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aiscaler" ContentType="image/jpeg"/>
  <Default Extension="wdp" ContentType="image/vnd.ms-photo"/>
  <Default Extension="alertlogic" ContentType="image/jpeg"/>
  <Default Extension="scalearc" ContentType="image/jpeg"/>
  <Default Extension="jpg" ContentType="image/jpeg"/>
  <Default Extension="apprenda"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1"/>
    <p:sldMasterId id="2147484351" r:id="rId2"/>
    <p:sldMasterId id="2147484382" r:id="rId3"/>
  </p:sldMasterIdLst>
  <p:notesMasterIdLst>
    <p:notesMasterId r:id="rId31"/>
  </p:notesMasterIdLst>
  <p:handoutMasterIdLst>
    <p:handoutMasterId r:id="rId32"/>
  </p:handoutMasterIdLst>
  <p:sldIdLst>
    <p:sldId id="1521" r:id="rId4"/>
    <p:sldId id="1508" r:id="rId5"/>
    <p:sldId id="1536" r:id="rId6"/>
    <p:sldId id="1546" r:id="rId7"/>
    <p:sldId id="1542" r:id="rId8"/>
    <p:sldId id="1543" r:id="rId9"/>
    <p:sldId id="1544" r:id="rId10"/>
    <p:sldId id="1547" r:id="rId11"/>
    <p:sldId id="1548" r:id="rId12"/>
    <p:sldId id="1549" r:id="rId13"/>
    <p:sldId id="1515" r:id="rId14"/>
    <p:sldId id="1556" r:id="rId15"/>
    <p:sldId id="1560" r:id="rId16"/>
    <p:sldId id="1563" r:id="rId17"/>
    <p:sldId id="1564" r:id="rId18"/>
    <p:sldId id="1559" r:id="rId19"/>
    <p:sldId id="1550" r:id="rId20"/>
    <p:sldId id="1551" r:id="rId21"/>
    <p:sldId id="1516" r:id="rId22"/>
    <p:sldId id="1552" r:id="rId23"/>
    <p:sldId id="1538" r:id="rId24"/>
    <p:sldId id="1554" r:id="rId25"/>
    <p:sldId id="1539" r:id="rId26"/>
    <p:sldId id="1530" r:id="rId27"/>
    <p:sldId id="1523" r:id="rId28"/>
    <p:sldId id="1537" r:id="rId29"/>
    <p:sldId id="1326" r:id="rId3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icrosoft Ignite Breakout Template" id="{A073DAE3-B461-442F-A3D3-6642BD875E45}">
          <p14:sldIdLst>
            <p14:sldId id="1521"/>
            <p14:sldId id="1508"/>
            <p14:sldId id="1536"/>
            <p14:sldId id="1546"/>
            <p14:sldId id="1542"/>
            <p14:sldId id="1543"/>
            <p14:sldId id="1544"/>
            <p14:sldId id="1547"/>
            <p14:sldId id="1548"/>
            <p14:sldId id="1549"/>
            <p14:sldId id="1515"/>
            <p14:sldId id="1556"/>
            <p14:sldId id="1560"/>
            <p14:sldId id="1563"/>
            <p14:sldId id="1564"/>
            <p14:sldId id="1559"/>
            <p14:sldId id="1550"/>
            <p14:sldId id="1551"/>
            <p14:sldId id="1516"/>
            <p14:sldId id="1552"/>
            <p14:sldId id="1538"/>
            <p14:sldId id="1554"/>
            <p14:sldId id="1539"/>
          </p14:sldIdLst>
        </p14:section>
        <p14:section name="Compulsory Slides" id="{F6B29FD8-C735-4346-9A78-4FFF5E98E3A6}">
          <p14:sldIdLst>
            <p14:sldId id="1530"/>
            <p14:sldId id="1523"/>
            <p14:sldId id="1537"/>
            <p14:sldId id="132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7"/>
    <a:srgbClr val="007396"/>
    <a:srgbClr val="00737D"/>
    <a:srgbClr val="FFFFFF"/>
    <a:srgbClr val="00BCF2"/>
    <a:srgbClr val="11CCFF"/>
    <a:srgbClr val="47D8FF"/>
    <a:srgbClr val="85E5FF"/>
    <a:srgbClr val="43D7FF"/>
    <a:srgbClr val="B4A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13" autoAdjust="0"/>
    <p:restoredTop sz="70627" autoAdjust="0"/>
  </p:normalViewPr>
  <p:slideViewPr>
    <p:cSldViewPr>
      <p:cViewPr varScale="1">
        <p:scale>
          <a:sx n="51" d="100"/>
          <a:sy n="51" d="100"/>
        </p:scale>
        <p:origin x="1296" y="78"/>
      </p:cViewPr>
      <p:guideLst/>
    </p:cSldViewPr>
  </p:slideViewPr>
  <p:outlineViewPr>
    <p:cViewPr>
      <p:scale>
        <a:sx n="33" d="100"/>
        <a:sy n="33" d="100"/>
      </p:scale>
      <p:origin x="0" y="-7666"/>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3" d="100"/>
          <a:sy n="83" d="100"/>
        </p:scale>
        <p:origin x="299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Microsoft Ignite 2015</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9/2/2015 6:39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Microsoft Ignite 2015</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9/2/2015 6:39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9/2/2015 6:39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29329412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075C79F9-2E34-4CA1-A7E3-C624B27DB1D1}" type="slidenum">
              <a:rPr lang="en-US" smtClean="0"/>
              <a:t>15</a:t>
            </a:fld>
            <a:endParaRPr lang="en-US" dirty="0"/>
          </a:p>
        </p:txBody>
      </p:sp>
    </p:spTree>
    <p:extLst>
      <p:ext uri="{BB962C8B-B14F-4D97-AF65-F5344CB8AC3E}">
        <p14:creationId xmlns:p14="http://schemas.microsoft.com/office/powerpoint/2010/main" val="2483972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4071493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9/2/2015 6:39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3391771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9/2/2015</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336412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422056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5C79F9-2E34-4CA1-A7E3-C624B27DB1D1}"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3353940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9/2/2015</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12290190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26</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9/2/2015 6:39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210023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A17D118-1690-458F-B4D2-F9DA5D6F5033}" type="datetime8">
              <a:rPr lang="en-US" smtClean="0">
                <a:solidFill>
                  <a:prstClr val="black"/>
                </a:solidFill>
              </a:rPr>
              <a:t>9/2/2015 6:39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861498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Build 2015</a:t>
            </a:r>
          </a:p>
          <a:p>
            <a:pPr>
              <a:defRPr/>
            </a:pP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a:defRPr/>
            </a:pPr>
            <a:fld id="{38EEC551-8CDA-4EB6-89BB-2A86C9F091C8}" type="datetime8">
              <a:rPr lang="en-US" smtClean="0">
                <a:solidFill>
                  <a:prstClr val="black"/>
                </a:solidFill>
              </a:rPr>
              <a:pPr>
                <a:defRPr/>
              </a:pPr>
              <a:t>9/2/2015 6:39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pPr>
              <a:defRPr/>
            </a:pPr>
            <a:fld id="{B4008EB6-D09E-4580-8CD6-DDB14511944F}" type="slidenum">
              <a:rPr lang="en-US" smtClean="0">
                <a:solidFill>
                  <a:prstClr val="black"/>
                </a:solidFill>
              </a:rPr>
              <a:pPr>
                <a:defRPr/>
              </a:pPr>
              <a:t>4</a:t>
            </a:fld>
            <a:endParaRPr lang="en-US" dirty="0">
              <a:solidFill>
                <a:prstClr val="black"/>
              </a:solidFill>
            </a:endParaRPr>
          </a:p>
        </p:txBody>
      </p:sp>
    </p:spTree>
    <p:extLst>
      <p:ext uri="{BB962C8B-B14F-4D97-AF65-F5344CB8AC3E}">
        <p14:creationId xmlns:p14="http://schemas.microsoft.com/office/powerpoint/2010/main" val="2776447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9/2/2015</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452789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9/2/2015</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2750574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9/2/2015</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342223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868168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0375653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5429900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3E0D4C-911A-4ACA-9838-A1ABDEDD72C3}"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428950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Master" Target="../slideMasters/slideMaster3.xml"/><Relationship Id="rId5" Type="http://schemas.openxmlformats.org/officeDocument/2006/relationships/image" Target="../media/image23.png"/><Relationship Id="rId4" Type="http://schemas.microsoft.com/office/2007/relationships/hdphoto" Target="../media/hdphoto1.wdp"/></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ew Standard Master">
    <p:bg>
      <p:bgPr>
        <a:solidFill>
          <a:srgbClr val="0078D7"/>
        </a:solidFill>
        <a:effectLst/>
      </p:bgPr>
    </p:bg>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316865" y="400918"/>
            <a:ext cx="10725150" cy="864096"/>
          </a:xfrm>
          <a:prstGeom prst="rect">
            <a:avLst/>
          </a:prstGeom>
        </p:spPr>
        <p:txBody>
          <a:bodyPr vert="horz" lIns="91440" tIns="45720" rIns="91440" bIns="45720" rtlCol="0" anchor="ctr">
            <a:normAutofit/>
          </a:bodyPr>
          <a:lstStyle>
            <a:lvl1pPr>
              <a:defRPr sz="5400"/>
            </a:lvl1pPr>
          </a:lstStyle>
          <a:p>
            <a:r>
              <a:rPr lang="en-US" dirty="0" smtClean="0"/>
              <a:t>Click to edit Master title style</a:t>
            </a:r>
            <a:endParaRPr lang="en-NZ" dirty="0"/>
          </a:p>
        </p:txBody>
      </p:sp>
      <p:sp>
        <p:nvSpPr>
          <p:cNvPr id="3" name="Content Placeholder 2"/>
          <p:cNvSpPr>
            <a:spLocks noGrp="1"/>
          </p:cNvSpPr>
          <p:nvPr>
            <p:ph sz="quarter" idx="10"/>
          </p:nvPr>
        </p:nvSpPr>
        <p:spPr>
          <a:xfrm>
            <a:off x="316865" y="1481138"/>
            <a:ext cx="10724515" cy="2092881"/>
          </a:xfrm>
        </p:spPr>
        <p:txBody>
          <a:bodyPr/>
          <a:lstStyle>
            <a:lvl1pPr marL="0" indent="0">
              <a:buNone/>
              <a:defRPr/>
            </a:lvl1pPr>
            <a:lvl2pPr marL="0" indent="0">
              <a:buNone/>
              <a:defRPr sz="2000"/>
            </a:lvl2pPr>
            <a:lvl3pPr marL="0" indent="0">
              <a:buNone/>
              <a:defRPr/>
            </a:lvl3pPr>
            <a:lvl4pPr marL="0" indent="0">
              <a:buNone/>
              <a:defRPr sz="2000"/>
            </a:lvl4pPr>
            <a:lvl5pPr marL="0"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NZ" dirty="0"/>
          </a:p>
        </p:txBody>
      </p:sp>
    </p:spTree>
    <p:extLst>
      <p:ext uri="{BB962C8B-B14F-4D97-AF65-F5344CB8AC3E}">
        <p14:creationId xmlns:p14="http://schemas.microsoft.com/office/powerpoint/2010/main" val="1683096018"/>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315" indent="-287315">
              <a:spcBef>
                <a:spcPts val="1224"/>
              </a:spcBef>
              <a:buClr>
                <a:schemeClr val="tx2"/>
              </a:buClr>
              <a:buFont typeface="Wingdings" panose="05000000000000000000" pitchFamily="2" charset="2"/>
              <a:buChar char="§"/>
              <a:defRPr sz="3200">
                <a:gradFill>
                  <a:gsLst>
                    <a:gs pos="19469">
                      <a:schemeClr val="tx2"/>
                    </a:gs>
                    <a:gs pos="32000">
                      <a:schemeClr val="tx2"/>
                    </a:gs>
                  </a:gsLst>
                  <a:lin ang="5400000" scaled="0"/>
                </a:gradFill>
              </a:defRPr>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25279"/>
          </a:xfrm>
        </p:spPr>
        <p:txBody>
          <a:bodyPr wrap="square">
            <a:spAutoFit/>
          </a:bodyPr>
          <a:lstStyle>
            <a:lvl1pPr marL="287315" indent="-287315">
              <a:spcBef>
                <a:spcPts val="1224"/>
              </a:spcBef>
              <a:buClr>
                <a:schemeClr val="tx2"/>
              </a:buClr>
              <a:buFont typeface="Wingdings" panose="05000000000000000000" pitchFamily="2" charset="2"/>
              <a:buChar char="§"/>
              <a:defRPr sz="3200">
                <a:gradFill>
                  <a:gsLst>
                    <a:gs pos="19469">
                      <a:schemeClr val="tx2"/>
                    </a:gs>
                    <a:gs pos="32000">
                      <a:schemeClr val="tx2"/>
                    </a:gs>
                  </a:gsLst>
                  <a:lin ang="5400000" scaled="0"/>
                </a:gradFill>
              </a:defRPr>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9946700"/>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315" indent="-287315">
              <a:spcBef>
                <a:spcPts val="1224"/>
              </a:spcBef>
              <a:buClr>
                <a:schemeClr val="tx1"/>
              </a:buClr>
              <a:buFont typeface="Wingdings" panose="05000000000000000000" pitchFamily="2" charset="2"/>
              <a:buChar char="§"/>
              <a:defRPr sz="3200"/>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25279"/>
          </a:xfrm>
        </p:spPr>
        <p:txBody>
          <a:bodyPr wrap="square">
            <a:spAutoFit/>
          </a:bodyPr>
          <a:lstStyle>
            <a:lvl1pPr marL="287315" indent="-287315">
              <a:spcBef>
                <a:spcPts val="1224"/>
              </a:spcBef>
              <a:buClr>
                <a:schemeClr val="tx1"/>
              </a:buClr>
              <a:buFont typeface="Wingdings" panose="05000000000000000000" pitchFamily="2" charset="2"/>
              <a:buChar char="§"/>
              <a:defRPr sz="3200"/>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8982855"/>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18933552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9" y="2136776"/>
            <a:ext cx="10056812" cy="1181862"/>
          </a:xfrm>
          <a:noFill/>
        </p:spPr>
        <p:txBody>
          <a:bodyPr tIns="91440" bIns="91440" anchor="t" anchorCtr="0">
            <a:spAutoFit/>
          </a:bodyPr>
          <a:lstStyle>
            <a:lvl1pPr>
              <a:defRPr sz="7199"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4881266"/>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Rectangle 5"/>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3897602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9" y="2125663"/>
            <a:ext cx="10056812" cy="1181862"/>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
        <p:nvSpPr>
          <p:cNvPr id="4" name="Rectangle 3"/>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20258259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Light">
    <p:bg>
      <p:bgRef idx="1001">
        <a:schemeClr val="bg2"/>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2884901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Dark">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8934554"/>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15834702"/>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0869850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66291156"/>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a:xfrm>
            <a:off x="855663" y="6483350"/>
            <a:ext cx="2797175" cy="371475"/>
          </a:xfrm>
          <a:prstGeom prst="rect">
            <a:avLst/>
          </a:prstGeom>
        </p:spPr>
        <p:txBody>
          <a:bodyPr/>
          <a:lstStyle/>
          <a:p>
            <a:fld id="{0626A314-07C3-4D18-A5FC-2D5811D0A94B}" type="datetimeFigureOut">
              <a:rPr lang="en-NZ" smtClean="0"/>
              <a:t>2/09/2015</a:t>
            </a:fld>
            <a:endParaRPr lang="en-NZ" dirty="0"/>
          </a:p>
        </p:txBody>
      </p:sp>
      <p:sp>
        <p:nvSpPr>
          <p:cNvPr id="4" name="Footer Placeholder 3"/>
          <p:cNvSpPr>
            <a:spLocks noGrp="1"/>
          </p:cNvSpPr>
          <p:nvPr>
            <p:ph type="ftr" sz="quarter" idx="11"/>
          </p:nvPr>
        </p:nvSpPr>
        <p:spPr>
          <a:xfrm>
            <a:off x="4119563" y="6483350"/>
            <a:ext cx="4197350" cy="371475"/>
          </a:xfrm>
          <a:prstGeom prst="rect">
            <a:avLst/>
          </a:prstGeom>
        </p:spPr>
        <p:txBody>
          <a:bodyPr/>
          <a:lstStyle/>
          <a:p>
            <a:endParaRPr lang="en-NZ" dirty="0"/>
          </a:p>
        </p:txBody>
      </p:sp>
      <p:sp>
        <p:nvSpPr>
          <p:cNvPr id="5" name="Slide Number Placeholder 4"/>
          <p:cNvSpPr>
            <a:spLocks noGrp="1"/>
          </p:cNvSpPr>
          <p:nvPr>
            <p:ph type="sldNum" sz="quarter" idx="12"/>
          </p:nvPr>
        </p:nvSpPr>
        <p:spPr>
          <a:xfrm>
            <a:off x="8783638" y="6483350"/>
            <a:ext cx="2797175" cy="371475"/>
          </a:xfrm>
          <a:prstGeom prst="rect">
            <a:avLst/>
          </a:prstGeom>
        </p:spPr>
        <p:txBody>
          <a:bodyPr/>
          <a:lstStyle/>
          <a:p>
            <a:fld id="{FB0C7228-8968-4EAD-A859-852F0E05042B}" type="slidenum">
              <a:rPr lang="en-NZ" smtClean="0"/>
              <a:t>‹#›</a:t>
            </a:fld>
            <a:endParaRPr lang="en-NZ" dirty="0"/>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30162" y="1"/>
            <a:ext cx="12496800" cy="7002462"/>
          </a:xfrm>
          <a:prstGeom prst="rect">
            <a:avLst/>
          </a:prstGeom>
        </p:spPr>
      </p:pic>
      <p:sp>
        <p:nvSpPr>
          <p:cNvPr id="7" name="Rectangle 6"/>
          <p:cNvSpPr/>
          <p:nvPr userDrawn="1"/>
        </p:nvSpPr>
        <p:spPr bwMode="gray">
          <a:xfrm>
            <a:off x="-30162" y="6537325"/>
            <a:ext cx="12496800" cy="465138"/>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99837" y="6678217"/>
            <a:ext cx="822951" cy="175415"/>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138007" y="2875069"/>
            <a:ext cx="4261830" cy="2782028"/>
          </a:xfrm>
          <a:prstGeom prst="rect">
            <a:avLst/>
          </a:prstGeom>
        </p:spPr>
      </p:pic>
    </p:spTree>
    <p:extLst>
      <p:ext uri="{BB962C8B-B14F-4D97-AF65-F5344CB8AC3E}">
        <p14:creationId xmlns:p14="http://schemas.microsoft.com/office/powerpoint/2010/main" val="2239331299"/>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1"/>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smtClean="0"/>
              <a:t>Click icon to add picture</a:t>
            </a:r>
            <a:endParaRPr lang="en-US" dirty="0"/>
          </a:p>
        </p:txBody>
      </p:sp>
    </p:spTree>
    <p:extLst>
      <p:ext uri="{BB962C8B-B14F-4D97-AF65-F5344CB8AC3E}">
        <p14:creationId xmlns:p14="http://schemas.microsoft.com/office/powerpoint/2010/main" val="2366974557"/>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Dark">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84921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2390786"/>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398" fontAlgn="base">
              <a:spcBef>
                <a:spcPct val="0"/>
              </a:spcBef>
              <a:spcAft>
                <a:spcPct val="0"/>
              </a:spcAft>
            </a:pPr>
            <a:endParaRPr lang="en-US" sz="22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56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9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1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82" y="0"/>
            <a:ext cx="12435840" cy="6995160"/>
          </a:xfrm>
          <a:prstGeom prst="rect">
            <a:avLst/>
          </a:prstGeom>
        </p:spPr>
      </p:pic>
      <p:sp>
        <p:nvSpPr>
          <p:cNvPr id="6" name="Rectangle 5"/>
          <p:cNvSpPr/>
          <p:nvPr userDrawn="1"/>
        </p:nvSpPr>
        <p:spPr bwMode="gray">
          <a:xfrm>
            <a:off x="0" y="5173661"/>
            <a:ext cx="12436475" cy="1820863"/>
          </a:xfrm>
          <a:prstGeom prst="rect">
            <a:avLst/>
          </a:prstGeom>
          <a:solidFill>
            <a:srgbClr val="505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2" name="Text Box 3"/>
          <p:cNvSpPr txBox="1">
            <a:spLocks noChangeArrowheads="1"/>
          </p:cNvSpPr>
          <p:nvPr userDrawn="1"/>
        </p:nvSpPr>
        <p:spPr bwMode="white">
          <a:xfrm>
            <a:off x="6294438" y="6123709"/>
            <a:ext cx="5867384" cy="726353"/>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15" eaLnBrk="0" hangingPunct="0"/>
            <a:r>
              <a:rPr lang="en-US" sz="700" dirty="0">
                <a:solidFill>
                  <a:schemeClr val="bg1"/>
                </a:solidFill>
                <a:cs typeface="Segoe UI" pitchFamily="34" charset="0"/>
              </a:rPr>
              <a:t>© </a:t>
            </a:r>
            <a:r>
              <a:rPr lang="en-US" sz="700" dirty="0" smtClean="0">
                <a:solidFill>
                  <a:schemeClr val="bg1"/>
                </a:solidFill>
                <a:cs typeface="Segoe UI" pitchFamily="34" charset="0"/>
              </a:rPr>
              <a:t>2015 </a:t>
            </a:r>
            <a:r>
              <a:rPr lang="en-US" sz="700" dirty="0">
                <a:solidFill>
                  <a:schemeClr val="bg1"/>
                </a:solidFill>
                <a:cs typeface="Segoe UI" pitchFamily="34" charset="0"/>
              </a:rPr>
              <a:t>Microsoft Corporation. All rights reserved</a:t>
            </a:r>
            <a:r>
              <a:rPr lang="en-US" sz="700" dirty="0" smtClean="0">
                <a:solidFill>
                  <a:schemeClr val="bg1"/>
                </a:solidFill>
                <a:cs typeface="Segoe UI" pitchFamily="34" charset="0"/>
              </a:rPr>
              <a:t>.</a:t>
            </a:r>
          </a:p>
          <a:p>
            <a:pPr algn="r" defTabSz="932290" eaLnBrk="0" hangingPunct="0"/>
            <a:r>
              <a:rPr lang="en-US" sz="700" dirty="0" smtClean="0">
                <a:solidFill>
                  <a:schemeClr val="bg1"/>
                </a:solidFill>
                <a:cs typeface="Segoe UI" pitchFamily="34" charset="0"/>
              </a:rPr>
              <a:t>Microsoft, Windows and other product names are or may be registered trademarks and/or trademarks in the U.S. and/or other countries.</a:t>
            </a:r>
          </a:p>
          <a:p>
            <a:pPr algn="r" defTabSz="932290" eaLnBrk="0" hangingPunct="0"/>
            <a:r>
              <a:rPr lang="en-US" sz="700" dirty="0" smtClean="0">
                <a:solidFill>
                  <a:schemeClr val="bg1"/>
                </a:solidFill>
                <a:cs typeface="Segoe UI" pitchFamily="34" charset="0"/>
              </a:rPr>
              <a:t>MICROSOFT MAKES NO WARRANTIES, EXPRESS, IMPLIED OR STATUTORY, AS TO THE INFORMATION IN THIS PRESENTATION.</a:t>
            </a:r>
          </a:p>
          <a:p>
            <a:pPr algn="r" defTabSz="932215" eaLnBrk="0" hangingPunct="0"/>
            <a:r>
              <a:rPr lang="en-US" sz="700" dirty="0" smtClean="0">
                <a:gradFill>
                  <a:gsLst>
                    <a:gs pos="12389">
                      <a:srgbClr val="FFFFFF"/>
                    </a:gs>
                    <a:gs pos="54000">
                      <a:srgbClr val="FFFFFF"/>
                    </a:gs>
                  </a:gsLst>
                  <a:lin ang="5400000" scaled="0"/>
                </a:gradFill>
                <a:cs typeface="Segoe UI" pitchFamily="34" charset="0"/>
              </a:rPr>
              <a:t> </a:t>
            </a:r>
            <a:endParaRPr lang="en-US" sz="700" dirty="0">
              <a:gradFill>
                <a:gsLst>
                  <a:gs pos="12389">
                    <a:srgbClr val="FFFFFF"/>
                  </a:gs>
                  <a:gs pos="54000">
                    <a:srgbClr val="FFFFFF"/>
                  </a:gs>
                </a:gsLst>
                <a:lin ang="5400000" scaled="0"/>
              </a:gradFill>
              <a:cs typeface="Segoe UI" pitchFamily="34" charset="0"/>
            </a:endParaRP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5637" y="5750695"/>
            <a:ext cx="3291840" cy="701671"/>
          </a:xfrm>
          <a:prstGeom prst="rect">
            <a:avLst/>
          </a:prstGeom>
        </p:spPr>
      </p:pic>
    </p:spTree>
    <p:extLst>
      <p:ext uri="{BB962C8B-B14F-4D97-AF65-F5344CB8AC3E}">
        <p14:creationId xmlns:p14="http://schemas.microsoft.com/office/powerpoint/2010/main" val="1729398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490" indent="-290490">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54" indent="-280966">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44" indent="-290490">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26" indent="-228582">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107" indent="-228582">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82969643"/>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a:xfrm>
            <a:off x="855663" y="6483350"/>
            <a:ext cx="2797175" cy="371475"/>
          </a:xfrm>
          <a:prstGeom prst="rect">
            <a:avLst/>
          </a:prstGeom>
        </p:spPr>
        <p:txBody>
          <a:bodyPr/>
          <a:lstStyle/>
          <a:p>
            <a:fld id="{0626A314-07C3-4D18-A5FC-2D5811D0A94B}" type="datetimeFigureOut">
              <a:rPr lang="en-NZ" smtClean="0"/>
              <a:t>2/09/2015</a:t>
            </a:fld>
            <a:endParaRPr lang="en-NZ" dirty="0"/>
          </a:p>
        </p:txBody>
      </p:sp>
      <p:sp>
        <p:nvSpPr>
          <p:cNvPr id="4" name="Footer Placeholder 3"/>
          <p:cNvSpPr>
            <a:spLocks noGrp="1"/>
          </p:cNvSpPr>
          <p:nvPr>
            <p:ph type="ftr" sz="quarter" idx="11"/>
          </p:nvPr>
        </p:nvSpPr>
        <p:spPr>
          <a:xfrm>
            <a:off x="4119563" y="6483350"/>
            <a:ext cx="4197350" cy="371475"/>
          </a:xfrm>
          <a:prstGeom prst="rect">
            <a:avLst/>
          </a:prstGeom>
        </p:spPr>
        <p:txBody>
          <a:bodyPr/>
          <a:lstStyle/>
          <a:p>
            <a:endParaRPr lang="en-NZ" dirty="0"/>
          </a:p>
        </p:txBody>
      </p:sp>
      <p:sp>
        <p:nvSpPr>
          <p:cNvPr id="5" name="Slide Number Placeholder 4"/>
          <p:cNvSpPr>
            <a:spLocks noGrp="1"/>
          </p:cNvSpPr>
          <p:nvPr>
            <p:ph type="sldNum" sz="quarter" idx="12"/>
          </p:nvPr>
        </p:nvSpPr>
        <p:spPr>
          <a:xfrm>
            <a:off x="8783638" y="6483350"/>
            <a:ext cx="2797175" cy="371475"/>
          </a:xfrm>
          <a:prstGeom prst="rect">
            <a:avLst/>
          </a:prstGeom>
        </p:spPr>
        <p:txBody>
          <a:bodyPr/>
          <a:lstStyle/>
          <a:p>
            <a:fld id="{FB0C7228-8968-4EAD-A859-852F0E05042B}" type="slidenum">
              <a:rPr lang="en-NZ" smtClean="0"/>
              <a:t>‹#›</a:t>
            </a:fld>
            <a:endParaRPr lang="en-NZ" dirty="0"/>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30162" y="1"/>
            <a:ext cx="12496800" cy="7002462"/>
          </a:xfrm>
          <a:prstGeom prst="rect">
            <a:avLst/>
          </a:prstGeom>
        </p:spPr>
      </p:pic>
    </p:spTree>
    <p:extLst>
      <p:ext uri="{BB962C8B-B14F-4D97-AF65-F5344CB8AC3E}">
        <p14:creationId xmlns:p14="http://schemas.microsoft.com/office/powerpoint/2010/main" val="820539316"/>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18331" y="1144706"/>
            <a:ext cx="11255709" cy="2435131"/>
          </a:xfrm>
        </p:spPr>
        <p:txBody>
          <a:bodyPr anchor="b"/>
          <a:lstStyle>
            <a:lvl1pPr algn="l">
              <a:defRPr sz="6117"/>
            </a:lvl1pPr>
          </a:lstStyle>
          <a:p>
            <a:r>
              <a:rPr lang="en-US" dirty="0" smtClean="0"/>
              <a:t>Click to edit Master title style</a:t>
            </a:r>
            <a:endParaRPr lang="en-US" dirty="0"/>
          </a:p>
        </p:txBody>
      </p:sp>
      <p:sp>
        <p:nvSpPr>
          <p:cNvPr id="3" name="Subtitle 2"/>
          <p:cNvSpPr>
            <a:spLocks noGrp="1"/>
          </p:cNvSpPr>
          <p:nvPr>
            <p:ph type="subTitle" idx="1"/>
          </p:nvPr>
        </p:nvSpPr>
        <p:spPr>
          <a:xfrm>
            <a:off x="618331" y="3673745"/>
            <a:ext cx="11255709" cy="1688724"/>
          </a:xfrm>
        </p:spPr>
        <p:txBody>
          <a:bodyPr>
            <a:normAutofit/>
          </a:bodyPr>
          <a:lstStyle>
            <a:lvl1pPr marL="0" indent="0" algn="l">
              <a:buNone/>
              <a:defRPr sz="3671">
                <a:solidFill>
                  <a:schemeClr val="tx1"/>
                </a:solidFill>
              </a:defRPr>
            </a:lvl1pPr>
            <a:lvl2pPr marL="466159" indent="0" algn="ctr">
              <a:buNone/>
              <a:defRPr sz="2039"/>
            </a:lvl2pPr>
            <a:lvl3pPr marL="932317" indent="0" algn="ctr">
              <a:buNone/>
              <a:defRPr sz="1835"/>
            </a:lvl3pPr>
            <a:lvl4pPr marL="1398476" indent="0" algn="ctr">
              <a:buNone/>
              <a:defRPr sz="1632"/>
            </a:lvl4pPr>
            <a:lvl5pPr marL="1864633" indent="0" algn="ctr">
              <a:buNone/>
              <a:defRPr sz="1632"/>
            </a:lvl5pPr>
            <a:lvl6pPr marL="2330792" indent="0" algn="ctr">
              <a:buNone/>
              <a:defRPr sz="1632"/>
            </a:lvl6pPr>
            <a:lvl7pPr marL="2796950" indent="0" algn="ctr">
              <a:buNone/>
              <a:defRPr sz="1632"/>
            </a:lvl7pPr>
            <a:lvl8pPr marL="3263109" indent="0" algn="ctr">
              <a:buNone/>
              <a:defRPr sz="1632"/>
            </a:lvl8pPr>
            <a:lvl9pPr marL="3729267" indent="0" algn="ctr">
              <a:buNone/>
              <a:defRPr sz="1632"/>
            </a:lvl9pPr>
          </a:lstStyle>
          <a:p>
            <a:r>
              <a:rPr lang="en-US" dirty="0" smtClean="0"/>
              <a:t>Click to edit Master subtitle style</a:t>
            </a:r>
            <a:endParaRPr lang="en-US" dirty="0"/>
          </a:p>
        </p:txBody>
      </p:sp>
    </p:spTree>
    <p:extLst>
      <p:ext uri="{BB962C8B-B14F-4D97-AF65-F5344CB8AC3E}">
        <p14:creationId xmlns:p14="http://schemas.microsoft.com/office/powerpoint/2010/main" val="2780245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Slide - Color">
    <p:bg>
      <p:bgRef idx="1002">
        <a:schemeClr val="bg2"/>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a:solidFill>
            <a:srgbClr val="5C2D91"/>
          </a:solidFill>
        </p:spPr>
      </p:pic>
      <p:sp>
        <p:nvSpPr>
          <p:cNvPr id="9" name="Title 1"/>
          <p:cNvSpPr>
            <a:spLocks noGrp="1"/>
          </p:cNvSpPr>
          <p:nvPr>
            <p:ph type="title" hasCustomPrompt="1"/>
          </p:nvPr>
        </p:nvSpPr>
        <p:spPr>
          <a:xfrm>
            <a:off x="274702" y="2784565"/>
            <a:ext cx="9143936" cy="1524001"/>
          </a:xfrm>
          <a:solidFill>
            <a:srgbClr val="0078D7"/>
          </a:solidFill>
        </p:spPr>
        <p:txBody>
          <a:bodyPr lIns="146304" tIns="91440" rIns="146304" bIns="91440" anchor="t" anchorCtr="0"/>
          <a:lstStyle>
            <a:lvl1pPr>
              <a:defRPr sz="5399" spc="-100" baseline="0">
                <a:solidFill>
                  <a:schemeClr val="bg1"/>
                </a:solidFill>
              </a:defRPr>
            </a:lvl1pPr>
          </a:lstStyle>
          <a:p>
            <a:r>
              <a:rPr lang="en-US" dirty="0" smtClean="0"/>
              <a:t>Session title</a:t>
            </a:r>
            <a:endParaRPr lang="en-US" dirty="0"/>
          </a:p>
        </p:txBody>
      </p:sp>
      <p:sp>
        <p:nvSpPr>
          <p:cNvPr id="5" name="Text Placeholder 4"/>
          <p:cNvSpPr>
            <a:spLocks noGrp="1"/>
          </p:cNvSpPr>
          <p:nvPr>
            <p:ph type="body" sz="quarter" idx="12" hasCustomPrompt="1"/>
          </p:nvPr>
        </p:nvSpPr>
        <p:spPr>
          <a:xfrm>
            <a:off x="274702" y="4309889"/>
            <a:ext cx="7315137" cy="635173"/>
          </a:xfrm>
          <a:solidFill>
            <a:schemeClr val="accent2"/>
          </a:solidFill>
        </p:spPr>
        <p:txBody>
          <a:bodyPr lIns="146304" tIns="109728" rIns="146304" bIns="109728">
            <a:noAutofit/>
          </a:bodyPr>
          <a:lstStyle>
            <a:lvl1pPr marL="0" indent="0">
              <a:spcBef>
                <a:spcPts val="0"/>
              </a:spcBef>
              <a:buNone/>
              <a:defRPr sz="3200" spc="0" baseline="0">
                <a:solidFill>
                  <a:schemeClr val="bg1"/>
                </a:solidFill>
                <a:latin typeface="+mj-lt"/>
              </a:defRPr>
            </a:lvl1pPr>
          </a:lstStyle>
          <a:p>
            <a:pPr lvl="0"/>
            <a:r>
              <a:rPr lang="en-US" dirty="0" smtClean="0"/>
              <a:t>Speaker Name</a:t>
            </a:r>
          </a:p>
        </p:txBody>
      </p:sp>
      <p:sp>
        <p:nvSpPr>
          <p:cNvPr id="7" name="Rectangle 6"/>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4702" y="6678217"/>
            <a:ext cx="822951" cy="175415"/>
          </a:xfrm>
          <a:prstGeom prst="rect">
            <a:avLst/>
          </a:prstGeom>
        </p:spPr>
      </p:pic>
      <p:sp>
        <p:nvSpPr>
          <p:cNvPr id="4" name="Text Placeholder 3"/>
          <p:cNvSpPr>
            <a:spLocks noGrp="1"/>
          </p:cNvSpPr>
          <p:nvPr>
            <p:ph type="body" sz="quarter" idx="13" hasCustomPrompt="1"/>
          </p:nvPr>
        </p:nvSpPr>
        <p:spPr>
          <a:xfrm>
            <a:off x="7612430" y="4317198"/>
            <a:ext cx="1806208" cy="627864"/>
          </a:xfrm>
          <a:solidFill>
            <a:schemeClr val="accent3"/>
          </a:solidFill>
        </p:spPr>
        <p:txBody>
          <a:bodyPr/>
          <a:lstStyle>
            <a:lvl1pPr marL="0" indent="0" algn="ctr">
              <a:buFontTx/>
              <a:buNone/>
              <a:defRPr sz="3200" baseline="0">
                <a:solidFill>
                  <a:schemeClr val="bg1"/>
                </a:solidFill>
                <a:latin typeface="+mj-lt"/>
              </a:defRPr>
            </a:lvl1pPr>
            <a:lvl2pPr marL="342873" indent="0">
              <a:buFontTx/>
              <a:buNone/>
              <a:defRPr sz="1600">
                <a:latin typeface="+mn-lt"/>
              </a:defRPr>
            </a:lvl2pPr>
            <a:lvl3pPr marL="571454" indent="0">
              <a:buFontTx/>
              <a:buNone/>
              <a:defRPr sz="1600">
                <a:latin typeface="+mn-lt"/>
              </a:defRPr>
            </a:lvl3pPr>
            <a:lvl4pPr marL="800036" indent="0">
              <a:buFontTx/>
              <a:buNone/>
              <a:defRPr sz="1600">
                <a:latin typeface="+mn-lt"/>
              </a:defRPr>
            </a:lvl4pPr>
            <a:lvl5pPr marL="1028617" indent="0">
              <a:buFontTx/>
              <a:buNone/>
              <a:defRPr sz="1600">
                <a:latin typeface="+mn-lt"/>
              </a:defRPr>
            </a:lvl5pPr>
          </a:lstStyle>
          <a:p>
            <a:pPr lvl="0"/>
            <a:r>
              <a:rPr lang="en-US" dirty="0" smtClean="0"/>
              <a:t>ABC101</a:t>
            </a:r>
          </a:p>
        </p:txBody>
      </p:sp>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2237" y="1343899"/>
            <a:ext cx="4733925" cy="1391363"/>
          </a:xfrm>
          <a:prstGeom prst="rect">
            <a:avLst/>
          </a:prstGeom>
        </p:spPr>
      </p:pic>
    </p:spTree>
    <p:extLst>
      <p:ext uri="{BB962C8B-B14F-4D97-AF65-F5344CB8AC3E}">
        <p14:creationId xmlns:p14="http://schemas.microsoft.com/office/powerpoint/2010/main" val="19016825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sumer Walk-in 1">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8" y="2285365"/>
            <a:ext cx="12435840" cy="4709160"/>
          </a:xfrm>
          <a:prstGeom prst="rect">
            <a:avLst/>
          </a:prstGeom>
        </p:spPr>
      </p:pic>
      <p:pic>
        <p:nvPicPr>
          <p:cNvPr id="7" name="Picture 6"/>
          <p:cNvPicPr>
            <a:picLocks noChangeAspect="1"/>
          </p:cNvPicPr>
          <p:nvPr userDrawn="1"/>
        </p:nvPicPr>
        <p:blipFill rotWithShape="1">
          <a:blip r:embed="rId3" cstate="screen">
            <a:extLst>
              <a:ext uri="{28A0092B-C50C-407E-A947-70E740481C1C}">
                <a14:useLocalDpi xmlns:a14="http://schemas.microsoft.com/office/drawing/2010/main"/>
              </a:ext>
            </a:extLst>
          </a:blip>
          <a:srcRect r="16884" b="16667"/>
          <a:stretch/>
        </p:blipFill>
        <p:spPr>
          <a:xfrm>
            <a:off x="0" y="0"/>
            <a:ext cx="12436475" cy="2286000"/>
          </a:xfrm>
          <a:prstGeom prst="rect">
            <a:avLst/>
          </a:prstGeom>
        </p:spPr>
      </p:pic>
      <p:pic>
        <p:nvPicPr>
          <p:cNvPr id="10" name="Picture 9"/>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103439" y="726178"/>
            <a:ext cx="5414046" cy="1151643"/>
          </a:xfrm>
          <a:prstGeom prst="rect">
            <a:avLst/>
          </a:prstGeom>
        </p:spPr>
      </p:pic>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11"/>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0698401" y="486696"/>
            <a:ext cx="1280160" cy="272872"/>
          </a:xfrm>
          <a:prstGeom prst="rect">
            <a:avLst/>
          </a:prstGeom>
        </p:spPr>
      </p:pic>
    </p:spTree>
    <p:extLst>
      <p:ext uri="{BB962C8B-B14F-4D97-AF65-F5344CB8AC3E}">
        <p14:creationId xmlns:p14="http://schemas.microsoft.com/office/powerpoint/2010/main" val="1822599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bg bwMode="black">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white">
          <a:xfrm>
            <a:off x="274638" y="2125677"/>
            <a:ext cx="10972800"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white">
          <a:xfrm>
            <a:off x="274618" y="3955785"/>
            <a:ext cx="1097287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8401" y="6244047"/>
            <a:ext cx="1280160" cy="272872"/>
          </a:xfrm>
          <a:prstGeom prst="rect">
            <a:avLst/>
          </a:prstGeom>
        </p:spPr>
      </p:pic>
      <p:sp>
        <p:nvSpPr>
          <p:cNvPr id="6" name="Text Placeholder 3"/>
          <p:cNvSpPr>
            <a:spLocks noGrp="1"/>
          </p:cNvSpPr>
          <p:nvPr>
            <p:ph type="body" sz="quarter" idx="13" hasCustomPrompt="1"/>
          </p:nvPr>
        </p:nvSpPr>
        <p:spPr>
          <a:xfrm>
            <a:off x="274638" y="296863"/>
            <a:ext cx="3657600" cy="685800"/>
          </a:xfrm>
        </p:spPr>
        <p:txBody>
          <a:bodyPr lIns="182880" tIns="146304" rIns="182880" bIns="146304">
            <a:noAutofit/>
          </a:bodyPr>
          <a:lstStyle>
            <a:lvl1pPr marL="0" indent="0">
              <a:buNone/>
              <a:defRPr sz="2000">
                <a:latin typeface="+mn-lt"/>
              </a:defRPr>
            </a:lvl1pPr>
            <a:lvl2pPr marL="342834" indent="0">
              <a:buNone/>
              <a:defRPr sz="2400">
                <a:latin typeface="+mn-lt"/>
              </a:defRPr>
            </a:lvl2pPr>
            <a:lvl3pPr marL="571390" indent="0">
              <a:buNone/>
              <a:defRPr sz="2400">
                <a:latin typeface="+mn-lt"/>
              </a:defRPr>
            </a:lvl3pPr>
            <a:lvl4pPr marL="799946" indent="0">
              <a:buNone/>
              <a:defRPr sz="2400">
                <a:latin typeface="+mn-lt"/>
              </a:defRPr>
            </a:lvl4pPr>
            <a:lvl5pPr marL="1028503" indent="0">
              <a:buNone/>
              <a:defRPr sz="2400">
                <a:latin typeface="+mn-lt"/>
              </a:defRPr>
            </a:lvl5pPr>
          </a:lstStyle>
          <a:p>
            <a:pPr lvl="0"/>
            <a:r>
              <a:rPr lang="en-US" dirty="0" smtClean="0"/>
              <a:t>Session Code</a:t>
            </a:r>
          </a:p>
        </p:txBody>
      </p:sp>
    </p:spTree>
    <p:extLst>
      <p:ext uri="{BB962C8B-B14F-4D97-AF65-F5344CB8AC3E}">
        <p14:creationId xmlns:p14="http://schemas.microsoft.com/office/powerpoint/2010/main" val="26852940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2452625"/>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39317727"/>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08451702"/>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84855595"/>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6256929"/>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4556884"/>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8411388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349766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20354">
                      <a:schemeClr val="tx2"/>
                    </a:gs>
                    <a:gs pos="40000">
                      <a:schemeClr val="tx2"/>
                    </a:gs>
                  </a:gsLst>
                  <a:lin ang="5400000" scaled="0"/>
                </a:gradFill>
              </a:defRPr>
            </a:lvl1pPr>
            <a:lvl2pPr marL="0" indent="0">
              <a:buFontTx/>
              <a:buNone/>
              <a:defRPr sz="2000"/>
            </a:lvl2pPr>
            <a:lvl3pPr marL="228582" indent="0">
              <a:buNone/>
              <a:defRPr/>
            </a:lvl3pPr>
            <a:lvl4pPr marL="457163" indent="0">
              <a:buNone/>
              <a:defRPr/>
            </a:lvl4pPr>
            <a:lvl5pPr marL="68574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1337368"/>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425545386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89039" y="1211264"/>
            <a:ext cx="10058399" cy="1181862"/>
          </a:xfrm>
          <a:noFill/>
        </p:spPr>
        <p:txBody>
          <a:bodyPr wrap="square" tIns="91440" bIns="91440" anchor="t" anchorCtr="0">
            <a:spAutoFit/>
          </a:bodyPr>
          <a:lstStyle>
            <a:lvl1pPr>
              <a:defRPr sz="7198"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1189039" y="3955753"/>
            <a:ext cx="10058399" cy="738664"/>
          </a:xfrm>
          <a:noFill/>
        </p:spPr>
        <p:txBody>
          <a:bodyPr wrap="square" lIns="182880" tIns="146304" rIns="182880" bIns="146304">
            <a:spAutoFit/>
          </a:bodyPr>
          <a:lstStyle>
            <a:lvl1pPr marL="0" indent="0">
              <a:spcBef>
                <a:spcPts val="0"/>
              </a:spcBef>
              <a:buNone/>
              <a:defRPr sz="3199"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5748214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89037" y="2125664"/>
            <a:ext cx="10058401" cy="1181862"/>
          </a:xfrm>
          <a:noFill/>
        </p:spPr>
        <p:txBody>
          <a:bodyPr wrap="square" tIns="91440" bIns="91440" anchor="t" anchorCtr="0">
            <a:spAutoFit/>
          </a:bodyPr>
          <a:lstStyle>
            <a:lvl1pPr>
              <a:defRPr lang="en-US" sz="7198"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Tree>
    <p:extLst>
      <p:ext uri="{BB962C8B-B14F-4D97-AF65-F5344CB8AC3E}">
        <p14:creationId xmlns:p14="http://schemas.microsoft.com/office/powerpoint/2010/main" val="29782434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566123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083186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623998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198527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4383690"/>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65267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61428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82" indent="0">
              <a:buNone/>
              <a:defRPr/>
            </a:lvl3pPr>
            <a:lvl4pPr marL="457163" indent="0">
              <a:buNone/>
              <a:defRPr/>
            </a:lvl4pPr>
            <a:lvl5pPr marL="68574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6098637"/>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757510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9672847"/>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fidentiality Slide">
    <p:bg>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a:xfrm>
            <a:off x="286518" y="308954"/>
            <a:ext cx="11875321" cy="1032047"/>
          </a:xfrm>
          <a:prstGeom prst="rect">
            <a:avLst/>
          </a:prstGeom>
        </p:spPr>
        <p:txBody>
          <a:bodyPr wrap="square" lIns="146283" tIns="91427" rIns="146283" bIns="91427">
            <a:spAutoFit/>
          </a:bodyPr>
          <a:lstStyle/>
          <a:p>
            <a:pPr defTabSz="932563"/>
            <a:r>
              <a:rPr lang="en-US" sz="5399" dirty="0">
                <a:gradFill>
                  <a:gsLst>
                    <a:gs pos="20354">
                      <a:srgbClr val="FFFFFF"/>
                    </a:gs>
                    <a:gs pos="44000">
                      <a:srgbClr val="FFFFFF"/>
                    </a:gs>
                  </a:gsLst>
                  <a:lin ang="5400000" scaled="1"/>
                </a:gradFill>
                <a:latin typeface="Segoe UI Light"/>
              </a:rPr>
              <a:t>MICROSOFT </a:t>
            </a:r>
            <a:r>
              <a:rPr lang="en-US" sz="5399" dirty="0">
                <a:gradFill>
                  <a:gsLst>
                    <a:gs pos="20354">
                      <a:srgbClr val="FFFFFF"/>
                    </a:gs>
                    <a:gs pos="44000">
                      <a:srgbClr val="FFFFFF"/>
                    </a:gs>
                  </a:gsLst>
                  <a:lin ang="5400000" scaled="1"/>
                </a:gradFill>
                <a:latin typeface="Segoe UI Semibold" panose="020B0702040204020203" pitchFamily="34" charset="0"/>
                <a:cs typeface="Segoe UI Semibold" panose="020B0702040204020203" pitchFamily="34" charset="0"/>
              </a:rPr>
              <a:t>CONFIDENTIAL </a:t>
            </a:r>
            <a:endParaRPr lang="en-US" sz="1800" dirty="0">
              <a:gradFill>
                <a:gsLst>
                  <a:gs pos="20354">
                    <a:srgbClr val="FFFFFF"/>
                  </a:gs>
                  <a:gs pos="44000">
                    <a:srgbClr val="FFFFFF"/>
                  </a:gs>
                </a:gsLst>
                <a:lin ang="5400000" scaled="1"/>
              </a:gradFill>
            </a:endParaRP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7200" y="2056431"/>
            <a:ext cx="913992" cy="748923"/>
          </a:xfrm>
          <a:prstGeom prst="rect">
            <a:avLst/>
          </a:prstGeom>
        </p:spPr>
      </p:pic>
      <p:sp>
        <p:nvSpPr>
          <p:cNvPr id="6" name="TextBox 5"/>
          <p:cNvSpPr txBox="1"/>
          <p:nvPr userDrawn="1"/>
        </p:nvSpPr>
        <p:spPr>
          <a:xfrm>
            <a:off x="1329725" y="2202385"/>
            <a:ext cx="1176830" cy="1538013"/>
          </a:xfrm>
          <a:prstGeom prst="rect">
            <a:avLst/>
          </a:prstGeom>
          <a:noFill/>
        </p:spPr>
        <p:txBody>
          <a:bodyPr wrap="none" lIns="182780" tIns="146225" rIns="182780" bIns="146225" rtlCol="0">
            <a:spAutoFit/>
          </a:bodyPr>
          <a:lstStyle/>
          <a:p>
            <a:pPr defTabSz="932193">
              <a:lnSpc>
                <a:spcPct val="90000"/>
              </a:lnSpc>
              <a:spcAft>
                <a:spcPts val="600"/>
              </a:spcAft>
            </a:pPr>
            <a:r>
              <a:rPr lang="en-US" sz="8796" dirty="0">
                <a:gradFill>
                  <a:gsLst>
                    <a:gs pos="2917">
                      <a:srgbClr val="E81123"/>
                    </a:gs>
                    <a:gs pos="30000">
                      <a:srgbClr val="E81123"/>
                    </a:gs>
                  </a:gsLst>
                  <a:lin ang="5400000" scaled="0"/>
                </a:gradFill>
                <a:latin typeface="Segoe UI Black" panose="020B0A02040204020203" pitchFamily="34" charset="0"/>
                <a:ea typeface="Segoe UI Black" panose="020B0A02040204020203" pitchFamily="34" charset="0"/>
                <a:cs typeface="Segoe UI Black" panose="020B0A02040204020203" pitchFamily="34" charset="0"/>
              </a:rPr>
              <a:t>X</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49155" y="2022500"/>
            <a:ext cx="816784" cy="816784"/>
          </a:xfrm>
          <a:prstGeom prst="rect">
            <a:avLst/>
          </a:prstGeom>
        </p:spPr>
      </p:pic>
      <p:sp>
        <p:nvSpPr>
          <p:cNvPr id="8" name="TextBox 7"/>
          <p:cNvSpPr txBox="1"/>
          <p:nvPr userDrawn="1"/>
        </p:nvSpPr>
        <p:spPr>
          <a:xfrm>
            <a:off x="3182450" y="2212120"/>
            <a:ext cx="1176830" cy="1538013"/>
          </a:xfrm>
          <a:prstGeom prst="rect">
            <a:avLst/>
          </a:prstGeom>
          <a:noFill/>
        </p:spPr>
        <p:txBody>
          <a:bodyPr wrap="none" lIns="182780" tIns="146225" rIns="182780" bIns="146225" rtlCol="0">
            <a:spAutoFit/>
          </a:bodyPr>
          <a:lstStyle/>
          <a:p>
            <a:pPr defTabSz="932193">
              <a:lnSpc>
                <a:spcPct val="90000"/>
              </a:lnSpc>
              <a:spcAft>
                <a:spcPts val="600"/>
              </a:spcAft>
            </a:pPr>
            <a:r>
              <a:rPr lang="en-US" sz="8796" dirty="0">
                <a:gradFill>
                  <a:gsLst>
                    <a:gs pos="2917">
                      <a:srgbClr val="E81123"/>
                    </a:gs>
                    <a:gs pos="30000">
                      <a:srgbClr val="E81123"/>
                    </a:gs>
                  </a:gsLst>
                  <a:lin ang="5400000" scaled="0"/>
                </a:gradFill>
                <a:latin typeface="Segoe UI Black" panose="020B0A02040204020203" pitchFamily="34" charset="0"/>
                <a:ea typeface="Segoe UI Black" panose="020B0A02040204020203" pitchFamily="34" charset="0"/>
                <a:cs typeface="Segoe UI Black" panose="020B0A02040204020203" pitchFamily="34" charset="0"/>
              </a:rPr>
              <a:t>X</a:t>
            </a:r>
          </a:p>
        </p:txBody>
      </p:sp>
      <p:pic>
        <p:nvPicPr>
          <p:cNvPr id="9" name="Picture 8"/>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03528" y="2020061"/>
            <a:ext cx="813488" cy="821663"/>
          </a:xfrm>
          <a:prstGeom prst="rect">
            <a:avLst/>
          </a:prstGeom>
        </p:spPr>
      </p:pic>
      <p:sp>
        <p:nvSpPr>
          <p:cNvPr id="11" name="TextBox 10"/>
          <p:cNvSpPr txBox="1"/>
          <p:nvPr userDrawn="1"/>
        </p:nvSpPr>
        <p:spPr>
          <a:xfrm>
            <a:off x="5034550" y="2212120"/>
            <a:ext cx="1176830" cy="1538013"/>
          </a:xfrm>
          <a:prstGeom prst="rect">
            <a:avLst/>
          </a:prstGeom>
          <a:noFill/>
        </p:spPr>
        <p:txBody>
          <a:bodyPr wrap="none" lIns="182780" tIns="146225" rIns="182780" bIns="146225" rtlCol="0">
            <a:spAutoFit/>
          </a:bodyPr>
          <a:lstStyle/>
          <a:p>
            <a:pPr defTabSz="932193">
              <a:lnSpc>
                <a:spcPct val="90000"/>
              </a:lnSpc>
              <a:spcAft>
                <a:spcPts val="600"/>
              </a:spcAft>
            </a:pPr>
            <a:r>
              <a:rPr lang="en-US" sz="8796" dirty="0">
                <a:gradFill>
                  <a:gsLst>
                    <a:gs pos="2917">
                      <a:srgbClr val="E81123"/>
                    </a:gs>
                    <a:gs pos="30000">
                      <a:srgbClr val="E81123"/>
                    </a:gs>
                  </a:gsLst>
                  <a:lin ang="5400000" scaled="0"/>
                </a:gradFill>
                <a:latin typeface="Segoe UI Black" panose="020B0A02040204020203" pitchFamily="34" charset="0"/>
                <a:ea typeface="Segoe UI Black" panose="020B0A02040204020203" pitchFamily="34" charset="0"/>
                <a:cs typeface="Segoe UI Black" panose="020B0A02040204020203" pitchFamily="34" charset="0"/>
              </a:rPr>
              <a:t>X</a:t>
            </a:r>
          </a:p>
        </p:txBody>
      </p:sp>
      <p:pic>
        <p:nvPicPr>
          <p:cNvPr id="12" name="Picture 11"/>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655625" y="2028475"/>
            <a:ext cx="813488" cy="804834"/>
          </a:xfrm>
          <a:prstGeom prst="rect">
            <a:avLst/>
          </a:prstGeom>
        </p:spPr>
      </p:pic>
      <p:sp>
        <p:nvSpPr>
          <p:cNvPr id="13" name="TextBox 12"/>
          <p:cNvSpPr txBox="1"/>
          <p:nvPr userDrawn="1"/>
        </p:nvSpPr>
        <p:spPr>
          <a:xfrm>
            <a:off x="6886025" y="2212120"/>
            <a:ext cx="1176830" cy="1538013"/>
          </a:xfrm>
          <a:prstGeom prst="rect">
            <a:avLst/>
          </a:prstGeom>
          <a:noFill/>
        </p:spPr>
        <p:txBody>
          <a:bodyPr wrap="none" lIns="182780" tIns="146225" rIns="182780" bIns="146225" rtlCol="0">
            <a:spAutoFit/>
          </a:bodyPr>
          <a:lstStyle/>
          <a:p>
            <a:pPr defTabSz="932193">
              <a:lnSpc>
                <a:spcPct val="90000"/>
              </a:lnSpc>
              <a:spcAft>
                <a:spcPts val="600"/>
              </a:spcAft>
            </a:pPr>
            <a:r>
              <a:rPr lang="en-US" sz="8796" dirty="0">
                <a:gradFill>
                  <a:gsLst>
                    <a:gs pos="2917">
                      <a:srgbClr val="E81123"/>
                    </a:gs>
                    <a:gs pos="30000">
                      <a:srgbClr val="E81123"/>
                    </a:gs>
                  </a:gsLst>
                  <a:lin ang="5400000" scaled="0"/>
                </a:gradFill>
                <a:latin typeface="Segoe UI Black" panose="020B0A02040204020203" pitchFamily="34" charset="0"/>
                <a:ea typeface="Segoe UI Black" panose="020B0A02040204020203" pitchFamily="34" charset="0"/>
                <a:cs typeface="Segoe UI Black" panose="020B0A02040204020203" pitchFamily="34" charset="0"/>
              </a:rPr>
              <a:t>X</a:t>
            </a:r>
          </a:p>
        </p:txBody>
      </p:sp>
      <p:pic>
        <p:nvPicPr>
          <p:cNvPr id="14" name="Picture 13"/>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355188" y="2208745"/>
            <a:ext cx="1117317" cy="444295"/>
          </a:xfrm>
          <a:prstGeom prst="rect">
            <a:avLst/>
          </a:prstGeom>
        </p:spPr>
      </p:pic>
      <p:sp>
        <p:nvSpPr>
          <p:cNvPr id="15" name="TextBox 14"/>
          <p:cNvSpPr txBox="1"/>
          <p:nvPr userDrawn="1"/>
        </p:nvSpPr>
        <p:spPr>
          <a:xfrm>
            <a:off x="8736877" y="2212120"/>
            <a:ext cx="1176830" cy="1538013"/>
          </a:xfrm>
          <a:prstGeom prst="rect">
            <a:avLst/>
          </a:prstGeom>
          <a:noFill/>
        </p:spPr>
        <p:txBody>
          <a:bodyPr wrap="none" lIns="182780" tIns="146225" rIns="182780" bIns="146225" rtlCol="0">
            <a:spAutoFit/>
          </a:bodyPr>
          <a:lstStyle/>
          <a:p>
            <a:pPr defTabSz="932193">
              <a:lnSpc>
                <a:spcPct val="90000"/>
              </a:lnSpc>
              <a:spcAft>
                <a:spcPts val="600"/>
              </a:spcAft>
            </a:pPr>
            <a:r>
              <a:rPr lang="en-US" sz="8796" dirty="0">
                <a:gradFill>
                  <a:gsLst>
                    <a:gs pos="2917">
                      <a:srgbClr val="E81123"/>
                    </a:gs>
                    <a:gs pos="30000">
                      <a:srgbClr val="E81123"/>
                    </a:gs>
                  </a:gsLst>
                  <a:lin ang="5400000" scaled="0"/>
                </a:gradFill>
                <a:latin typeface="Segoe UI Black" panose="020B0A02040204020203" pitchFamily="34" charset="0"/>
                <a:ea typeface="Segoe UI Black" panose="020B0A02040204020203" pitchFamily="34" charset="0"/>
                <a:cs typeface="Segoe UI Black" panose="020B0A02040204020203" pitchFamily="34" charset="0"/>
              </a:rPr>
              <a:t>X</a:t>
            </a:r>
          </a:p>
        </p:txBody>
      </p:sp>
      <p:sp>
        <p:nvSpPr>
          <p:cNvPr id="16" name="Freeform 5"/>
          <p:cNvSpPr>
            <a:spLocks noChangeAspect="1" noEditPoints="1"/>
          </p:cNvSpPr>
          <p:nvPr userDrawn="1"/>
        </p:nvSpPr>
        <p:spPr bwMode="auto">
          <a:xfrm>
            <a:off x="10440398" y="1885778"/>
            <a:ext cx="554195" cy="1062610"/>
          </a:xfrm>
          <a:custGeom>
            <a:avLst/>
            <a:gdLst>
              <a:gd name="T0" fmla="*/ 179 w 192"/>
              <a:gd name="T1" fmla="*/ 0 h 370"/>
              <a:gd name="T2" fmla="*/ 12 w 192"/>
              <a:gd name="T3" fmla="*/ 0 h 370"/>
              <a:gd name="T4" fmla="*/ 0 w 192"/>
              <a:gd name="T5" fmla="*/ 13 h 370"/>
              <a:gd name="T6" fmla="*/ 0 w 192"/>
              <a:gd name="T7" fmla="*/ 358 h 370"/>
              <a:gd name="T8" fmla="*/ 12 w 192"/>
              <a:gd name="T9" fmla="*/ 370 h 370"/>
              <a:gd name="T10" fmla="*/ 179 w 192"/>
              <a:gd name="T11" fmla="*/ 370 h 370"/>
              <a:gd name="T12" fmla="*/ 192 w 192"/>
              <a:gd name="T13" fmla="*/ 358 h 370"/>
              <a:gd name="T14" fmla="*/ 192 w 192"/>
              <a:gd name="T15" fmla="*/ 13 h 370"/>
              <a:gd name="T16" fmla="*/ 179 w 192"/>
              <a:gd name="T17" fmla="*/ 0 h 370"/>
              <a:gd name="T18" fmla="*/ 94 w 192"/>
              <a:gd name="T19" fmla="*/ 353 h 370"/>
              <a:gd name="T20" fmla="*/ 86 w 192"/>
              <a:gd name="T21" fmla="*/ 352 h 370"/>
              <a:gd name="T22" fmla="*/ 86 w 192"/>
              <a:gd name="T23" fmla="*/ 345 h 370"/>
              <a:gd name="T24" fmla="*/ 94 w 192"/>
              <a:gd name="T25" fmla="*/ 345 h 370"/>
              <a:gd name="T26" fmla="*/ 94 w 192"/>
              <a:gd name="T27" fmla="*/ 353 h 370"/>
              <a:gd name="T28" fmla="*/ 94 w 192"/>
              <a:gd name="T29" fmla="*/ 344 h 370"/>
              <a:gd name="T30" fmla="*/ 86 w 192"/>
              <a:gd name="T31" fmla="*/ 344 h 370"/>
              <a:gd name="T32" fmla="*/ 86 w 192"/>
              <a:gd name="T33" fmla="*/ 337 h 370"/>
              <a:gd name="T34" fmla="*/ 94 w 192"/>
              <a:gd name="T35" fmla="*/ 336 h 370"/>
              <a:gd name="T36" fmla="*/ 94 w 192"/>
              <a:gd name="T37" fmla="*/ 344 h 370"/>
              <a:gd name="T38" fmla="*/ 106 w 192"/>
              <a:gd name="T39" fmla="*/ 355 h 370"/>
              <a:gd name="T40" fmla="*/ 95 w 192"/>
              <a:gd name="T41" fmla="*/ 353 h 370"/>
              <a:gd name="T42" fmla="*/ 95 w 192"/>
              <a:gd name="T43" fmla="*/ 345 h 370"/>
              <a:gd name="T44" fmla="*/ 106 w 192"/>
              <a:gd name="T45" fmla="*/ 345 h 370"/>
              <a:gd name="T46" fmla="*/ 106 w 192"/>
              <a:gd name="T47" fmla="*/ 355 h 370"/>
              <a:gd name="T48" fmla="*/ 106 w 192"/>
              <a:gd name="T49" fmla="*/ 344 h 370"/>
              <a:gd name="T50" fmla="*/ 95 w 192"/>
              <a:gd name="T51" fmla="*/ 344 h 370"/>
              <a:gd name="T52" fmla="*/ 95 w 192"/>
              <a:gd name="T53" fmla="*/ 336 h 370"/>
              <a:gd name="T54" fmla="*/ 106 w 192"/>
              <a:gd name="T55" fmla="*/ 334 h 370"/>
              <a:gd name="T56" fmla="*/ 106 w 192"/>
              <a:gd name="T57" fmla="*/ 344 h 370"/>
              <a:gd name="T58" fmla="*/ 175 w 192"/>
              <a:gd name="T59" fmla="*/ 320 h 370"/>
              <a:gd name="T60" fmla="*/ 18 w 192"/>
              <a:gd name="T61" fmla="*/ 320 h 370"/>
              <a:gd name="T62" fmla="*/ 18 w 192"/>
              <a:gd name="T63" fmla="*/ 30 h 370"/>
              <a:gd name="T64" fmla="*/ 175 w 192"/>
              <a:gd name="T65" fmla="*/ 30 h 370"/>
              <a:gd name="T66" fmla="*/ 175 w 192"/>
              <a:gd name="T67" fmla="*/ 32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370">
                <a:moveTo>
                  <a:pt x="179" y="0"/>
                </a:moveTo>
                <a:cubicBezTo>
                  <a:pt x="12" y="0"/>
                  <a:pt x="12" y="0"/>
                  <a:pt x="12" y="0"/>
                </a:cubicBezTo>
                <a:cubicBezTo>
                  <a:pt x="5" y="0"/>
                  <a:pt x="0" y="6"/>
                  <a:pt x="0" y="13"/>
                </a:cubicBezTo>
                <a:cubicBezTo>
                  <a:pt x="0" y="358"/>
                  <a:pt x="0" y="358"/>
                  <a:pt x="0" y="358"/>
                </a:cubicBezTo>
                <a:cubicBezTo>
                  <a:pt x="0" y="364"/>
                  <a:pt x="5" y="370"/>
                  <a:pt x="12" y="370"/>
                </a:cubicBezTo>
                <a:cubicBezTo>
                  <a:pt x="179" y="370"/>
                  <a:pt x="179" y="370"/>
                  <a:pt x="179" y="370"/>
                </a:cubicBezTo>
                <a:cubicBezTo>
                  <a:pt x="187" y="370"/>
                  <a:pt x="192" y="364"/>
                  <a:pt x="192" y="358"/>
                </a:cubicBezTo>
                <a:cubicBezTo>
                  <a:pt x="192" y="13"/>
                  <a:pt x="192" y="13"/>
                  <a:pt x="192" y="13"/>
                </a:cubicBezTo>
                <a:cubicBezTo>
                  <a:pt x="192" y="6"/>
                  <a:pt x="187" y="0"/>
                  <a:pt x="179" y="0"/>
                </a:cubicBezTo>
                <a:close/>
                <a:moveTo>
                  <a:pt x="94" y="353"/>
                </a:moveTo>
                <a:cubicBezTo>
                  <a:pt x="86" y="352"/>
                  <a:pt x="86" y="352"/>
                  <a:pt x="86" y="352"/>
                </a:cubicBezTo>
                <a:cubicBezTo>
                  <a:pt x="86" y="345"/>
                  <a:pt x="86" y="345"/>
                  <a:pt x="86" y="345"/>
                </a:cubicBezTo>
                <a:cubicBezTo>
                  <a:pt x="94" y="345"/>
                  <a:pt x="94" y="345"/>
                  <a:pt x="94" y="345"/>
                </a:cubicBezTo>
                <a:lnTo>
                  <a:pt x="94" y="353"/>
                </a:lnTo>
                <a:close/>
                <a:moveTo>
                  <a:pt x="94" y="344"/>
                </a:moveTo>
                <a:cubicBezTo>
                  <a:pt x="86" y="344"/>
                  <a:pt x="86" y="344"/>
                  <a:pt x="86" y="344"/>
                </a:cubicBezTo>
                <a:cubicBezTo>
                  <a:pt x="86" y="337"/>
                  <a:pt x="86" y="337"/>
                  <a:pt x="86" y="337"/>
                </a:cubicBezTo>
                <a:cubicBezTo>
                  <a:pt x="94" y="336"/>
                  <a:pt x="94" y="336"/>
                  <a:pt x="94" y="336"/>
                </a:cubicBezTo>
                <a:lnTo>
                  <a:pt x="94" y="344"/>
                </a:lnTo>
                <a:close/>
                <a:moveTo>
                  <a:pt x="106" y="355"/>
                </a:moveTo>
                <a:cubicBezTo>
                  <a:pt x="95" y="353"/>
                  <a:pt x="95" y="353"/>
                  <a:pt x="95" y="353"/>
                </a:cubicBezTo>
                <a:cubicBezTo>
                  <a:pt x="95" y="345"/>
                  <a:pt x="95" y="345"/>
                  <a:pt x="95" y="345"/>
                </a:cubicBezTo>
                <a:cubicBezTo>
                  <a:pt x="106" y="345"/>
                  <a:pt x="106" y="345"/>
                  <a:pt x="106" y="345"/>
                </a:cubicBezTo>
                <a:lnTo>
                  <a:pt x="106" y="355"/>
                </a:lnTo>
                <a:close/>
                <a:moveTo>
                  <a:pt x="106" y="344"/>
                </a:moveTo>
                <a:cubicBezTo>
                  <a:pt x="95" y="344"/>
                  <a:pt x="95" y="344"/>
                  <a:pt x="95" y="344"/>
                </a:cubicBezTo>
                <a:cubicBezTo>
                  <a:pt x="95" y="336"/>
                  <a:pt x="95" y="336"/>
                  <a:pt x="95" y="336"/>
                </a:cubicBezTo>
                <a:cubicBezTo>
                  <a:pt x="106" y="334"/>
                  <a:pt x="106" y="334"/>
                  <a:pt x="106" y="334"/>
                </a:cubicBezTo>
                <a:lnTo>
                  <a:pt x="106" y="344"/>
                </a:lnTo>
                <a:close/>
                <a:moveTo>
                  <a:pt x="175" y="320"/>
                </a:moveTo>
                <a:cubicBezTo>
                  <a:pt x="18" y="320"/>
                  <a:pt x="18" y="320"/>
                  <a:pt x="18" y="320"/>
                </a:cubicBezTo>
                <a:cubicBezTo>
                  <a:pt x="18" y="58"/>
                  <a:pt x="18" y="30"/>
                  <a:pt x="18" y="30"/>
                </a:cubicBezTo>
                <a:cubicBezTo>
                  <a:pt x="175" y="30"/>
                  <a:pt x="175" y="30"/>
                  <a:pt x="175" y="30"/>
                </a:cubicBezTo>
                <a:lnTo>
                  <a:pt x="175" y="320"/>
                </a:lnTo>
                <a:close/>
              </a:path>
            </a:pathLst>
          </a:custGeom>
          <a:solidFill>
            <a:schemeClr val="tx1"/>
          </a:solidFill>
          <a:ln>
            <a:noFill/>
          </a:ln>
          <a:extLst/>
        </p:spPr>
        <p:txBody>
          <a:bodyPr vert="horz" wrap="square" lIns="93247" tIns="46623" rIns="93247" bIns="46623" numCol="1" anchor="t" anchorCtr="0" compatLnSpc="1">
            <a:prstTxWarp prst="textNoShape">
              <a:avLst/>
            </a:prstTxWarp>
          </a:bodyPr>
          <a:lstStyle/>
          <a:p>
            <a:pPr defTabSz="932563"/>
            <a:endParaRPr lang="en-US" sz="1836">
              <a:solidFill>
                <a:srgbClr val="FFFFFF"/>
              </a:solidFill>
            </a:endParaRPr>
          </a:p>
        </p:txBody>
      </p:sp>
      <p:sp>
        <p:nvSpPr>
          <p:cNvPr id="17" name="TextBox 16"/>
          <p:cNvSpPr txBox="1"/>
          <p:nvPr userDrawn="1"/>
        </p:nvSpPr>
        <p:spPr>
          <a:xfrm>
            <a:off x="10377863" y="2212120"/>
            <a:ext cx="1176830" cy="1538013"/>
          </a:xfrm>
          <a:prstGeom prst="rect">
            <a:avLst/>
          </a:prstGeom>
          <a:noFill/>
        </p:spPr>
        <p:txBody>
          <a:bodyPr wrap="none" lIns="182780" tIns="146225" rIns="182780" bIns="146225" rtlCol="0">
            <a:spAutoFit/>
          </a:bodyPr>
          <a:lstStyle/>
          <a:p>
            <a:pPr defTabSz="932193">
              <a:lnSpc>
                <a:spcPct val="90000"/>
              </a:lnSpc>
              <a:spcAft>
                <a:spcPts val="600"/>
              </a:spcAft>
            </a:pPr>
            <a:r>
              <a:rPr lang="en-US" sz="8796" dirty="0">
                <a:gradFill>
                  <a:gsLst>
                    <a:gs pos="2917">
                      <a:srgbClr val="E81123"/>
                    </a:gs>
                    <a:gs pos="30000">
                      <a:srgbClr val="E81123"/>
                    </a:gs>
                  </a:gsLst>
                  <a:lin ang="5400000" scaled="0"/>
                </a:gradFill>
                <a:latin typeface="Segoe UI Black" panose="020B0A02040204020203" pitchFamily="34" charset="0"/>
                <a:ea typeface="Segoe UI Black" panose="020B0A02040204020203" pitchFamily="34" charset="0"/>
                <a:cs typeface="Segoe UI Black" panose="020B0A02040204020203" pitchFamily="34" charset="0"/>
              </a:rPr>
              <a:t>X</a:t>
            </a:r>
          </a:p>
        </p:txBody>
      </p:sp>
      <p:sp>
        <p:nvSpPr>
          <p:cNvPr id="19" name="Rectangle 18"/>
          <p:cNvSpPr/>
          <p:nvPr userDrawn="1"/>
        </p:nvSpPr>
        <p:spPr>
          <a:xfrm>
            <a:off x="274638" y="3961784"/>
            <a:ext cx="11887199" cy="2272362"/>
          </a:xfrm>
          <a:prstGeom prst="rect">
            <a:avLst/>
          </a:prstGeom>
        </p:spPr>
        <p:txBody>
          <a:bodyPr wrap="square" lIns="182854" tIns="146283" rIns="182854" bIns="146283">
            <a:spAutoFit/>
          </a:bodyPr>
          <a:lstStyle/>
          <a:p>
            <a:pPr defTabSz="932563">
              <a:lnSpc>
                <a:spcPct val="90000"/>
              </a:lnSpc>
              <a:spcBef>
                <a:spcPct val="20000"/>
              </a:spcBef>
              <a:buSzPct val="90000"/>
              <a:buFont typeface="Arial" pitchFamily="34" charset="0"/>
              <a:buNone/>
              <a:defRPr/>
            </a:pPr>
            <a:r>
              <a:rPr lang="en-US" sz="2799" dirty="0">
                <a:gradFill>
                  <a:gsLst>
                    <a:gs pos="29204">
                      <a:srgbClr val="FFFFFF"/>
                    </a:gs>
                    <a:gs pos="69000">
                      <a:srgbClr val="FFFFFF"/>
                    </a:gs>
                  </a:gsLst>
                  <a:lin ang="5400000" scaled="0"/>
                </a:gradFill>
                <a:latin typeface="Segoe UI Light"/>
              </a:rPr>
              <a:t>Due to the confidential nature of much of the information shared at MGX, </a:t>
            </a:r>
            <a:r>
              <a:rPr lang="en-US" sz="2799" dirty="0">
                <a:gradFill>
                  <a:gsLst>
                    <a:gs pos="29204">
                      <a:srgbClr val="FFFFFF"/>
                    </a:gs>
                    <a:gs pos="69000">
                      <a:srgbClr val="FFFFFF"/>
                    </a:gs>
                  </a:gsLst>
                  <a:lin ang="5400000" scaled="0"/>
                </a:gradFill>
                <a:latin typeface="Segoe UI Semibold" panose="020B0702040204020203" pitchFamily="34" charset="0"/>
                <a:cs typeface="Segoe UI Semibold" panose="020B0702040204020203" pitchFamily="34" charset="0"/>
              </a:rPr>
              <a:t>DO NOT </a:t>
            </a:r>
            <a:r>
              <a:rPr lang="en-US" sz="2799" dirty="0">
                <a:gradFill>
                  <a:gsLst>
                    <a:gs pos="29204">
                      <a:srgbClr val="FFFFFF"/>
                    </a:gs>
                    <a:gs pos="69000">
                      <a:srgbClr val="FFFFFF"/>
                    </a:gs>
                  </a:gsLst>
                  <a:lin ang="5400000" scaled="0"/>
                </a:gradFill>
                <a:latin typeface="Segoe UI Light"/>
              </a:rPr>
              <a:t>take photos or videos of sessions, session slides, or post session content details to any blogs or external websites like Twitter, Facebook, Instagram, Vine, and YouTube. It is imperative that all employees exercise </a:t>
            </a:r>
            <a:br>
              <a:rPr lang="en-US" sz="2799" dirty="0">
                <a:gradFill>
                  <a:gsLst>
                    <a:gs pos="29204">
                      <a:srgbClr val="FFFFFF"/>
                    </a:gs>
                    <a:gs pos="69000">
                      <a:srgbClr val="FFFFFF"/>
                    </a:gs>
                  </a:gsLst>
                  <a:lin ang="5400000" scaled="0"/>
                </a:gradFill>
                <a:latin typeface="Segoe UI Light"/>
              </a:rPr>
            </a:br>
            <a:r>
              <a:rPr lang="en-US" sz="2799" dirty="0">
                <a:gradFill>
                  <a:gsLst>
                    <a:gs pos="29204">
                      <a:srgbClr val="FFFFFF"/>
                    </a:gs>
                    <a:gs pos="69000">
                      <a:srgbClr val="FFFFFF"/>
                    </a:gs>
                  </a:gsLst>
                  <a:lin ang="5400000" scaled="0"/>
                </a:gradFill>
                <a:latin typeface="Segoe UI Light"/>
              </a:rPr>
              <a:t>the utmost care in protecting confidential information. </a:t>
            </a:r>
          </a:p>
        </p:txBody>
      </p:sp>
    </p:spTree>
    <p:extLst>
      <p:ext uri="{BB962C8B-B14F-4D97-AF65-F5344CB8AC3E}">
        <p14:creationId xmlns:p14="http://schemas.microsoft.com/office/powerpoint/2010/main" val="37041903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4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4" presetClass="path" presetSubtype="0" decel="100000" fill="hold" nodeType="withEffect">
                                  <p:stCondLst>
                                    <p:cond delay="450"/>
                                  </p:stCondLst>
                                  <p:childTnLst>
                                    <p:animMotion origin="layout" path="M -1.00587E-6 0.0547 L -1.00587E-6 -4.03087E-6 " pathEditMode="relative" rAng="0" ptsTypes="AA">
                                      <p:cBhvr>
                                        <p:cTn id="9" dur="500" fill="hold"/>
                                        <p:tgtEl>
                                          <p:spTgt spid="5"/>
                                        </p:tgtEl>
                                        <p:attrNameLst>
                                          <p:attrName>ppt_x</p:attrName>
                                          <p:attrName>ppt_y</p:attrName>
                                        </p:attrNameLst>
                                      </p:cBhvr>
                                      <p:rCtr x="0" y="-3314"/>
                                    </p:animMotion>
                                  </p:childTnLst>
                                </p:cTn>
                              </p:par>
                              <p:par>
                                <p:cTn id="10" presetID="10" presetClass="entr" presetSubtype="0" fill="hold" nodeType="withEffect">
                                  <p:stCondLst>
                                    <p:cond delay="5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64" presetClass="path" presetSubtype="0" decel="100000" fill="hold" nodeType="withEffect">
                                  <p:stCondLst>
                                    <p:cond delay="550"/>
                                  </p:stCondLst>
                                  <p:childTnLst>
                                    <p:animMotion origin="layout" path="M -1.00587E-6 0.0547 L -1.00587E-6 -4.03087E-6 " pathEditMode="relative" rAng="0" ptsTypes="AA">
                                      <p:cBhvr>
                                        <p:cTn id="14" dur="500" fill="hold"/>
                                        <p:tgtEl>
                                          <p:spTgt spid="7"/>
                                        </p:tgtEl>
                                        <p:attrNameLst>
                                          <p:attrName>ppt_x</p:attrName>
                                          <p:attrName>ppt_y</p:attrName>
                                        </p:attrNameLst>
                                      </p:cBhvr>
                                      <p:rCtr x="0" y="-3314"/>
                                    </p:animMotion>
                                  </p:childTnLst>
                                </p:cTn>
                              </p:par>
                              <p:par>
                                <p:cTn id="15" presetID="10" presetClass="entr" presetSubtype="0" fill="hold" nodeType="withEffect">
                                  <p:stCondLst>
                                    <p:cond delay="6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4" presetClass="path" presetSubtype="0" decel="100000" fill="hold" nodeType="withEffect">
                                  <p:stCondLst>
                                    <p:cond delay="650"/>
                                  </p:stCondLst>
                                  <p:childTnLst>
                                    <p:animMotion origin="layout" path="M -1.00587E-6 0.0547 L -1.00587E-6 -4.03087E-6 " pathEditMode="relative" rAng="0" ptsTypes="AA">
                                      <p:cBhvr>
                                        <p:cTn id="19" dur="500" fill="hold"/>
                                        <p:tgtEl>
                                          <p:spTgt spid="9"/>
                                        </p:tgtEl>
                                        <p:attrNameLst>
                                          <p:attrName>ppt_x</p:attrName>
                                          <p:attrName>ppt_y</p:attrName>
                                        </p:attrNameLst>
                                      </p:cBhvr>
                                      <p:rCtr x="0" y="-3314"/>
                                    </p:animMotion>
                                  </p:childTnLst>
                                </p:cTn>
                              </p:par>
                              <p:par>
                                <p:cTn id="20" presetID="10" presetClass="entr" presetSubtype="0" fill="hold" nodeType="withEffect">
                                  <p:stCondLst>
                                    <p:cond delay="75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64" presetClass="path" presetSubtype="0" decel="100000" fill="hold" nodeType="withEffect">
                                  <p:stCondLst>
                                    <p:cond delay="750"/>
                                  </p:stCondLst>
                                  <p:childTnLst>
                                    <p:animMotion origin="layout" path="M -1.00587E-6 0.0547 L -1.00587E-6 -4.03087E-6 " pathEditMode="relative" rAng="0" ptsTypes="AA">
                                      <p:cBhvr>
                                        <p:cTn id="24" dur="500" fill="hold"/>
                                        <p:tgtEl>
                                          <p:spTgt spid="12"/>
                                        </p:tgtEl>
                                        <p:attrNameLst>
                                          <p:attrName>ppt_x</p:attrName>
                                          <p:attrName>ppt_y</p:attrName>
                                        </p:attrNameLst>
                                      </p:cBhvr>
                                      <p:rCtr x="0" y="-3314"/>
                                    </p:animMotion>
                                  </p:childTnLst>
                                </p:cTn>
                              </p:par>
                              <p:par>
                                <p:cTn id="25" presetID="10" presetClass="entr" presetSubtype="0" fill="hold" nodeType="withEffect">
                                  <p:stCondLst>
                                    <p:cond delay="85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64" presetClass="path" presetSubtype="0" decel="100000" fill="hold" nodeType="withEffect">
                                  <p:stCondLst>
                                    <p:cond delay="850"/>
                                  </p:stCondLst>
                                  <p:childTnLst>
                                    <p:animMotion origin="layout" path="M -1.00587E-6 0.0547 L -1.00587E-6 -4.03087E-6 " pathEditMode="relative" rAng="0" ptsTypes="AA">
                                      <p:cBhvr>
                                        <p:cTn id="29" dur="500" fill="hold"/>
                                        <p:tgtEl>
                                          <p:spTgt spid="14"/>
                                        </p:tgtEl>
                                        <p:attrNameLst>
                                          <p:attrName>ppt_x</p:attrName>
                                          <p:attrName>ppt_y</p:attrName>
                                        </p:attrNameLst>
                                      </p:cBhvr>
                                      <p:rCtr x="0" y="-3314"/>
                                    </p:animMotion>
                                  </p:childTnLst>
                                </p:cTn>
                              </p:par>
                              <p:par>
                                <p:cTn id="30" presetID="10" presetClass="entr" presetSubtype="0" fill="hold" grpId="0" nodeType="withEffect">
                                  <p:stCondLst>
                                    <p:cond delay="95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64" presetClass="path" presetSubtype="0" decel="100000" fill="hold" grpId="1" nodeType="withEffect">
                                  <p:stCondLst>
                                    <p:cond delay="950"/>
                                  </p:stCondLst>
                                  <p:childTnLst>
                                    <p:animMotion origin="layout" path="M -1.00587E-6 0.0547 L -1.00587E-6 -4.03087E-6 " pathEditMode="relative" rAng="0" ptsTypes="AA">
                                      <p:cBhvr>
                                        <p:cTn id="34" dur="500" fill="hold"/>
                                        <p:tgtEl>
                                          <p:spTgt spid="16"/>
                                        </p:tgtEl>
                                        <p:attrNameLst>
                                          <p:attrName>ppt_x</p:attrName>
                                          <p:attrName>ppt_y</p:attrName>
                                        </p:attrNameLst>
                                      </p:cBhvr>
                                      <p:rCtr x="0" y="-3314"/>
                                    </p:animMotion>
                                  </p:childTnLst>
                                </p:cTn>
                              </p:par>
                            </p:childTnLst>
                          </p:cTn>
                        </p:par>
                        <p:par>
                          <p:cTn id="35" fill="hold">
                            <p:stCondLst>
                              <p:cond delay="1450"/>
                            </p:stCondLst>
                            <p:childTnLst>
                              <p:par>
                                <p:cTn id="36" presetID="1" presetClass="entr" presetSubtype="0" fill="hold" grpId="0" nodeType="afterEffect">
                                  <p:stCondLst>
                                    <p:cond delay="500"/>
                                  </p:stCondLst>
                                  <p:childTnLst>
                                    <p:set>
                                      <p:cBhvr>
                                        <p:cTn id="37" dur="1" fill="hold">
                                          <p:stCondLst>
                                            <p:cond delay="0"/>
                                          </p:stCondLst>
                                        </p:cTn>
                                        <p:tgtEl>
                                          <p:spTgt spid="6"/>
                                        </p:tgtEl>
                                        <p:attrNameLst>
                                          <p:attrName>style.visibility</p:attrName>
                                        </p:attrNameLst>
                                      </p:cBhvr>
                                      <p:to>
                                        <p:strVal val="visible"/>
                                      </p:to>
                                    </p:set>
                                  </p:childTnLst>
                                </p:cTn>
                              </p:par>
                              <p:par>
                                <p:cTn id="38" presetID="6" presetClass="emph" presetSubtype="0" accel="100000" autoRev="1" fill="hold" grpId="1" nodeType="withEffect">
                                  <p:stCondLst>
                                    <p:cond delay="0"/>
                                  </p:stCondLst>
                                  <p:childTnLst>
                                    <p:animScale>
                                      <p:cBhvr>
                                        <p:cTn id="39" dur="500" fill="hold"/>
                                        <p:tgtEl>
                                          <p:spTgt spid="6"/>
                                        </p:tgtEl>
                                      </p:cBhvr>
                                      <p:by x="0" y="0"/>
                                    </p:animScale>
                                  </p:childTnLst>
                                </p:cTn>
                              </p:par>
                              <p:par>
                                <p:cTn id="40" presetID="1" presetClass="entr" presetSubtype="0" fill="hold" grpId="0" nodeType="withEffect">
                                  <p:stCondLst>
                                    <p:cond delay="500"/>
                                  </p:stCondLst>
                                  <p:childTnLst>
                                    <p:set>
                                      <p:cBhvr>
                                        <p:cTn id="41" dur="1" fill="hold">
                                          <p:stCondLst>
                                            <p:cond delay="0"/>
                                          </p:stCondLst>
                                        </p:cTn>
                                        <p:tgtEl>
                                          <p:spTgt spid="8"/>
                                        </p:tgtEl>
                                        <p:attrNameLst>
                                          <p:attrName>style.visibility</p:attrName>
                                        </p:attrNameLst>
                                      </p:cBhvr>
                                      <p:to>
                                        <p:strVal val="visible"/>
                                      </p:to>
                                    </p:set>
                                  </p:childTnLst>
                                </p:cTn>
                              </p:par>
                              <p:par>
                                <p:cTn id="42" presetID="6" presetClass="emph" presetSubtype="0" accel="100000" autoRev="1" fill="hold" grpId="1" nodeType="withEffect">
                                  <p:stCondLst>
                                    <p:cond delay="0"/>
                                  </p:stCondLst>
                                  <p:childTnLst>
                                    <p:animScale>
                                      <p:cBhvr>
                                        <p:cTn id="43" dur="500" fill="hold"/>
                                        <p:tgtEl>
                                          <p:spTgt spid="8"/>
                                        </p:tgtEl>
                                      </p:cBhvr>
                                      <p:by x="0" y="0"/>
                                    </p:animScale>
                                  </p:childTnLst>
                                </p:cTn>
                              </p:par>
                              <p:par>
                                <p:cTn id="44" presetID="1" presetClass="entr" presetSubtype="0" fill="hold" grpId="0" nodeType="withEffect">
                                  <p:stCondLst>
                                    <p:cond delay="500"/>
                                  </p:stCondLst>
                                  <p:childTnLst>
                                    <p:set>
                                      <p:cBhvr>
                                        <p:cTn id="45" dur="1" fill="hold">
                                          <p:stCondLst>
                                            <p:cond delay="0"/>
                                          </p:stCondLst>
                                        </p:cTn>
                                        <p:tgtEl>
                                          <p:spTgt spid="11"/>
                                        </p:tgtEl>
                                        <p:attrNameLst>
                                          <p:attrName>style.visibility</p:attrName>
                                        </p:attrNameLst>
                                      </p:cBhvr>
                                      <p:to>
                                        <p:strVal val="visible"/>
                                      </p:to>
                                    </p:set>
                                  </p:childTnLst>
                                </p:cTn>
                              </p:par>
                              <p:par>
                                <p:cTn id="46" presetID="6" presetClass="emph" presetSubtype="0" accel="100000" autoRev="1" fill="hold" grpId="1" nodeType="withEffect">
                                  <p:stCondLst>
                                    <p:cond delay="0"/>
                                  </p:stCondLst>
                                  <p:childTnLst>
                                    <p:animScale>
                                      <p:cBhvr>
                                        <p:cTn id="47" dur="500" fill="hold"/>
                                        <p:tgtEl>
                                          <p:spTgt spid="11"/>
                                        </p:tgtEl>
                                      </p:cBhvr>
                                      <p:by x="0" y="0"/>
                                    </p:animScale>
                                  </p:childTnLst>
                                </p:cTn>
                              </p:par>
                              <p:par>
                                <p:cTn id="48" presetID="1" presetClass="entr" presetSubtype="0" fill="hold" grpId="0" nodeType="withEffect">
                                  <p:stCondLst>
                                    <p:cond delay="500"/>
                                  </p:stCondLst>
                                  <p:childTnLst>
                                    <p:set>
                                      <p:cBhvr>
                                        <p:cTn id="49" dur="1" fill="hold">
                                          <p:stCondLst>
                                            <p:cond delay="0"/>
                                          </p:stCondLst>
                                        </p:cTn>
                                        <p:tgtEl>
                                          <p:spTgt spid="13"/>
                                        </p:tgtEl>
                                        <p:attrNameLst>
                                          <p:attrName>style.visibility</p:attrName>
                                        </p:attrNameLst>
                                      </p:cBhvr>
                                      <p:to>
                                        <p:strVal val="visible"/>
                                      </p:to>
                                    </p:set>
                                  </p:childTnLst>
                                </p:cTn>
                              </p:par>
                              <p:par>
                                <p:cTn id="50" presetID="6" presetClass="emph" presetSubtype="0" accel="100000" autoRev="1" fill="hold" grpId="1" nodeType="withEffect">
                                  <p:stCondLst>
                                    <p:cond delay="0"/>
                                  </p:stCondLst>
                                  <p:childTnLst>
                                    <p:animScale>
                                      <p:cBhvr>
                                        <p:cTn id="51" dur="500" fill="hold"/>
                                        <p:tgtEl>
                                          <p:spTgt spid="13"/>
                                        </p:tgtEl>
                                      </p:cBhvr>
                                      <p:by x="0" y="0"/>
                                    </p:animScale>
                                  </p:childTnLst>
                                </p:cTn>
                              </p:par>
                              <p:par>
                                <p:cTn id="52" presetID="1" presetClass="entr" presetSubtype="0" fill="hold" grpId="0" nodeType="withEffect">
                                  <p:stCondLst>
                                    <p:cond delay="500"/>
                                  </p:stCondLst>
                                  <p:childTnLst>
                                    <p:set>
                                      <p:cBhvr>
                                        <p:cTn id="53" dur="1" fill="hold">
                                          <p:stCondLst>
                                            <p:cond delay="0"/>
                                          </p:stCondLst>
                                        </p:cTn>
                                        <p:tgtEl>
                                          <p:spTgt spid="15"/>
                                        </p:tgtEl>
                                        <p:attrNameLst>
                                          <p:attrName>style.visibility</p:attrName>
                                        </p:attrNameLst>
                                      </p:cBhvr>
                                      <p:to>
                                        <p:strVal val="visible"/>
                                      </p:to>
                                    </p:set>
                                  </p:childTnLst>
                                </p:cTn>
                              </p:par>
                              <p:par>
                                <p:cTn id="54" presetID="6" presetClass="emph" presetSubtype="0" accel="100000" autoRev="1" fill="hold" grpId="1" nodeType="withEffect">
                                  <p:stCondLst>
                                    <p:cond delay="0"/>
                                  </p:stCondLst>
                                  <p:childTnLst>
                                    <p:animScale>
                                      <p:cBhvr>
                                        <p:cTn id="55" dur="500" fill="hold"/>
                                        <p:tgtEl>
                                          <p:spTgt spid="15"/>
                                        </p:tgtEl>
                                      </p:cBhvr>
                                      <p:by x="0" y="0"/>
                                    </p:animScale>
                                  </p:childTnLst>
                                </p:cTn>
                              </p:par>
                              <p:par>
                                <p:cTn id="56" presetID="1" presetClass="entr" presetSubtype="0" fill="hold" grpId="0" nodeType="withEffect">
                                  <p:stCondLst>
                                    <p:cond delay="500"/>
                                  </p:stCondLst>
                                  <p:childTnLst>
                                    <p:set>
                                      <p:cBhvr>
                                        <p:cTn id="57" dur="1" fill="hold">
                                          <p:stCondLst>
                                            <p:cond delay="0"/>
                                          </p:stCondLst>
                                        </p:cTn>
                                        <p:tgtEl>
                                          <p:spTgt spid="17"/>
                                        </p:tgtEl>
                                        <p:attrNameLst>
                                          <p:attrName>style.visibility</p:attrName>
                                        </p:attrNameLst>
                                      </p:cBhvr>
                                      <p:to>
                                        <p:strVal val="visible"/>
                                      </p:to>
                                    </p:set>
                                  </p:childTnLst>
                                </p:cTn>
                              </p:par>
                              <p:par>
                                <p:cTn id="58" presetID="6" presetClass="emph" presetSubtype="0" accel="100000" autoRev="1" fill="hold" grpId="1" nodeType="withEffect">
                                  <p:stCondLst>
                                    <p:cond delay="0"/>
                                  </p:stCondLst>
                                  <p:childTnLst>
                                    <p:animScale>
                                      <p:cBhvr>
                                        <p:cTn id="59" dur="500" fill="hold"/>
                                        <p:tgtEl>
                                          <p:spTgt spid="17"/>
                                        </p:tgtEl>
                                      </p:cBhvr>
                                      <p:by x="0" y="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P spid="8" grpId="1"/>
      <p:bldP spid="11" grpId="0"/>
      <p:bldP spid="11" grpId="1"/>
      <p:bldP spid="13" grpId="0"/>
      <p:bldP spid="13" grpId="1"/>
      <p:bldP spid="15" grpId="0"/>
      <p:bldP spid="15" grpId="1"/>
      <p:bldP spid="16" grpId="0" animBg="1"/>
      <p:bldP spid="16" grpId="1" animBg="1"/>
      <p:bldP spid="17" grpId="0"/>
      <p:bldP spid="17" grpId="1"/>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459231" y="3145040"/>
            <a:ext cx="3291840" cy="705834"/>
          </a:xfrm>
          <a:prstGeom prst="rect">
            <a:avLst/>
          </a:prstGeom>
        </p:spPr>
      </p:pic>
      <p:pic>
        <p:nvPicPr>
          <p:cNvPr id="4" name="Picture 3"/>
          <p:cNvPicPr>
            <a:picLocks noChangeAspect="1"/>
          </p:cNvPicPr>
          <p:nvPr userDrawn="1"/>
        </p:nvPicPr>
        <p:blipFill>
          <a:blip r:embed="rId2"/>
          <a:stretch>
            <a:fillRect/>
          </a:stretch>
        </p:blipFill>
        <p:spPr>
          <a:xfrm>
            <a:off x="459231" y="3145040"/>
            <a:ext cx="3291840" cy="705834"/>
          </a:xfrm>
          <a:prstGeom prst="rect">
            <a:avLst/>
          </a:prstGeom>
        </p:spPr>
      </p:pic>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rgbClr val="505050"/>
                    </a:gs>
                    <a:gs pos="100000">
                      <a:srgbClr val="505050"/>
                    </a:gs>
                  </a:gsLst>
                  <a:lin ang="5400000" scaled="0"/>
                </a:gradFill>
                <a:cs typeface="Segoe UI" pitchFamily="34" charset="0"/>
              </a:rPr>
              <a:t>© 2015 Microsoft Corporation. All rights reserved. </a:t>
            </a:r>
          </a:p>
        </p:txBody>
      </p:sp>
    </p:spTree>
    <p:extLst>
      <p:ext uri="{BB962C8B-B14F-4D97-AF65-F5344CB8AC3E}">
        <p14:creationId xmlns:p14="http://schemas.microsoft.com/office/powerpoint/2010/main" val="370646348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losing logo slide_color">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bwMode="invGray">
          <a:xfrm>
            <a:off x="459233" y="3145040"/>
            <a:ext cx="3291840" cy="705836"/>
          </a:xfrm>
          <a:prstGeom prst="rect">
            <a:avLst/>
          </a:prstGeom>
        </p:spPr>
      </p:pic>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rgbClr val="FFFFFF"/>
                    </a:gs>
                    <a:gs pos="100000">
                      <a:srgbClr val="FFFFFF"/>
                    </a:gs>
                  </a:gsLst>
                  <a:lin ang="5400000" scaled="0"/>
                </a:gradFill>
                <a:cs typeface="Segoe UI" pitchFamily="34" charset="0"/>
              </a:rPr>
              <a:t>© 2015 Microsoft Corporation. All rights reserved. </a:t>
            </a:r>
          </a:p>
        </p:txBody>
      </p:sp>
    </p:spTree>
    <p:extLst>
      <p:ext uri="{BB962C8B-B14F-4D97-AF65-F5344CB8AC3E}">
        <p14:creationId xmlns:p14="http://schemas.microsoft.com/office/powerpoint/2010/main" val="18783037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388019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Go-Dos Slide">
    <p:bg bwMode="auto">
      <p:bgRef idx="1001">
        <a:schemeClr val="bg2"/>
      </p:bgRef>
    </p:bg>
    <p:spTree>
      <p:nvGrpSpPr>
        <p:cNvPr id="1" name=""/>
        <p:cNvGrpSpPr/>
        <p:nvPr/>
      </p:nvGrpSpPr>
      <p:grpSpPr>
        <a:xfrm>
          <a:off x="0" y="0"/>
          <a:ext cx="0" cy="0"/>
          <a:chOff x="0" y="0"/>
          <a:chExt cx="0" cy="0"/>
        </a:xfrm>
      </p:grpSpPr>
      <p:sp>
        <p:nvSpPr>
          <p:cNvPr id="74" name="Rectangle 31"/>
          <p:cNvSpPr/>
          <p:nvPr/>
        </p:nvSpPr>
        <p:spPr bwMode="gray">
          <a:xfrm>
            <a:off x="5455163" y="2123490"/>
            <a:ext cx="3309659" cy="2057108"/>
          </a:xfrm>
          <a:prstGeom prst="rect">
            <a:avLst/>
          </a:prstGeom>
          <a:solidFill>
            <a:srgbClr val="F0F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defTabSz="863406" fontAlgn="base">
              <a:lnSpc>
                <a:spcPct val="90000"/>
              </a:lnSpc>
              <a:spcBef>
                <a:spcPts val="600"/>
              </a:spcBef>
            </a:pPr>
            <a:endParaRPr lang="en-US" sz="1598" dirty="0">
              <a:gradFill>
                <a:gsLst>
                  <a:gs pos="15315">
                    <a:srgbClr val="525252"/>
                  </a:gs>
                  <a:gs pos="27928">
                    <a:srgbClr val="525252"/>
                  </a:gs>
                </a:gsLst>
                <a:lin ang="5400000" scaled="0"/>
              </a:gradFill>
              <a:ea typeface="Segoe UI" pitchFamily="34" charset="0"/>
              <a:cs typeface="Segoe UI" pitchFamily="34" charset="0"/>
            </a:endParaRPr>
          </a:p>
        </p:txBody>
      </p:sp>
      <p:sp>
        <p:nvSpPr>
          <p:cNvPr id="75" name="Rectangle 3"/>
          <p:cNvSpPr/>
          <p:nvPr/>
        </p:nvSpPr>
        <p:spPr bwMode="gray">
          <a:xfrm>
            <a:off x="8806304" y="2123490"/>
            <a:ext cx="3354692" cy="2057108"/>
          </a:xfrm>
          <a:prstGeom prst="rect">
            <a:avLst/>
          </a:prstGeom>
          <a:solidFill>
            <a:srgbClr val="F0F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91414" bIns="146262" numCol="1" spcCol="0" rtlCol="0" fromWordArt="0" anchor="t" anchorCtr="0" forceAA="0" compatLnSpc="1">
            <a:prstTxWarp prst="textNoShape">
              <a:avLst/>
            </a:prstTxWarp>
            <a:noAutofit/>
          </a:bodyPr>
          <a:lstStyle/>
          <a:p>
            <a:pPr defTabSz="863406" fontAlgn="base">
              <a:lnSpc>
                <a:spcPct val="90000"/>
              </a:lnSpc>
              <a:spcBef>
                <a:spcPts val="600"/>
              </a:spcBef>
            </a:pPr>
            <a:endParaRPr lang="en-US" sz="1598" dirty="0">
              <a:gradFill>
                <a:gsLst>
                  <a:gs pos="15315">
                    <a:srgbClr val="525252"/>
                  </a:gs>
                  <a:gs pos="27928">
                    <a:srgbClr val="525252"/>
                  </a:gs>
                </a:gsLst>
                <a:lin ang="5400000" scaled="0"/>
              </a:gradFill>
              <a:ea typeface="Segoe UI" pitchFamily="34" charset="0"/>
              <a:cs typeface="Segoe UI" pitchFamily="34" charset="0"/>
            </a:endParaRPr>
          </a:p>
        </p:txBody>
      </p:sp>
      <p:sp>
        <p:nvSpPr>
          <p:cNvPr id="76" name="Rectangle 38"/>
          <p:cNvSpPr/>
          <p:nvPr/>
        </p:nvSpPr>
        <p:spPr bwMode="gray">
          <a:xfrm>
            <a:off x="2103554" y="2123490"/>
            <a:ext cx="3309659" cy="2057108"/>
          </a:xfrm>
          <a:prstGeom prst="rect">
            <a:avLst/>
          </a:prstGeom>
          <a:solidFill>
            <a:srgbClr val="F0F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defTabSz="863406" fontAlgn="base">
              <a:lnSpc>
                <a:spcPct val="90000"/>
              </a:lnSpc>
              <a:spcBef>
                <a:spcPts val="600"/>
              </a:spcBef>
            </a:pPr>
            <a:endParaRPr lang="en-US" sz="1598" b="1" dirty="0">
              <a:gradFill>
                <a:gsLst>
                  <a:gs pos="15315">
                    <a:srgbClr val="525252"/>
                  </a:gs>
                  <a:gs pos="27928">
                    <a:srgbClr val="525252"/>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64" name="DELAY"/>
          <p:cNvSpPr/>
          <p:nvPr userDrawn="1"/>
        </p:nvSpPr>
        <p:spPr bwMode="auto">
          <a:xfrm>
            <a:off x="10518086" y="-708844"/>
            <a:ext cx="457200" cy="44926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3" name="Group 2"/>
          <p:cNvGrpSpPr/>
          <p:nvPr userDrawn="1"/>
        </p:nvGrpSpPr>
        <p:grpSpPr>
          <a:xfrm>
            <a:off x="2265787" y="1725294"/>
            <a:ext cx="9779502" cy="241035"/>
            <a:chOff x="2265787" y="1725291"/>
            <a:chExt cx="9779502" cy="241035"/>
          </a:xfrm>
        </p:grpSpPr>
        <p:grpSp>
          <p:nvGrpSpPr>
            <p:cNvPr id="39" name="Group 38"/>
            <p:cNvGrpSpPr/>
            <p:nvPr/>
          </p:nvGrpSpPr>
          <p:grpSpPr>
            <a:xfrm>
              <a:off x="2265787" y="1758748"/>
              <a:ext cx="2462229" cy="193643"/>
              <a:chOff x="2274750" y="2126625"/>
              <a:chExt cx="2462578" cy="193670"/>
            </a:xfrm>
          </p:grpSpPr>
          <p:sp>
            <p:nvSpPr>
              <p:cNvPr id="71" name="Freeform 13"/>
              <p:cNvSpPr>
                <a:spLocks noChangeAspect="1"/>
              </p:cNvSpPr>
              <p:nvPr/>
            </p:nvSpPr>
            <p:spPr bwMode="auto">
              <a:xfrm>
                <a:off x="2274750" y="2126625"/>
                <a:ext cx="322374" cy="188572"/>
              </a:xfrm>
              <a:custGeom>
                <a:avLst/>
                <a:gdLst>
                  <a:gd name="T0" fmla="*/ 155 w 194"/>
                  <a:gd name="T1" fmla="*/ 25 h 112"/>
                  <a:gd name="T2" fmla="*/ 130 w 194"/>
                  <a:gd name="T3" fmla="*/ 34 h 112"/>
                  <a:gd name="T4" fmla="*/ 130 w 194"/>
                  <a:gd name="T5" fmla="*/ 31 h 112"/>
                  <a:gd name="T6" fmla="*/ 82 w 194"/>
                  <a:gd name="T7" fmla="*/ 0 h 112"/>
                  <a:gd name="T8" fmla="*/ 32 w 194"/>
                  <a:gd name="T9" fmla="*/ 41 h 112"/>
                  <a:gd name="T10" fmla="*/ 32 w 194"/>
                  <a:gd name="T11" fmla="*/ 44 h 112"/>
                  <a:gd name="T12" fmla="*/ 29 w 194"/>
                  <a:gd name="T13" fmla="*/ 44 h 112"/>
                  <a:gd name="T14" fmla="*/ 0 w 194"/>
                  <a:gd name="T15" fmla="*/ 73 h 112"/>
                  <a:gd name="T16" fmla="*/ 24 w 194"/>
                  <a:gd name="T17" fmla="*/ 102 h 112"/>
                  <a:gd name="T18" fmla="*/ 29 w 194"/>
                  <a:gd name="T19" fmla="*/ 102 h 112"/>
                  <a:gd name="T20" fmla="*/ 72 w 194"/>
                  <a:gd name="T21" fmla="*/ 102 h 112"/>
                  <a:gd name="T22" fmla="*/ 66 w 194"/>
                  <a:gd name="T23" fmla="*/ 108 h 112"/>
                  <a:gd name="T24" fmla="*/ 70 w 194"/>
                  <a:gd name="T25" fmla="*/ 112 h 112"/>
                  <a:gd name="T26" fmla="*/ 82 w 194"/>
                  <a:gd name="T27" fmla="*/ 99 h 112"/>
                  <a:gd name="T28" fmla="*/ 70 w 194"/>
                  <a:gd name="T29" fmla="*/ 86 h 112"/>
                  <a:gd name="T30" fmla="*/ 66 w 194"/>
                  <a:gd name="T31" fmla="*/ 90 h 112"/>
                  <a:gd name="T32" fmla="*/ 72 w 194"/>
                  <a:gd name="T33" fmla="*/ 96 h 112"/>
                  <a:gd name="T34" fmla="*/ 29 w 194"/>
                  <a:gd name="T35" fmla="*/ 96 h 112"/>
                  <a:gd name="T36" fmla="*/ 25 w 194"/>
                  <a:gd name="T37" fmla="*/ 96 h 112"/>
                  <a:gd name="T38" fmla="*/ 6 w 194"/>
                  <a:gd name="T39" fmla="*/ 73 h 112"/>
                  <a:gd name="T40" fmla="*/ 29 w 194"/>
                  <a:gd name="T41" fmla="*/ 50 h 112"/>
                  <a:gd name="T42" fmla="*/ 37 w 194"/>
                  <a:gd name="T43" fmla="*/ 50 h 112"/>
                  <a:gd name="T44" fmla="*/ 37 w 194"/>
                  <a:gd name="T45" fmla="*/ 42 h 112"/>
                  <a:gd name="T46" fmla="*/ 82 w 194"/>
                  <a:gd name="T47" fmla="*/ 5 h 112"/>
                  <a:gd name="T48" fmla="*/ 124 w 194"/>
                  <a:gd name="T49" fmla="*/ 33 h 112"/>
                  <a:gd name="T50" fmla="*/ 128 w 194"/>
                  <a:gd name="T51" fmla="*/ 45 h 112"/>
                  <a:gd name="T52" fmla="*/ 132 w 194"/>
                  <a:gd name="T53" fmla="*/ 40 h 112"/>
                  <a:gd name="T54" fmla="*/ 155 w 194"/>
                  <a:gd name="T55" fmla="*/ 30 h 112"/>
                  <a:gd name="T56" fmla="*/ 188 w 194"/>
                  <a:gd name="T57" fmla="*/ 63 h 112"/>
                  <a:gd name="T58" fmla="*/ 155 w 194"/>
                  <a:gd name="T59" fmla="*/ 96 h 112"/>
                  <a:gd name="T60" fmla="*/ 118 w 194"/>
                  <a:gd name="T61" fmla="*/ 96 h 112"/>
                  <a:gd name="T62" fmla="*/ 124 w 194"/>
                  <a:gd name="T63" fmla="*/ 90 h 112"/>
                  <a:gd name="T64" fmla="*/ 120 w 194"/>
                  <a:gd name="T65" fmla="*/ 86 h 112"/>
                  <a:gd name="T66" fmla="*/ 108 w 194"/>
                  <a:gd name="T67" fmla="*/ 99 h 112"/>
                  <a:gd name="T68" fmla="*/ 120 w 194"/>
                  <a:gd name="T69" fmla="*/ 112 h 112"/>
                  <a:gd name="T70" fmla="*/ 124 w 194"/>
                  <a:gd name="T71" fmla="*/ 108 h 112"/>
                  <a:gd name="T72" fmla="*/ 118 w 194"/>
                  <a:gd name="T73" fmla="*/ 102 h 112"/>
                  <a:gd name="T74" fmla="*/ 155 w 194"/>
                  <a:gd name="T75" fmla="*/ 102 h 112"/>
                  <a:gd name="T76" fmla="*/ 194 w 194"/>
                  <a:gd name="T77" fmla="*/ 63 h 112"/>
                  <a:gd name="T78" fmla="*/ 155 w 194"/>
                  <a:gd name="T79" fmla="*/ 2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4" h="112">
                    <a:moveTo>
                      <a:pt x="155" y="25"/>
                    </a:moveTo>
                    <a:cubicBezTo>
                      <a:pt x="146" y="25"/>
                      <a:pt x="137" y="28"/>
                      <a:pt x="130" y="34"/>
                    </a:cubicBezTo>
                    <a:cubicBezTo>
                      <a:pt x="130" y="31"/>
                      <a:pt x="130" y="31"/>
                      <a:pt x="130" y="31"/>
                    </a:cubicBezTo>
                    <a:cubicBezTo>
                      <a:pt x="121" y="12"/>
                      <a:pt x="103" y="0"/>
                      <a:pt x="82" y="0"/>
                    </a:cubicBezTo>
                    <a:cubicBezTo>
                      <a:pt x="58" y="0"/>
                      <a:pt x="37" y="17"/>
                      <a:pt x="32" y="41"/>
                    </a:cubicBezTo>
                    <a:cubicBezTo>
                      <a:pt x="32" y="44"/>
                      <a:pt x="32" y="44"/>
                      <a:pt x="32" y="44"/>
                    </a:cubicBezTo>
                    <a:cubicBezTo>
                      <a:pt x="29" y="44"/>
                      <a:pt x="29" y="44"/>
                      <a:pt x="29" y="44"/>
                    </a:cubicBezTo>
                    <a:cubicBezTo>
                      <a:pt x="13" y="44"/>
                      <a:pt x="0" y="57"/>
                      <a:pt x="0" y="73"/>
                    </a:cubicBezTo>
                    <a:cubicBezTo>
                      <a:pt x="0" y="87"/>
                      <a:pt x="10" y="99"/>
                      <a:pt x="24" y="102"/>
                    </a:cubicBezTo>
                    <a:cubicBezTo>
                      <a:pt x="29" y="102"/>
                      <a:pt x="29" y="102"/>
                      <a:pt x="29" y="102"/>
                    </a:cubicBezTo>
                    <a:cubicBezTo>
                      <a:pt x="72" y="102"/>
                      <a:pt x="72" y="102"/>
                      <a:pt x="72" y="102"/>
                    </a:cubicBezTo>
                    <a:cubicBezTo>
                      <a:pt x="66" y="108"/>
                      <a:pt x="66" y="108"/>
                      <a:pt x="66" y="108"/>
                    </a:cubicBezTo>
                    <a:cubicBezTo>
                      <a:pt x="70" y="112"/>
                      <a:pt x="70" y="112"/>
                      <a:pt x="70" y="112"/>
                    </a:cubicBezTo>
                    <a:cubicBezTo>
                      <a:pt x="82" y="99"/>
                      <a:pt x="82" y="99"/>
                      <a:pt x="82" y="99"/>
                    </a:cubicBezTo>
                    <a:cubicBezTo>
                      <a:pt x="70" y="86"/>
                      <a:pt x="70" y="86"/>
                      <a:pt x="70" y="86"/>
                    </a:cubicBezTo>
                    <a:cubicBezTo>
                      <a:pt x="66" y="90"/>
                      <a:pt x="66" y="90"/>
                      <a:pt x="66" y="90"/>
                    </a:cubicBezTo>
                    <a:cubicBezTo>
                      <a:pt x="72" y="96"/>
                      <a:pt x="72" y="96"/>
                      <a:pt x="72" y="96"/>
                    </a:cubicBezTo>
                    <a:cubicBezTo>
                      <a:pt x="29" y="96"/>
                      <a:pt x="29" y="96"/>
                      <a:pt x="29" y="96"/>
                    </a:cubicBezTo>
                    <a:cubicBezTo>
                      <a:pt x="25" y="96"/>
                      <a:pt x="25" y="96"/>
                      <a:pt x="25" y="96"/>
                    </a:cubicBezTo>
                    <a:cubicBezTo>
                      <a:pt x="14" y="94"/>
                      <a:pt x="6" y="84"/>
                      <a:pt x="6" y="73"/>
                    </a:cubicBezTo>
                    <a:cubicBezTo>
                      <a:pt x="6" y="60"/>
                      <a:pt x="16" y="50"/>
                      <a:pt x="29" y="50"/>
                    </a:cubicBezTo>
                    <a:cubicBezTo>
                      <a:pt x="37" y="50"/>
                      <a:pt x="37" y="50"/>
                      <a:pt x="37" y="50"/>
                    </a:cubicBezTo>
                    <a:cubicBezTo>
                      <a:pt x="37" y="42"/>
                      <a:pt x="37" y="42"/>
                      <a:pt x="37" y="42"/>
                    </a:cubicBezTo>
                    <a:cubicBezTo>
                      <a:pt x="42" y="20"/>
                      <a:pt x="61" y="5"/>
                      <a:pt x="82" y="5"/>
                    </a:cubicBezTo>
                    <a:cubicBezTo>
                      <a:pt x="101" y="5"/>
                      <a:pt x="117" y="16"/>
                      <a:pt x="124" y="33"/>
                    </a:cubicBezTo>
                    <a:cubicBezTo>
                      <a:pt x="128" y="45"/>
                      <a:pt x="128" y="45"/>
                      <a:pt x="128" y="45"/>
                    </a:cubicBezTo>
                    <a:cubicBezTo>
                      <a:pt x="132" y="40"/>
                      <a:pt x="132" y="40"/>
                      <a:pt x="132" y="40"/>
                    </a:cubicBezTo>
                    <a:cubicBezTo>
                      <a:pt x="138" y="34"/>
                      <a:pt x="146" y="30"/>
                      <a:pt x="155" y="30"/>
                    </a:cubicBezTo>
                    <a:cubicBezTo>
                      <a:pt x="173" y="30"/>
                      <a:pt x="188" y="45"/>
                      <a:pt x="188" y="63"/>
                    </a:cubicBezTo>
                    <a:cubicBezTo>
                      <a:pt x="188" y="82"/>
                      <a:pt x="173" y="96"/>
                      <a:pt x="155" y="96"/>
                    </a:cubicBezTo>
                    <a:cubicBezTo>
                      <a:pt x="118" y="96"/>
                      <a:pt x="118" y="96"/>
                      <a:pt x="118" y="96"/>
                    </a:cubicBezTo>
                    <a:cubicBezTo>
                      <a:pt x="124" y="90"/>
                      <a:pt x="124" y="90"/>
                      <a:pt x="124" y="90"/>
                    </a:cubicBezTo>
                    <a:cubicBezTo>
                      <a:pt x="120" y="86"/>
                      <a:pt x="120" y="86"/>
                      <a:pt x="120" y="86"/>
                    </a:cubicBezTo>
                    <a:cubicBezTo>
                      <a:pt x="108" y="99"/>
                      <a:pt x="108" y="99"/>
                      <a:pt x="108" y="99"/>
                    </a:cubicBezTo>
                    <a:cubicBezTo>
                      <a:pt x="120" y="112"/>
                      <a:pt x="120" y="112"/>
                      <a:pt x="120" y="112"/>
                    </a:cubicBezTo>
                    <a:cubicBezTo>
                      <a:pt x="124" y="108"/>
                      <a:pt x="124" y="108"/>
                      <a:pt x="124" y="108"/>
                    </a:cubicBezTo>
                    <a:cubicBezTo>
                      <a:pt x="118" y="102"/>
                      <a:pt x="118" y="102"/>
                      <a:pt x="118" y="102"/>
                    </a:cubicBezTo>
                    <a:cubicBezTo>
                      <a:pt x="155" y="102"/>
                      <a:pt x="155" y="102"/>
                      <a:pt x="155" y="102"/>
                    </a:cubicBezTo>
                    <a:cubicBezTo>
                      <a:pt x="176" y="102"/>
                      <a:pt x="194" y="85"/>
                      <a:pt x="194" y="63"/>
                    </a:cubicBezTo>
                    <a:cubicBezTo>
                      <a:pt x="194" y="42"/>
                      <a:pt x="176" y="25"/>
                      <a:pt x="155" y="25"/>
                    </a:cubicBezTo>
                    <a:close/>
                  </a:path>
                </a:pathLst>
              </a:custGeom>
              <a:solidFill>
                <a:schemeClr val="tx1"/>
              </a:solidFill>
              <a:ln>
                <a:noFill/>
              </a:ln>
            </p:spPr>
            <p:txBody>
              <a:bodyPr vert="horz" wrap="square" lIns="91427" tIns="45713" rIns="91427" bIns="45713" numCol="1" anchor="t" anchorCtr="0" compatLnSpc="1">
                <a:prstTxWarp prst="textNoShape">
                  <a:avLst/>
                </a:prstTxWarp>
              </a:bodyPr>
              <a:lstStyle/>
              <a:p>
                <a:pPr defTabSz="932384"/>
                <a:endParaRPr lang="en-US" sz="1800" dirty="0">
                  <a:solidFill>
                    <a:srgbClr val="505050"/>
                  </a:solidFill>
                </a:endParaRPr>
              </a:p>
            </p:txBody>
          </p:sp>
          <p:sp>
            <p:nvSpPr>
              <p:cNvPr id="72" name="TextBox 71"/>
              <p:cNvSpPr txBox="1"/>
              <p:nvPr/>
            </p:nvSpPr>
            <p:spPr>
              <a:xfrm>
                <a:off x="2597124" y="2126625"/>
                <a:ext cx="2140204" cy="193670"/>
              </a:xfrm>
              <a:prstGeom prst="rect">
                <a:avLst/>
              </a:prstGeom>
              <a:noFill/>
            </p:spPr>
            <p:txBody>
              <a:bodyPr wrap="square" lIns="91427" tIns="0" rIns="0" bIns="0" rtlCol="0" anchor="t" anchorCtr="0">
                <a:spAutoFit/>
              </a:bodyPr>
              <a:lstStyle/>
              <a:p>
                <a:pPr defTabSz="932384">
                  <a:lnSpc>
                    <a:spcPct val="90000"/>
                  </a:lnSpc>
                </a:pPr>
                <a:r>
                  <a:rPr lang="en-US" sz="1398" dirty="0">
                    <a:gradFill>
                      <a:gsLst>
                        <a:gs pos="17699">
                          <a:srgbClr val="505050"/>
                        </a:gs>
                        <a:gs pos="46847">
                          <a:srgbClr val="505050"/>
                        </a:gs>
                      </a:gsLst>
                      <a:lin ang="5400000" scaled="1"/>
                    </a:gradFill>
                    <a:cs typeface="Segoe UI Semilight" panose="020B0402040204020203" pitchFamily="34" charset="0"/>
                  </a:rPr>
                  <a:t>Build the intelligent cloud </a:t>
                </a:r>
              </a:p>
            </p:txBody>
          </p:sp>
        </p:grpSp>
        <p:grpSp>
          <p:nvGrpSpPr>
            <p:cNvPr id="65" name="Group 64"/>
            <p:cNvGrpSpPr/>
            <p:nvPr/>
          </p:nvGrpSpPr>
          <p:grpSpPr>
            <a:xfrm>
              <a:off x="5065931" y="1736921"/>
              <a:ext cx="3711947" cy="216101"/>
              <a:chOff x="5077648" y="2104795"/>
              <a:chExt cx="3712473" cy="216131"/>
            </a:xfrm>
          </p:grpSpPr>
          <p:sp>
            <p:nvSpPr>
              <p:cNvPr id="69" name="TextBox 68"/>
              <p:cNvSpPr txBox="1"/>
              <p:nvPr/>
            </p:nvSpPr>
            <p:spPr>
              <a:xfrm>
                <a:off x="5292480" y="2126625"/>
                <a:ext cx="3497641" cy="193670"/>
              </a:xfrm>
              <a:prstGeom prst="rect">
                <a:avLst/>
              </a:prstGeom>
              <a:noFill/>
            </p:spPr>
            <p:txBody>
              <a:bodyPr wrap="square" lIns="91427" tIns="0" rIns="0" bIns="0" rtlCol="0" anchor="t" anchorCtr="0">
                <a:spAutoFit/>
              </a:bodyPr>
              <a:lstStyle/>
              <a:p>
                <a:pPr defTabSz="932384">
                  <a:lnSpc>
                    <a:spcPct val="90000"/>
                  </a:lnSpc>
                </a:pPr>
                <a:r>
                  <a:rPr lang="en-US" sz="1398" dirty="0">
                    <a:gradFill>
                      <a:gsLst>
                        <a:gs pos="17699">
                          <a:srgbClr val="505050"/>
                        </a:gs>
                        <a:gs pos="46847">
                          <a:srgbClr val="505050"/>
                        </a:gs>
                      </a:gsLst>
                      <a:lin ang="5400000" scaled="1"/>
                    </a:gradFill>
                    <a:cs typeface="Segoe UI Semilight" panose="020B0402040204020203" pitchFamily="34" charset="0"/>
                  </a:rPr>
                  <a:t>Reinvent productivity &amp; business processes</a:t>
                </a:r>
              </a:p>
            </p:txBody>
          </p:sp>
          <p:sp>
            <p:nvSpPr>
              <p:cNvPr id="70" name="Freeform 5"/>
              <p:cNvSpPr>
                <a:spLocks noChangeAspect="1" noEditPoints="1"/>
              </p:cNvSpPr>
              <p:nvPr/>
            </p:nvSpPr>
            <p:spPr bwMode="auto">
              <a:xfrm>
                <a:off x="5077648" y="2104795"/>
                <a:ext cx="214833" cy="216131"/>
              </a:xfrm>
              <a:custGeom>
                <a:avLst/>
                <a:gdLst>
                  <a:gd name="T0" fmla="*/ 135 w 137"/>
                  <a:gd name="T1" fmla="*/ 73 h 138"/>
                  <a:gd name="T2" fmla="*/ 70 w 137"/>
                  <a:gd name="T3" fmla="*/ 138 h 138"/>
                  <a:gd name="T4" fmla="*/ 40 w 137"/>
                  <a:gd name="T5" fmla="*/ 131 h 138"/>
                  <a:gd name="T6" fmla="*/ 42 w 137"/>
                  <a:gd name="T7" fmla="*/ 126 h 138"/>
                  <a:gd name="T8" fmla="*/ 70 w 137"/>
                  <a:gd name="T9" fmla="*/ 133 h 138"/>
                  <a:gd name="T10" fmla="*/ 130 w 137"/>
                  <a:gd name="T11" fmla="*/ 73 h 138"/>
                  <a:gd name="T12" fmla="*/ 124 w 137"/>
                  <a:gd name="T13" fmla="*/ 49 h 138"/>
                  <a:gd name="T14" fmla="*/ 129 w 137"/>
                  <a:gd name="T15" fmla="*/ 47 h 138"/>
                  <a:gd name="T16" fmla="*/ 135 w 137"/>
                  <a:gd name="T17" fmla="*/ 73 h 138"/>
                  <a:gd name="T18" fmla="*/ 70 w 137"/>
                  <a:gd name="T19" fmla="*/ 14 h 138"/>
                  <a:gd name="T20" fmla="*/ 88 w 137"/>
                  <a:gd name="T21" fmla="*/ 17 h 138"/>
                  <a:gd name="T22" fmla="*/ 90 w 137"/>
                  <a:gd name="T23" fmla="*/ 12 h 138"/>
                  <a:gd name="T24" fmla="*/ 70 w 137"/>
                  <a:gd name="T25" fmla="*/ 9 h 138"/>
                  <a:gd name="T26" fmla="*/ 5 w 137"/>
                  <a:gd name="T27" fmla="*/ 73 h 138"/>
                  <a:gd name="T28" fmla="*/ 10 w 137"/>
                  <a:gd name="T29" fmla="*/ 99 h 138"/>
                  <a:gd name="T30" fmla="*/ 1 w 137"/>
                  <a:gd name="T31" fmla="*/ 97 h 138"/>
                  <a:gd name="T32" fmla="*/ 0 w 137"/>
                  <a:gd name="T33" fmla="*/ 102 h 138"/>
                  <a:gd name="T34" fmla="*/ 18 w 137"/>
                  <a:gd name="T35" fmla="*/ 106 h 138"/>
                  <a:gd name="T36" fmla="*/ 23 w 137"/>
                  <a:gd name="T37" fmla="*/ 89 h 138"/>
                  <a:gd name="T38" fmla="*/ 18 w 137"/>
                  <a:gd name="T39" fmla="*/ 87 h 138"/>
                  <a:gd name="T40" fmla="*/ 15 w 137"/>
                  <a:gd name="T41" fmla="*/ 96 h 138"/>
                  <a:gd name="T42" fmla="*/ 10 w 137"/>
                  <a:gd name="T43" fmla="*/ 73 h 138"/>
                  <a:gd name="T44" fmla="*/ 70 w 137"/>
                  <a:gd name="T45" fmla="*/ 14 h 138"/>
                  <a:gd name="T46" fmla="*/ 66 w 137"/>
                  <a:gd name="T47" fmla="*/ 24 h 138"/>
                  <a:gd name="T48" fmla="*/ 66 w 137"/>
                  <a:gd name="T49" fmla="*/ 75 h 138"/>
                  <a:gd name="T50" fmla="*/ 100 w 137"/>
                  <a:gd name="T51" fmla="*/ 103 h 138"/>
                  <a:gd name="T52" fmla="*/ 103 w 137"/>
                  <a:gd name="T53" fmla="*/ 99 h 138"/>
                  <a:gd name="T54" fmla="*/ 72 w 137"/>
                  <a:gd name="T55" fmla="*/ 73 h 138"/>
                  <a:gd name="T56" fmla="*/ 72 w 137"/>
                  <a:gd name="T57" fmla="*/ 24 h 138"/>
                  <a:gd name="T58" fmla="*/ 66 w 137"/>
                  <a:gd name="T59" fmla="*/ 24 h 138"/>
                  <a:gd name="T60" fmla="*/ 137 w 137"/>
                  <a:gd name="T61" fmla="*/ 21 h 138"/>
                  <a:gd name="T62" fmla="*/ 116 w 137"/>
                  <a:gd name="T63" fmla="*/ 0 h 138"/>
                  <a:gd name="T64" fmla="*/ 95 w 137"/>
                  <a:gd name="T65" fmla="*/ 21 h 138"/>
                  <a:gd name="T66" fmla="*/ 116 w 137"/>
                  <a:gd name="T67" fmla="*/ 42 h 138"/>
                  <a:gd name="T68" fmla="*/ 137 w 137"/>
                  <a:gd name="T69" fmla="*/ 21 h 138"/>
                  <a:gd name="T70" fmla="*/ 132 w 137"/>
                  <a:gd name="T71" fmla="*/ 21 h 138"/>
                  <a:gd name="T72" fmla="*/ 116 w 137"/>
                  <a:gd name="T73" fmla="*/ 37 h 138"/>
                  <a:gd name="T74" fmla="*/ 100 w 137"/>
                  <a:gd name="T75" fmla="*/ 21 h 138"/>
                  <a:gd name="T76" fmla="*/ 116 w 137"/>
                  <a:gd name="T77" fmla="*/ 5 h 138"/>
                  <a:gd name="T78" fmla="*/ 132 w 137"/>
                  <a:gd name="T79" fmla="*/ 21 h 138"/>
                  <a:gd name="T80" fmla="*/ 119 w 137"/>
                  <a:gd name="T81" fmla="*/ 10 h 138"/>
                  <a:gd name="T82" fmla="*/ 114 w 137"/>
                  <a:gd name="T83" fmla="*/ 10 h 138"/>
                  <a:gd name="T84" fmla="*/ 114 w 137"/>
                  <a:gd name="T85" fmla="*/ 23 h 138"/>
                  <a:gd name="T86" fmla="*/ 119 w 137"/>
                  <a:gd name="T87" fmla="*/ 23 h 138"/>
                  <a:gd name="T88" fmla="*/ 119 w 137"/>
                  <a:gd name="T89" fmla="*/ 10 h 138"/>
                  <a:gd name="T90" fmla="*/ 119 w 137"/>
                  <a:gd name="T91" fmla="*/ 27 h 138"/>
                  <a:gd name="T92" fmla="*/ 114 w 137"/>
                  <a:gd name="T93" fmla="*/ 27 h 138"/>
                  <a:gd name="T94" fmla="*/ 114 w 137"/>
                  <a:gd name="T95" fmla="*/ 32 h 138"/>
                  <a:gd name="T96" fmla="*/ 119 w 137"/>
                  <a:gd name="T97" fmla="*/ 32 h 138"/>
                  <a:gd name="T98" fmla="*/ 119 w 137"/>
                  <a:gd name="T99" fmla="*/ 2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7" h="138">
                    <a:moveTo>
                      <a:pt x="135" y="73"/>
                    </a:moveTo>
                    <a:cubicBezTo>
                      <a:pt x="135" y="109"/>
                      <a:pt x="106" y="138"/>
                      <a:pt x="70" y="138"/>
                    </a:cubicBezTo>
                    <a:cubicBezTo>
                      <a:pt x="59" y="138"/>
                      <a:pt x="49" y="136"/>
                      <a:pt x="40" y="131"/>
                    </a:cubicBezTo>
                    <a:cubicBezTo>
                      <a:pt x="42" y="126"/>
                      <a:pt x="42" y="126"/>
                      <a:pt x="42" y="126"/>
                    </a:cubicBezTo>
                    <a:cubicBezTo>
                      <a:pt x="51" y="131"/>
                      <a:pt x="60" y="133"/>
                      <a:pt x="70" y="133"/>
                    </a:cubicBezTo>
                    <a:cubicBezTo>
                      <a:pt x="103" y="133"/>
                      <a:pt x="130" y="106"/>
                      <a:pt x="130" y="73"/>
                    </a:cubicBezTo>
                    <a:cubicBezTo>
                      <a:pt x="130" y="65"/>
                      <a:pt x="128" y="57"/>
                      <a:pt x="124" y="49"/>
                    </a:cubicBezTo>
                    <a:cubicBezTo>
                      <a:pt x="129" y="47"/>
                      <a:pt x="129" y="47"/>
                      <a:pt x="129" y="47"/>
                    </a:cubicBezTo>
                    <a:cubicBezTo>
                      <a:pt x="133" y="55"/>
                      <a:pt x="135" y="64"/>
                      <a:pt x="135" y="73"/>
                    </a:cubicBezTo>
                    <a:close/>
                    <a:moveTo>
                      <a:pt x="70" y="14"/>
                    </a:moveTo>
                    <a:cubicBezTo>
                      <a:pt x="76" y="14"/>
                      <a:pt x="82" y="15"/>
                      <a:pt x="88" y="17"/>
                    </a:cubicBezTo>
                    <a:cubicBezTo>
                      <a:pt x="90" y="12"/>
                      <a:pt x="90" y="12"/>
                      <a:pt x="90" y="12"/>
                    </a:cubicBezTo>
                    <a:cubicBezTo>
                      <a:pt x="84" y="10"/>
                      <a:pt x="77" y="9"/>
                      <a:pt x="70" y="9"/>
                    </a:cubicBezTo>
                    <a:cubicBezTo>
                      <a:pt x="34" y="9"/>
                      <a:pt x="5" y="38"/>
                      <a:pt x="5" y="73"/>
                    </a:cubicBezTo>
                    <a:cubicBezTo>
                      <a:pt x="5" y="82"/>
                      <a:pt x="7" y="91"/>
                      <a:pt x="10" y="99"/>
                    </a:cubicBezTo>
                    <a:cubicBezTo>
                      <a:pt x="1" y="97"/>
                      <a:pt x="1" y="97"/>
                      <a:pt x="1" y="97"/>
                    </a:cubicBezTo>
                    <a:cubicBezTo>
                      <a:pt x="0" y="102"/>
                      <a:pt x="0" y="102"/>
                      <a:pt x="0" y="102"/>
                    </a:cubicBezTo>
                    <a:cubicBezTo>
                      <a:pt x="18" y="106"/>
                      <a:pt x="18" y="106"/>
                      <a:pt x="18" y="106"/>
                    </a:cubicBezTo>
                    <a:cubicBezTo>
                      <a:pt x="23" y="89"/>
                      <a:pt x="23" y="89"/>
                      <a:pt x="23" y="89"/>
                    </a:cubicBezTo>
                    <a:cubicBezTo>
                      <a:pt x="18" y="87"/>
                      <a:pt x="18" y="87"/>
                      <a:pt x="18" y="87"/>
                    </a:cubicBezTo>
                    <a:cubicBezTo>
                      <a:pt x="15" y="96"/>
                      <a:pt x="15" y="96"/>
                      <a:pt x="15" y="96"/>
                    </a:cubicBezTo>
                    <a:cubicBezTo>
                      <a:pt x="12" y="89"/>
                      <a:pt x="10" y="81"/>
                      <a:pt x="10" y="73"/>
                    </a:cubicBezTo>
                    <a:cubicBezTo>
                      <a:pt x="10" y="40"/>
                      <a:pt x="37" y="14"/>
                      <a:pt x="70" y="14"/>
                    </a:cubicBezTo>
                    <a:close/>
                    <a:moveTo>
                      <a:pt x="66" y="24"/>
                    </a:moveTo>
                    <a:cubicBezTo>
                      <a:pt x="66" y="75"/>
                      <a:pt x="66" y="75"/>
                      <a:pt x="66" y="75"/>
                    </a:cubicBezTo>
                    <a:cubicBezTo>
                      <a:pt x="100" y="103"/>
                      <a:pt x="100" y="103"/>
                      <a:pt x="100" y="103"/>
                    </a:cubicBezTo>
                    <a:cubicBezTo>
                      <a:pt x="103" y="99"/>
                      <a:pt x="103" y="99"/>
                      <a:pt x="103" y="99"/>
                    </a:cubicBezTo>
                    <a:cubicBezTo>
                      <a:pt x="72" y="73"/>
                      <a:pt x="72" y="73"/>
                      <a:pt x="72" y="73"/>
                    </a:cubicBezTo>
                    <a:cubicBezTo>
                      <a:pt x="72" y="24"/>
                      <a:pt x="72" y="24"/>
                      <a:pt x="72" y="24"/>
                    </a:cubicBezTo>
                    <a:lnTo>
                      <a:pt x="66" y="24"/>
                    </a:lnTo>
                    <a:close/>
                    <a:moveTo>
                      <a:pt x="137" y="21"/>
                    </a:moveTo>
                    <a:cubicBezTo>
                      <a:pt x="137" y="9"/>
                      <a:pt x="128" y="0"/>
                      <a:pt x="116" y="0"/>
                    </a:cubicBezTo>
                    <a:cubicBezTo>
                      <a:pt x="105" y="0"/>
                      <a:pt x="95" y="9"/>
                      <a:pt x="95" y="21"/>
                    </a:cubicBezTo>
                    <a:cubicBezTo>
                      <a:pt x="95" y="32"/>
                      <a:pt x="105" y="42"/>
                      <a:pt x="116" y="42"/>
                    </a:cubicBezTo>
                    <a:cubicBezTo>
                      <a:pt x="128" y="42"/>
                      <a:pt x="137" y="32"/>
                      <a:pt x="137" y="21"/>
                    </a:cubicBezTo>
                    <a:close/>
                    <a:moveTo>
                      <a:pt x="132" y="21"/>
                    </a:moveTo>
                    <a:cubicBezTo>
                      <a:pt x="132" y="30"/>
                      <a:pt x="125" y="37"/>
                      <a:pt x="116" y="37"/>
                    </a:cubicBezTo>
                    <a:cubicBezTo>
                      <a:pt x="107" y="37"/>
                      <a:pt x="100" y="30"/>
                      <a:pt x="100" y="21"/>
                    </a:cubicBezTo>
                    <a:cubicBezTo>
                      <a:pt x="100" y="12"/>
                      <a:pt x="107" y="5"/>
                      <a:pt x="116" y="5"/>
                    </a:cubicBezTo>
                    <a:cubicBezTo>
                      <a:pt x="125" y="5"/>
                      <a:pt x="132" y="12"/>
                      <a:pt x="132" y="21"/>
                    </a:cubicBezTo>
                    <a:close/>
                    <a:moveTo>
                      <a:pt x="119" y="10"/>
                    </a:moveTo>
                    <a:cubicBezTo>
                      <a:pt x="114" y="10"/>
                      <a:pt x="114" y="10"/>
                      <a:pt x="114" y="10"/>
                    </a:cubicBezTo>
                    <a:cubicBezTo>
                      <a:pt x="114" y="23"/>
                      <a:pt x="114" y="23"/>
                      <a:pt x="114" y="23"/>
                    </a:cubicBezTo>
                    <a:cubicBezTo>
                      <a:pt x="119" y="23"/>
                      <a:pt x="119" y="23"/>
                      <a:pt x="119" y="23"/>
                    </a:cubicBezTo>
                    <a:lnTo>
                      <a:pt x="119" y="10"/>
                    </a:lnTo>
                    <a:close/>
                    <a:moveTo>
                      <a:pt x="119" y="27"/>
                    </a:moveTo>
                    <a:cubicBezTo>
                      <a:pt x="114" y="27"/>
                      <a:pt x="114" y="27"/>
                      <a:pt x="114" y="27"/>
                    </a:cubicBezTo>
                    <a:cubicBezTo>
                      <a:pt x="114" y="32"/>
                      <a:pt x="114" y="32"/>
                      <a:pt x="114" y="32"/>
                    </a:cubicBezTo>
                    <a:cubicBezTo>
                      <a:pt x="119" y="32"/>
                      <a:pt x="119" y="32"/>
                      <a:pt x="119" y="32"/>
                    </a:cubicBezTo>
                    <a:lnTo>
                      <a:pt x="119" y="27"/>
                    </a:lnTo>
                    <a:close/>
                  </a:path>
                </a:pathLst>
              </a:custGeom>
              <a:solidFill>
                <a:schemeClr val="tx1"/>
              </a:solidFill>
              <a:ln>
                <a:noFill/>
              </a:ln>
            </p:spPr>
            <p:txBody>
              <a:bodyPr vert="horz" wrap="square" lIns="91427" tIns="45713" rIns="91427" bIns="45713" numCol="1" anchor="t" anchorCtr="0" compatLnSpc="1">
                <a:prstTxWarp prst="textNoShape">
                  <a:avLst/>
                </a:prstTxWarp>
              </a:bodyPr>
              <a:lstStyle/>
              <a:p>
                <a:pPr defTabSz="932384"/>
                <a:endParaRPr lang="en-US" sz="1800" dirty="0">
                  <a:solidFill>
                    <a:srgbClr val="505050"/>
                  </a:solidFill>
                </a:endParaRPr>
              </a:p>
            </p:txBody>
          </p:sp>
        </p:grpSp>
        <p:grpSp>
          <p:nvGrpSpPr>
            <p:cNvPr id="66" name="Group 65"/>
            <p:cNvGrpSpPr/>
            <p:nvPr/>
          </p:nvGrpSpPr>
          <p:grpSpPr>
            <a:xfrm>
              <a:off x="9093849" y="1725291"/>
              <a:ext cx="2951440" cy="241035"/>
              <a:chOff x="9084730" y="2093163"/>
              <a:chExt cx="2951859" cy="241069"/>
            </a:xfrm>
          </p:grpSpPr>
          <p:sp>
            <p:nvSpPr>
              <p:cNvPr id="67" name="TextBox 66"/>
              <p:cNvSpPr txBox="1"/>
              <p:nvPr/>
            </p:nvSpPr>
            <p:spPr>
              <a:xfrm>
                <a:off x="9314040" y="2126625"/>
                <a:ext cx="2722549" cy="193670"/>
              </a:xfrm>
              <a:prstGeom prst="rect">
                <a:avLst/>
              </a:prstGeom>
              <a:noFill/>
            </p:spPr>
            <p:txBody>
              <a:bodyPr wrap="square" lIns="91427" tIns="0" rIns="0" bIns="0" rtlCol="0" anchor="t" anchorCtr="0">
                <a:spAutoFit/>
              </a:bodyPr>
              <a:lstStyle/>
              <a:p>
                <a:pPr defTabSz="932384">
                  <a:lnSpc>
                    <a:spcPct val="90000"/>
                  </a:lnSpc>
                </a:pPr>
                <a:r>
                  <a:rPr lang="en-US" sz="1398" dirty="0">
                    <a:gradFill>
                      <a:gsLst>
                        <a:gs pos="17699">
                          <a:srgbClr val="505050"/>
                        </a:gs>
                        <a:gs pos="46847">
                          <a:srgbClr val="505050"/>
                        </a:gs>
                      </a:gsLst>
                      <a:lin ang="5400000" scaled="1"/>
                    </a:gradFill>
                    <a:cs typeface="Segoe UI Semilight" panose="020B0402040204020203" pitchFamily="34" charset="0"/>
                  </a:rPr>
                  <a:t>Create more personal computing</a:t>
                </a:r>
              </a:p>
            </p:txBody>
          </p:sp>
          <p:sp>
            <p:nvSpPr>
              <p:cNvPr id="68" name="Freeform 9"/>
              <p:cNvSpPr>
                <a:spLocks noChangeAspect="1" noEditPoints="1"/>
              </p:cNvSpPr>
              <p:nvPr/>
            </p:nvSpPr>
            <p:spPr bwMode="auto">
              <a:xfrm>
                <a:off x="9084730" y="2093163"/>
                <a:ext cx="229310" cy="241069"/>
              </a:xfrm>
              <a:custGeom>
                <a:avLst/>
                <a:gdLst>
                  <a:gd name="T0" fmla="*/ 75 w 129"/>
                  <a:gd name="T1" fmla="*/ 72 h 136"/>
                  <a:gd name="T2" fmla="*/ 86 w 129"/>
                  <a:gd name="T3" fmla="*/ 52 h 136"/>
                  <a:gd name="T4" fmla="*/ 64 w 129"/>
                  <a:gd name="T5" fmla="*/ 29 h 136"/>
                  <a:gd name="T6" fmla="*/ 41 w 129"/>
                  <a:gd name="T7" fmla="*/ 52 h 136"/>
                  <a:gd name="T8" fmla="*/ 52 w 129"/>
                  <a:gd name="T9" fmla="*/ 72 h 136"/>
                  <a:gd name="T10" fmla="*/ 30 w 129"/>
                  <a:gd name="T11" fmla="*/ 103 h 136"/>
                  <a:gd name="T12" fmla="*/ 35 w 129"/>
                  <a:gd name="T13" fmla="*/ 103 h 136"/>
                  <a:gd name="T14" fmla="*/ 64 w 129"/>
                  <a:gd name="T15" fmla="*/ 75 h 136"/>
                  <a:gd name="T16" fmla="*/ 92 w 129"/>
                  <a:gd name="T17" fmla="*/ 103 h 136"/>
                  <a:gd name="T18" fmla="*/ 97 w 129"/>
                  <a:gd name="T19" fmla="*/ 103 h 136"/>
                  <a:gd name="T20" fmla="*/ 75 w 129"/>
                  <a:gd name="T21" fmla="*/ 72 h 136"/>
                  <a:gd name="T22" fmla="*/ 46 w 129"/>
                  <a:gd name="T23" fmla="*/ 52 h 136"/>
                  <a:gd name="T24" fmla="*/ 64 w 129"/>
                  <a:gd name="T25" fmla="*/ 34 h 136"/>
                  <a:gd name="T26" fmla="*/ 81 w 129"/>
                  <a:gd name="T27" fmla="*/ 52 h 136"/>
                  <a:gd name="T28" fmla="*/ 64 w 129"/>
                  <a:gd name="T29" fmla="*/ 69 h 136"/>
                  <a:gd name="T30" fmla="*/ 46 w 129"/>
                  <a:gd name="T31" fmla="*/ 52 h 136"/>
                  <a:gd name="T32" fmla="*/ 108 w 129"/>
                  <a:gd name="T33" fmla="*/ 42 h 136"/>
                  <a:gd name="T34" fmla="*/ 87 w 129"/>
                  <a:gd name="T35" fmla="*/ 21 h 136"/>
                  <a:gd name="T36" fmla="*/ 108 w 129"/>
                  <a:gd name="T37" fmla="*/ 0 h 136"/>
                  <a:gd name="T38" fmla="*/ 129 w 129"/>
                  <a:gd name="T39" fmla="*/ 21 h 136"/>
                  <a:gd name="T40" fmla="*/ 108 w 129"/>
                  <a:gd name="T41" fmla="*/ 42 h 136"/>
                  <a:gd name="T42" fmla="*/ 108 w 129"/>
                  <a:gd name="T43" fmla="*/ 5 h 136"/>
                  <a:gd name="T44" fmla="*/ 92 w 129"/>
                  <a:gd name="T45" fmla="*/ 21 h 136"/>
                  <a:gd name="T46" fmla="*/ 108 w 129"/>
                  <a:gd name="T47" fmla="*/ 37 h 136"/>
                  <a:gd name="T48" fmla="*/ 124 w 129"/>
                  <a:gd name="T49" fmla="*/ 21 h 136"/>
                  <a:gd name="T50" fmla="*/ 108 w 129"/>
                  <a:gd name="T51" fmla="*/ 5 h 136"/>
                  <a:gd name="T52" fmla="*/ 111 w 129"/>
                  <a:gd name="T53" fmla="*/ 31 h 136"/>
                  <a:gd name="T54" fmla="*/ 105 w 129"/>
                  <a:gd name="T55" fmla="*/ 31 h 136"/>
                  <a:gd name="T56" fmla="*/ 105 w 129"/>
                  <a:gd name="T57" fmla="*/ 18 h 136"/>
                  <a:gd name="T58" fmla="*/ 111 w 129"/>
                  <a:gd name="T59" fmla="*/ 18 h 136"/>
                  <a:gd name="T60" fmla="*/ 111 w 129"/>
                  <a:gd name="T61" fmla="*/ 31 h 136"/>
                  <a:gd name="T62" fmla="*/ 111 w 129"/>
                  <a:gd name="T63" fmla="*/ 15 h 136"/>
                  <a:gd name="T64" fmla="*/ 105 w 129"/>
                  <a:gd name="T65" fmla="*/ 15 h 136"/>
                  <a:gd name="T66" fmla="*/ 105 w 129"/>
                  <a:gd name="T67" fmla="*/ 9 h 136"/>
                  <a:gd name="T68" fmla="*/ 111 w 129"/>
                  <a:gd name="T69" fmla="*/ 9 h 136"/>
                  <a:gd name="T70" fmla="*/ 111 w 129"/>
                  <a:gd name="T71" fmla="*/ 15 h 136"/>
                  <a:gd name="T72" fmla="*/ 64 w 129"/>
                  <a:gd name="T73" fmla="*/ 136 h 136"/>
                  <a:gd name="T74" fmla="*/ 0 w 129"/>
                  <a:gd name="T75" fmla="*/ 72 h 136"/>
                  <a:gd name="T76" fmla="*/ 64 w 129"/>
                  <a:gd name="T77" fmla="*/ 8 h 136"/>
                  <a:gd name="T78" fmla="*/ 82 w 129"/>
                  <a:gd name="T79" fmla="*/ 11 h 136"/>
                  <a:gd name="T80" fmla="*/ 80 w 129"/>
                  <a:gd name="T81" fmla="*/ 16 h 136"/>
                  <a:gd name="T82" fmla="*/ 64 w 129"/>
                  <a:gd name="T83" fmla="*/ 14 h 136"/>
                  <a:gd name="T84" fmla="*/ 5 w 129"/>
                  <a:gd name="T85" fmla="*/ 72 h 136"/>
                  <a:gd name="T86" fmla="*/ 64 w 129"/>
                  <a:gd name="T87" fmla="*/ 130 h 136"/>
                  <a:gd name="T88" fmla="*/ 122 w 129"/>
                  <a:gd name="T89" fmla="*/ 72 h 136"/>
                  <a:gd name="T90" fmla="*/ 117 w 129"/>
                  <a:gd name="T91" fmla="*/ 48 h 136"/>
                  <a:gd name="T92" fmla="*/ 122 w 129"/>
                  <a:gd name="T93" fmla="*/ 46 h 136"/>
                  <a:gd name="T94" fmla="*/ 127 w 129"/>
                  <a:gd name="T95" fmla="*/ 72 h 136"/>
                  <a:gd name="T96" fmla="*/ 64 w 129"/>
                  <a:gd name="T9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6">
                    <a:moveTo>
                      <a:pt x="75" y="72"/>
                    </a:moveTo>
                    <a:cubicBezTo>
                      <a:pt x="82" y="68"/>
                      <a:pt x="86" y="60"/>
                      <a:pt x="86" y="52"/>
                    </a:cubicBezTo>
                    <a:cubicBezTo>
                      <a:pt x="86" y="39"/>
                      <a:pt x="76" y="29"/>
                      <a:pt x="64" y="29"/>
                    </a:cubicBezTo>
                    <a:cubicBezTo>
                      <a:pt x="51" y="29"/>
                      <a:pt x="41" y="39"/>
                      <a:pt x="41" y="52"/>
                    </a:cubicBezTo>
                    <a:cubicBezTo>
                      <a:pt x="41" y="60"/>
                      <a:pt x="45" y="68"/>
                      <a:pt x="52" y="72"/>
                    </a:cubicBezTo>
                    <a:cubicBezTo>
                      <a:pt x="39" y="76"/>
                      <a:pt x="30" y="89"/>
                      <a:pt x="30" y="103"/>
                    </a:cubicBezTo>
                    <a:cubicBezTo>
                      <a:pt x="35" y="103"/>
                      <a:pt x="35" y="103"/>
                      <a:pt x="35" y="103"/>
                    </a:cubicBezTo>
                    <a:cubicBezTo>
                      <a:pt x="35" y="87"/>
                      <a:pt x="48" y="75"/>
                      <a:pt x="64" y="75"/>
                    </a:cubicBezTo>
                    <a:cubicBezTo>
                      <a:pt x="79" y="75"/>
                      <a:pt x="92" y="87"/>
                      <a:pt x="92" y="103"/>
                    </a:cubicBezTo>
                    <a:cubicBezTo>
                      <a:pt x="97" y="103"/>
                      <a:pt x="97" y="103"/>
                      <a:pt x="97" y="103"/>
                    </a:cubicBezTo>
                    <a:cubicBezTo>
                      <a:pt x="97" y="89"/>
                      <a:pt x="88" y="76"/>
                      <a:pt x="75" y="72"/>
                    </a:cubicBezTo>
                    <a:close/>
                    <a:moveTo>
                      <a:pt x="46" y="52"/>
                    </a:moveTo>
                    <a:cubicBezTo>
                      <a:pt x="46" y="42"/>
                      <a:pt x="54" y="34"/>
                      <a:pt x="64" y="34"/>
                    </a:cubicBezTo>
                    <a:cubicBezTo>
                      <a:pt x="73" y="34"/>
                      <a:pt x="81" y="42"/>
                      <a:pt x="81" y="52"/>
                    </a:cubicBezTo>
                    <a:cubicBezTo>
                      <a:pt x="81" y="62"/>
                      <a:pt x="73" y="69"/>
                      <a:pt x="64" y="69"/>
                    </a:cubicBezTo>
                    <a:cubicBezTo>
                      <a:pt x="54" y="69"/>
                      <a:pt x="46" y="62"/>
                      <a:pt x="46" y="52"/>
                    </a:cubicBezTo>
                    <a:close/>
                    <a:moveTo>
                      <a:pt x="108" y="42"/>
                    </a:moveTo>
                    <a:cubicBezTo>
                      <a:pt x="96" y="42"/>
                      <a:pt x="87" y="32"/>
                      <a:pt x="87" y="21"/>
                    </a:cubicBezTo>
                    <a:cubicBezTo>
                      <a:pt x="87" y="9"/>
                      <a:pt x="96" y="0"/>
                      <a:pt x="108" y="0"/>
                    </a:cubicBezTo>
                    <a:cubicBezTo>
                      <a:pt x="120" y="0"/>
                      <a:pt x="129" y="9"/>
                      <a:pt x="129" y="21"/>
                    </a:cubicBezTo>
                    <a:cubicBezTo>
                      <a:pt x="129" y="32"/>
                      <a:pt x="120" y="42"/>
                      <a:pt x="108" y="42"/>
                    </a:cubicBezTo>
                    <a:close/>
                    <a:moveTo>
                      <a:pt x="108" y="5"/>
                    </a:moveTo>
                    <a:cubicBezTo>
                      <a:pt x="99" y="5"/>
                      <a:pt x="92" y="12"/>
                      <a:pt x="92" y="21"/>
                    </a:cubicBezTo>
                    <a:cubicBezTo>
                      <a:pt x="92" y="29"/>
                      <a:pt x="99" y="37"/>
                      <a:pt x="108" y="37"/>
                    </a:cubicBezTo>
                    <a:cubicBezTo>
                      <a:pt x="117" y="37"/>
                      <a:pt x="124" y="29"/>
                      <a:pt x="124" y="21"/>
                    </a:cubicBezTo>
                    <a:cubicBezTo>
                      <a:pt x="124" y="12"/>
                      <a:pt x="117" y="5"/>
                      <a:pt x="108" y="5"/>
                    </a:cubicBezTo>
                    <a:close/>
                    <a:moveTo>
                      <a:pt x="111" y="31"/>
                    </a:moveTo>
                    <a:cubicBezTo>
                      <a:pt x="105" y="31"/>
                      <a:pt x="105" y="31"/>
                      <a:pt x="105" y="31"/>
                    </a:cubicBezTo>
                    <a:cubicBezTo>
                      <a:pt x="105" y="18"/>
                      <a:pt x="105" y="18"/>
                      <a:pt x="105" y="18"/>
                    </a:cubicBezTo>
                    <a:cubicBezTo>
                      <a:pt x="111" y="18"/>
                      <a:pt x="111" y="18"/>
                      <a:pt x="111" y="18"/>
                    </a:cubicBezTo>
                    <a:lnTo>
                      <a:pt x="111" y="31"/>
                    </a:lnTo>
                    <a:close/>
                    <a:moveTo>
                      <a:pt x="111" y="15"/>
                    </a:moveTo>
                    <a:cubicBezTo>
                      <a:pt x="105" y="15"/>
                      <a:pt x="105" y="15"/>
                      <a:pt x="105" y="15"/>
                    </a:cubicBezTo>
                    <a:cubicBezTo>
                      <a:pt x="105" y="9"/>
                      <a:pt x="105" y="9"/>
                      <a:pt x="105" y="9"/>
                    </a:cubicBezTo>
                    <a:cubicBezTo>
                      <a:pt x="111" y="9"/>
                      <a:pt x="111" y="9"/>
                      <a:pt x="111" y="9"/>
                    </a:cubicBezTo>
                    <a:lnTo>
                      <a:pt x="111" y="15"/>
                    </a:lnTo>
                    <a:close/>
                    <a:moveTo>
                      <a:pt x="64" y="136"/>
                    </a:moveTo>
                    <a:cubicBezTo>
                      <a:pt x="29" y="136"/>
                      <a:pt x="0" y="107"/>
                      <a:pt x="0" y="72"/>
                    </a:cubicBezTo>
                    <a:cubicBezTo>
                      <a:pt x="0" y="37"/>
                      <a:pt x="29" y="8"/>
                      <a:pt x="64" y="8"/>
                    </a:cubicBezTo>
                    <a:cubicBezTo>
                      <a:pt x="70" y="8"/>
                      <a:pt x="76" y="9"/>
                      <a:pt x="82" y="11"/>
                    </a:cubicBezTo>
                    <a:cubicBezTo>
                      <a:pt x="80" y="16"/>
                      <a:pt x="80" y="16"/>
                      <a:pt x="80" y="16"/>
                    </a:cubicBezTo>
                    <a:cubicBezTo>
                      <a:pt x="75" y="14"/>
                      <a:pt x="69" y="14"/>
                      <a:pt x="64" y="14"/>
                    </a:cubicBezTo>
                    <a:cubicBezTo>
                      <a:pt x="31" y="14"/>
                      <a:pt x="5" y="40"/>
                      <a:pt x="5" y="72"/>
                    </a:cubicBezTo>
                    <a:cubicBezTo>
                      <a:pt x="5" y="104"/>
                      <a:pt x="31" y="130"/>
                      <a:pt x="64" y="130"/>
                    </a:cubicBezTo>
                    <a:cubicBezTo>
                      <a:pt x="96" y="130"/>
                      <a:pt x="122" y="104"/>
                      <a:pt x="122" y="72"/>
                    </a:cubicBezTo>
                    <a:cubicBezTo>
                      <a:pt x="122" y="64"/>
                      <a:pt x="120" y="56"/>
                      <a:pt x="117" y="48"/>
                    </a:cubicBezTo>
                    <a:cubicBezTo>
                      <a:pt x="122" y="46"/>
                      <a:pt x="122" y="46"/>
                      <a:pt x="122" y="46"/>
                    </a:cubicBezTo>
                    <a:cubicBezTo>
                      <a:pt x="125" y="54"/>
                      <a:pt x="127" y="63"/>
                      <a:pt x="127" y="72"/>
                    </a:cubicBezTo>
                    <a:cubicBezTo>
                      <a:pt x="127" y="107"/>
                      <a:pt x="99" y="136"/>
                      <a:pt x="64" y="136"/>
                    </a:cubicBezTo>
                    <a:close/>
                  </a:path>
                </a:pathLst>
              </a:custGeom>
              <a:solidFill>
                <a:schemeClr val="tx1"/>
              </a:solidFill>
              <a:ln>
                <a:noFill/>
              </a:ln>
            </p:spPr>
            <p:txBody>
              <a:bodyPr vert="horz" wrap="square" lIns="91427" tIns="45713" rIns="91427" bIns="45713" numCol="1" anchor="t" anchorCtr="0" compatLnSpc="1">
                <a:prstTxWarp prst="textNoShape">
                  <a:avLst/>
                </a:prstTxWarp>
              </a:bodyPr>
              <a:lstStyle/>
              <a:p>
                <a:pPr defTabSz="932384"/>
                <a:endParaRPr lang="en-US" sz="1800" dirty="0">
                  <a:solidFill>
                    <a:srgbClr val="505050"/>
                  </a:solidFill>
                </a:endParaRPr>
              </a:p>
            </p:txBody>
          </p:sp>
        </p:grpSp>
      </p:grpSp>
      <p:sp>
        <p:nvSpPr>
          <p:cNvPr id="77" name="Rectangle 9"/>
          <p:cNvSpPr/>
          <p:nvPr/>
        </p:nvSpPr>
        <p:spPr bwMode="auto">
          <a:xfrm>
            <a:off x="275480" y="2123490"/>
            <a:ext cx="1782508" cy="205710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defTabSz="863406">
              <a:lnSpc>
                <a:spcPct val="90000"/>
              </a:lnSpc>
              <a:spcBef>
                <a:spcPts val="600"/>
              </a:spcBef>
            </a:pPr>
            <a:r>
              <a:rPr lang="en-US" sz="2400" dirty="0">
                <a:gradFill>
                  <a:gsLst>
                    <a:gs pos="44144">
                      <a:srgbClr val="FFFFFF"/>
                    </a:gs>
                    <a:gs pos="69000">
                      <a:srgbClr val="FFFFFF"/>
                    </a:gs>
                  </a:gsLst>
                  <a:lin ang="5400000" scaled="0"/>
                </a:gradFill>
                <a:latin typeface="Segoe UI Light"/>
                <a:cs typeface="Segoe UI Semibold" panose="020B0702040204020203" pitchFamily="34" charset="0"/>
              </a:rPr>
              <a:t>Customer &amp; Partner priorities</a:t>
            </a:r>
          </a:p>
        </p:txBody>
      </p:sp>
      <p:sp>
        <p:nvSpPr>
          <p:cNvPr id="89" name="TextBox 32"/>
          <p:cNvSpPr txBox="1"/>
          <p:nvPr/>
        </p:nvSpPr>
        <p:spPr>
          <a:xfrm>
            <a:off x="2104865" y="4226312"/>
            <a:ext cx="10056973" cy="2102822"/>
          </a:xfrm>
          <a:prstGeom prst="rect">
            <a:avLst/>
          </a:prstGeom>
          <a:solidFill>
            <a:srgbClr val="F0F0F0"/>
          </a:solidFill>
        </p:spPr>
        <p:txBody>
          <a:bodyPr vert="horz" wrap="square" lIns="548484" tIns="146262" rIns="182828" bIns="146262" rtlCol="0" anchor="t">
            <a:noAutofit/>
          </a:bodyPr>
          <a:lstStyle/>
          <a:p>
            <a:pPr marL="0" lvl="1" defTabSz="932384" fontAlgn="base">
              <a:lnSpc>
                <a:spcPct val="90000"/>
              </a:lnSpc>
              <a:spcAft>
                <a:spcPts val="500"/>
              </a:spcAft>
            </a:pPr>
            <a:endParaRPr lang="en-US" sz="1800" dirty="0">
              <a:gradFill>
                <a:gsLst>
                  <a:gs pos="57658">
                    <a:srgbClr val="525252"/>
                  </a:gs>
                  <a:gs pos="47000">
                    <a:srgbClr val="525252"/>
                  </a:gs>
                </a:gsLst>
                <a:lin ang="5400000" scaled="0"/>
              </a:gradFill>
              <a:ea typeface="Segoe UI" panose="020B0502040204020203" pitchFamily="34" charset="0"/>
              <a:cs typeface="Segoe UI Semibold" panose="020B0702040204020203" pitchFamily="34" charset="0"/>
            </a:endParaRPr>
          </a:p>
        </p:txBody>
      </p:sp>
      <p:sp>
        <p:nvSpPr>
          <p:cNvPr id="90" name="Rectangle 89"/>
          <p:cNvSpPr/>
          <p:nvPr/>
        </p:nvSpPr>
        <p:spPr bwMode="auto">
          <a:xfrm>
            <a:off x="275480" y="4226312"/>
            <a:ext cx="1782508" cy="210282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defTabSz="863406">
              <a:lnSpc>
                <a:spcPct val="90000"/>
              </a:lnSpc>
              <a:spcBef>
                <a:spcPts val="600"/>
              </a:spcBef>
            </a:pPr>
            <a:r>
              <a:rPr lang="en-US" sz="2400" dirty="0">
                <a:gradFill>
                  <a:gsLst>
                    <a:gs pos="44144">
                      <a:srgbClr val="FFFFFF"/>
                    </a:gs>
                    <a:gs pos="69000">
                      <a:srgbClr val="FFFFFF"/>
                    </a:gs>
                  </a:gsLst>
                  <a:lin ang="5400000" scaled="0"/>
                </a:gradFill>
                <a:latin typeface="Segoe UI Light"/>
                <a:cs typeface="Segoe UI Semibold" panose="020B0702040204020203" pitchFamily="34" charset="0"/>
              </a:rPr>
              <a:t>Execution priorities</a:t>
            </a:r>
          </a:p>
        </p:txBody>
      </p:sp>
      <p:sp>
        <p:nvSpPr>
          <p:cNvPr id="4" name="Text Placeholder 3"/>
          <p:cNvSpPr>
            <a:spLocks noGrp="1"/>
          </p:cNvSpPr>
          <p:nvPr>
            <p:ph type="body" sz="quarter" idx="26"/>
          </p:nvPr>
        </p:nvSpPr>
        <p:spPr>
          <a:xfrm>
            <a:off x="2103439" y="4226312"/>
            <a:ext cx="10058400" cy="546782"/>
          </a:xfrm>
        </p:spPr>
        <p:txBody>
          <a:bodyPr lIns="548640" tIns="182880" rIns="182880" bIns="146304"/>
          <a:lstStyle>
            <a:lvl1pPr marL="0" marR="0" indent="0" algn="l" defTabSz="932384" rtl="0" eaLnBrk="1" fontAlgn="base" latinLnBrk="0" hangingPunct="1">
              <a:lnSpc>
                <a:spcPct val="75000"/>
              </a:lnSpc>
              <a:spcBef>
                <a:spcPts val="1199"/>
              </a:spcBef>
              <a:spcAft>
                <a:spcPts val="0"/>
              </a:spcAft>
              <a:buClrTx/>
              <a:buSzPct val="90000"/>
              <a:buFont typeface="Arial" pitchFamily="34" charset="0"/>
              <a:buNone/>
              <a:tabLst/>
              <a:defRPr lang="en-US" sz="1800" kern="1200" dirty="0" smtClean="0">
                <a:gradFill>
                  <a:gsLst>
                    <a:gs pos="57658">
                      <a:srgbClr val="525252"/>
                    </a:gs>
                    <a:gs pos="47000">
                      <a:srgbClr val="525252"/>
                    </a:gs>
                  </a:gsLst>
                  <a:lin ang="5400000" scaled="0"/>
                </a:gradFill>
                <a:latin typeface="+mn-lt"/>
                <a:ea typeface="Segoe UI" panose="020B0502040204020203" pitchFamily="34" charset="0"/>
                <a:cs typeface="Segoe UI Semibold" panose="020B0702040204020203" pitchFamily="34" charset="0"/>
              </a:defRPr>
            </a:lvl1pPr>
            <a:lvl2pPr marL="0" indent="0" algn="l" defTabSz="932384" rtl="0" eaLnBrk="1" fontAlgn="base" latinLnBrk="0" hangingPunct="1">
              <a:lnSpc>
                <a:spcPct val="90000"/>
              </a:lnSpc>
              <a:spcAft>
                <a:spcPts val="500"/>
              </a:spcAft>
              <a:buNone/>
              <a:defRPr lang="en-US" sz="1800" kern="1200" dirty="0" smtClean="0">
                <a:gradFill>
                  <a:gsLst>
                    <a:gs pos="57658">
                      <a:srgbClr val="525252"/>
                    </a:gs>
                    <a:gs pos="47000">
                      <a:srgbClr val="525252"/>
                    </a:gs>
                  </a:gsLst>
                  <a:lin ang="5400000" scaled="0"/>
                </a:gradFill>
                <a:latin typeface="+mn-lt"/>
                <a:ea typeface="Segoe UI" panose="020B0502040204020203" pitchFamily="34" charset="0"/>
                <a:cs typeface="Segoe UI Semibold" panose="020B0702040204020203" pitchFamily="34" charset="0"/>
              </a:defRPr>
            </a:lvl2pPr>
            <a:lvl3pPr marL="0" indent="0" algn="l" defTabSz="932384" rtl="0" eaLnBrk="1" fontAlgn="base" latinLnBrk="0" hangingPunct="1">
              <a:lnSpc>
                <a:spcPct val="90000"/>
              </a:lnSpc>
              <a:spcAft>
                <a:spcPts val="500"/>
              </a:spcAft>
              <a:buNone/>
              <a:defRPr lang="en-US" sz="1800" kern="1200" dirty="0" smtClean="0">
                <a:gradFill>
                  <a:gsLst>
                    <a:gs pos="57658">
                      <a:srgbClr val="525252"/>
                    </a:gs>
                    <a:gs pos="47000">
                      <a:srgbClr val="525252"/>
                    </a:gs>
                  </a:gsLst>
                  <a:lin ang="5400000" scaled="0"/>
                </a:gradFill>
                <a:latin typeface="+mn-lt"/>
                <a:ea typeface="Segoe UI" panose="020B0502040204020203" pitchFamily="34" charset="0"/>
                <a:cs typeface="Segoe UI Semibold" panose="020B0702040204020203" pitchFamily="34" charset="0"/>
              </a:defRPr>
            </a:lvl3pPr>
            <a:lvl4pPr marL="0" indent="0" algn="l" defTabSz="932384" rtl="0" eaLnBrk="1" fontAlgn="base" latinLnBrk="0" hangingPunct="1">
              <a:lnSpc>
                <a:spcPct val="90000"/>
              </a:lnSpc>
              <a:spcAft>
                <a:spcPts val="500"/>
              </a:spcAft>
              <a:buNone/>
              <a:defRPr lang="en-US" sz="1800" kern="1200" dirty="0" smtClean="0">
                <a:gradFill>
                  <a:gsLst>
                    <a:gs pos="57658">
                      <a:srgbClr val="525252"/>
                    </a:gs>
                    <a:gs pos="47000">
                      <a:srgbClr val="525252"/>
                    </a:gs>
                  </a:gsLst>
                  <a:lin ang="5400000" scaled="0"/>
                </a:gradFill>
                <a:latin typeface="+mn-lt"/>
                <a:ea typeface="Segoe UI" panose="020B0502040204020203" pitchFamily="34" charset="0"/>
                <a:cs typeface="Segoe UI Semibold" panose="020B0702040204020203" pitchFamily="34" charset="0"/>
              </a:defRPr>
            </a:lvl4pPr>
            <a:lvl5pPr marL="0" indent="0" algn="l" defTabSz="932384" rtl="0" eaLnBrk="1" fontAlgn="base" latinLnBrk="0" hangingPunct="1">
              <a:lnSpc>
                <a:spcPct val="90000"/>
              </a:lnSpc>
              <a:spcAft>
                <a:spcPts val="500"/>
              </a:spcAft>
              <a:buNone/>
              <a:defRPr lang="en-US" sz="1800" kern="1200" dirty="0">
                <a:gradFill>
                  <a:gsLst>
                    <a:gs pos="57658">
                      <a:srgbClr val="525252"/>
                    </a:gs>
                    <a:gs pos="47000">
                      <a:srgbClr val="525252"/>
                    </a:gs>
                  </a:gsLst>
                  <a:lin ang="5400000" scaled="0"/>
                </a:gradFill>
                <a:latin typeface="+mn-lt"/>
                <a:ea typeface="Segoe UI" panose="020B0502040204020203" pitchFamily="34" charset="0"/>
                <a:cs typeface="Segoe UI Semibold" panose="020B0702040204020203" pitchFamily="34" charset="0"/>
              </a:defRPr>
            </a:lvl5pPr>
          </a:lstStyle>
          <a:p>
            <a:pPr lvl="0"/>
            <a:r>
              <a:rPr lang="en-US" smtClean="0"/>
              <a:t>Click to edit Master text styles</a:t>
            </a:r>
          </a:p>
        </p:txBody>
      </p:sp>
      <p:sp>
        <p:nvSpPr>
          <p:cNvPr id="48" name="Text Placeholder 24"/>
          <p:cNvSpPr>
            <a:spLocks noGrp="1"/>
          </p:cNvSpPr>
          <p:nvPr>
            <p:ph type="body" sz="quarter" idx="11"/>
          </p:nvPr>
        </p:nvSpPr>
        <p:spPr bwMode="gray">
          <a:xfrm>
            <a:off x="2103554" y="2123490"/>
            <a:ext cx="3310128" cy="800752"/>
          </a:xfrm>
        </p:spPr>
        <p:txBody>
          <a:bodyPr>
            <a:noAutofit/>
          </a:bodyPr>
          <a:lstStyle>
            <a:lvl1pPr marL="0" indent="0" algn="l" defTabSz="863406" rtl="0" eaLnBrk="1" fontAlgn="base" latinLnBrk="0" hangingPunct="1">
              <a:lnSpc>
                <a:spcPct val="90000"/>
              </a:lnSpc>
              <a:spcBef>
                <a:spcPts val="600"/>
              </a:spcBef>
              <a:buNone/>
              <a:defRPr lang="en-US" sz="2000" kern="1200" spc="-30" dirty="0" smtClean="0">
                <a:gradFill>
                  <a:gsLst>
                    <a:gs pos="55856">
                      <a:srgbClr val="0078D7"/>
                    </a:gs>
                    <a:gs pos="34000">
                      <a:srgbClr val="0078D7"/>
                    </a:gs>
                  </a:gsLst>
                  <a:lin ang="5400000" scaled="0"/>
                </a:gradFill>
                <a:latin typeface="+mn-lt"/>
                <a:ea typeface="Segoe UI" pitchFamily="34" charset="0"/>
                <a:cs typeface="Segoe UI Semibold" panose="020B0702040204020203" pitchFamily="34" charset="0"/>
              </a:defRPr>
            </a:lvl1pPr>
            <a:lvl2pPr>
              <a:defRPr>
                <a:gradFill>
                  <a:gsLst>
                    <a:gs pos="3448">
                      <a:srgbClr val="FFFFFF"/>
                    </a:gs>
                    <a:gs pos="100000">
                      <a:srgbClr val="FFFFFF"/>
                    </a:gs>
                  </a:gsLst>
                  <a:lin ang="5400000" scaled="0"/>
                </a:gradFill>
              </a:defRPr>
            </a:lvl2pPr>
            <a:lvl3pPr>
              <a:defRPr>
                <a:gradFill>
                  <a:gsLst>
                    <a:gs pos="3448">
                      <a:srgbClr val="FFFFFF"/>
                    </a:gs>
                    <a:gs pos="100000">
                      <a:srgbClr val="FFFFFF"/>
                    </a:gs>
                  </a:gsLst>
                  <a:lin ang="5400000" scaled="0"/>
                </a:gradFill>
              </a:defRPr>
            </a:lvl3pPr>
            <a:lvl4pPr>
              <a:defRPr>
                <a:gradFill>
                  <a:gsLst>
                    <a:gs pos="3448">
                      <a:srgbClr val="FFFFFF"/>
                    </a:gs>
                    <a:gs pos="100000">
                      <a:srgbClr val="FFFFFF"/>
                    </a:gs>
                  </a:gsLst>
                  <a:lin ang="5400000" scaled="0"/>
                </a:gradFill>
              </a:defRPr>
            </a:lvl4pPr>
            <a:lvl5pPr>
              <a:defRPr>
                <a:gradFill>
                  <a:gsLst>
                    <a:gs pos="3448">
                      <a:srgbClr val="FFFFFF"/>
                    </a:gs>
                    <a:gs pos="100000">
                      <a:srgbClr val="FFFFFF"/>
                    </a:gs>
                  </a:gsLst>
                  <a:lin ang="5400000" scaled="0"/>
                </a:gradFill>
              </a:defRPr>
            </a:lvl5pPr>
          </a:lstStyle>
          <a:p>
            <a:pPr lvl="0"/>
            <a:r>
              <a:rPr lang="en-US" smtClean="0"/>
              <a:t>Click to edit Master text styles</a:t>
            </a:r>
          </a:p>
        </p:txBody>
      </p:sp>
      <p:sp>
        <p:nvSpPr>
          <p:cNvPr id="91" name="Text Placeholder 24"/>
          <p:cNvSpPr>
            <a:spLocks noGrp="1"/>
          </p:cNvSpPr>
          <p:nvPr>
            <p:ph type="body" sz="quarter" idx="27"/>
          </p:nvPr>
        </p:nvSpPr>
        <p:spPr bwMode="gray">
          <a:xfrm>
            <a:off x="2103554" y="2935175"/>
            <a:ext cx="3310128" cy="1231217"/>
          </a:xfrm>
        </p:spPr>
        <p:txBody>
          <a:bodyPr>
            <a:noAutofit/>
          </a:bodyPr>
          <a:lstStyle>
            <a:lvl1pPr marL="0" indent="0" algn="l" defTabSz="863406" rtl="0" eaLnBrk="1" fontAlgn="base" latinLnBrk="0" hangingPunct="1">
              <a:lnSpc>
                <a:spcPct val="90000"/>
              </a:lnSpc>
              <a:spcBef>
                <a:spcPts val="600"/>
              </a:spcBef>
              <a:buNone/>
              <a:defRPr lang="en-US" sz="1598" kern="1200" dirty="0" smtClean="0">
                <a:gradFill>
                  <a:gsLst>
                    <a:gs pos="15315">
                      <a:srgbClr val="525252"/>
                    </a:gs>
                    <a:gs pos="27928">
                      <a:srgbClr val="525252"/>
                    </a:gs>
                  </a:gsLst>
                  <a:lin ang="5400000" scaled="0"/>
                </a:gradFill>
                <a:latin typeface="+mn-lt"/>
                <a:ea typeface="Segoe UI" pitchFamily="34" charset="0"/>
                <a:cs typeface="Segoe UI" pitchFamily="34" charset="0"/>
              </a:defRPr>
            </a:lvl1pPr>
            <a:lvl2pPr>
              <a:defRPr>
                <a:gradFill>
                  <a:gsLst>
                    <a:gs pos="3448">
                      <a:srgbClr val="FFFFFF"/>
                    </a:gs>
                    <a:gs pos="100000">
                      <a:srgbClr val="FFFFFF"/>
                    </a:gs>
                  </a:gsLst>
                  <a:lin ang="5400000" scaled="0"/>
                </a:gradFill>
              </a:defRPr>
            </a:lvl2pPr>
            <a:lvl3pPr>
              <a:defRPr>
                <a:gradFill>
                  <a:gsLst>
                    <a:gs pos="3448">
                      <a:srgbClr val="FFFFFF"/>
                    </a:gs>
                    <a:gs pos="100000">
                      <a:srgbClr val="FFFFFF"/>
                    </a:gs>
                  </a:gsLst>
                  <a:lin ang="5400000" scaled="0"/>
                </a:gradFill>
              </a:defRPr>
            </a:lvl3pPr>
            <a:lvl4pPr>
              <a:defRPr>
                <a:gradFill>
                  <a:gsLst>
                    <a:gs pos="3448">
                      <a:srgbClr val="FFFFFF"/>
                    </a:gs>
                    <a:gs pos="100000">
                      <a:srgbClr val="FFFFFF"/>
                    </a:gs>
                  </a:gsLst>
                  <a:lin ang="5400000" scaled="0"/>
                </a:gradFill>
              </a:defRPr>
            </a:lvl4pPr>
            <a:lvl5pPr>
              <a:defRPr>
                <a:gradFill>
                  <a:gsLst>
                    <a:gs pos="3448">
                      <a:srgbClr val="FFFFFF"/>
                    </a:gs>
                    <a:gs pos="100000">
                      <a:srgbClr val="FFFFFF"/>
                    </a:gs>
                  </a:gsLst>
                  <a:lin ang="5400000" scaled="0"/>
                </a:gradFill>
              </a:defRPr>
            </a:lvl5pPr>
          </a:lstStyle>
          <a:p>
            <a:pPr lvl="0"/>
            <a:r>
              <a:rPr lang="en-US" smtClean="0"/>
              <a:t>Click to edit Master text styles</a:t>
            </a:r>
          </a:p>
        </p:txBody>
      </p:sp>
      <p:sp>
        <p:nvSpPr>
          <p:cNvPr id="92" name="Text Placeholder 24"/>
          <p:cNvSpPr>
            <a:spLocks noGrp="1"/>
          </p:cNvSpPr>
          <p:nvPr>
            <p:ph type="body" sz="quarter" idx="28"/>
          </p:nvPr>
        </p:nvSpPr>
        <p:spPr bwMode="gray">
          <a:xfrm>
            <a:off x="5455163" y="2123490"/>
            <a:ext cx="3310128" cy="800752"/>
          </a:xfrm>
        </p:spPr>
        <p:txBody>
          <a:bodyPr>
            <a:noAutofit/>
          </a:bodyPr>
          <a:lstStyle>
            <a:lvl1pPr marL="0" indent="0" algn="l" defTabSz="863406" rtl="0" eaLnBrk="1" fontAlgn="base" latinLnBrk="0" hangingPunct="1">
              <a:lnSpc>
                <a:spcPct val="90000"/>
              </a:lnSpc>
              <a:spcBef>
                <a:spcPts val="600"/>
              </a:spcBef>
              <a:buNone/>
              <a:defRPr lang="en-US" sz="2000" kern="1200" spc="-30" dirty="0" smtClean="0">
                <a:gradFill>
                  <a:gsLst>
                    <a:gs pos="55856">
                      <a:srgbClr val="0078D7"/>
                    </a:gs>
                    <a:gs pos="34000">
                      <a:srgbClr val="0078D7"/>
                    </a:gs>
                  </a:gsLst>
                  <a:lin ang="5400000" scaled="0"/>
                </a:gradFill>
                <a:latin typeface="+mn-lt"/>
                <a:ea typeface="Segoe UI" pitchFamily="34" charset="0"/>
                <a:cs typeface="Segoe UI Semibold" panose="020B0702040204020203" pitchFamily="34" charset="0"/>
              </a:defRPr>
            </a:lvl1pPr>
            <a:lvl2pPr>
              <a:defRPr>
                <a:gradFill>
                  <a:gsLst>
                    <a:gs pos="3448">
                      <a:srgbClr val="FFFFFF"/>
                    </a:gs>
                    <a:gs pos="100000">
                      <a:srgbClr val="FFFFFF"/>
                    </a:gs>
                  </a:gsLst>
                  <a:lin ang="5400000" scaled="0"/>
                </a:gradFill>
              </a:defRPr>
            </a:lvl2pPr>
            <a:lvl3pPr>
              <a:defRPr>
                <a:gradFill>
                  <a:gsLst>
                    <a:gs pos="3448">
                      <a:srgbClr val="FFFFFF"/>
                    </a:gs>
                    <a:gs pos="100000">
                      <a:srgbClr val="FFFFFF"/>
                    </a:gs>
                  </a:gsLst>
                  <a:lin ang="5400000" scaled="0"/>
                </a:gradFill>
              </a:defRPr>
            </a:lvl3pPr>
            <a:lvl4pPr>
              <a:defRPr>
                <a:gradFill>
                  <a:gsLst>
                    <a:gs pos="3448">
                      <a:srgbClr val="FFFFFF"/>
                    </a:gs>
                    <a:gs pos="100000">
                      <a:srgbClr val="FFFFFF"/>
                    </a:gs>
                  </a:gsLst>
                  <a:lin ang="5400000" scaled="0"/>
                </a:gradFill>
              </a:defRPr>
            </a:lvl4pPr>
            <a:lvl5pPr>
              <a:defRPr>
                <a:gradFill>
                  <a:gsLst>
                    <a:gs pos="3448">
                      <a:srgbClr val="FFFFFF"/>
                    </a:gs>
                    <a:gs pos="100000">
                      <a:srgbClr val="FFFFFF"/>
                    </a:gs>
                  </a:gsLst>
                  <a:lin ang="5400000" scaled="0"/>
                </a:gradFill>
              </a:defRPr>
            </a:lvl5pPr>
          </a:lstStyle>
          <a:p>
            <a:pPr lvl="0"/>
            <a:r>
              <a:rPr lang="en-US" smtClean="0"/>
              <a:t>Click to edit Master text styles</a:t>
            </a:r>
          </a:p>
        </p:txBody>
      </p:sp>
      <p:sp>
        <p:nvSpPr>
          <p:cNvPr id="93" name="Text Placeholder 24"/>
          <p:cNvSpPr>
            <a:spLocks noGrp="1"/>
          </p:cNvSpPr>
          <p:nvPr>
            <p:ph type="body" sz="quarter" idx="29"/>
          </p:nvPr>
        </p:nvSpPr>
        <p:spPr bwMode="gray">
          <a:xfrm>
            <a:off x="5455163" y="2935175"/>
            <a:ext cx="3310128" cy="1231217"/>
          </a:xfrm>
        </p:spPr>
        <p:txBody>
          <a:bodyPr>
            <a:noAutofit/>
          </a:bodyPr>
          <a:lstStyle>
            <a:lvl1pPr marL="0" indent="0" algn="l" defTabSz="863406" rtl="0" eaLnBrk="1" fontAlgn="base" latinLnBrk="0" hangingPunct="1">
              <a:lnSpc>
                <a:spcPct val="90000"/>
              </a:lnSpc>
              <a:spcBef>
                <a:spcPts val="600"/>
              </a:spcBef>
              <a:buNone/>
              <a:defRPr lang="en-US" sz="1598" kern="1200" dirty="0" smtClean="0">
                <a:gradFill>
                  <a:gsLst>
                    <a:gs pos="15315">
                      <a:srgbClr val="525252"/>
                    </a:gs>
                    <a:gs pos="27928">
                      <a:srgbClr val="525252"/>
                    </a:gs>
                  </a:gsLst>
                  <a:lin ang="5400000" scaled="0"/>
                </a:gradFill>
                <a:latin typeface="+mn-lt"/>
                <a:ea typeface="Segoe UI" pitchFamily="34" charset="0"/>
                <a:cs typeface="Segoe UI" pitchFamily="34" charset="0"/>
              </a:defRPr>
            </a:lvl1pPr>
            <a:lvl2pPr>
              <a:defRPr>
                <a:gradFill>
                  <a:gsLst>
                    <a:gs pos="3448">
                      <a:srgbClr val="FFFFFF"/>
                    </a:gs>
                    <a:gs pos="100000">
                      <a:srgbClr val="FFFFFF"/>
                    </a:gs>
                  </a:gsLst>
                  <a:lin ang="5400000" scaled="0"/>
                </a:gradFill>
              </a:defRPr>
            </a:lvl2pPr>
            <a:lvl3pPr>
              <a:defRPr>
                <a:gradFill>
                  <a:gsLst>
                    <a:gs pos="3448">
                      <a:srgbClr val="FFFFFF"/>
                    </a:gs>
                    <a:gs pos="100000">
                      <a:srgbClr val="FFFFFF"/>
                    </a:gs>
                  </a:gsLst>
                  <a:lin ang="5400000" scaled="0"/>
                </a:gradFill>
              </a:defRPr>
            </a:lvl3pPr>
            <a:lvl4pPr>
              <a:defRPr>
                <a:gradFill>
                  <a:gsLst>
                    <a:gs pos="3448">
                      <a:srgbClr val="FFFFFF"/>
                    </a:gs>
                    <a:gs pos="100000">
                      <a:srgbClr val="FFFFFF"/>
                    </a:gs>
                  </a:gsLst>
                  <a:lin ang="5400000" scaled="0"/>
                </a:gradFill>
              </a:defRPr>
            </a:lvl4pPr>
            <a:lvl5pPr>
              <a:defRPr>
                <a:gradFill>
                  <a:gsLst>
                    <a:gs pos="3448">
                      <a:srgbClr val="FFFFFF"/>
                    </a:gs>
                    <a:gs pos="100000">
                      <a:srgbClr val="FFFFFF"/>
                    </a:gs>
                  </a:gsLst>
                  <a:lin ang="5400000" scaled="0"/>
                </a:gradFill>
              </a:defRPr>
            </a:lvl5pPr>
          </a:lstStyle>
          <a:p>
            <a:pPr lvl="0"/>
            <a:r>
              <a:rPr lang="en-US" smtClean="0"/>
              <a:t>Click to edit Master text styles</a:t>
            </a:r>
          </a:p>
        </p:txBody>
      </p:sp>
      <p:sp>
        <p:nvSpPr>
          <p:cNvPr id="94" name="Text Placeholder 24"/>
          <p:cNvSpPr>
            <a:spLocks noGrp="1"/>
          </p:cNvSpPr>
          <p:nvPr>
            <p:ph type="body" sz="quarter" idx="30"/>
          </p:nvPr>
        </p:nvSpPr>
        <p:spPr bwMode="gray">
          <a:xfrm>
            <a:off x="8806305" y="2123490"/>
            <a:ext cx="3355848" cy="800752"/>
          </a:xfrm>
        </p:spPr>
        <p:txBody>
          <a:bodyPr>
            <a:noAutofit/>
          </a:bodyPr>
          <a:lstStyle>
            <a:lvl1pPr marL="0" indent="0" algn="l" defTabSz="863406" rtl="0" eaLnBrk="1" fontAlgn="base" latinLnBrk="0" hangingPunct="1">
              <a:lnSpc>
                <a:spcPct val="90000"/>
              </a:lnSpc>
              <a:spcBef>
                <a:spcPts val="600"/>
              </a:spcBef>
              <a:buNone/>
              <a:defRPr lang="en-US" sz="2000" kern="1200" spc="-30" dirty="0" smtClean="0">
                <a:gradFill>
                  <a:gsLst>
                    <a:gs pos="55856">
                      <a:srgbClr val="0078D7"/>
                    </a:gs>
                    <a:gs pos="34000">
                      <a:srgbClr val="0078D7"/>
                    </a:gs>
                  </a:gsLst>
                  <a:lin ang="5400000" scaled="0"/>
                </a:gradFill>
                <a:latin typeface="+mn-lt"/>
                <a:ea typeface="Segoe UI" pitchFamily="34" charset="0"/>
                <a:cs typeface="Segoe UI Semibold" panose="020B0702040204020203" pitchFamily="34" charset="0"/>
              </a:defRPr>
            </a:lvl1pPr>
            <a:lvl2pPr>
              <a:defRPr>
                <a:gradFill>
                  <a:gsLst>
                    <a:gs pos="3448">
                      <a:srgbClr val="FFFFFF"/>
                    </a:gs>
                    <a:gs pos="100000">
                      <a:srgbClr val="FFFFFF"/>
                    </a:gs>
                  </a:gsLst>
                  <a:lin ang="5400000" scaled="0"/>
                </a:gradFill>
              </a:defRPr>
            </a:lvl2pPr>
            <a:lvl3pPr>
              <a:defRPr>
                <a:gradFill>
                  <a:gsLst>
                    <a:gs pos="3448">
                      <a:srgbClr val="FFFFFF"/>
                    </a:gs>
                    <a:gs pos="100000">
                      <a:srgbClr val="FFFFFF"/>
                    </a:gs>
                  </a:gsLst>
                  <a:lin ang="5400000" scaled="0"/>
                </a:gradFill>
              </a:defRPr>
            </a:lvl3pPr>
            <a:lvl4pPr>
              <a:defRPr>
                <a:gradFill>
                  <a:gsLst>
                    <a:gs pos="3448">
                      <a:srgbClr val="FFFFFF"/>
                    </a:gs>
                    <a:gs pos="100000">
                      <a:srgbClr val="FFFFFF"/>
                    </a:gs>
                  </a:gsLst>
                  <a:lin ang="5400000" scaled="0"/>
                </a:gradFill>
              </a:defRPr>
            </a:lvl4pPr>
            <a:lvl5pPr>
              <a:defRPr>
                <a:gradFill>
                  <a:gsLst>
                    <a:gs pos="3448">
                      <a:srgbClr val="FFFFFF"/>
                    </a:gs>
                    <a:gs pos="100000">
                      <a:srgbClr val="FFFFFF"/>
                    </a:gs>
                  </a:gsLst>
                  <a:lin ang="5400000" scaled="0"/>
                </a:gradFill>
              </a:defRPr>
            </a:lvl5pPr>
          </a:lstStyle>
          <a:p>
            <a:pPr lvl="0"/>
            <a:r>
              <a:rPr lang="en-US" smtClean="0"/>
              <a:t>Click to edit Master text styles</a:t>
            </a:r>
          </a:p>
        </p:txBody>
      </p:sp>
      <p:sp>
        <p:nvSpPr>
          <p:cNvPr id="95" name="Text Placeholder 24"/>
          <p:cNvSpPr>
            <a:spLocks noGrp="1"/>
          </p:cNvSpPr>
          <p:nvPr>
            <p:ph type="body" sz="quarter" idx="31"/>
          </p:nvPr>
        </p:nvSpPr>
        <p:spPr bwMode="gray">
          <a:xfrm>
            <a:off x="8806305" y="2935175"/>
            <a:ext cx="3355848" cy="1231217"/>
          </a:xfrm>
        </p:spPr>
        <p:txBody>
          <a:bodyPr>
            <a:noAutofit/>
          </a:bodyPr>
          <a:lstStyle>
            <a:lvl1pPr marL="0" indent="0" algn="l" defTabSz="863406" rtl="0" eaLnBrk="1" fontAlgn="base" latinLnBrk="0" hangingPunct="1">
              <a:lnSpc>
                <a:spcPct val="90000"/>
              </a:lnSpc>
              <a:spcBef>
                <a:spcPts val="600"/>
              </a:spcBef>
              <a:buNone/>
              <a:defRPr lang="en-US" sz="1598" kern="1200" dirty="0" smtClean="0">
                <a:gradFill>
                  <a:gsLst>
                    <a:gs pos="15315">
                      <a:srgbClr val="525252"/>
                    </a:gs>
                    <a:gs pos="27928">
                      <a:srgbClr val="525252"/>
                    </a:gs>
                  </a:gsLst>
                  <a:lin ang="5400000" scaled="0"/>
                </a:gradFill>
                <a:latin typeface="+mn-lt"/>
                <a:ea typeface="Segoe UI" pitchFamily="34" charset="0"/>
                <a:cs typeface="Segoe UI" pitchFamily="34" charset="0"/>
              </a:defRPr>
            </a:lvl1pPr>
            <a:lvl2pPr>
              <a:defRPr>
                <a:gradFill>
                  <a:gsLst>
                    <a:gs pos="3448">
                      <a:srgbClr val="FFFFFF"/>
                    </a:gs>
                    <a:gs pos="100000">
                      <a:srgbClr val="FFFFFF"/>
                    </a:gs>
                  </a:gsLst>
                  <a:lin ang="5400000" scaled="0"/>
                </a:gradFill>
              </a:defRPr>
            </a:lvl2pPr>
            <a:lvl3pPr>
              <a:defRPr>
                <a:gradFill>
                  <a:gsLst>
                    <a:gs pos="3448">
                      <a:srgbClr val="FFFFFF"/>
                    </a:gs>
                    <a:gs pos="100000">
                      <a:srgbClr val="FFFFFF"/>
                    </a:gs>
                  </a:gsLst>
                  <a:lin ang="5400000" scaled="0"/>
                </a:gradFill>
              </a:defRPr>
            </a:lvl3pPr>
            <a:lvl4pPr>
              <a:defRPr>
                <a:gradFill>
                  <a:gsLst>
                    <a:gs pos="3448">
                      <a:srgbClr val="FFFFFF"/>
                    </a:gs>
                    <a:gs pos="100000">
                      <a:srgbClr val="FFFFFF"/>
                    </a:gs>
                  </a:gsLst>
                  <a:lin ang="5400000" scaled="0"/>
                </a:gradFill>
              </a:defRPr>
            </a:lvl4pPr>
            <a:lvl5pPr>
              <a:defRPr>
                <a:gradFill>
                  <a:gsLst>
                    <a:gs pos="3448">
                      <a:srgbClr val="FFFFFF"/>
                    </a:gs>
                    <a:gs pos="100000">
                      <a:srgbClr val="FFFFFF"/>
                    </a:gs>
                  </a:gsLst>
                  <a:lin ang="5400000" scaled="0"/>
                </a:gradFill>
              </a:defRPr>
            </a:lvl5pPr>
          </a:lstStyle>
          <a:p>
            <a:pPr lvl="0"/>
            <a:r>
              <a:rPr lang="en-US" smtClean="0"/>
              <a:t>Click to edit Master text styles</a:t>
            </a:r>
          </a:p>
        </p:txBody>
      </p:sp>
    </p:spTree>
    <p:extLst>
      <p:ext uri="{BB962C8B-B14F-4D97-AF65-F5344CB8AC3E}">
        <p14:creationId xmlns:p14="http://schemas.microsoft.com/office/powerpoint/2010/main" val="33534541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800" fill="hold"/>
                                        <p:tgtEl>
                                          <p:spTgt spid="2"/>
                                        </p:tgtEl>
                                        <p:attrNameLst>
                                          <p:attrName>ppt_x</p:attrName>
                                        </p:attrNameLst>
                                      </p:cBhvr>
                                      <p:tavLst>
                                        <p:tav tm="0">
                                          <p:val>
                                            <p:strVal val="#ppt_x"/>
                                          </p:val>
                                        </p:tav>
                                        <p:tav tm="100000">
                                          <p:val>
                                            <p:strVal val="#ppt_x"/>
                                          </p:val>
                                        </p:tav>
                                      </p:tavLst>
                                    </p:anim>
                                    <p:anim calcmode="lin" valueType="num">
                                      <p:cBhvr additive="base">
                                        <p:cTn id="8" dur="8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6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42" presetClass="path" presetSubtype="0" decel="100000" fill="hold" nodeType="withEffect">
                                  <p:stCondLst>
                                    <p:cond delay="600"/>
                                  </p:stCondLst>
                                  <p:childTnLst>
                                    <p:animMotion origin="layout" path="M -2.73934E-6 3.25465E-6 L -2.73934E-6 0.10939 " pathEditMode="relative" rAng="0" ptsTypes="AA">
                                      <p:cBhvr>
                                        <p:cTn id="13" dur="700" spd="-100000" fill="hold"/>
                                        <p:tgtEl>
                                          <p:spTgt spid="3"/>
                                        </p:tgtEl>
                                        <p:attrNameLst>
                                          <p:attrName>ppt_x</p:attrName>
                                          <p:attrName>ppt_y</p:attrName>
                                        </p:attrNameLst>
                                      </p:cBhvr>
                                      <p:rCtr x="0" y="5470"/>
                                    </p:animMotion>
                                  </p:childTnLst>
                                </p:cTn>
                              </p:par>
                              <p:par>
                                <p:cTn id="14" presetID="10" presetClass="entr" presetSubtype="0" fill="hold" grpId="0" nodeType="withEffect">
                                  <p:stCondLst>
                                    <p:cond delay="80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500"/>
                                        <p:tgtEl>
                                          <p:spTgt spid="77"/>
                                        </p:tgtEl>
                                      </p:cBhvr>
                                    </p:animEffect>
                                  </p:childTnLst>
                                </p:cTn>
                              </p:par>
                              <p:par>
                                <p:cTn id="17" presetID="42" presetClass="path" presetSubtype="0" decel="100000" fill="hold" grpId="1" nodeType="withEffect">
                                  <p:stCondLst>
                                    <p:cond delay="800"/>
                                  </p:stCondLst>
                                  <p:childTnLst>
                                    <p:animMotion origin="layout" path="M -3.56906E-6 4.64367E-6 L -3.56906E-6 0.10939 " pathEditMode="relative" rAng="0" ptsTypes="AA">
                                      <p:cBhvr>
                                        <p:cTn id="18" dur="700" spd="-100000" fill="hold"/>
                                        <p:tgtEl>
                                          <p:spTgt spid="77"/>
                                        </p:tgtEl>
                                        <p:attrNameLst>
                                          <p:attrName>ppt_x</p:attrName>
                                          <p:attrName>ppt_y</p:attrName>
                                        </p:attrNameLst>
                                      </p:cBhvr>
                                      <p:rCtr x="0" y="5470"/>
                                    </p:animMotion>
                                  </p:childTnLst>
                                </p:cTn>
                              </p:par>
                              <p:par>
                                <p:cTn id="19" presetID="10" presetClass="entr" presetSubtype="0" fill="hold" grpId="0" nodeType="withEffect">
                                  <p:stCondLst>
                                    <p:cond delay="80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par>
                                <p:cTn id="22" presetID="42" presetClass="path" presetSubtype="0" decel="100000" fill="hold" grpId="1" nodeType="withEffect">
                                  <p:stCondLst>
                                    <p:cond delay="800"/>
                                  </p:stCondLst>
                                  <p:childTnLst>
                                    <p:animMotion origin="layout" path="M -3.56906E-6 4.64367E-6 L -3.56906E-6 0.10939 " pathEditMode="relative" rAng="0" ptsTypes="AA">
                                      <p:cBhvr>
                                        <p:cTn id="23" dur="700" spd="-100000" fill="hold"/>
                                        <p:tgtEl>
                                          <p:spTgt spid="48"/>
                                        </p:tgtEl>
                                        <p:attrNameLst>
                                          <p:attrName>ppt_x</p:attrName>
                                          <p:attrName>ppt_y</p:attrName>
                                        </p:attrNameLst>
                                      </p:cBhvr>
                                      <p:rCtr x="0" y="5470"/>
                                    </p:animMotion>
                                  </p:childTnLst>
                                </p:cTn>
                              </p:par>
                              <p:par>
                                <p:cTn id="24" presetID="10" presetClass="entr" presetSubtype="0" fill="hold" grpId="0" nodeType="withEffect">
                                  <p:stCondLst>
                                    <p:cond delay="800"/>
                                  </p:stCondLst>
                                  <p:childTnLst>
                                    <p:set>
                                      <p:cBhvr>
                                        <p:cTn id="25" dur="1" fill="hold">
                                          <p:stCondLst>
                                            <p:cond delay="0"/>
                                          </p:stCondLst>
                                        </p:cTn>
                                        <p:tgtEl>
                                          <p:spTgt spid="91"/>
                                        </p:tgtEl>
                                        <p:attrNameLst>
                                          <p:attrName>style.visibility</p:attrName>
                                        </p:attrNameLst>
                                      </p:cBhvr>
                                      <p:to>
                                        <p:strVal val="visible"/>
                                      </p:to>
                                    </p:set>
                                    <p:animEffect transition="in" filter="fade">
                                      <p:cBhvr>
                                        <p:cTn id="26" dur="500"/>
                                        <p:tgtEl>
                                          <p:spTgt spid="91"/>
                                        </p:tgtEl>
                                      </p:cBhvr>
                                    </p:animEffect>
                                  </p:childTnLst>
                                </p:cTn>
                              </p:par>
                              <p:par>
                                <p:cTn id="27" presetID="42" presetClass="path" presetSubtype="0" decel="100000" fill="hold" grpId="1" nodeType="withEffect">
                                  <p:stCondLst>
                                    <p:cond delay="800"/>
                                  </p:stCondLst>
                                  <p:childTnLst>
                                    <p:animMotion origin="layout" path="M -3.56906E-6 4.64367E-6 L -3.56906E-6 0.10939 " pathEditMode="relative" rAng="0" ptsTypes="AA">
                                      <p:cBhvr>
                                        <p:cTn id="28" dur="700" spd="-100000" fill="hold"/>
                                        <p:tgtEl>
                                          <p:spTgt spid="91"/>
                                        </p:tgtEl>
                                        <p:attrNameLst>
                                          <p:attrName>ppt_x</p:attrName>
                                          <p:attrName>ppt_y</p:attrName>
                                        </p:attrNameLst>
                                      </p:cBhvr>
                                      <p:rCtr x="0" y="5470"/>
                                    </p:animMotion>
                                  </p:childTnLst>
                                </p:cTn>
                              </p:par>
                              <p:par>
                                <p:cTn id="29" presetID="10" presetClass="entr" presetSubtype="0" fill="hold" grpId="0" nodeType="withEffect">
                                  <p:stCondLst>
                                    <p:cond delay="800"/>
                                  </p:stCondLst>
                                  <p:childTnLst>
                                    <p:set>
                                      <p:cBhvr>
                                        <p:cTn id="30" dur="1" fill="hold">
                                          <p:stCondLst>
                                            <p:cond delay="0"/>
                                          </p:stCondLst>
                                        </p:cTn>
                                        <p:tgtEl>
                                          <p:spTgt spid="92"/>
                                        </p:tgtEl>
                                        <p:attrNameLst>
                                          <p:attrName>style.visibility</p:attrName>
                                        </p:attrNameLst>
                                      </p:cBhvr>
                                      <p:to>
                                        <p:strVal val="visible"/>
                                      </p:to>
                                    </p:set>
                                    <p:animEffect transition="in" filter="fade">
                                      <p:cBhvr>
                                        <p:cTn id="31" dur="500"/>
                                        <p:tgtEl>
                                          <p:spTgt spid="92"/>
                                        </p:tgtEl>
                                      </p:cBhvr>
                                    </p:animEffect>
                                  </p:childTnLst>
                                </p:cTn>
                              </p:par>
                              <p:par>
                                <p:cTn id="32" presetID="42" presetClass="path" presetSubtype="0" decel="100000" fill="hold" grpId="1" nodeType="withEffect">
                                  <p:stCondLst>
                                    <p:cond delay="800"/>
                                  </p:stCondLst>
                                  <p:childTnLst>
                                    <p:animMotion origin="layout" path="M -3.56906E-6 4.64367E-6 L -3.56906E-6 0.10939 " pathEditMode="relative" rAng="0" ptsTypes="AA">
                                      <p:cBhvr>
                                        <p:cTn id="33" dur="700" spd="-100000" fill="hold"/>
                                        <p:tgtEl>
                                          <p:spTgt spid="92"/>
                                        </p:tgtEl>
                                        <p:attrNameLst>
                                          <p:attrName>ppt_x</p:attrName>
                                          <p:attrName>ppt_y</p:attrName>
                                        </p:attrNameLst>
                                      </p:cBhvr>
                                      <p:rCtr x="0" y="5470"/>
                                    </p:animMotion>
                                  </p:childTnLst>
                                </p:cTn>
                              </p:par>
                              <p:par>
                                <p:cTn id="34" presetID="10" presetClass="entr" presetSubtype="0" fill="hold" grpId="0" nodeType="withEffect">
                                  <p:stCondLst>
                                    <p:cond delay="800"/>
                                  </p:stCondLst>
                                  <p:childTnLst>
                                    <p:set>
                                      <p:cBhvr>
                                        <p:cTn id="35" dur="1" fill="hold">
                                          <p:stCondLst>
                                            <p:cond delay="0"/>
                                          </p:stCondLst>
                                        </p:cTn>
                                        <p:tgtEl>
                                          <p:spTgt spid="93"/>
                                        </p:tgtEl>
                                        <p:attrNameLst>
                                          <p:attrName>style.visibility</p:attrName>
                                        </p:attrNameLst>
                                      </p:cBhvr>
                                      <p:to>
                                        <p:strVal val="visible"/>
                                      </p:to>
                                    </p:set>
                                    <p:animEffect transition="in" filter="fade">
                                      <p:cBhvr>
                                        <p:cTn id="36" dur="500"/>
                                        <p:tgtEl>
                                          <p:spTgt spid="93"/>
                                        </p:tgtEl>
                                      </p:cBhvr>
                                    </p:animEffect>
                                  </p:childTnLst>
                                </p:cTn>
                              </p:par>
                              <p:par>
                                <p:cTn id="37" presetID="42" presetClass="path" presetSubtype="0" decel="100000" fill="hold" grpId="1" nodeType="withEffect">
                                  <p:stCondLst>
                                    <p:cond delay="800"/>
                                  </p:stCondLst>
                                  <p:childTnLst>
                                    <p:animMotion origin="layout" path="M -3.56906E-6 4.64367E-6 L -3.56906E-6 0.10939 " pathEditMode="relative" rAng="0" ptsTypes="AA">
                                      <p:cBhvr>
                                        <p:cTn id="38" dur="700" spd="-100000" fill="hold"/>
                                        <p:tgtEl>
                                          <p:spTgt spid="93"/>
                                        </p:tgtEl>
                                        <p:attrNameLst>
                                          <p:attrName>ppt_x</p:attrName>
                                          <p:attrName>ppt_y</p:attrName>
                                        </p:attrNameLst>
                                      </p:cBhvr>
                                      <p:rCtr x="0" y="5470"/>
                                    </p:animMotion>
                                  </p:childTnLst>
                                </p:cTn>
                              </p:par>
                              <p:par>
                                <p:cTn id="39" presetID="10" presetClass="entr" presetSubtype="0" fill="hold" grpId="0" nodeType="withEffect">
                                  <p:stCondLst>
                                    <p:cond delay="80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42" presetClass="path" presetSubtype="0" decel="100000" fill="hold" grpId="1" nodeType="withEffect">
                                  <p:stCondLst>
                                    <p:cond delay="800"/>
                                  </p:stCondLst>
                                  <p:childTnLst>
                                    <p:animMotion origin="layout" path="M -3.56906E-6 4.64367E-6 L -3.56906E-6 0.10939 " pathEditMode="relative" rAng="0" ptsTypes="AA">
                                      <p:cBhvr>
                                        <p:cTn id="43" dur="700" spd="-100000" fill="hold"/>
                                        <p:tgtEl>
                                          <p:spTgt spid="94"/>
                                        </p:tgtEl>
                                        <p:attrNameLst>
                                          <p:attrName>ppt_x</p:attrName>
                                          <p:attrName>ppt_y</p:attrName>
                                        </p:attrNameLst>
                                      </p:cBhvr>
                                      <p:rCtr x="0" y="5470"/>
                                    </p:animMotion>
                                  </p:childTnLst>
                                </p:cTn>
                              </p:par>
                              <p:par>
                                <p:cTn id="44" presetID="10" presetClass="entr" presetSubtype="0" fill="hold" grpId="0" nodeType="withEffect">
                                  <p:stCondLst>
                                    <p:cond delay="800"/>
                                  </p:stCondLst>
                                  <p:childTnLst>
                                    <p:set>
                                      <p:cBhvr>
                                        <p:cTn id="45" dur="1" fill="hold">
                                          <p:stCondLst>
                                            <p:cond delay="0"/>
                                          </p:stCondLst>
                                        </p:cTn>
                                        <p:tgtEl>
                                          <p:spTgt spid="95"/>
                                        </p:tgtEl>
                                        <p:attrNameLst>
                                          <p:attrName>style.visibility</p:attrName>
                                        </p:attrNameLst>
                                      </p:cBhvr>
                                      <p:to>
                                        <p:strVal val="visible"/>
                                      </p:to>
                                    </p:set>
                                    <p:animEffect transition="in" filter="fade">
                                      <p:cBhvr>
                                        <p:cTn id="46" dur="500"/>
                                        <p:tgtEl>
                                          <p:spTgt spid="95"/>
                                        </p:tgtEl>
                                      </p:cBhvr>
                                    </p:animEffect>
                                  </p:childTnLst>
                                </p:cTn>
                              </p:par>
                              <p:par>
                                <p:cTn id="47" presetID="42" presetClass="path" presetSubtype="0" decel="100000" fill="hold" grpId="1" nodeType="withEffect">
                                  <p:stCondLst>
                                    <p:cond delay="800"/>
                                  </p:stCondLst>
                                  <p:childTnLst>
                                    <p:animMotion origin="layout" path="M -3.56906E-6 4.64367E-6 L -3.56906E-6 0.10939 " pathEditMode="relative" rAng="0" ptsTypes="AA">
                                      <p:cBhvr>
                                        <p:cTn id="48" dur="700" spd="-100000" fill="hold"/>
                                        <p:tgtEl>
                                          <p:spTgt spid="95"/>
                                        </p:tgtEl>
                                        <p:attrNameLst>
                                          <p:attrName>ppt_x</p:attrName>
                                          <p:attrName>ppt_y</p:attrName>
                                        </p:attrNameLst>
                                      </p:cBhvr>
                                      <p:rCtr x="0" y="5470"/>
                                    </p:animMotion>
                                  </p:childTnLst>
                                </p:cTn>
                              </p:par>
                              <p:par>
                                <p:cTn id="49" presetID="10" presetClass="entr" presetSubtype="0" fill="hold" grpId="0" nodeType="withEffect">
                                  <p:stCondLst>
                                    <p:cond delay="800"/>
                                  </p:stCondLst>
                                  <p:childTnLst>
                                    <p:set>
                                      <p:cBhvr>
                                        <p:cTn id="50" dur="1" fill="hold">
                                          <p:stCondLst>
                                            <p:cond delay="0"/>
                                          </p:stCondLst>
                                        </p:cTn>
                                        <p:tgtEl>
                                          <p:spTgt spid="76"/>
                                        </p:tgtEl>
                                        <p:attrNameLst>
                                          <p:attrName>style.visibility</p:attrName>
                                        </p:attrNameLst>
                                      </p:cBhvr>
                                      <p:to>
                                        <p:strVal val="visible"/>
                                      </p:to>
                                    </p:set>
                                    <p:animEffect transition="in" filter="fade">
                                      <p:cBhvr>
                                        <p:cTn id="51" dur="500"/>
                                        <p:tgtEl>
                                          <p:spTgt spid="76"/>
                                        </p:tgtEl>
                                      </p:cBhvr>
                                    </p:animEffect>
                                  </p:childTnLst>
                                </p:cTn>
                              </p:par>
                              <p:par>
                                <p:cTn id="52" presetID="42" presetClass="path" presetSubtype="0" decel="100000" fill="hold" grpId="1" nodeType="withEffect">
                                  <p:stCondLst>
                                    <p:cond delay="800"/>
                                  </p:stCondLst>
                                  <p:childTnLst>
                                    <p:animMotion origin="layout" path="M -3.56906E-6 4.64367E-6 L -3.56906E-6 0.10939 " pathEditMode="relative" rAng="0" ptsTypes="AA">
                                      <p:cBhvr>
                                        <p:cTn id="53" dur="700" spd="-100000" fill="hold"/>
                                        <p:tgtEl>
                                          <p:spTgt spid="76"/>
                                        </p:tgtEl>
                                        <p:attrNameLst>
                                          <p:attrName>ppt_x</p:attrName>
                                          <p:attrName>ppt_y</p:attrName>
                                        </p:attrNameLst>
                                      </p:cBhvr>
                                      <p:rCtr x="0" y="5470"/>
                                    </p:animMotion>
                                  </p:childTnLst>
                                </p:cTn>
                              </p:par>
                              <p:par>
                                <p:cTn id="54" presetID="10" presetClass="entr" presetSubtype="0" fill="hold" grpId="0" nodeType="withEffect">
                                  <p:stCondLst>
                                    <p:cond delay="800"/>
                                  </p:stCondLst>
                                  <p:childTnLst>
                                    <p:set>
                                      <p:cBhvr>
                                        <p:cTn id="55" dur="1" fill="hold">
                                          <p:stCondLst>
                                            <p:cond delay="0"/>
                                          </p:stCondLst>
                                        </p:cTn>
                                        <p:tgtEl>
                                          <p:spTgt spid="74"/>
                                        </p:tgtEl>
                                        <p:attrNameLst>
                                          <p:attrName>style.visibility</p:attrName>
                                        </p:attrNameLst>
                                      </p:cBhvr>
                                      <p:to>
                                        <p:strVal val="visible"/>
                                      </p:to>
                                    </p:set>
                                    <p:animEffect transition="in" filter="fade">
                                      <p:cBhvr>
                                        <p:cTn id="56" dur="500"/>
                                        <p:tgtEl>
                                          <p:spTgt spid="74"/>
                                        </p:tgtEl>
                                      </p:cBhvr>
                                    </p:animEffect>
                                  </p:childTnLst>
                                </p:cTn>
                              </p:par>
                              <p:par>
                                <p:cTn id="57" presetID="42" presetClass="path" presetSubtype="0" decel="100000" fill="hold" grpId="1" nodeType="withEffect">
                                  <p:stCondLst>
                                    <p:cond delay="800"/>
                                  </p:stCondLst>
                                  <p:childTnLst>
                                    <p:animMotion origin="layout" path="M -3.56906E-6 4.64367E-6 L -3.56906E-6 0.10939 " pathEditMode="relative" rAng="0" ptsTypes="AA">
                                      <p:cBhvr>
                                        <p:cTn id="58" dur="700" spd="-100000" fill="hold"/>
                                        <p:tgtEl>
                                          <p:spTgt spid="74"/>
                                        </p:tgtEl>
                                        <p:attrNameLst>
                                          <p:attrName>ppt_x</p:attrName>
                                          <p:attrName>ppt_y</p:attrName>
                                        </p:attrNameLst>
                                      </p:cBhvr>
                                      <p:rCtr x="0" y="5470"/>
                                    </p:animMotion>
                                  </p:childTnLst>
                                </p:cTn>
                              </p:par>
                              <p:par>
                                <p:cTn id="59" presetID="10" presetClass="entr" presetSubtype="0" fill="hold" grpId="0" nodeType="withEffect">
                                  <p:stCondLst>
                                    <p:cond delay="800"/>
                                  </p:stCondLst>
                                  <p:childTnLst>
                                    <p:set>
                                      <p:cBhvr>
                                        <p:cTn id="60" dur="1" fill="hold">
                                          <p:stCondLst>
                                            <p:cond delay="0"/>
                                          </p:stCondLst>
                                        </p:cTn>
                                        <p:tgtEl>
                                          <p:spTgt spid="75"/>
                                        </p:tgtEl>
                                        <p:attrNameLst>
                                          <p:attrName>style.visibility</p:attrName>
                                        </p:attrNameLst>
                                      </p:cBhvr>
                                      <p:to>
                                        <p:strVal val="visible"/>
                                      </p:to>
                                    </p:set>
                                    <p:animEffect transition="in" filter="fade">
                                      <p:cBhvr>
                                        <p:cTn id="61" dur="500"/>
                                        <p:tgtEl>
                                          <p:spTgt spid="75"/>
                                        </p:tgtEl>
                                      </p:cBhvr>
                                    </p:animEffect>
                                  </p:childTnLst>
                                </p:cTn>
                              </p:par>
                              <p:par>
                                <p:cTn id="62" presetID="42" presetClass="path" presetSubtype="0" decel="100000" fill="hold" grpId="1" nodeType="withEffect">
                                  <p:stCondLst>
                                    <p:cond delay="800"/>
                                  </p:stCondLst>
                                  <p:childTnLst>
                                    <p:animMotion origin="layout" path="M -3.56906E-6 4.64367E-6 L -3.56906E-6 0.10939 " pathEditMode="relative" rAng="0" ptsTypes="AA">
                                      <p:cBhvr>
                                        <p:cTn id="63" dur="700" spd="-100000" fill="hold"/>
                                        <p:tgtEl>
                                          <p:spTgt spid="75"/>
                                        </p:tgtEl>
                                        <p:attrNameLst>
                                          <p:attrName>ppt_x</p:attrName>
                                          <p:attrName>ppt_y</p:attrName>
                                        </p:attrNameLst>
                                      </p:cBhvr>
                                      <p:rCtr x="0" y="5470"/>
                                    </p:animMotion>
                                  </p:childTnLst>
                                </p:cTn>
                              </p:par>
                              <p:par>
                                <p:cTn id="64" presetID="10" presetClass="entr" presetSubtype="0" fill="hold" grpId="0" nodeType="withEffect">
                                  <p:stCondLst>
                                    <p:cond delay="1000"/>
                                  </p:stCondLst>
                                  <p:childTnLst>
                                    <p:set>
                                      <p:cBhvr>
                                        <p:cTn id="65" dur="1" fill="hold">
                                          <p:stCondLst>
                                            <p:cond delay="0"/>
                                          </p:stCondLst>
                                        </p:cTn>
                                        <p:tgtEl>
                                          <p:spTgt spid="90"/>
                                        </p:tgtEl>
                                        <p:attrNameLst>
                                          <p:attrName>style.visibility</p:attrName>
                                        </p:attrNameLst>
                                      </p:cBhvr>
                                      <p:to>
                                        <p:strVal val="visible"/>
                                      </p:to>
                                    </p:set>
                                    <p:animEffect transition="in" filter="fade">
                                      <p:cBhvr>
                                        <p:cTn id="66" dur="500"/>
                                        <p:tgtEl>
                                          <p:spTgt spid="90"/>
                                        </p:tgtEl>
                                      </p:cBhvr>
                                    </p:animEffect>
                                  </p:childTnLst>
                                </p:cTn>
                              </p:par>
                              <p:par>
                                <p:cTn id="67" presetID="42" presetClass="path" presetSubtype="0" decel="100000" fill="hold" grpId="1" nodeType="withEffect">
                                  <p:stCondLst>
                                    <p:cond delay="1000"/>
                                  </p:stCondLst>
                                  <p:childTnLst>
                                    <p:animMotion origin="layout" path="M 0 -1.25284E-6 L 0 0.1094 " pathEditMode="relative" rAng="0" ptsTypes="AA">
                                      <p:cBhvr>
                                        <p:cTn id="68" dur="700" spd="-100000" fill="hold"/>
                                        <p:tgtEl>
                                          <p:spTgt spid="90"/>
                                        </p:tgtEl>
                                        <p:attrNameLst>
                                          <p:attrName>ppt_x</p:attrName>
                                          <p:attrName>ppt_y</p:attrName>
                                        </p:attrNameLst>
                                      </p:cBhvr>
                                      <p:rCtr x="0" y="5470"/>
                                    </p:animMotion>
                                  </p:childTnLst>
                                </p:cTn>
                              </p:par>
                              <p:par>
                                <p:cTn id="69" presetID="10" presetClass="entr" presetSubtype="0" fill="hold" grpId="0" nodeType="withEffect">
                                  <p:stCondLst>
                                    <p:cond delay="1000"/>
                                  </p:stCondLst>
                                  <p:childTnLst>
                                    <p:set>
                                      <p:cBhvr>
                                        <p:cTn id="70" dur="1" fill="hold">
                                          <p:stCondLst>
                                            <p:cond delay="0"/>
                                          </p:stCondLst>
                                        </p:cTn>
                                        <p:tgtEl>
                                          <p:spTgt spid="4"/>
                                        </p:tgtEl>
                                        <p:attrNameLst>
                                          <p:attrName>style.visibility</p:attrName>
                                        </p:attrNameLst>
                                      </p:cBhvr>
                                      <p:to>
                                        <p:strVal val="visible"/>
                                      </p:to>
                                    </p:set>
                                    <p:animEffect transition="in" filter="fade">
                                      <p:cBhvr>
                                        <p:cTn id="71" dur="500"/>
                                        <p:tgtEl>
                                          <p:spTgt spid="4"/>
                                        </p:tgtEl>
                                      </p:cBhvr>
                                    </p:animEffect>
                                  </p:childTnLst>
                                </p:cTn>
                              </p:par>
                              <p:par>
                                <p:cTn id="72" presetID="42" presetClass="path" presetSubtype="0" decel="100000" fill="hold" grpId="1" nodeType="withEffect">
                                  <p:stCondLst>
                                    <p:cond delay="1000"/>
                                  </p:stCondLst>
                                  <p:childTnLst>
                                    <p:animMotion origin="layout" path="M 0 -1.25284E-6 L 0 0.1094 " pathEditMode="relative" rAng="0" ptsTypes="AA">
                                      <p:cBhvr>
                                        <p:cTn id="73" dur="700" spd="-100000" fill="hold"/>
                                        <p:tgtEl>
                                          <p:spTgt spid="4"/>
                                        </p:tgtEl>
                                        <p:attrNameLst>
                                          <p:attrName>ppt_x</p:attrName>
                                          <p:attrName>ppt_y</p:attrName>
                                        </p:attrNameLst>
                                      </p:cBhvr>
                                      <p:rCtr x="0" y="5470"/>
                                    </p:animMotion>
                                  </p:childTnLst>
                                </p:cTn>
                              </p:par>
                              <p:par>
                                <p:cTn id="74" presetID="10" presetClass="entr" presetSubtype="0" fill="hold" grpId="0" nodeType="withEffect">
                                  <p:stCondLst>
                                    <p:cond delay="1000"/>
                                  </p:stCondLst>
                                  <p:childTnLst>
                                    <p:set>
                                      <p:cBhvr>
                                        <p:cTn id="75" dur="1" fill="hold">
                                          <p:stCondLst>
                                            <p:cond delay="0"/>
                                          </p:stCondLst>
                                        </p:cTn>
                                        <p:tgtEl>
                                          <p:spTgt spid="89"/>
                                        </p:tgtEl>
                                        <p:attrNameLst>
                                          <p:attrName>style.visibility</p:attrName>
                                        </p:attrNameLst>
                                      </p:cBhvr>
                                      <p:to>
                                        <p:strVal val="visible"/>
                                      </p:to>
                                    </p:set>
                                    <p:animEffect transition="in" filter="fade">
                                      <p:cBhvr>
                                        <p:cTn id="76" dur="500"/>
                                        <p:tgtEl>
                                          <p:spTgt spid="89"/>
                                        </p:tgtEl>
                                      </p:cBhvr>
                                    </p:animEffect>
                                  </p:childTnLst>
                                </p:cTn>
                              </p:par>
                              <p:par>
                                <p:cTn id="77" presetID="42" presetClass="path" presetSubtype="0" decel="100000" fill="hold" grpId="1" nodeType="withEffect">
                                  <p:stCondLst>
                                    <p:cond delay="1000"/>
                                  </p:stCondLst>
                                  <p:childTnLst>
                                    <p:animMotion origin="layout" path="M 0 -1.25284E-6 L 0 0.1094 " pathEditMode="relative" rAng="0" ptsTypes="AA">
                                      <p:cBhvr>
                                        <p:cTn id="78" dur="700" spd="-100000" fill="hold"/>
                                        <p:tgtEl>
                                          <p:spTgt spid="89"/>
                                        </p:tgtEl>
                                        <p:attrNameLst>
                                          <p:attrName>ppt_x</p:attrName>
                                          <p:attrName>ppt_y</p:attrName>
                                        </p:attrNameLst>
                                      </p:cBhvr>
                                      <p:rCtr x="0" y="54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4" grpId="1" animBg="1"/>
      <p:bldP spid="75" grpId="0" animBg="1"/>
      <p:bldP spid="75" grpId="1" animBg="1"/>
      <p:bldP spid="76" grpId="0" animBg="1"/>
      <p:bldP spid="76" grpId="1" animBg="1"/>
      <p:bldP spid="2" grpId="0"/>
      <p:bldP spid="77" grpId="0" animBg="1"/>
      <p:bldP spid="77" grpId="1" animBg="1"/>
      <p:bldP spid="89" grpId="0" animBg="1"/>
      <p:bldP spid="89" grpId="1" animBg="1"/>
      <p:bldP spid="90" grpId="0" animBg="1"/>
      <p:bldP spid="90" grpId="1" animBg="1"/>
      <p:bldP spid="4" grpId="0">
        <p:tmplLst>
          <p:tmpl>
            <p:tnLst>
              <p:par>
                <p:cTn presetID="10" presetClass="entr" presetSubtype="0" fill="hold" nodeType="withEffect">
                  <p:stCondLst>
                    <p:cond delay="10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4" grpId="1"/>
      <p:bldP spid="48" grpId="0">
        <p:tmplLst>
          <p:tmpl>
            <p:tnLst>
              <p:par>
                <p:cTn presetID="10" presetClass="entr" presetSubtype="0" fill="hold" nodeType="withEffect">
                  <p:stCondLst>
                    <p:cond delay="8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8" grpId="1"/>
      <p:bldP spid="91" grpId="0">
        <p:tmplLst>
          <p:tmpl>
            <p:tnLst>
              <p:par>
                <p:cTn presetID="10" presetClass="entr" presetSubtype="0" fill="hold" nodeType="withEffect">
                  <p:stCondLst>
                    <p:cond delay="800"/>
                  </p:stCondLst>
                  <p:childTnLst>
                    <p:set>
                      <p:cBhvr>
                        <p:cTn dur="1" fill="hold">
                          <p:stCondLst>
                            <p:cond delay="0"/>
                          </p:stCondLst>
                        </p:cTn>
                        <p:tgtEl>
                          <p:spTgt spid="91"/>
                        </p:tgtEl>
                        <p:attrNameLst>
                          <p:attrName>style.visibility</p:attrName>
                        </p:attrNameLst>
                      </p:cBhvr>
                      <p:to>
                        <p:strVal val="visible"/>
                      </p:to>
                    </p:set>
                    <p:animEffect transition="in" filter="fade">
                      <p:cBhvr>
                        <p:cTn dur="500"/>
                        <p:tgtEl>
                          <p:spTgt spid="91"/>
                        </p:tgtEl>
                      </p:cBhvr>
                    </p:animEffect>
                  </p:childTnLst>
                </p:cTn>
              </p:par>
            </p:tnLst>
          </p:tmpl>
        </p:tmplLst>
      </p:bldP>
      <p:bldP spid="91" grpId="1"/>
      <p:bldP spid="92" grpId="0">
        <p:tmplLst>
          <p:tmpl>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92" grpId="1"/>
      <p:bldP spid="93" grpId="0">
        <p:tmplLst>
          <p:tmpl>
            <p:tnLst>
              <p:par>
                <p:cTn presetID="10" presetClass="entr" presetSubtype="0" fill="hold" nodeType="withEffect">
                  <p:stCondLst>
                    <p:cond delay="800"/>
                  </p:stCondLst>
                  <p:childTnLst>
                    <p:set>
                      <p:cBhvr>
                        <p:cTn dur="1" fill="hold">
                          <p:stCondLst>
                            <p:cond delay="0"/>
                          </p:stCondLst>
                        </p:cTn>
                        <p:tgtEl>
                          <p:spTgt spid="93"/>
                        </p:tgtEl>
                        <p:attrNameLst>
                          <p:attrName>style.visibility</p:attrName>
                        </p:attrNameLst>
                      </p:cBhvr>
                      <p:to>
                        <p:strVal val="visible"/>
                      </p:to>
                    </p:set>
                    <p:animEffect transition="in" filter="fade">
                      <p:cBhvr>
                        <p:cTn dur="500"/>
                        <p:tgtEl>
                          <p:spTgt spid="93"/>
                        </p:tgtEl>
                      </p:cBhvr>
                    </p:animEffect>
                  </p:childTnLst>
                </p:cTn>
              </p:par>
            </p:tnLst>
          </p:tmpl>
        </p:tmplLst>
      </p:bldP>
      <p:bldP spid="93" grpId="1"/>
      <p:bldP spid="94" grpId="0">
        <p:tmplLst>
          <p:tmpl>
            <p:tnLst>
              <p:par>
                <p:cTn presetID="10" presetClass="entr" presetSubtype="0" fill="hold" nodeType="withEffect">
                  <p:stCondLst>
                    <p:cond delay="800"/>
                  </p:stCondLst>
                  <p:childTnLst>
                    <p:set>
                      <p:cBhvr>
                        <p:cTn dur="1" fill="hold">
                          <p:stCondLst>
                            <p:cond delay="0"/>
                          </p:stCondLst>
                        </p:cTn>
                        <p:tgtEl>
                          <p:spTgt spid="94"/>
                        </p:tgtEl>
                        <p:attrNameLst>
                          <p:attrName>style.visibility</p:attrName>
                        </p:attrNameLst>
                      </p:cBhvr>
                      <p:to>
                        <p:strVal val="visible"/>
                      </p:to>
                    </p:set>
                    <p:animEffect transition="in" filter="fade">
                      <p:cBhvr>
                        <p:cTn dur="500"/>
                        <p:tgtEl>
                          <p:spTgt spid="94"/>
                        </p:tgtEl>
                      </p:cBhvr>
                    </p:animEffect>
                  </p:childTnLst>
                </p:cTn>
              </p:par>
            </p:tnLst>
          </p:tmpl>
        </p:tmplLst>
      </p:bldP>
      <p:bldP spid="94" grpId="1"/>
      <p:bldP spid="95" grpId="0">
        <p:tmplLst>
          <p:tmpl>
            <p:tnLst>
              <p:par>
                <p:cTn presetID="10" presetClass="entr" presetSubtype="0" fill="hold" nodeType="withEffect">
                  <p:stCondLst>
                    <p:cond delay="80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childTnLst>
                </p:cTn>
              </p:par>
            </p:tnLst>
          </p:tmpl>
        </p:tmplLst>
      </p:bldP>
      <p:bldP spid="95" grpId="1"/>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Red Callout Title &amp; Content">
    <p:spTree>
      <p:nvGrpSpPr>
        <p:cNvPr id="1" name=""/>
        <p:cNvGrpSpPr/>
        <p:nvPr/>
      </p:nvGrpSpPr>
      <p:grpSpPr>
        <a:xfrm>
          <a:off x="0" y="0"/>
          <a:ext cx="0" cy="0"/>
          <a:chOff x="0" y="0"/>
          <a:chExt cx="0" cy="0"/>
        </a:xfrm>
      </p:grpSpPr>
      <p:sp>
        <p:nvSpPr>
          <p:cNvPr id="4" name="Rectangle 3"/>
          <p:cNvSpPr/>
          <p:nvPr userDrawn="1"/>
        </p:nvSpPr>
        <p:spPr>
          <a:xfrm>
            <a:off x="13164" y="7759"/>
            <a:ext cx="12436475" cy="1329369"/>
          </a:xfrm>
          <a:prstGeom prst="rect">
            <a:avLst/>
          </a:prstGeom>
          <a:pattFill prst="dk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2448">
              <a:solidFill>
                <a:srgbClr val="FFFFFF"/>
              </a:solidFill>
            </a:endParaRPr>
          </a:p>
        </p:txBody>
      </p:sp>
      <p:sp>
        <p:nvSpPr>
          <p:cNvPr id="2" name="Title 1"/>
          <p:cNvSpPr>
            <a:spLocks noGrp="1"/>
          </p:cNvSpPr>
          <p:nvPr>
            <p:ph type="title"/>
          </p:nvPr>
        </p:nvSpPr>
        <p:spPr>
          <a:xfrm>
            <a:off x="337056" y="233108"/>
            <a:ext cx="11894538" cy="570121"/>
          </a:xfrm>
        </p:spPr>
        <p:txBody>
          <a:bodyPr/>
          <a:lstStyle>
            <a:lvl1pPr>
              <a:defRPr cap="all" baseline="0">
                <a:solidFill>
                  <a:schemeClr val="accent2"/>
                </a:solidFill>
              </a:defRPr>
            </a:lvl1pPr>
          </a:lstStyle>
          <a:p>
            <a:r>
              <a:rPr lang="en-US" dirty="0" smtClean="0"/>
              <a:t>Click to edit Master title style</a:t>
            </a:r>
            <a:endParaRPr lang="en-US" dirty="0"/>
          </a:p>
        </p:txBody>
      </p:sp>
      <p:sp>
        <p:nvSpPr>
          <p:cNvPr id="7" name="Slide Number Placeholder 5"/>
          <p:cNvSpPr>
            <a:spLocks noGrp="1"/>
          </p:cNvSpPr>
          <p:nvPr>
            <p:ph type="sldNum" sz="quarter" idx="12"/>
          </p:nvPr>
        </p:nvSpPr>
        <p:spPr>
          <a:xfrm>
            <a:off x="11427510" y="6460632"/>
            <a:ext cx="691576" cy="372394"/>
          </a:xfrm>
          <a:prstGeom prst="rect">
            <a:avLst/>
          </a:prstGeom>
        </p:spPr>
        <p:txBody>
          <a:bodyPr/>
          <a:lstStyle/>
          <a:p>
            <a:pPr defTabSz="932563"/>
            <a:fld id="{A18B1267-A4AF-44A5-8E55-5C054A526C84}" type="slidenum">
              <a:rPr lang="en-US" smtClean="0">
                <a:solidFill>
                  <a:srgbClr val="505050"/>
                </a:solidFill>
              </a:rPr>
              <a:pPr defTabSz="932563"/>
              <a:t>‹#›</a:t>
            </a:fld>
            <a:endParaRPr lang="en-US">
              <a:solidFill>
                <a:srgbClr val="505050"/>
              </a:solidFill>
            </a:endParaRPr>
          </a:p>
        </p:txBody>
      </p:sp>
      <p:sp>
        <p:nvSpPr>
          <p:cNvPr id="9" name="Content Placeholder 2"/>
          <p:cNvSpPr>
            <a:spLocks noGrp="1"/>
          </p:cNvSpPr>
          <p:nvPr>
            <p:ph idx="1"/>
          </p:nvPr>
        </p:nvSpPr>
        <p:spPr>
          <a:xfrm>
            <a:off x="343716" y="2245157"/>
            <a:ext cx="11775372" cy="2068067"/>
          </a:xfrm>
        </p:spPr>
        <p:txBody>
          <a:bodyPr/>
          <a:lstStyle>
            <a:lvl1pPr>
              <a:defRPr sz="2719">
                <a:solidFill>
                  <a:schemeClr val="tx2"/>
                </a:solidFill>
                <a:latin typeface="Gotham Light" pitchFamily="50" charset="0"/>
                <a:cs typeface="Gotham Light" pitchFamily="50" charset="0"/>
              </a:defRPr>
            </a:lvl1pPr>
            <a:lvl2pPr>
              <a:defRPr sz="2175">
                <a:solidFill>
                  <a:schemeClr val="tx2"/>
                </a:solidFill>
                <a:latin typeface="Gotham Light" pitchFamily="50" charset="0"/>
                <a:cs typeface="Gotham Light" pitchFamily="50" charset="0"/>
              </a:defRPr>
            </a:lvl2pPr>
            <a:lvl3pPr marL="159723" indent="-159723">
              <a:defRPr sz="2175">
                <a:solidFill>
                  <a:schemeClr val="tx2"/>
                </a:solidFill>
                <a:latin typeface="Gotham Light" pitchFamily="50" charset="0"/>
                <a:cs typeface="Gotham Light" pitchFamily="50" charset="0"/>
              </a:defRPr>
            </a:lvl3pPr>
            <a:lvl4pPr>
              <a:defRPr sz="2175">
                <a:solidFill>
                  <a:schemeClr val="tx2"/>
                </a:solidFill>
              </a:defRPr>
            </a:lvl4pPr>
            <a:lvl5pPr marL="461904" indent="-144616">
              <a:buFont typeface="Arial" panose="020B0604020202020204" pitchFamily="34" charset="0"/>
              <a:buChar char="•"/>
              <a:defRPr sz="2175">
                <a:solidFill>
                  <a:schemeClr val="tx2"/>
                </a:solidFill>
                <a:latin typeface="Gotham Light" pitchFamily="50" charset="0"/>
                <a:cs typeface="Gotham Light" pitchFamily="50" charset="0"/>
              </a:defRPr>
            </a:lvl5pPr>
            <a:lvl6pPr marL="701489" indent="-239586">
              <a:defRPr lang="en-US" sz="2175" kern="1200" dirty="0" smtClean="0">
                <a:solidFill>
                  <a:schemeClr val="tx2"/>
                </a:solidFill>
                <a:latin typeface="Gotham Light" pitchFamily="50" charset="0"/>
                <a:ea typeface="+mn-ea"/>
                <a:cs typeface="Gotham Light" pitchFamily="50" charset="0"/>
              </a:defRPr>
            </a:lvl6pPr>
          </a:lstStyle>
          <a:p>
            <a:pPr lvl="0"/>
            <a:r>
              <a:rPr lang="en-US" dirty="0" smtClean="0"/>
              <a:t>Click to edit Master text styles</a:t>
            </a:r>
          </a:p>
          <a:p>
            <a:pPr lvl="1"/>
            <a:r>
              <a:rPr lang="en-US" dirty="0" smtClean="0"/>
              <a:t>Second level</a:t>
            </a:r>
          </a:p>
          <a:p>
            <a:pPr lvl="2"/>
            <a:r>
              <a:rPr lang="en-US" dirty="0" smtClean="0"/>
              <a:t>Third level</a:t>
            </a:r>
          </a:p>
          <a:p>
            <a:pPr lvl="4"/>
            <a:r>
              <a:rPr lang="en-US" dirty="0" smtClean="0"/>
              <a:t>Fourth level</a:t>
            </a:r>
          </a:p>
          <a:p>
            <a:pPr lvl="5"/>
            <a:r>
              <a:rPr lang="en-US" dirty="0" smtClean="0"/>
              <a:t>Fifth level	</a:t>
            </a:r>
            <a:endParaRPr lang="en-US" dirty="0"/>
          </a:p>
        </p:txBody>
      </p:sp>
      <p:cxnSp>
        <p:nvCxnSpPr>
          <p:cNvPr id="11" name="Straight Connector 10"/>
          <p:cNvCxnSpPr/>
          <p:nvPr userDrawn="1"/>
        </p:nvCxnSpPr>
        <p:spPr>
          <a:xfrm>
            <a:off x="317390" y="6297232"/>
            <a:ext cx="1180169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2394090"/>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Blank - Dark Gray">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1562972"/>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
                    </a14:imgEffect>
                  </a14:imgLayer>
                </a14:imgProps>
              </a:ext>
              <a:ext uri="{28A0092B-C50C-407E-A947-70E740481C1C}">
                <a14:useLocalDpi xmlns:a14="http://schemas.microsoft.com/office/drawing/2010/main" val="0"/>
              </a:ext>
            </a:extLst>
          </a:blip>
          <a:stretch>
            <a:fillRect/>
          </a:stretch>
        </p:blipFill>
        <p:spPr bwMode="gray">
          <a:xfrm>
            <a:off x="10426344" y="6182440"/>
            <a:ext cx="1552931" cy="332660"/>
          </a:xfrm>
          <a:prstGeom prst="rect">
            <a:avLst/>
          </a:prstGeom>
        </p:spPr>
      </p:pic>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9280" y="493939"/>
            <a:ext cx="7500693" cy="1371600"/>
          </a:xfrm>
          <a:prstGeom prst="rect">
            <a:avLst/>
          </a:prstGeom>
        </p:spPr>
      </p:pic>
    </p:spTree>
    <p:extLst>
      <p:ext uri="{BB962C8B-B14F-4D97-AF65-F5344CB8AC3E}">
        <p14:creationId xmlns:p14="http://schemas.microsoft.com/office/powerpoint/2010/main" val="226211649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lvl1pPr>
              <a:buClr>
                <a:schemeClr val="tx2"/>
              </a:buClr>
              <a:defRPr sz="4000">
                <a:gradFill>
                  <a:gsLst>
                    <a:gs pos="7080">
                      <a:schemeClr val="tx2"/>
                    </a:gs>
                    <a:gs pos="36283">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3268474"/>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lide - ANIMATED">
    <p:bg bwMode="auto">
      <p:bgPr>
        <a:solidFill>
          <a:schemeClr val="accent2"/>
        </a:solidFill>
        <a:effectLst/>
      </p:bgPr>
    </p:bg>
    <p:spTree>
      <p:nvGrpSpPr>
        <p:cNvPr id="1" name=""/>
        <p:cNvGrpSpPr/>
        <p:nvPr/>
      </p:nvGrpSpPr>
      <p:grpSpPr>
        <a:xfrm>
          <a:off x="0" y="0"/>
          <a:ext cx="0" cy="0"/>
          <a:chOff x="0" y="0"/>
          <a:chExt cx="0" cy="0"/>
        </a:xfrm>
      </p:grpSpPr>
      <p:sp>
        <p:nvSpPr>
          <p:cNvPr id="12" name="Rectangle 5"/>
          <p:cNvSpPr>
            <a:spLocks noChangeArrowheads="1"/>
          </p:cNvSpPr>
          <p:nvPr userDrawn="1"/>
        </p:nvSpPr>
        <p:spPr bwMode="auto">
          <a:xfrm>
            <a:off x="3175" y="4395788"/>
            <a:ext cx="12433300" cy="2601913"/>
          </a:xfrm>
          <a:prstGeom prst="rect">
            <a:avLst/>
          </a:prstGeom>
          <a:solidFill>
            <a:srgbClr val="4D9ED7"/>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 name="Rectangle 7"/>
          <p:cNvSpPr>
            <a:spLocks noChangeArrowheads="1"/>
          </p:cNvSpPr>
          <p:nvPr userDrawn="1"/>
        </p:nvSpPr>
        <p:spPr bwMode="auto">
          <a:xfrm>
            <a:off x="0" y="5843588"/>
            <a:ext cx="12433301" cy="1154113"/>
          </a:xfrm>
          <a:prstGeom prst="rect">
            <a:avLst/>
          </a:prstGeom>
          <a:solidFill>
            <a:srgbClr val="00188F"/>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 name="Rectangle 8"/>
          <p:cNvSpPr>
            <a:spLocks noChangeArrowheads="1"/>
          </p:cNvSpPr>
          <p:nvPr userDrawn="1"/>
        </p:nvSpPr>
        <p:spPr bwMode="auto">
          <a:xfrm>
            <a:off x="3175" y="3409950"/>
            <a:ext cx="12430127" cy="282575"/>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Rectangle 12"/>
          <p:cNvSpPr/>
          <p:nvPr userDrawn="1"/>
        </p:nvSpPr>
        <p:spPr bwMode="white">
          <a:xfrm>
            <a:off x="635" y="-318"/>
            <a:ext cx="12435840" cy="69951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
                    </a14:imgEffect>
                  </a14:imgLayer>
                </a14:imgProps>
              </a:ext>
              <a:ext uri="{28A0092B-C50C-407E-A947-70E740481C1C}">
                <a14:useLocalDpi xmlns:a14="http://schemas.microsoft.com/office/drawing/2010/main" val="0"/>
              </a:ext>
            </a:extLst>
          </a:blip>
          <a:stretch>
            <a:fillRect/>
          </a:stretch>
        </p:blipFill>
        <p:spPr bwMode="black">
          <a:xfrm>
            <a:off x="458332" y="6182440"/>
            <a:ext cx="1552931" cy="332660"/>
          </a:xfrm>
          <a:prstGeom prst="rect">
            <a:avLst/>
          </a:prstGeom>
        </p:spPr>
      </p:pic>
      <p:sp>
        <p:nvSpPr>
          <p:cNvPr id="8" name="Rectangle 6"/>
          <p:cNvSpPr>
            <a:spLocks noChangeArrowheads="1"/>
          </p:cNvSpPr>
          <p:nvPr userDrawn="1"/>
        </p:nvSpPr>
        <p:spPr bwMode="auto">
          <a:xfrm>
            <a:off x="3175" y="4395788"/>
            <a:ext cx="12433300" cy="260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
        <p:nvSpPr>
          <p:cNvPr id="17" name="Text Placeholder 16"/>
          <p:cNvSpPr>
            <a:spLocks noGrp="1"/>
          </p:cNvSpPr>
          <p:nvPr>
            <p:ph type="body" sz="quarter" idx="13" hasCustomPrompt="1"/>
          </p:nvPr>
        </p:nvSpPr>
        <p:spPr>
          <a:xfrm>
            <a:off x="274638" y="296863"/>
            <a:ext cx="3657600" cy="461665"/>
          </a:xfrm>
        </p:spPr>
        <p:txBody>
          <a:bodyPr/>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a:t>
            </a:r>
            <a:endParaRPr lang="en-US" dirty="0"/>
          </a:p>
        </p:txBody>
      </p:sp>
    </p:spTree>
    <p:extLst>
      <p:ext uri="{BB962C8B-B14F-4D97-AF65-F5344CB8AC3E}">
        <p14:creationId xmlns:p14="http://schemas.microsoft.com/office/powerpoint/2010/main" val="206837422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24000" decel="76000" fill="hold" grpId="0" nodeType="withEffect">
                                  <p:stCondLst>
                                    <p:cond delay="0"/>
                                  </p:stCondLst>
                                  <p:childTnLst>
                                    <p:animMotion origin="layout" path="M 0 3.25011E-6 L 1.00728 3.25011E-6 " pathEditMode="relative" rAng="0" ptsTypes="AA">
                                      <p:cBhvr>
                                        <p:cTn id="6" dur="750" fill="hold"/>
                                        <p:tgtEl>
                                          <p:spTgt spid="11"/>
                                        </p:tgtEl>
                                        <p:attrNameLst>
                                          <p:attrName>ppt_x</p:attrName>
                                          <p:attrName>ppt_y</p:attrName>
                                        </p:attrNameLst>
                                      </p:cBhvr>
                                      <p:rCtr x="50357" y="0"/>
                                    </p:animMotion>
                                  </p:childTnLst>
                                </p:cTn>
                              </p:par>
                              <p:par>
                                <p:cTn id="7" presetID="63" presetClass="path" presetSubtype="0" accel="24000" decel="76000" fill="hold" grpId="0" nodeType="withEffect">
                                  <p:stCondLst>
                                    <p:cond delay="250"/>
                                  </p:stCondLst>
                                  <p:childTnLst>
                                    <p:animMotion origin="layout" path="M 0 3.25011E-6 L 1.00728 3.25011E-6 " pathEditMode="relative" rAng="0" ptsTypes="AA">
                                      <p:cBhvr>
                                        <p:cTn id="8" dur="750" fill="hold"/>
                                        <p:tgtEl>
                                          <p:spTgt spid="12"/>
                                        </p:tgtEl>
                                        <p:attrNameLst>
                                          <p:attrName>ppt_x</p:attrName>
                                          <p:attrName>ppt_y</p:attrName>
                                        </p:attrNameLst>
                                      </p:cBhvr>
                                      <p:rCtr x="50357" y="0"/>
                                    </p:animMotion>
                                  </p:childTnLst>
                                </p:cTn>
                              </p:par>
                              <p:par>
                                <p:cTn id="9" presetID="63" presetClass="path" presetSubtype="0" accel="24000" decel="76000" fill="hold" grpId="0" nodeType="withEffect">
                                  <p:stCondLst>
                                    <p:cond delay="150"/>
                                  </p:stCondLst>
                                  <p:childTnLst>
                                    <p:animMotion origin="layout" path="M 0 3.25011E-6 L 1.00728 3.25011E-6 " pathEditMode="relative" rAng="0" ptsTypes="AA">
                                      <p:cBhvr>
                                        <p:cTn id="10" dur="750" fill="hold"/>
                                        <p:tgtEl>
                                          <p:spTgt spid="10"/>
                                        </p:tgtEl>
                                        <p:attrNameLst>
                                          <p:attrName>ppt_x</p:attrName>
                                          <p:attrName>ppt_y</p:attrName>
                                        </p:attrNameLst>
                                      </p:cBhvr>
                                      <p:rCtr x="50357" y="0"/>
                                    </p:animMotion>
                                  </p:childTnLst>
                                </p:cTn>
                              </p:par>
                              <p:par>
                                <p:cTn id="11" presetID="1" presetClass="entr" presetSubtype="0" fill="hold" grpId="0" nodeType="withEffect">
                                  <p:stCondLst>
                                    <p:cond delay="1000"/>
                                  </p:stCondLst>
                                  <p:childTnLst>
                                    <p:set>
                                      <p:cBhvr>
                                        <p:cTn id="12" dur="1" fill="hold">
                                          <p:stCondLst>
                                            <p:cond delay="0"/>
                                          </p:stCondLst>
                                        </p:cTn>
                                        <p:tgtEl>
                                          <p:spTgt spid="13"/>
                                        </p:tgtEl>
                                        <p:attrNameLst>
                                          <p:attrName>style.visibility</p:attrName>
                                        </p:attrNameLst>
                                      </p:cBhvr>
                                      <p:to>
                                        <p:strVal val="visible"/>
                                      </p:to>
                                    </p:set>
                                  </p:childTnLst>
                                </p:cTn>
                              </p:par>
                              <p:par>
                                <p:cTn id="13" presetID="10" presetClass="entr" presetSubtype="0" fill="hold" grpId="0" nodeType="withEffect">
                                  <p:stCondLst>
                                    <p:cond delay="75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950"/>
                                        <p:tgtEl>
                                          <p:spTgt spid="9"/>
                                        </p:tgtEl>
                                      </p:cBhvr>
                                    </p:animEffect>
                                  </p:childTnLst>
                                </p:cTn>
                              </p:par>
                              <p:par>
                                <p:cTn id="16" presetID="63" presetClass="path" presetSubtype="0" decel="100000" fill="hold" grpId="1" nodeType="withEffect">
                                  <p:stCondLst>
                                    <p:cond delay="750"/>
                                  </p:stCondLst>
                                  <p:childTnLst>
                                    <p:animMotion origin="layout" path="M -0.01455 -1.34362E-6 L -3.90605E-7 -1.34362E-6 " pathEditMode="relative" rAng="0" ptsTypes="AA">
                                      <p:cBhvr>
                                        <p:cTn id="17" dur="950" fill="hold"/>
                                        <p:tgtEl>
                                          <p:spTgt spid="9"/>
                                        </p:tgtEl>
                                        <p:attrNameLst>
                                          <p:attrName>ppt_x</p:attrName>
                                          <p:attrName>ppt_y</p:attrName>
                                        </p:attrNameLst>
                                      </p:cBhvr>
                                      <p:rCtr x="728" y="0"/>
                                    </p:animMotion>
                                  </p:childTnLst>
                                </p:cTn>
                              </p:par>
                              <p:par>
                                <p:cTn id="18" presetID="6" presetClass="emph" presetSubtype="0" accel="100000" autoRev="1" fill="hold" grpId="2" nodeType="withEffect">
                                  <p:stCondLst>
                                    <p:cond delay="50"/>
                                  </p:stCondLst>
                                  <p:childTnLst>
                                    <p:animScale>
                                      <p:cBhvr>
                                        <p:cTn id="19" dur="500" fill="hold"/>
                                        <p:tgtEl>
                                          <p:spTgt spid="9"/>
                                        </p:tgtEl>
                                      </p:cBhvr>
                                      <p:by x="95000" y="95000"/>
                                    </p:animScale>
                                  </p:childTnLst>
                                </p:cTn>
                              </p:par>
                              <p:par>
                                <p:cTn id="20" presetID="10" presetClass="entr" presetSubtype="0" fill="hold" grpId="0" nodeType="withEffect">
                                  <p:stCondLst>
                                    <p:cond delay="8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950"/>
                                        <p:tgtEl>
                                          <p:spTgt spid="5"/>
                                        </p:tgtEl>
                                      </p:cBhvr>
                                    </p:animEffect>
                                  </p:childTnLst>
                                </p:cTn>
                              </p:par>
                              <p:par>
                                <p:cTn id="23" presetID="63" presetClass="path" presetSubtype="0" decel="100000" fill="hold" grpId="1" nodeType="withEffect">
                                  <p:stCondLst>
                                    <p:cond delay="800"/>
                                  </p:stCondLst>
                                  <p:childTnLst>
                                    <p:animMotion origin="layout" path="M -0.01455 -1.34362E-6 L -3.90605E-7 -1.34362E-6 " pathEditMode="relative" rAng="0" ptsTypes="AA">
                                      <p:cBhvr>
                                        <p:cTn id="24" dur="950" fill="hold"/>
                                        <p:tgtEl>
                                          <p:spTgt spid="5"/>
                                        </p:tgtEl>
                                        <p:attrNameLst>
                                          <p:attrName>ppt_x</p:attrName>
                                          <p:attrName>ppt_y</p:attrName>
                                        </p:attrNameLst>
                                      </p:cBhvr>
                                      <p:rCtr x="728" y="0"/>
                                    </p:animMotion>
                                  </p:childTnLst>
                                </p:cTn>
                              </p:par>
                              <p:par>
                                <p:cTn id="25" presetID="6" presetClass="emph" presetSubtype="0" accel="100000" autoRev="1" fill="hold" grpId="2" nodeType="withEffect">
                                  <p:stCondLst>
                                    <p:cond delay="100"/>
                                  </p:stCondLst>
                                  <p:childTnLst>
                                    <p:animScale>
                                      <p:cBhvr>
                                        <p:cTn id="26" dur="500" fill="hold"/>
                                        <p:tgtEl>
                                          <p:spTgt spid="5"/>
                                        </p:tgtEl>
                                      </p:cBhvr>
                                      <p:by x="95000" y="95000"/>
                                    </p:animScale>
                                  </p:childTnLst>
                                </p:cTn>
                              </p:par>
                              <p:par>
                                <p:cTn id="27" presetID="10" presetClass="entr" presetSubtype="0" fill="hold" nodeType="withEffect">
                                  <p:stCondLst>
                                    <p:cond delay="9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950"/>
                                        <p:tgtEl>
                                          <p:spTgt spid="6"/>
                                        </p:tgtEl>
                                      </p:cBhvr>
                                    </p:animEffect>
                                  </p:childTnLst>
                                </p:cTn>
                              </p:par>
                              <p:par>
                                <p:cTn id="30" presetID="63" presetClass="path" presetSubtype="0" decel="100000" fill="hold" nodeType="withEffect">
                                  <p:stCondLst>
                                    <p:cond delay="900"/>
                                  </p:stCondLst>
                                  <p:childTnLst>
                                    <p:animMotion origin="layout" path="M -0.01455 -1.34362E-6 L -3.90605E-7 -1.34362E-6 " pathEditMode="relative" rAng="0" ptsTypes="AA">
                                      <p:cBhvr>
                                        <p:cTn id="31" dur="950" fill="hold"/>
                                        <p:tgtEl>
                                          <p:spTgt spid="6"/>
                                        </p:tgtEl>
                                        <p:attrNameLst>
                                          <p:attrName>ppt_x</p:attrName>
                                          <p:attrName>ppt_y</p:attrName>
                                        </p:attrNameLst>
                                      </p:cBhvr>
                                      <p:rCtr x="728" y="0"/>
                                    </p:animMotion>
                                  </p:childTnLst>
                                </p:cTn>
                              </p:par>
                              <p:par>
                                <p:cTn id="32" presetID="6" presetClass="emph" presetSubtype="0" accel="100000" autoRev="1" fill="hold" nodeType="withEffect">
                                  <p:stCondLst>
                                    <p:cond delay="200"/>
                                  </p:stCondLst>
                                  <p:childTnLst>
                                    <p:animScale>
                                      <p:cBhvr>
                                        <p:cTn id="33" dur="500" fill="hold"/>
                                        <p:tgtEl>
                                          <p:spTgt spid="6"/>
                                        </p:tgtEl>
                                      </p:cBhvr>
                                      <p:by x="95000" y="95000"/>
                                    </p:animScale>
                                  </p:childTnLst>
                                </p:cTn>
                              </p:par>
                              <p:par>
                                <p:cTn id="34" presetID="10" presetClass="entr" presetSubtype="0" fill="hold" grpId="0" nodeType="withEffect">
                                  <p:stCondLst>
                                    <p:cond delay="10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950"/>
                                        <p:tgtEl>
                                          <p:spTgt spid="14"/>
                                        </p:tgtEl>
                                      </p:cBhvr>
                                    </p:animEffect>
                                  </p:childTnLst>
                                </p:cTn>
                              </p:par>
                              <p:par>
                                <p:cTn id="37" presetID="63" presetClass="path" presetSubtype="0" decel="100000" fill="hold" grpId="1" nodeType="withEffect">
                                  <p:stCondLst>
                                    <p:cond delay="1000"/>
                                  </p:stCondLst>
                                  <p:childTnLst>
                                    <p:animMotion origin="layout" path="M -0.01455 -1.34362E-6 L -3.90605E-7 -1.34362E-6 " pathEditMode="relative" rAng="0" ptsTypes="AA">
                                      <p:cBhvr>
                                        <p:cTn id="38" dur="950" fill="hold"/>
                                        <p:tgtEl>
                                          <p:spTgt spid="14"/>
                                        </p:tgtEl>
                                        <p:attrNameLst>
                                          <p:attrName>ppt_x</p:attrName>
                                          <p:attrName>ppt_y</p:attrName>
                                        </p:attrNameLst>
                                      </p:cBhvr>
                                      <p:rCtr x="728" y="0"/>
                                    </p:animMotion>
                                  </p:childTnLst>
                                </p:cTn>
                              </p:par>
                              <p:par>
                                <p:cTn id="39" presetID="6" presetClass="emph" presetSubtype="0" accel="100000" autoRev="1" fill="hold" grpId="2" nodeType="withEffect">
                                  <p:stCondLst>
                                    <p:cond delay="300"/>
                                  </p:stCondLst>
                                  <p:childTnLst>
                                    <p:animScale>
                                      <p:cBhvr>
                                        <p:cTn id="40" dur="500" fill="hold"/>
                                        <p:tgtEl>
                                          <p:spTgt spid="14"/>
                                        </p:tgtEl>
                                      </p:cBhvr>
                                      <p:by x="95000" y="95000"/>
                                    </p:animScale>
                                  </p:childTnLst>
                                </p:cTn>
                              </p:par>
                              <p:par>
                                <p:cTn id="41" presetID="10" presetClass="entr" presetSubtype="0" fill="hold" grpId="0" nodeType="withEffect">
                                  <p:stCondLst>
                                    <p:cond delay="7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950"/>
                                        <p:tgtEl>
                                          <p:spTgt spid="17"/>
                                        </p:tgtEl>
                                      </p:cBhvr>
                                    </p:animEffect>
                                  </p:childTnLst>
                                </p:cTn>
                              </p:par>
                              <p:par>
                                <p:cTn id="44" presetID="63" presetClass="path" presetSubtype="0" decel="100000" fill="hold" grpId="1" nodeType="withEffect">
                                  <p:stCondLst>
                                    <p:cond delay="700"/>
                                  </p:stCondLst>
                                  <p:childTnLst>
                                    <p:animMotion origin="layout" path="M -0.01455 -1.34362E-6 L -3.90605E-7 -1.34362E-6 " pathEditMode="relative" rAng="0" ptsTypes="AA">
                                      <p:cBhvr>
                                        <p:cTn id="45" dur="950" fill="hold"/>
                                        <p:tgtEl>
                                          <p:spTgt spid="17"/>
                                        </p:tgtEl>
                                        <p:attrNameLst>
                                          <p:attrName>ppt_x</p:attrName>
                                          <p:attrName>ppt_y</p:attrName>
                                        </p:attrNameLst>
                                      </p:cBhvr>
                                      <p:rCtr x="728" y="0"/>
                                    </p:animMotion>
                                  </p:childTnLst>
                                </p:cTn>
                              </p:par>
                              <p:par>
                                <p:cTn id="46" presetID="6" presetClass="emph" presetSubtype="0" accel="100000" autoRev="1" fill="hold" grpId="2" nodeType="withEffect">
                                  <p:stCondLst>
                                    <p:cond delay="0"/>
                                  </p:stCondLst>
                                  <p:childTnLst>
                                    <p:animScale>
                                      <p:cBhvr>
                                        <p:cTn id="47" dur="500" fill="hold"/>
                                        <p:tgtEl>
                                          <p:spTgt spid="17"/>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P spid="11" grpId="0" animBg="1"/>
      <p:bldP spid="13" grpId="0" animBg="1"/>
      <p:bldP spid="5" grpId="0">
        <p:tmplLst>
          <p:tmpl>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950"/>
                        <p:tgtEl>
                          <p:spTgt spid="5"/>
                        </p:tgtEl>
                      </p:cBhvr>
                    </p:animEffect>
                  </p:childTnLst>
                </p:cTn>
              </p:par>
            </p:tnLst>
          </p:tmpl>
        </p:tmplLst>
      </p:bldP>
      <p:bldP spid="5" grpId="1">
        <p:tmplLst>
          <p:tmpl>
            <p:tnLst>
              <p:par>
                <p:cTn presetID="63" presetClass="path" presetSubtype="0" decel="100000" fill="hold" nodeType="withEffect">
                  <p:stCondLst>
                    <p:cond delay="800"/>
                  </p:stCondLst>
                  <p:childTnLst>
                    <p:animMotion origin="layout" path="M -0.01455 -1.34362E-6 L -3.90605E-7 -1.34362E-6 " pathEditMode="relative" rAng="0" ptsTypes="AA">
                      <p:cBhvr>
                        <p:cTn dur="950" fill="hold"/>
                        <p:tgtEl>
                          <p:spTgt spid="5"/>
                        </p:tgtEl>
                        <p:attrNameLst>
                          <p:attrName>ppt_x</p:attrName>
                          <p:attrName>ppt_y</p:attrName>
                        </p:attrNameLst>
                      </p:cBhvr>
                      <p:rCtr x="728" y="0"/>
                    </p:animMotion>
                  </p:childTnLst>
                </p:cTn>
              </p:par>
            </p:tnLst>
          </p:tmpl>
        </p:tmplLst>
      </p:bldP>
      <p:bldP spid="5" grpId="2">
        <p:tmplLst>
          <p:tmpl>
            <p:tnLst>
              <p:par>
                <p:cTn presetID="6" presetClass="emph" presetSubtype="0" accel="100000" autoRev="1" fill="hold" nodeType="withEffect">
                  <p:stCondLst>
                    <p:cond delay="100"/>
                  </p:stCondLst>
                  <p:childTnLst>
                    <p:animScale>
                      <p:cBhvr>
                        <p:cTn dur="500" fill="hold"/>
                        <p:tgtEl>
                          <p:spTgt spid="5"/>
                        </p:tgtEl>
                      </p:cBhvr>
                      <p:by x="95000" y="95000"/>
                    </p:animScale>
                  </p:childTnLst>
                </p:cTn>
              </p:par>
            </p:tnLst>
          </p:tmpl>
        </p:tmplLst>
      </p:bldP>
      <p:bldP spid="9" grpId="0"/>
      <p:bldP spid="9" grpId="1"/>
      <p:bldP spid="9" grpId="2"/>
      <p:bldP spid="14" grpId="0"/>
      <p:bldP spid="14" grpId="1"/>
      <p:bldP spid="14" grpId="2"/>
      <p:bldP spid="17" grpId="0">
        <p:tmplLst>
          <p:tmpl>
            <p:tnLst>
              <p:par>
                <p:cTn presetID="10" presetClass="entr" presetSubtype="0" fill="hold" nodeType="withEffect">
                  <p:stCondLst>
                    <p:cond delay="700"/>
                  </p:stCondLst>
                  <p:childTnLst>
                    <p:set>
                      <p:cBhvr>
                        <p:cTn dur="1" fill="hold">
                          <p:stCondLst>
                            <p:cond delay="0"/>
                          </p:stCondLst>
                        </p:cTn>
                        <p:tgtEl>
                          <p:spTgt spid="17"/>
                        </p:tgtEl>
                        <p:attrNameLst>
                          <p:attrName>style.visibility</p:attrName>
                        </p:attrNameLst>
                      </p:cBhvr>
                      <p:to>
                        <p:strVal val="visible"/>
                      </p:to>
                    </p:set>
                    <p:animEffect transition="in" filter="fade">
                      <p:cBhvr>
                        <p:cTn dur="950"/>
                        <p:tgtEl>
                          <p:spTgt spid="17"/>
                        </p:tgtEl>
                      </p:cBhvr>
                    </p:animEffect>
                  </p:childTnLst>
                </p:cTn>
              </p:par>
            </p:tnLst>
          </p:tmpl>
        </p:tmplLst>
      </p:bldP>
      <p:bldP spid="17" grpId="1"/>
      <p:bldP spid="17" grpId="2"/>
    </p:bld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Slide - STATIC">
    <p:bg>
      <p:bgPr>
        <a:solidFill>
          <a:schemeClr val="accent2"/>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
                    </a14:imgEffect>
                  </a14:imgLayer>
                </a14:imgProps>
              </a:ext>
              <a:ext uri="{28A0092B-C50C-407E-A947-70E740481C1C}">
                <a14:useLocalDpi xmlns:a14="http://schemas.microsoft.com/office/drawing/2010/main" val="0"/>
              </a:ext>
            </a:extLst>
          </a:blip>
          <a:stretch>
            <a:fillRect/>
          </a:stretch>
        </p:blipFill>
        <p:spPr bwMode="black">
          <a:xfrm>
            <a:off x="458332" y="6182440"/>
            <a:ext cx="1552931" cy="332660"/>
          </a:xfrm>
          <a:prstGeom prst="rect">
            <a:avLst/>
          </a:prstGeom>
        </p:spPr>
      </p:pic>
      <p:sp>
        <p:nvSpPr>
          <p:cNvPr id="8" name="Rectangle 6"/>
          <p:cNvSpPr>
            <a:spLocks noChangeArrowheads="1"/>
          </p:cNvSpPr>
          <p:nvPr userDrawn="1"/>
        </p:nvSpPr>
        <p:spPr bwMode="auto">
          <a:xfrm>
            <a:off x="3175" y="4395788"/>
            <a:ext cx="12433300" cy="260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
        <p:nvSpPr>
          <p:cNvPr id="15" name="Text Placeholder 16"/>
          <p:cNvSpPr>
            <a:spLocks noGrp="1"/>
          </p:cNvSpPr>
          <p:nvPr>
            <p:ph type="body" sz="quarter" idx="13" hasCustomPrompt="1"/>
          </p:nvPr>
        </p:nvSpPr>
        <p:spPr>
          <a:xfrm>
            <a:off x="274638" y="296863"/>
            <a:ext cx="3657600" cy="461665"/>
          </a:xfrm>
        </p:spPr>
        <p:txBody>
          <a:bodyPr/>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a:t>
            </a:r>
            <a:endParaRPr lang="en-US" dirty="0"/>
          </a:p>
        </p:txBody>
      </p:sp>
    </p:spTree>
    <p:extLst>
      <p:ext uri="{BB962C8B-B14F-4D97-AF65-F5344CB8AC3E}">
        <p14:creationId xmlns:p14="http://schemas.microsoft.com/office/powerpoint/2010/main" val="3162600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fidentiality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a:p>
        </p:txBody>
      </p:sp>
    </p:spTree>
    <p:extLst>
      <p:ext uri="{BB962C8B-B14F-4D97-AF65-F5344CB8AC3E}">
        <p14:creationId xmlns:p14="http://schemas.microsoft.com/office/powerpoint/2010/main" val="194397150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2"/>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71718" y="304193"/>
            <a:ext cx="5395170" cy="6400800"/>
          </a:xfrm>
          <a:prstGeom prst="rect">
            <a:avLst/>
          </a:prstGeom>
        </p:spPr>
      </p:pic>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7314044" cy="3475534"/>
          </a:xfrm>
          <a:noFill/>
        </p:spPr>
        <p:txBody>
          <a:bodyPr tIns="91440" bIns="91440" anchor="t" anchorCtr="0"/>
          <a:lstStyle>
            <a:lvl1pPr>
              <a:defRPr sz="7200" spc="-100" baseline="0">
                <a:gradFill>
                  <a:gsLst>
                    <a:gs pos="75912">
                      <a:schemeClr val="tx1"/>
                    </a:gs>
                    <a:gs pos="34307">
                      <a:schemeClr val="tx1"/>
                    </a:gs>
                    <a:gs pos="43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4685507"/>
            <a:ext cx="7315200" cy="1829593"/>
          </a:xfrm>
          <a:noFill/>
        </p:spPr>
        <p:txBody>
          <a:bodyPr lIns="182880" tIns="146304" rIns="182880" bIns="146304">
            <a:noAutofit/>
          </a:bodyPr>
          <a:lstStyle>
            <a:lvl1pPr marL="0" indent="0">
              <a:spcBef>
                <a:spcPts val="0"/>
              </a:spcBef>
              <a:buNone/>
              <a:defRPr sz="3600" spc="0" baseline="0">
                <a:gradFill>
                  <a:gsLst>
                    <a:gs pos="75912">
                      <a:schemeClr val="tx1"/>
                    </a:gs>
                    <a:gs pos="34307">
                      <a:schemeClr val="tx1"/>
                    </a:gs>
                    <a:gs pos="43000">
                      <a:schemeClr val="tx1"/>
                    </a:gs>
                  </a:gsLst>
                  <a:lin ang="5400000" scaled="0"/>
                </a:gradFill>
                <a:latin typeface="+mj-lt"/>
              </a:defRPr>
            </a:lvl1pPr>
          </a:lstStyle>
          <a:p>
            <a:pPr lvl="0"/>
            <a:r>
              <a:rPr lang="en-US" dirty="0" smtClean="0"/>
              <a:t>Speaker Name</a:t>
            </a:r>
          </a:p>
        </p:txBody>
      </p:sp>
      <p:sp>
        <p:nvSpPr>
          <p:cNvPr id="7"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04258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stretch>
            <a:fillRect/>
          </a:stretch>
        </p:blipFill>
        <p:spPr>
          <a:xfrm>
            <a:off x="635" y="2965618"/>
            <a:ext cx="12435840" cy="3653682"/>
          </a:xfrm>
          <a:prstGeom prst="rect">
            <a:avLst/>
          </a:prstGeom>
        </p:spPr>
      </p:pic>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9143999" cy="2751698"/>
          </a:xfrm>
          <a:noFill/>
        </p:spPr>
        <p:txBody>
          <a:bodyPr tIns="91440" bIns="91440" anchor="t" anchorCtr="0"/>
          <a:lstStyle>
            <a:lvl1pPr>
              <a:defRPr sz="7200" spc="-100" baseline="0">
                <a:gradFill>
                  <a:gsLst>
                    <a:gs pos="75912">
                      <a:schemeClr val="tx1"/>
                    </a:gs>
                    <a:gs pos="34307">
                      <a:schemeClr val="tx1"/>
                    </a:gs>
                    <a:gs pos="43000">
                      <a:schemeClr val="tx1"/>
                    </a:gs>
                  </a:gsLst>
                  <a:lin ang="5400000" scaled="0"/>
                </a:gradFill>
              </a:defRPr>
            </a:lvl1pPr>
          </a:lstStyle>
          <a:p>
            <a:r>
              <a:rPr lang="en-US" dirty="0" smtClean="0"/>
              <a:t>Video title</a:t>
            </a:r>
            <a:endParaRPr lang="en-US" dirty="0"/>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846488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75912">
                      <a:schemeClr val="tx1"/>
                    </a:gs>
                    <a:gs pos="34307">
                      <a:schemeClr val="tx1"/>
                    </a:gs>
                    <a:gs pos="4300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604151781"/>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75912">
                      <a:schemeClr val="tx1"/>
                    </a:gs>
                    <a:gs pos="34307">
                      <a:schemeClr val="tx1"/>
                    </a:gs>
                    <a:gs pos="4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75842524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93575634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245819544"/>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36771356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lvl1pPr>
              <a:defRPr sz="40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131149"/>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009935680"/>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876202916"/>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712855018"/>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038793242"/>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068521039"/>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84602809"/>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744354536"/>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accent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12322734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927315238"/>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1798637"/>
          </a:xfrm>
        </p:spPr>
        <p:txBody>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86905331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389">
                      <a:schemeClr val="tx2"/>
                    </a:gs>
                    <a:gs pos="31000">
                      <a:schemeClr val="tx2"/>
                    </a:gs>
                  </a:gsLst>
                  <a:lin ang="5400000" scaled="0"/>
                </a:gradFill>
              </a:defRPr>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389">
                      <a:schemeClr val="tx2"/>
                    </a:gs>
                    <a:gs pos="31000">
                      <a:schemeClr val="tx2"/>
                    </a:gs>
                  </a:gsLst>
                  <a:lin ang="5400000" scaled="0"/>
                </a:gradFill>
              </a:defRPr>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959926"/>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50-50 Left Photo Layout">
    <p:spTree>
      <p:nvGrpSpPr>
        <p:cNvPr id="1" name=""/>
        <p:cNvGrpSpPr/>
        <p:nvPr/>
      </p:nvGrpSpPr>
      <p:grpSpPr>
        <a:xfrm>
          <a:off x="0" y="0"/>
          <a:ext cx="0" cy="0"/>
          <a:chOff x="0" y="0"/>
          <a:chExt cx="0" cy="0"/>
        </a:xfrm>
      </p:grpSpPr>
      <p:sp>
        <p:nvSpPr>
          <p:cNvPr id="2" name="Title 1"/>
          <p:cNvSpPr>
            <a:spLocks noGrp="1"/>
          </p:cNvSpPr>
          <p:nvPr>
            <p:ph type="title"/>
          </p:nvPr>
        </p:nvSpPr>
        <p:spPr>
          <a:xfrm>
            <a:off x="6675439" y="1241426"/>
            <a:ext cx="5486399" cy="917575"/>
          </a:xfrm>
        </p:spPr>
        <p:txBody>
          <a:bodyPr/>
          <a:lstStyle>
            <a:lvl1pPr>
              <a:defRPr sz="66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
        <p:nvSpPr>
          <p:cNvPr id="4" name="Picture Placeholder 4"/>
          <p:cNvSpPr>
            <a:spLocks noGrp="1"/>
          </p:cNvSpPr>
          <p:nvPr>
            <p:ph type="pic" sz="quarter" idx="10"/>
          </p:nvPr>
        </p:nvSpPr>
        <p:spPr bwMode="ltGray">
          <a:xfrm>
            <a:off x="0" y="0"/>
            <a:ext cx="6216650" cy="6988560"/>
          </a:xfrm>
          <a:blipFill>
            <a:blip r:embed="rId2"/>
            <a:stretch>
              <a:fillRect/>
            </a:stretch>
          </a:blipFill>
        </p:spPr>
        <p:txBody>
          <a:bodyPr tIns="548640" anchor="ctr" anchorCtr="0">
            <a:noAutofit/>
          </a:bodyPr>
          <a:lstStyle>
            <a:lvl1pPr marL="0" indent="0" algn="ctr">
              <a:buNone/>
              <a:defRPr sz="1400" b="1">
                <a:gradFill>
                  <a:gsLst>
                    <a:gs pos="13139">
                      <a:srgbClr val="FFFFFF"/>
                    </a:gs>
                    <a:gs pos="38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3645004514"/>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447347149"/>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2">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515537460"/>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704066564"/>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641635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2565918"/>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18331" y="1144706"/>
            <a:ext cx="11255709" cy="2435131"/>
          </a:xfrm>
        </p:spPr>
        <p:txBody>
          <a:bodyPr anchor="b"/>
          <a:lstStyle>
            <a:lvl1pPr algn="l">
              <a:defRPr sz="6117"/>
            </a:lvl1pPr>
          </a:lstStyle>
          <a:p>
            <a:r>
              <a:rPr lang="en-US" dirty="0" smtClean="0"/>
              <a:t>Click to edit Master title style</a:t>
            </a:r>
            <a:endParaRPr lang="en-US" dirty="0"/>
          </a:p>
        </p:txBody>
      </p:sp>
      <p:sp>
        <p:nvSpPr>
          <p:cNvPr id="3" name="Subtitle 2"/>
          <p:cNvSpPr>
            <a:spLocks noGrp="1"/>
          </p:cNvSpPr>
          <p:nvPr>
            <p:ph type="subTitle" idx="1"/>
          </p:nvPr>
        </p:nvSpPr>
        <p:spPr>
          <a:xfrm>
            <a:off x="618331" y="3673745"/>
            <a:ext cx="11255709" cy="1688724"/>
          </a:xfrm>
        </p:spPr>
        <p:txBody>
          <a:bodyPr>
            <a:normAutofit/>
          </a:bodyPr>
          <a:lstStyle>
            <a:lvl1pPr marL="0" indent="0" algn="l">
              <a:buNone/>
              <a:defRPr sz="3671">
                <a:solidFill>
                  <a:schemeClr val="tx1"/>
                </a:solidFill>
              </a:defRPr>
            </a:lvl1pPr>
            <a:lvl2pPr marL="466159" indent="0" algn="ctr">
              <a:buNone/>
              <a:defRPr sz="2039"/>
            </a:lvl2pPr>
            <a:lvl3pPr marL="932317" indent="0" algn="ctr">
              <a:buNone/>
              <a:defRPr sz="1835"/>
            </a:lvl3pPr>
            <a:lvl4pPr marL="1398476" indent="0" algn="ctr">
              <a:buNone/>
              <a:defRPr sz="1632"/>
            </a:lvl4pPr>
            <a:lvl5pPr marL="1864633" indent="0" algn="ctr">
              <a:buNone/>
              <a:defRPr sz="1632"/>
            </a:lvl5pPr>
            <a:lvl6pPr marL="2330792" indent="0" algn="ctr">
              <a:buNone/>
              <a:defRPr sz="1632"/>
            </a:lvl6pPr>
            <a:lvl7pPr marL="2796950" indent="0" algn="ctr">
              <a:buNone/>
              <a:defRPr sz="1632"/>
            </a:lvl7pPr>
            <a:lvl8pPr marL="3263109" indent="0" algn="ctr">
              <a:buNone/>
              <a:defRPr sz="1632"/>
            </a:lvl8pPr>
            <a:lvl9pPr marL="3729267" indent="0" algn="ctr">
              <a:buNone/>
              <a:defRPr sz="1632"/>
            </a:lvl9pPr>
          </a:lstStyle>
          <a:p>
            <a:r>
              <a:rPr lang="en-US" dirty="0" smtClean="0"/>
              <a:t>Click to edit Master subtitle style</a:t>
            </a:r>
            <a:endParaRPr lang="en-US" dirty="0"/>
          </a:p>
        </p:txBody>
      </p:sp>
    </p:spTree>
    <p:extLst>
      <p:ext uri="{BB962C8B-B14F-4D97-AF65-F5344CB8AC3E}">
        <p14:creationId xmlns:p14="http://schemas.microsoft.com/office/powerpoint/2010/main" val="423864719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46586672"/>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slideLayout" Target="../slideLayouts/slideLayout55.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slideLayout" Target="../slideLayouts/slideLayout54.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29" Type="http://schemas.openxmlformats.org/officeDocument/2006/relationships/slideLayout" Target="../slideLayouts/slideLayout58.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slideLayout" Target="../slideLayouts/slideLayout53.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28" Type="http://schemas.openxmlformats.org/officeDocument/2006/relationships/slideLayout" Target="../slideLayouts/slideLayout57.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31" Type="http://schemas.openxmlformats.org/officeDocument/2006/relationships/image" Target="../media/image9.png"/><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 Id="rId27" Type="http://schemas.openxmlformats.org/officeDocument/2006/relationships/slideLayout" Target="../slideLayouts/slideLayout56.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26" Type="http://schemas.openxmlformats.org/officeDocument/2006/relationships/slideLayout" Target="../slideLayouts/slideLayout84.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5" Type="http://schemas.openxmlformats.org/officeDocument/2006/relationships/slideLayout" Target="../slideLayouts/slideLayout83.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29" Type="http://schemas.openxmlformats.org/officeDocument/2006/relationships/theme" Target="../theme/theme3.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slideLayout" Target="../slideLayouts/slideLayout82.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slideLayout" Target="../slideLayouts/slideLayout81.xml"/><Relationship Id="rId28" Type="http://schemas.openxmlformats.org/officeDocument/2006/relationships/slideLayout" Target="../slideLayouts/slideLayout86.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 Id="rId27" Type="http://schemas.openxmlformats.org/officeDocument/2006/relationships/slideLayout" Target="../slideLayouts/slideLayout85.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31"/>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588427678"/>
      </p:ext>
    </p:extLst>
  </p:cSld>
  <p:clrMap bg1="dk1" tx1="lt1" bg2="dk2" tx2="lt2" accent1="accent1" accent2="accent2" accent3="accent3" accent4="accent4" accent5="accent5" accent6="accent6" hlink="hlink" folHlink="folHlink"/>
  <p:sldLayoutIdLst>
    <p:sldLayoutId id="2147484337" r:id="rId1"/>
    <p:sldLayoutId id="2147484334" r:id="rId2"/>
    <p:sldLayoutId id="2147484335" r:id="rId3"/>
    <p:sldLayoutId id="2147484240" r:id="rId4"/>
    <p:sldLayoutId id="2147484272" r:id="rId5"/>
    <p:sldLayoutId id="2147484241" r:id="rId6"/>
    <p:sldLayoutId id="2147484273" r:id="rId7"/>
    <p:sldLayoutId id="2147484244" r:id="rId8"/>
    <p:sldLayoutId id="2147484274" r:id="rId9"/>
    <p:sldLayoutId id="2147484245" r:id="rId10"/>
    <p:sldLayoutId id="2147484275" r:id="rId11"/>
    <p:sldLayoutId id="2147484247" r:id="rId12"/>
    <p:sldLayoutId id="2147484249" r:id="rId13"/>
    <p:sldLayoutId id="2147484250" r:id="rId14"/>
    <p:sldLayoutId id="2147484264" r:id="rId15"/>
    <p:sldLayoutId id="2147484251" r:id="rId16"/>
    <p:sldLayoutId id="2147484270" r:id="rId17"/>
    <p:sldLayoutId id="2147484252" r:id="rId18"/>
    <p:sldLayoutId id="2147484253" r:id="rId19"/>
    <p:sldLayoutId id="2147484254" r:id="rId20"/>
    <p:sldLayoutId id="2147484271" r:id="rId21"/>
    <p:sldLayoutId id="2147484257" r:id="rId22"/>
    <p:sldLayoutId id="2147484258" r:id="rId23"/>
    <p:sldLayoutId id="2147484259" r:id="rId24"/>
    <p:sldLayoutId id="2147484260" r:id="rId25"/>
    <p:sldLayoutId id="2147484261" r:id="rId26"/>
    <p:sldLayoutId id="2147484263" r:id="rId27"/>
    <p:sldLayoutId id="2147484333" r:id="rId28"/>
    <p:sldLayoutId id="2147484381" r:id="rId29"/>
  </p:sldLayoutIdLst>
  <p:transition>
    <p:fade/>
  </p:transition>
  <p:timing>
    <p:tnLst>
      <p:par>
        <p:cTn id="1" dur="indefinite" restart="never" nodeType="tmRoot"/>
      </p:par>
    </p:tnLst>
  </p:timing>
  <p:txStyles>
    <p:titleStyle>
      <a:lvl1pPr algn="l" defTabSz="932667"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73" marR="0" indent="-342873"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154" marR="0" indent="-241281"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036"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618"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7199"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67" rtl="0" eaLnBrk="1" latinLnBrk="0" hangingPunct="1">
        <a:defRPr sz="1800" kern="1200">
          <a:solidFill>
            <a:schemeClr val="tx1"/>
          </a:solidFill>
          <a:latin typeface="+mn-lt"/>
          <a:ea typeface="+mn-ea"/>
          <a:cs typeface="+mn-cs"/>
        </a:defRPr>
      </a:lvl1pPr>
      <a:lvl2pPr marL="466334" algn="l" defTabSz="932667" rtl="0" eaLnBrk="1" latinLnBrk="0" hangingPunct="1">
        <a:defRPr sz="1800" kern="1200">
          <a:solidFill>
            <a:schemeClr val="tx1"/>
          </a:solidFill>
          <a:latin typeface="+mn-lt"/>
          <a:ea typeface="+mn-ea"/>
          <a:cs typeface="+mn-cs"/>
        </a:defRPr>
      </a:lvl2pPr>
      <a:lvl3pPr marL="932667" algn="l" defTabSz="932667" rtl="0" eaLnBrk="1" latinLnBrk="0" hangingPunct="1">
        <a:defRPr sz="1800" kern="1200">
          <a:solidFill>
            <a:schemeClr val="tx1"/>
          </a:solidFill>
          <a:latin typeface="+mn-lt"/>
          <a:ea typeface="+mn-ea"/>
          <a:cs typeface="+mn-cs"/>
        </a:defRPr>
      </a:lvl3pPr>
      <a:lvl4pPr marL="1399001" algn="l" defTabSz="932667" rtl="0" eaLnBrk="1" latinLnBrk="0" hangingPunct="1">
        <a:defRPr sz="1800" kern="1200">
          <a:solidFill>
            <a:schemeClr val="tx1"/>
          </a:solidFill>
          <a:latin typeface="+mn-lt"/>
          <a:ea typeface="+mn-ea"/>
          <a:cs typeface="+mn-cs"/>
        </a:defRPr>
      </a:lvl4pPr>
      <a:lvl5pPr marL="1865334" algn="l" defTabSz="932667" rtl="0" eaLnBrk="1" latinLnBrk="0" hangingPunct="1">
        <a:defRPr sz="1800" kern="1200">
          <a:solidFill>
            <a:schemeClr val="tx1"/>
          </a:solidFill>
          <a:latin typeface="+mn-lt"/>
          <a:ea typeface="+mn-ea"/>
          <a:cs typeface="+mn-cs"/>
        </a:defRPr>
      </a:lvl5pPr>
      <a:lvl6pPr marL="2331670" algn="l" defTabSz="932667" rtl="0" eaLnBrk="1" latinLnBrk="0" hangingPunct="1">
        <a:defRPr sz="1800" kern="1200">
          <a:solidFill>
            <a:schemeClr val="tx1"/>
          </a:solidFill>
          <a:latin typeface="+mn-lt"/>
          <a:ea typeface="+mn-ea"/>
          <a:cs typeface="+mn-cs"/>
        </a:defRPr>
      </a:lvl6pPr>
      <a:lvl7pPr marL="2798002" algn="l" defTabSz="932667" rtl="0" eaLnBrk="1" latinLnBrk="0" hangingPunct="1">
        <a:defRPr sz="1800" kern="1200">
          <a:solidFill>
            <a:schemeClr val="tx1"/>
          </a:solidFill>
          <a:latin typeface="+mn-lt"/>
          <a:ea typeface="+mn-ea"/>
          <a:cs typeface="+mn-cs"/>
        </a:defRPr>
      </a:lvl7pPr>
      <a:lvl8pPr marL="3264336" algn="l" defTabSz="932667" rtl="0" eaLnBrk="1" latinLnBrk="0" hangingPunct="1">
        <a:defRPr sz="1800" kern="1200">
          <a:solidFill>
            <a:schemeClr val="tx1"/>
          </a:solidFill>
          <a:latin typeface="+mn-lt"/>
          <a:ea typeface="+mn-ea"/>
          <a:cs typeface="+mn-cs"/>
        </a:defRPr>
      </a:lvl8pPr>
      <a:lvl9pPr marL="3730670" algn="l" defTabSz="93266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49" userDrawn="1">
          <p15:clr>
            <a:srgbClr val="5ACBF0"/>
          </p15:clr>
        </p15:guide>
        <p15:guide id="4" pos="1325" userDrawn="1">
          <p15:clr>
            <a:srgbClr val="5ACBF0"/>
          </p15:clr>
        </p15:guide>
        <p15:guide id="5" pos="1901" userDrawn="1">
          <p15:clr>
            <a:srgbClr val="5ACBF0"/>
          </p15:clr>
        </p15:guide>
        <p15:guide id="6" pos="2477" userDrawn="1">
          <p15:clr>
            <a:srgbClr val="5ACBF0"/>
          </p15:clr>
        </p15:guide>
        <p15:guide id="7" pos="3053" userDrawn="1">
          <p15:clr>
            <a:srgbClr val="5ACBF0"/>
          </p15:clr>
        </p15:guide>
        <p15:guide id="8" pos="3629" userDrawn="1">
          <p15:clr>
            <a:srgbClr val="5ACBF0"/>
          </p15:clr>
        </p15:guide>
        <p15:guide id="9" pos="4205" userDrawn="1">
          <p15:clr>
            <a:srgbClr val="5ACBF0"/>
          </p15:clr>
        </p15:guide>
        <p15:guide id="10" pos="4781" userDrawn="1">
          <p15:clr>
            <a:srgbClr val="5ACBF0"/>
          </p15:clr>
        </p15:guide>
        <p15:guide id="11" pos="5357" userDrawn="1">
          <p15:clr>
            <a:srgbClr val="5ACBF0"/>
          </p15:clr>
        </p15:guide>
        <p15:guide id="12" pos="5933" userDrawn="1">
          <p15:clr>
            <a:srgbClr val="5ACBF0"/>
          </p15:clr>
        </p15:guide>
        <p15:guide id="13" pos="6509" userDrawn="1">
          <p15:clr>
            <a:srgbClr val="5ACBF0"/>
          </p15:clr>
        </p15:guide>
        <p15:guide id="14" pos="7085" userDrawn="1">
          <p15:clr>
            <a:srgbClr val="5ACBF0"/>
          </p15:clr>
        </p15:guide>
        <p15:guide id="15" pos="7661" userDrawn="1">
          <p15:clr>
            <a:srgbClr val="5ACBF0"/>
          </p15:clr>
        </p15:guide>
        <p15:guide id="16" pos="288" userDrawn="1">
          <p15:clr>
            <a:srgbClr val="C35EA4"/>
          </p15:clr>
        </p15:guide>
        <p15:guide id="17" pos="7546" userDrawn="1">
          <p15:clr>
            <a:srgbClr val="C35EA4"/>
          </p15:clr>
        </p15:guide>
        <p15:guide id="18" orient="horz" pos="763" userDrawn="1">
          <p15:clr>
            <a:srgbClr val="5ACBF0"/>
          </p15:clr>
        </p15:guide>
        <p15:guide id="19" orient="horz" pos="1339" userDrawn="1">
          <p15:clr>
            <a:srgbClr val="5ACBF0"/>
          </p15:clr>
        </p15:guide>
        <p15:guide id="20" orient="horz" pos="1915" userDrawn="1">
          <p15:clr>
            <a:srgbClr val="5ACBF0"/>
          </p15:clr>
        </p15:guide>
        <p15:guide id="21" orient="horz" pos="2491" userDrawn="1">
          <p15:clr>
            <a:srgbClr val="5ACBF0"/>
          </p15:clr>
        </p15:guide>
        <p15:guide id="22" orient="horz" pos="3067" userDrawn="1">
          <p15:clr>
            <a:srgbClr val="5ACBF0"/>
          </p15:clr>
        </p15:guide>
        <p15:guide id="23" orient="horz" pos="3643" userDrawn="1">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rot="5400000">
            <a:off x="9393899" y="3050514"/>
            <a:ext cx="6995160" cy="894134"/>
          </a:xfrm>
          <a:prstGeom prst="rect">
            <a:avLst/>
          </a:prstGeom>
        </p:spPr>
      </p:pic>
    </p:spTree>
    <p:extLst>
      <p:ext uri="{BB962C8B-B14F-4D97-AF65-F5344CB8AC3E}">
        <p14:creationId xmlns:p14="http://schemas.microsoft.com/office/powerpoint/2010/main" val="1308280795"/>
      </p:ext>
    </p:extLst>
  </p:cSld>
  <p:clrMap bg1="lt1" tx1="dk1" bg2="lt2" tx2="dk2" accent1="accent1" accent2="accent2" accent3="accent3" accent4="accent4" accent5="accent5" accent6="accent6" hlink="hlink" folHlink="folHlink"/>
  <p:sldLayoutIdLst>
    <p:sldLayoutId id="2147484352" r:id="rId1"/>
    <p:sldLayoutId id="2147484353" r:id="rId2"/>
    <p:sldLayoutId id="2147484354" r:id="rId3"/>
    <p:sldLayoutId id="2147484355" r:id="rId4"/>
    <p:sldLayoutId id="2147484356" r:id="rId5"/>
    <p:sldLayoutId id="2147484357" r:id="rId6"/>
    <p:sldLayoutId id="2147484358" r:id="rId7"/>
    <p:sldLayoutId id="2147484359" r:id="rId8"/>
    <p:sldLayoutId id="2147484360" r:id="rId9"/>
    <p:sldLayoutId id="2147484361" r:id="rId10"/>
    <p:sldLayoutId id="2147484362" r:id="rId11"/>
    <p:sldLayoutId id="2147484363" r:id="rId12"/>
    <p:sldLayoutId id="2147484364" r:id="rId13"/>
    <p:sldLayoutId id="2147484365" r:id="rId14"/>
    <p:sldLayoutId id="2147484366" r:id="rId15"/>
    <p:sldLayoutId id="2147484367" r:id="rId16"/>
    <p:sldLayoutId id="2147484368" r:id="rId17"/>
    <p:sldLayoutId id="2147484369" r:id="rId18"/>
    <p:sldLayoutId id="2147484370" r:id="rId19"/>
    <p:sldLayoutId id="2147484371" r:id="rId20"/>
    <p:sldLayoutId id="2147484372" r:id="rId21"/>
    <p:sldLayoutId id="2147484373" r:id="rId22"/>
    <p:sldLayoutId id="2147484374" r:id="rId23"/>
    <p:sldLayoutId id="2147484375" r:id="rId24"/>
    <p:sldLayoutId id="2147484376" r:id="rId25"/>
    <p:sldLayoutId id="2147484377" r:id="rId26"/>
    <p:sldLayoutId id="2147484378" r:id="rId27"/>
    <p:sldLayoutId id="2147484379" r:id="rId28"/>
    <p:sldLayoutId id="2147484380" r:id="rId29"/>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30"/>
          <a:stretch>
            <a:fillRect/>
          </a:stretch>
        </p:blipFill>
        <p:spPr>
          <a:xfrm rot="5400000">
            <a:off x="9489149" y="3050513"/>
            <a:ext cx="6995160" cy="894134"/>
          </a:xfrm>
          <a:prstGeom prst="rect">
            <a:avLst/>
          </a:prstGeom>
        </p:spPr>
      </p:pic>
    </p:spTree>
    <p:extLst>
      <p:ext uri="{BB962C8B-B14F-4D97-AF65-F5344CB8AC3E}">
        <p14:creationId xmlns:p14="http://schemas.microsoft.com/office/powerpoint/2010/main" val="1791690455"/>
      </p:ext>
    </p:extLst>
  </p:cSld>
  <p:clrMap bg1="dk1" tx1="lt1" bg2="dk2" tx2="lt2" accent1="accent1" accent2="accent2" accent3="accent3" accent4="accent4" accent5="accent5" accent6="accent6" hlink="hlink" folHlink="folHlink"/>
  <p:sldLayoutIdLst>
    <p:sldLayoutId id="2147484383" r:id="rId1"/>
    <p:sldLayoutId id="2147484384" r:id="rId2"/>
    <p:sldLayoutId id="2147484385" r:id="rId3"/>
    <p:sldLayoutId id="2147484386" r:id="rId4"/>
    <p:sldLayoutId id="2147484387" r:id="rId5"/>
    <p:sldLayoutId id="2147484388" r:id="rId6"/>
    <p:sldLayoutId id="2147484389" r:id="rId7"/>
    <p:sldLayoutId id="2147484390" r:id="rId8"/>
    <p:sldLayoutId id="2147484391" r:id="rId9"/>
    <p:sldLayoutId id="2147484392" r:id="rId10"/>
    <p:sldLayoutId id="2147484393" r:id="rId11"/>
    <p:sldLayoutId id="2147484394" r:id="rId12"/>
    <p:sldLayoutId id="2147484395" r:id="rId13"/>
    <p:sldLayoutId id="2147484396" r:id="rId14"/>
    <p:sldLayoutId id="2147484397" r:id="rId15"/>
    <p:sldLayoutId id="2147484398" r:id="rId16"/>
    <p:sldLayoutId id="2147484399" r:id="rId17"/>
    <p:sldLayoutId id="2147484400" r:id="rId18"/>
    <p:sldLayoutId id="2147484401" r:id="rId19"/>
    <p:sldLayoutId id="2147484402" r:id="rId20"/>
    <p:sldLayoutId id="2147484403" r:id="rId21"/>
    <p:sldLayoutId id="2147484404" r:id="rId22"/>
    <p:sldLayoutId id="2147484405" r:id="rId23"/>
    <p:sldLayoutId id="2147484406" r:id="rId24"/>
    <p:sldLayoutId id="2147484407" r:id="rId25"/>
    <p:sldLayoutId id="2147484408" r:id="rId26"/>
    <p:sldLayoutId id="2147484409" r:id="rId27"/>
    <p:sldLayoutId id="2147484410"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3" Type="http://schemas.openxmlformats.org/officeDocument/2006/relationships/image" Target="../media/image41.png"/><Relationship Id="rId18" Type="http://schemas.openxmlformats.org/officeDocument/2006/relationships/image" Target="../media/image46.png"/><Relationship Id="rId26" Type="http://schemas.openxmlformats.org/officeDocument/2006/relationships/image" Target="../media/image54.jpeg"/><Relationship Id="rId39" Type="http://schemas.openxmlformats.org/officeDocument/2006/relationships/image" Target="../media/image67.jpg"/><Relationship Id="rId21" Type="http://schemas.openxmlformats.org/officeDocument/2006/relationships/image" Target="../media/image49.png"/><Relationship Id="rId34" Type="http://schemas.openxmlformats.org/officeDocument/2006/relationships/image" Target="../media/image62.jpeg"/><Relationship Id="rId42" Type="http://schemas.openxmlformats.org/officeDocument/2006/relationships/image" Target="../media/image70.jpg"/><Relationship Id="rId47" Type="http://schemas.openxmlformats.org/officeDocument/2006/relationships/image" Target="../media/image75.jpeg"/><Relationship Id="rId50" Type="http://schemas.openxmlformats.org/officeDocument/2006/relationships/image" Target="../media/image78.png"/><Relationship Id="rId55" Type="http://schemas.openxmlformats.org/officeDocument/2006/relationships/image" Target="../media/image83.png"/><Relationship Id="rId63" Type="http://schemas.openxmlformats.org/officeDocument/2006/relationships/image" Target="../media/image91.png"/><Relationship Id="rId68" Type="http://schemas.openxmlformats.org/officeDocument/2006/relationships/image" Target="../media/image96.png"/><Relationship Id="rId76" Type="http://schemas.openxmlformats.org/officeDocument/2006/relationships/image" Target="../media/image104.png"/><Relationship Id="rId7" Type="http://schemas.openxmlformats.org/officeDocument/2006/relationships/image" Target="../media/image30.emf"/><Relationship Id="rId71" Type="http://schemas.openxmlformats.org/officeDocument/2006/relationships/image" Target="../media/image99.png"/><Relationship Id="rId2" Type="http://schemas.openxmlformats.org/officeDocument/2006/relationships/notesSlide" Target="../notesSlides/notesSlide9.xml"/><Relationship Id="rId16" Type="http://schemas.openxmlformats.org/officeDocument/2006/relationships/image" Target="../media/image44.jpeg"/><Relationship Id="rId29" Type="http://schemas.openxmlformats.org/officeDocument/2006/relationships/image" Target="../media/image57.jpeg"/><Relationship Id="rId11" Type="http://schemas.openxmlformats.org/officeDocument/2006/relationships/image" Target="../media/image39.png"/><Relationship Id="rId24" Type="http://schemas.openxmlformats.org/officeDocument/2006/relationships/image" Target="../media/image52.png"/><Relationship Id="rId32" Type="http://schemas.openxmlformats.org/officeDocument/2006/relationships/image" Target="../media/image60.png"/><Relationship Id="rId37" Type="http://schemas.openxmlformats.org/officeDocument/2006/relationships/image" Target="../media/image65.jpeg"/><Relationship Id="rId40" Type="http://schemas.openxmlformats.org/officeDocument/2006/relationships/image" Target="../media/image68.png"/><Relationship Id="rId45" Type="http://schemas.openxmlformats.org/officeDocument/2006/relationships/image" Target="../media/image73.jpeg"/><Relationship Id="rId53" Type="http://schemas.openxmlformats.org/officeDocument/2006/relationships/image" Target="../media/image81.jpeg"/><Relationship Id="rId58" Type="http://schemas.openxmlformats.org/officeDocument/2006/relationships/image" Target="../media/image86.png"/><Relationship Id="rId66" Type="http://schemas.openxmlformats.org/officeDocument/2006/relationships/image" Target="../media/image94.png"/><Relationship Id="rId74" Type="http://schemas.openxmlformats.org/officeDocument/2006/relationships/image" Target="../media/image102.png"/><Relationship Id="rId5" Type="http://schemas.openxmlformats.org/officeDocument/2006/relationships/image" Target="../media/image34.emf"/><Relationship Id="rId15" Type="http://schemas.openxmlformats.org/officeDocument/2006/relationships/image" Target="../media/image43.jpeg"/><Relationship Id="rId23" Type="http://schemas.openxmlformats.org/officeDocument/2006/relationships/image" Target="../media/image51.png"/><Relationship Id="rId28" Type="http://schemas.openxmlformats.org/officeDocument/2006/relationships/image" Target="../media/image56.jpeg"/><Relationship Id="rId36" Type="http://schemas.openxmlformats.org/officeDocument/2006/relationships/image" Target="../media/image64.alertlogic"/><Relationship Id="rId49" Type="http://schemas.openxmlformats.org/officeDocument/2006/relationships/image" Target="../media/image77.png"/><Relationship Id="rId57" Type="http://schemas.openxmlformats.org/officeDocument/2006/relationships/image" Target="../media/image85.png"/><Relationship Id="rId61" Type="http://schemas.openxmlformats.org/officeDocument/2006/relationships/image" Target="../media/image89.png"/><Relationship Id="rId10" Type="http://schemas.openxmlformats.org/officeDocument/2006/relationships/image" Target="../media/image38.png"/><Relationship Id="rId19" Type="http://schemas.openxmlformats.org/officeDocument/2006/relationships/image" Target="../media/image47.jpeg"/><Relationship Id="rId31" Type="http://schemas.openxmlformats.org/officeDocument/2006/relationships/image" Target="../media/image59.apprenda"/><Relationship Id="rId44" Type="http://schemas.openxmlformats.org/officeDocument/2006/relationships/image" Target="../media/image72.jpg"/><Relationship Id="rId52" Type="http://schemas.openxmlformats.org/officeDocument/2006/relationships/image" Target="../media/image80.jpeg"/><Relationship Id="rId60" Type="http://schemas.openxmlformats.org/officeDocument/2006/relationships/image" Target="../media/image88.png"/><Relationship Id="rId65" Type="http://schemas.openxmlformats.org/officeDocument/2006/relationships/image" Target="../media/image93.png"/><Relationship Id="rId73" Type="http://schemas.openxmlformats.org/officeDocument/2006/relationships/image" Target="../media/image101.png"/><Relationship Id="rId78" Type="http://schemas.openxmlformats.org/officeDocument/2006/relationships/image" Target="../media/image106.png"/><Relationship Id="rId4" Type="http://schemas.microsoft.com/office/2007/relationships/hdphoto" Target="../media/hdphoto3.wdp"/><Relationship Id="rId9" Type="http://schemas.openxmlformats.org/officeDocument/2006/relationships/image" Target="../media/image37.png"/><Relationship Id="rId14" Type="http://schemas.openxmlformats.org/officeDocument/2006/relationships/image" Target="../media/image42.jpeg"/><Relationship Id="rId22" Type="http://schemas.openxmlformats.org/officeDocument/2006/relationships/image" Target="../media/image50.png"/><Relationship Id="rId27" Type="http://schemas.openxmlformats.org/officeDocument/2006/relationships/image" Target="../media/image55.aiscaler"/><Relationship Id="rId30" Type="http://schemas.openxmlformats.org/officeDocument/2006/relationships/image" Target="../media/image58.jpeg"/><Relationship Id="rId35" Type="http://schemas.openxmlformats.org/officeDocument/2006/relationships/image" Target="../media/image63.jpeg"/><Relationship Id="rId43" Type="http://schemas.openxmlformats.org/officeDocument/2006/relationships/image" Target="../media/image71.jpeg"/><Relationship Id="rId48" Type="http://schemas.openxmlformats.org/officeDocument/2006/relationships/image" Target="../media/image76.png"/><Relationship Id="rId56" Type="http://schemas.openxmlformats.org/officeDocument/2006/relationships/image" Target="../media/image84.png"/><Relationship Id="rId64" Type="http://schemas.openxmlformats.org/officeDocument/2006/relationships/image" Target="../media/image92.png"/><Relationship Id="rId69" Type="http://schemas.openxmlformats.org/officeDocument/2006/relationships/image" Target="../media/image97.png"/><Relationship Id="rId77" Type="http://schemas.openxmlformats.org/officeDocument/2006/relationships/image" Target="../media/image105.png"/><Relationship Id="rId8" Type="http://schemas.openxmlformats.org/officeDocument/2006/relationships/image" Target="../media/image36.png"/><Relationship Id="rId51" Type="http://schemas.openxmlformats.org/officeDocument/2006/relationships/image" Target="../media/image79.jpg"/><Relationship Id="rId72" Type="http://schemas.openxmlformats.org/officeDocument/2006/relationships/image" Target="../media/image100.png"/><Relationship Id="rId3" Type="http://schemas.openxmlformats.org/officeDocument/2006/relationships/image" Target="../media/image33.png"/><Relationship Id="rId12" Type="http://schemas.openxmlformats.org/officeDocument/2006/relationships/image" Target="../media/image40.png"/><Relationship Id="rId17" Type="http://schemas.openxmlformats.org/officeDocument/2006/relationships/image" Target="../media/image45.jpeg"/><Relationship Id="rId25" Type="http://schemas.openxmlformats.org/officeDocument/2006/relationships/image" Target="../media/image53.png"/><Relationship Id="rId33" Type="http://schemas.openxmlformats.org/officeDocument/2006/relationships/image" Target="../media/image61.jpg"/><Relationship Id="rId38" Type="http://schemas.openxmlformats.org/officeDocument/2006/relationships/image" Target="../media/image66.scalearc"/><Relationship Id="rId46" Type="http://schemas.openxmlformats.org/officeDocument/2006/relationships/image" Target="../media/image74.jpeg"/><Relationship Id="rId59" Type="http://schemas.openxmlformats.org/officeDocument/2006/relationships/image" Target="../media/image87.png"/><Relationship Id="rId67" Type="http://schemas.openxmlformats.org/officeDocument/2006/relationships/image" Target="../media/image95.png"/><Relationship Id="rId20" Type="http://schemas.openxmlformats.org/officeDocument/2006/relationships/image" Target="../media/image48.png"/><Relationship Id="rId41" Type="http://schemas.openxmlformats.org/officeDocument/2006/relationships/image" Target="../media/image69.jpeg"/><Relationship Id="rId54" Type="http://schemas.openxmlformats.org/officeDocument/2006/relationships/image" Target="../media/image82.png"/><Relationship Id="rId62" Type="http://schemas.openxmlformats.org/officeDocument/2006/relationships/image" Target="../media/image90.png"/><Relationship Id="rId70" Type="http://schemas.openxmlformats.org/officeDocument/2006/relationships/image" Target="../media/image98.png"/><Relationship Id="rId75" Type="http://schemas.openxmlformats.org/officeDocument/2006/relationships/image" Target="../media/image103.png"/><Relationship Id="rId1" Type="http://schemas.openxmlformats.org/officeDocument/2006/relationships/slideLayout" Target="../slideLayouts/slideLayout72.xml"/><Relationship Id="rId6" Type="http://schemas.openxmlformats.org/officeDocument/2006/relationships/image" Target="../media/image35.emf"/></Relationships>
</file>

<file path=ppt/slides/_rels/slide13.xml.rels><?xml version="1.0" encoding="UTF-8" standalone="yes"?>
<Relationships xmlns="http://schemas.openxmlformats.org/package/2006/relationships"><Relationship Id="rId8" Type="http://schemas.openxmlformats.org/officeDocument/2006/relationships/image" Target="../media/image108.png"/><Relationship Id="rId13" Type="http://schemas.openxmlformats.org/officeDocument/2006/relationships/image" Target="../media/image84.png"/><Relationship Id="rId3" Type="http://schemas.openxmlformats.org/officeDocument/2006/relationships/image" Target="../media/image38.png"/><Relationship Id="rId7" Type="http://schemas.openxmlformats.org/officeDocument/2006/relationships/image" Target="../media/image44.jpeg"/><Relationship Id="rId12" Type="http://schemas.openxmlformats.org/officeDocument/2006/relationships/image" Target="../media/image64.alertlogic"/><Relationship Id="rId2" Type="http://schemas.openxmlformats.org/officeDocument/2006/relationships/image" Target="../media/image37.png"/><Relationship Id="rId16" Type="http://schemas.openxmlformats.org/officeDocument/2006/relationships/image" Target="../media/image111.png"/><Relationship Id="rId1" Type="http://schemas.openxmlformats.org/officeDocument/2006/relationships/slideLayout" Target="../slideLayouts/slideLayout69.xml"/><Relationship Id="rId6" Type="http://schemas.openxmlformats.org/officeDocument/2006/relationships/image" Target="../media/image43.jpeg"/><Relationship Id="rId11" Type="http://schemas.openxmlformats.org/officeDocument/2006/relationships/image" Target="../media/image50.png"/><Relationship Id="rId5" Type="http://schemas.openxmlformats.org/officeDocument/2006/relationships/image" Target="../media/image107.png"/><Relationship Id="rId15" Type="http://schemas.openxmlformats.org/officeDocument/2006/relationships/image" Target="../media/image110.jpeg"/><Relationship Id="rId10" Type="http://schemas.openxmlformats.org/officeDocument/2006/relationships/image" Target="../media/image48.png"/><Relationship Id="rId4" Type="http://schemas.openxmlformats.org/officeDocument/2006/relationships/image" Target="../media/image86.png"/><Relationship Id="rId9" Type="http://schemas.openxmlformats.org/officeDocument/2006/relationships/image" Target="../media/image109.png"/><Relationship Id="rId14" Type="http://schemas.openxmlformats.org/officeDocument/2006/relationships/image" Target="../media/image6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18" Type="http://schemas.openxmlformats.org/officeDocument/2006/relationships/image" Target="../media/image127.png"/><Relationship Id="rId26" Type="http://schemas.openxmlformats.org/officeDocument/2006/relationships/image" Target="../media/image135.png"/><Relationship Id="rId39" Type="http://schemas.openxmlformats.org/officeDocument/2006/relationships/image" Target="../media/image148.png"/><Relationship Id="rId3" Type="http://schemas.openxmlformats.org/officeDocument/2006/relationships/image" Target="../media/image112.png"/><Relationship Id="rId21" Type="http://schemas.openxmlformats.org/officeDocument/2006/relationships/image" Target="../media/image130.png"/><Relationship Id="rId34" Type="http://schemas.openxmlformats.org/officeDocument/2006/relationships/image" Target="../media/image143.png"/><Relationship Id="rId42" Type="http://schemas.openxmlformats.org/officeDocument/2006/relationships/image" Target="../media/image151.png"/><Relationship Id="rId47" Type="http://schemas.openxmlformats.org/officeDocument/2006/relationships/image" Target="../media/image156.png"/><Relationship Id="rId7" Type="http://schemas.openxmlformats.org/officeDocument/2006/relationships/image" Target="../media/image116.png"/><Relationship Id="rId12" Type="http://schemas.openxmlformats.org/officeDocument/2006/relationships/image" Target="../media/image121.png"/><Relationship Id="rId17" Type="http://schemas.openxmlformats.org/officeDocument/2006/relationships/image" Target="../media/image126.png"/><Relationship Id="rId25" Type="http://schemas.openxmlformats.org/officeDocument/2006/relationships/image" Target="../media/image134.png"/><Relationship Id="rId33" Type="http://schemas.openxmlformats.org/officeDocument/2006/relationships/image" Target="../media/image142.png"/><Relationship Id="rId38" Type="http://schemas.openxmlformats.org/officeDocument/2006/relationships/image" Target="../media/image147.png"/><Relationship Id="rId46" Type="http://schemas.openxmlformats.org/officeDocument/2006/relationships/image" Target="../media/image155.png"/><Relationship Id="rId2" Type="http://schemas.openxmlformats.org/officeDocument/2006/relationships/notesSlide" Target="../notesSlides/notesSlide10.xml"/><Relationship Id="rId16" Type="http://schemas.openxmlformats.org/officeDocument/2006/relationships/image" Target="../media/image125.png"/><Relationship Id="rId20" Type="http://schemas.openxmlformats.org/officeDocument/2006/relationships/image" Target="../media/image129.png"/><Relationship Id="rId29" Type="http://schemas.openxmlformats.org/officeDocument/2006/relationships/image" Target="../media/image138.png"/><Relationship Id="rId41" Type="http://schemas.openxmlformats.org/officeDocument/2006/relationships/image" Target="../media/image150.png"/><Relationship Id="rId1" Type="http://schemas.openxmlformats.org/officeDocument/2006/relationships/slideLayout" Target="../slideLayouts/slideLayout21.xml"/><Relationship Id="rId6" Type="http://schemas.openxmlformats.org/officeDocument/2006/relationships/image" Target="../media/image115.png"/><Relationship Id="rId11" Type="http://schemas.openxmlformats.org/officeDocument/2006/relationships/image" Target="../media/image120.png"/><Relationship Id="rId24" Type="http://schemas.openxmlformats.org/officeDocument/2006/relationships/image" Target="../media/image133.png"/><Relationship Id="rId32" Type="http://schemas.openxmlformats.org/officeDocument/2006/relationships/image" Target="../media/image141.png"/><Relationship Id="rId37" Type="http://schemas.openxmlformats.org/officeDocument/2006/relationships/image" Target="../media/image146.png"/><Relationship Id="rId40" Type="http://schemas.openxmlformats.org/officeDocument/2006/relationships/image" Target="../media/image149.png"/><Relationship Id="rId45" Type="http://schemas.openxmlformats.org/officeDocument/2006/relationships/image" Target="../media/image154.png"/><Relationship Id="rId5" Type="http://schemas.openxmlformats.org/officeDocument/2006/relationships/image" Target="../media/image114.png"/><Relationship Id="rId15" Type="http://schemas.openxmlformats.org/officeDocument/2006/relationships/image" Target="../media/image124.png"/><Relationship Id="rId23" Type="http://schemas.openxmlformats.org/officeDocument/2006/relationships/image" Target="../media/image132.png"/><Relationship Id="rId28" Type="http://schemas.openxmlformats.org/officeDocument/2006/relationships/image" Target="../media/image137.png"/><Relationship Id="rId36" Type="http://schemas.openxmlformats.org/officeDocument/2006/relationships/image" Target="../media/image145.png"/><Relationship Id="rId10" Type="http://schemas.openxmlformats.org/officeDocument/2006/relationships/image" Target="../media/image119.png"/><Relationship Id="rId19" Type="http://schemas.openxmlformats.org/officeDocument/2006/relationships/image" Target="../media/image128.png"/><Relationship Id="rId31" Type="http://schemas.openxmlformats.org/officeDocument/2006/relationships/image" Target="../media/image140.png"/><Relationship Id="rId44" Type="http://schemas.openxmlformats.org/officeDocument/2006/relationships/image" Target="../media/image153.png"/><Relationship Id="rId4" Type="http://schemas.openxmlformats.org/officeDocument/2006/relationships/image" Target="../media/image113.png"/><Relationship Id="rId9" Type="http://schemas.openxmlformats.org/officeDocument/2006/relationships/image" Target="../media/image118.png"/><Relationship Id="rId14" Type="http://schemas.openxmlformats.org/officeDocument/2006/relationships/image" Target="../media/image123.png"/><Relationship Id="rId22" Type="http://schemas.openxmlformats.org/officeDocument/2006/relationships/image" Target="../media/image131.png"/><Relationship Id="rId27" Type="http://schemas.openxmlformats.org/officeDocument/2006/relationships/image" Target="../media/image136.png"/><Relationship Id="rId30" Type="http://schemas.openxmlformats.org/officeDocument/2006/relationships/image" Target="../media/image139.png"/><Relationship Id="rId35" Type="http://schemas.openxmlformats.org/officeDocument/2006/relationships/image" Target="../media/image144.png"/><Relationship Id="rId43" Type="http://schemas.openxmlformats.org/officeDocument/2006/relationships/image" Target="../media/image152.png"/><Relationship Id="rId48" Type="http://schemas.openxmlformats.org/officeDocument/2006/relationships/image" Target="../media/image157.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1.xml"/><Relationship Id="rId1" Type="http://schemas.openxmlformats.org/officeDocument/2006/relationships/slideLayout" Target="../slideLayouts/slideLayout29.xml"/><Relationship Id="rId4" Type="http://schemas.openxmlformats.org/officeDocument/2006/relationships/image" Target="../media/image159.jpeg"/></Relationships>
</file>

<file path=ppt/slides/_rels/slide18.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slideLayout" Target="../slideLayouts/slideLayout7.xml"/><Relationship Id="rId5" Type="http://schemas.openxmlformats.org/officeDocument/2006/relationships/image" Target="../media/image163.png"/><Relationship Id="rId4" Type="http://schemas.openxmlformats.org/officeDocument/2006/relationships/image" Target="../media/image16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64.e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16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8" Type="http://schemas.openxmlformats.org/officeDocument/2006/relationships/image" Target="../media/image169.png"/><Relationship Id="rId3" Type="http://schemas.openxmlformats.org/officeDocument/2006/relationships/hyperlink" Target="http://aka.ms/technetnz" TargetMode="External"/><Relationship Id="rId7" Type="http://schemas.openxmlformats.org/officeDocument/2006/relationships/image" Target="../media/image168.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hyperlink" Target="http://www.microsoft.com/learning" TargetMode="External"/><Relationship Id="rId11" Type="http://schemas.openxmlformats.org/officeDocument/2006/relationships/image" Target="../media/image172.png"/><Relationship Id="rId5" Type="http://schemas.openxmlformats.org/officeDocument/2006/relationships/hyperlink" Target="http://aka.ms/ch9nz" TargetMode="External"/><Relationship Id="rId10" Type="http://schemas.openxmlformats.org/officeDocument/2006/relationships/image" Target="../media/image171.png"/><Relationship Id="rId4" Type="http://schemas.openxmlformats.org/officeDocument/2006/relationships/hyperlink" Target="http://aka.ms/msdnnz" TargetMode="External"/><Relationship Id="rId9" Type="http://schemas.openxmlformats.org/officeDocument/2006/relationships/image" Target="../media/image170.png"/></Relationships>
</file>

<file path=ppt/slides/_rels/slide26.xml.rels><?xml version="1.0" encoding="UTF-8" standalone="yes"?>
<Relationships xmlns="http://schemas.openxmlformats.org/package/2006/relationships"><Relationship Id="rId3" Type="http://schemas.openxmlformats.org/officeDocument/2006/relationships/image" Target="../media/image173.png"/><Relationship Id="rId7" Type="http://schemas.openxmlformats.org/officeDocument/2006/relationships/image" Target="../media/image177.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176.png"/><Relationship Id="rId5" Type="http://schemas.openxmlformats.org/officeDocument/2006/relationships/image" Target="../media/image175.png"/><Relationship Id="rId4" Type="http://schemas.openxmlformats.org/officeDocument/2006/relationships/image" Target="../media/image17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emf"/></Relationships>
</file>

<file path=ppt/slides/_rels/slide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8.emf"/></Relationships>
</file>

<file path=ppt/slides/_rels/slide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8.emf"/></Relationships>
</file>

<file path=ppt/slides/_rels/slide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32.png"/><Relationship Id="rId4" Type="http://schemas.openxmlformats.org/officeDocument/2006/relationships/image" Target="../media/image31.emf"/></Relationships>
</file>

<file path=ppt/slides/_rels/slide9.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327952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198437" y="3344862"/>
            <a:ext cx="2765887" cy="10668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9186720" y="3573462"/>
            <a:ext cx="2977483" cy="10668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4058177" y="1287462"/>
            <a:ext cx="3276600" cy="10668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p:txBody>
          <a:bodyPr/>
          <a:lstStyle/>
          <a:p>
            <a:r>
              <a:rPr lang="en-US" dirty="0" smtClean="0">
                <a:gradFill>
                  <a:gsLst>
                    <a:gs pos="1250">
                      <a:srgbClr val="FFFFFF"/>
                    </a:gs>
                    <a:gs pos="100000">
                      <a:srgbClr val="FFFFFF"/>
                    </a:gs>
                  </a:gsLst>
                  <a:lin ang="5400000" scaled="0"/>
                </a:gradFill>
              </a:rPr>
              <a:t>Multiple Virtual NICs</a:t>
            </a:r>
            <a:endParaRPr lang="en-US" dirty="0"/>
          </a:p>
        </p:txBody>
      </p:sp>
      <p:pic>
        <p:nvPicPr>
          <p:cNvPr id="5" name="Picture 4"/>
          <p:cNvPicPr>
            <a:picLocks noChangeAspect="1"/>
          </p:cNvPicPr>
          <p:nvPr/>
        </p:nvPicPr>
        <p:blipFill>
          <a:blip r:embed="rId3"/>
          <a:stretch>
            <a:fillRect/>
          </a:stretch>
        </p:blipFill>
        <p:spPr>
          <a:xfrm>
            <a:off x="4160837" y="3405527"/>
            <a:ext cx="3167875" cy="2911135"/>
          </a:xfrm>
          <a:prstGeom prst="rect">
            <a:avLst/>
          </a:prstGeom>
        </p:spPr>
      </p:pic>
      <p:cxnSp>
        <p:nvCxnSpPr>
          <p:cNvPr id="7" name="Straight Arrow Connector 6"/>
          <p:cNvCxnSpPr/>
          <p:nvPr/>
        </p:nvCxnSpPr>
        <p:spPr>
          <a:xfrm>
            <a:off x="6751637" y="4624727"/>
            <a:ext cx="3537725" cy="0"/>
          </a:xfrm>
          <a:prstGeom prst="straightConnector1">
            <a:avLst/>
          </a:prstGeom>
          <a:ln w="285750">
            <a:solidFill>
              <a:schemeClr val="accent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1112837" y="4624727"/>
            <a:ext cx="3537725" cy="0"/>
          </a:xfrm>
          <a:prstGeom prst="straightConnector1">
            <a:avLst/>
          </a:prstGeom>
          <a:ln w="285750">
            <a:solidFill>
              <a:schemeClr val="accent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5684837" y="2201862"/>
            <a:ext cx="0" cy="1600200"/>
          </a:xfrm>
          <a:prstGeom prst="straightConnector1">
            <a:avLst/>
          </a:prstGeom>
          <a:ln w="215900">
            <a:solidFill>
              <a:schemeClr val="accent1">
                <a:lumMod val="60000"/>
                <a:lumOff val="40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9186104" y="3603097"/>
            <a:ext cx="2961316" cy="1037165"/>
          </a:xfrm>
          <a:prstGeom prst="rect">
            <a:avLst/>
          </a:prstGeom>
          <a:noFill/>
        </p:spPr>
        <p:txBody>
          <a:bodyPr wrap="square" lIns="182854" tIns="146283" rIns="182854" bIns="146283" rtlCol="0">
            <a:spAutoFit/>
          </a:bodyPr>
          <a:lstStyle/>
          <a:p>
            <a:pPr algn="ctr">
              <a:lnSpc>
                <a:spcPct val="90000"/>
              </a:lnSpc>
              <a:spcAft>
                <a:spcPts val="600"/>
              </a:spcAft>
            </a:pPr>
            <a:r>
              <a:rPr lang="en-US" sz="2400" dirty="0" smtClean="0">
                <a:gradFill>
                  <a:gsLst>
                    <a:gs pos="2917">
                      <a:srgbClr val="FFFFFF"/>
                    </a:gs>
                    <a:gs pos="30000">
                      <a:srgbClr val="FFFFFF"/>
                    </a:gs>
                  </a:gsLst>
                  <a:lin ang="5400000" scaled="0"/>
                </a:gradFill>
              </a:rPr>
              <a:t>Frontend </a:t>
            </a:r>
            <a:r>
              <a:rPr lang="en-US" sz="2400" dirty="0">
                <a:gradFill>
                  <a:gsLst>
                    <a:gs pos="2917">
                      <a:srgbClr val="FFFFFF"/>
                    </a:gs>
                    <a:gs pos="30000">
                      <a:srgbClr val="FFFFFF"/>
                    </a:gs>
                  </a:gsLst>
                  <a:lin ang="5400000" scaled="0"/>
                </a:gradFill>
              </a:rPr>
              <a:t>Subnet</a:t>
            </a:r>
          </a:p>
          <a:p>
            <a:pPr algn="ctr">
              <a:lnSpc>
                <a:spcPct val="90000"/>
              </a:lnSpc>
              <a:spcAft>
                <a:spcPts val="600"/>
              </a:spcAft>
            </a:pPr>
            <a:r>
              <a:rPr lang="en-US" sz="2400" dirty="0">
                <a:gradFill>
                  <a:gsLst>
                    <a:gs pos="2917">
                      <a:srgbClr val="FFFFFF"/>
                    </a:gs>
                    <a:gs pos="30000">
                      <a:srgbClr val="FFFFFF"/>
                    </a:gs>
                  </a:gsLst>
                  <a:lin ang="5400000" scaled="0"/>
                </a:gradFill>
              </a:rPr>
              <a:t>10.20.1.0/24</a:t>
            </a:r>
          </a:p>
        </p:txBody>
      </p:sp>
      <p:sp>
        <p:nvSpPr>
          <p:cNvPr id="15" name="Rectangle 14"/>
          <p:cNvSpPr/>
          <p:nvPr/>
        </p:nvSpPr>
        <p:spPr>
          <a:xfrm>
            <a:off x="198437" y="3441450"/>
            <a:ext cx="2590800" cy="834074"/>
          </a:xfrm>
          <a:prstGeom prst="rect">
            <a:avLst/>
          </a:prstGeom>
        </p:spPr>
        <p:txBody>
          <a:bodyPr wrap="square">
            <a:spAutoFit/>
          </a:bodyPr>
          <a:lstStyle/>
          <a:p>
            <a:pPr algn="ctr">
              <a:lnSpc>
                <a:spcPct val="90000"/>
              </a:lnSpc>
              <a:spcAft>
                <a:spcPts val="600"/>
              </a:spcAft>
            </a:pPr>
            <a:r>
              <a:rPr lang="en-US" sz="2400" dirty="0">
                <a:gradFill>
                  <a:gsLst>
                    <a:gs pos="2917">
                      <a:srgbClr val="FFFFFF"/>
                    </a:gs>
                    <a:gs pos="30000">
                      <a:srgbClr val="FFFFFF"/>
                    </a:gs>
                  </a:gsLst>
                  <a:lin ang="5400000" scaled="0"/>
                </a:gradFill>
              </a:rPr>
              <a:t>Backend Subnet</a:t>
            </a:r>
          </a:p>
          <a:p>
            <a:pPr algn="ctr">
              <a:lnSpc>
                <a:spcPct val="90000"/>
              </a:lnSpc>
              <a:spcAft>
                <a:spcPts val="600"/>
              </a:spcAft>
            </a:pPr>
            <a:r>
              <a:rPr lang="en-US" sz="2400" dirty="0">
                <a:gradFill>
                  <a:gsLst>
                    <a:gs pos="2917">
                      <a:srgbClr val="FFFFFF"/>
                    </a:gs>
                    <a:gs pos="30000">
                      <a:srgbClr val="FFFFFF"/>
                    </a:gs>
                  </a:gsLst>
                  <a:lin ang="5400000" scaled="0"/>
                </a:gradFill>
              </a:rPr>
              <a:t>10.20.10.0/24</a:t>
            </a:r>
          </a:p>
        </p:txBody>
      </p:sp>
      <p:sp>
        <p:nvSpPr>
          <p:cNvPr id="16" name="Rectangle 15"/>
          <p:cNvSpPr/>
          <p:nvPr/>
        </p:nvSpPr>
        <p:spPr>
          <a:xfrm>
            <a:off x="3879317" y="1410552"/>
            <a:ext cx="3634320" cy="834074"/>
          </a:xfrm>
          <a:prstGeom prst="rect">
            <a:avLst/>
          </a:prstGeom>
        </p:spPr>
        <p:txBody>
          <a:bodyPr wrap="square">
            <a:spAutoFit/>
          </a:bodyPr>
          <a:lstStyle/>
          <a:p>
            <a:pPr algn="ctr">
              <a:lnSpc>
                <a:spcPct val="90000"/>
              </a:lnSpc>
              <a:spcAft>
                <a:spcPts val="600"/>
              </a:spcAft>
            </a:pPr>
            <a:r>
              <a:rPr lang="en-US" sz="2400" dirty="0">
                <a:gradFill>
                  <a:gsLst>
                    <a:gs pos="2917">
                      <a:srgbClr val="FFFFFF"/>
                    </a:gs>
                    <a:gs pos="30000">
                      <a:srgbClr val="FFFFFF"/>
                    </a:gs>
                  </a:gsLst>
                  <a:lin ang="5400000" scaled="0"/>
                </a:gradFill>
              </a:rPr>
              <a:t>Management Subnet</a:t>
            </a:r>
          </a:p>
          <a:p>
            <a:pPr algn="ctr">
              <a:lnSpc>
                <a:spcPct val="90000"/>
              </a:lnSpc>
              <a:spcAft>
                <a:spcPts val="600"/>
              </a:spcAft>
            </a:pPr>
            <a:r>
              <a:rPr lang="en-US" sz="2400" dirty="0">
                <a:gradFill>
                  <a:gsLst>
                    <a:gs pos="2917">
                      <a:srgbClr val="FFFFFF"/>
                    </a:gs>
                    <a:gs pos="30000">
                      <a:srgbClr val="FFFFFF"/>
                    </a:gs>
                  </a:gsLst>
                  <a:lin ang="5400000" scaled="0"/>
                </a:gradFill>
              </a:rPr>
              <a:t>10.20.15.0/24</a:t>
            </a:r>
          </a:p>
        </p:txBody>
      </p:sp>
      <p:sp>
        <p:nvSpPr>
          <p:cNvPr id="21" name="Rectangle 20"/>
          <p:cNvSpPr/>
          <p:nvPr/>
        </p:nvSpPr>
        <p:spPr>
          <a:xfrm>
            <a:off x="6904037" y="4436362"/>
            <a:ext cx="1234796" cy="424732"/>
          </a:xfrm>
          <a:prstGeom prst="rect">
            <a:avLst/>
          </a:prstGeom>
        </p:spPr>
        <p:txBody>
          <a:bodyPr wrap="square">
            <a:spAutoFit/>
          </a:bodyPr>
          <a:lstStyle/>
          <a:p>
            <a:pPr algn="ctr">
              <a:lnSpc>
                <a:spcPct val="90000"/>
              </a:lnSpc>
              <a:spcAft>
                <a:spcPts val="600"/>
              </a:spcAft>
            </a:pPr>
            <a:r>
              <a:rPr lang="en-US" sz="2400" dirty="0" smtClean="0">
                <a:gradFill>
                  <a:gsLst>
                    <a:gs pos="2917">
                      <a:srgbClr val="FFFFFF"/>
                    </a:gs>
                    <a:gs pos="30000">
                      <a:srgbClr val="FFFFFF"/>
                    </a:gs>
                  </a:gsLst>
                  <a:lin ang="5400000" scaled="0"/>
                </a:gradFill>
              </a:rPr>
              <a:t>NIC-1</a:t>
            </a:r>
            <a:endParaRPr lang="en-US" sz="2400" dirty="0">
              <a:gradFill>
                <a:gsLst>
                  <a:gs pos="2917">
                    <a:srgbClr val="FFFFFF"/>
                  </a:gs>
                  <a:gs pos="30000">
                    <a:srgbClr val="FFFFFF"/>
                  </a:gs>
                </a:gsLst>
                <a:lin ang="5400000" scaled="0"/>
              </a:gradFill>
            </a:endParaRPr>
          </a:p>
        </p:txBody>
      </p:sp>
      <p:sp>
        <p:nvSpPr>
          <p:cNvPr id="22" name="Rectangle 21"/>
          <p:cNvSpPr/>
          <p:nvPr/>
        </p:nvSpPr>
        <p:spPr>
          <a:xfrm>
            <a:off x="3545936" y="4430323"/>
            <a:ext cx="1234796" cy="424732"/>
          </a:xfrm>
          <a:prstGeom prst="rect">
            <a:avLst/>
          </a:prstGeom>
        </p:spPr>
        <p:txBody>
          <a:bodyPr wrap="square">
            <a:spAutoFit/>
          </a:bodyPr>
          <a:lstStyle/>
          <a:p>
            <a:pPr algn="ctr">
              <a:lnSpc>
                <a:spcPct val="90000"/>
              </a:lnSpc>
              <a:spcAft>
                <a:spcPts val="600"/>
              </a:spcAft>
            </a:pPr>
            <a:r>
              <a:rPr lang="en-US" sz="2400" dirty="0" smtClean="0">
                <a:gradFill>
                  <a:gsLst>
                    <a:gs pos="2917">
                      <a:srgbClr val="FFFFFF"/>
                    </a:gs>
                    <a:gs pos="30000">
                      <a:srgbClr val="FFFFFF"/>
                    </a:gs>
                  </a:gsLst>
                  <a:lin ang="5400000" scaled="0"/>
                </a:gradFill>
              </a:rPr>
              <a:t>NIC-2</a:t>
            </a:r>
            <a:endParaRPr lang="en-US" sz="2400" dirty="0">
              <a:gradFill>
                <a:gsLst>
                  <a:gs pos="2917">
                    <a:srgbClr val="FFFFFF"/>
                  </a:gs>
                  <a:gs pos="30000">
                    <a:srgbClr val="FFFFFF"/>
                  </a:gs>
                </a:gsLst>
                <a:lin ang="5400000" scaled="0"/>
              </a:gradFill>
            </a:endParaRPr>
          </a:p>
        </p:txBody>
      </p:sp>
      <p:sp>
        <p:nvSpPr>
          <p:cNvPr id="23" name="Rectangle 22"/>
          <p:cNvSpPr/>
          <p:nvPr/>
        </p:nvSpPr>
        <p:spPr>
          <a:xfrm>
            <a:off x="5093009" y="3688540"/>
            <a:ext cx="1122542" cy="424732"/>
          </a:xfrm>
          <a:prstGeom prst="rect">
            <a:avLst/>
          </a:prstGeom>
        </p:spPr>
        <p:txBody>
          <a:bodyPr wrap="square">
            <a:spAutoFit/>
          </a:bodyPr>
          <a:lstStyle/>
          <a:p>
            <a:pPr algn="ctr">
              <a:lnSpc>
                <a:spcPct val="90000"/>
              </a:lnSpc>
              <a:spcAft>
                <a:spcPts val="600"/>
              </a:spcAft>
            </a:pPr>
            <a:r>
              <a:rPr lang="en-US" sz="2400" dirty="0" smtClean="0">
                <a:gradFill>
                  <a:gsLst>
                    <a:gs pos="2917">
                      <a:srgbClr val="FFFFFF"/>
                    </a:gs>
                    <a:gs pos="30000">
                      <a:srgbClr val="FFFFFF"/>
                    </a:gs>
                  </a:gsLst>
                  <a:lin ang="5400000" scaled="0"/>
                </a:gradFill>
              </a:rPr>
              <a:t>NIC-3</a:t>
            </a:r>
            <a:endParaRPr lang="en-US" sz="2400" dirty="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9910743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500"/>
                                  </p:stCondLst>
                                  <p:endCondLst>
                                    <p:cond evt="begin" delay="0">
                                      <p:tn val="5"/>
                                    </p:cond>
                                  </p:end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500"/>
                                        <p:tgtEl>
                                          <p:spTgt spid="21"/>
                                        </p:tgtEl>
                                      </p:cBhvr>
                                    </p:animEffect>
                                  </p:childTnLst>
                                </p:cTn>
                              </p:par>
                            </p:childTnLst>
                          </p:cTn>
                        </p:par>
                        <p:par>
                          <p:cTn id="17" fill="hold">
                            <p:stCondLst>
                              <p:cond delay="1000"/>
                            </p:stCondLst>
                            <p:childTnLst>
                              <p:par>
                                <p:cTn id="18" presetID="22" presetClass="entr" presetSubtype="4" fill="hold" grpId="0" nodeType="afterEffect" nodePh="1">
                                  <p:stCondLst>
                                    <p:cond delay="500"/>
                                  </p:stCondLst>
                                  <p:endCondLst>
                                    <p:cond evt="begin" delay="0">
                                      <p:tn val="18"/>
                                    </p:cond>
                                  </p:end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500"/>
                                        <p:tgtEl>
                                          <p:spTgt spid="20"/>
                                        </p:tgtEl>
                                      </p:cBhvr>
                                    </p:animEffect>
                                  </p:childTnLst>
                                </p:cTn>
                              </p:par>
                              <p:par>
                                <p:cTn id="21" presetID="2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down)">
                                      <p:cBhvr>
                                        <p:cTn id="26" dur="500"/>
                                        <p:tgtEl>
                                          <p:spTgt spid="15"/>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down)">
                                      <p:cBhvr>
                                        <p:cTn id="29" dur="500"/>
                                        <p:tgtEl>
                                          <p:spTgt spid="22"/>
                                        </p:tgtEl>
                                      </p:cBhvr>
                                    </p:animEffect>
                                  </p:childTnLst>
                                </p:cTn>
                              </p:par>
                            </p:childTnLst>
                          </p:cTn>
                        </p:par>
                        <p:par>
                          <p:cTn id="30" fill="hold">
                            <p:stCondLst>
                              <p:cond delay="2000"/>
                            </p:stCondLst>
                            <p:childTnLst>
                              <p:par>
                                <p:cTn id="31" presetID="22" presetClass="entr" presetSubtype="4" fill="hold" grpId="0" nodeType="afterEffect" nodePh="1">
                                  <p:stCondLst>
                                    <p:cond delay="500"/>
                                  </p:stCondLst>
                                  <p:endCondLst>
                                    <p:cond evt="begin" delay="0">
                                      <p:tn val="31"/>
                                    </p:cond>
                                  </p:end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500"/>
                                        <p:tgtEl>
                                          <p:spTgt spid="17"/>
                                        </p:tgtEl>
                                      </p:cBhvr>
                                    </p:animEffect>
                                  </p:childTnLst>
                                </p:cTn>
                              </p:par>
                              <p:par>
                                <p:cTn id="34" presetID="22" presetClass="entr" presetSubtype="4"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down)">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8" grpId="0"/>
      <p:bldP spid="17" grpId="0"/>
      <p:bldP spid="14" grpId="0"/>
      <p:bldP spid="15" grpId="0"/>
      <p:bldP spid="16" grpId="0"/>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136776"/>
            <a:ext cx="11488214" cy="6167073"/>
          </a:xfrm>
        </p:spPr>
        <p:txBody>
          <a:bodyPr/>
          <a:lstStyle/>
          <a:p>
            <a:r>
              <a:rPr lang="en-NZ" dirty="0" smtClean="0"/>
              <a:t>Demo </a:t>
            </a:r>
            <a:br>
              <a:rPr lang="en-NZ" dirty="0" smtClean="0"/>
            </a:br>
            <a:r>
              <a:rPr lang="en-NZ" dirty="0" smtClean="0"/>
              <a:t>Basics </a:t>
            </a:r>
            <a:r>
              <a:rPr lang="en-NZ" dirty="0"/>
              <a:t>of getting </a:t>
            </a:r>
            <a:r>
              <a:rPr lang="en-NZ" dirty="0" smtClean="0"/>
              <a:t>a network </a:t>
            </a:r>
            <a:r>
              <a:rPr lang="en-NZ" dirty="0"/>
              <a:t>up and running &amp; Network Security Groups</a:t>
            </a:r>
            <a:br>
              <a:rPr lang="en-NZ" dirty="0"/>
            </a:br>
            <a:endParaRPr lang="en-NZ" dirty="0"/>
          </a:p>
        </p:txBody>
      </p:sp>
    </p:spTree>
    <p:extLst>
      <p:ext uri="{BB962C8B-B14F-4D97-AF65-F5344CB8AC3E}">
        <p14:creationId xmlns:p14="http://schemas.microsoft.com/office/powerpoint/2010/main" val="3463073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5481" y="295274"/>
            <a:ext cx="12059536" cy="917575"/>
          </a:xfrm>
        </p:spPr>
        <p:txBody>
          <a:bodyPr/>
          <a:lstStyle/>
          <a:p>
            <a:r>
              <a:rPr lang="en-US" sz="5395" dirty="0" smtClean="0">
                <a:latin typeface="Segoe UI Light" panose="020B0502040204020203" pitchFamily="34" charset="0"/>
                <a:cs typeface="Segoe UI Light" panose="020B0502040204020203" pitchFamily="34" charset="0"/>
              </a:rPr>
              <a:t>The Azure Marketplace</a:t>
            </a:r>
            <a:endParaRPr lang="en-US" sz="5395" dirty="0">
              <a:latin typeface="Segoe UI Light" panose="020B0502040204020203" pitchFamily="34" charset="0"/>
              <a:cs typeface="Segoe UI Light" panose="020B0502040204020203" pitchFamily="34" charset="0"/>
            </a:endParaRPr>
          </a:p>
        </p:txBody>
      </p:sp>
      <p:sp>
        <p:nvSpPr>
          <p:cNvPr id="5" name="Rectangle 4"/>
          <p:cNvSpPr/>
          <p:nvPr/>
        </p:nvSpPr>
        <p:spPr>
          <a:xfrm>
            <a:off x="412324" y="1310697"/>
            <a:ext cx="2466004" cy="1251585"/>
          </a:xfrm>
          <a:prstGeom prst="rect">
            <a:avLst/>
          </a:prstGeom>
          <a:solidFill>
            <a:schemeClr val="accent6">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28" dirty="0" smtClean="0">
                <a:solidFill>
                  <a:srgbClr val="FFFFFF"/>
                </a:solidFill>
              </a:rPr>
              <a:t>FAST-GROWING </a:t>
            </a:r>
            <a:r>
              <a:rPr lang="en-US" sz="1428" dirty="0">
                <a:solidFill>
                  <a:srgbClr val="FFFFFF"/>
                </a:solidFill>
              </a:rPr>
              <a:t>PORTFOLIO OF SOLUTIONS</a:t>
            </a:r>
          </a:p>
        </p:txBody>
      </p:sp>
      <p:sp>
        <p:nvSpPr>
          <p:cNvPr id="6" name="Rectangle 5"/>
          <p:cNvSpPr/>
          <p:nvPr/>
        </p:nvSpPr>
        <p:spPr>
          <a:xfrm>
            <a:off x="412324" y="5626079"/>
            <a:ext cx="2466005" cy="1236191"/>
          </a:xfrm>
          <a:prstGeom prst="rect">
            <a:avLst/>
          </a:prstGeom>
          <a:solidFill>
            <a:schemeClr val="accent6">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28" dirty="0">
                <a:solidFill>
                  <a:srgbClr val="FFFFFF"/>
                </a:solidFill>
              </a:rPr>
              <a:t>INTEGRATED &amp; CONSISTENT </a:t>
            </a:r>
            <a:r>
              <a:rPr lang="en-US" sz="1428" dirty="0" smtClean="0">
                <a:solidFill>
                  <a:srgbClr val="FFFFFF"/>
                </a:solidFill>
              </a:rPr>
              <a:t>UI</a:t>
            </a:r>
            <a:endParaRPr lang="en-US" sz="1428" dirty="0">
              <a:solidFill>
                <a:srgbClr val="FFFFFF"/>
              </a:solidFill>
            </a:endParaRPr>
          </a:p>
        </p:txBody>
      </p:sp>
      <p:sp>
        <p:nvSpPr>
          <p:cNvPr id="7" name="Rectangle 6"/>
          <p:cNvSpPr/>
          <p:nvPr/>
        </p:nvSpPr>
        <p:spPr>
          <a:xfrm>
            <a:off x="412324" y="4182487"/>
            <a:ext cx="2466004" cy="1251585"/>
          </a:xfrm>
          <a:prstGeom prst="rect">
            <a:avLst/>
          </a:prstGeom>
          <a:solidFill>
            <a:schemeClr val="accent6">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28" dirty="0" smtClean="0">
                <a:solidFill>
                  <a:srgbClr val="FFFFFF"/>
                </a:solidFill>
              </a:rPr>
              <a:t>BILLING</a:t>
            </a:r>
            <a:endParaRPr lang="en-US" sz="1428" dirty="0">
              <a:solidFill>
                <a:srgbClr val="FFFFFF"/>
              </a:solidFill>
            </a:endParaRPr>
          </a:p>
        </p:txBody>
      </p:sp>
      <p:sp>
        <p:nvSpPr>
          <p:cNvPr id="8" name="Rectangle 7"/>
          <p:cNvSpPr/>
          <p:nvPr/>
        </p:nvSpPr>
        <p:spPr>
          <a:xfrm>
            <a:off x="412324" y="2754289"/>
            <a:ext cx="2466005" cy="1236191"/>
          </a:xfrm>
          <a:prstGeom prst="rect">
            <a:avLst/>
          </a:prstGeom>
          <a:solidFill>
            <a:schemeClr val="accent6">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28" dirty="0">
                <a:solidFill>
                  <a:srgbClr val="FFFFFF"/>
                </a:solidFill>
              </a:rPr>
              <a:t>DEPLOY MULTI-TIER APPS &amp; EXTENSIONS WITH A CLICK</a:t>
            </a:r>
          </a:p>
        </p:txBody>
      </p:sp>
      <p:sp>
        <p:nvSpPr>
          <p:cNvPr id="352" name="Rectangle 351"/>
          <p:cNvSpPr/>
          <p:nvPr/>
        </p:nvSpPr>
        <p:spPr bwMode="auto">
          <a:xfrm>
            <a:off x="3255851" y="1331709"/>
            <a:ext cx="8849659" cy="555157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353" name="Oval 352"/>
          <p:cNvSpPr/>
          <p:nvPr/>
        </p:nvSpPr>
        <p:spPr bwMode="auto">
          <a:xfrm>
            <a:off x="5817970" y="2436787"/>
            <a:ext cx="3636752" cy="3491399"/>
          </a:xfrm>
          <a:prstGeom prst="ellipse">
            <a:avLst/>
          </a:prstGeom>
          <a:noFill/>
          <a:ln w="76200">
            <a:solidFill>
              <a:schemeClr val="bg1">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354" name="original cloud"/>
          <p:cNvSpPr>
            <a:spLocks noChangeAspect="1"/>
          </p:cNvSpPr>
          <p:nvPr/>
        </p:nvSpPr>
        <p:spPr bwMode="black">
          <a:xfrm>
            <a:off x="6317318" y="3322109"/>
            <a:ext cx="2709366" cy="1479197"/>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3"/>
          </a:solidFill>
          <a:ln>
            <a:noFill/>
          </a:ln>
          <a:extLst/>
        </p:spPr>
        <p:txBody>
          <a:bodyPr vert="horz" wrap="square" lIns="93260" tIns="46630" rIns="93260" bIns="46630" numCol="1" anchor="t" anchorCtr="0" compatLnSpc="1">
            <a:prstTxWarp prst="textNoShape">
              <a:avLst/>
            </a:prstTxWarp>
          </a:bodyPr>
          <a:lstStyle/>
          <a:p>
            <a:endParaRPr lang="en-US" sz="1836" dirty="0">
              <a:solidFill>
                <a:srgbClr val="FFFFFF"/>
              </a:solidFill>
            </a:endParaRPr>
          </a:p>
        </p:txBody>
      </p:sp>
      <p:grpSp>
        <p:nvGrpSpPr>
          <p:cNvPr id="355" name="Group 354"/>
          <p:cNvGrpSpPr/>
          <p:nvPr/>
        </p:nvGrpSpPr>
        <p:grpSpPr>
          <a:xfrm>
            <a:off x="5803444" y="3083698"/>
            <a:ext cx="905940" cy="835689"/>
            <a:chOff x="7786521" y="3310480"/>
            <a:chExt cx="1006074" cy="895464"/>
          </a:xfrm>
        </p:grpSpPr>
        <p:sp>
          <p:nvSpPr>
            <p:cNvPr id="356" name="TextBox 355"/>
            <p:cNvSpPr txBox="1"/>
            <p:nvPr/>
          </p:nvSpPr>
          <p:spPr>
            <a:xfrm>
              <a:off x="7875869" y="3812407"/>
              <a:ext cx="916726" cy="393537"/>
            </a:xfrm>
            <a:prstGeom prst="rect">
              <a:avLst/>
            </a:prstGeom>
            <a:noFill/>
          </p:spPr>
          <p:txBody>
            <a:bodyPr wrap="square" lIns="0" tIns="46630" rIns="0" bIns="0" rtlCol="0" anchor="t" anchorCtr="0">
              <a:spAutoFit/>
            </a:bodyPr>
            <a:lstStyle>
              <a:defPPr>
                <a:defRPr lang="en-US"/>
              </a:defPPr>
              <a:lvl1pPr algn="ctr" defTabSz="528453">
                <a:lnSpc>
                  <a:spcPct val="90000"/>
                </a:lnSpc>
                <a:defRPr sz="2000" spc="-61">
                  <a:solidFill>
                    <a:srgbClr val="00188F"/>
                  </a:solidFill>
                  <a:ea typeface="Segoe UI" pitchFamily="34" charset="0"/>
                  <a:cs typeface="Segoe UI" pitchFamily="34" charset="0"/>
                </a:defRPr>
              </a:lvl1pPr>
            </a:lstStyle>
            <a:p>
              <a:pPr>
                <a:lnSpc>
                  <a:spcPct val="100000"/>
                </a:lnSpc>
              </a:pPr>
              <a:r>
                <a:rPr lang="en-US" sz="1020" spc="0" dirty="0">
                  <a:solidFill>
                    <a:srgbClr val="505050">
                      <a:lumMod val="50000"/>
                    </a:srgbClr>
                  </a:solidFill>
                </a:rPr>
                <a:t>Data</a:t>
              </a:r>
            </a:p>
            <a:p>
              <a:pPr>
                <a:lnSpc>
                  <a:spcPct val="100000"/>
                </a:lnSpc>
              </a:pPr>
              <a:r>
                <a:rPr lang="en-US" sz="1020" spc="0" dirty="0">
                  <a:solidFill>
                    <a:srgbClr val="505050">
                      <a:lumMod val="50000"/>
                    </a:srgbClr>
                  </a:solidFill>
                </a:rPr>
                <a:t>Services</a:t>
              </a:r>
            </a:p>
          </p:txBody>
        </p:sp>
        <p:pic>
          <p:nvPicPr>
            <p:cNvPr id="357" name="Picture 2"/>
            <p:cNvPicPr>
              <a:picLocks noChangeAspect="1" noChangeArrowheads="1"/>
            </p:cNvPicPr>
            <p:nvPr/>
          </p:nvPicPr>
          <p:blipFill>
            <a:blip r:embed="rId3" cstate="email">
              <a:grayscl/>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bwMode="auto">
            <a:xfrm>
              <a:off x="7786521" y="3310480"/>
              <a:ext cx="572963" cy="520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8" name="Group 357"/>
          <p:cNvGrpSpPr/>
          <p:nvPr/>
        </p:nvGrpSpPr>
        <p:grpSpPr>
          <a:xfrm>
            <a:off x="7914676" y="5108630"/>
            <a:ext cx="1295779" cy="510215"/>
            <a:chOff x="885647" y="5017840"/>
            <a:chExt cx="2073157" cy="634729"/>
          </a:xfrm>
        </p:grpSpPr>
        <p:sp>
          <p:nvSpPr>
            <p:cNvPr id="359" name="TextBox 358"/>
            <p:cNvSpPr txBox="1"/>
            <p:nvPr/>
          </p:nvSpPr>
          <p:spPr>
            <a:xfrm>
              <a:off x="885647" y="5075174"/>
              <a:ext cx="1312718" cy="456896"/>
            </a:xfrm>
            <a:prstGeom prst="rect">
              <a:avLst/>
            </a:prstGeom>
            <a:noFill/>
          </p:spPr>
          <p:txBody>
            <a:bodyPr wrap="square" lIns="0" tIns="46630" rIns="0" bIns="0" rtlCol="0" anchor="t" anchorCtr="0">
              <a:spAutoFit/>
            </a:bodyPr>
            <a:lstStyle>
              <a:defPPr>
                <a:defRPr lang="en-US"/>
              </a:defPPr>
              <a:lvl1pPr algn="ctr" defTabSz="528453">
                <a:lnSpc>
                  <a:spcPct val="90000"/>
                </a:lnSpc>
                <a:defRPr sz="2000" spc="-61">
                  <a:solidFill>
                    <a:srgbClr val="00188F"/>
                  </a:solidFill>
                  <a:ea typeface="Segoe UI" pitchFamily="34" charset="0"/>
                  <a:cs typeface="Segoe UI" pitchFamily="34" charset="0"/>
                </a:defRPr>
              </a:lvl1pPr>
            </a:lstStyle>
            <a:p>
              <a:pPr>
                <a:lnSpc>
                  <a:spcPct val="100000"/>
                </a:lnSpc>
              </a:pPr>
              <a:r>
                <a:rPr lang="en-US" sz="1020" spc="0" dirty="0">
                  <a:solidFill>
                    <a:srgbClr val="505050">
                      <a:lumMod val="50000"/>
                    </a:srgbClr>
                  </a:solidFill>
                </a:rPr>
                <a:t>Web Applications</a:t>
              </a:r>
            </a:p>
          </p:txBody>
        </p:sp>
        <p:pic>
          <p:nvPicPr>
            <p:cNvPr id="360" name="Picture 359"/>
            <p:cNvPicPr>
              <a:picLocks noChangeAspect="1"/>
            </p:cNvPicPr>
            <p:nvPr/>
          </p:nvPicPr>
          <p:blipFill>
            <a:blip r:embed="rId5">
              <a:duotone>
                <a:prstClr val="black"/>
                <a:srgbClr val="D9C3A5">
                  <a:tint val="50000"/>
                  <a:satMod val="180000"/>
                </a:srgbClr>
              </a:duotone>
              <a:lum bright="-20000" contrast="-40000"/>
              <a:extLst>
                <a:ext uri="{28A0092B-C50C-407E-A947-70E740481C1C}">
                  <a14:useLocalDpi xmlns:a14="http://schemas.microsoft.com/office/drawing/2010/main" val="0"/>
                </a:ext>
              </a:extLst>
            </a:blip>
            <a:srcRect/>
            <a:stretch>
              <a:fillRect/>
            </a:stretch>
          </p:blipFill>
          <p:spPr bwMode="auto">
            <a:xfrm>
              <a:off x="2182195" y="5017840"/>
              <a:ext cx="776609" cy="634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1" name="Group 360"/>
          <p:cNvGrpSpPr/>
          <p:nvPr/>
        </p:nvGrpSpPr>
        <p:grpSpPr>
          <a:xfrm>
            <a:off x="6104376" y="5090041"/>
            <a:ext cx="1428311" cy="601656"/>
            <a:chOff x="3373714" y="1872829"/>
            <a:chExt cx="1768655" cy="760167"/>
          </a:xfrm>
        </p:grpSpPr>
        <p:sp>
          <p:nvSpPr>
            <p:cNvPr id="362" name="TextBox 361"/>
            <p:cNvSpPr txBox="1"/>
            <p:nvPr/>
          </p:nvSpPr>
          <p:spPr>
            <a:xfrm>
              <a:off x="3957132" y="2013878"/>
              <a:ext cx="1185237" cy="464027"/>
            </a:xfrm>
            <a:prstGeom prst="rect">
              <a:avLst/>
            </a:prstGeom>
            <a:noFill/>
          </p:spPr>
          <p:txBody>
            <a:bodyPr wrap="square" lIns="0" tIns="46630" rIns="0" bIns="0" rtlCol="0" anchor="t" anchorCtr="0">
              <a:spAutoFit/>
            </a:bodyPr>
            <a:lstStyle>
              <a:defPPr>
                <a:defRPr lang="en-US"/>
              </a:defPPr>
              <a:lvl1pPr algn="ctr" defTabSz="528453">
                <a:lnSpc>
                  <a:spcPct val="90000"/>
                </a:lnSpc>
                <a:defRPr sz="2000" spc="-61">
                  <a:solidFill>
                    <a:srgbClr val="00188F"/>
                  </a:solidFill>
                  <a:ea typeface="Segoe UI" pitchFamily="34" charset="0"/>
                  <a:cs typeface="Segoe UI" pitchFamily="34" charset="0"/>
                </a:defRPr>
              </a:lvl1pPr>
            </a:lstStyle>
            <a:p>
              <a:pPr>
                <a:lnSpc>
                  <a:spcPct val="100000"/>
                </a:lnSpc>
              </a:pPr>
              <a:r>
                <a:rPr lang="en-US" sz="1020" spc="0" dirty="0">
                  <a:solidFill>
                    <a:srgbClr val="505050">
                      <a:lumMod val="50000"/>
                    </a:srgbClr>
                  </a:solidFill>
                </a:rPr>
                <a:t>AAD </a:t>
              </a:r>
            </a:p>
            <a:p>
              <a:pPr>
                <a:lnSpc>
                  <a:spcPct val="100000"/>
                </a:lnSpc>
              </a:pPr>
              <a:r>
                <a:rPr lang="en-US" sz="1020" spc="0" dirty="0">
                  <a:solidFill>
                    <a:srgbClr val="505050">
                      <a:lumMod val="50000"/>
                    </a:srgbClr>
                  </a:solidFill>
                </a:rPr>
                <a:t>Applications</a:t>
              </a:r>
            </a:p>
          </p:txBody>
        </p:sp>
        <p:pic>
          <p:nvPicPr>
            <p:cNvPr id="363" name="Picture 4"/>
            <p:cNvPicPr>
              <a:picLocks noChangeAspect="1"/>
            </p:cNvPicPr>
            <p:nvPr/>
          </p:nvPicPr>
          <p:blipFill>
            <a:blip r:embed="rId6">
              <a:biLevel thresh="75000"/>
              <a:lum bright="20000" contrast="-40000"/>
              <a:extLst>
                <a:ext uri="{28A0092B-C50C-407E-A947-70E740481C1C}">
                  <a14:useLocalDpi xmlns:a14="http://schemas.microsoft.com/office/drawing/2010/main" val="0"/>
                </a:ext>
              </a:extLst>
            </a:blip>
            <a:srcRect/>
            <a:stretch>
              <a:fillRect/>
            </a:stretch>
          </p:blipFill>
          <p:spPr bwMode="auto">
            <a:xfrm>
              <a:off x="3373714" y="1872829"/>
              <a:ext cx="762369" cy="760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4" name="Group 363"/>
          <p:cNvGrpSpPr/>
          <p:nvPr/>
        </p:nvGrpSpPr>
        <p:grpSpPr>
          <a:xfrm>
            <a:off x="7227059" y="2237363"/>
            <a:ext cx="848518" cy="878007"/>
            <a:chOff x="5457893" y="1744890"/>
            <a:chExt cx="1125636" cy="1266946"/>
          </a:xfrm>
        </p:grpSpPr>
        <p:sp>
          <p:nvSpPr>
            <p:cNvPr id="365" name="TextBox 364"/>
            <p:cNvSpPr txBox="1"/>
            <p:nvPr/>
          </p:nvSpPr>
          <p:spPr>
            <a:xfrm>
              <a:off x="5457893" y="2481876"/>
              <a:ext cx="1125636" cy="529960"/>
            </a:xfrm>
            <a:prstGeom prst="rect">
              <a:avLst/>
            </a:prstGeom>
            <a:noFill/>
          </p:spPr>
          <p:txBody>
            <a:bodyPr wrap="square" lIns="0" tIns="46630" rIns="0" bIns="0" rtlCol="0" anchor="t" anchorCtr="0">
              <a:spAutoFit/>
            </a:bodyPr>
            <a:lstStyle>
              <a:defPPr>
                <a:defRPr lang="en-US"/>
              </a:defPPr>
              <a:lvl1pPr algn="ctr" defTabSz="528453">
                <a:lnSpc>
                  <a:spcPct val="90000"/>
                </a:lnSpc>
                <a:defRPr sz="2000" spc="-61">
                  <a:solidFill>
                    <a:srgbClr val="00188F"/>
                  </a:solidFill>
                  <a:ea typeface="Segoe UI" pitchFamily="34" charset="0"/>
                  <a:cs typeface="Segoe UI" pitchFamily="34" charset="0"/>
                </a:defRPr>
              </a:lvl1pPr>
            </a:lstStyle>
            <a:p>
              <a:pPr>
                <a:lnSpc>
                  <a:spcPct val="100000"/>
                </a:lnSpc>
              </a:pPr>
              <a:r>
                <a:rPr lang="en-US" sz="1020" spc="0" dirty="0">
                  <a:solidFill>
                    <a:srgbClr val="505050">
                      <a:lumMod val="50000"/>
                    </a:srgbClr>
                  </a:solidFill>
                </a:rPr>
                <a:t>Virtual Machines</a:t>
              </a:r>
            </a:p>
          </p:txBody>
        </p:sp>
        <p:pic>
          <p:nvPicPr>
            <p:cNvPr id="366" name="Picture 46"/>
            <p:cNvPicPr>
              <a:picLocks noChangeAspect="1"/>
            </p:cNvPicPr>
            <p:nvPr/>
          </p:nvPicPr>
          <p:blipFill>
            <a:blip r:embed="rId7">
              <a:biLevel thresh="75000"/>
              <a:lum bright="20000" contrast="-40000"/>
              <a:extLst>
                <a:ext uri="{28A0092B-C50C-407E-A947-70E740481C1C}">
                  <a14:useLocalDpi xmlns:a14="http://schemas.microsoft.com/office/drawing/2010/main" val="0"/>
                </a:ext>
              </a:extLst>
            </a:blip>
            <a:srcRect/>
            <a:stretch>
              <a:fillRect/>
            </a:stretch>
          </p:blipFill>
          <p:spPr bwMode="auto">
            <a:xfrm>
              <a:off x="5657568" y="1744890"/>
              <a:ext cx="728813" cy="667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7" name="Picture 36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19569" y="3688137"/>
            <a:ext cx="867016" cy="867016"/>
          </a:xfrm>
          <a:prstGeom prst="rect">
            <a:avLst/>
          </a:prstGeom>
        </p:spPr>
      </p:pic>
      <p:grpSp>
        <p:nvGrpSpPr>
          <p:cNvPr id="368" name="dev ops"/>
          <p:cNvGrpSpPr/>
          <p:nvPr/>
        </p:nvGrpSpPr>
        <p:grpSpPr>
          <a:xfrm>
            <a:off x="8720529" y="2997161"/>
            <a:ext cx="864849" cy="815352"/>
            <a:chOff x="10028614" y="4321670"/>
            <a:chExt cx="1361393" cy="1267365"/>
          </a:xfrm>
        </p:grpSpPr>
        <p:sp>
          <p:nvSpPr>
            <p:cNvPr id="369" name="TextBox 368"/>
            <p:cNvSpPr txBox="1"/>
            <p:nvPr/>
          </p:nvSpPr>
          <p:spPr>
            <a:xfrm>
              <a:off x="10028614" y="5018162"/>
              <a:ext cx="1361393" cy="570873"/>
            </a:xfrm>
            <a:prstGeom prst="rect">
              <a:avLst/>
            </a:prstGeom>
            <a:noFill/>
          </p:spPr>
          <p:txBody>
            <a:bodyPr wrap="square" lIns="0" tIns="46630" rIns="0" bIns="0" rtlCol="0" anchor="t" anchorCtr="0">
              <a:spAutoFit/>
            </a:bodyPr>
            <a:lstStyle/>
            <a:p>
              <a:pPr algn="ctr" defTabSz="538969"/>
              <a:r>
                <a:rPr lang="en-US" sz="1020" dirty="0">
                  <a:solidFill>
                    <a:srgbClr val="505050">
                      <a:lumMod val="50000"/>
                    </a:srgbClr>
                  </a:solidFill>
                  <a:ea typeface="Segoe UI" pitchFamily="34" charset="0"/>
                  <a:cs typeface="Segoe UI" pitchFamily="34" charset="0"/>
                </a:rPr>
                <a:t>App</a:t>
              </a:r>
            </a:p>
            <a:p>
              <a:pPr algn="ctr" defTabSz="538969"/>
              <a:r>
                <a:rPr lang="en-US" sz="1020" dirty="0">
                  <a:solidFill>
                    <a:srgbClr val="505050">
                      <a:lumMod val="50000"/>
                    </a:srgbClr>
                  </a:solidFill>
                  <a:ea typeface="Segoe UI" pitchFamily="34" charset="0"/>
                  <a:cs typeface="Segoe UI" pitchFamily="34" charset="0"/>
                </a:rPr>
                <a:t>Services</a:t>
              </a:r>
            </a:p>
          </p:txBody>
        </p:sp>
        <p:sp>
          <p:nvSpPr>
            <p:cNvPr id="370" name="Freeform 647"/>
            <p:cNvSpPr>
              <a:spLocks noChangeAspect="1" noEditPoints="1"/>
            </p:cNvSpPr>
            <p:nvPr/>
          </p:nvSpPr>
          <p:spPr bwMode="auto">
            <a:xfrm rot="5400000">
              <a:off x="10388504" y="4203919"/>
              <a:ext cx="641613" cy="877116"/>
            </a:xfrm>
            <a:custGeom>
              <a:avLst/>
              <a:gdLst>
                <a:gd name="T0" fmla="*/ 110 w 293"/>
                <a:gd name="T1" fmla="*/ 266 h 400"/>
                <a:gd name="T2" fmla="*/ 110 w 293"/>
                <a:gd name="T3" fmla="*/ 314 h 400"/>
                <a:gd name="T4" fmla="*/ 119 w 293"/>
                <a:gd name="T5" fmla="*/ 181 h 400"/>
                <a:gd name="T6" fmla="*/ 90 w 293"/>
                <a:gd name="T7" fmla="*/ 211 h 400"/>
                <a:gd name="T8" fmla="*/ 39 w 293"/>
                <a:gd name="T9" fmla="*/ 206 h 400"/>
                <a:gd name="T10" fmla="*/ 40 w 293"/>
                <a:gd name="T11" fmla="*/ 248 h 400"/>
                <a:gd name="T12" fmla="*/ 1 w 293"/>
                <a:gd name="T13" fmla="*/ 281 h 400"/>
                <a:gd name="T14" fmla="*/ 30 w 293"/>
                <a:gd name="T15" fmla="*/ 310 h 400"/>
                <a:gd name="T16" fmla="*/ 26 w 293"/>
                <a:gd name="T17" fmla="*/ 361 h 400"/>
                <a:gd name="T18" fmla="*/ 68 w 293"/>
                <a:gd name="T19" fmla="*/ 361 h 400"/>
                <a:gd name="T20" fmla="*/ 101 w 293"/>
                <a:gd name="T21" fmla="*/ 399 h 400"/>
                <a:gd name="T22" fmla="*/ 130 w 293"/>
                <a:gd name="T23" fmla="*/ 370 h 400"/>
                <a:gd name="T24" fmla="*/ 181 w 293"/>
                <a:gd name="T25" fmla="*/ 374 h 400"/>
                <a:gd name="T26" fmla="*/ 181 w 293"/>
                <a:gd name="T27" fmla="*/ 332 h 400"/>
                <a:gd name="T28" fmla="*/ 219 w 293"/>
                <a:gd name="T29" fmla="*/ 299 h 400"/>
                <a:gd name="T30" fmla="*/ 190 w 293"/>
                <a:gd name="T31" fmla="*/ 270 h 400"/>
                <a:gd name="T32" fmla="*/ 194 w 293"/>
                <a:gd name="T33" fmla="*/ 219 h 400"/>
                <a:gd name="T34" fmla="*/ 152 w 293"/>
                <a:gd name="T35" fmla="*/ 220 h 400"/>
                <a:gd name="T36" fmla="*/ 119 w 293"/>
                <a:gd name="T37" fmla="*/ 181 h 400"/>
                <a:gd name="T38" fmla="*/ 179 w 293"/>
                <a:gd name="T39" fmla="*/ 82 h 400"/>
                <a:gd name="T40" fmla="*/ 197 w 293"/>
                <a:gd name="T41" fmla="*/ 126 h 400"/>
                <a:gd name="T42" fmla="*/ 155 w 293"/>
                <a:gd name="T43" fmla="*/ 0 h 400"/>
                <a:gd name="T44" fmla="*/ 139 w 293"/>
                <a:gd name="T45" fmla="*/ 38 h 400"/>
                <a:gd name="T46" fmla="*/ 91 w 293"/>
                <a:gd name="T47" fmla="*/ 54 h 400"/>
                <a:gd name="T48" fmla="*/ 107 w 293"/>
                <a:gd name="T49" fmla="*/ 92 h 400"/>
                <a:gd name="T50" fmla="*/ 84 w 293"/>
                <a:gd name="T51" fmla="*/ 137 h 400"/>
                <a:gd name="T52" fmla="*/ 122 w 293"/>
                <a:gd name="T53" fmla="*/ 153 h 400"/>
                <a:gd name="T54" fmla="*/ 138 w 293"/>
                <a:gd name="T55" fmla="*/ 201 h 400"/>
                <a:gd name="T56" fmla="*/ 176 w 293"/>
                <a:gd name="T57" fmla="*/ 185 h 400"/>
                <a:gd name="T58" fmla="*/ 222 w 293"/>
                <a:gd name="T59" fmla="*/ 208 h 400"/>
                <a:gd name="T60" fmla="*/ 237 w 293"/>
                <a:gd name="T61" fmla="*/ 170 h 400"/>
                <a:gd name="T62" fmla="*/ 286 w 293"/>
                <a:gd name="T63" fmla="*/ 154 h 400"/>
                <a:gd name="T64" fmla="*/ 270 w 293"/>
                <a:gd name="T65" fmla="*/ 116 h 400"/>
                <a:gd name="T66" fmla="*/ 293 w 293"/>
                <a:gd name="T67" fmla="*/ 71 h 400"/>
                <a:gd name="T68" fmla="*/ 254 w 293"/>
                <a:gd name="T69" fmla="*/ 55 h 400"/>
                <a:gd name="T70" fmla="*/ 239 w 293"/>
                <a:gd name="T71" fmla="*/ 7 h 400"/>
                <a:gd name="T72" fmla="*/ 200 w 293"/>
                <a:gd name="T73" fmla="*/ 23 h 400"/>
                <a:gd name="T74" fmla="*/ 155 w 293"/>
                <a:gd name="T75"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3" h="400">
                  <a:moveTo>
                    <a:pt x="86" y="290"/>
                  </a:moveTo>
                  <a:cubicBezTo>
                    <a:pt x="86" y="277"/>
                    <a:pt x="97" y="266"/>
                    <a:pt x="110" y="266"/>
                  </a:cubicBezTo>
                  <a:cubicBezTo>
                    <a:pt x="123" y="266"/>
                    <a:pt x="134" y="277"/>
                    <a:pt x="134" y="290"/>
                  </a:cubicBezTo>
                  <a:cubicBezTo>
                    <a:pt x="134" y="303"/>
                    <a:pt x="123" y="314"/>
                    <a:pt x="110" y="314"/>
                  </a:cubicBezTo>
                  <a:cubicBezTo>
                    <a:pt x="97" y="314"/>
                    <a:pt x="86" y="303"/>
                    <a:pt x="86" y="290"/>
                  </a:cubicBezTo>
                  <a:close/>
                  <a:moveTo>
                    <a:pt x="119" y="181"/>
                  </a:moveTo>
                  <a:cubicBezTo>
                    <a:pt x="113" y="180"/>
                    <a:pt x="107" y="180"/>
                    <a:pt x="101" y="181"/>
                  </a:cubicBezTo>
                  <a:cubicBezTo>
                    <a:pt x="90" y="211"/>
                    <a:pt x="90" y="211"/>
                    <a:pt x="90" y="211"/>
                  </a:cubicBezTo>
                  <a:cubicBezTo>
                    <a:pt x="82" y="212"/>
                    <a:pt x="75" y="216"/>
                    <a:pt x="68" y="220"/>
                  </a:cubicBezTo>
                  <a:cubicBezTo>
                    <a:pt x="39" y="206"/>
                    <a:pt x="39" y="206"/>
                    <a:pt x="39" y="206"/>
                  </a:cubicBezTo>
                  <a:cubicBezTo>
                    <a:pt x="35" y="210"/>
                    <a:pt x="30" y="215"/>
                    <a:pt x="26" y="219"/>
                  </a:cubicBezTo>
                  <a:cubicBezTo>
                    <a:pt x="40" y="248"/>
                    <a:pt x="40" y="248"/>
                    <a:pt x="40" y="248"/>
                  </a:cubicBezTo>
                  <a:cubicBezTo>
                    <a:pt x="36" y="255"/>
                    <a:pt x="32" y="262"/>
                    <a:pt x="31" y="270"/>
                  </a:cubicBezTo>
                  <a:cubicBezTo>
                    <a:pt x="1" y="281"/>
                    <a:pt x="1" y="281"/>
                    <a:pt x="1" y="281"/>
                  </a:cubicBezTo>
                  <a:cubicBezTo>
                    <a:pt x="0" y="287"/>
                    <a:pt x="0" y="293"/>
                    <a:pt x="1" y="299"/>
                  </a:cubicBezTo>
                  <a:cubicBezTo>
                    <a:pt x="30" y="310"/>
                    <a:pt x="30" y="310"/>
                    <a:pt x="30" y="310"/>
                  </a:cubicBezTo>
                  <a:cubicBezTo>
                    <a:pt x="32" y="318"/>
                    <a:pt x="36" y="325"/>
                    <a:pt x="40" y="332"/>
                  </a:cubicBezTo>
                  <a:cubicBezTo>
                    <a:pt x="26" y="361"/>
                    <a:pt x="26" y="361"/>
                    <a:pt x="26" y="361"/>
                  </a:cubicBezTo>
                  <a:cubicBezTo>
                    <a:pt x="30" y="366"/>
                    <a:pt x="35" y="370"/>
                    <a:pt x="39" y="374"/>
                  </a:cubicBezTo>
                  <a:cubicBezTo>
                    <a:pt x="68" y="361"/>
                    <a:pt x="68" y="361"/>
                    <a:pt x="68" y="361"/>
                  </a:cubicBezTo>
                  <a:cubicBezTo>
                    <a:pt x="75" y="365"/>
                    <a:pt x="82" y="368"/>
                    <a:pt x="90" y="370"/>
                  </a:cubicBezTo>
                  <a:cubicBezTo>
                    <a:pt x="101" y="399"/>
                    <a:pt x="101" y="399"/>
                    <a:pt x="101" y="399"/>
                  </a:cubicBezTo>
                  <a:cubicBezTo>
                    <a:pt x="107" y="400"/>
                    <a:pt x="113" y="400"/>
                    <a:pt x="119" y="399"/>
                  </a:cubicBezTo>
                  <a:cubicBezTo>
                    <a:pt x="130" y="370"/>
                    <a:pt x="130" y="370"/>
                    <a:pt x="130" y="370"/>
                  </a:cubicBezTo>
                  <a:cubicBezTo>
                    <a:pt x="138" y="368"/>
                    <a:pt x="145" y="365"/>
                    <a:pt x="152" y="361"/>
                  </a:cubicBezTo>
                  <a:cubicBezTo>
                    <a:pt x="181" y="374"/>
                    <a:pt x="181" y="374"/>
                    <a:pt x="181" y="374"/>
                  </a:cubicBezTo>
                  <a:cubicBezTo>
                    <a:pt x="185" y="370"/>
                    <a:pt x="190" y="366"/>
                    <a:pt x="194" y="361"/>
                  </a:cubicBezTo>
                  <a:cubicBezTo>
                    <a:pt x="181" y="332"/>
                    <a:pt x="181" y="332"/>
                    <a:pt x="181" y="332"/>
                  </a:cubicBezTo>
                  <a:cubicBezTo>
                    <a:pt x="185" y="325"/>
                    <a:pt x="188" y="318"/>
                    <a:pt x="190" y="310"/>
                  </a:cubicBezTo>
                  <a:cubicBezTo>
                    <a:pt x="219" y="299"/>
                    <a:pt x="219" y="299"/>
                    <a:pt x="219" y="299"/>
                  </a:cubicBezTo>
                  <a:cubicBezTo>
                    <a:pt x="220" y="293"/>
                    <a:pt x="220" y="287"/>
                    <a:pt x="219" y="281"/>
                  </a:cubicBezTo>
                  <a:cubicBezTo>
                    <a:pt x="190" y="270"/>
                    <a:pt x="190" y="270"/>
                    <a:pt x="190" y="270"/>
                  </a:cubicBezTo>
                  <a:cubicBezTo>
                    <a:pt x="188" y="262"/>
                    <a:pt x="185" y="255"/>
                    <a:pt x="181" y="248"/>
                  </a:cubicBezTo>
                  <a:cubicBezTo>
                    <a:pt x="194" y="219"/>
                    <a:pt x="194" y="219"/>
                    <a:pt x="194" y="219"/>
                  </a:cubicBezTo>
                  <a:cubicBezTo>
                    <a:pt x="190" y="215"/>
                    <a:pt x="185" y="210"/>
                    <a:pt x="181" y="206"/>
                  </a:cubicBezTo>
                  <a:cubicBezTo>
                    <a:pt x="152" y="220"/>
                    <a:pt x="152" y="220"/>
                    <a:pt x="152" y="220"/>
                  </a:cubicBezTo>
                  <a:cubicBezTo>
                    <a:pt x="145" y="216"/>
                    <a:pt x="138" y="212"/>
                    <a:pt x="130" y="211"/>
                  </a:cubicBezTo>
                  <a:lnTo>
                    <a:pt x="119" y="181"/>
                  </a:lnTo>
                  <a:close/>
                  <a:moveTo>
                    <a:pt x="167" y="113"/>
                  </a:moveTo>
                  <a:cubicBezTo>
                    <a:pt x="162" y="101"/>
                    <a:pt x="167" y="87"/>
                    <a:pt x="179" y="82"/>
                  </a:cubicBezTo>
                  <a:cubicBezTo>
                    <a:pt x="191" y="77"/>
                    <a:pt x="205" y="83"/>
                    <a:pt x="210" y="95"/>
                  </a:cubicBezTo>
                  <a:cubicBezTo>
                    <a:pt x="215" y="107"/>
                    <a:pt x="210" y="121"/>
                    <a:pt x="197" y="126"/>
                  </a:cubicBezTo>
                  <a:cubicBezTo>
                    <a:pt x="185" y="131"/>
                    <a:pt x="172" y="125"/>
                    <a:pt x="167" y="113"/>
                  </a:cubicBezTo>
                  <a:close/>
                  <a:moveTo>
                    <a:pt x="155" y="0"/>
                  </a:moveTo>
                  <a:cubicBezTo>
                    <a:pt x="149" y="2"/>
                    <a:pt x="144" y="4"/>
                    <a:pt x="138" y="7"/>
                  </a:cubicBezTo>
                  <a:cubicBezTo>
                    <a:pt x="139" y="38"/>
                    <a:pt x="139" y="38"/>
                    <a:pt x="139" y="38"/>
                  </a:cubicBezTo>
                  <a:cubicBezTo>
                    <a:pt x="133" y="43"/>
                    <a:pt x="127" y="49"/>
                    <a:pt x="123" y="55"/>
                  </a:cubicBezTo>
                  <a:cubicBezTo>
                    <a:pt x="91" y="54"/>
                    <a:pt x="91" y="54"/>
                    <a:pt x="91" y="54"/>
                  </a:cubicBezTo>
                  <a:cubicBezTo>
                    <a:pt x="88" y="59"/>
                    <a:pt x="86" y="65"/>
                    <a:pt x="84" y="71"/>
                  </a:cubicBezTo>
                  <a:cubicBezTo>
                    <a:pt x="107" y="92"/>
                    <a:pt x="107" y="92"/>
                    <a:pt x="107" y="92"/>
                  </a:cubicBezTo>
                  <a:cubicBezTo>
                    <a:pt x="106" y="100"/>
                    <a:pt x="106" y="108"/>
                    <a:pt x="107" y="116"/>
                  </a:cubicBezTo>
                  <a:cubicBezTo>
                    <a:pt x="84" y="137"/>
                    <a:pt x="84" y="137"/>
                    <a:pt x="84" y="137"/>
                  </a:cubicBezTo>
                  <a:cubicBezTo>
                    <a:pt x="86" y="143"/>
                    <a:pt x="88" y="149"/>
                    <a:pt x="91" y="154"/>
                  </a:cubicBezTo>
                  <a:cubicBezTo>
                    <a:pt x="122" y="153"/>
                    <a:pt x="122" y="153"/>
                    <a:pt x="122" y="153"/>
                  </a:cubicBezTo>
                  <a:cubicBezTo>
                    <a:pt x="127" y="159"/>
                    <a:pt x="133" y="165"/>
                    <a:pt x="139" y="170"/>
                  </a:cubicBezTo>
                  <a:cubicBezTo>
                    <a:pt x="138" y="201"/>
                    <a:pt x="138" y="201"/>
                    <a:pt x="138" y="201"/>
                  </a:cubicBezTo>
                  <a:cubicBezTo>
                    <a:pt x="144" y="204"/>
                    <a:pt x="149" y="206"/>
                    <a:pt x="155" y="208"/>
                  </a:cubicBezTo>
                  <a:cubicBezTo>
                    <a:pt x="176" y="185"/>
                    <a:pt x="176" y="185"/>
                    <a:pt x="176" y="185"/>
                  </a:cubicBezTo>
                  <a:cubicBezTo>
                    <a:pt x="184" y="186"/>
                    <a:pt x="193" y="186"/>
                    <a:pt x="200" y="185"/>
                  </a:cubicBezTo>
                  <a:cubicBezTo>
                    <a:pt x="222" y="208"/>
                    <a:pt x="222" y="208"/>
                    <a:pt x="222" y="208"/>
                  </a:cubicBezTo>
                  <a:cubicBezTo>
                    <a:pt x="228" y="206"/>
                    <a:pt x="233" y="204"/>
                    <a:pt x="239" y="201"/>
                  </a:cubicBezTo>
                  <a:cubicBezTo>
                    <a:pt x="237" y="170"/>
                    <a:pt x="237" y="170"/>
                    <a:pt x="237" y="170"/>
                  </a:cubicBezTo>
                  <a:cubicBezTo>
                    <a:pt x="244" y="165"/>
                    <a:pt x="250" y="159"/>
                    <a:pt x="254" y="153"/>
                  </a:cubicBezTo>
                  <a:cubicBezTo>
                    <a:pt x="286" y="154"/>
                    <a:pt x="286" y="154"/>
                    <a:pt x="286" y="154"/>
                  </a:cubicBezTo>
                  <a:cubicBezTo>
                    <a:pt x="289" y="149"/>
                    <a:pt x="291" y="143"/>
                    <a:pt x="293" y="137"/>
                  </a:cubicBezTo>
                  <a:cubicBezTo>
                    <a:pt x="270" y="116"/>
                    <a:pt x="270" y="116"/>
                    <a:pt x="270" y="116"/>
                  </a:cubicBezTo>
                  <a:cubicBezTo>
                    <a:pt x="271" y="108"/>
                    <a:pt x="271" y="100"/>
                    <a:pt x="270" y="92"/>
                  </a:cubicBezTo>
                  <a:cubicBezTo>
                    <a:pt x="293" y="71"/>
                    <a:pt x="293" y="71"/>
                    <a:pt x="293" y="71"/>
                  </a:cubicBezTo>
                  <a:cubicBezTo>
                    <a:pt x="291" y="65"/>
                    <a:pt x="289" y="59"/>
                    <a:pt x="286" y="54"/>
                  </a:cubicBezTo>
                  <a:cubicBezTo>
                    <a:pt x="254" y="55"/>
                    <a:pt x="254" y="55"/>
                    <a:pt x="254" y="55"/>
                  </a:cubicBezTo>
                  <a:cubicBezTo>
                    <a:pt x="249" y="49"/>
                    <a:pt x="244" y="43"/>
                    <a:pt x="237" y="38"/>
                  </a:cubicBezTo>
                  <a:cubicBezTo>
                    <a:pt x="239" y="7"/>
                    <a:pt x="239" y="7"/>
                    <a:pt x="239" y="7"/>
                  </a:cubicBezTo>
                  <a:cubicBezTo>
                    <a:pt x="233" y="4"/>
                    <a:pt x="228" y="2"/>
                    <a:pt x="222" y="0"/>
                  </a:cubicBezTo>
                  <a:cubicBezTo>
                    <a:pt x="200" y="23"/>
                    <a:pt x="200" y="23"/>
                    <a:pt x="200" y="23"/>
                  </a:cubicBezTo>
                  <a:cubicBezTo>
                    <a:pt x="192" y="22"/>
                    <a:pt x="184" y="22"/>
                    <a:pt x="176" y="23"/>
                  </a:cubicBezTo>
                  <a:lnTo>
                    <a:pt x="155" y="0"/>
                  </a:ln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pPr defTabSz="808654"/>
              <a:endParaRPr lang="en-US" sz="1836" dirty="0">
                <a:solidFill>
                  <a:srgbClr val="505050"/>
                </a:solidFill>
              </a:endParaRPr>
            </a:p>
          </p:txBody>
        </p:sp>
      </p:grpSp>
      <p:pic>
        <p:nvPicPr>
          <p:cNvPr id="26" name="Picture 25"/>
          <p:cNvPicPr>
            <a:picLocks noChangeAspect="1"/>
          </p:cNvPicPr>
          <p:nvPr/>
        </p:nvPicPr>
        <p:blipFill>
          <a:blip r:embed="rId9">
            <a:clrChange>
              <a:clrFrom>
                <a:srgbClr val="FFFFFF"/>
              </a:clrFrom>
              <a:clrTo>
                <a:srgbClr val="FFFFFF">
                  <a:alpha val="0"/>
                </a:srgbClr>
              </a:clrTo>
            </a:clrChange>
          </a:blip>
          <a:stretch>
            <a:fillRect/>
          </a:stretch>
        </p:blipFill>
        <p:spPr>
          <a:xfrm>
            <a:off x="3350138" y="4064412"/>
            <a:ext cx="946848" cy="317243"/>
          </a:xfrm>
          <a:prstGeom prst="rect">
            <a:avLst/>
          </a:prstGeom>
        </p:spPr>
      </p:pic>
      <p:pic>
        <p:nvPicPr>
          <p:cNvPr id="27" name="Picture 26"/>
          <p:cNvPicPr>
            <a:picLocks noChangeAspect="1"/>
          </p:cNvPicPr>
          <p:nvPr/>
        </p:nvPicPr>
        <p:blipFill>
          <a:blip r:embed="rId10">
            <a:clrChange>
              <a:clrFrom>
                <a:srgbClr val="FFFFFF"/>
              </a:clrFrom>
              <a:clrTo>
                <a:srgbClr val="FFFFFF">
                  <a:alpha val="0"/>
                </a:srgbClr>
              </a:clrTo>
            </a:clrChange>
          </a:blip>
          <a:stretch>
            <a:fillRect/>
          </a:stretch>
        </p:blipFill>
        <p:spPr>
          <a:xfrm>
            <a:off x="4454303" y="4119763"/>
            <a:ext cx="941224" cy="222063"/>
          </a:xfrm>
          <a:prstGeom prst="rect">
            <a:avLst/>
          </a:prstGeom>
        </p:spPr>
      </p:pic>
      <p:pic>
        <p:nvPicPr>
          <p:cNvPr id="28" name="Picture 27"/>
          <p:cNvPicPr>
            <a:picLocks noChangeAspect="1"/>
          </p:cNvPicPr>
          <p:nvPr/>
        </p:nvPicPr>
        <p:blipFill>
          <a:blip r:embed="rId11">
            <a:clrChange>
              <a:clrFrom>
                <a:srgbClr val="FFFFFF"/>
              </a:clrFrom>
              <a:clrTo>
                <a:srgbClr val="FFFFFF">
                  <a:alpha val="0"/>
                </a:srgbClr>
              </a:clrTo>
            </a:clrChange>
          </a:blip>
          <a:stretch>
            <a:fillRect/>
          </a:stretch>
        </p:blipFill>
        <p:spPr>
          <a:xfrm>
            <a:off x="3336028" y="4525162"/>
            <a:ext cx="923919" cy="349318"/>
          </a:xfrm>
          <a:prstGeom prst="rect">
            <a:avLst/>
          </a:prstGeom>
        </p:spPr>
      </p:pic>
      <p:pic>
        <p:nvPicPr>
          <p:cNvPr id="29" name="Picture 28"/>
          <p:cNvPicPr>
            <a:picLocks noChangeAspect="1"/>
          </p:cNvPicPr>
          <p:nvPr/>
        </p:nvPicPr>
        <p:blipFill rotWithShape="1">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t="21745" b="32540"/>
          <a:stretch/>
        </p:blipFill>
        <p:spPr>
          <a:xfrm>
            <a:off x="3260856" y="6383224"/>
            <a:ext cx="1152729" cy="381207"/>
          </a:xfrm>
          <a:prstGeom prst="rect">
            <a:avLst/>
          </a:prstGeom>
        </p:spPr>
      </p:pic>
      <p:pic>
        <p:nvPicPr>
          <p:cNvPr id="30" name="Picture 29"/>
          <p:cNvPicPr>
            <a:picLocks noChangeAspect="1"/>
          </p:cNvPicPr>
          <p:nvPr/>
        </p:nvPicPr>
        <p:blipFill>
          <a:blip r:embed="rId13">
            <a:clrChange>
              <a:clrFrom>
                <a:srgbClr val="FFFFFF"/>
              </a:clrFrom>
              <a:clrTo>
                <a:srgbClr val="FFFFFF">
                  <a:alpha val="0"/>
                </a:srgbClr>
              </a:clrTo>
            </a:clrChange>
          </a:blip>
          <a:stretch>
            <a:fillRect/>
          </a:stretch>
        </p:blipFill>
        <p:spPr>
          <a:xfrm>
            <a:off x="3417362" y="3122277"/>
            <a:ext cx="1323082" cy="273186"/>
          </a:xfrm>
          <a:prstGeom prst="rect">
            <a:avLst/>
          </a:prstGeom>
        </p:spPr>
      </p:pic>
      <p:pic>
        <p:nvPicPr>
          <p:cNvPr id="31" name="Picture 30"/>
          <p:cNvPicPr>
            <a:picLocks noChangeAspect="1"/>
          </p:cNvPicPr>
          <p:nvPr/>
        </p:nvPicPr>
        <p:blipFill rotWithShape="1">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4363948" y="5816562"/>
            <a:ext cx="1207457" cy="440274"/>
          </a:xfrm>
          <a:prstGeom prst="rect">
            <a:avLst/>
          </a:prstGeom>
        </p:spPr>
      </p:pic>
      <p:pic>
        <p:nvPicPr>
          <p:cNvPr id="32" name="Picture 31"/>
          <p:cNvPicPr>
            <a:picLocks noChangeAspect="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311763" y="1943808"/>
            <a:ext cx="1010377" cy="405294"/>
          </a:xfrm>
          <a:prstGeom prst="rect">
            <a:avLst/>
          </a:prstGeom>
        </p:spPr>
      </p:pic>
      <p:pic>
        <p:nvPicPr>
          <p:cNvPr id="33" name="Picture 32"/>
          <p:cNvPicPr>
            <a:picLocks noChangeAspect="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965469" y="1523688"/>
            <a:ext cx="893478" cy="351901"/>
          </a:xfrm>
          <a:prstGeom prst="rect">
            <a:avLst/>
          </a:prstGeom>
        </p:spPr>
      </p:pic>
      <p:pic>
        <p:nvPicPr>
          <p:cNvPr id="34" name="Picture 33"/>
          <p:cNvPicPr>
            <a:picLocks noChangeAspect="1"/>
          </p:cNvPicPr>
          <p:nvPr/>
        </p:nvPicPr>
        <p:blipFill>
          <a:blip r:embed="rId1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39673" y="1517497"/>
            <a:ext cx="1080399" cy="418992"/>
          </a:xfrm>
          <a:prstGeom prst="rect">
            <a:avLst/>
          </a:prstGeom>
        </p:spPr>
      </p:pic>
      <p:pic>
        <p:nvPicPr>
          <p:cNvPr id="35" name="Picture 34"/>
          <p:cNvPicPr>
            <a:picLocks noChangeAspect="1"/>
          </p:cNvPicPr>
          <p:nvPr/>
        </p:nvPicPr>
        <p:blipFill>
          <a:blip r:embed="rId18">
            <a:clrChange>
              <a:clrFrom>
                <a:srgbClr val="FFFFFF"/>
              </a:clrFrom>
              <a:clrTo>
                <a:srgbClr val="FFFFFF">
                  <a:alpha val="0"/>
                </a:srgbClr>
              </a:clrTo>
            </a:clrChange>
          </a:blip>
          <a:stretch>
            <a:fillRect/>
          </a:stretch>
        </p:blipFill>
        <p:spPr>
          <a:xfrm>
            <a:off x="3418526" y="2754289"/>
            <a:ext cx="897432" cy="164604"/>
          </a:xfrm>
          <a:prstGeom prst="rect">
            <a:avLst/>
          </a:prstGeom>
        </p:spPr>
      </p:pic>
      <p:pic>
        <p:nvPicPr>
          <p:cNvPr id="36" name="Picture 35"/>
          <p:cNvPicPr>
            <a:picLocks noChangeAspect="1"/>
          </p:cNvPicPr>
          <p:nvPr/>
        </p:nvPicPr>
        <p:blipFill>
          <a:blip r:embed="rId19" cstate="print">
            <a:clrChange>
              <a:clrFrom>
                <a:srgbClr val="FEFDFF"/>
              </a:clrFrom>
              <a:clrTo>
                <a:srgbClr val="FEFDFF">
                  <a:alpha val="0"/>
                </a:srgbClr>
              </a:clrTo>
            </a:clrChange>
            <a:extLst>
              <a:ext uri="{28A0092B-C50C-407E-A947-70E740481C1C}">
                <a14:useLocalDpi xmlns:a14="http://schemas.microsoft.com/office/drawing/2010/main" val="0"/>
              </a:ext>
            </a:extLst>
          </a:blip>
          <a:stretch>
            <a:fillRect/>
          </a:stretch>
        </p:blipFill>
        <p:spPr>
          <a:xfrm>
            <a:off x="9201839" y="6494623"/>
            <a:ext cx="699155" cy="149613"/>
          </a:xfrm>
          <a:prstGeom prst="rect">
            <a:avLst/>
          </a:prstGeom>
        </p:spPr>
      </p:pic>
      <p:pic>
        <p:nvPicPr>
          <p:cNvPr id="37" name="Picture 36"/>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7926965" y="6387148"/>
            <a:ext cx="1066246" cy="254617"/>
          </a:xfrm>
          <a:prstGeom prst="rect">
            <a:avLst/>
          </a:prstGeom>
          <a:noFill/>
          <a:ln>
            <a:noFill/>
          </a:ln>
        </p:spPr>
      </p:pic>
      <p:pic>
        <p:nvPicPr>
          <p:cNvPr id="38" name="Picture 37"/>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3523962" y="1592540"/>
            <a:ext cx="718141" cy="353905"/>
          </a:xfrm>
          <a:prstGeom prst="rect">
            <a:avLst/>
          </a:prstGeom>
          <a:noFill/>
          <a:ln>
            <a:noFill/>
          </a:ln>
        </p:spPr>
      </p:pic>
      <p:pic>
        <p:nvPicPr>
          <p:cNvPr id="39" name="Picture 38"/>
          <p:cNvPicPr>
            <a:picLocks noChangeAspect="1"/>
          </p:cNvPicPr>
          <p:nvPr/>
        </p:nvPicPr>
        <p:blipFill>
          <a:blip r:embed="rId22">
            <a:clrChange>
              <a:clrFrom>
                <a:srgbClr val="FFFFFF"/>
              </a:clrFrom>
              <a:clrTo>
                <a:srgbClr val="FFFFFF">
                  <a:alpha val="0"/>
                </a:srgbClr>
              </a:clrTo>
            </a:clrChange>
          </a:blip>
          <a:stretch>
            <a:fillRect/>
          </a:stretch>
        </p:blipFill>
        <p:spPr>
          <a:xfrm>
            <a:off x="4564837" y="6494123"/>
            <a:ext cx="967427" cy="219778"/>
          </a:xfrm>
          <a:prstGeom prst="rect">
            <a:avLst/>
          </a:prstGeom>
        </p:spPr>
      </p:pic>
      <p:pic>
        <p:nvPicPr>
          <p:cNvPr id="45" name="Picture 2" descr="http://hophacks.com/logos/sendgrid_white.png"/>
          <p:cNvPicPr>
            <a:picLocks noChangeAspect="1" noChangeArrowheads="1"/>
          </p:cNvPicPr>
          <p:nvPr/>
        </p:nvPicPr>
        <p:blipFill>
          <a:blip r:embed="rId23" cstate="print">
            <a:extLst>
              <a:ext uri="{28A0092B-C50C-407E-A947-70E740481C1C}">
                <a14:useLocalDpi xmlns:a14="http://schemas.microsoft.com/office/drawing/2010/main" val="0"/>
              </a:ext>
            </a:extLst>
          </a:blip>
          <a:stretch>
            <a:fillRect/>
          </a:stretch>
        </p:blipFill>
        <p:spPr bwMode="auto">
          <a:xfrm>
            <a:off x="9512839" y="4489938"/>
            <a:ext cx="879855" cy="296819"/>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6" name="Picture 2"/>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3329935" y="2241946"/>
            <a:ext cx="1217081" cy="212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6" descr="http://res.cloudinary.com/octopusdeploy/image/upload/v1411729274/Logo-Text-BlueBlackWhite-400_f6zxbu.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9354193" y="5982655"/>
            <a:ext cx="1298293" cy="253167"/>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8" descr="http://himss.eu/sites/default/files/ibm-logo.jpg"/>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454658" y="3594794"/>
            <a:ext cx="725730" cy="283167"/>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8"/>
          <p:cNvPicPr>
            <a:picLocks noChangeAspect="1"/>
          </p:cNvPicPr>
          <p:nvPr/>
        </p:nvPicPr>
        <p:blipFill>
          <a:blip r:embed="rId27" cstate="print">
            <a:clrChange>
              <a:clrFrom>
                <a:srgbClr val="FCFCFC"/>
              </a:clrFrom>
              <a:clrTo>
                <a:srgbClr val="FCFCFC">
                  <a:alpha val="0"/>
                </a:srgbClr>
              </a:clrTo>
            </a:clrChange>
            <a:extLst>
              <a:ext uri="{28A0092B-C50C-407E-A947-70E740481C1C}">
                <a14:useLocalDpi xmlns:a14="http://schemas.microsoft.com/office/drawing/2010/main" val="0"/>
              </a:ext>
            </a:extLst>
          </a:blip>
          <a:stretch>
            <a:fillRect/>
          </a:stretch>
        </p:blipFill>
        <p:spPr>
          <a:xfrm>
            <a:off x="6976229" y="6040902"/>
            <a:ext cx="779212" cy="203273"/>
          </a:xfrm>
          <a:prstGeom prst="rect">
            <a:avLst/>
          </a:prstGeom>
        </p:spPr>
      </p:pic>
      <p:pic>
        <p:nvPicPr>
          <p:cNvPr id="50" name="Picture 49"/>
          <p:cNvPicPr>
            <a:picLocks noChangeAspect="1"/>
          </p:cNvPicPr>
          <p:nvPr/>
        </p:nvPicPr>
        <p:blipFill rotWithShape="1">
          <a:blip r:embed="rId28">
            <a:clrChange>
              <a:clrFrom>
                <a:srgbClr val="FFFFFD"/>
              </a:clrFrom>
              <a:clrTo>
                <a:srgbClr val="FFFFFD">
                  <a:alpha val="0"/>
                </a:srgbClr>
              </a:clrTo>
            </a:clrChange>
            <a:extLst>
              <a:ext uri="{28A0092B-C50C-407E-A947-70E740481C1C}">
                <a14:useLocalDpi xmlns:a14="http://schemas.microsoft.com/office/drawing/2010/main" val="0"/>
              </a:ext>
            </a:extLst>
          </a:blip>
          <a:srcRect/>
          <a:stretch/>
        </p:blipFill>
        <p:spPr>
          <a:xfrm>
            <a:off x="5738928" y="2023095"/>
            <a:ext cx="989680" cy="220809"/>
          </a:xfrm>
          <a:prstGeom prst="rect">
            <a:avLst/>
          </a:prstGeom>
        </p:spPr>
      </p:pic>
      <p:pic>
        <p:nvPicPr>
          <p:cNvPr id="51" name="Picture 50"/>
          <p:cNvPicPr>
            <a:picLocks noChangeAspect="1"/>
          </p:cNvPicPr>
          <p:nvPr/>
        </p:nvPicPr>
        <p:blipFill rotWithShape="1">
          <a:blip r:embed="rId29">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10904413" y="5563828"/>
            <a:ext cx="999418" cy="304539"/>
          </a:xfrm>
          <a:prstGeom prst="rect">
            <a:avLst/>
          </a:prstGeom>
        </p:spPr>
      </p:pic>
      <p:pic>
        <p:nvPicPr>
          <p:cNvPr id="52" name="Picture 51"/>
          <p:cNvPicPr>
            <a:picLocks noChangeAspect="1"/>
          </p:cNvPicPr>
          <p:nvPr/>
        </p:nvPicPr>
        <p:blipFill>
          <a:blip r:embed="rId30">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88700" y="2002610"/>
            <a:ext cx="1116821" cy="201888"/>
          </a:xfrm>
          <a:prstGeom prst="rect">
            <a:avLst/>
          </a:prstGeom>
        </p:spPr>
      </p:pic>
      <p:pic>
        <p:nvPicPr>
          <p:cNvPr id="53" name="Picture 52"/>
          <p:cNvPicPr>
            <a:picLocks noChangeAspect="1"/>
          </p:cNvPicPr>
          <p:nvPr/>
        </p:nvPicPr>
        <p:blipFill>
          <a:blip r:embed="rId31"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923238" y="5982655"/>
            <a:ext cx="1014528" cy="218451"/>
          </a:xfrm>
          <a:prstGeom prst="rect">
            <a:avLst/>
          </a:prstGeom>
        </p:spPr>
      </p:pic>
      <p:pic>
        <p:nvPicPr>
          <p:cNvPr id="54" name="Picture 53"/>
          <p:cNvPicPr>
            <a:picLocks noChangeAspect="1"/>
          </p:cNvPicPr>
          <p:nvPr/>
        </p:nvPicPr>
        <p:blipFill>
          <a:blip r:embed="rId3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507666" y="5434072"/>
            <a:ext cx="935663" cy="304746"/>
          </a:xfrm>
          <a:prstGeom prst="rect">
            <a:avLst/>
          </a:prstGeom>
        </p:spPr>
      </p:pic>
      <p:pic>
        <p:nvPicPr>
          <p:cNvPr id="55" name="Picture 54"/>
          <p:cNvPicPr>
            <a:picLocks noChangeAspect="1"/>
          </p:cNvPicPr>
          <p:nvPr/>
        </p:nvPicPr>
        <p:blipFill>
          <a:blip r:embed="rId3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197919" y="2030469"/>
            <a:ext cx="973825" cy="273148"/>
          </a:xfrm>
          <a:prstGeom prst="rect">
            <a:avLst/>
          </a:prstGeom>
        </p:spPr>
      </p:pic>
      <p:pic>
        <p:nvPicPr>
          <p:cNvPr id="56" name="Picture 55"/>
          <p:cNvPicPr>
            <a:picLocks noChangeAspect="1"/>
          </p:cNvPicPr>
          <p:nvPr/>
        </p:nvPicPr>
        <p:blipFill>
          <a:blip r:embed="rId3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546914" y="5334969"/>
            <a:ext cx="403438" cy="403438"/>
          </a:xfrm>
          <a:prstGeom prst="rect">
            <a:avLst/>
          </a:prstGeom>
        </p:spPr>
      </p:pic>
      <p:pic>
        <p:nvPicPr>
          <p:cNvPr id="57" name="Picture 56"/>
          <p:cNvPicPr>
            <a:picLocks noChangeAspect="1"/>
          </p:cNvPicPr>
          <p:nvPr/>
        </p:nvPicPr>
        <p:blipFill rotWithShape="1">
          <a:blip r:embed="rId35">
            <a:clrChange>
              <a:clrFrom>
                <a:srgbClr val="FEFEFE"/>
              </a:clrFrom>
              <a:clrTo>
                <a:srgbClr val="FEFEFE">
                  <a:alpha val="0"/>
                </a:srgbClr>
              </a:clrTo>
            </a:clrChange>
            <a:extLst>
              <a:ext uri="{28A0092B-C50C-407E-A947-70E740481C1C}">
                <a14:useLocalDpi xmlns:a14="http://schemas.microsoft.com/office/drawing/2010/main" val="0"/>
              </a:ext>
            </a:extLst>
          </a:blip>
          <a:srcRect/>
          <a:stretch/>
        </p:blipFill>
        <p:spPr>
          <a:xfrm>
            <a:off x="9551417" y="1597799"/>
            <a:ext cx="1480707" cy="257180"/>
          </a:xfrm>
          <a:prstGeom prst="rect">
            <a:avLst/>
          </a:prstGeom>
        </p:spPr>
      </p:pic>
      <p:pic>
        <p:nvPicPr>
          <p:cNvPr id="58" name="Picture 57"/>
          <p:cNvPicPr>
            <a:picLocks noChangeAspect="1"/>
          </p:cNvPicPr>
          <p:nvPr/>
        </p:nvPicPr>
        <p:blipFill>
          <a:blip r:embed="rId3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594292" y="4380992"/>
            <a:ext cx="1309619" cy="362837"/>
          </a:xfrm>
          <a:prstGeom prst="rect">
            <a:avLst/>
          </a:prstGeom>
        </p:spPr>
      </p:pic>
      <p:pic>
        <p:nvPicPr>
          <p:cNvPr id="59" name="Picture 58"/>
          <p:cNvPicPr>
            <a:picLocks noChangeAspect="1"/>
          </p:cNvPicPr>
          <p:nvPr/>
        </p:nvPicPr>
        <p:blipFill rotWithShape="1">
          <a:blip r:embed="rId37">
            <a:clrChange>
              <a:clrFrom>
                <a:srgbClr val="F2FFFF"/>
              </a:clrFrom>
              <a:clrTo>
                <a:srgbClr val="F2FFFF">
                  <a:alpha val="0"/>
                </a:srgbClr>
              </a:clrTo>
            </a:clrChange>
            <a:extLst>
              <a:ext uri="{28A0092B-C50C-407E-A947-70E740481C1C}">
                <a14:useLocalDpi xmlns:a14="http://schemas.microsoft.com/office/drawing/2010/main" val="0"/>
              </a:ext>
            </a:extLst>
          </a:blip>
          <a:srcRect/>
          <a:stretch/>
        </p:blipFill>
        <p:spPr>
          <a:xfrm>
            <a:off x="9325123" y="5455175"/>
            <a:ext cx="906434" cy="381056"/>
          </a:xfrm>
          <a:prstGeom prst="rect">
            <a:avLst/>
          </a:prstGeom>
        </p:spPr>
      </p:pic>
      <p:pic>
        <p:nvPicPr>
          <p:cNvPr id="60" name="Picture 59"/>
          <p:cNvPicPr>
            <a:picLocks noChangeAspect="1"/>
          </p:cNvPicPr>
          <p:nvPr/>
        </p:nvPicPr>
        <p:blipFill>
          <a:blip r:embed="rId3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955491" y="5942533"/>
            <a:ext cx="1127950" cy="350732"/>
          </a:xfrm>
          <a:prstGeom prst="rect">
            <a:avLst/>
          </a:prstGeom>
        </p:spPr>
      </p:pic>
      <p:pic>
        <p:nvPicPr>
          <p:cNvPr id="61" name="Picture 60"/>
          <p:cNvPicPr>
            <a:picLocks noChangeAspect="1"/>
          </p:cNvPicPr>
          <p:nvPr/>
        </p:nvPicPr>
        <p:blipFill>
          <a:blip r:embed="rId3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364062" y="5090042"/>
            <a:ext cx="914065" cy="232670"/>
          </a:xfrm>
          <a:prstGeom prst="rect">
            <a:avLst/>
          </a:prstGeom>
        </p:spPr>
      </p:pic>
      <p:pic>
        <p:nvPicPr>
          <p:cNvPr id="62" name="Picture 61"/>
          <p:cNvPicPr>
            <a:picLocks noChangeAspect="1"/>
          </p:cNvPicPr>
          <p:nvPr/>
        </p:nvPicPr>
        <p:blipFill>
          <a:blip r:embed="rId40"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06605" y="2035280"/>
            <a:ext cx="900056" cy="259193"/>
          </a:xfrm>
          <a:prstGeom prst="rect">
            <a:avLst/>
          </a:prstGeom>
        </p:spPr>
      </p:pic>
      <p:pic>
        <p:nvPicPr>
          <p:cNvPr id="63" name="Picture 62"/>
          <p:cNvPicPr>
            <a:picLocks noChangeAspect="1"/>
          </p:cNvPicPr>
          <p:nvPr/>
        </p:nvPicPr>
        <p:blipFill>
          <a:blip r:embed="rId41"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954232" y="5213609"/>
            <a:ext cx="907246" cy="289186"/>
          </a:xfrm>
          <a:prstGeom prst="rect">
            <a:avLst/>
          </a:prstGeom>
        </p:spPr>
      </p:pic>
      <p:pic>
        <p:nvPicPr>
          <p:cNvPr id="64" name="Picture 63"/>
          <p:cNvPicPr>
            <a:picLocks noChangeAspect="1"/>
          </p:cNvPicPr>
          <p:nvPr/>
        </p:nvPicPr>
        <p:blipFill>
          <a:blip r:embed="rId4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454303" y="2808743"/>
            <a:ext cx="1192253" cy="260655"/>
          </a:xfrm>
          <a:prstGeom prst="rect">
            <a:avLst/>
          </a:prstGeom>
        </p:spPr>
      </p:pic>
      <p:pic>
        <p:nvPicPr>
          <p:cNvPr id="65" name="Picture 64"/>
          <p:cNvPicPr>
            <a:picLocks noChangeAspect="1"/>
          </p:cNvPicPr>
          <p:nvPr/>
        </p:nvPicPr>
        <p:blipFill rotWithShape="1">
          <a:blip r:embed="rId43">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4383505" y="4860155"/>
            <a:ext cx="1148758" cy="338315"/>
          </a:xfrm>
          <a:prstGeom prst="rect">
            <a:avLst/>
          </a:prstGeom>
        </p:spPr>
      </p:pic>
      <p:pic>
        <p:nvPicPr>
          <p:cNvPr id="66" name="Picture 65"/>
          <p:cNvPicPr>
            <a:picLocks noChangeAspect="1"/>
          </p:cNvPicPr>
          <p:nvPr/>
        </p:nvPicPr>
        <p:blipFill>
          <a:blip r:embed="rId44" cstate="print">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8267953" y="1560445"/>
            <a:ext cx="1163603" cy="315876"/>
          </a:xfrm>
          <a:prstGeom prst="rect">
            <a:avLst/>
          </a:prstGeom>
        </p:spPr>
      </p:pic>
      <p:pic>
        <p:nvPicPr>
          <p:cNvPr id="67" name="Picture 66"/>
          <p:cNvPicPr>
            <a:picLocks noChangeAspect="1"/>
          </p:cNvPicPr>
          <p:nvPr/>
        </p:nvPicPr>
        <p:blipFill rotWithShape="1">
          <a:blip r:embed="rId45">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3405629" y="5887557"/>
            <a:ext cx="785195" cy="321820"/>
          </a:xfrm>
          <a:prstGeom prst="rect">
            <a:avLst/>
          </a:prstGeom>
        </p:spPr>
      </p:pic>
      <p:pic>
        <p:nvPicPr>
          <p:cNvPr id="68" name="Picture 67"/>
          <p:cNvPicPr>
            <a:picLocks noChangeAspect="1"/>
          </p:cNvPicPr>
          <p:nvPr/>
        </p:nvPicPr>
        <p:blipFill rotWithShape="1">
          <a:blip r:embed="rId46">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10109622" y="6429684"/>
            <a:ext cx="974428" cy="279489"/>
          </a:xfrm>
          <a:prstGeom prst="rect">
            <a:avLst/>
          </a:prstGeom>
        </p:spPr>
      </p:pic>
      <p:pic>
        <p:nvPicPr>
          <p:cNvPr id="69" name="Picture 68"/>
          <p:cNvPicPr>
            <a:picLocks noChangeAspect="1"/>
          </p:cNvPicPr>
          <p:nvPr/>
        </p:nvPicPr>
        <p:blipFill>
          <a:blip r:embed="rId47" cstate="print">
            <a:extLst>
              <a:ext uri="{28A0092B-C50C-407E-A947-70E740481C1C}">
                <a14:useLocalDpi xmlns:a14="http://schemas.microsoft.com/office/drawing/2010/main" val="0"/>
              </a:ext>
            </a:extLst>
          </a:blip>
          <a:stretch>
            <a:fillRect/>
          </a:stretch>
        </p:blipFill>
        <p:spPr>
          <a:xfrm>
            <a:off x="9617480" y="4056700"/>
            <a:ext cx="759824" cy="286002"/>
          </a:xfrm>
          <a:prstGeom prst="rect">
            <a:avLst/>
          </a:prstGeom>
        </p:spPr>
      </p:pic>
      <p:pic>
        <p:nvPicPr>
          <p:cNvPr id="70" name="Picture 2" descr="MyFileBridge"/>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9545538" y="4964018"/>
            <a:ext cx="963036" cy="355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70"/>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5731632" y="5942533"/>
            <a:ext cx="1044547" cy="371679"/>
          </a:xfrm>
          <a:prstGeom prst="rect">
            <a:avLst/>
          </a:prstGeom>
        </p:spPr>
      </p:pic>
      <p:pic>
        <p:nvPicPr>
          <p:cNvPr id="72" name="Picture 71"/>
          <p:cNvPicPr>
            <a:picLocks noChangeAspect="1"/>
          </p:cNvPicPr>
          <p:nvPr/>
        </p:nvPicPr>
        <p:blipFill>
          <a:blip r:embed="rId50" cstate="print">
            <a:extLst>
              <a:ext uri="{28A0092B-C50C-407E-A947-70E740481C1C}">
                <a14:useLocalDpi xmlns:a14="http://schemas.microsoft.com/office/drawing/2010/main" val="0"/>
              </a:ext>
            </a:extLst>
          </a:blip>
          <a:stretch>
            <a:fillRect/>
          </a:stretch>
        </p:blipFill>
        <p:spPr>
          <a:xfrm>
            <a:off x="4641833" y="2456303"/>
            <a:ext cx="1161611" cy="209066"/>
          </a:xfrm>
          <a:prstGeom prst="rect">
            <a:avLst/>
          </a:prstGeom>
        </p:spPr>
      </p:pic>
      <p:pic>
        <p:nvPicPr>
          <p:cNvPr id="73" name="Picture 72"/>
          <p:cNvPicPr>
            <a:picLocks noChangeAspect="1"/>
          </p:cNvPicPr>
          <p:nvPr/>
        </p:nvPicPr>
        <p:blipFill>
          <a:blip r:embed="rId51" cstate="print">
            <a:extLst>
              <a:ext uri="{28A0092B-C50C-407E-A947-70E740481C1C}">
                <a14:useLocalDpi xmlns:a14="http://schemas.microsoft.com/office/drawing/2010/main" val="0"/>
              </a:ext>
            </a:extLst>
          </a:blip>
          <a:stretch>
            <a:fillRect/>
          </a:stretch>
        </p:blipFill>
        <p:spPr>
          <a:xfrm>
            <a:off x="11131197" y="6371650"/>
            <a:ext cx="927165" cy="322987"/>
          </a:xfrm>
          <a:prstGeom prst="rect">
            <a:avLst/>
          </a:prstGeom>
        </p:spPr>
      </p:pic>
      <p:pic>
        <p:nvPicPr>
          <p:cNvPr id="74" name="Picture 73"/>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6945380" y="6371650"/>
            <a:ext cx="792800" cy="428376"/>
          </a:xfrm>
          <a:prstGeom prst="rect">
            <a:avLst/>
          </a:prstGeom>
        </p:spPr>
      </p:pic>
      <p:pic>
        <p:nvPicPr>
          <p:cNvPr id="75" name="Picture 74"/>
          <p:cNvPicPr>
            <a:picLocks noChangeAspect="1"/>
          </p:cNvPicPr>
          <p:nvPr/>
        </p:nvPicPr>
        <p:blipFill>
          <a:blip r:embed="rId53">
            <a:extLst>
              <a:ext uri="{28A0092B-C50C-407E-A947-70E740481C1C}">
                <a14:useLocalDpi xmlns:a14="http://schemas.microsoft.com/office/drawing/2010/main" val="0"/>
              </a:ext>
            </a:extLst>
          </a:blip>
          <a:stretch>
            <a:fillRect/>
          </a:stretch>
        </p:blipFill>
        <p:spPr>
          <a:xfrm>
            <a:off x="10662958" y="4904262"/>
            <a:ext cx="1318364" cy="218570"/>
          </a:xfrm>
          <a:prstGeom prst="rect">
            <a:avLst/>
          </a:prstGeom>
        </p:spPr>
      </p:pic>
      <p:pic>
        <p:nvPicPr>
          <p:cNvPr id="76" name="Picture 2" descr="http://www.appzero.com/sites/default/files/content/appzero_logo_.pngforweb.png"/>
          <p:cNvPicPr>
            <a:picLocks noChangeAspect="1" noChangeArrowheads="1"/>
          </p:cNvPicPr>
          <p:nvPr/>
        </p:nvPicPr>
        <p:blipFill>
          <a:blip r:embed="rId54" cstate="print">
            <a:extLst>
              <a:ext uri="{28A0092B-C50C-407E-A947-70E740481C1C}">
                <a14:useLocalDpi xmlns:a14="http://schemas.microsoft.com/office/drawing/2010/main" val="0"/>
              </a:ext>
            </a:extLst>
          </a:blip>
          <a:srcRect/>
          <a:stretch>
            <a:fillRect/>
          </a:stretch>
        </p:blipFill>
        <p:spPr bwMode="auto">
          <a:xfrm>
            <a:off x="4477132" y="1694186"/>
            <a:ext cx="1219748" cy="158500"/>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4" descr="http://www.metavistech.com/sites/all/themes/custom/metavistech_design/img/logo.png"/>
          <p:cNvPicPr>
            <a:picLocks noChangeAspect="1" noChangeArrowheads="1"/>
          </p:cNvPicPr>
          <p:nvPr/>
        </p:nvPicPr>
        <p:blipFill>
          <a:blip r:embed="rId55" cstate="print">
            <a:extLst>
              <a:ext uri="{28A0092B-C50C-407E-A947-70E740481C1C}">
                <a14:useLocalDpi xmlns:a14="http://schemas.microsoft.com/office/drawing/2010/main" val="0"/>
              </a:ext>
            </a:extLst>
          </a:blip>
          <a:srcRect/>
          <a:stretch>
            <a:fillRect/>
          </a:stretch>
        </p:blipFill>
        <p:spPr bwMode="auto">
          <a:xfrm>
            <a:off x="8267952" y="2042040"/>
            <a:ext cx="772857" cy="219892"/>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77"/>
          <p:cNvPicPr>
            <a:picLocks noChangeAspect="1"/>
          </p:cNvPicPr>
          <p:nvPr/>
        </p:nvPicPr>
        <p:blipFill>
          <a:blip r:embed="rId5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758936" y="6453050"/>
            <a:ext cx="969133" cy="232760"/>
          </a:xfrm>
          <a:prstGeom prst="rect">
            <a:avLst/>
          </a:prstGeom>
        </p:spPr>
      </p:pic>
      <p:pic>
        <p:nvPicPr>
          <p:cNvPr id="80" name="Picture 79"/>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a:off x="6020241" y="2391410"/>
            <a:ext cx="467327" cy="461557"/>
          </a:xfrm>
          <a:prstGeom prst="rect">
            <a:avLst/>
          </a:prstGeom>
        </p:spPr>
      </p:pic>
      <p:pic>
        <p:nvPicPr>
          <p:cNvPr id="81" name="Picture 80"/>
          <p:cNvPicPr>
            <a:picLocks noChangeAspect="1"/>
          </p:cNvPicPr>
          <p:nvPr/>
        </p:nvPicPr>
        <p:blipFill rotWithShape="1">
          <a:blip r:embed="rId58" cstate="print">
            <a:clrChange>
              <a:clrFrom>
                <a:srgbClr val="FFFFFF"/>
              </a:clrFrom>
              <a:clrTo>
                <a:srgbClr val="FFFFFF">
                  <a:alpha val="0"/>
                </a:srgbClr>
              </a:clrTo>
            </a:clrChange>
            <a:extLst>
              <a:ext uri="{28A0092B-C50C-407E-A947-70E740481C1C}">
                <a14:useLocalDpi xmlns:a14="http://schemas.microsoft.com/office/drawing/2010/main" val="0"/>
              </a:ext>
            </a:extLst>
          </a:blip>
          <a:srcRect t="25992" b="25674"/>
          <a:stretch/>
        </p:blipFill>
        <p:spPr>
          <a:xfrm>
            <a:off x="9602091" y="4488874"/>
            <a:ext cx="790603" cy="382133"/>
          </a:xfrm>
          <a:prstGeom prst="rect">
            <a:avLst/>
          </a:prstGeom>
        </p:spPr>
      </p:pic>
      <p:pic>
        <p:nvPicPr>
          <p:cNvPr id="83" name="Picture 12" descr="http://rack.1.mshcdn.com/media/ZgkyMDEzLzA5LzE2L2JjL0Jpbmdsb2dvb3JhLmFkYjJkLnBuZwpwCXRodW1iCTEyMDB4OTYwMD4/996d9598/35b/Bing-logo-orange-RGB.png"/>
          <p:cNvPicPr>
            <a:picLocks noChangeAspect="1" noChangeArrowheads="1"/>
          </p:cNvPicPr>
          <p:nvPr/>
        </p:nvPicPr>
        <p:blipFill>
          <a:blip r:embed="rId59" cstate="print">
            <a:extLst>
              <a:ext uri="{28A0092B-C50C-407E-A947-70E740481C1C}">
                <a14:useLocalDpi xmlns:a14="http://schemas.microsoft.com/office/drawing/2010/main" val="0"/>
              </a:ext>
            </a:extLst>
          </a:blip>
          <a:srcRect/>
          <a:stretch>
            <a:fillRect/>
          </a:stretch>
        </p:blipFill>
        <p:spPr bwMode="auto">
          <a:xfrm>
            <a:off x="9645129" y="3514592"/>
            <a:ext cx="673805" cy="258889"/>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74" descr="http://www.filecluster.com/news/wp-content/uploads/2014/05/Symantec-Logo.png"/>
          <p:cNvPicPr>
            <a:picLocks noChangeAspect="1" noChangeArrowheads="1"/>
          </p:cNvPicPr>
          <p:nvPr/>
        </p:nvPicPr>
        <p:blipFill>
          <a:blip r:embed="rId60" cstate="print">
            <a:extLst>
              <a:ext uri="{28A0092B-C50C-407E-A947-70E740481C1C}">
                <a14:useLocalDpi xmlns:a14="http://schemas.microsoft.com/office/drawing/2010/main" val="0"/>
              </a:ext>
            </a:extLst>
          </a:blip>
          <a:srcRect/>
          <a:stretch>
            <a:fillRect/>
          </a:stretch>
        </p:blipFill>
        <p:spPr bwMode="auto">
          <a:xfrm>
            <a:off x="9582233" y="2951057"/>
            <a:ext cx="1048317" cy="331268"/>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78" descr="http://www.kuali.org/sites/default/files/foundation/images/AppDynamics_Logo.png"/>
          <p:cNvPicPr>
            <a:picLocks noChangeAspect="1" noChangeArrowheads="1"/>
          </p:cNvPicPr>
          <p:nvPr/>
        </p:nvPicPr>
        <p:blipFill>
          <a:blip r:embed="rId61" cstate="print">
            <a:extLst>
              <a:ext uri="{28A0092B-C50C-407E-A947-70E740481C1C}">
                <a14:useLocalDpi xmlns:a14="http://schemas.microsoft.com/office/drawing/2010/main" val="0"/>
              </a:ext>
            </a:extLst>
          </a:blip>
          <a:srcRect/>
          <a:stretch>
            <a:fillRect/>
          </a:stretch>
        </p:blipFill>
        <p:spPr bwMode="auto">
          <a:xfrm>
            <a:off x="11213846" y="1507965"/>
            <a:ext cx="623074" cy="506765"/>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84" descr="http://ayende.com/blog/Images/Windows-Live-Writer/RavenDB-2.5-is-out--about_BA68/RavenDB_Logo_5.png"/>
          <p:cNvPicPr>
            <a:picLocks noChangeAspect="1" noChangeArrowheads="1"/>
          </p:cNvPicPr>
          <p:nvPr/>
        </p:nvPicPr>
        <p:blipFill>
          <a:blip r:embed="rId62" cstate="print">
            <a:extLst>
              <a:ext uri="{28A0092B-C50C-407E-A947-70E740481C1C}">
                <a14:useLocalDpi xmlns:a14="http://schemas.microsoft.com/office/drawing/2010/main" val="0"/>
              </a:ext>
            </a:extLst>
          </a:blip>
          <a:srcRect/>
          <a:stretch>
            <a:fillRect/>
          </a:stretch>
        </p:blipFill>
        <p:spPr bwMode="auto">
          <a:xfrm>
            <a:off x="9125157" y="2417157"/>
            <a:ext cx="784712" cy="170524"/>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86" descr="http://wordimpress.com/assets/wordpressIcon2.png"/>
          <p:cNvPicPr>
            <a:picLocks noChangeAspect="1" noChangeArrowheads="1"/>
          </p:cNvPicPr>
          <p:nvPr/>
        </p:nvPicPr>
        <p:blipFill>
          <a:blip r:embed="rId63">
            <a:extLst>
              <a:ext uri="{28A0092B-C50C-407E-A947-70E740481C1C}">
                <a14:useLocalDpi xmlns:a14="http://schemas.microsoft.com/office/drawing/2010/main" val="0"/>
              </a:ext>
            </a:extLst>
          </a:blip>
          <a:srcRect/>
          <a:stretch>
            <a:fillRect/>
          </a:stretch>
        </p:blipFill>
        <p:spPr bwMode="auto">
          <a:xfrm>
            <a:off x="5523632" y="4800923"/>
            <a:ext cx="441484" cy="394182"/>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88" descr="http://www.analystone.com/wp-content/uploads/2013/03/cloudant.png"/>
          <p:cNvPicPr>
            <a:picLocks noChangeAspect="1" noChangeArrowheads="1"/>
          </p:cNvPicPr>
          <p:nvPr/>
        </p:nvPicPr>
        <p:blipFill>
          <a:blip r:embed="rId64" cstate="print">
            <a:extLst>
              <a:ext uri="{28A0092B-C50C-407E-A947-70E740481C1C}">
                <a14:useLocalDpi xmlns:a14="http://schemas.microsoft.com/office/drawing/2010/main" val="0"/>
              </a:ext>
            </a:extLst>
          </a:blip>
          <a:srcRect/>
          <a:stretch>
            <a:fillRect/>
          </a:stretch>
        </p:blipFill>
        <p:spPr bwMode="auto">
          <a:xfrm>
            <a:off x="11426268" y="2175034"/>
            <a:ext cx="410652" cy="411475"/>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90" descr="http://res.cloudinary.com/cloudinary/image/upload/p2ntnbwskfy47lnc6quu.png"/>
          <p:cNvPicPr>
            <a:picLocks noChangeAspect="1" noChangeArrowheads="1"/>
          </p:cNvPicPr>
          <p:nvPr/>
        </p:nvPicPr>
        <p:blipFill>
          <a:blip r:embed="rId65" cstate="print">
            <a:extLst>
              <a:ext uri="{28A0092B-C50C-407E-A947-70E740481C1C}">
                <a14:useLocalDpi xmlns:a14="http://schemas.microsoft.com/office/drawing/2010/main" val="0"/>
              </a:ext>
            </a:extLst>
          </a:blip>
          <a:srcRect/>
          <a:stretch>
            <a:fillRect/>
          </a:stretch>
        </p:blipFill>
        <p:spPr bwMode="auto">
          <a:xfrm>
            <a:off x="11498163" y="3231798"/>
            <a:ext cx="308448" cy="504580"/>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94" descr="https://www.memcachier.com/assets/logo.png"/>
          <p:cNvPicPr>
            <a:picLocks noChangeAspect="1" noChangeArrowheads="1"/>
          </p:cNvPicPr>
          <p:nvPr/>
        </p:nvPicPr>
        <p:blipFill>
          <a:blip r:embed="rId66">
            <a:extLst>
              <a:ext uri="{28A0092B-C50C-407E-A947-70E740481C1C}">
                <a14:useLocalDpi xmlns:a14="http://schemas.microsoft.com/office/drawing/2010/main" val="0"/>
              </a:ext>
            </a:extLst>
          </a:blip>
          <a:srcRect/>
          <a:stretch>
            <a:fillRect/>
          </a:stretch>
        </p:blipFill>
        <p:spPr bwMode="auto">
          <a:xfrm>
            <a:off x="10280748" y="2581132"/>
            <a:ext cx="1033267" cy="154991"/>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96" descr="http://upload.wikimedia.org/wikipedia/commons/7/79/Docker_(container_engine)_logo.png"/>
          <p:cNvPicPr>
            <a:picLocks noChangeAspect="1" noChangeArrowheads="1"/>
          </p:cNvPicPr>
          <p:nvPr/>
        </p:nvPicPr>
        <p:blipFill>
          <a:blip r:embed="rId67" cstate="print">
            <a:extLst>
              <a:ext uri="{28A0092B-C50C-407E-A947-70E740481C1C}">
                <a14:useLocalDpi xmlns:a14="http://schemas.microsoft.com/office/drawing/2010/main" val="0"/>
              </a:ext>
            </a:extLst>
          </a:blip>
          <a:srcRect/>
          <a:stretch>
            <a:fillRect/>
          </a:stretch>
        </p:blipFill>
        <p:spPr bwMode="auto">
          <a:xfrm>
            <a:off x="3288682" y="5491587"/>
            <a:ext cx="1095702" cy="261877"/>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8" descr="https://www.percona.com/live/mysql-conference-2013/sites/default/files/clearDB.png"/>
          <p:cNvPicPr>
            <a:picLocks noChangeAspect="1" noChangeArrowheads="1"/>
          </p:cNvPicPr>
          <p:nvPr/>
        </p:nvPicPr>
        <p:blipFill>
          <a:blip r:embed="rId68">
            <a:extLst>
              <a:ext uri="{28A0092B-C50C-407E-A947-70E740481C1C}">
                <a14:useLocalDpi xmlns:a14="http://schemas.microsoft.com/office/drawing/2010/main" val="0"/>
              </a:ext>
            </a:extLst>
          </a:blip>
          <a:srcRect/>
          <a:stretch>
            <a:fillRect/>
          </a:stretch>
        </p:blipFill>
        <p:spPr bwMode="auto">
          <a:xfrm>
            <a:off x="10454326" y="3965578"/>
            <a:ext cx="962853" cy="361070"/>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12" descr="http://design.ubuntu.com/wp-content/uploads/logo-ubuntu_st_no%C2%AE-orange-hex.png"/>
          <p:cNvPicPr>
            <a:picLocks noChangeAspect="1" noChangeArrowheads="1"/>
          </p:cNvPicPr>
          <p:nvPr/>
        </p:nvPicPr>
        <p:blipFill>
          <a:blip r:embed="rId69" cstate="print">
            <a:extLst>
              <a:ext uri="{28A0092B-C50C-407E-A947-70E740481C1C}">
                <a14:useLocalDpi xmlns:a14="http://schemas.microsoft.com/office/drawing/2010/main" val="0"/>
              </a:ext>
            </a:extLst>
          </a:blip>
          <a:srcRect/>
          <a:stretch>
            <a:fillRect/>
          </a:stretch>
        </p:blipFill>
        <p:spPr bwMode="auto">
          <a:xfrm>
            <a:off x="4744826" y="2973927"/>
            <a:ext cx="1001898" cy="708310"/>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14" descr="https://wiki.videolan.org/images/archive/20111228204602!Centos.png"/>
          <p:cNvPicPr>
            <a:picLocks noChangeAspect="1" noChangeArrowheads="1"/>
          </p:cNvPicPr>
          <p:nvPr/>
        </p:nvPicPr>
        <p:blipFill>
          <a:blip r:embed="rId70" cstate="print">
            <a:extLst>
              <a:ext uri="{28A0092B-C50C-407E-A947-70E740481C1C}">
                <a14:useLocalDpi xmlns:a14="http://schemas.microsoft.com/office/drawing/2010/main" val="0"/>
              </a:ext>
            </a:extLst>
          </a:blip>
          <a:srcRect/>
          <a:stretch>
            <a:fillRect/>
          </a:stretch>
        </p:blipFill>
        <p:spPr bwMode="auto">
          <a:xfrm>
            <a:off x="10452992" y="3487014"/>
            <a:ext cx="940704" cy="359434"/>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16" descr="http://www.lex-web.net/wp2012/wordpress/wp-content/uploads/2011/02/Linux_Logo.png"/>
          <p:cNvPicPr>
            <a:picLocks noChangeAspect="1" noChangeArrowheads="1"/>
          </p:cNvPicPr>
          <p:nvPr/>
        </p:nvPicPr>
        <p:blipFill>
          <a:blip r:embed="rId71" cstate="print">
            <a:extLst>
              <a:ext uri="{28A0092B-C50C-407E-A947-70E740481C1C}">
                <a14:useLocalDpi xmlns:a14="http://schemas.microsoft.com/office/drawing/2010/main" val="0"/>
              </a:ext>
            </a:extLst>
          </a:blip>
          <a:srcRect/>
          <a:stretch>
            <a:fillRect/>
          </a:stretch>
        </p:blipFill>
        <p:spPr bwMode="auto">
          <a:xfrm>
            <a:off x="10392694" y="5398385"/>
            <a:ext cx="345773" cy="406853"/>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18" descr="http://www.comunidadtic.com.ar/wp/wp-content/subidas/2012/05/suse.png"/>
          <p:cNvPicPr>
            <a:picLocks noChangeAspect="1" noChangeArrowheads="1"/>
          </p:cNvPicPr>
          <p:nvPr/>
        </p:nvPicPr>
        <p:blipFill>
          <a:blip r:embed="rId72" cstate="print">
            <a:extLst>
              <a:ext uri="{28A0092B-C50C-407E-A947-70E740481C1C}">
                <a14:useLocalDpi xmlns:a14="http://schemas.microsoft.com/office/drawing/2010/main" val="0"/>
              </a:ext>
            </a:extLst>
          </a:blip>
          <a:srcRect/>
          <a:stretch>
            <a:fillRect/>
          </a:stretch>
        </p:blipFill>
        <p:spPr bwMode="auto">
          <a:xfrm>
            <a:off x="10328114" y="2605760"/>
            <a:ext cx="1318591" cy="1018912"/>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22" descr="http://kinlane-productions.s3.amazonaws.com/api-evangelist-site/company/logos/dreamfactory.png"/>
          <p:cNvPicPr>
            <a:picLocks noChangeAspect="1" noChangeArrowheads="1"/>
          </p:cNvPicPr>
          <p:nvPr/>
        </p:nvPicPr>
        <p:blipFill rotWithShape="1">
          <a:blip r:embed="rId73">
            <a:extLst>
              <a:ext uri="{28A0092B-C50C-407E-A947-70E740481C1C}">
                <a14:useLocalDpi xmlns:a14="http://schemas.microsoft.com/office/drawing/2010/main" val="0"/>
              </a:ext>
            </a:extLst>
          </a:blip>
          <a:srcRect/>
          <a:stretch/>
        </p:blipFill>
        <p:spPr bwMode="auto">
          <a:xfrm>
            <a:off x="10882363" y="3926461"/>
            <a:ext cx="1000403" cy="424815"/>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24" descr="https://d33np9n32j53g7.cloudfront.net/assets/stacks/rubystack/img/rubystack-stack-110x117-cdb307d10e46a746b64be8523a5b228f.png"/>
          <p:cNvPicPr>
            <a:picLocks noChangeAspect="1" noChangeArrowheads="1"/>
          </p:cNvPicPr>
          <p:nvPr/>
        </p:nvPicPr>
        <p:blipFill>
          <a:blip r:embed="rId74" cstate="print">
            <a:extLst>
              <a:ext uri="{28A0092B-C50C-407E-A947-70E740481C1C}">
                <a14:useLocalDpi xmlns:a14="http://schemas.microsoft.com/office/drawing/2010/main" val="0"/>
              </a:ext>
            </a:extLst>
          </a:blip>
          <a:srcRect/>
          <a:stretch>
            <a:fillRect/>
          </a:stretch>
        </p:blipFill>
        <p:spPr bwMode="auto">
          <a:xfrm>
            <a:off x="11456576" y="2711258"/>
            <a:ext cx="350035" cy="372311"/>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26" descr="http://www.microwebworld.naukrihire.com/images/tec/cakephp.png"/>
          <p:cNvPicPr>
            <a:picLocks noChangeAspect="1" noChangeArrowheads="1"/>
          </p:cNvPicPr>
          <p:nvPr/>
        </p:nvPicPr>
        <p:blipFill>
          <a:blip r:embed="rId75">
            <a:extLst>
              <a:ext uri="{28A0092B-C50C-407E-A947-70E740481C1C}">
                <a14:useLocalDpi xmlns:a14="http://schemas.microsoft.com/office/drawing/2010/main" val="0"/>
              </a:ext>
            </a:extLst>
          </a:blip>
          <a:srcRect/>
          <a:stretch>
            <a:fillRect/>
          </a:stretch>
        </p:blipFill>
        <p:spPr bwMode="auto">
          <a:xfrm>
            <a:off x="4558077" y="4488875"/>
            <a:ext cx="958642" cy="283235"/>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2" descr="http://newrelic.com/assets/newrelic/logo_NR-fb.png"/>
          <p:cNvPicPr>
            <a:picLocks noChangeAspect="1" noChangeArrowheads="1"/>
          </p:cNvPicPr>
          <p:nvPr/>
        </p:nvPicPr>
        <p:blipFill>
          <a:blip r:embed="rId76" cstate="print">
            <a:extLst>
              <a:ext uri="{28A0092B-C50C-407E-A947-70E740481C1C}">
                <a14:useLocalDpi xmlns:a14="http://schemas.microsoft.com/office/drawing/2010/main" val="0"/>
              </a:ext>
            </a:extLst>
          </a:blip>
          <a:srcRect/>
          <a:stretch>
            <a:fillRect/>
          </a:stretch>
        </p:blipFill>
        <p:spPr bwMode="auto">
          <a:xfrm>
            <a:off x="4378457" y="3430436"/>
            <a:ext cx="1191920" cy="794613"/>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12" descr="http://www.puppetlabs.com/wp-content/uploads/2010/07/Puppet-Labs-horizontal.png"/>
          <p:cNvPicPr>
            <a:picLocks noChangeAspect="1" noChangeArrowheads="1"/>
          </p:cNvPicPr>
          <p:nvPr/>
        </p:nvPicPr>
        <p:blipFill>
          <a:blip r:embed="rId77" cstate="print">
            <a:extLst>
              <a:ext uri="{28A0092B-C50C-407E-A947-70E740481C1C}">
                <a14:useLocalDpi xmlns:a14="http://schemas.microsoft.com/office/drawing/2010/main" val="0"/>
              </a:ext>
            </a:extLst>
          </a:blip>
          <a:srcRect/>
          <a:stretch>
            <a:fillRect/>
          </a:stretch>
        </p:blipFill>
        <p:spPr bwMode="auto">
          <a:xfrm>
            <a:off x="8704785" y="5623602"/>
            <a:ext cx="683166" cy="318931"/>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4" descr="http://upload.wikimedia.org/wikipedia/en/thumb/e/eb/MongoDB_Logo.png/640px-MongoDB_Logo.png"/>
          <p:cNvPicPr>
            <a:picLocks noChangeAspect="1" noChangeArrowheads="1"/>
          </p:cNvPicPr>
          <p:nvPr/>
        </p:nvPicPr>
        <p:blipFill>
          <a:blip r:embed="rId78" cstate="print">
            <a:extLst>
              <a:ext uri="{28A0092B-C50C-407E-A947-70E740481C1C}">
                <a14:useLocalDpi xmlns:a14="http://schemas.microsoft.com/office/drawing/2010/main" val="0"/>
              </a:ext>
            </a:extLst>
          </a:blip>
          <a:srcRect/>
          <a:stretch>
            <a:fillRect/>
          </a:stretch>
        </p:blipFill>
        <p:spPr bwMode="auto">
          <a:xfrm>
            <a:off x="9182334" y="2651178"/>
            <a:ext cx="870290" cy="25564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3323481" y="1504818"/>
            <a:ext cx="1049523" cy="481595"/>
          </a:xfrm>
          <a:prstGeom prst="rect">
            <a:avLst/>
          </a:prstGeom>
          <a:no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3" name="Rectangle 102"/>
          <p:cNvSpPr/>
          <p:nvPr/>
        </p:nvSpPr>
        <p:spPr bwMode="auto">
          <a:xfrm>
            <a:off x="3308294" y="2100357"/>
            <a:ext cx="1190978" cy="509082"/>
          </a:xfrm>
          <a:prstGeom prst="rect">
            <a:avLst/>
          </a:prstGeom>
          <a:no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4" name="Rectangle 103"/>
          <p:cNvSpPr/>
          <p:nvPr/>
        </p:nvSpPr>
        <p:spPr bwMode="auto">
          <a:xfrm>
            <a:off x="3295969" y="3485359"/>
            <a:ext cx="1049523" cy="481595"/>
          </a:xfrm>
          <a:prstGeom prst="rect">
            <a:avLst/>
          </a:prstGeom>
          <a:no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6630801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fade">
                                      <p:cBhvr>
                                        <p:cTn id="11" dur="100"/>
                                        <p:tgtEl>
                                          <p:spTgt spid="68"/>
                                        </p:tgtEl>
                                      </p:cBhvr>
                                    </p:animEffect>
                                  </p:childTnLst>
                                </p:cTn>
                              </p:par>
                            </p:childTnLst>
                          </p:cTn>
                        </p:par>
                        <p:par>
                          <p:cTn id="12" fill="hold">
                            <p:stCondLst>
                              <p:cond delay="600"/>
                            </p:stCondLst>
                            <p:childTnLst>
                              <p:par>
                                <p:cTn id="13" presetID="10"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100"/>
                                        <p:tgtEl>
                                          <p:spTgt spid="55"/>
                                        </p:tgtEl>
                                      </p:cBhvr>
                                    </p:animEffect>
                                  </p:childTnLst>
                                </p:cTn>
                              </p:par>
                            </p:childTnLst>
                          </p:cTn>
                        </p:par>
                        <p:par>
                          <p:cTn id="16" fill="hold">
                            <p:stCondLst>
                              <p:cond delay="700"/>
                            </p:stCondLst>
                            <p:childTnLst>
                              <p:par>
                                <p:cTn id="17" presetID="10"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100"/>
                                        <p:tgtEl>
                                          <p:spTgt spid="54"/>
                                        </p:tgtEl>
                                      </p:cBhvr>
                                    </p:animEffect>
                                  </p:childTnLst>
                                </p:cTn>
                              </p:par>
                            </p:childTnLst>
                          </p:cTn>
                        </p:par>
                        <p:par>
                          <p:cTn id="20" fill="hold">
                            <p:stCondLst>
                              <p:cond delay="800"/>
                            </p:stCondLst>
                            <p:childTnLst>
                              <p:par>
                                <p:cTn id="21" presetID="10" presetClass="entr" presetSubtype="0" fill="hold" nodeType="after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fade">
                                      <p:cBhvr>
                                        <p:cTn id="23" dur="100"/>
                                        <p:tgtEl>
                                          <p:spTgt spid="91"/>
                                        </p:tgtEl>
                                      </p:cBhvr>
                                    </p:animEffect>
                                  </p:childTnLst>
                                </p:cTn>
                              </p:par>
                            </p:childTnLst>
                          </p:cTn>
                        </p:par>
                        <p:par>
                          <p:cTn id="24" fill="hold">
                            <p:stCondLst>
                              <p:cond delay="900"/>
                            </p:stCondLst>
                            <p:childTnLst>
                              <p:par>
                                <p:cTn id="25" presetID="10" presetClass="entr" presetSubtype="0" fill="hold"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
                                        <p:tgtEl>
                                          <p:spTgt spid="72"/>
                                        </p:tgtEl>
                                      </p:cBhvr>
                                    </p:animEffect>
                                  </p:childTnLst>
                                </p:cTn>
                              </p:par>
                            </p:childTnLst>
                          </p:cTn>
                        </p:par>
                        <p:par>
                          <p:cTn id="28" fill="hold">
                            <p:stCondLst>
                              <p:cond delay="1000"/>
                            </p:stCondLst>
                            <p:childTnLst>
                              <p:par>
                                <p:cTn id="29" presetID="10" presetClass="entr" presetSubtype="0"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fade">
                                      <p:cBhvr>
                                        <p:cTn id="31" dur="100"/>
                                        <p:tgtEl>
                                          <p:spTgt spid="78"/>
                                        </p:tgtEl>
                                      </p:cBhvr>
                                    </p:animEffect>
                                  </p:childTnLst>
                                </p:cTn>
                              </p:par>
                            </p:childTnLst>
                          </p:cTn>
                        </p:par>
                        <p:par>
                          <p:cTn id="32" fill="hold">
                            <p:stCondLst>
                              <p:cond delay="1100"/>
                            </p:stCondLst>
                            <p:childTnLst>
                              <p:par>
                                <p:cTn id="33" presetID="10" presetClass="entr" presetSubtype="0" fill="hold" nodeType="after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fade">
                                      <p:cBhvr>
                                        <p:cTn id="35" dur="100"/>
                                        <p:tgtEl>
                                          <p:spTgt spid="81"/>
                                        </p:tgtEl>
                                      </p:cBhvr>
                                    </p:animEffect>
                                  </p:childTnLst>
                                </p:cTn>
                              </p:par>
                            </p:childTnLst>
                          </p:cTn>
                        </p:par>
                        <p:par>
                          <p:cTn id="36" fill="hold">
                            <p:stCondLst>
                              <p:cond delay="1200"/>
                            </p:stCondLst>
                            <p:childTnLst>
                              <p:par>
                                <p:cTn id="37" presetID="10" presetClass="entr" presetSubtype="0" fill="hold" nodeType="after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100"/>
                                        <p:tgtEl>
                                          <p:spTgt spid="98"/>
                                        </p:tgtEl>
                                      </p:cBhvr>
                                    </p:animEffect>
                                  </p:childTnLst>
                                </p:cTn>
                              </p:par>
                            </p:childTnLst>
                          </p:cTn>
                        </p:par>
                        <p:par>
                          <p:cTn id="40" fill="hold">
                            <p:stCondLst>
                              <p:cond delay="1300"/>
                            </p:stCondLst>
                            <p:childTnLst>
                              <p:par>
                                <p:cTn id="41" presetID="10" presetClass="entr" presetSubtype="0" fill="hold"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100"/>
                                        <p:tgtEl>
                                          <p:spTgt spid="58"/>
                                        </p:tgtEl>
                                      </p:cBhvr>
                                    </p:animEffect>
                                  </p:childTnLst>
                                </p:cTn>
                              </p:par>
                            </p:childTnLst>
                          </p:cTn>
                        </p:par>
                        <p:par>
                          <p:cTn id="44" fill="hold">
                            <p:stCondLst>
                              <p:cond delay="1400"/>
                            </p:stCondLst>
                            <p:childTnLst>
                              <p:par>
                                <p:cTn id="45" presetID="10" presetClass="entr" presetSubtype="0"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100"/>
                                        <p:tgtEl>
                                          <p:spTgt spid="48"/>
                                        </p:tgtEl>
                                      </p:cBhvr>
                                    </p:animEffect>
                                  </p:childTnLst>
                                </p:cTn>
                              </p:par>
                            </p:childTnLst>
                          </p:cTn>
                        </p:par>
                        <p:par>
                          <p:cTn id="48" fill="hold">
                            <p:stCondLst>
                              <p:cond delay="1500"/>
                            </p:stCondLst>
                            <p:childTnLst>
                              <p:par>
                                <p:cTn id="49" presetID="10" presetClass="entr" presetSubtype="0"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100"/>
                                        <p:tgtEl>
                                          <p:spTgt spid="33"/>
                                        </p:tgtEl>
                                      </p:cBhvr>
                                    </p:animEffect>
                                  </p:childTnLst>
                                </p:cTn>
                              </p:par>
                            </p:childTnLst>
                          </p:cTn>
                        </p:par>
                        <p:par>
                          <p:cTn id="52" fill="hold">
                            <p:stCondLst>
                              <p:cond delay="1600"/>
                            </p:stCondLst>
                            <p:childTnLst>
                              <p:par>
                                <p:cTn id="53" presetID="10" presetClass="entr" presetSubtype="0" fill="hold"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100"/>
                                        <p:tgtEl>
                                          <p:spTgt spid="49"/>
                                        </p:tgtEl>
                                      </p:cBhvr>
                                    </p:animEffect>
                                  </p:childTnLst>
                                </p:cTn>
                              </p:par>
                            </p:childTnLst>
                          </p:cTn>
                        </p:par>
                        <p:par>
                          <p:cTn id="56" fill="hold">
                            <p:stCondLst>
                              <p:cond delay="1700"/>
                            </p:stCondLst>
                            <p:childTnLst>
                              <p:par>
                                <p:cTn id="57" presetID="10" presetClass="entr" presetSubtype="0" fill="hold"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100"/>
                                        <p:tgtEl>
                                          <p:spTgt spid="37"/>
                                        </p:tgtEl>
                                      </p:cBhvr>
                                    </p:animEffect>
                                  </p:childTnLst>
                                </p:cTn>
                              </p:par>
                            </p:childTnLst>
                          </p:cTn>
                        </p:par>
                        <p:par>
                          <p:cTn id="60" fill="hold">
                            <p:stCondLst>
                              <p:cond delay="1800"/>
                            </p:stCondLst>
                            <p:childTnLst>
                              <p:par>
                                <p:cTn id="61" presetID="10" presetClass="entr" presetSubtype="0" fill="hold"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100"/>
                                        <p:tgtEl>
                                          <p:spTgt spid="66"/>
                                        </p:tgtEl>
                                      </p:cBhvr>
                                    </p:animEffect>
                                  </p:childTnLst>
                                </p:cTn>
                              </p:par>
                            </p:childTnLst>
                          </p:cTn>
                        </p:par>
                        <p:par>
                          <p:cTn id="64" fill="hold">
                            <p:stCondLst>
                              <p:cond delay="1900"/>
                            </p:stCondLst>
                            <p:childTnLst>
                              <p:par>
                                <p:cTn id="65" presetID="10" presetClass="entr" presetSubtype="0" fill="hold" nodeType="afterEffect">
                                  <p:stCondLst>
                                    <p:cond delay="0"/>
                                  </p:stCondLst>
                                  <p:childTnLst>
                                    <p:set>
                                      <p:cBhvr>
                                        <p:cTn id="66" dur="1" fill="hold">
                                          <p:stCondLst>
                                            <p:cond delay="0"/>
                                          </p:stCondLst>
                                        </p:cTn>
                                        <p:tgtEl>
                                          <p:spTgt spid="100"/>
                                        </p:tgtEl>
                                        <p:attrNameLst>
                                          <p:attrName>style.visibility</p:attrName>
                                        </p:attrNameLst>
                                      </p:cBhvr>
                                      <p:to>
                                        <p:strVal val="visible"/>
                                      </p:to>
                                    </p:set>
                                    <p:animEffect transition="in" filter="fade">
                                      <p:cBhvr>
                                        <p:cTn id="67" dur="100"/>
                                        <p:tgtEl>
                                          <p:spTgt spid="100"/>
                                        </p:tgtEl>
                                      </p:cBhvr>
                                    </p:animEffect>
                                  </p:childTnLst>
                                </p:cTn>
                              </p:par>
                            </p:childTnLst>
                          </p:cTn>
                        </p:par>
                        <p:par>
                          <p:cTn id="68" fill="hold">
                            <p:stCondLst>
                              <p:cond delay="2000"/>
                            </p:stCondLst>
                            <p:childTnLst>
                              <p:par>
                                <p:cTn id="69" presetID="10" presetClass="entr" presetSubtype="0" fill="hold"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fade">
                                      <p:cBhvr>
                                        <p:cTn id="71" dur="100"/>
                                        <p:tgtEl>
                                          <p:spTgt spid="93"/>
                                        </p:tgtEl>
                                      </p:cBhvr>
                                    </p:animEffect>
                                  </p:childTnLst>
                                </p:cTn>
                              </p:par>
                            </p:childTnLst>
                          </p:cTn>
                        </p:par>
                        <p:par>
                          <p:cTn id="72" fill="hold">
                            <p:stCondLst>
                              <p:cond delay="2100"/>
                            </p:stCondLst>
                            <p:childTnLst>
                              <p:par>
                                <p:cTn id="73" presetID="10" presetClass="entr" presetSubtype="0" fill="hold" nodeType="afterEffect">
                                  <p:stCondLst>
                                    <p:cond delay="0"/>
                                  </p:stCondLst>
                                  <p:childTnLst>
                                    <p:set>
                                      <p:cBhvr>
                                        <p:cTn id="74" dur="1" fill="hold">
                                          <p:stCondLst>
                                            <p:cond delay="0"/>
                                          </p:stCondLst>
                                        </p:cTn>
                                        <p:tgtEl>
                                          <p:spTgt spid="88"/>
                                        </p:tgtEl>
                                        <p:attrNameLst>
                                          <p:attrName>style.visibility</p:attrName>
                                        </p:attrNameLst>
                                      </p:cBhvr>
                                      <p:to>
                                        <p:strVal val="visible"/>
                                      </p:to>
                                    </p:set>
                                    <p:animEffect transition="in" filter="fade">
                                      <p:cBhvr>
                                        <p:cTn id="75" dur="100"/>
                                        <p:tgtEl>
                                          <p:spTgt spid="88"/>
                                        </p:tgtEl>
                                      </p:cBhvr>
                                    </p:animEffect>
                                  </p:childTnLst>
                                </p:cTn>
                              </p:par>
                            </p:childTnLst>
                          </p:cTn>
                        </p:par>
                        <p:par>
                          <p:cTn id="76" fill="hold">
                            <p:stCondLst>
                              <p:cond delay="2200"/>
                            </p:stCondLst>
                            <p:childTnLst>
                              <p:par>
                                <p:cTn id="77" presetID="10" presetClass="entr" presetSubtype="0" fill="hold" nodeType="after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fade">
                                      <p:cBhvr>
                                        <p:cTn id="79" dur="100"/>
                                        <p:tgtEl>
                                          <p:spTgt spid="59"/>
                                        </p:tgtEl>
                                      </p:cBhvr>
                                    </p:animEffect>
                                  </p:childTnLst>
                                </p:cTn>
                              </p:par>
                            </p:childTnLst>
                          </p:cTn>
                        </p:par>
                        <p:par>
                          <p:cTn id="80" fill="hold">
                            <p:stCondLst>
                              <p:cond delay="2300"/>
                            </p:stCondLst>
                            <p:childTnLst>
                              <p:par>
                                <p:cTn id="81" presetID="10" presetClass="entr" presetSubtype="0" fill="hold" nodeType="after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fade">
                                      <p:cBhvr>
                                        <p:cTn id="83" dur="100"/>
                                        <p:tgtEl>
                                          <p:spTgt spid="51"/>
                                        </p:tgtEl>
                                      </p:cBhvr>
                                    </p:animEffect>
                                  </p:childTnLst>
                                </p:cTn>
                              </p:par>
                            </p:childTnLst>
                          </p:cTn>
                        </p:par>
                        <p:par>
                          <p:cTn id="84" fill="hold">
                            <p:stCondLst>
                              <p:cond delay="2400"/>
                            </p:stCondLst>
                            <p:childTnLst>
                              <p:par>
                                <p:cTn id="85" presetID="10" presetClass="entr" presetSubtype="0" fill="hold" nodeType="afterEffect">
                                  <p:stCondLst>
                                    <p:cond delay="0"/>
                                  </p:stCondLst>
                                  <p:childTnLst>
                                    <p:set>
                                      <p:cBhvr>
                                        <p:cTn id="86" dur="1" fill="hold">
                                          <p:stCondLst>
                                            <p:cond delay="0"/>
                                          </p:stCondLst>
                                        </p:cTn>
                                        <p:tgtEl>
                                          <p:spTgt spid="67"/>
                                        </p:tgtEl>
                                        <p:attrNameLst>
                                          <p:attrName>style.visibility</p:attrName>
                                        </p:attrNameLst>
                                      </p:cBhvr>
                                      <p:to>
                                        <p:strVal val="visible"/>
                                      </p:to>
                                    </p:set>
                                    <p:animEffect transition="in" filter="fade">
                                      <p:cBhvr>
                                        <p:cTn id="87" dur="100"/>
                                        <p:tgtEl>
                                          <p:spTgt spid="67"/>
                                        </p:tgtEl>
                                      </p:cBhvr>
                                    </p:animEffect>
                                  </p:childTnLst>
                                </p:cTn>
                              </p:par>
                            </p:childTnLst>
                          </p:cTn>
                        </p:par>
                        <p:par>
                          <p:cTn id="88" fill="hold">
                            <p:stCondLst>
                              <p:cond delay="2500"/>
                            </p:stCondLst>
                            <p:childTnLst>
                              <p:par>
                                <p:cTn id="89" presetID="10" presetClass="entr" presetSubtype="0" fill="hold"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100"/>
                                        <p:tgtEl>
                                          <p:spTgt spid="28"/>
                                        </p:tgtEl>
                                      </p:cBhvr>
                                    </p:animEffect>
                                  </p:childTnLst>
                                </p:cTn>
                              </p:par>
                            </p:childTnLst>
                          </p:cTn>
                        </p:par>
                        <p:par>
                          <p:cTn id="92" fill="hold">
                            <p:stCondLst>
                              <p:cond delay="2600"/>
                            </p:stCondLst>
                            <p:childTnLst>
                              <p:par>
                                <p:cTn id="93" presetID="10" presetClass="entr" presetSubtype="0" fill="hold"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100"/>
                                        <p:tgtEl>
                                          <p:spTgt spid="35"/>
                                        </p:tgtEl>
                                      </p:cBhvr>
                                    </p:animEffect>
                                  </p:childTnLst>
                                </p:cTn>
                              </p:par>
                            </p:childTnLst>
                          </p:cTn>
                        </p:par>
                        <p:par>
                          <p:cTn id="96" fill="hold">
                            <p:stCondLst>
                              <p:cond delay="2700"/>
                            </p:stCondLst>
                            <p:childTnLst>
                              <p:par>
                                <p:cTn id="97" presetID="10" presetClass="entr" presetSubtype="0" fill="hold"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100"/>
                                        <p:tgtEl>
                                          <p:spTgt spid="76"/>
                                        </p:tgtEl>
                                      </p:cBhvr>
                                    </p:animEffect>
                                  </p:childTnLst>
                                </p:cTn>
                              </p:par>
                            </p:childTnLst>
                          </p:cTn>
                        </p:par>
                        <p:par>
                          <p:cTn id="100" fill="hold">
                            <p:stCondLst>
                              <p:cond delay="2800"/>
                            </p:stCondLst>
                            <p:childTnLst>
                              <p:par>
                                <p:cTn id="101" presetID="10" presetClass="entr" presetSubtype="0" fill="hold" nodeType="afterEffect">
                                  <p:stCondLst>
                                    <p:cond delay="0"/>
                                  </p:stCondLst>
                                  <p:childTnLst>
                                    <p:set>
                                      <p:cBhvr>
                                        <p:cTn id="102" dur="1" fill="hold">
                                          <p:stCondLst>
                                            <p:cond delay="0"/>
                                          </p:stCondLst>
                                        </p:cTn>
                                        <p:tgtEl>
                                          <p:spTgt spid="46"/>
                                        </p:tgtEl>
                                        <p:attrNameLst>
                                          <p:attrName>style.visibility</p:attrName>
                                        </p:attrNameLst>
                                      </p:cBhvr>
                                      <p:to>
                                        <p:strVal val="visible"/>
                                      </p:to>
                                    </p:set>
                                    <p:animEffect transition="in" filter="fade">
                                      <p:cBhvr>
                                        <p:cTn id="103" dur="100"/>
                                        <p:tgtEl>
                                          <p:spTgt spid="46"/>
                                        </p:tgtEl>
                                      </p:cBhvr>
                                    </p:animEffect>
                                  </p:childTnLst>
                                </p:cTn>
                              </p:par>
                            </p:childTnLst>
                          </p:cTn>
                        </p:par>
                        <p:par>
                          <p:cTn id="104" fill="hold">
                            <p:stCondLst>
                              <p:cond delay="2900"/>
                            </p:stCondLst>
                            <p:childTnLst>
                              <p:par>
                                <p:cTn id="105" presetID="10" presetClass="entr" presetSubtype="0" fill="hold"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100"/>
                                        <p:tgtEl>
                                          <p:spTgt spid="50"/>
                                        </p:tgtEl>
                                      </p:cBhvr>
                                    </p:animEffect>
                                  </p:childTnLst>
                                </p:cTn>
                              </p:par>
                            </p:childTnLst>
                          </p:cTn>
                        </p:par>
                        <p:par>
                          <p:cTn id="108" fill="hold">
                            <p:stCondLst>
                              <p:cond delay="3000"/>
                            </p:stCondLst>
                            <p:childTnLst>
                              <p:par>
                                <p:cTn id="109" presetID="10" presetClass="entr" presetSubtype="0" fill="hold" nodeType="afterEffect">
                                  <p:stCondLst>
                                    <p:cond delay="0"/>
                                  </p:stCondLst>
                                  <p:childTnLst>
                                    <p:set>
                                      <p:cBhvr>
                                        <p:cTn id="110" dur="1" fill="hold">
                                          <p:stCondLst>
                                            <p:cond delay="0"/>
                                          </p:stCondLst>
                                        </p:cTn>
                                        <p:tgtEl>
                                          <p:spTgt spid="84"/>
                                        </p:tgtEl>
                                        <p:attrNameLst>
                                          <p:attrName>style.visibility</p:attrName>
                                        </p:attrNameLst>
                                      </p:cBhvr>
                                      <p:to>
                                        <p:strVal val="visible"/>
                                      </p:to>
                                    </p:set>
                                    <p:animEffect transition="in" filter="fade">
                                      <p:cBhvr>
                                        <p:cTn id="111" dur="100"/>
                                        <p:tgtEl>
                                          <p:spTgt spid="84"/>
                                        </p:tgtEl>
                                      </p:cBhvr>
                                    </p:animEffect>
                                  </p:childTnLst>
                                </p:cTn>
                              </p:par>
                            </p:childTnLst>
                          </p:cTn>
                        </p:par>
                        <p:par>
                          <p:cTn id="112" fill="hold">
                            <p:stCondLst>
                              <p:cond delay="3100"/>
                            </p:stCondLst>
                            <p:childTnLst>
                              <p:par>
                                <p:cTn id="113" presetID="10" presetClass="entr" presetSubtype="0" fill="hold" nodeType="afterEffect">
                                  <p:stCondLst>
                                    <p:cond delay="0"/>
                                  </p:stCondLst>
                                  <p:childTnLst>
                                    <p:set>
                                      <p:cBhvr>
                                        <p:cTn id="114" dur="1" fill="hold">
                                          <p:stCondLst>
                                            <p:cond delay="0"/>
                                          </p:stCondLst>
                                        </p:cTn>
                                        <p:tgtEl>
                                          <p:spTgt spid="102"/>
                                        </p:tgtEl>
                                        <p:attrNameLst>
                                          <p:attrName>style.visibility</p:attrName>
                                        </p:attrNameLst>
                                      </p:cBhvr>
                                      <p:to>
                                        <p:strVal val="visible"/>
                                      </p:to>
                                    </p:set>
                                    <p:animEffect transition="in" filter="fade">
                                      <p:cBhvr>
                                        <p:cTn id="115" dur="100"/>
                                        <p:tgtEl>
                                          <p:spTgt spid="102"/>
                                        </p:tgtEl>
                                      </p:cBhvr>
                                    </p:animEffect>
                                  </p:childTnLst>
                                </p:cTn>
                              </p:par>
                            </p:childTnLst>
                          </p:cTn>
                        </p:par>
                        <p:par>
                          <p:cTn id="116" fill="hold">
                            <p:stCondLst>
                              <p:cond delay="3200"/>
                            </p:stCondLst>
                            <p:childTnLst>
                              <p:par>
                                <p:cTn id="117" presetID="10" presetClass="entr" presetSubtype="0" fill="hold" nodeType="afterEffect">
                                  <p:stCondLst>
                                    <p:cond delay="0"/>
                                  </p:stCondLst>
                                  <p:childTnLst>
                                    <p:set>
                                      <p:cBhvr>
                                        <p:cTn id="118" dur="1" fill="hold">
                                          <p:stCondLst>
                                            <p:cond delay="0"/>
                                          </p:stCondLst>
                                        </p:cTn>
                                        <p:tgtEl>
                                          <p:spTgt spid="57"/>
                                        </p:tgtEl>
                                        <p:attrNameLst>
                                          <p:attrName>style.visibility</p:attrName>
                                        </p:attrNameLst>
                                      </p:cBhvr>
                                      <p:to>
                                        <p:strVal val="visible"/>
                                      </p:to>
                                    </p:set>
                                    <p:animEffect transition="in" filter="fade">
                                      <p:cBhvr>
                                        <p:cTn id="119" dur="100"/>
                                        <p:tgtEl>
                                          <p:spTgt spid="57"/>
                                        </p:tgtEl>
                                      </p:cBhvr>
                                    </p:animEffect>
                                  </p:childTnLst>
                                </p:cTn>
                              </p:par>
                            </p:childTnLst>
                          </p:cTn>
                        </p:par>
                        <p:par>
                          <p:cTn id="120" fill="hold">
                            <p:stCondLst>
                              <p:cond delay="3300"/>
                            </p:stCondLst>
                            <p:childTnLst>
                              <p:par>
                                <p:cTn id="121" presetID="10" presetClass="entr" presetSubtype="0" fill="hold" nodeType="after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100"/>
                                        <p:tgtEl>
                                          <p:spTgt spid="60"/>
                                        </p:tgtEl>
                                      </p:cBhvr>
                                    </p:animEffect>
                                  </p:childTnLst>
                                </p:cTn>
                              </p:par>
                            </p:childTnLst>
                          </p:cTn>
                        </p:par>
                        <p:par>
                          <p:cTn id="124" fill="hold">
                            <p:stCondLst>
                              <p:cond delay="3400"/>
                            </p:stCondLst>
                            <p:childTnLst>
                              <p:par>
                                <p:cTn id="125" presetID="10" presetClass="entr" presetSubtype="0" fill="hold" nodeType="afterEffect">
                                  <p:stCondLst>
                                    <p:cond delay="0"/>
                                  </p:stCondLst>
                                  <p:childTnLst>
                                    <p:set>
                                      <p:cBhvr>
                                        <p:cTn id="126" dur="1" fill="hold">
                                          <p:stCondLst>
                                            <p:cond delay="0"/>
                                          </p:stCondLst>
                                        </p:cTn>
                                        <p:tgtEl>
                                          <p:spTgt spid="27"/>
                                        </p:tgtEl>
                                        <p:attrNameLst>
                                          <p:attrName>style.visibility</p:attrName>
                                        </p:attrNameLst>
                                      </p:cBhvr>
                                      <p:to>
                                        <p:strVal val="visible"/>
                                      </p:to>
                                    </p:set>
                                    <p:animEffect transition="in" filter="fade">
                                      <p:cBhvr>
                                        <p:cTn id="127" dur="100"/>
                                        <p:tgtEl>
                                          <p:spTgt spid="27"/>
                                        </p:tgtEl>
                                      </p:cBhvr>
                                    </p:animEffect>
                                  </p:childTnLst>
                                </p:cTn>
                              </p:par>
                            </p:childTnLst>
                          </p:cTn>
                        </p:par>
                        <p:par>
                          <p:cTn id="128" fill="hold">
                            <p:stCondLst>
                              <p:cond delay="3500"/>
                            </p:stCondLst>
                            <p:childTnLst>
                              <p:par>
                                <p:cTn id="129" presetID="10" presetClass="entr" presetSubtype="0" fill="hold" nodeType="afterEffect">
                                  <p:stCondLst>
                                    <p:cond delay="0"/>
                                  </p:stCondLst>
                                  <p:childTnLst>
                                    <p:set>
                                      <p:cBhvr>
                                        <p:cTn id="130" dur="1" fill="hold">
                                          <p:stCondLst>
                                            <p:cond delay="0"/>
                                          </p:stCondLst>
                                        </p:cTn>
                                        <p:tgtEl>
                                          <p:spTgt spid="34"/>
                                        </p:tgtEl>
                                        <p:attrNameLst>
                                          <p:attrName>style.visibility</p:attrName>
                                        </p:attrNameLst>
                                      </p:cBhvr>
                                      <p:to>
                                        <p:strVal val="visible"/>
                                      </p:to>
                                    </p:set>
                                    <p:animEffect transition="in" filter="fade">
                                      <p:cBhvr>
                                        <p:cTn id="131" dur="100"/>
                                        <p:tgtEl>
                                          <p:spTgt spid="34"/>
                                        </p:tgtEl>
                                      </p:cBhvr>
                                    </p:animEffect>
                                  </p:childTnLst>
                                </p:cTn>
                              </p:par>
                            </p:childTnLst>
                          </p:cTn>
                        </p:par>
                        <p:par>
                          <p:cTn id="132" fill="hold">
                            <p:stCondLst>
                              <p:cond delay="3600"/>
                            </p:stCondLst>
                            <p:childTnLst>
                              <p:par>
                                <p:cTn id="133" presetID="10" presetClass="entr" presetSubtype="0" fill="hold" nodeType="afterEffect">
                                  <p:stCondLst>
                                    <p:cond delay="0"/>
                                  </p:stCondLst>
                                  <p:childTnLst>
                                    <p:set>
                                      <p:cBhvr>
                                        <p:cTn id="134" dur="1" fill="hold">
                                          <p:stCondLst>
                                            <p:cond delay="0"/>
                                          </p:stCondLst>
                                        </p:cTn>
                                        <p:tgtEl>
                                          <p:spTgt spid="53"/>
                                        </p:tgtEl>
                                        <p:attrNameLst>
                                          <p:attrName>style.visibility</p:attrName>
                                        </p:attrNameLst>
                                      </p:cBhvr>
                                      <p:to>
                                        <p:strVal val="visible"/>
                                      </p:to>
                                    </p:set>
                                    <p:animEffect transition="in" filter="fade">
                                      <p:cBhvr>
                                        <p:cTn id="135" dur="100"/>
                                        <p:tgtEl>
                                          <p:spTgt spid="53"/>
                                        </p:tgtEl>
                                      </p:cBhvr>
                                    </p:animEffect>
                                  </p:childTnLst>
                                </p:cTn>
                              </p:par>
                            </p:childTnLst>
                          </p:cTn>
                        </p:par>
                        <p:par>
                          <p:cTn id="136" fill="hold">
                            <p:stCondLst>
                              <p:cond delay="3700"/>
                            </p:stCondLst>
                            <p:childTnLst>
                              <p:par>
                                <p:cTn id="137" presetID="10" presetClass="entr" presetSubtype="0" fill="hold" nodeType="afterEffect">
                                  <p:stCondLst>
                                    <p:cond delay="0"/>
                                  </p:stCondLst>
                                  <p:childTnLst>
                                    <p:set>
                                      <p:cBhvr>
                                        <p:cTn id="138" dur="1" fill="hold">
                                          <p:stCondLst>
                                            <p:cond delay="0"/>
                                          </p:stCondLst>
                                        </p:cTn>
                                        <p:tgtEl>
                                          <p:spTgt spid="39"/>
                                        </p:tgtEl>
                                        <p:attrNameLst>
                                          <p:attrName>style.visibility</p:attrName>
                                        </p:attrNameLst>
                                      </p:cBhvr>
                                      <p:to>
                                        <p:strVal val="visible"/>
                                      </p:to>
                                    </p:set>
                                    <p:animEffect transition="in" filter="fade">
                                      <p:cBhvr>
                                        <p:cTn id="139" dur="100"/>
                                        <p:tgtEl>
                                          <p:spTgt spid="39"/>
                                        </p:tgtEl>
                                      </p:cBhvr>
                                    </p:animEffect>
                                  </p:childTnLst>
                                </p:cTn>
                              </p:par>
                            </p:childTnLst>
                          </p:cTn>
                        </p:par>
                        <p:par>
                          <p:cTn id="140" fill="hold">
                            <p:stCondLst>
                              <p:cond delay="3800"/>
                            </p:stCondLst>
                            <p:childTnLst>
                              <p:par>
                                <p:cTn id="141" presetID="10" presetClass="entr" presetSubtype="0" fill="hold" nodeType="afterEffect">
                                  <p:stCondLst>
                                    <p:cond delay="0"/>
                                  </p:stCondLst>
                                  <p:childTnLst>
                                    <p:set>
                                      <p:cBhvr>
                                        <p:cTn id="142" dur="1" fill="hold">
                                          <p:stCondLst>
                                            <p:cond delay="0"/>
                                          </p:stCondLst>
                                        </p:cTn>
                                        <p:tgtEl>
                                          <p:spTgt spid="73"/>
                                        </p:tgtEl>
                                        <p:attrNameLst>
                                          <p:attrName>style.visibility</p:attrName>
                                        </p:attrNameLst>
                                      </p:cBhvr>
                                      <p:to>
                                        <p:strVal val="visible"/>
                                      </p:to>
                                    </p:set>
                                    <p:animEffect transition="in" filter="fade">
                                      <p:cBhvr>
                                        <p:cTn id="143" dur="100"/>
                                        <p:tgtEl>
                                          <p:spTgt spid="73"/>
                                        </p:tgtEl>
                                      </p:cBhvr>
                                    </p:animEffect>
                                  </p:childTnLst>
                                </p:cTn>
                              </p:par>
                            </p:childTnLst>
                          </p:cTn>
                        </p:par>
                        <p:par>
                          <p:cTn id="144" fill="hold">
                            <p:stCondLst>
                              <p:cond delay="3900"/>
                            </p:stCondLst>
                            <p:childTnLst>
                              <p:par>
                                <p:cTn id="145" presetID="10" presetClass="entr" presetSubtype="0" fill="hold" nodeType="afterEffect">
                                  <p:stCondLst>
                                    <p:cond delay="0"/>
                                  </p:stCondLst>
                                  <p:childTnLst>
                                    <p:set>
                                      <p:cBhvr>
                                        <p:cTn id="146" dur="1" fill="hold">
                                          <p:stCondLst>
                                            <p:cond delay="0"/>
                                          </p:stCondLst>
                                        </p:cTn>
                                        <p:tgtEl>
                                          <p:spTgt spid="77"/>
                                        </p:tgtEl>
                                        <p:attrNameLst>
                                          <p:attrName>style.visibility</p:attrName>
                                        </p:attrNameLst>
                                      </p:cBhvr>
                                      <p:to>
                                        <p:strVal val="visible"/>
                                      </p:to>
                                    </p:set>
                                    <p:animEffect transition="in" filter="fade">
                                      <p:cBhvr>
                                        <p:cTn id="147" dur="100"/>
                                        <p:tgtEl>
                                          <p:spTgt spid="77"/>
                                        </p:tgtEl>
                                      </p:cBhvr>
                                    </p:animEffect>
                                  </p:childTnLst>
                                </p:cTn>
                              </p:par>
                            </p:childTnLst>
                          </p:cTn>
                        </p:par>
                        <p:par>
                          <p:cTn id="148" fill="hold">
                            <p:stCondLst>
                              <p:cond delay="4000"/>
                            </p:stCondLst>
                            <p:childTnLst>
                              <p:par>
                                <p:cTn id="149" presetID="10" presetClass="entr" presetSubtype="0" fill="hold" nodeType="afterEffect">
                                  <p:stCondLst>
                                    <p:cond delay="0"/>
                                  </p:stCondLst>
                                  <p:childTnLst>
                                    <p:set>
                                      <p:cBhvr>
                                        <p:cTn id="150" dur="1" fill="hold">
                                          <p:stCondLst>
                                            <p:cond delay="0"/>
                                          </p:stCondLst>
                                        </p:cTn>
                                        <p:tgtEl>
                                          <p:spTgt spid="29"/>
                                        </p:tgtEl>
                                        <p:attrNameLst>
                                          <p:attrName>style.visibility</p:attrName>
                                        </p:attrNameLst>
                                      </p:cBhvr>
                                      <p:to>
                                        <p:strVal val="visible"/>
                                      </p:to>
                                    </p:set>
                                    <p:animEffect transition="in" filter="fade">
                                      <p:cBhvr>
                                        <p:cTn id="151" dur="100"/>
                                        <p:tgtEl>
                                          <p:spTgt spid="29"/>
                                        </p:tgtEl>
                                      </p:cBhvr>
                                    </p:animEffect>
                                  </p:childTnLst>
                                </p:cTn>
                              </p:par>
                            </p:childTnLst>
                          </p:cTn>
                        </p:par>
                        <p:par>
                          <p:cTn id="152" fill="hold">
                            <p:stCondLst>
                              <p:cond delay="4100"/>
                            </p:stCondLst>
                            <p:childTnLst>
                              <p:par>
                                <p:cTn id="153" presetID="10" presetClass="entr" presetSubtype="0" fill="hold" nodeType="afterEffect">
                                  <p:stCondLst>
                                    <p:cond delay="0"/>
                                  </p:stCondLst>
                                  <p:childTnLst>
                                    <p:set>
                                      <p:cBhvr>
                                        <p:cTn id="154" dur="1" fill="hold">
                                          <p:stCondLst>
                                            <p:cond delay="0"/>
                                          </p:stCondLst>
                                        </p:cTn>
                                        <p:tgtEl>
                                          <p:spTgt spid="26"/>
                                        </p:tgtEl>
                                        <p:attrNameLst>
                                          <p:attrName>style.visibility</p:attrName>
                                        </p:attrNameLst>
                                      </p:cBhvr>
                                      <p:to>
                                        <p:strVal val="visible"/>
                                      </p:to>
                                    </p:set>
                                    <p:animEffect transition="in" filter="fade">
                                      <p:cBhvr>
                                        <p:cTn id="155" dur="100"/>
                                        <p:tgtEl>
                                          <p:spTgt spid="26"/>
                                        </p:tgtEl>
                                      </p:cBhvr>
                                    </p:animEffect>
                                  </p:childTnLst>
                                </p:cTn>
                              </p:par>
                            </p:childTnLst>
                          </p:cTn>
                        </p:par>
                        <p:par>
                          <p:cTn id="156" fill="hold">
                            <p:stCondLst>
                              <p:cond delay="4200"/>
                            </p:stCondLst>
                            <p:childTnLst>
                              <p:par>
                                <p:cTn id="157" presetID="10" presetClass="entr" presetSubtype="0" fill="hold" nodeType="after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fade">
                                      <p:cBhvr>
                                        <p:cTn id="159" dur="100"/>
                                        <p:tgtEl>
                                          <p:spTgt spid="83"/>
                                        </p:tgtEl>
                                      </p:cBhvr>
                                    </p:animEffect>
                                  </p:childTnLst>
                                </p:cTn>
                              </p:par>
                            </p:childTnLst>
                          </p:cTn>
                        </p:par>
                        <p:par>
                          <p:cTn id="160" fill="hold">
                            <p:stCondLst>
                              <p:cond delay="4300"/>
                            </p:stCondLst>
                            <p:childTnLst>
                              <p:par>
                                <p:cTn id="161" presetID="10" presetClass="entr" presetSubtype="0" fill="hold" nodeType="afterEffect">
                                  <p:stCondLst>
                                    <p:cond delay="0"/>
                                  </p:stCondLst>
                                  <p:childTnLst>
                                    <p:set>
                                      <p:cBhvr>
                                        <p:cTn id="162" dur="1" fill="hold">
                                          <p:stCondLst>
                                            <p:cond delay="0"/>
                                          </p:stCondLst>
                                        </p:cTn>
                                        <p:tgtEl>
                                          <p:spTgt spid="36"/>
                                        </p:tgtEl>
                                        <p:attrNameLst>
                                          <p:attrName>style.visibility</p:attrName>
                                        </p:attrNameLst>
                                      </p:cBhvr>
                                      <p:to>
                                        <p:strVal val="visible"/>
                                      </p:to>
                                    </p:set>
                                    <p:animEffect transition="in" filter="fade">
                                      <p:cBhvr>
                                        <p:cTn id="163" dur="100"/>
                                        <p:tgtEl>
                                          <p:spTgt spid="36"/>
                                        </p:tgtEl>
                                      </p:cBhvr>
                                    </p:animEffect>
                                  </p:childTnLst>
                                </p:cTn>
                              </p:par>
                            </p:childTnLst>
                          </p:cTn>
                        </p:par>
                        <p:par>
                          <p:cTn id="164" fill="hold">
                            <p:stCondLst>
                              <p:cond delay="4400"/>
                            </p:stCondLst>
                            <p:childTnLst>
                              <p:par>
                                <p:cTn id="165" presetID="10" presetClass="entr" presetSubtype="0" fill="hold" nodeType="afterEffect">
                                  <p:stCondLst>
                                    <p:cond delay="0"/>
                                  </p:stCondLst>
                                  <p:childTnLst>
                                    <p:set>
                                      <p:cBhvr>
                                        <p:cTn id="166" dur="1" fill="hold">
                                          <p:stCondLst>
                                            <p:cond delay="0"/>
                                          </p:stCondLst>
                                        </p:cTn>
                                        <p:tgtEl>
                                          <p:spTgt spid="92"/>
                                        </p:tgtEl>
                                        <p:attrNameLst>
                                          <p:attrName>style.visibility</p:attrName>
                                        </p:attrNameLst>
                                      </p:cBhvr>
                                      <p:to>
                                        <p:strVal val="visible"/>
                                      </p:to>
                                    </p:set>
                                    <p:animEffect transition="in" filter="fade">
                                      <p:cBhvr>
                                        <p:cTn id="167" dur="100"/>
                                        <p:tgtEl>
                                          <p:spTgt spid="92"/>
                                        </p:tgtEl>
                                      </p:cBhvr>
                                    </p:animEffect>
                                  </p:childTnLst>
                                </p:cTn>
                              </p:par>
                            </p:childTnLst>
                          </p:cTn>
                        </p:par>
                        <p:par>
                          <p:cTn id="168" fill="hold">
                            <p:stCondLst>
                              <p:cond delay="4500"/>
                            </p:stCondLst>
                            <p:childTnLst>
                              <p:par>
                                <p:cTn id="169" presetID="10" presetClass="entr" presetSubtype="0" fill="hold" nodeType="afterEffect">
                                  <p:stCondLst>
                                    <p:cond delay="0"/>
                                  </p:stCondLst>
                                  <p:childTnLst>
                                    <p:set>
                                      <p:cBhvr>
                                        <p:cTn id="170" dur="1" fill="hold">
                                          <p:stCondLst>
                                            <p:cond delay="0"/>
                                          </p:stCondLst>
                                        </p:cTn>
                                        <p:tgtEl>
                                          <p:spTgt spid="87"/>
                                        </p:tgtEl>
                                        <p:attrNameLst>
                                          <p:attrName>style.visibility</p:attrName>
                                        </p:attrNameLst>
                                      </p:cBhvr>
                                      <p:to>
                                        <p:strVal val="visible"/>
                                      </p:to>
                                    </p:set>
                                    <p:animEffect transition="in" filter="fade">
                                      <p:cBhvr>
                                        <p:cTn id="171" dur="100"/>
                                        <p:tgtEl>
                                          <p:spTgt spid="87"/>
                                        </p:tgtEl>
                                      </p:cBhvr>
                                    </p:animEffect>
                                  </p:childTnLst>
                                </p:cTn>
                              </p:par>
                            </p:childTnLst>
                          </p:cTn>
                        </p:par>
                        <p:par>
                          <p:cTn id="172" fill="hold">
                            <p:stCondLst>
                              <p:cond delay="4600"/>
                            </p:stCondLst>
                            <p:childTnLst>
                              <p:par>
                                <p:cTn id="173" presetID="10" presetClass="entr" presetSubtype="0" fill="hold" nodeType="afterEffect">
                                  <p:stCondLst>
                                    <p:cond delay="0"/>
                                  </p:stCondLst>
                                  <p:childTnLst>
                                    <p:set>
                                      <p:cBhvr>
                                        <p:cTn id="174" dur="1" fill="hold">
                                          <p:stCondLst>
                                            <p:cond delay="0"/>
                                          </p:stCondLst>
                                        </p:cTn>
                                        <p:tgtEl>
                                          <p:spTgt spid="80"/>
                                        </p:tgtEl>
                                        <p:attrNameLst>
                                          <p:attrName>style.visibility</p:attrName>
                                        </p:attrNameLst>
                                      </p:cBhvr>
                                      <p:to>
                                        <p:strVal val="visible"/>
                                      </p:to>
                                    </p:set>
                                    <p:animEffect transition="in" filter="fade">
                                      <p:cBhvr>
                                        <p:cTn id="175" dur="100"/>
                                        <p:tgtEl>
                                          <p:spTgt spid="80"/>
                                        </p:tgtEl>
                                      </p:cBhvr>
                                    </p:animEffect>
                                  </p:childTnLst>
                                </p:cTn>
                              </p:par>
                            </p:childTnLst>
                          </p:cTn>
                        </p:par>
                        <p:par>
                          <p:cTn id="176" fill="hold">
                            <p:stCondLst>
                              <p:cond delay="4700"/>
                            </p:stCondLst>
                            <p:childTnLst>
                              <p:par>
                                <p:cTn id="177" presetID="10" presetClass="entr" presetSubtype="0" fill="hold" nodeType="afterEffect">
                                  <p:stCondLst>
                                    <p:cond delay="0"/>
                                  </p:stCondLst>
                                  <p:childTnLst>
                                    <p:set>
                                      <p:cBhvr>
                                        <p:cTn id="178" dur="1" fill="hold">
                                          <p:stCondLst>
                                            <p:cond delay="0"/>
                                          </p:stCondLst>
                                        </p:cTn>
                                        <p:tgtEl>
                                          <p:spTgt spid="99"/>
                                        </p:tgtEl>
                                        <p:attrNameLst>
                                          <p:attrName>style.visibility</p:attrName>
                                        </p:attrNameLst>
                                      </p:cBhvr>
                                      <p:to>
                                        <p:strVal val="visible"/>
                                      </p:to>
                                    </p:set>
                                    <p:animEffect transition="in" filter="fade">
                                      <p:cBhvr>
                                        <p:cTn id="179" dur="100"/>
                                        <p:tgtEl>
                                          <p:spTgt spid="99"/>
                                        </p:tgtEl>
                                      </p:cBhvr>
                                    </p:animEffect>
                                  </p:childTnLst>
                                </p:cTn>
                              </p:par>
                            </p:childTnLst>
                          </p:cTn>
                        </p:par>
                        <p:par>
                          <p:cTn id="180" fill="hold">
                            <p:stCondLst>
                              <p:cond delay="4800"/>
                            </p:stCondLst>
                            <p:childTnLst>
                              <p:par>
                                <p:cTn id="181" presetID="10" presetClass="entr" presetSubtype="0" fill="hold" nodeType="afterEffect">
                                  <p:stCondLst>
                                    <p:cond delay="0"/>
                                  </p:stCondLst>
                                  <p:childTnLst>
                                    <p:set>
                                      <p:cBhvr>
                                        <p:cTn id="182" dur="1" fill="hold">
                                          <p:stCondLst>
                                            <p:cond delay="0"/>
                                          </p:stCondLst>
                                        </p:cTn>
                                        <p:tgtEl>
                                          <p:spTgt spid="86"/>
                                        </p:tgtEl>
                                        <p:attrNameLst>
                                          <p:attrName>style.visibility</p:attrName>
                                        </p:attrNameLst>
                                      </p:cBhvr>
                                      <p:to>
                                        <p:strVal val="visible"/>
                                      </p:to>
                                    </p:set>
                                    <p:animEffect transition="in" filter="fade">
                                      <p:cBhvr>
                                        <p:cTn id="183" dur="100"/>
                                        <p:tgtEl>
                                          <p:spTgt spid="86"/>
                                        </p:tgtEl>
                                      </p:cBhvr>
                                    </p:animEffect>
                                  </p:childTnLst>
                                </p:cTn>
                              </p:par>
                            </p:childTnLst>
                          </p:cTn>
                        </p:par>
                        <p:par>
                          <p:cTn id="184" fill="hold">
                            <p:stCondLst>
                              <p:cond delay="4900"/>
                            </p:stCondLst>
                            <p:childTnLst>
                              <p:par>
                                <p:cTn id="185" presetID="10" presetClass="entr" presetSubtype="0" fill="hold" nodeType="afterEffect">
                                  <p:stCondLst>
                                    <p:cond delay="0"/>
                                  </p:stCondLst>
                                  <p:childTnLst>
                                    <p:set>
                                      <p:cBhvr>
                                        <p:cTn id="186" dur="1" fill="hold">
                                          <p:stCondLst>
                                            <p:cond delay="0"/>
                                          </p:stCondLst>
                                        </p:cTn>
                                        <p:tgtEl>
                                          <p:spTgt spid="31"/>
                                        </p:tgtEl>
                                        <p:attrNameLst>
                                          <p:attrName>style.visibility</p:attrName>
                                        </p:attrNameLst>
                                      </p:cBhvr>
                                      <p:to>
                                        <p:strVal val="visible"/>
                                      </p:to>
                                    </p:set>
                                    <p:animEffect transition="in" filter="fade">
                                      <p:cBhvr>
                                        <p:cTn id="187" dur="100"/>
                                        <p:tgtEl>
                                          <p:spTgt spid="31"/>
                                        </p:tgtEl>
                                      </p:cBhvr>
                                    </p:animEffect>
                                  </p:childTnLst>
                                </p:cTn>
                              </p:par>
                            </p:childTnLst>
                          </p:cTn>
                        </p:par>
                        <p:par>
                          <p:cTn id="188" fill="hold">
                            <p:stCondLst>
                              <p:cond delay="5000"/>
                            </p:stCondLst>
                            <p:childTnLst>
                              <p:par>
                                <p:cTn id="189" presetID="10" presetClass="entr" presetSubtype="0" fill="hold" nodeType="afterEffect">
                                  <p:stCondLst>
                                    <p:cond delay="0"/>
                                  </p:stCondLst>
                                  <p:childTnLst>
                                    <p:set>
                                      <p:cBhvr>
                                        <p:cTn id="190" dur="1" fill="hold">
                                          <p:stCondLst>
                                            <p:cond delay="0"/>
                                          </p:stCondLst>
                                        </p:cTn>
                                        <p:tgtEl>
                                          <p:spTgt spid="32"/>
                                        </p:tgtEl>
                                        <p:attrNameLst>
                                          <p:attrName>style.visibility</p:attrName>
                                        </p:attrNameLst>
                                      </p:cBhvr>
                                      <p:to>
                                        <p:strVal val="visible"/>
                                      </p:to>
                                    </p:set>
                                    <p:animEffect transition="in" filter="fade">
                                      <p:cBhvr>
                                        <p:cTn id="191" dur="100"/>
                                        <p:tgtEl>
                                          <p:spTgt spid="32"/>
                                        </p:tgtEl>
                                      </p:cBhvr>
                                    </p:animEffect>
                                  </p:childTnLst>
                                </p:cTn>
                              </p:par>
                            </p:childTnLst>
                          </p:cTn>
                        </p:par>
                        <p:par>
                          <p:cTn id="192" fill="hold">
                            <p:stCondLst>
                              <p:cond delay="5100"/>
                            </p:stCondLst>
                            <p:childTnLst>
                              <p:par>
                                <p:cTn id="193" presetID="10" presetClass="entr" presetSubtype="0" fill="hold" nodeType="afterEffect">
                                  <p:stCondLst>
                                    <p:cond delay="0"/>
                                  </p:stCondLst>
                                  <p:childTnLst>
                                    <p:set>
                                      <p:cBhvr>
                                        <p:cTn id="194" dur="1" fill="hold">
                                          <p:stCondLst>
                                            <p:cond delay="0"/>
                                          </p:stCondLst>
                                        </p:cTn>
                                        <p:tgtEl>
                                          <p:spTgt spid="47"/>
                                        </p:tgtEl>
                                        <p:attrNameLst>
                                          <p:attrName>style.visibility</p:attrName>
                                        </p:attrNameLst>
                                      </p:cBhvr>
                                      <p:to>
                                        <p:strVal val="visible"/>
                                      </p:to>
                                    </p:set>
                                    <p:animEffect transition="in" filter="fade">
                                      <p:cBhvr>
                                        <p:cTn id="195" dur="100"/>
                                        <p:tgtEl>
                                          <p:spTgt spid="47"/>
                                        </p:tgtEl>
                                      </p:cBhvr>
                                    </p:animEffect>
                                  </p:childTnLst>
                                </p:cTn>
                              </p:par>
                            </p:childTnLst>
                          </p:cTn>
                        </p:par>
                        <p:par>
                          <p:cTn id="196" fill="hold">
                            <p:stCondLst>
                              <p:cond delay="5200"/>
                            </p:stCondLst>
                            <p:childTnLst>
                              <p:par>
                                <p:cTn id="197" presetID="10" presetClass="entr" presetSubtype="0" fill="hold" nodeType="afterEffect">
                                  <p:stCondLst>
                                    <p:cond delay="0"/>
                                  </p:stCondLst>
                                  <p:childTnLst>
                                    <p:set>
                                      <p:cBhvr>
                                        <p:cTn id="198" dur="1" fill="hold">
                                          <p:stCondLst>
                                            <p:cond delay="0"/>
                                          </p:stCondLst>
                                        </p:cTn>
                                        <p:tgtEl>
                                          <p:spTgt spid="52"/>
                                        </p:tgtEl>
                                        <p:attrNameLst>
                                          <p:attrName>style.visibility</p:attrName>
                                        </p:attrNameLst>
                                      </p:cBhvr>
                                      <p:to>
                                        <p:strVal val="visible"/>
                                      </p:to>
                                    </p:set>
                                    <p:animEffect transition="in" filter="fade">
                                      <p:cBhvr>
                                        <p:cTn id="199" dur="100"/>
                                        <p:tgtEl>
                                          <p:spTgt spid="52"/>
                                        </p:tgtEl>
                                      </p:cBhvr>
                                    </p:animEffect>
                                  </p:childTnLst>
                                </p:cTn>
                              </p:par>
                            </p:childTnLst>
                          </p:cTn>
                        </p:par>
                        <p:par>
                          <p:cTn id="200" fill="hold">
                            <p:stCondLst>
                              <p:cond delay="5300"/>
                            </p:stCondLst>
                            <p:childTnLst>
                              <p:par>
                                <p:cTn id="201" presetID="10" presetClass="entr" presetSubtype="0" fill="hold" nodeType="afterEffect">
                                  <p:stCondLst>
                                    <p:cond delay="0"/>
                                  </p:stCondLst>
                                  <p:childTnLst>
                                    <p:set>
                                      <p:cBhvr>
                                        <p:cTn id="202" dur="1" fill="hold">
                                          <p:stCondLst>
                                            <p:cond delay="0"/>
                                          </p:stCondLst>
                                        </p:cTn>
                                        <p:tgtEl>
                                          <p:spTgt spid="62"/>
                                        </p:tgtEl>
                                        <p:attrNameLst>
                                          <p:attrName>style.visibility</p:attrName>
                                        </p:attrNameLst>
                                      </p:cBhvr>
                                      <p:to>
                                        <p:strVal val="visible"/>
                                      </p:to>
                                    </p:set>
                                    <p:animEffect transition="in" filter="fade">
                                      <p:cBhvr>
                                        <p:cTn id="203" dur="100"/>
                                        <p:tgtEl>
                                          <p:spTgt spid="62"/>
                                        </p:tgtEl>
                                      </p:cBhvr>
                                    </p:animEffect>
                                  </p:childTnLst>
                                </p:cTn>
                              </p:par>
                            </p:childTnLst>
                          </p:cTn>
                        </p:par>
                        <p:par>
                          <p:cTn id="204" fill="hold">
                            <p:stCondLst>
                              <p:cond delay="5400"/>
                            </p:stCondLst>
                            <p:childTnLst>
                              <p:par>
                                <p:cTn id="205" presetID="10" presetClass="entr" presetSubtype="0" fill="hold" nodeType="afterEffect">
                                  <p:stCondLst>
                                    <p:cond delay="0"/>
                                  </p:stCondLst>
                                  <p:childTnLst>
                                    <p:set>
                                      <p:cBhvr>
                                        <p:cTn id="206" dur="1" fill="hold">
                                          <p:stCondLst>
                                            <p:cond delay="0"/>
                                          </p:stCondLst>
                                        </p:cTn>
                                        <p:tgtEl>
                                          <p:spTgt spid="94"/>
                                        </p:tgtEl>
                                        <p:attrNameLst>
                                          <p:attrName>style.visibility</p:attrName>
                                        </p:attrNameLst>
                                      </p:cBhvr>
                                      <p:to>
                                        <p:strVal val="visible"/>
                                      </p:to>
                                    </p:set>
                                    <p:animEffect transition="in" filter="fade">
                                      <p:cBhvr>
                                        <p:cTn id="207" dur="100"/>
                                        <p:tgtEl>
                                          <p:spTgt spid="94"/>
                                        </p:tgtEl>
                                      </p:cBhvr>
                                    </p:animEffect>
                                  </p:childTnLst>
                                </p:cTn>
                              </p:par>
                            </p:childTnLst>
                          </p:cTn>
                        </p:par>
                        <p:par>
                          <p:cTn id="208" fill="hold">
                            <p:stCondLst>
                              <p:cond delay="5500"/>
                            </p:stCondLst>
                            <p:childTnLst>
                              <p:par>
                                <p:cTn id="209" presetID="10" presetClass="entr" presetSubtype="0" fill="hold" nodeType="afterEffect">
                                  <p:stCondLst>
                                    <p:cond delay="0"/>
                                  </p:stCondLst>
                                  <p:childTnLst>
                                    <p:set>
                                      <p:cBhvr>
                                        <p:cTn id="210" dur="1" fill="hold">
                                          <p:stCondLst>
                                            <p:cond delay="0"/>
                                          </p:stCondLst>
                                        </p:cTn>
                                        <p:tgtEl>
                                          <p:spTgt spid="85"/>
                                        </p:tgtEl>
                                        <p:attrNameLst>
                                          <p:attrName>style.visibility</p:attrName>
                                        </p:attrNameLst>
                                      </p:cBhvr>
                                      <p:to>
                                        <p:strVal val="visible"/>
                                      </p:to>
                                    </p:set>
                                    <p:animEffect transition="in" filter="fade">
                                      <p:cBhvr>
                                        <p:cTn id="211" dur="100"/>
                                        <p:tgtEl>
                                          <p:spTgt spid="85"/>
                                        </p:tgtEl>
                                      </p:cBhvr>
                                    </p:animEffect>
                                  </p:childTnLst>
                                </p:cTn>
                              </p:par>
                            </p:childTnLst>
                          </p:cTn>
                        </p:par>
                        <p:par>
                          <p:cTn id="212" fill="hold">
                            <p:stCondLst>
                              <p:cond delay="5600"/>
                            </p:stCondLst>
                            <p:childTnLst>
                              <p:par>
                                <p:cTn id="213" presetID="10" presetClass="entr" presetSubtype="0" fill="hold" nodeType="afterEffect">
                                  <p:stCondLst>
                                    <p:cond delay="0"/>
                                  </p:stCondLst>
                                  <p:childTnLst>
                                    <p:set>
                                      <p:cBhvr>
                                        <p:cTn id="214" dur="1" fill="hold">
                                          <p:stCondLst>
                                            <p:cond delay="0"/>
                                          </p:stCondLst>
                                        </p:cTn>
                                        <p:tgtEl>
                                          <p:spTgt spid="63"/>
                                        </p:tgtEl>
                                        <p:attrNameLst>
                                          <p:attrName>style.visibility</p:attrName>
                                        </p:attrNameLst>
                                      </p:cBhvr>
                                      <p:to>
                                        <p:strVal val="visible"/>
                                      </p:to>
                                    </p:set>
                                    <p:animEffect transition="in" filter="fade">
                                      <p:cBhvr>
                                        <p:cTn id="215" dur="100"/>
                                        <p:tgtEl>
                                          <p:spTgt spid="63"/>
                                        </p:tgtEl>
                                      </p:cBhvr>
                                    </p:animEffect>
                                  </p:childTnLst>
                                </p:cTn>
                              </p:par>
                            </p:childTnLst>
                          </p:cTn>
                        </p:par>
                        <p:par>
                          <p:cTn id="216" fill="hold">
                            <p:stCondLst>
                              <p:cond delay="5700"/>
                            </p:stCondLst>
                            <p:childTnLst>
                              <p:par>
                                <p:cTn id="217" presetID="10" presetClass="entr" presetSubtype="0" fill="hold" nodeType="afterEffect">
                                  <p:stCondLst>
                                    <p:cond delay="0"/>
                                  </p:stCondLst>
                                  <p:childTnLst>
                                    <p:set>
                                      <p:cBhvr>
                                        <p:cTn id="218" dur="1" fill="hold">
                                          <p:stCondLst>
                                            <p:cond delay="0"/>
                                          </p:stCondLst>
                                        </p:cTn>
                                        <p:tgtEl>
                                          <p:spTgt spid="74"/>
                                        </p:tgtEl>
                                        <p:attrNameLst>
                                          <p:attrName>style.visibility</p:attrName>
                                        </p:attrNameLst>
                                      </p:cBhvr>
                                      <p:to>
                                        <p:strVal val="visible"/>
                                      </p:to>
                                    </p:set>
                                    <p:animEffect transition="in" filter="fade">
                                      <p:cBhvr>
                                        <p:cTn id="219" dur="100"/>
                                        <p:tgtEl>
                                          <p:spTgt spid="74"/>
                                        </p:tgtEl>
                                      </p:cBhvr>
                                    </p:animEffect>
                                  </p:childTnLst>
                                </p:cTn>
                              </p:par>
                            </p:childTnLst>
                          </p:cTn>
                        </p:par>
                        <p:par>
                          <p:cTn id="220" fill="hold">
                            <p:stCondLst>
                              <p:cond delay="5800"/>
                            </p:stCondLst>
                            <p:childTnLst>
                              <p:par>
                                <p:cTn id="221" presetID="10" presetClass="entr" presetSubtype="0" fill="hold" nodeType="afterEffect">
                                  <p:stCondLst>
                                    <p:cond delay="0"/>
                                  </p:stCondLst>
                                  <p:childTnLst>
                                    <p:set>
                                      <p:cBhvr>
                                        <p:cTn id="222" dur="1" fill="hold">
                                          <p:stCondLst>
                                            <p:cond delay="0"/>
                                          </p:stCondLst>
                                        </p:cTn>
                                        <p:tgtEl>
                                          <p:spTgt spid="75"/>
                                        </p:tgtEl>
                                        <p:attrNameLst>
                                          <p:attrName>style.visibility</p:attrName>
                                        </p:attrNameLst>
                                      </p:cBhvr>
                                      <p:to>
                                        <p:strVal val="visible"/>
                                      </p:to>
                                    </p:set>
                                    <p:animEffect transition="in" filter="fade">
                                      <p:cBhvr>
                                        <p:cTn id="223" dur="100"/>
                                        <p:tgtEl>
                                          <p:spTgt spid="75"/>
                                        </p:tgtEl>
                                      </p:cBhvr>
                                    </p:animEffect>
                                  </p:childTnLst>
                                </p:cTn>
                              </p:par>
                            </p:childTnLst>
                          </p:cTn>
                        </p:par>
                        <p:par>
                          <p:cTn id="224" fill="hold">
                            <p:stCondLst>
                              <p:cond delay="5900"/>
                            </p:stCondLst>
                            <p:childTnLst>
                              <p:par>
                                <p:cTn id="225" presetID="10" presetClass="entr" presetSubtype="0" fill="hold" nodeType="afterEffect">
                                  <p:stCondLst>
                                    <p:cond delay="0"/>
                                  </p:stCondLst>
                                  <p:childTnLst>
                                    <p:set>
                                      <p:cBhvr>
                                        <p:cTn id="226" dur="1" fill="hold">
                                          <p:stCondLst>
                                            <p:cond delay="0"/>
                                          </p:stCondLst>
                                        </p:cTn>
                                        <p:tgtEl>
                                          <p:spTgt spid="71"/>
                                        </p:tgtEl>
                                        <p:attrNameLst>
                                          <p:attrName>style.visibility</p:attrName>
                                        </p:attrNameLst>
                                      </p:cBhvr>
                                      <p:to>
                                        <p:strVal val="visible"/>
                                      </p:to>
                                    </p:set>
                                    <p:animEffect transition="in" filter="fade">
                                      <p:cBhvr>
                                        <p:cTn id="227" dur="100"/>
                                        <p:tgtEl>
                                          <p:spTgt spid="71"/>
                                        </p:tgtEl>
                                      </p:cBhvr>
                                    </p:animEffect>
                                  </p:childTnLst>
                                </p:cTn>
                              </p:par>
                            </p:childTnLst>
                          </p:cTn>
                        </p:par>
                        <p:par>
                          <p:cTn id="228" fill="hold">
                            <p:stCondLst>
                              <p:cond delay="6000"/>
                            </p:stCondLst>
                            <p:childTnLst>
                              <p:par>
                                <p:cTn id="229" presetID="10" presetClass="entr" presetSubtype="0" fill="hold" nodeType="afterEffect">
                                  <p:stCondLst>
                                    <p:cond delay="0"/>
                                  </p:stCondLst>
                                  <p:childTnLst>
                                    <p:set>
                                      <p:cBhvr>
                                        <p:cTn id="230" dur="1" fill="hold">
                                          <p:stCondLst>
                                            <p:cond delay="0"/>
                                          </p:stCondLst>
                                        </p:cTn>
                                        <p:tgtEl>
                                          <p:spTgt spid="101"/>
                                        </p:tgtEl>
                                        <p:attrNameLst>
                                          <p:attrName>style.visibility</p:attrName>
                                        </p:attrNameLst>
                                      </p:cBhvr>
                                      <p:to>
                                        <p:strVal val="visible"/>
                                      </p:to>
                                    </p:set>
                                    <p:animEffect transition="in" filter="fade">
                                      <p:cBhvr>
                                        <p:cTn id="231" dur="100"/>
                                        <p:tgtEl>
                                          <p:spTgt spid="101"/>
                                        </p:tgtEl>
                                      </p:cBhvr>
                                    </p:animEffect>
                                  </p:childTnLst>
                                </p:cTn>
                              </p:par>
                            </p:childTnLst>
                          </p:cTn>
                        </p:par>
                        <p:par>
                          <p:cTn id="232" fill="hold">
                            <p:stCondLst>
                              <p:cond delay="6100"/>
                            </p:stCondLst>
                            <p:childTnLst>
                              <p:par>
                                <p:cTn id="233" presetID="10" presetClass="entr" presetSubtype="0" fill="hold" nodeType="afterEffect">
                                  <p:stCondLst>
                                    <p:cond delay="0"/>
                                  </p:stCondLst>
                                  <p:childTnLst>
                                    <p:set>
                                      <p:cBhvr>
                                        <p:cTn id="234" dur="1" fill="hold">
                                          <p:stCondLst>
                                            <p:cond delay="0"/>
                                          </p:stCondLst>
                                        </p:cTn>
                                        <p:tgtEl>
                                          <p:spTgt spid="56"/>
                                        </p:tgtEl>
                                        <p:attrNameLst>
                                          <p:attrName>style.visibility</p:attrName>
                                        </p:attrNameLst>
                                      </p:cBhvr>
                                      <p:to>
                                        <p:strVal val="visible"/>
                                      </p:to>
                                    </p:set>
                                    <p:animEffect transition="in" filter="fade">
                                      <p:cBhvr>
                                        <p:cTn id="235" dur="100"/>
                                        <p:tgtEl>
                                          <p:spTgt spid="56"/>
                                        </p:tgtEl>
                                      </p:cBhvr>
                                    </p:animEffect>
                                  </p:childTnLst>
                                </p:cTn>
                              </p:par>
                            </p:childTnLst>
                          </p:cTn>
                        </p:par>
                        <p:par>
                          <p:cTn id="236" fill="hold">
                            <p:stCondLst>
                              <p:cond delay="6200"/>
                            </p:stCondLst>
                            <p:childTnLst>
                              <p:par>
                                <p:cTn id="237" presetID="10" presetClass="entr" presetSubtype="0" fill="hold" nodeType="afterEffect">
                                  <p:stCondLst>
                                    <p:cond delay="0"/>
                                  </p:stCondLst>
                                  <p:childTnLst>
                                    <p:set>
                                      <p:cBhvr>
                                        <p:cTn id="238" dur="1" fill="hold">
                                          <p:stCondLst>
                                            <p:cond delay="0"/>
                                          </p:stCondLst>
                                        </p:cTn>
                                        <p:tgtEl>
                                          <p:spTgt spid="69"/>
                                        </p:tgtEl>
                                        <p:attrNameLst>
                                          <p:attrName>style.visibility</p:attrName>
                                        </p:attrNameLst>
                                      </p:cBhvr>
                                      <p:to>
                                        <p:strVal val="visible"/>
                                      </p:to>
                                    </p:set>
                                    <p:animEffect transition="in" filter="fade">
                                      <p:cBhvr>
                                        <p:cTn id="239" dur="100"/>
                                        <p:tgtEl>
                                          <p:spTgt spid="69"/>
                                        </p:tgtEl>
                                      </p:cBhvr>
                                    </p:animEffect>
                                  </p:childTnLst>
                                </p:cTn>
                              </p:par>
                            </p:childTnLst>
                          </p:cTn>
                        </p:par>
                        <p:par>
                          <p:cTn id="240" fill="hold">
                            <p:stCondLst>
                              <p:cond delay="6300"/>
                            </p:stCondLst>
                            <p:childTnLst>
                              <p:par>
                                <p:cTn id="241" presetID="10" presetClass="entr" presetSubtype="0" fill="hold" nodeType="afterEffect">
                                  <p:stCondLst>
                                    <p:cond delay="0"/>
                                  </p:stCondLst>
                                  <p:childTnLst>
                                    <p:set>
                                      <p:cBhvr>
                                        <p:cTn id="242" dur="1" fill="hold">
                                          <p:stCondLst>
                                            <p:cond delay="0"/>
                                          </p:stCondLst>
                                        </p:cTn>
                                        <p:tgtEl>
                                          <p:spTgt spid="30"/>
                                        </p:tgtEl>
                                        <p:attrNameLst>
                                          <p:attrName>style.visibility</p:attrName>
                                        </p:attrNameLst>
                                      </p:cBhvr>
                                      <p:to>
                                        <p:strVal val="visible"/>
                                      </p:to>
                                    </p:set>
                                    <p:animEffect transition="in" filter="fade">
                                      <p:cBhvr>
                                        <p:cTn id="243" dur="100"/>
                                        <p:tgtEl>
                                          <p:spTgt spid="30"/>
                                        </p:tgtEl>
                                      </p:cBhvr>
                                    </p:animEffect>
                                  </p:childTnLst>
                                </p:cTn>
                              </p:par>
                            </p:childTnLst>
                          </p:cTn>
                        </p:par>
                        <p:par>
                          <p:cTn id="244" fill="hold">
                            <p:stCondLst>
                              <p:cond delay="6400"/>
                            </p:stCondLst>
                            <p:childTnLst>
                              <p:par>
                                <p:cTn id="245" presetID="10" presetClass="entr" presetSubtype="0" fill="hold" nodeType="afterEffect">
                                  <p:stCondLst>
                                    <p:cond delay="0"/>
                                  </p:stCondLst>
                                  <p:childTnLst>
                                    <p:set>
                                      <p:cBhvr>
                                        <p:cTn id="246" dur="1" fill="hold">
                                          <p:stCondLst>
                                            <p:cond delay="0"/>
                                          </p:stCondLst>
                                        </p:cTn>
                                        <p:tgtEl>
                                          <p:spTgt spid="64"/>
                                        </p:tgtEl>
                                        <p:attrNameLst>
                                          <p:attrName>style.visibility</p:attrName>
                                        </p:attrNameLst>
                                      </p:cBhvr>
                                      <p:to>
                                        <p:strVal val="visible"/>
                                      </p:to>
                                    </p:set>
                                    <p:animEffect transition="in" filter="fade">
                                      <p:cBhvr>
                                        <p:cTn id="247" dur="100"/>
                                        <p:tgtEl>
                                          <p:spTgt spid="64"/>
                                        </p:tgtEl>
                                      </p:cBhvr>
                                    </p:animEffect>
                                  </p:childTnLst>
                                </p:cTn>
                              </p:par>
                            </p:childTnLst>
                          </p:cTn>
                        </p:par>
                        <p:par>
                          <p:cTn id="248" fill="hold">
                            <p:stCondLst>
                              <p:cond delay="6500"/>
                            </p:stCondLst>
                            <p:childTnLst>
                              <p:par>
                                <p:cTn id="249" presetID="10" presetClass="entr" presetSubtype="0" fill="hold" nodeType="afterEffect">
                                  <p:stCondLst>
                                    <p:cond delay="0"/>
                                  </p:stCondLst>
                                  <p:childTnLst>
                                    <p:set>
                                      <p:cBhvr>
                                        <p:cTn id="250" dur="1" fill="hold">
                                          <p:stCondLst>
                                            <p:cond delay="0"/>
                                          </p:stCondLst>
                                        </p:cTn>
                                        <p:tgtEl>
                                          <p:spTgt spid="65"/>
                                        </p:tgtEl>
                                        <p:attrNameLst>
                                          <p:attrName>style.visibility</p:attrName>
                                        </p:attrNameLst>
                                      </p:cBhvr>
                                      <p:to>
                                        <p:strVal val="visible"/>
                                      </p:to>
                                    </p:set>
                                    <p:animEffect transition="in" filter="fade">
                                      <p:cBhvr>
                                        <p:cTn id="251" dur="100"/>
                                        <p:tgtEl>
                                          <p:spTgt spid="65"/>
                                        </p:tgtEl>
                                      </p:cBhvr>
                                    </p:animEffect>
                                  </p:childTnLst>
                                </p:cTn>
                              </p:par>
                            </p:childTnLst>
                          </p:cTn>
                        </p:par>
                        <p:par>
                          <p:cTn id="252" fill="hold">
                            <p:stCondLst>
                              <p:cond delay="6600"/>
                            </p:stCondLst>
                            <p:childTnLst>
                              <p:par>
                                <p:cTn id="253" presetID="10" presetClass="entr" presetSubtype="0" fill="hold" nodeType="afterEffect">
                                  <p:stCondLst>
                                    <p:cond delay="0"/>
                                  </p:stCondLst>
                                  <p:childTnLst>
                                    <p:set>
                                      <p:cBhvr>
                                        <p:cTn id="254" dur="1" fill="hold">
                                          <p:stCondLst>
                                            <p:cond delay="0"/>
                                          </p:stCondLst>
                                        </p:cTn>
                                        <p:tgtEl>
                                          <p:spTgt spid="95"/>
                                        </p:tgtEl>
                                        <p:attrNameLst>
                                          <p:attrName>style.visibility</p:attrName>
                                        </p:attrNameLst>
                                      </p:cBhvr>
                                      <p:to>
                                        <p:strVal val="visible"/>
                                      </p:to>
                                    </p:set>
                                    <p:animEffect transition="in" filter="fade">
                                      <p:cBhvr>
                                        <p:cTn id="255" dur="100"/>
                                        <p:tgtEl>
                                          <p:spTgt spid="95"/>
                                        </p:tgtEl>
                                      </p:cBhvr>
                                    </p:animEffect>
                                  </p:childTnLst>
                                </p:cTn>
                              </p:par>
                            </p:childTnLst>
                          </p:cTn>
                        </p:par>
                        <p:par>
                          <p:cTn id="256" fill="hold">
                            <p:stCondLst>
                              <p:cond delay="6700"/>
                            </p:stCondLst>
                            <p:childTnLst>
                              <p:par>
                                <p:cTn id="257" presetID="10" presetClass="entr" presetSubtype="0" fill="hold" nodeType="afterEffect">
                                  <p:stCondLst>
                                    <p:cond delay="0"/>
                                  </p:stCondLst>
                                  <p:childTnLst>
                                    <p:set>
                                      <p:cBhvr>
                                        <p:cTn id="258" dur="1" fill="hold">
                                          <p:stCondLst>
                                            <p:cond delay="0"/>
                                          </p:stCondLst>
                                        </p:cTn>
                                        <p:tgtEl>
                                          <p:spTgt spid="61"/>
                                        </p:tgtEl>
                                        <p:attrNameLst>
                                          <p:attrName>style.visibility</p:attrName>
                                        </p:attrNameLst>
                                      </p:cBhvr>
                                      <p:to>
                                        <p:strVal val="visible"/>
                                      </p:to>
                                    </p:set>
                                    <p:animEffect transition="in" filter="fade">
                                      <p:cBhvr>
                                        <p:cTn id="259" dur="100"/>
                                        <p:tgtEl>
                                          <p:spTgt spid="61"/>
                                        </p:tgtEl>
                                      </p:cBhvr>
                                    </p:animEffect>
                                  </p:childTnLst>
                                </p:cTn>
                              </p:par>
                            </p:childTnLst>
                          </p:cTn>
                        </p:par>
                        <p:par>
                          <p:cTn id="260" fill="hold">
                            <p:stCondLst>
                              <p:cond delay="6800"/>
                            </p:stCondLst>
                            <p:childTnLst>
                              <p:par>
                                <p:cTn id="261" presetID="10" presetClass="entr" presetSubtype="0" fill="hold" nodeType="afterEffect">
                                  <p:stCondLst>
                                    <p:cond delay="0"/>
                                  </p:stCondLst>
                                  <p:childTnLst>
                                    <p:set>
                                      <p:cBhvr>
                                        <p:cTn id="262" dur="1" fill="hold">
                                          <p:stCondLst>
                                            <p:cond delay="0"/>
                                          </p:stCondLst>
                                        </p:cTn>
                                        <p:tgtEl>
                                          <p:spTgt spid="70"/>
                                        </p:tgtEl>
                                        <p:attrNameLst>
                                          <p:attrName>style.visibility</p:attrName>
                                        </p:attrNameLst>
                                      </p:cBhvr>
                                      <p:to>
                                        <p:strVal val="visible"/>
                                      </p:to>
                                    </p:set>
                                    <p:animEffect transition="in" filter="fade">
                                      <p:cBhvr>
                                        <p:cTn id="263" dur="100"/>
                                        <p:tgtEl>
                                          <p:spTgt spid="70"/>
                                        </p:tgtEl>
                                      </p:cBhvr>
                                    </p:animEffect>
                                  </p:childTnLst>
                                </p:cTn>
                              </p:par>
                            </p:childTnLst>
                          </p:cTn>
                        </p:par>
                        <p:par>
                          <p:cTn id="264" fill="hold">
                            <p:stCondLst>
                              <p:cond delay="6900"/>
                            </p:stCondLst>
                            <p:childTnLst>
                              <p:par>
                                <p:cTn id="265" presetID="10" presetClass="entr" presetSubtype="0" fill="hold" nodeType="afterEffect">
                                  <p:stCondLst>
                                    <p:cond delay="0"/>
                                  </p:stCondLst>
                                  <p:childTnLst>
                                    <p:set>
                                      <p:cBhvr>
                                        <p:cTn id="266" dur="1" fill="hold">
                                          <p:stCondLst>
                                            <p:cond delay="0"/>
                                          </p:stCondLst>
                                        </p:cTn>
                                        <p:tgtEl>
                                          <p:spTgt spid="90"/>
                                        </p:tgtEl>
                                        <p:attrNameLst>
                                          <p:attrName>style.visibility</p:attrName>
                                        </p:attrNameLst>
                                      </p:cBhvr>
                                      <p:to>
                                        <p:strVal val="visible"/>
                                      </p:to>
                                    </p:set>
                                    <p:animEffect transition="in" filter="fade">
                                      <p:cBhvr>
                                        <p:cTn id="267" dur="100"/>
                                        <p:tgtEl>
                                          <p:spTgt spid="90"/>
                                        </p:tgtEl>
                                      </p:cBhvr>
                                    </p:animEffect>
                                  </p:childTnLst>
                                </p:cTn>
                              </p:par>
                            </p:childTnLst>
                          </p:cTn>
                        </p:par>
                        <p:par>
                          <p:cTn id="268" fill="hold">
                            <p:stCondLst>
                              <p:cond delay="7000"/>
                            </p:stCondLst>
                            <p:childTnLst>
                              <p:par>
                                <p:cTn id="269" presetID="10" presetClass="entr" presetSubtype="0" fill="hold" nodeType="afterEffect">
                                  <p:stCondLst>
                                    <p:cond delay="0"/>
                                  </p:stCondLst>
                                  <p:childTnLst>
                                    <p:set>
                                      <p:cBhvr>
                                        <p:cTn id="270" dur="1" fill="hold">
                                          <p:stCondLst>
                                            <p:cond delay="0"/>
                                          </p:stCondLst>
                                        </p:cTn>
                                        <p:tgtEl>
                                          <p:spTgt spid="96"/>
                                        </p:tgtEl>
                                        <p:attrNameLst>
                                          <p:attrName>style.visibility</p:attrName>
                                        </p:attrNameLst>
                                      </p:cBhvr>
                                      <p:to>
                                        <p:strVal val="visible"/>
                                      </p:to>
                                    </p:set>
                                    <p:animEffect transition="in" filter="fade">
                                      <p:cBhvr>
                                        <p:cTn id="271" dur="100"/>
                                        <p:tgtEl>
                                          <p:spTgt spid="96"/>
                                        </p:tgtEl>
                                      </p:cBhvr>
                                    </p:animEffect>
                                  </p:childTnLst>
                                </p:cTn>
                              </p:par>
                            </p:childTnLst>
                          </p:cTn>
                        </p:par>
                        <p:par>
                          <p:cTn id="272" fill="hold">
                            <p:stCondLst>
                              <p:cond delay="7100"/>
                            </p:stCondLst>
                            <p:childTnLst>
                              <p:par>
                                <p:cTn id="273" presetID="10" presetClass="entr" presetSubtype="0" fill="hold" nodeType="afterEffect">
                                  <p:stCondLst>
                                    <p:cond delay="0"/>
                                  </p:stCondLst>
                                  <p:childTnLst>
                                    <p:set>
                                      <p:cBhvr>
                                        <p:cTn id="274" dur="1" fill="hold">
                                          <p:stCondLst>
                                            <p:cond delay="0"/>
                                          </p:stCondLst>
                                        </p:cTn>
                                        <p:tgtEl>
                                          <p:spTgt spid="89"/>
                                        </p:tgtEl>
                                        <p:attrNameLst>
                                          <p:attrName>style.visibility</p:attrName>
                                        </p:attrNameLst>
                                      </p:cBhvr>
                                      <p:to>
                                        <p:strVal val="visible"/>
                                      </p:to>
                                    </p:set>
                                    <p:animEffect transition="in" filter="fade">
                                      <p:cBhvr>
                                        <p:cTn id="275" dur="100"/>
                                        <p:tgtEl>
                                          <p:spTgt spid="89"/>
                                        </p:tgtEl>
                                      </p:cBhvr>
                                    </p:animEffect>
                                  </p:childTnLst>
                                </p:cTn>
                              </p:par>
                            </p:childTnLst>
                          </p:cTn>
                        </p:par>
                        <p:par>
                          <p:cTn id="276" fill="hold">
                            <p:stCondLst>
                              <p:cond delay="7200"/>
                            </p:stCondLst>
                            <p:childTnLst>
                              <p:par>
                                <p:cTn id="277" presetID="10" presetClass="entr" presetSubtype="0" fill="hold" nodeType="afterEffect">
                                  <p:stCondLst>
                                    <p:cond delay="0"/>
                                  </p:stCondLst>
                                  <p:childTnLst>
                                    <p:set>
                                      <p:cBhvr>
                                        <p:cTn id="278" dur="1" fill="hold">
                                          <p:stCondLst>
                                            <p:cond delay="0"/>
                                          </p:stCondLst>
                                        </p:cTn>
                                        <p:tgtEl>
                                          <p:spTgt spid="97"/>
                                        </p:tgtEl>
                                        <p:attrNameLst>
                                          <p:attrName>style.visibility</p:attrName>
                                        </p:attrNameLst>
                                      </p:cBhvr>
                                      <p:to>
                                        <p:strVal val="visible"/>
                                      </p:to>
                                    </p:set>
                                    <p:animEffect transition="in" filter="fade">
                                      <p:cBhvr>
                                        <p:cTn id="279" dur="100"/>
                                        <p:tgtEl>
                                          <p:spTgt spid="97"/>
                                        </p:tgtEl>
                                      </p:cBhvr>
                                    </p:animEffect>
                                  </p:childTnLst>
                                </p:cTn>
                              </p:par>
                            </p:childTnLst>
                          </p:cTn>
                        </p:par>
                        <p:par>
                          <p:cTn id="280" fill="hold">
                            <p:stCondLst>
                              <p:cond delay="7300"/>
                            </p:stCondLst>
                            <p:childTnLst>
                              <p:par>
                                <p:cTn id="281" presetID="10" presetClass="entr" presetSubtype="0" fill="hold" grpId="0" nodeType="afterEffect">
                                  <p:stCondLst>
                                    <p:cond delay="0"/>
                                  </p:stCondLst>
                                  <p:childTnLst>
                                    <p:set>
                                      <p:cBhvr>
                                        <p:cTn id="282" dur="1" fill="hold">
                                          <p:stCondLst>
                                            <p:cond delay="0"/>
                                          </p:stCondLst>
                                        </p:cTn>
                                        <p:tgtEl>
                                          <p:spTgt spid="104"/>
                                        </p:tgtEl>
                                        <p:attrNameLst>
                                          <p:attrName>style.visibility</p:attrName>
                                        </p:attrNameLst>
                                      </p:cBhvr>
                                      <p:to>
                                        <p:strVal val="visible"/>
                                      </p:to>
                                    </p:set>
                                    <p:animEffect transition="in" filter="fade">
                                      <p:cBhvr>
                                        <p:cTn id="283" dur="500"/>
                                        <p:tgtEl>
                                          <p:spTgt spid="104"/>
                                        </p:tgtEl>
                                      </p:cBhvr>
                                    </p:animEffect>
                                  </p:childTnLst>
                                </p:cTn>
                              </p:par>
                              <p:par>
                                <p:cTn id="284" presetID="10" presetClass="entr" presetSubtype="0" fill="hold" grpId="0" nodeType="withEffect">
                                  <p:stCondLst>
                                    <p:cond delay="0"/>
                                  </p:stCondLst>
                                  <p:childTnLst>
                                    <p:set>
                                      <p:cBhvr>
                                        <p:cTn id="285" dur="1" fill="hold">
                                          <p:stCondLst>
                                            <p:cond delay="0"/>
                                          </p:stCondLst>
                                        </p:cTn>
                                        <p:tgtEl>
                                          <p:spTgt spid="2"/>
                                        </p:tgtEl>
                                        <p:attrNameLst>
                                          <p:attrName>style.visibility</p:attrName>
                                        </p:attrNameLst>
                                      </p:cBhvr>
                                      <p:to>
                                        <p:strVal val="visible"/>
                                      </p:to>
                                    </p:set>
                                    <p:animEffect transition="in" filter="fade">
                                      <p:cBhvr>
                                        <p:cTn id="286" dur="500"/>
                                        <p:tgtEl>
                                          <p:spTgt spid="2"/>
                                        </p:tgtEl>
                                      </p:cBhvr>
                                    </p:animEffect>
                                  </p:childTnLst>
                                </p:cTn>
                              </p:par>
                              <p:par>
                                <p:cTn id="287" presetID="10" presetClass="entr" presetSubtype="0" fill="hold" grpId="0" nodeType="withEffect">
                                  <p:stCondLst>
                                    <p:cond delay="0"/>
                                  </p:stCondLst>
                                  <p:childTnLst>
                                    <p:set>
                                      <p:cBhvr>
                                        <p:cTn id="288" dur="1" fill="hold">
                                          <p:stCondLst>
                                            <p:cond delay="0"/>
                                          </p:stCondLst>
                                        </p:cTn>
                                        <p:tgtEl>
                                          <p:spTgt spid="103"/>
                                        </p:tgtEl>
                                        <p:attrNameLst>
                                          <p:attrName>style.visibility</p:attrName>
                                        </p:attrNameLst>
                                      </p:cBhvr>
                                      <p:to>
                                        <p:strVal val="visible"/>
                                      </p:to>
                                    </p:set>
                                    <p:animEffect transition="in" filter="fade">
                                      <p:cBhvr>
                                        <p:cTn id="289"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3" grpId="0" animBg="1"/>
      <p:bldP spid="10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0" y="-78507"/>
            <a:ext cx="12542837" cy="72328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smtClean="0">
                <a:solidFill>
                  <a:sysClr val="windowText" lastClr="000000"/>
                </a:solidFill>
              </a:rPr>
              <a:t>Security Partnerships</a:t>
            </a:r>
            <a:endParaRPr lang="en-US" dirty="0">
              <a:solidFill>
                <a:sysClr val="windowText" lastClr="000000"/>
              </a:solidFill>
            </a:endParaRPr>
          </a:p>
        </p:txBody>
      </p:sp>
      <p:pic>
        <p:nvPicPr>
          <p:cNvPr id="15" name="Picture 14"/>
          <p:cNvPicPr>
            <a:picLocks noChangeAspect="1"/>
          </p:cNvPicPr>
          <p:nvPr/>
        </p:nvPicPr>
        <p:blipFill>
          <a:blip r:embed="rId2">
            <a:clrChange>
              <a:clrFrom>
                <a:srgbClr val="FFFFFF"/>
              </a:clrFrom>
              <a:clrTo>
                <a:srgbClr val="FFFFFF">
                  <a:alpha val="0"/>
                </a:srgbClr>
              </a:clrTo>
            </a:clrChange>
          </a:blip>
          <a:stretch>
            <a:fillRect/>
          </a:stretch>
        </p:blipFill>
        <p:spPr>
          <a:xfrm>
            <a:off x="522395" y="3738421"/>
            <a:ext cx="1930146" cy="646699"/>
          </a:xfrm>
          <a:prstGeom prst="rect">
            <a:avLst/>
          </a:prstGeom>
        </p:spPr>
      </p:pic>
      <p:pic>
        <p:nvPicPr>
          <p:cNvPr id="18" name="Picture 17"/>
          <p:cNvPicPr>
            <a:picLocks noChangeAspect="1"/>
          </p:cNvPicPr>
          <p:nvPr/>
        </p:nvPicPr>
        <p:blipFill>
          <a:blip r:embed="rId3">
            <a:clrChange>
              <a:clrFrom>
                <a:srgbClr val="FFFFFF"/>
              </a:clrFrom>
              <a:clrTo>
                <a:srgbClr val="FFFFFF">
                  <a:alpha val="0"/>
                </a:srgbClr>
              </a:clrTo>
            </a:clrChange>
          </a:blip>
          <a:stretch>
            <a:fillRect/>
          </a:stretch>
        </p:blipFill>
        <p:spPr>
          <a:xfrm>
            <a:off x="8025854" y="4594965"/>
            <a:ext cx="2547017" cy="600920"/>
          </a:xfrm>
          <a:prstGeom prst="rect">
            <a:avLst/>
          </a:prstGeom>
        </p:spPr>
      </p:pic>
      <p:pic>
        <p:nvPicPr>
          <p:cNvPr id="23" name="Picture 22"/>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t="25992" b="25674"/>
          <a:stretch/>
        </p:blipFill>
        <p:spPr>
          <a:xfrm>
            <a:off x="679681" y="1830951"/>
            <a:ext cx="1652369" cy="798662"/>
          </a:xfrm>
          <a:prstGeom prst="rect">
            <a:avLst/>
          </a:prstGeom>
        </p:spPr>
      </p:pic>
      <p:pic>
        <p:nvPicPr>
          <p:cNvPr id="24" name="Picture 23"/>
          <p:cNvPicPr>
            <a:picLocks noChangeAspect="1"/>
          </p:cNvPicPr>
          <p:nvPr/>
        </p:nvPicPr>
        <p:blipFill>
          <a:blip r:embed="rId5">
            <a:clrChange>
              <a:clrFrom>
                <a:srgbClr val="FFFFFF"/>
              </a:clrFrom>
              <a:clrTo>
                <a:srgbClr val="FFFFFF">
                  <a:alpha val="0"/>
                </a:srgbClr>
              </a:clrTo>
            </a:clrChange>
          </a:blip>
          <a:stretch>
            <a:fillRect/>
          </a:stretch>
        </p:blipFill>
        <p:spPr>
          <a:xfrm>
            <a:off x="8994366" y="5844996"/>
            <a:ext cx="2098718" cy="473124"/>
          </a:xfrm>
          <a:prstGeom prst="rect">
            <a:avLst/>
          </a:prstGeom>
        </p:spPr>
      </p:pic>
      <p:pic>
        <p:nvPicPr>
          <p:cNvPr id="26" name="Picture 25"/>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113891" y="4618775"/>
            <a:ext cx="1777212" cy="712896"/>
          </a:xfrm>
          <a:prstGeom prst="rect">
            <a:avLst/>
          </a:prstGeom>
        </p:spPr>
      </p:pic>
      <p:pic>
        <p:nvPicPr>
          <p:cNvPr id="28" name="Picture 27"/>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180637" y="3089561"/>
            <a:ext cx="1768081" cy="696367"/>
          </a:xfrm>
          <a:prstGeom prst="rect">
            <a:avLst/>
          </a:prstGeom>
        </p:spPr>
      </p:pic>
      <p:pic>
        <p:nvPicPr>
          <p:cNvPr id="30" name="Picture 29"/>
          <p:cNvPicPr>
            <a:picLocks noChangeAspect="1"/>
          </p:cNvPicPr>
          <p:nvPr/>
        </p:nvPicPr>
        <p:blipFill>
          <a:blip r:embed="rId8">
            <a:clrChange>
              <a:clrFrom>
                <a:srgbClr val="FFFFFF"/>
              </a:clrFrom>
              <a:clrTo>
                <a:srgbClr val="FFFFFF">
                  <a:alpha val="0"/>
                </a:srgbClr>
              </a:clrTo>
            </a:clrChange>
          </a:blip>
          <a:stretch>
            <a:fillRect/>
          </a:stretch>
        </p:blipFill>
        <p:spPr>
          <a:xfrm>
            <a:off x="6406772" y="3359646"/>
            <a:ext cx="2508460" cy="671016"/>
          </a:xfrm>
          <a:prstGeom prst="rect">
            <a:avLst/>
          </a:prstGeom>
        </p:spPr>
      </p:pic>
      <p:pic>
        <p:nvPicPr>
          <p:cNvPr id="31" name="Picture 30"/>
          <p:cNvPicPr>
            <a:picLocks noChangeAspect="1"/>
          </p:cNvPicPr>
          <p:nvPr/>
        </p:nvPicPr>
        <p:blipFill>
          <a:blip r:embed="rId9">
            <a:clrChange>
              <a:clrFrom>
                <a:srgbClr val="FFFFFF"/>
              </a:clrFrom>
              <a:clrTo>
                <a:srgbClr val="FFFFFF">
                  <a:alpha val="0"/>
                </a:srgbClr>
              </a:clrTo>
            </a:clrChange>
          </a:blip>
          <a:stretch>
            <a:fillRect/>
          </a:stretch>
        </p:blipFill>
        <p:spPr>
          <a:xfrm>
            <a:off x="3492249" y="2647400"/>
            <a:ext cx="2396043" cy="629096"/>
          </a:xfrm>
          <a:prstGeom prst="rect">
            <a:avLst/>
          </a:prstGeom>
        </p:spPr>
      </p:pic>
      <p:pic>
        <p:nvPicPr>
          <p:cNvPr id="35" name="Picture 34"/>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465577" y="5587074"/>
            <a:ext cx="2823983" cy="674359"/>
          </a:xfrm>
          <a:prstGeom prst="rect">
            <a:avLst/>
          </a:prstGeom>
          <a:noFill/>
          <a:ln>
            <a:noFill/>
          </a:ln>
        </p:spPr>
      </p:pic>
      <p:pic>
        <p:nvPicPr>
          <p:cNvPr id="37" name="Picture 36"/>
          <p:cNvPicPr>
            <a:picLocks noChangeAspect="1"/>
          </p:cNvPicPr>
          <p:nvPr/>
        </p:nvPicPr>
        <p:blipFill>
          <a:blip r:embed="rId11">
            <a:clrChange>
              <a:clrFrom>
                <a:srgbClr val="FFFFFF"/>
              </a:clrFrom>
              <a:clrTo>
                <a:srgbClr val="FFFFFF">
                  <a:alpha val="0"/>
                </a:srgbClr>
              </a:clrTo>
            </a:clrChange>
          </a:blip>
          <a:stretch>
            <a:fillRect/>
          </a:stretch>
        </p:blipFill>
        <p:spPr>
          <a:xfrm>
            <a:off x="988581" y="5758732"/>
            <a:ext cx="2902522" cy="659386"/>
          </a:xfrm>
          <a:prstGeom prst="rect">
            <a:avLst/>
          </a:prstGeom>
        </p:spPr>
      </p:pic>
      <p:pic>
        <p:nvPicPr>
          <p:cNvPr id="52" name="Picture 51"/>
          <p:cNvPicPr>
            <a:picLocks noChangeAspect="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44457" y="782945"/>
            <a:ext cx="2883402" cy="798863"/>
          </a:xfrm>
          <a:prstGeom prst="rect">
            <a:avLst/>
          </a:prstGeom>
        </p:spPr>
      </p:pic>
      <p:pic>
        <p:nvPicPr>
          <p:cNvPr id="55" name="Picture 54"/>
          <p:cNvPicPr>
            <a:picLocks noChangeAspect="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317394" y="4330383"/>
            <a:ext cx="2527063" cy="606936"/>
          </a:xfrm>
          <a:prstGeom prst="rect">
            <a:avLst/>
          </a:prstGeom>
        </p:spPr>
      </p:pic>
      <p:pic>
        <p:nvPicPr>
          <p:cNvPr id="58" name="Picture 57"/>
          <p:cNvPicPr>
            <a:picLocks noChangeAspect="1"/>
          </p:cNvPicPr>
          <p:nvPr/>
        </p:nvPicPr>
        <p:blipFill>
          <a:blip r:embed="rId14"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327307" y="641802"/>
            <a:ext cx="1850846" cy="589959"/>
          </a:xfrm>
          <a:prstGeom prst="rect">
            <a:avLst/>
          </a:prstGeom>
        </p:spPr>
      </p:pic>
      <p:pic>
        <p:nvPicPr>
          <p:cNvPr id="60" name="Picture 59"/>
          <p:cNvPicPr>
            <a:picLocks noChangeAspect="1"/>
          </p:cNvPicPr>
          <p:nvPr/>
        </p:nvPicPr>
        <p:blipFill rotWithShape="1">
          <a:blip r:embed="rId15">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3401657" y="1424580"/>
            <a:ext cx="2577226" cy="759006"/>
          </a:xfrm>
          <a:prstGeom prst="rect">
            <a:avLst/>
          </a:prstGeom>
        </p:spPr>
      </p:pic>
      <p:pic>
        <p:nvPicPr>
          <p:cNvPr id="66" name="Picture 6" descr="http://www.boxless.com/wp-content/uploads/2014/03/boxless.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661002" y="2180781"/>
            <a:ext cx="2159792" cy="755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32667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18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80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50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2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900"/>
                                        <p:tgtEl>
                                          <p:spTgt spid="26"/>
                                        </p:tgtEl>
                                      </p:cBhvr>
                                    </p:animEffect>
                                    <p:anim calcmode="lin" valueType="num">
                                      <p:cBhvr>
                                        <p:cTn id="28" dur="1900" fill="hold"/>
                                        <p:tgtEl>
                                          <p:spTgt spid="26"/>
                                        </p:tgtEl>
                                        <p:attrNameLst>
                                          <p:attrName>ppt_x</p:attrName>
                                        </p:attrNameLst>
                                      </p:cBhvr>
                                      <p:tavLst>
                                        <p:tav tm="0">
                                          <p:val>
                                            <p:strVal val="#ppt_x"/>
                                          </p:val>
                                        </p:tav>
                                        <p:tav tm="100000">
                                          <p:val>
                                            <p:strVal val="#ppt_x"/>
                                          </p:val>
                                        </p:tav>
                                      </p:tavLst>
                                    </p:anim>
                                    <p:anim calcmode="lin" valueType="num">
                                      <p:cBhvr>
                                        <p:cTn id="29" dur="1900" fill="hold"/>
                                        <p:tgtEl>
                                          <p:spTgt spid="26"/>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70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90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1000"/>
                                        <p:tgtEl>
                                          <p:spTgt spid="30"/>
                                        </p:tgtEl>
                                      </p:cBhvr>
                                    </p:animEffect>
                                    <p:anim calcmode="lin" valueType="num">
                                      <p:cBhvr>
                                        <p:cTn id="38" dur="1000" fill="hold"/>
                                        <p:tgtEl>
                                          <p:spTgt spid="30"/>
                                        </p:tgtEl>
                                        <p:attrNameLst>
                                          <p:attrName>ppt_x</p:attrName>
                                        </p:attrNameLst>
                                      </p:cBhvr>
                                      <p:tavLst>
                                        <p:tav tm="0">
                                          <p:val>
                                            <p:strVal val="#ppt_x"/>
                                          </p:val>
                                        </p:tav>
                                        <p:tav tm="100000">
                                          <p:val>
                                            <p:strVal val="#ppt_x"/>
                                          </p:val>
                                        </p:tav>
                                      </p:tavLst>
                                    </p:anim>
                                    <p:anim calcmode="lin" valueType="num">
                                      <p:cBhvr>
                                        <p:cTn id="39" dur="1000" fill="hold"/>
                                        <p:tgtEl>
                                          <p:spTgt spid="30"/>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5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90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anim calcmode="lin" valueType="num">
                                      <p:cBhvr>
                                        <p:cTn id="48" dur="1000" fill="hold"/>
                                        <p:tgtEl>
                                          <p:spTgt spid="35"/>
                                        </p:tgtEl>
                                        <p:attrNameLst>
                                          <p:attrName>ppt_x</p:attrName>
                                        </p:attrNameLst>
                                      </p:cBhvr>
                                      <p:tavLst>
                                        <p:tav tm="0">
                                          <p:val>
                                            <p:strVal val="#ppt_x"/>
                                          </p:val>
                                        </p:tav>
                                        <p:tav tm="100000">
                                          <p:val>
                                            <p:strVal val="#ppt_x"/>
                                          </p:val>
                                        </p:tav>
                                      </p:tavLst>
                                    </p:anim>
                                    <p:anim calcmode="lin" valueType="num">
                                      <p:cBhvr>
                                        <p:cTn id="49" dur="1000" fill="hold"/>
                                        <p:tgtEl>
                                          <p:spTgt spid="35"/>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4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50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1000"/>
                                        <p:tgtEl>
                                          <p:spTgt spid="52"/>
                                        </p:tgtEl>
                                      </p:cBhvr>
                                    </p:animEffect>
                                    <p:anim calcmode="lin" valueType="num">
                                      <p:cBhvr>
                                        <p:cTn id="58" dur="1000" fill="hold"/>
                                        <p:tgtEl>
                                          <p:spTgt spid="52"/>
                                        </p:tgtEl>
                                        <p:attrNameLst>
                                          <p:attrName>ppt_x</p:attrName>
                                        </p:attrNameLst>
                                      </p:cBhvr>
                                      <p:tavLst>
                                        <p:tav tm="0">
                                          <p:val>
                                            <p:strVal val="#ppt_x"/>
                                          </p:val>
                                        </p:tav>
                                        <p:tav tm="100000">
                                          <p:val>
                                            <p:strVal val="#ppt_x"/>
                                          </p:val>
                                        </p:tav>
                                      </p:tavLst>
                                    </p:anim>
                                    <p:anim calcmode="lin" valueType="num">
                                      <p:cBhvr>
                                        <p:cTn id="59" dur="1000" fill="hold"/>
                                        <p:tgtEl>
                                          <p:spTgt spid="52"/>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1300"/>
                                  </p:stCondLst>
                                  <p:childTnLst>
                                    <p:set>
                                      <p:cBhvr>
                                        <p:cTn id="61" dur="1" fill="hold">
                                          <p:stCondLst>
                                            <p:cond delay="0"/>
                                          </p:stCondLst>
                                        </p:cTn>
                                        <p:tgtEl>
                                          <p:spTgt spid="55"/>
                                        </p:tgtEl>
                                        <p:attrNameLst>
                                          <p:attrName>style.visibility</p:attrName>
                                        </p:attrNameLst>
                                      </p:cBhvr>
                                      <p:to>
                                        <p:strVal val="visible"/>
                                      </p:to>
                                    </p:set>
                                    <p:animEffect transition="in" filter="fade">
                                      <p:cBhvr>
                                        <p:cTn id="62" dur="1000"/>
                                        <p:tgtEl>
                                          <p:spTgt spid="55"/>
                                        </p:tgtEl>
                                      </p:cBhvr>
                                    </p:animEffect>
                                    <p:anim calcmode="lin" valueType="num">
                                      <p:cBhvr>
                                        <p:cTn id="63" dur="1000" fill="hold"/>
                                        <p:tgtEl>
                                          <p:spTgt spid="55"/>
                                        </p:tgtEl>
                                        <p:attrNameLst>
                                          <p:attrName>ppt_x</p:attrName>
                                        </p:attrNameLst>
                                      </p:cBhvr>
                                      <p:tavLst>
                                        <p:tav tm="0">
                                          <p:val>
                                            <p:strVal val="#ppt_x"/>
                                          </p:val>
                                        </p:tav>
                                        <p:tav tm="100000">
                                          <p:val>
                                            <p:strVal val="#ppt_x"/>
                                          </p:val>
                                        </p:tav>
                                      </p:tavLst>
                                    </p:anim>
                                    <p:anim calcmode="lin" valueType="num">
                                      <p:cBhvr>
                                        <p:cTn id="64" dur="1000" fill="hold"/>
                                        <p:tgtEl>
                                          <p:spTgt spid="55"/>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190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1000"/>
                                        <p:tgtEl>
                                          <p:spTgt spid="58"/>
                                        </p:tgtEl>
                                      </p:cBhvr>
                                    </p:animEffect>
                                    <p:anim calcmode="lin" valueType="num">
                                      <p:cBhvr>
                                        <p:cTn id="68" dur="1000" fill="hold"/>
                                        <p:tgtEl>
                                          <p:spTgt spid="58"/>
                                        </p:tgtEl>
                                        <p:attrNameLst>
                                          <p:attrName>ppt_x</p:attrName>
                                        </p:attrNameLst>
                                      </p:cBhvr>
                                      <p:tavLst>
                                        <p:tav tm="0">
                                          <p:val>
                                            <p:strVal val="#ppt_x"/>
                                          </p:val>
                                        </p:tav>
                                        <p:tav tm="100000">
                                          <p:val>
                                            <p:strVal val="#ppt_x"/>
                                          </p:val>
                                        </p:tav>
                                      </p:tavLst>
                                    </p:anim>
                                    <p:anim calcmode="lin" valueType="num">
                                      <p:cBhvr>
                                        <p:cTn id="69" dur="1000" fill="hold"/>
                                        <p:tgtEl>
                                          <p:spTgt spid="58"/>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1800"/>
                                  </p:stCondLst>
                                  <p:childTnLst>
                                    <p:set>
                                      <p:cBhvr>
                                        <p:cTn id="71" dur="1" fill="hold">
                                          <p:stCondLst>
                                            <p:cond delay="0"/>
                                          </p:stCondLst>
                                        </p:cTn>
                                        <p:tgtEl>
                                          <p:spTgt spid="60"/>
                                        </p:tgtEl>
                                        <p:attrNameLst>
                                          <p:attrName>style.visibility</p:attrName>
                                        </p:attrNameLst>
                                      </p:cBhvr>
                                      <p:to>
                                        <p:strVal val="visible"/>
                                      </p:to>
                                    </p:set>
                                    <p:animEffect transition="in" filter="fade">
                                      <p:cBhvr>
                                        <p:cTn id="72" dur="1000"/>
                                        <p:tgtEl>
                                          <p:spTgt spid="60"/>
                                        </p:tgtEl>
                                      </p:cBhvr>
                                    </p:animEffect>
                                    <p:anim calcmode="lin" valueType="num">
                                      <p:cBhvr>
                                        <p:cTn id="73" dur="1000" fill="hold"/>
                                        <p:tgtEl>
                                          <p:spTgt spid="60"/>
                                        </p:tgtEl>
                                        <p:attrNameLst>
                                          <p:attrName>ppt_x</p:attrName>
                                        </p:attrNameLst>
                                      </p:cBhvr>
                                      <p:tavLst>
                                        <p:tav tm="0">
                                          <p:val>
                                            <p:strVal val="#ppt_x"/>
                                          </p:val>
                                        </p:tav>
                                        <p:tav tm="100000">
                                          <p:val>
                                            <p:strVal val="#ppt_x"/>
                                          </p:val>
                                        </p:tav>
                                      </p:tavLst>
                                    </p:anim>
                                    <p:anim calcmode="lin" valueType="num">
                                      <p:cBhvr>
                                        <p:cTn id="74" dur="1000" fill="hold"/>
                                        <p:tgtEl>
                                          <p:spTgt spid="60"/>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2000"/>
                                  </p:stCondLst>
                                  <p:childTnLst>
                                    <p:set>
                                      <p:cBhvr>
                                        <p:cTn id="76" dur="1" fill="hold">
                                          <p:stCondLst>
                                            <p:cond delay="0"/>
                                          </p:stCondLst>
                                        </p:cTn>
                                        <p:tgtEl>
                                          <p:spTgt spid="66"/>
                                        </p:tgtEl>
                                        <p:attrNameLst>
                                          <p:attrName>style.visibility</p:attrName>
                                        </p:attrNameLst>
                                      </p:cBhvr>
                                      <p:to>
                                        <p:strVal val="visible"/>
                                      </p:to>
                                    </p:set>
                                    <p:animEffect transition="in" filter="fade">
                                      <p:cBhvr>
                                        <p:cTn id="77" dur="1000"/>
                                        <p:tgtEl>
                                          <p:spTgt spid="66"/>
                                        </p:tgtEl>
                                      </p:cBhvr>
                                    </p:animEffect>
                                    <p:anim calcmode="lin" valueType="num">
                                      <p:cBhvr>
                                        <p:cTn id="78" dur="1000" fill="hold"/>
                                        <p:tgtEl>
                                          <p:spTgt spid="66"/>
                                        </p:tgtEl>
                                        <p:attrNameLst>
                                          <p:attrName>ppt_x</p:attrName>
                                        </p:attrNameLst>
                                      </p:cBhvr>
                                      <p:tavLst>
                                        <p:tav tm="0">
                                          <p:val>
                                            <p:strVal val="#ppt_x"/>
                                          </p:val>
                                        </p:tav>
                                        <p:tav tm="100000">
                                          <p:val>
                                            <p:strVal val="#ppt_x"/>
                                          </p:val>
                                        </p:tav>
                                      </p:tavLst>
                                    </p:anim>
                                    <p:anim calcmode="lin" valueType="num">
                                      <p:cBhvr>
                                        <p:cTn id="79"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136776"/>
            <a:ext cx="11488214" cy="2178802"/>
          </a:xfrm>
        </p:spPr>
        <p:txBody>
          <a:bodyPr/>
          <a:lstStyle/>
          <a:p>
            <a:r>
              <a:rPr lang="en-NZ" dirty="0" smtClean="0"/>
              <a:t>Video - Security</a:t>
            </a:r>
            <a:r>
              <a:rPr lang="en-NZ" dirty="0"/>
              <a:t/>
            </a:r>
            <a:br>
              <a:rPr lang="en-NZ" dirty="0"/>
            </a:br>
            <a:endParaRPr lang="en-NZ" dirty="0"/>
          </a:p>
        </p:txBody>
      </p:sp>
    </p:spTree>
    <p:extLst>
      <p:ext uri="{BB962C8B-B14F-4D97-AF65-F5344CB8AC3E}">
        <p14:creationId xmlns:p14="http://schemas.microsoft.com/office/powerpoint/2010/main" val="12241592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878" y="-3"/>
            <a:ext cx="12589111" cy="6994528"/>
            <a:chOff x="-3" y="-3"/>
            <a:chExt cx="12343386" cy="6858003"/>
          </a:xfrm>
        </p:grpSpPr>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71487" cy="1371487"/>
            </a:xfrm>
            <a:prstGeom prst="rect">
              <a:avLst/>
            </a:prstGeom>
          </p:spPr>
        </p:pic>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1487" y="-1"/>
              <a:ext cx="1371487" cy="1371487"/>
            </a:xfrm>
            <a:prstGeom prst="rect">
              <a:avLst/>
            </a:prstGeom>
          </p:spPr>
        </p:pic>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42974" y="0"/>
              <a:ext cx="1371487" cy="1371487"/>
            </a:xfrm>
            <a:prstGeom prst="rect">
              <a:avLst/>
            </a:prstGeom>
          </p:spPr>
        </p:pic>
        <p:pic>
          <p:nvPicPr>
            <p:cNvPr id="30" name="Picture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14461" y="0"/>
              <a:ext cx="1371487" cy="1371487"/>
            </a:xfrm>
            <a:prstGeom prst="rect">
              <a:avLst/>
            </a:prstGeom>
          </p:spPr>
        </p:pic>
        <p:pic>
          <p:nvPicPr>
            <p:cNvPr id="32" name="Picture 3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85948" y="-2"/>
              <a:ext cx="1371487" cy="1371487"/>
            </a:xfrm>
            <a:prstGeom prst="rect">
              <a:avLst/>
            </a:prstGeom>
          </p:spPr>
        </p:pic>
        <p:pic>
          <p:nvPicPr>
            <p:cNvPr id="34" name="Picture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57435" y="0"/>
              <a:ext cx="1371487" cy="1371487"/>
            </a:xfrm>
            <a:prstGeom prst="rect">
              <a:avLst/>
            </a:prstGeom>
          </p:spPr>
        </p:pic>
        <p:pic>
          <p:nvPicPr>
            <p:cNvPr id="38" name="Picture 3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228922" y="-3"/>
              <a:ext cx="1371487" cy="1371487"/>
            </a:xfrm>
            <a:prstGeom prst="rect">
              <a:avLst/>
            </a:prstGeom>
          </p:spPr>
        </p:pic>
        <p:pic>
          <p:nvPicPr>
            <p:cNvPr id="39" name="Picture 3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600409" y="0"/>
              <a:ext cx="1371487" cy="1371487"/>
            </a:xfrm>
            <a:prstGeom prst="rect">
              <a:avLst/>
            </a:prstGeom>
          </p:spPr>
        </p:pic>
        <p:pic>
          <p:nvPicPr>
            <p:cNvPr id="40" name="Picture 3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971896" y="0"/>
              <a:ext cx="1371487" cy="1371487"/>
            </a:xfrm>
            <a:prstGeom prst="rect">
              <a:avLst/>
            </a:prstGeom>
          </p:spPr>
        </p:pic>
        <p:pic>
          <p:nvPicPr>
            <p:cNvPr id="41" name="Picture 4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 y="1371484"/>
              <a:ext cx="1371487" cy="1371487"/>
            </a:xfrm>
            <a:prstGeom prst="rect">
              <a:avLst/>
            </a:prstGeom>
          </p:spPr>
        </p:pic>
        <p:pic>
          <p:nvPicPr>
            <p:cNvPr id="42" name="Picture 4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371486" y="1371484"/>
              <a:ext cx="1371487" cy="1371487"/>
            </a:xfrm>
            <a:prstGeom prst="rect">
              <a:avLst/>
            </a:prstGeom>
          </p:spPr>
        </p:pic>
        <p:pic>
          <p:nvPicPr>
            <p:cNvPr id="43" name="Picture 4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742973" y="1371484"/>
              <a:ext cx="1371487" cy="1371487"/>
            </a:xfrm>
            <a:prstGeom prst="rect">
              <a:avLst/>
            </a:prstGeom>
          </p:spPr>
        </p:pic>
        <p:pic>
          <p:nvPicPr>
            <p:cNvPr id="44" name="Picture 4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114460" y="1371484"/>
              <a:ext cx="1371487" cy="1371487"/>
            </a:xfrm>
            <a:prstGeom prst="rect">
              <a:avLst/>
            </a:prstGeom>
          </p:spPr>
        </p:pic>
        <p:pic>
          <p:nvPicPr>
            <p:cNvPr id="45" name="Picture 44"/>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485947" y="1371483"/>
              <a:ext cx="1371487" cy="1371487"/>
            </a:xfrm>
            <a:prstGeom prst="rect">
              <a:avLst/>
            </a:prstGeom>
          </p:spPr>
        </p:pic>
        <p:pic>
          <p:nvPicPr>
            <p:cNvPr id="46" name="Picture 45"/>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857434" y="1371483"/>
              <a:ext cx="1371487" cy="1371487"/>
            </a:xfrm>
            <a:prstGeom prst="rect">
              <a:avLst/>
            </a:prstGeom>
          </p:spPr>
        </p:pic>
        <p:pic>
          <p:nvPicPr>
            <p:cNvPr id="47" name="Picture 46"/>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28921" y="1371483"/>
              <a:ext cx="1371487" cy="1371487"/>
            </a:xfrm>
            <a:prstGeom prst="rect">
              <a:avLst/>
            </a:prstGeom>
          </p:spPr>
        </p:pic>
        <p:pic>
          <p:nvPicPr>
            <p:cNvPr id="48" name="Picture 47"/>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9600408" y="1371483"/>
              <a:ext cx="1371487" cy="1371487"/>
            </a:xfrm>
            <a:prstGeom prst="rect">
              <a:avLst/>
            </a:prstGeom>
          </p:spPr>
        </p:pic>
        <p:pic>
          <p:nvPicPr>
            <p:cNvPr id="49" name="Picture 48"/>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0971895" y="1371483"/>
              <a:ext cx="1371487" cy="1371487"/>
            </a:xfrm>
            <a:prstGeom prst="rect">
              <a:avLst/>
            </a:prstGeom>
          </p:spPr>
        </p:pic>
        <p:pic>
          <p:nvPicPr>
            <p:cNvPr id="50" name="Picture 49"/>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0" y="2742970"/>
              <a:ext cx="1371487" cy="1371487"/>
            </a:xfrm>
            <a:prstGeom prst="rect">
              <a:avLst/>
            </a:prstGeom>
          </p:spPr>
        </p:pic>
        <p:pic>
          <p:nvPicPr>
            <p:cNvPr id="51" name="Picture 50"/>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371486" y="2742969"/>
              <a:ext cx="1371487" cy="1371487"/>
            </a:xfrm>
            <a:prstGeom prst="rect">
              <a:avLst/>
            </a:prstGeom>
          </p:spPr>
        </p:pic>
        <p:pic>
          <p:nvPicPr>
            <p:cNvPr id="52" name="Picture 5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742972" y="2742969"/>
              <a:ext cx="1371487" cy="1371487"/>
            </a:xfrm>
            <a:prstGeom prst="rect">
              <a:avLst/>
            </a:prstGeom>
          </p:spPr>
        </p:pic>
        <p:pic>
          <p:nvPicPr>
            <p:cNvPr id="53" name="Picture 52"/>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4114459" y="2742968"/>
              <a:ext cx="1371487" cy="1371487"/>
            </a:xfrm>
            <a:prstGeom prst="rect">
              <a:avLst/>
            </a:prstGeom>
          </p:spPr>
        </p:pic>
        <p:pic>
          <p:nvPicPr>
            <p:cNvPr id="56" name="Picture 55"/>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5485946" y="2742967"/>
              <a:ext cx="1371487" cy="1371487"/>
            </a:xfrm>
            <a:prstGeom prst="rect">
              <a:avLst/>
            </a:prstGeom>
          </p:spPr>
        </p:pic>
        <p:pic>
          <p:nvPicPr>
            <p:cNvPr id="57" name="Picture 56"/>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6857433" y="2742966"/>
              <a:ext cx="1371487" cy="1371487"/>
            </a:xfrm>
            <a:prstGeom prst="rect">
              <a:avLst/>
            </a:prstGeom>
          </p:spPr>
        </p:pic>
        <p:pic>
          <p:nvPicPr>
            <p:cNvPr id="58" name="Picture 57"/>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8228920" y="2742966"/>
              <a:ext cx="1371487" cy="1371487"/>
            </a:xfrm>
            <a:prstGeom prst="rect">
              <a:avLst/>
            </a:prstGeom>
          </p:spPr>
        </p:pic>
        <p:pic>
          <p:nvPicPr>
            <p:cNvPr id="59" name="Picture 58"/>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9600407" y="2742966"/>
              <a:ext cx="1371487" cy="1371487"/>
            </a:xfrm>
            <a:prstGeom prst="rect">
              <a:avLst/>
            </a:prstGeom>
          </p:spPr>
        </p:pic>
        <p:pic>
          <p:nvPicPr>
            <p:cNvPr id="60" name="Picture 59"/>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10971893" y="2742966"/>
              <a:ext cx="1371487" cy="1371487"/>
            </a:xfrm>
            <a:prstGeom prst="rect">
              <a:avLst/>
            </a:prstGeom>
          </p:spPr>
        </p:pic>
        <p:pic>
          <p:nvPicPr>
            <p:cNvPr id="61" name="Picture 60"/>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3" y="4114453"/>
              <a:ext cx="1371487" cy="1371487"/>
            </a:xfrm>
            <a:prstGeom prst="rect">
              <a:avLst/>
            </a:prstGeom>
          </p:spPr>
        </p:pic>
        <p:pic>
          <p:nvPicPr>
            <p:cNvPr id="62" name="Picture 61"/>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1371483" y="4114453"/>
              <a:ext cx="1371487" cy="1371487"/>
            </a:xfrm>
            <a:prstGeom prst="rect">
              <a:avLst/>
            </a:prstGeom>
          </p:spPr>
        </p:pic>
        <p:pic>
          <p:nvPicPr>
            <p:cNvPr id="63" name="Picture 62"/>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2742970" y="4114452"/>
              <a:ext cx="1371487" cy="1371487"/>
            </a:xfrm>
            <a:prstGeom prst="rect">
              <a:avLst/>
            </a:prstGeom>
          </p:spPr>
        </p:pic>
        <p:pic>
          <p:nvPicPr>
            <p:cNvPr id="64" name="Picture 63"/>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114456" y="4114451"/>
              <a:ext cx="1371487" cy="1371487"/>
            </a:xfrm>
            <a:prstGeom prst="rect">
              <a:avLst/>
            </a:prstGeom>
          </p:spPr>
        </p:pic>
        <p:pic>
          <p:nvPicPr>
            <p:cNvPr id="65" name="Picture 64"/>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5485942" y="4114450"/>
              <a:ext cx="1371487" cy="1371487"/>
            </a:xfrm>
            <a:prstGeom prst="rect">
              <a:avLst/>
            </a:prstGeom>
          </p:spPr>
        </p:pic>
        <p:pic>
          <p:nvPicPr>
            <p:cNvPr id="66" name="Picture 65"/>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6857428" y="4114449"/>
              <a:ext cx="1371487" cy="1371487"/>
            </a:xfrm>
            <a:prstGeom prst="rect">
              <a:avLst/>
            </a:prstGeom>
          </p:spPr>
        </p:pic>
        <p:pic>
          <p:nvPicPr>
            <p:cNvPr id="67" name="Picture 66"/>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8228916" y="4114448"/>
              <a:ext cx="1371487" cy="1371487"/>
            </a:xfrm>
            <a:prstGeom prst="rect">
              <a:avLst/>
            </a:prstGeom>
          </p:spPr>
        </p:pic>
        <p:pic>
          <p:nvPicPr>
            <p:cNvPr id="68" name="Picture 67"/>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9600406" y="4114447"/>
              <a:ext cx="1371487" cy="1371487"/>
            </a:xfrm>
            <a:prstGeom prst="rect">
              <a:avLst/>
            </a:prstGeom>
          </p:spPr>
        </p:pic>
        <p:pic>
          <p:nvPicPr>
            <p:cNvPr id="69" name="Picture 68"/>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10971892" y="4114447"/>
              <a:ext cx="1371487" cy="1371487"/>
            </a:xfrm>
            <a:prstGeom prst="rect">
              <a:avLst/>
            </a:prstGeom>
          </p:spPr>
        </p:pic>
        <p:pic>
          <p:nvPicPr>
            <p:cNvPr id="70" name="Picture 69"/>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0" y="5485934"/>
              <a:ext cx="1371487" cy="1371487"/>
            </a:xfrm>
            <a:prstGeom prst="rect">
              <a:avLst/>
            </a:prstGeom>
          </p:spPr>
        </p:pic>
        <p:pic>
          <p:nvPicPr>
            <p:cNvPr id="71" name="Picture 70"/>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1371481" y="5486513"/>
              <a:ext cx="1371487" cy="1371487"/>
            </a:xfrm>
            <a:prstGeom prst="rect">
              <a:avLst/>
            </a:prstGeom>
          </p:spPr>
        </p:pic>
        <p:pic>
          <p:nvPicPr>
            <p:cNvPr id="72" name="Picture 71"/>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2742962" y="5486513"/>
              <a:ext cx="1371487" cy="1371487"/>
            </a:xfrm>
            <a:prstGeom prst="rect">
              <a:avLst/>
            </a:prstGeom>
          </p:spPr>
        </p:pic>
        <p:pic>
          <p:nvPicPr>
            <p:cNvPr id="73" name="Picture 72"/>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4114447" y="5486513"/>
              <a:ext cx="1371487" cy="1371487"/>
            </a:xfrm>
            <a:prstGeom prst="rect">
              <a:avLst/>
            </a:prstGeom>
          </p:spPr>
        </p:pic>
        <p:pic>
          <p:nvPicPr>
            <p:cNvPr id="74" name="Picture 73"/>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5485933" y="5486513"/>
              <a:ext cx="1371487" cy="1371487"/>
            </a:xfrm>
            <a:prstGeom prst="rect">
              <a:avLst/>
            </a:prstGeom>
          </p:spPr>
        </p:pic>
        <p:pic>
          <p:nvPicPr>
            <p:cNvPr id="75" name="Picture 74"/>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6857421" y="5486513"/>
              <a:ext cx="1371487" cy="1371487"/>
            </a:xfrm>
            <a:prstGeom prst="rect">
              <a:avLst/>
            </a:prstGeom>
          </p:spPr>
        </p:pic>
        <p:pic>
          <p:nvPicPr>
            <p:cNvPr id="76" name="Picture 75"/>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8228909" y="5486513"/>
              <a:ext cx="1371487" cy="1371487"/>
            </a:xfrm>
            <a:prstGeom prst="rect">
              <a:avLst/>
            </a:prstGeom>
          </p:spPr>
        </p:pic>
        <p:pic>
          <p:nvPicPr>
            <p:cNvPr id="77" name="Picture 76"/>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9600390" y="5486513"/>
              <a:ext cx="1371487" cy="1371487"/>
            </a:xfrm>
            <a:prstGeom prst="rect">
              <a:avLst/>
            </a:prstGeom>
          </p:spPr>
        </p:pic>
        <p:pic>
          <p:nvPicPr>
            <p:cNvPr id="78" name="Picture 77"/>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10971891" y="5485924"/>
              <a:ext cx="1371487" cy="1371487"/>
            </a:xfrm>
            <a:prstGeom prst="rect">
              <a:avLst/>
            </a:prstGeom>
          </p:spPr>
        </p:pic>
      </p:grpSp>
      <p:sp>
        <p:nvSpPr>
          <p:cNvPr id="4" name="Rectangle 3"/>
          <p:cNvSpPr/>
          <p:nvPr/>
        </p:nvSpPr>
        <p:spPr bwMode="auto">
          <a:xfrm>
            <a:off x="5285634" y="-1"/>
            <a:ext cx="7151418" cy="6994525"/>
          </a:xfrm>
          <a:prstGeom prst="rect">
            <a:avLst/>
          </a:prstGeom>
          <a:solidFill>
            <a:schemeClr val="accent1">
              <a:lumMod val="50000"/>
              <a:alpha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53" fontAlgn="base">
              <a:spcBef>
                <a:spcPct val="0"/>
              </a:spcBef>
              <a:spcAft>
                <a:spcPct val="0"/>
              </a:spcAft>
            </a:pPr>
            <a:endParaRPr lang="en-US" sz="4488" dirty="0">
              <a:gradFill>
                <a:gsLst>
                  <a:gs pos="16814">
                    <a:srgbClr val="FFFFFF"/>
                  </a:gs>
                  <a:gs pos="46000">
                    <a:srgbClr val="FFFFFF"/>
                  </a:gs>
                </a:gsLst>
                <a:lin ang="5400000" scaled="0"/>
              </a:gradFill>
            </a:endParaRPr>
          </a:p>
        </p:txBody>
      </p:sp>
      <p:sp>
        <p:nvSpPr>
          <p:cNvPr id="5" name="Oval 4"/>
          <p:cNvSpPr/>
          <p:nvPr/>
        </p:nvSpPr>
        <p:spPr bwMode="auto">
          <a:xfrm>
            <a:off x="7617142" y="2564659"/>
            <a:ext cx="1865207" cy="1865207"/>
          </a:xfrm>
          <a:prstGeom prst="ellipse">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rtlCol="0" anchor="ctr" anchorCtr="0" compatLnSpc="1">
            <a:prstTxWarp prst="textNoShape">
              <a:avLst/>
            </a:prstTxWarp>
          </a:bodyPr>
          <a:lstStyle/>
          <a:p>
            <a:pPr algn="ctr" defTabSz="950663" fontAlgn="base">
              <a:lnSpc>
                <a:spcPct val="90000"/>
              </a:lnSpc>
              <a:spcBef>
                <a:spcPct val="0"/>
              </a:spcBef>
              <a:spcAft>
                <a:spcPct val="0"/>
              </a:spcAft>
              <a:defRPr/>
            </a:pPr>
            <a:endParaRPr lang="en-US" sz="1836" dirty="0"/>
          </a:p>
        </p:txBody>
      </p:sp>
      <p:grpSp>
        <p:nvGrpSpPr>
          <p:cNvPr id="37" name="Group 36"/>
          <p:cNvGrpSpPr/>
          <p:nvPr/>
        </p:nvGrpSpPr>
        <p:grpSpPr>
          <a:xfrm>
            <a:off x="5948508" y="521666"/>
            <a:ext cx="1729226" cy="1390094"/>
            <a:chOff x="5831536" y="511484"/>
            <a:chExt cx="1695474" cy="1362961"/>
          </a:xfrm>
        </p:grpSpPr>
        <p:sp>
          <p:nvSpPr>
            <p:cNvPr id="9" name="Rectangle 8"/>
            <p:cNvSpPr/>
            <p:nvPr/>
          </p:nvSpPr>
          <p:spPr>
            <a:xfrm>
              <a:off x="5831536" y="511484"/>
              <a:ext cx="1695474" cy="600805"/>
            </a:xfrm>
            <a:prstGeom prst="rect">
              <a:avLst/>
            </a:prstGeom>
          </p:spPr>
          <p:txBody>
            <a:bodyPr wrap="square">
              <a:spAutoFit/>
            </a:bodyPr>
            <a:lstStyle/>
            <a:p>
              <a:pPr algn="ctr" defTabSz="950663" fontAlgn="base">
                <a:lnSpc>
                  <a:spcPct val="90000"/>
                </a:lnSpc>
                <a:spcBef>
                  <a:spcPct val="0"/>
                </a:spcBef>
                <a:spcAft>
                  <a:spcPct val="0"/>
                </a:spcAft>
                <a:defRPr/>
              </a:pPr>
              <a:r>
                <a:rPr lang="en-US" sz="1836" kern="0" dirty="0">
                  <a:solidFill>
                    <a:schemeClr val="bg1"/>
                  </a:solidFill>
                  <a:ea typeface="Segoe UI" pitchFamily="34" charset="0"/>
                  <a:cs typeface="Segoe UI" pitchFamily="34" charset="0"/>
                </a:rPr>
                <a:t>Management</a:t>
              </a:r>
              <a:br>
                <a:rPr lang="en-US" sz="1836" kern="0" dirty="0">
                  <a:solidFill>
                    <a:schemeClr val="bg1"/>
                  </a:solidFill>
                  <a:ea typeface="Segoe UI" pitchFamily="34" charset="0"/>
                  <a:cs typeface="Segoe UI" pitchFamily="34" charset="0"/>
                </a:rPr>
              </a:br>
              <a:r>
                <a:rPr lang="en-US" sz="1836" kern="0" dirty="0">
                  <a:solidFill>
                    <a:schemeClr val="bg1"/>
                  </a:solidFill>
                  <a:ea typeface="Segoe UI" pitchFamily="34" charset="0"/>
                  <a:cs typeface="Segoe UI" pitchFamily="34" charset="0"/>
                </a:rPr>
                <a:t>as a Service</a:t>
              </a:r>
            </a:p>
          </p:txBody>
        </p:sp>
        <p:sp>
          <p:nvSpPr>
            <p:cNvPr id="10" name="Freeform 539"/>
            <p:cNvSpPr>
              <a:spLocks noChangeAspect="1"/>
            </p:cNvSpPr>
            <p:nvPr/>
          </p:nvSpPr>
          <p:spPr bwMode="auto">
            <a:xfrm>
              <a:off x="6252391" y="1323245"/>
              <a:ext cx="1002570" cy="551200"/>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bg1"/>
            </a:solidFill>
            <a:ln>
              <a:noFill/>
            </a:ln>
            <a:extLst/>
          </p:spPr>
          <p:txBody>
            <a:bodyPr vert="horz" wrap="square" lIns="93234" tIns="46616" rIns="93234" bIns="46616" numCol="1" anchor="t" anchorCtr="0" compatLnSpc="1">
              <a:prstTxWarp prst="textNoShape">
                <a:avLst/>
              </a:prstTxWarp>
            </a:bodyPr>
            <a:lstStyle/>
            <a:p>
              <a:pPr algn="ctr" defTabSz="932239">
                <a:defRPr/>
              </a:pPr>
              <a:endParaRPr lang="en-US" sz="1836" kern="0" dirty="0">
                <a:solidFill>
                  <a:schemeClr val="bg1"/>
                </a:solidFill>
              </a:endParaRPr>
            </a:p>
          </p:txBody>
        </p:sp>
      </p:grpSp>
      <p:grpSp>
        <p:nvGrpSpPr>
          <p:cNvPr id="36" name="Group 35"/>
          <p:cNvGrpSpPr/>
          <p:nvPr/>
        </p:nvGrpSpPr>
        <p:grpSpPr>
          <a:xfrm>
            <a:off x="5707661" y="4962737"/>
            <a:ext cx="2125507" cy="1585413"/>
            <a:chOff x="5595390" y="4865870"/>
            <a:chExt cx="2084020" cy="1554468"/>
          </a:xfrm>
        </p:grpSpPr>
        <p:sp>
          <p:nvSpPr>
            <p:cNvPr id="15" name="Rectangle 14"/>
            <p:cNvSpPr/>
            <p:nvPr/>
          </p:nvSpPr>
          <p:spPr>
            <a:xfrm>
              <a:off x="5595390" y="5819533"/>
              <a:ext cx="2084020" cy="600805"/>
            </a:xfrm>
            <a:prstGeom prst="rect">
              <a:avLst/>
            </a:prstGeom>
          </p:spPr>
          <p:txBody>
            <a:bodyPr wrap="square">
              <a:spAutoFit/>
            </a:bodyPr>
            <a:lstStyle/>
            <a:p>
              <a:pPr algn="ctr" defTabSz="950663" fontAlgn="base">
                <a:lnSpc>
                  <a:spcPct val="90000"/>
                </a:lnSpc>
                <a:spcBef>
                  <a:spcPct val="0"/>
                </a:spcBef>
                <a:spcAft>
                  <a:spcPct val="0"/>
                </a:spcAft>
                <a:defRPr/>
              </a:pPr>
              <a:r>
                <a:rPr lang="en-US" sz="1836" kern="0" dirty="0">
                  <a:solidFill>
                    <a:schemeClr val="bg1"/>
                  </a:solidFill>
                  <a:ea typeface="Segoe UI" pitchFamily="34" charset="0"/>
                  <a:cs typeface="Segoe UI" pitchFamily="34" charset="0"/>
                </a:rPr>
                <a:t>Micro-services</a:t>
              </a:r>
            </a:p>
            <a:p>
              <a:pPr algn="ctr" defTabSz="950663" fontAlgn="base">
                <a:lnSpc>
                  <a:spcPct val="90000"/>
                </a:lnSpc>
                <a:spcBef>
                  <a:spcPct val="0"/>
                </a:spcBef>
                <a:spcAft>
                  <a:spcPct val="0"/>
                </a:spcAft>
                <a:defRPr/>
              </a:pPr>
              <a:r>
                <a:rPr lang="en-US" sz="1836" kern="0" dirty="0">
                  <a:solidFill>
                    <a:schemeClr val="bg1"/>
                  </a:solidFill>
                  <a:ea typeface="Segoe UI" pitchFamily="34" charset="0"/>
                  <a:cs typeface="Segoe UI" pitchFamily="34" charset="0"/>
                </a:rPr>
                <a:t>and containers</a:t>
              </a:r>
            </a:p>
          </p:txBody>
        </p:sp>
        <p:sp>
          <p:nvSpPr>
            <p:cNvPr id="16" name="Freeform 73"/>
            <p:cNvSpPr>
              <a:spLocks noChangeAspect="1" noEditPoints="1"/>
            </p:cNvSpPr>
            <p:nvPr/>
          </p:nvSpPr>
          <p:spPr bwMode="black">
            <a:xfrm>
              <a:off x="6263497" y="4865870"/>
              <a:ext cx="877532" cy="847138"/>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chemeClr val="bg1"/>
            </a:solidFill>
            <a:ln>
              <a:noFill/>
            </a:ln>
          </p:spPr>
          <p:txBody>
            <a:bodyPr vert="horz" wrap="square" lIns="83919" tIns="41960" rIns="83919" bIns="41960" numCol="1" anchor="t" anchorCtr="0" compatLnSpc="1">
              <a:prstTxWarp prst="textNoShape">
                <a:avLst/>
              </a:prstTxWarp>
            </a:bodyPr>
            <a:lstStyle/>
            <a:p>
              <a:pPr defTabSz="932239">
                <a:defRPr/>
              </a:pPr>
              <a:endParaRPr lang="en-US" sz="1632" kern="0" dirty="0">
                <a:solidFill>
                  <a:srgbClr val="505050"/>
                </a:solidFill>
              </a:endParaRPr>
            </a:p>
          </p:txBody>
        </p:sp>
      </p:grpSp>
      <p:cxnSp>
        <p:nvCxnSpPr>
          <p:cNvPr id="24" name="Straight Connector 23"/>
          <p:cNvCxnSpPr/>
          <p:nvPr/>
        </p:nvCxnSpPr>
        <p:spPr>
          <a:xfrm flipH="1">
            <a:off x="9202567" y="1515581"/>
            <a:ext cx="1329058" cy="1329059"/>
          </a:xfrm>
          <a:prstGeom prst="line">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6" name="Straight Connector 25"/>
          <p:cNvCxnSpPr/>
          <p:nvPr/>
        </p:nvCxnSpPr>
        <p:spPr>
          <a:xfrm>
            <a:off x="7224856" y="2123455"/>
            <a:ext cx="697669" cy="697670"/>
          </a:xfrm>
          <a:prstGeom prst="line">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8" name="Straight Connector 27"/>
          <p:cNvCxnSpPr/>
          <p:nvPr/>
        </p:nvCxnSpPr>
        <p:spPr>
          <a:xfrm flipH="1" flipV="1">
            <a:off x="9229201" y="4150084"/>
            <a:ext cx="1302424" cy="1302426"/>
          </a:xfrm>
          <a:prstGeom prst="line">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9" name="Straight Connector 28"/>
          <p:cNvCxnSpPr/>
          <p:nvPr/>
        </p:nvCxnSpPr>
        <p:spPr>
          <a:xfrm flipV="1">
            <a:off x="7224856" y="4204487"/>
            <a:ext cx="700648" cy="700649"/>
          </a:xfrm>
          <a:prstGeom prst="line">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31" name="TextBox 30"/>
          <p:cNvSpPr txBox="1"/>
          <p:nvPr/>
        </p:nvSpPr>
        <p:spPr>
          <a:xfrm>
            <a:off x="2815483" y="2929732"/>
            <a:ext cx="2314717" cy="1729020"/>
          </a:xfrm>
          <a:prstGeom prst="rect">
            <a:avLst/>
          </a:prstGeom>
          <a:noFill/>
        </p:spPr>
        <p:txBody>
          <a:bodyPr wrap="square" lIns="0" tIns="0" rIns="0" bIns="0" rtlCol="0">
            <a:spAutoFit/>
          </a:bodyPr>
          <a:lstStyle/>
          <a:p>
            <a:pPr defTabSz="932205">
              <a:lnSpc>
                <a:spcPct val="90000"/>
              </a:lnSpc>
              <a:tabLst>
                <a:tab pos="1422127" algn="l"/>
              </a:tabLst>
            </a:pPr>
            <a:r>
              <a:rPr lang="en-US" sz="4080" spc="-50" dirty="0">
                <a:latin typeface="Segoe UI Light"/>
              </a:rPr>
              <a:t>Shifting landscape at play</a:t>
            </a:r>
          </a:p>
        </p:txBody>
      </p:sp>
      <p:sp>
        <p:nvSpPr>
          <p:cNvPr id="33" name="TextBox 32"/>
          <p:cNvSpPr txBox="1"/>
          <p:nvPr/>
        </p:nvSpPr>
        <p:spPr>
          <a:xfrm>
            <a:off x="7658390" y="3092326"/>
            <a:ext cx="1782711" cy="819942"/>
          </a:xfrm>
          <a:prstGeom prst="rect">
            <a:avLst/>
          </a:prstGeom>
          <a:noFill/>
        </p:spPr>
        <p:txBody>
          <a:bodyPr wrap="none" lIns="186521" tIns="149217" rIns="186521" bIns="149217" rtlCol="0">
            <a:spAutoFit/>
          </a:bodyPr>
          <a:lstStyle/>
          <a:p>
            <a:pPr algn="ctr">
              <a:lnSpc>
                <a:spcPct val="90000"/>
              </a:lnSpc>
              <a:spcAft>
                <a:spcPts val="612"/>
              </a:spcAft>
            </a:pPr>
            <a:r>
              <a:rPr lang="en-US" sz="1836" dirty="0">
                <a:solidFill>
                  <a:schemeClr val="bg1"/>
                </a:solidFill>
              </a:rPr>
              <a:t>Modern </a:t>
            </a:r>
            <a:br>
              <a:rPr lang="en-US" sz="1836" dirty="0">
                <a:solidFill>
                  <a:schemeClr val="bg1"/>
                </a:solidFill>
              </a:rPr>
            </a:br>
            <a:r>
              <a:rPr lang="en-US" sz="1836" dirty="0">
                <a:solidFill>
                  <a:schemeClr val="bg1"/>
                </a:solidFill>
              </a:rPr>
              <a:t>management</a:t>
            </a:r>
          </a:p>
        </p:txBody>
      </p:sp>
      <p:grpSp>
        <p:nvGrpSpPr>
          <p:cNvPr id="55" name="Group 54"/>
          <p:cNvGrpSpPr/>
          <p:nvPr/>
        </p:nvGrpSpPr>
        <p:grpSpPr>
          <a:xfrm>
            <a:off x="10611324" y="538367"/>
            <a:ext cx="1097356" cy="1566025"/>
            <a:chOff x="10403338" y="527859"/>
            <a:chExt cx="1075937" cy="1535458"/>
          </a:xfrm>
        </p:grpSpPr>
        <p:sp>
          <p:nvSpPr>
            <p:cNvPr id="19" name="Rectangle 18"/>
            <p:cNvSpPr/>
            <p:nvPr/>
          </p:nvSpPr>
          <p:spPr>
            <a:xfrm>
              <a:off x="10403338" y="1462512"/>
              <a:ext cx="1075937" cy="600805"/>
            </a:xfrm>
            <a:prstGeom prst="rect">
              <a:avLst/>
            </a:prstGeom>
          </p:spPr>
          <p:txBody>
            <a:bodyPr wrap="none">
              <a:spAutoFit/>
            </a:bodyPr>
            <a:lstStyle/>
            <a:p>
              <a:pPr algn="ctr" defTabSz="950663" fontAlgn="base">
                <a:lnSpc>
                  <a:spcPct val="90000"/>
                </a:lnSpc>
                <a:spcBef>
                  <a:spcPct val="0"/>
                </a:spcBef>
                <a:spcAft>
                  <a:spcPct val="0"/>
                </a:spcAft>
                <a:defRPr/>
              </a:pPr>
              <a:r>
                <a:rPr lang="en-US" sz="1836" kern="0" dirty="0">
                  <a:solidFill>
                    <a:schemeClr val="bg1"/>
                  </a:solidFill>
                  <a:ea typeface="Segoe UI" pitchFamily="34" charset="0"/>
                  <a:cs typeface="Segoe UI" pitchFamily="34" charset="0"/>
                </a:rPr>
                <a:t>Data </a:t>
              </a:r>
              <a:br>
                <a:rPr lang="en-US" sz="1836" kern="0" dirty="0">
                  <a:solidFill>
                    <a:schemeClr val="bg1"/>
                  </a:solidFill>
                  <a:ea typeface="Segoe UI" pitchFamily="34" charset="0"/>
                  <a:cs typeface="Segoe UI" pitchFamily="34" charset="0"/>
                </a:rPr>
              </a:br>
              <a:r>
                <a:rPr lang="en-US" sz="1836" kern="0" dirty="0">
                  <a:solidFill>
                    <a:schemeClr val="bg1"/>
                  </a:solidFill>
                  <a:ea typeface="Segoe UI" pitchFamily="34" charset="0"/>
                  <a:cs typeface="Segoe UI" pitchFamily="34" charset="0"/>
                </a:rPr>
                <a:t>analytics</a:t>
              </a:r>
            </a:p>
          </p:txBody>
        </p:sp>
        <p:pic>
          <p:nvPicPr>
            <p:cNvPr id="54" name="Picture 53"/>
            <p:cNvPicPr>
              <a:picLocks noChangeAspect="1"/>
            </p:cNvPicPr>
            <p:nvPr/>
          </p:nvPicPr>
          <p:blipFill>
            <a:blip r:embed="rId48"/>
            <a:stretch>
              <a:fillRect/>
            </a:stretch>
          </p:blipFill>
          <p:spPr>
            <a:xfrm>
              <a:off x="10621327" y="527859"/>
              <a:ext cx="639958" cy="675874"/>
            </a:xfrm>
            <a:prstGeom prst="rect">
              <a:avLst/>
            </a:prstGeom>
          </p:spPr>
        </p:pic>
      </p:grpSp>
      <p:grpSp>
        <p:nvGrpSpPr>
          <p:cNvPr id="79" name="Group 78"/>
          <p:cNvGrpSpPr/>
          <p:nvPr/>
        </p:nvGrpSpPr>
        <p:grpSpPr>
          <a:xfrm>
            <a:off x="10327050" y="4593787"/>
            <a:ext cx="1665900" cy="1870718"/>
            <a:chOff x="10142729" y="4982033"/>
            <a:chExt cx="1633384" cy="1834204"/>
          </a:xfrm>
        </p:grpSpPr>
        <p:sp>
          <p:nvSpPr>
            <p:cNvPr id="80" name="Rectangle 79"/>
            <p:cNvSpPr/>
            <p:nvPr/>
          </p:nvSpPr>
          <p:spPr>
            <a:xfrm>
              <a:off x="10142729" y="6158878"/>
              <a:ext cx="1633384" cy="657359"/>
            </a:xfrm>
            <a:prstGeom prst="rect">
              <a:avLst/>
            </a:prstGeom>
          </p:spPr>
          <p:txBody>
            <a:bodyPr wrap="square">
              <a:spAutoFit/>
            </a:bodyPr>
            <a:lstStyle/>
            <a:p>
              <a:pPr algn="ctr" defTabSz="969581" fontAlgn="base">
                <a:lnSpc>
                  <a:spcPct val="90000"/>
                </a:lnSpc>
                <a:spcBef>
                  <a:spcPct val="0"/>
                </a:spcBef>
                <a:spcAft>
                  <a:spcPct val="0"/>
                </a:spcAft>
                <a:defRPr/>
              </a:pPr>
              <a:r>
                <a:rPr lang="en-US" sz="2040" kern="0" dirty="0">
                  <a:solidFill>
                    <a:srgbClr val="FFFFFF"/>
                  </a:solidFill>
                  <a:ea typeface="Segoe UI" pitchFamily="34" charset="0"/>
                  <a:cs typeface="Segoe UI" pitchFamily="34" charset="0"/>
                </a:rPr>
                <a:t>Cloud Migrations</a:t>
              </a:r>
              <a:endParaRPr lang="en-US" sz="1873" kern="0" dirty="0">
                <a:solidFill>
                  <a:srgbClr val="FFFFFF"/>
                </a:solidFill>
                <a:ea typeface="Segoe UI" pitchFamily="34" charset="0"/>
                <a:cs typeface="Segoe UI" pitchFamily="34" charset="0"/>
              </a:endParaRPr>
            </a:p>
          </p:txBody>
        </p:sp>
        <p:grpSp>
          <p:nvGrpSpPr>
            <p:cNvPr id="81" name="Group 80"/>
            <p:cNvGrpSpPr/>
            <p:nvPr/>
          </p:nvGrpSpPr>
          <p:grpSpPr>
            <a:xfrm>
              <a:off x="10623447" y="4982033"/>
              <a:ext cx="676152" cy="1127933"/>
              <a:chOff x="8985045" y="5363570"/>
              <a:chExt cx="676152" cy="1127933"/>
            </a:xfrm>
          </p:grpSpPr>
          <p:sp>
            <p:nvSpPr>
              <p:cNvPr id="82" name="Freeform 539"/>
              <p:cNvSpPr>
                <a:spLocks noChangeAspect="1"/>
              </p:cNvSpPr>
              <p:nvPr/>
            </p:nvSpPr>
            <p:spPr bwMode="auto">
              <a:xfrm>
                <a:off x="8985045" y="5363570"/>
                <a:ext cx="676152" cy="371740"/>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bg1"/>
              </a:solidFill>
              <a:ln>
                <a:noFill/>
              </a:ln>
              <a:extLst/>
            </p:spPr>
            <p:txBody>
              <a:bodyPr vert="horz" wrap="square" lIns="95090" tIns="47544" rIns="95090" bIns="47544" numCol="1" anchor="t" anchorCtr="0" compatLnSpc="1">
                <a:prstTxWarp prst="textNoShape">
                  <a:avLst/>
                </a:prstTxWarp>
              </a:bodyPr>
              <a:lstStyle/>
              <a:p>
                <a:pPr algn="ctr" defTabSz="950791">
                  <a:defRPr/>
                </a:pPr>
                <a:endParaRPr lang="en-US" sz="1873" kern="0" dirty="0">
                  <a:solidFill>
                    <a:srgbClr val="FFFFFF"/>
                  </a:solidFill>
                </a:endParaRPr>
              </a:p>
            </p:txBody>
          </p:sp>
          <p:grpSp>
            <p:nvGrpSpPr>
              <p:cNvPr id="83" name="Group 82"/>
              <p:cNvGrpSpPr/>
              <p:nvPr/>
            </p:nvGrpSpPr>
            <p:grpSpPr>
              <a:xfrm>
                <a:off x="9050251" y="6025956"/>
                <a:ext cx="432098" cy="465547"/>
                <a:chOff x="2416275" y="4798284"/>
                <a:chExt cx="404726" cy="540118"/>
              </a:xfrm>
            </p:grpSpPr>
            <p:sp>
              <p:nvSpPr>
                <p:cNvPr id="87" name="Freeform 10"/>
                <p:cNvSpPr>
                  <a:spLocks noEditPoints="1"/>
                </p:cNvSpPr>
                <p:nvPr/>
              </p:nvSpPr>
              <p:spPr bwMode="auto">
                <a:xfrm>
                  <a:off x="2416275" y="5026226"/>
                  <a:ext cx="253616" cy="312176"/>
                </a:xfrm>
                <a:custGeom>
                  <a:avLst/>
                  <a:gdLst>
                    <a:gd name="T0" fmla="*/ 0 w 2776"/>
                    <a:gd name="T1" fmla="*/ 0 h 3417"/>
                    <a:gd name="T2" fmla="*/ 0 w 2776"/>
                    <a:gd name="T3" fmla="*/ 3417 h 3417"/>
                    <a:gd name="T4" fmla="*/ 902 w 2776"/>
                    <a:gd name="T5" fmla="*/ 3417 h 3417"/>
                    <a:gd name="T6" fmla="*/ 902 w 2776"/>
                    <a:gd name="T7" fmla="*/ 2717 h 3417"/>
                    <a:gd name="T8" fmla="*/ 1264 w 2776"/>
                    <a:gd name="T9" fmla="*/ 2717 h 3417"/>
                    <a:gd name="T10" fmla="*/ 1264 w 2776"/>
                    <a:gd name="T11" fmla="*/ 3417 h 3417"/>
                    <a:gd name="T12" fmla="*/ 1526 w 2776"/>
                    <a:gd name="T13" fmla="*/ 3417 h 3417"/>
                    <a:gd name="T14" fmla="*/ 1526 w 2776"/>
                    <a:gd name="T15" fmla="*/ 2717 h 3417"/>
                    <a:gd name="T16" fmla="*/ 1889 w 2776"/>
                    <a:gd name="T17" fmla="*/ 2717 h 3417"/>
                    <a:gd name="T18" fmla="*/ 1889 w 2776"/>
                    <a:gd name="T19" fmla="*/ 3417 h 3417"/>
                    <a:gd name="T20" fmla="*/ 2776 w 2776"/>
                    <a:gd name="T21" fmla="*/ 3417 h 3417"/>
                    <a:gd name="T22" fmla="*/ 2776 w 2776"/>
                    <a:gd name="T23" fmla="*/ 0 h 3417"/>
                    <a:gd name="T24" fmla="*/ 0 w 2776"/>
                    <a:gd name="T25" fmla="*/ 0 h 3417"/>
                    <a:gd name="T26" fmla="*/ 2516 w 2776"/>
                    <a:gd name="T27" fmla="*/ 2495 h 3417"/>
                    <a:gd name="T28" fmla="*/ 275 w 2776"/>
                    <a:gd name="T29" fmla="*/ 2495 h 3417"/>
                    <a:gd name="T30" fmla="*/ 275 w 2776"/>
                    <a:gd name="T31" fmla="*/ 2135 h 3417"/>
                    <a:gd name="T32" fmla="*/ 2516 w 2776"/>
                    <a:gd name="T33" fmla="*/ 2135 h 3417"/>
                    <a:gd name="T34" fmla="*/ 2516 w 2776"/>
                    <a:gd name="T35" fmla="*/ 2495 h 3417"/>
                    <a:gd name="T36" fmla="*/ 2516 w 2776"/>
                    <a:gd name="T37" fmla="*/ 1870 h 3417"/>
                    <a:gd name="T38" fmla="*/ 275 w 2776"/>
                    <a:gd name="T39" fmla="*/ 1870 h 3417"/>
                    <a:gd name="T40" fmla="*/ 275 w 2776"/>
                    <a:gd name="T41" fmla="*/ 1511 h 3417"/>
                    <a:gd name="T42" fmla="*/ 2516 w 2776"/>
                    <a:gd name="T43" fmla="*/ 1511 h 3417"/>
                    <a:gd name="T44" fmla="*/ 2516 w 2776"/>
                    <a:gd name="T45" fmla="*/ 1870 h 3417"/>
                    <a:gd name="T46" fmla="*/ 2516 w 2776"/>
                    <a:gd name="T47" fmla="*/ 1248 h 3417"/>
                    <a:gd name="T48" fmla="*/ 275 w 2776"/>
                    <a:gd name="T49" fmla="*/ 1248 h 3417"/>
                    <a:gd name="T50" fmla="*/ 275 w 2776"/>
                    <a:gd name="T51" fmla="*/ 889 h 3417"/>
                    <a:gd name="T52" fmla="*/ 2516 w 2776"/>
                    <a:gd name="T53" fmla="*/ 889 h 3417"/>
                    <a:gd name="T54" fmla="*/ 2516 w 2776"/>
                    <a:gd name="T55" fmla="*/ 1248 h 3417"/>
                    <a:gd name="T56" fmla="*/ 2516 w 2776"/>
                    <a:gd name="T57" fmla="*/ 626 h 3417"/>
                    <a:gd name="T58" fmla="*/ 275 w 2776"/>
                    <a:gd name="T59" fmla="*/ 626 h 3417"/>
                    <a:gd name="T60" fmla="*/ 275 w 2776"/>
                    <a:gd name="T61" fmla="*/ 267 h 3417"/>
                    <a:gd name="T62" fmla="*/ 2516 w 2776"/>
                    <a:gd name="T63" fmla="*/ 267 h 3417"/>
                    <a:gd name="T64" fmla="*/ 2516 w 2776"/>
                    <a:gd name="T65" fmla="*/ 626 h 3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76" h="3417">
                      <a:moveTo>
                        <a:pt x="0" y="0"/>
                      </a:moveTo>
                      <a:lnTo>
                        <a:pt x="0" y="3417"/>
                      </a:lnTo>
                      <a:lnTo>
                        <a:pt x="902" y="3417"/>
                      </a:lnTo>
                      <a:lnTo>
                        <a:pt x="902" y="2717"/>
                      </a:lnTo>
                      <a:lnTo>
                        <a:pt x="1264" y="2717"/>
                      </a:lnTo>
                      <a:lnTo>
                        <a:pt x="1264" y="3417"/>
                      </a:lnTo>
                      <a:lnTo>
                        <a:pt x="1526" y="3417"/>
                      </a:lnTo>
                      <a:lnTo>
                        <a:pt x="1526" y="2717"/>
                      </a:lnTo>
                      <a:lnTo>
                        <a:pt x="1889" y="2717"/>
                      </a:lnTo>
                      <a:lnTo>
                        <a:pt x="1889" y="3417"/>
                      </a:lnTo>
                      <a:lnTo>
                        <a:pt x="2776" y="3417"/>
                      </a:lnTo>
                      <a:lnTo>
                        <a:pt x="2776" y="0"/>
                      </a:lnTo>
                      <a:lnTo>
                        <a:pt x="0" y="0"/>
                      </a:lnTo>
                      <a:close/>
                      <a:moveTo>
                        <a:pt x="2516" y="2495"/>
                      </a:moveTo>
                      <a:lnTo>
                        <a:pt x="275" y="2495"/>
                      </a:lnTo>
                      <a:lnTo>
                        <a:pt x="275" y="2135"/>
                      </a:lnTo>
                      <a:lnTo>
                        <a:pt x="2516" y="2135"/>
                      </a:lnTo>
                      <a:lnTo>
                        <a:pt x="2516" y="2495"/>
                      </a:lnTo>
                      <a:close/>
                      <a:moveTo>
                        <a:pt x="2516" y="1870"/>
                      </a:moveTo>
                      <a:lnTo>
                        <a:pt x="275" y="1870"/>
                      </a:lnTo>
                      <a:lnTo>
                        <a:pt x="275" y="1511"/>
                      </a:lnTo>
                      <a:lnTo>
                        <a:pt x="2516" y="1511"/>
                      </a:lnTo>
                      <a:lnTo>
                        <a:pt x="2516" y="1870"/>
                      </a:lnTo>
                      <a:close/>
                      <a:moveTo>
                        <a:pt x="2516" y="1248"/>
                      </a:moveTo>
                      <a:lnTo>
                        <a:pt x="275" y="1248"/>
                      </a:lnTo>
                      <a:lnTo>
                        <a:pt x="275" y="889"/>
                      </a:lnTo>
                      <a:lnTo>
                        <a:pt x="2516" y="889"/>
                      </a:lnTo>
                      <a:lnTo>
                        <a:pt x="2516" y="1248"/>
                      </a:lnTo>
                      <a:close/>
                      <a:moveTo>
                        <a:pt x="2516" y="626"/>
                      </a:moveTo>
                      <a:lnTo>
                        <a:pt x="275" y="626"/>
                      </a:lnTo>
                      <a:lnTo>
                        <a:pt x="275" y="267"/>
                      </a:lnTo>
                      <a:lnTo>
                        <a:pt x="2516" y="267"/>
                      </a:lnTo>
                      <a:lnTo>
                        <a:pt x="2516" y="6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17" tIns="47558" rIns="95117" bIns="47558" numCol="1" anchor="t" anchorCtr="0" compatLnSpc="1">
                  <a:prstTxWarp prst="textNoShape">
                    <a:avLst/>
                  </a:prstTxWarp>
                </a:bodyPr>
                <a:lstStyle/>
                <a:p>
                  <a:endParaRPr lang="en-US" sz="1873" dirty="0">
                    <a:solidFill>
                      <a:srgbClr val="000000"/>
                    </a:solidFill>
                  </a:endParaRPr>
                </a:p>
              </p:txBody>
            </p:sp>
            <p:sp>
              <p:nvSpPr>
                <p:cNvPr id="88" name="Freeform 11"/>
                <p:cNvSpPr>
                  <a:spLocks noEditPoints="1"/>
                </p:cNvSpPr>
                <p:nvPr/>
              </p:nvSpPr>
              <p:spPr bwMode="auto">
                <a:xfrm>
                  <a:off x="2567385" y="4798284"/>
                  <a:ext cx="253616" cy="540118"/>
                </a:xfrm>
                <a:custGeom>
                  <a:avLst/>
                  <a:gdLst>
                    <a:gd name="T0" fmla="*/ 0 w 2776"/>
                    <a:gd name="T1" fmla="*/ 0 h 5912"/>
                    <a:gd name="T2" fmla="*/ 0 w 2776"/>
                    <a:gd name="T3" fmla="*/ 2308 h 5912"/>
                    <a:gd name="T4" fmla="*/ 275 w 2776"/>
                    <a:gd name="T5" fmla="*/ 2308 h 5912"/>
                    <a:gd name="T6" fmla="*/ 275 w 2776"/>
                    <a:gd name="T7" fmla="*/ 2137 h 5912"/>
                    <a:gd name="T8" fmla="*/ 2516 w 2776"/>
                    <a:gd name="T9" fmla="*/ 2137 h 5912"/>
                    <a:gd name="T10" fmla="*/ 2516 w 2776"/>
                    <a:gd name="T11" fmla="*/ 2497 h 5912"/>
                    <a:gd name="T12" fmla="*/ 1389 w 2776"/>
                    <a:gd name="T13" fmla="*/ 2497 h 5912"/>
                    <a:gd name="T14" fmla="*/ 1389 w 2776"/>
                    <a:gd name="T15" fmla="*/ 2762 h 5912"/>
                    <a:gd name="T16" fmla="*/ 2516 w 2776"/>
                    <a:gd name="T17" fmla="*/ 2762 h 5912"/>
                    <a:gd name="T18" fmla="*/ 2516 w 2776"/>
                    <a:gd name="T19" fmla="*/ 3121 h 5912"/>
                    <a:gd name="T20" fmla="*/ 1389 w 2776"/>
                    <a:gd name="T21" fmla="*/ 3121 h 5912"/>
                    <a:gd name="T22" fmla="*/ 1389 w 2776"/>
                    <a:gd name="T23" fmla="*/ 3384 h 5912"/>
                    <a:gd name="T24" fmla="*/ 2516 w 2776"/>
                    <a:gd name="T25" fmla="*/ 3384 h 5912"/>
                    <a:gd name="T26" fmla="*/ 2516 w 2776"/>
                    <a:gd name="T27" fmla="*/ 3743 h 5912"/>
                    <a:gd name="T28" fmla="*/ 1389 w 2776"/>
                    <a:gd name="T29" fmla="*/ 3743 h 5912"/>
                    <a:gd name="T30" fmla="*/ 1389 w 2776"/>
                    <a:gd name="T31" fmla="*/ 4006 h 5912"/>
                    <a:gd name="T32" fmla="*/ 2516 w 2776"/>
                    <a:gd name="T33" fmla="*/ 4006 h 5912"/>
                    <a:gd name="T34" fmla="*/ 2516 w 2776"/>
                    <a:gd name="T35" fmla="*/ 4365 h 5912"/>
                    <a:gd name="T36" fmla="*/ 1389 w 2776"/>
                    <a:gd name="T37" fmla="*/ 4365 h 5912"/>
                    <a:gd name="T38" fmla="*/ 1389 w 2776"/>
                    <a:gd name="T39" fmla="*/ 4630 h 5912"/>
                    <a:gd name="T40" fmla="*/ 2516 w 2776"/>
                    <a:gd name="T41" fmla="*/ 4630 h 5912"/>
                    <a:gd name="T42" fmla="*/ 2516 w 2776"/>
                    <a:gd name="T43" fmla="*/ 4990 h 5912"/>
                    <a:gd name="T44" fmla="*/ 1389 w 2776"/>
                    <a:gd name="T45" fmla="*/ 4990 h 5912"/>
                    <a:gd name="T46" fmla="*/ 1389 w 2776"/>
                    <a:gd name="T47" fmla="*/ 5912 h 5912"/>
                    <a:gd name="T48" fmla="*/ 1527 w 2776"/>
                    <a:gd name="T49" fmla="*/ 5912 h 5912"/>
                    <a:gd name="T50" fmla="*/ 1527 w 2776"/>
                    <a:gd name="T51" fmla="*/ 5212 h 5912"/>
                    <a:gd name="T52" fmla="*/ 1889 w 2776"/>
                    <a:gd name="T53" fmla="*/ 5212 h 5912"/>
                    <a:gd name="T54" fmla="*/ 1889 w 2776"/>
                    <a:gd name="T55" fmla="*/ 5912 h 5912"/>
                    <a:gd name="T56" fmla="*/ 2776 w 2776"/>
                    <a:gd name="T57" fmla="*/ 5912 h 5912"/>
                    <a:gd name="T58" fmla="*/ 2776 w 2776"/>
                    <a:gd name="T59" fmla="*/ 0 h 5912"/>
                    <a:gd name="T60" fmla="*/ 0 w 2776"/>
                    <a:gd name="T61" fmla="*/ 0 h 5912"/>
                    <a:gd name="T62" fmla="*/ 2516 w 2776"/>
                    <a:gd name="T63" fmla="*/ 1875 h 5912"/>
                    <a:gd name="T64" fmla="*/ 275 w 2776"/>
                    <a:gd name="T65" fmla="*/ 1875 h 5912"/>
                    <a:gd name="T66" fmla="*/ 275 w 2776"/>
                    <a:gd name="T67" fmla="*/ 1515 h 5912"/>
                    <a:gd name="T68" fmla="*/ 2516 w 2776"/>
                    <a:gd name="T69" fmla="*/ 1515 h 5912"/>
                    <a:gd name="T70" fmla="*/ 2516 w 2776"/>
                    <a:gd name="T71" fmla="*/ 1875 h 5912"/>
                    <a:gd name="T72" fmla="*/ 2516 w 2776"/>
                    <a:gd name="T73" fmla="*/ 1258 h 5912"/>
                    <a:gd name="T74" fmla="*/ 275 w 2776"/>
                    <a:gd name="T75" fmla="*/ 1258 h 5912"/>
                    <a:gd name="T76" fmla="*/ 275 w 2776"/>
                    <a:gd name="T77" fmla="*/ 898 h 5912"/>
                    <a:gd name="T78" fmla="*/ 2516 w 2776"/>
                    <a:gd name="T79" fmla="*/ 898 h 5912"/>
                    <a:gd name="T80" fmla="*/ 2516 w 2776"/>
                    <a:gd name="T81" fmla="*/ 1258 h 5912"/>
                    <a:gd name="T82" fmla="*/ 2516 w 2776"/>
                    <a:gd name="T83" fmla="*/ 636 h 5912"/>
                    <a:gd name="T84" fmla="*/ 275 w 2776"/>
                    <a:gd name="T85" fmla="*/ 636 h 5912"/>
                    <a:gd name="T86" fmla="*/ 275 w 2776"/>
                    <a:gd name="T87" fmla="*/ 276 h 5912"/>
                    <a:gd name="T88" fmla="*/ 2516 w 2776"/>
                    <a:gd name="T89" fmla="*/ 276 h 5912"/>
                    <a:gd name="T90" fmla="*/ 2516 w 2776"/>
                    <a:gd name="T91" fmla="*/ 636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76" h="5912">
                      <a:moveTo>
                        <a:pt x="0" y="0"/>
                      </a:moveTo>
                      <a:lnTo>
                        <a:pt x="0" y="2308"/>
                      </a:lnTo>
                      <a:lnTo>
                        <a:pt x="275" y="2308"/>
                      </a:lnTo>
                      <a:lnTo>
                        <a:pt x="275" y="2137"/>
                      </a:lnTo>
                      <a:lnTo>
                        <a:pt x="2516" y="2137"/>
                      </a:lnTo>
                      <a:lnTo>
                        <a:pt x="2516" y="2497"/>
                      </a:lnTo>
                      <a:lnTo>
                        <a:pt x="1389" y="2497"/>
                      </a:lnTo>
                      <a:lnTo>
                        <a:pt x="1389" y="2762"/>
                      </a:lnTo>
                      <a:lnTo>
                        <a:pt x="2516" y="2762"/>
                      </a:lnTo>
                      <a:lnTo>
                        <a:pt x="2516" y="3121"/>
                      </a:lnTo>
                      <a:lnTo>
                        <a:pt x="1389" y="3121"/>
                      </a:lnTo>
                      <a:lnTo>
                        <a:pt x="1389" y="3384"/>
                      </a:lnTo>
                      <a:lnTo>
                        <a:pt x="2516" y="3384"/>
                      </a:lnTo>
                      <a:lnTo>
                        <a:pt x="2516" y="3743"/>
                      </a:lnTo>
                      <a:lnTo>
                        <a:pt x="1389" y="3743"/>
                      </a:lnTo>
                      <a:lnTo>
                        <a:pt x="1389" y="4006"/>
                      </a:lnTo>
                      <a:lnTo>
                        <a:pt x="2516" y="4006"/>
                      </a:lnTo>
                      <a:lnTo>
                        <a:pt x="2516" y="4365"/>
                      </a:lnTo>
                      <a:lnTo>
                        <a:pt x="1389" y="4365"/>
                      </a:lnTo>
                      <a:lnTo>
                        <a:pt x="1389" y="4630"/>
                      </a:lnTo>
                      <a:lnTo>
                        <a:pt x="2516" y="4630"/>
                      </a:lnTo>
                      <a:lnTo>
                        <a:pt x="2516" y="4990"/>
                      </a:lnTo>
                      <a:lnTo>
                        <a:pt x="1389" y="4990"/>
                      </a:lnTo>
                      <a:lnTo>
                        <a:pt x="1389" y="5912"/>
                      </a:lnTo>
                      <a:lnTo>
                        <a:pt x="1527" y="5912"/>
                      </a:lnTo>
                      <a:lnTo>
                        <a:pt x="1527" y="5212"/>
                      </a:lnTo>
                      <a:lnTo>
                        <a:pt x="1889" y="5212"/>
                      </a:lnTo>
                      <a:lnTo>
                        <a:pt x="1889" y="5912"/>
                      </a:lnTo>
                      <a:lnTo>
                        <a:pt x="2776" y="5912"/>
                      </a:lnTo>
                      <a:lnTo>
                        <a:pt x="2776" y="0"/>
                      </a:lnTo>
                      <a:lnTo>
                        <a:pt x="0" y="0"/>
                      </a:lnTo>
                      <a:close/>
                      <a:moveTo>
                        <a:pt x="2516" y="1875"/>
                      </a:moveTo>
                      <a:lnTo>
                        <a:pt x="275" y="1875"/>
                      </a:lnTo>
                      <a:lnTo>
                        <a:pt x="275" y="1515"/>
                      </a:lnTo>
                      <a:lnTo>
                        <a:pt x="2516" y="1515"/>
                      </a:lnTo>
                      <a:lnTo>
                        <a:pt x="2516" y="1875"/>
                      </a:lnTo>
                      <a:close/>
                      <a:moveTo>
                        <a:pt x="2516" y="1258"/>
                      </a:moveTo>
                      <a:lnTo>
                        <a:pt x="275" y="1258"/>
                      </a:lnTo>
                      <a:lnTo>
                        <a:pt x="275" y="898"/>
                      </a:lnTo>
                      <a:lnTo>
                        <a:pt x="2516" y="898"/>
                      </a:lnTo>
                      <a:lnTo>
                        <a:pt x="2516" y="1258"/>
                      </a:lnTo>
                      <a:close/>
                      <a:moveTo>
                        <a:pt x="2516" y="636"/>
                      </a:moveTo>
                      <a:lnTo>
                        <a:pt x="275" y="636"/>
                      </a:lnTo>
                      <a:lnTo>
                        <a:pt x="275" y="276"/>
                      </a:lnTo>
                      <a:lnTo>
                        <a:pt x="2516" y="276"/>
                      </a:lnTo>
                      <a:lnTo>
                        <a:pt x="2516" y="6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17" tIns="47558" rIns="95117" bIns="47558" numCol="1" anchor="t" anchorCtr="0" compatLnSpc="1">
                  <a:prstTxWarp prst="textNoShape">
                    <a:avLst/>
                  </a:prstTxWarp>
                </a:bodyPr>
                <a:lstStyle/>
                <a:p>
                  <a:endParaRPr lang="en-US" sz="1873" dirty="0">
                    <a:solidFill>
                      <a:srgbClr val="000000"/>
                    </a:solidFill>
                  </a:endParaRPr>
                </a:p>
              </p:txBody>
            </p:sp>
          </p:grpSp>
          <p:sp>
            <p:nvSpPr>
              <p:cNvPr id="84" name="Block Arc 83"/>
              <p:cNvSpPr/>
              <p:nvPr/>
            </p:nvSpPr>
            <p:spPr bwMode="auto">
              <a:xfrm>
                <a:off x="9105021" y="5783262"/>
                <a:ext cx="431996" cy="123152"/>
              </a:xfrm>
              <a:prstGeom prst="blockArc">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53" fontAlgn="base">
                  <a:spcBef>
                    <a:spcPct val="0"/>
                  </a:spcBef>
                  <a:spcAft>
                    <a:spcPct val="0"/>
                  </a:spcAft>
                </a:pPr>
                <a:endParaRPr lang="en-US" sz="2040" dirty="0">
                  <a:gradFill>
                    <a:gsLst>
                      <a:gs pos="16814">
                        <a:srgbClr val="FFFFFF"/>
                      </a:gs>
                      <a:gs pos="46000">
                        <a:srgbClr val="FFFFFF"/>
                      </a:gs>
                    </a:gsLst>
                    <a:lin ang="5400000" scaled="0"/>
                  </a:gradFill>
                </a:endParaRPr>
              </a:p>
            </p:txBody>
          </p:sp>
          <p:sp>
            <p:nvSpPr>
              <p:cNvPr id="85" name="Block Arc 84"/>
              <p:cNvSpPr/>
              <p:nvPr/>
            </p:nvSpPr>
            <p:spPr bwMode="auto">
              <a:xfrm>
                <a:off x="9185635" y="5855028"/>
                <a:ext cx="279596" cy="105810"/>
              </a:xfrm>
              <a:prstGeom prst="blockArc">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53" fontAlgn="base">
                  <a:spcBef>
                    <a:spcPct val="0"/>
                  </a:spcBef>
                  <a:spcAft>
                    <a:spcPct val="0"/>
                  </a:spcAft>
                </a:pPr>
                <a:endParaRPr lang="en-US" sz="2040" dirty="0">
                  <a:gradFill>
                    <a:gsLst>
                      <a:gs pos="16814">
                        <a:srgbClr val="FFFFFF"/>
                      </a:gs>
                      <a:gs pos="46000">
                        <a:srgbClr val="FFFFFF"/>
                      </a:gs>
                    </a:gsLst>
                    <a:lin ang="5400000" scaled="0"/>
                  </a:gradFill>
                </a:endParaRPr>
              </a:p>
            </p:txBody>
          </p:sp>
          <p:sp>
            <p:nvSpPr>
              <p:cNvPr id="86" name="Block Arc 85"/>
              <p:cNvSpPr/>
              <p:nvPr/>
            </p:nvSpPr>
            <p:spPr bwMode="auto">
              <a:xfrm>
                <a:off x="9230922" y="5923607"/>
                <a:ext cx="198982" cy="98733"/>
              </a:xfrm>
              <a:prstGeom prst="blockArc">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53" fontAlgn="base">
                  <a:spcBef>
                    <a:spcPct val="0"/>
                  </a:spcBef>
                  <a:spcAft>
                    <a:spcPct val="0"/>
                  </a:spcAft>
                </a:pPr>
                <a:endParaRPr lang="en-US" sz="2040" dirty="0">
                  <a:gradFill>
                    <a:gsLst>
                      <a:gs pos="16814">
                        <a:srgbClr val="FFFFFF"/>
                      </a:gs>
                      <a:gs pos="46000">
                        <a:srgbClr val="FFFFFF"/>
                      </a:gs>
                    </a:gsLst>
                    <a:lin ang="5400000" scaled="0"/>
                  </a:gradFill>
                </a:endParaRPr>
              </a:p>
            </p:txBody>
          </p:sp>
        </p:grpSp>
      </p:grpSp>
    </p:spTree>
    <p:extLst>
      <p:ext uri="{BB962C8B-B14F-4D97-AF65-F5344CB8AC3E}">
        <p14:creationId xmlns:p14="http://schemas.microsoft.com/office/powerpoint/2010/main" val="425133876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1" presetClass="entr" presetSubtype="1" fill="hold" grpId="0" nodeType="with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1250"/>
                                        <p:tgtEl>
                                          <p:spTgt spid="5"/>
                                        </p:tgtEl>
                                      </p:cBhvr>
                                    </p:animEffect>
                                  </p:childTnLst>
                                </p:cTn>
                              </p:par>
                              <p:par>
                                <p:cTn id="12" presetID="10" presetClass="entr" presetSubtype="0" fill="hold" grpId="0" nodeType="withEffect">
                                  <p:stCondLst>
                                    <p:cond delay="75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par>
                                <p:cTn id="15" presetID="22" presetClass="entr" presetSubtype="4" fill="hold" nodeType="withEffect">
                                  <p:stCondLst>
                                    <p:cond delay="75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par>
                                <p:cTn id="18" presetID="10" presetClass="entr" presetSubtype="0" fill="hold" nodeType="withEffect">
                                  <p:stCondLst>
                                    <p:cond delay="90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par>
                                <p:cTn id="21" presetID="22" presetClass="entr" presetSubtype="1" fill="hold" nodeType="withEffect">
                                  <p:stCondLst>
                                    <p:cond delay="90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par>
                                <p:cTn id="24" presetID="22" presetClass="entr" presetSubtype="1" fill="hold" nodeType="withEffect">
                                  <p:stCondLst>
                                    <p:cond delay="1100"/>
                                  </p:stCondLst>
                                  <p:childTnLst>
                                    <p:set>
                                      <p:cBhvr>
                                        <p:cTn id="25" dur="1" fill="hold">
                                          <p:stCondLst>
                                            <p:cond delay="0"/>
                                          </p:stCondLst>
                                        </p:cTn>
                                        <p:tgtEl>
                                          <p:spTgt spid="29"/>
                                        </p:tgtEl>
                                        <p:attrNameLst>
                                          <p:attrName>style.visibility</p:attrName>
                                        </p:attrNameLst>
                                      </p:cBhvr>
                                      <p:to>
                                        <p:strVal val="visible"/>
                                      </p:to>
                                    </p:set>
                                    <p:animEffect transition="in" filter="wipe(up)">
                                      <p:cBhvr>
                                        <p:cTn id="26" dur="500"/>
                                        <p:tgtEl>
                                          <p:spTgt spid="29"/>
                                        </p:tgtEl>
                                      </p:cBhvr>
                                    </p:animEffect>
                                  </p:childTnLst>
                                </p:cTn>
                              </p:par>
                              <p:par>
                                <p:cTn id="27" presetID="10" presetClass="entr" presetSubtype="0" fill="hold" nodeType="withEffect">
                                  <p:stCondLst>
                                    <p:cond delay="130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22" presetClass="entr" presetSubtype="4" fill="hold" nodeType="withEffect">
                                  <p:stCondLst>
                                    <p:cond delay="130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500"/>
                                        <p:tgtEl>
                                          <p:spTgt spid="26"/>
                                        </p:tgtEl>
                                      </p:cBhvr>
                                    </p:animEffect>
                                  </p:childTnLst>
                                </p:cTn>
                              </p:par>
                              <p:par>
                                <p:cTn id="33" presetID="10" presetClass="entr" presetSubtype="0" fill="hold" nodeType="withEffect">
                                  <p:stCondLst>
                                    <p:cond delay="150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ntr" presetSubtype="0" fill="hold" grpId="0" nodeType="withEffect">
                                  <p:stCondLst>
                                    <p:cond delay="175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35" presetClass="path" presetSubtype="0" accel="100000" autoRev="1" fill="hold" grpId="1" nodeType="withEffect">
                                  <p:stCondLst>
                                    <p:cond delay="1250"/>
                                  </p:stCondLst>
                                  <p:childTnLst>
                                    <p:animMotion origin="layout" path="M -1.04167E-6 -4.81481E-6 L -0.09844 -4.81481E-6 " pathEditMode="relative" rAng="0" ptsTypes="AA">
                                      <p:cBhvr>
                                        <p:cTn id="40" dur="500" fill="hold"/>
                                        <p:tgtEl>
                                          <p:spTgt spid="31"/>
                                        </p:tgtEl>
                                        <p:attrNameLst>
                                          <p:attrName>ppt_x</p:attrName>
                                          <p:attrName>ppt_y</p:attrName>
                                        </p:attrNameLst>
                                      </p:cBhvr>
                                      <p:rCtr x="-4922" y="0"/>
                                    </p:animMotion>
                                  </p:childTnLst>
                                </p:cTn>
                              </p:par>
                              <p:par>
                                <p:cTn id="41" presetID="10" presetClass="entr" presetSubtype="0" fill="hold" nodeType="withEffect">
                                  <p:stCondLst>
                                    <p:cond delay="125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1" grpId="0"/>
      <p:bldP spid="31" grpId="1"/>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136776"/>
            <a:ext cx="11488214" cy="3175869"/>
          </a:xfrm>
        </p:spPr>
        <p:txBody>
          <a:bodyPr/>
          <a:lstStyle/>
          <a:p>
            <a:r>
              <a:rPr lang="en-NZ" dirty="0" smtClean="0"/>
              <a:t>Demo </a:t>
            </a:r>
            <a:br>
              <a:rPr lang="en-NZ" dirty="0" smtClean="0"/>
            </a:br>
            <a:r>
              <a:rPr lang="en-NZ" dirty="0" smtClean="0"/>
              <a:t>Containers</a:t>
            </a:r>
            <a:r>
              <a:rPr lang="en-NZ" dirty="0"/>
              <a:t/>
            </a:r>
            <a:br>
              <a:rPr lang="en-NZ" dirty="0"/>
            </a:br>
            <a:endParaRPr lang="en-NZ" dirty="0"/>
          </a:p>
        </p:txBody>
      </p:sp>
    </p:spTree>
    <p:extLst>
      <p:ext uri="{BB962C8B-B14F-4D97-AF65-F5344CB8AC3E}">
        <p14:creationId xmlns:p14="http://schemas.microsoft.com/office/powerpoint/2010/main" val="8546312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6983" y="128392"/>
            <a:ext cx="9864971" cy="1350438"/>
          </a:xfrm>
        </p:spPr>
        <p:txBody>
          <a:bodyPr>
            <a:normAutofit/>
          </a:bodyPr>
          <a:lstStyle/>
          <a:p>
            <a:r>
              <a:rPr lang="en-US" dirty="0" smtClean="0"/>
              <a:t>Azure Resource Manager </a:t>
            </a:r>
            <a:endParaRPr lang="en-US" dirty="0"/>
          </a:p>
        </p:txBody>
      </p:sp>
      <p:sp>
        <p:nvSpPr>
          <p:cNvPr id="3" name="Subtitle 2"/>
          <p:cNvSpPr>
            <a:spLocks noGrp="1"/>
          </p:cNvSpPr>
          <p:nvPr>
            <p:ph type="subTitle" idx="1"/>
          </p:nvPr>
        </p:nvSpPr>
        <p:spPr>
          <a:xfrm>
            <a:off x="5888953" y="2783115"/>
            <a:ext cx="5355480" cy="4234703"/>
          </a:xfrm>
        </p:spPr>
        <p:txBody>
          <a:bodyPr>
            <a:normAutofit/>
          </a:bodyPr>
          <a:lstStyle/>
          <a:p>
            <a:r>
              <a:rPr lang="en-US" sz="3600" dirty="0"/>
              <a:t>Multiple Resources</a:t>
            </a:r>
          </a:p>
          <a:p>
            <a:r>
              <a:rPr lang="en-US" sz="3600" dirty="0"/>
              <a:t>Role Based Access Control </a:t>
            </a:r>
          </a:p>
          <a:p>
            <a:r>
              <a:rPr lang="en-US" sz="3600" dirty="0"/>
              <a:t>Declarative templates</a:t>
            </a:r>
          </a:p>
          <a:p>
            <a:r>
              <a:rPr lang="en-US" sz="3600" dirty="0"/>
              <a:t>Custom Tagging</a:t>
            </a:r>
          </a:p>
          <a:p>
            <a:r>
              <a:rPr lang="en-US" sz="3600" dirty="0"/>
              <a:t>Self-service </a:t>
            </a:r>
            <a:r>
              <a:rPr lang="en-US" sz="3600" dirty="0" smtClean="0"/>
              <a:t>Templates</a:t>
            </a:r>
            <a:endParaRPr lang="en-US" sz="3600" dirty="0"/>
          </a:p>
        </p:txBody>
      </p:sp>
      <p:grpSp>
        <p:nvGrpSpPr>
          <p:cNvPr id="5" name="Group 4"/>
          <p:cNvGrpSpPr>
            <a:grpSpLocks noChangeAspect="1"/>
          </p:cNvGrpSpPr>
          <p:nvPr/>
        </p:nvGrpSpPr>
        <p:grpSpPr bwMode="auto">
          <a:xfrm>
            <a:off x="638201" y="1513303"/>
            <a:ext cx="5046745" cy="4820070"/>
            <a:chOff x="405" y="668"/>
            <a:chExt cx="3117" cy="2977"/>
          </a:xfrm>
        </p:grpSpPr>
        <p:sp>
          <p:nvSpPr>
            <p:cNvPr id="6" name="AutoShape 3"/>
            <p:cNvSpPr>
              <a:spLocks noChangeAspect="1" noChangeArrowheads="1" noTextEdit="1"/>
            </p:cNvSpPr>
            <p:nvPr/>
          </p:nvSpPr>
          <p:spPr bwMode="auto">
            <a:xfrm>
              <a:off x="406" y="668"/>
              <a:ext cx="3116" cy="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 name="Freeform 5"/>
            <p:cNvSpPr>
              <a:spLocks/>
            </p:cNvSpPr>
            <p:nvPr/>
          </p:nvSpPr>
          <p:spPr bwMode="auto">
            <a:xfrm>
              <a:off x="412" y="676"/>
              <a:ext cx="3102" cy="2962"/>
            </a:xfrm>
            <a:custGeom>
              <a:avLst/>
              <a:gdLst>
                <a:gd name="T0" fmla="*/ 2649 w 2649"/>
                <a:gd name="T1" fmla="*/ 2496 h 2529"/>
                <a:gd name="T2" fmla="*/ 2616 w 2649"/>
                <a:gd name="T3" fmla="*/ 2529 h 2529"/>
                <a:gd name="T4" fmla="*/ 33 w 2649"/>
                <a:gd name="T5" fmla="*/ 2529 h 2529"/>
                <a:gd name="T6" fmla="*/ 0 w 2649"/>
                <a:gd name="T7" fmla="*/ 2496 h 2529"/>
                <a:gd name="T8" fmla="*/ 0 w 2649"/>
                <a:gd name="T9" fmla="*/ 33 h 2529"/>
                <a:gd name="T10" fmla="*/ 33 w 2649"/>
                <a:gd name="T11" fmla="*/ 0 h 2529"/>
                <a:gd name="T12" fmla="*/ 2616 w 2649"/>
                <a:gd name="T13" fmla="*/ 0 h 2529"/>
                <a:gd name="T14" fmla="*/ 2649 w 2649"/>
                <a:gd name="T15" fmla="*/ 33 h 2529"/>
                <a:gd name="T16" fmla="*/ 2649 w 2649"/>
                <a:gd name="T17" fmla="*/ 2496 h 2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9" h="2529">
                  <a:moveTo>
                    <a:pt x="2649" y="2496"/>
                  </a:moveTo>
                  <a:cubicBezTo>
                    <a:pt x="2649" y="2514"/>
                    <a:pt x="2634" y="2529"/>
                    <a:pt x="2616" y="2529"/>
                  </a:cubicBezTo>
                  <a:cubicBezTo>
                    <a:pt x="33" y="2529"/>
                    <a:pt x="33" y="2529"/>
                    <a:pt x="33" y="2529"/>
                  </a:cubicBezTo>
                  <a:cubicBezTo>
                    <a:pt x="15" y="2529"/>
                    <a:pt x="0" y="2514"/>
                    <a:pt x="0" y="2496"/>
                  </a:cubicBezTo>
                  <a:cubicBezTo>
                    <a:pt x="0" y="33"/>
                    <a:pt x="0" y="33"/>
                    <a:pt x="0" y="33"/>
                  </a:cubicBezTo>
                  <a:cubicBezTo>
                    <a:pt x="0" y="14"/>
                    <a:pt x="15" y="0"/>
                    <a:pt x="33" y="0"/>
                  </a:cubicBezTo>
                  <a:cubicBezTo>
                    <a:pt x="2616" y="0"/>
                    <a:pt x="2616" y="0"/>
                    <a:pt x="2616" y="0"/>
                  </a:cubicBezTo>
                  <a:cubicBezTo>
                    <a:pt x="2634" y="0"/>
                    <a:pt x="2649" y="14"/>
                    <a:pt x="2649" y="33"/>
                  </a:cubicBezTo>
                  <a:cubicBezTo>
                    <a:pt x="2649" y="2496"/>
                    <a:pt x="2649" y="2496"/>
                    <a:pt x="2649" y="2496"/>
                  </a:cubicBezTo>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 name="Freeform 6"/>
            <p:cNvSpPr>
              <a:spLocks/>
            </p:cNvSpPr>
            <p:nvPr/>
          </p:nvSpPr>
          <p:spPr bwMode="auto">
            <a:xfrm>
              <a:off x="405" y="669"/>
              <a:ext cx="3116" cy="2976"/>
            </a:xfrm>
            <a:custGeom>
              <a:avLst/>
              <a:gdLst>
                <a:gd name="T0" fmla="*/ 2655 w 2661"/>
                <a:gd name="T1" fmla="*/ 2502 h 2541"/>
                <a:gd name="T2" fmla="*/ 2649 w 2661"/>
                <a:gd name="T3" fmla="*/ 2502 h 2541"/>
                <a:gd name="T4" fmla="*/ 2641 w 2661"/>
                <a:gd name="T5" fmla="*/ 2521 h 2541"/>
                <a:gd name="T6" fmla="*/ 2622 w 2661"/>
                <a:gd name="T7" fmla="*/ 2529 h 2541"/>
                <a:gd name="T8" fmla="*/ 39 w 2661"/>
                <a:gd name="T9" fmla="*/ 2529 h 2541"/>
                <a:gd name="T10" fmla="*/ 20 w 2661"/>
                <a:gd name="T11" fmla="*/ 2521 h 2541"/>
                <a:gd name="T12" fmla="*/ 12 w 2661"/>
                <a:gd name="T13" fmla="*/ 2502 h 2541"/>
                <a:gd name="T14" fmla="*/ 12 w 2661"/>
                <a:gd name="T15" fmla="*/ 39 h 2541"/>
                <a:gd name="T16" fmla="*/ 20 w 2661"/>
                <a:gd name="T17" fmla="*/ 20 h 2541"/>
                <a:gd name="T18" fmla="*/ 39 w 2661"/>
                <a:gd name="T19" fmla="*/ 12 h 2541"/>
                <a:gd name="T20" fmla="*/ 2622 w 2661"/>
                <a:gd name="T21" fmla="*/ 12 h 2541"/>
                <a:gd name="T22" fmla="*/ 2641 w 2661"/>
                <a:gd name="T23" fmla="*/ 20 h 2541"/>
                <a:gd name="T24" fmla="*/ 2649 w 2661"/>
                <a:gd name="T25" fmla="*/ 39 h 2541"/>
                <a:gd name="T26" fmla="*/ 2649 w 2661"/>
                <a:gd name="T27" fmla="*/ 2502 h 2541"/>
                <a:gd name="T28" fmla="*/ 2655 w 2661"/>
                <a:gd name="T29" fmla="*/ 2502 h 2541"/>
                <a:gd name="T30" fmla="*/ 2661 w 2661"/>
                <a:gd name="T31" fmla="*/ 2502 h 2541"/>
                <a:gd name="T32" fmla="*/ 2661 w 2661"/>
                <a:gd name="T33" fmla="*/ 39 h 2541"/>
                <a:gd name="T34" fmla="*/ 2622 w 2661"/>
                <a:gd name="T35" fmla="*/ 0 h 2541"/>
                <a:gd name="T36" fmla="*/ 39 w 2661"/>
                <a:gd name="T37" fmla="*/ 0 h 2541"/>
                <a:gd name="T38" fmla="*/ 0 w 2661"/>
                <a:gd name="T39" fmla="*/ 39 h 2541"/>
                <a:gd name="T40" fmla="*/ 0 w 2661"/>
                <a:gd name="T41" fmla="*/ 2502 h 2541"/>
                <a:gd name="T42" fmla="*/ 39 w 2661"/>
                <a:gd name="T43" fmla="*/ 2541 h 2541"/>
                <a:gd name="T44" fmla="*/ 2622 w 2661"/>
                <a:gd name="T45" fmla="*/ 2541 h 2541"/>
                <a:gd name="T46" fmla="*/ 2661 w 2661"/>
                <a:gd name="T47" fmla="*/ 2502 h 2541"/>
                <a:gd name="T48" fmla="*/ 2655 w 2661"/>
                <a:gd name="T49" fmla="*/ 2502 h 2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61" h="2541">
                  <a:moveTo>
                    <a:pt x="2655" y="2502"/>
                  </a:moveTo>
                  <a:cubicBezTo>
                    <a:pt x="2649" y="2502"/>
                    <a:pt x="2649" y="2502"/>
                    <a:pt x="2649" y="2502"/>
                  </a:cubicBezTo>
                  <a:cubicBezTo>
                    <a:pt x="2649" y="2509"/>
                    <a:pt x="2646" y="2516"/>
                    <a:pt x="2641" y="2521"/>
                  </a:cubicBezTo>
                  <a:cubicBezTo>
                    <a:pt x="2636" y="2526"/>
                    <a:pt x="2629" y="2529"/>
                    <a:pt x="2622" y="2529"/>
                  </a:cubicBezTo>
                  <a:cubicBezTo>
                    <a:pt x="39" y="2529"/>
                    <a:pt x="39" y="2529"/>
                    <a:pt x="39" y="2529"/>
                  </a:cubicBezTo>
                  <a:cubicBezTo>
                    <a:pt x="32" y="2529"/>
                    <a:pt x="25" y="2526"/>
                    <a:pt x="20" y="2521"/>
                  </a:cubicBezTo>
                  <a:cubicBezTo>
                    <a:pt x="15" y="2516"/>
                    <a:pt x="12" y="2509"/>
                    <a:pt x="12" y="2502"/>
                  </a:cubicBezTo>
                  <a:cubicBezTo>
                    <a:pt x="12" y="39"/>
                    <a:pt x="12" y="39"/>
                    <a:pt x="12" y="39"/>
                  </a:cubicBezTo>
                  <a:cubicBezTo>
                    <a:pt x="12" y="31"/>
                    <a:pt x="15" y="25"/>
                    <a:pt x="20" y="20"/>
                  </a:cubicBezTo>
                  <a:cubicBezTo>
                    <a:pt x="25" y="15"/>
                    <a:pt x="32" y="12"/>
                    <a:pt x="39" y="12"/>
                  </a:cubicBezTo>
                  <a:cubicBezTo>
                    <a:pt x="2622" y="12"/>
                    <a:pt x="2622" y="12"/>
                    <a:pt x="2622" y="12"/>
                  </a:cubicBezTo>
                  <a:cubicBezTo>
                    <a:pt x="2629" y="12"/>
                    <a:pt x="2636" y="15"/>
                    <a:pt x="2641" y="20"/>
                  </a:cubicBezTo>
                  <a:cubicBezTo>
                    <a:pt x="2646" y="25"/>
                    <a:pt x="2649" y="31"/>
                    <a:pt x="2649" y="39"/>
                  </a:cubicBezTo>
                  <a:cubicBezTo>
                    <a:pt x="2649" y="2502"/>
                    <a:pt x="2649" y="2502"/>
                    <a:pt x="2649" y="2502"/>
                  </a:cubicBezTo>
                  <a:cubicBezTo>
                    <a:pt x="2655" y="2502"/>
                    <a:pt x="2655" y="2502"/>
                    <a:pt x="2655" y="2502"/>
                  </a:cubicBezTo>
                  <a:cubicBezTo>
                    <a:pt x="2661" y="2502"/>
                    <a:pt x="2661" y="2502"/>
                    <a:pt x="2661" y="2502"/>
                  </a:cubicBezTo>
                  <a:cubicBezTo>
                    <a:pt x="2661" y="39"/>
                    <a:pt x="2661" y="39"/>
                    <a:pt x="2661" y="39"/>
                  </a:cubicBezTo>
                  <a:cubicBezTo>
                    <a:pt x="2661" y="17"/>
                    <a:pt x="2643" y="0"/>
                    <a:pt x="2622" y="0"/>
                  </a:cubicBezTo>
                  <a:cubicBezTo>
                    <a:pt x="39" y="0"/>
                    <a:pt x="39" y="0"/>
                    <a:pt x="39" y="0"/>
                  </a:cubicBezTo>
                  <a:cubicBezTo>
                    <a:pt x="18" y="0"/>
                    <a:pt x="0" y="17"/>
                    <a:pt x="0" y="39"/>
                  </a:cubicBezTo>
                  <a:cubicBezTo>
                    <a:pt x="0" y="2502"/>
                    <a:pt x="0" y="2502"/>
                    <a:pt x="0" y="2502"/>
                  </a:cubicBezTo>
                  <a:cubicBezTo>
                    <a:pt x="0" y="2523"/>
                    <a:pt x="18" y="2541"/>
                    <a:pt x="39" y="2541"/>
                  </a:cubicBezTo>
                  <a:cubicBezTo>
                    <a:pt x="2622" y="2541"/>
                    <a:pt x="2622" y="2541"/>
                    <a:pt x="2622" y="2541"/>
                  </a:cubicBezTo>
                  <a:cubicBezTo>
                    <a:pt x="2643" y="2541"/>
                    <a:pt x="2661" y="2523"/>
                    <a:pt x="2661" y="2502"/>
                  </a:cubicBezTo>
                  <a:lnTo>
                    <a:pt x="2655" y="25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 name="Freeform 7"/>
            <p:cNvSpPr>
              <a:spLocks/>
            </p:cNvSpPr>
            <p:nvPr/>
          </p:nvSpPr>
          <p:spPr bwMode="auto">
            <a:xfrm>
              <a:off x="999" y="1251"/>
              <a:ext cx="1928" cy="1927"/>
            </a:xfrm>
            <a:custGeom>
              <a:avLst/>
              <a:gdLst>
                <a:gd name="T0" fmla="*/ 878 w 1647"/>
                <a:gd name="T1" fmla="*/ 19 h 1645"/>
                <a:gd name="T2" fmla="*/ 1628 w 1647"/>
                <a:gd name="T3" fmla="*/ 821 h 1645"/>
                <a:gd name="T4" fmla="*/ 1392 w 1647"/>
                <a:gd name="T5" fmla="*/ 1390 h 1645"/>
                <a:gd name="T6" fmla="*/ 823 w 1647"/>
                <a:gd name="T7" fmla="*/ 1626 h 1645"/>
                <a:gd name="T8" fmla="*/ 255 w 1647"/>
                <a:gd name="T9" fmla="*/ 1390 h 1645"/>
                <a:gd name="T10" fmla="*/ 19 w 1647"/>
                <a:gd name="T11" fmla="*/ 821 h 1645"/>
                <a:gd name="T12" fmla="*/ 54 w 1647"/>
                <a:gd name="T13" fmla="*/ 587 h 1645"/>
                <a:gd name="T14" fmla="*/ 35 w 1647"/>
                <a:gd name="T15" fmla="*/ 581 h 1645"/>
                <a:gd name="T16" fmla="*/ 0 w 1647"/>
                <a:gd name="T17" fmla="*/ 821 h 1645"/>
                <a:gd name="T18" fmla="*/ 823 w 1647"/>
                <a:gd name="T19" fmla="*/ 1645 h 1645"/>
                <a:gd name="T20" fmla="*/ 1647 w 1647"/>
                <a:gd name="T21" fmla="*/ 821 h 1645"/>
                <a:gd name="T22" fmla="*/ 879 w 1647"/>
                <a:gd name="T23" fmla="*/ 0 h 1645"/>
                <a:gd name="T24" fmla="*/ 878 w 1647"/>
                <a:gd name="T25" fmla="*/ 19 h 1645"/>
                <a:gd name="T26" fmla="*/ 878 w 1647"/>
                <a:gd name="T27" fmla="*/ 19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47" h="1645">
                  <a:moveTo>
                    <a:pt x="878" y="19"/>
                  </a:moveTo>
                  <a:cubicBezTo>
                    <a:pt x="1297" y="46"/>
                    <a:pt x="1628" y="395"/>
                    <a:pt x="1628" y="821"/>
                  </a:cubicBezTo>
                  <a:cubicBezTo>
                    <a:pt x="1628" y="1043"/>
                    <a:pt x="1538" y="1245"/>
                    <a:pt x="1392" y="1390"/>
                  </a:cubicBezTo>
                  <a:cubicBezTo>
                    <a:pt x="1247" y="1536"/>
                    <a:pt x="1046" y="1626"/>
                    <a:pt x="823" y="1626"/>
                  </a:cubicBezTo>
                  <a:cubicBezTo>
                    <a:pt x="601" y="1626"/>
                    <a:pt x="400" y="1536"/>
                    <a:pt x="255" y="1390"/>
                  </a:cubicBezTo>
                  <a:cubicBezTo>
                    <a:pt x="109" y="1245"/>
                    <a:pt x="19" y="1043"/>
                    <a:pt x="19" y="821"/>
                  </a:cubicBezTo>
                  <a:cubicBezTo>
                    <a:pt x="19" y="740"/>
                    <a:pt x="31" y="661"/>
                    <a:pt x="54" y="587"/>
                  </a:cubicBezTo>
                  <a:cubicBezTo>
                    <a:pt x="35" y="581"/>
                    <a:pt x="35" y="581"/>
                    <a:pt x="35" y="581"/>
                  </a:cubicBezTo>
                  <a:cubicBezTo>
                    <a:pt x="12" y="657"/>
                    <a:pt x="0" y="738"/>
                    <a:pt x="0" y="821"/>
                  </a:cubicBezTo>
                  <a:cubicBezTo>
                    <a:pt x="0" y="1276"/>
                    <a:pt x="369" y="1645"/>
                    <a:pt x="823" y="1645"/>
                  </a:cubicBezTo>
                  <a:cubicBezTo>
                    <a:pt x="1278" y="1645"/>
                    <a:pt x="1647" y="1276"/>
                    <a:pt x="1647" y="821"/>
                  </a:cubicBezTo>
                  <a:cubicBezTo>
                    <a:pt x="1647" y="385"/>
                    <a:pt x="1308" y="28"/>
                    <a:pt x="879" y="0"/>
                  </a:cubicBezTo>
                  <a:cubicBezTo>
                    <a:pt x="878" y="19"/>
                    <a:pt x="878" y="19"/>
                    <a:pt x="878" y="19"/>
                  </a:cubicBezTo>
                  <a:cubicBezTo>
                    <a:pt x="878" y="19"/>
                    <a:pt x="878" y="19"/>
                    <a:pt x="878" y="19"/>
                  </a:cubicBezTo>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 name="Freeform 8"/>
            <p:cNvSpPr>
              <a:spLocks/>
            </p:cNvSpPr>
            <p:nvPr/>
          </p:nvSpPr>
          <p:spPr bwMode="auto">
            <a:xfrm>
              <a:off x="1962" y="1219"/>
              <a:ext cx="80" cy="89"/>
            </a:xfrm>
            <a:custGeom>
              <a:avLst/>
              <a:gdLst>
                <a:gd name="T0" fmla="*/ 76 w 80"/>
                <a:gd name="T1" fmla="*/ 89 h 89"/>
                <a:gd name="T2" fmla="*/ 0 w 80"/>
                <a:gd name="T3" fmla="*/ 41 h 89"/>
                <a:gd name="T4" fmla="*/ 80 w 80"/>
                <a:gd name="T5" fmla="*/ 0 h 89"/>
                <a:gd name="T6" fmla="*/ 76 w 80"/>
                <a:gd name="T7" fmla="*/ 89 h 89"/>
              </a:gdLst>
              <a:ahLst/>
              <a:cxnLst>
                <a:cxn ang="0">
                  <a:pos x="T0" y="T1"/>
                </a:cxn>
                <a:cxn ang="0">
                  <a:pos x="T2" y="T3"/>
                </a:cxn>
                <a:cxn ang="0">
                  <a:pos x="T4" y="T5"/>
                </a:cxn>
                <a:cxn ang="0">
                  <a:pos x="T6" y="T7"/>
                </a:cxn>
              </a:cxnLst>
              <a:rect l="0" t="0" r="r" b="b"/>
              <a:pathLst>
                <a:path w="80" h="89">
                  <a:moveTo>
                    <a:pt x="76" y="89"/>
                  </a:moveTo>
                  <a:lnTo>
                    <a:pt x="0" y="41"/>
                  </a:lnTo>
                  <a:lnTo>
                    <a:pt x="80" y="0"/>
                  </a:lnTo>
                  <a:lnTo>
                    <a:pt x="76" y="89"/>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1" name="Freeform 9"/>
            <p:cNvSpPr>
              <a:spLocks/>
            </p:cNvSpPr>
            <p:nvPr/>
          </p:nvSpPr>
          <p:spPr bwMode="auto">
            <a:xfrm>
              <a:off x="1003" y="1891"/>
              <a:ext cx="94" cy="93"/>
            </a:xfrm>
            <a:custGeom>
              <a:avLst/>
              <a:gdLst>
                <a:gd name="T0" fmla="*/ 74 w 80"/>
                <a:gd name="T1" fmla="*/ 51 h 80"/>
                <a:gd name="T2" fmla="*/ 51 w 80"/>
                <a:gd name="T3" fmla="*/ 6 h 80"/>
                <a:gd name="T4" fmla="*/ 6 w 80"/>
                <a:gd name="T5" fmla="*/ 29 h 80"/>
                <a:gd name="T6" fmla="*/ 29 w 80"/>
                <a:gd name="T7" fmla="*/ 74 h 80"/>
                <a:gd name="T8" fmla="*/ 74 w 80"/>
                <a:gd name="T9" fmla="*/ 51 h 80"/>
              </a:gdLst>
              <a:ahLst/>
              <a:cxnLst>
                <a:cxn ang="0">
                  <a:pos x="T0" y="T1"/>
                </a:cxn>
                <a:cxn ang="0">
                  <a:pos x="T2" y="T3"/>
                </a:cxn>
                <a:cxn ang="0">
                  <a:pos x="T4" y="T5"/>
                </a:cxn>
                <a:cxn ang="0">
                  <a:pos x="T6" y="T7"/>
                </a:cxn>
                <a:cxn ang="0">
                  <a:pos x="T8" y="T9"/>
                </a:cxn>
              </a:cxnLst>
              <a:rect l="0" t="0" r="r" b="b"/>
              <a:pathLst>
                <a:path w="80" h="80">
                  <a:moveTo>
                    <a:pt x="74" y="51"/>
                  </a:moveTo>
                  <a:cubicBezTo>
                    <a:pt x="80" y="32"/>
                    <a:pt x="70" y="12"/>
                    <a:pt x="51" y="6"/>
                  </a:cubicBezTo>
                  <a:cubicBezTo>
                    <a:pt x="32" y="0"/>
                    <a:pt x="12" y="10"/>
                    <a:pt x="6" y="29"/>
                  </a:cubicBezTo>
                  <a:cubicBezTo>
                    <a:pt x="0" y="47"/>
                    <a:pt x="10" y="68"/>
                    <a:pt x="29" y="74"/>
                  </a:cubicBezTo>
                  <a:cubicBezTo>
                    <a:pt x="48" y="80"/>
                    <a:pt x="68" y="70"/>
                    <a:pt x="74" y="51"/>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2" name="Freeform 10"/>
            <p:cNvSpPr>
              <a:spLocks/>
            </p:cNvSpPr>
            <p:nvPr/>
          </p:nvSpPr>
          <p:spPr bwMode="auto">
            <a:xfrm>
              <a:off x="757" y="1125"/>
              <a:ext cx="824" cy="728"/>
            </a:xfrm>
            <a:custGeom>
              <a:avLst/>
              <a:gdLst>
                <a:gd name="T0" fmla="*/ 540 w 703"/>
                <a:gd name="T1" fmla="*/ 558 h 622"/>
                <a:gd name="T2" fmla="*/ 352 w 703"/>
                <a:gd name="T3" fmla="*/ 622 h 622"/>
                <a:gd name="T4" fmla="*/ 104 w 703"/>
                <a:gd name="T5" fmla="*/ 500 h 622"/>
                <a:gd name="T6" fmla="*/ 162 w 703"/>
                <a:gd name="T7" fmla="*/ 64 h 622"/>
                <a:gd name="T8" fmla="*/ 351 w 703"/>
                <a:gd name="T9" fmla="*/ 0 h 622"/>
                <a:gd name="T10" fmla="*/ 598 w 703"/>
                <a:gd name="T11" fmla="*/ 122 h 622"/>
                <a:gd name="T12" fmla="*/ 540 w 703"/>
                <a:gd name="T13" fmla="*/ 558 h 622"/>
              </a:gdLst>
              <a:ahLst/>
              <a:cxnLst>
                <a:cxn ang="0">
                  <a:pos x="T0" y="T1"/>
                </a:cxn>
                <a:cxn ang="0">
                  <a:pos x="T2" y="T3"/>
                </a:cxn>
                <a:cxn ang="0">
                  <a:pos x="T4" y="T5"/>
                </a:cxn>
                <a:cxn ang="0">
                  <a:pos x="T6" y="T7"/>
                </a:cxn>
                <a:cxn ang="0">
                  <a:pos x="T8" y="T9"/>
                </a:cxn>
                <a:cxn ang="0">
                  <a:pos x="T10" y="T11"/>
                </a:cxn>
                <a:cxn ang="0">
                  <a:pos x="T12" y="T13"/>
                </a:cxn>
              </a:cxnLst>
              <a:rect l="0" t="0" r="r" b="b"/>
              <a:pathLst>
                <a:path w="703" h="622">
                  <a:moveTo>
                    <a:pt x="540" y="558"/>
                  </a:moveTo>
                  <a:cubicBezTo>
                    <a:pt x="484" y="601"/>
                    <a:pt x="418" y="622"/>
                    <a:pt x="352" y="622"/>
                  </a:cubicBezTo>
                  <a:cubicBezTo>
                    <a:pt x="258" y="622"/>
                    <a:pt x="166" y="580"/>
                    <a:pt x="104" y="500"/>
                  </a:cubicBezTo>
                  <a:cubicBezTo>
                    <a:pt x="0" y="364"/>
                    <a:pt x="26" y="169"/>
                    <a:pt x="162" y="64"/>
                  </a:cubicBezTo>
                  <a:cubicBezTo>
                    <a:pt x="219" y="21"/>
                    <a:pt x="285" y="0"/>
                    <a:pt x="351" y="0"/>
                  </a:cubicBezTo>
                  <a:cubicBezTo>
                    <a:pt x="445" y="0"/>
                    <a:pt x="537" y="42"/>
                    <a:pt x="598" y="122"/>
                  </a:cubicBezTo>
                  <a:cubicBezTo>
                    <a:pt x="703" y="259"/>
                    <a:pt x="677" y="454"/>
                    <a:pt x="540" y="558"/>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3" name="Freeform 11"/>
            <p:cNvSpPr>
              <a:spLocks/>
            </p:cNvSpPr>
            <p:nvPr/>
          </p:nvSpPr>
          <p:spPr bwMode="auto">
            <a:xfrm>
              <a:off x="757" y="1125"/>
              <a:ext cx="824" cy="728"/>
            </a:xfrm>
            <a:custGeom>
              <a:avLst/>
              <a:gdLst>
                <a:gd name="T0" fmla="*/ 540 w 703"/>
                <a:gd name="T1" fmla="*/ 558 h 622"/>
                <a:gd name="T2" fmla="*/ 352 w 703"/>
                <a:gd name="T3" fmla="*/ 622 h 622"/>
                <a:gd name="T4" fmla="*/ 104 w 703"/>
                <a:gd name="T5" fmla="*/ 500 h 622"/>
                <a:gd name="T6" fmla="*/ 162 w 703"/>
                <a:gd name="T7" fmla="*/ 64 h 622"/>
                <a:gd name="T8" fmla="*/ 351 w 703"/>
                <a:gd name="T9" fmla="*/ 0 h 622"/>
                <a:gd name="T10" fmla="*/ 598 w 703"/>
                <a:gd name="T11" fmla="*/ 122 h 622"/>
                <a:gd name="T12" fmla="*/ 540 w 703"/>
                <a:gd name="T13" fmla="*/ 558 h 622"/>
              </a:gdLst>
              <a:ahLst/>
              <a:cxnLst>
                <a:cxn ang="0">
                  <a:pos x="T0" y="T1"/>
                </a:cxn>
                <a:cxn ang="0">
                  <a:pos x="T2" y="T3"/>
                </a:cxn>
                <a:cxn ang="0">
                  <a:pos x="T4" y="T5"/>
                </a:cxn>
                <a:cxn ang="0">
                  <a:pos x="T6" y="T7"/>
                </a:cxn>
                <a:cxn ang="0">
                  <a:pos x="T8" y="T9"/>
                </a:cxn>
                <a:cxn ang="0">
                  <a:pos x="T10" y="T11"/>
                </a:cxn>
                <a:cxn ang="0">
                  <a:pos x="T12" y="T13"/>
                </a:cxn>
              </a:cxnLst>
              <a:rect l="0" t="0" r="r" b="b"/>
              <a:pathLst>
                <a:path w="703" h="622">
                  <a:moveTo>
                    <a:pt x="540" y="558"/>
                  </a:moveTo>
                  <a:cubicBezTo>
                    <a:pt x="484" y="601"/>
                    <a:pt x="418" y="622"/>
                    <a:pt x="352" y="622"/>
                  </a:cubicBezTo>
                  <a:cubicBezTo>
                    <a:pt x="258" y="622"/>
                    <a:pt x="166" y="580"/>
                    <a:pt x="104" y="500"/>
                  </a:cubicBezTo>
                  <a:cubicBezTo>
                    <a:pt x="0" y="364"/>
                    <a:pt x="26" y="169"/>
                    <a:pt x="162" y="64"/>
                  </a:cubicBezTo>
                  <a:cubicBezTo>
                    <a:pt x="219" y="21"/>
                    <a:pt x="285" y="0"/>
                    <a:pt x="351" y="0"/>
                  </a:cubicBezTo>
                  <a:cubicBezTo>
                    <a:pt x="445" y="0"/>
                    <a:pt x="537" y="42"/>
                    <a:pt x="598" y="122"/>
                  </a:cubicBezTo>
                  <a:cubicBezTo>
                    <a:pt x="703" y="259"/>
                    <a:pt x="677" y="454"/>
                    <a:pt x="540" y="558"/>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4" name="Freeform 12"/>
            <p:cNvSpPr>
              <a:spLocks/>
            </p:cNvSpPr>
            <p:nvPr/>
          </p:nvSpPr>
          <p:spPr bwMode="auto">
            <a:xfrm>
              <a:off x="857" y="1234"/>
              <a:ext cx="99" cy="262"/>
            </a:xfrm>
            <a:custGeom>
              <a:avLst/>
              <a:gdLst>
                <a:gd name="T0" fmla="*/ 54 w 85"/>
                <a:gd name="T1" fmla="*/ 224 h 224"/>
                <a:gd name="T2" fmla="*/ 85 w 85"/>
                <a:gd name="T3" fmla="*/ 172 h 224"/>
                <a:gd name="T4" fmla="*/ 44 w 85"/>
                <a:gd name="T5" fmla="*/ 0 h 224"/>
                <a:gd name="T6" fmla="*/ 10 w 85"/>
                <a:gd name="T7" fmla="*/ 41 h 224"/>
                <a:gd name="T8" fmla="*/ 54 w 85"/>
                <a:gd name="T9" fmla="*/ 224 h 224"/>
              </a:gdLst>
              <a:ahLst/>
              <a:cxnLst>
                <a:cxn ang="0">
                  <a:pos x="T0" y="T1"/>
                </a:cxn>
                <a:cxn ang="0">
                  <a:pos x="T2" y="T3"/>
                </a:cxn>
                <a:cxn ang="0">
                  <a:pos x="T4" y="T5"/>
                </a:cxn>
                <a:cxn ang="0">
                  <a:pos x="T6" y="T7"/>
                </a:cxn>
                <a:cxn ang="0">
                  <a:pos x="T8" y="T9"/>
                </a:cxn>
              </a:cxnLst>
              <a:rect l="0" t="0" r="r" b="b"/>
              <a:pathLst>
                <a:path w="85" h="224">
                  <a:moveTo>
                    <a:pt x="54" y="224"/>
                  </a:moveTo>
                  <a:cubicBezTo>
                    <a:pt x="63" y="207"/>
                    <a:pt x="73" y="189"/>
                    <a:pt x="85" y="172"/>
                  </a:cubicBezTo>
                  <a:cubicBezTo>
                    <a:pt x="36" y="94"/>
                    <a:pt x="38" y="30"/>
                    <a:pt x="44" y="0"/>
                  </a:cubicBezTo>
                  <a:cubicBezTo>
                    <a:pt x="31" y="13"/>
                    <a:pt x="20" y="27"/>
                    <a:pt x="10" y="41"/>
                  </a:cubicBezTo>
                  <a:cubicBezTo>
                    <a:pt x="0" y="81"/>
                    <a:pt x="0" y="146"/>
                    <a:pt x="54" y="2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5" name="Freeform 13"/>
            <p:cNvSpPr>
              <a:spLocks/>
            </p:cNvSpPr>
            <p:nvPr/>
          </p:nvSpPr>
          <p:spPr bwMode="auto">
            <a:xfrm>
              <a:off x="980" y="1508"/>
              <a:ext cx="490" cy="243"/>
            </a:xfrm>
            <a:custGeom>
              <a:avLst/>
              <a:gdLst>
                <a:gd name="T0" fmla="*/ 88 w 419"/>
                <a:gd name="T1" fmla="*/ 54 h 208"/>
                <a:gd name="T2" fmla="*/ 29 w 419"/>
                <a:gd name="T3" fmla="*/ 0 h 208"/>
                <a:gd name="T4" fmla="*/ 0 w 419"/>
                <a:gd name="T5" fmla="*/ 49 h 208"/>
                <a:gd name="T6" fmla="*/ 54 w 419"/>
                <a:gd name="T7" fmla="*/ 97 h 208"/>
                <a:gd name="T8" fmla="*/ 379 w 419"/>
                <a:gd name="T9" fmla="*/ 208 h 208"/>
                <a:gd name="T10" fmla="*/ 419 w 419"/>
                <a:gd name="T11" fmla="*/ 159 h 208"/>
                <a:gd name="T12" fmla="*/ 88 w 419"/>
                <a:gd name="T13" fmla="*/ 54 h 208"/>
              </a:gdLst>
              <a:ahLst/>
              <a:cxnLst>
                <a:cxn ang="0">
                  <a:pos x="T0" y="T1"/>
                </a:cxn>
                <a:cxn ang="0">
                  <a:pos x="T2" y="T3"/>
                </a:cxn>
                <a:cxn ang="0">
                  <a:pos x="T4" y="T5"/>
                </a:cxn>
                <a:cxn ang="0">
                  <a:pos x="T6" y="T7"/>
                </a:cxn>
                <a:cxn ang="0">
                  <a:pos x="T8" y="T9"/>
                </a:cxn>
                <a:cxn ang="0">
                  <a:pos x="T10" y="T11"/>
                </a:cxn>
                <a:cxn ang="0">
                  <a:pos x="T12" y="T13"/>
                </a:cxn>
              </a:cxnLst>
              <a:rect l="0" t="0" r="r" b="b"/>
              <a:pathLst>
                <a:path w="419" h="208">
                  <a:moveTo>
                    <a:pt x="88" y="54"/>
                  </a:moveTo>
                  <a:cubicBezTo>
                    <a:pt x="65" y="36"/>
                    <a:pt x="46" y="17"/>
                    <a:pt x="29" y="0"/>
                  </a:cubicBezTo>
                  <a:cubicBezTo>
                    <a:pt x="18" y="16"/>
                    <a:pt x="8" y="33"/>
                    <a:pt x="0" y="49"/>
                  </a:cubicBezTo>
                  <a:cubicBezTo>
                    <a:pt x="15" y="65"/>
                    <a:pt x="33" y="81"/>
                    <a:pt x="54" y="97"/>
                  </a:cubicBezTo>
                  <a:cubicBezTo>
                    <a:pt x="181" y="198"/>
                    <a:pt x="308" y="208"/>
                    <a:pt x="379" y="208"/>
                  </a:cubicBezTo>
                  <a:cubicBezTo>
                    <a:pt x="384" y="208"/>
                    <a:pt x="406" y="177"/>
                    <a:pt x="419" y="159"/>
                  </a:cubicBezTo>
                  <a:cubicBezTo>
                    <a:pt x="387" y="165"/>
                    <a:pt x="251" y="183"/>
                    <a:pt x="88"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6" name="Freeform 14"/>
            <p:cNvSpPr>
              <a:spLocks/>
            </p:cNvSpPr>
            <p:nvPr/>
          </p:nvSpPr>
          <p:spPr bwMode="auto">
            <a:xfrm>
              <a:off x="1175" y="1324"/>
              <a:ext cx="348" cy="292"/>
            </a:xfrm>
            <a:custGeom>
              <a:avLst/>
              <a:gdLst>
                <a:gd name="T0" fmla="*/ 0 w 297"/>
                <a:gd name="T1" fmla="*/ 26 h 249"/>
                <a:gd name="T2" fmla="*/ 289 w 297"/>
                <a:gd name="T3" fmla="*/ 249 h 249"/>
                <a:gd name="T4" fmla="*/ 297 w 297"/>
                <a:gd name="T5" fmla="*/ 223 h 249"/>
                <a:gd name="T6" fmla="*/ 43 w 297"/>
                <a:gd name="T7" fmla="*/ 0 h 249"/>
                <a:gd name="T8" fmla="*/ 0 w 297"/>
                <a:gd name="T9" fmla="*/ 26 h 249"/>
              </a:gdLst>
              <a:ahLst/>
              <a:cxnLst>
                <a:cxn ang="0">
                  <a:pos x="T0" y="T1"/>
                </a:cxn>
                <a:cxn ang="0">
                  <a:pos x="T2" y="T3"/>
                </a:cxn>
                <a:cxn ang="0">
                  <a:pos x="T4" y="T5"/>
                </a:cxn>
                <a:cxn ang="0">
                  <a:pos x="T6" y="T7"/>
                </a:cxn>
                <a:cxn ang="0">
                  <a:pos x="T8" y="T9"/>
                </a:cxn>
              </a:cxnLst>
              <a:rect l="0" t="0" r="r" b="b"/>
              <a:pathLst>
                <a:path w="297" h="249">
                  <a:moveTo>
                    <a:pt x="0" y="26"/>
                  </a:moveTo>
                  <a:cubicBezTo>
                    <a:pt x="116" y="134"/>
                    <a:pt x="254" y="225"/>
                    <a:pt x="289" y="249"/>
                  </a:cubicBezTo>
                  <a:cubicBezTo>
                    <a:pt x="293" y="240"/>
                    <a:pt x="295" y="232"/>
                    <a:pt x="297" y="223"/>
                  </a:cubicBezTo>
                  <a:cubicBezTo>
                    <a:pt x="260" y="195"/>
                    <a:pt x="161" y="118"/>
                    <a:pt x="43" y="0"/>
                  </a:cubicBezTo>
                  <a:cubicBezTo>
                    <a:pt x="29" y="8"/>
                    <a:pt x="15" y="16"/>
                    <a:pt x="0"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7" name="Freeform 15"/>
            <p:cNvSpPr>
              <a:spLocks/>
            </p:cNvSpPr>
            <p:nvPr/>
          </p:nvSpPr>
          <p:spPr bwMode="auto">
            <a:xfrm>
              <a:off x="1008" y="1141"/>
              <a:ext cx="150" cy="145"/>
            </a:xfrm>
            <a:custGeom>
              <a:avLst/>
              <a:gdLst>
                <a:gd name="T0" fmla="*/ 128 w 128"/>
                <a:gd name="T1" fmla="*/ 96 h 124"/>
                <a:gd name="T2" fmla="*/ 41 w 128"/>
                <a:gd name="T3" fmla="*/ 0 h 124"/>
                <a:gd name="T4" fmla="*/ 0 w 128"/>
                <a:gd name="T5" fmla="*/ 17 h 124"/>
                <a:gd name="T6" fmla="*/ 84 w 128"/>
                <a:gd name="T7" fmla="*/ 124 h 124"/>
                <a:gd name="T8" fmla="*/ 128 w 128"/>
                <a:gd name="T9" fmla="*/ 96 h 124"/>
              </a:gdLst>
              <a:ahLst/>
              <a:cxnLst>
                <a:cxn ang="0">
                  <a:pos x="T0" y="T1"/>
                </a:cxn>
                <a:cxn ang="0">
                  <a:pos x="T2" y="T3"/>
                </a:cxn>
                <a:cxn ang="0">
                  <a:pos x="T4" y="T5"/>
                </a:cxn>
                <a:cxn ang="0">
                  <a:pos x="T6" y="T7"/>
                </a:cxn>
                <a:cxn ang="0">
                  <a:pos x="T8" y="T9"/>
                </a:cxn>
              </a:cxnLst>
              <a:rect l="0" t="0" r="r" b="b"/>
              <a:pathLst>
                <a:path w="128" h="124">
                  <a:moveTo>
                    <a:pt x="128" y="96"/>
                  </a:moveTo>
                  <a:cubicBezTo>
                    <a:pt x="100" y="67"/>
                    <a:pt x="71" y="35"/>
                    <a:pt x="41" y="0"/>
                  </a:cubicBezTo>
                  <a:cubicBezTo>
                    <a:pt x="27" y="5"/>
                    <a:pt x="13" y="11"/>
                    <a:pt x="0" y="17"/>
                  </a:cubicBezTo>
                  <a:cubicBezTo>
                    <a:pt x="22" y="53"/>
                    <a:pt x="51" y="89"/>
                    <a:pt x="84" y="124"/>
                  </a:cubicBezTo>
                  <a:cubicBezTo>
                    <a:pt x="99" y="113"/>
                    <a:pt x="113" y="104"/>
                    <a:pt x="128" y="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8" name="Freeform 16"/>
            <p:cNvSpPr>
              <a:spLocks/>
            </p:cNvSpPr>
            <p:nvPr/>
          </p:nvSpPr>
          <p:spPr bwMode="auto">
            <a:xfrm>
              <a:off x="870" y="1496"/>
              <a:ext cx="110" cy="277"/>
            </a:xfrm>
            <a:custGeom>
              <a:avLst/>
              <a:gdLst>
                <a:gd name="T0" fmla="*/ 43 w 94"/>
                <a:gd name="T1" fmla="*/ 0 h 236"/>
                <a:gd name="T2" fmla="*/ 0 w 94"/>
                <a:gd name="T3" fmla="*/ 173 h 236"/>
                <a:gd name="T4" fmla="*/ 6 w 94"/>
                <a:gd name="T5" fmla="*/ 185 h 236"/>
                <a:gd name="T6" fmla="*/ 58 w 94"/>
                <a:gd name="T7" fmla="*/ 236 h 236"/>
                <a:gd name="T8" fmla="*/ 94 w 94"/>
                <a:gd name="T9" fmla="*/ 59 h 236"/>
                <a:gd name="T10" fmla="*/ 43 w 94"/>
                <a:gd name="T11" fmla="*/ 0 h 236"/>
              </a:gdLst>
              <a:ahLst/>
              <a:cxnLst>
                <a:cxn ang="0">
                  <a:pos x="T0" y="T1"/>
                </a:cxn>
                <a:cxn ang="0">
                  <a:pos x="T2" y="T3"/>
                </a:cxn>
                <a:cxn ang="0">
                  <a:pos x="T4" y="T5"/>
                </a:cxn>
                <a:cxn ang="0">
                  <a:pos x="T6" y="T7"/>
                </a:cxn>
                <a:cxn ang="0">
                  <a:pos x="T8" y="T9"/>
                </a:cxn>
                <a:cxn ang="0">
                  <a:pos x="T10" y="T11"/>
                </a:cxn>
              </a:cxnLst>
              <a:rect l="0" t="0" r="r" b="b"/>
              <a:pathLst>
                <a:path w="94" h="236">
                  <a:moveTo>
                    <a:pt x="43" y="0"/>
                  </a:moveTo>
                  <a:cubicBezTo>
                    <a:pt x="13" y="61"/>
                    <a:pt x="3" y="123"/>
                    <a:pt x="0" y="173"/>
                  </a:cubicBezTo>
                  <a:cubicBezTo>
                    <a:pt x="3" y="177"/>
                    <a:pt x="3" y="181"/>
                    <a:pt x="6" y="185"/>
                  </a:cubicBezTo>
                  <a:cubicBezTo>
                    <a:pt x="21" y="204"/>
                    <a:pt x="40" y="222"/>
                    <a:pt x="58" y="236"/>
                  </a:cubicBezTo>
                  <a:cubicBezTo>
                    <a:pt x="55" y="195"/>
                    <a:pt x="59" y="129"/>
                    <a:pt x="94" y="59"/>
                  </a:cubicBezTo>
                  <a:cubicBezTo>
                    <a:pt x="73" y="39"/>
                    <a:pt x="57" y="19"/>
                    <a:pt x="4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9" name="Freeform 17"/>
            <p:cNvSpPr>
              <a:spLocks/>
            </p:cNvSpPr>
            <p:nvPr/>
          </p:nvSpPr>
          <p:spPr bwMode="auto">
            <a:xfrm>
              <a:off x="920" y="1286"/>
              <a:ext cx="255" cy="279"/>
            </a:xfrm>
            <a:custGeom>
              <a:avLst/>
              <a:gdLst>
                <a:gd name="T0" fmla="*/ 159 w 218"/>
                <a:gd name="T1" fmla="*/ 0 h 238"/>
                <a:gd name="T2" fmla="*/ 73 w 218"/>
                <a:gd name="T3" fmla="*/ 75 h 238"/>
                <a:gd name="T4" fmla="*/ 31 w 218"/>
                <a:gd name="T5" fmla="*/ 127 h 238"/>
                <a:gd name="T6" fmla="*/ 31 w 218"/>
                <a:gd name="T7" fmla="*/ 127 h 238"/>
                <a:gd name="T8" fmla="*/ 0 w 218"/>
                <a:gd name="T9" fmla="*/ 179 h 238"/>
                <a:gd name="T10" fmla="*/ 51 w 218"/>
                <a:gd name="T11" fmla="*/ 238 h 238"/>
                <a:gd name="T12" fmla="*/ 80 w 218"/>
                <a:gd name="T13" fmla="*/ 189 h 238"/>
                <a:gd name="T14" fmla="*/ 80 w 218"/>
                <a:gd name="T15" fmla="*/ 189 h 238"/>
                <a:gd name="T16" fmla="*/ 137 w 218"/>
                <a:gd name="T17" fmla="*/ 124 h 238"/>
                <a:gd name="T18" fmla="*/ 218 w 218"/>
                <a:gd name="T19" fmla="*/ 58 h 238"/>
                <a:gd name="T20" fmla="*/ 159 w 218"/>
                <a:gd name="T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238">
                  <a:moveTo>
                    <a:pt x="159" y="0"/>
                  </a:moveTo>
                  <a:cubicBezTo>
                    <a:pt x="131" y="19"/>
                    <a:pt x="102" y="44"/>
                    <a:pt x="73" y="75"/>
                  </a:cubicBezTo>
                  <a:cubicBezTo>
                    <a:pt x="57" y="92"/>
                    <a:pt x="43" y="109"/>
                    <a:pt x="31" y="127"/>
                  </a:cubicBezTo>
                  <a:cubicBezTo>
                    <a:pt x="31" y="127"/>
                    <a:pt x="31" y="127"/>
                    <a:pt x="31" y="127"/>
                  </a:cubicBezTo>
                  <a:cubicBezTo>
                    <a:pt x="19" y="144"/>
                    <a:pt x="9" y="162"/>
                    <a:pt x="0" y="179"/>
                  </a:cubicBezTo>
                  <a:cubicBezTo>
                    <a:pt x="14" y="198"/>
                    <a:pt x="30" y="218"/>
                    <a:pt x="51" y="238"/>
                  </a:cubicBezTo>
                  <a:cubicBezTo>
                    <a:pt x="59" y="222"/>
                    <a:pt x="69" y="205"/>
                    <a:pt x="80" y="189"/>
                  </a:cubicBezTo>
                  <a:cubicBezTo>
                    <a:pt x="80" y="189"/>
                    <a:pt x="80" y="189"/>
                    <a:pt x="80" y="189"/>
                  </a:cubicBezTo>
                  <a:cubicBezTo>
                    <a:pt x="96" y="167"/>
                    <a:pt x="114" y="145"/>
                    <a:pt x="137" y="124"/>
                  </a:cubicBezTo>
                  <a:cubicBezTo>
                    <a:pt x="166" y="97"/>
                    <a:pt x="193" y="76"/>
                    <a:pt x="218" y="58"/>
                  </a:cubicBezTo>
                  <a:cubicBezTo>
                    <a:pt x="198" y="39"/>
                    <a:pt x="178" y="20"/>
                    <a:pt x="1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0" name="Freeform 18"/>
            <p:cNvSpPr>
              <a:spLocks/>
            </p:cNvSpPr>
            <p:nvPr/>
          </p:nvSpPr>
          <p:spPr bwMode="auto">
            <a:xfrm>
              <a:off x="1106" y="1200"/>
              <a:ext cx="348" cy="154"/>
            </a:xfrm>
            <a:custGeom>
              <a:avLst/>
              <a:gdLst>
                <a:gd name="T0" fmla="*/ 252 w 297"/>
                <a:gd name="T1" fmla="*/ 8 h 132"/>
                <a:gd name="T2" fmla="*/ 44 w 297"/>
                <a:gd name="T3" fmla="*/ 47 h 132"/>
                <a:gd name="T4" fmla="*/ 44 w 297"/>
                <a:gd name="T5" fmla="*/ 46 h 132"/>
                <a:gd name="T6" fmla="*/ 0 w 297"/>
                <a:gd name="T7" fmla="*/ 74 h 132"/>
                <a:gd name="T8" fmla="*/ 59 w 297"/>
                <a:gd name="T9" fmla="*/ 132 h 132"/>
                <a:gd name="T10" fmla="*/ 102 w 297"/>
                <a:gd name="T11" fmla="*/ 106 h 132"/>
                <a:gd name="T12" fmla="*/ 102 w 297"/>
                <a:gd name="T13" fmla="*/ 106 h 132"/>
                <a:gd name="T14" fmla="*/ 297 w 297"/>
                <a:gd name="T15" fmla="*/ 54 h 132"/>
                <a:gd name="T16" fmla="*/ 252 w 297"/>
                <a:gd name="T17"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32">
                  <a:moveTo>
                    <a:pt x="252" y="8"/>
                  </a:moveTo>
                  <a:cubicBezTo>
                    <a:pt x="204" y="0"/>
                    <a:pt x="130" y="1"/>
                    <a:pt x="44" y="47"/>
                  </a:cubicBezTo>
                  <a:cubicBezTo>
                    <a:pt x="44" y="46"/>
                    <a:pt x="44" y="46"/>
                    <a:pt x="44" y="46"/>
                  </a:cubicBezTo>
                  <a:cubicBezTo>
                    <a:pt x="30" y="54"/>
                    <a:pt x="15" y="63"/>
                    <a:pt x="0" y="74"/>
                  </a:cubicBezTo>
                  <a:cubicBezTo>
                    <a:pt x="19" y="94"/>
                    <a:pt x="39" y="113"/>
                    <a:pt x="59" y="132"/>
                  </a:cubicBezTo>
                  <a:cubicBezTo>
                    <a:pt x="74" y="122"/>
                    <a:pt x="88" y="114"/>
                    <a:pt x="102" y="106"/>
                  </a:cubicBezTo>
                  <a:cubicBezTo>
                    <a:pt x="102" y="106"/>
                    <a:pt x="102" y="106"/>
                    <a:pt x="102" y="106"/>
                  </a:cubicBezTo>
                  <a:cubicBezTo>
                    <a:pt x="216" y="45"/>
                    <a:pt x="297" y="54"/>
                    <a:pt x="297" y="54"/>
                  </a:cubicBezTo>
                  <a:cubicBezTo>
                    <a:pt x="284" y="36"/>
                    <a:pt x="268" y="21"/>
                    <a:pt x="252"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1" name="Freeform 19"/>
            <p:cNvSpPr>
              <a:spLocks/>
            </p:cNvSpPr>
            <p:nvPr/>
          </p:nvSpPr>
          <p:spPr bwMode="auto">
            <a:xfrm>
              <a:off x="1297" y="1418"/>
              <a:ext cx="177" cy="176"/>
            </a:xfrm>
            <a:custGeom>
              <a:avLst/>
              <a:gdLst>
                <a:gd name="T0" fmla="*/ 35 w 151"/>
                <a:gd name="T1" fmla="*/ 22 h 151"/>
                <a:gd name="T2" fmla="*/ 22 w 151"/>
                <a:gd name="T3" fmla="*/ 116 h 151"/>
                <a:gd name="T4" fmla="*/ 116 w 151"/>
                <a:gd name="T5" fmla="*/ 128 h 151"/>
                <a:gd name="T6" fmla="*/ 129 w 151"/>
                <a:gd name="T7" fmla="*/ 35 h 151"/>
                <a:gd name="T8" fmla="*/ 35 w 151"/>
                <a:gd name="T9" fmla="*/ 22 h 151"/>
              </a:gdLst>
              <a:ahLst/>
              <a:cxnLst>
                <a:cxn ang="0">
                  <a:pos x="T0" y="T1"/>
                </a:cxn>
                <a:cxn ang="0">
                  <a:pos x="T2" y="T3"/>
                </a:cxn>
                <a:cxn ang="0">
                  <a:pos x="T4" y="T5"/>
                </a:cxn>
                <a:cxn ang="0">
                  <a:pos x="T6" y="T7"/>
                </a:cxn>
                <a:cxn ang="0">
                  <a:pos x="T8" y="T9"/>
                </a:cxn>
              </a:cxnLst>
              <a:rect l="0" t="0" r="r" b="b"/>
              <a:pathLst>
                <a:path w="151" h="151">
                  <a:moveTo>
                    <a:pt x="35" y="22"/>
                  </a:moveTo>
                  <a:cubicBezTo>
                    <a:pt x="6" y="45"/>
                    <a:pt x="0" y="86"/>
                    <a:pt x="22" y="116"/>
                  </a:cubicBezTo>
                  <a:cubicBezTo>
                    <a:pt x="45" y="145"/>
                    <a:pt x="87" y="151"/>
                    <a:pt x="116" y="128"/>
                  </a:cubicBezTo>
                  <a:cubicBezTo>
                    <a:pt x="145" y="106"/>
                    <a:pt x="151" y="64"/>
                    <a:pt x="129" y="35"/>
                  </a:cubicBezTo>
                  <a:cubicBezTo>
                    <a:pt x="106" y="5"/>
                    <a:pt x="64" y="0"/>
                    <a:pt x="35"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2" name="Freeform 20"/>
            <p:cNvSpPr>
              <a:spLocks/>
            </p:cNvSpPr>
            <p:nvPr/>
          </p:nvSpPr>
          <p:spPr bwMode="auto">
            <a:xfrm>
              <a:off x="1139" y="1614"/>
              <a:ext cx="163" cy="164"/>
            </a:xfrm>
            <a:custGeom>
              <a:avLst/>
              <a:gdLst>
                <a:gd name="T0" fmla="*/ 32 w 139"/>
                <a:gd name="T1" fmla="*/ 21 h 140"/>
                <a:gd name="T2" fmla="*/ 20 w 139"/>
                <a:gd name="T3" fmla="*/ 108 h 140"/>
                <a:gd name="T4" fmla="*/ 107 w 139"/>
                <a:gd name="T5" fmla="*/ 119 h 140"/>
                <a:gd name="T6" fmla="*/ 119 w 139"/>
                <a:gd name="T7" fmla="*/ 33 h 140"/>
                <a:gd name="T8" fmla="*/ 32 w 139"/>
                <a:gd name="T9" fmla="*/ 21 h 140"/>
              </a:gdLst>
              <a:ahLst/>
              <a:cxnLst>
                <a:cxn ang="0">
                  <a:pos x="T0" y="T1"/>
                </a:cxn>
                <a:cxn ang="0">
                  <a:pos x="T2" y="T3"/>
                </a:cxn>
                <a:cxn ang="0">
                  <a:pos x="T4" y="T5"/>
                </a:cxn>
                <a:cxn ang="0">
                  <a:pos x="T6" y="T7"/>
                </a:cxn>
                <a:cxn ang="0">
                  <a:pos x="T8" y="T9"/>
                </a:cxn>
              </a:cxnLst>
              <a:rect l="0" t="0" r="r" b="b"/>
              <a:pathLst>
                <a:path w="139" h="140">
                  <a:moveTo>
                    <a:pt x="32" y="21"/>
                  </a:moveTo>
                  <a:cubicBezTo>
                    <a:pt x="5" y="42"/>
                    <a:pt x="0" y="81"/>
                    <a:pt x="20" y="108"/>
                  </a:cubicBezTo>
                  <a:cubicBezTo>
                    <a:pt x="41" y="135"/>
                    <a:pt x="80" y="140"/>
                    <a:pt x="107" y="119"/>
                  </a:cubicBezTo>
                  <a:cubicBezTo>
                    <a:pt x="134" y="98"/>
                    <a:pt x="139" y="60"/>
                    <a:pt x="119" y="33"/>
                  </a:cubicBezTo>
                  <a:cubicBezTo>
                    <a:pt x="98" y="5"/>
                    <a:pt x="59" y="0"/>
                    <a:pt x="32"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3" name="Freeform 21"/>
            <p:cNvSpPr>
              <a:spLocks/>
            </p:cNvSpPr>
            <p:nvPr/>
          </p:nvSpPr>
          <p:spPr bwMode="auto">
            <a:xfrm>
              <a:off x="846" y="1371"/>
              <a:ext cx="249" cy="249"/>
            </a:xfrm>
            <a:custGeom>
              <a:avLst/>
              <a:gdLst>
                <a:gd name="T0" fmla="*/ 49 w 212"/>
                <a:gd name="T1" fmla="*/ 32 h 213"/>
                <a:gd name="T2" fmla="*/ 31 w 212"/>
                <a:gd name="T3" fmla="*/ 163 h 213"/>
                <a:gd name="T4" fmla="*/ 163 w 212"/>
                <a:gd name="T5" fmla="*/ 181 h 213"/>
                <a:gd name="T6" fmla="*/ 181 w 212"/>
                <a:gd name="T7" fmla="*/ 49 h 213"/>
                <a:gd name="T8" fmla="*/ 49 w 212"/>
                <a:gd name="T9" fmla="*/ 32 h 213"/>
              </a:gdLst>
              <a:ahLst/>
              <a:cxnLst>
                <a:cxn ang="0">
                  <a:pos x="T0" y="T1"/>
                </a:cxn>
                <a:cxn ang="0">
                  <a:pos x="T2" y="T3"/>
                </a:cxn>
                <a:cxn ang="0">
                  <a:pos x="T4" y="T5"/>
                </a:cxn>
                <a:cxn ang="0">
                  <a:pos x="T6" y="T7"/>
                </a:cxn>
                <a:cxn ang="0">
                  <a:pos x="T8" y="T9"/>
                </a:cxn>
              </a:cxnLst>
              <a:rect l="0" t="0" r="r" b="b"/>
              <a:pathLst>
                <a:path w="212" h="213">
                  <a:moveTo>
                    <a:pt x="49" y="32"/>
                  </a:moveTo>
                  <a:cubicBezTo>
                    <a:pt x="8" y="63"/>
                    <a:pt x="0" y="122"/>
                    <a:pt x="31" y="163"/>
                  </a:cubicBezTo>
                  <a:cubicBezTo>
                    <a:pt x="63" y="205"/>
                    <a:pt x="122" y="213"/>
                    <a:pt x="163" y="181"/>
                  </a:cubicBezTo>
                  <a:cubicBezTo>
                    <a:pt x="204" y="149"/>
                    <a:pt x="212" y="91"/>
                    <a:pt x="181" y="49"/>
                  </a:cubicBezTo>
                  <a:cubicBezTo>
                    <a:pt x="149" y="8"/>
                    <a:pt x="90" y="0"/>
                    <a:pt x="49"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4" name="Freeform 22"/>
            <p:cNvSpPr>
              <a:spLocks/>
            </p:cNvSpPr>
            <p:nvPr/>
          </p:nvSpPr>
          <p:spPr bwMode="auto">
            <a:xfrm>
              <a:off x="2428" y="1228"/>
              <a:ext cx="272" cy="622"/>
            </a:xfrm>
            <a:custGeom>
              <a:avLst/>
              <a:gdLst>
                <a:gd name="T0" fmla="*/ 0 w 232"/>
                <a:gd name="T1" fmla="*/ 0 h 531"/>
                <a:gd name="T2" fmla="*/ 0 w 232"/>
                <a:gd name="T3" fmla="*/ 447 h 531"/>
                <a:gd name="T4" fmla="*/ 232 w 232"/>
                <a:gd name="T5" fmla="*/ 531 h 531"/>
                <a:gd name="T6" fmla="*/ 232 w 232"/>
                <a:gd name="T7" fmla="*/ 0 h 531"/>
                <a:gd name="T8" fmla="*/ 0 w 232"/>
                <a:gd name="T9" fmla="*/ 0 h 531"/>
              </a:gdLst>
              <a:ahLst/>
              <a:cxnLst>
                <a:cxn ang="0">
                  <a:pos x="T0" y="T1"/>
                </a:cxn>
                <a:cxn ang="0">
                  <a:pos x="T2" y="T3"/>
                </a:cxn>
                <a:cxn ang="0">
                  <a:pos x="T4" y="T5"/>
                </a:cxn>
                <a:cxn ang="0">
                  <a:pos x="T6" y="T7"/>
                </a:cxn>
                <a:cxn ang="0">
                  <a:pos x="T8" y="T9"/>
                </a:cxn>
              </a:cxnLst>
              <a:rect l="0" t="0" r="r" b="b"/>
              <a:pathLst>
                <a:path w="232" h="531">
                  <a:moveTo>
                    <a:pt x="0" y="0"/>
                  </a:moveTo>
                  <a:cubicBezTo>
                    <a:pt x="0" y="447"/>
                    <a:pt x="0" y="447"/>
                    <a:pt x="0" y="447"/>
                  </a:cubicBezTo>
                  <a:cubicBezTo>
                    <a:pt x="0" y="493"/>
                    <a:pt x="104" y="531"/>
                    <a:pt x="232" y="531"/>
                  </a:cubicBezTo>
                  <a:cubicBezTo>
                    <a:pt x="232" y="0"/>
                    <a:pt x="232" y="0"/>
                    <a:pt x="232" y="0"/>
                  </a:cubicBezTo>
                  <a:lnTo>
                    <a:pt x="0"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5" name="Freeform 23"/>
            <p:cNvSpPr>
              <a:spLocks/>
            </p:cNvSpPr>
            <p:nvPr/>
          </p:nvSpPr>
          <p:spPr bwMode="auto">
            <a:xfrm>
              <a:off x="2697" y="1228"/>
              <a:ext cx="275" cy="622"/>
            </a:xfrm>
            <a:custGeom>
              <a:avLst/>
              <a:gdLst>
                <a:gd name="T0" fmla="*/ 0 w 235"/>
                <a:gd name="T1" fmla="*/ 531 h 531"/>
                <a:gd name="T2" fmla="*/ 3 w 235"/>
                <a:gd name="T3" fmla="*/ 531 h 531"/>
                <a:gd name="T4" fmla="*/ 235 w 235"/>
                <a:gd name="T5" fmla="*/ 447 h 531"/>
                <a:gd name="T6" fmla="*/ 235 w 235"/>
                <a:gd name="T7" fmla="*/ 0 h 531"/>
                <a:gd name="T8" fmla="*/ 0 w 235"/>
                <a:gd name="T9" fmla="*/ 0 h 531"/>
                <a:gd name="T10" fmla="*/ 0 w 235"/>
                <a:gd name="T11" fmla="*/ 531 h 531"/>
              </a:gdLst>
              <a:ahLst/>
              <a:cxnLst>
                <a:cxn ang="0">
                  <a:pos x="T0" y="T1"/>
                </a:cxn>
                <a:cxn ang="0">
                  <a:pos x="T2" y="T3"/>
                </a:cxn>
                <a:cxn ang="0">
                  <a:pos x="T4" y="T5"/>
                </a:cxn>
                <a:cxn ang="0">
                  <a:pos x="T6" y="T7"/>
                </a:cxn>
                <a:cxn ang="0">
                  <a:pos x="T8" y="T9"/>
                </a:cxn>
                <a:cxn ang="0">
                  <a:pos x="T10" y="T11"/>
                </a:cxn>
              </a:cxnLst>
              <a:rect l="0" t="0" r="r" b="b"/>
              <a:pathLst>
                <a:path w="235" h="531">
                  <a:moveTo>
                    <a:pt x="0" y="531"/>
                  </a:moveTo>
                  <a:cubicBezTo>
                    <a:pt x="3" y="531"/>
                    <a:pt x="3" y="531"/>
                    <a:pt x="3" y="531"/>
                  </a:cubicBezTo>
                  <a:cubicBezTo>
                    <a:pt x="131" y="531"/>
                    <a:pt x="235" y="493"/>
                    <a:pt x="235" y="447"/>
                  </a:cubicBezTo>
                  <a:cubicBezTo>
                    <a:pt x="235" y="0"/>
                    <a:pt x="235" y="0"/>
                    <a:pt x="235" y="0"/>
                  </a:cubicBezTo>
                  <a:cubicBezTo>
                    <a:pt x="0" y="0"/>
                    <a:pt x="0" y="0"/>
                    <a:pt x="0" y="0"/>
                  </a:cubicBezTo>
                  <a:lnTo>
                    <a:pt x="0" y="531"/>
                  </a:ln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6" name="Oval 24"/>
            <p:cNvSpPr>
              <a:spLocks noChangeArrowheads="1"/>
            </p:cNvSpPr>
            <p:nvPr/>
          </p:nvSpPr>
          <p:spPr bwMode="auto">
            <a:xfrm>
              <a:off x="2428" y="1130"/>
              <a:ext cx="544" cy="19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7" name="Oval 25"/>
            <p:cNvSpPr>
              <a:spLocks noChangeArrowheads="1"/>
            </p:cNvSpPr>
            <p:nvPr/>
          </p:nvSpPr>
          <p:spPr bwMode="auto">
            <a:xfrm>
              <a:off x="2483" y="1156"/>
              <a:ext cx="434" cy="130"/>
            </a:xfrm>
            <a:prstGeom prst="ellipse">
              <a:avLst/>
            </a:prstGeom>
            <a:solidFill>
              <a:srgbClr val="85B3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8" name="Freeform 26"/>
            <p:cNvSpPr>
              <a:spLocks/>
            </p:cNvSpPr>
            <p:nvPr/>
          </p:nvSpPr>
          <p:spPr bwMode="auto">
            <a:xfrm>
              <a:off x="2483" y="1156"/>
              <a:ext cx="434" cy="106"/>
            </a:xfrm>
            <a:custGeom>
              <a:avLst/>
              <a:gdLst>
                <a:gd name="T0" fmla="*/ 331 w 370"/>
                <a:gd name="T1" fmla="*/ 90 h 90"/>
                <a:gd name="T2" fmla="*/ 370 w 370"/>
                <a:gd name="T3" fmla="*/ 56 h 90"/>
                <a:gd name="T4" fmla="*/ 185 w 370"/>
                <a:gd name="T5" fmla="*/ 0 h 90"/>
                <a:gd name="T6" fmla="*/ 0 w 370"/>
                <a:gd name="T7" fmla="*/ 56 h 90"/>
                <a:gd name="T8" fmla="*/ 39 w 370"/>
                <a:gd name="T9" fmla="*/ 90 h 90"/>
                <a:gd name="T10" fmla="*/ 185 w 370"/>
                <a:gd name="T11" fmla="*/ 68 h 90"/>
                <a:gd name="T12" fmla="*/ 331 w 370"/>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370" h="90">
                  <a:moveTo>
                    <a:pt x="331" y="90"/>
                  </a:moveTo>
                  <a:cubicBezTo>
                    <a:pt x="355" y="80"/>
                    <a:pt x="370" y="69"/>
                    <a:pt x="370" y="56"/>
                  </a:cubicBezTo>
                  <a:cubicBezTo>
                    <a:pt x="370" y="25"/>
                    <a:pt x="287" y="0"/>
                    <a:pt x="185" y="0"/>
                  </a:cubicBezTo>
                  <a:cubicBezTo>
                    <a:pt x="83" y="0"/>
                    <a:pt x="0" y="25"/>
                    <a:pt x="0" y="56"/>
                  </a:cubicBezTo>
                  <a:cubicBezTo>
                    <a:pt x="0" y="69"/>
                    <a:pt x="15" y="80"/>
                    <a:pt x="39" y="90"/>
                  </a:cubicBezTo>
                  <a:cubicBezTo>
                    <a:pt x="73" y="77"/>
                    <a:pt x="125" y="68"/>
                    <a:pt x="185" y="68"/>
                  </a:cubicBezTo>
                  <a:cubicBezTo>
                    <a:pt x="244" y="68"/>
                    <a:pt x="297" y="77"/>
                    <a:pt x="331" y="90"/>
                  </a:cubicBezTo>
                  <a:close/>
                </a:path>
              </a:pathLst>
            </a:custGeom>
            <a:solidFill>
              <a:srgbClr val="BAC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29" name="Freeform 27"/>
            <p:cNvSpPr>
              <a:spLocks noEditPoints="1"/>
            </p:cNvSpPr>
            <p:nvPr/>
          </p:nvSpPr>
          <p:spPr bwMode="auto">
            <a:xfrm>
              <a:off x="2502" y="1448"/>
              <a:ext cx="396" cy="223"/>
            </a:xfrm>
            <a:custGeom>
              <a:avLst/>
              <a:gdLst>
                <a:gd name="T0" fmla="*/ 319 w 338"/>
                <a:gd name="T1" fmla="*/ 174 h 190"/>
                <a:gd name="T2" fmla="*/ 268 w 338"/>
                <a:gd name="T3" fmla="*/ 190 h 190"/>
                <a:gd name="T4" fmla="*/ 195 w 338"/>
                <a:gd name="T5" fmla="*/ 190 h 190"/>
                <a:gd name="T6" fmla="*/ 195 w 338"/>
                <a:gd name="T7" fmla="*/ 0 h 190"/>
                <a:gd name="T8" fmla="*/ 264 w 338"/>
                <a:gd name="T9" fmla="*/ 0 h 190"/>
                <a:gd name="T10" fmla="*/ 314 w 338"/>
                <a:gd name="T11" fmla="*/ 12 h 190"/>
                <a:gd name="T12" fmla="*/ 330 w 338"/>
                <a:gd name="T13" fmla="*/ 44 h 190"/>
                <a:gd name="T14" fmla="*/ 318 w 338"/>
                <a:gd name="T15" fmla="*/ 73 h 190"/>
                <a:gd name="T16" fmla="*/ 293 w 338"/>
                <a:gd name="T17" fmla="*/ 87 h 190"/>
                <a:gd name="T18" fmla="*/ 293 w 338"/>
                <a:gd name="T19" fmla="*/ 87 h 190"/>
                <a:gd name="T20" fmla="*/ 326 w 338"/>
                <a:gd name="T21" fmla="*/ 103 h 190"/>
                <a:gd name="T22" fmla="*/ 338 w 338"/>
                <a:gd name="T23" fmla="*/ 133 h 190"/>
                <a:gd name="T24" fmla="*/ 319 w 338"/>
                <a:gd name="T25" fmla="*/ 174 h 190"/>
                <a:gd name="T26" fmla="*/ 141 w 338"/>
                <a:gd name="T27" fmla="*/ 163 h 190"/>
                <a:gd name="T28" fmla="*/ 68 w 338"/>
                <a:gd name="T29" fmla="*/ 190 h 190"/>
                <a:gd name="T30" fmla="*/ 0 w 338"/>
                <a:gd name="T31" fmla="*/ 190 h 190"/>
                <a:gd name="T32" fmla="*/ 0 w 338"/>
                <a:gd name="T33" fmla="*/ 0 h 190"/>
                <a:gd name="T34" fmla="*/ 68 w 338"/>
                <a:gd name="T35" fmla="*/ 0 h 190"/>
                <a:gd name="T36" fmla="*/ 169 w 338"/>
                <a:gd name="T37" fmla="*/ 92 h 190"/>
                <a:gd name="T38" fmla="*/ 141 w 338"/>
                <a:gd name="T39" fmla="*/ 16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8" h="190">
                  <a:moveTo>
                    <a:pt x="319" y="174"/>
                  </a:moveTo>
                  <a:cubicBezTo>
                    <a:pt x="306" y="185"/>
                    <a:pt x="290" y="190"/>
                    <a:pt x="268" y="190"/>
                  </a:cubicBezTo>
                  <a:cubicBezTo>
                    <a:pt x="195" y="190"/>
                    <a:pt x="195" y="190"/>
                    <a:pt x="195" y="190"/>
                  </a:cubicBezTo>
                  <a:cubicBezTo>
                    <a:pt x="195" y="0"/>
                    <a:pt x="195" y="0"/>
                    <a:pt x="195" y="0"/>
                  </a:cubicBezTo>
                  <a:cubicBezTo>
                    <a:pt x="264" y="0"/>
                    <a:pt x="264" y="0"/>
                    <a:pt x="264" y="0"/>
                  </a:cubicBezTo>
                  <a:cubicBezTo>
                    <a:pt x="286" y="0"/>
                    <a:pt x="302" y="3"/>
                    <a:pt x="314" y="12"/>
                  </a:cubicBezTo>
                  <a:cubicBezTo>
                    <a:pt x="325" y="19"/>
                    <a:pt x="330" y="30"/>
                    <a:pt x="330" y="44"/>
                  </a:cubicBezTo>
                  <a:cubicBezTo>
                    <a:pt x="330" y="55"/>
                    <a:pt x="326" y="64"/>
                    <a:pt x="318" y="73"/>
                  </a:cubicBezTo>
                  <a:cubicBezTo>
                    <a:pt x="311" y="79"/>
                    <a:pt x="303" y="84"/>
                    <a:pt x="293" y="87"/>
                  </a:cubicBezTo>
                  <a:cubicBezTo>
                    <a:pt x="293" y="87"/>
                    <a:pt x="293" y="87"/>
                    <a:pt x="293" y="87"/>
                  </a:cubicBezTo>
                  <a:cubicBezTo>
                    <a:pt x="307" y="89"/>
                    <a:pt x="318" y="94"/>
                    <a:pt x="326" y="103"/>
                  </a:cubicBezTo>
                  <a:cubicBezTo>
                    <a:pt x="334" y="111"/>
                    <a:pt x="338" y="121"/>
                    <a:pt x="338" y="133"/>
                  </a:cubicBezTo>
                  <a:cubicBezTo>
                    <a:pt x="338" y="150"/>
                    <a:pt x="331" y="164"/>
                    <a:pt x="319" y="174"/>
                  </a:cubicBezTo>
                  <a:close/>
                  <a:moveTo>
                    <a:pt x="141" y="163"/>
                  </a:moveTo>
                  <a:cubicBezTo>
                    <a:pt x="123" y="181"/>
                    <a:pt x="98" y="190"/>
                    <a:pt x="68" y="190"/>
                  </a:cubicBezTo>
                  <a:cubicBezTo>
                    <a:pt x="0" y="190"/>
                    <a:pt x="0" y="190"/>
                    <a:pt x="0" y="190"/>
                  </a:cubicBezTo>
                  <a:cubicBezTo>
                    <a:pt x="0" y="0"/>
                    <a:pt x="0" y="0"/>
                    <a:pt x="0" y="0"/>
                  </a:cubicBezTo>
                  <a:cubicBezTo>
                    <a:pt x="68" y="0"/>
                    <a:pt x="68" y="0"/>
                    <a:pt x="68" y="0"/>
                  </a:cubicBezTo>
                  <a:cubicBezTo>
                    <a:pt x="135" y="0"/>
                    <a:pt x="169" y="30"/>
                    <a:pt x="169" y="92"/>
                  </a:cubicBezTo>
                  <a:cubicBezTo>
                    <a:pt x="169" y="122"/>
                    <a:pt x="160" y="145"/>
                    <a:pt x="141" y="1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0" name="Freeform 28"/>
            <p:cNvSpPr>
              <a:spLocks/>
            </p:cNvSpPr>
            <p:nvPr/>
          </p:nvSpPr>
          <p:spPr bwMode="auto">
            <a:xfrm>
              <a:off x="2552" y="1488"/>
              <a:ext cx="95" cy="142"/>
            </a:xfrm>
            <a:custGeom>
              <a:avLst/>
              <a:gdLst>
                <a:gd name="T0" fmla="*/ 21 w 81"/>
                <a:gd name="T1" fmla="*/ 0 h 121"/>
                <a:gd name="T2" fmla="*/ 0 w 81"/>
                <a:gd name="T3" fmla="*/ 0 h 121"/>
                <a:gd name="T4" fmla="*/ 0 w 81"/>
                <a:gd name="T5" fmla="*/ 121 h 121"/>
                <a:gd name="T6" fmla="*/ 21 w 81"/>
                <a:gd name="T7" fmla="*/ 121 h 121"/>
                <a:gd name="T8" fmla="*/ 65 w 81"/>
                <a:gd name="T9" fmla="*/ 104 h 121"/>
                <a:gd name="T10" fmla="*/ 81 w 81"/>
                <a:gd name="T11" fmla="*/ 59 h 121"/>
                <a:gd name="T12" fmla="*/ 66 w 81"/>
                <a:gd name="T13" fmla="*/ 16 h 121"/>
                <a:gd name="T14" fmla="*/ 21 w 81"/>
                <a:gd name="T15" fmla="*/ 0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121">
                  <a:moveTo>
                    <a:pt x="21" y="0"/>
                  </a:moveTo>
                  <a:cubicBezTo>
                    <a:pt x="0" y="0"/>
                    <a:pt x="0" y="0"/>
                    <a:pt x="0" y="0"/>
                  </a:cubicBezTo>
                  <a:cubicBezTo>
                    <a:pt x="0" y="121"/>
                    <a:pt x="0" y="121"/>
                    <a:pt x="0" y="121"/>
                  </a:cubicBezTo>
                  <a:cubicBezTo>
                    <a:pt x="21" y="121"/>
                    <a:pt x="21" y="121"/>
                    <a:pt x="21" y="121"/>
                  </a:cubicBezTo>
                  <a:cubicBezTo>
                    <a:pt x="40" y="121"/>
                    <a:pt x="55" y="115"/>
                    <a:pt x="65" y="104"/>
                  </a:cubicBezTo>
                  <a:cubicBezTo>
                    <a:pt x="76" y="93"/>
                    <a:pt x="81" y="78"/>
                    <a:pt x="81" y="59"/>
                  </a:cubicBezTo>
                  <a:cubicBezTo>
                    <a:pt x="81" y="41"/>
                    <a:pt x="76" y="27"/>
                    <a:pt x="66" y="16"/>
                  </a:cubicBezTo>
                  <a:cubicBezTo>
                    <a:pt x="55" y="6"/>
                    <a:pt x="40" y="0"/>
                    <a:pt x="21" y="0"/>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1" name="Freeform 29"/>
            <p:cNvSpPr>
              <a:spLocks/>
            </p:cNvSpPr>
            <p:nvPr/>
          </p:nvSpPr>
          <p:spPr bwMode="auto">
            <a:xfrm>
              <a:off x="2781" y="1484"/>
              <a:ext cx="55" cy="53"/>
            </a:xfrm>
            <a:custGeom>
              <a:avLst/>
              <a:gdLst>
                <a:gd name="T0" fmla="*/ 39 w 47"/>
                <a:gd name="T1" fmla="*/ 39 h 45"/>
                <a:gd name="T2" fmla="*/ 47 w 47"/>
                <a:gd name="T3" fmla="*/ 21 h 45"/>
                <a:gd name="T4" fmla="*/ 16 w 47"/>
                <a:gd name="T5" fmla="*/ 0 h 45"/>
                <a:gd name="T6" fmla="*/ 0 w 47"/>
                <a:gd name="T7" fmla="*/ 0 h 45"/>
                <a:gd name="T8" fmla="*/ 0 w 47"/>
                <a:gd name="T9" fmla="*/ 45 h 45"/>
                <a:gd name="T10" fmla="*/ 19 w 47"/>
                <a:gd name="T11" fmla="*/ 45 h 45"/>
                <a:gd name="T12" fmla="*/ 39 w 47"/>
                <a:gd name="T13" fmla="*/ 39 h 45"/>
              </a:gdLst>
              <a:ahLst/>
              <a:cxnLst>
                <a:cxn ang="0">
                  <a:pos x="T0" y="T1"/>
                </a:cxn>
                <a:cxn ang="0">
                  <a:pos x="T2" y="T3"/>
                </a:cxn>
                <a:cxn ang="0">
                  <a:pos x="T4" y="T5"/>
                </a:cxn>
                <a:cxn ang="0">
                  <a:pos x="T6" y="T7"/>
                </a:cxn>
                <a:cxn ang="0">
                  <a:pos x="T8" y="T9"/>
                </a:cxn>
                <a:cxn ang="0">
                  <a:pos x="T10" y="T11"/>
                </a:cxn>
                <a:cxn ang="0">
                  <a:pos x="T12" y="T13"/>
                </a:cxn>
              </a:cxnLst>
              <a:rect l="0" t="0" r="r" b="b"/>
              <a:pathLst>
                <a:path w="47" h="45">
                  <a:moveTo>
                    <a:pt x="39" y="39"/>
                  </a:moveTo>
                  <a:cubicBezTo>
                    <a:pt x="44" y="34"/>
                    <a:pt x="47" y="28"/>
                    <a:pt x="47" y="21"/>
                  </a:cubicBezTo>
                  <a:cubicBezTo>
                    <a:pt x="47" y="7"/>
                    <a:pt x="37" y="0"/>
                    <a:pt x="16" y="0"/>
                  </a:cubicBezTo>
                  <a:cubicBezTo>
                    <a:pt x="0" y="0"/>
                    <a:pt x="0" y="0"/>
                    <a:pt x="0" y="0"/>
                  </a:cubicBezTo>
                  <a:cubicBezTo>
                    <a:pt x="0" y="45"/>
                    <a:pt x="0" y="45"/>
                    <a:pt x="0" y="45"/>
                  </a:cubicBezTo>
                  <a:cubicBezTo>
                    <a:pt x="19" y="45"/>
                    <a:pt x="19" y="45"/>
                    <a:pt x="19" y="45"/>
                  </a:cubicBezTo>
                  <a:cubicBezTo>
                    <a:pt x="27" y="45"/>
                    <a:pt x="34" y="43"/>
                    <a:pt x="39" y="39"/>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2" name="Freeform 30"/>
            <p:cNvSpPr>
              <a:spLocks/>
            </p:cNvSpPr>
            <p:nvPr/>
          </p:nvSpPr>
          <p:spPr bwMode="auto">
            <a:xfrm>
              <a:off x="2780" y="1575"/>
              <a:ext cx="65" cy="58"/>
            </a:xfrm>
            <a:custGeom>
              <a:avLst/>
              <a:gdLst>
                <a:gd name="T0" fmla="*/ 47 w 56"/>
                <a:gd name="T1" fmla="*/ 6 h 50"/>
                <a:gd name="T2" fmla="*/ 24 w 56"/>
                <a:gd name="T3" fmla="*/ 0 h 50"/>
                <a:gd name="T4" fmla="*/ 0 w 56"/>
                <a:gd name="T5" fmla="*/ 0 h 50"/>
                <a:gd name="T6" fmla="*/ 0 w 56"/>
                <a:gd name="T7" fmla="*/ 50 h 50"/>
                <a:gd name="T8" fmla="*/ 24 w 56"/>
                <a:gd name="T9" fmla="*/ 50 h 50"/>
                <a:gd name="T10" fmla="*/ 47 w 56"/>
                <a:gd name="T11" fmla="*/ 43 h 50"/>
                <a:gd name="T12" fmla="*/ 56 w 56"/>
                <a:gd name="T13" fmla="*/ 24 h 50"/>
                <a:gd name="T14" fmla="*/ 47 w 56"/>
                <a:gd name="T15" fmla="*/ 6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47" y="6"/>
                  </a:moveTo>
                  <a:cubicBezTo>
                    <a:pt x="42" y="2"/>
                    <a:pt x="34" y="0"/>
                    <a:pt x="24" y="0"/>
                  </a:cubicBezTo>
                  <a:cubicBezTo>
                    <a:pt x="0" y="0"/>
                    <a:pt x="0" y="0"/>
                    <a:pt x="0" y="0"/>
                  </a:cubicBezTo>
                  <a:cubicBezTo>
                    <a:pt x="0" y="50"/>
                    <a:pt x="0" y="50"/>
                    <a:pt x="0" y="50"/>
                  </a:cubicBezTo>
                  <a:cubicBezTo>
                    <a:pt x="24" y="50"/>
                    <a:pt x="24" y="50"/>
                    <a:pt x="24" y="50"/>
                  </a:cubicBezTo>
                  <a:cubicBezTo>
                    <a:pt x="34" y="50"/>
                    <a:pt x="42" y="48"/>
                    <a:pt x="47" y="43"/>
                  </a:cubicBezTo>
                  <a:cubicBezTo>
                    <a:pt x="53" y="38"/>
                    <a:pt x="56" y="32"/>
                    <a:pt x="56" y="24"/>
                  </a:cubicBezTo>
                  <a:cubicBezTo>
                    <a:pt x="56" y="17"/>
                    <a:pt x="53" y="11"/>
                    <a:pt x="47" y="6"/>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3" name="Freeform 31"/>
            <p:cNvSpPr>
              <a:spLocks/>
            </p:cNvSpPr>
            <p:nvPr/>
          </p:nvSpPr>
          <p:spPr bwMode="auto">
            <a:xfrm>
              <a:off x="2460" y="2814"/>
              <a:ext cx="479" cy="140"/>
            </a:xfrm>
            <a:custGeom>
              <a:avLst/>
              <a:gdLst>
                <a:gd name="T0" fmla="*/ 298 w 409"/>
                <a:gd name="T1" fmla="*/ 0 h 120"/>
                <a:gd name="T2" fmla="*/ 283 w 409"/>
                <a:gd name="T3" fmla="*/ 0 h 120"/>
                <a:gd name="T4" fmla="*/ 135 w 409"/>
                <a:gd name="T5" fmla="*/ 0 h 120"/>
                <a:gd name="T6" fmla="*/ 128 w 409"/>
                <a:gd name="T7" fmla="*/ 0 h 120"/>
                <a:gd name="T8" fmla="*/ 0 w 409"/>
                <a:gd name="T9" fmla="*/ 82 h 120"/>
                <a:gd name="T10" fmla="*/ 0 w 409"/>
                <a:gd name="T11" fmla="*/ 120 h 120"/>
                <a:gd name="T12" fmla="*/ 153 w 409"/>
                <a:gd name="T13" fmla="*/ 120 h 120"/>
                <a:gd name="T14" fmla="*/ 265 w 409"/>
                <a:gd name="T15" fmla="*/ 120 h 120"/>
                <a:gd name="T16" fmla="*/ 409 w 409"/>
                <a:gd name="T17" fmla="*/ 120 h 120"/>
                <a:gd name="T18" fmla="*/ 409 w 409"/>
                <a:gd name="T19" fmla="*/ 82 h 120"/>
                <a:gd name="T20" fmla="*/ 298 w 409"/>
                <a:gd name="T2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20">
                  <a:moveTo>
                    <a:pt x="298" y="0"/>
                  </a:moveTo>
                  <a:cubicBezTo>
                    <a:pt x="283" y="0"/>
                    <a:pt x="283" y="0"/>
                    <a:pt x="283" y="0"/>
                  </a:cubicBezTo>
                  <a:cubicBezTo>
                    <a:pt x="135" y="0"/>
                    <a:pt x="135" y="0"/>
                    <a:pt x="135" y="0"/>
                  </a:cubicBezTo>
                  <a:cubicBezTo>
                    <a:pt x="128" y="0"/>
                    <a:pt x="128" y="0"/>
                    <a:pt x="128" y="0"/>
                  </a:cubicBezTo>
                  <a:cubicBezTo>
                    <a:pt x="148" y="72"/>
                    <a:pt x="121" y="82"/>
                    <a:pt x="0" y="82"/>
                  </a:cubicBezTo>
                  <a:cubicBezTo>
                    <a:pt x="0" y="120"/>
                    <a:pt x="0" y="120"/>
                    <a:pt x="0" y="120"/>
                  </a:cubicBezTo>
                  <a:cubicBezTo>
                    <a:pt x="153" y="120"/>
                    <a:pt x="153" y="120"/>
                    <a:pt x="153" y="120"/>
                  </a:cubicBezTo>
                  <a:cubicBezTo>
                    <a:pt x="265" y="120"/>
                    <a:pt x="265" y="120"/>
                    <a:pt x="265" y="120"/>
                  </a:cubicBezTo>
                  <a:cubicBezTo>
                    <a:pt x="409" y="120"/>
                    <a:pt x="409" y="120"/>
                    <a:pt x="409" y="120"/>
                  </a:cubicBezTo>
                  <a:cubicBezTo>
                    <a:pt x="409" y="82"/>
                    <a:pt x="409" y="82"/>
                    <a:pt x="409" y="82"/>
                  </a:cubicBezTo>
                  <a:cubicBezTo>
                    <a:pt x="289" y="82"/>
                    <a:pt x="277" y="72"/>
                    <a:pt x="298" y="0"/>
                  </a:cubicBez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4" name="Freeform 32"/>
            <p:cNvSpPr>
              <a:spLocks noEditPoints="1"/>
            </p:cNvSpPr>
            <p:nvPr/>
          </p:nvSpPr>
          <p:spPr bwMode="auto">
            <a:xfrm>
              <a:off x="2334" y="2278"/>
              <a:ext cx="733" cy="536"/>
            </a:xfrm>
            <a:custGeom>
              <a:avLst/>
              <a:gdLst>
                <a:gd name="T0" fmla="*/ 588 w 626"/>
                <a:gd name="T1" fmla="*/ 0 h 457"/>
                <a:gd name="T2" fmla="*/ 34 w 626"/>
                <a:gd name="T3" fmla="*/ 0 h 457"/>
                <a:gd name="T4" fmla="*/ 0 w 626"/>
                <a:gd name="T5" fmla="*/ 35 h 457"/>
                <a:gd name="T6" fmla="*/ 0 w 626"/>
                <a:gd name="T7" fmla="*/ 422 h 457"/>
                <a:gd name="T8" fmla="*/ 34 w 626"/>
                <a:gd name="T9" fmla="*/ 457 h 457"/>
                <a:gd name="T10" fmla="*/ 588 w 626"/>
                <a:gd name="T11" fmla="*/ 457 h 457"/>
                <a:gd name="T12" fmla="*/ 626 w 626"/>
                <a:gd name="T13" fmla="*/ 422 h 457"/>
                <a:gd name="T14" fmla="*/ 626 w 626"/>
                <a:gd name="T15" fmla="*/ 35 h 457"/>
                <a:gd name="T16" fmla="*/ 588 w 626"/>
                <a:gd name="T17" fmla="*/ 0 h 457"/>
                <a:gd name="T18" fmla="*/ 578 w 626"/>
                <a:gd name="T19" fmla="*/ 48 h 457"/>
                <a:gd name="T20" fmla="*/ 578 w 626"/>
                <a:gd name="T21" fmla="*/ 409 h 457"/>
                <a:gd name="T22" fmla="*/ 48 w 626"/>
                <a:gd name="T23" fmla="*/ 409 h 457"/>
                <a:gd name="T24" fmla="*/ 48 w 626"/>
                <a:gd name="T25" fmla="*/ 48 h 457"/>
                <a:gd name="T26" fmla="*/ 579 w 626"/>
                <a:gd name="T27" fmla="*/ 47 h 457"/>
                <a:gd name="T28" fmla="*/ 578 w 626"/>
                <a:gd name="T29" fmla="*/ 48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6" h="457">
                  <a:moveTo>
                    <a:pt x="588" y="0"/>
                  </a:moveTo>
                  <a:cubicBezTo>
                    <a:pt x="34" y="0"/>
                    <a:pt x="34" y="0"/>
                    <a:pt x="34" y="0"/>
                  </a:cubicBezTo>
                  <a:cubicBezTo>
                    <a:pt x="15" y="0"/>
                    <a:pt x="0" y="16"/>
                    <a:pt x="0" y="35"/>
                  </a:cubicBezTo>
                  <a:cubicBezTo>
                    <a:pt x="0" y="422"/>
                    <a:pt x="0" y="422"/>
                    <a:pt x="0" y="422"/>
                  </a:cubicBezTo>
                  <a:cubicBezTo>
                    <a:pt x="0" y="440"/>
                    <a:pt x="15" y="457"/>
                    <a:pt x="34" y="457"/>
                  </a:cubicBezTo>
                  <a:cubicBezTo>
                    <a:pt x="588" y="457"/>
                    <a:pt x="588" y="457"/>
                    <a:pt x="588" y="457"/>
                  </a:cubicBezTo>
                  <a:cubicBezTo>
                    <a:pt x="607" y="457"/>
                    <a:pt x="626" y="440"/>
                    <a:pt x="626" y="422"/>
                  </a:cubicBezTo>
                  <a:cubicBezTo>
                    <a:pt x="626" y="35"/>
                    <a:pt x="626" y="35"/>
                    <a:pt x="626" y="35"/>
                  </a:cubicBezTo>
                  <a:cubicBezTo>
                    <a:pt x="626" y="16"/>
                    <a:pt x="607" y="0"/>
                    <a:pt x="588" y="0"/>
                  </a:cubicBezTo>
                  <a:close/>
                  <a:moveTo>
                    <a:pt x="578" y="48"/>
                  </a:moveTo>
                  <a:cubicBezTo>
                    <a:pt x="578" y="409"/>
                    <a:pt x="578" y="409"/>
                    <a:pt x="578" y="409"/>
                  </a:cubicBezTo>
                  <a:cubicBezTo>
                    <a:pt x="48" y="409"/>
                    <a:pt x="48" y="409"/>
                    <a:pt x="48" y="409"/>
                  </a:cubicBezTo>
                  <a:cubicBezTo>
                    <a:pt x="48" y="48"/>
                    <a:pt x="48" y="48"/>
                    <a:pt x="48" y="48"/>
                  </a:cubicBezTo>
                  <a:cubicBezTo>
                    <a:pt x="579" y="47"/>
                    <a:pt x="579" y="47"/>
                    <a:pt x="579" y="47"/>
                  </a:cubicBezTo>
                  <a:lnTo>
                    <a:pt x="578" y="48"/>
                  </a:lnTo>
                  <a:close/>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5" name="Freeform 33"/>
            <p:cNvSpPr>
              <a:spLocks/>
            </p:cNvSpPr>
            <p:nvPr/>
          </p:nvSpPr>
          <p:spPr bwMode="auto">
            <a:xfrm>
              <a:off x="2389" y="2334"/>
              <a:ext cx="621" cy="423"/>
            </a:xfrm>
            <a:custGeom>
              <a:avLst/>
              <a:gdLst>
                <a:gd name="T0" fmla="*/ 620 w 621"/>
                <a:gd name="T1" fmla="*/ 1 h 423"/>
                <a:gd name="T2" fmla="*/ 620 w 621"/>
                <a:gd name="T3" fmla="*/ 423 h 423"/>
                <a:gd name="T4" fmla="*/ 0 w 621"/>
                <a:gd name="T5" fmla="*/ 423 h 423"/>
                <a:gd name="T6" fmla="*/ 0 w 621"/>
                <a:gd name="T7" fmla="*/ 1 h 423"/>
                <a:gd name="T8" fmla="*/ 621 w 621"/>
                <a:gd name="T9" fmla="*/ 0 h 423"/>
                <a:gd name="T10" fmla="*/ 620 w 621"/>
                <a:gd name="T11" fmla="*/ 1 h 423"/>
              </a:gdLst>
              <a:ahLst/>
              <a:cxnLst>
                <a:cxn ang="0">
                  <a:pos x="T0" y="T1"/>
                </a:cxn>
                <a:cxn ang="0">
                  <a:pos x="T2" y="T3"/>
                </a:cxn>
                <a:cxn ang="0">
                  <a:pos x="T4" y="T5"/>
                </a:cxn>
                <a:cxn ang="0">
                  <a:pos x="T6" y="T7"/>
                </a:cxn>
                <a:cxn ang="0">
                  <a:pos x="T8" y="T9"/>
                </a:cxn>
                <a:cxn ang="0">
                  <a:pos x="T10" y="T11"/>
                </a:cxn>
              </a:cxnLst>
              <a:rect l="0" t="0" r="r" b="b"/>
              <a:pathLst>
                <a:path w="621" h="423">
                  <a:moveTo>
                    <a:pt x="620" y="1"/>
                  </a:moveTo>
                  <a:lnTo>
                    <a:pt x="620" y="423"/>
                  </a:lnTo>
                  <a:lnTo>
                    <a:pt x="0" y="423"/>
                  </a:lnTo>
                  <a:lnTo>
                    <a:pt x="0" y="1"/>
                  </a:lnTo>
                  <a:lnTo>
                    <a:pt x="621" y="0"/>
                  </a:lnTo>
                  <a:lnTo>
                    <a:pt x="620" y="1"/>
                  </a:lnTo>
                  <a:close/>
                </a:path>
              </a:pathLst>
            </a:custGeom>
            <a:solidFill>
              <a:srgbClr val="00BB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6" name="Freeform 34"/>
            <p:cNvSpPr>
              <a:spLocks/>
            </p:cNvSpPr>
            <p:nvPr/>
          </p:nvSpPr>
          <p:spPr bwMode="auto">
            <a:xfrm>
              <a:off x="2389" y="2334"/>
              <a:ext cx="621" cy="423"/>
            </a:xfrm>
            <a:custGeom>
              <a:avLst/>
              <a:gdLst>
                <a:gd name="T0" fmla="*/ 620 w 621"/>
                <a:gd name="T1" fmla="*/ 1 h 423"/>
                <a:gd name="T2" fmla="*/ 620 w 621"/>
                <a:gd name="T3" fmla="*/ 423 h 423"/>
                <a:gd name="T4" fmla="*/ 0 w 621"/>
                <a:gd name="T5" fmla="*/ 423 h 423"/>
                <a:gd name="T6" fmla="*/ 0 w 621"/>
                <a:gd name="T7" fmla="*/ 1 h 423"/>
                <a:gd name="T8" fmla="*/ 621 w 621"/>
                <a:gd name="T9" fmla="*/ 0 h 423"/>
                <a:gd name="T10" fmla="*/ 620 w 621"/>
                <a:gd name="T11" fmla="*/ 1 h 423"/>
              </a:gdLst>
              <a:ahLst/>
              <a:cxnLst>
                <a:cxn ang="0">
                  <a:pos x="T0" y="T1"/>
                </a:cxn>
                <a:cxn ang="0">
                  <a:pos x="T2" y="T3"/>
                </a:cxn>
                <a:cxn ang="0">
                  <a:pos x="T4" y="T5"/>
                </a:cxn>
                <a:cxn ang="0">
                  <a:pos x="T6" y="T7"/>
                </a:cxn>
                <a:cxn ang="0">
                  <a:pos x="T8" y="T9"/>
                </a:cxn>
                <a:cxn ang="0">
                  <a:pos x="T10" y="T11"/>
                </a:cxn>
              </a:cxnLst>
              <a:rect l="0" t="0" r="r" b="b"/>
              <a:pathLst>
                <a:path w="621" h="423">
                  <a:moveTo>
                    <a:pt x="620" y="1"/>
                  </a:moveTo>
                  <a:lnTo>
                    <a:pt x="620" y="423"/>
                  </a:lnTo>
                  <a:lnTo>
                    <a:pt x="0" y="423"/>
                  </a:lnTo>
                  <a:lnTo>
                    <a:pt x="0" y="1"/>
                  </a:lnTo>
                  <a:lnTo>
                    <a:pt x="621" y="0"/>
                  </a:lnTo>
                  <a:lnTo>
                    <a:pt x="620"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7" name="Freeform 35"/>
            <p:cNvSpPr>
              <a:spLocks/>
            </p:cNvSpPr>
            <p:nvPr/>
          </p:nvSpPr>
          <p:spPr bwMode="auto">
            <a:xfrm>
              <a:off x="2334" y="2278"/>
              <a:ext cx="688" cy="536"/>
            </a:xfrm>
            <a:custGeom>
              <a:avLst/>
              <a:gdLst>
                <a:gd name="T0" fmla="*/ 48 w 588"/>
                <a:gd name="T1" fmla="*/ 409 h 457"/>
                <a:gd name="T2" fmla="*/ 47 w 588"/>
                <a:gd name="T3" fmla="*/ 409 h 457"/>
                <a:gd name="T4" fmla="*/ 47 w 588"/>
                <a:gd name="T5" fmla="*/ 48 h 457"/>
                <a:gd name="T6" fmla="*/ 532 w 588"/>
                <a:gd name="T7" fmla="*/ 47 h 457"/>
                <a:gd name="T8" fmla="*/ 588 w 588"/>
                <a:gd name="T9" fmla="*/ 0 h 457"/>
                <a:gd name="T10" fmla="*/ 588 w 588"/>
                <a:gd name="T11" fmla="*/ 0 h 457"/>
                <a:gd name="T12" fmla="*/ 34 w 588"/>
                <a:gd name="T13" fmla="*/ 0 h 457"/>
                <a:gd name="T14" fmla="*/ 0 w 588"/>
                <a:gd name="T15" fmla="*/ 35 h 457"/>
                <a:gd name="T16" fmla="*/ 0 w 588"/>
                <a:gd name="T17" fmla="*/ 422 h 457"/>
                <a:gd name="T18" fmla="*/ 34 w 588"/>
                <a:gd name="T19" fmla="*/ 457 h 457"/>
                <a:gd name="T20" fmla="*/ 47 w 588"/>
                <a:gd name="T21" fmla="*/ 457 h 457"/>
                <a:gd name="T22" fmla="*/ 104 w 588"/>
                <a:gd name="T23" fmla="*/ 409 h 457"/>
                <a:gd name="T24" fmla="*/ 48 w 588"/>
                <a:gd name="T25" fmla="*/ 40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8" h="457">
                  <a:moveTo>
                    <a:pt x="48" y="409"/>
                  </a:moveTo>
                  <a:cubicBezTo>
                    <a:pt x="47" y="409"/>
                    <a:pt x="47" y="409"/>
                    <a:pt x="47" y="409"/>
                  </a:cubicBezTo>
                  <a:cubicBezTo>
                    <a:pt x="47" y="48"/>
                    <a:pt x="47" y="48"/>
                    <a:pt x="47" y="48"/>
                  </a:cubicBezTo>
                  <a:cubicBezTo>
                    <a:pt x="532" y="47"/>
                    <a:pt x="532" y="47"/>
                    <a:pt x="532" y="47"/>
                  </a:cubicBezTo>
                  <a:cubicBezTo>
                    <a:pt x="588" y="0"/>
                    <a:pt x="588" y="0"/>
                    <a:pt x="588" y="0"/>
                  </a:cubicBezTo>
                  <a:cubicBezTo>
                    <a:pt x="588" y="0"/>
                    <a:pt x="588" y="0"/>
                    <a:pt x="588" y="0"/>
                  </a:cubicBezTo>
                  <a:cubicBezTo>
                    <a:pt x="34" y="0"/>
                    <a:pt x="34" y="0"/>
                    <a:pt x="34" y="0"/>
                  </a:cubicBezTo>
                  <a:cubicBezTo>
                    <a:pt x="15" y="0"/>
                    <a:pt x="0" y="16"/>
                    <a:pt x="0" y="35"/>
                  </a:cubicBezTo>
                  <a:cubicBezTo>
                    <a:pt x="0" y="422"/>
                    <a:pt x="0" y="422"/>
                    <a:pt x="0" y="422"/>
                  </a:cubicBezTo>
                  <a:cubicBezTo>
                    <a:pt x="0" y="440"/>
                    <a:pt x="15" y="457"/>
                    <a:pt x="34" y="457"/>
                  </a:cubicBezTo>
                  <a:cubicBezTo>
                    <a:pt x="47" y="457"/>
                    <a:pt x="47" y="457"/>
                    <a:pt x="47" y="457"/>
                  </a:cubicBezTo>
                  <a:cubicBezTo>
                    <a:pt x="104" y="409"/>
                    <a:pt x="104" y="409"/>
                    <a:pt x="104" y="409"/>
                  </a:cubicBezTo>
                  <a:lnTo>
                    <a:pt x="48" y="409"/>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8" name="Freeform 36"/>
            <p:cNvSpPr>
              <a:spLocks/>
            </p:cNvSpPr>
            <p:nvPr/>
          </p:nvSpPr>
          <p:spPr bwMode="auto">
            <a:xfrm>
              <a:off x="2389" y="2334"/>
              <a:ext cx="568" cy="423"/>
            </a:xfrm>
            <a:custGeom>
              <a:avLst/>
              <a:gdLst>
                <a:gd name="T0" fmla="*/ 0 w 568"/>
                <a:gd name="T1" fmla="*/ 423 h 423"/>
                <a:gd name="T2" fmla="*/ 1 w 568"/>
                <a:gd name="T3" fmla="*/ 423 h 423"/>
                <a:gd name="T4" fmla="*/ 1 w 568"/>
                <a:gd name="T5" fmla="*/ 1 h 423"/>
                <a:gd name="T6" fmla="*/ 568 w 568"/>
                <a:gd name="T7" fmla="*/ 0 h 423"/>
                <a:gd name="T8" fmla="*/ 568 w 568"/>
                <a:gd name="T9" fmla="*/ 0 h 423"/>
                <a:gd name="T10" fmla="*/ 0 w 568"/>
                <a:gd name="T11" fmla="*/ 1 h 423"/>
                <a:gd name="T12" fmla="*/ 0 w 568"/>
                <a:gd name="T13" fmla="*/ 423 h 423"/>
              </a:gdLst>
              <a:ahLst/>
              <a:cxnLst>
                <a:cxn ang="0">
                  <a:pos x="T0" y="T1"/>
                </a:cxn>
                <a:cxn ang="0">
                  <a:pos x="T2" y="T3"/>
                </a:cxn>
                <a:cxn ang="0">
                  <a:pos x="T4" y="T5"/>
                </a:cxn>
                <a:cxn ang="0">
                  <a:pos x="T6" y="T7"/>
                </a:cxn>
                <a:cxn ang="0">
                  <a:pos x="T8" y="T9"/>
                </a:cxn>
                <a:cxn ang="0">
                  <a:pos x="T10" y="T11"/>
                </a:cxn>
                <a:cxn ang="0">
                  <a:pos x="T12" y="T13"/>
                </a:cxn>
              </a:cxnLst>
              <a:rect l="0" t="0" r="r" b="b"/>
              <a:pathLst>
                <a:path w="568" h="423">
                  <a:moveTo>
                    <a:pt x="0" y="423"/>
                  </a:moveTo>
                  <a:lnTo>
                    <a:pt x="1" y="423"/>
                  </a:lnTo>
                  <a:lnTo>
                    <a:pt x="1" y="1"/>
                  </a:lnTo>
                  <a:lnTo>
                    <a:pt x="568" y="0"/>
                  </a:lnTo>
                  <a:lnTo>
                    <a:pt x="568" y="0"/>
                  </a:lnTo>
                  <a:lnTo>
                    <a:pt x="0" y="1"/>
                  </a:lnTo>
                  <a:lnTo>
                    <a:pt x="0" y="423"/>
                  </a:ln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39" name="Rectangle 37"/>
            <p:cNvSpPr>
              <a:spLocks noChangeArrowheads="1"/>
            </p:cNvSpPr>
            <p:nvPr/>
          </p:nvSpPr>
          <p:spPr bwMode="auto">
            <a:xfrm>
              <a:off x="2460" y="2910"/>
              <a:ext cx="479" cy="44"/>
            </a:xfrm>
            <a:prstGeom prst="rect">
              <a:avLst/>
            </a:prstGeom>
            <a:solidFill>
              <a:srgbClr val="B0B0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0" name="Oval 38"/>
            <p:cNvSpPr>
              <a:spLocks noChangeArrowheads="1"/>
            </p:cNvSpPr>
            <p:nvPr/>
          </p:nvSpPr>
          <p:spPr bwMode="auto">
            <a:xfrm>
              <a:off x="2687" y="2298"/>
              <a:ext cx="20" cy="21"/>
            </a:xfrm>
            <a:prstGeom prst="ellipse">
              <a:avLst/>
            </a:prstGeom>
            <a:solidFill>
              <a:srgbClr val="BAC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1" name="Freeform 39"/>
            <p:cNvSpPr>
              <a:spLocks/>
            </p:cNvSpPr>
            <p:nvPr/>
          </p:nvSpPr>
          <p:spPr bwMode="auto">
            <a:xfrm>
              <a:off x="2567" y="2383"/>
              <a:ext cx="264" cy="155"/>
            </a:xfrm>
            <a:custGeom>
              <a:avLst/>
              <a:gdLst>
                <a:gd name="T0" fmla="*/ 113 w 226"/>
                <a:gd name="T1" fmla="*/ 0 h 133"/>
                <a:gd name="T2" fmla="*/ 111 w 226"/>
                <a:gd name="T3" fmla="*/ 0 h 133"/>
                <a:gd name="T4" fmla="*/ 2 w 226"/>
                <a:gd name="T5" fmla="*/ 63 h 133"/>
                <a:gd name="T6" fmla="*/ 0 w 226"/>
                <a:gd name="T7" fmla="*/ 66 h 133"/>
                <a:gd name="T8" fmla="*/ 2 w 226"/>
                <a:gd name="T9" fmla="*/ 69 h 133"/>
                <a:gd name="T10" fmla="*/ 112 w 226"/>
                <a:gd name="T11" fmla="*/ 133 h 133"/>
                <a:gd name="T12" fmla="*/ 114 w 226"/>
                <a:gd name="T13" fmla="*/ 133 h 133"/>
                <a:gd name="T14" fmla="*/ 115 w 226"/>
                <a:gd name="T15" fmla="*/ 133 h 133"/>
                <a:gd name="T16" fmla="*/ 225 w 226"/>
                <a:gd name="T17" fmla="*/ 69 h 133"/>
                <a:gd name="T18" fmla="*/ 226 w 226"/>
                <a:gd name="T19" fmla="*/ 67 h 133"/>
                <a:gd name="T20" fmla="*/ 225 w 226"/>
                <a:gd name="T21" fmla="*/ 64 h 133"/>
                <a:gd name="T22" fmla="*/ 115 w 226"/>
                <a:gd name="T23" fmla="*/ 0 h 133"/>
                <a:gd name="T24" fmla="*/ 113 w 226"/>
                <a:gd name="T2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 h="133">
                  <a:moveTo>
                    <a:pt x="113" y="0"/>
                  </a:moveTo>
                  <a:cubicBezTo>
                    <a:pt x="112" y="0"/>
                    <a:pt x="112" y="0"/>
                    <a:pt x="111" y="0"/>
                  </a:cubicBezTo>
                  <a:cubicBezTo>
                    <a:pt x="2" y="63"/>
                    <a:pt x="2" y="63"/>
                    <a:pt x="2" y="63"/>
                  </a:cubicBezTo>
                  <a:cubicBezTo>
                    <a:pt x="1" y="64"/>
                    <a:pt x="0" y="65"/>
                    <a:pt x="0" y="66"/>
                  </a:cubicBezTo>
                  <a:cubicBezTo>
                    <a:pt x="0" y="67"/>
                    <a:pt x="1" y="68"/>
                    <a:pt x="2" y="69"/>
                  </a:cubicBezTo>
                  <a:cubicBezTo>
                    <a:pt x="112" y="133"/>
                    <a:pt x="112" y="133"/>
                    <a:pt x="112" y="133"/>
                  </a:cubicBezTo>
                  <a:cubicBezTo>
                    <a:pt x="112" y="133"/>
                    <a:pt x="113" y="133"/>
                    <a:pt x="114" y="133"/>
                  </a:cubicBezTo>
                  <a:cubicBezTo>
                    <a:pt x="114" y="133"/>
                    <a:pt x="115" y="133"/>
                    <a:pt x="115" y="133"/>
                  </a:cubicBezTo>
                  <a:cubicBezTo>
                    <a:pt x="225" y="69"/>
                    <a:pt x="225" y="69"/>
                    <a:pt x="225" y="69"/>
                  </a:cubicBezTo>
                  <a:cubicBezTo>
                    <a:pt x="226" y="69"/>
                    <a:pt x="226" y="68"/>
                    <a:pt x="226" y="67"/>
                  </a:cubicBezTo>
                  <a:cubicBezTo>
                    <a:pt x="226" y="65"/>
                    <a:pt x="226" y="64"/>
                    <a:pt x="225" y="64"/>
                  </a:cubicBezTo>
                  <a:cubicBezTo>
                    <a:pt x="115" y="0"/>
                    <a:pt x="115" y="0"/>
                    <a:pt x="115" y="0"/>
                  </a:cubicBezTo>
                  <a:cubicBezTo>
                    <a:pt x="114" y="0"/>
                    <a:pt x="114" y="0"/>
                    <a:pt x="113" y="0"/>
                  </a:cubicBezTo>
                </a:path>
              </a:pathLst>
            </a:custGeom>
            <a:solidFill>
              <a:srgbClr val="E5F8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2" name="Freeform 40"/>
            <p:cNvSpPr>
              <a:spLocks/>
            </p:cNvSpPr>
            <p:nvPr/>
          </p:nvSpPr>
          <p:spPr bwMode="auto">
            <a:xfrm>
              <a:off x="2549" y="2488"/>
              <a:ext cx="136" cy="232"/>
            </a:xfrm>
            <a:custGeom>
              <a:avLst/>
              <a:gdLst>
                <a:gd name="T0" fmla="*/ 3 w 116"/>
                <a:gd name="T1" fmla="*/ 0 h 198"/>
                <a:gd name="T2" fmla="*/ 1 w 116"/>
                <a:gd name="T3" fmla="*/ 1 h 198"/>
                <a:gd name="T4" fmla="*/ 0 w 116"/>
                <a:gd name="T5" fmla="*/ 4 h 198"/>
                <a:gd name="T6" fmla="*/ 0 w 116"/>
                <a:gd name="T7" fmla="*/ 131 h 198"/>
                <a:gd name="T8" fmla="*/ 1 w 116"/>
                <a:gd name="T9" fmla="*/ 134 h 198"/>
                <a:gd name="T10" fmla="*/ 111 w 116"/>
                <a:gd name="T11" fmla="*/ 197 h 198"/>
                <a:gd name="T12" fmla="*/ 113 w 116"/>
                <a:gd name="T13" fmla="*/ 198 h 198"/>
                <a:gd name="T14" fmla="*/ 114 w 116"/>
                <a:gd name="T15" fmla="*/ 197 h 198"/>
                <a:gd name="T16" fmla="*/ 116 w 116"/>
                <a:gd name="T17" fmla="*/ 194 h 198"/>
                <a:gd name="T18" fmla="*/ 116 w 116"/>
                <a:gd name="T19" fmla="*/ 67 h 198"/>
                <a:gd name="T20" fmla="*/ 114 w 116"/>
                <a:gd name="T21" fmla="*/ 64 h 198"/>
                <a:gd name="T22" fmla="*/ 5 w 116"/>
                <a:gd name="T23" fmla="*/ 1 h 198"/>
                <a:gd name="T24" fmla="*/ 3 w 116"/>
                <a:gd name="T2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198">
                  <a:moveTo>
                    <a:pt x="3" y="0"/>
                  </a:moveTo>
                  <a:cubicBezTo>
                    <a:pt x="2" y="0"/>
                    <a:pt x="2" y="0"/>
                    <a:pt x="1" y="1"/>
                  </a:cubicBezTo>
                  <a:cubicBezTo>
                    <a:pt x="0" y="1"/>
                    <a:pt x="0" y="2"/>
                    <a:pt x="0" y="4"/>
                  </a:cubicBezTo>
                  <a:cubicBezTo>
                    <a:pt x="0" y="131"/>
                    <a:pt x="0" y="131"/>
                    <a:pt x="0" y="131"/>
                  </a:cubicBezTo>
                  <a:cubicBezTo>
                    <a:pt x="0" y="132"/>
                    <a:pt x="0" y="133"/>
                    <a:pt x="1" y="134"/>
                  </a:cubicBezTo>
                  <a:cubicBezTo>
                    <a:pt x="111" y="197"/>
                    <a:pt x="111" y="197"/>
                    <a:pt x="111" y="197"/>
                  </a:cubicBezTo>
                  <a:cubicBezTo>
                    <a:pt x="112" y="197"/>
                    <a:pt x="112" y="198"/>
                    <a:pt x="113" y="198"/>
                  </a:cubicBezTo>
                  <a:cubicBezTo>
                    <a:pt x="113" y="198"/>
                    <a:pt x="114" y="197"/>
                    <a:pt x="114" y="197"/>
                  </a:cubicBezTo>
                  <a:cubicBezTo>
                    <a:pt x="115" y="197"/>
                    <a:pt x="116" y="196"/>
                    <a:pt x="116" y="194"/>
                  </a:cubicBezTo>
                  <a:cubicBezTo>
                    <a:pt x="116" y="67"/>
                    <a:pt x="116" y="67"/>
                    <a:pt x="116" y="67"/>
                  </a:cubicBezTo>
                  <a:cubicBezTo>
                    <a:pt x="116" y="66"/>
                    <a:pt x="115" y="65"/>
                    <a:pt x="114" y="64"/>
                  </a:cubicBezTo>
                  <a:cubicBezTo>
                    <a:pt x="5" y="1"/>
                    <a:pt x="5" y="1"/>
                    <a:pt x="5" y="1"/>
                  </a:cubicBezTo>
                  <a:cubicBezTo>
                    <a:pt x="4" y="0"/>
                    <a:pt x="3" y="0"/>
                    <a:pt x="3" y="0"/>
                  </a:cubicBezTo>
                </a:path>
              </a:pathLst>
            </a:custGeom>
            <a:solidFill>
              <a:srgbClr val="CCF1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3" name="Freeform 41"/>
            <p:cNvSpPr>
              <a:spLocks/>
            </p:cNvSpPr>
            <p:nvPr/>
          </p:nvSpPr>
          <p:spPr bwMode="auto">
            <a:xfrm>
              <a:off x="2714" y="2489"/>
              <a:ext cx="136" cy="231"/>
            </a:xfrm>
            <a:custGeom>
              <a:avLst/>
              <a:gdLst>
                <a:gd name="T0" fmla="*/ 113 w 116"/>
                <a:gd name="T1" fmla="*/ 0 h 197"/>
                <a:gd name="T2" fmla="*/ 111 w 116"/>
                <a:gd name="T3" fmla="*/ 1 h 197"/>
                <a:gd name="T4" fmla="*/ 1 w 116"/>
                <a:gd name="T5" fmla="*/ 64 h 197"/>
                <a:gd name="T6" fmla="*/ 0 w 116"/>
                <a:gd name="T7" fmla="*/ 67 h 197"/>
                <a:gd name="T8" fmla="*/ 0 w 116"/>
                <a:gd name="T9" fmla="*/ 193 h 197"/>
                <a:gd name="T10" fmla="*/ 1 w 116"/>
                <a:gd name="T11" fmla="*/ 196 h 197"/>
                <a:gd name="T12" fmla="*/ 3 w 116"/>
                <a:gd name="T13" fmla="*/ 197 h 197"/>
                <a:gd name="T14" fmla="*/ 5 w 116"/>
                <a:gd name="T15" fmla="*/ 196 h 197"/>
                <a:gd name="T16" fmla="*/ 114 w 116"/>
                <a:gd name="T17" fmla="*/ 133 h 197"/>
                <a:gd name="T18" fmla="*/ 116 w 116"/>
                <a:gd name="T19" fmla="*/ 130 h 197"/>
                <a:gd name="T20" fmla="*/ 116 w 116"/>
                <a:gd name="T21" fmla="*/ 3 h 197"/>
                <a:gd name="T22" fmla="*/ 114 w 116"/>
                <a:gd name="T23" fmla="*/ 1 h 197"/>
                <a:gd name="T24" fmla="*/ 113 w 116"/>
                <a:gd name="T2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197">
                  <a:moveTo>
                    <a:pt x="113" y="0"/>
                  </a:moveTo>
                  <a:cubicBezTo>
                    <a:pt x="112" y="0"/>
                    <a:pt x="112" y="0"/>
                    <a:pt x="111" y="1"/>
                  </a:cubicBezTo>
                  <a:cubicBezTo>
                    <a:pt x="1" y="64"/>
                    <a:pt x="1" y="64"/>
                    <a:pt x="1" y="64"/>
                  </a:cubicBezTo>
                  <a:cubicBezTo>
                    <a:pt x="0" y="65"/>
                    <a:pt x="0" y="66"/>
                    <a:pt x="0" y="67"/>
                  </a:cubicBezTo>
                  <a:cubicBezTo>
                    <a:pt x="0" y="193"/>
                    <a:pt x="0" y="193"/>
                    <a:pt x="0" y="193"/>
                  </a:cubicBezTo>
                  <a:cubicBezTo>
                    <a:pt x="0" y="195"/>
                    <a:pt x="0" y="196"/>
                    <a:pt x="1" y="196"/>
                  </a:cubicBezTo>
                  <a:cubicBezTo>
                    <a:pt x="2" y="196"/>
                    <a:pt x="2" y="197"/>
                    <a:pt x="3" y="197"/>
                  </a:cubicBezTo>
                  <a:cubicBezTo>
                    <a:pt x="3" y="197"/>
                    <a:pt x="4" y="196"/>
                    <a:pt x="5" y="196"/>
                  </a:cubicBezTo>
                  <a:cubicBezTo>
                    <a:pt x="114" y="133"/>
                    <a:pt x="114" y="133"/>
                    <a:pt x="114" y="133"/>
                  </a:cubicBezTo>
                  <a:cubicBezTo>
                    <a:pt x="115" y="132"/>
                    <a:pt x="116" y="131"/>
                    <a:pt x="116" y="130"/>
                  </a:cubicBezTo>
                  <a:cubicBezTo>
                    <a:pt x="116" y="3"/>
                    <a:pt x="116" y="3"/>
                    <a:pt x="116" y="3"/>
                  </a:cubicBezTo>
                  <a:cubicBezTo>
                    <a:pt x="116" y="2"/>
                    <a:pt x="115" y="1"/>
                    <a:pt x="114" y="1"/>
                  </a:cubicBezTo>
                  <a:cubicBezTo>
                    <a:pt x="114" y="0"/>
                    <a:pt x="113" y="0"/>
                    <a:pt x="113" y="0"/>
                  </a:cubicBezTo>
                </a:path>
              </a:pathLst>
            </a:custGeom>
            <a:solidFill>
              <a:srgbClr val="80DD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4" name="Freeform 42"/>
            <p:cNvSpPr>
              <a:spLocks/>
            </p:cNvSpPr>
            <p:nvPr/>
          </p:nvSpPr>
          <p:spPr bwMode="auto">
            <a:xfrm>
              <a:off x="818" y="2424"/>
              <a:ext cx="702" cy="492"/>
            </a:xfrm>
            <a:custGeom>
              <a:avLst/>
              <a:gdLst>
                <a:gd name="T0" fmla="*/ 0 w 599"/>
                <a:gd name="T1" fmla="*/ 398 h 420"/>
                <a:gd name="T2" fmla="*/ 22 w 599"/>
                <a:gd name="T3" fmla="*/ 420 h 420"/>
                <a:gd name="T4" fmla="*/ 577 w 599"/>
                <a:gd name="T5" fmla="*/ 420 h 420"/>
                <a:gd name="T6" fmla="*/ 599 w 599"/>
                <a:gd name="T7" fmla="*/ 398 h 420"/>
                <a:gd name="T8" fmla="*/ 599 w 599"/>
                <a:gd name="T9" fmla="*/ 0 h 420"/>
                <a:gd name="T10" fmla="*/ 0 w 599"/>
                <a:gd name="T11" fmla="*/ 0 h 420"/>
                <a:gd name="T12" fmla="*/ 0 w 599"/>
                <a:gd name="T13" fmla="*/ 398 h 420"/>
              </a:gdLst>
              <a:ahLst/>
              <a:cxnLst>
                <a:cxn ang="0">
                  <a:pos x="T0" y="T1"/>
                </a:cxn>
                <a:cxn ang="0">
                  <a:pos x="T2" y="T3"/>
                </a:cxn>
                <a:cxn ang="0">
                  <a:pos x="T4" y="T5"/>
                </a:cxn>
                <a:cxn ang="0">
                  <a:pos x="T6" y="T7"/>
                </a:cxn>
                <a:cxn ang="0">
                  <a:pos x="T8" y="T9"/>
                </a:cxn>
                <a:cxn ang="0">
                  <a:pos x="T10" y="T11"/>
                </a:cxn>
                <a:cxn ang="0">
                  <a:pos x="T12" y="T13"/>
                </a:cxn>
              </a:cxnLst>
              <a:rect l="0" t="0" r="r" b="b"/>
              <a:pathLst>
                <a:path w="599" h="420">
                  <a:moveTo>
                    <a:pt x="0" y="398"/>
                  </a:moveTo>
                  <a:cubicBezTo>
                    <a:pt x="0" y="410"/>
                    <a:pt x="10" y="420"/>
                    <a:pt x="22" y="420"/>
                  </a:cubicBezTo>
                  <a:cubicBezTo>
                    <a:pt x="577" y="420"/>
                    <a:pt x="577" y="420"/>
                    <a:pt x="577" y="420"/>
                  </a:cubicBezTo>
                  <a:cubicBezTo>
                    <a:pt x="589" y="420"/>
                    <a:pt x="599" y="410"/>
                    <a:pt x="599" y="398"/>
                  </a:cubicBezTo>
                  <a:cubicBezTo>
                    <a:pt x="599" y="0"/>
                    <a:pt x="599" y="0"/>
                    <a:pt x="599" y="0"/>
                  </a:cubicBezTo>
                  <a:cubicBezTo>
                    <a:pt x="0" y="0"/>
                    <a:pt x="0" y="0"/>
                    <a:pt x="0" y="0"/>
                  </a:cubicBezTo>
                  <a:cubicBezTo>
                    <a:pt x="0" y="398"/>
                    <a:pt x="0" y="398"/>
                    <a:pt x="0" y="398"/>
                  </a:cubicBezTo>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5" name="Freeform 43"/>
            <p:cNvSpPr>
              <a:spLocks/>
            </p:cNvSpPr>
            <p:nvPr/>
          </p:nvSpPr>
          <p:spPr bwMode="auto">
            <a:xfrm>
              <a:off x="818" y="2317"/>
              <a:ext cx="702" cy="107"/>
            </a:xfrm>
            <a:custGeom>
              <a:avLst/>
              <a:gdLst>
                <a:gd name="T0" fmla="*/ 577 w 599"/>
                <a:gd name="T1" fmla="*/ 0 h 91"/>
                <a:gd name="T2" fmla="*/ 22 w 599"/>
                <a:gd name="T3" fmla="*/ 0 h 91"/>
                <a:gd name="T4" fmla="*/ 0 w 599"/>
                <a:gd name="T5" fmla="*/ 22 h 91"/>
                <a:gd name="T6" fmla="*/ 0 w 599"/>
                <a:gd name="T7" fmla="*/ 91 h 91"/>
                <a:gd name="T8" fmla="*/ 599 w 599"/>
                <a:gd name="T9" fmla="*/ 91 h 91"/>
                <a:gd name="T10" fmla="*/ 599 w 599"/>
                <a:gd name="T11" fmla="*/ 22 h 91"/>
                <a:gd name="T12" fmla="*/ 577 w 599"/>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599" h="91">
                  <a:moveTo>
                    <a:pt x="577" y="0"/>
                  </a:moveTo>
                  <a:cubicBezTo>
                    <a:pt x="22" y="0"/>
                    <a:pt x="22" y="0"/>
                    <a:pt x="22" y="0"/>
                  </a:cubicBezTo>
                  <a:cubicBezTo>
                    <a:pt x="10" y="0"/>
                    <a:pt x="0" y="10"/>
                    <a:pt x="0" y="22"/>
                  </a:cubicBezTo>
                  <a:cubicBezTo>
                    <a:pt x="0" y="91"/>
                    <a:pt x="0" y="91"/>
                    <a:pt x="0" y="91"/>
                  </a:cubicBezTo>
                  <a:cubicBezTo>
                    <a:pt x="599" y="91"/>
                    <a:pt x="599" y="91"/>
                    <a:pt x="599" y="91"/>
                  </a:cubicBezTo>
                  <a:cubicBezTo>
                    <a:pt x="599" y="22"/>
                    <a:pt x="599" y="22"/>
                    <a:pt x="599" y="22"/>
                  </a:cubicBezTo>
                  <a:cubicBezTo>
                    <a:pt x="599" y="10"/>
                    <a:pt x="589" y="0"/>
                    <a:pt x="577" y="0"/>
                  </a:cubicBezTo>
                </a:path>
              </a:pathLst>
            </a:custGeom>
            <a:solidFill>
              <a:srgbClr val="8D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6" name="Rectangle 44"/>
            <p:cNvSpPr>
              <a:spLocks noChangeArrowheads="1"/>
            </p:cNvSpPr>
            <p:nvPr/>
          </p:nvSpPr>
          <p:spPr bwMode="auto">
            <a:xfrm>
              <a:off x="1025"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7" name="Rectangle 45"/>
            <p:cNvSpPr>
              <a:spLocks noChangeArrowheads="1"/>
            </p:cNvSpPr>
            <p:nvPr/>
          </p:nvSpPr>
          <p:spPr bwMode="auto">
            <a:xfrm>
              <a:off x="1025" y="2577"/>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8" name="Rectangle 46"/>
            <p:cNvSpPr>
              <a:spLocks noChangeArrowheads="1"/>
            </p:cNvSpPr>
            <p:nvPr/>
          </p:nvSpPr>
          <p:spPr bwMode="auto">
            <a:xfrm>
              <a:off x="1025"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49" name="Rectangle 47"/>
            <p:cNvSpPr>
              <a:spLocks noChangeArrowheads="1"/>
            </p:cNvSpPr>
            <p:nvPr/>
          </p:nvSpPr>
          <p:spPr bwMode="auto">
            <a:xfrm>
              <a:off x="1025"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0" name="Rectangle 48"/>
            <p:cNvSpPr>
              <a:spLocks noChangeArrowheads="1"/>
            </p:cNvSpPr>
            <p:nvPr/>
          </p:nvSpPr>
          <p:spPr bwMode="auto">
            <a:xfrm>
              <a:off x="1025" y="2681"/>
              <a:ext cx="130" cy="79"/>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1" name="Rectangle 49"/>
            <p:cNvSpPr>
              <a:spLocks noChangeArrowheads="1"/>
            </p:cNvSpPr>
            <p:nvPr/>
          </p:nvSpPr>
          <p:spPr bwMode="auto">
            <a:xfrm>
              <a:off x="1025" y="2681"/>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2" name="Rectangle 50"/>
            <p:cNvSpPr>
              <a:spLocks noChangeArrowheads="1"/>
            </p:cNvSpPr>
            <p:nvPr/>
          </p:nvSpPr>
          <p:spPr bwMode="auto">
            <a:xfrm>
              <a:off x="1181" y="2681"/>
              <a:ext cx="130" cy="79"/>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3" name="Rectangle 51"/>
            <p:cNvSpPr>
              <a:spLocks noChangeArrowheads="1"/>
            </p:cNvSpPr>
            <p:nvPr/>
          </p:nvSpPr>
          <p:spPr bwMode="auto">
            <a:xfrm>
              <a:off x="1181"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4" name="Rectangle 52"/>
            <p:cNvSpPr>
              <a:spLocks noChangeArrowheads="1"/>
            </p:cNvSpPr>
            <p:nvPr/>
          </p:nvSpPr>
          <p:spPr bwMode="auto">
            <a:xfrm>
              <a:off x="1181" y="2577"/>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5" name="Rectangle 53"/>
            <p:cNvSpPr>
              <a:spLocks noChangeArrowheads="1"/>
            </p:cNvSpPr>
            <p:nvPr/>
          </p:nvSpPr>
          <p:spPr bwMode="auto">
            <a:xfrm>
              <a:off x="1181"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6" name="Rectangle 54"/>
            <p:cNvSpPr>
              <a:spLocks noChangeArrowheads="1"/>
            </p:cNvSpPr>
            <p:nvPr/>
          </p:nvSpPr>
          <p:spPr bwMode="auto">
            <a:xfrm>
              <a:off x="1181"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7" name="Rectangle 55"/>
            <p:cNvSpPr>
              <a:spLocks noChangeArrowheads="1"/>
            </p:cNvSpPr>
            <p:nvPr/>
          </p:nvSpPr>
          <p:spPr bwMode="auto">
            <a:xfrm>
              <a:off x="870"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8" name="Rectangle 56"/>
            <p:cNvSpPr>
              <a:spLocks noChangeArrowheads="1"/>
            </p:cNvSpPr>
            <p:nvPr/>
          </p:nvSpPr>
          <p:spPr bwMode="auto">
            <a:xfrm>
              <a:off x="870"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59" name="Rectangle 57"/>
            <p:cNvSpPr>
              <a:spLocks noChangeArrowheads="1"/>
            </p:cNvSpPr>
            <p:nvPr/>
          </p:nvSpPr>
          <p:spPr bwMode="auto">
            <a:xfrm>
              <a:off x="870"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0" name="Rectangle 58"/>
            <p:cNvSpPr>
              <a:spLocks noChangeArrowheads="1"/>
            </p:cNvSpPr>
            <p:nvPr/>
          </p:nvSpPr>
          <p:spPr bwMode="auto">
            <a:xfrm>
              <a:off x="870" y="2577"/>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1" name="Rectangle 59"/>
            <p:cNvSpPr>
              <a:spLocks noChangeArrowheads="1"/>
            </p:cNvSpPr>
            <p:nvPr/>
          </p:nvSpPr>
          <p:spPr bwMode="auto">
            <a:xfrm>
              <a:off x="870" y="2681"/>
              <a:ext cx="130" cy="79"/>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2" name="Rectangle 60"/>
            <p:cNvSpPr>
              <a:spLocks noChangeArrowheads="1"/>
            </p:cNvSpPr>
            <p:nvPr/>
          </p:nvSpPr>
          <p:spPr bwMode="auto">
            <a:xfrm>
              <a:off x="870" y="2681"/>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3" name="Rectangle 61"/>
            <p:cNvSpPr>
              <a:spLocks noChangeArrowheads="1"/>
            </p:cNvSpPr>
            <p:nvPr/>
          </p:nvSpPr>
          <p:spPr bwMode="auto">
            <a:xfrm>
              <a:off x="870" y="2786"/>
              <a:ext cx="130" cy="7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4" name="Rectangle 62"/>
            <p:cNvSpPr>
              <a:spLocks noChangeArrowheads="1"/>
            </p:cNvSpPr>
            <p:nvPr/>
          </p:nvSpPr>
          <p:spPr bwMode="auto">
            <a:xfrm>
              <a:off x="870" y="2786"/>
              <a:ext cx="13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5" name="Rectangle 63"/>
            <p:cNvSpPr>
              <a:spLocks noChangeArrowheads="1"/>
            </p:cNvSpPr>
            <p:nvPr/>
          </p:nvSpPr>
          <p:spPr bwMode="auto">
            <a:xfrm>
              <a:off x="1025" y="2786"/>
              <a:ext cx="130" cy="7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6" name="Rectangle 64"/>
            <p:cNvSpPr>
              <a:spLocks noChangeArrowheads="1"/>
            </p:cNvSpPr>
            <p:nvPr/>
          </p:nvSpPr>
          <p:spPr bwMode="auto">
            <a:xfrm>
              <a:off x="1181" y="2786"/>
              <a:ext cx="130" cy="7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7" name="Rectangle 65"/>
            <p:cNvSpPr>
              <a:spLocks noChangeArrowheads="1"/>
            </p:cNvSpPr>
            <p:nvPr/>
          </p:nvSpPr>
          <p:spPr bwMode="auto">
            <a:xfrm>
              <a:off x="1338" y="2681"/>
              <a:ext cx="130" cy="79"/>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8" name="Rectangle 66"/>
            <p:cNvSpPr>
              <a:spLocks noChangeArrowheads="1"/>
            </p:cNvSpPr>
            <p:nvPr/>
          </p:nvSpPr>
          <p:spPr bwMode="auto">
            <a:xfrm>
              <a:off x="1338"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69" name="Rectangle 67"/>
            <p:cNvSpPr>
              <a:spLocks noChangeArrowheads="1"/>
            </p:cNvSpPr>
            <p:nvPr/>
          </p:nvSpPr>
          <p:spPr bwMode="auto">
            <a:xfrm>
              <a:off x="1338"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0" name="Rectangle 68"/>
            <p:cNvSpPr>
              <a:spLocks noChangeArrowheads="1"/>
            </p:cNvSpPr>
            <p:nvPr/>
          </p:nvSpPr>
          <p:spPr bwMode="auto">
            <a:xfrm>
              <a:off x="1338" y="2786"/>
              <a:ext cx="130" cy="7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1" name="Freeform 69"/>
            <p:cNvSpPr>
              <a:spLocks noEditPoints="1"/>
            </p:cNvSpPr>
            <p:nvPr/>
          </p:nvSpPr>
          <p:spPr bwMode="auto">
            <a:xfrm>
              <a:off x="840" y="2317"/>
              <a:ext cx="591" cy="0"/>
            </a:xfrm>
            <a:custGeom>
              <a:avLst/>
              <a:gdLst>
                <a:gd name="T0" fmla="*/ 140 w 504"/>
                <a:gd name="T1" fmla="*/ 5 w 504"/>
                <a:gd name="T2" fmla="*/ 0 w 504"/>
                <a:gd name="T3" fmla="*/ 3 w 504"/>
                <a:gd name="T4" fmla="*/ 140 w 504"/>
                <a:gd name="T5" fmla="*/ 140 w 504"/>
                <a:gd name="T6" fmla="*/ 504 w 504"/>
                <a:gd name="T7" fmla="*/ 159 w 504"/>
                <a:gd name="T8" fmla="*/ 159 w 504"/>
                <a:gd name="T9" fmla="*/ 503 w 504"/>
                <a:gd name="T10" fmla="*/ 504 w 50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504">
                  <a:moveTo>
                    <a:pt x="140" y="0"/>
                  </a:moveTo>
                  <a:cubicBezTo>
                    <a:pt x="5" y="0"/>
                    <a:pt x="5" y="0"/>
                    <a:pt x="5" y="0"/>
                  </a:cubicBezTo>
                  <a:cubicBezTo>
                    <a:pt x="3" y="0"/>
                    <a:pt x="1" y="0"/>
                    <a:pt x="0" y="0"/>
                  </a:cubicBezTo>
                  <a:cubicBezTo>
                    <a:pt x="1" y="0"/>
                    <a:pt x="2" y="0"/>
                    <a:pt x="3" y="0"/>
                  </a:cubicBezTo>
                  <a:cubicBezTo>
                    <a:pt x="140" y="0"/>
                    <a:pt x="140" y="0"/>
                    <a:pt x="140" y="0"/>
                  </a:cubicBezTo>
                  <a:cubicBezTo>
                    <a:pt x="140" y="0"/>
                    <a:pt x="140" y="0"/>
                    <a:pt x="140" y="0"/>
                  </a:cubicBezTo>
                  <a:moveTo>
                    <a:pt x="504" y="0"/>
                  </a:moveTo>
                  <a:cubicBezTo>
                    <a:pt x="159" y="0"/>
                    <a:pt x="159" y="0"/>
                    <a:pt x="159" y="0"/>
                  </a:cubicBezTo>
                  <a:cubicBezTo>
                    <a:pt x="159" y="0"/>
                    <a:pt x="159" y="0"/>
                    <a:pt x="159" y="0"/>
                  </a:cubicBezTo>
                  <a:cubicBezTo>
                    <a:pt x="503" y="0"/>
                    <a:pt x="503" y="0"/>
                    <a:pt x="503" y="0"/>
                  </a:cubicBezTo>
                  <a:cubicBezTo>
                    <a:pt x="504" y="0"/>
                    <a:pt x="504" y="0"/>
                    <a:pt x="504" y="0"/>
                  </a:cubicBezTo>
                </a:path>
              </a:pathLst>
            </a:custGeom>
            <a:solidFill>
              <a:srgbClr val="1C4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2" name="Freeform 70"/>
            <p:cNvSpPr>
              <a:spLocks/>
            </p:cNvSpPr>
            <p:nvPr/>
          </p:nvSpPr>
          <p:spPr bwMode="auto">
            <a:xfrm>
              <a:off x="1004" y="2317"/>
              <a:ext cx="23" cy="0"/>
            </a:xfrm>
            <a:custGeom>
              <a:avLst/>
              <a:gdLst>
                <a:gd name="T0" fmla="*/ 19 w 19"/>
                <a:gd name="T1" fmla="*/ 0 w 19"/>
                <a:gd name="T2" fmla="*/ 0 w 19"/>
                <a:gd name="T3" fmla="*/ 19 w 19"/>
                <a:gd name="T4" fmla="*/ 19 w 19"/>
              </a:gdLst>
              <a:ahLst/>
              <a:cxnLst>
                <a:cxn ang="0">
                  <a:pos x="T0" y="0"/>
                </a:cxn>
                <a:cxn ang="0">
                  <a:pos x="T1" y="0"/>
                </a:cxn>
                <a:cxn ang="0">
                  <a:pos x="T2" y="0"/>
                </a:cxn>
                <a:cxn ang="0">
                  <a:pos x="T3" y="0"/>
                </a:cxn>
                <a:cxn ang="0">
                  <a:pos x="T4" y="0"/>
                </a:cxn>
              </a:cxnLst>
              <a:rect l="0" t="0" r="r" b="b"/>
              <a:pathLst>
                <a:path w="19">
                  <a:moveTo>
                    <a:pt x="19" y="0"/>
                  </a:moveTo>
                  <a:cubicBezTo>
                    <a:pt x="0" y="0"/>
                    <a:pt x="0" y="0"/>
                    <a:pt x="0" y="0"/>
                  </a:cubicBezTo>
                  <a:cubicBezTo>
                    <a:pt x="0" y="0"/>
                    <a:pt x="0" y="0"/>
                    <a:pt x="0" y="0"/>
                  </a:cubicBezTo>
                  <a:cubicBezTo>
                    <a:pt x="19" y="0"/>
                    <a:pt x="19" y="0"/>
                    <a:pt x="19" y="0"/>
                  </a:cubicBezTo>
                  <a:cubicBezTo>
                    <a:pt x="19" y="0"/>
                    <a:pt x="19" y="0"/>
                    <a:pt x="19" y="0"/>
                  </a:cubicBezTo>
                </a:path>
              </a:pathLst>
            </a:custGeom>
            <a:solidFill>
              <a:srgbClr val="89CF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3" name="Freeform 71"/>
            <p:cNvSpPr>
              <a:spLocks/>
            </p:cNvSpPr>
            <p:nvPr/>
          </p:nvSpPr>
          <p:spPr bwMode="auto">
            <a:xfrm>
              <a:off x="842" y="2916"/>
              <a:ext cx="35" cy="0"/>
            </a:xfrm>
            <a:custGeom>
              <a:avLst/>
              <a:gdLst>
                <a:gd name="T0" fmla="*/ 0 w 30"/>
                <a:gd name="T1" fmla="*/ 4 w 30"/>
                <a:gd name="T2" fmla="*/ 30 w 30"/>
                <a:gd name="T3" fmla="*/ 30 w 30"/>
                <a:gd name="T4" fmla="*/ 2 w 30"/>
                <a:gd name="T5" fmla="*/ 0 w 30"/>
              </a:gdLst>
              <a:ahLst/>
              <a:cxnLst>
                <a:cxn ang="0">
                  <a:pos x="T0" y="0"/>
                </a:cxn>
                <a:cxn ang="0">
                  <a:pos x="T1" y="0"/>
                </a:cxn>
                <a:cxn ang="0">
                  <a:pos x="T2" y="0"/>
                </a:cxn>
                <a:cxn ang="0">
                  <a:pos x="T3" y="0"/>
                </a:cxn>
                <a:cxn ang="0">
                  <a:pos x="T4" y="0"/>
                </a:cxn>
                <a:cxn ang="0">
                  <a:pos x="T5" y="0"/>
                </a:cxn>
              </a:cxnLst>
              <a:rect l="0" t="0" r="r" b="b"/>
              <a:pathLst>
                <a:path w="30">
                  <a:moveTo>
                    <a:pt x="0" y="0"/>
                  </a:moveTo>
                  <a:cubicBezTo>
                    <a:pt x="1" y="0"/>
                    <a:pt x="2" y="0"/>
                    <a:pt x="4" y="0"/>
                  </a:cubicBezTo>
                  <a:cubicBezTo>
                    <a:pt x="30" y="0"/>
                    <a:pt x="30" y="0"/>
                    <a:pt x="30" y="0"/>
                  </a:cubicBezTo>
                  <a:cubicBezTo>
                    <a:pt x="30" y="0"/>
                    <a:pt x="30" y="0"/>
                    <a:pt x="30" y="0"/>
                  </a:cubicBezTo>
                  <a:cubicBezTo>
                    <a:pt x="2" y="0"/>
                    <a:pt x="2" y="0"/>
                    <a:pt x="2" y="0"/>
                  </a:cubicBezTo>
                  <a:cubicBezTo>
                    <a:pt x="1" y="0"/>
                    <a:pt x="0" y="0"/>
                    <a:pt x="0" y="0"/>
                  </a:cubicBezTo>
                </a:path>
              </a:pathLst>
            </a:custGeom>
            <a:solidFill>
              <a:srgbClr val="1C4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4" name="Freeform 72"/>
            <p:cNvSpPr>
              <a:spLocks noEditPoints="1"/>
            </p:cNvSpPr>
            <p:nvPr/>
          </p:nvSpPr>
          <p:spPr bwMode="auto">
            <a:xfrm>
              <a:off x="818" y="2424"/>
              <a:ext cx="513" cy="492"/>
            </a:xfrm>
            <a:custGeom>
              <a:avLst/>
              <a:gdLst>
                <a:gd name="T0" fmla="*/ 44 w 438"/>
                <a:gd name="T1" fmla="*/ 287 h 420"/>
                <a:gd name="T2" fmla="*/ 44 w 438"/>
                <a:gd name="T3" fmla="*/ 220 h 420"/>
                <a:gd name="T4" fmla="*/ 155 w 438"/>
                <a:gd name="T5" fmla="*/ 220 h 420"/>
                <a:gd name="T6" fmla="*/ 155 w 438"/>
                <a:gd name="T7" fmla="*/ 287 h 420"/>
                <a:gd name="T8" fmla="*/ 44 w 438"/>
                <a:gd name="T9" fmla="*/ 287 h 420"/>
                <a:gd name="T10" fmla="*/ 44 w 438"/>
                <a:gd name="T11" fmla="*/ 198 h 420"/>
                <a:gd name="T12" fmla="*/ 44 w 438"/>
                <a:gd name="T13" fmla="*/ 131 h 420"/>
                <a:gd name="T14" fmla="*/ 155 w 438"/>
                <a:gd name="T15" fmla="*/ 131 h 420"/>
                <a:gd name="T16" fmla="*/ 155 w 438"/>
                <a:gd name="T17" fmla="*/ 198 h 420"/>
                <a:gd name="T18" fmla="*/ 44 w 438"/>
                <a:gd name="T19" fmla="*/ 198 h 420"/>
                <a:gd name="T20" fmla="*/ 44 w 438"/>
                <a:gd name="T21" fmla="*/ 109 h 420"/>
                <a:gd name="T22" fmla="*/ 44 w 438"/>
                <a:gd name="T23" fmla="*/ 42 h 420"/>
                <a:gd name="T24" fmla="*/ 155 w 438"/>
                <a:gd name="T25" fmla="*/ 42 h 420"/>
                <a:gd name="T26" fmla="*/ 155 w 438"/>
                <a:gd name="T27" fmla="*/ 109 h 420"/>
                <a:gd name="T28" fmla="*/ 44 w 438"/>
                <a:gd name="T29" fmla="*/ 109 h 420"/>
                <a:gd name="T30" fmla="*/ 177 w 438"/>
                <a:gd name="T31" fmla="*/ 109 h 420"/>
                <a:gd name="T32" fmla="*/ 177 w 438"/>
                <a:gd name="T33" fmla="*/ 42 h 420"/>
                <a:gd name="T34" fmla="*/ 288 w 438"/>
                <a:gd name="T35" fmla="*/ 42 h 420"/>
                <a:gd name="T36" fmla="*/ 288 w 438"/>
                <a:gd name="T37" fmla="*/ 109 h 420"/>
                <a:gd name="T38" fmla="*/ 177 w 438"/>
                <a:gd name="T39" fmla="*/ 109 h 420"/>
                <a:gd name="T40" fmla="*/ 438 w 438"/>
                <a:gd name="T41" fmla="*/ 0 h 420"/>
                <a:gd name="T42" fmla="*/ 0 w 438"/>
                <a:gd name="T43" fmla="*/ 0 h 420"/>
                <a:gd name="T44" fmla="*/ 0 w 438"/>
                <a:gd name="T45" fmla="*/ 20 h 420"/>
                <a:gd name="T46" fmla="*/ 0 w 438"/>
                <a:gd name="T47" fmla="*/ 60 h 420"/>
                <a:gd name="T48" fmla="*/ 0 w 438"/>
                <a:gd name="T49" fmla="*/ 396 h 420"/>
                <a:gd name="T50" fmla="*/ 20 w 438"/>
                <a:gd name="T51" fmla="*/ 420 h 420"/>
                <a:gd name="T52" fmla="*/ 22 w 438"/>
                <a:gd name="T53" fmla="*/ 420 h 420"/>
                <a:gd name="T54" fmla="*/ 50 w 438"/>
                <a:gd name="T55" fmla="*/ 420 h 420"/>
                <a:gd name="T56" fmla="*/ 91 w 438"/>
                <a:gd name="T57" fmla="*/ 375 h 420"/>
                <a:gd name="T58" fmla="*/ 44 w 438"/>
                <a:gd name="T59" fmla="*/ 375 h 420"/>
                <a:gd name="T60" fmla="*/ 44 w 438"/>
                <a:gd name="T61" fmla="*/ 309 h 420"/>
                <a:gd name="T62" fmla="*/ 153 w 438"/>
                <a:gd name="T63" fmla="*/ 309 h 420"/>
                <a:gd name="T64" fmla="*/ 177 w 438"/>
                <a:gd name="T65" fmla="*/ 282 h 420"/>
                <a:gd name="T66" fmla="*/ 177 w 438"/>
                <a:gd name="T67" fmla="*/ 220 h 420"/>
                <a:gd name="T68" fmla="*/ 235 w 438"/>
                <a:gd name="T69" fmla="*/ 220 h 420"/>
                <a:gd name="T70" fmla="*/ 255 w 438"/>
                <a:gd name="T71" fmla="*/ 198 h 420"/>
                <a:gd name="T72" fmla="*/ 177 w 438"/>
                <a:gd name="T73" fmla="*/ 198 h 420"/>
                <a:gd name="T74" fmla="*/ 177 w 438"/>
                <a:gd name="T75" fmla="*/ 131 h 420"/>
                <a:gd name="T76" fmla="*/ 288 w 438"/>
                <a:gd name="T77" fmla="*/ 131 h 420"/>
                <a:gd name="T78" fmla="*/ 288 w 438"/>
                <a:gd name="T79" fmla="*/ 162 h 420"/>
                <a:gd name="T80" fmla="*/ 310 w 438"/>
                <a:gd name="T81" fmla="*/ 138 h 420"/>
                <a:gd name="T82" fmla="*/ 310 w 438"/>
                <a:gd name="T83" fmla="*/ 131 h 420"/>
                <a:gd name="T84" fmla="*/ 317 w 438"/>
                <a:gd name="T85" fmla="*/ 131 h 420"/>
                <a:gd name="T86" fmla="*/ 338 w 438"/>
                <a:gd name="T87" fmla="*/ 109 h 420"/>
                <a:gd name="T88" fmla="*/ 310 w 438"/>
                <a:gd name="T89" fmla="*/ 109 h 420"/>
                <a:gd name="T90" fmla="*/ 310 w 438"/>
                <a:gd name="T91" fmla="*/ 42 h 420"/>
                <a:gd name="T92" fmla="*/ 399 w 438"/>
                <a:gd name="T93" fmla="*/ 42 h 420"/>
                <a:gd name="T94" fmla="*/ 438 w 438"/>
                <a:gd name="T95"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8" h="420">
                  <a:moveTo>
                    <a:pt x="44" y="287"/>
                  </a:moveTo>
                  <a:cubicBezTo>
                    <a:pt x="44" y="220"/>
                    <a:pt x="44" y="220"/>
                    <a:pt x="44" y="220"/>
                  </a:cubicBezTo>
                  <a:cubicBezTo>
                    <a:pt x="155" y="220"/>
                    <a:pt x="155" y="220"/>
                    <a:pt x="155" y="220"/>
                  </a:cubicBezTo>
                  <a:cubicBezTo>
                    <a:pt x="155" y="287"/>
                    <a:pt x="155" y="287"/>
                    <a:pt x="155" y="287"/>
                  </a:cubicBezTo>
                  <a:cubicBezTo>
                    <a:pt x="44" y="287"/>
                    <a:pt x="44" y="287"/>
                    <a:pt x="44" y="287"/>
                  </a:cubicBezTo>
                  <a:moveTo>
                    <a:pt x="44" y="198"/>
                  </a:moveTo>
                  <a:cubicBezTo>
                    <a:pt x="44" y="131"/>
                    <a:pt x="44" y="131"/>
                    <a:pt x="44" y="131"/>
                  </a:cubicBezTo>
                  <a:cubicBezTo>
                    <a:pt x="155" y="131"/>
                    <a:pt x="155" y="131"/>
                    <a:pt x="155" y="131"/>
                  </a:cubicBezTo>
                  <a:cubicBezTo>
                    <a:pt x="155" y="198"/>
                    <a:pt x="155" y="198"/>
                    <a:pt x="155" y="198"/>
                  </a:cubicBezTo>
                  <a:cubicBezTo>
                    <a:pt x="44" y="198"/>
                    <a:pt x="44" y="198"/>
                    <a:pt x="44" y="198"/>
                  </a:cubicBezTo>
                  <a:moveTo>
                    <a:pt x="44" y="109"/>
                  </a:moveTo>
                  <a:cubicBezTo>
                    <a:pt x="44" y="42"/>
                    <a:pt x="44" y="42"/>
                    <a:pt x="44" y="42"/>
                  </a:cubicBezTo>
                  <a:cubicBezTo>
                    <a:pt x="155" y="42"/>
                    <a:pt x="155" y="42"/>
                    <a:pt x="155" y="42"/>
                  </a:cubicBezTo>
                  <a:cubicBezTo>
                    <a:pt x="155" y="109"/>
                    <a:pt x="155" y="109"/>
                    <a:pt x="155" y="109"/>
                  </a:cubicBezTo>
                  <a:cubicBezTo>
                    <a:pt x="44" y="109"/>
                    <a:pt x="44" y="109"/>
                    <a:pt x="44" y="109"/>
                  </a:cubicBezTo>
                  <a:moveTo>
                    <a:pt x="177" y="109"/>
                  </a:moveTo>
                  <a:cubicBezTo>
                    <a:pt x="177" y="42"/>
                    <a:pt x="177" y="42"/>
                    <a:pt x="177" y="42"/>
                  </a:cubicBezTo>
                  <a:cubicBezTo>
                    <a:pt x="288" y="42"/>
                    <a:pt x="288" y="42"/>
                    <a:pt x="288" y="42"/>
                  </a:cubicBezTo>
                  <a:cubicBezTo>
                    <a:pt x="288" y="109"/>
                    <a:pt x="288" y="109"/>
                    <a:pt x="288" y="109"/>
                  </a:cubicBezTo>
                  <a:cubicBezTo>
                    <a:pt x="177" y="109"/>
                    <a:pt x="177" y="109"/>
                    <a:pt x="177" y="109"/>
                  </a:cubicBezTo>
                  <a:moveTo>
                    <a:pt x="438" y="0"/>
                  </a:moveTo>
                  <a:cubicBezTo>
                    <a:pt x="0" y="0"/>
                    <a:pt x="0" y="0"/>
                    <a:pt x="0" y="0"/>
                  </a:cubicBezTo>
                  <a:cubicBezTo>
                    <a:pt x="0" y="20"/>
                    <a:pt x="0" y="20"/>
                    <a:pt x="0" y="20"/>
                  </a:cubicBezTo>
                  <a:cubicBezTo>
                    <a:pt x="0" y="60"/>
                    <a:pt x="0" y="60"/>
                    <a:pt x="0" y="60"/>
                  </a:cubicBezTo>
                  <a:cubicBezTo>
                    <a:pt x="0" y="396"/>
                    <a:pt x="0" y="396"/>
                    <a:pt x="0" y="396"/>
                  </a:cubicBezTo>
                  <a:cubicBezTo>
                    <a:pt x="0" y="408"/>
                    <a:pt x="8" y="418"/>
                    <a:pt x="20" y="420"/>
                  </a:cubicBezTo>
                  <a:cubicBezTo>
                    <a:pt x="20" y="420"/>
                    <a:pt x="21" y="420"/>
                    <a:pt x="22" y="420"/>
                  </a:cubicBezTo>
                  <a:cubicBezTo>
                    <a:pt x="50" y="420"/>
                    <a:pt x="50" y="420"/>
                    <a:pt x="50" y="420"/>
                  </a:cubicBezTo>
                  <a:cubicBezTo>
                    <a:pt x="91" y="375"/>
                    <a:pt x="91" y="375"/>
                    <a:pt x="91" y="375"/>
                  </a:cubicBezTo>
                  <a:cubicBezTo>
                    <a:pt x="44" y="375"/>
                    <a:pt x="44" y="375"/>
                    <a:pt x="44" y="375"/>
                  </a:cubicBezTo>
                  <a:cubicBezTo>
                    <a:pt x="44" y="309"/>
                    <a:pt x="44" y="309"/>
                    <a:pt x="44" y="309"/>
                  </a:cubicBezTo>
                  <a:cubicBezTo>
                    <a:pt x="153" y="309"/>
                    <a:pt x="153" y="309"/>
                    <a:pt x="153" y="309"/>
                  </a:cubicBezTo>
                  <a:cubicBezTo>
                    <a:pt x="177" y="282"/>
                    <a:pt x="177" y="282"/>
                    <a:pt x="177" y="282"/>
                  </a:cubicBezTo>
                  <a:cubicBezTo>
                    <a:pt x="177" y="220"/>
                    <a:pt x="177" y="220"/>
                    <a:pt x="177" y="220"/>
                  </a:cubicBezTo>
                  <a:cubicBezTo>
                    <a:pt x="235" y="220"/>
                    <a:pt x="235" y="220"/>
                    <a:pt x="235" y="220"/>
                  </a:cubicBezTo>
                  <a:cubicBezTo>
                    <a:pt x="255" y="198"/>
                    <a:pt x="255" y="198"/>
                    <a:pt x="255" y="198"/>
                  </a:cubicBezTo>
                  <a:cubicBezTo>
                    <a:pt x="177" y="198"/>
                    <a:pt x="177" y="198"/>
                    <a:pt x="177" y="198"/>
                  </a:cubicBezTo>
                  <a:cubicBezTo>
                    <a:pt x="177" y="131"/>
                    <a:pt x="177" y="131"/>
                    <a:pt x="177" y="131"/>
                  </a:cubicBezTo>
                  <a:cubicBezTo>
                    <a:pt x="288" y="131"/>
                    <a:pt x="288" y="131"/>
                    <a:pt x="288" y="131"/>
                  </a:cubicBezTo>
                  <a:cubicBezTo>
                    <a:pt x="288" y="162"/>
                    <a:pt x="288" y="162"/>
                    <a:pt x="288" y="162"/>
                  </a:cubicBezTo>
                  <a:cubicBezTo>
                    <a:pt x="310" y="138"/>
                    <a:pt x="310" y="138"/>
                    <a:pt x="310" y="138"/>
                  </a:cubicBezTo>
                  <a:cubicBezTo>
                    <a:pt x="310" y="131"/>
                    <a:pt x="310" y="131"/>
                    <a:pt x="310" y="131"/>
                  </a:cubicBezTo>
                  <a:cubicBezTo>
                    <a:pt x="317" y="131"/>
                    <a:pt x="317" y="131"/>
                    <a:pt x="317" y="131"/>
                  </a:cubicBezTo>
                  <a:cubicBezTo>
                    <a:pt x="338" y="109"/>
                    <a:pt x="338" y="109"/>
                    <a:pt x="338" y="109"/>
                  </a:cubicBezTo>
                  <a:cubicBezTo>
                    <a:pt x="310" y="109"/>
                    <a:pt x="310" y="109"/>
                    <a:pt x="310" y="109"/>
                  </a:cubicBezTo>
                  <a:cubicBezTo>
                    <a:pt x="310" y="42"/>
                    <a:pt x="310" y="42"/>
                    <a:pt x="310" y="42"/>
                  </a:cubicBezTo>
                  <a:cubicBezTo>
                    <a:pt x="399" y="42"/>
                    <a:pt x="399" y="42"/>
                    <a:pt x="399" y="42"/>
                  </a:cubicBezTo>
                  <a:cubicBezTo>
                    <a:pt x="438" y="0"/>
                    <a:pt x="438" y="0"/>
                    <a:pt x="438"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5" name="Freeform 73"/>
            <p:cNvSpPr>
              <a:spLocks/>
            </p:cNvSpPr>
            <p:nvPr/>
          </p:nvSpPr>
          <p:spPr bwMode="auto">
            <a:xfrm>
              <a:off x="818" y="2317"/>
              <a:ext cx="611" cy="107"/>
            </a:xfrm>
            <a:custGeom>
              <a:avLst/>
              <a:gdLst>
                <a:gd name="T0" fmla="*/ 522 w 522"/>
                <a:gd name="T1" fmla="*/ 0 h 91"/>
                <a:gd name="T2" fmla="*/ 178 w 522"/>
                <a:gd name="T3" fmla="*/ 0 h 91"/>
                <a:gd name="T4" fmla="*/ 159 w 522"/>
                <a:gd name="T5" fmla="*/ 0 h 91"/>
                <a:gd name="T6" fmla="*/ 22 w 522"/>
                <a:gd name="T7" fmla="*/ 0 h 91"/>
                <a:gd name="T8" fmla="*/ 19 w 522"/>
                <a:gd name="T9" fmla="*/ 0 h 91"/>
                <a:gd name="T10" fmla="*/ 0 w 522"/>
                <a:gd name="T11" fmla="*/ 24 h 91"/>
                <a:gd name="T12" fmla="*/ 0 w 522"/>
                <a:gd name="T13" fmla="*/ 91 h 91"/>
                <a:gd name="T14" fmla="*/ 438 w 522"/>
                <a:gd name="T15" fmla="*/ 91 h 91"/>
                <a:gd name="T16" fmla="*/ 522 w 522"/>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 h="91">
                  <a:moveTo>
                    <a:pt x="522" y="0"/>
                  </a:moveTo>
                  <a:cubicBezTo>
                    <a:pt x="178" y="0"/>
                    <a:pt x="178" y="0"/>
                    <a:pt x="178" y="0"/>
                  </a:cubicBezTo>
                  <a:cubicBezTo>
                    <a:pt x="159" y="0"/>
                    <a:pt x="159" y="0"/>
                    <a:pt x="159" y="0"/>
                  </a:cubicBezTo>
                  <a:cubicBezTo>
                    <a:pt x="22" y="0"/>
                    <a:pt x="22" y="0"/>
                    <a:pt x="22" y="0"/>
                  </a:cubicBezTo>
                  <a:cubicBezTo>
                    <a:pt x="21" y="0"/>
                    <a:pt x="20" y="0"/>
                    <a:pt x="19" y="0"/>
                  </a:cubicBezTo>
                  <a:cubicBezTo>
                    <a:pt x="8" y="3"/>
                    <a:pt x="0" y="12"/>
                    <a:pt x="0" y="24"/>
                  </a:cubicBezTo>
                  <a:cubicBezTo>
                    <a:pt x="0" y="91"/>
                    <a:pt x="0" y="91"/>
                    <a:pt x="0" y="91"/>
                  </a:cubicBezTo>
                  <a:cubicBezTo>
                    <a:pt x="438" y="91"/>
                    <a:pt x="438" y="91"/>
                    <a:pt x="438" y="91"/>
                  </a:cubicBezTo>
                  <a:cubicBezTo>
                    <a:pt x="522" y="0"/>
                    <a:pt x="522" y="0"/>
                    <a:pt x="522" y="0"/>
                  </a:cubicBezTo>
                </a:path>
              </a:pathLst>
            </a:custGeom>
            <a:solidFill>
              <a:srgbClr val="99CC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6" name="Freeform 74"/>
            <p:cNvSpPr>
              <a:spLocks/>
            </p:cNvSpPr>
            <p:nvPr/>
          </p:nvSpPr>
          <p:spPr bwMode="auto">
            <a:xfrm>
              <a:off x="1025" y="2577"/>
              <a:ext cx="130" cy="79"/>
            </a:xfrm>
            <a:custGeom>
              <a:avLst/>
              <a:gdLst>
                <a:gd name="T0" fmla="*/ 130 w 130"/>
                <a:gd name="T1" fmla="*/ 0 h 79"/>
                <a:gd name="T2" fmla="*/ 0 w 130"/>
                <a:gd name="T3" fmla="*/ 0 h 79"/>
                <a:gd name="T4" fmla="*/ 0 w 130"/>
                <a:gd name="T5" fmla="*/ 79 h 79"/>
                <a:gd name="T6" fmla="*/ 92 w 130"/>
                <a:gd name="T7" fmla="*/ 79 h 79"/>
                <a:gd name="T8" fmla="*/ 130 w 130"/>
                <a:gd name="T9" fmla="*/ 36 h 79"/>
                <a:gd name="T10" fmla="*/ 130 w 130"/>
                <a:gd name="T11" fmla="*/ 0 h 79"/>
              </a:gdLst>
              <a:ahLst/>
              <a:cxnLst>
                <a:cxn ang="0">
                  <a:pos x="T0" y="T1"/>
                </a:cxn>
                <a:cxn ang="0">
                  <a:pos x="T2" y="T3"/>
                </a:cxn>
                <a:cxn ang="0">
                  <a:pos x="T4" y="T5"/>
                </a:cxn>
                <a:cxn ang="0">
                  <a:pos x="T6" y="T7"/>
                </a:cxn>
                <a:cxn ang="0">
                  <a:pos x="T8" y="T9"/>
                </a:cxn>
                <a:cxn ang="0">
                  <a:pos x="T10" y="T11"/>
                </a:cxn>
              </a:cxnLst>
              <a:rect l="0" t="0" r="r" b="b"/>
              <a:pathLst>
                <a:path w="130" h="79">
                  <a:moveTo>
                    <a:pt x="130" y="0"/>
                  </a:moveTo>
                  <a:lnTo>
                    <a:pt x="0" y="0"/>
                  </a:lnTo>
                  <a:lnTo>
                    <a:pt x="0" y="79"/>
                  </a:lnTo>
                  <a:lnTo>
                    <a:pt x="92" y="79"/>
                  </a:lnTo>
                  <a:lnTo>
                    <a:pt x="130" y="36"/>
                  </a:lnTo>
                  <a:lnTo>
                    <a:pt x="13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7" name="Freeform 75"/>
            <p:cNvSpPr>
              <a:spLocks/>
            </p:cNvSpPr>
            <p:nvPr/>
          </p:nvSpPr>
          <p:spPr bwMode="auto">
            <a:xfrm>
              <a:off x="1025" y="2577"/>
              <a:ext cx="130" cy="79"/>
            </a:xfrm>
            <a:custGeom>
              <a:avLst/>
              <a:gdLst>
                <a:gd name="T0" fmla="*/ 130 w 130"/>
                <a:gd name="T1" fmla="*/ 0 h 79"/>
                <a:gd name="T2" fmla="*/ 0 w 130"/>
                <a:gd name="T3" fmla="*/ 0 h 79"/>
                <a:gd name="T4" fmla="*/ 0 w 130"/>
                <a:gd name="T5" fmla="*/ 79 h 79"/>
                <a:gd name="T6" fmla="*/ 92 w 130"/>
                <a:gd name="T7" fmla="*/ 79 h 79"/>
                <a:gd name="T8" fmla="*/ 130 w 130"/>
                <a:gd name="T9" fmla="*/ 36 h 79"/>
                <a:gd name="T10" fmla="*/ 130 w 130"/>
                <a:gd name="T11" fmla="*/ 0 h 79"/>
              </a:gdLst>
              <a:ahLst/>
              <a:cxnLst>
                <a:cxn ang="0">
                  <a:pos x="T0" y="T1"/>
                </a:cxn>
                <a:cxn ang="0">
                  <a:pos x="T2" y="T3"/>
                </a:cxn>
                <a:cxn ang="0">
                  <a:pos x="T4" y="T5"/>
                </a:cxn>
                <a:cxn ang="0">
                  <a:pos x="T6" y="T7"/>
                </a:cxn>
                <a:cxn ang="0">
                  <a:pos x="T8" y="T9"/>
                </a:cxn>
                <a:cxn ang="0">
                  <a:pos x="T10" y="T11"/>
                </a:cxn>
              </a:cxnLst>
              <a:rect l="0" t="0" r="r" b="b"/>
              <a:pathLst>
                <a:path w="130" h="79">
                  <a:moveTo>
                    <a:pt x="130" y="0"/>
                  </a:moveTo>
                  <a:lnTo>
                    <a:pt x="0" y="0"/>
                  </a:lnTo>
                  <a:lnTo>
                    <a:pt x="0" y="79"/>
                  </a:lnTo>
                  <a:lnTo>
                    <a:pt x="92" y="79"/>
                  </a:lnTo>
                  <a:lnTo>
                    <a:pt x="130" y="36"/>
                  </a:lnTo>
                  <a:lnTo>
                    <a:pt x="1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8" name="Rectangle 76"/>
            <p:cNvSpPr>
              <a:spLocks noChangeArrowheads="1"/>
            </p:cNvSpPr>
            <p:nvPr/>
          </p:nvSpPr>
          <p:spPr bwMode="auto">
            <a:xfrm>
              <a:off x="1025"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79" name="Rectangle 77"/>
            <p:cNvSpPr>
              <a:spLocks noChangeArrowheads="1"/>
            </p:cNvSpPr>
            <p:nvPr/>
          </p:nvSpPr>
          <p:spPr bwMode="auto">
            <a:xfrm>
              <a:off x="1025"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0" name="Freeform 78"/>
            <p:cNvSpPr>
              <a:spLocks/>
            </p:cNvSpPr>
            <p:nvPr/>
          </p:nvSpPr>
          <p:spPr bwMode="auto">
            <a:xfrm>
              <a:off x="1025" y="2681"/>
              <a:ext cx="68" cy="73"/>
            </a:xfrm>
            <a:custGeom>
              <a:avLst/>
              <a:gdLst>
                <a:gd name="T0" fmla="*/ 68 w 68"/>
                <a:gd name="T1" fmla="*/ 0 h 73"/>
                <a:gd name="T2" fmla="*/ 0 w 68"/>
                <a:gd name="T3" fmla="*/ 0 h 73"/>
                <a:gd name="T4" fmla="*/ 0 w 68"/>
                <a:gd name="T5" fmla="*/ 73 h 73"/>
                <a:gd name="T6" fmla="*/ 68 w 68"/>
                <a:gd name="T7" fmla="*/ 0 h 73"/>
              </a:gdLst>
              <a:ahLst/>
              <a:cxnLst>
                <a:cxn ang="0">
                  <a:pos x="T0" y="T1"/>
                </a:cxn>
                <a:cxn ang="0">
                  <a:pos x="T2" y="T3"/>
                </a:cxn>
                <a:cxn ang="0">
                  <a:pos x="T4" y="T5"/>
                </a:cxn>
                <a:cxn ang="0">
                  <a:pos x="T6" y="T7"/>
                </a:cxn>
              </a:cxnLst>
              <a:rect l="0" t="0" r="r" b="b"/>
              <a:pathLst>
                <a:path w="68" h="73">
                  <a:moveTo>
                    <a:pt x="68" y="0"/>
                  </a:moveTo>
                  <a:lnTo>
                    <a:pt x="0" y="0"/>
                  </a:lnTo>
                  <a:lnTo>
                    <a:pt x="0" y="73"/>
                  </a:lnTo>
                  <a:lnTo>
                    <a:pt x="68" y="0"/>
                  </a:lnTo>
                  <a:close/>
                </a:path>
              </a:pathLst>
            </a:custGeom>
            <a:solidFill>
              <a:srgbClr val="99CC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1" name="Freeform 79"/>
            <p:cNvSpPr>
              <a:spLocks/>
            </p:cNvSpPr>
            <p:nvPr/>
          </p:nvSpPr>
          <p:spPr bwMode="auto">
            <a:xfrm>
              <a:off x="1025" y="2681"/>
              <a:ext cx="68" cy="73"/>
            </a:xfrm>
            <a:custGeom>
              <a:avLst/>
              <a:gdLst>
                <a:gd name="T0" fmla="*/ 68 w 68"/>
                <a:gd name="T1" fmla="*/ 0 h 73"/>
                <a:gd name="T2" fmla="*/ 0 w 68"/>
                <a:gd name="T3" fmla="*/ 0 h 73"/>
                <a:gd name="T4" fmla="*/ 0 w 68"/>
                <a:gd name="T5" fmla="*/ 73 h 73"/>
                <a:gd name="T6" fmla="*/ 68 w 68"/>
                <a:gd name="T7" fmla="*/ 0 h 73"/>
              </a:gdLst>
              <a:ahLst/>
              <a:cxnLst>
                <a:cxn ang="0">
                  <a:pos x="T0" y="T1"/>
                </a:cxn>
                <a:cxn ang="0">
                  <a:pos x="T2" y="T3"/>
                </a:cxn>
                <a:cxn ang="0">
                  <a:pos x="T4" y="T5"/>
                </a:cxn>
                <a:cxn ang="0">
                  <a:pos x="T6" y="T7"/>
                </a:cxn>
              </a:cxnLst>
              <a:rect l="0" t="0" r="r" b="b"/>
              <a:pathLst>
                <a:path w="68" h="73">
                  <a:moveTo>
                    <a:pt x="68" y="0"/>
                  </a:moveTo>
                  <a:lnTo>
                    <a:pt x="0" y="0"/>
                  </a:lnTo>
                  <a:lnTo>
                    <a:pt x="0" y="73"/>
                  </a:lnTo>
                  <a:lnTo>
                    <a:pt x="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2" name="Freeform 80"/>
            <p:cNvSpPr>
              <a:spLocks/>
            </p:cNvSpPr>
            <p:nvPr/>
          </p:nvSpPr>
          <p:spPr bwMode="auto">
            <a:xfrm>
              <a:off x="1181" y="2577"/>
              <a:ext cx="8" cy="8"/>
            </a:xfrm>
            <a:custGeom>
              <a:avLst/>
              <a:gdLst>
                <a:gd name="T0" fmla="*/ 8 w 8"/>
                <a:gd name="T1" fmla="*/ 0 h 8"/>
                <a:gd name="T2" fmla="*/ 0 w 8"/>
                <a:gd name="T3" fmla="*/ 0 h 8"/>
                <a:gd name="T4" fmla="*/ 0 w 8"/>
                <a:gd name="T5" fmla="*/ 8 h 8"/>
                <a:gd name="T6" fmla="*/ 8 w 8"/>
                <a:gd name="T7" fmla="*/ 0 h 8"/>
              </a:gdLst>
              <a:ahLst/>
              <a:cxnLst>
                <a:cxn ang="0">
                  <a:pos x="T0" y="T1"/>
                </a:cxn>
                <a:cxn ang="0">
                  <a:pos x="T2" y="T3"/>
                </a:cxn>
                <a:cxn ang="0">
                  <a:pos x="T4" y="T5"/>
                </a:cxn>
                <a:cxn ang="0">
                  <a:pos x="T6" y="T7"/>
                </a:cxn>
              </a:cxnLst>
              <a:rect l="0" t="0" r="r" b="b"/>
              <a:pathLst>
                <a:path w="8" h="8">
                  <a:moveTo>
                    <a:pt x="8" y="0"/>
                  </a:moveTo>
                  <a:lnTo>
                    <a:pt x="0" y="0"/>
                  </a:lnTo>
                  <a:lnTo>
                    <a:pt x="0" y="8"/>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3" name="Freeform 81"/>
            <p:cNvSpPr>
              <a:spLocks/>
            </p:cNvSpPr>
            <p:nvPr/>
          </p:nvSpPr>
          <p:spPr bwMode="auto">
            <a:xfrm>
              <a:off x="1181" y="2577"/>
              <a:ext cx="8" cy="8"/>
            </a:xfrm>
            <a:custGeom>
              <a:avLst/>
              <a:gdLst>
                <a:gd name="T0" fmla="*/ 8 w 8"/>
                <a:gd name="T1" fmla="*/ 0 h 8"/>
                <a:gd name="T2" fmla="*/ 0 w 8"/>
                <a:gd name="T3" fmla="*/ 0 h 8"/>
                <a:gd name="T4" fmla="*/ 0 w 8"/>
                <a:gd name="T5" fmla="*/ 8 h 8"/>
                <a:gd name="T6" fmla="*/ 8 w 8"/>
                <a:gd name="T7" fmla="*/ 0 h 8"/>
              </a:gdLst>
              <a:ahLst/>
              <a:cxnLst>
                <a:cxn ang="0">
                  <a:pos x="T0" y="T1"/>
                </a:cxn>
                <a:cxn ang="0">
                  <a:pos x="T2" y="T3"/>
                </a:cxn>
                <a:cxn ang="0">
                  <a:pos x="T4" y="T5"/>
                </a:cxn>
                <a:cxn ang="0">
                  <a:pos x="T6" y="T7"/>
                </a:cxn>
              </a:cxnLst>
              <a:rect l="0" t="0" r="r" b="b"/>
              <a:pathLst>
                <a:path w="8" h="8">
                  <a:moveTo>
                    <a:pt x="8" y="0"/>
                  </a:moveTo>
                  <a:lnTo>
                    <a:pt x="0" y="0"/>
                  </a:lnTo>
                  <a:lnTo>
                    <a:pt x="0" y="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4" name="Freeform 82"/>
            <p:cNvSpPr>
              <a:spLocks/>
            </p:cNvSpPr>
            <p:nvPr/>
          </p:nvSpPr>
          <p:spPr bwMode="auto">
            <a:xfrm>
              <a:off x="1181" y="2473"/>
              <a:ext cx="104" cy="78"/>
            </a:xfrm>
            <a:custGeom>
              <a:avLst/>
              <a:gdLst>
                <a:gd name="T0" fmla="*/ 104 w 104"/>
                <a:gd name="T1" fmla="*/ 0 h 78"/>
                <a:gd name="T2" fmla="*/ 0 w 104"/>
                <a:gd name="T3" fmla="*/ 0 h 78"/>
                <a:gd name="T4" fmla="*/ 0 w 104"/>
                <a:gd name="T5" fmla="*/ 78 h 78"/>
                <a:gd name="T6" fmla="*/ 33 w 104"/>
                <a:gd name="T7" fmla="*/ 78 h 78"/>
                <a:gd name="T8" fmla="*/ 104 w 104"/>
                <a:gd name="T9" fmla="*/ 0 h 78"/>
              </a:gdLst>
              <a:ahLst/>
              <a:cxnLst>
                <a:cxn ang="0">
                  <a:pos x="T0" y="T1"/>
                </a:cxn>
                <a:cxn ang="0">
                  <a:pos x="T2" y="T3"/>
                </a:cxn>
                <a:cxn ang="0">
                  <a:pos x="T4" y="T5"/>
                </a:cxn>
                <a:cxn ang="0">
                  <a:pos x="T6" y="T7"/>
                </a:cxn>
                <a:cxn ang="0">
                  <a:pos x="T8" y="T9"/>
                </a:cxn>
              </a:cxnLst>
              <a:rect l="0" t="0" r="r" b="b"/>
              <a:pathLst>
                <a:path w="104" h="78">
                  <a:moveTo>
                    <a:pt x="104" y="0"/>
                  </a:moveTo>
                  <a:lnTo>
                    <a:pt x="0" y="0"/>
                  </a:lnTo>
                  <a:lnTo>
                    <a:pt x="0" y="78"/>
                  </a:lnTo>
                  <a:lnTo>
                    <a:pt x="33" y="78"/>
                  </a:lnTo>
                  <a:lnTo>
                    <a:pt x="10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5" name="Freeform 83"/>
            <p:cNvSpPr>
              <a:spLocks/>
            </p:cNvSpPr>
            <p:nvPr/>
          </p:nvSpPr>
          <p:spPr bwMode="auto">
            <a:xfrm>
              <a:off x="1181" y="2473"/>
              <a:ext cx="104" cy="78"/>
            </a:xfrm>
            <a:custGeom>
              <a:avLst/>
              <a:gdLst>
                <a:gd name="T0" fmla="*/ 104 w 104"/>
                <a:gd name="T1" fmla="*/ 0 h 78"/>
                <a:gd name="T2" fmla="*/ 0 w 104"/>
                <a:gd name="T3" fmla="*/ 0 h 78"/>
                <a:gd name="T4" fmla="*/ 0 w 104"/>
                <a:gd name="T5" fmla="*/ 78 h 78"/>
                <a:gd name="T6" fmla="*/ 33 w 104"/>
                <a:gd name="T7" fmla="*/ 78 h 78"/>
                <a:gd name="T8" fmla="*/ 104 w 104"/>
                <a:gd name="T9" fmla="*/ 0 h 78"/>
              </a:gdLst>
              <a:ahLst/>
              <a:cxnLst>
                <a:cxn ang="0">
                  <a:pos x="T0" y="T1"/>
                </a:cxn>
                <a:cxn ang="0">
                  <a:pos x="T2" y="T3"/>
                </a:cxn>
                <a:cxn ang="0">
                  <a:pos x="T4" y="T5"/>
                </a:cxn>
                <a:cxn ang="0">
                  <a:pos x="T6" y="T7"/>
                </a:cxn>
                <a:cxn ang="0">
                  <a:pos x="T8" y="T9"/>
                </a:cxn>
              </a:cxnLst>
              <a:rect l="0" t="0" r="r" b="b"/>
              <a:pathLst>
                <a:path w="104" h="78">
                  <a:moveTo>
                    <a:pt x="104" y="0"/>
                  </a:moveTo>
                  <a:lnTo>
                    <a:pt x="0" y="0"/>
                  </a:lnTo>
                  <a:lnTo>
                    <a:pt x="0" y="78"/>
                  </a:lnTo>
                  <a:lnTo>
                    <a:pt x="33" y="78"/>
                  </a:lnTo>
                  <a:lnTo>
                    <a:pt x="1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6" name="Rectangle 84"/>
            <p:cNvSpPr>
              <a:spLocks noChangeArrowheads="1"/>
            </p:cNvSpPr>
            <p:nvPr/>
          </p:nvSpPr>
          <p:spPr bwMode="auto">
            <a:xfrm>
              <a:off x="870"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7" name="Rectangle 85"/>
            <p:cNvSpPr>
              <a:spLocks noChangeArrowheads="1"/>
            </p:cNvSpPr>
            <p:nvPr/>
          </p:nvSpPr>
          <p:spPr bwMode="auto">
            <a:xfrm>
              <a:off x="870"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8" name="Rectangle 86"/>
            <p:cNvSpPr>
              <a:spLocks noChangeArrowheads="1"/>
            </p:cNvSpPr>
            <p:nvPr/>
          </p:nvSpPr>
          <p:spPr bwMode="auto">
            <a:xfrm>
              <a:off x="870"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89" name="Rectangle 87"/>
            <p:cNvSpPr>
              <a:spLocks noChangeArrowheads="1"/>
            </p:cNvSpPr>
            <p:nvPr/>
          </p:nvSpPr>
          <p:spPr bwMode="auto">
            <a:xfrm>
              <a:off x="870" y="2577"/>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0" name="Rectangle 88"/>
            <p:cNvSpPr>
              <a:spLocks noChangeArrowheads="1"/>
            </p:cNvSpPr>
            <p:nvPr/>
          </p:nvSpPr>
          <p:spPr bwMode="auto">
            <a:xfrm>
              <a:off x="870" y="2681"/>
              <a:ext cx="130" cy="79"/>
            </a:xfrm>
            <a:prstGeom prst="rect">
              <a:avLst/>
            </a:prstGeom>
            <a:solidFill>
              <a:srgbClr val="99CC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1" name="Rectangle 89"/>
            <p:cNvSpPr>
              <a:spLocks noChangeArrowheads="1"/>
            </p:cNvSpPr>
            <p:nvPr/>
          </p:nvSpPr>
          <p:spPr bwMode="auto">
            <a:xfrm>
              <a:off x="870" y="2681"/>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2" name="Freeform 90"/>
            <p:cNvSpPr>
              <a:spLocks/>
            </p:cNvSpPr>
            <p:nvPr/>
          </p:nvSpPr>
          <p:spPr bwMode="auto">
            <a:xfrm>
              <a:off x="870" y="2786"/>
              <a:ext cx="127" cy="77"/>
            </a:xfrm>
            <a:custGeom>
              <a:avLst/>
              <a:gdLst>
                <a:gd name="T0" fmla="*/ 127 w 127"/>
                <a:gd name="T1" fmla="*/ 0 h 77"/>
                <a:gd name="T2" fmla="*/ 0 w 127"/>
                <a:gd name="T3" fmla="*/ 0 h 77"/>
                <a:gd name="T4" fmla="*/ 0 w 127"/>
                <a:gd name="T5" fmla="*/ 77 h 77"/>
                <a:gd name="T6" fmla="*/ 55 w 127"/>
                <a:gd name="T7" fmla="*/ 77 h 77"/>
                <a:gd name="T8" fmla="*/ 127 w 127"/>
                <a:gd name="T9" fmla="*/ 0 h 77"/>
              </a:gdLst>
              <a:ahLst/>
              <a:cxnLst>
                <a:cxn ang="0">
                  <a:pos x="T0" y="T1"/>
                </a:cxn>
                <a:cxn ang="0">
                  <a:pos x="T2" y="T3"/>
                </a:cxn>
                <a:cxn ang="0">
                  <a:pos x="T4" y="T5"/>
                </a:cxn>
                <a:cxn ang="0">
                  <a:pos x="T6" y="T7"/>
                </a:cxn>
                <a:cxn ang="0">
                  <a:pos x="T8" y="T9"/>
                </a:cxn>
              </a:cxnLst>
              <a:rect l="0" t="0" r="r" b="b"/>
              <a:pathLst>
                <a:path w="127" h="77">
                  <a:moveTo>
                    <a:pt x="127" y="0"/>
                  </a:moveTo>
                  <a:lnTo>
                    <a:pt x="0" y="0"/>
                  </a:lnTo>
                  <a:lnTo>
                    <a:pt x="0" y="77"/>
                  </a:lnTo>
                  <a:lnTo>
                    <a:pt x="55" y="77"/>
                  </a:lnTo>
                  <a:lnTo>
                    <a:pt x="127" y="0"/>
                  </a:lnTo>
                  <a:close/>
                </a:path>
              </a:pathLst>
            </a:custGeom>
            <a:solidFill>
              <a:srgbClr val="99CC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3" name="Freeform 91"/>
            <p:cNvSpPr>
              <a:spLocks/>
            </p:cNvSpPr>
            <p:nvPr/>
          </p:nvSpPr>
          <p:spPr bwMode="auto">
            <a:xfrm>
              <a:off x="870" y="2786"/>
              <a:ext cx="127" cy="77"/>
            </a:xfrm>
            <a:custGeom>
              <a:avLst/>
              <a:gdLst>
                <a:gd name="T0" fmla="*/ 127 w 127"/>
                <a:gd name="T1" fmla="*/ 0 h 77"/>
                <a:gd name="T2" fmla="*/ 0 w 127"/>
                <a:gd name="T3" fmla="*/ 0 h 77"/>
                <a:gd name="T4" fmla="*/ 0 w 127"/>
                <a:gd name="T5" fmla="*/ 77 h 77"/>
                <a:gd name="T6" fmla="*/ 55 w 127"/>
                <a:gd name="T7" fmla="*/ 77 h 77"/>
                <a:gd name="T8" fmla="*/ 127 w 127"/>
                <a:gd name="T9" fmla="*/ 0 h 77"/>
              </a:gdLst>
              <a:ahLst/>
              <a:cxnLst>
                <a:cxn ang="0">
                  <a:pos x="T0" y="T1"/>
                </a:cxn>
                <a:cxn ang="0">
                  <a:pos x="T2" y="T3"/>
                </a:cxn>
                <a:cxn ang="0">
                  <a:pos x="T4" y="T5"/>
                </a:cxn>
                <a:cxn ang="0">
                  <a:pos x="T6" y="T7"/>
                </a:cxn>
                <a:cxn ang="0">
                  <a:pos x="T8" y="T9"/>
                </a:cxn>
              </a:cxnLst>
              <a:rect l="0" t="0" r="r" b="b"/>
              <a:pathLst>
                <a:path w="127" h="77">
                  <a:moveTo>
                    <a:pt x="127" y="0"/>
                  </a:moveTo>
                  <a:lnTo>
                    <a:pt x="0" y="0"/>
                  </a:lnTo>
                  <a:lnTo>
                    <a:pt x="0" y="77"/>
                  </a:lnTo>
                  <a:lnTo>
                    <a:pt x="55" y="77"/>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94" name="Rectangle 92"/>
            <p:cNvSpPr>
              <a:spLocks noChangeArrowheads="1"/>
            </p:cNvSpPr>
            <p:nvPr/>
          </p:nvSpPr>
          <p:spPr bwMode="auto">
            <a:xfrm>
              <a:off x="1487" y="2092"/>
              <a:ext cx="361"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428" b="1">
                  <a:solidFill>
                    <a:srgbClr val="FFFFFF"/>
                  </a:solidFill>
                  <a:latin typeface="Segoe UI Semibold" panose="020B0702040204020203" pitchFamily="34" charset="0"/>
                </a:rPr>
                <a:t>RESOU</a:t>
              </a:r>
              <a:endParaRPr lang="en-US" altLang="en-US" sz="1836">
                <a:solidFill>
                  <a:srgbClr val="00B0F0"/>
                </a:solidFill>
              </a:endParaRPr>
            </a:p>
          </p:txBody>
        </p:sp>
        <p:sp>
          <p:nvSpPr>
            <p:cNvPr id="95" name="Rectangle 93"/>
            <p:cNvSpPr>
              <a:spLocks noChangeArrowheads="1"/>
            </p:cNvSpPr>
            <p:nvPr/>
          </p:nvSpPr>
          <p:spPr bwMode="auto">
            <a:xfrm>
              <a:off x="1838" y="2092"/>
              <a:ext cx="72"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428" b="1">
                  <a:solidFill>
                    <a:srgbClr val="FFFFFF"/>
                  </a:solidFill>
                  <a:latin typeface="Segoe UI Semibold" panose="020B0702040204020203" pitchFamily="34" charset="0"/>
                </a:rPr>
                <a:t>R</a:t>
              </a:r>
              <a:endParaRPr lang="en-US" altLang="en-US" sz="1836">
                <a:solidFill>
                  <a:srgbClr val="00B0F0"/>
                </a:solidFill>
              </a:endParaRPr>
            </a:p>
          </p:txBody>
        </p:sp>
        <p:sp>
          <p:nvSpPr>
            <p:cNvPr id="96" name="Rectangle 94"/>
            <p:cNvSpPr>
              <a:spLocks noChangeArrowheads="1"/>
            </p:cNvSpPr>
            <p:nvPr/>
          </p:nvSpPr>
          <p:spPr bwMode="auto">
            <a:xfrm>
              <a:off x="1906" y="2092"/>
              <a:ext cx="243"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428" b="1">
                  <a:solidFill>
                    <a:srgbClr val="FFFFFF"/>
                  </a:solidFill>
                  <a:latin typeface="Segoe UI Semibold" panose="020B0702040204020203" pitchFamily="34" charset="0"/>
                </a:rPr>
                <a:t>CE G</a:t>
              </a:r>
              <a:endParaRPr lang="en-US" altLang="en-US" sz="1836">
                <a:solidFill>
                  <a:srgbClr val="00B0F0"/>
                </a:solidFill>
              </a:endParaRPr>
            </a:p>
          </p:txBody>
        </p:sp>
        <p:sp>
          <p:nvSpPr>
            <p:cNvPr id="97" name="Rectangle 95"/>
            <p:cNvSpPr>
              <a:spLocks noChangeArrowheads="1"/>
            </p:cNvSpPr>
            <p:nvPr/>
          </p:nvSpPr>
          <p:spPr bwMode="auto">
            <a:xfrm>
              <a:off x="2142" y="2092"/>
              <a:ext cx="72"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428" b="1">
                  <a:solidFill>
                    <a:srgbClr val="FFFFFF"/>
                  </a:solidFill>
                  <a:latin typeface="Segoe UI Semibold" panose="020B0702040204020203" pitchFamily="34" charset="0"/>
                </a:rPr>
                <a:t>R</a:t>
              </a:r>
              <a:endParaRPr lang="en-US" altLang="en-US" sz="1836">
                <a:solidFill>
                  <a:srgbClr val="00B0F0"/>
                </a:solidFill>
              </a:endParaRPr>
            </a:p>
          </p:txBody>
        </p:sp>
        <p:sp>
          <p:nvSpPr>
            <p:cNvPr id="98" name="Rectangle 96"/>
            <p:cNvSpPr>
              <a:spLocks noChangeArrowheads="1"/>
            </p:cNvSpPr>
            <p:nvPr/>
          </p:nvSpPr>
          <p:spPr bwMode="auto">
            <a:xfrm>
              <a:off x="2210" y="2092"/>
              <a:ext cx="235"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32597"/>
              <a:r>
                <a:rPr lang="en-US" altLang="en-US" sz="1428" b="1">
                  <a:solidFill>
                    <a:srgbClr val="FFFFFF"/>
                  </a:solidFill>
                  <a:latin typeface="Segoe UI Semibold" panose="020B0702040204020203" pitchFamily="34" charset="0"/>
                </a:rPr>
                <a:t>OUP</a:t>
              </a:r>
              <a:endParaRPr lang="en-US" altLang="en-US" sz="1836">
                <a:solidFill>
                  <a:srgbClr val="00B0F0"/>
                </a:solidFill>
              </a:endParaRPr>
            </a:p>
          </p:txBody>
        </p:sp>
        <p:sp>
          <p:nvSpPr>
            <p:cNvPr id="99" name="Freeform 97"/>
            <p:cNvSpPr>
              <a:spLocks/>
            </p:cNvSpPr>
            <p:nvPr/>
          </p:nvSpPr>
          <p:spPr bwMode="auto">
            <a:xfrm>
              <a:off x="1735" y="1276"/>
              <a:ext cx="90" cy="16"/>
            </a:xfrm>
            <a:custGeom>
              <a:avLst/>
              <a:gdLst>
                <a:gd name="T0" fmla="*/ 7 w 77"/>
                <a:gd name="T1" fmla="*/ 14 h 14"/>
                <a:gd name="T2" fmla="*/ 0 w 77"/>
                <a:gd name="T3" fmla="*/ 7 h 14"/>
                <a:gd name="T4" fmla="*/ 7 w 77"/>
                <a:gd name="T5" fmla="*/ 0 h 14"/>
                <a:gd name="T6" fmla="*/ 70 w 77"/>
                <a:gd name="T7" fmla="*/ 0 h 14"/>
                <a:gd name="T8" fmla="*/ 77 w 77"/>
                <a:gd name="T9" fmla="*/ 7 h 14"/>
                <a:gd name="T10" fmla="*/ 70 w 77"/>
                <a:gd name="T11" fmla="*/ 14 h 14"/>
                <a:gd name="T12" fmla="*/ 7 w 7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77" h="14">
                  <a:moveTo>
                    <a:pt x="7" y="14"/>
                  </a:moveTo>
                  <a:cubicBezTo>
                    <a:pt x="3" y="14"/>
                    <a:pt x="0" y="11"/>
                    <a:pt x="0" y="7"/>
                  </a:cubicBezTo>
                  <a:cubicBezTo>
                    <a:pt x="0" y="3"/>
                    <a:pt x="3" y="0"/>
                    <a:pt x="7" y="0"/>
                  </a:cubicBezTo>
                  <a:cubicBezTo>
                    <a:pt x="70" y="0"/>
                    <a:pt x="70" y="0"/>
                    <a:pt x="70" y="0"/>
                  </a:cubicBezTo>
                  <a:cubicBezTo>
                    <a:pt x="74" y="0"/>
                    <a:pt x="77" y="3"/>
                    <a:pt x="77" y="7"/>
                  </a:cubicBezTo>
                  <a:cubicBezTo>
                    <a:pt x="77" y="11"/>
                    <a:pt x="74" y="14"/>
                    <a:pt x="70" y="14"/>
                  </a:cubicBezTo>
                  <a:lnTo>
                    <a:pt x="7" y="14"/>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0" name="Freeform 98"/>
            <p:cNvSpPr>
              <a:spLocks/>
            </p:cNvSpPr>
            <p:nvPr/>
          </p:nvSpPr>
          <p:spPr bwMode="auto">
            <a:xfrm>
              <a:off x="1735" y="1276"/>
              <a:ext cx="28" cy="16"/>
            </a:xfrm>
            <a:custGeom>
              <a:avLst/>
              <a:gdLst>
                <a:gd name="T0" fmla="*/ 22 w 24"/>
                <a:gd name="T1" fmla="*/ 0 h 14"/>
                <a:gd name="T2" fmla="*/ 7 w 24"/>
                <a:gd name="T3" fmla="*/ 0 h 14"/>
                <a:gd name="T4" fmla="*/ 0 w 24"/>
                <a:gd name="T5" fmla="*/ 7 h 14"/>
                <a:gd name="T6" fmla="*/ 7 w 24"/>
                <a:gd name="T7" fmla="*/ 14 h 14"/>
                <a:gd name="T8" fmla="*/ 22 w 24"/>
                <a:gd name="T9" fmla="*/ 14 h 14"/>
                <a:gd name="T10" fmla="*/ 24 w 24"/>
                <a:gd name="T11" fmla="*/ 7 h 14"/>
                <a:gd name="T12" fmla="*/ 22 w 24"/>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4" h="14">
                  <a:moveTo>
                    <a:pt x="22" y="0"/>
                  </a:moveTo>
                  <a:cubicBezTo>
                    <a:pt x="7" y="0"/>
                    <a:pt x="7" y="0"/>
                    <a:pt x="7" y="0"/>
                  </a:cubicBezTo>
                  <a:cubicBezTo>
                    <a:pt x="3" y="0"/>
                    <a:pt x="0" y="3"/>
                    <a:pt x="0" y="7"/>
                  </a:cubicBezTo>
                  <a:cubicBezTo>
                    <a:pt x="0" y="11"/>
                    <a:pt x="3" y="14"/>
                    <a:pt x="7" y="14"/>
                  </a:cubicBezTo>
                  <a:cubicBezTo>
                    <a:pt x="22" y="14"/>
                    <a:pt x="22" y="14"/>
                    <a:pt x="22" y="14"/>
                  </a:cubicBezTo>
                  <a:cubicBezTo>
                    <a:pt x="23" y="12"/>
                    <a:pt x="24" y="10"/>
                    <a:pt x="24" y="7"/>
                  </a:cubicBezTo>
                  <a:cubicBezTo>
                    <a:pt x="24" y="5"/>
                    <a:pt x="23" y="2"/>
                    <a:pt x="22"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1" name="Freeform 99"/>
            <p:cNvSpPr>
              <a:spLocks/>
            </p:cNvSpPr>
            <p:nvPr/>
          </p:nvSpPr>
          <p:spPr bwMode="auto">
            <a:xfrm>
              <a:off x="1776" y="1276"/>
              <a:ext cx="8" cy="16"/>
            </a:xfrm>
            <a:custGeom>
              <a:avLst/>
              <a:gdLst>
                <a:gd name="T0" fmla="*/ 7 w 7"/>
                <a:gd name="T1" fmla="*/ 0 h 14"/>
                <a:gd name="T2" fmla="*/ 0 w 7"/>
                <a:gd name="T3" fmla="*/ 0 h 14"/>
                <a:gd name="T4" fmla="*/ 1 w 7"/>
                <a:gd name="T5" fmla="*/ 7 h 14"/>
                <a:gd name="T6" fmla="*/ 0 w 7"/>
                <a:gd name="T7" fmla="*/ 14 h 14"/>
                <a:gd name="T8" fmla="*/ 7 w 7"/>
                <a:gd name="T9" fmla="*/ 14 h 14"/>
                <a:gd name="T10" fmla="*/ 6 w 7"/>
                <a:gd name="T11" fmla="*/ 7 h 14"/>
                <a:gd name="T12" fmla="*/ 7 w 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0"/>
                  </a:moveTo>
                  <a:cubicBezTo>
                    <a:pt x="0" y="0"/>
                    <a:pt x="0" y="0"/>
                    <a:pt x="0" y="0"/>
                  </a:cubicBezTo>
                  <a:cubicBezTo>
                    <a:pt x="1" y="2"/>
                    <a:pt x="1" y="5"/>
                    <a:pt x="1" y="7"/>
                  </a:cubicBezTo>
                  <a:cubicBezTo>
                    <a:pt x="1" y="10"/>
                    <a:pt x="1" y="12"/>
                    <a:pt x="0" y="14"/>
                  </a:cubicBezTo>
                  <a:cubicBezTo>
                    <a:pt x="7" y="14"/>
                    <a:pt x="7" y="14"/>
                    <a:pt x="7" y="14"/>
                  </a:cubicBezTo>
                  <a:cubicBezTo>
                    <a:pt x="6" y="12"/>
                    <a:pt x="6" y="10"/>
                    <a:pt x="6" y="7"/>
                  </a:cubicBezTo>
                  <a:cubicBezTo>
                    <a:pt x="6" y="5"/>
                    <a:pt x="6" y="2"/>
                    <a:pt x="7"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2" name="Freeform 100"/>
            <p:cNvSpPr>
              <a:spLocks/>
            </p:cNvSpPr>
            <p:nvPr/>
          </p:nvSpPr>
          <p:spPr bwMode="auto">
            <a:xfrm>
              <a:off x="1797" y="1276"/>
              <a:ext cx="28" cy="16"/>
            </a:xfrm>
            <a:custGeom>
              <a:avLst/>
              <a:gdLst>
                <a:gd name="T0" fmla="*/ 24 w 24"/>
                <a:gd name="T1" fmla="*/ 7 h 14"/>
                <a:gd name="T2" fmla="*/ 17 w 24"/>
                <a:gd name="T3" fmla="*/ 0 h 14"/>
                <a:gd name="T4" fmla="*/ 2 w 24"/>
                <a:gd name="T5" fmla="*/ 0 h 14"/>
                <a:gd name="T6" fmla="*/ 0 w 24"/>
                <a:gd name="T7" fmla="*/ 7 h 14"/>
                <a:gd name="T8" fmla="*/ 2 w 24"/>
                <a:gd name="T9" fmla="*/ 14 h 14"/>
                <a:gd name="T10" fmla="*/ 17 w 24"/>
                <a:gd name="T11" fmla="*/ 14 h 14"/>
                <a:gd name="T12" fmla="*/ 24 w 2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24" h="14">
                  <a:moveTo>
                    <a:pt x="24" y="7"/>
                  </a:moveTo>
                  <a:cubicBezTo>
                    <a:pt x="24" y="3"/>
                    <a:pt x="21" y="0"/>
                    <a:pt x="17" y="0"/>
                  </a:cubicBezTo>
                  <a:cubicBezTo>
                    <a:pt x="2" y="0"/>
                    <a:pt x="2" y="0"/>
                    <a:pt x="2" y="0"/>
                  </a:cubicBezTo>
                  <a:cubicBezTo>
                    <a:pt x="1" y="2"/>
                    <a:pt x="0" y="5"/>
                    <a:pt x="0" y="7"/>
                  </a:cubicBezTo>
                  <a:cubicBezTo>
                    <a:pt x="0" y="10"/>
                    <a:pt x="1" y="12"/>
                    <a:pt x="2" y="14"/>
                  </a:cubicBezTo>
                  <a:cubicBezTo>
                    <a:pt x="17" y="14"/>
                    <a:pt x="17" y="14"/>
                    <a:pt x="17" y="14"/>
                  </a:cubicBezTo>
                  <a:cubicBezTo>
                    <a:pt x="21" y="14"/>
                    <a:pt x="24" y="11"/>
                    <a:pt x="24" y="7"/>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3" name="Freeform 101"/>
            <p:cNvSpPr>
              <a:spLocks/>
            </p:cNvSpPr>
            <p:nvPr/>
          </p:nvSpPr>
          <p:spPr bwMode="auto">
            <a:xfrm>
              <a:off x="1761" y="1276"/>
              <a:ext cx="16" cy="16"/>
            </a:xfrm>
            <a:custGeom>
              <a:avLst/>
              <a:gdLst>
                <a:gd name="T0" fmla="*/ 13 w 14"/>
                <a:gd name="T1" fmla="*/ 0 h 14"/>
                <a:gd name="T2" fmla="*/ 0 w 14"/>
                <a:gd name="T3" fmla="*/ 0 h 14"/>
                <a:gd name="T4" fmla="*/ 2 w 14"/>
                <a:gd name="T5" fmla="*/ 7 h 14"/>
                <a:gd name="T6" fmla="*/ 0 w 14"/>
                <a:gd name="T7" fmla="*/ 14 h 14"/>
                <a:gd name="T8" fmla="*/ 13 w 14"/>
                <a:gd name="T9" fmla="*/ 14 h 14"/>
                <a:gd name="T10" fmla="*/ 14 w 14"/>
                <a:gd name="T11" fmla="*/ 7 h 14"/>
                <a:gd name="T12" fmla="*/ 13 w 14"/>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3" y="0"/>
                  </a:moveTo>
                  <a:cubicBezTo>
                    <a:pt x="0" y="0"/>
                    <a:pt x="0" y="0"/>
                    <a:pt x="0" y="0"/>
                  </a:cubicBezTo>
                  <a:cubicBezTo>
                    <a:pt x="1" y="2"/>
                    <a:pt x="2" y="5"/>
                    <a:pt x="2" y="7"/>
                  </a:cubicBezTo>
                  <a:cubicBezTo>
                    <a:pt x="2" y="10"/>
                    <a:pt x="1" y="12"/>
                    <a:pt x="0" y="14"/>
                  </a:cubicBezTo>
                  <a:cubicBezTo>
                    <a:pt x="13" y="14"/>
                    <a:pt x="13" y="14"/>
                    <a:pt x="13" y="14"/>
                  </a:cubicBezTo>
                  <a:cubicBezTo>
                    <a:pt x="14" y="12"/>
                    <a:pt x="14" y="10"/>
                    <a:pt x="14" y="7"/>
                  </a:cubicBezTo>
                  <a:cubicBezTo>
                    <a:pt x="14" y="5"/>
                    <a:pt x="14" y="2"/>
                    <a:pt x="13"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4" name="Freeform 102"/>
            <p:cNvSpPr>
              <a:spLocks/>
            </p:cNvSpPr>
            <p:nvPr/>
          </p:nvSpPr>
          <p:spPr bwMode="auto">
            <a:xfrm>
              <a:off x="1698" y="1257"/>
              <a:ext cx="76" cy="55"/>
            </a:xfrm>
            <a:custGeom>
              <a:avLst/>
              <a:gdLst>
                <a:gd name="T0" fmla="*/ 45 w 65"/>
                <a:gd name="T1" fmla="*/ 35 h 47"/>
                <a:gd name="T2" fmla="*/ 23 w 65"/>
                <a:gd name="T3" fmla="*/ 35 h 47"/>
                <a:gd name="T4" fmla="*/ 12 w 65"/>
                <a:gd name="T5" fmla="*/ 23 h 47"/>
                <a:gd name="T6" fmla="*/ 23 w 65"/>
                <a:gd name="T7" fmla="*/ 12 h 47"/>
                <a:gd name="T8" fmla="*/ 45 w 65"/>
                <a:gd name="T9" fmla="*/ 12 h 47"/>
                <a:gd name="T10" fmla="*/ 46 w 65"/>
                <a:gd name="T11" fmla="*/ 12 h 47"/>
                <a:gd name="T12" fmla="*/ 65 w 65"/>
                <a:gd name="T13" fmla="*/ 12 h 47"/>
                <a:gd name="T14" fmla="*/ 45 w 65"/>
                <a:gd name="T15" fmla="*/ 0 h 47"/>
                <a:gd name="T16" fmla="*/ 23 w 65"/>
                <a:gd name="T17" fmla="*/ 0 h 47"/>
                <a:gd name="T18" fmla="*/ 0 w 65"/>
                <a:gd name="T19" fmla="*/ 23 h 47"/>
                <a:gd name="T20" fmla="*/ 23 w 65"/>
                <a:gd name="T21" fmla="*/ 47 h 47"/>
                <a:gd name="T22" fmla="*/ 45 w 65"/>
                <a:gd name="T23" fmla="*/ 47 h 47"/>
                <a:gd name="T24" fmla="*/ 65 w 65"/>
                <a:gd name="T25" fmla="*/ 35 h 47"/>
                <a:gd name="T26" fmla="*/ 46 w 65"/>
                <a:gd name="T27" fmla="*/ 35 h 47"/>
                <a:gd name="T28" fmla="*/ 45 w 65"/>
                <a:gd name="T29" fmla="*/ 3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47">
                  <a:moveTo>
                    <a:pt x="45" y="35"/>
                  </a:moveTo>
                  <a:cubicBezTo>
                    <a:pt x="23" y="35"/>
                    <a:pt x="23" y="35"/>
                    <a:pt x="23" y="35"/>
                  </a:cubicBezTo>
                  <a:cubicBezTo>
                    <a:pt x="17" y="35"/>
                    <a:pt x="12" y="30"/>
                    <a:pt x="12" y="23"/>
                  </a:cubicBezTo>
                  <a:cubicBezTo>
                    <a:pt x="12" y="17"/>
                    <a:pt x="17" y="12"/>
                    <a:pt x="23" y="12"/>
                  </a:cubicBezTo>
                  <a:cubicBezTo>
                    <a:pt x="45" y="12"/>
                    <a:pt x="45" y="12"/>
                    <a:pt x="45" y="12"/>
                  </a:cubicBezTo>
                  <a:cubicBezTo>
                    <a:pt x="45" y="12"/>
                    <a:pt x="46" y="12"/>
                    <a:pt x="46" y="12"/>
                  </a:cubicBezTo>
                  <a:cubicBezTo>
                    <a:pt x="65" y="12"/>
                    <a:pt x="65" y="12"/>
                    <a:pt x="65" y="12"/>
                  </a:cubicBezTo>
                  <a:cubicBezTo>
                    <a:pt x="61" y="5"/>
                    <a:pt x="54" y="0"/>
                    <a:pt x="45" y="0"/>
                  </a:cubicBezTo>
                  <a:cubicBezTo>
                    <a:pt x="23" y="0"/>
                    <a:pt x="23" y="0"/>
                    <a:pt x="23" y="0"/>
                  </a:cubicBezTo>
                  <a:cubicBezTo>
                    <a:pt x="10" y="0"/>
                    <a:pt x="0" y="10"/>
                    <a:pt x="0" y="23"/>
                  </a:cubicBezTo>
                  <a:cubicBezTo>
                    <a:pt x="0" y="36"/>
                    <a:pt x="10" y="47"/>
                    <a:pt x="23" y="47"/>
                  </a:cubicBezTo>
                  <a:cubicBezTo>
                    <a:pt x="45" y="47"/>
                    <a:pt x="45" y="47"/>
                    <a:pt x="45" y="47"/>
                  </a:cubicBezTo>
                  <a:cubicBezTo>
                    <a:pt x="54" y="47"/>
                    <a:pt x="61" y="42"/>
                    <a:pt x="65" y="35"/>
                  </a:cubicBezTo>
                  <a:cubicBezTo>
                    <a:pt x="46" y="35"/>
                    <a:pt x="46" y="35"/>
                    <a:pt x="46" y="35"/>
                  </a:cubicBezTo>
                  <a:cubicBezTo>
                    <a:pt x="46" y="35"/>
                    <a:pt x="45" y="35"/>
                    <a:pt x="45" y="35"/>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5" name="Freeform 103"/>
            <p:cNvSpPr>
              <a:spLocks/>
            </p:cNvSpPr>
            <p:nvPr/>
          </p:nvSpPr>
          <p:spPr bwMode="auto">
            <a:xfrm>
              <a:off x="1783" y="1276"/>
              <a:ext cx="17" cy="16"/>
            </a:xfrm>
            <a:custGeom>
              <a:avLst/>
              <a:gdLst>
                <a:gd name="T0" fmla="*/ 14 w 14"/>
                <a:gd name="T1" fmla="*/ 0 h 14"/>
                <a:gd name="T2" fmla="*/ 1 w 14"/>
                <a:gd name="T3" fmla="*/ 0 h 14"/>
                <a:gd name="T4" fmla="*/ 0 w 14"/>
                <a:gd name="T5" fmla="*/ 7 h 14"/>
                <a:gd name="T6" fmla="*/ 1 w 14"/>
                <a:gd name="T7" fmla="*/ 14 h 14"/>
                <a:gd name="T8" fmla="*/ 14 w 14"/>
                <a:gd name="T9" fmla="*/ 14 h 14"/>
                <a:gd name="T10" fmla="*/ 12 w 14"/>
                <a:gd name="T11" fmla="*/ 7 h 14"/>
                <a:gd name="T12" fmla="*/ 14 w 14"/>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4" y="0"/>
                  </a:moveTo>
                  <a:cubicBezTo>
                    <a:pt x="1" y="0"/>
                    <a:pt x="1" y="0"/>
                    <a:pt x="1" y="0"/>
                  </a:cubicBezTo>
                  <a:cubicBezTo>
                    <a:pt x="0" y="2"/>
                    <a:pt x="0" y="5"/>
                    <a:pt x="0" y="7"/>
                  </a:cubicBezTo>
                  <a:cubicBezTo>
                    <a:pt x="0" y="10"/>
                    <a:pt x="0" y="12"/>
                    <a:pt x="1" y="14"/>
                  </a:cubicBezTo>
                  <a:cubicBezTo>
                    <a:pt x="14" y="14"/>
                    <a:pt x="14" y="14"/>
                    <a:pt x="14" y="14"/>
                  </a:cubicBezTo>
                  <a:cubicBezTo>
                    <a:pt x="13" y="12"/>
                    <a:pt x="12" y="10"/>
                    <a:pt x="12" y="7"/>
                  </a:cubicBezTo>
                  <a:cubicBezTo>
                    <a:pt x="12" y="5"/>
                    <a:pt x="13" y="2"/>
                    <a:pt x="14"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6" name="Freeform 104"/>
            <p:cNvSpPr>
              <a:spLocks/>
            </p:cNvSpPr>
            <p:nvPr/>
          </p:nvSpPr>
          <p:spPr bwMode="auto">
            <a:xfrm>
              <a:off x="1787" y="1257"/>
              <a:ext cx="77" cy="55"/>
            </a:xfrm>
            <a:custGeom>
              <a:avLst/>
              <a:gdLst>
                <a:gd name="T0" fmla="*/ 42 w 66"/>
                <a:gd name="T1" fmla="*/ 0 h 47"/>
                <a:gd name="T2" fmla="*/ 20 w 66"/>
                <a:gd name="T3" fmla="*/ 0 h 47"/>
                <a:gd name="T4" fmla="*/ 0 w 66"/>
                <a:gd name="T5" fmla="*/ 12 h 47"/>
                <a:gd name="T6" fmla="*/ 19 w 66"/>
                <a:gd name="T7" fmla="*/ 12 h 47"/>
                <a:gd name="T8" fmla="*/ 20 w 66"/>
                <a:gd name="T9" fmla="*/ 12 h 47"/>
                <a:gd name="T10" fmla="*/ 42 w 66"/>
                <a:gd name="T11" fmla="*/ 12 h 47"/>
                <a:gd name="T12" fmla="*/ 54 w 66"/>
                <a:gd name="T13" fmla="*/ 23 h 47"/>
                <a:gd name="T14" fmla="*/ 42 w 66"/>
                <a:gd name="T15" fmla="*/ 35 h 47"/>
                <a:gd name="T16" fmla="*/ 20 w 66"/>
                <a:gd name="T17" fmla="*/ 35 h 47"/>
                <a:gd name="T18" fmla="*/ 19 w 66"/>
                <a:gd name="T19" fmla="*/ 35 h 47"/>
                <a:gd name="T20" fmla="*/ 0 w 66"/>
                <a:gd name="T21" fmla="*/ 35 h 47"/>
                <a:gd name="T22" fmla="*/ 20 w 66"/>
                <a:gd name="T23" fmla="*/ 47 h 47"/>
                <a:gd name="T24" fmla="*/ 42 w 66"/>
                <a:gd name="T25" fmla="*/ 47 h 47"/>
                <a:gd name="T26" fmla="*/ 66 w 66"/>
                <a:gd name="T27" fmla="*/ 23 h 47"/>
                <a:gd name="T28" fmla="*/ 42 w 66"/>
                <a:gd name="T2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7">
                  <a:moveTo>
                    <a:pt x="42" y="0"/>
                  </a:moveTo>
                  <a:cubicBezTo>
                    <a:pt x="20" y="0"/>
                    <a:pt x="20" y="0"/>
                    <a:pt x="20" y="0"/>
                  </a:cubicBezTo>
                  <a:cubicBezTo>
                    <a:pt x="11" y="0"/>
                    <a:pt x="4" y="5"/>
                    <a:pt x="0" y="12"/>
                  </a:cubicBezTo>
                  <a:cubicBezTo>
                    <a:pt x="19" y="12"/>
                    <a:pt x="19" y="12"/>
                    <a:pt x="19" y="12"/>
                  </a:cubicBezTo>
                  <a:cubicBezTo>
                    <a:pt x="19" y="12"/>
                    <a:pt x="20" y="12"/>
                    <a:pt x="20" y="12"/>
                  </a:cubicBezTo>
                  <a:cubicBezTo>
                    <a:pt x="42" y="12"/>
                    <a:pt x="42" y="12"/>
                    <a:pt x="42" y="12"/>
                  </a:cubicBezTo>
                  <a:cubicBezTo>
                    <a:pt x="48" y="12"/>
                    <a:pt x="54" y="17"/>
                    <a:pt x="54" y="23"/>
                  </a:cubicBezTo>
                  <a:cubicBezTo>
                    <a:pt x="54" y="30"/>
                    <a:pt x="48" y="35"/>
                    <a:pt x="42" y="35"/>
                  </a:cubicBezTo>
                  <a:cubicBezTo>
                    <a:pt x="20" y="35"/>
                    <a:pt x="20" y="35"/>
                    <a:pt x="20" y="35"/>
                  </a:cubicBezTo>
                  <a:cubicBezTo>
                    <a:pt x="20" y="35"/>
                    <a:pt x="19" y="35"/>
                    <a:pt x="19" y="35"/>
                  </a:cubicBezTo>
                  <a:cubicBezTo>
                    <a:pt x="0" y="35"/>
                    <a:pt x="0" y="35"/>
                    <a:pt x="0" y="35"/>
                  </a:cubicBezTo>
                  <a:cubicBezTo>
                    <a:pt x="4" y="42"/>
                    <a:pt x="11" y="47"/>
                    <a:pt x="20" y="47"/>
                  </a:cubicBezTo>
                  <a:cubicBezTo>
                    <a:pt x="42" y="47"/>
                    <a:pt x="42" y="47"/>
                    <a:pt x="42" y="47"/>
                  </a:cubicBezTo>
                  <a:cubicBezTo>
                    <a:pt x="55" y="47"/>
                    <a:pt x="66" y="36"/>
                    <a:pt x="66" y="23"/>
                  </a:cubicBezTo>
                  <a:cubicBezTo>
                    <a:pt x="66" y="10"/>
                    <a:pt x="55" y="0"/>
                    <a:pt x="42"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sp>
          <p:nvSpPr>
            <p:cNvPr id="107" name="Freeform 105"/>
            <p:cNvSpPr>
              <a:spLocks noEditPoints="1"/>
            </p:cNvSpPr>
            <p:nvPr/>
          </p:nvSpPr>
          <p:spPr bwMode="auto">
            <a:xfrm>
              <a:off x="1668" y="1172"/>
              <a:ext cx="225" cy="225"/>
            </a:xfrm>
            <a:custGeom>
              <a:avLst/>
              <a:gdLst>
                <a:gd name="T0" fmla="*/ 96 w 192"/>
                <a:gd name="T1" fmla="*/ 12 h 192"/>
                <a:gd name="T2" fmla="*/ 180 w 192"/>
                <a:gd name="T3" fmla="*/ 96 h 192"/>
                <a:gd name="T4" fmla="*/ 96 w 192"/>
                <a:gd name="T5" fmla="*/ 180 h 192"/>
                <a:gd name="T6" fmla="*/ 12 w 192"/>
                <a:gd name="T7" fmla="*/ 96 h 192"/>
                <a:gd name="T8" fmla="*/ 96 w 192"/>
                <a:gd name="T9" fmla="*/ 12 h 192"/>
                <a:gd name="T10" fmla="*/ 96 w 192"/>
                <a:gd name="T11" fmla="*/ 0 h 192"/>
                <a:gd name="T12" fmla="*/ 0 w 192"/>
                <a:gd name="T13" fmla="*/ 96 h 192"/>
                <a:gd name="T14" fmla="*/ 96 w 192"/>
                <a:gd name="T15" fmla="*/ 192 h 192"/>
                <a:gd name="T16" fmla="*/ 192 w 192"/>
                <a:gd name="T17" fmla="*/ 96 h 192"/>
                <a:gd name="T18" fmla="*/ 96 w 192"/>
                <a:gd name="T19"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2">
                  <a:moveTo>
                    <a:pt x="96" y="12"/>
                  </a:moveTo>
                  <a:cubicBezTo>
                    <a:pt x="142" y="12"/>
                    <a:pt x="180" y="50"/>
                    <a:pt x="180" y="96"/>
                  </a:cubicBezTo>
                  <a:cubicBezTo>
                    <a:pt x="180" y="143"/>
                    <a:pt x="142" y="180"/>
                    <a:pt x="96" y="180"/>
                  </a:cubicBezTo>
                  <a:cubicBezTo>
                    <a:pt x="49" y="180"/>
                    <a:pt x="12" y="143"/>
                    <a:pt x="12" y="96"/>
                  </a:cubicBezTo>
                  <a:cubicBezTo>
                    <a:pt x="12" y="50"/>
                    <a:pt x="49" y="12"/>
                    <a:pt x="96" y="12"/>
                  </a:cubicBezTo>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B0F0"/>
                </a:solidFill>
              </a:endParaRPr>
            </a:p>
          </p:txBody>
        </p:sp>
      </p:grpSp>
      <p:cxnSp>
        <p:nvCxnSpPr>
          <p:cNvPr id="108" name="Straight Connector 107"/>
          <p:cNvCxnSpPr/>
          <p:nvPr/>
        </p:nvCxnSpPr>
        <p:spPr>
          <a:xfrm>
            <a:off x="5888953" y="2679493"/>
            <a:ext cx="4983026"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18434" name="Picture 2" descr="http://i1.tribune.com.pk/wp-content/uploads/2011/11/297032-armwrestling-1322167857-514-640x48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97984" y="128392"/>
            <a:ext cx="3072981" cy="2304736"/>
          </a:xfrm>
          <a:prstGeom prst="rect">
            <a:avLst/>
          </a:prstGeom>
          <a:noFill/>
          <a:extLst>
            <a:ext uri="{909E8E84-426E-40DD-AFC4-6F175D3DCCD1}">
              <a14:hiddenFill xmlns:a14="http://schemas.microsoft.com/office/drawing/2010/main">
                <a:solidFill>
                  <a:srgbClr val="FFFFFF"/>
                </a:solidFill>
              </a14:hiddenFill>
            </a:ext>
          </a:extLst>
        </p:spPr>
      </p:pic>
      <p:sp>
        <p:nvSpPr>
          <p:cNvPr id="116" name="Rectangle 115"/>
          <p:cNvSpPr/>
          <p:nvPr/>
        </p:nvSpPr>
        <p:spPr bwMode="auto">
          <a:xfrm>
            <a:off x="274639" y="5016112"/>
            <a:ext cx="3521357" cy="288028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4347" tIns="62174" rIns="62174" bIns="62174" numCol="1" spcCol="0" rtlCol="0" fromWordArt="0" anchor="ctr" anchorCtr="0" forceAA="0" compatLnSpc="1">
            <a:prstTxWarp prst="textNoShape">
              <a:avLst/>
            </a:prstTxWarp>
            <a:noAutofit/>
          </a:bodyPr>
          <a:lstStyle/>
          <a:p>
            <a:pPr>
              <a:lnSpc>
                <a:spcPct val="90000"/>
              </a:lnSpc>
              <a:spcBef>
                <a:spcPct val="20000"/>
              </a:spcBef>
              <a:buSzPct val="80000"/>
            </a:pPr>
            <a:endParaRPr lang="en-US" sz="2175" dirty="0">
              <a:solidFill>
                <a:schemeClr val="tx1">
                  <a:alpha val="99000"/>
                </a:schemeClr>
              </a:solidFill>
            </a:endParaRPr>
          </a:p>
        </p:txBody>
      </p:sp>
      <p:grpSp>
        <p:nvGrpSpPr>
          <p:cNvPr id="118" name="Group 117"/>
          <p:cNvGrpSpPr/>
          <p:nvPr/>
        </p:nvGrpSpPr>
        <p:grpSpPr>
          <a:xfrm>
            <a:off x="110472" y="71035"/>
            <a:ext cx="3568305" cy="6478946"/>
            <a:chOff x="333769" y="334838"/>
            <a:chExt cx="3568305" cy="6478946"/>
          </a:xfrm>
        </p:grpSpPr>
        <p:pic>
          <p:nvPicPr>
            <p:cNvPr id="119" name="Picture 2" descr="http://marketingland.com/wp-content/ml-loads/2014/04/cortana-who-created-you1.jpg"/>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333769" y="334838"/>
              <a:ext cx="3568305" cy="6478946"/>
            </a:xfrm>
            <a:prstGeom prst="rect">
              <a:avLst/>
            </a:prstGeom>
            <a:noFill/>
            <a:extLst>
              <a:ext uri="{909E8E84-426E-40DD-AFC4-6F175D3DCCD1}">
                <a14:hiddenFill xmlns:a14="http://schemas.microsoft.com/office/drawing/2010/main">
                  <a:solidFill>
                    <a:srgbClr val="FFFFFF"/>
                  </a:solidFill>
                </a14:hiddenFill>
              </a:ext>
            </a:extLst>
          </p:spPr>
        </p:pic>
        <p:sp>
          <p:nvSpPr>
            <p:cNvPr id="120" name="Rectangle 119"/>
            <p:cNvSpPr/>
            <p:nvPr/>
          </p:nvSpPr>
          <p:spPr bwMode="auto">
            <a:xfrm>
              <a:off x="787985" y="1671763"/>
              <a:ext cx="2667000" cy="1398523"/>
            </a:xfrm>
            <a:prstGeom prst="rect">
              <a:avLst/>
            </a:prstGeom>
            <a:solidFill>
              <a:srgbClr val="05030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1F430"/>
                  </a:solidFill>
                </a:rPr>
                <a:t>What about the old API? </a:t>
              </a:r>
              <a:endParaRPr lang="en-US" sz="2000" dirty="0">
                <a:solidFill>
                  <a:srgbClr val="F1F430"/>
                </a:solidFill>
              </a:endParaRPr>
            </a:p>
          </p:txBody>
        </p:sp>
        <p:sp>
          <p:nvSpPr>
            <p:cNvPr id="121" name="Rectangle 120"/>
            <p:cNvSpPr/>
            <p:nvPr/>
          </p:nvSpPr>
          <p:spPr bwMode="auto">
            <a:xfrm>
              <a:off x="784421" y="4498788"/>
              <a:ext cx="2667000" cy="674874"/>
            </a:xfrm>
            <a:prstGeom prst="rect">
              <a:avLst/>
            </a:prstGeom>
            <a:solidFill>
              <a:srgbClr val="05030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22" name="Rectangle 121"/>
          <p:cNvSpPr/>
          <p:nvPr/>
        </p:nvSpPr>
        <p:spPr bwMode="auto">
          <a:xfrm>
            <a:off x="814584" y="1671763"/>
            <a:ext cx="2626716" cy="2244373"/>
          </a:xfrm>
          <a:prstGeom prst="rect">
            <a:avLst/>
          </a:prstGeom>
          <a:no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F1F430"/>
              </a:solidFill>
            </a:endParaRPr>
          </a:p>
        </p:txBody>
      </p:sp>
    </p:spTree>
    <p:extLst>
      <p:ext uri="{BB962C8B-B14F-4D97-AF65-F5344CB8AC3E}">
        <p14:creationId xmlns:p14="http://schemas.microsoft.com/office/powerpoint/2010/main" val="1065115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ipe(left)">
                                      <p:cBhvr>
                                        <p:cTn id="7" dur="500"/>
                                        <p:tgtEl>
                                          <p:spTgt spid="10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434"/>
                                        </p:tgtEl>
                                        <p:attrNameLst>
                                          <p:attrName>style.visibility</p:attrName>
                                        </p:attrNameLst>
                                      </p:cBhvr>
                                      <p:to>
                                        <p:strVal val="visible"/>
                                      </p:to>
                                    </p:set>
                                    <p:animEffect transition="in" filter="fade">
                                      <p:cBhvr>
                                        <p:cTn id="12" dur="500"/>
                                        <p:tgtEl>
                                          <p:spTgt spid="1843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86187"/>
            <a:ext cx="11889564" cy="917575"/>
          </a:xfrm>
        </p:spPr>
        <p:txBody>
          <a:bodyPr>
            <a:normAutofit/>
          </a:bodyPr>
          <a:lstStyle/>
          <a:p>
            <a:r>
              <a:rPr lang="en-US" dirty="0" smtClean="0"/>
              <a:t>Role-Based Access</a:t>
            </a:r>
            <a:endParaRPr lang="en-US" dirty="0"/>
          </a:p>
        </p:txBody>
      </p:sp>
      <p:grpSp>
        <p:nvGrpSpPr>
          <p:cNvPr id="44" name="Group 43"/>
          <p:cNvGrpSpPr/>
          <p:nvPr/>
        </p:nvGrpSpPr>
        <p:grpSpPr>
          <a:xfrm>
            <a:off x="5263685" y="4169148"/>
            <a:ext cx="5297621" cy="2469619"/>
            <a:chOff x="3384901" y="1919409"/>
            <a:chExt cx="5298373" cy="2469969"/>
          </a:xfrm>
        </p:grpSpPr>
        <p:sp>
          <p:nvSpPr>
            <p:cNvPr id="45" name="Freeform 128"/>
            <p:cNvSpPr>
              <a:spLocks noChangeAspect="1"/>
            </p:cNvSpPr>
            <p:nvPr/>
          </p:nvSpPr>
          <p:spPr bwMode="black">
            <a:xfrm>
              <a:off x="4491993" y="1919409"/>
              <a:ext cx="4191281" cy="2315320"/>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w="38100">
              <a:solidFill>
                <a:srgbClr val="008272"/>
              </a:solidFill>
            </a:ln>
            <a:extLst/>
          </p:spPr>
          <p:txBody>
            <a:bodyPr vert="horz" wrap="square" lIns="91427" tIns="45713" rIns="91427" bIns="45713" numCol="1" anchor="t" anchorCtr="0" compatLnSpc="1">
              <a:prstTxWarp prst="textNoShape">
                <a:avLst/>
              </a:prstTxWarp>
            </a:bodyPr>
            <a:lstStyle/>
            <a:p>
              <a:pPr defTabSz="932324">
                <a:defRPr/>
              </a:pPr>
              <a:endParaRPr lang="en-US" kern="0">
                <a:solidFill>
                  <a:srgbClr val="505050"/>
                </a:solidFill>
              </a:endParaRPr>
            </a:p>
          </p:txBody>
        </p:sp>
        <p:sp>
          <p:nvSpPr>
            <p:cNvPr id="46" name="Freeform 128"/>
            <p:cNvSpPr>
              <a:spLocks noChangeAspect="1"/>
            </p:cNvSpPr>
            <p:nvPr/>
          </p:nvSpPr>
          <p:spPr bwMode="black">
            <a:xfrm>
              <a:off x="3384901" y="2074058"/>
              <a:ext cx="4191279" cy="2315320"/>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w="38100">
              <a:solidFill>
                <a:srgbClr val="008272"/>
              </a:solidFill>
            </a:ln>
            <a:extLst/>
          </p:spPr>
          <p:txBody>
            <a:bodyPr vert="horz" wrap="square" lIns="91427" tIns="45713" rIns="91427" bIns="45713" numCol="1" anchor="t" anchorCtr="0" compatLnSpc="1">
              <a:prstTxWarp prst="textNoShape">
                <a:avLst/>
              </a:prstTxWarp>
            </a:bodyPr>
            <a:lstStyle/>
            <a:p>
              <a:pPr defTabSz="932324">
                <a:defRPr/>
              </a:pPr>
              <a:endParaRPr lang="en-US" kern="0" dirty="0">
                <a:solidFill>
                  <a:srgbClr val="505050"/>
                </a:solidFill>
              </a:endParaRPr>
            </a:p>
          </p:txBody>
        </p:sp>
      </p:grpSp>
      <p:sp>
        <p:nvSpPr>
          <p:cNvPr id="47" name="Freeform 46"/>
          <p:cNvSpPr/>
          <p:nvPr/>
        </p:nvSpPr>
        <p:spPr bwMode="auto">
          <a:xfrm>
            <a:off x="3731772" y="5568576"/>
            <a:ext cx="3078099" cy="85380"/>
          </a:xfrm>
          <a:custGeom>
            <a:avLst/>
            <a:gdLst>
              <a:gd name="connsiteX0" fmla="*/ 0 w 2238375"/>
              <a:gd name="connsiteY0" fmla="*/ 0 h 0"/>
              <a:gd name="connsiteX1" fmla="*/ 2238375 w 2238375"/>
              <a:gd name="connsiteY1" fmla="*/ 0 h 0"/>
            </a:gdLst>
            <a:ahLst/>
            <a:cxnLst>
              <a:cxn ang="0">
                <a:pos x="connsiteX0" y="connsiteY0"/>
              </a:cxn>
              <a:cxn ang="0">
                <a:pos x="connsiteX1" y="connsiteY1"/>
              </a:cxn>
            </a:cxnLst>
            <a:rect l="l" t="t" r="r" b="b"/>
            <a:pathLst>
              <a:path w="2238375">
                <a:moveTo>
                  <a:pt x="0" y="0"/>
                </a:moveTo>
                <a:lnTo>
                  <a:pt x="2238375" y="0"/>
                </a:lnTo>
              </a:path>
            </a:pathLst>
          </a:custGeom>
          <a:noFill/>
          <a:ln w="57150" cap="rnd" cmpd="sng" algn="ctr">
            <a:solidFill>
              <a:srgbClr val="000000"/>
            </a:solidFill>
            <a:prstDash val="sysDot"/>
            <a:headEnd type="triangle" w="med" len="med"/>
            <a:tailEnd type="triangle" w="med" len="med"/>
          </a:ln>
          <a:effectLst/>
        </p:spPr>
        <p:txBody>
          <a:bodyPr rtlCol="0" anchor="ctr"/>
          <a:lstStyle/>
          <a:p>
            <a:pPr algn="ctr" defTabSz="932324">
              <a:defRPr/>
            </a:pPr>
            <a:endParaRPr lang="en-US" kern="0">
              <a:solidFill>
                <a:srgbClr val="EFEFEF"/>
              </a:solidFill>
            </a:endParaRPr>
          </a:p>
        </p:txBody>
      </p:sp>
      <p:grpSp>
        <p:nvGrpSpPr>
          <p:cNvPr id="48" name="Group 47"/>
          <p:cNvGrpSpPr/>
          <p:nvPr/>
        </p:nvGrpSpPr>
        <p:grpSpPr>
          <a:xfrm rot="900000">
            <a:off x="3950705" y="5136774"/>
            <a:ext cx="801814" cy="791785"/>
            <a:chOff x="3242937" y="2319398"/>
            <a:chExt cx="796924" cy="786956"/>
          </a:xfrm>
        </p:grpSpPr>
        <p:sp>
          <p:nvSpPr>
            <p:cNvPr id="49" name="Oval 48"/>
            <p:cNvSpPr/>
            <p:nvPr/>
          </p:nvSpPr>
          <p:spPr bwMode="auto">
            <a:xfrm>
              <a:off x="3247921" y="2319398"/>
              <a:ext cx="786956" cy="786956"/>
            </a:xfrm>
            <a:prstGeom prst="ellipse">
              <a:avLst/>
            </a:prstGeom>
            <a:noFill/>
            <a:ln w="1079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13923" fontAlgn="base">
                <a:lnSpc>
                  <a:spcPct val="90000"/>
                </a:lnSpc>
                <a:spcBef>
                  <a:spcPct val="0"/>
                </a:spcBef>
                <a:spcAft>
                  <a:spcPct val="0"/>
                </a:spcAft>
                <a:defRPr/>
              </a:pPr>
              <a:endParaRPr lang="en-US" sz="2000" kern="0" spc="-50" dirty="0">
                <a:noFill/>
              </a:endParaRPr>
            </a:p>
          </p:txBody>
        </p:sp>
        <p:sp>
          <p:nvSpPr>
            <p:cNvPr id="50" name="Freeform 31"/>
            <p:cNvSpPr>
              <a:spLocks noEditPoints="1"/>
            </p:cNvSpPr>
            <p:nvPr/>
          </p:nvSpPr>
          <p:spPr bwMode="auto">
            <a:xfrm>
              <a:off x="3242937" y="2381026"/>
              <a:ext cx="796924" cy="663700"/>
            </a:xfrm>
            <a:custGeom>
              <a:avLst/>
              <a:gdLst>
                <a:gd name="T0" fmla="*/ 1019 w 2056"/>
                <a:gd name="T1" fmla="*/ 1507 h 1713"/>
                <a:gd name="T2" fmla="*/ 943 w 2056"/>
                <a:gd name="T3" fmla="*/ 1501 h 1713"/>
                <a:gd name="T4" fmla="*/ 878 w 2056"/>
                <a:gd name="T5" fmla="*/ 1489 h 1713"/>
                <a:gd name="T6" fmla="*/ 819 w 2056"/>
                <a:gd name="T7" fmla="*/ 1472 h 1713"/>
                <a:gd name="T8" fmla="*/ 766 w 2056"/>
                <a:gd name="T9" fmla="*/ 1454 h 1713"/>
                <a:gd name="T10" fmla="*/ 713 w 2056"/>
                <a:gd name="T11" fmla="*/ 1430 h 1713"/>
                <a:gd name="T12" fmla="*/ 566 w 2056"/>
                <a:gd name="T13" fmla="*/ 1313 h 1713"/>
                <a:gd name="T14" fmla="*/ 518 w 2056"/>
                <a:gd name="T15" fmla="*/ 1260 h 1713"/>
                <a:gd name="T16" fmla="*/ 548 w 2056"/>
                <a:gd name="T17" fmla="*/ 859 h 1713"/>
                <a:gd name="T18" fmla="*/ 0 w 2056"/>
                <a:gd name="T19" fmla="*/ 859 h 1713"/>
                <a:gd name="T20" fmla="*/ 318 w 2056"/>
                <a:gd name="T21" fmla="*/ 1342 h 1713"/>
                <a:gd name="T22" fmla="*/ 353 w 2056"/>
                <a:gd name="T23" fmla="*/ 1389 h 1713"/>
                <a:gd name="T24" fmla="*/ 418 w 2056"/>
                <a:gd name="T25" fmla="*/ 1460 h 1713"/>
                <a:gd name="T26" fmla="*/ 613 w 2056"/>
                <a:gd name="T27" fmla="*/ 1607 h 1713"/>
                <a:gd name="T28" fmla="*/ 683 w 2056"/>
                <a:gd name="T29" fmla="*/ 1642 h 1713"/>
                <a:gd name="T30" fmla="*/ 754 w 2056"/>
                <a:gd name="T31" fmla="*/ 1666 h 1713"/>
                <a:gd name="T32" fmla="*/ 831 w 2056"/>
                <a:gd name="T33" fmla="*/ 1690 h 1713"/>
                <a:gd name="T34" fmla="*/ 878 w 2056"/>
                <a:gd name="T35" fmla="*/ 1701 h 1713"/>
                <a:gd name="T36" fmla="*/ 943 w 2056"/>
                <a:gd name="T37" fmla="*/ 1707 h 1713"/>
                <a:gd name="T38" fmla="*/ 1520 w 2056"/>
                <a:gd name="T39" fmla="*/ 1560 h 1713"/>
                <a:gd name="T40" fmla="*/ 1396 w 2056"/>
                <a:gd name="T41" fmla="*/ 1389 h 1713"/>
                <a:gd name="T42" fmla="*/ 1732 w 2056"/>
                <a:gd name="T43" fmla="*/ 371 h 1713"/>
                <a:gd name="T44" fmla="*/ 1691 w 2056"/>
                <a:gd name="T45" fmla="*/ 318 h 1713"/>
                <a:gd name="T46" fmla="*/ 1367 w 2056"/>
                <a:gd name="T47" fmla="*/ 70 h 1713"/>
                <a:gd name="T48" fmla="*/ 1296 w 2056"/>
                <a:gd name="T49" fmla="*/ 47 h 1713"/>
                <a:gd name="T50" fmla="*/ 1220 w 2056"/>
                <a:gd name="T51" fmla="*/ 23 h 1713"/>
                <a:gd name="T52" fmla="*/ 1172 w 2056"/>
                <a:gd name="T53" fmla="*/ 11 h 1713"/>
                <a:gd name="T54" fmla="*/ 1108 w 2056"/>
                <a:gd name="T55" fmla="*/ 5 h 1713"/>
                <a:gd name="T56" fmla="*/ 1025 w 2056"/>
                <a:gd name="T57" fmla="*/ 0 h 1713"/>
                <a:gd name="T58" fmla="*/ 536 w 2056"/>
                <a:gd name="T59" fmla="*/ 159 h 1713"/>
                <a:gd name="T60" fmla="*/ 654 w 2056"/>
                <a:gd name="T61" fmla="*/ 323 h 1713"/>
                <a:gd name="T62" fmla="*/ 1090 w 2056"/>
                <a:gd name="T63" fmla="*/ 212 h 1713"/>
                <a:gd name="T64" fmla="*/ 1149 w 2056"/>
                <a:gd name="T65" fmla="*/ 217 h 1713"/>
                <a:gd name="T66" fmla="*/ 1214 w 2056"/>
                <a:gd name="T67" fmla="*/ 235 h 1713"/>
                <a:gd name="T68" fmla="*/ 1278 w 2056"/>
                <a:gd name="T69" fmla="*/ 259 h 1713"/>
                <a:gd name="T70" fmla="*/ 1526 w 2056"/>
                <a:gd name="T71" fmla="*/ 441 h 1713"/>
                <a:gd name="T72" fmla="*/ 1679 w 2056"/>
                <a:gd name="T73" fmla="*/ 859 h 1713"/>
                <a:gd name="T74" fmla="*/ 1779 w 2056"/>
                <a:gd name="T75" fmla="*/ 1266 h 1713"/>
                <a:gd name="T76" fmla="*/ 1885 w 2056"/>
                <a:gd name="T77" fmla="*/ 859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56" h="1713">
                  <a:moveTo>
                    <a:pt x="1396" y="1389"/>
                  </a:moveTo>
                  <a:cubicBezTo>
                    <a:pt x="1284" y="1472"/>
                    <a:pt x="1155" y="1507"/>
                    <a:pt x="1019" y="1507"/>
                  </a:cubicBezTo>
                  <a:cubicBezTo>
                    <a:pt x="1001" y="1507"/>
                    <a:pt x="984" y="1507"/>
                    <a:pt x="966" y="1507"/>
                  </a:cubicBezTo>
                  <a:cubicBezTo>
                    <a:pt x="960" y="1501"/>
                    <a:pt x="948" y="1501"/>
                    <a:pt x="943" y="1501"/>
                  </a:cubicBezTo>
                  <a:cubicBezTo>
                    <a:pt x="931" y="1501"/>
                    <a:pt x="913" y="1495"/>
                    <a:pt x="901" y="1495"/>
                  </a:cubicBezTo>
                  <a:cubicBezTo>
                    <a:pt x="895" y="1495"/>
                    <a:pt x="884" y="1489"/>
                    <a:pt x="878" y="1489"/>
                  </a:cubicBezTo>
                  <a:cubicBezTo>
                    <a:pt x="866" y="1489"/>
                    <a:pt x="848" y="1483"/>
                    <a:pt x="836" y="1478"/>
                  </a:cubicBezTo>
                  <a:cubicBezTo>
                    <a:pt x="831" y="1478"/>
                    <a:pt x="825" y="1478"/>
                    <a:pt x="819" y="1472"/>
                  </a:cubicBezTo>
                  <a:cubicBezTo>
                    <a:pt x="807" y="1466"/>
                    <a:pt x="789" y="1466"/>
                    <a:pt x="778" y="1460"/>
                  </a:cubicBezTo>
                  <a:cubicBezTo>
                    <a:pt x="772" y="1454"/>
                    <a:pt x="772" y="1454"/>
                    <a:pt x="766" y="1454"/>
                  </a:cubicBezTo>
                  <a:cubicBezTo>
                    <a:pt x="748" y="1448"/>
                    <a:pt x="730" y="1436"/>
                    <a:pt x="719" y="1430"/>
                  </a:cubicBezTo>
                  <a:cubicBezTo>
                    <a:pt x="713" y="1430"/>
                    <a:pt x="713" y="1430"/>
                    <a:pt x="713" y="1430"/>
                  </a:cubicBezTo>
                  <a:cubicBezTo>
                    <a:pt x="660" y="1395"/>
                    <a:pt x="607" y="1360"/>
                    <a:pt x="566" y="1319"/>
                  </a:cubicBezTo>
                  <a:cubicBezTo>
                    <a:pt x="566" y="1313"/>
                    <a:pt x="566" y="1313"/>
                    <a:pt x="566" y="1313"/>
                  </a:cubicBezTo>
                  <a:cubicBezTo>
                    <a:pt x="548" y="1301"/>
                    <a:pt x="536" y="1289"/>
                    <a:pt x="524" y="1271"/>
                  </a:cubicBezTo>
                  <a:cubicBezTo>
                    <a:pt x="524" y="1271"/>
                    <a:pt x="518" y="1266"/>
                    <a:pt x="518" y="1260"/>
                  </a:cubicBezTo>
                  <a:cubicBezTo>
                    <a:pt x="430" y="1154"/>
                    <a:pt x="377" y="1012"/>
                    <a:pt x="377" y="859"/>
                  </a:cubicBezTo>
                  <a:cubicBezTo>
                    <a:pt x="548" y="859"/>
                    <a:pt x="548" y="859"/>
                    <a:pt x="548" y="859"/>
                  </a:cubicBezTo>
                  <a:cubicBezTo>
                    <a:pt x="271" y="447"/>
                    <a:pt x="271" y="447"/>
                    <a:pt x="271" y="447"/>
                  </a:cubicBezTo>
                  <a:cubicBezTo>
                    <a:pt x="0" y="859"/>
                    <a:pt x="0" y="859"/>
                    <a:pt x="0" y="859"/>
                  </a:cubicBezTo>
                  <a:cubicBezTo>
                    <a:pt x="171" y="859"/>
                    <a:pt x="171" y="859"/>
                    <a:pt x="171" y="859"/>
                  </a:cubicBezTo>
                  <a:cubicBezTo>
                    <a:pt x="171" y="1036"/>
                    <a:pt x="224" y="1207"/>
                    <a:pt x="318" y="1342"/>
                  </a:cubicBezTo>
                  <a:cubicBezTo>
                    <a:pt x="324" y="1342"/>
                    <a:pt x="324" y="1348"/>
                    <a:pt x="324" y="1348"/>
                  </a:cubicBezTo>
                  <a:cubicBezTo>
                    <a:pt x="336" y="1360"/>
                    <a:pt x="348" y="1377"/>
                    <a:pt x="353" y="1389"/>
                  </a:cubicBezTo>
                  <a:cubicBezTo>
                    <a:pt x="359" y="1395"/>
                    <a:pt x="365" y="1401"/>
                    <a:pt x="365" y="1401"/>
                  </a:cubicBezTo>
                  <a:cubicBezTo>
                    <a:pt x="383" y="1425"/>
                    <a:pt x="400" y="1442"/>
                    <a:pt x="418" y="1460"/>
                  </a:cubicBezTo>
                  <a:cubicBezTo>
                    <a:pt x="418" y="1460"/>
                    <a:pt x="418" y="1460"/>
                    <a:pt x="424" y="1466"/>
                  </a:cubicBezTo>
                  <a:cubicBezTo>
                    <a:pt x="477" y="1519"/>
                    <a:pt x="542" y="1566"/>
                    <a:pt x="613" y="1607"/>
                  </a:cubicBezTo>
                  <a:cubicBezTo>
                    <a:pt x="613" y="1607"/>
                    <a:pt x="619" y="1607"/>
                    <a:pt x="619" y="1613"/>
                  </a:cubicBezTo>
                  <a:cubicBezTo>
                    <a:pt x="642" y="1619"/>
                    <a:pt x="660" y="1631"/>
                    <a:pt x="683" y="1642"/>
                  </a:cubicBezTo>
                  <a:cubicBezTo>
                    <a:pt x="689" y="1642"/>
                    <a:pt x="689" y="1642"/>
                    <a:pt x="695" y="1648"/>
                  </a:cubicBezTo>
                  <a:cubicBezTo>
                    <a:pt x="713" y="1654"/>
                    <a:pt x="736" y="1660"/>
                    <a:pt x="754" y="1666"/>
                  </a:cubicBezTo>
                  <a:cubicBezTo>
                    <a:pt x="760" y="1672"/>
                    <a:pt x="772" y="1672"/>
                    <a:pt x="778" y="1678"/>
                  </a:cubicBezTo>
                  <a:cubicBezTo>
                    <a:pt x="795" y="1684"/>
                    <a:pt x="813" y="1684"/>
                    <a:pt x="831" y="1690"/>
                  </a:cubicBezTo>
                  <a:cubicBezTo>
                    <a:pt x="842" y="1690"/>
                    <a:pt x="854" y="1695"/>
                    <a:pt x="860" y="1695"/>
                  </a:cubicBezTo>
                  <a:cubicBezTo>
                    <a:pt x="866" y="1695"/>
                    <a:pt x="872" y="1701"/>
                    <a:pt x="878" y="1701"/>
                  </a:cubicBezTo>
                  <a:cubicBezTo>
                    <a:pt x="895" y="1701"/>
                    <a:pt x="907" y="1707"/>
                    <a:pt x="925" y="1707"/>
                  </a:cubicBezTo>
                  <a:cubicBezTo>
                    <a:pt x="931" y="1707"/>
                    <a:pt x="937" y="1707"/>
                    <a:pt x="943" y="1707"/>
                  </a:cubicBezTo>
                  <a:cubicBezTo>
                    <a:pt x="972" y="1713"/>
                    <a:pt x="1001" y="1713"/>
                    <a:pt x="1025" y="1713"/>
                  </a:cubicBezTo>
                  <a:cubicBezTo>
                    <a:pt x="1202" y="1713"/>
                    <a:pt x="1373" y="1660"/>
                    <a:pt x="1520" y="1560"/>
                  </a:cubicBezTo>
                  <a:cubicBezTo>
                    <a:pt x="1561" y="1525"/>
                    <a:pt x="1573" y="1460"/>
                    <a:pt x="1544" y="1413"/>
                  </a:cubicBezTo>
                  <a:cubicBezTo>
                    <a:pt x="1508" y="1366"/>
                    <a:pt x="1443" y="1360"/>
                    <a:pt x="1396" y="1389"/>
                  </a:cubicBezTo>
                  <a:close/>
                  <a:moveTo>
                    <a:pt x="1885" y="859"/>
                  </a:moveTo>
                  <a:cubicBezTo>
                    <a:pt x="1879" y="677"/>
                    <a:pt x="1826" y="512"/>
                    <a:pt x="1732" y="371"/>
                  </a:cubicBezTo>
                  <a:cubicBezTo>
                    <a:pt x="1732" y="371"/>
                    <a:pt x="1726" y="371"/>
                    <a:pt x="1726" y="365"/>
                  </a:cubicBezTo>
                  <a:cubicBezTo>
                    <a:pt x="1714" y="347"/>
                    <a:pt x="1703" y="335"/>
                    <a:pt x="1691" y="318"/>
                  </a:cubicBezTo>
                  <a:cubicBezTo>
                    <a:pt x="1685" y="312"/>
                    <a:pt x="1685" y="312"/>
                    <a:pt x="1685" y="312"/>
                  </a:cubicBezTo>
                  <a:cubicBezTo>
                    <a:pt x="1597" y="206"/>
                    <a:pt x="1490" y="123"/>
                    <a:pt x="1367" y="70"/>
                  </a:cubicBezTo>
                  <a:cubicBezTo>
                    <a:pt x="1361" y="70"/>
                    <a:pt x="1361" y="70"/>
                    <a:pt x="1355" y="64"/>
                  </a:cubicBezTo>
                  <a:cubicBezTo>
                    <a:pt x="1337" y="59"/>
                    <a:pt x="1314" y="53"/>
                    <a:pt x="1296" y="47"/>
                  </a:cubicBezTo>
                  <a:cubicBezTo>
                    <a:pt x="1290" y="41"/>
                    <a:pt x="1278" y="41"/>
                    <a:pt x="1272" y="35"/>
                  </a:cubicBezTo>
                  <a:cubicBezTo>
                    <a:pt x="1255" y="35"/>
                    <a:pt x="1237" y="29"/>
                    <a:pt x="1220" y="23"/>
                  </a:cubicBezTo>
                  <a:cubicBezTo>
                    <a:pt x="1208" y="23"/>
                    <a:pt x="1202" y="17"/>
                    <a:pt x="1190" y="17"/>
                  </a:cubicBezTo>
                  <a:cubicBezTo>
                    <a:pt x="1184" y="17"/>
                    <a:pt x="1178" y="17"/>
                    <a:pt x="1172" y="11"/>
                  </a:cubicBezTo>
                  <a:cubicBezTo>
                    <a:pt x="1161" y="11"/>
                    <a:pt x="1149" y="11"/>
                    <a:pt x="1131" y="11"/>
                  </a:cubicBezTo>
                  <a:cubicBezTo>
                    <a:pt x="1125" y="5"/>
                    <a:pt x="1113" y="5"/>
                    <a:pt x="1108" y="5"/>
                  </a:cubicBezTo>
                  <a:cubicBezTo>
                    <a:pt x="1084" y="5"/>
                    <a:pt x="1060" y="0"/>
                    <a:pt x="1037" y="0"/>
                  </a:cubicBezTo>
                  <a:cubicBezTo>
                    <a:pt x="1031" y="0"/>
                    <a:pt x="1031" y="0"/>
                    <a:pt x="1025" y="0"/>
                  </a:cubicBezTo>
                  <a:cubicBezTo>
                    <a:pt x="1025" y="0"/>
                    <a:pt x="1025" y="0"/>
                    <a:pt x="1025" y="0"/>
                  </a:cubicBezTo>
                  <a:cubicBezTo>
                    <a:pt x="848" y="0"/>
                    <a:pt x="677" y="53"/>
                    <a:pt x="536" y="159"/>
                  </a:cubicBezTo>
                  <a:cubicBezTo>
                    <a:pt x="489" y="188"/>
                    <a:pt x="477" y="253"/>
                    <a:pt x="507" y="300"/>
                  </a:cubicBezTo>
                  <a:cubicBezTo>
                    <a:pt x="542" y="347"/>
                    <a:pt x="607" y="359"/>
                    <a:pt x="654" y="323"/>
                  </a:cubicBezTo>
                  <a:cubicBezTo>
                    <a:pt x="766" y="247"/>
                    <a:pt x="895" y="206"/>
                    <a:pt x="1031" y="206"/>
                  </a:cubicBezTo>
                  <a:cubicBezTo>
                    <a:pt x="1049" y="206"/>
                    <a:pt x="1066" y="206"/>
                    <a:pt x="1090" y="212"/>
                  </a:cubicBezTo>
                  <a:cubicBezTo>
                    <a:pt x="1096" y="212"/>
                    <a:pt x="1102" y="212"/>
                    <a:pt x="1108" y="212"/>
                  </a:cubicBezTo>
                  <a:cubicBezTo>
                    <a:pt x="1119" y="212"/>
                    <a:pt x="1137" y="217"/>
                    <a:pt x="1149" y="217"/>
                  </a:cubicBezTo>
                  <a:cubicBezTo>
                    <a:pt x="1155" y="217"/>
                    <a:pt x="1166" y="223"/>
                    <a:pt x="1172" y="223"/>
                  </a:cubicBezTo>
                  <a:cubicBezTo>
                    <a:pt x="1184" y="229"/>
                    <a:pt x="1202" y="229"/>
                    <a:pt x="1214" y="235"/>
                  </a:cubicBezTo>
                  <a:cubicBezTo>
                    <a:pt x="1220" y="235"/>
                    <a:pt x="1225" y="235"/>
                    <a:pt x="1231" y="241"/>
                  </a:cubicBezTo>
                  <a:cubicBezTo>
                    <a:pt x="1243" y="247"/>
                    <a:pt x="1261" y="253"/>
                    <a:pt x="1278" y="259"/>
                  </a:cubicBezTo>
                  <a:cubicBezTo>
                    <a:pt x="1278" y="259"/>
                    <a:pt x="1278" y="259"/>
                    <a:pt x="1284" y="259"/>
                  </a:cubicBezTo>
                  <a:cubicBezTo>
                    <a:pt x="1379" y="300"/>
                    <a:pt x="1461" y="365"/>
                    <a:pt x="1526" y="441"/>
                  </a:cubicBezTo>
                  <a:cubicBezTo>
                    <a:pt x="1526" y="447"/>
                    <a:pt x="1526" y="447"/>
                    <a:pt x="1526" y="447"/>
                  </a:cubicBezTo>
                  <a:cubicBezTo>
                    <a:pt x="1620" y="559"/>
                    <a:pt x="1679" y="700"/>
                    <a:pt x="1679" y="859"/>
                  </a:cubicBezTo>
                  <a:cubicBezTo>
                    <a:pt x="1502" y="859"/>
                    <a:pt x="1502" y="859"/>
                    <a:pt x="1502" y="859"/>
                  </a:cubicBezTo>
                  <a:cubicBezTo>
                    <a:pt x="1779" y="1266"/>
                    <a:pt x="1779" y="1266"/>
                    <a:pt x="1779" y="1266"/>
                  </a:cubicBezTo>
                  <a:cubicBezTo>
                    <a:pt x="2056" y="859"/>
                    <a:pt x="2056" y="859"/>
                    <a:pt x="2056" y="859"/>
                  </a:cubicBezTo>
                  <a:cubicBezTo>
                    <a:pt x="1885" y="859"/>
                    <a:pt x="1885" y="859"/>
                    <a:pt x="1885" y="859"/>
                  </a:cubicBezTo>
                  <a:cubicBezTo>
                    <a:pt x="1885" y="859"/>
                    <a:pt x="1885" y="859"/>
                    <a:pt x="1885" y="859"/>
                  </a:cubicBezTo>
                  <a:close/>
                </a:path>
              </a:pathLst>
            </a:custGeom>
            <a:solidFill>
              <a:schemeClr val="accent5"/>
            </a:solidFill>
            <a:ln>
              <a:noFill/>
            </a:ln>
          </p:spPr>
          <p:txBody>
            <a:bodyPr vert="horz" wrap="square" lIns="91427" tIns="45713" rIns="91427" bIns="45713" numCol="1" anchor="t" anchorCtr="0" compatLnSpc="1">
              <a:prstTxWarp prst="textNoShape">
                <a:avLst/>
              </a:prstTxWarp>
            </a:bodyPr>
            <a:lstStyle/>
            <a:p>
              <a:pPr defTabSz="932324">
                <a:defRPr/>
              </a:pPr>
              <a:endParaRPr lang="en-US" kern="0">
                <a:noFill/>
              </a:endParaRPr>
            </a:p>
          </p:txBody>
        </p:sp>
      </p:grpSp>
      <p:grpSp>
        <p:nvGrpSpPr>
          <p:cNvPr id="51" name="Group 50"/>
          <p:cNvGrpSpPr/>
          <p:nvPr/>
        </p:nvGrpSpPr>
        <p:grpSpPr>
          <a:xfrm>
            <a:off x="6335528" y="4924672"/>
            <a:ext cx="1756795" cy="1641006"/>
            <a:chOff x="4858151" y="2534458"/>
            <a:chExt cx="1757044" cy="1641238"/>
          </a:xfrm>
        </p:grpSpPr>
        <p:sp>
          <p:nvSpPr>
            <p:cNvPr id="52" name="Rectangle 51"/>
            <p:cNvSpPr/>
            <p:nvPr/>
          </p:nvSpPr>
          <p:spPr>
            <a:xfrm>
              <a:off x="4858151" y="3924668"/>
              <a:ext cx="1465093" cy="251028"/>
            </a:xfrm>
            <a:prstGeom prst="rect">
              <a:avLst/>
            </a:prstGeom>
            <a:ln>
              <a:noFill/>
            </a:ln>
          </p:spPr>
          <p:txBody>
            <a:bodyPr wrap="none" lIns="0" tIns="0" rIns="0" bIns="0" anchor="ctr">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defTabSz="1118323" fontAlgn="base">
                <a:spcAft>
                  <a:spcPct val="0"/>
                </a:spcAft>
                <a:defRPr/>
              </a:pPr>
              <a:r>
                <a:rPr lang="en-US" sz="1599" dirty="0">
                  <a:ln>
                    <a:solidFill>
                      <a:srgbClr val="FFFFFF">
                        <a:alpha val="0"/>
                      </a:srgbClr>
                    </a:solidFill>
                  </a:ln>
                  <a:solidFill>
                    <a:srgbClr val="00188F"/>
                  </a:solidFill>
                  <a:latin typeface="Segoe"/>
                </a:rPr>
                <a:t>Active Directory</a:t>
              </a:r>
            </a:p>
          </p:txBody>
        </p:sp>
        <p:grpSp>
          <p:nvGrpSpPr>
            <p:cNvPr id="53" name="Group 52"/>
            <p:cNvGrpSpPr/>
            <p:nvPr/>
          </p:nvGrpSpPr>
          <p:grpSpPr>
            <a:xfrm>
              <a:off x="5085223" y="2534458"/>
              <a:ext cx="1350118" cy="1163895"/>
              <a:chOff x="5148777" y="2688135"/>
              <a:chExt cx="1350118" cy="1163895"/>
            </a:xfrm>
          </p:grpSpPr>
          <p:sp>
            <p:nvSpPr>
              <p:cNvPr id="55" name="Isosceles Triangle 54"/>
              <p:cNvSpPr/>
              <p:nvPr/>
            </p:nvSpPr>
            <p:spPr bwMode="auto">
              <a:xfrm>
                <a:off x="5148777" y="2688135"/>
                <a:ext cx="1350118" cy="1163895"/>
              </a:xfrm>
              <a:prstGeom prst="triangle">
                <a:avLst/>
              </a:prstGeom>
              <a:solidFill>
                <a:srgbClr val="0072C6"/>
              </a:solidFill>
              <a:ln w="1079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13923" fontAlgn="base">
                  <a:lnSpc>
                    <a:spcPct val="90000"/>
                  </a:lnSpc>
                  <a:spcBef>
                    <a:spcPct val="0"/>
                  </a:spcBef>
                  <a:spcAft>
                    <a:spcPct val="0"/>
                  </a:spcAft>
                  <a:defRPr/>
                </a:pPr>
                <a:endParaRPr lang="en-US" sz="2000" kern="0" spc="-50" dirty="0">
                  <a:gradFill>
                    <a:gsLst>
                      <a:gs pos="1250">
                        <a:srgbClr val="EFEFEF"/>
                      </a:gs>
                      <a:gs pos="10417">
                        <a:srgbClr val="EFEFEF"/>
                      </a:gs>
                    </a:gsLst>
                    <a:lin ang="5400000" scaled="0"/>
                  </a:gradFill>
                </a:endParaRPr>
              </a:p>
            </p:txBody>
          </p:sp>
          <p:pic>
            <p:nvPicPr>
              <p:cNvPr id="56" name="Picture 55" descr="Windows Azure Active Directory"/>
              <p:cNvPicPr/>
              <p:nvPr/>
            </p:nvPicPr>
            <p:blipFill>
              <a:blip r:embed="rId2" cstate="screen">
                <a:biLevel thresh="25000"/>
                <a:extLst>
                  <a:ext uri="{28A0092B-C50C-407E-A947-70E740481C1C}">
                    <a14:useLocalDpi xmlns:a14="http://schemas.microsoft.com/office/drawing/2010/main" val="0"/>
                  </a:ext>
                </a:extLst>
              </a:blip>
              <a:srcRect/>
              <a:stretch>
                <a:fillRect/>
              </a:stretch>
            </p:blipFill>
            <p:spPr bwMode="auto">
              <a:xfrm>
                <a:off x="5396115" y="2977056"/>
                <a:ext cx="863508" cy="863508"/>
              </a:xfrm>
              <a:prstGeom prst="rect">
                <a:avLst/>
              </a:prstGeom>
              <a:noFill/>
              <a:ln>
                <a:noFill/>
              </a:ln>
            </p:spPr>
          </p:pic>
        </p:grpSp>
        <p:sp>
          <p:nvSpPr>
            <p:cNvPr id="54" name="Freeform 5"/>
            <p:cNvSpPr>
              <a:spLocks noEditPoints="1"/>
            </p:cNvSpPr>
            <p:nvPr/>
          </p:nvSpPr>
          <p:spPr bwMode="auto">
            <a:xfrm>
              <a:off x="4889638" y="3717056"/>
              <a:ext cx="1725557" cy="224596"/>
            </a:xfrm>
            <a:custGeom>
              <a:avLst/>
              <a:gdLst>
                <a:gd name="T0" fmla="*/ 0 w 1840"/>
                <a:gd name="T1" fmla="*/ 20 h 237"/>
                <a:gd name="T2" fmla="*/ 103 w 1840"/>
                <a:gd name="T3" fmla="*/ 183 h 237"/>
                <a:gd name="T4" fmla="*/ 179 w 1840"/>
                <a:gd name="T5" fmla="*/ 19 h 237"/>
                <a:gd name="T6" fmla="*/ 182 w 1840"/>
                <a:gd name="T7" fmla="*/ 54 h 237"/>
                <a:gd name="T8" fmla="*/ 95 w 1840"/>
                <a:gd name="T9" fmla="*/ 218 h 237"/>
                <a:gd name="T10" fmla="*/ 1088 w 1840"/>
                <a:gd name="T11" fmla="*/ 77 h 237"/>
                <a:gd name="T12" fmla="*/ 1029 w 1840"/>
                <a:gd name="T13" fmla="*/ 46 h 237"/>
                <a:gd name="T14" fmla="*/ 973 w 1840"/>
                <a:gd name="T15" fmla="*/ 41 h 237"/>
                <a:gd name="T16" fmla="*/ 1007 w 1840"/>
                <a:gd name="T17" fmla="*/ 7 h 237"/>
                <a:gd name="T18" fmla="*/ 923 w 1840"/>
                <a:gd name="T19" fmla="*/ 77 h 237"/>
                <a:gd name="T20" fmla="*/ 971 w 1840"/>
                <a:gd name="T21" fmla="*/ 221 h 237"/>
                <a:gd name="T22" fmla="*/ 1029 w 1840"/>
                <a:gd name="T23" fmla="*/ 189 h 237"/>
                <a:gd name="T24" fmla="*/ 1088 w 1840"/>
                <a:gd name="T25" fmla="*/ 200 h 237"/>
                <a:gd name="T26" fmla="*/ 1052 w 1840"/>
                <a:gd name="T27" fmla="*/ 97 h 237"/>
                <a:gd name="T28" fmla="*/ 1479 w 1840"/>
                <a:gd name="T29" fmla="*/ 183 h 237"/>
                <a:gd name="T30" fmla="*/ 1574 w 1840"/>
                <a:gd name="T31" fmla="*/ 221 h 237"/>
                <a:gd name="T32" fmla="*/ 1574 w 1840"/>
                <a:gd name="T33" fmla="*/ 83 h 237"/>
                <a:gd name="T34" fmla="*/ 1501 w 1840"/>
                <a:gd name="T35" fmla="*/ 162 h 237"/>
                <a:gd name="T36" fmla="*/ 1478 w 1840"/>
                <a:gd name="T37" fmla="*/ 81 h 237"/>
                <a:gd name="T38" fmla="*/ 1458 w 1840"/>
                <a:gd name="T39" fmla="*/ 221 h 237"/>
                <a:gd name="T40" fmla="*/ 1457 w 1840"/>
                <a:gd name="T41" fmla="*/ 88 h 237"/>
                <a:gd name="T42" fmla="*/ 1425 w 1840"/>
                <a:gd name="T43" fmla="*/ 97 h 237"/>
                <a:gd name="T44" fmla="*/ 692 w 1840"/>
                <a:gd name="T45" fmla="*/ 81 h 237"/>
                <a:gd name="T46" fmla="*/ 735 w 1840"/>
                <a:gd name="T47" fmla="*/ 190 h 237"/>
                <a:gd name="T48" fmla="*/ 671 w 1840"/>
                <a:gd name="T49" fmla="*/ 214 h 237"/>
                <a:gd name="T50" fmla="*/ 742 w 1840"/>
                <a:gd name="T51" fmla="*/ 151 h 237"/>
                <a:gd name="T52" fmla="*/ 716 w 1840"/>
                <a:gd name="T53" fmla="*/ 94 h 237"/>
                <a:gd name="T54" fmla="*/ 403 w 1840"/>
                <a:gd name="T55" fmla="*/ 79 h 237"/>
                <a:gd name="T56" fmla="*/ 403 w 1840"/>
                <a:gd name="T57" fmla="*/ 217 h 237"/>
                <a:gd name="T58" fmla="*/ 326 w 1840"/>
                <a:gd name="T59" fmla="*/ 174 h 237"/>
                <a:gd name="T60" fmla="*/ 407 w 1840"/>
                <a:gd name="T61" fmla="*/ 85 h 237"/>
                <a:gd name="T62" fmla="*/ 457 w 1840"/>
                <a:gd name="T63" fmla="*/ 149 h 237"/>
                <a:gd name="T64" fmla="*/ 509 w 1840"/>
                <a:gd name="T65" fmla="*/ 80 h 237"/>
                <a:gd name="T66" fmla="*/ 457 w 1840"/>
                <a:gd name="T67" fmla="*/ 105 h 237"/>
                <a:gd name="T68" fmla="*/ 1712 w 1840"/>
                <a:gd name="T69" fmla="*/ 81 h 237"/>
                <a:gd name="T70" fmla="*/ 1659 w 1840"/>
                <a:gd name="T71" fmla="*/ 104 h 237"/>
                <a:gd name="T72" fmla="*/ 1660 w 1840"/>
                <a:gd name="T73" fmla="*/ 221 h 237"/>
                <a:gd name="T74" fmla="*/ 1692 w 1840"/>
                <a:gd name="T75" fmla="*/ 96 h 237"/>
                <a:gd name="T76" fmla="*/ 270 w 1840"/>
                <a:gd name="T77" fmla="*/ 221 h 237"/>
                <a:gd name="T78" fmla="*/ 260 w 1840"/>
                <a:gd name="T79" fmla="*/ 11 h 237"/>
                <a:gd name="T80" fmla="*/ 260 w 1840"/>
                <a:gd name="T81" fmla="*/ 11 h 237"/>
                <a:gd name="T82" fmla="*/ 1284 w 1840"/>
                <a:gd name="T83" fmla="*/ 169 h 237"/>
                <a:gd name="T84" fmla="*/ 1178 w 1840"/>
                <a:gd name="T85" fmla="*/ 217 h 237"/>
                <a:gd name="T86" fmla="*/ 1226 w 1840"/>
                <a:gd name="T87" fmla="*/ 24 h 237"/>
                <a:gd name="T88" fmla="*/ 1329 w 1840"/>
                <a:gd name="T89" fmla="*/ 218 h 237"/>
                <a:gd name="T90" fmla="*/ 1205 w 1840"/>
                <a:gd name="T91" fmla="*/ 143 h 237"/>
                <a:gd name="T92" fmla="*/ 1826 w 1840"/>
                <a:gd name="T93" fmla="*/ 213 h 237"/>
                <a:gd name="T94" fmla="*/ 1801 w 1840"/>
                <a:gd name="T95" fmla="*/ 77 h 237"/>
                <a:gd name="T96" fmla="*/ 1790 w 1840"/>
                <a:gd name="T97" fmla="*/ 205 h 237"/>
                <a:gd name="T98" fmla="*/ 1816 w 1840"/>
                <a:gd name="T99" fmla="*/ 135 h 237"/>
                <a:gd name="T100" fmla="*/ 653 w 1840"/>
                <a:gd name="T101" fmla="*/ 147 h 237"/>
                <a:gd name="T102" fmla="*/ 516 w 1840"/>
                <a:gd name="T103" fmla="*/ 119 h 237"/>
                <a:gd name="T104" fmla="*/ 653 w 1840"/>
                <a:gd name="T105" fmla="*/ 147 h 237"/>
                <a:gd name="T106" fmla="*/ 539 w 1840"/>
                <a:gd name="T107" fmla="*/ 126 h 237"/>
                <a:gd name="T108" fmla="*/ 630 w 1840"/>
                <a:gd name="T109" fmla="*/ 151 h 237"/>
                <a:gd name="T110" fmla="*/ 777 w 1840"/>
                <a:gd name="T111" fmla="*/ 173 h 237"/>
                <a:gd name="T112" fmla="*/ 916 w 1840"/>
                <a:gd name="T113" fmla="*/ 135 h 237"/>
                <a:gd name="T114" fmla="*/ 810 w 1840"/>
                <a:gd name="T115" fmla="*/ 110 h 237"/>
                <a:gd name="T116" fmla="*/ 889 w 1840"/>
                <a:gd name="T117" fmla="*/ 17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0" h="237">
                  <a:moveTo>
                    <a:pt x="22" y="51"/>
                  </a:moveTo>
                  <a:cubicBezTo>
                    <a:pt x="22" y="108"/>
                    <a:pt x="22" y="164"/>
                    <a:pt x="22" y="221"/>
                  </a:cubicBezTo>
                  <a:cubicBezTo>
                    <a:pt x="15" y="221"/>
                    <a:pt x="8" y="221"/>
                    <a:pt x="0" y="221"/>
                  </a:cubicBezTo>
                  <a:cubicBezTo>
                    <a:pt x="0" y="154"/>
                    <a:pt x="0" y="87"/>
                    <a:pt x="0" y="20"/>
                  </a:cubicBezTo>
                  <a:cubicBezTo>
                    <a:pt x="10" y="20"/>
                    <a:pt x="20" y="19"/>
                    <a:pt x="29" y="20"/>
                  </a:cubicBezTo>
                  <a:cubicBezTo>
                    <a:pt x="30" y="20"/>
                    <a:pt x="32" y="22"/>
                    <a:pt x="33" y="23"/>
                  </a:cubicBezTo>
                  <a:cubicBezTo>
                    <a:pt x="48" y="57"/>
                    <a:pt x="63" y="91"/>
                    <a:pt x="78" y="126"/>
                  </a:cubicBezTo>
                  <a:cubicBezTo>
                    <a:pt x="86" y="145"/>
                    <a:pt x="94" y="164"/>
                    <a:pt x="103" y="183"/>
                  </a:cubicBezTo>
                  <a:cubicBezTo>
                    <a:pt x="103" y="183"/>
                    <a:pt x="103" y="183"/>
                    <a:pt x="104" y="182"/>
                  </a:cubicBezTo>
                  <a:cubicBezTo>
                    <a:pt x="124" y="136"/>
                    <a:pt x="145" y="89"/>
                    <a:pt x="166" y="42"/>
                  </a:cubicBezTo>
                  <a:cubicBezTo>
                    <a:pt x="168" y="36"/>
                    <a:pt x="171" y="29"/>
                    <a:pt x="174" y="23"/>
                  </a:cubicBezTo>
                  <a:cubicBezTo>
                    <a:pt x="175" y="20"/>
                    <a:pt x="176" y="19"/>
                    <a:pt x="179" y="19"/>
                  </a:cubicBezTo>
                  <a:cubicBezTo>
                    <a:pt x="188" y="20"/>
                    <a:pt x="197" y="19"/>
                    <a:pt x="205" y="19"/>
                  </a:cubicBezTo>
                  <a:cubicBezTo>
                    <a:pt x="205" y="87"/>
                    <a:pt x="205" y="154"/>
                    <a:pt x="205" y="221"/>
                  </a:cubicBezTo>
                  <a:cubicBezTo>
                    <a:pt x="198" y="221"/>
                    <a:pt x="190" y="221"/>
                    <a:pt x="182" y="221"/>
                  </a:cubicBezTo>
                  <a:cubicBezTo>
                    <a:pt x="182" y="164"/>
                    <a:pt x="182" y="107"/>
                    <a:pt x="182" y="54"/>
                  </a:cubicBezTo>
                  <a:cubicBezTo>
                    <a:pt x="164" y="97"/>
                    <a:pt x="143" y="143"/>
                    <a:pt x="123" y="189"/>
                  </a:cubicBezTo>
                  <a:cubicBezTo>
                    <a:pt x="119" y="199"/>
                    <a:pt x="114" y="208"/>
                    <a:pt x="110" y="218"/>
                  </a:cubicBezTo>
                  <a:cubicBezTo>
                    <a:pt x="109" y="222"/>
                    <a:pt x="105" y="221"/>
                    <a:pt x="102" y="221"/>
                  </a:cubicBezTo>
                  <a:cubicBezTo>
                    <a:pt x="99" y="222"/>
                    <a:pt x="97" y="222"/>
                    <a:pt x="95" y="218"/>
                  </a:cubicBezTo>
                  <a:cubicBezTo>
                    <a:pt x="73" y="168"/>
                    <a:pt x="50" y="118"/>
                    <a:pt x="28" y="68"/>
                  </a:cubicBezTo>
                  <a:cubicBezTo>
                    <a:pt x="26" y="63"/>
                    <a:pt x="24" y="57"/>
                    <a:pt x="22" y="51"/>
                  </a:cubicBezTo>
                  <a:close/>
                  <a:moveTo>
                    <a:pt x="1088" y="97"/>
                  </a:moveTo>
                  <a:cubicBezTo>
                    <a:pt x="1088" y="90"/>
                    <a:pt x="1088" y="84"/>
                    <a:pt x="1088" y="77"/>
                  </a:cubicBezTo>
                  <a:cubicBezTo>
                    <a:pt x="1076" y="77"/>
                    <a:pt x="1064" y="77"/>
                    <a:pt x="1052" y="77"/>
                  </a:cubicBezTo>
                  <a:cubicBezTo>
                    <a:pt x="1052" y="63"/>
                    <a:pt x="1052" y="49"/>
                    <a:pt x="1052" y="35"/>
                  </a:cubicBezTo>
                  <a:cubicBezTo>
                    <a:pt x="1045" y="37"/>
                    <a:pt x="1039" y="39"/>
                    <a:pt x="1032" y="41"/>
                  </a:cubicBezTo>
                  <a:cubicBezTo>
                    <a:pt x="1029" y="42"/>
                    <a:pt x="1029" y="43"/>
                    <a:pt x="1029" y="46"/>
                  </a:cubicBezTo>
                  <a:cubicBezTo>
                    <a:pt x="1029" y="52"/>
                    <a:pt x="1029" y="59"/>
                    <a:pt x="1029" y="65"/>
                  </a:cubicBezTo>
                  <a:cubicBezTo>
                    <a:pt x="1029" y="69"/>
                    <a:pt x="1029" y="73"/>
                    <a:pt x="1029" y="77"/>
                  </a:cubicBezTo>
                  <a:cubicBezTo>
                    <a:pt x="1009" y="77"/>
                    <a:pt x="990" y="77"/>
                    <a:pt x="970" y="77"/>
                  </a:cubicBezTo>
                  <a:cubicBezTo>
                    <a:pt x="971" y="65"/>
                    <a:pt x="971" y="53"/>
                    <a:pt x="973" y="41"/>
                  </a:cubicBezTo>
                  <a:cubicBezTo>
                    <a:pt x="975" y="30"/>
                    <a:pt x="983" y="25"/>
                    <a:pt x="994" y="25"/>
                  </a:cubicBezTo>
                  <a:cubicBezTo>
                    <a:pt x="999" y="25"/>
                    <a:pt x="1005" y="26"/>
                    <a:pt x="1010" y="27"/>
                  </a:cubicBezTo>
                  <a:cubicBezTo>
                    <a:pt x="1010" y="22"/>
                    <a:pt x="1010" y="15"/>
                    <a:pt x="1010" y="9"/>
                  </a:cubicBezTo>
                  <a:cubicBezTo>
                    <a:pt x="1010" y="8"/>
                    <a:pt x="1009" y="7"/>
                    <a:pt x="1007" y="7"/>
                  </a:cubicBezTo>
                  <a:cubicBezTo>
                    <a:pt x="982" y="0"/>
                    <a:pt x="957" y="11"/>
                    <a:pt x="950" y="38"/>
                  </a:cubicBezTo>
                  <a:cubicBezTo>
                    <a:pt x="948" y="46"/>
                    <a:pt x="948" y="54"/>
                    <a:pt x="948" y="62"/>
                  </a:cubicBezTo>
                  <a:cubicBezTo>
                    <a:pt x="947" y="67"/>
                    <a:pt x="947" y="72"/>
                    <a:pt x="947" y="77"/>
                  </a:cubicBezTo>
                  <a:cubicBezTo>
                    <a:pt x="939" y="77"/>
                    <a:pt x="931" y="77"/>
                    <a:pt x="923" y="77"/>
                  </a:cubicBezTo>
                  <a:cubicBezTo>
                    <a:pt x="923" y="84"/>
                    <a:pt x="923" y="90"/>
                    <a:pt x="923" y="97"/>
                  </a:cubicBezTo>
                  <a:cubicBezTo>
                    <a:pt x="932" y="97"/>
                    <a:pt x="939" y="97"/>
                    <a:pt x="948" y="97"/>
                  </a:cubicBezTo>
                  <a:cubicBezTo>
                    <a:pt x="948" y="139"/>
                    <a:pt x="948" y="180"/>
                    <a:pt x="948" y="221"/>
                  </a:cubicBezTo>
                  <a:cubicBezTo>
                    <a:pt x="956" y="221"/>
                    <a:pt x="963" y="221"/>
                    <a:pt x="971" y="221"/>
                  </a:cubicBezTo>
                  <a:cubicBezTo>
                    <a:pt x="971" y="180"/>
                    <a:pt x="971" y="139"/>
                    <a:pt x="971" y="97"/>
                  </a:cubicBezTo>
                  <a:cubicBezTo>
                    <a:pt x="990" y="97"/>
                    <a:pt x="1009" y="97"/>
                    <a:pt x="1029" y="97"/>
                  </a:cubicBezTo>
                  <a:cubicBezTo>
                    <a:pt x="1029" y="99"/>
                    <a:pt x="1029" y="101"/>
                    <a:pt x="1029" y="103"/>
                  </a:cubicBezTo>
                  <a:cubicBezTo>
                    <a:pt x="1029" y="132"/>
                    <a:pt x="1029" y="160"/>
                    <a:pt x="1029" y="189"/>
                  </a:cubicBezTo>
                  <a:cubicBezTo>
                    <a:pt x="1029" y="198"/>
                    <a:pt x="1032" y="207"/>
                    <a:pt x="1039" y="214"/>
                  </a:cubicBezTo>
                  <a:cubicBezTo>
                    <a:pt x="1048" y="225"/>
                    <a:pt x="1074" y="228"/>
                    <a:pt x="1086" y="221"/>
                  </a:cubicBezTo>
                  <a:cubicBezTo>
                    <a:pt x="1087" y="220"/>
                    <a:pt x="1088" y="219"/>
                    <a:pt x="1088" y="218"/>
                  </a:cubicBezTo>
                  <a:cubicBezTo>
                    <a:pt x="1089" y="212"/>
                    <a:pt x="1088" y="207"/>
                    <a:pt x="1088" y="200"/>
                  </a:cubicBezTo>
                  <a:cubicBezTo>
                    <a:pt x="1087" y="201"/>
                    <a:pt x="1086" y="202"/>
                    <a:pt x="1085" y="202"/>
                  </a:cubicBezTo>
                  <a:cubicBezTo>
                    <a:pt x="1068" y="210"/>
                    <a:pt x="1054" y="202"/>
                    <a:pt x="1052" y="185"/>
                  </a:cubicBezTo>
                  <a:cubicBezTo>
                    <a:pt x="1052" y="180"/>
                    <a:pt x="1052" y="175"/>
                    <a:pt x="1052" y="170"/>
                  </a:cubicBezTo>
                  <a:cubicBezTo>
                    <a:pt x="1052" y="146"/>
                    <a:pt x="1052" y="122"/>
                    <a:pt x="1052" y="97"/>
                  </a:cubicBezTo>
                  <a:cubicBezTo>
                    <a:pt x="1064" y="97"/>
                    <a:pt x="1076" y="97"/>
                    <a:pt x="1088" y="97"/>
                  </a:cubicBezTo>
                  <a:close/>
                  <a:moveTo>
                    <a:pt x="1478" y="81"/>
                  </a:moveTo>
                  <a:cubicBezTo>
                    <a:pt x="1478" y="108"/>
                    <a:pt x="1477" y="135"/>
                    <a:pt x="1478" y="162"/>
                  </a:cubicBezTo>
                  <a:cubicBezTo>
                    <a:pt x="1478" y="169"/>
                    <a:pt x="1478" y="176"/>
                    <a:pt x="1479" y="183"/>
                  </a:cubicBezTo>
                  <a:cubicBezTo>
                    <a:pt x="1483" y="202"/>
                    <a:pt x="1491" y="217"/>
                    <a:pt x="1510" y="222"/>
                  </a:cubicBezTo>
                  <a:cubicBezTo>
                    <a:pt x="1530" y="228"/>
                    <a:pt x="1550" y="227"/>
                    <a:pt x="1566" y="210"/>
                  </a:cubicBezTo>
                  <a:cubicBezTo>
                    <a:pt x="1569" y="207"/>
                    <a:pt x="1571" y="204"/>
                    <a:pt x="1574" y="199"/>
                  </a:cubicBezTo>
                  <a:cubicBezTo>
                    <a:pt x="1574" y="207"/>
                    <a:pt x="1574" y="214"/>
                    <a:pt x="1574" y="221"/>
                  </a:cubicBezTo>
                  <a:cubicBezTo>
                    <a:pt x="1582" y="221"/>
                    <a:pt x="1590" y="221"/>
                    <a:pt x="1597" y="221"/>
                  </a:cubicBezTo>
                  <a:cubicBezTo>
                    <a:pt x="1597" y="173"/>
                    <a:pt x="1597" y="125"/>
                    <a:pt x="1597" y="77"/>
                  </a:cubicBezTo>
                  <a:cubicBezTo>
                    <a:pt x="1589" y="77"/>
                    <a:pt x="1582" y="77"/>
                    <a:pt x="1574" y="77"/>
                  </a:cubicBezTo>
                  <a:cubicBezTo>
                    <a:pt x="1574" y="80"/>
                    <a:pt x="1574" y="81"/>
                    <a:pt x="1574" y="83"/>
                  </a:cubicBezTo>
                  <a:cubicBezTo>
                    <a:pt x="1574" y="109"/>
                    <a:pt x="1574" y="136"/>
                    <a:pt x="1574" y="162"/>
                  </a:cubicBezTo>
                  <a:cubicBezTo>
                    <a:pt x="1574" y="175"/>
                    <a:pt x="1570" y="187"/>
                    <a:pt x="1560" y="196"/>
                  </a:cubicBezTo>
                  <a:cubicBezTo>
                    <a:pt x="1541" y="214"/>
                    <a:pt x="1510" y="205"/>
                    <a:pt x="1504" y="180"/>
                  </a:cubicBezTo>
                  <a:cubicBezTo>
                    <a:pt x="1502" y="174"/>
                    <a:pt x="1501" y="168"/>
                    <a:pt x="1501" y="162"/>
                  </a:cubicBezTo>
                  <a:cubicBezTo>
                    <a:pt x="1501" y="136"/>
                    <a:pt x="1501" y="109"/>
                    <a:pt x="1501" y="83"/>
                  </a:cubicBezTo>
                  <a:cubicBezTo>
                    <a:pt x="1501" y="81"/>
                    <a:pt x="1501" y="79"/>
                    <a:pt x="1501" y="77"/>
                  </a:cubicBezTo>
                  <a:cubicBezTo>
                    <a:pt x="1493" y="77"/>
                    <a:pt x="1486" y="77"/>
                    <a:pt x="1478" y="77"/>
                  </a:cubicBezTo>
                  <a:cubicBezTo>
                    <a:pt x="1478" y="79"/>
                    <a:pt x="1478" y="80"/>
                    <a:pt x="1478" y="81"/>
                  </a:cubicBezTo>
                  <a:close/>
                  <a:moveTo>
                    <a:pt x="1421" y="103"/>
                  </a:moveTo>
                  <a:cubicBezTo>
                    <a:pt x="1395" y="139"/>
                    <a:pt x="1369" y="174"/>
                    <a:pt x="1343" y="210"/>
                  </a:cubicBezTo>
                  <a:cubicBezTo>
                    <a:pt x="1340" y="214"/>
                    <a:pt x="1339" y="217"/>
                    <a:pt x="1340" y="221"/>
                  </a:cubicBezTo>
                  <a:cubicBezTo>
                    <a:pt x="1380" y="221"/>
                    <a:pt x="1419" y="221"/>
                    <a:pt x="1458" y="221"/>
                  </a:cubicBezTo>
                  <a:cubicBezTo>
                    <a:pt x="1458" y="214"/>
                    <a:pt x="1458" y="208"/>
                    <a:pt x="1458" y="201"/>
                  </a:cubicBezTo>
                  <a:cubicBezTo>
                    <a:pt x="1430" y="201"/>
                    <a:pt x="1403" y="201"/>
                    <a:pt x="1375" y="201"/>
                  </a:cubicBezTo>
                  <a:cubicBezTo>
                    <a:pt x="1376" y="199"/>
                    <a:pt x="1377" y="198"/>
                    <a:pt x="1378" y="196"/>
                  </a:cubicBezTo>
                  <a:cubicBezTo>
                    <a:pt x="1404" y="160"/>
                    <a:pt x="1430" y="124"/>
                    <a:pt x="1457" y="88"/>
                  </a:cubicBezTo>
                  <a:cubicBezTo>
                    <a:pt x="1459" y="85"/>
                    <a:pt x="1460" y="81"/>
                    <a:pt x="1459" y="77"/>
                  </a:cubicBezTo>
                  <a:cubicBezTo>
                    <a:pt x="1422" y="77"/>
                    <a:pt x="1385" y="77"/>
                    <a:pt x="1348" y="77"/>
                  </a:cubicBezTo>
                  <a:cubicBezTo>
                    <a:pt x="1348" y="84"/>
                    <a:pt x="1348" y="90"/>
                    <a:pt x="1348" y="97"/>
                  </a:cubicBezTo>
                  <a:cubicBezTo>
                    <a:pt x="1374" y="97"/>
                    <a:pt x="1399" y="97"/>
                    <a:pt x="1425" y="97"/>
                  </a:cubicBezTo>
                  <a:cubicBezTo>
                    <a:pt x="1423" y="100"/>
                    <a:pt x="1422" y="101"/>
                    <a:pt x="1421" y="103"/>
                  </a:cubicBezTo>
                  <a:close/>
                  <a:moveTo>
                    <a:pt x="753" y="83"/>
                  </a:moveTo>
                  <a:cubicBezTo>
                    <a:pt x="753" y="81"/>
                    <a:pt x="752" y="80"/>
                    <a:pt x="750" y="79"/>
                  </a:cubicBezTo>
                  <a:cubicBezTo>
                    <a:pt x="731" y="72"/>
                    <a:pt x="711" y="71"/>
                    <a:pt x="692" y="81"/>
                  </a:cubicBezTo>
                  <a:cubicBezTo>
                    <a:pt x="665" y="96"/>
                    <a:pt x="664" y="136"/>
                    <a:pt x="691" y="150"/>
                  </a:cubicBezTo>
                  <a:cubicBezTo>
                    <a:pt x="696" y="153"/>
                    <a:pt x="701" y="155"/>
                    <a:pt x="706" y="158"/>
                  </a:cubicBezTo>
                  <a:cubicBezTo>
                    <a:pt x="714" y="162"/>
                    <a:pt x="721" y="166"/>
                    <a:pt x="728" y="170"/>
                  </a:cubicBezTo>
                  <a:cubicBezTo>
                    <a:pt x="735" y="174"/>
                    <a:pt x="737" y="181"/>
                    <a:pt x="735" y="190"/>
                  </a:cubicBezTo>
                  <a:cubicBezTo>
                    <a:pt x="734" y="197"/>
                    <a:pt x="729" y="202"/>
                    <a:pt x="722" y="203"/>
                  </a:cubicBezTo>
                  <a:cubicBezTo>
                    <a:pt x="705" y="207"/>
                    <a:pt x="690" y="204"/>
                    <a:pt x="677" y="195"/>
                  </a:cubicBezTo>
                  <a:cubicBezTo>
                    <a:pt x="675" y="194"/>
                    <a:pt x="673" y="193"/>
                    <a:pt x="671" y="191"/>
                  </a:cubicBezTo>
                  <a:cubicBezTo>
                    <a:pt x="671" y="199"/>
                    <a:pt x="671" y="207"/>
                    <a:pt x="671" y="214"/>
                  </a:cubicBezTo>
                  <a:cubicBezTo>
                    <a:pt x="671" y="215"/>
                    <a:pt x="673" y="217"/>
                    <a:pt x="674" y="218"/>
                  </a:cubicBezTo>
                  <a:cubicBezTo>
                    <a:pt x="683" y="222"/>
                    <a:pt x="692" y="224"/>
                    <a:pt x="702" y="225"/>
                  </a:cubicBezTo>
                  <a:cubicBezTo>
                    <a:pt x="715" y="225"/>
                    <a:pt x="728" y="224"/>
                    <a:pt x="740" y="217"/>
                  </a:cubicBezTo>
                  <a:cubicBezTo>
                    <a:pt x="765" y="203"/>
                    <a:pt x="767" y="166"/>
                    <a:pt x="742" y="151"/>
                  </a:cubicBezTo>
                  <a:cubicBezTo>
                    <a:pt x="736" y="147"/>
                    <a:pt x="729" y="144"/>
                    <a:pt x="722" y="140"/>
                  </a:cubicBezTo>
                  <a:cubicBezTo>
                    <a:pt x="716" y="137"/>
                    <a:pt x="710" y="135"/>
                    <a:pt x="704" y="131"/>
                  </a:cubicBezTo>
                  <a:cubicBezTo>
                    <a:pt x="697" y="126"/>
                    <a:pt x="694" y="118"/>
                    <a:pt x="696" y="109"/>
                  </a:cubicBezTo>
                  <a:cubicBezTo>
                    <a:pt x="698" y="101"/>
                    <a:pt x="706" y="95"/>
                    <a:pt x="716" y="94"/>
                  </a:cubicBezTo>
                  <a:cubicBezTo>
                    <a:pt x="729" y="93"/>
                    <a:pt x="741" y="96"/>
                    <a:pt x="753" y="104"/>
                  </a:cubicBezTo>
                  <a:cubicBezTo>
                    <a:pt x="753" y="96"/>
                    <a:pt x="753" y="89"/>
                    <a:pt x="753" y="83"/>
                  </a:cubicBezTo>
                  <a:close/>
                  <a:moveTo>
                    <a:pt x="407" y="85"/>
                  </a:moveTo>
                  <a:cubicBezTo>
                    <a:pt x="407" y="82"/>
                    <a:pt x="406" y="80"/>
                    <a:pt x="403" y="79"/>
                  </a:cubicBezTo>
                  <a:cubicBezTo>
                    <a:pt x="392" y="75"/>
                    <a:pt x="381" y="73"/>
                    <a:pt x="369" y="74"/>
                  </a:cubicBezTo>
                  <a:cubicBezTo>
                    <a:pt x="342" y="75"/>
                    <a:pt x="320" y="87"/>
                    <a:pt x="307" y="112"/>
                  </a:cubicBezTo>
                  <a:cubicBezTo>
                    <a:pt x="300" y="126"/>
                    <a:pt x="298" y="141"/>
                    <a:pt x="299" y="157"/>
                  </a:cubicBezTo>
                  <a:cubicBezTo>
                    <a:pt x="302" y="221"/>
                    <a:pt x="362" y="237"/>
                    <a:pt x="403" y="217"/>
                  </a:cubicBezTo>
                  <a:cubicBezTo>
                    <a:pt x="405" y="216"/>
                    <a:pt x="406" y="215"/>
                    <a:pt x="406" y="214"/>
                  </a:cubicBezTo>
                  <a:cubicBezTo>
                    <a:pt x="407" y="207"/>
                    <a:pt x="406" y="200"/>
                    <a:pt x="406" y="193"/>
                  </a:cubicBezTo>
                  <a:cubicBezTo>
                    <a:pt x="401" y="196"/>
                    <a:pt x="397" y="199"/>
                    <a:pt x="392" y="201"/>
                  </a:cubicBezTo>
                  <a:cubicBezTo>
                    <a:pt x="364" y="212"/>
                    <a:pt x="335" y="200"/>
                    <a:pt x="326" y="174"/>
                  </a:cubicBezTo>
                  <a:cubicBezTo>
                    <a:pt x="321" y="161"/>
                    <a:pt x="321" y="148"/>
                    <a:pt x="324" y="136"/>
                  </a:cubicBezTo>
                  <a:cubicBezTo>
                    <a:pt x="329" y="106"/>
                    <a:pt x="355" y="89"/>
                    <a:pt x="384" y="95"/>
                  </a:cubicBezTo>
                  <a:cubicBezTo>
                    <a:pt x="392" y="97"/>
                    <a:pt x="399" y="101"/>
                    <a:pt x="407" y="104"/>
                  </a:cubicBezTo>
                  <a:cubicBezTo>
                    <a:pt x="407" y="98"/>
                    <a:pt x="407" y="91"/>
                    <a:pt x="407" y="85"/>
                  </a:cubicBezTo>
                  <a:close/>
                  <a:moveTo>
                    <a:pt x="434" y="221"/>
                  </a:moveTo>
                  <a:cubicBezTo>
                    <a:pt x="441" y="221"/>
                    <a:pt x="449" y="221"/>
                    <a:pt x="457" y="221"/>
                  </a:cubicBezTo>
                  <a:cubicBezTo>
                    <a:pt x="457" y="219"/>
                    <a:pt x="457" y="217"/>
                    <a:pt x="457" y="216"/>
                  </a:cubicBezTo>
                  <a:cubicBezTo>
                    <a:pt x="457" y="194"/>
                    <a:pt x="457" y="171"/>
                    <a:pt x="457" y="149"/>
                  </a:cubicBezTo>
                  <a:cubicBezTo>
                    <a:pt x="457" y="135"/>
                    <a:pt x="459" y="122"/>
                    <a:pt x="467" y="110"/>
                  </a:cubicBezTo>
                  <a:cubicBezTo>
                    <a:pt x="473" y="101"/>
                    <a:pt x="480" y="96"/>
                    <a:pt x="491" y="96"/>
                  </a:cubicBezTo>
                  <a:cubicBezTo>
                    <a:pt x="497" y="96"/>
                    <a:pt x="503" y="98"/>
                    <a:pt x="509" y="99"/>
                  </a:cubicBezTo>
                  <a:cubicBezTo>
                    <a:pt x="509" y="93"/>
                    <a:pt x="509" y="87"/>
                    <a:pt x="509" y="80"/>
                  </a:cubicBezTo>
                  <a:cubicBezTo>
                    <a:pt x="509" y="77"/>
                    <a:pt x="508" y="76"/>
                    <a:pt x="505" y="75"/>
                  </a:cubicBezTo>
                  <a:cubicBezTo>
                    <a:pt x="486" y="72"/>
                    <a:pt x="470" y="80"/>
                    <a:pt x="461" y="97"/>
                  </a:cubicBezTo>
                  <a:cubicBezTo>
                    <a:pt x="460" y="100"/>
                    <a:pt x="459" y="102"/>
                    <a:pt x="457" y="105"/>
                  </a:cubicBezTo>
                  <a:cubicBezTo>
                    <a:pt x="457" y="105"/>
                    <a:pt x="457" y="105"/>
                    <a:pt x="457" y="105"/>
                  </a:cubicBezTo>
                  <a:cubicBezTo>
                    <a:pt x="457" y="96"/>
                    <a:pt x="457" y="87"/>
                    <a:pt x="457" y="77"/>
                  </a:cubicBezTo>
                  <a:cubicBezTo>
                    <a:pt x="449" y="77"/>
                    <a:pt x="442" y="77"/>
                    <a:pt x="434" y="77"/>
                  </a:cubicBezTo>
                  <a:cubicBezTo>
                    <a:pt x="434" y="125"/>
                    <a:pt x="434" y="173"/>
                    <a:pt x="434" y="221"/>
                  </a:cubicBezTo>
                  <a:close/>
                  <a:moveTo>
                    <a:pt x="1712" y="81"/>
                  </a:moveTo>
                  <a:cubicBezTo>
                    <a:pt x="1712" y="77"/>
                    <a:pt x="1711" y="76"/>
                    <a:pt x="1707" y="75"/>
                  </a:cubicBezTo>
                  <a:cubicBezTo>
                    <a:pt x="1688" y="72"/>
                    <a:pt x="1671" y="81"/>
                    <a:pt x="1663" y="100"/>
                  </a:cubicBezTo>
                  <a:cubicBezTo>
                    <a:pt x="1662" y="101"/>
                    <a:pt x="1661" y="103"/>
                    <a:pt x="1660" y="104"/>
                  </a:cubicBezTo>
                  <a:cubicBezTo>
                    <a:pt x="1660" y="104"/>
                    <a:pt x="1660" y="104"/>
                    <a:pt x="1659" y="104"/>
                  </a:cubicBezTo>
                  <a:cubicBezTo>
                    <a:pt x="1659" y="95"/>
                    <a:pt x="1659" y="86"/>
                    <a:pt x="1659" y="77"/>
                  </a:cubicBezTo>
                  <a:cubicBezTo>
                    <a:pt x="1652" y="77"/>
                    <a:pt x="1644" y="77"/>
                    <a:pt x="1637" y="77"/>
                  </a:cubicBezTo>
                  <a:cubicBezTo>
                    <a:pt x="1637" y="125"/>
                    <a:pt x="1637" y="173"/>
                    <a:pt x="1637" y="221"/>
                  </a:cubicBezTo>
                  <a:cubicBezTo>
                    <a:pt x="1644" y="221"/>
                    <a:pt x="1652" y="221"/>
                    <a:pt x="1660" y="221"/>
                  </a:cubicBezTo>
                  <a:cubicBezTo>
                    <a:pt x="1660" y="219"/>
                    <a:pt x="1660" y="217"/>
                    <a:pt x="1660" y="216"/>
                  </a:cubicBezTo>
                  <a:cubicBezTo>
                    <a:pt x="1660" y="192"/>
                    <a:pt x="1660" y="169"/>
                    <a:pt x="1660" y="146"/>
                  </a:cubicBezTo>
                  <a:cubicBezTo>
                    <a:pt x="1660" y="136"/>
                    <a:pt x="1661" y="126"/>
                    <a:pt x="1666" y="117"/>
                  </a:cubicBezTo>
                  <a:cubicBezTo>
                    <a:pt x="1671" y="105"/>
                    <a:pt x="1679" y="97"/>
                    <a:pt x="1692" y="96"/>
                  </a:cubicBezTo>
                  <a:cubicBezTo>
                    <a:pt x="1699" y="96"/>
                    <a:pt x="1705" y="98"/>
                    <a:pt x="1712" y="99"/>
                  </a:cubicBezTo>
                  <a:cubicBezTo>
                    <a:pt x="1712" y="94"/>
                    <a:pt x="1711" y="87"/>
                    <a:pt x="1712" y="81"/>
                  </a:cubicBezTo>
                  <a:close/>
                  <a:moveTo>
                    <a:pt x="248" y="221"/>
                  </a:moveTo>
                  <a:cubicBezTo>
                    <a:pt x="255" y="221"/>
                    <a:pt x="263" y="221"/>
                    <a:pt x="270" y="221"/>
                  </a:cubicBezTo>
                  <a:cubicBezTo>
                    <a:pt x="270" y="173"/>
                    <a:pt x="270" y="125"/>
                    <a:pt x="270" y="77"/>
                  </a:cubicBezTo>
                  <a:cubicBezTo>
                    <a:pt x="263" y="77"/>
                    <a:pt x="255" y="77"/>
                    <a:pt x="248" y="77"/>
                  </a:cubicBezTo>
                  <a:cubicBezTo>
                    <a:pt x="248" y="125"/>
                    <a:pt x="248" y="173"/>
                    <a:pt x="248" y="221"/>
                  </a:cubicBezTo>
                  <a:close/>
                  <a:moveTo>
                    <a:pt x="260" y="11"/>
                  </a:moveTo>
                  <a:cubicBezTo>
                    <a:pt x="251" y="10"/>
                    <a:pt x="244" y="17"/>
                    <a:pt x="244" y="26"/>
                  </a:cubicBezTo>
                  <a:cubicBezTo>
                    <a:pt x="244" y="34"/>
                    <a:pt x="250" y="41"/>
                    <a:pt x="259" y="41"/>
                  </a:cubicBezTo>
                  <a:cubicBezTo>
                    <a:pt x="268" y="41"/>
                    <a:pt x="274" y="34"/>
                    <a:pt x="275" y="26"/>
                  </a:cubicBezTo>
                  <a:cubicBezTo>
                    <a:pt x="275" y="17"/>
                    <a:pt x="268" y="11"/>
                    <a:pt x="260" y="11"/>
                  </a:cubicBezTo>
                  <a:close/>
                  <a:moveTo>
                    <a:pt x="1330" y="221"/>
                  </a:moveTo>
                  <a:cubicBezTo>
                    <a:pt x="1321" y="221"/>
                    <a:pt x="1313" y="222"/>
                    <a:pt x="1305" y="221"/>
                  </a:cubicBezTo>
                  <a:cubicBezTo>
                    <a:pt x="1304" y="221"/>
                    <a:pt x="1303" y="219"/>
                    <a:pt x="1302" y="217"/>
                  </a:cubicBezTo>
                  <a:cubicBezTo>
                    <a:pt x="1296" y="201"/>
                    <a:pt x="1290" y="185"/>
                    <a:pt x="1284" y="169"/>
                  </a:cubicBezTo>
                  <a:cubicBezTo>
                    <a:pt x="1283" y="166"/>
                    <a:pt x="1281" y="165"/>
                    <a:pt x="1278" y="165"/>
                  </a:cubicBezTo>
                  <a:cubicBezTo>
                    <a:pt x="1252" y="165"/>
                    <a:pt x="1227" y="165"/>
                    <a:pt x="1201" y="165"/>
                  </a:cubicBezTo>
                  <a:cubicBezTo>
                    <a:pt x="1198" y="165"/>
                    <a:pt x="1196" y="166"/>
                    <a:pt x="1195" y="169"/>
                  </a:cubicBezTo>
                  <a:cubicBezTo>
                    <a:pt x="1190" y="185"/>
                    <a:pt x="1184" y="201"/>
                    <a:pt x="1178" y="217"/>
                  </a:cubicBezTo>
                  <a:cubicBezTo>
                    <a:pt x="1177" y="220"/>
                    <a:pt x="1176" y="222"/>
                    <a:pt x="1173" y="221"/>
                  </a:cubicBezTo>
                  <a:cubicBezTo>
                    <a:pt x="1165" y="221"/>
                    <a:pt x="1158" y="221"/>
                    <a:pt x="1151" y="221"/>
                  </a:cubicBezTo>
                  <a:cubicBezTo>
                    <a:pt x="1151" y="219"/>
                    <a:pt x="1152" y="218"/>
                    <a:pt x="1152" y="216"/>
                  </a:cubicBezTo>
                  <a:cubicBezTo>
                    <a:pt x="1177" y="152"/>
                    <a:pt x="1201" y="88"/>
                    <a:pt x="1226" y="24"/>
                  </a:cubicBezTo>
                  <a:cubicBezTo>
                    <a:pt x="1227" y="21"/>
                    <a:pt x="1228" y="19"/>
                    <a:pt x="1232" y="19"/>
                  </a:cubicBezTo>
                  <a:cubicBezTo>
                    <a:pt x="1237" y="20"/>
                    <a:pt x="1243" y="20"/>
                    <a:pt x="1249" y="19"/>
                  </a:cubicBezTo>
                  <a:cubicBezTo>
                    <a:pt x="1251" y="19"/>
                    <a:pt x="1253" y="20"/>
                    <a:pt x="1254" y="23"/>
                  </a:cubicBezTo>
                  <a:cubicBezTo>
                    <a:pt x="1279" y="88"/>
                    <a:pt x="1304" y="153"/>
                    <a:pt x="1329" y="218"/>
                  </a:cubicBezTo>
                  <a:cubicBezTo>
                    <a:pt x="1329" y="219"/>
                    <a:pt x="1329" y="220"/>
                    <a:pt x="1330" y="221"/>
                  </a:cubicBezTo>
                  <a:close/>
                  <a:moveTo>
                    <a:pt x="1274" y="143"/>
                  </a:moveTo>
                  <a:cubicBezTo>
                    <a:pt x="1262" y="111"/>
                    <a:pt x="1251" y="79"/>
                    <a:pt x="1239" y="48"/>
                  </a:cubicBezTo>
                  <a:cubicBezTo>
                    <a:pt x="1228" y="79"/>
                    <a:pt x="1217" y="111"/>
                    <a:pt x="1205" y="143"/>
                  </a:cubicBezTo>
                  <a:cubicBezTo>
                    <a:pt x="1228" y="143"/>
                    <a:pt x="1251" y="143"/>
                    <a:pt x="1274" y="143"/>
                  </a:cubicBezTo>
                  <a:close/>
                  <a:moveTo>
                    <a:pt x="1830" y="190"/>
                  </a:moveTo>
                  <a:cubicBezTo>
                    <a:pt x="1830" y="196"/>
                    <a:pt x="1830" y="203"/>
                    <a:pt x="1830" y="209"/>
                  </a:cubicBezTo>
                  <a:cubicBezTo>
                    <a:pt x="1829" y="211"/>
                    <a:pt x="1828" y="212"/>
                    <a:pt x="1826" y="213"/>
                  </a:cubicBezTo>
                  <a:cubicBezTo>
                    <a:pt x="1810" y="223"/>
                    <a:pt x="1793" y="226"/>
                    <a:pt x="1774" y="225"/>
                  </a:cubicBezTo>
                  <a:cubicBezTo>
                    <a:pt x="1739" y="223"/>
                    <a:pt x="1718" y="199"/>
                    <a:pt x="1715" y="164"/>
                  </a:cubicBezTo>
                  <a:cubicBezTo>
                    <a:pt x="1713" y="144"/>
                    <a:pt x="1715" y="124"/>
                    <a:pt x="1725" y="106"/>
                  </a:cubicBezTo>
                  <a:cubicBezTo>
                    <a:pt x="1740" y="79"/>
                    <a:pt x="1771" y="67"/>
                    <a:pt x="1801" y="77"/>
                  </a:cubicBezTo>
                  <a:cubicBezTo>
                    <a:pt x="1824" y="84"/>
                    <a:pt x="1834" y="102"/>
                    <a:pt x="1838" y="124"/>
                  </a:cubicBezTo>
                  <a:cubicBezTo>
                    <a:pt x="1840" y="134"/>
                    <a:pt x="1840" y="144"/>
                    <a:pt x="1840" y="155"/>
                  </a:cubicBezTo>
                  <a:cubicBezTo>
                    <a:pt x="1806" y="155"/>
                    <a:pt x="1772" y="155"/>
                    <a:pt x="1739" y="155"/>
                  </a:cubicBezTo>
                  <a:cubicBezTo>
                    <a:pt x="1738" y="183"/>
                    <a:pt x="1754" y="208"/>
                    <a:pt x="1790" y="205"/>
                  </a:cubicBezTo>
                  <a:cubicBezTo>
                    <a:pt x="1797" y="204"/>
                    <a:pt x="1804" y="202"/>
                    <a:pt x="1811" y="200"/>
                  </a:cubicBezTo>
                  <a:cubicBezTo>
                    <a:pt x="1817" y="198"/>
                    <a:pt x="1823" y="194"/>
                    <a:pt x="1830" y="190"/>
                  </a:cubicBezTo>
                  <a:close/>
                  <a:moveTo>
                    <a:pt x="1739" y="135"/>
                  </a:moveTo>
                  <a:cubicBezTo>
                    <a:pt x="1764" y="135"/>
                    <a:pt x="1790" y="135"/>
                    <a:pt x="1816" y="135"/>
                  </a:cubicBezTo>
                  <a:cubicBezTo>
                    <a:pt x="1816" y="132"/>
                    <a:pt x="1816" y="129"/>
                    <a:pt x="1815" y="127"/>
                  </a:cubicBezTo>
                  <a:cubicBezTo>
                    <a:pt x="1814" y="111"/>
                    <a:pt x="1804" y="98"/>
                    <a:pt x="1791" y="95"/>
                  </a:cubicBezTo>
                  <a:cubicBezTo>
                    <a:pt x="1766" y="88"/>
                    <a:pt x="1739" y="109"/>
                    <a:pt x="1739" y="135"/>
                  </a:cubicBezTo>
                  <a:close/>
                  <a:moveTo>
                    <a:pt x="653" y="147"/>
                  </a:moveTo>
                  <a:cubicBezTo>
                    <a:pt x="653" y="167"/>
                    <a:pt x="649" y="185"/>
                    <a:pt x="637" y="200"/>
                  </a:cubicBezTo>
                  <a:cubicBezTo>
                    <a:pt x="621" y="220"/>
                    <a:pt x="600" y="226"/>
                    <a:pt x="576" y="225"/>
                  </a:cubicBezTo>
                  <a:cubicBezTo>
                    <a:pt x="537" y="223"/>
                    <a:pt x="513" y="193"/>
                    <a:pt x="511" y="158"/>
                  </a:cubicBezTo>
                  <a:cubicBezTo>
                    <a:pt x="511" y="145"/>
                    <a:pt x="512" y="132"/>
                    <a:pt x="516" y="119"/>
                  </a:cubicBezTo>
                  <a:cubicBezTo>
                    <a:pt x="525" y="91"/>
                    <a:pt x="549" y="75"/>
                    <a:pt x="580" y="74"/>
                  </a:cubicBezTo>
                  <a:cubicBezTo>
                    <a:pt x="598" y="73"/>
                    <a:pt x="615" y="76"/>
                    <a:pt x="629" y="88"/>
                  </a:cubicBezTo>
                  <a:cubicBezTo>
                    <a:pt x="644" y="101"/>
                    <a:pt x="651" y="118"/>
                    <a:pt x="653" y="138"/>
                  </a:cubicBezTo>
                  <a:cubicBezTo>
                    <a:pt x="653" y="141"/>
                    <a:pt x="653" y="145"/>
                    <a:pt x="653" y="147"/>
                  </a:cubicBezTo>
                  <a:close/>
                  <a:moveTo>
                    <a:pt x="630" y="151"/>
                  </a:moveTo>
                  <a:cubicBezTo>
                    <a:pt x="629" y="144"/>
                    <a:pt x="629" y="138"/>
                    <a:pt x="628" y="132"/>
                  </a:cubicBezTo>
                  <a:cubicBezTo>
                    <a:pt x="624" y="110"/>
                    <a:pt x="609" y="95"/>
                    <a:pt x="589" y="94"/>
                  </a:cubicBezTo>
                  <a:cubicBezTo>
                    <a:pt x="563" y="92"/>
                    <a:pt x="546" y="103"/>
                    <a:pt x="539" y="126"/>
                  </a:cubicBezTo>
                  <a:cubicBezTo>
                    <a:pt x="535" y="137"/>
                    <a:pt x="534" y="149"/>
                    <a:pt x="536" y="162"/>
                  </a:cubicBezTo>
                  <a:cubicBezTo>
                    <a:pt x="539" y="186"/>
                    <a:pt x="554" y="202"/>
                    <a:pt x="578" y="205"/>
                  </a:cubicBezTo>
                  <a:cubicBezTo>
                    <a:pt x="602" y="207"/>
                    <a:pt x="620" y="196"/>
                    <a:pt x="626" y="173"/>
                  </a:cubicBezTo>
                  <a:cubicBezTo>
                    <a:pt x="628" y="166"/>
                    <a:pt x="629" y="158"/>
                    <a:pt x="630" y="151"/>
                  </a:cubicBezTo>
                  <a:close/>
                  <a:moveTo>
                    <a:pt x="917" y="146"/>
                  </a:moveTo>
                  <a:cubicBezTo>
                    <a:pt x="917" y="161"/>
                    <a:pt x="915" y="176"/>
                    <a:pt x="908" y="189"/>
                  </a:cubicBezTo>
                  <a:cubicBezTo>
                    <a:pt x="894" y="215"/>
                    <a:pt x="871" y="226"/>
                    <a:pt x="842" y="225"/>
                  </a:cubicBezTo>
                  <a:cubicBezTo>
                    <a:pt x="809" y="224"/>
                    <a:pt x="784" y="205"/>
                    <a:pt x="777" y="173"/>
                  </a:cubicBezTo>
                  <a:cubicBezTo>
                    <a:pt x="773" y="155"/>
                    <a:pt x="773" y="136"/>
                    <a:pt x="780" y="118"/>
                  </a:cubicBezTo>
                  <a:cubicBezTo>
                    <a:pt x="786" y="100"/>
                    <a:pt x="798" y="87"/>
                    <a:pt x="816" y="79"/>
                  </a:cubicBezTo>
                  <a:cubicBezTo>
                    <a:pt x="830" y="74"/>
                    <a:pt x="844" y="73"/>
                    <a:pt x="858" y="74"/>
                  </a:cubicBezTo>
                  <a:cubicBezTo>
                    <a:pt x="893" y="78"/>
                    <a:pt x="912" y="103"/>
                    <a:pt x="916" y="135"/>
                  </a:cubicBezTo>
                  <a:cubicBezTo>
                    <a:pt x="916" y="139"/>
                    <a:pt x="916" y="142"/>
                    <a:pt x="917" y="146"/>
                  </a:cubicBezTo>
                  <a:close/>
                  <a:moveTo>
                    <a:pt x="890" y="126"/>
                  </a:moveTo>
                  <a:cubicBezTo>
                    <a:pt x="885" y="110"/>
                    <a:pt x="875" y="98"/>
                    <a:pt x="858" y="95"/>
                  </a:cubicBezTo>
                  <a:cubicBezTo>
                    <a:pt x="839" y="91"/>
                    <a:pt x="822" y="94"/>
                    <a:pt x="810" y="110"/>
                  </a:cubicBezTo>
                  <a:cubicBezTo>
                    <a:pt x="801" y="122"/>
                    <a:pt x="798" y="135"/>
                    <a:pt x="799" y="150"/>
                  </a:cubicBezTo>
                  <a:cubicBezTo>
                    <a:pt x="799" y="153"/>
                    <a:pt x="799" y="156"/>
                    <a:pt x="799" y="158"/>
                  </a:cubicBezTo>
                  <a:cubicBezTo>
                    <a:pt x="800" y="185"/>
                    <a:pt x="816" y="202"/>
                    <a:pt x="842" y="205"/>
                  </a:cubicBezTo>
                  <a:cubicBezTo>
                    <a:pt x="865" y="207"/>
                    <a:pt x="883" y="197"/>
                    <a:pt x="889" y="174"/>
                  </a:cubicBezTo>
                  <a:cubicBezTo>
                    <a:pt x="894" y="158"/>
                    <a:pt x="894" y="142"/>
                    <a:pt x="890" y="126"/>
                  </a:cubicBezTo>
                  <a:close/>
                </a:path>
              </a:pathLst>
            </a:custGeom>
            <a:solidFill>
              <a:srgbClr val="0072C6"/>
            </a:solidFill>
            <a:ln>
              <a:noFill/>
            </a:ln>
          </p:spPr>
          <p:txBody>
            <a:bodyPr vert="horz" wrap="square" lIns="91427" tIns="45713" rIns="91427" bIns="45713" numCol="1" anchor="t" anchorCtr="0" compatLnSpc="1">
              <a:prstTxWarp prst="textNoShape">
                <a:avLst/>
              </a:prstTxWarp>
            </a:bodyPr>
            <a:lstStyle/>
            <a:p>
              <a:pPr defTabSz="914224">
                <a:defRPr/>
              </a:pPr>
              <a:endParaRPr lang="en-US" kern="0">
                <a:solidFill>
                  <a:srgbClr val="505050"/>
                </a:solidFill>
              </a:endParaRPr>
            </a:p>
          </p:txBody>
        </p:sp>
      </p:grpSp>
      <p:grpSp>
        <p:nvGrpSpPr>
          <p:cNvPr id="57" name="Group 56"/>
          <p:cNvGrpSpPr/>
          <p:nvPr/>
        </p:nvGrpSpPr>
        <p:grpSpPr>
          <a:xfrm>
            <a:off x="2021369" y="4845654"/>
            <a:ext cx="2444532" cy="1720024"/>
            <a:chOff x="272314" y="1276938"/>
            <a:chExt cx="2444879" cy="1720268"/>
          </a:xfrm>
        </p:grpSpPr>
        <p:grpSp>
          <p:nvGrpSpPr>
            <p:cNvPr id="58" name="Group 57"/>
            <p:cNvGrpSpPr/>
            <p:nvPr/>
          </p:nvGrpSpPr>
          <p:grpSpPr>
            <a:xfrm>
              <a:off x="272314" y="1276938"/>
              <a:ext cx="2444879" cy="1720268"/>
              <a:chOff x="218065" y="2298702"/>
              <a:chExt cx="2444879" cy="1720268"/>
            </a:xfrm>
          </p:grpSpPr>
          <p:sp>
            <p:nvSpPr>
              <p:cNvPr id="60" name="Rectangle 59"/>
              <p:cNvSpPr/>
              <p:nvPr/>
            </p:nvSpPr>
            <p:spPr bwMode="auto">
              <a:xfrm>
                <a:off x="218065" y="2298702"/>
                <a:ext cx="2444879" cy="1720268"/>
              </a:xfrm>
              <a:prstGeom prst="rect">
                <a:avLst/>
              </a:prstGeom>
              <a:noFill/>
              <a:ln w="19050" cap="flat" cmpd="sng" algn="ctr">
                <a:noFill/>
                <a:prstDash val="dash"/>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13923" fontAlgn="base">
                  <a:lnSpc>
                    <a:spcPct val="90000"/>
                  </a:lnSpc>
                  <a:spcBef>
                    <a:spcPct val="0"/>
                  </a:spcBef>
                  <a:spcAft>
                    <a:spcPct val="0"/>
                  </a:spcAft>
                  <a:defRPr/>
                </a:pPr>
                <a:endParaRPr lang="en-US" sz="2000" kern="0" spc="-50" dirty="0">
                  <a:gradFill>
                    <a:gsLst>
                      <a:gs pos="1250">
                        <a:srgbClr val="EFEFEF"/>
                      </a:gs>
                      <a:gs pos="10417">
                        <a:srgbClr val="EFEFEF"/>
                      </a:gs>
                    </a:gsLst>
                    <a:lin ang="5400000" scaled="0"/>
                  </a:gradFill>
                </a:endParaRPr>
              </a:p>
            </p:txBody>
          </p:sp>
          <p:grpSp>
            <p:nvGrpSpPr>
              <p:cNvPr id="61" name="Group 60"/>
              <p:cNvGrpSpPr/>
              <p:nvPr/>
            </p:nvGrpSpPr>
            <p:grpSpPr>
              <a:xfrm>
                <a:off x="636578" y="2587730"/>
                <a:ext cx="1698924" cy="1184118"/>
                <a:chOff x="934114" y="2805236"/>
                <a:chExt cx="1698924" cy="1184118"/>
              </a:xfrm>
            </p:grpSpPr>
            <p:sp>
              <p:nvSpPr>
                <p:cNvPr id="62" name="Rectangle 61"/>
                <p:cNvSpPr/>
                <p:nvPr/>
              </p:nvSpPr>
              <p:spPr>
                <a:xfrm>
                  <a:off x="934114" y="3791698"/>
                  <a:ext cx="1698924" cy="197656"/>
                </a:xfrm>
                <a:prstGeom prst="rect">
                  <a:avLst/>
                </a:prstGeom>
                <a:ln>
                  <a:noFill/>
                </a:ln>
              </p:spPr>
              <p:txBody>
                <a:bodyPr wrap="square" lIns="0" tIns="0" rIns="0" bIns="0" anchor="ctr">
                  <a:spAutoFit/>
                </a:bodyPr>
                <a:lstStyle/>
                <a:p>
                  <a:pPr algn="ctr" defTabSz="913923" fontAlgn="base">
                    <a:lnSpc>
                      <a:spcPct val="90000"/>
                    </a:lnSpc>
                    <a:spcBef>
                      <a:spcPct val="0"/>
                    </a:spcBef>
                    <a:spcAft>
                      <a:spcPct val="0"/>
                    </a:spcAft>
                    <a:buSzPct val="80000"/>
                    <a:defRPr/>
                  </a:pPr>
                  <a:r>
                    <a:rPr lang="en-US" sz="1399" kern="0" spc="-50" dirty="0">
                      <a:solidFill>
                        <a:srgbClr val="00188F"/>
                      </a:solidFill>
                    </a:rPr>
                    <a:t>Active Directory</a:t>
                  </a:r>
                </a:p>
              </p:txBody>
            </p:sp>
            <p:pic>
              <p:nvPicPr>
                <p:cNvPr id="63" name="Picture 6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9474" y="2805236"/>
                  <a:ext cx="1043885" cy="690730"/>
                </a:xfrm>
                <a:prstGeom prst="rect">
                  <a:avLst/>
                </a:prstGeom>
                <a:ln>
                  <a:noFill/>
                </a:ln>
                <a:effectLst>
                  <a:outerShdw blurRad="292100" dist="139700" dir="2700000" algn="tl" rotWithShape="0">
                    <a:srgbClr val="333333">
                      <a:alpha val="65000"/>
                    </a:srgbClr>
                  </a:outerShdw>
                </a:effectLst>
              </p:spPr>
            </p:pic>
          </p:grpSp>
        </p:grpSp>
        <p:pic>
          <p:nvPicPr>
            <p:cNvPr id="59" name="Picture 58"/>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76311" y="2256696"/>
              <a:ext cx="1701437" cy="399929"/>
            </a:xfrm>
            <a:prstGeom prst="rect">
              <a:avLst/>
            </a:prstGeom>
            <a:ln>
              <a:noFill/>
            </a:ln>
            <a:effectLst>
              <a:outerShdw blurRad="292100" dist="139700" dir="2700000" algn="tl" rotWithShape="0">
                <a:srgbClr val="333333">
                  <a:alpha val="65000"/>
                </a:srgbClr>
              </a:outerShdw>
            </a:effectLst>
          </p:spPr>
        </p:pic>
      </p:grpSp>
      <p:pic>
        <p:nvPicPr>
          <p:cNvPr id="19458" name="Picture 2" descr="image004"/>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7600859" y="144462"/>
            <a:ext cx="4067382" cy="35813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Content Placeholder 2"/>
          <p:cNvSpPr txBox="1">
            <a:spLocks/>
          </p:cNvSpPr>
          <p:nvPr/>
        </p:nvSpPr>
        <p:spPr>
          <a:xfrm>
            <a:off x="297880" y="1609484"/>
            <a:ext cx="7345214" cy="1785078"/>
          </a:xfrm>
          <a:prstGeom prst="rect">
            <a:avLst/>
          </a:prstGeom>
          <a:noFill/>
        </p:spPr>
        <p:txBody>
          <a:bodyPr vert="horz" wrap="square" lIns="146283" tIns="91427" rIns="146283" bIns="91427"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199"/>
              </a:spcBef>
              <a:buClr>
                <a:srgbClr val="505050"/>
              </a:buClr>
              <a:buFont typeface="Wingdings" panose="05000000000000000000" pitchFamily="2" charset="2"/>
              <a:buNone/>
            </a:pPr>
            <a:r>
              <a:rPr lang="en-US" sz="2800" dirty="0" smtClean="0">
                <a:solidFill>
                  <a:srgbClr val="FFFFFF"/>
                </a:solidFill>
                <a:latin typeface="Segoe UI"/>
              </a:rPr>
              <a:t>Define granular roles by API</a:t>
            </a:r>
          </a:p>
          <a:p>
            <a:pPr marL="0" indent="0">
              <a:lnSpc>
                <a:spcPct val="100000"/>
              </a:lnSpc>
              <a:spcBef>
                <a:spcPts val="1199"/>
              </a:spcBef>
              <a:buClr>
                <a:srgbClr val="505050"/>
              </a:buClr>
              <a:buFont typeface="Wingdings" panose="05000000000000000000" pitchFamily="2" charset="2"/>
              <a:buNone/>
            </a:pPr>
            <a:r>
              <a:rPr lang="en-US" sz="2800" dirty="0" smtClean="0">
                <a:solidFill>
                  <a:srgbClr val="FFFFFF"/>
                </a:solidFill>
                <a:latin typeface="Segoe UI"/>
              </a:rPr>
              <a:t>Use built-in roles (owner/contributor)</a:t>
            </a:r>
          </a:p>
          <a:p>
            <a:pPr marL="0" indent="0">
              <a:lnSpc>
                <a:spcPct val="100000"/>
              </a:lnSpc>
              <a:spcBef>
                <a:spcPts val="1199"/>
              </a:spcBef>
              <a:buClr>
                <a:srgbClr val="505050"/>
              </a:buClr>
              <a:buFont typeface="Wingdings" panose="05000000000000000000" pitchFamily="2" charset="2"/>
              <a:buNone/>
            </a:pPr>
            <a:r>
              <a:rPr lang="en-US" sz="2800" dirty="0" smtClean="0">
                <a:solidFill>
                  <a:srgbClr val="FFFFFF"/>
                </a:solidFill>
                <a:latin typeface="Segoe UI"/>
              </a:rPr>
              <a:t>Federate with on-premises solutions</a:t>
            </a:r>
          </a:p>
        </p:txBody>
      </p:sp>
      <p:cxnSp>
        <p:nvCxnSpPr>
          <p:cNvPr id="65" name="Straight Connector 64"/>
          <p:cNvCxnSpPr/>
          <p:nvPr/>
        </p:nvCxnSpPr>
        <p:spPr>
          <a:xfrm>
            <a:off x="374068" y="1344666"/>
            <a:ext cx="4983026"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45342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250" fill="hold"/>
                                        <p:tgtEl>
                                          <p:spTgt spid="57"/>
                                        </p:tgtEl>
                                        <p:attrNameLst>
                                          <p:attrName>ppt_w</p:attrName>
                                        </p:attrNameLst>
                                      </p:cBhvr>
                                      <p:tavLst>
                                        <p:tav tm="0">
                                          <p:val>
                                            <p:fltVal val="0"/>
                                          </p:val>
                                        </p:tav>
                                        <p:tav tm="100000">
                                          <p:val>
                                            <p:strVal val="#ppt_w"/>
                                          </p:val>
                                        </p:tav>
                                      </p:tavLst>
                                    </p:anim>
                                    <p:anim calcmode="lin" valueType="num">
                                      <p:cBhvr>
                                        <p:cTn id="14" dur="250" fill="hold"/>
                                        <p:tgtEl>
                                          <p:spTgt spid="57"/>
                                        </p:tgtEl>
                                        <p:attrNameLst>
                                          <p:attrName>ppt_h</p:attrName>
                                        </p:attrNameLst>
                                      </p:cBhvr>
                                      <p:tavLst>
                                        <p:tav tm="0">
                                          <p:val>
                                            <p:fltVal val="0"/>
                                          </p:val>
                                        </p:tav>
                                        <p:tav tm="100000">
                                          <p:val>
                                            <p:strVal val="#ppt_h"/>
                                          </p:val>
                                        </p:tav>
                                      </p:tavLst>
                                    </p:anim>
                                    <p:animEffect transition="in" filter="fade">
                                      <p:cBhvr>
                                        <p:cTn id="15" dur="250"/>
                                        <p:tgtEl>
                                          <p:spTgt spid="57"/>
                                        </p:tgtEl>
                                      </p:cBhvr>
                                    </p:animEffect>
                                  </p:childTnLst>
                                </p:cTn>
                              </p:par>
                              <p:par>
                                <p:cTn id="16" presetID="6" presetClass="emph" presetSubtype="0" decel="100000" fill="hold" nodeType="withEffect">
                                  <p:stCondLst>
                                    <p:cond delay="200"/>
                                  </p:stCondLst>
                                  <p:childTnLst>
                                    <p:animScale>
                                      <p:cBhvr>
                                        <p:cTn id="17" dur="250" fill="hold"/>
                                        <p:tgtEl>
                                          <p:spTgt spid="57"/>
                                        </p:tgtEl>
                                      </p:cBhvr>
                                      <p:by x="110000" y="110000"/>
                                    </p:animScale>
                                  </p:childTnLst>
                                </p:cTn>
                              </p:par>
                              <p:par>
                                <p:cTn id="18" presetID="6" presetClass="emph" presetSubtype="0" decel="100000" fill="hold" nodeType="withEffect">
                                  <p:stCondLst>
                                    <p:cond delay="300"/>
                                  </p:stCondLst>
                                  <p:childTnLst>
                                    <p:animScale>
                                      <p:cBhvr>
                                        <p:cTn id="19" dur="250" fill="hold"/>
                                        <p:tgtEl>
                                          <p:spTgt spid="57"/>
                                        </p:tgtEl>
                                      </p:cBhvr>
                                      <p:by x="91000" y="91000"/>
                                    </p:animScale>
                                  </p:childTnLst>
                                </p:cTn>
                              </p:par>
                            </p:childTnLst>
                          </p:cTn>
                        </p:par>
                        <p:par>
                          <p:cTn id="20" fill="hold">
                            <p:stCondLst>
                              <p:cond delay="1550"/>
                            </p:stCondLst>
                            <p:childTnLst>
                              <p:par>
                                <p:cTn id="21" presetID="53" presetClass="entr" presetSubtype="16"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250" fill="hold"/>
                                        <p:tgtEl>
                                          <p:spTgt spid="51"/>
                                        </p:tgtEl>
                                        <p:attrNameLst>
                                          <p:attrName>ppt_w</p:attrName>
                                        </p:attrNameLst>
                                      </p:cBhvr>
                                      <p:tavLst>
                                        <p:tav tm="0">
                                          <p:val>
                                            <p:fltVal val="0"/>
                                          </p:val>
                                        </p:tav>
                                        <p:tav tm="100000">
                                          <p:val>
                                            <p:strVal val="#ppt_w"/>
                                          </p:val>
                                        </p:tav>
                                      </p:tavLst>
                                    </p:anim>
                                    <p:anim calcmode="lin" valueType="num">
                                      <p:cBhvr>
                                        <p:cTn id="24" dur="250" fill="hold"/>
                                        <p:tgtEl>
                                          <p:spTgt spid="51"/>
                                        </p:tgtEl>
                                        <p:attrNameLst>
                                          <p:attrName>ppt_h</p:attrName>
                                        </p:attrNameLst>
                                      </p:cBhvr>
                                      <p:tavLst>
                                        <p:tav tm="0">
                                          <p:val>
                                            <p:fltVal val="0"/>
                                          </p:val>
                                        </p:tav>
                                        <p:tav tm="100000">
                                          <p:val>
                                            <p:strVal val="#ppt_h"/>
                                          </p:val>
                                        </p:tav>
                                      </p:tavLst>
                                    </p:anim>
                                    <p:animEffect transition="in" filter="fade">
                                      <p:cBhvr>
                                        <p:cTn id="25" dur="250"/>
                                        <p:tgtEl>
                                          <p:spTgt spid="51"/>
                                        </p:tgtEl>
                                      </p:cBhvr>
                                    </p:animEffect>
                                  </p:childTnLst>
                                </p:cTn>
                              </p:par>
                              <p:par>
                                <p:cTn id="26" presetID="6" presetClass="emph" presetSubtype="0" decel="100000" fill="hold" nodeType="withEffect">
                                  <p:stCondLst>
                                    <p:cond delay="200"/>
                                  </p:stCondLst>
                                  <p:childTnLst>
                                    <p:animScale>
                                      <p:cBhvr>
                                        <p:cTn id="27" dur="250" fill="hold"/>
                                        <p:tgtEl>
                                          <p:spTgt spid="51"/>
                                        </p:tgtEl>
                                      </p:cBhvr>
                                      <p:by x="110000" y="110000"/>
                                    </p:animScale>
                                  </p:childTnLst>
                                </p:cTn>
                              </p:par>
                              <p:par>
                                <p:cTn id="28" presetID="6" presetClass="emph" presetSubtype="0" decel="100000" fill="hold" nodeType="withEffect">
                                  <p:stCondLst>
                                    <p:cond delay="300"/>
                                  </p:stCondLst>
                                  <p:childTnLst>
                                    <p:animScale>
                                      <p:cBhvr>
                                        <p:cTn id="29" dur="250" fill="hold"/>
                                        <p:tgtEl>
                                          <p:spTgt spid="51"/>
                                        </p:tgtEl>
                                      </p:cBhvr>
                                      <p:by x="91000" y="91000"/>
                                    </p:animScale>
                                  </p:childTnLst>
                                </p:cTn>
                              </p:par>
                            </p:childTnLst>
                          </p:cTn>
                        </p:par>
                        <p:par>
                          <p:cTn id="30" fill="hold">
                            <p:stCondLst>
                              <p:cond delay="210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par>
                                <p:cTn id="34" presetID="10" presetClass="entr" presetSubtype="0" fill="hold" nodeType="withEffect">
                                  <p:stCondLst>
                                    <p:cond delay="100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500"/>
                                        <p:tgtEl>
                                          <p:spTgt spid="48"/>
                                        </p:tgtEl>
                                      </p:cBhvr>
                                    </p:animEffect>
                                  </p:childTnLst>
                                </p:cTn>
                              </p:par>
                              <p:par>
                                <p:cTn id="37" presetID="8" presetClass="emph" presetSubtype="0" fill="hold" nodeType="withEffect">
                                  <p:stCondLst>
                                    <p:cond delay="1000"/>
                                  </p:stCondLst>
                                  <p:childTnLst>
                                    <p:animRot by="21600000">
                                      <p:cBhvr>
                                        <p:cTn id="38" dur="1500" fill="hold"/>
                                        <p:tgtEl>
                                          <p:spTgt spid="48"/>
                                        </p:tgtEl>
                                        <p:attrNameLst>
                                          <p:attrName>r</p:attrName>
                                        </p:attrNameLst>
                                      </p:cBhvr>
                                    </p:animRot>
                                  </p:childTnLst>
                                </p:cTn>
                              </p:par>
                              <p:par>
                                <p:cTn id="39" presetID="10" presetClass="entr" presetSubtype="0" fill="hold" grpId="0" nodeType="withEffect">
                                  <p:stCondLst>
                                    <p:cond delay="0"/>
                                  </p:stCondLst>
                                  <p:childTnLst>
                                    <p:set>
                                      <p:cBhvr>
                                        <p:cTn id="40" dur="1" fill="hold">
                                          <p:stCondLst>
                                            <p:cond delay="0"/>
                                          </p:stCondLst>
                                        </p:cTn>
                                        <p:tgtEl>
                                          <p:spTgt spid="64">
                                            <p:txEl>
                                              <p:pRg st="0" end="0"/>
                                            </p:txEl>
                                          </p:spTgt>
                                        </p:tgtEl>
                                        <p:attrNameLst>
                                          <p:attrName>style.visibility</p:attrName>
                                        </p:attrNameLst>
                                      </p:cBhvr>
                                      <p:to>
                                        <p:strVal val="visible"/>
                                      </p:to>
                                    </p:set>
                                    <p:animEffect transition="in" filter="fade">
                                      <p:cBhvr>
                                        <p:cTn id="41" dur="500"/>
                                        <p:tgtEl>
                                          <p:spTgt spid="64">
                                            <p:txEl>
                                              <p:pRg st="0" end="0"/>
                                            </p:txEl>
                                          </p:spTgt>
                                        </p:tgtEl>
                                      </p:cBhvr>
                                    </p:animEffect>
                                  </p:childTnLst>
                                </p:cTn>
                              </p:par>
                            </p:childTnLst>
                          </p:cTn>
                        </p:par>
                        <p:par>
                          <p:cTn id="42" fill="hold">
                            <p:stCondLst>
                              <p:cond delay="4600"/>
                            </p:stCondLst>
                            <p:childTnLst>
                              <p:par>
                                <p:cTn id="43" presetID="22" presetClass="entr" presetSubtype="8" fill="hold" nodeType="after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wipe(left)">
                                      <p:cBhvr>
                                        <p:cTn id="45" dur="500"/>
                                        <p:tgtEl>
                                          <p:spTgt spid="6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4">
                                            <p:txEl>
                                              <p:pRg st="1" end="1"/>
                                            </p:txEl>
                                          </p:spTgt>
                                        </p:tgtEl>
                                        <p:attrNameLst>
                                          <p:attrName>style.visibility</p:attrName>
                                        </p:attrNameLst>
                                      </p:cBhvr>
                                      <p:to>
                                        <p:strVal val="visible"/>
                                      </p:to>
                                    </p:set>
                                    <p:animEffect transition="in" filter="fade">
                                      <p:cBhvr>
                                        <p:cTn id="48" dur="500"/>
                                        <p:tgtEl>
                                          <p:spTgt spid="64">
                                            <p:txEl>
                                              <p:pRg st="1" end="1"/>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64">
                                            <p:txEl>
                                              <p:pRg st="2" end="2"/>
                                            </p:txEl>
                                          </p:spTgt>
                                        </p:tgtEl>
                                        <p:attrNameLst>
                                          <p:attrName>style.visibility</p:attrName>
                                        </p:attrNameLst>
                                      </p:cBhvr>
                                      <p:to>
                                        <p:strVal val="visible"/>
                                      </p:to>
                                    </p:set>
                                    <p:animEffect transition="in" filter="fade">
                                      <p:cBhvr>
                                        <p:cTn id="53" dur="500"/>
                                        <p:tgtEl>
                                          <p:spTgt spid="64">
                                            <p:txEl>
                                              <p:pRg st="2" end="2"/>
                                            </p:txEl>
                                          </p:spTgt>
                                        </p:tgtEl>
                                      </p:cBhvr>
                                    </p:animEffect>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19458"/>
                                        </p:tgtEl>
                                        <p:attrNameLst>
                                          <p:attrName>style.visibility</p:attrName>
                                        </p:attrNameLst>
                                      </p:cBhvr>
                                      <p:to>
                                        <p:strVal val="visible"/>
                                      </p:to>
                                    </p:set>
                                    <p:animEffect transition="in" filter="fade">
                                      <p:cBhvr>
                                        <p:cTn id="57"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125663"/>
            <a:ext cx="11632230" cy="4172937"/>
          </a:xfrm>
        </p:spPr>
        <p:txBody>
          <a:bodyPr/>
          <a:lstStyle/>
          <a:p>
            <a:r>
              <a:rPr lang="en-NZ" dirty="0" smtClean="0"/>
              <a:t>Demo</a:t>
            </a:r>
            <a:br>
              <a:rPr lang="en-NZ" dirty="0" smtClean="0"/>
            </a:br>
            <a:r>
              <a:rPr lang="en-NZ" dirty="0" smtClean="0"/>
              <a:t>Azure </a:t>
            </a:r>
            <a:r>
              <a:rPr lang="en-NZ" dirty="0"/>
              <a:t>Resource Manager &amp; Role Based Access</a:t>
            </a:r>
            <a:br>
              <a:rPr lang="en-NZ" dirty="0"/>
            </a:br>
            <a:endParaRPr lang="en-NZ" dirty="0"/>
          </a:p>
        </p:txBody>
      </p:sp>
    </p:spTree>
    <p:extLst>
      <p:ext uri="{BB962C8B-B14F-4D97-AF65-F5344CB8AC3E}">
        <p14:creationId xmlns:p14="http://schemas.microsoft.com/office/powerpoint/2010/main" val="29965081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dirty="0"/>
              <a:t>Azure </a:t>
            </a:r>
            <a:r>
              <a:rPr lang="en-NZ" b="1" dirty="0" smtClean="0"/>
              <a:t>IAAS Overview </a:t>
            </a:r>
            <a:r>
              <a:rPr lang="en-NZ" b="1" dirty="0"/>
              <a:t>&amp; What’s </a:t>
            </a:r>
            <a:r>
              <a:rPr lang="en-NZ" b="1" dirty="0" smtClean="0"/>
              <a:t>New</a:t>
            </a:r>
            <a:endParaRPr lang="en-NZ" dirty="0"/>
          </a:p>
        </p:txBody>
      </p:sp>
      <p:sp>
        <p:nvSpPr>
          <p:cNvPr id="3" name="Text Placeholder 2"/>
          <p:cNvSpPr>
            <a:spLocks noGrp="1"/>
          </p:cNvSpPr>
          <p:nvPr>
            <p:ph type="body" sz="quarter" idx="12"/>
          </p:nvPr>
        </p:nvSpPr>
        <p:spPr/>
        <p:txBody>
          <a:bodyPr/>
          <a:lstStyle/>
          <a:p>
            <a:r>
              <a:rPr lang="en-NZ" dirty="0" smtClean="0"/>
              <a:t>Steve Letford &amp; Stu Fox</a:t>
            </a:r>
            <a:endParaRPr lang="en-NZ" dirty="0"/>
          </a:p>
        </p:txBody>
      </p:sp>
      <p:sp>
        <p:nvSpPr>
          <p:cNvPr id="4" name="Text Placeholder 3"/>
          <p:cNvSpPr>
            <a:spLocks noGrp="1"/>
          </p:cNvSpPr>
          <p:nvPr>
            <p:ph type="body" sz="quarter" idx="13"/>
          </p:nvPr>
        </p:nvSpPr>
        <p:spPr/>
        <p:txBody>
          <a:bodyPr/>
          <a:lstStyle/>
          <a:p>
            <a:r>
              <a:rPr lang="en-NZ" dirty="0" smtClean="0"/>
              <a:t>M318</a:t>
            </a:r>
            <a:endParaRPr lang="en-NZ" dirty="0"/>
          </a:p>
        </p:txBody>
      </p:sp>
    </p:spTree>
    <p:extLst>
      <p:ext uri="{BB962C8B-B14F-4D97-AF65-F5344CB8AC3E}">
        <p14:creationId xmlns:p14="http://schemas.microsoft.com/office/powerpoint/2010/main" val="34287212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16-Point Star 15"/>
          <p:cNvSpPr/>
          <p:nvPr/>
        </p:nvSpPr>
        <p:spPr bwMode="auto">
          <a:xfrm>
            <a:off x="-486412" y="678263"/>
            <a:ext cx="6018946" cy="6018946"/>
          </a:xfrm>
          <a:prstGeom prst="star16">
            <a:avLst>
              <a:gd name="adj" fmla="val 35361"/>
            </a:avLst>
          </a:prstGeom>
          <a:solidFill>
            <a:srgbClr val="FDFDFD">
              <a:alpha val="5098"/>
            </a:srgbClr>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5075399" y="936989"/>
            <a:ext cx="6755663" cy="2133297"/>
          </a:xfrm>
        </p:spPr>
        <p:txBody>
          <a:bodyPr/>
          <a:lstStyle/>
          <a:p>
            <a:r>
              <a:rPr lang="en-US" sz="7198" dirty="0" smtClean="0"/>
              <a:t>Premium storage</a:t>
            </a:r>
            <a:endParaRPr lang="en-US" sz="7198" dirty="0"/>
          </a:p>
        </p:txBody>
      </p:sp>
      <p:sp>
        <p:nvSpPr>
          <p:cNvPr id="10" name="Content Placeholder 2"/>
          <p:cNvSpPr txBox="1">
            <a:spLocks/>
          </p:cNvSpPr>
          <p:nvPr/>
        </p:nvSpPr>
        <p:spPr>
          <a:xfrm>
            <a:off x="6018097" y="2651646"/>
            <a:ext cx="6143740" cy="4124180"/>
          </a:xfrm>
          <a:prstGeom prst="rect">
            <a:avLst/>
          </a:prstGeom>
          <a:noFill/>
        </p:spPr>
        <p:txBody>
          <a:bodyPr vert="horz" wrap="square" lIns="146283" tIns="91427" rIns="146283" bIns="91427"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199"/>
              </a:spcBef>
              <a:buClr>
                <a:schemeClr val="bg1"/>
              </a:buClr>
              <a:buNone/>
            </a:pPr>
            <a:r>
              <a:rPr lang="en-US" sz="2800" dirty="0">
                <a:solidFill>
                  <a:schemeClr val="tx1"/>
                </a:solidFill>
                <a:latin typeface="+mn-lt"/>
              </a:rPr>
              <a:t>Up to </a:t>
            </a:r>
            <a:r>
              <a:rPr lang="en-US" sz="2800" b="1" u="sng" dirty="0" smtClean="0">
                <a:solidFill>
                  <a:schemeClr val="tx1"/>
                </a:solidFill>
                <a:latin typeface="+mn-lt"/>
              </a:rPr>
              <a:t>64 </a:t>
            </a:r>
            <a:r>
              <a:rPr lang="en-US" sz="2800" b="1" u="sng" dirty="0">
                <a:solidFill>
                  <a:schemeClr val="tx1"/>
                </a:solidFill>
                <a:latin typeface="+mn-lt"/>
              </a:rPr>
              <a:t>TB</a:t>
            </a:r>
            <a:r>
              <a:rPr lang="en-US" sz="2800" dirty="0">
                <a:solidFill>
                  <a:schemeClr val="tx1"/>
                </a:solidFill>
                <a:latin typeface="+mn-lt"/>
              </a:rPr>
              <a:t> of storage per VM</a:t>
            </a:r>
          </a:p>
          <a:p>
            <a:pPr marL="0" indent="0">
              <a:lnSpc>
                <a:spcPct val="100000"/>
              </a:lnSpc>
              <a:spcBef>
                <a:spcPts val="1199"/>
              </a:spcBef>
              <a:buClr>
                <a:schemeClr val="bg1"/>
              </a:buClr>
              <a:buNone/>
            </a:pPr>
            <a:r>
              <a:rPr lang="en-US" sz="2800" dirty="0">
                <a:solidFill>
                  <a:schemeClr val="tx1"/>
                </a:solidFill>
                <a:latin typeface="+mn-lt"/>
              </a:rPr>
              <a:t>&gt;50,000 IOPS per </a:t>
            </a:r>
            <a:r>
              <a:rPr lang="en-US" sz="2800" dirty="0" smtClean="0">
                <a:solidFill>
                  <a:schemeClr val="tx1"/>
                </a:solidFill>
                <a:latin typeface="+mn-lt"/>
              </a:rPr>
              <a:t>VM</a:t>
            </a:r>
          </a:p>
          <a:p>
            <a:pPr marL="0" indent="0">
              <a:lnSpc>
                <a:spcPct val="100000"/>
              </a:lnSpc>
              <a:spcBef>
                <a:spcPts val="1199"/>
              </a:spcBef>
              <a:buClr>
                <a:schemeClr val="bg1"/>
              </a:buClr>
              <a:buNone/>
            </a:pPr>
            <a:r>
              <a:rPr lang="en-US" sz="2800" dirty="0" smtClean="0">
                <a:solidFill>
                  <a:schemeClr val="tx1"/>
                </a:solidFill>
                <a:latin typeface="+mn-lt"/>
              </a:rPr>
              <a:t>5,000 IOPS per disk</a:t>
            </a:r>
            <a:endParaRPr lang="en-US" sz="2800" dirty="0">
              <a:solidFill>
                <a:schemeClr val="tx1"/>
              </a:solidFill>
              <a:latin typeface="+mn-lt"/>
            </a:endParaRPr>
          </a:p>
          <a:p>
            <a:pPr marL="0" indent="0">
              <a:lnSpc>
                <a:spcPct val="100000"/>
              </a:lnSpc>
              <a:spcBef>
                <a:spcPts val="1199"/>
              </a:spcBef>
              <a:buClr>
                <a:schemeClr val="bg1"/>
              </a:buClr>
              <a:buNone/>
            </a:pPr>
            <a:r>
              <a:rPr lang="en-US" sz="2800" dirty="0">
                <a:solidFill>
                  <a:schemeClr val="tx1"/>
                </a:solidFill>
                <a:latin typeface="+mn-lt"/>
              </a:rPr>
              <a:t>Less than 1ms read </a:t>
            </a:r>
            <a:r>
              <a:rPr lang="en-US" sz="2800" dirty="0" smtClean="0">
                <a:solidFill>
                  <a:schemeClr val="tx1"/>
                </a:solidFill>
                <a:latin typeface="+mn-lt"/>
              </a:rPr>
              <a:t>latency (cache)</a:t>
            </a:r>
          </a:p>
          <a:p>
            <a:pPr marL="0" indent="0">
              <a:lnSpc>
                <a:spcPct val="100000"/>
              </a:lnSpc>
              <a:spcBef>
                <a:spcPts val="1199"/>
              </a:spcBef>
              <a:buClr>
                <a:schemeClr val="bg1"/>
              </a:buClr>
              <a:buNone/>
            </a:pPr>
            <a:r>
              <a:rPr lang="en-US" sz="2800" dirty="0" smtClean="0">
                <a:solidFill>
                  <a:schemeClr val="tx1"/>
                </a:solidFill>
                <a:latin typeface="+mn-lt"/>
              </a:rPr>
              <a:t>~5 </a:t>
            </a:r>
            <a:r>
              <a:rPr lang="en-US" sz="2800" dirty="0" err="1" smtClean="0">
                <a:solidFill>
                  <a:schemeClr val="tx1"/>
                </a:solidFill>
                <a:latin typeface="+mn-lt"/>
              </a:rPr>
              <a:t>ms</a:t>
            </a:r>
            <a:r>
              <a:rPr lang="en-US" sz="2800" dirty="0" smtClean="0">
                <a:solidFill>
                  <a:schemeClr val="tx1"/>
                </a:solidFill>
                <a:latin typeface="+mn-lt"/>
              </a:rPr>
              <a:t> read/write (no cache)</a:t>
            </a:r>
          </a:p>
          <a:p>
            <a:pPr marL="0" indent="0">
              <a:lnSpc>
                <a:spcPct val="100000"/>
              </a:lnSpc>
              <a:spcBef>
                <a:spcPts val="1199"/>
              </a:spcBef>
              <a:buClr>
                <a:schemeClr val="bg1"/>
              </a:buClr>
              <a:buNone/>
            </a:pPr>
            <a:endParaRPr lang="en-US" sz="2800" dirty="0">
              <a:solidFill>
                <a:schemeClr val="tx1"/>
              </a:solidFill>
              <a:latin typeface="+mn-lt"/>
            </a:endParaRPr>
          </a:p>
          <a:p>
            <a:pPr marL="0" indent="0">
              <a:lnSpc>
                <a:spcPct val="100000"/>
              </a:lnSpc>
              <a:spcBef>
                <a:spcPts val="1199"/>
              </a:spcBef>
              <a:buClr>
                <a:schemeClr val="bg1"/>
              </a:buClr>
              <a:buNone/>
            </a:pPr>
            <a:endParaRPr lang="en-US" sz="2800" dirty="0">
              <a:solidFill>
                <a:schemeClr val="tx1"/>
              </a:solidFill>
              <a:latin typeface="+mn-lt"/>
            </a:endParaRPr>
          </a:p>
        </p:txBody>
      </p:sp>
      <p:pic>
        <p:nvPicPr>
          <p:cNvPr id="12" name="Picture 11"/>
          <p:cNvPicPr>
            <a:picLocks noChangeAspect="1"/>
          </p:cNvPicPr>
          <p:nvPr/>
        </p:nvPicPr>
        <p:blipFill>
          <a:blip r:embed="rId3"/>
          <a:stretch>
            <a:fillRect/>
          </a:stretch>
        </p:blipFill>
        <p:spPr>
          <a:xfrm>
            <a:off x="3051307" y="4941285"/>
            <a:ext cx="1515868" cy="1520250"/>
          </a:xfrm>
          <a:prstGeom prst="rect">
            <a:avLst/>
          </a:prstGeom>
        </p:spPr>
      </p:pic>
      <p:pic>
        <p:nvPicPr>
          <p:cNvPr id="15" name="Picture 14"/>
          <p:cNvPicPr>
            <a:picLocks noChangeAspect="1"/>
          </p:cNvPicPr>
          <p:nvPr/>
        </p:nvPicPr>
        <p:blipFill>
          <a:blip r:embed="rId3"/>
          <a:stretch>
            <a:fillRect/>
          </a:stretch>
        </p:blipFill>
        <p:spPr>
          <a:xfrm>
            <a:off x="2256399" y="459647"/>
            <a:ext cx="2014046" cy="2019867"/>
          </a:xfrm>
          <a:prstGeom prst="rect">
            <a:avLst/>
          </a:prstGeom>
        </p:spPr>
      </p:pic>
      <p:grpSp>
        <p:nvGrpSpPr>
          <p:cNvPr id="25" name="Group 24"/>
          <p:cNvGrpSpPr/>
          <p:nvPr/>
        </p:nvGrpSpPr>
        <p:grpSpPr>
          <a:xfrm>
            <a:off x="635570" y="1734059"/>
            <a:ext cx="3893943" cy="3903657"/>
            <a:chOff x="622300" y="1700213"/>
            <a:chExt cx="3817938" cy="3827462"/>
          </a:xfrm>
        </p:grpSpPr>
        <p:sp>
          <p:nvSpPr>
            <p:cNvPr id="5" name="AutoShape 3"/>
            <p:cNvSpPr>
              <a:spLocks noChangeAspect="1" noChangeArrowheads="1" noTextEdit="1"/>
            </p:cNvSpPr>
            <p:nvPr/>
          </p:nvSpPr>
          <p:spPr bwMode="auto">
            <a:xfrm>
              <a:off x="625475" y="1700213"/>
              <a:ext cx="3814763" cy="382746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endParaRPr lang="en-US" sz="1836"/>
            </a:p>
          </p:txBody>
        </p:sp>
        <p:sp>
          <p:nvSpPr>
            <p:cNvPr id="6" name="Freeform 5"/>
            <p:cNvSpPr>
              <a:spLocks noEditPoints="1"/>
            </p:cNvSpPr>
            <p:nvPr/>
          </p:nvSpPr>
          <p:spPr bwMode="auto">
            <a:xfrm>
              <a:off x="622300" y="1703388"/>
              <a:ext cx="3817938" cy="3824287"/>
            </a:xfrm>
            <a:custGeom>
              <a:avLst/>
              <a:gdLst>
                <a:gd name="T0" fmla="*/ 1036 w 1036"/>
                <a:gd name="T1" fmla="*/ 519 h 1037"/>
                <a:gd name="T2" fmla="*/ 518 w 1036"/>
                <a:gd name="T3" fmla="*/ 1037 h 1037"/>
                <a:gd name="T4" fmla="*/ 0 w 1036"/>
                <a:gd name="T5" fmla="*/ 519 h 1037"/>
                <a:gd name="T6" fmla="*/ 518 w 1036"/>
                <a:gd name="T7" fmla="*/ 0 h 1037"/>
                <a:gd name="T8" fmla="*/ 1036 w 1036"/>
                <a:gd name="T9" fmla="*/ 519 h 1037"/>
                <a:gd name="T10" fmla="*/ 518 w 1036"/>
                <a:gd name="T11" fmla="*/ 473 h 1037"/>
                <a:gd name="T12" fmla="*/ 472 w 1036"/>
                <a:gd name="T13" fmla="*/ 519 h 1037"/>
                <a:gd name="T14" fmla="*/ 518 w 1036"/>
                <a:gd name="T15" fmla="*/ 564 h 1037"/>
                <a:gd name="T16" fmla="*/ 564 w 1036"/>
                <a:gd name="T17" fmla="*/ 519 h 1037"/>
                <a:gd name="T18" fmla="*/ 518 w 1036"/>
                <a:gd name="T19" fmla="*/ 473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6" h="1037">
                  <a:moveTo>
                    <a:pt x="1036" y="519"/>
                  </a:moveTo>
                  <a:cubicBezTo>
                    <a:pt x="1036" y="805"/>
                    <a:pt x="804" y="1037"/>
                    <a:pt x="518" y="1037"/>
                  </a:cubicBezTo>
                  <a:cubicBezTo>
                    <a:pt x="232" y="1037"/>
                    <a:pt x="0" y="805"/>
                    <a:pt x="0" y="519"/>
                  </a:cubicBezTo>
                  <a:cubicBezTo>
                    <a:pt x="0" y="232"/>
                    <a:pt x="232" y="0"/>
                    <a:pt x="518" y="0"/>
                  </a:cubicBezTo>
                  <a:cubicBezTo>
                    <a:pt x="804" y="0"/>
                    <a:pt x="1036" y="232"/>
                    <a:pt x="1036" y="519"/>
                  </a:cubicBezTo>
                  <a:moveTo>
                    <a:pt x="518" y="473"/>
                  </a:moveTo>
                  <a:cubicBezTo>
                    <a:pt x="493" y="473"/>
                    <a:pt x="472" y="493"/>
                    <a:pt x="472" y="519"/>
                  </a:cubicBezTo>
                  <a:cubicBezTo>
                    <a:pt x="472" y="544"/>
                    <a:pt x="493" y="564"/>
                    <a:pt x="518" y="564"/>
                  </a:cubicBezTo>
                  <a:cubicBezTo>
                    <a:pt x="543" y="564"/>
                    <a:pt x="564" y="544"/>
                    <a:pt x="564" y="519"/>
                  </a:cubicBezTo>
                  <a:cubicBezTo>
                    <a:pt x="564" y="493"/>
                    <a:pt x="543" y="473"/>
                    <a:pt x="518" y="473"/>
                  </a:cubicBezTo>
                </a:path>
              </a:pathLst>
            </a:custGeom>
            <a:solidFill>
              <a:schemeClr val="accent1"/>
            </a:solidFill>
            <a:ln>
              <a:noFill/>
            </a:ln>
          </p:spPr>
          <p:txBody>
            <a:bodyPr vert="horz" wrap="square" lIns="93260" tIns="46630" rIns="93260" bIns="46630" numCol="1" anchor="t" anchorCtr="0" compatLnSpc="1">
              <a:prstTxWarp prst="textNoShape">
                <a:avLst/>
              </a:prstTxWarp>
            </a:bodyPr>
            <a:lstStyle/>
            <a:p>
              <a:endParaRPr lang="en-US" sz="1836"/>
            </a:p>
          </p:txBody>
        </p:sp>
        <p:sp>
          <p:nvSpPr>
            <p:cNvPr id="7" name="Freeform 6"/>
            <p:cNvSpPr>
              <a:spLocks noEditPoints="1"/>
            </p:cNvSpPr>
            <p:nvPr/>
          </p:nvSpPr>
          <p:spPr bwMode="auto">
            <a:xfrm>
              <a:off x="2530475" y="3617913"/>
              <a:ext cx="169863" cy="165100"/>
            </a:xfrm>
            <a:custGeom>
              <a:avLst/>
              <a:gdLst>
                <a:gd name="T0" fmla="*/ 0 w 46"/>
                <a:gd name="T1" fmla="*/ 45 h 45"/>
                <a:gd name="T2" fmla="*/ 0 w 46"/>
                <a:gd name="T3" fmla="*/ 45 h 45"/>
                <a:gd name="T4" fmla="*/ 0 w 46"/>
                <a:gd name="T5" fmla="*/ 45 h 45"/>
                <a:gd name="T6" fmla="*/ 1 w 46"/>
                <a:gd name="T7" fmla="*/ 45 h 45"/>
                <a:gd name="T8" fmla="*/ 1 w 46"/>
                <a:gd name="T9" fmla="*/ 45 h 45"/>
                <a:gd name="T10" fmla="*/ 1 w 46"/>
                <a:gd name="T11" fmla="*/ 45 h 45"/>
                <a:gd name="T12" fmla="*/ 1 w 46"/>
                <a:gd name="T13" fmla="*/ 45 h 45"/>
                <a:gd name="T14" fmla="*/ 1 w 46"/>
                <a:gd name="T15" fmla="*/ 45 h 45"/>
                <a:gd name="T16" fmla="*/ 1 w 46"/>
                <a:gd name="T17" fmla="*/ 45 h 45"/>
                <a:gd name="T18" fmla="*/ 1 w 46"/>
                <a:gd name="T19" fmla="*/ 45 h 45"/>
                <a:gd name="T20" fmla="*/ 1 w 46"/>
                <a:gd name="T21" fmla="*/ 45 h 45"/>
                <a:gd name="T22" fmla="*/ 1 w 46"/>
                <a:gd name="T23" fmla="*/ 45 h 45"/>
                <a:gd name="T24" fmla="*/ 1 w 46"/>
                <a:gd name="T25" fmla="*/ 45 h 45"/>
                <a:gd name="T26" fmla="*/ 1 w 46"/>
                <a:gd name="T27" fmla="*/ 45 h 45"/>
                <a:gd name="T28" fmla="*/ 1 w 46"/>
                <a:gd name="T29" fmla="*/ 45 h 45"/>
                <a:gd name="T30" fmla="*/ 1 w 46"/>
                <a:gd name="T31" fmla="*/ 45 h 45"/>
                <a:gd name="T32" fmla="*/ 1 w 46"/>
                <a:gd name="T33" fmla="*/ 45 h 45"/>
                <a:gd name="T34" fmla="*/ 1 w 46"/>
                <a:gd name="T35" fmla="*/ 45 h 45"/>
                <a:gd name="T36" fmla="*/ 46 w 46"/>
                <a:gd name="T37" fmla="*/ 0 h 45"/>
                <a:gd name="T38" fmla="*/ 46 w 46"/>
                <a:gd name="T39" fmla="*/ 0 h 45"/>
                <a:gd name="T40" fmla="*/ 46 w 46"/>
                <a:gd name="T41" fmla="*/ 0 h 45"/>
                <a:gd name="T42" fmla="*/ 46 w 46"/>
                <a:gd name="T43" fmla="*/ 0 h 45"/>
                <a:gd name="T44" fmla="*/ 46 w 46"/>
                <a:gd name="T45" fmla="*/ 0 h 45"/>
                <a:gd name="T46" fmla="*/ 46 w 46"/>
                <a:gd name="T4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5">
                  <a:moveTo>
                    <a:pt x="0" y="45"/>
                  </a:moveTo>
                  <a:cubicBezTo>
                    <a:pt x="0" y="45"/>
                    <a:pt x="0" y="45"/>
                    <a:pt x="0" y="45"/>
                  </a:cubicBezTo>
                  <a:cubicBezTo>
                    <a:pt x="0" y="45"/>
                    <a:pt x="0" y="45"/>
                    <a:pt x="0" y="45"/>
                  </a:cubicBezTo>
                  <a:moveTo>
                    <a:pt x="1" y="45"/>
                  </a:moveTo>
                  <a:cubicBezTo>
                    <a:pt x="1" y="45"/>
                    <a:pt x="1" y="45"/>
                    <a:pt x="1" y="45"/>
                  </a:cubicBezTo>
                  <a:cubicBezTo>
                    <a:pt x="1" y="45"/>
                    <a:pt x="1" y="45"/>
                    <a:pt x="1" y="45"/>
                  </a:cubicBezTo>
                  <a:moveTo>
                    <a:pt x="1" y="45"/>
                  </a:moveTo>
                  <a:cubicBezTo>
                    <a:pt x="1" y="45"/>
                    <a:pt x="1" y="45"/>
                    <a:pt x="1" y="45"/>
                  </a:cubicBezTo>
                  <a:cubicBezTo>
                    <a:pt x="1" y="45"/>
                    <a:pt x="1" y="45"/>
                    <a:pt x="1" y="45"/>
                  </a:cubicBezTo>
                  <a:moveTo>
                    <a:pt x="1" y="45"/>
                  </a:moveTo>
                  <a:cubicBezTo>
                    <a:pt x="1" y="45"/>
                    <a:pt x="1" y="45"/>
                    <a:pt x="1" y="45"/>
                  </a:cubicBezTo>
                  <a:cubicBezTo>
                    <a:pt x="1" y="45"/>
                    <a:pt x="1" y="45"/>
                    <a:pt x="1" y="45"/>
                  </a:cubicBezTo>
                  <a:moveTo>
                    <a:pt x="1" y="45"/>
                  </a:moveTo>
                  <a:cubicBezTo>
                    <a:pt x="1" y="45"/>
                    <a:pt x="1" y="45"/>
                    <a:pt x="1" y="45"/>
                  </a:cubicBezTo>
                  <a:cubicBezTo>
                    <a:pt x="1" y="45"/>
                    <a:pt x="1" y="45"/>
                    <a:pt x="1" y="45"/>
                  </a:cubicBezTo>
                  <a:moveTo>
                    <a:pt x="1" y="45"/>
                  </a:moveTo>
                  <a:cubicBezTo>
                    <a:pt x="1" y="45"/>
                    <a:pt x="1" y="45"/>
                    <a:pt x="1" y="45"/>
                  </a:cubicBezTo>
                  <a:cubicBezTo>
                    <a:pt x="1" y="45"/>
                    <a:pt x="1" y="45"/>
                    <a:pt x="1" y="45"/>
                  </a:cubicBezTo>
                  <a:moveTo>
                    <a:pt x="46" y="0"/>
                  </a:moveTo>
                  <a:cubicBezTo>
                    <a:pt x="46" y="0"/>
                    <a:pt x="46" y="0"/>
                    <a:pt x="46" y="0"/>
                  </a:cubicBezTo>
                  <a:cubicBezTo>
                    <a:pt x="46" y="0"/>
                    <a:pt x="46" y="0"/>
                    <a:pt x="46" y="0"/>
                  </a:cubicBezTo>
                  <a:moveTo>
                    <a:pt x="46" y="0"/>
                  </a:moveTo>
                  <a:cubicBezTo>
                    <a:pt x="46" y="0"/>
                    <a:pt x="46" y="0"/>
                    <a:pt x="46" y="0"/>
                  </a:cubicBezTo>
                  <a:cubicBezTo>
                    <a:pt x="46" y="0"/>
                    <a:pt x="46" y="0"/>
                    <a:pt x="46" y="0"/>
                  </a:cubicBezTo>
                </a:path>
              </a:pathLst>
            </a:custGeom>
            <a:solidFill>
              <a:srgbClr val="F99E34"/>
            </a:solidFill>
            <a:ln w="9525">
              <a:noFill/>
              <a:round/>
              <a:headEnd/>
              <a:tailEnd/>
            </a:ln>
            <a:extLst/>
          </p:spPr>
          <p:txBody>
            <a:bodyPr vert="horz" wrap="square" lIns="93260" tIns="46630" rIns="93260" bIns="46630" numCol="1" anchor="t" anchorCtr="0" compatLnSpc="1">
              <a:prstTxWarp prst="textNoShape">
                <a:avLst/>
              </a:prstTxWarp>
            </a:bodyPr>
            <a:lstStyle/>
            <a:p>
              <a:endParaRPr lang="en-US" sz="1836"/>
            </a:p>
          </p:txBody>
        </p:sp>
        <p:sp>
          <p:nvSpPr>
            <p:cNvPr id="8" name="Freeform 7"/>
            <p:cNvSpPr>
              <a:spLocks/>
            </p:cNvSpPr>
            <p:nvPr/>
          </p:nvSpPr>
          <p:spPr bwMode="auto">
            <a:xfrm>
              <a:off x="622300" y="1703388"/>
              <a:ext cx="3817938" cy="3824287"/>
            </a:xfrm>
            <a:custGeom>
              <a:avLst/>
              <a:gdLst>
                <a:gd name="T0" fmla="*/ 292 w 1036"/>
                <a:gd name="T1" fmla="*/ 519 h 1037"/>
                <a:gd name="T2" fmla="*/ 518 w 1036"/>
                <a:gd name="T3" fmla="*/ 293 h 1037"/>
                <a:gd name="T4" fmla="*/ 744 w 1036"/>
                <a:gd name="T5" fmla="*/ 519 h 1037"/>
                <a:gd name="T6" fmla="*/ 721 w 1036"/>
                <a:gd name="T7" fmla="*/ 619 h 1037"/>
                <a:gd name="T8" fmla="*/ 980 w 1036"/>
                <a:gd name="T9" fmla="*/ 754 h 1037"/>
                <a:gd name="T10" fmla="*/ 1036 w 1036"/>
                <a:gd name="T11" fmla="*/ 519 h 1037"/>
                <a:gd name="T12" fmla="*/ 518 w 1036"/>
                <a:gd name="T13" fmla="*/ 0 h 1037"/>
                <a:gd name="T14" fmla="*/ 0 w 1036"/>
                <a:gd name="T15" fmla="*/ 519 h 1037"/>
                <a:gd name="T16" fmla="*/ 518 w 1036"/>
                <a:gd name="T17" fmla="*/ 1037 h 1037"/>
                <a:gd name="T18" fmla="*/ 518 w 1036"/>
                <a:gd name="T19" fmla="*/ 744 h 1037"/>
                <a:gd name="T20" fmla="*/ 292 w 1036"/>
                <a:gd name="T21" fmla="*/ 519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36" h="1037">
                  <a:moveTo>
                    <a:pt x="292" y="519"/>
                  </a:moveTo>
                  <a:cubicBezTo>
                    <a:pt x="292" y="394"/>
                    <a:pt x="393" y="293"/>
                    <a:pt x="518" y="293"/>
                  </a:cubicBezTo>
                  <a:cubicBezTo>
                    <a:pt x="643" y="293"/>
                    <a:pt x="744" y="394"/>
                    <a:pt x="744" y="519"/>
                  </a:cubicBezTo>
                  <a:cubicBezTo>
                    <a:pt x="744" y="555"/>
                    <a:pt x="735" y="589"/>
                    <a:pt x="721" y="619"/>
                  </a:cubicBezTo>
                  <a:cubicBezTo>
                    <a:pt x="980" y="754"/>
                    <a:pt x="980" y="754"/>
                    <a:pt x="980" y="754"/>
                  </a:cubicBezTo>
                  <a:cubicBezTo>
                    <a:pt x="1016" y="683"/>
                    <a:pt x="1036" y="603"/>
                    <a:pt x="1036" y="519"/>
                  </a:cubicBezTo>
                  <a:cubicBezTo>
                    <a:pt x="1036" y="232"/>
                    <a:pt x="804" y="0"/>
                    <a:pt x="518" y="0"/>
                  </a:cubicBezTo>
                  <a:cubicBezTo>
                    <a:pt x="232" y="0"/>
                    <a:pt x="0" y="232"/>
                    <a:pt x="0" y="519"/>
                  </a:cubicBezTo>
                  <a:cubicBezTo>
                    <a:pt x="0" y="805"/>
                    <a:pt x="232" y="1037"/>
                    <a:pt x="518" y="1037"/>
                  </a:cubicBezTo>
                  <a:cubicBezTo>
                    <a:pt x="518" y="744"/>
                    <a:pt x="518" y="744"/>
                    <a:pt x="518" y="744"/>
                  </a:cubicBezTo>
                  <a:cubicBezTo>
                    <a:pt x="393" y="744"/>
                    <a:pt x="292" y="643"/>
                    <a:pt x="292" y="519"/>
                  </a:cubicBezTo>
                </a:path>
              </a:pathLst>
            </a:custGeom>
            <a:solidFill>
              <a:schemeClr val="accent1"/>
            </a:solidFill>
            <a:ln>
              <a:solidFill>
                <a:srgbClr val="003C6C"/>
              </a:solidFill>
            </a:ln>
          </p:spPr>
          <p:txBody>
            <a:bodyPr vert="horz" wrap="square" lIns="93260" tIns="46630" rIns="93260" bIns="46630" numCol="1" anchor="t" anchorCtr="0" compatLnSpc="1">
              <a:prstTxWarp prst="textNoShape">
                <a:avLst/>
              </a:prstTxWarp>
            </a:bodyPr>
            <a:lstStyle/>
            <a:p>
              <a:endParaRPr lang="en-US" sz="1836"/>
            </a:p>
          </p:txBody>
        </p:sp>
        <p:sp>
          <p:nvSpPr>
            <p:cNvPr id="9" name="Freeform 8"/>
            <p:cNvSpPr>
              <a:spLocks/>
            </p:cNvSpPr>
            <p:nvPr/>
          </p:nvSpPr>
          <p:spPr bwMode="auto">
            <a:xfrm>
              <a:off x="1698625" y="2784475"/>
              <a:ext cx="1665288" cy="1662112"/>
            </a:xfrm>
            <a:custGeom>
              <a:avLst/>
              <a:gdLst>
                <a:gd name="T0" fmla="*/ 226 w 452"/>
                <a:gd name="T1" fmla="*/ 0 h 451"/>
                <a:gd name="T2" fmla="*/ 0 w 452"/>
                <a:gd name="T3" fmla="*/ 226 h 451"/>
                <a:gd name="T4" fmla="*/ 226 w 452"/>
                <a:gd name="T5" fmla="*/ 451 h 451"/>
                <a:gd name="T6" fmla="*/ 226 w 452"/>
                <a:gd name="T7" fmla="*/ 271 h 451"/>
                <a:gd name="T8" fmla="*/ 180 w 452"/>
                <a:gd name="T9" fmla="*/ 226 h 451"/>
                <a:gd name="T10" fmla="*/ 226 w 452"/>
                <a:gd name="T11" fmla="*/ 180 h 451"/>
                <a:gd name="T12" fmla="*/ 272 w 452"/>
                <a:gd name="T13" fmla="*/ 226 h 451"/>
                <a:gd name="T14" fmla="*/ 269 w 452"/>
                <a:gd name="T15" fmla="*/ 242 h 451"/>
                <a:gd name="T16" fmla="*/ 429 w 452"/>
                <a:gd name="T17" fmla="*/ 326 h 451"/>
                <a:gd name="T18" fmla="*/ 452 w 452"/>
                <a:gd name="T19" fmla="*/ 226 h 451"/>
                <a:gd name="T20" fmla="*/ 226 w 452"/>
                <a:gd name="T21"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2" h="451">
                  <a:moveTo>
                    <a:pt x="226" y="0"/>
                  </a:moveTo>
                  <a:cubicBezTo>
                    <a:pt x="101" y="0"/>
                    <a:pt x="0" y="101"/>
                    <a:pt x="0" y="226"/>
                  </a:cubicBezTo>
                  <a:cubicBezTo>
                    <a:pt x="0" y="350"/>
                    <a:pt x="101" y="451"/>
                    <a:pt x="226" y="451"/>
                  </a:cubicBezTo>
                  <a:cubicBezTo>
                    <a:pt x="226" y="271"/>
                    <a:pt x="226" y="271"/>
                    <a:pt x="226" y="271"/>
                  </a:cubicBezTo>
                  <a:cubicBezTo>
                    <a:pt x="201" y="271"/>
                    <a:pt x="180" y="251"/>
                    <a:pt x="180" y="226"/>
                  </a:cubicBezTo>
                  <a:cubicBezTo>
                    <a:pt x="180" y="200"/>
                    <a:pt x="201" y="180"/>
                    <a:pt x="226" y="180"/>
                  </a:cubicBezTo>
                  <a:cubicBezTo>
                    <a:pt x="251" y="180"/>
                    <a:pt x="272" y="200"/>
                    <a:pt x="272" y="226"/>
                  </a:cubicBezTo>
                  <a:cubicBezTo>
                    <a:pt x="272" y="231"/>
                    <a:pt x="271" y="237"/>
                    <a:pt x="269" y="242"/>
                  </a:cubicBezTo>
                  <a:cubicBezTo>
                    <a:pt x="429" y="326"/>
                    <a:pt x="429" y="326"/>
                    <a:pt x="429" y="326"/>
                  </a:cubicBezTo>
                  <a:cubicBezTo>
                    <a:pt x="443" y="296"/>
                    <a:pt x="452" y="262"/>
                    <a:pt x="452" y="226"/>
                  </a:cubicBezTo>
                  <a:cubicBezTo>
                    <a:pt x="452" y="101"/>
                    <a:pt x="351" y="0"/>
                    <a:pt x="226" y="0"/>
                  </a:cubicBezTo>
                </a:path>
              </a:pathLst>
            </a:custGeom>
            <a:solidFill>
              <a:srgbClr val="007FDE"/>
            </a:solidFill>
            <a:ln>
              <a:noFill/>
            </a:ln>
          </p:spPr>
          <p:txBody>
            <a:bodyPr vert="horz" wrap="square" lIns="93260" tIns="46630" rIns="93260" bIns="46630" numCol="1" anchor="t" anchorCtr="0" compatLnSpc="1">
              <a:prstTxWarp prst="textNoShape">
                <a:avLst/>
              </a:prstTxWarp>
            </a:bodyPr>
            <a:lstStyle/>
            <a:p>
              <a:endParaRPr lang="en-US" sz="1836"/>
            </a:p>
          </p:txBody>
        </p:sp>
        <p:sp>
          <p:nvSpPr>
            <p:cNvPr id="11" name="Freeform 9"/>
            <p:cNvSpPr>
              <a:spLocks/>
            </p:cNvSpPr>
            <p:nvPr/>
          </p:nvSpPr>
          <p:spPr bwMode="auto">
            <a:xfrm>
              <a:off x="1698625" y="2784475"/>
              <a:ext cx="1665288" cy="1662112"/>
            </a:xfrm>
            <a:custGeom>
              <a:avLst/>
              <a:gdLst>
                <a:gd name="T0" fmla="*/ 226 w 452"/>
                <a:gd name="T1" fmla="*/ 0 h 451"/>
                <a:gd name="T2" fmla="*/ 0 w 452"/>
                <a:gd name="T3" fmla="*/ 226 h 451"/>
                <a:gd name="T4" fmla="*/ 226 w 452"/>
                <a:gd name="T5" fmla="*/ 451 h 451"/>
                <a:gd name="T6" fmla="*/ 226 w 452"/>
                <a:gd name="T7" fmla="*/ 271 h 451"/>
                <a:gd name="T8" fmla="*/ 180 w 452"/>
                <a:gd name="T9" fmla="*/ 226 h 451"/>
                <a:gd name="T10" fmla="*/ 180 w 452"/>
                <a:gd name="T11" fmla="*/ 226 h 451"/>
                <a:gd name="T12" fmla="*/ 180 w 452"/>
                <a:gd name="T13" fmla="*/ 226 h 451"/>
                <a:gd name="T14" fmla="*/ 226 w 452"/>
                <a:gd name="T15" fmla="*/ 180 h 451"/>
                <a:gd name="T16" fmla="*/ 272 w 452"/>
                <a:gd name="T17" fmla="*/ 226 h 451"/>
                <a:gd name="T18" fmla="*/ 272 w 452"/>
                <a:gd name="T19" fmla="*/ 226 h 451"/>
                <a:gd name="T20" fmla="*/ 272 w 452"/>
                <a:gd name="T21" fmla="*/ 226 h 451"/>
                <a:gd name="T22" fmla="*/ 269 w 452"/>
                <a:gd name="T23" fmla="*/ 242 h 451"/>
                <a:gd name="T24" fmla="*/ 429 w 452"/>
                <a:gd name="T25" fmla="*/ 326 h 451"/>
                <a:gd name="T26" fmla="*/ 429 w 452"/>
                <a:gd name="T27" fmla="*/ 326 h 451"/>
                <a:gd name="T28" fmla="*/ 429 w 452"/>
                <a:gd name="T29" fmla="*/ 326 h 451"/>
                <a:gd name="T30" fmla="*/ 452 w 452"/>
                <a:gd name="T31" fmla="*/ 226 h 451"/>
                <a:gd name="T32" fmla="*/ 226 w 452"/>
                <a:gd name="T33"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2" h="451">
                  <a:moveTo>
                    <a:pt x="226" y="0"/>
                  </a:moveTo>
                  <a:cubicBezTo>
                    <a:pt x="101" y="0"/>
                    <a:pt x="0" y="101"/>
                    <a:pt x="0" y="226"/>
                  </a:cubicBezTo>
                  <a:cubicBezTo>
                    <a:pt x="0" y="350"/>
                    <a:pt x="101" y="451"/>
                    <a:pt x="226" y="451"/>
                  </a:cubicBezTo>
                  <a:cubicBezTo>
                    <a:pt x="226" y="271"/>
                    <a:pt x="226" y="271"/>
                    <a:pt x="226" y="271"/>
                  </a:cubicBezTo>
                  <a:cubicBezTo>
                    <a:pt x="201" y="271"/>
                    <a:pt x="180" y="251"/>
                    <a:pt x="180" y="226"/>
                  </a:cubicBezTo>
                  <a:cubicBezTo>
                    <a:pt x="180" y="226"/>
                    <a:pt x="180" y="226"/>
                    <a:pt x="180" y="226"/>
                  </a:cubicBezTo>
                  <a:cubicBezTo>
                    <a:pt x="180" y="226"/>
                    <a:pt x="180" y="226"/>
                    <a:pt x="180" y="226"/>
                  </a:cubicBezTo>
                  <a:cubicBezTo>
                    <a:pt x="180" y="200"/>
                    <a:pt x="201" y="180"/>
                    <a:pt x="226" y="180"/>
                  </a:cubicBezTo>
                  <a:cubicBezTo>
                    <a:pt x="251" y="180"/>
                    <a:pt x="272" y="200"/>
                    <a:pt x="272" y="226"/>
                  </a:cubicBezTo>
                  <a:cubicBezTo>
                    <a:pt x="272" y="226"/>
                    <a:pt x="272" y="226"/>
                    <a:pt x="272" y="226"/>
                  </a:cubicBezTo>
                  <a:cubicBezTo>
                    <a:pt x="272" y="226"/>
                    <a:pt x="272" y="226"/>
                    <a:pt x="272" y="226"/>
                  </a:cubicBezTo>
                  <a:cubicBezTo>
                    <a:pt x="272" y="231"/>
                    <a:pt x="271" y="237"/>
                    <a:pt x="269" y="242"/>
                  </a:cubicBezTo>
                  <a:cubicBezTo>
                    <a:pt x="429" y="326"/>
                    <a:pt x="429" y="326"/>
                    <a:pt x="429" y="326"/>
                  </a:cubicBezTo>
                  <a:cubicBezTo>
                    <a:pt x="429" y="326"/>
                    <a:pt x="429" y="326"/>
                    <a:pt x="429" y="326"/>
                  </a:cubicBezTo>
                  <a:cubicBezTo>
                    <a:pt x="429" y="326"/>
                    <a:pt x="429" y="326"/>
                    <a:pt x="429" y="326"/>
                  </a:cubicBezTo>
                  <a:cubicBezTo>
                    <a:pt x="443" y="296"/>
                    <a:pt x="452" y="262"/>
                    <a:pt x="452" y="226"/>
                  </a:cubicBezTo>
                  <a:cubicBezTo>
                    <a:pt x="452" y="101"/>
                    <a:pt x="351" y="0"/>
                    <a:pt x="226" y="0"/>
                  </a:cubicBezTo>
                </a:path>
              </a:pathLst>
            </a:custGeom>
            <a:solidFill>
              <a:srgbClr val="007FDE"/>
            </a:solidFill>
            <a:ln>
              <a:noFill/>
            </a:ln>
          </p:spPr>
          <p:txBody>
            <a:bodyPr vert="horz" wrap="square" lIns="93260" tIns="46630" rIns="93260" bIns="46630" numCol="1" anchor="t" anchorCtr="0" compatLnSpc="1">
              <a:prstTxWarp prst="textNoShape">
                <a:avLst/>
              </a:prstTxWarp>
            </a:bodyPr>
            <a:lstStyle/>
            <a:p>
              <a:endParaRPr lang="en-US" sz="1836"/>
            </a:p>
          </p:txBody>
        </p:sp>
        <p:sp>
          <p:nvSpPr>
            <p:cNvPr id="14" name="Freeform 10"/>
            <p:cNvSpPr>
              <a:spLocks noEditPoints="1"/>
            </p:cNvSpPr>
            <p:nvPr/>
          </p:nvSpPr>
          <p:spPr bwMode="auto">
            <a:xfrm>
              <a:off x="2530475" y="5513388"/>
              <a:ext cx="236538" cy="14287"/>
            </a:xfrm>
            <a:custGeom>
              <a:avLst/>
              <a:gdLst>
                <a:gd name="T0" fmla="*/ 2 w 64"/>
                <a:gd name="T1" fmla="*/ 4 h 4"/>
                <a:gd name="T2" fmla="*/ 2 w 64"/>
                <a:gd name="T3" fmla="*/ 4 h 4"/>
                <a:gd name="T4" fmla="*/ 3 w 64"/>
                <a:gd name="T5" fmla="*/ 4 h 4"/>
                <a:gd name="T6" fmla="*/ 5 w 64"/>
                <a:gd name="T7" fmla="*/ 4 h 4"/>
                <a:gd name="T8" fmla="*/ 5 w 64"/>
                <a:gd name="T9" fmla="*/ 4 h 4"/>
                <a:gd name="T10" fmla="*/ 7 w 64"/>
                <a:gd name="T11" fmla="*/ 4 h 4"/>
                <a:gd name="T12" fmla="*/ 8 w 64"/>
                <a:gd name="T13" fmla="*/ 4 h 4"/>
                <a:gd name="T14" fmla="*/ 9 w 64"/>
                <a:gd name="T15" fmla="*/ 4 h 4"/>
                <a:gd name="T16" fmla="*/ 10 w 64"/>
                <a:gd name="T17" fmla="*/ 4 h 4"/>
                <a:gd name="T18" fmla="*/ 12 w 64"/>
                <a:gd name="T19" fmla="*/ 4 h 4"/>
                <a:gd name="T20" fmla="*/ 12 w 64"/>
                <a:gd name="T21" fmla="*/ 4 h 4"/>
                <a:gd name="T22" fmla="*/ 13 w 64"/>
                <a:gd name="T23" fmla="*/ 4 h 4"/>
                <a:gd name="T24" fmla="*/ 15 w 64"/>
                <a:gd name="T25" fmla="*/ 4 h 4"/>
                <a:gd name="T26" fmla="*/ 15 w 64"/>
                <a:gd name="T27" fmla="*/ 4 h 4"/>
                <a:gd name="T28" fmla="*/ 17 w 64"/>
                <a:gd name="T29" fmla="*/ 4 h 4"/>
                <a:gd name="T30" fmla="*/ 18 w 64"/>
                <a:gd name="T31" fmla="*/ 4 h 4"/>
                <a:gd name="T32" fmla="*/ 19 w 64"/>
                <a:gd name="T33" fmla="*/ 4 h 4"/>
                <a:gd name="T34" fmla="*/ 20 w 64"/>
                <a:gd name="T35" fmla="*/ 4 h 4"/>
                <a:gd name="T36" fmla="*/ 22 w 64"/>
                <a:gd name="T37" fmla="*/ 4 h 4"/>
                <a:gd name="T38" fmla="*/ 22 w 64"/>
                <a:gd name="T39" fmla="*/ 4 h 4"/>
                <a:gd name="T40" fmla="*/ 23 w 64"/>
                <a:gd name="T41" fmla="*/ 3 h 4"/>
                <a:gd name="T42" fmla="*/ 25 w 64"/>
                <a:gd name="T43" fmla="*/ 3 h 4"/>
                <a:gd name="T44" fmla="*/ 25 w 64"/>
                <a:gd name="T45" fmla="*/ 3 h 4"/>
                <a:gd name="T46" fmla="*/ 27 w 64"/>
                <a:gd name="T47" fmla="*/ 3 h 4"/>
                <a:gd name="T48" fmla="*/ 28 w 64"/>
                <a:gd name="T49" fmla="*/ 3 h 4"/>
                <a:gd name="T50" fmla="*/ 29 w 64"/>
                <a:gd name="T51" fmla="*/ 3 h 4"/>
                <a:gd name="T52" fmla="*/ 30 w 64"/>
                <a:gd name="T53" fmla="*/ 3 h 4"/>
                <a:gd name="T54" fmla="*/ 32 w 64"/>
                <a:gd name="T55" fmla="*/ 3 h 4"/>
                <a:gd name="T56" fmla="*/ 32 w 64"/>
                <a:gd name="T57" fmla="*/ 3 h 4"/>
                <a:gd name="T58" fmla="*/ 33 w 64"/>
                <a:gd name="T59" fmla="*/ 3 h 4"/>
                <a:gd name="T60" fmla="*/ 35 w 64"/>
                <a:gd name="T61" fmla="*/ 3 h 4"/>
                <a:gd name="T62" fmla="*/ 35 w 64"/>
                <a:gd name="T63" fmla="*/ 3 h 4"/>
                <a:gd name="T64" fmla="*/ 36 w 64"/>
                <a:gd name="T65" fmla="*/ 3 h 4"/>
                <a:gd name="T66" fmla="*/ 38 w 64"/>
                <a:gd name="T67" fmla="*/ 3 h 4"/>
                <a:gd name="T68" fmla="*/ 38 w 64"/>
                <a:gd name="T69" fmla="*/ 3 h 4"/>
                <a:gd name="T70" fmla="*/ 40 w 64"/>
                <a:gd name="T71" fmla="*/ 2 h 4"/>
                <a:gd name="T72" fmla="*/ 41 w 64"/>
                <a:gd name="T73" fmla="*/ 2 h 4"/>
                <a:gd name="T74" fmla="*/ 42 w 64"/>
                <a:gd name="T75" fmla="*/ 2 h 4"/>
                <a:gd name="T76" fmla="*/ 43 w 64"/>
                <a:gd name="T77" fmla="*/ 2 h 4"/>
                <a:gd name="T78" fmla="*/ 45 w 64"/>
                <a:gd name="T79" fmla="*/ 2 h 4"/>
                <a:gd name="T80" fmla="*/ 45 w 64"/>
                <a:gd name="T81" fmla="*/ 2 h 4"/>
                <a:gd name="T82" fmla="*/ 46 w 64"/>
                <a:gd name="T83" fmla="*/ 2 h 4"/>
                <a:gd name="T84" fmla="*/ 48 w 64"/>
                <a:gd name="T85" fmla="*/ 2 h 4"/>
                <a:gd name="T86" fmla="*/ 48 w 64"/>
                <a:gd name="T87" fmla="*/ 2 h 4"/>
                <a:gd name="T88" fmla="*/ 50 w 64"/>
                <a:gd name="T89" fmla="*/ 2 h 4"/>
                <a:gd name="T90" fmla="*/ 52 w 64"/>
                <a:gd name="T91" fmla="*/ 1 h 4"/>
                <a:gd name="T92" fmla="*/ 52 w 64"/>
                <a:gd name="T93" fmla="*/ 1 h 4"/>
                <a:gd name="T94" fmla="*/ 54 w 64"/>
                <a:gd name="T95" fmla="*/ 1 h 4"/>
                <a:gd name="T96" fmla="*/ 56 w 64"/>
                <a:gd name="T97" fmla="*/ 1 h 4"/>
                <a:gd name="T98" fmla="*/ 58 w 64"/>
                <a:gd name="T99" fmla="*/ 1 h 4"/>
                <a:gd name="T100" fmla="*/ 58 w 64"/>
                <a:gd name="T101" fmla="*/ 1 h 4"/>
                <a:gd name="T102" fmla="*/ 62 w 64"/>
                <a:gd name="T103" fmla="*/ 0 h 4"/>
                <a:gd name="T104" fmla="*/ 64 w 64"/>
                <a:gd name="T10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4" h="4">
                  <a:moveTo>
                    <a:pt x="1" y="4"/>
                  </a:moveTo>
                  <a:cubicBezTo>
                    <a:pt x="1" y="4"/>
                    <a:pt x="0" y="4"/>
                    <a:pt x="0" y="4"/>
                  </a:cubicBezTo>
                  <a:cubicBezTo>
                    <a:pt x="0" y="4"/>
                    <a:pt x="1" y="4"/>
                    <a:pt x="1" y="4"/>
                  </a:cubicBezTo>
                  <a:moveTo>
                    <a:pt x="2" y="4"/>
                  </a:moveTo>
                  <a:cubicBezTo>
                    <a:pt x="1" y="4"/>
                    <a:pt x="1" y="4"/>
                    <a:pt x="1" y="4"/>
                  </a:cubicBezTo>
                  <a:cubicBezTo>
                    <a:pt x="1" y="4"/>
                    <a:pt x="1" y="4"/>
                    <a:pt x="2" y="4"/>
                  </a:cubicBezTo>
                  <a:moveTo>
                    <a:pt x="3" y="4"/>
                  </a:moveTo>
                  <a:cubicBezTo>
                    <a:pt x="2" y="4"/>
                    <a:pt x="2" y="4"/>
                    <a:pt x="2" y="4"/>
                  </a:cubicBezTo>
                  <a:cubicBezTo>
                    <a:pt x="2" y="4"/>
                    <a:pt x="2" y="4"/>
                    <a:pt x="3" y="4"/>
                  </a:cubicBezTo>
                  <a:moveTo>
                    <a:pt x="3" y="4"/>
                  </a:moveTo>
                  <a:cubicBezTo>
                    <a:pt x="3" y="4"/>
                    <a:pt x="3" y="4"/>
                    <a:pt x="3" y="4"/>
                  </a:cubicBezTo>
                  <a:cubicBezTo>
                    <a:pt x="3" y="4"/>
                    <a:pt x="3" y="4"/>
                    <a:pt x="3" y="4"/>
                  </a:cubicBezTo>
                  <a:moveTo>
                    <a:pt x="4" y="4"/>
                  </a:moveTo>
                  <a:cubicBezTo>
                    <a:pt x="4" y="4"/>
                    <a:pt x="4" y="4"/>
                    <a:pt x="3" y="4"/>
                  </a:cubicBezTo>
                  <a:cubicBezTo>
                    <a:pt x="4" y="4"/>
                    <a:pt x="4" y="4"/>
                    <a:pt x="4" y="4"/>
                  </a:cubicBezTo>
                  <a:moveTo>
                    <a:pt x="5" y="4"/>
                  </a:moveTo>
                  <a:cubicBezTo>
                    <a:pt x="5" y="4"/>
                    <a:pt x="5" y="4"/>
                    <a:pt x="4" y="4"/>
                  </a:cubicBezTo>
                  <a:cubicBezTo>
                    <a:pt x="5" y="4"/>
                    <a:pt x="5" y="4"/>
                    <a:pt x="5" y="4"/>
                  </a:cubicBezTo>
                  <a:moveTo>
                    <a:pt x="6" y="4"/>
                  </a:moveTo>
                  <a:cubicBezTo>
                    <a:pt x="6" y="4"/>
                    <a:pt x="5" y="4"/>
                    <a:pt x="5" y="4"/>
                  </a:cubicBezTo>
                  <a:cubicBezTo>
                    <a:pt x="5" y="4"/>
                    <a:pt x="6" y="4"/>
                    <a:pt x="6" y="4"/>
                  </a:cubicBezTo>
                  <a:moveTo>
                    <a:pt x="7" y="4"/>
                  </a:moveTo>
                  <a:cubicBezTo>
                    <a:pt x="6" y="4"/>
                    <a:pt x="6" y="4"/>
                    <a:pt x="6" y="4"/>
                  </a:cubicBezTo>
                  <a:cubicBezTo>
                    <a:pt x="6" y="4"/>
                    <a:pt x="6" y="4"/>
                    <a:pt x="7" y="4"/>
                  </a:cubicBezTo>
                  <a:moveTo>
                    <a:pt x="7" y="4"/>
                  </a:moveTo>
                  <a:cubicBezTo>
                    <a:pt x="7" y="4"/>
                    <a:pt x="7" y="4"/>
                    <a:pt x="7" y="4"/>
                  </a:cubicBezTo>
                  <a:cubicBezTo>
                    <a:pt x="7" y="4"/>
                    <a:pt x="7" y="4"/>
                    <a:pt x="7" y="4"/>
                  </a:cubicBezTo>
                  <a:moveTo>
                    <a:pt x="8" y="4"/>
                  </a:moveTo>
                  <a:cubicBezTo>
                    <a:pt x="8" y="4"/>
                    <a:pt x="8" y="4"/>
                    <a:pt x="8" y="4"/>
                  </a:cubicBezTo>
                  <a:cubicBezTo>
                    <a:pt x="8" y="4"/>
                    <a:pt x="8" y="4"/>
                    <a:pt x="8" y="4"/>
                  </a:cubicBezTo>
                  <a:moveTo>
                    <a:pt x="9" y="4"/>
                  </a:moveTo>
                  <a:cubicBezTo>
                    <a:pt x="9" y="4"/>
                    <a:pt x="9" y="4"/>
                    <a:pt x="9" y="4"/>
                  </a:cubicBezTo>
                  <a:cubicBezTo>
                    <a:pt x="9" y="4"/>
                    <a:pt x="9" y="4"/>
                    <a:pt x="9" y="4"/>
                  </a:cubicBezTo>
                  <a:moveTo>
                    <a:pt x="10" y="4"/>
                  </a:moveTo>
                  <a:cubicBezTo>
                    <a:pt x="10" y="4"/>
                    <a:pt x="10" y="4"/>
                    <a:pt x="9" y="4"/>
                  </a:cubicBezTo>
                  <a:cubicBezTo>
                    <a:pt x="10" y="4"/>
                    <a:pt x="10" y="4"/>
                    <a:pt x="10" y="4"/>
                  </a:cubicBezTo>
                  <a:moveTo>
                    <a:pt x="11" y="4"/>
                  </a:moveTo>
                  <a:cubicBezTo>
                    <a:pt x="11" y="4"/>
                    <a:pt x="10" y="4"/>
                    <a:pt x="10" y="4"/>
                  </a:cubicBezTo>
                  <a:cubicBezTo>
                    <a:pt x="10" y="4"/>
                    <a:pt x="11" y="4"/>
                    <a:pt x="11" y="4"/>
                  </a:cubicBezTo>
                  <a:moveTo>
                    <a:pt x="12" y="4"/>
                  </a:moveTo>
                  <a:cubicBezTo>
                    <a:pt x="11" y="4"/>
                    <a:pt x="11" y="4"/>
                    <a:pt x="11" y="4"/>
                  </a:cubicBezTo>
                  <a:cubicBezTo>
                    <a:pt x="11" y="4"/>
                    <a:pt x="11" y="4"/>
                    <a:pt x="12" y="4"/>
                  </a:cubicBezTo>
                  <a:moveTo>
                    <a:pt x="13" y="4"/>
                  </a:moveTo>
                  <a:cubicBezTo>
                    <a:pt x="12" y="4"/>
                    <a:pt x="12" y="4"/>
                    <a:pt x="12" y="4"/>
                  </a:cubicBezTo>
                  <a:cubicBezTo>
                    <a:pt x="12" y="4"/>
                    <a:pt x="12" y="4"/>
                    <a:pt x="13" y="4"/>
                  </a:cubicBezTo>
                  <a:moveTo>
                    <a:pt x="13" y="4"/>
                  </a:moveTo>
                  <a:cubicBezTo>
                    <a:pt x="13" y="4"/>
                    <a:pt x="13" y="4"/>
                    <a:pt x="13" y="4"/>
                  </a:cubicBezTo>
                  <a:cubicBezTo>
                    <a:pt x="13" y="4"/>
                    <a:pt x="13" y="4"/>
                    <a:pt x="13" y="4"/>
                  </a:cubicBezTo>
                  <a:moveTo>
                    <a:pt x="14" y="4"/>
                  </a:moveTo>
                  <a:cubicBezTo>
                    <a:pt x="14" y="4"/>
                    <a:pt x="14" y="4"/>
                    <a:pt x="14" y="4"/>
                  </a:cubicBezTo>
                  <a:cubicBezTo>
                    <a:pt x="14" y="4"/>
                    <a:pt x="14" y="4"/>
                    <a:pt x="14" y="4"/>
                  </a:cubicBezTo>
                  <a:moveTo>
                    <a:pt x="15" y="4"/>
                  </a:moveTo>
                  <a:cubicBezTo>
                    <a:pt x="15" y="4"/>
                    <a:pt x="15" y="4"/>
                    <a:pt x="14" y="4"/>
                  </a:cubicBezTo>
                  <a:cubicBezTo>
                    <a:pt x="15" y="4"/>
                    <a:pt x="15" y="4"/>
                    <a:pt x="15" y="4"/>
                  </a:cubicBezTo>
                  <a:moveTo>
                    <a:pt x="16" y="4"/>
                  </a:moveTo>
                  <a:cubicBezTo>
                    <a:pt x="16" y="4"/>
                    <a:pt x="15" y="4"/>
                    <a:pt x="15" y="4"/>
                  </a:cubicBezTo>
                  <a:cubicBezTo>
                    <a:pt x="15" y="4"/>
                    <a:pt x="16" y="4"/>
                    <a:pt x="16" y="4"/>
                  </a:cubicBezTo>
                  <a:moveTo>
                    <a:pt x="17" y="4"/>
                  </a:moveTo>
                  <a:cubicBezTo>
                    <a:pt x="16" y="4"/>
                    <a:pt x="16" y="4"/>
                    <a:pt x="16" y="4"/>
                  </a:cubicBezTo>
                  <a:cubicBezTo>
                    <a:pt x="16" y="4"/>
                    <a:pt x="16" y="4"/>
                    <a:pt x="17" y="4"/>
                  </a:cubicBezTo>
                  <a:moveTo>
                    <a:pt x="17" y="4"/>
                  </a:moveTo>
                  <a:cubicBezTo>
                    <a:pt x="17" y="4"/>
                    <a:pt x="17" y="4"/>
                    <a:pt x="17" y="4"/>
                  </a:cubicBezTo>
                  <a:cubicBezTo>
                    <a:pt x="17" y="4"/>
                    <a:pt x="17" y="4"/>
                    <a:pt x="17" y="4"/>
                  </a:cubicBezTo>
                  <a:moveTo>
                    <a:pt x="18" y="4"/>
                  </a:moveTo>
                  <a:cubicBezTo>
                    <a:pt x="18" y="4"/>
                    <a:pt x="18" y="4"/>
                    <a:pt x="18" y="4"/>
                  </a:cubicBezTo>
                  <a:cubicBezTo>
                    <a:pt x="18" y="4"/>
                    <a:pt x="18" y="4"/>
                    <a:pt x="18" y="4"/>
                  </a:cubicBezTo>
                  <a:moveTo>
                    <a:pt x="19" y="4"/>
                  </a:moveTo>
                  <a:cubicBezTo>
                    <a:pt x="19" y="4"/>
                    <a:pt x="19" y="4"/>
                    <a:pt x="19" y="4"/>
                  </a:cubicBezTo>
                  <a:cubicBezTo>
                    <a:pt x="19" y="4"/>
                    <a:pt x="19" y="4"/>
                    <a:pt x="19" y="4"/>
                  </a:cubicBezTo>
                  <a:moveTo>
                    <a:pt x="20" y="4"/>
                  </a:moveTo>
                  <a:cubicBezTo>
                    <a:pt x="20" y="4"/>
                    <a:pt x="20" y="4"/>
                    <a:pt x="19" y="4"/>
                  </a:cubicBezTo>
                  <a:cubicBezTo>
                    <a:pt x="20" y="4"/>
                    <a:pt x="20" y="4"/>
                    <a:pt x="20" y="4"/>
                  </a:cubicBezTo>
                  <a:moveTo>
                    <a:pt x="21" y="4"/>
                  </a:moveTo>
                  <a:cubicBezTo>
                    <a:pt x="21" y="4"/>
                    <a:pt x="20" y="4"/>
                    <a:pt x="20" y="4"/>
                  </a:cubicBezTo>
                  <a:cubicBezTo>
                    <a:pt x="20" y="4"/>
                    <a:pt x="21" y="4"/>
                    <a:pt x="21" y="4"/>
                  </a:cubicBezTo>
                  <a:moveTo>
                    <a:pt x="22" y="4"/>
                  </a:moveTo>
                  <a:cubicBezTo>
                    <a:pt x="21" y="4"/>
                    <a:pt x="21" y="4"/>
                    <a:pt x="21" y="4"/>
                  </a:cubicBezTo>
                  <a:cubicBezTo>
                    <a:pt x="21" y="4"/>
                    <a:pt x="21" y="4"/>
                    <a:pt x="22" y="4"/>
                  </a:cubicBezTo>
                  <a:moveTo>
                    <a:pt x="22" y="3"/>
                  </a:moveTo>
                  <a:cubicBezTo>
                    <a:pt x="22" y="4"/>
                    <a:pt x="22" y="4"/>
                    <a:pt x="22" y="4"/>
                  </a:cubicBezTo>
                  <a:cubicBezTo>
                    <a:pt x="22" y="4"/>
                    <a:pt x="22" y="4"/>
                    <a:pt x="22" y="3"/>
                  </a:cubicBezTo>
                  <a:moveTo>
                    <a:pt x="23" y="3"/>
                  </a:moveTo>
                  <a:cubicBezTo>
                    <a:pt x="23" y="3"/>
                    <a:pt x="23" y="3"/>
                    <a:pt x="23" y="3"/>
                  </a:cubicBezTo>
                  <a:cubicBezTo>
                    <a:pt x="23" y="3"/>
                    <a:pt x="23" y="3"/>
                    <a:pt x="23" y="3"/>
                  </a:cubicBezTo>
                  <a:moveTo>
                    <a:pt x="24" y="3"/>
                  </a:moveTo>
                  <a:cubicBezTo>
                    <a:pt x="24" y="3"/>
                    <a:pt x="24" y="3"/>
                    <a:pt x="23" y="3"/>
                  </a:cubicBezTo>
                  <a:cubicBezTo>
                    <a:pt x="24" y="3"/>
                    <a:pt x="24" y="3"/>
                    <a:pt x="24" y="3"/>
                  </a:cubicBezTo>
                  <a:moveTo>
                    <a:pt x="25" y="3"/>
                  </a:moveTo>
                  <a:cubicBezTo>
                    <a:pt x="25" y="3"/>
                    <a:pt x="25" y="3"/>
                    <a:pt x="24" y="3"/>
                  </a:cubicBezTo>
                  <a:cubicBezTo>
                    <a:pt x="25" y="3"/>
                    <a:pt x="25" y="3"/>
                    <a:pt x="25" y="3"/>
                  </a:cubicBezTo>
                  <a:moveTo>
                    <a:pt x="26" y="3"/>
                  </a:moveTo>
                  <a:cubicBezTo>
                    <a:pt x="26" y="3"/>
                    <a:pt x="25" y="3"/>
                    <a:pt x="25" y="3"/>
                  </a:cubicBezTo>
                  <a:cubicBezTo>
                    <a:pt x="25" y="3"/>
                    <a:pt x="26" y="3"/>
                    <a:pt x="26" y="3"/>
                  </a:cubicBezTo>
                  <a:moveTo>
                    <a:pt x="27" y="3"/>
                  </a:moveTo>
                  <a:cubicBezTo>
                    <a:pt x="26" y="3"/>
                    <a:pt x="26" y="3"/>
                    <a:pt x="26" y="3"/>
                  </a:cubicBezTo>
                  <a:cubicBezTo>
                    <a:pt x="26" y="3"/>
                    <a:pt x="26" y="3"/>
                    <a:pt x="27" y="3"/>
                  </a:cubicBezTo>
                  <a:moveTo>
                    <a:pt x="27" y="3"/>
                  </a:moveTo>
                  <a:cubicBezTo>
                    <a:pt x="27" y="3"/>
                    <a:pt x="27" y="3"/>
                    <a:pt x="27" y="3"/>
                  </a:cubicBezTo>
                  <a:cubicBezTo>
                    <a:pt x="27" y="3"/>
                    <a:pt x="27" y="3"/>
                    <a:pt x="27" y="3"/>
                  </a:cubicBezTo>
                  <a:moveTo>
                    <a:pt x="28" y="3"/>
                  </a:moveTo>
                  <a:cubicBezTo>
                    <a:pt x="28" y="3"/>
                    <a:pt x="28" y="3"/>
                    <a:pt x="28" y="3"/>
                  </a:cubicBezTo>
                  <a:cubicBezTo>
                    <a:pt x="28" y="3"/>
                    <a:pt x="28" y="3"/>
                    <a:pt x="28" y="3"/>
                  </a:cubicBezTo>
                  <a:moveTo>
                    <a:pt x="29" y="3"/>
                  </a:moveTo>
                  <a:cubicBezTo>
                    <a:pt x="29" y="3"/>
                    <a:pt x="29" y="3"/>
                    <a:pt x="29" y="3"/>
                  </a:cubicBezTo>
                  <a:cubicBezTo>
                    <a:pt x="29" y="3"/>
                    <a:pt x="29" y="3"/>
                    <a:pt x="29" y="3"/>
                  </a:cubicBezTo>
                  <a:moveTo>
                    <a:pt x="30" y="3"/>
                  </a:moveTo>
                  <a:cubicBezTo>
                    <a:pt x="30" y="3"/>
                    <a:pt x="30" y="3"/>
                    <a:pt x="29" y="3"/>
                  </a:cubicBezTo>
                  <a:cubicBezTo>
                    <a:pt x="30" y="3"/>
                    <a:pt x="30" y="3"/>
                    <a:pt x="30" y="3"/>
                  </a:cubicBezTo>
                  <a:moveTo>
                    <a:pt x="31" y="3"/>
                  </a:moveTo>
                  <a:cubicBezTo>
                    <a:pt x="31" y="3"/>
                    <a:pt x="30" y="3"/>
                    <a:pt x="30" y="3"/>
                  </a:cubicBezTo>
                  <a:cubicBezTo>
                    <a:pt x="30" y="3"/>
                    <a:pt x="31" y="3"/>
                    <a:pt x="31" y="3"/>
                  </a:cubicBezTo>
                  <a:moveTo>
                    <a:pt x="32" y="3"/>
                  </a:moveTo>
                  <a:cubicBezTo>
                    <a:pt x="31" y="3"/>
                    <a:pt x="31" y="3"/>
                    <a:pt x="31" y="3"/>
                  </a:cubicBezTo>
                  <a:cubicBezTo>
                    <a:pt x="31" y="3"/>
                    <a:pt x="31" y="3"/>
                    <a:pt x="32" y="3"/>
                  </a:cubicBezTo>
                  <a:moveTo>
                    <a:pt x="32" y="3"/>
                  </a:moveTo>
                  <a:cubicBezTo>
                    <a:pt x="32" y="3"/>
                    <a:pt x="32" y="3"/>
                    <a:pt x="32" y="3"/>
                  </a:cubicBezTo>
                  <a:cubicBezTo>
                    <a:pt x="32" y="3"/>
                    <a:pt x="32" y="3"/>
                    <a:pt x="32" y="3"/>
                  </a:cubicBezTo>
                  <a:moveTo>
                    <a:pt x="33" y="3"/>
                  </a:moveTo>
                  <a:cubicBezTo>
                    <a:pt x="33" y="3"/>
                    <a:pt x="33" y="3"/>
                    <a:pt x="33" y="3"/>
                  </a:cubicBezTo>
                  <a:cubicBezTo>
                    <a:pt x="33" y="3"/>
                    <a:pt x="33" y="3"/>
                    <a:pt x="33" y="3"/>
                  </a:cubicBezTo>
                  <a:moveTo>
                    <a:pt x="34" y="3"/>
                  </a:moveTo>
                  <a:cubicBezTo>
                    <a:pt x="34" y="3"/>
                    <a:pt x="34" y="3"/>
                    <a:pt x="33" y="3"/>
                  </a:cubicBezTo>
                  <a:cubicBezTo>
                    <a:pt x="34" y="3"/>
                    <a:pt x="34" y="3"/>
                    <a:pt x="34" y="3"/>
                  </a:cubicBezTo>
                  <a:moveTo>
                    <a:pt x="35" y="3"/>
                  </a:moveTo>
                  <a:cubicBezTo>
                    <a:pt x="35" y="3"/>
                    <a:pt x="35" y="3"/>
                    <a:pt x="34" y="3"/>
                  </a:cubicBezTo>
                  <a:cubicBezTo>
                    <a:pt x="35" y="3"/>
                    <a:pt x="35" y="3"/>
                    <a:pt x="35" y="3"/>
                  </a:cubicBezTo>
                  <a:moveTo>
                    <a:pt x="36" y="3"/>
                  </a:moveTo>
                  <a:cubicBezTo>
                    <a:pt x="36" y="3"/>
                    <a:pt x="35" y="3"/>
                    <a:pt x="35" y="3"/>
                  </a:cubicBezTo>
                  <a:cubicBezTo>
                    <a:pt x="35" y="3"/>
                    <a:pt x="36" y="3"/>
                    <a:pt x="36" y="3"/>
                  </a:cubicBezTo>
                  <a:moveTo>
                    <a:pt x="36" y="3"/>
                  </a:moveTo>
                  <a:cubicBezTo>
                    <a:pt x="36" y="3"/>
                    <a:pt x="36" y="3"/>
                    <a:pt x="36" y="3"/>
                  </a:cubicBezTo>
                  <a:cubicBezTo>
                    <a:pt x="36" y="3"/>
                    <a:pt x="36" y="3"/>
                    <a:pt x="36" y="3"/>
                  </a:cubicBezTo>
                  <a:moveTo>
                    <a:pt x="37" y="3"/>
                  </a:moveTo>
                  <a:cubicBezTo>
                    <a:pt x="37" y="3"/>
                    <a:pt x="37" y="3"/>
                    <a:pt x="37" y="3"/>
                  </a:cubicBezTo>
                  <a:cubicBezTo>
                    <a:pt x="37" y="3"/>
                    <a:pt x="37" y="3"/>
                    <a:pt x="37" y="3"/>
                  </a:cubicBezTo>
                  <a:moveTo>
                    <a:pt x="38" y="3"/>
                  </a:moveTo>
                  <a:cubicBezTo>
                    <a:pt x="38" y="3"/>
                    <a:pt x="38" y="3"/>
                    <a:pt x="38" y="3"/>
                  </a:cubicBezTo>
                  <a:cubicBezTo>
                    <a:pt x="38" y="3"/>
                    <a:pt x="38" y="3"/>
                    <a:pt x="38" y="3"/>
                  </a:cubicBezTo>
                  <a:moveTo>
                    <a:pt x="39" y="3"/>
                  </a:moveTo>
                  <a:cubicBezTo>
                    <a:pt x="39" y="3"/>
                    <a:pt x="39" y="3"/>
                    <a:pt x="38" y="3"/>
                  </a:cubicBezTo>
                  <a:cubicBezTo>
                    <a:pt x="39" y="3"/>
                    <a:pt x="39" y="3"/>
                    <a:pt x="39" y="3"/>
                  </a:cubicBezTo>
                  <a:moveTo>
                    <a:pt x="40" y="2"/>
                  </a:moveTo>
                  <a:cubicBezTo>
                    <a:pt x="40" y="2"/>
                    <a:pt x="39" y="2"/>
                    <a:pt x="39" y="3"/>
                  </a:cubicBezTo>
                  <a:cubicBezTo>
                    <a:pt x="39" y="2"/>
                    <a:pt x="40" y="2"/>
                    <a:pt x="40" y="2"/>
                  </a:cubicBezTo>
                  <a:moveTo>
                    <a:pt x="41" y="2"/>
                  </a:moveTo>
                  <a:cubicBezTo>
                    <a:pt x="40" y="2"/>
                    <a:pt x="40" y="2"/>
                    <a:pt x="40" y="2"/>
                  </a:cubicBezTo>
                  <a:cubicBezTo>
                    <a:pt x="40" y="2"/>
                    <a:pt x="40" y="2"/>
                    <a:pt x="41" y="2"/>
                  </a:cubicBezTo>
                  <a:moveTo>
                    <a:pt x="41" y="2"/>
                  </a:moveTo>
                  <a:cubicBezTo>
                    <a:pt x="41" y="2"/>
                    <a:pt x="41" y="2"/>
                    <a:pt x="41" y="2"/>
                  </a:cubicBezTo>
                  <a:cubicBezTo>
                    <a:pt x="41" y="2"/>
                    <a:pt x="41" y="2"/>
                    <a:pt x="41" y="2"/>
                  </a:cubicBezTo>
                  <a:moveTo>
                    <a:pt x="42" y="2"/>
                  </a:moveTo>
                  <a:cubicBezTo>
                    <a:pt x="42" y="2"/>
                    <a:pt x="42" y="2"/>
                    <a:pt x="42" y="2"/>
                  </a:cubicBezTo>
                  <a:cubicBezTo>
                    <a:pt x="42" y="2"/>
                    <a:pt x="42" y="2"/>
                    <a:pt x="42" y="2"/>
                  </a:cubicBezTo>
                  <a:moveTo>
                    <a:pt x="43" y="2"/>
                  </a:moveTo>
                  <a:cubicBezTo>
                    <a:pt x="43" y="2"/>
                    <a:pt x="43" y="2"/>
                    <a:pt x="43" y="2"/>
                  </a:cubicBezTo>
                  <a:cubicBezTo>
                    <a:pt x="43" y="2"/>
                    <a:pt x="43" y="2"/>
                    <a:pt x="43" y="2"/>
                  </a:cubicBezTo>
                  <a:moveTo>
                    <a:pt x="44" y="2"/>
                  </a:moveTo>
                  <a:cubicBezTo>
                    <a:pt x="44" y="2"/>
                    <a:pt x="44" y="2"/>
                    <a:pt x="44" y="2"/>
                  </a:cubicBezTo>
                  <a:cubicBezTo>
                    <a:pt x="44" y="2"/>
                    <a:pt x="44" y="2"/>
                    <a:pt x="44" y="2"/>
                  </a:cubicBezTo>
                  <a:moveTo>
                    <a:pt x="45" y="2"/>
                  </a:moveTo>
                  <a:cubicBezTo>
                    <a:pt x="44" y="2"/>
                    <a:pt x="44" y="2"/>
                    <a:pt x="44" y="2"/>
                  </a:cubicBezTo>
                  <a:cubicBezTo>
                    <a:pt x="44" y="2"/>
                    <a:pt x="45" y="2"/>
                    <a:pt x="45" y="2"/>
                  </a:cubicBezTo>
                  <a:moveTo>
                    <a:pt x="45" y="2"/>
                  </a:moveTo>
                  <a:cubicBezTo>
                    <a:pt x="45" y="2"/>
                    <a:pt x="45" y="2"/>
                    <a:pt x="45" y="2"/>
                  </a:cubicBezTo>
                  <a:cubicBezTo>
                    <a:pt x="45" y="2"/>
                    <a:pt x="45" y="2"/>
                    <a:pt x="45" y="2"/>
                  </a:cubicBezTo>
                  <a:moveTo>
                    <a:pt x="46" y="2"/>
                  </a:moveTo>
                  <a:cubicBezTo>
                    <a:pt x="46" y="2"/>
                    <a:pt x="46" y="2"/>
                    <a:pt x="46" y="2"/>
                  </a:cubicBezTo>
                  <a:cubicBezTo>
                    <a:pt x="46" y="2"/>
                    <a:pt x="46" y="2"/>
                    <a:pt x="46" y="2"/>
                  </a:cubicBezTo>
                  <a:moveTo>
                    <a:pt x="47" y="2"/>
                  </a:moveTo>
                  <a:cubicBezTo>
                    <a:pt x="47" y="2"/>
                    <a:pt x="47" y="2"/>
                    <a:pt x="47" y="2"/>
                  </a:cubicBezTo>
                  <a:cubicBezTo>
                    <a:pt x="47" y="2"/>
                    <a:pt x="47" y="2"/>
                    <a:pt x="47" y="2"/>
                  </a:cubicBezTo>
                  <a:moveTo>
                    <a:pt x="48" y="2"/>
                  </a:moveTo>
                  <a:cubicBezTo>
                    <a:pt x="48" y="2"/>
                    <a:pt x="48" y="2"/>
                    <a:pt x="48" y="2"/>
                  </a:cubicBezTo>
                  <a:cubicBezTo>
                    <a:pt x="48" y="2"/>
                    <a:pt x="48" y="2"/>
                    <a:pt x="48" y="2"/>
                  </a:cubicBezTo>
                  <a:moveTo>
                    <a:pt x="49" y="2"/>
                  </a:moveTo>
                  <a:cubicBezTo>
                    <a:pt x="49" y="2"/>
                    <a:pt x="48" y="2"/>
                    <a:pt x="48" y="2"/>
                  </a:cubicBezTo>
                  <a:cubicBezTo>
                    <a:pt x="48" y="2"/>
                    <a:pt x="49" y="2"/>
                    <a:pt x="49" y="2"/>
                  </a:cubicBezTo>
                  <a:moveTo>
                    <a:pt x="50" y="2"/>
                  </a:moveTo>
                  <a:cubicBezTo>
                    <a:pt x="50" y="2"/>
                    <a:pt x="50" y="2"/>
                    <a:pt x="50" y="2"/>
                  </a:cubicBezTo>
                  <a:cubicBezTo>
                    <a:pt x="50" y="2"/>
                    <a:pt x="50" y="2"/>
                    <a:pt x="50" y="2"/>
                  </a:cubicBezTo>
                  <a:moveTo>
                    <a:pt x="51" y="2"/>
                  </a:moveTo>
                  <a:cubicBezTo>
                    <a:pt x="51" y="2"/>
                    <a:pt x="51" y="2"/>
                    <a:pt x="51" y="2"/>
                  </a:cubicBezTo>
                  <a:cubicBezTo>
                    <a:pt x="51" y="2"/>
                    <a:pt x="51" y="2"/>
                    <a:pt x="51" y="2"/>
                  </a:cubicBezTo>
                  <a:moveTo>
                    <a:pt x="52" y="1"/>
                  </a:moveTo>
                  <a:cubicBezTo>
                    <a:pt x="52" y="1"/>
                    <a:pt x="52" y="1"/>
                    <a:pt x="52" y="1"/>
                  </a:cubicBezTo>
                  <a:cubicBezTo>
                    <a:pt x="52" y="1"/>
                    <a:pt x="52" y="1"/>
                    <a:pt x="52" y="1"/>
                  </a:cubicBezTo>
                  <a:moveTo>
                    <a:pt x="53" y="1"/>
                  </a:moveTo>
                  <a:cubicBezTo>
                    <a:pt x="53" y="1"/>
                    <a:pt x="53" y="1"/>
                    <a:pt x="52" y="1"/>
                  </a:cubicBezTo>
                  <a:cubicBezTo>
                    <a:pt x="53" y="1"/>
                    <a:pt x="53" y="1"/>
                    <a:pt x="53" y="1"/>
                  </a:cubicBezTo>
                  <a:moveTo>
                    <a:pt x="54" y="1"/>
                  </a:moveTo>
                  <a:cubicBezTo>
                    <a:pt x="54" y="1"/>
                    <a:pt x="54" y="1"/>
                    <a:pt x="54" y="1"/>
                  </a:cubicBezTo>
                  <a:cubicBezTo>
                    <a:pt x="54" y="1"/>
                    <a:pt x="54" y="1"/>
                    <a:pt x="54" y="1"/>
                  </a:cubicBezTo>
                  <a:moveTo>
                    <a:pt x="54" y="1"/>
                  </a:moveTo>
                  <a:cubicBezTo>
                    <a:pt x="54" y="1"/>
                    <a:pt x="54" y="1"/>
                    <a:pt x="54" y="1"/>
                  </a:cubicBezTo>
                  <a:cubicBezTo>
                    <a:pt x="54" y="1"/>
                    <a:pt x="54" y="1"/>
                    <a:pt x="54" y="1"/>
                  </a:cubicBezTo>
                  <a:moveTo>
                    <a:pt x="56" y="1"/>
                  </a:moveTo>
                  <a:cubicBezTo>
                    <a:pt x="56" y="1"/>
                    <a:pt x="56" y="1"/>
                    <a:pt x="56" y="1"/>
                  </a:cubicBezTo>
                  <a:cubicBezTo>
                    <a:pt x="56" y="1"/>
                    <a:pt x="56" y="1"/>
                    <a:pt x="56" y="1"/>
                  </a:cubicBezTo>
                  <a:moveTo>
                    <a:pt x="58" y="1"/>
                  </a:moveTo>
                  <a:cubicBezTo>
                    <a:pt x="58" y="1"/>
                    <a:pt x="58" y="1"/>
                    <a:pt x="58" y="1"/>
                  </a:cubicBezTo>
                  <a:cubicBezTo>
                    <a:pt x="58" y="1"/>
                    <a:pt x="58" y="1"/>
                    <a:pt x="58" y="1"/>
                  </a:cubicBezTo>
                  <a:moveTo>
                    <a:pt x="58" y="1"/>
                  </a:moveTo>
                  <a:cubicBezTo>
                    <a:pt x="58" y="1"/>
                    <a:pt x="58" y="1"/>
                    <a:pt x="58" y="1"/>
                  </a:cubicBezTo>
                  <a:cubicBezTo>
                    <a:pt x="58" y="1"/>
                    <a:pt x="58" y="1"/>
                    <a:pt x="58" y="1"/>
                  </a:cubicBezTo>
                  <a:moveTo>
                    <a:pt x="60" y="1"/>
                  </a:moveTo>
                  <a:cubicBezTo>
                    <a:pt x="60" y="1"/>
                    <a:pt x="60" y="1"/>
                    <a:pt x="60" y="1"/>
                  </a:cubicBezTo>
                  <a:cubicBezTo>
                    <a:pt x="60" y="1"/>
                    <a:pt x="60" y="1"/>
                    <a:pt x="60" y="1"/>
                  </a:cubicBezTo>
                  <a:moveTo>
                    <a:pt x="62" y="0"/>
                  </a:moveTo>
                  <a:cubicBezTo>
                    <a:pt x="62" y="0"/>
                    <a:pt x="62" y="0"/>
                    <a:pt x="62" y="0"/>
                  </a:cubicBezTo>
                  <a:cubicBezTo>
                    <a:pt x="62" y="0"/>
                    <a:pt x="62" y="0"/>
                    <a:pt x="62" y="0"/>
                  </a:cubicBezTo>
                  <a:moveTo>
                    <a:pt x="64" y="0"/>
                  </a:moveTo>
                  <a:cubicBezTo>
                    <a:pt x="64" y="0"/>
                    <a:pt x="64" y="0"/>
                    <a:pt x="64" y="0"/>
                  </a:cubicBezTo>
                  <a:cubicBezTo>
                    <a:pt x="64" y="0"/>
                    <a:pt x="64" y="0"/>
                    <a:pt x="64" y="0"/>
                  </a:cubicBezTo>
                </a:path>
              </a:pathLst>
            </a:custGeom>
            <a:solidFill>
              <a:srgbClr val="FDFDFD"/>
            </a:solidFill>
            <a:ln w="9525">
              <a:noFill/>
              <a:round/>
              <a:headEnd/>
              <a:tailEnd/>
            </a:ln>
            <a:extLst/>
          </p:spPr>
          <p:txBody>
            <a:bodyPr vert="horz" wrap="square" lIns="93260" tIns="46630" rIns="93260" bIns="46630" numCol="1" anchor="t" anchorCtr="0" compatLnSpc="1">
              <a:prstTxWarp prst="textNoShape">
                <a:avLst/>
              </a:prstTxWarp>
            </a:bodyPr>
            <a:lstStyle/>
            <a:p>
              <a:endParaRPr lang="en-US" sz="1836"/>
            </a:p>
          </p:txBody>
        </p:sp>
        <p:sp>
          <p:nvSpPr>
            <p:cNvPr id="17" name="Freeform 11"/>
            <p:cNvSpPr>
              <a:spLocks/>
            </p:cNvSpPr>
            <p:nvPr/>
          </p:nvSpPr>
          <p:spPr bwMode="auto">
            <a:xfrm>
              <a:off x="2530475" y="3986213"/>
              <a:ext cx="1703388" cy="1541462"/>
            </a:xfrm>
            <a:custGeom>
              <a:avLst/>
              <a:gdLst>
                <a:gd name="T0" fmla="*/ 8 w 462"/>
                <a:gd name="T1" fmla="*/ 125 h 418"/>
                <a:gd name="T2" fmla="*/ 6 w 462"/>
                <a:gd name="T3" fmla="*/ 125 h 418"/>
                <a:gd name="T4" fmla="*/ 5 w 462"/>
                <a:gd name="T5" fmla="*/ 125 h 418"/>
                <a:gd name="T6" fmla="*/ 4 w 462"/>
                <a:gd name="T7" fmla="*/ 125 h 418"/>
                <a:gd name="T8" fmla="*/ 3 w 462"/>
                <a:gd name="T9" fmla="*/ 125 h 418"/>
                <a:gd name="T10" fmla="*/ 2 w 462"/>
                <a:gd name="T11" fmla="*/ 125 h 418"/>
                <a:gd name="T12" fmla="*/ 2 w 462"/>
                <a:gd name="T13" fmla="*/ 125 h 418"/>
                <a:gd name="T14" fmla="*/ 1 w 462"/>
                <a:gd name="T15" fmla="*/ 125 h 418"/>
                <a:gd name="T16" fmla="*/ 0 w 462"/>
                <a:gd name="T17" fmla="*/ 418 h 418"/>
                <a:gd name="T18" fmla="*/ 1 w 462"/>
                <a:gd name="T19" fmla="*/ 418 h 418"/>
                <a:gd name="T20" fmla="*/ 3 w 462"/>
                <a:gd name="T21" fmla="*/ 418 h 418"/>
                <a:gd name="T22" fmla="*/ 3 w 462"/>
                <a:gd name="T23" fmla="*/ 418 h 418"/>
                <a:gd name="T24" fmla="*/ 5 w 462"/>
                <a:gd name="T25" fmla="*/ 418 h 418"/>
                <a:gd name="T26" fmla="*/ 6 w 462"/>
                <a:gd name="T27" fmla="*/ 418 h 418"/>
                <a:gd name="T28" fmla="*/ 7 w 462"/>
                <a:gd name="T29" fmla="*/ 418 h 418"/>
                <a:gd name="T30" fmla="*/ 9 w 462"/>
                <a:gd name="T31" fmla="*/ 418 h 418"/>
                <a:gd name="T32" fmla="*/ 10 w 462"/>
                <a:gd name="T33" fmla="*/ 418 h 418"/>
                <a:gd name="T34" fmla="*/ 11 w 462"/>
                <a:gd name="T35" fmla="*/ 418 h 418"/>
                <a:gd name="T36" fmla="*/ 13 w 462"/>
                <a:gd name="T37" fmla="*/ 418 h 418"/>
                <a:gd name="T38" fmla="*/ 14 w 462"/>
                <a:gd name="T39" fmla="*/ 418 h 418"/>
                <a:gd name="T40" fmla="*/ 15 w 462"/>
                <a:gd name="T41" fmla="*/ 418 h 418"/>
                <a:gd name="T42" fmla="*/ 16 w 462"/>
                <a:gd name="T43" fmla="*/ 418 h 418"/>
                <a:gd name="T44" fmla="*/ 17 w 462"/>
                <a:gd name="T45" fmla="*/ 418 h 418"/>
                <a:gd name="T46" fmla="*/ 19 w 462"/>
                <a:gd name="T47" fmla="*/ 418 h 418"/>
                <a:gd name="T48" fmla="*/ 20 w 462"/>
                <a:gd name="T49" fmla="*/ 418 h 418"/>
                <a:gd name="T50" fmla="*/ 21 w 462"/>
                <a:gd name="T51" fmla="*/ 418 h 418"/>
                <a:gd name="T52" fmla="*/ 22 w 462"/>
                <a:gd name="T53" fmla="*/ 417 h 418"/>
                <a:gd name="T54" fmla="*/ 23 w 462"/>
                <a:gd name="T55" fmla="*/ 417 h 418"/>
                <a:gd name="T56" fmla="*/ 25 w 462"/>
                <a:gd name="T57" fmla="*/ 417 h 418"/>
                <a:gd name="T58" fmla="*/ 26 w 462"/>
                <a:gd name="T59" fmla="*/ 417 h 418"/>
                <a:gd name="T60" fmla="*/ 27 w 462"/>
                <a:gd name="T61" fmla="*/ 417 h 418"/>
                <a:gd name="T62" fmla="*/ 29 w 462"/>
                <a:gd name="T63" fmla="*/ 417 h 418"/>
                <a:gd name="T64" fmla="*/ 30 w 462"/>
                <a:gd name="T65" fmla="*/ 417 h 418"/>
                <a:gd name="T66" fmla="*/ 31 w 462"/>
                <a:gd name="T67" fmla="*/ 417 h 418"/>
                <a:gd name="T68" fmla="*/ 32 w 462"/>
                <a:gd name="T69" fmla="*/ 417 h 418"/>
                <a:gd name="T70" fmla="*/ 33 w 462"/>
                <a:gd name="T71" fmla="*/ 417 h 418"/>
                <a:gd name="T72" fmla="*/ 35 w 462"/>
                <a:gd name="T73" fmla="*/ 417 h 418"/>
                <a:gd name="T74" fmla="*/ 36 w 462"/>
                <a:gd name="T75" fmla="*/ 417 h 418"/>
                <a:gd name="T76" fmla="*/ 37 w 462"/>
                <a:gd name="T77" fmla="*/ 417 h 418"/>
                <a:gd name="T78" fmla="*/ 38 w 462"/>
                <a:gd name="T79" fmla="*/ 417 h 418"/>
                <a:gd name="T80" fmla="*/ 40 w 462"/>
                <a:gd name="T81" fmla="*/ 416 h 418"/>
                <a:gd name="T82" fmla="*/ 41 w 462"/>
                <a:gd name="T83" fmla="*/ 416 h 418"/>
                <a:gd name="T84" fmla="*/ 42 w 462"/>
                <a:gd name="T85" fmla="*/ 416 h 418"/>
                <a:gd name="T86" fmla="*/ 44 w 462"/>
                <a:gd name="T87" fmla="*/ 416 h 418"/>
                <a:gd name="T88" fmla="*/ 45 w 462"/>
                <a:gd name="T89" fmla="*/ 416 h 418"/>
                <a:gd name="T90" fmla="*/ 46 w 462"/>
                <a:gd name="T91" fmla="*/ 416 h 418"/>
                <a:gd name="T92" fmla="*/ 47 w 462"/>
                <a:gd name="T93" fmla="*/ 416 h 418"/>
                <a:gd name="T94" fmla="*/ 48 w 462"/>
                <a:gd name="T95" fmla="*/ 416 h 418"/>
                <a:gd name="T96" fmla="*/ 50 w 462"/>
                <a:gd name="T97" fmla="*/ 416 h 418"/>
                <a:gd name="T98" fmla="*/ 52 w 462"/>
                <a:gd name="T99" fmla="*/ 415 h 418"/>
                <a:gd name="T100" fmla="*/ 53 w 462"/>
                <a:gd name="T101" fmla="*/ 415 h 418"/>
                <a:gd name="T102" fmla="*/ 54 w 462"/>
                <a:gd name="T103" fmla="*/ 415 h 418"/>
                <a:gd name="T104" fmla="*/ 56 w 462"/>
                <a:gd name="T105" fmla="*/ 415 h 418"/>
                <a:gd name="T106" fmla="*/ 58 w 462"/>
                <a:gd name="T107" fmla="*/ 415 h 418"/>
                <a:gd name="T108" fmla="*/ 60 w 462"/>
                <a:gd name="T109" fmla="*/ 415 h 418"/>
                <a:gd name="T110" fmla="*/ 64 w 462"/>
                <a:gd name="T111" fmla="*/ 414 h 418"/>
                <a:gd name="T112" fmla="*/ 203 w 462"/>
                <a:gd name="T113"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62" h="418">
                  <a:moveTo>
                    <a:pt x="203" y="0"/>
                  </a:moveTo>
                  <a:cubicBezTo>
                    <a:pt x="167" y="72"/>
                    <a:pt x="93" y="122"/>
                    <a:pt x="8" y="125"/>
                  </a:cubicBezTo>
                  <a:cubicBezTo>
                    <a:pt x="8" y="125"/>
                    <a:pt x="8" y="125"/>
                    <a:pt x="8" y="125"/>
                  </a:cubicBezTo>
                  <a:cubicBezTo>
                    <a:pt x="7" y="125"/>
                    <a:pt x="7" y="125"/>
                    <a:pt x="7" y="125"/>
                  </a:cubicBezTo>
                  <a:cubicBezTo>
                    <a:pt x="7" y="125"/>
                    <a:pt x="7" y="125"/>
                    <a:pt x="7" y="125"/>
                  </a:cubicBezTo>
                  <a:cubicBezTo>
                    <a:pt x="6" y="125"/>
                    <a:pt x="6" y="125"/>
                    <a:pt x="6" y="125"/>
                  </a:cubicBezTo>
                  <a:cubicBezTo>
                    <a:pt x="6" y="125"/>
                    <a:pt x="6" y="125"/>
                    <a:pt x="6" y="125"/>
                  </a:cubicBezTo>
                  <a:cubicBezTo>
                    <a:pt x="6" y="125"/>
                    <a:pt x="5" y="125"/>
                    <a:pt x="5" y="125"/>
                  </a:cubicBezTo>
                  <a:cubicBezTo>
                    <a:pt x="5" y="125"/>
                    <a:pt x="5" y="125"/>
                    <a:pt x="5" y="125"/>
                  </a:cubicBezTo>
                  <a:cubicBezTo>
                    <a:pt x="5" y="125"/>
                    <a:pt x="5" y="125"/>
                    <a:pt x="5" y="125"/>
                  </a:cubicBezTo>
                  <a:cubicBezTo>
                    <a:pt x="5" y="125"/>
                    <a:pt x="5" y="125"/>
                    <a:pt x="5" y="125"/>
                  </a:cubicBezTo>
                  <a:cubicBezTo>
                    <a:pt x="5" y="125"/>
                    <a:pt x="4" y="125"/>
                    <a:pt x="4" y="125"/>
                  </a:cubicBezTo>
                  <a:cubicBezTo>
                    <a:pt x="4" y="125"/>
                    <a:pt x="4" y="125"/>
                    <a:pt x="4" y="125"/>
                  </a:cubicBezTo>
                  <a:cubicBezTo>
                    <a:pt x="4" y="125"/>
                    <a:pt x="4" y="125"/>
                    <a:pt x="3" y="125"/>
                  </a:cubicBezTo>
                  <a:cubicBezTo>
                    <a:pt x="3" y="125"/>
                    <a:pt x="3" y="125"/>
                    <a:pt x="3" y="125"/>
                  </a:cubicBezTo>
                  <a:cubicBezTo>
                    <a:pt x="3" y="125"/>
                    <a:pt x="3" y="125"/>
                    <a:pt x="3" y="125"/>
                  </a:cubicBezTo>
                  <a:cubicBezTo>
                    <a:pt x="3" y="125"/>
                    <a:pt x="3" y="125"/>
                    <a:pt x="3" y="125"/>
                  </a:cubicBezTo>
                  <a:cubicBezTo>
                    <a:pt x="2" y="125"/>
                    <a:pt x="2" y="125"/>
                    <a:pt x="2" y="125"/>
                  </a:cubicBezTo>
                  <a:cubicBezTo>
                    <a:pt x="2" y="125"/>
                    <a:pt x="2" y="125"/>
                    <a:pt x="2" y="125"/>
                  </a:cubicBezTo>
                  <a:cubicBezTo>
                    <a:pt x="2" y="125"/>
                    <a:pt x="2" y="125"/>
                    <a:pt x="2" y="125"/>
                  </a:cubicBezTo>
                  <a:cubicBezTo>
                    <a:pt x="2" y="125"/>
                    <a:pt x="2" y="125"/>
                    <a:pt x="2" y="125"/>
                  </a:cubicBezTo>
                  <a:cubicBezTo>
                    <a:pt x="1" y="125"/>
                    <a:pt x="1" y="125"/>
                    <a:pt x="1" y="125"/>
                  </a:cubicBezTo>
                  <a:cubicBezTo>
                    <a:pt x="1" y="125"/>
                    <a:pt x="1" y="125"/>
                    <a:pt x="1" y="125"/>
                  </a:cubicBezTo>
                  <a:cubicBezTo>
                    <a:pt x="1" y="125"/>
                    <a:pt x="1" y="125"/>
                    <a:pt x="1" y="125"/>
                  </a:cubicBezTo>
                  <a:cubicBezTo>
                    <a:pt x="1" y="125"/>
                    <a:pt x="1" y="125"/>
                    <a:pt x="1" y="125"/>
                  </a:cubicBezTo>
                  <a:cubicBezTo>
                    <a:pt x="0" y="125"/>
                    <a:pt x="0" y="125"/>
                    <a:pt x="0" y="125"/>
                  </a:cubicBezTo>
                  <a:cubicBezTo>
                    <a:pt x="0" y="418"/>
                    <a:pt x="0" y="418"/>
                    <a:pt x="0" y="418"/>
                  </a:cubicBezTo>
                  <a:cubicBezTo>
                    <a:pt x="0" y="418"/>
                    <a:pt x="0" y="418"/>
                    <a:pt x="0" y="418"/>
                  </a:cubicBezTo>
                  <a:cubicBezTo>
                    <a:pt x="0" y="418"/>
                    <a:pt x="1" y="418"/>
                    <a:pt x="1" y="418"/>
                  </a:cubicBezTo>
                  <a:cubicBezTo>
                    <a:pt x="1" y="418"/>
                    <a:pt x="1" y="418"/>
                    <a:pt x="1" y="418"/>
                  </a:cubicBezTo>
                  <a:cubicBezTo>
                    <a:pt x="1" y="418"/>
                    <a:pt x="1" y="418"/>
                    <a:pt x="2" y="418"/>
                  </a:cubicBezTo>
                  <a:cubicBezTo>
                    <a:pt x="2" y="418"/>
                    <a:pt x="2" y="418"/>
                    <a:pt x="2" y="418"/>
                  </a:cubicBezTo>
                  <a:cubicBezTo>
                    <a:pt x="2" y="418"/>
                    <a:pt x="2" y="418"/>
                    <a:pt x="3" y="418"/>
                  </a:cubicBezTo>
                  <a:cubicBezTo>
                    <a:pt x="3" y="418"/>
                    <a:pt x="3" y="418"/>
                    <a:pt x="3" y="418"/>
                  </a:cubicBezTo>
                  <a:cubicBezTo>
                    <a:pt x="3" y="418"/>
                    <a:pt x="3" y="418"/>
                    <a:pt x="3" y="418"/>
                  </a:cubicBezTo>
                  <a:cubicBezTo>
                    <a:pt x="3" y="418"/>
                    <a:pt x="3" y="418"/>
                    <a:pt x="3" y="418"/>
                  </a:cubicBezTo>
                  <a:cubicBezTo>
                    <a:pt x="4" y="418"/>
                    <a:pt x="4" y="418"/>
                    <a:pt x="4" y="418"/>
                  </a:cubicBezTo>
                  <a:cubicBezTo>
                    <a:pt x="4" y="418"/>
                    <a:pt x="4" y="418"/>
                    <a:pt x="4" y="418"/>
                  </a:cubicBezTo>
                  <a:cubicBezTo>
                    <a:pt x="5" y="418"/>
                    <a:pt x="5" y="418"/>
                    <a:pt x="5" y="418"/>
                  </a:cubicBezTo>
                  <a:cubicBezTo>
                    <a:pt x="5" y="418"/>
                    <a:pt x="5" y="418"/>
                    <a:pt x="5" y="418"/>
                  </a:cubicBezTo>
                  <a:cubicBezTo>
                    <a:pt x="5" y="418"/>
                    <a:pt x="6" y="418"/>
                    <a:pt x="6" y="418"/>
                  </a:cubicBezTo>
                  <a:cubicBezTo>
                    <a:pt x="6" y="418"/>
                    <a:pt x="6" y="418"/>
                    <a:pt x="6" y="418"/>
                  </a:cubicBezTo>
                  <a:cubicBezTo>
                    <a:pt x="6" y="418"/>
                    <a:pt x="6" y="418"/>
                    <a:pt x="7" y="418"/>
                  </a:cubicBezTo>
                  <a:cubicBezTo>
                    <a:pt x="7" y="418"/>
                    <a:pt x="7" y="418"/>
                    <a:pt x="7" y="418"/>
                  </a:cubicBezTo>
                  <a:cubicBezTo>
                    <a:pt x="7" y="418"/>
                    <a:pt x="7" y="418"/>
                    <a:pt x="7" y="418"/>
                  </a:cubicBezTo>
                  <a:cubicBezTo>
                    <a:pt x="8" y="418"/>
                    <a:pt x="8" y="418"/>
                    <a:pt x="8" y="418"/>
                  </a:cubicBezTo>
                  <a:cubicBezTo>
                    <a:pt x="8" y="418"/>
                    <a:pt x="8" y="418"/>
                    <a:pt x="8" y="418"/>
                  </a:cubicBezTo>
                  <a:cubicBezTo>
                    <a:pt x="8" y="418"/>
                    <a:pt x="8" y="418"/>
                    <a:pt x="9" y="418"/>
                  </a:cubicBezTo>
                  <a:cubicBezTo>
                    <a:pt x="9" y="418"/>
                    <a:pt x="9" y="418"/>
                    <a:pt x="9" y="418"/>
                  </a:cubicBezTo>
                  <a:cubicBezTo>
                    <a:pt x="9" y="418"/>
                    <a:pt x="9" y="418"/>
                    <a:pt x="9" y="418"/>
                  </a:cubicBezTo>
                  <a:cubicBezTo>
                    <a:pt x="10" y="418"/>
                    <a:pt x="10" y="418"/>
                    <a:pt x="10" y="418"/>
                  </a:cubicBezTo>
                  <a:cubicBezTo>
                    <a:pt x="10" y="418"/>
                    <a:pt x="10" y="418"/>
                    <a:pt x="10" y="418"/>
                  </a:cubicBezTo>
                  <a:cubicBezTo>
                    <a:pt x="10" y="418"/>
                    <a:pt x="11" y="418"/>
                    <a:pt x="11" y="418"/>
                  </a:cubicBezTo>
                  <a:cubicBezTo>
                    <a:pt x="11" y="418"/>
                    <a:pt x="11" y="418"/>
                    <a:pt x="11" y="418"/>
                  </a:cubicBezTo>
                  <a:cubicBezTo>
                    <a:pt x="11" y="418"/>
                    <a:pt x="11" y="418"/>
                    <a:pt x="12" y="418"/>
                  </a:cubicBezTo>
                  <a:cubicBezTo>
                    <a:pt x="12" y="418"/>
                    <a:pt x="12" y="418"/>
                    <a:pt x="12" y="418"/>
                  </a:cubicBezTo>
                  <a:cubicBezTo>
                    <a:pt x="12" y="418"/>
                    <a:pt x="12" y="418"/>
                    <a:pt x="13" y="418"/>
                  </a:cubicBezTo>
                  <a:cubicBezTo>
                    <a:pt x="13" y="418"/>
                    <a:pt x="13" y="418"/>
                    <a:pt x="13" y="418"/>
                  </a:cubicBezTo>
                  <a:cubicBezTo>
                    <a:pt x="13" y="418"/>
                    <a:pt x="13" y="418"/>
                    <a:pt x="13" y="418"/>
                  </a:cubicBezTo>
                  <a:cubicBezTo>
                    <a:pt x="13" y="418"/>
                    <a:pt x="13" y="418"/>
                    <a:pt x="14" y="418"/>
                  </a:cubicBezTo>
                  <a:cubicBezTo>
                    <a:pt x="14" y="418"/>
                    <a:pt x="14" y="418"/>
                    <a:pt x="14" y="418"/>
                  </a:cubicBezTo>
                  <a:cubicBezTo>
                    <a:pt x="14" y="418"/>
                    <a:pt x="14" y="418"/>
                    <a:pt x="14" y="418"/>
                  </a:cubicBezTo>
                  <a:cubicBezTo>
                    <a:pt x="15" y="418"/>
                    <a:pt x="15" y="418"/>
                    <a:pt x="15" y="418"/>
                  </a:cubicBezTo>
                  <a:cubicBezTo>
                    <a:pt x="15" y="418"/>
                    <a:pt x="15" y="418"/>
                    <a:pt x="15" y="418"/>
                  </a:cubicBezTo>
                  <a:cubicBezTo>
                    <a:pt x="15" y="418"/>
                    <a:pt x="16" y="418"/>
                    <a:pt x="16" y="418"/>
                  </a:cubicBezTo>
                  <a:cubicBezTo>
                    <a:pt x="16" y="418"/>
                    <a:pt x="16" y="418"/>
                    <a:pt x="16" y="418"/>
                  </a:cubicBezTo>
                  <a:cubicBezTo>
                    <a:pt x="16" y="418"/>
                    <a:pt x="16" y="418"/>
                    <a:pt x="17" y="418"/>
                  </a:cubicBezTo>
                  <a:cubicBezTo>
                    <a:pt x="17" y="418"/>
                    <a:pt x="17" y="418"/>
                    <a:pt x="17" y="418"/>
                  </a:cubicBezTo>
                  <a:cubicBezTo>
                    <a:pt x="17" y="418"/>
                    <a:pt x="17" y="418"/>
                    <a:pt x="17" y="418"/>
                  </a:cubicBezTo>
                  <a:cubicBezTo>
                    <a:pt x="18" y="418"/>
                    <a:pt x="18" y="418"/>
                    <a:pt x="18" y="418"/>
                  </a:cubicBezTo>
                  <a:cubicBezTo>
                    <a:pt x="18" y="418"/>
                    <a:pt x="18" y="418"/>
                    <a:pt x="18" y="418"/>
                  </a:cubicBezTo>
                  <a:cubicBezTo>
                    <a:pt x="18" y="418"/>
                    <a:pt x="18" y="418"/>
                    <a:pt x="19" y="418"/>
                  </a:cubicBezTo>
                  <a:cubicBezTo>
                    <a:pt x="19" y="418"/>
                    <a:pt x="19" y="418"/>
                    <a:pt x="19" y="418"/>
                  </a:cubicBezTo>
                  <a:cubicBezTo>
                    <a:pt x="19" y="418"/>
                    <a:pt x="19" y="418"/>
                    <a:pt x="19" y="418"/>
                  </a:cubicBezTo>
                  <a:cubicBezTo>
                    <a:pt x="20" y="418"/>
                    <a:pt x="20" y="418"/>
                    <a:pt x="20" y="418"/>
                  </a:cubicBezTo>
                  <a:cubicBezTo>
                    <a:pt x="20" y="418"/>
                    <a:pt x="20" y="418"/>
                    <a:pt x="20" y="418"/>
                  </a:cubicBezTo>
                  <a:cubicBezTo>
                    <a:pt x="20" y="418"/>
                    <a:pt x="21" y="418"/>
                    <a:pt x="21" y="418"/>
                  </a:cubicBezTo>
                  <a:cubicBezTo>
                    <a:pt x="21" y="418"/>
                    <a:pt x="21" y="418"/>
                    <a:pt x="21" y="418"/>
                  </a:cubicBezTo>
                  <a:cubicBezTo>
                    <a:pt x="21" y="418"/>
                    <a:pt x="21" y="418"/>
                    <a:pt x="22" y="418"/>
                  </a:cubicBezTo>
                  <a:cubicBezTo>
                    <a:pt x="22" y="418"/>
                    <a:pt x="22" y="418"/>
                    <a:pt x="22" y="418"/>
                  </a:cubicBezTo>
                  <a:cubicBezTo>
                    <a:pt x="22" y="418"/>
                    <a:pt x="22" y="418"/>
                    <a:pt x="22" y="417"/>
                  </a:cubicBezTo>
                  <a:cubicBezTo>
                    <a:pt x="23" y="417"/>
                    <a:pt x="23" y="417"/>
                    <a:pt x="23" y="417"/>
                  </a:cubicBezTo>
                  <a:cubicBezTo>
                    <a:pt x="23" y="417"/>
                    <a:pt x="23" y="417"/>
                    <a:pt x="23" y="417"/>
                  </a:cubicBezTo>
                  <a:cubicBezTo>
                    <a:pt x="23" y="417"/>
                    <a:pt x="23" y="417"/>
                    <a:pt x="23" y="417"/>
                  </a:cubicBezTo>
                  <a:cubicBezTo>
                    <a:pt x="24" y="417"/>
                    <a:pt x="24" y="417"/>
                    <a:pt x="24" y="417"/>
                  </a:cubicBezTo>
                  <a:cubicBezTo>
                    <a:pt x="24" y="417"/>
                    <a:pt x="24" y="417"/>
                    <a:pt x="24" y="417"/>
                  </a:cubicBezTo>
                  <a:cubicBezTo>
                    <a:pt x="25" y="417"/>
                    <a:pt x="25" y="417"/>
                    <a:pt x="25" y="417"/>
                  </a:cubicBezTo>
                  <a:cubicBezTo>
                    <a:pt x="25" y="417"/>
                    <a:pt x="25" y="417"/>
                    <a:pt x="25" y="417"/>
                  </a:cubicBezTo>
                  <a:cubicBezTo>
                    <a:pt x="25" y="417"/>
                    <a:pt x="26" y="417"/>
                    <a:pt x="26" y="417"/>
                  </a:cubicBezTo>
                  <a:cubicBezTo>
                    <a:pt x="26" y="417"/>
                    <a:pt x="26" y="417"/>
                    <a:pt x="26" y="417"/>
                  </a:cubicBezTo>
                  <a:cubicBezTo>
                    <a:pt x="26" y="417"/>
                    <a:pt x="26" y="417"/>
                    <a:pt x="27" y="417"/>
                  </a:cubicBezTo>
                  <a:cubicBezTo>
                    <a:pt x="27" y="417"/>
                    <a:pt x="27" y="417"/>
                    <a:pt x="27" y="417"/>
                  </a:cubicBezTo>
                  <a:cubicBezTo>
                    <a:pt x="27" y="417"/>
                    <a:pt x="27" y="417"/>
                    <a:pt x="27" y="417"/>
                  </a:cubicBezTo>
                  <a:cubicBezTo>
                    <a:pt x="27" y="417"/>
                    <a:pt x="28" y="417"/>
                    <a:pt x="28" y="417"/>
                  </a:cubicBezTo>
                  <a:cubicBezTo>
                    <a:pt x="28" y="417"/>
                    <a:pt x="28" y="417"/>
                    <a:pt x="28" y="417"/>
                  </a:cubicBezTo>
                  <a:cubicBezTo>
                    <a:pt x="28" y="417"/>
                    <a:pt x="28" y="417"/>
                    <a:pt x="29" y="417"/>
                  </a:cubicBezTo>
                  <a:cubicBezTo>
                    <a:pt x="29" y="417"/>
                    <a:pt x="29" y="417"/>
                    <a:pt x="29" y="417"/>
                  </a:cubicBezTo>
                  <a:cubicBezTo>
                    <a:pt x="29" y="417"/>
                    <a:pt x="29" y="417"/>
                    <a:pt x="29" y="417"/>
                  </a:cubicBezTo>
                  <a:cubicBezTo>
                    <a:pt x="30" y="417"/>
                    <a:pt x="30" y="417"/>
                    <a:pt x="30" y="417"/>
                  </a:cubicBezTo>
                  <a:cubicBezTo>
                    <a:pt x="30" y="417"/>
                    <a:pt x="30" y="417"/>
                    <a:pt x="30" y="417"/>
                  </a:cubicBezTo>
                  <a:cubicBezTo>
                    <a:pt x="30" y="417"/>
                    <a:pt x="31" y="417"/>
                    <a:pt x="31" y="417"/>
                  </a:cubicBezTo>
                  <a:cubicBezTo>
                    <a:pt x="31" y="417"/>
                    <a:pt x="31" y="417"/>
                    <a:pt x="31" y="417"/>
                  </a:cubicBezTo>
                  <a:cubicBezTo>
                    <a:pt x="31" y="417"/>
                    <a:pt x="31" y="417"/>
                    <a:pt x="32" y="417"/>
                  </a:cubicBezTo>
                  <a:cubicBezTo>
                    <a:pt x="32" y="417"/>
                    <a:pt x="32" y="417"/>
                    <a:pt x="32" y="417"/>
                  </a:cubicBezTo>
                  <a:cubicBezTo>
                    <a:pt x="32" y="417"/>
                    <a:pt x="32" y="417"/>
                    <a:pt x="32" y="417"/>
                  </a:cubicBezTo>
                  <a:cubicBezTo>
                    <a:pt x="32" y="417"/>
                    <a:pt x="33" y="417"/>
                    <a:pt x="33" y="417"/>
                  </a:cubicBezTo>
                  <a:cubicBezTo>
                    <a:pt x="33" y="417"/>
                    <a:pt x="33" y="417"/>
                    <a:pt x="33" y="417"/>
                  </a:cubicBezTo>
                  <a:cubicBezTo>
                    <a:pt x="33" y="417"/>
                    <a:pt x="33" y="417"/>
                    <a:pt x="33" y="417"/>
                  </a:cubicBezTo>
                  <a:cubicBezTo>
                    <a:pt x="34" y="417"/>
                    <a:pt x="34" y="417"/>
                    <a:pt x="34" y="417"/>
                  </a:cubicBezTo>
                  <a:cubicBezTo>
                    <a:pt x="34" y="417"/>
                    <a:pt x="34" y="417"/>
                    <a:pt x="34" y="417"/>
                  </a:cubicBezTo>
                  <a:cubicBezTo>
                    <a:pt x="35" y="417"/>
                    <a:pt x="35" y="417"/>
                    <a:pt x="35" y="417"/>
                  </a:cubicBezTo>
                  <a:cubicBezTo>
                    <a:pt x="35" y="417"/>
                    <a:pt x="35" y="417"/>
                    <a:pt x="35" y="417"/>
                  </a:cubicBezTo>
                  <a:cubicBezTo>
                    <a:pt x="35" y="417"/>
                    <a:pt x="36" y="417"/>
                    <a:pt x="36" y="417"/>
                  </a:cubicBezTo>
                  <a:cubicBezTo>
                    <a:pt x="36" y="417"/>
                    <a:pt x="36" y="417"/>
                    <a:pt x="36" y="417"/>
                  </a:cubicBezTo>
                  <a:cubicBezTo>
                    <a:pt x="36" y="417"/>
                    <a:pt x="36" y="417"/>
                    <a:pt x="36" y="417"/>
                  </a:cubicBezTo>
                  <a:cubicBezTo>
                    <a:pt x="37" y="417"/>
                    <a:pt x="37" y="417"/>
                    <a:pt x="37" y="417"/>
                  </a:cubicBezTo>
                  <a:cubicBezTo>
                    <a:pt x="37" y="417"/>
                    <a:pt x="37" y="417"/>
                    <a:pt x="37" y="417"/>
                  </a:cubicBezTo>
                  <a:cubicBezTo>
                    <a:pt x="37" y="417"/>
                    <a:pt x="37" y="417"/>
                    <a:pt x="38" y="417"/>
                  </a:cubicBezTo>
                  <a:cubicBezTo>
                    <a:pt x="38" y="417"/>
                    <a:pt x="38" y="417"/>
                    <a:pt x="38" y="417"/>
                  </a:cubicBezTo>
                  <a:cubicBezTo>
                    <a:pt x="38" y="417"/>
                    <a:pt x="38" y="417"/>
                    <a:pt x="38" y="417"/>
                  </a:cubicBezTo>
                  <a:cubicBezTo>
                    <a:pt x="39" y="417"/>
                    <a:pt x="39" y="417"/>
                    <a:pt x="39" y="417"/>
                  </a:cubicBezTo>
                  <a:cubicBezTo>
                    <a:pt x="39" y="417"/>
                    <a:pt x="39" y="417"/>
                    <a:pt x="39" y="417"/>
                  </a:cubicBezTo>
                  <a:cubicBezTo>
                    <a:pt x="39" y="416"/>
                    <a:pt x="40" y="416"/>
                    <a:pt x="40" y="416"/>
                  </a:cubicBezTo>
                  <a:cubicBezTo>
                    <a:pt x="40" y="416"/>
                    <a:pt x="40" y="416"/>
                    <a:pt x="40" y="416"/>
                  </a:cubicBezTo>
                  <a:cubicBezTo>
                    <a:pt x="40" y="416"/>
                    <a:pt x="40" y="416"/>
                    <a:pt x="41" y="416"/>
                  </a:cubicBezTo>
                  <a:cubicBezTo>
                    <a:pt x="41" y="416"/>
                    <a:pt x="41" y="416"/>
                    <a:pt x="41" y="416"/>
                  </a:cubicBezTo>
                  <a:cubicBezTo>
                    <a:pt x="41" y="416"/>
                    <a:pt x="41" y="416"/>
                    <a:pt x="41" y="416"/>
                  </a:cubicBezTo>
                  <a:cubicBezTo>
                    <a:pt x="41" y="416"/>
                    <a:pt x="42" y="416"/>
                    <a:pt x="42" y="416"/>
                  </a:cubicBezTo>
                  <a:cubicBezTo>
                    <a:pt x="42" y="416"/>
                    <a:pt x="42" y="416"/>
                    <a:pt x="42" y="416"/>
                  </a:cubicBezTo>
                  <a:cubicBezTo>
                    <a:pt x="42" y="416"/>
                    <a:pt x="42" y="416"/>
                    <a:pt x="43" y="416"/>
                  </a:cubicBezTo>
                  <a:cubicBezTo>
                    <a:pt x="43" y="416"/>
                    <a:pt x="43" y="416"/>
                    <a:pt x="43" y="416"/>
                  </a:cubicBezTo>
                  <a:cubicBezTo>
                    <a:pt x="43" y="416"/>
                    <a:pt x="43" y="416"/>
                    <a:pt x="44" y="416"/>
                  </a:cubicBezTo>
                  <a:cubicBezTo>
                    <a:pt x="44" y="416"/>
                    <a:pt x="44" y="416"/>
                    <a:pt x="44" y="416"/>
                  </a:cubicBezTo>
                  <a:cubicBezTo>
                    <a:pt x="44" y="416"/>
                    <a:pt x="44" y="416"/>
                    <a:pt x="44" y="416"/>
                  </a:cubicBezTo>
                  <a:cubicBezTo>
                    <a:pt x="44" y="416"/>
                    <a:pt x="44" y="416"/>
                    <a:pt x="45" y="416"/>
                  </a:cubicBezTo>
                  <a:cubicBezTo>
                    <a:pt x="45" y="416"/>
                    <a:pt x="45" y="416"/>
                    <a:pt x="45" y="416"/>
                  </a:cubicBezTo>
                  <a:cubicBezTo>
                    <a:pt x="45" y="416"/>
                    <a:pt x="45" y="416"/>
                    <a:pt x="45" y="416"/>
                  </a:cubicBezTo>
                  <a:cubicBezTo>
                    <a:pt x="46" y="416"/>
                    <a:pt x="46" y="416"/>
                    <a:pt x="46" y="416"/>
                  </a:cubicBezTo>
                  <a:cubicBezTo>
                    <a:pt x="46" y="416"/>
                    <a:pt x="46" y="416"/>
                    <a:pt x="46" y="416"/>
                  </a:cubicBezTo>
                  <a:cubicBezTo>
                    <a:pt x="46" y="416"/>
                    <a:pt x="47" y="416"/>
                    <a:pt x="47" y="416"/>
                  </a:cubicBezTo>
                  <a:cubicBezTo>
                    <a:pt x="47" y="416"/>
                    <a:pt x="47" y="416"/>
                    <a:pt x="47" y="416"/>
                  </a:cubicBezTo>
                  <a:cubicBezTo>
                    <a:pt x="47" y="416"/>
                    <a:pt x="47" y="416"/>
                    <a:pt x="48" y="416"/>
                  </a:cubicBezTo>
                  <a:cubicBezTo>
                    <a:pt x="48" y="416"/>
                    <a:pt x="48" y="416"/>
                    <a:pt x="48" y="416"/>
                  </a:cubicBezTo>
                  <a:cubicBezTo>
                    <a:pt x="48" y="416"/>
                    <a:pt x="48" y="416"/>
                    <a:pt x="48" y="416"/>
                  </a:cubicBezTo>
                  <a:cubicBezTo>
                    <a:pt x="48" y="416"/>
                    <a:pt x="49" y="416"/>
                    <a:pt x="49" y="416"/>
                  </a:cubicBezTo>
                  <a:cubicBezTo>
                    <a:pt x="49" y="416"/>
                    <a:pt x="50" y="416"/>
                    <a:pt x="50" y="416"/>
                  </a:cubicBezTo>
                  <a:cubicBezTo>
                    <a:pt x="50" y="416"/>
                    <a:pt x="50" y="416"/>
                    <a:pt x="50" y="416"/>
                  </a:cubicBezTo>
                  <a:cubicBezTo>
                    <a:pt x="50" y="416"/>
                    <a:pt x="51" y="416"/>
                    <a:pt x="51" y="416"/>
                  </a:cubicBezTo>
                  <a:cubicBezTo>
                    <a:pt x="51" y="416"/>
                    <a:pt x="51" y="416"/>
                    <a:pt x="51" y="416"/>
                  </a:cubicBezTo>
                  <a:cubicBezTo>
                    <a:pt x="51" y="415"/>
                    <a:pt x="52" y="415"/>
                    <a:pt x="52" y="415"/>
                  </a:cubicBezTo>
                  <a:cubicBezTo>
                    <a:pt x="52" y="415"/>
                    <a:pt x="52" y="415"/>
                    <a:pt x="52" y="415"/>
                  </a:cubicBezTo>
                  <a:cubicBezTo>
                    <a:pt x="52" y="415"/>
                    <a:pt x="52" y="415"/>
                    <a:pt x="52" y="415"/>
                  </a:cubicBezTo>
                  <a:cubicBezTo>
                    <a:pt x="53" y="415"/>
                    <a:pt x="53" y="415"/>
                    <a:pt x="53" y="415"/>
                  </a:cubicBezTo>
                  <a:cubicBezTo>
                    <a:pt x="53" y="415"/>
                    <a:pt x="53" y="415"/>
                    <a:pt x="54" y="415"/>
                  </a:cubicBezTo>
                  <a:cubicBezTo>
                    <a:pt x="54" y="415"/>
                    <a:pt x="54" y="415"/>
                    <a:pt x="54" y="415"/>
                  </a:cubicBezTo>
                  <a:cubicBezTo>
                    <a:pt x="54" y="415"/>
                    <a:pt x="54" y="415"/>
                    <a:pt x="54" y="415"/>
                  </a:cubicBezTo>
                  <a:cubicBezTo>
                    <a:pt x="54" y="415"/>
                    <a:pt x="54" y="415"/>
                    <a:pt x="54" y="415"/>
                  </a:cubicBezTo>
                  <a:cubicBezTo>
                    <a:pt x="55" y="415"/>
                    <a:pt x="55" y="415"/>
                    <a:pt x="56" y="415"/>
                  </a:cubicBezTo>
                  <a:cubicBezTo>
                    <a:pt x="56" y="415"/>
                    <a:pt x="56" y="415"/>
                    <a:pt x="56" y="415"/>
                  </a:cubicBezTo>
                  <a:cubicBezTo>
                    <a:pt x="57" y="415"/>
                    <a:pt x="57" y="415"/>
                    <a:pt x="58" y="415"/>
                  </a:cubicBezTo>
                  <a:cubicBezTo>
                    <a:pt x="58" y="415"/>
                    <a:pt x="58" y="415"/>
                    <a:pt x="58" y="415"/>
                  </a:cubicBezTo>
                  <a:cubicBezTo>
                    <a:pt x="58" y="415"/>
                    <a:pt x="58" y="415"/>
                    <a:pt x="58" y="415"/>
                  </a:cubicBezTo>
                  <a:cubicBezTo>
                    <a:pt x="58" y="415"/>
                    <a:pt x="58" y="415"/>
                    <a:pt x="58" y="415"/>
                  </a:cubicBezTo>
                  <a:cubicBezTo>
                    <a:pt x="59" y="415"/>
                    <a:pt x="59" y="415"/>
                    <a:pt x="60" y="415"/>
                  </a:cubicBezTo>
                  <a:cubicBezTo>
                    <a:pt x="60" y="415"/>
                    <a:pt x="60" y="415"/>
                    <a:pt x="60" y="415"/>
                  </a:cubicBezTo>
                  <a:cubicBezTo>
                    <a:pt x="61" y="414"/>
                    <a:pt x="61" y="414"/>
                    <a:pt x="62" y="414"/>
                  </a:cubicBezTo>
                  <a:cubicBezTo>
                    <a:pt x="62" y="414"/>
                    <a:pt x="62" y="414"/>
                    <a:pt x="62" y="414"/>
                  </a:cubicBezTo>
                  <a:cubicBezTo>
                    <a:pt x="62" y="414"/>
                    <a:pt x="63" y="414"/>
                    <a:pt x="64" y="414"/>
                  </a:cubicBezTo>
                  <a:cubicBezTo>
                    <a:pt x="64" y="414"/>
                    <a:pt x="64" y="414"/>
                    <a:pt x="64" y="414"/>
                  </a:cubicBezTo>
                  <a:cubicBezTo>
                    <a:pt x="238" y="393"/>
                    <a:pt x="385" y="285"/>
                    <a:pt x="462" y="135"/>
                  </a:cubicBezTo>
                  <a:cubicBezTo>
                    <a:pt x="203" y="0"/>
                    <a:pt x="203" y="0"/>
                    <a:pt x="203" y="0"/>
                  </a:cubicBezTo>
                </a:path>
              </a:pathLst>
            </a:custGeom>
            <a:solidFill>
              <a:srgbClr val="008AF2"/>
            </a:solidFill>
            <a:ln>
              <a:solidFill>
                <a:srgbClr val="003C6C"/>
              </a:solidFill>
            </a:ln>
          </p:spPr>
          <p:txBody>
            <a:bodyPr vert="horz" wrap="square" lIns="93260" tIns="46630" rIns="93260" bIns="46630" numCol="1" anchor="t" anchorCtr="0" compatLnSpc="1">
              <a:prstTxWarp prst="textNoShape">
                <a:avLst/>
              </a:prstTxWarp>
            </a:bodyPr>
            <a:lstStyle/>
            <a:p>
              <a:endParaRPr lang="en-US" sz="1836"/>
            </a:p>
          </p:txBody>
        </p:sp>
        <p:sp>
          <p:nvSpPr>
            <p:cNvPr id="18" name="Freeform 12"/>
            <p:cNvSpPr>
              <a:spLocks noEditPoints="1"/>
            </p:cNvSpPr>
            <p:nvPr/>
          </p:nvSpPr>
          <p:spPr bwMode="auto">
            <a:xfrm>
              <a:off x="2530475" y="3986213"/>
              <a:ext cx="749300" cy="460375"/>
            </a:xfrm>
            <a:custGeom>
              <a:avLst/>
              <a:gdLst>
                <a:gd name="T0" fmla="*/ 1 w 203"/>
                <a:gd name="T1" fmla="*/ 125 h 125"/>
                <a:gd name="T2" fmla="*/ 0 w 203"/>
                <a:gd name="T3" fmla="*/ 125 h 125"/>
                <a:gd name="T4" fmla="*/ 0 w 203"/>
                <a:gd name="T5" fmla="*/ 125 h 125"/>
                <a:gd name="T6" fmla="*/ 1 w 203"/>
                <a:gd name="T7" fmla="*/ 125 h 125"/>
                <a:gd name="T8" fmla="*/ 1 w 203"/>
                <a:gd name="T9" fmla="*/ 125 h 125"/>
                <a:gd name="T10" fmla="*/ 1 w 203"/>
                <a:gd name="T11" fmla="*/ 125 h 125"/>
                <a:gd name="T12" fmla="*/ 1 w 203"/>
                <a:gd name="T13" fmla="*/ 125 h 125"/>
                <a:gd name="T14" fmla="*/ 2 w 203"/>
                <a:gd name="T15" fmla="*/ 125 h 125"/>
                <a:gd name="T16" fmla="*/ 1 w 203"/>
                <a:gd name="T17" fmla="*/ 125 h 125"/>
                <a:gd name="T18" fmla="*/ 2 w 203"/>
                <a:gd name="T19" fmla="*/ 125 h 125"/>
                <a:gd name="T20" fmla="*/ 2 w 203"/>
                <a:gd name="T21" fmla="*/ 125 h 125"/>
                <a:gd name="T22" fmla="*/ 2 w 203"/>
                <a:gd name="T23" fmla="*/ 125 h 125"/>
                <a:gd name="T24" fmla="*/ 2 w 203"/>
                <a:gd name="T25" fmla="*/ 125 h 125"/>
                <a:gd name="T26" fmla="*/ 3 w 203"/>
                <a:gd name="T27" fmla="*/ 125 h 125"/>
                <a:gd name="T28" fmla="*/ 2 w 203"/>
                <a:gd name="T29" fmla="*/ 125 h 125"/>
                <a:gd name="T30" fmla="*/ 3 w 203"/>
                <a:gd name="T31" fmla="*/ 125 h 125"/>
                <a:gd name="T32" fmla="*/ 3 w 203"/>
                <a:gd name="T33" fmla="*/ 125 h 125"/>
                <a:gd name="T34" fmla="*/ 3 w 203"/>
                <a:gd name="T35" fmla="*/ 125 h 125"/>
                <a:gd name="T36" fmla="*/ 3 w 203"/>
                <a:gd name="T37" fmla="*/ 125 h 125"/>
                <a:gd name="T38" fmla="*/ 4 w 203"/>
                <a:gd name="T39" fmla="*/ 125 h 125"/>
                <a:gd name="T40" fmla="*/ 3 w 203"/>
                <a:gd name="T41" fmla="*/ 125 h 125"/>
                <a:gd name="T42" fmla="*/ 4 w 203"/>
                <a:gd name="T43" fmla="*/ 125 h 125"/>
                <a:gd name="T44" fmla="*/ 5 w 203"/>
                <a:gd name="T45" fmla="*/ 125 h 125"/>
                <a:gd name="T46" fmla="*/ 4 w 203"/>
                <a:gd name="T47" fmla="*/ 125 h 125"/>
                <a:gd name="T48" fmla="*/ 5 w 203"/>
                <a:gd name="T49" fmla="*/ 125 h 125"/>
                <a:gd name="T50" fmla="*/ 5 w 203"/>
                <a:gd name="T51" fmla="*/ 125 h 125"/>
                <a:gd name="T52" fmla="*/ 5 w 203"/>
                <a:gd name="T53" fmla="*/ 125 h 125"/>
                <a:gd name="T54" fmla="*/ 5 w 203"/>
                <a:gd name="T55" fmla="*/ 125 h 125"/>
                <a:gd name="T56" fmla="*/ 6 w 203"/>
                <a:gd name="T57" fmla="*/ 125 h 125"/>
                <a:gd name="T58" fmla="*/ 5 w 203"/>
                <a:gd name="T59" fmla="*/ 125 h 125"/>
                <a:gd name="T60" fmla="*/ 6 w 203"/>
                <a:gd name="T61" fmla="*/ 125 h 125"/>
                <a:gd name="T62" fmla="*/ 7 w 203"/>
                <a:gd name="T63" fmla="*/ 125 h 125"/>
                <a:gd name="T64" fmla="*/ 6 w 203"/>
                <a:gd name="T65" fmla="*/ 125 h 125"/>
                <a:gd name="T66" fmla="*/ 7 w 203"/>
                <a:gd name="T67" fmla="*/ 125 h 125"/>
                <a:gd name="T68" fmla="*/ 8 w 203"/>
                <a:gd name="T69" fmla="*/ 125 h 125"/>
                <a:gd name="T70" fmla="*/ 7 w 203"/>
                <a:gd name="T71" fmla="*/ 125 h 125"/>
                <a:gd name="T72" fmla="*/ 8 w 203"/>
                <a:gd name="T73" fmla="*/ 125 h 125"/>
                <a:gd name="T74" fmla="*/ 203 w 203"/>
                <a:gd name="T75" fmla="*/ 0 h 125"/>
                <a:gd name="T76" fmla="*/ 203 w 203"/>
                <a:gd name="T77" fmla="*/ 0 h 125"/>
                <a:gd name="T78" fmla="*/ 8 w 203"/>
                <a:gd name="T79" fmla="*/ 125 h 125"/>
                <a:gd name="T80" fmla="*/ 203 w 203"/>
                <a:gd name="T81" fmla="*/ 0 h 125"/>
                <a:gd name="T82" fmla="*/ 203 w 203"/>
                <a:gd name="T83" fmla="*/ 0 h 125"/>
                <a:gd name="T84" fmla="*/ 203 w 203"/>
                <a:gd name="T85"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3" h="125">
                  <a:moveTo>
                    <a:pt x="1" y="125"/>
                  </a:moveTo>
                  <a:cubicBezTo>
                    <a:pt x="0" y="125"/>
                    <a:pt x="0" y="125"/>
                    <a:pt x="0" y="125"/>
                  </a:cubicBezTo>
                  <a:cubicBezTo>
                    <a:pt x="0" y="125"/>
                    <a:pt x="0" y="125"/>
                    <a:pt x="0" y="125"/>
                  </a:cubicBezTo>
                  <a:cubicBezTo>
                    <a:pt x="0" y="125"/>
                    <a:pt x="0" y="125"/>
                    <a:pt x="1" y="125"/>
                  </a:cubicBezTo>
                  <a:moveTo>
                    <a:pt x="1" y="125"/>
                  </a:moveTo>
                  <a:cubicBezTo>
                    <a:pt x="1" y="125"/>
                    <a:pt x="1" y="125"/>
                    <a:pt x="1" y="125"/>
                  </a:cubicBezTo>
                  <a:cubicBezTo>
                    <a:pt x="1" y="125"/>
                    <a:pt x="1" y="125"/>
                    <a:pt x="1" y="125"/>
                  </a:cubicBezTo>
                  <a:moveTo>
                    <a:pt x="2" y="125"/>
                  </a:moveTo>
                  <a:cubicBezTo>
                    <a:pt x="1" y="125"/>
                    <a:pt x="1" y="125"/>
                    <a:pt x="1" y="125"/>
                  </a:cubicBezTo>
                  <a:cubicBezTo>
                    <a:pt x="1" y="125"/>
                    <a:pt x="1" y="125"/>
                    <a:pt x="2" y="125"/>
                  </a:cubicBezTo>
                  <a:moveTo>
                    <a:pt x="2" y="125"/>
                  </a:moveTo>
                  <a:cubicBezTo>
                    <a:pt x="2" y="125"/>
                    <a:pt x="2" y="125"/>
                    <a:pt x="2" y="125"/>
                  </a:cubicBezTo>
                  <a:cubicBezTo>
                    <a:pt x="2" y="125"/>
                    <a:pt x="2" y="125"/>
                    <a:pt x="2" y="125"/>
                  </a:cubicBezTo>
                  <a:moveTo>
                    <a:pt x="3" y="125"/>
                  </a:moveTo>
                  <a:cubicBezTo>
                    <a:pt x="2" y="125"/>
                    <a:pt x="2" y="125"/>
                    <a:pt x="2" y="125"/>
                  </a:cubicBezTo>
                  <a:cubicBezTo>
                    <a:pt x="2" y="125"/>
                    <a:pt x="2" y="125"/>
                    <a:pt x="3" y="125"/>
                  </a:cubicBezTo>
                  <a:moveTo>
                    <a:pt x="3" y="125"/>
                  </a:moveTo>
                  <a:cubicBezTo>
                    <a:pt x="3" y="125"/>
                    <a:pt x="3" y="125"/>
                    <a:pt x="3" y="125"/>
                  </a:cubicBezTo>
                  <a:cubicBezTo>
                    <a:pt x="3" y="125"/>
                    <a:pt x="3" y="125"/>
                    <a:pt x="3" y="125"/>
                  </a:cubicBezTo>
                  <a:moveTo>
                    <a:pt x="4" y="125"/>
                  </a:moveTo>
                  <a:cubicBezTo>
                    <a:pt x="4" y="125"/>
                    <a:pt x="4" y="125"/>
                    <a:pt x="3" y="125"/>
                  </a:cubicBezTo>
                  <a:cubicBezTo>
                    <a:pt x="4" y="125"/>
                    <a:pt x="4" y="125"/>
                    <a:pt x="4" y="125"/>
                  </a:cubicBezTo>
                  <a:moveTo>
                    <a:pt x="5" y="125"/>
                  </a:moveTo>
                  <a:cubicBezTo>
                    <a:pt x="5" y="125"/>
                    <a:pt x="4" y="125"/>
                    <a:pt x="4" y="125"/>
                  </a:cubicBezTo>
                  <a:cubicBezTo>
                    <a:pt x="4" y="125"/>
                    <a:pt x="5" y="125"/>
                    <a:pt x="5" y="125"/>
                  </a:cubicBezTo>
                  <a:moveTo>
                    <a:pt x="5" y="125"/>
                  </a:moveTo>
                  <a:cubicBezTo>
                    <a:pt x="5" y="125"/>
                    <a:pt x="5" y="125"/>
                    <a:pt x="5" y="125"/>
                  </a:cubicBezTo>
                  <a:cubicBezTo>
                    <a:pt x="5" y="125"/>
                    <a:pt x="5" y="125"/>
                    <a:pt x="5" y="125"/>
                  </a:cubicBezTo>
                  <a:moveTo>
                    <a:pt x="6" y="125"/>
                  </a:moveTo>
                  <a:cubicBezTo>
                    <a:pt x="6" y="125"/>
                    <a:pt x="5" y="125"/>
                    <a:pt x="5" y="125"/>
                  </a:cubicBezTo>
                  <a:cubicBezTo>
                    <a:pt x="5" y="125"/>
                    <a:pt x="6" y="125"/>
                    <a:pt x="6" y="125"/>
                  </a:cubicBezTo>
                  <a:moveTo>
                    <a:pt x="7" y="125"/>
                  </a:moveTo>
                  <a:cubicBezTo>
                    <a:pt x="6" y="125"/>
                    <a:pt x="6" y="125"/>
                    <a:pt x="6" y="125"/>
                  </a:cubicBezTo>
                  <a:cubicBezTo>
                    <a:pt x="6" y="125"/>
                    <a:pt x="6" y="125"/>
                    <a:pt x="7" y="125"/>
                  </a:cubicBezTo>
                  <a:moveTo>
                    <a:pt x="8" y="125"/>
                  </a:moveTo>
                  <a:cubicBezTo>
                    <a:pt x="7" y="125"/>
                    <a:pt x="7" y="125"/>
                    <a:pt x="7" y="125"/>
                  </a:cubicBezTo>
                  <a:cubicBezTo>
                    <a:pt x="7" y="125"/>
                    <a:pt x="7" y="125"/>
                    <a:pt x="8" y="125"/>
                  </a:cubicBezTo>
                  <a:moveTo>
                    <a:pt x="203" y="0"/>
                  </a:moveTo>
                  <a:cubicBezTo>
                    <a:pt x="203" y="0"/>
                    <a:pt x="203" y="0"/>
                    <a:pt x="203" y="0"/>
                  </a:cubicBezTo>
                  <a:cubicBezTo>
                    <a:pt x="167" y="72"/>
                    <a:pt x="93" y="122"/>
                    <a:pt x="8" y="125"/>
                  </a:cubicBezTo>
                  <a:cubicBezTo>
                    <a:pt x="93" y="122"/>
                    <a:pt x="167" y="72"/>
                    <a:pt x="203" y="0"/>
                  </a:cubicBezTo>
                  <a:cubicBezTo>
                    <a:pt x="203" y="0"/>
                    <a:pt x="203" y="0"/>
                    <a:pt x="203" y="0"/>
                  </a:cubicBezTo>
                  <a:cubicBezTo>
                    <a:pt x="203" y="0"/>
                    <a:pt x="203" y="0"/>
                    <a:pt x="203" y="0"/>
                  </a:cubicBezTo>
                </a:path>
              </a:pathLst>
            </a:custGeom>
            <a:solidFill>
              <a:srgbClr val="F8A648"/>
            </a:solidFill>
            <a:ln w="9525">
              <a:noFill/>
              <a:round/>
              <a:headEnd/>
              <a:tailEnd/>
            </a:ln>
            <a:extLst/>
          </p:spPr>
          <p:txBody>
            <a:bodyPr vert="horz" wrap="square" lIns="93260" tIns="46630" rIns="93260" bIns="46630" numCol="1" anchor="t" anchorCtr="0" compatLnSpc="1">
              <a:prstTxWarp prst="textNoShape">
                <a:avLst/>
              </a:prstTxWarp>
            </a:bodyPr>
            <a:lstStyle/>
            <a:p>
              <a:endParaRPr lang="en-US" sz="1836"/>
            </a:p>
          </p:txBody>
        </p:sp>
        <p:sp>
          <p:nvSpPr>
            <p:cNvPr id="19" name="Freeform 13"/>
            <p:cNvSpPr>
              <a:spLocks/>
            </p:cNvSpPr>
            <p:nvPr/>
          </p:nvSpPr>
          <p:spPr bwMode="auto">
            <a:xfrm>
              <a:off x="3279775" y="3986213"/>
              <a:ext cx="954088" cy="498475"/>
            </a:xfrm>
            <a:custGeom>
              <a:avLst/>
              <a:gdLst>
                <a:gd name="T0" fmla="*/ 0 w 601"/>
                <a:gd name="T1" fmla="*/ 0 h 314"/>
                <a:gd name="T2" fmla="*/ 0 w 601"/>
                <a:gd name="T3" fmla="*/ 0 h 314"/>
                <a:gd name="T4" fmla="*/ 0 w 601"/>
                <a:gd name="T5" fmla="*/ 0 h 314"/>
                <a:gd name="T6" fmla="*/ 601 w 601"/>
                <a:gd name="T7" fmla="*/ 314 h 314"/>
                <a:gd name="T8" fmla="*/ 601 w 601"/>
                <a:gd name="T9" fmla="*/ 314 h 314"/>
                <a:gd name="T10" fmla="*/ 0 w 601"/>
                <a:gd name="T11" fmla="*/ 0 h 314"/>
              </a:gdLst>
              <a:ahLst/>
              <a:cxnLst>
                <a:cxn ang="0">
                  <a:pos x="T0" y="T1"/>
                </a:cxn>
                <a:cxn ang="0">
                  <a:pos x="T2" y="T3"/>
                </a:cxn>
                <a:cxn ang="0">
                  <a:pos x="T4" y="T5"/>
                </a:cxn>
                <a:cxn ang="0">
                  <a:pos x="T6" y="T7"/>
                </a:cxn>
                <a:cxn ang="0">
                  <a:pos x="T8" y="T9"/>
                </a:cxn>
                <a:cxn ang="0">
                  <a:pos x="T10" y="T11"/>
                </a:cxn>
              </a:cxnLst>
              <a:rect l="0" t="0" r="r" b="b"/>
              <a:pathLst>
                <a:path w="601" h="314">
                  <a:moveTo>
                    <a:pt x="0" y="0"/>
                  </a:moveTo>
                  <a:lnTo>
                    <a:pt x="0" y="0"/>
                  </a:lnTo>
                  <a:lnTo>
                    <a:pt x="0" y="0"/>
                  </a:lnTo>
                  <a:lnTo>
                    <a:pt x="601" y="314"/>
                  </a:lnTo>
                  <a:lnTo>
                    <a:pt x="601" y="314"/>
                  </a:lnTo>
                  <a:lnTo>
                    <a:pt x="0" y="0"/>
                  </a:lnTo>
                  <a:close/>
                </a:path>
              </a:pathLst>
            </a:custGeom>
            <a:solidFill>
              <a:srgbClr val="F79D34"/>
            </a:solidFill>
            <a:ln w="9525">
              <a:noFill/>
              <a:round/>
              <a:headEnd/>
              <a:tailEnd/>
            </a:ln>
            <a:extLst/>
          </p:spPr>
          <p:txBody>
            <a:bodyPr vert="horz" wrap="square" lIns="93260" tIns="46630" rIns="93260" bIns="46630" numCol="1" anchor="t" anchorCtr="0" compatLnSpc="1">
              <a:prstTxWarp prst="textNoShape">
                <a:avLst/>
              </a:prstTxWarp>
            </a:bodyPr>
            <a:lstStyle/>
            <a:p>
              <a:endParaRPr lang="en-US" sz="1836"/>
            </a:p>
          </p:txBody>
        </p:sp>
        <p:sp>
          <p:nvSpPr>
            <p:cNvPr id="20" name="Freeform 14"/>
            <p:cNvSpPr>
              <a:spLocks/>
            </p:cNvSpPr>
            <p:nvPr/>
          </p:nvSpPr>
          <p:spPr bwMode="auto">
            <a:xfrm>
              <a:off x="3279775" y="3986213"/>
              <a:ext cx="954088" cy="498475"/>
            </a:xfrm>
            <a:custGeom>
              <a:avLst/>
              <a:gdLst>
                <a:gd name="T0" fmla="*/ 0 w 601"/>
                <a:gd name="T1" fmla="*/ 0 h 314"/>
                <a:gd name="T2" fmla="*/ 0 w 601"/>
                <a:gd name="T3" fmla="*/ 0 h 314"/>
                <a:gd name="T4" fmla="*/ 0 w 601"/>
                <a:gd name="T5" fmla="*/ 0 h 314"/>
                <a:gd name="T6" fmla="*/ 601 w 601"/>
                <a:gd name="T7" fmla="*/ 314 h 314"/>
                <a:gd name="T8" fmla="*/ 601 w 601"/>
                <a:gd name="T9" fmla="*/ 314 h 314"/>
                <a:gd name="T10" fmla="*/ 0 w 601"/>
                <a:gd name="T11" fmla="*/ 0 h 314"/>
              </a:gdLst>
              <a:ahLst/>
              <a:cxnLst>
                <a:cxn ang="0">
                  <a:pos x="T0" y="T1"/>
                </a:cxn>
                <a:cxn ang="0">
                  <a:pos x="T2" y="T3"/>
                </a:cxn>
                <a:cxn ang="0">
                  <a:pos x="T4" y="T5"/>
                </a:cxn>
                <a:cxn ang="0">
                  <a:pos x="T6" y="T7"/>
                </a:cxn>
                <a:cxn ang="0">
                  <a:pos x="T8" y="T9"/>
                </a:cxn>
                <a:cxn ang="0">
                  <a:pos x="T10" y="T11"/>
                </a:cxn>
              </a:cxnLst>
              <a:rect l="0" t="0" r="r" b="b"/>
              <a:pathLst>
                <a:path w="601" h="314">
                  <a:moveTo>
                    <a:pt x="0" y="0"/>
                  </a:moveTo>
                  <a:lnTo>
                    <a:pt x="0" y="0"/>
                  </a:lnTo>
                  <a:lnTo>
                    <a:pt x="0" y="0"/>
                  </a:lnTo>
                  <a:lnTo>
                    <a:pt x="601" y="314"/>
                  </a:lnTo>
                  <a:lnTo>
                    <a:pt x="601" y="314"/>
                  </a:lnTo>
                  <a:lnTo>
                    <a:pt x="0" y="0"/>
                  </a:lnTo>
                </a:path>
              </a:pathLst>
            </a:custGeom>
            <a:noFill/>
            <a:ln w="9525">
              <a:noFill/>
              <a:round/>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endParaRPr lang="en-US" sz="1836"/>
            </a:p>
          </p:txBody>
        </p:sp>
        <p:sp>
          <p:nvSpPr>
            <p:cNvPr id="21" name="Freeform 15"/>
            <p:cNvSpPr>
              <a:spLocks noEditPoints="1"/>
            </p:cNvSpPr>
            <p:nvPr/>
          </p:nvSpPr>
          <p:spPr bwMode="auto">
            <a:xfrm>
              <a:off x="2530475" y="3676650"/>
              <a:ext cx="158750" cy="106362"/>
            </a:xfrm>
            <a:custGeom>
              <a:avLst/>
              <a:gdLst>
                <a:gd name="T0" fmla="*/ 0 w 43"/>
                <a:gd name="T1" fmla="*/ 29 h 29"/>
                <a:gd name="T2" fmla="*/ 0 w 43"/>
                <a:gd name="T3" fmla="*/ 29 h 29"/>
                <a:gd name="T4" fmla="*/ 0 w 43"/>
                <a:gd name="T5" fmla="*/ 29 h 29"/>
                <a:gd name="T6" fmla="*/ 0 w 43"/>
                <a:gd name="T7" fmla="*/ 29 h 29"/>
                <a:gd name="T8" fmla="*/ 1 w 43"/>
                <a:gd name="T9" fmla="*/ 29 h 29"/>
                <a:gd name="T10" fmla="*/ 0 w 43"/>
                <a:gd name="T11" fmla="*/ 29 h 29"/>
                <a:gd name="T12" fmla="*/ 1 w 43"/>
                <a:gd name="T13" fmla="*/ 29 h 29"/>
                <a:gd name="T14" fmla="*/ 1 w 43"/>
                <a:gd name="T15" fmla="*/ 29 h 29"/>
                <a:gd name="T16" fmla="*/ 1 w 43"/>
                <a:gd name="T17" fmla="*/ 29 h 29"/>
                <a:gd name="T18" fmla="*/ 1 w 43"/>
                <a:gd name="T19" fmla="*/ 29 h 29"/>
                <a:gd name="T20" fmla="*/ 1 w 43"/>
                <a:gd name="T21" fmla="*/ 29 h 29"/>
                <a:gd name="T22" fmla="*/ 1 w 43"/>
                <a:gd name="T23" fmla="*/ 29 h 29"/>
                <a:gd name="T24" fmla="*/ 1 w 43"/>
                <a:gd name="T25" fmla="*/ 29 h 29"/>
                <a:gd name="T26" fmla="*/ 1 w 43"/>
                <a:gd name="T27" fmla="*/ 29 h 29"/>
                <a:gd name="T28" fmla="*/ 1 w 43"/>
                <a:gd name="T29" fmla="*/ 29 h 29"/>
                <a:gd name="T30" fmla="*/ 1 w 43"/>
                <a:gd name="T31" fmla="*/ 29 h 29"/>
                <a:gd name="T32" fmla="*/ 1 w 43"/>
                <a:gd name="T33" fmla="*/ 29 h 29"/>
                <a:gd name="T34" fmla="*/ 1 w 43"/>
                <a:gd name="T35" fmla="*/ 29 h 29"/>
                <a:gd name="T36" fmla="*/ 1 w 43"/>
                <a:gd name="T37" fmla="*/ 29 h 29"/>
                <a:gd name="T38" fmla="*/ 43 w 43"/>
                <a:gd name="T39" fmla="*/ 0 h 29"/>
                <a:gd name="T40" fmla="*/ 1 w 43"/>
                <a:gd name="T41" fmla="*/ 29 h 29"/>
                <a:gd name="T42" fmla="*/ 43 w 43"/>
                <a:gd name="T43" fmla="*/ 0 h 29"/>
                <a:gd name="T44" fmla="*/ 43 w 43"/>
                <a:gd name="T45" fmla="*/ 0 h 29"/>
                <a:gd name="T46" fmla="*/ 43 w 43"/>
                <a:gd name="T47" fmla="*/ 0 h 29"/>
                <a:gd name="T48" fmla="*/ 43 w 43"/>
                <a:gd name="T4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29">
                  <a:moveTo>
                    <a:pt x="0" y="29"/>
                  </a:moveTo>
                  <a:cubicBezTo>
                    <a:pt x="0" y="29"/>
                    <a:pt x="0" y="29"/>
                    <a:pt x="0" y="29"/>
                  </a:cubicBezTo>
                  <a:cubicBezTo>
                    <a:pt x="0" y="29"/>
                    <a:pt x="0" y="29"/>
                    <a:pt x="0" y="29"/>
                  </a:cubicBezTo>
                  <a:cubicBezTo>
                    <a:pt x="0" y="29"/>
                    <a:pt x="0" y="29"/>
                    <a:pt x="0" y="29"/>
                  </a:cubicBezTo>
                  <a:moveTo>
                    <a:pt x="1" y="29"/>
                  </a:moveTo>
                  <a:cubicBezTo>
                    <a:pt x="0" y="29"/>
                    <a:pt x="0" y="29"/>
                    <a:pt x="0" y="29"/>
                  </a:cubicBezTo>
                  <a:cubicBezTo>
                    <a:pt x="0" y="29"/>
                    <a:pt x="0" y="29"/>
                    <a:pt x="1" y="29"/>
                  </a:cubicBezTo>
                  <a:moveTo>
                    <a:pt x="1" y="29"/>
                  </a:moveTo>
                  <a:cubicBezTo>
                    <a:pt x="1" y="29"/>
                    <a:pt x="1" y="29"/>
                    <a:pt x="1" y="29"/>
                  </a:cubicBezTo>
                  <a:cubicBezTo>
                    <a:pt x="1" y="29"/>
                    <a:pt x="1" y="29"/>
                    <a:pt x="1" y="29"/>
                  </a:cubicBezTo>
                  <a:moveTo>
                    <a:pt x="1" y="29"/>
                  </a:moveTo>
                  <a:cubicBezTo>
                    <a:pt x="1" y="29"/>
                    <a:pt x="1" y="29"/>
                    <a:pt x="1" y="29"/>
                  </a:cubicBezTo>
                  <a:cubicBezTo>
                    <a:pt x="1" y="29"/>
                    <a:pt x="1" y="29"/>
                    <a:pt x="1" y="29"/>
                  </a:cubicBezTo>
                  <a:moveTo>
                    <a:pt x="1" y="29"/>
                  </a:moveTo>
                  <a:cubicBezTo>
                    <a:pt x="1" y="29"/>
                    <a:pt x="1" y="29"/>
                    <a:pt x="1" y="29"/>
                  </a:cubicBezTo>
                  <a:cubicBezTo>
                    <a:pt x="1" y="29"/>
                    <a:pt x="1" y="29"/>
                    <a:pt x="1" y="29"/>
                  </a:cubicBezTo>
                  <a:moveTo>
                    <a:pt x="1" y="29"/>
                  </a:moveTo>
                  <a:cubicBezTo>
                    <a:pt x="1" y="29"/>
                    <a:pt x="1" y="29"/>
                    <a:pt x="1" y="29"/>
                  </a:cubicBezTo>
                  <a:cubicBezTo>
                    <a:pt x="1" y="29"/>
                    <a:pt x="1" y="29"/>
                    <a:pt x="1" y="29"/>
                  </a:cubicBezTo>
                  <a:moveTo>
                    <a:pt x="43" y="0"/>
                  </a:moveTo>
                  <a:cubicBezTo>
                    <a:pt x="36" y="17"/>
                    <a:pt x="20" y="29"/>
                    <a:pt x="1" y="29"/>
                  </a:cubicBezTo>
                  <a:cubicBezTo>
                    <a:pt x="20" y="29"/>
                    <a:pt x="36" y="17"/>
                    <a:pt x="43" y="0"/>
                  </a:cubicBezTo>
                  <a:cubicBezTo>
                    <a:pt x="43" y="0"/>
                    <a:pt x="43" y="0"/>
                    <a:pt x="43" y="0"/>
                  </a:cubicBezTo>
                  <a:cubicBezTo>
                    <a:pt x="43" y="0"/>
                    <a:pt x="43" y="0"/>
                    <a:pt x="43" y="0"/>
                  </a:cubicBezTo>
                  <a:cubicBezTo>
                    <a:pt x="43" y="0"/>
                    <a:pt x="43" y="0"/>
                    <a:pt x="43" y="0"/>
                  </a:cubicBezTo>
                </a:path>
              </a:pathLst>
            </a:custGeom>
            <a:solidFill>
              <a:srgbClr val="FDFDFD"/>
            </a:solidFill>
            <a:ln w="9525">
              <a:noFill/>
              <a:round/>
              <a:headEnd/>
              <a:tailEnd/>
            </a:ln>
            <a:extLst/>
          </p:spPr>
          <p:txBody>
            <a:bodyPr vert="horz" wrap="square" lIns="93260" tIns="46630" rIns="93260" bIns="46630" numCol="1" anchor="t" anchorCtr="0" compatLnSpc="1">
              <a:prstTxWarp prst="textNoShape">
                <a:avLst/>
              </a:prstTxWarp>
            </a:bodyPr>
            <a:lstStyle/>
            <a:p>
              <a:endParaRPr lang="en-US" sz="1836"/>
            </a:p>
          </p:txBody>
        </p:sp>
        <p:sp>
          <p:nvSpPr>
            <p:cNvPr id="22" name="Freeform 16"/>
            <p:cNvSpPr>
              <a:spLocks noEditPoints="1"/>
            </p:cNvSpPr>
            <p:nvPr/>
          </p:nvSpPr>
          <p:spPr bwMode="auto">
            <a:xfrm>
              <a:off x="2535238" y="4446588"/>
              <a:ext cx="25400" cy="0"/>
            </a:xfrm>
            <a:custGeom>
              <a:avLst/>
              <a:gdLst>
                <a:gd name="T0" fmla="*/ 0 w 7"/>
                <a:gd name="T1" fmla="*/ 0 w 7"/>
                <a:gd name="T2" fmla="*/ 0 w 7"/>
                <a:gd name="T3" fmla="*/ 0 w 7"/>
                <a:gd name="T4" fmla="*/ 0 w 7"/>
                <a:gd name="T5" fmla="*/ 0 w 7"/>
                <a:gd name="T6" fmla="*/ 1 w 7"/>
                <a:gd name="T7" fmla="*/ 1 w 7"/>
                <a:gd name="T8" fmla="*/ 1 w 7"/>
                <a:gd name="T9" fmla="*/ 1 w 7"/>
                <a:gd name="T10" fmla="*/ 1 w 7"/>
                <a:gd name="T11" fmla="*/ 1 w 7"/>
                <a:gd name="T12" fmla="*/ 2 w 7"/>
                <a:gd name="T13" fmla="*/ 2 w 7"/>
                <a:gd name="T14" fmla="*/ 2 w 7"/>
                <a:gd name="T15" fmla="*/ 2 w 7"/>
                <a:gd name="T16" fmla="*/ 2 w 7"/>
                <a:gd name="T17" fmla="*/ 2 w 7"/>
                <a:gd name="T18" fmla="*/ 3 w 7"/>
                <a:gd name="T19" fmla="*/ 3 w 7"/>
                <a:gd name="T20" fmla="*/ 3 w 7"/>
                <a:gd name="T21" fmla="*/ 4 w 7"/>
                <a:gd name="T22" fmla="*/ 4 w 7"/>
                <a:gd name="T23" fmla="*/ 4 w 7"/>
                <a:gd name="T24" fmla="*/ 4 w 7"/>
                <a:gd name="T25" fmla="*/ 4 w 7"/>
                <a:gd name="T26" fmla="*/ 4 w 7"/>
                <a:gd name="T27" fmla="*/ 5 w 7"/>
                <a:gd name="T28" fmla="*/ 5 w 7"/>
                <a:gd name="T29" fmla="*/ 5 w 7"/>
                <a:gd name="T30" fmla="*/ 6 w 7"/>
                <a:gd name="T31" fmla="*/ 6 w 7"/>
                <a:gd name="T32" fmla="*/ 6 w 7"/>
                <a:gd name="T33" fmla="*/ 7 w 7"/>
                <a:gd name="T34" fmla="*/ 7 w 7"/>
                <a:gd name="T35"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 ang="0">
                  <a:pos x="T34" y="0"/>
                </a:cxn>
                <a:cxn ang="0">
                  <a:pos x="T35" y="0"/>
                </a:cxn>
              </a:cxnLst>
              <a:rect l="0" t="0" r="r" b="b"/>
              <a:pathLst>
                <a:path w="7">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5" y="0"/>
                  </a:moveTo>
                  <a:cubicBezTo>
                    <a:pt x="5" y="0"/>
                    <a:pt x="5" y="0"/>
                    <a:pt x="5" y="0"/>
                  </a:cubicBezTo>
                  <a:cubicBezTo>
                    <a:pt x="5" y="0"/>
                    <a:pt x="5" y="0"/>
                    <a:pt x="5" y="0"/>
                  </a:cubicBezTo>
                  <a:moveTo>
                    <a:pt x="6" y="0"/>
                  </a:moveTo>
                  <a:cubicBezTo>
                    <a:pt x="6" y="0"/>
                    <a:pt x="6" y="0"/>
                    <a:pt x="6" y="0"/>
                  </a:cubicBezTo>
                  <a:cubicBezTo>
                    <a:pt x="6" y="0"/>
                    <a:pt x="6" y="0"/>
                    <a:pt x="6" y="0"/>
                  </a:cubicBezTo>
                  <a:moveTo>
                    <a:pt x="7" y="0"/>
                  </a:moveTo>
                  <a:cubicBezTo>
                    <a:pt x="7" y="0"/>
                    <a:pt x="7" y="0"/>
                    <a:pt x="7" y="0"/>
                  </a:cubicBezTo>
                  <a:cubicBezTo>
                    <a:pt x="7" y="0"/>
                    <a:pt x="7" y="0"/>
                    <a:pt x="7" y="0"/>
                  </a:cubicBezTo>
                </a:path>
              </a:pathLst>
            </a:custGeom>
            <a:solidFill>
              <a:srgbClr val="F79D34"/>
            </a:solidFill>
            <a:ln w="9525">
              <a:noFill/>
              <a:round/>
              <a:headEnd/>
              <a:tailEnd/>
            </a:ln>
            <a:extLst/>
          </p:spPr>
          <p:txBody>
            <a:bodyPr vert="horz" wrap="square" lIns="93260" tIns="46630" rIns="93260" bIns="46630" numCol="1" anchor="t" anchorCtr="0" compatLnSpc="1">
              <a:prstTxWarp prst="textNoShape">
                <a:avLst/>
              </a:prstTxWarp>
            </a:bodyPr>
            <a:lstStyle/>
            <a:p>
              <a:endParaRPr lang="en-US" sz="1836"/>
            </a:p>
          </p:txBody>
        </p:sp>
        <p:sp>
          <p:nvSpPr>
            <p:cNvPr id="23" name="Freeform 17"/>
            <p:cNvSpPr>
              <a:spLocks/>
            </p:cNvSpPr>
            <p:nvPr/>
          </p:nvSpPr>
          <p:spPr bwMode="auto">
            <a:xfrm>
              <a:off x="2530475" y="3676650"/>
              <a:ext cx="749300" cy="769937"/>
            </a:xfrm>
            <a:custGeom>
              <a:avLst/>
              <a:gdLst>
                <a:gd name="T0" fmla="*/ 43 w 203"/>
                <a:gd name="T1" fmla="*/ 0 h 209"/>
                <a:gd name="T2" fmla="*/ 1 w 203"/>
                <a:gd name="T3" fmla="*/ 29 h 209"/>
                <a:gd name="T4" fmla="*/ 1 w 203"/>
                <a:gd name="T5" fmla="*/ 29 h 209"/>
                <a:gd name="T6" fmla="*/ 1 w 203"/>
                <a:gd name="T7" fmla="*/ 29 h 209"/>
                <a:gd name="T8" fmla="*/ 1 w 203"/>
                <a:gd name="T9" fmla="*/ 29 h 209"/>
                <a:gd name="T10" fmla="*/ 1 w 203"/>
                <a:gd name="T11" fmla="*/ 29 h 209"/>
                <a:gd name="T12" fmla="*/ 1 w 203"/>
                <a:gd name="T13" fmla="*/ 29 h 209"/>
                <a:gd name="T14" fmla="*/ 1 w 203"/>
                <a:gd name="T15" fmla="*/ 29 h 209"/>
                <a:gd name="T16" fmla="*/ 1 w 203"/>
                <a:gd name="T17" fmla="*/ 29 h 209"/>
                <a:gd name="T18" fmla="*/ 1 w 203"/>
                <a:gd name="T19" fmla="*/ 29 h 209"/>
                <a:gd name="T20" fmla="*/ 1 w 203"/>
                <a:gd name="T21" fmla="*/ 29 h 209"/>
                <a:gd name="T22" fmla="*/ 0 w 203"/>
                <a:gd name="T23" fmla="*/ 29 h 209"/>
                <a:gd name="T24" fmla="*/ 0 w 203"/>
                <a:gd name="T25" fmla="*/ 29 h 209"/>
                <a:gd name="T26" fmla="*/ 0 w 203"/>
                <a:gd name="T27" fmla="*/ 29 h 209"/>
                <a:gd name="T28" fmla="*/ 0 w 203"/>
                <a:gd name="T29" fmla="*/ 209 h 209"/>
                <a:gd name="T30" fmla="*/ 1 w 203"/>
                <a:gd name="T31" fmla="*/ 209 h 209"/>
                <a:gd name="T32" fmla="*/ 1 w 203"/>
                <a:gd name="T33" fmla="*/ 209 h 209"/>
                <a:gd name="T34" fmla="*/ 1 w 203"/>
                <a:gd name="T35" fmla="*/ 209 h 209"/>
                <a:gd name="T36" fmla="*/ 1 w 203"/>
                <a:gd name="T37" fmla="*/ 209 h 209"/>
                <a:gd name="T38" fmla="*/ 2 w 203"/>
                <a:gd name="T39" fmla="*/ 209 h 209"/>
                <a:gd name="T40" fmla="*/ 2 w 203"/>
                <a:gd name="T41" fmla="*/ 209 h 209"/>
                <a:gd name="T42" fmla="*/ 2 w 203"/>
                <a:gd name="T43" fmla="*/ 209 h 209"/>
                <a:gd name="T44" fmla="*/ 2 w 203"/>
                <a:gd name="T45" fmla="*/ 209 h 209"/>
                <a:gd name="T46" fmla="*/ 3 w 203"/>
                <a:gd name="T47" fmla="*/ 209 h 209"/>
                <a:gd name="T48" fmla="*/ 3 w 203"/>
                <a:gd name="T49" fmla="*/ 209 h 209"/>
                <a:gd name="T50" fmla="*/ 3 w 203"/>
                <a:gd name="T51" fmla="*/ 209 h 209"/>
                <a:gd name="T52" fmla="*/ 3 w 203"/>
                <a:gd name="T53" fmla="*/ 209 h 209"/>
                <a:gd name="T54" fmla="*/ 4 w 203"/>
                <a:gd name="T55" fmla="*/ 209 h 209"/>
                <a:gd name="T56" fmla="*/ 4 w 203"/>
                <a:gd name="T57" fmla="*/ 209 h 209"/>
                <a:gd name="T58" fmla="*/ 5 w 203"/>
                <a:gd name="T59" fmla="*/ 209 h 209"/>
                <a:gd name="T60" fmla="*/ 5 w 203"/>
                <a:gd name="T61" fmla="*/ 209 h 209"/>
                <a:gd name="T62" fmla="*/ 5 w 203"/>
                <a:gd name="T63" fmla="*/ 209 h 209"/>
                <a:gd name="T64" fmla="*/ 5 w 203"/>
                <a:gd name="T65" fmla="*/ 209 h 209"/>
                <a:gd name="T66" fmla="*/ 6 w 203"/>
                <a:gd name="T67" fmla="*/ 209 h 209"/>
                <a:gd name="T68" fmla="*/ 6 w 203"/>
                <a:gd name="T69" fmla="*/ 209 h 209"/>
                <a:gd name="T70" fmla="*/ 7 w 203"/>
                <a:gd name="T71" fmla="*/ 209 h 209"/>
                <a:gd name="T72" fmla="*/ 7 w 203"/>
                <a:gd name="T73" fmla="*/ 209 h 209"/>
                <a:gd name="T74" fmla="*/ 8 w 203"/>
                <a:gd name="T75" fmla="*/ 209 h 209"/>
                <a:gd name="T76" fmla="*/ 8 w 203"/>
                <a:gd name="T77" fmla="*/ 209 h 209"/>
                <a:gd name="T78" fmla="*/ 203 w 203"/>
                <a:gd name="T79" fmla="*/ 84 h 209"/>
                <a:gd name="T80" fmla="*/ 43 w 203"/>
                <a:gd name="T8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3" h="209">
                  <a:moveTo>
                    <a:pt x="43" y="0"/>
                  </a:moveTo>
                  <a:cubicBezTo>
                    <a:pt x="36" y="17"/>
                    <a:pt x="20"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0" y="29"/>
                    <a:pt x="0" y="29"/>
                    <a:pt x="0" y="29"/>
                  </a:cubicBezTo>
                  <a:cubicBezTo>
                    <a:pt x="0" y="29"/>
                    <a:pt x="0" y="29"/>
                    <a:pt x="0" y="29"/>
                  </a:cubicBezTo>
                  <a:cubicBezTo>
                    <a:pt x="0" y="29"/>
                    <a:pt x="0" y="29"/>
                    <a:pt x="0" y="29"/>
                  </a:cubicBezTo>
                  <a:cubicBezTo>
                    <a:pt x="0" y="209"/>
                    <a:pt x="0" y="209"/>
                    <a:pt x="0" y="209"/>
                  </a:cubicBezTo>
                  <a:cubicBezTo>
                    <a:pt x="0" y="209"/>
                    <a:pt x="0" y="209"/>
                    <a:pt x="1" y="209"/>
                  </a:cubicBezTo>
                  <a:cubicBezTo>
                    <a:pt x="1" y="209"/>
                    <a:pt x="1" y="209"/>
                    <a:pt x="1" y="209"/>
                  </a:cubicBezTo>
                  <a:cubicBezTo>
                    <a:pt x="1" y="209"/>
                    <a:pt x="1" y="209"/>
                    <a:pt x="1" y="209"/>
                  </a:cubicBezTo>
                  <a:cubicBezTo>
                    <a:pt x="1" y="209"/>
                    <a:pt x="1" y="209"/>
                    <a:pt x="1" y="209"/>
                  </a:cubicBezTo>
                  <a:cubicBezTo>
                    <a:pt x="1" y="209"/>
                    <a:pt x="1" y="209"/>
                    <a:pt x="2" y="209"/>
                  </a:cubicBezTo>
                  <a:cubicBezTo>
                    <a:pt x="2" y="209"/>
                    <a:pt x="2" y="209"/>
                    <a:pt x="2" y="209"/>
                  </a:cubicBezTo>
                  <a:cubicBezTo>
                    <a:pt x="2" y="209"/>
                    <a:pt x="2" y="209"/>
                    <a:pt x="2" y="209"/>
                  </a:cubicBezTo>
                  <a:cubicBezTo>
                    <a:pt x="2" y="209"/>
                    <a:pt x="2" y="209"/>
                    <a:pt x="2" y="209"/>
                  </a:cubicBezTo>
                  <a:cubicBezTo>
                    <a:pt x="2" y="209"/>
                    <a:pt x="2" y="209"/>
                    <a:pt x="3" y="209"/>
                  </a:cubicBezTo>
                  <a:cubicBezTo>
                    <a:pt x="3" y="209"/>
                    <a:pt x="3" y="209"/>
                    <a:pt x="3" y="209"/>
                  </a:cubicBezTo>
                  <a:cubicBezTo>
                    <a:pt x="3" y="209"/>
                    <a:pt x="3" y="209"/>
                    <a:pt x="3" y="209"/>
                  </a:cubicBezTo>
                  <a:cubicBezTo>
                    <a:pt x="3" y="209"/>
                    <a:pt x="3" y="209"/>
                    <a:pt x="3" y="209"/>
                  </a:cubicBezTo>
                  <a:cubicBezTo>
                    <a:pt x="4" y="209"/>
                    <a:pt x="4" y="209"/>
                    <a:pt x="4" y="209"/>
                  </a:cubicBezTo>
                  <a:cubicBezTo>
                    <a:pt x="4" y="209"/>
                    <a:pt x="4" y="209"/>
                    <a:pt x="4" y="209"/>
                  </a:cubicBezTo>
                  <a:cubicBezTo>
                    <a:pt x="4" y="209"/>
                    <a:pt x="5" y="209"/>
                    <a:pt x="5" y="209"/>
                  </a:cubicBezTo>
                  <a:cubicBezTo>
                    <a:pt x="5" y="209"/>
                    <a:pt x="5" y="209"/>
                    <a:pt x="5" y="209"/>
                  </a:cubicBezTo>
                  <a:cubicBezTo>
                    <a:pt x="5" y="209"/>
                    <a:pt x="5" y="209"/>
                    <a:pt x="5" y="209"/>
                  </a:cubicBezTo>
                  <a:cubicBezTo>
                    <a:pt x="5" y="209"/>
                    <a:pt x="5" y="209"/>
                    <a:pt x="5" y="209"/>
                  </a:cubicBezTo>
                  <a:cubicBezTo>
                    <a:pt x="5" y="209"/>
                    <a:pt x="6" y="209"/>
                    <a:pt x="6" y="209"/>
                  </a:cubicBezTo>
                  <a:cubicBezTo>
                    <a:pt x="6" y="209"/>
                    <a:pt x="6" y="209"/>
                    <a:pt x="6" y="209"/>
                  </a:cubicBezTo>
                  <a:cubicBezTo>
                    <a:pt x="6" y="209"/>
                    <a:pt x="6" y="209"/>
                    <a:pt x="7" y="209"/>
                  </a:cubicBezTo>
                  <a:cubicBezTo>
                    <a:pt x="7" y="209"/>
                    <a:pt x="7" y="209"/>
                    <a:pt x="7" y="209"/>
                  </a:cubicBezTo>
                  <a:cubicBezTo>
                    <a:pt x="7" y="209"/>
                    <a:pt x="7" y="209"/>
                    <a:pt x="8" y="209"/>
                  </a:cubicBezTo>
                  <a:cubicBezTo>
                    <a:pt x="8" y="209"/>
                    <a:pt x="8" y="209"/>
                    <a:pt x="8" y="209"/>
                  </a:cubicBezTo>
                  <a:cubicBezTo>
                    <a:pt x="93" y="206"/>
                    <a:pt x="167" y="156"/>
                    <a:pt x="203" y="84"/>
                  </a:cubicBezTo>
                  <a:cubicBezTo>
                    <a:pt x="43" y="0"/>
                    <a:pt x="43" y="0"/>
                    <a:pt x="43" y="0"/>
                  </a:cubicBezTo>
                </a:path>
              </a:pathLst>
            </a:custGeom>
            <a:solidFill>
              <a:srgbClr val="008AF2"/>
            </a:solidFill>
            <a:ln>
              <a:solidFill>
                <a:srgbClr val="003C6C"/>
              </a:solidFill>
            </a:ln>
          </p:spPr>
          <p:txBody>
            <a:bodyPr vert="horz" wrap="square" lIns="93260" tIns="46630" rIns="93260" bIns="46630" numCol="1" anchor="t" anchorCtr="0" compatLnSpc="1">
              <a:prstTxWarp prst="textNoShape">
                <a:avLst/>
              </a:prstTxWarp>
            </a:bodyPr>
            <a:lstStyle/>
            <a:p>
              <a:endParaRPr lang="en-US" sz="1836"/>
            </a:p>
          </p:txBody>
        </p:sp>
      </p:grpSp>
      <p:cxnSp>
        <p:nvCxnSpPr>
          <p:cNvPr id="26" name="Straight Connector 25"/>
          <p:cNvCxnSpPr/>
          <p:nvPr/>
        </p:nvCxnSpPr>
        <p:spPr>
          <a:xfrm>
            <a:off x="5837237" y="2310733"/>
            <a:ext cx="5569748"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12162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25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125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15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1"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500"/>
                                        <p:tgtEl>
                                          <p:spTgt spid="16"/>
                                        </p:tgtEl>
                                      </p:cBhvr>
                                    </p:animEffect>
                                  </p:childTnLst>
                                </p:cTn>
                              </p:par>
                              <p:par>
                                <p:cTn id="24" presetID="8" presetClass="emph" presetSubtype="0" fill="hold" grpId="0" nodeType="withEffect">
                                  <p:stCondLst>
                                    <p:cond delay="0"/>
                                  </p:stCondLst>
                                  <p:childTnLst>
                                    <p:animRot by="21600000">
                                      <p:cBhvr>
                                        <p:cTn id="25" dur="6000" fill="hold"/>
                                        <p:tgtEl>
                                          <p:spTgt spid="16"/>
                                        </p:tgtEl>
                                        <p:attrNameLst>
                                          <p:attrName>r</p:attrName>
                                        </p:attrNameLst>
                                      </p:cBhvr>
                                    </p:animRot>
                                  </p:childTnLst>
                                </p:cTn>
                              </p:par>
                              <p:par>
                                <p:cTn id="26" presetID="10" presetClass="exit" presetSubtype="0" fill="hold" grpId="2" nodeType="withEffect">
                                  <p:stCondLst>
                                    <p:cond delay="3000"/>
                                  </p:stCondLst>
                                  <p:childTnLst>
                                    <p:animEffect transition="out" filter="fade">
                                      <p:cBhvr>
                                        <p:cTn id="27" dur="1250"/>
                                        <p:tgtEl>
                                          <p:spTgt spid="16"/>
                                        </p:tgtEl>
                                      </p:cBhvr>
                                    </p:animEffect>
                                    <p:set>
                                      <p:cBhvr>
                                        <p:cTn id="28" dur="1" fill="hold">
                                          <p:stCondLst>
                                            <p:cond delay="1249"/>
                                          </p:stCondLst>
                                        </p:cTn>
                                        <p:tgtEl>
                                          <p:spTgt spid="16"/>
                                        </p:tgtEl>
                                        <p:attrNameLst>
                                          <p:attrName>style.visibility</p:attrName>
                                        </p:attrNameLst>
                                      </p:cBhvr>
                                      <p:to>
                                        <p:strVal val="hidden"/>
                                      </p:to>
                                    </p:set>
                                  </p:childTnLst>
                                </p:cTn>
                              </p:par>
                            </p:childTnLst>
                          </p:cTn>
                        </p:par>
                        <p:par>
                          <p:cTn id="29" fill="hold">
                            <p:stCondLst>
                              <p:cond delay="8000"/>
                            </p:stCondLst>
                            <p:childTnLst>
                              <p:par>
                                <p:cTn id="30" presetID="22" presetClass="entr" presetSubtype="8"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2"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125663"/>
            <a:ext cx="11632230" cy="4172937"/>
          </a:xfrm>
        </p:spPr>
        <p:txBody>
          <a:bodyPr/>
          <a:lstStyle/>
          <a:p>
            <a:r>
              <a:rPr lang="en-NZ" dirty="0"/>
              <a:t>Demo</a:t>
            </a:r>
            <a:br>
              <a:rPr lang="en-NZ" dirty="0"/>
            </a:br>
            <a:r>
              <a:rPr lang="en-NZ" dirty="0"/>
              <a:t>Getting started with Premium </a:t>
            </a:r>
            <a:r>
              <a:rPr lang="en-NZ" dirty="0" smtClean="0"/>
              <a:t>Storage</a:t>
            </a:r>
            <a:r>
              <a:rPr lang="en-NZ" dirty="0"/>
              <a:t/>
            </a:r>
            <a:br>
              <a:rPr lang="en-NZ" dirty="0"/>
            </a:br>
            <a:endParaRPr lang="en-NZ" dirty="0"/>
          </a:p>
        </p:txBody>
      </p:sp>
    </p:spTree>
    <p:extLst>
      <p:ext uri="{BB962C8B-B14F-4D97-AF65-F5344CB8AC3E}">
        <p14:creationId xmlns:p14="http://schemas.microsoft.com/office/powerpoint/2010/main" val="31009239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Back-Up and Site Resiliency</a:t>
            </a:r>
            <a:endParaRPr lang="en-US" dirty="0"/>
          </a:p>
        </p:txBody>
      </p:sp>
      <p:pic>
        <p:nvPicPr>
          <p:cNvPr id="12" name="Picture 11"/>
          <p:cNvPicPr>
            <a:picLocks noChangeAspect="1"/>
          </p:cNvPicPr>
          <p:nvPr/>
        </p:nvPicPr>
        <p:blipFill>
          <a:blip r:embed="rId3"/>
          <a:stretch>
            <a:fillRect/>
          </a:stretch>
        </p:blipFill>
        <p:spPr>
          <a:xfrm>
            <a:off x="263525" y="1212849"/>
            <a:ext cx="8691015" cy="5740504"/>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a:stretch>
            <a:fillRect/>
          </a:stretch>
        </p:blipFill>
        <p:spPr>
          <a:xfrm>
            <a:off x="3373699" y="1212849"/>
            <a:ext cx="8932496" cy="559678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833960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125663"/>
            <a:ext cx="11632230" cy="4172937"/>
          </a:xfrm>
        </p:spPr>
        <p:txBody>
          <a:bodyPr/>
          <a:lstStyle/>
          <a:p>
            <a:r>
              <a:rPr lang="en-NZ" dirty="0"/>
              <a:t>Demo</a:t>
            </a:r>
            <a:br>
              <a:rPr lang="en-NZ" dirty="0"/>
            </a:br>
            <a:r>
              <a:rPr lang="en-NZ" dirty="0"/>
              <a:t>Azure </a:t>
            </a:r>
            <a:r>
              <a:rPr lang="en-NZ" dirty="0" err="1"/>
              <a:t>BackUp</a:t>
            </a:r>
            <a:r>
              <a:rPr lang="en-NZ" dirty="0"/>
              <a:t/>
            </a:r>
            <a:br>
              <a:rPr lang="en-NZ" dirty="0"/>
            </a:br>
            <a:r>
              <a:rPr lang="en-NZ" dirty="0"/>
              <a:t/>
            </a:r>
            <a:br>
              <a:rPr lang="en-NZ" dirty="0"/>
            </a:br>
            <a:endParaRPr lang="en-NZ" dirty="0"/>
          </a:p>
        </p:txBody>
      </p:sp>
    </p:spTree>
    <p:extLst>
      <p:ext uri="{BB962C8B-B14F-4D97-AF65-F5344CB8AC3E}">
        <p14:creationId xmlns:p14="http://schemas.microsoft.com/office/powerpoint/2010/main" val="27935289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95859" y="1695998"/>
            <a:ext cx="11884025" cy="1035050"/>
          </a:xfrm>
        </p:spPr>
        <p:txBody>
          <a:bodyPr/>
          <a:lstStyle/>
          <a:p>
            <a:r>
              <a:rPr lang="en-US" sz="4488" dirty="0" smtClean="0"/>
              <a:t>Related </a:t>
            </a:r>
            <a:r>
              <a:rPr lang="en-US" sz="4488" dirty="0" smtClean="0">
                <a:latin typeface="+mn-lt"/>
                <a:cs typeface="Segoe UI Semibold" panose="020B0702040204020203" pitchFamily="34" charset="0"/>
              </a:rPr>
              <a:t>Ignite NZ </a:t>
            </a:r>
            <a:r>
              <a:rPr lang="en-US" sz="4488" dirty="0"/>
              <a:t>Sessions</a:t>
            </a:r>
          </a:p>
        </p:txBody>
      </p:sp>
      <p:sp>
        <p:nvSpPr>
          <p:cNvPr id="4" name="Rectangle 3"/>
          <p:cNvSpPr/>
          <p:nvPr/>
        </p:nvSpPr>
        <p:spPr>
          <a:xfrm>
            <a:off x="693566" y="5767492"/>
            <a:ext cx="5679572"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97">
              <a:defRPr/>
            </a:pPr>
            <a:r>
              <a:rPr lang="en-NZ" sz="2448" dirty="0">
                <a:solidFill>
                  <a:srgbClr val="000000"/>
                </a:solidFill>
                <a:latin typeface="Segoe UI Light"/>
                <a:cs typeface="Segoe UI" panose="020B0502040204020203" pitchFamily="34" charset="0"/>
              </a:rPr>
              <a:t>OMS @ Massey – Taking a peek into your infrastructure [M245]</a:t>
            </a:r>
            <a:r>
              <a:rPr lang="en-US" sz="1632" dirty="0" smtClean="0">
                <a:solidFill>
                  <a:srgbClr val="000000"/>
                </a:solidFill>
                <a:cs typeface="Segoe UI" panose="020B0502040204020203" pitchFamily="34" charset="0"/>
              </a:rPr>
              <a:t>Thu 1:55pm</a:t>
            </a:r>
          </a:p>
          <a:p>
            <a:pPr defTabSz="932597">
              <a:defRPr/>
            </a:pPr>
            <a:endParaRPr lang="en-US" sz="2040" i="1" dirty="0">
              <a:solidFill>
                <a:srgbClr val="000000"/>
              </a:solidFill>
              <a:latin typeface="Segoe UI Light"/>
            </a:endParaRPr>
          </a:p>
        </p:txBody>
      </p:sp>
      <p:sp>
        <p:nvSpPr>
          <p:cNvPr id="3" name="Rectangle 2"/>
          <p:cNvSpPr/>
          <p:nvPr/>
        </p:nvSpPr>
        <p:spPr>
          <a:xfrm>
            <a:off x="693567" y="4075546"/>
            <a:ext cx="5679571"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97">
              <a:defRPr/>
            </a:pPr>
            <a:r>
              <a:rPr lang="en-NZ" sz="2448" dirty="0" smtClean="0">
                <a:solidFill>
                  <a:srgbClr val="000000"/>
                </a:solidFill>
                <a:latin typeface="Segoe UI Light"/>
                <a:cs typeface="Segoe UI" panose="020B0502040204020203" pitchFamily="34" charset="0"/>
              </a:rPr>
              <a:t>101 ways to authenticate with Azure Active Directory [M338] </a:t>
            </a:r>
            <a:r>
              <a:rPr lang="en-NZ" sz="1630" dirty="0" err="1" smtClean="0">
                <a:solidFill>
                  <a:srgbClr val="000000"/>
                </a:solidFill>
                <a:cs typeface="Segoe UI" panose="020B0502040204020203" pitchFamily="34" charset="0"/>
              </a:rPr>
              <a:t>Thur</a:t>
            </a:r>
            <a:r>
              <a:rPr lang="en-NZ" sz="1630" dirty="0" smtClean="0">
                <a:solidFill>
                  <a:srgbClr val="000000"/>
                </a:solidFill>
                <a:cs typeface="Segoe UI" panose="020B0502040204020203" pitchFamily="34" charset="0"/>
              </a:rPr>
              <a:t> 10:40am</a:t>
            </a:r>
            <a:endParaRPr lang="en-US" sz="1630" dirty="0">
              <a:solidFill>
                <a:srgbClr val="000000"/>
              </a:solidFill>
              <a:cs typeface="Segoe UI" panose="020B0502040204020203" pitchFamily="34" charset="0"/>
            </a:endParaRPr>
          </a:p>
        </p:txBody>
      </p:sp>
      <p:sp>
        <p:nvSpPr>
          <p:cNvPr id="7" name="Rectangle 6"/>
          <p:cNvSpPr/>
          <p:nvPr/>
        </p:nvSpPr>
        <p:spPr>
          <a:xfrm>
            <a:off x="7338560" y="3694217"/>
            <a:ext cx="4188187" cy="11159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97">
              <a:defRPr/>
            </a:pPr>
            <a:r>
              <a:rPr lang="en-NZ" sz="2448" dirty="0">
                <a:solidFill>
                  <a:srgbClr val="000000"/>
                </a:solidFill>
                <a:latin typeface="Segoe UI Light"/>
                <a:cs typeface="Segoe UI" panose="020B0502040204020203" pitchFamily="34" charset="0"/>
              </a:rPr>
              <a:t>Backup as a Service: Protecting your </a:t>
            </a:r>
            <a:r>
              <a:rPr lang="en-NZ" sz="2448" dirty="0" err="1">
                <a:solidFill>
                  <a:srgbClr val="000000"/>
                </a:solidFill>
                <a:latin typeface="Segoe UI Light"/>
                <a:cs typeface="Segoe UI" panose="020B0502040204020203" pitchFamily="34" charset="0"/>
              </a:rPr>
              <a:t>datacenter</a:t>
            </a:r>
            <a:r>
              <a:rPr lang="en-NZ" sz="2448" dirty="0">
                <a:solidFill>
                  <a:srgbClr val="000000"/>
                </a:solidFill>
                <a:latin typeface="Segoe UI Light"/>
                <a:cs typeface="Segoe UI" panose="020B0502040204020203" pitchFamily="34" charset="0"/>
              </a:rPr>
              <a:t> and cloud workloads [M375</a:t>
            </a:r>
            <a:r>
              <a:rPr lang="en-NZ" sz="2448" dirty="0" smtClean="0">
                <a:solidFill>
                  <a:srgbClr val="000000"/>
                </a:solidFill>
                <a:latin typeface="Segoe UI Light"/>
                <a:cs typeface="Segoe UI" panose="020B0502040204020203" pitchFamily="34" charset="0"/>
              </a:rPr>
              <a:t>]</a:t>
            </a:r>
          </a:p>
          <a:p>
            <a:pPr defTabSz="932597">
              <a:defRPr/>
            </a:pPr>
            <a:r>
              <a:rPr lang="en-US" sz="1632" dirty="0" smtClean="0">
                <a:solidFill>
                  <a:srgbClr val="000000"/>
                </a:solidFill>
                <a:cs typeface="Segoe UI" panose="020B0502040204020203" pitchFamily="34" charset="0"/>
              </a:rPr>
              <a:t> Fri 11:55am</a:t>
            </a:r>
            <a:endParaRPr lang="en-US" sz="1632" dirty="0">
              <a:solidFill>
                <a:srgbClr val="000000"/>
              </a:solidFill>
              <a:cs typeface="Segoe UI" panose="020B0502040204020203" pitchFamily="34" charset="0"/>
            </a:endParaRPr>
          </a:p>
        </p:txBody>
      </p:sp>
      <p:sp>
        <p:nvSpPr>
          <p:cNvPr id="6" name="Rectangle 5"/>
          <p:cNvSpPr/>
          <p:nvPr/>
        </p:nvSpPr>
        <p:spPr>
          <a:xfrm>
            <a:off x="7338562" y="2848244"/>
            <a:ext cx="4928347"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97">
              <a:defRPr/>
            </a:pPr>
            <a:r>
              <a:rPr lang="en-NZ" sz="2448" dirty="0">
                <a:solidFill>
                  <a:srgbClr val="000000"/>
                </a:solidFill>
                <a:latin typeface="Segoe UI Light"/>
                <a:cs typeface="Segoe UI" panose="020B0502040204020203" pitchFamily="34" charset="0"/>
              </a:rPr>
              <a:t>Microsoft's New Windows Server Containers [</a:t>
            </a:r>
            <a:r>
              <a:rPr lang="en-NZ" sz="2448" dirty="0" smtClean="0">
                <a:solidFill>
                  <a:srgbClr val="000000"/>
                </a:solidFill>
                <a:latin typeface="Segoe UI Light"/>
                <a:cs typeface="Segoe UI" panose="020B0502040204020203" pitchFamily="34" charset="0"/>
              </a:rPr>
              <a:t>M251]</a:t>
            </a:r>
            <a:r>
              <a:rPr lang="en-US" sz="1632" dirty="0" smtClean="0">
                <a:solidFill>
                  <a:srgbClr val="000000"/>
                </a:solidFill>
                <a:cs typeface="Segoe UI" panose="020B0502040204020203" pitchFamily="34" charset="0"/>
              </a:rPr>
              <a:t>Fri 9:00am</a:t>
            </a:r>
            <a:endParaRPr lang="en-US" sz="1632" dirty="0">
              <a:solidFill>
                <a:srgbClr val="000000"/>
              </a:solidFill>
              <a:cs typeface="Segoe UI" panose="020B0502040204020203" pitchFamily="34" charset="0"/>
            </a:endParaRPr>
          </a:p>
        </p:txBody>
      </p:sp>
      <p:sp>
        <p:nvSpPr>
          <p:cNvPr id="8" name="Rectangle 7"/>
          <p:cNvSpPr/>
          <p:nvPr/>
        </p:nvSpPr>
        <p:spPr>
          <a:xfrm>
            <a:off x="693567" y="2848244"/>
            <a:ext cx="4360956"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97">
              <a:defRPr/>
            </a:pPr>
            <a:r>
              <a:rPr lang="en-NZ" sz="2448" dirty="0">
                <a:solidFill>
                  <a:srgbClr val="000000"/>
                </a:solidFill>
                <a:latin typeface="Segoe UI Light"/>
                <a:cs typeface="Segoe UI" panose="020B0502040204020203" pitchFamily="34" charset="0"/>
              </a:rPr>
              <a:t>An Overview of Microsoft Azure Networking Capabilities [</a:t>
            </a:r>
            <a:r>
              <a:rPr lang="en-NZ" sz="2448" dirty="0" smtClean="0">
                <a:solidFill>
                  <a:srgbClr val="000000"/>
                </a:solidFill>
                <a:latin typeface="Segoe UI Light"/>
                <a:cs typeface="Segoe UI" panose="020B0502040204020203" pitchFamily="34" charset="0"/>
              </a:rPr>
              <a:t>M261]</a:t>
            </a:r>
            <a:r>
              <a:rPr lang="en-NZ" sz="1630" dirty="0" err="1" smtClean="0">
                <a:solidFill>
                  <a:srgbClr val="000000"/>
                </a:solidFill>
                <a:cs typeface="Segoe UI" panose="020B0502040204020203" pitchFamily="34" charset="0"/>
              </a:rPr>
              <a:t>Thur</a:t>
            </a:r>
            <a:r>
              <a:rPr lang="en-US" sz="1630" dirty="0" smtClean="0">
                <a:solidFill>
                  <a:srgbClr val="000000"/>
                </a:solidFill>
                <a:cs typeface="Segoe UI" panose="020B0502040204020203" pitchFamily="34" charset="0"/>
              </a:rPr>
              <a:t> 9:00am</a:t>
            </a:r>
            <a:endParaRPr lang="en-US" sz="1630" dirty="0">
              <a:solidFill>
                <a:srgbClr val="000000"/>
              </a:solidFill>
              <a:cs typeface="Segoe UI" panose="020B0502040204020203" pitchFamily="34" charset="0"/>
            </a:endParaRPr>
          </a:p>
        </p:txBody>
      </p:sp>
      <p:sp>
        <p:nvSpPr>
          <p:cNvPr id="5" name="Rectangle 4"/>
          <p:cNvSpPr/>
          <p:nvPr/>
        </p:nvSpPr>
        <p:spPr>
          <a:xfrm>
            <a:off x="693566" y="4921520"/>
            <a:ext cx="5679572"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97">
              <a:defRPr/>
            </a:pPr>
            <a:r>
              <a:rPr lang="en-NZ" sz="2448" dirty="0">
                <a:solidFill>
                  <a:srgbClr val="000000"/>
                </a:solidFill>
                <a:latin typeface="Segoe UI Light"/>
                <a:cs typeface="Segoe UI" panose="020B0502040204020203" pitchFamily="34" charset="0"/>
              </a:rPr>
              <a:t>Use Azure Site Recovery to mitigate DR risk at VMware sites [M243]</a:t>
            </a:r>
            <a:r>
              <a:rPr lang="en-US" sz="1632" dirty="0" smtClean="0">
                <a:solidFill>
                  <a:srgbClr val="000000"/>
                </a:solidFill>
                <a:cs typeface="Segoe UI" panose="020B0502040204020203" pitchFamily="34" charset="0"/>
              </a:rPr>
              <a:t>Thu 11:55am</a:t>
            </a:r>
            <a:endParaRPr lang="en-US" sz="1632" dirty="0">
              <a:solidFill>
                <a:srgbClr val="000000"/>
              </a:solidFill>
              <a:cs typeface="Segoe UI" panose="020B0502040204020203" pitchFamily="34" charset="0"/>
            </a:endParaRPr>
          </a:p>
        </p:txBody>
      </p:sp>
      <p:sp>
        <p:nvSpPr>
          <p:cNvPr id="9" name="Rectangle 8"/>
          <p:cNvSpPr/>
          <p:nvPr/>
        </p:nvSpPr>
        <p:spPr>
          <a:xfrm>
            <a:off x="6855068" y="5451308"/>
            <a:ext cx="4996834"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97">
              <a:defRPr/>
            </a:pPr>
            <a:r>
              <a:rPr lang="en-US" sz="2448" dirty="0" smtClean="0">
                <a:solidFill>
                  <a:srgbClr val="000000"/>
                </a:solidFill>
                <a:latin typeface="Segoe UI Light"/>
                <a:cs typeface="Segoe UI" panose="020B0502040204020203" pitchFamily="34" charset="0"/>
              </a:rPr>
              <a:t>Find me later at…</a:t>
            </a:r>
            <a:endParaRPr lang="en-US" sz="2448" dirty="0">
              <a:solidFill>
                <a:srgbClr val="000000"/>
              </a:solidFill>
              <a:latin typeface="Segoe UI Light"/>
              <a:cs typeface="Segoe UI" panose="020B0502040204020203" pitchFamily="34" charset="0"/>
            </a:endParaRPr>
          </a:p>
          <a:p>
            <a:pPr marL="285750" indent="-285750" defTabSz="932597">
              <a:buFont typeface="Wingdings" panose="05000000000000000000" pitchFamily="2" charset="2"/>
              <a:buChar char="§"/>
              <a:defRPr/>
            </a:pPr>
            <a:r>
              <a:rPr lang="en-US" sz="1632" dirty="0">
                <a:solidFill>
                  <a:srgbClr val="000000"/>
                </a:solidFill>
                <a:cs typeface="Segoe UI" panose="020B0502040204020203" pitchFamily="34" charset="0"/>
              </a:rPr>
              <a:t>Hub Happy Hour Wed </a:t>
            </a:r>
            <a:r>
              <a:rPr lang="en-US" sz="1632" dirty="0" smtClean="0">
                <a:solidFill>
                  <a:srgbClr val="000000"/>
                </a:solidFill>
                <a:cs typeface="Segoe UI" panose="020B0502040204020203" pitchFamily="34" charset="0"/>
              </a:rPr>
              <a:t>5:30-6:30pm</a:t>
            </a:r>
          </a:p>
          <a:p>
            <a:pPr marL="285750" indent="-285750" defTabSz="932597">
              <a:buFont typeface="Wingdings" panose="05000000000000000000" pitchFamily="2" charset="2"/>
              <a:buChar char="§"/>
              <a:defRPr/>
            </a:pPr>
            <a:r>
              <a:rPr lang="en-US" sz="1632" dirty="0" smtClean="0">
                <a:solidFill>
                  <a:srgbClr val="000000"/>
                </a:solidFill>
                <a:cs typeface="Segoe UI" panose="020B0502040204020203" pitchFamily="34" charset="0"/>
              </a:rPr>
              <a:t>Hub Happy Hour Thu 5:30-6:30pm</a:t>
            </a:r>
          </a:p>
          <a:p>
            <a:pPr marL="285750" indent="-285750" defTabSz="932597">
              <a:buFont typeface="Wingdings" panose="05000000000000000000" pitchFamily="2" charset="2"/>
              <a:buChar char="§"/>
              <a:defRPr/>
            </a:pPr>
            <a:r>
              <a:rPr lang="en-US" sz="1632" dirty="0" smtClean="0">
                <a:solidFill>
                  <a:srgbClr val="000000"/>
                </a:solidFill>
                <a:cs typeface="Segoe UI" panose="020B0502040204020203" pitchFamily="34" charset="0"/>
              </a:rPr>
              <a:t>Closing  drinks Fri 3:00-4:30pm</a:t>
            </a:r>
            <a:endParaRPr lang="en-US" sz="1632" dirty="0">
              <a:solidFill>
                <a:srgbClr val="000000"/>
              </a:solidFill>
              <a:cs typeface="Segoe UI" panose="020B0502040204020203" pitchFamily="34" charset="0"/>
            </a:endParaRPr>
          </a:p>
          <a:p>
            <a:pPr defTabSz="932597">
              <a:defRPr/>
            </a:pPr>
            <a:endParaRPr lang="en-US" sz="1632" dirty="0">
              <a:solidFill>
                <a:srgbClr val="000000"/>
              </a:solidFill>
              <a:latin typeface="Segoe UI Light"/>
              <a:cs typeface="Segoe UI" panose="020B0502040204020203" pitchFamily="34" charset="0"/>
            </a:endParaRPr>
          </a:p>
        </p:txBody>
      </p:sp>
      <p:sp>
        <p:nvSpPr>
          <p:cNvPr id="10" name="TextBox 9"/>
          <p:cNvSpPr txBox="1"/>
          <p:nvPr/>
        </p:nvSpPr>
        <p:spPr>
          <a:xfrm>
            <a:off x="-118467" y="2772389"/>
            <a:ext cx="566334" cy="877688"/>
          </a:xfrm>
          <a:prstGeom prst="rect">
            <a:avLst/>
          </a:prstGeom>
          <a:noFill/>
        </p:spPr>
        <p:txBody>
          <a:bodyPr wrap="none" lIns="186521" tIns="149217" rIns="186521" bIns="149217" rtlCol="0">
            <a:spAutoFit/>
          </a:bodyPr>
          <a:lstStyle/>
          <a:p>
            <a:pPr defTabSz="932597">
              <a:lnSpc>
                <a:spcPct val="90000"/>
              </a:lnSpc>
              <a:spcAft>
                <a:spcPts val="612"/>
              </a:spcAft>
            </a:pPr>
            <a:r>
              <a:rPr lang="en-US" sz="4080" dirty="0">
                <a:solidFill>
                  <a:srgbClr val="000000"/>
                </a:solidFill>
                <a:latin typeface="Segoe UI Light"/>
              </a:rPr>
              <a:t>1</a:t>
            </a:r>
          </a:p>
        </p:txBody>
      </p:sp>
      <p:sp>
        <p:nvSpPr>
          <p:cNvPr id="12" name="TextBox 11"/>
          <p:cNvSpPr txBox="1"/>
          <p:nvPr/>
        </p:nvSpPr>
        <p:spPr>
          <a:xfrm>
            <a:off x="-118467" y="3992086"/>
            <a:ext cx="651350" cy="877688"/>
          </a:xfrm>
          <a:prstGeom prst="rect">
            <a:avLst/>
          </a:prstGeom>
          <a:noFill/>
        </p:spPr>
        <p:txBody>
          <a:bodyPr wrap="none" lIns="186521" tIns="149217" rIns="186521" bIns="149217" rtlCol="0">
            <a:spAutoFit/>
          </a:bodyPr>
          <a:lstStyle/>
          <a:p>
            <a:pPr defTabSz="932597">
              <a:lnSpc>
                <a:spcPct val="90000"/>
              </a:lnSpc>
              <a:spcAft>
                <a:spcPts val="612"/>
              </a:spcAft>
            </a:pPr>
            <a:r>
              <a:rPr lang="en-US" sz="4080" dirty="0">
                <a:solidFill>
                  <a:srgbClr val="000000"/>
                </a:solidFill>
                <a:latin typeface="Segoe UI Light"/>
              </a:rPr>
              <a:t>2</a:t>
            </a:r>
          </a:p>
        </p:txBody>
      </p:sp>
      <p:sp>
        <p:nvSpPr>
          <p:cNvPr id="13" name="TextBox 12"/>
          <p:cNvSpPr txBox="1"/>
          <p:nvPr/>
        </p:nvSpPr>
        <p:spPr>
          <a:xfrm>
            <a:off x="-118467" y="4874808"/>
            <a:ext cx="651350" cy="877688"/>
          </a:xfrm>
          <a:prstGeom prst="rect">
            <a:avLst/>
          </a:prstGeom>
          <a:noFill/>
        </p:spPr>
        <p:txBody>
          <a:bodyPr wrap="none" lIns="186521" tIns="149217" rIns="186521" bIns="149217" rtlCol="0">
            <a:spAutoFit/>
          </a:bodyPr>
          <a:lstStyle/>
          <a:p>
            <a:pPr defTabSz="932597">
              <a:lnSpc>
                <a:spcPct val="90000"/>
              </a:lnSpc>
              <a:spcAft>
                <a:spcPts val="612"/>
              </a:spcAft>
            </a:pPr>
            <a:r>
              <a:rPr lang="en-US" sz="4080" dirty="0">
                <a:solidFill>
                  <a:srgbClr val="000000"/>
                </a:solidFill>
                <a:latin typeface="Segoe UI Light"/>
              </a:rPr>
              <a:t>3</a:t>
            </a:r>
          </a:p>
        </p:txBody>
      </p:sp>
      <p:sp>
        <p:nvSpPr>
          <p:cNvPr id="14" name="TextBox 13"/>
          <p:cNvSpPr txBox="1"/>
          <p:nvPr/>
        </p:nvSpPr>
        <p:spPr>
          <a:xfrm>
            <a:off x="-118467" y="5698801"/>
            <a:ext cx="659525" cy="877688"/>
          </a:xfrm>
          <a:prstGeom prst="rect">
            <a:avLst/>
          </a:prstGeom>
          <a:noFill/>
        </p:spPr>
        <p:txBody>
          <a:bodyPr wrap="none" lIns="186521" tIns="149217" rIns="186521" bIns="149217" rtlCol="0">
            <a:spAutoFit/>
          </a:bodyPr>
          <a:lstStyle/>
          <a:p>
            <a:pPr defTabSz="932597">
              <a:lnSpc>
                <a:spcPct val="90000"/>
              </a:lnSpc>
              <a:spcAft>
                <a:spcPts val="612"/>
              </a:spcAft>
            </a:pPr>
            <a:r>
              <a:rPr lang="en-US" sz="4080" dirty="0">
                <a:solidFill>
                  <a:srgbClr val="000000"/>
                </a:solidFill>
                <a:latin typeface="Segoe UI Light"/>
              </a:rPr>
              <a:t>4</a:t>
            </a:r>
          </a:p>
        </p:txBody>
      </p:sp>
      <p:sp>
        <p:nvSpPr>
          <p:cNvPr id="15" name="TextBox 14"/>
          <p:cNvSpPr txBox="1"/>
          <p:nvPr/>
        </p:nvSpPr>
        <p:spPr>
          <a:xfrm>
            <a:off x="6641183" y="2772389"/>
            <a:ext cx="651350" cy="877688"/>
          </a:xfrm>
          <a:prstGeom prst="rect">
            <a:avLst/>
          </a:prstGeom>
          <a:noFill/>
        </p:spPr>
        <p:txBody>
          <a:bodyPr wrap="none" lIns="186521" tIns="149217" rIns="186521" bIns="149217" rtlCol="0">
            <a:spAutoFit/>
          </a:bodyPr>
          <a:lstStyle/>
          <a:p>
            <a:pPr defTabSz="932597">
              <a:lnSpc>
                <a:spcPct val="90000"/>
              </a:lnSpc>
              <a:spcAft>
                <a:spcPts val="612"/>
              </a:spcAft>
            </a:pPr>
            <a:r>
              <a:rPr lang="en-US" sz="4080" dirty="0">
                <a:solidFill>
                  <a:srgbClr val="000000"/>
                </a:solidFill>
                <a:latin typeface="Segoe UI Light"/>
              </a:rPr>
              <a:t>5</a:t>
            </a:r>
          </a:p>
        </p:txBody>
      </p:sp>
      <p:sp>
        <p:nvSpPr>
          <p:cNvPr id="16" name="TextBox 15"/>
          <p:cNvSpPr txBox="1"/>
          <p:nvPr/>
        </p:nvSpPr>
        <p:spPr>
          <a:xfrm>
            <a:off x="6641183" y="3638763"/>
            <a:ext cx="651350" cy="877688"/>
          </a:xfrm>
          <a:prstGeom prst="rect">
            <a:avLst/>
          </a:prstGeom>
          <a:noFill/>
        </p:spPr>
        <p:txBody>
          <a:bodyPr wrap="none" lIns="186521" tIns="149217" rIns="186521" bIns="149217" rtlCol="0">
            <a:spAutoFit/>
          </a:bodyPr>
          <a:lstStyle/>
          <a:p>
            <a:pPr defTabSz="932597">
              <a:lnSpc>
                <a:spcPct val="90000"/>
              </a:lnSpc>
              <a:spcAft>
                <a:spcPts val="612"/>
              </a:spcAft>
            </a:pPr>
            <a:r>
              <a:rPr lang="en-US" sz="4080" dirty="0">
                <a:solidFill>
                  <a:srgbClr val="000000"/>
                </a:solidFill>
                <a:latin typeface="Segoe UI Light"/>
              </a:rPr>
              <a:t>6</a:t>
            </a:r>
          </a:p>
        </p:txBody>
      </p:sp>
      <p:sp>
        <p:nvSpPr>
          <p:cNvPr id="18" name="Rectangle 31"/>
          <p:cNvSpPr>
            <a:spLocks noChangeArrowheads="1"/>
          </p:cNvSpPr>
          <p:nvPr/>
        </p:nvSpPr>
        <p:spPr bwMode="auto">
          <a:xfrm>
            <a:off x="10488470" y="227610"/>
            <a:ext cx="539543" cy="542534"/>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19" name="Rectangle 5"/>
          <p:cNvSpPr>
            <a:spLocks noChangeArrowheads="1"/>
          </p:cNvSpPr>
          <p:nvPr/>
        </p:nvSpPr>
        <p:spPr bwMode="auto">
          <a:xfrm>
            <a:off x="1474860" y="-788"/>
            <a:ext cx="656123" cy="648649"/>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0" name="Rectangle 6"/>
          <p:cNvSpPr>
            <a:spLocks noChangeArrowheads="1"/>
          </p:cNvSpPr>
          <p:nvPr/>
        </p:nvSpPr>
        <p:spPr bwMode="auto">
          <a:xfrm>
            <a:off x="2250051" y="132756"/>
            <a:ext cx="245112" cy="245112"/>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1" name="Rectangle 7"/>
          <p:cNvSpPr>
            <a:spLocks noChangeArrowheads="1"/>
          </p:cNvSpPr>
          <p:nvPr/>
        </p:nvSpPr>
        <p:spPr bwMode="auto">
          <a:xfrm>
            <a:off x="3613850" y="170180"/>
            <a:ext cx="292938" cy="294433"/>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2" name="Rectangle 8"/>
          <p:cNvSpPr>
            <a:spLocks noChangeArrowheads="1"/>
          </p:cNvSpPr>
          <p:nvPr/>
        </p:nvSpPr>
        <p:spPr bwMode="auto">
          <a:xfrm>
            <a:off x="4507609" y="99290"/>
            <a:ext cx="292938" cy="292938"/>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3" name="Rectangle 9"/>
          <p:cNvSpPr>
            <a:spLocks noChangeArrowheads="1"/>
          </p:cNvSpPr>
          <p:nvPr/>
        </p:nvSpPr>
        <p:spPr bwMode="auto">
          <a:xfrm>
            <a:off x="4698050" y="-220663"/>
            <a:ext cx="494706" cy="496201"/>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4" name="Rectangle 10"/>
          <p:cNvSpPr>
            <a:spLocks noChangeArrowheads="1"/>
          </p:cNvSpPr>
          <p:nvPr/>
        </p:nvSpPr>
        <p:spPr bwMode="auto">
          <a:xfrm>
            <a:off x="4851984" y="551397"/>
            <a:ext cx="375140" cy="376633"/>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5" name="Rectangle 11"/>
          <p:cNvSpPr>
            <a:spLocks noChangeArrowheads="1"/>
          </p:cNvSpPr>
          <p:nvPr/>
        </p:nvSpPr>
        <p:spPr bwMode="auto">
          <a:xfrm>
            <a:off x="5741775" y="-54322"/>
            <a:ext cx="466310" cy="467805"/>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6" name="Rectangle 12"/>
          <p:cNvSpPr>
            <a:spLocks noChangeArrowheads="1"/>
          </p:cNvSpPr>
          <p:nvPr/>
        </p:nvSpPr>
        <p:spPr bwMode="auto">
          <a:xfrm>
            <a:off x="6018970" y="-355682"/>
            <a:ext cx="399053" cy="400546"/>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7" name="Rectangle 13"/>
          <p:cNvSpPr>
            <a:spLocks noChangeArrowheads="1"/>
          </p:cNvSpPr>
          <p:nvPr/>
        </p:nvSpPr>
        <p:spPr bwMode="auto">
          <a:xfrm>
            <a:off x="5745482" y="425601"/>
            <a:ext cx="381117" cy="382612"/>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8" name="Rectangle 14"/>
          <p:cNvSpPr>
            <a:spLocks noChangeArrowheads="1"/>
          </p:cNvSpPr>
          <p:nvPr/>
        </p:nvSpPr>
        <p:spPr bwMode="auto">
          <a:xfrm>
            <a:off x="6521240" y="454969"/>
            <a:ext cx="427449" cy="428947"/>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29" name="Rectangle 15"/>
          <p:cNvSpPr>
            <a:spLocks noChangeArrowheads="1"/>
          </p:cNvSpPr>
          <p:nvPr/>
        </p:nvSpPr>
        <p:spPr bwMode="auto">
          <a:xfrm>
            <a:off x="6164902" y="693496"/>
            <a:ext cx="526095" cy="529081"/>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0" name="Rectangle 16"/>
          <p:cNvSpPr>
            <a:spLocks noChangeArrowheads="1"/>
          </p:cNvSpPr>
          <p:nvPr/>
        </p:nvSpPr>
        <p:spPr bwMode="auto">
          <a:xfrm>
            <a:off x="5925538" y="1103705"/>
            <a:ext cx="257068" cy="258563"/>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1" name="Rectangle 17"/>
          <p:cNvSpPr>
            <a:spLocks noChangeArrowheads="1"/>
          </p:cNvSpPr>
          <p:nvPr/>
        </p:nvSpPr>
        <p:spPr bwMode="auto">
          <a:xfrm>
            <a:off x="5669850" y="1258738"/>
            <a:ext cx="331796" cy="333291"/>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2" name="Rectangle 18"/>
          <p:cNvSpPr>
            <a:spLocks noChangeArrowheads="1"/>
          </p:cNvSpPr>
          <p:nvPr/>
        </p:nvSpPr>
        <p:spPr bwMode="auto">
          <a:xfrm>
            <a:off x="6663281" y="-78426"/>
            <a:ext cx="424461" cy="425956"/>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3" name="Rectangle 19"/>
          <p:cNvSpPr>
            <a:spLocks noChangeArrowheads="1"/>
          </p:cNvSpPr>
          <p:nvPr/>
        </p:nvSpPr>
        <p:spPr bwMode="auto">
          <a:xfrm>
            <a:off x="6998495" y="-269981"/>
            <a:ext cx="497694" cy="500685"/>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4" name="Rectangle 20"/>
          <p:cNvSpPr>
            <a:spLocks noChangeArrowheads="1"/>
          </p:cNvSpPr>
          <p:nvPr/>
        </p:nvSpPr>
        <p:spPr bwMode="auto">
          <a:xfrm>
            <a:off x="7287574" y="735535"/>
            <a:ext cx="533567" cy="535060"/>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5" name="Rectangle 21"/>
          <p:cNvSpPr>
            <a:spLocks noChangeArrowheads="1"/>
          </p:cNvSpPr>
          <p:nvPr/>
        </p:nvSpPr>
        <p:spPr bwMode="auto">
          <a:xfrm>
            <a:off x="7096811" y="1063353"/>
            <a:ext cx="307884" cy="307884"/>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6" name="Rectangle 22"/>
          <p:cNvSpPr>
            <a:spLocks noChangeArrowheads="1"/>
          </p:cNvSpPr>
          <p:nvPr/>
        </p:nvSpPr>
        <p:spPr bwMode="auto">
          <a:xfrm>
            <a:off x="7758341" y="356143"/>
            <a:ext cx="313862" cy="316853"/>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7" name="Rectangle 23"/>
          <p:cNvSpPr>
            <a:spLocks noChangeArrowheads="1"/>
          </p:cNvSpPr>
          <p:nvPr/>
        </p:nvSpPr>
        <p:spPr bwMode="auto">
          <a:xfrm>
            <a:off x="8199270" y="578815"/>
            <a:ext cx="403537" cy="405032"/>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8" name="Rectangle 24"/>
          <p:cNvSpPr>
            <a:spLocks noChangeArrowheads="1"/>
          </p:cNvSpPr>
          <p:nvPr/>
        </p:nvSpPr>
        <p:spPr bwMode="auto">
          <a:xfrm>
            <a:off x="8033444" y="-370243"/>
            <a:ext cx="576909" cy="578404"/>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39" name="Rectangle 25"/>
          <p:cNvSpPr>
            <a:spLocks noChangeArrowheads="1"/>
          </p:cNvSpPr>
          <p:nvPr/>
        </p:nvSpPr>
        <p:spPr bwMode="auto">
          <a:xfrm>
            <a:off x="9078727" y="-180577"/>
            <a:ext cx="606798" cy="609788"/>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0" name="Rectangle 26"/>
          <p:cNvSpPr>
            <a:spLocks noChangeArrowheads="1"/>
          </p:cNvSpPr>
          <p:nvPr/>
        </p:nvSpPr>
        <p:spPr bwMode="auto">
          <a:xfrm>
            <a:off x="9552228" y="524956"/>
            <a:ext cx="230165" cy="231660"/>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1" name="Rectangle 27"/>
          <p:cNvSpPr>
            <a:spLocks noChangeArrowheads="1"/>
          </p:cNvSpPr>
          <p:nvPr/>
        </p:nvSpPr>
        <p:spPr bwMode="auto">
          <a:xfrm>
            <a:off x="9548066" y="1340934"/>
            <a:ext cx="325818" cy="325818"/>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2" name="Rectangle 29"/>
          <p:cNvSpPr>
            <a:spLocks noChangeArrowheads="1"/>
          </p:cNvSpPr>
          <p:nvPr/>
        </p:nvSpPr>
        <p:spPr bwMode="auto">
          <a:xfrm>
            <a:off x="8858211" y="1439704"/>
            <a:ext cx="186823" cy="188318"/>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3" name="Rectangle 30"/>
          <p:cNvSpPr>
            <a:spLocks noChangeArrowheads="1"/>
          </p:cNvSpPr>
          <p:nvPr/>
        </p:nvSpPr>
        <p:spPr bwMode="auto">
          <a:xfrm>
            <a:off x="9789308" y="384066"/>
            <a:ext cx="802590" cy="804083"/>
          </a:xfrm>
          <a:prstGeom prst="rect">
            <a:avLst/>
          </a:prstGeom>
          <a:solidFill>
            <a:srgbClr val="9B4F96"/>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4" name="Rectangle 32"/>
          <p:cNvSpPr>
            <a:spLocks noChangeArrowheads="1"/>
          </p:cNvSpPr>
          <p:nvPr/>
        </p:nvSpPr>
        <p:spPr bwMode="auto">
          <a:xfrm>
            <a:off x="11352084" y="-247496"/>
            <a:ext cx="416989" cy="422968"/>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5" name="Rectangle 33"/>
          <p:cNvSpPr>
            <a:spLocks noChangeArrowheads="1"/>
          </p:cNvSpPr>
          <p:nvPr/>
        </p:nvSpPr>
        <p:spPr bwMode="auto">
          <a:xfrm>
            <a:off x="11715895" y="-230207"/>
            <a:ext cx="272015" cy="276499"/>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6" name="Rectangle 34"/>
          <p:cNvSpPr>
            <a:spLocks noChangeArrowheads="1"/>
          </p:cNvSpPr>
          <p:nvPr/>
        </p:nvSpPr>
        <p:spPr bwMode="auto">
          <a:xfrm>
            <a:off x="11619400" y="1249442"/>
            <a:ext cx="419977" cy="421473"/>
          </a:xfrm>
          <a:prstGeom prst="rect">
            <a:avLst/>
          </a:prstGeom>
          <a:solidFill>
            <a:srgbClr val="0078D7"/>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7" name="Rectangle 35"/>
          <p:cNvSpPr>
            <a:spLocks noChangeArrowheads="1"/>
          </p:cNvSpPr>
          <p:nvPr/>
        </p:nvSpPr>
        <p:spPr bwMode="auto">
          <a:xfrm>
            <a:off x="8431482" y="-76039"/>
            <a:ext cx="868351" cy="872835"/>
          </a:xfrm>
          <a:prstGeom prst="rect">
            <a:avLst/>
          </a:prstGeom>
          <a:solidFill>
            <a:srgbClr val="E253D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sp>
        <p:nvSpPr>
          <p:cNvPr id="48" name="Rectangle 36"/>
          <p:cNvSpPr>
            <a:spLocks noChangeArrowheads="1"/>
          </p:cNvSpPr>
          <p:nvPr/>
        </p:nvSpPr>
        <p:spPr bwMode="auto">
          <a:xfrm>
            <a:off x="9134745" y="-266404"/>
            <a:ext cx="416987" cy="418482"/>
          </a:xfrm>
          <a:prstGeom prst="rect">
            <a:avLst/>
          </a:prstGeom>
          <a:solidFill>
            <a:srgbClr val="5C2D9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grpSp>
        <p:nvGrpSpPr>
          <p:cNvPr id="49" name="Group 48"/>
          <p:cNvGrpSpPr/>
          <p:nvPr/>
        </p:nvGrpSpPr>
        <p:grpSpPr>
          <a:xfrm>
            <a:off x="7761240" y="-295737"/>
            <a:ext cx="3015679" cy="3015679"/>
            <a:chOff x="7608886" y="-289964"/>
            <a:chExt cx="2956816" cy="2956816"/>
          </a:xfrm>
        </p:grpSpPr>
        <p:sp>
          <p:nvSpPr>
            <p:cNvPr id="50" name="Rectangle 28"/>
            <p:cNvSpPr>
              <a:spLocks noChangeArrowheads="1"/>
            </p:cNvSpPr>
            <p:nvPr/>
          </p:nvSpPr>
          <p:spPr bwMode="auto">
            <a:xfrm>
              <a:off x="8857847" y="958329"/>
              <a:ext cx="458894" cy="46023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000000"/>
                </a:solidFill>
              </a:endParaRPr>
            </a:p>
          </p:txBody>
        </p:sp>
        <p:pic>
          <p:nvPicPr>
            <p:cNvPr id="51" name="Picture 50"/>
            <p:cNvPicPr>
              <a:picLocks noChangeAspect="1"/>
            </p:cNvPicPr>
            <p:nvPr/>
          </p:nvPicPr>
          <p:blipFill>
            <a:blip r:embed="rId3"/>
            <a:stretch>
              <a:fillRect/>
            </a:stretch>
          </p:blipFill>
          <p:spPr>
            <a:xfrm>
              <a:off x="7608886" y="-289964"/>
              <a:ext cx="2956816" cy="2956816"/>
            </a:xfrm>
            <a:prstGeom prst="rect">
              <a:avLst/>
            </a:prstGeom>
          </p:spPr>
        </p:pic>
      </p:grpSp>
    </p:spTree>
    <p:extLst>
      <p:ext uri="{BB962C8B-B14F-4D97-AF65-F5344CB8AC3E}">
        <p14:creationId xmlns:p14="http://schemas.microsoft.com/office/powerpoint/2010/main" val="304941794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75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6" presetClass="emph" presetSubtype="0" accel="50000" decel="50000" autoRev="1" fill="hold" nodeType="withEffect">
                                  <p:stCondLst>
                                    <p:cond delay="800"/>
                                  </p:stCondLst>
                                  <p:childTnLst>
                                    <p:animScale>
                                      <p:cBhvr>
                                        <p:cTn id="9" dur="700" fill="hold"/>
                                        <p:tgtEl>
                                          <p:spTgt spid="49"/>
                                        </p:tgtEl>
                                      </p:cBhvr>
                                      <p:by x="300000" y="300000"/>
                                    </p:animScale>
                                  </p:childTnLst>
                                </p:cTn>
                              </p:par>
                              <p:par>
                                <p:cTn id="10" presetID="42" presetClass="path" presetSubtype="0" accel="50000" autoRev="1" fill="hold" nodeType="withEffect">
                                  <p:stCondLst>
                                    <p:cond delay="250"/>
                                  </p:stCondLst>
                                  <p:childTnLst>
                                    <p:animMotion origin="layout" path="M -2.5E-6 1.85185E-6 L 0.05443 -0.08796 " pathEditMode="relative" rAng="0" ptsTypes="AA">
                                      <p:cBhvr>
                                        <p:cTn id="11" dur="1000" fill="hold"/>
                                        <p:tgtEl>
                                          <p:spTgt spid="49"/>
                                        </p:tgtEl>
                                        <p:attrNameLst>
                                          <p:attrName>ppt_x</p:attrName>
                                          <p:attrName>ppt_y</p:attrName>
                                        </p:attrNameLst>
                                      </p:cBhvr>
                                      <p:rCtr x="2721" y="-4398"/>
                                    </p:animMotion>
                                  </p:childTnLst>
                                </p:cTn>
                              </p:par>
                              <p:par>
                                <p:cTn id="12" presetID="2" presetClass="entr" presetSubtype="1" decel="10000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750" fill="hold"/>
                                        <p:tgtEl>
                                          <p:spTgt spid="37"/>
                                        </p:tgtEl>
                                        <p:attrNameLst>
                                          <p:attrName>ppt_x</p:attrName>
                                        </p:attrNameLst>
                                      </p:cBhvr>
                                      <p:tavLst>
                                        <p:tav tm="0">
                                          <p:val>
                                            <p:strVal val="#ppt_x"/>
                                          </p:val>
                                        </p:tav>
                                        <p:tav tm="100000">
                                          <p:val>
                                            <p:strVal val="#ppt_x"/>
                                          </p:val>
                                        </p:tav>
                                      </p:tavLst>
                                    </p:anim>
                                    <p:anim calcmode="lin" valueType="num">
                                      <p:cBhvr additive="base">
                                        <p:cTn id="15" dur="750" fill="hold"/>
                                        <p:tgtEl>
                                          <p:spTgt spid="37"/>
                                        </p:tgtEl>
                                        <p:attrNameLst>
                                          <p:attrName>ppt_y</p:attrName>
                                        </p:attrNameLst>
                                      </p:cBhvr>
                                      <p:tavLst>
                                        <p:tav tm="0">
                                          <p:val>
                                            <p:strVal val="0-#ppt_h/2"/>
                                          </p:val>
                                        </p:tav>
                                        <p:tav tm="100000">
                                          <p:val>
                                            <p:strVal val="#ppt_y"/>
                                          </p:val>
                                        </p:tav>
                                      </p:tavLst>
                                    </p:anim>
                                  </p:childTnLst>
                                </p:cTn>
                              </p:par>
                              <p:par>
                                <p:cTn id="16" presetID="2" presetClass="entr" presetSubtype="1" decel="100000" fill="hold" grpId="0" nodeType="withEffect">
                                  <p:stCondLst>
                                    <p:cond delay="250"/>
                                  </p:stCondLst>
                                  <p:childTnLst>
                                    <p:set>
                                      <p:cBhvr>
                                        <p:cTn id="17" dur="1" fill="hold">
                                          <p:stCondLst>
                                            <p:cond delay="0"/>
                                          </p:stCondLst>
                                        </p:cTn>
                                        <p:tgtEl>
                                          <p:spTgt spid="47"/>
                                        </p:tgtEl>
                                        <p:attrNameLst>
                                          <p:attrName>style.visibility</p:attrName>
                                        </p:attrNameLst>
                                      </p:cBhvr>
                                      <p:to>
                                        <p:strVal val="visible"/>
                                      </p:to>
                                    </p:set>
                                    <p:anim calcmode="lin" valueType="num">
                                      <p:cBhvr additive="base">
                                        <p:cTn id="18" dur="750" fill="hold"/>
                                        <p:tgtEl>
                                          <p:spTgt spid="47"/>
                                        </p:tgtEl>
                                        <p:attrNameLst>
                                          <p:attrName>ppt_x</p:attrName>
                                        </p:attrNameLst>
                                      </p:cBhvr>
                                      <p:tavLst>
                                        <p:tav tm="0">
                                          <p:val>
                                            <p:strVal val="#ppt_x"/>
                                          </p:val>
                                        </p:tav>
                                        <p:tav tm="100000">
                                          <p:val>
                                            <p:strVal val="#ppt_x"/>
                                          </p:val>
                                        </p:tav>
                                      </p:tavLst>
                                    </p:anim>
                                    <p:anim calcmode="lin" valueType="num">
                                      <p:cBhvr additive="base">
                                        <p:cTn id="19" dur="750" fill="hold"/>
                                        <p:tgtEl>
                                          <p:spTgt spid="47"/>
                                        </p:tgtEl>
                                        <p:attrNameLst>
                                          <p:attrName>ppt_y</p:attrName>
                                        </p:attrNameLst>
                                      </p:cBhvr>
                                      <p:tavLst>
                                        <p:tav tm="0">
                                          <p:val>
                                            <p:strVal val="0-#ppt_h/2"/>
                                          </p:val>
                                        </p:tav>
                                        <p:tav tm="100000">
                                          <p:val>
                                            <p:strVal val="#ppt_y"/>
                                          </p:val>
                                        </p:tav>
                                      </p:tavLst>
                                    </p:anim>
                                  </p:childTnLst>
                                </p:cTn>
                              </p:par>
                              <p:par>
                                <p:cTn id="20" presetID="2" presetClass="entr" presetSubtype="1" decel="10000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750" fill="hold"/>
                                        <p:tgtEl>
                                          <p:spTgt spid="38"/>
                                        </p:tgtEl>
                                        <p:attrNameLst>
                                          <p:attrName>ppt_x</p:attrName>
                                        </p:attrNameLst>
                                      </p:cBhvr>
                                      <p:tavLst>
                                        <p:tav tm="0">
                                          <p:val>
                                            <p:strVal val="#ppt_x"/>
                                          </p:val>
                                        </p:tav>
                                        <p:tav tm="100000">
                                          <p:val>
                                            <p:strVal val="#ppt_x"/>
                                          </p:val>
                                        </p:tav>
                                      </p:tavLst>
                                    </p:anim>
                                    <p:anim calcmode="lin" valueType="num">
                                      <p:cBhvr additive="base">
                                        <p:cTn id="23" dur="750" fill="hold"/>
                                        <p:tgtEl>
                                          <p:spTgt spid="38"/>
                                        </p:tgtEl>
                                        <p:attrNameLst>
                                          <p:attrName>ppt_y</p:attrName>
                                        </p:attrNameLst>
                                      </p:cBhvr>
                                      <p:tavLst>
                                        <p:tav tm="0">
                                          <p:val>
                                            <p:strVal val="0-#ppt_h/2"/>
                                          </p:val>
                                        </p:tav>
                                        <p:tav tm="100000">
                                          <p:val>
                                            <p:strVal val="#ppt_y"/>
                                          </p:val>
                                        </p:tav>
                                      </p:tavLst>
                                    </p:anim>
                                  </p:childTnLst>
                                </p:cTn>
                              </p:par>
                              <p:par>
                                <p:cTn id="24" presetID="2" presetClass="entr" presetSubtype="1" decel="100000" fill="hold" grpId="0" nodeType="withEffect">
                                  <p:stCondLst>
                                    <p:cond delay="25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750" fill="hold"/>
                                        <p:tgtEl>
                                          <p:spTgt spid="36"/>
                                        </p:tgtEl>
                                        <p:attrNameLst>
                                          <p:attrName>ppt_x</p:attrName>
                                        </p:attrNameLst>
                                      </p:cBhvr>
                                      <p:tavLst>
                                        <p:tav tm="0">
                                          <p:val>
                                            <p:strVal val="#ppt_x"/>
                                          </p:val>
                                        </p:tav>
                                        <p:tav tm="100000">
                                          <p:val>
                                            <p:strVal val="#ppt_x"/>
                                          </p:val>
                                        </p:tav>
                                      </p:tavLst>
                                    </p:anim>
                                    <p:anim calcmode="lin" valueType="num">
                                      <p:cBhvr additive="base">
                                        <p:cTn id="27" dur="750" fill="hold"/>
                                        <p:tgtEl>
                                          <p:spTgt spid="36"/>
                                        </p:tgtEl>
                                        <p:attrNameLst>
                                          <p:attrName>ppt_y</p:attrName>
                                        </p:attrNameLst>
                                      </p:cBhvr>
                                      <p:tavLst>
                                        <p:tav tm="0">
                                          <p:val>
                                            <p:strVal val="0-#ppt_h/2"/>
                                          </p:val>
                                        </p:tav>
                                        <p:tav tm="100000">
                                          <p:val>
                                            <p:strVal val="#ppt_y"/>
                                          </p:val>
                                        </p:tav>
                                      </p:tavLst>
                                    </p:anim>
                                  </p:childTnLst>
                                </p:cTn>
                              </p:par>
                              <p:par>
                                <p:cTn id="28" presetID="2" presetClass="entr" presetSubtype="1" decel="100000" fill="hold" grpId="0" nodeType="with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750" fill="hold"/>
                                        <p:tgtEl>
                                          <p:spTgt spid="48"/>
                                        </p:tgtEl>
                                        <p:attrNameLst>
                                          <p:attrName>ppt_x</p:attrName>
                                        </p:attrNameLst>
                                      </p:cBhvr>
                                      <p:tavLst>
                                        <p:tav tm="0">
                                          <p:val>
                                            <p:strVal val="#ppt_x"/>
                                          </p:val>
                                        </p:tav>
                                        <p:tav tm="100000">
                                          <p:val>
                                            <p:strVal val="#ppt_x"/>
                                          </p:val>
                                        </p:tav>
                                      </p:tavLst>
                                    </p:anim>
                                    <p:anim calcmode="lin" valueType="num">
                                      <p:cBhvr additive="base">
                                        <p:cTn id="31" dur="750" fill="hold"/>
                                        <p:tgtEl>
                                          <p:spTgt spid="48"/>
                                        </p:tgtEl>
                                        <p:attrNameLst>
                                          <p:attrName>ppt_y</p:attrName>
                                        </p:attrNameLst>
                                      </p:cBhvr>
                                      <p:tavLst>
                                        <p:tav tm="0">
                                          <p:val>
                                            <p:strVal val="0-#ppt_h/2"/>
                                          </p:val>
                                        </p:tav>
                                        <p:tav tm="100000">
                                          <p:val>
                                            <p:strVal val="#ppt_y"/>
                                          </p:val>
                                        </p:tav>
                                      </p:tavLst>
                                    </p:anim>
                                  </p:childTnLst>
                                </p:cTn>
                              </p:par>
                              <p:par>
                                <p:cTn id="32" presetID="2" presetClass="entr" presetSubtype="1" decel="100000" fill="hold" grpId="0" nodeType="withEffect">
                                  <p:stCondLst>
                                    <p:cond delay="25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750" fill="hold"/>
                                        <p:tgtEl>
                                          <p:spTgt spid="39"/>
                                        </p:tgtEl>
                                        <p:attrNameLst>
                                          <p:attrName>ppt_x</p:attrName>
                                        </p:attrNameLst>
                                      </p:cBhvr>
                                      <p:tavLst>
                                        <p:tav tm="0">
                                          <p:val>
                                            <p:strVal val="#ppt_x"/>
                                          </p:val>
                                        </p:tav>
                                        <p:tav tm="100000">
                                          <p:val>
                                            <p:strVal val="#ppt_x"/>
                                          </p:val>
                                        </p:tav>
                                      </p:tavLst>
                                    </p:anim>
                                    <p:anim calcmode="lin" valueType="num">
                                      <p:cBhvr additive="base">
                                        <p:cTn id="35" dur="750" fill="hold"/>
                                        <p:tgtEl>
                                          <p:spTgt spid="39"/>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750" fill="hold"/>
                                        <p:tgtEl>
                                          <p:spTgt spid="40"/>
                                        </p:tgtEl>
                                        <p:attrNameLst>
                                          <p:attrName>ppt_x</p:attrName>
                                        </p:attrNameLst>
                                      </p:cBhvr>
                                      <p:tavLst>
                                        <p:tav tm="0">
                                          <p:val>
                                            <p:strVal val="#ppt_x"/>
                                          </p:val>
                                        </p:tav>
                                        <p:tav tm="100000">
                                          <p:val>
                                            <p:strVal val="#ppt_x"/>
                                          </p:val>
                                        </p:tav>
                                      </p:tavLst>
                                    </p:anim>
                                    <p:anim calcmode="lin" valueType="num">
                                      <p:cBhvr additive="base">
                                        <p:cTn id="39" dur="750" fill="hold"/>
                                        <p:tgtEl>
                                          <p:spTgt spid="40"/>
                                        </p:tgtEl>
                                        <p:attrNameLst>
                                          <p:attrName>ppt_y</p:attrName>
                                        </p:attrNameLst>
                                      </p:cBhvr>
                                      <p:tavLst>
                                        <p:tav tm="0">
                                          <p:val>
                                            <p:strVal val="0-#ppt_h/2"/>
                                          </p:val>
                                        </p:tav>
                                        <p:tav tm="100000">
                                          <p:val>
                                            <p:strVal val="#ppt_y"/>
                                          </p:val>
                                        </p:tav>
                                      </p:tavLst>
                                    </p:anim>
                                  </p:childTnLst>
                                </p:cTn>
                              </p:par>
                              <p:par>
                                <p:cTn id="40" presetID="2" presetClass="entr" presetSubtype="1" decel="100000" fill="hold" grpId="0" nodeType="withEffect">
                                  <p:stCondLst>
                                    <p:cond delay="25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750" fill="hold"/>
                                        <p:tgtEl>
                                          <p:spTgt spid="41"/>
                                        </p:tgtEl>
                                        <p:attrNameLst>
                                          <p:attrName>ppt_x</p:attrName>
                                        </p:attrNameLst>
                                      </p:cBhvr>
                                      <p:tavLst>
                                        <p:tav tm="0">
                                          <p:val>
                                            <p:strVal val="#ppt_x"/>
                                          </p:val>
                                        </p:tav>
                                        <p:tav tm="100000">
                                          <p:val>
                                            <p:strVal val="#ppt_x"/>
                                          </p:val>
                                        </p:tav>
                                      </p:tavLst>
                                    </p:anim>
                                    <p:anim calcmode="lin" valueType="num">
                                      <p:cBhvr additive="base">
                                        <p:cTn id="43" dur="750" fill="hold"/>
                                        <p:tgtEl>
                                          <p:spTgt spid="41"/>
                                        </p:tgtEl>
                                        <p:attrNameLst>
                                          <p:attrName>ppt_y</p:attrName>
                                        </p:attrNameLst>
                                      </p:cBhvr>
                                      <p:tavLst>
                                        <p:tav tm="0">
                                          <p:val>
                                            <p:strVal val="0-#ppt_h/2"/>
                                          </p:val>
                                        </p:tav>
                                        <p:tav tm="100000">
                                          <p:val>
                                            <p:strVal val="#ppt_y"/>
                                          </p:val>
                                        </p:tav>
                                      </p:tavLst>
                                    </p:anim>
                                  </p:childTnLst>
                                </p:cTn>
                              </p:par>
                              <p:par>
                                <p:cTn id="44" presetID="2" presetClass="entr" presetSubtype="1" decel="10000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750" fill="hold"/>
                                        <p:tgtEl>
                                          <p:spTgt spid="42"/>
                                        </p:tgtEl>
                                        <p:attrNameLst>
                                          <p:attrName>ppt_x</p:attrName>
                                        </p:attrNameLst>
                                      </p:cBhvr>
                                      <p:tavLst>
                                        <p:tav tm="0">
                                          <p:val>
                                            <p:strVal val="#ppt_x"/>
                                          </p:val>
                                        </p:tav>
                                        <p:tav tm="100000">
                                          <p:val>
                                            <p:strVal val="#ppt_x"/>
                                          </p:val>
                                        </p:tav>
                                      </p:tavLst>
                                    </p:anim>
                                    <p:anim calcmode="lin" valueType="num">
                                      <p:cBhvr additive="base">
                                        <p:cTn id="47" dur="750" fill="hold"/>
                                        <p:tgtEl>
                                          <p:spTgt spid="42"/>
                                        </p:tgtEl>
                                        <p:attrNameLst>
                                          <p:attrName>ppt_y</p:attrName>
                                        </p:attrNameLst>
                                      </p:cBhvr>
                                      <p:tavLst>
                                        <p:tav tm="0">
                                          <p:val>
                                            <p:strVal val="0-#ppt_h/2"/>
                                          </p:val>
                                        </p:tav>
                                        <p:tav tm="100000">
                                          <p:val>
                                            <p:strVal val="#ppt_y"/>
                                          </p:val>
                                        </p:tav>
                                      </p:tavLst>
                                    </p:anim>
                                  </p:childTnLst>
                                </p:cTn>
                              </p:par>
                              <p:par>
                                <p:cTn id="48" presetID="2" presetClass="entr" presetSubtype="3" decel="100000" fill="hold" grpId="0" nodeType="withEffect">
                                  <p:stCondLst>
                                    <p:cond delay="250"/>
                                  </p:stCondLst>
                                  <p:childTnLst>
                                    <p:set>
                                      <p:cBhvr>
                                        <p:cTn id="49" dur="1" fill="hold">
                                          <p:stCondLst>
                                            <p:cond delay="0"/>
                                          </p:stCondLst>
                                        </p:cTn>
                                        <p:tgtEl>
                                          <p:spTgt spid="43"/>
                                        </p:tgtEl>
                                        <p:attrNameLst>
                                          <p:attrName>style.visibility</p:attrName>
                                        </p:attrNameLst>
                                      </p:cBhvr>
                                      <p:to>
                                        <p:strVal val="visible"/>
                                      </p:to>
                                    </p:set>
                                    <p:anim calcmode="lin" valueType="num">
                                      <p:cBhvr additive="base">
                                        <p:cTn id="50" dur="750" fill="hold"/>
                                        <p:tgtEl>
                                          <p:spTgt spid="43"/>
                                        </p:tgtEl>
                                        <p:attrNameLst>
                                          <p:attrName>ppt_x</p:attrName>
                                        </p:attrNameLst>
                                      </p:cBhvr>
                                      <p:tavLst>
                                        <p:tav tm="0">
                                          <p:val>
                                            <p:strVal val="1+#ppt_w/2"/>
                                          </p:val>
                                        </p:tav>
                                        <p:tav tm="100000">
                                          <p:val>
                                            <p:strVal val="#ppt_x"/>
                                          </p:val>
                                        </p:tav>
                                      </p:tavLst>
                                    </p:anim>
                                    <p:anim calcmode="lin" valueType="num">
                                      <p:cBhvr additive="base">
                                        <p:cTn id="51" dur="750" fill="hold"/>
                                        <p:tgtEl>
                                          <p:spTgt spid="43"/>
                                        </p:tgtEl>
                                        <p:attrNameLst>
                                          <p:attrName>ppt_y</p:attrName>
                                        </p:attrNameLst>
                                      </p:cBhvr>
                                      <p:tavLst>
                                        <p:tav tm="0">
                                          <p:val>
                                            <p:strVal val="0-#ppt_h/2"/>
                                          </p:val>
                                        </p:tav>
                                        <p:tav tm="100000">
                                          <p:val>
                                            <p:strVal val="#ppt_y"/>
                                          </p:val>
                                        </p:tav>
                                      </p:tavLst>
                                    </p:anim>
                                  </p:childTnLst>
                                </p:cTn>
                              </p:par>
                              <p:par>
                                <p:cTn id="52" presetID="2" presetClass="entr" presetSubtype="3" decel="100000" fill="hold" grpId="0" nodeType="withEffect">
                                  <p:stCondLst>
                                    <p:cond delay="5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750" fill="hold"/>
                                        <p:tgtEl>
                                          <p:spTgt spid="18"/>
                                        </p:tgtEl>
                                        <p:attrNameLst>
                                          <p:attrName>ppt_x</p:attrName>
                                        </p:attrNameLst>
                                      </p:cBhvr>
                                      <p:tavLst>
                                        <p:tav tm="0">
                                          <p:val>
                                            <p:strVal val="1+#ppt_w/2"/>
                                          </p:val>
                                        </p:tav>
                                        <p:tav tm="100000">
                                          <p:val>
                                            <p:strVal val="#ppt_x"/>
                                          </p:val>
                                        </p:tav>
                                      </p:tavLst>
                                    </p:anim>
                                    <p:anim calcmode="lin" valueType="num">
                                      <p:cBhvr additive="base">
                                        <p:cTn id="55" dur="750" fill="hold"/>
                                        <p:tgtEl>
                                          <p:spTgt spid="18"/>
                                        </p:tgtEl>
                                        <p:attrNameLst>
                                          <p:attrName>ppt_y</p:attrName>
                                        </p:attrNameLst>
                                      </p:cBhvr>
                                      <p:tavLst>
                                        <p:tav tm="0">
                                          <p:val>
                                            <p:strVal val="0-#ppt_h/2"/>
                                          </p:val>
                                        </p:tav>
                                        <p:tav tm="100000">
                                          <p:val>
                                            <p:strVal val="#ppt_y"/>
                                          </p:val>
                                        </p:tav>
                                      </p:tavLst>
                                    </p:anim>
                                  </p:childTnLst>
                                </p:cTn>
                              </p:par>
                              <p:par>
                                <p:cTn id="56" presetID="2" presetClass="entr" presetSubtype="1" decel="100000" fill="hold" grpId="0" nodeType="withEffect">
                                  <p:stCondLst>
                                    <p:cond delay="25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750" fill="hold"/>
                                        <p:tgtEl>
                                          <p:spTgt spid="34"/>
                                        </p:tgtEl>
                                        <p:attrNameLst>
                                          <p:attrName>ppt_x</p:attrName>
                                        </p:attrNameLst>
                                      </p:cBhvr>
                                      <p:tavLst>
                                        <p:tav tm="0">
                                          <p:val>
                                            <p:strVal val="#ppt_x"/>
                                          </p:val>
                                        </p:tav>
                                        <p:tav tm="100000">
                                          <p:val>
                                            <p:strVal val="#ppt_x"/>
                                          </p:val>
                                        </p:tav>
                                      </p:tavLst>
                                    </p:anim>
                                    <p:anim calcmode="lin" valueType="num">
                                      <p:cBhvr additive="base">
                                        <p:cTn id="59" dur="750" fill="hold"/>
                                        <p:tgtEl>
                                          <p:spTgt spid="34"/>
                                        </p:tgtEl>
                                        <p:attrNameLst>
                                          <p:attrName>ppt_y</p:attrName>
                                        </p:attrNameLst>
                                      </p:cBhvr>
                                      <p:tavLst>
                                        <p:tav tm="0">
                                          <p:val>
                                            <p:strVal val="0-#ppt_h/2"/>
                                          </p:val>
                                        </p:tav>
                                        <p:tav tm="100000">
                                          <p:val>
                                            <p:strVal val="#ppt_y"/>
                                          </p:val>
                                        </p:tav>
                                      </p:tavLst>
                                    </p:anim>
                                  </p:childTnLst>
                                </p:cTn>
                              </p:par>
                              <p:par>
                                <p:cTn id="60" presetID="2" presetClass="entr" presetSubtype="1" decel="100000" fill="hold" grpId="0" nodeType="withEffect">
                                  <p:stCondLst>
                                    <p:cond delay="5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750" fill="hold"/>
                                        <p:tgtEl>
                                          <p:spTgt spid="35"/>
                                        </p:tgtEl>
                                        <p:attrNameLst>
                                          <p:attrName>ppt_x</p:attrName>
                                        </p:attrNameLst>
                                      </p:cBhvr>
                                      <p:tavLst>
                                        <p:tav tm="0">
                                          <p:val>
                                            <p:strVal val="#ppt_x"/>
                                          </p:val>
                                        </p:tav>
                                        <p:tav tm="100000">
                                          <p:val>
                                            <p:strVal val="#ppt_x"/>
                                          </p:val>
                                        </p:tav>
                                      </p:tavLst>
                                    </p:anim>
                                    <p:anim calcmode="lin" valueType="num">
                                      <p:cBhvr additive="base">
                                        <p:cTn id="63" dur="750" fill="hold"/>
                                        <p:tgtEl>
                                          <p:spTgt spid="35"/>
                                        </p:tgtEl>
                                        <p:attrNameLst>
                                          <p:attrName>ppt_y</p:attrName>
                                        </p:attrNameLst>
                                      </p:cBhvr>
                                      <p:tavLst>
                                        <p:tav tm="0">
                                          <p:val>
                                            <p:strVal val="0-#ppt_h/2"/>
                                          </p:val>
                                        </p:tav>
                                        <p:tav tm="100000">
                                          <p:val>
                                            <p:strVal val="#ppt_y"/>
                                          </p:val>
                                        </p:tav>
                                      </p:tavLst>
                                    </p:anim>
                                  </p:childTnLst>
                                </p:cTn>
                              </p:par>
                              <p:par>
                                <p:cTn id="64" presetID="2" presetClass="entr" presetSubtype="1" decel="100000" fill="hold" grpId="0" nodeType="withEffect">
                                  <p:stCondLst>
                                    <p:cond delay="25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750" fill="hold"/>
                                        <p:tgtEl>
                                          <p:spTgt spid="28"/>
                                        </p:tgtEl>
                                        <p:attrNameLst>
                                          <p:attrName>ppt_x</p:attrName>
                                        </p:attrNameLst>
                                      </p:cBhvr>
                                      <p:tavLst>
                                        <p:tav tm="0">
                                          <p:val>
                                            <p:strVal val="#ppt_x"/>
                                          </p:val>
                                        </p:tav>
                                        <p:tav tm="100000">
                                          <p:val>
                                            <p:strVal val="#ppt_x"/>
                                          </p:val>
                                        </p:tav>
                                      </p:tavLst>
                                    </p:anim>
                                    <p:anim calcmode="lin" valueType="num">
                                      <p:cBhvr additive="base">
                                        <p:cTn id="67" dur="750" fill="hold"/>
                                        <p:tgtEl>
                                          <p:spTgt spid="28"/>
                                        </p:tgtEl>
                                        <p:attrNameLst>
                                          <p:attrName>ppt_y</p:attrName>
                                        </p:attrNameLst>
                                      </p:cBhvr>
                                      <p:tavLst>
                                        <p:tav tm="0">
                                          <p:val>
                                            <p:strVal val="0-#ppt_h/2"/>
                                          </p:val>
                                        </p:tav>
                                        <p:tav tm="100000">
                                          <p:val>
                                            <p:strVal val="#ppt_y"/>
                                          </p:val>
                                        </p:tav>
                                      </p:tavLst>
                                    </p:anim>
                                  </p:childTnLst>
                                </p:cTn>
                              </p:par>
                              <p:par>
                                <p:cTn id="68" presetID="2" presetClass="entr" presetSubtype="1" decel="100000" fill="hold" grpId="0" nodeType="withEffect">
                                  <p:stCondLst>
                                    <p:cond delay="500"/>
                                  </p:stCondLst>
                                  <p:childTnLst>
                                    <p:set>
                                      <p:cBhvr>
                                        <p:cTn id="69" dur="1" fill="hold">
                                          <p:stCondLst>
                                            <p:cond delay="0"/>
                                          </p:stCondLst>
                                        </p:cTn>
                                        <p:tgtEl>
                                          <p:spTgt spid="32"/>
                                        </p:tgtEl>
                                        <p:attrNameLst>
                                          <p:attrName>style.visibility</p:attrName>
                                        </p:attrNameLst>
                                      </p:cBhvr>
                                      <p:to>
                                        <p:strVal val="visible"/>
                                      </p:to>
                                    </p:set>
                                    <p:anim calcmode="lin" valueType="num">
                                      <p:cBhvr additive="base">
                                        <p:cTn id="70" dur="750" fill="hold"/>
                                        <p:tgtEl>
                                          <p:spTgt spid="32"/>
                                        </p:tgtEl>
                                        <p:attrNameLst>
                                          <p:attrName>ppt_x</p:attrName>
                                        </p:attrNameLst>
                                      </p:cBhvr>
                                      <p:tavLst>
                                        <p:tav tm="0">
                                          <p:val>
                                            <p:strVal val="#ppt_x"/>
                                          </p:val>
                                        </p:tav>
                                        <p:tav tm="100000">
                                          <p:val>
                                            <p:strVal val="#ppt_x"/>
                                          </p:val>
                                        </p:tav>
                                      </p:tavLst>
                                    </p:anim>
                                    <p:anim calcmode="lin" valueType="num">
                                      <p:cBhvr additive="base">
                                        <p:cTn id="71" dur="750" fill="hold"/>
                                        <p:tgtEl>
                                          <p:spTgt spid="32"/>
                                        </p:tgtEl>
                                        <p:attrNameLst>
                                          <p:attrName>ppt_y</p:attrName>
                                        </p:attrNameLst>
                                      </p:cBhvr>
                                      <p:tavLst>
                                        <p:tav tm="0">
                                          <p:val>
                                            <p:strVal val="0-#ppt_h/2"/>
                                          </p:val>
                                        </p:tav>
                                        <p:tav tm="100000">
                                          <p:val>
                                            <p:strVal val="#ppt_y"/>
                                          </p:val>
                                        </p:tav>
                                      </p:tavLst>
                                    </p:anim>
                                  </p:childTnLst>
                                </p:cTn>
                              </p:par>
                              <p:par>
                                <p:cTn id="72" presetID="2" presetClass="entr" presetSubtype="1" decel="100000" fill="hold" grpId="0" nodeType="withEffect">
                                  <p:stCondLst>
                                    <p:cond delay="25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750" fill="hold"/>
                                        <p:tgtEl>
                                          <p:spTgt spid="33"/>
                                        </p:tgtEl>
                                        <p:attrNameLst>
                                          <p:attrName>ppt_x</p:attrName>
                                        </p:attrNameLst>
                                      </p:cBhvr>
                                      <p:tavLst>
                                        <p:tav tm="0">
                                          <p:val>
                                            <p:strVal val="#ppt_x"/>
                                          </p:val>
                                        </p:tav>
                                        <p:tav tm="100000">
                                          <p:val>
                                            <p:strVal val="#ppt_x"/>
                                          </p:val>
                                        </p:tav>
                                      </p:tavLst>
                                    </p:anim>
                                    <p:anim calcmode="lin" valueType="num">
                                      <p:cBhvr additive="base">
                                        <p:cTn id="75" dur="750" fill="hold"/>
                                        <p:tgtEl>
                                          <p:spTgt spid="33"/>
                                        </p:tgtEl>
                                        <p:attrNameLst>
                                          <p:attrName>ppt_y</p:attrName>
                                        </p:attrNameLst>
                                      </p:cBhvr>
                                      <p:tavLst>
                                        <p:tav tm="0">
                                          <p:val>
                                            <p:strVal val="0-#ppt_h/2"/>
                                          </p:val>
                                        </p:tav>
                                        <p:tav tm="100000">
                                          <p:val>
                                            <p:strVal val="#ppt_y"/>
                                          </p:val>
                                        </p:tav>
                                      </p:tavLst>
                                    </p:anim>
                                  </p:childTnLst>
                                </p:cTn>
                              </p:par>
                              <p:par>
                                <p:cTn id="76" presetID="2" presetClass="entr" presetSubtype="2" decel="100000" fill="hold" grpId="0" nodeType="withEffect">
                                  <p:stCondLst>
                                    <p:cond delay="500"/>
                                  </p:stCondLst>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750" fill="hold"/>
                                        <p:tgtEl>
                                          <p:spTgt spid="46"/>
                                        </p:tgtEl>
                                        <p:attrNameLst>
                                          <p:attrName>ppt_x</p:attrName>
                                        </p:attrNameLst>
                                      </p:cBhvr>
                                      <p:tavLst>
                                        <p:tav tm="0">
                                          <p:val>
                                            <p:strVal val="1+#ppt_w/2"/>
                                          </p:val>
                                        </p:tav>
                                        <p:tav tm="100000">
                                          <p:val>
                                            <p:strVal val="#ppt_x"/>
                                          </p:val>
                                        </p:tav>
                                      </p:tavLst>
                                    </p:anim>
                                    <p:anim calcmode="lin" valueType="num">
                                      <p:cBhvr additive="base">
                                        <p:cTn id="79" dur="750" fill="hold"/>
                                        <p:tgtEl>
                                          <p:spTgt spid="46"/>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750"/>
                                  </p:stCondLst>
                                  <p:childTnLst>
                                    <p:set>
                                      <p:cBhvr>
                                        <p:cTn id="81" dur="1" fill="hold">
                                          <p:stCondLst>
                                            <p:cond delay="0"/>
                                          </p:stCondLst>
                                        </p:cTn>
                                        <p:tgtEl>
                                          <p:spTgt spid="44"/>
                                        </p:tgtEl>
                                        <p:attrNameLst>
                                          <p:attrName>style.visibility</p:attrName>
                                        </p:attrNameLst>
                                      </p:cBhvr>
                                      <p:to>
                                        <p:strVal val="visible"/>
                                      </p:to>
                                    </p:set>
                                    <p:anim calcmode="lin" valueType="num">
                                      <p:cBhvr additive="base">
                                        <p:cTn id="82" dur="750" fill="hold"/>
                                        <p:tgtEl>
                                          <p:spTgt spid="44"/>
                                        </p:tgtEl>
                                        <p:attrNameLst>
                                          <p:attrName>ppt_x</p:attrName>
                                        </p:attrNameLst>
                                      </p:cBhvr>
                                      <p:tavLst>
                                        <p:tav tm="0">
                                          <p:val>
                                            <p:strVal val="1+#ppt_w/2"/>
                                          </p:val>
                                        </p:tav>
                                        <p:tav tm="100000">
                                          <p:val>
                                            <p:strVal val="#ppt_x"/>
                                          </p:val>
                                        </p:tav>
                                      </p:tavLst>
                                    </p:anim>
                                    <p:anim calcmode="lin" valueType="num">
                                      <p:cBhvr additive="base">
                                        <p:cTn id="83" dur="750" fill="hold"/>
                                        <p:tgtEl>
                                          <p:spTgt spid="44"/>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45"/>
                                        </p:tgtEl>
                                        <p:attrNameLst>
                                          <p:attrName>style.visibility</p:attrName>
                                        </p:attrNameLst>
                                      </p:cBhvr>
                                      <p:to>
                                        <p:strVal val="visible"/>
                                      </p:to>
                                    </p:set>
                                    <p:anim calcmode="lin" valueType="num">
                                      <p:cBhvr additive="base">
                                        <p:cTn id="86" dur="750" fill="hold"/>
                                        <p:tgtEl>
                                          <p:spTgt spid="45"/>
                                        </p:tgtEl>
                                        <p:attrNameLst>
                                          <p:attrName>ppt_x</p:attrName>
                                        </p:attrNameLst>
                                      </p:cBhvr>
                                      <p:tavLst>
                                        <p:tav tm="0">
                                          <p:val>
                                            <p:strVal val="1+#ppt_w/2"/>
                                          </p:val>
                                        </p:tav>
                                        <p:tav tm="100000">
                                          <p:val>
                                            <p:strVal val="#ppt_x"/>
                                          </p:val>
                                        </p:tav>
                                      </p:tavLst>
                                    </p:anim>
                                    <p:anim calcmode="lin" valueType="num">
                                      <p:cBhvr additive="base">
                                        <p:cTn id="87" dur="750" fill="hold"/>
                                        <p:tgtEl>
                                          <p:spTgt spid="45"/>
                                        </p:tgtEl>
                                        <p:attrNameLst>
                                          <p:attrName>ppt_y</p:attrName>
                                        </p:attrNameLst>
                                      </p:cBhvr>
                                      <p:tavLst>
                                        <p:tav tm="0">
                                          <p:val>
                                            <p:strVal val="#ppt_y"/>
                                          </p:val>
                                        </p:tav>
                                        <p:tav tm="100000">
                                          <p:val>
                                            <p:strVal val="#ppt_y"/>
                                          </p:val>
                                        </p:tav>
                                      </p:tavLst>
                                    </p:anim>
                                  </p:childTnLst>
                                </p:cTn>
                              </p:par>
                              <p:par>
                                <p:cTn id="88" presetID="2" presetClass="entr" presetSubtype="1" decel="100000" fill="hold" grpId="0" nodeType="withEffect">
                                  <p:stCondLst>
                                    <p:cond delay="90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750" fill="hold"/>
                                        <p:tgtEl>
                                          <p:spTgt spid="29"/>
                                        </p:tgtEl>
                                        <p:attrNameLst>
                                          <p:attrName>ppt_x</p:attrName>
                                        </p:attrNameLst>
                                      </p:cBhvr>
                                      <p:tavLst>
                                        <p:tav tm="0">
                                          <p:val>
                                            <p:strVal val="#ppt_x"/>
                                          </p:val>
                                        </p:tav>
                                        <p:tav tm="100000">
                                          <p:val>
                                            <p:strVal val="#ppt_x"/>
                                          </p:val>
                                        </p:tav>
                                      </p:tavLst>
                                    </p:anim>
                                    <p:anim calcmode="lin" valueType="num">
                                      <p:cBhvr additive="base">
                                        <p:cTn id="91" dur="750" fill="hold"/>
                                        <p:tgtEl>
                                          <p:spTgt spid="29"/>
                                        </p:tgtEl>
                                        <p:attrNameLst>
                                          <p:attrName>ppt_y</p:attrName>
                                        </p:attrNameLst>
                                      </p:cBhvr>
                                      <p:tavLst>
                                        <p:tav tm="0">
                                          <p:val>
                                            <p:strVal val="0-#ppt_h/2"/>
                                          </p:val>
                                        </p:tav>
                                        <p:tav tm="100000">
                                          <p:val>
                                            <p:strVal val="#ppt_y"/>
                                          </p:val>
                                        </p:tav>
                                      </p:tavLst>
                                    </p:anim>
                                  </p:childTnLst>
                                </p:cTn>
                              </p:par>
                              <p:par>
                                <p:cTn id="92" presetID="2" presetClass="entr" presetSubtype="9" decel="100000" fill="hold" grpId="0" nodeType="withEffect">
                                  <p:stCondLst>
                                    <p:cond delay="500"/>
                                  </p:stCondLst>
                                  <p:childTnLst>
                                    <p:set>
                                      <p:cBhvr>
                                        <p:cTn id="93" dur="1" fill="hold">
                                          <p:stCondLst>
                                            <p:cond delay="0"/>
                                          </p:stCondLst>
                                        </p:cTn>
                                        <p:tgtEl>
                                          <p:spTgt spid="26"/>
                                        </p:tgtEl>
                                        <p:attrNameLst>
                                          <p:attrName>style.visibility</p:attrName>
                                        </p:attrNameLst>
                                      </p:cBhvr>
                                      <p:to>
                                        <p:strVal val="visible"/>
                                      </p:to>
                                    </p:set>
                                    <p:anim calcmode="lin" valueType="num">
                                      <p:cBhvr additive="base">
                                        <p:cTn id="94" dur="750" fill="hold"/>
                                        <p:tgtEl>
                                          <p:spTgt spid="26"/>
                                        </p:tgtEl>
                                        <p:attrNameLst>
                                          <p:attrName>ppt_x</p:attrName>
                                        </p:attrNameLst>
                                      </p:cBhvr>
                                      <p:tavLst>
                                        <p:tav tm="0">
                                          <p:val>
                                            <p:strVal val="0-#ppt_w/2"/>
                                          </p:val>
                                        </p:tav>
                                        <p:tav tm="100000">
                                          <p:val>
                                            <p:strVal val="#ppt_x"/>
                                          </p:val>
                                        </p:tav>
                                      </p:tavLst>
                                    </p:anim>
                                    <p:anim calcmode="lin" valueType="num">
                                      <p:cBhvr additive="base">
                                        <p:cTn id="95" dur="750" fill="hold"/>
                                        <p:tgtEl>
                                          <p:spTgt spid="26"/>
                                        </p:tgtEl>
                                        <p:attrNameLst>
                                          <p:attrName>ppt_y</p:attrName>
                                        </p:attrNameLst>
                                      </p:cBhvr>
                                      <p:tavLst>
                                        <p:tav tm="0">
                                          <p:val>
                                            <p:strVal val="0-#ppt_h/2"/>
                                          </p:val>
                                        </p:tav>
                                        <p:tav tm="100000">
                                          <p:val>
                                            <p:strVal val="#ppt_y"/>
                                          </p:val>
                                        </p:tav>
                                      </p:tavLst>
                                    </p:anim>
                                  </p:childTnLst>
                                </p:cTn>
                              </p:par>
                              <p:par>
                                <p:cTn id="96" presetID="2" presetClass="entr" presetSubtype="1" decel="100000" fill="hold" grpId="0" nodeType="withEffect">
                                  <p:stCondLst>
                                    <p:cond delay="800"/>
                                  </p:stCondLst>
                                  <p:childTnLst>
                                    <p:set>
                                      <p:cBhvr>
                                        <p:cTn id="97" dur="1" fill="hold">
                                          <p:stCondLst>
                                            <p:cond delay="0"/>
                                          </p:stCondLst>
                                        </p:cTn>
                                        <p:tgtEl>
                                          <p:spTgt spid="25"/>
                                        </p:tgtEl>
                                        <p:attrNameLst>
                                          <p:attrName>style.visibility</p:attrName>
                                        </p:attrNameLst>
                                      </p:cBhvr>
                                      <p:to>
                                        <p:strVal val="visible"/>
                                      </p:to>
                                    </p:set>
                                    <p:anim calcmode="lin" valueType="num">
                                      <p:cBhvr additive="base">
                                        <p:cTn id="98" dur="750" fill="hold"/>
                                        <p:tgtEl>
                                          <p:spTgt spid="25"/>
                                        </p:tgtEl>
                                        <p:attrNameLst>
                                          <p:attrName>ppt_x</p:attrName>
                                        </p:attrNameLst>
                                      </p:cBhvr>
                                      <p:tavLst>
                                        <p:tav tm="0">
                                          <p:val>
                                            <p:strVal val="#ppt_x"/>
                                          </p:val>
                                        </p:tav>
                                        <p:tav tm="100000">
                                          <p:val>
                                            <p:strVal val="#ppt_x"/>
                                          </p:val>
                                        </p:tav>
                                      </p:tavLst>
                                    </p:anim>
                                    <p:anim calcmode="lin" valueType="num">
                                      <p:cBhvr additive="base">
                                        <p:cTn id="99" dur="750" fill="hold"/>
                                        <p:tgtEl>
                                          <p:spTgt spid="25"/>
                                        </p:tgtEl>
                                        <p:attrNameLst>
                                          <p:attrName>ppt_y</p:attrName>
                                        </p:attrNameLst>
                                      </p:cBhvr>
                                      <p:tavLst>
                                        <p:tav tm="0">
                                          <p:val>
                                            <p:strVal val="0-#ppt_h/2"/>
                                          </p:val>
                                        </p:tav>
                                        <p:tav tm="100000">
                                          <p:val>
                                            <p:strVal val="#ppt_y"/>
                                          </p:val>
                                        </p:tav>
                                      </p:tavLst>
                                    </p:anim>
                                  </p:childTnLst>
                                </p:cTn>
                              </p:par>
                              <p:par>
                                <p:cTn id="100" presetID="2" presetClass="entr" presetSubtype="1" decel="100000" fill="hold" grpId="0" nodeType="withEffect">
                                  <p:stCondLst>
                                    <p:cond delay="800"/>
                                  </p:stCondLst>
                                  <p:childTnLst>
                                    <p:set>
                                      <p:cBhvr>
                                        <p:cTn id="101" dur="1" fill="hold">
                                          <p:stCondLst>
                                            <p:cond delay="0"/>
                                          </p:stCondLst>
                                        </p:cTn>
                                        <p:tgtEl>
                                          <p:spTgt spid="27"/>
                                        </p:tgtEl>
                                        <p:attrNameLst>
                                          <p:attrName>style.visibility</p:attrName>
                                        </p:attrNameLst>
                                      </p:cBhvr>
                                      <p:to>
                                        <p:strVal val="visible"/>
                                      </p:to>
                                    </p:set>
                                    <p:anim calcmode="lin" valueType="num">
                                      <p:cBhvr additive="base">
                                        <p:cTn id="102" dur="750" fill="hold"/>
                                        <p:tgtEl>
                                          <p:spTgt spid="27"/>
                                        </p:tgtEl>
                                        <p:attrNameLst>
                                          <p:attrName>ppt_x</p:attrName>
                                        </p:attrNameLst>
                                      </p:cBhvr>
                                      <p:tavLst>
                                        <p:tav tm="0">
                                          <p:val>
                                            <p:strVal val="#ppt_x"/>
                                          </p:val>
                                        </p:tav>
                                        <p:tav tm="100000">
                                          <p:val>
                                            <p:strVal val="#ppt_x"/>
                                          </p:val>
                                        </p:tav>
                                      </p:tavLst>
                                    </p:anim>
                                    <p:anim calcmode="lin" valueType="num">
                                      <p:cBhvr additive="base">
                                        <p:cTn id="103" dur="750" fill="hold"/>
                                        <p:tgtEl>
                                          <p:spTgt spid="27"/>
                                        </p:tgtEl>
                                        <p:attrNameLst>
                                          <p:attrName>ppt_y</p:attrName>
                                        </p:attrNameLst>
                                      </p:cBhvr>
                                      <p:tavLst>
                                        <p:tav tm="0">
                                          <p:val>
                                            <p:strVal val="0-#ppt_h/2"/>
                                          </p:val>
                                        </p:tav>
                                        <p:tav tm="100000">
                                          <p:val>
                                            <p:strVal val="#ppt_y"/>
                                          </p:val>
                                        </p:tav>
                                      </p:tavLst>
                                    </p:anim>
                                  </p:childTnLst>
                                </p:cTn>
                              </p:par>
                              <p:par>
                                <p:cTn id="104" presetID="2" presetClass="entr" presetSubtype="1" decel="100000" fill="hold" grpId="0" nodeType="withEffect">
                                  <p:stCondLst>
                                    <p:cond delay="900"/>
                                  </p:stCondLst>
                                  <p:childTnLst>
                                    <p:set>
                                      <p:cBhvr>
                                        <p:cTn id="105" dur="1" fill="hold">
                                          <p:stCondLst>
                                            <p:cond delay="0"/>
                                          </p:stCondLst>
                                        </p:cTn>
                                        <p:tgtEl>
                                          <p:spTgt spid="30"/>
                                        </p:tgtEl>
                                        <p:attrNameLst>
                                          <p:attrName>style.visibility</p:attrName>
                                        </p:attrNameLst>
                                      </p:cBhvr>
                                      <p:to>
                                        <p:strVal val="visible"/>
                                      </p:to>
                                    </p:set>
                                    <p:anim calcmode="lin" valueType="num">
                                      <p:cBhvr additive="base">
                                        <p:cTn id="106" dur="750" fill="hold"/>
                                        <p:tgtEl>
                                          <p:spTgt spid="30"/>
                                        </p:tgtEl>
                                        <p:attrNameLst>
                                          <p:attrName>ppt_x</p:attrName>
                                        </p:attrNameLst>
                                      </p:cBhvr>
                                      <p:tavLst>
                                        <p:tav tm="0">
                                          <p:val>
                                            <p:strVal val="#ppt_x"/>
                                          </p:val>
                                        </p:tav>
                                        <p:tav tm="100000">
                                          <p:val>
                                            <p:strVal val="#ppt_x"/>
                                          </p:val>
                                        </p:tav>
                                      </p:tavLst>
                                    </p:anim>
                                    <p:anim calcmode="lin" valueType="num">
                                      <p:cBhvr additive="base">
                                        <p:cTn id="107" dur="750" fill="hold"/>
                                        <p:tgtEl>
                                          <p:spTgt spid="30"/>
                                        </p:tgtEl>
                                        <p:attrNameLst>
                                          <p:attrName>ppt_y</p:attrName>
                                        </p:attrNameLst>
                                      </p:cBhvr>
                                      <p:tavLst>
                                        <p:tav tm="0">
                                          <p:val>
                                            <p:strVal val="0-#ppt_h/2"/>
                                          </p:val>
                                        </p:tav>
                                        <p:tav tm="100000">
                                          <p:val>
                                            <p:strVal val="#ppt_y"/>
                                          </p:val>
                                        </p:tav>
                                      </p:tavLst>
                                    </p:anim>
                                  </p:childTnLst>
                                </p:cTn>
                              </p:par>
                              <p:par>
                                <p:cTn id="108" presetID="2" presetClass="entr" presetSubtype="1" decel="100000" fill="hold" grpId="0" nodeType="withEffect">
                                  <p:stCondLst>
                                    <p:cond delay="80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750" fill="hold"/>
                                        <p:tgtEl>
                                          <p:spTgt spid="31"/>
                                        </p:tgtEl>
                                        <p:attrNameLst>
                                          <p:attrName>ppt_x</p:attrName>
                                        </p:attrNameLst>
                                      </p:cBhvr>
                                      <p:tavLst>
                                        <p:tav tm="0">
                                          <p:val>
                                            <p:strVal val="#ppt_x"/>
                                          </p:val>
                                        </p:tav>
                                        <p:tav tm="100000">
                                          <p:val>
                                            <p:strVal val="#ppt_x"/>
                                          </p:val>
                                        </p:tav>
                                      </p:tavLst>
                                    </p:anim>
                                    <p:anim calcmode="lin" valueType="num">
                                      <p:cBhvr additive="base">
                                        <p:cTn id="111" dur="750" fill="hold"/>
                                        <p:tgtEl>
                                          <p:spTgt spid="31"/>
                                        </p:tgtEl>
                                        <p:attrNameLst>
                                          <p:attrName>ppt_y</p:attrName>
                                        </p:attrNameLst>
                                      </p:cBhvr>
                                      <p:tavLst>
                                        <p:tav tm="0">
                                          <p:val>
                                            <p:strVal val="0-#ppt_h/2"/>
                                          </p:val>
                                        </p:tav>
                                        <p:tav tm="100000">
                                          <p:val>
                                            <p:strVal val="#ppt_y"/>
                                          </p:val>
                                        </p:tav>
                                      </p:tavLst>
                                    </p:anim>
                                  </p:childTnLst>
                                </p:cTn>
                              </p:par>
                              <p:par>
                                <p:cTn id="112" presetID="2" presetClass="entr" presetSubtype="1" decel="100000" fill="hold" grpId="0" nodeType="withEffect">
                                  <p:stCondLst>
                                    <p:cond delay="1100"/>
                                  </p:stCondLst>
                                  <p:childTnLst>
                                    <p:set>
                                      <p:cBhvr>
                                        <p:cTn id="113" dur="1" fill="hold">
                                          <p:stCondLst>
                                            <p:cond delay="0"/>
                                          </p:stCondLst>
                                        </p:cTn>
                                        <p:tgtEl>
                                          <p:spTgt spid="23"/>
                                        </p:tgtEl>
                                        <p:attrNameLst>
                                          <p:attrName>style.visibility</p:attrName>
                                        </p:attrNameLst>
                                      </p:cBhvr>
                                      <p:to>
                                        <p:strVal val="visible"/>
                                      </p:to>
                                    </p:set>
                                    <p:anim calcmode="lin" valueType="num">
                                      <p:cBhvr additive="base">
                                        <p:cTn id="114" dur="750" fill="hold"/>
                                        <p:tgtEl>
                                          <p:spTgt spid="23"/>
                                        </p:tgtEl>
                                        <p:attrNameLst>
                                          <p:attrName>ppt_x</p:attrName>
                                        </p:attrNameLst>
                                      </p:cBhvr>
                                      <p:tavLst>
                                        <p:tav tm="0">
                                          <p:val>
                                            <p:strVal val="#ppt_x"/>
                                          </p:val>
                                        </p:tav>
                                        <p:tav tm="100000">
                                          <p:val>
                                            <p:strVal val="#ppt_x"/>
                                          </p:val>
                                        </p:tav>
                                      </p:tavLst>
                                    </p:anim>
                                    <p:anim calcmode="lin" valueType="num">
                                      <p:cBhvr additive="base">
                                        <p:cTn id="115" dur="750" fill="hold"/>
                                        <p:tgtEl>
                                          <p:spTgt spid="23"/>
                                        </p:tgtEl>
                                        <p:attrNameLst>
                                          <p:attrName>ppt_y</p:attrName>
                                        </p:attrNameLst>
                                      </p:cBhvr>
                                      <p:tavLst>
                                        <p:tav tm="0">
                                          <p:val>
                                            <p:strVal val="0-#ppt_h/2"/>
                                          </p:val>
                                        </p:tav>
                                        <p:tav tm="100000">
                                          <p:val>
                                            <p:strVal val="#ppt_y"/>
                                          </p:val>
                                        </p:tav>
                                      </p:tavLst>
                                    </p:anim>
                                  </p:childTnLst>
                                </p:cTn>
                              </p:par>
                              <p:par>
                                <p:cTn id="116" presetID="2" presetClass="entr" presetSubtype="1" decel="100000" fill="hold" grpId="0" nodeType="withEffect">
                                  <p:stCondLst>
                                    <p:cond delay="1300"/>
                                  </p:stCondLst>
                                  <p:childTnLst>
                                    <p:set>
                                      <p:cBhvr>
                                        <p:cTn id="117" dur="1" fill="hold">
                                          <p:stCondLst>
                                            <p:cond delay="0"/>
                                          </p:stCondLst>
                                        </p:cTn>
                                        <p:tgtEl>
                                          <p:spTgt spid="24"/>
                                        </p:tgtEl>
                                        <p:attrNameLst>
                                          <p:attrName>style.visibility</p:attrName>
                                        </p:attrNameLst>
                                      </p:cBhvr>
                                      <p:to>
                                        <p:strVal val="visible"/>
                                      </p:to>
                                    </p:set>
                                    <p:anim calcmode="lin" valueType="num">
                                      <p:cBhvr additive="base">
                                        <p:cTn id="118" dur="750" fill="hold"/>
                                        <p:tgtEl>
                                          <p:spTgt spid="24"/>
                                        </p:tgtEl>
                                        <p:attrNameLst>
                                          <p:attrName>ppt_x</p:attrName>
                                        </p:attrNameLst>
                                      </p:cBhvr>
                                      <p:tavLst>
                                        <p:tav tm="0">
                                          <p:val>
                                            <p:strVal val="#ppt_x"/>
                                          </p:val>
                                        </p:tav>
                                        <p:tav tm="100000">
                                          <p:val>
                                            <p:strVal val="#ppt_x"/>
                                          </p:val>
                                        </p:tav>
                                      </p:tavLst>
                                    </p:anim>
                                    <p:anim calcmode="lin" valueType="num">
                                      <p:cBhvr additive="base">
                                        <p:cTn id="119" dur="750" fill="hold"/>
                                        <p:tgtEl>
                                          <p:spTgt spid="24"/>
                                        </p:tgtEl>
                                        <p:attrNameLst>
                                          <p:attrName>ppt_y</p:attrName>
                                        </p:attrNameLst>
                                      </p:cBhvr>
                                      <p:tavLst>
                                        <p:tav tm="0">
                                          <p:val>
                                            <p:strVal val="0-#ppt_h/2"/>
                                          </p:val>
                                        </p:tav>
                                        <p:tav tm="100000">
                                          <p:val>
                                            <p:strVal val="#ppt_y"/>
                                          </p:val>
                                        </p:tav>
                                      </p:tavLst>
                                    </p:anim>
                                  </p:childTnLst>
                                </p:cTn>
                              </p:par>
                              <p:par>
                                <p:cTn id="120" presetID="2" presetClass="entr" presetSubtype="1" decel="100000" fill="hold" grpId="0" nodeType="withEffect">
                                  <p:stCondLst>
                                    <p:cond delay="1100"/>
                                  </p:stCondLst>
                                  <p:childTnLst>
                                    <p:set>
                                      <p:cBhvr>
                                        <p:cTn id="121" dur="1" fill="hold">
                                          <p:stCondLst>
                                            <p:cond delay="0"/>
                                          </p:stCondLst>
                                        </p:cTn>
                                        <p:tgtEl>
                                          <p:spTgt spid="22"/>
                                        </p:tgtEl>
                                        <p:attrNameLst>
                                          <p:attrName>style.visibility</p:attrName>
                                        </p:attrNameLst>
                                      </p:cBhvr>
                                      <p:to>
                                        <p:strVal val="visible"/>
                                      </p:to>
                                    </p:set>
                                    <p:anim calcmode="lin" valueType="num">
                                      <p:cBhvr additive="base">
                                        <p:cTn id="122" dur="750" fill="hold"/>
                                        <p:tgtEl>
                                          <p:spTgt spid="22"/>
                                        </p:tgtEl>
                                        <p:attrNameLst>
                                          <p:attrName>ppt_x</p:attrName>
                                        </p:attrNameLst>
                                      </p:cBhvr>
                                      <p:tavLst>
                                        <p:tav tm="0">
                                          <p:val>
                                            <p:strVal val="#ppt_x"/>
                                          </p:val>
                                        </p:tav>
                                        <p:tav tm="100000">
                                          <p:val>
                                            <p:strVal val="#ppt_x"/>
                                          </p:val>
                                        </p:tav>
                                      </p:tavLst>
                                    </p:anim>
                                    <p:anim calcmode="lin" valueType="num">
                                      <p:cBhvr additive="base">
                                        <p:cTn id="123" dur="750" fill="hold"/>
                                        <p:tgtEl>
                                          <p:spTgt spid="22"/>
                                        </p:tgtEl>
                                        <p:attrNameLst>
                                          <p:attrName>ppt_y</p:attrName>
                                        </p:attrNameLst>
                                      </p:cBhvr>
                                      <p:tavLst>
                                        <p:tav tm="0">
                                          <p:val>
                                            <p:strVal val="0-#ppt_h/2"/>
                                          </p:val>
                                        </p:tav>
                                        <p:tav tm="100000">
                                          <p:val>
                                            <p:strVal val="#ppt_y"/>
                                          </p:val>
                                        </p:tav>
                                      </p:tavLst>
                                    </p:anim>
                                  </p:childTnLst>
                                </p:cTn>
                              </p:par>
                              <p:par>
                                <p:cTn id="124" presetID="2" presetClass="entr" presetSubtype="1" decel="100000" fill="hold" grpId="0" nodeType="withEffect">
                                  <p:stCondLst>
                                    <p:cond delay="1400"/>
                                  </p:stCondLst>
                                  <p:childTnLst>
                                    <p:set>
                                      <p:cBhvr>
                                        <p:cTn id="125" dur="1" fill="hold">
                                          <p:stCondLst>
                                            <p:cond delay="0"/>
                                          </p:stCondLst>
                                        </p:cTn>
                                        <p:tgtEl>
                                          <p:spTgt spid="21"/>
                                        </p:tgtEl>
                                        <p:attrNameLst>
                                          <p:attrName>style.visibility</p:attrName>
                                        </p:attrNameLst>
                                      </p:cBhvr>
                                      <p:to>
                                        <p:strVal val="visible"/>
                                      </p:to>
                                    </p:set>
                                    <p:anim calcmode="lin" valueType="num">
                                      <p:cBhvr additive="base">
                                        <p:cTn id="126" dur="750" fill="hold"/>
                                        <p:tgtEl>
                                          <p:spTgt spid="21"/>
                                        </p:tgtEl>
                                        <p:attrNameLst>
                                          <p:attrName>ppt_x</p:attrName>
                                        </p:attrNameLst>
                                      </p:cBhvr>
                                      <p:tavLst>
                                        <p:tav tm="0">
                                          <p:val>
                                            <p:strVal val="#ppt_x"/>
                                          </p:val>
                                        </p:tav>
                                        <p:tav tm="100000">
                                          <p:val>
                                            <p:strVal val="#ppt_x"/>
                                          </p:val>
                                        </p:tav>
                                      </p:tavLst>
                                    </p:anim>
                                    <p:anim calcmode="lin" valueType="num">
                                      <p:cBhvr additive="base">
                                        <p:cTn id="127" dur="750" fill="hold"/>
                                        <p:tgtEl>
                                          <p:spTgt spid="21"/>
                                        </p:tgtEl>
                                        <p:attrNameLst>
                                          <p:attrName>ppt_y</p:attrName>
                                        </p:attrNameLst>
                                      </p:cBhvr>
                                      <p:tavLst>
                                        <p:tav tm="0">
                                          <p:val>
                                            <p:strVal val="0-#ppt_h/2"/>
                                          </p:val>
                                        </p:tav>
                                        <p:tav tm="100000">
                                          <p:val>
                                            <p:strVal val="#ppt_y"/>
                                          </p:val>
                                        </p:tav>
                                      </p:tavLst>
                                    </p:anim>
                                  </p:childTnLst>
                                </p:cTn>
                              </p:par>
                              <p:par>
                                <p:cTn id="128" presetID="2" presetClass="entr" presetSubtype="1" decel="100000" fill="hold" grpId="0" nodeType="withEffect">
                                  <p:stCondLst>
                                    <p:cond delay="1100"/>
                                  </p:stCondLst>
                                  <p:childTnLst>
                                    <p:set>
                                      <p:cBhvr>
                                        <p:cTn id="129" dur="1" fill="hold">
                                          <p:stCondLst>
                                            <p:cond delay="0"/>
                                          </p:stCondLst>
                                        </p:cTn>
                                        <p:tgtEl>
                                          <p:spTgt spid="20"/>
                                        </p:tgtEl>
                                        <p:attrNameLst>
                                          <p:attrName>style.visibility</p:attrName>
                                        </p:attrNameLst>
                                      </p:cBhvr>
                                      <p:to>
                                        <p:strVal val="visible"/>
                                      </p:to>
                                    </p:set>
                                    <p:anim calcmode="lin" valueType="num">
                                      <p:cBhvr additive="base">
                                        <p:cTn id="130" dur="750" fill="hold"/>
                                        <p:tgtEl>
                                          <p:spTgt spid="20"/>
                                        </p:tgtEl>
                                        <p:attrNameLst>
                                          <p:attrName>ppt_x</p:attrName>
                                        </p:attrNameLst>
                                      </p:cBhvr>
                                      <p:tavLst>
                                        <p:tav tm="0">
                                          <p:val>
                                            <p:strVal val="#ppt_x"/>
                                          </p:val>
                                        </p:tav>
                                        <p:tav tm="100000">
                                          <p:val>
                                            <p:strVal val="#ppt_x"/>
                                          </p:val>
                                        </p:tav>
                                      </p:tavLst>
                                    </p:anim>
                                    <p:anim calcmode="lin" valueType="num">
                                      <p:cBhvr additive="base">
                                        <p:cTn id="131" dur="750" fill="hold"/>
                                        <p:tgtEl>
                                          <p:spTgt spid="20"/>
                                        </p:tgtEl>
                                        <p:attrNameLst>
                                          <p:attrName>ppt_y</p:attrName>
                                        </p:attrNameLst>
                                      </p:cBhvr>
                                      <p:tavLst>
                                        <p:tav tm="0">
                                          <p:val>
                                            <p:strVal val="0-#ppt_h/2"/>
                                          </p:val>
                                        </p:tav>
                                        <p:tav tm="100000">
                                          <p:val>
                                            <p:strVal val="#ppt_y"/>
                                          </p:val>
                                        </p:tav>
                                      </p:tavLst>
                                    </p:anim>
                                  </p:childTnLst>
                                </p:cTn>
                              </p:par>
                              <p:par>
                                <p:cTn id="132" presetID="2" presetClass="entr" presetSubtype="1" decel="100000" fill="hold" grpId="0" nodeType="withEffect">
                                  <p:stCondLst>
                                    <p:cond delay="1400"/>
                                  </p:stCondLst>
                                  <p:childTnLst>
                                    <p:set>
                                      <p:cBhvr>
                                        <p:cTn id="133" dur="1" fill="hold">
                                          <p:stCondLst>
                                            <p:cond delay="0"/>
                                          </p:stCondLst>
                                        </p:cTn>
                                        <p:tgtEl>
                                          <p:spTgt spid="19"/>
                                        </p:tgtEl>
                                        <p:attrNameLst>
                                          <p:attrName>style.visibility</p:attrName>
                                        </p:attrNameLst>
                                      </p:cBhvr>
                                      <p:to>
                                        <p:strVal val="visible"/>
                                      </p:to>
                                    </p:set>
                                    <p:anim calcmode="lin" valueType="num">
                                      <p:cBhvr additive="base">
                                        <p:cTn id="134" dur="750" fill="hold"/>
                                        <p:tgtEl>
                                          <p:spTgt spid="19"/>
                                        </p:tgtEl>
                                        <p:attrNameLst>
                                          <p:attrName>ppt_x</p:attrName>
                                        </p:attrNameLst>
                                      </p:cBhvr>
                                      <p:tavLst>
                                        <p:tav tm="0">
                                          <p:val>
                                            <p:strVal val="#ppt_x"/>
                                          </p:val>
                                        </p:tav>
                                        <p:tav tm="100000">
                                          <p:val>
                                            <p:strVal val="#ppt_x"/>
                                          </p:val>
                                        </p:tav>
                                      </p:tavLst>
                                    </p:anim>
                                    <p:anim calcmode="lin" valueType="num">
                                      <p:cBhvr additive="base">
                                        <p:cTn id="135" dur="750" fill="hold"/>
                                        <p:tgtEl>
                                          <p:spTgt spid="19"/>
                                        </p:tgtEl>
                                        <p:attrNameLst>
                                          <p:attrName>ppt_y</p:attrName>
                                        </p:attrNameLst>
                                      </p:cBhvr>
                                      <p:tavLst>
                                        <p:tav tm="0">
                                          <p:val>
                                            <p:strVal val="0-#ppt_h/2"/>
                                          </p:val>
                                        </p:tav>
                                        <p:tav tm="100000">
                                          <p:val>
                                            <p:strVal val="#ppt_y"/>
                                          </p:val>
                                        </p:tav>
                                      </p:tavLst>
                                    </p:anim>
                                  </p:childTnLst>
                                </p:cTn>
                              </p:par>
                              <p:par>
                                <p:cTn id="136" presetID="6" presetClass="emph" presetSubtype="0" decel="100000" autoRev="1" fill="hold" grpId="1" nodeType="withEffect">
                                  <p:stCondLst>
                                    <p:cond delay="300"/>
                                  </p:stCondLst>
                                  <p:childTnLst>
                                    <p:animScale>
                                      <p:cBhvr>
                                        <p:cTn id="137" dur="500" fill="hold"/>
                                        <p:tgtEl>
                                          <p:spTgt spid="37"/>
                                        </p:tgtEl>
                                      </p:cBhvr>
                                      <p:by x="150000" y="150000"/>
                                    </p:animScale>
                                  </p:childTnLst>
                                </p:cTn>
                              </p:par>
                              <p:par>
                                <p:cTn id="138" presetID="6" presetClass="emph" presetSubtype="0" decel="100000" autoRev="1" fill="hold" grpId="1" nodeType="withEffect">
                                  <p:stCondLst>
                                    <p:cond delay="200"/>
                                  </p:stCondLst>
                                  <p:childTnLst>
                                    <p:animScale>
                                      <p:cBhvr>
                                        <p:cTn id="139" dur="500" fill="hold"/>
                                        <p:tgtEl>
                                          <p:spTgt spid="47"/>
                                        </p:tgtEl>
                                      </p:cBhvr>
                                      <p:by x="150000" y="150000"/>
                                    </p:animScale>
                                  </p:childTnLst>
                                </p:cTn>
                              </p:par>
                              <p:par>
                                <p:cTn id="140" presetID="6" presetClass="emph" presetSubtype="0" decel="100000" autoRev="1" fill="hold" grpId="1" nodeType="withEffect">
                                  <p:stCondLst>
                                    <p:cond delay="300"/>
                                  </p:stCondLst>
                                  <p:childTnLst>
                                    <p:animScale>
                                      <p:cBhvr>
                                        <p:cTn id="141" dur="500" fill="hold"/>
                                        <p:tgtEl>
                                          <p:spTgt spid="38"/>
                                        </p:tgtEl>
                                      </p:cBhvr>
                                      <p:by x="150000" y="150000"/>
                                    </p:animScale>
                                  </p:childTnLst>
                                </p:cTn>
                              </p:par>
                              <p:par>
                                <p:cTn id="142" presetID="6" presetClass="emph" presetSubtype="0" decel="100000" autoRev="1" fill="hold" grpId="1" nodeType="withEffect">
                                  <p:stCondLst>
                                    <p:cond delay="700"/>
                                  </p:stCondLst>
                                  <p:childTnLst>
                                    <p:animScale>
                                      <p:cBhvr>
                                        <p:cTn id="143" dur="500" fill="hold"/>
                                        <p:tgtEl>
                                          <p:spTgt spid="36"/>
                                        </p:tgtEl>
                                      </p:cBhvr>
                                      <p:by x="150000" y="150000"/>
                                    </p:animScale>
                                  </p:childTnLst>
                                </p:cTn>
                              </p:par>
                              <p:par>
                                <p:cTn id="144" presetID="6" presetClass="emph" presetSubtype="0" decel="100000" autoRev="1" fill="hold" grpId="1" nodeType="withEffect">
                                  <p:stCondLst>
                                    <p:cond delay="500"/>
                                  </p:stCondLst>
                                  <p:childTnLst>
                                    <p:animScale>
                                      <p:cBhvr>
                                        <p:cTn id="145" dur="500" fill="hold"/>
                                        <p:tgtEl>
                                          <p:spTgt spid="48"/>
                                        </p:tgtEl>
                                      </p:cBhvr>
                                      <p:by x="150000" y="150000"/>
                                    </p:animScale>
                                  </p:childTnLst>
                                </p:cTn>
                              </p:par>
                              <p:par>
                                <p:cTn id="146" presetID="6" presetClass="emph" presetSubtype="0" decel="100000" autoRev="1" fill="hold" grpId="1" nodeType="withEffect">
                                  <p:stCondLst>
                                    <p:cond delay="500"/>
                                  </p:stCondLst>
                                  <p:childTnLst>
                                    <p:animScale>
                                      <p:cBhvr>
                                        <p:cTn id="147" dur="500" fill="hold"/>
                                        <p:tgtEl>
                                          <p:spTgt spid="39"/>
                                        </p:tgtEl>
                                      </p:cBhvr>
                                      <p:by x="150000" y="150000"/>
                                    </p:animScale>
                                  </p:childTnLst>
                                </p:cTn>
                              </p:par>
                              <p:par>
                                <p:cTn id="148" presetID="6" presetClass="emph" presetSubtype="0" decel="100000" autoRev="1" fill="hold" grpId="1" nodeType="withEffect">
                                  <p:stCondLst>
                                    <p:cond delay="700"/>
                                  </p:stCondLst>
                                  <p:childTnLst>
                                    <p:animScale>
                                      <p:cBhvr>
                                        <p:cTn id="149" dur="500" fill="hold"/>
                                        <p:tgtEl>
                                          <p:spTgt spid="40"/>
                                        </p:tgtEl>
                                      </p:cBhvr>
                                      <p:by x="150000" y="150000"/>
                                    </p:animScale>
                                  </p:childTnLst>
                                </p:cTn>
                              </p:par>
                              <p:par>
                                <p:cTn id="150" presetID="6" presetClass="emph" presetSubtype="0" decel="100000" autoRev="1" fill="hold" grpId="1" nodeType="withEffect">
                                  <p:stCondLst>
                                    <p:cond delay="500"/>
                                  </p:stCondLst>
                                  <p:childTnLst>
                                    <p:animScale>
                                      <p:cBhvr>
                                        <p:cTn id="151" dur="500" fill="hold"/>
                                        <p:tgtEl>
                                          <p:spTgt spid="41"/>
                                        </p:tgtEl>
                                      </p:cBhvr>
                                      <p:by x="150000" y="150000"/>
                                    </p:animScale>
                                  </p:childTnLst>
                                </p:cTn>
                              </p:par>
                              <p:par>
                                <p:cTn id="152" presetID="6" presetClass="emph" presetSubtype="0" decel="100000" autoRev="1" fill="hold" grpId="1" nodeType="withEffect">
                                  <p:stCondLst>
                                    <p:cond delay="800"/>
                                  </p:stCondLst>
                                  <p:childTnLst>
                                    <p:animScale>
                                      <p:cBhvr>
                                        <p:cTn id="153" dur="500" fill="hold"/>
                                        <p:tgtEl>
                                          <p:spTgt spid="42"/>
                                        </p:tgtEl>
                                      </p:cBhvr>
                                      <p:by x="150000" y="150000"/>
                                    </p:animScale>
                                  </p:childTnLst>
                                </p:cTn>
                              </p:par>
                              <p:par>
                                <p:cTn id="154" presetID="6" presetClass="emph" presetSubtype="0" decel="100000" autoRev="1" fill="hold" grpId="1" nodeType="withEffect">
                                  <p:stCondLst>
                                    <p:cond delay="300"/>
                                  </p:stCondLst>
                                  <p:childTnLst>
                                    <p:animScale>
                                      <p:cBhvr>
                                        <p:cTn id="155" dur="500" fill="hold"/>
                                        <p:tgtEl>
                                          <p:spTgt spid="43"/>
                                        </p:tgtEl>
                                      </p:cBhvr>
                                      <p:by x="150000" y="150000"/>
                                    </p:animScale>
                                  </p:childTnLst>
                                </p:cTn>
                              </p:par>
                              <p:par>
                                <p:cTn id="156" presetID="6" presetClass="emph" presetSubtype="0" decel="100000" autoRev="1" fill="hold" grpId="1" nodeType="withEffect">
                                  <p:stCondLst>
                                    <p:cond delay="500"/>
                                  </p:stCondLst>
                                  <p:childTnLst>
                                    <p:animScale>
                                      <p:cBhvr>
                                        <p:cTn id="157" dur="500" fill="hold"/>
                                        <p:tgtEl>
                                          <p:spTgt spid="18"/>
                                        </p:tgtEl>
                                      </p:cBhvr>
                                      <p:by x="150000" y="150000"/>
                                    </p:animScale>
                                  </p:childTnLst>
                                </p:cTn>
                              </p:par>
                              <p:par>
                                <p:cTn id="158" presetID="6" presetClass="emph" presetSubtype="0" decel="100000" autoRev="1" fill="hold" grpId="1" nodeType="withEffect">
                                  <p:stCondLst>
                                    <p:cond delay="400"/>
                                  </p:stCondLst>
                                  <p:childTnLst>
                                    <p:animScale>
                                      <p:cBhvr>
                                        <p:cTn id="159" dur="500" fill="hold"/>
                                        <p:tgtEl>
                                          <p:spTgt spid="34"/>
                                        </p:tgtEl>
                                      </p:cBhvr>
                                      <p:by x="150000" y="150000"/>
                                    </p:animScale>
                                  </p:childTnLst>
                                </p:cTn>
                              </p:par>
                              <p:par>
                                <p:cTn id="160" presetID="6" presetClass="emph" presetSubtype="0" decel="100000" autoRev="1" fill="hold" grpId="1" nodeType="withEffect">
                                  <p:stCondLst>
                                    <p:cond delay="700"/>
                                  </p:stCondLst>
                                  <p:childTnLst>
                                    <p:animScale>
                                      <p:cBhvr>
                                        <p:cTn id="161" dur="500" fill="hold"/>
                                        <p:tgtEl>
                                          <p:spTgt spid="35"/>
                                        </p:tgtEl>
                                      </p:cBhvr>
                                      <p:by x="150000" y="150000"/>
                                    </p:animScale>
                                  </p:childTnLst>
                                </p:cTn>
                              </p:par>
                              <p:par>
                                <p:cTn id="162" presetID="6" presetClass="emph" presetSubtype="0" decel="100000" autoRev="1" fill="hold" grpId="1" nodeType="withEffect">
                                  <p:stCondLst>
                                    <p:cond delay="900"/>
                                  </p:stCondLst>
                                  <p:childTnLst>
                                    <p:animScale>
                                      <p:cBhvr>
                                        <p:cTn id="163" dur="500" fill="hold"/>
                                        <p:tgtEl>
                                          <p:spTgt spid="28"/>
                                        </p:tgtEl>
                                      </p:cBhvr>
                                      <p:by x="150000" y="150000"/>
                                    </p:animScale>
                                  </p:childTnLst>
                                </p:cTn>
                              </p:par>
                              <p:par>
                                <p:cTn id="164" presetID="6" presetClass="emph" presetSubtype="0" decel="100000" autoRev="1" fill="hold" grpId="1" nodeType="withEffect">
                                  <p:stCondLst>
                                    <p:cond delay="300"/>
                                  </p:stCondLst>
                                  <p:childTnLst>
                                    <p:animScale>
                                      <p:cBhvr>
                                        <p:cTn id="165" dur="500" fill="hold"/>
                                        <p:tgtEl>
                                          <p:spTgt spid="32"/>
                                        </p:tgtEl>
                                      </p:cBhvr>
                                      <p:by x="150000" y="150000"/>
                                    </p:animScale>
                                  </p:childTnLst>
                                </p:cTn>
                              </p:par>
                              <p:par>
                                <p:cTn id="166" presetID="6" presetClass="emph" presetSubtype="0" decel="100000" autoRev="1" fill="hold" grpId="1" nodeType="withEffect">
                                  <p:stCondLst>
                                    <p:cond delay="600"/>
                                  </p:stCondLst>
                                  <p:childTnLst>
                                    <p:animScale>
                                      <p:cBhvr>
                                        <p:cTn id="167" dur="500" fill="hold"/>
                                        <p:tgtEl>
                                          <p:spTgt spid="33"/>
                                        </p:tgtEl>
                                      </p:cBhvr>
                                      <p:by x="150000" y="150000"/>
                                    </p:animScale>
                                  </p:childTnLst>
                                </p:cTn>
                              </p:par>
                              <p:par>
                                <p:cTn id="168" presetID="6" presetClass="emph" presetSubtype="0" decel="100000" autoRev="1" fill="hold" grpId="1" nodeType="withEffect">
                                  <p:stCondLst>
                                    <p:cond delay="700"/>
                                  </p:stCondLst>
                                  <p:childTnLst>
                                    <p:animScale>
                                      <p:cBhvr>
                                        <p:cTn id="169" dur="500" fill="hold"/>
                                        <p:tgtEl>
                                          <p:spTgt spid="46"/>
                                        </p:tgtEl>
                                      </p:cBhvr>
                                      <p:by x="150000" y="150000"/>
                                    </p:animScale>
                                  </p:childTnLst>
                                </p:cTn>
                              </p:par>
                              <p:par>
                                <p:cTn id="170" presetID="6" presetClass="emph" presetSubtype="0" decel="100000" autoRev="1" fill="hold" grpId="1" nodeType="withEffect">
                                  <p:stCondLst>
                                    <p:cond delay="1200"/>
                                  </p:stCondLst>
                                  <p:childTnLst>
                                    <p:animScale>
                                      <p:cBhvr>
                                        <p:cTn id="171" dur="500" fill="hold"/>
                                        <p:tgtEl>
                                          <p:spTgt spid="44"/>
                                        </p:tgtEl>
                                      </p:cBhvr>
                                      <p:by x="150000" y="150000"/>
                                    </p:animScale>
                                  </p:childTnLst>
                                </p:cTn>
                              </p:par>
                              <p:par>
                                <p:cTn id="172" presetID="6" presetClass="emph" presetSubtype="0" decel="100000" autoRev="1" fill="hold" grpId="1" nodeType="withEffect">
                                  <p:stCondLst>
                                    <p:cond delay="900"/>
                                  </p:stCondLst>
                                  <p:childTnLst>
                                    <p:animScale>
                                      <p:cBhvr>
                                        <p:cTn id="173" dur="500" fill="hold"/>
                                        <p:tgtEl>
                                          <p:spTgt spid="45"/>
                                        </p:tgtEl>
                                      </p:cBhvr>
                                      <p:by x="150000" y="150000"/>
                                    </p:animScale>
                                  </p:childTnLst>
                                </p:cTn>
                              </p:par>
                              <p:par>
                                <p:cTn id="174" presetID="6" presetClass="emph" presetSubtype="0" decel="100000" autoRev="1" fill="hold" grpId="1" nodeType="withEffect">
                                  <p:stCondLst>
                                    <p:cond delay="1000"/>
                                  </p:stCondLst>
                                  <p:childTnLst>
                                    <p:animScale>
                                      <p:cBhvr>
                                        <p:cTn id="175" dur="500" fill="hold"/>
                                        <p:tgtEl>
                                          <p:spTgt spid="29"/>
                                        </p:tgtEl>
                                      </p:cBhvr>
                                      <p:by x="150000" y="150000"/>
                                    </p:animScale>
                                  </p:childTnLst>
                                </p:cTn>
                              </p:par>
                              <p:par>
                                <p:cTn id="176" presetID="6" presetClass="emph" presetSubtype="0" decel="100000" autoRev="1" fill="hold" grpId="1" nodeType="withEffect">
                                  <p:stCondLst>
                                    <p:cond delay="1100"/>
                                  </p:stCondLst>
                                  <p:childTnLst>
                                    <p:animScale>
                                      <p:cBhvr>
                                        <p:cTn id="177" dur="500" fill="hold"/>
                                        <p:tgtEl>
                                          <p:spTgt spid="26"/>
                                        </p:tgtEl>
                                      </p:cBhvr>
                                      <p:by x="150000" y="150000"/>
                                    </p:animScale>
                                  </p:childTnLst>
                                </p:cTn>
                              </p:par>
                              <p:par>
                                <p:cTn id="178" presetID="6" presetClass="emph" presetSubtype="0" decel="100000" autoRev="1" fill="hold" grpId="1" nodeType="withEffect">
                                  <p:stCondLst>
                                    <p:cond delay="900"/>
                                  </p:stCondLst>
                                  <p:childTnLst>
                                    <p:animScale>
                                      <p:cBhvr>
                                        <p:cTn id="179" dur="500" fill="hold"/>
                                        <p:tgtEl>
                                          <p:spTgt spid="25"/>
                                        </p:tgtEl>
                                      </p:cBhvr>
                                      <p:by x="150000" y="150000"/>
                                    </p:animScale>
                                  </p:childTnLst>
                                </p:cTn>
                              </p:par>
                              <p:par>
                                <p:cTn id="180" presetID="6" presetClass="emph" presetSubtype="0" decel="100000" autoRev="1" fill="hold" grpId="1" nodeType="withEffect">
                                  <p:stCondLst>
                                    <p:cond delay="600"/>
                                  </p:stCondLst>
                                  <p:childTnLst>
                                    <p:animScale>
                                      <p:cBhvr>
                                        <p:cTn id="181" dur="500" fill="hold"/>
                                        <p:tgtEl>
                                          <p:spTgt spid="27"/>
                                        </p:tgtEl>
                                      </p:cBhvr>
                                      <p:by x="150000" y="150000"/>
                                    </p:animScale>
                                  </p:childTnLst>
                                </p:cTn>
                              </p:par>
                              <p:par>
                                <p:cTn id="182" presetID="6" presetClass="emph" presetSubtype="0" decel="100000" autoRev="1" fill="hold" grpId="1" nodeType="withEffect">
                                  <p:stCondLst>
                                    <p:cond delay="900"/>
                                  </p:stCondLst>
                                  <p:childTnLst>
                                    <p:animScale>
                                      <p:cBhvr>
                                        <p:cTn id="183" dur="500" fill="hold"/>
                                        <p:tgtEl>
                                          <p:spTgt spid="30"/>
                                        </p:tgtEl>
                                      </p:cBhvr>
                                      <p:by x="150000" y="150000"/>
                                    </p:animScale>
                                  </p:childTnLst>
                                </p:cTn>
                              </p:par>
                              <p:par>
                                <p:cTn id="184" presetID="6" presetClass="emph" presetSubtype="0" decel="100000" autoRev="1" fill="hold" grpId="1" nodeType="withEffect">
                                  <p:stCondLst>
                                    <p:cond delay="300"/>
                                  </p:stCondLst>
                                  <p:childTnLst>
                                    <p:animScale>
                                      <p:cBhvr>
                                        <p:cTn id="185" dur="500" fill="hold"/>
                                        <p:tgtEl>
                                          <p:spTgt spid="31"/>
                                        </p:tgtEl>
                                      </p:cBhvr>
                                      <p:by x="150000" y="150000"/>
                                    </p:animScale>
                                  </p:childTnLst>
                                </p:cTn>
                              </p:par>
                              <p:par>
                                <p:cTn id="186" presetID="6" presetClass="emph" presetSubtype="0" decel="100000" autoRev="1" fill="hold" grpId="1" nodeType="withEffect">
                                  <p:stCondLst>
                                    <p:cond delay="300"/>
                                  </p:stCondLst>
                                  <p:childTnLst>
                                    <p:animScale>
                                      <p:cBhvr>
                                        <p:cTn id="187" dur="500" fill="hold"/>
                                        <p:tgtEl>
                                          <p:spTgt spid="23"/>
                                        </p:tgtEl>
                                      </p:cBhvr>
                                      <p:by x="150000" y="150000"/>
                                    </p:animScale>
                                  </p:childTnLst>
                                </p:cTn>
                              </p:par>
                              <p:par>
                                <p:cTn id="188" presetID="6" presetClass="emph" presetSubtype="0" decel="100000" autoRev="1" fill="hold" grpId="1" nodeType="withEffect">
                                  <p:stCondLst>
                                    <p:cond delay="300"/>
                                  </p:stCondLst>
                                  <p:childTnLst>
                                    <p:animScale>
                                      <p:cBhvr>
                                        <p:cTn id="189" dur="500" fill="hold"/>
                                        <p:tgtEl>
                                          <p:spTgt spid="24"/>
                                        </p:tgtEl>
                                      </p:cBhvr>
                                      <p:by x="150000" y="150000"/>
                                    </p:animScale>
                                  </p:childTnLst>
                                </p:cTn>
                              </p:par>
                              <p:par>
                                <p:cTn id="190" presetID="6" presetClass="emph" presetSubtype="0" decel="100000" autoRev="1" fill="hold" grpId="1" nodeType="withEffect">
                                  <p:stCondLst>
                                    <p:cond delay="100"/>
                                  </p:stCondLst>
                                  <p:childTnLst>
                                    <p:animScale>
                                      <p:cBhvr>
                                        <p:cTn id="191" dur="500" fill="hold"/>
                                        <p:tgtEl>
                                          <p:spTgt spid="22"/>
                                        </p:tgtEl>
                                      </p:cBhvr>
                                      <p:by x="150000" y="150000"/>
                                    </p:animScale>
                                  </p:childTnLst>
                                </p:cTn>
                              </p:par>
                              <p:par>
                                <p:cTn id="192" presetID="6" presetClass="emph" presetSubtype="0" decel="100000" autoRev="1" fill="hold" grpId="1" nodeType="withEffect">
                                  <p:stCondLst>
                                    <p:cond delay="0"/>
                                  </p:stCondLst>
                                  <p:childTnLst>
                                    <p:animScale>
                                      <p:cBhvr>
                                        <p:cTn id="193" dur="500" fill="hold"/>
                                        <p:tgtEl>
                                          <p:spTgt spid="21"/>
                                        </p:tgtEl>
                                      </p:cBhvr>
                                      <p:by x="150000" y="150000"/>
                                    </p:animScale>
                                  </p:childTnLst>
                                </p:cTn>
                              </p:par>
                              <p:par>
                                <p:cTn id="194" presetID="6" presetClass="emph" presetSubtype="0" decel="100000" autoRev="1" fill="hold" grpId="1" nodeType="withEffect">
                                  <p:stCondLst>
                                    <p:cond delay="700"/>
                                  </p:stCondLst>
                                  <p:childTnLst>
                                    <p:animScale>
                                      <p:cBhvr>
                                        <p:cTn id="195" dur="500" fill="hold"/>
                                        <p:tgtEl>
                                          <p:spTgt spid="20"/>
                                        </p:tgtEl>
                                      </p:cBhvr>
                                      <p:by x="150000" y="150000"/>
                                    </p:animScale>
                                  </p:childTnLst>
                                </p:cTn>
                              </p:par>
                              <p:par>
                                <p:cTn id="196" presetID="6" presetClass="emph" presetSubtype="0" decel="100000" autoRev="1" fill="hold" grpId="1" nodeType="withEffect">
                                  <p:stCondLst>
                                    <p:cond delay="300"/>
                                  </p:stCondLst>
                                  <p:childTnLst>
                                    <p:animScale>
                                      <p:cBhvr>
                                        <p:cTn id="197" dur="500" fill="hold"/>
                                        <p:tgtEl>
                                          <p:spTgt spid="1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6522" y="1145183"/>
            <a:ext cx="3856557" cy="917575"/>
          </a:xfrm>
        </p:spPr>
        <p:txBody>
          <a:bodyPr/>
          <a:lstStyle/>
          <a:p>
            <a:r>
              <a:rPr lang="en-US" dirty="0" smtClean="0"/>
              <a:t>Resources</a:t>
            </a:r>
            <a:endParaRPr lang="en-US" dirty="0"/>
          </a:p>
        </p:txBody>
      </p:sp>
      <p:sp>
        <p:nvSpPr>
          <p:cNvPr id="20" name="Title Tile"/>
          <p:cNvSpPr/>
          <p:nvPr/>
        </p:nvSpPr>
        <p:spPr bwMode="gray">
          <a:xfrm>
            <a:off x="493559" y="2235967"/>
            <a:ext cx="5488575"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32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 &amp; MSDN Flash</a:t>
            </a:r>
            <a:endParaRPr lang="en-US" sz="32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1" name="Rectangle 20"/>
          <p:cNvSpPr/>
          <p:nvPr/>
        </p:nvSpPr>
        <p:spPr bwMode="auto">
          <a:xfrm>
            <a:off x="493559" y="4055627"/>
            <a:ext cx="5488575" cy="88943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Rectangle 21"/>
          <p:cNvSpPr/>
          <p:nvPr/>
        </p:nvSpPr>
        <p:spPr>
          <a:xfrm>
            <a:off x="659500" y="3640208"/>
            <a:ext cx="3753400" cy="338554"/>
          </a:xfrm>
          <a:prstGeom prst="rect">
            <a:avLst/>
          </a:prstGeom>
        </p:spPr>
        <p:txBody>
          <a:bodyPr wrap="none" lIns="182880">
            <a:spAutoFit/>
          </a:bodyPr>
          <a:lstStyle/>
          <a:p>
            <a:pPr marL="0" lvl="1">
              <a:tabLst>
                <a:tab pos="1828800" algn="l"/>
              </a:tabLst>
            </a:pPr>
            <a:r>
              <a:rPr lang="en-US" sz="1600" dirty="0" smtClean="0">
                <a:latin typeface="Segoe UI" pitchFamily="34" charset="0"/>
                <a:ea typeface="Segoe UI" pitchFamily="34" charset="0"/>
                <a:cs typeface="Segoe UI" pitchFamily="34" charset="0"/>
              </a:rPr>
              <a:t>Subscribe to our fortnightly newsletter</a:t>
            </a:r>
            <a:endParaRPr lang="en-US" sz="1600" dirty="0">
              <a:latin typeface="Segoe UI" pitchFamily="34" charset="0"/>
              <a:ea typeface="Segoe UI" pitchFamily="34" charset="0"/>
              <a:cs typeface="Segoe UI" pitchFamily="34" charset="0"/>
            </a:endParaRPr>
          </a:p>
        </p:txBody>
      </p:sp>
      <p:sp>
        <p:nvSpPr>
          <p:cNvPr id="23" name="Rectangle 22"/>
          <p:cNvSpPr/>
          <p:nvPr/>
        </p:nvSpPr>
        <p:spPr bwMode="white">
          <a:xfrm>
            <a:off x="1065884" y="4180183"/>
            <a:ext cx="4916250" cy="646331"/>
          </a:xfrm>
          <a:prstGeom prst="rect">
            <a:avLst/>
          </a:prstGeom>
        </p:spPr>
        <p:txBody>
          <a:bodyPr wrap="square" lIns="182880">
            <a:spAutoFit/>
          </a:bodyPr>
          <a:lstStyle/>
          <a:p>
            <a:r>
              <a:rPr lang="en-US" dirty="0">
                <a:solidFill>
                  <a:srgbClr val="FFFFFF"/>
                </a:solidFill>
                <a:hlinkClick r:id="rId3"/>
              </a:rPr>
              <a:t>http</a:t>
            </a:r>
            <a:r>
              <a:rPr lang="en-US" dirty="0" smtClean="0">
                <a:solidFill>
                  <a:srgbClr val="FFFFFF"/>
                </a:solidFill>
                <a:hlinkClick r:id="rId3"/>
              </a:rPr>
              <a:t>://aka.ms/technetnz</a:t>
            </a:r>
            <a:r>
              <a:rPr lang="en-US" dirty="0" smtClean="0">
                <a:solidFill>
                  <a:srgbClr val="FFFFFF"/>
                </a:solidFill>
              </a:rPr>
              <a:t> </a:t>
            </a:r>
            <a:r>
              <a:rPr lang="en-US" dirty="0" smtClean="0">
                <a:solidFill>
                  <a:srgbClr val="FFFFFF"/>
                </a:solidFill>
                <a:hlinkClick r:id="rId4"/>
              </a:rPr>
              <a:t>http://aka.ms/msdnnz</a:t>
            </a:r>
            <a:r>
              <a:rPr lang="en-US" dirty="0" smtClean="0">
                <a:solidFill>
                  <a:srgbClr val="FFFFFF"/>
                </a:solidFill>
              </a:rPr>
              <a:t> </a:t>
            </a:r>
            <a:endParaRPr lang="en-US" dirty="0">
              <a:solidFill>
                <a:srgbClr val="FFFFFF"/>
              </a:solidFill>
            </a:endParaRPr>
          </a:p>
        </p:txBody>
      </p:sp>
      <p:sp>
        <p:nvSpPr>
          <p:cNvPr id="32" name="Rectangle 31"/>
          <p:cNvSpPr/>
          <p:nvPr/>
        </p:nvSpPr>
        <p:spPr bwMode="auto">
          <a:xfrm>
            <a:off x="6102452" y="5716409"/>
            <a:ext cx="5487453" cy="89922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4" name="Rectangle 33"/>
          <p:cNvSpPr/>
          <p:nvPr/>
        </p:nvSpPr>
        <p:spPr bwMode="white">
          <a:xfrm>
            <a:off x="6689762" y="5970551"/>
            <a:ext cx="4898483" cy="369332"/>
          </a:xfrm>
          <a:prstGeom prst="rect">
            <a:avLst/>
          </a:prstGeom>
        </p:spPr>
        <p:txBody>
          <a:bodyPr wrap="square" lIns="182880">
            <a:spAutoFit/>
          </a:bodyPr>
          <a:lstStyle/>
          <a:p>
            <a:r>
              <a:rPr lang="en-US" dirty="0">
                <a:hlinkClick r:id="rId5"/>
              </a:rPr>
              <a:t>http</a:t>
            </a:r>
            <a:r>
              <a:rPr lang="en-US" dirty="0" smtClean="0">
                <a:hlinkClick r:id="rId5"/>
              </a:rPr>
              <a:t>://aka.ms/ch9nz</a:t>
            </a:r>
            <a:r>
              <a:rPr lang="en-US" dirty="0" smtClean="0"/>
              <a:t> </a:t>
            </a:r>
            <a:endParaRPr lang="en-US" dirty="0"/>
          </a:p>
        </p:txBody>
      </p:sp>
      <p:sp>
        <p:nvSpPr>
          <p:cNvPr id="14" name="Arrow Bar"/>
          <p:cNvSpPr/>
          <p:nvPr/>
        </p:nvSpPr>
        <p:spPr bwMode="gray">
          <a:xfrm>
            <a:off x="6102452" y="1045576"/>
            <a:ext cx="5485809" cy="1841179"/>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32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Microsoft Virtual Academy</a:t>
            </a:r>
            <a:endParaRPr lang="en-US" sz="32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15" name="Rectangle 14"/>
          <p:cNvSpPr/>
          <p:nvPr/>
        </p:nvSpPr>
        <p:spPr bwMode="auto">
          <a:xfrm>
            <a:off x="6100262" y="2870967"/>
            <a:ext cx="5487984" cy="916543"/>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6" name="Rectangle 15"/>
          <p:cNvSpPr/>
          <p:nvPr/>
        </p:nvSpPr>
        <p:spPr>
          <a:xfrm>
            <a:off x="6261915" y="2431086"/>
            <a:ext cx="2147601" cy="338518"/>
          </a:xfrm>
          <a:prstGeom prst="rect">
            <a:avLst/>
          </a:prstGeom>
        </p:spPr>
        <p:txBody>
          <a:bodyPr wrap="square" lIns="182880">
            <a:spAutoFit/>
          </a:bodyPr>
          <a:lstStyle/>
          <a:p>
            <a:pPr marL="0" lvl="1">
              <a:tabLst>
                <a:tab pos="1828800" algn="l"/>
              </a:tabLst>
            </a:pPr>
            <a:r>
              <a:rPr lang="en-US" sz="1600" dirty="0" smtClean="0">
                <a:latin typeface="Segoe UI" pitchFamily="34" charset="0"/>
                <a:ea typeface="Segoe UI" pitchFamily="34" charset="0"/>
                <a:cs typeface="Segoe UI" pitchFamily="34" charset="0"/>
              </a:rPr>
              <a:t>Free Online Learning</a:t>
            </a:r>
            <a:endParaRPr lang="en-US" sz="1600" dirty="0">
              <a:latin typeface="Segoe UI" pitchFamily="34" charset="0"/>
              <a:ea typeface="Segoe UI" pitchFamily="34" charset="0"/>
              <a:cs typeface="Segoe UI" pitchFamily="34" charset="0"/>
            </a:endParaRPr>
          </a:p>
        </p:txBody>
      </p:sp>
      <p:sp>
        <p:nvSpPr>
          <p:cNvPr id="17" name="Rectangle 16"/>
          <p:cNvSpPr/>
          <p:nvPr/>
        </p:nvSpPr>
        <p:spPr bwMode="white">
          <a:xfrm>
            <a:off x="6609972" y="3147450"/>
            <a:ext cx="4981979" cy="369292"/>
          </a:xfrm>
          <a:prstGeom prst="rect">
            <a:avLst/>
          </a:prstGeom>
        </p:spPr>
        <p:txBody>
          <a:bodyPr wrap="square" lIns="182880">
            <a:spAutoFit/>
          </a:bodyPr>
          <a:lstStyle/>
          <a:p>
            <a:r>
              <a:rPr lang="en-US" dirty="0" smtClean="0">
                <a:solidFill>
                  <a:srgbClr val="FFFFFF"/>
                </a:solidFill>
                <a:hlinkClick r:id="rId6"/>
              </a:rPr>
              <a:t>http://aka.ms/mva </a:t>
            </a:r>
            <a:endParaRPr lang="en-US" sz="1600" dirty="0"/>
          </a:p>
        </p:txBody>
      </p:sp>
      <p:sp>
        <p:nvSpPr>
          <p:cNvPr id="37" name="TechEd Tile"/>
          <p:cNvSpPr/>
          <p:nvPr/>
        </p:nvSpPr>
        <p:spPr bwMode="gray">
          <a:xfrm>
            <a:off x="6104112" y="3897527"/>
            <a:ext cx="5486400" cy="183450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endParaRPr lang="en-US" sz="36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103501" y="3878262"/>
            <a:ext cx="5484744" cy="1841152"/>
          </a:xfrm>
          <a:prstGeom prst="rect">
            <a:avLst/>
          </a:prstGeom>
        </p:spPr>
      </p:pic>
      <p:sp>
        <p:nvSpPr>
          <p:cNvPr id="33" name="Rectangle 32"/>
          <p:cNvSpPr/>
          <p:nvPr/>
        </p:nvSpPr>
        <p:spPr>
          <a:xfrm>
            <a:off x="6309042" y="5368508"/>
            <a:ext cx="2154116" cy="338554"/>
          </a:xfrm>
          <a:prstGeom prst="rect">
            <a:avLst/>
          </a:prstGeom>
        </p:spPr>
        <p:txBody>
          <a:bodyPr wrap="none" lIns="182880">
            <a:spAutoFit/>
          </a:bodyPr>
          <a:lstStyle/>
          <a:p>
            <a:pPr marL="0" lvl="1">
              <a:tabLst>
                <a:tab pos="1828800" algn="l"/>
              </a:tabLst>
            </a:pPr>
            <a:r>
              <a:rPr lang="en-US" sz="1600" dirty="0" smtClean="0">
                <a:latin typeface="Segoe UI" pitchFamily="34" charset="0"/>
                <a:ea typeface="Segoe UI" pitchFamily="34" charset="0"/>
                <a:cs typeface="Segoe UI" pitchFamily="34" charset="0"/>
              </a:rPr>
              <a:t>Sessions on Demand</a:t>
            </a:r>
            <a:endParaRPr lang="en-US" sz="1600" dirty="0">
              <a:latin typeface="Segoe UI" pitchFamily="34" charset="0"/>
              <a:ea typeface="Segoe UI" pitchFamily="34" charset="0"/>
              <a:cs typeface="Segoe UI" pitchFamily="34" charset="0"/>
            </a:endParaRPr>
          </a:p>
        </p:txBody>
      </p:sp>
      <p:grpSp>
        <p:nvGrpSpPr>
          <p:cNvPr id="39" name="Group 38"/>
          <p:cNvGrpSpPr/>
          <p:nvPr/>
        </p:nvGrpSpPr>
        <p:grpSpPr>
          <a:xfrm>
            <a:off x="659500" y="4244471"/>
            <a:ext cx="432048" cy="464385"/>
            <a:chOff x="3290598" y="3324876"/>
            <a:chExt cx="724001" cy="724001"/>
          </a:xfrm>
        </p:grpSpPr>
        <p:pic>
          <p:nvPicPr>
            <p:cNvPr id="12" name="Picture 11"/>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290598" y="3324876"/>
              <a:ext cx="724001" cy="724001"/>
            </a:xfrm>
            <a:prstGeom prst="rect">
              <a:avLst/>
            </a:prstGeom>
          </p:spPr>
        </p:pic>
        <p:pic>
          <p:nvPicPr>
            <p:cNvPr id="38" name="Picture 37"/>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290598" y="3324876"/>
              <a:ext cx="724001" cy="724001"/>
            </a:xfrm>
            <a:prstGeom prst="rect">
              <a:avLst/>
            </a:prstGeom>
          </p:spPr>
        </p:pic>
      </p:grpSp>
      <p:grpSp>
        <p:nvGrpSpPr>
          <p:cNvPr id="48" name="Group 47"/>
          <p:cNvGrpSpPr/>
          <p:nvPr/>
        </p:nvGrpSpPr>
        <p:grpSpPr>
          <a:xfrm>
            <a:off x="6309042" y="5943104"/>
            <a:ext cx="467280" cy="467280"/>
            <a:chOff x="10385948" y="6006031"/>
            <a:chExt cx="724001" cy="724001"/>
          </a:xfrm>
        </p:grpSpPr>
        <p:pic>
          <p:nvPicPr>
            <p:cNvPr id="40" name="Picture 39"/>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385948" y="6006031"/>
              <a:ext cx="724001" cy="724001"/>
            </a:xfrm>
            <a:prstGeom prst="rect">
              <a:avLst/>
            </a:prstGeom>
          </p:spPr>
        </p:pic>
        <p:pic>
          <p:nvPicPr>
            <p:cNvPr id="44" name="Picture 43"/>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385948" y="6006031"/>
              <a:ext cx="724001" cy="724001"/>
            </a:xfrm>
            <a:prstGeom prst="rect">
              <a:avLst/>
            </a:prstGeom>
          </p:spPr>
        </p:pic>
      </p:grpSp>
      <p:grpSp>
        <p:nvGrpSpPr>
          <p:cNvPr id="49" name="Group 48"/>
          <p:cNvGrpSpPr/>
          <p:nvPr/>
        </p:nvGrpSpPr>
        <p:grpSpPr>
          <a:xfrm>
            <a:off x="6302537" y="3074468"/>
            <a:ext cx="452574" cy="452574"/>
            <a:chOff x="4772196" y="5978104"/>
            <a:chExt cx="724001" cy="724001"/>
          </a:xfrm>
        </p:grpSpPr>
        <p:pic>
          <p:nvPicPr>
            <p:cNvPr id="42" name="Picture 41"/>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772196" y="5978104"/>
              <a:ext cx="724001" cy="724001"/>
            </a:xfrm>
            <a:prstGeom prst="rect">
              <a:avLst/>
            </a:prstGeom>
          </p:spPr>
        </p:pic>
        <p:pic>
          <p:nvPicPr>
            <p:cNvPr id="46" name="Picture 45"/>
            <p:cNvPicPr>
              <a:picLocks noChangeAspect="1"/>
            </p:cNvPicPr>
            <p:nvPr/>
          </p:nvPicPr>
          <p:blipFill>
            <a:blip r:embed="rId1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772196" y="5978104"/>
              <a:ext cx="724001" cy="724001"/>
            </a:xfrm>
            <a:prstGeom prst="rect">
              <a:avLst/>
            </a:prstGeom>
          </p:spPr>
        </p:pic>
      </p:grpSp>
    </p:spTree>
    <p:extLst>
      <p:ext uri="{BB962C8B-B14F-4D97-AF65-F5344CB8AC3E}">
        <p14:creationId xmlns:p14="http://schemas.microsoft.com/office/powerpoint/2010/main" val="514325661"/>
      </p:ext>
    </p:extLst>
  </p:cSld>
  <p:clrMapOvr>
    <a:masterClrMapping/>
  </p:clrMapOvr>
  <p:transition spd="slow">
    <p:pu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invGray">
          <a:xfrm>
            <a:off x="412325" y="647163"/>
            <a:ext cx="1274568" cy="1311128"/>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8800" dirty="0" smtClean="0">
                <a:gradFill>
                  <a:gsLst>
                    <a:gs pos="1250">
                      <a:schemeClr val="tx1"/>
                    </a:gs>
                    <a:gs pos="100000">
                      <a:schemeClr val="tx1"/>
                    </a:gs>
                  </a:gsLst>
                  <a:lin ang="5400000" scaled="0"/>
                </a:gradFill>
                <a:latin typeface="+mj-lt"/>
              </a:rPr>
              <a:t> </a:t>
            </a:r>
            <a:endParaRPr lang="en-US" sz="88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5456" y="-21519"/>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1493837" y="461185"/>
            <a:ext cx="8458200" cy="1846659"/>
          </a:xfrm>
          <a:prstGeom prst="rect">
            <a:avLst/>
          </a:prstGeom>
          <a:noFill/>
        </p:spPr>
        <p:txBody>
          <a:bodyPr wrap="square" lIns="182880" tIns="146304" rIns="182880" bIns="146304" rtlCol="0">
            <a:spAutoFit/>
          </a:bodyPr>
          <a:lstStyle/>
          <a:p>
            <a:pPr lvl="0">
              <a:lnSpc>
                <a:spcPct val="90000"/>
              </a:lnSpc>
              <a:spcBef>
                <a:spcPct val="20000"/>
              </a:spcBef>
              <a:buSzPct val="105000"/>
            </a:pPr>
            <a:r>
              <a:rPr lang="en-US" sz="4400" dirty="0">
                <a:gradFill>
                  <a:gsLst>
                    <a:gs pos="1250">
                      <a:schemeClr val="tx1"/>
                    </a:gs>
                    <a:gs pos="100000">
                      <a:schemeClr val="tx1"/>
                    </a:gs>
                  </a:gsLst>
                  <a:lin ang="5400000" scaled="0"/>
                </a:gradFill>
                <a:latin typeface="+mj-lt"/>
              </a:rPr>
              <a:t>Complete your </a:t>
            </a:r>
            <a:r>
              <a:rPr lang="en-US" sz="4400" dirty="0" smtClean="0">
                <a:gradFill>
                  <a:gsLst>
                    <a:gs pos="1250">
                      <a:schemeClr val="tx1"/>
                    </a:gs>
                    <a:gs pos="100000">
                      <a:schemeClr val="tx1"/>
                    </a:gs>
                  </a:gsLst>
                  <a:lin ang="5400000" scaled="0"/>
                </a:gradFill>
                <a:latin typeface="+mj-lt"/>
              </a:rPr>
              <a:t>session evaluation now </a:t>
            </a:r>
            <a:r>
              <a:rPr lang="en-US" sz="4400" dirty="0">
                <a:gradFill>
                  <a:gsLst>
                    <a:gs pos="1250">
                      <a:schemeClr val="tx1"/>
                    </a:gs>
                    <a:gs pos="100000">
                      <a:schemeClr val="tx1"/>
                    </a:gs>
                  </a:gsLst>
                  <a:lin ang="5400000" scaled="0"/>
                </a:gradFill>
                <a:latin typeface="+mj-lt"/>
              </a:rPr>
              <a:t>and </a:t>
            </a:r>
            <a:r>
              <a:rPr lang="en-US" sz="4400" dirty="0" smtClean="0">
                <a:gradFill>
                  <a:gsLst>
                    <a:gs pos="1250">
                      <a:schemeClr val="tx1"/>
                    </a:gs>
                    <a:gs pos="100000">
                      <a:schemeClr val="tx1"/>
                    </a:gs>
                  </a:gsLst>
                  <a:lin ang="5400000" scaled="0"/>
                </a:gradFill>
                <a:latin typeface="+mj-lt"/>
              </a:rPr>
              <a:t>be in to win!</a:t>
            </a:r>
            <a:endParaRPr lang="en-US" sz="4400" dirty="0">
              <a:gradFill>
                <a:gsLst>
                  <a:gs pos="1250">
                    <a:schemeClr val="tx1"/>
                  </a:gs>
                  <a:gs pos="100000">
                    <a:schemeClr val="tx1"/>
                  </a:gs>
                </a:gsLst>
                <a:lin ang="5400000" scaled="0"/>
              </a:gradFill>
              <a:latin typeface="+mj-lt"/>
            </a:endParaRPr>
          </a:p>
          <a:p>
            <a:pPr>
              <a:lnSpc>
                <a:spcPct val="90000"/>
              </a:lnSpc>
              <a:spcAft>
                <a:spcPts val="600"/>
              </a:spcAft>
            </a:pPr>
            <a:endParaRPr lang="en-NZ" sz="2400" dirty="0" err="1" smtClean="0">
              <a:gradFill>
                <a:gsLst>
                  <a:gs pos="2917">
                    <a:schemeClr val="tx1"/>
                  </a:gs>
                  <a:gs pos="30000">
                    <a:schemeClr val="tx1"/>
                  </a:gs>
                </a:gsLst>
                <a:lin ang="5400000" scaled="0"/>
              </a:gradFill>
              <a:latin typeface="+mj-lt"/>
            </a:endParaRPr>
          </a:p>
        </p:txBody>
      </p:sp>
      <p:pic>
        <p:nvPicPr>
          <p:cNvPr id="9" name="Picture 8"/>
          <p:cNvPicPr>
            <a:picLocks noChangeAspect="1"/>
          </p:cNvPicPr>
          <p:nvPr/>
        </p:nvPicPr>
        <p:blipFill>
          <a:blip r:embed="rId4"/>
          <a:stretch>
            <a:fillRect/>
          </a:stretch>
        </p:blipFill>
        <p:spPr>
          <a:xfrm>
            <a:off x="2007163" y="1897984"/>
            <a:ext cx="7431547" cy="4084329"/>
          </a:xfrm>
          <a:prstGeom prst="rect">
            <a:avLst/>
          </a:prstGeom>
          <a:effectLst>
            <a:glow rad="63500">
              <a:schemeClr val="tx1">
                <a:lumMod val="50000"/>
                <a:alpha val="40000"/>
              </a:schemeClr>
            </a:glow>
            <a:outerShdw blurRad="50800" dist="50800" dir="5400000" algn="ctr" rotWithShape="0">
              <a:schemeClr val="tx1">
                <a:lumMod val="50000"/>
              </a:schemeClr>
            </a:outerShdw>
          </a:effectLst>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01384">
            <a:off x="982129" y="3014758"/>
            <a:ext cx="2050070" cy="2050070"/>
          </a:xfrm>
          <a:prstGeom prst="rect">
            <a:avLst/>
          </a:prstGeom>
          <a:effectLst>
            <a:glow rad="50800">
              <a:schemeClr val="tx1">
                <a:lumMod val="85000"/>
                <a:alpha val="40000"/>
              </a:schemeClr>
            </a:glow>
          </a:effectLst>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278506">
            <a:off x="4107579" y="4583464"/>
            <a:ext cx="3230004" cy="2265197"/>
          </a:xfrm>
          <a:prstGeom prst="rect">
            <a:avLst/>
          </a:prstGeom>
          <a:effectLst>
            <a:outerShdw blurRad="50800" dist="50800" dir="5400000" algn="ctr" rotWithShape="0">
              <a:schemeClr val="tx1">
                <a:lumMod val="50000"/>
              </a:schemeClr>
            </a:outerShdw>
          </a:effectLst>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707808">
            <a:off x="8220421" y="3027652"/>
            <a:ext cx="2660322" cy="2660322"/>
          </a:xfrm>
          <a:prstGeom prst="rect">
            <a:avLst/>
          </a:prstGeom>
          <a:effectLst>
            <a:glow rad="63500">
              <a:schemeClr val="tx1">
                <a:lumMod val="50000"/>
                <a:alpha val="40000"/>
              </a:schemeClr>
            </a:glow>
            <a:outerShdw blurRad="50800" dist="50800" dir="5400000" algn="ctr" rotWithShape="0">
              <a:schemeClr val="tx1">
                <a:lumMod val="50000"/>
              </a:schemeClr>
            </a:outerShdw>
          </a:effectLst>
        </p:spPr>
      </p:pic>
    </p:spTree>
    <p:extLst>
      <p:ext uri="{BB962C8B-B14F-4D97-AF65-F5344CB8AC3E}">
        <p14:creationId xmlns:p14="http://schemas.microsoft.com/office/powerpoint/2010/main" val="273046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07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Agenda</a:t>
            </a:r>
            <a:endParaRPr lang="en-NZ" dirty="0"/>
          </a:p>
        </p:txBody>
      </p:sp>
      <p:sp>
        <p:nvSpPr>
          <p:cNvPr id="3" name="Content Placeholder 2"/>
          <p:cNvSpPr>
            <a:spLocks noGrp="1"/>
          </p:cNvSpPr>
          <p:nvPr>
            <p:ph sz="quarter" idx="10"/>
          </p:nvPr>
        </p:nvSpPr>
        <p:spPr>
          <a:xfrm>
            <a:off x="316865" y="1481138"/>
            <a:ext cx="10724515" cy="4124206"/>
          </a:xfrm>
        </p:spPr>
        <p:txBody>
          <a:bodyPr/>
          <a:lstStyle/>
          <a:p>
            <a:pPr marL="571500" indent="-571500">
              <a:buFont typeface="Arial" panose="020B0604020202020204" pitchFamily="34" charset="0"/>
              <a:buChar char="•"/>
            </a:pPr>
            <a:r>
              <a:rPr lang="en-AU" dirty="0" smtClean="0"/>
              <a:t>Virtual Machines &amp; Networking</a:t>
            </a:r>
          </a:p>
          <a:p>
            <a:pPr marL="571500" indent="-571500">
              <a:buFont typeface="Arial" panose="020B0604020202020204" pitchFamily="34" charset="0"/>
              <a:buChar char="•"/>
            </a:pPr>
            <a:r>
              <a:rPr lang="en-AU" dirty="0" err="1"/>
              <a:t>MarketPlace</a:t>
            </a:r>
            <a:endParaRPr lang="en-AU" dirty="0"/>
          </a:p>
          <a:p>
            <a:pPr marL="571500" indent="-571500">
              <a:buFont typeface="Arial" panose="020B0604020202020204" pitchFamily="34" charset="0"/>
              <a:buChar char="•"/>
            </a:pPr>
            <a:r>
              <a:rPr lang="en-AU" dirty="0" smtClean="0"/>
              <a:t>Azure </a:t>
            </a:r>
            <a:r>
              <a:rPr lang="en-AU" dirty="0"/>
              <a:t>Resource Manager</a:t>
            </a:r>
          </a:p>
          <a:p>
            <a:pPr marL="571500" indent="-571500">
              <a:buFont typeface="Arial" panose="020B0604020202020204" pitchFamily="34" charset="0"/>
              <a:buChar char="•"/>
            </a:pPr>
            <a:r>
              <a:rPr lang="en-AU" dirty="0" smtClean="0"/>
              <a:t>Premium Storage </a:t>
            </a:r>
            <a:endParaRPr lang="en-AU" dirty="0"/>
          </a:p>
          <a:p>
            <a:pPr marL="571500" indent="-571500">
              <a:buFont typeface="Arial" panose="020B0604020202020204" pitchFamily="34" charset="0"/>
              <a:buChar char="•"/>
            </a:pPr>
            <a:r>
              <a:rPr lang="en-AU" dirty="0" smtClean="0"/>
              <a:t>Operational Management</a:t>
            </a:r>
            <a:endParaRPr lang="en-AU" dirty="0"/>
          </a:p>
          <a:p>
            <a:endParaRPr lang="en-NZ" dirty="0"/>
          </a:p>
        </p:txBody>
      </p:sp>
      <p:sp>
        <p:nvSpPr>
          <p:cNvPr id="4" name="TextBox 3"/>
          <p:cNvSpPr txBox="1"/>
          <p:nvPr/>
        </p:nvSpPr>
        <p:spPr>
          <a:xfrm rot="18997602">
            <a:off x="7372029" y="2579508"/>
            <a:ext cx="4015830" cy="1403461"/>
          </a:xfrm>
          <a:prstGeom prst="rect">
            <a:avLst/>
          </a:prstGeom>
          <a:noFill/>
        </p:spPr>
        <p:txBody>
          <a:bodyPr wrap="square" lIns="182880" tIns="146304" rIns="182880" bIns="146304" rtlCol="0">
            <a:spAutoFit/>
          </a:bodyPr>
          <a:lstStyle/>
          <a:p>
            <a:pPr>
              <a:lnSpc>
                <a:spcPct val="90000"/>
              </a:lnSpc>
              <a:spcAft>
                <a:spcPts val="600"/>
              </a:spcAft>
            </a:pPr>
            <a:r>
              <a:rPr lang="en-NZ" sz="8000" dirty="0" smtClean="0">
                <a:gradFill>
                  <a:gsLst>
                    <a:gs pos="2917">
                      <a:schemeClr val="tx1"/>
                    </a:gs>
                    <a:gs pos="30000">
                      <a:schemeClr val="tx1"/>
                    </a:gs>
                  </a:gsLst>
                  <a:lin ang="5400000" scaled="0"/>
                </a:gradFill>
              </a:rPr>
              <a:t>DEMOS</a:t>
            </a:r>
          </a:p>
        </p:txBody>
      </p:sp>
    </p:spTree>
    <p:extLst>
      <p:ext uri="{BB962C8B-B14F-4D97-AF65-F5344CB8AC3E}">
        <p14:creationId xmlns:p14="http://schemas.microsoft.com/office/powerpoint/2010/main" val="233545302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764" y="497"/>
            <a:ext cx="12432948" cy="699353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rot="18900000">
            <a:off x="3369155" y="2963418"/>
            <a:ext cx="1162645" cy="116264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1767" y="994"/>
            <a:ext cx="4387874" cy="699254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6" name="Table 5"/>
          <p:cNvGraphicFramePr>
            <a:graphicFrameLocks noGrp="1"/>
          </p:cNvGraphicFramePr>
          <p:nvPr>
            <p:extLst/>
          </p:nvPr>
        </p:nvGraphicFramePr>
        <p:xfrm>
          <a:off x="5075561" y="-49472701"/>
          <a:ext cx="7359150" cy="57209467"/>
        </p:xfrm>
        <a:graphic>
          <a:graphicData uri="http://schemas.openxmlformats.org/drawingml/2006/table">
            <a:tbl>
              <a:tblPr/>
              <a:tblGrid>
                <a:gridCol w="7359150">
                  <a:extLst>
                    <a:ext uri="{9D8B030D-6E8A-4147-A177-3AD203B41FA5}">
                      <a16:colId xmlns="" xmlns:a16="http://schemas.microsoft.com/office/drawing/2014/main" val="1075190229"/>
                    </a:ext>
                  </a:extLst>
                </a:gridCol>
              </a:tblGrid>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a:t>
                      </a:r>
                      <a:r>
                        <a:rPr lang="en-US" sz="2000" b="0" i="0" u="none" strike="noStrike" dirty="0" err="1">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StorSimple</a:t>
                      </a:r>
                      <a:endPar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endParaRPr>
                    </a:p>
                  </a:txBody>
                  <a:tcPr marL="0" marR="0" marT="0" marB="182828">
                    <a:lnL>
                      <a:noFill/>
                    </a:lnL>
                    <a:lnR>
                      <a:noFill/>
                    </a:lnR>
                    <a:lnT>
                      <a:noFill/>
                    </a:lnT>
                    <a:lnB>
                      <a:noFill/>
                    </a:lnB>
                  </a:tcPr>
                </a:tc>
                <a:extLst>
                  <a:ext uri="{0D108BD9-81ED-4DB2-BD59-A6C34878D82A}">
                    <a16:rowId xmlns="" xmlns:a16="http://schemas.microsoft.com/office/drawing/2014/main" val="3690216852"/>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in Open</a:t>
                      </a:r>
                    </a:p>
                  </a:txBody>
                  <a:tcPr marL="0" marR="0" marT="0" marB="182828">
                    <a:lnL>
                      <a:noFill/>
                    </a:lnL>
                    <a:lnR>
                      <a:noFill/>
                    </a:lnR>
                    <a:lnT>
                      <a:noFill/>
                    </a:lnT>
                    <a:lnB>
                      <a:noFill/>
                    </a:lnB>
                  </a:tcPr>
                </a:tc>
                <a:extLst>
                  <a:ext uri="{0D108BD9-81ED-4DB2-BD59-A6C34878D82A}">
                    <a16:rowId xmlns="" xmlns:a16="http://schemas.microsoft.com/office/drawing/2014/main" val="207610893"/>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Government</a:t>
                      </a:r>
                    </a:p>
                  </a:txBody>
                  <a:tcPr marL="0" marR="0" marT="0" marB="182828">
                    <a:lnL>
                      <a:noFill/>
                    </a:lnL>
                    <a:lnR>
                      <a:noFill/>
                    </a:lnR>
                    <a:lnT>
                      <a:noFill/>
                    </a:lnT>
                    <a:lnB>
                      <a:noFill/>
                    </a:lnB>
                  </a:tcPr>
                </a:tc>
                <a:extLst>
                  <a:ext uri="{0D108BD9-81ED-4DB2-BD59-A6C34878D82A}">
                    <a16:rowId xmlns="" xmlns:a16="http://schemas.microsoft.com/office/drawing/2014/main" val="225434435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SQL Database</a:t>
                      </a:r>
                    </a:p>
                  </a:txBody>
                  <a:tcPr marL="0" marR="0" marT="0" marB="182828">
                    <a:lnL>
                      <a:noFill/>
                    </a:lnL>
                    <a:lnR>
                      <a:noFill/>
                    </a:lnR>
                    <a:lnT>
                      <a:noFill/>
                    </a:lnT>
                    <a:lnB>
                      <a:noFill/>
                    </a:lnB>
                  </a:tcPr>
                </a:tc>
                <a:extLst>
                  <a:ext uri="{0D108BD9-81ED-4DB2-BD59-A6C34878D82A}">
                    <a16:rowId xmlns="" xmlns:a16="http://schemas.microsoft.com/office/drawing/2014/main" val="2607925238"/>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Rights Management (RMS)</a:t>
                      </a:r>
                    </a:p>
                  </a:txBody>
                  <a:tcPr marL="0" marR="0" marT="0" marB="182828">
                    <a:lnL>
                      <a:noFill/>
                    </a:lnL>
                    <a:lnR>
                      <a:noFill/>
                    </a:lnR>
                    <a:lnT>
                      <a:noFill/>
                    </a:lnT>
                    <a:lnB>
                      <a:noFill/>
                    </a:lnB>
                  </a:tcPr>
                </a:tc>
                <a:extLst>
                  <a:ext uri="{0D108BD9-81ED-4DB2-BD59-A6C34878D82A}">
                    <a16:rowId xmlns="" xmlns:a16="http://schemas.microsoft.com/office/drawing/2014/main" val="3067102875"/>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API Management</a:t>
                      </a:r>
                    </a:p>
                  </a:txBody>
                  <a:tcPr marL="0" marR="0" marT="0" marB="182828">
                    <a:lnL>
                      <a:noFill/>
                    </a:lnL>
                    <a:lnR>
                      <a:noFill/>
                    </a:lnR>
                    <a:lnT>
                      <a:noFill/>
                    </a:lnT>
                    <a:lnB>
                      <a:noFill/>
                    </a:lnB>
                  </a:tcPr>
                </a:tc>
                <a:extLst>
                  <a:ext uri="{0D108BD9-81ED-4DB2-BD59-A6C34878D82A}">
                    <a16:rowId xmlns="" xmlns:a16="http://schemas.microsoft.com/office/drawing/2014/main" val="1568873563"/>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Site Recovery</a:t>
                      </a:r>
                    </a:p>
                  </a:txBody>
                  <a:tcPr marL="0" marR="0" marT="0" marB="182828">
                    <a:lnL>
                      <a:noFill/>
                    </a:lnL>
                    <a:lnR>
                      <a:noFill/>
                    </a:lnR>
                    <a:lnT>
                      <a:noFill/>
                    </a:lnT>
                    <a:lnB>
                      <a:noFill/>
                    </a:lnB>
                  </a:tcPr>
                </a:tc>
                <a:extLst>
                  <a:ext uri="{0D108BD9-81ED-4DB2-BD59-A6C34878D82A}">
                    <a16:rowId xmlns="" xmlns:a16="http://schemas.microsoft.com/office/drawing/2014/main" val="309320623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Automation</a:t>
                      </a:r>
                    </a:p>
                  </a:txBody>
                  <a:tcPr marL="0" marR="0" marT="0" marB="182828">
                    <a:lnL>
                      <a:noFill/>
                    </a:lnL>
                    <a:lnR>
                      <a:noFill/>
                    </a:lnR>
                    <a:lnT>
                      <a:noFill/>
                    </a:lnT>
                    <a:lnB>
                      <a:noFill/>
                    </a:lnB>
                  </a:tcPr>
                </a:tc>
                <a:extLst>
                  <a:ext uri="{0D108BD9-81ED-4DB2-BD59-A6C34878D82A}">
                    <a16:rowId xmlns="" xmlns:a16="http://schemas.microsoft.com/office/drawing/2014/main" val="74575224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Instance Level Public Ips</a:t>
                      </a:r>
                    </a:p>
                  </a:txBody>
                  <a:tcPr marL="0" marR="0" marT="0" marB="182828">
                    <a:lnL>
                      <a:noFill/>
                    </a:lnL>
                    <a:lnR>
                      <a:noFill/>
                    </a:lnR>
                    <a:lnT>
                      <a:noFill/>
                    </a:lnT>
                    <a:lnB>
                      <a:noFill/>
                    </a:lnB>
                  </a:tcPr>
                </a:tc>
                <a:extLst>
                  <a:ext uri="{0D108BD9-81ED-4DB2-BD59-A6C34878D82A}">
                    <a16:rowId xmlns="" xmlns:a16="http://schemas.microsoft.com/office/drawing/2014/main" val="236137786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Redis Cache</a:t>
                      </a:r>
                    </a:p>
                  </a:txBody>
                  <a:tcPr marL="0" marR="0" marT="0" marB="182828">
                    <a:lnL>
                      <a:noFill/>
                    </a:lnL>
                    <a:lnR>
                      <a:noFill/>
                    </a:lnR>
                    <a:lnT>
                      <a:noFill/>
                    </a:lnT>
                    <a:lnB>
                      <a:noFill/>
                    </a:lnB>
                  </a:tcPr>
                </a:tc>
                <a:extLst>
                  <a:ext uri="{0D108BD9-81ED-4DB2-BD59-A6C34878D82A}">
                    <a16:rowId xmlns="" xmlns:a16="http://schemas.microsoft.com/office/drawing/2014/main" val="60464633"/>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Batch</a:t>
                      </a:r>
                    </a:p>
                  </a:txBody>
                  <a:tcPr marL="0" marR="0" marT="0" marB="182828">
                    <a:lnL>
                      <a:noFill/>
                    </a:lnL>
                    <a:lnR>
                      <a:noFill/>
                    </a:lnR>
                    <a:lnT>
                      <a:noFill/>
                    </a:lnT>
                    <a:lnB>
                      <a:noFill/>
                    </a:lnB>
                  </a:tcPr>
                </a:tc>
                <a:extLst>
                  <a:ext uri="{0D108BD9-81ED-4DB2-BD59-A6C34878D82A}">
                    <a16:rowId xmlns="" xmlns:a16="http://schemas.microsoft.com/office/drawing/2014/main" val="2855742813"/>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Marketplace</a:t>
                      </a:r>
                    </a:p>
                  </a:txBody>
                  <a:tcPr marL="0" marR="0" marT="0" marB="182828">
                    <a:lnL>
                      <a:noFill/>
                    </a:lnL>
                    <a:lnR>
                      <a:noFill/>
                    </a:lnR>
                    <a:lnT>
                      <a:noFill/>
                    </a:lnT>
                    <a:lnB>
                      <a:noFill/>
                    </a:lnB>
                  </a:tcPr>
                </a:tc>
                <a:extLst>
                  <a:ext uri="{0D108BD9-81ED-4DB2-BD59-A6C34878D82A}">
                    <a16:rowId xmlns="" xmlns:a16="http://schemas.microsoft.com/office/drawing/2014/main" val="1180086721"/>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Data Factory</a:t>
                      </a:r>
                    </a:p>
                  </a:txBody>
                  <a:tcPr marL="0" marR="0" marT="0" marB="182828">
                    <a:lnL>
                      <a:noFill/>
                    </a:lnL>
                    <a:lnR>
                      <a:noFill/>
                    </a:lnR>
                    <a:lnT>
                      <a:noFill/>
                    </a:lnT>
                    <a:lnB>
                      <a:noFill/>
                    </a:lnB>
                  </a:tcPr>
                </a:tc>
                <a:extLst>
                  <a:ext uri="{0D108BD9-81ED-4DB2-BD59-A6C34878D82A}">
                    <a16:rowId xmlns="" xmlns:a16="http://schemas.microsoft.com/office/drawing/2014/main" val="3125881916"/>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Stream Analytics</a:t>
                      </a:r>
                    </a:p>
                  </a:txBody>
                  <a:tcPr marL="0" marR="0" marT="0" marB="182828">
                    <a:lnL>
                      <a:noFill/>
                    </a:lnL>
                    <a:lnR>
                      <a:noFill/>
                    </a:lnR>
                    <a:lnT>
                      <a:noFill/>
                    </a:lnT>
                    <a:lnB>
                      <a:noFill/>
                    </a:lnB>
                  </a:tcPr>
                </a:tc>
                <a:extLst>
                  <a:ext uri="{0D108BD9-81ED-4DB2-BD59-A6C34878D82A}">
                    <a16:rowId xmlns="" xmlns:a16="http://schemas.microsoft.com/office/drawing/2014/main" val="2621743633"/>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Event Hubs</a:t>
                      </a:r>
                    </a:p>
                  </a:txBody>
                  <a:tcPr marL="0" marR="0" marT="0" marB="182828">
                    <a:lnL>
                      <a:noFill/>
                    </a:lnL>
                    <a:lnR>
                      <a:noFill/>
                    </a:lnR>
                    <a:lnT>
                      <a:noFill/>
                    </a:lnT>
                    <a:lnB>
                      <a:noFill/>
                    </a:lnB>
                  </a:tcPr>
                </a:tc>
                <a:extLst>
                  <a:ext uri="{0D108BD9-81ED-4DB2-BD59-A6C34878D82A}">
                    <a16:rowId xmlns="" xmlns:a16="http://schemas.microsoft.com/office/drawing/2014/main" val="52403889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Operational Insights</a:t>
                      </a:r>
                    </a:p>
                  </a:txBody>
                  <a:tcPr marL="0" marR="0" marT="0" marB="182828">
                    <a:lnL>
                      <a:noFill/>
                    </a:lnL>
                    <a:lnR>
                      <a:noFill/>
                    </a:lnR>
                    <a:lnT>
                      <a:noFill/>
                    </a:lnT>
                    <a:lnB>
                      <a:noFill/>
                    </a:lnB>
                  </a:tcPr>
                </a:tc>
                <a:extLst>
                  <a:ext uri="{0D108BD9-81ED-4DB2-BD59-A6C34878D82A}">
                    <a16:rowId xmlns="" xmlns:a16="http://schemas.microsoft.com/office/drawing/2014/main" val="3470613203"/>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Premium Storage</a:t>
                      </a:r>
                    </a:p>
                  </a:txBody>
                  <a:tcPr marL="0" marR="0" marT="0" marB="182828">
                    <a:lnL>
                      <a:noFill/>
                    </a:lnL>
                    <a:lnR>
                      <a:noFill/>
                    </a:lnR>
                    <a:lnT>
                      <a:noFill/>
                    </a:lnT>
                    <a:lnB>
                      <a:noFill/>
                    </a:lnB>
                  </a:tcPr>
                </a:tc>
                <a:extLst>
                  <a:ext uri="{0D108BD9-81ED-4DB2-BD59-A6C34878D82A}">
                    <a16:rowId xmlns="" xmlns:a16="http://schemas.microsoft.com/office/drawing/2014/main" val="3050117082"/>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Virtual Machine Converter 3.0</a:t>
                      </a:r>
                    </a:p>
                  </a:txBody>
                  <a:tcPr marL="0" marR="0" marT="0" marB="182828">
                    <a:lnL>
                      <a:noFill/>
                    </a:lnL>
                    <a:lnR>
                      <a:noFill/>
                    </a:lnR>
                    <a:lnT>
                      <a:noFill/>
                    </a:lnT>
                    <a:lnB>
                      <a:noFill/>
                    </a:lnB>
                  </a:tcPr>
                </a:tc>
                <a:extLst>
                  <a:ext uri="{0D108BD9-81ED-4DB2-BD59-A6C34878D82A}">
                    <a16:rowId xmlns="" xmlns:a16="http://schemas.microsoft.com/office/drawing/2014/main" val="1888516391"/>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Cloud Platform System (CPS)</a:t>
                      </a:r>
                    </a:p>
                  </a:txBody>
                  <a:tcPr marL="0" marR="0" marT="0" marB="182828">
                    <a:lnL>
                      <a:noFill/>
                    </a:lnL>
                    <a:lnR>
                      <a:noFill/>
                    </a:lnR>
                    <a:lnT>
                      <a:noFill/>
                    </a:lnT>
                    <a:lnB>
                      <a:noFill/>
                    </a:lnB>
                  </a:tcPr>
                </a:tc>
                <a:extLst>
                  <a:ext uri="{0D108BD9-81ED-4DB2-BD59-A6C34878D82A}">
                    <a16:rowId xmlns="" xmlns:a16="http://schemas.microsoft.com/office/drawing/2014/main" val="3999138371"/>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Antimalware for Cloud Services and VMs</a:t>
                      </a:r>
                    </a:p>
                  </a:txBody>
                  <a:tcPr marL="0" marR="0" marT="0" marB="182828">
                    <a:lnL>
                      <a:noFill/>
                    </a:lnL>
                    <a:lnR>
                      <a:noFill/>
                    </a:lnR>
                    <a:lnT>
                      <a:noFill/>
                    </a:lnT>
                    <a:lnB>
                      <a:noFill/>
                    </a:lnB>
                  </a:tcPr>
                </a:tc>
                <a:extLst>
                  <a:ext uri="{0D108BD9-81ED-4DB2-BD59-A6C34878D82A}">
                    <a16:rowId xmlns="" xmlns:a16="http://schemas.microsoft.com/office/drawing/2014/main" val="559021308"/>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Identity Manager vNext</a:t>
                      </a:r>
                    </a:p>
                  </a:txBody>
                  <a:tcPr marL="0" marR="0" marT="0" marB="182828">
                    <a:lnL>
                      <a:noFill/>
                    </a:lnL>
                    <a:lnR>
                      <a:noFill/>
                    </a:lnR>
                    <a:lnT>
                      <a:noFill/>
                    </a:lnT>
                    <a:lnB>
                      <a:noFill/>
                    </a:lnB>
                  </a:tcPr>
                </a:tc>
                <a:extLst>
                  <a:ext uri="{0D108BD9-81ED-4DB2-BD59-A6C34878D82A}">
                    <a16:rowId xmlns="" xmlns:a16="http://schemas.microsoft.com/office/drawing/2014/main" val="776512193"/>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Analytics Platform System (APS)</a:t>
                      </a:r>
                    </a:p>
                  </a:txBody>
                  <a:tcPr marL="0" marR="0" marT="0" marB="182828">
                    <a:lnL>
                      <a:noFill/>
                    </a:lnL>
                    <a:lnR>
                      <a:noFill/>
                    </a:lnR>
                    <a:lnT>
                      <a:noFill/>
                    </a:lnT>
                    <a:lnB>
                      <a:noFill/>
                    </a:lnB>
                  </a:tcPr>
                </a:tc>
                <a:extLst>
                  <a:ext uri="{0D108BD9-81ED-4DB2-BD59-A6C34878D82A}">
                    <a16:rowId xmlns="" xmlns:a16="http://schemas.microsoft.com/office/drawing/2014/main" val="388044905"/>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Visual Studio Community 2013</a:t>
                      </a:r>
                    </a:p>
                  </a:txBody>
                  <a:tcPr marL="0" marR="0" marT="0" marB="182828">
                    <a:lnL>
                      <a:noFill/>
                    </a:lnL>
                    <a:lnR>
                      <a:noFill/>
                    </a:lnR>
                    <a:lnT>
                      <a:noFill/>
                    </a:lnT>
                    <a:lnB>
                      <a:noFill/>
                    </a:lnB>
                  </a:tcPr>
                </a:tc>
                <a:extLst>
                  <a:ext uri="{0D108BD9-81ED-4DB2-BD59-A6C34878D82A}">
                    <a16:rowId xmlns="" xmlns:a16="http://schemas.microsoft.com/office/drawing/2014/main" val="4129043950"/>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Visual studio 2015 Preview</a:t>
                      </a:r>
                    </a:p>
                  </a:txBody>
                  <a:tcPr marL="0" marR="0" marT="0" marB="182828">
                    <a:lnL>
                      <a:noFill/>
                    </a:lnL>
                    <a:lnR>
                      <a:noFill/>
                    </a:lnR>
                    <a:lnT>
                      <a:noFill/>
                    </a:lnT>
                    <a:lnB>
                      <a:noFill/>
                    </a:lnB>
                  </a:tcPr>
                </a:tc>
                <a:extLst>
                  <a:ext uri="{0D108BD9-81ED-4DB2-BD59-A6C34878D82A}">
                    <a16:rowId xmlns="" xmlns:a16="http://schemas.microsoft.com/office/drawing/2014/main" val="1796429181"/>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.NET 2015</a:t>
                      </a:r>
                    </a:p>
                  </a:txBody>
                  <a:tcPr marL="0" marR="0" marT="0" marB="182828">
                    <a:lnL>
                      <a:noFill/>
                    </a:lnL>
                    <a:lnR>
                      <a:noFill/>
                    </a:lnR>
                    <a:lnT>
                      <a:noFill/>
                    </a:lnT>
                    <a:lnB>
                      <a:noFill/>
                    </a:lnB>
                  </a:tcPr>
                </a:tc>
                <a:extLst>
                  <a:ext uri="{0D108BD9-81ED-4DB2-BD59-A6C34878D82A}">
                    <a16:rowId xmlns="" xmlns:a16="http://schemas.microsoft.com/office/drawing/2014/main" val="3942302977"/>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RemoteApp</a:t>
                      </a:r>
                    </a:p>
                  </a:txBody>
                  <a:tcPr marL="0" marR="0" marT="0" marB="182828">
                    <a:lnL>
                      <a:noFill/>
                    </a:lnL>
                    <a:lnR>
                      <a:noFill/>
                    </a:lnR>
                    <a:lnT>
                      <a:noFill/>
                    </a:lnT>
                    <a:lnB>
                      <a:noFill/>
                    </a:lnB>
                  </a:tcPr>
                </a:tc>
                <a:extLst>
                  <a:ext uri="{0D108BD9-81ED-4DB2-BD59-A6C34878D82A}">
                    <a16:rowId xmlns="" xmlns:a16="http://schemas.microsoft.com/office/drawing/2014/main" val="2936772871"/>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AD Basic</a:t>
                      </a:r>
                    </a:p>
                  </a:txBody>
                  <a:tcPr marL="0" marR="0" marT="0" marB="182828">
                    <a:lnL>
                      <a:noFill/>
                    </a:lnL>
                    <a:lnR>
                      <a:noFill/>
                    </a:lnR>
                    <a:lnT>
                      <a:noFill/>
                    </a:lnT>
                    <a:lnB>
                      <a:noFill/>
                    </a:lnB>
                  </a:tcPr>
                </a:tc>
                <a:extLst>
                  <a:ext uri="{0D108BD9-81ED-4DB2-BD59-A6C34878D82A}">
                    <a16:rowId xmlns="" xmlns:a16="http://schemas.microsoft.com/office/drawing/2014/main" val="509813237"/>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SSD-based instances for Microsoft Azure VMs and Cloud Services</a:t>
                      </a:r>
                    </a:p>
                  </a:txBody>
                  <a:tcPr marL="0" marR="0" marT="0" marB="182828">
                    <a:lnL>
                      <a:noFill/>
                    </a:lnL>
                    <a:lnR>
                      <a:noFill/>
                    </a:lnR>
                    <a:lnT>
                      <a:noFill/>
                    </a:lnT>
                    <a:lnB>
                      <a:noFill/>
                    </a:lnB>
                  </a:tcPr>
                </a:tc>
                <a:extLst>
                  <a:ext uri="{0D108BD9-81ED-4DB2-BD59-A6C34878D82A}">
                    <a16:rowId xmlns="" xmlns:a16="http://schemas.microsoft.com/office/drawing/2014/main" val="2510411595"/>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SQL Database Auditing</a:t>
                      </a:r>
                    </a:p>
                  </a:txBody>
                  <a:tcPr marL="0" marR="0" marT="0" marB="182828">
                    <a:lnL>
                      <a:noFill/>
                    </a:lnL>
                    <a:lnR>
                      <a:noFill/>
                    </a:lnR>
                    <a:lnT>
                      <a:noFill/>
                    </a:lnT>
                    <a:lnB>
                      <a:noFill/>
                    </a:lnB>
                  </a:tcPr>
                </a:tc>
                <a:extLst>
                  <a:ext uri="{0D108BD9-81ED-4DB2-BD59-A6C34878D82A}">
                    <a16:rowId xmlns="" xmlns:a16="http://schemas.microsoft.com/office/drawing/2014/main" val="121465148"/>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Live Channels for Azure Media Services</a:t>
                      </a:r>
                    </a:p>
                  </a:txBody>
                  <a:tcPr marL="0" marR="0" marT="0" marB="182828">
                    <a:lnL>
                      <a:noFill/>
                    </a:lnL>
                    <a:lnR>
                      <a:noFill/>
                    </a:lnR>
                    <a:lnT>
                      <a:noFill/>
                    </a:lnT>
                    <a:lnB>
                      <a:noFill/>
                    </a:lnB>
                  </a:tcPr>
                </a:tc>
                <a:extLst>
                  <a:ext uri="{0D108BD9-81ED-4DB2-BD59-A6C34878D82A}">
                    <a16:rowId xmlns="" xmlns:a16="http://schemas.microsoft.com/office/drawing/2014/main" val="2183828767"/>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AAD Application Proxy</a:t>
                      </a:r>
                    </a:p>
                  </a:txBody>
                  <a:tcPr marL="0" marR="0" marT="0" marB="182828">
                    <a:lnL>
                      <a:noFill/>
                    </a:lnL>
                    <a:lnR>
                      <a:noFill/>
                    </a:lnR>
                    <a:lnT>
                      <a:noFill/>
                    </a:lnT>
                    <a:lnB>
                      <a:noFill/>
                    </a:lnB>
                  </a:tcPr>
                </a:tc>
                <a:extLst>
                  <a:ext uri="{0D108BD9-81ED-4DB2-BD59-A6C34878D82A}">
                    <a16:rowId xmlns="" xmlns:a16="http://schemas.microsoft.com/office/drawing/2014/main" val="241181833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New experiences in Power BI</a:t>
                      </a:r>
                    </a:p>
                  </a:txBody>
                  <a:tcPr marL="0" marR="0" marT="0" marB="182828">
                    <a:lnL>
                      <a:noFill/>
                    </a:lnL>
                    <a:lnR>
                      <a:noFill/>
                    </a:lnR>
                    <a:lnT>
                      <a:noFill/>
                    </a:lnT>
                    <a:lnB>
                      <a:noFill/>
                    </a:lnB>
                  </a:tcPr>
                </a:tc>
                <a:extLst>
                  <a:ext uri="{0D108BD9-81ED-4DB2-BD59-A6C34878D82A}">
                    <a16:rowId xmlns="" xmlns:a16="http://schemas.microsoft.com/office/drawing/2014/main" val="2584664760"/>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DocumentDB</a:t>
                      </a:r>
                    </a:p>
                  </a:txBody>
                  <a:tcPr marL="0" marR="0" marT="0" marB="182828">
                    <a:lnL>
                      <a:noFill/>
                    </a:lnL>
                    <a:lnR>
                      <a:noFill/>
                    </a:lnR>
                    <a:lnT>
                      <a:noFill/>
                    </a:lnT>
                    <a:lnB>
                      <a:noFill/>
                    </a:lnB>
                  </a:tcPr>
                </a:tc>
                <a:extLst>
                  <a:ext uri="{0D108BD9-81ED-4DB2-BD59-A6C34878D82A}">
                    <a16:rowId xmlns="" xmlns:a16="http://schemas.microsoft.com/office/drawing/2014/main" val="707785676"/>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Search</a:t>
                      </a:r>
                    </a:p>
                  </a:txBody>
                  <a:tcPr marL="0" marR="0" marT="0" marB="182828">
                    <a:lnL>
                      <a:noFill/>
                    </a:lnL>
                    <a:lnR>
                      <a:noFill/>
                    </a:lnR>
                    <a:lnT>
                      <a:noFill/>
                    </a:lnT>
                    <a:lnB>
                      <a:noFill/>
                    </a:lnB>
                  </a:tcPr>
                </a:tc>
                <a:extLst>
                  <a:ext uri="{0D108BD9-81ED-4DB2-BD59-A6C34878D82A}">
                    <a16:rowId xmlns="" xmlns:a16="http://schemas.microsoft.com/office/drawing/2014/main" val="3237538808"/>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HDInsight for Storm Public Preview &amp; GA</a:t>
                      </a:r>
                    </a:p>
                  </a:txBody>
                  <a:tcPr marL="0" marR="0" marT="0" marB="182828">
                    <a:lnL>
                      <a:noFill/>
                    </a:lnL>
                    <a:lnR>
                      <a:noFill/>
                    </a:lnR>
                    <a:lnT>
                      <a:noFill/>
                    </a:lnT>
                    <a:lnB>
                      <a:noFill/>
                    </a:lnB>
                  </a:tcPr>
                </a:tc>
                <a:extLst>
                  <a:ext uri="{0D108BD9-81ED-4DB2-BD59-A6C34878D82A}">
                    <a16:rowId xmlns="" xmlns:a16="http://schemas.microsoft.com/office/drawing/2014/main" val="1005518097"/>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Zone Redundant Storage</a:t>
                      </a:r>
                    </a:p>
                  </a:txBody>
                  <a:tcPr marL="0" marR="0" marT="0" marB="182828">
                    <a:lnL>
                      <a:noFill/>
                    </a:lnL>
                    <a:lnR>
                      <a:noFill/>
                    </a:lnR>
                    <a:lnT>
                      <a:noFill/>
                    </a:lnT>
                    <a:lnB>
                      <a:noFill/>
                    </a:lnB>
                  </a:tcPr>
                </a:tc>
                <a:extLst>
                  <a:ext uri="{0D108BD9-81ED-4DB2-BD59-A6C34878D82A}">
                    <a16:rowId xmlns="" xmlns:a16="http://schemas.microsoft.com/office/drawing/2014/main" val="3570356530"/>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HDInsight for Hbase</a:t>
                      </a:r>
                    </a:p>
                  </a:txBody>
                  <a:tcPr marL="0" marR="0" marT="0" marB="182828">
                    <a:lnL>
                      <a:noFill/>
                    </a:lnL>
                    <a:lnR>
                      <a:noFill/>
                    </a:lnR>
                    <a:lnT>
                      <a:noFill/>
                    </a:lnT>
                    <a:lnB>
                      <a:noFill/>
                    </a:lnB>
                  </a:tcPr>
                </a:tc>
                <a:extLst>
                  <a:ext uri="{0D108BD9-81ED-4DB2-BD59-A6C34878D82A}">
                    <a16:rowId xmlns="" xmlns:a16="http://schemas.microsoft.com/office/drawing/2014/main" val="2616175444"/>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WSSC vNext tech preview</a:t>
                      </a:r>
                    </a:p>
                  </a:txBody>
                  <a:tcPr marL="0" marR="0" marT="0" marB="182828">
                    <a:lnL>
                      <a:noFill/>
                    </a:lnL>
                    <a:lnR>
                      <a:noFill/>
                    </a:lnR>
                    <a:lnT>
                      <a:noFill/>
                    </a:lnT>
                    <a:lnB>
                      <a:noFill/>
                    </a:lnB>
                  </a:tcPr>
                </a:tc>
                <a:extLst>
                  <a:ext uri="{0D108BD9-81ED-4DB2-BD59-A6C34878D82A}">
                    <a16:rowId xmlns="" xmlns:a16="http://schemas.microsoft.com/office/drawing/2014/main" val="352663050"/>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Content Protection pub preview</a:t>
                      </a:r>
                    </a:p>
                  </a:txBody>
                  <a:tcPr marL="0" marR="0" marT="0" marB="182828">
                    <a:lnL>
                      <a:noFill/>
                    </a:lnL>
                    <a:lnR>
                      <a:noFill/>
                    </a:lnR>
                    <a:lnT>
                      <a:noFill/>
                    </a:lnT>
                    <a:lnB>
                      <a:noFill/>
                    </a:lnB>
                  </a:tcPr>
                </a:tc>
                <a:extLst>
                  <a:ext uri="{0D108BD9-81ED-4DB2-BD59-A6C34878D82A}">
                    <a16:rowId xmlns="" xmlns:a16="http://schemas.microsoft.com/office/drawing/2014/main" val="2019567816"/>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Intune - Nov update and Dec update</a:t>
                      </a:r>
                    </a:p>
                  </a:txBody>
                  <a:tcPr marL="0" marR="0" marT="0" marB="182828">
                    <a:lnL>
                      <a:noFill/>
                    </a:lnL>
                    <a:lnR>
                      <a:noFill/>
                    </a:lnR>
                    <a:lnT>
                      <a:noFill/>
                    </a:lnT>
                    <a:lnB>
                      <a:noFill/>
                    </a:lnB>
                  </a:tcPr>
                </a:tc>
                <a:extLst>
                  <a:ext uri="{0D108BD9-81ED-4DB2-BD59-A6C34878D82A}">
                    <a16:rowId xmlns="" xmlns:a16="http://schemas.microsoft.com/office/drawing/2014/main" val="194923371"/>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AAD premium features</a:t>
                      </a:r>
                    </a:p>
                  </a:txBody>
                  <a:tcPr marL="0" marR="0" marT="0" marB="182828">
                    <a:lnL>
                      <a:noFill/>
                    </a:lnL>
                    <a:lnR>
                      <a:noFill/>
                    </a:lnR>
                    <a:lnT>
                      <a:noFill/>
                    </a:lnT>
                    <a:lnB>
                      <a:noFill/>
                    </a:lnB>
                  </a:tcPr>
                </a:tc>
                <a:extLst>
                  <a:ext uri="{0D108BD9-81ED-4DB2-BD59-A6C34878D82A}">
                    <a16:rowId xmlns="" xmlns:a16="http://schemas.microsoft.com/office/drawing/2014/main" val="1403248916"/>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Multi-Factor Auth enhancements</a:t>
                      </a:r>
                    </a:p>
                  </a:txBody>
                  <a:tcPr marL="0" marR="0" marT="0" marB="182828">
                    <a:lnL>
                      <a:noFill/>
                    </a:lnL>
                    <a:lnR>
                      <a:noFill/>
                    </a:lnR>
                    <a:lnT>
                      <a:noFill/>
                    </a:lnT>
                    <a:lnB>
                      <a:noFill/>
                    </a:lnB>
                  </a:tcPr>
                </a:tc>
                <a:extLst>
                  <a:ext uri="{0D108BD9-81ED-4DB2-BD59-A6C34878D82A}">
                    <a16:rowId xmlns="" xmlns:a16="http://schemas.microsoft.com/office/drawing/2014/main" val="766608160"/>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Cloudera and Hortonworks on clustered Azure VMs</a:t>
                      </a:r>
                    </a:p>
                  </a:txBody>
                  <a:tcPr marL="0" marR="0" marT="0" marB="182828">
                    <a:lnL>
                      <a:noFill/>
                    </a:lnL>
                    <a:lnR>
                      <a:noFill/>
                    </a:lnR>
                    <a:lnT>
                      <a:noFill/>
                    </a:lnT>
                    <a:lnB>
                      <a:noFill/>
                    </a:lnB>
                  </a:tcPr>
                </a:tc>
                <a:extLst>
                  <a:ext uri="{0D108BD9-81ED-4DB2-BD59-A6C34878D82A}">
                    <a16:rowId xmlns="" xmlns:a16="http://schemas.microsoft.com/office/drawing/2014/main" val="1547872921"/>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Instance level IP</a:t>
                      </a:r>
                    </a:p>
                  </a:txBody>
                  <a:tcPr marL="0" marR="0" marT="0" marB="182828">
                    <a:lnL>
                      <a:noFill/>
                    </a:lnL>
                    <a:lnR>
                      <a:noFill/>
                    </a:lnR>
                    <a:lnT>
                      <a:noFill/>
                    </a:lnT>
                    <a:lnB>
                      <a:noFill/>
                    </a:lnB>
                  </a:tcPr>
                </a:tc>
                <a:extLst>
                  <a:ext uri="{0D108BD9-81ED-4DB2-BD59-A6C34878D82A}">
                    <a16:rowId xmlns="" xmlns:a16="http://schemas.microsoft.com/office/drawing/2014/main" val="219421554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Role Based Access Controls</a:t>
                      </a:r>
                    </a:p>
                  </a:txBody>
                  <a:tcPr marL="0" marR="0" marT="0" marB="182828">
                    <a:lnL>
                      <a:noFill/>
                    </a:lnL>
                    <a:lnR>
                      <a:noFill/>
                    </a:lnR>
                    <a:lnT>
                      <a:noFill/>
                    </a:lnT>
                    <a:lnB>
                      <a:noFill/>
                    </a:lnB>
                  </a:tcPr>
                </a:tc>
                <a:extLst>
                  <a:ext uri="{0D108BD9-81ED-4DB2-BD59-A6C34878D82A}">
                    <a16:rowId xmlns="" xmlns:a16="http://schemas.microsoft.com/office/drawing/2014/main" val="1099823693"/>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VPN support pub preview</a:t>
                      </a:r>
                    </a:p>
                  </a:txBody>
                  <a:tcPr marL="0" marR="0" marT="0" marB="182828">
                    <a:lnL>
                      <a:noFill/>
                    </a:lnL>
                    <a:lnR>
                      <a:noFill/>
                    </a:lnR>
                    <a:lnT>
                      <a:noFill/>
                    </a:lnT>
                    <a:lnB>
                      <a:noFill/>
                    </a:lnB>
                  </a:tcPr>
                </a:tc>
                <a:extLst>
                  <a:ext uri="{0D108BD9-81ED-4DB2-BD59-A6C34878D82A}">
                    <a16:rowId xmlns="" xmlns:a16="http://schemas.microsoft.com/office/drawing/2014/main" val="578324440"/>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TiP Testing pub preview</a:t>
                      </a:r>
                    </a:p>
                  </a:txBody>
                  <a:tcPr marL="0" marR="0" marT="0" marB="182828">
                    <a:lnL>
                      <a:noFill/>
                    </a:lnL>
                    <a:lnR>
                      <a:noFill/>
                    </a:lnR>
                    <a:lnT>
                      <a:noFill/>
                    </a:lnT>
                    <a:lnB>
                      <a:noFill/>
                    </a:lnB>
                  </a:tcPr>
                </a:tc>
                <a:extLst>
                  <a:ext uri="{0D108BD9-81ED-4DB2-BD59-A6C34878D82A}">
                    <a16:rowId xmlns="" xmlns:a16="http://schemas.microsoft.com/office/drawing/2014/main" val="1303947148"/>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AD Workday A148 Integration</a:t>
                      </a:r>
                    </a:p>
                  </a:txBody>
                  <a:tcPr marL="0" marR="0" marT="0" marB="182828">
                    <a:lnL>
                      <a:noFill/>
                    </a:lnL>
                    <a:lnR>
                      <a:noFill/>
                    </a:lnR>
                    <a:lnT>
                      <a:noFill/>
                    </a:lnT>
                    <a:lnB>
                      <a:noFill/>
                    </a:lnB>
                  </a:tcPr>
                </a:tc>
                <a:extLst>
                  <a:ext uri="{0D108BD9-81ED-4DB2-BD59-A6C34878D82A}">
                    <a16:rowId xmlns="" xmlns:a16="http://schemas.microsoft.com/office/drawing/2014/main" val="779787287"/>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Standard SSG </a:t>
                      </a:r>
                    </a:p>
                  </a:txBody>
                  <a:tcPr marL="0" marR="0" marT="0" marB="182828">
                    <a:lnL>
                      <a:noFill/>
                    </a:lnL>
                    <a:lnR>
                      <a:noFill/>
                    </a:lnR>
                    <a:lnT>
                      <a:noFill/>
                    </a:lnT>
                    <a:lnB>
                      <a:noFill/>
                    </a:lnB>
                  </a:tcPr>
                </a:tc>
                <a:extLst>
                  <a:ext uri="{0D108BD9-81ED-4DB2-BD59-A6C34878D82A}">
                    <a16:rowId xmlns="" xmlns:a16="http://schemas.microsoft.com/office/drawing/2014/main" val="386508427"/>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ExpressRoute S2S, P2S GA</a:t>
                      </a:r>
                    </a:p>
                  </a:txBody>
                  <a:tcPr marL="0" marR="0" marT="0" marB="182828">
                    <a:lnL>
                      <a:noFill/>
                    </a:lnL>
                    <a:lnR>
                      <a:noFill/>
                    </a:lnR>
                    <a:lnT>
                      <a:noFill/>
                    </a:lnT>
                    <a:lnB>
                      <a:noFill/>
                    </a:lnB>
                  </a:tcPr>
                </a:tc>
                <a:extLst>
                  <a:ext uri="{0D108BD9-81ED-4DB2-BD59-A6C34878D82A}">
                    <a16:rowId xmlns="" xmlns:a16="http://schemas.microsoft.com/office/drawing/2014/main" val="227115162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Multiple NICs</a:t>
                      </a:r>
                    </a:p>
                  </a:txBody>
                  <a:tcPr marL="0" marR="0" marT="0" marB="182828">
                    <a:lnL>
                      <a:noFill/>
                    </a:lnL>
                    <a:lnR>
                      <a:noFill/>
                    </a:lnR>
                    <a:lnT>
                      <a:noFill/>
                    </a:lnT>
                    <a:lnB>
                      <a:noFill/>
                    </a:lnB>
                  </a:tcPr>
                </a:tc>
                <a:extLst>
                  <a:ext uri="{0D108BD9-81ED-4DB2-BD59-A6C34878D82A}">
                    <a16:rowId xmlns="" xmlns:a16="http://schemas.microsoft.com/office/drawing/2014/main" val="2574477075"/>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Networking Appliances</a:t>
                      </a:r>
                    </a:p>
                  </a:txBody>
                  <a:tcPr marL="0" marR="0" marT="0" marB="182828">
                    <a:lnL>
                      <a:noFill/>
                    </a:lnL>
                    <a:lnR>
                      <a:noFill/>
                    </a:lnR>
                    <a:lnT>
                      <a:noFill/>
                    </a:lnT>
                    <a:lnB>
                      <a:noFill/>
                    </a:lnB>
                  </a:tcPr>
                </a:tc>
                <a:extLst>
                  <a:ext uri="{0D108BD9-81ED-4DB2-BD59-A6C34878D82A}">
                    <a16:rowId xmlns="" xmlns:a16="http://schemas.microsoft.com/office/drawing/2014/main" val="190733246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Traffic Manager Nested policies</a:t>
                      </a:r>
                    </a:p>
                  </a:txBody>
                  <a:tcPr marL="0" marR="0" marT="0" marB="182828">
                    <a:lnL>
                      <a:noFill/>
                    </a:lnL>
                    <a:lnR>
                      <a:noFill/>
                    </a:lnR>
                    <a:lnT>
                      <a:noFill/>
                    </a:lnT>
                    <a:lnB>
                      <a:noFill/>
                    </a:lnB>
                  </a:tcPr>
                </a:tc>
                <a:extLst>
                  <a:ext uri="{0D108BD9-81ED-4DB2-BD59-A6C34878D82A}">
                    <a16:rowId xmlns="" xmlns:a16="http://schemas.microsoft.com/office/drawing/2014/main" val="1030584573"/>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VM Image Gallery expansion</a:t>
                      </a:r>
                    </a:p>
                  </a:txBody>
                  <a:tcPr marL="0" marR="0" marT="0" marB="182828">
                    <a:lnL>
                      <a:noFill/>
                    </a:lnL>
                    <a:lnR>
                      <a:noFill/>
                    </a:lnR>
                    <a:lnT>
                      <a:noFill/>
                    </a:lnT>
                    <a:lnB>
                      <a:noFill/>
                    </a:lnB>
                  </a:tcPr>
                </a:tc>
                <a:extLst>
                  <a:ext uri="{0D108BD9-81ED-4DB2-BD59-A6C34878D82A}">
                    <a16:rowId xmlns="" xmlns:a16="http://schemas.microsoft.com/office/drawing/2014/main" val="3726308796"/>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Vnet</a:t>
                      </a:r>
                    </a:p>
                  </a:txBody>
                  <a:tcPr marL="0" marR="0" marT="0" marB="182828">
                    <a:lnL>
                      <a:noFill/>
                    </a:lnL>
                    <a:lnR>
                      <a:noFill/>
                    </a:lnR>
                    <a:lnT>
                      <a:noFill/>
                    </a:lnT>
                    <a:lnB>
                      <a:noFill/>
                    </a:lnB>
                  </a:tcPr>
                </a:tc>
                <a:extLst>
                  <a:ext uri="{0D108BD9-81ED-4DB2-BD59-A6C34878D82A}">
                    <a16:rowId xmlns="" xmlns:a16="http://schemas.microsoft.com/office/drawing/2014/main" val="3187833752"/>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Web Jobs</a:t>
                      </a:r>
                    </a:p>
                  </a:txBody>
                  <a:tcPr marL="0" marR="0" marT="0" marB="182828">
                    <a:lnL>
                      <a:noFill/>
                    </a:lnL>
                    <a:lnR>
                      <a:noFill/>
                    </a:lnR>
                    <a:lnT>
                      <a:noFill/>
                    </a:lnT>
                    <a:lnB>
                      <a:noFill/>
                    </a:lnB>
                  </a:tcPr>
                </a:tc>
                <a:extLst>
                  <a:ext uri="{0D108BD9-81ED-4DB2-BD59-A6C34878D82A}">
                    <a16:rowId xmlns="" xmlns:a16="http://schemas.microsoft.com/office/drawing/2014/main" val="2821105570"/>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VSO datacenter expansion</a:t>
                      </a:r>
                    </a:p>
                  </a:txBody>
                  <a:tcPr marL="0" marR="0" marT="0" marB="182828">
                    <a:lnL>
                      <a:noFill/>
                    </a:lnL>
                    <a:lnR>
                      <a:noFill/>
                    </a:lnR>
                    <a:lnT>
                      <a:noFill/>
                    </a:lnT>
                    <a:lnB>
                      <a:noFill/>
                    </a:lnB>
                  </a:tcPr>
                </a:tc>
                <a:extLst>
                  <a:ext uri="{0D108BD9-81ED-4DB2-BD59-A6C34878D82A}">
                    <a16:rowId xmlns="" xmlns:a16="http://schemas.microsoft.com/office/drawing/2014/main" val="118500922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VSO REST Hooks pub preview</a:t>
                      </a:r>
                    </a:p>
                  </a:txBody>
                  <a:tcPr marL="0" marR="0" marT="0" marB="182828">
                    <a:lnL>
                      <a:noFill/>
                    </a:lnL>
                    <a:lnR>
                      <a:noFill/>
                    </a:lnR>
                    <a:lnT>
                      <a:noFill/>
                    </a:lnT>
                    <a:lnB>
                      <a:noFill/>
                    </a:lnB>
                  </a:tcPr>
                </a:tc>
                <a:extLst>
                  <a:ext uri="{0D108BD9-81ED-4DB2-BD59-A6C34878D82A}">
                    <a16:rowId xmlns="" xmlns:a16="http://schemas.microsoft.com/office/drawing/2014/main" val="3284757338"/>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Australia datacenter </a:t>
                      </a:r>
                    </a:p>
                  </a:txBody>
                  <a:tcPr marL="0" marR="0" marT="0" marB="182828">
                    <a:lnL>
                      <a:noFill/>
                    </a:lnL>
                    <a:lnR>
                      <a:noFill/>
                    </a:lnR>
                    <a:lnT>
                      <a:noFill/>
                    </a:lnT>
                    <a:lnB>
                      <a:noFill/>
                    </a:lnB>
                  </a:tcPr>
                </a:tc>
                <a:extLst>
                  <a:ext uri="{0D108BD9-81ED-4DB2-BD59-A6C34878D82A}">
                    <a16:rowId xmlns="" xmlns:a16="http://schemas.microsoft.com/office/drawing/2014/main" val="1507723167"/>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Forced Tunneling</a:t>
                      </a:r>
                    </a:p>
                  </a:txBody>
                  <a:tcPr marL="0" marR="0" marT="0" marB="182828">
                    <a:lnL>
                      <a:noFill/>
                    </a:lnL>
                    <a:lnR>
                      <a:noFill/>
                    </a:lnR>
                    <a:lnT>
                      <a:noFill/>
                    </a:lnT>
                    <a:lnB>
                      <a:noFill/>
                    </a:lnB>
                  </a:tcPr>
                </a:tc>
                <a:extLst>
                  <a:ext uri="{0D108BD9-81ED-4DB2-BD59-A6C34878D82A}">
                    <a16:rowId xmlns="" xmlns:a16="http://schemas.microsoft.com/office/drawing/2014/main" val="593289642"/>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WSSC Azure Packs</a:t>
                      </a:r>
                    </a:p>
                  </a:txBody>
                  <a:tcPr marL="0" marR="0" marT="0" marB="182828">
                    <a:lnL>
                      <a:noFill/>
                    </a:lnL>
                    <a:lnR>
                      <a:noFill/>
                    </a:lnR>
                    <a:lnT>
                      <a:noFill/>
                    </a:lnT>
                    <a:lnB>
                      <a:noFill/>
                    </a:lnB>
                  </a:tcPr>
                </a:tc>
                <a:extLst>
                  <a:ext uri="{0D108BD9-81ED-4DB2-BD59-A6C34878D82A}">
                    <a16:rowId xmlns="" xmlns:a16="http://schemas.microsoft.com/office/drawing/2014/main" val="3874493100"/>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G-Serves Instances</a:t>
                      </a:r>
                    </a:p>
                  </a:txBody>
                  <a:tcPr marL="0" marR="0" marT="0" marB="182828">
                    <a:lnL>
                      <a:noFill/>
                    </a:lnL>
                    <a:lnR>
                      <a:noFill/>
                    </a:lnR>
                    <a:lnT>
                      <a:noFill/>
                    </a:lnT>
                    <a:lnB>
                      <a:noFill/>
                    </a:lnB>
                  </a:tcPr>
                </a:tc>
                <a:extLst>
                  <a:ext uri="{0D108BD9-81ED-4DB2-BD59-A6C34878D82A}">
                    <a16:rowId xmlns="" xmlns:a16="http://schemas.microsoft.com/office/drawing/2014/main" val="2442170635"/>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Key Vault</a:t>
                      </a:r>
                    </a:p>
                  </a:txBody>
                  <a:tcPr marL="0" marR="0" marT="0" marB="182828">
                    <a:lnL>
                      <a:noFill/>
                    </a:lnL>
                    <a:lnR>
                      <a:noFill/>
                    </a:lnR>
                    <a:lnT>
                      <a:noFill/>
                    </a:lnT>
                    <a:lnB>
                      <a:noFill/>
                    </a:lnB>
                  </a:tcPr>
                </a:tc>
                <a:extLst>
                  <a:ext uri="{0D108BD9-81ED-4DB2-BD59-A6C34878D82A}">
                    <a16:rowId xmlns="" xmlns:a16="http://schemas.microsoft.com/office/drawing/2014/main" val="2470675249"/>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Drivers for SQL Server</a:t>
                      </a:r>
                    </a:p>
                  </a:txBody>
                  <a:tcPr marL="0" marR="0" marT="0" marB="182828">
                    <a:lnL>
                      <a:noFill/>
                    </a:lnL>
                    <a:lnR>
                      <a:noFill/>
                    </a:lnR>
                    <a:lnT>
                      <a:noFill/>
                    </a:lnT>
                    <a:lnB>
                      <a:noFill/>
                    </a:lnB>
                  </a:tcPr>
                </a:tc>
                <a:extLst>
                  <a:ext uri="{0D108BD9-81ED-4DB2-BD59-A6C34878D82A}">
                    <a16:rowId xmlns="" xmlns:a16="http://schemas.microsoft.com/office/drawing/2014/main" val="1910180780"/>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MDM for Office 365 public preview and GA</a:t>
                      </a:r>
                    </a:p>
                  </a:txBody>
                  <a:tcPr marL="0" marR="0" marT="0" marB="182828">
                    <a:lnL>
                      <a:noFill/>
                    </a:lnL>
                    <a:lnR>
                      <a:noFill/>
                    </a:lnR>
                    <a:lnT>
                      <a:noFill/>
                    </a:lnT>
                    <a:lnB>
                      <a:noFill/>
                    </a:lnB>
                  </a:tcPr>
                </a:tc>
                <a:extLst>
                  <a:ext uri="{0D108BD9-81ED-4DB2-BD59-A6C34878D82A}">
                    <a16:rowId xmlns="" xmlns:a16="http://schemas.microsoft.com/office/drawing/2014/main" val="4272584413"/>
                  </a:ext>
                </a:extLst>
              </a:tr>
              <a:tr h="493695">
                <a:tc>
                  <a:txBody>
                    <a:bodyPr/>
                    <a:lstStyle/>
                    <a:p>
                      <a:pPr algn="l" fontAlgn="b"/>
                      <a:r>
                        <a:rPr lang="fr-FR"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Media Services Content Protection</a:t>
                      </a:r>
                    </a:p>
                  </a:txBody>
                  <a:tcPr marL="0" marR="0" marT="0" marB="182828">
                    <a:lnL>
                      <a:noFill/>
                    </a:lnL>
                    <a:lnR>
                      <a:noFill/>
                    </a:lnR>
                    <a:lnT>
                      <a:noFill/>
                    </a:lnT>
                    <a:lnB>
                      <a:noFill/>
                    </a:lnB>
                  </a:tcPr>
                </a:tc>
                <a:extLst>
                  <a:ext uri="{0D108BD9-81ED-4DB2-BD59-A6C34878D82A}">
                    <a16:rowId xmlns="" xmlns:a16="http://schemas.microsoft.com/office/drawing/2014/main" val="509267870"/>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Mobile Engagement</a:t>
                      </a:r>
                    </a:p>
                  </a:txBody>
                  <a:tcPr marL="0" marR="0" marT="0" marB="182828">
                    <a:lnL>
                      <a:noFill/>
                    </a:lnL>
                    <a:lnR>
                      <a:noFill/>
                    </a:lnR>
                    <a:lnT>
                      <a:noFill/>
                    </a:lnT>
                    <a:lnB>
                      <a:noFill/>
                    </a:lnB>
                  </a:tcPr>
                </a:tc>
                <a:extLst>
                  <a:ext uri="{0D108BD9-81ED-4DB2-BD59-A6C34878D82A}">
                    <a16:rowId xmlns="" xmlns:a16="http://schemas.microsoft.com/office/drawing/2014/main" val="271113773"/>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Node.js Tools for Visual Studio</a:t>
                      </a:r>
                    </a:p>
                  </a:txBody>
                  <a:tcPr marL="0" marR="0" marT="0" marB="182828">
                    <a:lnL>
                      <a:noFill/>
                    </a:lnL>
                    <a:lnR>
                      <a:noFill/>
                    </a:lnR>
                    <a:lnT>
                      <a:noFill/>
                    </a:lnT>
                    <a:lnB>
                      <a:noFill/>
                    </a:lnB>
                  </a:tcPr>
                </a:tc>
                <a:extLst>
                  <a:ext uri="{0D108BD9-81ED-4DB2-BD59-A6C34878D82A}">
                    <a16:rowId xmlns="" xmlns:a16="http://schemas.microsoft.com/office/drawing/2014/main" val="393775443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Visual Studio 2013 updates</a:t>
                      </a:r>
                    </a:p>
                  </a:txBody>
                  <a:tcPr marL="0" marR="0" marT="0" marB="182828">
                    <a:lnL>
                      <a:noFill/>
                    </a:lnL>
                    <a:lnR>
                      <a:noFill/>
                    </a:lnR>
                    <a:lnT>
                      <a:noFill/>
                    </a:lnT>
                    <a:lnB>
                      <a:noFill/>
                    </a:lnB>
                  </a:tcPr>
                </a:tc>
                <a:extLst>
                  <a:ext uri="{0D108BD9-81ED-4DB2-BD59-A6C34878D82A}">
                    <a16:rowId xmlns="" xmlns:a16="http://schemas.microsoft.com/office/drawing/2014/main" val="241766588"/>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Auto-HA for SQL Server VM</a:t>
                      </a:r>
                    </a:p>
                  </a:txBody>
                  <a:tcPr marL="0" marR="0" marT="0" marB="182828">
                    <a:lnL>
                      <a:noFill/>
                    </a:lnL>
                    <a:lnR>
                      <a:noFill/>
                    </a:lnR>
                    <a:lnT>
                      <a:noFill/>
                    </a:lnT>
                    <a:lnB>
                      <a:noFill/>
                    </a:lnB>
                  </a:tcPr>
                </a:tc>
                <a:extLst>
                  <a:ext uri="{0D108BD9-81ED-4DB2-BD59-A6C34878D82A}">
                    <a16:rowId xmlns="" xmlns:a16="http://schemas.microsoft.com/office/drawing/2014/main" val="230836092"/>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Auto-Patching and Backup for SQL Server VMs</a:t>
                      </a:r>
                    </a:p>
                  </a:txBody>
                  <a:tcPr marL="0" marR="0" marT="0" marB="182828">
                    <a:lnL>
                      <a:noFill/>
                    </a:lnL>
                    <a:lnR>
                      <a:noFill/>
                    </a:lnR>
                    <a:lnT>
                      <a:noFill/>
                    </a:lnT>
                    <a:lnB>
                      <a:noFill/>
                    </a:lnB>
                  </a:tcPr>
                </a:tc>
                <a:extLst>
                  <a:ext uri="{0D108BD9-81ED-4DB2-BD59-A6C34878D82A}">
                    <a16:rowId xmlns="" xmlns:a16="http://schemas.microsoft.com/office/drawing/2014/main" val="302979554"/>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SQL Database Increased Compatibility</a:t>
                      </a:r>
                    </a:p>
                  </a:txBody>
                  <a:tcPr marL="0" marR="0" marT="0" marB="182828">
                    <a:lnL>
                      <a:noFill/>
                    </a:lnL>
                    <a:lnR>
                      <a:noFill/>
                    </a:lnR>
                    <a:lnT>
                      <a:noFill/>
                    </a:lnT>
                    <a:lnB>
                      <a:noFill/>
                    </a:lnB>
                  </a:tcPr>
                </a:tc>
                <a:extLst>
                  <a:ext uri="{0D108BD9-81ED-4DB2-BD59-A6C34878D82A}">
                    <a16:rowId xmlns="" xmlns:a16="http://schemas.microsoft.com/office/drawing/2014/main" val="2228604224"/>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AD Connect Health pub preview</a:t>
                      </a:r>
                    </a:p>
                  </a:txBody>
                  <a:tcPr marL="0" marR="0" marT="0" marB="182828">
                    <a:lnL>
                      <a:noFill/>
                    </a:lnL>
                    <a:lnR>
                      <a:noFill/>
                    </a:lnR>
                    <a:lnT>
                      <a:noFill/>
                    </a:lnT>
                    <a:lnB>
                      <a:noFill/>
                    </a:lnB>
                  </a:tcPr>
                </a:tc>
                <a:extLst>
                  <a:ext uri="{0D108BD9-81ED-4DB2-BD59-A6C34878D82A}">
                    <a16:rowId xmlns="" xmlns:a16="http://schemas.microsoft.com/office/drawing/2014/main" val="1181534194"/>
                  </a:ext>
                </a:extLst>
              </a:tr>
              <a:tr h="493695">
                <a:tc>
                  <a:txBody>
                    <a:bodyPr/>
                    <a:lstStyle/>
                    <a:p>
                      <a:pPr algn="l" fontAlgn="b"/>
                      <a:r>
                        <a:rPr lang="en-US" sz="2000" b="0" i="0" u="none" strike="noStrike" dirty="0" smtClean="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a:t>
                      </a:r>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AD MFA Per App / Conditional access pub preview</a:t>
                      </a:r>
                    </a:p>
                  </a:txBody>
                  <a:tcPr marL="0" marR="0" marT="0" marB="182828">
                    <a:lnL>
                      <a:noFill/>
                    </a:lnL>
                    <a:lnR>
                      <a:noFill/>
                    </a:lnR>
                    <a:lnT>
                      <a:noFill/>
                    </a:lnT>
                    <a:lnB>
                      <a:noFill/>
                    </a:lnB>
                  </a:tcPr>
                </a:tc>
                <a:extLst>
                  <a:ext uri="{0D108BD9-81ED-4DB2-BD59-A6C34878D82A}">
                    <a16:rowId xmlns="" xmlns:a16="http://schemas.microsoft.com/office/drawing/2014/main" val="2059944426"/>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RMS controlled user deployment</a:t>
                      </a:r>
                    </a:p>
                  </a:txBody>
                  <a:tcPr marL="0" marR="0" marT="0" marB="182828">
                    <a:lnL>
                      <a:noFill/>
                    </a:lnL>
                    <a:lnR>
                      <a:noFill/>
                    </a:lnR>
                    <a:lnT>
                      <a:noFill/>
                    </a:lnT>
                    <a:lnB>
                      <a:noFill/>
                    </a:lnB>
                  </a:tcPr>
                </a:tc>
                <a:extLst>
                  <a:ext uri="{0D108BD9-81ED-4DB2-BD59-A6C34878D82A}">
                    <a16:rowId xmlns="" xmlns:a16="http://schemas.microsoft.com/office/drawing/2014/main" val="4105136637"/>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RMS departmental templates pub preview</a:t>
                      </a:r>
                    </a:p>
                  </a:txBody>
                  <a:tcPr marL="0" marR="0" marT="0" marB="182828">
                    <a:lnL>
                      <a:noFill/>
                    </a:lnL>
                    <a:lnR>
                      <a:noFill/>
                    </a:lnR>
                    <a:lnT>
                      <a:noFill/>
                    </a:lnT>
                    <a:lnB>
                      <a:noFill/>
                    </a:lnB>
                  </a:tcPr>
                </a:tc>
                <a:extLst>
                  <a:ext uri="{0D108BD9-81ED-4DB2-BD59-A6C34878D82A}">
                    <a16:rowId xmlns="" xmlns:a16="http://schemas.microsoft.com/office/drawing/2014/main" val="319528391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Site Recovery SAN Replication</a:t>
                      </a:r>
                    </a:p>
                  </a:txBody>
                  <a:tcPr marL="0" marR="0" marT="0" marB="182828">
                    <a:lnL>
                      <a:noFill/>
                    </a:lnL>
                    <a:lnR>
                      <a:noFill/>
                    </a:lnR>
                    <a:lnT>
                      <a:noFill/>
                    </a:lnT>
                    <a:lnB>
                      <a:noFill/>
                    </a:lnB>
                  </a:tcPr>
                </a:tc>
                <a:extLst>
                  <a:ext uri="{0D108BD9-81ED-4DB2-BD59-A6C34878D82A}">
                    <a16:rowId xmlns="" xmlns:a16="http://schemas.microsoft.com/office/drawing/2014/main" val="3542346788"/>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ASP.NET 5 Preview</a:t>
                      </a:r>
                    </a:p>
                  </a:txBody>
                  <a:tcPr marL="0" marR="0" marT="0" marB="182828">
                    <a:lnL>
                      <a:noFill/>
                    </a:lnL>
                    <a:lnR>
                      <a:noFill/>
                    </a:lnR>
                    <a:lnT>
                      <a:noFill/>
                    </a:lnT>
                    <a:lnB>
                      <a:noFill/>
                    </a:lnB>
                  </a:tcPr>
                </a:tc>
                <a:extLst>
                  <a:ext uri="{0D108BD9-81ED-4DB2-BD59-A6C34878D82A}">
                    <a16:rowId xmlns="" xmlns:a16="http://schemas.microsoft.com/office/drawing/2014/main" val="122967885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SDK 2.5.1</a:t>
                      </a:r>
                    </a:p>
                  </a:txBody>
                  <a:tcPr marL="0" marR="0" marT="0" marB="182828">
                    <a:lnL>
                      <a:noFill/>
                    </a:lnL>
                    <a:lnR>
                      <a:noFill/>
                    </a:lnR>
                    <a:lnT>
                      <a:noFill/>
                    </a:lnT>
                    <a:lnB>
                      <a:noFill/>
                    </a:lnB>
                  </a:tcPr>
                </a:tc>
                <a:extLst>
                  <a:ext uri="{0D108BD9-81ED-4DB2-BD59-A6C34878D82A}">
                    <a16:rowId xmlns="" xmlns:a16="http://schemas.microsoft.com/office/drawing/2014/main" val="2821776089"/>
                  </a:ext>
                </a:extLst>
              </a:tr>
              <a:tr h="493695">
                <a:tc>
                  <a:txBody>
                    <a:bodyPr/>
                    <a:lstStyle/>
                    <a:p>
                      <a:pPr algn="l" fontAlgn="b"/>
                      <a:r>
                        <a:rPr lang="en-US" sz="2000" b="0" i="0" u="none" strike="noStrike" dirty="0">
                          <a:gradFill>
                            <a:gsLst>
                              <a:gs pos="0">
                                <a:schemeClr val="bg1"/>
                              </a:gs>
                              <a:gs pos="100000">
                                <a:schemeClr val="bg1"/>
                              </a:gs>
                            </a:gsLst>
                            <a:lin ang="5400000" scaled="0"/>
                          </a:gradFill>
                          <a:effectLst/>
                          <a:latin typeface="Segoe UI Semilight" panose="020B0402040204020203" pitchFamily="34" charset="0"/>
                          <a:cs typeface="Segoe UI Semilight" panose="020B0402040204020203" pitchFamily="34" charset="0"/>
                        </a:rPr>
                        <a:t>Team Foundation Server 2015 preview</a:t>
                      </a:r>
                    </a:p>
                  </a:txBody>
                  <a:tcPr marL="0" marR="0" marT="0" marB="182828">
                    <a:lnL>
                      <a:noFill/>
                    </a:lnL>
                    <a:lnR>
                      <a:noFill/>
                    </a:lnR>
                    <a:lnT>
                      <a:noFill/>
                    </a:lnT>
                    <a:lnB>
                      <a:noFill/>
                    </a:lnB>
                  </a:tcPr>
                </a:tc>
                <a:extLst>
                  <a:ext uri="{0D108BD9-81ED-4DB2-BD59-A6C34878D82A}">
                    <a16:rowId xmlns="" xmlns:a16="http://schemas.microsoft.com/office/drawing/2014/main" val="1170927811"/>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Machine Learning GA</a:t>
                      </a:r>
                    </a:p>
                  </a:txBody>
                  <a:tcPr marL="0" marR="0" marT="0" marB="182828">
                    <a:lnL>
                      <a:noFill/>
                    </a:lnL>
                    <a:lnR>
                      <a:noFill/>
                    </a:lnR>
                    <a:lnT>
                      <a:noFill/>
                    </a:lnT>
                    <a:lnB>
                      <a:noFill/>
                    </a:lnB>
                  </a:tcPr>
                </a:tc>
                <a:extLst>
                  <a:ext uri="{0D108BD9-81ED-4DB2-BD59-A6C34878D82A}">
                    <a16:rowId xmlns="" xmlns:a16="http://schemas.microsoft.com/office/drawing/2014/main" val="2896550118"/>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HDInsight for Linux Pub Preview</a:t>
                      </a:r>
                    </a:p>
                  </a:txBody>
                  <a:tcPr marL="0" marR="0" marT="0" marB="182828">
                    <a:lnL>
                      <a:noFill/>
                    </a:lnL>
                    <a:lnR>
                      <a:noFill/>
                    </a:lnR>
                    <a:lnT>
                      <a:noFill/>
                    </a:lnT>
                    <a:lnB>
                      <a:noFill/>
                    </a:lnB>
                  </a:tcPr>
                </a:tc>
                <a:extLst>
                  <a:ext uri="{0D108BD9-81ED-4DB2-BD59-A6C34878D82A}">
                    <a16:rowId xmlns="" xmlns:a16="http://schemas.microsoft.com/office/drawing/2014/main" val="3093615594"/>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HDInsight Support for Hadoop 2.6 pub preview</a:t>
                      </a:r>
                    </a:p>
                  </a:txBody>
                  <a:tcPr marL="0" marR="0" marT="0" marB="182828">
                    <a:lnL>
                      <a:noFill/>
                    </a:lnL>
                    <a:lnR>
                      <a:noFill/>
                    </a:lnR>
                    <a:lnT>
                      <a:noFill/>
                    </a:lnT>
                    <a:lnB>
                      <a:noFill/>
                    </a:lnB>
                  </a:tcPr>
                </a:tc>
                <a:extLst>
                  <a:ext uri="{0D108BD9-81ED-4DB2-BD59-A6C34878D82A}">
                    <a16:rowId xmlns="" xmlns:a16="http://schemas.microsoft.com/office/drawing/2014/main" val="3847685404"/>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SQL Database security feature - Data Masking pub preview</a:t>
                      </a:r>
                    </a:p>
                  </a:txBody>
                  <a:tcPr marL="0" marR="0" marT="0" marB="182828">
                    <a:lnL>
                      <a:noFill/>
                    </a:lnL>
                    <a:lnR>
                      <a:noFill/>
                    </a:lnR>
                    <a:lnT>
                      <a:noFill/>
                    </a:lnT>
                    <a:lnB>
                      <a:noFill/>
                    </a:lnB>
                  </a:tcPr>
                </a:tc>
                <a:extLst>
                  <a:ext uri="{0D108BD9-81ED-4DB2-BD59-A6C34878D82A}">
                    <a16:rowId xmlns="" xmlns:a16="http://schemas.microsoft.com/office/drawing/2014/main" val="3575823102"/>
                  </a:ext>
                </a:extLst>
              </a:tr>
              <a:tr h="493695">
                <a:tc>
                  <a:txBody>
                    <a:bodyPr/>
                    <a:lstStyle/>
                    <a:p>
                      <a:pPr algn="l" fontAlgn="b"/>
                      <a:r>
                        <a:rPr lang="en-US" sz="2000" b="0" i="0" u="none" strike="noStrike" dirty="0" smtClean="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a:t>
                      </a:r>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SQL Database security features - Encryption</a:t>
                      </a:r>
                    </a:p>
                  </a:txBody>
                  <a:tcPr marL="0" marR="0" marT="0" marB="182828">
                    <a:lnL>
                      <a:noFill/>
                    </a:lnL>
                    <a:lnR>
                      <a:noFill/>
                    </a:lnR>
                    <a:lnT>
                      <a:noFill/>
                    </a:lnT>
                    <a:lnB>
                      <a:noFill/>
                    </a:lnB>
                  </a:tcPr>
                </a:tc>
                <a:extLst>
                  <a:ext uri="{0D108BD9-81ED-4DB2-BD59-A6C34878D82A}">
                    <a16:rowId xmlns="" xmlns:a16="http://schemas.microsoft.com/office/drawing/2014/main" val="2349930998"/>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SQL Database security features - Row Level security</a:t>
                      </a:r>
                    </a:p>
                  </a:txBody>
                  <a:tcPr marL="0" marR="0" marT="0" marB="182828">
                    <a:lnL>
                      <a:noFill/>
                    </a:lnL>
                    <a:lnR>
                      <a:noFill/>
                    </a:lnR>
                    <a:lnT>
                      <a:noFill/>
                    </a:lnT>
                    <a:lnB>
                      <a:noFill/>
                    </a:lnB>
                  </a:tcPr>
                </a:tc>
                <a:extLst>
                  <a:ext uri="{0D108BD9-81ED-4DB2-BD59-A6C34878D82A}">
                    <a16:rowId xmlns="" xmlns:a16="http://schemas.microsoft.com/office/drawing/2014/main" val="457936728"/>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AD:  API for SIEM</a:t>
                      </a:r>
                    </a:p>
                  </a:txBody>
                  <a:tcPr marL="0" marR="0" marT="0" marB="182828">
                    <a:lnL>
                      <a:noFill/>
                    </a:lnL>
                    <a:lnR>
                      <a:noFill/>
                    </a:lnR>
                    <a:lnT>
                      <a:noFill/>
                    </a:lnT>
                    <a:lnB>
                      <a:noFill/>
                    </a:lnB>
                  </a:tcPr>
                </a:tc>
                <a:extLst>
                  <a:ext uri="{0D108BD9-81ED-4DB2-BD59-A6C34878D82A}">
                    <a16:rowId xmlns="" xmlns:a16="http://schemas.microsoft.com/office/drawing/2014/main" val="2868811926"/>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Microsoft Intune monthly updates</a:t>
                      </a:r>
                    </a:p>
                  </a:txBody>
                  <a:tcPr marL="0" marR="0" marT="0" marB="182828">
                    <a:lnL>
                      <a:noFill/>
                    </a:lnL>
                    <a:lnR>
                      <a:noFill/>
                    </a:lnR>
                    <a:lnT>
                      <a:noFill/>
                    </a:lnT>
                    <a:lnB>
                      <a:noFill/>
                    </a:lnB>
                  </a:tcPr>
                </a:tc>
                <a:extLst>
                  <a:ext uri="{0D108BD9-81ED-4DB2-BD59-A6C34878D82A}">
                    <a16:rowId xmlns="" xmlns:a16="http://schemas.microsoft.com/office/drawing/2014/main" val="4103734995"/>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Remote Desktop Client for Windows Phone 8.1</a:t>
                      </a:r>
                    </a:p>
                  </a:txBody>
                  <a:tcPr marL="0" marR="0" marT="0" marB="182828">
                    <a:lnL>
                      <a:noFill/>
                    </a:lnL>
                    <a:lnR>
                      <a:noFill/>
                    </a:lnR>
                    <a:lnT>
                      <a:noFill/>
                    </a:lnT>
                    <a:lnB>
                      <a:noFill/>
                    </a:lnB>
                  </a:tcPr>
                </a:tc>
                <a:extLst>
                  <a:ext uri="{0D108BD9-81ED-4DB2-BD59-A6C34878D82A}">
                    <a16:rowId xmlns="" xmlns:a16="http://schemas.microsoft.com/office/drawing/2014/main" val="2643017134"/>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App Service</a:t>
                      </a:r>
                    </a:p>
                  </a:txBody>
                  <a:tcPr marL="0" marR="0" marT="0" marB="182828">
                    <a:lnL>
                      <a:noFill/>
                    </a:lnL>
                    <a:lnR>
                      <a:noFill/>
                    </a:lnR>
                    <a:lnT>
                      <a:noFill/>
                    </a:lnT>
                    <a:lnB>
                      <a:noFill/>
                    </a:lnB>
                  </a:tcPr>
                </a:tc>
                <a:extLst>
                  <a:ext uri="{0D108BD9-81ED-4DB2-BD59-A6C34878D82A}">
                    <a16:rowId xmlns="" xmlns:a16="http://schemas.microsoft.com/office/drawing/2014/main" val="1656947061"/>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CDN Integration</a:t>
                      </a:r>
                    </a:p>
                  </a:txBody>
                  <a:tcPr marL="0" marR="0" marT="0" marB="182828">
                    <a:lnL>
                      <a:noFill/>
                    </a:lnL>
                    <a:lnR>
                      <a:noFill/>
                    </a:lnR>
                    <a:lnT>
                      <a:noFill/>
                    </a:lnT>
                    <a:lnB>
                      <a:noFill/>
                    </a:lnB>
                  </a:tcPr>
                </a:tc>
                <a:extLst>
                  <a:ext uri="{0D108BD9-81ED-4DB2-BD59-A6C34878D82A}">
                    <a16:rowId xmlns="" xmlns:a16="http://schemas.microsoft.com/office/drawing/2014/main" val="333031851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Media Encoder Premium</a:t>
                      </a:r>
                    </a:p>
                  </a:txBody>
                  <a:tcPr marL="0" marR="0" marT="0" marB="182828">
                    <a:lnL>
                      <a:noFill/>
                    </a:lnL>
                    <a:lnR>
                      <a:noFill/>
                    </a:lnR>
                    <a:lnT>
                      <a:noFill/>
                    </a:lnT>
                    <a:lnB>
                      <a:noFill/>
                    </a:lnB>
                  </a:tcPr>
                </a:tc>
                <a:extLst>
                  <a:ext uri="{0D108BD9-81ED-4DB2-BD59-A6C34878D82A}">
                    <a16:rowId xmlns="" xmlns:a16="http://schemas.microsoft.com/office/drawing/2014/main" val="4077000510"/>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AD Premium &amp; Basic in CSP</a:t>
                      </a:r>
                    </a:p>
                  </a:txBody>
                  <a:tcPr marL="0" marR="0" marT="0" marB="182828">
                    <a:lnL>
                      <a:noFill/>
                    </a:lnL>
                    <a:lnR>
                      <a:noFill/>
                    </a:lnR>
                    <a:lnT>
                      <a:noFill/>
                    </a:lnT>
                    <a:lnB>
                      <a:noFill/>
                    </a:lnB>
                  </a:tcPr>
                </a:tc>
                <a:extLst>
                  <a:ext uri="{0D108BD9-81ED-4DB2-BD59-A6C34878D82A}">
                    <a16:rowId xmlns="" xmlns:a16="http://schemas.microsoft.com/office/drawing/2014/main" val="2192273560"/>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IoT Suite</a:t>
                      </a:r>
                    </a:p>
                  </a:txBody>
                  <a:tcPr marL="0" marR="0" marT="0" marB="182828">
                    <a:lnL>
                      <a:noFill/>
                    </a:lnL>
                    <a:lnR>
                      <a:noFill/>
                    </a:lnR>
                    <a:lnT>
                      <a:noFill/>
                    </a:lnT>
                    <a:lnB>
                      <a:noFill/>
                    </a:lnB>
                  </a:tcPr>
                </a:tc>
                <a:extLst>
                  <a:ext uri="{0D108BD9-81ED-4DB2-BD59-A6C34878D82A}">
                    <a16:rowId xmlns="" xmlns:a16="http://schemas.microsoft.com/office/drawing/2014/main" val="3387432375"/>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Windows Server Containers</a:t>
                      </a:r>
                    </a:p>
                  </a:txBody>
                  <a:tcPr marL="0" marR="0" marT="0" marB="182828">
                    <a:lnL>
                      <a:noFill/>
                    </a:lnL>
                    <a:lnR>
                      <a:noFill/>
                    </a:lnR>
                    <a:lnT>
                      <a:noFill/>
                    </a:lnT>
                    <a:lnB>
                      <a:noFill/>
                    </a:lnB>
                  </a:tcPr>
                </a:tc>
                <a:extLst>
                  <a:ext uri="{0D108BD9-81ED-4DB2-BD59-A6C34878D82A}">
                    <a16:rowId xmlns="" xmlns:a16="http://schemas.microsoft.com/office/drawing/2014/main" val="4283864186"/>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Hyper-V Containers</a:t>
                      </a:r>
                    </a:p>
                  </a:txBody>
                  <a:tcPr marL="0" marR="0" marT="0" marB="182828">
                    <a:lnL>
                      <a:noFill/>
                    </a:lnL>
                    <a:lnR>
                      <a:noFill/>
                    </a:lnR>
                    <a:lnT>
                      <a:noFill/>
                    </a:lnT>
                    <a:lnB>
                      <a:noFill/>
                    </a:lnB>
                  </a:tcPr>
                </a:tc>
                <a:extLst>
                  <a:ext uri="{0D108BD9-81ED-4DB2-BD59-A6C34878D82A}">
                    <a16:rowId xmlns="" xmlns:a16="http://schemas.microsoft.com/office/drawing/2014/main" val="3601494811"/>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Windows Server Nano Server</a:t>
                      </a:r>
                    </a:p>
                  </a:txBody>
                  <a:tcPr marL="0" marR="0" marT="0" marB="182828">
                    <a:lnL>
                      <a:noFill/>
                    </a:lnL>
                    <a:lnR>
                      <a:noFill/>
                    </a:lnR>
                    <a:lnT>
                      <a:noFill/>
                    </a:lnT>
                    <a:lnB>
                      <a:noFill/>
                    </a:lnB>
                  </a:tcPr>
                </a:tc>
                <a:extLst>
                  <a:ext uri="{0D108BD9-81ED-4DB2-BD59-A6C34878D82A}">
                    <a16:rowId xmlns="" xmlns:a16="http://schemas.microsoft.com/office/drawing/2014/main" val="4240528429"/>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Media Player GA</a:t>
                      </a:r>
                    </a:p>
                  </a:txBody>
                  <a:tcPr marL="0" marR="0" marT="0" marB="182828">
                    <a:lnL>
                      <a:noFill/>
                    </a:lnL>
                    <a:lnR>
                      <a:noFill/>
                    </a:lnR>
                    <a:lnT>
                      <a:noFill/>
                    </a:lnT>
                    <a:lnB>
                      <a:noFill/>
                    </a:lnB>
                  </a:tcPr>
                </a:tc>
                <a:extLst>
                  <a:ext uri="{0D108BD9-81ED-4DB2-BD59-A6C34878D82A}">
                    <a16:rowId xmlns="" xmlns:a16="http://schemas.microsoft.com/office/drawing/2014/main" val="3769670561"/>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Service Fabric</a:t>
                      </a:r>
                    </a:p>
                  </a:txBody>
                  <a:tcPr marL="0" marR="0" marT="0" marB="182828">
                    <a:lnL>
                      <a:noFill/>
                    </a:lnL>
                    <a:lnR>
                      <a:noFill/>
                    </a:lnR>
                    <a:lnT>
                      <a:noFill/>
                    </a:lnT>
                    <a:lnB>
                      <a:noFill/>
                    </a:lnB>
                  </a:tcPr>
                </a:tc>
                <a:extLst>
                  <a:ext uri="{0D108BD9-81ED-4DB2-BD59-A6C34878D82A}">
                    <a16:rowId xmlns="" xmlns:a16="http://schemas.microsoft.com/office/drawing/2014/main" val="3327252242"/>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a:t>
                      </a:r>
                      <a:r>
                        <a:rPr lang="en-US" sz="2000" b="0" i="0" u="none" strike="noStrike" dirty="0" err="1">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IoT</a:t>
                      </a:r>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 Suite</a:t>
                      </a:r>
                    </a:p>
                  </a:txBody>
                  <a:tcPr marL="0" marR="0" marT="0" marB="182828">
                    <a:lnL>
                      <a:noFill/>
                    </a:lnL>
                    <a:lnR>
                      <a:noFill/>
                    </a:lnR>
                    <a:lnT>
                      <a:noFill/>
                    </a:lnT>
                    <a:lnB>
                      <a:noFill/>
                    </a:lnB>
                  </a:tcPr>
                </a:tc>
                <a:extLst>
                  <a:ext uri="{0D108BD9-81ED-4DB2-BD59-A6C34878D82A}">
                    <a16:rowId xmlns="" xmlns:a16="http://schemas.microsoft.com/office/drawing/2014/main" val="2898087214"/>
                  </a:ext>
                </a:extLst>
              </a:tr>
              <a:tr h="804563">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Site Recovery: Protect VMWare and Physical Servers </a:t>
                      </a:r>
                      <a:r>
                        <a:rPr lang="en-US" sz="2000" b="0" i="0" u="none" strike="noStrike" dirty="0" smtClean="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
                      </a:r>
                      <a:br>
                        <a:rPr lang="en-US" sz="2000" b="0" i="0" u="none" strike="noStrike" dirty="0" smtClean="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br>
                      <a:r>
                        <a:rPr lang="en-US" sz="2000" b="0" i="0" u="none" strike="noStrike" dirty="0" smtClean="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in </a:t>
                      </a:r>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Public Preview</a:t>
                      </a:r>
                    </a:p>
                  </a:txBody>
                  <a:tcPr marL="0" marR="0" marT="0" marB="182828">
                    <a:lnL>
                      <a:noFill/>
                    </a:lnL>
                    <a:lnR>
                      <a:noFill/>
                    </a:lnR>
                    <a:lnT>
                      <a:noFill/>
                    </a:lnT>
                    <a:lnB>
                      <a:noFill/>
                    </a:lnB>
                  </a:tcPr>
                </a:tc>
                <a:extLst>
                  <a:ext uri="{0D108BD9-81ED-4DB2-BD59-A6C34878D82A}">
                    <a16:rowId xmlns="" xmlns:a16="http://schemas.microsoft.com/office/drawing/2014/main" val="1869971059"/>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Backup Generally Available </a:t>
                      </a:r>
                    </a:p>
                  </a:txBody>
                  <a:tcPr marL="0" marR="0" marT="0" marB="182828">
                    <a:lnL>
                      <a:noFill/>
                    </a:lnL>
                    <a:lnR>
                      <a:noFill/>
                    </a:lnR>
                    <a:lnT>
                      <a:noFill/>
                    </a:lnT>
                    <a:lnB>
                      <a:noFill/>
                    </a:lnB>
                  </a:tcPr>
                </a:tc>
                <a:extLst>
                  <a:ext uri="{0D108BD9-81ED-4DB2-BD59-A6C34878D82A}">
                    <a16:rowId xmlns="" xmlns:a16="http://schemas.microsoft.com/office/drawing/2014/main" val="2932680333"/>
                  </a:ext>
                </a:extLst>
              </a:tr>
              <a:tr h="804563">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API Management Premium simplifies high availability and massive scale for APIs</a:t>
                      </a:r>
                    </a:p>
                  </a:txBody>
                  <a:tcPr marL="0" marR="0" marT="0" marB="182828">
                    <a:lnL>
                      <a:noFill/>
                    </a:lnL>
                    <a:lnR>
                      <a:noFill/>
                    </a:lnR>
                    <a:lnT>
                      <a:noFill/>
                    </a:lnT>
                    <a:lnB>
                      <a:noFill/>
                    </a:lnB>
                  </a:tcPr>
                </a:tc>
                <a:extLst>
                  <a:ext uri="{0D108BD9-81ED-4DB2-BD59-A6C34878D82A}">
                    <a16:rowId xmlns="" xmlns:a16="http://schemas.microsoft.com/office/drawing/2014/main" val="49569833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ExpressRoute for Office 365</a:t>
                      </a:r>
                    </a:p>
                  </a:txBody>
                  <a:tcPr marL="0" marR="0" marT="0" marB="182828">
                    <a:lnL>
                      <a:noFill/>
                    </a:lnL>
                    <a:lnR>
                      <a:noFill/>
                    </a:lnR>
                    <a:lnT>
                      <a:noFill/>
                    </a:lnT>
                    <a:lnB>
                      <a:noFill/>
                    </a:lnB>
                  </a:tcPr>
                </a:tc>
                <a:extLst>
                  <a:ext uri="{0D108BD9-81ED-4DB2-BD59-A6C34878D82A}">
                    <a16:rowId xmlns="" xmlns:a16="http://schemas.microsoft.com/office/drawing/2014/main" val="55436561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Active Directory Dynamic Membership For Groups</a:t>
                      </a:r>
                    </a:p>
                  </a:txBody>
                  <a:tcPr marL="0" marR="0" marT="0" marB="182828">
                    <a:lnL>
                      <a:noFill/>
                    </a:lnL>
                    <a:lnR>
                      <a:noFill/>
                    </a:lnR>
                    <a:lnT>
                      <a:noFill/>
                    </a:lnT>
                    <a:lnB>
                      <a:noFill/>
                    </a:lnB>
                  </a:tcPr>
                </a:tc>
                <a:extLst>
                  <a:ext uri="{0D108BD9-81ED-4DB2-BD59-A6C34878D82A}">
                    <a16:rowId xmlns="" xmlns:a16="http://schemas.microsoft.com/office/drawing/2014/main" val="116120269"/>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Automatic Password Change for Social Media Shared Accounts</a:t>
                      </a:r>
                    </a:p>
                  </a:txBody>
                  <a:tcPr marL="0" marR="0" marT="0" marB="182828">
                    <a:lnL>
                      <a:noFill/>
                    </a:lnL>
                    <a:lnR>
                      <a:noFill/>
                    </a:lnR>
                    <a:lnT>
                      <a:noFill/>
                    </a:lnT>
                    <a:lnB>
                      <a:noFill/>
                    </a:lnB>
                  </a:tcPr>
                </a:tc>
                <a:extLst>
                  <a:ext uri="{0D108BD9-81ED-4DB2-BD59-A6C34878D82A}">
                    <a16:rowId xmlns="" xmlns:a16="http://schemas.microsoft.com/office/drawing/2014/main" val="1581704206"/>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Compute-Intensive A10 and A11 Virtual Machine Instances</a:t>
                      </a:r>
                    </a:p>
                  </a:txBody>
                  <a:tcPr marL="0" marR="0" marT="0" marB="182828">
                    <a:lnL>
                      <a:noFill/>
                    </a:lnL>
                    <a:lnR>
                      <a:noFill/>
                    </a:lnR>
                    <a:lnT>
                      <a:noFill/>
                    </a:lnT>
                    <a:lnB>
                      <a:noFill/>
                    </a:lnB>
                  </a:tcPr>
                </a:tc>
                <a:extLst>
                  <a:ext uri="{0D108BD9-81ED-4DB2-BD59-A6C34878D82A}">
                    <a16:rowId xmlns="" xmlns:a16="http://schemas.microsoft.com/office/drawing/2014/main" val="1301369183"/>
                  </a:ext>
                </a:extLst>
              </a:tr>
              <a:tr h="804563">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Remote Desktop app for Windows Phone support for Gateway </a:t>
                      </a:r>
                      <a:r>
                        <a:rPr lang="en-US" sz="2000" b="0" i="0" u="none" strike="noStrike" dirty="0" smtClean="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
                      </a:r>
                      <a:br>
                        <a:rPr lang="en-US" sz="2000" b="0" i="0" u="none" strike="noStrike" dirty="0" smtClean="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br>
                      <a:r>
                        <a:rPr lang="en-US" sz="2000" b="0" i="0" u="none" strike="noStrike" dirty="0" smtClean="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and </a:t>
                      </a:r>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Remote Resources</a:t>
                      </a:r>
                    </a:p>
                  </a:txBody>
                  <a:tcPr marL="0" marR="0" marT="0" marB="182828">
                    <a:lnL>
                      <a:noFill/>
                    </a:lnL>
                    <a:lnR>
                      <a:noFill/>
                    </a:lnR>
                    <a:lnT>
                      <a:noFill/>
                    </a:lnT>
                    <a:lnB>
                      <a:noFill/>
                    </a:lnB>
                  </a:tcPr>
                </a:tc>
                <a:extLst>
                  <a:ext uri="{0D108BD9-81ED-4DB2-BD59-A6C34878D82A}">
                    <a16:rowId xmlns="" xmlns:a16="http://schemas.microsoft.com/office/drawing/2014/main" val="1709837304"/>
                  </a:ext>
                </a:extLst>
              </a:tr>
              <a:tr h="804563">
                <a:tc>
                  <a:txBody>
                    <a:bodyPr/>
                    <a:lstStyle/>
                    <a:p>
                      <a:pPr algn="l" fontAlgn="b"/>
                      <a:r>
                        <a:rPr lang="en-US" sz="2000" b="0" i="0" u="none" strike="noStrike" dirty="0" err="1">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Informatica</a:t>
                      </a:r>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 Cloud Agent availability in Linux and Windows Virtual Machines</a:t>
                      </a:r>
                    </a:p>
                  </a:txBody>
                  <a:tcPr marL="0" marR="0" marT="0" marB="182828">
                    <a:lnL>
                      <a:noFill/>
                    </a:lnL>
                    <a:lnR>
                      <a:noFill/>
                    </a:lnR>
                    <a:lnT>
                      <a:noFill/>
                    </a:lnT>
                    <a:lnB>
                      <a:noFill/>
                    </a:lnB>
                  </a:tcPr>
                </a:tc>
                <a:extLst>
                  <a:ext uri="{0D108BD9-81ED-4DB2-BD59-A6C34878D82A}">
                    <a16:rowId xmlns="" xmlns:a16="http://schemas.microsoft.com/office/drawing/2014/main" val="179224108"/>
                  </a:ext>
                </a:extLst>
              </a:tr>
              <a:tr h="493695">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a:t>
                      </a:r>
                      <a:r>
                        <a:rPr lang="en-US" sz="2000" b="0" i="0" u="none" strike="noStrike" dirty="0" err="1">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DocumentDB</a:t>
                      </a:r>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 Hadoop Connector</a:t>
                      </a:r>
                    </a:p>
                  </a:txBody>
                  <a:tcPr marL="0" marR="0" marT="0" marB="182828">
                    <a:lnL>
                      <a:noFill/>
                    </a:lnL>
                    <a:lnR>
                      <a:noFill/>
                    </a:lnR>
                    <a:lnT>
                      <a:noFill/>
                    </a:lnT>
                    <a:lnB>
                      <a:noFill/>
                    </a:lnB>
                  </a:tcPr>
                </a:tc>
                <a:extLst>
                  <a:ext uri="{0D108BD9-81ED-4DB2-BD59-A6C34878D82A}">
                    <a16:rowId xmlns="" xmlns:a16="http://schemas.microsoft.com/office/drawing/2014/main" val="1449559895"/>
                  </a:ext>
                </a:extLst>
              </a:tr>
              <a:tr h="493695">
                <a:tc>
                  <a:txBody>
                    <a:bodyPr/>
                    <a:lstStyle/>
                    <a:p>
                      <a:pPr algn="l" fontAlgn="b"/>
                      <a:r>
                        <a:rPr lang="en-US" sz="2000" b="0" i="0" u="none" strike="noStrike">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Azure HDInsight support for more VM sizes</a:t>
                      </a:r>
                    </a:p>
                  </a:txBody>
                  <a:tcPr marL="0" marR="0" marT="0" marB="182828">
                    <a:lnL>
                      <a:noFill/>
                    </a:lnL>
                    <a:lnR>
                      <a:noFill/>
                    </a:lnR>
                    <a:lnT>
                      <a:noFill/>
                    </a:lnT>
                    <a:lnB>
                      <a:noFill/>
                    </a:lnB>
                  </a:tcPr>
                </a:tc>
                <a:extLst>
                  <a:ext uri="{0D108BD9-81ED-4DB2-BD59-A6C34878D82A}">
                    <a16:rowId xmlns="" xmlns:a16="http://schemas.microsoft.com/office/drawing/2014/main" val="2013597603"/>
                  </a:ext>
                </a:extLst>
              </a:tr>
              <a:tr h="1165850">
                <a:tc>
                  <a:txBody>
                    <a:bodyPr/>
                    <a:lstStyle/>
                    <a:p>
                      <a:pPr algn="l" fontAlgn="b"/>
                      <a:r>
                        <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Enterprise-Grade Array-Based Replication and Disaster Recovery with ASR and System Center </a:t>
                      </a:r>
                      <a:r>
                        <a:rPr lang="en-US" sz="2000" b="0" i="0" u="none" strike="noStrike" dirty="0" smtClean="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rPr>
                        <a:t>GA</a:t>
                      </a:r>
                    </a:p>
                    <a:p>
                      <a:pPr algn="l" fontAlgn="b"/>
                      <a:endParaRPr lang="en-US" sz="2000" b="0" i="0" u="none" strike="noStrike" dirty="0">
                        <a:gradFill>
                          <a:gsLst>
                            <a:gs pos="0">
                              <a:schemeClr val="bg1"/>
                            </a:gs>
                            <a:gs pos="100000">
                              <a:schemeClr val="bg1"/>
                            </a:gs>
                          </a:gsLst>
                        </a:gradFill>
                        <a:effectLst/>
                        <a:latin typeface="Segoe UI Semilight" panose="020B0402040204020203" pitchFamily="34" charset="0"/>
                        <a:cs typeface="Segoe UI Semilight" panose="020B0402040204020203" pitchFamily="34" charset="0"/>
                      </a:endParaRPr>
                    </a:p>
                  </a:txBody>
                  <a:tcPr marL="0" marR="0" marT="0" marB="182828">
                    <a:lnL>
                      <a:noFill/>
                    </a:lnL>
                    <a:lnR>
                      <a:noFill/>
                    </a:lnR>
                    <a:lnT>
                      <a:noFill/>
                    </a:lnT>
                    <a:lnB>
                      <a:noFill/>
                    </a:lnB>
                  </a:tcPr>
                </a:tc>
                <a:extLst>
                  <a:ext uri="{0D108BD9-81ED-4DB2-BD59-A6C34878D82A}">
                    <a16:rowId xmlns="" xmlns:a16="http://schemas.microsoft.com/office/drawing/2014/main" val="1566536340"/>
                  </a:ext>
                </a:extLst>
              </a:tr>
            </a:tbl>
          </a:graphicData>
        </a:graphic>
      </p:graphicFrame>
      <p:grpSp>
        <p:nvGrpSpPr>
          <p:cNvPr id="8" name="Group 7"/>
          <p:cNvGrpSpPr/>
          <p:nvPr/>
        </p:nvGrpSpPr>
        <p:grpSpPr>
          <a:xfrm>
            <a:off x="-575989" y="2123293"/>
            <a:ext cx="5610830" cy="3681197"/>
            <a:chOff x="152506" y="2264943"/>
            <a:chExt cx="5612422" cy="3682241"/>
          </a:xfrm>
        </p:grpSpPr>
        <p:sp>
          <p:nvSpPr>
            <p:cNvPr id="9" name="Title 1"/>
            <p:cNvSpPr txBox="1">
              <a:spLocks/>
            </p:cNvSpPr>
            <p:nvPr/>
          </p:nvSpPr>
          <p:spPr>
            <a:xfrm>
              <a:off x="736218" y="2264943"/>
              <a:ext cx="4648198" cy="1600200"/>
            </a:xfrm>
            <a:prstGeom prst="rect">
              <a:avLst/>
            </a:prstGeom>
          </p:spPr>
          <p:txBody>
            <a:bodyPr vert="horz" wrap="square" lIns="146262" tIns="91414" rIns="146262" bIns="91414"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defRPr/>
              </a:pPr>
              <a:r>
                <a:rPr sz="13794" spc="-300">
                  <a:gradFill>
                    <a:gsLst>
                      <a:gs pos="1250">
                        <a:srgbClr val="FFFFFF"/>
                      </a:gs>
                      <a:gs pos="100000">
                        <a:srgbClr val="FFFFFF"/>
                      </a:gs>
                    </a:gsLst>
                    <a:lin ang="5400000" scaled="0"/>
                  </a:gradFill>
                  <a:latin typeface="Segoe UI Semilight" panose="020B0402040204020203" pitchFamily="34" charset="0"/>
                  <a:cs typeface="Segoe UI Semilight" panose="020B0402040204020203" pitchFamily="34" charset="0"/>
                </a:rPr>
                <a:t>500+</a:t>
              </a:r>
            </a:p>
          </p:txBody>
        </p:sp>
        <p:sp>
          <p:nvSpPr>
            <p:cNvPr id="10" name="Title 1"/>
            <p:cNvSpPr txBox="1">
              <a:spLocks/>
            </p:cNvSpPr>
            <p:nvPr/>
          </p:nvSpPr>
          <p:spPr>
            <a:xfrm>
              <a:off x="152506" y="4346984"/>
              <a:ext cx="5612422" cy="1600200"/>
            </a:xfrm>
            <a:prstGeom prst="rect">
              <a:avLst/>
            </a:prstGeom>
          </p:spPr>
          <p:txBody>
            <a:bodyPr vert="horz" wrap="square" lIns="146262" tIns="91414" rIns="146262" bIns="91414"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defRPr/>
              </a:pPr>
              <a:r>
                <a:rPr sz="3598" spc="-50">
                  <a:gradFill>
                    <a:gsLst>
                      <a:gs pos="1250">
                        <a:srgbClr val="FFFFFF"/>
                      </a:gs>
                      <a:gs pos="100000">
                        <a:srgbClr val="FFFFFF"/>
                      </a:gs>
                    </a:gsLst>
                    <a:lin ang="5400000" scaled="0"/>
                  </a:gradFill>
                  <a:latin typeface="Segoe UI Semilight" panose="020B0402040204020203" pitchFamily="34" charset="0"/>
                  <a:cs typeface="Segoe UI Semilight" panose="020B0402040204020203" pitchFamily="34" charset="0"/>
                </a:rPr>
                <a:t>New releases in</a:t>
              </a:r>
            </a:p>
            <a:p>
              <a:pPr algn="ctr">
                <a:defRPr/>
              </a:pPr>
              <a:r>
                <a:rPr sz="3598" spc="-50">
                  <a:gradFill>
                    <a:gsLst>
                      <a:gs pos="1250">
                        <a:srgbClr val="FFFFFF"/>
                      </a:gs>
                      <a:gs pos="100000">
                        <a:srgbClr val="FFFFFF"/>
                      </a:gs>
                    </a:gsLst>
                    <a:lin ang="5400000" scaled="0"/>
                  </a:gradFill>
                  <a:latin typeface="Segoe UI Semilight" panose="020B0402040204020203" pitchFamily="34" charset="0"/>
                  <a:cs typeface="Segoe UI Semilight" panose="020B0402040204020203" pitchFamily="34" charset="0"/>
                </a:rPr>
                <a:t>the last 12 months</a:t>
              </a:r>
            </a:p>
          </p:txBody>
        </p:sp>
      </p:grpSp>
      <p:cxnSp>
        <p:nvCxnSpPr>
          <p:cNvPr id="13" name="Straight Connector 12"/>
          <p:cNvCxnSpPr/>
          <p:nvPr/>
        </p:nvCxnSpPr>
        <p:spPr>
          <a:xfrm>
            <a:off x="1765" y="4069201"/>
            <a:ext cx="12432948" cy="0"/>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864356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2" presetClass="entr" presetSubtype="8" fill="hold" grpId="0" nodeType="withEffect">
                                  <p:stCondLst>
                                    <p:cond delay="7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p:tgtEl>
                                          <p:spTgt spid="5"/>
                                        </p:tgtEl>
                                        <p:attrNameLst>
                                          <p:attrName>ppt_x</p:attrName>
                                        </p:attrNameLst>
                                      </p:cBhvr>
                                      <p:tavLst>
                                        <p:tav tm="0">
                                          <p:val>
                                            <p:strVal val="#ppt_x-#ppt_w*1.125000"/>
                                          </p:val>
                                        </p:tav>
                                        <p:tav tm="100000">
                                          <p:val>
                                            <p:strVal val="#ppt_x"/>
                                          </p:val>
                                        </p:tav>
                                      </p:tavLst>
                                    </p:anim>
                                    <p:animEffect transition="in" filter="wipe(right)">
                                      <p:cBhvr>
                                        <p:cTn id="11" dur="500"/>
                                        <p:tgtEl>
                                          <p:spTgt spid="5"/>
                                        </p:tgtEl>
                                      </p:cBhvr>
                                    </p:animEffect>
                                  </p:childTnLst>
                                </p:cTn>
                              </p:par>
                              <p:par>
                                <p:cTn id="12" presetID="10" presetClass="entr" presetSubtype="0" fill="hold" nodeType="with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2750"/>
                                        <p:tgtEl>
                                          <p:spTgt spid="6"/>
                                        </p:tgtEl>
                                      </p:cBhvr>
                                    </p:animEffect>
                                  </p:childTnLst>
                                </p:cTn>
                              </p:par>
                              <p:par>
                                <p:cTn id="15" presetID="2" presetClass="entr" presetSubtype="4" fill="hold" nodeType="withEffect">
                                  <p:stCondLst>
                                    <p:cond delay="50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12000" fill="hold"/>
                                        <p:tgtEl>
                                          <p:spTgt spid="6"/>
                                        </p:tgtEl>
                                        <p:attrNameLst>
                                          <p:attrName>ppt_x</p:attrName>
                                        </p:attrNameLst>
                                      </p:cBhvr>
                                      <p:tavLst>
                                        <p:tav tm="0">
                                          <p:val>
                                            <p:strVal val="#ppt_x"/>
                                          </p:val>
                                        </p:tav>
                                        <p:tav tm="100000">
                                          <p:val>
                                            <p:strVal val="#ppt_x"/>
                                          </p:val>
                                        </p:tav>
                                      </p:tavLst>
                                    </p:anim>
                                    <p:anim calcmode="lin" valueType="num">
                                      <p:cBhvr additive="base">
                                        <p:cTn id="18" dur="12000" fill="hold"/>
                                        <p:tgtEl>
                                          <p:spTgt spid="6"/>
                                        </p:tgtEl>
                                        <p:attrNameLst>
                                          <p:attrName>ppt_y</p:attrName>
                                        </p:attrNameLst>
                                      </p:cBhvr>
                                      <p:tavLst>
                                        <p:tav tm="0">
                                          <p:val>
                                            <p:strVal val="1+#ppt_h/2"/>
                                          </p:val>
                                        </p:tav>
                                        <p:tav tm="100000">
                                          <p:val>
                                            <p:strVal val="#ppt_y"/>
                                          </p:val>
                                        </p:tav>
                                      </p:tavLst>
                                    </p:anim>
                                  </p:childTnLst>
                                </p:cTn>
                              </p:par>
                              <p:par>
                                <p:cTn id="19" presetID="10" presetClass="exit" presetSubtype="0" fill="hold" nodeType="withEffect">
                                  <p:stCondLst>
                                    <p:cond delay="9500"/>
                                  </p:stCondLst>
                                  <p:childTnLst>
                                    <p:animEffect transition="out" filter="fade">
                                      <p:cBhvr>
                                        <p:cTn id="20" dur="2500"/>
                                        <p:tgtEl>
                                          <p:spTgt spid="6"/>
                                        </p:tgtEl>
                                      </p:cBhvr>
                                    </p:animEffect>
                                    <p:set>
                                      <p:cBhvr>
                                        <p:cTn id="21" dur="1" fill="hold">
                                          <p:stCondLst>
                                            <p:cond delay="2499"/>
                                          </p:stCondLst>
                                        </p:cTn>
                                        <p:tgtEl>
                                          <p:spTgt spid="6"/>
                                        </p:tgtEl>
                                        <p:attrNameLst>
                                          <p:attrName>style.visibility</p:attrName>
                                        </p:attrNameLst>
                                      </p:cBhvr>
                                      <p:to>
                                        <p:strVal val="hidden"/>
                                      </p:to>
                                    </p:set>
                                  </p:childTnLst>
                                </p:cTn>
                              </p:par>
                              <p:par>
                                <p:cTn id="22" presetID="10" presetClass="exit" presetSubtype="0" fill="hold" grpId="1" nodeType="withEffect">
                                  <p:stCondLst>
                                    <p:cond delay="9500"/>
                                  </p:stCondLst>
                                  <p:childTnLst>
                                    <p:animEffect transition="out" filter="fade">
                                      <p:cBhvr>
                                        <p:cTn id="23" dur="500"/>
                                        <p:tgtEl>
                                          <p:spTgt spid="5"/>
                                        </p:tgtEl>
                                      </p:cBhvr>
                                    </p:animEffect>
                                    <p:set>
                                      <p:cBhvr>
                                        <p:cTn id="24" dur="1" fill="hold">
                                          <p:stCondLst>
                                            <p:cond delay="499"/>
                                          </p:stCondLst>
                                        </p:cTn>
                                        <p:tgtEl>
                                          <p:spTgt spid="5"/>
                                        </p:tgtEl>
                                        <p:attrNameLst>
                                          <p:attrName>style.visibility</p:attrName>
                                        </p:attrNameLst>
                                      </p:cBhvr>
                                      <p:to>
                                        <p:strVal val="hidden"/>
                                      </p:to>
                                    </p:set>
                                  </p:childTnLst>
                                </p:cTn>
                              </p:par>
                              <p:par>
                                <p:cTn id="25" presetID="10" presetClass="exit" presetSubtype="0" fill="hold" grpId="0" nodeType="withEffect">
                                  <p:stCondLst>
                                    <p:cond delay="10250"/>
                                  </p:stCondLst>
                                  <p:childTnLst>
                                    <p:animEffect transition="out" filter="fade">
                                      <p:cBhvr>
                                        <p:cTn id="26" dur="1250"/>
                                        <p:tgtEl>
                                          <p:spTgt spid="11"/>
                                        </p:tgtEl>
                                      </p:cBhvr>
                                    </p:animEffect>
                                    <p:set>
                                      <p:cBhvr>
                                        <p:cTn id="27" dur="1" fill="hold">
                                          <p:stCondLst>
                                            <p:cond delay="1249"/>
                                          </p:stCondLst>
                                        </p:cTn>
                                        <p:tgtEl>
                                          <p:spTgt spid="11"/>
                                        </p:tgtEl>
                                        <p:attrNameLst>
                                          <p:attrName>style.visibility</p:attrName>
                                        </p:attrNameLst>
                                      </p:cBhvr>
                                      <p:to>
                                        <p:strVal val="hidden"/>
                                      </p:to>
                                    </p:set>
                                  </p:childTnLst>
                                </p:cTn>
                              </p:par>
                              <p:par>
                                <p:cTn id="28" presetID="63" presetClass="path" presetSubtype="0" accel="50000" decel="50000" fill="hold" nodeType="withEffect">
                                  <p:stCondLst>
                                    <p:cond delay="11750"/>
                                  </p:stCondLst>
                                  <p:childTnLst>
                                    <p:animMotion origin="layout" path="M -1.14118E-6 2.8098E-6 L 0.3227 2.8098E-6 " pathEditMode="relative" rAng="0" ptsTypes="AA">
                                      <p:cBhvr>
                                        <p:cTn id="29" dur="2000" fill="hold"/>
                                        <p:tgtEl>
                                          <p:spTgt spid="8"/>
                                        </p:tgtEl>
                                        <p:attrNameLst>
                                          <p:attrName>ppt_x</p:attrName>
                                          <p:attrName>ppt_y</p:attrName>
                                        </p:attrNameLst>
                                      </p:cBhvr>
                                      <p:rCtr x="16135" y="0"/>
                                    </p:animMotion>
                                  </p:childTnLst>
                                </p:cTn>
                              </p:par>
                              <p:par>
                                <p:cTn id="30" presetID="16" presetClass="entr" presetSubtype="37" fill="hold" nodeType="withEffect">
                                  <p:stCondLst>
                                    <p:cond delay="13250"/>
                                  </p:stCondLst>
                                  <p:childTnLst>
                                    <p:set>
                                      <p:cBhvr>
                                        <p:cTn id="31" dur="1" fill="hold">
                                          <p:stCondLst>
                                            <p:cond delay="0"/>
                                          </p:stCondLst>
                                        </p:cTn>
                                        <p:tgtEl>
                                          <p:spTgt spid="13"/>
                                        </p:tgtEl>
                                        <p:attrNameLst>
                                          <p:attrName>style.visibility</p:attrName>
                                        </p:attrNameLst>
                                      </p:cBhvr>
                                      <p:to>
                                        <p:strVal val="visible"/>
                                      </p:to>
                                    </p:set>
                                    <p:animEffect transition="in" filter="barn(outVertical)">
                                      <p:cBhvr>
                                        <p:cTn id="32"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224" y="936989"/>
            <a:ext cx="5501171" cy="2133297"/>
          </a:xfrm>
        </p:spPr>
        <p:txBody>
          <a:bodyPr/>
          <a:lstStyle/>
          <a:p>
            <a:r>
              <a:rPr lang="en-US" sz="7198" dirty="0" smtClean="0"/>
              <a:t>The </a:t>
            </a:r>
            <a:r>
              <a:rPr lang="en-US" sz="7998" b="1" dirty="0">
                <a:latin typeface="+mn-lt"/>
              </a:rPr>
              <a:t>A</a:t>
            </a:r>
            <a:r>
              <a:rPr lang="en-US" sz="7198" dirty="0" smtClean="0"/>
              <a:t> </a:t>
            </a:r>
            <a:r>
              <a:rPr lang="en-US" sz="7198" dirty="0"/>
              <a:t>family</a:t>
            </a:r>
          </a:p>
        </p:txBody>
      </p:sp>
      <p:sp>
        <p:nvSpPr>
          <p:cNvPr id="10" name="Content Placeholder 2"/>
          <p:cNvSpPr txBox="1">
            <a:spLocks/>
          </p:cNvSpPr>
          <p:nvPr/>
        </p:nvSpPr>
        <p:spPr>
          <a:xfrm>
            <a:off x="580238" y="3685891"/>
            <a:ext cx="6109424" cy="2369853"/>
          </a:xfrm>
          <a:prstGeom prst="rect">
            <a:avLst/>
          </a:prstGeom>
          <a:noFill/>
        </p:spPr>
        <p:txBody>
          <a:bodyPr vert="horz" wrap="square" lIns="146283" tIns="91427" rIns="146283" bIns="91427"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199"/>
              </a:spcBef>
              <a:buClr>
                <a:schemeClr val="bg1"/>
              </a:buClr>
              <a:buNone/>
            </a:pPr>
            <a:r>
              <a:rPr lang="en-US" sz="2800" dirty="0" smtClean="0">
                <a:solidFill>
                  <a:schemeClr val="tx1"/>
                </a:solidFill>
                <a:latin typeface="+mn-lt"/>
              </a:rPr>
              <a:t>Highest value VM Size</a:t>
            </a:r>
          </a:p>
          <a:p>
            <a:pPr marL="0" indent="0">
              <a:lnSpc>
                <a:spcPct val="100000"/>
              </a:lnSpc>
              <a:spcBef>
                <a:spcPts val="1199"/>
              </a:spcBef>
              <a:buClr>
                <a:schemeClr val="bg1"/>
              </a:buClr>
              <a:buNone/>
            </a:pPr>
            <a:r>
              <a:rPr lang="en-US" sz="2800" dirty="0" smtClean="0">
                <a:solidFill>
                  <a:schemeClr val="tx1"/>
                </a:solidFill>
                <a:latin typeface="+mn-lt"/>
              </a:rPr>
              <a:t>Basic and Standard Sizes</a:t>
            </a:r>
          </a:p>
          <a:p>
            <a:pPr marL="0" indent="0">
              <a:lnSpc>
                <a:spcPct val="100000"/>
              </a:lnSpc>
              <a:spcBef>
                <a:spcPts val="1199"/>
              </a:spcBef>
              <a:buClr>
                <a:schemeClr val="bg1"/>
              </a:buClr>
              <a:buNone/>
            </a:pPr>
            <a:r>
              <a:rPr lang="en-US" sz="2800" dirty="0" smtClean="0">
                <a:solidFill>
                  <a:schemeClr val="tx1"/>
                </a:solidFill>
                <a:latin typeface="+mn-lt"/>
              </a:rPr>
              <a:t>General Purpose and High Memory</a:t>
            </a:r>
          </a:p>
          <a:p>
            <a:pPr marL="0" indent="0">
              <a:lnSpc>
                <a:spcPct val="100000"/>
              </a:lnSpc>
              <a:spcBef>
                <a:spcPts val="1199"/>
              </a:spcBef>
              <a:buClr>
                <a:schemeClr val="bg1"/>
              </a:buClr>
              <a:buNone/>
            </a:pPr>
            <a:r>
              <a:rPr lang="en-US" sz="2800" dirty="0" smtClean="0">
                <a:solidFill>
                  <a:schemeClr val="tx1"/>
                </a:solidFill>
                <a:latin typeface="+mn-lt"/>
              </a:rPr>
              <a:t>High Performance A8/A9 (RDMA)</a:t>
            </a:r>
            <a:endParaRPr lang="en-US" sz="2800" dirty="0">
              <a:solidFill>
                <a:schemeClr val="tx1"/>
              </a:solidFill>
              <a:latin typeface="+mn-lt"/>
            </a:endParaRPr>
          </a:p>
        </p:txBody>
      </p:sp>
      <p:cxnSp>
        <p:nvCxnSpPr>
          <p:cNvPr id="4" name="Straight Connector 3"/>
          <p:cNvCxnSpPr/>
          <p:nvPr/>
        </p:nvCxnSpPr>
        <p:spPr>
          <a:xfrm>
            <a:off x="656426" y="3421073"/>
            <a:ext cx="5569748"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6982156" y="1006878"/>
            <a:ext cx="4479500" cy="5828874"/>
            <a:chOff x="6845008" y="987225"/>
            <a:chExt cx="4392065" cy="5715101"/>
          </a:xfrm>
        </p:grpSpPr>
        <p:sp>
          <p:nvSpPr>
            <p:cNvPr id="3" name="Rectangle 2"/>
            <p:cNvSpPr/>
            <p:nvPr/>
          </p:nvSpPr>
          <p:spPr bwMode="auto">
            <a:xfrm>
              <a:off x="7353300" y="1397000"/>
              <a:ext cx="3517900" cy="24055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8" name="Group 7"/>
            <p:cNvGrpSpPr/>
            <p:nvPr/>
          </p:nvGrpSpPr>
          <p:grpSpPr>
            <a:xfrm>
              <a:off x="6845008" y="987225"/>
              <a:ext cx="4392065" cy="5715101"/>
              <a:chOff x="6982264" y="1006524"/>
              <a:chExt cx="4480135" cy="5829701"/>
            </a:xfrm>
          </p:grpSpPr>
          <p:pic>
            <p:nvPicPr>
              <p:cNvPr id="15" name="Picture 14"/>
              <p:cNvPicPr>
                <a:picLocks noChangeAspect="1"/>
              </p:cNvPicPr>
              <p:nvPr/>
            </p:nvPicPr>
            <p:blipFill>
              <a:blip r:embed="rId3"/>
              <a:stretch>
                <a:fillRect/>
              </a:stretch>
            </p:blipFill>
            <p:spPr>
              <a:xfrm>
                <a:off x="6982264" y="4945062"/>
                <a:ext cx="4480135" cy="1891163"/>
              </a:xfrm>
              <a:prstGeom prst="rect">
                <a:avLst/>
              </a:prstGeom>
            </p:spPr>
          </p:pic>
          <p:sp>
            <p:nvSpPr>
              <p:cNvPr id="24" name="AutoShape 3"/>
              <p:cNvSpPr>
                <a:spLocks noChangeAspect="1" noChangeArrowheads="1" noTextEdit="1"/>
              </p:cNvSpPr>
              <p:nvPr/>
            </p:nvSpPr>
            <p:spPr bwMode="auto">
              <a:xfrm>
                <a:off x="7132637" y="1006524"/>
                <a:ext cx="4304244" cy="3898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a:p>
            </p:txBody>
          </p:sp>
          <p:pic>
            <p:nvPicPr>
              <p:cNvPr id="26" name="Picture 25"/>
              <p:cNvPicPr>
                <a:picLocks noChangeAspect="1"/>
              </p:cNvPicPr>
              <p:nvPr/>
            </p:nvPicPr>
            <p:blipFill>
              <a:blip r:embed="rId4"/>
              <a:stretch>
                <a:fillRect/>
              </a:stretch>
            </p:blipFill>
            <p:spPr>
              <a:xfrm>
                <a:off x="7199561" y="1096580"/>
                <a:ext cx="4182165" cy="3848481"/>
              </a:xfrm>
              <a:prstGeom prst="rect">
                <a:avLst/>
              </a:prstGeom>
            </p:spPr>
          </p:pic>
        </p:grpSp>
        <p:sp>
          <p:nvSpPr>
            <p:cNvPr id="27" name="TextBox 26"/>
            <p:cNvSpPr txBox="1"/>
            <p:nvPr/>
          </p:nvSpPr>
          <p:spPr>
            <a:xfrm>
              <a:off x="8302763" y="1639132"/>
              <a:ext cx="1603043" cy="2200565"/>
            </a:xfrm>
            <a:prstGeom prst="rect">
              <a:avLst/>
            </a:prstGeom>
            <a:noFill/>
          </p:spPr>
          <p:txBody>
            <a:bodyPr wrap="square" lIns="182854" tIns="146283" rIns="182854" bIns="146283" rtlCol="0">
              <a:spAutoFit/>
            </a:bodyPr>
            <a:lstStyle/>
            <a:p>
              <a:pPr>
                <a:lnSpc>
                  <a:spcPct val="90000"/>
                </a:lnSpc>
                <a:spcAft>
                  <a:spcPts val="600"/>
                </a:spcAft>
              </a:pPr>
              <a:r>
                <a:rPr lang="en-US" sz="13797" b="1" dirty="0" smtClean="0"/>
                <a:t>A</a:t>
              </a:r>
              <a:endParaRPr lang="en-US" sz="13797" b="1" dirty="0"/>
            </a:p>
          </p:txBody>
        </p:sp>
      </p:grpSp>
      <p:sp>
        <p:nvSpPr>
          <p:cNvPr id="9" name="Rectangle 8"/>
          <p:cNvSpPr/>
          <p:nvPr/>
        </p:nvSpPr>
        <p:spPr bwMode="auto">
          <a:xfrm>
            <a:off x="814584" y="1671763"/>
            <a:ext cx="2626716" cy="2244373"/>
          </a:xfrm>
          <a:prstGeom prst="rect">
            <a:avLst/>
          </a:prstGeom>
          <a:no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F1F430"/>
              </a:solidFill>
            </a:endParaRPr>
          </a:p>
        </p:txBody>
      </p:sp>
      <p:grpSp>
        <p:nvGrpSpPr>
          <p:cNvPr id="6" name="Group 5"/>
          <p:cNvGrpSpPr/>
          <p:nvPr/>
        </p:nvGrpSpPr>
        <p:grpSpPr>
          <a:xfrm>
            <a:off x="457597" y="400918"/>
            <a:ext cx="3240361" cy="5976664"/>
            <a:chOff x="457597" y="400918"/>
            <a:chExt cx="3240361" cy="5976664"/>
          </a:xfrm>
        </p:grpSpPr>
        <p:grpSp>
          <p:nvGrpSpPr>
            <p:cNvPr id="18" name="Group 17"/>
            <p:cNvGrpSpPr/>
            <p:nvPr/>
          </p:nvGrpSpPr>
          <p:grpSpPr>
            <a:xfrm>
              <a:off x="457597" y="400918"/>
              <a:ext cx="3240361" cy="5976664"/>
              <a:chOff x="6002212" y="400918"/>
              <a:chExt cx="3240361" cy="5976664"/>
            </a:xfrm>
          </p:grpSpPr>
          <p:pic>
            <p:nvPicPr>
              <p:cNvPr id="19" name="Picture 2" descr="http://marketingland.com/wp-content/ml-loads/2014/04/cortana-who-created-you1.jpg"/>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6002212" y="400918"/>
                <a:ext cx="3240361" cy="5976664"/>
              </a:xfrm>
              <a:prstGeom prst="roundRect">
                <a:avLst/>
              </a:prstGeom>
              <a:noFill/>
              <a:extLst>
                <a:ext uri="{909E8E84-426E-40DD-AFC4-6F175D3DCCD1}">
                  <a14:hiddenFill xmlns:a14="http://schemas.microsoft.com/office/drawing/2010/main">
                    <a:solidFill>
                      <a:srgbClr val="FFFFFF"/>
                    </a:solidFill>
                  </a14:hiddenFill>
                </a:ext>
              </a:extLst>
            </p:spPr>
          </p:pic>
          <p:sp>
            <p:nvSpPr>
              <p:cNvPr id="20" name="Rectangle 16"/>
              <p:cNvSpPr/>
              <p:nvPr/>
            </p:nvSpPr>
            <p:spPr bwMode="auto">
              <a:xfrm>
                <a:off x="6323742" y="4289350"/>
                <a:ext cx="2667000" cy="674874"/>
              </a:xfrm>
              <a:prstGeom prst="roundRect">
                <a:avLst/>
              </a:prstGeom>
              <a:solidFill>
                <a:srgbClr val="05030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21" name="Rectangle 6"/>
            <p:cNvSpPr/>
            <p:nvPr/>
          </p:nvSpPr>
          <p:spPr bwMode="auto">
            <a:xfrm>
              <a:off x="744277" y="1350251"/>
              <a:ext cx="2667000" cy="1398523"/>
            </a:xfrm>
            <a:prstGeom prst="roundRect">
              <a:avLst/>
            </a:prstGeom>
            <a:solidFill>
              <a:srgbClr val="05030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1F430"/>
                  </a:solidFill>
                </a:rPr>
                <a:t>What is the difference between Basic and Standard VM Sizes?</a:t>
              </a:r>
              <a:endParaRPr lang="en-US" sz="2000" dirty="0">
                <a:solidFill>
                  <a:srgbClr val="F1F430"/>
                </a:solidFill>
              </a:endParaRPr>
            </a:p>
          </p:txBody>
        </p:sp>
      </p:grpSp>
    </p:spTree>
    <p:extLst>
      <p:ext uri="{BB962C8B-B14F-4D97-AF65-F5344CB8AC3E}">
        <p14:creationId xmlns:p14="http://schemas.microsoft.com/office/powerpoint/2010/main" val="5556191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2" decel="10000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0865" y="936989"/>
            <a:ext cx="5501171" cy="2133297"/>
          </a:xfrm>
        </p:spPr>
        <p:txBody>
          <a:bodyPr/>
          <a:lstStyle/>
          <a:p>
            <a:r>
              <a:rPr lang="en-US" sz="7198" dirty="0" smtClean="0"/>
              <a:t>The </a:t>
            </a:r>
            <a:r>
              <a:rPr lang="en-US" sz="7998" b="1" dirty="0">
                <a:latin typeface="+mn-lt"/>
              </a:rPr>
              <a:t>D</a:t>
            </a:r>
            <a:r>
              <a:rPr lang="en-US" sz="7198" dirty="0" smtClean="0"/>
              <a:t> </a:t>
            </a:r>
            <a:r>
              <a:rPr lang="en-US" sz="7198" dirty="0"/>
              <a:t>family</a:t>
            </a:r>
          </a:p>
        </p:txBody>
      </p:sp>
      <p:sp>
        <p:nvSpPr>
          <p:cNvPr id="10" name="Content Placeholder 2"/>
          <p:cNvSpPr txBox="1">
            <a:spLocks/>
          </p:cNvSpPr>
          <p:nvPr/>
        </p:nvSpPr>
        <p:spPr>
          <a:xfrm>
            <a:off x="6791879" y="3685891"/>
            <a:ext cx="5678887" cy="1785078"/>
          </a:xfrm>
          <a:prstGeom prst="rect">
            <a:avLst/>
          </a:prstGeom>
          <a:noFill/>
        </p:spPr>
        <p:txBody>
          <a:bodyPr vert="horz" wrap="square" lIns="146283" tIns="91427" rIns="146283" bIns="91427"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199"/>
              </a:spcBef>
              <a:buClr>
                <a:schemeClr val="bg1"/>
              </a:buClr>
              <a:buNone/>
            </a:pPr>
            <a:r>
              <a:rPr lang="en-US" sz="2800" dirty="0">
                <a:solidFill>
                  <a:schemeClr val="tx1"/>
                </a:solidFill>
                <a:latin typeface="+mn-lt"/>
              </a:rPr>
              <a:t>60% faster CPU</a:t>
            </a:r>
          </a:p>
          <a:p>
            <a:pPr marL="0" indent="0">
              <a:lnSpc>
                <a:spcPct val="100000"/>
              </a:lnSpc>
              <a:spcBef>
                <a:spcPts val="1199"/>
              </a:spcBef>
              <a:buClr>
                <a:schemeClr val="bg1"/>
              </a:buClr>
              <a:buNone/>
            </a:pPr>
            <a:r>
              <a:rPr lang="en-US" sz="2800" dirty="0" smtClean="0">
                <a:solidFill>
                  <a:schemeClr val="tx1"/>
                </a:solidFill>
                <a:latin typeface="+mn-lt"/>
              </a:rPr>
              <a:t>Up to 112 GB Memory</a:t>
            </a:r>
            <a:endParaRPr lang="en-US" sz="2800" dirty="0">
              <a:solidFill>
                <a:schemeClr val="tx1"/>
              </a:solidFill>
              <a:latin typeface="+mn-lt"/>
            </a:endParaRPr>
          </a:p>
          <a:p>
            <a:pPr marL="0" indent="0">
              <a:lnSpc>
                <a:spcPct val="100000"/>
              </a:lnSpc>
              <a:spcBef>
                <a:spcPts val="1199"/>
              </a:spcBef>
              <a:buClr>
                <a:schemeClr val="bg1"/>
              </a:buClr>
              <a:buNone/>
            </a:pPr>
            <a:r>
              <a:rPr lang="en-US" sz="2800" dirty="0">
                <a:solidFill>
                  <a:schemeClr val="tx1"/>
                </a:solidFill>
                <a:latin typeface="+mn-lt"/>
              </a:rPr>
              <a:t>Local SSD storage</a:t>
            </a:r>
          </a:p>
        </p:txBody>
      </p:sp>
      <p:cxnSp>
        <p:nvCxnSpPr>
          <p:cNvPr id="4" name="Straight Connector 3"/>
          <p:cNvCxnSpPr/>
          <p:nvPr/>
        </p:nvCxnSpPr>
        <p:spPr>
          <a:xfrm>
            <a:off x="6868067" y="3421073"/>
            <a:ext cx="5569748"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298098" y="1006878"/>
            <a:ext cx="11138044" cy="5752018"/>
            <a:chOff x="291416" y="987225"/>
            <a:chExt cx="10920641" cy="5639745"/>
          </a:xfrm>
        </p:grpSpPr>
        <p:sp>
          <p:nvSpPr>
            <p:cNvPr id="3" name="Rectangle 2"/>
            <p:cNvSpPr/>
            <p:nvPr/>
          </p:nvSpPr>
          <p:spPr bwMode="auto">
            <a:xfrm>
              <a:off x="795468" y="1306320"/>
              <a:ext cx="3517900" cy="24055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8" name="Group 7"/>
            <p:cNvGrpSpPr/>
            <p:nvPr/>
          </p:nvGrpSpPr>
          <p:grpSpPr>
            <a:xfrm>
              <a:off x="291416" y="987225"/>
              <a:ext cx="10920641" cy="5639745"/>
              <a:chOff x="297259" y="1006524"/>
              <a:chExt cx="11139622" cy="5752834"/>
            </a:xfrm>
          </p:grpSpPr>
          <p:pic>
            <p:nvPicPr>
              <p:cNvPr id="15" name="Picture 14"/>
              <p:cNvPicPr>
                <a:picLocks noChangeAspect="1"/>
              </p:cNvPicPr>
              <p:nvPr/>
            </p:nvPicPr>
            <p:blipFill>
              <a:blip r:embed="rId3"/>
              <a:stretch>
                <a:fillRect/>
              </a:stretch>
            </p:blipFill>
            <p:spPr>
              <a:xfrm>
                <a:off x="297259" y="4868195"/>
                <a:ext cx="4480135" cy="1891163"/>
              </a:xfrm>
              <a:prstGeom prst="rect">
                <a:avLst/>
              </a:prstGeom>
            </p:spPr>
          </p:pic>
          <p:sp>
            <p:nvSpPr>
              <p:cNvPr id="24" name="AutoShape 3"/>
              <p:cNvSpPr>
                <a:spLocks noChangeAspect="1" noChangeArrowheads="1" noTextEdit="1"/>
              </p:cNvSpPr>
              <p:nvPr/>
            </p:nvSpPr>
            <p:spPr bwMode="auto">
              <a:xfrm>
                <a:off x="7132637" y="1006524"/>
                <a:ext cx="4304244" cy="3898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a:p>
            </p:txBody>
          </p:sp>
          <p:pic>
            <p:nvPicPr>
              <p:cNvPr id="26" name="Picture 25"/>
              <p:cNvPicPr>
                <a:picLocks noChangeAspect="1"/>
              </p:cNvPicPr>
              <p:nvPr/>
            </p:nvPicPr>
            <p:blipFill>
              <a:blip r:embed="rId4"/>
              <a:stretch>
                <a:fillRect/>
              </a:stretch>
            </p:blipFill>
            <p:spPr>
              <a:xfrm>
                <a:off x="514557" y="1019713"/>
                <a:ext cx="4182165" cy="3848481"/>
              </a:xfrm>
              <a:prstGeom prst="rect">
                <a:avLst/>
              </a:prstGeom>
            </p:spPr>
          </p:pic>
        </p:grpSp>
        <p:sp>
          <p:nvSpPr>
            <p:cNvPr id="27" name="TextBox 26"/>
            <p:cNvSpPr txBox="1"/>
            <p:nvPr/>
          </p:nvSpPr>
          <p:spPr>
            <a:xfrm>
              <a:off x="1701170" y="1306320"/>
              <a:ext cx="1603043" cy="2200565"/>
            </a:xfrm>
            <a:prstGeom prst="rect">
              <a:avLst/>
            </a:prstGeom>
            <a:noFill/>
          </p:spPr>
          <p:txBody>
            <a:bodyPr wrap="square" lIns="182854" tIns="146283" rIns="182854" bIns="146283" rtlCol="0">
              <a:spAutoFit/>
            </a:bodyPr>
            <a:lstStyle/>
            <a:p>
              <a:pPr>
                <a:lnSpc>
                  <a:spcPct val="90000"/>
                </a:lnSpc>
                <a:spcAft>
                  <a:spcPts val="600"/>
                </a:spcAft>
              </a:pPr>
              <a:r>
                <a:rPr lang="en-US" sz="13797" b="1" dirty="0"/>
                <a:t>D</a:t>
              </a:r>
            </a:p>
          </p:txBody>
        </p:sp>
      </p:grpSp>
    </p:spTree>
    <p:extLst>
      <p:ext uri="{BB962C8B-B14F-4D97-AF65-F5344CB8AC3E}">
        <p14:creationId xmlns:p14="http://schemas.microsoft.com/office/powerpoint/2010/main" val="24772301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8" decel="10000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224" y="936989"/>
            <a:ext cx="5501171" cy="2133297"/>
          </a:xfrm>
        </p:spPr>
        <p:txBody>
          <a:bodyPr/>
          <a:lstStyle/>
          <a:p>
            <a:r>
              <a:rPr lang="en-US" sz="7198" dirty="0" smtClean="0"/>
              <a:t>The </a:t>
            </a:r>
            <a:r>
              <a:rPr lang="en-US" sz="7998" b="1" dirty="0">
                <a:latin typeface="+mn-lt"/>
              </a:rPr>
              <a:t>G</a:t>
            </a:r>
            <a:r>
              <a:rPr lang="en-US" sz="7198" dirty="0"/>
              <a:t> family</a:t>
            </a:r>
          </a:p>
        </p:txBody>
      </p:sp>
      <p:sp>
        <p:nvSpPr>
          <p:cNvPr id="10" name="Content Placeholder 2"/>
          <p:cNvSpPr txBox="1">
            <a:spLocks/>
          </p:cNvSpPr>
          <p:nvPr/>
        </p:nvSpPr>
        <p:spPr>
          <a:xfrm>
            <a:off x="580238" y="3685891"/>
            <a:ext cx="5678887" cy="2369853"/>
          </a:xfrm>
          <a:prstGeom prst="rect">
            <a:avLst/>
          </a:prstGeom>
          <a:noFill/>
        </p:spPr>
        <p:txBody>
          <a:bodyPr vert="horz" wrap="square" lIns="146283" tIns="91427" rIns="146283" bIns="91427"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199"/>
              </a:spcBef>
              <a:buClr>
                <a:schemeClr val="bg1"/>
              </a:buClr>
              <a:buNone/>
            </a:pPr>
            <a:r>
              <a:rPr lang="en-US" sz="2800" dirty="0">
                <a:solidFill>
                  <a:schemeClr val="tx1"/>
                </a:solidFill>
                <a:latin typeface="+mn-lt"/>
              </a:rPr>
              <a:t>Optimized for data workloads</a:t>
            </a:r>
          </a:p>
          <a:p>
            <a:pPr marL="0" indent="0">
              <a:lnSpc>
                <a:spcPct val="100000"/>
              </a:lnSpc>
              <a:spcBef>
                <a:spcPts val="1199"/>
              </a:spcBef>
              <a:buClr>
                <a:schemeClr val="bg1"/>
              </a:buClr>
              <a:buNone/>
            </a:pPr>
            <a:r>
              <a:rPr lang="en-US" sz="2800" dirty="0" smtClean="0">
                <a:solidFill>
                  <a:schemeClr val="tx1"/>
                </a:solidFill>
                <a:latin typeface="+mn-lt"/>
              </a:rPr>
              <a:t>448 </a:t>
            </a:r>
            <a:r>
              <a:rPr lang="en-US" sz="2800" dirty="0">
                <a:solidFill>
                  <a:schemeClr val="tx1"/>
                </a:solidFill>
                <a:latin typeface="+mn-lt"/>
              </a:rPr>
              <a:t>GB RAM, </a:t>
            </a:r>
            <a:r>
              <a:rPr lang="en-US" sz="2800" dirty="0" smtClean="0">
                <a:solidFill>
                  <a:schemeClr val="tx1"/>
                </a:solidFill>
                <a:latin typeface="+mn-lt"/>
              </a:rPr>
              <a:t>6.59 </a:t>
            </a:r>
            <a:r>
              <a:rPr lang="en-US" sz="2800" dirty="0">
                <a:solidFill>
                  <a:schemeClr val="tx1"/>
                </a:solidFill>
                <a:latin typeface="+mn-lt"/>
              </a:rPr>
              <a:t>TB local SSD</a:t>
            </a:r>
          </a:p>
          <a:p>
            <a:pPr marL="0" indent="0">
              <a:lnSpc>
                <a:spcPct val="100000"/>
              </a:lnSpc>
              <a:spcBef>
                <a:spcPts val="1199"/>
              </a:spcBef>
              <a:buClr>
                <a:schemeClr val="bg1"/>
              </a:buClr>
              <a:buNone/>
            </a:pPr>
            <a:r>
              <a:rPr lang="en-US" sz="2800" dirty="0">
                <a:solidFill>
                  <a:schemeClr val="tx1"/>
                </a:solidFill>
                <a:latin typeface="+mn-lt"/>
              </a:rPr>
              <a:t>Latest generation Intel </a:t>
            </a:r>
            <a:r>
              <a:rPr lang="en-US" sz="2800" dirty="0" smtClean="0">
                <a:solidFill>
                  <a:schemeClr val="tx1"/>
                </a:solidFill>
                <a:latin typeface="+mn-lt"/>
              </a:rPr>
              <a:t>processor</a:t>
            </a:r>
          </a:p>
          <a:p>
            <a:pPr marL="0" indent="0">
              <a:lnSpc>
                <a:spcPct val="100000"/>
              </a:lnSpc>
              <a:spcBef>
                <a:spcPts val="1199"/>
              </a:spcBef>
              <a:buClr>
                <a:schemeClr val="bg1"/>
              </a:buClr>
              <a:buNone/>
            </a:pPr>
            <a:r>
              <a:rPr lang="en-US" sz="2800" b="1" u="sng" dirty="0" smtClean="0">
                <a:solidFill>
                  <a:schemeClr val="tx1"/>
                </a:solidFill>
                <a:latin typeface="+mn-lt"/>
              </a:rPr>
              <a:t>Up to 64 attached disks!!</a:t>
            </a:r>
            <a:endParaRPr lang="en-US" sz="2800" b="1" u="sng" dirty="0">
              <a:solidFill>
                <a:schemeClr val="tx1"/>
              </a:solidFill>
              <a:latin typeface="+mn-lt"/>
            </a:endParaRPr>
          </a:p>
        </p:txBody>
      </p:sp>
      <p:cxnSp>
        <p:nvCxnSpPr>
          <p:cNvPr id="4" name="Straight Connector 3"/>
          <p:cNvCxnSpPr/>
          <p:nvPr/>
        </p:nvCxnSpPr>
        <p:spPr>
          <a:xfrm>
            <a:off x="656426" y="3421073"/>
            <a:ext cx="5569748"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6982156" y="1006878"/>
            <a:ext cx="4479500" cy="5828874"/>
            <a:chOff x="6845008" y="987225"/>
            <a:chExt cx="4392065" cy="5715101"/>
          </a:xfrm>
        </p:grpSpPr>
        <p:sp>
          <p:nvSpPr>
            <p:cNvPr id="3" name="Rectangle 2"/>
            <p:cNvSpPr/>
            <p:nvPr/>
          </p:nvSpPr>
          <p:spPr bwMode="auto">
            <a:xfrm>
              <a:off x="7353300" y="1397000"/>
              <a:ext cx="3517900" cy="24055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8" name="Group 7"/>
            <p:cNvGrpSpPr/>
            <p:nvPr/>
          </p:nvGrpSpPr>
          <p:grpSpPr>
            <a:xfrm>
              <a:off x="6845008" y="987225"/>
              <a:ext cx="4392065" cy="5715101"/>
              <a:chOff x="6982264" y="1006524"/>
              <a:chExt cx="4480135" cy="5829701"/>
            </a:xfrm>
          </p:grpSpPr>
          <p:pic>
            <p:nvPicPr>
              <p:cNvPr id="15" name="Picture 14"/>
              <p:cNvPicPr>
                <a:picLocks noChangeAspect="1"/>
              </p:cNvPicPr>
              <p:nvPr/>
            </p:nvPicPr>
            <p:blipFill>
              <a:blip r:embed="rId3"/>
              <a:stretch>
                <a:fillRect/>
              </a:stretch>
            </p:blipFill>
            <p:spPr>
              <a:xfrm>
                <a:off x="6982264" y="4945062"/>
                <a:ext cx="4480135" cy="1891163"/>
              </a:xfrm>
              <a:prstGeom prst="rect">
                <a:avLst/>
              </a:prstGeom>
            </p:spPr>
          </p:pic>
          <p:sp>
            <p:nvSpPr>
              <p:cNvPr id="24" name="AutoShape 3"/>
              <p:cNvSpPr>
                <a:spLocks noChangeAspect="1" noChangeArrowheads="1" noTextEdit="1"/>
              </p:cNvSpPr>
              <p:nvPr/>
            </p:nvSpPr>
            <p:spPr bwMode="auto">
              <a:xfrm>
                <a:off x="7132637" y="1006524"/>
                <a:ext cx="4304244" cy="3898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endParaRPr lang="en-US"/>
              </a:p>
            </p:txBody>
          </p:sp>
          <p:pic>
            <p:nvPicPr>
              <p:cNvPr id="26" name="Picture 25"/>
              <p:cNvPicPr>
                <a:picLocks noChangeAspect="1"/>
              </p:cNvPicPr>
              <p:nvPr/>
            </p:nvPicPr>
            <p:blipFill>
              <a:blip r:embed="rId4"/>
              <a:stretch>
                <a:fillRect/>
              </a:stretch>
            </p:blipFill>
            <p:spPr>
              <a:xfrm>
                <a:off x="7199561" y="1096580"/>
                <a:ext cx="4182165" cy="3848481"/>
              </a:xfrm>
              <a:prstGeom prst="rect">
                <a:avLst/>
              </a:prstGeom>
            </p:spPr>
          </p:pic>
        </p:grpSp>
        <p:sp>
          <p:nvSpPr>
            <p:cNvPr id="27" name="TextBox 26"/>
            <p:cNvSpPr txBox="1"/>
            <p:nvPr/>
          </p:nvSpPr>
          <p:spPr>
            <a:xfrm>
              <a:off x="8302763" y="1639132"/>
              <a:ext cx="1603043" cy="2200565"/>
            </a:xfrm>
            <a:prstGeom prst="rect">
              <a:avLst/>
            </a:prstGeom>
            <a:noFill/>
          </p:spPr>
          <p:txBody>
            <a:bodyPr wrap="square" lIns="182854" tIns="146283" rIns="182854" bIns="146283" rtlCol="0">
              <a:spAutoFit/>
            </a:bodyPr>
            <a:lstStyle/>
            <a:p>
              <a:pPr>
                <a:lnSpc>
                  <a:spcPct val="90000"/>
                </a:lnSpc>
                <a:spcAft>
                  <a:spcPts val="600"/>
                </a:spcAft>
              </a:pPr>
              <a:r>
                <a:rPr lang="en-US" sz="13797" b="1" dirty="0"/>
                <a:t>G</a:t>
              </a:r>
            </a:p>
          </p:txBody>
        </p:sp>
      </p:grpSp>
    </p:spTree>
    <p:extLst>
      <p:ext uri="{BB962C8B-B14F-4D97-AF65-F5344CB8AC3E}">
        <p14:creationId xmlns:p14="http://schemas.microsoft.com/office/powerpoint/2010/main" val="24858044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2" decel="10000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gradFill>
                  <a:gsLst>
                    <a:gs pos="1250">
                      <a:srgbClr val="FFFFFF"/>
                    </a:gs>
                    <a:gs pos="100000">
                      <a:srgbClr val="FFFFFF"/>
                    </a:gs>
                  </a:gsLst>
                  <a:lin ang="5400000" scaled="0"/>
                </a:gradFill>
              </a:rPr>
              <a:t>Subnet ACLs</a:t>
            </a:r>
            <a:endParaRPr lang="en-US" dirty="0"/>
          </a:p>
        </p:txBody>
      </p:sp>
      <p:sp>
        <p:nvSpPr>
          <p:cNvPr id="123" name="Rectangle 122"/>
          <p:cNvSpPr/>
          <p:nvPr/>
        </p:nvSpPr>
        <p:spPr>
          <a:xfrm>
            <a:off x="1189037" y="1211262"/>
            <a:ext cx="6004228" cy="5257800"/>
          </a:xfrm>
          <a:prstGeom prst="rect">
            <a:avLst/>
          </a:prstGeom>
          <a:solidFill>
            <a:sysClr val="window" lastClr="FFFFFF">
              <a:lumMod val="85000"/>
            </a:sysClr>
          </a:solid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defRPr/>
            </a:pPr>
            <a:r>
              <a:rPr lang="en-US" b="1" dirty="0" smtClean="0">
                <a:solidFill>
                  <a:srgbClr val="5B9BD5">
                    <a:lumMod val="50000"/>
                  </a:srgbClr>
                </a:solidFill>
              </a:rPr>
              <a:t>Cloud Service</a:t>
            </a:r>
            <a:endParaRPr lang="en-US" b="1" dirty="0">
              <a:solidFill>
                <a:srgbClr val="5B9BD5">
                  <a:lumMod val="50000"/>
                </a:srgbClr>
              </a:solidFill>
            </a:endParaRPr>
          </a:p>
        </p:txBody>
      </p:sp>
      <p:sp>
        <p:nvSpPr>
          <p:cNvPr id="124" name="Rounded Rectangle 123"/>
          <p:cNvSpPr/>
          <p:nvPr/>
        </p:nvSpPr>
        <p:spPr>
          <a:xfrm>
            <a:off x="1290273" y="1690048"/>
            <a:ext cx="5751971" cy="4528617"/>
          </a:xfrm>
          <a:prstGeom prst="roundRect">
            <a:avLst>
              <a:gd name="adj" fmla="val 3644"/>
            </a:avLst>
          </a:prstGeom>
          <a:solidFill>
            <a:sysClr val="window" lastClr="FFFFFF">
              <a:lumMod val="95000"/>
            </a:sysClr>
          </a:solidFill>
          <a:ln w="28575" cap="rnd" cmpd="sng" algn="ctr">
            <a:solidFill>
              <a:srgbClr val="C00000"/>
            </a:solidFill>
            <a:prstDash val="sysDot"/>
            <a:roun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dirty="0">
              <a:solidFill>
                <a:prstClr val="white"/>
              </a:solidFill>
            </a:endParaRPr>
          </a:p>
        </p:txBody>
      </p:sp>
      <p:sp>
        <p:nvSpPr>
          <p:cNvPr id="167" name="Rounded Rectangle 166"/>
          <p:cNvSpPr/>
          <p:nvPr/>
        </p:nvSpPr>
        <p:spPr>
          <a:xfrm>
            <a:off x="2751605" y="3268662"/>
            <a:ext cx="3200400" cy="1144915"/>
          </a:xfrm>
          <a:prstGeom prst="roundRect">
            <a:avLst>
              <a:gd name="adj" fmla="val 3644"/>
            </a:avLst>
          </a:prstGeom>
          <a:solidFill>
            <a:sysClr val="window" lastClr="FFFFFF">
              <a:lumMod val="95000"/>
            </a:sysClr>
          </a:solidFill>
          <a:ln w="28575" cap="rnd" cmpd="sng" algn="ctr">
            <a:solidFill>
              <a:sysClr val="windowText" lastClr="000000">
                <a:lumMod val="65000"/>
                <a:lumOff val="35000"/>
              </a:sysClr>
            </a:solidFill>
            <a:prstDash val="sysDot"/>
            <a:roun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dirty="0">
              <a:solidFill>
                <a:prstClr val="white"/>
              </a:solidFill>
            </a:endParaRPr>
          </a:p>
        </p:txBody>
      </p:sp>
      <p:sp>
        <p:nvSpPr>
          <p:cNvPr id="168" name="TextBox 198"/>
          <p:cNvSpPr txBox="1"/>
          <p:nvPr/>
        </p:nvSpPr>
        <p:spPr>
          <a:xfrm>
            <a:off x="2751605" y="3282624"/>
            <a:ext cx="3200400" cy="276999"/>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smtClean="0">
                <a:solidFill>
                  <a:prstClr val="black">
                    <a:lumMod val="75000"/>
                    <a:lumOff val="25000"/>
                  </a:prstClr>
                </a:solidFill>
                <a:latin typeface="Segoe UI Semibold" panose="020B0702040204020203" pitchFamily="34" charset="0"/>
              </a:rPr>
              <a:t>Middle (Logic) Tier</a:t>
            </a:r>
            <a:endParaRPr lang="en-US" dirty="0">
              <a:solidFill>
                <a:prstClr val="black">
                  <a:lumMod val="75000"/>
                  <a:lumOff val="25000"/>
                </a:prstClr>
              </a:solidFill>
              <a:latin typeface="Segoe UI Semibold" panose="020B0702040204020203" pitchFamily="34" charset="0"/>
            </a:endParaRPr>
          </a:p>
        </p:txBody>
      </p:sp>
      <p:pic>
        <p:nvPicPr>
          <p:cNvPr id="169" name="Picture 168"/>
          <p:cNvPicPr>
            <a:picLocks noChangeAspect="1"/>
          </p:cNvPicPr>
          <p:nvPr/>
        </p:nvPicPr>
        <p:blipFill>
          <a:blip r:embed="rId3"/>
          <a:stretch>
            <a:fillRect/>
          </a:stretch>
        </p:blipFill>
        <p:spPr>
          <a:xfrm>
            <a:off x="5044303" y="3588311"/>
            <a:ext cx="664348" cy="610506"/>
          </a:xfrm>
          <a:prstGeom prst="rect">
            <a:avLst/>
          </a:prstGeom>
        </p:spPr>
      </p:pic>
      <p:pic>
        <p:nvPicPr>
          <p:cNvPr id="170" name="Picture 169"/>
          <p:cNvPicPr>
            <a:picLocks noChangeAspect="1"/>
          </p:cNvPicPr>
          <p:nvPr/>
        </p:nvPicPr>
        <p:blipFill>
          <a:blip r:embed="rId3"/>
          <a:stretch>
            <a:fillRect/>
          </a:stretch>
        </p:blipFill>
        <p:spPr>
          <a:xfrm>
            <a:off x="4350401" y="3588311"/>
            <a:ext cx="664348" cy="610506"/>
          </a:xfrm>
          <a:prstGeom prst="rect">
            <a:avLst/>
          </a:prstGeom>
        </p:spPr>
      </p:pic>
      <p:pic>
        <p:nvPicPr>
          <p:cNvPr id="171" name="Picture 170"/>
          <p:cNvPicPr>
            <a:picLocks noChangeAspect="1"/>
          </p:cNvPicPr>
          <p:nvPr/>
        </p:nvPicPr>
        <p:blipFill>
          <a:blip r:embed="rId3"/>
          <a:stretch>
            <a:fillRect/>
          </a:stretch>
        </p:blipFill>
        <p:spPr>
          <a:xfrm>
            <a:off x="3668064" y="3579449"/>
            <a:ext cx="664348" cy="610506"/>
          </a:xfrm>
          <a:prstGeom prst="rect">
            <a:avLst/>
          </a:prstGeom>
        </p:spPr>
      </p:pic>
      <p:pic>
        <p:nvPicPr>
          <p:cNvPr id="172" name="Picture 171"/>
          <p:cNvPicPr>
            <a:picLocks noChangeAspect="1"/>
          </p:cNvPicPr>
          <p:nvPr/>
        </p:nvPicPr>
        <p:blipFill>
          <a:blip r:embed="rId3"/>
          <a:stretch>
            <a:fillRect/>
          </a:stretch>
        </p:blipFill>
        <p:spPr>
          <a:xfrm>
            <a:off x="2974162" y="3579449"/>
            <a:ext cx="664348" cy="610506"/>
          </a:xfrm>
          <a:prstGeom prst="rect">
            <a:avLst/>
          </a:prstGeom>
        </p:spPr>
      </p:pic>
      <p:sp>
        <p:nvSpPr>
          <p:cNvPr id="181" name="Rounded Rectangle 180"/>
          <p:cNvSpPr/>
          <p:nvPr/>
        </p:nvSpPr>
        <p:spPr>
          <a:xfrm>
            <a:off x="2769844" y="1744601"/>
            <a:ext cx="3200400" cy="1144915"/>
          </a:xfrm>
          <a:prstGeom prst="roundRect">
            <a:avLst>
              <a:gd name="adj" fmla="val 3644"/>
            </a:avLst>
          </a:prstGeom>
          <a:solidFill>
            <a:sysClr val="window" lastClr="FFFFFF">
              <a:lumMod val="95000"/>
            </a:sysClr>
          </a:solidFill>
          <a:ln w="28575" cap="rnd" cmpd="sng" algn="ctr">
            <a:solidFill>
              <a:sysClr val="windowText" lastClr="000000">
                <a:lumMod val="65000"/>
                <a:lumOff val="35000"/>
              </a:sysClr>
            </a:solidFill>
            <a:prstDash val="sysDot"/>
            <a:roun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dirty="0">
              <a:solidFill>
                <a:prstClr val="white"/>
              </a:solidFill>
            </a:endParaRPr>
          </a:p>
        </p:txBody>
      </p:sp>
      <p:sp>
        <p:nvSpPr>
          <p:cNvPr id="182" name="TextBox 198"/>
          <p:cNvSpPr txBox="1"/>
          <p:nvPr/>
        </p:nvSpPr>
        <p:spPr>
          <a:xfrm>
            <a:off x="2769844" y="1758563"/>
            <a:ext cx="3200400" cy="276999"/>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smtClean="0">
                <a:solidFill>
                  <a:prstClr val="black">
                    <a:lumMod val="75000"/>
                    <a:lumOff val="25000"/>
                  </a:prstClr>
                </a:solidFill>
                <a:latin typeface="Segoe UI Semibold" panose="020B0702040204020203" pitchFamily="34" charset="0"/>
              </a:rPr>
              <a:t>Front End (App) Tier</a:t>
            </a:r>
            <a:endParaRPr lang="en-US" dirty="0">
              <a:solidFill>
                <a:prstClr val="black">
                  <a:lumMod val="75000"/>
                  <a:lumOff val="25000"/>
                </a:prstClr>
              </a:solidFill>
              <a:latin typeface="Segoe UI Semibold" panose="020B0702040204020203" pitchFamily="34" charset="0"/>
            </a:endParaRPr>
          </a:p>
        </p:txBody>
      </p:sp>
      <p:pic>
        <p:nvPicPr>
          <p:cNvPr id="183" name="Picture 182"/>
          <p:cNvPicPr>
            <a:picLocks noChangeAspect="1"/>
          </p:cNvPicPr>
          <p:nvPr/>
        </p:nvPicPr>
        <p:blipFill>
          <a:blip r:embed="rId3"/>
          <a:stretch>
            <a:fillRect/>
          </a:stretch>
        </p:blipFill>
        <p:spPr>
          <a:xfrm>
            <a:off x="5062542" y="2064250"/>
            <a:ext cx="664348" cy="610506"/>
          </a:xfrm>
          <a:prstGeom prst="rect">
            <a:avLst/>
          </a:prstGeom>
        </p:spPr>
      </p:pic>
      <p:pic>
        <p:nvPicPr>
          <p:cNvPr id="184" name="Picture 183"/>
          <p:cNvPicPr>
            <a:picLocks noChangeAspect="1"/>
          </p:cNvPicPr>
          <p:nvPr/>
        </p:nvPicPr>
        <p:blipFill>
          <a:blip r:embed="rId3"/>
          <a:stretch>
            <a:fillRect/>
          </a:stretch>
        </p:blipFill>
        <p:spPr>
          <a:xfrm>
            <a:off x="4368640" y="2064250"/>
            <a:ext cx="664348" cy="610506"/>
          </a:xfrm>
          <a:prstGeom prst="rect">
            <a:avLst/>
          </a:prstGeom>
        </p:spPr>
      </p:pic>
      <p:pic>
        <p:nvPicPr>
          <p:cNvPr id="185" name="Picture 184"/>
          <p:cNvPicPr>
            <a:picLocks noChangeAspect="1"/>
          </p:cNvPicPr>
          <p:nvPr/>
        </p:nvPicPr>
        <p:blipFill>
          <a:blip r:embed="rId3"/>
          <a:stretch>
            <a:fillRect/>
          </a:stretch>
        </p:blipFill>
        <p:spPr>
          <a:xfrm>
            <a:off x="3686303" y="2055388"/>
            <a:ext cx="664348" cy="610506"/>
          </a:xfrm>
          <a:prstGeom prst="rect">
            <a:avLst/>
          </a:prstGeom>
        </p:spPr>
      </p:pic>
      <p:pic>
        <p:nvPicPr>
          <p:cNvPr id="186" name="Picture 185"/>
          <p:cNvPicPr>
            <a:picLocks noChangeAspect="1"/>
          </p:cNvPicPr>
          <p:nvPr/>
        </p:nvPicPr>
        <p:blipFill>
          <a:blip r:embed="rId3"/>
          <a:stretch>
            <a:fillRect/>
          </a:stretch>
        </p:blipFill>
        <p:spPr>
          <a:xfrm>
            <a:off x="2992401" y="2055388"/>
            <a:ext cx="664348" cy="610506"/>
          </a:xfrm>
          <a:prstGeom prst="rect">
            <a:avLst/>
          </a:prstGeom>
        </p:spPr>
      </p:pic>
      <p:sp>
        <p:nvSpPr>
          <p:cNvPr id="187" name="TextBox 198"/>
          <p:cNvSpPr txBox="1"/>
          <p:nvPr/>
        </p:nvSpPr>
        <p:spPr>
          <a:xfrm>
            <a:off x="1588276" y="2096872"/>
            <a:ext cx="1003210" cy="492443"/>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dirty="0" smtClean="0">
                <a:solidFill>
                  <a:prstClr val="black">
                    <a:lumMod val="75000"/>
                    <a:lumOff val="25000"/>
                  </a:prstClr>
                </a:solidFill>
                <a:latin typeface="Segoe UI Semibold" panose="020B0702040204020203" pitchFamily="34" charset="0"/>
              </a:rPr>
              <a:t>Virtual Network 1</a:t>
            </a:r>
            <a:endParaRPr lang="en-US" sz="1600" dirty="0">
              <a:solidFill>
                <a:prstClr val="black">
                  <a:lumMod val="75000"/>
                  <a:lumOff val="25000"/>
                </a:prstClr>
              </a:solidFill>
              <a:latin typeface="Segoe UI Semibold" panose="020B0702040204020203" pitchFamily="34" charset="0"/>
            </a:endParaRPr>
          </a:p>
        </p:txBody>
      </p:sp>
      <p:sp>
        <p:nvSpPr>
          <p:cNvPr id="188" name="TextBox 198"/>
          <p:cNvSpPr txBox="1"/>
          <p:nvPr/>
        </p:nvSpPr>
        <p:spPr>
          <a:xfrm>
            <a:off x="1637117" y="3597503"/>
            <a:ext cx="1003210" cy="492443"/>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dirty="0" smtClean="0">
                <a:solidFill>
                  <a:prstClr val="black">
                    <a:lumMod val="75000"/>
                    <a:lumOff val="25000"/>
                  </a:prstClr>
                </a:solidFill>
                <a:latin typeface="Segoe UI Semibold" panose="020B0702040204020203" pitchFamily="34" charset="0"/>
              </a:rPr>
              <a:t>Virtual Network 2</a:t>
            </a:r>
            <a:endParaRPr lang="en-US" sz="1600" dirty="0">
              <a:solidFill>
                <a:prstClr val="black">
                  <a:lumMod val="75000"/>
                  <a:lumOff val="25000"/>
                </a:prstClr>
              </a:solidFill>
              <a:latin typeface="Segoe UI Semibold" panose="020B0702040204020203" pitchFamily="34" charset="0"/>
            </a:endParaRPr>
          </a:p>
        </p:txBody>
      </p:sp>
      <p:cxnSp>
        <p:nvCxnSpPr>
          <p:cNvPr id="6" name="Curved Connector 5"/>
          <p:cNvCxnSpPr>
            <a:stCxn id="181" idx="3"/>
            <a:endCxn id="167" idx="3"/>
          </p:cNvCxnSpPr>
          <p:nvPr/>
        </p:nvCxnSpPr>
        <p:spPr>
          <a:xfrm flipH="1">
            <a:off x="5952005" y="2317059"/>
            <a:ext cx="18239" cy="1524061"/>
          </a:xfrm>
          <a:prstGeom prst="curvedConnector3">
            <a:avLst>
              <a:gd name="adj1" fmla="val -3423351"/>
            </a:avLst>
          </a:prstGeom>
          <a:ln w="53975">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4" name="Rectangle 73"/>
          <p:cNvSpPr/>
          <p:nvPr/>
        </p:nvSpPr>
        <p:spPr>
          <a:xfrm>
            <a:off x="6934712" y="2889516"/>
            <a:ext cx="2111604" cy="338554"/>
          </a:xfrm>
          <a:prstGeom prst="rect">
            <a:avLst/>
          </a:prstGeom>
          <a:solidFill>
            <a:schemeClr val="tx1"/>
          </a:solidFill>
        </p:spPr>
        <p:style>
          <a:lnRef idx="1">
            <a:schemeClr val="accent3"/>
          </a:lnRef>
          <a:fillRef idx="2">
            <a:schemeClr val="accent3"/>
          </a:fillRef>
          <a:effectRef idx="1">
            <a:schemeClr val="accent3"/>
          </a:effectRef>
          <a:fontRef idx="minor">
            <a:schemeClr val="dk1"/>
          </a:fontRef>
        </p:style>
        <p:txBody>
          <a:bodyPr wrap="none">
            <a:spAutoFit/>
          </a:bodyPr>
          <a:lstStyle/>
          <a:p>
            <a:r>
              <a:rPr lang="en-US" sz="1600" b="1" dirty="0" smtClean="0">
                <a:solidFill>
                  <a:srgbClr val="000000"/>
                </a:solidFill>
              </a:rPr>
              <a:t>Subnet ACL 10.0.0.4</a:t>
            </a:r>
            <a:endParaRPr lang="en-US" sz="1600" b="1" dirty="0">
              <a:solidFill>
                <a:srgbClr val="000000"/>
              </a:solidFill>
            </a:endParaRPr>
          </a:p>
        </p:txBody>
      </p:sp>
      <p:cxnSp>
        <p:nvCxnSpPr>
          <p:cNvPr id="191" name="Curved Connector 190"/>
          <p:cNvCxnSpPr/>
          <p:nvPr/>
        </p:nvCxnSpPr>
        <p:spPr>
          <a:xfrm flipH="1">
            <a:off x="5970244" y="4057772"/>
            <a:ext cx="18239" cy="1524061"/>
          </a:xfrm>
          <a:prstGeom prst="curvedConnector3">
            <a:avLst>
              <a:gd name="adj1" fmla="val -3423351"/>
            </a:avLst>
          </a:prstGeom>
          <a:ln w="53975">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93" name="Rectangle 192"/>
          <p:cNvSpPr/>
          <p:nvPr/>
        </p:nvSpPr>
        <p:spPr>
          <a:xfrm>
            <a:off x="6954357" y="4506063"/>
            <a:ext cx="2111604" cy="338554"/>
          </a:xfrm>
          <a:prstGeom prst="rect">
            <a:avLst/>
          </a:prstGeom>
          <a:solidFill>
            <a:schemeClr val="tx1"/>
          </a:solidFill>
        </p:spPr>
        <p:style>
          <a:lnRef idx="1">
            <a:schemeClr val="accent3"/>
          </a:lnRef>
          <a:fillRef idx="2">
            <a:schemeClr val="accent3"/>
          </a:fillRef>
          <a:effectRef idx="1">
            <a:schemeClr val="accent3"/>
          </a:effectRef>
          <a:fontRef idx="minor">
            <a:schemeClr val="dk1"/>
          </a:fontRef>
        </p:style>
        <p:txBody>
          <a:bodyPr wrap="none">
            <a:spAutoFit/>
          </a:bodyPr>
          <a:lstStyle/>
          <a:p>
            <a:r>
              <a:rPr lang="en-US" sz="1600" b="1" dirty="0" smtClean="0">
                <a:solidFill>
                  <a:srgbClr val="000000"/>
                </a:solidFill>
              </a:rPr>
              <a:t>Subnet ACL 10.0.0.5</a:t>
            </a:r>
            <a:endParaRPr lang="en-US" sz="1600" b="1" dirty="0">
              <a:solidFill>
                <a:srgbClr val="000000"/>
              </a:solidFill>
            </a:endParaRPr>
          </a:p>
        </p:txBody>
      </p:sp>
      <p:sp>
        <p:nvSpPr>
          <p:cNvPr id="196" name="Bent Arrow 195"/>
          <p:cNvSpPr/>
          <p:nvPr/>
        </p:nvSpPr>
        <p:spPr bwMode="auto">
          <a:xfrm rot="10800000" flipV="1">
            <a:off x="5972445" y="1616093"/>
            <a:ext cx="5252262" cy="1257817"/>
          </a:xfrm>
          <a:prstGeom prst="bentArrow">
            <a:avLst>
              <a:gd name="adj1" fmla="val 25000"/>
              <a:gd name="adj2" fmla="val 23139"/>
              <a:gd name="adj3" fmla="val 28020"/>
              <a:gd name="adj4" fmla="val 43750"/>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4" name="Freeform 95"/>
          <p:cNvSpPr>
            <a:spLocks/>
          </p:cNvSpPr>
          <p:nvPr/>
        </p:nvSpPr>
        <p:spPr bwMode="auto">
          <a:xfrm flipH="1">
            <a:off x="10375426" y="2092323"/>
            <a:ext cx="1530572" cy="993984"/>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tx1">
              <a:lumMod val="85000"/>
            </a:schemeClr>
          </a:solidFill>
          <a:ln w="28575">
            <a:noFill/>
            <a:round/>
            <a:headEnd/>
            <a:tailEnd/>
          </a:ln>
          <a:extLst/>
        </p:spPr>
        <p:txBody>
          <a:bodyPr vert="horz" wrap="square" lIns="93260" tIns="46630" rIns="93260" bIns="46630" numCol="1" anchor="t" anchorCtr="0" compatLnSpc="1">
            <a:prstTxWarp prst="textNoShape">
              <a:avLst/>
            </a:prstTxWarp>
          </a:bodyPr>
          <a:lstStyle/>
          <a:p>
            <a:endParaRPr lang="en-US" sz="1836" b="1" kern="0">
              <a:solidFill>
                <a:srgbClr val="505050"/>
              </a:solidFill>
            </a:endParaRPr>
          </a:p>
        </p:txBody>
      </p:sp>
      <p:sp>
        <p:nvSpPr>
          <p:cNvPr id="195" name="TextBox 194"/>
          <p:cNvSpPr txBox="1"/>
          <p:nvPr/>
        </p:nvSpPr>
        <p:spPr>
          <a:xfrm>
            <a:off x="10331772" y="2407275"/>
            <a:ext cx="1631571" cy="550647"/>
          </a:xfrm>
          <a:prstGeom prst="rect">
            <a:avLst/>
          </a:prstGeom>
          <a:noFill/>
        </p:spPr>
        <p:txBody>
          <a:bodyPr wrap="square" lIns="186521" tIns="149217" rIns="186521" bIns="149217" rtlCol="0">
            <a:spAutoFit/>
          </a:bodyPr>
          <a:lstStyle>
            <a:defPPr>
              <a:defRPr lang="en-US"/>
            </a:defPPr>
            <a:lvl1pPr>
              <a:lnSpc>
                <a:spcPct val="90000"/>
              </a:lnSpc>
              <a:defRPr sz="1100">
                <a:gradFill>
                  <a:gsLst>
                    <a:gs pos="2917">
                      <a:schemeClr val="tx1"/>
                    </a:gs>
                    <a:gs pos="30000">
                      <a:schemeClr val="tx1"/>
                    </a:gs>
                  </a:gsLst>
                  <a:lin ang="5400000" scaled="0"/>
                </a:gradFill>
              </a:defRPr>
            </a:lvl1pPr>
          </a:lstStyle>
          <a:p>
            <a:pPr algn="ctr"/>
            <a:r>
              <a:rPr lang="en-US" sz="1800" b="1" dirty="0">
                <a:solidFill>
                  <a:srgbClr val="505050"/>
                </a:solidFill>
              </a:rPr>
              <a:t>Internet</a:t>
            </a:r>
          </a:p>
        </p:txBody>
      </p:sp>
      <p:sp>
        <p:nvSpPr>
          <p:cNvPr id="197" name="Bent Arrow 196"/>
          <p:cNvSpPr/>
          <p:nvPr/>
        </p:nvSpPr>
        <p:spPr bwMode="auto">
          <a:xfrm flipV="1">
            <a:off x="4170450" y="5439404"/>
            <a:ext cx="5155879" cy="1335230"/>
          </a:xfrm>
          <a:prstGeom prst="bentArrow">
            <a:avLst>
              <a:gd name="adj1" fmla="val 25000"/>
              <a:gd name="adj2" fmla="val 23139"/>
              <a:gd name="adj3" fmla="val 28020"/>
              <a:gd name="adj4" fmla="val 43750"/>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0" name="Rounded Rectangle 129"/>
          <p:cNvSpPr/>
          <p:nvPr/>
        </p:nvSpPr>
        <p:spPr>
          <a:xfrm>
            <a:off x="2789237" y="4866947"/>
            <a:ext cx="3200400" cy="1144915"/>
          </a:xfrm>
          <a:prstGeom prst="roundRect">
            <a:avLst>
              <a:gd name="adj" fmla="val 3644"/>
            </a:avLst>
          </a:prstGeom>
          <a:solidFill>
            <a:sysClr val="window" lastClr="FFFFFF">
              <a:lumMod val="95000"/>
            </a:sysClr>
          </a:solidFill>
          <a:ln w="28575" cap="rnd" cmpd="sng" algn="ctr">
            <a:solidFill>
              <a:sysClr val="windowText" lastClr="000000">
                <a:lumMod val="65000"/>
                <a:lumOff val="35000"/>
              </a:sysClr>
            </a:solidFill>
            <a:prstDash val="sysDot"/>
            <a:roun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dirty="0">
              <a:solidFill>
                <a:prstClr val="white"/>
              </a:solidFill>
            </a:endParaRPr>
          </a:p>
        </p:txBody>
      </p:sp>
      <p:sp>
        <p:nvSpPr>
          <p:cNvPr id="129" name="TextBox 198"/>
          <p:cNvSpPr txBox="1"/>
          <p:nvPr/>
        </p:nvSpPr>
        <p:spPr>
          <a:xfrm>
            <a:off x="2789237" y="4880909"/>
            <a:ext cx="3200400" cy="276999"/>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smtClean="0">
                <a:solidFill>
                  <a:prstClr val="black">
                    <a:lumMod val="75000"/>
                    <a:lumOff val="25000"/>
                  </a:prstClr>
                </a:solidFill>
                <a:latin typeface="Segoe UI Semibold" panose="020B0702040204020203" pitchFamily="34" charset="0"/>
              </a:rPr>
              <a:t>Backend (Database) Tier</a:t>
            </a:r>
            <a:endParaRPr lang="en-US" dirty="0">
              <a:solidFill>
                <a:prstClr val="black">
                  <a:lumMod val="75000"/>
                  <a:lumOff val="25000"/>
                </a:prstClr>
              </a:solidFill>
              <a:latin typeface="Segoe UI Semibold" panose="020B0702040204020203" pitchFamily="34" charset="0"/>
            </a:endParaRPr>
          </a:p>
        </p:txBody>
      </p:sp>
      <p:pic>
        <p:nvPicPr>
          <p:cNvPr id="148" name="Picture 147"/>
          <p:cNvPicPr>
            <a:picLocks noChangeAspect="1"/>
          </p:cNvPicPr>
          <p:nvPr/>
        </p:nvPicPr>
        <p:blipFill>
          <a:blip r:embed="rId3"/>
          <a:stretch>
            <a:fillRect/>
          </a:stretch>
        </p:blipFill>
        <p:spPr>
          <a:xfrm>
            <a:off x="5081935" y="5186596"/>
            <a:ext cx="664348" cy="610506"/>
          </a:xfrm>
          <a:prstGeom prst="rect">
            <a:avLst/>
          </a:prstGeom>
        </p:spPr>
      </p:pic>
      <p:pic>
        <p:nvPicPr>
          <p:cNvPr id="163" name="Picture 162"/>
          <p:cNvPicPr>
            <a:picLocks noChangeAspect="1"/>
          </p:cNvPicPr>
          <p:nvPr/>
        </p:nvPicPr>
        <p:blipFill>
          <a:blip r:embed="rId3"/>
          <a:stretch>
            <a:fillRect/>
          </a:stretch>
        </p:blipFill>
        <p:spPr>
          <a:xfrm>
            <a:off x="4388033" y="5186596"/>
            <a:ext cx="664348" cy="610506"/>
          </a:xfrm>
          <a:prstGeom prst="rect">
            <a:avLst/>
          </a:prstGeom>
        </p:spPr>
      </p:pic>
      <p:pic>
        <p:nvPicPr>
          <p:cNvPr id="164" name="Picture 163"/>
          <p:cNvPicPr>
            <a:picLocks noChangeAspect="1"/>
          </p:cNvPicPr>
          <p:nvPr/>
        </p:nvPicPr>
        <p:blipFill>
          <a:blip r:embed="rId3"/>
          <a:stretch>
            <a:fillRect/>
          </a:stretch>
        </p:blipFill>
        <p:spPr>
          <a:xfrm>
            <a:off x="3705696" y="5177734"/>
            <a:ext cx="664348" cy="610506"/>
          </a:xfrm>
          <a:prstGeom prst="rect">
            <a:avLst/>
          </a:prstGeom>
        </p:spPr>
      </p:pic>
      <p:pic>
        <p:nvPicPr>
          <p:cNvPr id="165" name="Picture 164"/>
          <p:cNvPicPr>
            <a:picLocks noChangeAspect="1"/>
          </p:cNvPicPr>
          <p:nvPr/>
        </p:nvPicPr>
        <p:blipFill>
          <a:blip r:embed="rId3"/>
          <a:stretch>
            <a:fillRect/>
          </a:stretch>
        </p:blipFill>
        <p:spPr>
          <a:xfrm>
            <a:off x="3011794" y="5177734"/>
            <a:ext cx="664348" cy="610506"/>
          </a:xfrm>
          <a:prstGeom prst="rect">
            <a:avLst/>
          </a:prstGeom>
        </p:spPr>
      </p:pic>
      <p:sp>
        <p:nvSpPr>
          <p:cNvPr id="189" name="TextBox 198"/>
          <p:cNvSpPr txBox="1"/>
          <p:nvPr/>
        </p:nvSpPr>
        <p:spPr>
          <a:xfrm>
            <a:off x="1637117" y="5097514"/>
            <a:ext cx="1003210" cy="492443"/>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dirty="0" smtClean="0">
                <a:solidFill>
                  <a:prstClr val="black">
                    <a:lumMod val="75000"/>
                    <a:lumOff val="25000"/>
                  </a:prstClr>
                </a:solidFill>
                <a:latin typeface="Segoe UI Semibold" panose="020B0702040204020203" pitchFamily="34" charset="0"/>
              </a:rPr>
              <a:t>Virtual Network 3</a:t>
            </a:r>
            <a:endParaRPr lang="en-US" sz="1600" dirty="0">
              <a:solidFill>
                <a:prstClr val="black">
                  <a:lumMod val="75000"/>
                  <a:lumOff val="25000"/>
                </a:prstClr>
              </a:solidFill>
              <a:latin typeface="Segoe UI Semibold" panose="020B0702040204020203" pitchFamily="34" charset="0"/>
            </a:endParaRPr>
          </a:p>
        </p:txBody>
      </p:sp>
      <p:pic>
        <p:nvPicPr>
          <p:cNvPr id="198" name="Picture 197"/>
          <p:cNvPicPr>
            <a:picLocks noChangeAspect="1"/>
          </p:cNvPicPr>
          <p:nvPr/>
        </p:nvPicPr>
        <p:blipFill>
          <a:blip r:embed="rId4"/>
          <a:stretch>
            <a:fillRect/>
          </a:stretch>
        </p:blipFill>
        <p:spPr>
          <a:xfrm>
            <a:off x="9296424" y="5521491"/>
            <a:ext cx="2908957" cy="1339687"/>
          </a:xfrm>
          <a:prstGeom prst="rect">
            <a:avLst/>
          </a:prstGeom>
        </p:spPr>
      </p:pic>
      <p:sp>
        <p:nvSpPr>
          <p:cNvPr id="199" name="Rectangle 198"/>
          <p:cNvSpPr/>
          <p:nvPr/>
        </p:nvSpPr>
        <p:spPr>
          <a:xfrm>
            <a:off x="10158544" y="5572361"/>
            <a:ext cx="2231893" cy="307777"/>
          </a:xfrm>
          <a:prstGeom prst="rect">
            <a:avLst/>
          </a:prstGeom>
          <a:solidFill>
            <a:schemeClr val="tx1"/>
          </a:solidFill>
        </p:spPr>
        <p:style>
          <a:lnRef idx="1">
            <a:schemeClr val="accent3"/>
          </a:lnRef>
          <a:fillRef idx="2">
            <a:schemeClr val="accent3"/>
          </a:fillRef>
          <a:effectRef idx="1">
            <a:schemeClr val="accent3"/>
          </a:effectRef>
          <a:fontRef idx="minor">
            <a:schemeClr val="dk1"/>
          </a:fontRef>
        </p:style>
        <p:txBody>
          <a:bodyPr wrap="none">
            <a:spAutoFit/>
          </a:bodyPr>
          <a:lstStyle/>
          <a:p>
            <a:r>
              <a:rPr lang="en-US" sz="1400" b="1" dirty="0" smtClean="0">
                <a:solidFill>
                  <a:srgbClr val="000000"/>
                </a:solidFill>
              </a:rPr>
              <a:t>On-Premises Datacenter</a:t>
            </a:r>
            <a:endParaRPr lang="en-US" sz="1400" b="1" dirty="0">
              <a:solidFill>
                <a:srgbClr val="000000"/>
              </a:solidFill>
            </a:endParaRPr>
          </a:p>
        </p:txBody>
      </p:sp>
      <p:sp>
        <p:nvSpPr>
          <p:cNvPr id="200" name="Rectangle 199"/>
          <p:cNvSpPr/>
          <p:nvPr/>
        </p:nvSpPr>
        <p:spPr>
          <a:xfrm>
            <a:off x="6904960" y="6122091"/>
            <a:ext cx="1856727" cy="338554"/>
          </a:xfrm>
          <a:prstGeom prst="rect">
            <a:avLst/>
          </a:prstGeom>
          <a:solidFill>
            <a:schemeClr val="tx1"/>
          </a:solidFill>
        </p:spPr>
        <p:style>
          <a:lnRef idx="1">
            <a:schemeClr val="accent3"/>
          </a:lnRef>
          <a:fillRef idx="2">
            <a:schemeClr val="accent3"/>
          </a:fillRef>
          <a:effectRef idx="1">
            <a:schemeClr val="accent3"/>
          </a:effectRef>
          <a:fontRef idx="minor">
            <a:schemeClr val="dk1"/>
          </a:fontRef>
        </p:style>
        <p:txBody>
          <a:bodyPr wrap="none">
            <a:spAutoFit/>
          </a:bodyPr>
          <a:lstStyle/>
          <a:p>
            <a:r>
              <a:rPr lang="en-US" sz="1600" b="1" dirty="0" smtClean="0">
                <a:solidFill>
                  <a:srgbClr val="000000"/>
                </a:solidFill>
              </a:rPr>
              <a:t>VPN ACL 10.0.0.6</a:t>
            </a:r>
            <a:endParaRPr lang="en-US" sz="1600" b="1" dirty="0">
              <a:solidFill>
                <a:srgbClr val="000000"/>
              </a:solidFill>
            </a:endParaRPr>
          </a:p>
        </p:txBody>
      </p:sp>
      <p:grpSp>
        <p:nvGrpSpPr>
          <p:cNvPr id="16" name="Group 15"/>
          <p:cNvGrpSpPr/>
          <p:nvPr/>
        </p:nvGrpSpPr>
        <p:grpSpPr>
          <a:xfrm>
            <a:off x="6225014" y="2682598"/>
            <a:ext cx="739438" cy="766035"/>
            <a:chOff x="274640" y="3749903"/>
            <a:chExt cx="739438" cy="766035"/>
          </a:xfrm>
        </p:grpSpPr>
        <p:sp>
          <p:nvSpPr>
            <p:cNvPr id="15" name="Rectangle 14"/>
            <p:cNvSpPr/>
            <p:nvPr/>
          </p:nvSpPr>
          <p:spPr bwMode="auto">
            <a:xfrm>
              <a:off x="274640" y="3749903"/>
              <a:ext cx="739438" cy="766035"/>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02" name="Picture 2" descr="http://icons.iconarchive.com/icons/visualpharm/icons8-metro-style/512/Very-Basic-Lock-icon.png"/>
            <p:cNvPicPr>
              <a:picLocks noChangeAspect="1" noChangeArrowheads="1"/>
            </p:cNvPicPr>
            <p:nvPr/>
          </p:nvPicPr>
          <p:blipFill rotWithShape="1">
            <a:blip r:embed="rId5">
              <a:duotone>
                <a:schemeClr val="accent5">
                  <a:shade val="45000"/>
                  <a:satMod val="135000"/>
                </a:schemeClr>
                <a:prstClr val="white"/>
              </a:duotone>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p:blipFill>
          <p:spPr bwMode="auto">
            <a:xfrm>
              <a:off x="344447" y="3787801"/>
              <a:ext cx="537972" cy="690237"/>
            </a:xfrm>
            <a:prstGeom prst="rect">
              <a:avLst/>
            </a:prstGeom>
            <a:noFill/>
            <a:extLst/>
          </p:spPr>
        </p:pic>
      </p:grpSp>
      <p:grpSp>
        <p:nvGrpSpPr>
          <p:cNvPr id="203" name="Group 202"/>
          <p:cNvGrpSpPr/>
          <p:nvPr/>
        </p:nvGrpSpPr>
        <p:grpSpPr>
          <a:xfrm>
            <a:off x="6225014" y="4292322"/>
            <a:ext cx="739438" cy="766035"/>
            <a:chOff x="274640" y="3749903"/>
            <a:chExt cx="739438" cy="766035"/>
          </a:xfrm>
        </p:grpSpPr>
        <p:sp>
          <p:nvSpPr>
            <p:cNvPr id="204" name="Rectangle 203"/>
            <p:cNvSpPr/>
            <p:nvPr/>
          </p:nvSpPr>
          <p:spPr bwMode="auto">
            <a:xfrm>
              <a:off x="274640" y="3749903"/>
              <a:ext cx="739438" cy="766035"/>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05" name="Picture 2" descr="http://icons.iconarchive.com/icons/visualpharm/icons8-metro-style/512/Very-Basic-Lock-icon.png"/>
            <p:cNvPicPr>
              <a:picLocks noChangeAspect="1" noChangeArrowheads="1"/>
            </p:cNvPicPr>
            <p:nvPr/>
          </p:nvPicPr>
          <p:blipFill rotWithShape="1">
            <a:blip r:embed="rId5">
              <a:duotone>
                <a:schemeClr val="accent5">
                  <a:shade val="45000"/>
                  <a:satMod val="135000"/>
                </a:schemeClr>
                <a:prstClr val="white"/>
              </a:duotone>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p:blipFill>
          <p:spPr bwMode="auto">
            <a:xfrm>
              <a:off x="344447" y="3787801"/>
              <a:ext cx="537972" cy="690237"/>
            </a:xfrm>
            <a:prstGeom prst="rect">
              <a:avLst/>
            </a:prstGeom>
            <a:noFill/>
            <a:extLst/>
          </p:spPr>
        </p:pic>
      </p:grpSp>
      <p:grpSp>
        <p:nvGrpSpPr>
          <p:cNvPr id="206" name="Group 205"/>
          <p:cNvGrpSpPr/>
          <p:nvPr/>
        </p:nvGrpSpPr>
        <p:grpSpPr>
          <a:xfrm>
            <a:off x="6214919" y="5976226"/>
            <a:ext cx="739438" cy="766035"/>
            <a:chOff x="274640" y="3749903"/>
            <a:chExt cx="739438" cy="766035"/>
          </a:xfrm>
        </p:grpSpPr>
        <p:sp>
          <p:nvSpPr>
            <p:cNvPr id="207" name="Rectangle 206"/>
            <p:cNvSpPr/>
            <p:nvPr/>
          </p:nvSpPr>
          <p:spPr bwMode="auto">
            <a:xfrm>
              <a:off x="274640" y="3749903"/>
              <a:ext cx="739438" cy="766035"/>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08" name="Picture 2" descr="http://icons.iconarchive.com/icons/visualpharm/icons8-metro-style/512/Very-Basic-Lock-icon.png"/>
            <p:cNvPicPr>
              <a:picLocks noChangeAspect="1" noChangeArrowheads="1"/>
            </p:cNvPicPr>
            <p:nvPr/>
          </p:nvPicPr>
          <p:blipFill rotWithShape="1">
            <a:blip r:embed="rId5">
              <a:duotone>
                <a:schemeClr val="accent5">
                  <a:shade val="45000"/>
                  <a:satMod val="135000"/>
                </a:schemeClr>
                <a:prstClr val="white"/>
              </a:duotone>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p:blipFill>
          <p:spPr bwMode="auto">
            <a:xfrm>
              <a:off x="344447" y="3787801"/>
              <a:ext cx="537972" cy="690237"/>
            </a:xfrm>
            <a:prstGeom prst="rect">
              <a:avLst/>
            </a:prstGeom>
            <a:noFill/>
            <a:extLst/>
          </p:spPr>
        </p:pic>
      </p:grpSp>
    </p:spTree>
    <p:extLst>
      <p:ext uri="{BB962C8B-B14F-4D97-AF65-F5344CB8AC3E}">
        <p14:creationId xmlns:p14="http://schemas.microsoft.com/office/powerpoint/2010/main" val="23206228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wipe(down)">
                                      <p:cBhvr>
                                        <p:cTn id="7" dur="500"/>
                                        <p:tgtEl>
                                          <p:spTgt spid="12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4"/>
                                        </p:tgtEl>
                                        <p:attrNameLst>
                                          <p:attrName>style.visibility</p:attrName>
                                        </p:attrNameLst>
                                      </p:cBhvr>
                                      <p:to>
                                        <p:strVal val="visible"/>
                                      </p:to>
                                    </p:set>
                                    <p:animEffect transition="in" filter="wipe(down)">
                                      <p:cBhvr>
                                        <p:cTn id="10" dur="500"/>
                                        <p:tgtEl>
                                          <p:spTgt spid="12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94"/>
                                        </p:tgtEl>
                                        <p:attrNameLst>
                                          <p:attrName>style.visibility</p:attrName>
                                        </p:attrNameLst>
                                      </p:cBhvr>
                                      <p:to>
                                        <p:strVal val="visible"/>
                                      </p:to>
                                    </p:set>
                                    <p:animEffect transition="in" filter="wipe(down)">
                                      <p:cBhvr>
                                        <p:cTn id="13" dur="500"/>
                                        <p:tgtEl>
                                          <p:spTgt spid="19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95"/>
                                        </p:tgtEl>
                                        <p:attrNameLst>
                                          <p:attrName>style.visibility</p:attrName>
                                        </p:attrNameLst>
                                      </p:cBhvr>
                                      <p:to>
                                        <p:strVal val="visible"/>
                                      </p:to>
                                    </p:set>
                                    <p:animEffect transition="in" filter="wipe(down)">
                                      <p:cBhvr>
                                        <p:cTn id="16" dur="500"/>
                                        <p:tgtEl>
                                          <p:spTgt spid="19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96"/>
                                        </p:tgtEl>
                                        <p:attrNameLst>
                                          <p:attrName>style.visibility</p:attrName>
                                        </p:attrNameLst>
                                      </p:cBhvr>
                                      <p:to>
                                        <p:strVal val="visible"/>
                                      </p:to>
                                    </p:set>
                                    <p:animEffect transition="in" filter="wipe(down)">
                                      <p:cBhvr>
                                        <p:cTn id="19" dur="500"/>
                                        <p:tgtEl>
                                          <p:spTgt spid="196"/>
                                        </p:tgtEl>
                                      </p:cBhvr>
                                    </p:animEffect>
                                  </p:childTnLst>
                                </p:cTn>
                              </p:par>
                              <p:par>
                                <p:cTn id="20" presetID="22" presetClass="entr" presetSubtype="4" fill="hold" nodeType="withEffect">
                                  <p:stCondLst>
                                    <p:cond delay="0"/>
                                  </p:stCondLst>
                                  <p:childTnLst>
                                    <p:set>
                                      <p:cBhvr>
                                        <p:cTn id="21" dur="1" fill="hold">
                                          <p:stCondLst>
                                            <p:cond delay="0"/>
                                          </p:stCondLst>
                                        </p:cTn>
                                        <p:tgtEl>
                                          <p:spTgt spid="186"/>
                                        </p:tgtEl>
                                        <p:attrNameLst>
                                          <p:attrName>style.visibility</p:attrName>
                                        </p:attrNameLst>
                                      </p:cBhvr>
                                      <p:to>
                                        <p:strVal val="visible"/>
                                      </p:to>
                                    </p:set>
                                    <p:animEffect transition="in" filter="wipe(down)">
                                      <p:cBhvr>
                                        <p:cTn id="22" dur="500"/>
                                        <p:tgtEl>
                                          <p:spTgt spid="18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82"/>
                                        </p:tgtEl>
                                        <p:attrNameLst>
                                          <p:attrName>style.visibility</p:attrName>
                                        </p:attrNameLst>
                                      </p:cBhvr>
                                      <p:to>
                                        <p:strVal val="visible"/>
                                      </p:to>
                                    </p:set>
                                    <p:animEffect transition="in" filter="wipe(down)">
                                      <p:cBhvr>
                                        <p:cTn id="25" dur="500"/>
                                        <p:tgtEl>
                                          <p:spTgt spid="182"/>
                                        </p:tgtEl>
                                      </p:cBhvr>
                                    </p:animEffect>
                                  </p:childTnLst>
                                </p:cTn>
                              </p:par>
                              <p:par>
                                <p:cTn id="26" presetID="22" presetClass="entr" presetSubtype="4" fill="hold" nodeType="withEffect">
                                  <p:stCondLst>
                                    <p:cond delay="0"/>
                                  </p:stCondLst>
                                  <p:childTnLst>
                                    <p:set>
                                      <p:cBhvr>
                                        <p:cTn id="27" dur="1" fill="hold">
                                          <p:stCondLst>
                                            <p:cond delay="0"/>
                                          </p:stCondLst>
                                        </p:cTn>
                                        <p:tgtEl>
                                          <p:spTgt spid="185"/>
                                        </p:tgtEl>
                                        <p:attrNameLst>
                                          <p:attrName>style.visibility</p:attrName>
                                        </p:attrNameLst>
                                      </p:cBhvr>
                                      <p:to>
                                        <p:strVal val="visible"/>
                                      </p:to>
                                    </p:set>
                                    <p:animEffect transition="in" filter="wipe(down)">
                                      <p:cBhvr>
                                        <p:cTn id="28" dur="500"/>
                                        <p:tgtEl>
                                          <p:spTgt spid="185"/>
                                        </p:tgtEl>
                                      </p:cBhvr>
                                    </p:animEffect>
                                  </p:childTnLst>
                                </p:cTn>
                              </p:par>
                              <p:par>
                                <p:cTn id="29" presetID="22" presetClass="entr" presetSubtype="4" fill="hold" nodeType="withEffect">
                                  <p:stCondLst>
                                    <p:cond delay="0"/>
                                  </p:stCondLst>
                                  <p:childTnLst>
                                    <p:set>
                                      <p:cBhvr>
                                        <p:cTn id="30" dur="1" fill="hold">
                                          <p:stCondLst>
                                            <p:cond delay="0"/>
                                          </p:stCondLst>
                                        </p:cTn>
                                        <p:tgtEl>
                                          <p:spTgt spid="184"/>
                                        </p:tgtEl>
                                        <p:attrNameLst>
                                          <p:attrName>style.visibility</p:attrName>
                                        </p:attrNameLst>
                                      </p:cBhvr>
                                      <p:to>
                                        <p:strVal val="visible"/>
                                      </p:to>
                                    </p:set>
                                    <p:animEffect transition="in" filter="wipe(down)">
                                      <p:cBhvr>
                                        <p:cTn id="31" dur="500"/>
                                        <p:tgtEl>
                                          <p:spTgt spid="184"/>
                                        </p:tgtEl>
                                      </p:cBhvr>
                                    </p:animEffect>
                                  </p:childTnLst>
                                </p:cTn>
                              </p:par>
                              <p:par>
                                <p:cTn id="32" presetID="22" presetClass="entr" presetSubtype="4" fill="hold" nodeType="withEffect">
                                  <p:stCondLst>
                                    <p:cond delay="0"/>
                                  </p:stCondLst>
                                  <p:childTnLst>
                                    <p:set>
                                      <p:cBhvr>
                                        <p:cTn id="33" dur="1" fill="hold">
                                          <p:stCondLst>
                                            <p:cond delay="0"/>
                                          </p:stCondLst>
                                        </p:cTn>
                                        <p:tgtEl>
                                          <p:spTgt spid="183"/>
                                        </p:tgtEl>
                                        <p:attrNameLst>
                                          <p:attrName>style.visibility</p:attrName>
                                        </p:attrNameLst>
                                      </p:cBhvr>
                                      <p:to>
                                        <p:strVal val="visible"/>
                                      </p:to>
                                    </p:set>
                                    <p:animEffect transition="in" filter="wipe(down)">
                                      <p:cBhvr>
                                        <p:cTn id="34" dur="500"/>
                                        <p:tgtEl>
                                          <p:spTgt spid="18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67"/>
                                        </p:tgtEl>
                                        <p:attrNameLst>
                                          <p:attrName>style.visibility</p:attrName>
                                        </p:attrNameLst>
                                      </p:cBhvr>
                                      <p:to>
                                        <p:strVal val="visible"/>
                                      </p:to>
                                    </p:set>
                                    <p:animEffect transition="in" filter="wipe(down)">
                                      <p:cBhvr>
                                        <p:cTn id="37" dur="500"/>
                                        <p:tgtEl>
                                          <p:spTgt spid="16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68"/>
                                        </p:tgtEl>
                                        <p:attrNameLst>
                                          <p:attrName>style.visibility</p:attrName>
                                        </p:attrNameLst>
                                      </p:cBhvr>
                                      <p:to>
                                        <p:strVal val="visible"/>
                                      </p:to>
                                    </p:set>
                                    <p:animEffect transition="in" filter="wipe(down)">
                                      <p:cBhvr>
                                        <p:cTn id="40" dur="500"/>
                                        <p:tgtEl>
                                          <p:spTgt spid="168"/>
                                        </p:tgtEl>
                                      </p:cBhvr>
                                    </p:animEffect>
                                  </p:childTnLst>
                                </p:cTn>
                              </p:par>
                              <p:par>
                                <p:cTn id="41" presetID="22" presetClass="entr" presetSubtype="4" fill="hold" nodeType="withEffect">
                                  <p:stCondLst>
                                    <p:cond delay="0"/>
                                  </p:stCondLst>
                                  <p:childTnLst>
                                    <p:set>
                                      <p:cBhvr>
                                        <p:cTn id="42" dur="1" fill="hold">
                                          <p:stCondLst>
                                            <p:cond delay="0"/>
                                          </p:stCondLst>
                                        </p:cTn>
                                        <p:tgtEl>
                                          <p:spTgt spid="172"/>
                                        </p:tgtEl>
                                        <p:attrNameLst>
                                          <p:attrName>style.visibility</p:attrName>
                                        </p:attrNameLst>
                                      </p:cBhvr>
                                      <p:to>
                                        <p:strVal val="visible"/>
                                      </p:to>
                                    </p:set>
                                    <p:animEffect transition="in" filter="wipe(down)">
                                      <p:cBhvr>
                                        <p:cTn id="43" dur="500"/>
                                        <p:tgtEl>
                                          <p:spTgt spid="172"/>
                                        </p:tgtEl>
                                      </p:cBhvr>
                                    </p:animEffect>
                                  </p:childTnLst>
                                </p:cTn>
                              </p:par>
                              <p:par>
                                <p:cTn id="44" presetID="22" presetClass="entr" presetSubtype="4" fill="hold" nodeType="withEffect">
                                  <p:stCondLst>
                                    <p:cond delay="0"/>
                                  </p:stCondLst>
                                  <p:childTnLst>
                                    <p:set>
                                      <p:cBhvr>
                                        <p:cTn id="45" dur="1" fill="hold">
                                          <p:stCondLst>
                                            <p:cond delay="0"/>
                                          </p:stCondLst>
                                        </p:cTn>
                                        <p:tgtEl>
                                          <p:spTgt spid="171"/>
                                        </p:tgtEl>
                                        <p:attrNameLst>
                                          <p:attrName>style.visibility</p:attrName>
                                        </p:attrNameLst>
                                      </p:cBhvr>
                                      <p:to>
                                        <p:strVal val="visible"/>
                                      </p:to>
                                    </p:set>
                                    <p:animEffect transition="in" filter="wipe(down)">
                                      <p:cBhvr>
                                        <p:cTn id="46" dur="500"/>
                                        <p:tgtEl>
                                          <p:spTgt spid="171"/>
                                        </p:tgtEl>
                                      </p:cBhvr>
                                    </p:animEffect>
                                  </p:childTnLst>
                                </p:cTn>
                              </p:par>
                              <p:par>
                                <p:cTn id="47" presetID="22" presetClass="entr" presetSubtype="4" fill="hold" nodeType="withEffect">
                                  <p:stCondLst>
                                    <p:cond delay="0"/>
                                  </p:stCondLst>
                                  <p:childTnLst>
                                    <p:set>
                                      <p:cBhvr>
                                        <p:cTn id="48" dur="1" fill="hold">
                                          <p:stCondLst>
                                            <p:cond delay="0"/>
                                          </p:stCondLst>
                                        </p:cTn>
                                        <p:tgtEl>
                                          <p:spTgt spid="170"/>
                                        </p:tgtEl>
                                        <p:attrNameLst>
                                          <p:attrName>style.visibility</p:attrName>
                                        </p:attrNameLst>
                                      </p:cBhvr>
                                      <p:to>
                                        <p:strVal val="visible"/>
                                      </p:to>
                                    </p:set>
                                    <p:animEffect transition="in" filter="wipe(down)">
                                      <p:cBhvr>
                                        <p:cTn id="49" dur="500"/>
                                        <p:tgtEl>
                                          <p:spTgt spid="170"/>
                                        </p:tgtEl>
                                      </p:cBhvr>
                                    </p:animEffect>
                                  </p:childTnLst>
                                </p:cTn>
                              </p:par>
                              <p:par>
                                <p:cTn id="50" presetID="22" presetClass="entr" presetSubtype="4" fill="hold" nodeType="withEffect">
                                  <p:stCondLst>
                                    <p:cond delay="0"/>
                                  </p:stCondLst>
                                  <p:childTnLst>
                                    <p:set>
                                      <p:cBhvr>
                                        <p:cTn id="51" dur="1" fill="hold">
                                          <p:stCondLst>
                                            <p:cond delay="0"/>
                                          </p:stCondLst>
                                        </p:cTn>
                                        <p:tgtEl>
                                          <p:spTgt spid="169"/>
                                        </p:tgtEl>
                                        <p:attrNameLst>
                                          <p:attrName>style.visibility</p:attrName>
                                        </p:attrNameLst>
                                      </p:cBhvr>
                                      <p:to>
                                        <p:strVal val="visible"/>
                                      </p:to>
                                    </p:set>
                                    <p:animEffect transition="in" filter="wipe(down)">
                                      <p:cBhvr>
                                        <p:cTn id="52" dur="500"/>
                                        <p:tgtEl>
                                          <p:spTgt spid="16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29"/>
                                        </p:tgtEl>
                                        <p:attrNameLst>
                                          <p:attrName>style.visibility</p:attrName>
                                        </p:attrNameLst>
                                      </p:cBhvr>
                                      <p:to>
                                        <p:strVal val="visible"/>
                                      </p:to>
                                    </p:set>
                                    <p:animEffect transition="in" filter="wipe(down)">
                                      <p:cBhvr>
                                        <p:cTn id="55" dur="500"/>
                                        <p:tgtEl>
                                          <p:spTgt spid="129"/>
                                        </p:tgtEl>
                                      </p:cBhvr>
                                    </p:animEffect>
                                  </p:childTnLst>
                                </p:cTn>
                              </p:par>
                              <p:par>
                                <p:cTn id="56" presetID="22" presetClass="entr" presetSubtype="4" fill="hold" nodeType="withEffect">
                                  <p:stCondLst>
                                    <p:cond delay="0"/>
                                  </p:stCondLst>
                                  <p:childTnLst>
                                    <p:set>
                                      <p:cBhvr>
                                        <p:cTn id="57" dur="1" fill="hold">
                                          <p:stCondLst>
                                            <p:cond delay="0"/>
                                          </p:stCondLst>
                                        </p:cTn>
                                        <p:tgtEl>
                                          <p:spTgt spid="165"/>
                                        </p:tgtEl>
                                        <p:attrNameLst>
                                          <p:attrName>style.visibility</p:attrName>
                                        </p:attrNameLst>
                                      </p:cBhvr>
                                      <p:to>
                                        <p:strVal val="visible"/>
                                      </p:to>
                                    </p:set>
                                    <p:animEffect transition="in" filter="wipe(down)">
                                      <p:cBhvr>
                                        <p:cTn id="58" dur="500"/>
                                        <p:tgtEl>
                                          <p:spTgt spid="165"/>
                                        </p:tgtEl>
                                      </p:cBhvr>
                                    </p:animEffect>
                                  </p:childTnLst>
                                </p:cTn>
                              </p:par>
                              <p:par>
                                <p:cTn id="59" presetID="22" presetClass="entr" presetSubtype="4" fill="hold" nodeType="withEffect">
                                  <p:stCondLst>
                                    <p:cond delay="0"/>
                                  </p:stCondLst>
                                  <p:childTnLst>
                                    <p:set>
                                      <p:cBhvr>
                                        <p:cTn id="60" dur="1" fill="hold">
                                          <p:stCondLst>
                                            <p:cond delay="0"/>
                                          </p:stCondLst>
                                        </p:cTn>
                                        <p:tgtEl>
                                          <p:spTgt spid="164"/>
                                        </p:tgtEl>
                                        <p:attrNameLst>
                                          <p:attrName>style.visibility</p:attrName>
                                        </p:attrNameLst>
                                      </p:cBhvr>
                                      <p:to>
                                        <p:strVal val="visible"/>
                                      </p:to>
                                    </p:set>
                                    <p:animEffect transition="in" filter="wipe(down)">
                                      <p:cBhvr>
                                        <p:cTn id="61" dur="500"/>
                                        <p:tgtEl>
                                          <p:spTgt spid="164"/>
                                        </p:tgtEl>
                                      </p:cBhvr>
                                    </p:animEffect>
                                  </p:childTnLst>
                                </p:cTn>
                              </p:par>
                              <p:par>
                                <p:cTn id="62" presetID="22" presetClass="entr" presetSubtype="4" fill="hold" nodeType="withEffect">
                                  <p:stCondLst>
                                    <p:cond delay="0"/>
                                  </p:stCondLst>
                                  <p:childTnLst>
                                    <p:set>
                                      <p:cBhvr>
                                        <p:cTn id="63" dur="1" fill="hold">
                                          <p:stCondLst>
                                            <p:cond delay="0"/>
                                          </p:stCondLst>
                                        </p:cTn>
                                        <p:tgtEl>
                                          <p:spTgt spid="163"/>
                                        </p:tgtEl>
                                        <p:attrNameLst>
                                          <p:attrName>style.visibility</p:attrName>
                                        </p:attrNameLst>
                                      </p:cBhvr>
                                      <p:to>
                                        <p:strVal val="visible"/>
                                      </p:to>
                                    </p:set>
                                    <p:animEffect transition="in" filter="wipe(down)">
                                      <p:cBhvr>
                                        <p:cTn id="64" dur="500"/>
                                        <p:tgtEl>
                                          <p:spTgt spid="163"/>
                                        </p:tgtEl>
                                      </p:cBhvr>
                                    </p:animEffect>
                                  </p:childTnLst>
                                </p:cTn>
                              </p:par>
                              <p:par>
                                <p:cTn id="65" presetID="22" presetClass="entr" presetSubtype="4" fill="hold" nodeType="withEffect">
                                  <p:stCondLst>
                                    <p:cond delay="0"/>
                                  </p:stCondLst>
                                  <p:childTnLst>
                                    <p:set>
                                      <p:cBhvr>
                                        <p:cTn id="66" dur="1" fill="hold">
                                          <p:stCondLst>
                                            <p:cond delay="0"/>
                                          </p:stCondLst>
                                        </p:cTn>
                                        <p:tgtEl>
                                          <p:spTgt spid="148"/>
                                        </p:tgtEl>
                                        <p:attrNameLst>
                                          <p:attrName>style.visibility</p:attrName>
                                        </p:attrNameLst>
                                      </p:cBhvr>
                                      <p:to>
                                        <p:strVal val="visible"/>
                                      </p:to>
                                    </p:set>
                                    <p:animEffect transition="in" filter="wipe(down)">
                                      <p:cBhvr>
                                        <p:cTn id="67" dur="500"/>
                                        <p:tgtEl>
                                          <p:spTgt spid="148"/>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30"/>
                                        </p:tgtEl>
                                        <p:attrNameLst>
                                          <p:attrName>style.visibility</p:attrName>
                                        </p:attrNameLst>
                                      </p:cBhvr>
                                      <p:to>
                                        <p:strVal val="visible"/>
                                      </p:to>
                                    </p:set>
                                    <p:animEffect transition="in" filter="wipe(down)">
                                      <p:cBhvr>
                                        <p:cTn id="70" dur="500"/>
                                        <p:tgtEl>
                                          <p:spTgt spid="130"/>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81"/>
                                        </p:tgtEl>
                                        <p:attrNameLst>
                                          <p:attrName>style.visibility</p:attrName>
                                        </p:attrNameLst>
                                      </p:cBhvr>
                                      <p:to>
                                        <p:strVal val="visible"/>
                                      </p:to>
                                    </p:set>
                                    <p:animEffect transition="in" filter="wipe(down)">
                                      <p:cBhvr>
                                        <p:cTn id="73" dur="500"/>
                                        <p:tgtEl>
                                          <p:spTgt spid="181"/>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nodeType="click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500"/>
                                        <p:tgtEl>
                                          <p:spTgt spid="16"/>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189"/>
                                        </p:tgtEl>
                                        <p:attrNameLst>
                                          <p:attrName>style.visibility</p:attrName>
                                        </p:attrNameLst>
                                      </p:cBhvr>
                                      <p:to>
                                        <p:strVal val="visible"/>
                                      </p:to>
                                    </p:set>
                                    <p:animEffect transition="in" filter="wipe(down)">
                                      <p:cBhvr>
                                        <p:cTn id="81" dur="500"/>
                                        <p:tgtEl>
                                          <p:spTgt spid="189"/>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188"/>
                                        </p:tgtEl>
                                        <p:attrNameLst>
                                          <p:attrName>style.visibility</p:attrName>
                                        </p:attrNameLst>
                                      </p:cBhvr>
                                      <p:to>
                                        <p:strVal val="visible"/>
                                      </p:to>
                                    </p:set>
                                    <p:animEffect transition="in" filter="wipe(down)">
                                      <p:cBhvr>
                                        <p:cTn id="84" dur="500"/>
                                        <p:tgtEl>
                                          <p:spTgt spid="188"/>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187"/>
                                        </p:tgtEl>
                                        <p:attrNameLst>
                                          <p:attrName>style.visibility</p:attrName>
                                        </p:attrNameLst>
                                      </p:cBhvr>
                                      <p:to>
                                        <p:strVal val="visible"/>
                                      </p:to>
                                    </p:set>
                                    <p:animEffect transition="in" filter="wipe(down)">
                                      <p:cBhvr>
                                        <p:cTn id="87" dur="500"/>
                                        <p:tgtEl>
                                          <p:spTgt spid="187"/>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74"/>
                                        </p:tgtEl>
                                        <p:attrNameLst>
                                          <p:attrName>style.visibility</p:attrName>
                                        </p:attrNameLst>
                                      </p:cBhvr>
                                      <p:to>
                                        <p:strVal val="visible"/>
                                      </p:to>
                                    </p:set>
                                    <p:animEffect transition="in" filter="wipe(down)">
                                      <p:cBhvr>
                                        <p:cTn id="90" dur="500"/>
                                        <p:tgtEl>
                                          <p:spTgt spid="74"/>
                                        </p:tgtEl>
                                      </p:cBhvr>
                                    </p:animEffect>
                                  </p:childTnLst>
                                </p:cTn>
                              </p:par>
                              <p:par>
                                <p:cTn id="91" presetID="22" presetClass="entr" presetSubtype="4" fill="hold" nodeType="withEffect">
                                  <p:stCondLst>
                                    <p:cond delay="0"/>
                                  </p:stCondLst>
                                  <p:childTnLst>
                                    <p:set>
                                      <p:cBhvr>
                                        <p:cTn id="92" dur="1" fill="hold">
                                          <p:stCondLst>
                                            <p:cond delay="0"/>
                                          </p:stCondLst>
                                        </p:cTn>
                                        <p:tgtEl>
                                          <p:spTgt spid="6"/>
                                        </p:tgtEl>
                                        <p:attrNameLst>
                                          <p:attrName>style.visibility</p:attrName>
                                        </p:attrNameLst>
                                      </p:cBhvr>
                                      <p:to>
                                        <p:strVal val="visible"/>
                                      </p:to>
                                    </p:set>
                                    <p:animEffect transition="in" filter="wipe(down)">
                                      <p:cBhvr>
                                        <p:cTn id="93" dur="500"/>
                                        <p:tgtEl>
                                          <p:spTgt spid="6"/>
                                        </p:tgtEl>
                                      </p:cBhvr>
                                    </p:animEffect>
                                  </p:childTnLst>
                                </p:cTn>
                              </p:par>
                              <p:par>
                                <p:cTn id="94" presetID="22" presetClass="entr" presetSubtype="4" fill="hold" nodeType="withEffect">
                                  <p:stCondLst>
                                    <p:cond delay="0"/>
                                  </p:stCondLst>
                                  <p:childTnLst>
                                    <p:set>
                                      <p:cBhvr>
                                        <p:cTn id="95" dur="1" fill="hold">
                                          <p:stCondLst>
                                            <p:cond delay="0"/>
                                          </p:stCondLst>
                                        </p:cTn>
                                        <p:tgtEl>
                                          <p:spTgt spid="191"/>
                                        </p:tgtEl>
                                        <p:attrNameLst>
                                          <p:attrName>style.visibility</p:attrName>
                                        </p:attrNameLst>
                                      </p:cBhvr>
                                      <p:to>
                                        <p:strVal val="visible"/>
                                      </p:to>
                                    </p:set>
                                    <p:animEffect transition="in" filter="wipe(down)">
                                      <p:cBhvr>
                                        <p:cTn id="96" dur="500"/>
                                        <p:tgtEl>
                                          <p:spTgt spid="191"/>
                                        </p:tgtEl>
                                      </p:cBhvr>
                                    </p:animEffect>
                                  </p:childTnLst>
                                </p:cTn>
                              </p:par>
                              <p:par>
                                <p:cTn id="97" presetID="22" presetClass="entr" presetSubtype="4" fill="hold" nodeType="withEffect">
                                  <p:stCondLst>
                                    <p:cond delay="0"/>
                                  </p:stCondLst>
                                  <p:childTnLst>
                                    <p:set>
                                      <p:cBhvr>
                                        <p:cTn id="98" dur="1" fill="hold">
                                          <p:stCondLst>
                                            <p:cond delay="0"/>
                                          </p:stCondLst>
                                        </p:cTn>
                                        <p:tgtEl>
                                          <p:spTgt spid="203"/>
                                        </p:tgtEl>
                                        <p:attrNameLst>
                                          <p:attrName>style.visibility</p:attrName>
                                        </p:attrNameLst>
                                      </p:cBhvr>
                                      <p:to>
                                        <p:strVal val="visible"/>
                                      </p:to>
                                    </p:set>
                                    <p:animEffect transition="in" filter="wipe(down)">
                                      <p:cBhvr>
                                        <p:cTn id="99" dur="500"/>
                                        <p:tgtEl>
                                          <p:spTgt spid="203"/>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93"/>
                                        </p:tgtEl>
                                        <p:attrNameLst>
                                          <p:attrName>style.visibility</p:attrName>
                                        </p:attrNameLst>
                                      </p:cBhvr>
                                      <p:to>
                                        <p:strVal val="visible"/>
                                      </p:to>
                                    </p:set>
                                    <p:animEffect transition="in" filter="wipe(down)">
                                      <p:cBhvr>
                                        <p:cTn id="102" dur="500"/>
                                        <p:tgtEl>
                                          <p:spTgt spid="193"/>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197"/>
                                        </p:tgtEl>
                                        <p:attrNameLst>
                                          <p:attrName>style.visibility</p:attrName>
                                        </p:attrNameLst>
                                      </p:cBhvr>
                                      <p:to>
                                        <p:strVal val="visible"/>
                                      </p:to>
                                    </p:set>
                                    <p:animEffect transition="in" filter="wipe(down)">
                                      <p:cBhvr>
                                        <p:cTn id="107" dur="500"/>
                                        <p:tgtEl>
                                          <p:spTgt spid="197"/>
                                        </p:tgtEl>
                                      </p:cBhvr>
                                    </p:animEffect>
                                  </p:childTnLst>
                                </p:cTn>
                              </p:par>
                              <p:par>
                                <p:cTn id="108" presetID="22" presetClass="entr" presetSubtype="4" fill="hold" nodeType="withEffect">
                                  <p:stCondLst>
                                    <p:cond delay="0"/>
                                  </p:stCondLst>
                                  <p:childTnLst>
                                    <p:set>
                                      <p:cBhvr>
                                        <p:cTn id="109" dur="1" fill="hold">
                                          <p:stCondLst>
                                            <p:cond delay="0"/>
                                          </p:stCondLst>
                                        </p:cTn>
                                        <p:tgtEl>
                                          <p:spTgt spid="206"/>
                                        </p:tgtEl>
                                        <p:attrNameLst>
                                          <p:attrName>style.visibility</p:attrName>
                                        </p:attrNameLst>
                                      </p:cBhvr>
                                      <p:to>
                                        <p:strVal val="visible"/>
                                      </p:to>
                                    </p:set>
                                    <p:animEffect transition="in" filter="wipe(down)">
                                      <p:cBhvr>
                                        <p:cTn id="110" dur="500"/>
                                        <p:tgtEl>
                                          <p:spTgt spid="206"/>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200"/>
                                        </p:tgtEl>
                                        <p:attrNameLst>
                                          <p:attrName>style.visibility</p:attrName>
                                        </p:attrNameLst>
                                      </p:cBhvr>
                                      <p:to>
                                        <p:strVal val="visible"/>
                                      </p:to>
                                    </p:set>
                                    <p:animEffect transition="in" filter="wipe(down)">
                                      <p:cBhvr>
                                        <p:cTn id="113" dur="500"/>
                                        <p:tgtEl>
                                          <p:spTgt spid="200"/>
                                        </p:tgtEl>
                                      </p:cBhvr>
                                    </p:animEffect>
                                  </p:childTnLst>
                                </p:cTn>
                              </p:par>
                              <p:par>
                                <p:cTn id="114" presetID="22" presetClass="entr" presetSubtype="4" fill="hold" nodeType="withEffect">
                                  <p:stCondLst>
                                    <p:cond delay="0"/>
                                  </p:stCondLst>
                                  <p:childTnLst>
                                    <p:set>
                                      <p:cBhvr>
                                        <p:cTn id="115" dur="1" fill="hold">
                                          <p:stCondLst>
                                            <p:cond delay="0"/>
                                          </p:stCondLst>
                                        </p:cTn>
                                        <p:tgtEl>
                                          <p:spTgt spid="198"/>
                                        </p:tgtEl>
                                        <p:attrNameLst>
                                          <p:attrName>style.visibility</p:attrName>
                                        </p:attrNameLst>
                                      </p:cBhvr>
                                      <p:to>
                                        <p:strVal val="visible"/>
                                      </p:to>
                                    </p:set>
                                    <p:animEffect transition="in" filter="wipe(down)">
                                      <p:cBhvr>
                                        <p:cTn id="116" dur="500"/>
                                        <p:tgtEl>
                                          <p:spTgt spid="198"/>
                                        </p:tgtEl>
                                      </p:cBhvr>
                                    </p:animEffect>
                                  </p:childTnLst>
                                </p:cTn>
                              </p:par>
                              <p:par>
                                <p:cTn id="117" presetID="22" presetClass="entr" presetSubtype="4" fill="hold" grpId="0" nodeType="withEffect">
                                  <p:stCondLst>
                                    <p:cond delay="0"/>
                                  </p:stCondLst>
                                  <p:childTnLst>
                                    <p:set>
                                      <p:cBhvr>
                                        <p:cTn id="118" dur="1" fill="hold">
                                          <p:stCondLst>
                                            <p:cond delay="0"/>
                                          </p:stCondLst>
                                        </p:cTn>
                                        <p:tgtEl>
                                          <p:spTgt spid="199"/>
                                        </p:tgtEl>
                                        <p:attrNameLst>
                                          <p:attrName>style.visibility</p:attrName>
                                        </p:attrNameLst>
                                      </p:cBhvr>
                                      <p:to>
                                        <p:strVal val="visible"/>
                                      </p:to>
                                    </p:set>
                                    <p:animEffect transition="in" filter="wipe(down)">
                                      <p:cBhvr>
                                        <p:cTn id="119" dur="5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124" grpId="0" animBg="1"/>
      <p:bldP spid="167" grpId="0" animBg="1"/>
      <p:bldP spid="168" grpId="0"/>
      <p:bldP spid="181" grpId="0" animBg="1"/>
      <p:bldP spid="182" grpId="0"/>
      <p:bldP spid="187" grpId="0"/>
      <p:bldP spid="188" grpId="0"/>
      <p:bldP spid="74" grpId="0" animBg="1"/>
      <p:bldP spid="193" grpId="0" animBg="1"/>
      <p:bldP spid="196" grpId="0" animBg="1"/>
      <p:bldP spid="194" grpId="0" animBg="1"/>
      <p:bldP spid="195" grpId="0"/>
      <p:bldP spid="197" grpId="0" animBg="1"/>
      <p:bldP spid="130" grpId="0" animBg="1"/>
      <p:bldP spid="129" grpId="0"/>
      <p:bldP spid="189" grpId="0"/>
      <p:bldP spid="199" grpId="0" animBg="1"/>
      <p:bldP spid="20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gradFill>
                  <a:gsLst>
                    <a:gs pos="1250">
                      <a:srgbClr val="FFFFFF"/>
                    </a:gs>
                    <a:gs pos="100000">
                      <a:srgbClr val="FFFFFF"/>
                    </a:gs>
                  </a:gsLst>
                  <a:lin ang="5400000" scaled="0"/>
                </a:gradFill>
              </a:rPr>
              <a:t>Forced Tunneling</a:t>
            </a:r>
            <a:endParaRPr lang="en-US" dirty="0"/>
          </a:p>
        </p:txBody>
      </p:sp>
      <p:sp>
        <p:nvSpPr>
          <p:cNvPr id="123" name="Rectangle 122"/>
          <p:cNvSpPr/>
          <p:nvPr/>
        </p:nvSpPr>
        <p:spPr>
          <a:xfrm>
            <a:off x="1189037" y="1211262"/>
            <a:ext cx="6004228" cy="5257800"/>
          </a:xfrm>
          <a:prstGeom prst="rect">
            <a:avLst/>
          </a:prstGeom>
          <a:solidFill>
            <a:sysClr val="window" lastClr="FFFFFF">
              <a:lumMod val="85000"/>
            </a:sysClr>
          </a:solid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defRPr/>
            </a:pPr>
            <a:r>
              <a:rPr lang="en-US" b="1" dirty="0" smtClean="0">
                <a:solidFill>
                  <a:srgbClr val="5B9BD5">
                    <a:lumMod val="50000"/>
                  </a:srgbClr>
                </a:solidFill>
              </a:rPr>
              <a:t>Cloud Service</a:t>
            </a:r>
            <a:endParaRPr lang="en-US" b="1" dirty="0">
              <a:solidFill>
                <a:srgbClr val="5B9BD5">
                  <a:lumMod val="50000"/>
                </a:srgbClr>
              </a:solidFill>
            </a:endParaRPr>
          </a:p>
        </p:txBody>
      </p:sp>
      <p:sp>
        <p:nvSpPr>
          <p:cNvPr id="197" name="Bent Arrow 196"/>
          <p:cNvSpPr/>
          <p:nvPr/>
        </p:nvSpPr>
        <p:spPr bwMode="auto">
          <a:xfrm rot="16200000" flipV="1">
            <a:off x="9132676" y="4141071"/>
            <a:ext cx="3320752" cy="1335230"/>
          </a:xfrm>
          <a:prstGeom prst="bentArrow">
            <a:avLst>
              <a:gd name="adj1" fmla="val 25000"/>
              <a:gd name="adj2" fmla="val 23139"/>
              <a:gd name="adj3" fmla="val 28020"/>
              <a:gd name="adj4" fmla="val 43750"/>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98" name="Picture 197"/>
          <p:cNvPicPr>
            <a:picLocks noChangeAspect="1"/>
          </p:cNvPicPr>
          <p:nvPr/>
        </p:nvPicPr>
        <p:blipFill>
          <a:blip r:embed="rId3"/>
          <a:stretch>
            <a:fillRect/>
          </a:stretch>
        </p:blipFill>
        <p:spPr>
          <a:xfrm>
            <a:off x="9296424" y="5521491"/>
            <a:ext cx="2908957" cy="1339687"/>
          </a:xfrm>
          <a:prstGeom prst="rect">
            <a:avLst/>
          </a:prstGeom>
        </p:spPr>
      </p:pic>
      <p:sp>
        <p:nvSpPr>
          <p:cNvPr id="199" name="Rectangle 198"/>
          <p:cNvSpPr/>
          <p:nvPr/>
        </p:nvSpPr>
        <p:spPr>
          <a:xfrm>
            <a:off x="10158544" y="5572361"/>
            <a:ext cx="2231893" cy="307777"/>
          </a:xfrm>
          <a:prstGeom prst="rect">
            <a:avLst/>
          </a:prstGeom>
          <a:solidFill>
            <a:schemeClr val="tx1"/>
          </a:solidFill>
        </p:spPr>
        <p:style>
          <a:lnRef idx="1">
            <a:schemeClr val="accent3"/>
          </a:lnRef>
          <a:fillRef idx="2">
            <a:schemeClr val="accent3"/>
          </a:fillRef>
          <a:effectRef idx="1">
            <a:schemeClr val="accent3"/>
          </a:effectRef>
          <a:fontRef idx="minor">
            <a:schemeClr val="dk1"/>
          </a:fontRef>
        </p:style>
        <p:txBody>
          <a:bodyPr wrap="none">
            <a:spAutoFit/>
          </a:bodyPr>
          <a:lstStyle/>
          <a:p>
            <a:r>
              <a:rPr lang="en-US" sz="1400" b="1" dirty="0" smtClean="0">
                <a:solidFill>
                  <a:srgbClr val="000000"/>
                </a:solidFill>
              </a:rPr>
              <a:t>On-Premises Datacenter</a:t>
            </a:r>
            <a:endParaRPr lang="en-US" sz="1400" b="1" dirty="0">
              <a:solidFill>
                <a:srgbClr val="000000"/>
              </a:solidFill>
            </a:endParaRPr>
          </a:p>
        </p:txBody>
      </p:sp>
      <p:sp>
        <p:nvSpPr>
          <p:cNvPr id="47" name="Bent Arrow 46"/>
          <p:cNvSpPr/>
          <p:nvPr/>
        </p:nvSpPr>
        <p:spPr bwMode="auto">
          <a:xfrm flipV="1">
            <a:off x="4182247" y="5456058"/>
            <a:ext cx="5155879" cy="1335230"/>
          </a:xfrm>
          <a:prstGeom prst="bentArrow">
            <a:avLst>
              <a:gd name="adj1" fmla="val 25000"/>
              <a:gd name="adj2" fmla="val 23139"/>
              <a:gd name="adj3" fmla="val 28020"/>
              <a:gd name="adj4" fmla="val 43750"/>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4" name="Rounded Rectangle 123"/>
          <p:cNvSpPr/>
          <p:nvPr/>
        </p:nvSpPr>
        <p:spPr>
          <a:xfrm>
            <a:off x="1290273" y="1690048"/>
            <a:ext cx="5751971" cy="4528617"/>
          </a:xfrm>
          <a:prstGeom prst="roundRect">
            <a:avLst>
              <a:gd name="adj" fmla="val 3644"/>
            </a:avLst>
          </a:prstGeom>
          <a:solidFill>
            <a:sysClr val="window" lastClr="FFFFFF">
              <a:lumMod val="95000"/>
            </a:sysClr>
          </a:solidFill>
          <a:ln w="28575" cap="rnd" cmpd="sng" algn="ctr">
            <a:solidFill>
              <a:srgbClr val="C00000"/>
            </a:solidFill>
            <a:prstDash val="sysDot"/>
            <a:roun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dirty="0">
              <a:solidFill>
                <a:prstClr val="white"/>
              </a:solidFill>
            </a:endParaRPr>
          </a:p>
        </p:txBody>
      </p:sp>
      <p:sp>
        <p:nvSpPr>
          <p:cNvPr id="167" name="Rounded Rectangle 166"/>
          <p:cNvSpPr/>
          <p:nvPr/>
        </p:nvSpPr>
        <p:spPr>
          <a:xfrm>
            <a:off x="2751605" y="3268662"/>
            <a:ext cx="3200400" cy="1144915"/>
          </a:xfrm>
          <a:prstGeom prst="roundRect">
            <a:avLst>
              <a:gd name="adj" fmla="val 3644"/>
            </a:avLst>
          </a:prstGeom>
          <a:solidFill>
            <a:sysClr val="window" lastClr="FFFFFF">
              <a:lumMod val="95000"/>
            </a:sysClr>
          </a:solidFill>
          <a:ln w="28575" cap="rnd" cmpd="sng" algn="ctr">
            <a:solidFill>
              <a:sysClr val="windowText" lastClr="000000">
                <a:lumMod val="65000"/>
                <a:lumOff val="35000"/>
              </a:sysClr>
            </a:solidFill>
            <a:prstDash val="sysDot"/>
            <a:roun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dirty="0">
              <a:solidFill>
                <a:prstClr val="white"/>
              </a:solidFill>
            </a:endParaRPr>
          </a:p>
        </p:txBody>
      </p:sp>
      <p:sp>
        <p:nvSpPr>
          <p:cNvPr id="168" name="TextBox 198"/>
          <p:cNvSpPr txBox="1"/>
          <p:nvPr/>
        </p:nvSpPr>
        <p:spPr>
          <a:xfrm>
            <a:off x="2751605" y="3282624"/>
            <a:ext cx="3200400" cy="276999"/>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smtClean="0">
                <a:solidFill>
                  <a:prstClr val="black">
                    <a:lumMod val="75000"/>
                    <a:lumOff val="25000"/>
                  </a:prstClr>
                </a:solidFill>
                <a:latin typeface="Segoe UI Semibold" panose="020B0702040204020203" pitchFamily="34" charset="0"/>
              </a:rPr>
              <a:t>Middle (Logic) Tier</a:t>
            </a:r>
            <a:endParaRPr lang="en-US" dirty="0">
              <a:solidFill>
                <a:prstClr val="black">
                  <a:lumMod val="75000"/>
                  <a:lumOff val="25000"/>
                </a:prstClr>
              </a:solidFill>
              <a:latin typeface="Segoe UI Semibold" panose="020B0702040204020203" pitchFamily="34" charset="0"/>
            </a:endParaRPr>
          </a:p>
        </p:txBody>
      </p:sp>
      <p:pic>
        <p:nvPicPr>
          <p:cNvPr id="169" name="Picture 168"/>
          <p:cNvPicPr>
            <a:picLocks noChangeAspect="1"/>
          </p:cNvPicPr>
          <p:nvPr/>
        </p:nvPicPr>
        <p:blipFill>
          <a:blip r:embed="rId4"/>
          <a:stretch>
            <a:fillRect/>
          </a:stretch>
        </p:blipFill>
        <p:spPr>
          <a:xfrm>
            <a:off x="5044303" y="3588311"/>
            <a:ext cx="664348" cy="610506"/>
          </a:xfrm>
          <a:prstGeom prst="rect">
            <a:avLst/>
          </a:prstGeom>
        </p:spPr>
      </p:pic>
      <p:pic>
        <p:nvPicPr>
          <p:cNvPr id="170" name="Picture 169"/>
          <p:cNvPicPr>
            <a:picLocks noChangeAspect="1"/>
          </p:cNvPicPr>
          <p:nvPr/>
        </p:nvPicPr>
        <p:blipFill>
          <a:blip r:embed="rId4"/>
          <a:stretch>
            <a:fillRect/>
          </a:stretch>
        </p:blipFill>
        <p:spPr>
          <a:xfrm>
            <a:off x="4350401" y="3588311"/>
            <a:ext cx="664348" cy="610506"/>
          </a:xfrm>
          <a:prstGeom prst="rect">
            <a:avLst/>
          </a:prstGeom>
        </p:spPr>
      </p:pic>
      <p:pic>
        <p:nvPicPr>
          <p:cNvPr id="171" name="Picture 170"/>
          <p:cNvPicPr>
            <a:picLocks noChangeAspect="1"/>
          </p:cNvPicPr>
          <p:nvPr/>
        </p:nvPicPr>
        <p:blipFill>
          <a:blip r:embed="rId4"/>
          <a:stretch>
            <a:fillRect/>
          </a:stretch>
        </p:blipFill>
        <p:spPr>
          <a:xfrm>
            <a:off x="3668064" y="3579449"/>
            <a:ext cx="664348" cy="610506"/>
          </a:xfrm>
          <a:prstGeom prst="rect">
            <a:avLst/>
          </a:prstGeom>
        </p:spPr>
      </p:pic>
      <p:pic>
        <p:nvPicPr>
          <p:cNvPr id="172" name="Picture 171"/>
          <p:cNvPicPr>
            <a:picLocks noChangeAspect="1"/>
          </p:cNvPicPr>
          <p:nvPr/>
        </p:nvPicPr>
        <p:blipFill>
          <a:blip r:embed="rId4"/>
          <a:stretch>
            <a:fillRect/>
          </a:stretch>
        </p:blipFill>
        <p:spPr>
          <a:xfrm>
            <a:off x="2974162" y="3579449"/>
            <a:ext cx="664348" cy="610506"/>
          </a:xfrm>
          <a:prstGeom prst="rect">
            <a:avLst/>
          </a:prstGeom>
        </p:spPr>
      </p:pic>
      <p:sp>
        <p:nvSpPr>
          <p:cNvPr id="181" name="Rounded Rectangle 180"/>
          <p:cNvSpPr/>
          <p:nvPr/>
        </p:nvSpPr>
        <p:spPr>
          <a:xfrm>
            <a:off x="2769844" y="1744601"/>
            <a:ext cx="3200400" cy="1144915"/>
          </a:xfrm>
          <a:prstGeom prst="roundRect">
            <a:avLst>
              <a:gd name="adj" fmla="val 3644"/>
            </a:avLst>
          </a:prstGeom>
          <a:solidFill>
            <a:sysClr val="window" lastClr="FFFFFF">
              <a:lumMod val="95000"/>
            </a:sysClr>
          </a:solidFill>
          <a:ln w="28575" cap="rnd" cmpd="sng" algn="ctr">
            <a:solidFill>
              <a:sysClr val="windowText" lastClr="000000">
                <a:lumMod val="65000"/>
                <a:lumOff val="35000"/>
              </a:sysClr>
            </a:solidFill>
            <a:prstDash val="sysDot"/>
            <a:roun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dirty="0">
              <a:solidFill>
                <a:prstClr val="white"/>
              </a:solidFill>
            </a:endParaRPr>
          </a:p>
        </p:txBody>
      </p:sp>
      <p:sp>
        <p:nvSpPr>
          <p:cNvPr id="182" name="TextBox 198"/>
          <p:cNvSpPr txBox="1"/>
          <p:nvPr/>
        </p:nvSpPr>
        <p:spPr>
          <a:xfrm>
            <a:off x="2769844" y="1758563"/>
            <a:ext cx="3200400" cy="276999"/>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smtClean="0">
                <a:solidFill>
                  <a:prstClr val="black">
                    <a:lumMod val="75000"/>
                    <a:lumOff val="25000"/>
                  </a:prstClr>
                </a:solidFill>
                <a:latin typeface="Segoe UI Semibold" panose="020B0702040204020203" pitchFamily="34" charset="0"/>
              </a:rPr>
              <a:t>Front End (App) Tier</a:t>
            </a:r>
            <a:endParaRPr lang="en-US" dirty="0">
              <a:solidFill>
                <a:prstClr val="black">
                  <a:lumMod val="75000"/>
                  <a:lumOff val="25000"/>
                </a:prstClr>
              </a:solidFill>
              <a:latin typeface="Segoe UI Semibold" panose="020B0702040204020203" pitchFamily="34" charset="0"/>
            </a:endParaRPr>
          </a:p>
        </p:txBody>
      </p:sp>
      <p:pic>
        <p:nvPicPr>
          <p:cNvPr id="183" name="Picture 182"/>
          <p:cNvPicPr>
            <a:picLocks noChangeAspect="1"/>
          </p:cNvPicPr>
          <p:nvPr/>
        </p:nvPicPr>
        <p:blipFill>
          <a:blip r:embed="rId4"/>
          <a:stretch>
            <a:fillRect/>
          </a:stretch>
        </p:blipFill>
        <p:spPr>
          <a:xfrm>
            <a:off x="5062542" y="2064250"/>
            <a:ext cx="664348" cy="610506"/>
          </a:xfrm>
          <a:prstGeom prst="rect">
            <a:avLst/>
          </a:prstGeom>
        </p:spPr>
      </p:pic>
      <p:pic>
        <p:nvPicPr>
          <p:cNvPr id="184" name="Picture 183"/>
          <p:cNvPicPr>
            <a:picLocks noChangeAspect="1"/>
          </p:cNvPicPr>
          <p:nvPr/>
        </p:nvPicPr>
        <p:blipFill>
          <a:blip r:embed="rId4"/>
          <a:stretch>
            <a:fillRect/>
          </a:stretch>
        </p:blipFill>
        <p:spPr>
          <a:xfrm>
            <a:off x="4368640" y="2064250"/>
            <a:ext cx="664348" cy="610506"/>
          </a:xfrm>
          <a:prstGeom prst="rect">
            <a:avLst/>
          </a:prstGeom>
        </p:spPr>
      </p:pic>
      <p:pic>
        <p:nvPicPr>
          <p:cNvPr id="185" name="Picture 184"/>
          <p:cNvPicPr>
            <a:picLocks noChangeAspect="1"/>
          </p:cNvPicPr>
          <p:nvPr/>
        </p:nvPicPr>
        <p:blipFill>
          <a:blip r:embed="rId4"/>
          <a:stretch>
            <a:fillRect/>
          </a:stretch>
        </p:blipFill>
        <p:spPr>
          <a:xfrm>
            <a:off x="3686303" y="2055388"/>
            <a:ext cx="664348" cy="610506"/>
          </a:xfrm>
          <a:prstGeom prst="rect">
            <a:avLst/>
          </a:prstGeom>
        </p:spPr>
      </p:pic>
      <p:pic>
        <p:nvPicPr>
          <p:cNvPr id="186" name="Picture 185"/>
          <p:cNvPicPr>
            <a:picLocks noChangeAspect="1"/>
          </p:cNvPicPr>
          <p:nvPr/>
        </p:nvPicPr>
        <p:blipFill>
          <a:blip r:embed="rId4"/>
          <a:stretch>
            <a:fillRect/>
          </a:stretch>
        </p:blipFill>
        <p:spPr>
          <a:xfrm>
            <a:off x="2992401" y="2055388"/>
            <a:ext cx="664348" cy="610506"/>
          </a:xfrm>
          <a:prstGeom prst="rect">
            <a:avLst/>
          </a:prstGeom>
        </p:spPr>
      </p:pic>
      <p:sp>
        <p:nvSpPr>
          <p:cNvPr id="187" name="TextBox 198"/>
          <p:cNvSpPr txBox="1"/>
          <p:nvPr/>
        </p:nvSpPr>
        <p:spPr>
          <a:xfrm>
            <a:off x="1588276" y="2096872"/>
            <a:ext cx="1003210" cy="492443"/>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dirty="0" smtClean="0">
                <a:solidFill>
                  <a:prstClr val="black">
                    <a:lumMod val="75000"/>
                    <a:lumOff val="25000"/>
                  </a:prstClr>
                </a:solidFill>
                <a:latin typeface="Segoe UI Semibold" panose="020B0702040204020203" pitchFamily="34" charset="0"/>
              </a:rPr>
              <a:t>Virtual Network 1</a:t>
            </a:r>
            <a:endParaRPr lang="en-US" sz="1600" dirty="0">
              <a:solidFill>
                <a:prstClr val="black">
                  <a:lumMod val="75000"/>
                  <a:lumOff val="25000"/>
                </a:prstClr>
              </a:solidFill>
              <a:latin typeface="Segoe UI Semibold" panose="020B0702040204020203" pitchFamily="34" charset="0"/>
            </a:endParaRPr>
          </a:p>
        </p:txBody>
      </p:sp>
      <p:sp>
        <p:nvSpPr>
          <p:cNvPr id="188" name="TextBox 198"/>
          <p:cNvSpPr txBox="1"/>
          <p:nvPr/>
        </p:nvSpPr>
        <p:spPr>
          <a:xfrm>
            <a:off x="1637117" y="3597503"/>
            <a:ext cx="1003210" cy="492443"/>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dirty="0" smtClean="0">
                <a:solidFill>
                  <a:prstClr val="black">
                    <a:lumMod val="75000"/>
                    <a:lumOff val="25000"/>
                  </a:prstClr>
                </a:solidFill>
                <a:latin typeface="Segoe UI Semibold" panose="020B0702040204020203" pitchFamily="34" charset="0"/>
              </a:rPr>
              <a:t>Virtual Network 2</a:t>
            </a:r>
            <a:endParaRPr lang="en-US" sz="1600" dirty="0">
              <a:solidFill>
                <a:prstClr val="black">
                  <a:lumMod val="75000"/>
                  <a:lumOff val="25000"/>
                </a:prstClr>
              </a:solidFill>
              <a:latin typeface="Segoe UI Semibold" panose="020B0702040204020203" pitchFamily="34" charset="0"/>
            </a:endParaRPr>
          </a:p>
        </p:txBody>
      </p:sp>
      <p:sp>
        <p:nvSpPr>
          <p:cNvPr id="130" name="Rounded Rectangle 129"/>
          <p:cNvSpPr/>
          <p:nvPr/>
        </p:nvSpPr>
        <p:spPr>
          <a:xfrm>
            <a:off x="2789237" y="4866947"/>
            <a:ext cx="3200400" cy="1144915"/>
          </a:xfrm>
          <a:prstGeom prst="roundRect">
            <a:avLst>
              <a:gd name="adj" fmla="val 3644"/>
            </a:avLst>
          </a:prstGeom>
          <a:solidFill>
            <a:sysClr val="window" lastClr="FFFFFF">
              <a:lumMod val="95000"/>
            </a:sysClr>
          </a:solidFill>
          <a:ln w="28575" cap="rnd" cmpd="sng" algn="ctr">
            <a:solidFill>
              <a:sysClr val="windowText" lastClr="000000">
                <a:lumMod val="65000"/>
                <a:lumOff val="35000"/>
              </a:sysClr>
            </a:solidFill>
            <a:prstDash val="sysDot"/>
            <a:roun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dirty="0">
              <a:solidFill>
                <a:prstClr val="white"/>
              </a:solidFill>
            </a:endParaRPr>
          </a:p>
        </p:txBody>
      </p:sp>
      <p:sp>
        <p:nvSpPr>
          <p:cNvPr id="129" name="TextBox 198"/>
          <p:cNvSpPr txBox="1"/>
          <p:nvPr/>
        </p:nvSpPr>
        <p:spPr>
          <a:xfrm>
            <a:off x="2789237" y="4880909"/>
            <a:ext cx="3200400" cy="276999"/>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smtClean="0">
                <a:solidFill>
                  <a:prstClr val="black">
                    <a:lumMod val="75000"/>
                    <a:lumOff val="25000"/>
                  </a:prstClr>
                </a:solidFill>
                <a:latin typeface="Segoe UI Semibold" panose="020B0702040204020203" pitchFamily="34" charset="0"/>
              </a:rPr>
              <a:t>Backend (Database) Tier</a:t>
            </a:r>
            <a:endParaRPr lang="en-US" dirty="0">
              <a:solidFill>
                <a:prstClr val="black">
                  <a:lumMod val="75000"/>
                  <a:lumOff val="25000"/>
                </a:prstClr>
              </a:solidFill>
              <a:latin typeface="Segoe UI Semibold" panose="020B0702040204020203" pitchFamily="34" charset="0"/>
            </a:endParaRPr>
          </a:p>
        </p:txBody>
      </p:sp>
      <p:pic>
        <p:nvPicPr>
          <p:cNvPr id="148" name="Picture 147"/>
          <p:cNvPicPr>
            <a:picLocks noChangeAspect="1"/>
          </p:cNvPicPr>
          <p:nvPr/>
        </p:nvPicPr>
        <p:blipFill>
          <a:blip r:embed="rId4"/>
          <a:stretch>
            <a:fillRect/>
          </a:stretch>
        </p:blipFill>
        <p:spPr>
          <a:xfrm>
            <a:off x="5081935" y="5186596"/>
            <a:ext cx="664348" cy="610506"/>
          </a:xfrm>
          <a:prstGeom prst="rect">
            <a:avLst/>
          </a:prstGeom>
        </p:spPr>
      </p:pic>
      <p:pic>
        <p:nvPicPr>
          <p:cNvPr id="163" name="Picture 162"/>
          <p:cNvPicPr>
            <a:picLocks noChangeAspect="1"/>
          </p:cNvPicPr>
          <p:nvPr/>
        </p:nvPicPr>
        <p:blipFill>
          <a:blip r:embed="rId4"/>
          <a:stretch>
            <a:fillRect/>
          </a:stretch>
        </p:blipFill>
        <p:spPr>
          <a:xfrm>
            <a:off x="4388033" y="5186596"/>
            <a:ext cx="664348" cy="610506"/>
          </a:xfrm>
          <a:prstGeom prst="rect">
            <a:avLst/>
          </a:prstGeom>
        </p:spPr>
      </p:pic>
      <p:pic>
        <p:nvPicPr>
          <p:cNvPr id="164" name="Picture 163"/>
          <p:cNvPicPr>
            <a:picLocks noChangeAspect="1"/>
          </p:cNvPicPr>
          <p:nvPr/>
        </p:nvPicPr>
        <p:blipFill>
          <a:blip r:embed="rId4"/>
          <a:stretch>
            <a:fillRect/>
          </a:stretch>
        </p:blipFill>
        <p:spPr>
          <a:xfrm>
            <a:off x="3705696" y="5177734"/>
            <a:ext cx="664348" cy="610506"/>
          </a:xfrm>
          <a:prstGeom prst="rect">
            <a:avLst/>
          </a:prstGeom>
        </p:spPr>
      </p:pic>
      <p:pic>
        <p:nvPicPr>
          <p:cNvPr id="165" name="Picture 164"/>
          <p:cNvPicPr>
            <a:picLocks noChangeAspect="1"/>
          </p:cNvPicPr>
          <p:nvPr/>
        </p:nvPicPr>
        <p:blipFill>
          <a:blip r:embed="rId4"/>
          <a:stretch>
            <a:fillRect/>
          </a:stretch>
        </p:blipFill>
        <p:spPr>
          <a:xfrm>
            <a:off x="3011794" y="5177734"/>
            <a:ext cx="664348" cy="610506"/>
          </a:xfrm>
          <a:prstGeom prst="rect">
            <a:avLst/>
          </a:prstGeom>
        </p:spPr>
      </p:pic>
      <p:sp>
        <p:nvSpPr>
          <p:cNvPr id="189" name="TextBox 198"/>
          <p:cNvSpPr txBox="1"/>
          <p:nvPr/>
        </p:nvSpPr>
        <p:spPr>
          <a:xfrm>
            <a:off x="1637117" y="5097514"/>
            <a:ext cx="1003210" cy="492443"/>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dirty="0" smtClean="0">
                <a:solidFill>
                  <a:prstClr val="black">
                    <a:lumMod val="75000"/>
                    <a:lumOff val="25000"/>
                  </a:prstClr>
                </a:solidFill>
                <a:latin typeface="Segoe UI Semibold" panose="020B0702040204020203" pitchFamily="34" charset="0"/>
              </a:rPr>
              <a:t>Virtual Network 3</a:t>
            </a:r>
            <a:endParaRPr lang="en-US" sz="1600" dirty="0">
              <a:solidFill>
                <a:prstClr val="black">
                  <a:lumMod val="75000"/>
                  <a:lumOff val="25000"/>
                </a:prstClr>
              </a:solidFill>
              <a:latin typeface="Segoe UI Semibold" panose="020B0702040204020203" pitchFamily="34" charset="0"/>
            </a:endParaRPr>
          </a:p>
        </p:txBody>
      </p:sp>
      <p:sp>
        <p:nvSpPr>
          <p:cNvPr id="194" name="Freeform 95"/>
          <p:cNvSpPr>
            <a:spLocks/>
          </p:cNvSpPr>
          <p:nvPr/>
        </p:nvSpPr>
        <p:spPr bwMode="auto">
          <a:xfrm flipH="1">
            <a:off x="10375426" y="2092323"/>
            <a:ext cx="1530572" cy="993984"/>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tx1">
              <a:lumMod val="85000"/>
            </a:schemeClr>
          </a:solidFill>
          <a:ln w="28575">
            <a:noFill/>
            <a:round/>
            <a:headEnd/>
            <a:tailEnd/>
          </a:ln>
          <a:extLst/>
        </p:spPr>
        <p:txBody>
          <a:bodyPr vert="horz" wrap="square" lIns="93260" tIns="46630" rIns="93260" bIns="46630" numCol="1" anchor="t" anchorCtr="0" compatLnSpc="1">
            <a:prstTxWarp prst="textNoShape">
              <a:avLst/>
            </a:prstTxWarp>
          </a:bodyPr>
          <a:lstStyle/>
          <a:p>
            <a:endParaRPr lang="en-US" sz="1836" b="1" kern="0">
              <a:solidFill>
                <a:srgbClr val="505050"/>
              </a:solidFill>
            </a:endParaRPr>
          </a:p>
        </p:txBody>
      </p:sp>
      <p:sp>
        <p:nvSpPr>
          <p:cNvPr id="195" name="TextBox 194"/>
          <p:cNvSpPr txBox="1"/>
          <p:nvPr/>
        </p:nvSpPr>
        <p:spPr>
          <a:xfrm>
            <a:off x="10331772" y="2407275"/>
            <a:ext cx="1631571" cy="550647"/>
          </a:xfrm>
          <a:prstGeom prst="rect">
            <a:avLst/>
          </a:prstGeom>
          <a:noFill/>
        </p:spPr>
        <p:txBody>
          <a:bodyPr wrap="square" lIns="186521" tIns="149217" rIns="186521" bIns="149217" rtlCol="0">
            <a:spAutoFit/>
          </a:bodyPr>
          <a:lstStyle>
            <a:defPPr>
              <a:defRPr lang="en-US"/>
            </a:defPPr>
            <a:lvl1pPr>
              <a:lnSpc>
                <a:spcPct val="90000"/>
              </a:lnSpc>
              <a:defRPr sz="1100">
                <a:gradFill>
                  <a:gsLst>
                    <a:gs pos="2917">
                      <a:schemeClr val="tx1"/>
                    </a:gs>
                    <a:gs pos="30000">
                      <a:schemeClr val="tx1"/>
                    </a:gs>
                  </a:gsLst>
                  <a:lin ang="5400000" scaled="0"/>
                </a:gradFill>
              </a:defRPr>
            </a:lvl1pPr>
          </a:lstStyle>
          <a:p>
            <a:pPr algn="ctr"/>
            <a:r>
              <a:rPr lang="en-US" sz="1800" b="1" dirty="0">
                <a:solidFill>
                  <a:srgbClr val="505050">
                    <a:lumMod val="50000"/>
                  </a:srgbClr>
                </a:solidFill>
              </a:rPr>
              <a:t>Internet</a:t>
            </a:r>
          </a:p>
        </p:txBody>
      </p:sp>
      <p:sp>
        <p:nvSpPr>
          <p:cNvPr id="2" name="TextBox 1"/>
          <p:cNvSpPr txBox="1"/>
          <p:nvPr/>
        </p:nvSpPr>
        <p:spPr>
          <a:xfrm>
            <a:off x="5662361" y="6183057"/>
            <a:ext cx="2400401"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t>Forced Tunnel</a:t>
            </a:r>
          </a:p>
        </p:txBody>
      </p:sp>
      <p:cxnSp>
        <p:nvCxnSpPr>
          <p:cNvPr id="5" name="Straight Arrow Connector 4"/>
          <p:cNvCxnSpPr>
            <a:stCxn id="130" idx="3"/>
          </p:cNvCxnSpPr>
          <p:nvPr/>
        </p:nvCxnSpPr>
        <p:spPr>
          <a:xfrm flipV="1">
            <a:off x="5989637" y="3086307"/>
            <a:ext cx="4385789" cy="2353098"/>
          </a:xfrm>
          <a:prstGeom prst="straightConnector1">
            <a:avLst/>
          </a:prstGeom>
          <a:ln w="73025">
            <a:solidFill>
              <a:schemeClr val="accent6"/>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grpSp>
        <p:nvGrpSpPr>
          <p:cNvPr id="48" name="Group 47"/>
          <p:cNvGrpSpPr/>
          <p:nvPr/>
        </p:nvGrpSpPr>
        <p:grpSpPr>
          <a:xfrm rot="21233347">
            <a:off x="7516051" y="4093828"/>
            <a:ext cx="749325" cy="749325"/>
            <a:chOff x="4687755" y="2457342"/>
            <a:chExt cx="608869" cy="608869"/>
          </a:xfrm>
          <a:solidFill>
            <a:srgbClr val="FF0000"/>
          </a:solidFill>
        </p:grpSpPr>
        <p:sp>
          <p:nvSpPr>
            <p:cNvPr id="49" name="Rectangle 48"/>
            <p:cNvSpPr/>
            <p:nvPr/>
          </p:nvSpPr>
          <p:spPr bwMode="auto">
            <a:xfrm rot="18900000">
              <a:off x="4922338" y="2457342"/>
              <a:ext cx="139700" cy="608869"/>
            </a:xfrm>
            <a:prstGeom prst="rect">
              <a:avLst/>
            </a:prstGeom>
            <a:grpFill/>
            <a:ln w="25400"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defRPr/>
              </a:pPr>
              <a:endParaRPr lang="en-US" sz="3200" kern="0" spc="-50" dirty="0" smtClean="0">
                <a:solidFill>
                  <a:srgbClr val="FFFFFF"/>
                </a:solidFill>
                <a:latin typeface="Calibri"/>
              </a:endParaRPr>
            </a:p>
          </p:txBody>
        </p:sp>
        <p:sp>
          <p:nvSpPr>
            <p:cNvPr id="50" name="Rectangle 49"/>
            <p:cNvSpPr/>
            <p:nvPr/>
          </p:nvSpPr>
          <p:spPr bwMode="auto">
            <a:xfrm rot="2700000">
              <a:off x="4922340" y="2457342"/>
              <a:ext cx="139700" cy="608869"/>
            </a:xfrm>
            <a:prstGeom prst="rect">
              <a:avLst/>
            </a:prstGeom>
            <a:grpFill/>
            <a:ln w="25400"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defRPr/>
              </a:pPr>
              <a:endParaRPr lang="en-US" sz="3200" kern="0" spc="-50" dirty="0" smtClean="0">
                <a:solidFill>
                  <a:srgbClr val="FFFFFF"/>
                </a:solidFill>
                <a:latin typeface="Calibri"/>
              </a:endParaRPr>
            </a:p>
          </p:txBody>
        </p:sp>
      </p:grpSp>
    </p:spTree>
    <p:extLst>
      <p:ext uri="{BB962C8B-B14F-4D97-AF65-F5344CB8AC3E}">
        <p14:creationId xmlns:p14="http://schemas.microsoft.com/office/powerpoint/2010/main" val="10856729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97"/>
                                        </p:tgtEl>
                                        <p:attrNameLst>
                                          <p:attrName>style.visibility</p:attrName>
                                        </p:attrNameLst>
                                      </p:cBhvr>
                                      <p:to>
                                        <p:strVal val="visible"/>
                                      </p:to>
                                    </p:set>
                                    <p:animEffect transition="in" filter="wipe(down)">
                                      <p:cBhvr>
                                        <p:cTn id="13" dur="500"/>
                                        <p:tgtEl>
                                          <p:spTgt spid="197"/>
                                        </p:tgtEl>
                                      </p:cBhvr>
                                    </p:animEffect>
                                  </p:childTnLst>
                                </p:cTn>
                              </p:par>
                            </p:childTnLst>
                          </p:cTn>
                        </p:par>
                        <p:par>
                          <p:cTn id="14" fill="hold">
                            <p:stCondLst>
                              <p:cond delay="500"/>
                            </p:stCondLst>
                            <p:childTnLst>
                              <p:par>
                                <p:cTn id="15" presetID="22" presetClass="entr" presetSubtype="4" fill="hold" nodeType="afterEffect">
                                  <p:stCondLst>
                                    <p:cond delay="75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1750"/>
                            </p:stCondLst>
                            <p:childTnLst>
                              <p:par>
                                <p:cTn id="19" presetID="22" presetClass="entr" presetSubtype="4" fill="hold"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down)">
                                      <p:cBhvr>
                                        <p:cTn id="2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 grpId="0" animBg="1"/>
      <p:bldP spid="47" grpId="0" animBg="1"/>
      <p:bldP spid="2" grpId="0"/>
    </p:bldLst>
  </p:timing>
</p:sld>
</file>

<file path=ppt/theme/theme1.xml><?xml version="1.0" encoding="utf-8"?>
<a:theme xmlns:a="http://schemas.openxmlformats.org/drawingml/2006/main" name="5-30610_Microsoft_Ignite_Keynote_Template">
  <a:themeElements>
    <a:clrScheme name="Ignite - Breakout - Gray Back">
      <a:dk1>
        <a:srgbClr val="000000"/>
      </a:dk1>
      <a:lt1>
        <a:srgbClr val="FFFFFF"/>
      </a:lt1>
      <a:dk2>
        <a:srgbClr val="505050"/>
      </a:dk2>
      <a:lt2>
        <a:srgbClr val="47D8FF"/>
      </a:lt2>
      <a:accent1>
        <a:srgbClr val="0078D7"/>
      </a:accent1>
      <a:accent2>
        <a:srgbClr val="5C2D91"/>
      </a:accent2>
      <a:accent3>
        <a:srgbClr val="B4009E"/>
      </a:accent3>
      <a:accent4>
        <a:srgbClr val="00BCF2"/>
      </a:accent4>
      <a:accent5>
        <a:srgbClr val="BAD80A"/>
      </a:accent5>
      <a:accent6>
        <a:srgbClr val="FF8C00"/>
      </a:accent6>
      <a:hlink>
        <a:srgbClr val="47D8FF"/>
      </a:hlink>
      <a:folHlink>
        <a:srgbClr val="47D8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398" fontAlgn="base">
          <a:spcBef>
            <a:spcPct val="0"/>
          </a:spcBef>
          <a:spcAft>
            <a:spcPct val="0"/>
          </a:spcAft>
          <a:defRPr sz="2000" dirty="0">
            <a:gradFill>
              <a:gsLst>
                <a:gs pos="16814">
                  <a:srgbClr val="FFFFFF"/>
                </a:gs>
                <a:gs pos="46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5_Breakout_Template_v02.potx" id="{DA6A3121-A306-4E81-BF43-CBCE095D8B76}" vid="{C3266B5A-74AF-44F8-8FA8-F258E4A695D4}"/>
    </a:ext>
  </a:extLst>
</a:theme>
</file>

<file path=ppt/theme/theme2.xml><?xml version="1.0" encoding="utf-8"?>
<a:theme xmlns:a="http://schemas.openxmlformats.org/drawingml/2006/main" name="MGXFY16_Consumer_Light_Template">
  <a:themeElements>
    <a:clrScheme name="MGX FY16 Light">
      <a:dk1>
        <a:srgbClr val="505050"/>
      </a:dk1>
      <a:lt1>
        <a:srgbClr val="FFFFFF"/>
      </a:lt1>
      <a:dk2>
        <a:srgbClr val="0078D7"/>
      </a:dk2>
      <a:lt2>
        <a:srgbClr val="FAFAFA"/>
      </a:lt2>
      <a:accent1>
        <a:srgbClr val="002050"/>
      </a:accent1>
      <a:accent2>
        <a:srgbClr val="0078D7"/>
      </a:accent2>
      <a:accent3>
        <a:srgbClr val="D83B01"/>
      </a:accent3>
      <a:accent4>
        <a:srgbClr val="FFB900"/>
      </a:accent4>
      <a:accent5>
        <a:srgbClr val="00188F"/>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GXFY16_Consumer_Light_Template.potx" id="{52F91075-02A6-48AE-A81A-3164BDD92C4E}" vid="{C6DD6058-9D29-45C5-BA17-71E876908797}"/>
    </a:ext>
  </a:extLst>
</a:theme>
</file>

<file path=ppt/theme/theme3.xml><?xml version="1.0" encoding="utf-8"?>
<a:theme xmlns:a="http://schemas.openxmlformats.org/drawingml/2006/main" name="5-30606_TR20_BO_CT_Template">
  <a:themeElements>
    <a:clrScheme name="TR20 - BO">
      <a:dk1>
        <a:srgbClr val="505050"/>
      </a:dk1>
      <a:lt1>
        <a:srgbClr val="FFFFFF"/>
      </a:lt1>
      <a:dk2>
        <a:srgbClr val="0078D7"/>
      </a:dk2>
      <a:lt2>
        <a:srgbClr val="D2D2D2"/>
      </a:lt2>
      <a:accent1>
        <a:srgbClr val="D83B01"/>
      </a:accent1>
      <a:accent2>
        <a:srgbClr val="0078D7"/>
      </a:accent2>
      <a:accent3>
        <a:srgbClr val="BAD80A"/>
      </a:accent3>
      <a:accent4>
        <a:srgbClr val="FFB900"/>
      </a:accent4>
      <a:accent5>
        <a:srgbClr val="5C2D91"/>
      </a:accent5>
      <a:accent6>
        <a:srgbClr val="002050"/>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w="3175">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EB8091BA-E5A9-40E6-8123-7943DC20CA20}" vid="{F1B13A7B-B70F-4D1A-AE6D-53912D2B6EC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ignitenz-2015-speakertemplate</Template>
  <TotalTime>0</TotalTime>
  <Words>2329</Words>
  <Application>Microsoft Office PowerPoint</Application>
  <PresentationFormat>Custom</PresentationFormat>
  <Paragraphs>309</Paragraphs>
  <Slides>27</Slides>
  <Notes>18</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27</vt:i4>
      </vt:variant>
    </vt:vector>
  </HeadingPairs>
  <TitlesOfParts>
    <vt:vector size="42" baseType="lpstr">
      <vt:lpstr>Arial</vt:lpstr>
      <vt:lpstr>Calibri</vt:lpstr>
      <vt:lpstr>Consolas</vt:lpstr>
      <vt:lpstr>Gotham Light</vt:lpstr>
      <vt:lpstr>Segoe</vt:lpstr>
      <vt:lpstr>Segoe Semibold</vt:lpstr>
      <vt:lpstr>Segoe UI</vt:lpstr>
      <vt:lpstr>Segoe UI Black</vt:lpstr>
      <vt:lpstr>Segoe UI Light</vt:lpstr>
      <vt:lpstr>Segoe UI Semibold</vt:lpstr>
      <vt:lpstr>Segoe UI Semilight</vt:lpstr>
      <vt:lpstr>Wingdings</vt:lpstr>
      <vt:lpstr>5-30610_Microsoft_Ignite_Keynote_Template</vt:lpstr>
      <vt:lpstr>MGXFY16_Consumer_Light_Template</vt:lpstr>
      <vt:lpstr>5-30606_TR20_BO_CT_Template</vt:lpstr>
      <vt:lpstr>PowerPoint Presentation</vt:lpstr>
      <vt:lpstr>Azure IAAS Overview &amp; What’s New</vt:lpstr>
      <vt:lpstr>Agenda</vt:lpstr>
      <vt:lpstr>PowerPoint Presentation</vt:lpstr>
      <vt:lpstr>The A family</vt:lpstr>
      <vt:lpstr>The D family</vt:lpstr>
      <vt:lpstr>The G family</vt:lpstr>
      <vt:lpstr>Subnet ACLs</vt:lpstr>
      <vt:lpstr>Forced Tunneling</vt:lpstr>
      <vt:lpstr>Multiple Virtual NICs</vt:lpstr>
      <vt:lpstr>Demo  Basics of getting a network up and running &amp; Network Security Groups </vt:lpstr>
      <vt:lpstr>The Azure Marketplace</vt:lpstr>
      <vt:lpstr>Security Partnerships</vt:lpstr>
      <vt:lpstr>Video - Security </vt:lpstr>
      <vt:lpstr>PowerPoint Presentation</vt:lpstr>
      <vt:lpstr>Demo  Containers </vt:lpstr>
      <vt:lpstr>Azure Resource Manager </vt:lpstr>
      <vt:lpstr>Role-Based Access</vt:lpstr>
      <vt:lpstr>Demo Azure Resource Manager &amp; Role Based Access </vt:lpstr>
      <vt:lpstr>Premium storage</vt:lpstr>
      <vt:lpstr>Demo Getting started with Premium Storage </vt:lpstr>
      <vt:lpstr>Azure Back-Up and Site Resiliency</vt:lpstr>
      <vt:lpstr>Demo Azure BackUp  </vt:lpstr>
      <vt:lpstr>Related Ignite NZ Sessions</vt:lpstr>
      <vt:lpstr>Resources</vt:lpstr>
      <vt:lpstr>PowerPoint Presentation</vt:lpstr>
      <vt:lpstr>PowerPoint Presentation</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2015-07-14T22:12:59Z</dcterms:created>
  <dcterms:modified xsi:type="dcterms:W3CDTF">2015-09-02T06:40:11Z</dcterms:modified>
</cp:coreProperties>
</file>