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38"/>
  </p:notesMasterIdLst>
  <p:handoutMasterIdLst>
    <p:handoutMasterId r:id="rId39"/>
  </p:handoutMasterIdLst>
  <p:sldIdLst>
    <p:sldId id="1508" r:id="rId2"/>
    <p:sldId id="1580" r:id="rId3"/>
    <p:sldId id="1555" r:id="rId4"/>
    <p:sldId id="1576" r:id="rId5"/>
    <p:sldId id="1534" r:id="rId6"/>
    <p:sldId id="1592" r:id="rId7"/>
    <p:sldId id="1594" r:id="rId8"/>
    <p:sldId id="1595" r:id="rId9"/>
    <p:sldId id="1596" r:id="rId10"/>
    <p:sldId id="1573" r:id="rId11"/>
    <p:sldId id="1554" r:id="rId12"/>
    <p:sldId id="1556" r:id="rId13"/>
    <p:sldId id="1585" r:id="rId14"/>
    <p:sldId id="1583" r:id="rId15"/>
    <p:sldId id="1586" r:id="rId16"/>
    <p:sldId id="1562" r:id="rId17"/>
    <p:sldId id="1563" r:id="rId18"/>
    <p:sldId id="1564" r:id="rId19"/>
    <p:sldId id="1547" r:id="rId20"/>
    <p:sldId id="1589" r:id="rId21"/>
    <p:sldId id="1544" r:id="rId22"/>
    <p:sldId id="1566" r:id="rId23"/>
    <p:sldId id="1567" r:id="rId24"/>
    <p:sldId id="1590" r:id="rId25"/>
    <p:sldId id="1578" r:id="rId26"/>
    <p:sldId id="1584" r:id="rId27"/>
    <p:sldId id="1587" r:id="rId28"/>
    <p:sldId id="1558" r:id="rId29"/>
    <p:sldId id="1575" r:id="rId30"/>
    <p:sldId id="1591" r:id="rId31"/>
    <p:sldId id="1598" r:id="rId32"/>
    <p:sldId id="1599" r:id="rId33"/>
    <p:sldId id="1530" r:id="rId34"/>
    <p:sldId id="1523" r:id="rId35"/>
    <p:sldId id="1524" r:id="rId36"/>
    <p:sldId id="1326" r:id="rId37"/>
  </p:sldIdLst>
  <p:sldSz cx="12436475" cy="6994525"/>
  <p:notesSz cx="6724650" cy="9774238"/>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08"/>
            <p14:sldId id="1580"/>
            <p14:sldId id="1555"/>
            <p14:sldId id="1576"/>
            <p14:sldId id="1534"/>
            <p14:sldId id="1592"/>
            <p14:sldId id="1594"/>
            <p14:sldId id="1595"/>
            <p14:sldId id="1596"/>
            <p14:sldId id="1573"/>
            <p14:sldId id="1554"/>
            <p14:sldId id="1556"/>
            <p14:sldId id="1585"/>
            <p14:sldId id="1583"/>
            <p14:sldId id="1586"/>
            <p14:sldId id="1562"/>
            <p14:sldId id="1563"/>
            <p14:sldId id="1564"/>
            <p14:sldId id="1547"/>
            <p14:sldId id="1589"/>
            <p14:sldId id="1544"/>
            <p14:sldId id="1566"/>
            <p14:sldId id="1567"/>
            <p14:sldId id="1590"/>
            <p14:sldId id="1578"/>
            <p14:sldId id="1584"/>
            <p14:sldId id="1587"/>
            <p14:sldId id="1558"/>
            <p14:sldId id="1575"/>
            <p14:sldId id="1591"/>
            <p14:sldId id="1598"/>
            <p14:sldId id="1599"/>
          </p14:sldIdLst>
        </p14:section>
        <p14:section name="Compulsory Slides" id="{F6B29FD8-C735-4346-9A78-4FFF5E98E3A6}">
          <p14:sldIdLst>
            <p14:sldId id="1530"/>
            <p14:sldId id="1523"/>
            <p14:sldId id="1524"/>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0083E1"/>
    <a:srgbClr val="4DBFFF"/>
    <a:srgbClr val="505050"/>
    <a:srgbClr val="00D67E"/>
    <a:srgbClr val="DE3C00"/>
    <a:srgbClr val="262729"/>
    <a:srgbClr val="1B1464"/>
    <a:srgbClr val="E3008C"/>
    <a:srgbClr val="007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6" autoAdjust="0"/>
    <p:restoredTop sz="94131" autoAdjust="0"/>
  </p:normalViewPr>
  <p:slideViewPr>
    <p:cSldViewPr>
      <p:cViewPr varScale="1">
        <p:scale>
          <a:sx n="69" d="100"/>
          <a:sy n="69" d="100"/>
        </p:scale>
        <p:origin x="768"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8" d="100"/>
          <a:sy n="88" d="100"/>
        </p:scale>
        <p:origin x="3822" y="108"/>
      </p:cViewPr>
      <p:guideLst>
        <p:guide orient="horz" pos="3079"/>
        <p:guide pos="211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297FF-C281-479A-BB0D-2F56EFDB7C68}" type="doc">
      <dgm:prSet loTypeId="urn:microsoft.com/office/officeart/2005/8/layout/hList7" loCatId="process" qsTypeId="urn:microsoft.com/office/officeart/2005/8/quickstyle/simple4" qsCatId="simple" csTypeId="urn:microsoft.com/office/officeart/2005/8/colors/colorful2" csCatId="colorful" phldr="1"/>
      <dgm:spPr/>
      <dgm:t>
        <a:bodyPr/>
        <a:lstStyle/>
        <a:p>
          <a:endParaRPr lang="en-NZ"/>
        </a:p>
      </dgm:t>
    </dgm:pt>
    <dgm:pt modelId="{E95FC524-5D77-4DE6-A439-C462CB303A51}">
      <dgm:prSet phldrT="[Text]" custT="1"/>
      <dgm:spPr>
        <a:solidFill>
          <a:schemeClr val="bg1">
            <a:lumMod val="95000"/>
            <a:lumOff val="5000"/>
          </a:schemeClr>
        </a:solidFill>
      </dgm:spPr>
      <dgm:t>
        <a:bodyPr/>
        <a:lstStyle/>
        <a:p>
          <a:r>
            <a:rPr lang="en-NZ" sz="1800" dirty="0" smtClean="0"/>
            <a:t>Vision</a:t>
          </a:r>
        </a:p>
      </dgm:t>
    </dgm:pt>
    <dgm:pt modelId="{AFE77B5A-B64B-4B0F-82A0-0F30D113142F}" type="parTrans" cxnId="{553D5017-5E77-4570-8B84-86407E93C391}">
      <dgm:prSet/>
      <dgm:spPr/>
      <dgm:t>
        <a:bodyPr/>
        <a:lstStyle/>
        <a:p>
          <a:endParaRPr lang="en-NZ" sz="1800"/>
        </a:p>
      </dgm:t>
    </dgm:pt>
    <dgm:pt modelId="{2977948A-F679-44B3-B0F8-4C6D7342B73A}" type="sibTrans" cxnId="{553D5017-5E77-4570-8B84-86407E93C391}">
      <dgm:prSet custT="1"/>
      <dgm:spPr/>
      <dgm:t>
        <a:bodyPr/>
        <a:lstStyle/>
        <a:p>
          <a:endParaRPr lang="en-NZ" sz="1800"/>
        </a:p>
      </dgm:t>
    </dgm:pt>
    <dgm:pt modelId="{83DCAA6C-DFD0-48A3-AC6E-BDAB2EE4143F}">
      <dgm:prSet phldrT="[Text]" custT="1"/>
      <dgm:spPr>
        <a:solidFill>
          <a:srgbClr val="0079D6"/>
        </a:solidFill>
      </dgm:spPr>
      <dgm:t>
        <a:bodyPr/>
        <a:lstStyle/>
        <a:p>
          <a:r>
            <a:rPr lang="en-NZ" sz="1800" dirty="0" smtClean="0"/>
            <a:t>Solution overview</a:t>
          </a:r>
          <a:endParaRPr lang="en-NZ" sz="1800" dirty="0"/>
        </a:p>
      </dgm:t>
    </dgm:pt>
    <dgm:pt modelId="{90404106-AFDC-473D-A9F9-9A266957A906}" type="parTrans" cxnId="{977F7D1C-0FD9-46E5-801B-E83AD81761C2}">
      <dgm:prSet/>
      <dgm:spPr/>
      <dgm:t>
        <a:bodyPr/>
        <a:lstStyle/>
        <a:p>
          <a:endParaRPr lang="en-NZ" sz="1800"/>
        </a:p>
      </dgm:t>
    </dgm:pt>
    <dgm:pt modelId="{87EC0815-543E-41F9-8192-A221BAA96344}" type="sibTrans" cxnId="{977F7D1C-0FD9-46E5-801B-E83AD81761C2}">
      <dgm:prSet custT="1"/>
      <dgm:spPr/>
      <dgm:t>
        <a:bodyPr/>
        <a:lstStyle/>
        <a:p>
          <a:endParaRPr lang="en-NZ" sz="1800"/>
        </a:p>
      </dgm:t>
    </dgm:pt>
    <dgm:pt modelId="{717F6325-2C61-4FE9-B52C-A557E1A244CD}">
      <dgm:prSet phldrT="[Text]" custT="1"/>
      <dgm:spPr>
        <a:solidFill>
          <a:srgbClr val="DE3C00"/>
        </a:solidFill>
      </dgm:spPr>
      <dgm:t>
        <a:bodyPr/>
        <a:lstStyle/>
        <a:p>
          <a:r>
            <a:rPr lang="en-NZ" sz="1800" dirty="0" smtClean="0"/>
            <a:t>Synchronise</a:t>
          </a:r>
        </a:p>
      </dgm:t>
    </dgm:pt>
    <dgm:pt modelId="{50E4DD3E-E8E2-4316-9434-D229CF8EEF92}" type="parTrans" cxnId="{30415AEA-2279-4F5D-90B8-9306AAEDD2C3}">
      <dgm:prSet/>
      <dgm:spPr/>
      <dgm:t>
        <a:bodyPr/>
        <a:lstStyle/>
        <a:p>
          <a:endParaRPr lang="en-NZ" sz="1800"/>
        </a:p>
      </dgm:t>
    </dgm:pt>
    <dgm:pt modelId="{A7F66342-4D9B-43BD-BF01-AB8A28F99BF3}" type="sibTrans" cxnId="{30415AEA-2279-4F5D-90B8-9306AAEDD2C3}">
      <dgm:prSet custT="1"/>
      <dgm:spPr/>
      <dgm:t>
        <a:bodyPr/>
        <a:lstStyle/>
        <a:p>
          <a:endParaRPr lang="en-NZ" sz="1800"/>
        </a:p>
      </dgm:t>
    </dgm:pt>
    <dgm:pt modelId="{B9978AEB-2220-41C8-8BAF-22F6CDADAB7E}">
      <dgm:prSet phldrT="[Text]" custT="1"/>
      <dgm:spPr>
        <a:solidFill>
          <a:srgbClr val="00D67E"/>
        </a:solidFill>
      </dgm:spPr>
      <dgm:t>
        <a:bodyPr/>
        <a:lstStyle/>
        <a:p>
          <a:r>
            <a:rPr lang="en-NZ" sz="1800" dirty="0" smtClean="0"/>
            <a:t>Upload</a:t>
          </a:r>
        </a:p>
      </dgm:t>
    </dgm:pt>
    <dgm:pt modelId="{818B03F3-CF0F-4682-A1DD-3F464BEB0388}" type="parTrans" cxnId="{CF93DA02-5C03-47F4-A726-D95DC3EF6639}">
      <dgm:prSet/>
      <dgm:spPr/>
      <dgm:t>
        <a:bodyPr/>
        <a:lstStyle/>
        <a:p>
          <a:endParaRPr lang="en-NZ"/>
        </a:p>
      </dgm:t>
    </dgm:pt>
    <dgm:pt modelId="{0741B81D-6B23-436C-A073-E1CBB0C890C8}" type="sibTrans" cxnId="{CF93DA02-5C03-47F4-A726-D95DC3EF6639}">
      <dgm:prSet/>
      <dgm:spPr/>
      <dgm:t>
        <a:bodyPr/>
        <a:lstStyle/>
        <a:p>
          <a:endParaRPr lang="en-NZ"/>
        </a:p>
      </dgm:t>
    </dgm:pt>
    <dgm:pt modelId="{F18AC269-808F-42D6-AB41-3316534A6FC3}">
      <dgm:prSet phldrT="[Text]" custT="1"/>
      <dgm:spPr>
        <a:solidFill>
          <a:srgbClr val="0079D6"/>
        </a:solidFill>
      </dgm:spPr>
      <dgm:t>
        <a:bodyPr/>
        <a:lstStyle/>
        <a:p>
          <a:r>
            <a:rPr lang="en-NZ" sz="1800" dirty="0" smtClean="0"/>
            <a:t>Process</a:t>
          </a:r>
        </a:p>
      </dgm:t>
    </dgm:pt>
    <dgm:pt modelId="{D1EA820D-DD15-4482-A629-87F814CA6E2F}" type="parTrans" cxnId="{4BA04747-BCDB-4727-8E01-6DAD179816FB}">
      <dgm:prSet/>
      <dgm:spPr/>
      <dgm:t>
        <a:bodyPr/>
        <a:lstStyle/>
        <a:p>
          <a:endParaRPr lang="en-NZ"/>
        </a:p>
      </dgm:t>
    </dgm:pt>
    <dgm:pt modelId="{E0C6779F-84F7-4D5E-A297-EA7DBB4AEDB5}" type="sibTrans" cxnId="{4BA04747-BCDB-4727-8E01-6DAD179816FB}">
      <dgm:prSet/>
      <dgm:spPr/>
      <dgm:t>
        <a:bodyPr/>
        <a:lstStyle/>
        <a:p>
          <a:endParaRPr lang="en-NZ"/>
        </a:p>
      </dgm:t>
    </dgm:pt>
    <dgm:pt modelId="{2477DEF1-0636-47C7-93AF-2460036736DA}" type="pres">
      <dgm:prSet presAssocID="{3A7297FF-C281-479A-BB0D-2F56EFDB7C68}" presName="Name0" presStyleCnt="0">
        <dgm:presLayoutVars>
          <dgm:dir/>
          <dgm:resizeHandles val="exact"/>
        </dgm:presLayoutVars>
      </dgm:prSet>
      <dgm:spPr/>
      <dgm:t>
        <a:bodyPr/>
        <a:lstStyle/>
        <a:p>
          <a:endParaRPr lang="en-NZ"/>
        </a:p>
      </dgm:t>
    </dgm:pt>
    <dgm:pt modelId="{ED23663F-2A6A-4B8D-9D5A-B92EEB82C6A8}" type="pres">
      <dgm:prSet presAssocID="{3A7297FF-C281-479A-BB0D-2F56EFDB7C68}" presName="fgShape" presStyleLbl="fgShp" presStyleIdx="0" presStyleCnt="1" custScaleX="80777" custLinFactNeighborX="-915" custLinFactNeighborY="-17544"/>
      <dgm:spPr>
        <a:prstGeom prst="rightArrow">
          <a:avLst/>
        </a:prstGeom>
        <a:solidFill>
          <a:schemeClr val="tx1">
            <a:alpha val="44000"/>
          </a:schemeClr>
        </a:solidFill>
      </dgm:spPr>
      <dgm:t>
        <a:bodyPr/>
        <a:lstStyle/>
        <a:p>
          <a:endParaRPr lang="en-NZ"/>
        </a:p>
      </dgm:t>
    </dgm:pt>
    <dgm:pt modelId="{02370EE4-87BE-491D-A162-DB601646EFD3}" type="pres">
      <dgm:prSet presAssocID="{3A7297FF-C281-479A-BB0D-2F56EFDB7C68}" presName="linComp" presStyleCnt="0"/>
      <dgm:spPr/>
    </dgm:pt>
    <dgm:pt modelId="{107E4A4E-3249-4A59-8242-358B5E3CB264}" type="pres">
      <dgm:prSet presAssocID="{E95FC524-5D77-4DE6-A439-C462CB303A51}" presName="compNode" presStyleCnt="0"/>
      <dgm:spPr/>
    </dgm:pt>
    <dgm:pt modelId="{EB2A8F23-02DB-436B-BA76-42012C8B1A30}" type="pres">
      <dgm:prSet presAssocID="{E95FC524-5D77-4DE6-A439-C462CB303A51}" presName="bkgdShape" presStyleLbl="node1" presStyleIdx="0" presStyleCnt="5"/>
      <dgm:spPr/>
      <dgm:t>
        <a:bodyPr/>
        <a:lstStyle/>
        <a:p>
          <a:endParaRPr lang="en-NZ"/>
        </a:p>
      </dgm:t>
    </dgm:pt>
    <dgm:pt modelId="{31D4471A-DC0A-43B9-BA2C-3AA3F37E4915}" type="pres">
      <dgm:prSet presAssocID="{E95FC524-5D77-4DE6-A439-C462CB303A51}" presName="nodeTx" presStyleLbl="node1" presStyleIdx="0" presStyleCnt="5">
        <dgm:presLayoutVars>
          <dgm:bulletEnabled val="1"/>
        </dgm:presLayoutVars>
      </dgm:prSet>
      <dgm:spPr/>
      <dgm:t>
        <a:bodyPr/>
        <a:lstStyle/>
        <a:p>
          <a:endParaRPr lang="en-NZ"/>
        </a:p>
      </dgm:t>
    </dgm:pt>
    <dgm:pt modelId="{F65473FD-2B52-406E-8C13-E68CABCEE5B7}" type="pres">
      <dgm:prSet presAssocID="{E95FC524-5D77-4DE6-A439-C462CB303A51}" presName="invisiNode" presStyleLbl="node1" presStyleIdx="0" presStyleCnt="5"/>
      <dgm:spPr/>
    </dgm:pt>
    <dgm:pt modelId="{5C44019B-D58D-4EB4-9043-DAF7637A1C84}" type="pres">
      <dgm:prSet presAssocID="{E95FC524-5D77-4DE6-A439-C462CB303A51}"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NZ"/>
        </a:p>
      </dgm:t>
    </dgm:pt>
    <dgm:pt modelId="{CB3E8E46-A70E-4BB7-B367-2271A8C2D480}" type="pres">
      <dgm:prSet presAssocID="{2977948A-F679-44B3-B0F8-4C6D7342B73A}" presName="sibTrans" presStyleLbl="sibTrans2D1" presStyleIdx="0" presStyleCnt="0"/>
      <dgm:spPr/>
      <dgm:t>
        <a:bodyPr/>
        <a:lstStyle/>
        <a:p>
          <a:endParaRPr lang="en-NZ"/>
        </a:p>
      </dgm:t>
    </dgm:pt>
    <dgm:pt modelId="{0EC93BDC-7939-4F7D-9464-033E5F6B2D12}" type="pres">
      <dgm:prSet presAssocID="{83DCAA6C-DFD0-48A3-AC6E-BDAB2EE4143F}" presName="compNode" presStyleCnt="0"/>
      <dgm:spPr/>
    </dgm:pt>
    <dgm:pt modelId="{7BF73429-C229-4FA4-B2DE-BC94FADD88E5}" type="pres">
      <dgm:prSet presAssocID="{83DCAA6C-DFD0-48A3-AC6E-BDAB2EE4143F}" presName="bkgdShape" presStyleLbl="node1" presStyleIdx="1" presStyleCnt="5"/>
      <dgm:spPr/>
      <dgm:t>
        <a:bodyPr/>
        <a:lstStyle/>
        <a:p>
          <a:endParaRPr lang="en-NZ"/>
        </a:p>
      </dgm:t>
    </dgm:pt>
    <dgm:pt modelId="{D7032D5B-60A7-4FE0-BA12-C731576BF80B}" type="pres">
      <dgm:prSet presAssocID="{83DCAA6C-DFD0-48A3-AC6E-BDAB2EE4143F}" presName="nodeTx" presStyleLbl="node1" presStyleIdx="1" presStyleCnt="5">
        <dgm:presLayoutVars>
          <dgm:bulletEnabled val="1"/>
        </dgm:presLayoutVars>
      </dgm:prSet>
      <dgm:spPr/>
      <dgm:t>
        <a:bodyPr/>
        <a:lstStyle/>
        <a:p>
          <a:endParaRPr lang="en-NZ"/>
        </a:p>
      </dgm:t>
    </dgm:pt>
    <dgm:pt modelId="{7D0143D4-50E2-4BFC-9101-7203103337F7}" type="pres">
      <dgm:prSet presAssocID="{83DCAA6C-DFD0-48A3-AC6E-BDAB2EE4143F}" presName="invisiNode" presStyleLbl="node1" presStyleIdx="1" presStyleCnt="5"/>
      <dgm:spPr/>
    </dgm:pt>
    <dgm:pt modelId="{6055122B-21A2-440F-926F-FC1F15C9694F}" type="pres">
      <dgm:prSet presAssocID="{83DCAA6C-DFD0-48A3-AC6E-BDAB2EE4143F}"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NZ"/>
        </a:p>
      </dgm:t>
    </dgm:pt>
    <dgm:pt modelId="{74CCB3C4-C7C0-4167-89C3-103EA28EF4EE}" type="pres">
      <dgm:prSet presAssocID="{87EC0815-543E-41F9-8192-A221BAA96344}" presName="sibTrans" presStyleLbl="sibTrans2D1" presStyleIdx="0" presStyleCnt="0"/>
      <dgm:spPr/>
      <dgm:t>
        <a:bodyPr/>
        <a:lstStyle/>
        <a:p>
          <a:endParaRPr lang="en-NZ"/>
        </a:p>
      </dgm:t>
    </dgm:pt>
    <dgm:pt modelId="{5FF87B5D-872F-424F-9F9B-8F12A432F4EB}" type="pres">
      <dgm:prSet presAssocID="{B9978AEB-2220-41C8-8BAF-22F6CDADAB7E}" presName="compNode" presStyleCnt="0"/>
      <dgm:spPr/>
    </dgm:pt>
    <dgm:pt modelId="{71ACF44F-8317-4D27-AB9F-0B16D640C91B}" type="pres">
      <dgm:prSet presAssocID="{B9978AEB-2220-41C8-8BAF-22F6CDADAB7E}" presName="bkgdShape" presStyleLbl="node1" presStyleIdx="2" presStyleCnt="5"/>
      <dgm:spPr/>
      <dgm:t>
        <a:bodyPr/>
        <a:lstStyle/>
        <a:p>
          <a:endParaRPr lang="en-NZ"/>
        </a:p>
      </dgm:t>
    </dgm:pt>
    <dgm:pt modelId="{14D4DC1A-354A-4D09-8FA9-B1A8F2744EFE}" type="pres">
      <dgm:prSet presAssocID="{B9978AEB-2220-41C8-8BAF-22F6CDADAB7E}" presName="nodeTx" presStyleLbl="node1" presStyleIdx="2" presStyleCnt="5">
        <dgm:presLayoutVars>
          <dgm:bulletEnabled val="1"/>
        </dgm:presLayoutVars>
      </dgm:prSet>
      <dgm:spPr/>
      <dgm:t>
        <a:bodyPr/>
        <a:lstStyle/>
        <a:p>
          <a:endParaRPr lang="en-NZ"/>
        </a:p>
      </dgm:t>
    </dgm:pt>
    <dgm:pt modelId="{BE7C9E2C-C23E-4F86-9FD4-77F8F3BD21FF}" type="pres">
      <dgm:prSet presAssocID="{B9978AEB-2220-41C8-8BAF-22F6CDADAB7E}" presName="invisiNode" presStyleLbl="node1" presStyleIdx="2" presStyleCnt="5"/>
      <dgm:spPr/>
    </dgm:pt>
    <dgm:pt modelId="{41BA8297-8197-4A08-92F4-424F172E0A61}" type="pres">
      <dgm:prSet presAssocID="{B9978AEB-2220-41C8-8BAF-22F6CDADAB7E}" presName="imagNode" presStyleLbl="fgImgPlace1" presStyleIdx="2" presStyleCnt="5"/>
      <dgm:spPr>
        <a:blipFill>
          <a:blip xmlns:r="http://schemas.openxmlformats.org/officeDocument/2006/relationships" r:embed="rId3"/>
          <a:srcRect/>
          <a:stretch>
            <a:fillRect l="-1000" r="-1000"/>
          </a:stretch>
        </a:blipFill>
      </dgm:spPr>
      <dgm:t>
        <a:bodyPr/>
        <a:lstStyle/>
        <a:p>
          <a:endParaRPr lang="en-NZ"/>
        </a:p>
      </dgm:t>
    </dgm:pt>
    <dgm:pt modelId="{38A09B08-157D-4D33-9883-31D06A7A98FA}" type="pres">
      <dgm:prSet presAssocID="{0741B81D-6B23-436C-A073-E1CBB0C890C8}" presName="sibTrans" presStyleLbl="sibTrans2D1" presStyleIdx="0" presStyleCnt="0"/>
      <dgm:spPr/>
      <dgm:t>
        <a:bodyPr/>
        <a:lstStyle/>
        <a:p>
          <a:endParaRPr lang="en-NZ"/>
        </a:p>
      </dgm:t>
    </dgm:pt>
    <dgm:pt modelId="{BA5DE310-7382-468E-BB95-71DF1238AE5C}" type="pres">
      <dgm:prSet presAssocID="{F18AC269-808F-42D6-AB41-3316534A6FC3}" presName="compNode" presStyleCnt="0"/>
      <dgm:spPr/>
    </dgm:pt>
    <dgm:pt modelId="{3A42C431-4E31-445F-B0B3-F2A97C864C14}" type="pres">
      <dgm:prSet presAssocID="{F18AC269-808F-42D6-AB41-3316534A6FC3}" presName="bkgdShape" presStyleLbl="node1" presStyleIdx="3" presStyleCnt="5"/>
      <dgm:spPr/>
      <dgm:t>
        <a:bodyPr/>
        <a:lstStyle/>
        <a:p>
          <a:endParaRPr lang="en-NZ"/>
        </a:p>
      </dgm:t>
    </dgm:pt>
    <dgm:pt modelId="{568A99DD-482C-43A1-BF7B-D61189D6BC8B}" type="pres">
      <dgm:prSet presAssocID="{F18AC269-808F-42D6-AB41-3316534A6FC3}" presName="nodeTx" presStyleLbl="node1" presStyleIdx="3" presStyleCnt="5">
        <dgm:presLayoutVars>
          <dgm:bulletEnabled val="1"/>
        </dgm:presLayoutVars>
      </dgm:prSet>
      <dgm:spPr/>
      <dgm:t>
        <a:bodyPr/>
        <a:lstStyle/>
        <a:p>
          <a:endParaRPr lang="en-NZ"/>
        </a:p>
      </dgm:t>
    </dgm:pt>
    <dgm:pt modelId="{9BF1FDD6-7079-4F74-93F1-AD8A44234B47}" type="pres">
      <dgm:prSet presAssocID="{F18AC269-808F-42D6-AB41-3316534A6FC3}" presName="invisiNode" presStyleLbl="node1" presStyleIdx="3" presStyleCnt="5"/>
      <dgm:spPr/>
    </dgm:pt>
    <dgm:pt modelId="{AB984169-A2B3-406C-B364-F84647DC645C}" type="pres">
      <dgm:prSet presAssocID="{F18AC269-808F-42D6-AB41-3316534A6FC3}"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en-NZ"/>
        </a:p>
      </dgm:t>
    </dgm:pt>
    <dgm:pt modelId="{7DC3AE0A-4C98-4051-820E-4401365B149C}" type="pres">
      <dgm:prSet presAssocID="{E0C6779F-84F7-4D5E-A297-EA7DBB4AEDB5}" presName="sibTrans" presStyleLbl="sibTrans2D1" presStyleIdx="0" presStyleCnt="0"/>
      <dgm:spPr/>
      <dgm:t>
        <a:bodyPr/>
        <a:lstStyle/>
        <a:p>
          <a:endParaRPr lang="en-NZ"/>
        </a:p>
      </dgm:t>
    </dgm:pt>
    <dgm:pt modelId="{60472851-5616-419E-81EF-731C1B1ACF3E}" type="pres">
      <dgm:prSet presAssocID="{717F6325-2C61-4FE9-B52C-A557E1A244CD}" presName="compNode" presStyleCnt="0"/>
      <dgm:spPr/>
    </dgm:pt>
    <dgm:pt modelId="{C6ABB189-AC09-4867-9DE2-C13A4FEFEB0D}" type="pres">
      <dgm:prSet presAssocID="{717F6325-2C61-4FE9-B52C-A557E1A244CD}" presName="bkgdShape" presStyleLbl="node1" presStyleIdx="4" presStyleCnt="5"/>
      <dgm:spPr/>
      <dgm:t>
        <a:bodyPr/>
        <a:lstStyle/>
        <a:p>
          <a:endParaRPr lang="en-NZ"/>
        </a:p>
      </dgm:t>
    </dgm:pt>
    <dgm:pt modelId="{FAA2F448-135C-49F9-9D11-DC4A72DBEB00}" type="pres">
      <dgm:prSet presAssocID="{717F6325-2C61-4FE9-B52C-A557E1A244CD}" presName="nodeTx" presStyleLbl="node1" presStyleIdx="4" presStyleCnt="5">
        <dgm:presLayoutVars>
          <dgm:bulletEnabled val="1"/>
        </dgm:presLayoutVars>
      </dgm:prSet>
      <dgm:spPr/>
      <dgm:t>
        <a:bodyPr/>
        <a:lstStyle/>
        <a:p>
          <a:endParaRPr lang="en-NZ"/>
        </a:p>
      </dgm:t>
    </dgm:pt>
    <dgm:pt modelId="{853E8111-BF9B-49AD-8EAD-26DFF026AA38}" type="pres">
      <dgm:prSet presAssocID="{717F6325-2C61-4FE9-B52C-A557E1A244CD}" presName="invisiNode" presStyleLbl="node1" presStyleIdx="4" presStyleCnt="5"/>
      <dgm:spPr/>
    </dgm:pt>
    <dgm:pt modelId="{D905ED29-6B3A-4C2F-8823-E8558AD06109}" type="pres">
      <dgm:prSet presAssocID="{717F6325-2C61-4FE9-B52C-A557E1A244CD}" presName="imagNode" presStyleLbl="fgImgPlace1" presStyleIdx="4" presStyleCnt="5"/>
      <dgm:spPr>
        <a:blipFill>
          <a:blip xmlns:r="http://schemas.openxmlformats.org/officeDocument/2006/relationships" r:embed="rId5"/>
          <a:srcRect/>
          <a:stretch>
            <a:fillRect/>
          </a:stretch>
        </a:blipFill>
      </dgm:spPr>
      <dgm:t>
        <a:bodyPr/>
        <a:lstStyle/>
        <a:p>
          <a:endParaRPr lang="en-NZ"/>
        </a:p>
      </dgm:t>
    </dgm:pt>
  </dgm:ptLst>
  <dgm:cxnLst>
    <dgm:cxn modelId="{4BA04747-BCDB-4727-8E01-6DAD179816FB}" srcId="{3A7297FF-C281-479A-BB0D-2F56EFDB7C68}" destId="{F18AC269-808F-42D6-AB41-3316534A6FC3}" srcOrd="3" destOrd="0" parTransId="{D1EA820D-DD15-4482-A629-87F814CA6E2F}" sibTransId="{E0C6779F-84F7-4D5E-A297-EA7DBB4AEDB5}"/>
    <dgm:cxn modelId="{A700753B-C3FA-446C-A001-5199712A0A2A}" type="presOf" srcId="{E95FC524-5D77-4DE6-A439-C462CB303A51}" destId="{EB2A8F23-02DB-436B-BA76-42012C8B1A30}" srcOrd="0" destOrd="0" presId="urn:microsoft.com/office/officeart/2005/8/layout/hList7"/>
    <dgm:cxn modelId="{98CABD49-6B63-4624-B438-CAC9F1DFD706}" type="presOf" srcId="{B9978AEB-2220-41C8-8BAF-22F6CDADAB7E}" destId="{71ACF44F-8317-4D27-AB9F-0B16D640C91B}" srcOrd="0" destOrd="0" presId="urn:microsoft.com/office/officeart/2005/8/layout/hList7"/>
    <dgm:cxn modelId="{958AAEEF-0682-49BA-A44C-405C9EC26C27}" type="presOf" srcId="{717F6325-2C61-4FE9-B52C-A557E1A244CD}" destId="{C6ABB189-AC09-4867-9DE2-C13A4FEFEB0D}" srcOrd="0" destOrd="0" presId="urn:microsoft.com/office/officeart/2005/8/layout/hList7"/>
    <dgm:cxn modelId="{B9F69DC3-EF30-4766-BA98-275F1E507A53}" type="presOf" srcId="{E0C6779F-84F7-4D5E-A297-EA7DBB4AEDB5}" destId="{7DC3AE0A-4C98-4051-820E-4401365B149C}" srcOrd="0" destOrd="0" presId="urn:microsoft.com/office/officeart/2005/8/layout/hList7"/>
    <dgm:cxn modelId="{7DD1A187-EECB-4D4F-B859-5E40E08BF6A0}" type="presOf" srcId="{2977948A-F679-44B3-B0F8-4C6D7342B73A}" destId="{CB3E8E46-A70E-4BB7-B367-2271A8C2D480}" srcOrd="0" destOrd="0" presId="urn:microsoft.com/office/officeart/2005/8/layout/hList7"/>
    <dgm:cxn modelId="{CF93DA02-5C03-47F4-A726-D95DC3EF6639}" srcId="{3A7297FF-C281-479A-BB0D-2F56EFDB7C68}" destId="{B9978AEB-2220-41C8-8BAF-22F6CDADAB7E}" srcOrd="2" destOrd="0" parTransId="{818B03F3-CF0F-4682-A1DD-3F464BEB0388}" sibTransId="{0741B81D-6B23-436C-A073-E1CBB0C890C8}"/>
    <dgm:cxn modelId="{83AAA32C-3C5E-4BFD-93FA-75B4E73F39F4}" type="presOf" srcId="{B9978AEB-2220-41C8-8BAF-22F6CDADAB7E}" destId="{14D4DC1A-354A-4D09-8FA9-B1A8F2744EFE}" srcOrd="1" destOrd="0" presId="urn:microsoft.com/office/officeart/2005/8/layout/hList7"/>
    <dgm:cxn modelId="{FAEFAA59-500F-4E3F-A508-095280CF2B10}" type="presOf" srcId="{83DCAA6C-DFD0-48A3-AC6E-BDAB2EE4143F}" destId="{7BF73429-C229-4FA4-B2DE-BC94FADD88E5}" srcOrd="0" destOrd="0" presId="urn:microsoft.com/office/officeart/2005/8/layout/hList7"/>
    <dgm:cxn modelId="{6F3BB272-F3FE-4CFF-B280-6D9069CCE188}" type="presOf" srcId="{0741B81D-6B23-436C-A073-E1CBB0C890C8}" destId="{38A09B08-157D-4D33-9883-31D06A7A98FA}" srcOrd="0" destOrd="0" presId="urn:microsoft.com/office/officeart/2005/8/layout/hList7"/>
    <dgm:cxn modelId="{1F4B264E-AB3B-4665-BC69-63ED13639122}" type="presOf" srcId="{F18AC269-808F-42D6-AB41-3316534A6FC3}" destId="{3A42C431-4E31-445F-B0B3-F2A97C864C14}" srcOrd="0" destOrd="0" presId="urn:microsoft.com/office/officeart/2005/8/layout/hList7"/>
    <dgm:cxn modelId="{36E4DF3C-9F5E-4007-A136-797FDD0D82CC}" type="presOf" srcId="{87EC0815-543E-41F9-8192-A221BAA96344}" destId="{74CCB3C4-C7C0-4167-89C3-103EA28EF4EE}" srcOrd="0" destOrd="0" presId="urn:microsoft.com/office/officeart/2005/8/layout/hList7"/>
    <dgm:cxn modelId="{EC703A07-69DF-4295-92B2-9F0E2162BAF4}" type="presOf" srcId="{717F6325-2C61-4FE9-B52C-A557E1A244CD}" destId="{FAA2F448-135C-49F9-9D11-DC4A72DBEB00}" srcOrd="1" destOrd="0" presId="urn:microsoft.com/office/officeart/2005/8/layout/hList7"/>
    <dgm:cxn modelId="{30415AEA-2279-4F5D-90B8-9306AAEDD2C3}" srcId="{3A7297FF-C281-479A-BB0D-2F56EFDB7C68}" destId="{717F6325-2C61-4FE9-B52C-A557E1A244CD}" srcOrd="4" destOrd="0" parTransId="{50E4DD3E-E8E2-4316-9434-D229CF8EEF92}" sibTransId="{A7F66342-4D9B-43BD-BF01-AB8A28F99BF3}"/>
    <dgm:cxn modelId="{553D5017-5E77-4570-8B84-86407E93C391}" srcId="{3A7297FF-C281-479A-BB0D-2F56EFDB7C68}" destId="{E95FC524-5D77-4DE6-A439-C462CB303A51}" srcOrd="0" destOrd="0" parTransId="{AFE77B5A-B64B-4B0F-82A0-0F30D113142F}" sibTransId="{2977948A-F679-44B3-B0F8-4C6D7342B73A}"/>
    <dgm:cxn modelId="{977F7D1C-0FD9-46E5-801B-E83AD81761C2}" srcId="{3A7297FF-C281-479A-BB0D-2F56EFDB7C68}" destId="{83DCAA6C-DFD0-48A3-AC6E-BDAB2EE4143F}" srcOrd="1" destOrd="0" parTransId="{90404106-AFDC-473D-A9F9-9A266957A906}" sibTransId="{87EC0815-543E-41F9-8192-A221BAA96344}"/>
    <dgm:cxn modelId="{C1650612-D070-451B-8C49-0028804864F9}" type="presOf" srcId="{F18AC269-808F-42D6-AB41-3316534A6FC3}" destId="{568A99DD-482C-43A1-BF7B-D61189D6BC8B}" srcOrd="1" destOrd="0" presId="urn:microsoft.com/office/officeart/2005/8/layout/hList7"/>
    <dgm:cxn modelId="{A81B617B-55F4-4EC0-9295-A383EA46533C}" type="presOf" srcId="{83DCAA6C-DFD0-48A3-AC6E-BDAB2EE4143F}" destId="{D7032D5B-60A7-4FE0-BA12-C731576BF80B}" srcOrd="1" destOrd="0" presId="urn:microsoft.com/office/officeart/2005/8/layout/hList7"/>
    <dgm:cxn modelId="{71B61F95-27AD-4C95-94AF-BD48F057DF5D}" type="presOf" srcId="{E95FC524-5D77-4DE6-A439-C462CB303A51}" destId="{31D4471A-DC0A-43B9-BA2C-3AA3F37E4915}" srcOrd="1" destOrd="0" presId="urn:microsoft.com/office/officeart/2005/8/layout/hList7"/>
    <dgm:cxn modelId="{F7E010D7-0681-41BF-BB1A-54C32C220D06}" type="presOf" srcId="{3A7297FF-C281-479A-BB0D-2F56EFDB7C68}" destId="{2477DEF1-0636-47C7-93AF-2460036736DA}" srcOrd="0" destOrd="0" presId="urn:microsoft.com/office/officeart/2005/8/layout/hList7"/>
    <dgm:cxn modelId="{1A1A2A34-AA3D-45F2-B901-5766E12D5A5E}" type="presParOf" srcId="{2477DEF1-0636-47C7-93AF-2460036736DA}" destId="{ED23663F-2A6A-4B8D-9D5A-B92EEB82C6A8}" srcOrd="0" destOrd="0" presId="urn:microsoft.com/office/officeart/2005/8/layout/hList7"/>
    <dgm:cxn modelId="{45460793-D059-4BA3-8326-52A1260293E6}" type="presParOf" srcId="{2477DEF1-0636-47C7-93AF-2460036736DA}" destId="{02370EE4-87BE-491D-A162-DB601646EFD3}" srcOrd="1" destOrd="0" presId="urn:microsoft.com/office/officeart/2005/8/layout/hList7"/>
    <dgm:cxn modelId="{4F9531DD-14EB-492F-B08F-AB6FE90BEF01}" type="presParOf" srcId="{02370EE4-87BE-491D-A162-DB601646EFD3}" destId="{107E4A4E-3249-4A59-8242-358B5E3CB264}" srcOrd="0" destOrd="0" presId="urn:microsoft.com/office/officeart/2005/8/layout/hList7"/>
    <dgm:cxn modelId="{AB05C0E9-0AAA-402E-8CAE-3891D528FA53}" type="presParOf" srcId="{107E4A4E-3249-4A59-8242-358B5E3CB264}" destId="{EB2A8F23-02DB-436B-BA76-42012C8B1A30}" srcOrd="0" destOrd="0" presId="urn:microsoft.com/office/officeart/2005/8/layout/hList7"/>
    <dgm:cxn modelId="{E4F04A21-8DE4-4D7A-8BE2-7BAE13CA1DEB}" type="presParOf" srcId="{107E4A4E-3249-4A59-8242-358B5E3CB264}" destId="{31D4471A-DC0A-43B9-BA2C-3AA3F37E4915}" srcOrd="1" destOrd="0" presId="urn:microsoft.com/office/officeart/2005/8/layout/hList7"/>
    <dgm:cxn modelId="{A13F7966-7C1B-413E-AC04-6E24E531D9A8}" type="presParOf" srcId="{107E4A4E-3249-4A59-8242-358B5E3CB264}" destId="{F65473FD-2B52-406E-8C13-E68CABCEE5B7}" srcOrd="2" destOrd="0" presId="urn:microsoft.com/office/officeart/2005/8/layout/hList7"/>
    <dgm:cxn modelId="{3DAAF077-1E9E-4950-91FC-FFBB931D33E5}" type="presParOf" srcId="{107E4A4E-3249-4A59-8242-358B5E3CB264}" destId="{5C44019B-D58D-4EB4-9043-DAF7637A1C84}" srcOrd="3" destOrd="0" presId="urn:microsoft.com/office/officeart/2005/8/layout/hList7"/>
    <dgm:cxn modelId="{B970983E-2409-47BD-9C32-C45BDE53D3E5}" type="presParOf" srcId="{02370EE4-87BE-491D-A162-DB601646EFD3}" destId="{CB3E8E46-A70E-4BB7-B367-2271A8C2D480}" srcOrd="1" destOrd="0" presId="urn:microsoft.com/office/officeart/2005/8/layout/hList7"/>
    <dgm:cxn modelId="{D50B57FE-6DC8-40DF-ADA5-4A835FC2460D}" type="presParOf" srcId="{02370EE4-87BE-491D-A162-DB601646EFD3}" destId="{0EC93BDC-7939-4F7D-9464-033E5F6B2D12}" srcOrd="2" destOrd="0" presId="urn:microsoft.com/office/officeart/2005/8/layout/hList7"/>
    <dgm:cxn modelId="{75FAF003-FC09-4059-8373-2E5BCD5C5D84}" type="presParOf" srcId="{0EC93BDC-7939-4F7D-9464-033E5F6B2D12}" destId="{7BF73429-C229-4FA4-B2DE-BC94FADD88E5}" srcOrd="0" destOrd="0" presId="urn:microsoft.com/office/officeart/2005/8/layout/hList7"/>
    <dgm:cxn modelId="{7376B02F-422F-44A6-A046-1B9BAA5F73DE}" type="presParOf" srcId="{0EC93BDC-7939-4F7D-9464-033E5F6B2D12}" destId="{D7032D5B-60A7-4FE0-BA12-C731576BF80B}" srcOrd="1" destOrd="0" presId="urn:microsoft.com/office/officeart/2005/8/layout/hList7"/>
    <dgm:cxn modelId="{FF5AC297-A12F-40DC-A2A6-261DA7292543}" type="presParOf" srcId="{0EC93BDC-7939-4F7D-9464-033E5F6B2D12}" destId="{7D0143D4-50E2-4BFC-9101-7203103337F7}" srcOrd="2" destOrd="0" presId="urn:microsoft.com/office/officeart/2005/8/layout/hList7"/>
    <dgm:cxn modelId="{29766DEF-AF5A-4E7D-A129-DBEE21326587}" type="presParOf" srcId="{0EC93BDC-7939-4F7D-9464-033E5F6B2D12}" destId="{6055122B-21A2-440F-926F-FC1F15C9694F}" srcOrd="3" destOrd="0" presId="urn:microsoft.com/office/officeart/2005/8/layout/hList7"/>
    <dgm:cxn modelId="{06BEE8FD-41BD-4845-ADA9-45D6A758D7C7}" type="presParOf" srcId="{02370EE4-87BE-491D-A162-DB601646EFD3}" destId="{74CCB3C4-C7C0-4167-89C3-103EA28EF4EE}" srcOrd="3" destOrd="0" presId="urn:microsoft.com/office/officeart/2005/8/layout/hList7"/>
    <dgm:cxn modelId="{BBAB92BC-882F-40BE-89F6-5DC969424548}" type="presParOf" srcId="{02370EE4-87BE-491D-A162-DB601646EFD3}" destId="{5FF87B5D-872F-424F-9F9B-8F12A432F4EB}" srcOrd="4" destOrd="0" presId="urn:microsoft.com/office/officeart/2005/8/layout/hList7"/>
    <dgm:cxn modelId="{3E813F45-A68B-4833-985C-10102A5FBBF8}" type="presParOf" srcId="{5FF87B5D-872F-424F-9F9B-8F12A432F4EB}" destId="{71ACF44F-8317-4D27-AB9F-0B16D640C91B}" srcOrd="0" destOrd="0" presId="urn:microsoft.com/office/officeart/2005/8/layout/hList7"/>
    <dgm:cxn modelId="{4293DD32-CDC0-45AF-AAEA-3C279AF2B8F9}" type="presParOf" srcId="{5FF87B5D-872F-424F-9F9B-8F12A432F4EB}" destId="{14D4DC1A-354A-4D09-8FA9-B1A8F2744EFE}" srcOrd="1" destOrd="0" presId="urn:microsoft.com/office/officeart/2005/8/layout/hList7"/>
    <dgm:cxn modelId="{B5A561EF-84EB-4C2C-AF6E-BB547DC8A67E}" type="presParOf" srcId="{5FF87B5D-872F-424F-9F9B-8F12A432F4EB}" destId="{BE7C9E2C-C23E-4F86-9FD4-77F8F3BD21FF}" srcOrd="2" destOrd="0" presId="urn:microsoft.com/office/officeart/2005/8/layout/hList7"/>
    <dgm:cxn modelId="{85C3D598-5E49-44AF-8F92-F67ABAD852AF}" type="presParOf" srcId="{5FF87B5D-872F-424F-9F9B-8F12A432F4EB}" destId="{41BA8297-8197-4A08-92F4-424F172E0A61}" srcOrd="3" destOrd="0" presId="urn:microsoft.com/office/officeart/2005/8/layout/hList7"/>
    <dgm:cxn modelId="{BA3344BB-6082-4DC6-81AB-539161A21A92}" type="presParOf" srcId="{02370EE4-87BE-491D-A162-DB601646EFD3}" destId="{38A09B08-157D-4D33-9883-31D06A7A98FA}" srcOrd="5" destOrd="0" presId="urn:microsoft.com/office/officeart/2005/8/layout/hList7"/>
    <dgm:cxn modelId="{59905D6F-1E0D-44D5-97AD-C4C3BC64DDC0}" type="presParOf" srcId="{02370EE4-87BE-491D-A162-DB601646EFD3}" destId="{BA5DE310-7382-468E-BB95-71DF1238AE5C}" srcOrd="6" destOrd="0" presId="urn:microsoft.com/office/officeart/2005/8/layout/hList7"/>
    <dgm:cxn modelId="{B4CE809F-7453-4366-BDBB-4BE9E80869D7}" type="presParOf" srcId="{BA5DE310-7382-468E-BB95-71DF1238AE5C}" destId="{3A42C431-4E31-445F-B0B3-F2A97C864C14}" srcOrd="0" destOrd="0" presId="urn:microsoft.com/office/officeart/2005/8/layout/hList7"/>
    <dgm:cxn modelId="{82950D17-FB07-4D45-AB7E-184C03454553}" type="presParOf" srcId="{BA5DE310-7382-468E-BB95-71DF1238AE5C}" destId="{568A99DD-482C-43A1-BF7B-D61189D6BC8B}" srcOrd="1" destOrd="0" presId="urn:microsoft.com/office/officeart/2005/8/layout/hList7"/>
    <dgm:cxn modelId="{34DA31E3-A70C-4C78-8906-60F8B039CB76}" type="presParOf" srcId="{BA5DE310-7382-468E-BB95-71DF1238AE5C}" destId="{9BF1FDD6-7079-4F74-93F1-AD8A44234B47}" srcOrd="2" destOrd="0" presId="urn:microsoft.com/office/officeart/2005/8/layout/hList7"/>
    <dgm:cxn modelId="{5451D7BA-9412-4B54-B840-CC1A77941730}" type="presParOf" srcId="{BA5DE310-7382-468E-BB95-71DF1238AE5C}" destId="{AB984169-A2B3-406C-B364-F84647DC645C}" srcOrd="3" destOrd="0" presId="urn:microsoft.com/office/officeart/2005/8/layout/hList7"/>
    <dgm:cxn modelId="{126D598D-CE94-44BC-8FC1-5490AE2F233F}" type="presParOf" srcId="{02370EE4-87BE-491D-A162-DB601646EFD3}" destId="{7DC3AE0A-4C98-4051-820E-4401365B149C}" srcOrd="7" destOrd="0" presId="urn:microsoft.com/office/officeart/2005/8/layout/hList7"/>
    <dgm:cxn modelId="{B4768866-13FD-4D78-8075-C595835D8875}" type="presParOf" srcId="{02370EE4-87BE-491D-A162-DB601646EFD3}" destId="{60472851-5616-419E-81EF-731C1B1ACF3E}" srcOrd="8" destOrd="0" presId="urn:microsoft.com/office/officeart/2005/8/layout/hList7"/>
    <dgm:cxn modelId="{4E1CD177-819D-487F-B6F8-33BF282DBB38}" type="presParOf" srcId="{60472851-5616-419E-81EF-731C1B1ACF3E}" destId="{C6ABB189-AC09-4867-9DE2-C13A4FEFEB0D}" srcOrd="0" destOrd="0" presId="urn:microsoft.com/office/officeart/2005/8/layout/hList7"/>
    <dgm:cxn modelId="{A3F0B656-7C30-4E72-B034-0E700620CC4E}" type="presParOf" srcId="{60472851-5616-419E-81EF-731C1B1ACF3E}" destId="{FAA2F448-135C-49F9-9D11-DC4A72DBEB00}" srcOrd="1" destOrd="0" presId="urn:microsoft.com/office/officeart/2005/8/layout/hList7"/>
    <dgm:cxn modelId="{D7B6D3EC-C710-41C3-92AE-28AE81E1E1BA}" type="presParOf" srcId="{60472851-5616-419E-81EF-731C1B1ACF3E}" destId="{853E8111-BF9B-49AD-8EAD-26DFF026AA38}" srcOrd="2" destOrd="0" presId="urn:microsoft.com/office/officeart/2005/8/layout/hList7"/>
    <dgm:cxn modelId="{3ACF05C3-298B-48A0-B931-3068BFA8AC5E}" type="presParOf" srcId="{60472851-5616-419E-81EF-731C1B1ACF3E}" destId="{D905ED29-6B3A-4C2F-8823-E8558AD0610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A8F23-02DB-436B-BA76-42012C8B1A30}">
      <dsp:nvSpPr>
        <dsp:cNvPr id="0" name=""/>
        <dsp:cNvSpPr/>
      </dsp:nvSpPr>
      <dsp:spPr>
        <a:xfrm>
          <a:off x="0" y="0"/>
          <a:ext cx="1830585" cy="4825999"/>
        </a:xfrm>
        <a:prstGeom prst="roundRect">
          <a:avLst>
            <a:gd name="adj" fmla="val 10000"/>
          </a:avLst>
        </a:prstGeom>
        <a:solidFill>
          <a:schemeClr val="bg1">
            <a:lumMod val="95000"/>
            <a:lumOff val="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NZ" sz="1800" kern="1200" dirty="0" smtClean="0"/>
            <a:t>Vision</a:t>
          </a:r>
        </a:p>
      </dsp:txBody>
      <dsp:txXfrm>
        <a:off x="0" y="1930400"/>
        <a:ext cx="1830585" cy="1930400"/>
      </dsp:txXfrm>
    </dsp:sp>
    <dsp:sp modelId="{5C44019B-D58D-4EB4-9043-DAF7637A1C84}">
      <dsp:nvSpPr>
        <dsp:cNvPr id="0" name=""/>
        <dsp:cNvSpPr/>
      </dsp:nvSpPr>
      <dsp:spPr>
        <a:xfrm>
          <a:off x="111763" y="289560"/>
          <a:ext cx="1607058" cy="160705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BF73429-C229-4FA4-B2DE-BC94FADD88E5}">
      <dsp:nvSpPr>
        <dsp:cNvPr id="0" name=""/>
        <dsp:cNvSpPr/>
      </dsp:nvSpPr>
      <dsp:spPr>
        <a:xfrm>
          <a:off x="1885503" y="0"/>
          <a:ext cx="1830585" cy="4825999"/>
        </a:xfrm>
        <a:prstGeom prst="roundRect">
          <a:avLst>
            <a:gd name="adj" fmla="val 10000"/>
          </a:avLst>
        </a:prstGeom>
        <a:solidFill>
          <a:srgbClr val="0079D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NZ" sz="1800" kern="1200" dirty="0" smtClean="0"/>
            <a:t>Solution overview</a:t>
          </a:r>
          <a:endParaRPr lang="en-NZ" sz="1800" kern="1200" dirty="0"/>
        </a:p>
      </dsp:txBody>
      <dsp:txXfrm>
        <a:off x="1885503" y="1930400"/>
        <a:ext cx="1830585" cy="1930400"/>
      </dsp:txXfrm>
    </dsp:sp>
    <dsp:sp modelId="{6055122B-21A2-440F-926F-FC1F15C9694F}">
      <dsp:nvSpPr>
        <dsp:cNvPr id="0" name=""/>
        <dsp:cNvSpPr/>
      </dsp:nvSpPr>
      <dsp:spPr>
        <a:xfrm>
          <a:off x="1997267" y="289560"/>
          <a:ext cx="1607058" cy="16070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1ACF44F-8317-4D27-AB9F-0B16D640C91B}">
      <dsp:nvSpPr>
        <dsp:cNvPr id="0" name=""/>
        <dsp:cNvSpPr/>
      </dsp:nvSpPr>
      <dsp:spPr>
        <a:xfrm>
          <a:off x="3771007" y="0"/>
          <a:ext cx="1830585" cy="4825999"/>
        </a:xfrm>
        <a:prstGeom prst="roundRect">
          <a:avLst>
            <a:gd name="adj" fmla="val 10000"/>
          </a:avLst>
        </a:prstGeom>
        <a:solidFill>
          <a:srgbClr val="00D67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NZ" sz="1800" kern="1200" dirty="0" smtClean="0"/>
            <a:t>Upload</a:t>
          </a:r>
        </a:p>
      </dsp:txBody>
      <dsp:txXfrm>
        <a:off x="3771007" y="1930400"/>
        <a:ext cx="1830585" cy="1930400"/>
      </dsp:txXfrm>
    </dsp:sp>
    <dsp:sp modelId="{41BA8297-8197-4A08-92F4-424F172E0A61}">
      <dsp:nvSpPr>
        <dsp:cNvPr id="0" name=""/>
        <dsp:cNvSpPr/>
      </dsp:nvSpPr>
      <dsp:spPr>
        <a:xfrm>
          <a:off x="3882771" y="289560"/>
          <a:ext cx="1607058" cy="1607058"/>
        </a:xfrm>
        <a:prstGeom prst="ellipse">
          <a:avLst/>
        </a:prstGeom>
        <a:blipFill>
          <a:blip xmlns:r="http://schemas.openxmlformats.org/officeDocument/2006/relationships" r:embed="rId3"/>
          <a:srcRect/>
          <a:stretch>
            <a:fillRect l="-1000" r="-1000"/>
          </a:stretch>
        </a:blipFill>
        <a:ln>
          <a:noFill/>
        </a:ln>
        <a:effectLst/>
      </dsp:spPr>
      <dsp:style>
        <a:lnRef idx="0">
          <a:scrgbClr r="0" g="0" b="0"/>
        </a:lnRef>
        <a:fillRef idx="1">
          <a:scrgbClr r="0" g="0" b="0"/>
        </a:fillRef>
        <a:effectRef idx="2">
          <a:scrgbClr r="0" g="0" b="0"/>
        </a:effectRef>
        <a:fontRef idx="minor"/>
      </dsp:style>
    </dsp:sp>
    <dsp:sp modelId="{3A42C431-4E31-445F-B0B3-F2A97C864C14}">
      <dsp:nvSpPr>
        <dsp:cNvPr id="0" name=""/>
        <dsp:cNvSpPr/>
      </dsp:nvSpPr>
      <dsp:spPr>
        <a:xfrm>
          <a:off x="5656510" y="0"/>
          <a:ext cx="1830585" cy="4825999"/>
        </a:xfrm>
        <a:prstGeom prst="roundRect">
          <a:avLst>
            <a:gd name="adj" fmla="val 10000"/>
          </a:avLst>
        </a:prstGeom>
        <a:solidFill>
          <a:srgbClr val="0079D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NZ" sz="1800" kern="1200" dirty="0" smtClean="0"/>
            <a:t>Process</a:t>
          </a:r>
        </a:p>
      </dsp:txBody>
      <dsp:txXfrm>
        <a:off x="5656510" y="1930400"/>
        <a:ext cx="1830585" cy="1930400"/>
      </dsp:txXfrm>
    </dsp:sp>
    <dsp:sp modelId="{AB984169-A2B3-406C-B364-F84647DC645C}">
      <dsp:nvSpPr>
        <dsp:cNvPr id="0" name=""/>
        <dsp:cNvSpPr/>
      </dsp:nvSpPr>
      <dsp:spPr>
        <a:xfrm>
          <a:off x="5768274" y="289560"/>
          <a:ext cx="1607058" cy="160705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2">
          <a:scrgbClr r="0" g="0" b="0"/>
        </a:effectRef>
        <a:fontRef idx="minor"/>
      </dsp:style>
    </dsp:sp>
    <dsp:sp modelId="{C6ABB189-AC09-4867-9DE2-C13A4FEFEB0D}">
      <dsp:nvSpPr>
        <dsp:cNvPr id="0" name=""/>
        <dsp:cNvSpPr/>
      </dsp:nvSpPr>
      <dsp:spPr>
        <a:xfrm>
          <a:off x="7542014" y="0"/>
          <a:ext cx="1830585" cy="4825999"/>
        </a:xfrm>
        <a:prstGeom prst="roundRect">
          <a:avLst>
            <a:gd name="adj" fmla="val 10000"/>
          </a:avLst>
        </a:prstGeom>
        <a:solidFill>
          <a:srgbClr val="DE3C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NZ" sz="1800" kern="1200" dirty="0" smtClean="0"/>
            <a:t>Synchronise</a:t>
          </a:r>
        </a:p>
      </dsp:txBody>
      <dsp:txXfrm>
        <a:off x="7542014" y="1930400"/>
        <a:ext cx="1830585" cy="1930400"/>
      </dsp:txXfrm>
    </dsp:sp>
    <dsp:sp modelId="{D905ED29-6B3A-4C2F-8823-E8558AD06109}">
      <dsp:nvSpPr>
        <dsp:cNvPr id="0" name=""/>
        <dsp:cNvSpPr/>
      </dsp:nvSpPr>
      <dsp:spPr>
        <a:xfrm>
          <a:off x="7653778" y="289560"/>
          <a:ext cx="1607058" cy="1607058"/>
        </a:xfrm>
        <a:prstGeom prst="ellipse">
          <a:avLst/>
        </a:prstGeom>
        <a:blipFill>
          <a:blip xmlns:r="http://schemas.openxmlformats.org/officeDocument/2006/relationships" r:embed="rId5"/>
          <a:srcRect/>
          <a:stretch>
            <a:fillRect/>
          </a:stretch>
        </a:blipFill>
        <a:ln>
          <a:noFill/>
        </a:ln>
        <a:effectLst/>
      </dsp:spPr>
      <dsp:style>
        <a:lnRef idx="0">
          <a:scrgbClr r="0" g="0" b="0"/>
        </a:lnRef>
        <a:fillRef idx="1">
          <a:scrgbClr r="0" g="0" b="0"/>
        </a:fillRef>
        <a:effectRef idx="2">
          <a:scrgbClr r="0" g="0" b="0"/>
        </a:effectRef>
        <a:fontRef idx="minor"/>
      </dsp:style>
    </dsp:sp>
    <dsp:sp modelId="{ED23663F-2A6A-4B8D-9D5A-B92EEB82C6A8}">
      <dsp:nvSpPr>
        <dsp:cNvPr id="0" name=""/>
        <dsp:cNvSpPr/>
      </dsp:nvSpPr>
      <dsp:spPr>
        <a:xfrm>
          <a:off x="1124785" y="3733798"/>
          <a:ext cx="6965232" cy="723900"/>
        </a:xfrm>
        <a:prstGeom prst="rightArrow">
          <a:avLst/>
        </a:prstGeom>
        <a:solidFill>
          <a:schemeClr val="tx1">
            <a:alpha val="44000"/>
          </a:schemeClr>
        </a:soli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2372"/>
            <a:ext cx="2914015" cy="488712"/>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9/2/2015 6:23 PM</a:t>
            </a:fld>
            <a:endParaRPr lang="en-US" dirty="0">
              <a:latin typeface="Segoe UI" pitchFamily="34" charset="0"/>
            </a:endParaRPr>
          </a:p>
        </p:txBody>
      </p:sp>
      <p:sp>
        <p:nvSpPr>
          <p:cNvPr id="8" name="Footer Placeholder 7"/>
          <p:cNvSpPr>
            <a:spLocks noGrp="1"/>
          </p:cNvSpPr>
          <p:nvPr>
            <p:ph type="ftr" sz="quarter" idx="2"/>
          </p:nvPr>
        </p:nvSpPr>
        <p:spPr>
          <a:xfrm>
            <a:off x="0" y="9283830"/>
            <a:ext cx="5682329" cy="355347"/>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671121" y="9283830"/>
            <a:ext cx="1051972" cy="488712"/>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9285526"/>
            <a:ext cx="5805615" cy="380498"/>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9/2/2015 6:23 PM</a:t>
            </a:fld>
            <a:endParaRPr lang="en-US" dirty="0"/>
          </a:p>
        </p:txBody>
      </p:sp>
      <p:sp>
        <p:nvSpPr>
          <p:cNvPr id="12" name="Notes Placeholder 11"/>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794406" y="9283830"/>
            <a:ext cx="928687" cy="488712"/>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6:23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54391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2282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a:prstGeom prst="rect">
            <a:avLst/>
          </a:prstGeom>
        </p:spPr>
      </p:sp>
      <p:sp>
        <p:nvSpPr>
          <p:cNvPr id="3" name="Notes Placeholder 2"/>
          <p:cNvSpPr>
            <a:spLocks noGrp="1"/>
          </p:cNvSpPr>
          <p:nvPr>
            <p:ph type="body" idx="1"/>
          </p:nvPr>
        </p:nvSpPr>
        <p:spPr>
          <a:xfrm>
            <a:off x="672465" y="4642763"/>
            <a:ext cx="5379720" cy="4398407"/>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052184" y="9283830"/>
            <a:ext cx="670909" cy="488712"/>
          </a:xfrm>
          <a:prstGeom prst="rect">
            <a:avLst/>
          </a:prstGeom>
        </p:spPr>
        <p:txBody>
          <a:bodyPr/>
          <a:lstStyle/>
          <a:p>
            <a:fld id="{EC87E0CF-87F6-4B58-B8B8-DCAB2DAAF3CA}" type="slidenum">
              <a:rPr lang="en-US" smtClean="0"/>
              <a:pPr/>
              <a:t>35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9/2/2015 6:23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38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14015" cy="488712"/>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9/2/2015 6:23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image" Target="../media/image31.emf"/><Relationship Id="rId1" Type="http://schemas.openxmlformats.org/officeDocument/2006/relationships/slideLayout" Target="../slideLayouts/slideLayout11.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blog.amitapple.com/" TargetMode="External"/><Relationship Id="rId5" Type="http://schemas.openxmlformats.org/officeDocument/2006/relationships/hyperlink" Target="https://channel9.msdn.com/Shows/Azure-Friday" TargetMode="External"/><Relationship Id="rId4" Type="http://schemas.openxmlformats.org/officeDocument/2006/relationships/hyperlink" Target="https://azure.microsoft.com/en-us/documentation/articles/websites-webjobs-resourc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aka.ms/ch9nz" TargetMode="External"/><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openxmlformats.org/officeDocument/2006/relationships/hyperlink" Target="http://aka.ms/msdnnz" TargetMode="External"/><Relationship Id="rId4" Type="http://schemas.openxmlformats.org/officeDocument/2006/relationships/hyperlink" Target="http://www.microsoft.com/learning" TargetMode="External"/><Relationship Id="rId9" Type="http://schemas.openxmlformats.org/officeDocument/2006/relationships/hyperlink" Target="http://aka.ms/technetnz"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Cloud Time - Embellishing the Office 365 calendar</a:t>
            </a:r>
          </a:p>
        </p:txBody>
      </p:sp>
      <p:sp>
        <p:nvSpPr>
          <p:cNvPr id="3" name="Text Placeholder 2"/>
          <p:cNvSpPr>
            <a:spLocks noGrp="1"/>
          </p:cNvSpPr>
          <p:nvPr>
            <p:ph type="body" sz="quarter" idx="12"/>
          </p:nvPr>
        </p:nvSpPr>
        <p:spPr>
          <a:xfrm>
            <a:off x="274702" y="4309889"/>
            <a:ext cx="7315137" cy="1016173"/>
          </a:xfrm>
        </p:spPr>
        <p:txBody>
          <a:bodyPr/>
          <a:lstStyle/>
          <a:p>
            <a:r>
              <a:rPr lang="en-NZ" dirty="0" err="1" smtClean="0"/>
              <a:t>Thivy</a:t>
            </a:r>
            <a:r>
              <a:rPr lang="en-NZ" dirty="0" smtClean="0"/>
              <a:t> </a:t>
            </a:r>
            <a:r>
              <a:rPr lang="en-NZ" dirty="0" err="1" smtClean="0"/>
              <a:t>Ruthra</a:t>
            </a:r>
            <a:r>
              <a:rPr lang="en-NZ" dirty="0" smtClean="0"/>
              <a:t> </a:t>
            </a:r>
          </a:p>
          <a:p>
            <a:r>
              <a:rPr lang="en-NZ" dirty="0" smtClean="0"/>
              <a:t>Tasleem Hussein</a:t>
            </a:r>
            <a:endParaRPr lang="en-NZ" dirty="0"/>
          </a:p>
        </p:txBody>
      </p:sp>
      <p:sp>
        <p:nvSpPr>
          <p:cNvPr id="4" name="Text Placeholder 3"/>
          <p:cNvSpPr>
            <a:spLocks noGrp="1"/>
          </p:cNvSpPr>
          <p:nvPr>
            <p:ph type="body" sz="quarter" idx="13"/>
          </p:nvPr>
        </p:nvSpPr>
        <p:spPr>
          <a:xfrm>
            <a:off x="7612430" y="4308566"/>
            <a:ext cx="1806208" cy="1017496"/>
          </a:xfrm>
        </p:spPr>
        <p:txBody>
          <a:bodyPr anchor="ctr"/>
          <a:lstStyle/>
          <a:p>
            <a:r>
              <a:rPr lang="en-NZ" dirty="0" smtClean="0"/>
              <a:t>M328</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Bent Arrow 178"/>
          <p:cNvSpPr/>
          <p:nvPr/>
        </p:nvSpPr>
        <p:spPr bwMode="auto">
          <a:xfrm>
            <a:off x="3017837" y="2201862"/>
            <a:ext cx="4463671" cy="966201"/>
          </a:xfrm>
          <a:prstGeom prst="bentArrow">
            <a:avLst>
              <a:gd name="adj1" fmla="val 38301"/>
              <a:gd name="adj2" fmla="val 35085"/>
              <a:gd name="adj3" fmla="val 50000"/>
              <a:gd name="adj4" fmla="val 51298"/>
            </a:avLst>
          </a:prstGeom>
          <a:solidFill>
            <a:srgbClr val="26272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endParaRPr lang="en-US" sz="1999" spc="-50" dirty="0">
              <a:gradFill>
                <a:gsLst>
                  <a:gs pos="0">
                    <a:srgbClr val="FFFFFF"/>
                  </a:gs>
                  <a:gs pos="100000">
                    <a:srgbClr val="FFFFFF"/>
                  </a:gs>
                </a:gsLst>
                <a:lin ang="5400000" scaled="0"/>
              </a:gradFill>
              <a:latin typeface="Segoe UI"/>
            </a:endParaRPr>
          </a:p>
        </p:txBody>
      </p:sp>
      <p:sp>
        <p:nvSpPr>
          <p:cNvPr id="4" name="Title 3"/>
          <p:cNvSpPr>
            <a:spLocks noGrp="1"/>
          </p:cNvSpPr>
          <p:nvPr>
            <p:ph type="title"/>
          </p:nvPr>
        </p:nvSpPr>
        <p:spPr/>
        <p:txBody>
          <a:bodyPr/>
          <a:lstStyle/>
          <a:p>
            <a:r>
              <a:rPr lang="en-NZ" dirty="0" smtClean="0"/>
              <a:t>Proof of Concept</a:t>
            </a:r>
            <a:endParaRPr lang="en-NZ" dirty="0"/>
          </a:p>
        </p:txBody>
      </p:sp>
      <p:grpSp>
        <p:nvGrpSpPr>
          <p:cNvPr id="178" name="Group 177"/>
          <p:cNvGrpSpPr/>
          <p:nvPr/>
        </p:nvGrpSpPr>
        <p:grpSpPr>
          <a:xfrm>
            <a:off x="8830241" y="2748237"/>
            <a:ext cx="1521293" cy="2325172"/>
            <a:chOff x="8732837" y="2201862"/>
            <a:chExt cx="1521293" cy="2325172"/>
          </a:xfrm>
        </p:grpSpPr>
        <p:grpSp>
          <p:nvGrpSpPr>
            <p:cNvPr id="5" name="Group 4"/>
            <p:cNvGrpSpPr/>
            <p:nvPr/>
          </p:nvGrpSpPr>
          <p:grpSpPr>
            <a:xfrm>
              <a:off x="8732837" y="2201862"/>
              <a:ext cx="1521293" cy="1791387"/>
              <a:chOff x="6597651" y="4965700"/>
              <a:chExt cx="2092324" cy="2463801"/>
            </a:xfrm>
          </p:grpSpPr>
          <p:sp>
            <p:nvSpPr>
              <p:cNvPr id="6" name="Freeform 490"/>
              <p:cNvSpPr>
                <a:spLocks/>
              </p:cNvSpPr>
              <p:nvPr/>
            </p:nvSpPr>
            <p:spPr bwMode="auto">
              <a:xfrm>
                <a:off x="7232650" y="5686425"/>
                <a:ext cx="457200" cy="317500"/>
              </a:xfrm>
              <a:custGeom>
                <a:avLst/>
                <a:gdLst>
                  <a:gd name="T0" fmla="*/ 175 w 200"/>
                  <a:gd name="T1" fmla="*/ 139 h 139"/>
                  <a:gd name="T2" fmla="*/ 193 w 200"/>
                  <a:gd name="T3" fmla="*/ 123 h 139"/>
                  <a:gd name="T4" fmla="*/ 193 w 200"/>
                  <a:gd name="T5" fmla="*/ 123 h 139"/>
                  <a:gd name="T6" fmla="*/ 183 w 200"/>
                  <a:gd name="T7" fmla="*/ 87 h 139"/>
                  <a:gd name="T8" fmla="*/ 43 w 200"/>
                  <a:gd name="T9" fmla="*/ 7 h 139"/>
                  <a:gd name="T10" fmla="*/ 7 w 200"/>
                  <a:gd name="T11" fmla="*/ 16 h 139"/>
                  <a:gd name="T12" fmla="*/ 7 w 200"/>
                  <a:gd name="T13" fmla="*/ 16 h 139"/>
                  <a:gd name="T14" fmla="*/ 17 w 200"/>
                  <a:gd name="T15" fmla="*/ 52 h 139"/>
                  <a:gd name="T16" fmla="*/ 175 w 200"/>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9">
                    <a:moveTo>
                      <a:pt x="175" y="139"/>
                    </a:moveTo>
                    <a:cubicBezTo>
                      <a:pt x="175" y="139"/>
                      <a:pt x="186" y="135"/>
                      <a:pt x="193" y="123"/>
                    </a:cubicBezTo>
                    <a:cubicBezTo>
                      <a:pt x="193" y="123"/>
                      <a:pt x="193" y="123"/>
                      <a:pt x="193" y="123"/>
                    </a:cubicBezTo>
                    <a:cubicBezTo>
                      <a:pt x="200" y="110"/>
                      <a:pt x="196" y="94"/>
                      <a:pt x="183" y="87"/>
                    </a:cubicBezTo>
                    <a:cubicBezTo>
                      <a:pt x="43" y="7"/>
                      <a:pt x="43" y="7"/>
                      <a:pt x="43" y="7"/>
                    </a:cubicBezTo>
                    <a:cubicBezTo>
                      <a:pt x="30" y="0"/>
                      <a:pt x="14" y="4"/>
                      <a:pt x="7" y="16"/>
                    </a:cubicBezTo>
                    <a:cubicBezTo>
                      <a:pt x="7" y="16"/>
                      <a:pt x="7" y="16"/>
                      <a:pt x="7" y="16"/>
                    </a:cubicBezTo>
                    <a:cubicBezTo>
                      <a:pt x="0" y="29"/>
                      <a:pt x="4" y="44"/>
                      <a:pt x="17" y="52"/>
                    </a:cubicBezTo>
                    <a:lnTo>
                      <a:pt x="175" y="139"/>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 name="Freeform 491"/>
              <p:cNvSpPr>
                <a:spLocks/>
              </p:cNvSpPr>
              <p:nvPr/>
            </p:nvSpPr>
            <p:spPr bwMode="auto">
              <a:xfrm>
                <a:off x="7586663" y="5665788"/>
                <a:ext cx="381000" cy="347663"/>
              </a:xfrm>
              <a:custGeom>
                <a:avLst/>
                <a:gdLst>
                  <a:gd name="T0" fmla="*/ 46 w 167"/>
                  <a:gd name="T1" fmla="*/ 143 h 152"/>
                  <a:gd name="T2" fmla="*/ 9 w 167"/>
                  <a:gd name="T3" fmla="*/ 140 h 152"/>
                  <a:gd name="T4" fmla="*/ 9 w 167"/>
                  <a:gd name="T5" fmla="*/ 140 h 152"/>
                  <a:gd name="T6" fmla="*/ 12 w 167"/>
                  <a:gd name="T7" fmla="*/ 104 h 152"/>
                  <a:gd name="T8" fmla="*/ 121 w 167"/>
                  <a:gd name="T9" fmla="*/ 9 h 152"/>
                  <a:gd name="T10" fmla="*/ 157 w 167"/>
                  <a:gd name="T11" fmla="*/ 12 h 152"/>
                  <a:gd name="T12" fmla="*/ 157 w 167"/>
                  <a:gd name="T13" fmla="*/ 12 h 152"/>
                  <a:gd name="T14" fmla="*/ 155 w 167"/>
                  <a:gd name="T15" fmla="*/ 48 h 152"/>
                  <a:gd name="T16" fmla="*/ 46 w 167"/>
                  <a:gd name="T1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52">
                    <a:moveTo>
                      <a:pt x="46" y="143"/>
                    </a:moveTo>
                    <a:cubicBezTo>
                      <a:pt x="35" y="152"/>
                      <a:pt x="19" y="151"/>
                      <a:pt x="9" y="140"/>
                    </a:cubicBezTo>
                    <a:cubicBezTo>
                      <a:pt x="9" y="140"/>
                      <a:pt x="9" y="140"/>
                      <a:pt x="9" y="140"/>
                    </a:cubicBezTo>
                    <a:cubicBezTo>
                      <a:pt x="0" y="130"/>
                      <a:pt x="1" y="113"/>
                      <a:pt x="12" y="104"/>
                    </a:cubicBezTo>
                    <a:cubicBezTo>
                      <a:pt x="121" y="9"/>
                      <a:pt x="121" y="9"/>
                      <a:pt x="121" y="9"/>
                    </a:cubicBezTo>
                    <a:cubicBezTo>
                      <a:pt x="131" y="0"/>
                      <a:pt x="148" y="1"/>
                      <a:pt x="157" y="12"/>
                    </a:cubicBezTo>
                    <a:cubicBezTo>
                      <a:pt x="157" y="12"/>
                      <a:pt x="157" y="12"/>
                      <a:pt x="157" y="12"/>
                    </a:cubicBezTo>
                    <a:cubicBezTo>
                      <a:pt x="167" y="23"/>
                      <a:pt x="165" y="39"/>
                      <a:pt x="155" y="48"/>
                    </a:cubicBezTo>
                    <a:lnTo>
                      <a:pt x="46" y="143"/>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 name="Freeform 492"/>
              <p:cNvSpPr>
                <a:spLocks/>
              </p:cNvSpPr>
              <p:nvPr/>
            </p:nvSpPr>
            <p:spPr bwMode="auto">
              <a:xfrm>
                <a:off x="7362825" y="5732463"/>
                <a:ext cx="146050" cy="171450"/>
              </a:xfrm>
              <a:custGeom>
                <a:avLst/>
                <a:gdLst>
                  <a:gd name="T0" fmla="*/ 56 w 92"/>
                  <a:gd name="T1" fmla="*/ 108 h 108"/>
                  <a:gd name="T2" fmla="*/ 92 w 92"/>
                  <a:gd name="T3" fmla="*/ 44 h 108"/>
                  <a:gd name="T4" fmla="*/ 13 w 92"/>
                  <a:gd name="T5" fmla="*/ 0 h 108"/>
                  <a:gd name="T6" fmla="*/ 0 w 92"/>
                  <a:gd name="T7" fmla="*/ 82 h 108"/>
                  <a:gd name="T8" fmla="*/ 56 w 92"/>
                  <a:gd name="T9" fmla="*/ 108 h 108"/>
                </a:gdLst>
                <a:ahLst/>
                <a:cxnLst>
                  <a:cxn ang="0">
                    <a:pos x="T0" y="T1"/>
                  </a:cxn>
                  <a:cxn ang="0">
                    <a:pos x="T2" y="T3"/>
                  </a:cxn>
                  <a:cxn ang="0">
                    <a:pos x="T4" y="T5"/>
                  </a:cxn>
                  <a:cxn ang="0">
                    <a:pos x="T6" y="T7"/>
                  </a:cxn>
                  <a:cxn ang="0">
                    <a:pos x="T8" y="T9"/>
                  </a:cxn>
                </a:cxnLst>
                <a:rect l="0" t="0" r="r" b="b"/>
                <a:pathLst>
                  <a:path w="92" h="108">
                    <a:moveTo>
                      <a:pt x="56" y="108"/>
                    </a:moveTo>
                    <a:lnTo>
                      <a:pt x="92" y="44"/>
                    </a:lnTo>
                    <a:lnTo>
                      <a:pt x="13" y="0"/>
                    </a:lnTo>
                    <a:lnTo>
                      <a:pt x="0" y="82"/>
                    </a:lnTo>
                    <a:lnTo>
                      <a:pt x="5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Freeform 493"/>
              <p:cNvSpPr>
                <a:spLocks/>
              </p:cNvSpPr>
              <p:nvPr/>
            </p:nvSpPr>
            <p:spPr bwMode="auto">
              <a:xfrm>
                <a:off x="7540625" y="6904038"/>
                <a:ext cx="130175" cy="246063"/>
              </a:xfrm>
              <a:custGeom>
                <a:avLst/>
                <a:gdLst>
                  <a:gd name="T0" fmla="*/ 11 w 57"/>
                  <a:gd name="T1" fmla="*/ 107 h 108"/>
                  <a:gd name="T2" fmla="*/ 21 w 57"/>
                  <a:gd name="T3" fmla="*/ 101 h 108"/>
                  <a:gd name="T4" fmla="*/ 55 w 57"/>
                  <a:gd name="T5" fmla="*/ 16 h 108"/>
                  <a:gd name="T6" fmla="*/ 49 w 57"/>
                  <a:gd name="T7" fmla="*/ 3 h 108"/>
                  <a:gd name="T8" fmla="*/ 36 w 57"/>
                  <a:gd name="T9" fmla="*/ 8 h 108"/>
                  <a:gd name="T10" fmla="*/ 2 w 57"/>
                  <a:gd name="T11" fmla="*/ 93 h 108"/>
                  <a:gd name="T12" fmla="*/ 8 w 57"/>
                  <a:gd name="T13" fmla="*/ 107 h 108"/>
                  <a:gd name="T14" fmla="*/ 11 w 57"/>
                  <a:gd name="T15" fmla="*/ 10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8">
                    <a:moveTo>
                      <a:pt x="11" y="107"/>
                    </a:moveTo>
                    <a:cubicBezTo>
                      <a:pt x="15" y="108"/>
                      <a:pt x="19" y="105"/>
                      <a:pt x="21" y="101"/>
                    </a:cubicBezTo>
                    <a:cubicBezTo>
                      <a:pt x="55" y="16"/>
                      <a:pt x="55" y="16"/>
                      <a:pt x="55" y="16"/>
                    </a:cubicBezTo>
                    <a:cubicBezTo>
                      <a:pt x="57" y="11"/>
                      <a:pt x="54" y="5"/>
                      <a:pt x="49" y="3"/>
                    </a:cubicBezTo>
                    <a:cubicBezTo>
                      <a:pt x="44" y="0"/>
                      <a:pt x="38" y="3"/>
                      <a:pt x="36" y="8"/>
                    </a:cubicBezTo>
                    <a:cubicBezTo>
                      <a:pt x="2" y="93"/>
                      <a:pt x="2" y="93"/>
                      <a:pt x="2" y="93"/>
                    </a:cubicBezTo>
                    <a:cubicBezTo>
                      <a:pt x="0" y="99"/>
                      <a:pt x="3" y="104"/>
                      <a:pt x="8" y="107"/>
                    </a:cubicBezTo>
                    <a:cubicBezTo>
                      <a:pt x="9" y="107"/>
                      <a:pt x="10" y="107"/>
                      <a:pt x="11" y="107"/>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 name="Freeform 494"/>
              <p:cNvSpPr>
                <a:spLocks/>
              </p:cNvSpPr>
              <p:nvPr/>
            </p:nvSpPr>
            <p:spPr bwMode="auto">
              <a:xfrm>
                <a:off x="7559675" y="6899275"/>
                <a:ext cx="157162" cy="47625"/>
              </a:xfrm>
              <a:custGeom>
                <a:avLst/>
                <a:gdLst>
                  <a:gd name="T0" fmla="*/ 10 w 69"/>
                  <a:gd name="T1" fmla="*/ 21 h 21"/>
                  <a:gd name="T2" fmla="*/ 59 w 69"/>
                  <a:gd name="T3" fmla="*/ 21 h 21"/>
                  <a:gd name="T4" fmla="*/ 69 w 69"/>
                  <a:gd name="T5" fmla="*/ 10 h 21"/>
                  <a:gd name="T6" fmla="*/ 59 w 69"/>
                  <a:gd name="T7" fmla="*/ 0 h 21"/>
                  <a:gd name="T8" fmla="*/ 10 w 69"/>
                  <a:gd name="T9" fmla="*/ 0 h 21"/>
                  <a:gd name="T10" fmla="*/ 0 w 69"/>
                  <a:gd name="T11" fmla="*/ 10 h 21"/>
                  <a:gd name="T12" fmla="*/ 10 w 6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10" y="21"/>
                    </a:moveTo>
                    <a:cubicBezTo>
                      <a:pt x="59" y="21"/>
                      <a:pt x="59" y="21"/>
                      <a:pt x="59" y="21"/>
                    </a:cubicBezTo>
                    <a:cubicBezTo>
                      <a:pt x="65" y="21"/>
                      <a:pt x="69" y="16"/>
                      <a:pt x="69" y="10"/>
                    </a:cubicBezTo>
                    <a:cubicBezTo>
                      <a:pt x="69" y="5"/>
                      <a:pt x="65" y="0"/>
                      <a:pt x="59" y="0"/>
                    </a:cubicBezTo>
                    <a:cubicBezTo>
                      <a:pt x="10" y="0"/>
                      <a:pt x="10" y="0"/>
                      <a:pt x="10" y="0"/>
                    </a:cubicBezTo>
                    <a:cubicBezTo>
                      <a:pt x="5" y="0"/>
                      <a:pt x="0" y="5"/>
                      <a:pt x="0" y="10"/>
                    </a:cubicBezTo>
                    <a:cubicBezTo>
                      <a:pt x="0" y="16"/>
                      <a:pt x="5" y="21"/>
                      <a:pt x="10" y="21"/>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 name="Freeform 495"/>
              <p:cNvSpPr>
                <a:spLocks/>
              </p:cNvSpPr>
              <p:nvPr/>
            </p:nvSpPr>
            <p:spPr bwMode="auto">
              <a:xfrm>
                <a:off x="7237413" y="6223000"/>
                <a:ext cx="390525" cy="176213"/>
              </a:xfrm>
              <a:custGeom>
                <a:avLst/>
                <a:gdLst>
                  <a:gd name="T0" fmla="*/ 0 w 171"/>
                  <a:gd name="T1" fmla="*/ 0 h 77"/>
                  <a:gd name="T2" fmla="*/ 0 w 171"/>
                  <a:gd name="T3" fmla="*/ 38 h 77"/>
                  <a:gd name="T4" fmla="*/ 38 w 171"/>
                  <a:gd name="T5" fmla="*/ 77 h 77"/>
                  <a:gd name="T6" fmla="*/ 171 w 171"/>
                  <a:gd name="T7" fmla="*/ 77 h 77"/>
                  <a:gd name="T8" fmla="*/ 171 w 171"/>
                  <a:gd name="T9" fmla="*/ 0 h 77"/>
                  <a:gd name="T10" fmla="*/ 0 w 171"/>
                  <a:gd name="T11" fmla="*/ 0 h 77"/>
                </a:gdLst>
                <a:ahLst/>
                <a:cxnLst>
                  <a:cxn ang="0">
                    <a:pos x="T0" y="T1"/>
                  </a:cxn>
                  <a:cxn ang="0">
                    <a:pos x="T2" y="T3"/>
                  </a:cxn>
                  <a:cxn ang="0">
                    <a:pos x="T4" y="T5"/>
                  </a:cxn>
                  <a:cxn ang="0">
                    <a:pos x="T6" y="T7"/>
                  </a:cxn>
                  <a:cxn ang="0">
                    <a:pos x="T8" y="T9"/>
                  </a:cxn>
                  <a:cxn ang="0">
                    <a:pos x="T10" y="T11"/>
                  </a:cxn>
                </a:cxnLst>
                <a:rect l="0" t="0" r="r" b="b"/>
                <a:pathLst>
                  <a:path w="171" h="77">
                    <a:moveTo>
                      <a:pt x="0" y="0"/>
                    </a:moveTo>
                    <a:cubicBezTo>
                      <a:pt x="0" y="38"/>
                      <a:pt x="0" y="38"/>
                      <a:pt x="0" y="38"/>
                    </a:cubicBezTo>
                    <a:cubicBezTo>
                      <a:pt x="0" y="59"/>
                      <a:pt x="17" y="77"/>
                      <a:pt x="38" y="77"/>
                    </a:cubicBezTo>
                    <a:cubicBezTo>
                      <a:pt x="171" y="77"/>
                      <a:pt x="171" y="77"/>
                      <a:pt x="171" y="77"/>
                    </a:cubicBezTo>
                    <a:cubicBezTo>
                      <a:pt x="171" y="0"/>
                      <a:pt x="171" y="0"/>
                      <a:pt x="171" y="0"/>
                    </a:cubicBezTo>
                    <a:lnTo>
                      <a:pt x="0" y="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 name="Freeform 496"/>
              <p:cNvSpPr>
                <a:spLocks/>
              </p:cNvSpPr>
              <p:nvPr/>
            </p:nvSpPr>
            <p:spPr bwMode="auto">
              <a:xfrm>
                <a:off x="7627938" y="6223000"/>
                <a:ext cx="233362" cy="176213"/>
              </a:xfrm>
              <a:custGeom>
                <a:avLst/>
                <a:gdLst>
                  <a:gd name="T0" fmla="*/ 102 w 102"/>
                  <a:gd name="T1" fmla="*/ 38 h 77"/>
                  <a:gd name="T2" fmla="*/ 64 w 102"/>
                  <a:gd name="T3" fmla="*/ 0 h 77"/>
                  <a:gd name="T4" fmla="*/ 0 w 102"/>
                  <a:gd name="T5" fmla="*/ 0 h 77"/>
                  <a:gd name="T6" fmla="*/ 0 w 102"/>
                  <a:gd name="T7" fmla="*/ 77 h 77"/>
                  <a:gd name="T8" fmla="*/ 64 w 102"/>
                  <a:gd name="T9" fmla="*/ 77 h 77"/>
                  <a:gd name="T10" fmla="*/ 102 w 102"/>
                  <a:gd name="T11" fmla="*/ 38 h 77"/>
                </a:gdLst>
                <a:ahLst/>
                <a:cxnLst>
                  <a:cxn ang="0">
                    <a:pos x="T0" y="T1"/>
                  </a:cxn>
                  <a:cxn ang="0">
                    <a:pos x="T2" y="T3"/>
                  </a:cxn>
                  <a:cxn ang="0">
                    <a:pos x="T4" y="T5"/>
                  </a:cxn>
                  <a:cxn ang="0">
                    <a:pos x="T6" y="T7"/>
                  </a:cxn>
                  <a:cxn ang="0">
                    <a:pos x="T8" y="T9"/>
                  </a:cxn>
                  <a:cxn ang="0">
                    <a:pos x="T10" y="T11"/>
                  </a:cxn>
                </a:cxnLst>
                <a:rect l="0" t="0" r="r" b="b"/>
                <a:pathLst>
                  <a:path w="102" h="77">
                    <a:moveTo>
                      <a:pt x="102" y="38"/>
                    </a:moveTo>
                    <a:cubicBezTo>
                      <a:pt x="102" y="17"/>
                      <a:pt x="85" y="0"/>
                      <a:pt x="64" y="0"/>
                    </a:cubicBezTo>
                    <a:cubicBezTo>
                      <a:pt x="0" y="0"/>
                      <a:pt x="0" y="0"/>
                      <a:pt x="0" y="0"/>
                    </a:cubicBezTo>
                    <a:cubicBezTo>
                      <a:pt x="0" y="77"/>
                      <a:pt x="0" y="77"/>
                      <a:pt x="0" y="77"/>
                    </a:cubicBezTo>
                    <a:cubicBezTo>
                      <a:pt x="64" y="77"/>
                      <a:pt x="64" y="77"/>
                      <a:pt x="64" y="77"/>
                    </a:cubicBezTo>
                    <a:cubicBezTo>
                      <a:pt x="85" y="77"/>
                      <a:pt x="102" y="59"/>
                      <a:pt x="102" y="38"/>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Freeform 497"/>
              <p:cNvSpPr>
                <a:spLocks/>
              </p:cNvSpPr>
              <p:nvPr/>
            </p:nvSpPr>
            <p:spPr bwMode="auto">
              <a:xfrm>
                <a:off x="7526338" y="6353175"/>
                <a:ext cx="322262" cy="425450"/>
              </a:xfrm>
              <a:custGeom>
                <a:avLst/>
                <a:gdLst>
                  <a:gd name="T0" fmla="*/ 203 w 203"/>
                  <a:gd name="T1" fmla="*/ 0 h 268"/>
                  <a:gd name="T2" fmla="*/ 88 w 203"/>
                  <a:gd name="T3" fmla="*/ 268 h 268"/>
                  <a:gd name="T4" fmla="*/ 0 w 203"/>
                  <a:gd name="T5" fmla="*/ 266 h 268"/>
                  <a:gd name="T6" fmla="*/ 38 w 203"/>
                  <a:gd name="T7" fmla="*/ 171 h 268"/>
                  <a:gd name="T8" fmla="*/ 82 w 203"/>
                  <a:gd name="T9" fmla="*/ 4 h 268"/>
                  <a:gd name="T10" fmla="*/ 203 w 203"/>
                  <a:gd name="T11" fmla="*/ 0 h 268"/>
                </a:gdLst>
                <a:ahLst/>
                <a:cxnLst>
                  <a:cxn ang="0">
                    <a:pos x="T0" y="T1"/>
                  </a:cxn>
                  <a:cxn ang="0">
                    <a:pos x="T2" y="T3"/>
                  </a:cxn>
                  <a:cxn ang="0">
                    <a:pos x="T4" y="T5"/>
                  </a:cxn>
                  <a:cxn ang="0">
                    <a:pos x="T6" y="T7"/>
                  </a:cxn>
                  <a:cxn ang="0">
                    <a:pos x="T8" y="T9"/>
                  </a:cxn>
                  <a:cxn ang="0">
                    <a:pos x="T10" y="T11"/>
                  </a:cxn>
                </a:cxnLst>
                <a:rect l="0" t="0" r="r" b="b"/>
                <a:pathLst>
                  <a:path w="203" h="268">
                    <a:moveTo>
                      <a:pt x="203" y="0"/>
                    </a:moveTo>
                    <a:lnTo>
                      <a:pt x="88" y="268"/>
                    </a:lnTo>
                    <a:lnTo>
                      <a:pt x="0" y="266"/>
                    </a:lnTo>
                    <a:lnTo>
                      <a:pt x="38" y="171"/>
                    </a:lnTo>
                    <a:lnTo>
                      <a:pt x="82" y="4"/>
                    </a:lnTo>
                    <a:lnTo>
                      <a:pt x="203"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498"/>
              <p:cNvSpPr>
                <a:spLocks/>
              </p:cNvSpPr>
              <p:nvPr/>
            </p:nvSpPr>
            <p:spPr bwMode="auto">
              <a:xfrm>
                <a:off x="7526338" y="6624638"/>
                <a:ext cx="206375" cy="155575"/>
              </a:xfrm>
              <a:custGeom>
                <a:avLst/>
                <a:gdLst>
                  <a:gd name="T0" fmla="*/ 130 w 130"/>
                  <a:gd name="T1" fmla="*/ 2 h 98"/>
                  <a:gd name="T2" fmla="*/ 88 w 130"/>
                  <a:gd name="T3" fmla="*/ 98 h 98"/>
                  <a:gd name="T4" fmla="*/ 0 w 130"/>
                  <a:gd name="T5" fmla="*/ 97 h 98"/>
                  <a:gd name="T6" fmla="*/ 38 w 130"/>
                  <a:gd name="T7" fmla="*/ 0 h 98"/>
                  <a:gd name="T8" fmla="*/ 130 w 130"/>
                  <a:gd name="T9" fmla="*/ 2 h 98"/>
                </a:gdLst>
                <a:ahLst/>
                <a:cxnLst>
                  <a:cxn ang="0">
                    <a:pos x="T0" y="T1"/>
                  </a:cxn>
                  <a:cxn ang="0">
                    <a:pos x="T2" y="T3"/>
                  </a:cxn>
                  <a:cxn ang="0">
                    <a:pos x="T4" y="T5"/>
                  </a:cxn>
                  <a:cxn ang="0">
                    <a:pos x="T6" y="T7"/>
                  </a:cxn>
                  <a:cxn ang="0">
                    <a:pos x="T8" y="T9"/>
                  </a:cxn>
                </a:cxnLst>
                <a:rect l="0" t="0" r="r" b="b"/>
                <a:pathLst>
                  <a:path w="130" h="98">
                    <a:moveTo>
                      <a:pt x="130" y="2"/>
                    </a:moveTo>
                    <a:lnTo>
                      <a:pt x="88" y="98"/>
                    </a:lnTo>
                    <a:lnTo>
                      <a:pt x="0" y="97"/>
                    </a:lnTo>
                    <a:lnTo>
                      <a:pt x="38" y="0"/>
                    </a:lnTo>
                    <a:lnTo>
                      <a:pt x="130" y="2"/>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Freeform 499"/>
              <p:cNvSpPr>
                <a:spLocks/>
              </p:cNvSpPr>
              <p:nvPr/>
            </p:nvSpPr>
            <p:spPr bwMode="auto">
              <a:xfrm>
                <a:off x="7473950" y="6773863"/>
                <a:ext cx="317500" cy="130175"/>
              </a:xfrm>
              <a:custGeom>
                <a:avLst/>
                <a:gdLst>
                  <a:gd name="T0" fmla="*/ 89 w 139"/>
                  <a:gd name="T1" fmla="*/ 1 h 57"/>
                  <a:gd name="T2" fmla="*/ 130 w 139"/>
                  <a:gd name="T3" fmla="*/ 57 h 57"/>
                  <a:gd name="T4" fmla="*/ 66 w 139"/>
                  <a:gd name="T5" fmla="*/ 55 h 57"/>
                  <a:gd name="T6" fmla="*/ 0 w 139"/>
                  <a:gd name="T7" fmla="*/ 54 h 57"/>
                  <a:gd name="T8" fmla="*/ 23 w 139"/>
                  <a:gd name="T9" fmla="*/ 0 h 57"/>
                  <a:gd name="T10" fmla="*/ 89 w 139"/>
                  <a:gd name="T11" fmla="*/ 1 h 57"/>
                </a:gdLst>
                <a:ahLst/>
                <a:cxnLst>
                  <a:cxn ang="0">
                    <a:pos x="T0" y="T1"/>
                  </a:cxn>
                  <a:cxn ang="0">
                    <a:pos x="T2" y="T3"/>
                  </a:cxn>
                  <a:cxn ang="0">
                    <a:pos x="T4" y="T5"/>
                  </a:cxn>
                  <a:cxn ang="0">
                    <a:pos x="T6" y="T7"/>
                  </a:cxn>
                  <a:cxn ang="0">
                    <a:pos x="T8" y="T9"/>
                  </a:cxn>
                  <a:cxn ang="0">
                    <a:pos x="T10" y="T11"/>
                  </a:cxn>
                </a:cxnLst>
                <a:rect l="0" t="0" r="r" b="b"/>
                <a:pathLst>
                  <a:path w="139" h="57">
                    <a:moveTo>
                      <a:pt x="89" y="1"/>
                    </a:moveTo>
                    <a:cubicBezTo>
                      <a:pt x="122" y="2"/>
                      <a:pt x="139" y="26"/>
                      <a:pt x="130" y="57"/>
                    </a:cubicBezTo>
                    <a:cubicBezTo>
                      <a:pt x="66" y="55"/>
                      <a:pt x="66" y="55"/>
                      <a:pt x="66" y="55"/>
                    </a:cubicBezTo>
                    <a:cubicBezTo>
                      <a:pt x="0" y="54"/>
                      <a:pt x="0" y="54"/>
                      <a:pt x="0" y="54"/>
                    </a:cubicBezTo>
                    <a:cubicBezTo>
                      <a:pt x="23" y="0"/>
                      <a:pt x="23" y="0"/>
                      <a:pt x="23" y="0"/>
                    </a:cubicBezTo>
                    <a:lnTo>
                      <a:pt x="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500"/>
              <p:cNvSpPr>
                <a:spLocks noEditPoints="1"/>
              </p:cNvSpPr>
              <p:nvPr/>
            </p:nvSpPr>
            <p:spPr bwMode="auto">
              <a:xfrm>
                <a:off x="7885113" y="6624638"/>
                <a:ext cx="804862" cy="804863"/>
              </a:xfrm>
              <a:custGeom>
                <a:avLst/>
                <a:gdLst>
                  <a:gd name="T0" fmla="*/ 0 w 352"/>
                  <a:gd name="T1" fmla="*/ 176 h 352"/>
                  <a:gd name="T2" fmla="*/ 176 w 352"/>
                  <a:gd name="T3" fmla="*/ 0 h 352"/>
                  <a:gd name="T4" fmla="*/ 352 w 352"/>
                  <a:gd name="T5" fmla="*/ 176 h 352"/>
                  <a:gd name="T6" fmla="*/ 176 w 352"/>
                  <a:gd name="T7" fmla="*/ 352 h 352"/>
                  <a:gd name="T8" fmla="*/ 0 w 352"/>
                  <a:gd name="T9" fmla="*/ 176 h 352"/>
                  <a:gd name="T10" fmla="*/ 27 w 352"/>
                  <a:gd name="T11" fmla="*/ 176 h 352"/>
                  <a:gd name="T12" fmla="*/ 176 w 352"/>
                  <a:gd name="T13" fmla="*/ 324 h 352"/>
                  <a:gd name="T14" fmla="*/ 324 w 352"/>
                  <a:gd name="T15" fmla="*/ 176 h 352"/>
                  <a:gd name="T16" fmla="*/ 176 w 352"/>
                  <a:gd name="T17" fmla="*/ 27 h 352"/>
                  <a:gd name="T18" fmla="*/ 27 w 352"/>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0" y="176"/>
                    </a:moveTo>
                    <a:cubicBezTo>
                      <a:pt x="0" y="79"/>
                      <a:pt x="79" y="0"/>
                      <a:pt x="176" y="0"/>
                    </a:cubicBezTo>
                    <a:cubicBezTo>
                      <a:pt x="273" y="0"/>
                      <a:pt x="352" y="79"/>
                      <a:pt x="352" y="176"/>
                    </a:cubicBezTo>
                    <a:cubicBezTo>
                      <a:pt x="352" y="273"/>
                      <a:pt x="273" y="352"/>
                      <a:pt x="176" y="352"/>
                    </a:cubicBezTo>
                    <a:cubicBezTo>
                      <a:pt x="79" y="352"/>
                      <a:pt x="0" y="273"/>
                      <a:pt x="0" y="176"/>
                    </a:cubicBezTo>
                    <a:close/>
                    <a:moveTo>
                      <a:pt x="27" y="176"/>
                    </a:moveTo>
                    <a:cubicBezTo>
                      <a:pt x="27" y="258"/>
                      <a:pt x="94" y="324"/>
                      <a:pt x="176" y="324"/>
                    </a:cubicBezTo>
                    <a:cubicBezTo>
                      <a:pt x="258" y="324"/>
                      <a:pt x="324" y="258"/>
                      <a:pt x="324" y="176"/>
                    </a:cubicBezTo>
                    <a:cubicBezTo>
                      <a:pt x="324" y="94"/>
                      <a:pt x="258" y="27"/>
                      <a:pt x="176" y="27"/>
                    </a:cubicBezTo>
                    <a:cubicBezTo>
                      <a:pt x="94"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 name="Freeform 501"/>
              <p:cNvSpPr>
                <a:spLocks noEditPoints="1"/>
              </p:cNvSpPr>
              <p:nvPr/>
            </p:nvSpPr>
            <p:spPr bwMode="auto">
              <a:xfrm>
                <a:off x="6597651" y="6624638"/>
                <a:ext cx="801687" cy="804863"/>
              </a:xfrm>
              <a:custGeom>
                <a:avLst/>
                <a:gdLst>
                  <a:gd name="T0" fmla="*/ 0 w 351"/>
                  <a:gd name="T1" fmla="*/ 176 h 352"/>
                  <a:gd name="T2" fmla="*/ 175 w 351"/>
                  <a:gd name="T3" fmla="*/ 0 h 352"/>
                  <a:gd name="T4" fmla="*/ 351 w 351"/>
                  <a:gd name="T5" fmla="*/ 176 h 352"/>
                  <a:gd name="T6" fmla="*/ 175 w 351"/>
                  <a:gd name="T7" fmla="*/ 352 h 352"/>
                  <a:gd name="T8" fmla="*/ 0 w 351"/>
                  <a:gd name="T9" fmla="*/ 176 h 352"/>
                  <a:gd name="T10" fmla="*/ 27 w 351"/>
                  <a:gd name="T11" fmla="*/ 176 h 352"/>
                  <a:gd name="T12" fmla="*/ 175 w 351"/>
                  <a:gd name="T13" fmla="*/ 324 h 352"/>
                  <a:gd name="T14" fmla="*/ 324 w 351"/>
                  <a:gd name="T15" fmla="*/ 176 h 352"/>
                  <a:gd name="T16" fmla="*/ 175 w 351"/>
                  <a:gd name="T17" fmla="*/ 27 h 352"/>
                  <a:gd name="T18" fmla="*/ 27 w 351"/>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0" y="176"/>
                    </a:moveTo>
                    <a:cubicBezTo>
                      <a:pt x="0" y="79"/>
                      <a:pt x="78" y="0"/>
                      <a:pt x="175" y="0"/>
                    </a:cubicBezTo>
                    <a:cubicBezTo>
                      <a:pt x="272" y="0"/>
                      <a:pt x="351" y="79"/>
                      <a:pt x="351" y="176"/>
                    </a:cubicBezTo>
                    <a:cubicBezTo>
                      <a:pt x="351" y="273"/>
                      <a:pt x="272" y="352"/>
                      <a:pt x="175" y="352"/>
                    </a:cubicBezTo>
                    <a:cubicBezTo>
                      <a:pt x="78" y="352"/>
                      <a:pt x="0" y="273"/>
                      <a:pt x="0" y="176"/>
                    </a:cubicBezTo>
                    <a:close/>
                    <a:moveTo>
                      <a:pt x="27" y="176"/>
                    </a:moveTo>
                    <a:cubicBezTo>
                      <a:pt x="27" y="258"/>
                      <a:pt x="93" y="324"/>
                      <a:pt x="175" y="324"/>
                    </a:cubicBezTo>
                    <a:cubicBezTo>
                      <a:pt x="257" y="324"/>
                      <a:pt x="324" y="258"/>
                      <a:pt x="324" y="176"/>
                    </a:cubicBezTo>
                    <a:cubicBezTo>
                      <a:pt x="324" y="94"/>
                      <a:pt x="257" y="27"/>
                      <a:pt x="175" y="27"/>
                    </a:cubicBezTo>
                    <a:cubicBezTo>
                      <a:pt x="93"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 name="Line 502"/>
              <p:cNvSpPr>
                <a:spLocks noChangeShapeType="1"/>
              </p:cNvSpPr>
              <p:nvPr/>
            </p:nvSpPr>
            <p:spPr bwMode="auto">
              <a:xfrm>
                <a:off x="7369175" y="6472238"/>
                <a:ext cx="0" cy="0"/>
              </a:xfrm>
              <a:prstGeom prst="line">
                <a:avLst/>
              </a:prstGeom>
              <a:noFill/>
              <a:ln w="44450" cap="rnd">
                <a:solidFill>
                  <a:srgbClr val="EA26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Freeform 503"/>
              <p:cNvSpPr>
                <a:spLocks noEditPoints="1"/>
              </p:cNvSpPr>
              <p:nvPr/>
            </p:nvSpPr>
            <p:spPr bwMode="auto">
              <a:xfrm>
                <a:off x="6956425" y="6223000"/>
                <a:ext cx="1373187" cy="935038"/>
              </a:xfrm>
              <a:custGeom>
                <a:avLst/>
                <a:gdLst>
                  <a:gd name="T0" fmla="*/ 583 w 601"/>
                  <a:gd name="T1" fmla="*/ 334 h 409"/>
                  <a:gd name="T2" fmla="*/ 578 w 601"/>
                  <a:gd name="T3" fmla="*/ 334 h 409"/>
                  <a:gd name="T4" fmla="*/ 523 w 601"/>
                  <a:gd name="T5" fmla="*/ 268 h 409"/>
                  <a:gd name="T6" fmla="*/ 484 w 601"/>
                  <a:gd name="T7" fmla="*/ 158 h 409"/>
                  <a:gd name="T8" fmla="*/ 473 w 601"/>
                  <a:gd name="T9" fmla="*/ 128 h 409"/>
                  <a:gd name="T10" fmla="*/ 451 w 601"/>
                  <a:gd name="T11" fmla="*/ 63 h 409"/>
                  <a:gd name="T12" fmla="*/ 463 w 601"/>
                  <a:gd name="T13" fmla="*/ 36 h 409"/>
                  <a:gd name="T14" fmla="*/ 461 w 601"/>
                  <a:gd name="T15" fmla="*/ 25 h 409"/>
                  <a:gd name="T16" fmla="*/ 439 w 601"/>
                  <a:gd name="T17" fmla="*/ 3 h 409"/>
                  <a:gd name="T18" fmla="*/ 432 w 601"/>
                  <a:gd name="T19" fmla="*/ 0 h 409"/>
                  <a:gd name="T20" fmla="*/ 366 w 601"/>
                  <a:gd name="T21" fmla="*/ 0 h 409"/>
                  <a:gd name="T22" fmla="*/ 356 w 601"/>
                  <a:gd name="T23" fmla="*/ 10 h 409"/>
                  <a:gd name="T24" fmla="*/ 366 w 601"/>
                  <a:gd name="T25" fmla="*/ 21 h 409"/>
                  <a:gd name="T26" fmla="*/ 428 w 601"/>
                  <a:gd name="T27" fmla="*/ 21 h 409"/>
                  <a:gd name="T28" fmla="*/ 441 w 601"/>
                  <a:gd name="T29" fmla="*/ 34 h 409"/>
                  <a:gd name="T30" fmla="*/ 431 w 601"/>
                  <a:gd name="T31" fmla="*/ 58 h 409"/>
                  <a:gd name="T32" fmla="*/ 430 w 601"/>
                  <a:gd name="T33" fmla="*/ 66 h 409"/>
                  <a:gd name="T34" fmla="*/ 450 w 601"/>
                  <a:gd name="T35" fmla="*/ 124 h 409"/>
                  <a:gd name="T36" fmla="*/ 195 w 601"/>
                  <a:gd name="T37" fmla="*/ 124 h 409"/>
                  <a:gd name="T38" fmla="*/ 190 w 601"/>
                  <a:gd name="T39" fmla="*/ 106 h 409"/>
                  <a:gd name="T40" fmla="*/ 178 w 601"/>
                  <a:gd name="T41" fmla="*/ 99 h 409"/>
                  <a:gd name="T42" fmla="*/ 171 w 601"/>
                  <a:gd name="T43" fmla="*/ 112 h 409"/>
                  <a:gd name="T44" fmla="*/ 177 w 601"/>
                  <a:gd name="T45" fmla="*/ 132 h 409"/>
                  <a:gd name="T46" fmla="*/ 20 w 601"/>
                  <a:gd name="T47" fmla="*/ 334 h 409"/>
                  <a:gd name="T48" fmla="*/ 18 w 601"/>
                  <a:gd name="T49" fmla="*/ 334 h 409"/>
                  <a:gd name="T50" fmla="*/ 0 w 601"/>
                  <a:gd name="T51" fmla="*/ 352 h 409"/>
                  <a:gd name="T52" fmla="*/ 1 w 601"/>
                  <a:gd name="T53" fmla="*/ 357 h 409"/>
                  <a:gd name="T54" fmla="*/ 2 w 601"/>
                  <a:gd name="T55" fmla="*/ 359 h 409"/>
                  <a:gd name="T56" fmla="*/ 18 w 601"/>
                  <a:gd name="T57" fmla="*/ 370 h 409"/>
                  <a:gd name="T58" fmla="*/ 31 w 601"/>
                  <a:gd name="T59" fmla="*/ 365 h 409"/>
                  <a:gd name="T60" fmla="*/ 269 w 601"/>
                  <a:gd name="T61" fmla="*/ 409 h 409"/>
                  <a:gd name="T62" fmla="*/ 471 w 601"/>
                  <a:gd name="T63" fmla="*/ 183 h 409"/>
                  <a:gd name="T64" fmla="*/ 505 w 601"/>
                  <a:gd name="T65" fmla="*/ 276 h 409"/>
                  <a:gd name="T66" fmla="*/ 565 w 601"/>
                  <a:gd name="T67" fmla="*/ 350 h 409"/>
                  <a:gd name="T68" fmla="*/ 565 w 601"/>
                  <a:gd name="T69" fmla="*/ 352 h 409"/>
                  <a:gd name="T70" fmla="*/ 583 w 601"/>
                  <a:gd name="T71" fmla="*/ 370 h 409"/>
                  <a:gd name="T72" fmla="*/ 601 w 601"/>
                  <a:gd name="T73" fmla="*/ 352 h 409"/>
                  <a:gd name="T74" fmla="*/ 583 w 601"/>
                  <a:gd name="T75" fmla="*/ 334 h 409"/>
                  <a:gd name="T76" fmla="*/ 37 w 601"/>
                  <a:gd name="T77" fmla="*/ 345 h 409"/>
                  <a:gd name="T78" fmla="*/ 184 w 601"/>
                  <a:gd name="T79" fmla="*/ 156 h 409"/>
                  <a:gd name="T80" fmla="*/ 251 w 601"/>
                  <a:gd name="T81" fmla="*/ 385 h 409"/>
                  <a:gd name="T82" fmla="*/ 37 w 601"/>
                  <a:gd name="T83" fmla="*/ 345 h 409"/>
                  <a:gd name="T84" fmla="*/ 270 w 601"/>
                  <a:gd name="T85" fmla="*/ 378 h 409"/>
                  <a:gd name="T86" fmla="*/ 201 w 601"/>
                  <a:gd name="T87" fmla="*/ 144 h 409"/>
                  <a:gd name="T88" fmla="*/ 457 w 601"/>
                  <a:gd name="T89" fmla="*/ 144 h 409"/>
                  <a:gd name="T90" fmla="*/ 463 w 601"/>
                  <a:gd name="T91" fmla="*/ 161 h 409"/>
                  <a:gd name="T92" fmla="*/ 270 w 601"/>
                  <a:gd name="T93" fmla="*/ 37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09">
                    <a:moveTo>
                      <a:pt x="583" y="334"/>
                    </a:moveTo>
                    <a:cubicBezTo>
                      <a:pt x="581" y="334"/>
                      <a:pt x="580" y="334"/>
                      <a:pt x="578" y="334"/>
                    </a:cubicBezTo>
                    <a:cubicBezTo>
                      <a:pt x="562" y="321"/>
                      <a:pt x="535" y="294"/>
                      <a:pt x="523" y="268"/>
                    </a:cubicBezTo>
                    <a:cubicBezTo>
                      <a:pt x="516" y="250"/>
                      <a:pt x="499" y="203"/>
                      <a:pt x="484" y="158"/>
                    </a:cubicBezTo>
                    <a:cubicBezTo>
                      <a:pt x="473" y="128"/>
                      <a:pt x="473" y="128"/>
                      <a:pt x="473" y="128"/>
                    </a:cubicBezTo>
                    <a:cubicBezTo>
                      <a:pt x="463" y="98"/>
                      <a:pt x="454" y="72"/>
                      <a:pt x="451" y="63"/>
                    </a:cubicBezTo>
                    <a:cubicBezTo>
                      <a:pt x="463" y="36"/>
                      <a:pt x="463" y="36"/>
                      <a:pt x="463" y="36"/>
                    </a:cubicBezTo>
                    <a:cubicBezTo>
                      <a:pt x="465" y="32"/>
                      <a:pt x="464" y="28"/>
                      <a:pt x="461" y="25"/>
                    </a:cubicBezTo>
                    <a:cubicBezTo>
                      <a:pt x="439" y="3"/>
                      <a:pt x="439" y="3"/>
                      <a:pt x="439" y="3"/>
                    </a:cubicBezTo>
                    <a:cubicBezTo>
                      <a:pt x="437" y="1"/>
                      <a:pt x="435" y="0"/>
                      <a:pt x="432" y="0"/>
                    </a:cubicBezTo>
                    <a:cubicBezTo>
                      <a:pt x="366" y="0"/>
                      <a:pt x="366" y="0"/>
                      <a:pt x="366" y="0"/>
                    </a:cubicBezTo>
                    <a:cubicBezTo>
                      <a:pt x="361" y="0"/>
                      <a:pt x="356" y="5"/>
                      <a:pt x="356" y="10"/>
                    </a:cubicBezTo>
                    <a:cubicBezTo>
                      <a:pt x="356" y="16"/>
                      <a:pt x="361" y="21"/>
                      <a:pt x="366" y="21"/>
                    </a:cubicBezTo>
                    <a:cubicBezTo>
                      <a:pt x="428" y="21"/>
                      <a:pt x="428" y="21"/>
                      <a:pt x="428" y="21"/>
                    </a:cubicBezTo>
                    <a:cubicBezTo>
                      <a:pt x="441" y="34"/>
                      <a:pt x="441" y="34"/>
                      <a:pt x="441" y="34"/>
                    </a:cubicBezTo>
                    <a:cubicBezTo>
                      <a:pt x="431" y="58"/>
                      <a:pt x="431" y="58"/>
                      <a:pt x="431" y="58"/>
                    </a:cubicBezTo>
                    <a:cubicBezTo>
                      <a:pt x="430" y="61"/>
                      <a:pt x="429" y="63"/>
                      <a:pt x="430" y="66"/>
                    </a:cubicBezTo>
                    <a:cubicBezTo>
                      <a:pt x="431" y="68"/>
                      <a:pt x="439" y="92"/>
                      <a:pt x="450" y="124"/>
                    </a:cubicBezTo>
                    <a:cubicBezTo>
                      <a:pt x="195" y="124"/>
                      <a:pt x="195" y="124"/>
                      <a:pt x="195" y="124"/>
                    </a:cubicBezTo>
                    <a:cubicBezTo>
                      <a:pt x="190" y="106"/>
                      <a:pt x="190" y="106"/>
                      <a:pt x="190" y="106"/>
                    </a:cubicBezTo>
                    <a:cubicBezTo>
                      <a:pt x="189" y="101"/>
                      <a:pt x="183" y="98"/>
                      <a:pt x="178" y="99"/>
                    </a:cubicBezTo>
                    <a:cubicBezTo>
                      <a:pt x="172" y="101"/>
                      <a:pt x="169" y="107"/>
                      <a:pt x="171" y="112"/>
                    </a:cubicBezTo>
                    <a:cubicBezTo>
                      <a:pt x="177" y="132"/>
                      <a:pt x="177" y="132"/>
                      <a:pt x="177" y="132"/>
                    </a:cubicBezTo>
                    <a:cubicBezTo>
                      <a:pt x="20" y="334"/>
                      <a:pt x="20" y="334"/>
                      <a:pt x="20" y="334"/>
                    </a:cubicBezTo>
                    <a:cubicBezTo>
                      <a:pt x="19" y="334"/>
                      <a:pt x="19" y="334"/>
                      <a:pt x="18" y="334"/>
                    </a:cubicBezTo>
                    <a:cubicBezTo>
                      <a:pt x="8" y="334"/>
                      <a:pt x="0" y="342"/>
                      <a:pt x="0" y="352"/>
                    </a:cubicBezTo>
                    <a:cubicBezTo>
                      <a:pt x="0" y="354"/>
                      <a:pt x="1" y="356"/>
                      <a:pt x="1" y="357"/>
                    </a:cubicBezTo>
                    <a:cubicBezTo>
                      <a:pt x="2" y="359"/>
                      <a:pt x="2" y="359"/>
                      <a:pt x="2" y="359"/>
                    </a:cubicBezTo>
                    <a:cubicBezTo>
                      <a:pt x="5" y="365"/>
                      <a:pt x="11" y="370"/>
                      <a:pt x="18" y="370"/>
                    </a:cubicBezTo>
                    <a:cubicBezTo>
                      <a:pt x="23" y="370"/>
                      <a:pt x="28" y="368"/>
                      <a:pt x="31" y="365"/>
                    </a:cubicBezTo>
                    <a:cubicBezTo>
                      <a:pt x="269" y="409"/>
                      <a:pt x="269" y="409"/>
                      <a:pt x="269" y="409"/>
                    </a:cubicBezTo>
                    <a:cubicBezTo>
                      <a:pt x="471" y="183"/>
                      <a:pt x="471" y="183"/>
                      <a:pt x="471" y="183"/>
                    </a:cubicBezTo>
                    <a:cubicBezTo>
                      <a:pt x="484" y="222"/>
                      <a:pt x="498" y="260"/>
                      <a:pt x="505" y="276"/>
                    </a:cubicBezTo>
                    <a:cubicBezTo>
                      <a:pt x="518" y="306"/>
                      <a:pt x="548" y="335"/>
                      <a:pt x="565" y="350"/>
                    </a:cubicBezTo>
                    <a:cubicBezTo>
                      <a:pt x="565" y="351"/>
                      <a:pt x="565" y="351"/>
                      <a:pt x="565" y="352"/>
                    </a:cubicBezTo>
                    <a:cubicBezTo>
                      <a:pt x="565" y="362"/>
                      <a:pt x="573" y="370"/>
                      <a:pt x="583" y="370"/>
                    </a:cubicBezTo>
                    <a:cubicBezTo>
                      <a:pt x="593" y="370"/>
                      <a:pt x="601" y="362"/>
                      <a:pt x="601" y="352"/>
                    </a:cubicBezTo>
                    <a:cubicBezTo>
                      <a:pt x="601" y="342"/>
                      <a:pt x="593" y="334"/>
                      <a:pt x="583" y="334"/>
                    </a:cubicBezTo>
                    <a:close/>
                    <a:moveTo>
                      <a:pt x="37" y="345"/>
                    </a:moveTo>
                    <a:cubicBezTo>
                      <a:pt x="184" y="156"/>
                      <a:pt x="184" y="156"/>
                      <a:pt x="184" y="156"/>
                    </a:cubicBezTo>
                    <a:cubicBezTo>
                      <a:pt x="251" y="385"/>
                      <a:pt x="251" y="385"/>
                      <a:pt x="251" y="385"/>
                    </a:cubicBezTo>
                    <a:lnTo>
                      <a:pt x="37" y="345"/>
                    </a:lnTo>
                    <a:close/>
                    <a:moveTo>
                      <a:pt x="270" y="378"/>
                    </a:moveTo>
                    <a:cubicBezTo>
                      <a:pt x="201" y="144"/>
                      <a:pt x="201" y="144"/>
                      <a:pt x="201" y="144"/>
                    </a:cubicBezTo>
                    <a:cubicBezTo>
                      <a:pt x="457" y="144"/>
                      <a:pt x="457" y="144"/>
                      <a:pt x="457" y="144"/>
                    </a:cubicBezTo>
                    <a:cubicBezTo>
                      <a:pt x="459" y="150"/>
                      <a:pt x="461" y="156"/>
                      <a:pt x="463" y="161"/>
                    </a:cubicBezTo>
                    <a:lnTo>
                      <a:pt x="270" y="378"/>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 name="Freeform 504"/>
              <p:cNvSpPr>
                <a:spLocks/>
              </p:cNvSpPr>
              <p:nvPr/>
            </p:nvSpPr>
            <p:spPr bwMode="auto">
              <a:xfrm>
                <a:off x="7191375" y="6380163"/>
                <a:ext cx="354012" cy="101600"/>
              </a:xfrm>
              <a:custGeom>
                <a:avLst/>
                <a:gdLst>
                  <a:gd name="T0" fmla="*/ 155 w 155"/>
                  <a:gd name="T1" fmla="*/ 0 h 44"/>
                  <a:gd name="T2" fmla="*/ 57 w 155"/>
                  <a:gd name="T3" fmla="*/ 44 h 44"/>
                  <a:gd name="T4" fmla="*/ 0 w 155"/>
                  <a:gd name="T5" fmla="*/ 0 h 44"/>
                  <a:gd name="T6" fmla="*/ 155 w 155"/>
                  <a:gd name="T7" fmla="*/ 0 h 44"/>
                </a:gdLst>
                <a:ahLst/>
                <a:cxnLst>
                  <a:cxn ang="0">
                    <a:pos x="T0" y="T1"/>
                  </a:cxn>
                  <a:cxn ang="0">
                    <a:pos x="T2" y="T3"/>
                  </a:cxn>
                  <a:cxn ang="0">
                    <a:pos x="T4" y="T5"/>
                  </a:cxn>
                  <a:cxn ang="0">
                    <a:pos x="T6" y="T7"/>
                  </a:cxn>
                </a:cxnLst>
                <a:rect l="0" t="0" r="r" b="b"/>
                <a:pathLst>
                  <a:path w="155" h="44">
                    <a:moveTo>
                      <a:pt x="155" y="0"/>
                    </a:moveTo>
                    <a:cubicBezTo>
                      <a:pt x="139" y="26"/>
                      <a:pt x="90" y="44"/>
                      <a:pt x="57" y="44"/>
                    </a:cubicBezTo>
                    <a:cubicBezTo>
                      <a:pt x="24" y="44"/>
                      <a:pt x="0" y="22"/>
                      <a:pt x="0" y="0"/>
                    </a:cubicBezTo>
                    <a:lnTo>
                      <a:pt x="155" y="0"/>
                    </a:ln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 name="Oval 505"/>
              <p:cNvSpPr>
                <a:spLocks noChangeArrowheads="1"/>
              </p:cNvSpPr>
              <p:nvPr/>
            </p:nvSpPr>
            <p:spPr bwMode="auto">
              <a:xfrm>
                <a:off x="7466013" y="7035800"/>
                <a:ext cx="193675" cy="195263"/>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 name="Freeform 506"/>
              <p:cNvSpPr>
                <a:spLocks/>
              </p:cNvSpPr>
              <p:nvPr/>
            </p:nvSpPr>
            <p:spPr bwMode="auto">
              <a:xfrm>
                <a:off x="7472363" y="7089775"/>
                <a:ext cx="120650" cy="227013"/>
              </a:xfrm>
              <a:custGeom>
                <a:avLst/>
                <a:gdLst>
                  <a:gd name="T0" fmla="*/ 11 w 53"/>
                  <a:gd name="T1" fmla="*/ 100 h 100"/>
                  <a:gd name="T2" fmla="*/ 21 w 53"/>
                  <a:gd name="T3" fmla="*/ 94 h 100"/>
                  <a:gd name="T4" fmla="*/ 50 w 53"/>
                  <a:gd name="T5" fmla="*/ 15 h 100"/>
                  <a:gd name="T6" fmla="*/ 45 w 53"/>
                  <a:gd name="T7" fmla="*/ 2 h 100"/>
                  <a:gd name="T8" fmla="*/ 32 w 53"/>
                  <a:gd name="T9" fmla="*/ 8 h 100"/>
                  <a:gd name="T10" fmla="*/ 2 w 53"/>
                  <a:gd name="T11" fmla="*/ 86 h 100"/>
                  <a:gd name="T12" fmla="*/ 8 w 53"/>
                  <a:gd name="T13" fmla="*/ 99 h 100"/>
                  <a:gd name="T14" fmla="*/ 11 w 53"/>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00">
                    <a:moveTo>
                      <a:pt x="11" y="100"/>
                    </a:moveTo>
                    <a:cubicBezTo>
                      <a:pt x="15" y="100"/>
                      <a:pt x="19" y="98"/>
                      <a:pt x="21" y="94"/>
                    </a:cubicBezTo>
                    <a:cubicBezTo>
                      <a:pt x="50" y="15"/>
                      <a:pt x="50" y="15"/>
                      <a:pt x="50" y="15"/>
                    </a:cubicBezTo>
                    <a:cubicBezTo>
                      <a:pt x="53" y="10"/>
                      <a:pt x="50" y="4"/>
                      <a:pt x="45" y="2"/>
                    </a:cubicBezTo>
                    <a:cubicBezTo>
                      <a:pt x="40" y="0"/>
                      <a:pt x="34" y="3"/>
                      <a:pt x="32" y="8"/>
                    </a:cubicBezTo>
                    <a:cubicBezTo>
                      <a:pt x="2" y="86"/>
                      <a:pt x="2" y="86"/>
                      <a:pt x="2" y="86"/>
                    </a:cubicBezTo>
                    <a:cubicBezTo>
                      <a:pt x="0" y="91"/>
                      <a:pt x="3" y="97"/>
                      <a:pt x="8" y="99"/>
                    </a:cubicBezTo>
                    <a:cubicBezTo>
                      <a:pt x="9" y="100"/>
                      <a:pt x="10" y="100"/>
                      <a:pt x="11" y="10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 name="Freeform 507"/>
              <p:cNvSpPr>
                <a:spLocks/>
              </p:cNvSpPr>
              <p:nvPr/>
            </p:nvSpPr>
            <p:spPr bwMode="auto">
              <a:xfrm>
                <a:off x="7767638" y="6223000"/>
                <a:ext cx="138112" cy="47625"/>
              </a:xfrm>
              <a:custGeom>
                <a:avLst/>
                <a:gdLst>
                  <a:gd name="T0" fmla="*/ 61 w 61"/>
                  <a:gd name="T1" fmla="*/ 10 h 21"/>
                  <a:gd name="T2" fmla="*/ 51 w 61"/>
                  <a:gd name="T3" fmla="*/ 21 h 21"/>
                  <a:gd name="T4" fmla="*/ 10 w 61"/>
                  <a:gd name="T5" fmla="*/ 21 h 21"/>
                  <a:gd name="T6" fmla="*/ 0 w 61"/>
                  <a:gd name="T7" fmla="*/ 10 h 21"/>
                  <a:gd name="T8" fmla="*/ 0 w 61"/>
                  <a:gd name="T9" fmla="*/ 10 h 21"/>
                  <a:gd name="T10" fmla="*/ 10 w 61"/>
                  <a:gd name="T11" fmla="*/ 0 h 21"/>
                  <a:gd name="T12" fmla="*/ 51 w 61"/>
                  <a:gd name="T13" fmla="*/ 0 h 21"/>
                  <a:gd name="T14" fmla="*/ 61 w 61"/>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
                    <a:moveTo>
                      <a:pt x="61" y="10"/>
                    </a:moveTo>
                    <a:cubicBezTo>
                      <a:pt x="61" y="16"/>
                      <a:pt x="57" y="21"/>
                      <a:pt x="51" y="21"/>
                    </a:cubicBezTo>
                    <a:cubicBezTo>
                      <a:pt x="10" y="21"/>
                      <a:pt x="10" y="21"/>
                      <a:pt x="10" y="21"/>
                    </a:cubicBezTo>
                    <a:cubicBezTo>
                      <a:pt x="4" y="21"/>
                      <a:pt x="0" y="16"/>
                      <a:pt x="0" y="10"/>
                    </a:cubicBezTo>
                    <a:cubicBezTo>
                      <a:pt x="0" y="10"/>
                      <a:pt x="0" y="10"/>
                      <a:pt x="0" y="10"/>
                    </a:cubicBezTo>
                    <a:cubicBezTo>
                      <a:pt x="0" y="5"/>
                      <a:pt x="4" y="0"/>
                      <a:pt x="10" y="0"/>
                    </a:cubicBezTo>
                    <a:cubicBezTo>
                      <a:pt x="51" y="0"/>
                      <a:pt x="51" y="0"/>
                      <a:pt x="51" y="0"/>
                    </a:cubicBezTo>
                    <a:cubicBezTo>
                      <a:pt x="57" y="0"/>
                      <a:pt x="61" y="5"/>
                      <a:pt x="61" y="10"/>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Freeform 508"/>
              <p:cNvSpPr>
                <a:spLocks/>
              </p:cNvSpPr>
              <p:nvPr/>
            </p:nvSpPr>
            <p:spPr bwMode="auto">
              <a:xfrm>
                <a:off x="8024813" y="6299200"/>
                <a:ext cx="71437" cy="136525"/>
              </a:xfrm>
              <a:custGeom>
                <a:avLst/>
                <a:gdLst>
                  <a:gd name="T0" fmla="*/ 31 w 31"/>
                  <a:gd name="T1" fmla="*/ 0 h 60"/>
                  <a:gd name="T2" fmla="*/ 0 w 31"/>
                  <a:gd name="T3" fmla="*/ 30 h 60"/>
                  <a:gd name="T4" fmla="*/ 31 w 31"/>
                  <a:gd name="T5" fmla="*/ 60 h 60"/>
                  <a:gd name="T6" fmla="*/ 31 w 31"/>
                  <a:gd name="T7" fmla="*/ 0 h 60"/>
                </a:gdLst>
                <a:ahLst/>
                <a:cxnLst>
                  <a:cxn ang="0">
                    <a:pos x="T0" y="T1"/>
                  </a:cxn>
                  <a:cxn ang="0">
                    <a:pos x="T2" y="T3"/>
                  </a:cxn>
                  <a:cxn ang="0">
                    <a:pos x="T4" y="T5"/>
                  </a:cxn>
                  <a:cxn ang="0">
                    <a:pos x="T6" y="T7"/>
                  </a:cxn>
                </a:cxnLst>
                <a:rect l="0" t="0" r="r" b="b"/>
                <a:pathLst>
                  <a:path w="31" h="60">
                    <a:moveTo>
                      <a:pt x="31" y="0"/>
                    </a:moveTo>
                    <a:cubicBezTo>
                      <a:pt x="14" y="0"/>
                      <a:pt x="0" y="13"/>
                      <a:pt x="0" y="30"/>
                    </a:cubicBezTo>
                    <a:cubicBezTo>
                      <a:pt x="0" y="47"/>
                      <a:pt x="14" y="60"/>
                      <a:pt x="31" y="60"/>
                    </a:cubicBezTo>
                    <a:lnTo>
                      <a:pt x="31"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509"/>
              <p:cNvSpPr>
                <a:spLocks/>
              </p:cNvSpPr>
              <p:nvPr/>
            </p:nvSpPr>
            <p:spPr bwMode="auto">
              <a:xfrm>
                <a:off x="7312025" y="6380163"/>
                <a:ext cx="338137" cy="368300"/>
              </a:xfrm>
              <a:custGeom>
                <a:avLst/>
                <a:gdLst>
                  <a:gd name="T0" fmla="*/ 126 w 148"/>
                  <a:gd name="T1" fmla="*/ 148 h 161"/>
                  <a:gd name="T2" fmla="*/ 135 w 148"/>
                  <a:gd name="T3" fmla="*/ 90 h 161"/>
                  <a:gd name="T4" fmla="*/ 67 w 148"/>
                  <a:gd name="T5" fmla="*/ 0 h 161"/>
                  <a:gd name="T6" fmla="*/ 0 w 148"/>
                  <a:gd name="T7" fmla="*/ 51 h 161"/>
                  <a:gd name="T8" fmla="*/ 69 w 148"/>
                  <a:gd name="T9" fmla="*/ 143 h 161"/>
                  <a:gd name="T10" fmla="*/ 126 w 148"/>
                  <a:gd name="T11" fmla="*/ 148 h 161"/>
                </a:gdLst>
                <a:ahLst/>
                <a:cxnLst>
                  <a:cxn ang="0">
                    <a:pos x="T0" y="T1"/>
                  </a:cxn>
                  <a:cxn ang="0">
                    <a:pos x="T2" y="T3"/>
                  </a:cxn>
                  <a:cxn ang="0">
                    <a:pos x="T4" y="T5"/>
                  </a:cxn>
                  <a:cxn ang="0">
                    <a:pos x="T6" y="T7"/>
                  </a:cxn>
                  <a:cxn ang="0">
                    <a:pos x="T8" y="T9"/>
                  </a:cxn>
                  <a:cxn ang="0">
                    <a:pos x="T10" y="T11"/>
                  </a:cxn>
                </a:cxnLst>
                <a:rect l="0" t="0" r="r" b="b"/>
                <a:pathLst>
                  <a:path w="148" h="161">
                    <a:moveTo>
                      <a:pt x="126" y="148"/>
                    </a:moveTo>
                    <a:cubicBezTo>
                      <a:pt x="144" y="134"/>
                      <a:pt x="148" y="109"/>
                      <a:pt x="135" y="90"/>
                    </a:cubicBezTo>
                    <a:cubicBezTo>
                      <a:pt x="67" y="0"/>
                      <a:pt x="67" y="0"/>
                      <a:pt x="67" y="0"/>
                    </a:cubicBezTo>
                    <a:cubicBezTo>
                      <a:pt x="0" y="51"/>
                      <a:pt x="0" y="51"/>
                      <a:pt x="0" y="51"/>
                    </a:cubicBezTo>
                    <a:cubicBezTo>
                      <a:pt x="69" y="143"/>
                      <a:pt x="69" y="143"/>
                      <a:pt x="69" y="143"/>
                    </a:cubicBezTo>
                    <a:cubicBezTo>
                      <a:pt x="84" y="159"/>
                      <a:pt x="109" y="161"/>
                      <a:pt x="126" y="148"/>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Freeform 510"/>
              <p:cNvSpPr>
                <a:spLocks/>
              </p:cNvSpPr>
              <p:nvPr/>
            </p:nvSpPr>
            <p:spPr bwMode="auto">
              <a:xfrm>
                <a:off x="7183438" y="6154738"/>
                <a:ext cx="387350" cy="482600"/>
              </a:xfrm>
              <a:custGeom>
                <a:avLst/>
                <a:gdLst>
                  <a:gd name="T0" fmla="*/ 169 w 169"/>
                  <a:gd name="T1" fmla="*/ 160 h 211"/>
                  <a:gd name="T2" fmla="*/ 48 w 169"/>
                  <a:gd name="T3" fmla="*/ 0 h 211"/>
                  <a:gd name="T4" fmla="*/ 0 w 169"/>
                  <a:gd name="T5" fmla="*/ 30 h 211"/>
                  <a:gd name="T6" fmla="*/ 18 w 169"/>
                  <a:gd name="T7" fmla="*/ 99 h 211"/>
                  <a:gd name="T8" fmla="*/ 102 w 169"/>
                  <a:gd name="T9" fmla="*/ 211 h 211"/>
                  <a:gd name="T10" fmla="*/ 169 w 169"/>
                  <a:gd name="T11" fmla="*/ 160 h 211"/>
                </a:gdLst>
                <a:ahLst/>
                <a:cxnLst>
                  <a:cxn ang="0">
                    <a:pos x="T0" y="T1"/>
                  </a:cxn>
                  <a:cxn ang="0">
                    <a:pos x="T2" y="T3"/>
                  </a:cxn>
                  <a:cxn ang="0">
                    <a:pos x="T4" y="T5"/>
                  </a:cxn>
                  <a:cxn ang="0">
                    <a:pos x="T6" y="T7"/>
                  </a:cxn>
                  <a:cxn ang="0">
                    <a:pos x="T8" y="T9"/>
                  </a:cxn>
                  <a:cxn ang="0">
                    <a:pos x="T10" y="T11"/>
                  </a:cxn>
                </a:cxnLst>
                <a:rect l="0" t="0" r="r" b="b"/>
                <a:pathLst>
                  <a:path w="169" h="211">
                    <a:moveTo>
                      <a:pt x="169" y="160"/>
                    </a:moveTo>
                    <a:cubicBezTo>
                      <a:pt x="48" y="0"/>
                      <a:pt x="48" y="0"/>
                      <a:pt x="48" y="0"/>
                    </a:cubicBezTo>
                    <a:cubicBezTo>
                      <a:pt x="0" y="30"/>
                      <a:pt x="0" y="30"/>
                      <a:pt x="0" y="30"/>
                    </a:cubicBezTo>
                    <a:cubicBezTo>
                      <a:pt x="0" y="55"/>
                      <a:pt x="4" y="81"/>
                      <a:pt x="18" y="99"/>
                    </a:cubicBezTo>
                    <a:cubicBezTo>
                      <a:pt x="102" y="211"/>
                      <a:pt x="102" y="211"/>
                      <a:pt x="102" y="211"/>
                    </a:cubicBezTo>
                    <a:lnTo>
                      <a:pt x="169" y="160"/>
                    </a:lnTo>
                    <a:close/>
                  </a:path>
                </a:pathLst>
              </a:cu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Rectangle 511"/>
              <p:cNvSpPr>
                <a:spLocks noChangeArrowheads="1"/>
              </p:cNvSpPr>
              <p:nvPr/>
            </p:nvSpPr>
            <p:spPr bwMode="auto">
              <a:xfrm>
                <a:off x="7183438" y="5537200"/>
                <a:ext cx="142875" cy="119063"/>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 name="Freeform 512"/>
              <p:cNvSpPr>
                <a:spLocks/>
              </p:cNvSpPr>
              <p:nvPr/>
            </p:nvSpPr>
            <p:spPr bwMode="auto">
              <a:xfrm>
                <a:off x="7110413" y="5199063"/>
                <a:ext cx="466725" cy="427038"/>
              </a:xfrm>
              <a:custGeom>
                <a:avLst/>
                <a:gdLst>
                  <a:gd name="T0" fmla="*/ 8 w 204"/>
                  <a:gd name="T1" fmla="*/ 75 h 187"/>
                  <a:gd name="T2" fmla="*/ 103 w 204"/>
                  <a:gd name="T3" fmla="*/ 7 h 187"/>
                  <a:gd name="T4" fmla="*/ 179 w 204"/>
                  <a:gd name="T5" fmla="*/ 21 h 187"/>
                  <a:gd name="T6" fmla="*/ 189 w 204"/>
                  <a:gd name="T7" fmla="*/ 94 h 187"/>
                  <a:gd name="T8" fmla="*/ 204 w 204"/>
                  <a:gd name="T9" fmla="*/ 115 h 187"/>
                  <a:gd name="T10" fmla="*/ 201 w 204"/>
                  <a:gd name="T11" fmla="*/ 131 h 187"/>
                  <a:gd name="T12" fmla="*/ 182 w 204"/>
                  <a:gd name="T13" fmla="*/ 128 h 187"/>
                  <a:gd name="T14" fmla="*/ 171 w 204"/>
                  <a:gd name="T15" fmla="*/ 187 h 187"/>
                  <a:gd name="T16" fmla="*/ 75 w 204"/>
                  <a:gd name="T17" fmla="*/ 170 h 187"/>
                  <a:gd name="T18" fmla="*/ 75 w 204"/>
                  <a:gd name="T19" fmla="*/ 170 h 187"/>
                  <a:gd name="T20" fmla="*/ 74 w 204"/>
                  <a:gd name="T21" fmla="*/ 170 h 187"/>
                  <a:gd name="T22" fmla="*/ 74 w 204"/>
                  <a:gd name="T23" fmla="*/ 170 h 187"/>
                  <a:gd name="T24" fmla="*/ 74 w 204"/>
                  <a:gd name="T25" fmla="*/ 170 h 187"/>
                  <a:gd name="T26" fmla="*/ 8 w 204"/>
                  <a:gd name="T27" fmla="*/ 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87">
                    <a:moveTo>
                      <a:pt x="8" y="75"/>
                    </a:moveTo>
                    <a:cubicBezTo>
                      <a:pt x="15" y="30"/>
                      <a:pt x="58" y="0"/>
                      <a:pt x="103" y="7"/>
                    </a:cubicBezTo>
                    <a:cubicBezTo>
                      <a:pt x="179" y="21"/>
                      <a:pt x="179" y="21"/>
                      <a:pt x="179" y="21"/>
                    </a:cubicBezTo>
                    <a:cubicBezTo>
                      <a:pt x="179" y="21"/>
                      <a:pt x="189" y="91"/>
                      <a:pt x="189" y="94"/>
                    </a:cubicBezTo>
                    <a:cubicBezTo>
                      <a:pt x="190" y="103"/>
                      <a:pt x="196" y="110"/>
                      <a:pt x="204" y="115"/>
                    </a:cubicBezTo>
                    <a:cubicBezTo>
                      <a:pt x="201" y="131"/>
                      <a:pt x="201" y="131"/>
                      <a:pt x="201" y="131"/>
                    </a:cubicBezTo>
                    <a:cubicBezTo>
                      <a:pt x="182" y="128"/>
                      <a:pt x="182" y="128"/>
                      <a:pt x="182" y="128"/>
                    </a:cubicBezTo>
                    <a:cubicBezTo>
                      <a:pt x="171" y="187"/>
                      <a:pt x="171" y="187"/>
                      <a:pt x="171" y="187"/>
                    </a:cubicBezTo>
                    <a:cubicBezTo>
                      <a:pt x="75" y="170"/>
                      <a:pt x="75" y="170"/>
                      <a:pt x="75" y="170"/>
                    </a:cubicBezTo>
                    <a:cubicBezTo>
                      <a:pt x="75" y="170"/>
                      <a:pt x="75" y="170"/>
                      <a:pt x="75" y="170"/>
                    </a:cubicBezTo>
                    <a:cubicBezTo>
                      <a:pt x="75" y="170"/>
                      <a:pt x="74" y="170"/>
                      <a:pt x="74" y="170"/>
                    </a:cubicBezTo>
                    <a:cubicBezTo>
                      <a:pt x="74" y="170"/>
                      <a:pt x="74" y="170"/>
                      <a:pt x="74" y="170"/>
                    </a:cubicBezTo>
                    <a:cubicBezTo>
                      <a:pt x="74" y="170"/>
                      <a:pt x="74" y="170"/>
                      <a:pt x="74" y="170"/>
                    </a:cubicBezTo>
                    <a:cubicBezTo>
                      <a:pt x="29" y="162"/>
                      <a:pt x="0" y="119"/>
                      <a:pt x="8" y="75"/>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513"/>
              <p:cNvSpPr>
                <a:spLocks/>
              </p:cNvSpPr>
              <p:nvPr/>
            </p:nvSpPr>
            <p:spPr bwMode="auto">
              <a:xfrm>
                <a:off x="7294563" y="5349875"/>
                <a:ext cx="68262" cy="114300"/>
              </a:xfrm>
              <a:custGeom>
                <a:avLst/>
                <a:gdLst>
                  <a:gd name="T0" fmla="*/ 30 w 30"/>
                  <a:gd name="T1" fmla="*/ 2 h 50"/>
                  <a:gd name="T2" fmla="*/ 22 w 30"/>
                  <a:gd name="T3" fmla="*/ 50 h 50"/>
                  <a:gd name="T4" fmla="*/ 2 w 30"/>
                  <a:gd name="T5" fmla="*/ 22 h 50"/>
                  <a:gd name="T6" fmla="*/ 30 w 30"/>
                  <a:gd name="T7" fmla="*/ 2 h 50"/>
                </a:gdLst>
                <a:ahLst/>
                <a:cxnLst>
                  <a:cxn ang="0">
                    <a:pos x="T0" y="T1"/>
                  </a:cxn>
                  <a:cxn ang="0">
                    <a:pos x="T2" y="T3"/>
                  </a:cxn>
                  <a:cxn ang="0">
                    <a:pos x="T4" y="T5"/>
                  </a:cxn>
                  <a:cxn ang="0">
                    <a:pos x="T6" y="T7"/>
                  </a:cxn>
                </a:cxnLst>
                <a:rect l="0" t="0" r="r" b="b"/>
                <a:pathLst>
                  <a:path w="30" h="50">
                    <a:moveTo>
                      <a:pt x="30" y="2"/>
                    </a:moveTo>
                    <a:cubicBezTo>
                      <a:pt x="22" y="50"/>
                      <a:pt x="22" y="50"/>
                      <a:pt x="22" y="50"/>
                    </a:cubicBezTo>
                    <a:cubicBezTo>
                      <a:pt x="9" y="47"/>
                      <a:pt x="0" y="35"/>
                      <a:pt x="2" y="22"/>
                    </a:cubicBezTo>
                    <a:cubicBezTo>
                      <a:pt x="5" y="9"/>
                      <a:pt x="17" y="0"/>
                      <a:pt x="30" y="2"/>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Freeform 514"/>
              <p:cNvSpPr>
                <a:spLocks/>
              </p:cNvSpPr>
              <p:nvPr/>
            </p:nvSpPr>
            <p:spPr bwMode="auto">
              <a:xfrm>
                <a:off x="7183438" y="5640388"/>
                <a:ext cx="242887" cy="582613"/>
              </a:xfrm>
              <a:custGeom>
                <a:avLst/>
                <a:gdLst>
                  <a:gd name="T0" fmla="*/ 31 w 106"/>
                  <a:gd name="T1" fmla="*/ 0 h 255"/>
                  <a:gd name="T2" fmla="*/ 106 w 106"/>
                  <a:gd name="T3" fmla="*/ 124 h 255"/>
                  <a:gd name="T4" fmla="*/ 106 w 106"/>
                  <a:gd name="T5" fmla="*/ 255 h 255"/>
                  <a:gd name="T6" fmla="*/ 0 w 106"/>
                  <a:gd name="T7" fmla="*/ 255 h 255"/>
                  <a:gd name="T8" fmla="*/ 0 w 106"/>
                  <a:gd name="T9" fmla="*/ 0 h 255"/>
                  <a:gd name="T10" fmla="*/ 31 w 106"/>
                  <a:gd name="T11" fmla="*/ 0 h 255"/>
                </a:gdLst>
                <a:ahLst/>
                <a:cxnLst>
                  <a:cxn ang="0">
                    <a:pos x="T0" y="T1"/>
                  </a:cxn>
                  <a:cxn ang="0">
                    <a:pos x="T2" y="T3"/>
                  </a:cxn>
                  <a:cxn ang="0">
                    <a:pos x="T4" y="T5"/>
                  </a:cxn>
                  <a:cxn ang="0">
                    <a:pos x="T6" y="T7"/>
                  </a:cxn>
                  <a:cxn ang="0">
                    <a:pos x="T8" y="T9"/>
                  </a:cxn>
                  <a:cxn ang="0">
                    <a:pos x="T10" y="T11"/>
                  </a:cxn>
                </a:cxnLst>
                <a:rect l="0" t="0" r="r" b="b"/>
                <a:pathLst>
                  <a:path w="106" h="255">
                    <a:moveTo>
                      <a:pt x="31" y="0"/>
                    </a:moveTo>
                    <a:cubicBezTo>
                      <a:pt x="97" y="0"/>
                      <a:pt x="106" y="76"/>
                      <a:pt x="106" y="124"/>
                    </a:cubicBezTo>
                    <a:cubicBezTo>
                      <a:pt x="106" y="255"/>
                      <a:pt x="106" y="255"/>
                      <a:pt x="106" y="255"/>
                    </a:cubicBezTo>
                    <a:cubicBezTo>
                      <a:pt x="0" y="255"/>
                      <a:pt x="0" y="255"/>
                      <a:pt x="0" y="255"/>
                    </a:cubicBezTo>
                    <a:cubicBezTo>
                      <a:pt x="0" y="0"/>
                      <a:pt x="0" y="0"/>
                      <a:pt x="0" y="0"/>
                    </a:cubicBezTo>
                    <a:cubicBezTo>
                      <a:pt x="0" y="0"/>
                      <a:pt x="28" y="0"/>
                      <a:pt x="31"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 name="Freeform 515"/>
              <p:cNvSpPr>
                <a:spLocks/>
              </p:cNvSpPr>
              <p:nvPr/>
            </p:nvSpPr>
            <p:spPr bwMode="auto">
              <a:xfrm>
                <a:off x="7200900" y="5708650"/>
                <a:ext cx="282575" cy="496888"/>
              </a:xfrm>
              <a:custGeom>
                <a:avLst/>
                <a:gdLst>
                  <a:gd name="T0" fmla="*/ 81 w 124"/>
                  <a:gd name="T1" fmla="*/ 204 h 217"/>
                  <a:gd name="T2" fmla="*/ 105 w 124"/>
                  <a:gd name="T3" fmla="*/ 202 h 217"/>
                  <a:gd name="T4" fmla="*/ 105 w 124"/>
                  <a:gd name="T5" fmla="*/ 202 h 217"/>
                  <a:gd name="T6" fmla="*/ 118 w 124"/>
                  <a:gd name="T7" fmla="*/ 168 h 217"/>
                  <a:gd name="T8" fmla="*/ 53 w 124"/>
                  <a:gd name="T9" fmla="*/ 19 h 217"/>
                  <a:gd name="T10" fmla="*/ 19 w 124"/>
                  <a:gd name="T11" fmla="*/ 6 h 217"/>
                  <a:gd name="T12" fmla="*/ 19 w 124"/>
                  <a:gd name="T13" fmla="*/ 6 h 217"/>
                  <a:gd name="T14" fmla="*/ 6 w 124"/>
                  <a:gd name="T15" fmla="*/ 40 h 217"/>
                  <a:gd name="T16" fmla="*/ 81 w 124"/>
                  <a:gd name="T17" fmla="*/ 2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217">
                    <a:moveTo>
                      <a:pt x="81" y="204"/>
                    </a:moveTo>
                    <a:cubicBezTo>
                      <a:pt x="86" y="217"/>
                      <a:pt x="92" y="208"/>
                      <a:pt x="105" y="202"/>
                    </a:cubicBezTo>
                    <a:cubicBezTo>
                      <a:pt x="105" y="202"/>
                      <a:pt x="105" y="202"/>
                      <a:pt x="105" y="202"/>
                    </a:cubicBezTo>
                    <a:cubicBezTo>
                      <a:pt x="118" y="196"/>
                      <a:pt x="124" y="181"/>
                      <a:pt x="118" y="168"/>
                    </a:cubicBezTo>
                    <a:cubicBezTo>
                      <a:pt x="53" y="19"/>
                      <a:pt x="53" y="19"/>
                      <a:pt x="53" y="19"/>
                    </a:cubicBezTo>
                    <a:cubicBezTo>
                      <a:pt x="48" y="6"/>
                      <a:pt x="32" y="0"/>
                      <a:pt x="19" y="6"/>
                    </a:cubicBezTo>
                    <a:cubicBezTo>
                      <a:pt x="19" y="6"/>
                      <a:pt x="19" y="6"/>
                      <a:pt x="19" y="6"/>
                    </a:cubicBezTo>
                    <a:cubicBezTo>
                      <a:pt x="6" y="12"/>
                      <a:pt x="0" y="27"/>
                      <a:pt x="6" y="40"/>
                    </a:cubicBezTo>
                    <a:lnTo>
                      <a:pt x="81" y="204"/>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 name="Freeform 516"/>
              <p:cNvSpPr>
                <a:spLocks/>
              </p:cNvSpPr>
              <p:nvPr/>
            </p:nvSpPr>
            <p:spPr bwMode="auto">
              <a:xfrm>
                <a:off x="7378700" y="6091238"/>
                <a:ext cx="447675" cy="115888"/>
              </a:xfrm>
              <a:custGeom>
                <a:avLst/>
                <a:gdLst>
                  <a:gd name="T0" fmla="*/ 26 w 196"/>
                  <a:gd name="T1" fmla="*/ 0 h 51"/>
                  <a:gd name="T2" fmla="*/ 0 w 196"/>
                  <a:gd name="T3" fmla="*/ 26 h 51"/>
                  <a:gd name="T4" fmla="*/ 0 w 196"/>
                  <a:gd name="T5" fmla="*/ 26 h 51"/>
                  <a:gd name="T6" fmla="*/ 26 w 196"/>
                  <a:gd name="T7" fmla="*/ 51 h 51"/>
                  <a:gd name="T8" fmla="*/ 170 w 196"/>
                  <a:gd name="T9" fmla="*/ 51 h 51"/>
                  <a:gd name="T10" fmla="*/ 196 w 196"/>
                  <a:gd name="T11" fmla="*/ 26 h 51"/>
                  <a:gd name="T12" fmla="*/ 196 w 196"/>
                  <a:gd name="T13" fmla="*/ 26 h 51"/>
                  <a:gd name="T14" fmla="*/ 170 w 196"/>
                  <a:gd name="T15" fmla="*/ 0 h 51"/>
                  <a:gd name="T16" fmla="*/ 26 w 196"/>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51">
                    <a:moveTo>
                      <a:pt x="26" y="0"/>
                    </a:moveTo>
                    <a:cubicBezTo>
                      <a:pt x="11" y="0"/>
                      <a:pt x="0" y="11"/>
                      <a:pt x="0" y="26"/>
                    </a:cubicBezTo>
                    <a:cubicBezTo>
                      <a:pt x="0" y="26"/>
                      <a:pt x="0" y="26"/>
                      <a:pt x="0" y="26"/>
                    </a:cubicBezTo>
                    <a:cubicBezTo>
                      <a:pt x="0" y="40"/>
                      <a:pt x="11" y="51"/>
                      <a:pt x="26" y="51"/>
                    </a:cubicBezTo>
                    <a:cubicBezTo>
                      <a:pt x="170" y="51"/>
                      <a:pt x="170" y="51"/>
                      <a:pt x="170" y="51"/>
                    </a:cubicBezTo>
                    <a:cubicBezTo>
                      <a:pt x="184" y="51"/>
                      <a:pt x="196" y="40"/>
                      <a:pt x="196" y="26"/>
                    </a:cubicBezTo>
                    <a:cubicBezTo>
                      <a:pt x="196" y="26"/>
                      <a:pt x="196" y="26"/>
                      <a:pt x="196" y="26"/>
                    </a:cubicBezTo>
                    <a:cubicBezTo>
                      <a:pt x="196" y="11"/>
                      <a:pt x="184" y="0"/>
                      <a:pt x="170" y="0"/>
                    </a:cubicBezTo>
                    <a:lnTo>
                      <a:pt x="2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 name="Freeform 517"/>
              <p:cNvSpPr>
                <a:spLocks/>
              </p:cNvSpPr>
              <p:nvPr/>
            </p:nvSpPr>
            <p:spPr bwMode="auto">
              <a:xfrm>
                <a:off x="7183438" y="6223000"/>
                <a:ext cx="242887" cy="180975"/>
              </a:xfrm>
              <a:custGeom>
                <a:avLst/>
                <a:gdLst>
                  <a:gd name="T0" fmla="*/ 153 w 153"/>
                  <a:gd name="T1" fmla="*/ 0 h 114"/>
                  <a:gd name="T2" fmla="*/ 0 w 153"/>
                  <a:gd name="T3" fmla="*/ 0 h 114"/>
                  <a:gd name="T4" fmla="*/ 0 w 153"/>
                  <a:gd name="T5" fmla="*/ 0 h 114"/>
                  <a:gd name="T6" fmla="*/ 153 w 153"/>
                  <a:gd name="T7" fmla="*/ 114 h 114"/>
                  <a:gd name="T8" fmla="*/ 153 w 153"/>
                  <a:gd name="T9" fmla="*/ 0 h 114"/>
                </a:gdLst>
                <a:ahLst/>
                <a:cxnLst>
                  <a:cxn ang="0">
                    <a:pos x="T0" y="T1"/>
                  </a:cxn>
                  <a:cxn ang="0">
                    <a:pos x="T2" y="T3"/>
                  </a:cxn>
                  <a:cxn ang="0">
                    <a:pos x="T4" y="T5"/>
                  </a:cxn>
                  <a:cxn ang="0">
                    <a:pos x="T6" y="T7"/>
                  </a:cxn>
                  <a:cxn ang="0">
                    <a:pos x="T8" y="T9"/>
                  </a:cxn>
                </a:cxnLst>
                <a:rect l="0" t="0" r="r" b="b"/>
                <a:pathLst>
                  <a:path w="153" h="114">
                    <a:moveTo>
                      <a:pt x="153" y="0"/>
                    </a:moveTo>
                    <a:lnTo>
                      <a:pt x="0" y="0"/>
                    </a:lnTo>
                    <a:lnTo>
                      <a:pt x="0" y="0"/>
                    </a:lnTo>
                    <a:lnTo>
                      <a:pt x="153" y="114"/>
                    </a:lnTo>
                    <a:lnTo>
                      <a:pt x="153" y="0"/>
                    </a:lnTo>
                    <a:close/>
                  </a:path>
                </a:pathLst>
              </a:cu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 name="Freeform 518"/>
              <p:cNvSpPr>
                <a:spLocks/>
              </p:cNvSpPr>
              <p:nvPr/>
            </p:nvSpPr>
            <p:spPr bwMode="auto">
              <a:xfrm>
                <a:off x="7648575" y="6091238"/>
                <a:ext cx="236537" cy="115888"/>
              </a:xfrm>
              <a:custGeom>
                <a:avLst/>
                <a:gdLst>
                  <a:gd name="T0" fmla="*/ 0 w 104"/>
                  <a:gd name="T1" fmla="*/ 51 h 51"/>
                  <a:gd name="T2" fmla="*/ 104 w 104"/>
                  <a:gd name="T3" fmla="*/ 51 h 51"/>
                  <a:gd name="T4" fmla="*/ 52 w 104"/>
                  <a:gd name="T5" fmla="*/ 0 h 51"/>
                  <a:gd name="T6" fmla="*/ 0 w 104"/>
                  <a:gd name="T7" fmla="*/ 51 h 51"/>
                </a:gdLst>
                <a:ahLst/>
                <a:cxnLst>
                  <a:cxn ang="0">
                    <a:pos x="T0" y="T1"/>
                  </a:cxn>
                  <a:cxn ang="0">
                    <a:pos x="T2" y="T3"/>
                  </a:cxn>
                  <a:cxn ang="0">
                    <a:pos x="T4" y="T5"/>
                  </a:cxn>
                  <a:cxn ang="0">
                    <a:pos x="T6" y="T7"/>
                  </a:cxn>
                </a:cxnLst>
                <a:rect l="0" t="0" r="r" b="b"/>
                <a:pathLst>
                  <a:path w="104" h="51">
                    <a:moveTo>
                      <a:pt x="0" y="51"/>
                    </a:moveTo>
                    <a:cubicBezTo>
                      <a:pt x="104" y="51"/>
                      <a:pt x="104" y="51"/>
                      <a:pt x="104" y="51"/>
                    </a:cubicBezTo>
                    <a:cubicBezTo>
                      <a:pt x="104" y="23"/>
                      <a:pt x="80" y="0"/>
                      <a:pt x="52" y="0"/>
                    </a:cubicBezTo>
                    <a:cubicBezTo>
                      <a:pt x="23" y="0"/>
                      <a:pt x="0" y="23"/>
                      <a:pt x="0" y="51"/>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 name="Freeform 519"/>
              <p:cNvSpPr>
                <a:spLocks/>
              </p:cNvSpPr>
              <p:nvPr/>
            </p:nvSpPr>
            <p:spPr bwMode="auto">
              <a:xfrm>
                <a:off x="7183438" y="5568950"/>
                <a:ext cx="142875" cy="71438"/>
              </a:xfrm>
              <a:custGeom>
                <a:avLst/>
                <a:gdLst>
                  <a:gd name="T0" fmla="*/ 90 w 90"/>
                  <a:gd name="T1" fmla="*/ 18 h 45"/>
                  <a:gd name="T2" fmla="*/ 0 w 90"/>
                  <a:gd name="T3" fmla="*/ 0 h 45"/>
                  <a:gd name="T4" fmla="*/ 90 w 90"/>
                  <a:gd name="T5" fmla="*/ 45 h 45"/>
                  <a:gd name="T6" fmla="*/ 90 w 90"/>
                  <a:gd name="T7" fmla="*/ 18 h 45"/>
                </a:gdLst>
                <a:ahLst/>
                <a:cxnLst>
                  <a:cxn ang="0">
                    <a:pos x="T0" y="T1"/>
                  </a:cxn>
                  <a:cxn ang="0">
                    <a:pos x="T2" y="T3"/>
                  </a:cxn>
                  <a:cxn ang="0">
                    <a:pos x="T4" y="T5"/>
                  </a:cxn>
                  <a:cxn ang="0">
                    <a:pos x="T6" y="T7"/>
                  </a:cxn>
                </a:cxnLst>
                <a:rect l="0" t="0" r="r" b="b"/>
                <a:pathLst>
                  <a:path w="90" h="45">
                    <a:moveTo>
                      <a:pt x="90" y="18"/>
                    </a:moveTo>
                    <a:lnTo>
                      <a:pt x="0" y="0"/>
                    </a:lnTo>
                    <a:lnTo>
                      <a:pt x="90" y="45"/>
                    </a:lnTo>
                    <a:lnTo>
                      <a:pt x="90" y="1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Freeform 520"/>
              <p:cNvSpPr>
                <a:spLocks/>
              </p:cNvSpPr>
              <p:nvPr/>
            </p:nvSpPr>
            <p:spPr bwMode="auto">
              <a:xfrm>
                <a:off x="7191375" y="5692775"/>
                <a:ext cx="200025" cy="271463"/>
              </a:xfrm>
              <a:custGeom>
                <a:avLst/>
                <a:gdLst>
                  <a:gd name="T0" fmla="*/ 40 w 126"/>
                  <a:gd name="T1" fmla="*/ 171 h 171"/>
                  <a:gd name="T2" fmla="*/ 126 w 126"/>
                  <a:gd name="T3" fmla="*/ 134 h 171"/>
                  <a:gd name="T4" fmla="*/ 67 w 126"/>
                  <a:gd name="T5" fmla="*/ 0 h 171"/>
                  <a:gd name="T6" fmla="*/ 0 w 126"/>
                  <a:gd name="T7" fmla="*/ 12 h 171"/>
                  <a:gd name="T8" fmla="*/ 14 w 126"/>
                  <a:gd name="T9" fmla="*/ 110 h 171"/>
                  <a:gd name="T10" fmla="*/ 40 w 126"/>
                  <a:gd name="T11" fmla="*/ 171 h 171"/>
                </a:gdLst>
                <a:ahLst/>
                <a:cxnLst>
                  <a:cxn ang="0">
                    <a:pos x="T0" y="T1"/>
                  </a:cxn>
                  <a:cxn ang="0">
                    <a:pos x="T2" y="T3"/>
                  </a:cxn>
                  <a:cxn ang="0">
                    <a:pos x="T4" y="T5"/>
                  </a:cxn>
                  <a:cxn ang="0">
                    <a:pos x="T6" y="T7"/>
                  </a:cxn>
                  <a:cxn ang="0">
                    <a:pos x="T8" y="T9"/>
                  </a:cxn>
                  <a:cxn ang="0">
                    <a:pos x="T10" y="T11"/>
                  </a:cxn>
                </a:cxnLst>
                <a:rect l="0" t="0" r="r" b="b"/>
                <a:pathLst>
                  <a:path w="126" h="171">
                    <a:moveTo>
                      <a:pt x="40" y="171"/>
                    </a:moveTo>
                    <a:lnTo>
                      <a:pt x="126" y="134"/>
                    </a:lnTo>
                    <a:lnTo>
                      <a:pt x="67" y="0"/>
                    </a:lnTo>
                    <a:lnTo>
                      <a:pt x="0" y="12"/>
                    </a:lnTo>
                    <a:lnTo>
                      <a:pt x="14" y="110"/>
                    </a:lnTo>
                    <a:lnTo>
                      <a:pt x="40" y="1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 name="Freeform 521"/>
              <p:cNvSpPr>
                <a:spLocks/>
              </p:cNvSpPr>
              <p:nvPr/>
            </p:nvSpPr>
            <p:spPr bwMode="auto">
              <a:xfrm>
                <a:off x="7378700" y="7123113"/>
                <a:ext cx="298450" cy="192088"/>
              </a:xfrm>
              <a:custGeom>
                <a:avLst/>
                <a:gdLst>
                  <a:gd name="T0" fmla="*/ 77 w 131"/>
                  <a:gd name="T1" fmla="*/ 14 h 84"/>
                  <a:gd name="T2" fmla="*/ 128 w 131"/>
                  <a:gd name="T3" fmla="*/ 84 h 84"/>
                  <a:gd name="T4" fmla="*/ 65 w 131"/>
                  <a:gd name="T5" fmla="*/ 71 h 84"/>
                  <a:gd name="T6" fmla="*/ 0 w 131"/>
                  <a:gd name="T7" fmla="*/ 58 h 84"/>
                  <a:gd name="T8" fmla="*/ 11 w 131"/>
                  <a:gd name="T9" fmla="*/ 0 h 84"/>
                  <a:gd name="T10" fmla="*/ 77 w 131"/>
                  <a:gd name="T11" fmla="*/ 14 h 84"/>
                </a:gdLst>
                <a:ahLst/>
                <a:cxnLst>
                  <a:cxn ang="0">
                    <a:pos x="T0" y="T1"/>
                  </a:cxn>
                  <a:cxn ang="0">
                    <a:pos x="T2" y="T3"/>
                  </a:cxn>
                  <a:cxn ang="0">
                    <a:pos x="T4" y="T5"/>
                  </a:cxn>
                  <a:cxn ang="0">
                    <a:pos x="T6" y="T7"/>
                  </a:cxn>
                  <a:cxn ang="0">
                    <a:pos x="T8" y="T9"/>
                  </a:cxn>
                  <a:cxn ang="0">
                    <a:pos x="T10" y="T11"/>
                  </a:cxn>
                </a:cxnLst>
                <a:rect l="0" t="0" r="r" b="b"/>
                <a:pathLst>
                  <a:path w="131" h="84">
                    <a:moveTo>
                      <a:pt x="77" y="14"/>
                    </a:moveTo>
                    <a:cubicBezTo>
                      <a:pt x="110" y="20"/>
                      <a:pt x="131" y="51"/>
                      <a:pt x="128" y="84"/>
                    </a:cubicBezTo>
                    <a:cubicBezTo>
                      <a:pt x="65" y="71"/>
                      <a:pt x="65" y="71"/>
                      <a:pt x="65" y="71"/>
                    </a:cubicBezTo>
                    <a:cubicBezTo>
                      <a:pt x="0" y="58"/>
                      <a:pt x="0" y="58"/>
                      <a:pt x="0" y="58"/>
                    </a:cubicBezTo>
                    <a:cubicBezTo>
                      <a:pt x="11" y="0"/>
                      <a:pt x="11" y="0"/>
                      <a:pt x="11" y="0"/>
                    </a:cubicBezTo>
                    <a:lnTo>
                      <a:pt x="7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 name="Freeform 522"/>
              <p:cNvSpPr>
                <a:spLocks/>
              </p:cNvSpPr>
              <p:nvPr/>
            </p:nvSpPr>
            <p:spPr bwMode="auto">
              <a:xfrm>
                <a:off x="7404100" y="6648450"/>
                <a:ext cx="234950" cy="504825"/>
              </a:xfrm>
              <a:custGeom>
                <a:avLst/>
                <a:gdLst>
                  <a:gd name="T0" fmla="*/ 148 w 148"/>
                  <a:gd name="T1" fmla="*/ 0 h 318"/>
                  <a:gd name="T2" fmla="*/ 87 w 148"/>
                  <a:gd name="T3" fmla="*/ 318 h 318"/>
                  <a:gd name="T4" fmla="*/ 0 w 148"/>
                  <a:gd name="T5" fmla="*/ 299 h 318"/>
                  <a:gd name="T6" fmla="*/ 18 w 148"/>
                  <a:gd name="T7" fmla="*/ 197 h 318"/>
                  <a:gd name="T8" fmla="*/ 30 w 148"/>
                  <a:gd name="T9" fmla="*/ 17 h 318"/>
                  <a:gd name="T10" fmla="*/ 148 w 148"/>
                  <a:gd name="T11" fmla="*/ 0 h 318"/>
                </a:gdLst>
                <a:ahLst/>
                <a:cxnLst>
                  <a:cxn ang="0">
                    <a:pos x="T0" y="T1"/>
                  </a:cxn>
                  <a:cxn ang="0">
                    <a:pos x="T2" y="T3"/>
                  </a:cxn>
                  <a:cxn ang="0">
                    <a:pos x="T4" y="T5"/>
                  </a:cxn>
                  <a:cxn ang="0">
                    <a:pos x="T6" y="T7"/>
                  </a:cxn>
                  <a:cxn ang="0">
                    <a:pos x="T8" y="T9"/>
                  </a:cxn>
                  <a:cxn ang="0">
                    <a:pos x="T10" y="T11"/>
                  </a:cxn>
                </a:cxnLst>
                <a:rect l="0" t="0" r="r" b="b"/>
                <a:pathLst>
                  <a:path w="148" h="318">
                    <a:moveTo>
                      <a:pt x="148" y="0"/>
                    </a:moveTo>
                    <a:lnTo>
                      <a:pt x="87" y="318"/>
                    </a:lnTo>
                    <a:lnTo>
                      <a:pt x="0" y="299"/>
                    </a:lnTo>
                    <a:lnTo>
                      <a:pt x="18" y="197"/>
                    </a:lnTo>
                    <a:lnTo>
                      <a:pt x="30" y="17"/>
                    </a:lnTo>
                    <a:lnTo>
                      <a:pt x="148"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 name="Freeform 523"/>
              <p:cNvSpPr>
                <a:spLocks/>
              </p:cNvSpPr>
              <p:nvPr/>
            </p:nvSpPr>
            <p:spPr bwMode="auto">
              <a:xfrm>
                <a:off x="7404100" y="6961188"/>
                <a:ext cx="168275" cy="192088"/>
              </a:xfrm>
              <a:custGeom>
                <a:avLst/>
                <a:gdLst>
                  <a:gd name="T0" fmla="*/ 106 w 106"/>
                  <a:gd name="T1" fmla="*/ 19 h 121"/>
                  <a:gd name="T2" fmla="*/ 87 w 106"/>
                  <a:gd name="T3" fmla="*/ 121 h 121"/>
                  <a:gd name="T4" fmla="*/ 0 w 106"/>
                  <a:gd name="T5" fmla="*/ 102 h 121"/>
                  <a:gd name="T6" fmla="*/ 18 w 106"/>
                  <a:gd name="T7" fmla="*/ 0 h 121"/>
                  <a:gd name="T8" fmla="*/ 106 w 106"/>
                  <a:gd name="T9" fmla="*/ 19 h 121"/>
                </a:gdLst>
                <a:ahLst/>
                <a:cxnLst>
                  <a:cxn ang="0">
                    <a:pos x="T0" y="T1"/>
                  </a:cxn>
                  <a:cxn ang="0">
                    <a:pos x="T2" y="T3"/>
                  </a:cxn>
                  <a:cxn ang="0">
                    <a:pos x="T4" y="T5"/>
                  </a:cxn>
                  <a:cxn ang="0">
                    <a:pos x="T6" y="T7"/>
                  </a:cxn>
                  <a:cxn ang="0">
                    <a:pos x="T8" y="T9"/>
                  </a:cxn>
                </a:cxnLst>
                <a:rect l="0" t="0" r="r" b="b"/>
                <a:pathLst>
                  <a:path w="106" h="121">
                    <a:moveTo>
                      <a:pt x="106" y="19"/>
                    </a:moveTo>
                    <a:lnTo>
                      <a:pt x="87" y="121"/>
                    </a:lnTo>
                    <a:lnTo>
                      <a:pt x="0" y="102"/>
                    </a:lnTo>
                    <a:lnTo>
                      <a:pt x="18" y="0"/>
                    </a:lnTo>
                    <a:lnTo>
                      <a:pt x="106" y="19"/>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 name="Freeform 524"/>
              <p:cNvSpPr>
                <a:spLocks/>
              </p:cNvSpPr>
              <p:nvPr/>
            </p:nvSpPr>
            <p:spPr bwMode="auto">
              <a:xfrm>
                <a:off x="7410450" y="7264400"/>
                <a:ext cx="157162" cy="73025"/>
              </a:xfrm>
              <a:custGeom>
                <a:avLst/>
                <a:gdLst>
                  <a:gd name="T0" fmla="*/ 9 w 69"/>
                  <a:gd name="T1" fmla="*/ 21 h 32"/>
                  <a:gd name="T2" fmla="*/ 56 w 69"/>
                  <a:gd name="T3" fmla="*/ 31 h 32"/>
                  <a:gd name="T4" fmla="*/ 68 w 69"/>
                  <a:gd name="T5" fmla="*/ 23 h 32"/>
                  <a:gd name="T6" fmla="*/ 60 w 69"/>
                  <a:gd name="T7" fmla="*/ 11 h 32"/>
                  <a:gd name="T8" fmla="*/ 13 w 69"/>
                  <a:gd name="T9" fmla="*/ 1 h 32"/>
                  <a:gd name="T10" fmla="*/ 1 w 69"/>
                  <a:gd name="T11" fmla="*/ 9 h 32"/>
                  <a:gd name="T12" fmla="*/ 9 w 69"/>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9" y="21"/>
                    </a:moveTo>
                    <a:cubicBezTo>
                      <a:pt x="56" y="31"/>
                      <a:pt x="56" y="31"/>
                      <a:pt x="56" y="31"/>
                    </a:cubicBezTo>
                    <a:cubicBezTo>
                      <a:pt x="62" y="32"/>
                      <a:pt x="67" y="28"/>
                      <a:pt x="68" y="23"/>
                    </a:cubicBezTo>
                    <a:cubicBezTo>
                      <a:pt x="69" y="17"/>
                      <a:pt x="66" y="12"/>
                      <a:pt x="60" y="11"/>
                    </a:cubicBezTo>
                    <a:cubicBezTo>
                      <a:pt x="13" y="1"/>
                      <a:pt x="13" y="1"/>
                      <a:pt x="13" y="1"/>
                    </a:cubicBezTo>
                    <a:cubicBezTo>
                      <a:pt x="7" y="0"/>
                      <a:pt x="2" y="4"/>
                      <a:pt x="1" y="9"/>
                    </a:cubicBezTo>
                    <a:cubicBezTo>
                      <a:pt x="0" y="15"/>
                      <a:pt x="3" y="20"/>
                      <a:pt x="9" y="2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 name="Freeform 525"/>
              <p:cNvSpPr>
                <a:spLocks/>
              </p:cNvSpPr>
              <p:nvPr/>
            </p:nvSpPr>
            <p:spPr bwMode="auto">
              <a:xfrm>
                <a:off x="7837488" y="5576888"/>
                <a:ext cx="141287" cy="234950"/>
              </a:xfrm>
              <a:custGeom>
                <a:avLst/>
                <a:gdLst>
                  <a:gd name="T0" fmla="*/ 62 w 62"/>
                  <a:gd name="T1" fmla="*/ 52 h 103"/>
                  <a:gd name="T2" fmla="*/ 10 w 62"/>
                  <a:gd name="T3" fmla="*/ 0 h 103"/>
                  <a:gd name="T4" fmla="*/ 10 w 62"/>
                  <a:gd name="T5" fmla="*/ 41 h 103"/>
                  <a:gd name="T6" fmla="*/ 0 w 62"/>
                  <a:gd name="T7" fmla="*/ 51 h 103"/>
                  <a:gd name="T8" fmla="*/ 0 w 62"/>
                  <a:gd name="T9" fmla="*/ 93 h 103"/>
                  <a:gd name="T10" fmla="*/ 10 w 62"/>
                  <a:gd name="T11" fmla="*/ 103 h 103"/>
                  <a:gd name="T12" fmla="*/ 10 w 62"/>
                  <a:gd name="T13" fmla="*/ 103 h 103"/>
                  <a:gd name="T14" fmla="*/ 10 w 62"/>
                  <a:gd name="T15" fmla="*/ 103 h 103"/>
                  <a:gd name="T16" fmla="*/ 10 w 62"/>
                  <a:gd name="T17" fmla="*/ 103 h 103"/>
                  <a:gd name="T18" fmla="*/ 10 w 62"/>
                  <a:gd name="T19" fmla="*/ 103 h 103"/>
                  <a:gd name="T20" fmla="*/ 62 w 62"/>
                  <a:gd name="T21"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3">
                    <a:moveTo>
                      <a:pt x="62" y="52"/>
                    </a:moveTo>
                    <a:cubicBezTo>
                      <a:pt x="62" y="23"/>
                      <a:pt x="39" y="0"/>
                      <a:pt x="10" y="0"/>
                    </a:cubicBezTo>
                    <a:cubicBezTo>
                      <a:pt x="10" y="41"/>
                      <a:pt x="10" y="41"/>
                      <a:pt x="10" y="41"/>
                    </a:cubicBezTo>
                    <a:cubicBezTo>
                      <a:pt x="5" y="41"/>
                      <a:pt x="0" y="46"/>
                      <a:pt x="0" y="51"/>
                    </a:cubicBezTo>
                    <a:cubicBezTo>
                      <a:pt x="0" y="93"/>
                      <a:pt x="0" y="93"/>
                      <a:pt x="0" y="93"/>
                    </a:cubicBezTo>
                    <a:cubicBezTo>
                      <a:pt x="0" y="99"/>
                      <a:pt x="5" y="103"/>
                      <a:pt x="10" y="103"/>
                    </a:cubicBezTo>
                    <a:cubicBezTo>
                      <a:pt x="10" y="103"/>
                      <a:pt x="10" y="103"/>
                      <a:pt x="10" y="103"/>
                    </a:cubicBezTo>
                    <a:cubicBezTo>
                      <a:pt x="10" y="103"/>
                      <a:pt x="10" y="103"/>
                      <a:pt x="10" y="103"/>
                    </a:cubicBezTo>
                    <a:cubicBezTo>
                      <a:pt x="10" y="103"/>
                      <a:pt x="10" y="103"/>
                      <a:pt x="10" y="103"/>
                    </a:cubicBezTo>
                    <a:cubicBezTo>
                      <a:pt x="10" y="103"/>
                      <a:pt x="10" y="103"/>
                      <a:pt x="10" y="103"/>
                    </a:cubicBezTo>
                    <a:cubicBezTo>
                      <a:pt x="39" y="103"/>
                      <a:pt x="62" y="80"/>
                      <a:pt x="62" y="52"/>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2" name="Freeform 526"/>
              <p:cNvSpPr>
                <a:spLocks/>
              </p:cNvSpPr>
              <p:nvPr/>
            </p:nvSpPr>
            <p:spPr bwMode="auto">
              <a:xfrm>
                <a:off x="7837488" y="5508625"/>
                <a:ext cx="46037" cy="231775"/>
              </a:xfrm>
              <a:custGeom>
                <a:avLst/>
                <a:gdLst>
                  <a:gd name="T0" fmla="*/ 20 w 20"/>
                  <a:gd name="T1" fmla="*/ 92 h 102"/>
                  <a:gd name="T2" fmla="*/ 10 w 20"/>
                  <a:gd name="T3" fmla="*/ 102 h 102"/>
                  <a:gd name="T4" fmla="*/ 10 w 20"/>
                  <a:gd name="T5" fmla="*/ 102 h 102"/>
                  <a:gd name="T6" fmla="*/ 0 w 20"/>
                  <a:gd name="T7" fmla="*/ 92 h 102"/>
                  <a:gd name="T8" fmla="*/ 0 w 20"/>
                  <a:gd name="T9" fmla="*/ 10 h 102"/>
                  <a:gd name="T10" fmla="*/ 10 w 20"/>
                  <a:gd name="T11" fmla="*/ 0 h 102"/>
                  <a:gd name="T12" fmla="*/ 10 w 20"/>
                  <a:gd name="T13" fmla="*/ 0 h 102"/>
                  <a:gd name="T14" fmla="*/ 20 w 20"/>
                  <a:gd name="T15" fmla="*/ 10 h 102"/>
                  <a:gd name="T16" fmla="*/ 20 w 20"/>
                  <a:gd name="T17"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2">
                    <a:moveTo>
                      <a:pt x="20" y="92"/>
                    </a:moveTo>
                    <a:cubicBezTo>
                      <a:pt x="20" y="98"/>
                      <a:pt x="16" y="102"/>
                      <a:pt x="10" y="102"/>
                    </a:cubicBezTo>
                    <a:cubicBezTo>
                      <a:pt x="10" y="102"/>
                      <a:pt x="10" y="102"/>
                      <a:pt x="10" y="102"/>
                    </a:cubicBezTo>
                    <a:cubicBezTo>
                      <a:pt x="5" y="102"/>
                      <a:pt x="0" y="98"/>
                      <a:pt x="0" y="92"/>
                    </a:cubicBezTo>
                    <a:cubicBezTo>
                      <a:pt x="0" y="10"/>
                      <a:pt x="0" y="10"/>
                      <a:pt x="0" y="10"/>
                    </a:cubicBezTo>
                    <a:cubicBezTo>
                      <a:pt x="0" y="4"/>
                      <a:pt x="5" y="0"/>
                      <a:pt x="10" y="0"/>
                    </a:cubicBezTo>
                    <a:cubicBezTo>
                      <a:pt x="10" y="0"/>
                      <a:pt x="10" y="0"/>
                      <a:pt x="10" y="0"/>
                    </a:cubicBezTo>
                    <a:cubicBezTo>
                      <a:pt x="16" y="0"/>
                      <a:pt x="20" y="4"/>
                      <a:pt x="20" y="10"/>
                    </a:cubicBezTo>
                    <a:lnTo>
                      <a:pt x="2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3" name="Rectangle 527"/>
              <p:cNvSpPr>
                <a:spLocks noChangeArrowheads="1"/>
              </p:cNvSpPr>
              <p:nvPr/>
            </p:nvSpPr>
            <p:spPr bwMode="auto">
              <a:xfrm>
                <a:off x="7124700" y="5243513"/>
                <a:ext cx="422275" cy="88900"/>
              </a:xfrm>
              <a:prstGeom prst="rect">
                <a:avLst/>
              </a:prstGeom>
              <a:solidFill>
                <a:srgbClr val="008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 name="Rectangle 528"/>
              <p:cNvSpPr>
                <a:spLocks noChangeArrowheads="1"/>
              </p:cNvSpPr>
              <p:nvPr/>
            </p:nvSpPr>
            <p:spPr bwMode="auto">
              <a:xfrm>
                <a:off x="7124700" y="5276850"/>
                <a:ext cx="422275" cy="20638"/>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 name="Freeform 529"/>
              <p:cNvSpPr>
                <a:spLocks/>
              </p:cNvSpPr>
              <p:nvPr/>
            </p:nvSpPr>
            <p:spPr bwMode="auto">
              <a:xfrm>
                <a:off x="6951663" y="4965700"/>
                <a:ext cx="574675" cy="277813"/>
              </a:xfrm>
              <a:custGeom>
                <a:avLst/>
                <a:gdLst>
                  <a:gd name="T0" fmla="*/ 252 w 252"/>
                  <a:gd name="T1" fmla="*/ 110 h 121"/>
                  <a:gd name="T2" fmla="*/ 197 w 252"/>
                  <a:gd name="T3" fmla="*/ 55 h 121"/>
                  <a:gd name="T4" fmla="*/ 55 w 252"/>
                  <a:gd name="T5" fmla="*/ 55 h 121"/>
                  <a:gd name="T6" fmla="*/ 0 w 252"/>
                  <a:gd name="T7" fmla="*/ 0 h 121"/>
                  <a:gd name="T8" fmla="*/ 0 w 252"/>
                  <a:gd name="T9" fmla="*/ 45 h 121"/>
                  <a:gd name="T10" fmla="*/ 77 w 252"/>
                  <a:gd name="T11" fmla="*/ 121 h 121"/>
                  <a:gd name="T12" fmla="*/ 252 w 252"/>
                  <a:gd name="T13" fmla="*/ 121 h 121"/>
                  <a:gd name="T14" fmla="*/ 252 w 252"/>
                  <a:gd name="T15" fmla="*/ 11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21">
                    <a:moveTo>
                      <a:pt x="252" y="110"/>
                    </a:moveTo>
                    <a:cubicBezTo>
                      <a:pt x="252" y="80"/>
                      <a:pt x="227" y="55"/>
                      <a:pt x="197" y="55"/>
                    </a:cubicBezTo>
                    <a:cubicBezTo>
                      <a:pt x="55" y="55"/>
                      <a:pt x="55" y="55"/>
                      <a:pt x="55" y="55"/>
                    </a:cubicBezTo>
                    <a:cubicBezTo>
                      <a:pt x="25" y="55"/>
                      <a:pt x="0" y="31"/>
                      <a:pt x="0" y="0"/>
                    </a:cubicBezTo>
                    <a:cubicBezTo>
                      <a:pt x="0" y="45"/>
                      <a:pt x="0" y="45"/>
                      <a:pt x="0" y="45"/>
                    </a:cubicBezTo>
                    <a:cubicBezTo>
                      <a:pt x="0" y="87"/>
                      <a:pt x="35" y="121"/>
                      <a:pt x="77" y="121"/>
                    </a:cubicBezTo>
                    <a:cubicBezTo>
                      <a:pt x="252" y="121"/>
                      <a:pt x="252" y="121"/>
                      <a:pt x="252" y="121"/>
                    </a:cubicBezTo>
                    <a:lnTo>
                      <a:pt x="252" y="110"/>
                    </a:ln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 name="Freeform 530"/>
              <p:cNvSpPr>
                <a:spLocks/>
              </p:cNvSpPr>
              <p:nvPr/>
            </p:nvSpPr>
            <p:spPr bwMode="auto">
              <a:xfrm>
                <a:off x="6999288" y="5332413"/>
                <a:ext cx="409575" cy="171450"/>
              </a:xfrm>
              <a:custGeom>
                <a:avLst/>
                <a:gdLst>
                  <a:gd name="T0" fmla="*/ 55 w 179"/>
                  <a:gd name="T1" fmla="*/ 19 h 75"/>
                  <a:gd name="T2" fmla="*/ 55 w 179"/>
                  <a:gd name="T3" fmla="*/ 0 h 75"/>
                  <a:gd name="T4" fmla="*/ 179 w 179"/>
                  <a:gd name="T5" fmla="*/ 0 h 75"/>
                  <a:gd name="T6" fmla="*/ 107 w 179"/>
                  <a:gd name="T7" fmla="*/ 75 h 75"/>
                  <a:gd name="T8" fmla="*/ 0 w 179"/>
                  <a:gd name="T9" fmla="*/ 74 h 75"/>
                  <a:gd name="T10" fmla="*/ 55 w 179"/>
                  <a:gd name="T11" fmla="*/ 19 h 75"/>
                </a:gdLst>
                <a:ahLst/>
                <a:cxnLst>
                  <a:cxn ang="0">
                    <a:pos x="T0" y="T1"/>
                  </a:cxn>
                  <a:cxn ang="0">
                    <a:pos x="T2" y="T3"/>
                  </a:cxn>
                  <a:cxn ang="0">
                    <a:pos x="T4" y="T5"/>
                  </a:cxn>
                  <a:cxn ang="0">
                    <a:pos x="T6" y="T7"/>
                  </a:cxn>
                  <a:cxn ang="0">
                    <a:pos x="T8" y="T9"/>
                  </a:cxn>
                  <a:cxn ang="0">
                    <a:pos x="T10" y="T11"/>
                  </a:cxn>
                </a:cxnLst>
                <a:rect l="0" t="0" r="r" b="b"/>
                <a:pathLst>
                  <a:path w="179" h="75">
                    <a:moveTo>
                      <a:pt x="55" y="19"/>
                    </a:moveTo>
                    <a:cubicBezTo>
                      <a:pt x="55" y="0"/>
                      <a:pt x="55" y="0"/>
                      <a:pt x="55" y="0"/>
                    </a:cubicBezTo>
                    <a:cubicBezTo>
                      <a:pt x="179" y="0"/>
                      <a:pt x="179" y="0"/>
                      <a:pt x="179" y="0"/>
                    </a:cubicBezTo>
                    <a:cubicBezTo>
                      <a:pt x="179" y="0"/>
                      <a:pt x="179" y="75"/>
                      <a:pt x="107" y="75"/>
                    </a:cubicBezTo>
                    <a:cubicBezTo>
                      <a:pt x="35" y="75"/>
                      <a:pt x="0" y="74"/>
                      <a:pt x="0" y="74"/>
                    </a:cubicBezTo>
                    <a:cubicBezTo>
                      <a:pt x="31" y="74"/>
                      <a:pt x="55" y="50"/>
                      <a:pt x="55" y="19"/>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 name="Freeform 531"/>
              <p:cNvSpPr>
                <a:spLocks/>
              </p:cNvSpPr>
              <p:nvPr/>
            </p:nvSpPr>
            <p:spPr bwMode="auto">
              <a:xfrm>
                <a:off x="6999288" y="5332413"/>
                <a:ext cx="409575" cy="225425"/>
              </a:xfrm>
              <a:custGeom>
                <a:avLst/>
                <a:gdLst>
                  <a:gd name="T0" fmla="*/ 55 w 179"/>
                  <a:gd name="T1" fmla="*/ 43 h 99"/>
                  <a:gd name="T2" fmla="*/ 55 w 179"/>
                  <a:gd name="T3" fmla="*/ 24 h 99"/>
                  <a:gd name="T4" fmla="*/ 179 w 179"/>
                  <a:gd name="T5" fmla="*/ 0 h 99"/>
                  <a:gd name="T6" fmla="*/ 107 w 179"/>
                  <a:gd name="T7" fmla="*/ 99 h 99"/>
                  <a:gd name="T8" fmla="*/ 0 w 179"/>
                  <a:gd name="T9" fmla="*/ 98 h 99"/>
                  <a:gd name="T10" fmla="*/ 55 w 179"/>
                  <a:gd name="T11" fmla="*/ 43 h 99"/>
                </a:gdLst>
                <a:ahLst/>
                <a:cxnLst>
                  <a:cxn ang="0">
                    <a:pos x="T0" y="T1"/>
                  </a:cxn>
                  <a:cxn ang="0">
                    <a:pos x="T2" y="T3"/>
                  </a:cxn>
                  <a:cxn ang="0">
                    <a:pos x="T4" y="T5"/>
                  </a:cxn>
                  <a:cxn ang="0">
                    <a:pos x="T6" y="T7"/>
                  </a:cxn>
                  <a:cxn ang="0">
                    <a:pos x="T8" y="T9"/>
                  </a:cxn>
                  <a:cxn ang="0">
                    <a:pos x="T10" y="T11"/>
                  </a:cxn>
                </a:cxnLst>
                <a:rect l="0" t="0" r="r" b="b"/>
                <a:pathLst>
                  <a:path w="179" h="99">
                    <a:moveTo>
                      <a:pt x="55" y="43"/>
                    </a:moveTo>
                    <a:cubicBezTo>
                      <a:pt x="55" y="24"/>
                      <a:pt x="55" y="24"/>
                      <a:pt x="55" y="24"/>
                    </a:cubicBezTo>
                    <a:cubicBezTo>
                      <a:pt x="179" y="0"/>
                      <a:pt x="179" y="0"/>
                      <a:pt x="179" y="0"/>
                    </a:cubicBezTo>
                    <a:cubicBezTo>
                      <a:pt x="179" y="0"/>
                      <a:pt x="179" y="99"/>
                      <a:pt x="107" y="99"/>
                    </a:cubicBezTo>
                    <a:cubicBezTo>
                      <a:pt x="35" y="99"/>
                      <a:pt x="0" y="98"/>
                      <a:pt x="0" y="98"/>
                    </a:cubicBezTo>
                    <a:cubicBezTo>
                      <a:pt x="31" y="98"/>
                      <a:pt x="55" y="74"/>
                      <a:pt x="55" y="43"/>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 name="Oval 532"/>
              <p:cNvSpPr>
                <a:spLocks noChangeArrowheads="1"/>
              </p:cNvSpPr>
              <p:nvPr/>
            </p:nvSpPr>
            <p:spPr bwMode="auto">
              <a:xfrm>
                <a:off x="7478713" y="5410200"/>
                <a:ext cx="23812" cy="20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 name="Line 533"/>
              <p:cNvSpPr>
                <a:spLocks noChangeShapeType="1"/>
              </p:cNvSpPr>
              <p:nvPr/>
            </p:nvSpPr>
            <p:spPr bwMode="auto">
              <a:xfrm flipH="1" flipV="1">
                <a:off x="7451725" y="5526088"/>
                <a:ext cx="66675" cy="11113"/>
              </a:xfrm>
              <a:prstGeom prst="line">
                <a:avLst/>
              </a:prstGeom>
              <a:noFill/>
              <a:ln w="12700" cap="flat">
                <a:solidFill>
                  <a:srgbClr val="C3986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72" name="TextBox 171"/>
            <p:cNvSpPr txBox="1"/>
            <p:nvPr/>
          </p:nvSpPr>
          <p:spPr>
            <a:xfrm>
              <a:off x="8998811" y="4183062"/>
              <a:ext cx="989344"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Final</a:t>
              </a:r>
            </a:p>
          </p:txBody>
        </p:sp>
      </p:grpSp>
      <p:sp>
        <p:nvSpPr>
          <p:cNvPr id="174" name="Bent Arrow 173"/>
          <p:cNvSpPr/>
          <p:nvPr/>
        </p:nvSpPr>
        <p:spPr bwMode="auto">
          <a:xfrm rot="10800000">
            <a:off x="3280534" y="5299029"/>
            <a:ext cx="4463671" cy="966201"/>
          </a:xfrm>
          <a:prstGeom prst="bentArrow">
            <a:avLst>
              <a:gd name="adj1" fmla="val 38301"/>
              <a:gd name="adj2" fmla="val 35085"/>
              <a:gd name="adj3" fmla="val 50000"/>
              <a:gd name="adj4" fmla="val 51298"/>
            </a:avLst>
          </a:prstGeom>
          <a:solidFill>
            <a:srgbClr val="26272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endParaRPr lang="en-US" sz="1999" spc="-50" dirty="0">
              <a:gradFill>
                <a:gsLst>
                  <a:gs pos="0">
                    <a:srgbClr val="FFFFFF"/>
                  </a:gs>
                  <a:gs pos="100000">
                    <a:srgbClr val="FFFFFF"/>
                  </a:gs>
                </a:gsLst>
                <a:lin ang="5400000" scaled="0"/>
              </a:gradFill>
              <a:latin typeface="Segoe UI"/>
            </a:endParaRPr>
          </a:p>
        </p:txBody>
      </p:sp>
      <p:grpSp>
        <p:nvGrpSpPr>
          <p:cNvPr id="175" name="Group 174"/>
          <p:cNvGrpSpPr/>
          <p:nvPr/>
        </p:nvGrpSpPr>
        <p:grpSpPr>
          <a:xfrm>
            <a:off x="2500370" y="3946536"/>
            <a:ext cx="1521293" cy="1126873"/>
            <a:chOff x="2402966" y="3400161"/>
            <a:chExt cx="1521293" cy="1126873"/>
          </a:xfrm>
        </p:grpSpPr>
        <p:grpSp>
          <p:nvGrpSpPr>
            <p:cNvPr id="154" name="Group 153"/>
            <p:cNvGrpSpPr/>
            <p:nvPr/>
          </p:nvGrpSpPr>
          <p:grpSpPr>
            <a:xfrm>
              <a:off x="2402966" y="3400161"/>
              <a:ext cx="1521293" cy="585202"/>
              <a:chOff x="668377" y="4033622"/>
              <a:chExt cx="1521293" cy="585202"/>
            </a:xfrm>
          </p:grpSpPr>
          <p:sp>
            <p:nvSpPr>
              <p:cNvPr id="144" name="Freeform 500"/>
              <p:cNvSpPr>
                <a:spLocks noEditPoints="1"/>
              </p:cNvSpPr>
              <p:nvPr/>
            </p:nvSpPr>
            <p:spPr bwMode="auto">
              <a:xfrm>
                <a:off x="1604469" y="4033622"/>
                <a:ext cx="585201" cy="585202"/>
              </a:xfrm>
              <a:custGeom>
                <a:avLst/>
                <a:gdLst>
                  <a:gd name="T0" fmla="*/ 0 w 352"/>
                  <a:gd name="T1" fmla="*/ 176 h 352"/>
                  <a:gd name="T2" fmla="*/ 176 w 352"/>
                  <a:gd name="T3" fmla="*/ 0 h 352"/>
                  <a:gd name="T4" fmla="*/ 352 w 352"/>
                  <a:gd name="T5" fmla="*/ 176 h 352"/>
                  <a:gd name="T6" fmla="*/ 176 w 352"/>
                  <a:gd name="T7" fmla="*/ 352 h 352"/>
                  <a:gd name="T8" fmla="*/ 0 w 352"/>
                  <a:gd name="T9" fmla="*/ 176 h 352"/>
                  <a:gd name="T10" fmla="*/ 27 w 352"/>
                  <a:gd name="T11" fmla="*/ 176 h 352"/>
                  <a:gd name="T12" fmla="*/ 176 w 352"/>
                  <a:gd name="T13" fmla="*/ 324 h 352"/>
                  <a:gd name="T14" fmla="*/ 324 w 352"/>
                  <a:gd name="T15" fmla="*/ 176 h 352"/>
                  <a:gd name="T16" fmla="*/ 176 w 352"/>
                  <a:gd name="T17" fmla="*/ 27 h 352"/>
                  <a:gd name="T18" fmla="*/ 27 w 352"/>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0" y="176"/>
                    </a:moveTo>
                    <a:cubicBezTo>
                      <a:pt x="0" y="79"/>
                      <a:pt x="79" y="0"/>
                      <a:pt x="176" y="0"/>
                    </a:cubicBezTo>
                    <a:cubicBezTo>
                      <a:pt x="273" y="0"/>
                      <a:pt x="352" y="79"/>
                      <a:pt x="352" y="176"/>
                    </a:cubicBezTo>
                    <a:cubicBezTo>
                      <a:pt x="352" y="273"/>
                      <a:pt x="273" y="352"/>
                      <a:pt x="176" y="352"/>
                    </a:cubicBezTo>
                    <a:cubicBezTo>
                      <a:pt x="79" y="352"/>
                      <a:pt x="0" y="273"/>
                      <a:pt x="0" y="176"/>
                    </a:cubicBezTo>
                    <a:close/>
                    <a:moveTo>
                      <a:pt x="27" y="176"/>
                    </a:moveTo>
                    <a:cubicBezTo>
                      <a:pt x="27" y="258"/>
                      <a:pt x="94" y="324"/>
                      <a:pt x="176" y="324"/>
                    </a:cubicBezTo>
                    <a:cubicBezTo>
                      <a:pt x="258" y="324"/>
                      <a:pt x="324" y="258"/>
                      <a:pt x="324" y="176"/>
                    </a:cubicBezTo>
                    <a:cubicBezTo>
                      <a:pt x="324" y="94"/>
                      <a:pt x="258" y="27"/>
                      <a:pt x="176" y="27"/>
                    </a:cubicBezTo>
                    <a:cubicBezTo>
                      <a:pt x="94"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5" name="Freeform 501"/>
              <p:cNvSpPr>
                <a:spLocks noEditPoints="1"/>
              </p:cNvSpPr>
              <p:nvPr/>
            </p:nvSpPr>
            <p:spPr bwMode="auto">
              <a:xfrm>
                <a:off x="668377" y="4033622"/>
                <a:ext cx="582893" cy="585202"/>
              </a:xfrm>
              <a:custGeom>
                <a:avLst/>
                <a:gdLst>
                  <a:gd name="T0" fmla="*/ 0 w 351"/>
                  <a:gd name="T1" fmla="*/ 176 h 352"/>
                  <a:gd name="T2" fmla="*/ 175 w 351"/>
                  <a:gd name="T3" fmla="*/ 0 h 352"/>
                  <a:gd name="T4" fmla="*/ 351 w 351"/>
                  <a:gd name="T5" fmla="*/ 176 h 352"/>
                  <a:gd name="T6" fmla="*/ 175 w 351"/>
                  <a:gd name="T7" fmla="*/ 352 h 352"/>
                  <a:gd name="T8" fmla="*/ 0 w 351"/>
                  <a:gd name="T9" fmla="*/ 176 h 352"/>
                  <a:gd name="T10" fmla="*/ 27 w 351"/>
                  <a:gd name="T11" fmla="*/ 176 h 352"/>
                  <a:gd name="T12" fmla="*/ 175 w 351"/>
                  <a:gd name="T13" fmla="*/ 324 h 352"/>
                  <a:gd name="T14" fmla="*/ 324 w 351"/>
                  <a:gd name="T15" fmla="*/ 176 h 352"/>
                  <a:gd name="T16" fmla="*/ 175 w 351"/>
                  <a:gd name="T17" fmla="*/ 27 h 352"/>
                  <a:gd name="T18" fmla="*/ 27 w 351"/>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0" y="176"/>
                    </a:moveTo>
                    <a:cubicBezTo>
                      <a:pt x="0" y="79"/>
                      <a:pt x="78" y="0"/>
                      <a:pt x="175" y="0"/>
                    </a:cubicBezTo>
                    <a:cubicBezTo>
                      <a:pt x="272" y="0"/>
                      <a:pt x="351" y="79"/>
                      <a:pt x="351" y="176"/>
                    </a:cubicBezTo>
                    <a:cubicBezTo>
                      <a:pt x="351" y="273"/>
                      <a:pt x="272" y="352"/>
                      <a:pt x="175" y="352"/>
                    </a:cubicBezTo>
                    <a:cubicBezTo>
                      <a:pt x="78" y="352"/>
                      <a:pt x="0" y="273"/>
                      <a:pt x="0" y="176"/>
                    </a:cubicBezTo>
                    <a:close/>
                    <a:moveTo>
                      <a:pt x="27" y="176"/>
                    </a:moveTo>
                    <a:cubicBezTo>
                      <a:pt x="27" y="258"/>
                      <a:pt x="93" y="324"/>
                      <a:pt x="175" y="324"/>
                    </a:cubicBezTo>
                    <a:cubicBezTo>
                      <a:pt x="257" y="324"/>
                      <a:pt x="324" y="258"/>
                      <a:pt x="324" y="176"/>
                    </a:cubicBezTo>
                    <a:cubicBezTo>
                      <a:pt x="324" y="94"/>
                      <a:pt x="257" y="27"/>
                      <a:pt x="175" y="27"/>
                    </a:cubicBezTo>
                    <a:cubicBezTo>
                      <a:pt x="93"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69" name="TextBox 168"/>
            <p:cNvSpPr txBox="1"/>
            <p:nvPr/>
          </p:nvSpPr>
          <p:spPr>
            <a:xfrm>
              <a:off x="2668940" y="4183062"/>
              <a:ext cx="989344"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Step 1</a:t>
              </a:r>
            </a:p>
          </p:txBody>
        </p:sp>
      </p:grpSp>
      <p:grpSp>
        <p:nvGrpSpPr>
          <p:cNvPr id="176" name="Group 175"/>
          <p:cNvGrpSpPr/>
          <p:nvPr/>
        </p:nvGrpSpPr>
        <p:grpSpPr>
          <a:xfrm>
            <a:off x="4611483" y="3649702"/>
            <a:ext cx="1521293" cy="1423707"/>
            <a:chOff x="4514079" y="3103327"/>
            <a:chExt cx="1521293" cy="1423707"/>
          </a:xfrm>
        </p:grpSpPr>
        <p:grpSp>
          <p:nvGrpSpPr>
            <p:cNvPr id="168" name="Group 167"/>
            <p:cNvGrpSpPr/>
            <p:nvPr/>
          </p:nvGrpSpPr>
          <p:grpSpPr>
            <a:xfrm>
              <a:off x="4514079" y="3103327"/>
              <a:ext cx="1521293" cy="877226"/>
              <a:chOff x="3094037" y="3736788"/>
              <a:chExt cx="1521293" cy="877226"/>
            </a:xfrm>
          </p:grpSpPr>
          <p:sp>
            <p:nvSpPr>
              <p:cNvPr id="106" name="Freeform 500"/>
              <p:cNvSpPr>
                <a:spLocks noEditPoints="1"/>
              </p:cNvSpPr>
              <p:nvPr/>
            </p:nvSpPr>
            <p:spPr bwMode="auto">
              <a:xfrm>
                <a:off x="4030129" y="4028812"/>
                <a:ext cx="585201" cy="585202"/>
              </a:xfrm>
              <a:custGeom>
                <a:avLst/>
                <a:gdLst>
                  <a:gd name="T0" fmla="*/ 0 w 352"/>
                  <a:gd name="T1" fmla="*/ 176 h 352"/>
                  <a:gd name="T2" fmla="*/ 176 w 352"/>
                  <a:gd name="T3" fmla="*/ 0 h 352"/>
                  <a:gd name="T4" fmla="*/ 352 w 352"/>
                  <a:gd name="T5" fmla="*/ 176 h 352"/>
                  <a:gd name="T6" fmla="*/ 176 w 352"/>
                  <a:gd name="T7" fmla="*/ 352 h 352"/>
                  <a:gd name="T8" fmla="*/ 0 w 352"/>
                  <a:gd name="T9" fmla="*/ 176 h 352"/>
                  <a:gd name="T10" fmla="*/ 27 w 352"/>
                  <a:gd name="T11" fmla="*/ 176 h 352"/>
                  <a:gd name="T12" fmla="*/ 176 w 352"/>
                  <a:gd name="T13" fmla="*/ 324 h 352"/>
                  <a:gd name="T14" fmla="*/ 324 w 352"/>
                  <a:gd name="T15" fmla="*/ 176 h 352"/>
                  <a:gd name="T16" fmla="*/ 176 w 352"/>
                  <a:gd name="T17" fmla="*/ 27 h 352"/>
                  <a:gd name="T18" fmla="*/ 27 w 352"/>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0" y="176"/>
                    </a:moveTo>
                    <a:cubicBezTo>
                      <a:pt x="0" y="79"/>
                      <a:pt x="79" y="0"/>
                      <a:pt x="176" y="0"/>
                    </a:cubicBezTo>
                    <a:cubicBezTo>
                      <a:pt x="273" y="0"/>
                      <a:pt x="352" y="79"/>
                      <a:pt x="352" y="176"/>
                    </a:cubicBezTo>
                    <a:cubicBezTo>
                      <a:pt x="352" y="273"/>
                      <a:pt x="273" y="352"/>
                      <a:pt x="176" y="352"/>
                    </a:cubicBezTo>
                    <a:cubicBezTo>
                      <a:pt x="79" y="352"/>
                      <a:pt x="0" y="273"/>
                      <a:pt x="0" y="176"/>
                    </a:cubicBezTo>
                    <a:close/>
                    <a:moveTo>
                      <a:pt x="27" y="176"/>
                    </a:moveTo>
                    <a:cubicBezTo>
                      <a:pt x="27" y="258"/>
                      <a:pt x="94" y="324"/>
                      <a:pt x="176" y="324"/>
                    </a:cubicBezTo>
                    <a:cubicBezTo>
                      <a:pt x="258" y="324"/>
                      <a:pt x="324" y="258"/>
                      <a:pt x="324" y="176"/>
                    </a:cubicBezTo>
                    <a:cubicBezTo>
                      <a:pt x="324" y="94"/>
                      <a:pt x="258" y="27"/>
                      <a:pt x="176" y="27"/>
                    </a:cubicBezTo>
                    <a:cubicBezTo>
                      <a:pt x="94"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7" name="Freeform 501"/>
              <p:cNvSpPr>
                <a:spLocks noEditPoints="1"/>
              </p:cNvSpPr>
              <p:nvPr/>
            </p:nvSpPr>
            <p:spPr bwMode="auto">
              <a:xfrm>
                <a:off x="3094037" y="4028812"/>
                <a:ext cx="582893" cy="585202"/>
              </a:xfrm>
              <a:custGeom>
                <a:avLst/>
                <a:gdLst>
                  <a:gd name="T0" fmla="*/ 0 w 351"/>
                  <a:gd name="T1" fmla="*/ 176 h 352"/>
                  <a:gd name="T2" fmla="*/ 175 w 351"/>
                  <a:gd name="T3" fmla="*/ 0 h 352"/>
                  <a:gd name="T4" fmla="*/ 351 w 351"/>
                  <a:gd name="T5" fmla="*/ 176 h 352"/>
                  <a:gd name="T6" fmla="*/ 175 w 351"/>
                  <a:gd name="T7" fmla="*/ 352 h 352"/>
                  <a:gd name="T8" fmla="*/ 0 w 351"/>
                  <a:gd name="T9" fmla="*/ 176 h 352"/>
                  <a:gd name="T10" fmla="*/ 27 w 351"/>
                  <a:gd name="T11" fmla="*/ 176 h 352"/>
                  <a:gd name="T12" fmla="*/ 175 w 351"/>
                  <a:gd name="T13" fmla="*/ 324 h 352"/>
                  <a:gd name="T14" fmla="*/ 324 w 351"/>
                  <a:gd name="T15" fmla="*/ 176 h 352"/>
                  <a:gd name="T16" fmla="*/ 175 w 351"/>
                  <a:gd name="T17" fmla="*/ 27 h 352"/>
                  <a:gd name="T18" fmla="*/ 27 w 351"/>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0" y="176"/>
                    </a:moveTo>
                    <a:cubicBezTo>
                      <a:pt x="0" y="79"/>
                      <a:pt x="78" y="0"/>
                      <a:pt x="175" y="0"/>
                    </a:cubicBezTo>
                    <a:cubicBezTo>
                      <a:pt x="272" y="0"/>
                      <a:pt x="351" y="79"/>
                      <a:pt x="351" y="176"/>
                    </a:cubicBezTo>
                    <a:cubicBezTo>
                      <a:pt x="351" y="273"/>
                      <a:pt x="272" y="352"/>
                      <a:pt x="175" y="352"/>
                    </a:cubicBezTo>
                    <a:cubicBezTo>
                      <a:pt x="78" y="352"/>
                      <a:pt x="0" y="273"/>
                      <a:pt x="0" y="176"/>
                    </a:cubicBezTo>
                    <a:close/>
                    <a:moveTo>
                      <a:pt x="27" y="176"/>
                    </a:moveTo>
                    <a:cubicBezTo>
                      <a:pt x="27" y="258"/>
                      <a:pt x="93" y="324"/>
                      <a:pt x="175" y="324"/>
                    </a:cubicBezTo>
                    <a:cubicBezTo>
                      <a:pt x="257" y="324"/>
                      <a:pt x="324" y="258"/>
                      <a:pt x="324" y="176"/>
                    </a:cubicBezTo>
                    <a:cubicBezTo>
                      <a:pt x="324" y="94"/>
                      <a:pt x="257" y="27"/>
                      <a:pt x="175" y="27"/>
                    </a:cubicBezTo>
                    <a:cubicBezTo>
                      <a:pt x="93"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8" name="Line 502"/>
              <p:cNvSpPr>
                <a:spLocks noChangeShapeType="1"/>
              </p:cNvSpPr>
              <p:nvPr/>
            </p:nvSpPr>
            <p:spPr bwMode="auto">
              <a:xfrm>
                <a:off x="3654999" y="3918005"/>
                <a:ext cx="0" cy="0"/>
              </a:xfrm>
              <a:prstGeom prst="line">
                <a:avLst/>
              </a:prstGeom>
              <a:noFill/>
              <a:ln w="44450" cap="rnd">
                <a:solidFill>
                  <a:srgbClr val="EA26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9" name="Freeform 503"/>
              <p:cNvSpPr>
                <a:spLocks noEditPoints="1"/>
              </p:cNvSpPr>
              <p:nvPr/>
            </p:nvSpPr>
            <p:spPr bwMode="auto">
              <a:xfrm>
                <a:off x="3354895" y="3736788"/>
                <a:ext cx="998421" cy="679850"/>
              </a:xfrm>
              <a:custGeom>
                <a:avLst/>
                <a:gdLst>
                  <a:gd name="T0" fmla="*/ 583 w 601"/>
                  <a:gd name="T1" fmla="*/ 334 h 409"/>
                  <a:gd name="T2" fmla="*/ 578 w 601"/>
                  <a:gd name="T3" fmla="*/ 334 h 409"/>
                  <a:gd name="T4" fmla="*/ 523 w 601"/>
                  <a:gd name="T5" fmla="*/ 268 h 409"/>
                  <a:gd name="T6" fmla="*/ 484 w 601"/>
                  <a:gd name="T7" fmla="*/ 158 h 409"/>
                  <a:gd name="T8" fmla="*/ 473 w 601"/>
                  <a:gd name="T9" fmla="*/ 128 h 409"/>
                  <a:gd name="T10" fmla="*/ 451 w 601"/>
                  <a:gd name="T11" fmla="*/ 63 h 409"/>
                  <a:gd name="T12" fmla="*/ 463 w 601"/>
                  <a:gd name="T13" fmla="*/ 36 h 409"/>
                  <a:gd name="T14" fmla="*/ 461 w 601"/>
                  <a:gd name="T15" fmla="*/ 25 h 409"/>
                  <a:gd name="T16" fmla="*/ 439 w 601"/>
                  <a:gd name="T17" fmla="*/ 3 h 409"/>
                  <a:gd name="T18" fmla="*/ 432 w 601"/>
                  <a:gd name="T19" fmla="*/ 0 h 409"/>
                  <a:gd name="T20" fmla="*/ 366 w 601"/>
                  <a:gd name="T21" fmla="*/ 0 h 409"/>
                  <a:gd name="T22" fmla="*/ 356 w 601"/>
                  <a:gd name="T23" fmla="*/ 10 h 409"/>
                  <a:gd name="T24" fmla="*/ 366 w 601"/>
                  <a:gd name="T25" fmla="*/ 21 h 409"/>
                  <a:gd name="T26" fmla="*/ 428 w 601"/>
                  <a:gd name="T27" fmla="*/ 21 h 409"/>
                  <a:gd name="T28" fmla="*/ 441 w 601"/>
                  <a:gd name="T29" fmla="*/ 34 h 409"/>
                  <a:gd name="T30" fmla="*/ 431 w 601"/>
                  <a:gd name="T31" fmla="*/ 58 h 409"/>
                  <a:gd name="T32" fmla="*/ 430 w 601"/>
                  <a:gd name="T33" fmla="*/ 66 h 409"/>
                  <a:gd name="T34" fmla="*/ 450 w 601"/>
                  <a:gd name="T35" fmla="*/ 124 h 409"/>
                  <a:gd name="T36" fmla="*/ 195 w 601"/>
                  <a:gd name="T37" fmla="*/ 124 h 409"/>
                  <a:gd name="T38" fmla="*/ 190 w 601"/>
                  <a:gd name="T39" fmla="*/ 106 h 409"/>
                  <a:gd name="T40" fmla="*/ 178 w 601"/>
                  <a:gd name="T41" fmla="*/ 99 h 409"/>
                  <a:gd name="T42" fmla="*/ 171 w 601"/>
                  <a:gd name="T43" fmla="*/ 112 h 409"/>
                  <a:gd name="T44" fmla="*/ 177 w 601"/>
                  <a:gd name="T45" fmla="*/ 132 h 409"/>
                  <a:gd name="T46" fmla="*/ 20 w 601"/>
                  <a:gd name="T47" fmla="*/ 334 h 409"/>
                  <a:gd name="T48" fmla="*/ 18 w 601"/>
                  <a:gd name="T49" fmla="*/ 334 h 409"/>
                  <a:gd name="T50" fmla="*/ 0 w 601"/>
                  <a:gd name="T51" fmla="*/ 352 h 409"/>
                  <a:gd name="T52" fmla="*/ 1 w 601"/>
                  <a:gd name="T53" fmla="*/ 357 h 409"/>
                  <a:gd name="T54" fmla="*/ 2 w 601"/>
                  <a:gd name="T55" fmla="*/ 359 h 409"/>
                  <a:gd name="T56" fmla="*/ 18 w 601"/>
                  <a:gd name="T57" fmla="*/ 370 h 409"/>
                  <a:gd name="T58" fmla="*/ 31 w 601"/>
                  <a:gd name="T59" fmla="*/ 365 h 409"/>
                  <a:gd name="T60" fmla="*/ 269 w 601"/>
                  <a:gd name="T61" fmla="*/ 409 h 409"/>
                  <a:gd name="T62" fmla="*/ 471 w 601"/>
                  <a:gd name="T63" fmla="*/ 183 h 409"/>
                  <a:gd name="T64" fmla="*/ 505 w 601"/>
                  <a:gd name="T65" fmla="*/ 276 h 409"/>
                  <a:gd name="T66" fmla="*/ 565 w 601"/>
                  <a:gd name="T67" fmla="*/ 350 h 409"/>
                  <a:gd name="T68" fmla="*/ 565 w 601"/>
                  <a:gd name="T69" fmla="*/ 352 h 409"/>
                  <a:gd name="T70" fmla="*/ 583 w 601"/>
                  <a:gd name="T71" fmla="*/ 370 h 409"/>
                  <a:gd name="T72" fmla="*/ 601 w 601"/>
                  <a:gd name="T73" fmla="*/ 352 h 409"/>
                  <a:gd name="T74" fmla="*/ 583 w 601"/>
                  <a:gd name="T75" fmla="*/ 334 h 409"/>
                  <a:gd name="T76" fmla="*/ 37 w 601"/>
                  <a:gd name="T77" fmla="*/ 345 h 409"/>
                  <a:gd name="T78" fmla="*/ 184 w 601"/>
                  <a:gd name="T79" fmla="*/ 156 h 409"/>
                  <a:gd name="T80" fmla="*/ 251 w 601"/>
                  <a:gd name="T81" fmla="*/ 385 h 409"/>
                  <a:gd name="T82" fmla="*/ 37 w 601"/>
                  <a:gd name="T83" fmla="*/ 345 h 409"/>
                  <a:gd name="T84" fmla="*/ 270 w 601"/>
                  <a:gd name="T85" fmla="*/ 378 h 409"/>
                  <a:gd name="T86" fmla="*/ 201 w 601"/>
                  <a:gd name="T87" fmla="*/ 144 h 409"/>
                  <a:gd name="T88" fmla="*/ 457 w 601"/>
                  <a:gd name="T89" fmla="*/ 144 h 409"/>
                  <a:gd name="T90" fmla="*/ 463 w 601"/>
                  <a:gd name="T91" fmla="*/ 161 h 409"/>
                  <a:gd name="T92" fmla="*/ 270 w 601"/>
                  <a:gd name="T93" fmla="*/ 37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09">
                    <a:moveTo>
                      <a:pt x="583" y="334"/>
                    </a:moveTo>
                    <a:cubicBezTo>
                      <a:pt x="581" y="334"/>
                      <a:pt x="580" y="334"/>
                      <a:pt x="578" y="334"/>
                    </a:cubicBezTo>
                    <a:cubicBezTo>
                      <a:pt x="562" y="321"/>
                      <a:pt x="535" y="294"/>
                      <a:pt x="523" y="268"/>
                    </a:cubicBezTo>
                    <a:cubicBezTo>
                      <a:pt x="516" y="250"/>
                      <a:pt x="499" y="203"/>
                      <a:pt x="484" y="158"/>
                    </a:cubicBezTo>
                    <a:cubicBezTo>
                      <a:pt x="473" y="128"/>
                      <a:pt x="473" y="128"/>
                      <a:pt x="473" y="128"/>
                    </a:cubicBezTo>
                    <a:cubicBezTo>
                      <a:pt x="463" y="98"/>
                      <a:pt x="454" y="72"/>
                      <a:pt x="451" y="63"/>
                    </a:cubicBezTo>
                    <a:cubicBezTo>
                      <a:pt x="463" y="36"/>
                      <a:pt x="463" y="36"/>
                      <a:pt x="463" y="36"/>
                    </a:cubicBezTo>
                    <a:cubicBezTo>
                      <a:pt x="465" y="32"/>
                      <a:pt x="464" y="28"/>
                      <a:pt x="461" y="25"/>
                    </a:cubicBezTo>
                    <a:cubicBezTo>
                      <a:pt x="439" y="3"/>
                      <a:pt x="439" y="3"/>
                      <a:pt x="439" y="3"/>
                    </a:cubicBezTo>
                    <a:cubicBezTo>
                      <a:pt x="437" y="1"/>
                      <a:pt x="435" y="0"/>
                      <a:pt x="432" y="0"/>
                    </a:cubicBezTo>
                    <a:cubicBezTo>
                      <a:pt x="366" y="0"/>
                      <a:pt x="366" y="0"/>
                      <a:pt x="366" y="0"/>
                    </a:cubicBezTo>
                    <a:cubicBezTo>
                      <a:pt x="361" y="0"/>
                      <a:pt x="356" y="5"/>
                      <a:pt x="356" y="10"/>
                    </a:cubicBezTo>
                    <a:cubicBezTo>
                      <a:pt x="356" y="16"/>
                      <a:pt x="361" y="21"/>
                      <a:pt x="366" y="21"/>
                    </a:cubicBezTo>
                    <a:cubicBezTo>
                      <a:pt x="428" y="21"/>
                      <a:pt x="428" y="21"/>
                      <a:pt x="428" y="21"/>
                    </a:cubicBezTo>
                    <a:cubicBezTo>
                      <a:pt x="441" y="34"/>
                      <a:pt x="441" y="34"/>
                      <a:pt x="441" y="34"/>
                    </a:cubicBezTo>
                    <a:cubicBezTo>
                      <a:pt x="431" y="58"/>
                      <a:pt x="431" y="58"/>
                      <a:pt x="431" y="58"/>
                    </a:cubicBezTo>
                    <a:cubicBezTo>
                      <a:pt x="430" y="61"/>
                      <a:pt x="429" y="63"/>
                      <a:pt x="430" y="66"/>
                    </a:cubicBezTo>
                    <a:cubicBezTo>
                      <a:pt x="431" y="68"/>
                      <a:pt x="439" y="92"/>
                      <a:pt x="450" y="124"/>
                    </a:cubicBezTo>
                    <a:cubicBezTo>
                      <a:pt x="195" y="124"/>
                      <a:pt x="195" y="124"/>
                      <a:pt x="195" y="124"/>
                    </a:cubicBezTo>
                    <a:cubicBezTo>
                      <a:pt x="190" y="106"/>
                      <a:pt x="190" y="106"/>
                      <a:pt x="190" y="106"/>
                    </a:cubicBezTo>
                    <a:cubicBezTo>
                      <a:pt x="189" y="101"/>
                      <a:pt x="183" y="98"/>
                      <a:pt x="178" y="99"/>
                    </a:cubicBezTo>
                    <a:cubicBezTo>
                      <a:pt x="172" y="101"/>
                      <a:pt x="169" y="107"/>
                      <a:pt x="171" y="112"/>
                    </a:cubicBezTo>
                    <a:cubicBezTo>
                      <a:pt x="177" y="132"/>
                      <a:pt x="177" y="132"/>
                      <a:pt x="177" y="132"/>
                    </a:cubicBezTo>
                    <a:cubicBezTo>
                      <a:pt x="20" y="334"/>
                      <a:pt x="20" y="334"/>
                      <a:pt x="20" y="334"/>
                    </a:cubicBezTo>
                    <a:cubicBezTo>
                      <a:pt x="19" y="334"/>
                      <a:pt x="19" y="334"/>
                      <a:pt x="18" y="334"/>
                    </a:cubicBezTo>
                    <a:cubicBezTo>
                      <a:pt x="8" y="334"/>
                      <a:pt x="0" y="342"/>
                      <a:pt x="0" y="352"/>
                    </a:cubicBezTo>
                    <a:cubicBezTo>
                      <a:pt x="0" y="354"/>
                      <a:pt x="1" y="356"/>
                      <a:pt x="1" y="357"/>
                    </a:cubicBezTo>
                    <a:cubicBezTo>
                      <a:pt x="2" y="359"/>
                      <a:pt x="2" y="359"/>
                      <a:pt x="2" y="359"/>
                    </a:cubicBezTo>
                    <a:cubicBezTo>
                      <a:pt x="5" y="365"/>
                      <a:pt x="11" y="370"/>
                      <a:pt x="18" y="370"/>
                    </a:cubicBezTo>
                    <a:cubicBezTo>
                      <a:pt x="23" y="370"/>
                      <a:pt x="28" y="368"/>
                      <a:pt x="31" y="365"/>
                    </a:cubicBezTo>
                    <a:cubicBezTo>
                      <a:pt x="269" y="409"/>
                      <a:pt x="269" y="409"/>
                      <a:pt x="269" y="409"/>
                    </a:cubicBezTo>
                    <a:cubicBezTo>
                      <a:pt x="471" y="183"/>
                      <a:pt x="471" y="183"/>
                      <a:pt x="471" y="183"/>
                    </a:cubicBezTo>
                    <a:cubicBezTo>
                      <a:pt x="484" y="222"/>
                      <a:pt x="498" y="260"/>
                      <a:pt x="505" y="276"/>
                    </a:cubicBezTo>
                    <a:cubicBezTo>
                      <a:pt x="518" y="306"/>
                      <a:pt x="548" y="335"/>
                      <a:pt x="565" y="350"/>
                    </a:cubicBezTo>
                    <a:cubicBezTo>
                      <a:pt x="565" y="351"/>
                      <a:pt x="565" y="351"/>
                      <a:pt x="565" y="352"/>
                    </a:cubicBezTo>
                    <a:cubicBezTo>
                      <a:pt x="565" y="362"/>
                      <a:pt x="573" y="370"/>
                      <a:pt x="583" y="370"/>
                    </a:cubicBezTo>
                    <a:cubicBezTo>
                      <a:pt x="593" y="370"/>
                      <a:pt x="601" y="362"/>
                      <a:pt x="601" y="352"/>
                    </a:cubicBezTo>
                    <a:cubicBezTo>
                      <a:pt x="601" y="342"/>
                      <a:pt x="593" y="334"/>
                      <a:pt x="583" y="334"/>
                    </a:cubicBezTo>
                    <a:close/>
                    <a:moveTo>
                      <a:pt x="37" y="345"/>
                    </a:moveTo>
                    <a:cubicBezTo>
                      <a:pt x="184" y="156"/>
                      <a:pt x="184" y="156"/>
                      <a:pt x="184" y="156"/>
                    </a:cubicBezTo>
                    <a:cubicBezTo>
                      <a:pt x="251" y="385"/>
                      <a:pt x="251" y="385"/>
                      <a:pt x="251" y="385"/>
                    </a:cubicBezTo>
                    <a:lnTo>
                      <a:pt x="37" y="345"/>
                    </a:lnTo>
                    <a:close/>
                    <a:moveTo>
                      <a:pt x="270" y="378"/>
                    </a:moveTo>
                    <a:cubicBezTo>
                      <a:pt x="201" y="144"/>
                      <a:pt x="201" y="144"/>
                      <a:pt x="201" y="144"/>
                    </a:cubicBezTo>
                    <a:cubicBezTo>
                      <a:pt x="457" y="144"/>
                      <a:pt x="457" y="144"/>
                      <a:pt x="457" y="144"/>
                    </a:cubicBezTo>
                    <a:cubicBezTo>
                      <a:pt x="459" y="150"/>
                      <a:pt x="461" y="156"/>
                      <a:pt x="463" y="161"/>
                    </a:cubicBezTo>
                    <a:lnTo>
                      <a:pt x="270" y="378"/>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3" name="Freeform 507"/>
              <p:cNvSpPr>
                <a:spLocks/>
              </p:cNvSpPr>
              <p:nvPr/>
            </p:nvSpPr>
            <p:spPr bwMode="auto">
              <a:xfrm>
                <a:off x="3944715" y="3736788"/>
                <a:ext cx="100419" cy="34627"/>
              </a:xfrm>
              <a:custGeom>
                <a:avLst/>
                <a:gdLst>
                  <a:gd name="T0" fmla="*/ 61 w 61"/>
                  <a:gd name="T1" fmla="*/ 10 h 21"/>
                  <a:gd name="T2" fmla="*/ 51 w 61"/>
                  <a:gd name="T3" fmla="*/ 21 h 21"/>
                  <a:gd name="T4" fmla="*/ 10 w 61"/>
                  <a:gd name="T5" fmla="*/ 21 h 21"/>
                  <a:gd name="T6" fmla="*/ 0 w 61"/>
                  <a:gd name="T7" fmla="*/ 10 h 21"/>
                  <a:gd name="T8" fmla="*/ 0 w 61"/>
                  <a:gd name="T9" fmla="*/ 10 h 21"/>
                  <a:gd name="T10" fmla="*/ 10 w 61"/>
                  <a:gd name="T11" fmla="*/ 0 h 21"/>
                  <a:gd name="T12" fmla="*/ 51 w 61"/>
                  <a:gd name="T13" fmla="*/ 0 h 21"/>
                  <a:gd name="T14" fmla="*/ 61 w 61"/>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
                    <a:moveTo>
                      <a:pt x="61" y="10"/>
                    </a:moveTo>
                    <a:cubicBezTo>
                      <a:pt x="61" y="16"/>
                      <a:pt x="57" y="21"/>
                      <a:pt x="51" y="21"/>
                    </a:cubicBezTo>
                    <a:cubicBezTo>
                      <a:pt x="10" y="21"/>
                      <a:pt x="10" y="21"/>
                      <a:pt x="10" y="21"/>
                    </a:cubicBezTo>
                    <a:cubicBezTo>
                      <a:pt x="4" y="21"/>
                      <a:pt x="0" y="16"/>
                      <a:pt x="0" y="10"/>
                    </a:cubicBezTo>
                    <a:cubicBezTo>
                      <a:pt x="0" y="10"/>
                      <a:pt x="0" y="10"/>
                      <a:pt x="0" y="10"/>
                    </a:cubicBezTo>
                    <a:cubicBezTo>
                      <a:pt x="0" y="5"/>
                      <a:pt x="4" y="0"/>
                      <a:pt x="10" y="0"/>
                    </a:cubicBezTo>
                    <a:cubicBezTo>
                      <a:pt x="51" y="0"/>
                      <a:pt x="51" y="0"/>
                      <a:pt x="51" y="0"/>
                    </a:cubicBezTo>
                    <a:cubicBezTo>
                      <a:pt x="57" y="0"/>
                      <a:pt x="61" y="5"/>
                      <a:pt x="61" y="10"/>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70" name="TextBox 169"/>
            <p:cNvSpPr txBox="1"/>
            <p:nvPr/>
          </p:nvSpPr>
          <p:spPr>
            <a:xfrm>
              <a:off x="4780053" y="4183062"/>
              <a:ext cx="989344"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Step 2</a:t>
              </a:r>
            </a:p>
          </p:txBody>
        </p:sp>
      </p:grpSp>
      <p:grpSp>
        <p:nvGrpSpPr>
          <p:cNvPr id="177" name="Group 176"/>
          <p:cNvGrpSpPr/>
          <p:nvPr/>
        </p:nvGrpSpPr>
        <p:grpSpPr>
          <a:xfrm>
            <a:off x="6721440" y="3649702"/>
            <a:ext cx="1521293" cy="1423707"/>
            <a:chOff x="6624036" y="3103327"/>
            <a:chExt cx="1521293" cy="1423707"/>
          </a:xfrm>
        </p:grpSpPr>
        <p:grpSp>
          <p:nvGrpSpPr>
            <p:cNvPr id="155" name="Group 154"/>
            <p:cNvGrpSpPr/>
            <p:nvPr/>
          </p:nvGrpSpPr>
          <p:grpSpPr>
            <a:xfrm>
              <a:off x="6624036" y="3103327"/>
              <a:ext cx="1521293" cy="877226"/>
              <a:chOff x="1493837" y="3741598"/>
              <a:chExt cx="1521293" cy="877226"/>
            </a:xfrm>
          </p:grpSpPr>
          <p:sp>
            <p:nvSpPr>
              <p:cNvPr id="156" name="Freeform 493"/>
              <p:cNvSpPr>
                <a:spLocks/>
              </p:cNvSpPr>
              <p:nvPr/>
            </p:nvSpPr>
            <p:spPr bwMode="auto">
              <a:xfrm>
                <a:off x="2179457" y="4236769"/>
                <a:ext cx="94648" cy="178908"/>
              </a:xfrm>
              <a:custGeom>
                <a:avLst/>
                <a:gdLst>
                  <a:gd name="T0" fmla="*/ 11 w 57"/>
                  <a:gd name="T1" fmla="*/ 107 h 108"/>
                  <a:gd name="T2" fmla="*/ 21 w 57"/>
                  <a:gd name="T3" fmla="*/ 101 h 108"/>
                  <a:gd name="T4" fmla="*/ 55 w 57"/>
                  <a:gd name="T5" fmla="*/ 16 h 108"/>
                  <a:gd name="T6" fmla="*/ 49 w 57"/>
                  <a:gd name="T7" fmla="*/ 3 h 108"/>
                  <a:gd name="T8" fmla="*/ 36 w 57"/>
                  <a:gd name="T9" fmla="*/ 8 h 108"/>
                  <a:gd name="T10" fmla="*/ 2 w 57"/>
                  <a:gd name="T11" fmla="*/ 93 h 108"/>
                  <a:gd name="T12" fmla="*/ 8 w 57"/>
                  <a:gd name="T13" fmla="*/ 107 h 108"/>
                  <a:gd name="T14" fmla="*/ 11 w 57"/>
                  <a:gd name="T15" fmla="*/ 10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8">
                    <a:moveTo>
                      <a:pt x="11" y="107"/>
                    </a:moveTo>
                    <a:cubicBezTo>
                      <a:pt x="15" y="108"/>
                      <a:pt x="19" y="105"/>
                      <a:pt x="21" y="101"/>
                    </a:cubicBezTo>
                    <a:cubicBezTo>
                      <a:pt x="55" y="16"/>
                      <a:pt x="55" y="16"/>
                      <a:pt x="55" y="16"/>
                    </a:cubicBezTo>
                    <a:cubicBezTo>
                      <a:pt x="57" y="11"/>
                      <a:pt x="54" y="5"/>
                      <a:pt x="49" y="3"/>
                    </a:cubicBezTo>
                    <a:cubicBezTo>
                      <a:pt x="44" y="0"/>
                      <a:pt x="38" y="3"/>
                      <a:pt x="36" y="8"/>
                    </a:cubicBezTo>
                    <a:cubicBezTo>
                      <a:pt x="2" y="93"/>
                      <a:pt x="2" y="93"/>
                      <a:pt x="2" y="93"/>
                    </a:cubicBezTo>
                    <a:cubicBezTo>
                      <a:pt x="0" y="99"/>
                      <a:pt x="3" y="104"/>
                      <a:pt x="8" y="107"/>
                    </a:cubicBezTo>
                    <a:cubicBezTo>
                      <a:pt x="9" y="107"/>
                      <a:pt x="10" y="107"/>
                      <a:pt x="11" y="107"/>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7" name="Freeform 494"/>
              <p:cNvSpPr>
                <a:spLocks/>
              </p:cNvSpPr>
              <p:nvPr/>
            </p:nvSpPr>
            <p:spPr bwMode="auto">
              <a:xfrm>
                <a:off x="2193308" y="4233306"/>
                <a:ext cx="114270" cy="34627"/>
              </a:xfrm>
              <a:custGeom>
                <a:avLst/>
                <a:gdLst>
                  <a:gd name="T0" fmla="*/ 10 w 69"/>
                  <a:gd name="T1" fmla="*/ 21 h 21"/>
                  <a:gd name="T2" fmla="*/ 59 w 69"/>
                  <a:gd name="T3" fmla="*/ 21 h 21"/>
                  <a:gd name="T4" fmla="*/ 69 w 69"/>
                  <a:gd name="T5" fmla="*/ 10 h 21"/>
                  <a:gd name="T6" fmla="*/ 59 w 69"/>
                  <a:gd name="T7" fmla="*/ 0 h 21"/>
                  <a:gd name="T8" fmla="*/ 10 w 69"/>
                  <a:gd name="T9" fmla="*/ 0 h 21"/>
                  <a:gd name="T10" fmla="*/ 0 w 69"/>
                  <a:gd name="T11" fmla="*/ 10 h 21"/>
                  <a:gd name="T12" fmla="*/ 10 w 6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10" y="21"/>
                    </a:moveTo>
                    <a:cubicBezTo>
                      <a:pt x="59" y="21"/>
                      <a:pt x="59" y="21"/>
                      <a:pt x="59" y="21"/>
                    </a:cubicBezTo>
                    <a:cubicBezTo>
                      <a:pt x="65" y="21"/>
                      <a:pt x="69" y="16"/>
                      <a:pt x="69" y="10"/>
                    </a:cubicBezTo>
                    <a:cubicBezTo>
                      <a:pt x="69" y="5"/>
                      <a:pt x="65" y="0"/>
                      <a:pt x="59" y="0"/>
                    </a:cubicBezTo>
                    <a:cubicBezTo>
                      <a:pt x="10" y="0"/>
                      <a:pt x="10" y="0"/>
                      <a:pt x="10" y="0"/>
                    </a:cubicBezTo>
                    <a:cubicBezTo>
                      <a:pt x="5" y="0"/>
                      <a:pt x="0" y="5"/>
                      <a:pt x="0" y="10"/>
                    </a:cubicBezTo>
                    <a:cubicBezTo>
                      <a:pt x="0" y="16"/>
                      <a:pt x="5" y="21"/>
                      <a:pt x="10" y="21"/>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8" name="Freeform 500"/>
              <p:cNvSpPr>
                <a:spLocks noEditPoints="1"/>
              </p:cNvSpPr>
              <p:nvPr/>
            </p:nvSpPr>
            <p:spPr bwMode="auto">
              <a:xfrm>
                <a:off x="2429929" y="4033622"/>
                <a:ext cx="585201" cy="585202"/>
              </a:xfrm>
              <a:custGeom>
                <a:avLst/>
                <a:gdLst>
                  <a:gd name="T0" fmla="*/ 0 w 352"/>
                  <a:gd name="T1" fmla="*/ 176 h 352"/>
                  <a:gd name="T2" fmla="*/ 176 w 352"/>
                  <a:gd name="T3" fmla="*/ 0 h 352"/>
                  <a:gd name="T4" fmla="*/ 352 w 352"/>
                  <a:gd name="T5" fmla="*/ 176 h 352"/>
                  <a:gd name="T6" fmla="*/ 176 w 352"/>
                  <a:gd name="T7" fmla="*/ 352 h 352"/>
                  <a:gd name="T8" fmla="*/ 0 w 352"/>
                  <a:gd name="T9" fmla="*/ 176 h 352"/>
                  <a:gd name="T10" fmla="*/ 27 w 352"/>
                  <a:gd name="T11" fmla="*/ 176 h 352"/>
                  <a:gd name="T12" fmla="*/ 176 w 352"/>
                  <a:gd name="T13" fmla="*/ 324 h 352"/>
                  <a:gd name="T14" fmla="*/ 324 w 352"/>
                  <a:gd name="T15" fmla="*/ 176 h 352"/>
                  <a:gd name="T16" fmla="*/ 176 w 352"/>
                  <a:gd name="T17" fmla="*/ 27 h 352"/>
                  <a:gd name="T18" fmla="*/ 27 w 352"/>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0" y="176"/>
                    </a:moveTo>
                    <a:cubicBezTo>
                      <a:pt x="0" y="79"/>
                      <a:pt x="79" y="0"/>
                      <a:pt x="176" y="0"/>
                    </a:cubicBezTo>
                    <a:cubicBezTo>
                      <a:pt x="273" y="0"/>
                      <a:pt x="352" y="79"/>
                      <a:pt x="352" y="176"/>
                    </a:cubicBezTo>
                    <a:cubicBezTo>
                      <a:pt x="352" y="273"/>
                      <a:pt x="273" y="352"/>
                      <a:pt x="176" y="352"/>
                    </a:cubicBezTo>
                    <a:cubicBezTo>
                      <a:pt x="79" y="352"/>
                      <a:pt x="0" y="273"/>
                      <a:pt x="0" y="176"/>
                    </a:cubicBezTo>
                    <a:close/>
                    <a:moveTo>
                      <a:pt x="27" y="176"/>
                    </a:moveTo>
                    <a:cubicBezTo>
                      <a:pt x="27" y="258"/>
                      <a:pt x="94" y="324"/>
                      <a:pt x="176" y="324"/>
                    </a:cubicBezTo>
                    <a:cubicBezTo>
                      <a:pt x="258" y="324"/>
                      <a:pt x="324" y="258"/>
                      <a:pt x="324" y="176"/>
                    </a:cubicBezTo>
                    <a:cubicBezTo>
                      <a:pt x="324" y="94"/>
                      <a:pt x="258" y="27"/>
                      <a:pt x="176" y="27"/>
                    </a:cubicBezTo>
                    <a:cubicBezTo>
                      <a:pt x="94"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9" name="Freeform 501"/>
              <p:cNvSpPr>
                <a:spLocks noEditPoints="1"/>
              </p:cNvSpPr>
              <p:nvPr/>
            </p:nvSpPr>
            <p:spPr bwMode="auto">
              <a:xfrm>
                <a:off x="1493837" y="4033622"/>
                <a:ext cx="582893" cy="585202"/>
              </a:xfrm>
              <a:custGeom>
                <a:avLst/>
                <a:gdLst>
                  <a:gd name="T0" fmla="*/ 0 w 351"/>
                  <a:gd name="T1" fmla="*/ 176 h 352"/>
                  <a:gd name="T2" fmla="*/ 175 w 351"/>
                  <a:gd name="T3" fmla="*/ 0 h 352"/>
                  <a:gd name="T4" fmla="*/ 351 w 351"/>
                  <a:gd name="T5" fmla="*/ 176 h 352"/>
                  <a:gd name="T6" fmla="*/ 175 w 351"/>
                  <a:gd name="T7" fmla="*/ 352 h 352"/>
                  <a:gd name="T8" fmla="*/ 0 w 351"/>
                  <a:gd name="T9" fmla="*/ 176 h 352"/>
                  <a:gd name="T10" fmla="*/ 27 w 351"/>
                  <a:gd name="T11" fmla="*/ 176 h 352"/>
                  <a:gd name="T12" fmla="*/ 175 w 351"/>
                  <a:gd name="T13" fmla="*/ 324 h 352"/>
                  <a:gd name="T14" fmla="*/ 324 w 351"/>
                  <a:gd name="T15" fmla="*/ 176 h 352"/>
                  <a:gd name="T16" fmla="*/ 175 w 351"/>
                  <a:gd name="T17" fmla="*/ 27 h 352"/>
                  <a:gd name="T18" fmla="*/ 27 w 351"/>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0" y="176"/>
                    </a:moveTo>
                    <a:cubicBezTo>
                      <a:pt x="0" y="79"/>
                      <a:pt x="78" y="0"/>
                      <a:pt x="175" y="0"/>
                    </a:cubicBezTo>
                    <a:cubicBezTo>
                      <a:pt x="272" y="0"/>
                      <a:pt x="351" y="79"/>
                      <a:pt x="351" y="176"/>
                    </a:cubicBezTo>
                    <a:cubicBezTo>
                      <a:pt x="351" y="273"/>
                      <a:pt x="272" y="352"/>
                      <a:pt x="175" y="352"/>
                    </a:cubicBezTo>
                    <a:cubicBezTo>
                      <a:pt x="78" y="352"/>
                      <a:pt x="0" y="273"/>
                      <a:pt x="0" y="176"/>
                    </a:cubicBezTo>
                    <a:close/>
                    <a:moveTo>
                      <a:pt x="27" y="176"/>
                    </a:moveTo>
                    <a:cubicBezTo>
                      <a:pt x="27" y="258"/>
                      <a:pt x="93" y="324"/>
                      <a:pt x="175" y="324"/>
                    </a:cubicBezTo>
                    <a:cubicBezTo>
                      <a:pt x="257" y="324"/>
                      <a:pt x="324" y="258"/>
                      <a:pt x="324" y="176"/>
                    </a:cubicBezTo>
                    <a:cubicBezTo>
                      <a:pt x="324" y="94"/>
                      <a:pt x="257" y="27"/>
                      <a:pt x="175" y="27"/>
                    </a:cubicBezTo>
                    <a:cubicBezTo>
                      <a:pt x="93"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0" name="Line 502"/>
              <p:cNvSpPr>
                <a:spLocks noChangeShapeType="1"/>
              </p:cNvSpPr>
              <p:nvPr/>
            </p:nvSpPr>
            <p:spPr bwMode="auto">
              <a:xfrm>
                <a:off x="2054799" y="3922815"/>
                <a:ext cx="0" cy="0"/>
              </a:xfrm>
              <a:prstGeom prst="line">
                <a:avLst/>
              </a:prstGeom>
              <a:noFill/>
              <a:ln w="44450" cap="rnd">
                <a:solidFill>
                  <a:srgbClr val="EA26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1" name="Freeform 503"/>
              <p:cNvSpPr>
                <a:spLocks noEditPoints="1"/>
              </p:cNvSpPr>
              <p:nvPr/>
            </p:nvSpPr>
            <p:spPr bwMode="auto">
              <a:xfrm>
                <a:off x="1754695" y="3741598"/>
                <a:ext cx="998421" cy="679850"/>
              </a:xfrm>
              <a:custGeom>
                <a:avLst/>
                <a:gdLst>
                  <a:gd name="T0" fmla="*/ 583 w 601"/>
                  <a:gd name="T1" fmla="*/ 334 h 409"/>
                  <a:gd name="T2" fmla="*/ 578 w 601"/>
                  <a:gd name="T3" fmla="*/ 334 h 409"/>
                  <a:gd name="T4" fmla="*/ 523 w 601"/>
                  <a:gd name="T5" fmla="*/ 268 h 409"/>
                  <a:gd name="T6" fmla="*/ 484 w 601"/>
                  <a:gd name="T7" fmla="*/ 158 h 409"/>
                  <a:gd name="T8" fmla="*/ 473 w 601"/>
                  <a:gd name="T9" fmla="*/ 128 h 409"/>
                  <a:gd name="T10" fmla="*/ 451 w 601"/>
                  <a:gd name="T11" fmla="*/ 63 h 409"/>
                  <a:gd name="T12" fmla="*/ 463 w 601"/>
                  <a:gd name="T13" fmla="*/ 36 h 409"/>
                  <a:gd name="T14" fmla="*/ 461 w 601"/>
                  <a:gd name="T15" fmla="*/ 25 h 409"/>
                  <a:gd name="T16" fmla="*/ 439 w 601"/>
                  <a:gd name="T17" fmla="*/ 3 h 409"/>
                  <a:gd name="T18" fmla="*/ 432 w 601"/>
                  <a:gd name="T19" fmla="*/ 0 h 409"/>
                  <a:gd name="T20" fmla="*/ 366 w 601"/>
                  <a:gd name="T21" fmla="*/ 0 h 409"/>
                  <a:gd name="T22" fmla="*/ 356 w 601"/>
                  <a:gd name="T23" fmla="*/ 10 h 409"/>
                  <a:gd name="T24" fmla="*/ 366 w 601"/>
                  <a:gd name="T25" fmla="*/ 21 h 409"/>
                  <a:gd name="T26" fmla="*/ 428 w 601"/>
                  <a:gd name="T27" fmla="*/ 21 h 409"/>
                  <a:gd name="T28" fmla="*/ 441 w 601"/>
                  <a:gd name="T29" fmla="*/ 34 h 409"/>
                  <a:gd name="T30" fmla="*/ 431 w 601"/>
                  <a:gd name="T31" fmla="*/ 58 h 409"/>
                  <a:gd name="T32" fmla="*/ 430 w 601"/>
                  <a:gd name="T33" fmla="*/ 66 h 409"/>
                  <a:gd name="T34" fmla="*/ 450 w 601"/>
                  <a:gd name="T35" fmla="*/ 124 h 409"/>
                  <a:gd name="T36" fmla="*/ 195 w 601"/>
                  <a:gd name="T37" fmla="*/ 124 h 409"/>
                  <a:gd name="T38" fmla="*/ 190 w 601"/>
                  <a:gd name="T39" fmla="*/ 106 h 409"/>
                  <a:gd name="T40" fmla="*/ 178 w 601"/>
                  <a:gd name="T41" fmla="*/ 99 h 409"/>
                  <a:gd name="T42" fmla="*/ 171 w 601"/>
                  <a:gd name="T43" fmla="*/ 112 h 409"/>
                  <a:gd name="T44" fmla="*/ 177 w 601"/>
                  <a:gd name="T45" fmla="*/ 132 h 409"/>
                  <a:gd name="T46" fmla="*/ 20 w 601"/>
                  <a:gd name="T47" fmla="*/ 334 h 409"/>
                  <a:gd name="T48" fmla="*/ 18 w 601"/>
                  <a:gd name="T49" fmla="*/ 334 h 409"/>
                  <a:gd name="T50" fmla="*/ 0 w 601"/>
                  <a:gd name="T51" fmla="*/ 352 h 409"/>
                  <a:gd name="T52" fmla="*/ 1 w 601"/>
                  <a:gd name="T53" fmla="*/ 357 h 409"/>
                  <a:gd name="T54" fmla="*/ 2 w 601"/>
                  <a:gd name="T55" fmla="*/ 359 h 409"/>
                  <a:gd name="T56" fmla="*/ 18 w 601"/>
                  <a:gd name="T57" fmla="*/ 370 h 409"/>
                  <a:gd name="T58" fmla="*/ 31 w 601"/>
                  <a:gd name="T59" fmla="*/ 365 h 409"/>
                  <a:gd name="T60" fmla="*/ 269 w 601"/>
                  <a:gd name="T61" fmla="*/ 409 h 409"/>
                  <a:gd name="T62" fmla="*/ 471 w 601"/>
                  <a:gd name="T63" fmla="*/ 183 h 409"/>
                  <a:gd name="T64" fmla="*/ 505 w 601"/>
                  <a:gd name="T65" fmla="*/ 276 h 409"/>
                  <a:gd name="T66" fmla="*/ 565 w 601"/>
                  <a:gd name="T67" fmla="*/ 350 h 409"/>
                  <a:gd name="T68" fmla="*/ 565 w 601"/>
                  <a:gd name="T69" fmla="*/ 352 h 409"/>
                  <a:gd name="T70" fmla="*/ 583 w 601"/>
                  <a:gd name="T71" fmla="*/ 370 h 409"/>
                  <a:gd name="T72" fmla="*/ 601 w 601"/>
                  <a:gd name="T73" fmla="*/ 352 h 409"/>
                  <a:gd name="T74" fmla="*/ 583 w 601"/>
                  <a:gd name="T75" fmla="*/ 334 h 409"/>
                  <a:gd name="T76" fmla="*/ 37 w 601"/>
                  <a:gd name="T77" fmla="*/ 345 h 409"/>
                  <a:gd name="T78" fmla="*/ 184 w 601"/>
                  <a:gd name="T79" fmla="*/ 156 h 409"/>
                  <a:gd name="T80" fmla="*/ 251 w 601"/>
                  <a:gd name="T81" fmla="*/ 385 h 409"/>
                  <a:gd name="T82" fmla="*/ 37 w 601"/>
                  <a:gd name="T83" fmla="*/ 345 h 409"/>
                  <a:gd name="T84" fmla="*/ 270 w 601"/>
                  <a:gd name="T85" fmla="*/ 378 h 409"/>
                  <a:gd name="T86" fmla="*/ 201 w 601"/>
                  <a:gd name="T87" fmla="*/ 144 h 409"/>
                  <a:gd name="T88" fmla="*/ 457 w 601"/>
                  <a:gd name="T89" fmla="*/ 144 h 409"/>
                  <a:gd name="T90" fmla="*/ 463 w 601"/>
                  <a:gd name="T91" fmla="*/ 161 h 409"/>
                  <a:gd name="T92" fmla="*/ 270 w 601"/>
                  <a:gd name="T93" fmla="*/ 37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09">
                    <a:moveTo>
                      <a:pt x="583" y="334"/>
                    </a:moveTo>
                    <a:cubicBezTo>
                      <a:pt x="581" y="334"/>
                      <a:pt x="580" y="334"/>
                      <a:pt x="578" y="334"/>
                    </a:cubicBezTo>
                    <a:cubicBezTo>
                      <a:pt x="562" y="321"/>
                      <a:pt x="535" y="294"/>
                      <a:pt x="523" y="268"/>
                    </a:cubicBezTo>
                    <a:cubicBezTo>
                      <a:pt x="516" y="250"/>
                      <a:pt x="499" y="203"/>
                      <a:pt x="484" y="158"/>
                    </a:cubicBezTo>
                    <a:cubicBezTo>
                      <a:pt x="473" y="128"/>
                      <a:pt x="473" y="128"/>
                      <a:pt x="473" y="128"/>
                    </a:cubicBezTo>
                    <a:cubicBezTo>
                      <a:pt x="463" y="98"/>
                      <a:pt x="454" y="72"/>
                      <a:pt x="451" y="63"/>
                    </a:cubicBezTo>
                    <a:cubicBezTo>
                      <a:pt x="463" y="36"/>
                      <a:pt x="463" y="36"/>
                      <a:pt x="463" y="36"/>
                    </a:cubicBezTo>
                    <a:cubicBezTo>
                      <a:pt x="465" y="32"/>
                      <a:pt x="464" y="28"/>
                      <a:pt x="461" y="25"/>
                    </a:cubicBezTo>
                    <a:cubicBezTo>
                      <a:pt x="439" y="3"/>
                      <a:pt x="439" y="3"/>
                      <a:pt x="439" y="3"/>
                    </a:cubicBezTo>
                    <a:cubicBezTo>
                      <a:pt x="437" y="1"/>
                      <a:pt x="435" y="0"/>
                      <a:pt x="432" y="0"/>
                    </a:cubicBezTo>
                    <a:cubicBezTo>
                      <a:pt x="366" y="0"/>
                      <a:pt x="366" y="0"/>
                      <a:pt x="366" y="0"/>
                    </a:cubicBezTo>
                    <a:cubicBezTo>
                      <a:pt x="361" y="0"/>
                      <a:pt x="356" y="5"/>
                      <a:pt x="356" y="10"/>
                    </a:cubicBezTo>
                    <a:cubicBezTo>
                      <a:pt x="356" y="16"/>
                      <a:pt x="361" y="21"/>
                      <a:pt x="366" y="21"/>
                    </a:cubicBezTo>
                    <a:cubicBezTo>
                      <a:pt x="428" y="21"/>
                      <a:pt x="428" y="21"/>
                      <a:pt x="428" y="21"/>
                    </a:cubicBezTo>
                    <a:cubicBezTo>
                      <a:pt x="441" y="34"/>
                      <a:pt x="441" y="34"/>
                      <a:pt x="441" y="34"/>
                    </a:cubicBezTo>
                    <a:cubicBezTo>
                      <a:pt x="431" y="58"/>
                      <a:pt x="431" y="58"/>
                      <a:pt x="431" y="58"/>
                    </a:cubicBezTo>
                    <a:cubicBezTo>
                      <a:pt x="430" y="61"/>
                      <a:pt x="429" y="63"/>
                      <a:pt x="430" y="66"/>
                    </a:cubicBezTo>
                    <a:cubicBezTo>
                      <a:pt x="431" y="68"/>
                      <a:pt x="439" y="92"/>
                      <a:pt x="450" y="124"/>
                    </a:cubicBezTo>
                    <a:cubicBezTo>
                      <a:pt x="195" y="124"/>
                      <a:pt x="195" y="124"/>
                      <a:pt x="195" y="124"/>
                    </a:cubicBezTo>
                    <a:cubicBezTo>
                      <a:pt x="190" y="106"/>
                      <a:pt x="190" y="106"/>
                      <a:pt x="190" y="106"/>
                    </a:cubicBezTo>
                    <a:cubicBezTo>
                      <a:pt x="189" y="101"/>
                      <a:pt x="183" y="98"/>
                      <a:pt x="178" y="99"/>
                    </a:cubicBezTo>
                    <a:cubicBezTo>
                      <a:pt x="172" y="101"/>
                      <a:pt x="169" y="107"/>
                      <a:pt x="171" y="112"/>
                    </a:cubicBezTo>
                    <a:cubicBezTo>
                      <a:pt x="177" y="132"/>
                      <a:pt x="177" y="132"/>
                      <a:pt x="177" y="132"/>
                    </a:cubicBezTo>
                    <a:cubicBezTo>
                      <a:pt x="20" y="334"/>
                      <a:pt x="20" y="334"/>
                      <a:pt x="20" y="334"/>
                    </a:cubicBezTo>
                    <a:cubicBezTo>
                      <a:pt x="19" y="334"/>
                      <a:pt x="19" y="334"/>
                      <a:pt x="18" y="334"/>
                    </a:cubicBezTo>
                    <a:cubicBezTo>
                      <a:pt x="8" y="334"/>
                      <a:pt x="0" y="342"/>
                      <a:pt x="0" y="352"/>
                    </a:cubicBezTo>
                    <a:cubicBezTo>
                      <a:pt x="0" y="354"/>
                      <a:pt x="1" y="356"/>
                      <a:pt x="1" y="357"/>
                    </a:cubicBezTo>
                    <a:cubicBezTo>
                      <a:pt x="2" y="359"/>
                      <a:pt x="2" y="359"/>
                      <a:pt x="2" y="359"/>
                    </a:cubicBezTo>
                    <a:cubicBezTo>
                      <a:pt x="5" y="365"/>
                      <a:pt x="11" y="370"/>
                      <a:pt x="18" y="370"/>
                    </a:cubicBezTo>
                    <a:cubicBezTo>
                      <a:pt x="23" y="370"/>
                      <a:pt x="28" y="368"/>
                      <a:pt x="31" y="365"/>
                    </a:cubicBezTo>
                    <a:cubicBezTo>
                      <a:pt x="269" y="409"/>
                      <a:pt x="269" y="409"/>
                      <a:pt x="269" y="409"/>
                    </a:cubicBezTo>
                    <a:cubicBezTo>
                      <a:pt x="471" y="183"/>
                      <a:pt x="471" y="183"/>
                      <a:pt x="471" y="183"/>
                    </a:cubicBezTo>
                    <a:cubicBezTo>
                      <a:pt x="484" y="222"/>
                      <a:pt x="498" y="260"/>
                      <a:pt x="505" y="276"/>
                    </a:cubicBezTo>
                    <a:cubicBezTo>
                      <a:pt x="518" y="306"/>
                      <a:pt x="548" y="335"/>
                      <a:pt x="565" y="350"/>
                    </a:cubicBezTo>
                    <a:cubicBezTo>
                      <a:pt x="565" y="351"/>
                      <a:pt x="565" y="351"/>
                      <a:pt x="565" y="352"/>
                    </a:cubicBezTo>
                    <a:cubicBezTo>
                      <a:pt x="565" y="362"/>
                      <a:pt x="573" y="370"/>
                      <a:pt x="583" y="370"/>
                    </a:cubicBezTo>
                    <a:cubicBezTo>
                      <a:pt x="593" y="370"/>
                      <a:pt x="601" y="362"/>
                      <a:pt x="601" y="352"/>
                    </a:cubicBezTo>
                    <a:cubicBezTo>
                      <a:pt x="601" y="342"/>
                      <a:pt x="593" y="334"/>
                      <a:pt x="583" y="334"/>
                    </a:cubicBezTo>
                    <a:close/>
                    <a:moveTo>
                      <a:pt x="37" y="345"/>
                    </a:moveTo>
                    <a:cubicBezTo>
                      <a:pt x="184" y="156"/>
                      <a:pt x="184" y="156"/>
                      <a:pt x="184" y="156"/>
                    </a:cubicBezTo>
                    <a:cubicBezTo>
                      <a:pt x="251" y="385"/>
                      <a:pt x="251" y="385"/>
                      <a:pt x="251" y="385"/>
                    </a:cubicBezTo>
                    <a:lnTo>
                      <a:pt x="37" y="345"/>
                    </a:lnTo>
                    <a:close/>
                    <a:moveTo>
                      <a:pt x="270" y="378"/>
                    </a:moveTo>
                    <a:cubicBezTo>
                      <a:pt x="201" y="144"/>
                      <a:pt x="201" y="144"/>
                      <a:pt x="201" y="144"/>
                    </a:cubicBezTo>
                    <a:cubicBezTo>
                      <a:pt x="457" y="144"/>
                      <a:pt x="457" y="144"/>
                      <a:pt x="457" y="144"/>
                    </a:cubicBezTo>
                    <a:cubicBezTo>
                      <a:pt x="459" y="150"/>
                      <a:pt x="461" y="156"/>
                      <a:pt x="463" y="161"/>
                    </a:cubicBezTo>
                    <a:lnTo>
                      <a:pt x="270" y="378"/>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2" name="Freeform 504"/>
              <p:cNvSpPr>
                <a:spLocks/>
              </p:cNvSpPr>
              <p:nvPr/>
            </p:nvSpPr>
            <p:spPr bwMode="auto">
              <a:xfrm>
                <a:off x="1925524" y="3855869"/>
                <a:ext cx="257396" cy="73872"/>
              </a:xfrm>
              <a:custGeom>
                <a:avLst/>
                <a:gdLst>
                  <a:gd name="T0" fmla="*/ 155 w 155"/>
                  <a:gd name="T1" fmla="*/ 0 h 44"/>
                  <a:gd name="T2" fmla="*/ 57 w 155"/>
                  <a:gd name="T3" fmla="*/ 44 h 44"/>
                  <a:gd name="T4" fmla="*/ 0 w 155"/>
                  <a:gd name="T5" fmla="*/ 0 h 44"/>
                  <a:gd name="T6" fmla="*/ 155 w 155"/>
                  <a:gd name="T7" fmla="*/ 0 h 44"/>
                </a:gdLst>
                <a:ahLst/>
                <a:cxnLst>
                  <a:cxn ang="0">
                    <a:pos x="T0" y="T1"/>
                  </a:cxn>
                  <a:cxn ang="0">
                    <a:pos x="T2" y="T3"/>
                  </a:cxn>
                  <a:cxn ang="0">
                    <a:pos x="T4" y="T5"/>
                  </a:cxn>
                  <a:cxn ang="0">
                    <a:pos x="T6" y="T7"/>
                  </a:cxn>
                </a:cxnLst>
                <a:rect l="0" t="0" r="r" b="b"/>
                <a:pathLst>
                  <a:path w="155" h="44">
                    <a:moveTo>
                      <a:pt x="155" y="0"/>
                    </a:moveTo>
                    <a:cubicBezTo>
                      <a:pt x="139" y="26"/>
                      <a:pt x="90" y="44"/>
                      <a:pt x="57" y="44"/>
                    </a:cubicBezTo>
                    <a:cubicBezTo>
                      <a:pt x="24" y="44"/>
                      <a:pt x="0" y="22"/>
                      <a:pt x="0" y="0"/>
                    </a:cubicBezTo>
                    <a:lnTo>
                      <a:pt x="155" y="0"/>
                    </a:ln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3" name="Oval 505"/>
              <p:cNvSpPr>
                <a:spLocks noChangeArrowheads="1"/>
              </p:cNvSpPr>
              <p:nvPr/>
            </p:nvSpPr>
            <p:spPr bwMode="auto">
              <a:xfrm>
                <a:off x="2125208" y="4332571"/>
                <a:ext cx="140818" cy="14197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4" name="Freeform 506"/>
              <p:cNvSpPr>
                <a:spLocks/>
              </p:cNvSpPr>
              <p:nvPr/>
            </p:nvSpPr>
            <p:spPr bwMode="auto">
              <a:xfrm>
                <a:off x="2129825" y="4371815"/>
                <a:ext cx="87723" cy="165057"/>
              </a:xfrm>
              <a:custGeom>
                <a:avLst/>
                <a:gdLst>
                  <a:gd name="T0" fmla="*/ 11 w 53"/>
                  <a:gd name="T1" fmla="*/ 100 h 100"/>
                  <a:gd name="T2" fmla="*/ 21 w 53"/>
                  <a:gd name="T3" fmla="*/ 94 h 100"/>
                  <a:gd name="T4" fmla="*/ 50 w 53"/>
                  <a:gd name="T5" fmla="*/ 15 h 100"/>
                  <a:gd name="T6" fmla="*/ 45 w 53"/>
                  <a:gd name="T7" fmla="*/ 2 h 100"/>
                  <a:gd name="T8" fmla="*/ 32 w 53"/>
                  <a:gd name="T9" fmla="*/ 8 h 100"/>
                  <a:gd name="T10" fmla="*/ 2 w 53"/>
                  <a:gd name="T11" fmla="*/ 86 h 100"/>
                  <a:gd name="T12" fmla="*/ 8 w 53"/>
                  <a:gd name="T13" fmla="*/ 99 h 100"/>
                  <a:gd name="T14" fmla="*/ 11 w 53"/>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00">
                    <a:moveTo>
                      <a:pt x="11" y="100"/>
                    </a:moveTo>
                    <a:cubicBezTo>
                      <a:pt x="15" y="100"/>
                      <a:pt x="19" y="98"/>
                      <a:pt x="21" y="94"/>
                    </a:cubicBezTo>
                    <a:cubicBezTo>
                      <a:pt x="50" y="15"/>
                      <a:pt x="50" y="15"/>
                      <a:pt x="50" y="15"/>
                    </a:cubicBezTo>
                    <a:cubicBezTo>
                      <a:pt x="53" y="10"/>
                      <a:pt x="50" y="4"/>
                      <a:pt x="45" y="2"/>
                    </a:cubicBezTo>
                    <a:cubicBezTo>
                      <a:pt x="40" y="0"/>
                      <a:pt x="34" y="3"/>
                      <a:pt x="32" y="8"/>
                    </a:cubicBezTo>
                    <a:cubicBezTo>
                      <a:pt x="2" y="86"/>
                      <a:pt x="2" y="86"/>
                      <a:pt x="2" y="86"/>
                    </a:cubicBezTo>
                    <a:cubicBezTo>
                      <a:pt x="0" y="91"/>
                      <a:pt x="3" y="97"/>
                      <a:pt x="8" y="99"/>
                    </a:cubicBezTo>
                    <a:cubicBezTo>
                      <a:pt x="9" y="100"/>
                      <a:pt x="10" y="100"/>
                      <a:pt x="11" y="10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5" name="Freeform 507"/>
              <p:cNvSpPr>
                <a:spLocks/>
              </p:cNvSpPr>
              <p:nvPr/>
            </p:nvSpPr>
            <p:spPr bwMode="auto">
              <a:xfrm>
                <a:off x="2344515" y="3741598"/>
                <a:ext cx="100419" cy="34627"/>
              </a:xfrm>
              <a:custGeom>
                <a:avLst/>
                <a:gdLst>
                  <a:gd name="T0" fmla="*/ 61 w 61"/>
                  <a:gd name="T1" fmla="*/ 10 h 21"/>
                  <a:gd name="T2" fmla="*/ 51 w 61"/>
                  <a:gd name="T3" fmla="*/ 21 h 21"/>
                  <a:gd name="T4" fmla="*/ 10 w 61"/>
                  <a:gd name="T5" fmla="*/ 21 h 21"/>
                  <a:gd name="T6" fmla="*/ 0 w 61"/>
                  <a:gd name="T7" fmla="*/ 10 h 21"/>
                  <a:gd name="T8" fmla="*/ 0 w 61"/>
                  <a:gd name="T9" fmla="*/ 10 h 21"/>
                  <a:gd name="T10" fmla="*/ 10 w 61"/>
                  <a:gd name="T11" fmla="*/ 0 h 21"/>
                  <a:gd name="T12" fmla="*/ 51 w 61"/>
                  <a:gd name="T13" fmla="*/ 0 h 21"/>
                  <a:gd name="T14" fmla="*/ 61 w 61"/>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
                    <a:moveTo>
                      <a:pt x="61" y="10"/>
                    </a:moveTo>
                    <a:cubicBezTo>
                      <a:pt x="61" y="16"/>
                      <a:pt x="57" y="21"/>
                      <a:pt x="51" y="21"/>
                    </a:cubicBezTo>
                    <a:cubicBezTo>
                      <a:pt x="10" y="21"/>
                      <a:pt x="10" y="21"/>
                      <a:pt x="10" y="21"/>
                    </a:cubicBezTo>
                    <a:cubicBezTo>
                      <a:pt x="4" y="21"/>
                      <a:pt x="0" y="16"/>
                      <a:pt x="0" y="10"/>
                    </a:cubicBezTo>
                    <a:cubicBezTo>
                      <a:pt x="0" y="10"/>
                      <a:pt x="0" y="10"/>
                      <a:pt x="0" y="10"/>
                    </a:cubicBezTo>
                    <a:cubicBezTo>
                      <a:pt x="0" y="5"/>
                      <a:pt x="4" y="0"/>
                      <a:pt x="10" y="0"/>
                    </a:cubicBezTo>
                    <a:cubicBezTo>
                      <a:pt x="51" y="0"/>
                      <a:pt x="51" y="0"/>
                      <a:pt x="51" y="0"/>
                    </a:cubicBezTo>
                    <a:cubicBezTo>
                      <a:pt x="57" y="0"/>
                      <a:pt x="61" y="5"/>
                      <a:pt x="61" y="10"/>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6" name="Freeform 508"/>
              <p:cNvSpPr>
                <a:spLocks/>
              </p:cNvSpPr>
              <p:nvPr/>
            </p:nvSpPr>
            <p:spPr bwMode="auto">
              <a:xfrm>
                <a:off x="2531502" y="3797002"/>
                <a:ext cx="51941" cy="99265"/>
              </a:xfrm>
              <a:custGeom>
                <a:avLst/>
                <a:gdLst>
                  <a:gd name="T0" fmla="*/ 31 w 31"/>
                  <a:gd name="T1" fmla="*/ 0 h 60"/>
                  <a:gd name="T2" fmla="*/ 0 w 31"/>
                  <a:gd name="T3" fmla="*/ 30 h 60"/>
                  <a:gd name="T4" fmla="*/ 31 w 31"/>
                  <a:gd name="T5" fmla="*/ 60 h 60"/>
                  <a:gd name="T6" fmla="*/ 31 w 31"/>
                  <a:gd name="T7" fmla="*/ 0 h 60"/>
                </a:gdLst>
                <a:ahLst/>
                <a:cxnLst>
                  <a:cxn ang="0">
                    <a:pos x="T0" y="T1"/>
                  </a:cxn>
                  <a:cxn ang="0">
                    <a:pos x="T2" y="T3"/>
                  </a:cxn>
                  <a:cxn ang="0">
                    <a:pos x="T4" y="T5"/>
                  </a:cxn>
                  <a:cxn ang="0">
                    <a:pos x="T6" y="T7"/>
                  </a:cxn>
                </a:cxnLst>
                <a:rect l="0" t="0" r="r" b="b"/>
                <a:pathLst>
                  <a:path w="31" h="60">
                    <a:moveTo>
                      <a:pt x="31" y="0"/>
                    </a:moveTo>
                    <a:cubicBezTo>
                      <a:pt x="14" y="0"/>
                      <a:pt x="0" y="13"/>
                      <a:pt x="0" y="30"/>
                    </a:cubicBezTo>
                    <a:cubicBezTo>
                      <a:pt x="0" y="47"/>
                      <a:pt x="14" y="60"/>
                      <a:pt x="31" y="60"/>
                    </a:cubicBezTo>
                    <a:lnTo>
                      <a:pt x="31"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7" name="Freeform 524"/>
              <p:cNvSpPr>
                <a:spLocks/>
              </p:cNvSpPr>
              <p:nvPr/>
            </p:nvSpPr>
            <p:spPr bwMode="auto">
              <a:xfrm>
                <a:off x="2084809" y="4498782"/>
                <a:ext cx="114270" cy="53095"/>
              </a:xfrm>
              <a:custGeom>
                <a:avLst/>
                <a:gdLst>
                  <a:gd name="T0" fmla="*/ 9 w 69"/>
                  <a:gd name="T1" fmla="*/ 21 h 32"/>
                  <a:gd name="T2" fmla="*/ 56 w 69"/>
                  <a:gd name="T3" fmla="*/ 31 h 32"/>
                  <a:gd name="T4" fmla="*/ 68 w 69"/>
                  <a:gd name="T5" fmla="*/ 23 h 32"/>
                  <a:gd name="T6" fmla="*/ 60 w 69"/>
                  <a:gd name="T7" fmla="*/ 11 h 32"/>
                  <a:gd name="T8" fmla="*/ 13 w 69"/>
                  <a:gd name="T9" fmla="*/ 1 h 32"/>
                  <a:gd name="T10" fmla="*/ 1 w 69"/>
                  <a:gd name="T11" fmla="*/ 9 h 32"/>
                  <a:gd name="T12" fmla="*/ 9 w 69"/>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9" y="21"/>
                    </a:moveTo>
                    <a:cubicBezTo>
                      <a:pt x="56" y="31"/>
                      <a:pt x="56" y="31"/>
                      <a:pt x="56" y="31"/>
                    </a:cubicBezTo>
                    <a:cubicBezTo>
                      <a:pt x="62" y="32"/>
                      <a:pt x="67" y="28"/>
                      <a:pt x="68" y="23"/>
                    </a:cubicBezTo>
                    <a:cubicBezTo>
                      <a:pt x="69" y="17"/>
                      <a:pt x="66" y="12"/>
                      <a:pt x="60" y="11"/>
                    </a:cubicBezTo>
                    <a:cubicBezTo>
                      <a:pt x="13" y="1"/>
                      <a:pt x="13" y="1"/>
                      <a:pt x="13" y="1"/>
                    </a:cubicBezTo>
                    <a:cubicBezTo>
                      <a:pt x="7" y="0"/>
                      <a:pt x="2" y="4"/>
                      <a:pt x="1" y="9"/>
                    </a:cubicBezTo>
                    <a:cubicBezTo>
                      <a:pt x="0" y="15"/>
                      <a:pt x="3" y="20"/>
                      <a:pt x="9" y="2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71" name="TextBox 170"/>
            <p:cNvSpPr txBox="1"/>
            <p:nvPr/>
          </p:nvSpPr>
          <p:spPr>
            <a:xfrm>
              <a:off x="6890010" y="4183062"/>
              <a:ext cx="989344"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Step 3</a:t>
              </a:r>
            </a:p>
          </p:txBody>
        </p:sp>
      </p:grpSp>
    </p:spTree>
    <p:extLst>
      <p:ext uri="{BB962C8B-B14F-4D97-AF65-F5344CB8AC3E}">
        <p14:creationId xmlns:p14="http://schemas.microsoft.com/office/powerpoint/2010/main" val="2410307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177"/>
                                        </p:tgtEl>
                                        <p:attrNameLst>
                                          <p:attrName>style.visibility</p:attrName>
                                        </p:attrNameLst>
                                      </p:cBhvr>
                                      <p:to>
                                        <p:strVal val="visible"/>
                                      </p:to>
                                    </p:set>
                                  </p:childTnLst>
                                </p:cTn>
                              </p:par>
                              <p:par>
                                <p:cTn id="11" presetID="1" presetClass="entr" presetSubtype="0" fill="hold" grpId="0" nodeType="withEffect">
                                  <p:stCondLst>
                                    <p:cond delay="250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C2D91"/>
        </a:solidFill>
        <a:effectLst/>
      </p:bgPr>
    </p:bg>
    <p:spTree>
      <p:nvGrpSpPr>
        <p:cNvPr id="1" name=""/>
        <p:cNvGrpSpPr/>
        <p:nvPr/>
      </p:nvGrpSpPr>
      <p:grpSpPr>
        <a:xfrm>
          <a:off x="0" y="0"/>
          <a:ext cx="0" cy="0"/>
          <a:chOff x="0" y="0"/>
          <a:chExt cx="0" cy="0"/>
        </a:xfrm>
      </p:grpSpPr>
      <p:sp>
        <p:nvSpPr>
          <p:cNvPr id="300" name="Right Arrow 299"/>
          <p:cNvSpPr/>
          <p:nvPr/>
        </p:nvSpPr>
        <p:spPr bwMode="auto">
          <a:xfrm>
            <a:off x="6586111" y="2580787"/>
            <a:ext cx="3594526" cy="1245030"/>
          </a:xfrm>
          <a:prstGeom prst="rightArrow">
            <a:avLst/>
          </a:prstGeom>
          <a:solidFill>
            <a:srgbClr val="351A52"/>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6" name="Bent Arrow 285"/>
          <p:cNvSpPr/>
          <p:nvPr/>
        </p:nvSpPr>
        <p:spPr bwMode="auto">
          <a:xfrm>
            <a:off x="1165058" y="2535261"/>
            <a:ext cx="2779061" cy="4283937"/>
          </a:xfrm>
          <a:prstGeom prst="bentArrow">
            <a:avLst/>
          </a:prstGeom>
          <a:solidFill>
            <a:srgbClr val="351A52"/>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6" name="Group 15"/>
          <p:cNvGrpSpPr/>
          <p:nvPr/>
        </p:nvGrpSpPr>
        <p:grpSpPr>
          <a:xfrm>
            <a:off x="-16392" y="4821938"/>
            <a:ext cx="12452865" cy="2185654"/>
            <a:chOff x="-16392" y="4821938"/>
            <a:chExt cx="12452865" cy="2185654"/>
          </a:xfrm>
        </p:grpSpPr>
        <p:grpSp>
          <p:nvGrpSpPr>
            <p:cNvPr id="10" name="Group 9"/>
            <p:cNvGrpSpPr/>
            <p:nvPr/>
          </p:nvGrpSpPr>
          <p:grpSpPr>
            <a:xfrm>
              <a:off x="-16392" y="4821938"/>
              <a:ext cx="12452865" cy="2185654"/>
              <a:chOff x="-16393" y="4434555"/>
              <a:chExt cx="14659996" cy="2573037"/>
            </a:xfrm>
          </p:grpSpPr>
          <p:sp>
            <p:nvSpPr>
              <p:cNvPr id="742" name="Freeform 772"/>
              <p:cNvSpPr>
                <a:spLocks/>
              </p:cNvSpPr>
              <p:nvPr/>
            </p:nvSpPr>
            <p:spPr bwMode="auto">
              <a:xfrm>
                <a:off x="876450" y="4434555"/>
                <a:ext cx="1074638" cy="707760"/>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40000"/>
                  <a:lumOff val="6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5" name="Group 4"/>
              <p:cNvGrpSpPr/>
              <p:nvPr/>
            </p:nvGrpSpPr>
            <p:grpSpPr>
              <a:xfrm flipH="1">
                <a:off x="-16393" y="6584191"/>
                <a:ext cx="14659996" cy="418271"/>
                <a:chOff x="-2204224" y="6529713"/>
                <a:chExt cx="14640699" cy="464812"/>
              </a:xfrm>
            </p:grpSpPr>
            <p:grpSp>
              <p:nvGrpSpPr>
                <p:cNvPr id="6" name="Group 5"/>
                <p:cNvGrpSpPr/>
                <p:nvPr/>
              </p:nvGrpSpPr>
              <p:grpSpPr>
                <a:xfrm>
                  <a:off x="-2204224" y="6529713"/>
                  <a:ext cx="14640699" cy="464812"/>
                  <a:chOff x="-2204224" y="6529713"/>
                  <a:chExt cx="14640699" cy="464812"/>
                </a:xfrm>
              </p:grpSpPr>
              <p:sp>
                <p:nvSpPr>
                  <p:cNvPr id="8" name="Freeform 113"/>
                  <p:cNvSpPr>
                    <a:spLocks/>
                  </p:cNvSpPr>
                  <p:nvPr/>
                </p:nvSpPr>
                <p:spPr bwMode="auto">
                  <a:xfrm>
                    <a:off x="7708900" y="6529713"/>
                    <a:ext cx="4727575" cy="464812"/>
                  </a:xfrm>
                  <a:custGeom>
                    <a:avLst/>
                    <a:gdLst>
                      <a:gd name="T0" fmla="*/ 0 w 996"/>
                      <a:gd name="T1" fmla="*/ 291 h 291"/>
                      <a:gd name="T2" fmla="*/ 996 w 996"/>
                      <a:gd name="T3" fmla="*/ 291 h 291"/>
                      <a:gd name="T4" fmla="*/ 996 w 996"/>
                      <a:gd name="T5" fmla="*/ 234 h 291"/>
                      <a:gd name="T6" fmla="*/ 0 w 996"/>
                      <a:gd name="T7" fmla="*/ 291 h 291"/>
                      <a:gd name="connsiteX0" fmla="*/ 0 w 10000"/>
                      <a:gd name="connsiteY0" fmla="*/ 5558 h 5558"/>
                      <a:gd name="connsiteX1" fmla="*/ 10000 w 10000"/>
                      <a:gd name="connsiteY1" fmla="*/ 5558 h 5558"/>
                      <a:gd name="connsiteX2" fmla="*/ 10000 w 10000"/>
                      <a:gd name="connsiteY2" fmla="*/ 3599 h 5558"/>
                      <a:gd name="connsiteX3" fmla="*/ 0 w 10000"/>
                      <a:gd name="connsiteY3" fmla="*/ 5558 h 5558"/>
                    </a:gdLst>
                    <a:ahLst/>
                    <a:cxnLst>
                      <a:cxn ang="0">
                        <a:pos x="connsiteX0" y="connsiteY0"/>
                      </a:cxn>
                      <a:cxn ang="0">
                        <a:pos x="connsiteX1" y="connsiteY1"/>
                      </a:cxn>
                      <a:cxn ang="0">
                        <a:pos x="connsiteX2" y="connsiteY2"/>
                      </a:cxn>
                      <a:cxn ang="0">
                        <a:pos x="connsiteX3" y="connsiteY3"/>
                      </a:cxn>
                    </a:cxnLst>
                    <a:rect l="l" t="t" r="r" b="b"/>
                    <a:pathLst>
                      <a:path w="10000" h="5558">
                        <a:moveTo>
                          <a:pt x="0" y="5558"/>
                        </a:moveTo>
                        <a:lnTo>
                          <a:pt x="10000" y="5558"/>
                        </a:lnTo>
                        <a:lnTo>
                          <a:pt x="10000" y="3599"/>
                        </a:lnTo>
                        <a:cubicBezTo>
                          <a:pt x="7048" y="-4442"/>
                          <a:pt x="5122" y="3163"/>
                          <a:pt x="0" y="555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9" name="Rectangle 8"/>
                  <p:cNvSpPr/>
                  <p:nvPr/>
                </p:nvSpPr>
                <p:spPr bwMode="auto">
                  <a:xfrm>
                    <a:off x="-2204224" y="6916507"/>
                    <a:ext cx="14629588" cy="78018"/>
                  </a:xfrm>
                  <a:prstGeom prst="rect">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 tIns="41142" rIns="82284" bIns="41142" numCol="1" spcCol="0" rtlCol="0" fromWordArt="0" anchor="ctr" anchorCtr="0" forceAA="0" compatLnSpc="1">
                    <a:prstTxWarp prst="textNoShape">
                      <a:avLst/>
                    </a:prstTxWarp>
                    <a:noAutofit/>
                  </a:bodyPr>
                  <a:lstStyle/>
                  <a:p>
                    <a:pPr algn="ctr" defTabSz="839163" fontAlgn="base">
                      <a:spcBef>
                        <a:spcPct val="0"/>
                      </a:spcBef>
                      <a:spcAft>
                        <a:spcPct val="0"/>
                      </a:spcAft>
                    </a:pPr>
                    <a:endParaRPr lang="en-IN" dirty="0">
                      <a:solidFill>
                        <a:srgbClr val="000000"/>
                      </a:solidFill>
                      <a:ea typeface="Segoe UI" pitchFamily="34" charset="0"/>
                      <a:cs typeface="Segoe UI" pitchFamily="34" charset="0"/>
                    </a:endParaRPr>
                  </a:p>
                </p:txBody>
              </p:sp>
            </p:grpSp>
            <p:sp>
              <p:nvSpPr>
                <p:cNvPr id="7" name="Freeform 265"/>
                <p:cNvSpPr>
                  <a:spLocks/>
                </p:cNvSpPr>
                <p:nvPr/>
              </p:nvSpPr>
              <p:spPr bwMode="auto">
                <a:xfrm>
                  <a:off x="10663203" y="6655487"/>
                  <a:ext cx="1571904" cy="339038"/>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grpSp>
            <p:nvGrpSpPr>
              <p:cNvPr id="521" name="Group 520"/>
              <p:cNvGrpSpPr/>
              <p:nvPr/>
            </p:nvGrpSpPr>
            <p:grpSpPr>
              <a:xfrm>
                <a:off x="122237" y="4705093"/>
                <a:ext cx="1893511" cy="2297369"/>
                <a:chOff x="1078644" y="2944892"/>
                <a:chExt cx="2747571" cy="3760255"/>
              </a:xfrm>
            </p:grpSpPr>
            <p:sp>
              <p:nvSpPr>
                <p:cNvPr id="636"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37"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38"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39"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0"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1"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2"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3"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4"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5"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6"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7"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8"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49"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0"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1"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2"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3"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4"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5"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6"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7"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8"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59"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0"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1"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2"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3"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4"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5"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6"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7"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8"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69"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0"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1"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2"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3"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4"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5"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6"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7"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8"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79"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0"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1"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2"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3"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4"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5"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6"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7"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8"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89"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0"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1"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2"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3"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4"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5"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6"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7"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8"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99"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0"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1"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2"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3"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4"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5"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6"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7"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8"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09"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0"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1"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2"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3"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4"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15"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0"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1"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2"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3"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4"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5"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6"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7"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8"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29"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0"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1"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2"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3"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4"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5"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6"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7"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8"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739"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740" name="Freeform 137"/>
              <p:cNvSpPr>
                <a:spLocks/>
              </p:cNvSpPr>
              <p:nvPr/>
            </p:nvSpPr>
            <p:spPr bwMode="auto">
              <a:xfrm>
                <a:off x="876450" y="6879156"/>
                <a:ext cx="552447" cy="128436"/>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741" name="Freeform 138"/>
              <p:cNvSpPr>
                <a:spLocks/>
              </p:cNvSpPr>
              <p:nvPr/>
            </p:nvSpPr>
            <p:spPr bwMode="auto">
              <a:xfrm>
                <a:off x="1186116" y="6761276"/>
                <a:ext cx="844508" cy="246314"/>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743" name="Freeform 772"/>
              <p:cNvSpPr>
                <a:spLocks/>
              </p:cNvSpPr>
              <p:nvPr/>
            </p:nvSpPr>
            <p:spPr bwMode="auto">
              <a:xfrm>
                <a:off x="1476898" y="4772976"/>
                <a:ext cx="723230" cy="476322"/>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sp>
          <p:nvSpPr>
            <p:cNvPr id="744" name="TextBox 743"/>
            <p:cNvSpPr txBox="1"/>
            <p:nvPr/>
          </p:nvSpPr>
          <p:spPr>
            <a:xfrm>
              <a:off x="130279" y="5025950"/>
              <a:ext cx="1008997" cy="572464"/>
            </a:xfrm>
            <a:prstGeom prst="rect">
              <a:avLst/>
            </a:prstGeom>
            <a:noFill/>
          </p:spPr>
          <p:txBody>
            <a:bodyPr wrap="square" lIns="182880" tIns="146304" rIns="182880" bIns="146304" rtlCol="0">
              <a:spAutoFit/>
            </a:bodyPr>
            <a:lstStyle/>
            <a:p>
              <a:pPr>
                <a:lnSpc>
                  <a:spcPct val="90000"/>
                </a:lnSpc>
                <a:spcAft>
                  <a:spcPts val="600"/>
                </a:spcAft>
              </a:pPr>
              <a:r>
                <a:rPr lang="en-NZ" sz="2000" b="1" dirty="0" smtClean="0">
                  <a:solidFill>
                    <a:schemeClr val="bg1"/>
                  </a:solidFill>
                </a:rPr>
                <a:t>AUT</a:t>
              </a:r>
            </a:p>
          </p:txBody>
        </p:sp>
      </p:grpSp>
      <p:grpSp>
        <p:nvGrpSpPr>
          <p:cNvPr id="143" name="Group 142"/>
          <p:cNvGrpSpPr/>
          <p:nvPr/>
        </p:nvGrpSpPr>
        <p:grpSpPr>
          <a:xfrm>
            <a:off x="9600479" y="5116894"/>
            <a:ext cx="951224" cy="1778566"/>
            <a:chOff x="1917763" y="3294063"/>
            <a:chExt cx="921204" cy="1722437"/>
          </a:xfrm>
        </p:grpSpPr>
        <p:sp>
          <p:nvSpPr>
            <p:cNvPr id="144" name="Freeform 5"/>
            <p:cNvSpPr>
              <a:spLocks/>
            </p:cNvSpPr>
            <p:nvPr/>
          </p:nvSpPr>
          <p:spPr bwMode="auto">
            <a:xfrm>
              <a:off x="2439421" y="3523293"/>
              <a:ext cx="275290" cy="57843"/>
            </a:xfrm>
            <a:custGeom>
              <a:avLst/>
              <a:gdLst>
                <a:gd name="T0" fmla="*/ 181 w 181"/>
                <a:gd name="T1" fmla="*/ 29 h 38"/>
                <a:gd name="T2" fmla="*/ 172 w 181"/>
                <a:gd name="T3" fmla="*/ 38 h 38"/>
                <a:gd name="T4" fmla="*/ 9 w 181"/>
                <a:gd name="T5" fmla="*/ 38 h 38"/>
                <a:gd name="T6" fmla="*/ 0 w 181"/>
                <a:gd name="T7" fmla="*/ 29 h 38"/>
                <a:gd name="T8" fmla="*/ 0 w 181"/>
                <a:gd name="T9" fmla="*/ 9 h 38"/>
                <a:gd name="T10" fmla="*/ 9 w 181"/>
                <a:gd name="T11" fmla="*/ 0 h 38"/>
                <a:gd name="T12" fmla="*/ 172 w 181"/>
                <a:gd name="T13" fmla="*/ 0 h 38"/>
                <a:gd name="T14" fmla="*/ 181 w 181"/>
                <a:gd name="T15" fmla="*/ 9 h 38"/>
                <a:gd name="T16" fmla="*/ 181 w 181"/>
                <a:gd name="T1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8">
                  <a:moveTo>
                    <a:pt x="181" y="29"/>
                  </a:moveTo>
                  <a:cubicBezTo>
                    <a:pt x="181" y="34"/>
                    <a:pt x="177" y="38"/>
                    <a:pt x="172" y="38"/>
                  </a:cubicBezTo>
                  <a:cubicBezTo>
                    <a:pt x="9" y="38"/>
                    <a:pt x="9" y="38"/>
                    <a:pt x="9" y="38"/>
                  </a:cubicBezTo>
                  <a:cubicBezTo>
                    <a:pt x="4" y="38"/>
                    <a:pt x="0" y="34"/>
                    <a:pt x="0" y="29"/>
                  </a:cubicBezTo>
                  <a:cubicBezTo>
                    <a:pt x="0" y="9"/>
                    <a:pt x="0" y="9"/>
                    <a:pt x="0" y="9"/>
                  </a:cubicBezTo>
                  <a:cubicBezTo>
                    <a:pt x="0" y="4"/>
                    <a:pt x="4" y="0"/>
                    <a:pt x="9" y="0"/>
                  </a:cubicBezTo>
                  <a:cubicBezTo>
                    <a:pt x="172" y="0"/>
                    <a:pt x="172" y="0"/>
                    <a:pt x="172" y="0"/>
                  </a:cubicBezTo>
                  <a:cubicBezTo>
                    <a:pt x="177" y="0"/>
                    <a:pt x="181" y="4"/>
                    <a:pt x="181" y="9"/>
                  </a:cubicBezTo>
                  <a:lnTo>
                    <a:pt x="181" y="29"/>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5" name="Rectangle 6"/>
            <p:cNvSpPr>
              <a:spLocks noChangeArrowheads="1"/>
            </p:cNvSpPr>
            <p:nvPr/>
          </p:nvSpPr>
          <p:spPr bwMode="auto">
            <a:xfrm>
              <a:off x="2425496" y="4279537"/>
              <a:ext cx="302069" cy="9854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6" name="Rectangle 7"/>
            <p:cNvSpPr>
              <a:spLocks noChangeArrowheads="1"/>
            </p:cNvSpPr>
            <p:nvPr/>
          </p:nvSpPr>
          <p:spPr bwMode="auto">
            <a:xfrm>
              <a:off x="2425496" y="4279537"/>
              <a:ext cx="78196" cy="65341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7" name="Freeform 8"/>
            <p:cNvSpPr>
              <a:spLocks/>
            </p:cNvSpPr>
            <p:nvPr/>
          </p:nvSpPr>
          <p:spPr bwMode="auto">
            <a:xfrm>
              <a:off x="2322664" y="4922237"/>
              <a:ext cx="182098" cy="94263"/>
            </a:xfrm>
            <a:custGeom>
              <a:avLst/>
              <a:gdLst>
                <a:gd name="T0" fmla="*/ 68 w 120"/>
                <a:gd name="T1" fmla="*/ 0 h 62"/>
                <a:gd name="T2" fmla="*/ 0 w 120"/>
                <a:gd name="T3" fmla="*/ 62 h 62"/>
                <a:gd name="T4" fmla="*/ 68 w 120"/>
                <a:gd name="T5" fmla="*/ 62 h 62"/>
                <a:gd name="T6" fmla="*/ 120 w 120"/>
                <a:gd name="T7" fmla="*/ 62 h 62"/>
                <a:gd name="T8" fmla="*/ 120 w 120"/>
                <a:gd name="T9" fmla="*/ 0 h 62"/>
                <a:gd name="T10" fmla="*/ 68 w 120"/>
                <a:gd name="T11" fmla="*/ 0 h 62"/>
              </a:gdLst>
              <a:ahLst/>
              <a:cxnLst>
                <a:cxn ang="0">
                  <a:pos x="T0" y="T1"/>
                </a:cxn>
                <a:cxn ang="0">
                  <a:pos x="T2" y="T3"/>
                </a:cxn>
                <a:cxn ang="0">
                  <a:pos x="T4" y="T5"/>
                </a:cxn>
                <a:cxn ang="0">
                  <a:pos x="T6" y="T7"/>
                </a:cxn>
                <a:cxn ang="0">
                  <a:pos x="T8" y="T9"/>
                </a:cxn>
                <a:cxn ang="0">
                  <a:pos x="T10" y="T11"/>
                </a:cxn>
              </a:cxnLst>
              <a:rect l="0" t="0" r="r" b="b"/>
              <a:pathLst>
                <a:path w="120" h="62">
                  <a:moveTo>
                    <a:pt x="68" y="0"/>
                  </a:moveTo>
                  <a:cubicBezTo>
                    <a:pt x="33" y="0"/>
                    <a:pt x="4" y="27"/>
                    <a:pt x="0" y="62"/>
                  </a:cubicBezTo>
                  <a:cubicBezTo>
                    <a:pt x="68" y="62"/>
                    <a:pt x="68" y="62"/>
                    <a:pt x="68" y="62"/>
                  </a:cubicBezTo>
                  <a:cubicBezTo>
                    <a:pt x="120" y="62"/>
                    <a:pt x="120" y="62"/>
                    <a:pt x="120" y="62"/>
                  </a:cubicBezTo>
                  <a:cubicBezTo>
                    <a:pt x="120" y="0"/>
                    <a:pt x="120" y="0"/>
                    <a:pt x="120" y="0"/>
                  </a:cubicBezTo>
                  <a:lnTo>
                    <a:pt x="6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8" name="Rectangle 9"/>
            <p:cNvSpPr>
              <a:spLocks noChangeArrowheads="1"/>
            </p:cNvSpPr>
            <p:nvPr/>
          </p:nvSpPr>
          <p:spPr bwMode="auto">
            <a:xfrm>
              <a:off x="2649370" y="4279537"/>
              <a:ext cx="78196" cy="65341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9" name="Freeform 10"/>
            <p:cNvSpPr>
              <a:spLocks/>
            </p:cNvSpPr>
            <p:nvPr/>
          </p:nvSpPr>
          <p:spPr bwMode="auto">
            <a:xfrm>
              <a:off x="2547609" y="4922237"/>
              <a:ext cx="179956" cy="94263"/>
            </a:xfrm>
            <a:custGeom>
              <a:avLst/>
              <a:gdLst>
                <a:gd name="T0" fmla="*/ 68 w 119"/>
                <a:gd name="T1" fmla="*/ 0 h 62"/>
                <a:gd name="T2" fmla="*/ 0 w 119"/>
                <a:gd name="T3" fmla="*/ 62 h 62"/>
                <a:gd name="T4" fmla="*/ 68 w 119"/>
                <a:gd name="T5" fmla="*/ 62 h 62"/>
                <a:gd name="T6" fmla="*/ 119 w 119"/>
                <a:gd name="T7" fmla="*/ 62 h 62"/>
                <a:gd name="T8" fmla="*/ 119 w 119"/>
                <a:gd name="T9" fmla="*/ 0 h 62"/>
                <a:gd name="T10" fmla="*/ 68 w 119"/>
                <a:gd name="T11" fmla="*/ 0 h 62"/>
              </a:gdLst>
              <a:ahLst/>
              <a:cxnLst>
                <a:cxn ang="0">
                  <a:pos x="T0" y="T1"/>
                </a:cxn>
                <a:cxn ang="0">
                  <a:pos x="T2" y="T3"/>
                </a:cxn>
                <a:cxn ang="0">
                  <a:pos x="T4" y="T5"/>
                </a:cxn>
                <a:cxn ang="0">
                  <a:pos x="T6" y="T7"/>
                </a:cxn>
                <a:cxn ang="0">
                  <a:pos x="T8" y="T9"/>
                </a:cxn>
                <a:cxn ang="0">
                  <a:pos x="T10" y="T11"/>
                </a:cxn>
              </a:cxnLst>
              <a:rect l="0" t="0" r="r" b="b"/>
              <a:pathLst>
                <a:path w="119" h="62">
                  <a:moveTo>
                    <a:pt x="68" y="0"/>
                  </a:moveTo>
                  <a:cubicBezTo>
                    <a:pt x="32" y="0"/>
                    <a:pt x="3" y="27"/>
                    <a:pt x="0" y="62"/>
                  </a:cubicBezTo>
                  <a:cubicBezTo>
                    <a:pt x="68" y="62"/>
                    <a:pt x="68" y="62"/>
                    <a:pt x="68" y="62"/>
                  </a:cubicBezTo>
                  <a:cubicBezTo>
                    <a:pt x="119" y="62"/>
                    <a:pt x="119" y="62"/>
                    <a:pt x="119" y="62"/>
                  </a:cubicBezTo>
                  <a:cubicBezTo>
                    <a:pt x="119" y="0"/>
                    <a:pt x="119" y="0"/>
                    <a:pt x="119" y="0"/>
                  </a:cubicBezTo>
                  <a:lnTo>
                    <a:pt x="6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0" name="Freeform 11"/>
            <p:cNvSpPr>
              <a:spLocks/>
            </p:cNvSpPr>
            <p:nvPr/>
          </p:nvSpPr>
          <p:spPr bwMode="auto">
            <a:xfrm>
              <a:off x="2315166" y="3737526"/>
              <a:ext cx="523801" cy="542011"/>
            </a:xfrm>
            <a:custGeom>
              <a:avLst/>
              <a:gdLst>
                <a:gd name="T0" fmla="*/ 272 w 345"/>
                <a:gd name="T1" fmla="*/ 0 h 357"/>
                <a:gd name="T2" fmla="*/ 73 w 345"/>
                <a:gd name="T3" fmla="*/ 0 h 357"/>
                <a:gd name="T4" fmla="*/ 0 w 345"/>
                <a:gd name="T5" fmla="*/ 73 h 357"/>
                <a:gd name="T6" fmla="*/ 0 w 345"/>
                <a:gd name="T7" fmla="*/ 134 h 357"/>
                <a:gd name="T8" fmla="*/ 73 w 345"/>
                <a:gd name="T9" fmla="*/ 134 h 357"/>
                <a:gd name="T10" fmla="*/ 73 w 345"/>
                <a:gd name="T11" fmla="*/ 357 h 357"/>
                <a:gd name="T12" fmla="*/ 272 w 345"/>
                <a:gd name="T13" fmla="*/ 357 h 357"/>
                <a:gd name="T14" fmla="*/ 272 w 345"/>
                <a:gd name="T15" fmla="*/ 134 h 357"/>
                <a:gd name="T16" fmla="*/ 345 w 345"/>
                <a:gd name="T17" fmla="*/ 134 h 357"/>
                <a:gd name="T18" fmla="*/ 345 w 345"/>
                <a:gd name="T19" fmla="*/ 73 h 357"/>
                <a:gd name="T20" fmla="*/ 272 w 345"/>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357">
                  <a:moveTo>
                    <a:pt x="272" y="0"/>
                  </a:moveTo>
                  <a:cubicBezTo>
                    <a:pt x="73" y="0"/>
                    <a:pt x="73" y="0"/>
                    <a:pt x="73" y="0"/>
                  </a:cubicBezTo>
                  <a:cubicBezTo>
                    <a:pt x="33" y="0"/>
                    <a:pt x="0" y="32"/>
                    <a:pt x="0" y="73"/>
                  </a:cubicBezTo>
                  <a:cubicBezTo>
                    <a:pt x="0" y="134"/>
                    <a:pt x="0" y="134"/>
                    <a:pt x="0" y="134"/>
                  </a:cubicBezTo>
                  <a:cubicBezTo>
                    <a:pt x="73" y="134"/>
                    <a:pt x="73" y="134"/>
                    <a:pt x="73" y="134"/>
                  </a:cubicBezTo>
                  <a:cubicBezTo>
                    <a:pt x="73" y="357"/>
                    <a:pt x="73" y="357"/>
                    <a:pt x="73" y="357"/>
                  </a:cubicBezTo>
                  <a:cubicBezTo>
                    <a:pt x="272" y="357"/>
                    <a:pt x="272" y="357"/>
                    <a:pt x="272" y="357"/>
                  </a:cubicBezTo>
                  <a:cubicBezTo>
                    <a:pt x="272" y="134"/>
                    <a:pt x="272" y="134"/>
                    <a:pt x="272" y="134"/>
                  </a:cubicBezTo>
                  <a:cubicBezTo>
                    <a:pt x="345" y="134"/>
                    <a:pt x="345" y="134"/>
                    <a:pt x="345" y="134"/>
                  </a:cubicBezTo>
                  <a:cubicBezTo>
                    <a:pt x="345" y="73"/>
                    <a:pt x="345" y="73"/>
                    <a:pt x="345" y="73"/>
                  </a:cubicBezTo>
                  <a:cubicBezTo>
                    <a:pt x="345" y="32"/>
                    <a:pt x="312" y="0"/>
                    <a:pt x="272" y="0"/>
                  </a:cubicBezTo>
                  <a:close/>
                </a:path>
              </a:pathLst>
            </a:custGeom>
            <a:solidFill>
              <a:srgbClr val="FF660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1" name="Freeform 12"/>
            <p:cNvSpPr>
              <a:spLocks/>
            </p:cNvSpPr>
            <p:nvPr/>
          </p:nvSpPr>
          <p:spPr bwMode="auto">
            <a:xfrm>
              <a:off x="2225188" y="3941048"/>
              <a:ext cx="185312" cy="278503"/>
            </a:xfrm>
            <a:custGeom>
              <a:avLst/>
              <a:gdLst>
                <a:gd name="T0" fmla="*/ 76 w 122"/>
                <a:gd name="T1" fmla="*/ 184 h 184"/>
                <a:gd name="T2" fmla="*/ 0 w 122"/>
                <a:gd name="T3" fmla="*/ 184 h 184"/>
                <a:gd name="T4" fmla="*/ 0 w 122"/>
                <a:gd name="T5" fmla="*/ 130 h 184"/>
                <a:gd name="T6" fmla="*/ 69 w 122"/>
                <a:gd name="T7" fmla="*/ 130 h 184"/>
                <a:gd name="T8" fmla="*/ 69 w 122"/>
                <a:gd name="T9" fmla="*/ 0 h 184"/>
                <a:gd name="T10" fmla="*/ 122 w 122"/>
                <a:gd name="T11" fmla="*/ 0 h 184"/>
                <a:gd name="T12" fmla="*/ 122 w 122"/>
                <a:gd name="T13" fmla="*/ 138 h 184"/>
                <a:gd name="T14" fmla="*/ 76 w 122"/>
                <a:gd name="T15" fmla="*/ 184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84">
                  <a:moveTo>
                    <a:pt x="76" y="184"/>
                  </a:moveTo>
                  <a:cubicBezTo>
                    <a:pt x="0" y="184"/>
                    <a:pt x="0" y="184"/>
                    <a:pt x="0" y="184"/>
                  </a:cubicBezTo>
                  <a:cubicBezTo>
                    <a:pt x="0" y="130"/>
                    <a:pt x="0" y="130"/>
                    <a:pt x="0" y="130"/>
                  </a:cubicBezTo>
                  <a:cubicBezTo>
                    <a:pt x="69" y="130"/>
                    <a:pt x="69" y="130"/>
                    <a:pt x="69" y="130"/>
                  </a:cubicBezTo>
                  <a:cubicBezTo>
                    <a:pt x="69" y="0"/>
                    <a:pt x="69" y="0"/>
                    <a:pt x="69" y="0"/>
                  </a:cubicBezTo>
                  <a:cubicBezTo>
                    <a:pt x="122" y="0"/>
                    <a:pt x="122" y="0"/>
                    <a:pt x="122" y="0"/>
                  </a:cubicBezTo>
                  <a:cubicBezTo>
                    <a:pt x="122" y="138"/>
                    <a:pt x="122" y="138"/>
                    <a:pt x="122" y="138"/>
                  </a:cubicBezTo>
                  <a:cubicBezTo>
                    <a:pt x="122" y="163"/>
                    <a:pt x="102" y="184"/>
                    <a:pt x="76" y="184"/>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2" name="Rectangle 13"/>
            <p:cNvSpPr>
              <a:spLocks noChangeArrowheads="1"/>
            </p:cNvSpPr>
            <p:nvPr/>
          </p:nvSpPr>
          <p:spPr bwMode="auto">
            <a:xfrm>
              <a:off x="2743633" y="3941048"/>
              <a:ext cx="80338" cy="484168"/>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3" name="Freeform 14"/>
            <p:cNvSpPr>
              <a:spLocks/>
            </p:cNvSpPr>
            <p:nvPr/>
          </p:nvSpPr>
          <p:spPr bwMode="auto">
            <a:xfrm>
              <a:off x="2743633" y="4341665"/>
              <a:ext cx="80338" cy="163889"/>
            </a:xfrm>
            <a:custGeom>
              <a:avLst/>
              <a:gdLst>
                <a:gd name="T0" fmla="*/ 0 w 53"/>
                <a:gd name="T1" fmla="*/ 0 h 108"/>
                <a:gd name="T2" fmla="*/ 0 w 53"/>
                <a:gd name="T3" fmla="*/ 108 h 108"/>
                <a:gd name="T4" fmla="*/ 53 w 53"/>
                <a:gd name="T5" fmla="*/ 54 h 108"/>
                <a:gd name="T6" fmla="*/ 0 w 53"/>
                <a:gd name="T7" fmla="*/ 0 h 108"/>
              </a:gdLst>
              <a:ahLst/>
              <a:cxnLst>
                <a:cxn ang="0">
                  <a:pos x="T0" y="T1"/>
                </a:cxn>
                <a:cxn ang="0">
                  <a:pos x="T2" y="T3"/>
                </a:cxn>
                <a:cxn ang="0">
                  <a:pos x="T4" y="T5"/>
                </a:cxn>
                <a:cxn ang="0">
                  <a:pos x="T6" y="T7"/>
                </a:cxn>
              </a:cxnLst>
              <a:rect l="0" t="0" r="r" b="b"/>
              <a:pathLst>
                <a:path w="53" h="108">
                  <a:moveTo>
                    <a:pt x="0" y="0"/>
                  </a:moveTo>
                  <a:cubicBezTo>
                    <a:pt x="0" y="108"/>
                    <a:pt x="0" y="108"/>
                    <a:pt x="0" y="108"/>
                  </a:cubicBezTo>
                  <a:cubicBezTo>
                    <a:pt x="29" y="108"/>
                    <a:pt x="53" y="84"/>
                    <a:pt x="53" y="54"/>
                  </a:cubicBezTo>
                  <a:cubicBezTo>
                    <a:pt x="53" y="24"/>
                    <a:pt x="29" y="0"/>
                    <a:pt x="0"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4" name="Freeform 15"/>
            <p:cNvSpPr>
              <a:spLocks/>
            </p:cNvSpPr>
            <p:nvPr/>
          </p:nvSpPr>
          <p:spPr bwMode="auto">
            <a:xfrm>
              <a:off x="2143779" y="4137071"/>
              <a:ext cx="163889" cy="82480"/>
            </a:xfrm>
            <a:custGeom>
              <a:avLst/>
              <a:gdLst>
                <a:gd name="T0" fmla="*/ 108 w 108"/>
                <a:gd name="T1" fmla="*/ 0 h 55"/>
                <a:gd name="T2" fmla="*/ 0 w 108"/>
                <a:gd name="T3" fmla="*/ 0 h 55"/>
                <a:gd name="T4" fmla="*/ 54 w 108"/>
                <a:gd name="T5" fmla="*/ 55 h 55"/>
                <a:gd name="T6" fmla="*/ 108 w 108"/>
                <a:gd name="T7" fmla="*/ 0 h 55"/>
              </a:gdLst>
              <a:ahLst/>
              <a:cxnLst>
                <a:cxn ang="0">
                  <a:pos x="T0" y="T1"/>
                </a:cxn>
                <a:cxn ang="0">
                  <a:pos x="T2" y="T3"/>
                </a:cxn>
                <a:cxn ang="0">
                  <a:pos x="T4" y="T5"/>
                </a:cxn>
                <a:cxn ang="0">
                  <a:pos x="T6" y="T7"/>
                </a:cxn>
              </a:cxnLst>
              <a:rect l="0" t="0" r="r" b="b"/>
              <a:pathLst>
                <a:path w="108" h="55">
                  <a:moveTo>
                    <a:pt x="108" y="0"/>
                  </a:moveTo>
                  <a:cubicBezTo>
                    <a:pt x="0" y="0"/>
                    <a:pt x="0" y="0"/>
                    <a:pt x="0" y="0"/>
                  </a:cubicBezTo>
                  <a:cubicBezTo>
                    <a:pt x="0" y="30"/>
                    <a:pt x="24" y="55"/>
                    <a:pt x="54" y="55"/>
                  </a:cubicBezTo>
                  <a:cubicBezTo>
                    <a:pt x="84" y="55"/>
                    <a:pt x="108" y="30"/>
                    <a:pt x="108"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5" name="Rectangle 16"/>
            <p:cNvSpPr>
              <a:spLocks noChangeArrowheads="1"/>
            </p:cNvSpPr>
            <p:nvPr/>
          </p:nvSpPr>
          <p:spPr bwMode="auto">
            <a:xfrm>
              <a:off x="2743633" y="4321312"/>
              <a:ext cx="81409" cy="43918"/>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6" name="Rectangle 17"/>
            <p:cNvSpPr>
              <a:spLocks noChangeArrowheads="1"/>
            </p:cNvSpPr>
            <p:nvPr/>
          </p:nvSpPr>
          <p:spPr bwMode="auto">
            <a:xfrm>
              <a:off x="2014168" y="4100652"/>
              <a:ext cx="359912" cy="3642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7" name="Freeform 18"/>
            <p:cNvSpPr>
              <a:spLocks/>
            </p:cNvSpPr>
            <p:nvPr/>
          </p:nvSpPr>
          <p:spPr bwMode="auto">
            <a:xfrm>
              <a:off x="1917763" y="3918553"/>
              <a:ext cx="374909" cy="182098"/>
            </a:xfrm>
            <a:custGeom>
              <a:avLst/>
              <a:gdLst>
                <a:gd name="T0" fmla="*/ 259 w 350"/>
                <a:gd name="T1" fmla="*/ 0 h 170"/>
                <a:gd name="T2" fmla="*/ 0 w 350"/>
                <a:gd name="T3" fmla="*/ 0 h 170"/>
                <a:gd name="T4" fmla="*/ 90 w 350"/>
                <a:gd name="T5" fmla="*/ 170 h 170"/>
                <a:gd name="T6" fmla="*/ 350 w 350"/>
                <a:gd name="T7" fmla="*/ 170 h 170"/>
                <a:gd name="T8" fmla="*/ 259 w 350"/>
                <a:gd name="T9" fmla="*/ 0 h 170"/>
              </a:gdLst>
              <a:ahLst/>
              <a:cxnLst>
                <a:cxn ang="0">
                  <a:pos x="T0" y="T1"/>
                </a:cxn>
                <a:cxn ang="0">
                  <a:pos x="T2" y="T3"/>
                </a:cxn>
                <a:cxn ang="0">
                  <a:pos x="T4" y="T5"/>
                </a:cxn>
                <a:cxn ang="0">
                  <a:pos x="T6" y="T7"/>
                </a:cxn>
                <a:cxn ang="0">
                  <a:pos x="T8" y="T9"/>
                </a:cxn>
              </a:cxnLst>
              <a:rect l="0" t="0" r="r" b="b"/>
              <a:pathLst>
                <a:path w="350" h="170">
                  <a:moveTo>
                    <a:pt x="259" y="0"/>
                  </a:moveTo>
                  <a:lnTo>
                    <a:pt x="0" y="0"/>
                  </a:lnTo>
                  <a:lnTo>
                    <a:pt x="90" y="170"/>
                  </a:lnTo>
                  <a:lnTo>
                    <a:pt x="350" y="170"/>
                  </a:lnTo>
                  <a:lnTo>
                    <a:pt x="2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8" name="Rectangle 19"/>
            <p:cNvSpPr>
              <a:spLocks noChangeArrowheads="1"/>
            </p:cNvSpPr>
            <p:nvPr/>
          </p:nvSpPr>
          <p:spPr bwMode="auto">
            <a:xfrm>
              <a:off x="2292672" y="4100652"/>
              <a:ext cx="81409" cy="3749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9" name="Freeform 20"/>
            <p:cNvSpPr>
              <a:spLocks/>
            </p:cNvSpPr>
            <p:nvPr/>
          </p:nvSpPr>
          <p:spPr bwMode="auto">
            <a:xfrm>
              <a:off x="2529399" y="3625053"/>
              <a:ext cx="95334" cy="159604"/>
            </a:xfrm>
            <a:custGeom>
              <a:avLst/>
              <a:gdLst>
                <a:gd name="T0" fmla="*/ 45 w 89"/>
                <a:gd name="T1" fmla="*/ 149 h 149"/>
                <a:gd name="T2" fmla="*/ 0 w 89"/>
                <a:gd name="T3" fmla="*/ 105 h 149"/>
                <a:gd name="T4" fmla="*/ 0 w 89"/>
                <a:gd name="T5" fmla="*/ 0 h 149"/>
                <a:gd name="T6" fmla="*/ 89 w 89"/>
                <a:gd name="T7" fmla="*/ 0 h 149"/>
                <a:gd name="T8" fmla="*/ 89 w 89"/>
                <a:gd name="T9" fmla="*/ 105 h 149"/>
                <a:gd name="T10" fmla="*/ 45 w 89"/>
                <a:gd name="T11" fmla="*/ 149 h 149"/>
              </a:gdLst>
              <a:ahLst/>
              <a:cxnLst>
                <a:cxn ang="0">
                  <a:pos x="T0" y="T1"/>
                </a:cxn>
                <a:cxn ang="0">
                  <a:pos x="T2" y="T3"/>
                </a:cxn>
                <a:cxn ang="0">
                  <a:pos x="T4" y="T5"/>
                </a:cxn>
                <a:cxn ang="0">
                  <a:pos x="T6" y="T7"/>
                </a:cxn>
                <a:cxn ang="0">
                  <a:pos x="T8" y="T9"/>
                </a:cxn>
                <a:cxn ang="0">
                  <a:pos x="T10" y="T11"/>
                </a:cxn>
              </a:cxnLst>
              <a:rect l="0" t="0" r="r" b="b"/>
              <a:pathLst>
                <a:path w="89" h="149">
                  <a:moveTo>
                    <a:pt x="45" y="149"/>
                  </a:moveTo>
                  <a:lnTo>
                    <a:pt x="0" y="105"/>
                  </a:lnTo>
                  <a:lnTo>
                    <a:pt x="0" y="0"/>
                  </a:lnTo>
                  <a:lnTo>
                    <a:pt x="89" y="0"/>
                  </a:lnTo>
                  <a:lnTo>
                    <a:pt x="89" y="105"/>
                  </a:lnTo>
                  <a:lnTo>
                    <a:pt x="45" y="149"/>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0" name="Freeform 21"/>
            <p:cNvSpPr>
              <a:spLocks/>
            </p:cNvSpPr>
            <p:nvPr/>
          </p:nvSpPr>
          <p:spPr bwMode="auto">
            <a:xfrm>
              <a:off x="2529399" y="3625053"/>
              <a:ext cx="95334" cy="85693"/>
            </a:xfrm>
            <a:custGeom>
              <a:avLst/>
              <a:gdLst>
                <a:gd name="T0" fmla="*/ 0 w 63"/>
                <a:gd name="T1" fmla="*/ 51 h 56"/>
                <a:gd name="T2" fmla="*/ 31 w 63"/>
                <a:gd name="T3" fmla="*/ 56 h 56"/>
                <a:gd name="T4" fmla="*/ 63 w 63"/>
                <a:gd name="T5" fmla="*/ 51 h 56"/>
                <a:gd name="T6" fmla="*/ 63 w 63"/>
                <a:gd name="T7" fmla="*/ 0 h 56"/>
                <a:gd name="T8" fmla="*/ 0 w 63"/>
                <a:gd name="T9" fmla="*/ 0 h 56"/>
                <a:gd name="T10" fmla="*/ 0 w 63"/>
                <a:gd name="T11" fmla="*/ 51 h 56"/>
              </a:gdLst>
              <a:ahLst/>
              <a:cxnLst>
                <a:cxn ang="0">
                  <a:pos x="T0" y="T1"/>
                </a:cxn>
                <a:cxn ang="0">
                  <a:pos x="T2" y="T3"/>
                </a:cxn>
                <a:cxn ang="0">
                  <a:pos x="T4" y="T5"/>
                </a:cxn>
                <a:cxn ang="0">
                  <a:pos x="T6" y="T7"/>
                </a:cxn>
                <a:cxn ang="0">
                  <a:pos x="T8" y="T9"/>
                </a:cxn>
                <a:cxn ang="0">
                  <a:pos x="T10" y="T11"/>
                </a:cxn>
              </a:cxnLst>
              <a:rect l="0" t="0" r="r" b="b"/>
              <a:pathLst>
                <a:path w="63" h="56">
                  <a:moveTo>
                    <a:pt x="0" y="51"/>
                  </a:moveTo>
                  <a:cubicBezTo>
                    <a:pt x="10" y="54"/>
                    <a:pt x="20" y="56"/>
                    <a:pt x="31" y="56"/>
                  </a:cubicBezTo>
                  <a:cubicBezTo>
                    <a:pt x="42" y="56"/>
                    <a:pt x="53" y="54"/>
                    <a:pt x="63" y="51"/>
                  </a:cubicBezTo>
                  <a:cubicBezTo>
                    <a:pt x="63" y="0"/>
                    <a:pt x="63" y="0"/>
                    <a:pt x="63" y="0"/>
                  </a:cubicBezTo>
                  <a:cubicBezTo>
                    <a:pt x="0" y="0"/>
                    <a:pt x="0" y="0"/>
                    <a:pt x="0" y="0"/>
                  </a:cubicBezTo>
                  <a:lnTo>
                    <a:pt x="0" y="51"/>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1" name="Freeform 22"/>
            <p:cNvSpPr>
              <a:spLocks/>
            </p:cNvSpPr>
            <p:nvPr/>
          </p:nvSpPr>
          <p:spPr bwMode="auto">
            <a:xfrm>
              <a:off x="2434066" y="3448311"/>
              <a:ext cx="284931" cy="29993"/>
            </a:xfrm>
            <a:custGeom>
              <a:avLst/>
              <a:gdLst>
                <a:gd name="T0" fmla="*/ 188 w 188"/>
                <a:gd name="T1" fmla="*/ 10 h 20"/>
                <a:gd name="T2" fmla="*/ 179 w 188"/>
                <a:gd name="T3" fmla="*/ 20 h 20"/>
                <a:gd name="T4" fmla="*/ 10 w 188"/>
                <a:gd name="T5" fmla="*/ 20 h 20"/>
                <a:gd name="T6" fmla="*/ 0 w 188"/>
                <a:gd name="T7" fmla="*/ 10 h 20"/>
                <a:gd name="T8" fmla="*/ 0 w 188"/>
                <a:gd name="T9" fmla="*/ 10 h 20"/>
                <a:gd name="T10" fmla="*/ 10 w 188"/>
                <a:gd name="T11" fmla="*/ 0 h 20"/>
                <a:gd name="T12" fmla="*/ 179 w 188"/>
                <a:gd name="T13" fmla="*/ 0 h 20"/>
                <a:gd name="T14" fmla="*/ 188 w 188"/>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0">
                  <a:moveTo>
                    <a:pt x="188" y="10"/>
                  </a:moveTo>
                  <a:cubicBezTo>
                    <a:pt x="188" y="15"/>
                    <a:pt x="184" y="20"/>
                    <a:pt x="179" y="20"/>
                  </a:cubicBezTo>
                  <a:cubicBezTo>
                    <a:pt x="10" y="20"/>
                    <a:pt x="10" y="20"/>
                    <a:pt x="10" y="20"/>
                  </a:cubicBezTo>
                  <a:cubicBezTo>
                    <a:pt x="5" y="20"/>
                    <a:pt x="0" y="15"/>
                    <a:pt x="0" y="10"/>
                  </a:cubicBezTo>
                  <a:cubicBezTo>
                    <a:pt x="0" y="10"/>
                    <a:pt x="0" y="10"/>
                    <a:pt x="0" y="10"/>
                  </a:cubicBezTo>
                  <a:cubicBezTo>
                    <a:pt x="0" y="5"/>
                    <a:pt x="5" y="0"/>
                    <a:pt x="10" y="0"/>
                  </a:cubicBezTo>
                  <a:cubicBezTo>
                    <a:pt x="179" y="0"/>
                    <a:pt x="179" y="0"/>
                    <a:pt x="179" y="0"/>
                  </a:cubicBezTo>
                  <a:cubicBezTo>
                    <a:pt x="184" y="0"/>
                    <a:pt x="188" y="5"/>
                    <a:pt x="188"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2" name="Freeform 23"/>
            <p:cNvSpPr>
              <a:spLocks/>
            </p:cNvSpPr>
            <p:nvPr/>
          </p:nvSpPr>
          <p:spPr bwMode="auto">
            <a:xfrm>
              <a:off x="2464058" y="3294063"/>
              <a:ext cx="226017" cy="155320"/>
            </a:xfrm>
            <a:custGeom>
              <a:avLst/>
              <a:gdLst>
                <a:gd name="T0" fmla="*/ 75 w 149"/>
                <a:gd name="T1" fmla="*/ 0 h 102"/>
                <a:gd name="T2" fmla="*/ 0 w 149"/>
                <a:gd name="T3" fmla="*/ 75 h 102"/>
                <a:gd name="T4" fmla="*/ 0 w 149"/>
                <a:gd name="T5" fmla="*/ 102 h 102"/>
                <a:gd name="T6" fmla="*/ 149 w 149"/>
                <a:gd name="T7" fmla="*/ 102 h 102"/>
                <a:gd name="T8" fmla="*/ 149 w 149"/>
                <a:gd name="T9" fmla="*/ 75 h 102"/>
                <a:gd name="T10" fmla="*/ 75 w 149"/>
                <a:gd name="T11" fmla="*/ 0 h 102"/>
              </a:gdLst>
              <a:ahLst/>
              <a:cxnLst>
                <a:cxn ang="0">
                  <a:pos x="T0" y="T1"/>
                </a:cxn>
                <a:cxn ang="0">
                  <a:pos x="T2" y="T3"/>
                </a:cxn>
                <a:cxn ang="0">
                  <a:pos x="T4" y="T5"/>
                </a:cxn>
                <a:cxn ang="0">
                  <a:pos x="T6" y="T7"/>
                </a:cxn>
                <a:cxn ang="0">
                  <a:pos x="T8" y="T9"/>
                </a:cxn>
                <a:cxn ang="0">
                  <a:pos x="T10" y="T11"/>
                </a:cxn>
              </a:cxnLst>
              <a:rect l="0" t="0" r="r" b="b"/>
              <a:pathLst>
                <a:path w="149" h="102">
                  <a:moveTo>
                    <a:pt x="75" y="0"/>
                  </a:moveTo>
                  <a:cubicBezTo>
                    <a:pt x="33" y="0"/>
                    <a:pt x="0" y="34"/>
                    <a:pt x="0" y="75"/>
                  </a:cubicBezTo>
                  <a:cubicBezTo>
                    <a:pt x="0" y="102"/>
                    <a:pt x="0" y="102"/>
                    <a:pt x="0" y="102"/>
                  </a:cubicBezTo>
                  <a:cubicBezTo>
                    <a:pt x="149" y="102"/>
                    <a:pt x="149" y="102"/>
                    <a:pt x="149" y="102"/>
                  </a:cubicBezTo>
                  <a:cubicBezTo>
                    <a:pt x="149" y="75"/>
                    <a:pt x="149" y="75"/>
                    <a:pt x="149" y="75"/>
                  </a:cubicBezTo>
                  <a:cubicBezTo>
                    <a:pt x="149" y="34"/>
                    <a:pt x="116"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3" name="Rectangle 24"/>
            <p:cNvSpPr>
              <a:spLocks noChangeArrowheads="1"/>
            </p:cNvSpPr>
            <p:nvPr/>
          </p:nvSpPr>
          <p:spPr bwMode="auto">
            <a:xfrm>
              <a:off x="2464058" y="3408678"/>
              <a:ext cx="226017" cy="3963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4" name="Freeform 25"/>
            <p:cNvSpPr>
              <a:spLocks/>
            </p:cNvSpPr>
            <p:nvPr/>
          </p:nvSpPr>
          <p:spPr bwMode="auto">
            <a:xfrm>
              <a:off x="2464058" y="3478304"/>
              <a:ext cx="226017" cy="212091"/>
            </a:xfrm>
            <a:custGeom>
              <a:avLst/>
              <a:gdLst>
                <a:gd name="T0" fmla="*/ 0 w 149"/>
                <a:gd name="T1" fmla="*/ 0 h 140"/>
                <a:gd name="T2" fmla="*/ 0 w 149"/>
                <a:gd name="T3" fmla="*/ 116 h 140"/>
                <a:gd name="T4" fmla="*/ 1 w 149"/>
                <a:gd name="T5" fmla="*/ 116 h 140"/>
                <a:gd name="T6" fmla="*/ 74 w 149"/>
                <a:gd name="T7" fmla="*/ 140 h 140"/>
                <a:gd name="T8" fmla="*/ 149 w 149"/>
                <a:gd name="T9" fmla="*/ 116 h 140"/>
                <a:gd name="T10" fmla="*/ 149 w 149"/>
                <a:gd name="T11" fmla="*/ 0 h 140"/>
                <a:gd name="T12" fmla="*/ 0 w 149"/>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49" h="140">
                  <a:moveTo>
                    <a:pt x="0" y="0"/>
                  </a:moveTo>
                  <a:cubicBezTo>
                    <a:pt x="0" y="116"/>
                    <a:pt x="0" y="116"/>
                    <a:pt x="0" y="116"/>
                  </a:cubicBezTo>
                  <a:cubicBezTo>
                    <a:pt x="1" y="116"/>
                    <a:pt x="1" y="116"/>
                    <a:pt x="1" y="116"/>
                  </a:cubicBezTo>
                  <a:cubicBezTo>
                    <a:pt x="21" y="131"/>
                    <a:pt x="47" y="140"/>
                    <a:pt x="74" y="140"/>
                  </a:cubicBezTo>
                  <a:cubicBezTo>
                    <a:pt x="117" y="140"/>
                    <a:pt x="149" y="116"/>
                    <a:pt x="149" y="116"/>
                  </a:cubicBezTo>
                  <a:cubicBezTo>
                    <a:pt x="149" y="0"/>
                    <a:pt x="149" y="0"/>
                    <a:pt x="149" y="0"/>
                  </a:cubicBezTo>
                  <a:lnTo>
                    <a:pt x="0" y="0"/>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5" name="Rectangle 26"/>
            <p:cNvSpPr>
              <a:spLocks noChangeArrowheads="1"/>
            </p:cNvSpPr>
            <p:nvPr/>
          </p:nvSpPr>
          <p:spPr bwMode="auto">
            <a:xfrm>
              <a:off x="2743633" y="3941048"/>
              <a:ext cx="80338" cy="22495"/>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6" name="Rectangle 27"/>
            <p:cNvSpPr>
              <a:spLocks noChangeArrowheads="1"/>
            </p:cNvSpPr>
            <p:nvPr/>
          </p:nvSpPr>
          <p:spPr bwMode="auto">
            <a:xfrm>
              <a:off x="2330162" y="3941048"/>
              <a:ext cx="80338" cy="22495"/>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7" name="Freeform 28"/>
            <p:cNvSpPr>
              <a:spLocks/>
            </p:cNvSpPr>
            <p:nvPr/>
          </p:nvSpPr>
          <p:spPr bwMode="auto">
            <a:xfrm>
              <a:off x="2498336" y="3585421"/>
              <a:ext cx="156390" cy="35349"/>
            </a:xfrm>
            <a:custGeom>
              <a:avLst/>
              <a:gdLst>
                <a:gd name="T0" fmla="*/ 93 w 103"/>
                <a:gd name="T1" fmla="*/ 0 h 23"/>
                <a:gd name="T2" fmla="*/ 92 w 103"/>
                <a:gd name="T3" fmla="*/ 0 h 23"/>
                <a:gd name="T4" fmla="*/ 99 w 103"/>
                <a:gd name="T5" fmla="*/ 9 h 23"/>
                <a:gd name="T6" fmla="*/ 93 w 103"/>
                <a:gd name="T7" fmla="*/ 17 h 23"/>
                <a:gd name="T8" fmla="*/ 67 w 103"/>
                <a:gd name="T9" fmla="*/ 7 h 23"/>
                <a:gd name="T10" fmla="*/ 52 w 103"/>
                <a:gd name="T11" fmla="*/ 16 h 23"/>
                <a:gd name="T12" fmla="*/ 36 w 103"/>
                <a:gd name="T13" fmla="*/ 7 h 23"/>
                <a:gd name="T14" fmla="*/ 10 w 103"/>
                <a:gd name="T15" fmla="*/ 17 h 23"/>
                <a:gd name="T16" fmla="*/ 4 w 103"/>
                <a:gd name="T17" fmla="*/ 9 h 23"/>
                <a:gd name="T18" fmla="*/ 12 w 103"/>
                <a:gd name="T19" fmla="*/ 0 h 23"/>
                <a:gd name="T20" fmla="*/ 10 w 103"/>
                <a:gd name="T21" fmla="*/ 0 h 23"/>
                <a:gd name="T22" fmla="*/ 0 w 103"/>
                <a:gd name="T23" fmla="*/ 11 h 23"/>
                <a:gd name="T24" fmla="*/ 10 w 103"/>
                <a:gd name="T25" fmla="*/ 23 h 23"/>
                <a:gd name="T26" fmla="*/ 50 w 103"/>
                <a:gd name="T27" fmla="*/ 23 h 23"/>
                <a:gd name="T28" fmla="*/ 54 w 103"/>
                <a:gd name="T29" fmla="*/ 23 h 23"/>
                <a:gd name="T30" fmla="*/ 93 w 103"/>
                <a:gd name="T31" fmla="*/ 23 h 23"/>
                <a:gd name="T32" fmla="*/ 103 w 103"/>
                <a:gd name="T33" fmla="*/ 11 h 23"/>
                <a:gd name="T34" fmla="*/ 93 w 103"/>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3">
                  <a:moveTo>
                    <a:pt x="93" y="0"/>
                  </a:moveTo>
                  <a:cubicBezTo>
                    <a:pt x="92" y="0"/>
                    <a:pt x="92" y="0"/>
                    <a:pt x="92" y="0"/>
                  </a:cubicBezTo>
                  <a:cubicBezTo>
                    <a:pt x="96" y="0"/>
                    <a:pt x="99" y="4"/>
                    <a:pt x="99" y="9"/>
                  </a:cubicBezTo>
                  <a:cubicBezTo>
                    <a:pt x="99" y="13"/>
                    <a:pt x="97" y="17"/>
                    <a:pt x="93" y="17"/>
                  </a:cubicBezTo>
                  <a:cubicBezTo>
                    <a:pt x="80" y="17"/>
                    <a:pt x="78" y="7"/>
                    <a:pt x="67" y="7"/>
                  </a:cubicBezTo>
                  <a:cubicBezTo>
                    <a:pt x="58" y="7"/>
                    <a:pt x="54" y="12"/>
                    <a:pt x="52" y="16"/>
                  </a:cubicBezTo>
                  <a:cubicBezTo>
                    <a:pt x="49" y="12"/>
                    <a:pt x="45" y="7"/>
                    <a:pt x="36" y="7"/>
                  </a:cubicBezTo>
                  <a:cubicBezTo>
                    <a:pt x="25" y="7"/>
                    <a:pt x="23" y="17"/>
                    <a:pt x="10" y="17"/>
                  </a:cubicBezTo>
                  <a:cubicBezTo>
                    <a:pt x="6" y="17"/>
                    <a:pt x="4" y="13"/>
                    <a:pt x="4" y="9"/>
                  </a:cubicBezTo>
                  <a:cubicBezTo>
                    <a:pt x="4" y="4"/>
                    <a:pt x="8" y="0"/>
                    <a:pt x="12" y="0"/>
                  </a:cubicBezTo>
                  <a:cubicBezTo>
                    <a:pt x="11" y="0"/>
                    <a:pt x="11" y="0"/>
                    <a:pt x="10" y="0"/>
                  </a:cubicBezTo>
                  <a:cubicBezTo>
                    <a:pt x="4" y="0"/>
                    <a:pt x="0" y="5"/>
                    <a:pt x="0" y="11"/>
                  </a:cubicBezTo>
                  <a:cubicBezTo>
                    <a:pt x="0" y="18"/>
                    <a:pt x="4" y="23"/>
                    <a:pt x="10" y="23"/>
                  </a:cubicBezTo>
                  <a:cubicBezTo>
                    <a:pt x="16" y="23"/>
                    <a:pt x="40" y="23"/>
                    <a:pt x="50" y="23"/>
                  </a:cubicBezTo>
                  <a:cubicBezTo>
                    <a:pt x="52" y="23"/>
                    <a:pt x="54" y="23"/>
                    <a:pt x="54" y="23"/>
                  </a:cubicBezTo>
                  <a:cubicBezTo>
                    <a:pt x="63" y="23"/>
                    <a:pt x="87" y="23"/>
                    <a:pt x="93" y="23"/>
                  </a:cubicBezTo>
                  <a:cubicBezTo>
                    <a:pt x="99" y="23"/>
                    <a:pt x="103" y="18"/>
                    <a:pt x="103" y="11"/>
                  </a:cubicBezTo>
                  <a:cubicBezTo>
                    <a:pt x="103" y="5"/>
                    <a:pt x="99" y="0"/>
                    <a:pt x="9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8" name="Freeform 29"/>
            <p:cNvSpPr>
              <a:spLocks noEditPoints="1"/>
            </p:cNvSpPr>
            <p:nvPr/>
          </p:nvSpPr>
          <p:spPr bwMode="auto">
            <a:xfrm>
              <a:off x="2489766" y="3510439"/>
              <a:ext cx="174601" cy="62128"/>
            </a:xfrm>
            <a:custGeom>
              <a:avLst/>
              <a:gdLst>
                <a:gd name="T0" fmla="*/ 63 w 115"/>
                <a:gd name="T1" fmla="*/ 4 h 41"/>
                <a:gd name="T2" fmla="*/ 57 w 115"/>
                <a:gd name="T3" fmla="*/ 4 h 41"/>
                <a:gd name="T4" fmla="*/ 51 w 115"/>
                <a:gd name="T5" fmla="*/ 4 h 41"/>
                <a:gd name="T6" fmla="*/ 0 w 115"/>
                <a:gd name="T7" fmla="*/ 5 h 41"/>
                <a:gd name="T8" fmla="*/ 6 w 115"/>
                <a:gd name="T9" fmla="*/ 29 h 41"/>
                <a:gd name="T10" fmla="*/ 10 w 115"/>
                <a:gd name="T11" fmla="*/ 36 h 41"/>
                <a:gd name="T12" fmla="*/ 57 w 115"/>
                <a:gd name="T13" fmla="*/ 13 h 41"/>
                <a:gd name="T14" fmla="*/ 109 w 115"/>
                <a:gd name="T15" fmla="*/ 29 h 41"/>
                <a:gd name="T16" fmla="*/ 115 w 115"/>
                <a:gd name="T17" fmla="*/ 5 h 41"/>
                <a:gd name="T18" fmla="*/ 42 w 115"/>
                <a:gd name="T19" fmla="*/ 5 h 41"/>
                <a:gd name="T20" fmla="*/ 9 w 115"/>
                <a:gd name="T21" fmla="*/ 7 h 41"/>
                <a:gd name="T22" fmla="*/ 7 w 115"/>
                <a:gd name="T23" fmla="*/ 9 h 41"/>
                <a:gd name="T24" fmla="*/ 1 w 115"/>
                <a:gd name="T25" fmla="*/ 7 h 41"/>
                <a:gd name="T26" fmla="*/ 4 w 115"/>
                <a:gd name="T27" fmla="*/ 8 h 41"/>
                <a:gd name="T28" fmla="*/ 36 w 115"/>
                <a:gd name="T29" fmla="*/ 36 h 41"/>
                <a:gd name="T30" fmla="*/ 12 w 115"/>
                <a:gd name="T31" fmla="*/ 34 h 41"/>
                <a:gd name="T32" fmla="*/ 42 w 115"/>
                <a:gd name="T33" fmla="*/ 32 h 41"/>
                <a:gd name="T34" fmla="*/ 9 w 115"/>
                <a:gd name="T35" fmla="*/ 30 h 41"/>
                <a:gd name="T36" fmla="*/ 43 w 115"/>
                <a:gd name="T37" fmla="*/ 30 h 41"/>
                <a:gd name="T38" fmla="*/ 7 w 115"/>
                <a:gd name="T39" fmla="*/ 23 h 41"/>
                <a:gd name="T40" fmla="*/ 48 w 115"/>
                <a:gd name="T41" fmla="*/ 22 h 41"/>
                <a:gd name="T42" fmla="*/ 48 w 115"/>
                <a:gd name="T43" fmla="*/ 19 h 41"/>
                <a:gd name="T44" fmla="*/ 6 w 115"/>
                <a:gd name="T45" fmla="*/ 18 h 41"/>
                <a:gd name="T46" fmla="*/ 49 w 115"/>
                <a:gd name="T47" fmla="*/ 15 h 41"/>
                <a:gd name="T48" fmla="*/ 6 w 115"/>
                <a:gd name="T49" fmla="*/ 13 h 41"/>
                <a:gd name="T50" fmla="*/ 49 w 115"/>
                <a:gd name="T51" fmla="*/ 13 h 41"/>
                <a:gd name="T52" fmla="*/ 104 w 115"/>
                <a:gd name="T53" fmla="*/ 5 h 41"/>
                <a:gd name="T54" fmla="*/ 70 w 115"/>
                <a:gd name="T55" fmla="*/ 7 h 41"/>
                <a:gd name="T56" fmla="*/ 67 w 115"/>
                <a:gd name="T57" fmla="*/ 9 h 41"/>
                <a:gd name="T58" fmla="*/ 66 w 115"/>
                <a:gd name="T59" fmla="*/ 11 h 41"/>
                <a:gd name="T60" fmla="*/ 66 w 115"/>
                <a:gd name="T61" fmla="*/ 13 h 41"/>
                <a:gd name="T62" fmla="*/ 79 w 115"/>
                <a:gd name="T63" fmla="*/ 36 h 41"/>
                <a:gd name="T64" fmla="*/ 105 w 115"/>
                <a:gd name="T65" fmla="*/ 32 h 41"/>
                <a:gd name="T66" fmla="*/ 73 w 115"/>
                <a:gd name="T67" fmla="*/ 32 h 41"/>
                <a:gd name="T68" fmla="*/ 106 w 115"/>
                <a:gd name="T69" fmla="*/ 30 h 41"/>
                <a:gd name="T70" fmla="*/ 107 w 115"/>
                <a:gd name="T71" fmla="*/ 28 h 41"/>
                <a:gd name="T72" fmla="*/ 69 w 115"/>
                <a:gd name="T73" fmla="*/ 26 h 41"/>
                <a:gd name="T74" fmla="*/ 108 w 115"/>
                <a:gd name="T75" fmla="*/ 26 h 41"/>
                <a:gd name="T76" fmla="*/ 67 w 115"/>
                <a:gd name="T77" fmla="*/ 19 h 41"/>
                <a:gd name="T78" fmla="*/ 109 w 115"/>
                <a:gd name="T79" fmla="*/ 18 h 41"/>
                <a:gd name="T80" fmla="*/ 109 w 115"/>
                <a:gd name="T81" fmla="*/ 15 h 41"/>
                <a:gd name="T82" fmla="*/ 111 w 115"/>
                <a:gd name="T83" fmla="*/ 8 h 41"/>
                <a:gd name="T84" fmla="*/ 114 w 115"/>
                <a:gd name="T85"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41">
                  <a:moveTo>
                    <a:pt x="114" y="3"/>
                  </a:moveTo>
                  <a:cubicBezTo>
                    <a:pt x="114" y="3"/>
                    <a:pt x="101" y="0"/>
                    <a:pt x="90" y="0"/>
                  </a:cubicBezTo>
                  <a:cubicBezTo>
                    <a:pt x="79" y="0"/>
                    <a:pt x="63" y="4"/>
                    <a:pt x="63" y="4"/>
                  </a:cubicBezTo>
                  <a:cubicBezTo>
                    <a:pt x="57" y="4"/>
                    <a:pt x="57" y="4"/>
                    <a:pt x="57" y="4"/>
                  </a:cubicBezTo>
                  <a:cubicBezTo>
                    <a:pt x="57" y="4"/>
                    <a:pt x="57" y="4"/>
                    <a:pt x="57" y="4"/>
                  </a:cubicBezTo>
                  <a:cubicBezTo>
                    <a:pt x="57" y="4"/>
                    <a:pt x="57" y="4"/>
                    <a:pt x="57" y="4"/>
                  </a:cubicBezTo>
                  <a:cubicBezTo>
                    <a:pt x="57" y="4"/>
                    <a:pt x="57" y="4"/>
                    <a:pt x="57" y="4"/>
                  </a:cubicBezTo>
                  <a:cubicBezTo>
                    <a:pt x="57" y="4"/>
                    <a:pt x="57" y="4"/>
                    <a:pt x="57" y="4"/>
                  </a:cubicBezTo>
                  <a:cubicBezTo>
                    <a:pt x="51" y="4"/>
                    <a:pt x="51" y="4"/>
                    <a:pt x="51" y="4"/>
                  </a:cubicBezTo>
                  <a:cubicBezTo>
                    <a:pt x="51" y="4"/>
                    <a:pt x="35" y="0"/>
                    <a:pt x="24" y="0"/>
                  </a:cubicBezTo>
                  <a:cubicBezTo>
                    <a:pt x="14" y="0"/>
                    <a:pt x="1" y="3"/>
                    <a:pt x="1" y="3"/>
                  </a:cubicBezTo>
                  <a:cubicBezTo>
                    <a:pt x="1" y="3"/>
                    <a:pt x="0" y="3"/>
                    <a:pt x="0" y="5"/>
                  </a:cubicBezTo>
                  <a:cubicBezTo>
                    <a:pt x="0" y="5"/>
                    <a:pt x="0" y="9"/>
                    <a:pt x="0" y="11"/>
                  </a:cubicBezTo>
                  <a:cubicBezTo>
                    <a:pt x="0" y="12"/>
                    <a:pt x="2" y="12"/>
                    <a:pt x="3" y="13"/>
                  </a:cubicBezTo>
                  <a:cubicBezTo>
                    <a:pt x="4" y="15"/>
                    <a:pt x="5" y="23"/>
                    <a:pt x="6" y="29"/>
                  </a:cubicBezTo>
                  <a:cubicBezTo>
                    <a:pt x="6" y="31"/>
                    <a:pt x="7" y="34"/>
                    <a:pt x="10" y="36"/>
                  </a:cubicBezTo>
                  <a:cubicBezTo>
                    <a:pt x="10" y="36"/>
                    <a:pt x="10" y="36"/>
                    <a:pt x="10" y="36"/>
                  </a:cubicBezTo>
                  <a:cubicBezTo>
                    <a:pt x="10" y="36"/>
                    <a:pt x="10" y="36"/>
                    <a:pt x="10" y="36"/>
                  </a:cubicBezTo>
                  <a:cubicBezTo>
                    <a:pt x="13" y="39"/>
                    <a:pt x="17" y="41"/>
                    <a:pt x="25" y="41"/>
                  </a:cubicBezTo>
                  <a:cubicBezTo>
                    <a:pt x="36" y="41"/>
                    <a:pt x="41" y="38"/>
                    <a:pt x="46" y="30"/>
                  </a:cubicBezTo>
                  <a:cubicBezTo>
                    <a:pt x="51" y="22"/>
                    <a:pt x="52" y="13"/>
                    <a:pt x="57" y="13"/>
                  </a:cubicBezTo>
                  <a:cubicBezTo>
                    <a:pt x="62" y="13"/>
                    <a:pt x="63" y="22"/>
                    <a:pt x="68" y="30"/>
                  </a:cubicBezTo>
                  <a:cubicBezTo>
                    <a:pt x="73" y="38"/>
                    <a:pt x="79" y="41"/>
                    <a:pt x="90" y="41"/>
                  </a:cubicBezTo>
                  <a:cubicBezTo>
                    <a:pt x="103" y="41"/>
                    <a:pt x="108" y="35"/>
                    <a:pt x="109" y="29"/>
                  </a:cubicBezTo>
                  <a:cubicBezTo>
                    <a:pt x="110" y="23"/>
                    <a:pt x="111" y="15"/>
                    <a:pt x="112" y="13"/>
                  </a:cubicBezTo>
                  <a:cubicBezTo>
                    <a:pt x="113" y="12"/>
                    <a:pt x="115" y="12"/>
                    <a:pt x="115" y="11"/>
                  </a:cubicBezTo>
                  <a:cubicBezTo>
                    <a:pt x="115" y="9"/>
                    <a:pt x="115" y="5"/>
                    <a:pt x="115" y="5"/>
                  </a:cubicBezTo>
                  <a:cubicBezTo>
                    <a:pt x="115" y="3"/>
                    <a:pt x="114" y="3"/>
                    <a:pt x="114" y="3"/>
                  </a:cubicBezTo>
                  <a:close/>
                  <a:moveTo>
                    <a:pt x="24" y="2"/>
                  </a:moveTo>
                  <a:cubicBezTo>
                    <a:pt x="30" y="2"/>
                    <a:pt x="37" y="3"/>
                    <a:pt x="42" y="5"/>
                  </a:cubicBezTo>
                  <a:cubicBezTo>
                    <a:pt x="11" y="5"/>
                    <a:pt x="11" y="5"/>
                    <a:pt x="11" y="5"/>
                  </a:cubicBezTo>
                  <a:cubicBezTo>
                    <a:pt x="14" y="3"/>
                    <a:pt x="18" y="2"/>
                    <a:pt x="24" y="2"/>
                  </a:cubicBezTo>
                  <a:close/>
                  <a:moveTo>
                    <a:pt x="9" y="7"/>
                  </a:moveTo>
                  <a:cubicBezTo>
                    <a:pt x="45" y="7"/>
                    <a:pt x="45" y="7"/>
                    <a:pt x="45" y="7"/>
                  </a:cubicBezTo>
                  <a:cubicBezTo>
                    <a:pt x="46" y="7"/>
                    <a:pt x="47" y="8"/>
                    <a:pt x="48" y="9"/>
                  </a:cubicBezTo>
                  <a:cubicBezTo>
                    <a:pt x="7" y="9"/>
                    <a:pt x="7" y="9"/>
                    <a:pt x="7" y="9"/>
                  </a:cubicBezTo>
                  <a:cubicBezTo>
                    <a:pt x="8" y="8"/>
                    <a:pt x="8" y="7"/>
                    <a:pt x="9" y="7"/>
                  </a:cubicBezTo>
                  <a:close/>
                  <a:moveTo>
                    <a:pt x="4" y="8"/>
                  </a:moveTo>
                  <a:cubicBezTo>
                    <a:pt x="3" y="8"/>
                    <a:pt x="2" y="8"/>
                    <a:pt x="1" y="7"/>
                  </a:cubicBezTo>
                  <a:cubicBezTo>
                    <a:pt x="2" y="7"/>
                    <a:pt x="3" y="7"/>
                    <a:pt x="4" y="7"/>
                  </a:cubicBezTo>
                  <a:cubicBezTo>
                    <a:pt x="4" y="7"/>
                    <a:pt x="5" y="7"/>
                    <a:pt x="6" y="7"/>
                  </a:cubicBezTo>
                  <a:cubicBezTo>
                    <a:pt x="5" y="8"/>
                    <a:pt x="4" y="8"/>
                    <a:pt x="4" y="8"/>
                  </a:cubicBezTo>
                  <a:close/>
                  <a:moveTo>
                    <a:pt x="26" y="39"/>
                  </a:moveTo>
                  <a:cubicBezTo>
                    <a:pt x="21" y="39"/>
                    <a:pt x="18" y="38"/>
                    <a:pt x="15" y="36"/>
                  </a:cubicBezTo>
                  <a:cubicBezTo>
                    <a:pt x="36" y="36"/>
                    <a:pt x="36" y="36"/>
                    <a:pt x="36" y="36"/>
                  </a:cubicBezTo>
                  <a:cubicBezTo>
                    <a:pt x="33" y="38"/>
                    <a:pt x="29" y="39"/>
                    <a:pt x="26" y="39"/>
                  </a:cubicBezTo>
                  <a:close/>
                  <a:moveTo>
                    <a:pt x="39" y="34"/>
                  </a:moveTo>
                  <a:cubicBezTo>
                    <a:pt x="12" y="34"/>
                    <a:pt x="12" y="34"/>
                    <a:pt x="12" y="34"/>
                  </a:cubicBezTo>
                  <a:cubicBezTo>
                    <a:pt x="11" y="34"/>
                    <a:pt x="11" y="33"/>
                    <a:pt x="10" y="32"/>
                  </a:cubicBezTo>
                  <a:cubicBezTo>
                    <a:pt x="10" y="32"/>
                    <a:pt x="10" y="32"/>
                    <a:pt x="10" y="32"/>
                  </a:cubicBezTo>
                  <a:cubicBezTo>
                    <a:pt x="42" y="32"/>
                    <a:pt x="42" y="32"/>
                    <a:pt x="42" y="32"/>
                  </a:cubicBezTo>
                  <a:cubicBezTo>
                    <a:pt x="41" y="33"/>
                    <a:pt x="40" y="34"/>
                    <a:pt x="39" y="34"/>
                  </a:cubicBezTo>
                  <a:close/>
                  <a:moveTo>
                    <a:pt x="43" y="30"/>
                  </a:moveTo>
                  <a:cubicBezTo>
                    <a:pt x="9" y="30"/>
                    <a:pt x="9" y="30"/>
                    <a:pt x="9" y="30"/>
                  </a:cubicBezTo>
                  <a:cubicBezTo>
                    <a:pt x="8" y="29"/>
                    <a:pt x="8" y="29"/>
                    <a:pt x="8" y="28"/>
                  </a:cubicBezTo>
                  <a:cubicBezTo>
                    <a:pt x="45" y="28"/>
                    <a:pt x="45" y="28"/>
                    <a:pt x="45" y="28"/>
                  </a:cubicBezTo>
                  <a:cubicBezTo>
                    <a:pt x="45" y="29"/>
                    <a:pt x="44" y="29"/>
                    <a:pt x="43" y="30"/>
                  </a:cubicBezTo>
                  <a:close/>
                  <a:moveTo>
                    <a:pt x="46" y="26"/>
                  </a:moveTo>
                  <a:cubicBezTo>
                    <a:pt x="7" y="26"/>
                    <a:pt x="7" y="26"/>
                    <a:pt x="7" y="26"/>
                  </a:cubicBezTo>
                  <a:cubicBezTo>
                    <a:pt x="7" y="25"/>
                    <a:pt x="7" y="24"/>
                    <a:pt x="7" y="23"/>
                  </a:cubicBezTo>
                  <a:cubicBezTo>
                    <a:pt x="47" y="23"/>
                    <a:pt x="47" y="23"/>
                    <a:pt x="47" y="23"/>
                  </a:cubicBezTo>
                  <a:cubicBezTo>
                    <a:pt x="47" y="24"/>
                    <a:pt x="46" y="25"/>
                    <a:pt x="46" y="26"/>
                  </a:cubicBezTo>
                  <a:close/>
                  <a:moveTo>
                    <a:pt x="48" y="22"/>
                  </a:moveTo>
                  <a:cubicBezTo>
                    <a:pt x="7" y="22"/>
                    <a:pt x="7" y="22"/>
                    <a:pt x="7" y="22"/>
                  </a:cubicBezTo>
                  <a:cubicBezTo>
                    <a:pt x="6" y="21"/>
                    <a:pt x="6" y="20"/>
                    <a:pt x="6" y="19"/>
                  </a:cubicBezTo>
                  <a:cubicBezTo>
                    <a:pt x="48" y="19"/>
                    <a:pt x="48" y="19"/>
                    <a:pt x="48" y="19"/>
                  </a:cubicBezTo>
                  <a:cubicBezTo>
                    <a:pt x="48" y="20"/>
                    <a:pt x="48" y="21"/>
                    <a:pt x="48" y="22"/>
                  </a:cubicBezTo>
                  <a:close/>
                  <a:moveTo>
                    <a:pt x="49" y="18"/>
                  </a:moveTo>
                  <a:cubicBezTo>
                    <a:pt x="6" y="18"/>
                    <a:pt x="6" y="18"/>
                    <a:pt x="6" y="18"/>
                  </a:cubicBezTo>
                  <a:cubicBezTo>
                    <a:pt x="6" y="17"/>
                    <a:pt x="6" y="16"/>
                    <a:pt x="6" y="16"/>
                  </a:cubicBezTo>
                  <a:cubicBezTo>
                    <a:pt x="6" y="16"/>
                    <a:pt x="6" y="15"/>
                    <a:pt x="6" y="15"/>
                  </a:cubicBezTo>
                  <a:cubicBezTo>
                    <a:pt x="49" y="15"/>
                    <a:pt x="49" y="15"/>
                    <a:pt x="49" y="15"/>
                  </a:cubicBezTo>
                  <a:cubicBezTo>
                    <a:pt x="49" y="16"/>
                    <a:pt x="49" y="17"/>
                    <a:pt x="49" y="18"/>
                  </a:cubicBezTo>
                  <a:close/>
                  <a:moveTo>
                    <a:pt x="49" y="13"/>
                  </a:moveTo>
                  <a:cubicBezTo>
                    <a:pt x="6" y="13"/>
                    <a:pt x="6" y="13"/>
                    <a:pt x="6" y="13"/>
                  </a:cubicBezTo>
                  <a:cubicBezTo>
                    <a:pt x="6" y="12"/>
                    <a:pt x="7" y="12"/>
                    <a:pt x="7" y="11"/>
                  </a:cubicBezTo>
                  <a:cubicBezTo>
                    <a:pt x="49" y="11"/>
                    <a:pt x="49" y="11"/>
                    <a:pt x="49" y="11"/>
                  </a:cubicBezTo>
                  <a:cubicBezTo>
                    <a:pt x="49" y="11"/>
                    <a:pt x="49" y="12"/>
                    <a:pt x="49" y="13"/>
                  </a:cubicBezTo>
                  <a:cubicBezTo>
                    <a:pt x="49" y="13"/>
                    <a:pt x="49" y="13"/>
                    <a:pt x="49" y="13"/>
                  </a:cubicBezTo>
                  <a:close/>
                  <a:moveTo>
                    <a:pt x="91" y="2"/>
                  </a:moveTo>
                  <a:cubicBezTo>
                    <a:pt x="97" y="2"/>
                    <a:pt x="101" y="3"/>
                    <a:pt x="104" y="5"/>
                  </a:cubicBezTo>
                  <a:cubicBezTo>
                    <a:pt x="73" y="5"/>
                    <a:pt x="73" y="5"/>
                    <a:pt x="73" y="5"/>
                  </a:cubicBezTo>
                  <a:cubicBezTo>
                    <a:pt x="78" y="3"/>
                    <a:pt x="85" y="2"/>
                    <a:pt x="91" y="2"/>
                  </a:cubicBezTo>
                  <a:close/>
                  <a:moveTo>
                    <a:pt x="70" y="7"/>
                  </a:moveTo>
                  <a:cubicBezTo>
                    <a:pt x="106" y="7"/>
                    <a:pt x="106" y="7"/>
                    <a:pt x="106" y="7"/>
                  </a:cubicBezTo>
                  <a:cubicBezTo>
                    <a:pt x="107" y="7"/>
                    <a:pt x="107" y="8"/>
                    <a:pt x="108" y="9"/>
                  </a:cubicBezTo>
                  <a:cubicBezTo>
                    <a:pt x="67" y="9"/>
                    <a:pt x="67" y="9"/>
                    <a:pt x="67" y="9"/>
                  </a:cubicBezTo>
                  <a:cubicBezTo>
                    <a:pt x="68" y="8"/>
                    <a:pt x="69" y="7"/>
                    <a:pt x="70" y="7"/>
                  </a:cubicBezTo>
                  <a:close/>
                  <a:moveTo>
                    <a:pt x="66" y="13"/>
                  </a:moveTo>
                  <a:cubicBezTo>
                    <a:pt x="66" y="12"/>
                    <a:pt x="66" y="11"/>
                    <a:pt x="66" y="11"/>
                  </a:cubicBezTo>
                  <a:cubicBezTo>
                    <a:pt x="108" y="11"/>
                    <a:pt x="108" y="11"/>
                    <a:pt x="108" y="11"/>
                  </a:cubicBezTo>
                  <a:cubicBezTo>
                    <a:pt x="108" y="12"/>
                    <a:pt x="108" y="12"/>
                    <a:pt x="109" y="13"/>
                  </a:cubicBezTo>
                  <a:cubicBezTo>
                    <a:pt x="66" y="13"/>
                    <a:pt x="66" y="13"/>
                    <a:pt x="66" y="13"/>
                  </a:cubicBezTo>
                  <a:cubicBezTo>
                    <a:pt x="66" y="13"/>
                    <a:pt x="66" y="13"/>
                    <a:pt x="66" y="13"/>
                  </a:cubicBezTo>
                  <a:close/>
                  <a:moveTo>
                    <a:pt x="89" y="39"/>
                  </a:moveTo>
                  <a:cubicBezTo>
                    <a:pt x="86" y="39"/>
                    <a:pt x="82" y="38"/>
                    <a:pt x="79" y="36"/>
                  </a:cubicBezTo>
                  <a:cubicBezTo>
                    <a:pt x="100" y="36"/>
                    <a:pt x="100" y="36"/>
                    <a:pt x="100" y="36"/>
                  </a:cubicBezTo>
                  <a:cubicBezTo>
                    <a:pt x="97" y="38"/>
                    <a:pt x="93" y="39"/>
                    <a:pt x="89" y="39"/>
                  </a:cubicBezTo>
                  <a:close/>
                  <a:moveTo>
                    <a:pt x="105" y="32"/>
                  </a:moveTo>
                  <a:cubicBezTo>
                    <a:pt x="104" y="33"/>
                    <a:pt x="104" y="34"/>
                    <a:pt x="103" y="34"/>
                  </a:cubicBezTo>
                  <a:cubicBezTo>
                    <a:pt x="76" y="34"/>
                    <a:pt x="76" y="34"/>
                    <a:pt x="76" y="34"/>
                  </a:cubicBezTo>
                  <a:cubicBezTo>
                    <a:pt x="75" y="34"/>
                    <a:pt x="74" y="33"/>
                    <a:pt x="73" y="32"/>
                  </a:cubicBezTo>
                  <a:cubicBezTo>
                    <a:pt x="105" y="32"/>
                    <a:pt x="105" y="32"/>
                    <a:pt x="105" y="32"/>
                  </a:cubicBezTo>
                  <a:cubicBezTo>
                    <a:pt x="105" y="32"/>
                    <a:pt x="105" y="32"/>
                    <a:pt x="105" y="32"/>
                  </a:cubicBezTo>
                  <a:close/>
                  <a:moveTo>
                    <a:pt x="106" y="30"/>
                  </a:moveTo>
                  <a:cubicBezTo>
                    <a:pt x="72" y="30"/>
                    <a:pt x="72" y="30"/>
                    <a:pt x="72" y="30"/>
                  </a:cubicBezTo>
                  <a:cubicBezTo>
                    <a:pt x="71" y="29"/>
                    <a:pt x="70" y="29"/>
                    <a:pt x="70" y="28"/>
                  </a:cubicBezTo>
                  <a:cubicBezTo>
                    <a:pt x="107" y="28"/>
                    <a:pt x="107" y="28"/>
                    <a:pt x="107" y="28"/>
                  </a:cubicBezTo>
                  <a:cubicBezTo>
                    <a:pt x="107" y="29"/>
                    <a:pt x="107" y="29"/>
                    <a:pt x="106" y="30"/>
                  </a:cubicBezTo>
                  <a:close/>
                  <a:moveTo>
                    <a:pt x="108" y="26"/>
                  </a:moveTo>
                  <a:cubicBezTo>
                    <a:pt x="69" y="26"/>
                    <a:pt x="69" y="26"/>
                    <a:pt x="69" y="26"/>
                  </a:cubicBezTo>
                  <a:cubicBezTo>
                    <a:pt x="68" y="25"/>
                    <a:pt x="68" y="24"/>
                    <a:pt x="68" y="23"/>
                  </a:cubicBezTo>
                  <a:cubicBezTo>
                    <a:pt x="108" y="23"/>
                    <a:pt x="108" y="23"/>
                    <a:pt x="108" y="23"/>
                  </a:cubicBezTo>
                  <a:cubicBezTo>
                    <a:pt x="108" y="24"/>
                    <a:pt x="108" y="25"/>
                    <a:pt x="108" y="26"/>
                  </a:cubicBezTo>
                  <a:close/>
                  <a:moveTo>
                    <a:pt x="108" y="22"/>
                  </a:moveTo>
                  <a:cubicBezTo>
                    <a:pt x="67" y="22"/>
                    <a:pt x="67" y="22"/>
                    <a:pt x="67" y="22"/>
                  </a:cubicBezTo>
                  <a:cubicBezTo>
                    <a:pt x="67" y="21"/>
                    <a:pt x="67" y="20"/>
                    <a:pt x="67" y="19"/>
                  </a:cubicBezTo>
                  <a:cubicBezTo>
                    <a:pt x="109" y="19"/>
                    <a:pt x="109" y="19"/>
                    <a:pt x="109" y="19"/>
                  </a:cubicBezTo>
                  <a:cubicBezTo>
                    <a:pt x="108" y="20"/>
                    <a:pt x="108" y="21"/>
                    <a:pt x="108" y="22"/>
                  </a:cubicBezTo>
                  <a:close/>
                  <a:moveTo>
                    <a:pt x="109" y="18"/>
                  </a:moveTo>
                  <a:cubicBezTo>
                    <a:pt x="66" y="18"/>
                    <a:pt x="66" y="18"/>
                    <a:pt x="66" y="18"/>
                  </a:cubicBezTo>
                  <a:cubicBezTo>
                    <a:pt x="66" y="17"/>
                    <a:pt x="66" y="16"/>
                    <a:pt x="66" y="15"/>
                  </a:cubicBezTo>
                  <a:cubicBezTo>
                    <a:pt x="109" y="15"/>
                    <a:pt x="109" y="15"/>
                    <a:pt x="109" y="15"/>
                  </a:cubicBezTo>
                  <a:cubicBezTo>
                    <a:pt x="109" y="15"/>
                    <a:pt x="109" y="16"/>
                    <a:pt x="109" y="16"/>
                  </a:cubicBezTo>
                  <a:cubicBezTo>
                    <a:pt x="109" y="16"/>
                    <a:pt x="109" y="17"/>
                    <a:pt x="109" y="18"/>
                  </a:cubicBezTo>
                  <a:close/>
                  <a:moveTo>
                    <a:pt x="111" y="8"/>
                  </a:moveTo>
                  <a:cubicBezTo>
                    <a:pt x="110" y="8"/>
                    <a:pt x="109" y="8"/>
                    <a:pt x="109" y="7"/>
                  </a:cubicBezTo>
                  <a:cubicBezTo>
                    <a:pt x="109" y="7"/>
                    <a:pt x="110" y="7"/>
                    <a:pt x="111" y="7"/>
                  </a:cubicBezTo>
                  <a:cubicBezTo>
                    <a:pt x="112" y="7"/>
                    <a:pt x="113" y="7"/>
                    <a:pt x="114" y="7"/>
                  </a:cubicBezTo>
                  <a:cubicBezTo>
                    <a:pt x="113" y="8"/>
                    <a:pt x="112" y="8"/>
                    <a:pt x="111" y="8"/>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9" name="Rectangle 30"/>
            <p:cNvSpPr>
              <a:spLocks noChangeArrowheads="1"/>
            </p:cNvSpPr>
            <p:nvPr/>
          </p:nvSpPr>
          <p:spPr bwMode="auto">
            <a:xfrm>
              <a:off x="2464058" y="3478304"/>
              <a:ext cx="226017" cy="8569"/>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0" name="Freeform 31"/>
            <p:cNvSpPr>
              <a:spLocks/>
            </p:cNvSpPr>
            <p:nvPr/>
          </p:nvSpPr>
          <p:spPr bwMode="auto">
            <a:xfrm>
              <a:off x="2537969" y="3620769"/>
              <a:ext cx="78196" cy="29993"/>
            </a:xfrm>
            <a:custGeom>
              <a:avLst/>
              <a:gdLst>
                <a:gd name="T0" fmla="*/ 0 w 51"/>
                <a:gd name="T1" fmla="*/ 0 h 20"/>
                <a:gd name="T2" fmla="*/ 26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cubicBezTo>
                    <a:pt x="3" y="11"/>
                    <a:pt x="14" y="20"/>
                    <a:pt x="26" y="20"/>
                  </a:cubicBezTo>
                  <a:cubicBezTo>
                    <a:pt x="38" y="20"/>
                    <a:pt x="48" y="11"/>
                    <a:pt x="5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1" name="Freeform 32"/>
            <p:cNvSpPr>
              <a:spLocks/>
            </p:cNvSpPr>
            <p:nvPr/>
          </p:nvSpPr>
          <p:spPr bwMode="auto">
            <a:xfrm>
              <a:off x="2464058" y="3478304"/>
              <a:ext cx="43918" cy="201379"/>
            </a:xfrm>
            <a:custGeom>
              <a:avLst/>
              <a:gdLst>
                <a:gd name="T0" fmla="*/ 24 w 41"/>
                <a:gd name="T1" fmla="*/ 150 h 188"/>
                <a:gd name="T2" fmla="*/ 24 w 41"/>
                <a:gd name="T3" fmla="*/ 0 h 188"/>
                <a:gd name="T4" fmla="*/ 0 w 41"/>
                <a:gd name="T5" fmla="*/ 0 h 188"/>
                <a:gd name="T6" fmla="*/ 0 w 41"/>
                <a:gd name="T7" fmla="*/ 167 h 188"/>
                <a:gd name="T8" fmla="*/ 41 w 41"/>
                <a:gd name="T9" fmla="*/ 188 h 188"/>
                <a:gd name="T10" fmla="*/ 41 w 41"/>
                <a:gd name="T11" fmla="*/ 161 h 188"/>
                <a:gd name="T12" fmla="*/ 24 w 41"/>
                <a:gd name="T13" fmla="*/ 150 h 188"/>
              </a:gdLst>
              <a:ahLst/>
              <a:cxnLst>
                <a:cxn ang="0">
                  <a:pos x="T0" y="T1"/>
                </a:cxn>
                <a:cxn ang="0">
                  <a:pos x="T2" y="T3"/>
                </a:cxn>
                <a:cxn ang="0">
                  <a:pos x="T4" y="T5"/>
                </a:cxn>
                <a:cxn ang="0">
                  <a:pos x="T6" y="T7"/>
                </a:cxn>
                <a:cxn ang="0">
                  <a:pos x="T8" y="T9"/>
                </a:cxn>
                <a:cxn ang="0">
                  <a:pos x="T10" y="T11"/>
                </a:cxn>
                <a:cxn ang="0">
                  <a:pos x="T12" y="T13"/>
                </a:cxn>
              </a:cxnLst>
              <a:rect l="0" t="0" r="r" b="b"/>
              <a:pathLst>
                <a:path w="41" h="188">
                  <a:moveTo>
                    <a:pt x="24" y="150"/>
                  </a:moveTo>
                  <a:lnTo>
                    <a:pt x="24" y="0"/>
                  </a:lnTo>
                  <a:lnTo>
                    <a:pt x="0" y="0"/>
                  </a:lnTo>
                  <a:lnTo>
                    <a:pt x="0" y="167"/>
                  </a:lnTo>
                  <a:lnTo>
                    <a:pt x="41" y="188"/>
                  </a:lnTo>
                  <a:lnTo>
                    <a:pt x="41" y="161"/>
                  </a:lnTo>
                  <a:lnTo>
                    <a:pt x="24"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2" name="Freeform 33"/>
            <p:cNvSpPr>
              <a:spLocks/>
            </p:cNvSpPr>
            <p:nvPr/>
          </p:nvSpPr>
          <p:spPr bwMode="auto">
            <a:xfrm>
              <a:off x="2646157" y="3478304"/>
              <a:ext cx="43918" cy="201379"/>
            </a:xfrm>
            <a:custGeom>
              <a:avLst/>
              <a:gdLst>
                <a:gd name="T0" fmla="*/ 18 w 41"/>
                <a:gd name="T1" fmla="*/ 150 h 188"/>
                <a:gd name="T2" fmla="*/ 18 w 41"/>
                <a:gd name="T3" fmla="*/ 0 h 188"/>
                <a:gd name="T4" fmla="*/ 41 w 41"/>
                <a:gd name="T5" fmla="*/ 0 h 188"/>
                <a:gd name="T6" fmla="*/ 41 w 41"/>
                <a:gd name="T7" fmla="*/ 167 h 188"/>
                <a:gd name="T8" fmla="*/ 0 w 41"/>
                <a:gd name="T9" fmla="*/ 188 h 188"/>
                <a:gd name="T10" fmla="*/ 0 w 41"/>
                <a:gd name="T11" fmla="*/ 161 h 188"/>
                <a:gd name="T12" fmla="*/ 18 w 41"/>
                <a:gd name="T13" fmla="*/ 150 h 188"/>
              </a:gdLst>
              <a:ahLst/>
              <a:cxnLst>
                <a:cxn ang="0">
                  <a:pos x="T0" y="T1"/>
                </a:cxn>
                <a:cxn ang="0">
                  <a:pos x="T2" y="T3"/>
                </a:cxn>
                <a:cxn ang="0">
                  <a:pos x="T4" y="T5"/>
                </a:cxn>
                <a:cxn ang="0">
                  <a:pos x="T6" y="T7"/>
                </a:cxn>
                <a:cxn ang="0">
                  <a:pos x="T8" y="T9"/>
                </a:cxn>
                <a:cxn ang="0">
                  <a:pos x="T10" y="T11"/>
                </a:cxn>
                <a:cxn ang="0">
                  <a:pos x="T12" y="T13"/>
                </a:cxn>
              </a:cxnLst>
              <a:rect l="0" t="0" r="r" b="b"/>
              <a:pathLst>
                <a:path w="41" h="188">
                  <a:moveTo>
                    <a:pt x="18" y="150"/>
                  </a:moveTo>
                  <a:lnTo>
                    <a:pt x="18" y="0"/>
                  </a:lnTo>
                  <a:lnTo>
                    <a:pt x="41" y="0"/>
                  </a:lnTo>
                  <a:lnTo>
                    <a:pt x="41" y="167"/>
                  </a:lnTo>
                  <a:lnTo>
                    <a:pt x="0" y="188"/>
                  </a:lnTo>
                  <a:lnTo>
                    <a:pt x="0" y="161"/>
                  </a:lnTo>
                  <a:lnTo>
                    <a:pt x="1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73" name="Group 172"/>
          <p:cNvGrpSpPr/>
          <p:nvPr/>
        </p:nvGrpSpPr>
        <p:grpSpPr>
          <a:xfrm>
            <a:off x="10250432" y="5002996"/>
            <a:ext cx="1644307" cy="1936243"/>
            <a:chOff x="6597651" y="4965700"/>
            <a:chExt cx="2092324" cy="2463801"/>
          </a:xfrm>
        </p:grpSpPr>
        <p:sp>
          <p:nvSpPr>
            <p:cNvPr id="174" name="Freeform 490"/>
            <p:cNvSpPr>
              <a:spLocks/>
            </p:cNvSpPr>
            <p:nvPr/>
          </p:nvSpPr>
          <p:spPr bwMode="auto">
            <a:xfrm>
              <a:off x="7232650" y="5686425"/>
              <a:ext cx="457200" cy="317500"/>
            </a:xfrm>
            <a:custGeom>
              <a:avLst/>
              <a:gdLst>
                <a:gd name="T0" fmla="*/ 175 w 200"/>
                <a:gd name="T1" fmla="*/ 139 h 139"/>
                <a:gd name="T2" fmla="*/ 193 w 200"/>
                <a:gd name="T3" fmla="*/ 123 h 139"/>
                <a:gd name="T4" fmla="*/ 193 w 200"/>
                <a:gd name="T5" fmla="*/ 123 h 139"/>
                <a:gd name="T6" fmla="*/ 183 w 200"/>
                <a:gd name="T7" fmla="*/ 87 h 139"/>
                <a:gd name="T8" fmla="*/ 43 w 200"/>
                <a:gd name="T9" fmla="*/ 7 h 139"/>
                <a:gd name="T10" fmla="*/ 7 w 200"/>
                <a:gd name="T11" fmla="*/ 16 h 139"/>
                <a:gd name="T12" fmla="*/ 7 w 200"/>
                <a:gd name="T13" fmla="*/ 16 h 139"/>
                <a:gd name="T14" fmla="*/ 17 w 200"/>
                <a:gd name="T15" fmla="*/ 52 h 139"/>
                <a:gd name="T16" fmla="*/ 175 w 200"/>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9">
                  <a:moveTo>
                    <a:pt x="175" y="139"/>
                  </a:moveTo>
                  <a:cubicBezTo>
                    <a:pt x="175" y="139"/>
                    <a:pt x="186" y="135"/>
                    <a:pt x="193" y="123"/>
                  </a:cubicBezTo>
                  <a:cubicBezTo>
                    <a:pt x="193" y="123"/>
                    <a:pt x="193" y="123"/>
                    <a:pt x="193" y="123"/>
                  </a:cubicBezTo>
                  <a:cubicBezTo>
                    <a:pt x="200" y="110"/>
                    <a:pt x="196" y="94"/>
                    <a:pt x="183" y="87"/>
                  </a:cubicBezTo>
                  <a:cubicBezTo>
                    <a:pt x="43" y="7"/>
                    <a:pt x="43" y="7"/>
                    <a:pt x="43" y="7"/>
                  </a:cubicBezTo>
                  <a:cubicBezTo>
                    <a:pt x="30" y="0"/>
                    <a:pt x="14" y="4"/>
                    <a:pt x="7" y="16"/>
                  </a:cubicBezTo>
                  <a:cubicBezTo>
                    <a:pt x="7" y="16"/>
                    <a:pt x="7" y="16"/>
                    <a:pt x="7" y="16"/>
                  </a:cubicBezTo>
                  <a:cubicBezTo>
                    <a:pt x="0" y="29"/>
                    <a:pt x="4" y="44"/>
                    <a:pt x="17" y="52"/>
                  </a:cubicBezTo>
                  <a:lnTo>
                    <a:pt x="175" y="139"/>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5" name="Freeform 491"/>
            <p:cNvSpPr>
              <a:spLocks/>
            </p:cNvSpPr>
            <p:nvPr/>
          </p:nvSpPr>
          <p:spPr bwMode="auto">
            <a:xfrm>
              <a:off x="7586663" y="5665788"/>
              <a:ext cx="381000" cy="347663"/>
            </a:xfrm>
            <a:custGeom>
              <a:avLst/>
              <a:gdLst>
                <a:gd name="T0" fmla="*/ 46 w 167"/>
                <a:gd name="T1" fmla="*/ 143 h 152"/>
                <a:gd name="T2" fmla="*/ 9 w 167"/>
                <a:gd name="T3" fmla="*/ 140 h 152"/>
                <a:gd name="T4" fmla="*/ 9 w 167"/>
                <a:gd name="T5" fmla="*/ 140 h 152"/>
                <a:gd name="T6" fmla="*/ 12 w 167"/>
                <a:gd name="T7" fmla="*/ 104 h 152"/>
                <a:gd name="T8" fmla="*/ 121 w 167"/>
                <a:gd name="T9" fmla="*/ 9 h 152"/>
                <a:gd name="T10" fmla="*/ 157 w 167"/>
                <a:gd name="T11" fmla="*/ 12 h 152"/>
                <a:gd name="T12" fmla="*/ 157 w 167"/>
                <a:gd name="T13" fmla="*/ 12 h 152"/>
                <a:gd name="T14" fmla="*/ 155 w 167"/>
                <a:gd name="T15" fmla="*/ 48 h 152"/>
                <a:gd name="T16" fmla="*/ 46 w 167"/>
                <a:gd name="T17"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52">
                  <a:moveTo>
                    <a:pt x="46" y="143"/>
                  </a:moveTo>
                  <a:cubicBezTo>
                    <a:pt x="35" y="152"/>
                    <a:pt x="19" y="151"/>
                    <a:pt x="9" y="140"/>
                  </a:cubicBezTo>
                  <a:cubicBezTo>
                    <a:pt x="9" y="140"/>
                    <a:pt x="9" y="140"/>
                    <a:pt x="9" y="140"/>
                  </a:cubicBezTo>
                  <a:cubicBezTo>
                    <a:pt x="0" y="130"/>
                    <a:pt x="1" y="113"/>
                    <a:pt x="12" y="104"/>
                  </a:cubicBezTo>
                  <a:cubicBezTo>
                    <a:pt x="121" y="9"/>
                    <a:pt x="121" y="9"/>
                    <a:pt x="121" y="9"/>
                  </a:cubicBezTo>
                  <a:cubicBezTo>
                    <a:pt x="131" y="0"/>
                    <a:pt x="148" y="1"/>
                    <a:pt x="157" y="12"/>
                  </a:cubicBezTo>
                  <a:cubicBezTo>
                    <a:pt x="157" y="12"/>
                    <a:pt x="157" y="12"/>
                    <a:pt x="157" y="12"/>
                  </a:cubicBezTo>
                  <a:cubicBezTo>
                    <a:pt x="167" y="23"/>
                    <a:pt x="165" y="39"/>
                    <a:pt x="155" y="48"/>
                  </a:cubicBezTo>
                  <a:lnTo>
                    <a:pt x="46" y="143"/>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6" name="Freeform 492"/>
            <p:cNvSpPr>
              <a:spLocks/>
            </p:cNvSpPr>
            <p:nvPr/>
          </p:nvSpPr>
          <p:spPr bwMode="auto">
            <a:xfrm>
              <a:off x="7362825" y="5732463"/>
              <a:ext cx="146050" cy="171450"/>
            </a:xfrm>
            <a:custGeom>
              <a:avLst/>
              <a:gdLst>
                <a:gd name="T0" fmla="*/ 56 w 92"/>
                <a:gd name="T1" fmla="*/ 108 h 108"/>
                <a:gd name="T2" fmla="*/ 92 w 92"/>
                <a:gd name="T3" fmla="*/ 44 h 108"/>
                <a:gd name="T4" fmla="*/ 13 w 92"/>
                <a:gd name="T5" fmla="*/ 0 h 108"/>
                <a:gd name="T6" fmla="*/ 0 w 92"/>
                <a:gd name="T7" fmla="*/ 82 h 108"/>
                <a:gd name="T8" fmla="*/ 56 w 92"/>
                <a:gd name="T9" fmla="*/ 108 h 108"/>
              </a:gdLst>
              <a:ahLst/>
              <a:cxnLst>
                <a:cxn ang="0">
                  <a:pos x="T0" y="T1"/>
                </a:cxn>
                <a:cxn ang="0">
                  <a:pos x="T2" y="T3"/>
                </a:cxn>
                <a:cxn ang="0">
                  <a:pos x="T4" y="T5"/>
                </a:cxn>
                <a:cxn ang="0">
                  <a:pos x="T6" y="T7"/>
                </a:cxn>
                <a:cxn ang="0">
                  <a:pos x="T8" y="T9"/>
                </a:cxn>
              </a:cxnLst>
              <a:rect l="0" t="0" r="r" b="b"/>
              <a:pathLst>
                <a:path w="92" h="108">
                  <a:moveTo>
                    <a:pt x="56" y="108"/>
                  </a:moveTo>
                  <a:lnTo>
                    <a:pt x="92" y="44"/>
                  </a:lnTo>
                  <a:lnTo>
                    <a:pt x="13" y="0"/>
                  </a:lnTo>
                  <a:lnTo>
                    <a:pt x="0" y="82"/>
                  </a:lnTo>
                  <a:lnTo>
                    <a:pt x="56"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7" name="Freeform 493"/>
            <p:cNvSpPr>
              <a:spLocks/>
            </p:cNvSpPr>
            <p:nvPr/>
          </p:nvSpPr>
          <p:spPr bwMode="auto">
            <a:xfrm>
              <a:off x="7540625" y="6904038"/>
              <a:ext cx="130175" cy="246063"/>
            </a:xfrm>
            <a:custGeom>
              <a:avLst/>
              <a:gdLst>
                <a:gd name="T0" fmla="*/ 11 w 57"/>
                <a:gd name="T1" fmla="*/ 107 h 108"/>
                <a:gd name="T2" fmla="*/ 21 w 57"/>
                <a:gd name="T3" fmla="*/ 101 h 108"/>
                <a:gd name="T4" fmla="*/ 55 w 57"/>
                <a:gd name="T5" fmla="*/ 16 h 108"/>
                <a:gd name="T6" fmla="*/ 49 w 57"/>
                <a:gd name="T7" fmla="*/ 3 h 108"/>
                <a:gd name="T8" fmla="*/ 36 w 57"/>
                <a:gd name="T9" fmla="*/ 8 h 108"/>
                <a:gd name="T10" fmla="*/ 2 w 57"/>
                <a:gd name="T11" fmla="*/ 93 h 108"/>
                <a:gd name="T12" fmla="*/ 8 w 57"/>
                <a:gd name="T13" fmla="*/ 107 h 108"/>
                <a:gd name="T14" fmla="*/ 11 w 57"/>
                <a:gd name="T15" fmla="*/ 10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8">
                  <a:moveTo>
                    <a:pt x="11" y="107"/>
                  </a:moveTo>
                  <a:cubicBezTo>
                    <a:pt x="15" y="108"/>
                    <a:pt x="19" y="105"/>
                    <a:pt x="21" y="101"/>
                  </a:cubicBezTo>
                  <a:cubicBezTo>
                    <a:pt x="55" y="16"/>
                    <a:pt x="55" y="16"/>
                    <a:pt x="55" y="16"/>
                  </a:cubicBezTo>
                  <a:cubicBezTo>
                    <a:pt x="57" y="11"/>
                    <a:pt x="54" y="5"/>
                    <a:pt x="49" y="3"/>
                  </a:cubicBezTo>
                  <a:cubicBezTo>
                    <a:pt x="44" y="0"/>
                    <a:pt x="38" y="3"/>
                    <a:pt x="36" y="8"/>
                  </a:cubicBezTo>
                  <a:cubicBezTo>
                    <a:pt x="2" y="93"/>
                    <a:pt x="2" y="93"/>
                    <a:pt x="2" y="93"/>
                  </a:cubicBezTo>
                  <a:cubicBezTo>
                    <a:pt x="0" y="99"/>
                    <a:pt x="3" y="104"/>
                    <a:pt x="8" y="107"/>
                  </a:cubicBezTo>
                  <a:cubicBezTo>
                    <a:pt x="9" y="107"/>
                    <a:pt x="10" y="107"/>
                    <a:pt x="11" y="107"/>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8" name="Freeform 494"/>
            <p:cNvSpPr>
              <a:spLocks/>
            </p:cNvSpPr>
            <p:nvPr/>
          </p:nvSpPr>
          <p:spPr bwMode="auto">
            <a:xfrm>
              <a:off x="7559675" y="6899275"/>
              <a:ext cx="157162" cy="47625"/>
            </a:xfrm>
            <a:custGeom>
              <a:avLst/>
              <a:gdLst>
                <a:gd name="T0" fmla="*/ 10 w 69"/>
                <a:gd name="T1" fmla="*/ 21 h 21"/>
                <a:gd name="T2" fmla="*/ 59 w 69"/>
                <a:gd name="T3" fmla="*/ 21 h 21"/>
                <a:gd name="T4" fmla="*/ 69 w 69"/>
                <a:gd name="T5" fmla="*/ 10 h 21"/>
                <a:gd name="T6" fmla="*/ 59 w 69"/>
                <a:gd name="T7" fmla="*/ 0 h 21"/>
                <a:gd name="T8" fmla="*/ 10 w 69"/>
                <a:gd name="T9" fmla="*/ 0 h 21"/>
                <a:gd name="T10" fmla="*/ 0 w 69"/>
                <a:gd name="T11" fmla="*/ 10 h 21"/>
                <a:gd name="T12" fmla="*/ 10 w 6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10" y="21"/>
                  </a:moveTo>
                  <a:cubicBezTo>
                    <a:pt x="59" y="21"/>
                    <a:pt x="59" y="21"/>
                    <a:pt x="59" y="21"/>
                  </a:cubicBezTo>
                  <a:cubicBezTo>
                    <a:pt x="65" y="21"/>
                    <a:pt x="69" y="16"/>
                    <a:pt x="69" y="10"/>
                  </a:cubicBezTo>
                  <a:cubicBezTo>
                    <a:pt x="69" y="5"/>
                    <a:pt x="65" y="0"/>
                    <a:pt x="59" y="0"/>
                  </a:cubicBezTo>
                  <a:cubicBezTo>
                    <a:pt x="10" y="0"/>
                    <a:pt x="10" y="0"/>
                    <a:pt x="10" y="0"/>
                  </a:cubicBezTo>
                  <a:cubicBezTo>
                    <a:pt x="5" y="0"/>
                    <a:pt x="0" y="5"/>
                    <a:pt x="0" y="10"/>
                  </a:cubicBezTo>
                  <a:cubicBezTo>
                    <a:pt x="0" y="16"/>
                    <a:pt x="5" y="21"/>
                    <a:pt x="10" y="21"/>
                  </a:cubicBezTo>
                  <a:close/>
                </a:path>
              </a:pathLst>
            </a:custGeom>
            <a:solidFill>
              <a:srgbClr val="6D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9" name="Freeform 495"/>
            <p:cNvSpPr>
              <a:spLocks/>
            </p:cNvSpPr>
            <p:nvPr/>
          </p:nvSpPr>
          <p:spPr bwMode="auto">
            <a:xfrm>
              <a:off x="7237413" y="6223000"/>
              <a:ext cx="390525" cy="176213"/>
            </a:xfrm>
            <a:custGeom>
              <a:avLst/>
              <a:gdLst>
                <a:gd name="T0" fmla="*/ 0 w 171"/>
                <a:gd name="T1" fmla="*/ 0 h 77"/>
                <a:gd name="T2" fmla="*/ 0 w 171"/>
                <a:gd name="T3" fmla="*/ 38 h 77"/>
                <a:gd name="T4" fmla="*/ 38 w 171"/>
                <a:gd name="T5" fmla="*/ 77 h 77"/>
                <a:gd name="T6" fmla="*/ 171 w 171"/>
                <a:gd name="T7" fmla="*/ 77 h 77"/>
                <a:gd name="T8" fmla="*/ 171 w 171"/>
                <a:gd name="T9" fmla="*/ 0 h 77"/>
                <a:gd name="T10" fmla="*/ 0 w 171"/>
                <a:gd name="T11" fmla="*/ 0 h 77"/>
              </a:gdLst>
              <a:ahLst/>
              <a:cxnLst>
                <a:cxn ang="0">
                  <a:pos x="T0" y="T1"/>
                </a:cxn>
                <a:cxn ang="0">
                  <a:pos x="T2" y="T3"/>
                </a:cxn>
                <a:cxn ang="0">
                  <a:pos x="T4" y="T5"/>
                </a:cxn>
                <a:cxn ang="0">
                  <a:pos x="T6" y="T7"/>
                </a:cxn>
                <a:cxn ang="0">
                  <a:pos x="T8" y="T9"/>
                </a:cxn>
                <a:cxn ang="0">
                  <a:pos x="T10" y="T11"/>
                </a:cxn>
              </a:cxnLst>
              <a:rect l="0" t="0" r="r" b="b"/>
              <a:pathLst>
                <a:path w="171" h="77">
                  <a:moveTo>
                    <a:pt x="0" y="0"/>
                  </a:moveTo>
                  <a:cubicBezTo>
                    <a:pt x="0" y="38"/>
                    <a:pt x="0" y="38"/>
                    <a:pt x="0" y="38"/>
                  </a:cubicBezTo>
                  <a:cubicBezTo>
                    <a:pt x="0" y="59"/>
                    <a:pt x="17" y="77"/>
                    <a:pt x="38" y="77"/>
                  </a:cubicBezTo>
                  <a:cubicBezTo>
                    <a:pt x="171" y="77"/>
                    <a:pt x="171" y="77"/>
                    <a:pt x="171" y="77"/>
                  </a:cubicBezTo>
                  <a:cubicBezTo>
                    <a:pt x="171" y="0"/>
                    <a:pt x="171" y="0"/>
                    <a:pt x="171" y="0"/>
                  </a:cubicBezTo>
                  <a:lnTo>
                    <a:pt x="0" y="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0" name="Freeform 496"/>
            <p:cNvSpPr>
              <a:spLocks/>
            </p:cNvSpPr>
            <p:nvPr/>
          </p:nvSpPr>
          <p:spPr bwMode="auto">
            <a:xfrm>
              <a:off x="7627938" y="6223000"/>
              <a:ext cx="233362" cy="176213"/>
            </a:xfrm>
            <a:custGeom>
              <a:avLst/>
              <a:gdLst>
                <a:gd name="T0" fmla="*/ 102 w 102"/>
                <a:gd name="T1" fmla="*/ 38 h 77"/>
                <a:gd name="T2" fmla="*/ 64 w 102"/>
                <a:gd name="T3" fmla="*/ 0 h 77"/>
                <a:gd name="T4" fmla="*/ 0 w 102"/>
                <a:gd name="T5" fmla="*/ 0 h 77"/>
                <a:gd name="T6" fmla="*/ 0 w 102"/>
                <a:gd name="T7" fmla="*/ 77 h 77"/>
                <a:gd name="T8" fmla="*/ 64 w 102"/>
                <a:gd name="T9" fmla="*/ 77 h 77"/>
                <a:gd name="T10" fmla="*/ 102 w 102"/>
                <a:gd name="T11" fmla="*/ 38 h 77"/>
              </a:gdLst>
              <a:ahLst/>
              <a:cxnLst>
                <a:cxn ang="0">
                  <a:pos x="T0" y="T1"/>
                </a:cxn>
                <a:cxn ang="0">
                  <a:pos x="T2" y="T3"/>
                </a:cxn>
                <a:cxn ang="0">
                  <a:pos x="T4" y="T5"/>
                </a:cxn>
                <a:cxn ang="0">
                  <a:pos x="T6" y="T7"/>
                </a:cxn>
                <a:cxn ang="0">
                  <a:pos x="T8" y="T9"/>
                </a:cxn>
                <a:cxn ang="0">
                  <a:pos x="T10" y="T11"/>
                </a:cxn>
              </a:cxnLst>
              <a:rect l="0" t="0" r="r" b="b"/>
              <a:pathLst>
                <a:path w="102" h="77">
                  <a:moveTo>
                    <a:pt x="102" y="38"/>
                  </a:moveTo>
                  <a:cubicBezTo>
                    <a:pt x="102" y="17"/>
                    <a:pt x="85" y="0"/>
                    <a:pt x="64" y="0"/>
                  </a:cubicBezTo>
                  <a:cubicBezTo>
                    <a:pt x="0" y="0"/>
                    <a:pt x="0" y="0"/>
                    <a:pt x="0" y="0"/>
                  </a:cubicBezTo>
                  <a:cubicBezTo>
                    <a:pt x="0" y="77"/>
                    <a:pt x="0" y="77"/>
                    <a:pt x="0" y="77"/>
                  </a:cubicBezTo>
                  <a:cubicBezTo>
                    <a:pt x="64" y="77"/>
                    <a:pt x="64" y="77"/>
                    <a:pt x="64" y="77"/>
                  </a:cubicBezTo>
                  <a:cubicBezTo>
                    <a:pt x="85" y="77"/>
                    <a:pt x="102" y="59"/>
                    <a:pt x="102" y="38"/>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1" name="Freeform 497"/>
            <p:cNvSpPr>
              <a:spLocks/>
            </p:cNvSpPr>
            <p:nvPr/>
          </p:nvSpPr>
          <p:spPr bwMode="auto">
            <a:xfrm>
              <a:off x="7526338" y="6353175"/>
              <a:ext cx="322262" cy="425450"/>
            </a:xfrm>
            <a:custGeom>
              <a:avLst/>
              <a:gdLst>
                <a:gd name="T0" fmla="*/ 203 w 203"/>
                <a:gd name="T1" fmla="*/ 0 h 268"/>
                <a:gd name="T2" fmla="*/ 88 w 203"/>
                <a:gd name="T3" fmla="*/ 268 h 268"/>
                <a:gd name="T4" fmla="*/ 0 w 203"/>
                <a:gd name="T5" fmla="*/ 266 h 268"/>
                <a:gd name="T6" fmla="*/ 38 w 203"/>
                <a:gd name="T7" fmla="*/ 171 h 268"/>
                <a:gd name="T8" fmla="*/ 82 w 203"/>
                <a:gd name="T9" fmla="*/ 4 h 268"/>
                <a:gd name="T10" fmla="*/ 203 w 203"/>
                <a:gd name="T11" fmla="*/ 0 h 268"/>
              </a:gdLst>
              <a:ahLst/>
              <a:cxnLst>
                <a:cxn ang="0">
                  <a:pos x="T0" y="T1"/>
                </a:cxn>
                <a:cxn ang="0">
                  <a:pos x="T2" y="T3"/>
                </a:cxn>
                <a:cxn ang="0">
                  <a:pos x="T4" y="T5"/>
                </a:cxn>
                <a:cxn ang="0">
                  <a:pos x="T6" y="T7"/>
                </a:cxn>
                <a:cxn ang="0">
                  <a:pos x="T8" y="T9"/>
                </a:cxn>
                <a:cxn ang="0">
                  <a:pos x="T10" y="T11"/>
                </a:cxn>
              </a:cxnLst>
              <a:rect l="0" t="0" r="r" b="b"/>
              <a:pathLst>
                <a:path w="203" h="268">
                  <a:moveTo>
                    <a:pt x="203" y="0"/>
                  </a:moveTo>
                  <a:lnTo>
                    <a:pt x="88" y="268"/>
                  </a:lnTo>
                  <a:lnTo>
                    <a:pt x="0" y="266"/>
                  </a:lnTo>
                  <a:lnTo>
                    <a:pt x="38" y="171"/>
                  </a:lnTo>
                  <a:lnTo>
                    <a:pt x="82" y="4"/>
                  </a:lnTo>
                  <a:lnTo>
                    <a:pt x="203"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2" name="Freeform 498"/>
            <p:cNvSpPr>
              <a:spLocks/>
            </p:cNvSpPr>
            <p:nvPr/>
          </p:nvSpPr>
          <p:spPr bwMode="auto">
            <a:xfrm>
              <a:off x="7526338" y="6624638"/>
              <a:ext cx="206375" cy="155575"/>
            </a:xfrm>
            <a:custGeom>
              <a:avLst/>
              <a:gdLst>
                <a:gd name="T0" fmla="*/ 130 w 130"/>
                <a:gd name="T1" fmla="*/ 2 h 98"/>
                <a:gd name="T2" fmla="*/ 88 w 130"/>
                <a:gd name="T3" fmla="*/ 98 h 98"/>
                <a:gd name="T4" fmla="*/ 0 w 130"/>
                <a:gd name="T5" fmla="*/ 97 h 98"/>
                <a:gd name="T6" fmla="*/ 38 w 130"/>
                <a:gd name="T7" fmla="*/ 0 h 98"/>
                <a:gd name="T8" fmla="*/ 130 w 130"/>
                <a:gd name="T9" fmla="*/ 2 h 98"/>
              </a:gdLst>
              <a:ahLst/>
              <a:cxnLst>
                <a:cxn ang="0">
                  <a:pos x="T0" y="T1"/>
                </a:cxn>
                <a:cxn ang="0">
                  <a:pos x="T2" y="T3"/>
                </a:cxn>
                <a:cxn ang="0">
                  <a:pos x="T4" y="T5"/>
                </a:cxn>
                <a:cxn ang="0">
                  <a:pos x="T6" y="T7"/>
                </a:cxn>
                <a:cxn ang="0">
                  <a:pos x="T8" y="T9"/>
                </a:cxn>
              </a:cxnLst>
              <a:rect l="0" t="0" r="r" b="b"/>
              <a:pathLst>
                <a:path w="130" h="98">
                  <a:moveTo>
                    <a:pt x="130" y="2"/>
                  </a:moveTo>
                  <a:lnTo>
                    <a:pt x="88" y="98"/>
                  </a:lnTo>
                  <a:lnTo>
                    <a:pt x="0" y="97"/>
                  </a:lnTo>
                  <a:lnTo>
                    <a:pt x="38" y="0"/>
                  </a:lnTo>
                  <a:lnTo>
                    <a:pt x="130" y="2"/>
                  </a:lnTo>
                  <a:close/>
                </a:path>
              </a:pathLst>
            </a:custGeom>
            <a:solidFill>
              <a:srgbClr val="00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3" name="Freeform 499"/>
            <p:cNvSpPr>
              <a:spLocks/>
            </p:cNvSpPr>
            <p:nvPr/>
          </p:nvSpPr>
          <p:spPr bwMode="auto">
            <a:xfrm>
              <a:off x="7473950" y="6773863"/>
              <a:ext cx="317500" cy="130175"/>
            </a:xfrm>
            <a:custGeom>
              <a:avLst/>
              <a:gdLst>
                <a:gd name="T0" fmla="*/ 89 w 139"/>
                <a:gd name="T1" fmla="*/ 1 h 57"/>
                <a:gd name="T2" fmla="*/ 130 w 139"/>
                <a:gd name="T3" fmla="*/ 57 h 57"/>
                <a:gd name="T4" fmla="*/ 66 w 139"/>
                <a:gd name="T5" fmla="*/ 55 h 57"/>
                <a:gd name="T6" fmla="*/ 0 w 139"/>
                <a:gd name="T7" fmla="*/ 54 h 57"/>
                <a:gd name="T8" fmla="*/ 23 w 139"/>
                <a:gd name="T9" fmla="*/ 0 h 57"/>
                <a:gd name="T10" fmla="*/ 89 w 139"/>
                <a:gd name="T11" fmla="*/ 1 h 57"/>
              </a:gdLst>
              <a:ahLst/>
              <a:cxnLst>
                <a:cxn ang="0">
                  <a:pos x="T0" y="T1"/>
                </a:cxn>
                <a:cxn ang="0">
                  <a:pos x="T2" y="T3"/>
                </a:cxn>
                <a:cxn ang="0">
                  <a:pos x="T4" y="T5"/>
                </a:cxn>
                <a:cxn ang="0">
                  <a:pos x="T6" y="T7"/>
                </a:cxn>
                <a:cxn ang="0">
                  <a:pos x="T8" y="T9"/>
                </a:cxn>
                <a:cxn ang="0">
                  <a:pos x="T10" y="T11"/>
                </a:cxn>
              </a:cxnLst>
              <a:rect l="0" t="0" r="r" b="b"/>
              <a:pathLst>
                <a:path w="139" h="57">
                  <a:moveTo>
                    <a:pt x="89" y="1"/>
                  </a:moveTo>
                  <a:cubicBezTo>
                    <a:pt x="122" y="2"/>
                    <a:pt x="139" y="26"/>
                    <a:pt x="130" y="57"/>
                  </a:cubicBezTo>
                  <a:cubicBezTo>
                    <a:pt x="66" y="55"/>
                    <a:pt x="66" y="55"/>
                    <a:pt x="66" y="55"/>
                  </a:cubicBezTo>
                  <a:cubicBezTo>
                    <a:pt x="0" y="54"/>
                    <a:pt x="0" y="54"/>
                    <a:pt x="0" y="54"/>
                  </a:cubicBezTo>
                  <a:cubicBezTo>
                    <a:pt x="23" y="0"/>
                    <a:pt x="23" y="0"/>
                    <a:pt x="23" y="0"/>
                  </a:cubicBezTo>
                  <a:lnTo>
                    <a:pt x="8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4" name="Freeform 500"/>
            <p:cNvSpPr>
              <a:spLocks noEditPoints="1"/>
            </p:cNvSpPr>
            <p:nvPr/>
          </p:nvSpPr>
          <p:spPr bwMode="auto">
            <a:xfrm>
              <a:off x="7885113" y="6624638"/>
              <a:ext cx="804862" cy="804863"/>
            </a:xfrm>
            <a:custGeom>
              <a:avLst/>
              <a:gdLst>
                <a:gd name="T0" fmla="*/ 0 w 352"/>
                <a:gd name="T1" fmla="*/ 176 h 352"/>
                <a:gd name="T2" fmla="*/ 176 w 352"/>
                <a:gd name="T3" fmla="*/ 0 h 352"/>
                <a:gd name="T4" fmla="*/ 352 w 352"/>
                <a:gd name="T5" fmla="*/ 176 h 352"/>
                <a:gd name="T6" fmla="*/ 176 w 352"/>
                <a:gd name="T7" fmla="*/ 352 h 352"/>
                <a:gd name="T8" fmla="*/ 0 w 352"/>
                <a:gd name="T9" fmla="*/ 176 h 352"/>
                <a:gd name="T10" fmla="*/ 27 w 352"/>
                <a:gd name="T11" fmla="*/ 176 h 352"/>
                <a:gd name="T12" fmla="*/ 176 w 352"/>
                <a:gd name="T13" fmla="*/ 324 h 352"/>
                <a:gd name="T14" fmla="*/ 324 w 352"/>
                <a:gd name="T15" fmla="*/ 176 h 352"/>
                <a:gd name="T16" fmla="*/ 176 w 352"/>
                <a:gd name="T17" fmla="*/ 27 h 352"/>
                <a:gd name="T18" fmla="*/ 27 w 352"/>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0" y="176"/>
                  </a:moveTo>
                  <a:cubicBezTo>
                    <a:pt x="0" y="79"/>
                    <a:pt x="79" y="0"/>
                    <a:pt x="176" y="0"/>
                  </a:cubicBezTo>
                  <a:cubicBezTo>
                    <a:pt x="273" y="0"/>
                    <a:pt x="352" y="79"/>
                    <a:pt x="352" y="176"/>
                  </a:cubicBezTo>
                  <a:cubicBezTo>
                    <a:pt x="352" y="273"/>
                    <a:pt x="273" y="352"/>
                    <a:pt x="176" y="352"/>
                  </a:cubicBezTo>
                  <a:cubicBezTo>
                    <a:pt x="79" y="352"/>
                    <a:pt x="0" y="273"/>
                    <a:pt x="0" y="176"/>
                  </a:cubicBezTo>
                  <a:close/>
                  <a:moveTo>
                    <a:pt x="27" y="176"/>
                  </a:moveTo>
                  <a:cubicBezTo>
                    <a:pt x="27" y="258"/>
                    <a:pt x="94" y="324"/>
                    <a:pt x="176" y="324"/>
                  </a:cubicBezTo>
                  <a:cubicBezTo>
                    <a:pt x="258" y="324"/>
                    <a:pt x="324" y="258"/>
                    <a:pt x="324" y="176"/>
                  </a:cubicBezTo>
                  <a:cubicBezTo>
                    <a:pt x="324" y="94"/>
                    <a:pt x="258" y="27"/>
                    <a:pt x="176" y="27"/>
                  </a:cubicBezTo>
                  <a:cubicBezTo>
                    <a:pt x="94"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5" name="Freeform 501"/>
            <p:cNvSpPr>
              <a:spLocks noEditPoints="1"/>
            </p:cNvSpPr>
            <p:nvPr/>
          </p:nvSpPr>
          <p:spPr bwMode="auto">
            <a:xfrm>
              <a:off x="6597651" y="6624638"/>
              <a:ext cx="801687" cy="804863"/>
            </a:xfrm>
            <a:custGeom>
              <a:avLst/>
              <a:gdLst>
                <a:gd name="T0" fmla="*/ 0 w 351"/>
                <a:gd name="T1" fmla="*/ 176 h 352"/>
                <a:gd name="T2" fmla="*/ 175 w 351"/>
                <a:gd name="T3" fmla="*/ 0 h 352"/>
                <a:gd name="T4" fmla="*/ 351 w 351"/>
                <a:gd name="T5" fmla="*/ 176 h 352"/>
                <a:gd name="T6" fmla="*/ 175 w 351"/>
                <a:gd name="T7" fmla="*/ 352 h 352"/>
                <a:gd name="T8" fmla="*/ 0 w 351"/>
                <a:gd name="T9" fmla="*/ 176 h 352"/>
                <a:gd name="T10" fmla="*/ 27 w 351"/>
                <a:gd name="T11" fmla="*/ 176 h 352"/>
                <a:gd name="T12" fmla="*/ 175 w 351"/>
                <a:gd name="T13" fmla="*/ 324 h 352"/>
                <a:gd name="T14" fmla="*/ 324 w 351"/>
                <a:gd name="T15" fmla="*/ 176 h 352"/>
                <a:gd name="T16" fmla="*/ 175 w 351"/>
                <a:gd name="T17" fmla="*/ 27 h 352"/>
                <a:gd name="T18" fmla="*/ 27 w 351"/>
                <a:gd name="T19"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352">
                  <a:moveTo>
                    <a:pt x="0" y="176"/>
                  </a:moveTo>
                  <a:cubicBezTo>
                    <a:pt x="0" y="79"/>
                    <a:pt x="78" y="0"/>
                    <a:pt x="175" y="0"/>
                  </a:cubicBezTo>
                  <a:cubicBezTo>
                    <a:pt x="272" y="0"/>
                    <a:pt x="351" y="79"/>
                    <a:pt x="351" y="176"/>
                  </a:cubicBezTo>
                  <a:cubicBezTo>
                    <a:pt x="351" y="273"/>
                    <a:pt x="272" y="352"/>
                    <a:pt x="175" y="352"/>
                  </a:cubicBezTo>
                  <a:cubicBezTo>
                    <a:pt x="78" y="352"/>
                    <a:pt x="0" y="273"/>
                    <a:pt x="0" y="176"/>
                  </a:cubicBezTo>
                  <a:close/>
                  <a:moveTo>
                    <a:pt x="27" y="176"/>
                  </a:moveTo>
                  <a:cubicBezTo>
                    <a:pt x="27" y="258"/>
                    <a:pt x="93" y="324"/>
                    <a:pt x="175" y="324"/>
                  </a:cubicBezTo>
                  <a:cubicBezTo>
                    <a:pt x="257" y="324"/>
                    <a:pt x="324" y="258"/>
                    <a:pt x="324" y="176"/>
                  </a:cubicBezTo>
                  <a:cubicBezTo>
                    <a:pt x="324" y="94"/>
                    <a:pt x="257" y="27"/>
                    <a:pt x="175" y="27"/>
                  </a:cubicBezTo>
                  <a:cubicBezTo>
                    <a:pt x="93" y="27"/>
                    <a:pt x="27" y="94"/>
                    <a:pt x="27" y="176"/>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6" name="Line 502"/>
            <p:cNvSpPr>
              <a:spLocks noChangeShapeType="1"/>
            </p:cNvSpPr>
            <p:nvPr/>
          </p:nvSpPr>
          <p:spPr bwMode="auto">
            <a:xfrm>
              <a:off x="7369175" y="6472238"/>
              <a:ext cx="0" cy="0"/>
            </a:xfrm>
            <a:prstGeom prst="line">
              <a:avLst/>
            </a:prstGeom>
            <a:noFill/>
            <a:ln w="44450" cap="rnd">
              <a:solidFill>
                <a:srgbClr val="EA26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7" name="Freeform 503"/>
            <p:cNvSpPr>
              <a:spLocks noEditPoints="1"/>
            </p:cNvSpPr>
            <p:nvPr/>
          </p:nvSpPr>
          <p:spPr bwMode="auto">
            <a:xfrm>
              <a:off x="6956425" y="6223000"/>
              <a:ext cx="1373187" cy="935038"/>
            </a:xfrm>
            <a:custGeom>
              <a:avLst/>
              <a:gdLst>
                <a:gd name="T0" fmla="*/ 583 w 601"/>
                <a:gd name="T1" fmla="*/ 334 h 409"/>
                <a:gd name="T2" fmla="*/ 578 w 601"/>
                <a:gd name="T3" fmla="*/ 334 h 409"/>
                <a:gd name="T4" fmla="*/ 523 w 601"/>
                <a:gd name="T5" fmla="*/ 268 h 409"/>
                <a:gd name="T6" fmla="*/ 484 w 601"/>
                <a:gd name="T7" fmla="*/ 158 h 409"/>
                <a:gd name="T8" fmla="*/ 473 w 601"/>
                <a:gd name="T9" fmla="*/ 128 h 409"/>
                <a:gd name="T10" fmla="*/ 451 w 601"/>
                <a:gd name="T11" fmla="*/ 63 h 409"/>
                <a:gd name="T12" fmla="*/ 463 w 601"/>
                <a:gd name="T13" fmla="*/ 36 h 409"/>
                <a:gd name="T14" fmla="*/ 461 w 601"/>
                <a:gd name="T15" fmla="*/ 25 h 409"/>
                <a:gd name="T16" fmla="*/ 439 w 601"/>
                <a:gd name="T17" fmla="*/ 3 h 409"/>
                <a:gd name="T18" fmla="*/ 432 w 601"/>
                <a:gd name="T19" fmla="*/ 0 h 409"/>
                <a:gd name="T20" fmla="*/ 366 w 601"/>
                <a:gd name="T21" fmla="*/ 0 h 409"/>
                <a:gd name="T22" fmla="*/ 356 w 601"/>
                <a:gd name="T23" fmla="*/ 10 h 409"/>
                <a:gd name="T24" fmla="*/ 366 w 601"/>
                <a:gd name="T25" fmla="*/ 21 h 409"/>
                <a:gd name="T26" fmla="*/ 428 w 601"/>
                <a:gd name="T27" fmla="*/ 21 h 409"/>
                <a:gd name="T28" fmla="*/ 441 w 601"/>
                <a:gd name="T29" fmla="*/ 34 h 409"/>
                <a:gd name="T30" fmla="*/ 431 w 601"/>
                <a:gd name="T31" fmla="*/ 58 h 409"/>
                <a:gd name="T32" fmla="*/ 430 w 601"/>
                <a:gd name="T33" fmla="*/ 66 h 409"/>
                <a:gd name="T34" fmla="*/ 450 w 601"/>
                <a:gd name="T35" fmla="*/ 124 h 409"/>
                <a:gd name="T36" fmla="*/ 195 w 601"/>
                <a:gd name="T37" fmla="*/ 124 h 409"/>
                <a:gd name="T38" fmla="*/ 190 w 601"/>
                <a:gd name="T39" fmla="*/ 106 h 409"/>
                <a:gd name="T40" fmla="*/ 178 w 601"/>
                <a:gd name="T41" fmla="*/ 99 h 409"/>
                <a:gd name="T42" fmla="*/ 171 w 601"/>
                <a:gd name="T43" fmla="*/ 112 h 409"/>
                <a:gd name="T44" fmla="*/ 177 w 601"/>
                <a:gd name="T45" fmla="*/ 132 h 409"/>
                <a:gd name="T46" fmla="*/ 20 w 601"/>
                <a:gd name="T47" fmla="*/ 334 h 409"/>
                <a:gd name="T48" fmla="*/ 18 w 601"/>
                <a:gd name="T49" fmla="*/ 334 h 409"/>
                <a:gd name="T50" fmla="*/ 0 w 601"/>
                <a:gd name="T51" fmla="*/ 352 h 409"/>
                <a:gd name="T52" fmla="*/ 1 w 601"/>
                <a:gd name="T53" fmla="*/ 357 h 409"/>
                <a:gd name="T54" fmla="*/ 2 w 601"/>
                <a:gd name="T55" fmla="*/ 359 h 409"/>
                <a:gd name="T56" fmla="*/ 18 w 601"/>
                <a:gd name="T57" fmla="*/ 370 h 409"/>
                <a:gd name="T58" fmla="*/ 31 w 601"/>
                <a:gd name="T59" fmla="*/ 365 h 409"/>
                <a:gd name="T60" fmla="*/ 269 w 601"/>
                <a:gd name="T61" fmla="*/ 409 h 409"/>
                <a:gd name="T62" fmla="*/ 471 w 601"/>
                <a:gd name="T63" fmla="*/ 183 h 409"/>
                <a:gd name="T64" fmla="*/ 505 w 601"/>
                <a:gd name="T65" fmla="*/ 276 h 409"/>
                <a:gd name="T66" fmla="*/ 565 w 601"/>
                <a:gd name="T67" fmla="*/ 350 h 409"/>
                <a:gd name="T68" fmla="*/ 565 w 601"/>
                <a:gd name="T69" fmla="*/ 352 h 409"/>
                <a:gd name="T70" fmla="*/ 583 w 601"/>
                <a:gd name="T71" fmla="*/ 370 h 409"/>
                <a:gd name="T72" fmla="*/ 601 w 601"/>
                <a:gd name="T73" fmla="*/ 352 h 409"/>
                <a:gd name="T74" fmla="*/ 583 w 601"/>
                <a:gd name="T75" fmla="*/ 334 h 409"/>
                <a:gd name="T76" fmla="*/ 37 w 601"/>
                <a:gd name="T77" fmla="*/ 345 h 409"/>
                <a:gd name="T78" fmla="*/ 184 w 601"/>
                <a:gd name="T79" fmla="*/ 156 h 409"/>
                <a:gd name="T80" fmla="*/ 251 w 601"/>
                <a:gd name="T81" fmla="*/ 385 h 409"/>
                <a:gd name="T82" fmla="*/ 37 w 601"/>
                <a:gd name="T83" fmla="*/ 345 h 409"/>
                <a:gd name="T84" fmla="*/ 270 w 601"/>
                <a:gd name="T85" fmla="*/ 378 h 409"/>
                <a:gd name="T86" fmla="*/ 201 w 601"/>
                <a:gd name="T87" fmla="*/ 144 h 409"/>
                <a:gd name="T88" fmla="*/ 457 w 601"/>
                <a:gd name="T89" fmla="*/ 144 h 409"/>
                <a:gd name="T90" fmla="*/ 463 w 601"/>
                <a:gd name="T91" fmla="*/ 161 h 409"/>
                <a:gd name="T92" fmla="*/ 270 w 601"/>
                <a:gd name="T93" fmla="*/ 37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09">
                  <a:moveTo>
                    <a:pt x="583" y="334"/>
                  </a:moveTo>
                  <a:cubicBezTo>
                    <a:pt x="581" y="334"/>
                    <a:pt x="580" y="334"/>
                    <a:pt x="578" y="334"/>
                  </a:cubicBezTo>
                  <a:cubicBezTo>
                    <a:pt x="562" y="321"/>
                    <a:pt x="535" y="294"/>
                    <a:pt x="523" y="268"/>
                  </a:cubicBezTo>
                  <a:cubicBezTo>
                    <a:pt x="516" y="250"/>
                    <a:pt x="499" y="203"/>
                    <a:pt x="484" y="158"/>
                  </a:cubicBezTo>
                  <a:cubicBezTo>
                    <a:pt x="473" y="128"/>
                    <a:pt x="473" y="128"/>
                    <a:pt x="473" y="128"/>
                  </a:cubicBezTo>
                  <a:cubicBezTo>
                    <a:pt x="463" y="98"/>
                    <a:pt x="454" y="72"/>
                    <a:pt x="451" y="63"/>
                  </a:cubicBezTo>
                  <a:cubicBezTo>
                    <a:pt x="463" y="36"/>
                    <a:pt x="463" y="36"/>
                    <a:pt x="463" y="36"/>
                  </a:cubicBezTo>
                  <a:cubicBezTo>
                    <a:pt x="465" y="32"/>
                    <a:pt x="464" y="28"/>
                    <a:pt x="461" y="25"/>
                  </a:cubicBezTo>
                  <a:cubicBezTo>
                    <a:pt x="439" y="3"/>
                    <a:pt x="439" y="3"/>
                    <a:pt x="439" y="3"/>
                  </a:cubicBezTo>
                  <a:cubicBezTo>
                    <a:pt x="437" y="1"/>
                    <a:pt x="435" y="0"/>
                    <a:pt x="432" y="0"/>
                  </a:cubicBezTo>
                  <a:cubicBezTo>
                    <a:pt x="366" y="0"/>
                    <a:pt x="366" y="0"/>
                    <a:pt x="366" y="0"/>
                  </a:cubicBezTo>
                  <a:cubicBezTo>
                    <a:pt x="361" y="0"/>
                    <a:pt x="356" y="5"/>
                    <a:pt x="356" y="10"/>
                  </a:cubicBezTo>
                  <a:cubicBezTo>
                    <a:pt x="356" y="16"/>
                    <a:pt x="361" y="21"/>
                    <a:pt x="366" y="21"/>
                  </a:cubicBezTo>
                  <a:cubicBezTo>
                    <a:pt x="428" y="21"/>
                    <a:pt x="428" y="21"/>
                    <a:pt x="428" y="21"/>
                  </a:cubicBezTo>
                  <a:cubicBezTo>
                    <a:pt x="441" y="34"/>
                    <a:pt x="441" y="34"/>
                    <a:pt x="441" y="34"/>
                  </a:cubicBezTo>
                  <a:cubicBezTo>
                    <a:pt x="431" y="58"/>
                    <a:pt x="431" y="58"/>
                    <a:pt x="431" y="58"/>
                  </a:cubicBezTo>
                  <a:cubicBezTo>
                    <a:pt x="430" y="61"/>
                    <a:pt x="429" y="63"/>
                    <a:pt x="430" y="66"/>
                  </a:cubicBezTo>
                  <a:cubicBezTo>
                    <a:pt x="431" y="68"/>
                    <a:pt x="439" y="92"/>
                    <a:pt x="450" y="124"/>
                  </a:cubicBezTo>
                  <a:cubicBezTo>
                    <a:pt x="195" y="124"/>
                    <a:pt x="195" y="124"/>
                    <a:pt x="195" y="124"/>
                  </a:cubicBezTo>
                  <a:cubicBezTo>
                    <a:pt x="190" y="106"/>
                    <a:pt x="190" y="106"/>
                    <a:pt x="190" y="106"/>
                  </a:cubicBezTo>
                  <a:cubicBezTo>
                    <a:pt x="189" y="101"/>
                    <a:pt x="183" y="98"/>
                    <a:pt x="178" y="99"/>
                  </a:cubicBezTo>
                  <a:cubicBezTo>
                    <a:pt x="172" y="101"/>
                    <a:pt x="169" y="107"/>
                    <a:pt x="171" y="112"/>
                  </a:cubicBezTo>
                  <a:cubicBezTo>
                    <a:pt x="177" y="132"/>
                    <a:pt x="177" y="132"/>
                    <a:pt x="177" y="132"/>
                  </a:cubicBezTo>
                  <a:cubicBezTo>
                    <a:pt x="20" y="334"/>
                    <a:pt x="20" y="334"/>
                    <a:pt x="20" y="334"/>
                  </a:cubicBezTo>
                  <a:cubicBezTo>
                    <a:pt x="19" y="334"/>
                    <a:pt x="19" y="334"/>
                    <a:pt x="18" y="334"/>
                  </a:cubicBezTo>
                  <a:cubicBezTo>
                    <a:pt x="8" y="334"/>
                    <a:pt x="0" y="342"/>
                    <a:pt x="0" y="352"/>
                  </a:cubicBezTo>
                  <a:cubicBezTo>
                    <a:pt x="0" y="354"/>
                    <a:pt x="1" y="356"/>
                    <a:pt x="1" y="357"/>
                  </a:cubicBezTo>
                  <a:cubicBezTo>
                    <a:pt x="2" y="359"/>
                    <a:pt x="2" y="359"/>
                    <a:pt x="2" y="359"/>
                  </a:cubicBezTo>
                  <a:cubicBezTo>
                    <a:pt x="5" y="365"/>
                    <a:pt x="11" y="370"/>
                    <a:pt x="18" y="370"/>
                  </a:cubicBezTo>
                  <a:cubicBezTo>
                    <a:pt x="23" y="370"/>
                    <a:pt x="28" y="368"/>
                    <a:pt x="31" y="365"/>
                  </a:cubicBezTo>
                  <a:cubicBezTo>
                    <a:pt x="269" y="409"/>
                    <a:pt x="269" y="409"/>
                    <a:pt x="269" y="409"/>
                  </a:cubicBezTo>
                  <a:cubicBezTo>
                    <a:pt x="471" y="183"/>
                    <a:pt x="471" y="183"/>
                    <a:pt x="471" y="183"/>
                  </a:cubicBezTo>
                  <a:cubicBezTo>
                    <a:pt x="484" y="222"/>
                    <a:pt x="498" y="260"/>
                    <a:pt x="505" y="276"/>
                  </a:cubicBezTo>
                  <a:cubicBezTo>
                    <a:pt x="518" y="306"/>
                    <a:pt x="548" y="335"/>
                    <a:pt x="565" y="350"/>
                  </a:cubicBezTo>
                  <a:cubicBezTo>
                    <a:pt x="565" y="351"/>
                    <a:pt x="565" y="351"/>
                    <a:pt x="565" y="352"/>
                  </a:cubicBezTo>
                  <a:cubicBezTo>
                    <a:pt x="565" y="362"/>
                    <a:pt x="573" y="370"/>
                    <a:pt x="583" y="370"/>
                  </a:cubicBezTo>
                  <a:cubicBezTo>
                    <a:pt x="593" y="370"/>
                    <a:pt x="601" y="362"/>
                    <a:pt x="601" y="352"/>
                  </a:cubicBezTo>
                  <a:cubicBezTo>
                    <a:pt x="601" y="342"/>
                    <a:pt x="593" y="334"/>
                    <a:pt x="583" y="334"/>
                  </a:cubicBezTo>
                  <a:close/>
                  <a:moveTo>
                    <a:pt x="37" y="345"/>
                  </a:moveTo>
                  <a:cubicBezTo>
                    <a:pt x="184" y="156"/>
                    <a:pt x="184" y="156"/>
                    <a:pt x="184" y="156"/>
                  </a:cubicBezTo>
                  <a:cubicBezTo>
                    <a:pt x="251" y="385"/>
                    <a:pt x="251" y="385"/>
                    <a:pt x="251" y="385"/>
                  </a:cubicBezTo>
                  <a:lnTo>
                    <a:pt x="37" y="345"/>
                  </a:lnTo>
                  <a:close/>
                  <a:moveTo>
                    <a:pt x="270" y="378"/>
                  </a:moveTo>
                  <a:cubicBezTo>
                    <a:pt x="201" y="144"/>
                    <a:pt x="201" y="144"/>
                    <a:pt x="201" y="144"/>
                  </a:cubicBezTo>
                  <a:cubicBezTo>
                    <a:pt x="457" y="144"/>
                    <a:pt x="457" y="144"/>
                    <a:pt x="457" y="144"/>
                  </a:cubicBezTo>
                  <a:cubicBezTo>
                    <a:pt x="459" y="150"/>
                    <a:pt x="461" y="156"/>
                    <a:pt x="463" y="161"/>
                  </a:cubicBezTo>
                  <a:lnTo>
                    <a:pt x="270" y="378"/>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8" name="Freeform 504"/>
            <p:cNvSpPr>
              <a:spLocks/>
            </p:cNvSpPr>
            <p:nvPr/>
          </p:nvSpPr>
          <p:spPr bwMode="auto">
            <a:xfrm>
              <a:off x="7191375" y="6380163"/>
              <a:ext cx="354012" cy="101600"/>
            </a:xfrm>
            <a:custGeom>
              <a:avLst/>
              <a:gdLst>
                <a:gd name="T0" fmla="*/ 155 w 155"/>
                <a:gd name="T1" fmla="*/ 0 h 44"/>
                <a:gd name="T2" fmla="*/ 57 w 155"/>
                <a:gd name="T3" fmla="*/ 44 h 44"/>
                <a:gd name="T4" fmla="*/ 0 w 155"/>
                <a:gd name="T5" fmla="*/ 0 h 44"/>
                <a:gd name="T6" fmla="*/ 155 w 155"/>
                <a:gd name="T7" fmla="*/ 0 h 44"/>
              </a:gdLst>
              <a:ahLst/>
              <a:cxnLst>
                <a:cxn ang="0">
                  <a:pos x="T0" y="T1"/>
                </a:cxn>
                <a:cxn ang="0">
                  <a:pos x="T2" y="T3"/>
                </a:cxn>
                <a:cxn ang="0">
                  <a:pos x="T4" y="T5"/>
                </a:cxn>
                <a:cxn ang="0">
                  <a:pos x="T6" y="T7"/>
                </a:cxn>
              </a:cxnLst>
              <a:rect l="0" t="0" r="r" b="b"/>
              <a:pathLst>
                <a:path w="155" h="44">
                  <a:moveTo>
                    <a:pt x="155" y="0"/>
                  </a:moveTo>
                  <a:cubicBezTo>
                    <a:pt x="139" y="26"/>
                    <a:pt x="90" y="44"/>
                    <a:pt x="57" y="44"/>
                  </a:cubicBezTo>
                  <a:cubicBezTo>
                    <a:pt x="24" y="44"/>
                    <a:pt x="0" y="22"/>
                    <a:pt x="0" y="0"/>
                  </a:cubicBezTo>
                  <a:lnTo>
                    <a:pt x="155" y="0"/>
                  </a:ln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9" name="Oval 505"/>
            <p:cNvSpPr>
              <a:spLocks noChangeArrowheads="1"/>
            </p:cNvSpPr>
            <p:nvPr/>
          </p:nvSpPr>
          <p:spPr bwMode="auto">
            <a:xfrm>
              <a:off x="7466013" y="7035800"/>
              <a:ext cx="193675" cy="195263"/>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0" name="Freeform 506"/>
            <p:cNvSpPr>
              <a:spLocks/>
            </p:cNvSpPr>
            <p:nvPr/>
          </p:nvSpPr>
          <p:spPr bwMode="auto">
            <a:xfrm>
              <a:off x="7472363" y="7089775"/>
              <a:ext cx="120650" cy="227013"/>
            </a:xfrm>
            <a:custGeom>
              <a:avLst/>
              <a:gdLst>
                <a:gd name="T0" fmla="*/ 11 w 53"/>
                <a:gd name="T1" fmla="*/ 100 h 100"/>
                <a:gd name="T2" fmla="*/ 21 w 53"/>
                <a:gd name="T3" fmla="*/ 94 h 100"/>
                <a:gd name="T4" fmla="*/ 50 w 53"/>
                <a:gd name="T5" fmla="*/ 15 h 100"/>
                <a:gd name="T6" fmla="*/ 45 w 53"/>
                <a:gd name="T7" fmla="*/ 2 h 100"/>
                <a:gd name="T8" fmla="*/ 32 w 53"/>
                <a:gd name="T9" fmla="*/ 8 h 100"/>
                <a:gd name="T10" fmla="*/ 2 w 53"/>
                <a:gd name="T11" fmla="*/ 86 h 100"/>
                <a:gd name="T12" fmla="*/ 8 w 53"/>
                <a:gd name="T13" fmla="*/ 99 h 100"/>
                <a:gd name="T14" fmla="*/ 11 w 53"/>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00">
                  <a:moveTo>
                    <a:pt x="11" y="100"/>
                  </a:moveTo>
                  <a:cubicBezTo>
                    <a:pt x="15" y="100"/>
                    <a:pt x="19" y="98"/>
                    <a:pt x="21" y="94"/>
                  </a:cubicBezTo>
                  <a:cubicBezTo>
                    <a:pt x="50" y="15"/>
                    <a:pt x="50" y="15"/>
                    <a:pt x="50" y="15"/>
                  </a:cubicBezTo>
                  <a:cubicBezTo>
                    <a:pt x="53" y="10"/>
                    <a:pt x="50" y="4"/>
                    <a:pt x="45" y="2"/>
                  </a:cubicBezTo>
                  <a:cubicBezTo>
                    <a:pt x="40" y="0"/>
                    <a:pt x="34" y="3"/>
                    <a:pt x="32" y="8"/>
                  </a:cubicBezTo>
                  <a:cubicBezTo>
                    <a:pt x="2" y="86"/>
                    <a:pt x="2" y="86"/>
                    <a:pt x="2" y="86"/>
                  </a:cubicBezTo>
                  <a:cubicBezTo>
                    <a:pt x="0" y="91"/>
                    <a:pt x="3" y="97"/>
                    <a:pt x="8" y="99"/>
                  </a:cubicBezTo>
                  <a:cubicBezTo>
                    <a:pt x="9" y="100"/>
                    <a:pt x="10" y="100"/>
                    <a:pt x="11" y="10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1" name="Freeform 507"/>
            <p:cNvSpPr>
              <a:spLocks/>
            </p:cNvSpPr>
            <p:nvPr/>
          </p:nvSpPr>
          <p:spPr bwMode="auto">
            <a:xfrm>
              <a:off x="7767638" y="6223000"/>
              <a:ext cx="138112" cy="47625"/>
            </a:xfrm>
            <a:custGeom>
              <a:avLst/>
              <a:gdLst>
                <a:gd name="T0" fmla="*/ 61 w 61"/>
                <a:gd name="T1" fmla="*/ 10 h 21"/>
                <a:gd name="T2" fmla="*/ 51 w 61"/>
                <a:gd name="T3" fmla="*/ 21 h 21"/>
                <a:gd name="T4" fmla="*/ 10 w 61"/>
                <a:gd name="T5" fmla="*/ 21 h 21"/>
                <a:gd name="T6" fmla="*/ 0 w 61"/>
                <a:gd name="T7" fmla="*/ 10 h 21"/>
                <a:gd name="T8" fmla="*/ 0 w 61"/>
                <a:gd name="T9" fmla="*/ 10 h 21"/>
                <a:gd name="T10" fmla="*/ 10 w 61"/>
                <a:gd name="T11" fmla="*/ 0 h 21"/>
                <a:gd name="T12" fmla="*/ 51 w 61"/>
                <a:gd name="T13" fmla="*/ 0 h 21"/>
                <a:gd name="T14" fmla="*/ 61 w 61"/>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
                  <a:moveTo>
                    <a:pt x="61" y="10"/>
                  </a:moveTo>
                  <a:cubicBezTo>
                    <a:pt x="61" y="16"/>
                    <a:pt x="57" y="21"/>
                    <a:pt x="51" y="21"/>
                  </a:cubicBezTo>
                  <a:cubicBezTo>
                    <a:pt x="10" y="21"/>
                    <a:pt x="10" y="21"/>
                    <a:pt x="10" y="21"/>
                  </a:cubicBezTo>
                  <a:cubicBezTo>
                    <a:pt x="4" y="21"/>
                    <a:pt x="0" y="16"/>
                    <a:pt x="0" y="10"/>
                  </a:cubicBezTo>
                  <a:cubicBezTo>
                    <a:pt x="0" y="10"/>
                    <a:pt x="0" y="10"/>
                    <a:pt x="0" y="10"/>
                  </a:cubicBezTo>
                  <a:cubicBezTo>
                    <a:pt x="0" y="5"/>
                    <a:pt x="4" y="0"/>
                    <a:pt x="10" y="0"/>
                  </a:cubicBezTo>
                  <a:cubicBezTo>
                    <a:pt x="51" y="0"/>
                    <a:pt x="51" y="0"/>
                    <a:pt x="51" y="0"/>
                  </a:cubicBezTo>
                  <a:cubicBezTo>
                    <a:pt x="57" y="0"/>
                    <a:pt x="61" y="5"/>
                    <a:pt x="61" y="10"/>
                  </a:cubicBezTo>
                  <a:close/>
                </a:path>
              </a:pathLst>
            </a:custGeom>
            <a:solidFill>
              <a:srgbClr val="262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2" name="Freeform 508"/>
            <p:cNvSpPr>
              <a:spLocks/>
            </p:cNvSpPr>
            <p:nvPr/>
          </p:nvSpPr>
          <p:spPr bwMode="auto">
            <a:xfrm>
              <a:off x="8024813" y="6299200"/>
              <a:ext cx="71437" cy="136525"/>
            </a:xfrm>
            <a:custGeom>
              <a:avLst/>
              <a:gdLst>
                <a:gd name="T0" fmla="*/ 31 w 31"/>
                <a:gd name="T1" fmla="*/ 0 h 60"/>
                <a:gd name="T2" fmla="*/ 0 w 31"/>
                <a:gd name="T3" fmla="*/ 30 h 60"/>
                <a:gd name="T4" fmla="*/ 31 w 31"/>
                <a:gd name="T5" fmla="*/ 60 h 60"/>
                <a:gd name="T6" fmla="*/ 31 w 31"/>
                <a:gd name="T7" fmla="*/ 0 h 60"/>
              </a:gdLst>
              <a:ahLst/>
              <a:cxnLst>
                <a:cxn ang="0">
                  <a:pos x="T0" y="T1"/>
                </a:cxn>
                <a:cxn ang="0">
                  <a:pos x="T2" y="T3"/>
                </a:cxn>
                <a:cxn ang="0">
                  <a:pos x="T4" y="T5"/>
                </a:cxn>
                <a:cxn ang="0">
                  <a:pos x="T6" y="T7"/>
                </a:cxn>
              </a:cxnLst>
              <a:rect l="0" t="0" r="r" b="b"/>
              <a:pathLst>
                <a:path w="31" h="60">
                  <a:moveTo>
                    <a:pt x="31" y="0"/>
                  </a:moveTo>
                  <a:cubicBezTo>
                    <a:pt x="14" y="0"/>
                    <a:pt x="0" y="13"/>
                    <a:pt x="0" y="30"/>
                  </a:cubicBezTo>
                  <a:cubicBezTo>
                    <a:pt x="0" y="47"/>
                    <a:pt x="14" y="60"/>
                    <a:pt x="31" y="60"/>
                  </a:cubicBezTo>
                  <a:lnTo>
                    <a:pt x="31"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3" name="Freeform 509"/>
            <p:cNvSpPr>
              <a:spLocks/>
            </p:cNvSpPr>
            <p:nvPr/>
          </p:nvSpPr>
          <p:spPr bwMode="auto">
            <a:xfrm>
              <a:off x="7312025" y="6380163"/>
              <a:ext cx="338137" cy="368300"/>
            </a:xfrm>
            <a:custGeom>
              <a:avLst/>
              <a:gdLst>
                <a:gd name="T0" fmla="*/ 126 w 148"/>
                <a:gd name="T1" fmla="*/ 148 h 161"/>
                <a:gd name="T2" fmla="*/ 135 w 148"/>
                <a:gd name="T3" fmla="*/ 90 h 161"/>
                <a:gd name="T4" fmla="*/ 67 w 148"/>
                <a:gd name="T5" fmla="*/ 0 h 161"/>
                <a:gd name="T6" fmla="*/ 0 w 148"/>
                <a:gd name="T7" fmla="*/ 51 h 161"/>
                <a:gd name="T8" fmla="*/ 69 w 148"/>
                <a:gd name="T9" fmla="*/ 143 h 161"/>
                <a:gd name="T10" fmla="*/ 126 w 148"/>
                <a:gd name="T11" fmla="*/ 148 h 161"/>
              </a:gdLst>
              <a:ahLst/>
              <a:cxnLst>
                <a:cxn ang="0">
                  <a:pos x="T0" y="T1"/>
                </a:cxn>
                <a:cxn ang="0">
                  <a:pos x="T2" y="T3"/>
                </a:cxn>
                <a:cxn ang="0">
                  <a:pos x="T4" y="T5"/>
                </a:cxn>
                <a:cxn ang="0">
                  <a:pos x="T6" y="T7"/>
                </a:cxn>
                <a:cxn ang="0">
                  <a:pos x="T8" y="T9"/>
                </a:cxn>
                <a:cxn ang="0">
                  <a:pos x="T10" y="T11"/>
                </a:cxn>
              </a:cxnLst>
              <a:rect l="0" t="0" r="r" b="b"/>
              <a:pathLst>
                <a:path w="148" h="161">
                  <a:moveTo>
                    <a:pt x="126" y="148"/>
                  </a:moveTo>
                  <a:cubicBezTo>
                    <a:pt x="144" y="134"/>
                    <a:pt x="148" y="109"/>
                    <a:pt x="135" y="90"/>
                  </a:cubicBezTo>
                  <a:cubicBezTo>
                    <a:pt x="67" y="0"/>
                    <a:pt x="67" y="0"/>
                    <a:pt x="67" y="0"/>
                  </a:cubicBezTo>
                  <a:cubicBezTo>
                    <a:pt x="0" y="51"/>
                    <a:pt x="0" y="51"/>
                    <a:pt x="0" y="51"/>
                  </a:cubicBezTo>
                  <a:cubicBezTo>
                    <a:pt x="69" y="143"/>
                    <a:pt x="69" y="143"/>
                    <a:pt x="69" y="143"/>
                  </a:cubicBezTo>
                  <a:cubicBezTo>
                    <a:pt x="84" y="159"/>
                    <a:pt x="109" y="161"/>
                    <a:pt x="126" y="148"/>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4" name="Freeform 510"/>
            <p:cNvSpPr>
              <a:spLocks/>
            </p:cNvSpPr>
            <p:nvPr/>
          </p:nvSpPr>
          <p:spPr bwMode="auto">
            <a:xfrm>
              <a:off x="7183438" y="6154738"/>
              <a:ext cx="387350" cy="482600"/>
            </a:xfrm>
            <a:custGeom>
              <a:avLst/>
              <a:gdLst>
                <a:gd name="T0" fmla="*/ 169 w 169"/>
                <a:gd name="T1" fmla="*/ 160 h 211"/>
                <a:gd name="T2" fmla="*/ 48 w 169"/>
                <a:gd name="T3" fmla="*/ 0 h 211"/>
                <a:gd name="T4" fmla="*/ 0 w 169"/>
                <a:gd name="T5" fmla="*/ 30 h 211"/>
                <a:gd name="T6" fmla="*/ 18 w 169"/>
                <a:gd name="T7" fmla="*/ 99 h 211"/>
                <a:gd name="T8" fmla="*/ 102 w 169"/>
                <a:gd name="T9" fmla="*/ 211 h 211"/>
                <a:gd name="T10" fmla="*/ 169 w 169"/>
                <a:gd name="T11" fmla="*/ 160 h 211"/>
              </a:gdLst>
              <a:ahLst/>
              <a:cxnLst>
                <a:cxn ang="0">
                  <a:pos x="T0" y="T1"/>
                </a:cxn>
                <a:cxn ang="0">
                  <a:pos x="T2" y="T3"/>
                </a:cxn>
                <a:cxn ang="0">
                  <a:pos x="T4" y="T5"/>
                </a:cxn>
                <a:cxn ang="0">
                  <a:pos x="T6" y="T7"/>
                </a:cxn>
                <a:cxn ang="0">
                  <a:pos x="T8" y="T9"/>
                </a:cxn>
                <a:cxn ang="0">
                  <a:pos x="T10" y="T11"/>
                </a:cxn>
              </a:cxnLst>
              <a:rect l="0" t="0" r="r" b="b"/>
              <a:pathLst>
                <a:path w="169" h="211">
                  <a:moveTo>
                    <a:pt x="169" y="160"/>
                  </a:moveTo>
                  <a:cubicBezTo>
                    <a:pt x="48" y="0"/>
                    <a:pt x="48" y="0"/>
                    <a:pt x="48" y="0"/>
                  </a:cubicBezTo>
                  <a:cubicBezTo>
                    <a:pt x="0" y="30"/>
                    <a:pt x="0" y="30"/>
                    <a:pt x="0" y="30"/>
                  </a:cubicBezTo>
                  <a:cubicBezTo>
                    <a:pt x="0" y="55"/>
                    <a:pt x="4" y="81"/>
                    <a:pt x="18" y="99"/>
                  </a:cubicBezTo>
                  <a:cubicBezTo>
                    <a:pt x="102" y="211"/>
                    <a:pt x="102" y="211"/>
                    <a:pt x="102" y="211"/>
                  </a:cubicBezTo>
                  <a:lnTo>
                    <a:pt x="169" y="160"/>
                  </a:lnTo>
                  <a:close/>
                </a:path>
              </a:pathLst>
            </a:cu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5" name="Rectangle 511"/>
            <p:cNvSpPr>
              <a:spLocks noChangeArrowheads="1"/>
            </p:cNvSpPr>
            <p:nvPr/>
          </p:nvSpPr>
          <p:spPr bwMode="auto">
            <a:xfrm>
              <a:off x="7183438" y="5537200"/>
              <a:ext cx="142875" cy="119063"/>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6" name="Freeform 512"/>
            <p:cNvSpPr>
              <a:spLocks/>
            </p:cNvSpPr>
            <p:nvPr/>
          </p:nvSpPr>
          <p:spPr bwMode="auto">
            <a:xfrm>
              <a:off x="7110413" y="5199063"/>
              <a:ext cx="466725" cy="427038"/>
            </a:xfrm>
            <a:custGeom>
              <a:avLst/>
              <a:gdLst>
                <a:gd name="T0" fmla="*/ 8 w 204"/>
                <a:gd name="T1" fmla="*/ 75 h 187"/>
                <a:gd name="T2" fmla="*/ 103 w 204"/>
                <a:gd name="T3" fmla="*/ 7 h 187"/>
                <a:gd name="T4" fmla="*/ 179 w 204"/>
                <a:gd name="T5" fmla="*/ 21 h 187"/>
                <a:gd name="T6" fmla="*/ 189 w 204"/>
                <a:gd name="T7" fmla="*/ 94 h 187"/>
                <a:gd name="T8" fmla="*/ 204 w 204"/>
                <a:gd name="T9" fmla="*/ 115 h 187"/>
                <a:gd name="T10" fmla="*/ 201 w 204"/>
                <a:gd name="T11" fmla="*/ 131 h 187"/>
                <a:gd name="T12" fmla="*/ 182 w 204"/>
                <a:gd name="T13" fmla="*/ 128 h 187"/>
                <a:gd name="T14" fmla="*/ 171 w 204"/>
                <a:gd name="T15" fmla="*/ 187 h 187"/>
                <a:gd name="T16" fmla="*/ 75 w 204"/>
                <a:gd name="T17" fmla="*/ 170 h 187"/>
                <a:gd name="T18" fmla="*/ 75 w 204"/>
                <a:gd name="T19" fmla="*/ 170 h 187"/>
                <a:gd name="T20" fmla="*/ 74 w 204"/>
                <a:gd name="T21" fmla="*/ 170 h 187"/>
                <a:gd name="T22" fmla="*/ 74 w 204"/>
                <a:gd name="T23" fmla="*/ 170 h 187"/>
                <a:gd name="T24" fmla="*/ 74 w 204"/>
                <a:gd name="T25" fmla="*/ 170 h 187"/>
                <a:gd name="T26" fmla="*/ 8 w 204"/>
                <a:gd name="T27" fmla="*/ 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87">
                  <a:moveTo>
                    <a:pt x="8" y="75"/>
                  </a:moveTo>
                  <a:cubicBezTo>
                    <a:pt x="15" y="30"/>
                    <a:pt x="58" y="0"/>
                    <a:pt x="103" y="7"/>
                  </a:cubicBezTo>
                  <a:cubicBezTo>
                    <a:pt x="179" y="21"/>
                    <a:pt x="179" y="21"/>
                    <a:pt x="179" y="21"/>
                  </a:cubicBezTo>
                  <a:cubicBezTo>
                    <a:pt x="179" y="21"/>
                    <a:pt x="189" y="91"/>
                    <a:pt x="189" y="94"/>
                  </a:cubicBezTo>
                  <a:cubicBezTo>
                    <a:pt x="190" y="103"/>
                    <a:pt x="196" y="110"/>
                    <a:pt x="204" y="115"/>
                  </a:cubicBezTo>
                  <a:cubicBezTo>
                    <a:pt x="201" y="131"/>
                    <a:pt x="201" y="131"/>
                    <a:pt x="201" y="131"/>
                  </a:cubicBezTo>
                  <a:cubicBezTo>
                    <a:pt x="182" y="128"/>
                    <a:pt x="182" y="128"/>
                    <a:pt x="182" y="128"/>
                  </a:cubicBezTo>
                  <a:cubicBezTo>
                    <a:pt x="171" y="187"/>
                    <a:pt x="171" y="187"/>
                    <a:pt x="171" y="187"/>
                  </a:cubicBezTo>
                  <a:cubicBezTo>
                    <a:pt x="75" y="170"/>
                    <a:pt x="75" y="170"/>
                    <a:pt x="75" y="170"/>
                  </a:cubicBezTo>
                  <a:cubicBezTo>
                    <a:pt x="75" y="170"/>
                    <a:pt x="75" y="170"/>
                    <a:pt x="75" y="170"/>
                  </a:cubicBezTo>
                  <a:cubicBezTo>
                    <a:pt x="75" y="170"/>
                    <a:pt x="74" y="170"/>
                    <a:pt x="74" y="170"/>
                  </a:cubicBezTo>
                  <a:cubicBezTo>
                    <a:pt x="74" y="170"/>
                    <a:pt x="74" y="170"/>
                    <a:pt x="74" y="170"/>
                  </a:cubicBezTo>
                  <a:cubicBezTo>
                    <a:pt x="74" y="170"/>
                    <a:pt x="74" y="170"/>
                    <a:pt x="74" y="170"/>
                  </a:cubicBezTo>
                  <a:cubicBezTo>
                    <a:pt x="29" y="162"/>
                    <a:pt x="0" y="119"/>
                    <a:pt x="8" y="75"/>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7" name="Freeform 513"/>
            <p:cNvSpPr>
              <a:spLocks/>
            </p:cNvSpPr>
            <p:nvPr/>
          </p:nvSpPr>
          <p:spPr bwMode="auto">
            <a:xfrm>
              <a:off x="7294563" y="5349875"/>
              <a:ext cx="68262" cy="114300"/>
            </a:xfrm>
            <a:custGeom>
              <a:avLst/>
              <a:gdLst>
                <a:gd name="T0" fmla="*/ 30 w 30"/>
                <a:gd name="T1" fmla="*/ 2 h 50"/>
                <a:gd name="T2" fmla="*/ 22 w 30"/>
                <a:gd name="T3" fmla="*/ 50 h 50"/>
                <a:gd name="T4" fmla="*/ 2 w 30"/>
                <a:gd name="T5" fmla="*/ 22 h 50"/>
                <a:gd name="T6" fmla="*/ 30 w 30"/>
                <a:gd name="T7" fmla="*/ 2 h 50"/>
              </a:gdLst>
              <a:ahLst/>
              <a:cxnLst>
                <a:cxn ang="0">
                  <a:pos x="T0" y="T1"/>
                </a:cxn>
                <a:cxn ang="0">
                  <a:pos x="T2" y="T3"/>
                </a:cxn>
                <a:cxn ang="0">
                  <a:pos x="T4" y="T5"/>
                </a:cxn>
                <a:cxn ang="0">
                  <a:pos x="T6" y="T7"/>
                </a:cxn>
              </a:cxnLst>
              <a:rect l="0" t="0" r="r" b="b"/>
              <a:pathLst>
                <a:path w="30" h="50">
                  <a:moveTo>
                    <a:pt x="30" y="2"/>
                  </a:moveTo>
                  <a:cubicBezTo>
                    <a:pt x="22" y="50"/>
                    <a:pt x="22" y="50"/>
                    <a:pt x="22" y="50"/>
                  </a:cubicBezTo>
                  <a:cubicBezTo>
                    <a:pt x="9" y="47"/>
                    <a:pt x="0" y="35"/>
                    <a:pt x="2" y="22"/>
                  </a:cubicBezTo>
                  <a:cubicBezTo>
                    <a:pt x="5" y="9"/>
                    <a:pt x="17" y="0"/>
                    <a:pt x="30" y="2"/>
                  </a:cubicBez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8" name="Freeform 514"/>
            <p:cNvSpPr>
              <a:spLocks/>
            </p:cNvSpPr>
            <p:nvPr/>
          </p:nvSpPr>
          <p:spPr bwMode="auto">
            <a:xfrm>
              <a:off x="7183438" y="5640388"/>
              <a:ext cx="242887" cy="582613"/>
            </a:xfrm>
            <a:custGeom>
              <a:avLst/>
              <a:gdLst>
                <a:gd name="T0" fmla="*/ 31 w 106"/>
                <a:gd name="T1" fmla="*/ 0 h 255"/>
                <a:gd name="T2" fmla="*/ 106 w 106"/>
                <a:gd name="T3" fmla="*/ 124 h 255"/>
                <a:gd name="T4" fmla="*/ 106 w 106"/>
                <a:gd name="T5" fmla="*/ 255 h 255"/>
                <a:gd name="T6" fmla="*/ 0 w 106"/>
                <a:gd name="T7" fmla="*/ 255 h 255"/>
                <a:gd name="T8" fmla="*/ 0 w 106"/>
                <a:gd name="T9" fmla="*/ 0 h 255"/>
                <a:gd name="T10" fmla="*/ 31 w 106"/>
                <a:gd name="T11" fmla="*/ 0 h 255"/>
              </a:gdLst>
              <a:ahLst/>
              <a:cxnLst>
                <a:cxn ang="0">
                  <a:pos x="T0" y="T1"/>
                </a:cxn>
                <a:cxn ang="0">
                  <a:pos x="T2" y="T3"/>
                </a:cxn>
                <a:cxn ang="0">
                  <a:pos x="T4" y="T5"/>
                </a:cxn>
                <a:cxn ang="0">
                  <a:pos x="T6" y="T7"/>
                </a:cxn>
                <a:cxn ang="0">
                  <a:pos x="T8" y="T9"/>
                </a:cxn>
                <a:cxn ang="0">
                  <a:pos x="T10" y="T11"/>
                </a:cxn>
              </a:cxnLst>
              <a:rect l="0" t="0" r="r" b="b"/>
              <a:pathLst>
                <a:path w="106" h="255">
                  <a:moveTo>
                    <a:pt x="31" y="0"/>
                  </a:moveTo>
                  <a:cubicBezTo>
                    <a:pt x="97" y="0"/>
                    <a:pt x="106" y="76"/>
                    <a:pt x="106" y="124"/>
                  </a:cubicBezTo>
                  <a:cubicBezTo>
                    <a:pt x="106" y="255"/>
                    <a:pt x="106" y="255"/>
                    <a:pt x="106" y="255"/>
                  </a:cubicBezTo>
                  <a:cubicBezTo>
                    <a:pt x="0" y="255"/>
                    <a:pt x="0" y="255"/>
                    <a:pt x="0" y="255"/>
                  </a:cubicBezTo>
                  <a:cubicBezTo>
                    <a:pt x="0" y="0"/>
                    <a:pt x="0" y="0"/>
                    <a:pt x="0" y="0"/>
                  </a:cubicBezTo>
                  <a:cubicBezTo>
                    <a:pt x="0" y="0"/>
                    <a:pt x="28" y="0"/>
                    <a:pt x="31"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9" name="Freeform 515"/>
            <p:cNvSpPr>
              <a:spLocks/>
            </p:cNvSpPr>
            <p:nvPr/>
          </p:nvSpPr>
          <p:spPr bwMode="auto">
            <a:xfrm>
              <a:off x="7200900" y="5708650"/>
              <a:ext cx="282575" cy="496888"/>
            </a:xfrm>
            <a:custGeom>
              <a:avLst/>
              <a:gdLst>
                <a:gd name="T0" fmla="*/ 81 w 124"/>
                <a:gd name="T1" fmla="*/ 204 h 217"/>
                <a:gd name="T2" fmla="*/ 105 w 124"/>
                <a:gd name="T3" fmla="*/ 202 h 217"/>
                <a:gd name="T4" fmla="*/ 105 w 124"/>
                <a:gd name="T5" fmla="*/ 202 h 217"/>
                <a:gd name="T6" fmla="*/ 118 w 124"/>
                <a:gd name="T7" fmla="*/ 168 h 217"/>
                <a:gd name="T8" fmla="*/ 53 w 124"/>
                <a:gd name="T9" fmla="*/ 19 h 217"/>
                <a:gd name="T10" fmla="*/ 19 w 124"/>
                <a:gd name="T11" fmla="*/ 6 h 217"/>
                <a:gd name="T12" fmla="*/ 19 w 124"/>
                <a:gd name="T13" fmla="*/ 6 h 217"/>
                <a:gd name="T14" fmla="*/ 6 w 124"/>
                <a:gd name="T15" fmla="*/ 40 h 217"/>
                <a:gd name="T16" fmla="*/ 81 w 124"/>
                <a:gd name="T17" fmla="*/ 2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217">
                  <a:moveTo>
                    <a:pt x="81" y="204"/>
                  </a:moveTo>
                  <a:cubicBezTo>
                    <a:pt x="86" y="217"/>
                    <a:pt x="92" y="208"/>
                    <a:pt x="105" y="202"/>
                  </a:cubicBezTo>
                  <a:cubicBezTo>
                    <a:pt x="105" y="202"/>
                    <a:pt x="105" y="202"/>
                    <a:pt x="105" y="202"/>
                  </a:cubicBezTo>
                  <a:cubicBezTo>
                    <a:pt x="118" y="196"/>
                    <a:pt x="124" y="181"/>
                    <a:pt x="118" y="168"/>
                  </a:cubicBezTo>
                  <a:cubicBezTo>
                    <a:pt x="53" y="19"/>
                    <a:pt x="53" y="19"/>
                    <a:pt x="53" y="19"/>
                  </a:cubicBezTo>
                  <a:cubicBezTo>
                    <a:pt x="48" y="6"/>
                    <a:pt x="32" y="0"/>
                    <a:pt x="19" y="6"/>
                  </a:cubicBezTo>
                  <a:cubicBezTo>
                    <a:pt x="19" y="6"/>
                    <a:pt x="19" y="6"/>
                    <a:pt x="19" y="6"/>
                  </a:cubicBezTo>
                  <a:cubicBezTo>
                    <a:pt x="6" y="12"/>
                    <a:pt x="0" y="27"/>
                    <a:pt x="6" y="40"/>
                  </a:cubicBezTo>
                  <a:lnTo>
                    <a:pt x="81" y="204"/>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0" name="Freeform 516"/>
            <p:cNvSpPr>
              <a:spLocks/>
            </p:cNvSpPr>
            <p:nvPr/>
          </p:nvSpPr>
          <p:spPr bwMode="auto">
            <a:xfrm>
              <a:off x="7378700" y="6091238"/>
              <a:ext cx="447675" cy="115888"/>
            </a:xfrm>
            <a:custGeom>
              <a:avLst/>
              <a:gdLst>
                <a:gd name="T0" fmla="*/ 26 w 196"/>
                <a:gd name="T1" fmla="*/ 0 h 51"/>
                <a:gd name="T2" fmla="*/ 0 w 196"/>
                <a:gd name="T3" fmla="*/ 26 h 51"/>
                <a:gd name="T4" fmla="*/ 0 w 196"/>
                <a:gd name="T5" fmla="*/ 26 h 51"/>
                <a:gd name="T6" fmla="*/ 26 w 196"/>
                <a:gd name="T7" fmla="*/ 51 h 51"/>
                <a:gd name="T8" fmla="*/ 170 w 196"/>
                <a:gd name="T9" fmla="*/ 51 h 51"/>
                <a:gd name="T10" fmla="*/ 196 w 196"/>
                <a:gd name="T11" fmla="*/ 26 h 51"/>
                <a:gd name="T12" fmla="*/ 196 w 196"/>
                <a:gd name="T13" fmla="*/ 26 h 51"/>
                <a:gd name="T14" fmla="*/ 170 w 196"/>
                <a:gd name="T15" fmla="*/ 0 h 51"/>
                <a:gd name="T16" fmla="*/ 26 w 196"/>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51">
                  <a:moveTo>
                    <a:pt x="26" y="0"/>
                  </a:moveTo>
                  <a:cubicBezTo>
                    <a:pt x="11" y="0"/>
                    <a:pt x="0" y="11"/>
                    <a:pt x="0" y="26"/>
                  </a:cubicBezTo>
                  <a:cubicBezTo>
                    <a:pt x="0" y="26"/>
                    <a:pt x="0" y="26"/>
                    <a:pt x="0" y="26"/>
                  </a:cubicBezTo>
                  <a:cubicBezTo>
                    <a:pt x="0" y="40"/>
                    <a:pt x="11" y="51"/>
                    <a:pt x="26" y="51"/>
                  </a:cubicBezTo>
                  <a:cubicBezTo>
                    <a:pt x="170" y="51"/>
                    <a:pt x="170" y="51"/>
                    <a:pt x="170" y="51"/>
                  </a:cubicBezTo>
                  <a:cubicBezTo>
                    <a:pt x="184" y="51"/>
                    <a:pt x="196" y="40"/>
                    <a:pt x="196" y="26"/>
                  </a:cubicBezTo>
                  <a:cubicBezTo>
                    <a:pt x="196" y="26"/>
                    <a:pt x="196" y="26"/>
                    <a:pt x="196" y="26"/>
                  </a:cubicBezTo>
                  <a:cubicBezTo>
                    <a:pt x="196" y="11"/>
                    <a:pt x="184" y="0"/>
                    <a:pt x="170" y="0"/>
                  </a:cubicBezTo>
                  <a:lnTo>
                    <a:pt x="2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1" name="Freeform 517"/>
            <p:cNvSpPr>
              <a:spLocks/>
            </p:cNvSpPr>
            <p:nvPr/>
          </p:nvSpPr>
          <p:spPr bwMode="auto">
            <a:xfrm>
              <a:off x="7183438" y="6223000"/>
              <a:ext cx="242887" cy="180975"/>
            </a:xfrm>
            <a:custGeom>
              <a:avLst/>
              <a:gdLst>
                <a:gd name="T0" fmla="*/ 153 w 153"/>
                <a:gd name="T1" fmla="*/ 0 h 114"/>
                <a:gd name="T2" fmla="*/ 0 w 153"/>
                <a:gd name="T3" fmla="*/ 0 h 114"/>
                <a:gd name="T4" fmla="*/ 0 w 153"/>
                <a:gd name="T5" fmla="*/ 0 h 114"/>
                <a:gd name="T6" fmla="*/ 153 w 153"/>
                <a:gd name="T7" fmla="*/ 114 h 114"/>
                <a:gd name="T8" fmla="*/ 153 w 153"/>
                <a:gd name="T9" fmla="*/ 0 h 114"/>
              </a:gdLst>
              <a:ahLst/>
              <a:cxnLst>
                <a:cxn ang="0">
                  <a:pos x="T0" y="T1"/>
                </a:cxn>
                <a:cxn ang="0">
                  <a:pos x="T2" y="T3"/>
                </a:cxn>
                <a:cxn ang="0">
                  <a:pos x="T4" y="T5"/>
                </a:cxn>
                <a:cxn ang="0">
                  <a:pos x="T6" y="T7"/>
                </a:cxn>
                <a:cxn ang="0">
                  <a:pos x="T8" y="T9"/>
                </a:cxn>
              </a:cxnLst>
              <a:rect l="0" t="0" r="r" b="b"/>
              <a:pathLst>
                <a:path w="153" h="114">
                  <a:moveTo>
                    <a:pt x="153" y="0"/>
                  </a:moveTo>
                  <a:lnTo>
                    <a:pt x="0" y="0"/>
                  </a:lnTo>
                  <a:lnTo>
                    <a:pt x="0" y="0"/>
                  </a:lnTo>
                  <a:lnTo>
                    <a:pt x="153" y="114"/>
                  </a:lnTo>
                  <a:lnTo>
                    <a:pt x="153" y="0"/>
                  </a:lnTo>
                  <a:close/>
                </a:path>
              </a:pathLst>
            </a:custGeom>
            <a:solidFill>
              <a:srgbClr val="55D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2" name="Freeform 518"/>
            <p:cNvSpPr>
              <a:spLocks/>
            </p:cNvSpPr>
            <p:nvPr/>
          </p:nvSpPr>
          <p:spPr bwMode="auto">
            <a:xfrm>
              <a:off x="7648575" y="6091238"/>
              <a:ext cx="236537" cy="115888"/>
            </a:xfrm>
            <a:custGeom>
              <a:avLst/>
              <a:gdLst>
                <a:gd name="T0" fmla="*/ 0 w 104"/>
                <a:gd name="T1" fmla="*/ 51 h 51"/>
                <a:gd name="T2" fmla="*/ 104 w 104"/>
                <a:gd name="T3" fmla="*/ 51 h 51"/>
                <a:gd name="T4" fmla="*/ 52 w 104"/>
                <a:gd name="T5" fmla="*/ 0 h 51"/>
                <a:gd name="T6" fmla="*/ 0 w 104"/>
                <a:gd name="T7" fmla="*/ 51 h 51"/>
              </a:gdLst>
              <a:ahLst/>
              <a:cxnLst>
                <a:cxn ang="0">
                  <a:pos x="T0" y="T1"/>
                </a:cxn>
                <a:cxn ang="0">
                  <a:pos x="T2" y="T3"/>
                </a:cxn>
                <a:cxn ang="0">
                  <a:pos x="T4" y="T5"/>
                </a:cxn>
                <a:cxn ang="0">
                  <a:pos x="T6" y="T7"/>
                </a:cxn>
              </a:cxnLst>
              <a:rect l="0" t="0" r="r" b="b"/>
              <a:pathLst>
                <a:path w="104" h="51">
                  <a:moveTo>
                    <a:pt x="0" y="51"/>
                  </a:moveTo>
                  <a:cubicBezTo>
                    <a:pt x="104" y="51"/>
                    <a:pt x="104" y="51"/>
                    <a:pt x="104" y="51"/>
                  </a:cubicBezTo>
                  <a:cubicBezTo>
                    <a:pt x="104" y="23"/>
                    <a:pt x="80" y="0"/>
                    <a:pt x="52" y="0"/>
                  </a:cubicBezTo>
                  <a:cubicBezTo>
                    <a:pt x="23" y="0"/>
                    <a:pt x="0" y="23"/>
                    <a:pt x="0" y="51"/>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3" name="Freeform 519"/>
            <p:cNvSpPr>
              <a:spLocks/>
            </p:cNvSpPr>
            <p:nvPr/>
          </p:nvSpPr>
          <p:spPr bwMode="auto">
            <a:xfrm>
              <a:off x="7183438" y="5568950"/>
              <a:ext cx="142875" cy="71438"/>
            </a:xfrm>
            <a:custGeom>
              <a:avLst/>
              <a:gdLst>
                <a:gd name="T0" fmla="*/ 90 w 90"/>
                <a:gd name="T1" fmla="*/ 18 h 45"/>
                <a:gd name="T2" fmla="*/ 0 w 90"/>
                <a:gd name="T3" fmla="*/ 0 h 45"/>
                <a:gd name="T4" fmla="*/ 90 w 90"/>
                <a:gd name="T5" fmla="*/ 45 h 45"/>
                <a:gd name="T6" fmla="*/ 90 w 90"/>
                <a:gd name="T7" fmla="*/ 18 h 45"/>
              </a:gdLst>
              <a:ahLst/>
              <a:cxnLst>
                <a:cxn ang="0">
                  <a:pos x="T0" y="T1"/>
                </a:cxn>
                <a:cxn ang="0">
                  <a:pos x="T2" y="T3"/>
                </a:cxn>
                <a:cxn ang="0">
                  <a:pos x="T4" y="T5"/>
                </a:cxn>
                <a:cxn ang="0">
                  <a:pos x="T6" y="T7"/>
                </a:cxn>
              </a:cxnLst>
              <a:rect l="0" t="0" r="r" b="b"/>
              <a:pathLst>
                <a:path w="90" h="45">
                  <a:moveTo>
                    <a:pt x="90" y="18"/>
                  </a:moveTo>
                  <a:lnTo>
                    <a:pt x="0" y="0"/>
                  </a:lnTo>
                  <a:lnTo>
                    <a:pt x="90" y="45"/>
                  </a:lnTo>
                  <a:lnTo>
                    <a:pt x="90" y="1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4" name="Freeform 520"/>
            <p:cNvSpPr>
              <a:spLocks/>
            </p:cNvSpPr>
            <p:nvPr/>
          </p:nvSpPr>
          <p:spPr bwMode="auto">
            <a:xfrm>
              <a:off x="7191375" y="5692775"/>
              <a:ext cx="200025" cy="271463"/>
            </a:xfrm>
            <a:custGeom>
              <a:avLst/>
              <a:gdLst>
                <a:gd name="T0" fmla="*/ 40 w 126"/>
                <a:gd name="T1" fmla="*/ 171 h 171"/>
                <a:gd name="T2" fmla="*/ 126 w 126"/>
                <a:gd name="T3" fmla="*/ 134 h 171"/>
                <a:gd name="T4" fmla="*/ 67 w 126"/>
                <a:gd name="T5" fmla="*/ 0 h 171"/>
                <a:gd name="T6" fmla="*/ 0 w 126"/>
                <a:gd name="T7" fmla="*/ 12 h 171"/>
                <a:gd name="T8" fmla="*/ 14 w 126"/>
                <a:gd name="T9" fmla="*/ 110 h 171"/>
                <a:gd name="T10" fmla="*/ 40 w 126"/>
                <a:gd name="T11" fmla="*/ 171 h 171"/>
              </a:gdLst>
              <a:ahLst/>
              <a:cxnLst>
                <a:cxn ang="0">
                  <a:pos x="T0" y="T1"/>
                </a:cxn>
                <a:cxn ang="0">
                  <a:pos x="T2" y="T3"/>
                </a:cxn>
                <a:cxn ang="0">
                  <a:pos x="T4" y="T5"/>
                </a:cxn>
                <a:cxn ang="0">
                  <a:pos x="T6" y="T7"/>
                </a:cxn>
                <a:cxn ang="0">
                  <a:pos x="T8" y="T9"/>
                </a:cxn>
                <a:cxn ang="0">
                  <a:pos x="T10" y="T11"/>
                </a:cxn>
              </a:cxnLst>
              <a:rect l="0" t="0" r="r" b="b"/>
              <a:pathLst>
                <a:path w="126" h="171">
                  <a:moveTo>
                    <a:pt x="40" y="171"/>
                  </a:moveTo>
                  <a:lnTo>
                    <a:pt x="126" y="134"/>
                  </a:lnTo>
                  <a:lnTo>
                    <a:pt x="67" y="0"/>
                  </a:lnTo>
                  <a:lnTo>
                    <a:pt x="0" y="12"/>
                  </a:lnTo>
                  <a:lnTo>
                    <a:pt x="14" y="110"/>
                  </a:lnTo>
                  <a:lnTo>
                    <a:pt x="40" y="1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5" name="Freeform 521"/>
            <p:cNvSpPr>
              <a:spLocks/>
            </p:cNvSpPr>
            <p:nvPr/>
          </p:nvSpPr>
          <p:spPr bwMode="auto">
            <a:xfrm>
              <a:off x="7378700" y="7123113"/>
              <a:ext cx="298450" cy="192088"/>
            </a:xfrm>
            <a:custGeom>
              <a:avLst/>
              <a:gdLst>
                <a:gd name="T0" fmla="*/ 77 w 131"/>
                <a:gd name="T1" fmla="*/ 14 h 84"/>
                <a:gd name="T2" fmla="*/ 128 w 131"/>
                <a:gd name="T3" fmla="*/ 84 h 84"/>
                <a:gd name="T4" fmla="*/ 65 w 131"/>
                <a:gd name="T5" fmla="*/ 71 h 84"/>
                <a:gd name="T6" fmla="*/ 0 w 131"/>
                <a:gd name="T7" fmla="*/ 58 h 84"/>
                <a:gd name="T8" fmla="*/ 11 w 131"/>
                <a:gd name="T9" fmla="*/ 0 h 84"/>
                <a:gd name="T10" fmla="*/ 77 w 131"/>
                <a:gd name="T11" fmla="*/ 14 h 84"/>
              </a:gdLst>
              <a:ahLst/>
              <a:cxnLst>
                <a:cxn ang="0">
                  <a:pos x="T0" y="T1"/>
                </a:cxn>
                <a:cxn ang="0">
                  <a:pos x="T2" y="T3"/>
                </a:cxn>
                <a:cxn ang="0">
                  <a:pos x="T4" y="T5"/>
                </a:cxn>
                <a:cxn ang="0">
                  <a:pos x="T6" y="T7"/>
                </a:cxn>
                <a:cxn ang="0">
                  <a:pos x="T8" y="T9"/>
                </a:cxn>
                <a:cxn ang="0">
                  <a:pos x="T10" y="T11"/>
                </a:cxn>
              </a:cxnLst>
              <a:rect l="0" t="0" r="r" b="b"/>
              <a:pathLst>
                <a:path w="131" h="84">
                  <a:moveTo>
                    <a:pt x="77" y="14"/>
                  </a:moveTo>
                  <a:cubicBezTo>
                    <a:pt x="110" y="20"/>
                    <a:pt x="131" y="51"/>
                    <a:pt x="128" y="84"/>
                  </a:cubicBezTo>
                  <a:cubicBezTo>
                    <a:pt x="65" y="71"/>
                    <a:pt x="65" y="71"/>
                    <a:pt x="65" y="71"/>
                  </a:cubicBezTo>
                  <a:cubicBezTo>
                    <a:pt x="0" y="58"/>
                    <a:pt x="0" y="58"/>
                    <a:pt x="0" y="58"/>
                  </a:cubicBezTo>
                  <a:cubicBezTo>
                    <a:pt x="11" y="0"/>
                    <a:pt x="11" y="0"/>
                    <a:pt x="11" y="0"/>
                  </a:cubicBezTo>
                  <a:lnTo>
                    <a:pt x="7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6" name="Freeform 522"/>
            <p:cNvSpPr>
              <a:spLocks/>
            </p:cNvSpPr>
            <p:nvPr/>
          </p:nvSpPr>
          <p:spPr bwMode="auto">
            <a:xfrm>
              <a:off x="7404100" y="6648450"/>
              <a:ext cx="234950" cy="504825"/>
            </a:xfrm>
            <a:custGeom>
              <a:avLst/>
              <a:gdLst>
                <a:gd name="T0" fmla="*/ 148 w 148"/>
                <a:gd name="T1" fmla="*/ 0 h 318"/>
                <a:gd name="T2" fmla="*/ 87 w 148"/>
                <a:gd name="T3" fmla="*/ 318 h 318"/>
                <a:gd name="T4" fmla="*/ 0 w 148"/>
                <a:gd name="T5" fmla="*/ 299 h 318"/>
                <a:gd name="T6" fmla="*/ 18 w 148"/>
                <a:gd name="T7" fmla="*/ 197 h 318"/>
                <a:gd name="T8" fmla="*/ 30 w 148"/>
                <a:gd name="T9" fmla="*/ 17 h 318"/>
                <a:gd name="T10" fmla="*/ 148 w 148"/>
                <a:gd name="T11" fmla="*/ 0 h 318"/>
              </a:gdLst>
              <a:ahLst/>
              <a:cxnLst>
                <a:cxn ang="0">
                  <a:pos x="T0" y="T1"/>
                </a:cxn>
                <a:cxn ang="0">
                  <a:pos x="T2" y="T3"/>
                </a:cxn>
                <a:cxn ang="0">
                  <a:pos x="T4" y="T5"/>
                </a:cxn>
                <a:cxn ang="0">
                  <a:pos x="T6" y="T7"/>
                </a:cxn>
                <a:cxn ang="0">
                  <a:pos x="T8" y="T9"/>
                </a:cxn>
                <a:cxn ang="0">
                  <a:pos x="T10" y="T11"/>
                </a:cxn>
              </a:cxnLst>
              <a:rect l="0" t="0" r="r" b="b"/>
              <a:pathLst>
                <a:path w="148" h="318">
                  <a:moveTo>
                    <a:pt x="148" y="0"/>
                  </a:moveTo>
                  <a:lnTo>
                    <a:pt x="87" y="318"/>
                  </a:lnTo>
                  <a:lnTo>
                    <a:pt x="0" y="299"/>
                  </a:lnTo>
                  <a:lnTo>
                    <a:pt x="18" y="197"/>
                  </a:lnTo>
                  <a:lnTo>
                    <a:pt x="30" y="17"/>
                  </a:lnTo>
                  <a:lnTo>
                    <a:pt x="148"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7" name="Freeform 523"/>
            <p:cNvSpPr>
              <a:spLocks/>
            </p:cNvSpPr>
            <p:nvPr/>
          </p:nvSpPr>
          <p:spPr bwMode="auto">
            <a:xfrm>
              <a:off x="7404100" y="6961188"/>
              <a:ext cx="168275" cy="192088"/>
            </a:xfrm>
            <a:custGeom>
              <a:avLst/>
              <a:gdLst>
                <a:gd name="T0" fmla="*/ 106 w 106"/>
                <a:gd name="T1" fmla="*/ 19 h 121"/>
                <a:gd name="T2" fmla="*/ 87 w 106"/>
                <a:gd name="T3" fmla="*/ 121 h 121"/>
                <a:gd name="T4" fmla="*/ 0 w 106"/>
                <a:gd name="T5" fmla="*/ 102 h 121"/>
                <a:gd name="T6" fmla="*/ 18 w 106"/>
                <a:gd name="T7" fmla="*/ 0 h 121"/>
                <a:gd name="T8" fmla="*/ 106 w 106"/>
                <a:gd name="T9" fmla="*/ 19 h 121"/>
              </a:gdLst>
              <a:ahLst/>
              <a:cxnLst>
                <a:cxn ang="0">
                  <a:pos x="T0" y="T1"/>
                </a:cxn>
                <a:cxn ang="0">
                  <a:pos x="T2" y="T3"/>
                </a:cxn>
                <a:cxn ang="0">
                  <a:pos x="T4" y="T5"/>
                </a:cxn>
                <a:cxn ang="0">
                  <a:pos x="T6" y="T7"/>
                </a:cxn>
                <a:cxn ang="0">
                  <a:pos x="T8" y="T9"/>
                </a:cxn>
              </a:cxnLst>
              <a:rect l="0" t="0" r="r" b="b"/>
              <a:pathLst>
                <a:path w="106" h="121">
                  <a:moveTo>
                    <a:pt x="106" y="19"/>
                  </a:moveTo>
                  <a:lnTo>
                    <a:pt x="87" y="121"/>
                  </a:lnTo>
                  <a:lnTo>
                    <a:pt x="0" y="102"/>
                  </a:lnTo>
                  <a:lnTo>
                    <a:pt x="18" y="0"/>
                  </a:lnTo>
                  <a:lnTo>
                    <a:pt x="106" y="19"/>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8" name="Freeform 524"/>
            <p:cNvSpPr>
              <a:spLocks/>
            </p:cNvSpPr>
            <p:nvPr/>
          </p:nvSpPr>
          <p:spPr bwMode="auto">
            <a:xfrm>
              <a:off x="7410450" y="7264400"/>
              <a:ext cx="157162" cy="73025"/>
            </a:xfrm>
            <a:custGeom>
              <a:avLst/>
              <a:gdLst>
                <a:gd name="T0" fmla="*/ 9 w 69"/>
                <a:gd name="T1" fmla="*/ 21 h 32"/>
                <a:gd name="T2" fmla="*/ 56 w 69"/>
                <a:gd name="T3" fmla="*/ 31 h 32"/>
                <a:gd name="T4" fmla="*/ 68 w 69"/>
                <a:gd name="T5" fmla="*/ 23 h 32"/>
                <a:gd name="T6" fmla="*/ 60 w 69"/>
                <a:gd name="T7" fmla="*/ 11 h 32"/>
                <a:gd name="T8" fmla="*/ 13 w 69"/>
                <a:gd name="T9" fmla="*/ 1 h 32"/>
                <a:gd name="T10" fmla="*/ 1 w 69"/>
                <a:gd name="T11" fmla="*/ 9 h 32"/>
                <a:gd name="T12" fmla="*/ 9 w 69"/>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9" y="21"/>
                  </a:moveTo>
                  <a:cubicBezTo>
                    <a:pt x="56" y="31"/>
                    <a:pt x="56" y="31"/>
                    <a:pt x="56" y="31"/>
                  </a:cubicBezTo>
                  <a:cubicBezTo>
                    <a:pt x="62" y="32"/>
                    <a:pt x="67" y="28"/>
                    <a:pt x="68" y="23"/>
                  </a:cubicBezTo>
                  <a:cubicBezTo>
                    <a:pt x="69" y="17"/>
                    <a:pt x="66" y="12"/>
                    <a:pt x="60" y="11"/>
                  </a:cubicBezTo>
                  <a:cubicBezTo>
                    <a:pt x="13" y="1"/>
                    <a:pt x="13" y="1"/>
                    <a:pt x="13" y="1"/>
                  </a:cubicBezTo>
                  <a:cubicBezTo>
                    <a:pt x="7" y="0"/>
                    <a:pt x="2" y="4"/>
                    <a:pt x="1" y="9"/>
                  </a:cubicBezTo>
                  <a:cubicBezTo>
                    <a:pt x="0" y="15"/>
                    <a:pt x="3" y="20"/>
                    <a:pt x="9" y="2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9" name="Freeform 525"/>
            <p:cNvSpPr>
              <a:spLocks/>
            </p:cNvSpPr>
            <p:nvPr/>
          </p:nvSpPr>
          <p:spPr bwMode="auto">
            <a:xfrm>
              <a:off x="7837488" y="5576888"/>
              <a:ext cx="141287" cy="234950"/>
            </a:xfrm>
            <a:custGeom>
              <a:avLst/>
              <a:gdLst>
                <a:gd name="T0" fmla="*/ 62 w 62"/>
                <a:gd name="T1" fmla="*/ 52 h 103"/>
                <a:gd name="T2" fmla="*/ 10 w 62"/>
                <a:gd name="T3" fmla="*/ 0 h 103"/>
                <a:gd name="T4" fmla="*/ 10 w 62"/>
                <a:gd name="T5" fmla="*/ 41 h 103"/>
                <a:gd name="T6" fmla="*/ 0 w 62"/>
                <a:gd name="T7" fmla="*/ 51 h 103"/>
                <a:gd name="T8" fmla="*/ 0 w 62"/>
                <a:gd name="T9" fmla="*/ 93 h 103"/>
                <a:gd name="T10" fmla="*/ 10 w 62"/>
                <a:gd name="T11" fmla="*/ 103 h 103"/>
                <a:gd name="T12" fmla="*/ 10 w 62"/>
                <a:gd name="T13" fmla="*/ 103 h 103"/>
                <a:gd name="T14" fmla="*/ 10 w 62"/>
                <a:gd name="T15" fmla="*/ 103 h 103"/>
                <a:gd name="T16" fmla="*/ 10 w 62"/>
                <a:gd name="T17" fmla="*/ 103 h 103"/>
                <a:gd name="T18" fmla="*/ 10 w 62"/>
                <a:gd name="T19" fmla="*/ 103 h 103"/>
                <a:gd name="T20" fmla="*/ 62 w 62"/>
                <a:gd name="T21"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3">
                  <a:moveTo>
                    <a:pt x="62" y="52"/>
                  </a:moveTo>
                  <a:cubicBezTo>
                    <a:pt x="62" y="23"/>
                    <a:pt x="39" y="0"/>
                    <a:pt x="10" y="0"/>
                  </a:cubicBezTo>
                  <a:cubicBezTo>
                    <a:pt x="10" y="41"/>
                    <a:pt x="10" y="41"/>
                    <a:pt x="10" y="41"/>
                  </a:cubicBezTo>
                  <a:cubicBezTo>
                    <a:pt x="5" y="41"/>
                    <a:pt x="0" y="46"/>
                    <a:pt x="0" y="51"/>
                  </a:cubicBezTo>
                  <a:cubicBezTo>
                    <a:pt x="0" y="93"/>
                    <a:pt x="0" y="93"/>
                    <a:pt x="0" y="93"/>
                  </a:cubicBezTo>
                  <a:cubicBezTo>
                    <a:pt x="0" y="99"/>
                    <a:pt x="5" y="103"/>
                    <a:pt x="10" y="103"/>
                  </a:cubicBezTo>
                  <a:cubicBezTo>
                    <a:pt x="10" y="103"/>
                    <a:pt x="10" y="103"/>
                    <a:pt x="10" y="103"/>
                  </a:cubicBezTo>
                  <a:cubicBezTo>
                    <a:pt x="10" y="103"/>
                    <a:pt x="10" y="103"/>
                    <a:pt x="10" y="103"/>
                  </a:cubicBezTo>
                  <a:cubicBezTo>
                    <a:pt x="10" y="103"/>
                    <a:pt x="10" y="103"/>
                    <a:pt x="10" y="103"/>
                  </a:cubicBezTo>
                  <a:cubicBezTo>
                    <a:pt x="10" y="103"/>
                    <a:pt x="10" y="103"/>
                    <a:pt x="10" y="103"/>
                  </a:cubicBezTo>
                  <a:cubicBezTo>
                    <a:pt x="39" y="103"/>
                    <a:pt x="62" y="80"/>
                    <a:pt x="62" y="52"/>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0" name="Freeform 526"/>
            <p:cNvSpPr>
              <a:spLocks/>
            </p:cNvSpPr>
            <p:nvPr/>
          </p:nvSpPr>
          <p:spPr bwMode="auto">
            <a:xfrm>
              <a:off x="7837488" y="5508625"/>
              <a:ext cx="46037" cy="231775"/>
            </a:xfrm>
            <a:custGeom>
              <a:avLst/>
              <a:gdLst>
                <a:gd name="T0" fmla="*/ 20 w 20"/>
                <a:gd name="T1" fmla="*/ 92 h 102"/>
                <a:gd name="T2" fmla="*/ 10 w 20"/>
                <a:gd name="T3" fmla="*/ 102 h 102"/>
                <a:gd name="T4" fmla="*/ 10 w 20"/>
                <a:gd name="T5" fmla="*/ 102 h 102"/>
                <a:gd name="T6" fmla="*/ 0 w 20"/>
                <a:gd name="T7" fmla="*/ 92 h 102"/>
                <a:gd name="T8" fmla="*/ 0 w 20"/>
                <a:gd name="T9" fmla="*/ 10 h 102"/>
                <a:gd name="T10" fmla="*/ 10 w 20"/>
                <a:gd name="T11" fmla="*/ 0 h 102"/>
                <a:gd name="T12" fmla="*/ 10 w 20"/>
                <a:gd name="T13" fmla="*/ 0 h 102"/>
                <a:gd name="T14" fmla="*/ 20 w 20"/>
                <a:gd name="T15" fmla="*/ 10 h 102"/>
                <a:gd name="T16" fmla="*/ 20 w 20"/>
                <a:gd name="T17"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2">
                  <a:moveTo>
                    <a:pt x="20" y="92"/>
                  </a:moveTo>
                  <a:cubicBezTo>
                    <a:pt x="20" y="98"/>
                    <a:pt x="16" y="102"/>
                    <a:pt x="10" y="102"/>
                  </a:cubicBezTo>
                  <a:cubicBezTo>
                    <a:pt x="10" y="102"/>
                    <a:pt x="10" y="102"/>
                    <a:pt x="10" y="102"/>
                  </a:cubicBezTo>
                  <a:cubicBezTo>
                    <a:pt x="5" y="102"/>
                    <a:pt x="0" y="98"/>
                    <a:pt x="0" y="92"/>
                  </a:cubicBezTo>
                  <a:cubicBezTo>
                    <a:pt x="0" y="10"/>
                    <a:pt x="0" y="10"/>
                    <a:pt x="0" y="10"/>
                  </a:cubicBezTo>
                  <a:cubicBezTo>
                    <a:pt x="0" y="4"/>
                    <a:pt x="5" y="0"/>
                    <a:pt x="10" y="0"/>
                  </a:cubicBezTo>
                  <a:cubicBezTo>
                    <a:pt x="10" y="0"/>
                    <a:pt x="10" y="0"/>
                    <a:pt x="10" y="0"/>
                  </a:cubicBezTo>
                  <a:cubicBezTo>
                    <a:pt x="16" y="0"/>
                    <a:pt x="20" y="4"/>
                    <a:pt x="20" y="10"/>
                  </a:cubicBezTo>
                  <a:lnTo>
                    <a:pt x="2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1" name="Rectangle 527"/>
            <p:cNvSpPr>
              <a:spLocks noChangeArrowheads="1"/>
            </p:cNvSpPr>
            <p:nvPr/>
          </p:nvSpPr>
          <p:spPr bwMode="auto">
            <a:xfrm>
              <a:off x="7124700" y="5243513"/>
              <a:ext cx="422275" cy="88900"/>
            </a:xfrm>
            <a:prstGeom prst="rect">
              <a:avLst/>
            </a:prstGeom>
            <a:solidFill>
              <a:srgbClr val="008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2" name="Rectangle 528"/>
            <p:cNvSpPr>
              <a:spLocks noChangeArrowheads="1"/>
            </p:cNvSpPr>
            <p:nvPr/>
          </p:nvSpPr>
          <p:spPr bwMode="auto">
            <a:xfrm>
              <a:off x="7124700" y="5276850"/>
              <a:ext cx="422275" cy="20638"/>
            </a:xfrm>
            <a:prstGeom prst="rect">
              <a:avLst/>
            </a:prstGeom>
            <a:solidFill>
              <a:srgbClr val="55D4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3" name="Freeform 529"/>
            <p:cNvSpPr>
              <a:spLocks/>
            </p:cNvSpPr>
            <p:nvPr/>
          </p:nvSpPr>
          <p:spPr bwMode="auto">
            <a:xfrm>
              <a:off x="6951663" y="4965700"/>
              <a:ext cx="574675" cy="277813"/>
            </a:xfrm>
            <a:custGeom>
              <a:avLst/>
              <a:gdLst>
                <a:gd name="T0" fmla="*/ 252 w 252"/>
                <a:gd name="T1" fmla="*/ 110 h 121"/>
                <a:gd name="T2" fmla="*/ 197 w 252"/>
                <a:gd name="T3" fmla="*/ 55 h 121"/>
                <a:gd name="T4" fmla="*/ 55 w 252"/>
                <a:gd name="T5" fmla="*/ 55 h 121"/>
                <a:gd name="T6" fmla="*/ 0 w 252"/>
                <a:gd name="T7" fmla="*/ 0 h 121"/>
                <a:gd name="T8" fmla="*/ 0 w 252"/>
                <a:gd name="T9" fmla="*/ 45 h 121"/>
                <a:gd name="T10" fmla="*/ 77 w 252"/>
                <a:gd name="T11" fmla="*/ 121 h 121"/>
                <a:gd name="T12" fmla="*/ 252 w 252"/>
                <a:gd name="T13" fmla="*/ 121 h 121"/>
                <a:gd name="T14" fmla="*/ 252 w 252"/>
                <a:gd name="T15" fmla="*/ 11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21">
                  <a:moveTo>
                    <a:pt x="252" y="110"/>
                  </a:moveTo>
                  <a:cubicBezTo>
                    <a:pt x="252" y="80"/>
                    <a:pt x="227" y="55"/>
                    <a:pt x="197" y="55"/>
                  </a:cubicBezTo>
                  <a:cubicBezTo>
                    <a:pt x="55" y="55"/>
                    <a:pt x="55" y="55"/>
                    <a:pt x="55" y="55"/>
                  </a:cubicBezTo>
                  <a:cubicBezTo>
                    <a:pt x="25" y="55"/>
                    <a:pt x="0" y="31"/>
                    <a:pt x="0" y="0"/>
                  </a:cubicBezTo>
                  <a:cubicBezTo>
                    <a:pt x="0" y="45"/>
                    <a:pt x="0" y="45"/>
                    <a:pt x="0" y="45"/>
                  </a:cubicBezTo>
                  <a:cubicBezTo>
                    <a:pt x="0" y="87"/>
                    <a:pt x="35" y="121"/>
                    <a:pt x="77" y="121"/>
                  </a:cubicBezTo>
                  <a:cubicBezTo>
                    <a:pt x="252" y="121"/>
                    <a:pt x="252" y="121"/>
                    <a:pt x="252" y="121"/>
                  </a:cubicBezTo>
                  <a:lnTo>
                    <a:pt x="252" y="110"/>
                  </a:ln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4" name="Freeform 530"/>
            <p:cNvSpPr>
              <a:spLocks/>
            </p:cNvSpPr>
            <p:nvPr/>
          </p:nvSpPr>
          <p:spPr bwMode="auto">
            <a:xfrm>
              <a:off x="6999288" y="5332413"/>
              <a:ext cx="409575" cy="171450"/>
            </a:xfrm>
            <a:custGeom>
              <a:avLst/>
              <a:gdLst>
                <a:gd name="T0" fmla="*/ 55 w 179"/>
                <a:gd name="T1" fmla="*/ 19 h 75"/>
                <a:gd name="T2" fmla="*/ 55 w 179"/>
                <a:gd name="T3" fmla="*/ 0 h 75"/>
                <a:gd name="T4" fmla="*/ 179 w 179"/>
                <a:gd name="T5" fmla="*/ 0 h 75"/>
                <a:gd name="T6" fmla="*/ 107 w 179"/>
                <a:gd name="T7" fmla="*/ 75 h 75"/>
                <a:gd name="T8" fmla="*/ 0 w 179"/>
                <a:gd name="T9" fmla="*/ 74 h 75"/>
                <a:gd name="T10" fmla="*/ 55 w 179"/>
                <a:gd name="T11" fmla="*/ 19 h 75"/>
              </a:gdLst>
              <a:ahLst/>
              <a:cxnLst>
                <a:cxn ang="0">
                  <a:pos x="T0" y="T1"/>
                </a:cxn>
                <a:cxn ang="0">
                  <a:pos x="T2" y="T3"/>
                </a:cxn>
                <a:cxn ang="0">
                  <a:pos x="T4" y="T5"/>
                </a:cxn>
                <a:cxn ang="0">
                  <a:pos x="T6" y="T7"/>
                </a:cxn>
                <a:cxn ang="0">
                  <a:pos x="T8" y="T9"/>
                </a:cxn>
                <a:cxn ang="0">
                  <a:pos x="T10" y="T11"/>
                </a:cxn>
              </a:cxnLst>
              <a:rect l="0" t="0" r="r" b="b"/>
              <a:pathLst>
                <a:path w="179" h="75">
                  <a:moveTo>
                    <a:pt x="55" y="19"/>
                  </a:moveTo>
                  <a:cubicBezTo>
                    <a:pt x="55" y="0"/>
                    <a:pt x="55" y="0"/>
                    <a:pt x="55" y="0"/>
                  </a:cubicBezTo>
                  <a:cubicBezTo>
                    <a:pt x="179" y="0"/>
                    <a:pt x="179" y="0"/>
                    <a:pt x="179" y="0"/>
                  </a:cubicBezTo>
                  <a:cubicBezTo>
                    <a:pt x="179" y="0"/>
                    <a:pt x="179" y="75"/>
                    <a:pt x="107" y="75"/>
                  </a:cubicBezTo>
                  <a:cubicBezTo>
                    <a:pt x="35" y="75"/>
                    <a:pt x="0" y="74"/>
                    <a:pt x="0" y="74"/>
                  </a:cubicBezTo>
                  <a:cubicBezTo>
                    <a:pt x="31" y="74"/>
                    <a:pt x="55" y="50"/>
                    <a:pt x="55" y="19"/>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5" name="Freeform 531"/>
            <p:cNvSpPr>
              <a:spLocks/>
            </p:cNvSpPr>
            <p:nvPr/>
          </p:nvSpPr>
          <p:spPr bwMode="auto">
            <a:xfrm>
              <a:off x="6999288" y="5332413"/>
              <a:ext cx="409575" cy="225425"/>
            </a:xfrm>
            <a:custGeom>
              <a:avLst/>
              <a:gdLst>
                <a:gd name="T0" fmla="*/ 55 w 179"/>
                <a:gd name="T1" fmla="*/ 43 h 99"/>
                <a:gd name="T2" fmla="*/ 55 w 179"/>
                <a:gd name="T3" fmla="*/ 24 h 99"/>
                <a:gd name="T4" fmla="*/ 179 w 179"/>
                <a:gd name="T5" fmla="*/ 0 h 99"/>
                <a:gd name="T6" fmla="*/ 107 w 179"/>
                <a:gd name="T7" fmla="*/ 99 h 99"/>
                <a:gd name="T8" fmla="*/ 0 w 179"/>
                <a:gd name="T9" fmla="*/ 98 h 99"/>
                <a:gd name="T10" fmla="*/ 55 w 179"/>
                <a:gd name="T11" fmla="*/ 43 h 99"/>
              </a:gdLst>
              <a:ahLst/>
              <a:cxnLst>
                <a:cxn ang="0">
                  <a:pos x="T0" y="T1"/>
                </a:cxn>
                <a:cxn ang="0">
                  <a:pos x="T2" y="T3"/>
                </a:cxn>
                <a:cxn ang="0">
                  <a:pos x="T4" y="T5"/>
                </a:cxn>
                <a:cxn ang="0">
                  <a:pos x="T6" y="T7"/>
                </a:cxn>
                <a:cxn ang="0">
                  <a:pos x="T8" y="T9"/>
                </a:cxn>
                <a:cxn ang="0">
                  <a:pos x="T10" y="T11"/>
                </a:cxn>
              </a:cxnLst>
              <a:rect l="0" t="0" r="r" b="b"/>
              <a:pathLst>
                <a:path w="179" h="99">
                  <a:moveTo>
                    <a:pt x="55" y="43"/>
                  </a:moveTo>
                  <a:cubicBezTo>
                    <a:pt x="55" y="24"/>
                    <a:pt x="55" y="24"/>
                    <a:pt x="55" y="24"/>
                  </a:cubicBezTo>
                  <a:cubicBezTo>
                    <a:pt x="179" y="0"/>
                    <a:pt x="179" y="0"/>
                    <a:pt x="179" y="0"/>
                  </a:cubicBezTo>
                  <a:cubicBezTo>
                    <a:pt x="179" y="0"/>
                    <a:pt x="179" y="99"/>
                    <a:pt x="107" y="99"/>
                  </a:cubicBezTo>
                  <a:cubicBezTo>
                    <a:pt x="35" y="99"/>
                    <a:pt x="0" y="98"/>
                    <a:pt x="0" y="98"/>
                  </a:cubicBezTo>
                  <a:cubicBezTo>
                    <a:pt x="31" y="98"/>
                    <a:pt x="55" y="74"/>
                    <a:pt x="55" y="43"/>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6" name="Oval 532"/>
            <p:cNvSpPr>
              <a:spLocks noChangeArrowheads="1"/>
            </p:cNvSpPr>
            <p:nvPr/>
          </p:nvSpPr>
          <p:spPr bwMode="auto">
            <a:xfrm>
              <a:off x="7478713" y="5410200"/>
              <a:ext cx="23812" cy="206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7" name="Line 533"/>
            <p:cNvSpPr>
              <a:spLocks noChangeShapeType="1"/>
            </p:cNvSpPr>
            <p:nvPr/>
          </p:nvSpPr>
          <p:spPr bwMode="auto">
            <a:xfrm flipH="1" flipV="1">
              <a:off x="7451725" y="5526088"/>
              <a:ext cx="66675" cy="11113"/>
            </a:xfrm>
            <a:prstGeom prst="line">
              <a:avLst/>
            </a:prstGeom>
            <a:noFill/>
            <a:ln w="12700" cap="flat">
              <a:solidFill>
                <a:srgbClr val="C3986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218" name="Group 217"/>
          <p:cNvGrpSpPr/>
          <p:nvPr/>
        </p:nvGrpSpPr>
        <p:grpSpPr>
          <a:xfrm>
            <a:off x="11506716" y="5061102"/>
            <a:ext cx="668754" cy="1866551"/>
            <a:chOff x="692150" y="1233488"/>
            <a:chExt cx="569913" cy="1590675"/>
          </a:xfrm>
        </p:grpSpPr>
        <p:sp>
          <p:nvSpPr>
            <p:cNvPr id="219" name="Oval 191"/>
            <p:cNvSpPr>
              <a:spLocks noChangeArrowheads="1"/>
            </p:cNvSpPr>
            <p:nvPr/>
          </p:nvSpPr>
          <p:spPr bwMode="auto">
            <a:xfrm>
              <a:off x="727075" y="1233488"/>
              <a:ext cx="361950" cy="358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0" name="Freeform 192"/>
            <p:cNvSpPr>
              <a:spLocks/>
            </p:cNvSpPr>
            <p:nvPr/>
          </p:nvSpPr>
          <p:spPr bwMode="auto">
            <a:xfrm>
              <a:off x="787400" y="1474788"/>
              <a:ext cx="241300" cy="50800"/>
            </a:xfrm>
            <a:custGeom>
              <a:avLst/>
              <a:gdLst>
                <a:gd name="T0" fmla="*/ 0 w 157"/>
                <a:gd name="T1" fmla="*/ 25 h 33"/>
                <a:gd name="T2" fmla="*/ 8 w 157"/>
                <a:gd name="T3" fmla="*/ 33 h 33"/>
                <a:gd name="T4" fmla="*/ 149 w 157"/>
                <a:gd name="T5" fmla="*/ 33 h 33"/>
                <a:gd name="T6" fmla="*/ 157 w 157"/>
                <a:gd name="T7" fmla="*/ 25 h 33"/>
                <a:gd name="T8" fmla="*/ 157 w 157"/>
                <a:gd name="T9" fmla="*/ 8 h 33"/>
                <a:gd name="T10" fmla="*/ 149 w 157"/>
                <a:gd name="T11" fmla="*/ 0 h 33"/>
                <a:gd name="T12" fmla="*/ 8 w 157"/>
                <a:gd name="T13" fmla="*/ 0 h 33"/>
                <a:gd name="T14" fmla="*/ 0 w 157"/>
                <a:gd name="T15" fmla="*/ 8 h 33"/>
                <a:gd name="T16" fmla="*/ 0 w 157"/>
                <a:gd name="T1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3">
                  <a:moveTo>
                    <a:pt x="0" y="25"/>
                  </a:moveTo>
                  <a:cubicBezTo>
                    <a:pt x="0" y="29"/>
                    <a:pt x="4" y="33"/>
                    <a:pt x="8" y="33"/>
                  </a:cubicBezTo>
                  <a:cubicBezTo>
                    <a:pt x="149" y="33"/>
                    <a:pt x="149" y="33"/>
                    <a:pt x="149" y="33"/>
                  </a:cubicBezTo>
                  <a:cubicBezTo>
                    <a:pt x="154" y="33"/>
                    <a:pt x="157" y="29"/>
                    <a:pt x="157" y="25"/>
                  </a:cubicBezTo>
                  <a:cubicBezTo>
                    <a:pt x="157" y="8"/>
                    <a:pt x="157" y="8"/>
                    <a:pt x="157" y="8"/>
                  </a:cubicBezTo>
                  <a:cubicBezTo>
                    <a:pt x="157" y="3"/>
                    <a:pt x="154" y="0"/>
                    <a:pt x="149" y="0"/>
                  </a:cubicBezTo>
                  <a:cubicBezTo>
                    <a:pt x="8" y="0"/>
                    <a:pt x="8" y="0"/>
                    <a:pt x="8" y="0"/>
                  </a:cubicBezTo>
                  <a:cubicBezTo>
                    <a:pt x="4" y="0"/>
                    <a:pt x="0" y="3"/>
                    <a:pt x="0" y="8"/>
                  </a:cubicBezTo>
                  <a:lnTo>
                    <a:pt x="0" y="2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1" name="Freeform 193"/>
            <p:cNvSpPr>
              <a:spLocks/>
            </p:cNvSpPr>
            <p:nvPr/>
          </p:nvSpPr>
          <p:spPr bwMode="auto">
            <a:xfrm>
              <a:off x="971550" y="2741613"/>
              <a:ext cx="158750" cy="82550"/>
            </a:xfrm>
            <a:custGeom>
              <a:avLst/>
              <a:gdLst>
                <a:gd name="T0" fmla="*/ 45 w 103"/>
                <a:gd name="T1" fmla="*/ 0 h 54"/>
                <a:gd name="T2" fmla="*/ 103 w 103"/>
                <a:gd name="T3" fmla="*/ 54 h 54"/>
                <a:gd name="T4" fmla="*/ 45 w 103"/>
                <a:gd name="T5" fmla="*/ 54 h 54"/>
                <a:gd name="T6" fmla="*/ 0 w 103"/>
                <a:gd name="T7" fmla="*/ 54 h 54"/>
                <a:gd name="T8" fmla="*/ 0 w 103"/>
                <a:gd name="T9" fmla="*/ 0 h 54"/>
                <a:gd name="T10" fmla="*/ 45 w 103"/>
                <a:gd name="T11" fmla="*/ 0 h 54"/>
              </a:gdLst>
              <a:ahLst/>
              <a:cxnLst>
                <a:cxn ang="0">
                  <a:pos x="T0" y="T1"/>
                </a:cxn>
                <a:cxn ang="0">
                  <a:pos x="T2" y="T3"/>
                </a:cxn>
                <a:cxn ang="0">
                  <a:pos x="T4" y="T5"/>
                </a:cxn>
                <a:cxn ang="0">
                  <a:pos x="T6" y="T7"/>
                </a:cxn>
                <a:cxn ang="0">
                  <a:pos x="T8" y="T9"/>
                </a:cxn>
                <a:cxn ang="0">
                  <a:pos x="T10" y="T11"/>
                </a:cxn>
              </a:cxnLst>
              <a:rect l="0" t="0" r="r" b="b"/>
              <a:pathLst>
                <a:path w="103" h="54">
                  <a:moveTo>
                    <a:pt x="45" y="0"/>
                  </a:moveTo>
                  <a:cubicBezTo>
                    <a:pt x="75" y="0"/>
                    <a:pt x="101" y="24"/>
                    <a:pt x="103" y="54"/>
                  </a:cubicBezTo>
                  <a:cubicBezTo>
                    <a:pt x="45" y="54"/>
                    <a:pt x="45" y="54"/>
                    <a:pt x="45" y="54"/>
                  </a:cubicBezTo>
                  <a:cubicBezTo>
                    <a:pt x="0" y="54"/>
                    <a:pt x="0" y="54"/>
                    <a:pt x="0" y="54"/>
                  </a:cubicBezTo>
                  <a:cubicBezTo>
                    <a:pt x="0" y="0"/>
                    <a:pt x="0" y="0"/>
                    <a:pt x="0" y="0"/>
                  </a:cubicBezTo>
                  <a:lnTo>
                    <a:pt x="45"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2" name="Freeform 194"/>
            <p:cNvSpPr>
              <a:spLocks/>
            </p:cNvSpPr>
            <p:nvPr/>
          </p:nvSpPr>
          <p:spPr bwMode="auto">
            <a:xfrm>
              <a:off x="774700" y="2133601"/>
              <a:ext cx="266700" cy="244475"/>
            </a:xfrm>
            <a:custGeom>
              <a:avLst/>
              <a:gdLst>
                <a:gd name="T0" fmla="*/ 0 w 168"/>
                <a:gd name="T1" fmla="*/ 0 h 154"/>
                <a:gd name="T2" fmla="*/ 168 w 168"/>
                <a:gd name="T3" fmla="*/ 0 h 154"/>
                <a:gd name="T4" fmla="*/ 168 w 168"/>
                <a:gd name="T5" fmla="*/ 154 h 154"/>
                <a:gd name="T6" fmla="*/ 124 w 168"/>
                <a:gd name="T7" fmla="*/ 154 h 154"/>
                <a:gd name="T8" fmla="*/ 124 w 168"/>
                <a:gd name="T9" fmla="*/ 55 h 154"/>
                <a:gd name="T10" fmla="*/ 44 w 168"/>
                <a:gd name="T11" fmla="*/ 55 h 154"/>
                <a:gd name="T12" fmla="*/ 44 w 168"/>
                <a:gd name="T13" fmla="*/ 154 h 154"/>
                <a:gd name="T14" fmla="*/ 1 w 168"/>
                <a:gd name="T15" fmla="*/ 154 h 154"/>
                <a:gd name="T16" fmla="*/ 0 w 168"/>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54">
                  <a:moveTo>
                    <a:pt x="0" y="0"/>
                  </a:moveTo>
                  <a:lnTo>
                    <a:pt x="168" y="0"/>
                  </a:lnTo>
                  <a:lnTo>
                    <a:pt x="168" y="154"/>
                  </a:lnTo>
                  <a:lnTo>
                    <a:pt x="124" y="154"/>
                  </a:lnTo>
                  <a:lnTo>
                    <a:pt x="124" y="55"/>
                  </a:lnTo>
                  <a:lnTo>
                    <a:pt x="44" y="55"/>
                  </a:lnTo>
                  <a:lnTo>
                    <a:pt x="44" y="154"/>
                  </a:lnTo>
                  <a:lnTo>
                    <a:pt x="1" y="1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3" name="Freeform 195"/>
            <p:cNvSpPr>
              <a:spLocks/>
            </p:cNvSpPr>
            <p:nvPr/>
          </p:nvSpPr>
          <p:spPr bwMode="auto">
            <a:xfrm>
              <a:off x="774700" y="2741613"/>
              <a:ext cx="160338" cy="82550"/>
            </a:xfrm>
            <a:custGeom>
              <a:avLst/>
              <a:gdLst>
                <a:gd name="T0" fmla="*/ 45 w 104"/>
                <a:gd name="T1" fmla="*/ 0 h 54"/>
                <a:gd name="T2" fmla="*/ 104 w 104"/>
                <a:gd name="T3" fmla="*/ 54 h 54"/>
                <a:gd name="T4" fmla="*/ 45 w 104"/>
                <a:gd name="T5" fmla="*/ 54 h 54"/>
                <a:gd name="T6" fmla="*/ 0 w 104"/>
                <a:gd name="T7" fmla="*/ 54 h 54"/>
                <a:gd name="T8" fmla="*/ 0 w 104"/>
                <a:gd name="T9" fmla="*/ 0 h 54"/>
                <a:gd name="T10" fmla="*/ 45 w 104"/>
                <a:gd name="T11" fmla="*/ 0 h 54"/>
              </a:gdLst>
              <a:ahLst/>
              <a:cxnLst>
                <a:cxn ang="0">
                  <a:pos x="T0" y="T1"/>
                </a:cxn>
                <a:cxn ang="0">
                  <a:pos x="T2" y="T3"/>
                </a:cxn>
                <a:cxn ang="0">
                  <a:pos x="T4" y="T5"/>
                </a:cxn>
                <a:cxn ang="0">
                  <a:pos x="T6" y="T7"/>
                </a:cxn>
                <a:cxn ang="0">
                  <a:pos x="T8" y="T9"/>
                </a:cxn>
                <a:cxn ang="0">
                  <a:pos x="T10" y="T11"/>
                </a:cxn>
              </a:cxnLst>
              <a:rect l="0" t="0" r="r" b="b"/>
              <a:pathLst>
                <a:path w="104" h="54">
                  <a:moveTo>
                    <a:pt x="45" y="0"/>
                  </a:moveTo>
                  <a:cubicBezTo>
                    <a:pt x="76" y="0"/>
                    <a:pt x="101" y="24"/>
                    <a:pt x="104" y="54"/>
                  </a:cubicBezTo>
                  <a:cubicBezTo>
                    <a:pt x="45" y="54"/>
                    <a:pt x="45" y="54"/>
                    <a:pt x="45" y="54"/>
                  </a:cubicBezTo>
                  <a:cubicBezTo>
                    <a:pt x="0" y="54"/>
                    <a:pt x="0" y="54"/>
                    <a:pt x="0" y="54"/>
                  </a:cubicBezTo>
                  <a:cubicBezTo>
                    <a:pt x="0" y="0"/>
                    <a:pt x="0" y="0"/>
                    <a:pt x="0" y="0"/>
                  </a:cubicBezTo>
                  <a:lnTo>
                    <a:pt x="45"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4" name="Rectangle 196"/>
            <p:cNvSpPr>
              <a:spLocks noChangeArrowheads="1"/>
            </p:cNvSpPr>
            <p:nvPr/>
          </p:nvSpPr>
          <p:spPr bwMode="auto">
            <a:xfrm>
              <a:off x="692150" y="1751013"/>
              <a:ext cx="71438" cy="463550"/>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5" name="Freeform 197"/>
            <p:cNvSpPr>
              <a:spLocks/>
            </p:cNvSpPr>
            <p:nvPr/>
          </p:nvSpPr>
          <p:spPr bwMode="auto">
            <a:xfrm>
              <a:off x="692150" y="2143126"/>
              <a:ext cx="71438" cy="139700"/>
            </a:xfrm>
            <a:custGeom>
              <a:avLst/>
              <a:gdLst>
                <a:gd name="T0" fmla="*/ 46 w 46"/>
                <a:gd name="T1" fmla="*/ 0 h 92"/>
                <a:gd name="T2" fmla="*/ 46 w 46"/>
                <a:gd name="T3" fmla="*/ 92 h 92"/>
                <a:gd name="T4" fmla="*/ 0 w 46"/>
                <a:gd name="T5" fmla="*/ 46 h 92"/>
                <a:gd name="T6" fmla="*/ 46 w 46"/>
                <a:gd name="T7" fmla="*/ 0 h 92"/>
              </a:gdLst>
              <a:ahLst/>
              <a:cxnLst>
                <a:cxn ang="0">
                  <a:pos x="T0" y="T1"/>
                </a:cxn>
                <a:cxn ang="0">
                  <a:pos x="T2" y="T3"/>
                </a:cxn>
                <a:cxn ang="0">
                  <a:pos x="T4" y="T5"/>
                </a:cxn>
                <a:cxn ang="0">
                  <a:pos x="T6" y="T7"/>
                </a:cxn>
              </a:cxnLst>
              <a:rect l="0" t="0" r="r" b="b"/>
              <a:pathLst>
                <a:path w="46" h="92">
                  <a:moveTo>
                    <a:pt x="46" y="0"/>
                  </a:moveTo>
                  <a:cubicBezTo>
                    <a:pt x="46" y="92"/>
                    <a:pt x="46" y="92"/>
                    <a:pt x="46" y="92"/>
                  </a:cubicBezTo>
                  <a:cubicBezTo>
                    <a:pt x="21" y="92"/>
                    <a:pt x="0" y="71"/>
                    <a:pt x="0" y="46"/>
                  </a:cubicBezTo>
                  <a:cubicBezTo>
                    <a:pt x="0" y="21"/>
                    <a:pt x="21" y="0"/>
                    <a:pt x="46"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6" name="Freeform 198"/>
            <p:cNvSpPr>
              <a:spLocks/>
            </p:cNvSpPr>
            <p:nvPr/>
          </p:nvSpPr>
          <p:spPr bwMode="auto">
            <a:xfrm>
              <a:off x="865188" y="1565276"/>
              <a:ext cx="85725" cy="166688"/>
            </a:xfrm>
            <a:custGeom>
              <a:avLst/>
              <a:gdLst>
                <a:gd name="T0" fmla="*/ 27 w 54"/>
                <a:gd name="T1" fmla="*/ 105 h 105"/>
                <a:gd name="T2" fmla="*/ 54 w 54"/>
                <a:gd name="T3" fmla="*/ 100 h 105"/>
                <a:gd name="T4" fmla="*/ 54 w 54"/>
                <a:gd name="T5" fmla="*/ 0 h 105"/>
                <a:gd name="T6" fmla="*/ 0 w 54"/>
                <a:gd name="T7" fmla="*/ 0 h 105"/>
                <a:gd name="T8" fmla="*/ 0 w 54"/>
                <a:gd name="T9" fmla="*/ 105 h 105"/>
                <a:gd name="T10" fmla="*/ 27 w 54"/>
                <a:gd name="T11" fmla="*/ 105 h 105"/>
              </a:gdLst>
              <a:ahLst/>
              <a:cxnLst>
                <a:cxn ang="0">
                  <a:pos x="T0" y="T1"/>
                </a:cxn>
                <a:cxn ang="0">
                  <a:pos x="T2" y="T3"/>
                </a:cxn>
                <a:cxn ang="0">
                  <a:pos x="T4" y="T5"/>
                </a:cxn>
                <a:cxn ang="0">
                  <a:pos x="T6" y="T7"/>
                </a:cxn>
                <a:cxn ang="0">
                  <a:pos x="T8" y="T9"/>
                </a:cxn>
                <a:cxn ang="0">
                  <a:pos x="T10" y="T11"/>
                </a:cxn>
              </a:cxnLst>
              <a:rect l="0" t="0" r="r" b="b"/>
              <a:pathLst>
                <a:path w="54" h="105">
                  <a:moveTo>
                    <a:pt x="27" y="105"/>
                  </a:moveTo>
                  <a:lnTo>
                    <a:pt x="54" y="100"/>
                  </a:lnTo>
                  <a:lnTo>
                    <a:pt x="54" y="0"/>
                  </a:lnTo>
                  <a:lnTo>
                    <a:pt x="0" y="0"/>
                  </a:lnTo>
                  <a:lnTo>
                    <a:pt x="0" y="105"/>
                  </a:lnTo>
                  <a:lnTo>
                    <a:pt x="27" y="105"/>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7" name="Freeform 199"/>
            <p:cNvSpPr>
              <a:spLocks/>
            </p:cNvSpPr>
            <p:nvPr/>
          </p:nvSpPr>
          <p:spPr bwMode="auto">
            <a:xfrm>
              <a:off x="865188" y="1565276"/>
              <a:ext cx="85725" cy="71438"/>
            </a:xfrm>
            <a:custGeom>
              <a:avLst/>
              <a:gdLst>
                <a:gd name="T0" fmla="*/ 55 w 55"/>
                <a:gd name="T1" fmla="*/ 44 h 47"/>
                <a:gd name="T2" fmla="*/ 28 w 55"/>
                <a:gd name="T3" fmla="*/ 47 h 47"/>
                <a:gd name="T4" fmla="*/ 0 w 55"/>
                <a:gd name="T5" fmla="*/ 44 h 47"/>
                <a:gd name="T6" fmla="*/ 0 w 55"/>
                <a:gd name="T7" fmla="*/ 0 h 47"/>
                <a:gd name="T8" fmla="*/ 55 w 55"/>
                <a:gd name="T9" fmla="*/ 0 h 47"/>
                <a:gd name="T10" fmla="*/ 55 w 55"/>
                <a:gd name="T11" fmla="*/ 44 h 47"/>
              </a:gdLst>
              <a:ahLst/>
              <a:cxnLst>
                <a:cxn ang="0">
                  <a:pos x="T0" y="T1"/>
                </a:cxn>
                <a:cxn ang="0">
                  <a:pos x="T2" y="T3"/>
                </a:cxn>
                <a:cxn ang="0">
                  <a:pos x="T4" y="T5"/>
                </a:cxn>
                <a:cxn ang="0">
                  <a:pos x="T6" y="T7"/>
                </a:cxn>
                <a:cxn ang="0">
                  <a:pos x="T8" y="T9"/>
                </a:cxn>
                <a:cxn ang="0">
                  <a:pos x="T10" y="T11"/>
                </a:cxn>
              </a:cxnLst>
              <a:rect l="0" t="0" r="r" b="b"/>
              <a:pathLst>
                <a:path w="55" h="47">
                  <a:moveTo>
                    <a:pt x="55" y="44"/>
                  </a:moveTo>
                  <a:cubicBezTo>
                    <a:pt x="46" y="46"/>
                    <a:pt x="37" y="47"/>
                    <a:pt x="28" y="47"/>
                  </a:cubicBezTo>
                  <a:cubicBezTo>
                    <a:pt x="18" y="47"/>
                    <a:pt x="9" y="46"/>
                    <a:pt x="0" y="44"/>
                  </a:cubicBezTo>
                  <a:cubicBezTo>
                    <a:pt x="0" y="0"/>
                    <a:pt x="0" y="0"/>
                    <a:pt x="0" y="0"/>
                  </a:cubicBezTo>
                  <a:cubicBezTo>
                    <a:pt x="55" y="0"/>
                    <a:pt x="55" y="0"/>
                    <a:pt x="55" y="0"/>
                  </a:cubicBezTo>
                  <a:lnTo>
                    <a:pt x="55" y="44"/>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8" name="Freeform 200"/>
            <p:cNvSpPr>
              <a:spLocks/>
            </p:cNvSpPr>
            <p:nvPr/>
          </p:nvSpPr>
          <p:spPr bwMode="auto">
            <a:xfrm>
              <a:off x="809625" y="1333501"/>
              <a:ext cx="196850" cy="134938"/>
            </a:xfrm>
            <a:custGeom>
              <a:avLst/>
              <a:gdLst>
                <a:gd name="T0" fmla="*/ 64 w 129"/>
                <a:gd name="T1" fmla="*/ 0 h 88"/>
                <a:gd name="T2" fmla="*/ 129 w 129"/>
                <a:gd name="T3" fmla="*/ 64 h 88"/>
                <a:gd name="T4" fmla="*/ 129 w 129"/>
                <a:gd name="T5" fmla="*/ 88 h 88"/>
                <a:gd name="T6" fmla="*/ 0 w 129"/>
                <a:gd name="T7" fmla="*/ 88 h 88"/>
                <a:gd name="T8" fmla="*/ 0 w 129"/>
                <a:gd name="T9" fmla="*/ 64 h 88"/>
                <a:gd name="T10" fmla="*/ 64 w 129"/>
                <a:gd name="T11" fmla="*/ 0 h 88"/>
              </a:gdLst>
              <a:ahLst/>
              <a:cxnLst>
                <a:cxn ang="0">
                  <a:pos x="T0" y="T1"/>
                </a:cxn>
                <a:cxn ang="0">
                  <a:pos x="T2" y="T3"/>
                </a:cxn>
                <a:cxn ang="0">
                  <a:pos x="T4" y="T5"/>
                </a:cxn>
                <a:cxn ang="0">
                  <a:pos x="T6" y="T7"/>
                </a:cxn>
                <a:cxn ang="0">
                  <a:pos x="T8" y="T9"/>
                </a:cxn>
                <a:cxn ang="0">
                  <a:pos x="T10" y="T11"/>
                </a:cxn>
              </a:cxnLst>
              <a:rect l="0" t="0" r="r" b="b"/>
              <a:pathLst>
                <a:path w="129" h="88">
                  <a:moveTo>
                    <a:pt x="64" y="0"/>
                  </a:moveTo>
                  <a:cubicBezTo>
                    <a:pt x="100" y="0"/>
                    <a:pt x="129" y="28"/>
                    <a:pt x="129" y="64"/>
                  </a:cubicBezTo>
                  <a:cubicBezTo>
                    <a:pt x="129" y="88"/>
                    <a:pt x="129" y="88"/>
                    <a:pt x="129" y="88"/>
                  </a:cubicBezTo>
                  <a:cubicBezTo>
                    <a:pt x="0" y="88"/>
                    <a:pt x="0" y="88"/>
                    <a:pt x="0" y="88"/>
                  </a:cubicBezTo>
                  <a:cubicBezTo>
                    <a:pt x="0" y="64"/>
                    <a:pt x="0" y="64"/>
                    <a:pt x="0" y="64"/>
                  </a:cubicBezTo>
                  <a:cubicBezTo>
                    <a:pt x="0" y="28"/>
                    <a:pt x="29" y="0"/>
                    <a:pt x="6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9" name="Freeform 201"/>
            <p:cNvSpPr>
              <a:spLocks/>
            </p:cNvSpPr>
            <p:nvPr/>
          </p:nvSpPr>
          <p:spPr bwMode="auto">
            <a:xfrm>
              <a:off x="809625" y="1435101"/>
              <a:ext cx="196850" cy="185738"/>
            </a:xfrm>
            <a:custGeom>
              <a:avLst/>
              <a:gdLst>
                <a:gd name="T0" fmla="*/ 129 w 129"/>
                <a:gd name="T1" fmla="*/ 0 h 122"/>
                <a:gd name="T2" fmla="*/ 129 w 129"/>
                <a:gd name="T3" fmla="*/ 101 h 122"/>
                <a:gd name="T4" fmla="*/ 65 w 129"/>
                <a:gd name="T5" fmla="*/ 122 h 122"/>
                <a:gd name="T6" fmla="*/ 0 w 129"/>
                <a:gd name="T7" fmla="*/ 101 h 122"/>
                <a:gd name="T8" fmla="*/ 0 w 129"/>
                <a:gd name="T9" fmla="*/ 0 h 122"/>
                <a:gd name="T10" fmla="*/ 129 w 129"/>
                <a:gd name="T11" fmla="*/ 0 h 122"/>
              </a:gdLst>
              <a:ahLst/>
              <a:cxnLst>
                <a:cxn ang="0">
                  <a:pos x="T0" y="T1"/>
                </a:cxn>
                <a:cxn ang="0">
                  <a:pos x="T2" y="T3"/>
                </a:cxn>
                <a:cxn ang="0">
                  <a:pos x="T4" y="T5"/>
                </a:cxn>
                <a:cxn ang="0">
                  <a:pos x="T6" y="T7"/>
                </a:cxn>
                <a:cxn ang="0">
                  <a:pos x="T8" y="T9"/>
                </a:cxn>
                <a:cxn ang="0">
                  <a:pos x="T10" y="T11"/>
                </a:cxn>
              </a:cxnLst>
              <a:rect l="0" t="0" r="r" b="b"/>
              <a:pathLst>
                <a:path w="129" h="122">
                  <a:moveTo>
                    <a:pt x="129" y="0"/>
                  </a:moveTo>
                  <a:cubicBezTo>
                    <a:pt x="129" y="101"/>
                    <a:pt x="129" y="101"/>
                    <a:pt x="129" y="101"/>
                  </a:cubicBezTo>
                  <a:cubicBezTo>
                    <a:pt x="111" y="114"/>
                    <a:pt x="89" y="122"/>
                    <a:pt x="65" y="122"/>
                  </a:cubicBezTo>
                  <a:cubicBezTo>
                    <a:pt x="30" y="122"/>
                    <a:pt x="0" y="101"/>
                    <a:pt x="0" y="101"/>
                  </a:cubicBezTo>
                  <a:cubicBezTo>
                    <a:pt x="0" y="0"/>
                    <a:pt x="0" y="0"/>
                    <a:pt x="0" y="0"/>
                  </a:cubicBezTo>
                  <a:lnTo>
                    <a:pt x="129"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0" name="Freeform 202"/>
            <p:cNvSpPr>
              <a:spLocks/>
            </p:cNvSpPr>
            <p:nvPr/>
          </p:nvSpPr>
          <p:spPr bwMode="auto">
            <a:xfrm>
              <a:off x="1190625" y="1724026"/>
              <a:ext cx="71438" cy="142875"/>
            </a:xfrm>
            <a:custGeom>
              <a:avLst/>
              <a:gdLst>
                <a:gd name="T0" fmla="*/ 0 w 47"/>
                <a:gd name="T1" fmla="*/ 94 h 94"/>
                <a:gd name="T2" fmla="*/ 0 w 47"/>
                <a:gd name="T3" fmla="*/ 0 h 94"/>
                <a:gd name="T4" fmla="*/ 47 w 47"/>
                <a:gd name="T5" fmla="*/ 47 h 94"/>
                <a:gd name="T6" fmla="*/ 0 w 47"/>
                <a:gd name="T7" fmla="*/ 94 h 94"/>
              </a:gdLst>
              <a:ahLst/>
              <a:cxnLst>
                <a:cxn ang="0">
                  <a:pos x="T0" y="T1"/>
                </a:cxn>
                <a:cxn ang="0">
                  <a:pos x="T2" y="T3"/>
                </a:cxn>
                <a:cxn ang="0">
                  <a:pos x="T4" y="T5"/>
                </a:cxn>
                <a:cxn ang="0">
                  <a:pos x="T6" y="T7"/>
                </a:cxn>
              </a:cxnLst>
              <a:rect l="0" t="0" r="r" b="b"/>
              <a:pathLst>
                <a:path w="47" h="94">
                  <a:moveTo>
                    <a:pt x="0" y="94"/>
                  </a:moveTo>
                  <a:cubicBezTo>
                    <a:pt x="0" y="0"/>
                    <a:pt x="0" y="0"/>
                    <a:pt x="0" y="0"/>
                  </a:cubicBezTo>
                  <a:cubicBezTo>
                    <a:pt x="26" y="0"/>
                    <a:pt x="47" y="21"/>
                    <a:pt x="47" y="47"/>
                  </a:cubicBezTo>
                  <a:cubicBezTo>
                    <a:pt x="47" y="73"/>
                    <a:pt x="26" y="94"/>
                    <a:pt x="0" y="94"/>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1" name="Freeform 203"/>
            <p:cNvSpPr>
              <a:spLocks/>
            </p:cNvSpPr>
            <p:nvPr/>
          </p:nvSpPr>
          <p:spPr bwMode="auto">
            <a:xfrm>
              <a:off x="1012825" y="1660526"/>
              <a:ext cx="192088" cy="192088"/>
            </a:xfrm>
            <a:custGeom>
              <a:avLst/>
              <a:gdLst>
                <a:gd name="T0" fmla="*/ 42 w 125"/>
                <a:gd name="T1" fmla="*/ 9 h 125"/>
                <a:gd name="T2" fmla="*/ 9 w 125"/>
                <a:gd name="T3" fmla="*/ 9 h 125"/>
                <a:gd name="T4" fmla="*/ 9 w 125"/>
                <a:gd name="T5" fmla="*/ 42 h 125"/>
                <a:gd name="T6" fmla="*/ 92 w 125"/>
                <a:gd name="T7" fmla="*/ 125 h 125"/>
                <a:gd name="T8" fmla="*/ 125 w 125"/>
                <a:gd name="T9" fmla="*/ 92 h 125"/>
                <a:gd name="T10" fmla="*/ 42 w 125"/>
                <a:gd name="T11" fmla="*/ 9 h 125"/>
              </a:gdLst>
              <a:ahLst/>
              <a:cxnLst>
                <a:cxn ang="0">
                  <a:pos x="T0" y="T1"/>
                </a:cxn>
                <a:cxn ang="0">
                  <a:pos x="T2" y="T3"/>
                </a:cxn>
                <a:cxn ang="0">
                  <a:pos x="T4" y="T5"/>
                </a:cxn>
                <a:cxn ang="0">
                  <a:pos x="T6" y="T7"/>
                </a:cxn>
                <a:cxn ang="0">
                  <a:pos x="T8" y="T9"/>
                </a:cxn>
                <a:cxn ang="0">
                  <a:pos x="T10" y="T11"/>
                </a:cxn>
              </a:cxnLst>
              <a:rect l="0" t="0" r="r" b="b"/>
              <a:pathLst>
                <a:path w="125" h="125">
                  <a:moveTo>
                    <a:pt x="42" y="9"/>
                  </a:moveTo>
                  <a:cubicBezTo>
                    <a:pt x="33" y="0"/>
                    <a:pt x="18" y="0"/>
                    <a:pt x="9" y="9"/>
                  </a:cubicBezTo>
                  <a:cubicBezTo>
                    <a:pt x="0" y="18"/>
                    <a:pt x="0" y="33"/>
                    <a:pt x="9" y="42"/>
                  </a:cubicBezTo>
                  <a:cubicBezTo>
                    <a:pt x="92" y="125"/>
                    <a:pt x="92" y="125"/>
                    <a:pt x="92" y="125"/>
                  </a:cubicBezTo>
                  <a:cubicBezTo>
                    <a:pt x="125" y="92"/>
                    <a:pt x="125" y="92"/>
                    <a:pt x="125" y="92"/>
                  </a:cubicBezTo>
                  <a:lnTo>
                    <a:pt x="42" y="9"/>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2" name="Freeform 204"/>
            <p:cNvSpPr>
              <a:spLocks/>
            </p:cNvSpPr>
            <p:nvPr/>
          </p:nvSpPr>
          <p:spPr bwMode="auto">
            <a:xfrm>
              <a:off x="1135063" y="1703388"/>
              <a:ext cx="90488" cy="184150"/>
            </a:xfrm>
            <a:custGeom>
              <a:avLst/>
              <a:gdLst>
                <a:gd name="T0" fmla="*/ 59 w 59"/>
                <a:gd name="T1" fmla="*/ 117 h 120"/>
                <a:gd name="T2" fmla="*/ 57 w 59"/>
                <a:gd name="T3" fmla="*/ 120 h 120"/>
                <a:gd name="T4" fmla="*/ 2 w 59"/>
                <a:gd name="T5" fmla="*/ 120 h 120"/>
                <a:gd name="T6" fmla="*/ 0 w 59"/>
                <a:gd name="T7" fmla="*/ 117 h 120"/>
                <a:gd name="T8" fmla="*/ 0 w 59"/>
                <a:gd name="T9" fmla="*/ 2 h 120"/>
                <a:gd name="T10" fmla="*/ 2 w 59"/>
                <a:gd name="T11" fmla="*/ 0 h 120"/>
                <a:gd name="T12" fmla="*/ 57 w 59"/>
                <a:gd name="T13" fmla="*/ 0 h 120"/>
                <a:gd name="T14" fmla="*/ 59 w 59"/>
                <a:gd name="T15" fmla="*/ 2 h 120"/>
                <a:gd name="T16" fmla="*/ 59 w 59"/>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0">
                  <a:moveTo>
                    <a:pt x="59" y="117"/>
                  </a:moveTo>
                  <a:cubicBezTo>
                    <a:pt x="59" y="119"/>
                    <a:pt x="58" y="120"/>
                    <a:pt x="57" y="120"/>
                  </a:cubicBezTo>
                  <a:cubicBezTo>
                    <a:pt x="2" y="120"/>
                    <a:pt x="2" y="120"/>
                    <a:pt x="2" y="120"/>
                  </a:cubicBezTo>
                  <a:cubicBezTo>
                    <a:pt x="1" y="120"/>
                    <a:pt x="0" y="119"/>
                    <a:pt x="0" y="117"/>
                  </a:cubicBezTo>
                  <a:cubicBezTo>
                    <a:pt x="0" y="2"/>
                    <a:pt x="0" y="2"/>
                    <a:pt x="0" y="2"/>
                  </a:cubicBezTo>
                  <a:cubicBezTo>
                    <a:pt x="0" y="1"/>
                    <a:pt x="1" y="0"/>
                    <a:pt x="2" y="0"/>
                  </a:cubicBezTo>
                  <a:cubicBezTo>
                    <a:pt x="57" y="0"/>
                    <a:pt x="57" y="0"/>
                    <a:pt x="57" y="0"/>
                  </a:cubicBezTo>
                  <a:cubicBezTo>
                    <a:pt x="58" y="0"/>
                    <a:pt x="59" y="1"/>
                    <a:pt x="59" y="2"/>
                  </a:cubicBezTo>
                  <a:lnTo>
                    <a:pt x="59"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3" name="Rectangle 205"/>
            <p:cNvSpPr>
              <a:spLocks noChangeArrowheads="1"/>
            </p:cNvSpPr>
            <p:nvPr/>
          </p:nvSpPr>
          <p:spPr bwMode="auto">
            <a:xfrm>
              <a:off x="1143000" y="1741488"/>
              <a:ext cx="15875"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4" name="Rectangle 206"/>
            <p:cNvSpPr>
              <a:spLocks noChangeArrowheads="1"/>
            </p:cNvSpPr>
            <p:nvPr/>
          </p:nvSpPr>
          <p:spPr bwMode="auto">
            <a:xfrm>
              <a:off x="1160463" y="1741488"/>
              <a:ext cx="19050"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5" name="Rectangle 207"/>
            <p:cNvSpPr>
              <a:spLocks noChangeArrowheads="1"/>
            </p:cNvSpPr>
            <p:nvPr/>
          </p:nvSpPr>
          <p:spPr bwMode="auto">
            <a:xfrm>
              <a:off x="1181100" y="1741488"/>
              <a:ext cx="15875"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6" name="Rectangle 208"/>
            <p:cNvSpPr>
              <a:spLocks noChangeArrowheads="1"/>
            </p:cNvSpPr>
            <p:nvPr/>
          </p:nvSpPr>
          <p:spPr bwMode="auto">
            <a:xfrm>
              <a:off x="1200150" y="1741488"/>
              <a:ext cx="17463"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7" name="Rectangle 209"/>
            <p:cNvSpPr>
              <a:spLocks noChangeArrowheads="1"/>
            </p:cNvSpPr>
            <p:nvPr/>
          </p:nvSpPr>
          <p:spPr bwMode="auto">
            <a:xfrm>
              <a:off x="1143000" y="1797051"/>
              <a:ext cx="36513" cy="3651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8" name="Rectangle 210"/>
            <p:cNvSpPr>
              <a:spLocks noChangeArrowheads="1"/>
            </p:cNvSpPr>
            <p:nvPr/>
          </p:nvSpPr>
          <p:spPr bwMode="auto">
            <a:xfrm>
              <a:off x="1143000" y="1836738"/>
              <a:ext cx="74613" cy="2698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9" name="Rectangle 211"/>
            <p:cNvSpPr>
              <a:spLocks noChangeArrowheads="1"/>
            </p:cNvSpPr>
            <p:nvPr/>
          </p:nvSpPr>
          <p:spPr bwMode="auto">
            <a:xfrm>
              <a:off x="1181100" y="1797051"/>
              <a:ext cx="15875"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0" name="Rectangle 212"/>
            <p:cNvSpPr>
              <a:spLocks noChangeArrowheads="1"/>
            </p:cNvSpPr>
            <p:nvPr/>
          </p:nvSpPr>
          <p:spPr bwMode="auto">
            <a:xfrm>
              <a:off x="1200150" y="1797051"/>
              <a:ext cx="174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1" name="Rectangle 213"/>
            <p:cNvSpPr>
              <a:spLocks noChangeArrowheads="1"/>
            </p:cNvSpPr>
            <p:nvPr/>
          </p:nvSpPr>
          <p:spPr bwMode="auto">
            <a:xfrm>
              <a:off x="1181100" y="1817688"/>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2" name="Rectangle 214"/>
            <p:cNvSpPr>
              <a:spLocks noChangeArrowheads="1"/>
            </p:cNvSpPr>
            <p:nvPr/>
          </p:nvSpPr>
          <p:spPr bwMode="auto">
            <a:xfrm>
              <a:off x="1200150" y="1817688"/>
              <a:ext cx="17463"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3" name="Rectangle 215"/>
            <p:cNvSpPr>
              <a:spLocks noChangeArrowheads="1"/>
            </p:cNvSpPr>
            <p:nvPr/>
          </p:nvSpPr>
          <p:spPr bwMode="auto">
            <a:xfrm>
              <a:off x="1143000" y="1758951"/>
              <a:ext cx="15875" cy="1905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4" name="Rectangle 216"/>
            <p:cNvSpPr>
              <a:spLocks noChangeArrowheads="1"/>
            </p:cNvSpPr>
            <p:nvPr/>
          </p:nvSpPr>
          <p:spPr bwMode="auto">
            <a:xfrm>
              <a:off x="1160463" y="1758951"/>
              <a:ext cx="36513" cy="2063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5" name="Rectangle 217"/>
            <p:cNvSpPr>
              <a:spLocks noChangeArrowheads="1"/>
            </p:cNvSpPr>
            <p:nvPr/>
          </p:nvSpPr>
          <p:spPr bwMode="auto">
            <a:xfrm>
              <a:off x="1200150" y="1758951"/>
              <a:ext cx="174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6" name="Rectangle 218"/>
            <p:cNvSpPr>
              <a:spLocks noChangeArrowheads="1"/>
            </p:cNvSpPr>
            <p:nvPr/>
          </p:nvSpPr>
          <p:spPr bwMode="auto">
            <a:xfrm>
              <a:off x="1143000" y="1779588"/>
              <a:ext cx="15875" cy="1587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7" name="Rectangle 219"/>
            <p:cNvSpPr>
              <a:spLocks noChangeArrowheads="1"/>
            </p:cNvSpPr>
            <p:nvPr/>
          </p:nvSpPr>
          <p:spPr bwMode="auto">
            <a:xfrm>
              <a:off x="1160463" y="1779588"/>
              <a:ext cx="36513" cy="158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8" name="Rectangle 220"/>
            <p:cNvSpPr>
              <a:spLocks noChangeArrowheads="1"/>
            </p:cNvSpPr>
            <p:nvPr/>
          </p:nvSpPr>
          <p:spPr bwMode="auto">
            <a:xfrm>
              <a:off x="1200150" y="1779588"/>
              <a:ext cx="17463" cy="158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9" name="Freeform 221"/>
            <p:cNvSpPr>
              <a:spLocks/>
            </p:cNvSpPr>
            <p:nvPr/>
          </p:nvSpPr>
          <p:spPr bwMode="auto">
            <a:xfrm>
              <a:off x="1147763" y="1873251"/>
              <a:ext cx="1588" cy="6350"/>
            </a:xfrm>
            <a:custGeom>
              <a:avLst/>
              <a:gdLst>
                <a:gd name="T0" fmla="*/ 1 w 1"/>
                <a:gd name="T1" fmla="*/ 4 h 4"/>
                <a:gd name="T2" fmla="*/ 0 w 1"/>
                <a:gd name="T3" fmla="*/ 2 h 4"/>
                <a:gd name="T4" fmla="*/ 1 w 1"/>
                <a:gd name="T5" fmla="*/ 0 h 4"/>
              </a:gdLst>
              <a:ahLst/>
              <a:cxnLst>
                <a:cxn ang="0">
                  <a:pos x="T0" y="T1"/>
                </a:cxn>
                <a:cxn ang="0">
                  <a:pos x="T2" y="T3"/>
                </a:cxn>
                <a:cxn ang="0">
                  <a:pos x="T4" y="T5"/>
                </a:cxn>
              </a:cxnLst>
              <a:rect l="0" t="0" r="r" b="b"/>
              <a:pathLst>
                <a:path w="1" h="4">
                  <a:moveTo>
                    <a:pt x="1" y="4"/>
                  </a:moveTo>
                  <a:lnTo>
                    <a:pt x="0" y="2"/>
                  </a:lnTo>
                  <a:lnTo>
                    <a:pt x="1" y="0"/>
                  </a:lnTo>
                </a:path>
              </a:pathLst>
            </a:custGeom>
            <a:noFill/>
            <a:ln w="1588"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0" name="Line 222"/>
            <p:cNvSpPr>
              <a:spLocks noChangeShapeType="1"/>
            </p:cNvSpPr>
            <p:nvPr/>
          </p:nvSpPr>
          <p:spPr bwMode="auto">
            <a:xfrm>
              <a:off x="1147763" y="1876426"/>
              <a:ext cx="4763" cy="0"/>
            </a:xfrm>
            <a:prstGeom prst="line">
              <a:avLst/>
            </a:prstGeom>
            <a:noFill/>
            <a:ln w="158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1" name="Oval 223"/>
            <p:cNvSpPr>
              <a:spLocks noChangeArrowheads="1"/>
            </p:cNvSpPr>
            <p:nvPr/>
          </p:nvSpPr>
          <p:spPr bwMode="auto">
            <a:xfrm>
              <a:off x="1206500" y="1873251"/>
              <a:ext cx="4763" cy="4763"/>
            </a:xfrm>
            <a:prstGeom prst="ellipse">
              <a:avLst/>
            </a:prstGeom>
            <a:noFill/>
            <a:ln w="1588"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2" name="Line 224"/>
            <p:cNvSpPr>
              <a:spLocks noChangeShapeType="1"/>
            </p:cNvSpPr>
            <p:nvPr/>
          </p:nvSpPr>
          <p:spPr bwMode="auto">
            <a:xfrm flipH="1">
              <a:off x="1206500" y="1878013"/>
              <a:ext cx="1588" cy="1588"/>
            </a:xfrm>
            <a:prstGeom prst="line">
              <a:avLst/>
            </a:prstGeom>
            <a:noFill/>
            <a:ln w="158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3" name="Freeform 225"/>
            <p:cNvSpPr>
              <a:spLocks/>
            </p:cNvSpPr>
            <p:nvPr/>
          </p:nvSpPr>
          <p:spPr bwMode="auto">
            <a:xfrm>
              <a:off x="1179513" y="1873251"/>
              <a:ext cx="3175" cy="3175"/>
            </a:xfrm>
            <a:custGeom>
              <a:avLst/>
              <a:gdLst>
                <a:gd name="T0" fmla="*/ 0 w 2"/>
                <a:gd name="T1" fmla="*/ 2 h 2"/>
                <a:gd name="T2" fmla="*/ 2 w 2"/>
                <a:gd name="T3" fmla="*/ 2 h 2"/>
                <a:gd name="T4" fmla="*/ 2 w 2"/>
                <a:gd name="T5" fmla="*/ 0 h 2"/>
                <a:gd name="T6" fmla="*/ 0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0" y="1"/>
                  </a:lnTo>
                  <a:lnTo>
                    <a:pt x="0" y="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4" name="Rectangle 226"/>
            <p:cNvSpPr>
              <a:spLocks noChangeArrowheads="1"/>
            </p:cNvSpPr>
            <p:nvPr/>
          </p:nvSpPr>
          <p:spPr bwMode="auto">
            <a:xfrm>
              <a:off x="1176338" y="1874838"/>
              <a:ext cx="3175" cy="15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5" name="Rectangle 227"/>
            <p:cNvSpPr>
              <a:spLocks noChangeArrowheads="1"/>
            </p:cNvSpPr>
            <p:nvPr/>
          </p:nvSpPr>
          <p:spPr bwMode="auto">
            <a:xfrm>
              <a:off x="1179513" y="1876426"/>
              <a:ext cx="3175" cy="31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6" name="Freeform 228"/>
            <p:cNvSpPr>
              <a:spLocks/>
            </p:cNvSpPr>
            <p:nvPr/>
          </p:nvSpPr>
          <p:spPr bwMode="auto">
            <a:xfrm>
              <a:off x="1176338" y="1876426"/>
              <a:ext cx="3175" cy="3175"/>
            </a:xfrm>
            <a:custGeom>
              <a:avLst/>
              <a:gdLst>
                <a:gd name="T0" fmla="*/ 2 w 2"/>
                <a:gd name="T1" fmla="*/ 0 h 2"/>
                <a:gd name="T2" fmla="*/ 0 w 2"/>
                <a:gd name="T3" fmla="*/ 0 h 2"/>
                <a:gd name="T4" fmla="*/ 0 w 2"/>
                <a:gd name="T5" fmla="*/ 1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1"/>
                  </a:lnTo>
                  <a:lnTo>
                    <a:pt x="2" y="2"/>
                  </a:lnTo>
                  <a:lnTo>
                    <a:pt x="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7" name="Rectangle 229"/>
            <p:cNvSpPr>
              <a:spLocks noChangeArrowheads="1"/>
            </p:cNvSpPr>
            <p:nvPr/>
          </p:nvSpPr>
          <p:spPr bwMode="auto">
            <a:xfrm>
              <a:off x="1220788" y="1839913"/>
              <a:ext cx="6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8" name="Freeform 230"/>
            <p:cNvSpPr>
              <a:spLocks/>
            </p:cNvSpPr>
            <p:nvPr/>
          </p:nvSpPr>
          <p:spPr bwMode="auto">
            <a:xfrm>
              <a:off x="1169988" y="1712913"/>
              <a:ext cx="22225" cy="3175"/>
            </a:xfrm>
            <a:custGeom>
              <a:avLst/>
              <a:gdLst>
                <a:gd name="T0" fmla="*/ 14 w 14"/>
                <a:gd name="T1" fmla="*/ 1 h 2"/>
                <a:gd name="T2" fmla="*/ 13 w 14"/>
                <a:gd name="T3" fmla="*/ 2 h 2"/>
                <a:gd name="T4" fmla="*/ 1 w 14"/>
                <a:gd name="T5" fmla="*/ 2 h 2"/>
                <a:gd name="T6" fmla="*/ 0 w 14"/>
                <a:gd name="T7" fmla="*/ 1 h 2"/>
                <a:gd name="T8" fmla="*/ 0 w 14"/>
                <a:gd name="T9" fmla="*/ 1 h 2"/>
                <a:gd name="T10" fmla="*/ 1 w 14"/>
                <a:gd name="T11" fmla="*/ 0 h 2"/>
                <a:gd name="T12" fmla="*/ 13 w 14"/>
                <a:gd name="T13" fmla="*/ 0 h 2"/>
                <a:gd name="T14" fmla="*/ 14 w 1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
                  <a:moveTo>
                    <a:pt x="14" y="1"/>
                  </a:moveTo>
                  <a:cubicBezTo>
                    <a:pt x="14" y="2"/>
                    <a:pt x="14" y="2"/>
                    <a:pt x="13" y="2"/>
                  </a:cubicBezTo>
                  <a:cubicBezTo>
                    <a:pt x="1" y="2"/>
                    <a:pt x="1" y="2"/>
                    <a:pt x="1" y="2"/>
                  </a:cubicBezTo>
                  <a:cubicBezTo>
                    <a:pt x="0" y="2"/>
                    <a:pt x="0" y="2"/>
                    <a:pt x="0" y="1"/>
                  </a:cubicBezTo>
                  <a:cubicBezTo>
                    <a:pt x="0" y="1"/>
                    <a:pt x="0" y="1"/>
                    <a:pt x="0" y="1"/>
                  </a:cubicBezTo>
                  <a:cubicBezTo>
                    <a:pt x="0" y="1"/>
                    <a:pt x="0" y="0"/>
                    <a:pt x="1" y="0"/>
                  </a:cubicBezTo>
                  <a:cubicBezTo>
                    <a:pt x="13" y="0"/>
                    <a:pt x="13" y="0"/>
                    <a:pt x="13" y="0"/>
                  </a:cubicBezTo>
                  <a:cubicBezTo>
                    <a:pt x="14" y="0"/>
                    <a:pt x="14" y="1"/>
                    <a:pt x="14" y="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9" name="Rectangle 231"/>
            <p:cNvSpPr>
              <a:spLocks noChangeArrowheads="1"/>
            </p:cNvSpPr>
            <p:nvPr/>
          </p:nvSpPr>
          <p:spPr bwMode="auto">
            <a:xfrm>
              <a:off x="1144588" y="1727201"/>
              <a:ext cx="1588"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0" name="Rectangle 232"/>
            <p:cNvSpPr>
              <a:spLocks noChangeArrowheads="1"/>
            </p:cNvSpPr>
            <p:nvPr/>
          </p:nvSpPr>
          <p:spPr bwMode="auto">
            <a:xfrm>
              <a:off x="1143000"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1" name="Rectangle 233"/>
            <p:cNvSpPr>
              <a:spLocks noChangeArrowheads="1"/>
            </p:cNvSpPr>
            <p:nvPr/>
          </p:nvSpPr>
          <p:spPr bwMode="auto">
            <a:xfrm>
              <a:off x="1141413"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2" name="Rectangle 234"/>
            <p:cNvSpPr>
              <a:spLocks noChangeArrowheads="1"/>
            </p:cNvSpPr>
            <p:nvPr/>
          </p:nvSpPr>
          <p:spPr bwMode="auto">
            <a:xfrm>
              <a:off x="1141413" y="1730376"/>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3" name="Rectangle 235"/>
            <p:cNvSpPr>
              <a:spLocks noChangeArrowheads="1"/>
            </p:cNvSpPr>
            <p:nvPr/>
          </p:nvSpPr>
          <p:spPr bwMode="auto">
            <a:xfrm>
              <a:off x="1139825" y="1730376"/>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4" name="Rectangle 236"/>
            <p:cNvSpPr>
              <a:spLocks noChangeArrowheads="1"/>
            </p:cNvSpPr>
            <p:nvPr/>
          </p:nvSpPr>
          <p:spPr bwMode="auto">
            <a:xfrm>
              <a:off x="1204913" y="1727201"/>
              <a:ext cx="31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5" name="Rectangle 237"/>
            <p:cNvSpPr>
              <a:spLocks noChangeArrowheads="1"/>
            </p:cNvSpPr>
            <p:nvPr/>
          </p:nvSpPr>
          <p:spPr bwMode="auto">
            <a:xfrm>
              <a:off x="1201738"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6" name="Rectangle 238"/>
            <p:cNvSpPr>
              <a:spLocks noChangeArrowheads="1"/>
            </p:cNvSpPr>
            <p:nvPr/>
          </p:nvSpPr>
          <p:spPr bwMode="auto">
            <a:xfrm>
              <a:off x="776288" y="2378076"/>
              <a:ext cx="68263" cy="363538"/>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7" name="Rectangle 239"/>
            <p:cNvSpPr>
              <a:spLocks noChangeArrowheads="1"/>
            </p:cNvSpPr>
            <p:nvPr/>
          </p:nvSpPr>
          <p:spPr bwMode="auto">
            <a:xfrm>
              <a:off x="973138" y="2378076"/>
              <a:ext cx="68263" cy="363538"/>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8" name="Rectangle 240"/>
            <p:cNvSpPr>
              <a:spLocks noChangeArrowheads="1"/>
            </p:cNvSpPr>
            <p:nvPr/>
          </p:nvSpPr>
          <p:spPr bwMode="auto">
            <a:xfrm>
              <a:off x="971550" y="2576513"/>
              <a:ext cx="69850"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9" name="Rectangle 241"/>
            <p:cNvSpPr>
              <a:spLocks noChangeArrowheads="1"/>
            </p:cNvSpPr>
            <p:nvPr/>
          </p:nvSpPr>
          <p:spPr bwMode="auto">
            <a:xfrm>
              <a:off x="971550" y="2635251"/>
              <a:ext cx="69850" cy="127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0" name="Rectangle 242"/>
            <p:cNvSpPr>
              <a:spLocks noChangeArrowheads="1"/>
            </p:cNvSpPr>
            <p:nvPr/>
          </p:nvSpPr>
          <p:spPr bwMode="auto">
            <a:xfrm>
              <a:off x="971550" y="2601913"/>
              <a:ext cx="69850" cy="1428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1" name="Rectangle 243"/>
            <p:cNvSpPr>
              <a:spLocks noChangeArrowheads="1"/>
            </p:cNvSpPr>
            <p:nvPr/>
          </p:nvSpPr>
          <p:spPr bwMode="auto">
            <a:xfrm>
              <a:off x="776288" y="2576513"/>
              <a:ext cx="68263"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2" name="Rectangle 244"/>
            <p:cNvSpPr>
              <a:spLocks noChangeArrowheads="1"/>
            </p:cNvSpPr>
            <p:nvPr/>
          </p:nvSpPr>
          <p:spPr bwMode="auto">
            <a:xfrm>
              <a:off x="776288" y="2635251"/>
              <a:ext cx="68263" cy="127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3" name="Rectangle 245"/>
            <p:cNvSpPr>
              <a:spLocks noChangeArrowheads="1"/>
            </p:cNvSpPr>
            <p:nvPr/>
          </p:nvSpPr>
          <p:spPr bwMode="auto">
            <a:xfrm>
              <a:off x="776288" y="2601913"/>
              <a:ext cx="68263" cy="1428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4" name="Freeform 246"/>
            <p:cNvSpPr>
              <a:spLocks/>
            </p:cNvSpPr>
            <p:nvPr/>
          </p:nvSpPr>
          <p:spPr bwMode="auto">
            <a:xfrm>
              <a:off x="692150" y="1660526"/>
              <a:ext cx="398463" cy="473075"/>
            </a:xfrm>
            <a:custGeom>
              <a:avLst/>
              <a:gdLst>
                <a:gd name="T0" fmla="*/ 259 w 259"/>
                <a:gd name="T1" fmla="*/ 31 h 309"/>
                <a:gd name="T2" fmla="*/ 228 w 259"/>
                <a:gd name="T3" fmla="*/ 0 h 309"/>
                <a:gd name="T4" fmla="*/ 205 w 259"/>
                <a:gd name="T5" fmla="*/ 0 h 309"/>
                <a:gd name="T6" fmla="*/ 168 w 259"/>
                <a:gd name="T7" fmla="*/ 0 h 309"/>
                <a:gd name="T8" fmla="*/ 140 w 259"/>
                <a:gd name="T9" fmla="*/ 36 h 309"/>
                <a:gd name="T10" fmla="*/ 113 w 259"/>
                <a:gd name="T11" fmla="*/ 0 h 309"/>
                <a:gd name="T12" fmla="*/ 31 w 259"/>
                <a:gd name="T13" fmla="*/ 0 h 309"/>
                <a:gd name="T14" fmla="*/ 0 w 259"/>
                <a:gd name="T15" fmla="*/ 31 h 309"/>
                <a:gd name="T16" fmla="*/ 0 w 259"/>
                <a:gd name="T17" fmla="*/ 64 h 309"/>
                <a:gd name="T18" fmla="*/ 54 w 259"/>
                <a:gd name="T19" fmla="*/ 64 h 309"/>
                <a:gd name="T20" fmla="*/ 54 w 259"/>
                <a:gd name="T21" fmla="*/ 309 h 309"/>
                <a:gd name="T22" fmla="*/ 228 w 259"/>
                <a:gd name="T23" fmla="*/ 309 h 309"/>
                <a:gd name="T24" fmla="*/ 228 w 259"/>
                <a:gd name="T25" fmla="*/ 43 h 309"/>
                <a:gd name="T26" fmla="*/ 259 w 259"/>
                <a:gd name="T27" fmla="*/ 43 h 309"/>
                <a:gd name="T28" fmla="*/ 259 w 259"/>
                <a:gd name="T29" fmla="*/ 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309">
                  <a:moveTo>
                    <a:pt x="259" y="31"/>
                  </a:moveTo>
                  <a:cubicBezTo>
                    <a:pt x="259" y="14"/>
                    <a:pt x="245" y="0"/>
                    <a:pt x="228" y="0"/>
                  </a:cubicBezTo>
                  <a:cubicBezTo>
                    <a:pt x="205" y="0"/>
                    <a:pt x="205" y="0"/>
                    <a:pt x="205" y="0"/>
                  </a:cubicBezTo>
                  <a:cubicBezTo>
                    <a:pt x="168" y="0"/>
                    <a:pt x="168" y="0"/>
                    <a:pt x="168" y="0"/>
                  </a:cubicBezTo>
                  <a:cubicBezTo>
                    <a:pt x="140" y="36"/>
                    <a:pt x="140" y="36"/>
                    <a:pt x="140" y="36"/>
                  </a:cubicBezTo>
                  <a:cubicBezTo>
                    <a:pt x="113" y="0"/>
                    <a:pt x="113" y="0"/>
                    <a:pt x="113" y="0"/>
                  </a:cubicBezTo>
                  <a:cubicBezTo>
                    <a:pt x="31" y="0"/>
                    <a:pt x="31" y="0"/>
                    <a:pt x="31" y="0"/>
                  </a:cubicBezTo>
                  <a:cubicBezTo>
                    <a:pt x="14" y="0"/>
                    <a:pt x="0" y="14"/>
                    <a:pt x="0" y="31"/>
                  </a:cubicBezTo>
                  <a:cubicBezTo>
                    <a:pt x="0" y="64"/>
                    <a:pt x="0" y="64"/>
                    <a:pt x="0" y="64"/>
                  </a:cubicBezTo>
                  <a:cubicBezTo>
                    <a:pt x="54" y="64"/>
                    <a:pt x="54" y="64"/>
                    <a:pt x="54" y="64"/>
                  </a:cubicBezTo>
                  <a:cubicBezTo>
                    <a:pt x="54" y="309"/>
                    <a:pt x="54" y="309"/>
                    <a:pt x="54" y="309"/>
                  </a:cubicBezTo>
                  <a:cubicBezTo>
                    <a:pt x="228" y="309"/>
                    <a:pt x="228" y="309"/>
                    <a:pt x="228" y="309"/>
                  </a:cubicBezTo>
                  <a:cubicBezTo>
                    <a:pt x="228" y="43"/>
                    <a:pt x="228" y="43"/>
                    <a:pt x="228" y="43"/>
                  </a:cubicBezTo>
                  <a:cubicBezTo>
                    <a:pt x="259" y="43"/>
                    <a:pt x="259" y="43"/>
                    <a:pt x="259" y="43"/>
                  </a:cubicBezTo>
                  <a:lnTo>
                    <a:pt x="259" y="31"/>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5" name="Rectangle 247"/>
            <p:cNvSpPr>
              <a:spLocks noChangeArrowheads="1"/>
            </p:cNvSpPr>
            <p:nvPr/>
          </p:nvSpPr>
          <p:spPr bwMode="auto">
            <a:xfrm>
              <a:off x="692150" y="1758951"/>
              <a:ext cx="71438" cy="3841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6" name="Freeform 248"/>
            <p:cNvSpPr>
              <a:spLocks/>
            </p:cNvSpPr>
            <p:nvPr/>
          </p:nvSpPr>
          <p:spPr bwMode="auto">
            <a:xfrm>
              <a:off x="776288" y="1785938"/>
              <a:ext cx="265113" cy="266700"/>
            </a:xfrm>
            <a:custGeom>
              <a:avLst/>
              <a:gdLst>
                <a:gd name="T0" fmla="*/ 167 w 167"/>
                <a:gd name="T1" fmla="*/ 0 h 168"/>
                <a:gd name="T2" fmla="*/ 0 w 167"/>
                <a:gd name="T3" fmla="*/ 142 h 168"/>
                <a:gd name="T4" fmla="*/ 0 w 167"/>
                <a:gd name="T5" fmla="*/ 168 h 168"/>
                <a:gd name="T6" fmla="*/ 167 w 167"/>
                <a:gd name="T7" fmla="*/ 25 h 168"/>
                <a:gd name="T8" fmla="*/ 167 w 167"/>
                <a:gd name="T9" fmla="*/ 0 h 168"/>
              </a:gdLst>
              <a:ahLst/>
              <a:cxnLst>
                <a:cxn ang="0">
                  <a:pos x="T0" y="T1"/>
                </a:cxn>
                <a:cxn ang="0">
                  <a:pos x="T2" y="T3"/>
                </a:cxn>
                <a:cxn ang="0">
                  <a:pos x="T4" y="T5"/>
                </a:cxn>
                <a:cxn ang="0">
                  <a:pos x="T6" y="T7"/>
                </a:cxn>
                <a:cxn ang="0">
                  <a:pos x="T8" y="T9"/>
                </a:cxn>
              </a:cxnLst>
              <a:rect l="0" t="0" r="r" b="b"/>
              <a:pathLst>
                <a:path w="167" h="168">
                  <a:moveTo>
                    <a:pt x="167" y="0"/>
                  </a:moveTo>
                  <a:lnTo>
                    <a:pt x="0" y="142"/>
                  </a:lnTo>
                  <a:lnTo>
                    <a:pt x="0" y="168"/>
                  </a:lnTo>
                  <a:lnTo>
                    <a:pt x="167" y="25"/>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7" name="Freeform 249"/>
            <p:cNvSpPr>
              <a:spLocks/>
            </p:cNvSpPr>
            <p:nvPr/>
          </p:nvSpPr>
          <p:spPr bwMode="auto">
            <a:xfrm>
              <a:off x="776288" y="1706563"/>
              <a:ext cx="265113" cy="268288"/>
            </a:xfrm>
            <a:custGeom>
              <a:avLst/>
              <a:gdLst>
                <a:gd name="T0" fmla="*/ 167 w 167"/>
                <a:gd name="T1" fmla="*/ 0 h 169"/>
                <a:gd name="T2" fmla="*/ 0 w 167"/>
                <a:gd name="T3" fmla="*/ 143 h 169"/>
                <a:gd name="T4" fmla="*/ 0 w 167"/>
                <a:gd name="T5" fmla="*/ 169 h 169"/>
                <a:gd name="T6" fmla="*/ 167 w 167"/>
                <a:gd name="T7" fmla="*/ 26 h 169"/>
                <a:gd name="T8" fmla="*/ 167 w 167"/>
                <a:gd name="T9" fmla="*/ 0 h 169"/>
              </a:gdLst>
              <a:ahLst/>
              <a:cxnLst>
                <a:cxn ang="0">
                  <a:pos x="T0" y="T1"/>
                </a:cxn>
                <a:cxn ang="0">
                  <a:pos x="T2" y="T3"/>
                </a:cxn>
                <a:cxn ang="0">
                  <a:pos x="T4" y="T5"/>
                </a:cxn>
                <a:cxn ang="0">
                  <a:pos x="T6" y="T7"/>
                </a:cxn>
                <a:cxn ang="0">
                  <a:pos x="T8" y="T9"/>
                </a:cxn>
              </a:cxnLst>
              <a:rect l="0" t="0" r="r" b="b"/>
              <a:pathLst>
                <a:path w="167" h="169">
                  <a:moveTo>
                    <a:pt x="167" y="0"/>
                  </a:moveTo>
                  <a:lnTo>
                    <a:pt x="0" y="143"/>
                  </a:lnTo>
                  <a:lnTo>
                    <a:pt x="0" y="169"/>
                  </a:lnTo>
                  <a:lnTo>
                    <a:pt x="167" y="26"/>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8" name="Oval 250"/>
            <p:cNvSpPr>
              <a:spLocks noChangeArrowheads="1"/>
            </p:cNvSpPr>
            <p:nvPr/>
          </p:nvSpPr>
          <p:spPr bwMode="auto">
            <a:xfrm>
              <a:off x="841375" y="1493838"/>
              <a:ext cx="15875"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9" name="Oval 251"/>
            <p:cNvSpPr>
              <a:spLocks noChangeArrowheads="1"/>
            </p:cNvSpPr>
            <p:nvPr/>
          </p:nvSpPr>
          <p:spPr bwMode="auto">
            <a:xfrm>
              <a:off x="965200" y="1493838"/>
              <a:ext cx="14288"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0" name="Freeform 252"/>
            <p:cNvSpPr>
              <a:spLocks/>
            </p:cNvSpPr>
            <p:nvPr/>
          </p:nvSpPr>
          <p:spPr bwMode="auto">
            <a:xfrm>
              <a:off x="879475" y="1568451"/>
              <a:ext cx="58738" cy="22225"/>
            </a:xfrm>
            <a:custGeom>
              <a:avLst/>
              <a:gdLst>
                <a:gd name="T0" fmla="*/ 0 w 38"/>
                <a:gd name="T1" fmla="*/ 0 h 15"/>
                <a:gd name="T2" fmla="*/ 19 w 38"/>
                <a:gd name="T3" fmla="*/ 15 h 15"/>
                <a:gd name="T4" fmla="*/ 38 w 38"/>
                <a:gd name="T5" fmla="*/ 0 h 15"/>
                <a:gd name="T6" fmla="*/ 0 w 38"/>
                <a:gd name="T7" fmla="*/ 0 h 15"/>
              </a:gdLst>
              <a:ahLst/>
              <a:cxnLst>
                <a:cxn ang="0">
                  <a:pos x="T0" y="T1"/>
                </a:cxn>
                <a:cxn ang="0">
                  <a:pos x="T2" y="T3"/>
                </a:cxn>
                <a:cxn ang="0">
                  <a:pos x="T4" y="T5"/>
                </a:cxn>
                <a:cxn ang="0">
                  <a:pos x="T6" y="T7"/>
                </a:cxn>
              </a:cxnLst>
              <a:rect l="0" t="0" r="r" b="b"/>
              <a:pathLst>
                <a:path w="38" h="15">
                  <a:moveTo>
                    <a:pt x="0" y="0"/>
                  </a:moveTo>
                  <a:cubicBezTo>
                    <a:pt x="2" y="9"/>
                    <a:pt x="10" y="15"/>
                    <a:pt x="19" y="15"/>
                  </a:cubicBezTo>
                  <a:cubicBezTo>
                    <a:pt x="28" y="15"/>
                    <a:pt x="36" y="9"/>
                    <a:pt x="3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1" name="Freeform 253"/>
            <p:cNvSpPr>
              <a:spLocks/>
            </p:cNvSpPr>
            <p:nvPr/>
          </p:nvSpPr>
          <p:spPr bwMode="auto">
            <a:xfrm>
              <a:off x="893763" y="1536701"/>
              <a:ext cx="30163" cy="11113"/>
            </a:xfrm>
            <a:custGeom>
              <a:avLst/>
              <a:gdLst>
                <a:gd name="T0" fmla="*/ 0 w 20"/>
                <a:gd name="T1" fmla="*/ 0 h 8"/>
                <a:gd name="T2" fmla="*/ 10 w 20"/>
                <a:gd name="T3" fmla="*/ 8 h 8"/>
                <a:gd name="T4" fmla="*/ 20 w 20"/>
                <a:gd name="T5" fmla="*/ 0 h 8"/>
                <a:gd name="T6" fmla="*/ 0 w 20"/>
                <a:gd name="T7" fmla="*/ 0 h 8"/>
              </a:gdLst>
              <a:ahLst/>
              <a:cxnLst>
                <a:cxn ang="0">
                  <a:pos x="T0" y="T1"/>
                </a:cxn>
                <a:cxn ang="0">
                  <a:pos x="T2" y="T3"/>
                </a:cxn>
                <a:cxn ang="0">
                  <a:pos x="T4" y="T5"/>
                </a:cxn>
                <a:cxn ang="0">
                  <a:pos x="T6" y="T7"/>
                </a:cxn>
              </a:cxnLst>
              <a:rect l="0" t="0" r="r" b="b"/>
              <a:pathLst>
                <a:path w="20" h="8">
                  <a:moveTo>
                    <a:pt x="0" y="0"/>
                  </a:moveTo>
                  <a:cubicBezTo>
                    <a:pt x="1" y="5"/>
                    <a:pt x="5" y="8"/>
                    <a:pt x="10" y="8"/>
                  </a:cubicBezTo>
                  <a:cubicBezTo>
                    <a:pt x="15" y="8"/>
                    <a:pt x="19" y="5"/>
                    <a:pt x="20"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12" name="Group 11"/>
          <p:cNvGrpSpPr/>
          <p:nvPr/>
        </p:nvGrpSpPr>
        <p:grpSpPr>
          <a:xfrm>
            <a:off x="10247714" y="2585203"/>
            <a:ext cx="1800814" cy="1345036"/>
            <a:chOff x="10225026" y="1222506"/>
            <a:chExt cx="1800814" cy="1345036"/>
          </a:xfrm>
        </p:grpSpPr>
        <p:pic>
          <p:nvPicPr>
            <p:cNvPr id="759" name="Picture 75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711615" y="1222506"/>
              <a:ext cx="780290" cy="780290"/>
            </a:xfrm>
            <a:prstGeom prst="rect">
              <a:avLst/>
            </a:prstGeom>
          </p:spPr>
        </p:pic>
        <p:sp>
          <p:nvSpPr>
            <p:cNvPr id="11" name="TextBox 10"/>
            <p:cNvSpPr txBox="1"/>
            <p:nvPr/>
          </p:nvSpPr>
          <p:spPr>
            <a:xfrm>
              <a:off x="10225026" y="1939678"/>
              <a:ext cx="1800814" cy="627864"/>
            </a:xfrm>
            <a:prstGeom prst="rect">
              <a:avLst/>
            </a:prstGeom>
            <a:noFill/>
          </p:spPr>
          <p:txBody>
            <a:bodyPr wrap="none" lIns="182880" tIns="146304" rIns="182880" bIns="146304" rtlCol="0">
              <a:spAutoFit/>
            </a:bodyPr>
            <a:lstStyle/>
            <a:p>
              <a:pPr>
                <a:lnSpc>
                  <a:spcPct val="90000"/>
                </a:lnSpc>
                <a:spcAft>
                  <a:spcPts val="600"/>
                </a:spcAft>
              </a:pPr>
              <a:r>
                <a:rPr lang="en-NZ" sz="2400" dirty="0" smtClean="0">
                  <a:latin typeface="Segoe UI Semibold" panose="020B0702040204020203" pitchFamily="34" charset="0"/>
                  <a:cs typeface="Segoe UI Semibold" panose="020B0702040204020203" pitchFamily="34" charset="0"/>
                </a:rPr>
                <a:t>Office 365</a:t>
              </a:r>
            </a:p>
          </p:txBody>
        </p:sp>
      </p:grpSp>
      <p:sp>
        <p:nvSpPr>
          <p:cNvPr id="299" name="Title 3"/>
          <p:cNvSpPr>
            <a:spLocks noGrp="1"/>
          </p:cNvSpPr>
          <p:nvPr>
            <p:ph type="title" idx="4294967295"/>
          </p:nvPr>
        </p:nvSpPr>
        <p:spPr>
          <a:xfrm>
            <a:off x="547688" y="295275"/>
            <a:ext cx="11888787" cy="917575"/>
          </a:xfrm>
        </p:spPr>
        <p:txBody>
          <a:bodyPr/>
          <a:lstStyle/>
          <a:p>
            <a:r>
              <a:rPr lang="en-NZ" dirty="0" smtClean="0">
                <a:solidFill>
                  <a:schemeClr val="tx1"/>
                </a:solidFill>
              </a:rPr>
              <a:t>Solution overview</a:t>
            </a:r>
            <a:endParaRPr lang="en-NZ" dirty="0">
              <a:solidFill>
                <a:schemeClr val="tx1"/>
              </a:solidFill>
            </a:endParaRPr>
          </a:p>
        </p:txBody>
      </p:sp>
      <p:grpSp>
        <p:nvGrpSpPr>
          <p:cNvPr id="15" name="Group 14"/>
          <p:cNvGrpSpPr/>
          <p:nvPr/>
        </p:nvGrpSpPr>
        <p:grpSpPr>
          <a:xfrm>
            <a:off x="4202947" y="2082003"/>
            <a:ext cx="3698458" cy="1977296"/>
            <a:chOff x="4202947" y="2082003"/>
            <a:chExt cx="3698458" cy="1977296"/>
          </a:xfrm>
        </p:grpSpPr>
        <p:grpSp>
          <p:nvGrpSpPr>
            <p:cNvPr id="21" name="Group 20"/>
            <p:cNvGrpSpPr/>
            <p:nvPr/>
          </p:nvGrpSpPr>
          <p:grpSpPr>
            <a:xfrm>
              <a:off x="4202947" y="2082003"/>
              <a:ext cx="3698458" cy="1977296"/>
              <a:chOff x="4202947" y="2082003"/>
              <a:chExt cx="3698458" cy="1977296"/>
            </a:xfrm>
          </p:grpSpPr>
          <p:grpSp>
            <p:nvGrpSpPr>
              <p:cNvPr id="14" name="Group 13"/>
              <p:cNvGrpSpPr/>
              <p:nvPr/>
            </p:nvGrpSpPr>
            <p:grpSpPr>
              <a:xfrm>
                <a:off x="4202947" y="2082003"/>
                <a:ext cx="3698458" cy="1977296"/>
                <a:chOff x="4497081" y="1507260"/>
                <a:chExt cx="3698458" cy="1977296"/>
              </a:xfrm>
            </p:grpSpPr>
            <p:sp>
              <p:nvSpPr>
                <p:cNvPr id="290" name="Freeform 95"/>
                <p:cNvSpPr>
                  <a:spLocks/>
                </p:cNvSpPr>
                <p:nvPr/>
              </p:nvSpPr>
              <p:spPr bwMode="auto">
                <a:xfrm flipH="1">
                  <a:off x="4497081" y="2405484"/>
                  <a:ext cx="1492852" cy="96948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7DCF2">
                    <a:alpha val="58000"/>
                  </a:srgbClr>
                </a:solidFill>
                <a:ln>
                  <a:noFill/>
                </a:ln>
                <a:extLst/>
              </p:spPr>
              <p:txBody>
                <a:bodyPr vert="horz" wrap="square" lIns="93209" tIns="46604" rIns="93209" bIns="46604" numCol="1" anchor="t" anchorCtr="0" compatLnSpc="1">
                  <a:prstTxWarp prst="textNoShape">
                    <a:avLst/>
                  </a:prstTxWarp>
                </a:bodyPr>
                <a:lstStyle/>
                <a:p>
                  <a:pPr defTabSz="932049">
                    <a:defRPr/>
                  </a:pPr>
                  <a:endParaRPr lang="en-US" sz="2799" kern="0">
                    <a:solidFill>
                      <a:srgbClr val="000000"/>
                    </a:solidFill>
                    <a:latin typeface="Segoe UI"/>
                  </a:endParaRPr>
                </a:p>
              </p:txBody>
            </p:sp>
            <p:sp>
              <p:nvSpPr>
                <p:cNvPr id="292" name="Freeform 95"/>
                <p:cNvSpPr>
                  <a:spLocks/>
                </p:cNvSpPr>
                <p:nvPr/>
              </p:nvSpPr>
              <p:spPr bwMode="auto">
                <a:xfrm flipH="1">
                  <a:off x="5064958" y="1507260"/>
                  <a:ext cx="2542253" cy="16509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4EC1EA">
                    <a:alpha val="9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294" name="Freeform 95"/>
                <p:cNvSpPr>
                  <a:spLocks/>
                </p:cNvSpPr>
                <p:nvPr/>
              </p:nvSpPr>
              <p:spPr bwMode="auto">
                <a:xfrm flipH="1">
                  <a:off x="6268911" y="2233364"/>
                  <a:ext cx="1926628" cy="125119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FFFF">
                    <a:alpha val="73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13" name="Oval 12"/>
                <p:cNvSpPr/>
                <p:nvPr/>
              </p:nvSpPr>
              <p:spPr bwMode="auto">
                <a:xfrm>
                  <a:off x="5062999" y="1622066"/>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295" name="Oval 294"/>
                <p:cNvSpPr/>
                <p:nvPr/>
              </p:nvSpPr>
              <p:spPr bwMode="auto">
                <a:xfrm>
                  <a:off x="5687254" y="2160062"/>
                  <a:ext cx="800004" cy="800004"/>
                </a:xfrm>
                <a:prstGeom prst="ellipse">
                  <a:avLst/>
                </a:prstGeom>
                <a:solidFill>
                  <a:srgbClr val="00FFFF">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316" name="Oval 315"/>
              <p:cNvSpPr/>
              <p:nvPr/>
            </p:nvSpPr>
            <p:spPr bwMode="auto">
              <a:xfrm>
                <a:off x="6178046" y="2149271"/>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pic>
          <p:nvPicPr>
            <p:cNvPr id="20" name="Picture 19"/>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325541" y="2343010"/>
              <a:ext cx="1276197" cy="1276197"/>
            </a:xfrm>
            <a:prstGeom prst="rect">
              <a:avLst/>
            </a:prstGeom>
          </p:spPr>
        </p:pic>
      </p:grpSp>
      <p:pic>
        <p:nvPicPr>
          <p:cNvPr id="17" name="Picture 16"/>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943710" y="2856657"/>
            <a:ext cx="780290" cy="780290"/>
          </a:xfrm>
          <a:prstGeom prst="rect">
            <a:avLst/>
          </a:prstGeom>
        </p:spPr>
      </p:pic>
      <p:grpSp>
        <p:nvGrpSpPr>
          <p:cNvPr id="2" name="Group 1"/>
          <p:cNvGrpSpPr/>
          <p:nvPr/>
        </p:nvGrpSpPr>
        <p:grpSpPr>
          <a:xfrm>
            <a:off x="216077" y="1141493"/>
            <a:ext cx="3778592" cy="1828119"/>
            <a:chOff x="236116" y="1259971"/>
            <a:chExt cx="3778592" cy="1828119"/>
          </a:xfrm>
        </p:grpSpPr>
        <p:grpSp>
          <p:nvGrpSpPr>
            <p:cNvPr id="22" name="Group 21"/>
            <p:cNvGrpSpPr/>
            <p:nvPr/>
          </p:nvGrpSpPr>
          <p:grpSpPr>
            <a:xfrm>
              <a:off x="236116" y="1259971"/>
              <a:ext cx="3778592" cy="1828119"/>
              <a:chOff x="236116" y="1259971"/>
              <a:chExt cx="3778592" cy="1828119"/>
            </a:xfrm>
          </p:grpSpPr>
          <p:sp>
            <p:nvSpPr>
              <p:cNvPr id="306" name="Rectangle 305"/>
              <p:cNvSpPr/>
              <p:nvPr/>
            </p:nvSpPr>
            <p:spPr>
              <a:xfrm>
                <a:off x="1006019" y="1731970"/>
                <a:ext cx="3008689" cy="1246816"/>
              </a:xfrm>
              <a:prstGeom prst="rect">
                <a:avLst/>
              </a:prstGeom>
            </p:spPr>
            <p:txBody>
              <a:bodyPr wrap="square">
                <a:spAutoFit/>
              </a:bodyPr>
              <a:lstStyle/>
              <a:p>
                <a:pPr defTabSz="914180">
                  <a:lnSpc>
                    <a:spcPct val="120000"/>
                  </a:lnSpc>
                </a:pPr>
                <a:r>
                  <a:rPr lang="en-NZ" sz="1600" spc="30" dirty="0">
                    <a:solidFill>
                      <a:srgbClr val="FFFFFF"/>
                    </a:solidFill>
                  </a:rPr>
                  <a:t>Timetable events are automatically uploaded from client server to Azure SQL database</a:t>
                </a:r>
              </a:p>
            </p:txBody>
          </p:sp>
          <p:sp>
            <p:nvSpPr>
              <p:cNvPr id="307" name="Rectangle 306"/>
              <p:cNvSpPr/>
              <p:nvPr/>
            </p:nvSpPr>
            <p:spPr>
              <a:xfrm>
                <a:off x="236116" y="1259971"/>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a:solidFill>
                      <a:srgbClr val="351A52"/>
                    </a:solidFill>
                    <a:latin typeface="Segoe UI"/>
                  </a:rPr>
                  <a:t>1</a:t>
                </a:r>
              </a:p>
            </p:txBody>
          </p:sp>
        </p:grpSp>
        <p:sp>
          <p:nvSpPr>
            <p:cNvPr id="282" name="TextBox 281"/>
            <p:cNvSpPr txBox="1"/>
            <p:nvPr/>
          </p:nvSpPr>
          <p:spPr>
            <a:xfrm>
              <a:off x="1005074" y="1452378"/>
              <a:ext cx="2635519" cy="276999"/>
            </a:xfrm>
            <a:prstGeom prst="rect">
              <a:avLst/>
            </a:prstGeom>
            <a:noFill/>
          </p:spPr>
          <p:txBody>
            <a:bodyPr wrap="square" rtlCol="0">
              <a:spAutoFit/>
            </a:bodyPr>
            <a:lstStyle/>
            <a:p>
              <a:pPr defTabSz="914400">
                <a:defRPr/>
              </a:pPr>
              <a:r>
                <a:rPr lang="en-US" sz="1200" b="1" kern="0" cap="all" dirty="0" smtClean="0">
                  <a:solidFill>
                    <a:srgbClr val="12D5E9"/>
                  </a:solidFill>
                </a:rPr>
                <a:t>Upload</a:t>
              </a:r>
            </a:p>
          </p:txBody>
        </p:sp>
      </p:grpSp>
      <p:grpSp>
        <p:nvGrpSpPr>
          <p:cNvPr id="3" name="Group 2"/>
          <p:cNvGrpSpPr/>
          <p:nvPr/>
        </p:nvGrpSpPr>
        <p:grpSpPr>
          <a:xfrm>
            <a:off x="4040328" y="4154327"/>
            <a:ext cx="4186248" cy="1828119"/>
            <a:chOff x="4334981" y="3824402"/>
            <a:chExt cx="4186248" cy="1828119"/>
          </a:xfrm>
        </p:grpSpPr>
        <p:grpSp>
          <p:nvGrpSpPr>
            <p:cNvPr id="23" name="Group 22"/>
            <p:cNvGrpSpPr/>
            <p:nvPr/>
          </p:nvGrpSpPr>
          <p:grpSpPr>
            <a:xfrm>
              <a:off x="4334981" y="3824402"/>
              <a:ext cx="4186248" cy="1828119"/>
              <a:chOff x="4334981" y="3824402"/>
              <a:chExt cx="4186248" cy="1828119"/>
            </a:xfrm>
          </p:grpSpPr>
          <p:sp>
            <p:nvSpPr>
              <p:cNvPr id="310" name="Rectangle 309"/>
              <p:cNvSpPr/>
              <p:nvPr/>
            </p:nvSpPr>
            <p:spPr>
              <a:xfrm>
                <a:off x="5162011" y="4305921"/>
                <a:ext cx="3359218" cy="978729"/>
              </a:xfrm>
              <a:prstGeom prst="rect">
                <a:avLst/>
              </a:prstGeom>
            </p:spPr>
            <p:txBody>
              <a:bodyPr wrap="square">
                <a:spAutoFit/>
              </a:bodyPr>
              <a:lstStyle/>
              <a:p>
                <a:pPr defTabSz="932373">
                  <a:lnSpc>
                    <a:spcPct val="120000"/>
                  </a:lnSpc>
                </a:pPr>
                <a:r>
                  <a:rPr lang="en-NZ" sz="1600" dirty="0">
                    <a:solidFill>
                      <a:srgbClr val="FFFFFF"/>
                    </a:solidFill>
                  </a:rPr>
                  <a:t>Parallel process calendar events using Azure </a:t>
                </a:r>
                <a:r>
                  <a:rPr lang="en-NZ" sz="1600" dirty="0" err="1">
                    <a:solidFill>
                      <a:srgbClr val="FFFFFF"/>
                    </a:solidFill>
                  </a:rPr>
                  <a:t>WebJobs</a:t>
                </a:r>
                <a:r>
                  <a:rPr lang="en-NZ" sz="1600" dirty="0">
                    <a:solidFill>
                      <a:srgbClr val="FFFFFF"/>
                    </a:solidFill>
                  </a:rPr>
                  <a:t> to calculate the delta events</a:t>
                </a:r>
              </a:p>
            </p:txBody>
          </p:sp>
          <p:sp>
            <p:nvSpPr>
              <p:cNvPr id="311" name="Rectangle 310"/>
              <p:cNvSpPr/>
              <p:nvPr/>
            </p:nvSpPr>
            <p:spPr>
              <a:xfrm>
                <a:off x="4334981" y="3824402"/>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a:solidFill>
                      <a:srgbClr val="351A52"/>
                    </a:solidFill>
                    <a:latin typeface="Segoe UI"/>
                  </a:rPr>
                  <a:t>2</a:t>
                </a:r>
              </a:p>
            </p:txBody>
          </p:sp>
        </p:grpSp>
        <p:sp>
          <p:nvSpPr>
            <p:cNvPr id="283" name="TextBox 282"/>
            <p:cNvSpPr txBox="1"/>
            <p:nvPr/>
          </p:nvSpPr>
          <p:spPr>
            <a:xfrm>
              <a:off x="5162011" y="4034977"/>
              <a:ext cx="2635519" cy="276999"/>
            </a:xfrm>
            <a:prstGeom prst="rect">
              <a:avLst/>
            </a:prstGeom>
            <a:noFill/>
          </p:spPr>
          <p:txBody>
            <a:bodyPr wrap="square" rtlCol="0">
              <a:spAutoFit/>
            </a:bodyPr>
            <a:lstStyle/>
            <a:p>
              <a:pPr defTabSz="914400">
                <a:defRPr/>
              </a:pPr>
              <a:r>
                <a:rPr lang="en-US" sz="1200" b="1" kern="0" cap="all" dirty="0" smtClean="0">
                  <a:solidFill>
                    <a:srgbClr val="12D5E9"/>
                  </a:solidFill>
                </a:rPr>
                <a:t>Process</a:t>
              </a:r>
            </a:p>
          </p:txBody>
        </p:sp>
      </p:grpSp>
      <p:grpSp>
        <p:nvGrpSpPr>
          <p:cNvPr id="4" name="Group 3"/>
          <p:cNvGrpSpPr/>
          <p:nvPr/>
        </p:nvGrpSpPr>
        <p:grpSpPr>
          <a:xfrm>
            <a:off x="8069193" y="868686"/>
            <a:ext cx="4413085" cy="1828119"/>
            <a:chOff x="8296030" y="868686"/>
            <a:chExt cx="4186248" cy="1828119"/>
          </a:xfrm>
        </p:grpSpPr>
        <p:grpSp>
          <p:nvGrpSpPr>
            <p:cNvPr id="24" name="Group 23"/>
            <p:cNvGrpSpPr/>
            <p:nvPr/>
          </p:nvGrpSpPr>
          <p:grpSpPr>
            <a:xfrm>
              <a:off x="8296030" y="868686"/>
              <a:ext cx="4186248" cy="1828119"/>
              <a:chOff x="8296030" y="868686"/>
              <a:chExt cx="4186248" cy="1828119"/>
            </a:xfrm>
          </p:grpSpPr>
          <p:sp>
            <p:nvSpPr>
              <p:cNvPr id="312" name="Rectangle 311"/>
              <p:cNvSpPr/>
              <p:nvPr/>
            </p:nvSpPr>
            <p:spPr>
              <a:xfrm>
                <a:off x="9123060" y="1350205"/>
                <a:ext cx="3359218" cy="978729"/>
              </a:xfrm>
              <a:prstGeom prst="rect">
                <a:avLst/>
              </a:prstGeom>
            </p:spPr>
            <p:txBody>
              <a:bodyPr wrap="square">
                <a:spAutoFit/>
              </a:bodyPr>
              <a:lstStyle/>
              <a:p>
                <a:pPr defTabSz="932373">
                  <a:lnSpc>
                    <a:spcPct val="120000"/>
                  </a:lnSpc>
                </a:pPr>
                <a:r>
                  <a:rPr lang="en-NZ" sz="1600" dirty="0">
                    <a:solidFill>
                      <a:srgbClr val="FFFFFF"/>
                    </a:solidFill>
                  </a:rPr>
                  <a:t>Delta timetable events are </a:t>
                </a:r>
                <a:r>
                  <a:rPr lang="en-NZ" sz="1600" dirty="0" smtClean="0">
                    <a:solidFill>
                      <a:srgbClr val="FFFFFF"/>
                    </a:solidFill>
                  </a:rPr>
                  <a:t>synchronised </a:t>
                </a:r>
                <a:r>
                  <a:rPr lang="en-NZ" sz="1600" dirty="0">
                    <a:solidFill>
                      <a:srgbClr val="FFFFFF"/>
                    </a:solidFill>
                  </a:rPr>
                  <a:t>to Office 365 calendars and email notifications sent</a:t>
                </a:r>
              </a:p>
            </p:txBody>
          </p:sp>
          <p:sp>
            <p:nvSpPr>
              <p:cNvPr id="313" name="Rectangle 312"/>
              <p:cNvSpPr/>
              <p:nvPr/>
            </p:nvSpPr>
            <p:spPr>
              <a:xfrm>
                <a:off x="8296030" y="868686"/>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smtClean="0">
                    <a:solidFill>
                      <a:srgbClr val="351A52"/>
                    </a:solidFill>
                    <a:latin typeface="Segoe UI"/>
                  </a:rPr>
                  <a:t>3</a:t>
                </a:r>
                <a:endParaRPr lang="en-US" sz="9996" b="1" kern="0" dirty="0">
                  <a:solidFill>
                    <a:srgbClr val="351A52"/>
                  </a:solidFill>
                  <a:latin typeface="Segoe UI"/>
                </a:endParaRPr>
              </a:p>
            </p:txBody>
          </p:sp>
        </p:grpSp>
        <p:sp>
          <p:nvSpPr>
            <p:cNvPr id="284" name="TextBox 283"/>
            <p:cNvSpPr txBox="1"/>
            <p:nvPr/>
          </p:nvSpPr>
          <p:spPr>
            <a:xfrm>
              <a:off x="9118910" y="1076529"/>
              <a:ext cx="2635519" cy="276999"/>
            </a:xfrm>
            <a:prstGeom prst="rect">
              <a:avLst/>
            </a:prstGeom>
            <a:noFill/>
          </p:spPr>
          <p:txBody>
            <a:bodyPr wrap="square" rtlCol="0">
              <a:spAutoFit/>
            </a:bodyPr>
            <a:lstStyle/>
            <a:p>
              <a:pPr defTabSz="914400">
                <a:defRPr/>
              </a:pPr>
              <a:r>
                <a:rPr lang="en-US" sz="1200" b="1" kern="0" cap="all" dirty="0" err="1" smtClean="0">
                  <a:solidFill>
                    <a:srgbClr val="12D5E9"/>
                  </a:solidFill>
                </a:rPr>
                <a:t>synchronise</a:t>
              </a:r>
              <a:endParaRPr lang="en-US" sz="1200" b="1" kern="0" cap="all" dirty="0" smtClean="0">
                <a:solidFill>
                  <a:srgbClr val="12D5E9"/>
                </a:solidFill>
              </a:endParaRPr>
            </a:p>
          </p:txBody>
        </p:sp>
      </p:grpSp>
    </p:spTree>
    <p:extLst>
      <p:ext uri="{BB962C8B-B14F-4D97-AF65-F5344CB8AC3E}">
        <p14:creationId xmlns:p14="http://schemas.microsoft.com/office/powerpoint/2010/main" val="2905245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2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55" y="3038475"/>
            <a:ext cx="11889564" cy="917575"/>
          </a:xfrm>
        </p:spPr>
        <p:txBody>
          <a:bodyPr/>
          <a:lstStyle/>
          <a:p>
            <a:r>
              <a:rPr lang="en-NZ" dirty="0" smtClean="0"/>
              <a:t>Upload</a:t>
            </a:r>
            <a:endParaRPr lang="en-NZ" dirty="0"/>
          </a:p>
        </p:txBody>
      </p:sp>
    </p:spTree>
    <p:extLst>
      <p:ext uri="{BB962C8B-B14F-4D97-AF65-F5344CB8AC3E}">
        <p14:creationId xmlns:p14="http://schemas.microsoft.com/office/powerpoint/2010/main" val="34504932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Bent Arrow 617"/>
          <p:cNvSpPr/>
          <p:nvPr/>
        </p:nvSpPr>
        <p:spPr bwMode="auto">
          <a:xfrm>
            <a:off x="1165058" y="2535261"/>
            <a:ext cx="2779061" cy="4283937"/>
          </a:xfrm>
          <a:prstGeom prst="bentArrow">
            <a:avLst/>
          </a:prstGeom>
          <a:solidFill>
            <a:srgbClr val="262729"/>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500" name="Group 499"/>
          <p:cNvGrpSpPr/>
          <p:nvPr/>
        </p:nvGrpSpPr>
        <p:grpSpPr>
          <a:xfrm>
            <a:off x="-16392" y="4821938"/>
            <a:ext cx="12452865" cy="2185654"/>
            <a:chOff x="-16392" y="4821938"/>
            <a:chExt cx="12452865" cy="2185654"/>
          </a:xfrm>
        </p:grpSpPr>
        <p:grpSp>
          <p:nvGrpSpPr>
            <p:cNvPr id="501" name="Group 500"/>
            <p:cNvGrpSpPr/>
            <p:nvPr/>
          </p:nvGrpSpPr>
          <p:grpSpPr>
            <a:xfrm>
              <a:off x="-16392" y="4821938"/>
              <a:ext cx="12452865" cy="2185654"/>
              <a:chOff x="-16393" y="4434555"/>
              <a:chExt cx="14659996" cy="2573037"/>
            </a:xfrm>
          </p:grpSpPr>
          <p:sp>
            <p:nvSpPr>
              <p:cNvPr id="503" name="Freeform 772"/>
              <p:cNvSpPr>
                <a:spLocks/>
              </p:cNvSpPr>
              <p:nvPr/>
            </p:nvSpPr>
            <p:spPr bwMode="auto">
              <a:xfrm>
                <a:off x="876450" y="4434555"/>
                <a:ext cx="1074638" cy="707760"/>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40000"/>
                  <a:lumOff val="6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504" name="Group 503"/>
              <p:cNvGrpSpPr/>
              <p:nvPr/>
            </p:nvGrpSpPr>
            <p:grpSpPr>
              <a:xfrm flipH="1">
                <a:off x="-16393" y="6584191"/>
                <a:ext cx="14659996" cy="418271"/>
                <a:chOff x="-2204224" y="6529713"/>
                <a:chExt cx="14640699" cy="464812"/>
              </a:xfrm>
            </p:grpSpPr>
            <p:grpSp>
              <p:nvGrpSpPr>
                <p:cNvPr id="609" name="Group 608"/>
                <p:cNvGrpSpPr/>
                <p:nvPr/>
              </p:nvGrpSpPr>
              <p:grpSpPr>
                <a:xfrm>
                  <a:off x="-2204224" y="6529713"/>
                  <a:ext cx="14640699" cy="464812"/>
                  <a:chOff x="-2204224" y="6529713"/>
                  <a:chExt cx="14640699" cy="464812"/>
                </a:xfrm>
              </p:grpSpPr>
              <p:sp>
                <p:nvSpPr>
                  <p:cNvPr id="611" name="Freeform 113"/>
                  <p:cNvSpPr>
                    <a:spLocks/>
                  </p:cNvSpPr>
                  <p:nvPr/>
                </p:nvSpPr>
                <p:spPr bwMode="auto">
                  <a:xfrm>
                    <a:off x="7708900" y="6529713"/>
                    <a:ext cx="4727575" cy="464812"/>
                  </a:xfrm>
                  <a:custGeom>
                    <a:avLst/>
                    <a:gdLst>
                      <a:gd name="T0" fmla="*/ 0 w 996"/>
                      <a:gd name="T1" fmla="*/ 291 h 291"/>
                      <a:gd name="T2" fmla="*/ 996 w 996"/>
                      <a:gd name="T3" fmla="*/ 291 h 291"/>
                      <a:gd name="T4" fmla="*/ 996 w 996"/>
                      <a:gd name="T5" fmla="*/ 234 h 291"/>
                      <a:gd name="T6" fmla="*/ 0 w 996"/>
                      <a:gd name="T7" fmla="*/ 291 h 291"/>
                      <a:gd name="connsiteX0" fmla="*/ 0 w 10000"/>
                      <a:gd name="connsiteY0" fmla="*/ 5558 h 5558"/>
                      <a:gd name="connsiteX1" fmla="*/ 10000 w 10000"/>
                      <a:gd name="connsiteY1" fmla="*/ 5558 h 5558"/>
                      <a:gd name="connsiteX2" fmla="*/ 10000 w 10000"/>
                      <a:gd name="connsiteY2" fmla="*/ 3599 h 5558"/>
                      <a:gd name="connsiteX3" fmla="*/ 0 w 10000"/>
                      <a:gd name="connsiteY3" fmla="*/ 5558 h 5558"/>
                    </a:gdLst>
                    <a:ahLst/>
                    <a:cxnLst>
                      <a:cxn ang="0">
                        <a:pos x="connsiteX0" y="connsiteY0"/>
                      </a:cxn>
                      <a:cxn ang="0">
                        <a:pos x="connsiteX1" y="connsiteY1"/>
                      </a:cxn>
                      <a:cxn ang="0">
                        <a:pos x="connsiteX2" y="connsiteY2"/>
                      </a:cxn>
                      <a:cxn ang="0">
                        <a:pos x="connsiteX3" y="connsiteY3"/>
                      </a:cxn>
                    </a:cxnLst>
                    <a:rect l="l" t="t" r="r" b="b"/>
                    <a:pathLst>
                      <a:path w="10000" h="5558">
                        <a:moveTo>
                          <a:pt x="0" y="5558"/>
                        </a:moveTo>
                        <a:lnTo>
                          <a:pt x="10000" y="5558"/>
                        </a:lnTo>
                        <a:lnTo>
                          <a:pt x="10000" y="3599"/>
                        </a:lnTo>
                        <a:cubicBezTo>
                          <a:pt x="7048" y="-4442"/>
                          <a:pt x="5122" y="3163"/>
                          <a:pt x="0" y="555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612" name="Rectangle 611"/>
                  <p:cNvSpPr/>
                  <p:nvPr/>
                </p:nvSpPr>
                <p:spPr bwMode="auto">
                  <a:xfrm>
                    <a:off x="-2204224" y="6916507"/>
                    <a:ext cx="14629588" cy="78018"/>
                  </a:xfrm>
                  <a:prstGeom prst="rect">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 tIns="41142" rIns="82284" bIns="41142" numCol="1" spcCol="0" rtlCol="0" fromWordArt="0" anchor="ctr" anchorCtr="0" forceAA="0" compatLnSpc="1">
                    <a:prstTxWarp prst="textNoShape">
                      <a:avLst/>
                    </a:prstTxWarp>
                    <a:noAutofit/>
                  </a:bodyPr>
                  <a:lstStyle/>
                  <a:p>
                    <a:pPr algn="ctr" defTabSz="839163" fontAlgn="base">
                      <a:spcBef>
                        <a:spcPct val="0"/>
                      </a:spcBef>
                      <a:spcAft>
                        <a:spcPct val="0"/>
                      </a:spcAft>
                    </a:pPr>
                    <a:endParaRPr lang="en-IN" dirty="0">
                      <a:solidFill>
                        <a:srgbClr val="000000"/>
                      </a:solidFill>
                      <a:ea typeface="Segoe UI" pitchFamily="34" charset="0"/>
                      <a:cs typeface="Segoe UI" pitchFamily="34" charset="0"/>
                    </a:endParaRPr>
                  </a:p>
                </p:txBody>
              </p:sp>
            </p:grpSp>
            <p:sp>
              <p:nvSpPr>
                <p:cNvPr id="610" name="Freeform 265"/>
                <p:cNvSpPr>
                  <a:spLocks/>
                </p:cNvSpPr>
                <p:nvPr/>
              </p:nvSpPr>
              <p:spPr bwMode="auto">
                <a:xfrm>
                  <a:off x="10663203" y="6655487"/>
                  <a:ext cx="1571904" cy="339038"/>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grpSp>
            <p:nvGrpSpPr>
              <p:cNvPr id="505" name="Group 504"/>
              <p:cNvGrpSpPr/>
              <p:nvPr/>
            </p:nvGrpSpPr>
            <p:grpSpPr>
              <a:xfrm>
                <a:off x="122237" y="4705093"/>
                <a:ext cx="1893511" cy="2297369"/>
                <a:chOff x="1078644" y="2944892"/>
                <a:chExt cx="2747571" cy="3760255"/>
              </a:xfrm>
            </p:grpSpPr>
            <p:sp>
              <p:nvSpPr>
                <p:cNvPr id="509"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0"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1"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2"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3"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4"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5"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6"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7"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8"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9"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0"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1"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2"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3"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4"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5"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6"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7"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8"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9"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0"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1"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2"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3"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4"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5"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6"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7"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8"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9"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0"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1"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2"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3"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4"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5"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6"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7"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8"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9"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0"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1"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2"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3"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4"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5"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6"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7"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8"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9"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0"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1"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2"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3"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4"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5"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6"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7"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8"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9"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0"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1"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2"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3"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4"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5"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6"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7"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8"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9"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0"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1"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2"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3"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4"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5"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6"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7"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8"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9"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0"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1"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2"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3"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4"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5"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6"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7"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8"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9"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0"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1"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2"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3"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4"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5"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6"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7"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8"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506" name="Freeform 137"/>
              <p:cNvSpPr>
                <a:spLocks/>
              </p:cNvSpPr>
              <p:nvPr/>
            </p:nvSpPr>
            <p:spPr bwMode="auto">
              <a:xfrm>
                <a:off x="876450" y="6879156"/>
                <a:ext cx="552447" cy="128436"/>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7" name="Freeform 138"/>
              <p:cNvSpPr>
                <a:spLocks/>
              </p:cNvSpPr>
              <p:nvPr/>
            </p:nvSpPr>
            <p:spPr bwMode="auto">
              <a:xfrm>
                <a:off x="1186116" y="6761276"/>
                <a:ext cx="844508" cy="246314"/>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8" name="Freeform 772"/>
              <p:cNvSpPr>
                <a:spLocks/>
              </p:cNvSpPr>
              <p:nvPr/>
            </p:nvSpPr>
            <p:spPr bwMode="auto">
              <a:xfrm>
                <a:off x="1476898" y="4772976"/>
                <a:ext cx="723230" cy="476322"/>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sp>
          <p:nvSpPr>
            <p:cNvPr id="502" name="TextBox 501"/>
            <p:cNvSpPr txBox="1"/>
            <p:nvPr/>
          </p:nvSpPr>
          <p:spPr>
            <a:xfrm>
              <a:off x="130279" y="5025950"/>
              <a:ext cx="1008997" cy="572464"/>
            </a:xfrm>
            <a:prstGeom prst="rect">
              <a:avLst/>
            </a:prstGeom>
            <a:noFill/>
          </p:spPr>
          <p:txBody>
            <a:bodyPr wrap="square" lIns="182880" tIns="146304" rIns="182880" bIns="146304" rtlCol="0">
              <a:spAutoFit/>
            </a:bodyPr>
            <a:lstStyle/>
            <a:p>
              <a:pPr>
                <a:lnSpc>
                  <a:spcPct val="90000"/>
                </a:lnSpc>
                <a:spcAft>
                  <a:spcPts val="600"/>
                </a:spcAft>
              </a:pPr>
              <a:r>
                <a:rPr lang="en-NZ" sz="2000" b="1" dirty="0" smtClean="0">
                  <a:solidFill>
                    <a:schemeClr val="bg1"/>
                  </a:solidFill>
                </a:rPr>
                <a:t>AUT</a:t>
              </a:r>
            </a:p>
          </p:txBody>
        </p:sp>
      </p:grpSp>
      <p:sp>
        <p:nvSpPr>
          <p:cNvPr id="346" name="Title 3"/>
          <p:cNvSpPr>
            <a:spLocks noGrp="1"/>
          </p:cNvSpPr>
          <p:nvPr>
            <p:ph type="title"/>
          </p:nvPr>
        </p:nvSpPr>
        <p:spPr>
          <a:xfrm>
            <a:off x="274639" y="295275"/>
            <a:ext cx="11889564" cy="917575"/>
          </a:xfrm>
        </p:spPr>
        <p:txBody>
          <a:bodyPr/>
          <a:lstStyle/>
          <a:p>
            <a:r>
              <a:rPr lang="en-NZ" dirty="0" smtClean="0"/>
              <a:t>Upload</a:t>
            </a:r>
            <a:endParaRPr lang="en-NZ" dirty="0"/>
          </a:p>
        </p:txBody>
      </p:sp>
      <p:pic>
        <p:nvPicPr>
          <p:cNvPr id="361" name="Picture 360"/>
          <p:cNvPicPr>
            <a:picLocks noChangeAspect="1"/>
          </p:cNvPicPr>
          <p:nvPr/>
        </p:nvPicPr>
        <p:blipFill>
          <a:blip r:embed="rId2"/>
          <a:stretch>
            <a:fillRect/>
          </a:stretch>
        </p:blipFill>
        <p:spPr>
          <a:xfrm>
            <a:off x="1739950" y="6578954"/>
            <a:ext cx="660129" cy="408207"/>
          </a:xfrm>
          <a:prstGeom prst="rect">
            <a:avLst/>
          </a:prstGeom>
        </p:spPr>
      </p:pic>
      <p:grpSp>
        <p:nvGrpSpPr>
          <p:cNvPr id="613" name="Group 612"/>
          <p:cNvGrpSpPr/>
          <p:nvPr/>
        </p:nvGrpSpPr>
        <p:grpSpPr>
          <a:xfrm>
            <a:off x="8628185" y="0"/>
            <a:ext cx="3808290" cy="6994525"/>
            <a:chOff x="8628185" y="0"/>
            <a:chExt cx="3808290" cy="6994525"/>
          </a:xfrm>
        </p:grpSpPr>
        <p:sp>
          <p:nvSpPr>
            <p:cNvPr id="614" name="Rectangle 613"/>
            <p:cNvSpPr/>
            <p:nvPr/>
          </p:nvSpPr>
          <p:spPr bwMode="auto">
            <a:xfrm>
              <a:off x="8628185" y="0"/>
              <a:ext cx="380829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Title 3"/>
            <p:cNvSpPr txBox="1">
              <a:spLocks/>
            </p:cNvSpPr>
            <p:nvPr/>
          </p:nvSpPr>
          <p:spPr>
            <a:xfrm>
              <a:off x="8964153" y="639287"/>
              <a:ext cx="3157509" cy="917575"/>
            </a:xfrm>
            <a:prstGeom prst="rect">
              <a:avLst/>
            </a:prstGeom>
          </p:spPr>
          <p:txBody>
            <a:bodyPr/>
            <a:lstStyle>
              <a:lvl1pPr algn="l" defTabSz="932293" rtl="0" eaLnBrk="1" latinLnBrk="0" hangingPunct="1">
                <a:lnSpc>
                  <a:spcPct val="90000"/>
                </a:lnSpc>
                <a:spcBef>
                  <a:spcPct val="0"/>
                </a:spcBef>
                <a:buNone/>
                <a:defRPr lang="en-US" sz="5199" b="0" kern="1200" cap="none" spc="-102" baseline="0" dirty="0" smtClean="0">
                  <a:ln w="3175">
                    <a:noFill/>
                  </a:ln>
                  <a:solidFill>
                    <a:schemeClr val="bg1"/>
                  </a:solidFill>
                  <a:effectLst/>
                  <a:latin typeface="+mj-lt"/>
                  <a:ea typeface="+mn-ea"/>
                  <a:cs typeface="Segoe UI" pitchFamily="34" charset="0"/>
                </a:defRPr>
              </a:lvl1pPr>
            </a:lstStyle>
            <a:p>
              <a:r>
                <a:rPr lang="en-US" sz="2800" dirty="0" smtClean="0">
                  <a:solidFill>
                    <a:schemeClr val="tx1"/>
                  </a:solidFill>
                  <a:latin typeface="Segoe UI Semilight" panose="020B0402040204020203" pitchFamily="34" charset="0"/>
                  <a:cs typeface="Segoe UI Semilight" panose="020B0402040204020203" pitchFamily="34" charset="0"/>
                </a:rPr>
                <a:t>Technologies</a:t>
              </a: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616" name="Content Placeholder 1"/>
            <p:cNvSpPr txBox="1">
              <a:spLocks/>
            </p:cNvSpPr>
            <p:nvPr/>
          </p:nvSpPr>
          <p:spPr>
            <a:xfrm>
              <a:off x="8964153" y="1946406"/>
              <a:ext cx="3288193" cy="1892061"/>
            </a:xfrm>
            <a:prstGeom prst="rect">
              <a:avLst/>
            </a:prstGeom>
            <a:noFill/>
          </p:spPr>
          <p:txBody>
            <a:bodyPr>
              <a:noAutofit/>
            </a:bodyPr>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Arion</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ARIP</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Syllabus Plus</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Web API</a:t>
              </a:r>
              <a:endPar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endParaRPr>
            </a:p>
          </p:txBody>
        </p:sp>
      </p:grpSp>
      <p:pic>
        <p:nvPicPr>
          <p:cNvPr id="619" name="Picture 618"/>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943710" y="2856657"/>
            <a:ext cx="780290" cy="780290"/>
          </a:xfrm>
          <a:prstGeom prst="rect">
            <a:avLst/>
          </a:prstGeom>
        </p:spPr>
      </p:pic>
      <p:sp>
        <p:nvSpPr>
          <p:cNvPr id="124" name="Rectangle 123"/>
          <p:cNvSpPr/>
          <p:nvPr/>
        </p:nvSpPr>
        <p:spPr>
          <a:xfrm>
            <a:off x="957924" y="1505859"/>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a:solidFill>
                  <a:srgbClr val="262729"/>
                </a:solidFill>
                <a:latin typeface="Segoe UI"/>
              </a:rPr>
              <a:t>1</a:t>
            </a:r>
          </a:p>
        </p:txBody>
      </p:sp>
    </p:spTree>
    <p:extLst>
      <p:ext uri="{BB962C8B-B14F-4D97-AF65-F5344CB8AC3E}">
        <p14:creationId xmlns:p14="http://schemas.microsoft.com/office/powerpoint/2010/main" val="317770090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55" y="3038475"/>
            <a:ext cx="11889564" cy="917575"/>
          </a:xfrm>
        </p:spPr>
        <p:txBody>
          <a:bodyPr/>
          <a:lstStyle/>
          <a:p>
            <a:r>
              <a:rPr lang="en-NZ" dirty="0" smtClean="0"/>
              <a:t>Process</a:t>
            </a:r>
            <a:endParaRPr lang="en-NZ" dirty="0"/>
          </a:p>
        </p:txBody>
      </p:sp>
    </p:spTree>
    <p:extLst>
      <p:ext uri="{BB962C8B-B14F-4D97-AF65-F5344CB8AC3E}">
        <p14:creationId xmlns:p14="http://schemas.microsoft.com/office/powerpoint/2010/main" val="10418034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p:nvPr/>
        </p:nvGrpSpPr>
        <p:grpSpPr>
          <a:xfrm>
            <a:off x="4202947" y="2082003"/>
            <a:ext cx="3698458" cy="1977296"/>
            <a:chOff x="4202947" y="2082003"/>
            <a:chExt cx="3698458" cy="1977296"/>
          </a:xfrm>
        </p:grpSpPr>
        <p:grpSp>
          <p:nvGrpSpPr>
            <p:cNvPr id="150" name="Group 149"/>
            <p:cNvGrpSpPr/>
            <p:nvPr/>
          </p:nvGrpSpPr>
          <p:grpSpPr>
            <a:xfrm>
              <a:off x="4202947" y="2082003"/>
              <a:ext cx="3698458" cy="1977296"/>
              <a:chOff x="4202947" y="2082003"/>
              <a:chExt cx="3698458" cy="1977296"/>
            </a:xfrm>
          </p:grpSpPr>
          <p:grpSp>
            <p:nvGrpSpPr>
              <p:cNvPr id="152" name="Group 151"/>
              <p:cNvGrpSpPr/>
              <p:nvPr/>
            </p:nvGrpSpPr>
            <p:grpSpPr>
              <a:xfrm>
                <a:off x="4202947" y="2082003"/>
                <a:ext cx="3698458" cy="1977296"/>
                <a:chOff x="4497081" y="1507260"/>
                <a:chExt cx="3698458" cy="1977296"/>
              </a:xfrm>
            </p:grpSpPr>
            <p:sp>
              <p:nvSpPr>
                <p:cNvPr id="154" name="Freeform 95"/>
                <p:cNvSpPr>
                  <a:spLocks/>
                </p:cNvSpPr>
                <p:nvPr/>
              </p:nvSpPr>
              <p:spPr bwMode="auto">
                <a:xfrm flipH="1">
                  <a:off x="4497081" y="2405484"/>
                  <a:ext cx="1492852" cy="96948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7DCF2">
                    <a:alpha val="58000"/>
                  </a:srgbClr>
                </a:solidFill>
                <a:ln>
                  <a:noFill/>
                </a:ln>
                <a:extLst/>
              </p:spPr>
              <p:txBody>
                <a:bodyPr vert="horz" wrap="square" lIns="93209" tIns="46604" rIns="93209" bIns="46604" numCol="1" anchor="t" anchorCtr="0" compatLnSpc="1">
                  <a:prstTxWarp prst="textNoShape">
                    <a:avLst/>
                  </a:prstTxWarp>
                </a:bodyPr>
                <a:lstStyle/>
                <a:p>
                  <a:pPr defTabSz="932049">
                    <a:defRPr/>
                  </a:pPr>
                  <a:endParaRPr lang="en-US" sz="2799" kern="0">
                    <a:solidFill>
                      <a:srgbClr val="000000"/>
                    </a:solidFill>
                    <a:latin typeface="Segoe UI"/>
                  </a:endParaRPr>
                </a:p>
              </p:txBody>
            </p:sp>
            <p:sp>
              <p:nvSpPr>
                <p:cNvPr id="155" name="Freeform 95"/>
                <p:cNvSpPr>
                  <a:spLocks/>
                </p:cNvSpPr>
                <p:nvPr/>
              </p:nvSpPr>
              <p:spPr bwMode="auto">
                <a:xfrm flipH="1">
                  <a:off x="5064958" y="1507260"/>
                  <a:ext cx="2542253" cy="16509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4EC1EA">
                    <a:alpha val="9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156" name="Freeform 95"/>
                <p:cNvSpPr>
                  <a:spLocks/>
                </p:cNvSpPr>
                <p:nvPr/>
              </p:nvSpPr>
              <p:spPr bwMode="auto">
                <a:xfrm flipH="1">
                  <a:off x="6268911" y="2233364"/>
                  <a:ext cx="1926628" cy="125119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FFFF">
                    <a:alpha val="73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157" name="Oval 156"/>
                <p:cNvSpPr/>
                <p:nvPr/>
              </p:nvSpPr>
              <p:spPr bwMode="auto">
                <a:xfrm>
                  <a:off x="5062999" y="1622066"/>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58" name="Oval 157"/>
                <p:cNvSpPr/>
                <p:nvPr/>
              </p:nvSpPr>
              <p:spPr bwMode="auto">
                <a:xfrm>
                  <a:off x="5687254" y="2160062"/>
                  <a:ext cx="800004" cy="800004"/>
                </a:xfrm>
                <a:prstGeom prst="ellipse">
                  <a:avLst/>
                </a:prstGeom>
                <a:solidFill>
                  <a:srgbClr val="00FFFF">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153" name="Oval 152"/>
              <p:cNvSpPr/>
              <p:nvPr/>
            </p:nvSpPr>
            <p:spPr bwMode="auto">
              <a:xfrm>
                <a:off x="6178046" y="2149271"/>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pic>
          <p:nvPicPr>
            <p:cNvPr id="151" name="Picture 15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325541" y="2343010"/>
              <a:ext cx="1276197" cy="1276197"/>
            </a:xfrm>
            <a:prstGeom prst="rect">
              <a:avLst/>
            </a:prstGeom>
          </p:spPr>
        </p:pic>
      </p:grpSp>
      <p:pic>
        <p:nvPicPr>
          <p:cNvPr id="148" name="Picture 147"/>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943710" y="2856657"/>
            <a:ext cx="780290" cy="780290"/>
          </a:xfrm>
          <a:prstGeom prst="rect">
            <a:avLst/>
          </a:prstGeom>
        </p:spPr>
      </p:pic>
      <p:sp>
        <p:nvSpPr>
          <p:cNvPr id="147" name="Bent Arrow 146"/>
          <p:cNvSpPr/>
          <p:nvPr/>
        </p:nvSpPr>
        <p:spPr bwMode="auto">
          <a:xfrm>
            <a:off x="1165058" y="2535261"/>
            <a:ext cx="2779061" cy="4283937"/>
          </a:xfrm>
          <a:prstGeom prst="bentArrow">
            <a:avLst/>
          </a:prstGeom>
          <a:solidFill>
            <a:srgbClr val="262729"/>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500" name="Group 499"/>
          <p:cNvGrpSpPr/>
          <p:nvPr/>
        </p:nvGrpSpPr>
        <p:grpSpPr>
          <a:xfrm>
            <a:off x="-16392" y="4821938"/>
            <a:ext cx="12452865" cy="2185654"/>
            <a:chOff x="-16392" y="4821938"/>
            <a:chExt cx="12452865" cy="2185654"/>
          </a:xfrm>
        </p:grpSpPr>
        <p:grpSp>
          <p:nvGrpSpPr>
            <p:cNvPr id="501" name="Group 500"/>
            <p:cNvGrpSpPr/>
            <p:nvPr/>
          </p:nvGrpSpPr>
          <p:grpSpPr>
            <a:xfrm>
              <a:off x="-16392" y="4821938"/>
              <a:ext cx="12452865" cy="2185654"/>
              <a:chOff x="-16393" y="4434555"/>
              <a:chExt cx="14659996" cy="2573037"/>
            </a:xfrm>
          </p:grpSpPr>
          <p:sp>
            <p:nvSpPr>
              <p:cNvPr id="503" name="Freeform 772"/>
              <p:cNvSpPr>
                <a:spLocks/>
              </p:cNvSpPr>
              <p:nvPr/>
            </p:nvSpPr>
            <p:spPr bwMode="auto">
              <a:xfrm>
                <a:off x="876450" y="4434555"/>
                <a:ext cx="1074638" cy="707760"/>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40000"/>
                  <a:lumOff val="6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504" name="Group 503"/>
              <p:cNvGrpSpPr/>
              <p:nvPr/>
            </p:nvGrpSpPr>
            <p:grpSpPr>
              <a:xfrm flipH="1">
                <a:off x="-16393" y="6584191"/>
                <a:ext cx="14659996" cy="418271"/>
                <a:chOff x="-2204224" y="6529713"/>
                <a:chExt cx="14640699" cy="464812"/>
              </a:xfrm>
            </p:grpSpPr>
            <p:grpSp>
              <p:nvGrpSpPr>
                <p:cNvPr id="609" name="Group 608"/>
                <p:cNvGrpSpPr/>
                <p:nvPr/>
              </p:nvGrpSpPr>
              <p:grpSpPr>
                <a:xfrm>
                  <a:off x="-2204224" y="6529713"/>
                  <a:ext cx="14640699" cy="464812"/>
                  <a:chOff x="-2204224" y="6529713"/>
                  <a:chExt cx="14640699" cy="464812"/>
                </a:xfrm>
              </p:grpSpPr>
              <p:sp>
                <p:nvSpPr>
                  <p:cNvPr id="611" name="Freeform 113"/>
                  <p:cNvSpPr>
                    <a:spLocks/>
                  </p:cNvSpPr>
                  <p:nvPr/>
                </p:nvSpPr>
                <p:spPr bwMode="auto">
                  <a:xfrm>
                    <a:off x="7708900" y="6529713"/>
                    <a:ext cx="4727575" cy="464812"/>
                  </a:xfrm>
                  <a:custGeom>
                    <a:avLst/>
                    <a:gdLst>
                      <a:gd name="T0" fmla="*/ 0 w 996"/>
                      <a:gd name="T1" fmla="*/ 291 h 291"/>
                      <a:gd name="T2" fmla="*/ 996 w 996"/>
                      <a:gd name="T3" fmla="*/ 291 h 291"/>
                      <a:gd name="T4" fmla="*/ 996 w 996"/>
                      <a:gd name="T5" fmla="*/ 234 h 291"/>
                      <a:gd name="T6" fmla="*/ 0 w 996"/>
                      <a:gd name="T7" fmla="*/ 291 h 291"/>
                      <a:gd name="connsiteX0" fmla="*/ 0 w 10000"/>
                      <a:gd name="connsiteY0" fmla="*/ 5558 h 5558"/>
                      <a:gd name="connsiteX1" fmla="*/ 10000 w 10000"/>
                      <a:gd name="connsiteY1" fmla="*/ 5558 h 5558"/>
                      <a:gd name="connsiteX2" fmla="*/ 10000 w 10000"/>
                      <a:gd name="connsiteY2" fmla="*/ 3599 h 5558"/>
                      <a:gd name="connsiteX3" fmla="*/ 0 w 10000"/>
                      <a:gd name="connsiteY3" fmla="*/ 5558 h 5558"/>
                    </a:gdLst>
                    <a:ahLst/>
                    <a:cxnLst>
                      <a:cxn ang="0">
                        <a:pos x="connsiteX0" y="connsiteY0"/>
                      </a:cxn>
                      <a:cxn ang="0">
                        <a:pos x="connsiteX1" y="connsiteY1"/>
                      </a:cxn>
                      <a:cxn ang="0">
                        <a:pos x="connsiteX2" y="connsiteY2"/>
                      </a:cxn>
                      <a:cxn ang="0">
                        <a:pos x="connsiteX3" y="connsiteY3"/>
                      </a:cxn>
                    </a:cxnLst>
                    <a:rect l="l" t="t" r="r" b="b"/>
                    <a:pathLst>
                      <a:path w="10000" h="5558">
                        <a:moveTo>
                          <a:pt x="0" y="5558"/>
                        </a:moveTo>
                        <a:lnTo>
                          <a:pt x="10000" y="5558"/>
                        </a:lnTo>
                        <a:lnTo>
                          <a:pt x="10000" y="3599"/>
                        </a:lnTo>
                        <a:cubicBezTo>
                          <a:pt x="7048" y="-4442"/>
                          <a:pt x="5122" y="3163"/>
                          <a:pt x="0" y="555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612" name="Rectangle 611"/>
                  <p:cNvSpPr/>
                  <p:nvPr/>
                </p:nvSpPr>
                <p:spPr bwMode="auto">
                  <a:xfrm>
                    <a:off x="-2204224" y="6916507"/>
                    <a:ext cx="14629588" cy="78018"/>
                  </a:xfrm>
                  <a:prstGeom prst="rect">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 tIns="41142" rIns="82284" bIns="41142" numCol="1" spcCol="0" rtlCol="0" fromWordArt="0" anchor="ctr" anchorCtr="0" forceAA="0" compatLnSpc="1">
                    <a:prstTxWarp prst="textNoShape">
                      <a:avLst/>
                    </a:prstTxWarp>
                    <a:noAutofit/>
                  </a:bodyPr>
                  <a:lstStyle/>
                  <a:p>
                    <a:pPr algn="ctr" defTabSz="839163" fontAlgn="base">
                      <a:spcBef>
                        <a:spcPct val="0"/>
                      </a:spcBef>
                      <a:spcAft>
                        <a:spcPct val="0"/>
                      </a:spcAft>
                    </a:pPr>
                    <a:endParaRPr lang="en-IN" dirty="0">
                      <a:solidFill>
                        <a:srgbClr val="000000"/>
                      </a:solidFill>
                      <a:ea typeface="Segoe UI" pitchFamily="34" charset="0"/>
                      <a:cs typeface="Segoe UI" pitchFamily="34" charset="0"/>
                    </a:endParaRPr>
                  </a:p>
                </p:txBody>
              </p:sp>
            </p:grpSp>
            <p:sp>
              <p:nvSpPr>
                <p:cNvPr id="610" name="Freeform 265"/>
                <p:cNvSpPr>
                  <a:spLocks/>
                </p:cNvSpPr>
                <p:nvPr/>
              </p:nvSpPr>
              <p:spPr bwMode="auto">
                <a:xfrm>
                  <a:off x="10663203" y="6655487"/>
                  <a:ext cx="1571904" cy="339038"/>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grpSp>
            <p:nvGrpSpPr>
              <p:cNvPr id="505" name="Group 504"/>
              <p:cNvGrpSpPr/>
              <p:nvPr/>
            </p:nvGrpSpPr>
            <p:grpSpPr>
              <a:xfrm>
                <a:off x="122237" y="4705093"/>
                <a:ext cx="1893511" cy="2297369"/>
                <a:chOff x="1078644" y="2944892"/>
                <a:chExt cx="2747571" cy="3760255"/>
              </a:xfrm>
            </p:grpSpPr>
            <p:sp>
              <p:nvSpPr>
                <p:cNvPr id="509"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0"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1"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2"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3"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4"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5"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6"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7"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8"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9"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0"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1"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2"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3"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4"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5"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6"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7"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8"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9"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0"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1"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2"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3"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4"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5"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6"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7"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8"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9"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0"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1"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2"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3"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4"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5"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6"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7"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8"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9"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0"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1"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2"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3"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4"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5"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6"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7"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8"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9"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0"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1"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2"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3"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4"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5"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6"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7"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8"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9"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0"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1"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2"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3"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4"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5"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6"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7"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8"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9"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0"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1"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2"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3"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4"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5"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6"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7"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8"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9"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0"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1"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2"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3"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4"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5"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6"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7"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8"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9"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0"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1"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2"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3"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4"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5"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6"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7"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8"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506" name="Freeform 137"/>
              <p:cNvSpPr>
                <a:spLocks/>
              </p:cNvSpPr>
              <p:nvPr/>
            </p:nvSpPr>
            <p:spPr bwMode="auto">
              <a:xfrm>
                <a:off x="876450" y="6879156"/>
                <a:ext cx="552447" cy="128436"/>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7" name="Freeform 138"/>
              <p:cNvSpPr>
                <a:spLocks/>
              </p:cNvSpPr>
              <p:nvPr/>
            </p:nvSpPr>
            <p:spPr bwMode="auto">
              <a:xfrm>
                <a:off x="1186116" y="6761276"/>
                <a:ext cx="844508" cy="246314"/>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8" name="Freeform 772"/>
              <p:cNvSpPr>
                <a:spLocks/>
              </p:cNvSpPr>
              <p:nvPr/>
            </p:nvSpPr>
            <p:spPr bwMode="auto">
              <a:xfrm>
                <a:off x="1476898" y="4772976"/>
                <a:ext cx="723230" cy="476322"/>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sp>
          <p:nvSpPr>
            <p:cNvPr id="502" name="TextBox 501"/>
            <p:cNvSpPr txBox="1"/>
            <p:nvPr/>
          </p:nvSpPr>
          <p:spPr>
            <a:xfrm>
              <a:off x="130279" y="5025950"/>
              <a:ext cx="1008997" cy="572464"/>
            </a:xfrm>
            <a:prstGeom prst="rect">
              <a:avLst/>
            </a:prstGeom>
            <a:noFill/>
          </p:spPr>
          <p:txBody>
            <a:bodyPr wrap="square" lIns="182880" tIns="146304" rIns="182880" bIns="146304" rtlCol="0">
              <a:spAutoFit/>
            </a:bodyPr>
            <a:lstStyle/>
            <a:p>
              <a:pPr>
                <a:lnSpc>
                  <a:spcPct val="90000"/>
                </a:lnSpc>
                <a:spcAft>
                  <a:spcPts val="600"/>
                </a:spcAft>
              </a:pPr>
              <a:r>
                <a:rPr lang="en-NZ" sz="2000" b="1" dirty="0" smtClean="0">
                  <a:solidFill>
                    <a:schemeClr val="bg1"/>
                  </a:solidFill>
                </a:rPr>
                <a:t>AUT</a:t>
              </a:r>
            </a:p>
          </p:txBody>
        </p:sp>
      </p:grpSp>
      <p:sp>
        <p:nvSpPr>
          <p:cNvPr id="346" name="Title 3"/>
          <p:cNvSpPr>
            <a:spLocks noGrp="1"/>
          </p:cNvSpPr>
          <p:nvPr>
            <p:ph type="title"/>
          </p:nvPr>
        </p:nvSpPr>
        <p:spPr>
          <a:xfrm>
            <a:off x="274639" y="295275"/>
            <a:ext cx="11889564" cy="917575"/>
          </a:xfrm>
        </p:spPr>
        <p:txBody>
          <a:bodyPr/>
          <a:lstStyle/>
          <a:p>
            <a:r>
              <a:rPr lang="en-NZ" dirty="0" smtClean="0"/>
              <a:t>Process</a:t>
            </a:r>
            <a:endParaRPr lang="en-NZ" dirty="0"/>
          </a:p>
        </p:txBody>
      </p:sp>
      <p:pic>
        <p:nvPicPr>
          <p:cNvPr id="361" name="Picture 360"/>
          <p:cNvPicPr>
            <a:picLocks noChangeAspect="1"/>
          </p:cNvPicPr>
          <p:nvPr/>
        </p:nvPicPr>
        <p:blipFill>
          <a:blip r:embed="rId4"/>
          <a:stretch>
            <a:fillRect/>
          </a:stretch>
        </p:blipFill>
        <p:spPr>
          <a:xfrm>
            <a:off x="1739950" y="6578954"/>
            <a:ext cx="660129" cy="408207"/>
          </a:xfrm>
          <a:prstGeom prst="rect">
            <a:avLst/>
          </a:prstGeom>
        </p:spPr>
      </p:pic>
      <p:grpSp>
        <p:nvGrpSpPr>
          <p:cNvPr id="613" name="Group 612"/>
          <p:cNvGrpSpPr/>
          <p:nvPr/>
        </p:nvGrpSpPr>
        <p:grpSpPr>
          <a:xfrm>
            <a:off x="8628185" y="0"/>
            <a:ext cx="3808290" cy="6994525"/>
            <a:chOff x="8628185" y="0"/>
            <a:chExt cx="3808290" cy="6994525"/>
          </a:xfrm>
        </p:grpSpPr>
        <p:sp>
          <p:nvSpPr>
            <p:cNvPr id="614" name="Rectangle 613"/>
            <p:cNvSpPr/>
            <p:nvPr/>
          </p:nvSpPr>
          <p:spPr bwMode="auto">
            <a:xfrm>
              <a:off x="8628185" y="0"/>
              <a:ext cx="380829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Title 3"/>
            <p:cNvSpPr txBox="1">
              <a:spLocks/>
            </p:cNvSpPr>
            <p:nvPr/>
          </p:nvSpPr>
          <p:spPr>
            <a:xfrm>
              <a:off x="8964153" y="639287"/>
              <a:ext cx="3157509" cy="917575"/>
            </a:xfrm>
            <a:prstGeom prst="rect">
              <a:avLst/>
            </a:prstGeom>
          </p:spPr>
          <p:txBody>
            <a:bodyPr/>
            <a:lstStyle>
              <a:lvl1pPr algn="l" defTabSz="932293" rtl="0" eaLnBrk="1" latinLnBrk="0" hangingPunct="1">
                <a:lnSpc>
                  <a:spcPct val="90000"/>
                </a:lnSpc>
                <a:spcBef>
                  <a:spcPct val="0"/>
                </a:spcBef>
                <a:buNone/>
                <a:defRPr lang="en-US" sz="5199" b="0" kern="1200" cap="none" spc="-102" baseline="0" dirty="0" smtClean="0">
                  <a:ln w="3175">
                    <a:noFill/>
                  </a:ln>
                  <a:solidFill>
                    <a:schemeClr val="bg1"/>
                  </a:solidFill>
                  <a:effectLst/>
                  <a:latin typeface="+mj-lt"/>
                  <a:ea typeface="+mn-ea"/>
                  <a:cs typeface="Segoe UI" pitchFamily="34" charset="0"/>
                </a:defRPr>
              </a:lvl1pPr>
            </a:lstStyle>
            <a:p>
              <a:r>
                <a:rPr lang="en-US" sz="2800" dirty="0" smtClean="0">
                  <a:solidFill>
                    <a:schemeClr val="tx1"/>
                  </a:solidFill>
                  <a:latin typeface="Segoe UI Semilight" panose="020B0402040204020203" pitchFamily="34" charset="0"/>
                  <a:cs typeface="Segoe UI Semilight" panose="020B0402040204020203" pitchFamily="34" charset="0"/>
                </a:rPr>
                <a:t>Technologies</a:t>
              </a: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616" name="Content Placeholder 1"/>
            <p:cNvSpPr txBox="1">
              <a:spLocks/>
            </p:cNvSpPr>
            <p:nvPr/>
          </p:nvSpPr>
          <p:spPr>
            <a:xfrm>
              <a:off x="8964153" y="1946406"/>
              <a:ext cx="3288193" cy="1892061"/>
            </a:xfrm>
            <a:prstGeom prst="rect">
              <a:avLst/>
            </a:prstGeom>
            <a:noFill/>
          </p:spPr>
          <p:txBody>
            <a:bodyPr>
              <a:noAutofit/>
            </a:bodyPr>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Azure </a:t>
              </a:r>
              <a:r>
                <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SQL Database</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Storage (Blob, Queue &amp; Table)</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Azure Management Libraries </a:t>
              </a:r>
            </a:p>
            <a:p>
              <a:pPr marL="280988" lvl="1" indent="-280988" defTabSz="932597">
                <a:lnSpc>
                  <a:spcPct val="100000"/>
                </a:lnSpc>
                <a:spcBef>
                  <a:spcPts val="0"/>
                </a:spcBef>
                <a:spcAft>
                  <a:spcPts val="1800"/>
                </a:spcAft>
                <a:buClr>
                  <a:srgbClr val="12D5E9"/>
                </a:buClr>
                <a:buFont typeface="+mj-lt"/>
                <a:buAutoNum type="arabicPeriod"/>
                <a:defRPr/>
              </a:pPr>
              <a:r>
                <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Web Jobs</a:t>
              </a:r>
            </a:p>
            <a:p>
              <a:pPr marL="280988" lvl="1" indent="-280988" defTabSz="932597">
                <a:lnSpc>
                  <a:spcPct val="100000"/>
                </a:lnSpc>
                <a:spcBef>
                  <a:spcPts val="0"/>
                </a:spcBef>
                <a:spcAft>
                  <a:spcPts val="1800"/>
                </a:spcAft>
                <a:buClr>
                  <a:srgbClr val="12D5E9"/>
                </a:buClr>
                <a:buFont typeface="+mj-lt"/>
                <a:buAutoNum type="arabicPeriod"/>
                <a:defRPr/>
              </a:pPr>
              <a:endPar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endParaRPr>
            </a:p>
          </p:txBody>
        </p:sp>
      </p:grpSp>
      <p:sp>
        <p:nvSpPr>
          <p:cNvPr id="134" name="Rectangle 133"/>
          <p:cNvSpPr/>
          <p:nvPr/>
        </p:nvSpPr>
        <p:spPr>
          <a:xfrm>
            <a:off x="5272865" y="3978416"/>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smtClean="0">
                <a:solidFill>
                  <a:srgbClr val="262729"/>
                </a:solidFill>
                <a:latin typeface="Segoe UI"/>
              </a:rPr>
              <a:t>2</a:t>
            </a:r>
            <a:endParaRPr lang="en-US" sz="9996" b="1" kern="0" dirty="0">
              <a:solidFill>
                <a:srgbClr val="262729"/>
              </a:solidFill>
              <a:latin typeface="Segoe UI"/>
            </a:endParaRPr>
          </a:p>
        </p:txBody>
      </p:sp>
      <p:sp>
        <p:nvSpPr>
          <p:cNvPr id="135" name="Rectangle 134"/>
          <p:cNvSpPr/>
          <p:nvPr/>
        </p:nvSpPr>
        <p:spPr>
          <a:xfrm>
            <a:off x="957924" y="1505859"/>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a:solidFill>
                  <a:srgbClr val="262729"/>
                </a:solidFill>
                <a:latin typeface="Segoe UI"/>
              </a:rPr>
              <a:t>1</a:t>
            </a:r>
          </a:p>
        </p:txBody>
      </p:sp>
    </p:spTree>
    <p:extLst>
      <p:ext uri="{BB962C8B-B14F-4D97-AF65-F5344CB8AC3E}">
        <p14:creationId xmlns:p14="http://schemas.microsoft.com/office/powerpoint/2010/main" val="2027990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6172199" cy="4161139"/>
          </a:xfrm>
        </p:spPr>
        <p:txBody>
          <a:bodyPr/>
          <a:lstStyle/>
          <a:p>
            <a:pPr marL="0" indent="0">
              <a:buNone/>
            </a:pPr>
            <a:r>
              <a:rPr lang="en-NZ" dirty="0" smtClean="0"/>
              <a:t>Use </a:t>
            </a:r>
            <a:r>
              <a:rPr lang="en-NZ" dirty="0" err="1" smtClean="0"/>
              <a:t>WebJobs</a:t>
            </a:r>
            <a:r>
              <a:rPr lang="en-NZ" dirty="0" smtClean="0"/>
              <a:t> to run background tasks in Azure Web Apps</a:t>
            </a:r>
          </a:p>
          <a:p>
            <a:pPr marL="0" indent="0">
              <a:buNone/>
            </a:pPr>
            <a:endParaRPr lang="en-NZ" dirty="0"/>
          </a:p>
          <a:p>
            <a:pPr marL="0" indent="0">
              <a:buNone/>
            </a:pPr>
            <a:r>
              <a:rPr lang="en-NZ" dirty="0"/>
              <a:t>All languages supported by Azure Web App</a:t>
            </a:r>
          </a:p>
          <a:p>
            <a:pPr marL="0" indent="0">
              <a:buNone/>
            </a:pPr>
            <a:r>
              <a:rPr lang="en-NZ" sz="2400" dirty="0" smtClean="0"/>
              <a:t>.</a:t>
            </a:r>
            <a:r>
              <a:rPr lang="en-NZ" sz="2400" dirty="0" err="1"/>
              <a:t>cmd</a:t>
            </a:r>
            <a:r>
              <a:rPr lang="en-NZ" sz="2400" dirty="0"/>
              <a:t>, .bat, .exe, .</a:t>
            </a:r>
            <a:r>
              <a:rPr lang="en-NZ" sz="2400" dirty="0" err="1"/>
              <a:t>sh</a:t>
            </a:r>
            <a:r>
              <a:rPr lang="en-NZ" sz="2400" dirty="0"/>
              <a:t>, .</a:t>
            </a:r>
            <a:r>
              <a:rPr lang="en-NZ" sz="2400" dirty="0" err="1"/>
              <a:t>php</a:t>
            </a:r>
            <a:r>
              <a:rPr lang="en-NZ" sz="2400" dirty="0"/>
              <a:t>, .</a:t>
            </a:r>
            <a:r>
              <a:rPr lang="en-NZ" sz="2400" dirty="0" err="1"/>
              <a:t>py</a:t>
            </a:r>
            <a:r>
              <a:rPr lang="en-NZ" sz="2400" dirty="0"/>
              <a:t>, .</a:t>
            </a:r>
            <a:r>
              <a:rPr lang="en-NZ" sz="2400" dirty="0" err="1"/>
              <a:t>js</a:t>
            </a:r>
            <a:r>
              <a:rPr lang="en-NZ" sz="2400" dirty="0"/>
              <a:t>, jar</a:t>
            </a:r>
            <a:r>
              <a:rPr lang="en-NZ" sz="2400" dirty="0" smtClean="0"/>
              <a:t>…</a:t>
            </a:r>
            <a:endParaRPr lang="en-NZ" sz="2400" dirty="0"/>
          </a:p>
        </p:txBody>
      </p:sp>
      <p:sp>
        <p:nvSpPr>
          <p:cNvPr id="4" name="Title 3"/>
          <p:cNvSpPr>
            <a:spLocks noGrp="1"/>
          </p:cNvSpPr>
          <p:nvPr>
            <p:ph type="title"/>
          </p:nvPr>
        </p:nvSpPr>
        <p:spPr/>
        <p:txBody>
          <a:bodyPr/>
          <a:lstStyle/>
          <a:p>
            <a:r>
              <a:rPr lang="en-NZ" dirty="0" smtClean="0"/>
              <a:t>Azure </a:t>
            </a:r>
            <a:r>
              <a:rPr lang="en-NZ" dirty="0" err="1" smtClean="0"/>
              <a:t>WebJob</a:t>
            </a:r>
            <a:endParaRPr lang="en-NZ" dirty="0"/>
          </a:p>
        </p:txBody>
      </p:sp>
      <p:grpSp>
        <p:nvGrpSpPr>
          <p:cNvPr id="42" name="Group 41"/>
          <p:cNvGrpSpPr/>
          <p:nvPr/>
        </p:nvGrpSpPr>
        <p:grpSpPr>
          <a:xfrm>
            <a:off x="7589837" y="1212850"/>
            <a:ext cx="4419577" cy="3164967"/>
            <a:chOff x="-428660" y="2811462"/>
            <a:chExt cx="4419577" cy="3164967"/>
          </a:xfrm>
        </p:grpSpPr>
        <p:sp>
          <p:nvSpPr>
            <p:cNvPr id="26" name="Rectangle 25"/>
            <p:cNvSpPr/>
            <p:nvPr/>
          </p:nvSpPr>
          <p:spPr bwMode="auto">
            <a:xfrm>
              <a:off x="274638" y="2811462"/>
              <a:ext cx="1529852" cy="1529852"/>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38" name="Group 37"/>
            <p:cNvGrpSpPr/>
            <p:nvPr/>
          </p:nvGrpSpPr>
          <p:grpSpPr>
            <a:xfrm>
              <a:off x="-428660" y="3098087"/>
              <a:ext cx="2929589" cy="1136331"/>
              <a:chOff x="-197443" y="3200694"/>
              <a:chExt cx="2929589" cy="1136331"/>
            </a:xfrm>
          </p:grpSpPr>
          <p:sp>
            <p:nvSpPr>
              <p:cNvPr id="27" name="TextBox 26"/>
              <p:cNvSpPr txBox="1"/>
              <p:nvPr/>
            </p:nvSpPr>
            <p:spPr>
              <a:xfrm>
                <a:off x="-197443" y="3998411"/>
                <a:ext cx="2929589" cy="338614"/>
              </a:xfrm>
              <a:prstGeom prst="hexagon">
                <a:avLst/>
              </a:prstGeom>
              <a:noFill/>
            </p:spPr>
            <p:txBody>
              <a:bodyPr wrap="square" rtlCol="0">
                <a:spAutoFit/>
              </a:bodyPr>
              <a:lstStyle/>
              <a:p>
                <a:pPr algn="ctr" defTabSz="914400">
                  <a:defRPr/>
                </a:pPr>
                <a:r>
                  <a:rPr lang="en-US" sz="1200" b="1" kern="0" cap="all" dirty="0" smtClean="0">
                    <a:solidFill>
                      <a:srgbClr val="FFFFFF"/>
                    </a:solidFill>
                  </a:rPr>
                  <a:t>Web Apps</a:t>
                </a:r>
              </a:p>
            </p:txBody>
          </p:sp>
          <p:pic>
            <p:nvPicPr>
              <p:cNvPr id="28" name="Picture 27"/>
              <p:cNvPicPr>
                <a:picLocks noChangeAspect="1"/>
              </p:cNvPicPr>
              <p:nvPr/>
            </p:nvPicPr>
            <p:blipFill>
              <a:blip r:embed="rId2"/>
              <a:stretch>
                <a:fillRect/>
              </a:stretch>
            </p:blipFill>
            <p:spPr>
              <a:xfrm>
                <a:off x="935761" y="3200694"/>
                <a:ext cx="724385" cy="707495"/>
              </a:xfrm>
              <a:prstGeom prst="rect">
                <a:avLst/>
              </a:prstGeom>
            </p:spPr>
          </p:pic>
        </p:grpSp>
        <p:sp>
          <p:nvSpPr>
            <p:cNvPr id="29" name="Rectangle 28"/>
            <p:cNvSpPr/>
            <p:nvPr/>
          </p:nvSpPr>
          <p:spPr bwMode="auto">
            <a:xfrm>
              <a:off x="1917372" y="2811462"/>
              <a:ext cx="1529852" cy="1529852"/>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0" name="Rectangle 29"/>
            <p:cNvSpPr/>
            <p:nvPr/>
          </p:nvSpPr>
          <p:spPr bwMode="auto">
            <a:xfrm>
              <a:off x="274638" y="4446577"/>
              <a:ext cx="1529852" cy="1529852"/>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1" name="Rectangle 30"/>
            <p:cNvSpPr/>
            <p:nvPr/>
          </p:nvSpPr>
          <p:spPr bwMode="auto">
            <a:xfrm>
              <a:off x="1917372" y="4446577"/>
              <a:ext cx="1529852" cy="1529852"/>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39" name="Group 38"/>
            <p:cNvGrpSpPr/>
            <p:nvPr/>
          </p:nvGrpSpPr>
          <p:grpSpPr>
            <a:xfrm>
              <a:off x="1334917" y="3058361"/>
              <a:ext cx="2635519" cy="1219496"/>
              <a:chOff x="1334917" y="3058361"/>
              <a:chExt cx="2635519" cy="1219496"/>
            </a:xfrm>
          </p:grpSpPr>
          <p:sp>
            <p:nvSpPr>
              <p:cNvPr id="32" name="TextBox 31"/>
              <p:cNvSpPr txBox="1"/>
              <p:nvPr/>
            </p:nvSpPr>
            <p:spPr>
              <a:xfrm>
                <a:off x="1334917" y="3933885"/>
                <a:ext cx="263551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Mobile Apps</a:t>
                </a:r>
              </a:p>
            </p:txBody>
          </p:sp>
          <p:pic>
            <p:nvPicPr>
              <p:cNvPr id="33" name="Picture 32"/>
              <p:cNvPicPr>
                <a:picLocks noChangeAspect="1"/>
              </p:cNvPicPr>
              <p:nvPr/>
            </p:nvPicPr>
            <p:blipFill>
              <a:blip r:embed="rId3"/>
              <a:stretch>
                <a:fillRect/>
              </a:stretch>
            </p:blipFill>
            <p:spPr>
              <a:xfrm>
                <a:off x="2374519" y="3058361"/>
                <a:ext cx="556316" cy="798813"/>
              </a:xfrm>
              <a:prstGeom prst="rect">
                <a:avLst/>
              </a:prstGeom>
            </p:spPr>
          </p:pic>
        </p:grpSp>
        <p:grpSp>
          <p:nvGrpSpPr>
            <p:cNvPr id="41" name="Group 40"/>
            <p:cNvGrpSpPr/>
            <p:nvPr/>
          </p:nvGrpSpPr>
          <p:grpSpPr>
            <a:xfrm>
              <a:off x="-333340" y="4627939"/>
              <a:ext cx="2635519" cy="1201902"/>
              <a:chOff x="-333340" y="4627939"/>
              <a:chExt cx="2635519" cy="1201902"/>
            </a:xfrm>
          </p:grpSpPr>
          <p:sp>
            <p:nvSpPr>
              <p:cNvPr id="34" name="TextBox 33"/>
              <p:cNvSpPr txBox="1"/>
              <p:nvPr/>
            </p:nvSpPr>
            <p:spPr>
              <a:xfrm>
                <a:off x="-333340" y="5552842"/>
                <a:ext cx="2635519" cy="276999"/>
              </a:xfrm>
              <a:prstGeom prst="rect">
                <a:avLst/>
              </a:prstGeom>
              <a:noFill/>
            </p:spPr>
            <p:txBody>
              <a:bodyPr wrap="square" rtlCol="0">
                <a:spAutoFit/>
              </a:bodyPr>
              <a:lstStyle/>
              <a:p>
                <a:pPr algn="ctr" defTabSz="914400">
                  <a:defRPr/>
                </a:pPr>
                <a:r>
                  <a:rPr lang="en-US" sz="1200" b="1" kern="0" cap="all" dirty="0" smtClean="0">
                    <a:solidFill>
                      <a:srgbClr val="FFFFFF"/>
                    </a:solidFill>
                  </a:rPr>
                  <a:t>LOGIC Apps</a:t>
                </a:r>
              </a:p>
            </p:txBody>
          </p:sp>
          <p:pic>
            <p:nvPicPr>
              <p:cNvPr id="35" name="Picture 34"/>
              <p:cNvPicPr>
                <a:picLocks noChangeAspect="1"/>
              </p:cNvPicPr>
              <p:nvPr/>
            </p:nvPicPr>
            <p:blipFill>
              <a:blip r:embed="rId4"/>
              <a:stretch>
                <a:fillRect/>
              </a:stretch>
            </p:blipFill>
            <p:spPr>
              <a:xfrm>
                <a:off x="704544" y="4627939"/>
                <a:ext cx="727877" cy="727065"/>
              </a:xfrm>
              <a:prstGeom prst="rect">
                <a:avLst/>
              </a:prstGeom>
            </p:spPr>
          </p:pic>
        </p:grpSp>
        <p:grpSp>
          <p:nvGrpSpPr>
            <p:cNvPr id="40" name="Group 39"/>
            <p:cNvGrpSpPr/>
            <p:nvPr/>
          </p:nvGrpSpPr>
          <p:grpSpPr>
            <a:xfrm>
              <a:off x="1355398" y="4628274"/>
              <a:ext cx="2635519" cy="1268540"/>
              <a:chOff x="1355398" y="4628274"/>
              <a:chExt cx="2635519" cy="1268540"/>
            </a:xfrm>
          </p:grpSpPr>
          <p:sp>
            <p:nvSpPr>
              <p:cNvPr id="36" name="TextBox 35"/>
              <p:cNvSpPr txBox="1"/>
              <p:nvPr/>
            </p:nvSpPr>
            <p:spPr>
              <a:xfrm>
                <a:off x="1355398" y="5552842"/>
                <a:ext cx="2635519" cy="343972"/>
              </a:xfrm>
              <a:prstGeom prst="flowChartOffpageConnector">
                <a:avLst/>
              </a:prstGeom>
              <a:noFill/>
            </p:spPr>
            <p:txBody>
              <a:bodyPr wrap="square" rtlCol="0">
                <a:spAutoFit/>
              </a:bodyPr>
              <a:lstStyle/>
              <a:p>
                <a:pPr algn="ctr" defTabSz="914400">
                  <a:defRPr/>
                </a:pPr>
                <a:r>
                  <a:rPr lang="en-US" sz="1200" b="1" kern="0" cap="all" dirty="0" err="1" smtClean="0">
                    <a:solidFill>
                      <a:srgbClr val="FFFFFF"/>
                    </a:solidFill>
                  </a:rPr>
                  <a:t>Api</a:t>
                </a:r>
                <a:r>
                  <a:rPr lang="en-US" sz="1200" b="1" kern="0" cap="all" dirty="0" smtClean="0">
                    <a:solidFill>
                      <a:srgbClr val="FFFFFF"/>
                    </a:solidFill>
                  </a:rPr>
                  <a:t> Apps</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0236" y="4628274"/>
                <a:ext cx="683133" cy="683133"/>
              </a:xfrm>
              <a:prstGeom prst="flowChartOffpageConnector">
                <a:avLst/>
              </a:prstGeom>
              <a:noFill/>
            </p:spPr>
          </p:pic>
        </p:grpSp>
      </p:grpSp>
      <p:sp>
        <p:nvSpPr>
          <p:cNvPr id="43" name="TextBox 42"/>
          <p:cNvSpPr txBox="1"/>
          <p:nvPr/>
        </p:nvSpPr>
        <p:spPr>
          <a:xfrm>
            <a:off x="8358192" y="4628215"/>
            <a:ext cx="2929589" cy="468883"/>
          </a:xfrm>
          <a:prstGeom prst="hexagon">
            <a:avLst/>
          </a:prstGeom>
          <a:noFill/>
        </p:spPr>
        <p:txBody>
          <a:bodyPr wrap="square" rtlCol="0">
            <a:spAutoFit/>
          </a:bodyPr>
          <a:lstStyle/>
          <a:p>
            <a:pPr algn="ctr" defTabSz="914400">
              <a:defRPr/>
            </a:pPr>
            <a:r>
              <a:rPr lang="en-US" sz="1873" b="1" kern="0" cap="all" dirty="0" smtClean="0">
                <a:solidFill>
                  <a:srgbClr val="FFFFFF"/>
                </a:solidFill>
              </a:rPr>
              <a:t>App Service</a:t>
            </a:r>
          </a:p>
        </p:txBody>
      </p:sp>
    </p:spTree>
    <p:extLst>
      <p:ext uri="{BB962C8B-B14F-4D97-AF65-F5344CB8AC3E}">
        <p14:creationId xmlns:p14="http://schemas.microsoft.com/office/powerpoint/2010/main" val="204247784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1107996"/>
          </a:xfrm>
        </p:spPr>
        <p:txBody>
          <a:bodyPr/>
          <a:lstStyle/>
          <a:p>
            <a:pPr marL="0" indent="0">
              <a:buNone/>
            </a:pPr>
            <a:r>
              <a:rPr lang="en-NZ" dirty="0" smtClean="0"/>
              <a:t>Invoke a </a:t>
            </a:r>
            <a:r>
              <a:rPr lang="en-NZ" dirty="0" err="1" smtClean="0"/>
              <a:t>WebJob</a:t>
            </a:r>
            <a:r>
              <a:rPr lang="en-NZ" dirty="0" smtClean="0"/>
              <a:t> in </a:t>
            </a:r>
            <a:r>
              <a:rPr lang="en-NZ" smtClean="0"/>
              <a:t>three ways</a:t>
            </a:r>
            <a:endParaRPr lang="en-NZ" dirty="0" smtClean="0"/>
          </a:p>
        </p:txBody>
      </p:sp>
      <p:sp>
        <p:nvSpPr>
          <p:cNvPr id="4" name="Title 3"/>
          <p:cNvSpPr>
            <a:spLocks noGrp="1"/>
          </p:cNvSpPr>
          <p:nvPr>
            <p:ph type="title"/>
          </p:nvPr>
        </p:nvSpPr>
        <p:spPr/>
        <p:txBody>
          <a:bodyPr/>
          <a:lstStyle/>
          <a:p>
            <a:r>
              <a:rPr lang="en-NZ" dirty="0" smtClean="0"/>
              <a:t>Azure </a:t>
            </a:r>
            <a:r>
              <a:rPr lang="en-NZ" dirty="0" err="1" smtClean="0"/>
              <a:t>WebJob</a:t>
            </a:r>
            <a:endParaRPr lang="en-NZ" dirty="0"/>
          </a:p>
        </p:txBody>
      </p:sp>
      <p:grpSp>
        <p:nvGrpSpPr>
          <p:cNvPr id="18" name="Group 17"/>
          <p:cNvGrpSpPr/>
          <p:nvPr/>
        </p:nvGrpSpPr>
        <p:grpSpPr>
          <a:xfrm>
            <a:off x="1874837" y="2735262"/>
            <a:ext cx="2636775" cy="2636775"/>
            <a:chOff x="4184521" y="2881809"/>
            <a:chExt cx="2636775" cy="2636775"/>
          </a:xfrm>
        </p:grpSpPr>
        <p:sp>
          <p:nvSpPr>
            <p:cNvPr id="10" name="Rectangle 9"/>
            <p:cNvSpPr/>
            <p:nvPr/>
          </p:nvSpPr>
          <p:spPr bwMode="auto">
            <a:xfrm>
              <a:off x="4184521" y="2881809"/>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176" y="3038280"/>
              <a:ext cx="2049463" cy="2049463"/>
            </a:xfrm>
            <a:prstGeom prst="rect">
              <a:avLst/>
            </a:prstGeom>
          </p:spPr>
        </p:pic>
        <p:sp>
          <p:nvSpPr>
            <p:cNvPr id="14" name="TextBox 13"/>
            <p:cNvSpPr txBox="1"/>
            <p:nvPr/>
          </p:nvSpPr>
          <p:spPr>
            <a:xfrm>
              <a:off x="4185777" y="5092738"/>
              <a:ext cx="263551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Scheduled</a:t>
              </a:r>
            </a:p>
          </p:txBody>
        </p:sp>
      </p:grpSp>
      <p:grpSp>
        <p:nvGrpSpPr>
          <p:cNvPr id="19" name="Group 18"/>
          <p:cNvGrpSpPr/>
          <p:nvPr/>
        </p:nvGrpSpPr>
        <p:grpSpPr>
          <a:xfrm>
            <a:off x="7551428" y="2735260"/>
            <a:ext cx="2653690" cy="2636775"/>
            <a:chOff x="6999545" y="2859114"/>
            <a:chExt cx="2653690" cy="2636775"/>
          </a:xfrm>
        </p:grpSpPr>
        <p:sp>
          <p:nvSpPr>
            <p:cNvPr id="12" name="Rectangle 11"/>
            <p:cNvSpPr/>
            <p:nvPr/>
          </p:nvSpPr>
          <p:spPr bwMode="auto">
            <a:xfrm>
              <a:off x="7016460" y="2859114"/>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7" y="3114480"/>
              <a:ext cx="1973263" cy="1973263"/>
            </a:xfrm>
            <a:prstGeom prst="rect">
              <a:avLst/>
            </a:prstGeom>
          </p:spPr>
        </p:pic>
        <p:sp>
          <p:nvSpPr>
            <p:cNvPr id="15" name="TextBox 14"/>
            <p:cNvSpPr txBox="1"/>
            <p:nvPr/>
          </p:nvSpPr>
          <p:spPr>
            <a:xfrm>
              <a:off x="6999545" y="5119830"/>
              <a:ext cx="263551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On-demand</a:t>
              </a:r>
            </a:p>
          </p:txBody>
        </p:sp>
      </p:grpSp>
      <p:grpSp>
        <p:nvGrpSpPr>
          <p:cNvPr id="17" name="Group 16"/>
          <p:cNvGrpSpPr/>
          <p:nvPr/>
        </p:nvGrpSpPr>
        <p:grpSpPr>
          <a:xfrm>
            <a:off x="4707806" y="2735261"/>
            <a:ext cx="2645860" cy="2636775"/>
            <a:chOff x="9166924" y="681948"/>
            <a:chExt cx="2645860" cy="2636775"/>
          </a:xfrm>
        </p:grpSpPr>
        <p:sp>
          <p:nvSpPr>
            <p:cNvPr id="9" name="Rectangle 8"/>
            <p:cNvSpPr/>
            <p:nvPr/>
          </p:nvSpPr>
          <p:spPr bwMode="auto">
            <a:xfrm>
              <a:off x="9166924" y="681948"/>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437" y="764001"/>
              <a:ext cx="2278063" cy="2278063"/>
            </a:xfrm>
            <a:prstGeom prst="rect">
              <a:avLst/>
            </a:prstGeom>
          </p:spPr>
        </p:pic>
        <p:sp>
          <p:nvSpPr>
            <p:cNvPr id="16" name="TextBox 15"/>
            <p:cNvSpPr txBox="1"/>
            <p:nvPr/>
          </p:nvSpPr>
          <p:spPr>
            <a:xfrm>
              <a:off x="9177265" y="2919969"/>
              <a:ext cx="263551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Continuous</a:t>
              </a:r>
            </a:p>
          </p:txBody>
        </p:sp>
      </p:grpSp>
    </p:spTree>
    <p:extLst>
      <p:ext uri="{BB962C8B-B14F-4D97-AF65-F5344CB8AC3E}">
        <p14:creationId xmlns:p14="http://schemas.microsoft.com/office/powerpoint/2010/main" val="35745878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ight Arrow 64"/>
          <p:cNvSpPr/>
          <p:nvPr/>
        </p:nvSpPr>
        <p:spPr>
          <a:xfrm rot="10800000">
            <a:off x="4160369" y="5241567"/>
            <a:ext cx="5356065" cy="402629"/>
          </a:xfrm>
          <a:prstGeom prst="rightArrow">
            <a:avLst>
              <a:gd name="adj1" fmla="val 50000"/>
              <a:gd name="adj2" fmla="val 73537"/>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sp>
        <p:nvSpPr>
          <p:cNvPr id="64" name="Right Arrow 63"/>
          <p:cNvSpPr/>
          <p:nvPr/>
        </p:nvSpPr>
        <p:spPr>
          <a:xfrm rot="5400000">
            <a:off x="10085001" y="3414979"/>
            <a:ext cx="949102" cy="716670"/>
          </a:xfrm>
          <a:prstGeom prst="rightArrow">
            <a:avLst>
              <a:gd name="adj1" fmla="val 50000"/>
              <a:gd name="adj2" fmla="val 73537"/>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grpSp>
        <p:nvGrpSpPr>
          <p:cNvPr id="21" name="Group 20"/>
          <p:cNvGrpSpPr/>
          <p:nvPr/>
        </p:nvGrpSpPr>
        <p:grpSpPr>
          <a:xfrm>
            <a:off x="469513" y="3972532"/>
            <a:ext cx="2840401" cy="2172819"/>
            <a:chOff x="685800" y="3696789"/>
            <a:chExt cx="3132178" cy="2396019"/>
          </a:xfrm>
        </p:grpSpPr>
        <p:sp>
          <p:nvSpPr>
            <p:cNvPr id="22" name="Right Arrow 21"/>
            <p:cNvSpPr/>
            <p:nvPr/>
          </p:nvSpPr>
          <p:spPr>
            <a:xfrm rot="16200000">
              <a:off x="1526730" y="4580271"/>
              <a:ext cx="2210953" cy="443989"/>
            </a:xfrm>
            <a:prstGeom prst="rightArrow">
              <a:avLst>
                <a:gd name="adj1" fmla="val 50000"/>
                <a:gd name="adj2" fmla="val 73537"/>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sp>
          <p:nvSpPr>
            <p:cNvPr id="23" name="Right Arrow 22"/>
            <p:cNvSpPr/>
            <p:nvPr/>
          </p:nvSpPr>
          <p:spPr>
            <a:xfrm rot="16200000">
              <a:off x="777793" y="4580271"/>
              <a:ext cx="2210953" cy="443989"/>
            </a:xfrm>
            <a:prstGeom prst="rightArrow">
              <a:avLst>
                <a:gd name="adj1" fmla="val 50000"/>
                <a:gd name="adj2" fmla="val 73537"/>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24" name="Picture 23"/>
            <p:cNvPicPr>
              <a:picLocks noChangeAspect="1"/>
            </p:cNvPicPr>
            <p:nvPr/>
          </p:nvPicPr>
          <p:blipFill>
            <a:blip r:embed="rId2"/>
            <a:stretch>
              <a:fillRect/>
            </a:stretch>
          </p:blipFill>
          <p:spPr>
            <a:xfrm>
              <a:off x="1606241" y="4614897"/>
              <a:ext cx="554055" cy="579825"/>
            </a:xfrm>
            <a:prstGeom prst="rect">
              <a:avLst/>
            </a:prstGeom>
          </p:spPr>
        </p:pic>
        <p:pic>
          <p:nvPicPr>
            <p:cNvPr id="25" name="Picture 24"/>
            <p:cNvPicPr>
              <a:picLocks noChangeAspect="1"/>
            </p:cNvPicPr>
            <p:nvPr/>
          </p:nvPicPr>
          <p:blipFill>
            <a:blip r:embed="rId3"/>
            <a:stretch>
              <a:fillRect/>
            </a:stretch>
          </p:blipFill>
          <p:spPr>
            <a:xfrm>
              <a:off x="685800" y="5029200"/>
              <a:ext cx="3132178" cy="1063608"/>
            </a:xfrm>
            <a:prstGeom prst="rect">
              <a:avLst/>
            </a:prstGeom>
          </p:spPr>
        </p:pic>
        <p:pic>
          <p:nvPicPr>
            <p:cNvPr id="26" name="Picture 25"/>
            <p:cNvPicPr>
              <a:picLocks noChangeAspect="1"/>
            </p:cNvPicPr>
            <p:nvPr/>
          </p:nvPicPr>
          <p:blipFill>
            <a:blip r:embed="rId2"/>
            <a:stretch>
              <a:fillRect/>
            </a:stretch>
          </p:blipFill>
          <p:spPr>
            <a:xfrm>
              <a:off x="2361152" y="4614897"/>
              <a:ext cx="554055" cy="579825"/>
            </a:xfrm>
            <a:prstGeom prst="rect">
              <a:avLst/>
            </a:prstGeom>
          </p:spPr>
        </p:pic>
      </p:grpSp>
      <p:sp>
        <p:nvSpPr>
          <p:cNvPr id="3" name="Title 2"/>
          <p:cNvSpPr>
            <a:spLocks noGrp="1"/>
          </p:cNvSpPr>
          <p:nvPr>
            <p:ph type="title"/>
          </p:nvPr>
        </p:nvSpPr>
        <p:spPr/>
        <p:txBody>
          <a:bodyPr/>
          <a:lstStyle/>
          <a:p>
            <a:r>
              <a:rPr lang="en-NZ" dirty="0" smtClean="0"/>
              <a:t>Development lifecycle </a:t>
            </a:r>
          </a:p>
          <a:p>
            <a:pPr marL="0" lvl="1" indent="0" defTabSz="932597">
              <a:lnSpc>
                <a:spcPct val="100000"/>
              </a:lnSpc>
              <a:spcBef>
                <a:spcPts val="0"/>
              </a:spcBef>
              <a:spcAft>
                <a:spcPts val="1800"/>
              </a:spcAft>
              <a:buClr>
                <a:schemeClr val="bg2">
                  <a:lumMod val="60000"/>
                  <a:lumOff val="40000"/>
                </a:schemeClr>
              </a:buClr>
              <a:buNone/>
              <a:defRPr/>
            </a:pPr>
            <a:endParaRPr lang="en-US"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30" name="Right Arrow 29"/>
          <p:cNvSpPr/>
          <p:nvPr/>
        </p:nvSpPr>
        <p:spPr>
          <a:xfrm>
            <a:off x="8748503" y="2118927"/>
            <a:ext cx="1811050" cy="1042079"/>
          </a:xfrm>
          <a:prstGeom prst="rightArrow">
            <a:avLst>
              <a:gd name="adj1" fmla="val 50000"/>
              <a:gd name="adj2" fmla="val 73537"/>
            </a:avLst>
          </a:prstGeom>
          <a:solidFill>
            <a:srgbClr val="1893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a:solidFill>
                <a:srgbClr val="FFFFFF"/>
              </a:solidFill>
            </a:endParaRPr>
          </a:p>
        </p:txBody>
      </p:sp>
      <p:sp>
        <p:nvSpPr>
          <p:cNvPr id="31" name="Right Arrow 30"/>
          <p:cNvSpPr/>
          <p:nvPr/>
        </p:nvSpPr>
        <p:spPr>
          <a:xfrm>
            <a:off x="4447384" y="2119024"/>
            <a:ext cx="1772730" cy="1042079"/>
          </a:xfrm>
          <a:prstGeom prst="rightArrow">
            <a:avLst>
              <a:gd name="adj1" fmla="val 50000"/>
              <a:gd name="adj2" fmla="val 73537"/>
            </a:avLst>
          </a:prstGeom>
          <a:solidFill>
            <a:srgbClr val="1893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a:solidFill>
                <a:srgbClr val="FFFFFF"/>
              </a:solidFill>
            </a:endParaRPr>
          </a:p>
        </p:txBody>
      </p:sp>
      <p:sp>
        <p:nvSpPr>
          <p:cNvPr id="32" name="Right Arrow 31"/>
          <p:cNvSpPr/>
          <p:nvPr/>
        </p:nvSpPr>
        <p:spPr>
          <a:xfrm>
            <a:off x="2494316" y="2119025"/>
            <a:ext cx="1772730" cy="1042079"/>
          </a:xfrm>
          <a:prstGeom prst="rightArrow">
            <a:avLst>
              <a:gd name="adj1" fmla="val 50000"/>
              <a:gd name="adj2" fmla="val 73537"/>
            </a:avLst>
          </a:prstGeom>
          <a:solidFill>
            <a:srgbClr val="1893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a:solidFill>
                <a:srgbClr val="FFFFFF"/>
              </a:solidFill>
            </a:endParaRPr>
          </a:p>
        </p:txBody>
      </p:sp>
      <p:sp>
        <p:nvSpPr>
          <p:cNvPr id="33" name="Right Arrow 32"/>
          <p:cNvSpPr/>
          <p:nvPr/>
        </p:nvSpPr>
        <p:spPr>
          <a:xfrm>
            <a:off x="6576070" y="2119025"/>
            <a:ext cx="1811050" cy="1042079"/>
          </a:xfrm>
          <a:prstGeom prst="rightArrow">
            <a:avLst>
              <a:gd name="adj1" fmla="val 50000"/>
              <a:gd name="adj2" fmla="val 73537"/>
            </a:avLst>
          </a:prstGeom>
          <a:solidFill>
            <a:srgbClr val="1893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a:solidFill>
                <a:srgbClr val="FFFFFF"/>
              </a:solidFill>
            </a:endParaRPr>
          </a:p>
        </p:txBody>
      </p:sp>
      <p:sp>
        <p:nvSpPr>
          <p:cNvPr id="66" name="TextBox 65"/>
          <p:cNvSpPr txBox="1"/>
          <p:nvPr/>
        </p:nvSpPr>
        <p:spPr>
          <a:xfrm>
            <a:off x="440845" y="6553736"/>
            <a:ext cx="263551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Developers</a:t>
            </a:r>
          </a:p>
        </p:txBody>
      </p:sp>
      <p:grpSp>
        <p:nvGrpSpPr>
          <p:cNvPr id="4" name="Group 3"/>
          <p:cNvGrpSpPr/>
          <p:nvPr/>
        </p:nvGrpSpPr>
        <p:grpSpPr>
          <a:xfrm>
            <a:off x="960437" y="1546060"/>
            <a:ext cx="1632056" cy="1971868"/>
            <a:chOff x="960437" y="1546060"/>
            <a:chExt cx="1632056" cy="1971868"/>
          </a:xfrm>
        </p:grpSpPr>
        <p:sp>
          <p:nvSpPr>
            <p:cNvPr id="35" name="Rounded Rectangle 34"/>
            <p:cNvSpPr/>
            <p:nvPr/>
          </p:nvSpPr>
          <p:spPr>
            <a:xfrm>
              <a:off x="960437" y="1885872"/>
              <a:ext cx="1632056" cy="1632056"/>
            </a:xfrm>
            <a:prstGeom prst="roundRect">
              <a:avLst>
                <a:gd name="adj" fmla="val 5783"/>
              </a:avLst>
            </a:prstGeom>
            <a:solidFill>
              <a:srgbClr val="505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41" name="Picture 40"/>
            <p:cNvPicPr>
              <a:picLocks noChangeAspect="1"/>
            </p:cNvPicPr>
            <p:nvPr/>
          </p:nvPicPr>
          <p:blipFill>
            <a:blip r:embed="rId4"/>
            <a:stretch>
              <a:fillRect/>
            </a:stretch>
          </p:blipFill>
          <p:spPr>
            <a:xfrm>
              <a:off x="1861207" y="2792698"/>
              <a:ext cx="537432" cy="535884"/>
            </a:xfrm>
            <a:prstGeom prst="rect">
              <a:avLst/>
            </a:prstGeom>
          </p:spPr>
        </p:pic>
        <p:pic>
          <p:nvPicPr>
            <p:cNvPr id="43" name="Picture 42"/>
            <p:cNvPicPr>
              <a:picLocks noChangeAspect="1"/>
            </p:cNvPicPr>
            <p:nvPr/>
          </p:nvPicPr>
          <p:blipFill>
            <a:blip r:embed="rId5"/>
            <a:stretch>
              <a:fillRect/>
            </a:stretch>
          </p:blipFill>
          <p:spPr>
            <a:xfrm>
              <a:off x="1130483" y="2832899"/>
              <a:ext cx="529993" cy="504139"/>
            </a:xfrm>
            <a:prstGeom prst="rect">
              <a:avLst/>
            </a:prstGeom>
          </p:spPr>
        </p:pic>
        <p:pic>
          <p:nvPicPr>
            <p:cNvPr id="44" name="Picture 43"/>
            <p:cNvPicPr>
              <a:picLocks noChangeAspect="1"/>
            </p:cNvPicPr>
            <p:nvPr/>
          </p:nvPicPr>
          <p:blipFill>
            <a:blip r:embed="rId6"/>
            <a:stretch>
              <a:fillRect/>
            </a:stretch>
          </p:blipFill>
          <p:spPr>
            <a:xfrm>
              <a:off x="1902209" y="2067421"/>
              <a:ext cx="460233" cy="527584"/>
            </a:xfrm>
            <a:prstGeom prst="rect">
              <a:avLst/>
            </a:prstGeom>
          </p:spPr>
        </p:pic>
        <p:pic>
          <p:nvPicPr>
            <p:cNvPr id="45" name="Picture 44"/>
            <p:cNvPicPr>
              <a:picLocks noChangeAspect="1"/>
            </p:cNvPicPr>
            <p:nvPr/>
          </p:nvPicPr>
          <p:blipFill>
            <a:blip r:embed="rId7"/>
            <a:stretch>
              <a:fillRect/>
            </a:stretch>
          </p:blipFill>
          <p:spPr>
            <a:xfrm>
              <a:off x="1147787" y="2141461"/>
              <a:ext cx="435849" cy="435849"/>
            </a:xfrm>
            <a:prstGeom prst="rect">
              <a:avLst/>
            </a:prstGeom>
          </p:spPr>
        </p:pic>
        <p:sp>
          <p:nvSpPr>
            <p:cNvPr id="67" name="TextBox 66"/>
            <p:cNvSpPr txBox="1"/>
            <p:nvPr/>
          </p:nvSpPr>
          <p:spPr>
            <a:xfrm>
              <a:off x="960437" y="1546060"/>
              <a:ext cx="1632056"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Code repo</a:t>
              </a:r>
            </a:p>
          </p:txBody>
        </p:sp>
      </p:grpSp>
      <p:grpSp>
        <p:nvGrpSpPr>
          <p:cNvPr id="5" name="Group 4"/>
          <p:cNvGrpSpPr/>
          <p:nvPr/>
        </p:nvGrpSpPr>
        <p:grpSpPr>
          <a:xfrm>
            <a:off x="3156754" y="1546060"/>
            <a:ext cx="1632056" cy="1968875"/>
            <a:chOff x="3156754" y="1546060"/>
            <a:chExt cx="1632056" cy="1968875"/>
          </a:xfrm>
        </p:grpSpPr>
        <p:sp>
          <p:nvSpPr>
            <p:cNvPr id="46" name="Rounded Rectangle 45"/>
            <p:cNvSpPr/>
            <p:nvPr/>
          </p:nvSpPr>
          <p:spPr>
            <a:xfrm>
              <a:off x="3156754" y="1882879"/>
              <a:ext cx="1632056" cy="1632056"/>
            </a:xfrm>
            <a:prstGeom prst="roundRect">
              <a:avLst>
                <a:gd name="adj" fmla="val 5783"/>
              </a:avLst>
            </a:prstGeom>
            <a:solidFill>
              <a:srgbClr val="505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58" name="Picture 57"/>
            <p:cNvPicPr>
              <a:picLocks noChangeAspect="1"/>
            </p:cNvPicPr>
            <p:nvPr/>
          </p:nvPicPr>
          <p:blipFill>
            <a:blip r:embed="rId8"/>
            <a:stretch>
              <a:fillRect/>
            </a:stretch>
          </p:blipFill>
          <p:spPr>
            <a:xfrm>
              <a:off x="3346494" y="2119023"/>
              <a:ext cx="1243471" cy="1042178"/>
            </a:xfrm>
            <a:prstGeom prst="rect">
              <a:avLst/>
            </a:prstGeom>
          </p:spPr>
        </p:pic>
        <p:sp>
          <p:nvSpPr>
            <p:cNvPr id="68" name="TextBox 67"/>
            <p:cNvSpPr txBox="1"/>
            <p:nvPr/>
          </p:nvSpPr>
          <p:spPr>
            <a:xfrm>
              <a:off x="3156754" y="1546060"/>
              <a:ext cx="1632056"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Build</a:t>
              </a:r>
            </a:p>
          </p:txBody>
        </p:sp>
      </p:grpSp>
      <p:grpSp>
        <p:nvGrpSpPr>
          <p:cNvPr id="6" name="Group 5"/>
          <p:cNvGrpSpPr/>
          <p:nvPr/>
        </p:nvGrpSpPr>
        <p:grpSpPr>
          <a:xfrm>
            <a:off x="5349018" y="1546060"/>
            <a:ext cx="1632057" cy="1971868"/>
            <a:chOff x="5349018" y="1546060"/>
            <a:chExt cx="1632057" cy="1971868"/>
          </a:xfrm>
        </p:grpSpPr>
        <p:sp>
          <p:nvSpPr>
            <p:cNvPr id="36" name="Rounded Rectangle 35"/>
            <p:cNvSpPr/>
            <p:nvPr/>
          </p:nvSpPr>
          <p:spPr>
            <a:xfrm>
              <a:off x="5349019" y="1885872"/>
              <a:ext cx="1632056" cy="1632056"/>
            </a:xfrm>
            <a:prstGeom prst="roundRect">
              <a:avLst>
                <a:gd name="adj" fmla="val 5783"/>
              </a:avLst>
            </a:prstGeom>
            <a:solidFill>
              <a:srgbClr val="505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47" name="Picture 46"/>
            <p:cNvPicPr>
              <a:picLocks noChangeAspect="1"/>
            </p:cNvPicPr>
            <p:nvPr/>
          </p:nvPicPr>
          <p:blipFill>
            <a:blip r:embed="rId9"/>
            <a:stretch>
              <a:fillRect/>
            </a:stretch>
          </p:blipFill>
          <p:spPr>
            <a:xfrm>
              <a:off x="5704519" y="2193472"/>
              <a:ext cx="961560" cy="1010870"/>
            </a:xfrm>
            <a:prstGeom prst="rect">
              <a:avLst/>
            </a:prstGeom>
          </p:spPr>
        </p:pic>
        <p:sp>
          <p:nvSpPr>
            <p:cNvPr id="69" name="TextBox 68"/>
            <p:cNvSpPr txBox="1"/>
            <p:nvPr/>
          </p:nvSpPr>
          <p:spPr>
            <a:xfrm>
              <a:off x="5349018" y="1546060"/>
              <a:ext cx="1632057"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Deployment slot</a:t>
              </a:r>
            </a:p>
          </p:txBody>
        </p:sp>
      </p:grpSp>
      <p:grpSp>
        <p:nvGrpSpPr>
          <p:cNvPr id="7" name="Group 6"/>
          <p:cNvGrpSpPr/>
          <p:nvPr/>
        </p:nvGrpSpPr>
        <p:grpSpPr>
          <a:xfrm>
            <a:off x="7527986" y="1546060"/>
            <a:ext cx="1632056" cy="1971868"/>
            <a:chOff x="7527986" y="1546060"/>
            <a:chExt cx="1632056" cy="1971868"/>
          </a:xfrm>
        </p:grpSpPr>
        <p:sp>
          <p:nvSpPr>
            <p:cNvPr id="37" name="Rounded Rectangle 36"/>
            <p:cNvSpPr/>
            <p:nvPr/>
          </p:nvSpPr>
          <p:spPr>
            <a:xfrm>
              <a:off x="7527986" y="1885872"/>
              <a:ext cx="1632056" cy="1632056"/>
            </a:xfrm>
            <a:prstGeom prst="roundRect">
              <a:avLst>
                <a:gd name="adj" fmla="val 5783"/>
              </a:avLst>
            </a:prstGeom>
            <a:solidFill>
              <a:srgbClr val="505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42" name="Picture 41"/>
            <p:cNvPicPr>
              <a:picLocks noChangeAspect="1"/>
            </p:cNvPicPr>
            <p:nvPr/>
          </p:nvPicPr>
          <p:blipFill>
            <a:blip r:embed="rId10"/>
            <a:stretch>
              <a:fillRect/>
            </a:stretch>
          </p:blipFill>
          <p:spPr>
            <a:xfrm>
              <a:off x="7729282" y="2193757"/>
              <a:ext cx="1198208" cy="935587"/>
            </a:xfrm>
            <a:prstGeom prst="rect">
              <a:avLst/>
            </a:prstGeom>
          </p:spPr>
        </p:pic>
        <p:sp>
          <p:nvSpPr>
            <p:cNvPr id="70" name="TextBox 69"/>
            <p:cNvSpPr txBox="1"/>
            <p:nvPr/>
          </p:nvSpPr>
          <p:spPr>
            <a:xfrm>
              <a:off x="7541283" y="1546060"/>
              <a:ext cx="1618759"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Test</a:t>
              </a:r>
            </a:p>
          </p:txBody>
        </p:sp>
      </p:grpSp>
      <p:grpSp>
        <p:nvGrpSpPr>
          <p:cNvPr id="9" name="Group 8"/>
          <p:cNvGrpSpPr/>
          <p:nvPr/>
        </p:nvGrpSpPr>
        <p:grpSpPr>
          <a:xfrm>
            <a:off x="9499505" y="4312409"/>
            <a:ext cx="2176783" cy="2585299"/>
            <a:chOff x="9499505" y="4312409"/>
            <a:chExt cx="2176783" cy="2585299"/>
          </a:xfrm>
        </p:grpSpPr>
        <p:grpSp>
          <p:nvGrpSpPr>
            <p:cNvPr id="61" name="Group 60"/>
            <p:cNvGrpSpPr/>
            <p:nvPr/>
          </p:nvGrpSpPr>
          <p:grpSpPr>
            <a:xfrm>
              <a:off x="9499505" y="4312409"/>
              <a:ext cx="2176783" cy="2176783"/>
              <a:chOff x="9266237" y="4181871"/>
              <a:chExt cx="2515791" cy="2515791"/>
            </a:xfrm>
          </p:grpSpPr>
          <p:sp>
            <p:nvSpPr>
              <p:cNvPr id="59" name="Oval 58"/>
              <p:cNvSpPr/>
              <p:nvPr/>
            </p:nvSpPr>
            <p:spPr bwMode="auto">
              <a:xfrm>
                <a:off x="9266237" y="4181871"/>
                <a:ext cx="2515791" cy="2515791"/>
              </a:xfrm>
              <a:prstGeom prst="ellipse">
                <a:avLst/>
              </a:prstGeom>
              <a:solidFill>
                <a:srgbClr val="1893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         </a:t>
                </a:r>
                <a:endParaRPr lang="en-NZ" sz="2000" dirty="0">
                  <a:gradFill>
                    <a:gsLst>
                      <a:gs pos="16814">
                        <a:srgbClr val="FFFFFF"/>
                      </a:gs>
                      <a:gs pos="46000">
                        <a:srgbClr val="FFFFFF"/>
                      </a:gs>
                    </a:gsLst>
                    <a:lin ang="5400000" scaled="0"/>
                  </a:gradFill>
                </a:endParaRPr>
              </a:p>
            </p:txBody>
          </p:sp>
          <p:sp>
            <p:nvSpPr>
              <p:cNvPr id="60" name="Oval 59"/>
              <p:cNvSpPr/>
              <p:nvPr/>
            </p:nvSpPr>
            <p:spPr bwMode="auto">
              <a:xfrm>
                <a:off x="9725019" y="4640262"/>
                <a:ext cx="1565602" cy="1565602"/>
              </a:xfrm>
              <a:prstGeom prst="ellipse">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pic>
          <p:nvPicPr>
            <p:cNvPr id="51" name="Picture 50"/>
            <p:cNvPicPr>
              <a:picLocks noChangeAspect="1"/>
            </p:cNvPicPr>
            <p:nvPr/>
          </p:nvPicPr>
          <p:blipFill>
            <a:blip r:embed="rId11"/>
            <a:stretch>
              <a:fillRect/>
            </a:stretch>
          </p:blipFill>
          <p:spPr>
            <a:xfrm>
              <a:off x="10162025" y="4994378"/>
              <a:ext cx="851741" cy="851741"/>
            </a:xfrm>
            <a:prstGeom prst="rect">
              <a:avLst/>
            </a:prstGeom>
          </p:spPr>
        </p:pic>
        <p:sp>
          <p:nvSpPr>
            <p:cNvPr id="71" name="TextBox 70"/>
            <p:cNvSpPr txBox="1"/>
            <p:nvPr/>
          </p:nvSpPr>
          <p:spPr>
            <a:xfrm>
              <a:off x="9742484" y="6553736"/>
              <a:ext cx="1634137"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Deploy</a:t>
              </a:r>
            </a:p>
          </p:txBody>
        </p:sp>
      </p:grpSp>
      <p:grpSp>
        <p:nvGrpSpPr>
          <p:cNvPr id="8" name="Group 7"/>
          <p:cNvGrpSpPr/>
          <p:nvPr/>
        </p:nvGrpSpPr>
        <p:grpSpPr>
          <a:xfrm>
            <a:off x="9720250" y="1527195"/>
            <a:ext cx="1634137" cy="1988978"/>
            <a:chOff x="9720250" y="1527195"/>
            <a:chExt cx="1634137" cy="1988978"/>
          </a:xfrm>
        </p:grpSpPr>
        <p:sp>
          <p:nvSpPr>
            <p:cNvPr id="56" name="Rounded Rectangle 55"/>
            <p:cNvSpPr/>
            <p:nvPr/>
          </p:nvSpPr>
          <p:spPr>
            <a:xfrm>
              <a:off x="9722331" y="1884117"/>
              <a:ext cx="1632056" cy="1632056"/>
            </a:xfrm>
            <a:prstGeom prst="roundRect">
              <a:avLst>
                <a:gd name="adj" fmla="val 5783"/>
              </a:avLst>
            </a:prstGeom>
            <a:solidFill>
              <a:srgbClr val="505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defTabSz="932597"/>
              <a:endParaRPr lang="en-US" sz="1224" dirty="0" err="1">
                <a:solidFill>
                  <a:srgbClr val="FFFFFF"/>
                </a:solidFill>
              </a:endParaRPr>
            </a:p>
          </p:txBody>
        </p:sp>
        <p:pic>
          <p:nvPicPr>
            <p:cNvPr id="57" name="Picture 56"/>
            <p:cNvPicPr>
              <a:picLocks noChangeAspect="1"/>
            </p:cNvPicPr>
            <p:nvPr/>
          </p:nvPicPr>
          <p:blipFill>
            <a:blip r:embed="rId12"/>
            <a:stretch>
              <a:fillRect/>
            </a:stretch>
          </p:blipFill>
          <p:spPr>
            <a:xfrm>
              <a:off x="10072542" y="2229463"/>
              <a:ext cx="919865" cy="990623"/>
            </a:xfrm>
            <a:prstGeom prst="rect">
              <a:avLst/>
            </a:prstGeom>
          </p:spPr>
        </p:pic>
        <p:sp>
          <p:nvSpPr>
            <p:cNvPr id="72" name="TextBox 71"/>
            <p:cNvSpPr txBox="1"/>
            <p:nvPr/>
          </p:nvSpPr>
          <p:spPr>
            <a:xfrm>
              <a:off x="9720250" y="1527195"/>
              <a:ext cx="1634137"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Swap</a:t>
              </a:r>
            </a:p>
          </p:txBody>
        </p:sp>
      </p:grpSp>
      <p:grpSp>
        <p:nvGrpSpPr>
          <p:cNvPr id="10" name="Group 9"/>
          <p:cNvGrpSpPr/>
          <p:nvPr/>
        </p:nvGrpSpPr>
        <p:grpSpPr>
          <a:xfrm>
            <a:off x="5225429" y="4805114"/>
            <a:ext cx="2246130" cy="2052895"/>
            <a:chOff x="5225429" y="4805114"/>
            <a:chExt cx="2246130" cy="2052895"/>
          </a:xfrm>
        </p:grpSpPr>
        <p:grpSp>
          <p:nvGrpSpPr>
            <p:cNvPr id="38" name="Group 37"/>
            <p:cNvGrpSpPr/>
            <p:nvPr/>
          </p:nvGrpSpPr>
          <p:grpSpPr>
            <a:xfrm>
              <a:off x="5407909" y="4805114"/>
              <a:ext cx="1977702" cy="1444456"/>
              <a:chOff x="8000896" y="4711680"/>
              <a:chExt cx="2231915" cy="1630125"/>
            </a:xfrm>
          </p:grpSpPr>
          <p:pic>
            <p:nvPicPr>
              <p:cNvPr id="39" name="Picture 38"/>
              <p:cNvPicPr>
                <a:picLocks noChangeAspect="1"/>
              </p:cNvPicPr>
              <p:nvPr/>
            </p:nvPicPr>
            <p:blipFill>
              <a:blip r:embed="rId13"/>
              <a:stretch>
                <a:fillRect/>
              </a:stretch>
            </p:blipFill>
            <p:spPr>
              <a:xfrm>
                <a:off x="8000896" y="4711680"/>
                <a:ext cx="2231915" cy="1630125"/>
              </a:xfrm>
              <a:prstGeom prst="rect">
                <a:avLst/>
              </a:prstGeom>
            </p:spPr>
          </p:pic>
          <p:sp>
            <p:nvSpPr>
              <p:cNvPr id="40" name="TextBox 39"/>
              <p:cNvSpPr txBox="1"/>
              <p:nvPr/>
            </p:nvSpPr>
            <p:spPr>
              <a:xfrm>
                <a:off x="8124626" y="4935121"/>
                <a:ext cx="1857575" cy="381000"/>
              </a:xfrm>
              <a:prstGeom prst="rect">
                <a:avLst/>
              </a:prstGeom>
            </p:spPr>
            <p:txBody>
              <a:bodyPr vert="horz" wrap="square" lIns="93260" tIns="93260" rIns="93260" bIns="93260" rtlCol="0" anchor="t">
                <a:noAutofit/>
              </a:bodyPr>
              <a:lstStyle/>
              <a:p>
                <a:pPr defTabSz="932597"/>
                <a:r>
                  <a:rPr lang="en-US" sz="1400" dirty="0">
                    <a:solidFill>
                      <a:srgbClr val="FFFFFF"/>
                    </a:solidFill>
                    <a:ea typeface="Segoe UI" pitchFamily="34" charset="0"/>
                    <a:cs typeface="Segoe UI" pitchFamily="34" charset="0"/>
                  </a:rPr>
                  <a:t>Azure</a:t>
                </a:r>
              </a:p>
            </p:txBody>
          </p:sp>
        </p:grpSp>
        <p:sp>
          <p:nvSpPr>
            <p:cNvPr id="73" name="TextBox 72"/>
            <p:cNvSpPr txBox="1"/>
            <p:nvPr/>
          </p:nvSpPr>
          <p:spPr>
            <a:xfrm>
              <a:off x="5225429" y="6514037"/>
              <a:ext cx="2246130" cy="343972"/>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Monitor and improve</a:t>
              </a:r>
            </a:p>
          </p:txBody>
        </p:sp>
      </p:grpSp>
    </p:spTree>
    <p:extLst>
      <p:ext uri="{BB962C8B-B14F-4D97-AF65-F5344CB8AC3E}">
        <p14:creationId xmlns:p14="http://schemas.microsoft.com/office/powerpoint/2010/main" val="3821656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4"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Scaling</a:t>
            </a:r>
            <a:endParaRPr lang="en-NZ" dirty="0"/>
          </a:p>
        </p:txBody>
      </p:sp>
      <p:grpSp>
        <p:nvGrpSpPr>
          <p:cNvPr id="21" name="Group 20"/>
          <p:cNvGrpSpPr/>
          <p:nvPr/>
        </p:nvGrpSpPr>
        <p:grpSpPr>
          <a:xfrm>
            <a:off x="1704643" y="3143319"/>
            <a:ext cx="9027189" cy="707886"/>
            <a:chOff x="1977062" y="3406352"/>
            <a:chExt cx="9027189" cy="707886"/>
          </a:xfrm>
        </p:grpSpPr>
        <p:sp>
          <p:nvSpPr>
            <p:cNvPr id="17" name="Rectangle 16"/>
            <p:cNvSpPr/>
            <p:nvPr/>
          </p:nvSpPr>
          <p:spPr bwMode="auto">
            <a:xfrm rot="5400000">
              <a:off x="7008532" y="3612561"/>
              <a:ext cx="665670" cy="30480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nvGrpSpPr>
            <p:cNvPr id="20" name="Group 19"/>
            <p:cNvGrpSpPr/>
            <p:nvPr/>
          </p:nvGrpSpPr>
          <p:grpSpPr>
            <a:xfrm>
              <a:off x="1977062" y="3406352"/>
              <a:ext cx="9027189" cy="707886"/>
              <a:chOff x="1977062" y="3406352"/>
              <a:chExt cx="9027189" cy="707886"/>
            </a:xfrm>
          </p:grpSpPr>
          <p:grpSp>
            <p:nvGrpSpPr>
              <p:cNvPr id="18" name="Group 17"/>
              <p:cNvGrpSpPr/>
              <p:nvPr/>
            </p:nvGrpSpPr>
            <p:grpSpPr>
              <a:xfrm>
                <a:off x="2564876" y="3598563"/>
                <a:ext cx="7595734" cy="323465"/>
                <a:chOff x="2564876" y="3595969"/>
                <a:chExt cx="7595734" cy="323465"/>
              </a:xfrm>
            </p:grpSpPr>
            <p:sp>
              <p:nvSpPr>
                <p:cNvPr id="2" name="Rectangle 1"/>
                <p:cNvSpPr/>
                <p:nvPr/>
              </p:nvSpPr>
              <p:spPr bwMode="auto">
                <a:xfrm>
                  <a:off x="2564876" y="3598043"/>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8" name="Rectangle 7"/>
                <p:cNvSpPr/>
                <p:nvPr/>
              </p:nvSpPr>
              <p:spPr bwMode="auto">
                <a:xfrm>
                  <a:off x="3334883" y="3600117"/>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9" name="Rectangle 8"/>
                <p:cNvSpPr/>
                <p:nvPr/>
              </p:nvSpPr>
              <p:spPr bwMode="auto">
                <a:xfrm>
                  <a:off x="4104890" y="3602191"/>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0" name="Rectangle 9"/>
                <p:cNvSpPr/>
                <p:nvPr/>
              </p:nvSpPr>
              <p:spPr bwMode="auto">
                <a:xfrm>
                  <a:off x="4874897" y="3604265"/>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1" name="Rectangle 10"/>
                <p:cNvSpPr/>
                <p:nvPr/>
              </p:nvSpPr>
              <p:spPr bwMode="auto">
                <a:xfrm>
                  <a:off x="5644904" y="3606339"/>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2" name="Rectangle 11"/>
                <p:cNvSpPr/>
                <p:nvPr/>
              </p:nvSpPr>
              <p:spPr bwMode="auto">
                <a:xfrm>
                  <a:off x="6414911" y="3608413"/>
                  <a:ext cx="665670" cy="304800"/>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3" name="Rectangle 12"/>
                <p:cNvSpPr/>
                <p:nvPr/>
              </p:nvSpPr>
              <p:spPr bwMode="auto">
                <a:xfrm>
                  <a:off x="7184918" y="3610487"/>
                  <a:ext cx="665670" cy="304800"/>
                </a:xfrm>
                <a:prstGeom prst="rect">
                  <a:avLst/>
                </a:prstGeom>
                <a:solidFill>
                  <a:srgbClr val="FFFFFF">
                    <a:alpha val="45098"/>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4" name="Rectangle 13"/>
                <p:cNvSpPr/>
                <p:nvPr/>
              </p:nvSpPr>
              <p:spPr bwMode="auto">
                <a:xfrm>
                  <a:off x="7954925" y="3612561"/>
                  <a:ext cx="665670" cy="304800"/>
                </a:xfrm>
                <a:prstGeom prst="rect">
                  <a:avLst/>
                </a:prstGeom>
                <a:solidFill>
                  <a:srgbClr val="FFFFFF">
                    <a:alpha val="45098"/>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5" name="Rectangle 14"/>
                <p:cNvSpPr/>
                <p:nvPr/>
              </p:nvSpPr>
              <p:spPr bwMode="auto">
                <a:xfrm>
                  <a:off x="8724932" y="3614634"/>
                  <a:ext cx="665670" cy="304800"/>
                </a:xfrm>
                <a:prstGeom prst="rect">
                  <a:avLst/>
                </a:prstGeom>
                <a:solidFill>
                  <a:srgbClr val="FFFFFF">
                    <a:alpha val="45098"/>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6" name="Rectangle 15"/>
                <p:cNvSpPr/>
                <p:nvPr/>
              </p:nvSpPr>
              <p:spPr bwMode="auto">
                <a:xfrm>
                  <a:off x="9494940" y="3595969"/>
                  <a:ext cx="665670" cy="304800"/>
                </a:xfrm>
                <a:prstGeom prst="rect">
                  <a:avLst/>
                </a:prstGeom>
                <a:solidFill>
                  <a:srgbClr val="FFFFFF">
                    <a:alpha val="45098"/>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3" name="Rectangle 2"/>
              <p:cNvSpPr/>
              <p:nvPr/>
            </p:nvSpPr>
            <p:spPr>
              <a:xfrm>
                <a:off x="1977062" y="3406352"/>
                <a:ext cx="461986" cy="707886"/>
              </a:xfrm>
              <a:prstGeom prst="rect">
                <a:avLst/>
              </a:prstGeom>
            </p:spPr>
            <p:txBody>
              <a:bodyPr wrap="none">
                <a:spAutoFit/>
              </a:bodyPr>
              <a:lstStyle/>
              <a:p>
                <a:r>
                  <a:rPr lang="en-NZ" sz="4000" dirty="0" smtClean="0"/>
                  <a:t>0</a:t>
                </a:r>
                <a:endParaRPr lang="en-NZ" sz="4000" dirty="0"/>
              </a:p>
            </p:txBody>
          </p:sp>
          <p:sp>
            <p:nvSpPr>
              <p:cNvPr id="19" name="Rectangle 18"/>
              <p:cNvSpPr/>
              <p:nvPr/>
            </p:nvSpPr>
            <p:spPr>
              <a:xfrm>
                <a:off x="10264946" y="3406352"/>
                <a:ext cx="739305" cy="707886"/>
              </a:xfrm>
              <a:prstGeom prst="rect">
                <a:avLst/>
              </a:prstGeom>
            </p:spPr>
            <p:txBody>
              <a:bodyPr wrap="none">
                <a:spAutoFit/>
              </a:bodyPr>
              <a:lstStyle/>
              <a:p>
                <a:r>
                  <a:rPr lang="en-NZ" sz="4000" dirty="0" smtClean="0"/>
                  <a:t>10</a:t>
                </a:r>
                <a:endParaRPr lang="en-NZ" sz="4000" dirty="0"/>
              </a:p>
            </p:txBody>
          </p:sp>
        </p:grpSp>
      </p:grpSp>
    </p:spTree>
    <p:extLst>
      <p:ext uri="{BB962C8B-B14F-4D97-AF65-F5344CB8AC3E}">
        <p14:creationId xmlns:p14="http://schemas.microsoft.com/office/powerpoint/2010/main" val="37428868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6218237" cy="6994525"/>
          </a:xfrm>
          <a:prstGeom prst="rect">
            <a:avLst/>
          </a:prstGeom>
          <a:solidFill>
            <a:srgbClr val="0083E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4" name="Rectangle 3"/>
          <p:cNvSpPr/>
          <p:nvPr/>
        </p:nvSpPr>
        <p:spPr bwMode="auto">
          <a:xfrm>
            <a:off x="6218236" y="-1"/>
            <a:ext cx="6218239" cy="6994525"/>
          </a:xfrm>
          <a:prstGeom prst="rect">
            <a:avLst/>
          </a:prstGeom>
          <a:solidFill>
            <a:srgbClr val="0096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5" name="Text Placeholder 1"/>
          <p:cNvSpPr txBox="1">
            <a:spLocks/>
          </p:cNvSpPr>
          <p:nvPr/>
        </p:nvSpPr>
        <p:spPr>
          <a:xfrm>
            <a:off x="6214966" y="3112804"/>
            <a:ext cx="6218235" cy="1024896"/>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NZ" sz="2400" dirty="0">
                <a:solidFill>
                  <a:schemeClr val="tx1"/>
                </a:solidFill>
              </a:rPr>
              <a:t>Tasleem </a:t>
            </a:r>
            <a:r>
              <a:rPr lang="en-NZ" sz="2400" dirty="0" smtClean="0">
                <a:solidFill>
                  <a:schemeClr val="tx1"/>
                </a:solidFill>
              </a:rPr>
              <a:t>Hussein</a:t>
            </a:r>
          </a:p>
          <a:p>
            <a:pPr marL="0" indent="0" algn="ctr">
              <a:buNone/>
            </a:pPr>
            <a:r>
              <a:rPr lang="en-NZ" sz="1200" dirty="0" smtClean="0">
                <a:solidFill>
                  <a:schemeClr val="tx1"/>
                </a:solidFill>
                <a:latin typeface="Segoe UI Semibold" panose="020B0702040204020203" pitchFamily="34" charset="0"/>
                <a:cs typeface="Segoe UI Semibold" panose="020B0702040204020203" pitchFamily="34" charset="0"/>
              </a:rPr>
              <a:t>AUT</a:t>
            </a:r>
            <a:endParaRPr lang="en-NZ" sz="1200" dirty="0" smtClean="0">
              <a:solidFill>
                <a:schemeClr val="tx1"/>
              </a:solidFill>
            </a:endParaRPr>
          </a:p>
          <a:p>
            <a:pPr marL="0" indent="0" algn="ctr">
              <a:buNone/>
            </a:pPr>
            <a:r>
              <a:rPr lang="en-NZ" sz="1800" dirty="0">
                <a:solidFill>
                  <a:schemeClr val="tx1"/>
                </a:solidFill>
              </a:rPr>
              <a:t>@</a:t>
            </a:r>
            <a:r>
              <a:rPr lang="en-NZ" sz="1800" dirty="0" err="1">
                <a:solidFill>
                  <a:schemeClr val="tx1"/>
                </a:solidFill>
              </a:rPr>
              <a:t>husseintaz</a:t>
            </a:r>
            <a:endParaRPr lang="en-GB" sz="1800" dirty="0">
              <a:solidFill>
                <a:schemeClr val="tx1"/>
              </a:solidFill>
            </a:endParaRPr>
          </a:p>
        </p:txBody>
      </p:sp>
      <p:sp>
        <p:nvSpPr>
          <p:cNvPr id="6" name="Text Placeholder 1"/>
          <p:cNvSpPr txBox="1">
            <a:spLocks/>
          </p:cNvSpPr>
          <p:nvPr/>
        </p:nvSpPr>
        <p:spPr>
          <a:xfrm>
            <a:off x="152398" y="3116262"/>
            <a:ext cx="6218235" cy="1431161"/>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NZ" sz="2400" dirty="0" err="1" smtClean="0">
                <a:solidFill>
                  <a:schemeClr val="tx1"/>
                </a:solidFill>
              </a:rPr>
              <a:t>Thivy</a:t>
            </a:r>
            <a:r>
              <a:rPr lang="en-NZ" sz="2400" dirty="0" smtClean="0">
                <a:solidFill>
                  <a:schemeClr val="tx1"/>
                </a:solidFill>
              </a:rPr>
              <a:t> Ruthra</a:t>
            </a:r>
          </a:p>
          <a:p>
            <a:pPr marL="0" indent="0" algn="ctr">
              <a:buFont typeface="Wingdings" panose="05000000000000000000" pitchFamily="2" charset="2"/>
              <a:buNone/>
            </a:pPr>
            <a:r>
              <a:rPr lang="en-NZ" sz="1200" dirty="0" smtClean="0">
                <a:solidFill>
                  <a:schemeClr val="tx1"/>
                </a:solidFill>
                <a:latin typeface="Segoe UI Semibold" panose="020B0702040204020203" pitchFamily="34" charset="0"/>
                <a:cs typeface="Segoe UI Semibold" panose="020B0702040204020203" pitchFamily="34" charset="0"/>
              </a:rPr>
              <a:t>DATACOM</a:t>
            </a:r>
          </a:p>
          <a:p>
            <a:pPr marL="0" indent="0" algn="ctr">
              <a:buFont typeface="Wingdings" panose="05000000000000000000" pitchFamily="2" charset="2"/>
              <a:buNone/>
            </a:pPr>
            <a:r>
              <a:rPr lang="en-NZ" sz="1800" dirty="0" smtClean="0">
                <a:solidFill>
                  <a:schemeClr val="tx1"/>
                </a:solidFill>
              </a:rPr>
              <a:t>@</a:t>
            </a:r>
            <a:r>
              <a:rPr lang="en-NZ" sz="1800" dirty="0" err="1" smtClean="0">
                <a:solidFill>
                  <a:schemeClr val="tx1"/>
                </a:solidFill>
              </a:rPr>
              <a:t>thivy</a:t>
            </a:r>
            <a:endParaRPr lang="en-NZ" sz="1800" dirty="0" smtClean="0">
              <a:solidFill>
                <a:schemeClr val="tx1"/>
              </a:solidFill>
            </a:endParaRPr>
          </a:p>
          <a:p>
            <a:pPr marL="0" indent="0" algn="ctr">
              <a:buFont typeface="Wingdings" panose="05000000000000000000" pitchFamily="2" charset="2"/>
              <a:buNone/>
            </a:pPr>
            <a:endParaRPr lang="en-GB" sz="2400" dirty="0">
              <a:solidFill>
                <a:schemeClr val="tx1"/>
              </a:solidFill>
            </a:endParaRPr>
          </a:p>
        </p:txBody>
      </p:sp>
    </p:spTree>
    <p:extLst>
      <p:ext uri="{BB962C8B-B14F-4D97-AF65-F5344CB8AC3E}">
        <p14:creationId xmlns:p14="http://schemas.microsoft.com/office/powerpoint/2010/main" val="25509662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err="1" smtClean="0"/>
              <a:t>Settings.job</a:t>
            </a:r>
            <a:endParaRPr lang="en-NZ" dirty="0"/>
          </a:p>
        </p:txBody>
      </p:sp>
      <p:pic>
        <p:nvPicPr>
          <p:cNvPr id="27" name="Picture 26"/>
          <p:cNvPicPr>
            <a:picLocks noChangeAspect="1"/>
          </p:cNvPicPr>
          <p:nvPr/>
        </p:nvPicPr>
        <p:blipFill>
          <a:blip r:embed="rId2"/>
          <a:stretch>
            <a:fillRect/>
          </a:stretch>
        </p:blipFill>
        <p:spPr>
          <a:xfrm>
            <a:off x="7622365" y="2735262"/>
            <a:ext cx="4541838" cy="1869310"/>
          </a:xfrm>
          <a:prstGeom prst="rect">
            <a:avLst/>
          </a:prstGeom>
        </p:spPr>
      </p:pic>
      <p:sp>
        <p:nvSpPr>
          <p:cNvPr id="28" name="Left Arrow 27"/>
          <p:cNvSpPr/>
          <p:nvPr/>
        </p:nvSpPr>
        <p:spPr bwMode="auto">
          <a:xfrm>
            <a:off x="9501171" y="4299772"/>
            <a:ext cx="381000" cy="304800"/>
          </a:xfrm>
          <a:prstGeom prst="leftArrow">
            <a:avLst/>
          </a:prstGeom>
          <a:solidFill>
            <a:srgbClr val="E3008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29" name="Rectangle 28"/>
          <p:cNvSpPr/>
          <p:nvPr/>
        </p:nvSpPr>
        <p:spPr>
          <a:xfrm>
            <a:off x="274639" y="1823044"/>
            <a:ext cx="6216650" cy="1015663"/>
          </a:xfrm>
          <a:prstGeom prst="rect">
            <a:avLst/>
          </a:prstGeom>
        </p:spPr>
        <p:txBody>
          <a:bodyPr>
            <a:spAutoFit/>
          </a:bodyPr>
          <a:lstStyle/>
          <a:p>
            <a:r>
              <a:rPr lang="en-NZ" sz="2000" dirty="0">
                <a:solidFill>
                  <a:srgbClr val="000000"/>
                </a:solidFill>
                <a:highlight>
                  <a:srgbClr val="FFFFFF"/>
                </a:highlight>
                <a:latin typeface="Consolas" panose="020B0609020204030204" pitchFamily="49" charset="0"/>
              </a:rPr>
              <a:t>{</a:t>
            </a:r>
          </a:p>
          <a:p>
            <a:r>
              <a:rPr lang="en-NZ" sz="2000" dirty="0">
                <a:solidFill>
                  <a:srgbClr val="000000"/>
                </a:solidFill>
                <a:highlight>
                  <a:srgbClr val="FFFFFF"/>
                </a:highlight>
                <a:latin typeface="Consolas" panose="020B0609020204030204" pitchFamily="49" charset="0"/>
              </a:rPr>
              <a:t>  </a:t>
            </a:r>
            <a:r>
              <a:rPr lang="en-NZ" sz="2000" dirty="0">
                <a:solidFill>
                  <a:srgbClr val="2E75B6"/>
                </a:solidFill>
                <a:highlight>
                  <a:srgbClr val="FFFFFF"/>
                </a:highlight>
                <a:latin typeface="Consolas" panose="020B0609020204030204" pitchFamily="49" charset="0"/>
              </a:rPr>
              <a:t>"is_singleton"</a:t>
            </a:r>
            <a:r>
              <a:rPr lang="en-NZ" sz="2000" dirty="0">
                <a:solidFill>
                  <a:srgbClr val="000000"/>
                </a:solidFill>
                <a:highlight>
                  <a:srgbClr val="FFFFFF"/>
                </a:highlight>
                <a:latin typeface="Consolas" panose="020B0609020204030204" pitchFamily="49" charset="0"/>
              </a:rPr>
              <a:t>: </a:t>
            </a:r>
            <a:r>
              <a:rPr lang="en-NZ" sz="2000" dirty="0">
                <a:solidFill>
                  <a:srgbClr val="0000FF"/>
                </a:solidFill>
                <a:highlight>
                  <a:srgbClr val="FFFFFF"/>
                </a:highlight>
                <a:latin typeface="Consolas" panose="020B0609020204030204" pitchFamily="49" charset="0"/>
              </a:rPr>
              <a:t>true</a:t>
            </a:r>
            <a:endParaRPr lang="en-NZ" sz="2000" dirty="0">
              <a:solidFill>
                <a:srgbClr val="000000"/>
              </a:solidFill>
              <a:highlight>
                <a:srgbClr val="FFFFFF"/>
              </a:highlight>
              <a:latin typeface="Consolas" panose="020B0609020204030204" pitchFamily="49" charset="0"/>
            </a:endParaRPr>
          </a:p>
          <a:p>
            <a:r>
              <a:rPr lang="en-NZ" sz="2000" dirty="0">
                <a:solidFill>
                  <a:srgbClr val="000000"/>
                </a:solidFill>
                <a:highlight>
                  <a:srgbClr val="FFFFFF"/>
                </a:highlight>
                <a:latin typeface="Consolas" panose="020B0609020204030204" pitchFamily="49" charset="0"/>
              </a:rPr>
              <a:t>}</a:t>
            </a:r>
            <a:endParaRPr lang="en-NZ" sz="2000" dirty="0"/>
          </a:p>
        </p:txBody>
      </p:sp>
    </p:spTree>
    <p:extLst>
      <p:ext uri="{BB962C8B-B14F-4D97-AF65-F5344CB8AC3E}">
        <p14:creationId xmlns:p14="http://schemas.microsoft.com/office/powerpoint/2010/main" val="15109891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p:cNvSpPr>
            <a:spLocks noGrp="1"/>
          </p:cNvSpPr>
          <p:nvPr>
            <p:ph type="body" sz="quarter" idx="4294967295"/>
          </p:nvPr>
        </p:nvSpPr>
        <p:spPr>
          <a:xfrm>
            <a:off x="0" y="2811463"/>
            <a:ext cx="12436475" cy="1169551"/>
          </a:xfrm>
        </p:spPr>
        <p:txBody>
          <a:bodyPr/>
          <a:lstStyle/>
          <a:p>
            <a:pPr marL="0" indent="0" algn="ctr">
              <a:buNone/>
            </a:pPr>
            <a:r>
              <a:rPr lang="en-GB" sz="3200" dirty="0">
                <a:solidFill>
                  <a:schemeClr val="bg1"/>
                </a:solidFill>
              </a:rPr>
              <a:t>Always on feature for </a:t>
            </a:r>
            <a:r>
              <a:rPr lang="en-GB" sz="3200" dirty="0" smtClean="0">
                <a:solidFill>
                  <a:schemeClr val="bg1"/>
                </a:solidFill>
              </a:rPr>
              <a:t>continuously running </a:t>
            </a:r>
            <a:r>
              <a:rPr lang="en-GB" sz="3200" dirty="0" err="1" smtClean="0">
                <a:solidFill>
                  <a:schemeClr val="bg1"/>
                </a:solidFill>
              </a:rPr>
              <a:t>WebJobs</a:t>
            </a:r>
            <a:endParaRPr lang="en-GB" sz="3200" dirty="0">
              <a:solidFill>
                <a:schemeClr val="bg1"/>
              </a:solidFill>
            </a:endParaRPr>
          </a:p>
          <a:p>
            <a:pPr marL="0" indent="0" algn="ctr">
              <a:buNone/>
            </a:pPr>
            <a:endParaRPr lang="en-GB" sz="3200" dirty="0">
              <a:solidFill>
                <a:schemeClr val="bg1"/>
              </a:solidFill>
            </a:endParaRPr>
          </a:p>
        </p:txBody>
      </p:sp>
      <p:grpSp>
        <p:nvGrpSpPr>
          <p:cNvPr id="2" name="Group 1"/>
          <p:cNvGrpSpPr/>
          <p:nvPr/>
        </p:nvGrpSpPr>
        <p:grpSpPr>
          <a:xfrm>
            <a:off x="4459937" y="3892061"/>
            <a:ext cx="3516601" cy="670347"/>
            <a:chOff x="4618037" y="4198514"/>
            <a:chExt cx="3516601" cy="670347"/>
          </a:xfrm>
        </p:grpSpPr>
        <p:sp>
          <p:nvSpPr>
            <p:cNvPr id="6" name="Rectangle 5"/>
            <p:cNvSpPr/>
            <p:nvPr/>
          </p:nvSpPr>
          <p:spPr bwMode="auto">
            <a:xfrm>
              <a:off x="4618037" y="4198514"/>
              <a:ext cx="1752600" cy="67034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solidFill>
                    <a:schemeClr val="tx1"/>
                  </a:solidFill>
                </a:rPr>
                <a:t>Off</a:t>
              </a:r>
              <a:endParaRPr lang="en-NZ" sz="2000" dirty="0">
                <a:solidFill>
                  <a:schemeClr val="tx1"/>
                </a:solidFill>
              </a:endParaRPr>
            </a:p>
          </p:txBody>
        </p:sp>
        <p:sp>
          <p:nvSpPr>
            <p:cNvPr id="7" name="Rectangle 6"/>
            <p:cNvSpPr/>
            <p:nvPr/>
          </p:nvSpPr>
          <p:spPr bwMode="auto">
            <a:xfrm>
              <a:off x="6382038" y="4198514"/>
              <a:ext cx="1752600" cy="670347"/>
            </a:xfrm>
            <a:prstGeom prst="rect">
              <a:avLst/>
            </a:prstGeom>
            <a:solidFill>
              <a:srgbClr val="12D5E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On</a:t>
              </a:r>
              <a:endParaRPr lang="en-NZ" sz="2000" dirty="0">
                <a:gradFill>
                  <a:gsLst>
                    <a:gs pos="16814">
                      <a:srgbClr val="FFFFFF"/>
                    </a:gs>
                    <a:gs pos="46000">
                      <a:srgbClr val="FFFFFF"/>
                    </a:gs>
                  </a:gsLst>
                  <a:lin ang="5400000" scaled="0"/>
                </a:gradFill>
              </a:endParaRPr>
            </a:p>
          </p:txBody>
        </p:sp>
      </p:grpSp>
    </p:spTree>
    <p:extLst>
      <p:ext uri="{BB962C8B-B14F-4D97-AF65-F5344CB8AC3E}">
        <p14:creationId xmlns:p14="http://schemas.microsoft.com/office/powerpoint/2010/main" val="158889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738664"/>
          </a:xfrm>
        </p:spPr>
        <p:txBody>
          <a:bodyPr/>
          <a:lstStyle/>
          <a:p>
            <a:pPr marL="0" indent="0">
              <a:buNone/>
            </a:pPr>
            <a:r>
              <a:rPr lang="en-GB" dirty="0"/>
              <a:t>Makes coding easier with </a:t>
            </a:r>
            <a:r>
              <a:rPr lang="en-GB" dirty="0" smtClean="0"/>
              <a:t>Azure PaaS features</a:t>
            </a:r>
          </a:p>
        </p:txBody>
      </p:sp>
      <p:sp>
        <p:nvSpPr>
          <p:cNvPr id="4" name="Title 3"/>
          <p:cNvSpPr>
            <a:spLocks noGrp="1"/>
          </p:cNvSpPr>
          <p:nvPr>
            <p:ph type="title"/>
          </p:nvPr>
        </p:nvSpPr>
        <p:spPr/>
        <p:txBody>
          <a:bodyPr/>
          <a:lstStyle/>
          <a:p>
            <a:r>
              <a:rPr lang="en-NZ" dirty="0" err="1"/>
              <a:t>WebJobs</a:t>
            </a:r>
            <a:r>
              <a:rPr lang="en-NZ" dirty="0"/>
              <a:t> .NET SDK</a:t>
            </a:r>
          </a:p>
        </p:txBody>
      </p:sp>
      <p:grpSp>
        <p:nvGrpSpPr>
          <p:cNvPr id="37" name="Group 36"/>
          <p:cNvGrpSpPr/>
          <p:nvPr/>
        </p:nvGrpSpPr>
        <p:grpSpPr>
          <a:xfrm>
            <a:off x="1951037" y="3116262"/>
            <a:ext cx="1905000" cy="1941310"/>
            <a:chOff x="492327" y="2811463"/>
            <a:chExt cx="1905000" cy="1941310"/>
          </a:xfrm>
        </p:grpSpPr>
        <p:grpSp>
          <p:nvGrpSpPr>
            <p:cNvPr id="7" name="Group 6"/>
            <p:cNvGrpSpPr/>
            <p:nvPr/>
          </p:nvGrpSpPr>
          <p:grpSpPr>
            <a:xfrm>
              <a:off x="492327" y="2811463"/>
              <a:ext cx="1905000" cy="1941310"/>
              <a:chOff x="4184521" y="2881809"/>
              <a:chExt cx="2636775" cy="2687033"/>
            </a:xfrm>
          </p:grpSpPr>
          <p:sp>
            <p:nvSpPr>
              <p:cNvPr id="8" name="Rectangle 7"/>
              <p:cNvSpPr/>
              <p:nvPr/>
            </p:nvSpPr>
            <p:spPr bwMode="auto">
              <a:xfrm>
                <a:off x="4184521" y="2881809"/>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0" name="TextBox 9"/>
              <p:cNvSpPr txBox="1"/>
              <p:nvPr/>
            </p:nvSpPr>
            <p:spPr>
              <a:xfrm>
                <a:off x="4185776" y="5092739"/>
                <a:ext cx="2635520" cy="476103"/>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Service bus</a:t>
                </a:r>
              </a:p>
            </p:txBody>
          </p:sp>
        </p:grpSp>
        <p:pic>
          <p:nvPicPr>
            <p:cNvPr id="21" name="Picture 2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54682" y="3369191"/>
              <a:ext cx="780290" cy="780290"/>
            </a:xfrm>
            <a:prstGeom prst="rect">
              <a:avLst/>
            </a:prstGeom>
          </p:spPr>
        </p:pic>
      </p:grpSp>
      <p:grpSp>
        <p:nvGrpSpPr>
          <p:cNvPr id="36" name="Group 35"/>
          <p:cNvGrpSpPr/>
          <p:nvPr/>
        </p:nvGrpSpPr>
        <p:grpSpPr>
          <a:xfrm>
            <a:off x="4021504" y="3116262"/>
            <a:ext cx="1905000" cy="1941310"/>
            <a:chOff x="2562794" y="2811463"/>
            <a:chExt cx="1905000" cy="1941310"/>
          </a:xfrm>
        </p:grpSpPr>
        <p:grpSp>
          <p:nvGrpSpPr>
            <p:cNvPr id="25" name="Group 24"/>
            <p:cNvGrpSpPr/>
            <p:nvPr/>
          </p:nvGrpSpPr>
          <p:grpSpPr>
            <a:xfrm>
              <a:off x="2562794" y="2811463"/>
              <a:ext cx="1905000" cy="1941310"/>
              <a:chOff x="4184521" y="2881809"/>
              <a:chExt cx="2636775" cy="2687033"/>
            </a:xfrm>
          </p:grpSpPr>
          <p:sp>
            <p:nvSpPr>
              <p:cNvPr id="26" name="Rectangle 25"/>
              <p:cNvSpPr/>
              <p:nvPr/>
            </p:nvSpPr>
            <p:spPr bwMode="auto">
              <a:xfrm>
                <a:off x="4184521" y="2881809"/>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27" name="TextBox 26"/>
              <p:cNvSpPr txBox="1"/>
              <p:nvPr/>
            </p:nvSpPr>
            <p:spPr>
              <a:xfrm>
                <a:off x="4185776" y="5092739"/>
                <a:ext cx="2635520" cy="476103"/>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blob storage</a:t>
                </a:r>
              </a:p>
            </p:txBody>
          </p:sp>
        </p:grpSp>
        <p:pic>
          <p:nvPicPr>
            <p:cNvPr id="22" name="Picture 2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121139" y="3367917"/>
              <a:ext cx="780290" cy="780290"/>
            </a:xfrm>
            <a:prstGeom prst="rect">
              <a:avLst/>
            </a:prstGeom>
          </p:spPr>
        </p:pic>
      </p:grpSp>
      <p:grpSp>
        <p:nvGrpSpPr>
          <p:cNvPr id="35" name="Group 34"/>
          <p:cNvGrpSpPr/>
          <p:nvPr/>
        </p:nvGrpSpPr>
        <p:grpSpPr>
          <a:xfrm>
            <a:off x="6091971" y="3111635"/>
            <a:ext cx="1905000" cy="1941310"/>
            <a:chOff x="4633261" y="2806836"/>
            <a:chExt cx="1905000" cy="1941310"/>
          </a:xfrm>
        </p:grpSpPr>
        <p:grpSp>
          <p:nvGrpSpPr>
            <p:cNvPr id="28" name="Group 27"/>
            <p:cNvGrpSpPr/>
            <p:nvPr/>
          </p:nvGrpSpPr>
          <p:grpSpPr>
            <a:xfrm>
              <a:off x="4633261" y="2806836"/>
              <a:ext cx="1905000" cy="1941310"/>
              <a:chOff x="4184521" y="2881809"/>
              <a:chExt cx="2636775" cy="2687033"/>
            </a:xfrm>
          </p:grpSpPr>
          <p:sp>
            <p:nvSpPr>
              <p:cNvPr id="29" name="Rectangle 28"/>
              <p:cNvSpPr/>
              <p:nvPr/>
            </p:nvSpPr>
            <p:spPr bwMode="auto">
              <a:xfrm>
                <a:off x="4184521" y="2881809"/>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0" name="TextBox 29"/>
              <p:cNvSpPr txBox="1"/>
              <p:nvPr/>
            </p:nvSpPr>
            <p:spPr>
              <a:xfrm>
                <a:off x="4185776" y="5092739"/>
                <a:ext cx="2635520" cy="476103"/>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Queue storage</a:t>
                </a:r>
              </a:p>
            </p:txBody>
          </p:sp>
        </p:grpSp>
        <p:pic>
          <p:nvPicPr>
            <p:cNvPr id="23" name="Picture 22"/>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195616" y="3367917"/>
              <a:ext cx="780290" cy="780290"/>
            </a:xfrm>
            <a:prstGeom prst="rect">
              <a:avLst/>
            </a:prstGeom>
          </p:spPr>
        </p:pic>
      </p:grpSp>
      <p:grpSp>
        <p:nvGrpSpPr>
          <p:cNvPr id="34" name="Group 33"/>
          <p:cNvGrpSpPr/>
          <p:nvPr/>
        </p:nvGrpSpPr>
        <p:grpSpPr>
          <a:xfrm>
            <a:off x="8162438" y="3111635"/>
            <a:ext cx="1905000" cy="1941310"/>
            <a:chOff x="6703728" y="2806836"/>
            <a:chExt cx="1905000" cy="1941310"/>
          </a:xfrm>
        </p:grpSpPr>
        <p:grpSp>
          <p:nvGrpSpPr>
            <p:cNvPr id="31" name="Group 30"/>
            <p:cNvGrpSpPr/>
            <p:nvPr/>
          </p:nvGrpSpPr>
          <p:grpSpPr>
            <a:xfrm>
              <a:off x="6703728" y="2806836"/>
              <a:ext cx="1905000" cy="1941310"/>
              <a:chOff x="4184521" y="2881809"/>
              <a:chExt cx="2636775" cy="2687033"/>
            </a:xfrm>
          </p:grpSpPr>
          <p:sp>
            <p:nvSpPr>
              <p:cNvPr id="32" name="Rectangle 31"/>
              <p:cNvSpPr/>
              <p:nvPr/>
            </p:nvSpPr>
            <p:spPr bwMode="auto">
              <a:xfrm>
                <a:off x="4184521" y="2881809"/>
                <a:ext cx="2636775" cy="2636775"/>
              </a:xfrm>
              <a:prstGeom prst="rect">
                <a:avLst/>
              </a:prstGeom>
              <a:solidFill>
                <a:schemeClr val="bg1">
                  <a:lumMod val="85000"/>
                  <a:lumOff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3" name="TextBox 32"/>
              <p:cNvSpPr txBox="1"/>
              <p:nvPr/>
            </p:nvSpPr>
            <p:spPr>
              <a:xfrm>
                <a:off x="4185776" y="5092739"/>
                <a:ext cx="2635520" cy="476103"/>
              </a:xfrm>
              <a:prstGeom prst="flowChartOffpageConnector">
                <a:avLst/>
              </a:prstGeom>
              <a:noFill/>
            </p:spPr>
            <p:txBody>
              <a:bodyPr wrap="square" rtlCol="0">
                <a:spAutoFit/>
              </a:bodyPr>
              <a:lstStyle/>
              <a:p>
                <a:pPr algn="ctr" defTabSz="914400">
                  <a:defRPr/>
                </a:pPr>
                <a:r>
                  <a:rPr lang="en-US" sz="1200" b="1" kern="0" cap="all" dirty="0" smtClean="0">
                    <a:solidFill>
                      <a:srgbClr val="FFFFFF"/>
                    </a:solidFill>
                  </a:rPr>
                  <a:t>Table storage</a:t>
                </a:r>
              </a:p>
            </p:txBody>
          </p:sp>
        </p:grpSp>
        <p:pic>
          <p:nvPicPr>
            <p:cNvPr id="24" name="Picture 23"/>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7266083" y="3367917"/>
              <a:ext cx="780290" cy="780290"/>
            </a:xfrm>
            <a:prstGeom prst="rect">
              <a:avLst/>
            </a:prstGeom>
          </p:spPr>
        </p:pic>
      </p:grpSp>
    </p:spTree>
    <p:extLst>
      <p:ext uri="{BB962C8B-B14F-4D97-AF65-F5344CB8AC3E}">
        <p14:creationId xmlns:p14="http://schemas.microsoft.com/office/powerpoint/2010/main" val="316939185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Triggers</a:t>
            </a:r>
            <a:endParaRPr lang="en-NZ" dirty="0"/>
          </a:p>
        </p:txBody>
      </p:sp>
      <p:sp>
        <p:nvSpPr>
          <p:cNvPr id="38" name="Text Placeholder 1"/>
          <p:cNvSpPr txBox="1">
            <a:spLocks/>
          </p:cNvSpPr>
          <p:nvPr/>
        </p:nvSpPr>
        <p:spPr>
          <a:xfrm>
            <a:off x="427038" y="1365251"/>
            <a:ext cx="11887200" cy="1292662"/>
          </a:xfrm>
          <a:prstGeom prst="rect">
            <a:avLst/>
          </a:prstGeom>
        </p:spPr>
        <p:txBody>
          <a:bodyPr vert="horz" wrap="square" lIns="146304" tIns="91440" rIns="146304" bIns="91440" rtlCol="0">
            <a:sp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Triggers call a function in your code when new data </a:t>
            </a:r>
            <a:r>
              <a:rPr lang="en-GB" smtClean="0"/>
              <a:t>is available.</a:t>
            </a:r>
            <a:endParaRPr lang="en-GB" dirty="0" smtClean="0"/>
          </a:p>
        </p:txBody>
      </p:sp>
    </p:spTree>
    <p:extLst>
      <p:ext uri="{BB962C8B-B14F-4D97-AF65-F5344CB8AC3E}">
        <p14:creationId xmlns:p14="http://schemas.microsoft.com/office/powerpoint/2010/main" val="2786269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Triggers</a:t>
            </a:r>
            <a:endParaRPr lang="en-NZ" dirty="0"/>
          </a:p>
        </p:txBody>
      </p:sp>
      <p:sp>
        <p:nvSpPr>
          <p:cNvPr id="10" name="Rectangle 9"/>
          <p:cNvSpPr/>
          <p:nvPr/>
        </p:nvSpPr>
        <p:spPr>
          <a:xfrm>
            <a:off x="274639" y="1668462"/>
            <a:ext cx="11889564" cy="1077218"/>
          </a:xfrm>
          <a:prstGeom prst="rect">
            <a:avLst/>
          </a:prstGeom>
        </p:spPr>
        <p:txBody>
          <a:bodyPr wrap="square">
            <a:spAutoFit/>
          </a:bodyPr>
          <a:lstStyle/>
          <a:p>
            <a:r>
              <a:rPr lang="fr-FR" sz="1600" dirty="0" smtClean="0">
                <a:solidFill>
                  <a:srgbClr val="0000FF"/>
                </a:solidFill>
                <a:highlight>
                  <a:srgbClr val="FFFFFF"/>
                </a:highlight>
                <a:latin typeface="Consolas" panose="020B0609020204030204" pitchFamily="49" charset="0"/>
              </a:rPr>
              <a:t>public</a:t>
            </a:r>
            <a:r>
              <a:rPr lang="fr-FR" sz="1600" dirty="0" smtClean="0">
                <a:solidFill>
                  <a:srgbClr val="000000"/>
                </a:solidFill>
                <a:highlight>
                  <a:srgbClr val="FFFFFF"/>
                </a:highlight>
                <a:latin typeface="Consolas" panose="020B0609020204030204" pitchFamily="49" charset="0"/>
              </a:rPr>
              <a:t> </a:t>
            </a:r>
            <a:r>
              <a:rPr lang="fr-FR" sz="1600" dirty="0">
                <a:solidFill>
                  <a:srgbClr val="0000FF"/>
                </a:solidFill>
                <a:highlight>
                  <a:srgbClr val="FFFFFF"/>
                </a:highlight>
                <a:latin typeface="Consolas" panose="020B0609020204030204" pitchFamily="49" charset="0"/>
              </a:rPr>
              <a:t>static</a:t>
            </a:r>
            <a:r>
              <a:rPr lang="fr-FR" sz="1600" dirty="0">
                <a:solidFill>
                  <a:srgbClr val="000000"/>
                </a:solidFill>
                <a:highlight>
                  <a:srgbClr val="FFFFFF"/>
                </a:highlight>
                <a:latin typeface="Consolas" panose="020B0609020204030204" pitchFamily="49" charset="0"/>
              </a:rPr>
              <a:t> </a:t>
            </a:r>
            <a:r>
              <a:rPr lang="fr-FR" sz="1600" dirty="0" err="1">
                <a:solidFill>
                  <a:srgbClr val="0000FF"/>
                </a:solidFill>
                <a:highlight>
                  <a:srgbClr val="FFFFFF"/>
                </a:highlight>
                <a:latin typeface="Consolas" panose="020B0609020204030204" pitchFamily="49" charset="0"/>
              </a:rPr>
              <a:t>void</a:t>
            </a:r>
            <a:r>
              <a:rPr lang="fr-FR" sz="1600" dirty="0">
                <a:solidFill>
                  <a:srgbClr val="000000"/>
                </a:solidFill>
                <a:highlight>
                  <a:srgbClr val="FFFFFF"/>
                </a:highlight>
                <a:latin typeface="Consolas" panose="020B0609020204030204" pitchFamily="49" charset="0"/>
              </a:rPr>
              <a:t> </a:t>
            </a:r>
            <a:r>
              <a:rPr lang="fr-FR" sz="1600" dirty="0" err="1" smtClean="0">
                <a:solidFill>
                  <a:srgbClr val="000000"/>
                </a:solidFill>
                <a:highlight>
                  <a:srgbClr val="FFFFFF"/>
                </a:highlight>
                <a:latin typeface="Consolas" panose="020B0609020204030204" pitchFamily="49" charset="0"/>
              </a:rPr>
              <a:t>ProcessAppointment</a:t>
            </a:r>
            <a:r>
              <a:rPr lang="fr-FR" sz="1600" dirty="0" smtClean="0">
                <a:solidFill>
                  <a:srgbClr val="000000"/>
                </a:solidFill>
                <a:highlight>
                  <a:srgbClr val="FFFFFF"/>
                </a:highlight>
                <a:latin typeface="Consolas" panose="020B0609020204030204" pitchFamily="49" charset="0"/>
              </a:rPr>
              <a:t>(</a:t>
            </a:r>
            <a:r>
              <a:rPr lang="fr-FR" sz="1600" b="1" dirty="0" smtClean="0">
                <a:solidFill>
                  <a:srgbClr val="000000"/>
                </a:solidFill>
                <a:highlight>
                  <a:srgbClr val="FFFFFF"/>
                </a:highlight>
                <a:latin typeface="Consolas" panose="020B0609020204030204" pitchFamily="49" charset="0"/>
              </a:rPr>
              <a:t>[</a:t>
            </a:r>
            <a:r>
              <a:rPr lang="fr-FR" sz="1600" b="1" dirty="0" err="1">
                <a:solidFill>
                  <a:srgbClr val="2B91AF"/>
                </a:solidFill>
                <a:highlight>
                  <a:srgbClr val="FFFFFF"/>
                </a:highlight>
                <a:latin typeface="Consolas" panose="020B0609020204030204" pitchFamily="49" charset="0"/>
              </a:rPr>
              <a:t>QueueTrigger</a:t>
            </a:r>
            <a:r>
              <a:rPr lang="fr-FR" sz="1600" b="1" dirty="0" smtClean="0">
                <a:solidFill>
                  <a:srgbClr val="000000"/>
                </a:solidFill>
                <a:highlight>
                  <a:srgbClr val="FFFFFF"/>
                </a:highlight>
                <a:latin typeface="Consolas" panose="020B0609020204030204" pitchFamily="49" charset="0"/>
              </a:rPr>
              <a:t>(</a:t>
            </a:r>
            <a:r>
              <a:rPr lang="fr-FR" sz="1600" b="1" dirty="0">
                <a:solidFill>
                  <a:srgbClr val="A31515"/>
                </a:solidFill>
                <a:highlight>
                  <a:srgbClr val="FFFFFF"/>
                </a:highlight>
                <a:latin typeface="Consolas" panose="020B0609020204030204" pitchFamily="49" charset="0"/>
              </a:rPr>
              <a:t>"</a:t>
            </a:r>
            <a:r>
              <a:rPr lang="fr-FR" sz="1600" b="1" dirty="0" err="1">
                <a:solidFill>
                  <a:srgbClr val="A31515"/>
                </a:solidFill>
                <a:highlight>
                  <a:srgbClr val="FFFFFF"/>
                </a:highlight>
                <a:latin typeface="Consolas" panose="020B0609020204030204" pitchFamily="49" charset="0"/>
              </a:rPr>
              <a:t>appointment</a:t>
            </a:r>
            <a:r>
              <a:rPr lang="fr-FR" sz="1600" b="1" dirty="0">
                <a:solidFill>
                  <a:srgbClr val="A31515"/>
                </a:solidFill>
                <a:highlight>
                  <a:srgbClr val="FFFFFF"/>
                </a:highlight>
                <a:latin typeface="Consolas" panose="020B0609020204030204" pitchFamily="49" charset="0"/>
              </a:rPr>
              <a:t>"</a:t>
            </a:r>
            <a:r>
              <a:rPr lang="fr-FR" sz="1600" b="1" dirty="0" smtClean="0">
                <a:solidFill>
                  <a:srgbClr val="000000"/>
                </a:solidFill>
                <a:highlight>
                  <a:srgbClr val="FFFFFF"/>
                </a:highlight>
                <a:latin typeface="Consolas" panose="020B0609020204030204" pitchFamily="49" charset="0"/>
              </a:rPr>
              <a:t>)] </a:t>
            </a:r>
            <a:r>
              <a:rPr lang="fr-FR" sz="1600" b="1" dirty="0" err="1" smtClean="0">
                <a:solidFill>
                  <a:srgbClr val="2B91AF"/>
                </a:solidFill>
                <a:highlight>
                  <a:srgbClr val="FFFFFF"/>
                </a:highlight>
                <a:latin typeface="Consolas" panose="020B0609020204030204" pitchFamily="49" charset="0"/>
              </a:rPr>
              <a:t>Appointment</a:t>
            </a:r>
            <a:r>
              <a:rPr lang="fr-FR" sz="1600" b="1" dirty="0" smtClean="0">
                <a:solidFill>
                  <a:srgbClr val="000000"/>
                </a:solidFill>
                <a:highlight>
                  <a:srgbClr val="FFFFFF"/>
                </a:highlight>
                <a:latin typeface="Consolas" panose="020B0609020204030204" pitchFamily="49" charset="0"/>
              </a:rPr>
              <a:t> </a:t>
            </a:r>
            <a:r>
              <a:rPr lang="fr-FR" sz="1600" b="1" dirty="0" err="1" smtClean="0">
                <a:solidFill>
                  <a:srgbClr val="000000"/>
                </a:solidFill>
                <a:highlight>
                  <a:srgbClr val="FFFFFF"/>
                </a:highlight>
                <a:latin typeface="Consolas" panose="020B0609020204030204" pitchFamily="49" charset="0"/>
              </a:rPr>
              <a:t>appointment</a:t>
            </a:r>
            <a:r>
              <a:rPr lang="fr-FR" sz="1600" dirty="0" smtClean="0">
                <a:solidFill>
                  <a:srgbClr val="000000"/>
                </a:solidFill>
                <a:highlight>
                  <a:srgbClr val="FFFFFF"/>
                </a:highlight>
                <a:latin typeface="Consolas" panose="020B0609020204030204" pitchFamily="49" charset="0"/>
              </a:rPr>
              <a:t>)</a:t>
            </a:r>
            <a:endParaRPr lang="fr-FR" sz="1600" dirty="0">
              <a:solidFill>
                <a:srgbClr val="000000"/>
              </a:solidFill>
              <a:highlight>
                <a:srgbClr val="FFFFFF"/>
              </a:highlight>
              <a:latin typeface="Consolas" panose="020B0609020204030204" pitchFamily="49" charset="0"/>
            </a:endParaRPr>
          </a:p>
          <a:p>
            <a:r>
              <a:rPr lang="en-NZ" sz="1600" dirty="0">
                <a:solidFill>
                  <a:srgbClr val="000000"/>
                </a:solidFill>
                <a:highlight>
                  <a:srgbClr val="FFFFFF"/>
                </a:highlight>
                <a:latin typeface="Consolas" panose="020B0609020204030204" pitchFamily="49" charset="0"/>
              </a:rPr>
              <a:t>{</a:t>
            </a:r>
          </a:p>
          <a:p>
            <a:r>
              <a:rPr lang="en-NZ" sz="1600" dirty="0" smtClean="0">
                <a:solidFill>
                  <a:srgbClr val="000000"/>
                </a:solidFill>
                <a:highlight>
                  <a:srgbClr val="FFFFFF"/>
                </a:highlight>
                <a:latin typeface="Consolas" panose="020B0609020204030204" pitchFamily="49" charset="0"/>
              </a:rPr>
              <a:t>    </a:t>
            </a:r>
            <a:r>
              <a:rPr lang="en-NZ" sz="1600" dirty="0" smtClean="0">
                <a:solidFill>
                  <a:srgbClr val="2B91AF"/>
                </a:solidFill>
                <a:highlight>
                  <a:srgbClr val="FFFFFF"/>
                </a:highlight>
                <a:latin typeface="Consolas" panose="020B0609020204030204" pitchFamily="49" charset="0"/>
              </a:rPr>
              <a:t>Console</a:t>
            </a:r>
            <a:r>
              <a:rPr lang="en-NZ" sz="1600" dirty="0" smtClean="0">
                <a:solidFill>
                  <a:srgbClr val="000000"/>
                </a:solidFill>
                <a:highlight>
                  <a:srgbClr val="FFFFFF"/>
                </a:highlight>
                <a:latin typeface="Consolas" panose="020B0609020204030204" pitchFamily="49" charset="0"/>
              </a:rPr>
              <a:t>.WriteLine(</a:t>
            </a:r>
            <a:r>
              <a:rPr lang="en-NZ" sz="1600" dirty="0" smtClean="0">
                <a:solidFill>
                  <a:srgbClr val="A31515"/>
                </a:solidFill>
                <a:highlight>
                  <a:srgbClr val="FFFFFF"/>
                </a:highlight>
                <a:latin typeface="Consolas" panose="020B0609020204030204" pitchFamily="49" charset="0"/>
              </a:rPr>
              <a:t>"Do something"</a:t>
            </a:r>
            <a:r>
              <a:rPr lang="en-NZ" sz="1600" dirty="0" smtClean="0">
                <a:solidFill>
                  <a:srgbClr val="000000"/>
                </a:solidFill>
                <a:highlight>
                  <a:srgbClr val="FFFFFF"/>
                </a:highlight>
                <a:latin typeface="Consolas" panose="020B0609020204030204" pitchFamily="49" charset="0"/>
              </a:rPr>
              <a:t>);</a:t>
            </a:r>
          </a:p>
          <a:p>
            <a:r>
              <a:rPr lang="en-NZ" sz="1600" dirty="0" smtClean="0">
                <a:solidFill>
                  <a:srgbClr val="000000"/>
                </a:solidFill>
                <a:highlight>
                  <a:srgbClr val="FFFFFF"/>
                </a:highlight>
                <a:latin typeface="Consolas" panose="020B0609020204030204" pitchFamily="49" charset="0"/>
              </a:rPr>
              <a:t>}</a:t>
            </a:r>
            <a:endParaRPr lang="en-NZ" sz="1600" dirty="0"/>
          </a:p>
        </p:txBody>
      </p:sp>
      <p:sp>
        <p:nvSpPr>
          <p:cNvPr id="12" name="Rectangle 11"/>
          <p:cNvSpPr/>
          <p:nvPr/>
        </p:nvSpPr>
        <p:spPr>
          <a:xfrm>
            <a:off x="254001" y="3413710"/>
            <a:ext cx="11889564" cy="1077218"/>
          </a:xfrm>
          <a:prstGeom prst="rect">
            <a:avLst/>
          </a:prstGeom>
        </p:spPr>
        <p:txBody>
          <a:bodyPr wrap="square">
            <a:spAutoFit/>
          </a:bodyPr>
          <a:lstStyle/>
          <a:p>
            <a:r>
              <a:rPr lang="en-NZ" sz="1600" dirty="0" smtClean="0">
                <a:solidFill>
                  <a:srgbClr val="0000FF"/>
                </a:solidFill>
                <a:highlight>
                  <a:srgbClr val="FFFFFF"/>
                </a:highlight>
                <a:latin typeface="Consolas" panose="020B0609020204030204" pitchFamily="49" charset="0"/>
              </a:rPr>
              <a:t>public</a:t>
            </a:r>
            <a:r>
              <a:rPr lang="en-NZ" sz="1600" dirty="0" smtClean="0">
                <a:solidFill>
                  <a:srgbClr val="000000"/>
                </a:solidFill>
                <a:highlight>
                  <a:srgbClr val="FFFFFF"/>
                </a:highlight>
                <a:latin typeface="Consolas" panose="020B0609020204030204" pitchFamily="49" charset="0"/>
              </a:rPr>
              <a:t> </a:t>
            </a:r>
            <a:r>
              <a:rPr lang="en-NZ" sz="1600" dirty="0">
                <a:solidFill>
                  <a:srgbClr val="0000FF"/>
                </a:solidFill>
                <a:highlight>
                  <a:srgbClr val="FFFFFF"/>
                </a:highlight>
                <a:latin typeface="Consolas" panose="020B0609020204030204" pitchFamily="49" charset="0"/>
              </a:rPr>
              <a:t>static</a:t>
            </a:r>
            <a:r>
              <a:rPr lang="en-NZ" sz="1600" dirty="0">
                <a:solidFill>
                  <a:srgbClr val="000000"/>
                </a:solidFill>
                <a:highlight>
                  <a:srgbClr val="FFFFFF"/>
                </a:highlight>
                <a:latin typeface="Consolas" panose="020B0609020204030204" pitchFamily="49" charset="0"/>
              </a:rPr>
              <a:t> </a:t>
            </a:r>
            <a:r>
              <a:rPr lang="en-NZ" sz="1600" dirty="0">
                <a:solidFill>
                  <a:srgbClr val="0000FF"/>
                </a:solidFill>
                <a:highlight>
                  <a:srgbClr val="FFFFFF"/>
                </a:highlight>
                <a:latin typeface="Consolas" panose="020B0609020204030204" pitchFamily="49" charset="0"/>
              </a:rPr>
              <a:t>void</a:t>
            </a:r>
            <a:r>
              <a:rPr lang="en-NZ" sz="1600" dirty="0">
                <a:solidFill>
                  <a:srgbClr val="000000"/>
                </a:solidFill>
                <a:highlight>
                  <a:srgbClr val="FFFFFF"/>
                </a:highlight>
                <a:latin typeface="Consolas" panose="020B0609020204030204" pitchFamily="49" charset="0"/>
              </a:rPr>
              <a:t> ReadImageFromBlob(</a:t>
            </a:r>
            <a:r>
              <a:rPr lang="en-NZ" sz="1600" b="1" dirty="0">
                <a:solidFill>
                  <a:srgbClr val="000000"/>
                </a:solidFill>
                <a:highlight>
                  <a:srgbClr val="FFFFFF"/>
                </a:highlight>
                <a:latin typeface="Consolas" panose="020B0609020204030204" pitchFamily="49" charset="0"/>
              </a:rPr>
              <a:t>[</a:t>
            </a:r>
            <a:r>
              <a:rPr lang="en-NZ" sz="1600" b="1" dirty="0">
                <a:solidFill>
                  <a:srgbClr val="2B91AF"/>
                </a:solidFill>
                <a:highlight>
                  <a:srgbClr val="FFFFFF"/>
                </a:highlight>
                <a:latin typeface="Consolas" panose="020B0609020204030204" pitchFamily="49" charset="0"/>
              </a:rPr>
              <a:t>BlobTrigger</a:t>
            </a:r>
            <a:r>
              <a:rPr lang="en-NZ" sz="1600" b="1" dirty="0">
                <a:solidFill>
                  <a:srgbClr val="000000"/>
                </a:solidFill>
                <a:highlight>
                  <a:srgbClr val="FFFFFF"/>
                </a:highlight>
                <a:latin typeface="Consolas" panose="020B0609020204030204" pitchFamily="49" charset="0"/>
              </a:rPr>
              <a:t>(</a:t>
            </a:r>
            <a:r>
              <a:rPr lang="en-NZ" sz="1600" b="1" dirty="0">
                <a:solidFill>
                  <a:srgbClr val="A31515"/>
                </a:solidFill>
                <a:highlight>
                  <a:srgbClr val="FFFFFF"/>
                </a:highlight>
                <a:latin typeface="Consolas" panose="020B0609020204030204" pitchFamily="49" charset="0"/>
              </a:rPr>
              <a:t>"images/{name}"</a:t>
            </a:r>
            <a:r>
              <a:rPr lang="en-NZ" sz="1600" b="1" dirty="0">
                <a:solidFill>
                  <a:srgbClr val="000000"/>
                </a:solidFill>
                <a:highlight>
                  <a:srgbClr val="FFFFFF"/>
                </a:highlight>
                <a:latin typeface="Consolas" panose="020B0609020204030204" pitchFamily="49" charset="0"/>
              </a:rPr>
              <a:t>)] </a:t>
            </a:r>
            <a:r>
              <a:rPr lang="en-NZ" sz="1600" b="1" dirty="0">
                <a:solidFill>
                  <a:srgbClr val="2B91AF"/>
                </a:solidFill>
                <a:highlight>
                  <a:srgbClr val="FFFFFF"/>
                </a:highlight>
                <a:latin typeface="Consolas" panose="020B0609020204030204" pitchFamily="49" charset="0"/>
              </a:rPr>
              <a:t>WebImage</a:t>
            </a:r>
            <a:r>
              <a:rPr lang="en-NZ" sz="1600" b="1" dirty="0">
                <a:solidFill>
                  <a:srgbClr val="000000"/>
                </a:solidFill>
                <a:highlight>
                  <a:srgbClr val="FFFFFF"/>
                </a:highlight>
                <a:latin typeface="Consolas" panose="020B0609020204030204" pitchFamily="49" charset="0"/>
              </a:rPr>
              <a:t> input</a:t>
            </a:r>
            <a:r>
              <a:rPr lang="en-NZ" sz="1600" dirty="0">
                <a:solidFill>
                  <a:srgbClr val="000000"/>
                </a:solidFill>
                <a:highlight>
                  <a:srgbClr val="FFFFFF"/>
                </a:highlight>
                <a:latin typeface="Consolas" panose="020B0609020204030204" pitchFamily="49" charset="0"/>
              </a:rPr>
              <a:t>)</a:t>
            </a:r>
          </a:p>
          <a:p>
            <a:r>
              <a:rPr lang="en-NZ" sz="1600" dirty="0">
                <a:solidFill>
                  <a:srgbClr val="000000"/>
                </a:solidFill>
                <a:highlight>
                  <a:srgbClr val="FFFFFF"/>
                </a:highlight>
                <a:latin typeface="Consolas" panose="020B0609020204030204" pitchFamily="49" charset="0"/>
              </a:rPr>
              <a:t>{</a:t>
            </a:r>
          </a:p>
          <a:p>
            <a:r>
              <a:rPr lang="en-NZ" sz="1600" dirty="0">
                <a:solidFill>
                  <a:srgbClr val="000000"/>
                </a:solidFill>
                <a:highlight>
                  <a:srgbClr val="FFFFFF"/>
                </a:highlight>
                <a:latin typeface="Consolas" panose="020B0609020204030204" pitchFamily="49" charset="0"/>
              </a:rPr>
              <a:t>    </a:t>
            </a:r>
            <a:r>
              <a:rPr lang="en-NZ" sz="1600" dirty="0">
                <a:solidFill>
                  <a:srgbClr val="2B91AF"/>
                </a:solidFill>
                <a:highlight>
                  <a:srgbClr val="FFFFFF"/>
                </a:highlight>
                <a:latin typeface="Consolas" panose="020B0609020204030204" pitchFamily="49" charset="0"/>
              </a:rPr>
              <a:t>Console</a:t>
            </a:r>
            <a:r>
              <a:rPr lang="en-NZ" sz="1600" dirty="0">
                <a:solidFill>
                  <a:srgbClr val="000000"/>
                </a:solidFill>
                <a:highlight>
                  <a:srgbClr val="FFFFFF"/>
                </a:highlight>
                <a:latin typeface="Consolas" panose="020B0609020204030204" pitchFamily="49" charset="0"/>
              </a:rPr>
              <a:t>.WriteLine(</a:t>
            </a:r>
            <a:r>
              <a:rPr lang="en-NZ" sz="1600" dirty="0">
                <a:solidFill>
                  <a:srgbClr val="A31515"/>
                </a:solidFill>
                <a:highlight>
                  <a:srgbClr val="FFFFFF"/>
                </a:highlight>
                <a:latin typeface="Consolas" panose="020B0609020204030204" pitchFamily="49" charset="0"/>
              </a:rPr>
              <a:t>"Do something</a:t>
            </a:r>
            <a:r>
              <a:rPr lang="en-NZ" sz="1600" dirty="0" smtClean="0">
                <a:solidFill>
                  <a:srgbClr val="A31515"/>
                </a:solidFill>
                <a:highlight>
                  <a:srgbClr val="FFFFFF"/>
                </a:highlight>
                <a:latin typeface="Consolas" panose="020B0609020204030204" pitchFamily="49" charset="0"/>
              </a:rPr>
              <a:t>"</a:t>
            </a:r>
            <a:r>
              <a:rPr lang="en-NZ" sz="1600" dirty="0" smtClean="0">
                <a:solidFill>
                  <a:srgbClr val="000000"/>
                </a:solidFill>
                <a:highlight>
                  <a:srgbClr val="FFFFFF"/>
                </a:highlight>
                <a:latin typeface="Consolas" panose="020B0609020204030204" pitchFamily="49" charset="0"/>
              </a:rPr>
              <a:t>);</a:t>
            </a:r>
            <a:endParaRPr lang="en-NZ" sz="1600" dirty="0">
              <a:solidFill>
                <a:srgbClr val="000000"/>
              </a:solidFill>
              <a:highlight>
                <a:srgbClr val="FFFFFF"/>
              </a:highlight>
              <a:latin typeface="Consolas" panose="020B0609020204030204" pitchFamily="49" charset="0"/>
            </a:endParaRPr>
          </a:p>
          <a:p>
            <a:r>
              <a:rPr lang="en-NZ" sz="1600" dirty="0">
                <a:solidFill>
                  <a:srgbClr val="000000"/>
                </a:solidFill>
                <a:highlight>
                  <a:srgbClr val="FFFFFF"/>
                </a:highlight>
                <a:latin typeface="Consolas" panose="020B0609020204030204" pitchFamily="49" charset="0"/>
              </a:rPr>
              <a:t>}</a:t>
            </a:r>
          </a:p>
        </p:txBody>
      </p:sp>
      <p:sp>
        <p:nvSpPr>
          <p:cNvPr id="14" name="Rectangle 13"/>
          <p:cNvSpPr/>
          <p:nvPr/>
        </p:nvSpPr>
        <p:spPr>
          <a:xfrm>
            <a:off x="274639" y="5158958"/>
            <a:ext cx="11868926" cy="1077218"/>
          </a:xfrm>
          <a:prstGeom prst="rect">
            <a:avLst/>
          </a:prstGeom>
        </p:spPr>
        <p:txBody>
          <a:bodyPr wrap="square">
            <a:spAutoFit/>
          </a:bodyPr>
          <a:lstStyle/>
          <a:p>
            <a:r>
              <a:rPr lang="en-NZ" sz="1600" dirty="0" smtClean="0">
                <a:solidFill>
                  <a:srgbClr val="0000FF"/>
                </a:solidFill>
                <a:highlight>
                  <a:srgbClr val="FFFFFF"/>
                </a:highlight>
                <a:latin typeface="Consolas" panose="020B0609020204030204" pitchFamily="49" charset="0"/>
              </a:rPr>
              <a:t>public</a:t>
            </a:r>
            <a:r>
              <a:rPr lang="en-NZ" sz="1600" dirty="0" smtClean="0">
                <a:solidFill>
                  <a:srgbClr val="000000"/>
                </a:solidFill>
                <a:highlight>
                  <a:srgbClr val="FFFFFF"/>
                </a:highlight>
                <a:latin typeface="Consolas" panose="020B0609020204030204" pitchFamily="49" charset="0"/>
              </a:rPr>
              <a:t> </a:t>
            </a:r>
            <a:r>
              <a:rPr lang="en-NZ" sz="1600" dirty="0">
                <a:solidFill>
                  <a:srgbClr val="0000FF"/>
                </a:solidFill>
                <a:highlight>
                  <a:srgbClr val="FFFFFF"/>
                </a:highlight>
                <a:latin typeface="Consolas" panose="020B0609020204030204" pitchFamily="49" charset="0"/>
              </a:rPr>
              <a:t>static</a:t>
            </a:r>
            <a:r>
              <a:rPr lang="en-NZ" sz="1600" dirty="0">
                <a:solidFill>
                  <a:srgbClr val="000000"/>
                </a:solidFill>
                <a:highlight>
                  <a:srgbClr val="FFFFFF"/>
                </a:highlight>
                <a:latin typeface="Consolas" panose="020B0609020204030204" pitchFamily="49" charset="0"/>
              </a:rPr>
              <a:t> </a:t>
            </a:r>
            <a:r>
              <a:rPr lang="en-NZ" sz="1600" dirty="0">
                <a:solidFill>
                  <a:srgbClr val="0000FF"/>
                </a:solidFill>
                <a:highlight>
                  <a:srgbClr val="FFFFFF"/>
                </a:highlight>
                <a:latin typeface="Consolas" panose="020B0609020204030204" pitchFamily="49" charset="0"/>
              </a:rPr>
              <a:t>void</a:t>
            </a:r>
            <a:r>
              <a:rPr lang="en-NZ" sz="1600" dirty="0">
                <a:solidFill>
                  <a:srgbClr val="000000"/>
                </a:solidFill>
                <a:highlight>
                  <a:srgbClr val="FFFFFF"/>
                </a:highlight>
                <a:latin typeface="Consolas" panose="020B0609020204030204" pitchFamily="49" charset="0"/>
              </a:rPr>
              <a:t> </a:t>
            </a:r>
            <a:r>
              <a:rPr lang="fr-FR" sz="1600" dirty="0" err="1" smtClean="0">
                <a:solidFill>
                  <a:srgbClr val="000000"/>
                </a:solidFill>
                <a:highlight>
                  <a:srgbClr val="FFFFFF"/>
                </a:highlight>
                <a:latin typeface="Consolas" panose="020B0609020204030204" pitchFamily="49" charset="0"/>
              </a:rPr>
              <a:t>ProcessFromServiceBus</a:t>
            </a:r>
            <a:r>
              <a:rPr lang="en-NZ" sz="1600" dirty="0" smtClean="0">
                <a:solidFill>
                  <a:srgbClr val="000000"/>
                </a:solidFill>
                <a:highlight>
                  <a:srgbClr val="FFFFFF"/>
                </a:highlight>
                <a:latin typeface="Consolas" panose="020B0609020204030204" pitchFamily="49" charset="0"/>
              </a:rPr>
              <a:t>(</a:t>
            </a:r>
            <a:r>
              <a:rPr lang="en-NZ" sz="1600" b="1" dirty="0" smtClean="0">
                <a:solidFill>
                  <a:srgbClr val="000000"/>
                </a:solidFill>
                <a:highlight>
                  <a:srgbClr val="FFFFFF"/>
                </a:highlight>
                <a:latin typeface="Consolas" panose="020B0609020204030204" pitchFamily="49" charset="0"/>
              </a:rPr>
              <a:t>[</a:t>
            </a:r>
            <a:r>
              <a:rPr lang="en-NZ" sz="1600" b="1" dirty="0" err="1">
                <a:solidFill>
                  <a:srgbClr val="2B91AF"/>
                </a:solidFill>
                <a:highlight>
                  <a:srgbClr val="FFFFFF"/>
                </a:highlight>
                <a:latin typeface="Consolas" panose="020B0609020204030204" pitchFamily="49" charset="0"/>
              </a:rPr>
              <a:t>ServiceBusTrigger</a:t>
            </a:r>
            <a:r>
              <a:rPr lang="en-NZ" sz="1600" b="1" dirty="0" smtClean="0">
                <a:solidFill>
                  <a:srgbClr val="000000"/>
                </a:solidFill>
                <a:highlight>
                  <a:srgbClr val="FFFFFF"/>
                </a:highlight>
                <a:latin typeface="Consolas" panose="020B0609020204030204" pitchFamily="49" charset="0"/>
              </a:rPr>
              <a:t>(</a:t>
            </a:r>
            <a:r>
              <a:rPr lang="en-NZ" sz="1600" b="1" dirty="0" smtClean="0">
                <a:solidFill>
                  <a:srgbClr val="A31515"/>
                </a:solidFill>
                <a:highlight>
                  <a:srgbClr val="FFFFFF"/>
                </a:highlight>
                <a:latin typeface="Consolas" panose="020B0609020204030204" pitchFamily="49" charset="0"/>
              </a:rPr>
              <a:t>"</a:t>
            </a:r>
            <a:r>
              <a:rPr lang="fr-FR" sz="1600" b="1" dirty="0" err="1" smtClean="0">
                <a:solidFill>
                  <a:srgbClr val="A31515"/>
                </a:solidFill>
                <a:highlight>
                  <a:srgbClr val="FFFFFF"/>
                </a:highlight>
                <a:latin typeface="Consolas" panose="020B0609020204030204" pitchFamily="49" charset="0"/>
              </a:rPr>
              <a:t>appointment</a:t>
            </a:r>
            <a:r>
              <a:rPr lang="en-NZ" sz="1600" b="1" dirty="0" smtClean="0">
                <a:solidFill>
                  <a:srgbClr val="A31515"/>
                </a:solidFill>
                <a:highlight>
                  <a:srgbClr val="FFFFFF"/>
                </a:highlight>
                <a:latin typeface="Consolas" panose="020B0609020204030204" pitchFamily="49" charset="0"/>
              </a:rPr>
              <a:t>"</a:t>
            </a:r>
            <a:r>
              <a:rPr lang="en-NZ" sz="1600" b="1" dirty="0" smtClean="0">
                <a:solidFill>
                  <a:srgbClr val="000000"/>
                </a:solidFill>
                <a:highlight>
                  <a:srgbClr val="FFFFFF"/>
                </a:highlight>
                <a:latin typeface="Consolas" panose="020B0609020204030204" pitchFamily="49" charset="0"/>
              </a:rPr>
              <a:t>)] </a:t>
            </a:r>
            <a:r>
              <a:rPr lang="fr-FR" sz="1600" b="1" dirty="0" err="1">
                <a:solidFill>
                  <a:srgbClr val="2B91AF"/>
                </a:solidFill>
                <a:highlight>
                  <a:srgbClr val="FFFFFF"/>
                </a:highlight>
                <a:latin typeface="Consolas" panose="020B0609020204030204" pitchFamily="49" charset="0"/>
              </a:rPr>
              <a:t>Appointment</a:t>
            </a:r>
            <a:r>
              <a:rPr lang="fr-FR" sz="1600" b="1" dirty="0">
                <a:solidFill>
                  <a:srgbClr val="000000"/>
                </a:solidFill>
                <a:highlight>
                  <a:srgbClr val="FFFFFF"/>
                </a:highlight>
                <a:latin typeface="Consolas" panose="020B0609020204030204" pitchFamily="49" charset="0"/>
              </a:rPr>
              <a:t> </a:t>
            </a:r>
            <a:r>
              <a:rPr lang="fr-FR" sz="1600" b="1" dirty="0" err="1" smtClean="0">
                <a:solidFill>
                  <a:srgbClr val="000000"/>
                </a:solidFill>
                <a:highlight>
                  <a:srgbClr val="FFFFFF"/>
                </a:highlight>
                <a:latin typeface="Consolas" panose="020B0609020204030204" pitchFamily="49" charset="0"/>
              </a:rPr>
              <a:t>appointment</a:t>
            </a:r>
            <a:r>
              <a:rPr lang="en-NZ" sz="1600" dirty="0" smtClean="0">
                <a:solidFill>
                  <a:srgbClr val="000000"/>
                </a:solidFill>
                <a:highlight>
                  <a:srgbClr val="FFFFFF"/>
                </a:highlight>
                <a:latin typeface="Consolas" panose="020B0609020204030204" pitchFamily="49" charset="0"/>
              </a:rPr>
              <a:t>)</a:t>
            </a:r>
            <a:endParaRPr lang="en-NZ" sz="1600" dirty="0">
              <a:solidFill>
                <a:srgbClr val="000000"/>
              </a:solidFill>
              <a:highlight>
                <a:srgbClr val="FFFFFF"/>
              </a:highlight>
              <a:latin typeface="Consolas" panose="020B0609020204030204" pitchFamily="49" charset="0"/>
            </a:endParaRPr>
          </a:p>
          <a:p>
            <a:r>
              <a:rPr lang="en-NZ" sz="1600" dirty="0">
                <a:solidFill>
                  <a:srgbClr val="000000"/>
                </a:solidFill>
                <a:highlight>
                  <a:srgbClr val="FFFFFF"/>
                </a:highlight>
                <a:latin typeface="Consolas" panose="020B0609020204030204" pitchFamily="49" charset="0"/>
              </a:rPr>
              <a:t>{</a:t>
            </a:r>
          </a:p>
          <a:p>
            <a:r>
              <a:rPr lang="en-NZ" sz="1600" dirty="0">
                <a:solidFill>
                  <a:srgbClr val="000000"/>
                </a:solidFill>
                <a:highlight>
                  <a:srgbClr val="FFFFFF"/>
                </a:highlight>
                <a:latin typeface="Consolas" panose="020B0609020204030204" pitchFamily="49" charset="0"/>
              </a:rPr>
              <a:t> </a:t>
            </a:r>
            <a:r>
              <a:rPr lang="en-NZ" sz="1600" dirty="0" smtClean="0">
                <a:solidFill>
                  <a:srgbClr val="000000"/>
                </a:solidFill>
                <a:highlight>
                  <a:srgbClr val="FFFFFF"/>
                </a:highlight>
                <a:latin typeface="Consolas" panose="020B0609020204030204" pitchFamily="49" charset="0"/>
              </a:rPr>
              <a:t>   </a:t>
            </a:r>
            <a:r>
              <a:rPr lang="en-NZ" sz="1600" dirty="0" smtClean="0">
                <a:solidFill>
                  <a:srgbClr val="2B91AF"/>
                </a:solidFill>
                <a:highlight>
                  <a:srgbClr val="FFFFFF"/>
                </a:highlight>
                <a:latin typeface="Consolas" panose="020B0609020204030204" pitchFamily="49" charset="0"/>
              </a:rPr>
              <a:t>Console</a:t>
            </a:r>
            <a:r>
              <a:rPr lang="en-NZ" sz="1600" dirty="0" smtClean="0">
                <a:solidFill>
                  <a:srgbClr val="000000"/>
                </a:solidFill>
                <a:highlight>
                  <a:srgbClr val="FFFFFF"/>
                </a:highlight>
                <a:latin typeface="Consolas" panose="020B0609020204030204" pitchFamily="49" charset="0"/>
              </a:rPr>
              <a:t>.WriteLine</a:t>
            </a:r>
            <a:r>
              <a:rPr lang="en-NZ" sz="1600" dirty="0">
                <a:solidFill>
                  <a:srgbClr val="000000"/>
                </a:solidFill>
                <a:highlight>
                  <a:srgbClr val="FFFFFF"/>
                </a:highlight>
                <a:latin typeface="Consolas" panose="020B0609020204030204" pitchFamily="49" charset="0"/>
              </a:rPr>
              <a:t>(</a:t>
            </a:r>
            <a:r>
              <a:rPr lang="en-NZ" sz="1600" dirty="0">
                <a:solidFill>
                  <a:srgbClr val="A31515"/>
                </a:solidFill>
                <a:highlight>
                  <a:srgbClr val="FFFFFF"/>
                </a:highlight>
                <a:latin typeface="Consolas" panose="020B0609020204030204" pitchFamily="49" charset="0"/>
              </a:rPr>
              <a:t>"Do something"</a:t>
            </a:r>
            <a:r>
              <a:rPr lang="en-NZ" sz="1600" dirty="0">
                <a:solidFill>
                  <a:srgbClr val="000000"/>
                </a:solidFill>
                <a:highlight>
                  <a:srgbClr val="FFFFFF"/>
                </a:highlight>
                <a:latin typeface="Consolas" panose="020B0609020204030204" pitchFamily="49" charset="0"/>
              </a:rPr>
              <a:t>);</a:t>
            </a:r>
          </a:p>
          <a:p>
            <a:r>
              <a:rPr lang="en-NZ" sz="16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29070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1514261"/>
          </a:xfrm>
        </p:spPr>
        <p:txBody>
          <a:bodyPr/>
          <a:lstStyle/>
          <a:p>
            <a:r>
              <a:rPr lang="en-NZ" sz="2400" dirty="0" smtClean="0">
                <a:solidFill>
                  <a:schemeClr val="tx1"/>
                </a:solidFill>
                <a:latin typeface="Segoe UI" panose="020B0502040204020203" pitchFamily="34" charset="0"/>
                <a:ea typeface="Segoe UI Black" panose="020B0A02040204020203" pitchFamily="34" charset="0"/>
              </a:rPr>
              <a:t>Demo</a:t>
            </a:r>
            <a:r>
              <a:rPr lang="en-NZ" sz="7200" dirty="0" smtClean="0">
                <a:solidFill>
                  <a:schemeClr val="tx1"/>
                </a:solidFill>
                <a:latin typeface="Segoe UI" panose="020B0502040204020203" pitchFamily="34" charset="0"/>
                <a:ea typeface="Segoe UI Black" panose="020B0A02040204020203" pitchFamily="34" charset="0"/>
              </a:rPr>
              <a:t/>
            </a:r>
            <a:br>
              <a:rPr lang="en-NZ" sz="7200" dirty="0" smtClean="0">
                <a:solidFill>
                  <a:schemeClr val="tx1"/>
                </a:solidFill>
                <a:latin typeface="Segoe UI" panose="020B0502040204020203" pitchFamily="34" charset="0"/>
                <a:ea typeface="Segoe UI Black" panose="020B0A02040204020203" pitchFamily="34" charset="0"/>
              </a:rPr>
            </a:br>
            <a:r>
              <a:rPr lang="en-NZ" sz="7200" dirty="0" smtClean="0">
                <a:solidFill>
                  <a:schemeClr val="tx1"/>
                </a:solidFill>
                <a:latin typeface="Segoe UI" panose="020B0502040204020203" pitchFamily="34" charset="0"/>
                <a:ea typeface="Segoe UI Black" panose="020B0A02040204020203" pitchFamily="34" charset="0"/>
              </a:rPr>
              <a:t>Azure </a:t>
            </a:r>
            <a:r>
              <a:rPr lang="en-NZ" sz="7200" dirty="0" err="1" smtClean="0">
                <a:solidFill>
                  <a:schemeClr val="tx1"/>
                </a:solidFill>
                <a:latin typeface="Segoe UI" panose="020B0502040204020203" pitchFamily="34" charset="0"/>
                <a:ea typeface="Segoe UI Black" panose="020B0A02040204020203" pitchFamily="34" charset="0"/>
              </a:rPr>
              <a:t>WebJob</a:t>
            </a:r>
            <a:r>
              <a:rPr lang="en-NZ" sz="7200" dirty="0" smtClean="0">
                <a:solidFill>
                  <a:schemeClr val="tx1"/>
                </a:solidFill>
                <a:latin typeface="Segoe UI" panose="020B0502040204020203" pitchFamily="34" charset="0"/>
                <a:ea typeface="Segoe UI Black" panose="020B0A02040204020203" pitchFamily="34" charset="0"/>
              </a:rPr>
              <a:t> SDK</a:t>
            </a:r>
            <a:endParaRPr lang="en-NZ" sz="7200" b="1" dirty="0">
              <a:solidFill>
                <a:schemeClr val="tx1"/>
              </a:solidFill>
              <a:latin typeface="Segoe UI" panose="020B0502040204020203" pitchFamily="34" charset="0"/>
              <a:ea typeface="Segoe UI Black" panose="020B0A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037" y="3878262"/>
            <a:ext cx="2193243" cy="2369821"/>
          </a:xfrm>
          <a:prstGeom prst="rect">
            <a:avLst/>
          </a:prstGeom>
        </p:spPr>
      </p:pic>
      <p:sp>
        <p:nvSpPr>
          <p:cNvPr id="5" name="Title 3"/>
          <p:cNvSpPr txBox="1">
            <a:spLocks/>
          </p:cNvSpPr>
          <p:nvPr/>
        </p:nvSpPr>
        <p:spPr>
          <a:xfrm>
            <a:off x="274639" y="4640262"/>
            <a:ext cx="10056812" cy="1846659"/>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NZ" sz="24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Schedule</a:t>
            </a:r>
          </a:p>
          <a:p>
            <a:r>
              <a:rPr lang="en-NZ" sz="24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Deploy</a:t>
            </a:r>
          </a:p>
          <a:p>
            <a:r>
              <a:rPr lang="en-NZ" sz="2400" dirty="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Monitor and debug </a:t>
            </a:r>
          </a:p>
          <a:p>
            <a:r>
              <a:rPr lang="en-NZ" sz="24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Queue trigger</a:t>
            </a:r>
          </a:p>
          <a:p>
            <a:endParaRPr lang="en-NZ" sz="24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3460296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55" y="3038475"/>
            <a:ext cx="11889564" cy="917575"/>
          </a:xfrm>
        </p:spPr>
        <p:txBody>
          <a:bodyPr/>
          <a:lstStyle/>
          <a:p>
            <a:r>
              <a:rPr lang="en-NZ" dirty="0" smtClean="0"/>
              <a:t>Synchronise</a:t>
            </a:r>
            <a:endParaRPr lang="en-NZ" dirty="0"/>
          </a:p>
        </p:txBody>
      </p:sp>
    </p:spTree>
    <p:extLst>
      <p:ext uri="{BB962C8B-B14F-4D97-AF65-F5344CB8AC3E}">
        <p14:creationId xmlns:p14="http://schemas.microsoft.com/office/powerpoint/2010/main" val="23228945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le 3"/>
          <p:cNvSpPr>
            <a:spLocks noGrp="1"/>
          </p:cNvSpPr>
          <p:nvPr>
            <p:ph type="title"/>
          </p:nvPr>
        </p:nvSpPr>
        <p:spPr>
          <a:xfrm>
            <a:off x="274639" y="295275"/>
            <a:ext cx="11889564" cy="917575"/>
          </a:xfrm>
        </p:spPr>
        <p:txBody>
          <a:bodyPr/>
          <a:lstStyle/>
          <a:p>
            <a:r>
              <a:rPr lang="en-NZ" dirty="0" smtClean="0"/>
              <a:t>Synchronise</a:t>
            </a:r>
            <a:endParaRPr lang="en-NZ" dirty="0"/>
          </a:p>
        </p:txBody>
      </p:sp>
      <p:sp>
        <p:nvSpPr>
          <p:cNvPr id="168" name="Right Arrow 167"/>
          <p:cNvSpPr/>
          <p:nvPr/>
        </p:nvSpPr>
        <p:spPr bwMode="auto">
          <a:xfrm>
            <a:off x="2777823" y="2580787"/>
            <a:ext cx="3594526" cy="1245030"/>
          </a:xfrm>
          <a:prstGeom prst="rightArrow">
            <a:avLst/>
          </a:prstGeom>
          <a:solidFill>
            <a:srgbClr val="262729"/>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156" name="Group 155"/>
          <p:cNvGrpSpPr/>
          <p:nvPr/>
        </p:nvGrpSpPr>
        <p:grpSpPr>
          <a:xfrm>
            <a:off x="394659" y="2082003"/>
            <a:ext cx="3698458" cy="1977296"/>
            <a:chOff x="4202947" y="2082003"/>
            <a:chExt cx="3698458" cy="1977296"/>
          </a:xfrm>
        </p:grpSpPr>
        <p:grpSp>
          <p:nvGrpSpPr>
            <p:cNvPr id="157" name="Group 156"/>
            <p:cNvGrpSpPr/>
            <p:nvPr/>
          </p:nvGrpSpPr>
          <p:grpSpPr>
            <a:xfrm>
              <a:off x="4202947" y="2082003"/>
              <a:ext cx="3698458" cy="1977296"/>
              <a:chOff x="4202947" y="2082003"/>
              <a:chExt cx="3698458" cy="1977296"/>
            </a:xfrm>
          </p:grpSpPr>
          <p:grpSp>
            <p:nvGrpSpPr>
              <p:cNvPr id="159" name="Group 158"/>
              <p:cNvGrpSpPr/>
              <p:nvPr/>
            </p:nvGrpSpPr>
            <p:grpSpPr>
              <a:xfrm>
                <a:off x="4202947" y="2082003"/>
                <a:ext cx="3698458" cy="1977296"/>
                <a:chOff x="4497081" y="1507260"/>
                <a:chExt cx="3698458" cy="1977296"/>
              </a:xfrm>
            </p:grpSpPr>
            <p:sp>
              <p:nvSpPr>
                <p:cNvPr id="161" name="Freeform 95"/>
                <p:cNvSpPr>
                  <a:spLocks/>
                </p:cNvSpPr>
                <p:nvPr/>
              </p:nvSpPr>
              <p:spPr bwMode="auto">
                <a:xfrm flipH="1">
                  <a:off x="4497081" y="2405484"/>
                  <a:ext cx="1492852" cy="96948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27DCF2">
                    <a:alpha val="58000"/>
                  </a:srgbClr>
                </a:solidFill>
                <a:ln>
                  <a:noFill/>
                </a:ln>
                <a:extLst/>
              </p:spPr>
              <p:txBody>
                <a:bodyPr vert="horz" wrap="square" lIns="93209" tIns="46604" rIns="93209" bIns="46604" numCol="1" anchor="t" anchorCtr="0" compatLnSpc="1">
                  <a:prstTxWarp prst="textNoShape">
                    <a:avLst/>
                  </a:prstTxWarp>
                </a:bodyPr>
                <a:lstStyle/>
                <a:p>
                  <a:pPr defTabSz="932049">
                    <a:defRPr/>
                  </a:pPr>
                  <a:endParaRPr lang="en-US" sz="2799" kern="0">
                    <a:solidFill>
                      <a:srgbClr val="000000"/>
                    </a:solidFill>
                    <a:latin typeface="Segoe UI"/>
                  </a:endParaRPr>
                </a:p>
              </p:txBody>
            </p:sp>
            <p:sp>
              <p:nvSpPr>
                <p:cNvPr id="162" name="Freeform 95"/>
                <p:cNvSpPr>
                  <a:spLocks/>
                </p:cNvSpPr>
                <p:nvPr/>
              </p:nvSpPr>
              <p:spPr bwMode="auto">
                <a:xfrm flipH="1">
                  <a:off x="5064958" y="1507260"/>
                  <a:ext cx="2542253" cy="16509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4EC1EA">
                    <a:alpha val="9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163" name="Freeform 95"/>
                <p:cNvSpPr>
                  <a:spLocks/>
                </p:cNvSpPr>
                <p:nvPr/>
              </p:nvSpPr>
              <p:spPr bwMode="auto">
                <a:xfrm flipH="1">
                  <a:off x="6268911" y="2233364"/>
                  <a:ext cx="1926628" cy="125119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FFFF">
                    <a:alpha val="73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09" tIns="46604" rIns="93209" bIns="46604" numCol="1" anchor="ctr" anchorCtr="0" compatLnSpc="1">
                  <a:prstTxWarp prst="textNoShape">
                    <a:avLst/>
                  </a:prstTxWarp>
                </a:bodyPr>
                <a:lstStyle/>
                <a:p>
                  <a:pPr algn="ctr" defTabSz="932049">
                    <a:defRPr/>
                  </a:pPr>
                  <a:endParaRPr lang="en-US" sz="2399" kern="0" dirty="0">
                    <a:solidFill>
                      <a:srgbClr val="692B7B"/>
                    </a:solidFill>
                    <a:latin typeface="Segoe UI"/>
                  </a:endParaRPr>
                </a:p>
              </p:txBody>
            </p:sp>
            <p:sp>
              <p:nvSpPr>
                <p:cNvPr id="164" name="Oval 163"/>
                <p:cNvSpPr/>
                <p:nvPr/>
              </p:nvSpPr>
              <p:spPr bwMode="auto">
                <a:xfrm>
                  <a:off x="5062999" y="1622066"/>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165" name="Oval 164"/>
                <p:cNvSpPr/>
                <p:nvPr/>
              </p:nvSpPr>
              <p:spPr bwMode="auto">
                <a:xfrm>
                  <a:off x="5687254" y="2160062"/>
                  <a:ext cx="800004" cy="800004"/>
                </a:xfrm>
                <a:prstGeom prst="ellipse">
                  <a:avLst/>
                </a:prstGeom>
                <a:solidFill>
                  <a:srgbClr val="00FFFF">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160" name="Oval 159"/>
              <p:cNvSpPr/>
              <p:nvPr/>
            </p:nvSpPr>
            <p:spPr bwMode="auto">
              <a:xfrm>
                <a:off x="6178046" y="2149271"/>
                <a:ext cx="1083727" cy="1083727"/>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pic>
          <p:nvPicPr>
            <p:cNvPr id="158" name="Picture 157"/>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325541" y="2343010"/>
              <a:ext cx="1276197" cy="1276197"/>
            </a:xfrm>
            <a:prstGeom prst="rect">
              <a:avLst/>
            </a:prstGeom>
          </p:spPr>
        </p:pic>
      </p:grpSp>
      <p:pic>
        <p:nvPicPr>
          <p:cNvPr id="166" name="Picture 16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35422" y="2856657"/>
            <a:ext cx="780290" cy="780290"/>
          </a:xfrm>
          <a:prstGeom prst="rect">
            <a:avLst/>
          </a:prstGeom>
        </p:spPr>
      </p:pic>
      <p:grpSp>
        <p:nvGrpSpPr>
          <p:cNvPr id="500" name="Group 499"/>
          <p:cNvGrpSpPr/>
          <p:nvPr/>
        </p:nvGrpSpPr>
        <p:grpSpPr>
          <a:xfrm>
            <a:off x="-19121" y="4821938"/>
            <a:ext cx="12452865" cy="2185654"/>
            <a:chOff x="-16392" y="4821938"/>
            <a:chExt cx="12452865" cy="2185654"/>
          </a:xfrm>
        </p:grpSpPr>
        <p:grpSp>
          <p:nvGrpSpPr>
            <p:cNvPr id="501" name="Group 500"/>
            <p:cNvGrpSpPr/>
            <p:nvPr/>
          </p:nvGrpSpPr>
          <p:grpSpPr>
            <a:xfrm>
              <a:off x="-16392" y="4821938"/>
              <a:ext cx="12452865" cy="2185654"/>
              <a:chOff x="-16393" y="4434555"/>
              <a:chExt cx="14659996" cy="2573037"/>
            </a:xfrm>
          </p:grpSpPr>
          <p:sp>
            <p:nvSpPr>
              <p:cNvPr id="503" name="Freeform 772"/>
              <p:cNvSpPr>
                <a:spLocks/>
              </p:cNvSpPr>
              <p:nvPr/>
            </p:nvSpPr>
            <p:spPr bwMode="auto">
              <a:xfrm>
                <a:off x="876450" y="4434555"/>
                <a:ext cx="1074638" cy="707760"/>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40000"/>
                  <a:lumOff val="6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504" name="Group 503"/>
              <p:cNvGrpSpPr/>
              <p:nvPr/>
            </p:nvGrpSpPr>
            <p:grpSpPr>
              <a:xfrm flipH="1">
                <a:off x="-16393" y="6584191"/>
                <a:ext cx="14659996" cy="418271"/>
                <a:chOff x="-2204224" y="6529713"/>
                <a:chExt cx="14640699" cy="464812"/>
              </a:xfrm>
            </p:grpSpPr>
            <p:grpSp>
              <p:nvGrpSpPr>
                <p:cNvPr id="609" name="Group 608"/>
                <p:cNvGrpSpPr/>
                <p:nvPr/>
              </p:nvGrpSpPr>
              <p:grpSpPr>
                <a:xfrm>
                  <a:off x="-2204224" y="6529713"/>
                  <a:ext cx="14640699" cy="464812"/>
                  <a:chOff x="-2204224" y="6529713"/>
                  <a:chExt cx="14640699" cy="464812"/>
                </a:xfrm>
              </p:grpSpPr>
              <p:sp>
                <p:nvSpPr>
                  <p:cNvPr id="611" name="Freeform 113"/>
                  <p:cNvSpPr>
                    <a:spLocks/>
                  </p:cNvSpPr>
                  <p:nvPr/>
                </p:nvSpPr>
                <p:spPr bwMode="auto">
                  <a:xfrm>
                    <a:off x="7708900" y="6529713"/>
                    <a:ext cx="4727575" cy="464812"/>
                  </a:xfrm>
                  <a:custGeom>
                    <a:avLst/>
                    <a:gdLst>
                      <a:gd name="T0" fmla="*/ 0 w 996"/>
                      <a:gd name="T1" fmla="*/ 291 h 291"/>
                      <a:gd name="T2" fmla="*/ 996 w 996"/>
                      <a:gd name="T3" fmla="*/ 291 h 291"/>
                      <a:gd name="T4" fmla="*/ 996 w 996"/>
                      <a:gd name="T5" fmla="*/ 234 h 291"/>
                      <a:gd name="T6" fmla="*/ 0 w 996"/>
                      <a:gd name="T7" fmla="*/ 291 h 291"/>
                      <a:gd name="connsiteX0" fmla="*/ 0 w 10000"/>
                      <a:gd name="connsiteY0" fmla="*/ 5558 h 5558"/>
                      <a:gd name="connsiteX1" fmla="*/ 10000 w 10000"/>
                      <a:gd name="connsiteY1" fmla="*/ 5558 h 5558"/>
                      <a:gd name="connsiteX2" fmla="*/ 10000 w 10000"/>
                      <a:gd name="connsiteY2" fmla="*/ 3599 h 5558"/>
                      <a:gd name="connsiteX3" fmla="*/ 0 w 10000"/>
                      <a:gd name="connsiteY3" fmla="*/ 5558 h 5558"/>
                    </a:gdLst>
                    <a:ahLst/>
                    <a:cxnLst>
                      <a:cxn ang="0">
                        <a:pos x="connsiteX0" y="connsiteY0"/>
                      </a:cxn>
                      <a:cxn ang="0">
                        <a:pos x="connsiteX1" y="connsiteY1"/>
                      </a:cxn>
                      <a:cxn ang="0">
                        <a:pos x="connsiteX2" y="connsiteY2"/>
                      </a:cxn>
                      <a:cxn ang="0">
                        <a:pos x="connsiteX3" y="connsiteY3"/>
                      </a:cxn>
                    </a:cxnLst>
                    <a:rect l="l" t="t" r="r" b="b"/>
                    <a:pathLst>
                      <a:path w="10000" h="5558">
                        <a:moveTo>
                          <a:pt x="0" y="5558"/>
                        </a:moveTo>
                        <a:lnTo>
                          <a:pt x="10000" y="5558"/>
                        </a:lnTo>
                        <a:lnTo>
                          <a:pt x="10000" y="3599"/>
                        </a:lnTo>
                        <a:cubicBezTo>
                          <a:pt x="7048" y="-4442"/>
                          <a:pt x="5122" y="3163"/>
                          <a:pt x="0" y="555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612" name="Rectangle 611"/>
                  <p:cNvSpPr/>
                  <p:nvPr/>
                </p:nvSpPr>
                <p:spPr bwMode="auto">
                  <a:xfrm>
                    <a:off x="-2204224" y="6916507"/>
                    <a:ext cx="14629588" cy="78018"/>
                  </a:xfrm>
                  <a:prstGeom prst="rect">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 tIns="41142" rIns="82284" bIns="41142" numCol="1" spcCol="0" rtlCol="0" fromWordArt="0" anchor="ctr" anchorCtr="0" forceAA="0" compatLnSpc="1">
                    <a:prstTxWarp prst="textNoShape">
                      <a:avLst/>
                    </a:prstTxWarp>
                    <a:noAutofit/>
                  </a:bodyPr>
                  <a:lstStyle/>
                  <a:p>
                    <a:pPr algn="ctr" defTabSz="839163" fontAlgn="base">
                      <a:spcBef>
                        <a:spcPct val="0"/>
                      </a:spcBef>
                      <a:spcAft>
                        <a:spcPct val="0"/>
                      </a:spcAft>
                    </a:pPr>
                    <a:endParaRPr lang="en-IN" dirty="0">
                      <a:solidFill>
                        <a:srgbClr val="000000"/>
                      </a:solidFill>
                      <a:ea typeface="Segoe UI" pitchFamily="34" charset="0"/>
                      <a:cs typeface="Segoe UI" pitchFamily="34" charset="0"/>
                    </a:endParaRPr>
                  </a:p>
                </p:txBody>
              </p:sp>
            </p:grpSp>
            <p:sp>
              <p:nvSpPr>
                <p:cNvPr id="610" name="Freeform 265"/>
                <p:cNvSpPr>
                  <a:spLocks/>
                </p:cNvSpPr>
                <p:nvPr/>
              </p:nvSpPr>
              <p:spPr bwMode="auto">
                <a:xfrm>
                  <a:off x="10663203" y="6655487"/>
                  <a:ext cx="1571904" cy="339038"/>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grpSp>
            <p:nvGrpSpPr>
              <p:cNvPr id="505" name="Group 504"/>
              <p:cNvGrpSpPr/>
              <p:nvPr/>
            </p:nvGrpSpPr>
            <p:grpSpPr>
              <a:xfrm>
                <a:off x="122237" y="4705093"/>
                <a:ext cx="1893511" cy="2297369"/>
                <a:chOff x="1078644" y="2944892"/>
                <a:chExt cx="2747571" cy="3760255"/>
              </a:xfrm>
            </p:grpSpPr>
            <p:sp>
              <p:nvSpPr>
                <p:cNvPr id="509"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0"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1"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2"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3"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4"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5"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6"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7"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8"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19"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0"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1"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2"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3"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4"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5"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6"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7"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8"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29"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0"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1"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2"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3"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4"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5"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6"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7"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8"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39"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0"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1"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2"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3"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4"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5"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6"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7"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8"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49"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0"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1"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2"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3"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4"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5"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6"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7"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8"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59"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0"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1"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2"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3"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4"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5"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6"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7"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8"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69"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0"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1"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2"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3"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4"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5"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6"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7"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8"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79"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0"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1"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2"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3"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4"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5"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6"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7"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8"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89"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0"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1"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2"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3"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4"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5"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6"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7"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8"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599"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0"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1"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2"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3"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4"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5"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6"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7"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608"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506" name="Freeform 137"/>
              <p:cNvSpPr>
                <a:spLocks/>
              </p:cNvSpPr>
              <p:nvPr/>
            </p:nvSpPr>
            <p:spPr bwMode="auto">
              <a:xfrm>
                <a:off x="876450" y="6879156"/>
                <a:ext cx="552447" cy="128436"/>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7" name="Freeform 138"/>
              <p:cNvSpPr>
                <a:spLocks/>
              </p:cNvSpPr>
              <p:nvPr/>
            </p:nvSpPr>
            <p:spPr bwMode="auto">
              <a:xfrm>
                <a:off x="1186116" y="6761276"/>
                <a:ext cx="844508" cy="246314"/>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508" name="Freeform 772"/>
              <p:cNvSpPr>
                <a:spLocks/>
              </p:cNvSpPr>
              <p:nvPr/>
            </p:nvSpPr>
            <p:spPr bwMode="auto">
              <a:xfrm>
                <a:off x="1476898" y="4772976"/>
                <a:ext cx="723230" cy="476322"/>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sp>
          <p:nvSpPr>
            <p:cNvPr id="502" name="TextBox 501"/>
            <p:cNvSpPr txBox="1"/>
            <p:nvPr/>
          </p:nvSpPr>
          <p:spPr>
            <a:xfrm>
              <a:off x="130279" y="5025950"/>
              <a:ext cx="1008997" cy="572464"/>
            </a:xfrm>
            <a:prstGeom prst="rect">
              <a:avLst/>
            </a:prstGeom>
            <a:noFill/>
          </p:spPr>
          <p:txBody>
            <a:bodyPr wrap="square" lIns="182880" tIns="146304" rIns="182880" bIns="146304" rtlCol="0">
              <a:spAutoFit/>
            </a:bodyPr>
            <a:lstStyle/>
            <a:p>
              <a:pPr>
                <a:lnSpc>
                  <a:spcPct val="90000"/>
                </a:lnSpc>
                <a:spcAft>
                  <a:spcPts val="600"/>
                </a:spcAft>
              </a:pPr>
              <a:r>
                <a:rPr lang="en-NZ" sz="2000" b="1" dirty="0" smtClean="0">
                  <a:solidFill>
                    <a:schemeClr val="bg1"/>
                  </a:solidFill>
                </a:rPr>
                <a:t>AUT</a:t>
              </a:r>
            </a:p>
          </p:txBody>
        </p:sp>
      </p:grpSp>
      <p:pic>
        <p:nvPicPr>
          <p:cNvPr id="361" name="Picture 360"/>
          <p:cNvPicPr>
            <a:picLocks noChangeAspect="1"/>
          </p:cNvPicPr>
          <p:nvPr/>
        </p:nvPicPr>
        <p:blipFill>
          <a:blip r:embed="rId4"/>
          <a:stretch>
            <a:fillRect/>
          </a:stretch>
        </p:blipFill>
        <p:spPr>
          <a:xfrm>
            <a:off x="1737221" y="6578954"/>
            <a:ext cx="660129" cy="408207"/>
          </a:xfrm>
          <a:prstGeom prst="rect">
            <a:avLst/>
          </a:prstGeom>
        </p:spPr>
      </p:pic>
      <p:grpSp>
        <p:nvGrpSpPr>
          <p:cNvPr id="169" name="Group 168"/>
          <p:cNvGrpSpPr/>
          <p:nvPr/>
        </p:nvGrpSpPr>
        <p:grpSpPr>
          <a:xfrm>
            <a:off x="6439426" y="2585203"/>
            <a:ext cx="1800814" cy="1345036"/>
            <a:chOff x="10225026" y="1222506"/>
            <a:chExt cx="1800814" cy="1345036"/>
          </a:xfrm>
        </p:grpSpPr>
        <p:pic>
          <p:nvPicPr>
            <p:cNvPr id="170" name="Picture 16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711615" y="1222506"/>
              <a:ext cx="780290" cy="780290"/>
            </a:xfrm>
            <a:prstGeom prst="rect">
              <a:avLst/>
            </a:prstGeom>
          </p:spPr>
        </p:pic>
        <p:sp>
          <p:nvSpPr>
            <p:cNvPr id="171" name="TextBox 170"/>
            <p:cNvSpPr txBox="1"/>
            <p:nvPr/>
          </p:nvSpPr>
          <p:spPr>
            <a:xfrm>
              <a:off x="10225026" y="1939678"/>
              <a:ext cx="1800814" cy="627864"/>
            </a:xfrm>
            <a:prstGeom prst="rect">
              <a:avLst/>
            </a:prstGeom>
            <a:noFill/>
          </p:spPr>
          <p:txBody>
            <a:bodyPr wrap="none" lIns="182880" tIns="146304" rIns="182880" bIns="146304" rtlCol="0">
              <a:spAutoFit/>
            </a:bodyPr>
            <a:lstStyle/>
            <a:p>
              <a:pPr>
                <a:lnSpc>
                  <a:spcPct val="90000"/>
                </a:lnSpc>
                <a:spcAft>
                  <a:spcPts val="600"/>
                </a:spcAft>
              </a:pPr>
              <a:r>
                <a:rPr lang="en-NZ" sz="2400" dirty="0" smtClean="0">
                  <a:latin typeface="Segoe UI Semibold" panose="020B0702040204020203" pitchFamily="34" charset="0"/>
                  <a:cs typeface="Segoe UI Semibold" panose="020B0702040204020203" pitchFamily="34" charset="0"/>
                </a:rPr>
                <a:t>Office 365</a:t>
              </a:r>
            </a:p>
          </p:txBody>
        </p:sp>
      </p:grpSp>
      <p:sp>
        <p:nvSpPr>
          <p:cNvPr id="135" name="Rectangle 134"/>
          <p:cNvSpPr/>
          <p:nvPr/>
        </p:nvSpPr>
        <p:spPr>
          <a:xfrm>
            <a:off x="6926015" y="461484"/>
            <a:ext cx="904309" cy="1828119"/>
          </a:xfrm>
          <a:prstGeom prst="rect">
            <a:avLst/>
          </a:prstGeom>
        </p:spPr>
        <p:txBody>
          <a:bodyPr wrap="none">
            <a:noAutofit/>
          </a:bodyPr>
          <a:lstStyle/>
          <a:p>
            <a:pPr defTabSz="913190" fontAlgn="base">
              <a:lnSpc>
                <a:spcPct val="120000"/>
              </a:lnSpc>
              <a:spcBef>
                <a:spcPct val="0"/>
              </a:spcBef>
              <a:spcAft>
                <a:spcPct val="0"/>
              </a:spcAft>
            </a:pPr>
            <a:r>
              <a:rPr lang="en-US" sz="9996" b="1" kern="0" dirty="0" smtClean="0">
                <a:solidFill>
                  <a:srgbClr val="262729"/>
                </a:solidFill>
                <a:latin typeface="Segoe UI"/>
              </a:rPr>
              <a:t>3</a:t>
            </a:r>
            <a:endParaRPr lang="en-US" sz="9996" b="1" kern="0" dirty="0">
              <a:solidFill>
                <a:srgbClr val="262729"/>
              </a:solidFill>
              <a:latin typeface="Segoe UI"/>
            </a:endParaRPr>
          </a:p>
        </p:txBody>
      </p:sp>
      <p:grpSp>
        <p:nvGrpSpPr>
          <p:cNvPr id="137" name="Group 136"/>
          <p:cNvGrpSpPr/>
          <p:nvPr/>
        </p:nvGrpSpPr>
        <p:grpSpPr>
          <a:xfrm>
            <a:off x="8628185" y="0"/>
            <a:ext cx="3808290" cy="6994525"/>
            <a:chOff x="8628185" y="0"/>
            <a:chExt cx="3808290" cy="6994525"/>
          </a:xfrm>
        </p:grpSpPr>
        <p:sp>
          <p:nvSpPr>
            <p:cNvPr id="138" name="Rectangle 137"/>
            <p:cNvSpPr/>
            <p:nvPr/>
          </p:nvSpPr>
          <p:spPr bwMode="auto">
            <a:xfrm>
              <a:off x="8628185" y="0"/>
              <a:ext cx="380829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Title 3"/>
            <p:cNvSpPr txBox="1">
              <a:spLocks/>
            </p:cNvSpPr>
            <p:nvPr/>
          </p:nvSpPr>
          <p:spPr>
            <a:xfrm>
              <a:off x="8964153" y="639287"/>
              <a:ext cx="3157509" cy="917575"/>
            </a:xfrm>
            <a:prstGeom prst="rect">
              <a:avLst/>
            </a:prstGeom>
          </p:spPr>
          <p:txBody>
            <a:bodyPr/>
            <a:lstStyle>
              <a:lvl1pPr algn="l" defTabSz="932293" rtl="0" eaLnBrk="1" latinLnBrk="0" hangingPunct="1">
                <a:lnSpc>
                  <a:spcPct val="90000"/>
                </a:lnSpc>
                <a:spcBef>
                  <a:spcPct val="0"/>
                </a:spcBef>
                <a:buNone/>
                <a:defRPr lang="en-US" sz="5199" b="0" kern="1200" cap="none" spc="-102" baseline="0" dirty="0" smtClean="0">
                  <a:ln w="3175">
                    <a:noFill/>
                  </a:ln>
                  <a:solidFill>
                    <a:schemeClr val="bg1"/>
                  </a:solidFill>
                  <a:effectLst/>
                  <a:latin typeface="+mj-lt"/>
                  <a:ea typeface="+mn-ea"/>
                  <a:cs typeface="Segoe UI" pitchFamily="34" charset="0"/>
                </a:defRPr>
              </a:lvl1pPr>
            </a:lstStyle>
            <a:p>
              <a:r>
                <a:rPr lang="en-US" sz="2800" dirty="0" smtClean="0">
                  <a:solidFill>
                    <a:schemeClr val="tx1"/>
                  </a:solidFill>
                  <a:latin typeface="Segoe UI Semilight" panose="020B0402040204020203" pitchFamily="34" charset="0"/>
                  <a:cs typeface="Segoe UI Semilight" panose="020B0402040204020203" pitchFamily="34" charset="0"/>
                </a:rPr>
                <a:t>Technologies</a:t>
              </a:r>
              <a:endParaRPr lang="en-US" sz="2800" dirty="0">
                <a:solidFill>
                  <a:schemeClr val="tx1"/>
                </a:solidFill>
                <a:latin typeface="Segoe UI Semilight" panose="020B0402040204020203" pitchFamily="34" charset="0"/>
                <a:cs typeface="Segoe UI Semilight" panose="020B0402040204020203" pitchFamily="34" charset="0"/>
              </a:endParaRPr>
            </a:p>
          </p:txBody>
        </p:sp>
        <p:sp>
          <p:nvSpPr>
            <p:cNvPr id="140" name="Content Placeholder 1"/>
            <p:cNvSpPr txBox="1">
              <a:spLocks/>
            </p:cNvSpPr>
            <p:nvPr/>
          </p:nvSpPr>
          <p:spPr>
            <a:xfrm>
              <a:off x="8964153" y="1946406"/>
              <a:ext cx="3288193" cy="1892061"/>
            </a:xfrm>
            <a:prstGeom prst="rect">
              <a:avLst/>
            </a:prstGeom>
            <a:noFill/>
          </p:spPr>
          <p:txBody>
            <a:bodyPr>
              <a:noAutofit/>
            </a:bodyPr>
            <a:lst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lvl="1" indent="-280988" defTabSz="932597">
                <a:lnSpc>
                  <a:spcPct val="100000"/>
                </a:lnSpc>
                <a:spcBef>
                  <a:spcPts val="0"/>
                </a:spcBef>
                <a:spcAft>
                  <a:spcPts val="1800"/>
                </a:spcAft>
                <a:buClr>
                  <a:srgbClr val="12D5E9"/>
                </a:buClr>
                <a:buFont typeface="+mj-lt"/>
                <a:buAutoNum type="arabicPeriod"/>
                <a:defRPr/>
              </a:pPr>
              <a:r>
                <a:rPr lang="en-US" sz="2400" dirty="0" smtClean="0">
                  <a:solidFill>
                    <a:srgbClr val="FFFFFF"/>
                  </a:solidFill>
                  <a:latin typeface="Segoe UI Semilight" panose="020B0402040204020203" pitchFamily="34" charset="0"/>
                  <a:ea typeface="Calibri" panose="020F0502020204030204" pitchFamily="34" charset="0"/>
                  <a:cs typeface="Segoe UI Semilight" panose="020B0402040204020203" pitchFamily="34" charset="0"/>
                </a:rPr>
                <a:t>EWS API</a:t>
              </a:r>
              <a:endPar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endParaRPr>
            </a:p>
            <a:p>
              <a:pPr marL="280988" lvl="1" indent="-280988" defTabSz="932597">
                <a:lnSpc>
                  <a:spcPct val="100000"/>
                </a:lnSpc>
                <a:spcBef>
                  <a:spcPts val="0"/>
                </a:spcBef>
                <a:spcAft>
                  <a:spcPts val="1800"/>
                </a:spcAft>
                <a:buClr>
                  <a:srgbClr val="12D5E9"/>
                </a:buClr>
                <a:buFont typeface="+mj-lt"/>
                <a:buAutoNum type="arabicPeriod"/>
                <a:defRPr/>
              </a:pPr>
              <a:endParaRPr lang="en-US" sz="2400" dirty="0">
                <a:solidFill>
                  <a:srgbClr val="FFFFFF"/>
                </a:solidFill>
                <a:latin typeface="Segoe UI Semilight" panose="020B0402040204020203" pitchFamily="34" charset="0"/>
                <a:ea typeface="Calibri" panose="020F0502020204030204" pitchFamily="34" charset="0"/>
                <a:cs typeface="Segoe UI Semilight" panose="020B0402040204020203" pitchFamily="34" charset="0"/>
              </a:endParaRPr>
            </a:p>
          </p:txBody>
        </p:sp>
      </p:grpSp>
    </p:spTree>
    <p:extLst>
      <p:ext uri="{BB962C8B-B14F-4D97-AF65-F5344CB8AC3E}">
        <p14:creationId xmlns:p14="http://schemas.microsoft.com/office/powerpoint/2010/main" val="241328187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Office 365 API vs EWS API</a:t>
            </a:r>
            <a:endParaRPr lang="en-NZ" dirty="0"/>
          </a:p>
        </p:txBody>
      </p:sp>
      <p:graphicFrame>
        <p:nvGraphicFramePr>
          <p:cNvPr id="11" name="Table 3"/>
          <p:cNvGraphicFramePr>
            <a:graphicFrameLocks noGrp="1"/>
          </p:cNvGraphicFramePr>
          <p:nvPr>
            <p:extLst>
              <p:ext uri="{D42A27DB-BD31-4B8C-83A1-F6EECF244321}">
                <p14:modId xmlns:p14="http://schemas.microsoft.com/office/powerpoint/2010/main" val="3960187397"/>
              </p:ext>
            </p:extLst>
          </p:nvPr>
        </p:nvGraphicFramePr>
        <p:xfrm>
          <a:off x="948895" y="2125662"/>
          <a:ext cx="10541052" cy="3669316"/>
        </p:xfrm>
        <a:graphic>
          <a:graphicData uri="http://schemas.openxmlformats.org/drawingml/2006/table">
            <a:tbl>
              <a:tblPr firstRow="1" bandRow="1">
                <a:tableStyleId>{00A15C55-8517-42AA-B614-E9B94910E393}</a:tableStyleId>
              </a:tblPr>
              <a:tblGrid>
                <a:gridCol w="3513684">
                  <a:extLst>
                    <a:ext uri="{9D8B030D-6E8A-4147-A177-3AD203B41FA5}">
                      <a16:colId xmlns="" xmlns:a16="http://schemas.microsoft.com/office/drawing/2014/main" val="2056504082"/>
                    </a:ext>
                  </a:extLst>
                </a:gridCol>
                <a:gridCol w="3513684">
                  <a:extLst>
                    <a:ext uri="{9D8B030D-6E8A-4147-A177-3AD203B41FA5}">
                      <a16:colId xmlns="" xmlns:a16="http://schemas.microsoft.com/office/drawing/2014/main" val="3242084172"/>
                    </a:ext>
                  </a:extLst>
                </a:gridCol>
                <a:gridCol w="3513684">
                  <a:extLst>
                    <a:ext uri="{9D8B030D-6E8A-4147-A177-3AD203B41FA5}">
                      <a16:colId xmlns="" xmlns:a16="http://schemas.microsoft.com/office/drawing/2014/main" val="1267922834"/>
                    </a:ext>
                  </a:extLst>
                </a:gridCol>
              </a:tblGrid>
              <a:tr h="657125">
                <a:tc>
                  <a:txBody>
                    <a:bodyPr/>
                    <a:lstStyle/>
                    <a:p>
                      <a:endParaRPr lang="en-US" sz="1400" b="0" dirty="0"/>
                    </a:p>
                  </a:txBody>
                  <a:tcPr marL="91390" marR="91390" marT="45696" marB="45696">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noFill/>
                  </a:tcPr>
                </a:tc>
                <a:tc>
                  <a:txBody>
                    <a:bodyPr/>
                    <a:lstStyle/>
                    <a:p>
                      <a:pPr algn="ctr"/>
                      <a:r>
                        <a:rPr lang="en-US" sz="1400" b="0" dirty="0" smtClean="0">
                          <a:latin typeface="Segoe UI Semibold" panose="020B0702040204020203" pitchFamily="34" charset="0"/>
                          <a:cs typeface="Segoe UI Semibold" panose="020B0702040204020203" pitchFamily="34" charset="0"/>
                        </a:rPr>
                        <a:t>Office 365 API</a:t>
                      </a:r>
                      <a:endParaRPr lang="en-US" sz="1400" b="0" dirty="0">
                        <a:latin typeface="Segoe UI Semibold" panose="020B0702040204020203" pitchFamily="34" charset="0"/>
                        <a:cs typeface="Segoe UI Semibold" panose="020B0702040204020203" pitchFamily="34" charset="0"/>
                      </a:endParaRPr>
                    </a:p>
                  </a:txBody>
                  <a:tcPr marL="89630" marR="91390" marT="71704" marB="71704"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26262"/>
                    </a:solidFill>
                  </a:tcPr>
                </a:tc>
                <a:tc>
                  <a:txBody>
                    <a:bodyPr/>
                    <a:lstStyle/>
                    <a:p>
                      <a:pPr algn="ctr"/>
                      <a:r>
                        <a:rPr lang="en-US" sz="1400" b="0" dirty="0" smtClean="0">
                          <a:latin typeface="Segoe UI Semibold" panose="020B0702040204020203" pitchFamily="34" charset="0"/>
                          <a:cs typeface="Segoe UI Semibold" panose="020B0702040204020203" pitchFamily="34" charset="0"/>
                        </a:rPr>
                        <a:t>Exchange Web Services API</a:t>
                      </a:r>
                    </a:p>
                  </a:txBody>
                  <a:tcPr marL="89630" marR="91390" marT="71704" marB="71704" anchor="b">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26262"/>
                    </a:solidFill>
                  </a:tcPr>
                </a:tc>
                <a:extLst>
                  <a:ext uri="{0D108BD9-81ED-4DB2-BD59-A6C34878D82A}">
                    <a16:rowId xmlns="" xmlns:a16="http://schemas.microsoft.com/office/drawing/2014/main" val="1100230474"/>
                  </a:ext>
                </a:extLst>
              </a:tr>
              <a:tr h="753050">
                <a:tc>
                  <a:txBody>
                    <a:bodyPr/>
                    <a:lstStyle/>
                    <a:p>
                      <a:pPr algn="ctr"/>
                      <a:r>
                        <a:rPr lang="en-US" sz="1600" b="0" dirty="0" smtClean="0">
                          <a:solidFill>
                            <a:schemeClr val="tx1"/>
                          </a:solidFill>
                          <a:latin typeface="Segoe UI Semibold" panose="020B0702040204020203" pitchFamily="34" charset="0"/>
                          <a:cs typeface="Segoe UI Semibold" panose="020B0702040204020203" pitchFamily="34" charset="0"/>
                        </a:rPr>
                        <a:t>Calendar</a:t>
                      </a:r>
                      <a:r>
                        <a:rPr lang="en-US" sz="1600" b="0" baseline="0" dirty="0" smtClean="0">
                          <a:solidFill>
                            <a:schemeClr val="tx1"/>
                          </a:solidFill>
                          <a:latin typeface="Segoe UI Semibold" panose="020B0702040204020203" pitchFamily="34" charset="0"/>
                          <a:cs typeface="Segoe UI Semibold" panose="020B0702040204020203" pitchFamily="34" charset="0"/>
                        </a:rPr>
                        <a:t> Appointments</a:t>
                      </a:r>
                      <a:endParaRPr lang="en-US" sz="1600" b="0" dirty="0" smtClean="0">
                        <a:solidFill>
                          <a:schemeClr val="tx1"/>
                        </a:solidFill>
                        <a:latin typeface="Segoe UI Semibold" panose="020B0702040204020203" pitchFamily="34" charset="0"/>
                        <a:cs typeface="Segoe UI Semibold" panose="020B0702040204020203" pitchFamily="34" charset="0"/>
                      </a:endParaRP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FF">
                        <a:alpha val="10196"/>
                      </a:srgbClr>
                    </a:solidFill>
                  </a:tcPr>
                </a:tc>
                <a:tc>
                  <a:txBody>
                    <a:bodyPr/>
                    <a:lstStyle/>
                    <a:p>
                      <a:pPr algn="ctr"/>
                      <a:r>
                        <a:rPr lang="en-US" sz="1400" b="1" dirty="0" smtClean="0">
                          <a:solidFill>
                            <a:schemeClr val="tx1"/>
                          </a:solidFill>
                        </a:rPr>
                        <a:t>YES</a:t>
                      </a:r>
                      <a:endParaRPr lang="en-US" sz="1400" b="1" dirty="0">
                        <a:solidFill>
                          <a:schemeClr val="tx1"/>
                        </a:solidFill>
                      </a:endParaRP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extLst>
                  <a:ext uri="{0D108BD9-81ED-4DB2-BD59-A6C34878D82A}">
                    <a16:rowId xmlns="" xmlns:a16="http://schemas.microsoft.com/office/drawing/2014/main" val="808506824"/>
                  </a:ext>
                </a:extLst>
              </a:tr>
              <a:tr h="753047">
                <a:tc>
                  <a:txBody>
                    <a:bodyPr/>
                    <a:lstStyle/>
                    <a:p>
                      <a:pPr algn="ctr"/>
                      <a:r>
                        <a:rPr lang="en-US" sz="1600" b="0" dirty="0" smtClean="0">
                          <a:solidFill>
                            <a:schemeClr val="tx1"/>
                          </a:solidFill>
                          <a:latin typeface="Segoe UI Semibold" panose="020B0702040204020203" pitchFamily="34" charset="0"/>
                          <a:cs typeface="Segoe UI Semibold" panose="020B0702040204020203" pitchFamily="34" charset="0"/>
                        </a:rPr>
                        <a:t>Emails and Folders</a:t>
                      </a:r>
                      <a:endParaRPr lang="en-US" sz="1600" b="0" dirty="0">
                        <a:solidFill>
                          <a:schemeClr val="tx1"/>
                        </a:solidFill>
                        <a:latin typeface="Segoe UI Semibold" panose="020B0702040204020203" pitchFamily="34" charset="0"/>
                        <a:cs typeface="Segoe UI Semibold" panose="020B0702040204020203" pitchFamily="34" charset="0"/>
                      </a:endParaRP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FF">
                        <a:alpha val="10196"/>
                      </a:srgbClr>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extLst>
                  <a:ext uri="{0D108BD9-81ED-4DB2-BD59-A6C34878D82A}">
                    <a16:rowId xmlns="" xmlns:a16="http://schemas.microsoft.com/office/drawing/2014/main" val="3789146951"/>
                  </a:ext>
                </a:extLst>
              </a:tr>
              <a:tr h="753047">
                <a:tc>
                  <a:txBody>
                    <a:bodyPr/>
                    <a:lstStyle/>
                    <a:p>
                      <a:pPr algn="ctr"/>
                      <a:r>
                        <a:rPr lang="en-US" sz="1600" b="0" dirty="0" smtClean="0">
                          <a:solidFill>
                            <a:schemeClr val="tx1"/>
                          </a:solidFill>
                          <a:latin typeface="Segoe UI Semibold" panose="020B0702040204020203" pitchFamily="34" charset="0"/>
                          <a:cs typeface="Segoe UI Semibold" panose="020B0702040204020203" pitchFamily="34" charset="0"/>
                        </a:rPr>
                        <a:t>Contacts</a:t>
                      </a:r>
                      <a:endParaRPr lang="en-US" sz="1600" b="0" dirty="0">
                        <a:solidFill>
                          <a:schemeClr val="tx1"/>
                        </a:solidFill>
                        <a:latin typeface="Segoe UI Semibold" panose="020B0702040204020203" pitchFamily="34" charset="0"/>
                        <a:cs typeface="Segoe UI Semibold" panose="020B0702040204020203" pitchFamily="34" charset="0"/>
                      </a:endParaRP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FF">
                        <a:alpha val="10196"/>
                      </a:srgbClr>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107C10"/>
                    </a:solidFill>
                  </a:tcPr>
                </a:tc>
              </a:tr>
              <a:tr h="753047">
                <a:tc>
                  <a:txBody>
                    <a:bodyPr/>
                    <a:lstStyle/>
                    <a:p>
                      <a:pPr algn="ctr"/>
                      <a:r>
                        <a:rPr lang="en-US" sz="1600" b="0" dirty="0" smtClean="0">
                          <a:solidFill>
                            <a:schemeClr val="tx1"/>
                          </a:solidFill>
                          <a:latin typeface="Segoe UI Semibold" panose="020B0702040204020203" pitchFamily="34" charset="0"/>
                          <a:cs typeface="Segoe UI Semibold" panose="020B0702040204020203" pitchFamily="34" charset="0"/>
                        </a:rPr>
                        <a:t>Impersonation</a:t>
                      </a:r>
                      <a:endParaRPr lang="en-US" sz="1600" b="0" dirty="0">
                        <a:solidFill>
                          <a:schemeClr val="tx1"/>
                        </a:solidFill>
                        <a:latin typeface="Segoe UI Semibold" panose="020B0702040204020203" pitchFamily="34" charset="0"/>
                        <a:cs typeface="Segoe UI Semibold" panose="020B0702040204020203" pitchFamily="34" charset="0"/>
                      </a:endParaRP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FFFFFF">
                        <a:alpha val="10196"/>
                      </a:srgbClr>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NO</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81123"/>
                    </a:solidFill>
                  </a:tcPr>
                </a:tc>
                <a:tc>
                  <a:txBody>
                    <a:bodyPr/>
                    <a:lstStyle/>
                    <a:p>
                      <a:pPr marL="0" marR="0" indent="0" algn="ctr" defTabSz="932667"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YES</a:t>
                      </a:r>
                    </a:p>
                  </a:txBody>
                  <a:tcPr marL="91390" marR="91390" marT="45696" marB="45696"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107C10"/>
                    </a:solidFill>
                  </a:tcPr>
                </a:tc>
                <a:extLst>
                  <a:ext uri="{0D108BD9-81ED-4DB2-BD59-A6C34878D82A}">
                    <a16:rowId xmlns="" xmlns:a16="http://schemas.microsoft.com/office/drawing/2014/main" val="4104361219"/>
                  </a:ext>
                </a:extLst>
              </a:tr>
            </a:tbl>
          </a:graphicData>
        </a:graphic>
      </p:graphicFrame>
      <p:sp>
        <p:nvSpPr>
          <p:cNvPr id="2" name="Rectangle 1"/>
          <p:cNvSpPr/>
          <p:nvPr/>
        </p:nvSpPr>
        <p:spPr bwMode="auto">
          <a:xfrm>
            <a:off x="948895" y="5021262"/>
            <a:ext cx="10820400" cy="114300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479640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1514261"/>
          </a:xfrm>
        </p:spPr>
        <p:txBody>
          <a:bodyPr/>
          <a:lstStyle/>
          <a:p>
            <a:r>
              <a:rPr lang="en-NZ" sz="2400" dirty="0" smtClean="0">
                <a:solidFill>
                  <a:schemeClr val="tx1"/>
                </a:solidFill>
                <a:latin typeface="Segoe UI" panose="020B0502040204020203" pitchFamily="34" charset="0"/>
                <a:ea typeface="Segoe UI Black" panose="020B0A02040204020203" pitchFamily="34" charset="0"/>
              </a:rPr>
              <a:t>Demo </a:t>
            </a:r>
            <a:r>
              <a:rPr lang="en-NZ" sz="7200" dirty="0" smtClean="0">
                <a:solidFill>
                  <a:schemeClr val="tx1"/>
                </a:solidFill>
                <a:latin typeface="Segoe UI" panose="020B0502040204020203" pitchFamily="34" charset="0"/>
                <a:ea typeface="Segoe UI Black" panose="020B0A02040204020203" pitchFamily="34" charset="0"/>
              </a:rPr>
              <a:t/>
            </a:r>
            <a:br>
              <a:rPr lang="en-NZ" sz="7200" dirty="0" smtClean="0">
                <a:solidFill>
                  <a:schemeClr val="tx1"/>
                </a:solidFill>
                <a:latin typeface="Segoe UI" panose="020B0502040204020203" pitchFamily="34" charset="0"/>
                <a:ea typeface="Segoe UI Black" panose="020B0A02040204020203" pitchFamily="34" charset="0"/>
              </a:rPr>
            </a:br>
            <a:r>
              <a:rPr lang="en-NZ" sz="7200" dirty="0" smtClean="0">
                <a:solidFill>
                  <a:schemeClr val="tx1"/>
                </a:solidFill>
                <a:latin typeface="Segoe UI" panose="020B0502040204020203" pitchFamily="34" charset="0"/>
                <a:ea typeface="Segoe UI Black" panose="020B0A02040204020203" pitchFamily="34" charset="0"/>
              </a:rPr>
              <a:t>EWS API</a:t>
            </a:r>
            <a:endParaRPr lang="en-NZ" sz="7200" b="1" dirty="0">
              <a:solidFill>
                <a:schemeClr val="tx1"/>
              </a:solidFill>
              <a:latin typeface="Segoe UI" panose="020B0502040204020203" pitchFamily="34" charset="0"/>
              <a:ea typeface="Segoe UI Black" panose="020B0A02040204020203" pitchFamily="34" charset="0"/>
            </a:endParaRPr>
          </a:p>
        </p:txBody>
      </p:sp>
      <p:sp>
        <p:nvSpPr>
          <p:cNvPr id="88" name="Title 3"/>
          <p:cNvSpPr txBox="1">
            <a:spLocks/>
          </p:cNvSpPr>
          <p:nvPr/>
        </p:nvSpPr>
        <p:spPr>
          <a:xfrm>
            <a:off x="274639" y="4640262"/>
            <a:ext cx="10056812" cy="1181862"/>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NZ" sz="24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Authentication </a:t>
            </a:r>
          </a:p>
          <a:p>
            <a:r>
              <a:rPr lang="en-NZ" sz="24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Adding calendar appointments </a:t>
            </a:r>
          </a:p>
          <a:p>
            <a:r>
              <a:rPr lang="en-NZ" sz="2400" dirty="0" smtClean="0">
                <a:solidFill>
                  <a:schemeClr val="tx1"/>
                </a:solidFill>
                <a:latin typeface="Segoe UI Light" panose="020B0502040204020203" pitchFamily="34" charset="0"/>
                <a:ea typeface="Segoe UI Black" panose="020B0A02040204020203" pitchFamily="34" charset="0"/>
                <a:cs typeface="Segoe UI Light" panose="020B0502040204020203" pitchFamily="34" charset="0"/>
              </a:rPr>
              <a:t>Impersonation</a:t>
            </a:r>
          </a:p>
        </p:txBody>
      </p:sp>
      <p:grpSp>
        <p:nvGrpSpPr>
          <p:cNvPr id="6" name="Group 5"/>
          <p:cNvGrpSpPr/>
          <p:nvPr/>
        </p:nvGrpSpPr>
        <p:grpSpPr>
          <a:xfrm>
            <a:off x="9952037" y="4868862"/>
            <a:ext cx="1800814" cy="1345036"/>
            <a:chOff x="10225026" y="1222506"/>
            <a:chExt cx="1800814" cy="1345036"/>
          </a:xfrm>
        </p:grpSpPr>
        <p:pic>
          <p:nvPicPr>
            <p:cNvPr id="7" name="Picture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711615" y="1222506"/>
              <a:ext cx="780290" cy="780290"/>
            </a:xfrm>
            <a:prstGeom prst="rect">
              <a:avLst/>
            </a:prstGeom>
          </p:spPr>
        </p:pic>
        <p:sp>
          <p:nvSpPr>
            <p:cNvPr id="8" name="TextBox 7"/>
            <p:cNvSpPr txBox="1"/>
            <p:nvPr/>
          </p:nvSpPr>
          <p:spPr>
            <a:xfrm>
              <a:off x="10225026" y="1939678"/>
              <a:ext cx="1800814" cy="627864"/>
            </a:xfrm>
            <a:prstGeom prst="rect">
              <a:avLst/>
            </a:prstGeom>
            <a:noFill/>
          </p:spPr>
          <p:txBody>
            <a:bodyPr wrap="none" lIns="182880" tIns="146304" rIns="182880" bIns="146304" rtlCol="0">
              <a:spAutoFit/>
            </a:bodyPr>
            <a:lstStyle/>
            <a:p>
              <a:pPr>
                <a:lnSpc>
                  <a:spcPct val="90000"/>
                </a:lnSpc>
                <a:spcAft>
                  <a:spcPts val="600"/>
                </a:spcAft>
              </a:pPr>
              <a:r>
                <a:rPr lang="en-NZ" sz="2400" dirty="0" smtClean="0">
                  <a:solidFill>
                    <a:srgbClr val="FFFFFF"/>
                  </a:solidFill>
                  <a:latin typeface="Segoe UI Semibold" panose="020B0702040204020203" pitchFamily="34" charset="0"/>
                  <a:cs typeface="Segoe UI Semibold" panose="020B0702040204020203" pitchFamily="34" charset="0"/>
                </a:rPr>
                <a:t>Office 365</a:t>
              </a:r>
            </a:p>
          </p:txBody>
        </p:sp>
      </p:grpSp>
    </p:spTree>
    <p:extLst>
      <p:ext uri="{BB962C8B-B14F-4D97-AF65-F5344CB8AC3E}">
        <p14:creationId xmlns:p14="http://schemas.microsoft.com/office/powerpoint/2010/main" val="505707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Agenda</a:t>
            </a:r>
            <a:endParaRPr lang="en-NZ" dirty="0"/>
          </a:p>
        </p:txBody>
      </p:sp>
      <p:graphicFrame>
        <p:nvGraphicFramePr>
          <p:cNvPr id="42" name="Diagram 41"/>
          <p:cNvGraphicFramePr/>
          <p:nvPr>
            <p:extLst>
              <p:ext uri="{D42A27DB-BD31-4B8C-83A1-F6EECF244321}">
                <p14:modId xmlns:p14="http://schemas.microsoft.com/office/powerpoint/2010/main" val="19492289"/>
              </p:ext>
            </p:extLst>
          </p:nvPr>
        </p:nvGraphicFramePr>
        <p:xfrm>
          <a:off x="1722437" y="1668462"/>
          <a:ext cx="93726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2235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1514261"/>
          </a:xfrm>
        </p:spPr>
        <p:txBody>
          <a:bodyPr/>
          <a:lstStyle/>
          <a:p>
            <a:r>
              <a:rPr lang="en-NZ" sz="2400" dirty="0" smtClean="0">
                <a:solidFill>
                  <a:schemeClr val="tx1"/>
                </a:solidFill>
                <a:latin typeface="Segoe UI" panose="020B0502040204020203" pitchFamily="34" charset="0"/>
                <a:ea typeface="Segoe UI Black" panose="020B0A02040204020203" pitchFamily="34" charset="0"/>
              </a:rPr>
              <a:t>Demo </a:t>
            </a:r>
            <a:r>
              <a:rPr lang="en-NZ" sz="7200" dirty="0" smtClean="0">
                <a:solidFill>
                  <a:schemeClr val="tx1"/>
                </a:solidFill>
                <a:latin typeface="Segoe UI" panose="020B0502040204020203" pitchFamily="34" charset="0"/>
                <a:ea typeface="Segoe UI Black" panose="020B0A02040204020203" pitchFamily="34" charset="0"/>
              </a:rPr>
              <a:t/>
            </a:r>
            <a:br>
              <a:rPr lang="en-NZ" sz="7200" dirty="0" smtClean="0">
                <a:solidFill>
                  <a:schemeClr val="tx1"/>
                </a:solidFill>
                <a:latin typeface="Segoe UI" panose="020B0502040204020203" pitchFamily="34" charset="0"/>
                <a:ea typeface="Segoe UI Black" panose="020B0A02040204020203" pitchFamily="34" charset="0"/>
              </a:rPr>
            </a:br>
            <a:r>
              <a:rPr lang="en-NZ" sz="7200" dirty="0" smtClean="0">
                <a:solidFill>
                  <a:schemeClr val="tx1"/>
                </a:solidFill>
                <a:latin typeface="Segoe UI" panose="020B0502040204020203" pitchFamily="34" charset="0"/>
                <a:ea typeface="Segoe UI Black" panose="020B0A02040204020203" pitchFamily="34" charset="0"/>
              </a:rPr>
              <a:t>End-to-End</a:t>
            </a:r>
            <a:endParaRPr lang="en-NZ" sz="7200" b="1" dirty="0">
              <a:solidFill>
                <a:schemeClr val="tx1"/>
              </a:solidFill>
              <a:latin typeface="Segoe UI" panose="020B0502040204020203" pitchFamily="34" charset="0"/>
              <a:ea typeface="Segoe UI Black" panose="020B0A02040204020203" pitchFamily="34" charset="0"/>
            </a:endParaRPr>
          </a:p>
        </p:txBody>
      </p:sp>
      <p:grpSp>
        <p:nvGrpSpPr>
          <p:cNvPr id="6" name="Group 5"/>
          <p:cNvGrpSpPr/>
          <p:nvPr/>
        </p:nvGrpSpPr>
        <p:grpSpPr>
          <a:xfrm>
            <a:off x="9952037" y="4868862"/>
            <a:ext cx="1800814" cy="1345036"/>
            <a:chOff x="10225026" y="1222506"/>
            <a:chExt cx="1800814" cy="1345036"/>
          </a:xfrm>
        </p:grpSpPr>
        <p:pic>
          <p:nvPicPr>
            <p:cNvPr id="7" name="Picture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711615" y="1222506"/>
              <a:ext cx="780290" cy="780290"/>
            </a:xfrm>
            <a:prstGeom prst="rect">
              <a:avLst/>
            </a:prstGeom>
          </p:spPr>
        </p:pic>
        <p:sp>
          <p:nvSpPr>
            <p:cNvPr id="8" name="TextBox 7"/>
            <p:cNvSpPr txBox="1"/>
            <p:nvPr/>
          </p:nvSpPr>
          <p:spPr>
            <a:xfrm>
              <a:off x="10225026" y="1939678"/>
              <a:ext cx="1800814" cy="627864"/>
            </a:xfrm>
            <a:prstGeom prst="rect">
              <a:avLst/>
            </a:prstGeom>
            <a:noFill/>
          </p:spPr>
          <p:txBody>
            <a:bodyPr wrap="none" lIns="182880" tIns="146304" rIns="182880" bIns="146304" rtlCol="0">
              <a:spAutoFit/>
            </a:bodyPr>
            <a:lstStyle/>
            <a:p>
              <a:pPr>
                <a:lnSpc>
                  <a:spcPct val="90000"/>
                </a:lnSpc>
                <a:spcAft>
                  <a:spcPts val="600"/>
                </a:spcAft>
              </a:pPr>
              <a:r>
                <a:rPr lang="en-NZ" sz="2400" dirty="0" smtClean="0">
                  <a:solidFill>
                    <a:srgbClr val="FFFFFF"/>
                  </a:solidFill>
                  <a:latin typeface="Segoe UI Semibold" panose="020B0702040204020203" pitchFamily="34" charset="0"/>
                  <a:cs typeface="Segoe UI Semibold" panose="020B0702040204020203" pitchFamily="34" charset="0"/>
                </a:rPr>
                <a:t>Office 365</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837" y="4868862"/>
            <a:ext cx="1064886" cy="1150621"/>
          </a:xfrm>
          <a:prstGeom prst="rect">
            <a:avLst/>
          </a:prstGeom>
        </p:spPr>
      </p:pic>
    </p:spTree>
    <p:extLst>
      <p:ext uri="{BB962C8B-B14F-4D97-AF65-F5344CB8AC3E}">
        <p14:creationId xmlns:p14="http://schemas.microsoft.com/office/powerpoint/2010/main" val="1126727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DB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Roadmap</a:t>
            </a:r>
            <a:endParaRPr lang="en-NZ" dirty="0"/>
          </a:p>
        </p:txBody>
      </p:sp>
      <p:sp>
        <p:nvSpPr>
          <p:cNvPr id="5" name="Rectangle 4"/>
          <p:cNvSpPr/>
          <p:nvPr/>
        </p:nvSpPr>
        <p:spPr bwMode="auto">
          <a:xfrm>
            <a:off x="0" y="6545262"/>
            <a:ext cx="12436475" cy="44926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6" name="Title 3"/>
          <p:cNvSpPr txBox="1">
            <a:spLocks/>
          </p:cNvSpPr>
          <p:nvPr/>
        </p:nvSpPr>
        <p:spPr>
          <a:xfrm>
            <a:off x="274637" y="2963862"/>
            <a:ext cx="10056812" cy="1181862"/>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NZ" sz="7200" smtClean="0">
                <a:solidFill>
                  <a:srgbClr val="1B1464"/>
                </a:solidFill>
                <a:latin typeface="Segoe UI" panose="020B0502040204020203" pitchFamily="34" charset="0"/>
                <a:ea typeface="Segoe UI Black" panose="020B0A02040204020203" pitchFamily="34" charset="0"/>
              </a:rPr>
              <a:t>Smart Timetables</a:t>
            </a:r>
            <a:endParaRPr lang="en-NZ" sz="7200" b="1">
              <a:solidFill>
                <a:srgbClr val="1B1464"/>
              </a:solidFill>
              <a:latin typeface="Segoe UI" panose="020B0502040204020203" pitchFamily="34" charset="0"/>
              <a:ea typeface="Segoe UI Black" panose="020B0A02040204020203" pitchFamily="34" charset="0"/>
            </a:endParaRPr>
          </a:p>
        </p:txBody>
      </p:sp>
      <p:sp>
        <p:nvSpPr>
          <p:cNvPr id="7" name="Title 3"/>
          <p:cNvSpPr txBox="1">
            <a:spLocks/>
          </p:cNvSpPr>
          <p:nvPr/>
        </p:nvSpPr>
        <p:spPr>
          <a:xfrm>
            <a:off x="274637" y="4116015"/>
            <a:ext cx="10056812" cy="572464"/>
          </a:xfrm>
          <a:prstGeom prst="rect">
            <a:avLst/>
          </a:prstGeom>
          <a:noFill/>
        </p:spPr>
        <p:txBody>
          <a:bodyPr vert="horz" wrap="square" lIns="146304" tIns="91440" rIns="146304" bIns="91440" rtlCol="0" anchor="t" anchorCtr="0">
            <a:spAutoFit/>
          </a:bodyPr>
          <a:lstStyle>
            <a:lvl1pPr algn="l" defTabSz="932667" rtl="0" eaLnBrk="1" latinLnBrk="0" hangingPunct="1">
              <a:lnSpc>
                <a:spcPct val="90000"/>
              </a:lnSpc>
              <a:spcBef>
                <a:spcPct val="0"/>
              </a:spcBef>
              <a:buNone/>
              <a:defRPr lang="en-US" sz="7199"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NZ" sz="2800" dirty="0" smtClean="0">
                <a:solidFill>
                  <a:schemeClr val="tx1"/>
                </a:solidFill>
                <a:latin typeface="Segoe UI" panose="020B0502040204020203" pitchFamily="34" charset="0"/>
                <a:ea typeface="Segoe UI Black" panose="020B0A02040204020203" pitchFamily="34" charset="0"/>
              </a:rPr>
              <a:t>SaaS application</a:t>
            </a:r>
            <a:endParaRPr lang="en-NZ" sz="2800" b="1" dirty="0">
              <a:solidFill>
                <a:schemeClr val="tx1"/>
              </a:solidFill>
              <a:latin typeface="Segoe UI" panose="020B0502040204020203" pitchFamily="34" charset="0"/>
              <a:ea typeface="Segoe UI Black" panose="020B0A02040204020203"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229" y="5097462"/>
            <a:ext cx="4352925" cy="2105025"/>
          </a:xfrm>
          <a:prstGeom prst="rect">
            <a:avLst/>
          </a:prstGeom>
        </p:spPr>
      </p:pic>
    </p:spTree>
    <p:extLst>
      <p:ext uri="{BB962C8B-B14F-4D97-AF65-F5344CB8AC3E}">
        <p14:creationId xmlns:p14="http://schemas.microsoft.com/office/powerpoint/2010/main" val="3213008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21241E-6 4.4394E-6 L 0.98086 0.00204 " pathEditMode="relative" rAng="0" ptsTypes="AA">
                                      <p:cBhvr>
                                        <p:cTn id="6" dur="2000" fill="hold"/>
                                        <p:tgtEl>
                                          <p:spTgt spid="9"/>
                                        </p:tgtEl>
                                        <p:attrNameLst>
                                          <p:attrName>ppt_x</p:attrName>
                                          <p:attrName>ppt_y</p:attrName>
                                        </p:attrNameLst>
                                      </p:cBhvr>
                                      <p:rCtr x="49043" y="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52" name="Picture 51"/>
          <p:cNvPicPr>
            <a:picLocks noChangeAspect="1"/>
          </p:cNvPicPr>
          <p:nvPr/>
        </p:nvPicPr>
        <p:blipFill>
          <a:blip r:embed="rId3"/>
          <a:stretch>
            <a:fillRect/>
          </a:stretch>
        </p:blipFill>
        <p:spPr>
          <a:xfrm flipH="1">
            <a:off x="11018837" y="5630862"/>
            <a:ext cx="819400" cy="1205398"/>
          </a:xfrm>
          <a:prstGeom prst="rect">
            <a:avLst/>
          </a:prstGeom>
        </p:spPr>
      </p:pic>
      <p:sp>
        <p:nvSpPr>
          <p:cNvPr id="53" name="Rectangle 52"/>
          <p:cNvSpPr/>
          <p:nvPr/>
        </p:nvSpPr>
        <p:spPr bwMode="white">
          <a:xfrm>
            <a:off x="274639" y="1439862"/>
            <a:ext cx="10286998" cy="1815882"/>
          </a:xfrm>
          <a:prstGeom prst="rect">
            <a:avLst/>
          </a:prstGeom>
        </p:spPr>
        <p:txBody>
          <a:bodyPr wrap="square" lIns="182880">
            <a:spAutoFit/>
          </a:bodyPr>
          <a:lstStyle/>
          <a:p>
            <a:pPr marL="514350" indent="-514350">
              <a:buFont typeface="+mj-lt"/>
              <a:buAutoNum type="arabicPeriod"/>
            </a:pPr>
            <a:r>
              <a:rPr lang="en-US" sz="2800" dirty="0" smtClean="0">
                <a:solidFill>
                  <a:srgbClr val="FFFFFF"/>
                </a:solidFill>
                <a:hlinkClick r:id="rId4"/>
              </a:rPr>
              <a:t>WebJobs Resources</a:t>
            </a:r>
            <a:endParaRPr lang="en-US" sz="2800" dirty="0" smtClean="0">
              <a:solidFill>
                <a:srgbClr val="FFFFFF"/>
              </a:solidFill>
            </a:endParaRPr>
          </a:p>
          <a:p>
            <a:pPr marL="514350" indent="-514350">
              <a:buFont typeface="+mj-lt"/>
              <a:buAutoNum type="arabicPeriod"/>
            </a:pPr>
            <a:r>
              <a:rPr lang="en-US" sz="2800" dirty="0" smtClean="0">
                <a:solidFill>
                  <a:srgbClr val="FFFFFF"/>
                </a:solidFill>
                <a:hlinkClick r:id="rId5"/>
              </a:rPr>
              <a:t>Azure Friday</a:t>
            </a:r>
            <a:endParaRPr lang="en-US" sz="2800" dirty="0" smtClean="0">
              <a:solidFill>
                <a:srgbClr val="FFFFFF"/>
              </a:solidFill>
            </a:endParaRPr>
          </a:p>
          <a:p>
            <a:pPr marL="514350" indent="-514350">
              <a:buFont typeface="+mj-lt"/>
              <a:buAutoNum type="arabicPeriod"/>
            </a:pPr>
            <a:r>
              <a:rPr lang="en-US" sz="2800" dirty="0" smtClean="0">
                <a:solidFill>
                  <a:srgbClr val="FFFFFF"/>
                </a:solidFill>
                <a:hlinkClick r:id="rId6"/>
              </a:rPr>
              <a:t>http</a:t>
            </a:r>
            <a:r>
              <a:rPr lang="en-US" sz="2800" dirty="0">
                <a:solidFill>
                  <a:srgbClr val="FFFFFF"/>
                </a:solidFill>
                <a:hlinkClick r:id="rId6"/>
              </a:rPr>
              <a:t>://blog.amitapple.com</a:t>
            </a:r>
            <a:r>
              <a:rPr lang="en-US" sz="2800" dirty="0" smtClean="0">
                <a:solidFill>
                  <a:srgbClr val="FFFFFF"/>
                </a:solidFill>
                <a:hlinkClick r:id="rId6"/>
              </a:rPr>
              <a:t>/</a:t>
            </a:r>
            <a:endParaRPr lang="en-US" sz="2800" dirty="0" smtClean="0">
              <a:solidFill>
                <a:srgbClr val="FFFFFF"/>
              </a:solidFill>
            </a:endParaRPr>
          </a:p>
          <a:p>
            <a:pPr marL="514350" indent="-514350">
              <a:buFont typeface="+mj-lt"/>
              <a:buAutoNum type="arabicPeriod"/>
            </a:pPr>
            <a:endParaRPr lang="en-US" sz="2800" dirty="0">
              <a:solidFill>
                <a:srgbClr val="FFFFFF"/>
              </a:solidFill>
            </a:endParaRPr>
          </a:p>
        </p:txBody>
      </p:sp>
    </p:spTree>
    <p:extLst>
      <p:ext uri="{BB962C8B-B14F-4D97-AF65-F5344CB8AC3E}">
        <p14:creationId xmlns:p14="http://schemas.microsoft.com/office/powerpoint/2010/main" val="3930201328"/>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87515" y="4075546"/>
            <a:ext cx="49314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GB" sz="2448" dirty="0">
                <a:solidFill>
                  <a:srgbClr val="000000"/>
                </a:solidFill>
                <a:latin typeface="Segoe UI Light"/>
                <a:cs typeface="Segoe UI" panose="020B0502040204020203" pitchFamily="34" charset="0"/>
              </a:rPr>
              <a:t>Building Azure Web Apps with Node.js and the Spotify Web </a:t>
            </a:r>
            <a:r>
              <a:rPr lang="en-GB" sz="2448" dirty="0" smtClean="0">
                <a:solidFill>
                  <a:srgbClr val="000000"/>
                </a:solidFill>
                <a:latin typeface="Segoe UI Light"/>
                <a:cs typeface="Segoe UI" panose="020B0502040204020203" pitchFamily="34" charset="0"/>
              </a:rPr>
              <a:t>API </a:t>
            </a:r>
            <a:r>
              <a:rPr lang="en-US" sz="1632" dirty="0" smtClean="0">
                <a:solidFill>
                  <a:srgbClr val="000000"/>
                </a:solidFill>
                <a:cs typeface="Segoe UI" panose="020B0502040204020203" pitchFamily="34" charset="0"/>
              </a:rPr>
              <a:t>Crowne Plaza Thu 4:30pm</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GB" sz="2448" dirty="0">
                <a:solidFill>
                  <a:srgbClr val="000000"/>
                </a:solidFill>
                <a:latin typeface="Segoe UI Light"/>
                <a:cs typeface="Segoe UI" panose="020B0502040204020203" pitchFamily="34" charset="0"/>
              </a:rPr>
              <a:t>Advanced Messaging Scenarios with Azure Service Bus </a:t>
            </a:r>
            <a:r>
              <a:rPr lang="en-GB" sz="2448" dirty="0" smtClean="0">
                <a:solidFill>
                  <a:srgbClr val="000000"/>
                </a:solidFill>
                <a:latin typeface="Segoe UI Light"/>
                <a:cs typeface="Segoe UI" panose="020B0502040204020203" pitchFamily="34" charset="0"/>
              </a:rPr>
              <a:t>Messaging </a:t>
            </a:r>
            <a:r>
              <a:rPr lang="en-US" sz="1632" dirty="0" smtClean="0">
                <a:solidFill>
                  <a:srgbClr val="000000"/>
                </a:solidFill>
                <a:cs typeface="Segoe UI" panose="020B0502040204020203" pitchFamily="34" charset="0"/>
              </a:rPr>
              <a:t>Marlborough Fri 11:55am</a:t>
            </a:r>
            <a:endParaRPr lang="en-US" sz="1632" dirty="0">
              <a:solidFill>
                <a:srgbClr val="000000"/>
              </a:solidFill>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GB" sz="2448" dirty="0">
                <a:solidFill>
                  <a:srgbClr val="000000"/>
                </a:solidFill>
                <a:latin typeface="Segoe UI Light"/>
                <a:cs typeface="Segoe UI" panose="020B0502040204020203" pitchFamily="34" charset="0"/>
              </a:rPr>
              <a:t>Office Developer Patterns &amp; </a:t>
            </a:r>
            <a:r>
              <a:rPr lang="en-GB" sz="2448" dirty="0" smtClean="0">
                <a:solidFill>
                  <a:srgbClr val="000000"/>
                </a:solidFill>
                <a:latin typeface="Segoe UI Light"/>
                <a:cs typeface="Segoe UI" panose="020B0502040204020203" pitchFamily="34" charset="0"/>
              </a:rPr>
              <a:t>Practices </a:t>
            </a:r>
            <a:r>
              <a:rPr lang="en-GB" sz="1632" dirty="0" smtClean="0">
                <a:solidFill>
                  <a:srgbClr val="000000"/>
                </a:solidFill>
                <a:cs typeface="Segoe UI" panose="020B0502040204020203" pitchFamily="34" charset="0"/>
              </a:rPr>
              <a:t>Elliott </a:t>
            </a:r>
            <a:r>
              <a:rPr lang="en-GB" sz="1632" dirty="0">
                <a:solidFill>
                  <a:srgbClr val="000000"/>
                </a:solidFill>
                <a:cs typeface="Segoe UI" panose="020B0502040204020203" pitchFamily="34" charset="0"/>
              </a:rPr>
              <a:t>(Crowne Plaza)</a:t>
            </a:r>
            <a:r>
              <a:rPr lang="en-US" sz="1632" dirty="0" smtClean="0">
                <a:solidFill>
                  <a:srgbClr val="000000"/>
                </a:solidFill>
                <a:cs typeface="Segoe UI" panose="020B0502040204020203" pitchFamily="34" charset="0"/>
              </a:rPr>
              <a:t> Thu 10:40am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5" name="TextBox 14"/>
          <p:cNvSpPr txBox="1"/>
          <p:nvPr/>
        </p:nvSpPr>
        <p:spPr>
          <a:xfrm>
            <a:off x="5912197" y="2772389"/>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3"/>
              </a:rPr>
              <a:t>http</a:t>
            </a:r>
            <a:r>
              <a:rPr lang="en-US" dirty="0" smtClean="0">
                <a:hlinkClick r:id="rId3"/>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4"/>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grpSp>
        <p:nvGrpSpPr>
          <p:cNvPr id="26" name="Group 25"/>
          <p:cNvGrpSpPr/>
          <p:nvPr/>
        </p:nvGrpSpPr>
        <p:grpSpPr>
          <a:xfrm>
            <a:off x="411905" y="2366213"/>
            <a:ext cx="5488575" cy="2709095"/>
            <a:chOff x="493559" y="2235967"/>
            <a:chExt cx="5488575" cy="2709095"/>
          </a:xfrm>
        </p:grpSpPr>
        <p:sp>
          <p:nvSpPr>
            <p:cNvPr id="27"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30" name="Rectangle 29"/>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9"/>
                </a:rPr>
                <a:t>http</a:t>
              </a:r>
              <a:r>
                <a:rPr lang="en-US" dirty="0" smtClean="0">
                  <a:solidFill>
                    <a:srgbClr val="FFFFFF"/>
                  </a:solidFill>
                  <a:hlinkClick r:id="rId9"/>
                </a:rPr>
                <a:t>://aka.ms/technetnz</a:t>
              </a:r>
              <a:r>
                <a:rPr lang="en-US" dirty="0" smtClean="0">
                  <a:solidFill>
                    <a:srgbClr val="FFFFFF"/>
                  </a:solidFill>
                </a:rPr>
                <a:t> </a:t>
              </a:r>
              <a:r>
                <a:rPr lang="en-US" dirty="0" smtClean="0">
                  <a:solidFill>
                    <a:srgbClr val="FFFFFF"/>
                  </a:solidFill>
                  <a:hlinkClick r:id="rId10"/>
                </a:rPr>
                <a:t>http://aka.ms/msdnnz</a:t>
              </a:r>
              <a:r>
                <a:rPr lang="en-US" dirty="0" smtClean="0">
                  <a:solidFill>
                    <a:srgbClr val="FFFFFF"/>
                  </a:solidFill>
                </a:rPr>
                <a:t> </a:t>
              </a:r>
              <a:endParaRPr lang="en-US" dirty="0">
                <a:solidFill>
                  <a:srgbClr val="FFFFFF"/>
                </a:solidFill>
              </a:endParaRPr>
            </a:p>
          </p:txBody>
        </p:sp>
        <p:grpSp>
          <p:nvGrpSpPr>
            <p:cNvPr id="31" name="Group 30"/>
            <p:cNvGrpSpPr/>
            <p:nvPr/>
          </p:nvGrpSpPr>
          <p:grpSpPr>
            <a:xfrm>
              <a:off x="659500" y="4244471"/>
              <a:ext cx="432048" cy="464385"/>
              <a:chOff x="3290598" y="3324876"/>
              <a:chExt cx="724001" cy="724001"/>
            </a:xfrm>
          </p:grpSpPr>
          <p:pic>
            <p:nvPicPr>
              <p:cNvPr id="35" name="Picture 3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41" name="Picture 40"/>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12348"/>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4479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55" y="3038475"/>
            <a:ext cx="11889564" cy="917575"/>
          </a:xfrm>
        </p:spPr>
        <p:txBody>
          <a:bodyPr/>
          <a:lstStyle/>
          <a:p>
            <a:r>
              <a:rPr lang="en-NZ" dirty="0" smtClean="0"/>
              <a:t>Vision</a:t>
            </a:r>
            <a:endParaRPr lang="en-NZ" dirty="0"/>
          </a:p>
        </p:txBody>
      </p:sp>
    </p:spTree>
    <p:extLst>
      <p:ext uri="{BB962C8B-B14F-4D97-AF65-F5344CB8AC3E}">
        <p14:creationId xmlns:p14="http://schemas.microsoft.com/office/powerpoint/2010/main" val="11012816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ight Arrow 344"/>
          <p:cNvSpPr/>
          <p:nvPr/>
        </p:nvSpPr>
        <p:spPr bwMode="auto">
          <a:xfrm>
            <a:off x="7608333" y="1344776"/>
            <a:ext cx="1970713" cy="1245030"/>
          </a:xfrm>
          <a:prstGeom prst="rightArrow">
            <a:avLst/>
          </a:prstGeom>
          <a:solidFill>
            <a:srgbClr val="262729"/>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7" name="Bent Arrow 346"/>
          <p:cNvSpPr/>
          <p:nvPr/>
        </p:nvSpPr>
        <p:spPr bwMode="auto">
          <a:xfrm>
            <a:off x="1478326" y="1323844"/>
            <a:ext cx="2779061" cy="4283937"/>
          </a:xfrm>
          <a:prstGeom prst="bentArrow">
            <a:avLst/>
          </a:prstGeom>
          <a:solidFill>
            <a:srgbClr val="262729"/>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marL="0" marR="0" lvl="0" indent="0" algn="ctr" defTabSz="913737" eaLnBrk="1" fontAlgn="base" latinLnBrk="0" hangingPunct="1">
              <a:lnSpc>
                <a:spcPct val="90000"/>
              </a:lnSpc>
              <a:spcBef>
                <a:spcPct val="0"/>
              </a:spcBef>
              <a:spcAft>
                <a:spcPct val="0"/>
              </a:spcAft>
              <a:buClrTx/>
              <a:buSzTx/>
              <a:buFontTx/>
              <a:buNone/>
              <a:tabLst/>
              <a:defRPr/>
            </a:pPr>
            <a:endParaRPr kumimoji="0" lang="en-US" sz="1999"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251" name="Group 250"/>
          <p:cNvGrpSpPr/>
          <p:nvPr/>
        </p:nvGrpSpPr>
        <p:grpSpPr>
          <a:xfrm>
            <a:off x="7501739" y="4437323"/>
            <a:ext cx="1347314" cy="2519163"/>
            <a:chOff x="1917763" y="3294063"/>
            <a:chExt cx="921204" cy="1722437"/>
          </a:xfrm>
        </p:grpSpPr>
        <p:sp>
          <p:nvSpPr>
            <p:cNvPr id="252" name="Freeform 5"/>
            <p:cNvSpPr>
              <a:spLocks/>
            </p:cNvSpPr>
            <p:nvPr/>
          </p:nvSpPr>
          <p:spPr bwMode="auto">
            <a:xfrm>
              <a:off x="2439421" y="3523293"/>
              <a:ext cx="275290" cy="57843"/>
            </a:xfrm>
            <a:custGeom>
              <a:avLst/>
              <a:gdLst>
                <a:gd name="T0" fmla="*/ 181 w 181"/>
                <a:gd name="T1" fmla="*/ 29 h 38"/>
                <a:gd name="T2" fmla="*/ 172 w 181"/>
                <a:gd name="T3" fmla="*/ 38 h 38"/>
                <a:gd name="T4" fmla="*/ 9 w 181"/>
                <a:gd name="T5" fmla="*/ 38 h 38"/>
                <a:gd name="T6" fmla="*/ 0 w 181"/>
                <a:gd name="T7" fmla="*/ 29 h 38"/>
                <a:gd name="T8" fmla="*/ 0 w 181"/>
                <a:gd name="T9" fmla="*/ 9 h 38"/>
                <a:gd name="T10" fmla="*/ 9 w 181"/>
                <a:gd name="T11" fmla="*/ 0 h 38"/>
                <a:gd name="T12" fmla="*/ 172 w 181"/>
                <a:gd name="T13" fmla="*/ 0 h 38"/>
                <a:gd name="T14" fmla="*/ 181 w 181"/>
                <a:gd name="T15" fmla="*/ 9 h 38"/>
                <a:gd name="T16" fmla="*/ 181 w 181"/>
                <a:gd name="T1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8">
                  <a:moveTo>
                    <a:pt x="181" y="29"/>
                  </a:moveTo>
                  <a:cubicBezTo>
                    <a:pt x="181" y="34"/>
                    <a:pt x="177" y="38"/>
                    <a:pt x="172" y="38"/>
                  </a:cubicBezTo>
                  <a:cubicBezTo>
                    <a:pt x="9" y="38"/>
                    <a:pt x="9" y="38"/>
                    <a:pt x="9" y="38"/>
                  </a:cubicBezTo>
                  <a:cubicBezTo>
                    <a:pt x="4" y="38"/>
                    <a:pt x="0" y="34"/>
                    <a:pt x="0" y="29"/>
                  </a:cubicBezTo>
                  <a:cubicBezTo>
                    <a:pt x="0" y="9"/>
                    <a:pt x="0" y="9"/>
                    <a:pt x="0" y="9"/>
                  </a:cubicBezTo>
                  <a:cubicBezTo>
                    <a:pt x="0" y="4"/>
                    <a:pt x="4" y="0"/>
                    <a:pt x="9" y="0"/>
                  </a:cubicBezTo>
                  <a:cubicBezTo>
                    <a:pt x="172" y="0"/>
                    <a:pt x="172" y="0"/>
                    <a:pt x="172" y="0"/>
                  </a:cubicBezTo>
                  <a:cubicBezTo>
                    <a:pt x="177" y="0"/>
                    <a:pt x="181" y="4"/>
                    <a:pt x="181" y="9"/>
                  </a:cubicBezTo>
                  <a:lnTo>
                    <a:pt x="181" y="29"/>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3" name="Rectangle 6"/>
            <p:cNvSpPr>
              <a:spLocks noChangeArrowheads="1"/>
            </p:cNvSpPr>
            <p:nvPr/>
          </p:nvSpPr>
          <p:spPr bwMode="auto">
            <a:xfrm>
              <a:off x="2425496" y="4279537"/>
              <a:ext cx="302069" cy="98547"/>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4" name="Rectangle 7"/>
            <p:cNvSpPr>
              <a:spLocks noChangeArrowheads="1"/>
            </p:cNvSpPr>
            <p:nvPr/>
          </p:nvSpPr>
          <p:spPr bwMode="auto">
            <a:xfrm>
              <a:off x="2425496" y="4279537"/>
              <a:ext cx="78196" cy="65341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5" name="Freeform 8"/>
            <p:cNvSpPr>
              <a:spLocks/>
            </p:cNvSpPr>
            <p:nvPr/>
          </p:nvSpPr>
          <p:spPr bwMode="auto">
            <a:xfrm>
              <a:off x="2322664" y="4922237"/>
              <a:ext cx="182098" cy="94263"/>
            </a:xfrm>
            <a:custGeom>
              <a:avLst/>
              <a:gdLst>
                <a:gd name="T0" fmla="*/ 68 w 120"/>
                <a:gd name="T1" fmla="*/ 0 h 62"/>
                <a:gd name="T2" fmla="*/ 0 w 120"/>
                <a:gd name="T3" fmla="*/ 62 h 62"/>
                <a:gd name="T4" fmla="*/ 68 w 120"/>
                <a:gd name="T5" fmla="*/ 62 h 62"/>
                <a:gd name="T6" fmla="*/ 120 w 120"/>
                <a:gd name="T7" fmla="*/ 62 h 62"/>
                <a:gd name="T8" fmla="*/ 120 w 120"/>
                <a:gd name="T9" fmla="*/ 0 h 62"/>
                <a:gd name="T10" fmla="*/ 68 w 120"/>
                <a:gd name="T11" fmla="*/ 0 h 62"/>
              </a:gdLst>
              <a:ahLst/>
              <a:cxnLst>
                <a:cxn ang="0">
                  <a:pos x="T0" y="T1"/>
                </a:cxn>
                <a:cxn ang="0">
                  <a:pos x="T2" y="T3"/>
                </a:cxn>
                <a:cxn ang="0">
                  <a:pos x="T4" y="T5"/>
                </a:cxn>
                <a:cxn ang="0">
                  <a:pos x="T6" y="T7"/>
                </a:cxn>
                <a:cxn ang="0">
                  <a:pos x="T8" y="T9"/>
                </a:cxn>
                <a:cxn ang="0">
                  <a:pos x="T10" y="T11"/>
                </a:cxn>
              </a:cxnLst>
              <a:rect l="0" t="0" r="r" b="b"/>
              <a:pathLst>
                <a:path w="120" h="62">
                  <a:moveTo>
                    <a:pt x="68" y="0"/>
                  </a:moveTo>
                  <a:cubicBezTo>
                    <a:pt x="33" y="0"/>
                    <a:pt x="4" y="27"/>
                    <a:pt x="0" y="62"/>
                  </a:cubicBezTo>
                  <a:cubicBezTo>
                    <a:pt x="68" y="62"/>
                    <a:pt x="68" y="62"/>
                    <a:pt x="68" y="62"/>
                  </a:cubicBezTo>
                  <a:cubicBezTo>
                    <a:pt x="120" y="62"/>
                    <a:pt x="120" y="62"/>
                    <a:pt x="120" y="62"/>
                  </a:cubicBezTo>
                  <a:cubicBezTo>
                    <a:pt x="120" y="0"/>
                    <a:pt x="120" y="0"/>
                    <a:pt x="120" y="0"/>
                  </a:cubicBezTo>
                  <a:lnTo>
                    <a:pt x="6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6" name="Rectangle 9"/>
            <p:cNvSpPr>
              <a:spLocks noChangeArrowheads="1"/>
            </p:cNvSpPr>
            <p:nvPr/>
          </p:nvSpPr>
          <p:spPr bwMode="auto">
            <a:xfrm>
              <a:off x="2649370" y="4279537"/>
              <a:ext cx="78196" cy="65341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7" name="Freeform 10"/>
            <p:cNvSpPr>
              <a:spLocks/>
            </p:cNvSpPr>
            <p:nvPr/>
          </p:nvSpPr>
          <p:spPr bwMode="auto">
            <a:xfrm>
              <a:off x="2547609" y="4922237"/>
              <a:ext cx="179956" cy="94263"/>
            </a:xfrm>
            <a:custGeom>
              <a:avLst/>
              <a:gdLst>
                <a:gd name="T0" fmla="*/ 68 w 119"/>
                <a:gd name="T1" fmla="*/ 0 h 62"/>
                <a:gd name="T2" fmla="*/ 0 w 119"/>
                <a:gd name="T3" fmla="*/ 62 h 62"/>
                <a:gd name="T4" fmla="*/ 68 w 119"/>
                <a:gd name="T5" fmla="*/ 62 h 62"/>
                <a:gd name="T6" fmla="*/ 119 w 119"/>
                <a:gd name="T7" fmla="*/ 62 h 62"/>
                <a:gd name="T8" fmla="*/ 119 w 119"/>
                <a:gd name="T9" fmla="*/ 0 h 62"/>
                <a:gd name="T10" fmla="*/ 68 w 119"/>
                <a:gd name="T11" fmla="*/ 0 h 62"/>
              </a:gdLst>
              <a:ahLst/>
              <a:cxnLst>
                <a:cxn ang="0">
                  <a:pos x="T0" y="T1"/>
                </a:cxn>
                <a:cxn ang="0">
                  <a:pos x="T2" y="T3"/>
                </a:cxn>
                <a:cxn ang="0">
                  <a:pos x="T4" y="T5"/>
                </a:cxn>
                <a:cxn ang="0">
                  <a:pos x="T6" y="T7"/>
                </a:cxn>
                <a:cxn ang="0">
                  <a:pos x="T8" y="T9"/>
                </a:cxn>
                <a:cxn ang="0">
                  <a:pos x="T10" y="T11"/>
                </a:cxn>
              </a:cxnLst>
              <a:rect l="0" t="0" r="r" b="b"/>
              <a:pathLst>
                <a:path w="119" h="62">
                  <a:moveTo>
                    <a:pt x="68" y="0"/>
                  </a:moveTo>
                  <a:cubicBezTo>
                    <a:pt x="32" y="0"/>
                    <a:pt x="3" y="27"/>
                    <a:pt x="0" y="62"/>
                  </a:cubicBezTo>
                  <a:cubicBezTo>
                    <a:pt x="68" y="62"/>
                    <a:pt x="68" y="62"/>
                    <a:pt x="68" y="62"/>
                  </a:cubicBezTo>
                  <a:cubicBezTo>
                    <a:pt x="119" y="62"/>
                    <a:pt x="119" y="62"/>
                    <a:pt x="119" y="62"/>
                  </a:cubicBezTo>
                  <a:cubicBezTo>
                    <a:pt x="119" y="0"/>
                    <a:pt x="119" y="0"/>
                    <a:pt x="119" y="0"/>
                  </a:cubicBezTo>
                  <a:lnTo>
                    <a:pt x="68" y="0"/>
                  </a:lnTo>
                  <a:close/>
                </a:path>
              </a:pathLst>
            </a:custGeom>
            <a:solidFill>
              <a:srgbClr val="563F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8" name="Freeform 11"/>
            <p:cNvSpPr>
              <a:spLocks/>
            </p:cNvSpPr>
            <p:nvPr/>
          </p:nvSpPr>
          <p:spPr bwMode="auto">
            <a:xfrm>
              <a:off x="2315166" y="3737526"/>
              <a:ext cx="523801" cy="542011"/>
            </a:xfrm>
            <a:custGeom>
              <a:avLst/>
              <a:gdLst>
                <a:gd name="T0" fmla="*/ 272 w 345"/>
                <a:gd name="T1" fmla="*/ 0 h 357"/>
                <a:gd name="T2" fmla="*/ 73 w 345"/>
                <a:gd name="T3" fmla="*/ 0 h 357"/>
                <a:gd name="T4" fmla="*/ 0 w 345"/>
                <a:gd name="T5" fmla="*/ 73 h 357"/>
                <a:gd name="T6" fmla="*/ 0 w 345"/>
                <a:gd name="T7" fmla="*/ 134 h 357"/>
                <a:gd name="T8" fmla="*/ 73 w 345"/>
                <a:gd name="T9" fmla="*/ 134 h 357"/>
                <a:gd name="T10" fmla="*/ 73 w 345"/>
                <a:gd name="T11" fmla="*/ 357 h 357"/>
                <a:gd name="T12" fmla="*/ 272 w 345"/>
                <a:gd name="T13" fmla="*/ 357 h 357"/>
                <a:gd name="T14" fmla="*/ 272 w 345"/>
                <a:gd name="T15" fmla="*/ 134 h 357"/>
                <a:gd name="T16" fmla="*/ 345 w 345"/>
                <a:gd name="T17" fmla="*/ 134 h 357"/>
                <a:gd name="T18" fmla="*/ 345 w 345"/>
                <a:gd name="T19" fmla="*/ 73 h 357"/>
                <a:gd name="T20" fmla="*/ 272 w 345"/>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357">
                  <a:moveTo>
                    <a:pt x="272" y="0"/>
                  </a:moveTo>
                  <a:cubicBezTo>
                    <a:pt x="73" y="0"/>
                    <a:pt x="73" y="0"/>
                    <a:pt x="73" y="0"/>
                  </a:cubicBezTo>
                  <a:cubicBezTo>
                    <a:pt x="33" y="0"/>
                    <a:pt x="0" y="32"/>
                    <a:pt x="0" y="73"/>
                  </a:cubicBezTo>
                  <a:cubicBezTo>
                    <a:pt x="0" y="134"/>
                    <a:pt x="0" y="134"/>
                    <a:pt x="0" y="134"/>
                  </a:cubicBezTo>
                  <a:cubicBezTo>
                    <a:pt x="73" y="134"/>
                    <a:pt x="73" y="134"/>
                    <a:pt x="73" y="134"/>
                  </a:cubicBezTo>
                  <a:cubicBezTo>
                    <a:pt x="73" y="357"/>
                    <a:pt x="73" y="357"/>
                    <a:pt x="73" y="357"/>
                  </a:cubicBezTo>
                  <a:cubicBezTo>
                    <a:pt x="272" y="357"/>
                    <a:pt x="272" y="357"/>
                    <a:pt x="272" y="357"/>
                  </a:cubicBezTo>
                  <a:cubicBezTo>
                    <a:pt x="272" y="134"/>
                    <a:pt x="272" y="134"/>
                    <a:pt x="272" y="134"/>
                  </a:cubicBezTo>
                  <a:cubicBezTo>
                    <a:pt x="345" y="134"/>
                    <a:pt x="345" y="134"/>
                    <a:pt x="345" y="134"/>
                  </a:cubicBezTo>
                  <a:cubicBezTo>
                    <a:pt x="345" y="73"/>
                    <a:pt x="345" y="73"/>
                    <a:pt x="345" y="73"/>
                  </a:cubicBezTo>
                  <a:cubicBezTo>
                    <a:pt x="345" y="32"/>
                    <a:pt x="312" y="0"/>
                    <a:pt x="272" y="0"/>
                  </a:cubicBezTo>
                  <a:close/>
                </a:path>
              </a:pathLst>
            </a:custGeom>
            <a:solidFill>
              <a:srgbClr val="FF660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9" name="Freeform 12"/>
            <p:cNvSpPr>
              <a:spLocks/>
            </p:cNvSpPr>
            <p:nvPr/>
          </p:nvSpPr>
          <p:spPr bwMode="auto">
            <a:xfrm>
              <a:off x="2225188" y="3941048"/>
              <a:ext cx="185312" cy="278503"/>
            </a:xfrm>
            <a:custGeom>
              <a:avLst/>
              <a:gdLst>
                <a:gd name="T0" fmla="*/ 76 w 122"/>
                <a:gd name="T1" fmla="*/ 184 h 184"/>
                <a:gd name="T2" fmla="*/ 0 w 122"/>
                <a:gd name="T3" fmla="*/ 184 h 184"/>
                <a:gd name="T4" fmla="*/ 0 w 122"/>
                <a:gd name="T5" fmla="*/ 130 h 184"/>
                <a:gd name="T6" fmla="*/ 69 w 122"/>
                <a:gd name="T7" fmla="*/ 130 h 184"/>
                <a:gd name="T8" fmla="*/ 69 w 122"/>
                <a:gd name="T9" fmla="*/ 0 h 184"/>
                <a:gd name="T10" fmla="*/ 122 w 122"/>
                <a:gd name="T11" fmla="*/ 0 h 184"/>
                <a:gd name="T12" fmla="*/ 122 w 122"/>
                <a:gd name="T13" fmla="*/ 138 h 184"/>
                <a:gd name="T14" fmla="*/ 76 w 122"/>
                <a:gd name="T15" fmla="*/ 184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84">
                  <a:moveTo>
                    <a:pt x="76" y="184"/>
                  </a:moveTo>
                  <a:cubicBezTo>
                    <a:pt x="0" y="184"/>
                    <a:pt x="0" y="184"/>
                    <a:pt x="0" y="184"/>
                  </a:cubicBezTo>
                  <a:cubicBezTo>
                    <a:pt x="0" y="130"/>
                    <a:pt x="0" y="130"/>
                    <a:pt x="0" y="130"/>
                  </a:cubicBezTo>
                  <a:cubicBezTo>
                    <a:pt x="69" y="130"/>
                    <a:pt x="69" y="130"/>
                    <a:pt x="69" y="130"/>
                  </a:cubicBezTo>
                  <a:cubicBezTo>
                    <a:pt x="69" y="0"/>
                    <a:pt x="69" y="0"/>
                    <a:pt x="69" y="0"/>
                  </a:cubicBezTo>
                  <a:cubicBezTo>
                    <a:pt x="122" y="0"/>
                    <a:pt x="122" y="0"/>
                    <a:pt x="122" y="0"/>
                  </a:cubicBezTo>
                  <a:cubicBezTo>
                    <a:pt x="122" y="138"/>
                    <a:pt x="122" y="138"/>
                    <a:pt x="122" y="138"/>
                  </a:cubicBezTo>
                  <a:cubicBezTo>
                    <a:pt x="122" y="163"/>
                    <a:pt x="102" y="184"/>
                    <a:pt x="76" y="184"/>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0" name="Rectangle 13"/>
            <p:cNvSpPr>
              <a:spLocks noChangeArrowheads="1"/>
            </p:cNvSpPr>
            <p:nvPr/>
          </p:nvSpPr>
          <p:spPr bwMode="auto">
            <a:xfrm>
              <a:off x="2743633" y="3941048"/>
              <a:ext cx="80338" cy="484168"/>
            </a:xfrm>
            <a:prstGeom prst="rect">
              <a:avLst/>
            </a:prstGeom>
            <a:solidFill>
              <a:srgbClr val="E2BE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1" name="Freeform 14"/>
            <p:cNvSpPr>
              <a:spLocks/>
            </p:cNvSpPr>
            <p:nvPr/>
          </p:nvSpPr>
          <p:spPr bwMode="auto">
            <a:xfrm>
              <a:off x="2743633" y="4341665"/>
              <a:ext cx="80338" cy="163889"/>
            </a:xfrm>
            <a:custGeom>
              <a:avLst/>
              <a:gdLst>
                <a:gd name="T0" fmla="*/ 0 w 53"/>
                <a:gd name="T1" fmla="*/ 0 h 108"/>
                <a:gd name="T2" fmla="*/ 0 w 53"/>
                <a:gd name="T3" fmla="*/ 108 h 108"/>
                <a:gd name="T4" fmla="*/ 53 w 53"/>
                <a:gd name="T5" fmla="*/ 54 h 108"/>
                <a:gd name="T6" fmla="*/ 0 w 53"/>
                <a:gd name="T7" fmla="*/ 0 h 108"/>
              </a:gdLst>
              <a:ahLst/>
              <a:cxnLst>
                <a:cxn ang="0">
                  <a:pos x="T0" y="T1"/>
                </a:cxn>
                <a:cxn ang="0">
                  <a:pos x="T2" y="T3"/>
                </a:cxn>
                <a:cxn ang="0">
                  <a:pos x="T4" y="T5"/>
                </a:cxn>
                <a:cxn ang="0">
                  <a:pos x="T6" y="T7"/>
                </a:cxn>
              </a:cxnLst>
              <a:rect l="0" t="0" r="r" b="b"/>
              <a:pathLst>
                <a:path w="53" h="108">
                  <a:moveTo>
                    <a:pt x="0" y="0"/>
                  </a:moveTo>
                  <a:cubicBezTo>
                    <a:pt x="0" y="108"/>
                    <a:pt x="0" y="108"/>
                    <a:pt x="0" y="108"/>
                  </a:cubicBezTo>
                  <a:cubicBezTo>
                    <a:pt x="29" y="108"/>
                    <a:pt x="53" y="84"/>
                    <a:pt x="53" y="54"/>
                  </a:cubicBezTo>
                  <a:cubicBezTo>
                    <a:pt x="53" y="24"/>
                    <a:pt x="29" y="0"/>
                    <a:pt x="0"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2" name="Freeform 15"/>
            <p:cNvSpPr>
              <a:spLocks/>
            </p:cNvSpPr>
            <p:nvPr/>
          </p:nvSpPr>
          <p:spPr bwMode="auto">
            <a:xfrm>
              <a:off x="2143779" y="4137071"/>
              <a:ext cx="163889" cy="82480"/>
            </a:xfrm>
            <a:custGeom>
              <a:avLst/>
              <a:gdLst>
                <a:gd name="T0" fmla="*/ 108 w 108"/>
                <a:gd name="T1" fmla="*/ 0 h 55"/>
                <a:gd name="T2" fmla="*/ 0 w 108"/>
                <a:gd name="T3" fmla="*/ 0 h 55"/>
                <a:gd name="T4" fmla="*/ 54 w 108"/>
                <a:gd name="T5" fmla="*/ 55 h 55"/>
                <a:gd name="T6" fmla="*/ 108 w 108"/>
                <a:gd name="T7" fmla="*/ 0 h 55"/>
              </a:gdLst>
              <a:ahLst/>
              <a:cxnLst>
                <a:cxn ang="0">
                  <a:pos x="T0" y="T1"/>
                </a:cxn>
                <a:cxn ang="0">
                  <a:pos x="T2" y="T3"/>
                </a:cxn>
                <a:cxn ang="0">
                  <a:pos x="T4" y="T5"/>
                </a:cxn>
                <a:cxn ang="0">
                  <a:pos x="T6" y="T7"/>
                </a:cxn>
              </a:cxnLst>
              <a:rect l="0" t="0" r="r" b="b"/>
              <a:pathLst>
                <a:path w="108" h="55">
                  <a:moveTo>
                    <a:pt x="108" y="0"/>
                  </a:moveTo>
                  <a:cubicBezTo>
                    <a:pt x="0" y="0"/>
                    <a:pt x="0" y="0"/>
                    <a:pt x="0" y="0"/>
                  </a:cubicBezTo>
                  <a:cubicBezTo>
                    <a:pt x="0" y="30"/>
                    <a:pt x="24" y="55"/>
                    <a:pt x="54" y="55"/>
                  </a:cubicBezTo>
                  <a:cubicBezTo>
                    <a:pt x="84" y="55"/>
                    <a:pt x="108" y="30"/>
                    <a:pt x="108" y="0"/>
                  </a:cubicBez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3" name="Rectangle 16"/>
            <p:cNvSpPr>
              <a:spLocks noChangeArrowheads="1"/>
            </p:cNvSpPr>
            <p:nvPr/>
          </p:nvSpPr>
          <p:spPr bwMode="auto">
            <a:xfrm>
              <a:off x="2743633" y="4321312"/>
              <a:ext cx="81409" cy="43918"/>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4" name="Rectangle 17"/>
            <p:cNvSpPr>
              <a:spLocks noChangeArrowheads="1"/>
            </p:cNvSpPr>
            <p:nvPr/>
          </p:nvSpPr>
          <p:spPr bwMode="auto">
            <a:xfrm>
              <a:off x="2014168" y="4100652"/>
              <a:ext cx="359912" cy="3642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5" name="Freeform 18"/>
            <p:cNvSpPr>
              <a:spLocks/>
            </p:cNvSpPr>
            <p:nvPr/>
          </p:nvSpPr>
          <p:spPr bwMode="auto">
            <a:xfrm>
              <a:off x="1917763" y="3918553"/>
              <a:ext cx="374909" cy="182098"/>
            </a:xfrm>
            <a:custGeom>
              <a:avLst/>
              <a:gdLst>
                <a:gd name="T0" fmla="*/ 259 w 350"/>
                <a:gd name="T1" fmla="*/ 0 h 170"/>
                <a:gd name="T2" fmla="*/ 0 w 350"/>
                <a:gd name="T3" fmla="*/ 0 h 170"/>
                <a:gd name="T4" fmla="*/ 90 w 350"/>
                <a:gd name="T5" fmla="*/ 170 h 170"/>
                <a:gd name="T6" fmla="*/ 350 w 350"/>
                <a:gd name="T7" fmla="*/ 170 h 170"/>
                <a:gd name="T8" fmla="*/ 259 w 350"/>
                <a:gd name="T9" fmla="*/ 0 h 170"/>
              </a:gdLst>
              <a:ahLst/>
              <a:cxnLst>
                <a:cxn ang="0">
                  <a:pos x="T0" y="T1"/>
                </a:cxn>
                <a:cxn ang="0">
                  <a:pos x="T2" y="T3"/>
                </a:cxn>
                <a:cxn ang="0">
                  <a:pos x="T4" y="T5"/>
                </a:cxn>
                <a:cxn ang="0">
                  <a:pos x="T6" y="T7"/>
                </a:cxn>
                <a:cxn ang="0">
                  <a:pos x="T8" y="T9"/>
                </a:cxn>
              </a:cxnLst>
              <a:rect l="0" t="0" r="r" b="b"/>
              <a:pathLst>
                <a:path w="350" h="170">
                  <a:moveTo>
                    <a:pt x="259" y="0"/>
                  </a:moveTo>
                  <a:lnTo>
                    <a:pt x="0" y="0"/>
                  </a:lnTo>
                  <a:lnTo>
                    <a:pt x="90" y="170"/>
                  </a:lnTo>
                  <a:lnTo>
                    <a:pt x="350" y="170"/>
                  </a:lnTo>
                  <a:lnTo>
                    <a:pt x="2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6" name="Rectangle 19"/>
            <p:cNvSpPr>
              <a:spLocks noChangeArrowheads="1"/>
            </p:cNvSpPr>
            <p:nvPr/>
          </p:nvSpPr>
          <p:spPr bwMode="auto">
            <a:xfrm>
              <a:off x="2292672" y="4100652"/>
              <a:ext cx="81409" cy="3749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7" name="Freeform 20"/>
            <p:cNvSpPr>
              <a:spLocks/>
            </p:cNvSpPr>
            <p:nvPr/>
          </p:nvSpPr>
          <p:spPr bwMode="auto">
            <a:xfrm>
              <a:off x="2529399" y="3625053"/>
              <a:ext cx="95334" cy="159604"/>
            </a:xfrm>
            <a:custGeom>
              <a:avLst/>
              <a:gdLst>
                <a:gd name="T0" fmla="*/ 45 w 89"/>
                <a:gd name="T1" fmla="*/ 149 h 149"/>
                <a:gd name="T2" fmla="*/ 0 w 89"/>
                <a:gd name="T3" fmla="*/ 105 h 149"/>
                <a:gd name="T4" fmla="*/ 0 w 89"/>
                <a:gd name="T5" fmla="*/ 0 h 149"/>
                <a:gd name="T6" fmla="*/ 89 w 89"/>
                <a:gd name="T7" fmla="*/ 0 h 149"/>
                <a:gd name="T8" fmla="*/ 89 w 89"/>
                <a:gd name="T9" fmla="*/ 105 h 149"/>
                <a:gd name="T10" fmla="*/ 45 w 89"/>
                <a:gd name="T11" fmla="*/ 149 h 149"/>
              </a:gdLst>
              <a:ahLst/>
              <a:cxnLst>
                <a:cxn ang="0">
                  <a:pos x="T0" y="T1"/>
                </a:cxn>
                <a:cxn ang="0">
                  <a:pos x="T2" y="T3"/>
                </a:cxn>
                <a:cxn ang="0">
                  <a:pos x="T4" y="T5"/>
                </a:cxn>
                <a:cxn ang="0">
                  <a:pos x="T6" y="T7"/>
                </a:cxn>
                <a:cxn ang="0">
                  <a:pos x="T8" y="T9"/>
                </a:cxn>
                <a:cxn ang="0">
                  <a:pos x="T10" y="T11"/>
                </a:cxn>
              </a:cxnLst>
              <a:rect l="0" t="0" r="r" b="b"/>
              <a:pathLst>
                <a:path w="89" h="149">
                  <a:moveTo>
                    <a:pt x="45" y="149"/>
                  </a:moveTo>
                  <a:lnTo>
                    <a:pt x="0" y="105"/>
                  </a:lnTo>
                  <a:lnTo>
                    <a:pt x="0" y="0"/>
                  </a:lnTo>
                  <a:lnTo>
                    <a:pt x="89" y="0"/>
                  </a:lnTo>
                  <a:lnTo>
                    <a:pt x="89" y="105"/>
                  </a:lnTo>
                  <a:lnTo>
                    <a:pt x="45" y="149"/>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8" name="Freeform 21"/>
            <p:cNvSpPr>
              <a:spLocks/>
            </p:cNvSpPr>
            <p:nvPr/>
          </p:nvSpPr>
          <p:spPr bwMode="auto">
            <a:xfrm>
              <a:off x="2529399" y="3625053"/>
              <a:ext cx="95334" cy="85693"/>
            </a:xfrm>
            <a:custGeom>
              <a:avLst/>
              <a:gdLst>
                <a:gd name="T0" fmla="*/ 0 w 63"/>
                <a:gd name="T1" fmla="*/ 51 h 56"/>
                <a:gd name="T2" fmla="*/ 31 w 63"/>
                <a:gd name="T3" fmla="*/ 56 h 56"/>
                <a:gd name="T4" fmla="*/ 63 w 63"/>
                <a:gd name="T5" fmla="*/ 51 h 56"/>
                <a:gd name="T6" fmla="*/ 63 w 63"/>
                <a:gd name="T7" fmla="*/ 0 h 56"/>
                <a:gd name="T8" fmla="*/ 0 w 63"/>
                <a:gd name="T9" fmla="*/ 0 h 56"/>
                <a:gd name="T10" fmla="*/ 0 w 63"/>
                <a:gd name="T11" fmla="*/ 51 h 56"/>
              </a:gdLst>
              <a:ahLst/>
              <a:cxnLst>
                <a:cxn ang="0">
                  <a:pos x="T0" y="T1"/>
                </a:cxn>
                <a:cxn ang="0">
                  <a:pos x="T2" y="T3"/>
                </a:cxn>
                <a:cxn ang="0">
                  <a:pos x="T4" y="T5"/>
                </a:cxn>
                <a:cxn ang="0">
                  <a:pos x="T6" y="T7"/>
                </a:cxn>
                <a:cxn ang="0">
                  <a:pos x="T8" y="T9"/>
                </a:cxn>
                <a:cxn ang="0">
                  <a:pos x="T10" y="T11"/>
                </a:cxn>
              </a:cxnLst>
              <a:rect l="0" t="0" r="r" b="b"/>
              <a:pathLst>
                <a:path w="63" h="56">
                  <a:moveTo>
                    <a:pt x="0" y="51"/>
                  </a:moveTo>
                  <a:cubicBezTo>
                    <a:pt x="10" y="54"/>
                    <a:pt x="20" y="56"/>
                    <a:pt x="31" y="56"/>
                  </a:cubicBezTo>
                  <a:cubicBezTo>
                    <a:pt x="42" y="56"/>
                    <a:pt x="53" y="54"/>
                    <a:pt x="63" y="51"/>
                  </a:cubicBezTo>
                  <a:cubicBezTo>
                    <a:pt x="63" y="0"/>
                    <a:pt x="63" y="0"/>
                    <a:pt x="63" y="0"/>
                  </a:cubicBezTo>
                  <a:cubicBezTo>
                    <a:pt x="0" y="0"/>
                    <a:pt x="0" y="0"/>
                    <a:pt x="0" y="0"/>
                  </a:cubicBezTo>
                  <a:lnTo>
                    <a:pt x="0" y="51"/>
                  </a:lnTo>
                  <a:close/>
                </a:path>
              </a:pathLst>
            </a:custGeom>
            <a:solidFill>
              <a:srgbClr val="C69B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9" name="Freeform 22"/>
            <p:cNvSpPr>
              <a:spLocks/>
            </p:cNvSpPr>
            <p:nvPr/>
          </p:nvSpPr>
          <p:spPr bwMode="auto">
            <a:xfrm>
              <a:off x="2434066" y="3448311"/>
              <a:ext cx="284931" cy="29993"/>
            </a:xfrm>
            <a:custGeom>
              <a:avLst/>
              <a:gdLst>
                <a:gd name="T0" fmla="*/ 188 w 188"/>
                <a:gd name="T1" fmla="*/ 10 h 20"/>
                <a:gd name="T2" fmla="*/ 179 w 188"/>
                <a:gd name="T3" fmla="*/ 20 h 20"/>
                <a:gd name="T4" fmla="*/ 10 w 188"/>
                <a:gd name="T5" fmla="*/ 20 h 20"/>
                <a:gd name="T6" fmla="*/ 0 w 188"/>
                <a:gd name="T7" fmla="*/ 10 h 20"/>
                <a:gd name="T8" fmla="*/ 0 w 188"/>
                <a:gd name="T9" fmla="*/ 10 h 20"/>
                <a:gd name="T10" fmla="*/ 10 w 188"/>
                <a:gd name="T11" fmla="*/ 0 h 20"/>
                <a:gd name="T12" fmla="*/ 179 w 188"/>
                <a:gd name="T13" fmla="*/ 0 h 20"/>
                <a:gd name="T14" fmla="*/ 188 w 188"/>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0">
                  <a:moveTo>
                    <a:pt x="188" y="10"/>
                  </a:moveTo>
                  <a:cubicBezTo>
                    <a:pt x="188" y="15"/>
                    <a:pt x="184" y="20"/>
                    <a:pt x="179" y="20"/>
                  </a:cubicBezTo>
                  <a:cubicBezTo>
                    <a:pt x="10" y="20"/>
                    <a:pt x="10" y="20"/>
                    <a:pt x="10" y="20"/>
                  </a:cubicBezTo>
                  <a:cubicBezTo>
                    <a:pt x="5" y="20"/>
                    <a:pt x="0" y="15"/>
                    <a:pt x="0" y="10"/>
                  </a:cubicBezTo>
                  <a:cubicBezTo>
                    <a:pt x="0" y="10"/>
                    <a:pt x="0" y="10"/>
                    <a:pt x="0" y="10"/>
                  </a:cubicBezTo>
                  <a:cubicBezTo>
                    <a:pt x="0" y="5"/>
                    <a:pt x="5" y="0"/>
                    <a:pt x="10" y="0"/>
                  </a:cubicBezTo>
                  <a:cubicBezTo>
                    <a:pt x="179" y="0"/>
                    <a:pt x="179" y="0"/>
                    <a:pt x="179" y="0"/>
                  </a:cubicBezTo>
                  <a:cubicBezTo>
                    <a:pt x="184" y="0"/>
                    <a:pt x="188" y="5"/>
                    <a:pt x="188"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0" name="Freeform 23"/>
            <p:cNvSpPr>
              <a:spLocks/>
            </p:cNvSpPr>
            <p:nvPr/>
          </p:nvSpPr>
          <p:spPr bwMode="auto">
            <a:xfrm>
              <a:off x="2464058" y="3294063"/>
              <a:ext cx="226017" cy="155320"/>
            </a:xfrm>
            <a:custGeom>
              <a:avLst/>
              <a:gdLst>
                <a:gd name="T0" fmla="*/ 75 w 149"/>
                <a:gd name="T1" fmla="*/ 0 h 102"/>
                <a:gd name="T2" fmla="*/ 0 w 149"/>
                <a:gd name="T3" fmla="*/ 75 h 102"/>
                <a:gd name="T4" fmla="*/ 0 w 149"/>
                <a:gd name="T5" fmla="*/ 102 h 102"/>
                <a:gd name="T6" fmla="*/ 149 w 149"/>
                <a:gd name="T7" fmla="*/ 102 h 102"/>
                <a:gd name="T8" fmla="*/ 149 w 149"/>
                <a:gd name="T9" fmla="*/ 75 h 102"/>
                <a:gd name="T10" fmla="*/ 75 w 149"/>
                <a:gd name="T11" fmla="*/ 0 h 102"/>
              </a:gdLst>
              <a:ahLst/>
              <a:cxnLst>
                <a:cxn ang="0">
                  <a:pos x="T0" y="T1"/>
                </a:cxn>
                <a:cxn ang="0">
                  <a:pos x="T2" y="T3"/>
                </a:cxn>
                <a:cxn ang="0">
                  <a:pos x="T4" y="T5"/>
                </a:cxn>
                <a:cxn ang="0">
                  <a:pos x="T6" y="T7"/>
                </a:cxn>
                <a:cxn ang="0">
                  <a:pos x="T8" y="T9"/>
                </a:cxn>
                <a:cxn ang="0">
                  <a:pos x="T10" y="T11"/>
                </a:cxn>
              </a:cxnLst>
              <a:rect l="0" t="0" r="r" b="b"/>
              <a:pathLst>
                <a:path w="149" h="102">
                  <a:moveTo>
                    <a:pt x="75" y="0"/>
                  </a:moveTo>
                  <a:cubicBezTo>
                    <a:pt x="33" y="0"/>
                    <a:pt x="0" y="34"/>
                    <a:pt x="0" y="75"/>
                  </a:cubicBezTo>
                  <a:cubicBezTo>
                    <a:pt x="0" y="102"/>
                    <a:pt x="0" y="102"/>
                    <a:pt x="0" y="102"/>
                  </a:cubicBezTo>
                  <a:cubicBezTo>
                    <a:pt x="149" y="102"/>
                    <a:pt x="149" y="102"/>
                    <a:pt x="149" y="102"/>
                  </a:cubicBezTo>
                  <a:cubicBezTo>
                    <a:pt x="149" y="75"/>
                    <a:pt x="149" y="75"/>
                    <a:pt x="149" y="75"/>
                  </a:cubicBezTo>
                  <a:cubicBezTo>
                    <a:pt x="149" y="34"/>
                    <a:pt x="116"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1" name="Rectangle 24"/>
            <p:cNvSpPr>
              <a:spLocks noChangeArrowheads="1"/>
            </p:cNvSpPr>
            <p:nvPr/>
          </p:nvSpPr>
          <p:spPr bwMode="auto">
            <a:xfrm>
              <a:off x="2464058" y="3408678"/>
              <a:ext cx="226017" cy="3963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2" name="Freeform 25"/>
            <p:cNvSpPr>
              <a:spLocks/>
            </p:cNvSpPr>
            <p:nvPr/>
          </p:nvSpPr>
          <p:spPr bwMode="auto">
            <a:xfrm>
              <a:off x="2464058" y="3478304"/>
              <a:ext cx="226017" cy="212091"/>
            </a:xfrm>
            <a:custGeom>
              <a:avLst/>
              <a:gdLst>
                <a:gd name="T0" fmla="*/ 0 w 149"/>
                <a:gd name="T1" fmla="*/ 0 h 140"/>
                <a:gd name="T2" fmla="*/ 0 w 149"/>
                <a:gd name="T3" fmla="*/ 116 h 140"/>
                <a:gd name="T4" fmla="*/ 1 w 149"/>
                <a:gd name="T5" fmla="*/ 116 h 140"/>
                <a:gd name="T6" fmla="*/ 74 w 149"/>
                <a:gd name="T7" fmla="*/ 140 h 140"/>
                <a:gd name="T8" fmla="*/ 149 w 149"/>
                <a:gd name="T9" fmla="*/ 116 h 140"/>
                <a:gd name="T10" fmla="*/ 149 w 149"/>
                <a:gd name="T11" fmla="*/ 0 h 140"/>
                <a:gd name="T12" fmla="*/ 0 w 149"/>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49" h="140">
                  <a:moveTo>
                    <a:pt x="0" y="0"/>
                  </a:moveTo>
                  <a:cubicBezTo>
                    <a:pt x="0" y="116"/>
                    <a:pt x="0" y="116"/>
                    <a:pt x="0" y="116"/>
                  </a:cubicBezTo>
                  <a:cubicBezTo>
                    <a:pt x="1" y="116"/>
                    <a:pt x="1" y="116"/>
                    <a:pt x="1" y="116"/>
                  </a:cubicBezTo>
                  <a:cubicBezTo>
                    <a:pt x="21" y="131"/>
                    <a:pt x="47" y="140"/>
                    <a:pt x="74" y="140"/>
                  </a:cubicBezTo>
                  <a:cubicBezTo>
                    <a:pt x="117" y="140"/>
                    <a:pt x="149" y="116"/>
                    <a:pt x="149" y="116"/>
                  </a:cubicBezTo>
                  <a:cubicBezTo>
                    <a:pt x="149" y="0"/>
                    <a:pt x="149" y="0"/>
                    <a:pt x="149" y="0"/>
                  </a:cubicBezTo>
                  <a:lnTo>
                    <a:pt x="0" y="0"/>
                  </a:lnTo>
                  <a:close/>
                </a:path>
              </a:pathLst>
            </a:custGeom>
            <a:solidFill>
              <a:srgbClr val="E2B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3" name="Rectangle 26"/>
            <p:cNvSpPr>
              <a:spLocks noChangeArrowheads="1"/>
            </p:cNvSpPr>
            <p:nvPr/>
          </p:nvSpPr>
          <p:spPr bwMode="auto">
            <a:xfrm>
              <a:off x="2743633" y="3941048"/>
              <a:ext cx="80338" cy="22495"/>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4" name="Rectangle 27"/>
            <p:cNvSpPr>
              <a:spLocks noChangeArrowheads="1"/>
            </p:cNvSpPr>
            <p:nvPr/>
          </p:nvSpPr>
          <p:spPr bwMode="auto">
            <a:xfrm>
              <a:off x="2330162" y="3941048"/>
              <a:ext cx="80338" cy="22495"/>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5" name="Freeform 28"/>
            <p:cNvSpPr>
              <a:spLocks/>
            </p:cNvSpPr>
            <p:nvPr/>
          </p:nvSpPr>
          <p:spPr bwMode="auto">
            <a:xfrm>
              <a:off x="2498336" y="3585421"/>
              <a:ext cx="156390" cy="35349"/>
            </a:xfrm>
            <a:custGeom>
              <a:avLst/>
              <a:gdLst>
                <a:gd name="T0" fmla="*/ 93 w 103"/>
                <a:gd name="T1" fmla="*/ 0 h 23"/>
                <a:gd name="T2" fmla="*/ 92 w 103"/>
                <a:gd name="T3" fmla="*/ 0 h 23"/>
                <a:gd name="T4" fmla="*/ 99 w 103"/>
                <a:gd name="T5" fmla="*/ 9 h 23"/>
                <a:gd name="T6" fmla="*/ 93 w 103"/>
                <a:gd name="T7" fmla="*/ 17 h 23"/>
                <a:gd name="T8" fmla="*/ 67 w 103"/>
                <a:gd name="T9" fmla="*/ 7 h 23"/>
                <a:gd name="T10" fmla="*/ 52 w 103"/>
                <a:gd name="T11" fmla="*/ 16 h 23"/>
                <a:gd name="T12" fmla="*/ 36 w 103"/>
                <a:gd name="T13" fmla="*/ 7 h 23"/>
                <a:gd name="T14" fmla="*/ 10 w 103"/>
                <a:gd name="T15" fmla="*/ 17 h 23"/>
                <a:gd name="T16" fmla="*/ 4 w 103"/>
                <a:gd name="T17" fmla="*/ 9 h 23"/>
                <a:gd name="T18" fmla="*/ 12 w 103"/>
                <a:gd name="T19" fmla="*/ 0 h 23"/>
                <a:gd name="T20" fmla="*/ 10 w 103"/>
                <a:gd name="T21" fmla="*/ 0 h 23"/>
                <a:gd name="T22" fmla="*/ 0 w 103"/>
                <a:gd name="T23" fmla="*/ 11 h 23"/>
                <a:gd name="T24" fmla="*/ 10 w 103"/>
                <a:gd name="T25" fmla="*/ 23 h 23"/>
                <a:gd name="T26" fmla="*/ 50 w 103"/>
                <a:gd name="T27" fmla="*/ 23 h 23"/>
                <a:gd name="T28" fmla="*/ 54 w 103"/>
                <a:gd name="T29" fmla="*/ 23 h 23"/>
                <a:gd name="T30" fmla="*/ 93 w 103"/>
                <a:gd name="T31" fmla="*/ 23 h 23"/>
                <a:gd name="T32" fmla="*/ 103 w 103"/>
                <a:gd name="T33" fmla="*/ 11 h 23"/>
                <a:gd name="T34" fmla="*/ 93 w 103"/>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3">
                  <a:moveTo>
                    <a:pt x="93" y="0"/>
                  </a:moveTo>
                  <a:cubicBezTo>
                    <a:pt x="92" y="0"/>
                    <a:pt x="92" y="0"/>
                    <a:pt x="92" y="0"/>
                  </a:cubicBezTo>
                  <a:cubicBezTo>
                    <a:pt x="96" y="0"/>
                    <a:pt x="99" y="4"/>
                    <a:pt x="99" y="9"/>
                  </a:cubicBezTo>
                  <a:cubicBezTo>
                    <a:pt x="99" y="13"/>
                    <a:pt x="97" y="17"/>
                    <a:pt x="93" y="17"/>
                  </a:cubicBezTo>
                  <a:cubicBezTo>
                    <a:pt x="80" y="17"/>
                    <a:pt x="78" y="7"/>
                    <a:pt x="67" y="7"/>
                  </a:cubicBezTo>
                  <a:cubicBezTo>
                    <a:pt x="58" y="7"/>
                    <a:pt x="54" y="12"/>
                    <a:pt x="52" y="16"/>
                  </a:cubicBezTo>
                  <a:cubicBezTo>
                    <a:pt x="49" y="12"/>
                    <a:pt x="45" y="7"/>
                    <a:pt x="36" y="7"/>
                  </a:cubicBezTo>
                  <a:cubicBezTo>
                    <a:pt x="25" y="7"/>
                    <a:pt x="23" y="17"/>
                    <a:pt x="10" y="17"/>
                  </a:cubicBezTo>
                  <a:cubicBezTo>
                    <a:pt x="6" y="17"/>
                    <a:pt x="4" y="13"/>
                    <a:pt x="4" y="9"/>
                  </a:cubicBezTo>
                  <a:cubicBezTo>
                    <a:pt x="4" y="4"/>
                    <a:pt x="8" y="0"/>
                    <a:pt x="12" y="0"/>
                  </a:cubicBezTo>
                  <a:cubicBezTo>
                    <a:pt x="11" y="0"/>
                    <a:pt x="11" y="0"/>
                    <a:pt x="10" y="0"/>
                  </a:cubicBezTo>
                  <a:cubicBezTo>
                    <a:pt x="4" y="0"/>
                    <a:pt x="0" y="5"/>
                    <a:pt x="0" y="11"/>
                  </a:cubicBezTo>
                  <a:cubicBezTo>
                    <a:pt x="0" y="18"/>
                    <a:pt x="4" y="23"/>
                    <a:pt x="10" y="23"/>
                  </a:cubicBezTo>
                  <a:cubicBezTo>
                    <a:pt x="16" y="23"/>
                    <a:pt x="40" y="23"/>
                    <a:pt x="50" y="23"/>
                  </a:cubicBezTo>
                  <a:cubicBezTo>
                    <a:pt x="52" y="23"/>
                    <a:pt x="54" y="23"/>
                    <a:pt x="54" y="23"/>
                  </a:cubicBezTo>
                  <a:cubicBezTo>
                    <a:pt x="63" y="23"/>
                    <a:pt x="87" y="23"/>
                    <a:pt x="93" y="23"/>
                  </a:cubicBezTo>
                  <a:cubicBezTo>
                    <a:pt x="99" y="23"/>
                    <a:pt x="103" y="18"/>
                    <a:pt x="103" y="11"/>
                  </a:cubicBezTo>
                  <a:cubicBezTo>
                    <a:pt x="103" y="5"/>
                    <a:pt x="99" y="0"/>
                    <a:pt x="9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6" name="Freeform 29"/>
            <p:cNvSpPr>
              <a:spLocks noEditPoints="1"/>
            </p:cNvSpPr>
            <p:nvPr/>
          </p:nvSpPr>
          <p:spPr bwMode="auto">
            <a:xfrm>
              <a:off x="2489766" y="3510439"/>
              <a:ext cx="174601" cy="62128"/>
            </a:xfrm>
            <a:custGeom>
              <a:avLst/>
              <a:gdLst>
                <a:gd name="T0" fmla="*/ 63 w 115"/>
                <a:gd name="T1" fmla="*/ 4 h 41"/>
                <a:gd name="T2" fmla="*/ 57 w 115"/>
                <a:gd name="T3" fmla="*/ 4 h 41"/>
                <a:gd name="T4" fmla="*/ 51 w 115"/>
                <a:gd name="T5" fmla="*/ 4 h 41"/>
                <a:gd name="T6" fmla="*/ 0 w 115"/>
                <a:gd name="T7" fmla="*/ 5 h 41"/>
                <a:gd name="T8" fmla="*/ 6 w 115"/>
                <a:gd name="T9" fmla="*/ 29 h 41"/>
                <a:gd name="T10" fmla="*/ 10 w 115"/>
                <a:gd name="T11" fmla="*/ 36 h 41"/>
                <a:gd name="T12" fmla="*/ 57 w 115"/>
                <a:gd name="T13" fmla="*/ 13 h 41"/>
                <a:gd name="T14" fmla="*/ 109 w 115"/>
                <a:gd name="T15" fmla="*/ 29 h 41"/>
                <a:gd name="T16" fmla="*/ 115 w 115"/>
                <a:gd name="T17" fmla="*/ 5 h 41"/>
                <a:gd name="T18" fmla="*/ 42 w 115"/>
                <a:gd name="T19" fmla="*/ 5 h 41"/>
                <a:gd name="T20" fmla="*/ 9 w 115"/>
                <a:gd name="T21" fmla="*/ 7 h 41"/>
                <a:gd name="T22" fmla="*/ 7 w 115"/>
                <a:gd name="T23" fmla="*/ 9 h 41"/>
                <a:gd name="T24" fmla="*/ 1 w 115"/>
                <a:gd name="T25" fmla="*/ 7 h 41"/>
                <a:gd name="T26" fmla="*/ 4 w 115"/>
                <a:gd name="T27" fmla="*/ 8 h 41"/>
                <a:gd name="T28" fmla="*/ 36 w 115"/>
                <a:gd name="T29" fmla="*/ 36 h 41"/>
                <a:gd name="T30" fmla="*/ 12 w 115"/>
                <a:gd name="T31" fmla="*/ 34 h 41"/>
                <a:gd name="T32" fmla="*/ 42 w 115"/>
                <a:gd name="T33" fmla="*/ 32 h 41"/>
                <a:gd name="T34" fmla="*/ 9 w 115"/>
                <a:gd name="T35" fmla="*/ 30 h 41"/>
                <a:gd name="T36" fmla="*/ 43 w 115"/>
                <a:gd name="T37" fmla="*/ 30 h 41"/>
                <a:gd name="T38" fmla="*/ 7 w 115"/>
                <a:gd name="T39" fmla="*/ 23 h 41"/>
                <a:gd name="T40" fmla="*/ 48 w 115"/>
                <a:gd name="T41" fmla="*/ 22 h 41"/>
                <a:gd name="T42" fmla="*/ 48 w 115"/>
                <a:gd name="T43" fmla="*/ 19 h 41"/>
                <a:gd name="T44" fmla="*/ 6 w 115"/>
                <a:gd name="T45" fmla="*/ 18 h 41"/>
                <a:gd name="T46" fmla="*/ 49 w 115"/>
                <a:gd name="T47" fmla="*/ 15 h 41"/>
                <a:gd name="T48" fmla="*/ 6 w 115"/>
                <a:gd name="T49" fmla="*/ 13 h 41"/>
                <a:gd name="T50" fmla="*/ 49 w 115"/>
                <a:gd name="T51" fmla="*/ 13 h 41"/>
                <a:gd name="T52" fmla="*/ 104 w 115"/>
                <a:gd name="T53" fmla="*/ 5 h 41"/>
                <a:gd name="T54" fmla="*/ 70 w 115"/>
                <a:gd name="T55" fmla="*/ 7 h 41"/>
                <a:gd name="T56" fmla="*/ 67 w 115"/>
                <a:gd name="T57" fmla="*/ 9 h 41"/>
                <a:gd name="T58" fmla="*/ 66 w 115"/>
                <a:gd name="T59" fmla="*/ 11 h 41"/>
                <a:gd name="T60" fmla="*/ 66 w 115"/>
                <a:gd name="T61" fmla="*/ 13 h 41"/>
                <a:gd name="T62" fmla="*/ 79 w 115"/>
                <a:gd name="T63" fmla="*/ 36 h 41"/>
                <a:gd name="T64" fmla="*/ 105 w 115"/>
                <a:gd name="T65" fmla="*/ 32 h 41"/>
                <a:gd name="T66" fmla="*/ 73 w 115"/>
                <a:gd name="T67" fmla="*/ 32 h 41"/>
                <a:gd name="T68" fmla="*/ 106 w 115"/>
                <a:gd name="T69" fmla="*/ 30 h 41"/>
                <a:gd name="T70" fmla="*/ 107 w 115"/>
                <a:gd name="T71" fmla="*/ 28 h 41"/>
                <a:gd name="T72" fmla="*/ 69 w 115"/>
                <a:gd name="T73" fmla="*/ 26 h 41"/>
                <a:gd name="T74" fmla="*/ 108 w 115"/>
                <a:gd name="T75" fmla="*/ 26 h 41"/>
                <a:gd name="T76" fmla="*/ 67 w 115"/>
                <a:gd name="T77" fmla="*/ 19 h 41"/>
                <a:gd name="T78" fmla="*/ 109 w 115"/>
                <a:gd name="T79" fmla="*/ 18 h 41"/>
                <a:gd name="T80" fmla="*/ 109 w 115"/>
                <a:gd name="T81" fmla="*/ 15 h 41"/>
                <a:gd name="T82" fmla="*/ 111 w 115"/>
                <a:gd name="T83" fmla="*/ 8 h 41"/>
                <a:gd name="T84" fmla="*/ 114 w 115"/>
                <a:gd name="T85"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41">
                  <a:moveTo>
                    <a:pt x="114" y="3"/>
                  </a:moveTo>
                  <a:cubicBezTo>
                    <a:pt x="114" y="3"/>
                    <a:pt x="101" y="0"/>
                    <a:pt x="90" y="0"/>
                  </a:cubicBezTo>
                  <a:cubicBezTo>
                    <a:pt x="79" y="0"/>
                    <a:pt x="63" y="4"/>
                    <a:pt x="63" y="4"/>
                  </a:cubicBezTo>
                  <a:cubicBezTo>
                    <a:pt x="57" y="4"/>
                    <a:pt x="57" y="4"/>
                    <a:pt x="57" y="4"/>
                  </a:cubicBezTo>
                  <a:cubicBezTo>
                    <a:pt x="57" y="4"/>
                    <a:pt x="57" y="4"/>
                    <a:pt x="57" y="4"/>
                  </a:cubicBezTo>
                  <a:cubicBezTo>
                    <a:pt x="57" y="4"/>
                    <a:pt x="57" y="4"/>
                    <a:pt x="57" y="4"/>
                  </a:cubicBezTo>
                  <a:cubicBezTo>
                    <a:pt x="57" y="4"/>
                    <a:pt x="57" y="4"/>
                    <a:pt x="57" y="4"/>
                  </a:cubicBezTo>
                  <a:cubicBezTo>
                    <a:pt x="57" y="4"/>
                    <a:pt x="57" y="4"/>
                    <a:pt x="57" y="4"/>
                  </a:cubicBezTo>
                  <a:cubicBezTo>
                    <a:pt x="51" y="4"/>
                    <a:pt x="51" y="4"/>
                    <a:pt x="51" y="4"/>
                  </a:cubicBezTo>
                  <a:cubicBezTo>
                    <a:pt x="51" y="4"/>
                    <a:pt x="35" y="0"/>
                    <a:pt x="24" y="0"/>
                  </a:cubicBezTo>
                  <a:cubicBezTo>
                    <a:pt x="14" y="0"/>
                    <a:pt x="1" y="3"/>
                    <a:pt x="1" y="3"/>
                  </a:cubicBezTo>
                  <a:cubicBezTo>
                    <a:pt x="1" y="3"/>
                    <a:pt x="0" y="3"/>
                    <a:pt x="0" y="5"/>
                  </a:cubicBezTo>
                  <a:cubicBezTo>
                    <a:pt x="0" y="5"/>
                    <a:pt x="0" y="9"/>
                    <a:pt x="0" y="11"/>
                  </a:cubicBezTo>
                  <a:cubicBezTo>
                    <a:pt x="0" y="12"/>
                    <a:pt x="2" y="12"/>
                    <a:pt x="3" y="13"/>
                  </a:cubicBezTo>
                  <a:cubicBezTo>
                    <a:pt x="4" y="15"/>
                    <a:pt x="5" y="23"/>
                    <a:pt x="6" y="29"/>
                  </a:cubicBezTo>
                  <a:cubicBezTo>
                    <a:pt x="6" y="31"/>
                    <a:pt x="7" y="34"/>
                    <a:pt x="10" y="36"/>
                  </a:cubicBezTo>
                  <a:cubicBezTo>
                    <a:pt x="10" y="36"/>
                    <a:pt x="10" y="36"/>
                    <a:pt x="10" y="36"/>
                  </a:cubicBezTo>
                  <a:cubicBezTo>
                    <a:pt x="10" y="36"/>
                    <a:pt x="10" y="36"/>
                    <a:pt x="10" y="36"/>
                  </a:cubicBezTo>
                  <a:cubicBezTo>
                    <a:pt x="13" y="39"/>
                    <a:pt x="17" y="41"/>
                    <a:pt x="25" y="41"/>
                  </a:cubicBezTo>
                  <a:cubicBezTo>
                    <a:pt x="36" y="41"/>
                    <a:pt x="41" y="38"/>
                    <a:pt x="46" y="30"/>
                  </a:cubicBezTo>
                  <a:cubicBezTo>
                    <a:pt x="51" y="22"/>
                    <a:pt x="52" y="13"/>
                    <a:pt x="57" y="13"/>
                  </a:cubicBezTo>
                  <a:cubicBezTo>
                    <a:pt x="62" y="13"/>
                    <a:pt x="63" y="22"/>
                    <a:pt x="68" y="30"/>
                  </a:cubicBezTo>
                  <a:cubicBezTo>
                    <a:pt x="73" y="38"/>
                    <a:pt x="79" y="41"/>
                    <a:pt x="90" y="41"/>
                  </a:cubicBezTo>
                  <a:cubicBezTo>
                    <a:pt x="103" y="41"/>
                    <a:pt x="108" y="35"/>
                    <a:pt x="109" y="29"/>
                  </a:cubicBezTo>
                  <a:cubicBezTo>
                    <a:pt x="110" y="23"/>
                    <a:pt x="111" y="15"/>
                    <a:pt x="112" y="13"/>
                  </a:cubicBezTo>
                  <a:cubicBezTo>
                    <a:pt x="113" y="12"/>
                    <a:pt x="115" y="12"/>
                    <a:pt x="115" y="11"/>
                  </a:cubicBezTo>
                  <a:cubicBezTo>
                    <a:pt x="115" y="9"/>
                    <a:pt x="115" y="5"/>
                    <a:pt x="115" y="5"/>
                  </a:cubicBezTo>
                  <a:cubicBezTo>
                    <a:pt x="115" y="3"/>
                    <a:pt x="114" y="3"/>
                    <a:pt x="114" y="3"/>
                  </a:cubicBezTo>
                  <a:close/>
                  <a:moveTo>
                    <a:pt x="24" y="2"/>
                  </a:moveTo>
                  <a:cubicBezTo>
                    <a:pt x="30" y="2"/>
                    <a:pt x="37" y="3"/>
                    <a:pt x="42" y="5"/>
                  </a:cubicBezTo>
                  <a:cubicBezTo>
                    <a:pt x="11" y="5"/>
                    <a:pt x="11" y="5"/>
                    <a:pt x="11" y="5"/>
                  </a:cubicBezTo>
                  <a:cubicBezTo>
                    <a:pt x="14" y="3"/>
                    <a:pt x="18" y="2"/>
                    <a:pt x="24" y="2"/>
                  </a:cubicBezTo>
                  <a:close/>
                  <a:moveTo>
                    <a:pt x="9" y="7"/>
                  </a:moveTo>
                  <a:cubicBezTo>
                    <a:pt x="45" y="7"/>
                    <a:pt x="45" y="7"/>
                    <a:pt x="45" y="7"/>
                  </a:cubicBezTo>
                  <a:cubicBezTo>
                    <a:pt x="46" y="7"/>
                    <a:pt x="47" y="8"/>
                    <a:pt x="48" y="9"/>
                  </a:cubicBezTo>
                  <a:cubicBezTo>
                    <a:pt x="7" y="9"/>
                    <a:pt x="7" y="9"/>
                    <a:pt x="7" y="9"/>
                  </a:cubicBezTo>
                  <a:cubicBezTo>
                    <a:pt x="8" y="8"/>
                    <a:pt x="8" y="7"/>
                    <a:pt x="9" y="7"/>
                  </a:cubicBezTo>
                  <a:close/>
                  <a:moveTo>
                    <a:pt x="4" y="8"/>
                  </a:moveTo>
                  <a:cubicBezTo>
                    <a:pt x="3" y="8"/>
                    <a:pt x="2" y="8"/>
                    <a:pt x="1" y="7"/>
                  </a:cubicBezTo>
                  <a:cubicBezTo>
                    <a:pt x="2" y="7"/>
                    <a:pt x="3" y="7"/>
                    <a:pt x="4" y="7"/>
                  </a:cubicBezTo>
                  <a:cubicBezTo>
                    <a:pt x="4" y="7"/>
                    <a:pt x="5" y="7"/>
                    <a:pt x="6" y="7"/>
                  </a:cubicBezTo>
                  <a:cubicBezTo>
                    <a:pt x="5" y="8"/>
                    <a:pt x="4" y="8"/>
                    <a:pt x="4" y="8"/>
                  </a:cubicBezTo>
                  <a:close/>
                  <a:moveTo>
                    <a:pt x="26" y="39"/>
                  </a:moveTo>
                  <a:cubicBezTo>
                    <a:pt x="21" y="39"/>
                    <a:pt x="18" y="38"/>
                    <a:pt x="15" y="36"/>
                  </a:cubicBezTo>
                  <a:cubicBezTo>
                    <a:pt x="36" y="36"/>
                    <a:pt x="36" y="36"/>
                    <a:pt x="36" y="36"/>
                  </a:cubicBezTo>
                  <a:cubicBezTo>
                    <a:pt x="33" y="38"/>
                    <a:pt x="29" y="39"/>
                    <a:pt x="26" y="39"/>
                  </a:cubicBezTo>
                  <a:close/>
                  <a:moveTo>
                    <a:pt x="39" y="34"/>
                  </a:moveTo>
                  <a:cubicBezTo>
                    <a:pt x="12" y="34"/>
                    <a:pt x="12" y="34"/>
                    <a:pt x="12" y="34"/>
                  </a:cubicBezTo>
                  <a:cubicBezTo>
                    <a:pt x="11" y="34"/>
                    <a:pt x="11" y="33"/>
                    <a:pt x="10" y="32"/>
                  </a:cubicBezTo>
                  <a:cubicBezTo>
                    <a:pt x="10" y="32"/>
                    <a:pt x="10" y="32"/>
                    <a:pt x="10" y="32"/>
                  </a:cubicBezTo>
                  <a:cubicBezTo>
                    <a:pt x="42" y="32"/>
                    <a:pt x="42" y="32"/>
                    <a:pt x="42" y="32"/>
                  </a:cubicBezTo>
                  <a:cubicBezTo>
                    <a:pt x="41" y="33"/>
                    <a:pt x="40" y="34"/>
                    <a:pt x="39" y="34"/>
                  </a:cubicBezTo>
                  <a:close/>
                  <a:moveTo>
                    <a:pt x="43" y="30"/>
                  </a:moveTo>
                  <a:cubicBezTo>
                    <a:pt x="9" y="30"/>
                    <a:pt x="9" y="30"/>
                    <a:pt x="9" y="30"/>
                  </a:cubicBezTo>
                  <a:cubicBezTo>
                    <a:pt x="8" y="29"/>
                    <a:pt x="8" y="29"/>
                    <a:pt x="8" y="28"/>
                  </a:cubicBezTo>
                  <a:cubicBezTo>
                    <a:pt x="45" y="28"/>
                    <a:pt x="45" y="28"/>
                    <a:pt x="45" y="28"/>
                  </a:cubicBezTo>
                  <a:cubicBezTo>
                    <a:pt x="45" y="29"/>
                    <a:pt x="44" y="29"/>
                    <a:pt x="43" y="30"/>
                  </a:cubicBezTo>
                  <a:close/>
                  <a:moveTo>
                    <a:pt x="46" y="26"/>
                  </a:moveTo>
                  <a:cubicBezTo>
                    <a:pt x="7" y="26"/>
                    <a:pt x="7" y="26"/>
                    <a:pt x="7" y="26"/>
                  </a:cubicBezTo>
                  <a:cubicBezTo>
                    <a:pt x="7" y="25"/>
                    <a:pt x="7" y="24"/>
                    <a:pt x="7" y="23"/>
                  </a:cubicBezTo>
                  <a:cubicBezTo>
                    <a:pt x="47" y="23"/>
                    <a:pt x="47" y="23"/>
                    <a:pt x="47" y="23"/>
                  </a:cubicBezTo>
                  <a:cubicBezTo>
                    <a:pt x="47" y="24"/>
                    <a:pt x="46" y="25"/>
                    <a:pt x="46" y="26"/>
                  </a:cubicBezTo>
                  <a:close/>
                  <a:moveTo>
                    <a:pt x="48" y="22"/>
                  </a:moveTo>
                  <a:cubicBezTo>
                    <a:pt x="7" y="22"/>
                    <a:pt x="7" y="22"/>
                    <a:pt x="7" y="22"/>
                  </a:cubicBezTo>
                  <a:cubicBezTo>
                    <a:pt x="6" y="21"/>
                    <a:pt x="6" y="20"/>
                    <a:pt x="6" y="19"/>
                  </a:cubicBezTo>
                  <a:cubicBezTo>
                    <a:pt x="48" y="19"/>
                    <a:pt x="48" y="19"/>
                    <a:pt x="48" y="19"/>
                  </a:cubicBezTo>
                  <a:cubicBezTo>
                    <a:pt x="48" y="20"/>
                    <a:pt x="48" y="21"/>
                    <a:pt x="48" y="22"/>
                  </a:cubicBezTo>
                  <a:close/>
                  <a:moveTo>
                    <a:pt x="49" y="18"/>
                  </a:moveTo>
                  <a:cubicBezTo>
                    <a:pt x="6" y="18"/>
                    <a:pt x="6" y="18"/>
                    <a:pt x="6" y="18"/>
                  </a:cubicBezTo>
                  <a:cubicBezTo>
                    <a:pt x="6" y="17"/>
                    <a:pt x="6" y="16"/>
                    <a:pt x="6" y="16"/>
                  </a:cubicBezTo>
                  <a:cubicBezTo>
                    <a:pt x="6" y="16"/>
                    <a:pt x="6" y="15"/>
                    <a:pt x="6" y="15"/>
                  </a:cubicBezTo>
                  <a:cubicBezTo>
                    <a:pt x="49" y="15"/>
                    <a:pt x="49" y="15"/>
                    <a:pt x="49" y="15"/>
                  </a:cubicBezTo>
                  <a:cubicBezTo>
                    <a:pt x="49" y="16"/>
                    <a:pt x="49" y="17"/>
                    <a:pt x="49" y="18"/>
                  </a:cubicBezTo>
                  <a:close/>
                  <a:moveTo>
                    <a:pt x="49" y="13"/>
                  </a:moveTo>
                  <a:cubicBezTo>
                    <a:pt x="6" y="13"/>
                    <a:pt x="6" y="13"/>
                    <a:pt x="6" y="13"/>
                  </a:cubicBezTo>
                  <a:cubicBezTo>
                    <a:pt x="6" y="12"/>
                    <a:pt x="7" y="12"/>
                    <a:pt x="7" y="11"/>
                  </a:cubicBezTo>
                  <a:cubicBezTo>
                    <a:pt x="49" y="11"/>
                    <a:pt x="49" y="11"/>
                    <a:pt x="49" y="11"/>
                  </a:cubicBezTo>
                  <a:cubicBezTo>
                    <a:pt x="49" y="11"/>
                    <a:pt x="49" y="12"/>
                    <a:pt x="49" y="13"/>
                  </a:cubicBezTo>
                  <a:cubicBezTo>
                    <a:pt x="49" y="13"/>
                    <a:pt x="49" y="13"/>
                    <a:pt x="49" y="13"/>
                  </a:cubicBezTo>
                  <a:close/>
                  <a:moveTo>
                    <a:pt x="91" y="2"/>
                  </a:moveTo>
                  <a:cubicBezTo>
                    <a:pt x="97" y="2"/>
                    <a:pt x="101" y="3"/>
                    <a:pt x="104" y="5"/>
                  </a:cubicBezTo>
                  <a:cubicBezTo>
                    <a:pt x="73" y="5"/>
                    <a:pt x="73" y="5"/>
                    <a:pt x="73" y="5"/>
                  </a:cubicBezTo>
                  <a:cubicBezTo>
                    <a:pt x="78" y="3"/>
                    <a:pt x="85" y="2"/>
                    <a:pt x="91" y="2"/>
                  </a:cubicBezTo>
                  <a:close/>
                  <a:moveTo>
                    <a:pt x="70" y="7"/>
                  </a:moveTo>
                  <a:cubicBezTo>
                    <a:pt x="106" y="7"/>
                    <a:pt x="106" y="7"/>
                    <a:pt x="106" y="7"/>
                  </a:cubicBezTo>
                  <a:cubicBezTo>
                    <a:pt x="107" y="7"/>
                    <a:pt x="107" y="8"/>
                    <a:pt x="108" y="9"/>
                  </a:cubicBezTo>
                  <a:cubicBezTo>
                    <a:pt x="67" y="9"/>
                    <a:pt x="67" y="9"/>
                    <a:pt x="67" y="9"/>
                  </a:cubicBezTo>
                  <a:cubicBezTo>
                    <a:pt x="68" y="8"/>
                    <a:pt x="69" y="7"/>
                    <a:pt x="70" y="7"/>
                  </a:cubicBezTo>
                  <a:close/>
                  <a:moveTo>
                    <a:pt x="66" y="13"/>
                  </a:moveTo>
                  <a:cubicBezTo>
                    <a:pt x="66" y="12"/>
                    <a:pt x="66" y="11"/>
                    <a:pt x="66" y="11"/>
                  </a:cubicBezTo>
                  <a:cubicBezTo>
                    <a:pt x="108" y="11"/>
                    <a:pt x="108" y="11"/>
                    <a:pt x="108" y="11"/>
                  </a:cubicBezTo>
                  <a:cubicBezTo>
                    <a:pt x="108" y="12"/>
                    <a:pt x="108" y="12"/>
                    <a:pt x="109" y="13"/>
                  </a:cubicBezTo>
                  <a:cubicBezTo>
                    <a:pt x="66" y="13"/>
                    <a:pt x="66" y="13"/>
                    <a:pt x="66" y="13"/>
                  </a:cubicBezTo>
                  <a:cubicBezTo>
                    <a:pt x="66" y="13"/>
                    <a:pt x="66" y="13"/>
                    <a:pt x="66" y="13"/>
                  </a:cubicBezTo>
                  <a:close/>
                  <a:moveTo>
                    <a:pt x="89" y="39"/>
                  </a:moveTo>
                  <a:cubicBezTo>
                    <a:pt x="86" y="39"/>
                    <a:pt x="82" y="38"/>
                    <a:pt x="79" y="36"/>
                  </a:cubicBezTo>
                  <a:cubicBezTo>
                    <a:pt x="100" y="36"/>
                    <a:pt x="100" y="36"/>
                    <a:pt x="100" y="36"/>
                  </a:cubicBezTo>
                  <a:cubicBezTo>
                    <a:pt x="97" y="38"/>
                    <a:pt x="93" y="39"/>
                    <a:pt x="89" y="39"/>
                  </a:cubicBezTo>
                  <a:close/>
                  <a:moveTo>
                    <a:pt x="105" y="32"/>
                  </a:moveTo>
                  <a:cubicBezTo>
                    <a:pt x="104" y="33"/>
                    <a:pt x="104" y="34"/>
                    <a:pt x="103" y="34"/>
                  </a:cubicBezTo>
                  <a:cubicBezTo>
                    <a:pt x="76" y="34"/>
                    <a:pt x="76" y="34"/>
                    <a:pt x="76" y="34"/>
                  </a:cubicBezTo>
                  <a:cubicBezTo>
                    <a:pt x="75" y="34"/>
                    <a:pt x="74" y="33"/>
                    <a:pt x="73" y="32"/>
                  </a:cubicBezTo>
                  <a:cubicBezTo>
                    <a:pt x="105" y="32"/>
                    <a:pt x="105" y="32"/>
                    <a:pt x="105" y="32"/>
                  </a:cubicBezTo>
                  <a:cubicBezTo>
                    <a:pt x="105" y="32"/>
                    <a:pt x="105" y="32"/>
                    <a:pt x="105" y="32"/>
                  </a:cubicBezTo>
                  <a:close/>
                  <a:moveTo>
                    <a:pt x="106" y="30"/>
                  </a:moveTo>
                  <a:cubicBezTo>
                    <a:pt x="72" y="30"/>
                    <a:pt x="72" y="30"/>
                    <a:pt x="72" y="30"/>
                  </a:cubicBezTo>
                  <a:cubicBezTo>
                    <a:pt x="71" y="29"/>
                    <a:pt x="70" y="29"/>
                    <a:pt x="70" y="28"/>
                  </a:cubicBezTo>
                  <a:cubicBezTo>
                    <a:pt x="107" y="28"/>
                    <a:pt x="107" y="28"/>
                    <a:pt x="107" y="28"/>
                  </a:cubicBezTo>
                  <a:cubicBezTo>
                    <a:pt x="107" y="29"/>
                    <a:pt x="107" y="29"/>
                    <a:pt x="106" y="30"/>
                  </a:cubicBezTo>
                  <a:close/>
                  <a:moveTo>
                    <a:pt x="108" y="26"/>
                  </a:moveTo>
                  <a:cubicBezTo>
                    <a:pt x="69" y="26"/>
                    <a:pt x="69" y="26"/>
                    <a:pt x="69" y="26"/>
                  </a:cubicBezTo>
                  <a:cubicBezTo>
                    <a:pt x="68" y="25"/>
                    <a:pt x="68" y="24"/>
                    <a:pt x="68" y="23"/>
                  </a:cubicBezTo>
                  <a:cubicBezTo>
                    <a:pt x="108" y="23"/>
                    <a:pt x="108" y="23"/>
                    <a:pt x="108" y="23"/>
                  </a:cubicBezTo>
                  <a:cubicBezTo>
                    <a:pt x="108" y="24"/>
                    <a:pt x="108" y="25"/>
                    <a:pt x="108" y="26"/>
                  </a:cubicBezTo>
                  <a:close/>
                  <a:moveTo>
                    <a:pt x="108" y="22"/>
                  </a:moveTo>
                  <a:cubicBezTo>
                    <a:pt x="67" y="22"/>
                    <a:pt x="67" y="22"/>
                    <a:pt x="67" y="22"/>
                  </a:cubicBezTo>
                  <a:cubicBezTo>
                    <a:pt x="67" y="21"/>
                    <a:pt x="67" y="20"/>
                    <a:pt x="67" y="19"/>
                  </a:cubicBezTo>
                  <a:cubicBezTo>
                    <a:pt x="109" y="19"/>
                    <a:pt x="109" y="19"/>
                    <a:pt x="109" y="19"/>
                  </a:cubicBezTo>
                  <a:cubicBezTo>
                    <a:pt x="108" y="20"/>
                    <a:pt x="108" y="21"/>
                    <a:pt x="108" y="22"/>
                  </a:cubicBezTo>
                  <a:close/>
                  <a:moveTo>
                    <a:pt x="109" y="18"/>
                  </a:moveTo>
                  <a:cubicBezTo>
                    <a:pt x="66" y="18"/>
                    <a:pt x="66" y="18"/>
                    <a:pt x="66" y="18"/>
                  </a:cubicBezTo>
                  <a:cubicBezTo>
                    <a:pt x="66" y="17"/>
                    <a:pt x="66" y="16"/>
                    <a:pt x="66" y="15"/>
                  </a:cubicBezTo>
                  <a:cubicBezTo>
                    <a:pt x="109" y="15"/>
                    <a:pt x="109" y="15"/>
                    <a:pt x="109" y="15"/>
                  </a:cubicBezTo>
                  <a:cubicBezTo>
                    <a:pt x="109" y="15"/>
                    <a:pt x="109" y="16"/>
                    <a:pt x="109" y="16"/>
                  </a:cubicBezTo>
                  <a:cubicBezTo>
                    <a:pt x="109" y="16"/>
                    <a:pt x="109" y="17"/>
                    <a:pt x="109" y="18"/>
                  </a:cubicBezTo>
                  <a:close/>
                  <a:moveTo>
                    <a:pt x="111" y="8"/>
                  </a:moveTo>
                  <a:cubicBezTo>
                    <a:pt x="110" y="8"/>
                    <a:pt x="109" y="8"/>
                    <a:pt x="109" y="7"/>
                  </a:cubicBezTo>
                  <a:cubicBezTo>
                    <a:pt x="109" y="7"/>
                    <a:pt x="110" y="7"/>
                    <a:pt x="111" y="7"/>
                  </a:cubicBezTo>
                  <a:cubicBezTo>
                    <a:pt x="112" y="7"/>
                    <a:pt x="113" y="7"/>
                    <a:pt x="114" y="7"/>
                  </a:cubicBezTo>
                  <a:cubicBezTo>
                    <a:pt x="113" y="8"/>
                    <a:pt x="112" y="8"/>
                    <a:pt x="111" y="8"/>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7" name="Rectangle 30"/>
            <p:cNvSpPr>
              <a:spLocks noChangeArrowheads="1"/>
            </p:cNvSpPr>
            <p:nvPr/>
          </p:nvSpPr>
          <p:spPr bwMode="auto">
            <a:xfrm>
              <a:off x="2464058" y="3478304"/>
              <a:ext cx="226017" cy="8569"/>
            </a:xfrm>
            <a:prstGeom prst="rect">
              <a:avLst/>
            </a:prstGeom>
            <a:solidFill>
              <a:srgbClr val="C69B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8" name="Freeform 31"/>
            <p:cNvSpPr>
              <a:spLocks/>
            </p:cNvSpPr>
            <p:nvPr/>
          </p:nvSpPr>
          <p:spPr bwMode="auto">
            <a:xfrm>
              <a:off x="2537969" y="3620769"/>
              <a:ext cx="78196" cy="29993"/>
            </a:xfrm>
            <a:custGeom>
              <a:avLst/>
              <a:gdLst>
                <a:gd name="T0" fmla="*/ 0 w 51"/>
                <a:gd name="T1" fmla="*/ 0 h 20"/>
                <a:gd name="T2" fmla="*/ 26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cubicBezTo>
                    <a:pt x="3" y="11"/>
                    <a:pt x="14" y="20"/>
                    <a:pt x="26" y="20"/>
                  </a:cubicBezTo>
                  <a:cubicBezTo>
                    <a:pt x="38" y="20"/>
                    <a:pt x="48" y="11"/>
                    <a:pt x="5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9" name="Freeform 32"/>
            <p:cNvSpPr>
              <a:spLocks/>
            </p:cNvSpPr>
            <p:nvPr/>
          </p:nvSpPr>
          <p:spPr bwMode="auto">
            <a:xfrm>
              <a:off x="2464058" y="3478304"/>
              <a:ext cx="43918" cy="201379"/>
            </a:xfrm>
            <a:custGeom>
              <a:avLst/>
              <a:gdLst>
                <a:gd name="T0" fmla="*/ 24 w 41"/>
                <a:gd name="T1" fmla="*/ 150 h 188"/>
                <a:gd name="T2" fmla="*/ 24 w 41"/>
                <a:gd name="T3" fmla="*/ 0 h 188"/>
                <a:gd name="T4" fmla="*/ 0 w 41"/>
                <a:gd name="T5" fmla="*/ 0 h 188"/>
                <a:gd name="T6" fmla="*/ 0 w 41"/>
                <a:gd name="T7" fmla="*/ 167 h 188"/>
                <a:gd name="T8" fmla="*/ 41 w 41"/>
                <a:gd name="T9" fmla="*/ 188 h 188"/>
                <a:gd name="T10" fmla="*/ 41 w 41"/>
                <a:gd name="T11" fmla="*/ 161 h 188"/>
                <a:gd name="T12" fmla="*/ 24 w 41"/>
                <a:gd name="T13" fmla="*/ 150 h 188"/>
              </a:gdLst>
              <a:ahLst/>
              <a:cxnLst>
                <a:cxn ang="0">
                  <a:pos x="T0" y="T1"/>
                </a:cxn>
                <a:cxn ang="0">
                  <a:pos x="T2" y="T3"/>
                </a:cxn>
                <a:cxn ang="0">
                  <a:pos x="T4" y="T5"/>
                </a:cxn>
                <a:cxn ang="0">
                  <a:pos x="T6" y="T7"/>
                </a:cxn>
                <a:cxn ang="0">
                  <a:pos x="T8" y="T9"/>
                </a:cxn>
                <a:cxn ang="0">
                  <a:pos x="T10" y="T11"/>
                </a:cxn>
                <a:cxn ang="0">
                  <a:pos x="T12" y="T13"/>
                </a:cxn>
              </a:cxnLst>
              <a:rect l="0" t="0" r="r" b="b"/>
              <a:pathLst>
                <a:path w="41" h="188">
                  <a:moveTo>
                    <a:pt x="24" y="150"/>
                  </a:moveTo>
                  <a:lnTo>
                    <a:pt x="24" y="0"/>
                  </a:lnTo>
                  <a:lnTo>
                    <a:pt x="0" y="0"/>
                  </a:lnTo>
                  <a:lnTo>
                    <a:pt x="0" y="167"/>
                  </a:lnTo>
                  <a:lnTo>
                    <a:pt x="41" y="188"/>
                  </a:lnTo>
                  <a:lnTo>
                    <a:pt x="41" y="161"/>
                  </a:lnTo>
                  <a:lnTo>
                    <a:pt x="24"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0" name="Freeform 33"/>
            <p:cNvSpPr>
              <a:spLocks/>
            </p:cNvSpPr>
            <p:nvPr/>
          </p:nvSpPr>
          <p:spPr bwMode="auto">
            <a:xfrm>
              <a:off x="2646157" y="3478304"/>
              <a:ext cx="43918" cy="201379"/>
            </a:xfrm>
            <a:custGeom>
              <a:avLst/>
              <a:gdLst>
                <a:gd name="T0" fmla="*/ 18 w 41"/>
                <a:gd name="T1" fmla="*/ 150 h 188"/>
                <a:gd name="T2" fmla="*/ 18 w 41"/>
                <a:gd name="T3" fmla="*/ 0 h 188"/>
                <a:gd name="T4" fmla="*/ 41 w 41"/>
                <a:gd name="T5" fmla="*/ 0 h 188"/>
                <a:gd name="T6" fmla="*/ 41 w 41"/>
                <a:gd name="T7" fmla="*/ 167 h 188"/>
                <a:gd name="T8" fmla="*/ 0 w 41"/>
                <a:gd name="T9" fmla="*/ 188 h 188"/>
                <a:gd name="T10" fmla="*/ 0 w 41"/>
                <a:gd name="T11" fmla="*/ 161 h 188"/>
                <a:gd name="T12" fmla="*/ 18 w 41"/>
                <a:gd name="T13" fmla="*/ 150 h 188"/>
              </a:gdLst>
              <a:ahLst/>
              <a:cxnLst>
                <a:cxn ang="0">
                  <a:pos x="T0" y="T1"/>
                </a:cxn>
                <a:cxn ang="0">
                  <a:pos x="T2" y="T3"/>
                </a:cxn>
                <a:cxn ang="0">
                  <a:pos x="T4" y="T5"/>
                </a:cxn>
                <a:cxn ang="0">
                  <a:pos x="T6" y="T7"/>
                </a:cxn>
                <a:cxn ang="0">
                  <a:pos x="T8" y="T9"/>
                </a:cxn>
                <a:cxn ang="0">
                  <a:pos x="T10" y="T11"/>
                </a:cxn>
                <a:cxn ang="0">
                  <a:pos x="T12" y="T13"/>
                </a:cxn>
              </a:cxnLst>
              <a:rect l="0" t="0" r="r" b="b"/>
              <a:pathLst>
                <a:path w="41" h="188">
                  <a:moveTo>
                    <a:pt x="18" y="150"/>
                  </a:moveTo>
                  <a:lnTo>
                    <a:pt x="18" y="0"/>
                  </a:lnTo>
                  <a:lnTo>
                    <a:pt x="41" y="0"/>
                  </a:lnTo>
                  <a:lnTo>
                    <a:pt x="41" y="167"/>
                  </a:lnTo>
                  <a:lnTo>
                    <a:pt x="0" y="188"/>
                  </a:lnTo>
                  <a:lnTo>
                    <a:pt x="0" y="161"/>
                  </a:lnTo>
                  <a:lnTo>
                    <a:pt x="18"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grpSp>
        <p:nvGrpSpPr>
          <p:cNvPr id="281" name="Group 280"/>
          <p:cNvGrpSpPr/>
          <p:nvPr/>
        </p:nvGrpSpPr>
        <p:grpSpPr>
          <a:xfrm>
            <a:off x="9018234" y="4247185"/>
            <a:ext cx="947224" cy="2643782"/>
            <a:chOff x="692150" y="1233488"/>
            <a:chExt cx="569913" cy="1590675"/>
          </a:xfrm>
        </p:grpSpPr>
        <p:sp>
          <p:nvSpPr>
            <p:cNvPr id="282" name="Oval 191"/>
            <p:cNvSpPr>
              <a:spLocks noChangeArrowheads="1"/>
            </p:cNvSpPr>
            <p:nvPr/>
          </p:nvSpPr>
          <p:spPr bwMode="auto">
            <a:xfrm>
              <a:off x="727075" y="1233488"/>
              <a:ext cx="361950" cy="358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3" name="Freeform 192"/>
            <p:cNvSpPr>
              <a:spLocks/>
            </p:cNvSpPr>
            <p:nvPr/>
          </p:nvSpPr>
          <p:spPr bwMode="auto">
            <a:xfrm>
              <a:off x="787400" y="1474788"/>
              <a:ext cx="241300" cy="50800"/>
            </a:xfrm>
            <a:custGeom>
              <a:avLst/>
              <a:gdLst>
                <a:gd name="T0" fmla="*/ 0 w 157"/>
                <a:gd name="T1" fmla="*/ 25 h 33"/>
                <a:gd name="T2" fmla="*/ 8 w 157"/>
                <a:gd name="T3" fmla="*/ 33 h 33"/>
                <a:gd name="T4" fmla="*/ 149 w 157"/>
                <a:gd name="T5" fmla="*/ 33 h 33"/>
                <a:gd name="T6" fmla="*/ 157 w 157"/>
                <a:gd name="T7" fmla="*/ 25 h 33"/>
                <a:gd name="T8" fmla="*/ 157 w 157"/>
                <a:gd name="T9" fmla="*/ 8 h 33"/>
                <a:gd name="T10" fmla="*/ 149 w 157"/>
                <a:gd name="T11" fmla="*/ 0 h 33"/>
                <a:gd name="T12" fmla="*/ 8 w 157"/>
                <a:gd name="T13" fmla="*/ 0 h 33"/>
                <a:gd name="T14" fmla="*/ 0 w 157"/>
                <a:gd name="T15" fmla="*/ 8 h 33"/>
                <a:gd name="T16" fmla="*/ 0 w 157"/>
                <a:gd name="T1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3">
                  <a:moveTo>
                    <a:pt x="0" y="25"/>
                  </a:moveTo>
                  <a:cubicBezTo>
                    <a:pt x="0" y="29"/>
                    <a:pt x="4" y="33"/>
                    <a:pt x="8" y="33"/>
                  </a:cubicBezTo>
                  <a:cubicBezTo>
                    <a:pt x="149" y="33"/>
                    <a:pt x="149" y="33"/>
                    <a:pt x="149" y="33"/>
                  </a:cubicBezTo>
                  <a:cubicBezTo>
                    <a:pt x="154" y="33"/>
                    <a:pt x="157" y="29"/>
                    <a:pt x="157" y="25"/>
                  </a:cubicBezTo>
                  <a:cubicBezTo>
                    <a:pt x="157" y="8"/>
                    <a:pt x="157" y="8"/>
                    <a:pt x="157" y="8"/>
                  </a:cubicBezTo>
                  <a:cubicBezTo>
                    <a:pt x="157" y="3"/>
                    <a:pt x="154" y="0"/>
                    <a:pt x="149" y="0"/>
                  </a:cubicBezTo>
                  <a:cubicBezTo>
                    <a:pt x="8" y="0"/>
                    <a:pt x="8" y="0"/>
                    <a:pt x="8" y="0"/>
                  </a:cubicBezTo>
                  <a:cubicBezTo>
                    <a:pt x="4" y="0"/>
                    <a:pt x="0" y="3"/>
                    <a:pt x="0" y="8"/>
                  </a:cubicBezTo>
                  <a:lnTo>
                    <a:pt x="0" y="25"/>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4" name="Freeform 193"/>
            <p:cNvSpPr>
              <a:spLocks/>
            </p:cNvSpPr>
            <p:nvPr/>
          </p:nvSpPr>
          <p:spPr bwMode="auto">
            <a:xfrm>
              <a:off x="971550" y="2741613"/>
              <a:ext cx="158750" cy="82550"/>
            </a:xfrm>
            <a:custGeom>
              <a:avLst/>
              <a:gdLst>
                <a:gd name="T0" fmla="*/ 45 w 103"/>
                <a:gd name="T1" fmla="*/ 0 h 54"/>
                <a:gd name="T2" fmla="*/ 103 w 103"/>
                <a:gd name="T3" fmla="*/ 54 h 54"/>
                <a:gd name="T4" fmla="*/ 45 w 103"/>
                <a:gd name="T5" fmla="*/ 54 h 54"/>
                <a:gd name="T6" fmla="*/ 0 w 103"/>
                <a:gd name="T7" fmla="*/ 54 h 54"/>
                <a:gd name="T8" fmla="*/ 0 w 103"/>
                <a:gd name="T9" fmla="*/ 0 h 54"/>
                <a:gd name="T10" fmla="*/ 45 w 103"/>
                <a:gd name="T11" fmla="*/ 0 h 54"/>
              </a:gdLst>
              <a:ahLst/>
              <a:cxnLst>
                <a:cxn ang="0">
                  <a:pos x="T0" y="T1"/>
                </a:cxn>
                <a:cxn ang="0">
                  <a:pos x="T2" y="T3"/>
                </a:cxn>
                <a:cxn ang="0">
                  <a:pos x="T4" y="T5"/>
                </a:cxn>
                <a:cxn ang="0">
                  <a:pos x="T6" y="T7"/>
                </a:cxn>
                <a:cxn ang="0">
                  <a:pos x="T8" y="T9"/>
                </a:cxn>
                <a:cxn ang="0">
                  <a:pos x="T10" y="T11"/>
                </a:cxn>
              </a:cxnLst>
              <a:rect l="0" t="0" r="r" b="b"/>
              <a:pathLst>
                <a:path w="103" h="54">
                  <a:moveTo>
                    <a:pt x="45" y="0"/>
                  </a:moveTo>
                  <a:cubicBezTo>
                    <a:pt x="75" y="0"/>
                    <a:pt x="101" y="24"/>
                    <a:pt x="103" y="54"/>
                  </a:cubicBezTo>
                  <a:cubicBezTo>
                    <a:pt x="45" y="54"/>
                    <a:pt x="45" y="54"/>
                    <a:pt x="45" y="54"/>
                  </a:cubicBezTo>
                  <a:cubicBezTo>
                    <a:pt x="0" y="54"/>
                    <a:pt x="0" y="54"/>
                    <a:pt x="0" y="54"/>
                  </a:cubicBezTo>
                  <a:cubicBezTo>
                    <a:pt x="0" y="0"/>
                    <a:pt x="0" y="0"/>
                    <a:pt x="0" y="0"/>
                  </a:cubicBezTo>
                  <a:lnTo>
                    <a:pt x="45"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5" name="Freeform 194"/>
            <p:cNvSpPr>
              <a:spLocks/>
            </p:cNvSpPr>
            <p:nvPr/>
          </p:nvSpPr>
          <p:spPr bwMode="auto">
            <a:xfrm>
              <a:off x="774700" y="2133601"/>
              <a:ext cx="266700" cy="244475"/>
            </a:xfrm>
            <a:custGeom>
              <a:avLst/>
              <a:gdLst>
                <a:gd name="T0" fmla="*/ 0 w 168"/>
                <a:gd name="T1" fmla="*/ 0 h 154"/>
                <a:gd name="T2" fmla="*/ 168 w 168"/>
                <a:gd name="T3" fmla="*/ 0 h 154"/>
                <a:gd name="T4" fmla="*/ 168 w 168"/>
                <a:gd name="T5" fmla="*/ 154 h 154"/>
                <a:gd name="T6" fmla="*/ 124 w 168"/>
                <a:gd name="T7" fmla="*/ 154 h 154"/>
                <a:gd name="T8" fmla="*/ 124 w 168"/>
                <a:gd name="T9" fmla="*/ 55 h 154"/>
                <a:gd name="T10" fmla="*/ 44 w 168"/>
                <a:gd name="T11" fmla="*/ 55 h 154"/>
                <a:gd name="T12" fmla="*/ 44 w 168"/>
                <a:gd name="T13" fmla="*/ 154 h 154"/>
                <a:gd name="T14" fmla="*/ 1 w 168"/>
                <a:gd name="T15" fmla="*/ 154 h 154"/>
                <a:gd name="T16" fmla="*/ 0 w 168"/>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54">
                  <a:moveTo>
                    <a:pt x="0" y="0"/>
                  </a:moveTo>
                  <a:lnTo>
                    <a:pt x="168" y="0"/>
                  </a:lnTo>
                  <a:lnTo>
                    <a:pt x="168" y="154"/>
                  </a:lnTo>
                  <a:lnTo>
                    <a:pt x="124" y="154"/>
                  </a:lnTo>
                  <a:lnTo>
                    <a:pt x="124" y="55"/>
                  </a:lnTo>
                  <a:lnTo>
                    <a:pt x="44" y="55"/>
                  </a:lnTo>
                  <a:lnTo>
                    <a:pt x="44" y="154"/>
                  </a:lnTo>
                  <a:lnTo>
                    <a:pt x="1" y="1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6" name="Freeform 195"/>
            <p:cNvSpPr>
              <a:spLocks/>
            </p:cNvSpPr>
            <p:nvPr/>
          </p:nvSpPr>
          <p:spPr bwMode="auto">
            <a:xfrm>
              <a:off x="774700" y="2741613"/>
              <a:ext cx="160338" cy="82550"/>
            </a:xfrm>
            <a:custGeom>
              <a:avLst/>
              <a:gdLst>
                <a:gd name="T0" fmla="*/ 45 w 104"/>
                <a:gd name="T1" fmla="*/ 0 h 54"/>
                <a:gd name="T2" fmla="*/ 104 w 104"/>
                <a:gd name="T3" fmla="*/ 54 h 54"/>
                <a:gd name="T4" fmla="*/ 45 w 104"/>
                <a:gd name="T5" fmla="*/ 54 h 54"/>
                <a:gd name="T6" fmla="*/ 0 w 104"/>
                <a:gd name="T7" fmla="*/ 54 h 54"/>
                <a:gd name="T8" fmla="*/ 0 w 104"/>
                <a:gd name="T9" fmla="*/ 0 h 54"/>
                <a:gd name="T10" fmla="*/ 45 w 104"/>
                <a:gd name="T11" fmla="*/ 0 h 54"/>
              </a:gdLst>
              <a:ahLst/>
              <a:cxnLst>
                <a:cxn ang="0">
                  <a:pos x="T0" y="T1"/>
                </a:cxn>
                <a:cxn ang="0">
                  <a:pos x="T2" y="T3"/>
                </a:cxn>
                <a:cxn ang="0">
                  <a:pos x="T4" y="T5"/>
                </a:cxn>
                <a:cxn ang="0">
                  <a:pos x="T6" y="T7"/>
                </a:cxn>
                <a:cxn ang="0">
                  <a:pos x="T8" y="T9"/>
                </a:cxn>
                <a:cxn ang="0">
                  <a:pos x="T10" y="T11"/>
                </a:cxn>
              </a:cxnLst>
              <a:rect l="0" t="0" r="r" b="b"/>
              <a:pathLst>
                <a:path w="104" h="54">
                  <a:moveTo>
                    <a:pt x="45" y="0"/>
                  </a:moveTo>
                  <a:cubicBezTo>
                    <a:pt x="76" y="0"/>
                    <a:pt x="101" y="24"/>
                    <a:pt x="104" y="54"/>
                  </a:cubicBezTo>
                  <a:cubicBezTo>
                    <a:pt x="45" y="54"/>
                    <a:pt x="45" y="54"/>
                    <a:pt x="45" y="54"/>
                  </a:cubicBezTo>
                  <a:cubicBezTo>
                    <a:pt x="0" y="54"/>
                    <a:pt x="0" y="54"/>
                    <a:pt x="0" y="54"/>
                  </a:cubicBezTo>
                  <a:cubicBezTo>
                    <a:pt x="0" y="0"/>
                    <a:pt x="0" y="0"/>
                    <a:pt x="0" y="0"/>
                  </a:cubicBezTo>
                  <a:lnTo>
                    <a:pt x="45"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7" name="Rectangle 196"/>
            <p:cNvSpPr>
              <a:spLocks noChangeArrowheads="1"/>
            </p:cNvSpPr>
            <p:nvPr/>
          </p:nvSpPr>
          <p:spPr bwMode="auto">
            <a:xfrm>
              <a:off x="692150" y="1751013"/>
              <a:ext cx="71438" cy="463550"/>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8" name="Freeform 197"/>
            <p:cNvSpPr>
              <a:spLocks/>
            </p:cNvSpPr>
            <p:nvPr/>
          </p:nvSpPr>
          <p:spPr bwMode="auto">
            <a:xfrm>
              <a:off x="692150" y="2143126"/>
              <a:ext cx="71438" cy="139700"/>
            </a:xfrm>
            <a:custGeom>
              <a:avLst/>
              <a:gdLst>
                <a:gd name="T0" fmla="*/ 46 w 46"/>
                <a:gd name="T1" fmla="*/ 0 h 92"/>
                <a:gd name="T2" fmla="*/ 46 w 46"/>
                <a:gd name="T3" fmla="*/ 92 h 92"/>
                <a:gd name="T4" fmla="*/ 0 w 46"/>
                <a:gd name="T5" fmla="*/ 46 h 92"/>
                <a:gd name="T6" fmla="*/ 46 w 46"/>
                <a:gd name="T7" fmla="*/ 0 h 92"/>
              </a:gdLst>
              <a:ahLst/>
              <a:cxnLst>
                <a:cxn ang="0">
                  <a:pos x="T0" y="T1"/>
                </a:cxn>
                <a:cxn ang="0">
                  <a:pos x="T2" y="T3"/>
                </a:cxn>
                <a:cxn ang="0">
                  <a:pos x="T4" y="T5"/>
                </a:cxn>
                <a:cxn ang="0">
                  <a:pos x="T6" y="T7"/>
                </a:cxn>
              </a:cxnLst>
              <a:rect l="0" t="0" r="r" b="b"/>
              <a:pathLst>
                <a:path w="46" h="92">
                  <a:moveTo>
                    <a:pt x="46" y="0"/>
                  </a:moveTo>
                  <a:cubicBezTo>
                    <a:pt x="46" y="92"/>
                    <a:pt x="46" y="92"/>
                    <a:pt x="46" y="92"/>
                  </a:cubicBezTo>
                  <a:cubicBezTo>
                    <a:pt x="21" y="92"/>
                    <a:pt x="0" y="71"/>
                    <a:pt x="0" y="46"/>
                  </a:cubicBezTo>
                  <a:cubicBezTo>
                    <a:pt x="0" y="21"/>
                    <a:pt x="21" y="0"/>
                    <a:pt x="46" y="0"/>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9" name="Freeform 198"/>
            <p:cNvSpPr>
              <a:spLocks/>
            </p:cNvSpPr>
            <p:nvPr/>
          </p:nvSpPr>
          <p:spPr bwMode="auto">
            <a:xfrm>
              <a:off x="865188" y="1565276"/>
              <a:ext cx="85725" cy="166688"/>
            </a:xfrm>
            <a:custGeom>
              <a:avLst/>
              <a:gdLst>
                <a:gd name="T0" fmla="*/ 27 w 54"/>
                <a:gd name="T1" fmla="*/ 105 h 105"/>
                <a:gd name="T2" fmla="*/ 54 w 54"/>
                <a:gd name="T3" fmla="*/ 100 h 105"/>
                <a:gd name="T4" fmla="*/ 54 w 54"/>
                <a:gd name="T5" fmla="*/ 0 h 105"/>
                <a:gd name="T6" fmla="*/ 0 w 54"/>
                <a:gd name="T7" fmla="*/ 0 h 105"/>
                <a:gd name="T8" fmla="*/ 0 w 54"/>
                <a:gd name="T9" fmla="*/ 105 h 105"/>
                <a:gd name="T10" fmla="*/ 27 w 54"/>
                <a:gd name="T11" fmla="*/ 105 h 105"/>
              </a:gdLst>
              <a:ahLst/>
              <a:cxnLst>
                <a:cxn ang="0">
                  <a:pos x="T0" y="T1"/>
                </a:cxn>
                <a:cxn ang="0">
                  <a:pos x="T2" y="T3"/>
                </a:cxn>
                <a:cxn ang="0">
                  <a:pos x="T4" y="T5"/>
                </a:cxn>
                <a:cxn ang="0">
                  <a:pos x="T6" y="T7"/>
                </a:cxn>
                <a:cxn ang="0">
                  <a:pos x="T8" y="T9"/>
                </a:cxn>
                <a:cxn ang="0">
                  <a:pos x="T10" y="T11"/>
                </a:cxn>
              </a:cxnLst>
              <a:rect l="0" t="0" r="r" b="b"/>
              <a:pathLst>
                <a:path w="54" h="105">
                  <a:moveTo>
                    <a:pt x="27" y="105"/>
                  </a:moveTo>
                  <a:lnTo>
                    <a:pt x="54" y="100"/>
                  </a:lnTo>
                  <a:lnTo>
                    <a:pt x="54" y="0"/>
                  </a:lnTo>
                  <a:lnTo>
                    <a:pt x="0" y="0"/>
                  </a:lnTo>
                  <a:lnTo>
                    <a:pt x="0" y="105"/>
                  </a:lnTo>
                  <a:lnTo>
                    <a:pt x="27" y="105"/>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0" name="Freeform 199"/>
            <p:cNvSpPr>
              <a:spLocks/>
            </p:cNvSpPr>
            <p:nvPr/>
          </p:nvSpPr>
          <p:spPr bwMode="auto">
            <a:xfrm>
              <a:off x="865188" y="1565276"/>
              <a:ext cx="85725" cy="71438"/>
            </a:xfrm>
            <a:custGeom>
              <a:avLst/>
              <a:gdLst>
                <a:gd name="T0" fmla="*/ 55 w 55"/>
                <a:gd name="T1" fmla="*/ 44 h 47"/>
                <a:gd name="T2" fmla="*/ 28 w 55"/>
                <a:gd name="T3" fmla="*/ 47 h 47"/>
                <a:gd name="T4" fmla="*/ 0 w 55"/>
                <a:gd name="T5" fmla="*/ 44 h 47"/>
                <a:gd name="T6" fmla="*/ 0 w 55"/>
                <a:gd name="T7" fmla="*/ 0 h 47"/>
                <a:gd name="T8" fmla="*/ 55 w 55"/>
                <a:gd name="T9" fmla="*/ 0 h 47"/>
                <a:gd name="T10" fmla="*/ 55 w 55"/>
                <a:gd name="T11" fmla="*/ 44 h 47"/>
              </a:gdLst>
              <a:ahLst/>
              <a:cxnLst>
                <a:cxn ang="0">
                  <a:pos x="T0" y="T1"/>
                </a:cxn>
                <a:cxn ang="0">
                  <a:pos x="T2" y="T3"/>
                </a:cxn>
                <a:cxn ang="0">
                  <a:pos x="T4" y="T5"/>
                </a:cxn>
                <a:cxn ang="0">
                  <a:pos x="T6" y="T7"/>
                </a:cxn>
                <a:cxn ang="0">
                  <a:pos x="T8" y="T9"/>
                </a:cxn>
                <a:cxn ang="0">
                  <a:pos x="T10" y="T11"/>
                </a:cxn>
              </a:cxnLst>
              <a:rect l="0" t="0" r="r" b="b"/>
              <a:pathLst>
                <a:path w="55" h="47">
                  <a:moveTo>
                    <a:pt x="55" y="44"/>
                  </a:moveTo>
                  <a:cubicBezTo>
                    <a:pt x="46" y="46"/>
                    <a:pt x="37" y="47"/>
                    <a:pt x="28" y="47"/>
                  </a:cubicBezTo>
                  <a:cubicBezTo>
                    <a:pt x="18" y="47"/>
                    <a:pt x="9" y="46"/>
                    <a:pt x="0" y="44"/>
                  </a:cubicBezTo>
                  <a:cubicBezTo>
                    <a:pt x="0" y="0"/>
                    <a:pt x="0" y="0"/>
                    <a:pt x="0" y="0"/>
                  </a:cubicBezTo>
                  <a:cubicBezTo>
                    <a:pt x="55" y="0"/>
                    <a:pt x="55" y="0"/>
                    <a:pt x="55" y="0"/>
                  </a:cubicBezTo>
                  <a:lnTo>
                    <a:pt x="55" y="44"/>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1" name="Freeform 200"/>
            <p:cNvSpPr>
              <a:spLocks/>
            </p:cNvSpPr>
            <p:nvPr/>
          </p:nvSpPr>
          <p:spPr bwMode="auto">
            <a:xfrm>
              <a:off x="809625" y="1333501"/>
              <a:ext cx="196850" cy="134938"/>
            </a:xfrm>
            <a:custGeom>
              <a:avLst/>
              <a:gdLst>
                <a:gd name="T0" fmla="*/ 64 w 129"/>
                <a:gd name="T1" fmla="*/ 0 h 88"/>
                <a:gd name="T2" fmla="*/ 129 w 129"/>
                <a:gd name="T3" fmla="*/ 64 h 88"/>
                <a:gd name="T4" fmla="*/ 129 w 129"/>
                <a:gd name="T5" fmla="*/ 88 h 88"/>
                <a:gd name="T6" fmla="*/ 0 w 129"/>
                <a:gd name="T7" fmla="*/ 88 h 88"/>
                <a:gd name="T8" fmla="*/ 0 w 129"/>
                <a:gd name="T9" fmla="*/ 64 h 88"/>
                <a:gd name="T10" fmla="*/ 64 w 129"/>
                <a:gd name="T11" fmla="*/ 0 h 88"/>
              </a:gdLst>
              <a:ahLst/>
              <a:cxnLst>
                <a:cxn ang="0">
                  <a:pos x="T0" y="T1"/>
                </a:cxn>
                <a:cxn ang="0">
                  <a:pos x="T2" y="T3"/>
                </a:cxn>
                <a:cxn ang="0">
                  <a:pos x="T4" y="T5"/>
                </a:cxn>
                <a:cxn ang="0">
                  <a:pos x="T6" y="T7"/>
                </a:cxn>
                <a:cxn ang="0">
                  <a:pos x="T8" y="T9"/>
                </a:cxn>
                <a:cxn ang="0">
                  <a:pos x="T10" y="T11"/>
                </a:cxn>
              </a:cxnLst>
              <a:rect l="0" t="0" r="r" b="b"/>
              <a:pathLst>
                <a:path w="129" h="88">
                  <a:moveTo>
                    <a:pt x="64" y="0"/>
                  </a:moveTo>
                  <a:cubicBezTo>
                    <a:pt x="100" y="0"/>
                    <a:pt x="129" y="28"/>
                    <a:pt x="129" y="64"/>
                  </a:cubicBezTo>
                  <a:cubicBezTo>
                    <a:pt x="129" y="88"/>
                    <a:pt x="129" y="88"/>
                    <a:pt x="129" y="88"/>
                  </a:cubicBezTo>
                  <a:cubicBezTo>
                    <a:pt x="0" y="88"/>
                    <a:pt x="0" y="88"/>
                    <a:pt x="0" y="88"/>
                  </a:cubicBezTo>
                  <a:cubicBezTo>
                    <a:pt x="0" y="64"/>
                    <a:pt x="0" y="64"/>
                    <a:pt x="0" y="64"/>
                  </a:cubicBezTo>
                  <a:cubicBezTo>
                    <a:pt x="0" y="28"/>
                    <a:pt x="29" y="0"/>
                    <a:pt x="6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2" name="Freeform 201"/>
            <p:cNvSpPr>
              <a:spLocks/>
            </p:cNvSpPr>
            <p:nvPr/>
          </p:nvSpPr>
          <p:spPr bwMode="auto">
            <a:xfrm>
              <a:off x="809625" y="1435101"/>
              <a:ext cx="196850" cy="185738"/>
            </a:xfrm>
            <a:custGeom>
              <a:avLst/>
              <a:gdLst>
                <a:gd name="T0" fmla="*/ 129 w 129"/>
                <a:gd name="T1" fmla="*/ 0 h 122"/>
                <a:gd name="T2" fmla="*/ 129 w 129"/>
                <a:gd name="T3" fmla="*/ 101 h 122"/>
                <a:gd name="T4" fmla="*/ 65 w 129"/>
                <a:gd name="T5" fmla="*/ 122 h 122"/>
                <a:gd name="T6" fmla="*/ 0 w 129"/>
                <a:gd name="T7" fmla="*/ 101 h 122"/>
                <a:gd name="T8" fmla="*/ 0 w 129"/>
                <a:gd name="T9" fmla="*/ 0 h 122"/>
                <a:gd name="T10" fmla="*/ 129 w 129"/>
                <a:gd name="T11" fmla="*/ 0 h 122"/>
              </a:gdLst>
              <a:ahLst/>
              <a:cxnLst>
                <a:cxn ang="0">
                  <a:pos x="T0" y="T1"/>
                </a:cxn>
                <a:cxn ang="0">
                  <a:pos x="T2" y="T3"/>
                </a:cxn>
                <a:cxn ang="0">
                  <a:pos x="T4" y="T5"/>
                </a:cxn>
                <a:cxn ang="0">
                  <a:pos x="T6" y="T7"/>
                </a:cxn>
                <a:cxn ang="0">
                  <a:pos x="T8" y="T9"/>
                </a:cxn>
                <a:cxn ang="0">
                  <a:pos x="T10" y="T11"/>
                </a:cxn>
              </a:cxnLst>
              <a:rect l="0" t="0" r="r" b="b"/>
              <a:pathLst>
                <a:path w="129" h="122">
                  <a:moveTo>
                    <a:pt x="129" y="0"/>
                  </a:moveTo>
                  <a:cubicBezTo>
                    <a:pt x="129" y="101"/>
                    <a:pt x="129" y="101"/>
                    <a:pt x="129" y="101"/>
                  </a:cubicBezTo>
                  <a:cubicBezTo>
                    <a:pt x="111" y="114"/>
                    <a:pt x="89" y="122"/>
                    <a:pt x="65" y="122"/>
                  </a:cubicBezTo>
                  <a:cubicBezTo>
                    <a:pt x="30" y="122"/>
                    <a:pt x="0" y="101"/>
                    <a:pt x="0" y="101"/>
                  </a:cubicBezTo>
                  <a:cubicBezTo>
                    <a:pt x="0" y="0"/>
                    <a:pt x="0" y="0"/>
                    <a:pt x="0" y="0"/>
                  </a:cubicBezTo>
                  <a:lnTo>
                    <a:pt x="129"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3" name="Freeform 202"/>
            <p:cNvSpPr>
              <a:spLocks/>
            </p:cNvSpPr>
            <p:nvPr/>
          </p:nvSpPr>
          <p:spPr bwMode="auto">
            <a:xfrm>
              <a:off x="1190625" y="1724026"/>
              <a:ext cx="71438" cy="142875"/>
            </a:xfrm>
            <a:custGeom>
              <a:avLst/>
              <a:gdLst>
                <a:gd name="T0" fmla="*/ 0 w 47"/>
                <a:gd name="T1" fmla="*/ 94 h 94"/>
                <a:gd name="T2" fmla="*/ 0 w 47"/>
                <a:gd name="T3" fmla="*/ 0 h 94"/>
                <a:gd name="T4" fmla="*/ 47 w 47"/>
                <a:gd name="T5" fmla="*/ 47 h 94"/>
                <a:gd name="T6" fmla="*/ 0 w 47"/>
                <a:gd name="T7" fmla="*/ 94 h 94"/>
              </a:gdLst>
              <a:ahLst/>
              <a:cxnLst>
                <a:cxn ang="0">
                  <a:pos x="T0" y="T1"/>
                </a:cxn>
                <a:cxn ang="0">
                  <a:pos x="T2" y="T3"/>
                </a:cxn>
                <a:cxn ang="0">
                  <a:pos x="T4" y="T5"/>
                </a:cxn>
                <a:cxn ang="0">
                  <a:pos x="T6" y="T7"/>
                </a:cxn>
              </a:cxnLst>
              <a:rect l="0" t="0" r="r" b="b"/>
              <a:pathLst>
                <a:path w="47" h="94">
                  <a:moveTo>
                    <a:pt x="0" y="94"/>
                  </a:moveTo>
                  <a:cubicBezTo>
                    <a:pt x="0" y="0"/>
                    <a:pt x="0" y="0"/>
                    <a:pt x="0" y="0"/>
                  </a:cubicBezTo>
                  <a:cubicBezTo>
                    <a:pt x="26" y="0"/>
                    <a:pt x="47" y="21"/>
                    <a:pt x="47" y="47"/>
                  </a:cubicBezTo>
                  <a:cubicBezTo>
                    <a:pt x="47" y="73"/>
                    <a:pt x="26" y="94"/>
                    <a:pt x="0" y="94"/>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4" name="Freeform 203"/>
            <p:cNvSpPr>
              <a:spLocks/>
            </p:cNvSpPr>
            <p:nvPr/>
          </p:nvSpPr>
          <p:spPr bwMode="auto">
            <a:xfrm>
              <a:off x="1012825" y="1660526"/>
              <a:ext cx="192088" cy="192088"/>
            </a:xfrm>
            <a:custGeom>
              <a:avLst/>
              <a:gdLst>
                <a:gd name="T0" fmla="*/ 42 w 125"/>
                <a:gd name="T1" fmla="*/ 9 h 125"/>
                <a:gd name="T2" fmla="*/ 9 w 125"/>
                <a:gd name="T3" fmla="*/ 9 h 125"/>
                <a:gd name="T4" fmla="*/ 9 w 125"/>
                <a:gd name="T5" fmla="*/ 42 h 125"/>
                <a:gd name="T6" fmla="*/ 92 w 125"/>
                <a:gd name="T7" fmla="*/ 125 h 125"/>
                <a:gd name="T8" fmla="*/ 125 w 125"/>
                <a:gd name="T9" fmla="*/ 92 h 125"/>
                <a:gd name="T10" fmla="*/ 42 w 125"/>
                <a:gd name="T11" fmla="*/ 9 h 125"/>
              </a:gdLst>
              <a:ahLst/>
              <a:cxnLst>
                <a:cxn ang="0">
                  <a:pos x="T0" y="T1"/>
                </a:cxn>
                <a:cxn ang="0">
                  <a:pos x="T2" y="T3"/>
                </a:cxn>
                <a:cxn ang="0">
                  <a:pos x="T4" y="T5"/>
                </a:cxn>
                <a:cxn ang="0">
                  <a:pos x="T6" y="T7"/>
                </a:cxn>
                <a:cxn ang="0">
                  <a:pos x="T8" y="T9"/>
                </a:cxn>
                <a:cxn ang="0">
                  <a:pos x="T10" y="T11"/>
                </a:cxn>
              </a:cxnLst>
              <a:rect l="0" t="0" r="r" b="b"/>
              <a:pathLst>
                <a:path w="125" h="125">
                  <a:moveTo>
                    <a:pt x="42" y="9"/>
                  </a:moveTo>
                  <a:cubicBezTo>
                    <a:pt x="33" y="0"/>
                    <a:pt x="18" y="0"/>
                    <a:pt x="9" y="9"/>
                  </a:cubicBezTo>
                  <a:cubicBezTo>
                    <a:pt x="0" y="18"/>
                    <a:pt x="0" y="33"/>
                    <a:pt x="9" y="42"/>
                  </a:cubicBezTo>
                  <a:cubicBezTo>
                    <a:pt x="92" y="125"/>
                    <a:pt x="92" y="125"/>
                    <a:pt x="92" y="125"/>
                  </a:cubicBezTo>
                  <a:cubicBezTo>
                    <a:pt x="125" y="92"/>
                    <a:pt x="125" y="92"/>
                    <a:pt x="125" y="92"/>
                  </a:cubicBezTo>
                  <a:lnTo>
                    <a:pt x="42" y="9"/>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5" name="Freeform 204"/>
            <p:cNvSpPr>
              <a:spLocks/>
            </p:cNvSpPr>
            <p:nvPr/>
          </p:nvSpPr>
          <p:spPr bwMode="auto">
            <a:xfrm>
              <a:off x="1135063" y="1703388"/>
              <a:ext cx="90488" cy="184150"/>
            </a:xfrm>
            <a:custGeom>
              <a:avLst/>
              <a:gdLst>
                <a:gd name="T0" fmla="*/ 59 w 59"/>
                <a:gd name="T1" fmla="*/ 117 h 120"/>
                <a:gd name="T2" fmla="*/ 57 w 59"/>
                <a:gd name="T3" fmla="*/ 120 h 120"/>
                <a:gd name="T4" fmla="*/ 2 w 59"/>
                <a:gd name="T5" fmla="*/ 120 h 120"/>
                <a:gd name="T6" fmla="*/ 0 w 59"/>
                <a:gd name="T7" fmla="*/ 117 h 120"/>
                <a:gd name="T8" fmla="*/ 0 w 59"/>
                <a:gd name="T9" fmla="*/ 2 h 120"/>
                <a:gd name="T10" fmla="*/ 2 w 59"/>
                <a:gd name="T11" fmla="*/ 0 h 120"/>
                <a:gd name="T12" fmla="*/ 57 w 59"/>
                <a:gd name="T13" fmla="*/ 0 h 120"/>
                <a:gd name="T14" fmla="*/ 59 w 59"/>
                <a:gd name="T15" fmla="*/ 2 h 120"/>
                <a:gd name="T16" fmla="*/ 59 w 59"/>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0">
                  <a:moveTo>
                    <a:pt x="59" y="117"/>
                  </a:moveTo>
                  <a:cubicBezTo>
                    <a:pt x="59" y="119"/>
                    <a:pt x="58" y="120"/>
                    <a:pt x="57" y="120"/>
                  </a:cubicBezTo>
                  <a:cubicBezTo>
                    <a:pt x="2" y="120"/>
                    <a:pt x="2" y="120"/>
                    <a:pt x="2" y="120"/>
                  </a:cubicBezTo>
                  <a:cubicBezTo>
                    <a:pt x="1" y="120"/>
                    <a:pt x="0" y="119"/>
                    <a:pt x="0" y="117"/>
                  </a:cubicBezTo>
                  <a:cubicBezTo>
                    <a:pt x="0" y="2"/>
                    <a:pt x="0" y="2"/>
                    <a:pt x="0" y="2"/>
                  </a:cubicBezTo>
                  <a:cubicBezTo>
                    <a:pt x="0" y="1"/>
                    <a:pt x="1" y="0"/>
                    <a:pt x="2" y="0"/>
                  </a:cubicBezTo>
                  <a:cubicBezTo>
                    <a:pt x="57" y="0"/>
                    <a:pt x="57" y="0"/>
                    <a:pt x="57" y="0"/>
                  </a:cubicBezTo>
                  <a:cubicBezTo>
                    <a:pt x="58" y="0"/>
                    <a:pt x="59" y="1"/>
                    <a:pt x="59" y="2"/>
                  </a:cubicBezTo>
                  <a:lnTo>
                    <a:pt x="59"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6" name="Rectangle 205"/>
            <p:cNvSpPr>
              <a:spLocks noChangeArrowheads="1"/>
            </p:cNvSpPr>
            <p:nvPr/>
          </p:nvSpPr>
          <p:spPr bwMode="auto">
            <a:xfrm>
              <a:off x="1143000" y="1741488"/>
              <a:ext cx="15875"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7" name="Rectangle 206"/>
            <p:cNvSpPr>
              <a:spLocks noChangeArrowheads="1"/>
            </p:cNvSpPr>
            <p:nvPr/>
          </p:nvSpPr>
          <p:spPr bwMode="auto">
            <a:xfrm>
              <a:off x="1160463" y="1741488"/>
              <a:ext cx="19050"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8" name="Rectangle 207"/>
            <p:cNvSpPr>
              <a:spLocks noChangeArrowheads="1"/>
            </p:cNvSpPr>
            <p:nvPr/>
          </p:nvSpPr>
          <p:spPr bwMode="auto">
            <a:xfrm>
              <a:off x="1181100" y="1741488"/>
              <a:ext cx="15875"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9" name="Rectangle 208"/>
            <p:cNvSpPr>
              <a:spLocks noChangeArrowheads="1"/>
            </p:cNvSpPr>
            <p:nvPr/>
          </p:nvSpPr>
          <p:spPr bwMode="auto">
            <a:xfrm>
              <a:off x="1200150" y="1741488"/>
              <a:ext cx="17463"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0" name="Rectangle 209"/>
            <p:cNvSpPr>
              <a:spLocks noChangeArrowheads="1"/>
            </p:cNvSpPr>
            <p:nvPr/>
          </p:nvSpPr>
          <p:spPr bwMode="auto">
            <a:xfrm>
              <a:off x="1143000" y="1797051"/>
              <a:ext cx="36513" cy="3651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1" name="Rectangle 210"/>
            <p:cNvSpPr>
              <a:spLocks noChangeArrowheads="1"/>
            </p:cNvSpPr>
            <p:nvPr/>
          </p:nvSpPr>
          <p:spPr bwMode="auto">
            <a:xfrm>
              <a:off x="1143000" y="1836738"/>
              <a:ext cx="74613" cy="2698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2" name="Rectangle 211"/>
            <p:cNvSpPr>
              <a:spLocks noChangeArrowheads="1"/>
            </p:cNvSpPr>
            <p:nvPr/>
          </p:nvSpPr>
          <p:spPr bwMode="auto">
            <a:xfrm>
              <a:off x="1181100" y="1797051"/>
              <a:ext cx="15875"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3" name="Rectangle 212"/>
            <p:cNvSpPr>
              <a:spLocks noChangeArrowheads="1"/>
            </p:cNvSpPr>
            <p:nvPr/>
          </p:nvSpPr>
          <p:spPr bwMode="auto">
            <a:xfrm>
              <a:off x="1200150" y="1797051"/>
              <a:ext cx="174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4" name="Rectangle 213"/>
            <p:cNvSpPr>
              <a:spLocks noChangeArrowheads="1"/>
            </p:cNvSpPr>
            <p:nvPr/>
          </p:nvSpPr>
          <p:spPr bwMode="auto">
            <a:xfrm>
              <a:off x="1181100" y="1817688"/>
              <a:ext cx="1587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5" name="Rectangle 214"/>
            <p:cNvSpPr>
              <a:spLocks noChangeArrowheads="1"/>
            </p:cNvSpPr>
            <p:nvPr/>
          </p:nvSpPr>
          <p:spPr bwMode="auto">
            <a:xfrm>
              <a:off x="1200150" y="1817688"/>
              <a:ext cx="17463" cy="158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6" name="Rectangle 215"/>
            <p:cNvSpPr>
              <a:spLocks noChangeArrowheads="1"/>
            </p:cNvSpPr>
            <p:nvPr/>
          </p:nvSpPr>
          <p:spPr bwMode="auto">
            <a:xfrm>
              <a:off x="1143000" y="1758951"/>
              <a:ext cx="15875" cy="1905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7" name="Rectangle 216"/>
            <p:cNvSpPr>
              <a:spLocks noChangeArrowheads="1"/>
            </p:cNvSpPr>
            <p:nvPr/>
          </p:nvSpPr>
          <p:spPr bwMode="auto">
            <a:xfrm>
              <a:off x="1160463" y="1758951"/>
              <a:ext cx="36513" cy="20638"/>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8" name="Rectangle 217"/>
            <p:cNvSpPr>
              <a:spLocks noChangeArrowheads="1"/>
            </p:cNvSpPr>
            <p:nvPr/>
          </p:nvSpPr>
          <p:spPr bwMode="auto">
            <a:xfrm>
              <a:off x="1200150" y="1758951"/>
              <a:ext cx="174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9" name="Rectangle 218"/>
            <p:cNvSpPr>
              <a:spLocks noChangeArrowheads="1"/>
            </p:cNvSpPr>
            <p:nvPr/>
          </p:nvSpPr>
          <p:spPr bwMode="auto">
            <a:xfrm>
              <a:off x="1143000" y="1779588"/>
              <a:ext cx="15875" cy="1587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0" name="Rectangle 219"/>
            <p:cNvSpPr>
              <a:spLocks noChangeArrowheads="1"/>
            </p:cNvSpPr>
            <p:nvPr/>
          </p:nvSpPr>
          <p:spPr bwMode="auto">
            <a:xfrm>
              <a:off x="1160463" y="1779588"/>
              <a:ext cx="36513" cy="158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1" name="Rectangle 220"/>
            <p:cNvSpPr>
              <a:spLocks noChangeArrowheads="1"/>
            </p:cNvSpPr>
            <p:nvPr/>
          </p:nvSpPr>
          <p:spPr bwMode="auto">
            <a:xfrm>
              <a:off x="1200150" y="1779588"/>
              <a:ext cx="17463" cy="158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2" name="Freeform 221"/>
            <p:cNvSpPr>
              <a:spLocks/>
            </p:cNvSpPr>
            <p:nvPr/>
          </p:nvSpPr>
          <p:spPr bwMode="auto">
            <a:xfrm>
              <a:off x="1147763" y="1873251"/>
              <a:ext cx="1588" cy="6350"/>
            </a:xfrm>
            <a:custGeom>
              <a:avLst/>
              <a:gdLst>
                <a:gd name="T0" fmla="*/ 1 w 1"/>
                <a:gd name="T1" fmla="*/ 4 h 4"/>
                <a:gd name="T2" fmla="*/ 0 w 1"/>
                <a:gd name="T3" fmla="*/ 2 h 4"/>
                <a:gd name="T4" fmla="*/ 1 w 1"/>
                <a:gd name="T5" fmla="*/ 0 h 4"/>
              </a:gdLst>
              <a:ahLst/>
              <a:cxnLst>
                <a:cxn ang="0">
                  <a:pos x="T0" y="T1"/>
                </a:cxn>
                <a:cxn ang="0">
                  <a:pos x="T2" y="T3"/>
                </a:cxn>
                <a:cxn ang="0">
                  <a:pos x="T4" y="T5"/>
                </a:cxn>
              </a:cxnLst>
              <a:rect l="0" t="0" r="r" b="b"/>
              <a:pathLst>
                <a:path w="1" h="4">
                  <a:moveTo>
                    <a:pt x="1" y="4"/>
                  </a:moveTo>
                  <a:lnTo>
                    <a:pt x="0" y="2"/>
                  </a:lnTo>
                  <a:lnTo>
                    <a:pt x="1" y="0"/>
                  </a:lnTo>
                </a:path>
              </a:pathLst>
            </a:custGeom>
            <a:noFill/>
            <a:ln w="1588"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3" name="Line 222"/>
            <p:cNvSpPr>
              <a:spLocks noChangeShapeType="1"/>
            </p:cNvSpPr>
            <p:nvPr/>
          </p:nvSpPr>
          <p:spPr bwMode="auto">
            <a:xfrm>
              <a:off x="1147763" y="1876426"/>
              <a:ext cx="4763" cy="0"/>
            </a:xfrm>
            <a:prstGeom prst="line">
              <a:avLst/>
            </a:prstGeom>
            <a:noFill/>
            <a:ln w="158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4" name="Oval 223"/>
            <p:cNvSpPr>
              <a:spLocks noChangeArrowheads="1"/>
            </p:cNvSpPr>
            <p:nvPr/>
          </p:nvSpPr>
          <p:spPr bwMode="auto">
            <a:xfrm>
              <a:off x="1206500" y="1873251"/>
              <a:ext cx="4763" cy="4763"/>
            </a:xfrm>
            <a:prstGeom prst="ellipse">
              <a:avLst/>
            </a:prstGeom>
            <a:noFill/>
            <a:ln w="1588" cap="rnd">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5" name="Line 224"/>
            <p:cNvSpPr>
              <a:spLocks noChangeShapeType="1"/>
            </p:cNvSpPr>
            <p:nvPr/>
          </p:nvSpPr>
          <p:spPr bwMode="auto">
            <a:xfrm flipH="1">
              <a:off x="1206500" y="1878013"/>
              <a:ext cx="1588" cy="1588"/>
            </a:xfrm>
            <a:prstGeom prst="line">
              <a:avLst/>
            </a:prstGeom>
            <a:noFill/>
            <a:ln w="158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6" name="Freeform 225"/>
            <p:cNvSpPr>
              <a:spLocks/>
            </p:cNvSpPr>
            <p:nvPr/>
          </p:nvSpPr>
          <p:spPr bwMode="auto">
            <a:xfrm>
              <a:off x="1179513" y="1873251"/>
              <a:ext cx="3175" cy="3175"/>
            </a:xfrm>
            <a:custGeom>
              <a:avLst/>
              <a:gdLst>
                <a:gd name="T0" fmla="*/ 0 w 2"/>
                <a:gd name="T1" fmla="*/ 2 h 2"/>
                <a:gd name="T2" fmla="*/ 2 w 2"/>
                <a:gd name="T3" fmla="*/ 2 h 2"/>
                <a:gd name="T4" fmla="*/ 2 w 2"/>
                <a:gd name="T5" fmla="*/ 0 h 2"/>
                <a:gd name="T6" fmla="*/ 0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0" y="1"/>
                  </a:lnTo>
                  <a:lnTo>
                    <a:pt x="0" y="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7" name="Rectangle 226"/>
            <p:cNvSpPr>
              <a:spLocks noChangeArrowheads="1"/>
            </p:cNvSpPr>
            <p:nvPr/>
          </p:nvSpPr>
          <p:spPr bwMode="auto">
            <a:xfrm>
              <a:off x="1176338" y="1874838"/>
              <a:ext cx="3175" cy="15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8" name="Rectangle 227"/>
            <p:cNvSpPr>
              <a:spLocks noChangeArrowheads="1"/>
            </p:cNvSpPr>
            <p:nvPr/>
          </p:nvSpPr>
          <p:spPr bwMode="auto">
            <a:xfrm>
              <a:off x="1179513" y="1876426"/>
              <a:ext cx="3175" cy="31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9" name="Freeform 228"/>
            <p:cNvSpPr>
              <a:spLocks/>
            </p:cNvSpPr>
            <p:nvPr/>
          </p:nvSpPr>
          <p:spPr bwMode="auto">
            <a:xfrm>
              <a:off x="1176338" y="1876426"/>
              <a:ext cx="3175" cy="3175"/>
            </a:xfrm>
            <a:custGeom>
              <a:avLst/>
              <a:gdLst>
                <a:gd name="T0" fmla="*/ 2 w 2"/>
                <a:gd name="T1" fmla="*/ 0 h 2"/>
                <a:gd name="T2" fmla="*/ 0 w 2"/>
                <a:gd name="T3" fmla="*/ 0 h 2"/>
                <a:gd name="T4" fmla="*/ 0 w 2"/>
                <a:gd name="T5" fmla="*/ 1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1"/>
                  </a:lnTo>
                  <a:lnTo>
                    <a:pt x="2" y="2"/>
                  </a:lnTo>
                  <a:lnTo>
                    <a:pt x="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0" name="Rectangle 229"/>
            <p:cNvSpPr>
              <a:spLocks noChangeArrowheads="1"/>
            </p:cNvSpPr>
            <p:nvPr/>
          </p:nvSpPr>
          <p:spPr bwMode="auto">
            <a:xfrm>
              <a:off x="1220788" y="1839913"/>
              <a:ext cx="6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1" name="Freeform 230"/>
            <p:cNvSpPr>
              <a:spLocks/>
            </p:cNvSpPr>
            <p:nvPr/>
          </p:nvSpPr>
          <p:spPr bwMode="auto">
            <a:xfrm>
              <a:off x="1169988" y="1712913"/>
              <a:ext cx="22225" cy="3175"/>
            </a:xfrm>
            <a:custGeom>
              <a:avLst/>
              <a:gdLst>
                <a:gd name="T0" fmla="*/ 14 w 14"/>
                <a:gd name="T1" fmla="*/ 1 h 2"/>
                <a:gd name="T2" fmla="*/ 13 w 14"/>
                <a:gd name="T3" fmla="*/ 2 h 2"/>
                <a:gd name="T4" fmla="*/ 1 w 14"/>
                <a:gd name="T5" fmla="*/ 2 h 2"/>
                <a:gd name="T6" fmla="*/ 0 w 14"/>
                <a:gd name="T7" fmla="*/ 1 h 2"/>
                <a:gd name="T8" fmla="*/ 0 w 14"/>
                <a:gd name="T9" fmla="*/ 1 h 2"/>
                <a:gd name="T10" fmla="*/ 1 w 14"/>
                <a:gd name="T11" fmla="*/ 0 h 2"/>
                <a:gd name="T12" fmla="*/ 13 w 14"/>
                <a:gd name="T13" fmla="*/ 0 h 2"/>
                <a:gd name="T14" fmla="*/ 14 w 1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
                  <a:moveTo>
                    <a:pt x="14" y="1"/>
                  </a:moveTo>
                  <a:cubicBezTo>
                    <a:pt x="14" y="2"/>
                    <a:pt x="14" y="2"/>
                    <a:pt x="13" y="2"/>
                  </a:cubicBezTo>
                  <a:cubicBezTo>
                    <a:pt x="1" y="2"/>
                    <a:pt x="1" y="2"/>
                    <a:pt x="1" y="2"/>
                  </a:cubicBezTo>
                  <a:cubicBezTo>
                    <a:pt x="0" y="2"/>
                    <a:pt x="0" y="2"/>
                    <a:pt x="0" y="1"/>
                  </a:cubicBezTo>
                  <a:cubicBezTo>
                    <a:pt x="0" y="1"/>
                    <a:pt x="0" y="1"/>
                    <a:pt x="0" y="1"/>
                  </a:cubicBezTo>
                  <a:cubicBezTo>
                    <a:pt x="0" y="1"/>
                    <a:pt x="0" y="0"/>
                    <a:pt x="1" y="0"/>
                  </a:cubicBezTo>
                  <a:cubicBezTo>
                    <a:pt x="13" y="0"/>
                    <a:pt x="13" y="0"/>
                    <a:pt x="13" y="0"/>
                  </a:cubicBezTo>
                  <a:cubicBezTo>
                    <a:pt x="14" y="0"/>
                    <a:pt x="14" y="1"/>
                    <a:pt x="14" y="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2" name="Rectangle 231"/>
            <p:cNvSpPr>
              <a:spLocks noChangeArrowheads="1"/>
            </p:cNvSpPr>
            <p:nvPr/>
          </p:nvSpPr>
          <p:spPr bwMode="auto">
            <a:xfrm>
              <a:off x="1144588" y="1727201"/>
              <a:ext cx="1588"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3" name="Rectangle 232"/>
            <p:cNvSpPr>
              <a:spLocks noChangeArrowheads="1"/>
            </p:cNvSpPr>
            <p:nvPr/>
          </p:nvSpPr>
          <p:spPr bwMode="auto">
            <a:xfrm>
              <a:off x="1143000"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4" name="Rectangle 233"/>
            <p:cNvSpPr>
              <a:spLocks noChangeArrowheads="1"/>
            </p:cNvSpPr>
            <p:nvPr/>
          </p:nvSpPr>
          <p:spPr bwMode="auto">
            <a:xfrm>
              <a:off x="1141413"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5" name="Rectangle 234"/>
            <p:cNvSpPr>
              <a:spLocks noChangeArrowheads="1"/>
            </p:cNvSpPr>
            <p:nvPr/>
          </p:nvSpPr>
          <p:spPr bwMode="auto">
            <a:xfrm>
              <a:off x="1141413" y="1730376"/>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6" name="Rectangle 235"/>
            <p:cNvSpPr>
              <a:spLocks noChangeArrowheads="1"/>
            </p:cNvSpPr>
            <p:nvPr/>
          </p:nvSpPr>
          <p:spPr bwMode="auto">
            <a:xfrm>
              <a:off x="1139825" y="1730376"/>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7" name="Rectangle 236"/>
            <p:cNvSpPr>
              <a:spLocks noChangeArrowheads="1"/>
            </p:cNvSpPr>
            <p:nvPr/>
          </p:nvSpPr>
          <p:spPr bwMode="auto">
            <a:xfrm>
              <a:off x="1204913" y="1727201"/>
              <a:ext cx="31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8" name="Rectangle 237"/>
            <p:cNvSpPr>
              <a:spLocks noChangeArrowheads="1"/>
            </p:cNvSpPr>
            <p:nvPr/>
          </p:nvSpPr>
          <p:spPr bwMode="auto">
            <a:xfrm>
              <a:off x="1201738" y="1728788"/>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9" name="Rectangle 238"/>
            <p:cNvSpPr>
              <a:spLocks noChangeArrowheads="1"/>
            </p:cNvSpPr>
            <p:nvPr/>
          </p:nvSpPr>
          <p:spPr bwMode="auto">
            <a:xfrm>
              <a:off x="776288" y="2378076"/>
              <a:ext cx="68263" cy="363538"/>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0" name="Rectangle 239"/>
            <p:cNvSpPr>
              <a:spLocks noChangeArrowheads="1"/>
            </p:cNvSpPr>
            <p:nvPr/>
          </p:nvSpPr>
          <p:spPr bwMode="auto">
            <a:xfrm>
              <a:off x="973138" y="2378076"/>
              <a:ext cx="68263" cy="363538"/>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1" name="Rectangle 240"/>
            <p:cNvSpPr>
              <a:spLocks noChangeArrowheads="1"/>
            </p:cNvSpPr>
            <p:nvPr/>
          </p:nvSpPr>
          <p:spPr bwMode="auto">
            <a:xfrm>
              <a:off x="971550" y="2576513"/>
              <a:ext cx="69850"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2" name="Rectangle 241"/>
            <p:cNvSpPr>
              <a:spLocks noChangeArrowheads="1"/>
            </p:cNvSpPr>
            <p:nvPr/>
          </p:nvSpPr>
          <p:spPr bwMode="auto">
            <a:xfrm>
              <a:off x="971550" y="2635251"/>
              <a:ext cx="69850" cy="127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3" name="Rectangle 242"/>
            <p:cNvSpPr>
              <a:spLocks noChangeArrowheads="1"/>
            </p:cNvSpPr>
            <p:nvPr/>
          </p:nvSpPr>
          <p:spPr bwMode="auto">
            <a:xfrm>
              <a:off x="971550" y="2601913"/>
              <a:ext cx="69850" cy="1428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4" name="Rectangle 243"/>
            <p:cNvSpPr>
              <a:spLocks noChangeArrowheads="1"/>
            </p:cNvSpPr>
            <p:nvPr/>
          </p:nvSpPr>
          <p:spPr bwMode="auto">
            <a:xfrm>
              <a:off x="776288" y="2576513"/>
              <a:ext cx="68263"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5" name="Rectangle 244"/>
            <p:cNvSpPr>
              <a:spLocks noChangeArrowheads="1"/>
            </p:cNvSpPr>
            <p:nvPr/>
          </p:nvSpPr>
          <p:spPr bwMode="auto">
            <a:xfrm>
              <a:off x="776288" y="2635251"/>
              <a:ext cx="68263" cy="127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6" name="Rectangle 245"/>
            <p:cNvSpPr>
              <a:spLocks noChangeArrowheads="1"/>
            </p:cNvSpPr>
            <p:nvPr/>
          </p:nvSpPr>
          <p:spPr bwMode="auto">
            <a:xfrm>
              <a:off x="776288" y="2601913"/>
              <a:ext cx="68263" cy="1428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7" name="Freeform 246"/>
            <p:cNvSpPr>
              <a:spLocks/>
            </p:cNvSpPr>
            <p:nvPr/>
          </p:nvSpPr>
          <p:spPr bwMode="auto">
            <a:xfrm>
              <a:off x="692150" y="1660526"/>
              <a:ext cx="398463" cy="473075"/>
            </a:xfrm>
            <a:custGeom>
              <a:avLst/>
              <a:gdLst>
                <a:gd name="T0" fmla="*/ 259 w 259"/>
                <a:gd name="T1" fmla="*/ 31 h 309"/>
                <a:gd name="T2" fmla="*/ 228 w 259"/>
                <a:gd name="T3" fmla="*/ 0 h 309"/>
                <a:gd name="T4" fmla="*/ 205 w 259"/>
                <a:gd name="T5" fmla="*/ 0 h 309"/>
                <a:gd name="T6" fmla="*/ 168 w 259"/>
                <a:gd name="T7" fmla="*/ 0 h 309"/>
                <a:gd name="T8" fmla="*/ 140 w 259"/>
                <a:gd name="T9" fmla="*/ 36 h 309"/>
                <a:gd name="T10" fmla="*/ 113 w 259"/>
                <a:gd name="T11" fmla="*/ 0 h 309"/>
                <a:gd name="T12" fmla="*/ 31 w 259"/>
                <a:gd name="T13" fmla="*/ 0 h 309"/>
                <a:gd name="T14" fmla="*/ 0 w 259"/>
                <a:gd name="T15" fmla="*/ 31 h 309"/>
                <a:gd name="T16" fmla="*/ 0 w 259"/>
                <a:gd name="T17" fmla="*/ 64 h 309"/>
                <a:gd name="T18" fmla="*/ 54 w 259"/>
                <a:gd name="T19" fmla="*/ 64 h 309"/>
                <a:gd name="T20" fmla="*/ 54 w 259"/>
                <a:gd name="T21" fmla="*/ 309 h 309"/>
                <a:gd name="T22" fmla="*/ 228 w 259"/>
                <a:gd name="T23" fmla="*/ 309 h 309"/>
                <a:gd name="T24" fmla="*/ 228 w 259"/>
                <a:gd name="T25" fmla="*/ 43 h 309"/>
                <a:gd name="T26" fmla="*/ 259 w 259"/>
                <a:gd name="T27" fmla="*/ 43 h 309"/>
                <a:gd name="T28" fmla="*/ 259 w 259"/>
                <a:gd name="T29" fmla="*/ 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 h="309">
                  <a:moveTo>
                    <a:pt x="259" y="31"/>
                  </a:moveTo>
                  <a:cubicBezTo>
                    <a:pt x="259" y="14"/>
                    <a:pt x="245" y="0"/>
                    <a:pt x="228" y="0"/>
                  </a:cubicBezTo>
                  <a:cubicBezTo>
                    <a:pt x="205" y="0"/>
                    <a:pt x="205" y="0"/>
                    <a:pt x="205" y="0"/>
                  </a:cubicBezTo>
                  <a:cubicBezTo>
                    <a:pt x="168" y="0"/>
                    <a:pt x="168" y="0"/>
                    <a:pt x="168" y="0"/>
                  </a:cubicBezTo>
                  <a:cubicBezTo>
                    <a:pt x="140" y="36"/>
                    <a:pt x="140" y="36"/>
                    <a:pt x="140" y="36"/>
                  </a:cubicBezTo>
                  <a:cubicBezTo>
                    <a:pt x="113" y="0"/>
                    <a:pt x="113" y="0"/>
                    <a:pt x="113" y="0"/>
                  </a:cubicBezTo>
                  <a:cubicBezTo>
                    <a:pt x="31" y="0"/>
                    <a:pt x="31" y="0"/>
                    <a:pt x="31" y="0"/>
                  </a:cubicBezTo>
                  <a:cubicBezTo>
                    <a:pt x="14" y="0"/>
                    <a:pt x="0" y="14"/>
                    <a:pt x="0" y="31"/>
                  </a:cubicBezTo>
                  <a:cubicBezTo>
                    <a:pt x="0" y="64"/>
                    <a:pt x="0" y="64"/>
                    <a:pt x="0" y="64"/>
                  </a:cubicBezTo>
                  <a:cubicBezTo>
                    <a:pt x="54" y="64"/>
                    <a:pt x="54" y="64"/>
                    <a:pt x="54" y="64"/>
                  </a:cubicBezTo>
                  <a:cubicBezTo>
                    <a:pt x="54" y="309"/>
                    <a:pt x="54" y="309"/>
                    <a:pt x="54" y="309"/>
                  </a:cubicBezTo>
                  <a:cubicBezTo>
                    <a:pt x="228" y="309"/>
                    <a:pt x="228" y="309"/>
                    <a:pt x="228" y="309"/>
                  </a:cubicBezTo>
                  <a:cubicBezTo>
                    <a:pt x="228" y="43"/>
                    <a:pt x="228" y="43"/>
                    <a:pt x="228" y="43"/>
                  </a:cubicBezTo>
                  <a:cubicBezTo>
                    <a:pt x="259" y="43"/>
                    <a:pt x="259" y="43"/>
                    <a:pt x="259" y="43"/>
                  </a:cubicBezTo>
                  <a:lnTo>
                    <a:pt x="259" y="31"/>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8" name="Rectangle 247"/>
            <p:cNvSpPr>
              <a:spLocks noChangeArrowheads="1"/>
            </p:cNvSpPr>
            <p:nvPr/>
          </p:nvSpPr>
          <p:spPr bwMode="auto">
            <a:xfrm>
              <a:off x="692150" y="1758951"/>
              <a:ext cx="71438" cy="3841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9" name="Freeform 248"/>
            <p:cNvSpPr>
              <a:spLocks/>
            </p:cNvSpPr>
            <p:nvPr/>
          </p:nvSpPr>
          <p:spPr bwMode="auto">
            <a:xfrm>
              <a:off x="776288" y="1785938"/>
              <a:ext cx="265113" cy="266700"/>
            </a:xfrm>
            <a:custGeom>
              <a:avLst/>
              <a:gdLst>
                <a:gd name="T0" fmla="*/ 167 w 167"/>
                <a:gd name="T1" fmla="*/ 0 h 168"/>
                <a:gd name="T2" fmla="*/ 0 w 167"/>
                <a:gd name="T3" fmla="*/ 142 h 168"/>
                <a:gd name="T4" fmla="*/ 0 w 167"/>
                <a:gd name="T5" fmla="*/ 168 h 168"/>
                <a:gd name="T6" fmla="*/ 167 w 167"/>
                <a:gd name="T7" fmla="*/ 25 h 168"/>
                <a:gd name="T8" fmla="*/ 167 w 167"/>
                <a:gd name="T9" fmla="*/ 0 h 168"/>
              </a:gdLst>
              <a:ahLst/>
              <a:cxnLst>
                <a:cxn ang="0">
                  <a:pos x="T0" y="T1"/>
                </a:cxn>
                <a:cxn ang="0">
                  <a:pos x="T2" y="T3"/>
                </a:cxn>
                <a:cxn ang="0">
                  <a:pos x="T4" y="T5"/>
                </a:cxn>
                <a:cxn ang="0">
                  <a:pos x="T6" y="T7"/>
                </a:cxn>
                <a:cxn ang="0">
                  <a:pos x="T8" y="T9"/>
                </a:cxn>
              </a:cxnLst>
              <a:rect l="0" t="0" r="r" b="b"/>
              <a:pathLst>
                <a:path w="167" h="168">
                  <a:moveTo>
                    <a:pt x="167" y="0"/>
                  </a:moveTo>
                  <a:lnTo>
                    <a:pt x="0" y="142"/>
                  </a:lnTo>
                  <a:lnTo>
                    <a:pt x="0" y="168"/>
                  </a:lnTo>
                  <a:lnTo>
                    <a:pt x="167" y="25"/>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0" name="Freeform 249"/>
            <p:cNvSpPr>
              <a:spLocks/>
            </p:cNvSpPr>
            <p:nvPr/>
          </p:nvSpPr>
          <p:spPr bwMode="auto">
            <a:xfrm>
              <a:off x="776288" y="1706563"/>
              <a:ext cx="265113" cy="268288"/>
            </a:xfrm>
            <a:custGeom>
              <a:avLst/>
              <a:gdLst>
                <a:gd name="T0" fmla="*/ 167 w 167"/>
                <a:gd name="T1" fmla="*/ 0 h 169"/>
                <a:gd name="T2" fmla="*/ 0 w 167"/>
                <a:gd name="T3" fmla="*/ 143 h 169"/>
                <a:gd name="T4" fmla="*/ 0 w 167"/>
                <a:gd name="T5" fmla="*/ 169 h 169"/>
                <a:gd name="T6" fmla="*/ 167 w 167"/>
                <a:gd name="T7" fmla="*/ 26 h 169"/>
                <a:gd name="T8" fmla="*/ 167 w 167"/>
                <a:gd name="T9" fmla="*/ 0 h 169"/>
              </a:gdLst>
              <a:ahLst/>
              <a:cxnLst>
                <a:cxn ang="0">
                  <a:pos x="T0" y="T1"/>
                </a:cxn>
                <a:cxn ang="0">
                  <a:pos x="T2" y="T3"/>
                </a:cxn>
                <a:cxn ang="0">
                  <a:pos x="T4" y="T5"/>
                </a:cxn>
                <a:cxn ang="0">
                  <a:pos x="T6" y="T7"/>
                </a:cxn>
                <a:cxn ang="0">
                  <a:pos x="T8" y="T9"/>
                </a:cxn>
              </a:cxnLst>
              <a:rect l="0" t="0" r="r" b="b"/>
              <a:pathLst>
                <a:path w="167" h="169">
                  <a:moveTo>
                    <a:pt x="167" y="0"/>
                  </a:moveTo>
                  <a:lnTo>
                    <a:pt x="0" y="143"/>
                  </a:lnTo>
                  <a:lnTo>
                    <a:pt x="0" y="169"/>
                  </a:lnTo>
                  <a:lnTo>
                    <a:pt x="167" y="26"/>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1" name="Oval 250"/>
            <p:cNvSpPr>
              <a:spLocks noChangeArrowheads="1"/>
            </p:cNvSpPr>
            <p:nvPr/>
          </p:nvSpPr>
          <p:spPr bwMode="auto">
            <a:xfrm>
              <a:off x="841375" y="1493838"/>
              <a:ext cx="15875"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2" name="Oval 251"/>
            <p:cNvSpPr>
              <a:spLocks noChangeArrowheads="1"/>
            </p:cNvSpPr>
            <p:nvPr/>
          </p:nvSpPr>
          <p:spPr bwMode="auto">
            <a:xfrm>
              <a:off x="965200" y="1493838"/>
              <a:ext cx="14288"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3" name="Freeform 252"/>
            <p:cNvSpPr>
              <a:spLocks/>
            </p:cNvSpPr>
            <p:nvPr/>
          </p:nvSpPr>
          <p:spPr bwMode="auto">
            <a:xfrm>
              <a:off x="879475" y="1568451"/>
              <a:ext cx="58738" cy="22225"/>
            </a:xfrm>
            <a:custGeom>
              <a:avLst/>
              <a:gdLst>
                <a:gd name="T0" fmla="*/ 0 w 38"/>
                <a:gd name="T1" fmla="*/ 0 h 15"/>
                <a:gd name="T2" fmla="*/ 19 w 38"/>
                <a:gd name="T3" fmla="*/ 15 h 15"/>
                <a:gd name="T4" fmla="*/ 38 w 38"/>
                <a:gd name="T5" fmla="*/ 0 h 15"/>
                <a:gd name="T6" fmla="*/ 0 w 38"/>
                <a:gd name="T7" fmla="*/ 0 h 15"/>
              </a:gdLst>
              <a:ahLst/>
              <a:cxnLst>
                <a:cxn ang="0">
                  <a:pos x="T0" y="T1"/>
                </a:cxn>
                <a:cxn ang="0">
                  <a:pos x="T2" y="T3"/>
                </a:cxn>
                <a:cxn ang="0">
                  <a:pos x="T4" y="T5"/>
                </a:cxn>
                <a:cxn ang="0">
                  <a:pos x="T6" y="T7"/>
                </a:cxn>
              </a:cxnLst>
              <a:rect l="0" t="0" r="r" b="b"/>
              <a:pathLst>
                <a:path w="38" h="15">
                  <a:moveTo>
                    <a:pt x="0" y="0"/>
                  </a:moveTo>
                  <a:cubicBezTo>
                    <a:pt x="2" y="9"/>
                    <a:pt x="10" y="15"/>
                    <a:pt x="19" y="15"/>
                  </a:cubicBezTo>
                  <a:cubicBezTo>
                    <a:pt x="28" y="15"/>
                    <a:pt x="36" y="9"/>
                    <a:pt x="3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4" name="Freeform 253"/>
            <p:cNvSpPr>
              <a:spLocks/>
            </p:cNvSpPr>
            <p:nvPr/>
          </p:nvSpPr>
          <p:spPr bwMode="auto">
            <a:xfrm>
              <a:off x="893763" y="1536701"/>
              <a:ext cx="30163" cy="11113"/>
            </a:xfrm>
            <a:custGeom>
              <a:avLst/>
              <a:gdLst>
                <a:gd name="T0" fmla="*/ 0 w 20"/>
                <a:gd name="T1" fmla="*/ 0 h 8"/>
                <a:gd name="T2" fmla="*/ 10 w 20"/>
                <a:gd name="T3" fmla="*/ 8 h 8"/>
                <a:gd name="T4" fmla="*/ 20 w 20"/>
                <a:gd name="T5" fmla="*/ 0 h 8"/>
                <a:gd name="T6" fmla="*/ 0 w 20"/>
                <a:gd name="T7" fmla="*/ 0 h 8"/>
              </a:gdLst>
              <a:ahLst/>
              <a:cxnLst>
                <a:cxn ang="0">
                  <a:pos x="T0" y="T1"/>
                </a:cxn>
                <a:cxn ang="0">
                  <a:pos x="T2" y="T3"/>
                </a:cxn>
                <a:cxn ang="0">
                  <a:pos x="T4" y="T5"/>
                </a:cxn>
                <a:cxn ang="0">
                  <a:pos x="T6" y="T7"/>
                </a:cxn>
              </a:cxnLst>
              <a:rect l="0" t="0" r="r" b="b"/>
              <a:pathLst>
                <a:path w="20" h="8">
                  <a:moveTo>
                    <a:pt x="0" y="0"/>
                  </a:moveTo>
                  <a:cubicBezTo>
                    <a:pt x="1" y="5"/>
                    <a:pt x="5" y="8"/>
                    <a:pt x="10" y="8"/>
                  </a:cubicBezTo>
                  <a:cubicBezTo>
                    <a:pt x="15" y="8"/>
                    <a:pt x="19" y="5"/>
                    <a:pt x="20"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241" name="Freeform 772"/>
          <p:cNvSpPr>
            <a:spLocks/>
          </p:cNvSpPr>
          <p:nvPr/>
        </p:nvSpPr>
        <p:spPr bwMode="auto">
          <a:xfrm>
            <a:off x="89121" y="2494844"/>
            <a:ext cx="1628369" cy="1072449"/>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5" name="Group 4"/>
          <p:cNvGrpSpPr/>
          <p:nvPr/>
        </p:nvGrpSpPr>
        <p:grpSpPr>
          <a:xfrm>
            <a:off x="9095425" y="4353964"/>
            <a:ext cx="3068778" cy="2580977"/>
            <a:chOff x="8443913" y="4611688"/>
            <a:chExt cx="2676525" cy="2251075"/>
          </a:xfrm>
        </p:grpSpPr>
        <p:sp>
          <p:nvSpPr>
            <p:cNvPr id="7" name="Freeform 5"/>
            <p:cNvSpPr>
              <a:spLocks/>
            </p:cNvSpPr>
            <p:nvPr/>
          </p:nvSpPr>
          <p:spPr bwMode="auto">
            <a:xfrm>
              <a:off x="9709150" y="4840288"/>
              <a:ext cx="454025" cy="573088"/>
            </a:xfrm>
            <a:custGeom>
              <a:avLst/>
              <a:gdLst>
                <a:gd name="T0" fmla="*/ 0 w 103"/>
                <a:gd name="T1" fmla="*/ 57 h 130"/>
                <a:gd name="T2" fmla="*/ 5 w 103"/>
                <a:gd name="T3" fmla="*/ 28 h 130"/>
                <a:gd name="T4" fmla="*/ 8 w 103"/>
                <a:gd name="T5" fmla="*/ 14 h 130"/>
                <a:gd name="T6" fmla="*/ 24 w 103"/>
                <a:gd name="T7" fmla="*/ 0 h 130"/>
                <a:gd name="T8" fmla="*/ 60 w 103"/>
                <a:gd name="T9" fmla="*/ 0 h 130"/>
                <a:gd name="T10" fmla="*/ 60 w 103"/>
                <a:gd name="T11" fmla="*/ 0 h 130"/>
                <a:gd name="T12" fmla="*/ 67 w 103"/>
                <a:gd name="T13" fmla="*/ 0 h 130"/>
                <a:gd name="T14" fmla="*/ 81 w 103"/>
                <a:gd name="T15" fmla="*/ 14 h 130"/>
                <a:gd name="T16" fmla="*/ 81 w 103"/>
                <a:gd name="T17" fmla="*/ 28 h 130"/>
                <a:gd name="T18" fmla="*/ 85 w 103"/>
                <a:gd name="T19" fmla="*/ 29 h 130"/>
                <a:gd name="T20" fmla="*/ 92 w 103"/>
                <a:gd name="T21" fmla="*/ 30 h 130"/>
                <a:gd name="T22" fmla="*/ 92 w 103"/>
                <a:gd name="T23" fmla="*/ 31 h 130"/>
                <a:gd name="T24" fmla="*/ 96 w 103"/>
                <a:gd name="T25" fmla="*/ 31 h 130"/>
                <a:gd name="T26" fmla="*/ 102 w 103"/>
                <a:gd name="T27" fmla="*/ 41 h 130"/>
                <a:gd name="T28" fmla="*/ 96 w 103"/>
                <a:gd name="T29" fmla="*/ 56 h 130"/>
                <a:gd name="T30" fmla="*/ 88 w 103"/>
                <a:gd name="T31" fmla="*/ 58 h 130"/>
                <a:gd name="T32" fmla="*/ 88 w 103"/>
                <a:gd name="T33" fmla="*/ 99 h 130"/>
                <a:gd name="T34" fmla="*/ 88 w 103"/>
                <a:gd name="T35" fmla="*/ 130 h 130"/>
                <a:gd name="T36" fmla="*/ 38 w 103"/>
                <a:gd name="T37" fmla="*/ 130 h 130"/>
                <a:gd name="T38" fmla="*/ 38 w 103"/>
                <a:gd name="T39" fmla="*/ 99 h 130"/>
                <a:gd name="T40" fmla="*/ 24 w 103"/>
                <a:gd name="T41" fmla="*/ 99 h 130"/>
                <a:gd name="T42" fmla="*/ 9 w 103"/>
                <a:gd name="T43" fmla="*/ 85 h 130"/>
                <a:gd name="T44" fmla="*/ 9 w 103"/>
                <a:gd name="T45" fmla="*/ 66 h 130"/>
                <a:gd name="T46" fmla="*/ 9 w 103"/>
                <a:gd name="T47" fmla="*/ 63 h 130"/>
                <a:gd name="T48" fmla="*/ 5 w 103"/>
                <a:gd name="T49" fmla="*/ 63 h 130"/>
                <a:gd name="T50" fmla="*/ 1 w 103"/>
                <a:gd name="T51" fmla="*/ 61 h 130"/>
                <a:gd name="T52" fmla="*/ 0 w 103"/>
                <a:gd name="T5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30">
                  <a:moveTo>
                    <a:pt x="0" y="57"/>
                  </a:moveTo>
                  <a:cubicBezTo>
                    <a:pt x="1" y="47"/>
                    <a:pt x="3" y="36"/>
                    <a:pt x="5" y="28"/>
                  </a:cubicBezTo>
                  <a:cubicBezTo>
                    <a:pt x="6" y="26"/>
                    <a:pt x="7" y="16"/>
                    <a:pt x="8" y="14"/>
                  </a:cubicBezTo>
                  <a:cubicBezTo>
                    <a:pt x="10" y="6"/>
                    <a:pt x="15" y="0"/>
                    <a:pt x="24" y="0"/>
                  </a:cubicBezTo>
                  <a:cubicBezTo>
                    <a:pt x="60" y="0"/>
                    <a:pt x="60" y="0"/>
                    <a:pt x="60" y="0"/>
                  </a:cubicBezTo>
                  <a:cubicBezTo>
                    <a:pt x="60" y="0"/>
                    <a:pt x="60" y="0"/>
                    <a:pt x="60" y="0"/>
                  </a:cubicBezTo>
                  <a:cubicBezTo>
                    <a:pt x="67" y="0"/>
                    <a:pt x="67" y="0"/>
                    <a:pt x="67" y="0"/>
                  </a:cubicBezTo>
                  <a:cubicBezTo>
                    <a:pt x="75" y="0"/>
                    <a:pt x="81" y="6"/>
                    <a:pt x="81" y="14"/>
                  </a:cubicBezTo>
                  <a:cubicBezTo>
                    <a:pt x="81" y="28"/>
                    <a:pt x="81" y="28"/>
                    <a:pt x="81" y="28"/>
                  </a:cubicBezTo>
                  <a:cubicBezTo>
                    <a:pt x="83" y="28"/>
                    <a:pt x="84" y="28"/>
                    <a:pt x="85" y="29"/>
                  </a:cubicBezTo>
                  <a:cubicBezTo>
                    <a:pt x="92" y="30"/>
                    <a:pt x="92" y="30"/>
                    <a:pt x="92" y="30"/>
                  </a:cubicBezTo>
                  <a:cubicBezTo>
                    <a:pt x="92" y="31"/>
                    <a:pt x="92" y="31"/>
                    <a:pt x="92" y="31"/>
                  </a:cubicBezTo>
                  <a:cubicBezTo>
                    <a:pt x="92" y="31"/>
                    <a:pt x="93" y="31"/>
                    <a:pt x="96" y="31"/>
                  </a:cubicBezTo>
                  <a:cubicBezTo>
                    <a:pt x="99" y="32"/>
                    <a:pt x="103" y="34"/>
                    <a:pt x="102" y="41"/>
                  </a:cubicBezTo>
                  <a:cubicBezTo>
                    <a:pt x="102" y="48"/>
                    <a:pt x="100" y="52"/>
                    <a:pt x="96" y="56"/>
                  </a:cubicBezTo>
                  <a:cubicBezTo>
                    <a:pt x="93" y="59"/>
                    <a:pt x="89" y="59"/>
                    <a:pt x="88" y="58"/>
                  </a:cubicBezTo>
                  <a:cubicBezTo>
                    <a:pt x="88" y="99"/>
                    <a:pt x="88" y="99"/>
                    <a:pt x="88" y="99"/>
                  </a:cubicBezTo>
                  <a:cubicBezTo>
                    <a:pt x="88" y="130"/>
                    <a:pt x="88" y="130"/>
                    <a:pt x="88" y="130"/>
                  </a:cubicBezTo>
                  <a:cubicBezTo>
                    <a:pt x="38" y="130"/>
                    <a:pt x="38" y="130"/>
                    <a:pt x="38" y="130"/>
                  </a:cubicBezTo>
                  <a:cubicBezTo>
                    <a:pt x="38" y="99"/>
                    <a:pt x="38" y="99"/>
                    <a:pt x="38" y="99"/>
                  </a:cubicBezTo>
                  <a:cubicBezTo>
                    <a:pt x="24" y="99"/>
                    <a:pt x="24" y="99"/>
                    <a:pt x="24" y="99"/>
                  </a:cubicBezTo>
                  <a:cubicBezTo>
                    <a:pt x="16" y="99"/>
                    <a:pt x="9" y="93"/>
                    <a:pt x="9" y="85"/>
                  </a:cubicBezTo>
                  <a:cubicBezTo>
                    <a:pt x="9" y="66"/>
                    <a:pt x="9" y="66"/>
                    <a:pt x="9" y="66"/>
                  </a:cubicBezTo>
                  <a:cubicBezTo>
                    <a:pt x="9" y="63"/>
                    <a:pt x="9" y="63"/>
                    <a:pt x="9" y="63"/>
                  </a:cubicBezTo>
                  <a:cubicBezTo>
                    <a:pt x="5" y="63"/>
                    <a:pt x="5" y="63"/>
                    <a:pt x="5" y="63"/>
                  </a:cubicBezTo>
                  <a:cubicBezTo>
                    <a:pt x="4" y="63"/>
                    <a:pt x="2" y="62"/>
                    <a:pt x="1" y="61"/>
                  </a:cubicBezTo>
                  <a:cubicBezTo>
                    <a:pt x="0" y="60"/>
                    <a:pt x="0" y="58"/>
                    <a:pt x="0" y="57"/>
                  </a:cubicBezTo>
                  <a:close/>
                </a:path>
              </a:pathLst>
            </a:custGeom>
            <a:solidFill>
              <a:srgbClr val="F5B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 name="Rectangle 6"/>
            <p:cNvSpPr>
              <a:spLocks noChangeArrowheads="1"/>
            </p:cNvSpPr>
            <p:nvPr/>
          </p:nvSpPr>
          <p:spPr bwMode="auto">
            <a:xfrm>
              <a:off x="9731375" y="4800600"/>
              <a:ext cx="260350" cy="166688"/>
            </a:xfrm>
            <a:prstGeom prst="rect">
              <a:avLst/>
            </a:prstGeom>
            <a:solidFill>
              <a:srgbClr val="F5BF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Freeform 7"/>
            <p:cNvSpPr>
              <a:spLocks/>
            </p:cNvSpPr>
            <p:nvPr/>
          </p:nvSpPr>
          <p:spPr bwMode="auto">
            <a:xfrm>
              <a:off x="9723438" y="4611688"/>
              <a:ext cx="431800" cy="409575"/>
            </a:xfrm>
            <a:custGeom>
              <a:avLst/>
              <a:gdLst>
                <a:gd name="T0" fmla="*/ 2 w 98"/>
                <a:gd name="T1" fmla="*/ 40 h 93"/>
                <a:gd name="T2" fmla="*/ 14 w 98"/>
                <a:gd name="T3" fmla="*/ 28 h 93"/>
                <a:gd name="T4" fmla="*/ 29 w 98"/>
                <a:gd name="T5" fmla="*/ 22 h 93"/>
                <a:gd name="T6" fmla="*/ 36 w 98"/>
                <a:gd name="T7" fmla="*/ 16 h 93"/>
                <a:gd name="T8" fmla="*/ 40 w 98"/>
                <a:gd name="T9" fmla="*/ 14 h 93"/>
                <a:gd name="T10" fmla="*/ 43 w 98"/>
                <a:gd name="T11" fmla="*/ 20 h 93"/>
                <a:gd name="T12" fmla="*/ 48 w 98"/>
                <a:gd name="T13" fmla="*/ 16 h 93"/>
                <a:gd name="T14" fmla="*/ 51 w 98"/>
                <a:gd name="T15" fmla="*/ 9 h 93"/>
                <a:gd name="T16" fmla="*/ 55 w 98"/>
                <a:gd name="T17" fmla="*/ 15 h 93"/>
                <a:gd name="T18" fmla="*/ 60 w 98"/>
                <a:gd name="T19" fmla="*/ 17 h 93"/>
                <a:gd name="T20" fmla="*/ 70 w 98"/>
                <a:gd name="T21" fmla="*/ 6 h 93"/>
                <a:gd name="T22" fmla="*/ 81 w 98"/>
                <a:gd name="T23" fmla="*/ 12 h 93"/>
                <a:gd name="T24" fmla="*/ 84 w 98"/>
                <a:gd name="T25" fmla="*/ 35 h 93"/>
                <a:gd name="T26" fmla="*/ 87 w 98"/>
                <a:gd name="T27" fmla="*/ 39 h 93"/>
                <a:gd name="T28" fmla="*/ 92 w 98"/>
                <a:gd name="T29" fmla="*/ 34 h 93"/>
                <a:gd name="T30" fmla="*/ 96 w 98"/>
                <a:gd name="T31" fmla="*/ 34 h 93"/>
                <a:gd name="T32" fmla="*/ 98 w 98"/>
                <a:gd name="T33" fmla="*/ 37 h 93"/>
                <a:gd name="T34" fmla="*/ 95 w 98"/>
                <a:gd name="T35" fmla="*/ 52 h 93"/>
                <a:gd name="T36" fmla="*/ 93 w 98"/>
                <a:gd name="T37" fmla="*/ 57 h 93"/>
                <a:gd name="T38" fmla="*/ 95 w 98"/>
                <a:gd name="T39" fmla="*/ 71 h 93"/>
                <a:gd name="T40" fmla="*/ 94 w 98"/>
                <a:gd name="T41" fmla="*/ 83 h 93"/>
                <a:gd name="T42" fmla="*/ 81 w 98"/>
                <a:gd name="T43" fmla="*/ 87 h 93"/>
                <a:gd name="T44" fmla="*/ 78 w 98"/>
                <a:gd name="T45" fmla="*/ 93 h 93"/>
                <a:gd name="T46" fmla="*/ 72 w 98"/>
                <a:gd name="T47" fmla="*/ 59 h 93"/>
                <a:gd name="T48" fmla="*/ 45 w 98"/>
                <a:gd name="T49" fmla="*/ 53 h 93"/>
                <a:gd name="T50" fmla="*/ 19 w 98"/>
                <a:gd name="T51" fmla="*/ 45 h 93"/>
                <a:gd name="T52" fmla="*/ 17 w 98"/>
                <a:gd name="T53" fmla="*/ 45 h 93"/>
                <a:gd name="T54" fmla="*/ 15 w 98"/>
                <a:gd name="T55" fmla="*/ 45 h 93"/>
                <a:gd name="T56" fmla="*/ 14 w 98"/>
                <a:gd name="T57" fmla="*/ 46 h 93"/>
                <a:gd name="T58" fmla="*/ 14 w 98"/>
                <a:gd name="T59" fmla="*/ 46 h 93"/>
                <a:gd name="T60" fmla="*/ 13 w 98"/>
                <a:gd name="T61" fmla="*/ 46 h 93"/>
                <a:gd name="T62" fmla="*/ 13 w 98"/>
                <a:gd name="T63" fmla="*/ 46 h 93"/>
                <a:gd name="T64" fmla="*/ 2 w 98"/>
                <a:gd name="T65" fmla="*/ 62 h 93"/>
                <a:gd name="T66" fmla="*/ 2 w 98"/>
                <a:gd name="T67"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3">
                  <a:moveTo>
                    <a:pt x="2" y="40"/>
                  </a:moveTo>
                  <a:cubicBezTo>
                    <a:pt x="4" y="34"/>
                    <a:pt x="9" y="30"/>
                    <a:pt x="14" y="28"/>
                  </a:cubicBezTo>
                  <a:cubicBezTo>
                    <a:pt x="19" y="24"/>
                    <a:pt x="25" y="23"/>
                    <a:pt x="29" y="22"/>
                  </a:cubicBezTo>
                  <a:cubicBezTo>
                    <a:pt x="35" y="21"/>
                    <a:pt x="35" y="21"/>
                    <a:pt x="36" y="16"/>
                  </a:cubicBezTo>
                  <a:cubicBezTo>
                    <a:pt x="37" y="10"/>
                    <a:pt x="39" y="12"/>
                    <a:pt x="40" y="14"/>
                  </a:cubicBezTo>
                  <a:cubicBezTo>
                    <a:pt x="41" y="16"/>
                    <a:pt x="41" y="20"/>
                    <a:pt x="43" y="20"/>
                  </a:cubicBezTo>
                  <a:cubicBezTo>
                    <a:pt x="44" y="20"/>
                    <a:pt x="46" y="19"/>
                    <a:pt x="48" y="16"/>
                  </a:cubicBezTo>
                  <a:cubicBezTo>
                    <a:pt x="50" y="13"/>
                    <a:pt x="50" y="9"/>
                    <a:pt x="51" y="9"/>
                  </a:cubicBezTo>
                  <a:cubicBezTo>
                    <a:pt x="53" y="10"/>
                    <a:pt x="54" y="12"/>
                    <a:pt x="55" y="15"/>
                  </a:cubicBezTo>
                  <a:cubicBezTo>
                    <a:pt x="55" y="18"/>
                    <a:pt x="56" y="19"/>
                    <a:pt x="60" y="17"/>
                  </a:cubicBezTo>
                  <a:cubicBezTo>
                    <a:pt x="64" y="15"/>
                    <a:pt x="67" y="11"/>
                    <a:pt x="70" y="6"/>
                  </a:cubicBezTo>
                  <a:cubicBezTo>
                    <a:pt x="73" y="0"/>
                    <a:pt x="76" y="2"/>
                    <a:pt x="81" y="12"/>
                  </a:cubicBezTo>
                  <a:cubicBezTo>
                    <a:pt x="87" y="22"/>
                    <a:pt x="85" y="32"/>
                    <a:pt x="84" y="35"/>
                  </a:cubicBezTo>
                  <a:cubicBezTo>
                    <a:pt x="84" y="38"/>
                    <a:pt x="85" y="39"/>
                    <a:pt x="87" y="39"/>
                  </a:cubicBezTo>
                  <a:cubicBezTo>
                    <a:pt x="89" y="38"/>
                    <a:pt x="90" y="36"/>
                    <a:pt x="92" y="34"/>
                  </a:cubicBezTo>
                  <a:cubicBezTo>
                    <a:pt x="93" y="34"/>
                    <a:pt x="95" y="33"/>
                    <a:pt x="96" y="34"/>
                  </a:cubicBezTo>
                  <a:cubicBezTo>
                    <a:pt x="97" y="35"/>
                    <a:pt x="98" y="36"/>
                    <a:pt x="98" y="37"/>
                  </a:cubicBezTo>
                  <a:cubicBezTo>
                    <a:pt x="97" y="43"/>
                    <a:pt x="96" y="49"/>
                    <a:pt x="95" y="52"/>
                  </a:cubicBezTo>
                  <a:cubicBezTo>
                    <a:pt x="94" y="54"/>
                    <a:pt x="94" y="56"/>
                    <a:pt x="93" y="57"/>
                  </a:cubicBezTo>
                  <a:cubicBezTo>
                    <a:pt x="95" y="61"/>
                    <a:pt x="95" y="66"/>
                    <a:pt x="95" y="71"/>
                  </a:cubicBezTo>
                  <a:cubicBezTo>
                    <a:pt x="95" y="76"/>
                    <a:pt x="95" y="80"/>
                    <a:pt x="94" y="83"/>
                  </a:cubicBezTo>
                  <a:cubicBezTo>
                    <a:pt x="94" y="83"/>
                    <a:pt x="85" y="82"/>
                    <a:pt x="81" y="87"/>
                  </a:cubicBezTo>
                  <a:cubicBezTo>
                    <a:pt x="79" y="90"/>
                    <a:pt x="78" y="93"/>
                    <a:pt x="78" y="93"/>
                  </a:cubicBezTo>
                  <a:cubicBezTo>
                    <a:pt x="72" y="59"/>
                    <a:pt x="72" y="59"/>
                    <a:pt x="72" y="59"/>
                  </a:cubicBezTo>
                  <a:cubicBezTo>
                    <a:pt x="72" y="59"/>
                    <a:pt x="61" y="60"/>
                    <a:pt x="45" y="53"/>
                  </a:cubicBezTo>
                  <a:cubicBezTo>
                    <a:pt x="33" y="48"/>
                    <a:pt x="25" y="46"/>
                    <a:pt x="19" y="45"/>
                  </a:cubicBezTo>
                  <a:cubicBezTo>
                    <a:pt x="18" y="45"/>
                    <a:pt x="18" y="45"/>
                    <a:pt x="17" y="45"/>
                  </a:cubicBezTo>
                  <a:cubicBezTo>
                    <a:pt x="16" y="45"/>
                    <a:pt x="15" y="45"/>
                    <a:pt x="15" y="45"/>
                  </a:cubicBezTo>
                  <a:cubicBezTo>
                    <a:pt x="14" y="45"/>
                    <a:pt x="14" y="45"/>
                    <a:pt x="14" y="46"/>
                  </a:cubicBezTo>
                  <a:cubicBezTo>
                    <a:pt x="14" y="46"/>
                    <a:pt x="14" y="46"/>
                    <a:pt x="14" y="46"/>
                  </a:cubicBezTo>
                  <a:cubicBezTo>
                    <a:pt x="14" y="46"/>
                    <a:pt x="14" y="46"/>
                    <a:pt x="13" y="46"/>
                  </a:cubicBezTo>
                  <a:cubicBezTo>
                    <a:pt x="13" y="46"/>
                    <a:pt x="13" y="46"/>
                    <a:pt x="13" y="46"/>
                  </a:cubicBezTo>
                  <a:cubicBezTo>
                    <a:pt x="8" y="48"/>
                    <a:pt x="3" y="54"/>
                    <a:pt x="2" y="62"/>
                  </a:cubicBezTo>
                  <a:cubicBezTo>
                    <a:pt x="0" y="54"/>
                    <a:pt x="1" y="45"/>
                    <a:pt x="2" y="40"/>
                  </a:cubicBezTo>
                  <a:close/>
                </a:path>
              </a:pathLst>
            </a:custGeom>
            <a:solidFill>
              <a:srgbClr val="30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 name="Oval 8"/>
            <p:cNvSpPr>
              <a:spLocks noChangeArrowheads="1"/>
            </p:cNvSpPr>
            <p:nvPr/>
          </p:nvSpPr>
          <p:spPr bwMode="auto">
            <a:xfrm>
              <a:off x="9899650" y="5073650"/>
              <a:ext cx="39687" cy="34925"/>
            </a:xfrm>
            <a:prstGeom prst="ellipse">
              <a:avLst/>
            </a:prstGeom>
            <a:solidFill>
              <a:srgbClr val="F0B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 name="Oval 9"/>
            <p:cNvSpPr>
              <a:spLocks noChangeArrowheads="1"/>
            </p:cNvSpPr>
            <p:nvPr/>
          </p:nvSpPr>
          <p:spPr bwMode="auto">
            <a:xfrm>
              <a:off x="9802813" y="4976813"/>
              <a:ext cx="52387" cy="52388"/>
            </a:xfrm>
            <a:prstGeom prst="ellipse">
              <a:avLst/>
            </a:prstGeom>
            <a:solidFill>
              <a:srgbClr val="5289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 name="Oval 10"/>
            <p:cNvSpPr>
              <a:spLocks noChangeArrowheads="1"/>
            </p:cNvSpPr>
            <p:nvPr/>
          </p:nvSpPr>
          <p:spPr bwMode="auto">
            <a:xfrm>
              <a:off x="9810750" y="4984750"/>
              <a:ext cx="22225" cy="22225"/>
            </a:xfrm>
            <a:prstGeom prst="ellipse">
              <a:avLst/>
            </a:pr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Freeform 11"/>
            <p:cNvSpPr>
              <a:spLocks/>
            </p:cNvSpPr>
            <p:nvPr/>
          </p:nvSpPr>
          <p:spPr bwMode="auto">
            <a:xfrm>
              <a:off x="10066338" y="5064125"/>
              <a:ext cx="31750" cy="53975"/>
            </a:xfrm>
            <a:custGeom>
              <a:avLst/>
              <a:gdLst>
                <a:gd name="T0" fmla="*/ 0 w 7"/>
                <a:gd name="T1" fmla="*/ 0 h 12"/>
                <a:gd name="T2" fmla="*/ 2 w 7"/>
                <a:gd name="T3" fmla="*/ 4 h 12"/>
                <a:gd name="T4" fmla="*/ 7 w 7"/>
                <a:gd name="T5" fmla="*/ 7 h 12"/>
                <a:gd name="T6" fmla="*/ 7 w 7"/>
                <a:gd name="T7" fmla="*/ 11 h 12"/>
                <a:gd name="T8" fmla="*/ 6 w 7"/>
                <a:gd name="T9" fmla="*/ 12 h 12"/>
                <a:gd name="T10" fmla="*/ 4 w 7"/>
                <a:gd name="T11" fmla="*/ 11 h 12"/>
                <a:gd name="T12" fmla="*/ 3 w 7"/>
                <a:gd name="T13" fmla="*/ 11 h 12"/>
                <a:gd name="T14" fmla="*/ 2 w 7"/>
                <a:gd name="T15" fmla="*/ 9 h 12"/>
                <a:gd name="T16" fmla="*/ 0 w 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0"/>
                  </a:moveTo>
                  <a:cubicBezTo>
                    <a:pt x="2" y="4"/>
                    <a:pt x="2" y="4"/>
                    <a:pt x="2" y="4"/>
                  </a:cubicBezTo>
                  <a:cubicBezTo>
                    <a:pt x="4" y="6"/>
                    <a:pt x="5" y="7"/>
                    <a:pt x="7" y="7"/>
                  </a:cubicBezTo>
                  <a:cubicBezTo>
                    <a:pt x="7" y="11"/>
                    <a:pt x="7" y="11"/>
                    <a:pt x="7" y="11"/>
                  </a:cubicBezTo>
                  <a:cubicBezTo>
                    <a:pt x="6" y="12"/>
                    <a:pt x="6" y="12"/>
                    <a:pt x="6" y="12"/>
                  </a:cubicBezTo>
                  <a:cubicBezTo>
                    <a:pt x="5" y="12"/>
                    <a:pt x="4" y="11"/>
                    <a:pt x="4" y="11"/>
                  </a:cubicBezTo>
                  <a:cubicBezTo>
                    <a:pt x="4" y="11"/>
                    <a:pt x="4" y="11"/>
                    <a:pt x="3" y="11"/>
                  </a:cubicBezTo>
                  <a:cubicBezTo>
                    <a:pt x="3" y="10"/>
                    <a:pt x="2" y="10"/>
                    <a:pt x="2" y="9"/>
                  </a:cubicBezTo>
                  <a:cubicBezTo>
                    <a:pt x="0" y="4"/>
                    <a:pt x="0" y="0"/>
                    <a:pt x="0" y="0"/>
                  </a:cubicBez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12"/>
            <p:cNvSpPr>
              <a:spLocks/>
            </p:cNvSpPr>
            <p:nvPr/>
          </p:nvSpPr>
          <p:spPr bwMode="auto">
            <a:xfrm>
              <a:off x="9793288" y="4924425"/>
              <a:ext cx="79375" cy="42863"/>
            </a:xfrm>
            <a:custGeom>
              <a:avLst/>
              <a:gdLst>
                <a:gd name="T0" fmla="*/ 15 w 18"/>
                <a:gd name="T1" fmla="*/ 4 h 10"/>
                <a:gd name="T2" fmla="*/ 4 w 18"/>
                <a:gd name="T3" fmla="*/ 0 h 10"/>
                <a:gd name="T4" fmla="*/ 0 w 18"/>
                <a:gd name="T5" fmla="*/ 1 h 10"/>
                <a:gd name="T6" fmla="*/ 0 w 18"/>
                <a:gd name="T7" fmla="*/ 1 h 10"/>
                <a:gd name="T8" fmla="*/ 3 w 18"/>
                <a:gd name="T9" fmla="*/ 5 h 10"/>
                <a:gd name="T10" fmla="*/ 13 w 18"/>
                <a:gd name="T11" fmla="*/ 9 h 10"/>
                <a:gd name="T12" fmla="*/ 17 w 18"/>
                <a:gd name="T13" fmla="*/ 8 h 10"/>
                <a:gd name="T14" fmla="*/ 17 w 18"/>
                <a:gd name="T15" fmla="*/ 8 h 10"/>
                <a:gd name="T16" fmla="*/ 15 w 18"/>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15" y="4"/>
                  </a:moveTo>
                  <a:cubicBezTo>
                    <a:pt x="4" y="0"/>
                    <a:pt x="4" y="0"/>
                    <a:pt x="4" y="0"/>
                  </a:cubicBezTo>
                  <a:cubicBezTo>
                    <a:pt x="3" y="0"/>
                    <a:pt x="1" y="0"/>
                    <a:pt x="0" y="1"/>
                  </a:cubicBezTo>
                  <a:cubicBezTo>
                    <a:pt x="0" y="1"/>
                    <a:pt x="0" y="1"/>
                    <a:pt x="0" y="1"/>
                  </a:cubicBezTo>
                  <a:cubicBezTo>
                    <a:pt x="0" y="3"/>
                    <a:pt x="1" y="4"/>
                    <a:pt x="3" y="5"/>
                  </a:cubicBezTo>
                  <a:cubicBezTo>
                    <a:pt x="13" y="9"/>
                    <a:pt x="13" y="9"/>
                    <a:pt x="13" y="9"/>
                  </a:cubicBezTo>
                  <a:cubicBezTo>
                    <a:pt x="15" y="10"/>
                    <a:pt x="17" y="9"/>
                    <a:pt x="17" y="8"/>
                  </a:cubicBezTo>
                  <a:cubicBezTo>
                    <a:pt x="17" y="8"/>
                    <a:pt x="17" y="8"/>
                    <a:pt x="17" y="8"/>
                  </a:cubicBezTo>
                  <a:cubicBezTo>
                    <a:pt x="18" y="7"/>
                    <a:pt x="17" y="5"/>
                    <a:pt x="15"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Freeform 13"/>
            <p:cNvSpPr>
              <a:spLocks/>
            </p:cNvSpPr>
            <p:nvPr/>
          </p:nvSpPr>
          <p:spPr bwMode="auto">
            <a:xfrm>
              <a:off x="9625013" y="5262563"/>
              <a:ext cx="666750" cy="692150"/>
            </a:xfrm>
            <a:custGeom>
              <a:avLst/>
              <a:gdLst>
                <a:gd name="T0" fmla="*/ 18 w 151"/>
                <a:gd name="T1" fmla="*/ 13 h 157"/>
                <a:gd name="T2" fmla="*/ 45 w 151"/>
                <a:gd name="T3" fmla="*/ 0 h 157"/>
                <a:gd name="T4" fmla="*/ 62 w 151"/>
                <a:gd name="T5" fmla="*/ 31 h 157"/>
                <a:gd name="T6" fmla="*/ 90 w 151"/>
                <a:gd name="T7" fmla="*/ 30 h 157"/>
                <a:gd name="T8" fmla="*/ 107 w 151"/>
                <a:gd name="T9" fmla="*/ 2 h 157"/>
                <a:gd name="T10" fmla="*/ 142 w 151"/>
                <a:gd name="T11" fmla="*/ 20 h 157"/>
                <a:gd name="T12" fmla="*/ 150 w 151"/>
                <a:gd name="T13" fmla="*/ 49 h 157"/>
                <a:gd name="T14" fmla="*/ 150 w 151"/>
                <a:gd name="T15" fmla="*/ 157 h 157"/>
                <a:gd name="T16" fmla="*/ 0 w 151"/>
                <a:gd name="T17" fmla="*/ 157 h 157"/>
                <a:gd name="T18" fmla="*/ 0 w 151"/>
                <a:gd name="T19" fmla="*/ 49 h 157"/>
                <a:gd name="T20" fmla="*/ 18 w 151"/>
                <a:gd name="T21" fmla="*/ 1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57">
                  <a:moveTo>
                    <a:pt x="18" y="13"/>
                  </a:moveTo>
                  <a:cubicBezTo>
                    <a:pt x="29" y="6"/>
                    <a:pt x="41" y="2"/>
                    <a:pt x="45" y="0"/>
                  </a:cubicBezTo>
                  <a:cubicBezTo>
                    <a:pt x="62" y="31"/>
                    <a:pt x="62" y="31"/>
                    <a:pt x="62" y="31"/>
                  </a:cubicBezTo>
                  <a:cubicBezTo>
                    <a:pt x="90" y="30"/>
                    <a:pt x="90" y="30"/>
                    <a:pt x="90" y="30"/>
                  </a:cubicBezTo>
                  <a:cubicBezTo>
                    <a:pt x="107" y="2"/>
                    <a:pt x="107" y="2"/>
                    <a:pt x="107" y="2"/>
                  </a:cubicBezTo>
                  <a:cubicBezTo>
                    <a:pt x="118" y="7"/>
                    <a:pt x="135" y="13"/>
                    <a:pt x="142" y="20"/>
                  </a:cubicBezTo>
                  <a:cubicBezTo>
                    <a:pt x="151" y="31"/>
                    <a:pt x="150" y="49"/>
                    <a:pt x="150" y="49"/>
                  </a:cubicBezTo>
                  <a:cubicBezTo>
                    <a:pt x="150" y="157"/>
                    <a:pt x="150" y="157"/>
                    <a:pt x="150" y="157"/>
                  </a:cubicBezTo>
                  <a:cubicBezTo>
                    <a:pt x="0" y="157"/>
                    <a:pt x="0" y="157"/>
                    <a:pt x="0" y="157"/>
                  </a:cubicBezTo>
                  <a:cubicBezTo>
                    <a:pt x="0" y="49"/>
                    <a:pt x="0" y="49"/>
                    <a:pt x="0" y="49"/>
                  </a:cubicBezTo>
                  <a:cubicBezTo>
                    <a:pt x="0" y="32"/>
                    <a:pt x="5" y="20"/>
                    <a:pt x="18" y="13"/>
                  </a:cubicBezTo>
                  <a:close/>
                </a:path>
              </a:pathLst>
            </a:custGeom>
            <a:solidFill>
              <a:srgbClr val="784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Rectangle 14"/>
            <p:cNvSpPr>
              <a:spLocks noChangeArrowheads="1"/>
            </p:cNvSpPr>
            <p:nvPr/>
          </p:nvSpPr>
          <p:spPr bwMode="auto">
            <a:xfrm>
              <a:off x="9753600" y="5808663"/>
              <a:ext cx="406400" cy="119063"/>
            </a:xfrm>
            <a:prstGeom prst="rect">
              <a:avLst/>
            </a:prstGeom>
            <a:solidFill>
              <a:srgbClr val="985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7" name="Freeform 15"/>
            <p:cNvSpPr>
              <a:spLocks/>
            </p:cNvSpPr>
            <p:nvPr/>
          </p:nvSpPr>
          <p:spPr bwMode="auto">
            <a:xfrm>
              <a:off x="9713913" y="6681788"/>
              <a:ext cx="215900" cy="119063"/>
            </a:xfrm>
            <a:custGeom>
              <a:avLst/>
              <a:gdLst>
                <a:gd name="T0" fmla="*/ 49 w 49"/>
                <a:gd name="T1" fmla="*/ 2 h 27"/>
                <a:gd name="T2" fmla="*/ 39 w 49"/>
                <a:gd name="T3" fmla="*/ 2 h 27"/>
                <a:gd name="T4" fmla="*/ 38 w 49"/>
                <a:gd name="T5" fmla="*/ 0 h 27"/>
                <a:gd name="T6" fmla="*/ 34 w 49"/>
                <a:gd name="T7" fmla="*/ 2 h 27"/>
                <a:gd name="T8" fmla="*/ 28 w 49"/>
                <a:gd name="T9" fmla="*/ 2 h 27"/>
                <a:gd name="T10" fmla="*/ 28 w 49"/>
                <a:gd name="T11" fmla="*/ 5 h 27"/>
                <a:gd name="T12" fmla="*/ 27 w 49"/>
                <a:gd name="T13" fmla="*/ 6 h 27"/>
                <a:gd name="T14" fmla="*/ 8 w 49"/>
                <a:gd name="T15" fmla="*/ 15 h 27"/>
                <a:gd name="T16" fmla="*/ 1 w 49"/>
                <a:gd name="T17" fmla="*/ 23 h 27"/>
                <a:gd name="T18" fmla="*/ 7 w 49"/>
                <a:gd name="T19" fmla="*/ 26 h 27"/>
                <a:gd name="T20" fmla="*/ 28 w 49"/>
                <a:gd name="T21" fmla="*/ 26 h 27"/>
                <a:gd name="T22" fmla="*/ 35 w 49"/>
                <a:gd name="T23" fmla="*/ 24 h 27"/>
                <a:gd name="T24" fmla="*/ 40 w 49"/>
                <a:gd name="T25" fmla="*/ 21 h 27"/>
                <a:gd name="T26" fmla="*/ 40 w 49"/>
                <a:gd name="T27" fmla="*/ 26 h 27"/>
                <a:gd name="T28" fmla="*/ 48 w 49"/>
                <a:gd name="T29" fmla="*/ 25 h 27"/>
                <a:gd name="T30" fmla="*/ 49 w 49"/>
                <a:gd name="T31" fmla="*/ 19 h 27"/>
                <a:gd name="T32" fmla="*/ 49 w 49"/>
                <a:gd name="T3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7">
                  <a:moveTo>
                    <a:pt x="49" y="2"/>
                  </a:moveTo>
                  <a:cubicBezTo>
                    <a:pt x="39" y="2"/>
                    <a:pt x="39" y="2"/>
                    <a:pt x="39" y="2"/>
                  </a:cubicBezTo>
                  <a:cubicBezTo>
                    <a:pt x="38" y="0"/>
                    <a:pt x="38" y="0"/>
                    <a:pt x="38" y="0"/>
                  </a:cubicBezTo>
                  <a:cubicBezTo>
                    <a:pt x="38" y="0"/>
                    <a:pt x="36" y="0"/>
                    <a:pt x="34" y="2"/>
                  </a:cubicBezTo>
                  <a:cubicBezTo>
                    <a:pt x="28" y="2"/>
                    <a:pt x="28" y="2"/>
                    <a:pt x="28" y="2"/>
                  </a:cubicBezTo>
                  <a:cubicBezTo>
                    <a:pt x="28" y="5"/>
                    <a:pt x="28" y="5"/>
                    <a:pt x="28" y="5"/>
                  </a:cubicBezTo>
                  <a:cubicBezTo>
                    <a:pt x="28" y="5"/>
                    <a:pt x="27" y="5"/>
                    <a:pt x="27" y="6"/>
                  </a:cubicBezTo>
                  <a:cubicBezTo>
                    <a:pt x="22" y="9"/>
                    <a:pt x="16" y="12"/>
                    <a:pt x="8" y="15"/>
                  </a:cubicBezTo>
                  <a:cubicBezTo>
                    <a:pt x="1" y="17"/>
                    <a:pt x="0" y="19"/>
                    <a:pt x="1" y="23"/>
                  </a:cubicBezTo>
                  <a:cubicBezTo>
                    <a:pt x="2" y="26"/>
                    <a:pt x="7" y="26"/>
                    <a:pt x="7" y="26"/>
                  </a:cubicBezTo>
                  <a:cubicBezTo>
                    <a:pt x="7" y="26"/>
                    <a:pt x="24" y="26"/>
                    <a:pt x="28" y="26"/>
                  </a:cubicBezTo>
                  <a:cubicBezTo>
                    <a:pt x="32" y="26"/>
                    <a:pt x="32" y="26"/>
                    <a:pt x="35" y="24"/>
                  </a:cubicBezTo>
                  <a:cubicBezTo>
                    <a:pt x="38" y="22"/>
                    <a:pt x="40" y="21"/>
                    <a:pt x="40" y="21"/>
                  </a:cubicBezTo>
                  <a:cubicBezTo>
                    <a:pt x="40" y="26"/>
                    <a:pt x="40" y="26"/>
                    <a:pt x="40" y="26"/>
                  </a:cubicBezTo>
                  <a:cubicBezTo>
                    <a:pt x="40" y="26"/>
                    <a:pt x="46" y="27"/>
                    <a:pt x="48" y="25"/>
                  </a:cubicBezTo>
                  <a:cubicBezTo>
                    <a:pt x="49" y="24"/>
                    <a:pt x="49" y="19"/>
                    <a:pt x="49" y="19"/>
                  </a:cubicBezTo>
                  <a:lnTo>
                    <a:pt x="49" y="2"/>
                  </a:lnTo>
                  <a:close/>
                </a:path>
              </a:pathLst>
            </a:custGeom>
            <a:solidFill>
              <a:srgbClr val="30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8" name="Freeform 16"/>
            <p:cNvSpPr>
              <a:spLocks/>
            </p:cNvSpPr>
            <p:nvPr/>
          </p:nvSpPr>
          <p:spPr bwMode="auto">
            <a:xfrm>
              <a:off x="9982200" y="6681788"/>
              <a:ext cx="220662" cy="119063"/>
            </a:xfrm>
            <a:custGeom>
              <a:avLst/>
              <a:gdLst>
                <a:gd name="T0" fmla="*/ 1 w 50"/>
                <a:gd name="T1" fmla="*/ 2 h 27"/>
                <a:gd name="T2" fmla="*/ 11 w 50"/>
                <a:gd name="T3" fmla="*/ 2 h 27"/>
                <a:gd name="T4" fmla="*/ 12 w 50"/>
                <a:gd name="T5" fmla="*/ 0 h 27"/>
                <a:gd name="T6" fmla="*/ 16 w 50"/>
                <a:gd name="T7" fmla="*/ 2 h 27"/>
                <a:gd name="T8" fmla="*/ 22 w 50"/>
                <a:gd name="T9" fmla="*/ 2 h 27"/>
                <a:gd name="T10" fmla="*/ 22 w 50"/>
                <a:gd name="T11" fmla="*/ 5 h 27"/>
                <a:gd name="T12" fmla="*/ 23 w 50"/>
                <a:gd name="T13" fmla="*/ 6 h 27"/>
                <a:gd name="T14" fmla="*/ 41 w 50"/>
                <a:gd name="T15" fmla="*/ 15 h 27"/>
                <a:gd name="T16" fmla="*/ 49 w 50"/>
                <a:gd name="T17" fmla="*/ 23 h 27"/>
                <a:gd name="T18" fmla="*/ 43 w 50"/>
                <a:gd name="T19" fmla="*/ 26 h 27"/>
                <a:gd name="T20" fmla="*/ 22 w 50"/>
                <a:gd name="T21" fmla="*/ 26 h 27"/>
                <a:gd name="T22" fmla="*/ 14 w 50"/>
                <a:gd name="T23" fmla="*/ 24 h 27"/>
                <a:gd name="T24" fmla="*/ 10 w 50"/>
                <a:gd name="T25" fmla="*/ 21 h 27"/>
                <a:gd name="T26" fmla="*/ 10 w 50"/>
                <a:gd name="T27" fmla="*/ 26 h 27"/>
                <a:gd name="T28" fmla="*/ 2 w 50"/>
                <a:gd name="T29" fmla="*/ 25 h 27"/>
                <a:gd name="T30" fmla="*/ 1 w 50"/>
                <a:gd name="T31" fmla="*/ 19 h 27"/>
                <a:gd name="T32" fmla="*/ 1 w 50"/>
                <a:gd name="T3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7">
                  <a:moveTo>
                    <a:pt x="1" y="2"/>
                  </a:moveTo>
                  <a:cubicBezTo>
                    <a:pt x="11" y="2"/>
                    <a:pt x="11" y="2"/>
                    <a:pt x="11" y="2"/>
                  </a:cubicBezTo>
                  <a:cubicBezTo>
                    <a:pt x="12" y="0"/>
                    <a:pt x="12" y="0"/>
                    <a:pt x="12" y="0"/>
                  </a:cubicBezTo>
                  <a:cubicBezTo>
                    <a:pt x="12" y="0"/>
                    <a:pt x="13" y="0"/>
                    <a:pt x="16" y="2"/>
                  </a:cubicBezTo>
                  <a:cubicBezTo>
                    <a:pt x="22" y="2"/>
                    <a:pt x="22" y="2"/>
                    <a:pt x="22" y="2"/>
                  </a:cubicBezTo>
                  <a:cubicBezTo>
                    <a:pt x="22" y="5"/>
                    <a:pt x="22" y="5"/>
                    <a:pt x="22" y="5"/>
                  </a:cubicBezTo>
                  <a:cubicBezTo>
                    <a:pt x="23" y="5"/>
                    <a:pt x="23" y="5"/>
                    <a:pt x="23" y="6"/>
                  </a:cubicBezTo>
                  <a:cubicBezTo>
                    <a:pt x="27" y="9"/>
                    <a:pt x="33" y="12"/>
                    <a:pt x="41" y="15"/>
                  </a:cubicBezTo>
                  <a:cubicBezTo>
                    <a:pt x="49" y="17"/>
                    <a:pt x="50" y="19"/>
                    <a:pt x="49" y="23"/>
                  </a:cubicBezTo>
                  <a:cubicBezTo>
                    <a:pt x="48" y="26"/>
                    <a:pt x="43" y="26"/>
                    <a:pt x="43" y="26"/>
                  </a:cubicBezTo>
                  <a:cubicBezTo>
                    <a:pt x="43" y="26"/>
                    <a:pt x="26" y="26"/>
                    <a:pt x="22" y="26"/>
                  </a:cubicBezTo>
                  <a:cubicBezTo>
                    <a:pt x="18" y="26"/>
                    <a:pt x="17" y="26"/>
                    <a:pt x="14" y="24"/>
                  </a:cubicBezTo>
                  <a:cubicBezTo>
                    <a:pt x="12" y="22"/>
                    <a:pt x="10" y="21"/>
                    <a:pt x="10" y="21"/>
                  </a:cubicBezTo>
                  <a:cubicBezTo>
                    <a:pt x="10" y="26"/>
                    <a:pt x="10" y="26"/>
                    <a:pt x="10" y="26"/>
                  </a:cubicBezTo>
                  <a:cubicBezTo>
                    <a:pt x="10" y="26"/>
                    <a:pt x="4" y="27"/>
                    <a:pt x="2" y="25"/>
                  </a:cubicBezTo>
                  <a:cubicBezTo>
                    <a:pt x="0" y="24"/>
                    <a:pt x="1" y="19"/>
                    <a:pt x="1" y="19"/>
                  </a:cubicBezTo>
                  <a:lnTo>
                    <a:pt x="1" y="2"/>
                  </a:lnTo>
                  <a:close/>
                </a:path>
              </a:pathLst>
            </a:custGeom>
            <a:solidFill>
              <a:srgbClr val="30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Freeform 17"/>
            <p:cNvSpPr>
              <a:spLocks/>
            </p:cNvSpPr>
            <p:nvPr/>
          </p:nvSpPr>
          <p:spPr bwMode="auto">
            <a:xfrm>
              <a:off x="9718675" y="5813425"/>
              <a:ext cx="466725" cy="876300"/>
            </a:xfrm>
            <a:custGeom>
              <a:avLst/>
              <a:gdLst>
                <a:gd name="T0" fmla="*/ 0 w 106"/>
                <a:gd name="T1" fmla="*/ 0 h 199"/>
                <a:gd name="T2" fmla="*/ 5 w 106"/>
                <a:gd name="T3" fmla="*/ 47 h 199"/>
                <a:gd name="T4" fmla="*/ 14 w 106"/>
                <a:gd name="T5" fmla="*/ 162 h 199"/>
                <a:gd name="T6" fmla="*/ 25 w 106"/>
                <a:gd name="T7" fmla="*/ 199 h 199"/>
                <a:gd name="T8" fmla="*/ 48 w 106"/>
                <a:gd name="T9" fmla="*/ 199 h 199"/>
                <a:gd name="T10" fmla="*/ 48 w 106"/>
                <a:gd name="T11" fmla="*/ 91 h 199"/>
                <a:gd name="T12" fmla="*/ 48 w 106"/>
                <a:gd name="T13" fmla="*/ 86 h 199"/>
                <a:gd name="T14" fmla="*/ 54 w 106"/>
                <a:gd name="T15" fmla="*/ 77 h 199"/>
                <a:gd name="T16" fmla="*/ 61 w 106"/>
                <a:gd name="T17" fmla="*/ 86 h 199"/>
                <a:gd name="T18" fmla="*/ 61 w 106"/>
                <a:gd name="T19" fmla="*/ 91 h 199"/>
                <a:gd name="T20" fmla="*/ 61 w 106"/>
                <a:gd name="T21" fmla="*/ 199 h 199"/>
                <a:gd name="T22" fmla="*/ 82 w 106"/>
                <a:gd name="T23" fmla="*/ 199 h 199"/>
                <a:gd name="T24" fmla="*/ 89 w 106"/>
                <a:gd name="T25" fmla="*/ 188 h 199"/>
                <a:gd name="T26" fmla="*/ 100 w 106"/>
                <a:gd name="T27" fmla="*/ 47 h 199"/>
                <a:gd name="T28" fmla="*/ 106 w 106"/>
                <a:gd name="T29" fmla="*/ 0 h 199"/>
                <a:gd name="T30" fmla="*/ 0 w 106"/>
                <a:gd name="T3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99">
                  <a:moveTo>
                    <a:pt x="0" y="0"/>
                  </a:moveTo>
                  <a:cubicBezTo>
                    <a:pt x="5" y="47"/>
                    <a:pt x="5" y="47"/>
                    <a:pt x="5" y="47"/>
                  </a:cubicBezTo>
                  <a:cubicBezTo>
                    <a:pt x="5" y="47"/>
                    <a:pt x="12" y="140"/>
                    <a:pt x="14" y="162"/>
                  </a:cubicBezTo>
                  <a:cubicBezTo>
                    <a:pt x="16" y="184"/>
                    <a:pt x="15" y="198"/>
                    <a:pt x="25" y="199"/>
                  </a:cubicBezTo>
                  <a:cubicBezTo>
                    <a:pt x="29" y="199"/>
                    <a:pt x="37" y="199"/>
                    <a:pt x="48" y="199"/>
                  </a:cubicBezTo>
                  <a:cubicBezTo>
                    <a:pt x="48" y="91"/>
                    <a:pt x="48" y="91"/>
                    <a:pt x="48" y="91"/>
                  </a:cubicBezTo>
                  <a:cubicBezTo>
                    <a:pt x="48" y="86"/>
                    <a:pt x="48" y="86"/>
                    <a:pt x="48" y="86"/>
                  </a:cubicBezTo>
                  <a:cubicBezTo>
                    <a:pt x="48" y="81"/>
                    <a:pt x="51" y="77"/>
                    <a:pt x="54" y="77"/>
                  </a:cubicBezTo>
                  <a:cubicBezTo>
                    <a:pt x="58" y="77"/>
                    <a:pt x="61" y="81"/>
                    <a:pt x="61" y="86"/>
                  </a:cubicBezTo>
                  <a:cubicBezTo>
                    <a:pt x="61" y="91"/>
                    <a:pt x="61" y="91"/>
                    <a:pt x="61" y="91"/>
                  </a:cubicBezTo>
                  <a:cubicBezTo>
                    <a:pt x="61" y="199"/>
                    <a:pt x="61" y="199"/>
                    <a:pt x="61" y="199"/>
                  </a:cubicBezTo>
                  <a:cubicBezTo>
                    <a:pt x="69" y="199"/>
                    <a:pt x="79" y="199"/>
                    <a:pt x="82" y="199"/>
                  </a:cubicBezTo>
                  <a:cubicBezTo>
                    <a:pt x="87" y="198"/>
                    <a:pt x="88" y="197"/>
                    <a:pt x="89" y="188"/>
                  </a:cubicBezTo>
                  <a:cubicBezTo>
                    <a:pt x="100" y="47"/>
                    <a:pt x="100" y="47"/>
                    <a:pt x="100" y="47"/>
                  </a:cubicBezTo>
                  <a:cubicBezTo>
                    <a:pt x="106" y="0"/>
                    <a:pt x="106" y="0"/>
                    <a:pt x="106" y="0"/>
                  </a:cubicBezTo>
                  <a:lnTo>
                    <a:pt x="0" y="0"/>
                  </a:lnTo>
                  <a:close/>
                </a:path>
              </a:pathLst>
            </a:custGeom>
            <a:solidFill>
              <a:srgbClr val="30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0" name="Freeform 18"/>
            <p:cNvSpPr>
              <a:spLocks/>
            </p:cNvSpPr>
            <p:nvPr/>
          </p:nvSpPr>
          <p:spPr bwMode="auto">
            <a:xfrm>
              <a:off x="9837738" y="5284788"/>
              <a:ext cx="246062" cy="250825"/>
            </a:xfrm>
            <a:custGeom>
              <a:avLst/>
              <a:gdLst>
                <a:gd name="T0" fmla="*/ 27 w 56"/>
                <a:gd name="T1" fmla="*/ 25 h 57"/>
                <a:gd name="T2" fmla="*/ 56 w 56"/>
                <a:gd name="T3" fmla="*/ 2 h 57"/>
                <a:gd name="T4" fmla="*/ 28 w 56"/>
                <a:gd name="T5" fmla="*/ 57 h 57"/>
                <a:gd name="T6" fmla="*/ 0 w 56"/>
                <a:gd name="T7" fmla="*/ 0 h 57"/>
                <a:gd name="T8" fmla="*/ 27 w 56"/>
                <a:gd name="T9" fmla="*/ 25 h 57"/>
              </a:gdLst>
              <a:ahLst/>
              <a:cxnLst>
                <a:cxn ang="0">
                  <a:pos x="T0" y="T1"/>
                </a:cxn>
                <a:cxn ang="0">
                  <a:pos x="T2" y="T3"/>
                </a:cxn>
                <a:cxn ang="0">
                  <a:pos x="T4" y="T5"/>
                </a:cxn>
                <a:cxn ang="0">
                  <a:pos x="T6" y="T7"/>
                </a:cxn>
                <a:cxn ang="0">
                  <a:pos x="T8" y="T9"/>
                </a:cxn>
              </a:cxnLst>
              <a:rect l="0" t="0" r="r" b="b"/>
              <a:pathLst>
                <a:path w="56" h="57">
                  <a:moveTo>
                    <a:pt x="27" y="25"/>
                  </a:moveTo>
                  <a:cubicBezTo>
                    <a:pt x="35" y="25"/>
                    <a:pt x="50" y="7"/>
                    <a:pt x="56" y="2"/>
                  </a:cubicBezTo>
                  <a:cubicBezTo>
                    <a:pt x="28" y="57"/>
                    <a:pt x="28" y="57"/>
                    <a:pt x="28" y="57"/>
                  </a:cubicBezTo>
                  <a:cubicBezTo>
                    <a:pt x="0" y="0"/>
                    <a:pt x="0" y="0"/>
                    <a:pt x="0" y="0"/>
                  </a:cubicBezTo>
                  <a:cubicBezTo>
                    <a:pt x="6" y="7"/>
                    <a:pt x="19" y="25"/>
                    <a:pt x="2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 name="Freeform 19"/>
            <p:cNvSpPr>
              <a:spLocks/>
            </p:cNvSpPr>
            <p:nvPr/>
          </p:nvSpPr>
          <p:spPr bwMode="auto">
            <a:xfrm>
              <a:off x="9625013" y="5813425"/>
              <a:ext cx="128587" cy="255588"/>
            </a:xfrm>
            <a:custGeom>
              <a:avLst/>
              <a:gdLst>
                <a:gd name="T0" fmla="*/ 0 w 29"/>
                <a:gd name="T1" fmla="*/ 0 h 58"/>
                <a:gd name="T2" fmla="*/ 0 w 29"/>
                <a:gd name="T3" fmla="*/ 44 h 58"/>
                <a:gd name="T4" fmla="*/ 15 w 29"/>
                <a:gd name="T5" fmla="*/ 58 h 58"/>
                <a:gd name="T6" fmla="*/ 15 w 29"/>
                <a:gd name="T7" fmla="*/ 58 h 58"/>
                <a:gd name="T8" fmla="*/ 29 w 29"/>
                <a:gd name="T9" fmla="*/ 44 h 58"/>
                <a:gd name="T10" fmla="*/ 29 w 29"/>
                <a:gd name="T11" fmla="*/ 0 h 58"/>
                <a:gd name="T12" fmla="*/ 0 w 29"/>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9" h="58">
                  <a:moveTo>
                    <a:pt x="0" y="0"/>
                  </a:moveTo>
                  <a:cubicBezTo>
                    <a:pt x="0" y="44"/>
                    <a:pt x="0" y="44"/>
                    <a:pt x="0" y="44"/>
                  </a:cubicBezTo>
                  <a:cubicBezTo>
                    <a:pt x="0" y="52"/>
                    <a:pt x="7" y="58"/>
                    <a:pt x="15" y="58"/>
                  </a:cubicBezTo>
                  <a:cubicBezTo>
                    <a:pt x="15" y="58"/>
                    <a:pt x="15" y="58"/>
                    <a:pt x="15" y="58"/>
                  </a:cubicBezTo>
                  <a:cubicBezTo>
                    <a:pt x="23" y="58"/>
                    <a:pt x="29" y="52"/>
                    <a:pt x="29" y="44"/>
                  </a:cubicBezTo>
                  <a:cubicBezTo>
                    <a:pt x="29" y="0"/>
                    <a:pt x="29" y="0"/>
                    <a:pt x="29" y="0"/>
                  </a:cubicBezTo>
                  <a:lnTo>
                    <a:pt x="0" y="0"/>
                  </a:lnTo>
                  <a:close/>
                </a:path>
              </a:pathLst>
            </a:custGeom>
            <a:solidFill>
              <a:srgbClr val="F5B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2" name="Freeform 20"/>
            <p:cNvSpPr>
              <a:spLocks/>
            </p:cNvSpPr>
            <p:nvPr/>
          </p:nvSpPr>
          <p:spPr bwMode="auto">
            <a:xfrm>
              <a:off x="10160000" y="5813425"/>
              <a:ext cx="127000" cy="255588"/>
            </a:xfrm>
            <a:custGeom>
              <a:avLst/>
              <a:gdLst>
                <a:gd name="T0" fmla="*/ 0 w 29"/>
                <a:gd name="T1" fmla="*/ 0 h 58"/>
                <a:gd name="T2" fmla="*/ 0 w 29"/>
                <a:gd name="T3" fmla="*/ 44 h 58"/>
                <a:gd name="T4" fmla="*/ 14 w 29"/>
                <a:gd name="T5" fmla="*/ 58 h 58"/>
                <a:gd name="T6" fmla="*/ 15 w 29"/>
                <a:gd name="T7" fmla="*/ 58 h 58"/>
                <a:gd name="T8" fmla="*/ 29 w 29"/>
                <a:gd name="T9" fmla="*/ 44 h 58"/>
                <a:gd name="T10" fmla="*/ 29 w 29"/>
                <a:gd name="T11" fmla="*/ 0 h 58"/>
                <a:gd name="T12" fmla="*/ 0 w 29"/>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9" h="58">
                  <a:moveTo>
                    <a:pt x="0" y="0"/>
                  </a:moveTo>
                  <a:cubicBezTo>
                    <a:pt x="0" y="44"/>
                    <a:pt x="0" y="44"/>
                    <a:pt x="0" y="44"/>
                  </a:cubicBezTo>
                  <a:cubicBezTo>
                    <a:pt x="0" y="52"/>
                    <a:pt x="6" y="58"/>
                    <a:pt x="14" y="58"/>
                  </a:cubicBezTo>
                  <a:cubicBezTo>
                    <a:pt x="15" y="58"/>
                    <a:pt x="15" y="58"/>
                    <a:pt x="15" y="58"/>
                  </a:cubicBezTo>
                  <a:cubicBezTo>
                    <a:pt x="22" y="58"/>
                    <a:pt x="29" y="52"/>
                    <a:pt x="29" y="44"/>
                  </a:cubicBezTo>
                  <a:cubicBezTo>
                    <a:pt x="29" y="0"/>
                    <a:pt x="29" y="0"/>
                    <a:pt x="29" y="0"/>
                  </a:cubicBezTo>
                  <a:lnTo>
                    <a:pt x="0" y="0"/>
                  </a:lnTo>
                  <a:close/>
                </a:path>
              </a:pathLst>
            </a:custGeom>
            <a:solidFill>
              <a:srgbClr val="F5B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3" name="Rectangle 21"/>
            <p:cNvSpPr>
              <a:spLocks noChangeArrowheads="1"/>
            </p:cNvSpPr>
            <p:nvPr/>
          </p:nvSpPr>
          <p:spPr bwMode="auto">
            <a:xfrm>
              <a:off x="8443913" y="5954713"/>
              <a:ext cx="1270000" cy="88900"/>
            </a:xfrm>
            <a:prstGeom prst="rect">
              <a:avLst/>
            </a:prstGeom>
            <a:solidFill>
              <a:srgbClr val="985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4" name="Rectangle 22"/>
            <p:cNvSpPr>
              <a:spLocks noChangeArrowheads="1"/>
            </p:cNvSpPr>
            <p:nvPr/>
          </p:nvSpPr>
          <p:spPr bwMode="auto">
            <a:xfrm>
              <a:off x="9272588" y="6038850"/>
              <a:ext cx="84137" cy="812446"/>
            </a:xfrm>
            <a:prstGeom prst="rect">
              <a:avLst/>
            </a:prstGeom>
            <a:solidFill>
              <a:srgbClr val="5230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5" name="Freeform 23"/>
            <p:cNvSpPr>
              <a:spLocks/>
            </p:cNvSpPr>
            <p:nvPr/>
          </p:nvSpPr>
          <p:spPr bwMode="auto">
            <a:xfrm>
              <a:off x="8443913" y="6038850"/>
              <a:ext cx="1270000" cy="812446"/>
            </a:xfrm>
            <a:custGeom>
              <a:avLst/>
              <a:gdLst>
                <a:gd name="T0" fmla="*/ 0 w 800"/>
                <a:gd name="T1" fmla="*/ 477 h 477"/>
                <a:gd name="T2" fmla="*/ 50 w 800"/>
                <a:gd name="T3" fmla="*/ 477 h 477"/>
                <a:gd name="T4" fmla="*/ 50 w 800"/>
                <a:gd name="T5" fmla="*/ 50 h 477"/>
                <a:gd name="T6" fmla="*/ 800 w 800"/>
                <a:gd name="T7" fmla="*/ 50 h 477"/>
                <a:gd name="T8" fmla="*/ 800 w 800"/>
                <a:gd name="T9" fmla="*/ 0 h 477"/>
                <a:gd name="T10" fmla="*/ 0 w 800"/>
                <a:gd name="T11" fmla="*/ 0 h 477"/>
                <a:gd name="T12" fmla="*/ 0 w 800"/>
                <a:gd name="T13" fmla="*/ 477 h 477"/>
              </a:gdLst>
              <a:ahLst/>
              <a:cxnLst>
                <a:cxn ang="0">
                  <a:pos x="T0" y="T1"/>
                </a:cxn>
                <a:cxn ang="0">
                  <a:pos x="T2" y="T3"/>
                </a:cxn>
                <a:cxn ang="0">
                  <a:pos x="T4" y="T5"/>
                </a:cxn>
                <a:cxn ang="0">
                  <a:pos x="T6" y="T7"/>
                </a:cxn>
                <a:cxn ang="0">
                  <a:pos x="T8" y="T9"/>
                </a:cxn>
                <a:cxn ang="0">
                  <a:pos x="T10" y="T11"/>
                </a:cxn>
                <a:cxn ang="0">
                  <a:pos x="T12" y="T13"/>
                </a:cxn>
              </a:cxnLst>
              <a:rect l="0" t="0" r="r" b="b"/>
              <a:pathLst>
                <a:path w="800" h="477">
                  <a:moveTo>
                    <a:pt x="0" y="477"/>
                  </a:moveTo>
                  <a:lnTo>
                    <a:pt x="50" y="477"/>
                  </a:lnTo>
                  <a:lnTo>
                    <a:pt x="50" y="50"/>
                  </a:lnTo>
                  <a:lnTo>
                    <a:pt x="800" y="50"/>
                  </a:lnTo>
                  <a:lnTo>
                    <a:pt x="800" y="0"/>
                  </a:lnTo>
                  <a:lnTo>
                    <a:pt x="0" y="0"/>
                  </a:lnTo>
                  <a:lnTo>
                    <a:pt x="0" y="477"/>
                  </a:lnTo>
                  <a:close/>
                </a:path>
              </a:pathLst>
            </a:custGeom>
            <a:solidFill>
              <a:srgbClr val="6E4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6" name="Rectangle 24"/>
            <p:cNvSpPr>
              <a:spLocks noChangeArrowheads="1"/>
            </p:cNvSpPr>
            <p:nvPr/>
          </p:nvSpPr>
          <p:spPr bwMode="auto">
            <a:xfrm>
              <a:off x="9505950" y="5954713"/>
              <a:ext cx="565150" cy="88900"/>
            </a:xfrm>
            <a:prstGeom prst="rect">
              <a:avLst/>
            </a:prstGeom>
            <a:solidFill>
              <a:srgbClr val="6E45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7" name="Freeform 25"/>
            <p:cNvSpPr>
              <a:spLocks/>
            </p:cNvSpPr>
            <p:nvPr/>
          </p:nvSpPr>
          <p:spPr bwMode="auto">
            <a:xfrm>
              <a:off x="9505950" y="6038850"/>
              <a:ext cx="565150" cy="812446"/>
            </a:xfrm>
            <a:custGeom>
              <a:avLst/>
              <a:gdLst>
                <a:gd name="T0" fmla="*/ 0 w 356"/>
                <a:gd name="T1" fmla="*/ 477 h 477"/>
                <a:gd name="T2" fmla="*/ 50 w 356"/>
                <a:gd name="T3" fmla="*/ 477 h 477"/>
                <a:gd name="T4" fmla="*/ 50 w 356"/>
                <a:gd name="T5" fmla="*/ 50 h 477"/>
                <a:gd name="T6" fmla="*/ 303 w 356"/>
                <a:gd name="T7" fmla="*/ 50 h 477"/>
                <a:gd name="T8" fmla="*/ 303 w 356"/>
                <a:gd name="T9" fmla="*/ 477 h 477"/>
                <a:gd name="T10" fmla="*/ 356 w 356"/>
                <a:gd name="T11" fmla="*/ 477 h 477"/>
                <a:gd name="T12" fmla="*/ 356 w 356"/>
                <a:gd name="T13" fmla="*/ 0 h 477"/>
                <a:gd name="T14" fmla="*/ 0 w 356"/>
                <a:gd name="T15" fmla="*/ 0 h 477"/>
                <a:gd name="T16" fmla="*/ 0 w 356"/>
                <a:gd name="T1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477">
                  <a:moveTo>
                    <a:pt x="0" y="477"/>
                  </a:moveTo>
                  <a:lnTo>
                    <a:pt x="50" y="477"/>
                  </a:lnTo>
                  <a:lnTo>
                    <a:pt x="50" y="50"/>
                  </a:lnTo>
                  <a:lnTo>
                    <a:pt x="303" y="50"/>
                  </a:lnTo>
                  <a:lnTo>
                    <a:pt x="303" y="477"/>
                  </a:lnTo>
                  <a:lnTo>
                    <a:pt x="356" y="477"/>
                  </a:lnTo>
                  <a:lnTo>
                    <a:pt x="356" y="0"/>
                  </a:lnTo>
                  <a:lnTo>
                    <a:pt x="0" y="0"/>
                  </a:lnTo>
                  <a:lnTo>
                    <a:pt x="0" y="477"/>
                  </a:lnTo>
                  <a:close/>
                </a:path>
              </a:pathLst>
            </a:custGeom>
            <a:solidFill>
              <a:srgbClr val="523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8" name="Freeform 26"/>
            <p:cNvSpPr>
              <a:spLocks/>
            </p:cNvSpPr>
            <p:nvPr/>
          </p:nvSpPr>
          <p:spPr bwMode="auto">
            <a:xfrm>
              <a:off x="9431338" y="5880100"/>
              <a:ext cx="468312" cy="79375"/>
            </a:xfrm>
            <a:custGeom>
              <a:avLst/>
              <a:gdLst>
                <a:gd name="T0" fmla="*/ 9 w 106"/>
                <a:gd name="T1" fmla="*/ 0 h 18"/>
                <a:gd name="T2" fmla="*/ 61 w 106"/>
                <a:gd name="T3" fmla="*/ 0 h 18"/>
                <a:gd name="T4" fmla="*/ 98 w 106"/>
                <a:gd name="T5" fmla="*/ 7 h 18"/>
                <a:gd name="T6" fmla="*/ 105 w 106"/>
                <a:gd name="T7" fmla="*/ 17 h 18"/>
                <a:gd name="T8" fmla="*/ 69 w 106"/>
                <a:gd name="T9" fmla="*/ 11 h 18"/>
                <a:gd name="T10" fmla="*/ 59 w 106"/>
                <a:gd name="T11" fmla="*/ 17 h 18"/>
                <a:gd name="T12" fmla="*/ 7 w 106"/>
                <a:gd name="T13" fmla="*/ 17 h 18"/>
                <a:gd name="T14" fmla="*/ 0 w 106"/>
                <a:gd name="T15" fmla="*/ 8 h 18"/>
                <a:gd name="T16" fmla="*/ 0 w 106"/>
                <a:gd name="T17" fmla="*/ 8 h 18"/>
                <a:gd name="T18" fmla="*/ 9 w 10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
                  <a:moveTo>
                    <a:pt x="9" y="0"/>
                  </a:moveTo>
                  <a:cubicBezTo>
                    <a:pt x="18" y="0"/>
                    <a:pt x="61" y="0"/>
                    <a:pt x="61" y="0"/>
                  </a:cubicBezTo>
                  <a:cubicBezTo>
                    <a:pt x="98" y="7"/>
                    <a:pt x="98" y="7"/>
                    <a:pt x="98" y="7"/>
                  </a:cubicBezTo>
                  <a:cubicBezTo>
                    <a:pt x="103" y="8"/>
                    <a:pt x="106" y="12"/>
                    <a:pt x="105" y="17"/>
                  </a:cubicBezTo>
                  <a:cubicBezTo>
                    <a:pt x="69" y="11"/>
                    <a:pt x="69" y="11"/>
                    <a:pt x="69" y="11"/>
                  </a:cubicBezTo>
                  <a:cubicBezTo>
                    <a:pt x="68" y="15"/>
                    <a:pt x="63" y="18"/>
                    <a:pt x="59" y="17"/>
                  </a:cubicBezTo>
                  <a:cubicBezTo>
                    <a:pt x="59" y="17"/>
                    <a:pt x="13" y="17"/>
                    <a:pt x="7" y="17"/>
                  </a:cubicBezTo>
                  <a:cubicBezTo>
                    <a:pt x="3" y="17"/>
                    <a:pt x="0" y="13"/>
                    <a:pt x="0" y="8"/>
                  </a:cubicBezTo>
                  <a:cubicBezTo>
                    <a:pt x="0" y="8"/>
                    <a:pt x="0" y="8"/>
                    <a:pt x="0" y="8"/>
                  </a:cubicBezTo>
                  <a:cubicBezTo>
                    <a:pt x="0" y="8"/>
                    <a:pt x="0" y="0"/>
                    <a:pt x="9" y="0"/>
                  </a:cubicBezTo>
                  <a:close/>
                </a:path>
              </a:pathLst>
            </a:custGeom>
            <a:solidFill>
              <a:srgbClr val="BCC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9" name="Freeform 27"/>
            <p:cNvSpPr>
              <a:spLocks/>
            </p:cNvSpPr>
            <p:nvPr/>
          </p:nvSpPr>
          <p:spPr bwMode="auto">
            <a:xfrm>
              <a:off x="9661525" y="5870575"/>
              <a:ext cx="233362" cy="88900"/>
            </a:xfrm>
            <a:custGeom>
              <a:avLst/>
              <a:gdLst>
                <a:gd name="T0" fmla="*/ 0 w 53"/>
                <a:gd name="T1" fmla="*/ 10 h 20"/>
                <a:gd name="T2" fmla="*/ 10 w 53"/>
                <a:gd name="T3" fmla="*/ 2 h 20"/>
                <a:gd name="T4" fmla="*/ 46 w 53"/>
                <a:gd name="T5" fmla="*/ 9 h 20"/>
                <a:gd name="T6" fmla="*/ 51 w 53"/>
                <a:gd name="T7" fmla="*/ 13 h 20"/>
                <a:gd name="T8" fmla="*/ 53 w 53"/>
                <a:gd name="T9" fmla="*/ 19 h 20"/>
                <a:gd name="T10" fmla="*/ 17 w 53"/>
                <a:gd name="T11" fmla="*/ 13 h 20"/>
                <a:gd name="T12" fmla="*/ 7 w 53"/>
                <a:gd name="T13" fmla="*/ 19 h 20"/>
                <a:gd name="T14" fmla="*/ 0 w 5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
                  <a:moveTo>
                    <a:pt x="0" y="10"/>
                  </a:moveTo>
                  <a:cubicBezTo>
                    <a:pt x="0" y="10"/>
                    <a:pt x="0" y="0"/>
                    <a:pt x="10" y="2"/>
                  </a:cubicBezTo>
                  <a:cubicBezTo>
                    <a:pt x="16" y="3"/>
                    <a:pt x="35" y="7"/>
                    <a:pt x="46" y="9"/>
                  </a:cubicBezTo>
                  <a:cubicBezTo>
                    <a:pt x="48" y="9"/>
                    <a:pt x="50" y="11"/>
                    <a:pt x="51" y="13"/>
                  </a:cubicBezTo>
                  <a:cubicBezTo>
                    <a:pt x="53" y="15"/>
                    <a:pt x="53" y="17"/>
                    <a:pt x="53" y="19"/>
                  </a:cubicBezTo>
                  <a:cubicBezTo>
                    <a:pt x="17" y="13"/>
                    <a:pt x="17" y="13"/>
                    <a:pt x="17" y="13"/>
                  </a:cubicBezTo>
                  <a:cubicBezTo>
                    <a:pt x="16" y="17"/>
                    <a:pt x="11" y="20"/>
                    <a:pt x="7" y="19"/>
                  </a:cubicBezTo>
                  <a:cubicBezTo>
                    <a:pt x="3" y="19"/>
                    <a:pt x="0" y="15"/>
                    <a:pt x="0" y="10"/>
                  </a:cubicBezTo>
                  <a:close/>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0" name="Oval 28"/>
            <p:cNvSpPr>
              <a:spLocks noChangeArrowheads="1"/>
            </p:cNvSpPr>
            <p:nvPr/>
          </p:nvSpPr>
          <p:spPr bwMode="auto">
            <a:xfrm>
              <a:off x="9674225" y="5892800"/>
              <a:ext cx="49212" cy="52388"/>
            </a:xfrm>
            <a:prstGeom prst="ellipse">
              <a:avLst/>
            </a:prstGeom>
            <a:solidFill>
              <a:srgbClr val="BCC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1" name="Freeform 29"/>
            <p:cNvSpPr>
              <a:spLocks/>
            </p:cNvSpPr>
            <p:nvPr/>
          </p:nvSpPr>
          <p:spPr bwMode="auto">
            <a:xfrm>
              <a:off x="9493250" y="5413375"/>
              <a:ext cx="146050" cy="546100"/>
            </a:xfrm>
            <a:custGeom>
              <a:avLst/>
              <a:gdLst>
                <a:gd name="T0" fmla="*/ 12 w 33"/>
                <a:gd name="T1" fmla="*/ 1 h 124"/>
                <a:gd name="T2" fmla="*/ 20 w 33"/>
                <a:gd name="T3" fmla="*/ 11 h 124"/>
                <a:gd name="T4" fmla="*/ 31 w 33"/>
                <a:gd name="T5" fmla="*/ 111 h 124"/>
                <a:gd name="T6" fmla="*/ 24 w 33"/>
                <a:gd name="T7" fmla="*/ 123 h 124"/>
                <a:gd name="T8" fmla="*/ 14 w 33"/>
                <a:gd name="T9" fmla="*/ 123 h 124"/>
                <a:gd name="T10" fmla="*/ 0 w 33"/>
                <a:gd name="T11" fmla="*/ 0 h 124"/>
                <a:gd name="T12" fmla="*/ 12 w 33"/>
                <a:gd name="T13" fmla="*/ 1 h 124"/>
              </a:gdLst>
              <a:ahLst/>
              <a:cxnLst>
                <a:cxn ang="0">
                  <a:pos x="T0" y="T1"/>
                </a:cxn>
                <a:cxn ang="0">
                  <a:pos x="T2" y="T3"/>
                </a:cxn>
                <a:cxn ang="0">
                  <a:pos x="T4" y="T5"/>
                </a:cxn>
                <a:cxn ang="0">
                  <a:pos x="T6" y="T7"/>
                </a:cxn>
                <a:cxn ang="0">
                  <a:pos x="T8" y="T9"/>
                </a:cxn>
                <a:cxn ang="0">
                  <a:pos x="T10" y="T11"/>
                </a:cxn>
                <a:cxn ang="0">
                  <a:pos x="T12" y="T13"/>
                </a:cxn>
              </a:cxnLst>
              <a:rect l="0" t="0" r="r" b="b"/>
              <a:pathLst>
                <a:path w="33" h="124">
                  <a:moveTo>
                    <a:pt x="12" y="1"/>
                  </a:moveTo>
                  <a:cubicBezTo>
                    <a:pt x="16" y="1"/>
                    <a:pt x="20" y="4"/>
                    <a:pt x="20" y="11"/>
                  </a:cubicBezTo>
                  <a:cubicBezTo>
                    <a:pt x="31" y="111"/>
                    <a:pt x="31" y="111"/>
                    <a:pt x="31" y="111"/>
                  </a:cubicBezTo>
                  <a:cubicBezTo>
                    <a:pt x="33" y="119"/>
                    <a:pt x="29" y="124"/>
                    <a:pt x="24" y="123"/>
                  </a:cubicBezTo>
                  <a:cubicBezTo>
                    <a:pt x="14" y="123"/>
                    <a:pt x="14" y="123"/>
                    <a:pt x="14" y="123"/>
                  </a:cubicBezTo>
                  <a:cubicBezTo>
                    <a:pt x="0" y="0"/>
                    <a:pt x="0" y="0"/>
                    <a:pt x="0" y="0"/>
                  </a:cubicBezTo>
                  <a:lnTo>
                    <a:pt x="12" y="1"/>
                  </a:lnTo>
                  <a:close/>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2" name="Freeform 30"/>
            <p:cNvSpPr>
              <a:spLocks/>
            </p:cNvSpPr>
            <p:nvPr/>
          </p:nvSpPr>
          <p:spPr bwMode="auto">
            <a:xfrm>
              <a:off x="8907463" y="5413375"/>
              <a:ext cx="682625" cy="541338"/>
            </a:xfrm>
            <a:custGeom>
              <a:avLst/>
              <a:gdLst>
                <a:gd name="T0" fmla="*/ 9 w 155"/>
                <a:gd name="T1" fmla="*/ 0 h 123"/>
                <a:gd name="T2" fmla="*/ 132 w 155"/>
                <a:gd name="T3" fmla="*/ 0 h 123"/>
                <a:gd name="T4" fmla="*/ 142 w 155"/>
                <a:gd name="T5" fmla="*/ 9 h 123"/>
                <a:gd name="T6" fmla="*/ 154 w 155"/>
                <a:gd name="T7" fmla="*/ 112 h 123"/>
                <a:gd name="T8" fmla="*/ 144 w 155"/>
                <a:gd name="T9" fmla="*/ 123 h 123"/>
                <a:gd name="T10" fmla="*/ 21 w 155"/>
                <a:gd name="T11" fmla="*/ 123 h 123"/>
                <a:gd name="T12" fmla="*/ 13 w 155"/>
                <a:gd name="T13" fmla="*/ 116 h 123"/>
                <a:gd name="T14" fmla="*/ 1 w 155"/>
                <a:gd name="T15" fmla="*/ 10 h 123"/>
                <a:gd name="T16" fmla="*/ 9 w 155"/>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23">
                  <a:moveTo>
                    <a:pt x="9" y="0"/>
                  </a:moveTo>
                  <a:cubicBezTo>
                    <a:pt x="132" y="0"/>
                    <a:pt x="132" y="0"/>
                    <a:pt x="132" y="0"/>
                  </a:cubicBezTo>
                  <a:cubicBezTo>
                    <a:pt x="137" y="0"/>
                    <a:pt x="142" y="4"/>
                    <a:pt x="142" y="9"/>
                  </a:cubicBezTo>
                  <a:cubicBezTo>
                    <a:pt x="154" y="112"/>
                    <a:pt x="154" y="112"/>
                    <a:pt x="154" y="112"/>
                  </a:cubicBezTo>
                  <a:cubicBezTo>
                    <a:pt x="155" y="118"/>
                    <a:pt x="150" y="123"/>
                    <a:pt x="144" y="123"/>
                  </a:cubicBezTo>
                  <a:cubicBezTo>
                    <a:pt x="21" y="123"/>
                    <a:pt x="21" y="123"/>
                    <a:pt x="21" y="123"/>
                  </a:cubicBezTo>
                  <a:cubicBezTo>
                    <a:pt x="17" y="123"/>
                    <a:pt x="13" y="120"/>
                    <a:pt x="13" y="116"/>
                  </a:cubicBezTo>
                  <a:cubicBezTo>
                    <a:pt x="1" y="10"/>
                    <a:pt x="1" y="10"/>
                    <a:pt x="1" y="10"/>
                  </a:cubicBezTo>
                  <a:cubicBezTo>
                    <a:pt x="0" y="5"/>
                    <a:pt x="4" y="0"/>
                    <a:pt x="9" y="0"/>
                  </a:cubicBezTo>
                  <a:close/>
                </a:path>
              </a:pathLst>
            </a:custGeom>
            <a:solidFill>
              <a:srgbClr val="BCC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3" name="Freeform 31"/>
            <p:cNvSpPr>
              <a:spLocks/>
            </p:cNvSpPr>
            <p:nvPr/>
          </p:nvSpPr>
          <p:spPr bwMode="auto">
            <a:xfrm>
              <a:off x="9118600" y="5664200"/>
              <a:ext cx="260350" cy="44450"/>
            </a:xfrm>
            <a:custGeom>
              <a:avLst/>
              <a:gdLst>
                <a:gd name="T0" fmla="*/ 59 w 59"/>
                <a:gd name="T1" fmla="*/ 5 h 10"/>
                <a:gd name="T2" fmla="*/ 54 w 59"/>
                <a:gd name="T3" fmla="*/ 10 h 10"/>
                <a:gd name="T4" fmla="*/ 5 w 59"/>
                <a:gd name="T5" fmla="*/ 10 h 10"/>
                <a:gd name="T6" fmla="*/ 0 w 59"/>
                <a:gd name="T7" fmla="*/ 5 h 10"/>
                <a:gd name="T8" fmla="*/ 0 w 59"/>
                <a:gd name="T9" fmla="*/ 5 h 10"/>
                <a:gd name="T10" fmla="*/ 5 w 59"/>
                <a:gd name="T11" fmla="*/ 0 h 10"/>
                <a:gd name="T12" fmla="*/ 54 w 59"/>
                <a:gd name="T13" fmla="*/ 0 h 10"/>
                <a:gd name="T14" fmla="*/ 59 w 5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
                  <a:moveTo>
                    <a:pt x="59" y="5"/>
                  </a:moveTo>
                  <a:cubicBezTo>
                    <a:pt x="59" y="8"/>
                    <a:pt x="56" y="10"/>
                    <a:pt x="54" y="10"/>
                  </a:cubicBezTo>
                  <a:cubicBezTo>
                    <a:pt x="5" y="10"/>
                    <a:pt x="5" y="10"/>
                    <a:pt x="5" y="10"/>
                  </a:cubicBezTo>
                  <a:cubicBezTo>
                    <a:pt x="3" y="10"/>
                    <a:pt x="0" y="8"/>
                    <a:pt x="0" y="5"/>
                  </a:cubicBezTo>
                  <a:cubicBezTo>
                    <a:pt x="0" y="5"/>
                    <a:pt x="0" y="5"/>
                    <a:pt x="0" y="5"/>
                  </a:cubicBezTo>
                  <a:cubicBezTo>
                    <a:pt x="0" y="2"/>
                    <a:pt x="3" y="0"/>
                    <a:pt x="5" y="0"/>
                  </a:cubicBezTo>
                  <a:cubicBezTo>
                    <a:pt x="54" y="0"/>
                    <a:pt x="54" y="0"/>
                    <a:pt x="54" y="0"/>
                  </a:cubicBezTo>
                  <a:cubicBezTo>
                    <a:pt x="56" y="0"/>
                    <a:pt x="59" y="2"/>
                    <a:pt x="59" y="5"/>
                  </a:cubicBezTo>
                  <a:close/>
                </a:path>
              </a:pathLst>
            </a:custGeom>
            <a:solidFill>
              <a:srgbClr val="99A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4" name="Rectangle 32"/>
            <p:cNvSpPr>
              <a:spLocks noChangeArrowheads="1"/>
            </p:cNvSpPr>
            <p:nvPr/>
          </p:nvSpPr>
          <p:spPr bwMode="auto">
            <a:xfrm>
              <a:off x="10847388" y="6694488"/>
              <a:ext cx="22225" cy="746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5" name="Rectangle 33"/>
            <p:cNvSpPr>
              <a:spLocks noChangeArrowheads="1"/>
            </p:cNvSpPr>
            <p:nvPr/>
          </p:nvSpPr>
          <p:spPr bwMode="auto">
            <a:xfrm>
              <a:off x="10467975" y="6694488"/>
              <a:ext cx="22225" cy="746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6" name="Freeform 34"/>
            <p:cNvSpPr>
              <a:spLocks/>
            </p:cNvSpPr>
            <p:nvPr/>
          </p:nvSpPr>
          <p:spPr bwMode="auto">
            <a:xfrm>
              <a:off x="10671175" y="6637338"/>
              <a:ext cx="225425" cy="84138"/>
            </a:xfrm>
            <a:custGeom>
              <a:avLst/>
              <a:gdLst>
                <a:gd name="T0" fmla="*/ 0 w 142"/>
                <a:gd name="T1" fmla="*/ 11 h 53"/>
                <a:gd name="T2" fmla="*/ 3 w 142"/>
                <a:gd name="T3" fmla="*/ 0 h 53"/>
                <a:gd name="T4" fmla="*/ 142 w 142"/>
                <a:gd name="T5" fmla="*/ 28 h 53"/>
                <a:gd name="T6" fmla="*/ 142 w 142"/>
                <a:gd name="T7" fmla="*/ 53 h 53"/>
                <a:gd name="T8" fmla="*/ 0 w 142"/>
                <a:gd name="T9" fmla="*/ 22 h 53"/>
                <a:gd name="T10" fmla="*/ 3 w 142"/>
                <a:gd name="T11" fmla="*/ 22 h 53"/>
                <a:gd name="T12" fmla="*/ 0 w 142"/>
                <a:gd name="T13" fmla="*/ 11 h 53"/>
              </a:gdLst>
              <a:ahLst/>
              <a:cxnLst>
                <a:cxn ang="0">
                  <a:pos x="T0" y="T1"/>
                </a:cxn>
                <a:cxn ang="0">
                  <a:pos x="T2" y="T3"/>
                </a:cxn>
                <a:cxn ang="0">
                  <a:pos x="T4" y="T5"/>
                </a:cxn>
                <a:cxn ang="0">
                  <a:pos x="T6" y="T7"/>
                </a:cxn>
                <a:cxn ang="0">
                  <a:pos x="T8" y="T9"/>
                </a:cxn>
                <a:cxn ang="0">
                  <a:pos x="T10" y="T11"/>
                </a:cxn>
                <a:cxn ang="0">
                  <a:pos x="T12" y="T13"/>
                </a:cxn>
              </a:cxnLst>
              <a:rect l="0" t="0" r="r" b="b"/>
              <a:pathLst>
                <a:path w="142" h="53">
                  <a:moveTo>
                    <a:pt x="0" y="11"/>
                  </a:moveTo>
                  <a:lnTo>
                    <a:pt x="3" y="0"/>
                  </a:lnTo>
                  <a:lnTo>
                    <a:pt x="142" y="28"/>
                  </a:lnTo>
                  <a:lnTo>
                    <a:pt x="142" y="53"/>
                  </a:lnTo>
                  <a:lnTo>
                    <a:pt x="0" y="22"/>
                  </a:lnTo>
                  <a:lnTo>
                    <a:pt x="3" y="22"/>
                  </a:lnTo>
                  <a:lnTo>
                    <a:pt x="0" y="11"/>
                  </a:lnTo>
                  <a:close/>
                </a:path>
              </a:pathLst>
            </a:cu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7" name="Freeform 35"/>
            <p:cNvSpPr>
              <a:spLocks/>
            </p:cNvSpPr>
            <p:nvPr/>
          </p:nvSpPr>
          <p:spPr bwMode="auto">
            <a:xfrm>
              <a:off x="10440988" y="6637338"/>
              <a:ext cx="230187" cy="84138"/>
            </a:xfrm>
            <a:custGeom>
              <a:avLst/>
              <a:gdLst>
                <a:gd name="T0" fmla="*/ 142 w 145"/>
                <a:gd name="T1" fmla="*/ 0 h 53"/>
                <a:gd name="T2" fmla="*/ 145 w 145"/>
                <a:gd name="T3" fmla="*/ 11 h 53"/>
                <a:gd name="T4" fmla="*/ 142 w 145"/>
                <a:gd name="T5" fmla="*/ 22 h 53"/>
                <a:gd name="T6" fmla="*/ 145 w 145"/>
                <a:gd name="T7" fmla="*/ 22 h 53"/>
                <a:gd name="T8" fmla="*/ 0 w 145"/>
                <a:gd name="T9" fmla="*/ 53 h 53"/>
                <a:gd name="T10" fmla="*/ 0 w 145"/>
                <a:gd name="T11" fmla="*/ 28 h 53"/>
                <a:gd name="T12" fmla="*/ 142 w 14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45" h="53">
                  <a:moveTo>
                    <a:pt x="142" y="0"/>
                  </a:moveTo>
                  <a:lnTo>
                    <a:pt x="145" y="11"/>
                  </a:lnTo>
                  <a:lnTo>
                    <a:pt x="142" y="22"/>
                  </a:lnTo>
                  <a:lnTo>
                    <a:pt x="145" y="22"/>
                  </a:lnTo>
                  <a:lnTo>
                    <a:pt x="0" y="53"/>
                  </a:lnTo>
                  <a:lnTo>
                    <a:pt x="0" y="28"/>
                  </a:lnTo>
                  <a:lnTo>
                    <a:pt x="142" y="0"/>
                  </a:lnTo>
                  <a:close/>
                </a:path>
              </a:pathLst>
            </a:cu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8" name="Freeform 36"/>
            <p:cNvSpPr>
              <a:spLocks/>
            </p:cNvSpPr>
            <p:nvPr/>
          </p:nvSpPr>
          <p:spPr bwMode="auto">
            <a:xfrm>
              <a:off x="10666413" y="6654800"/>
              <a:ext cx="9525" cy="17463"/>
            </a:xfrm>
            <a:custGeom>
              <a:avLst/>
              <a:gdLst>
                <a:gd name="T0" fmla="*/ 3 w 6"/>
                <a:gd name="T1" fmla="*/ 0 h 11"/>
                <a:gd name="T2" fmla="*/ 6 w 6"/>
                <a:gd name="T3" fmla="*/ 11 h 11"/>
                <a:gd name="T4" fmla="*/ 3 w 6"/>
                <a:gd name="T5" fmla="*/ 11 h 11"/>
                <a:gd name="T6" fmla="*/ 0 w 6"/>
                <a:gd name="T7" fmla="*/ 11 h 11"/>
                <a:gd name="T8" fmla="*/ 3 w 6"/>
                <a:gd name="T9" fmla="*/ 0 h 11"/>
              </a:gdLst>
              <a:ahLst/>
              <a:cxnLst>
                <a:cxn ang="0">
                  <a:pos x="T0" y="T1"/>
                </a:cxn>
                <a:cxn ang="0">
                  <a:pos x="T2" y="T3"/>
                </a:cxn>
                <a:cxn ang="0">
                  <a:pos x="T4" y="T5"/>
                </a:cxn>
                <a:cxn ang="0">
                  <a:pos x="T6" y="T7"/>
                </a:cxn>
                <a:cxn ang="0">
                  <a:pos x="T8" y="T9"/>
                </a:cxn>
              </a:cxnLst>
              <a:rect l="0" t="0" r="r" b="b"/>
              <a:pathLst>
                <a:path w="6" h="11">
                  <a:moveTo>
                    <a:pt x="3" y="0"/>
                  </a:moveTo>
                  <a:lnTo>
                    <a:pt x="6" y="11"/>
                  </a:lnTo>
                  <a:lnTo>
                    <a:pt x="3" y="11"/>
                  </a:lnTo>
                  <a:lnTo>
                    <a:pt x="0" y="11"/>
                  </a:lnTo>
                  <a:lnTo>
                    <a:pt x="3" y="0"/>
                  </a:lnTo>
                  <a:close/>
                </a:path>
              </a:pathLst>
            </a:cu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39" name="Rectangle 37"/>
            <p:cNvSpPr>
              <a:spLocks noChangeArrowheads="1"/>
            </p:cNvSpPr>
            <p:nvPr/>
          </p:nvSpPr>
          <p:spPr bwMode="auto">
            <a:xfrm>
              <a:off x="10648950" y="6483350"/>
              <a:ext cx="39687" cy="2381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0" name="Rectangle 38"/>
            <p:cNvSpPr>
              <a:spLocks noChangeArrowheads="1"/>
            </p:cNvSpPr>
            <p:nvPr/>
          </p:nvSpPr>
          <p:spPr bwMode="auto">
            <a:xfrm>
              <a:off x="10658475" y="6654800"/>
              <a:ext cx="20637" cy="114300"/>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1" name="Freeform 39"/>
            <p:cNvSpPr>
              <a:spLocks/>
            </p:cNvSpPr>
            <p:nvPr/>
          </p:nvSpPr>
          <p:spPr bwMode="auto">
            <a:xfrm>
              <a:off x="10375900" y="6434138"/>
              <a:ext cx="401637" cy="58738"/>
            </a:xfrm>
            <a:custGeom>
              <a:avLst/>
              <a:gdLst>
                <a:gd name="T0" fmla="*/ 0 w 253"/>
                <a:gd name="T1" fmla="*/ 0 h 37"/>
                <a:gd name="T2" fmla="*/ 253 w 253"/>
                <a:gd name="T3" fmla="*/ 0 h 37"/>
                <a:gd name="T4" fmla="*/ 253 w 253"/>
                <a:gd name="T5" fmla="*/ 37 h 37"/>
                <a:gd name="T6" fmla="*/ 39 w 253"/>
                <a:gd name="T7" fmla="*/ 37 h 37"/>
                <a:gd name="T8" fmla="*/ 0 w 253"/>
                <a:gd name="T9" fmla="*/ 0 h 37"/>
              </a:gdLst>
              <a:ahLst/>
              <a:cxnLst>
                <a:cxn ang="0">
                  <a:pos x="T0" y="T1"/>
                </a:cxn>
                <a:cxn ang="0">
                  <a:pos x="T2" y="T3"/>
                </a:cxn>
                <a:cxn ang="0">
                  <a:pos x="T4" y="T5"/>
                </a:cxn>
                <a:cxn ang="0">
                  <a:pos x="T6" y="T7"/>
                </a:cxn>
                <a:cxn ang="0">
                  <a:pos x="T8" y="T9"/>
                </a:cxn>
              </a:cxnLst>
              <a:rect l="0" t="0" r="r" b="b"/>
              <a:pathLst>
                <a:path w="253" h="37">
                  <a:moveTo>
                    <a:pt x="0" y="0"/>
                  </a:moveTo>
                  <a:lnTo>
                    <a:pt x="253" y="0"/>
                  </a:lnTo>
                  <a:lnTo>
                    <a:pt x="253" y="37"/>
                  </a:lnTo>
                  <a:lnTo>
                    <a:pt x="39" y="37"/>
                  </a:lnTo>
                  <a:lnTo>
                    <a:pt x="0" y="0"/>
                  </a:lnTo>
                  <a:close/>
                </a:path>
              </a:pathLst>
            </a:cu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2" name="Freeform 40"/>
            <p:cNvSpPr>
              <a:spLocks/>
            </p:cNvSpPr>
            <p:nvPr/>
          </p:nvSpPr>
          <p:spPr bwMode="auto">
            <a:xfrm>
              <a:off x="10547350" y="6434138"/>
              <a:ext cx="401637" cy="58738"/>
            </a:xfrm>
            <a:custGeom>
              <a:avLst/>
              <a:gdLst>
                <a:gd name="T0" fmla="*/ 0 w 253"/>
                <a:gd name="T1" fmla="*/ 0 h 37"/>
                <a:gd name="T2" fmla="*/ 253 w 253"/>
                <a:gd name="T3" fmla="*/ 0 h 37"/>
                <a:gd name="T4" fmla="*/ 253 w 253"/>
                <a:gd name="T5" fmla="*/ 37 h 37"/>
                <a:gd name="T6" fmla="*/ 36 w 253"/>
                <a:gd name="T7" fmla="*/ 37 h 37"/>
                <a:gd name="T8" fmla="*/ 0 w 253"/>
                <a:gd name="T9" fmla="*/ 0 h 37"/>
              </a:gdLst>
              <a:ahLst/>
              <a:cxnLst>
                <a:cxn ang="0">
                  <a:pos x="T0" y="T1"/>
                </a:cxn>
                <a:cxn ang="0">
                  <a:pos x="T2" y="T3"/>
                </a:cxn>
                <a:cxn ang="0">
                  <a:pos x="T4" y="T5"/>
                </a:cxn>
                <a:cxn ang="0">
                  <a:pos x="T6" y="T7"/>
                </a:cxn>
                <a:cxn ang="0">
                  <a:pos x="T8" y="T9"/>
                </a:cxn>
              </a:cxnLst>
              <a:rect l="0" t="0" r="r" b="b"/>
              <a:pathLst>
                <a:path w="253" h="37">
                  <a:moveTo>
                    <a:pt x="0" y="0"/>
                  </a:moveTo>
                  <a:lnTo>
                    <a:pt x="253" y="0"/>
                  </a:lnTo>
                  <a:lnTo>
                    <a:pt x="253" y="37"/>
                  </a:lnTo>
                  <a:lnTo>
                    <a:pt x="36" y="37"/>
                  </a:lnTo>
                  <a:lnTo>
                    <a:pt x="0" y="0"/>
                  </a:lnTo>
                  <a:close/>
                </a:path>
              </a:pathLst>
            </a:cu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3" name="Oval 41"/>
            <p:cNvSpPr>
              <a:spLocks noChangeArrowheads="1"/>
            </p:cNvSpPr>
            <p:nvPr/>
          </p:nvSpPr>
          <p:spPr bwMode="auto">
            <a:xfrm>
              <a:off x="10636250" y="6734175"/>
              <a:ext cx="69850" cy="71438"/>
            </a:xfrm>
            <a:prstGeom prst="ellipse">
              <a:avLst/>
            </a:pr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4" name="Oval 42"/>
            <p:cNvSpPr>
              <a:spLocks noChangeArrowheads="1"/>
            </p:cNvSpPr>
            <p:nvPr/>
          </p:nvSpPr>
          <p:spPr bwMode="auto">
            <a:xfrm>
              <a:off x="10445750" y="6734175"/>
              <a:ext cx="71437" cy="71438"/>
            </a:xfrm>
            <a:prstGeom prst="ellipse">
              <a:avLst/>
            </a:pr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5" name="Oval 43"/>
            <p:cNvSpPr>
              <a:spLocks noChangeArrowheads="1"/>
            </p:cNvSpPr>
            <p:nvPr/>
          </p:nvSpPr>
          <p:spPr bwMode="auto">
            <a:xfrm>
              <a:off x="10825163" y="6734175"/>
              <a:ext cx="71437" cy="71438"/>
            </a:xfrm>
            <a:prstGeom prst="ellipse">
              <a:avLst/>
            </a:prstGeom>
            <a:solidFill>
              <a:srgbClr val="353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6" name="Freeform 44"/>
            <p:cNvSpPr>
              <a:spLocks/>
            </p:cNvSpPr>
            <p:nvPr/>
          </p:nvSpPr>
          <p:spPr bwMode="auto">
            <a:xfrm>
              <a:off x="10380663" y="6135688"/>
              <a:ext cx="409575" cy="241300"/>
            </a:xfrm>
            <a:custGeom>
              <a:avLst/>
              <a:gdLst>
                <a:gd name="T0" fmla="*/ 29 w 93"/>
                <a:gd name="T1" fmla="*/ 0 h 55"/>
                <a:gd name="T2" fmla="*/ 93 w 93"/>
                <a:gd name="T3" fmla="*/ 0 h 55"/>
                <a:gd name="T4" fmla="*/ 93 w 93"/>
                <a:gd name="T5" fmla="*/ 6 h 55"/>
                <a:gd name="T6" fmla="*/ 29 w 93"/>
                <a:gd name="T7" fmla="*/ 6 h 55"/>
                <a:gd name="T8" fmla="*/ 7 w 93"/>
                <a:gd name="T9" fmla="*/ 29 h 55"/>
                <a:gd name="T10" fmla="*/ 7 w 93"/>
                <a:gd name="T11" fmla="*/ 55 h 55"/>
                <a:gd name="T12" fmla="*/ 0 w 93"/>
                <a:gd name="T13" fmla="*/ 55 h 55"/>
                <a:gd name="T14" fmla="*/ 0 w 93"/>
                <a:gd name="T15" fmla="*/ 29 h 55"/>
                <a:gd name="T16" fmla="*/ 29 w 9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5">
                  <a:moveTo>
                    <a:pt x="29" y="0"/>
                  </a:moveTo>
                  <a:cubicBezTo>
                    <a:pt x="93" y="0"/>
                    <a:pt x="93" y="0"/>
                    <a:pt x="93" y="0"/>
                  </a:cubicBezTo>
                  <a:cubicBezTo>
                    <a:pt x="93" y="6"/>
                    <a:pt x="93" y="6"/>
                    <a:pt x="93" y="6"/>
                  </a:cubicBezTo>
                  <a:cubicBezTo>
                    <a:pt x="29" y="6"/>
                    <a:pt x="29" y="6"/>
                    <a:pt x="29" y="6"/>
                  </a:cubicBezTo>
                  <a:cubicBezTo>
                    <a:pt x="17" y="6"/>
                    <a:pt x="7" y="17"/>
                    <a:pt x="7" y="29"/>
                  </a:cubicBezTo>
                  <a:cubicBezTo>
                    <a:pt x="7" y="55"/>
                    <a:pt x="7" y="55"/>
                    <a:pt x="7" y="55"/>
                  </a:cubicBezTo>
                  <a:cubicBezTo>
                    <a:pt x="0" y="55"/>
                    <a:pt x="0" y="55"/>
                    <a:pt x="0" y="55"/>
                  </a:cubicBezTo>
                  <a:cubicBezTo>
                    <a:pt x="0" y="29"/>
                    <a:pt x="0" y="29"/>
                    <a:pt x="0" y="29"/>
                  </a:cubicBezTo>
                  <a:cubicBezTo>
                    <a:pt x="0" y="13"/>
                    <a:pt x="13" y="0"/>
                    <a:pt x="29" y="0"/>
                  </a:cubicBezTo>
                  <a:close/>
                </a:path>
              </a:pathLst>
            </a:cu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7" name="Freeform 45"/>
            <p:cNvSpPr>
              <a:spLocks/>
            </p:cNvSpPr>
            <p:nvPr/>
          </p:nvSpPr>
          <p:spPr bwMode="auto">
            <a:xfrm>
              <a:off x="10658475" y="5721350"/>
              <a:ext cx="369887" cy="739775"/>
            </a:xfrm>
            <a:custGeom>
              <a:avLst/>
              <a:gdLst>
                <a:gd name="T0" fmla="*/ 233 w 233"/>
                <a:gd name="T1" fmla="*/ 0 h 466"/>
                <a:gd name="T2" fmla="*/ 197 w 233"/>
                <a:gd name="T3" fmla="*/ 466 h 466"/>
                <a:gd name="T4" fmla="*/ 0 w 233"/>
                <a:gd name="T5" fmla="*/ 466 h 466"/>
                <a:gd name="T6" fmla="*/ 36 w 233"/>
                <a:gd name="T7" fmla="*/ 0 h 466"/>
                <a:gd name="T8" fmla="*/ 233 w 233"/>
                <a:gd name="T9" fmla="*/ 0 h 466"/>
              </a:gdLst>
              <a:ahLst/>
              <a:cxnLst>
                <a:cxn ang="0">
                  <a:pos x="T0" y="T1"/>
                </a:cxn>
                <a:cxn ang="0">
                  <a:pos x="T2" y="T3"/>
                </a:cxn>
                <a:cxn ang="0">
                  <a:pos x="T4" y="T5"/>
                </a:cxn>
                <a:cxn ang="0">
                  <a:pos x="T6" y="T7"/>
                </a:cxn>
                <a:cxn ang="0">
                  <a:pos x="T8" y="T9"/>
                </a:cxn>
              </a:cxnLst>
              <a:rect l="0" t="0" r="r" b="b"/>
              <a:pathLst>
                <a:path w="233" h="466">
                  <a:moveTo>
                    <a:pt x="233" y="0"/>
                  </a:moveTo>
                  <a:lnTo>
                    <a:pt x="197" y="466"/>
                  </a:lnTo>
                  <a:lnTo>
                    <a:pt x="0" y="466"/>
                  </a:lnTo>
                  <a:lnTo>
                    <a:pt x="36" y="0"/>
                  </a:lnTo>
                  <a:lnTo>
                    <a:pt x="233" y="0"/>
                  </a:lnTo>
                  <a:close/>
                </a:path>
              </a:pathLst>
            </a:custGeom>
            <a:solidFill>
              <a:srgbClr val="444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8" name="Oval 46"/>
            <p:cNvSpPr>
              <a:spLocks noChangeArrowheads="1"/>
            </p:cNvSpPr>
            <p:nvPr/>
          </p:nvSpPr>
          <p:spPr bwMode="auto">
            <a:xfrm>
              <a:off x="10264775" y="6346825"/>
              <a:ext cx="115887" cy="114300"/>
            </a:xfrm>
            <a:prstGeom prst="ellipse">
              <a:avLst/>
            </a:prstGeom>
            <a:solidFill>
              <a:srgbClr val="444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49" name="Rectangle 47"/>
            <p:cNvSpPr>
              <a:spLocks noChangeArrowheads="1"/>
            </p:cNvSpPr>
            <p:nvPr/>
          </p:nvSpPr>
          <p:spPr bwMode="auto">
            <a:xfrm>
              <a:off x="10321925" y="6346825"/>
              <a:ext cx="225425" cy="114300"/>
            </a:xfrm>
            <a:prstGeom prst="rect">
              <a:avLst/>
            </a:prstGeom>
            <a:solidFill>
              <a:srgbClr val="444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0" name="Rectangle 48"/>
            <p:cNvSpPr>
              <a:spLocks noChangeArrowheads="1"/>
            </p:cNvSpPr>
            <p:nvPr/>
          </p:nvSpPr>
          <p:spPr bwMode="auto">
            <a:xfrm>
              <a:off x="10547350" y="6346825"/>
              <a:ext cx="458787" cy="114300"/>
            </a:xfrm>
            <a:prstGeom prst="rect">
              <a:avLst/>
            </a:prstGeom>
            <a:solidFill>
              <a:srgbClr val="2020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1" name="Oval 49"/>
            <p:cNvSpPr>
              <a:spLocks noChangeArrowheads="1"/>
            </p:cNvSpPr>
            <p:nvPr/>
          </p:nvSpPr>
          <p:spPr bwMode="auto">
            <a:xfrm>
              <a:off x="10494963" y="6346825"/>
              <a:ext cx="109537" cy="114300"/>
            </a:xfrm>
            <a:prstGeom prst="ellipse">
              <a:avLst/>
            </a:pr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2" name="Oval 50"/>
            <p:cNvSpPr>
              <a:spLocks noChangeArrowheads="1"/>
            </p:cNvSpPr>
            <p:nvPr/>
          </p:nvSpPr>
          <p:spPr bwMode="auto">
            <a:xfrm>
              <a:off x="11006138" y="5721350"/>
              <a:ext cx="114300" cy="114300"/>
            </a:xfrm>
            <a:prstGeom prst="ellipse">
              <a:avLst/>
            </a:pr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3" name="Freeform 51"/>
            <p:cNvSpPr>
              <a:spLocks/>
            </p:cNvSpPr>
            <p:nvPr/>
          </p:nvSpPr>
          <p:spPr bwMode="auto">
            <a:xfrm>
              <a:off x="10948988" y="5721350"/>
              <a:ext cx="114300" cy="739775"/>
            </a:xfrm>
            <a:custGeom>
              <a:avLst/>
              <a:gdLst>
                <a:gd name="T0" fmla="*/ 72 w 72"/>
                <a:gd name="T1" fmla="*/ 0 h 466"/>
                <a:gd name="T2" fmla="*/ 36 w 72"/>
                <a:gd name="T3" fmla="*/ 466 h 466"/>
                <a:gd name="T4" fmla="*/ 0 w 72"/>
                <a:gd name="T5" fmla="*/ 466 h 466"/>
                <a:gd name="T6" fmla="*/ 36 w 72"/>
                <a:gd name="T7" fmla="*/ 0 h 466"/>
                <a:gd name="T8" fmla="*/ 72 w 72"/>
                <a:gd name="T9" fmla="*/ 0 h 466"/>
              </a:gdLst>
              <a:ahLst/>
              <a:cxnLst>
                <a:cxn ang="0">
                  <a:pos x="T0" y="T1"/>
                </a:cxn>
                <a:cxn ang="0">
                  <a:pos x="T2" y="T3"/>
                </a:cxn>
                <a:cxn ang="0">
                  <a:pos x="T4" y="T5"/>
                </a:cxn>
                <a:cxn ang="0">
                  <a:pos x="T6" y="T7"/>
                </a:cxn>
                <a:cxn ang="0">
                  <a:pos x="T8" y="T9"/>
                </a:cxn>
              </a:cxnLst>
              <a:rect l="0" t="0" r="r" b="b"/>
              <a:pathLst>
                <a:path w="72" h="466">
                  <a:moveTo>
                    <a:pt x="72" y="0"/>
                  </a:moveTo>
                  <a:lnTo>
                    <a:pt x="36" y="466"/>
                  </a:lnTo>
                  <a:lnTo>
                    <a:pt x="0" y="466"/>
                  </a:lnTo>
                  <a:lnTo>
                    <a:pt x="36" y="0"/>
                  </a:lnTo>
                  <a:lnTo>
                    <a:pt x="72" y="0"/>
                  </a:lnTo>
                  <a:close/>
                </a:path>
              </a:pathLst>
            </a:cu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4" name="Oval 52"/>
            <p:cNvSpPr>
              <a:spLocks noChangeArrowheads="1"/>
            </p:cNvSpPr>
            <p:nvPr/>
          </p:nvSpPr>
          <p:spPr bwMode="auto">
            <a:xfrm>
              <a:off x="10653713" y="6751638"/>
              <a:ext cx="34925" cy="34925"/>
            </a:xfrm>
            <a:prstGeom prst="ellipse">
              <a:avLst/>
            </a:pr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5" name="Oval 53"/>
            <p:cNvSpPr>
              <a:spLocks noChangeArrowheads="1"/>
            </p:cNvSpPr>
            <p:nvPr/>
          </p:nvSpPr>
          <p:spPr bwMode="auto">
            <a:xfrm>
              <a:off x="10463213" y="6751638"/>
              <a:ext cx="36512" cy="34925"/>
            </a:xfrm>
            <a:prstGeom prst="ellipse">
              <a:avLst/>
            </a:pr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6" name="Oval 54"/>
            <p:cNvSpPr>
              <a:spLocks noChangeArrowheads="1"/>
            </p:cNvSpPr>
            <p:nvPr/>
          </p:nvSpPr>
          <p:spPr bwMode="auto">
            <a:xfrm>
              <a:off x="10842625" y="6751638"/>
              <a:ext cx="34925" cy="34925"/>
            </a:xfrm>
            <a:prstGeom prst="ellipse">
              <a:avLst/>
            </a:pr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7" name="Freeform 55"/>
            <p:cNvSpPr>
              <a:spLocks/>
            </p:cNvSpPr>
            <p:nvPr/>
          </p:nvSpPr>
          <p:spPr bwMode="auto">
            <a:xfrm>
              <a:off x="10009188" y="6575425"/>
              <a:ext cx="193675" cy="215900"/>
            </a:xfrm>
            <a:custGeom>
              <a:avLst/>
              <a:gdLst>
                <a:gd name="T0" fmla="*/ 33 w 44"/>
                <a:gd name="T1" fmla="*/ 0 h 49"/>
                <a:gd name="T2" fmla="*/ 34 w 44"/>
                <a:gd name="T3" fmla="*/ 35 h 49"/>
                <a:gd name="T4" fmla="*/ 6 w 44"/>
                <a:gd name="T5" fmla="*/ 38 h 49"/>
                <a:gd name="T6" fmla="*/ 3 w 44"/>
                <a:gd name="T7" fmla="*/ 37 h 49"/>
                <a:gd name="T8" fmla="*/ 0 w 44"/>
                <a:gd name="T9" fmla="*/ 41 h 49"/>
                <a:gd name="T10" fmla="*/ 2 w 44"/>
                <a:gd name="T11" fmla="*/ 44 h 49"/>
                <a:gd name="T12" fmla="*/ 8 w 44"/>
                <a:gd name="T13" fmla="*/ 48 h 49"/>
                <a:gd name="T14" fmla="*/ 37 w 44"/>
                <a:gd name="T15" fmla="*/ 47 h 49"/>
                <a:gd name="T16" fmla="*/ 44 w 44"/>
                <a:gd name="T17" fmla="*/ 42 h 49"/>
                <a:gd name="T18" fmla="*/ 44 w 44"/>
                <a:gd name="T19" fmla="*/ 0 h 49"/>
                <a:gd name="T20" fmla="*/ 33 w 44"/>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9">
                  <a:moveTo>
                    <a:pt x="33" y="0"/>
                  </a:moveTo>
                  <a:cubicBezTo>
                    <a:pt x="34" y="35"/>
                    <a:pt x="34" y="35"/>
                    <a:pt x="34" y="35"/>
                  </a:cubicBezTo>
                  <a:cubicBezTo>
                    <a:pt x="30" y="35"/>
                    <a:pt x="14" y="35"/>
                    <a:pt x="6" y="38"/>
                  </a:cubicBezTo>
                  <a:cubicBezTo>
                    <a:pt x="5" y="37"/>
                    <a:pt x="4" y="37"/>
                    <a:pt x="3" y="37"/>
                  </a:cubicBezTo>
                  <a:cubicBezTo>
                    <a:pt x="1" y="37"/>
                    <a:pt x="0" y="39"/>
                    <a:pt x="0" y="41"/>
                  </a:cubicBezTo>
                  <a:cubicBezTo>
                    <a:pt x="0" y="42"/>
                    <a:pt x="1" y="43"/>
                    <a:pt x="2" y="44"/>
                  </a:cubicBezTo>
                  <a:cubicBezTo>
                    <a:pt x="2" y="46"/>
                    <a:pt x="5" y="48"/>
                    <a:pt x="8" y="48"/>
                  </a:cubicBezTo>
                  <a:cubicBezTo>
                    <a:pt x="11" y="48"/>
                    <a:pt x="30" y="45"/>
                    <a:pt x="37" y="47"/>
                  </a:cubicBezTo>
                  <a:cubicBezTo>
                    <a:pt x="44" y="49"/>
                    <a:pt x="44" y="42"/>
                    <a:pt x="44" y="42"/>
                  </a:cubicBezTo>
                  <a:cubicBezTo>
                    <a:pt x="44" y="0"/>
                    <a:pt x="44" y="0"/>
                    <a:pt x="44" y="0"/>
                  </a:cubicBezTo>
                  <a:lnTo>
                    <a:pt x="33" y="0"/>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8" name="Freeform 56"/>
            <p:cNvSpPr>
              <a:spLocks/>
            </p:cNvSpPr>
            <p:nvPr/>
          </p:nvSpPr>
          <p:spPr bwMode="auto">
            <a:xfrm>
              <a:off x="9986963" y="6704013"/>
              <a:ext cx="247650" cy="96838"/>
            </a:xfrm>
            <a:custGeom>
              <a:avLst/>
              <a:gdLst>
                <a:gd name="T0" fmla="*/ 52 w 56"/>
                <a:gd name="T1" fmla="*/ 2 h 22"/>
                <a:gd name="T2" fmla="*/ 41 w 56"/>
                <a:gd name="T3" fmla="*/ 3 h 22"/>
                <a:gd name="T4" fmla="*/ 37 w 56"/>
                <a:gd name="T5" fmla="*/ 0 h 22"/>
                <a:gd name="T6" fmla="*/ 20 w 56"/>
                <a:gd name="T7" fmla="*/ 6 h 22"/>
                <a:gd name="T8" fmla="*/ 11 w 56"/>
                <a:gd name="T9" fmla="*/ 7 h 22"/>
                <a:gd name="T10" fmla="*/ 5 w 56"/>
                <a:gd name="T11" fmla="*/ 8 h 22"/>
                <a:gd name="T12" fmla="*/ 2 w 56"/>
                <a:gd name="T13" fmla="*/ 9 h 22"/>
                <a:gd name="T14" fmla="*/ 6 w 56"/>
                <a:gd name="T15" fmla="*/ 11 h 22"/>
                <a:gd name="T16" fmla="*/ 12 w 56"/>
                <a:gd name="T17" fmla="*/ 18 h 22"/>
                <a:gd name="T18" fmla="*/ 0 w 56"/>
                <a:gd name="T19" fmla="*/ 14 h 22"/>
                <a:gd name="T20" fmla="*/ 4 w 56"/>
                <a:gd name="T21" fmla="*/ 19 h 22"/>
                <a:gd name="T22" fmla="*/ 33 w 56"/>
                <a:gd name="T23" fmla="*/ 19 h 22"/>
                <a:gd name="T24" fmla="*/ 52 w 56"/>
                <a:gd name="T25" fmla="*/ 19 h 22"/>
                <a:gd name="T26" fmla="*/ 53 w 56"/>
                <a:gd name="T27" fmla="*/ 18 h 22"/>
                <a:gd name="T28" fmla="*/ 53 w 56"/>
                <a:gd name="T29" fmla="*/ 16 h 22"/>
                <a:gd name="T30" fmla="*/ 52 w 56"/>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22">
                  <a:moveTo>
                    <a:pt x="52" y="2"/>
                  </a:moveTo>
                  <a:cubicBezTo>
                    <a:pt x="49" y="5"/>
                    <a:pt x="47" y="5"/>
                    <a:pt x="41" y="3"/>
                  </a:cubicBezTo>
                  <a:cubicBezTo>
                    <a:pt x="39" y="3"/>
                    <a:pt x="39" y="1"/>
                    <a:pt x="37" y="0"/>
                  </a:cubicBezTo>
                  <a:cubicBezTo>
                    <a:pt x="35" y="2"/>
                    <a:pt x="25" y="4"/>
                    <a:pt x="20" y="6"/>
                  </a:cubicBezTo>
                  <a:cubicBezTo>
                    <a:pt x="17" y="6"/>
                    <a:pt x="13" y="8"/>
                    <a:pt x="11" y="7"/>
                  </a:cubicBezTo>
                  <a:cubicBezTo>
                    <a:pt x="9" y="8"/>
                    <a:pt x="7" y="8"/>
                    <a:pt x="5" y="8"/>
                  </a:cubicBezTo>
                  <a:cubicBezTo>
                    <a:pt x="4" y="8"/>
                    <a:pt x="3" y="8"/>
                    <a:pt x="2" y="9"/>
                  </a:cubicBezTo>
                  <a:cubicBezTo>
                    <a:pt x="2" y="10"/>
                    <a:pt x="3" y="10"/>
                    <a:pt x="6" y="11"/>
                  </a:cubicBezTo>
                  <a:cubicBezTo>
                    <a:pt x="11" y="13"/>
                    <a:pt x="12" y="16"/>
                    <a:pt x="12" y="18"/>
                  </a:cubicBezTo>
                  <a:cubicBezTo>
                    <a:pt x="12" y="20"/>
                    <a:pt x="4" y="18"/>
                    <a:pt x="0" y="14"/>
                  </a:cubicBezTo>
                  <a:cubicBezTo>
                    <a:pt x="0" y="16"/>
                    <a:pt x="2" y="18"/>
                    <a:pt x="4" y="19"/>
                  </a:cubicBezTo>
                  <a:cubicBezTo>
                    <a:pt x="11" y="22"/>
                    <a:pt x="33" y="19"/>
                    <a:pt x="33" y="19"/>
                  </a:cubicBezTo>
                  <a:cubicBezTo>
                    <a:pt x="52" y="19"/>
                    <a:pt x="52" y="19"/>
                    <a:pt x="52" y="19"/>
                  </a:cubicBezTo>
                  <a:cubicBezTo>
                    <a:pt x="53" y="18"/>
                    <a:pt x="53" y="18"/>
                    <a:pt x="53" y="18"/>
                  </a:cubicBezTo>
                  <a:cubicBezTo>
                    <a:pt x="53" y="17"/>
                    <a:pt x="53" y="17"/>
                    <a:pt x="53" y="16"/>
                  </a:cubicBezTo>
                  <a:cubicBezTo>
                    <a:pt x="56" y="15"/>
                    <a:pt x="52" y="2"/>
                    <a:pt x="52" y="2"/>
                  </a:cubicBezTo>
                  <a:close/>
                </a:path>
              </a:pathLst>
            </a:custGeom>
            <a:solidFill>
              <a:srgbClr val="E6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59" name="Freeform 57"/>
            <p:cNvSpPr>
              <a:spLocks/>
            </p:cNvSpPr>
            <p:nvPr/>
          </p:nvSpPr>
          <p:spPr bwMode="auto">
            <a:xfrm>
              <a:off x="9982200" y="6743700"/>
              <a:ext cx="58737" cy="47625"/>
            </a:xfrm>
            <a:custGeom>
              <a:avLst/>
              <a:gdLst>
                <a:gd name="T0" fmla="*/ 13 w 13"/>
                <a:gd name="T1" fmla="*/ 9 h 11"/>
                <a:gd name="T2" fmla="*/ 7 w 13"/>
                <a:gd name="T3" fmla="*/ 2 h 11"/>
                <a:gd name="T4" fmla="*/ 3 w 13"/>
                <a:gd name="T5" fmla="*/ 0 h 11"/>
                <a:gd name="T6" fmla="*/ 1 w 13"/>
                <a:gd name="T7" fmla="*/ 5 h 11"/>
                <a:gd name="T8" fmla="*/ 13 w 13"/>
                <a:gd name="T9" fmla="*/ 9 h 11"/>
              </a:gdLst>
              <a:ahLst/>
              <a:cxnLst>
                <a:cxn ang="0">
                  <a:pos x="T0" y="T1"/>
                </a:cxn>
                <a:cxn ang="0">
                  <a:pos x="T2" y="T3"/>
                </a:cxn>
                <a:cxn ang="0">
                  <a:pos x="T4" y="T5"/>
                </a:cxn>
                <a:cxn ang="0">
                  <a:pos x="T6" y="T7"/>
                </a:cxn>
                <a:cxn ang="0">
                  <a:pos x="T8" y="T9"/>
                </a:cxn>
              </a:cxnLst>
              <a:rect l="0" t="0" r="r" b="b"/>
              <a:pathLst>
                <a:path w="13" h="11">
                  <a:moveTo>
                    <a:pt x="13" y="9"/>
                  </a:moveTo>
                  <a:cubicBezTo>
                    <a:pt x="13" y="7"/>
                    <a:pt x="12" y="4"/>
                    <a:pt x="7" y="2"/>
                  </a:cubicBezTo>
                  <a:cubicBezTo>
                    <a:pt x="4" y="1"/>
                    <a:pt x="3" y="1"/>
                    <a:pt x="3" y="0"/>
                  </a:cubicBezTo>
                  <a:cubicBezTo>
                    <a:pt x="1" y="1"/>
                    <a:pt x="0" y="3"/>
                    <a:pt x="1" y="5"/>
                  </a:cubicBezTo>
                  <a:cubicBezTo>
                    <a:pt x="5" y="9"/>
                    <a:pt x="13" y="11"/>
                    <a:pt x="13" y="9"/>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0" name="Freeform 58"/>
            <p:cNvSpPr>
              <a:spLocks/>
            </p:cNvSpPr>
            <p:nvPr/>
          </p:nvSpPr>
          <p:spPr bwMode="auto">
            <a:xfrm>
              <a:off x="10036175" y="6686550"/>
              <a:ext cx="203200" cy="96838"/>
            </a:xfrm>
            <a:custGeom>
              <a:avLst/>
              <a:gdLst>
                <a:gd name="T0" fmla="*/ 22 w 46"/>
                <a:gd name="T1" fmla="*/ 4 h 22"/>
                <a:gd name="T2" fmla="*/ 27 w 46"/>
                <a:gd name="T3" fmla="*/ 2 h 22"/>
                <a:gd name="T4" fmla="*/ 36 w 46"/>
                <a:gd name="T5" fmla="*/ 6 h 22"/>
                <a:gd name="T6" fmla="*/ 42 w 46"/>
                <a:gd name="T7" fmla="*/ 4 h 22"/>
                <a:gd name="T8" fmla="*/ 42 w 46"/>
                <a:gd name="T9" fmla="*/ 4 h 22"/>
                <a:gd name="T10" fmla="*/ 42 w 46"/>
                <a:gd name="T11" fmla="*/ 6 h 22"/>
                <a:gd name="T12" fmla="*/ 45 w 46"/>
                <a:gd name="T13" fmla="*/ 20 h 22"/>
                <a:gd name="T14" fmla="*/ 45 w 46"/>
                <a:gd name="T15" fmla="*/ 21 h 22"/>
                <a:gd name="T16" fmla="*/ 42 w 46"/>
                <a:gd name="T17" fmla="*/ 22 h 22"/>
                <a:gd name="T18" fmla="*/ 42 w 46"/>
                <a:gd name="T19" fmla="*/ 20 h 22"/>
                <a:gd name="T20" fmla="*/ 39 w 46"/>
                <a:gd name="T21" fmla="*/ 8 h 22"/>
                <a:gd name="T22" fmla="*/ 29 w 46"/>
                <a:gd name="T23" fmla="*/ 8 h 22"/>
                <a:gd name="T24" fmla="*/ 25 w 46"/>
                <a:gd name="T25" fmla="*/ 6 h 22"/>
                <a:gd name="T26" fmla="*/ 8 w 46"/>
                <a:gd name="T27" fmla="*/ 11 h 22"/>
                <a:gd name="T28" fmla="*/ 0 w 46"/>
                <a:gd name="T29" fmla="*/ 11 h 22"/>
                <a:gd name="T30" fmla="*/ 22 w 46"/>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2">
                  <a:moveTo>
                    <a:pt x="22" y="4"/>
                  </a:moveTo>
                  <a:cubicBezTo>
                    <a:pt x="24" y="2"/>
                    <a:pt x="26" y="0"/>
                    <a:pt x="27" y="2"/>
                  </a:cubicBezTo>
                  <a:cubicBezTo>
                    <a:pt x="30" y="6"/>
                    <a:pt x="32" y="7"/>
                    <a:pt x="36" y="6"/>
                  </a:cubicBezTo>
                  <a:cubicBezTo>
                    <a:pt x="40" y="4"/>
                    <a:pt x="40" y="3"/>
                    <a:pt x="42" y="4"/>
                  </a:cubicBezTo>
                  <a:cubicBezTo>
                    <a:pt x="42" y="4"/>
                    <a:pt x="42" y="4"/>
                    <a:pt x="42" y="4"/>
                  </a:cubicBezTo>
                  <a:cubicBezTo>
                    <a:pt x="42" y="4"/>
                    <a:pt x="41" y="5"/>
                    <a:pt x="42" y="6"/>
                  </a:cubicBezTo>
                  <a:cubicBezTo>
                    <a:pt x="42" y="7"/>
                    <a:pt x="46" y="17"/>
                    <a:pt x="45" y="20"/>
                  </a:cubicBezTo>
                  <a:cubicBezTo>
                    <a:pt x="45" y="21"/>
                    <a:pt x="45" y="21"/>
                    <a:pt x="45" y="21"/>
                  </a:cubicBezTo>
                  <a:cubicBezTo>
                    <a:pt x="42" y="22"/>
                    <a:pt x="42" y="22"/>
                    <a:pt x="42" y="22"/>
                  </a:cubicBezTo>
                  <a:cubicBezTo>
                    <a:pt x="42" y="21"/>
                    <a:pt x="42" y="21"/>
                    <a:pt x="42" y="20"/>
                  </a:cubicBezTo>
                  <a:cubicBezTo>
                    <a:pt x="45" y="19"/>
                    <a:pt x="39" y="8"/>
                    <a:pt x="39" y="8"/>
                  </a:cubicBezTo>
                  <a:cubicBezTo>
                    <a:pt x="36" y="10"/>
                    <a:pt x="35" y="10"/>
                    <a:pt x="29" y="8"/>
                  </a:cubicBezTo>
                  <a:cubicBezTo>
                    <a:pt x="25" y="6"/>
                    <a:pt x="25" y="6"/>
                    <a:pt x="25" y="6"/>
                  </a:cubicBezTo>
                  <a:cubicBezTo>
                    <a:pt x="23" y="7"/>
                    <a:pt x="13" y="10"/>
                    <a:pt x="8" y="11"/>
                  </a:cubicBezTo>
                  <a:cubicBezTo>
                    <a:pt x="5" y="12"/>
                    <a:pt x="2" y="12"/>
                    <a:pt x="0" y="11"/>
                  </a:cubicBezTo>
                  <a:lnTo>
                    <a:pt x="22" y="4"/>
                  </a:ln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1" name="Freeform 59"/>
            <p:cNvSpPr>
              <a:spLocks/>
            </p:cNvSpPr>
            <p:nvPr/>
          </p:nvSpPr>
          <p:spPr bwMode="auto">
            <a:xfrm>
              <a:off x="10217150" y="6704013"/>
              <a:ext cx="30162" cy="74613"/>
            </a:xfrm>
            <a:custGeom>
              <a:avLst/>
              <a:gdLst>
                <a:gd name="T0" fmla="*/ 5 w 7"/>
                <a:gd name="T1" fmla="*/ 11 h 17"/>
                <a:gd name="T2" fmla="*/ 1 w 7"/>
                <a:gd name="T3" fmla="*/ 0 h 17"/>
                <a:gd name="T4" fmla="*/ 1 w 7"/>
                <a:gd name="T5" fmla="*/ 2 h 17"/>
                <a:gd name="T6" fmla="*/ 4 w 7"/>
                <a:gd name="T7" fmla="*/ 16 h 17"/>
                <a:gd name="T8" fmla="*/ 4 w 7"/>
                <a:gd name="T9" fmla="*/ 17 h 17"/>
                <a:gd name="T10" fmla="*/ 5 w 7"/>
                <a:gd name="T11" fmla="*/ 16 h 17"/>
                <a:gd name="T12" fmla="*/ 5 w 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5" y="11"/>
                  </a:moveTo>
                  <a:cubicBezTo>
                    <a:pt x="4" y="6"/>
                    <a:pt x="2" y="0"/>
                    <a:pt x="1" y="0"/>
                  </a:cubicBezTo>
                  <a:cubicBezTo>
                    <a:pt x="1" y="0"/>
                    <a:pt x="0" y="1"/>
                    <a:pt x="1" y="2"/>
                  </a:cubicBezTo>
                  <a:cubicBezTo>
                    <a:pt x="1" y="3"/>
                    <a:pt x="5" y="13"/>
                    <a:pt x="4" y="16"/>
                  </a:cubicBezTo>
                  <a:cubicBezTo>
                    <a:pt x="4" y="17"/>
                    <a:pt x="4" y="17"/>
                    <a:pt x="4" y="17"/>
                  </a:cubicBezTo>
                  <a:cubicBezTo>
                    <a:pt x="5" y="16"/>
                    <a:pt x="5" y="16"/>
                    <a:pt x="5" y="16"/>
                  </a:cubicBezTo>
                  <a:cubicBezTo>
                    <a:pt x="5" y="16"/>
                    <a:pt x="7" y="16"/>
                    <a:pt x="5" y="11"/>
                  </a:cubicBezTo>
                  <a:close/>
                </a:path>
              </a:pathLst>
            </a:custGeom>
            <a:solidFill>
              <a:srgbClr val="B0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2" name="Freeform 60"/>
            <p:cNvSpPr>
              <a:spLocks/>
            </p:cNvSpPr>
            <p:nvPr/>
          </p:nvSpPr>
          <p:spPr bwMode="auto">
            <a:xfrm>
              <a:off x="10048875" y="6729413"/>
              <a:ext cx="153987" cy="57150"/>
            </a:xfrm>
            <a:custGeom>
              <a:avLst/>
              <a:gdLst>
                <a:gd name="T0" fmla="*/ 35 w 35"/>
                <a:gd name="T1" fmla="*/ 13 h 13"/>
                <a:gd name="T2" fmla="*/ 35 w 35"/>
                <a:gd name="T3" fmla="*/ 13 h 13"/>
                <a:gd name="T4" fmla="*/ 17 w 35"/>
                <a:gd name="T5" fmla="*/ 0 h 13"/>
                <a:gd name="T6" fmla="*/ 0 w 35"/>
                <a:gd name="T7" fmla="*/ 13 h 13"/>
                <a:gd name="T8" fmla="*/ 35 w 35"/>
                <a:gd name="T9" fmla="*/ 13 h 13"/>
              </a:gdLst>
              <a:ahLst/>
              <a:cxnLst>
                <a:cxn ang="0">
                  <a:pos x="T0" y="T1"/>
                </a:cxn>
                <a:cxn ang="0">
                  <a:pos x="T2" y="T3"/>
                </a:cxn>
                <a:cxn ang="0">
                  <a:pos x="T4" y="T5"/>
                </a:cxn>
                <a:cxn ang="0">
                  <a:pos x="T6" y="T7"/>
                </a:cxn>
                <a:cxn ang="0">
                  <a:pos x="T8" y="T9"/>
                </a:cxn>
              </a:cxnLst>
              <a:rect l="0" t="0" r="r" b="b"/>
              <a:pathLst>
                <a:path w="35" h="13">
                  <a:moveTo>
                    <a:pt x="35" y="13"/>
                  </a:moveTo>
                  <a:cubicBezTo>
                    <a:pt x="35" y="13"/>
                    <a:pt x="35" y="13"/>
                    <a:pt x="35" y="13"/>
                  </a:cubicBezTo>
                  <a:cubicBezTo>
                    <a:pt x="35" y="6"/>
                    <a:pt x="27" y="0"/>
                    <a:pt x="17" y="0"/>
                  </a:cubicBezTo>
                  <a:cubicBezTo>
                    <a:pt x="8" y="1"/>
                    <a:pt x="1" y="6"/>
                    <a:pt x="0" y="13"/>
                  </a:cubicBezTo>
                  <a:cubicBezTo>
                    <a:pt x="7" y="13"/>
                    <a:pt x="26" y="13"/>
                    <a:pt x="35" y="13"/>
                  </a:cubicBezTo>
                  <a:close/>
                </a:path>
              </a:pathLst>
            </a:custGeom>
            <a:solidFill>
              <a:srgbClr val="D7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3" name="Freeform 61"/>
            <p:cNvSpPr>
              <a:spLocks/>
            </p:cNvSpPr>
            <p:nvPr/>
          </p:nvSpPr>
          <p:spPr bwMode="auto">
            <a:xfrm>
              <a:off x="10115550" y="6699250"/>
              <a:ext cx="17462" cy="12700"/>
            </a:xfrm>
            <a:custGeom>
              <a:avLst/>
              <a:gdLst>
                <a:gd name="T0" fmla="*/ 4 w 4"/>
                <a:gd name="T1" fmla="*/ 2 h 3"/>
                <a:gd name="T2" fmla="*/ 2 w 4"/>
                <a:gd name="T3" fmla="*/ 0 h 3"/>
                <a:gd name="T4" fmla="*/ 0 w 4"/>
                <a:gd name="T5" fmla="*/ 0 h 3"/>
                <a:gd name="T6" fmla="*/ 0 w 4"/>
                <a:gd name="T7" fmla="*/ 1 h 3"/>
                <a:gd name="T8" fmla="*/ 0 w 4"/>
                <a:gd name="T9" fmla="*/ 2 h 3"/>
                <a:gd name="T10" fmla="*/ 0 w 4"/>
                <a:gd name="T11" fmla="*/ 1 h 3"/>
                <a:gd name="T12" fmla="*/ 1 w 4"/>
                <a:gd name="T13" fmla="*/ 1 h 3"/>
                <a:gd name="T14" fmla="*/ 1 w 4"/>
                <a:gd name="T15" fmla="*/ 1 h 3"/>
                <a:gd name="T16" fmla="*/ 1 w 4"/>
                <a:gd name="T17" fmla="*/ 1 h 3"/>
                <a:gd name="T18" fmla="*/ 3 w 4"/>
                <a:gd name="T19" fmla="*/ 3 h 3"/>
                <a:gd name="T20" fmla="*/ 3 w 4"/>
                <a:gd name="T21" fmla="*/ 3 h 3"/>
                <a:gd name="T22" fmla="*/ 3 w 4"/>
                <a:gd name="T23" fmla="*/ 3 h 3"/>
                <a:gd name="T24" fmla="*/ 4 w 4"/>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4" y="2"/>
                  </a:moveTo>
                  <a:cubicBezTo>
                    <a:pt x="3" y="1"/>
                    <a:pt x="2" y="1"/>
                    <a:pt x="2" y="0"/>
                  </a:cubicBezTo>
                  <a:cubicBezTo>
                    <a:pt x="1" y="0"/>
                    <a:pt x="1" y="0"/>
                    <a:pt x="0" y="0"/>
                  </a:cubicBezTo>
                  <a:cubicBezTo>
                    <a:pt x="0" y="0"/>
                    <a:pt x="0" y="1"/>
                    <a:pt x="0" y="1"/>
                  </a:cubicBezTo>
                  <a:cubicBezTo>
                    <a:pt x="0" y="1"/>
                    <a:pt x="0" y="2"/>
                    <a:pt x="0" y="2"/>
                  </a:cubicBezTo>
                  <a:cubicBezTo>
                    <a:pt x="0" y="1"/>
                    <a:pt x="0" y="1"/>
                    <a:pt x="0" y="1"/>
                  </a:cubicBezTo>
                  <a:cubicBezTo>
                    <a:pt x="0" y="1"/>
                    <a:pt x="1" y="1"/>
                    <a:pt x="1" y="1"/>
                  </a:cubicBezTo>
                  <a:cubicBezTo>
                    <a:pt x="1" y="1"/>
                    <a:pt x="1" y="1"/>
                    <a:pt x="1" y="1"/>
                  </a:cubicBezTo>
                  <a:cubicBezTo>
                    <a:pt x="1" y="1"/>
                    <a:pt x="1" y="1"/>
                    <a:pt x="1" y="1"/>
                  </a:cubicBezTo>
                  <a:cubicBezTo>
                    <a:pt x="1" y="1"/>
                    <a:pt x="2" y="2"/>
                    <a:pt x="3" y="3"/>
                  </a:cubicBezTo>
                  <a:cubicBezTo>
                    <a:pt x="3" y="3"/>
                    <a:pt x="3" y="3"/>
                    <a:pt x="3" y="3"/>
                  </a:cubicBezTo>
                  <a:cubicBezTo>
                    <a:pt x="3" y="3"/>
                    <a:pt x="3" y="3"/>
                    <a:pt x="3" y="3"/>
                  </a:cubicBezTo>
                  <a:cubicBezTo>
                    <a:pt x="4" y="3"/>
                    <a:pt x="4" y="2"/>
                    <a:pt x="4" y="2"/>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4" name="Freeform 62"/>
            <p:cNvSpPr>
              <a:spLocks/>
            </p:cNvSpPr>
            <p:nvPr/>
          </p:nvSpPr>
          <p:spPr bwMode="auto">
            <a:xfrm>
              <a:off x="10101263" y="6704013"/>
              <a:ext cx="19050" cy="12700"/>
            </a:xfrm>
            <a:custGeom>
              <a:avLst/>
              <a:gdLst>
                <a:gd name="T0" fmla="*/ 2 w 4"/>
                <a:gd name="T1" fmla="*/ 0 h 3"/>
                <a:gd name="T2" fmla="*/ 0 w 4"/>
                <a:gd name="T3" fmla="*/ 0 h 3"/>
                <a:gd name="T4" fmla="*/ 0 w 4"/>
                <a:gd name="T5" fmla="*/ 1 h 3"/>
                <a:gd name="T6" fmla="*/ 0 w 4"/>
                <a:gd name="T7" fmla="*/ 2 h 3"/>
                <a:gd name="T8" fmla="*/ 1 w 4"/>
                <a:gd name="T9" fmla="*/ 1 h 3"/>
                <a:gd name="T10" fmla="*/ 1 w 4"/>
                <a:gd name="T11" fmla="*/ 1 h 3"/>
                <a:gd name="T12" fmla="*/ 1 w 4"/>
                <a:gd name="T13" fmla="*/ 1 h 3"/>
                <a:gd name="T14" fmla="*/ 2 w 4"/>
                <a:gd name="T15" fmla="*/ 3 h 3"/>
                <a:gd name="T16" fmla="*/ 3 w 4"/>
                <a:gd name="T17" fmla="*/ 3 h 3"/>
                <a:gd name="T18" fmla="*/ 3 w 4"/>
                <a:gd name="T19" fmla="*/ 3 h 3"/>
                <a:gd name="T20" fmla="*/ 3 w 4"/>
                <a:gd name="T21" fmla="*/ 2 h 3"/>
                <a:gd name="T22" fmla="*/ 2 w 4"/>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2" y="0"/>
                  </a:moveTo>
                  <a:cubicBezTo>
                    <a:pt x="1" y="0"/>
                    <a:pt x="1" y="0"/>
                    <a:pt x="0" y="0"/>
                  </a:cubicBezTo>
                  <a:cubicBezTo>
                    <a:pt x="0" y="0"/>
                    <a:pt x="0" y="1"/>
                    <a:pt x="0" y="1"/>
                  </a:cubicBezTo>
                  <a:cubicBezTo>
                    <a:pt x="0" y="1"/>
                    <a:pt x="0" y="2"/>
                    <a:pt x="0" y="2"/>
                  </a:cubicBezTo>
                  <a:cubicBezTo>
                    <a:pt x="0" y="1"/>
                    <a:pt x="0" y="1"/>
                    <a:pt x="1" y="1"/>
                  </a:cubicBezTo>
                  <a:cubicBezTo>
                    <a:pt x="1" y="1"/>
                    <a:pt x="1" y="1"/>
                    <a:pt x="1" y="1"/>
                  </a:cubicBezTo>
                  <a:cubicBezTo>
                    <a:pt x="1" y="1"/>
                    <a:pt x="1" y="1"/>
                    <a:pt x="1" y="1"/>
                  </a:cubicBezTo>
                  <a:cubicBezTo>
                    <a:pt x="1" y="1"/>
                    <a:pt x="2" y="2"/>
                    <a:pt x="2" y="3"/>
                  </a:cubicBezTo>
                  <a:cubicBezTo>
                    <a:pt x="3" y="3"/>
                    <a:pt x="3" y="3"/>
                    <a:pt x="3" y="3"/>
                  </a:cubicBezTo>
                  <a:cubicBezTo>
                    <a:pt x="3" y="3"/>
                    <a:pt x="3" y="3"/>
                    <a:pt x="3" y="3"/>
                  </a:cubicBezTo>
                  <a:cubicBezTo>
                    <a:pt x="3" y="3"/>
                    <a:pt x="4" y="2"/>
                    <a:pt x="3" y="2"/>
                  </a:cubicBezTo>
                  <a:cubicBezTo>
                    <a:pt x="3" y="2"/>
                    <a:pt x="2" y="1"/>
                    <a:pt x="2" y="0"/>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5" name="Freeform 63"/>
            <p:cNvSpPr>
              <a:spLocks/>
            </p:cNvSpPr>
            <p:nvPr/>
          </p:nvSpPr>
          <p:spPr bwMode="auto">
            <a:xfrm>
              <a:off x="10083800" y="6708775"/>
              <a:ext cx="17462" cy="12700"/>
            </a:xfrm>
            <a:custGeom>
              <a:avLst/>
              <a:gdLst>
                <a:gd name="T0" fmla="*/ 3 w 4"/>
                <a:gd name="T1" fmla="*/ 1 h 3"/>
                <a:gd name="T2" fmla="*/ 1 w 4"/>
                <a:gd name="T3" fmla="*/ 0 h 3"/>
                <a:gd name="T4" fmla="*/ 0 w 4"/>
                <a:gd name="T5" fmla="*/ 1 h 3"/>
                <a:gd name="T6" fmla="*/ 1 w 4"/>
                <a:gd name="T7" fmla="*/ 2 h 3"/>
                <a:gd name="T8" fmla="*/ 2 w 4"/>
                <a:gd name="T9" fmla="*/ 1 h 3"/>
                <a:gd name="T10" fmla="*/ 2 w 4"/>
                <a:gd name="T11" fmla="*/ 1 h 3"/>
                <a:gd name="T12" fmla="*/ 2 w 4"/>
                <a:gd name="T13" fmla="*/ 1 h 3"/>
                <a:gd name="T14" fmla="*/ 3 w 4"/>
                <a:gd name="T15" fmla="*/ 3 h 3"/>
                <a:gd name="T16" fmla="*/ 4 w 4"/>
                <a:gd name="T17" fmla="*/ 3 h 3"/>
                <a:gd name="T18" fmla="*/ 4 w 4"/>
                <a:gd name="T19" fmla="*/ 3 h 3"/>
                <a:gd name="T20" fmla="*/ 4 w 4"/>
                <a:gd name="T21" fmla="*/ 3 h 3"/>
                <a:gd name="T22" fmla="*/ 3 w 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3" y="1"/>
                  </a:moveTo>
                  <a:cubicBezTo>
                    <a:pt x="2" y="0"/>
                    <a:pt x="2" y="0"/>
                    <a:pt x="1" y="0"/>
                  </a:cubicBezTo>
                  <a:cubicBezTo>
                    <a:pt x="1" y="0"/>
                    <a:pt x="1" y="1"/>
                    <a:pt x="0" y="1"/>
                  </a:cubicBezTo>
                  <a:cubicBezTo>
                    <a:pt x="0" y="1"/>
                    <a:pt x="1" y="2"/>
                    <a:pt x="1" y="2"/>
                  </a:cubicBezTo>
                  <a:cubicBezTo>
                    <a:pt x="1" y="2"/>
                    <a:pt x="1" y="1"/>
                    <a:pt x="2" y="1"/>
                  </a:cubicBezTo>
                  <a:cubicBezTo>
                    <a:pt x="2" y="1"/>
                    <a:pt x="2" y="1"/>
                    <a:pt x="2" y="1"/>
                  </a:cubicBezTo>
                  <a:cubicBezTo>
                    <a:pt x="2" y="1"/>
                    <a:pt x="2" y="1"/>
                    <a:pt x="2" y="1"/>
                  </a:cubicBezTo>
                  <a:cubicBezTo>
                    <a:pt x="2" y="2"/>
                    <a:pt x="3" y="2"/>
                    <a:pt x="3" y="3"/>
                  </a:cubicBezTo>
                  <a:cubicBezTo>
                    <a:pt x="3" y="3"/>
                    <a:pt x="3" y="3"/>
                    <a:pt x="4" y="3"/>
                  </a:cubicBezTo>
                  <a:cubicBezTo>
                    <a:pt x="4" y="3"/>
                    <a:pt x="4" y="3"/>
                    <a:pt x="4" y="3"/>
                  </a:cubicBezTo>
                  <a:cubicBezTo>
                    <a:pt x="4" y="3"/>
                    <a:pt x="4" y="3"/>
                    <a:pt x="4" y="3"/>
                  </a:cubicBezTo>
                  <a:cubicBezTo>
                    <a:pt x="4" y="2"/>
                    <a:pt x="3" y="1"/>
                    <a:pt x="3" y="1"/>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6" name="Freeform 64"/>
            <p:cNvSpPr>
              <a:spLocks/>
            </p:cNvSpPr>
            <p:nvPr/>
          </p:nvSpPr>
          <p:spPr bwMode="auto">
            <a:xfrm>
              <a:off x="10071100" y="6711950"/>
              <a:ext cx="17462" cy="14288"/>
            </a:xfrm>
            <a:custGeom>
              <a:avLst/>
              <a:gdLst>
                <a:gd name="T0" fmla="*/ 3 w 4"/>
                <a:gd name="T1" fmla="*/ 1 h 3"/>
                <a:gd name="T2" fmla="*/ 1 w 4"/>
                <a:gd name="T3" fmla="*/ 0 h 3"/>
                <a:gd name="T4" fmla="*/ 0 w 4"/>
                <a:gd name="T5" fmla="*/ 1 h 3"/>
                <a:gd name="T6" fmla="*/ 1 w 4"/>
                <a:gd name="T7" fmla="*/ 2 h 3"/>
                <a:gd name="T8" fmla="*/ 2 w 4"/>
                <a:gd name="T9" fmla="*/ 1 h 3"/>
                <a:gd name="T10" fmla="*/ 2 w 4"/>
                <a:gd name="T11" fmla="*/ 1 h 3"/>
                <a:gd name="T12" fmla="*/ 2 w 4"/>
                <a:gd name="T13" fmla="*/ 1 h 3"/>
                <a:gd name="T14" fmla="*/ 3 w 4"/>
                <a:gd name="T15" fmla="*/ 3 h 3"/>
                <a:gd name="T16" fmla="*/ 4 w 4"/>
                <a:gd name="T17" fmla="*/ 3 h 3"/>
                <a:gd name="T18" fmla="*/ 4 w 4"/>
                <a:gd name="T19" fmla="*/ 3 h 3"/>
                <a:gd name="T20" fmla="*/ 4 w 4"/>
                <a:gd name="T21" fmla="*/ 2 h 3"/>
                <a:gd name="T22" fmla="*/ 3 w 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3" y="1"/>
                  </a:moveTo>
                  <a:cubicBezTo>
                    <a:pt x="2" y="0"/>
                    <a:pt x="2" y="0"/>
                    <a:pt x="1" y="0"/>
                  </a:cubicBezTo>
                  <a:cubicBezTo>
                    <a:pt x="1" y="0"/>
                    <a:pt x="0" y="1"/>
                    <a:pt x="0" y="1"/>
                  </a:cubicBezTo>
                  <a:cubicBezTo>
                    <a:pt x="0" y="1"/>
                    <a:pt x="0" y="2"/>
                    <a:pt x="1" y="2"/>
                  </a:cubicBezTo>
                  <a:cubicBezTo>
                    <a:pt x="1" y="2"/>
                    <a:pt x="1" y="1"/>
                    <a:pt x="2" y="1"/>
                  </a:cubicBezTo>
                  <a:cubicBezTo>
                    <a:pt x="2" y="1"/>
                    <a:pt x="2" y="1"/>
                    <a:pt x="2" y="1"/>
                  </a:cubicBezTo>
                  <a:cubicBezTo>
                    <a:pt x="2" y="1"/>
                    <a:pt x="2" y="1"/>
                    <a:pt x="2" y="1"/>
                  </a:cubicBezTo>
                  <a:cubicBezTo>
                    <a:pt x="2" y="1"/>
                    <a:pt x="3" y="2"/>
                    <a:pt x="3" y="3"/>
                  </a:cubicBezTo>
                  <a:cubicBezTo>
                    <a:pt x="3" y="3"/>
                    <a:pt x="3" y="3"/>
                    <a:pt x="4" y="3"/>
                  </a:cubicBezTo>
                  <a:cubicBezTo>
                    <a:pt x="4" y="3"/>
                    <a:pt x="4" y="3"/>
                    <a:pt x="4" y="3"/>
                  </a:cubicBezTo>
                  <a:cubicBezTo>
                    <a:pt x="4" y="3"/>
                    <a:pt x="4" y="3"/>
                    <a:pt x="4" y="2"/>
                  </a:cubicBezTo>
                  <a:cubicBezTo>
                    <a:pt x="4" y="2"/>
                    <a:pt x="3" y="1"/>
                    <a:pt x="3" y="1"/>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7" name="Freeform 65"/>
            <p:cNvSpPr>
              <a:spLocks/>
            </p:cNvSpPr>
            <p:nvPr/>
          </p:nvSpPr>
          <p:spPr bwMode="auto">
            <a:xfrm>
              <a:off x="9982200" y="6769100"/>
              <a:ext cx="260350" cy="31750"/>
            </a:xfrm>
            <a:custGeom>
              <a:avLst/>
              <a:gdLst>
                <a:gd name="T0" fmla="*/ 19 w 59"/>
                <a:gd name="T1" fmla="*/ 6 h 7"/>
                <a:gd name="T2" fmla="*/ 0 w 59"/>
                <a:gd name="T3" fmla="*/ 0 h 7"/>
                <a:gd name="T4" fmla="*/ 1 w 59"/>
                <a:gd name="T5" fmla="*/ 1 h 7"/>
                <a:gd name="T6" fmla="*/ 19 w 59"/>
                <a:gd name="T7" fmla="*/ 7 h 7"/>
                <a:gd name="T8" fmla="*/ 57 w 59"/>
                <a:gd name="T9" fmla="*/ 6 h 7"/>
                <a:gd name="T10" fmla="*/ 59 w 59"/>
                <a:gd name="T11" fmla="*/ 5 h 7"/>
                <a:gd name="T12" fmla="*/ 58 w 59"/>
                <a:gd name="T13" fmla="*/ 5 h 7"/>
                <a:gd name="T14" fmla="*/ 19 w 59"/>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
                  <a:moveTo>
                    <a:pt x="19" y="6"/>
                  </a:moveTo>
                  <a:cubicBezTo>
                    <a:pt x="6" y="6"/>
                    <a:pt x="1" y="2"/>
                    <a:pt x="0" y="0"/>
                  </a:cubicBezTo>
                  <a:cubicBezTo>
                    <a:pt x="0" y="0"/>
                    <a:pt x="0" y="0"/>
                    <a:pt x="1" y="1"/>
                  </a:cubicBezTo>
                  <a:cubicBezTo>
                    <a:pt x="1" y="2"/>
                    <a:pt x="5" y="7"/>
                    <a:pt x="19" y="7"/>
                  </a:cubicBezTo>
                  <a:cubicBezTo>
                    <a:pt x="33" y="7"/>
                    <a:pt x="57" y="6"/>
                    <a:pt x="57" y="6"/>
                  </a:cubicBezTo>
                  <a:cubicBezTo>
                    <a:pt x="58" y="6"/>
                    <a:pt x="59" y="6"/>
                    <a:pt x="59" y="5"/>
                  </a:cubicBezTo>
                  <a:cubicBezTo>
                    <a:pt x="59" y="5"/>
                    <a:pt x="58" y="5"/>
                    <a:pt x="58" y="5"/>
                  </a:cubicBezTo>
                  <a:cubicBezTo>
                    <a:pt x="58" y="5"/>
                    <a:pt x="34" y="6"/>
                    <a:pt x="19" y="6"/>
                  </a:cubicBezTo>
                  <a:close/>
                </a:path>
              </a:pathLst>
            </a:custGeom>
            <a:solidFill>
              <a:srgbClr val="B0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8" name="Freeform 66"/>
            <p:cNvSpPr>
              <a:spLocks/>
            </p:cNvSpPr>
            <p:nvPr/>
          </p:nvSpPr>
          <p:spPr bwMode="auto">
            <a:xfrm>
              <a:off x="9982200" y="6761163"/>
              <a:ext cx="260350" cy="34925"/>
            </a:xfrm>
            <a:custGeom>
              <a:avLst/>
              <a:gdLst>
                <a:gd name="T0" fmla="*/ 57 w 59"/>
                <a:gd name="T1" fmla="*/ 3 h 8"/>
                <a:gd name="T2" fmla="*/ 57 w 59"/>
                <a:gd name="T3" fmla="*/ 3 h 8"/>
                <a:gd name="T4" fmla="*/ 21 w 59"/>
                <a:gd name="T5" fmla="*/ 4 h 8"/>
                <a:gd name="T6" fmla="*/ 1 w 59"/>
                <a:gd name="T7" fmla="*/ 0 h 8"/>
                <a:gd name="T8" fmla="*/ 0 w 59"/>
                <a:gd name="T9" fmla="*/ 1 h 8"/>
                <a:gd name="T10" fmla="*/ 0 w 59"/>
                <a:gd name="T11" fmla="*/ 2 h 8"/>
                <a:gd name="T12" fmla="*/ 19 w 59"/>
                <a:gd name="T13" fmla="*/ 8 h 8"/>
                <a:gd name="T14" fmla="*/ 58 w 59"/>
                <a:gd name="T15" fmla="*/ 7 h 8"/>
                <a:gd name="T16" fmla="*/ 59 w 59"/>
                <a:gd name="T17" fmla="*/ 7 h 8"/>
                <a:gd name="T18" fmla="*/ 59 w 59"/>
                <a:gd name="T19" fmla="*/ 6 h 8"/>
                <a:gd name="T20" fmla="*/ 57 w 59"/>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
                  <a:moveTo>
                    <a:pt x="57" y="3"/>
                  </a:moveTo>
                  <a:cubicBezTo>
                    <a:pt x="57" y="3"/>
                    <a:pt x="57" y="3"/>
                    <a:pt x="57" y="3"/>
                  </a:cubicBezTo>
                  <a:cubicBezTo>
                    <a:pt x="57" y="3"/>
                    <a:pt x="35" y="4"/>
                    <a:pt x="21" y="4"/>
                  </a:cubicBezTo>
                  <a:cubicBezTo>
                    <a:pt x="17" y="5"/>
                    <a:pt x="5" y="5"/>
                    <a:pt x="1" y="0"/>
                  </a:cubicBezTo>
                  <a:cubicBezTo>
                    <a:pt x="0" y="0"/>
                    <a:pt x="0" y="1"/>
                    <a:pt x="0" y="1"/>
                  </a:cubicBezTo>
                  <a:cubicBezTo>
                    <a:pt x="0" y="2"/>
                    <a:pt x="0" y="2"/>
                    <a:pt x="0" y="2"/>
                  </a:cubicBezTo>
                  <a:cubicBezTo>
                    <a:pt x="1" y="4"/>
                    <a:pt x="6" y="8"/>
                    <a:pt x="19" y="8"/>
                  </a:cubicBezTo>
                  <a:cubicBezTo>
                    <a:pt x="34" y="8"/>
                    <a:pt x="58" y="7"/>
                    <a:pt x="58" y="7"/>
                  </a:cubicBezTo>
                  <a:cubicBezTo>
                    <a:pt x="58" y="7"/>
                    <a:pt x="59" y="7"/>
                    <a:pt x="59" y="7"/>
                  </a:cubicBezTo>
                  <a:cubicBezTo>
                    <a:pt x="59" y="7"/>
                    <a:pt x="59" y="6"/>
                    <a:pt x="59" y="6"/>
                  </a:cubicBezTo>
                  <a:cubicBezTo>
                    <a:pt x="59" y="4"/>
                    <a:pt x="58" y="3"/>
                    <a:pt x="57" y="3"/>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9" name="Freeform 67"/>
            <p:cNvSpPr>
              <a:spLocks/>
            </p:cNvSpPr>
            <p:nvPr/>
          </p:nvSpPr>
          <p:spPr bwMode="auto">
            <a:xfrm>
              <a:off x="10123488" y="6637338"/>
              <a:ext cx="198437" cy="211138"/>
            </a:xfrm>
            <a:custGeom>
              <a:avLst/>
              <a:gdLst>
                <a:gd name="T0" fmla="*/ 34 w 45"/>
                <a:gd name="T1" fmla="*/ 0 h 48"/>
                <a:gd name="T2" fmla="*/ 34 w 45"/>
                <a:gd name="T3" fmla="*/ 34 h 48"/>
                <a:gd name="T4" fmla="*/ 6 w 45"/>
                <a:gd name="T5" fmla="*/ 37 h 48"/>
                <a:gd name="T6" fmla="*/ 4 w 45"/>
                <a:gd name="T7" fmla="*/ 36 h 48"/>
                <a:gd name="T8" fmla="*/ 0 w 45"/>
                <a:gd name="T9" fmla="*/ 40 h 48"/>
                <a:gd name="T10" fmla="*/ 2 w 45"/>
                <a:gd name="T11" fmla="*/ 43 h 48"/>
                <a:gd name="T12" fmla="*/ 9 w 45"/>
                <a:gd name="T13" fmla="*/ 47 h 48"/>
                <a:gd name="T14" fmla="*/ 37 w 45"/>
                <a:gd name="T15" fmla="*/ 46 h 48"/>
                <a:gd name="T16" fmla="*/ 45 w 45"/>
                <a:gd name="T17" fmla="*/ 42 h 48"/>
                <a:gd name="T18" fmla="*/ 45 w 45"/>
                <a:gd name="T19" fmla="*/ 0 h 48"/>
                <a:gd name="T20" fmla="*/ 3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34" y="0"/>
                  </a:moveTo>
                  <a:cubicBezTo>
                    <a:pt x="34" y="34"/>
                    <a:pt x="34" y="34"/>
                    <a:pt x="34" y="34"/>
                  </a:cubicBezTo>
                  <a:cubicBezTo>
                    <a:pt x="30" y="34"/>
                    <a:pt x="14" y="34"/>
                    <a:pt x="6" y="37"/>
                  </a:cubicBezTo>
                  <a:cubicBezTo>
                    <a:pt x="6" y="37"/>
                    <a:pt x="5" y="36"/>
                    <a:pt x="4" y="36"/>
                  </a:cubicBezTo>
                  <a:cubicBezTo>
                    <a:pt x="2" y="36"/>
                    <a:pt x="0" y="38"/>
                    <a:pt x="0" y="40"/>
                  </a:cubicBezTo>
                  <a:cubicBezTo>
                    <a:pt x="0" y="41"/>
                    <a:pt x="1" y="42"/>
                    <a:pt x="2" y="43"/>
                  </a:cubicBezTo>
                  <a:cubicBezTo>
                    <a:pt x="3" y="45"/>
                    <a:pt x="5" y="47"/>
                    <a:pt x="9" y="47"/>
                  </a:cubicBezTo>
                  <a:cubicBezTo>
                    <a:pt x="12" y="47"/>
                    <a:pt x="30" y="44"/>
                    <a:pt x="37" y="46"/>
                  </a:cubicBezTo>
                  <a:cubicBezTo>
                    <a:pt x="44" y="48"/>
                    <a:pt x="45" y="42"/>
                    <a:pt x="45" y="42"/>
                  </a:cubicBezTo>
                  <a:cubicBezTo>
                    <a:pt x="45" y="0"/>
                    <a:pt x="45" y="0"/>
                    <a:pt x="45" y="0"/>
                  </a:cubicBezTo>
                  <a:lnTo>
                    <a:pt x="34" y="0"/>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0" name="Freeform 68"/>
            <p:cNvSpPr>
              <a:spLocks/>
            </p:cNvSpPr>
            <p:nvPr/>
          </p:nvSpPr>
          <p:spPr bwMode="auto">
            <a:xfrm>
              <a:off x="10101263" y="6761163"/>
              <a:ext cx="247650" cy="96838"/>
            </a:xfrm>
            <a:custGeom>
              <a:avLst/>
              <a:gdLst>
                <a:gd name="T0" fmla="*/ 52 w 56"/>
                <a:gd name="T1" fmla="*/ 2 h 22"/>
                <a:gd name="T2" fmla="*/ 42 w 56"/>
                <a:gd name="T3" fmla="*/ 3 h 22"/>
                <a:gd name="T4" fmla="*/ 38 w 56"/>
                <a:gd name="T5" fmla="*/ 0 h 22"/>
                <a:gd name="T6" fmla="*/ 21 w 56"/>
                <a:gd name="T7" fmla="*/ 6 h 22"/>
                <a:gd name="T8" fmla="*/ 12 w 56"/>
                <a:gd name="T9" fmla="*/ 7 h 22"/>
                <a:gd name="T10" fmla="*/ 5 w 56"/>
                <a:gd name="T11" fmla="*/ 8 h 22"/>
                <a:gd name="T12" fmla="*/ 2 w 56"/>
                <a:gd name="T13" fmla="*/ 9 h 22"/>
                <a:gd name="T14" fmla="*/ 6 w 56"/>
                <a:gd name="T15" fmla="*/ 11 h 22"/>
                <a:gd name="T16" fmla="*/ 13 w 56"/>
                <a:gd name="T17" fmla="*/ 18 h 22"/>
                <a:gd name="T18" fmla="*/ 0 w 56"/>
                <a:gd name="T19" fmla="*/ 15 h 22"/>
                <a:gd name="T20" fmla="*/ 5 w 56"/>
                <a:gd name="T21" fmla="*/ 19 h 22"/>
                <a:gd name="T22" fmla="*/ 33 w 56"/>
                <a:gd name="T23" fmla="*/ 19 h 22"/>
                <a:gd name="T24" fmla="*/ 52 w 56"/>
                <a:gd name="T25" fmla="*/ 19 h 22"/>
                <a:gd name="T26" fmla="*/ 54 w 56"/>
                <a:gd name="T27" fmla="*/ 18 h 22"/>
                <a:gd name="T28" fmla="*/ 54 w 56"/>
                <a:gd name="T29" fmla="*/ 16 h 22"/>
                <a:gd name="T30" fmla="*/ 52 w 56"/>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22">
                  <a:moveTo>
                    <a:pt x="52" y="2"/>
                  </a:moveTo>
                  <a:cubicBezTo>
                    <a:pt x="49" y="5"/>
                    <a:pt x="48" y="5"/>
                    <a:pt x="42" y="3"/>
                  </a:cubicBezTo>
                  <a:cubicBezTo>
                    <a:pt x="40" y="3"/>
                    <a:pt x="39" y="2"/>
                    <a:pt x="38" y="0"/>
                  </a:cubicBezTo>
                  <a:cubicBezTo>
                    <a:pt x="36" y="2"/>
                    <a:pt x="25" y="5"/>
                    <a:pt x="21" y="6"/>
                  </a:cubicBezTo>
                  <a:cubicBezTo>
                    <a:pt x="18" y="7"/>
                    <a:pt x="14" y="8"/>
                    <a:pt x="12" y="7"/>
                  </a:cubicBezTo>
                  <a:cubicBezTo>
                    <a:pt x="10" y="8"/>
                    <a:pt x="7" y="8"/>
                    <a:pt x="5" y="8"/>
                  </a:cubicBezTo>
                  <a:cubicBezTo>
                    <a:pt x="4" y="8"/>
                    <a:pt x="3" y="9"/>
                    <a:pt x="2" y="9"/>
                  </a:cubicBezTo>
                  <a:cubicBezTo>
                    <a:pt x="3" y="10"/>
                    <a:pt x="4" y="10"/>
                    <a:pt x="6" y="11"/>
                  </a:cubicBezTo>
                  <a:cubicBezTo>
                    <a:pt x="12" y="13"/>
                    <a:pt x="13" y="16"/>
                    <a:pt x="13" y="18"/>
                  </a:cubicBezTo>
                  <a:cubicBezTo>
                    <a:pt x="13" y="20"/>
                    <a:pt x="4" y="18"/>
                    <a:pt x="0" y="15"/>
                  </a:cubicBezTo>
                  <a:cubicBezTo>
                    <a:pt x="1" y="17"/>
                    <a:pt x="2" y="18"/>
                    <a:pt x="5" y="19"/>
                  </a:cubicBezTo>
                  <a:cubicBezTo>
                    <a:pt x="12" y="22"/>
                    <a:pt x="33" y="19"/>
                    <a:pt x="33" y="19"/>
                  </a:cubicBezTo>
                  <a:cubicBezTo>
                    <a:pt x="52" y="19"/>
                    <a:pt x="52" y="19"/>
                    <a:pt x="52" y="19"/>
                  </a:cubicBezTo>
                  <a:cubicBezTo>
                    <a:pt x="54" y="18"/>
                    <a:pt x="54" y="18"/>
                    <a:pt x="54" y="18"/>
                  </a:cubicBezTo>
                  <a:cubicBezTo>
                    <a:pt x="53" y="18"/>
                    <a:pt x="53" y="17"/>
                    <a:pt x="54" y="16"/>
                  </a:cubicBezTo>
                  <a:cubicBezTo>
                    <a:pt x="56" y="15"/>
                    <a:pt x="52" y="2"/>
                    <a:pt x="52" y="2"/>
                  </a:cubicBezTo>
                  <a:close/>
                </a:path>
              </a:pathLst>
            </a:custGeom>
            <a:solidFill>
              <a:srgbClr val="E6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1" name="Freeform 69"/>
            <p:cNvSpPr>
              <a:spLocks/>
            </p:cNvSpPr>
            <p:nvPr/>
          </p:nvSpPr>
          <p:spPr bwMode="auto">
            <a:xfrm>
              <a:off x="10101263" y="6800850"/>
              <a:ext cx="58737" cy="47625"/>
            </a:xfrm>
            <a:custGeom>
              <a:avLst/>
              <a:gdLst>
                <a:gd name="T0" fmla="*/ 13 w 13"/>
                <a:gd name="T1" fmla="*/ 9 h 11"/>
                <a:gd name="T2" fmla="*/ 6 w 13"/>
                <a:gd name="T3" fmla="*/ 2 h 11"/>
                <a:gd name="T4" fmla="*/ 2 w 13"/>
                <a:gd name="T5" fmla="*/ 0 h 11"/>
                <a:gd name="T6" fmla="*/ 0 w 13"/>
                <a:gd name="T7" fmla="*/ 6 h 11"/>
                <a:gd name="T8" fmla="*/ 13 w 13"/>
                <a:gd name="T9" fmla="*/ 9 h 11"/>
              </a:gdLst>
              <a:ahLst/>
              <a:cxnLst>
                <a:cxn ang="0">
                  <a:pos x="T0" y="T1"/>
                </a:cxn>
                <a:cxn ang="0">
                  <a:pos x="T2" y="T3"/>
                </a:cxn>
                <a:cxn ang="0">
                  <a:pos x="T4" y="T5"/>
                </a:cxn>
                <a:cxn ang="0">
                  <a:pos x="T6" y="T7"/>
                </a:cxn>
                <a:cxn ang="0">
                  <a:pos x="T8" y="T9"/>
                </a:cxn>
              </a:cxnLst>
              <a:rect l="0" t="0" r="r" b="b"/>
              <a:pathLst>
                <a:path w="13" h="11">
                  <a:moveTo>
                    <a:pt x="13" y="9"/>
                  </a:moveTo>
                  <a:cubicBezTo>
                    <a:pt x="13" y="7"/>
                    <a:pt x="12" y="4"/>
                    <a:pt x="6" y="2"/>
                  </a:cubicBezTo>
                  <a:cubicBezTo>
                    <a:pt x="4" y="1"/>
                    <a:pt x="3" y="1"/>
                    <a:pt x="2" y="0"/>
                  </a:cubicBezTo>
                  <a:cubicBezTo>
                    <a:pt x="1" y="1"/>
                    <a:pt x="0" y="3"/>
                    <a:pt x="0" y="6"/>
                  </a:cubicBezTo>
                  <a:cubicBezTo>
                    <a:pt x="4" y="9"/>
                    <a:pt x="13" y="11"/>
                    <a:pt x="13" y="9"/>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2" name="Freeform 70"/>
            <p:cNvSpPr>
              <a:spLocks/>
            </p:cNvSpPr>
            <p:nvPr/>
          </p:nvSpPr>
          <p:spPr bwMode="auto">
            <a:xfrm>
              <a:off x="10155238" y="6743700"/>
              <a:ext cx="203200" cy="96838"/>
            </a:xfrm>
            <a:custGeom>
              <a:avLst/>
              <a:gdLst>
                <a:gd name="T0" fmla="*/ 21 w 46"/>
                <a:gd name="T1" fmla="*/ 4 h 22"/>
                <a:gd name="T2" fmla="*/ 27 w 46"/>
                <a:gd name="T3" fmla="*/ 3 h 22"/>
                <a:gd name="T4" fmla="*/ 36 w 46"/>
                <a:gd name="T5" fmla="*/ 6 h 22"/>
                <a:gd name="T6" fmla="*/ 41 w 46"/>
                <a:gd name="T7" fmla="*/ 4 h 22"/>
                <a:gd name="T8" fmla="*/ 41 w 46"/>
                <a:gd name="T9" fmla="*/ 4 h 22"/>
                <a:gd name="T10" fmla="*/ 41 w 46"/>
                <a:gd name="T11" fmla="*/ 6 h 22"/>
                <a:gd name="T12" fmla="*/ 44 w 46"/>
                <a:gd name="T13" fmla="*/ 21 h 22"/>
                <a:gd name="T14" fmla="*/ 44 w 46"/>
                <a:gd name="T15" fmla="*/ 21 h 22"/>
                <a:gd name="T16" fmla="*/ 42 w 46"/>
                <a:gd name="T17" fmla="*/ 22 h 22"/>
                <a:gd name="T18" fmla="*/ 42 w 46"/>
                <a:gd name="T19" fmla="*/ 20 h 22"/>
                <a:gd name="T20" fmla="*/ 39 w 46"/>
                <a:gd name="T21" fmla="*/ 8 h 22"/>
                <a:gd name="T22" fmla="*/ 29 w 46"/>
                <a:gd name="T23" fmla="*/ 8 h 22"/>
                <a:gd name="T24" fmla="*/ 25 w 46"/>
                <a:gd name="T25" fmla="*/ 6 h 22"/>
                <a:gd name="T26" fmla="*/ 8 w 46"/>
                <a:gd name="T27" fmla="*/ 11 h 22"/>
                <a:gd name="T28" fmla="*/ 0 w 46"/>
                <a:gd name="T29" fmla="*/ 11 h 22"/>
                <a:gd name="T30" fmla="*/ 21 w 46"/>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22">
                  <a:moveTo>
                    <a:pt x="21" y="4"/>
                  </a:moveTo>
                  <a:cubicBezTo>
                    <a:pt x="23" y="2"/>
                    <a:pt x="25" y="0"/>
                    <a:pt x="27" y="3"/>
                  </a:cubicBezTo>
                  <a:cubicBezTo>
                    <a:pt x="30" y="6"/>
                    <a:pt x="32" y="7"/>
                    <a:pt x="36" y="6"/>
                  </a:cubicBezTo>
                  <a:cubicBezTo>
                    <a:pt x="40" y="4"/>
                    <a:pt x="40" y="3"/>
                    <a:pt x="41" y="4"/>
                  </a:cubicBezTo>
                  <a:cubicBezTo>
                    <a:pt x="41" y="4"/>
                    <a:pt x="41" y="4"/>
                    <a:pt x="41" y="4"/>
                  </a:cubicBezTo>
                  <a:cubicBezTo>
                    <a:pt x="41" y="5"/>
                    <a:pt x="41" y="6"/>
                    <a:pt x="41" y="6"/>
                  </a:cubicBezTo>
                  <a:cubicBezTo>
                    <a:pt x="42" y="8"/>
                    <a:pt x="46" y="17"/>
                    <a:pt x="44" y="21"/>
                  </a:cubicBezTo>
                  <a:cubicBezTo>
                    <a:pt x="44" y="21"/>
                    <a:pt x="44" y="21"/>
                    <a:pt x="44" y="21"/>
                  </a:cubicBezTo>
                  <a:cubicBezTo>
                    <a:pt x="42" y="22"/>
                    <a:pt x="42" y="22"/>
                    <a:pt x="42" y="22"/>
                  </a:cubicBezTo>
                  <a:cubicBezTo>
                    <a:pt x="41" y="22"/>
                    <a:pt x="41" y="21"/>
                    <a:pt x="42" y="20"/>
                  </a:cubicBezTo>
                  <a:cubicBezTo>
                    <a:pt x="44" y="19"/>
                    <a:pt x="39" y="8"/>
                    <a:pt x="39" y="8"/>
                  </a:cubicBezTo>
                  <a:cubicBezTo>
                    <a:pt x="36" y="10"/>
                    <a:pt x="34" y="10"/>
                    <a:pt x="29" y="8"/>
                  </a:cubicBezTo>
                  <a:cubicBezTo>
                    <a:pt x="25" y="6"/>
                    <a:pt x="25" y="6"/>
                    <a:pt x="25" y="6"/>
                  </a:cubicBezTo>
                  <a:cubicBezTo>
                    <a:pt x="23" y="7"/>
                    <a:pt x="12" y="10"/>
                    <a:pt x="8" y="11"/>
                  </a:cubicBezTo>
                  <a:cubicBezTo>
                    <a:pt x="5" y="12"/>
                    <a:pt x="2" y="12"/>
                    <a:pt x="0" y="11"/>
                  </a:cubicBezTo>
                  <a:lnTo>
                    <a:pt x="21" y="4"/>
                  </a:ln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3" name="Freeform 71"/>
            <p:cNvSpPr>
              <a:spLocks/>
            </p:cNvSpPr>
            <p:nvPr/>
          </p:nvSpPr>
          <p:spPr bwMode="auto">
            <a:xfrm>
              <a:off x="10336213" y="6761163"/>
              <a:ext cx="25400" cy="74613"/>
            </a:xfrm>
            <a:custGeom>
              <a:avLst/>
              <a:gdLst>
                <a:gd name="T0" fmla="*/ 5 w 6"/>
                <a:gd name="T1" fmla="*/ 11 h 17"/>
                <a:gd name="T2" fmla="*/ 0 w 6"/>
                <a:gd name="T3" fmla="*/ 0 h 17"/>
                <a:gd name="T4" fmla="*/ 0 w 6"/>
                <a:gd name="T5" fmla="*/ 2 h 17"/>
                <a:gd name="T6" fmla="*/ 3 w 6"/>
                <a:gd name="T7" fmla="*/ 17 h 17"/>
                <a:gd name="T8" fmla="*/ 3 w 6"/>
                <a:gd name="T9" fmla="*/ 17 h 17"/>
                <a:gd name="T10" fmla="*/ 4 w 6"/>
                <a:gd name="T11" fmla="*/ 16 h 17"/>
                <a:gd name="T12" fmla="*/ 5 w 6"/>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5" y="11"/>
                  </a:moveTo>
                  <a:cubicBezTo>
                    <a:pt x="4" y="7"/>
                    <a:pt x="2" y="0"/>
                    <a:pt x="0" y="0"/>
                  </a:cubicBezTo>
                  <a:cubicBezTo>
                    <a:pt x="0" y="1"/>
                    <a:pt x="0" y="2"/>
                    <a:pt x="0" y="2"/>
                  </a:cubicBezTo>
                  <a:cubicBezTo>
                    <a:pt x="1" y="4"/>
                    <a:pt x="5" y="13"/>
                    <a:pt x="3" y="17"/>
                  </a:cubicBezTo>
                  <a:cubicBezTo>
                    <a:pt x="3" y="17"/>
                    <a:pt x="3" y="17"/>
                    <a:pt x="3" y="17"/>
                  </a:cubicBezTo>
                  <a:cubicBezTo>
                    <a:pt x="4" y="16"/>
                    <a:pt x="4" y="16"/>
                    <a:pt x="4" y="16"/>
                  </a:cubicBezTo>
                  <a:cubicBezTo>
                    <a:pt x="4" y="16"/>
                    <a:pt x="6" y="16"/>
                    <a:pt x="5" y="11"/>
                  </a:cubicBezTo>
                  <a:close/>
                </a:path>
              </a:pathLst>
            </a:custGeom>
            <a:solidFill>
              <a:srgbClr val="B0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4" name="Freeform 72"/>
            <p:cNvSpPr>
              <a:spLocks/>
            </p:cNvSpPr>
            <p:nvPr/>
          </p:nvSpPr>
          <p:spPr bwMode="auto">
            <a:xfrm>
              <a:off x="10167938" y="6786563"/>
              <a:ext cx="150812" cy="58738"/>
            </a:xfrm>
            <a:custGeom>
              <a:avLst/>
              <a:gdLst>
                <a:gd name="T0" fmla="*/ 34 w 34"/>
                <a:gd name="T1" fmla="*/ 13 h 13"/>
                <a:gd name="T2" fmla="*/ 34 w 34"/>
                <a:gd name="T3" fmla="*/ 13 h 13"/>
                <a:gd name="T4" fmla="*/ 17 w 34"/>
                <a:gd name="T5" fmla="*/ 1 h 13"/>
                <a:gd name="T6" fmla="*/ 0 w 34"/>
                <a:gd name="T7" fmla="*/ 13 h 13"/>
                <a:gd name="T8" fmla="*/ 34 w 34"/>
                <a:gd name="T9" fmla="*/ 13 h 13"/>
              </a:gdLst>
              <a:ahLst/>
              <a:cxnLst>
                <a:cxn ang="0">
                  <a:pos x="T0" y="T1"/>
                </a:cxn>
                <a:cxn ang="0">
                  <a:pos x="T2" y="T3"/>
                </a:cxn>
                <a:cxn ang="0">
                  <a:pos x="T4" y="T5"/>
                </a:cxn>
                <a:cxn ang="0">
                  <a:pos x="T6" y="T7"/>
                </a:cxn>
                <a:cxn ang="0">
                  <a:pos x="T8" y="T9"/>
                </a:cxn>
              </a:cxnLst>
              <a:rect l="0" t="0" r="r" b="b"/>
              <a:pathLst>
                <a:path w="34" h="13">
                  <a:moveTo>
                    <a:pt x="34" y="13"/>
                  </a:moveTo>
                  <a:cubicBezTo>
                    <a:pt x="34" y="13"/>
                    <a:pt x="34" y="13"/>
                    <a:pt x="34" y="13"/>
                  </a:cubicBezTo>
                  <a:cubicBezTo>
                    <a:pt x="34" y="6"/>
                    <a:pt x="26" y="0"/>
                    <a:pt x="17" y="1"/>
                  </a:cubicBezTo>
                  <a:cubicBezTo>
                    <a:pt x="8" y="1"/>
                    <a:pt x="0" y="6"/>
                    <a:pt x="0" y="13"/>
                  </a:cubicBezTo>
                  <a:cubicBezTo>
                    <a:pt x="7" y="13"/>
                    <a:pt x="26" y="13"/>
                    <a:pt x="34" y="13"/>
                  </a:cubicBezTo>
                  <a:close/>
                </a:path>
              </a:pathLst>
            </a:custGeom>
            <a:solidFill>
              <a:srgbClr val="D7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5" name="Freeform 73"/>
            <p:cNvSpPr>
              <a:spLocks/>
            </p:cNvSpPr>
            <p:nvPr/>
          </p:nvSpPr>
          <p:spPr bwMode="auto">
            <a:xfrm>
              <a:off x="10229850" y="6756400"/>
              <a:ext cx="17462" cy="12700"/>
            </a:xfrm>
            <a:custGeom>
              <a:avLst/>
              <a:gdLst>
                <a:gd name="T0" fmla="*/ 4 w 4"/>
                <a:gd name="T1" fmla="*/ 2 h 3"/>
                <a:gd name="T2" fmla="*/ 2 w 4"/>
                <a:gd name="T3" fmla="*/ 0 h 3"/>
                <a:gd name="T4" fmla="*/ 1 w 4"/>
                <a:gd name="T5" fmla="*/ 0 h 3"/>
                <a:gd name="T6" fmla="*/ 0 w 4"/>
                <a:gd name="T7" fmla="*/ 1 h 3"/>
                <a:gd name="T8" fmla="*/ 0 w 4"/>
                <a:gd name="T9" fmla="*/ 2 h 3"/>
                <a:gd name="T10" fmla="*/ 1 w 4"/>
                <a:gd name="T11" fmla="*/ 1 h 3"/>
                <a:gd name="T12" fmla="*/ 1 w 4"/>
                <a:gd name="T13" fmla="*/ 1 h 3"/>
                <a:gd name="T14" fmla="*/ 1 w 4"/>
                <a:gd name="T15" fmla="*/ 1 h 3"/>
                <a:gd name="T16" fmla="*/ 2 w 4"/>
                <a:gd name="T17" fmla="*/ 1 h 3"/>
                <a:gd name="T18" fmla="*/ 3 w 4"/>
                <a:gd name="T19" fmla="*/ 3 h 3"/>
                <a:gd name="T20" fmla="*/ 4 w 4"/>
                <a:gd name="T21" fmla="*/ 3 h 3"/>
                <a:gd name="T22" fmla="*/ 4 w 4"/>
                <a:gd name="T23" fmla="*/ 3 h 3"/>
                <a:gd name="T24" fmla="*/ 4 w 4"/>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4" y="2"/>
                  </a:moveTo>
                  <a:cubicBezTo>
                    <a:pt x="4" y="1"/>
                    <a:pt x="3" y="1"/>
                    <a:pt x="2" y="0"/>
                  </a:cubicBezTo>
                  <a:cubicBezTo>
                    <a:pt x="2" y="0"/>
                    <a:pt x="1" y="0"/>
                    <a:pt x="1" y="0"/>
                  </a:cubicBezTo>
                  <a:cubicBezTo>
                    <a:pt x="0" y="0"/>
                    <a:pt x="0" y="1"/>
                    <a:pt x="0" y="1"/>
                  </a:cubicBezTo>
                  <a:cubicBezTo>
                    <a:pt x="0" y="2"/>
                    <a:pt x="0" y="2"/>
                    <a:pt x="0" y="2"/>
                  </a:cubicBezTo>
                  <a:cubicBezTo>
                    <a:pt x="1" y="2"/>
                    <a:pt x="1" y="1"/>
                    <a:pt x="1" y="1"/>
                  </a:cubicBezTo>
                  <a:cubicBezTo>
                    <a:pt x="1" y="1"/>
                    <a:pt x="1" y="1"/>
                    <a:pt x="1" y="1"/>
                  </a:cubicBezTo>
                  <a:cubicBezTo>
                    <a:pt x="1" y="1"/>
                    <a:pt x="1" y="1"/>
                    <a:pt x="1" y="1"/>
                  </a:cubicBezTo>
                  <a:cubicBezTo>
                    <a:pt x="1" y="1"/>
                    <a:pt x="1" y="1"/>
                    <a:pt x="2" y="1"/>
                  </a:cubicBezTo>
                  <a:cubicBezTo>
                    <a:pt x="2" y="1"/>
                    <a:pt x="3" y="2"/>
                    <a:pt x="3" y="3"/>
                  </a:cubicBezTo>
                  <a:cubicBezTo>
                    <a:pt x="3" y="3"/>
                    <a:pt x="4" y="3"/>
                    <a:pt x="4" y="3"/>
                  </a:cubicBezTo>
                  <a:cubicBezTo>
                    <a:pt x="4" y="3"/>
                    <a:pt x="4" y="3"/>
                    <a:pt x="4" y="3"/>
                  </a:cubicBezTo>
                  <a:cubicBezTo>
                    <a:pt x="4" y="3"/>
                    <a:pt x="4" y="2"/>
                    <a:pt x="4" y="2"/>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6" name="Freeform 74"/>
            <p:cNvSpPr>
              <a:spLocks/>
            </p:cNvSpPr>
            <p:nvPr/>
          </p:nvSpPr>
          <p:spPr bwMode="auto">
            <a:xfrm>
              <a:off x="10217150" y="6761163"/>
              <a:ext cx="17462" cy="12700"/>
            </a:xfrm>
            <a:custGeom>
              <a:avLst/>
              <a:gdLst>
                <a:gd name="T0" fmla="*/ 3 w 4"/>
                <a:gd name="T1" fmla="*/ 0 h 3"/>
                <a:gd name="T2" fmla="*/ 1 w 4"/>
                <a:gd name="T3" fmla="*/ 0 h 3"/>
                <a:gd name="T4" fmla="*/ 0 w 4"/>
                <a:gd name="T5" fmla="*/ 1 h 3"/>
                <a:gd name="T6" fmla="*/ 0 w 4"/>
                <a:gd name="T7" fmla="*/ 2 h 3"/>
                <a:gd name="T8" fmla="*/ 1 w 4"/>
                <a:gd name="T9" fmla="*/ 1 h 3"/>
                <a:gd name="T10" fmla="*/ 1 w 4"/>
                <a:gd name="T11" fmla="*/ 1 h 3"/>
                <a:gd name="T12" fmla="*/ 2 w 4"/>
                <a:gd name="T13" fmla="*/ 1 h 3"/>
                <a:gd name="T14" fmla="*/ 3 w 4"/>
                <a:gd name="T15" fmla="*/ 3 h 3"/>
                <a:gd name="T16" fmla="*/ 4 w 4"/>
                <a:gd name="T17" fmla="*/ 3 h 3"/>
                <a:gd name="T18" fmla="*/ 4 w 4"/>
                <a:gd name="T19" fmla="*/ 3 h 3"/>
                <a:gd name="T20" fmla="*/ 4 w 4"/>
                <a:gd name="T21" fmla="*/ 2 h 3"/>
                <a:gd name="T22" fmla="*/ 3 w 4"/>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3" y="0"/>
                  </a:moveTo>
                  <a:cubicBezTo>
                    <a:pt x="2" y="0"/>
                    <a:pt x="2" y="0"/>
                    <a:pt x="1" y="0"/>
                  </a:cubicBezTo>
                  <a:cubicBezTo>
                    <a:pt x="0" y="0"/>
                    <a:pt x="0" y="1"/>
                    <a:pt x="0" y="1"/>
                  </a:cubicBezTo>
                  <a:cubicBezTo>
                    <a:pt x="0" y="1"/>
                    <a:pt x="0" y="2"/>
                    <a:pt x="0" y="2"/>
                  </a:cubicBezTo>
                  <a:cubicBezTo>
                    <a:pt x="1" y="2"/>
                    <a:pt x="1" y="1"/>
                    <a:pt x="1" y="1"/>
                  </a:cubicBezTo>
                  <a:cubicBezTo>
                    <a:pt x="1" y="1"/>
                    <a:pt x="1" y="1"/>
                    <a:pt x="1" y="1"/>
                  </a:cubicBezTo>
                  <a:cubicBezTo>
                    <a:pt x="1" y="1"/>
                    <a:pt x="2" y="1"/>
                    <a:pt x="2" y="1"/>
                  </a:cubicBezTo>
                  <a:cubicBezTo>
                    <a:pt x="2" y="1"/>
                    <a:pt x="3" y="2"/>
                    <a:pt x="3" y="3"/>
                  </a:cubicBezTo>
                  <a:cubicBezTo>
                    <a:pt x="3" y="3"/>
                    <a:pt x="3" y="3"/>
                    <a:pt x="4" y="3"/>
                  </a:cubicBezTo>
                  <a:cubicBezTo>
                    <a:pt x="4" y="3"/>
                    <a:pt x="4" y="3"/>
                    <a:pt x="4" y="3"/>
                  </a:cubicBezTo>
                  <a:cubicBezTo>
                    <a:pt x="4" y="3"/>
                    <a:pt x="4" y="3"/>
                    <a:pt x="4" y="2"/>
                  </a:cubicBezTo>
                  <a:cubicBezTo>
                    <a:pt x="4" y="2"/>
                    <a:pt x="3" y="1"/>
                    <a:pt x="3" y="0"/>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7" name="Freeform 75"/>
            <p:cNvSpPr>
              <a:spLocks/>
            </p:cNvSpPr>
            <p:nvPr/>
          </p:nvSpPr>
          <p:spPr bwMode="auto">
            <a:xfrm>
              <a:off x="10202863" y="6765925"/>
              <a:ext cx="17462" cy="12700"/>
            </a:xfrm>
            <a:custGeom>
              <a:avLst/>
              <a:gdLst>
                <a:gd name="T0" fmla="*/ 3 w 4"/>
                <a:gd name="T1" fmla="*/ 1 h 3"/>
                <a:gd name="T2" fmla="*/ 1 w 4"/>
                <a:gd name="T3" fmla="*/ 0 h 3"/>
                <a:gd name="T4" fmla="*/ 0 w 4"/>
                <a:gd name="T5" fmla="*/ 1 h 3"/>
                <a:gd name="T6" fmla="*/ 0 w 4"/>
                <a:gd name="T7" fmla="*/ 2 h 3"/>
                <a:gd name="T8" fmla="*/ 1 w 4"/>
                <a:gd name="T9" fmla="*/ 1 h 3"/>
                <a:gd name="T10" fmla="*/ 1 w 4"/>
                <a:gd name="T11" fmla="*/ 1 h 3"/>
                <a:gd name="T12" fmla="*/ 2 w 4"/>
                <a:gd name="T13" fmla="*/ 1 h 3"/>
                <a:gd name="T14" fmla="*/ 3 w 4"/>
                <a:gd name="T15" fmla="*/ 3 h 3"/>
                <a:gd name="T16" fmla="*/ 3 w 4"/>
                <a:gd name="T17" fmla="*/ 3 h 3"/>
                <a:gd name="T18" fmla="*/ 4 w 4"/>
                <a:gd name="T19" fmla="*/ 3 h 3"/>
                <a:gd name="T20" fmla="*/ 4 w 4"/>
                <a:gd name="T21" fmla="*/ 3 h 3"/>
                <a:gd name="T22" fmla="*/ 3 w 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3" y="1"/>
                  </a:moveTo>
                  <a:cubicBezTo>
                    <a:pt x="2" y="0"/>
                    <a:pt x="1" y="0"/>
                    <a:pt x="1" y="0"/>
                  </a:cubicBezTo>
                  <a:cubicBezTo>
                    <a:pt x="0" y="0"/>
                    <a:pt x="0" y="1"/>
                    <a:pt x="0" y="1"/>
                  </a:cubicBezTo>
                  <a:cubicBezTo>
                    <a:pt x="0" y="2"/>
                    <a:pt x="0" y="2"/>
                    <a:pt x="0" y="2"/>
                  </a:cubicBezTo>
                  <a:cubicBezTo>
                    <a:pt x="1" y="2"/>
                    <a:pt x="1" y="2"/>
                    <a:pt x="1" y="1"/>
                  </a:cubicBezTo>
                  <a:cubicBezTo>
                    <a:pt x="1" y="1"/>
                    <a:pt x="1" y="1"/>
                    <a:pt x="1" y="1"/>
                  </a:cubicBezTo>
                  <a:cubicBezTo>
                    <a:pt x="1" y="1"/>
                    <a:pt x="1" y="1"/>
                    <a:pt x="2" y="1"/>
                  </a:cubicBezTo>
                  <a:cubicBezTo>
                    <a:pt x="2" y="2"/>
                    <a:pt x="2" y="2"/>
                    <a:pt x="3" y="3"/>
                  </a:cubicBezTo>
                  <a:cubicBezTo>
                    <a:pt x="3" y="3"/>
                    <a:pt x="3" y="3"/>
                    <a:pt x="3" y="3"/>
                  </a:cubicBezTo>
                  <a:cubicBezTo>
                    <a:pt x="3" y="3"/>
                    <a:pt x="4" y="3"/>
                    <a:pt x="4" y="3"/>
                  </a:cubicBezTo>
                  <a:cubicBezTo>
                    <a:pt x="4" y="3"/>
                    <a:pt x="4" y="3"/>
                    <a:pt x="4" y="3"/>
                  </a:cubicBezTo>
                  <a:cubicBezTo>
                    <a:pt x="3" y="2"/>
                    <a:pt x="3" y="1"/>
                    <a:pt x="3" y="1"/>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8" name="Freeform 76"/>
            <p:cNvSpPr>
              <a:spLocks/>
            </p:cNvSpPr>
            <p:nvPr/>
          </p:nvSpPr>
          <p:spPr bwMode="auto">
            <a:xfrm>
              <a:off x="10190163" y="6769100"/>
              <a:ext cx="17462" cy="14288"/>
            </a:xfrm>
            <a:custGeom>
              <a:avLst/>
              <a:gdLst>
                <a:gd name="T0" fmla="*/ 3 w 4"/>
                <a:gd name="T1" fmla="*/ 1 h 3"/>
                <a:gd name="T2" fmla="*/ 1 w 4"/>
                <a:gd name="T3" fmla="*/ 0 h 3"/>
                <a:gd name="T4" fmla="*/ 0 w 4"/>
                <a:gd name="T5" fmla="*/ 1 h 3"/>
                <a:gd name="T6" fmla="*/ 0 w 4"/>
                <a:gd name="T7" fmla="*/ 2 h 3"/>
                <a:gd name="T8" fmla="*/ 1 w 4"/>
                <a:gd name="T9" fmla="*/ 1 h 3"/>
                <a:gd name="T10" fmla="*/ 1 w 4"/>
                <a:gd name="T11" fmla="*/ 1 h 3"/>
                <a:gd name="T12" fmla="*/ 2 w 4"/>
                <a:gd name="T13" fmla="*/ 1 h 3"/>
                <a:gd name="T14" fmla="*/ 3 w 4"/>
                <a:gd name="T15" fmla="*/ 3 h 3"/>
                <a:gd name="T16" fmla="*/ 3 w 4"/>
                <a:gd name="T17" fmla="*/ 3 h 3"/>
                <a:gd name="T18" fmla="*/ 4 w 4"/>
                <a:gd name="T19" fmla="*/ 3 h 3"/>
                <a:gd name="T20" fmla="*/ 4 w 4"/>
                <a:gd name="T21" fmla="*/ 3 h 3"/>
                <a:gd name="T22" fmla="*/ 3 w 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3" y="1"/>
                  </a:moveTo>
                  <a:cubicBezTo>
                    <a:pt x="2" y="0"/>
                    <a:pt x="1" y="0"/>
                    <a:pt x="1" y="0"/>
                  </a:cubicBezTo>
                  <a:cubicBezTo>
                    <a:pt x="0" y="0"/>
                    <a:pt x="0" y="1"/>
                    <a:pt x="0" y="1"/>
                  </a:cubicBezTo>
                  <a:cubicBezTo>
                    <a:pt x="0" y="2"/>
                    <a:pt x="0" y="2"/>
                    <a:pt x="0" y="2"/>
                  </a:cubicBezTo>
                  <a:cubicBezTo>
                    <a:pt x="1" y="2"/>
                    <a:pt x="1" y="1"/>
                    <a:pt x="1" y="1"/>
                  </a:cubicBezTo>
                  <a:cubicBezTo>
                    <a:pt x="1" y="1"/>
                    <a:pt x="1" y="1"/>
                    <a:pt x="1" y="1"/>
                  </a:cubicBezTo>
                  <a:cubicBezTo>
                    <a:pt x="1" y="1"/>
                    <a:pt x="1" y="1"/>
                    <a:pt x="2" y="1"/>
                  </a:cubicBezTo>
                  <a:cubicBezTo>
                    <a:pt x="2" y="2"/>
                    <a:pt x="2" y="2"/>
                    <a:pt x="3" y="3"/>
                  </a:cubicBezTo>
                  <a:cubicBezTo>
                    <a:pt x="3" y="3"/>
                    <a:pt x="3" y="3"/>
                    <a:pt x="3" y="3"/>
                  </a:cubicBezTo>
                  <a:cubicBezTo>
                    <a:pt x="3" y="3"/>
                    <a:pt x="4" y="3"/>
                    <a:pt x="4" y="3"/>
                  </a:cubicBezTo>
                  <a:cubicBezTo>
                    <a:pt x="4" y="3"/>
                    <a:pt x="4" y="3"/>
                    <a:pt x="4" y="3"/>
                  </a:cubicBezTo>
                  <a:cubicBezTo>
                    <a:pt x="3" y="2"/>
                    <a:pt x="3" y="1"/>
                    <a:pt x="3" y="1"/>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79" name="Freeform 77"/>
            <p:cNvSpPr>
              <a:spLocks/>
            </p:cNvSpPr>
            <p:nvPr/>
          </p:nvSpPr>
          <p:spPr bwMode="auto">
            <a:xfrm>
              <a:off x="10101263" y="6826250"/>
              <a:ext cx="260350" cy="36513"/>
            </a:xfrm>
            <a:custGeom>
              <a:avLst/>
              <a:gdLst>
                <a:gd name="T0" fmla="*/ 19 w 59"/>
                <a:gd name="T1" fmla="*/ 6 h 8"/>
                <a:gd name="T2" fmla="*/ 0 w 59"/>
                <a:gd name="T3" fmla="*/ 0 h 8"/>
                <a:gd name="T4" fmla="*/ 0 w 59"/>
                <a:gd name="T5" fmla="*/ 1 h 8"/>
                <a:gd name="T6" fmla="*/ 19 w 59"/>
                <a:gd name="T7" fmla="*/ 7 h 8"/>
                <a:gd name="T8" fmla="*/ 57 w 59"/>
                <a:gd name="T9" fmla="*/ 6 h 8"/>
                <a:gd name="T10" fmla="*/ 59 w 59"/>
                <a:gd name="T11" fmla="*/ 5 h 8"/>
                <a:gd name="T12" fmla="*/ 58 w 59"/>
                <a:gd name="T13" fmla="*/ 5 h 8"/>
                <a:gd name="T14" fmla="*/ 19 w 5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
                  <a:moveTo>
                    <a:pt x="19" y="6"/>
                  </a:moveTo>
                  <a:cubicBezTo>
                    <a:pt x="6" y="7"/>
                    <a:pt x="1" y="2"/>
                    <a:pt x="0" y="0"/>
                  </a:cubicBezTo>
                  <a:cubicBezTo>
                    <a:pt x="0" y="0"/>
                    <a:pt x="0" y="1"/>
                    <a:pt x="0" y="1"/>
                  </a:cubicBezTo>
                  <a:cubicBezTo>
                    <a:pt x="1" y="2"/>
                    <a:pt x="5" y="8"/>
                    <a:pt x="19" y="7"/>
                  </a:cubicBezTo>
                  <a:cubicBezTo>
                    <a:pt x="33" y="7"/>
                    <a:pt x="56" y="6"/>
                    <a:pt x="57" y="6"/>
                  </a:cubicBezTo>
                  <a:cubicBezTo>
                    <a:pt x="57" y="6"/>
                    <a:pt x="58" y="6"/>
                    <a:pt x="59" y="5"/>
                  </a:cubicBezTo>
                  <a:cubicBezTo>
                    <a:pt x="58" y="5"/>
                    <a:pt x="58" y="5"/>
                    <a:pt x="58" y="5"/>
                  </a:cubicBezTo>
                  <a:cubicBezTo>
                    <a:pt x="57" y="5"/>
                    <a:pt x="34" y="6"/>
                    <a:pt x="19" y="6"/>
                  </a:cubicBezTo>
                  <a:close/>
                </a:path>
              </a:pathLst>
            </a:custGeom>
            <a:solidFill>
              <a:srgbClr val="B0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0" name="Freeform 78"/>
            <p:cNvSpPr>
              <a:spLocks/>
            </p:cNvSpPr>
            <p:nvPr/>
          </p:nvSpPr>
          <p:spPr bwMode="auto">
            <a:xfrm>
              <a:off x="10101263" y="6818313"/>
              <a:ext cx="260350" cy="39688"/>
            </a:xfrm>
            <a:custGeom>
              <a:avLst/>
              <a:gdLst>
                <a:gd name="T0" fmla="*/ 57 w 59"/>
                <a:gd name="T1" fmla="*/ 4 h 9"/>
                <a:gd name="T2" fmla="*/ 56 w 59"/>
                <a:gd name="T3" fmla="*/ 4 h 9"/>
                <a:gd name="T4" fmla="*/ 21 w 59"/>
                <a:gd name="T5" fmla="*/ 4 h 9"/>
                <a:gd name="T6" fmla="*/ 0 w 59"/>
                <a:gd name="T7" fmla="*/ 0 h 9"/>
                <a:gd name="T8" fmla="*/ 0 w 59"/>
                <a:gd name="T9" fmla="*/ 1 h 9"/>
                <a:gd name="T10" fmla="*/ 0 w 59"/>
                <a:gd name="T11" fmla="*/ 2 h 9"/>
                <a:gd name="T12" fmla="*/ 19 w 59"/>
                <a:gd name="T13" fmla="*/ 8 h 9"/>
                <a:gd name="T14" fmla="*/ 58 w 59"/>
                <a:gd name="T15" fmla="*/ 7 h 9"/>
                <a:gd name="T16" fmla="*/ 59 w 59"/>
                <a:gd name="T17" fmla="*/ 7 h 9"/>
                <a:gd name="T18" fmla="*/ 59 w 59"/>
                <a:gd name="T19" fmla="*/ 6 h 9"/>
                <a:gd name="T20" fmla="*/ 57 w 59"/>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9">
                  <a:moveTo>
                    <a:pt x="57" y="4"/>
                  </a:moveTo>
                  <a:cubicBezTo>
                    <a:pt x="57" y="4"/>
                    <a:pt x="56" y="4"/>
                    <a:pt x="56" y="4"/>
                  </a:cubicBezTo>
                  <a:cubicBezTo>
                    <a:pt x="56" y="4"/>
                    <a:pt x="35" y="4"/>
                    <a:pt x="21" y="4"/>
                  </a:cubicBezTo>
                  <a:cubicBezTo>
                    <a:pt x="17" y="5"/>
                    <a:pt x="5" y="5"/>
                    <a:pt x="0" y="0"/>
                  </a:cubicBezTo>
                  <a:cubicBezTo>
                    <a:pt x="0" y="0"/>
                    <a:pt x="0" y="1"/>
                    <a:pt x="0" y="1"/>
                  </a:cubicBezTo>
                  <a:cubicBezTo>
                    <a:pt x="0" y="2"/>
                    <a:pt x="0" y="2"/>
                    <a:pt x="0" y="2"/>
                  </a:cubicBezTo>
                  <a:cubicBezTo>
                    <a:pt x="1" y="4"/>
                    <a:pt x="6" y="9"/>
                    <a:pt x="19" y="8"/>
                  </a:cubicBezTo>
                  <a:cubicBezTo>
                    <a:pt x="34" y="8"/>
                    <a:pt x="57" y="7"/>
                    <a:pt x="58" y="7"/>
                  </a:cubicBezTo>
                  <a:cubicBezTo>
                    <a:pt x="58" y="7"/>
                    <a:pt x="58" y="7"/>
                    <a:pt x="59" y="7"/>
                  </a:cubicBezTo>
                  <a:cubicBezTo>
                    <a:pt x="59" y="7"/>
                    <a:pt x="59" y="6"/>
                    <a:pt x="59" y="6"/>
                  </a:cubicBezTo>
                  <a:cubicBezTo>
                    <a:pt x="59" y="5"/>
                    <a:pt x="58" y="3"/>
                    <a:pt x="57" y="4"/>
                  </a:cubicBezTo>
                  <a:close/>
                </a:path>
              </a:pathLst>
            </a:custGeom>
            <a:solidFill>
              <a:srgbClr val="C8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1" name="Rectangle 79"/>
            <p:cNvSpPr>
              <a:spLocks noChangeArrowheads="1"/>
            </p:cNvSpPr>
            <p:nvPr/>
          </p:nvSpPr>
          <p:spPr bwMode="auto">
            <a:xfrm>
              <a:off x="10348913" y="5729288"/>
              <a:ext cx="119062" cy="269875"/>
            </a:xfrm>
            <a:prstGeom prst="rect">
              <a:avLst/>
            </a:prstGeom>
            <a:solidFill>
              <a:srgbClr val="EC8A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2" name="Freeform 80"/>
            <p:cNvSpPr>
              <a:spLocks/>
            </p:cNvSpPr>
            <p:nvPr/>
          </p:nvSpPr>
          <p:spPr bwMode="auto">
            <a:xfrm>
              <a:off x="10348913" y="5592763"/>
              <a:ext cx="119062" cy="136525"/>
            </a:xfrm>
            <a:custGeom>
              <a:avLst/>
              <a:gdLst>
                <a:gd name="T0" fmla="*/ 27 w 27"/>
                <a:gd name="T1" fmla="*/ 0 h 31"/>
                <a:gd name="T2" fmla="*/ 0 w 27"/>
                <a:gd name="T3" fmla="*/ 28 h 31"/>
                <a:gd name="T4" fmla="*/ 0 w 27"/>
                <a:gd name="T5" fmla="*/ 31 h 31"/>
                <a:gd name="T6" fmla="*/ 27 w 27"/>
                <a:gd name="T7" fmla="*/ 31 h 31"/>
                <a:gd name="T8" fmla="*/ 27 w 27"/>
                <a:gd name="T9" fmla="*/ 0 h 31"/>
              </a:gdLst>
              <a:ahLst/>
              <a:cxnLst>
                <a:cxn ang="0">
                  <a:pos x="T0" y="T1"/>
                </a:cxn>
                <a:cxn ang="0">
                  <a:pos x="T2" y="T3"/>
                </a:cxn>
                <a:cxn ang="0">
                  <a:pos x="T4" y="T5"/>
                </a:cxn>
                <a:cxn ang="0">
                  <a:pos x="T6" y="T7"/>
                </a:cxn>
                <a:cxn ang="0">
                  <a:pos x="T8" y="T9"/>
                </a:cxn>
              </a:cxnLst>
              <a:rect l="0" t="0" r="r" b="b"/>
              <a:pathLst>
                <a:path w="27" h="31">
                  <a:moveTo>
                    <a:pt x="27" y="0"/>
                  </a:moveTo>
                  <a:cubicBezTo>
                    <a:pt x="13" y="0"/>
                    <a:pt x="0" y="13"/>
                    <a:pt x="0" y="28"/>
                  </a:cubicBezTo>
                  <a:cubicBezTo>
                    <a:pt x="0" y="31"/>
                    <a:pt x="0" y="31"/>
                    <a:pt x="0" y="31"/>
                  </a:cubicBezTo>
                  <a:cubicBezTo>
                    <a:pt x="27" y="31"/>
                    <a:pt x="27" y="31"/>
                    <a:pt x="27" y="31"/>
                  </a:cubicBezTo>
                  <a:lnTo>
                    <a:pt x="27" y="0"/>
                  </a:lnTo>
                  <a:close/>
                </a:path>
              </a:pathLst>
            </a:custGeom>
            <a:solidFill>
              <a:srgbClr val="D5E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3" name="Rectangle 81"/>
            <p:cNvSpPr>
              <a:spLocks noChangeArrowheads="1"/>
            </p:cNvSpPr>
            <p:nvPr/>
          </p:nvSpPr>
          <p:spPr bwMode="auto">
            <a:xfrm>
              <a:off x="10331450" y="5721350"/>
              <a:ext cx="136525" cy="61913"/>
            </a:xfrm>
            <a:prstGeom prst="rect">
              <a:avLst/>
            </a:prstGeom>
            <a:solidFill>
              <a:srgbClr val="F5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4" name="Freeform 82"/>
            <p:cNvSpPr>
              <a:spLocks/>
            </p:cNvSpPr>
            <p:nvPr/>
          </p:nvSpPr>
          <p:spPr bwMode="auto">
            <a:xfrm>
              <a:off x="10499725" y="5945188"/>
              <a:ext cx="241300" cy="136525"/>
            </a:xfrm>
            <a:custGeom>
              <a:avLst/>
              <a:gdLst>
                <a:gd name="T0" fmla="*/ 0 w 55"/>
                <a:gd name="T1" fmla="*/ 22 h 31"/>
                <a:gd name="T2" fmla="*/ 8 w 55"/>
                <a:gd name="T3" fmla="*/ 31 h 31"/>
                <a:gd name="T4" fmla="*/ 47 w 55"/>
                <a:gd name="T5" fmla="*/ 31 h 31"/>
                <a:gd name="T6" fmla="*/ 55 w 55"/>
                <a:gd name="T7" fmla="*/ 22 h 31"/>
                <a:gd name="T8" fmla="*/ 55 w 55"/>
                <a:gd name="T9" fmla="*/ 0 h 31"/>
                <a:gd name="T10" fmla="*/ 0 w 55"/>
                <a:gd name="T11" fmla="*/ 0 h 31"/>
                <a:gd name="T12" fmla="*/ 0 w 55"/>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55" h="31">
                  <a:moveTo>
                    <a:pt x="0" y="22"/>
                  </a:moveTo>
                  <a:cubicBezTo>
                    <a:pt x="0" y="27"/>
                    <a:pt x="3" y="31"/>
                    <a:pt x="8" y="31"/>
                  </a:cubicBezTo>
                  <a:cubicBezTo>
                    <a:pt x="47" y="31"/>
                    <a:pt x="47" y="31"/>
                    <a:pt x="47" y="31"/>
                  </a:cubicBezTo>
                  <a:cubicBezTo>
                    <a:pt x="51" y="31"/>
                    <a:pt x="55" y="27"/>
                    <a:pt x="55" y="22"/>
                  </a:cubicBezTo>
                  <a:cubicBezTo>
                    <a:pt x="55" y="0"/>
                    <a:pt x="55" y="0"/>
                    <a:pt x="55" y="0"/>
                  </a:cubicBezTo>
                  <a:cubicBezTo>
                    <a:pt x="0" y="0"/>
                    <a:pt x="0" y="0"/>
                    <a:pt x="0" y="0"/>
                  </a:cubicBezTo>
                  <a:lnTo>
                    <a:pt x="0" y="22"/>
                  </a:lnTo>
                  <a:close/>
                </a:path>
              </a:pathLst>
            </a:custGeom>
            <a:solidFill>
              <a:srgbClr val="D8D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5" name="Freeform 83"/>
            <p:cNvSpPr>
              <a:spLocks/>
            </p:cNvSpPr>
            <p:nvPr/>
          </p:nvSpPr>
          <p:spPr bwMode="auto">
            <a:xfrm>
              <a:off x="10467975" y="5897563"/>
              <a:ext cx="304800" cy="0"/>
            </a:xfrm>
            <a:custGeom>
              <a:avLst/>
              <a:gdLst>
                <a:gd name="T0" fmla="*/ 0 w 192"/>
                <a:gd name="T1" fmla="*/ 192 w 192"/>
                <a:gd name="T2" fmla="*/ 0 w 192"/>
              </a:gdLst>
              <a:ahLst/>
              <a:cxnLst>
                <a:cxn ang="0">
                  <a:pos x="T0" y="0"/>
                </a:cxn>
                <a:cxn ang="0">
                  <a:pos x="T1" y="0"/>
                </a:cxn>
                <a:cxn ang="0">
                  <a:pos x="T2" y="0"/>
                </a:cxn>
              </a:cxnLst>
              <a:rect l="0" t="0" r="r" b="b"/>
              <a:pathLst>
                <a:path w="192">
                  <a:moveTo>
                    <a:pt x="0" y="0"/>
                  </a:moveTo>
                  <a:lnTo>
                    <a:pt x="192" y="0"/>
                  </a:lnTo>
                  <a:lnTo>
                    <a:pt x="0" y="0"/>
                  </a:lnTo>
                  <a:close/>
                </a:path>
              </a:pathLst>
            </a:custGeom>
            <a:solidFill>
              <a:srgbClr val="D8D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6" name="Freeform 84"/>
            <p:cNvSpPr>
              <a:spLocks/>
            </p:cNvSpPr>
            <p:nvPr/>
          </p:nvSpPr>
          <p:spPr bwMode="auto">
            <a:xfrm>
              <a:off x="10361613" y="5549900"/>
              <a:ext cx="503237" cy="439738"/>
            </a:xfrm>
            <a:custGeom>
              <a:avLst/>
              <a:gdLst>
                <a:gd name="T0" fmla="*/ 114 w 114"/>
                <a:gd name="T1" fmla="*/ 28 h 100"/>
                <a:gd name="T2" fmla="*/ 105 w 114"/>
                <a:gd name="T3" fmla="*/ 12 h 100"/>
                <a:gd name="T4" fmla="*/ 86 w 114"/>
                <a:gd name="T5" fmla="*/ 0 h 100"/>
                <a:gd name="T6" fmla="*/ 78 w 114"/>
                <a:gd name="T7" fmla="*/ 0 h 100"/>
                <a:gd name="T8" fmla="*/ 50 w 114"/>
                <a:gd name="T9" fmla="*/ 0 h 100"/>
                <a:gd name="T10" fmla="*/ 34 w 114"/>
                <a:gd name="T11" fmla="*/ 0 h 100"/>
                <a:gd name="T12" fmla="*/ 17 w 114"/>
                <a:gd name="T13" fmla="*/ 9 h 100"/>
                <a:gd name="T14" fmla="*/ 12 w 114"/>
                <a:gd name="T15" fmla="*/ 12 h 100"/>
                <a:gd name="T16" fmla="*/ 2 w 114"/>
                <a:gd name="T17" fmla="*/ 34 h 100"/>
                <a:gd name="T18" fmla="*/ 31 w 114"/>
                <a:gd name="T19" fmla="*/ 100 h 100"/>
                <a:gd name="T20" fmla="*/ 86 w 114"/>
                <a:gd name="T21" fmla="*/ 100 h 100"/>
                <a:gd name="T22" fmla="*/ 114 w 114"/>
                <a:gd name="T23" fmla="*/ 34 h 100"/>
                <a:gd name="T24" fmla="*/ 114 w 114"/>
                <a:gd name="T2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00">
                  <a:moveTo>
                    <a:pt x="114" y="28"/>
                  </a:moveTo>
                  <a:cubicBezTo>
                    <a:pt x="114" y="22"/>
                    <a:pt x="111" y="16"/>
                    <a:pt x="105" y="12"/>
                  </a:cubicBezTo>
                  <a:cubicBezTo>
                    <a:pt x="86" y="0"/>
                    <a:pt x="86" y="0"/>
                    <a:pt x="86" y="0"/>
                  </a:cubicBezTo>
                  <a:cubicBezTo>
                    <a:pt x="78" y="0"/>
                    <a:pt x="78" y="0"/>
                    <a:pt x="78" y="0"/>
                  </a:cubicBezTo>
                  <a:cubicBezTo>
                    <a:pt x="50" y="0"/>
                    <a:pt x="50" y="0"/>
                    <a:pt x="50" y="0"/>
                  </a:cubicBezTo>
                  <a:cubicBezTo>
                    <a:pt x="34" y="0"/>
                    <a:pt x="34" y="0"/>
                    <a:pt x="34" y="0"/>
                  </a:cubicBezTo>
                  <a:cubicBezTo>
                    <a:pt x="17" y="9"/>
                    <a:pt x="17" y="9"/>
                    <a:pt x="17" y="9"/>
                  </a:cubicBezTo>
                  <a:cubicBezTo>
                    <a:pt x="12" y="12"/>
                    <a:pt x="12" y="12"/>
                    <a:pt x="12" y="12"/>
                  </a:cubicBezTo>
                  <a:cubicBezTo>
                    <a:pt x="4" y="17"/>
                    <a:pt x="0" y="25"/>
                    <a:pt x="2" y="34"/>
                  </a:cubicBezTo>
                  <a:cubicBezTo>
                    <a:pt x="31" y="100"/>
                    <a:pt x="31" y="100"/>
                    <a:pt x="31" y="100"/>
                  </a:cubicBezTo>
                  <a:cubicBezTo>
                    <a:pt x="86" y="100"/>
                    <a:pt x="86" y="100"/>
                    <a:pt x="86" y="100"/>
                  </a:cubicBezTo>
                  <a:cubicBezTo>
                    <a:pt x="114" y="34"/>
                    <a:pt x="114" y="34"/>
                    <a:pt x="114" y="34"/>
                  </a:cubicBezTo>
                  <a:cubicBezTo>
                    <a:pt x="114" y="32"/>
                    <a:pt x="114" y="30"/>
                    <a:pt x="114" y="28"/>
                  </a:cubicBezTo>
                  <a:close/>
                </a:path>
              </a:pathLst>
            </a:custGeom>
            <a:solidFill>
              <a:srgbClr val="D5E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7" name="Freeform 85"/>
            <p:cNvSpPr>
              <a:spLocks/>
            </p:cNvSpPr>
            <p:nvPr/>
          </p:nvSpPr>
          <p:spPr bwMode="auto">
            <a:xfrm>
              <a:off x="10388600" y="5721350"/>
              <a:ext cx="396875" cy="198438"/>
            </a:xfrm>
            <a:custGeom>
              <a:avLst/>
              <a:gdLst>
                <a:gd name="T0" fmla="*/ 0 w 90"/>
                <a:gd name="T1" fmla="*/ 23 h 45"/>
                <a:gd name="T2" fmla="*/ 22 w 90"/>
                <a:gd name="T3" fmla="*/ 45 h 45"/>
                <a:gd name="T4" fmla="*/ 68 w 90"/>
                <a:gd name="T5" fmla="*/ 45 h 45"/>
                <a:gd name="T6" fmla="*/ 90 w 90"/>
                <a:gd name="T7" fmla="*/ 23 h 45"/>
                <a:gd name="T8" fmla="*/ 90 w 90"/>
                <a:gd name="T9" fmla="*/ 23 h 45"/>
                <a:gd name="T10" fmla="*/ 68 w 90"/>
                <a:gd name="T11" fmla="*/ 0 h 45"/>
                <a:gd name="T12" fmla="*/ 22 w 90"/>
                <a:gd name="T13" fmla="*/ 0 h 45"/>
                <a:gd name="T14" fmla="*/ 0 w 90"/>
                <a:gd name="T15" fmla="*/ 2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5">
                  <a:moveTo>
                    <a:pt x="0" y="23"/>
                  </a:moveTo>
                  <a:cubicBezTo>
                    <a:pt x="0" y="35"/>
                    <a:pt x="10" y="45"/>
                    <a:pt x="22" y="45"/>
                  </a:cubicBezTo>
                  <a:cubicBezTo>
                    <a:pt x="68" y="45"/>
                    <a:pt x="68" y="45"/>
                    <a:pt x="68" y="45"/>
                  </a:cubicBezTo>
                  <a:cubicBezTo>
                    <a:pt x="80" y="45"/>
                    <a:pt x="90" y="35"/>
                    <a:pt x="90" y="23"/>
                  </a:cubicBezTo>
                  <a:cubicBezTo>
                    <a:pt x="90" y="23"/>
                    <a:pt x="90" y="23"/>
                    <a:pt x="90" y="23"/>
                  </a:cubicBezTo>
                  <a:cubicBezTo>
                    <a:pt x="90" y="10"/>
                    <a:pt x="80" y="0"/>
                    <a:pt x="68" y="0"/>
                  </a:cubicBezTo>
                  <a:cubicBezTo>
                    <a:pt x="22" y="0"/>
                    <a:pt x="22" y="0"/>
                    <a:pt x="22" y="0"/>
                  </a:cubicBezTo>
                  <a:cubicBezTo>
                    <a:pt x="10" y="0"/>
                    <a:pt x="0" y="10"/>
                    <a:pt x="0" y="23"/>
                  </a:cubicBezTo>
                  <a:close/>
                </a:path>
              </a:pathLst>
            </a:custGeom>
            <a:solidFill>
              <a:srgbClr val="D5E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8" name="Freeform 86"/>
            <p:cNvSpPr>
              <a:spLocks/>
            </p:cNvSpPr>
            <p:nvPr/>
          </p:nvSpPr>
          <p:spPr bwMode="auto">
            <a:xfrm>
              <a:off x="10812463" y="5592763"/>
              <a:ext cx="119062" cy="136525"/>
            </a:xfrm>
            <a:custGeom>
              <a:avLst/>
              <a:gdLst>
                <a:gd name="T0" fmla="*/ 27 w 27"/>
                <a:gd name="T1" fmla="*/ 28 h 31"/>
                <a:gd name="T2" fmla="*/ 0 w 27"/>
                <a:gd name="T3" fmla="*/ 0 h 31"/>
                <a:gd name="T4" fmla="*/ 0 w 27"/>
                <a:gd name="T5" fmla="*/ 31 h 31"/>
                <a:gd name="T6" fmla="*/ 27 w 27"/>
                <a:gd name="T7" fmla="*/ 31 h 31"/>
                <a:gd name="T8" fmla="*/ 27 w 27"/>
                <a:gd name="T9" fmla="*/ 28 h 31"/>
              </a:gdLst>
              <a:ahLst/>
              <a:cxnLst>
                <a:cxn ang="0">
                  <a:pos x="T0" y="T1"/>
                </a:cxn>
                <a:cxn ang="0">
                  <a:pos x="T2" y="T3"/>
                </a:cxn>
                <a:cxn ang="0">
                  <a:pos x="T4" y="T5"/>
                </a:cxn>
                <a:cxn ang="0">
                  <a:pos x="T6" y="T7"/>
                </a:cxn>
                <a:cxn ang="0">
                  <a:pos x="T8" y="T9"/>
                </a:cxn>
              </a:cxnLst>
              <a:rect l="0" t="0" r="r" b="b"/>
              <a:pathLst>
                <a:path w="27" h="31">
                  <a:moveTo>
                    <a:pt x="27" y="28"/>
                  </a:moveTo>
                  <a:cubicBezTo>
                    <a:pt x="27" y="13"/>
                    <a:pt x="14" y="0"/>
                    <a:pt x="0" y="0"/>
                  </a:cubicBezTo>
                  <a:cubicBezTo>
                    <a:pt x="0" y="31"/>
                    <a:pt x="0" y="31"/>
                    <a:pt x="0" y="31"/>
                  </a:cubicBezTo>
                  <a:cubicBezTo>
                    <a:pt x="27" y="31"/>
                    <a:pt x="27" y="31"/>
                    <a:pt x="27" y="31"/>
                  </a:cubicBezTo>
                  <a:lnTo>
                    <a:pt x="27" y="28"/>
                  </a:lnTo>
                  <a:close/>
                </a:path>
              </a:pathLst>
            </a:custGeom>
            <a:solidFill>
              <a:srgbClr val="D5E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89" name="Freeform 87"/>
            <p:cNvSpPr>
              <a:spLocks/>
            </p:cNvSpPr>
            <p:nvPr/>
          </p:nvSpPr>
          <p:spPr bwMode="auto">
            <a:xfrm>
              <a:off x="10639425" y="4964113"/>
              <a:ext cx="314325" cy="603250"/>
            </a:xfrm>
            <a:custGeom>
              <a:avLst/>
              <a:gdLst>
                <a:gd name="T0" fmla="*/ 69 w 71"/>
                <a:gd name="T1" fmla="*/ 105 h 137"/>
                <a:gd name="T2" fmla="*/ 56 w 71"/>
                <a:gd name="T3" fmla="*/ 93 h 137"/>
                <a:gd name="T4" fmla="*/ 50 w 71"/>
                <a:gd name="T5" fmla="*/ 46 h 137"/>
                <a:gd name="T6" fmla="*/ 0 w 71"/>
                <a:gd name="T7" fmla="*/ 1 h 137"/>
                <a:gd name="T8" fmla="*/ 0 w 71"/>
                <a:gd name="T9" fmla="*/ 122 h 137"/>
                <a:gd name="T10" fmla="*/ 20 w 71"/>
                <a:gd name="T11" fmla="*/ 122 h 137"/>
                <a:gd name="T12" fmla="*/ 52 w 71"/>
                <a:gd name="T13" fmla="*/ 130 h 137"/>
                <a:gd name="T14" fmla="*/ 69 w 71"/>
                <a:gd name="T15" fmla="*/ 105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37">
                  <a:moveTo>
                    <a:pt x="69" y="105"/>
                  </a:moveTo>
                  <a:cubicBezTo>
                    <a:pt x="69" y="105"/>
                    <a:pt x="61" y="105"/>
                    <a:pt x="56" y="93"/>
                  </a:cubicBezTo>
                  <a:cubicBezTo>
                    <a:pt x="50" y="82"/>
                    <a:pt x="50" y="60"/>
                    <a:pt x="50" y="46"/>
                  </a:cubicBezTo>
                  <a:cubicBezTo>
                    <a:pt x="50" y="32"/>
                    <a:pt x="39" y="0"/>
                    <a:pt x="0" y="1"/>
                  </a:cubicBezTo>
                  <a:cubicBezTo>
                    <a:pt x="0" y="122"/>
                    <a:pt x="0" y="122"/>
                    <a:pt x="0" y="122"/>
                  </a:cubicBezTo>
                  <a:cubicBezTo>
                    <a:pt x="20" y="122"/>
                    <a:pt x="20" y="122"/>
                    <a:pt x="20" y="122"/>
                  </a:cubicBezTo>
                  <a:cubicBezTo>
                    <a:pt x="20" y="122"/>
                    <a:pt x="34" y="137"/>
                    <a:pt x="52" y="130"/>
                  </a:cubicBezTo>
                  <a:cubicBezTo>
                    <a:pt x="71" y="123"/>
                    <a:pt x="69" y="105"/>
                    <a:pt x="69" y="105"/>
                  </a:cubicBezTo>
                  <a:close/>
                </a:path>
              </a:pathLst>
            </a:custGeom>
            <a:solidFill>
              <a:srgbClr val="6D3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0" name="Freeform 88"/>
            <p:cNvSpPr>
              <a:spLocks/>
            </p:cNvSpPr>
            <p:nvPr/>
          </p:nvSpPr>
          <p:spPr bwMode="auto">
            <a:xfrm>
              <a:off x="10534650" y="5592763"/>
              <a:ext cx="188912" cy="195263"/>
            </a:xfrm>
            <a:custGeom>
              <a:avLst/>
              <a:gdLst>
                <a:gd name="T0" fmla="*/ 43 w 43"/>
                <a:gd name="T1" fmla="*/ 0 h 44"/>
                <a:gd name="T2" fmla="*/ 0 w 43"/>
                <a:gd name="T3" fmla="*/ 0 h 44"/>
                <a:gd name="T4" fmla="*/ 0 w 43"/>
                <a:gd name="T5" fmla="*/ 38 h 44"/>
                <a:gd name="T6" fmla="*/ 6 w 43"/>
                <a:gd name="T7" fmla="*/ 40 h 44"/>
                <a:gd name="T8" fmla="*/ 43 w 43"/>
                <a:gd name="T9" fmla="*/ 0 h 44"/>
              </a:gdLst>
              <a:ahLst/>
              <a:cxnLst>
                <a:cxn ang="0">
                  <a:pos x="T0" y="T1"/>
                </a:cxn>
                <a:cxn ang="0">
                  <a:pos x="T2" y="T3"/>
                </a:cxn>
                <a:cxn ang="0">
                  <a:pos x="T4" y="T5"/>
                </a:cxn>
                <a:cxn ang="0">
                  <a:pos x="T6" y="T7"/>
                </a:cxn>
                <a:cxn ang="0">
                  <a:pos x="T8" y="T9"/>
                </a:cxn>
              </a:cxnLst>
              <a:rect l="0" t="0" r="r" b="b"/>
              <a:pathLst>
                <a:path w="43" h="44">
                  <a:moveTo>
                    <a:pt x="43" y="0"/>
                  </a:moveTo>
                  <a:cubicBezTo>
                    <a:pt x="0" y="0"/>
                    <a:pt x="0" y="0"/>
                    <a:pt x="0" y="0"/>
                  </a:cubicBezTo>
                  <a:cubicBezTo>
                    <a:pt x="0" y="38"/>
                    <a:pt x="0" y="38"/>
                    <a:pt x="0" y="38"/>
                  </a:cubicBezTo>
                  <a:cubicBezTo>
                    <a:pt x="0" y="43"/>
                    <a:pt x="3" y="44"/>
                    <a:pt x="6" y="4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1" name="Freeform 89"/>
            <p:cNvSpPr>
              <a:spLocks/>
            </p:cNvSpPr>
            <p:nvPr/>
          </p:nvSpPr>
          <p:spPr bwMode="auto">
            <a:xfrm>
              <a:off x="10460038" y="5540375"/>
              <a:ext cx="96837" cy="141288"/>
            </a:xfrm>
            <a:custGeom>
              <a:avLst/>
              <a:gdLst>
                <a:gd name="T0" fmla="*/ 21 w 22"/>
                <a:gd name="T1" fmla="*/ 0 h 32"/>
                <a:gd name="T2" fmla="*/ 6 w 22"/>
                <a:gd name="T3" fmla="*/ 12 h 32"/>
                <a:gd name="T4" fmla="*/ 6 w 22"/>
                <a:gd name="T5" fmla="*/ 19 h 32"/>
                <a:gd name="T6" fmla="*/ 18 w 22"/>
                <a:gd name="T7" fmla="*/ 26 h 32"/>
                <a:gd name="T8" fmla="*/ 21 w 22"/>
                <a:gd name="T9" fmla="*/ 32 h 32"/>
                <a:gd name="T10" fmla="*/ 22 w 22"/>
                <a:gd name="T11" fmla="*/ 14 h 32"/>
                <a:gd name="T12" fmla="*/ 21 w 2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21" y="0"/>
                  </a:moveTo>
                  <a:cubicBezTo>
                    <a:pt x="21" y="0"/>
                    <a:pt x="12" y="8"/>
                    <a:pt x="6" y="12"/>
                  </a:cubicBezTo>
                  <a:cubicBezTo>
                    <a:pt x="1" y="17"/>
                    <a:pt x="0" y="17"/>
                    <a:pt x="6" y="19"/>
                  </a:cubicBezTo>
                  <a:cubicBezTo>
                    <a:pt x="11" y="20"/>
                    <a:pt x="16" y="22"/>
                    <a:pt x="18" y="26"/>
                  </a:cubicBezTo>
                  <a:cubicBezTo>
                    <a:pt x="20" y="29"/>
                    <a:pt x="21" y="32"/>
                    <a:pt x="21" y="32"/>
                  </a:cubicBezTo>
                  <a:cubicBezTo>
                    <a:pt x="22" y="14"/>
                    <a:pt x="22" y="14"/>
                    <a:pt x="22" y="14"/>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2" name="Freeform 90"/>
            <p:cNvSpPr>
              <a:spLocks/>
            </p:cNvSpPr>
            <p:nvPr/>
          </p:nvSpPr>
          <p:spPr bwMode="auto">
            <a:xfrm>
              <a:off x="10353675" y="5140325"/>
              <a:ext cx="454025" cy="615950"/>
            </a:xfrm>
            <a:custGeom>
              <a:avLst/>
              <a:gdLst>
                <a:gd name="T0" fmla="*/ 96 w 103"/>
                <a:gd name="T1" fmla="*/ 31 h 140"/>
                <a:gd name="T2" fmla="*/ 92 w 103"/>
                <a:gd name="T3" fmla="*/ 31 h 140"/>
                <a:gd name="T4" fmla="*/ 88 w 103"/>
                <a:gd name="T5" fmla="*/ 33 h 140"/>
                <a:gd name="T6" fmla="*/ 88 w 103"/>
                <a:gd name="T7" fmla="*/ 0 h 140"/>
                <a:gd name="T8" fmla="*/ 18 w 103"/>
                <a:gd name="T9" fmla="*/ 0 h 140"/>
                <a:gd name="T10" fmla="*/ 5 w 103"/>
                <a:gd name="T11" fmla="*/ 13 h 140"/>
                <a:gd name="T12" fmla="*/ 5 w 103"/>
                <a:gd name="T13" fmla="*/ 37 h 140"/>
                <a:gd name="T14" fmla="*/ 4 w 103"/>
                <a:gd name="T15" fmla="*/ 48 h 140"/>
                <a:gd name="T16" fmla="*/ 1 w 103"/>
                <a:gd name="T17" fmla="*/ 57 h 140"/>
                <a:gd name="T18" fmla="*/ 2 w 103"/>
                <a:gd name="T19" fmla="*/ 60 h 140"/>
                <a:gd name="T20" fmla="*/ 9 w 103"/>
                <a:gd name="T21" fmla="*/ 63 h 140"/>
                <a:gd name="T22" fmla="*/ 16 w 103"/>
                <a:gd name="T23" fmla="*/ 79 h 140"/>
                <a:gd name="T24" fmla="*/ 31 w 103"/>
                <a:gd name="T25" fmla="*/ 93 h 140"/>
                <a:gd name="T26" fmla="*/ 45 w 103"/>
                <a:gd name="T27" fmla="*/ 93 h 140"/>
                <a:gd name="T28" fmla="*/ 45 w 103"/>
                <a:gd name="T29" fmla="*/ 140 h 140"/>
                <a:gd name="T30" fmla="*/ 88 w 103"/>
                <a:gd name="T31" fmla="*/ 93 h 140"/>
                <a:gd name="T32" fmla="*/ 88 w 103"/>
                <a:gd name="T33" fmla="*/ 58 h 140"/>
                <a:gd name="T34" fmla="*/ 96 w 103"/>
                <a:gd name="T35" fmla="*/ 56 h 140"/>
                <a:gd name="T36" fmla="*/ 102 w 103"/>
                <a:gd name="T37" fmla="*/ 41 h 140"/>
                <a:gd name="T38" fmla="*/ 96 w 103"/>
                <a:gd name="T39" fmla="*/ 3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40">
                  <a:moveTo>
                    <a:pt x="96" y="31"/>
                  </a:moveTo>
                  <a:cubicBezTo>
                    <a:pt x="93" y="31"/>
                    <a:pt x="92" y="31"/>
                    <a:pt x="92" y="31"/>
                  </a:cubicBezTo>
                  <a:cubicBezTo>
                    <a:pt x="88" y="33"/>
                    <a:pt x="88" y="33"/>
                    <a:pt x="88" y="33"/>
                  </a:cubicBezTo>
                  <a:cubicBezTo>
                    <a:pt x="88" y="0"/>
                    <a:pt x="88" y="0"/>
                    <a:pt x="88" y="0"/>
                  </a:cubicBezTo>
                  <a:cubicBezTo>
                    <a:pt x="18" y="0"/>
                    <a:pt x="18" y="0"/>
                    <a:pt x="18" y="0"/>
                  </a:cubicBezTo>
                  <a:cubicBezTo>
                    <a:pt x="11" y="0"/>
                    <a:pt x="5" y="6"/>
                    <a:pt x="5" y="13"/>
                  </a:cubicBezTo>
                  <a:cubicBezTo>
                    <a:pt x="5" y="37"/>
                    <a:pt x="5" y="37"/>
                    <a:pt x="5" y="37"/>
                  </a:cubicBezTo>
                  <a:cubicBezTo>
                    <a:pt x="5" y="37"/>
                    <a:pt x="5" y="44"/>
                    <a:pt x="4" y="48"/>
                  </a:cubicBezTo>
                  <a:cubicBezTo>
                    <a:pt x="3" y="52"/>
                    <a:pt x="1" y="57"/>
                    <a:pt x="1" y="57"/>
                  </a:cubicBezTo>
                  <a:cubicBezTo>
                    <a:pt x="0" y="58"/>
                    <a:pt x="1" y="59"/>
                    <a:pt x="2" y="60"/>
                  </a:cubicBezTo>
                  <a:cubicBezTo>
                    <a:pt x="9" y="63"/>
                    <a:pt x="9" y="63"/>
                    <a:pt x="9" y="63"/>
                  </a:cubicBezTo>
                  <a:cubicBezTo>
                    <a:pt x="16" y="79"/>
                    <a:pt x="16" y="79"/>
                    <a:pt x="16" y="79"/>
                  </a:cubicBezTo>
                  <a:cubicBezTo>
                    <a:pt x="19" y="88"/>
                    <a:pt x="23" y="93"/>
                    <a:pt x="31" y="93"/>
                  </a:cubicBezTo>
                  <a:cubicBezTo>
                    <a:pt x="45" y="93"/>
                    <a:pt x="45" y="93"/>
                    <a:pt x="45" y="93"/>
                  </a:cubicBezTo>
                  <a:cubicBezTo>
                    <a:pt x="45" y="140"/>
                    <a:pt x="45" y="140"/>
                    <a:pt x="45" y="140"/>
                  </a:cubicBezTo>
                  <a:cubicBezTo>
                    <a:pt x="88" y="93"/>
                    <a:pt x="88" y="93"/>
                    <a:pt x="88" y="93"/>
                  </a:cubicBezTo>
                  <a:cubicBezTo>
                    <a:pt x="88" y="58"/>
                    <a:pt x="88" y="58"/>
                    <a:pt x="88" y="58"/>
                  </a:cubicBezTo>
                  <a:cubicBezTo>
                    <a:pt x="89" y="59"/>
                    <a:pt x="93" y="59"/>
                    <a:pt x="96" y="56"/>
                  </a:cubicBezTo>
                  <a:cubicBezTo>
                    <a:pt x="100" y="53"/>
                    <a:pt x="102" y="48"/>
                    <a:pt x="102" y="41"/>
                  </a:cubicBezTo>
                  <a:cubicBezTo>
                    <a:pt x="103" y="35"/>
                    <a:pt x="99" y="32"/>
                    <a:pt x="96" y="31"/>
                  </a:cubicBez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3" name="Freeform 91"/>
            <p:cNvSpPr>
              <a:spLocks/>
            </p:cNvSpPr>
            <p:nvPr/>
          </p:nvSpPr>
          <p:spPr bwMode="auto">
            <a:xfrm>
              <a:off x="10401300" y="5430838"/>
              <a:ext cx="84137" cy="44450"/>
            </a:xfrm>
            <a:custGeom>
              <a:avLst/>
              <a:gdLst>
                <a:gd name="T0" fmla="*/ 2 w 19"/>
                <a:gd name="T1" fmla="*/ 2 h 10"/>
                <a:gd name="T2" fmla="*/ 16 w 19"/>
                <a:gd name="T3" fmla="*/ 0 h 10"/>
                <a:gd name="T4" fmla="*/ 19 w 19"/>
                <a:gd name="T5" fmla="*/ 0 h 10"/>
                <a:gd name="T6" fmla="*/ 19 w 19"/>
                <a:gd name="T7" fmla="*/ 2 h 10"/>
                <a:gd name="T8" fmla="*/ 2 w 19"/>
                <a:gd name="T9" fmla="*/ 5 h 10"/>
                <a:gd name="T10" fmla="*/ 0 w 19"/>
                <a:gd name="T11" fmla="*/ 1 h 10"/>
                <a:gd name="T12" fmla="*/ 2 w 1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2" y="2"/>
                  </a:moveTo>
                  <a:cubicBezTo>
                    <a:pt x="12" y="6"/>
                    <a:pt x="16" y="1"/>
                    <a:pt x="16" y="0"/>
                  </a:cubicBezTo>
                  <a:cubicBezTo>
                    <a:pt x="17" y="0"/>
                    <a:pt x="18" y="0"/>
                    <a:pt x="19" y="0"/>
                  </a:cubicBezTo>
                  <a:cubicBezTo>
                    <a:pt x="19" y="1"/>
                    <a:pt x="19" y="2"/>
                    <a:pt x="19" y="2"/>
                  </a:cubicBezTo>
                  <a:cubicBezTo>
                    <a:pt x="18" y="3"/>
                    <a:pt x="13" y="10"/>
                    <a:pt x="2" y="5"/>
                  </a:cubicBezTo>
                  <a:cubicBezTo>
                    <a:pt x="0" y="1"/>
                    <a:pt x="0" y="1"/>
                    <a:pt x="0" y="1"/>
                  </a:cubicBezTo>
                  <a:cubicBezTo>
                    <a:pt x="1" y="2"/>
                    <a:pt x="0" y="2"/>
                    <a:pt x="2" y="2"/>
                  </a:cubicBez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4" name="Freeform 92"/>
            <p:cNvSpPr>
              <a:spLocks/>
            </p:cNvSpPr>
            <p:nvPr/>
          </p:nvSpPr>
          <p:spPr bwMode="auto">
            <a:xfrm>
              <a:off x="10366375" y="4967288"/>
              <a:ext cx="493712" cy="396875"/>
            </a:xfrm>
            <a:custGeom>
              <a:avLst/>
              <a:gdLst>
                <a:gd name="T0" fmla="*/ 57 w 112"/>
                <a:gd name="T1" fmla="*/ 0 h 90"/>
                <a:gd name="T2" fmla="*/ 57 w 112"/>
                <a:gd name="T3" fmla="*/ 0 h 90"/>
                <a:gd name="T4" fmla="*/ 56 w 112"/>
                <a:gd name="T5" fmla="*/ 0 h 90"/>
                <a:gd name="T6" fmla="*/ 0 w 112"/>
                <a:gd name="T7" fmla="*/ 52 h 90"/>
                <a:gd name="T8" fmla="*/ 2 w 112"/>
                <a:gd name="T9" fmla="*/ 66 h 90"/>
                <a:gd name="T10" fmla="*/ 7 w 112"/>
                <a:gd name="T11" fmla="*/ 66 h 90"/>
                <a:gd name="T12" fmla="*/ 27 w 112"/>
                <a:gd name="T13" fmla="*/ 55 h 90"/>
                <a:gd name="T14" fmla="*/ 27 w 112"/>
                <a:gd name="T15" fmla="*/ 55 h 90"/>
                <a:gd name="T16" fmla="*/ 27 w 112"/>
                <a:gd name="T17" fmla="*/ 55 h 90"/>
                <a:gd name="T18" fmla="*/ 28 w 112"/>
                <a:gd name="T19" fmla="*/ 49 h 90"/>
                <a:gd name="T20" fmla="*/ 28 w 112"/>
                <a:gd name="T21" fmla="*/ 48 h 90"/>
                <a:gd name="T22" fmla="*/ 49 w 112"/>
                <a:gd name="T23" fmla="*/ 64 h 90"/>
                <a:gd name="T24" fmla="*/ 72 w 112"/>
                <a:gd name="T25" fmla="*/ 73 h 90"/>
                <a:gd name="T26" fmla="*/ 81 w 112"/>
                <a:gd name="T27" fmla="*/ 90 h 90"/>
                <a:gd name="T28" fmla="*/ 83 w 112"/>
                <a:gd name="T29" fmla="*/ 89 h 90"/>
                <a:gd name="T30" fmla="*/ 95 w 112"/>
                <a:gd name="T31" fmla="*/ 69 h 90"/>
                <a:gd name="T32" fmla="*/ 101 w 112"/>
                <a:gd name="T33" fmla="*/ 52 h 90"/>
                <a:gd name="T34" fmla="*/ 112 w 112"/>
                <a:gd name="T35" fmla="*/ 52 h 90"/>
                <a:gd name="T36" fmla="*/ 57 w 112"/>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90">
                  <a:moveTo>
                    <a:pt x="57" y="0"/>
                  </a:moveTo>
                  <a:cubicBezTo>
                    <a:pt x="57" y="0"/>
                    <a:pt x="57" y="0"/>
                    <a:pt x="57" y="0"/>
                  </a:cubicBezTo>
                  <a:cubicBezTo>
                    <a:pt x="57" y="0"/>
                    <a:pt x="56" y="0"/>
                    <a:pt x="56" y="0"/>
                  </a:cubicBezTo>
                  <a:cubicBezTo>
                    <a:pt x="25" y="0"/>
                    <a:pt x="0" y="23"/>
                    <a:pt x="0" y="52"/>
                  </a:cubicBezTo>
                  <a:cubicBezTo>
                    <a:pt x="0" y="57"/>
                    <a:pt x="1" y="61"/>
                    <a:pt x="2" y="66"/>
                  </a:cubicBezTo>
                  <a:cubicBezTo>
                    <a:pt x="4" y="66"/>
                    <a:pt x="5" y="66"/>
                    <a:pt x="7" y="66"/>
                  </a:cubicBezTo>
                  <a:cubicBezTo>
                    <a:pt x="16" y="66"/>
                    <a:pt x="24" y="62"/>
                    <a:pt x="27" y="55"/>
                  </a:cubicBezTo>
                  <a:cubicBezTo>
                    <a:pt x="27" y="55"/>
                    <a:pt x="27" y="55"/>
                    <a:pt x="27" y="55"/>
                  </a:cubicBezTo>
                  <a:cubicBezTo>
                    <a:pt x="27" y="55"/>
                    <a:pt x="27" y="55"/>
                    <a:pt x="27" y="55"/>
                  </a:cubicBezTo>
                  <a:cubicBezTo>
                    <a:pt x="28" y="53"/>
                    <a:pt x="28" y="51"/>
                    <a:pt x="28" y="49"/>
                  </a:cubicBezTo>
                  <a:cubicBezTo>
                    <a:pt x="28" y="49"/>
                    <a:pt x="28" y="48"/>
                    <a:pt x="28" y="48"/>
                  </a:cubicBezTo>
                  <a:cubicBezTo>
                    <a:pt x="32" y="52"/>
                    <a:pt x="39" y="58"/>
                    <a:pt x="49" y="64"/>
                  </a:cubicBezTo>
                  <a:cubicBezTo>
                    <a:pt x="57" y="68"/>
                    <a:pt x="65" y="71"/>
                    <a:pt x="72" y="73"/>
                  </a:cubicBezTo>
                  <a:cubicBezTo>
                    <a:pt x="77" y="74"/>
                    <a:pt x="81" y="85"/>
                    <a:pt x="81" y="90"/>
                  </a:cubicBezTo>
                  <a:cubicBezTo>
                    <a:pt x="83" y="89"/>
                    <a:pt x="83" y="89"/>
                    <a:pt x="83" y="89"/>
                  </a:cubicBezTo>
                  <a:cubicBezTo>
                    <a:pt x="88" y="84"/>
                    <a:pt x="93" y="75"/>
                    <a:pt x="95" y="69"/>
                  </a:cubicBezTo>
                  <a:cubicBezTo>
                    <a:pt x="101" y="52"/>
                    <a:pt x="101" y="52"/>
                    <a:pt x="101" y="52"/>
                  </a:cubicBezTo>
                  <a:cubicBezTo>
                    <a:pt x="112" y="52"/>
                    <a:pt x="112" y="52"/>
                    <a:pt x="112" y="52"/>
                  </a:cubicBezTo>
                  <a:cubicBezTo>
                    <a:pt x="112" y="23"/>
                    <a:pt x="88" y="0"/>
                    <a:pt x="57" y="0"/>
                  </a:cubicBezTo>
                  <a:close/>
                </a:path>
              </a:pathLst>
            </a:custGeom>
            <a:solidFill>
              <a:srgbClr val="6D3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5" name="Oval 93"/>
            <p:cNvSpPr>
              <a:spLocks noChangeArrowheads="1"/>
            </p:cNvSpPr>
            <p:nvPr/>
          </p:nvSpPr>
          <p:spPr bwMode="auto">
            <a:xfrm>
              <a:off x="10445750" y="5280025"/>
              <a:ext cx="53975" cy="53975"/>
            </a:xfrm>
            <a:prstGeom prst="ellipse">
              <a:avLst/>
            </a:prstGeom>
            <a:solidFill>
              <a:srgbClr val="69C9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6" name="Oval 94"/>
            <p:cNvSpPr>
              <a:spLocks noChangeArrowheads="1"/>
            </p:cNvSpPr>
            <p:nvPr/>
          </p:nvSpPr>
          <p:spPr bwMode="auto">
            <a:xfrm>
              <a:off x="10455275" y="5284788"/>
              <a:ext cx="22225" cy="22225"/>
            </a:xfrm>
            <a:prstGeom prst="ellipse">
              <a:avLst/>
            </a:pr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7" name="Freeform 95"/>
            <p:cNvSpPr>
              <a:spLocks/>
            </p:cNvSpPr>
            <p:nvPr/>
          </p:nvSpPr>
          <p:spPr bwMode="auto">
            <a:xfrm>
              <a:off x="10710863" y="5364163"/>
              <a:ext cx="30162" cy="52388"/>
            </a:xfrm>
            <a:custGeom>
              <a:avLst/>
              <a:gdLst>
                <a:gd name="T0" fmla="*/ 0 w 7"/>
                <a:gd name="T1" fmla="*/ 0 h 12"/>
                <a:gd name="T2" fmla="*/ 2 w 7"/>
                <a:gd name="T3" fmla="*/ 4 h 12"/>
                <a:gd name="T4" fmla="*/ 7 w 7"/>
                <a:gd name="T5" fmla="*/ 7 h 12"/>
                <a:gd name="T6" fmla="*/ 7 w 7"/>
                <a:gd name="T7" fmla="*/ 12 h 12"/>
                <a:gd name="T8" fmla="*/ 6 w 7"/>
                <a:gd name="T9" fmla="*/ 12 h 12"/>
                <a:gd name="T10" fmla="*/ 4 w 7"/>
                <a:gd name="T11" fmla="*/ 11 h 12"/>
                <a:gd name="T12" fmla="*/ 4 w 7"/>
                <a:gd name="T13" fmla="*/ 11 h 12"/>
                <a:gd name="T14" fmla="*/ 2 w 7"/>
                <a:gd name="T15" fmla="*/ 9 h 12"/>
                <a:gd name="T16" fmla="*/ 0 w 7"/>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0"/>
                  </a:moveTo>
                  <a:cubicBezTo>
                    <a:pt x="2" y="4"/>
                    <a:pt x="2" y="4"/>
                    <a:pt x="2" y="4"/>
                  </a:cubicBezTo>
                  <a:cubicBezTo>
                    <a:pt x="4" y="6"/>
                    <a:pt x="5" y="7"/>
                    <a:pt x="7" y="7"/>
                  </a:cubicBezTo>
                  <a:cubicBezTo>
                    <a:pt x="7" y="12"/>
                    <a:pt x="7" y="12"/>
                    <a:pt x="7" y="12"/>
                  </a:cubicBezTo>
                  <a:cubicBezTo>
                    <a:pt x="7" y="12"/>
                    <a:pt x="7" y="12"/>
                    <a:pt x="6" y="12"/>
                  </a:cubicBezTo>
                  <a:cubicBezTo>
                    <a:pt x="5" y="12"/>
                    <a:pt x="5" y="11"/>
                    <a:pt x="4" y="11"/>
                  </a:cubicBezTo>
                  <a:cubicBezTo>
                    <a:pt x="4" y="11"/>
                    <a:pt x="4" y="11"/>
                    <a:pt x="4" y="11"/>
                  </a:cubicBezTo>
                  <a:cubicBezTo>
                    <a:pt x="3" y="10"/>
                    <a:pt x="3" y="10"/>
                    <a:pt x="2" y="9"/>
                  </a:cubicBezTo>
                  <a:cubicBezTo>
                    <a:pt x="0" y="4"/>
                    <a:pt x="0" y="0"/>
                    <a:pt x="0" y="0"/>
                  </a:cubicBez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8" name="Oval 96"/>
            <p:cNvSpPr>
              <a:spLocks noChangeArrowheads="1"/>
            </p:cNvSpPr>
            <p:nvPr/>
          </p:nvSpPr>
          <p:spPr bwMode="auto">
            <a:xfrm>
              <a:off x="10502900" y="5364163"/>
              <a:ext cx="66675" cy="66675"/>
            </a:xfrm>
            <a:prstGeom prst="ellipse">
              <a:avLst/>
            </a:prstGeom>
            <a:solidFill>
              <a:srgbClr val="F5A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9" name="Freeform 97"/>
            <p:cNvSpPr>
              <a:spLocks/>
            </p:cNvSpPr>
            <p:nvPr/>
          </p:nvSpPr>
          <p:spPr bwMode="auto">
            <a:xfrm>
              <a:off x="10552113" y="5549900"/>
              <a:ext cx="96837" cy="61913"/>
            </a:xfrm>
            <a:custGeom>
              <a:avLst/>
              <a:gdLst>
                <a:gd name="T0" fmla="*/ 61 w 61"/>
                <a:gd name="T1" fmla="*/ 0 h 39"/>
                <a:gd name="T2" fmla="*/ 33 w 61"/>
                <a:gd name="T3" fmla="*/ 16 h 39"/>
                <a:gd name="T4" fmla="*/ 0 w 61"/>
                <a:gd name="T5" fmla="*/ 39 h 39"/>
                <a:gd name="T6" fmla="*/ 0 w 61"/>
                <a:gd name="T7" fmla="*/ 0 h 39"/>
                <a:gd name="T8" fmla="*/ 61 w 61"/>
                <a:gd name="T9" fmla="*/ 0 h 39"/>
              </a:gdLst>
              <a:ahLst/>
              <a:cxnLst>
                <a:cxn ang="0">
                  <a:pos x="T0" y="T1"/>
                </a:cxn>
                <a:cxn ang="0">
                  <a:pos x="T2" y="T3"/>
                </a:cxn>
                <a:cxn ang="0">
                  <a:pos x="T4" y="T5"/>
                </a:cxn>
                <a:cxn ang="0">
                  <a:pos x="T6" y="T7"/>
                </a:cxn>
                <a:cxn ang="0">
                  <a:pos x="T8" y="T9"/>
                </a:cxn>
              </a:cxnLst>
              <a:rect l="0" t="0" r="r" b="b"/>
              <a:pathLst>
                <a:path w="61" h="39">
                  <a:moveTo>
                    <a:pt x="61" y="0"/>
                  </a:moveTo>
                  <a:lnTo>
                    <a:pt x="33" y="16"/>
                  </a:lnTo>
                  <a:lnTo>
                    <a:pt x="0" y="39"/>
                  </a:lnTo>
                  <a:lnTo>
                    <a:pt x="0" y="0"/>
                  </a:lnTo>
                  <a:lnTo>
                    <a:pt x="61" y="0"/>
                  </a:ln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0" name="Freeform 98"/>
            <p:cNvSpPr>
              <a:spLocks/>
            </p:cNvSpPr>
            <p:nvPr/>
          </p:nvSpPr>
          <p:spPr bwMode="auto">
            <a:xfrm>
              <a:off x="10604500" y="6200775"/>
              <a:ext cx="44450" cy="115888"/>
            </a:xfrm>
            <a:custGeom>
              <a:avLst/>
              <a:gdLst>
                <a:gd name="T0" fmla="*/ 10 w 10"/>
                <a:gd name="T1" fmla="*/ 5 h 26"/>
                <a:gd name="T2" fmla="*/ 10 w 10"/>
                <a:gd name="T3" fmla="*/ 22 h 26"/>
                <a:gd name="T4" fmla="*/ 5 w 10"/>
                <a:gd name="T5" fmla="*/ 26 h 26"/>
                <a:gd name="T6" fmla="*/ 0 w 10"/>
                <a:gd name="T7" fmla="*/ 22 h 26"/>
                <a:gd name="T8" fmla="*/ 0 w 10"/>
                <a:gd name="T9" fmla="*/ 5 h 26"/>
                <a:gd name="T10" fmla="*/ 5 w 10"/>
                <a:gd name="T11" fmla="*/ 0 h 26"/>
                <a:gd name="T12" fmla="*/ 10 w 10"/>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10" y="5"/>
                  </a:moveTo>
                  <a:cubicBezTo>
                    <a:pt x="10" y="22"/>
                    <a:pt x="10" y="22"/>
                    <a:pt x="10" y="22"/>
                  </a:cubicBezTo>
                  <a:cubicBezTo>
                    <a:pt x="10" y="24"/>
                    <a:pt x="8" y="26"/>
                    <a:pt x="5" y="26"/>
                  </a:cubicBezTo>
                  <a:cubicBezTo>
                    <a:pt x="2" y="26"/>
                    <a:pt x="0" y="24"/>
                    <a:pt x="0" y="22"/>
                  </a:cubicBezTo>
                  <a:cubicBezTo>
                    <a:pt x="0" y="5"/>
                    <a:pt x="0" y="5"/>
                    <a:pt x="0" y="5"/>
                  </a:cubicBezTo>
                  <a:cubicBezTo>
                    <a:pt x="0" y="2"/>
                    <a:pt x="2" y="0"/>
                    <a:pt x="5" y="0"/>
                  </a:cubicBezTo>
                  <a:cubicBezTo>
                    <a:pt x="8" y="0"/>
                    <a:pt x="10" y="2"/>
                    <a:pt x="10" y="5"/>
                  </a:cubicBezTo>
                  <a:close/>
                </a:path>
              </a:pathLst>
            </a:custGeom>
            <a:solidFill>
              <a:srgbClr val="8A5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1" name="Freeform 99"/>
            <p:cNvSpPr>
              <a:spLocks/>
            </p:cNvSpPr>
            <p:nvPr/>
          </p:nvSpPr>
          <p:spPr bwMode="auto">
            <a:xfrm>
              <a:off x="10133013" y="6237288"/>
              <a:ext cx="69850" cy="330200"/>
            </a:xfrm>
            <a:custGeom>
              <a:avLst/>
              <a:gdLst>
                <a:gd name="T0" fmla="*/ 17 w 44"/>
                <a:gd name="T1" fmla="*/ 208 h 208"/>
                <a:gd name="T2" fmla="*/ 44 w 44"/>
                <a:gd name="T3" fmla="*/ 208 h 208"/>
                <a:gd name="T4" fmla="*/ 44 w 44"/>
                <a:gd name="T5" fmla="*/ 0 h 208"/>
                <a:gd name="T6" fmla="*/ 0 w 44"/>
                <a:gd name="T7" fmla="*/ 0 h 208"/>
                <a:gd name="T8" fmla="*/ 17 w 44"/>
                <a:gd name="T9" fmla="*/ 208 h 208"/>
              </a:gdLst>
              <a:ahLst/>
              <a:cxnLst>
                <a:cxn ang="0">
                  <a:pos x="T0" y="T1"/>
                </a:cxn>
                <a:cxn ang="0">
                  <a:pos x="T2" y="T3"/>
                </a:cxn>
                <a:cxn ang="0">
                  <a:pos x="T4" y="T5"/>
                </a:cxn>
                <a:cxn ang="0">
                  <a:pos x="T6" y="T7"/>
                </a:cxn>
                <a:cxn ang="0">
                  <a:pos x="T8" y="T9"/>
                </a:cxn>
              </a:cxnLst>
              <a:rect l="0" t="0" r="r" b="b"/>
              <a:pathLst>
                <a:path w="44" h="208">
                  <a:moveTo>
                    <a:pt x="17" y="208"/>
                  </a:moveTo>
                  <a:lnTo>
                    <a:pt x="44" y="208"/>
                  </a:lnTo>
                  <a:lnTo>
                    <a:pt x="44" y="0"/>
                  </a:lnTo>
                  <a:lnTo>
                    <a:pt x="0" y="0"/>
                  </a:lnTo>
                  <a:lnTo>
                    <a:pt x="17" y="208"/>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2" name="Freeform 100"/>
            <p:cNvSpPr>
              <a:spLocks/>
            </p:cNvSpPr>
            <p:nvPr/>
          </p:nvSpPr>
          <p:spPr bwMode="auto">
            <a:xfrm>
              <a:off x="10128250" y="6100763"/>
              <a:ext cx="476250" cy="171450"/>
            </a:xfrm>
            <a:custGeom>
              <a:avLst/>
              <a:gdLst>
                <a:gd name="T0" fmla="*/ 6 w 108"/>
                <a:gd name="T1" fmla="*/ 24 h 39"/>
                <a:gd name="T2" fmla="*/ 54 w 108"/>
                <a:gd name="T3" fmla="*/ 10 h 39"/>
                <a:gd name="T4" fmla="*/ 78 w 108"/>
                <a:gd name="T5" fmla="*/ 4 h 39"/>
                <a:gd name="T6" fmla="*/ 107 w 108"/>
                <a:gd name="T7" fmla="*/ 20 h 39"/>
                <a:gd name="T8" fmla="*/ 107 w 108"/>
                <a:gd name="T9" fmla="*/ 21 h 39"/>
                <a:gd name="T10" fmla="*/ 106 w 108"/>
                <a:gd name="T11" fmla="*/ 33 h 39"/>
                <a:gd name="T12" fmla="*/ 95 w 108"/>
                <a:gd name="T13" fmla="*/ 39 h 39"/>
                <a:gd name="T14" fmla="*/ 10 w 108"/>
                <a:gd name="T15" fmla="*/ 38 h 39"/>
                <a:gd name="T16" fmla="*/ 10 w 108"/>
                <a:gd name="T17" fmla="*/ 38 h 39"/>
                <a:gd name="T18" fmla="*/ 1 w 108"/>
                <a:gd name="T19" fmla="*/ 33 h 39"/>
                <a:gd name="T20" fmla="*/ 6 w 108"/>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9">
                  <a:moveTo>
                    <a:pt x="6" y="24"/>
                  </a:moveTo>
                  <a:cubicBezTo>
                    <a:pt x="54" y="10"/>
                    <a:pt x="54" y="10"/>
                    <a:pt x="54" y="10"/>
                  </a:cubicBezTo>
                  <a:cubicBezTo>
                    <a:pt x="78" y="4"/>
                    <a:pt x="78" y="4"/>
                    <a:pt x="78" y="4"/>
                  </a:cubicBezTo>
                  <a:cubicBezTo>
                    <a:pt x="91" y="0"/>
                    <a:pt x="103" y="7"/>
                    <a:pt x="107" y="20"/>
                  </a:cubicBezTo>
                  <a:cubicBezTo>
                    <a:pt x="107" y="21"/>
                    <a:pt x="107" y="21"/>
                    <a:pt x="107" y="21"/>
                  </a:cubicBezTo>
                  <a:cubicBezTo>
                    <a:pt x="108" y="25"/>
                    <a:pt x="108" y="29"/>
                    <a:pt x="106" y="33"/>
                  </a:cubicBezTo>
                  <a:cubicBezTo>
                    <a:pt x="103" y="36"/>
                    <a:pt x="99" y="38"/>
                    <a:pt x="95" y="39"/>
                  </a:cubicBezTo>
                  <a:cubicBezTo>
                    <a:pt x="10" y="38"/>
                    <a:pt x="10" y="38"/>
                    <a:pt x="10" y="38"/>
                  </a:cubicBezTo>
                  <a:cubicBezTo>
                    <a:pt x="10" y="38"/>
                    <a:pt x="10" y="38"/>
                    <a:pt x="10" y="38"/>
                  </a:cubicBezTo>
                  <a:cubicBezTo>
                    <a:pt x="6" y="39"/>
                    <a:pt x="2" y="37"/>
                    <a:pt x="1" y="33"/>
                  </a:cubicBezTo>
                  <a:cubicBezTo>
                    <a:pt x="0" y="29"/>
                    <a:pt x="2" y="25"/>
                    <a:pt x="6" y="24"/>
                  </a:cubicBez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3" name="Freeform 101"/>
            <p:cNvSpPr>
              <a:spLocks/>
            </p:cNvSpPr>
            <p:nvPr/>
          </p:nvSpPr>
          <p:spPr bwMode="auto">
            <a:xfrm>
              <a:off x="10340975" y="6073775"/>
              <a:ext cx="439737" cy="282575"/>
            </a:xfrm>
            <a:custGeom>
              <a:avLst/>
              <a:gdLst>
                <a:gd name="T0" fmla="*/ 0 w 100"/>
                <a:gd name="T1" fmla="*/ 35 h 64"/>
                <a:gd name="T2" fmla="*/ 63 w 100"/>
                <a:gd name="T3" fmla="*/ 62 h 64"/>
                <a:gd name="T4" fmla="*/ 88 w 100"/>
                <a:gd name="T5" fmla="*/ 57 h 64"/>
                <a:gd name="T6" fmla="*/ 100 w 100"/>
                <a:gd name="T7" fmla="*/ 34 h 64"/>
                <a:gd name="T8" fmla="*/ 100 w 100"/>
                <a:gd name="T9" fmla="*/ 30 h 64"/>
                <a:gd name="T10" fmla="*/ 71 w 100"/>
                <a:gd name="T11" fmla="*/ 0 h 64"/>
                <a:gd name="T12" fmla="*/ 69 w 100"/>
                <a:gd name="T13" fmla="*/ 0 h 64"/>
                <a:gd name="T14" fmla="*/ 0 w 100"/>
                <a:gd name="T15" fmla="*/ 25 h 64"/>
                <a:gd name="T16" fmla="*/ 0 w 100"/>
                <a:gd name="T17"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4">
                  <a:moveTo>
                    <a:pt x="0" y="35"/>
                  </a:moveTo>
                  <a:cubicBezTo>
                    <a:pt x="63" y="62"/>
                    <a:pt x="63" y="62"/>
                    <a:pt x="63" y="62"/>
                  </a:cubicBezTo>
                  <a:cubicBezTo>
                    <a:pt x="72" y="64"/>
                    <a:pt x="81" y="62"/>
                    <a:pt x="88" y="57"/>
                  </a:cubicBezTo>
                  <a:cubicBezTo>
                    <a:pt x="96" y="51"/>
                    <a:pt x="100" y="43"/>
                    <a:pt x="100" y="34"/>
                  </a:cubicBezTo>
                  <a:cubicBezTo>
                    <a:pt x="100" y="30"/>
                    <a:pt x="100" y="30"/>
                    <a:pt x="100" y="30"/>
                  </a:cubicBezTo>
                  <a:cubicBezTo>
                    <a:pt x="100" y="14"/>
                    <a:pt x="87" y="0"/>
                    <a:pt x="71" y="0"/>
                  </a:cubicBezTo>
                  <a:cubicBezTo>
                    <a:pt x="69" y="0"/>
                    <a:pt x="69" y="0"/>
                    <a:pt x="69" y="0"/>
                  </a:cubicBezTo>
                  <a:cubicBezTo>
                    <a:pt x="41" y="0"/>
                    <a:pt x="25" y="12"/>
                    <a:pt x="0" y="25"/>
                  </a:cubicBezTo>
                  <a:lnTo>
                    <a:pt x="0" y="35"/>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4" name="Freeform 102"/>
            <p:cNvSpPr>
              <a:spLocks/>
            </p:cNvSpPr>
            <p:nvPr/>
          </p:nvSpPr>
          <p:spPr bwMode="auto">
            <a:xfrm>
              <a:off x="10467975" y="5897563"/>
              <a:ext cx="304800" cy="242888"/>
            </a:xfrm>
            <a:custGeom>
              <a:avLst/>
              <a:gdLst>
                <a:gd name="T0" fmla="*/ 0 w 69"/>
                <a:gd name="T1" fmla="*/ 0 h 55"/>
                <a:gd name="T2" fmla="*/ 0 w 69"/>
                <a:gd name="T3" fmla="*/ 46 h 55"/>
                <a:gd name="T4" fmla="*/ 9 w 69"/>
                <a:gd name="T5" fmla="*/ 55 h 55"/>
                <a:gd name="T6" fmla="*/ 60 w 69"/>
                <a:gd name="T7" fmla="*/ 55 h 55"/>
                <a:gd name="T8" fmla="*/ 69 w 69"/>
                <a:gd name="T9" fmla="*/ 46 h 55"/>
                <a:gd name="T10" fmla="*/ 69 w 69"/>
                <a:gd name="T11" fmla="*/ 0 h 55"/>
                <a:gd name="T12" fmla="*/ 0 w 6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9" h="55">
                  <a:moveTo>
                    <a:pt x="0" y="0"/>
                  </a:moveTo>
                  <a:cubicBezTo>
                    <a:pt x="0" y="46"/>
                    <a:pt x="0" y="46"/>
                    <a:pt x="0" y="46"/>
                  </a:cubicBezTo>
                  <a:cubicBezTo>
                    <a:pt x="0" y="51"/>
                    <a:pt x="4" y="55"/>
                    <a:pt x="9" y="55"/>
                  </a:cubicBezTo>
                  <a:cubicBezTo>
                    <a:pt x="60" y="55"/>
                    <a:pt x="60" y="55"/>
                    <a:pt x="60" y="55"/>
                  </a:cubicBezTo>
                  <a:cubicBezTo>
                    <a:pt x="65" y="55"/>
                    <a:pt x="69" y="51"/>
                    <a:pt x="69" y="46"/>
                  </a:cubicBezTo>
                  <a:cubicBezTo>
                    <a:pt x="69" y="0"/>
                    <a:pt x="69" y="0"/>
                    <a:pt x="69" y="0"/>
                  </a:cubicBezTo>
                  <a:lnTo>
                    <a:pt x="0" y="0"/>
                  </a:lnTo>
                  <a:close/>
                </a:path>
              </a:pathLst>
            </a:custGeom>
            <a:solidFill>
              <a:srgbClr val="D5E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5" name="Rectangle 103"/>
            <p:cNvSpPr>
              <a:spLocks noChangeArrowheads="1"/>
            </p:cNvSpPr>
            <p:nvPr/>
          </p:nvSpPr>
          <p:spPr bwMode="auto">
            <a:xfrm>
              <a:off x="10812463" y="5729288"/>
              <a:ext cx="119062" cy="277813"/>
            </a:xfrm>
            <a:prstGeom prst="rect">
              <a:avLst/>
            </a:prstGeom>
            <a:solidFill>
              <a:srgbClr val="F3B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6" name="Rectangle 104"/>
            <p:cNvSpPr>
              <a:spLocks noChangeArrowheads="1"/>
            </p:cNvSpPr>
            <p:nvPr/>
          </p:nvSpPr>
          <p:spPr bwMode="auto">
            <a:xfrm>
              <a:off x="10812463" y="5721350"/>
              <a:ext cx="136525" cy="61913"/>
            </a:xfrm>
            <a:prstGeom prst="rect">
              <a:avLst/>
            </a:prstGeom>
            <a:solidFill>
              <a:srgbClr val="F5F6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7" name="Freeform 105"/>
            <p:cNvSpPr>
              <a:spLocks/>
            </p:cNvSpPr>
            <p:nvPr/>
          </p:nvSpPr>
          <p:spPr bwMode="auto">
            <a:xfrm>
              <a:off x="10247313" y="6324600"/>
              <a:ext cx="71437" cy="247650"/>
            </a:xfrm>
            <a:custGeom>
              <a:avLst/>
              <a:gdLst>
                <a:gd name="T0" fmla="*/ 17 w 45"/>
                <a:gd name="T1" fmla="*/ 156 h 156"/>
                <a:gd name="T2" fmla="*/ 45 w 45"/>
                <a:gd name="T3" fmla="*/ 156 h 156"/>
                <a:gd name="T4" fmla="*/ 45 w 45"/>
                <a:gd name="T5" fmla="*/ 0 h 156"/>
                <a:gd name="T6" fmla="*/ 0 w 45"/>
                <a:gd name="T7" fmla="*/ 0 h 156"/>
                <a:gd name="T8" fmla="*/ 17 w 45"/>
                <a:gd name="T9" fmla="*/ 156 h 156"/>
              </a:gdLst>
              <a:ahLst/>
              <a:cxnLst>
                <a:cxn ang="0">
                  <a:pos x="T0" y="T1"/>
                </a:cxn>
                <a:cxn ang="0">
                  <a:pos x="T2" y="T3"/>
                </a:cxn>
                <a:cxn ang="0">
                  <a:pos x="T4" y="T5"/>
                </a:cxn>
                <a:cxn ang="0">
                  <a:pos x="T6" y="T7"/>
                </a:cxn>
                <a:cxn ang="0">
                  <a:pos x="T8" y="T9"/>
                </a:cxn>
              </a:cxnLst>
              <a:rect l="0" t="0" r="r" b="b"/>
              <a:pathLst>
                <a:path w="45" h="156">
                  <a:moveTo>
                    <a:pt x="17" y="156"/>
                  </a:moveTo>
                  <a:lnTo>
                    <a:pt x="45" y="156"/>
                  </a:lnTo>
                  <a:lnTo>
                    <a:pt x="45" y="0"/>
                  </a:lnTo>
                  <a:lnTo>
                    <a:pt x="0" y="0"/>
                  </a:lnTo>
                  <a:lnTo>
                    <a:pt x="17" y="156"/>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8" name="Freeform 106"/>
            <p:cNvSpPr>
              <a:spLocks/>
            </p:cNvSpPr>
            <p:nvPr/>
          </p:nvSpPr>
          <p:spPr bwMode="auto">
            <a:xfrm>
              <a:off x="10274300" y="6567488"/>
              <a:ext cx="44450" cy="119063"/>
            </a:xfrm>
            <a:custGeom>
              <a:avLst/>
              <a:gdLst>
                <a:gd name="T0" fmla="*/ 0 w 28"/>
                <a:gd name="T1" fmla="*/ 0 h 75"/>
                <a:gd name="T2" fmla="*/ 28 w 28"/>
                <a:gd name="T3" fmla="*/ 0 h 75"/>
                <a:gd name="T4" fmla="*/ 28 w 28"/>
                <a:gd name="T5" fmla="*/ 75 h 75"/>
                <a:gd name="T6" fmla="*/ 28 w 28"/>
                <a:gd name="T7" fmla="*/ 75 h 75"/>
                <a:gd name="T8" fmla="*/ 0 w 28"/>
                <a:gd name="T9" fmla="*/ 75 h 75"/>
                <a:gd name="T10" fmla="*/ 0 w 28"/>
                <a:gd name="T11" fmla="*/ 0 h 75"/>
              </a:gdLst>
              <a:ahLst/>
              <a:cxnLst>
                <a:cxn ang="0">
                  <a:pos x="T0" y="T1"/>
                </a:cxn>
                <a:cxn ang="0">
                  <a:pos x="T2" y="T3"/>
                </a:cxn>
                <a:cxn ang="0">
                  <a:pos x="T4" y="T5"/>
                </a:cxn>
                <a:cxn ang="0">
                  <a:pos x="T6" y="T7"/>
                </a:cxn>
                <a:cxn ang="0">
                  <a:pos x="T8" y="T9"/>
                </a:cxn>
                <a:cxn ang="0">
                  <a:pos x="T10" y="T11"/>
                </a:cxn>
              </a:cxnLst>
              <a:rect l="0" t="0" r="r" b="b"/>
              <a:pathLst>
                <a:path w="28" h="75">
                  <a:moveTo>
                    <a:pt x="0" y="0"/>
                  </a:moveTo>
                  <a:lnTo>
                    <a:pt x="28" y="0"/>
                  </a:lnTo>
                  <a:lnTo>
                    <a:pt x="28" y="75"/>
                  </a:lnTo>
                  <a:lnTo>
                    <a:pt x="28" y="75"/>
                  </a:lnTo>
                  <a:lnTo>
                    <a:pt x="0" y="75"/>
                  </a:lnTo>
                  <a:lnTo>
                    <a:pt x="0" y="0"/>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09" name="Rectangle 107"/>
            <p:cNvSpPr>
              <a:spLocks noChangeArrowheads="1"/>
            </p:cNvSpPr>
            <p:nvPr/>
          </p:nvSpPr>
          <p:spPr bwMode="auto">
            <a:xfrm>
              <a:off x="10261600" y="6535738"/>
              <a:ext cx="65087" cy="5715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0" name="Freeform 108"/>
            <p:cNvSpPr>
              <a:spLocks/>
            </p:cNvSpPr>
            <p:nvPr/>
          </p:nvSpPr>
          <p:spPr bwMode="auto">
            <a:xfrm>
              <a:off x="10242550" y="6180138"/>
              <a:ext cx="476250" cy="171450"/>
            </a:xfrm>
            <a:custGeom>
              <a:avLst/>
              <a:gdLst>
                <a:gd name="T0" fmla="*/ 6 w 108"/>
                <a:gd name="T1" fmla="*/ 24 h 39"/>
                <a:gd name="T2" fmla="*/ 54 w 108"/>
                <a:gd name="T3" fmla="*/ 11 h 39"/>
                <a:gd name="T4" fmla="*/ 78 w 108"/>
                <a:gd name="T5" fmla="*/ 4 h 39"/>
                <a:gd name="T6" fmla="*/ 107 w 108"/>
                <a:gd name="T7" fmla="*/ 20 h 39"/>
                <a:gd name="T8" fmla="*/ 107 w 108"/>
                <a:gd name="T9" fmla="*/ 21 h 39"/>
                <a:gd name="T10" fmla="*/ 106 w 108"/>
                <a:gd name="T11" fmla="*/ 32 h 39"/>
                <a:gd name="T12" fmla="*/ 95 w 108"/>
                <a:gd name="T13" fmla="*/ 38 h 39"/>
                <a:gd name="T14" fmla="*/ 10 w 108"/>
                <a:gd name="T15" fmla="*/ 39 h 39"/>
                <a:gd name="T16" fmla="*/ 10 w 108"/>
                <a:gd name="T17" fmla="*/ 39 h 39"/>
                <a:gd name="T18" fmla="*/ 1 w 108"/>
                <a:gd name="T19" fmla="*/ 33 h 39"/>
                <a:gd name="T20" fmla="*/ 6 w 108"/>
                <a:gd name="T2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9">
                  <a:moveTo>
                    <a:pt x="6" y="24"/>
                  </a:moveTo>
                  <a:cubicBezTo>
                    <a:pt x="54" y="11"/>
                    <a:pt x="54" y="11"/>
                    <a:pt x="54" y="11"/>
                  </a:cubicBezTo>
                  <a:cubicBezTo>
                    <a:pt x="78" y="4"/>
                    <a:pt x="78" y="4"/>
                    <a:pt x="78" y="4"/>
                  </a:cubicBezTo>
                  <a:cubicBezTo>
                    <a:pt x="91" y="0"/>
                    <a:pt x="103" y="7"/>
                    <a:pt x="107" y="20"/>
                  </a:cubicBezTo>
                  <a:cubicBezTo>
                    <a:pt x="107" y="21"/>
                    <a:pt x="107" y="21"/>
                    <a:pt x="107" y="21"/>
                  </a:cubicBezTo>
                  <a:cubicBezTo>
                    <a:pt x="108" y="25"/>
                    <a:pt x="108" y="29"/>
                    <a:pt x="106" y="32"/>
                  </a:cubicBezTo>
                  <a:cubicBezTo>
                    <a:pt x="103" y="36"/>
                    <a:pt x="99" y="38"/>
                    <a:pt x="95" y="38"/>
                  </a:cubicBezTo>
                  <a:cubicBezTo>
                    <a:pt x="10" y="39"/>
                    <a:pt x="10" y="39"/>
                    <a:pt x="10" y="39"/>
                  </a:cubicBezTo>
                  <a:cubicBezTo>
                    <a:pt x="10" y="39"/>
                    <a:pt x="10" y="39"/>
                    <a:pt x="10" y="39"/>
                  </a:cubicBezTo>
                  <a:cubicBezTo>
                    <a:pt x="6" y="39"/>
                    <a:pt x="2" y="38"/>
                    <a:pt x="1" y="33"/>
                  </a:cubicBezTo>
                  <a:cubicBezTo>
                    <a:pt x="0" y="29"/>
                    <a:pt x="2" y="25"/>
                    <a:pt x="6" y="24"/>
                  </a:cubicBez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1" name="Freeform 109"/>
            <p:cNvSpPr>
              <a:spLocks/>
            </p:cNvSpPr>
            <p:nvPr/>
          </p:nvSpPr>
          <p:spPr bwMode="auto">
            <a:xfrm>
              <a:off x="10155238" y="6465888"/>
              <a:ext cx="47625" cy="153988"/>
            </a:xfrm>
            <a:custGeom>
              <a:avLst/>
              <a:gdLst>
                <a:gd name="T0" fmla="*/ 0 w 30"/>
                <a:gd name="T1" fmla="*/ 0 h 97"/>
                <a:gd name="T2" fmla="*/ 30 w 30"/>
                <a:gd name="T3" fmla="*/ 0 h 97"/>
                <a:gd name="T4" fmla="*/ 30 w 30"/>
                <a:gd name="T5" fmla="*/ 97 h 97"/>
                <a:gd name="T6" fmla="*/ 30 w 30"/>
                <a:gd name="T7" fmla="*/ 97 h 97"/>
                <a:gd name="T8" fmla="*/ 0 w 30"/>
                <a:gd name="T9" fmla="*/ 97 h 97"/>
                <a:gd name="T10" fmla="*/ 0 w 30"/>
                <a:gd name="T11" fmla="*/ 0 h 97"/>
              </a:gdLst>
              <a:ahLst/>
              <a:cxnLst>
                <a:cxn ang="0">
                  <a:pos x="T0" y="T1"/>
                </a:cxn>
                <a:cxn ang="0">
                  <a:pos x="T2" y="T3"/>
                </a:cxn>
                <a:cxn ang="0">
                  <a:pos x="T4" y="T5"/>
                </a:cxn>
                <a:cxn ang="0">
                  <a:pos x="T6" y="T7"/>
                </a:cxn>
                <a:cxn ang="0">
                  <a:pos x="T8" y="T9"/>
                </a:cxn>
                <a:cxn ang="0">
                  <a:pos x="T10" y="T11"/>
                </a:cxn>
              </a:cxnLst>
              <a:rect l="0" t="0" r="r" b="b"/>
              <a:pathLst>
                <a:path w="30" h="97">
                  <a:moveTo>
                    <a:pt x="0" y="0"/>
                  </a:moveTo>
                  <a:lnTo>
                    <a:pt x="30" y="0"/>
                  </a:lnTo>
                  <a:lnTo>
                    <a:pt x="30" y="97"/>
                  </a:lnTo>
                  <a:lnTo>
                    <a:pt x="30" y="97"/>
                  </a:lnTo>
                  <a:lnTo>
                    <a:pt x="0" y="97"/>
                  </a:lnTo>
                  <a:lnTo>
                    <a:pt x="0" y="0"/>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2" name="Rectangle 110"/>
            <p:cNvSpPr>
              <a:spLocks noChangeArrowheads="1"/>
            </p:cNvSpPr>
            <p:nvPr/>
          </p:nvSpPr>
          <p:spPr bwMode="auto">
            <a:xfrm>
              <a:off x="10140950" y="6465888"/>
              <a:ext cx="71437" cy="5715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3" name="Freeform 111"/>
            <p:cNvSpPr>
              <a:spLocks/>
            </p:cNvSpPr>
            <p:nvPr/>
          </p:nvSpPr>
          <p:spPr bwMode="auto">
            <a:xfrm>
              <a:off x="10648950" y="5549900"/>
              <a:ext cx="109537" cy="114300"/>
            </a:xfrm>
            <a:custGeom>
              <a:avLst/>
              <a:gdLst>
                <a:gd name="T0" fmla="*/ 21 w 25"/>
                <a:gd name="T1" fmla="*/ 0 h 26"/>
                <a:gd name="T2" fmla="*/ 23 w 25"/>
                <a:gd name="T3" fmla="*/ 18 h 26"/>
                <a:gd name="T4" fmla="*/ 20 w 25"/>
                <a:gd name="T5" fmla="*/ 23 h 26"/>
                <a:gd name="T6" fmla="*/ 6 w 25"/>
                <a:gd name="T7" fmla="*/ 21 h 26"/>
                <a:gd name="T8" fmla="*/ 0 w 25"/>
                <a:gd name="T9" fmla="*/ 23 h 26"/>
                <a:gd name="T10" fmla="*/ 11 w 25"/>
                <a:gd name="T11" fmla="*/ 9 h 26"/>
                <a:gd name="T12" fmla="*/ 21 w 2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21" y="0"/>
                  </a:moveTo>
                  <a:cubicBezTo>
                    <a:pt x="21" y="0"/>
                    <a:pt x="22" y="11"/>
                    <a:pt x="23" y="18"/>
                  </a:cubicBezTo>
                  <a:cubicBezTo>
                    <a:pt x="24" y="25"/>
                    <a:pt x="25" y="26"/>
                    <a:pt x="20" y="23"/>
                  </a:cubicBezTo>
                  <a:cubicBezTo>
                    <a:pt x="14" y="21"/>
                    <a:pt x="10" y="19"/>
                    <a:pt x="6" y="21"/>
                  </a:cubicBezTo>
                  <a:cubicBezTo>
                    <a:pt x="2" y="22"/>
                    <a:pt x="0" y="23"/>
                    <a:pt x="0" y="23"/>
                  </a:cubicBezTo>
                  <a:cubicBezTo>
                    <a:pt x="11" y="9"/>
                    <a:pt x="11" y="9"/>
                    <a:pt x="11" y="9"/>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4" name="Freeform 112"/>
            <p:cNvSpPr>
              <a:spLocks/>
            </p:cNvSpPr>
            <p:nvPr/>
          </p:nvSpPr>
          <p:spPr bwMode="auto">
            <a:xfrm>
              <a:off x="10534650" y="6096000"/>
              <a:ext cx="401637" cy="268288"/>
            </a:xfrm>
            <a:custGeom>
              <a:avLst/>
              <a:gdLst>
                <a:gd name="T0" fmla="*/ 29 w 91"/>
                <a:gd name="T1" fmla="*/ 0 h 61"/>
                <a:gd name="T2" fmla="*/ 91 w 91"/>
                <a:gd name="T3" fmla="*/ 0 h 61"/>
                <a:gd name="T4" fmla="*/ 91 w 91"/>
                <a:gd name="T5" fmla="*/ 7 h 61"/>
                <a:gd name="T6" fmla="*/ 29 w 91"/>
                <a:gd name="T7" fmla="*/ 7 h 61"/>
                <a:gd name="T8" fmla="*/ 7 w 91"/>
                <a:gd name="T9" fmla="*/ 29 h 61"/>
                <a:gd name="T10" fmla="*/ 7 w 91"/>
                <a:gd name="T11" fmla="*/ 61 h 61"/>
                <a:gd name="T12" fmla="*/ 0 w 91"/>
                <a:gd name="T13" fmla="*/ 61 h 61"/>
                <a:gd name="T14" fmla="*/ 0 w 91"/>
                <a:gd name="T15" fmla="*/ 29 h 61"/>
                <a:gd name="T16" fmla="*/ 29 w 9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61">
                  <a:moveTo>
                    <a:pt x="29" y="0"/>
                  </a:moveTo>
                  <a:cubicBezTo>
                    <a:pt x="91" y="0"/>
                    <a:pt x="91" y="0"/>
                    <a:pt x="91" y="0"/>
                  </a:cubicBezTo>
                  <a:cubicBezTo>
                    <a:pt x="91" y="7"/>
                    <a:pt x="91" y="7"/>
                    <a:pt x="91" y="7"/>
                  </a:cubicBezTo>
                  <a:cubicBezTo>
                    <a:pt x="29" y="7"/>
                    <a:pt x="29" y="7"/>
                    <a:pt x="29" y="7"/>
                  </a:cubicBezTo>
                  <a:cubicBezTo>
                    <a:pt x="17" y="7"/>
                    <a:pt x="7" y="17"/>
                    <a:pt x="7" y="29"/>
                  </a:cubicBezTo>
                  <a:cubicBezTo>
                    <a:pt x="7" y="61"/>
                    <a:pt x="7" y="61"/>
                    <a:pt x="7" y="61"/>
                  </a:cubicBezTo>
                  <a:cubicBezTo>
                    <a:pt x="0" y="61"/>
                    <a:pt x="0" y="61"/>
                    <a:pt x="0" y="61"/>
                  </a:cubicBezTo>
                  <a:cubicBezTo>
                    <a:pt x="0" y="29"/>
                    <a:pt x="0" y="29"/>
                    <a:pt x="0" y="29"/>
                  </a:cubicBezTo>
                  <a:cubicBezTo>
                    <a:pt x="0" y="13"/>
                    <a:pt x="13" y="0"/>
                    <a:pt x="29" y="0"/>
                  </a:cubicBezTo>
                  <a:close/>
                </a:path>
              </a:pathLst>
            </a:custGeom>
            <a:solidFill>
              <a:srgbClr val="202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5" name="Freeform 113"/>
            <p:cNvSpPr>
              <a:spLocks/>
            </p:cNvSpPr>
            <p:nvPr/>
          </p:nvSpPr>
          <p:spPr bwMode="auto">
            <a:xfrm>
              <a:off x="9753600" y="5768975"/>
              <a:ext cx="409575" cy="128588"/>
            </a:xfrm>
            <a:custGeom>
              <a:avLst/>
              <a:gdLst>
                <a:gd name="T0" fmla="*/ 0 w 258"/>
                <a:gd name="T1" fmla="*/ 20 h 81"/>
                <a:gd name="T2" fmla="*/ 0 w 258"/>
                <a:gd name="T3" fmla="*/ 67 h 81"/>
                <a:gd name="T4" fmla="*/ 253 w 258"/>
                <a:gd name="T5" fmla="*/ 81 h 81"/>
                <a:gd name="T6" fmla="*/ 258 w 258"/>
                <a:gd name="T7" fmla="*/ 0 h 81"/>
                <a:gd name="T8" fmla="*/ 0 w 258"/>
                <a:gd name="T9" fmla="*/ 20 h 81"/>
              </a:gdLst>
              <a:ahLst/>
              <a:cxnLst>
                <a:cxn ang="0">
                  <a:pos x="T0" y="T1"/>
                </a:cxn>
                <a:cxn ang="0">
                  <a:pos x="T2" y="T3"/>
                </a:cxn>
                <a:cxn ang="0">
                  <a:pos x="T4" y="T5"/>
                </a:cxn>
                <a:cxn ang="0">
                  <a:pos x="T6" y="T7"/>
                </a:cxn>
                <a:cxn ang="0">
                  <a:pos x="T8" y="T9"/>
                </a:cxn>
              </a:cxnLst>
              <a:rect l="0" t="0" r="r" b="b"/>
              <a:pathLst>
                <a:path w="258" h="81">
                  <a:moveTo>
                    <a:pt x="0" y="20"/>
                  </a:moveTo>
                  <a:lnTo>
                    <a:pt x="0" y="67"/>
                  </a:lnTo>
                  <a:lnTo>
                    <a:pt x="253" y="81"/>
                  </a:lnTo>
                  <a:lnTo>
                    <a:pt x="258" y="0"/>
                  </a:lnTo>
                  <a:lnTo>
                    <a:pt x="0" y="20"/>
                  </a:lnTo>
                  <a:close/>
                </a:path>
              </a:pathLst>
            </a:custGeom>
            <a:solidFill>
              <a:srgbClr val="784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6" name="Freeform 114"/>
            <p:cNvSpPr>
              <a:spLocks/>
            </p:cNvSpPr>
            <p:nvPr/>
          </p:nvSpPr>
          <p:spPr bwMode="auto">
            <a:xfrm>
              <a:off x="10036175" y="5808663"/>
              <a:ext cx="449262" cy="247650"/>
            </a:xfrm>
            <a:custGeom>
              <a:avLst/>
              <a:gdLst>
                <a:gd name="T0" fmla="*/ 2 w 102"/>
                <a:gd name="T1" fmla="*/ 12 h 56"/>
                <a:gd name="T2" fmla="*/ 10 w 102"/>
                <a:gd name="T3" fmla="*/ 29 h 56"/>
                <a:gd name="T4" fmla="*/ 83 w 102"/>
                <a:gd name="T5" fmla="*/ 54 h 56"/>
                <a:gd name="T6" fmla="*/ 100 w 102"/>
                <a:gd name="T7" fmla="*/ 45 h 56"/>
                <a:gd name="T8" fmla="*/ 100 w 102"/>
                <a:gd name="T9" fmla="*/ 45 h 56"/>
                <a:gd name="T10" fmla="*/ 92 w 102"/>
                <a:gd name="T11" fmla="*/ 28 h 56"/>
                <a:gd name="T12" fmla="*/ 19 w 102"/>
                <a:gd name="T13" fmla="*/ 3 h 56"/>
                <a:gd name="T14" fmla="*/ 2 w 102"/>
                <a:gd name="T15" fmla="*/ 11 h 56"/>
                <a:gd name="T16" fmla="*/ 2 w 102"/>
                <a:gd name="T1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56">
                  <a:moveTo>
                    <a:pt x="2" y="12"/>
                  </a:moveTo>
                  <a:cubicBezTo>
                    <a:pt x="0" y="19"/>
                    <a:pt x="3" y="26"/>
                    <a:pt x="10" y="29"/>
                  </a:cubicBezTo>
                  <a:cubicBezTo>
                    <a:pt x="83" y="54"/>
                    <a:pt x="83" y="54"/>
                    <a:pt x="83" y="54"/>
                  </a:cubicBezTo>
                  <a:cubicBezTo>
                    <a:pt x="90" y="56"/>
                    <a:pt x="97" y="53"/>
                    <a:pt x="100" y="45"/>
                  </a:cubicBezTo>
                  <a:cubicBezTo>
                    <a:pt x="100" y="45"/>
                    <a:pt x="100" y="45"/>
                    <a:pt x="100" y="45"/>
                  </a:cubicBezTo>
                  <a:cubicBezTo>
                    <a:pt x="102" y="38"/>
                    <a:pt x="99" y="30"/>
                    <a:pt x="92" y="28"/>
                  </a:cubicBezTo>
                  <a:cubicBezTo>
                    <a:pt x="19" y="3"/>
                    <a:pt x="19" y="3"/>
                    <a:pt x="19" y="3"/>
                  </a:cubicBezTo>
                  <a:cubicBezTo>
                    <a:pt x="12" y="0"/>
                    <a:pt x="5" y="4"/>
                    <a:pt x="2" y="11"/>
                  </a:cubicBezTo>
                  <a:lnTo>
                    <a:pt x="2" y="12"/>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7" name="Rectangle 115"/>
            <p:cNvSpPr>
              <a:spLocks noChangeArrowheads="1"/>
            </p:cNvSpPr>
            <p:nvPr/>
          </p:nvSpPr>
          <p:spPr bwMode="auto">
            <a:xfrm>
              <a:off x="10145713" y="5672138"/>
              <a:ext cx="150812" cy="146050"/>
            </a:xfrm>
            <a:prstGeom prst="rect">
              <a:avLst/>
            </a:prstGeom>
            <a:solidFill>
              <a:srgbClr val="985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8" name="Rectangle 116"/>
            <p:cNvSpPr>
              <a:spLocks noChangeArrowheads="1"/>
            </p:cNvSpPr>
            <p:nvPr/>
          </p:nvSpPr>
          <p:spPr bwMode="auto">
            <a:xfrm>
              <a:off x="9617075" y="5672138"/>
              <a:ext cx="146050" cy="141288"/>
            </a:xfrm>
            <a:prstGeom prst="rect">
              <a:avLst/>
            </a:prstGeom>
            <a:solidFill>
              <a:srgbClr val="985F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9" name="Freeform 117"/>
            <p:cNvSpPr>
              <a:spLocks/>
            </p:cNvSpPr>
            <p:nvPr/>
          </p:nvSpPr>
          <p:spPr bwMode="auto">
            <a:xfrm>
              <a:off x="9837738" y="5280025"/>
              <a:ext cx="123825" cy="49213"/>
            </a:xfrm>
            <a:custGeom>
              <a:avLst/>
              <a:gdLst>
                <a:gd name="T0" fmla="*/ 0 w 78"/>
                <a:gd name="T1" fmla="*/ 3 h 31"/>
                <a:gd name="T2" fmla="*/ 25 w 78"/>
                <a:gd name="T3" fmla="*/ 31 h 31"/>
                <a:gd name="T4" fmla="*/ 78 w 78"/>
                <a:gd name="T5" fmla="*/ 0 h 31"/>
                <a:gd name="T6" fmla="*/ 0 w 78"/>
                <a:gd name="T7" fmla="*/ 3 h 31"/>
              </a:gdLst>
              <a:ahLst/>
              <a:cxnLst>
                <a:cxn ang="0">
                  <a:pos x="T0" y="T1"/>
                </a:cxn>
                <a:cxn ang="0">
                  <a:pos x="T2" y="T3"/>
                </a:cxn>
                <a:cxn ang="0">
                  <a:pos x="T4" y="T5"/>
                </a:cxn>
                <a:cxn ang="0">
                  <a:pos x="T6" y="T7"/>
                </a:cxn>
              </a:cxnLst>
              <a:rect l="0" t="0" r="r" b="b"/>
              <a:pathLst>
                <a:path w="78" h="31">
                  <a:moveTo>
                    <a:pt x="0" y="3"/>
                  </a:moveTo>
                  <a:lnTo>
                    <a:pt x="25" y="31"/>
                  </a:lnTo>
                  <a:lnTo>
                    <a:pt x="78" y="0"/>
                  </a:lnTo>
                  <a:lnTo>
                    <a:pt x="0" y="3"/>
                  </a:ln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0" name="Freeform 118"/>
            <p:cNvSpPr>
              <a:spLocks/>
            </p:cNvSpPr>
            <p:nvPr/>
          </p:nvSpPr>
          <p:spPr bwMode="auto">
            <a:xfrm>
              <a:off x="9748838" y="5078413"/>
              <a:ext cx="349250" cy="228600"/>
            </a:xfrm>
            <a:custGeom>
              <a:avLst/>
              <a:gdLst>
                <a:gd name="T0" fmla="*/ 14 w 79"/>
                <a:gd name="T1" fmla="*/ 0 h 52"/>
                <a:gd name="T2" fmla="*/ 26 w 79"/>
                <a:gd name="T3" fmla="*/ 6 h 52"/>
                <a:gd name="T4" fmla="*/ 37 w 79"/>
                <a:gd name="T5" fmla="*/ 19 h 52"/>
                <a:gd name="T6" fmla="*/ 79 w 79"/>
                <a:gd name="T7" fmla="*/ 6 h 52"/>
                <a:gd name="T8" fmla="*/ 79 w 79"/>
                <a:gd name="T9" fmla="*/ 15 h 52"/>
                <a:gd name="T10" fmla="*/ 32 w 79"/>
                <a:gd name="T11" fmla="*/ 52 h 52"/>
                <a:gd name="T12" fmla="*/ 27 w 79"/>
                <a:gd name="T13" fmla="*/ 47 h 52"/>
                <a:gd name="T14" fmla="*/ 16 w 79"/>
                <a:gd name="T15" fmla="*/ 47 h 52"/>
                <a:gd name="T16" fmla="*/ 0 w 79"/>
                <a:gd name="T17" fmla="*/ 30 h 52"/>
                <a:gd name="T18" fmla="*/ 0 w 79"/>
                <a:gd name="T19" fmla="*/ 9 h 52"/>
                <a:gd name="T20" fmla="*/ 14 w 79"/>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52">
                  <a:moveTo>
                    <a:pt x="14" y="0"/>
                  </a:moveTo>
                  <a:cubicBezTo>
                    <a:pt x="14" y="0"/>
                    <a:pt x="17" y="0"/>
                    <a:pt x="26" y="6"/>
                  </a:cubicBezTo>
                  <a:cubicBezTo>
                    <a:pt x="35" y="12"/>
                    <a:pt x="37" y="19"/>
                    <a:pt x="37" y="19"/>
                  </a:cubicBezTo>
                  <a:cubicBezTo>
                    <a:pt x="79" y="6"/>
                    <a:pt x="79" y="6"/>
                    <a:pt x="79" y="6"/>
                  </a:cubicBezTo>
                  <a:cubicBezTo>
                    <a:pt x="79" y="15"/>
                    <a:pt x="79" y="15"/>
                    <a:pt x="79" y="15"/>
                  </a:cubicBezTo>
                  <a:cubicBezTo>
                    <a:pt x="77" y="35"/>
                    <a:pt x="57" y="52"/>
                    <a:pt x="32" y="52"/>
                  </a:cubicBezTo>
                  <a:cubicBezTo>
                    <a:pt x="27" y="47"/>
                    <a:pt x="27" y="47"/>
                    <a:pt x="27" y="47"/>
                  </a:cubicBezTo>
                  <a:cubicBezTo>
                    <a:pt x="16" y="47"/>
                    <a:pt x="16" y="47"/>
                    <a:pt x="16" y="47"/>
                  </a:cubicBezTo>
                  <a:cubicBezTo>
                    <a:pt x="7" y="47"/>
                    <a:pt x="0" y="39"/>
                    <a:pt x="0" y="30"/>
                  </a:cubicBezTo>
                  <a:cubicBezTo>
                    <a:pt x="0" y="9"/>
                    <a:pt x="0" y="9"/>
                    <a:pt x="0" y="9"/>
                  </a:cubicBezTo>
                  <a:cubicBezTo>
                    <a:pt x="13" y="8"/>
                    <a:pt x="14" y="0"/>
                    <a:pt x="14" y="0"/>
                  </a:cubicBezTo>
                  <a:close/>
                </a:path>
              </a:pathLst>
            </a:custGeom>
            <a:solidFill>
              <a:srgbClr val="30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1" name="Freeform 119"/>
            <p:cNvSpPr>
              <a:spLocks/>
            </p:cNvSpPr>
            <p:nvPr/>
          </p:nvSpPr>
          <p:spPr bwMode="auto">
            <a:xfrm>
              <a:off x="9748838" y="5153025"/>
              <a:ext cx="79375" cy="44450"/>
            </a:xfrm>
            <a:custGeom>
              <a:avLst/>
              <a:gdLst>
                <a:gd name="T0" fmla="*/ 17 w 18"/>
                <a:gd name="T1" fmla="*/ 1 h 10"/>
                <a:gd name="T2" fmla="*/ 15 w 18"/>
                <a:gd name="T3" fmla="*/ 1 h 10"/>
                <a:gd name="T4" fmla="*/ 0 w 18"/>
                <a:gd name="T5" fmla="*/ 3 h 10"/>
                <a:gd name="T6" fmla="*/ 0 w 18"/>
                <a:gd name="T7" fmla="*/ 6 h 10"/>
                <a:gd name="T8" fmla="*/ 17 w 18"/>
                <a:gd name="T9" fmla="*/ 3 h 10"/>
                <a:gd name="T10" fmla="*/ 17 w 18"/>
                <a:gd name="T11" fmla="*/ 1 h 10"/>
              </a:gdLst>
              <a:ahLst/>
              <a:cxnLst>
                <a:cxn ang="0">
                  <a:pos x="T0" y="T1"/>
                </a:cxn>
                <a:cxn ang="0">
                  <a:pos x="T2" y="T3"/>
                </a:cxn>
                <a:cxn ang="0">
                  <a:pos x="T4" y="T5"/>
                </a:cxn>
                <a:cxn ang="0">
                  <a:pos x="T6" y="T7"/>
                </a:cxn>
                <a:cxn ang="0">
                  <a:pos x="T8" y="T9"/>
                </a:cxn>
                <a:cxn ang="0">
                  <a:pos x="T10" y="T11"/>
                </a:cxn>
              </a:cxnLst>
              <a:rect l="0" t="0" r="r" b="b"/>
              <a:pathLst>
                <a:path w="18" h="10">
                  <a:moveTo>
                    <a:pt x="17" y="1"/>
                  </a:moveTo>
                  <a:cubicBezTo>
                    <a:pt x="16" y="0"/>
                    <a:pt x="15" y="0"/>
                    <a:pt x="15" y="1"/>
                  </a:cubicBezTo>
                  <a:cubicBezTo>
                    <a:pt x="14" y="1"/>
                    <a:pt x="9" y="6"/>
                    <a:pt x="0" y="3"/>
                  </a:cubicBezTo>
                  <a:cubicBezTo>
                    <a:pt x="0" y="6"/>
                    <a:pt x="0" y="6"/>
                    <a:pt x="0" y="6"/>
                  </a:cubicBezTo>
                  <a:cubicBezTo>
                    <a:pt x="11" y="10"/>
                    <a:pt x="17" y="3"/>
                    <a:pt x="17" y="3"/>
                  </a:cubicBezTo>
                  <a:cubicBezTo>
                    <a:pt x="18" y="2"/>
                    <a:pt x="17" y="1"/>
                    <a:pt x="17" y="1"/>
                  </a:cubicBezTo>
                  <a:close/>
                </a:path>
              </a:pathLst>
            </a:custGeom>
            <a:solidFill>
              <a:srgbClr val="EC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2" name="Rectangle 121"/>
            <p:cNvSpPr>
              <a:spLocks noChangeArrowheads="1"/>
            </p:cNvSpPr>
            <p:nvPr/>
          </p:nvSpPr>
          <p:spPr bwMode="auto">
            <a:xfrm>
              <a:off x="10058400" y="5937250"/>
              <a:ext cx="523875" cy="52388"/>
            </a:xfrm>
            <a:prstGeom prst="rect">
              <a:avLst/>
            </a:prstGeom>
            <a:solidFill>
              <a:srgbClr val="525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3" name="Freeform 122"/>
            <p:cNvSpPr>
              <a:spLocks/>
            </p:cNvSpPr>
            <p:nvPr/>
          </p:nvSpPr>
          <p:spPr bwMode="auto">
            <a:xfrm>
              <a:off x="9912350" y="5672138"/>
              <a:ext cx="550862" cy="265113"/>
            </a:xfrm>
            <a:custGeom>
              <a:avLst/>
              <a:gdLst>
                <a:gd name="T0" fmla="*/ 256 w 347"/>
                <a:gd name="T1" fmla="*/ 0 h 167"/>
                <a:gd name="T2" fmla="*/ 0 w 347"/>
                <a:gd name="T3" fmla="*/ 0 h 167"/>
                <a:gd name="T4" fmla="*/ 92 w 347"/>
                <a:gd name="T5" fmla="*/ 167 h 167"/>
                <a:gd name="T6" fmla="*/ 347 w 347"/>
                <a:gd name="T7" fmla="*/ 167 h 167"/>
                <a:gd name="T8" fmla="*/ 256 w 347"/>
                <a:gd name="T9" fmla="*/ 0 h 167"/>
              </a:gdLst>
              <a:ahLst/>
              <a:cxnLst>
                <a:cxn ang="0">
                  <a:pos x="T0" y="T1"/>
                </a:cxn>
                <a:cxn ang="0">
                  <a:pos x="T2" y="T3"/>
                </a:cxn>
                <a:cxn ang="0">
                  <a:pos x="T4" y="T5"/>
                </a:cxn>
                <a:cxn ang="0">
                  <a:pos x="T6" y="T7"/>
                </a:cxn>
                <a:cxn ang="0">
                  <a:pos x="T8" y="T9"/>
                </a:cxn>
              </a:cxnLst>
              <a:rect l="0" t="0" r="r" b="b"/>
              <a:pathLst>
                <a:path w="347" h="167">
                  <a:moveTo>
                    <a:pt x="256" y="0"/>
                  </a:moveTo>
                  <a:lnTo>
                    <a:pt x="0" y="0"/>
                  </a:lnTo>
                  <a:lnTo>
                    <a:pt x="92" y="167"/>
                  </a:lnTo>
                  <a:lnTo>
                    <a:pt x="347" y="167"/>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4" name="Freeform 123"/>
            <p:cNvSpPr>
              <a:spLocks/>
            </p:cNvSpPr>
            <p:nvPr/>
          </p:nvSpPr>
          <p:spPr bwMode="auto">
            <a:xfrm>
              <a:off x="10472738" y="5937250"/>
              <a:ext cx="458787" cy="119063"/>
            </a:xfrm>
            <a:custGeom>
              <a:avLst/>
              <a:gdLst>
                <a:gd name="T0" fmla="*/ 0 w 104"/>
                <a:gd name="T1" fmla="*/ 14 h 27"/>
                <a:gd name="T2" fmla="*/ 14 w 104"/>
                <a:gd name="T3" fmla="*/ 27 h 27"/>
                <a:gd name="T4" fmla="*/ 90 w 104"/>
                <a:gd name="T5" fmla="*/ 27 h 27"/>
                <a:gd name="T6" fmla="*/ 104 w 104"/>
                <a:gd name="T7" fmla="*/ 14 h 27"/>
                <a:gd name="T8" fmla="*/ 104 w 104"/>
                <a:gd name="T9" fmla="*/ 13 h 27"/>
                <a:gd name="T10" fmla="*/ 90 w 104"/>
                <a:gd name="T11" fmla="*/ 0 h 27"/>
                <a:gd name="T12" fmla="*/ 14 w 104"/>
                <a:gd name="T13" fmla="*/ 0 h 27"/>
                <a:gd name="T14" fmla="*/ 0 w 104"/>
                <a:gd name="T15" fmla="*/ 13 h 27"/>
                <a:gd name="T16" fmla="*/ 0 w 104"/>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7">
                  <a:moveTo>
                    <a:pt x="0" y="14"/>
                  </a:moveTo>
                  <a:cubicBezTo>
                    <a:pt x="0" y="21"/>
                    <a:pt x="7" y="27"/>
                    <a:pt x="14" y="27"/>
                  </a:cubicBezTo>
                  <a:cubicBezTo>
                    <a:pt x="90" y="27"/>
                    <a:pt x="90" y="27"/>
                    <a:pt x="90" y="27"/>
                  </a:cubicBezTo>
                  <a:cubicBezTo>
                    <a:pt x="98" y="27"/>
                    <a:pt x="104" y="21"/>
                    <a:pt x="104" y="14"/>
                  </a:cubicBezTo>
                  <a:cubicBezTo>
                    <a:pt x="104" y="13"/>
                    <a:pt x="104" y="13"/>
                    <a:pt x="104" y="13"/>
                  </a:cubicBezTo>
                  <a:cubicBezTo>
                    <a:pt x="104" y="6"/>
                    <a:pt x="98" y="0"/>
                    <a:pt x="90" y="0"/>
                  </a:cubicBezTo>
                  <a:cubicBezTo>
                    <a:pt x="14" y="0"/>
                    <a:pt x="14" y="0"/>
                    <a:pt x="14" y="0"/>
                  </a:cubicBezTo>
                  <a:cubicBezTo>
                    <a:pt x="7" y="0"/>
                    <a:pt x="0" y="6"/>
                    <a:pt x="0" y="13"/>
                  </a:cubicBezTo>
                  <a:lnTo>
                    <a:pt x="0" y="14"/>
                  </a:lnTo>
                  <a:close/>
                </a:path>
              </a:pathLst>
            </a:custGeom>
            <a:solidFill>
              <a:srgbClr val="F3B5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5" name="Freeform 124"/>
            <p:cNvSpPr>
              <a:spLocks/>
            </p:cNvSpPr>
            <p:nvPr/>
          </p:nvSpPr>
          <p:spPr bwMode="auto">
            <a:xfrm>
              <a:off x="10167938" y="5761038"/>
              <a:ext cx="74612" cy="44450"/>
            </a:xfrm>
            <a:custGeom>
              <a:avLst/>
              <a:gdLst>
                <a:gd name="T0" fmla="*/ 11 w 47"/>
                <a:gd name="T1" fmla="*/ 28 h 28"/>
                <a:gd name="T2" fmla="*/ 47 w 47"/>
                <a:gd name="T3" fmla="*/ 28 h 28"/>
                <a:gd name="T4" fmla="*/ 33 w 47"/>
                <a:gd name="T5" fmla="*/ 0 h 28"/>
                <a:gd name="T6" fmla="*/ 0 w 47"/>
                <a:gd name="T7" fmla="*/ 3 h 28"/>
                <a:gd name="T8" fmla="*/ 11 w 47"/>
                <a:gd name="T9" fmla="*/ 28 h 28"/>
              </a:gdLst>
              <a:ahLst/>
              <a:cxnLst>
                <a:cxn ang="0">
                  <a:pos x="T0" y="T1"/>
                </a:cxn>
                <a:cxn ang="0">
                  <a:pos x="T2" y="T3"/>
                </a:cxn>
                <a:cxn ang="0">
                  <a:pos x="T4" y="T5"/>
                </a:cxn>
                <a:cxn ang="0">
                  <a:pos x="T6" y="T7"/>
                </a:cxn>
                <a:cxn ang="0">
                  <a:pos x="T8" y="T9"/>
                </a:cxn>
              </a:cxnLst>
              <a:rect l="0" t="0" r="r" b="b"/>
              <a:pathLst>
                <a:path w="47" h="28">
                  <a:moveTo>
                    <a:pt x="11" y="28"/>
                  </a:moveTo>
                  <a:lnTo>
                    <a:pt x="47" y="28"/>
                  </a:lnTo>
                  <a:lnTo>
                    <a:pt x="33" y="0"/>
                  </a:lnTo>
                  <a:lnTo>
                    <a:pt x="0" y="3"/>
                  </a:lnTo>
                  <a:lnTo>
                    <a:pt x="11" y="28"/>
                  </a:lnTo>
                  <a:close/>
                </a:path>
              </a:pathLst>
            </a:custGeom>
            <a:solidFill>
              <a:srgbClr val="52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6" name="Freeform 125"/>
            <p:cNvSpPr>
              <a:spLocks/>
            </p:cNvSpPr>
            <p:nvPr/>
          </p:nvSpPr>
          <p:spPr bwMode="auto">
            <a:xfrm>
              <a:off x="10123488" y="5768975"/>
              <a:ext cx="57150" cy="36513"/>
            </a:xfrm>
            <a:custGeom>
              <a:avLst/>
              <a:gdLst>
                <a:gd name="T0" fmla="*/ 36 w 36"/>
                <a:gd name="T1" fmla="*/ 23 h 23"/>
                <a:gd name="T2" fmla="*/ 25 w 36"/>
                <a:gd name="T3" fmla="*/ 0 h 23"/>
                <a:gd name="T4" fmla="*/ 0 w 36"/>
                <a:gd name="T5" fmla="*/ 3 h 23"/>
                <a:gd name="T6" fmla="*/ 9 w 36"/>
                <a:gd name="T7" fmla="*/ 23 h 23"/>
                <a:gd name="T8" fmla="*/ 36 w 36"/>
                <a:gd name="T9" fmla="*/ 23 h 23"/>
              </a:gdLst>
              <a:ahLst/>
              <a:cxnLst>
                <a:cxn ang="0">
                  <a:pos x="T0" y="T1"/>
                </a:cxn>
                <a:cxn ang="0">
                  <a:pos x="T2" y="T3"/>
                </a:cxn>
                <a:cxn ang="0">
                  <a:pos x="T4" y="T5"/>
                </a:cxn>
                <a:cxn ang="0">
                  <a:pos x="T6" y="T7"/>
                </a:cxn>
                <a:cxn ang="0">
                  <a:pos x="T8" y="T9"/>
                </a:cxn>
              </a:cxnLst>
              <a:rect l="0" t="0" r="r" b="b"/>
              <a:pathLst>
                <a:path w="36" h="23">
                  <a:moveTo>
                    <a:pt x="36" y="23"/>
                  </a:moveTo>
                  <a:lnTo>
                    <a:pt x="25" y="0"/>
                  </a:lnTo>
                  <a:lnTo>
                    <a:pt x="0" y="3"/>
                  </a:lnTo>
                  <a:lnTo>
                    <a:pt x="9" y="23"/>
                  </a:lnTo>
                  <a:lnTo>
                    <a:pt x="36" y="23"/>
                  </a:lnTo>
                  <a:close/>
                </a:path>
              </a:pathLst>
            </a:custGeom>
            <a:solidFill>
              <a:srgbClr val="52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7" name="Freeform 126"/>
            <p:cNvSpPr>
              <a:spLocks/>
            </p:cNvSpPr>
            <p:nvPr/>
          </p:nvSpPr>
          <p:spPr bwMode="auto">
            <a:xfrm>
              <a:off x="10190163" y="5808663"/>
              <a:ext cx="74612" cy="49213"/>
            </a:xfrm>
            <a:custGeom>
              <a:avLst/>
              <a:gdLst>
                <a:gd name="T0" fmla="*/ 0 w 47"/>
                <a:gd name="T1" fmla="*/ 0 h 31"/>
                <a:gd name="T2" fmla="*/ 8 w 47"/>
                <a:gd name="T3" fmla="*/ 25 h 31"/>
                <a:gd name="T4" fmla="*/ 47 w 47"/>
                <a:gd name="T5" fmla="*/ 31 h 31"/>
                <a:gd name="T6" fmla="*/ 33 w 47"/>
                <a:gd name="T7" fmla="*/ 3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lnTo>
                    <a:pt x="8" y="25"/>
                  </a:lnTo>
                  <a:lnTo>
                    <a:pt x="47" y="31"/>
                  </a:lnTo>
                  <a:lnTo>
                    <a:pt x="33" y="3"/>
                  </a:lnTo>
                  <a:lnTo>
                    <a:pt x="0" y="0"/>
                  </a:lnTo>
                  <a:close/>
                </a:path>
              </a:pathLst>
            </a:custGeom>
            <a:solidFill>
              <a:srgbClr val="52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8" name="Freeform 127"/>
            <p:cNvSpPr>
              <a:spLocks/>
            </p:cNvSpPr>
            <p:nvPr/>
          </p:nvSpPr>
          <p:spPr bwMode="auto">
            <a:xfrm>
              <a:off x="10140950" y="5808663"/>
              <a:ext cx="58737" cy="39688"/>
            </a:xfrm>
            <a:custGeom>
              <a:avLst/>
              <a:gdLst>
                <a:gd name="T0" fmla="*/ 25 w 37"/>
                <a:gd name="T1" fmla="*/ 0 h 25"/>
                <a:gd name="T2" fmla="*/ 0 w 37"/>
                <a:gd name="T3" fmla="*/ 0 h 25"/>
                <a:gd name="T4" fmla="*/ 9 w 37"/>
                <a:gd name="T5" fmla="*/ 23 h 25"/>
                <a:gd name="T6" fmla="*/ 37 w 37"/>
                <a:gd name="T7" fmla="*/ 25 h 25"/>
                <a:gd name="T8" fmla="*/ 25 w 37"/>
                <a:gd name="T9" fmla="*/ 0 h 25"/>
              </a:gdLst>
              <a:ahLst/>
              <a:cxnLst>
                <a:cxn ang="0">
                  <a:pos x="T0" y="T1"/>
                </a:cxn>
                <a:cxn ang="0">
                  <a:pos x="T2" y="T3"/>
                </a:cxn>
                <a:cxn ang="0">
                  <a:pos x="T4" y="T5"/>
                </a:cxn>
                <a:cxn ang="0">
                  <a:pos x="T6" y="T7"/>
                </a:cxn>
                <a:cxn ang="0">
                  <a:pos x="T8" y="T9"/>
                </a:cxn>
              </a:cxnLst>
              <a:rect l="0" t="0" r="r" b="b"/>
              <a:pathLst>
                <a:path w="37" h="25">
                  <a:moveTo>
                    <a:pt x="25" y="0"/>
                  </a:moveTo>
                  <a:lnTo>
                    <a:pt x="0" y="0"/>
                  </a:lnTo>
                  <a:lnTo>
                    <a:pt x="9" y="23"/>
                  </a:lnTo>
                  <a:lnTo>
                    <a:pt x="37" y="25"/>
                  </a:lnTo>
                  <a:lnTo>
                    <a:pt x="25" y="0"/>
                  </a:lnTo>
                  <a:close/>
                </a:path>
              </a:pathLst>
            </a:custGeom>
            <a:solidFill>
              <a:srgbClr val="52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31" name="Freeform 772"/>
          <p:cNvSpPr>
            <a:spLocks/>
          </p:cNvSpPr>
          <p:nvPr/>
        </p:nvSpPr>
        <p:spPr bwMode="auto">
          <a:xfrm>
            <a:off x="2259815" y="2954978"/>
            <a:ext cx="912846" cy="601203"/>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40000"/>
              <a:lumOff val="6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nvGrpSpPr>
          <p:cNvPr id="132" name="Group 131"/>
          <p:cNvGrpSpPr/>
          <p:nvPr/>
        </p:nvGrpSpPr>
        <p:grpSpPr>
          <a:xfrm flipH="1">
            <a:off x="7937" y="6647620"/>
            <a:ext cx="12452865" cy="355298"/>
            <a:chOff x="-2204224" y="6529713"/>
            <a:chExt cx="14640699" cy="464812"/>
          </a:xfrm>
        </p:grpSpPr>
        <p:grpSp>
          <p:nvGrpSpPr>
            <p:cNvPr id="237" name="Group 236"/>
            <p:cNvGrpSpPr/>
            <p:nvPr/>
          </p:nvGrpSpPr>
          <p:grpSpPr>
            <a:xfrm>
              <a:off x="-2204224" y="6529713"/>
              <a:ext cx="14640699" cy="464812"/>
              <a:chOff x="-2204224" y="6529713"/>
              <a:chExt cx="14640699" cy="464812"/>
            </a:xfrm>
          </p:grpSpPr>
          <p:sp>
            <p:nvSpPr>
              <p:cNvPr id="239" name="Freeform 113"/>
              <p:cNvSpPr>
                <a:spLocks/>
              </p:cNvSpPr>
              <p:nvPr/>
            </p:nvSpPr>
            <p:spPr bwMode="auto">
              <a:xfrm>
                <a:off x="7708900" y="6529713"/>
                <a:ext cx="4727575" cy="464812"/>
              </a:xfrm>
              <a:custGeom>
                <a:avLst/>
                <a:gdLst>
                  <a:gd name="T0" fmla="*/ 0 w 996"/>
                  <a:gd name="T1" fmla="*/ 291 h 291"/>
                  <a:gd name="T2" fmla="*/ 996 w 996"/>
                  <a:gd name="T3" fmla="*/ 291 h 291"/>
                  <a:gd name="T4" fmla="*/ 996 w 996"/>
                  <a:gd name="T5" fmla="*/ 234 h 291"/>
                  <a:gd name="T6" fmla="*/ 0 w 996"/>
                  <a:gd name="T7" fmla="*/ 291 h 291"/>
                  <a:gd name="connsiteX0" fmla="*/ 0 w 10000"/>
                  <a:gd name="connsiteY0" fmla="*/ 5558 h 5558"/>
                  <a:gd name="connsiteX1" fmla="*/ 10000 w 10000"/>
                  <a:gd name="connsiteY1" fmla="*/ 5558 h 5558"/>
                  <a:gd name="connsiteX2" fmla="*/ 10000 w 10000"/>
                  <a:gd name="connsiteY2" fmla="*/ 3599 h 5558"/>
                  <a:gd name="connsiteX3" fmla="*/ 0 w 10000"/>
                  <a:gd name="connsiteY3" fmla="*/ 5558 h 5558"/>
                </a:gdLst>
                <a:ahLst/>
                <a:cxnLst>
                  <a:cxn ang="0">
                    <a:pos x="connsiteX0" y="connsiteY0"/>
                  </a:cxn>
                  <a:cxn ang="0">
                    <a:pos x="connsiteX1" y="connsiteY1"/>
                  </a:cxn>
                  <a:cxn ang="0">
                    <a:pos x="connsiteX2" y="connsiteY2"/>
                  </a:cxn>
                  <a:cxn ang="0">
                    <a:pos x="connsiteX3" y="connsiteY3"/>
                  </a:cxn>
                </a:cxnLst>
                <a:rect l="l" t="t" r="r" b="b"/>
                <a:pathLst>
                  <a:path w="10000" h="5558">
                    <a:moveTo>
                      <a:pt x="0" y="5558"/>
                    </a:moveTo>
                    <a:lnTo>
                      <a:pt x="10000" y="5558"/>
                    </a:lnTo>
                    <a:lnTo>
                      <a:pt x="10000" y="3599"/>
                    </a:lnTo>
                    <a:cubicBezTo>
                      <a:pt x="7048" y="-4442"/>
                      <a:pt x="5122" y="3163"/>
                      <a:pt x="0" y="555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240" name="Rectangle 239"/>
              <p:cNvSpPr/>
              <p:nvPr/>
            </p:nvSpPr>
            <p:spPr bwMode="auto">
              <a:xfrm>
                <a:off x="-2204224" y="6916507"/>
                <a:ext cx="14629588" cy="78018"/>
              </a:xfrm>
              <a:prstGeom prst="rect">
                <a:avLst/>
              </a:prstGeom>
              <a:solidFill>
                <a:srgbClr val="7FBA00"/>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284" tIns="41142" rIns="82284" bIns="41142" numCol="1" spcCol="0" rtlCol="0" fromWordArt="0" anchor="ctr" anchorCtr="0" forceAA="0" compatLnSpc="1">
                <a:prstTxWarp prst="textNoShape">
                  <a:avLst/>
                </a:prstTxWarp>
                <a:noAutofit/>
              </a:bodyPr>
              <a:lstStyle/>
              <a:p>
                <a:pPr algn="ctr" defTabSz="839163" fontAlgn="base">
                  <a:spcBef>
                    <a:spcPct val="0"/>
                  </a:spcBef>
                  <a:spcAft>
                    <a:spcPct val="0"/>
                  </a:spcAft>
                </a:pPr>
                <a:endParaRPr lang="en-IN" dirty="0">
                  <a:solidFill>
                    <a:srgbClr val="000000"/>
                  </a:solidFill>
                  <a:ea typeface="Segoe UI" pitchFamily="34" charset="0"/>
                  <a:cs typeface="Segoe UI" pitchFamily="34" charset="0"/>
                </a:endParaRPr>
              </a:p>
            </p:txBody>
          </p:sp>
        </p:grpSp>
        <p:sp>
          <p:nvSpPr>
            <p:cNvPr id="238" name="Freeform 265"/>
            <p:cNvSpPr>
              <a:spLocks/>
            </p:cNvSpPr>
            <p:nvPr/>
          </p:nvSpPr>
          <p:spPr bwMode="auto">
            <a:xfrm>
              <a:off x="10663203" y="6655487"/>
              <a:ext cx="1571904" cy="339038"/>
            </a:xfrm>
            <a:custGeom>
              <a:avLst/>
              <a:gdLst>
                <a:gd name="T0" fmla="*/ 428 w 547"/>
                <a:gd name="T1" fmla="*/ 37 h 118"/>
                <a:gd name="T2" fmla="*/ 338 w 547"/>
                <a:gd name="T3" fmla="*/ 10 h 118"/>
                <a:gd name="T4" fmla="*/ 292 w 547"/>
                <a:gd name="T5" fmla="*/ 5 h 118"/>
                <a:gd name="T6" fmla="*/ 0 w 547"/>
                <a:gd name="T7" fmla="*/ 118 h 118"/>
                <a:gd name="T8" fmla="*/ 194 w 547"/>
                <a:gd name="T9" fmla="*/ 118 h 118"/>
                <a:gd name="T10" fmla="*/ 547 w 547"/>
                <a:gd name="T11" fmla="*/ 118 h 118"/>
                <a:gd name="T12" fmla="*/ 428 w 547"/>
                <a:gd name="T13" fmla="*/ 37 h 118"/>
              </a:gdLst>
              <a:ahLst/>
              <a:cxnLst>
                <a:cxn ang="0">
                  <a:pos x="T0" y="T1"/>
                </a:cxn>
                <a:cxn ang="0">
                  <a:pos x="T2" y="T3"/>
                </a:cxn>
                <a:cxn ang="0">
                  <a:pos x="T4" y="T5"/>
                </a:cxn>
                <a:cxn ang="0">
                  <a:pos x="T6" y="T7"/>
                </a:cxn>
                <a:cxn ang="0">
                  <a:pos x="T8" y="T9"/>
                </a:cxn>
                <a:cxn ang="0">
                  <a:pos x="T10" y="T11"/>
                </a:cxn>
                <a:cxn ang="0">
                  <a:pos x="T12" y="T13"/>
                </a:cxn>
              </a:cxnLst>
              <a:rect l="0" t="0" r="r" b="b"/>
              <a:pathLst>
                <a:path w="547" h="118">
                  <a:moveTo>
                    <a:pt x="428" y="37"/>
                  </a:moveTo>
                  <a:cubicBezTo>
                    <a:pt x="399" y="24"/>
                    <a:pt x="369" y="15"/>
                    <a:pt x="338" y="10"/>
                  </a:cubicBezTo>
                  <a:cubicBezTo>
                    <a:pt x="323" y="8"/>
                    <a:pt x="307" y="6"/>
                    <a:pt x="292" y="5"/>
                  </a:cubicBezTo>
                  <a:cubicBezTo>
                    <a:pt x="187" y="0"/>
                    <a:pt x="81" y="38"/>
                    <a:pt x="0" y="118"/>
                  </a:cubicBezTo>
                  <a:cubicBezTo>
                    <a:pt x="194" y="118"/>
                    <a:pt x="194" y="118"/>
                    <a:pt x="194" y="118"/>
                  </a:cubicBezTo>
                  <a:cubicBezTo>
                    <a:pt x="547" y="118"/>
                    <a:pt x="547" y="118"/>
                    <a:pt x="547" y="118"/>
                  </a:cubicBezTo>
                  <a:cubicBezTo>
                    <a:pt x="511" y="83"/>
                    <a:pt x="471" y="56"/>
                    <a:pt x="428" y="3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grpSp>
      <p:grpSp>
        <p:nvGrpSpPr>
          <p:cNvPr id="133" name="Group 132"/>
          <p:cNvGrpSpPr/>
          <p:nvPr/>
        </p:nvGrpSpPr>
        <p:grpSpPr>
          <a:xfrm>
            <a:off x="383479" y="3306307"/>
            <a:ext cx="3046403" cy="3696155"/>
            <a:chOff x="1078644" y="2944892"/>
            <a:chExt cx="2747571" cy="3760255"/>
          </a:xfrm>
        </p:grpSpPr>
        <p:sp>
          <p:nvSpPr>
            <p:cNvPr id="137" name="Rectangle 10"/>
            <p:cNvSpPr>
              <a:spLocks noChangeArrowheads="1"/>
            </p:cNvSpPr>
            <p:nvPr/>
          </p:nvSpPr>
          <p:spPr bwMode="auto">
            <a:xfrm>
              <a:off x="2513539" y="4675020"/>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8" name="Rectangle 11"/>
            <p:cNvSpPr>
              <a:spLocks noChangeArrowheads="1"/>
            </p:cNvSpPr>
            <p:nvPr/>
          </p:nvSpPr>
          <p:spPr bwMode="auto">
            <a:xfrm>
              <a:off x="2513539" y="4675020"/>
              <a:ext cx="85713" cy="1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39" name="Rectangle 21"/>
            <p:cNvSpPr>
              <a:spLocks noChangeArrowheads="1"/>
            </p:cNvSpPr>
            <p:nvPr/>
          </p:nvSpPr>
          <p:spPr bwMode="auto">
            <a:xfrm>
              <a:off x="2427827" y="3332186"/>
              <a:ext cx="85713" cy="103174"/>
            </a:xfrm>
            <a:prstGeom prst="rect">
              <a:avLst/>
            </a:prstGeom>
            <a:solidFill>
              <a:srgbClr val="4EC0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0" name="Freeform 22"/>
            <p:cNvSpPr>
              <a:spLocks/>
            </p:cNvSpPr>
            <p:nvPr/>
          </p:nvSpPr>
          <p:spPr bwMode="auto">
            <a:xfrm>
              <a:off x="2427827" y="3332186"/>
              <a:ext cx="85713" cy="103174"/>
            </a:xfrm>
            <a:custGeom>
              <a:avLst/>
              <a:gdLst>
                <a:gd name="T0" fmla="*/ 0 w 54"/>
                <a:gd name="T1" fmla="*/ 65 h 65"/>
                <a:gd name="T2" fmla="*/ 54 w 54"/>
                <a:gd name="T3" fmla="*/ 65 h 65"/>
                <a:gd name="T4" fmla="*/ 54 w 54"/>
                <a:gd name="T5" fmla="*/ 0 h 65"/>
                <a:gd name="T6" fmla="*/ 0 w 54"/>
                <a:gd name="T7" fmla="*/ 0 h 65"/>
              </a:gdLst>
              <a:ahLst/>
              <a:cxnLst>
                <a:cxn ang="0">
                  <a:pos x="T0" y="T1"/>
                </a:cxn>
                <a:cxn ang="0">
                  <a:pos x="T2" y="T3"/>
                </a:cxn>
                <a:cxn ang="0">
                  <a:pos x="T4" y="T5"/>
                </a:cxn>
                <a:cxn ang="0">
                  <a:pos x="T6" y="T7"/>
                </a:cxn>
              </a:cxnLst>
              <a:rect l="0" t="0" r="r" b="b"/>
              <a:pathLst>
                <a:path w="54" h="65">
                  <a:moveTo>
                    <a:pt x="0" y="65"/>
                  </a:moveTo>
                  <a:lnTo>
                    <a:pt x="54" y="65"/>
                  </a:lnTo>
                  <a:lnTo>
                    <a:pt x="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1" name="Rectangle 26"/>
            <p:cNvSpPr>
              <a:spLocks noChangeArrowheads="1"/>
            </p:cNvSpPr>
            <p:nvPr/>
          </p:nvSpPr>
          <p:spPr bwMode="auto">
            <a:xfrm>
              <a:off x="2427825" y="4141696"/>
              <a:ext cx="196822" cy="2563450"/>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2" name="Rectangle 27"/>
            <p:cNvSpPr>
              <a:spLocks noChangeArrowheads="1"/>
            </p:cNvSpPr>
            <p:nvPr/>
          </p:nvSpPr>
          <p:spPr bwMode="auto">
            <a:xfrm>
              <a:off x="2427825" y="4141696"/>
              <a:ext cx="196822" cy="25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3" name="Freeform 28"/>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close/>
                </a:path>
              </a:pathLst>
            </a:custGeom>
            <a:solidFill>
              <a:srgbClr val="E6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4" name="Freeform 29"/>
            <p:cNvSpPr>
              <a:spLocks/>
            </p:cNvSpPr>
            <p:nvPr/>
          </p:nvSpPr>
          <p:spPr bwMode="auto">
            <a:xfrm>
              <a:off x="2624648" y="4149633"/>
              <a:ext cx="1158711" cy="2555513"/>
            </a:xfrm>
            <a:custGeom>
              <a:avLst/>
              <a:gdLst>
                <a:gd name="T0" fmla="*/ 0 w 730"/>
                <a:gd name="T1" fmla="*/ 0 h 1610"/>
                <a:gd name="T2" fmla="*/ 730 w 730"/>
                <a:gd name="T3" fmla="*/ 0 h 1610"/>
                <a:gd name="T4" fmla="*/ 725 w 730"/>
                <a:gd name="T5" fmla="*/ 1610 h 1610"/>
                <a:gd name="T6" fmla="*/ 0 w 730"/>
                <a:gd name="T7" fmla="*/ 1610 h 1610"/>
                <a:gd name="T8" fmla="*/ 0 w 730"/>
                <a:gd name="T9" fmla="*/ 0 h 1610"/>
              </a:gdLst>
              <a:ahLst/>
              <a:cxnLst>
                <a:cxn ang="0">
                  <a:pos x="T0" y="T1"/>
                </a:cxn>
                <a:cxn ang="0">
                  <a:pos x="T2" y="T3"/>
                </a:cxn>
                <a:cxn ang="0">
                  <a:pos x="T4" y="T5"/>
                </a:cxn>
                <a:cxn ang="0">
                  <a:pos x="T6" y="T7"/>
                </a:cxn>
                <a:cxn ang="0">
                  <a:pos x="T8" y="T9"/>
                </a:cxn>
              </a:cxnLst>
              <a:rect l="0" t="0" r="r" b="b"/>
              <a:pathLst>
                <a:path w="730" h="1610">
                  <a:moveTo>
                    <a:pt x="0" y="0"/>
                  </a:moveTo>
                  <a:lnTo>
                    <a:pt x="730" y="0"/>
                  </a:lnTo>
                  <a:lnTo>
                    <a:pt x="725" y="1610"/>
                  </a:lnTo>
                  <a:lnTo>
                    <a:pt x="0" y="16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5" name="Rectangle 30"/>
            <p:cNvSpPr>
              <a:spLocks noChangeArrowheads="1"/>
            </p:cNvSpPr>
            <p:nvPr/>
          </p:nvSpPr>
          <p:spPr bwMode="auto">
            <a:xfrm>
              <a:off x="2770677"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6" name="Rectangle 31"/>
            <p:cNvSpPr>
              <a:spLocks noChangeArrowheads="1"/>
            </p:cNvSpPr>
            <p:nvPr/>
          </p:nvSpPr>
          <p:spPr bwMode="auto">
            <a:xfrm>
              <a:off x="3019880"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7" name="Rectangle 32"/>
            <p:cNvSpPr>
              <a:spLocks noChangeArrowheads="1"/>
            </p:cNvSpPr>
            <p:nvPr/>
          </p:nvSpPr>
          <p:spPr bwMode="auto">
            <a:xfrm>
              <a:off x="3019880"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8" name="Rectangle 33"/>
            <p:cNvSpPr>
              <a:spLocks noChangeArrowheads="1"/>
            </p:cNvSpPr>
            <p:nvPr/>
          </p:nvSpPr>
          <p:spPr bwMode="auto">
            <a:xfrm>
              <a:off x="3269082" y="4338518"/>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49" name="Rectangle 34"/>
            <p:cNvSpPr>
              <a:spLocks noChangeArrowheads="1"/>
            </p:cNvSpPr>
            <p:nvPr/>
          </p:nvSpPr>
          <p:spPr bwMode="auto">
            <a:xfrm>
              <a:off x="3269082" y="4338518"/>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0" name="Rectangle 35"/>
            <p:cNvSpPr>
              <a:spLocks noChangeArrowheads="1"/>
            </p:cNvSpPr>
            <p:nvPr/>
          </p:nvSpPr>
          <p:spPr bwMode="auto">
            <a:xfrm>
              <a:off x="3508760" y="4338518"/>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1" name="Rectangle 36"/>
            <p:cNvSpPr>
              <a:spLocks noChangeArrowheads="1"/>
            </p:cNvSpPr>
            <p:nvPr/>
          </p:nvSpPr>
          <p:spPr bwMode="auto">
            <a:xfrm>
              <a:off x="3508760" y="4338518"/>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2" name="Rectangle 37"/>
            <p:cNvSpPr>
              <a:spLocks noChangeArrowheads="1"/>
            </p:cNvSpPr>
            <p:nvPr/>
          </p:nvSpPr>
          <p:spPr bwMode="auto">
            <a:xfrm>
              <a:off x="2770677"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3" name="Rectangle 38"/>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4" name="Rectangle 39"/>
            <p:cNvSpPr>
              <a:spLocks noChangeArrowheads="1"/>
            </p:cNvSpPr>
            <p:nvPr/>
          </p:nvSpPr>
          <p:spPr bwMode="auto">
            <a:xfrm>
              <a:off x="3019880"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5" name="Rectangle 40"/>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6" name="Rectangle 41"/>
            <p:cNvSpPr>
              <a:spLocks noChangeArrowheads="1"/>
            </p:cNvSpPr>
            <p:nvPr/>
          </p:nvSpPr>
          <p:spPr bwMode="auto">
            <a:xfrm>
              <a:off x="3269082" y="4881367"/>
              <a:ext cx="12856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7" name="Rectangle 42"/>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8" name="Rectangle 43"/>
            <p:cNvSpPr>
              <a:spLocks noChangeArrowheads="1"/>
            </p:cNvSpPr>
            <p:nvPr/>
          </p:nvSpPr>
          <p:spPr bwMode="auto">
            <a:xfrm>
              <a:off x="3508760" y="4881367"/>
              <a:ext cx="138092"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59" name="Rectangle 44"/>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0" name="Rectangle 45"/>
            <p:cNvSpPr>
              <a:spLocks noChangeArrowheads="1"/>
            </p:cNvSpPr>
            <p:nvPr/>
          </p:nvSpPr>
          <p:spPr bwMode="auto">
            <a:xfrm>
              <a:off x="2770677"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1" name="Rectangle 46"/>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2" name="Rectangle 47"/>
            <p:cNvSpPr>
              <a:spLocks noChangeArrowheads="1"/>
            </p:cNvSpPr>
            <p:nvPr/>
          </p:nvSpPr>
          <p:spPr bwMode="auto">
            <a:xfrm>
              <a:off x="3019880"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3" name="Rectangle 48"/>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4" name="Rectangle 49"/>
            <p:cNvSpPr>
              <a:spLocks noChangeArrowheads="1"/>
            </p:cNvSpPr>
            <p:nvPr/>
          </p:nvSpPr>
          <p:spPr bwMode="auto">
            <a:xfrm>
              <a:off x="3269082" y="5422628"/>
              <a:ext cx="128569"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5" name="Rectangle 50"/>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6" name="Rectangle 51"/>
            <p:cNvSpPr>
              <a:spLocks noChangeArrowheads="1"/>
            </p:cNvSpPr>
            <p:nvPr/>
          </p:nvSpPr>
          <p:spPr bwMode="auto">
            <a:xfrm>
              <a:off x="3508760" y="5422628"/>
              <a:ext cx="138092" cy="336502"/>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7" name="Rectangle 52"/>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8" name="Rectangle 53"/>
            <p:cNvSpPr>
              <a:spLocks noChangeArrowheads="1"/>
            </p:cNvSpPr>
            <p:nvPr/>
          </p:nvSpPr>
          <p:spPr bwMode="auto">
            <a:xfrm>
              <a:off x="2770677"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69" name="Rectangle 54"/>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0" name="Rectangle 55"/>
            <p:cNvSpPr>
              <a:spLocks noChangeArrowheads="1"/>
            </p:cNvSpPr>
            <p:nvPr/>
          </p:nvSpPr>
          <p:spPr bwMode="auto">
            <a:xfrm>
              <a:off x="3019880"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1" name="Rectangle 56"/>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2" name="Rectangle 57"/>
            <p:cNvSpPr>
              <a:spLocks noChangeArrowheads="1"/>
            </p:cNvSpPr>
            <p:nvPr/>
          </p:nvSpPr>
          <p:spPr bwMode="auto">
            <a:xfrm>
              <a:off x="3269082" y="5957539"/>
              <a:ext cx="128569"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3" name="Rectangle 58"/>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4" name="Rectangle 59"/>
            <p:cNvSpPr>
              <a:spLocks noChangeArrowheads="1"/>
            </p:cNvSpPr>
            <p:nvPr/>
          </p:nvSpPr>
          <p:spPr bwMode="auto">
            <a:xfrm>
              <a:off x="3508760" y="5957539"/>
              <a:ext cx="138092" cy="342851"/>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5" name="Rectangle 60"/>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6" name="Rectangle 61"/>
            <p:cNvSpPr>
              <a:spLocks noChangeArrowheads="1"/>
            </p:cNvSpPr>
            <p:nvPr/>
          </p:nvSpPr>
          <p:spPr bwMode="auto">
            <a:xfrm>
              <a:off x="2443699" y="4071857"/>
              <a:ext cx="1382516"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7" name="Rectangle 62"/>
            <p:cNvSpPr>
              <a:spLocks noChangeArrowheads="1"/>
            </p:cNvSpPr>
            <p:nvPr/>
          </p:nvSpPr>
          <p:spPr bwMode="auto">
            <a:xfrm>
              <a:off x="2443699" y="4029001"/>
              <a:ext cx="1382516"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8" name="Freeform 63"/>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79" name="Freeform 64"/>
            <p:cNvSpPr>
              <a:spLocks/>
            </p:cNvSpPr>
            <p:nvPr/>
          </p:nvSpPr>
          <p:spPr bwMode="auto">
            <a:xfrm>
              <a:off x="3775423" y="4468677"/>
              <a:ext cx="7936" cy="2236470"/>
            </a:xfrm>
            <a:custGeom>
              <a:avLst/>
              <a:gdLst>
                <a:gd name="T0" fmla="*/ 5 w 5"/>
                <a:gd name="T1" fmla="*/ 0 h 1409"/>
                <a:gd name="T2" fmla="*/ 5 w 5"/>
                <a:gd name="T3" fmla="*/ 0 h 1409"/>
                <a:gd name="T4" fmla="*/ 0 w 5"/>
                <a:gd name="T5" fmla="*/ 1409 h 1409"/>
                <a:gd name="T6" fmla="*/ 5 w 5"/>
                <a:gd name="T7" fmla="*/ 1409 h 1409"/>
                <a:gd name="T8" fmla="*/ 5 w 5"/>
                <a:gd name="T9" fmla="*/ 0 h 1409"/>
              </a:gdLst>
              <a:ahLst/>
              <a:cxnLst>
                <a:cxn ang="0">
                  <a:pos x="T0" y="T1"/>
                </a:cxn>
                <a:cxn ang="0">
                  <a:pos x="T2" y="T3"/>
                </a:cxn>
                <a:cxn ang="0">
                  <a:pos x="T4" y="T5"/>
                </a:cxn>
                <a:cxn ang="0">
                  <a:pos x="T6" y="T7"/>
                </a:cxn>
                <a:cxn ang="0">
                  <a:pos x="T8" y="T9"/>
                </a:cxn>
              </a:cxnLst>
              <a:rect l="0" t="0" r="r" b="b"/>
              <a:pathLst>
                <a:path w="5" h="1409">
                  <a:moveTo>
                    <a:pt x="5" y="0"/>
                  </a:moveTo>
                  <a:lnTo>
                    <a:pt x="5" y="0"/>
                  </a:lnTo>
                  <a:lnTo>
                    <a:pt x="0" y="1409"/>
                  </a:lnTo>
                  <a:lnTo>
                    <a:pt x="5" y="140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0" name="Freeform 65"/>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close/>
                  <a:moveTo>
                    <a:pt x="249" y="1154"/>
                  </a:moveTo>
                  <a:lnTo>
                    <a:pt x="249" y="938"/>
                  </a:lnTo>
                  <a:lnTo>
                    <a:pt x="330" y="938"/>
                  </a:lnTo>
                  <a:lnTo>
                    <a:pt x="330" y="1154"/>
                  </a:lnTo>
                  <a:lnTo>
                    <a:pt x="249" y="1154"/>
                  </a:lnTo>
                  <a:close/>
                  <a:moveTo>
                    <a:pt x="406" y="1154"/>
                  </a:moveTo>
                  <a:lnTo>
                    <a:pt x="406" y="938"/>
                  </a:lnTo>
                  <a:lnTo>
                    <a:pt x="487" y="938"/>
                  </a:lnTo>
                  <a:lnTo>
                    <a:pt x="487" y="1154"/>
                  </a:lnTo>
                  <a:lnTo>
                    <a:pt x="406" y="1154"/>
                  </a:lnTo>
                  <a:close/>
                  <a:moveTo>
                    <a:pt x="557" y="1154"/>
                  </a:moveTo>
                  <a:lnTo>
                    <a:pt x="557" y="938"/>
                  </a:lnTo>
                  <a:lnTo>
                    <a:pt x="644" y="938"/>
                  </a:lnTo>
                  <a:lnTo>
                    <a:pt x="644" y="1154"/>
                  </a:lnTo>
                  <a:lnTo>
                    <a:pt x="557" y="1154"/>
                  </a:lnTo>
                  <a:close/>
                  <a:moveTo>
                    <a:pt x="92" y="813"/>
                  </a:moveTo>
                  <a:lnTo>
                    <a:pt x="92" y="601"/>
                  </a:lnTo>
                  <a:lnTo>
                    <a:pt x="179" y="601"/>
                  </a:lnTo>
                  <a:lnTo>
                    <a:pt x="179" y="813"/>
                  </a:lnTo>
                  <a:lnTo>
                    <a:pt x="92" y="813"/>
                  </a:lnTo>
                  <a:close/>
                  <a:moveTo>
                    <a:pt x="249" y="813"/>
                  </a:moveTo>
                  <a:lnTo>
                    <a:pt x="249" y="601"/>
                  </a:lnTo>
                  <a:lnTo>
                    <a:pt x="330" y="601"/>
                  </a:lnTo>
                  <a:lnTo>
                    <a:pt x="330" y="813"/>
                  </a:lnTo>
                  <a:lnTo>
                    <a:pt x="249" y="813"/>
                  </a:lnTo>
                  <a:close/>
                  <a:moveTo>
                    <a:pt x="406" y="813"/>
                  </a:moveTo>
                  <a:lnTo>
                    <a:pt x="406" y="601"/>
                  </a:lnTo>
                  <a:lnTo>
                    <a:pt x="487" y="601"/>
                  </a:lnTo>
                  <a:lnTo>
                    <a:pt x="487" y="813"/>
                  </a:lnTo>
                  <a:lnTo>
                    <a:pt x="406" y="813"/>
                  </a:lnTo>
                  <a:close/>
                  <a:moveTo>
                    <a:pt x="557" y="813"/>
                  </a:moveTo>
                  <a:lnTo>
                    <a:pt x="557" y="601"/>
                  </a:lnTo>
                  <a:lnTo>
                    <a:pt x="644" y="601"/>
                  </a:lnTo>
                  <a:lnTo>
                    <a:pt x="644" y="813"/>
                  </a:lnTo>
                  <a:lnTo>
                    <a:pt x="557" y="813"/>
                  </a:lnTo>
                  <a:close/>
                  <a:moveTo>
                    <a:pt x="92" y="477"/>
                  </a:moveTo>
                  <a:lnTo>
                    <a:pt x="92" y="260"/>
                  </a:lnTo>
                  <a:lnTo>
                    <a:pt x="179" y="260"/>
                  </a:lnTo>
                  <a:lnTo>
                    <a:pt x="179" y="477"/>
                  </a:lnTo>
                  <a:lnTo>
                    <a:pt x="92" y="477"/>
                  </a:lnTo>
                  <a:close/>
                  <a:moveTo>
                    <a:pt x="249" y="477"/>
                  </a:moveTo>
                  <a:lnTo>
                    <a:pt x="249" y="260"/>
                  </a:lnTo>
                  <a:lnTo>
                    <a:pt x="330" y="260"/>
                  </a:lnTo>
                  <a:lnTo>
                    <a:pt x="330" y="477"/>
                  </a:lnTo>
                  <a:lnTo>
                    <a:pt x="249" y="477"/>
                  </a:lnTo>
                  <a:close/>
                  <a:moveTo>
                    <a:pt x="406" y="477"/>
                  </a:moveTo>
                  <a:lnTo>
                    <a:pt x="406" y="260"/>
                  </a:lnTo>
                  <a:lnTo>
                    <a:pt x="487" y="260"/>
                  </a:lnTo>
                  <a:lnTo>
                    <a:pt x="487" y="477"/>
                  </a:lnTo>
                  <a:lnTo>
                    <a:pt x="406" y="477"/>
                  </a:lnTo>
                  <a:close/>
                  <a:moveTo>
                    <a:pt x="557" y="477"/>
                  </a:moveTo>
                  <a:lnTo>
                    <a:pt x="557" y="260"/>
                  </a:lnTo>
                  <a:lnTo>
                    <a:pt x="644" y="260"/>
                  </a:lnTo>
                  <a:lnTo>
                    <a:pt x="644" y="477"/>
                  </a:lnTo>
                  <a:lnTo>
                    <a:pt x="557" y="477"/>
                  </a:lnTo>
                  <a:close/>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1" name="Freeform 66"/>
            <p:cNvSpPr>
              <a:spLocks noEditPoints="1"/>
            </p:cNvSpPr>
            <p:nvPr/>
          </p:nvSpPr>
          <p:spPr bwMode="auto">
            <a:xfrm>
              <a:off x="2624648" y="4468677"/>
              <a:ext cx="1158711" cy="2236470"/>
            </a:xfrm>
            <a:custGeom>
              <a:avLst/>
              <a:gdLst>
                <a:gd name="T0" fmla="*/ 92 w 730"/>
                <a:gd name="T1" fmla="*/ 938 h 1409"/>
                <a:gd name="T2" fmla="*/ 179 w 730"/>
                <a:gd name="T3" fmla="*/ 1154 h 1409"/>
                <a:gd name="T4" fmla="*/ 249 w 730"/>
                <a:gd name="T5" fmla="*/ 1154 h 1409"/>
                <a:gd name="T6" fmla="*/ 330 w 730"/>
                <a:gd name="T7" fmla="*/ 938 h 1409"/>
                <a:gd name="T8" fmla="*/ 249 w 730"/>
                <a:gd name="T9" fmla="*/ 1154 h 1409"/>
                <a:gd name="T10" fmla="*/ 406 w 730"/>
                <a:gd name="T11" fmla="*/ 938 h 1409"/>
                <a:gd name="T12" fmla="*/ 487 w 730"/>
                <a:gd name="T13" fmla="*/ 1154 h 1409"/>
                <a:gd name="T14" fmla="*/ 557 w 730"/>
                <a:gd name="T15" fmla="*/ 1154 h 1409"/>
                <a:gd name="T16" fmla="*/ 644 w 730"/>
                <a:gd name="T17" fmla="*/ 938 h 1409"/>
                <a:gd name="T18" fmla="*/ 557 w 730"/>
                <a:gd name="T19" fmla="*/ 1154 h 1409"/>
                <a:gd name="T20" fmla="*/ 92 w 730"/>
                <a:gd name="T21" fmla="*/ 601 h 1409"/>
                <a:gd name="T22" fmla="*/ 179 w 730"/>
                <a:gd name="T23" fmla="*/ 813 h 1409"/>
                <a:gd name="T24" fmla="*/ 249 w 730"/>
                <a:gd name="T25" fmla="*/ 813 h 1409"/>
                <a:gd name="T26" fmla="*/ 330 w 730"/>
                <a:gd name="T27" fmla="*/ 601 h 1409"/>
                <a:gd name="T28" fmla="*/ 249 w 730"/>
                <a:gd name="T29" fmla="*/ 813 h 1409"/>
                <a:gd name="T30" fmla="*/ 406 w 730"/>
                <a:gd name="T31" fmla="*/ 601 h 1409"/>
                <a:gd name="T32" fmla="*/ 487 w 730"/>
                <a:gd name="T33" fmla="*/ 813 h 1409"/>
                <a:gd name="T34" fmla="*/ 557 w 730"/>
                <a:gd name="T35" fmla="*/ 813 h 1409"/>
                <a:gd name="T36" fmla="*/ 644 w 730"/>
                <a:gd name="T37" fmla="*/ 601 h 1409"/>
                <a:gd name="T38" fmla="*/ 557 w 730"/>
                <a:gd name="T39" fmla="*/ 813 h 1409"/>
                <a:gd name="T40" fmla="*/ 92 w 730"/>
                <a:gd name="T41" fmla="*/ 260 h 1409"/>
                <a:gd name="T42" fmla="*/ 179 w 730"/>
                <a:gd name="T43" fmla="*/ 477 h 1409"/>
                <a:gd name="T44" fmla="*/ 249 w 730"/>
                <a:gd name="T45" fmla="*/ 477 h 1409"/>
                <a:gd name="T46" fmla="*/ 330 w 730"/>
                <a:gd name="T47" fmla="*/ 260 h 1409"/>
                <a:gd name="T48" fmla="*/ 249 w 730"/>
                <a:gd name="T49" fmla="*/ 477 h 1409"/>
                <a:gd name="T50" fmla="*/ 406 w 730"/>
                <a:gd name="T51" fmla="*/ 260 h 1409"/>
                <a:gd name="T52" fmla="*/ 487 w 730"/>
                <a:gd name="T53" fmla="*/ 477 h 1409"/>
                <a:gd name="T54" fmla="*/ 557 w 730"/>
                <a:gd name="T55" fmla="*/ 477 h 1409"/>
                <a:gd name="T56" fmla="*/ 644 w 730"/>
                <a:gd name="T57" fmla="*/ 260 h 1409"/>
                <a:gd name="T58" fmla="*/ 557 w 730"/>
                <a:gd name="T59" fmla="*/ 477 h 1409"/>
                <a:gd name="T60" fmla="*/ 644 w 730"/>
                <a:gd name="T61" fmla="*/ 32 h 1409"/>
                <a:gd name="T62" fmla="*/ 557 w 730"/>
                <a:gd name="T63" fmla="*/ 135 h 1409"/>
                <a:gd name="T64" fmla="*/ 487 w 730"/>
                <a:gd name="T65" fmla="*/ 86 h 1409"/>
                <a:gd name="T66" fmla="*/ 406 w 730"/>
                <a:gd name="T67" fmla="*/ 135 h 1409"/>
                <a:gd name="T68" fmla="*/ 0 w 730"/>
                <a:gd name="T69" fmla="*/ 260 h 1409"/>
                <a:gd name="T70" fmla="*/ 725 w 730"/>
                <a:gd name="T71" fmla="*/ 140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0" h="1409">
                  <a:moveTo>
                    <a:pt x="92" y="1154"/>
                  </a:moveTo>
                  <a:lnTo>
                    <a:pt x="92" y="938"/>
                  </a:lnTo>
                  <a:lnTo>
                    <a:pt x="179" y="938"/>
                  </a:lnTo>
                  <a:lnTo>
                    <a:pt x="179" y="1154"/>
                  </a:lnTo>
                  <a:lnTo>
                    <a:pt x="92" y="1154"/>
                  </a:lnTo>
                  <a:moveTo>
                    <a:pt x="249" y="1154"/>
                  </a:moveTo>
                  <a:lnTo>
                    <a:pt x="249" y="938"/>
                  </a:lnTo>
                  <a:lnTo>
                    <a:pt x="330" y="938"/>
                  </a:lnTo>
                  <a:lnTo>
                    <a:pt x="330" y="1154"/>
                  </a:lnTo>
                  <a:lnTo>
                    <a:pt x="249" y="1154"/>
                  </a:lnTo>
                  <a:moveTo>
                    <a:pt x="406" y="1154"/>
                  </a:moveTo>
                  <a:lnTo>
                    <a:pt x="406" y="938"/>
                  </a:lnTo>
                  <a:lnTo>
                    <a:pt x="487" y="938"/>
                  </a:lnTo>
                  <a:lnTo>
                    <a:pt x="487" y="1154"/>
                  </a:lnTo>
                  <a:lnTo>
                    <a:pt x="406" y="1154"/>
                  </a:lnTo>
                  <a:moveTo>
                    <a:pt x="557" y="1154"/>
                  </a:moveTo>
                  <a:lnTo>
                    <a:pt x="557" y="938"/>
                  </a:lnTo>
                  <a:lnTo>
                    <a:pt x="644" y="938"/>
                  </a:lnTo>
                  <a:lnTo>
                    <a:pt x="644" y="1154"/>
                  </a:lnTo>
                  <a:lnTo>
                    <a:pt x="557" y="1154"/>
                  </a:lnTo>
                  <a:moveTo>
                    <a:pt x="92" y="813"/>
                  </a:moveTo>
                  <a:lnTo>
                    <a:pt x="92" y="601"/>
                  </a:lnTo>
                  <a:lnTo>
                    <a:pt x="179" y="601"/>
                  </a:lnTo>
                  <a:lnTo>
                    <a:pt x="179" y="813"/>
                  </a:lnTo>
                  <a:lnTo>
                    <a:pt x="92" y="813"/>
                  </a:lnTo>
                  <a:moveTo>
                    <a:pt x="249" y="813"/>
                  </a:moveTo>
                  <a:lnTo>
                    <a:pt x="249" y="601"/>
                  </a:lnTo>
                  <a:lnTo>
                    <a:pt x="330" y="601"/>
                  </a:lnTo>
                  <a:lnTo>
                    <a:pt x="330" y="813"/>
                  </a:lnTo>
                  <a:lnTo>
                    <a:pt x="249" y="813"/>
                  </a:lnTo>
                  <a:moveTo>
                    <a:pt x="406" y="813"/>
                  </a:moveTo>
                  <a:lnTo>
                    <a:pt x="406" y="601"/>
                  </a:lnTo>
                  <a:lnTo>
                    <a:pt x="487" y="601"/>
                  </a:lnTo>
                  <a:lnTo>
                    <a:pt x="487" y="813"/>
                  </a:lnTo>
                  <a:lnTo>
                    <a:pt x="406" y="813"/>
                  </a:lnTo>
                  <a:moveTo>
                    <a:pt x="557" y="813"/>
                  </a:moveTo>
                  <a:lnTo>
                    <a:pt x="557" y="601"/>
                  </a:lnTo>
                  <a:lnTo>
                    <a:pt x="644" y="601"/>
                  </a:lnTo>
                  <a:lnTo>
                    <a:pt x="644" y="813"/>
                  </a:lnTo>
                  <a:lnTo>
                    <a:pt x="557" y="813"/>
                  </a:lnTo>
                  <a:moveTo>
                    <a:pt x="92" y="477"/>
                  </a:moveTo>
                  <a:lnTo>
                    <a:pt x="92" y="260"/>
                  </a:lnTo>
                  <a:lnTo>
                    <a:pt x="179" y="260"/>
                  </a:lnTo>
                  <a:lnTo>
                    <a:pt x="179" y="477"/>
                  </a:lnTo>
                  <a:lnTo>
                    <a:pt x="92" y="477"/>
                  </a:lnTo>
                  <a:moveTo>
                    <a:pt x="249" y="477"/>
                  </a:moveTo>
                  <a:lnTo>
                    <a:pt x="249" y="260"/>
                  </a:lnTo>
                  <a:lnTo>
                    <a:pt x="330" y="260"/>
                  </a:lnTo>
                  <a:lnTo>
                    <a:pt x="330" y="477"/>
                  </a:lnTo>
                  <a:lnTo>
                    <a:pt x="249" y="477"/>
                  </a:lnTo>
                  <a:moveTo>
                    <a:pt x="406" y="477"/>
                  </a:moveTo>
                  <a:lnTo>
                    <a:pt x="406" y="260"/>
                  </a:lnTo>
                  <a:lnTo>
                    <a:pt x="487" y="260"/>
                  </a:lnTo>
                  <a:lnTo>
                    <a:pt x="487" y="477"/>
                  </a:lnTo>
                  <a:lnTo>
                    <a:pt x="406" y="477"/>
                  </a:lnTo>
                  <a:moveTo>
                    <a:pt x="557" y="477"/>
                  </a:moveTo>
                  <a:lnTo>
                    <a:pt x="557" y="260"/>
                  </a:lnTo>
                  <a:lnTo>
                    <a:pt x="644" y="260"/>
                  </a:lnTo>
                  <a:lnTo>
                    <a:pt x="644" y="477"/>
                  </a:lnTo>
                  <a:lnTo>
                    <a:pt x="557" y="477"/>
                  </a:lnTo>
                  <a:moveTo>
                    <a:pt x="730" y="0"/>
                  </a:moveTo>
                  <a:lnTo>
                    <a:pt x="644" y="32"/>
                  </a:lnTo>
                  <a:lnTo>
                    <a:pt x="644" y="135"/>
                  </a:lnTo>
                  <a:lnTo>
                    <a:pt x="557" y="135"/>
                  </a:lnTo>
                  <a:lnTo>
                    <a:pt x="557" y="59"/>
                  </a:lnTo>
                  <a:lnTo>
                    <a:pt x="487" y="86"/>
                  </a:lnTo>
                  <a:lnTo>
                    <a:pt x="487" y="135"/>
                  </a:lnTo>
                  <a:lnTo>
                    <a:pt x="406" y="135"/>
                  </a:lnTo>
                  <a:lnTo>
                    <a:pt x="406" y="119"/>
                  </a:lnTo>
                  <a:lnTo>
                    <a:pt x="0" y="260"/>
                  </a:lnTo>
                  <a:lnTo>
                    <a:pt x="0" y="1409"/>
                  </a:lnTo>
                  <a:lnTo>
                    <a:pt x="725" y="1409"/>
                  </a:lnTo>
                  <a:lnTo>
                    <a:pt x="7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2" name="Freeform 67"/>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3" name="Freeform 68"/>
            <p:cNvSpPr>
              <a:spLocks/>
            </p:cNvSpPr>
            <p:nvPr/>
          </p:nvSpPr>
          <p:spPr bwMode="auto">
            <a:xfrm>
              <a:off x="3269082" y="4605181"/>
              <a:ext cx="128569" cy="77777"/>
            </a:xfrm>
            <a:custGeom>
              <a:avLst/>
              <a:gdLst>
                <a:gd name="T0" fmla="*/ 81 w 81"/>
                <a:gd name="T1" fmla="*/ 0 h 49"/>
                <a:gd name="T2" fmla="*/ 0 w 81"/>
                <a:gd name="T3" fmla="*/ 33 h 49"/>
                <a:gd name="T4" fmla="*/ 0 w 81"/>
                <a:gd name="T5" fmla="*/ 49 h 49"/>
                <a:gd name="T6" fmla="*/ 81 w 81"/>
                <a:gd name="T7" fmla="*/ 49 h 49"/>
                <a:gd name="T8" fmla="*/ 81 w 81"/>
                <a:gd name="T9" fmla="*/ 0 h 49"/>
              </a:gdLst>
              <a:ahLst/>
              <a:cxnLst>
                <a:cxn ang="0">
                  <a:pos x="T0" y="T1"/>
                </a:cxn>
                <a:cxn ang="0">
                  <a:pos x="T2" y="T3"/>
                </a:cxn>
                <a:cxn ang="0">
                  <a:pos x="T4" y="T5"/>
                </a:cxn>
                <a:cxn ang="0">
                  <a:pos x="T6" y="T7"/>
                </a:cxn>
                <a:cxn ang="0">
                  <a:pos x="T8" y="T9"/>
                </a:cxn>
              </a:cxnLst>
              <a:rect l="0" t="0" r="r" b="b"/>
              <a:pathLst>
                <a:path w="81" h="49">
                  <a:moveTo>
                    <a:pt x="81" y="0"/>
                  </a:moveTo>
                  <a:lnTo>
                    <a:pt x="0" y="33"/>
                  </a:lnTo>
                  <a:lnTo>
                    <a:pt x="0" y="49"/>
                  </a:lnTo>
                  <a:lnTo>
                    <a:pt x="81" y="49"/>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4" name="Freeform 69"/>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close/>
                </a:path>
              </a:pathLst>
            </a:custGeom>
            <a:solidFill>
              <a:srgbClr val="9B9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5" name="Freeform 70"/>
            <p:cNvSpPr>
              <a:spLocks/>
            </p:cNvSpPr>
            <p:nvPr/>
          </p:nvSpPr>
          <p:spPr bwMode="auto">
            <a:xfrm>
              <a:off x="3508760" y="4519469"/>
              <a:ext cx="138092" cy="163490"/>
            </a:xfrm>
            <a:custGeom>
              <a:avLst/>
              <a:gdLst>
                <a:gd name="T0" fmla="*/ 87 w 87"/>
                <a:gd name="T1" fmla="*/ 0 h 103"/>
                <a:gd name="T2" fmla="*/ 0 w 87"/>
                <a:gd name="T3" fmla="*/ 27 h 103"/>
                <a:gd name="T4" fmla="*/ 0 w 87"/>
                <a:gd name="T5" fmla="*/ 103 h 103"/>
                <a:gd name="T6" fmla="*/ 87 w 87"/>
                <a:gd name="T7" fmla="*/ 103 h 103"/>
                <a:gd name="T8" fmla="*/ 87 w 87"/>
                <a:gd name="T9" fmla="*/ 0 h 103"/>
              </a:gdLst>
              <a:ahLst/>
              <a:cxnLst>
                <a:cxn ang="0">
                  <a:pos x="T0" y="T1"/>
                </a:cxn>
                <a:cxn ang="0">
                  <a:pos x="T2" y="T3"/>
                </a:cxn>
                <a:cxn ang="0">
                  <a:pos x="T4" y="T5"/>
                </a:cxn>
                <a:cxn ang="0">
                  <a:pos x="T6" y="T7"/>
                </a:cxn>
                <a:cxn ang="0">
                  <a:pos x="T8" y="T9"/>
                </a:cxn>
              </a:cxnLst>
              <a:rect l="0" t="0" r="r" b="b"/>
              <a:pathLst>
                <a:path w="87" h="103">
                  <a:moveTo>
                    <a:pt x="87" y="0"/>
                  </a:moveTo>
                  <a:lnTo>
                    <a:pt x="0" y="27"/>
                  </a:lnTo>
                  <a:lnTo>
                    <a:pt x="0" y="103"/>
                  </a:lnTo>
                  <a:lnTo>
                    <a:pt x="87" y="103"/>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6" name="Rectangle 71"/>
            <p:cNvSpPr>
              <a:spLocks noChangeArrowheads="1"/>
            </p:cNvSpPr>
            <p:nvPr/>
          </p:nvSpPr>
          <p:spPr bwMode="auto">
            <a:xfrm>
              <a:off x="2770677"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7" name="Rectangle 72"/>
            <p:cNvSpPr>
              <a:spLocks noChangeArrowheads="1"/>
            </p:cNvSpPr>
            <p:nvPr/>
          </p:nvSpPr>
          <p:spPr bwMode="auto">
            <a:xfrm>
              <a:off x="2770677"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8" name="Rectangle 73"/>
            <p:cNvSpPr>
              <a:spLocks noChangeArrowheads="1"/>
            </p:cNvSpPr>
            <p:nvPr/>
          </p:nvSpPr>
          <p:spPr bwMode="auto">
            <a:xfrm>
              <a:off x="3019880"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89" name="Rectangle 74"/>
            <p:cNvSpPr>
              <a:spLocks noChangeArrowheads="1"/>
            </p:cNvSpPr>
            <p:nvPr/>
          </p:nvSpPr>
          <p:spPr bwMode="auto">
            <a:xfrm>
              <a:off x="3019880"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0" name="Rectangle 75"/>
            <p:cNvSpPr>
              <a:spLocks noChangeArrowheads="1"/>
            </p:cNvSpPr>
            <p:nvPr/>
          </p:nvSpPr>
          <p:spPr bwMode="auto">
            <a:xfrm>
              <a:off x="3269082" y="4881367"/>
              <a:ext cx="128569"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1" name="Rectangle 76"/>
            <p:cNvSpPr>
              <a:spLocks noChangeArrowheads="1"/>
            </p:cNvSpPr>
            <p:nvPr/>
          </p:nvSpPr>
          <p:spPr bwMode="auto">
            <a:xfrm>
              <a:off x="3269082" y="4881367"/>
              <a:ext cx="128569"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2" name="Rectangle 77"/>
            <p:cNvSpPr>
              <a:spLocks noChangeArrowheads="1"/>
            </p:cNvSpPr>
            <p:nvPr/>
          </p:nvSpPr>
          <p:spPr bwMode="auto">
            <a:xfrm>
              <a:off x="3508760" y="4881367"/>
              <a:ext cx="138092" cy="344439"/>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3" name="Rectangle 78"/>
            <p:cNvSpPr>
              <a:spLocks noChangeArrowheads="1"/>
            </p:cNvSpPr>
            <p:nvPr/>
          </p:nvSpPr>
          <p:spPr bwMode="auto">
            <a:xfrm>
              <a:off x="3508760" y="4881367"/>
              <a:ext cx="138092" cy="34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4" name="Rectangle 79"/>
            <p:cNvSpPr>
              <a:spLocks noChangeArrowheads="1"/>
            </p:cNvSpPr>
            <p:nvPr/>
          </p:nvSpPr>
          <p:spPr bwMode="auto">
            <a:xfrm>
              <a:off x="2770677"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5" name="Rectangle 80"/>
            <p:cNvSpPr>
              <a:spLocks noChangeArrowheads="1"/>
            </p:cNvSpPr>
            <p:nvPr/>
          </p:nvSpPr>
          <p:spPr bwMode="auto">
            <a:xfrm>
              <a:off x="2770677"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6" name="Rectangle 81"/>
            <p:cNvSpPr>
              <a:spLocks noChangeArrowheads="1"/>
            </p:cNvSpPr>
            <p:nvPr/>
          </p:nvSpPr>
          <p:spPr bwMode="auto">
            <a:xfrm>
              <a:off x="3019880"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7" name="Rectangle 82"/>
            <p:cNvSpPr>
              <a:spLocks noChangeArrowheads="1"/>
            </p:cNvSpPr>
            <p:nvPr/>
          </p:nvSpPr>
          <p:spPr bwMode="auto">
            <a:xfrm>
              <a:off x="3019880"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8" name="Rectangle 83"/>
            <p:cNvSpPr>
              <a:spLocks noChangeArrowheads="1"/>
            </p:cNvSpPr>
            <p:nvPr/>
          </p:nvSpPr>
          <p:spPr bwMode="auto">
            <a:xfrm>
              <a:off x="3269082" y="5422628"/>
              <a:ext cx="128569"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199" name="Rectangle 84"/>
            <p:cNvSpPr>
              <a:spLocks noChangeArrowheads="1"/>
            </p:cNvSpPr>
            <p:nvPr/>
          </p:nvSpPr>
          <p:spPr bwMode="auto">
            <a:xfrm>
              <a:off x="3269082" y="5422628"/>
              <a:ext cx="128569"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0" name="Rectangle 85"/>
            <p:cNvSpPr>
              <a:spLocks noChangeArrowheads="1"/>
            </p:cNvSpPr>
            <p:nvPr/>
          </p:nvSpPr>
          <p:spPr bwMode="auto">
            <a:xfrm>
              <a:off x="3508760" y="5422628"/>
              <a:ext cx="138092" cy="336502"/>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1" name="Rectangle 86"/>
            <p:cNvSpPr>
              <a:spLocks noChangeArrowheads="1"/>
            </p:cNvSpPr>
            <p:nvPr/>
          </p:nvSpPr>
          <p:spPr bwMode="auto">
            <a:xfrm>
              <a:off x="3508760" y="5422628"/>
              <a:ext cx="138092" cy="3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2" name="Rectangle 87"/>
            <p:cNvSpPr>
              <a:spLocks noChangeArrowheads="1"/>
            </p:cNvSpPr>
            <p:nvPr/>
          </p:nvSpPr>
          <p:spPr bwMode="auto">
            <a:xfrm>
              <a:off x="2770677"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3" name="Rectangle 88"/>
            <p:cNvSpPr>
              <a:spLocks noChangeArrowheads="1"/>
            </p:cNvSpPr>
            <p:nvPr/>
          </p:nvSpPr>
          <p:spPr bwMode="auto">
            <a:xfrm>
              <a:off x="2770677"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4" name="Rectangle 89"/>
            <p:cNvSpPr>
              <a:spLocks noChangeArrowheads="1"/>
            </p:cNvSpPr>
            <p:nvPr/>
          </p:nvSpPr>
          <p:spPr bwMode="auto">
            <a:xfrm>
              <a:off x="3019880"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5" name="Rectangle 90"/>
            <p:cNvSpPr>
              <a:spLocks noChangeArrowheads="1"/>
            </p:cNvSpPr>
            <p:nvPr/>
          </p:nvSpPr>
          <p:spPr bwMode="auto">
            <a:xfrm>
              <a:off x="3019880"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6" name="Rectangle 91"/>
            <p:cNvSpPr>
              <a:spLocks noChangeArrowheads="1"/>
            </p:cNvSpPr>
            <p:nvPr/>
          </p:nvSpPr>
          <p:spPr bwMode="auto">
            <a:xfrm>
              <a:off x="3269082" y="5957539"/>
              <a:ext cx="128569"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7" name="Rectangle 92"/>
            <p:cNvSpPr>
              <a:spLocks noChangeArrowheads="1"/>
            </p:cNvSpPr>
            <p:nvPr/>
          </p:nvSpPr>
          <p:spPr bwMode="auto">
            <a:xfrm>
              <a:off x="3269082" y="5957539"/>
              <a:ext cx="128569"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8" name="Rectangle 93"/>
            <p:cNvSpPr>
              <a:spLocks noChangeArrowheads="1"/>
            </p:cNvSpPr>
            <p:nvPr/>
          </p:nvSpPr>
          <p:spPr bwMode="auto">
            <a:xfrm>
              <a:off x="3508760" y="5957539"/>
              <a:ext cx="138092" cy="342851"/>
            </a:xfrm>
            <a:prstGeom prst="rect">
              <a:avLst/>
            </a:prstGeom>
            <a:solidFill>
              <a:srgbClr val="9B9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09" name="Rectangle 94"/>
            <p:cNvSpPr>
              <a:spLocks noChangeArrowheads="1"/>
            </p:cNvSpPr>
            <p:nvPr/>
          </p:nvSpPr>
          <p:spPr bwMode="auto">
            <a:xfrm>
              <a:off x="3508760" y="5957539"/>
              <a:ext cx="138092" cy="3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0" name="Rectangle 95"/>
            <p:cNvSpPr>
              <a:spLocks noChangeArrowheads="1"/>
            </p:cNvSpPr>
            <p:nvPr/>
          </p:nvSpPr>
          <p:spPr bwMode="auto">
            <a:xfrm>
              <a:off x="1294512" y="3065525"/>
              <a:ext cx="1279343" cy="3639622"/>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1" name="Rectangle 96"/>
            <p:cNvSpPr>
              <a:spLocks noChangeArrowheads="1"/>
            </p:cNvSpPr>
            <p:nvPr/>
          </p:nvSpPr>
          <p:spPr bwMode="auto">
            <a:xfrm>
              <a:off x="1294512" y="3065525"/>
              <a:ext cx="1279343" cy="36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2" name="Freeform 97"/>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3" name="Freeform 98"/>
            <p:cNvSpPr>
              <a:spLocks/>
            </p:cNvSpPr>
            <p:nvPr/>
          </p:nvSpPr>
          <p:spPr bwMode="auto">
            <a:xfrm>
              <a:off x="1294512" y="4468677"/>
              <a:ext cx="1279343" cy="2236470"/>
            </a:xfrm>
            <a:custGeom>
              <a:avLst/>
              <a:gdLst>
                <a:gd name="T0" fmla="*/ 806 w 806"/>
                <a:gd name="T1" fmla="*/ 0 h 1409"/>
                <a:gd name="T2" fmla="*/ 0 w 806"/>
                <a:gd name="T3" fmla="*/ 254 h 1409"/>
                <a:gd name="T4" fmla="*/ 0 w 806"/>
                <a:gd name="T5" fmla="*/ 1409 h 1409"/>
                <a:gd name="T6" fmla="*/ 806 w 806"/>
                <a:gd name="T7" fmla="*/ 1409 h 1409"/>
                <a:gd name="T8" fmla="*/ 806 w 806"/>
                <a:gd name="T9" fmla="*/ 0 h 1409"/>
              </a:gdLst>
              <a:ahLst/>
              <a:cxnLst>
                <a:cxn ang="0">
                  <a:pos x="T0" y="T1"/>
                </a:cxn>
                <a:cxn ang="0">
                  <a:pos x="T2" y="T3"/>
                </a:cxn>
                <a:cxn ang="0">
                  <a:pos x="T4" y="T5"/>
                </a:cxn>
                <a:cxn ang="0">
                  <a:pos x="T6" y="T7"/>
                </a:cxn>
                <a:cxn ang="0">
                  <a:pos x="T8" y="T9"/>
                </a:cxn>
              </a:cxnLst>
              <a:rect l="0" t="0" r="r" b="b"/>
              <a:pathLst>
                <a:path w="806" h="1409">
                  <a:moveTo>
                    <a:pt x="806" y="0"/>
                  </a:moveTo>
                  <a:lnTo>
                    <a:pt x="0" y="254"/>
                  </a:lnTo>
                  <a:lnTo>
                    <a:pt x="0" y="1409"/>
                  </a:lnTo>
                  <a:lnTo>
                    <a:pt x="806" y="1409"/>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4" name="Rectangle 99"/>
            <p:cNvSpPr>
              <a:spLocks noChangeArrowheads="1"/>
            </p:cNvSpPr>
            <p:nvPr/>
          </p:nvSpPr>
          <p:spPr bwMode="auto">
            <a:xfrm>
              <a:off x="1113563" y="3056001"/>
              <a:ext cx="180949" cy="364914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5" name="Rectangle 100"/>
            <p:cNvSpPr>
              <a:spLocks noChangeArrowheads="1"/>
            </p:cNvSpPr>
            <p:nvPr/>
          </p:nvSpPr>
          <p:spPr bwMode="auto">
            <a:xfrm>
              <a:off x="1078644" y="2987748"/>
              <a:ext cx="1546005" cy="77777"/>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6" name="Rectangle 101"/>
            <p:cNvSpPr>
              <a:spLocks noChangeArrowheads="1"/>
            </p:cNvSpPr>
            <p:nvPr/>
          </p:nvSpPr>
          <p:spPr bwMode="auto">
            <a:xfrm>
              <a:off x="1078644" y="2944892"/>
              <a:ext cx="1546005" cy="77777"/>
            </a:xfrm>
            <a:prstGeom prst="rect">
              <a:avLst/>
            </a:prstGeom>
            <a:solidFill>
              <a:srgbClr val="E6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7" name="Rectangle 106"/>
            <p:cNvSpPr>
              <a:spLocks noChangeArrowheads="1"/>
            </p:cNvSpPr>
            <p:nvPr/>
          </p:nvSpPr>
          <p:spPr bwMode="auto">
            <a:xfrm>
              <a:off x="14833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8" name="Rectangle 107"/>
            <p:cNvSpPr>
              <a:spLocks noChangeArrowheads="1"/>
            </p:cNvSpPr>
            <p:nvPr/>
          </p:nvSpPr>
          <p:spPr bwMode="auto">
            <a:xfrm>
              <a:off x="1748473"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19" name="Rectangle 108"/>
            <p:cNvSpPr>
              <a:spLocks noChangeArrowheads="1"/>
            </p:cNvSpPr>
            <p:nvPr/>
          </p:nvSpPr>
          <p:spPr bwMode="auto">
            <a:xfrm>
              <a:off x="2015135"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0" name="Rectangle 109"/>
            <p:cNvSpPr>
              <a:spLocks noChangeArrowheads="1"/>
            </p:cNvSpPr>
            <p:nvPr/>
          </p:nvSpPr>
          <p:spPr bwMode="auto">
            <a:xfrm>
              <a:off x="2281797" y="3830591"/>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1" name="Rectangle 110"/>
            <p:cNvSpPr>
              <a:spLocks noChangeArrowheads="1"/>
            </p:cNvSpPr>
            <p:nvPr/>
          </p:nvSpPr>
          <p:spPr bwMode="auto">
            <a:xfrm>
              <a:off x="14833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2" name="Rectangle 111"/>
            <p:cNvSpPr>
              <a:spLocks noChangeArrowheads="1"/>
            </p:cNvSpPr>
            <p:nvPr/>
          </p:nvSpPr>
          <p:spPr bwMode="auto">
            <a:xfrm>
              <a:off x="1748473"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3" name="Rectangle 112"/>
            <p:cNvSpPr>
              <a:spLocks noChangeArrowheads="1"/>
            </p:cNvSpPr>
            <p:nvPr/>
          </p:nvSpPr>
          <p:spPr bwMode="auto">
            <a:xfrm>
              <a:off x="2015135"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4" name="Rectangle 113"/>
            <p:cNvSpPr>
              <a:spLocks noChangeArrowheads="1"/>
            </p:cNvSpPr>
            <p:nvPr/>
          </p:nvSpPr>
          <p:spPr bwMode="auto">
            <a:xfrm>
              <a:off x="2281797" y="437343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5" name="Rectangle 114"/>
            <p:cNvSpPr>
              <a:spLocks noChangeArrowheads="1"/>
            </p:cNvSpPr>
            <p:nvPr/>
          </p:nvSpPr>
          <p:spPr bwMode="auto">
            <a:xfrm>
              <a:off x="14833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6" name="Rectangle 115"/>
            <p:cNvSpPr>
              <a:spLocks noChangeArrowheads="1"/>
            </p:cNvSpPr>
            <p:nvPr/>
          </p:nvSpPr>
          <p:spPr bwMode="auto">
            <a:xfrm>
              <a:off x="1748473"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7" name="Rectangle 116"/>
            <p:cNvSpPr>
              <a:spLocks noChangeArrowheads="1"/>
            </p:cNvSpPr>
            <p:nvPr/>
          </p:nvSpPr>
          <p:spPr bwMode="auto">
            <a:xfrm>
              <a:off x="2015135"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8" name="Rectangle 117"/>
            <p:cNvSpPr>
              <a:spLocks noChangeArrowheads="1"/>
            </p:cNvSpPr>
            <p:nvPr/>
          </p:nvSpPr>
          <p:spPr bwMode="auto">
            <a:xfrm>
              <a:off x="2281797" y="4924224"/>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29" name="Rectangle 118"/>
            <p:cNvSpPr>
              <a:spLocks noChangeArrowheads="1"/>
            </p:cNvSpPr>
            <p:nvPr/>
          </p:nvSpPr>
          <p:spPr bwMode="auto">
            <a:xfrm>
              <a:off x="14833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0" name="Rectangle 119"/>
            <p:cNvSpPr>
              <a:spLocks noChangeArrowheads="1"/>
            </p:cNvSpPr>
            <p:nvPr/>
          </p:nvSpPr>
          <p:spPr bwMode="auto">
            <a:xfrm>
              <a:off x="1748473"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1" name="Rectangle 120"/>
            <p:cNvSpPr>
              <a:spLocks noChangeArrowheads="1"/>
            </p:cNvSpPr>
            <p:nvPr/>
          </p:nvSpPr>
          <p:spPr bwMode="auto">
            <a:xfrm>
              <a:off x="2015135"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2" name="Rectangle 121"/>
            <p:cNvSpPr>
              <a:spLocks noChangeArrowheads="1"/>
            </p:cNvSpPr>
            <p:nvPr/>
          </p:nvSpPr>
          <p:spPr bwMode="auto">
            <a:xfrm>
              <a:off x="2281797" y="5475009"/>
              <a:ext cx="146029" cy="352375"/>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3" name="Rectangle 122"/>
            <p:cNvSpPr>
              <a:spLocks noChangeArrowheads="1"/>
            </p:cNvSpPr>
            <p:nvPr/>
          </p:nvSpPr>
          <p:spPr bwMode="auto">
            <a:xfrm>
              <a:off x="14833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4" name="Rectangle 123"/>
            <p:cNvSpPr>
              <a:spLocks noChangeArrowheads="1"/>
            </p:cNvSpPr>
            <p:nvPr/>
          </p:nvSpPr>
          <p:spPr bwMode="auto">
            <a:xfrm>
              <a:off x="1748473"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5" name="Rectangle 124"/>
            <p:cNvSpPr>
              <a:spLocks noChangeArrowheads="1"/>
            </p:cNvSpPr>
            <p:nvPr/>
          </p:nvSpPr>
          <p:spPr bwMode="auto">
            <a:xfrm>
              <a:off x="2015135"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sp>
          <p:nvSpPr>
            <p:cNvPr id="236" name="Rectangle 125"/>
            <p:cNvSpPr>
              <a:spLocks noChangeArrowheads="1"/>
            </p:cNvSpPr>
            <p:nvPr/>
          </p:nvSpPr>
          <p:spPr bwMode="auto">
            <a:xfrm>
              <a:off x="2281797" y="6025792"/>
              <a:ext cx="146029" cy="344439"/>
            </a:xfrm>
            <a:prstGeom prst="rect">
              <a:avLst/>
            </a:prstGeom>
            <a:solidFill>
              <a:srgbClr val="A6A7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FFFFFF"/>
                </a:solidFill>
              </a:endParaRPr>
            </a:p>
          </p:txBody>
        </p:sp>
      </p:grpSp>
      <p:sp>
        <p:nvSpPr>
          <p:cNvPr id="134" name="Freeform 137"/>
          <p:cNvSpPr>
            <a:spLocks/>
          </p:cNvSpPr>
          <p:nvPr/>
        </p:nvSpPr>
        <p:spPr bwMode="auto">
          <a:xfrm>
            <a:off x="1298751" y="6758317"/>
            <a:ext cx="1050155" cy="244145"/>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135" name="Freeform 138"/>
          <p:cNvSpPr>
            <a:spLocks/>
          </p:cNvSpPr>
          <p:nvPr/>
        </p:nvSpPr>
        <p:spPr bwMode="auto">
          <a:xfrm>
            <a:off x="1516949" y="6534238"/>
            <a:ext cx="1605339" cy="468222"/>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136" name="Freeform 772"/>
          <p:cNvSpPr>
            <a:spLocks/>
          </p:cNvSpPr>
          <p:nvPr/>
        </p:nvSpPr>
        <p:spPr bwMode="auto">
          <a:xfrm>
            <a:off x="3116500" y="3423542"/>
            <a:ext cx="614344" cy="404609"/>
          </a:xfrm>
          <a:custGeom>
            <a:avLst/>
            <a:gdLst>
              <a:gd name="T0" fmla="*/ 223 w 266"/>
              <a:gd name="T1" fmla="*/ 77 h 175"/>
              <a:gd name="T2" fmla="*/ 223 w 266"/>
              <a:gd name="T3" fmla="*/ 74 h 175"/>
              <a:gd name="T4" fmla="*/ 150 w 266"/>
              <a:gd name="T5" fmla="*/ 0 h 175"/>
              <a:gd name="T6" fmla="*/ 89 w 266"/>
              <a:gd name="T7" fmla="*/ 33 h 175"/>
              <a:gd name="T8" fmla="*/ 69 w 266"/>
              <a:gd name="T9" fmla="*/ 28 h 175"/>
              <a:gd name="T10" fmla="*/ 45 w 266"/>
              <a:gd name="T11" fmla="*/ 35 h 175"/>
              <a:gd name="T12" fmla="*/ 26 w 266"/>
              <a:gd name="T13" fmla="*/ 69 h 175"/>
              <a:gd name="T14" fmla="*/ 0 w 266"/>
              <a:gd name="T15" fmla="*/ 118 h 175"/>
              <a:gd name="T16" fmla="*/ 51 w 266"/>
              <a:gd name="T17" fmla="*/ 175 h 175"/>
              <a:gd name="T18" fmla="*/ 57 w 266"/>
              <a:gd name="T19" fmla="*/ 175 h 175"/>
              <a:gd name="T20" fmla="*/ 63 w 266"/>
              <a:gd name="T21" fmla="*/ 175 h 175"/>
              <a:gd name="T22" fmla="*/ 183 w 266"/>
              <a:gd name="T23" fmla="*/ 175 h 175"/>
              <a:gd name="T24" fmla="*/ 185 w 266"/>
              <a:gd name="T25" fmla="*/ 175 h 175"/>
              <a:gd name="T26" fmla="*/ 188 w 266"/>
              <a:gd name="T27" fmla="*/ 175 h 175"/>
              <a:gd name="T28" fmla="*/ 197 w 266"/>
              <a:gd name="T29" fmla="*/ 175 h 175"/>
              <a:gd name="T30" fmla="*/ 216 w 266"/>
              <a:gd name="T31" fmla="*/ 175 h 175"/>
              <a:gd name="T32" fmla="*/ 266 w 266"/>
              <a:gd name="T33" fmla="*/ 126 h 175"/>
              <a:gd name="T34" fmla="*/ 223 w 266"/>
              <a:gd name="T35"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5">
                <a:moveTo>
                  <a:pt x="223" y="77"/>
                </a:moveTo>
                <a:cubicBezTo>
                  <a:pt x="223" y="76"/>
                  <a:pt x="223" y="75"/>
                  <a:pt x="223" y="74"/>
                </a:cubicBezTo>
                <a:cubicBezTo>
                  <a:pt x="223" y="33"/>
                  <a:pt x="190" y="0"/>
                  <a:pt x="150" y="0"/>
                </a:cubicBezTo>
                <a:cubicBezTo>
                  <a:pt x="124" y="0"/>
                  <a:pt x="102" y="14"/>
                  <a:pt x="89" y="33"/>
                </a:cubicBezTo>
                <a:cubicBezTo>
                  <a:pt x="83" y="30"/>
                  <a:pt x="76" y="28"/>
                  <a:pt x="69" y="28"/>
                </a:cubicBezTo>
                <a:cubicBezTo>
                  <a:pt x="60" y="28"/>
                  <a:pt x="52" y="30"/>
                  <a:pt x="45" y="35"/>
                </a:cubicBezTo>
                <a:cubicBezTo>
                  <a:pt x="34" y="42"/>
                  <a:pt x="27" y="55"/>
                  <a:pt x="26" y="69"/>
                </a:cubicBezTo>
                <a:cubicBezTo>
                  <a:pt x="11" y="80"/>
                  <a:pt x="0" y="98"/>
                  <a:pt x="0" y="118"/>
                </a:cubicBezTo>
                <a:cubicBezTo>
                  <a:pt x="0" y="147"/>
                  <a:pt x="22" y="172"/>
                  <a:pt x="51" y="175"/>
                </a:cubicBezTo>
                <a:cubicBezTo>
                  <a:pt x="53" y="175"/>
                  <a:pt x="56" y="175"/>
                  <a:pt x="57" y="175"/>
                </a:cubicBezTo>
                <a:cubicBezTo>
                  <a:pt x="59" y="175"/>
                  <a:pt x="61" y="175"/>
                  <a:pt x="63" y="175"/>
                </a:cubicBezTo>
                <a:cubicBezTo>
                  <a:pt x="90" y="175"/>
                  <a:pt x="153" y="175"/>
                  <a:pt x="183" y="175"/>
                </a:cubicBezTo>
                <a:cubicBezTo>
                  <a:pt x="184" y="175"/>
                  <a:pt x="185" y="175"/>
                  <a:pt x="185" y="175"/>
                </a:cubicBezTo>
                <a:cubicBezTo>
                  <a:pt x="188" y="175"/>
                  <a:pt x="188" y="175"/>
                  <a:pt x="188" y="175"/>
                </a:cubicBezTo>
                <a:cubicBezTo>
                  <a:pt x="190" y="175"/>
                  <a:pt x="194" y="175"/>
                  <a:pt x="197" y="175"/>
                </a:cubicBezTo>
                <a:cubicBezTo>
                  <a:pt x="216" y="175"/>
                  <a:pt x="216" y="175"/>
                  <a:pt x="216" y="175"/>
                </a:cubicBezTo>
                <a:cubicBezTo>
                  <a:pt x="244" y="175"/>
                  <a:pt x="266" y="153"/>
                  <a:pt x="266" y="126"/>
                </a:cubicBezTo>
                <a:cubicBezTo>
                  <a:pt x="266" y="101"/>
                  <a:pt x="247" y="81"/>
                  <a:pt x="223" y="77"/>
                </a:cubicBezTo>
                <a:close/>
              </a:path>
            </a:pathLst>
          </a:custGeom>
          <a:solidFill>
            <a:schemeClr val="accent1">
              <a:lumMod val="60000"/>
              <a:lumOff val="40000"/>
            </a:schemeClr>
          </a:solidFill>
          <a:ln w="9525">
            <a:noFill/>
            <a:round/>
            <a:headEnd/>
            <a:tailEnd/>
          </a:ln>
          <a:extLst/>
        </p:spPr>
        <p:txBody>
          <a:bodyPr vert="horz" wrap="square" lIns="82284" tIns="41142" rIns="82284" bIns="41142" numCol="1" anchor="t" anchorCtr="0" compatLnSpc="1">
            <a:prstTxWarp prst="textNoShape">
              <a:avLst/>
            </a:prstTxWarp>
          </a:bodyPr>
          <a:lstStyle/>
          <a:p>
            <a:endParaRPr lang="en-IN" sz="1239" dirty="0">
              <a:solidFill>
                <a:srgbClr val="FFFFFF"/>
              </a:solidFill>
            </a:endParaRPr>
          </a:p>
        </p:txBody>
      </p:sp>
      <p:sp>
        <p:nvSpPr>
          <p:cNvPr id="242" name="TextBox 241"/>
          <p:cNvSpPr txBox="1"/>
          <p:nvPr/>
        </p:nvSpPr>
        <p:spPr>
          <a:xfrm>
            <a:off x="671427" y="3375649"/>
            <a:ext cx="1328698" cy="794064"/>
          </a:xfrm>
          <a:prstGeom prst="rect">
            <a:avLst/>
          </a:prstGeom>
          <a:noFill/>
        </p:spPr>
        <p:txBody>
          <a:bodyPr wrap="square" lIns="182880" tIns="146304" rIns="182880" bIns="146304" rtlCol="0">
            <a:spAutoFit/>
          </a:bodyPr>
          <a:lstStyle/>
          <a:p>
            <a:pPr>
              <a:lnSpc>
                <a:spcPct val="90000"/>
              </a:lnSpc>
              <a:spcAft>
                <a:spcPts val="600"/>
              </a:spcAft>
            </a:pPr>
            <a:r>
              <a:rPr lang="en-NZ" sz="3600" b="1" dirty="0" smtClean="0">
                <a:solidFill>
                  <a:schemeClr val="bg1"/>
                </a:solidFill>
              </a:rPr>
              <a:t>AUT</a:t>
            </a:r>
          </a:p>
        </p:txBody>
      </p:sp>
      <p:sp>
        <p:nvSpPr>
          <p:cNvPr id="346" name="Title 3"/>
          <p:cNvSpPr>
            <a:spLocks noGrp="1"/>
          </p:cNvSpPr>
          <p:nvPr>
            <p:ph type="title"/>
          </p:nvPr>
        </p:nvSpPr>
        <p:spPr>
          <a:xfrm>
            <a:off x="274639" y="295275"/>
            <a:ext cx="11889564" cy="917575"/>
          </a:xfrm>
        </p:spPr>
        <p:txBody>
          <a:bodyPr/>
          <a:lstStyle/>
          <a:p>
            <a:r>
              <a:rPr lang="en-NZ" dirty="0" smtClean="0"/>
              <a:t>Vision</a:t>
            </a:r>
            <a:endParaRPr lang="en-NZ" dirty="0"/>
          </a:p>
        </p:txBody>
      </p:sp>
      <p:grpSp>
        <p:nvGrpSpPr>
          <p:cNvPr id="4" name="Group 3"/>
          <p:cNvGrpSpPr/>
          <p:nvPr/>
        </p:nvGrpSpPr>
        <p:grpSpPr>
          <a:xfrm>
            <a:off x="4649340" y="1212850"/>
            <a:ext cx="2387347" cy="1972796"/>
            <a:chOff x="4649340" y="1212850"/>
            <a:chExt cx="2387347" cy="1972796"/>
          </a:xfrm>
        </p:grpSpPr>
        <p:grpSp>
          <p:nvGrpSpPr>
            <p:cNvPr id="3" name="Group 2"/>
            <p:cNvGrpSpPr/>
            <p:nvPr/>
          </p:nvGrpSpPr>
          <p:grpSpPr>
            <a:xfrm>
              <a:off x="4649340" y="1212850"/>
              <a:ext cx="2387347" cy="1972796"/>
              <a:chOff x="4595240" y="1811669"/>
              <a:chExt cx="2387347" cy="1972796"/>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95240" y="1862559"/>
                <a:ext cx="2387347" cy="1921906"/>
              </a:xfrm>
              <a:prstGeom prst="rect">
                <a:avLst/>
              </a:prstGeom>
            </p:spPr>
          </p:pic>
          <p:sp>
            <p:nvSpPr>
              <p:cNvPr id="349" name="Oval 348"/>
              <p:cNvSpPr/>
              <p:nvPr/>
            </p:nvSpPr>
            <p:spPr bwMode="auto">
              <a:xfrm>
                <a:off x="5569662" y="2249395"/>
                <a:ext cx="472930" cy="472930"/>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0" name="Oval 349"/>
              <p:cNvSpPr/>
              <p:nvPr/>
            </p:nvSpPr>
            <p:spPr bwMode="auto">
              <a:xfrm>
                <a:off x="5259872" y="2160389"/>
                <a:ext cx="186973" cy="186973"/>
              </a:xfrm>
              <a:prstGeom prst="ellipse">
                <a:avLst/>
              </a:prstGeom>
              <a:solidFill>
                <a:srgbClr val="00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1" name="Oval 350"/>
              <p:cNvSpPr/>
              <p:nvPr/>
            </p:nvSpPr>
            <p:spPr bwMode="auto">
              <a:xfrm>
                <a:off x="5990300" y="2087823"/>
                <a:ext cx="186973" cy="186973"/>
              </a:xfrm>
              <a:prstGeom prst="ellipse">
                <a:avLst/>
              </a:prstGeom>
              <a:solidFill>
                <a:srgbClr val="00FFFF">
                  <a:alpha val="63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2" name="Oval 351"/>
              <p:cNvSpPr/>
              <p:nvPr/>
            </p:nvSpPr>
            <p:spPr bwMode="auto">
              <a:xfrm>
                <a:off x="5539663" y="2127099"/>
                <a:ext cx="300796" cy="300796"/>
              </a:xfrm>
              <a:prstGeom prst="ellipse">
                <a:avLst/>
              </a:prstGeom>
              <a:solidFill>
                <a:srgbClr val="00FFFF">
                  <a:alpha val="7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3" name="Oval 352"/>
              <p:cNvSpPr/>
              <p:nvPr/>
            </p:nvSpPr>
            <p:spPr bwMode="auto">
              <a:xfrm>
                <a:off x="5709146" y="2548351"/>
                <a:ext cx="300796" cy="300796"/>
              </a:xfrm>
              <a:prstGeom prst="ellipse">
                <a:avLst/>
              </a:prstGeom>
              <a:solidFill>
                <a:srgbClr val="00FFFF">
                  <a:alpha val="7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4" name="Oval 353"/>
              <p:cNvSpPr/>
              <p:nvPr/>
            </p:nvSpPr>
            <p:spPr bwMode="auto">
              <a:xfrm>
                <a:off x="5389822" y="2421229"/>
                <a:ext cx="300796" cy="300796"/>
              </a:xfrm>
              <a:prstGeom prst="ellipse">
                <a:avLst/>
              </a:prstGeom>
              <a:solidFill>
                <a:srgbClr val="00FFFF">
                  <a:alpha val="93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5" name="Oval 354"/>
              <p:cNvSpPr/>
              <p:nvPr/>
            </p:nvSpPr>
            <p:spPr bwMode="auto">
              <a:xfrm>
                <a:off x="6019876" y="2535052"/>
                <a:ext cx="186973" cy="186973"/>
              </a:xfrm>
              <a:prstGeom prst="ellipse">
                <a:avLst/>
              </a:prstGeom>
              <a:solidFill>
                <a:srgbClr val="00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sp>
            <p:nvSpPr>
              <p:cNvPr id="356" name="Oval 355"/>
              <p:cNvSpPr/>
              <p:nvPr/>
            </p:nvSpPr>
            <p:spPr bwMode="auto">
              <a:xfrm>
                <a:off x="5673708" y="1811669"/>
                <a:ext cx="135265" cy="135265"/>
              </a:xfrm>
              <a:prstGeom prst="ellipse">
                <a:avLst/>
              </a:prstGeom>
              <a:solidFill>
                <a:srgbClr val="00FFFF">
                  <a:alpha val="53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NZ" sz="2000" dirty="0">
                  <a:gradFill>
                    <a:gsLst>
                      <a:gs pos="16814">
                        <a:srgbClr val="FFFFFF"/>
                      </a:gs>
                      <a:gs pos="46000">
                        <a:srgbClr val="FFFFFF"/>
                      </a:gs>
                    </a:gsLst>
                    <a:lin ang="5400000" scaled="0"/>
                  </a:gradFill>
                </a:endParaRPr>
              </a:p>
            </p:txBody>
          </p:sp>
        </p:grpSp>
        <p:sp>
          <p:nvSpPr>
            <p:cNvPr id="357" name="TextBox 356"/>
            <p:cNvSpPr txBox="1"/>
            <p:nvPr/>
          </p:nvSpPr>
          <p:spPr>
            <a:xfrm>
              <a:off x="5369238" y="1660362"/>
              <a:ext cx="989344" cy="573286"/>
            </a:xfrm>
            <a:prstGeom prst="flowChartOffpageConnector">
              <a:avLst/>
            </a:prstGeom>
            <a:noFill/>
          </p:spPr>
          <p:txBody>
            <a:bodyPr wrap="square" rtlCol="0">
              <a:spAutoFit/>
            </a:bodyPr>
            <a:lstStyle/>
            <a:p>
              <a:pPr algn="ctr" defTabSz="914400">
                <a:defRPr/>
              </a:pPr>
              <a:r>
                <a:rPr lang="en-US" sz="2400" b="1" kern="0" cap="all" dirty="0" smtClean="0">
                  <a:solidFill>
                    <a:srgbClr val="FFFFFF"/>
                  </a:solidFill>
                </a:rPr>
                <a:t>?</a:t>
              </a:r>
            </a:p>
          </p:txBody>
        </p:sp>
      </p:grpSp>
      <p:grpSp>
        <p:nvGrpSpPr>
          <p:cNvPr id="358" name="Group 357"/>
          <p:cNvGrpSpPr/>
          <p:nvPr/>
        </p:nvGrpSpPr>
        <p:grpSpPr>
          <a:xfrm>
            <a:off x="10207196" y="1327574"/>
            <a:ext cx="1800814" cy="1345036"/>
            <a:chOff x="10225026" y="1222506"/>
            <a:chExt cx="1800814" cy="1345036"/>
          </a:xfrm>
        </p:grpSpPr>
        <p:pic>
          <p:nvPicPr>
            <p:cNvPr id="359" name="Picture 35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711615" y="1222506"/>
              <a:ext cx="780290" cy="780290"/>
            </a:xfrm>
            <a:prstGeom prst="rect">
              <a:avLst/>
            </a:prstGeom>
            <a:noFill/>
            <a:ln>
              <a:noFill/>
            </a:ln>
          </p:spPr>
        </p:pic>
        <p:sp>
          <p:nvSpPr>
            <p:cNvPr id="360" name="TextBox 359"/>
            <p:cNvSpPr txBox="1"/>
            <p:nvPr/>
          </p:nvSpPr>
          <p:spPr>
            <a:xfrm>
              <a:off x="10225026" y="1939678"/>
              <a:ext cx="1800814" cy="627864"/>
            </a:xfrm>
            <a:prstGeom prst="rect">
              <a:avLst/>
            </a:prstGeom>
            <a:noFill/>
          </p:spPr>
          <p:txBody>
            <a:bodyPr wrap="none" lIns="182880" tIns="146304" rIns="182880" bIns="146304" rtlCol="0">
              <a:spAutoFit/>
            </a:bodyPr>
            <a:lstStyle/>
            <a:p>
              <a:pPr>
                <a:lnSpc>
                  <a:spcPct val="90000"/>
                </a:lnSpc>
                <a:spcAft>
                  <a:spcPts val="600"/>
                </a:spcAft>
              </a:pPr>
              <a:r>
                <a:rPr lang="en-NZ" sz="2400" dirty="0" smtClean="0">
                  <a:latin typeface="Segoe UI Semibold" panose="020B0702040204020203" pitchFamily="34" charset="0"/>
                  <a:cs typeface="Segoe UI Semibold" panose="020B0702040204020203" pitchFamily="34" charset="0"/>
                </a:rPr>
                <a:t>Office 365</a:t>
              </a:r>
            </a:p>
          </p:txBody>
        </p:sp>
      </p:grpSp>
    </p:spTree>
    <p:extLst>
      <p:ext uri="{BB962C8B-B14F-4D97-AF65-F5344CB8AC3E}">
        <p14:creationId xmlns:p14="http://schemas.microsoft.com/office/powerpoint/2010/main" val="2106572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grpId="0" nodeType="withEffect">
                                  <p:stCondLst>
                                    <p:cond delay="500"/>
                                  </p:stCondLst>
                                  <p:childTnLst>
                                    <p:set>
                                      <p:cBhvr>
                                        <p:cTn id="12" dur="1" fill="hold">
                                          <p:stCondLst>
                                            <p:cond delay="0"/>
                                          </p:stCondLst>
                                        </p:cTn>
                                        <p:tgtEl>
                                          <p:spTgt spid="345"/>
                                        </p:tgtEl>
                                        <p:attrNameLst>
                                          <p:attrName>style.visibility</p:attrName>
                                        </p:attrNameLst>
                                      </p:cBhvr>
                                      <p:to>
                                        <p:strVal val="visible"/>
                                      </p:to>
                                    </p:set>
                                    <p:animEffect transition="in" filter="fade">
                                      <p:cBhvr>
                                        <p:cTn id="13" dur="500"/>
                                        <p:tgtEl>
                                          <p:spTgt spid="34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47"/>
                                        </p:tgtEl>
                                        <p:attrNameLst>
                                          <p:attrName>style.visibility</p:attrName>
                                        </p:attrNameLst>
                                      </p:cBhvr>
                                      <p:to>
                                        <p:strVal val="visible"/>
                                      </p:to>
                                    </p:set>
                                    <p:animEffect transition="in" filter="fade">
                                      <p:cBhvr>
                                        <p:cTn id="16"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P spid="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Requirements</a:t>
            </a:r>
            <a:endParaRPr lang="en-NZ" dirty="0"/>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189737" y="1820862"/>
            <a:ext cx="4057001" cy="3222625"/>
          </a:xfrm>
          <a:prstGeom prst="rect">
            <a:avLst/>
          </a:prstGeom>
        </p:spPr>
      </p:pic>
      <p:sp>
        <p:nvSpPr>
          <p:cNvPr id="6" name="Text Placeholder 1"/>
          <p:cNvSpPr>
            <a:spLocks noGrp="1"/>
          </p:cNvSpPr>
          <p:nvPr>
            <p:ph type="body" sz="quarter" idx="4294967295"/>
          </p:nvPr>
        </p:nvSpPr>
        <p:spPr>
          <a:xfrm>
            <a:off x="274639" y="5006974"/>
            <a:ext cx="11889564" cy="923330"/>
          </a:xfrm>
        </p:spPr>
        <p:txBody>
          <a:bodyPr/>
          <a:lstStyle/>
          <a:p>
            <a:pPr marL="0" indent="0" algn="ctr">
              <a:buNone/>
            </a:pPr>
            <a:r>
              <a:rPr lang="en-NZ" sz="2400" dirty="0">
                <a:solidFill>
                  <a:schemeClr val="tx1"/>
                </a:solidFill>
              </a:rPr>
              <a:t>Continuously update Office 365 student calendars </a:t>
            </a:r>
          </a:p>
          <a:p>
            <a:pPr marL="0" indent="0" algn="ctr">
              <a:buNone/>
            </a:pPr>
            <a:endParaRPr lang="en-GB" sz="2400" dirty="0">
              <a:solidFill>
                <a:schemeClr val="tx1"/>
              </a:solidFill>
            </a:endParaRPr>
          </a:p>
        </p:txBody>
      </p:sp>
    </p:spTree>
    <p:extLst>
      <p:ext uri="{BB962C8B-B14F-4D97-AF65-F5344CB8AC3E}">
        <p14:creationId xmlns:p14="http://schemas.microsoft.com/office/powerpoint/2010/main" val="36371401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Requirements</a:t>
            </a:r>
            <a:endParaRPr lang="en-NZ" dirty="0"/>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189737" y="1820862"/>
            <a:ext cx="4057000" cy="3222625"/>
          </a:xfrm>
          <a:prstGeom prst="rect">
            <a:avLst/>
          </a:prstGeom>
        </p:spPr>
      </p:pic>
      <p:sp>
        <p:nvSpPr>
          <p:cNvPr id="6" name="Text Placeholder 1"/>
          <p:cNvSpPr>
            <a:spLocks noGrp="1"/>
          </p:cNvSpPr>
          <p:nvPr>
            <p:ph type="body" sz="quarter" idx="4294967295"/>
          </p:nvPr>
        </p:nvSpPr>
        <p:spPr>
          <a:xfrm>
            <a:off x="274639" y="5006974"/>
            <a:ext cx="11889564" cy="923330"/>
          </a:xfrm>
        </p:spPr>
        <p:txBody>
          <a:bodyPr/>
          <a:lstStyle/>
          <a:p>
            <a:pPr marL="0" indent="0" algn="ctr">
              <a:buNone/>
            </a:pPr>
            <a:r>
              <a:rPr lang="en-NZ" sz="2400" dirty="0">
                <a:solidFill>
                  <a:schemeClr val="tx1"/>
                </a:solidFill>
              </a:rPr>
              <a:t>Calendar events are automatically accepted into student calendar</a:t>
            </a:r>
          </a:p>
          <a:p>
            <a:pPr marL="0" indent="0" algn="ctr">
              <a:buNone/>
            </a:pPr>
            <a:endParaRPr lang="en-GB" sz="2400" dirty="0">
              <a:solidFill>
                <a:schemeClr val="tx1"/>
              </a:solidFill>
            </a:endParaRPr>
          </a:p>
        </p:txBody>
      </p:sp>
    </p:spTree>
    <p:extLst>
      <p:ext uri="{BB962C8B-B14F-4D97-AF65-F5344CB8AC3E}">
        <p14:creationId xmlns:p14="http://schemas.microsoft.com/office/powerpoint/2010/main" val="40108305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Requirements</a:t>
            </a:r>
            <a:endParaRPr lang="en-NZ" dirty="0"/>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189737" y="1820862"/>
            <a:ext cx="4057000" cy="3222624"/>
          </a:xfrm>
          <a:prstGeom prst="rect">
            <a:avLst/>
          </a:prstGeom>
        </p:spPr>
      </p:pic>
      <p:sp>
        <p:nvSpPr>
          <p:cNvPr id="6" name="Text Placeholder 1"/>
          <p:cNvSpPr>
            <a:spLocks noGrp="1"/>
          </p:cNvSpPr>
          <p:nvPr>
            <p:ph type="body" sz="quarter" idx="4294967295"/>
          </p:nvPr>
        </p:nvSpPr>
        <p:spPr>
          <a:xfrm>
            <a:off x="274639" y="5006974"/>
            <a:ext cx="11889564" cy="517065"/>
          </a:xfrm>
        </p:spPr>
        <p:txBody>
          <a:bodyPr/>
          <a:lstStyle/>
          <a:p>
            <a:pPr marL="0" indent="0" algn="ctr">
              <a:buNone/>
            </a:pPr>
            <a:r>
              <a:rPr lang="en-NZ" sz="2400">
                <a:solidFill>
                  <a:schemeClr val="tx1"/>
                </a:solidFill>
              </a:rPr>
              <a:t>Calendar events must look like the student added the events themselves</a:t>
            </a:r>
            <a:endParaRPr lang="en-NZ" sz="2400" dirty="0">
              <a:solidFill>
                <a:schemeClr val="tx1"/>
              </a:solidFill>
            </a:endParaRPr>
          </a:p>
        </p:txBody>
      </p:sp>
    </p:spTree>
    <p:extLst>
      <p:ext uri="{BB962C8B-B14F-4D97-AF65-F5344CB8AC3E}">
        <p14:creationId xmlns:p14="http://schemas.microsoft.com/office/powerpoint/2010/main" val="13918667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Requirements</a:t>
            </a:r>
            <a:endParaRPr lang="en-NZ" dirty="0"/>
          </a:p>
        </p:txBody>
      </p:sp>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189737" y="1820862"/>
            <a:ext cx="4056999" cy="3222624"/>
          </a:xfrm>
          <a:prstGeom prst="rect">
            <a:avLst/>
          </a:prstGeom>
        </p:spPr>
      </p:pic>
      <p:sp>
        <p:nvSpPr>
          <p:cNvPr id="6" name="Text Placeholder 1"/>
          <p:cNvSpPr>
            <a:spLocks noGrp="1"/>
          </p:cNvSpPr>
          <p:nvPr>
            <p:ph type="body" sz="quarter" idx="4294967295"/>
          </p:nvPr>
        </p:nvSpPr>
        <p:spPr>
          <a:xfrm>
            <a:off x="274639" y="5006974"/>
            <a:ext cx="11889564" cy="517065"/>
          </a:xfrm>
        </p:spPr>
        <p:txBody>
          <a:bodyPr/>
          <a:lstStyle/>
          <a:p>
            <a:pPr marL="0" indent="0" algn="ctr">
              <a:buNone/>
            </a:pPr>
            <a:r>
              <a:rPr lang="en-NZ" sz="2400" dirty="0">
                <a:solidFill>
                  <a:schemeClr val="tx1"/>
                </a:solidFill>
              </a:rPr>
              <a:t>Send an email notification for paper changes</a:t>
            </a:r>
          </a:p>
        </p:txBody>
      </p:sp>
    </p:spTree>
    <p:extLst>
      <p:ext uri="{BB962C8B-B14F-4D97-AF65-F5344CB8AC3E}">
        <p14:creationId xmlns:p14="http://schemas.microsoft.com/office/powerpoint/2010/main" val="42493551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953</Words>
  <Application>Microsoft Office PowerPoint</Application>
  <PresentationFormat>Custom</PresentationFormat>
  <Paragraphs>204</Paragraphs>
  <Slides>36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Consolas</vt:lpstr>
      <vt:lpstr>Segoe UI</vt:lpstr>
      <vt:lpstr>Segoe UI Black</vt:lpstr>
      <vt:lpstr>Segoe UI Light</vt:lpstr>
      <vt:lpstr>Segoe UI Semibold</vt:lpstr>
      <vt:lpstr>Segoe UI Semilight</vt:lpstr>
      <vt:lpstr>Wingdings</vt:lpstr>
      <vt:lpstr>5-30610_Microsoft_Ignite_Keynote_Template</vt:lpstr>
      <vt:lpstr>Cloud Time - Embellishing the Office 365 calendar</vt:lpstr>
      <vt:lpstr>PowerPoint Presentation</vt:lpstr>
      <vt:lpstr>Agenda</vt:lpstr>
      <vt:lpstr>Vision</vt:lpstr>
      <vt:lpstr>Vision</vt:lpstr>
      <vt:lpstr>Requirements</vt:lpstr>
      <vt:lpstr>Requirements</vt:lpstr>
      <vt:lpstr>Requirements</vt:lpstr>
      <vt:lpstr>Requirements</vt:lpstr>
      <vt:lpstr>Proof of Concept</vt:lpstr>
      <vt:lpstr>Solution overview</vt:lpstr>
      <vt:lpstr>Upload</vt:lpstr>
      <vt:lpstr>Upload</vt:lpstr>
      <vt:lpstr>Process</vt:lpstr>
      <vt:lpstr>Process</vt:lpstr>
      <vt:lpstr>Azure WebJob</vt:lpstr>
      <vt:lpstr>Azure WebJob</vt:lpstr>
      <vt:lpstr>Development lifecycle  </vt:lpstr>
      <vt:lpstr>Scaling</vt:lpstr>
      <vt:lpstr>Settings.job</vt:lpstr>
      <vt:lpstr>PowerPoint Presentation</vt:lpstr>
      <vt:lpstr>WebJobs .NET SDK</vt:lpstr>
      <vt:lpstr>Triggers</vt:lpstr>
      <vt:lpstr>Triggers</vt:lpstr>
      <vt:lpstr>Demo Azure WebJob SDK</vt:lpstr>
      <vt:lpstr>Synchronise</vt:lpstr>
      <vt:lpstr>Synchronise</vt:lpstr>
      <vt:lpstr>Office 365 API vs EWS API</vt:lpstr>
      <vt:lpstr>Demo  EWS API</vt:lpstr>
      <vt:lpstr>Demo  End-to-End</vt:lpstr>
      <vt:lpstr>Roadmap</vt:lpstr>
      <vt:lpstr>Resources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2015-09-02T06:24:46Z</dcterms:modified>
</cp:coreProperties>
</file>