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54"/>
  </p:notesMasterIdLst>
  <p:handoutMasterIdLst>
    <p:handoutMasterId r:id="rId55"/>
  </p:handoutMasterIdLst>
  <p:sldIdLst>
    <p:sldId id="1521" r:id="rId2"/>
    <p:sldId id="1508" r:id="rId3"/>
    <p:sldId id="1535" r:id="rId4"/>
    <p:sldId id="1534" r:id="rId5"/>
    <p:sldId id="1541" r:id="rId6"/>
    <p:sldId id="1615" r:id="rId7"/>
    <p:sldId id="1616" r:id="rId8"/>
    <p:sldId id="1617" r:id="rId9"/>
    <p:sldId id="1618" r:id="rId10"/>
    <p:sldId id="1542" r:id="rId11"/>
    <p:sldId id="1543" r:id="rId12"/>
    <p:sldId id="1544" r:id="rId13"/>
    <p:sldId id="1545" r:id="rId14"/>
    <p:sldId id="1546" r:id="rId15"/>
    <p:sldId id="1547" r:id="rId16"/>
    <p:sldId id="1549" r:id="rId17"/>
    <p:sldId id="1550" r:id="rId18"/>
    <p:sldId id="1551" r:id="rId19"/>
    <p:sldId id="1552" r:id="rId20"/>
    <p:sldId id="1554" r:id="rId21"/>
    <p:sldId id="1555" r:id="rId22"/>
    <p:sldId id="1556" r:id="rId23"/>
    <p:sldId id="1557" r:id="rId24"/>
    <p:sldId id="1559" r:id="rId25"/>
    <p:sldId id="1560" r:id="rId26"/>
    <p:sldId id="1561" r:id="rId27"/>
    <p:sldId id="1562" r:id="rId28"/>
    <p:sldId id="1563" r:id="rId29"/>
    <p:sldId id="1584" r:id="rId30"/>
    <p:sldId id="1585" r:id="rId31"/>
    <p:sldId id="1586" r:id="rId32"/>
    <p:sldId id="1587" r:id="rId33"/>
    <p:sldId id="1588" r:id="rId34"/>
    <p:sldId id="1590" r:id="rId35"/>
    <p:sldId id="1591" r:id="rId36"/>
    <p:sldId id="1593" r:id="rId37"/>
    <p:sldId id="1594" r:id="rId38"/>
    <p:sldId id="1596" r:id="rId39"/>
    <p:sldId id="1598" r:id="rId40"/>
    <p:sldId id="1599" r:id="rId41"/>
    <p:sldId id="1601" r:id="rId42"/>
    <p:sldId id="1602" r:id="rId43"/>
    <p:sldId id="1603" r:id="rId44"/>
    <p:sldId id="1604" r:id="rId45"/>
    <p:sldId id="1605" r:id="rId46"/>
    <p:sldId id="1643" r:id="rId47"/>
    <p:sldId id="1612" r:id="rId48"/>
    <p:sldId id="1613" r:id="rId49"/>
    <p:sldId id="1619" r:id="rId50"/>
    <p:sldId id="1523" r:id="rId51"/>
    <p:sldId id="1524" r:id="rId52"/>
    <p:sldId id="1326"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0BCF2"/>
    <a:srgbClr val="11CCFF"/>
    <a:srgbClr val="FFFFFF"/>
    <a:srgbClr val="47D8FF"/>
    <a:srgbClr val="85E5FF"/>
    <a:srgbClr val="43D7FF"/>
    <a:srgbClr val="B4A0FF"/>
    <a:srgbClr val="50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6" autoAdjust="0"/>
    <p:restoredTop sz="80566" autoAdjust="0"/>
  </p:normalViewPr>
  <p:slideViewPr>
    <p:cSldViewPr>
      <p:cViewPr varScale="1">
        <p:scale>
          <a:sx n="59" d="100"/>
          <a:sy n="59" d="100"/>
        </p:scale>
        <p:origin x="1140" y="6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BDF3-4C43-AFAE-D021FDAFDCE5}"/>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2-BDF3-4C43-AFAE-D021FDAFDCE5}"/>
              </c:ext>
            </c:extLst>
          </c:dPt>
          <c:val>
            <c:numRef>
              <c:f>Sheet1!$B$2:$B$3</c:f>
              <c:numCache>
                <c:formatCode>General</c:formatCode>
                <c:ptCount val="2"/>
                <c:pt idx="0">
                  <c:v>100</c:v>
                </c:pt>
                <c:pt idx="1">
                  <c:v>0</c:v>
                </c:pt>
              </c:numCache>
            </c:numRef>
          </c:val>
          <c:extLst xmlns:c16r2="http://schemas.microsoft.com/office/drawing/2015/06/chart">
            <c:ext xmlns:c16="http://schemas.microsoft.com/office/drawing/2014/chart" uri="{C3380CC4-5D6E-409C-BE32-E72D297353CC}">
              <c16:uniqueId val="{00000000-BDF3-4C43-AFAE-D021FDAFDCE5}"/>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C057-4643-ABCC-AD5C31A0A59B}"/>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C057-4643-ABCC-AD5C31A0A59B}"/>
              </c:ext>
            </c:extLst>
          </c:dP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C057-4643-ABCC-AD5C31A0A59B}"/>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50"/>
              </a:solidFill>
              <a:ln w="19050">
                <a:solidFill>
                  <a:schemeClr val="lt1"/>
                </a:solidFill>
              </a:ln>
              <a:effectLst/>
            </c:spPr>
            <c:extLst xmlns:c16r2="http://schemas.microsoft.com/office/drawing/2015/06/chart">
              <c:ext xmlns:c16="http://schemas.microsoft.com/office/drawing/2014/chart" uri="{C3380CC4-5D6E-409C-BE32-E72D297353CC}">
                <c16:uniqueId val="{00000001-347E-4FF2-B20A-099490B6C52C}"/>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347E-4FF2-B20A-099490B6C52C}"/>
              </c:ext>
            </c:extLst>
          </c:dP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347E-4FF2-B20A-099490B6C52C}"/>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9539-4655-A9DD-5177FD3D84C0}"/>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9539-4655-A9DD-5177FD3D84C0}"/>
              </c:ext>
            </c:extLst>
          </c:dP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9539-4655-A9DD-5177FD3D84C0}"/>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072C-4A41-9E87-50667976D1D8}"/>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072C-4A41-9E87-50667976D1D8}"/>
              </c:ext>
            </c:extLst>
          </c:dP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072C-4A41-9E87-50667976D1D8}"/>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1E75-44BC-97D1-BAC74AE35150}"/>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1E75-44BC-97D1-BAC74AE35150}"/>
              </c:ext>
            </c:extLst>
          </c:dPt>
          <c:val>
            <c:numRef>
              <c:f>Sheet1!$B$2:$B$3</c:f>
              <c:numCache>
                <c:formatCode>General</c:formatCode>
                <c:ptCount val="2"/>
                <c:pt idx="0">
                  <c:v>0</c:v>
                </c:pt>
                <c:pt idx="1">
                  <c:v>100</c:v>
                </c:pt>
              </c:numCache>
            </c:numRef>
          </c:val>
          <c:extLst xmlns:c16r2="http://schemas.microsoft.com/office/drawing/2015/06/chart">
            <c:ext xmlns:c16="http://schemas.microsoft.com/office/drawing/2014/chart" uri="{C3380CC4-5D6E-409C-BE32-E72D297353CC}">
              <c16:uniqueId val="{00000004-1E75-44BC-97D1-BAC74AE35150}"/>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solidFill>
                <a:schemeClr val="accent1">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extLst xmlns:c16r2="http://schemas.microsoft.com/office/drawing/2015/06/chart">
              <c:ext xmlns:c16="http://schemas.microsoft.com/office/drawing/2014/chart" uri="{C3380CC4-5D6E-409C-BE32-E72D297353CC}">
                <c16:uniqueId val="{00000001-6FCD-47B1-8E7F-A090F7D02242}"/>
              </c:ext>
            </c:extLst>
          </c:dPt>
          <c:dPt>
            <c:idx val="1"/>
            <c:bubble3D val="0"/>
            <c:spPr>
              <a:solidFill>
                <a:schemeClr val="accent2">
                  <a:shade val="80000"/>
                  <a:satMod val="18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c:spPr>
            <c:extLst xmlns:c16r2="http://schemas.microsoft.com/office/drawing/2015/06/chart">
              <c:ext xmlns:c16="http://schemas.microsoft.com/office/drawing/2014/chart" uri="{C3380CC4-5D6E-409C-BE32-E72D297353CC}">
                <c16:uniqueId val="{00000003-6FCD-47B1-8E7F-A090F7D02242}"/>
              </c:ext>
            </c:extLst>
          </c:dP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6FCD-47B1-8E7F-A090F7D02242}"/>
            </c:ex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DNS Responses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VIP1</c:v>
                      </c:pt>
                      <c:pt idx="1">
                        <c:v>VIP2</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9/3/2015 4:58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9/3/2015 4:58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9938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TechReady 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F413AB88-14F3-4C3B-A2B0-FDFD36557DA2}"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9252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2472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E35AE097-C5DA-4F81-8F2B-1F8C63275146}" type="datetime1">
              <a:rPr lang="en-US" smtClean="0"/>
              <a:pPr/>
              <a:t>9/3/2015</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7911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TechReady 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F413AB88-14F3-4C3B-A2B0-FDFD36557DA2}"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015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55986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58525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71699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738424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E35AE097-C5DA-4F81-8F2B-1F8C63275146}" type="datetime1">
              <a:rPr lang="en-US" smtClean="0"/>
              <a:pPr/>
              <a:t>9/3/2015</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22573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E35AE097-C5DA-4F81-8F2B-1F8C63275146}" type="datetime1">
              <a:rPr lang="en-US" smtClean="0"/>
              <a:pPr/>
              <a:t>9/3/2015</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7960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887587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E35AE097-C5DA-4F81-8F2B-1F8C63275146}" type="datetime1">
              <a:rPr lang="en-US" smtClean="0"/>
              <a:pPr/>
              <a:t>9/3/2015</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5439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21327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57851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08678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072759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492050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131410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FF22-ABE4-4403-811D-4E92205963A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7408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805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61484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53213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809620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55916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9/3/2015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48</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626733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75C79F9-2E34-4CA1-A7E3-C624B27DB1D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2186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9/3/2015 4:58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9/3/2015 4:58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8817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effectLs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12451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61267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14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45360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81803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4:58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069659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hyperlink" Target="mailto:schnoll@microsof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2.png"/><Relationship Id="rId7"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hyperlink" Target="http://aka.ms/kerbcoexist20102013"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5.emf"/><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aka.ms/technetnz" TargetMode="External"/><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hyperlink" Target="http://www.microsoft.com/learning" TargetMode="External"/><Relationship Id="rId11" Type="http://schemas.openxmlformats.org/officeDocument/2006/relationships/image" Target="../media/image42.png"/><Relationship Id="rId5" Type="http://schemas.openxmlformats.org/officeDocument/2006/relationships/hyperlink" Target="http://aka.ms/ch9nz" TargetMode="External"/><Relationship Id="rId10" Type="http://schemas.openxmlformats.org/officeDocument/2006/relationships/image" Target="../media/image41.png"/><Relationship Id="rId4" Type="http://schemas.openxmlformats.org/officeDocument/2006/relationships/hyperlink" Target="http://aka.ms/msdnnz" TargetMode="External"/><Relationship Id="rId9"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 Requirements</a:t>
            </a:r>
            <a:endParaRPr lang="en-US" dirty="0"/>
          </a:p>
        </p:txBody>
      </p:sp>
      <p:sp>
        <p:nvSpPr>
          <p:cNvPr id="5" name="Text Placeholder 4"/>
          <p:cNvSpPr>
            <a:spLocks noGrp="1"/>
          </p:cNvSpPr>
          <p:nvPr>
            <p:ph type="body" sz="quarter" idx="10"/>
          </p:nvPr>
        </p:nvSpPr>
        <p:spPr>
          <a:xfrm>
            <a:off x="274638" y="1212850"/>
            <a:ext cx="11887200" cy="4949047"/>
          </a:xfrm>
        </p:spPr>
        <p:txBody>
          <a:bodyPr/>
          <a:lstStyle/>
          <a:p>
            <a:r>
              <a:rPr lang="en-US" sz="3600" dirty="0" smtClean="0"/>
              <a:t>Exchange 2016 supports coexistence with</a:t>
            </a:r>
          </a:p>
          <a:p>
            <a:pPr lvl="1"/>
            <a:r>
              <a:rPr lang="en-US" dirty="0" smtClean="0"/>
              <a:t>Exchange 2010 SP3 RU11 and later* </a:t>
            </a:r>
            <a:r>
              <a:rPr lang="en-US" i="1" dirty="0" smtClean="0">
                <a:solidFill>
                  <a:srgbClr val="FFFF00"/>
                </a:solidFill>
              </a:rPr>
              <a:t>(Preview bits can coexist with 2010 SP3 RU10)</a:t>
            </a:r>
          </a:p>
          <a:p>
            <a:pPr lvl="1"/>
            <a:r>
              <a:rPr lang="en-US" dirty="0" smtClean="0"/>
              <a:t>Exchange 2013 CU10 and later* </a:t>
            </a:r>
            <a:r>
              <a:rPr lang="en-US" i="1" dirty="0" smtClean="0">
                <a:solidFill>
                  <a:srgbClr val="FFFF00"/>
                </a:solidFill>
              </a:rPr>
              <a:t>(Preview bits can coexist with 2013 CU9)</a:t>
            </a:r>
          </a:p>
          <a:p>
            <a:endParaRPr lang="en-US" sz="3600" dirty="0" smtClean="0"/>
          </a:p>
          <a:p>
            <a:r>
              <a:rPr lang="en-US" sz="3600" dirty="0" smtClean="0"/>
              <a:t>Exchange 2016 requires</a:t>
            </a:r>
          </a:p>
          <a:p>
            <a:pPr lvl="1"/>
            <a:r>
              <a:rPr lang="en-US" dirty="0" smtClean="0"/>
              <a:t>Windows Server 2008 FFM and later</a:t>
            </a:r>
            <a:endParaRPr lang="en-US" i="1" dirty="0" smtClean="0">
              <a:solidFill>
                <a:srgbClr val="FFFF00"/>
              </a:solidFill>
            </a:endParaRPr>
          </a:p>
          <a:p>
            <a:pPr lvl="1"/>
            <a:r>
              <a:rPr lang="en-US" dirty="0" smtClean="0"/>
              <a:t>Windows Server 2008 and later Global Catalog servers in each site with Exchange installed</a:t>
            </a:r>
          </a:p>
          <a:p>
            <a:pPr lvl="1"/>
            <a:r>
              <a:rPr lang="en-US" dirty="0" smtClean="0"/>
              <a:t>Outlook clients running</a:t>
            </a:r>
          </a:p>
          <a:p>
            <a:pPr lvl="2"/>
            <a:r>
              <a:rPr lang="en-US" dirty="0" smtClean="0"/>
              <a:t>Outlook 2010 SP2 (with KB2956191 and KB2965295)* or later</a:t>
            </a:r>
          </a:p>
          <a:p>
            <a:pPr lvl="2"/>
            <a:r>
              <a:rPr lang="en-US" dirty="0" smtClean="0"/>
              <a:t>Outlook 2013 SP1 (with KB3020812)* or later</a:t>
            </a:r>
          </a:p>
          <a:p>
            <a:pPr lvl="2"/>
            <a:r>
              <a:rPr lang="en-US" dirty="0" smtClean="0"/>
              <a:t>Outlook 2016</a:t>
            </a:r>
          </a:p>
          <a:p>
            <a:pPr lvl="2"/>
            <a:r>
              <a:rPr lang="en-US" dirty="0" smtClean="0"/>
              <a:t>Outlook for Mac 2011 or later</a:t>
            </a:r>
          </a:p>
        </p:txBody>
      </p:sp>
      <p:sp>
        <p:nvSpPr>
          <p:cNvPr id="6" name="Rectangle 5"/>
          <p:cNvSpPr/>
          <p:nvPr/>
        </p:nvSpPr>
        <p:spPr>
          <a:xfrm>
            <a:off x="10656755" y="6338330"/>
            <a:ext cx="1507529" cy="258532"/>
          </a:xfrm>
          <a:prstGeom prst="rect">
            <a:avLst/>
          </a:prstGeom>
        </p:spPr>
        <p:txBody>
          <a:bodyPr wrap="none">
            <a:spAutoFit/>
          </a:bodyPr>
          <a:lstStyle/>
          <a:p>
            <a:pPr>
              <a:lnSpc>
                <a:spcPct val="90000"/>
              </a:lnSpc>
              <a:spcAft>
                <a:spcPts val="612"/>
              </a:spcAft>
            </a:pPr>
            <a:r>
              <a:rPr lang="en-US" sz="1200" dirty="0">
                <a:gradFill>
                  <a:gsLst>
                    <a:gs pos="1250">
                      <a:schemeClr val="tx1"/>
                    </a:gs>
                    <a:gs pos="99000">
                      <a:schemeClr val="tx1"/>
                    </a:gs>
                  </a:gsLst>
                  <a:lin ang="5400000" scaled="0"/>
                </a:gradFill>
              </a:rPr>
              <a:t>* Subject to change</a:t>
            </a:r>
          </a:p>
        </p:txBody>
      </p:sp>
    </p:spTree>
    <p:extLst>
      <p:ext uri="{BB962C8B-B14F-4D97-AF65-F5344CB8AC3E}">
        <p14:creationId xmlns:p14="http://schemas.microsoft.com/office/powerpoint/2010/main" val="37411395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Requirements</a:t>
            </a:r>
            <a:endParaRPr lang="en-US" dirty="0"/>
          </a:p>
        </p:txBody>
      </p:sp>
      <p:sp>
        <p:nvSpPr>
          <p:cNvPr id="5" name="Text Placeholder 4"/>
          <p:cNvSpPr>
            <a:spLocks noGrp="1"/>
          </p:cNvSpPr>
          <p:nvPr>
            <p:ph type="body" sz="quarter" idx="10"/>
          </p:nvPr>
        </p:nvSpPr>
        <p:spPr>
          <a:xfrm>
            <a:off x="274638" y="1212850"/>
            <a:ext cx="11887200" cy="5355312"/>
          </a:xfrm>
        </p:spPr>
        <p:txBody>
          <a:bodyPr/>
          <a:lstStyle/>
          <a:p>
            <a:r>
              <a:rPr lang="en-US" sz="3600" dirty="0" smtClean="0"/>
              <a:t>Exchange 2016 is supported on full GUI installs of</a:t>
            </a:r>
          </a:p>
          <a:p>
            <a:pPr lvl="1"/>
            <a:r>
              <a:rPr lang="en-US" dirty="0" smtClean="0"/>
              <a:t>Windows Server 2012</a:t>
            </a:r>
            <a:endParaRPr lang="en-US" i="1" dirty="0" smtClean="0">
              <a:solidFill>
                <a:srgbClr val="FFFF00"/>
              </a:solidFill>
            </a:endParaRPr>
          </a:p>
          <a:p>
            <a:pPr lvl="1"/>
            <a:r>
              <a:rPr lang="en-US" dirty="0" smtClean="0"/>
              <a:t>Windows Server 2012 R2</a:t>
            </a:r>
          </a:p>
          <a:p>
            <a:pPr lvl="1"/>
            <a:r>
              <a:rPr lang="en-US" dirty="0" smtClean="0"/>
              <a:t>Windows Server 2016</a:t>
            </a:r>
            <a:endParaRPr lang="en-US" i="1" dirty="0" smtClean="0">
              <a:solidFill>
                <a:srgbClr val="FFFF00"/>
              </a:solidFill>
            </a:endParaRPr>
          </a:p>
          <a:p>
            <a:r>
              <a:rPr lang="en-US" sz="3600" dirty="0" smtClean="0"/>
              <a:t>Exchange 2016 requires</a:t>
            </a:r>
          </a:p>
          <a:p>
            <a:pPr lvl="1"/>
            <a:r>
              <a:rPr lang="en-US" dirty="0" smtClean="0"/>
              <a:t>.NET Framework 4.5.2 or later 4.5.x version* </a:t>
            </a:r>
            <a:r>
              <a:rPr lang="en-US" i="1" dirty="0" smtClean="0">
                <a:solidFill>
                  <a:srgbClr val="FFFF00"/>
                </a:solidFill>
              </a:rPr>
              <a:t>(.NET 4.6 is not yet supported)</a:t>
            </a:r>
          </a:p>
          <a:p>
            <a:pPr lvl="1"/>
            <a:r>
              <a:rPr lang="en-US" dirty="0" smtClean="0"/>
              <a:t>Windows Management Framework 4.0*</a:t>
            </a:r>
          </a:p>
          <a:p>
            <a:pPr lvl="1"/>
            <a:r>
              <a:rPr lang="en-US" dirty="0" smtClean="0"/>
              <a:t>Unified Communications Managed API (UCMA) 4.0*</a:t>
            </a:r>
          </a:p>
          <a:p>
            <a:pPr lvl="1"/>
            <a:r>
              <a:rPr lang="en-US" dirty="0" smtClean="0"/>
              <a:t>Office Web Apps Server installed on separate server(s</a:t>
            </a:r>
            <a:r>
              <a:rPr lang="en-US" dirty="0"/>
              <a:t>) for attachment rendering </a:t>
            </a:r>
            <a:r>
              <a:rPr lang="en-US" dirty="0" smtClean="0"/>
              <a:t>in Outlook on the web</a:t>
            </a:r>
          </a:p>
          <a:p>
            <a:r>
              <a:rPr lang="en-US" dirty="0" smtClean="0"/>
              <a:t>Outlook on the web supports</a:t>
            </a:r>
          </a:p>
          <a:p>
            <a:pPr lvl="1"/>
            <a:r>
              <a:rPr lang="en-US" dirty="0"/>
              <a:t>Microsoft </a:t>
            </a:r>
            <a:r>
              <a:rPr lang="en-US" dirty="0" smtClean="0"/>
              <a:t>Edge</a:t>
            </a:r>
          </a:p>
          <a:p>
            <a:pPr lvl="1"/>
            <a:r>
              <a:rPr lang="en-US" dirty="0" smtClean="0"/>
              <a:t>Internet </a:t>
            </a:r>
            <a:r>
              <a:rPr lang="en-US" dirty="0"/>
              <a:t>Explorer </a:t>
            </a:r>
            <a:r>
              <a:rPr lang="en-US" dirty="0" smtClean="0"/>
              <a:t>11</a:t>
            </a:r>
          </a:p>
          <a:p>
            <a:pPr lvl="1"/>
            <a:r>
              <a:rPr lang="en-US" dirty="0" smtClean="0"/>
              <a:t>Most </a:t>
            </a:r>
            <a:r>
              <a:rPr lang="en-US" dirty="0"/>
              <a:t>recent versions of Mozilla Firefox, Google Chrome, </a:t>
            </a:r>
            <a:r>
              <a:rPr lang="en-US" dirty="0" smtClean="0"/>
              <a:t>and Safari</a:t>
            </a:r>
          </a:p>
        </p:txBody>
      </p:sp>
      <p:sp>
        <p:nvSpPr>
          <p:cNvPr id="6" name="Rectangle 5"/>
          <p:cNvSpPr/>
          <p:nvPr/>
        </p:nvSpPr>
        <p:spPr>
          <a:xfrm>
            <a:off x="10656755" y="6338330"/>
            <a:ext cx="1507529" cy="258532"/>
          </a:xfrm>
          <a:prstGeom prst="rect">
            <a:avLst/>
          </a:prstGeom>
        </p:spPr>
        <p:txBody>
          <a:bodyPr wrap="none">
            <a:spAutoFit/>
          </a:bodyPr>
          <a:lstStyle/>
          <a:p>
            <a:pPr>
              <a:lnSpc>
                <a:spcPct val="90000"/>
              </a:lnSpc>
              <a:spcAft>
                <a:spcPts val="612"/>
              </a:spcAft>
            </a:pPr>
            <a:r>
              <a:rPr lang="en-US" sz="1200" dirty="0">
                <a:gradFill>
                  <a:gsLst>
                    <a:gs pos="1250">
                      <a:schemeClr val="tx1"/>
                    </a:gs>
                    <a:gs pos="99000">
                      <a:schemeClr val="tx1"/>
                    </a:gs>
                  </a:gsLst>
                  <a:lin ang="5400000" scaled="0"/>
                </a:gradFill>
              </a:rPr>
              <a:t>* Subject to change</a:t>
            </a:r>
          </a:p>
        </p:txBody>
      </p:sp>
    </p:spTree>
    <p:extLst>
      <p:ext uri="{BB962C8B-B14F-4D97-AF65-F5344CB8AC3E}">
        <p14:creationId xmlns:p14="http://schemas.microsoft.com/office/powerpoint/2010/main" val="6503132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Existing Exchange Servers</a:t>
            </a:r>
            <a:endParaRPr lang="en-US" dirty="0"/>
          </a:p>
        </p:txBody>
      </p:sp>
      <p:sp>
        <p:nvSpPr>
          <p:cNvPr id="3" name="Content Placeholder 2"/>
          <p:cNvSpPr>
            <a:spLocks noGrp="1"/>
          </p:cNvSpPr>
          <p:nvPr>
            <p:ph type="body" sz="quarter" idx="10"/>
          </p:nvPr>
        </p:nvSpPr>
        <p:spPr>
          <a:xfrm>
            <a:off x="274638" y="1212850"/>
            <a:ext cx="11887200" cy="2523768"/>
          </a:xfrm>
        </p:spPr>
        <p:txBody>
          <a:bodyPr/>
          <a:lstStyle/>
          <a:p>
            <a:r>
              <a:rPr lang="en-US" dirty="0" smtClean="0"/>
              <a:t>All existing Exchange server versions must meet prerequisite levels</a:t>
            </a:r>
          </a:p>
          <a:p>
            <a:r>
              <a:rPr lang="en-US" dirty="0" smtClean="0"/>
              <a:t>May need to recreate Edge Subscriptions before running Exchange 2016 Setup</a:t>
            </a:r>
            <a:endParaRPr lang="en-US" dirty="0"/>
          </a:p>
        </p:txBody>
      </p:sp>
      <p:grpSp>
        <p:nvGrpSpPr>
          <p:cNvPr id="6" name="Group 5"/>
          <p:cNvGrpSpPr/>
          <p:nvPr/>
        </p:nvGrpSpPr>
        <p:grpSpPr>
          <a:xfrm>
            <a:off x="1798637" y="4259262"/>
            <a:ext cx="8208836" cy="1499614"/>
            <a:chOff x="396422" y="2539858"/>
            <a:chExt cx="8208836" cy="1499614"/>
          </a:xfrm>
          <a:solidFill>
            <a:schemeClr val="bg1">
              <a:lumMod val="50000"/>
            </a:schemeClr>
          </a:solidFill>
        </p:grpSpPr>
        <p:sp>
          <p:nvSpPr>
            <p:cNvPr id="7" name="Rectangle 6"/>
            <p:cNvSpPr/>
            <p:nvPr/>
          </p:nvSpPr>
          <p:spPr bwMode="auto">
            <a:xfrm>
              <a:off x="451858" y="2597058"/>
              <a:ext cx="8153400" cy="136979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grpSp>
          <p:nvGrpSpPr>
            <p:cNvPr id="8" name="Group 7"/>
            <p:cNvGrpSpPr/>
            <p:nvPr/>
          </p:nvGrpSpPr>
          <p:grpSpPr>
            <a:xfrm>
              <a:off x="396422" y="2539858"/>
              <a:ext cx="8121454" cy="1499614"/>
              <a:chOff x="167822" y="2431871"/>
              <a:chExt cx="8121454" cy="1499614"/>
            </a:xfrm>
            <a:grpFill/>
          </p:grpSpPr>
          <p:grpSp>
            <p:nvGrpSpPr>
              <p:cNvPr id="9" name="Group 8"/>
              <p:cNvGrpSpPr/>
              <p:nvPr/>
            </p:nvGrpSpPr>
            <p:grpSpPr>
              <a:xfrm>
                <a:off x="167822" y="2431871"/>
                <a:ext cx="8121454" cy="1499614"/>
                <a:chOff x="-3839869" y="1156300"/>
                <a:chExt cx="8121454" cy="1499614"/>
              </a:xfrm>
              <a:grpFill/>
            </p:grpSpPr>
            <p:sp>
              <p:nvSpPr>
                <p:cNvPr id="15" name="TextBox 14"/>
                <p:cNvSpPr txBox="1"/>
                <p:nvPr/>
              </p:nvSpPr>
              <p:spPr>
                <a:xfrm>
                  <a:off x="-3839869" y="1156300"/>
                  <a:ext cx="8121454"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latin typeface="Consolas" panose="020B0609020204030204" pitchFamily="49" charset="0"/>
                      <a:cs typeface="Consolas" panose="020B0609020204030204" pitchFamily="49" charset="0"/>
                    </a:rPr>
                    <a:t>[PS] C:\&gt;Get-ExchangeServer | FT </a:t>
                  </a:r>
                  <a:r>
                    <a:rPr lang="en-US" sz="1400" dirty="0" err="1" smtClean="0">
                      <a:latin typeface="Consolas" panose="020B0609020204030204" pitchFamily="49" charset="0"/>
                      <a:cs typeface="Consolas" panose="020B0609020204030204" pitchFamily="49" charset="0"/>
                    </a:rPr>
                    <a:t>Name,AdminDisplayVersion,ServerRole</a:t>
                  </a:r>
                  <a:r>
                    <a:rPr lang="en-US" sz="1400" dirty="0" smtClean="0">
                      <a:latin typeface="Consolas" panose="020B0609020204030204" pitchFamily="49" charset="0"/>
                      <a:cs typeface="Consolas" panose="020B0609020204030204" pitchFamily="49" charset="0"/>
                    </a:rPr>
                    <a:t> -AutoSize</a:t>
                  </a:r>
                </a:p>
              </p:txBody>
            </p:sp>
            <p:grpSp>
              <p:nvGrpSpPr>
                <p:cNvPr id="16" name="Group 15"/>
                <p:cNvGrpSpPr/>
                <p:nvPr/>
              </p:nvGrpSpPr>
              <p:grpSpPr>
                <a:xfrm>
                  <a:off x="-3661213" y="1618070"/>
                  <a:ext cx="1668787" cy="1037844"/>
                  <a:chOff x="-1482322" y="3365447"/>
                  <a:chExt cx="1668787" cy="1037844"/>
                </a:xfrm>
                <a:grpFill/>
              </p:grpSpPr>
              <p:sp>
                <p:nvSpPr>
                  <p:cNvPr id="17" name="TextBox 16"/>
                  <p:cNvSpPr txBox="1"/>
                  <p:nvPr/>
                </p:nvSpPr>
                <p:spPr>
                  <a:xfrm>
                    <a:off x="-1432378" y="3365447"/>
                    <a:ext cx="766877" cy="510909"/>
                  </a:xfrm>
                  <a:prstGeom prst="rect">
                    <a:avLst/>
                  </a:prstGeom>
                  <a:noFill/>
                </p:spPr>
                <p:txBody>
                  <a:bodyPr wrap="none" lIns="182880" tIns="146304" rIns="182880" bIns="146304" rtlCol="0">
                    <a:spAutoFit/>
                  </a:bodyPr>
                  <a:lstStyle/>
                  <a:p>
                    <a:r>
                      <a:rPr lang="en-US" sz="1400" dirty="0" smtClean="0">
                        <a:latin typeface="Consolas" panose="020B0609020204030204" pitchFamily="49" charset="0"/>
                        <a:cs typeface="Consolas" panose="020B0609020204030204" pitchFamily="49" charset="0"/>
                      </a:rPr>
                      <a:t>Name</a:t>
                    </a:r>
                  </a:p>
                </p:txBody>
              </p:sp>
              <p:sp>
                <p:nvSpPr>
                  <p:cNvPr id="18" name="TextBox 17"/>
                  <p:cNvSpPr txBox="1"/>
                  <p:nvPr/>
                </p:nvSpPr>
                <p:spPr>
                  <a:xfrm>
                    <a:off x="-1474886" y="3520379"/>
                    <a:ext cx="1020842" cy="526298"/>
                  </a:xfrm>
                  <a:prstGeom prst="rect">
                    <a:avLst/>
                  </a:prstGeom>
                  <a:noFill/>
                </p:spPr>
                <p:txBody>
                  <a:bodyPr wrap="square" lIns="182880" tIns="146304" rIns="182880" bIns="146304" rtlCol="0">
                    <a:spAutoFit/>
                  </a:bodyPr>
                  <a:lstStyle/>
                  <a:p>
                    <a:pPr lvl="0"/>
                    <a:r>
                      <a:rPr lang="en-US" sz="1500" dirty="0">
                        <a:latin typeface="Consolas" panose="020B0609020204030204" pitchFamily="49" charset="0"/>
                        <a:cs typeface="Consolas" panose="020B0609020204030204" pitchFamily="49" charset="0"/>
                      </a:rPr>
                      <a:t>----</a:t>
                    </a:r>
                  </a:p>
                </p:txBody>
              </p:sp>
              <p:sp>
                <p:nvSpPr>
                  <p:cNvPr id="19" name="TextBox 18"/>
                  <p:cNvSpPr txBox="1"/>
                  <p:nvPr/>
                </p:nvSpPr>
                <p:spPr>
                  <a:xfrm>
                    <a:off x="-1482322" y="3674533"/>
                    <a:ext cx="1661352"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E2K10-EDG-001</a:t>
                    </a:r>
                    <a:endParaRPr lang="en-US" sz="1400" dirty="0">
                      <a:latin typeface="Consolas" panose="020B0609020204030204" pitchFamily="49" charset="0"/>
                      <a:cs typeface="Consolas" panose="020B0609020204030204" pitchFamily="49" charset="0"/>
                    </a:endParaRPr>
                  </a:p>
                </p:txBody>
              </p:sp>
              <p:sp>
                <p:nvSpPr>
                  <p:cNvPr id="20" name="TextBox 19"/>
                  <p:cNvSpPr txBox="1"/>
                  <p:nvPr/>
                </p:nvSpPr>
                <p:spPr>
                  <a:xfrm>
                    <a:off x="-1474887" y="3892382"/>
                    <a:ext cx="1661352"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E2K13-MLT-001</a:t>
                    </a:r>
                    <a:endParaRPr lang="en-US" sz="1400" dirty="0">
                      <a:latin typeface="Consolas" panose="020B0609020204030204" pitchFamily="49" charset="0"/>
                      <a:cs typeface="Consolas" panose="020B0609020204030204" pitchFamily="49" charset="0"/>
                    </a:endParaRPr>
                  </a:p>
                </p:txBody>
              </p:sp>
            </p:grpSp>
          </p:grpSp>
          <p:grpSp>
            <p:nvGrpSpPr>
              <p:cNvPr id="10" name="Group 9"/>
              <p:cNvGrpSpPr/>
              <p:nvPr/>
            </p:nvGrpSpPr>
            <p:grpSpPr>
              <a:xfrm>
                <a:off x="2245039" y="2906062"/>
                <a:ext cx="5420997" cy="998393"/>
                <a:chOff x="-6718716" y="3095073"/>
                <a:chExt cx="5420997" cy="998393"/>
              </a:xfrm>
              <a:grpFill/>
            </p:grpSpPr>
            <p:sp>
              <p:nvSpPr>
                <p:cNvPr id="13" name="TextBox 12"/>
                <p:cNvSpPr txBox="1"/>
                <p:nvPr/>
              </p:nvSpPr>
              <p:spPr>
                <a:xfrm>
                  <a:off x="-6718716" y="3245525"/>
                  <a:ext cx="5344798" cy="503215"/>
                </a:xfrm>
                <a:prstGeom prst="rect">
                  <a:avLst/>
                </a:prstGeom>
                <a:noFill/>
              </p:spPr>
              <p:txBody>
                <a:bodyPr wrap="square" lIns="182880" tIns="146304" rIns="182880" bIns="146304" rtlCol="0">
                  <a:spAutoFit/>
                </a:bodyPr>
                <a:lstStyle/>
                <a:p>
                  <a:pPr lvl="0">
                    <a:lnSpc>
                      <a:spcPct val="90000"/>
                    </a:lnSpc>
                    <a:spcAft>
                      <a:spcPts val="600"/>
                    </a:spcAft>
                  </a:pPr>
                  <a:r>
                    <a:rPr lang="en-US" sz="1500" dirty="0" smtClean="0">
                      <a:latin typeface="Consolas" panose="020B0609020204030204" pitchFamily="49" charset="0"/>
                      <a:cs typeface="Consolas" panose="020B0609020204030204" pitchFamily="49" charset="0"/>
                    </a:rPr>
                    <a:t>-------------------	----------</a:t>
                  </a:r>
                  <a:endParaRPr lang="en-US" sz="1500" dirty="0">
                    <a:latin typeface="Consolas" panose="020B0609020204030204" pitchFamily="49" charset="0"/>
                    <a:cs typeface="Consolas" panose="020B0609020204030204" pitchFamily="49" charset="0"/>
                  </a:endParaRPr>
                </a:p>
              </p:txBody>
            </p:sp>
            <p:sp>
              <p:nvSpPr>
                <p:cNvPr id="11" name="TextBox 10"/>
                <p:cNvSpPr txBox="1"/>
                <p:nvPr/>
              </p:nvSpPr>
              <p:spPr>
                <a:xfrm>
                  <a:off x="-6670064" y="3604101"/>
                  <a:ext cx="5372345"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smtClean="0">
                      <a:latin typeface="Consolas" panose="020B0609020204030204" pitchFamily="49" charset="0"/>
                      <a:cs typeface="Consolas" panose="020B0609020204030204" pitchFamily="49" charset="0"/>
                    </a:rPr>
                    <a:t>Version 15.0 (Build 1104.5)	Mailbox, </a:t>
                  </a:r>
                  <a:r>
                    <a:rPr lang="en-US" sz="1400" dirty="0" err="1" smtClean="0">
                      <a:latin typeface="Consolas" panose="020B0609020204030204" pitchFamily="49" charset="0"/>
                      <a:cs typeface="Consolas" panose="020B0609020204030204" pitchFamily="49" charset="0"/>
                    </a:rPr>
                    <a:t>ClientAccess</a:t>
                  </a:r>
                  <a:endParaRPr lang="en-US" sz="1400" dirty="0">
                    <a:latin typeface="Consolas" panose="020B0609020204030204" pitchFamily="49" charset="0"/>
                    <a:cs typeface="Consolas" panose="020B0609020204030204" pitchFamily="49" charset="0"/>
                  </a:endParaRPr>
                </a:p>
              </p:txBody>
            </p:sp>
            <p:sp>
              <p:nvSpPr>
                <p:cNvPr id="12" name="TextBox 11"/>
                <p:cNvSpPr txBox="1"/>
                <p:nvPr/>
              </p:nvSpPr>
              <p:spPr>
                <a:xfrm>
                  <a:off x="-6664298" y="3403056"/>
                  <a:ext cx="4538288" cy="489365"/>
                </a:xfrm>
                <a:prstGeom prst="rect">
                  <a:avLst/>
                </a:prstGeom>
                <a:noFill/>
              </p:spPr>
              <p:txBody>
                <a:bodyPr wrap="square" lIns="182880" tIns="146304" rIns="182880" bIns="146304" rtlCol="0">
                  <a:spAutoFit/>
                </a:bodyPr>
                <a:lstStyle/>
                <a:p>
                  <a:pPr lvl="0">
                    <a:lnSpc>
                      <a:spcPct val="90000"/>
                    </a:lnSpc>
                    <a:spcAft>
                      <a:spcPts val="600"/>
                    </a:spcAft>
                  </a:pPr>
                  <a:r>
                    <a:rPr lang="en-US" sz="1400" b="1" dirty="0" smtClean="0">
                      <a:solidFill>
                        <a:srgbClr val="FFFF00"/>
                      </a:solidFill>
                      <a:latin typeface="Consolas" panose="020B0609020204030204" pitchFamily="49" charset="0"/>
                      <a:cs typeface="Consolas" panose="020B0609020204030204" pitchFamily="49" charset="0"/>
                    </a:rPr>
                    <a:t>Version 14.2 (Build 247.5)</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EdgeTransport</a:t>
                  </a:r>
                  <a:endParaRPr lang="en-US" sz="1400" dirty="0" smtClean="0">
                    <a:latin typeface="Consolas" panose="020B0609020204030204" pitchFamily="49" charset="0"/>
                    <a:cs typeface="Consolas" panose="020B0609020204030204" pitchFamily="49" charset="0"/>
                  </a:endParaRPr>
                </a:p>
              </p:txBody>
            </p:sp>
            <p:sp>
              <p:nvSpPr>
                <p:cNvPr id="14" name="TextBox 13"/>
                <p:cNvSpPr txBox="1"/>
                <p:nvPr/>
              </p:nvSpPr>
              <p:spPr>
                <a:xfrm>
                  <a:off x="-6682572" y="3095073"/>
                  <a:ext cx="5078954" cy="489365"/>
                </a:xfrm>
                <a:prstGeom prst="rect">
                  <a:avLst/>
                </a:prstGeom>
                <a:noFill/>
              </p:spPr>
              <p:txBody>
                <a:bodyPr wrap="none" lIns="182880" tIns="146304" rIns="182880" bIns="146304" rtlCol="0">
                  <a:spAutoFit/>
                </a:bodyPr>
                <a:lstStyle/>
                <a:p>
                  <a:pPr lvl="0" algn="r">
                    <a:lnSpc>
                      <a:spcPct val="90000"/>
                    </a:lnSpc>
                    <a:spcAft>
                      <a:spcPts val="600"/>
                    </a:spcAft>
                  </a:pPr>
                  <a:r>
                    <a:rPr lang="en-US" sz="1400" dirty="0" err="1" smtClean="0">
                      <a:latin typeface="Consolas" panose="020B0609020204030204" pitchFamily="49" charset="0"/>
                      <a:cs typeface="Consolas" panose="020B0609020204030204" pitchFamily="49" charset="0"/>
                    </a:rPr>
                    <a:t>AdminDisplayVersion</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ServerRole</a:t>
                  </a:r>
                  <a:r>
                    <a:rPr lang="en-US" sz="100"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p:txBody>
            </p:sp>
          </p:grpSp>
        </p:grpSp>
      </p:grpSp>
    </p:spTree>
    <p:extLst>
      <p:ext uri="{BB962C8B-B14F-4D97-AF65-F5344CB8AC3E}">
        <p14:creationId xmlns:p14="http://schemas.microsoft.com/office/powerpoint/2010/main" val="183538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Running </a:t>
            </a:r>
            <a:r>
              <a:rPr lang="en-US" dirty="0" err="1" smtClean="0"/>
              <a:t>PrepareAD</a:t>
            </a:r>
            <a:endParaRPr lang="en-US" dirty="0">
              <a:solidFill>
                <a:schemeClr val="tx2"/>
              </a:solidFill>
            </a:endParaRPr>
          </a:p>
        </p:txBody>
      </p:sp>
      <p:pic>
        <p:nvPicPr>
          <p:cNvPr id="4" name="Picture 3"/>
          <p:cNvPicPr>
            <a:picLocks noChangeAspect="1"/>
          </p:cNvPicPr>
          <p:nvPr/>
        </p:nvPicPr>
        <p:blipFill>
          <a:blip r:embed="rId3"/>
          <a:stretch>
            <a:fillRect/>
          </a:stretch>
        </p:blipFill>
        <p:spPr>
          <a:xfrm>
            <a:off x="4675429" y="1390204"/>
            <a:ext cx="7481128" cy="5078858"/>
          </a:xfrm>
          <a:prstGeom prst="rect">
            <a:avLst/>
          </a:prstGeom>
          <a:ln>
            <a:solidFill>
              <a:schemeClr val="tx2"/>
            </a:solidFill>
          </a:ln>
        </p:spPr>
      </p:pic>
      <p:sp>
        <p:nvSpPr>
          <p:cNvPr id="5" name="Rectangle 4"/>
          <p:cNvSpPr/>
          <p:nvPr/>
        </p:nvSpPr>
        <p:spPr bwMode="auto">
          <a:xfrm>
            <a:off x="4537269" y="3701033"/>
            <a:ext cx="5643368" cy="457200"/>
          </a:xfrm>
          <a:prstGeom prst="rect">
            <a:avLst/>
          </a:prstGeom>
          <a:no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AutoShape 3"/>
          <p:cNvSpPr>
            <a:spLocks noChangeAspect="1" noChangeArrowheads="1" noTextEdit="1"/>
          </p:cNvSpPr>
          <p:nvPr/>
        </p:nvSpPr>
        <p:spPr bwMode="auto">
          <a:xfrm>
            <a:off x="8885238" y="0"/>
            <a:ext cx="174625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Text Placeholder 4"/>
          <p:cNvSpPr>
            <a:spLocks noGrp="1"/>
          </p:cNvSpPr>
          <p:nvPr>
            <p:ph type="body" sz="quarter" idx="10"/>
          </p:nvPr>
        </p:nvSpPr>
        <p:spPr>
          <a:xfrm>
            <a:off x="274638" y="1212850"/>
            <a:ext cx="4190999" cy="1181862"/>
          </a:xfrm>
        </p:spPr>
        <p:txBody>
          <a:bodyPr/>
          <a:lstStyle/>
          <a:p>
            <a:pPr marL="0" indent="0">
              <a:buNone/>
            </a:pPr>
            <a:r>
              <a:rPr lang="en-US" sz="3600" dirty="0" smtClean="0">
                <a:solidFill>
                  <a:schemeClr val="tx2"/>
                </a:solidFill>
              </a:rPr>
              <a:t>Earlier versions of Exchange cannot be reintroduced after Exchange 2016 </a:t>
            </a:r>
            <a:r>
              <a:rPr lang="en-US" sz="3600" dirty="0" err="1" smtClean="0">
                <a:solidFill>
                  <a:schemeClr val="tx2"/>
                </a:solidFill>
              </a:rPr>
              <a:t>PrepareAD</a:t>
            </a:r>
            <a:r>
              <a:rPr lang="en-US" sz="3600" dirty="0" smtClean="0">
                <a:solidFill>
                  <a:schemeClr val="tx2"/>
                </a:solidFill>
              </a:rPr>
              <a:t> is run</a:t>
            </a:r>
            <a:endParaRPr lang="en-US" sz="3600" dirty="0">
              <a:solidFill>
                <a:schemeClr val="tx2"/>
              </a:solidFill>
            </a:endParaRPr>
          </a:p>
        </p:txBody>
      </p:sp>
    </p:spTree>
    <p:extLst>
      <p:ext uri="{BB962C8B-B14F-4D97-AF65-F5344CB8AC3E}">
        <p14:creationId xmlns:p14="http://schemas.microsoft.com/office/powerpoint/2010/main" val="284108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Offline Address Book</a:t>
            </a:r>
            <a:endParaRPr lang="en-US" dirty="0"/>
          </a:p>
        </p:txBody>
      </p:sp>
      <p:sp>
        <p:nvSpPr>
          <p:cNvPr id="3" name="Content Placeholder 2"/>
          <p:cNvSpPr>
            <a:spLocks noGrp="1"/>
          </p:cNvSpPr>
          <p:nvPr>
            <p:ph type="body" sz="quarter" idx="10"/>
          </p:nvPr>
        </p:nvSpPr>
        <p:spPr>
          <a:xfrm>
            <a:off x="274638" y="1212850"/>
            <a:ext cx="11887200" cy="4431983"/>
          </a:xfrm>
        </p:spPr>
        <p:txBody>
          <a:bodyPr/>
          <a:lstStyle/>
          <a:p>
            <a:r>
              <a:rPr lang="en-US" dirty="0" smtClean="0"/>
              <a:t>Exchange 2016 creates a new default OAB for the organization</a:t>
            </a:r>
            <a:br>
              <a:rPr lang="en-US" dirty="0" smtClean="0"/>
            </a:br>
            <a:endParaRPr lang="en-US" dirty="0" smtClean="0"/>
          </a:p>
          <a:p>
            <a:endParaRPr lang="en-US" dirty="0" smtClean="0"/>
          </a:p>
          <a:p>
            <a:endParaRPr lang="en-US" dirty="0" smtClean="0"/>
          </a:p>
          <a:p>
            <a:r>
              <a:rPr lang="en-US" dirty="0" smtClean="0"/>
              <a:t>Hard-code the current OAB on all existing databases before installing Exchange 2016</a:t>
            </a:r>
            <a:endParaRPr lang="en-US" dirty="0"/>
          </a:p>
        </p:txBody>
      </p:sp>
      <p:pic>
        <p:nvPicPr>
          <p:cNvPr id="7" name="Picture 6"/>
          <p:cNvPicPr>
            <a:picLocks noChangeAspect="1"/>
          </p:cNvPicPr>
          <p:nvPr/>
        </p:nvPicPr>
        <p:blipFill>
          <a:blip r:embed="rId3"/>
          <a:stretch>
            <a:fillRect/>
          </a:stretch>
        </p:blipFill>
        <p:spPr>
          <a:xfrm>
            <a:off x="427037" y="5644833"/>
            <a:ext cx="10820400" cy="942975"/>
          </a:xfrm>
          <a:prstGeom prst="rect">
            <a:avLst/>
          </a:prstGeom>
        </p:spPr>
      </p:pic>
      <p:pic>
        <p:nvPicPr>
          <p:cNvPr id="8" name="Picture 7"/>
          <p:cNvPicPr>
            <a:picLocks noChangeAspect="1"/>
          </p:cNvPicPr>
          <p:nvPr/>
        </p:nvPicPr>
        <p:blipFill>
          <a:blip r:embed="rId4"/>
          <a:stretch>
            <a:fillRect/>
          </a:stretch>
        </p:blipFill>
        <p:spPr>
          <a:xfrm>
            <a:off x="427037" y="2561745"/>
            <a:ext cx="8753475" cy="1352550"/>
          </a:xfrm>
          <a:prstGeom prst="rect">
            <a:avLst/>
          </a:prstGeom>
        </p:spPr>
      </p:pic>
    </p:spTree>
    <p:extLst>
      <p:ext uri="{BB962C8B-B14F-4D97-AF65-F5344CB8AC3E}">
        <p14:creationId xmlns:p14="http://schemas.microsoft.com/office/powerpoint/2010/main" val="38381149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Coexistence and Migration</a:t>
            </a:r>
            <a:endParaRPr lang="en-US" dirty="0"/>
          </a:p>
        </p:txBody>
      </p:sp>
    </p:spTree>
    <p:extLst>
      <p:ext uri="{BB962C8B-B14F-4D97-AF65-F5344CB8AC3E}">
        <p14:creationId xmlns:p14="http://schemas.microsoft.com/office/powerpoint/2010/main" val="9644331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Exchange 2010 + Exchange 2016</a:t>
            </a:r>
            <a:endParaRPr lang="en-US" dirty="0"/>
          </a:p>
        </p:txBody>
      </p:sp>
      <p:sp>
        <p:nvSpPr>
          <p:cNvPr id="2" name="Text Placeholder 1"/>
          <p:cNvSpPr>
            <a:spLocks noGrp="1"/>
          </p:cNvSpPr>
          <p:nvPr>
            <p:ph type="body" sz="quarter" idx="10"/>
          </p:nvPr>
        </p:nvSpPr>
        <p:spPr/>
        <p:txBody>
          <a:bodyPr/>
          <a:lstStyle/>
          <a:p>
            <a:r>
              <a:rPr lang="en-US" smtClean="0"/>
              <a:t>Same experience as Exchange 2010 + Exchange 2013</a:t>
            </a:r>
          </a:p>
          <a:p>
            <a:r>
              <a:rPr lang="en-US" smtClean="0"/>
              <a:t>No legacy namespace required</a:t>
            </a:r>
          </a:p>
          <a:p>
            <a:r>
              <a:rPr lang="en-US" smtClean="0"/>
              <a:t>Exchange 2016 can proxy to Exchange 2010</a:t>
            </a:r>
          </a:p>
          <a:p>
            <a:r>
              <a:rPr lang="en-US" smtClean="0"/>
              <a:t>Exchange 2010 can’t proxy to Exchange 2016</a:t>
            </a:r>
            <a:endParaRPr lang="en-US" dirty="0"/>
          </a:p>
        </p:txBody>
      </p:sp>
    </p:spTree>
    <p:extLst>
      <p:ext uri="{BB962C8B-B14F-4D97-AF65-F5344CB8AC3E}">
        <p14:creationId xmlns:p14="http://schemas.microsoft.com/office/powerpoint/2010/main" val="40850961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Connectivity - Exchange 2010 + 2016</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37241304"/>
              </p:ext>
            </p:extLst>
          </p:nvPr>
        </p:nvGraphicFramePr>
        <p:xfrm>
          <a:off x="122237" y="1212850"/>
          <a:ext cx="12191999" cy="5585064"/>
        </p:xfrm>
        <a:graphic>
          <a:graphicData uri="http://schemas.openxmlformats.org/drawingml/2006/table">
            <a:tbl>
              <a:tblPr firstRow="1" bandRow="1">
                <a:tableStyleId>{6E25E649-3F16-4E02-A733-19D2CDBF48F0}</a:tableStyleId>
              </a:tblPr>
              <a:tblGrid>
                <a:gridCol w="2623078">
                  <a:extLst>
                    <a:ext uri="{9D8B030D-6E8A-4147-A177-3AD203B41FA5}">
                      <a16:colId xmlns:a16="http://schemas.microsoft.com/office/drawing/2014/main" xmlns="" val="3247799283"/>
                    </a:ext>
                  </a:extLst>
                </a:gridCol>
                <a:gridCol w="9568921">
                  <a:extLst>
                    <a:ext uri="{9D8B030D-6E8A-4147-A177-3AD203B41FA5}">
                      <a16:colId xmlns:a16="http://schemas.microsoft.com/office/drawing/2014/main" xmlns="" val="624324226"/>
                    </a:ext>
                  </a:extLst>
                </a:gridCol>
              </a:tblGrid>
              <a:tr h="229308">
                <a:tc>
                  <a:txBody>
                    <a:bodyPr/>
                    <a:lstStyle/>
                    <a:p>
                      <a:r>
                        <a:rPr lang="en-US" sz="1800" b="0" dirty="0" smtClean="0"/>
                        <a:t>Protocol/App</a:t>
                      </a:r>
                      <a:endParaRPr lang="en-US" sz="1800" b="0" dirty="0"/>
                    </a:p>
                  </a:txBody>
                  <a:tcPr marL="93247" marR="93247" marT="46623" marB="46623"/>
                </a:tc>
                <a:tc>
                  <a:txBody>
                    <a:bodyPr/>
                    <a:lstStyle/>
                    <a:p>
                      <a:pPr algn="ctr"/>
                      <a:r>
                        <a:rPr lang="en-US" sz="1800" b="0" dirty="0" smtClean="0"/>
                        <a:t>Exchange 2010 user accessing</a:t>
                      </a:r>
                      <a:r>
                        <a:rPr lang="en-US" sz="1800" b="0" baseline="0" dirty="0" smtClean="0"/>
                        <a:t> </a:t>
                      </a:r>
                      <a:r>
                        <a:rPr lang="en-US" sz="1800" b="0" dirty="0" smtClean="0"/>
                        <a:t>Exchange 2016 namespace</a:t>
                      </a:r>
                      <a:endParaRPr lang="en-US" sz="1800" b="0" dirty="0"/>
                    </a:p>
                  </a:txBody>
                  <a:tcPr marL="93247" marR="93247" marT="46623" marB="46623"/>
                </a:tc>
                <a:extLst>
                  <a:ext uri="{0D108BD9-81ED-4DB2-BD59-A6C34878D82A}">
                    <a16:rowId xmlns:a16="http://schemas.microsoft.com/office/drawing/2014/main" xmlns="" val="868256464"/>
                  </a:ext>
                </a:extLst>
              </a:tr>
              <a:tr h="777155">
                <a:tc>
                  <a:txBody>
                    <a:bodyPr/>
                    <a:lstStyle/>
                    <a:p>
                      <a:pPr algn="l"/>
                      <a:r>
                        <a:rPr lang="en-US" sz="1800" b="0" dirty="0" smtClean="0"/>
                        <a:t>OWA/ECP</a:t>
                      </a:r>
                      <a:endParaRPr lang="en-US" sz="1800" b="0" dirty="0" smtClean="0">
                        <a:solidFill>
                          <a:schemeClr val="tx1"/>
                        </a:solidFill>
                      </a:endParaRPr>
                    </a:p>
                  </a:txBody>
                  <a:tcPr marL="93247" marR="93247" marT="46623" marB="46623">
                    <a:lnR w="12700" cap="flat" cmpd="sng" algn="ctr">
                      <a:solidFill>
                        <a:schemeClr val="tx1"/>
                      </a:solidFill>
                      <a:prstDash val="solid"/>
                      <a:round/>
                      <a:headEnd type="none" w="med" len="med"/>
                      <a:tailEnd type="none" w="med" len="med"/>
                    </a:lnR>
                  </a:tcPr>
                </a:tc>
                <a:tc>
                  <a:txBody>
                    <a:bodyPr/>
                    <a:lstStyle/>
                    <a:p>
                      <a:pPr marL="0" indent="0" algn="l">
                        <a:buFont typeface="Arial" panose="020B0604020202020204" pitchFamily="34" charset="0"/>
                        <a:buNone/>
                      </a:pPr>
                      <a:r>
                        <a:rPr lang="en-US" sz="1800" b="0" dirty="0" smtClean="0"/>
                        <a:t>Mailbox is mounted in the same AD Site: Exchange 2016 proxies to Exchange 2010 CAS endpoint in the local site</a:t>
                      </a:r>
                    </a:p>
                    <a:p>
                      <a:pPr marL="0" marR="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baseline="0" dirty="0" smtClean="0"/>
                    </a:p>
                    <a:p>
                      <a:pPr marL="0" marR="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baseline="0" dirty="0" smtClean="0"/>
                        <a:t>Mailbox is mounted in an Internal-only AD site: Exchange 2016 proxies to Exchange 2010 CAS endpoint in the remote site</a:t>
                      </a:r>
                      <a:endParaRPr lang="en-US" sz="1800" b="0" dirty="0" smtClean="0"/>
                    </a:p>
                    <a:p>
                      <a:pPr marL="0" indent="0" algn="l">
                        <a:buFont typeface="Arial" panose="020B0604020202020204" pitchFamily="34" charset="0"/>
                        <a:buNone/>
                      </a:pPr>
                      <a:endParaRPr lang="en-US" sz="1800" b="0" dirty="0" smtClean="0"/>
                    </a:p>
                    <a:p>
                      <a:pPr marL="0" indent="0" algn="l">
                        <a:buFont typeface="Arial" panose="020B0604020202020204" pitchFamily="34" charset="0"/>
                        <a:buNone/>
                      </a:pPr>
                      <a:r>
                        <a:rPr lang="en-US" sz="1800" b="0" dirty="0" smtClean="0"/>
                        <a:t>Mailbox is mounted in an Externally-facing AD site: Exchange 2016 proxies or issues a silent/SSO</a:t>
                      </a:r>
                      <a:r>
                        <a:rPr lang="en-US" sz="1800" b="0" baseline="0" dirty="0" smtClean="0"/>
                        <a:t> cross-site r</a:t>
                      </a:r>
                      <a:r>
                        <a:rPr lang="en-US" sz="1800" b="0" dirty="0" smtClean="0"/>
                        <a:t>edirect to an </a:t>
                      </a:r>
                      <a:r>
                        <a:rPr lang="en-US" sz="1800" b="0" baseline="0" dirty="0" err="1" smtClean="0"/>
                        <a:t>ExternalURL</a:t>
                      </a:r>
                      <a:r>
                        <a:rPr lang="en-US" sz="1800" b="0" baseline="0" dirty="0" smtClean="0"/>
                        <a:t> in the remote site of your choice that could resolve to Exchange 2016, 2013, or 2010, as all are capable of getting the traffic to Exchange 2010 mailboxes in that site</a:t>
                      </a:r>
                      <a:endParaRPr lang="en-US" sz="1800" b="0" dirty="0" smtClean="0"/>
                    </a:p>
                  </a:txBody>
                  <a:tcPr marL="93247" marR="93247" marT="46623" marB="4662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69782526"/>
                  </a:ext>
                </a:extLst>
              </a:tr>
              <a:tr h="435154">
                <a:tc>
                  <a:txBody>
                    <a:bodyPr/>
                    <a:lstStyle/>
                    <a:p>
                      <a:pPr algn="l"/>
                      <a:r>
                        <a:rPr lang="en-US" sz="1800" b="0" dirty="0" smtClean="0"/>
                        <a:t>Exchange ActiveSync</a:t>
                      </a:r>
                    </a:p>
                    <a:p>
                      <a:pPr algn="l"/>
                      <a:r>
                        <a:rPr lang="en-US" sz="1800" b="0" dirty="0" smtClean="0"/>
                        <a:t>Outlook Anywhere</a:t>
                      </a:r>
                    </a:p>
                    <a:p>
                      <a:pPr algn="l"/>
                      <a:r>
                        <a:rPr lang="en-US" sz="1800" b="0" dirty="0" smtClean="0"/>
                        <a:t>Exchange Web Services</a:t>
                      </a:r>
                    </a:p>
                    <a:p>
                      <a:pPr algn="l"/>
                      <a:r>
                        <a:rPr lang="en-US" sz="1800" b="0" dirty="0" smtClean="0"/>
                        <a:t>POP/IMAP</a:t>
                      </a:r>
                    </a:p>
                    <a:p>
                      <a:pPr algn="l"/>
                      <a:r>
                        <a:rPr lang="en-US" sz="1800" b="0" dirty="0" smtClean="0"/>
                        <a:t>Remote PowerShell</a:t>
                      </a:r>
                    </a:p>
                    <a:p>
                      <a:pPr algn="l"/>
                      <a:r>
                        <a:rPr lang="en-US" sz="1800" b="0" dirty="0" smtClean="0"/>
                        <a:t>Autodiscover</a:t>
                      </a:r>
                    </a:p>
                    <a:p>
                      <a:pPr algn="l"/>
                      <a:r>
                        <a:rPr lang="en-US" sz="1800" b="0" dirty="0" smtClean="0"/>
                        <a:t>Offline Address Book</a:t>
                      </a:r>
                      <a:endParaRPr lang="en-US" sz="1800" b="0" dirty="0">
                        <a:solidFill>
                          <a:schemeClr val="tx1"/>
                        </a:solidFill>
                      </a:endParaRPr>
                    </a:p>
                  </a:txBody>
                  <a:tcPr marL="93247" marR="93247" marT="46623" marB="46623">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Exchange</a:t>
                      </a:r>
                      <a:r>
                        <a:rPr lang="en-US" sz="1800" b="0" baseline="0" dirty="0" smtClean="0"/>
                        <a:t> </a:t>
                      </a:r>
                      <a:r>
                        <a:rPr lang="en-US" sz="1800" b="0" dirty="0" smtClean="0"/>
                        <a:t>2016 proxies the request to an Exchange 2010 CAS</a:t>
                      </a:r>
                      <a:r>
                        <a:rPr lang="en-US" sz="1800" b="0" baseline="0" dirty="0" smtClean="0"/>
                        <a:t> endpoint</a:t>
                      </a:r>
                      <a:endParaRPr lang="en-US" sz="1800" b="0" dirty="0" smtClean="0">
                        <a:solidFill>
                          <a:schemeClr val="tx1"/>
                        </a:solidFill>
                      </a:endParaRPr>
                    </a:p>
                  </a:txBody>
                  <a:tcPr marL="93247" marR="93247" marT="46623" marB="4662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262815361"/>
                  </a:ext>
                </a:extLst>
              </a:tr>
              <a:tr h="132112">
                <a:tc>
                  <a:txBody>
                    <a:bodyPr/>
                    <a:lstStyle/>
                    <a:p>
                      <a:pPr algn="l"/>
                      <a:r>
                        <a:rPr lang="en-US" sz="1800" b="0" dirty="0" smtClean="0"/>
                        <a:t>MAPI/HTTP</a:t>
                      </a:r>
                      <a:endParaRPr lang="en-US" sz="1800" b="0" dirty="0">
                        <a:solidFill>
                          <a:schemeClr val="tx1"/>
                        </a:solidFill>
                      </a:endParaRPr>
                    </a:p>
                  </a:txBody>
                  <a:tcPr marL="93247" marR="93247" marT="46623" marB="46623">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Not applicable for Exchange 201</a:t>
                      </a:r>
                      <a:r>
                        <a:rPr lang="en-US" sz="1800" b="0" baseline="0" dirty="0" smtClean="0"/>
                        <a:t>0 mailboxes</a:t>
                      </a:r>
                      <a:endParaRPr lang="en-US" sz="1800" b="0" dirty="0" smtClean="0">
                        <a:solidFill>
                          <a:schemeClr val="tx1"/>
                        </a:solidFill>
                      </a:endParaRPr>
                    </a:p>
                  </a:txBody>
                  <a:tcPr marL="93247" marR="93247" marT="46623" marB="4662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470583372"/>
                  </a:ext>
                </a:extLst>
              </a:tr>
            </a:tbl>
          </a:graphicData>
        </a:graphic>
      </p:graphicFrame>
    </p:spTree>
    <p:extLst>
      <p:ext uri="{BB962C8B-B14F-4D97-AF65-F5344CB8AC3E}">
        <p14:creationId xmlns:p14="http://schemas.microsoft.com/office/powerpoint/2010/main" val="265262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Exchange 2010 coexistence with Exchange 2016</a:t>
            </a:r>
            <a:endParaRPr lang="en-US" dirty="0"/>
          </a:p>
        </p:txBody>
      </p:sp>
      <p:sp>
        <p:nvSpPr>
          <p:cNvPr id="2" name="Text Placeholder 1"/>
          <p:cNvSpPr>
            <a:spLocks noGrp="1"/>
          </p:cNvSpPr>
          <p:nvPr>
            <p:ph type="body" sz="quarter" idx="10"/>
          </p:nvPr>
        </p:nvSpPr>
        <p:spPr>
          <a:xfrm>
            <a:off x="274638" y="1212850"/>
            <a:ext cx="11887200" cy="3785652"/>
          </a:xfrm>
        </p:spPr>
        <p:txBody>
          <a:bodyPr/>
          <a:lstStyle/>
          <a:p>
            <a:r>
              <a:rPr lang="en-US" smtClean="0"/>
              <a:t>Condensed steps to upgrade from Exchange 2010</a:t>
            </a:r>
          </a:p>
          <a:p>
            <a:pPr marL="457200" lvl="1" indent="-457200">
              <a:buFont typeface="+mj-lt"/>
              <a:buAutoNum type="arabicPeriod"/>
            </a:pPr>
            <a:r>
              <a:rPr lang="en-US" smtClean="0"/>
              <a:t>Prep your environment (service packs, RUs, DFL/FFL, schema, AD, domains, etc…)</a:t>
            </a:r>
          </a:p>
          <a:p>
            <a:pPr marL="457200" lvl="1" indent="-457200">
              <a:buFont typeface="+mj-lt"/>
              <a:buAutoNum type="arabicPeriod"/>
            </a:pPr>
            <a:r>
              <a:rPr lang="en-US" smtClean="0"/>
              <a:t>Install Exchange 2016 (consider using a deployment AD site)</a:t>
            </a:r>
          </a:p>
          <a:p>
            <a:pPr marL="457200" lvl="1" indent="-457200">
              <a:buFont typeface="+mj-lt"/>
              <a:buAutoNum type="arabicPeriod"/>
            </a:pPr>
            <a:r>
              <a:rPr lang="en-US" smtClean="0"/>
              <a:t>Configure the Exchange 2016 server URLs</a:t>
            </a:r>
          </a:p>
          <a:p>
            <a:pPr marL="457200" lvl="1" indent="-457200">
              <a:buFont typeface="+mj-lt"/>
              <a:buAutoNum type="arabicPeriod"/>
            </a:pPr>
            <a:r>
              <a:rPr lang="en-US" smtClean="0"/>
              <a:t>Import certificate(s) to Exchange 2016 servers</a:t>
            </a:r>
          </a:p>
          <a:p>
            <a:pPr marL="457200" lvl="1" indent="-457200">
              <a:buFont typeface="+mj-lt"/>
              <a:buAutoNum type="arabicPeriod"/>
            </a:pPr>
            <a:r>
              <a:rPr lang="en-US" smtClean="0"/>
              <a:t>Move load balanced namespaces to Exchange 2016 once ready to accept clients</a:t>
            </a:r>
          </a:p>
          <a:p>
            <a:pPr marL="457200" lvl="1" indent="-457200">
              <a:buFont typeface="+mj-lt"/>
              <a:buAutoNum type="arabicPeriod"/>
            </a:pPr>
            <a:r>
              <a:rPr lang="en-US" smtClean="0"/>
              <a:t>Setup your DAG(s)</a:t>
            </a:r>
          </a:p>
          <a:p>
            <a:pPr marL="457200" lvl="1" indent="-457200">
              <a:buFont typeface="+mj-lt"/>
              <a:buAutoNum type="arabicPeriod"/>
            </a:pPr>
            <a:r>
              <a:rPr lang="en-US" smtClean="0"/>
              <a:t>Start moving mailboxes</a:t>
            </a:r>
          </a:p>
          <a:p>
            <a:pPr marL="457200" lvl="1" indent="-457200">
              <a:buFont typeface="+mj-lt"/>
              <a:buAutoNum type="arabicPeriod"/>
            </a:pPr>
            <a:r>
              <a:rPr lang="en-US" smtClean="0"/>
              <a:t>Repeat for all Internet facing sites and then repeat for all non-Internet facing</a:t>
            </a:r>
          </a:p>
          <a:p>
            <a:pPr marL="457200" lvl="1" indent="-457200">
              <a:buFont typeface="+mj-lt"/>
              <a:buAutoNum type="arabicPeriod"/>
            </a:pPr>
            <a:r>
              <a:rPr lang="en-US" smtClean="0"/>
              <a:t>Move incoming mail flow to Exchange 2016 once it makes sense (&gt;50% moved)</a:t>
            </a:r>
            <a:endParaRPr lang="en-US" dirty="0"/>
          </a:p>
        </p:txBody>
      </p:sp>
    </p:spTree>
    <p:extLst>
      <p:ext uri="{BB962C8B-B14F-4D97-AF65-F5344CB8AC3E}">
        <p14:creationId xmlns:p14="http://schemas.microsoft.com/office/powerpoint/2010/main" val="339859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4319265" y="2601169"/>
            <a:ext cx="2752366" cy="4248893"/>
          </a:xfrm>
          <a:prstGeom prst="rect">
            <a:avLst/>
          </a:prstGeom>
          <a:solidFill>
            <a:schemeClr val="accent1"/>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2" name="Title 1"/>
          <p:cNvSpPr>
            <a:spLocks noGrp="1"/>
          </p:cNvSpPr>
          <p:nvPr>
            <p:ph type="title"/>
          </p:nvPr>
        </p:nvSpPr>
        <p:spPr/>
        <p:txBody>
          <a:bodyPr/>
          <a:lstStyle/>
          <a:p>
            <a:r>
              <a:rPr lang="en-US" sz="4590" dirty="0"/>
              <a:t>Exchange </a:t>
            </a:r>
            <a:r>
              <a:rPr lang="en-US" sz="4590" dirty="0" smtClean="0"/>
              <a:t>2016/2010 Coexistence</a:t>
            </a:r>
            <a:r>
              <a:rPr lang="en-US" dirty="0" smtClean="0"/>
              <a:t/>
            </a:r>
            <a:br>
              <a:rPr lang="en-US" dirty="0" smtClean="0"/>
            </a:br>
            <a:endParaRPr lang="en-US" sz="3200" dirty="0">
              <a:solidFill>
                <a:schemeClr val="tx2"/>
              </a:solidFill>
            </a:endParaRPr>
          </a:p>
        </p:txBody>
      </p:sp>
      <p:sp>
        <p:nvSpPr>
          <p:cNvPr id="3" name="Rectangle 2"/>
          <p:cNvSpPr/>
          <p:nvPr/>
        </p:nvSpPr>
        <p:spPr>
          <a:xfrm>
            <a:off x="4354515" y="2198858"/>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grpSp>
        <p:nvGrpSpPr>
          <p:cNvPr id="4" name="Group 3"/>
          <p:cNvGrpSpPr/>
          <p:nvPr/>
        </p:nvGrpSpPr>
        <p:grpSpPr>
          <a:xfrm>
            <a:off x="4523497" y="2791868"/>
            <a:ext cx="2408598" cy="1935485"/>
            <a:chOff x="990600" y="2247900"/>
            <a:chExt cx="2362200" cy="1897707"/>
          </a:xfrm>
          <a:solidFill>
            <a:srgbClr val="00B050"/>
          </a:solidFill>
        </p:grpSpPr>
        <p:grpSp>
          <p:nvGrpSpPr>
            <p:cNvPr id="5" name="Group 4"/>
            <p:cNvGrpSpPr/>
            <p:nvPr/>
          </p:nvGrpSpPr>
          <p:grpSpPr>
            <a:xfrm>
              <a:off x="990600" y="2247900"/>
              <a:ext cx="2362200" cy="1897707"/>
              <a:chOff x="990600" y="2247900"/>
              <a:chExt cx="2362200" cy="1897707"/>
            </a:xfrm>
            <a:grpFill/>
          </p:grpSpPr>
          <p:sp>
            <p:nvSpPr>
              <p:cNvPr id="8" name="Rectangle 7"/>
              <p:cNvSpPr/>
              <p:nvPr/>
            </p:nvSpPr>
            <p:spPr bwMode="auto">
              <a:xfrm>
                <a:off x="990600" y="2247900"/>
                <a:ext cx="2362200" cy="1562100"/>
              </a:xfrm>
              <a:prstGeom prst="rect">
                <a:avLst/>
              </a:prstGeom>
              <a:grp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9" name="TextBox 8"/>
              <p:cNvSpPr txBox="1"/>
              <p:nvPr/>
            </p:nvSpPr>
            <p:spPr>
              <a:xfrm>
                <a:off x="1289947" y="3837803"/>
                <a:ext cx="1718103" cy="307804"/>
              </a:xfrm>
              <a:prstGeom prst="rect">
                <a:avLst/>
              </a:prstGeom>
              <a:solidFill>
                <a:schemeClr val="accent1"/>
              </a:solidFill>
              <a:ln>
                <a:noFill/>
              </a:ln>
            </p:spPr>
            <p:txBody>
              <a:bodyPr wrap="square" lIns="0" tIns="0" rIns="0" bIns="0" rtlCol="0">
                <a:spAutoFit/>
              </a:bodyPr>
              <a:lstStyle/>
              <a:p>
                <a:pPr algn="ctr"/>
                <a:r>
                  <a:rPr lang="en-US" sz="2040" dirty="0" smtClean="0">
                    <a:solidFill>
                      <a:schemeClr val="bg1"/>
                    </a:solidFill>
                  </a:rPr>
                  <a:t>Exchange 2016</a:t>
                </a:r>
                <a:endParaRPr lang="en-US" sz="2040" dirty="0">
                  <a:solidFill>
                    <a:schemeClr val="bg1"/>
                  </a:solidFill>
                </a:endParaRPr>
              </a:p>
            </p:txBody>
          </p:sp>
        </p:grpSp>
        <p:sp>
          <p:nvSpPr>
            <p:cNvPr id="6" name="Rectangle 5"/>
            <p:cNvSpPr/>
            <p:nvPr/>
          </p:nvSpPr>
          <p:spPr bwMode="auto">
            <a:xfrm>
              <a:off x="1181100" y="2419350"/>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IIS</a:t>
              </a:r>
            </a:p>
          </p:txBody>
        </p:sp>
        <p:sp>
          <p:nvSpPr>
            <p:cNvPr id="7" name="Rectangle 6"/>
            <p:cNvSpPr/>
            <p:nvPr/>
          </p:nvSpPr>
          <p:spPr bwMode="auto">
            <a:xfrm>
              <a:off x="1181100" y="2962275"/>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grpSp>
      <p:sp>
        <p:nvSpPr>
          <p:cNvPr id="11" name="Rectangle 10"/>
          <p:cNvSpPr/>
          <p:nvPr/>
        </p:nvSpPr>
        <p:spPr bwMode="auto">
          <a:xfrm>
            <a:off x="4523497" y="4817083"/>
            <a:ext cx="2408598" cy="1865207"/>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13" name="Rectangle 12"/>
          <p:cNvSpPr/>
          <p:nvPr/>
        </p:nvSpPr>
        <p:spPr bwMode="auto">
          <a:xfrm>
            <a:off x="4737161" y="4970302"/>
            <a:ext cx="1981266" cy="388585"/>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Protocol Head</a:t>
            </a:r>
          </a:p>
        </p:txBody>
      </p:sp>
      <p:sp>
        <p:nvSpPr>
          <p:cNvPr id="14" name="Flowchart: Magnetic Disk 13"/>
          <p:cNvSpPr/>
          <p:nvPr/>
        </p:nvSpPr>
        <p:spPr bwMode="auto">
          <a:xfrm>
            <a:off x="5271328" y="5374993"/>
            <a:ext cx="912936" cy="990891"/>
          </a:xfrm>
          <a:prstGeom prst="flowChartMagneticDisk">
            <a:avLst/>
          </a:prstGeom>
          <a:solidFill>
            <a:schemeClr val="accent6">
              <a:lumMod val="50000"/>
              <a:lumOff val="50000"/>
            </a:schemeClr>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smtClean="0">
                <a:solidFill>
                  <a:schemeClr val="bg1"/>
                </a:solidFill>
              </a:rPr>
              <a:t>Database</a:t>
            </a:r>
            <a:endParaRPr lang="en-US" sz="1200" dirty="0">
              <a:solidFill>
                <a:schemeClr val="bg1"/>
              </a:solidFill>
            </a:endParaRPr>
          </a:p>
        </p:txBody>
      </p:sp>
      <p:grpSp>
        <p:nvGrpSpPr>
          <p:cNvPr id="43" name="Group 42"/>
          <p:cNvGrpSpPr/>
          <p:nvPr/>
        </p:nvGrpSpPr>
        <p:grpSpPr>
          <a:xfrm>
            <a:off x="1143689" y="2791868"/>
            <a:ext cx="2447445" cy="3867950"/>
            <a:chOff x="1436687" y="2618005"/>
            <a:chExt cx="2400300" cy="3792452"/>
          </a:xfrm>
        </p:grpSpPr>
        <p:grpSp>
          <p:nvGrpSpPr>
            <p:cNvPr id="17" name="Group 16"/>
            <p:cNvGrpSpPr/>
            <p:nvPr/>
          </p:nvGrpSpPr>
          <p:grpSpPr>
            <a:xfrm>
              <a:off x="1436687" y="2618005"/>
              <a:ext cx="2362200" cy="1562100"/>
              <a:chOff x="4311025" y="2181225"/>
              <a:chExt cx="2362200" cy="1562100"/>
            </a:xfrm>
          </p:grpSpPr>
          <p:grpSp>
            <p:nvGrpSpPr>
              <p:cNvPr id="26" name="Group 25"/>
              <p:cNvGrpSpPr/>
              <p:nvPr/>
            </p:nvGrpSpPr>
            <p:grpSpPr>
              <a:xfrm>
                <a:off x="4311025" y="2181225"/>
                <a:ext cx="2362200" cy="1562100"/>
                <a:chOff x="990600" y="2247900"/>
                <a:chExt cx="2362200" cy="1562100"/>
              </a:xfrm>
            </p:grpSpPr>
            <p:sp>
              <p:nvSpPr>
                <p:cNvPr id="29" name="Rectangle 28"/>
                <p:cNvSpPr/>
                <p:nvPr/>
              </p:nvSpPr>
              <p:spPr bwMode="auto">
                <a:xfrm>
                  <a:off x="990600" y="2247900"/>
                  <a:ext cx="2362200" cy="1562100"/>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30" name="TextBox 29"/>
                <p:cNvSpPr txBox="1"/>
                <p:nvPr/>
              </p:nvSpPr>
              <p:spPr>
                <a:xfrm>
                  <a:off x="990600" y="3471446"/>
                  <a:ext cx="2324100" cy="313932"/>
                </a:xfrm>
                <a:prstGeom prst="rect">
                  <a:avLst/>
                </a:prstGeom>
                <a:noFill/>
                <a:ln>
                  <a:noFill/>
                </a:ln>
              </p:spPr>
              <p:txBody>
                <a:bodyPr wrap="square" lIns="0" tIns="0" rIns="0" bIns="0" rtlCol="0">
                  <a:spAutoFit/>
                </a:bodyPr>
                <a:lstStyle/>
                <a:p>
                  <a:pPr algn="ctr"/>
                  <a:r>
                    <a:rPr lang="en-US" sz="2040" dirty="0" smtClean="0">
                      <a:solidFill>
                        <a:schemeClr val="bg1"/>
                      </a:solidFill>
                    </a:rPr>
                    <a:t>Exchange 2010 </a:t>
                  </a:r>
                  <a:r>
                    <a:rPr lang="en-US" sz="2040" dirty="0">
                      <a:solidFill>
                        <a:schemeClr val="bg1"/>
                      </a:solidFill>
                    </a:rPr>
                    <a:t>CAS</a:t>
                  </a:r>
                </a:p>
              </p:txBody>
            </p:sp>
          </p:grpSp>
          <p:sp>
            <p:nvSpPr>
              <p:cNvPr id="27" name="Rectangle 26"/>
              <p:cNvSpPr/>
              <p:nvPr/>
            </p:nvSpPr>
            <p:spPr bwMode="auto">
              <a:xfrm>
                <a:off x="4501525" y="2352674"/>
                <a:ext cx="1943100" cy="923925"/>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Protocol Head</a:t>
                </a:r>
              </a:p>
            </p:txBody>
          </p:sp>
        </p:grpSp>
        <p:grpSp>
          <p:nvGrpSpPr>
            <p:cNvPr id="18" name="Group 17"/>
            <p:cNvGrpSpPr/>
            <p:nvPr/>
          </p:nvGrpSpPr>
          <p:grpSpPr>
            <a:xfrm>
              <a:off x="1474787" y="4577564"/>
              <a:ext cx="2362200" cy="1832893"/>
              <a:chOff x="990600" y="4174122"/>
              <a:chExt cx="2362200" cy="2026652"/>
            </a:xfrm>
          </p:grpSpPr>
          <p:sp>
            <p:nvSpPr>
              <p:cNvPr id="24" name="Rectangle 23"/>
              <p:cNvSpPr/>
              <p:nvPr/>
            </p:nvSpPr>
            <p:spPr bwMode="auto">
              <a:xfrm>
                <a:off x="990600" y="4174122"/>
                <a:ext cx="2362200" cy="2026652"/>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25" name="TextBox 24"/>
              <p:cNvSpPr txBox="1"/>
              <p:nvPr/>
            </p:nvSpPr>
            <p:spPr>
              <a:xfrm>
                <a:off x="1051882" y="5901987"/>
                <a:ext cx="2223662" cy="266936"/>
              </a:xfrm>
              <a:prstGeom prst="rect">
                <a:avLst/>
              </a:prstGeom>
              <a:noFill/>
              <a:ln>
                <a:noFill/>
              </a:ln>
            </p:spPr>
            <p:txBody>
              <a:bodyPr wrap="square" lIns="0" tIns="0" rIns="0" bIns="0" rtlCol="0">
                <a:spAutoFit/>
              </a:bodyPr>
              <a:lstStyle/>
              <a:p>
                <a:pPr algn="ctr"/>
                <a:r>
                  <a:rPr lang="en-US" sz="1600" dirty="0" smtClean="0">
                    <a:solidFill>
                      <a:schemeClr val="bg1"/>
                    </a:solidFill>
                  </a:rPr>
                  <a:t>Exchange 2010 Mailbox</a:t>
                </a:r>
                <a:endParaRPr lang="en-US" sz="1600" dirty="0">
                  <a:solidFill>
                    <a:schemeClr val="bg1"/>
                  </a:solidFill>
                </a:endParaRPr>
              </a:p>
            </p:txBody>
          </p:sp>
        </p:grpSp>
        <p:sp>
          <p:nvSpPr>
            <p:cNvPr id="19" name="Rectangle 18"/>
            <p:cNvSpPr/>
            <p:nvPr/>
          </p:nvSpPr>
          <p:spPr bwMode="auto">
            <a:xfrm>
              <a:off x="1674812" y="4727793"/>
              <a:ext cx="1943100" cy="3810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Store</a:t>
              </a:r>
            </a:p>
          </p:txBody>
        </p:sp>
        <p:sp>
          <p:nvSpPr>
            <p:cNvPr id="20" name="Flowchart: Magnetic Disk 19"/>
            <p:cNvSpPr/>
            <p:nvPr/>
          </p:nvSpPr>
          <p:spPr bwMode="auto">
            <a:xfrm>
              <a:off x="2192458" y="5150711"/>
              <a:ext cx="895350" cy="971550"/>
            </a:xfrm>
            <a:prstGeom prst="flowChartMagneticDisk">
              <a:avLst/>
            </a:prstGeom>
            <a:solidFill>
              <a:schemeClr val="accent6">
                <a:lumMod val="50000"/>
                <a:lumOff val="50000"/>
              </a:schemeClr>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smtClean="0">
                  <a:solidFill>
                    <a:schemeClr val="bg1"/>
                  </a:solidFill>
                </a:rPr>
                <a:t>Database</a:t>
              </a:r>
              <a:endParaRPr lang="en-US" sz="1200" dirty="0">
                <a:solidFill>
                  <a:schemeClr val="bg1"/>
                </a:solidFill>
              </a:endParaRPr>
            </a:p>
          </p:txBody>
        </p:sp>
      </p:grpSp>
      <p:grpSp>
        <p:nvGrpSpPr>
          <p:cNvPr id="21" name="Group 20"/>
          <p:cNvGrpSpPr/>
          <p:nvPr/>
        </p:nvGrpSpPr>
        <p:grpSpPr>
          <a:xfrm>
            <a:off x="7560121" y="2093382"/>
            <a:ext cx="352226" cy="4693558"/>
            <a:chOff x="3955412" y="1598830"/>
            <a:chExt cx="345441" cy="4601945"/>
          </a:xfrm>
        </p:grpSpPr>
        <p:cxnSp>
          <p:nvCxnSpPr>
            <p:cNvPr id="22" name="Straight Connector 21"/>
            <p:cNvCxnSpPr/>
            <p:nvPr/>
          </p:nvCxnSpPr>
          <p:spPr>
            <a:xfrm>
              <a:off x="3962400" y="1598830"/>
              <a:ext cx="38100" cy="460194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rot="5400000" flipH="1">
              <a:off x="3093601" y="3593351"/>
              <a:ext cx="2069063" cy="345441"/>
            </a:xfrm>
            <a:prstGeom prst="rect">
              <a:avLst/>
            </a:prstGeom>
            <a:noFill/>
          </p:spPr>
          <p:txBody>
            <a:bodyPr wrap="square" lIns="0" tIns="0" rIns="0" bIns="0" rtlCol="0">
              <a:spAutoFit/>
            </a:bodyPr>
            <a:lstStyle/>
            <a:p>
              <a:r>
                <a:rPr lang="en-US" sz="2244" dirty="0"/>
                <a:t>Site Boundary</a:t>
              </a:r>
            </a:p>
          </p:txBody>
        </p:sp>
      </p:grpSp>
      <p:cxnSp>
        <p:nvCxnSpPr>
          <p:cNvPr id="41" name="Straight Arrow Connector 40"/>
          <p:cNvCxnSpPr/>
          <p:nvPr/>
        </p:nvCxnSpPr>
        <p:spPr>
          <a:xfrm>
            <a:off x="5727794" y="1608432"/>
            <a:ext cx="0" cy="417729"/>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a:stCxn id="3" idx="2"/>
          </p:cNvCxnSpPr>
          <p:nvPr/>
        </p:nvCxnSpPr>
        <p:spPr>
          <a:xfrm flipH="1">
            <a:off x="5718084" y="2506933"/>
            <a:ext cx="9710" cy="486446"/>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grpSp>
        <p:nvGrpSpPr>
          <p:cNvPr id="46" name="Group 45"/>
          <p:cNvGrpSpPr/>
          <p:nvPr/>
        </p:nvGrpSpPr>
        <p:grpSpPr>
          <a:xfrm>
            <a:off x="8330633" y="2791868"/>
            <a:ext cx="2447446" cy="3867950"/>
            <a:chOff x="1436687" y="2618005"/>
            <a:chExt cx="2400300" cy="3792452"/>
          </a:xfrm>
        </p:grpSpPr>
        <p:grpSp>
          <p:nvGrpSpPr>
            <p:cNvPr id="48" name="Group 47"/>
            <p:cNvGrpSpPr/>
            <p:nvPr/>
          </p:nvGrpSpPr>
          <p:grpSpPr>
            <a:xfrm>
              <a:off x="1436687" y="2618005"/>
              <a:ext cx="2362200" cy="1562100"/>
              <a:chOff x="4311025" y="2181225"/>
              <a:chExt cx="2362200" cy="1562100"/>
            </a:xfrm>
          </p:grpSpPr>
          <p:grpSp>
            <p:nvGrpSpPr>
              <p:cNvPr id="54" name="Group 53"/>
              <p:cNvGrpSpPr/>
              <p:nvPr/>
            </p:nvGrpSpPr>
            <p:grpSpPr>
              <a:xfrm>
                <a:off x="4311025" y="2181225"/>
                <a:ext cx="2362200" cy="1562100"/>
                <a:chOff x="990600" y="2247900"/>
                <a:chExt cx="2362200" cy="1562100"/>
              </a:xfrm>
            </p:grpSpPr>
            <p:sp>
              <p:nvSpPr>
                <p:cNvPr id="56" name="Rectangle 55"/>
                <p:cNvSpPr/>
                <p:nvPr/>
              </p:nvSpPr>
              <p:spPr bwMode="auto">
                <a:xfrm>
                  <a:off x="990600" y="2247900"/>
                  <a:ext cx="2362200" cy="1562100"/>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7" name="TextBox 56"/>
                <p:cNvSpPr txBox="1"/>
                <p:nvPr/>
              </p:nvSpPr>
              <p:spPr>
                <a:xfrm>
                  <a:off x="990600" y="3471446"/>
                  <a:ext cx="2324101" cy="313932"/>
                </a:xfrm>
                <a:prstGeom prst="rect">
                  <a:avLst/>
                </a:prstGeom>
                <a:solidFill>
                  <a:srgbClr val="00B050"/>
                </a:solidFill>
                <a:ln>
                  <a:noFill/>
                </a:ln>
              </p:spPr>
              <p:txBody>
                <a:bodyPr wrap="square" lIns="0" tIns="0" rIns="0" bIns="0" rtlCol="0">
                  <a:spAutoFit/>
                </a:bodyPr>
                <a:lstStyle/>
                <a:p>
                  <a:pPr algn="ctr"/>
                  <a:r>
                    <a:rPr lang="en-US" sz="2040" dirty="0" smtClean="0">
                      <a:solidFill>
                        <a:schemeClr val="bg1"/>
                      </a:solidFill>
                    </a:rPr>
                    <a:t>Exchange 2010 </a:t>
                  </a:r>
                  <a:r>
                    <a:rPr lang="en-US" sz="2040" dirty="0">
                      <a:solidFill>
                        <a:schemeClr val="bg1"/>
                      </a:solidFill>
                    </a:rPr>
                    <a:t>CAS</a:t>
                  </a:r>
                </a:p>
              </p:txBody>
            </p:sp>
          </p:grpSp>
          <p:sp>
            <p:nvSpPr>
              <p:cNvPr id="55" name="Rectangle 54"/>
              <p:cNvSpPr/>
              <p:nvPr/>
            </p:nvSpPr>
            <p:spPr bwMode="auto">
              <a:xfrm>
                <a:off x="4501525" y="2352674"/>
                <a:ext cx="1943100" cy="923925"/>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Protocol Head</a:t>
                </a:r>
              </a:p>
            </p:txBody>
          </p:sp>
        </p:grpSp>
        <p:grpSp>
          <p:nvGrpSpPr>
            <p:cNvPr id="49" name="Group 48"/>
            <p:cNvGrpSpPr/>
            <p:nvPr/>
          </p:nvGrpSpPr>
          <p:grpSpPr>
            <a:xfrm>
              <a:off x="1474787" y="4577564"/>
              <a:ext cx="2362200" cy="1832893"/>
              <a:chOff x="990600" y="4174122"/>
              <a:chExt cx="2362200" cy="2026652"/>
            </a:xfrm>
          </p:grpSpPr>
          <p:sp>
            <p:nvSpPr>
              <p:cNvPr id="52" name="Rectangle 51"/>
              <p:cNvSpPr/>
              <p:nvPr/>
            </p:nvSpPr>
            <p:spPr bwMode="auto">
              <a:xfrm>
                <a:off x="990600" y="4174122"/>
                <a:ext cx="2362200" cy="2026652"/>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3" name="TextBox 52"/>
              <p:cNvSpPr txBox="1"/>
              <p:nvPr/>
            </p:nvSpPr>
            <p:spPr>
              <a:xfrm>
                <a:off x="1093784" y="5901987"/>
                <a:ext cx="2171701" cy="266936"/>
              </a:xfrm>
              <a:prstGeom prst="rect">
                <a:avLst/>
              </a:prstGeom>
              <a:noFill/>
            </p:spPr>
            <p:txBody>
              <a:bodyPr wrap="square" lIns="0" tIns="0" rIns="0" bIns="0" rtlCol="0">
                <a:spAutoFit/>
              </a:bodyPr>
              <a:lstStyle/>
              <a:p>
                <a:pPr algn="ctr"/>
                <a:r>
                  <a:rPr lang="en-US" sz="1600" dirty="0" smtClean="0">
                    <a:solidFill>
                      <a:schemeClr val="bg1"/>
                    </a:solidFill>
                  </a:rPr>
                  <a:t>Exchange 2010 Mailbox</a:t>
                </a:r>
                <a:endParaRPr lang="en-US" sz="1600" dirty="0">
                  <a:solidFill>
                    <a:schemeClr val="bg1"/>
                  </a:solidFill>
                </a:endParaRPr>
              </a:p>
            </p:txBody>
          </p:sp>
        </p:grpSp>
        <p:sp>
          <p:nvSpPr>
            <p:cNvPr id="50" name="Rectangle 49"/>
            <p:cNvSpPr/>
            <p:nvPr/>
          </p:nvSpPr>
          <p:spPr bwMode="auto">
            <a:xfrm>
              <a:off x="1674812" y="4727793"/>
              <a:ext cx="19431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Store</a:t>
              </a:r>
            </a:p>
          </p:txBody>
        </p:sp>
        <p:sp>
          <p:nvSpPr>
            <p:cNvPr id="51" name="Flowchart: Magnetic Disk 50"/>
            <p:cNvSpPr/>
            <p:nvPr/>
          </p:nvSpPr>
          <p:spPr bwMode="auto">
            <a:xfrm>
              <a:off x="2208211" y="5132775"/>
              <a:ext cx="895350" cy="971550"/>
            </a:xfrm>
            <a:prstGeom prst="flowChartMagneticDisk">
              <a:avLst/>
            </a:prstGeom>
            <a:solidFill>
              <a:schemeClr val="accent6">
                <a:lumMod val="50000"/>
                <a:lumOff val="50000"/>
              </a:schemeClr>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00" dirty="0" smtClean="0">
                  <a:solidFill>
                    <a:schemeClr val="bg1"/>
                  </a:solidFill>
                </a:rPr>
                <a:t>Database</a:t>
              </a:r>
              <a:endParaRPr lang="en-US" sz="1200" dirty="0">
                <a:solidFill>
                  <a:schemeClr val="bg1"/>
                </a:solidFill>
              </a:endParaRPr>
            </a:p>
          </p:txBody>
        </p:sp>
      </p:grpSp>
      <p:cxnSp>
        <p:nvCxnSpPr>
          <p:cNvPr id="58" name="Straight Arrow Connector 57"/>
          <p:cNvCxnSpPr/>
          <p:nvPr/>
        </p:nvCxnSpPr>
        <p:spPr>
          <a:xfrm flipH="1">
            <a:off x="3319195" y="3726309"/>
            <a:ext cx="1392709" cy="0"/>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cxnSp>
        <p:nvCxnSpPr>
          <p:cNvPr id="66" name="Straight Arrow Connector 65"/>
          <p:cNvCxnSpPr/>
          <p:nvPr/>
        </p:nvCxnSpPr>
        <p:spPr>
          <a:xfrm>
            <a:off x="2313375" y="3896569"/>
            <a:ext cx="0" cy="1061256"/>
          </a:xfrm>
          <a:prstGeom prst="straightConnector1">
            <a:avLst/>
          </a:prstGeom>
          <a:ln w="28575">
            <a:solidFill>
              <a:srgbClr val="000000"/>
            </a:solidFill>
            <a:tailEnd type="triangle"/>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p:nvPr/>
        </p:nvCxnSpPr>
        <p:spPr>
          <a:xfrm>
            <a:off x="9494837" y="3909048"/>
            <a:ext cx="0" cy="1034609"/>
          </a:xfrm>
          <a:prstGeom prst="straightConnector1">
            <a:avLst/>
          </a:prstGeom>
          <a:ln w="28575">
            <a:solidFill>
              <a:srgbClr val="000000"/>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a:off x="6718429" y="3741403"/>
            <a:ext cx="1806447" cy="0"/>
          </a:xfrm>
          <a:prstGeom prst="straightConnector1">
            <a:avLst/>
          </a:prstGeom>
          <a:ln w="28575">
            <a:solidFill>
              <a:srgbClr val="FFFFFF"/>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pic>
        <p:nvPicPr>
          <p:cNvPr id="75" name="Picture 2" descr="C:\Users\rosssmi\AppData\Local\Microsoft\Windows\Temporary Internet Files\Content.IE5\R2XD0PW5\MC9004315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950" y="1065776"/>
            <a:ext cx="611223" cy="6113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8142228" y="2198858"/>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cxnSp>
        <p:nvCxnSpPr>
          <p:cNvPr id="63" name="Straight Arrow Connector 62"/>
          <p:cNvCxnSpPr/>
          <p:nvPr/>
        </p:nvCxnSpPr>
        <p:spPr>
          <a:xfrm>
            <a:off x="6100524" y="2506935"/>
            <a:ext cx="0" cy="491303"/>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68" name="Straight Arrow Connector 67"/>
          <p:cNvCxnSpPr/>
          <p:nvPr/>
        </p:nvCxnSpPr>
        <p:spPr>
          <a:xfrm flipH="1" flipV="1">
            <a:off x="6100526" y="1440060"/>
            <a:ext cx="2041703" cy="586101"/>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p:nvPr/>
        </p:nvCxnSpPr>
        <p:spPr>
          <a:xfrm>
            <a:off x="9509669" y="2506933"/>
            <a:ext cx="0" cy="491305"/>
          </a:xfrm>
          <a:prstGeom prst="straightConnector1">
            <a:avLst/>
          </a:prstGeom>
          <a:ln w="28575">
            <a:solidFill>
              <a:srgbClr val="FF0000"/>
            </a:solidFill>
            <a:tailEnd type="arrow"/>
          </a:ln>
        </p:spPr>
        <p:style>
          <a:lnRef idx="2">
            <a:schemeClr val="accent4"/>
          </a:lnRef>
          <a:fillRef idx="0">
            <a:schemeClr val="accent4"/>
          </a:fillRef>
          <a:effectRef idx="1">
            <a:schemeClr val="accent4"/>
          </a:effectRef>
          <a:fontRef idx="minor">
            <a:schemeClr val="tx1"/>
          </a:fontRef>
        </p:style>
      </p:cxnSp>
      <p:pic>
        <p:nvPicPr>
          <p:cNvPr id="60"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8835662" y="5870440"/>
            <a:ext cx="543877" cy="503799"/>
          </a:xfrm>
          <a:prstGeom prst="rect">
            <a:avLst/>
          </a:prstGeom>
          <a:noFill/>
          <a:ln>
            <a:noFill/>
          </a:ln>
        </p:spPr>
      </p:pic>
      <p:pic>
        <p:nvPicPr>
          <p:cNvPr id="69"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1642365" y="5821156"/>
            <a:ext cx="543877" cy="503799"/>
          </a:xfrm>
          <a:prstGeom prst="rect">
            <a:avLst/>
          </a:prstGeom>
          <a:noFill/>
          <a:ln>
            <a:noFill/>
          </a:ln>
        </p:spPr>
      </p:pic>
      <p:sp>
        <p:nvSpPr>
          <p:cNvPr id="88" name="TextBox 87"/>
          <p:cNvSpPr txBox="1"/>
          <p:nvPr/>
        </p:nvSpPr>
        <p:spPr>
          <a:xfrm>
            <a:off x="8119119" y="1939810"/>
            <a:ext cx="2746558" cy="256159"/>
          </a:xfrm>
          <a:prstGeom prst="rect">
            <a:avLst/>
          </a:prstGeom>
          <a:noFill/>
        </p:spPr>
        <p:txBody>
          <a:bodyPr wrap="square" lIns="0" tIns="0" rIns="0" bIns="0" rtlCol="0">
            <a:spAutoFit/>
          </a:bodyPr>
          <a:lstStyle/>
          <a:p>
            <a:pPr algn="ctr"/>
            <a:r>
              <a:rPr lang="en-US" sz="1632" dirty="0"/>
              <a:t>europe.mail.contoso.com</a:t>
            </a:r>
          </a:p>
        </p:txBody>
      </p:sp>
      <p:sp>
        <p:nvSpPr>
          <p:cNvPr id="89" name="TextBox 88"/>
          <p:cNvSpPr txBox="1"/>
          <p:nvPr/>
        </p:nvSpPr>
        <p:spPr>
          <a:xfrm>
            <a:off x="4354515" y="1939810"/>
            <a:ext cx="2746558" cy="256159"/>
          </a:xfrm>
          <a:prstGeom prst="rect">
            <a:avLst/>
          </a:prstGeom>
          <a:noFill/>
        </p:spPr>
        <p:txBody>
          <a:bodyPr wrap="square" lIns="0" tIns="0" rIns="0" bIns="0" rtlCol="0">
            <a:spAutoFit/>
          </a:bodyPr>
          <a:lstStyle/>
          <a:p>
            <a:pPr algn="ctr"/>
            <a:r>
              <a:rPr lang="en-US" sz="1632" dirty="0"/>
              <a:t>mail.contoso.com</a:t>
            </a:r>
          </a:p>
        </p:txBody>
      </p:sp>
      <p:sp>
        <p:nvSpPr>
          <p:cNvPr id="15" name="TextBox 14"/>
          <p:cNvSpPr txBox="1"/>
          <p:nvPr/>
        </p:nvSpPr>
        <p:spPr>
          <a:xfrm>
            <a:off x="1524452" y="4309337"/>
            <a:ext cx="77970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RPC</a:t>
            </a:r>
            <a:endParaRPr lang="en-US" sz="2400" dirty="0" smtClean="0">
              <a:gradFill>
                <a:gsLst>
                  <a:gs pos="2917">
                    <a:schemeClr val="tx1"/>
                  </a:gs>
                  <a:gs pos="30000">
                    <a:schemeClr val="tx1"/>
                  </a:gs>
                </a:gsLst>
                <a:lin ang="5400000" scaled="0"/>
              </a:gradFill>
            </a:endParaRPr>
          </a:p>
        </p:txBody>
      </p:sp>
      <p:sp>
        <p:nvSpPr>
          <p:cNvPr id="80" name="TextBox 79"/>
          <p:cNvSpPr txBox="1"/>
          <p:nvPr/>
        </p:nvSpPr>
        <p:spPr>
          <a:xfrm>
            <a:off x="8727460" y="4366055"/>
            <a:ext cx="77970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RPC</a:t>
            </a:r>
            <a:endParaRPr lang="en-US" sz="2400" dirty="0" smtClean="0">
              <a:gradFill>
                <a:gsLst>
                  <a:gs pos="2917">
                    <a:schemeClr val="tx1"/>
                  </a:gs>
                  <a:gs pos="30000">
                    <a:schemeClr val="tx1"/>
                  </a:gs>
                </a:gsLst>
                <a:lin ang="5400000" scaled="0"/>
              </a:gradFill>
            </a:endParaRPr>
          </a:p>
        </p:txBody>
      </p:sp>
      <p:sp>
        <p:nvSpPr>
          <p:cNvPr id="16" name="TextBox 15"/>
          <p:cNvSpPr txBox="1"/>
          <p:nvPr/>
        </p:nvSpPr>
        <p:spPr>
          <a:xfrm>
            <a:off x="6893248" y="1179937"/>
            <a:ext cx="2753989"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tx2"/>
                </a:solidFill>
              </a:rPr>
              <a:t>OWA Redirect if </a:t>
            </a:r>
            <a:r>
              <a:rPr lang="en-US" sz="1400" dirty="0" err="1" smtClean="0">
                <a:solidFill>
                  <a:schemeClr val="tx2"/>
                </a:solidFill>
              </a:rPr>
              <a:t>ExternalURL</a:t>
            </a:r>
            <a:r>
              <a:rPr lang="en-US" sz="1400" dirty="0" smtClean="0">
                <a:solidFill>
                  <a:schemeClr val="tx2"/>
                </a:solidFill>
              </a:rPr>
              <a:t> exists in remote site</a:t>
            </a:r>
          </a:p>
        </p:txBody>
      </p:sp>
    </p:spTree>
    <p:extLst>
      <p:ext uri="{BB962C8B-B14F-4D97-AF65-F5344CB8AC3E}">
        <p14:creationId xmlns:p14="http://schemas.microsoft.com/office/powerpoint/2010/main" val="353992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5200" dirty="0" smtClean="0"/>
              <a:t>Deploying Exchange Server 2016</a:t>
            </a:r>
            <a:br>
              <a:rPr lang="en-NZ" sz="5200" dirty="0" smtClean="0"/>
            </a:br>
            <a:r>
              <a:rPr lang="en-NZ" sz="5200" dirty="0" smtClean="0"/>
              <a:t>Preview</a:t>
            </a:r>
            <a:endParaRPr lang="en-NZ" sz="5200" dirty="0"/>
          </a:p>
        </p:txBody>
      </p:sp>
      <p:sp>
        <p:nvSpPr>
          <p:cNvPr id="3" name="Text Placeholder 2"/>
          <p:cNvSpPr>
            <a:spLocks noGrp="1"/>
          </p:cNvSpPr>
          <p:nvPr>
            <p:ph type="body" sz="quarter" idx="12"/>
          </p:nvPr>
        </p:nvSpPr>
        <p:spPr>
          <a:xfrm>
            <a:off x="274702" y="4308567"/>
            <a:ext cx="7315137" cy="636496"/>
          </a:xfrm>
        </p:spPr>
        <p:txBody>
          <a:bodyPr/>
          <a:lstStyle/>
          <a:p>
            <a:r>
              <a:rPr lang="en-NZ" dirty="0" smtClean="0"/>
              <a:t>Scott Schnoll	</a:t>
            </a:r>
            <a:r>
              <a:rPr lang="en-NZ" dirty="0" smtClean="0">
                <a:hlinkClick r:id="rId2"/>
              </a:rPr>
              <a:t>schnoll@microsoft.com</a:t>
            </a:r>
            <a:r>
              <a:rPr lang="en-NZ" dirty="0" smtClean="0"/>
              <a:t> </a:t>
            </a:r>
            <a:endParaRPr lang="en-NZ" dirty="0"/>
          </a:p>
        </p:txBody>
      </p:sp>
      <p:sp>
        <p:nvSpPr>
          <p:cNvPr id="4" name="Text Placeholder 3"/>
          <p:cNvSpPr>
            <a:spLocks noGrp="1"/>
          </p:cNvSpPr>
          <p:nvPr>
            <p:ph type="body" sz="quarter" idx="13"/>
          </p:nvPr>
        </p:nvSpPr>
        <p:spPr>
          <a:xfrm>
            <a:off x="7589839" y="4308566"/>
            <a:ext cx="1828799" cy="636496"/>
          </a:xfrm>
        </p:spPr>
        <p:txBody>
          <a:bodyPr/>
          <a:lstStyle/>
          <a:p>
            <a:r>
              <a:rPr lang="en-NZ" dirty="0" smtClean="0"/>
              <a:t>M329</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Exchange 2013 + Exchange 2016</a:t>
            </a:r>
            <a:endParaRPr lang="en-US" dirty="0"/>
          </a:p>
        </p:txBody>
      </p:sp>
      <p:sp>
        <p:nvSpPr>
          <p:cNvPr id="2" name="Text Placeholder 1"/>
          <p:cNvSpPr>
            <a:spLocks noGrp="1"/>
          </p:cNvSpPr>
          <p:nvPr>
            <p:ph type="body" sz="quarter" idx="10"/>
          </p:nvPr>
        </p:nvSpPr>
        <p:spPr/>
        <p:txBody>
          <a:bodyPr/>
          <a:lstStyle/>
          <a:p>
            <a:r>
              <a:rPr lang="en-US" smtClean="0"/>
              <a:t>No legacy namespaces required</a:t>
            </a:r>
          </a:p>
          <a:p>
            <a:r>
              <a:rPr lang="en-US" smtClean="0"/>
              <a:t>Exchange 2016 can proxy to Exchange 2013</a:t>
            </a:r>
          </a:p>
          <a:p>
            <a:r>
              <a:rPr lang="en-US" smtClean="0"/>
              <a:t>Exchange 2013 can proxy to Exchange 2016</a:t>
            </a:r>
            <a:endParaRPr lang="en-US" dirty="0" smtClean="0"/>
          </a:p>
        </p:txBody>
      </p:sp>
    </p:spTree>
    <p:extLst>
      <p:ext uri="{BB962C8B-B14F-4D97-AF65-F5344CB8AC3E}">
        <p14:creationId xmlns:p14="http://schemas.microsoft.com/office/powerpoint/2010/main" val="38061726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Client </a:t>
            </a:r>
            <a:r>
              <a:rPr lang="en-US" sz="4896" dirty="0" smtClean="0"/>
              <a:t>Connectivity – Exchange 2013 + 2016</a:t>
            </a:r>
            <a:endParaRPr lang="en-US" sz="4896" i="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61183676"/>
              </p:ext>
            </p:extLst>
          </p:nvPr>
        </p:nvGraphicFramePr>
        <p:xfrm>
          <a:off x="123420" y="1135062"/>
          <a:ext cx="12192001" cy="5555841"/>
        </p:xfrm>
        <a:graphic>
          <a:graphicData uri="http://schemas.openxmlformats.org/drawingml/2006/table">
            <a:tbl>
              <a:tblPr firstRow="1" bandRow="1">
                <a:tableStyleId>{6E25E649-3F16-4E02-A733-19D2CDBF48F0}</a:tableStyleId>
              </a:tblPr>
              <a:tblGrid>
                <a:gridCol w="2057402">
                  <a:extLst>
                    <a:ext uri="{9D8B030D-6E8A-4147-A177-3AD203B41FA5}">
                      <a16:colId xmlns:a16="http://schemas.microsoft.com/office/drawing/2014/main" xmlns="" val="3247799283"/>
                    </a:ext>
                  </a:extLst>
                </a:gridCol>
                <a:gridCol w="4951815">
                  <a:extLst>
                    <a:ext uri="{9D8B030D-6E8A-4147-A177-3AD203B41FA5}">
                      <a16:colId xmlns:a16="http://schemas.microsoft.com/office/drawing/2014/main" xmlns="" val="1816750488"/>
                    </a:ext>
                  </a:extLst>
                </a:gridCol>
                <a:gridCol w="5182784">
                  <a:extLst>
                    <a:ext uri="{9D8B030D-6E8A-4147-A177-3AD203B41FA5}">
                      <a16:colId xmlns:a16="http://schemas.microsoft.com/office/drawing/2014/main" xmlns="" val="1803803523"/>
                    </a:ext>
                  </a:extLst>
                </a:gridCol>
              </a:tblGrid>
              <a:tr h="435201">
                <a:tc>
                  <a:txBody>
                    <a:bodyPr/>
                    <a:lstStyle/>
                    <a:p>
                      <a:r>
                        <a:rPr lang="en-US" sz="1300" dirty="0" smtClean="0"/>
                        <a:t>Protocol/App</a:t>
                      </a:r>
                      <a:endParaRPr lang="en-US" sz="1300" b="1" dirty="0"/>
                    </a:p>
                  </a:txBody>
                  <a:tcPr marL="45720" marR="45720">
                    <a:lnR w="12700" cap="flat" cmpd="sng" algn="ctr">
                      <a:solidFill>
                        <a:schemeClr val="tx1"/>
                      </a:solidFill>
                      <a:prstDash val="solid"/>
                      <a:round/>
                      <a:headEnd type="none" w="med" len="med"/>
                      <a:tailEnd type="none" w="med" len="med"/>
                    </a:lnR>
                  </a:tcPr>
                </a:tc>
                <a:tc>
                  <a:txBody>
                    <a:bodyPr/>
                    <a:lstStyle/>
                    <a:p>
                      <a:pPr algn="ctr"/>
                      <a:r>
                        <a:rPr lang="en-US" sz="1300" dirty="0" smtClean="0"/>
                        <a:t>Exchange</a:t>
                      </a:r>
                      <a:r>
                        <a:rPr lang="en-US" sz="1300" baseline="0" dirty="0" smtClean="0"/>
                        <a:t> </a:t>
                      </a:r>
                      <a:r>
                        <a:rPr lang="en-US" sz="1300" dirty="0" smtClean="0"/>
                        <a:t>2013 user accessing an Exchange 2016 namespace</a:t>
                      </a:r>
                      <a:endParaRPr lang="en-US" sz="13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dirty="0" smtClean="0"/>
                        <a:t>Exchange 2016</a:t>
                      </a:r>
                      <a:r>
                        <a:rPr lang="en-US" sz="1300" baseline="0" dirty="0" smtClean="0"/>
                        <a:t> user accessing an Exchange 2013 namespace</a:t>
                      </a:r>
                      <a:endParaRPr lang="en-US" sz="1300" b="1" dirty="0"/>
                    </a:p>
                  </a:txBody>
                  <a:tcPr marL="45720" marR="4572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868256464"/>
                  </a:ext>
                </a:extLst>
              </a:tr>
              <a:tr h="2684742">
                <a:tc>
                  <a:txBody>
                    <a:bodyPr/>
                    <a:lstStyle/>
                    <a:p>
                      <a:pPr algn="l"/>
                      <a:r>
                        <a:rPr lang="en-US" sz="1300" dirty="0" smtClean="0"/>
                        <a:t>OWA/ECP</a:t>
                      </a:r>
                      <a:endParaRPr lang="en-US" sz="1300" dirty="0" smtClean="0">
                        <a:solidFill>
                          <a:schemeClr val="tx1"/>
                        </a:solidFill>
                      </a:endParaRPr>
                    </a:p>
                  </a:txBody>
                  <a:tcPr marL="45720" marR="45720">
                    <a:lnR w="12700" cap="flat" cmpd="sng" algn="ctr">
                      <a:solidFill>
                        <a:schemeClr val="tx1"/>
                      </a:solidFill>
                      <a:prstDash val="solid"/>
                      <a:round/>
                      <a:headEnd type="none" w="med" len="med"/>
                      <a:tailEnd type="none" w="med" len="med"/>
                    </a:lnR>
                  </a:tcPr>
                </a:tc>
                <a:tc>
                  <a:txBody>
                    <a:bodyPr/>
                    <a:lstStyle/>
                    <a:p>
                      <a:pPr marL="0" indent="0" algn="l">
                        <a:buFont typeface="Arial" pitchFamily="34" charset="0"/>
                        <a:buNone/>
                      </a:pPr>
                      <a:r>
                        <a:rPr lang="en-US" sz="1300" dirty="0" smtClean="0"/>
                        <a:t>Mailbox mounted in the same AD Site: Exchange 2016</a:t>
                      </a:r>
                      <a:r>
                        <a:rPr lang="en-US" sz="1300" baseline="0" dirty="0" smtClean="0"/>
                        <a:t> proxies to Exchange 2013 Mailbox server in local AD site with active database</a:t>
                      </a:r>
                    </a:p>
                    <a:p>
                      <a:pPr marL="0" indent="0" algn="l">
                        <a:buFont typeface="Arial" pitchFamily="34" charset="0"/>
                        <a:buNone/>
                      </a:pPr>
                      <a:endParaRPr lang="en-US" sz="1300" baseline="0" dirty="0" smtClean="0"/>
                    </a:p>
                    <a:p>
                      <a:pPr marL="0" indent="0" algn="l">
                        <a:buFont typeface="Arial" pitchFamily="34" charset="0"/>
                        <a:buNone/>
                      </a:pPr>
                      <a:r>
                        <a:rPr lang="en-US" sz="1300" baseline="0" dirty="0" smtClean="0"/>
                        <a:t>Mailbox mounted in an Internal only AD site: Exchange 2016 proxies to Exchange 2013 Mailbox server in remote AD site with active database</a:t>
                      </a:r>
                    </a:p>
                    <a:p>
                      <a:pPr marL="0" indent="0" algn="l">
                        <a:buFont typeface="Arial" pitchFamily="34" charset="0"/>
                        <a:buNone/>
                      </a:pPr>
                      <a:endParaRPr lang="en-US" sz="1300" dirty="0" smtClean="0"/>
                    </a:p>
                    <a:p>
                      <a:pPr marL="0" indent="0" algn="l">
                        <a:buFont typeface="Arial" pitchFamily="34" charset="0"/>
                        <a:buNone/>
                      </a:pPr>
                      <a:r>
                        <a:rPr lang="en-US" sz="1300" dirty="0" smtClean="0"/>
                        <a:t>Mailbox mounted in an External facing AD site: Exchange 2016 proxies to the Exchange 2013 Mailbox server with</a:t>
                      </a:r>
                      <a:r>
                        <a:rPr lang="en-US" sz="1300" baseline="0" dirty="0" smtClean="0"/>
                        <a:t> </a:t>
                      </a:r>
                      <a:r>
                        <a:rPr lang="en-US" sz="1300" dirty="0" smtClean="0"/>
                        <a:t>active database, or issues a silent/SSO</a:t>
                      </a:r>
                      <a:r>
                        <a:rPr lang="en-US" sz="1300" baseline="0" dirty="0" smtClean="0"/>
                        <a:t> cross-site r</a:t>
                      </a:r>
                      <a:r>
                        <a:rPr lang="en-US" sz="1300" dirty="0" smtClean="0"/>
                        <a:t>edirect to</a:t>
                      </a:r>
                      <a:r>
                        <a:rPr lang="en-US" sz="1300" baseline="0" dirty="0" smtClean="0"/>
                        <a:t> site’s </a:t>
                      </a:r>
                      <a:r>
                        <a:rPr lang="en-US" sz="1300" baseline="0" dirty="0" err="1" smtClean="0"/>
                        <a:t>ExternalURL</a:t>
                      </a:r>
                      <a:r>
                        <a:rPr lang="en-US" sz="1300" dirty="0" smtClean="0"/>
                        <a:t>*</a:t>
                      </a:r>
                      <a:r>
                        <a:rPr lang="en-US" sz="1300" baseline="0" dirty="0" smtClean="0"/>
                        <a:t> (</a:t>
                      </a:r>
                      <a:r>
                        <a:rPr lang="en-US" sz="1300" dirty="0" smtClean="0"/>
                        <a:t>your choice).</a:t>
                      </a:r>
                    </a:p>
                    <a:p>
                      <a:pPr marL="91440" indent="-91440" algn="l">
                        <a:buFont typeface="Arial" pitchFamily="34" charset="0"/>
                        <a:buChar char="•"/>
                      </a:pPr>
                      <a:endParaRPr lang="en-US" sz="1300" dirty="0" smtClean="0"/>
                    </a:p>
                    <a:p>
                      <a:pPr marL="0" indent="0" algn="l">
                        <a:buFont typeface="Arial" pitchFamily="34" charset="0"/>
                        <a:buNone/>
                      </a:pPr>
                      <a:r>
                        <a:rPr lang="en-US" sz="1300" dirty="0" smtClean="0"/>
                        <a:t>* </a:t>
                      </a:r>
                      <a:r>
                        <a:rPr lang="en-US" sz="1300" baseline="0" dirty="0" smtClean="0"/>
                        <a:t>Could resolve to Exchange 2016 or 2013 as both are capable of getting the traffic to Exchange 2013 mailboxes in that site</a:t>
                      </a:r>
                      <a:endParaRPr lang="en-US" sz="1300" dirty="0" smtClean="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l">
                        <a:buFont typeface="Arial" pitchFamily="34" charset="0"/>
                        <a:buNone/>
                      </a:pPr>
                      <a:r>
                        <a:rPr lang="en-US" sz="1300" dirty="0" smtClean="0"/>
                        <a:t>Mailbox mounted in the same AD Site: Exchange 2013</a:t>
                      </a:r>
                      <a:r>
                        <a:rPr lang="en-US" sz="1300" baseline="0" dirty="0" smtClean="0"/>
                        <a:t> proxies to Exchange 2016 Mailbox server in local AD site with active database</a:t>
                      </a:r>
                    </a:p>
                    <a:p>
                      <a:pPr marL="0" marR="0" indent="0" algn="l" defTabSz="932742"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p>
                    <a:p>
                      <a:pPr marL="0" marR="0" indent="0" algn="l" defTabSz="932742" rtl="0" eaLnBrk="1" fontAlgn="auto" latinLnBrk="0" hangingPunct="1">
                        <a:lnSpc>
                          <a:spcPct val="100000"/>
                        </a:lnSpc>
                        <a:spcBef>
                          <a:spcPts val="0"/>
                        </a:spcBef>
                        <a:spcAft>
                          <a:spcPts val="0"/>
                        </a:spcAft>
                        <a:buClrTx/>
                        <a:buSzTx/>
                        <a:buFont typeface="Arial" pitchFamily="34" charset="0"/>
                        <a:buNone/>
                        <a:tabLst/>
                        <a:defRPr/>
                      </a:pPr>
                      <a:r>
                        <a:rPr lang="en-US" sz="1300" baseline="0" dirty="0" smtClean="0"/>
                        <a:t>Mailbox mounted in an Internal only AD site: Exchange 2013 proxies to Exchange 2016 Mailbox server in remote AD site with active database</a:t>
                      </a:r>
                      <a:endParaRPr lang="en-US" sz="1300" dirty="0" smtClean="0"/>
                    </a:p>
                    <a:p>
                      <a:pPr marL="0" indent="0" algn="l">
                        <a:buFont typeface="Arial" pitchFamily="34" charset="0"/>
                        <a:buNone/>
                      </a:pPr>
                      <a:endParaRPr lang="en-US" sz="1300" dirty="0" smtClean="0"/>
                    </a:p>
                    <a:p>
                      <a:pPr marL="0" indent="0" algn="l">
                        <a:buFont typeface="Arial" pitchFamily="34" charset="0"/>
                        <a:buNone/>
                      </a:pPr>
                      <a:r>
                        <a:rPr lang="en-US" sz="1300" dirty="0" smtClean="0"/>
                        <a:t>Mailbox mounted in an External facing AD site: Exchange 2013 proxies to the Exchange 2016 Mailbox server with</a:t>
                      </a:r>
                      <a:r>
                        <a:rPr lang="en-US" sz="1300" baseline="0" dirty="0" smtClean="0"/>
                        <a:t> </a:t>
                      </a:r>
                      <a:r>
                        <a:rPr lang="en-US" sz="1300" dirty="0" smtClean="0"/>
                        <a:t>active database, or  issues a silent/SSO</a:t>
                      </a:r>
                      <a:r>
                        <a:rPr lang="en-US" sz="1300" baseline="0" dirty="0" smtClean="0"/>
                        <a:t> cross-site r</a:t>
                      </a:r>
                      <a:r>
                        <a:rPr lang="en-US" sz="1300" dirty="0" smtClean="0"/>
                        <a:t>edirect to</a:t>
                      </a:r>
                      <a:r>
                        <a:rPr lang="en-US" sz="1300" baseline="0" dirty="0" smtClean="0"/>
                        <a:t> the site’s </a:t>
                      </a:r>
                      <a:r>
                        <a:rPr lang="en-US" sz="1300" baseline="0" dirty="0" err="1" smtClean="0"/>
                        <a:t>ExternalURL</a:t>
                      </a:r>
                      <a:r>
                        <a:rPr lang="en-US" sz="1300" dirty="0" smtClean="0"/>
                        <a:t>*</a:t>
                      </a:r>
                      <a:r>
                        <a:rPr lang="en-US" sz="1300" baseline="0" dirty="0" smtClean="0"/>
                        <a:t> (</a:t>
                      </a:r>
                      <a:r>
                        <a:rPr lang="en-US" sz="1300" dirty="0" smtClean="0"/>
                        <a:t>your choice).</a:t>
                      </a:r>
                    </a:p>
                    <a:p>
                      <a:pPr marL="0" indent="0" algn="l">
                        <a:buFont typeface="Arial" pitchFamily="34" charset="0"/>
                        <a:buNone/>
                      </a:pPr>
                      <a:endParaRPr lang="en-US" sz="1300" dirty="0" smtClean="0"/>
                    </a:p>
                    <a:p>
                      <a:pPr marL="0" indent="0" algn="l">
                        <a:buFont typeface="Arial" pitchFamily="34" charset="0"/>
                        <a:buNone/>
                      </a:pPr>
                      <a:r>
                        <a:rPr lang="en-US" sz="1300" dirty="0" smtClean="0"/>
                        <a:t>*</a:t>
                      </a:r>
                      <a:r>
                        <a:rPr lang="en-US" sz="1300" baseline="0" dirty="0" smtClean="0"/>
                        <a:t> Could resolve to Exchange 2016 or 2013 as both are capable of getting the traffic to Exchange 2016 mailboxes in that site</a:t>
                      </a:r>
                      <a:endParaRPr lang="en-US" sz="1300" dirty="0" smtClean="0"/>
                    </a:p>
                  </a:txBody>
                  <a:tcPr marL="45720" marR="4572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69782526"/>
                  </a:ext>
                </a:extLst>
              </a:tr>
              <a:tr h="435154">
                <a:tc>
                  <a:txBody>
                    <a:bodyPr/>
                    <a:lstStyle/>
                    <a:p>
                      <a:pPr algn="l"/>
                      <a:r>
                        <a:rPr lang="en-US" sz="1300" dirty="0" smtClean="0"/>
                        <a:t>Exchange ActiveSync</a:t>
                      </a:r>
                    </a:p>
                    <a:p>
                      <a:pPr algn="l"/>
                      <a:r>
                        <a:rPr lang="en-US" sz="1300" dirty="0" smtClean="0"/>
                        <a:t>Outlook</a:t>
                      </a:r>
                      <a:r>
                        <a:rPr lang="en-US" sz="1300" baseline="0" dirty="0" smtClean="0"/>
                        <a:t> Anywhere</a:t>
                      </a:r>
                    </a:p>
                    <a:p>
                      <a:pPr algn="l"/>
                      <a:r>
                        <a:rPr lang="en-US" sz="1300" baseline="0" dirty="0" smtClean="0"/>
                        <a:t>Exchange Web Services</a:t>
                      </a:r>
                    </a:p>
                    <a:p>
                      <a:pPr algn="l"/>
                      <a:r>
                        <a:rPr lang="en-US" sz="1300" baseline="0" dirty="0" smtClean="0"/>
                        <a:t>POP/IMAP</a:t>
                      </a:r>
                    </a:p>
                    <a:p>
                      <a:pPr algn="l"/>
                      <a:r>
                        <a:rPr lang="en-US" sz="1300" baseline="0" dirty="0" smtClean="0"/>
                        <a:t>Remote PowerShell</a:t>
                      </a:r>
                    </a:p>
                    <a:p>
                      <a:pPr algn="l"/>
                      <a:r>
                        <a:rPr lang="en-US" sz="1300" baseline="0" dirty="0" smtClean="0"/>
                        <a:t>MAPI/HTTP</a:t>
                      </a:r>
                      <a:endParaRPr lang="en-US" sz="1300" dirty="0">
                        <a:solidFill>
                          <a:schemeClr val="tx1"/>
                        </a:solidFill>
                      </a:endParaRPr>
                    </a:p>
                  </a:txBody>
                  <a:tcPr marL="45720" marR="45720">
                    <a:lnR w="12700" cap="flat" cmpd="sng" algn="ctr">
                      <a:solidFill>
                        <a:schemeClr val="tx1"/>
                      </a:solidFill>
                      <a:prstDash val="solid"/>
                      <a:round/>
                      <a:headEnd type="none" w="med" len="med"/>
                      <a:tailEnd type="none" w="med" len="med"/>
                    </a:lnR>
                  </a:tcPr>
                </a:tc>
                <a:tc>
                  <a:txBody>
                    <a:bodyPr/>
                    <a:lstStyle/>
                    <a:p>
                      <a:r>
                        <a:rPr lang="en-US" sz="1300" kern="1200" dirty="0" smtClean="0"/>
                        <a:t>Exchange 2016</a:t>
                      </a:r>
                      <a:r>
                        <a:rPr lang="en-US" sz="1300" kern="1200" baseline="0" dirty="0" smtClean="0"/>
                        <a:t> proxies </a:t>
                      </a:r>
                      <a:r>
                        <a:rPr lang="en-US" sz="1300" kern="1200" dirty="0" smtClean="0"/>
                        <a:t>to Exchange 2013 Mailbox server with</a:t>
                      </a:r>
                      <a:r>
                        <a:rPr lang="en-US" sz="1300" kern="1200" baseline="0" dirty="0" smtClean="0"/>
                        <a:t> active database</a:t>
                      </a:r>
                      <a:endParaRPr lang="en-US" sz="1300" kern="1200" dirty="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kern="1200" dirty="0" smtClean="0"/>
                        <a:t>Exchange 2013 proxies to Exchange 2016 Mailbox server with</a:t>
                      </a:r>
                      <a:r>
                        <a:rPr lang="en-US" sz="1300" kern="1200" baseline="0" dirty="0" smtClean="0"/>
                        <a:t> active database</a:t>
                      </a:r>
                      <a:endParaRPr lang="en-US" sz="1300" kern="1200" dirty="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262815361"/>
                  </a:ext>
                </a:extLst>
              </a:tr>
              <a:tr h="264223">
                <a:tc>
                  <a:txBody>
                    <a:bodyPr/>
                    <a:lstStyle/>
                    <a:p>
                      <a:pPr algn="l"/>
                      <a:r>
                        <a:rPr lang="en-US" sz="1300" dirty="0" smtClean="0"/>
                        <a:t>Autodiscover</a:t>
                      </a:r>
                      <a:endParaRPr lang="en-US" sz="1300" dirty="0">
                        <a:solidFill>
                          <a:schemeClr val="tx1"/>
                        </a:solidFill>
                      </a:endParaRPr>
                    </a:p>
                  </a:txBody>
                  <a:tcPr marL="45720" marR="45720">
                    <a:lnR w="12700" cap="flat" cmpd="sng" algn="ctr">
                      <a:solidFill>
                        <a:schemeClr val="tx1"/>
                      </a:solidFill>
                      <a:prstDash val="solid"/>
                      <a:round/>
                      <a:headEnd type="none" w="med" len="med"/>
                      <a:tailEnd type="none" w="med" len="med"/>
                    </a:lnR>
                  </a:tcPr>
                </a:tc>
                <a:tc>
                  <a:txBody>
                    <a:bodyPr/>
                    <a:lstStyle/>
                    <a:p>
                      <a:pPr algn="l"/>
                      <a:r>
                        <a:rPr lang="en-US" sz="1300" kern="1200" dirty="0" smtClean="0"/>
                        <a:t>Exchange 2016 proxies to</a:t>
                      </a:r>
                      <a:r>
                        <a:rPr lang="en-US" sz="1300" kern="1200" baseline="0" dirty="0" smtClean="0"/>
                        <a:t> </a:t>
                      </a:r>
                      <a:r>
                        <a:rPr lang="en-US" sz="1300" kern="1200" dirty="0" smtClean="0"/>
                        <a:t>Exchange 2013 Mailbox server with active</a:t>
                      </a:r>
                      <a:r>
                        <a:rPr lang="en-US" sz="1300" kern="1200" baseline="0" dirty="0" smtClean="0"/>
                        <a:t> database</a:t>
                      </a:r>
                      <a:endParaRPr lang="en-US" sz="1300" kern="1200" dirty="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300" dirty="0" smtClean="0"/>
                        <a:t>Exchange 2013 CAS proxies </a:t>
                      </a:r>
                      <a:r>
                        <a:rPr lang="en-US" sz="1300" baseline="0" dirty="0" smtClean="0"/>
                        <a:t>to Exchange 2016 Mailbox server with active database</a:t>
                      </a:r>
                      <a:endParaRPr lang="en-US" sz="1300" dirty="0" smtClean="0">
                        <a:solidFill>
                          <a:schemeClr val="tx1"/>
                        </a:solidFill>
                      </a:endParaRPr>
                    </a:p>
                  </a:txBody>
                  <a:tcPr marL="45720" marR="4572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22321971"/>
                  </a:ext>
                </a:extLst>
              </a:tr>
              <a:tr h="264223">
                <a:tc>
                  <a:txBody>
                    <a:bodyPr/>
                    <a:lstStyle/>
                    <a:p>
                      <a:pPr algn="l"/>
                      <a:r>
                        <a:rPr lang="en-US" sz="1300" dirty="0" smtClean="0"/>
                        <a:t>Offline Address Book</a:t>
                      </a:r>
                      <a:endParaRPr lang="en-US" sz="1300" dirty="0">
                        <a:solidFill>
                          <a:schemeClr val="tx1"/>
                        </a:solidFill>
                      </a:endParaRPr>
                    </a:p>
                  </a:txBody>
                  <a:tcPr marL="45720" marR="45720">
                    <a:lnR w="12700" cap="flat" cmpd="sng" algn="ctr">
                      <a:solidFill>
                        <a:schemeClr val="tx1"/>
                      </a:solidFill>
                      <a:prstDash val="solid"/>
                      <a:round/>
                      <a:headEnd type="none" w="med" len="med"/>
                      <a:tailEnd type="none" w="med" len="med"/>
                    </a:lnR>
                  </a:tcPr>
                </a:tc>
                <a:tc>
                  <a:txBody>
                    <a:bodyPr/>
                    <a:lstStyle/>
                    <a:p>
                      <a:r>
                        <a:rPr lang="en-US" sz="1300" kern="1200" dirty="0" smtClean="0"/>
                        <a:t>Exchange 2016 proxies the request to an OAB generation</a:t>
                      </a:r>
                      <a:r>
                        <a:rPr lang="en-US" sz="1300" kern="1200" baseline="0" dirty="0" smtClean="0"/>
                        <a:t> mailbox with the OAB or a shadow copy of the OAB</a:t>
                      </a:r>
                      <a:endParaRPr lang="en-US" sz="1300" kern="1200" dirty="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kern="1200" dirty="0" smtClean="0"/>
                        <a:t>Exchange 2013 proxies the request to an OAB generation</a:t>
                      </a:r>
                      <a:r>
                        <a:rPr lang="en-US" sz="1300" kern="1200" baseline="0" dirty="0" smtClean="0"/>
                        <a:t> mailbox with the OAB or a shadow copy of the OAB</a:t>
                      </a:r>
                      <a:endParaRPr lang="en-US" sz="1300" kern="1200" dirty="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940600864"/>
                  </a:ext>
                </a:extLst>
              </a:tr>
            </a:tbl>
          </a:graphicData>
        </a:graphic>
      </p:graphicFrame>
    </p:spTree>
    <p:extLst>
      <p:ext uri="{BB962C8B-B14F-4D97-AF65-F5344CB8AC3E}">
        <p14:creationId xmlns:p14="http://schemas.microsoft.com/office/powerpoint/2010/main" val="103467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Exchange 2013 + 2016 Coexistence</a:t>
            </a:r>
            <a:endParaRPr lang="en-US" dirty="0"/>
          </a:p>
        </p:txBody>
      </p:sp>
      <p:sp>
        <p:nvSpPr>
          <p:cNvPr id="2" name="Text Placeholder 1"/>
          <p:cNvSpPr>
            <a:spLocks noGrp="1"/>
          </p:cNvSpPr>
          <p:nvPr>
            <p:ph type="body" sz="quarter" idx="10"/>
          </p:nvPr>
        </p:nvSpPr>
        <p:spPr>
          <a:xfrm>
            <a:off x="274638" y="1212850"/>
            <a:ext cx="11887200" cy="5139869"/>
          </a:xfrm>
        </p:spPr>
        <p:txBody>
          <a:bodyPr/>
          <a:lstStyle/>
          <a:p>
            <a:r>
              <a:rPr lang="en-US" dirty="0" smtClean="0"/>
              <a:t>Option 1: Let Exchange 2013 up-version proxy</a:t>
            </a:r>
          </a:p>
          <a:p>
            <a:r>
              <a:rPr lang="en-US" dirty="0" smtClean="0"/>
              <a:t>Condensed steps</a:t>
            </a:r>
          </a:p>
          <a:p>
            <a:pPr marL="457200" lvl="1" indent="-457200">
              <a:buFont typeface="+mj-lt"/>
              <a:buAutoNum type="arabicPeriod"/>
            </a:pPr>
            <a:r>
              <a:rPr lang="en-US" dirty="0" smtClean="0"/>
              <a:t>Prep your environment (service packs, CUs, DFL/FFL, schema, AD, domains, </a:t>
            </a:r>
            <a:r>
              <a:rPr lang="en-US" dirty="0" err="1" smtClean="0"/>
              <a:t>etc</a:t>
            </a:r>
            <a:r>
              <a:rPr lang="en-US" dirty="0" smtClean="0"/>
              <a:t>…)</a:t>
            </a:r>
          </a:p>
          <a:p>
            <a:pPr marL="457200" lvl="1" indent="-457200">
              <a:buFont typeface="+mj-lt"/>
              <a:buAutoNum type="arabicPeriod"/>
            </a:pPr>
            <a:r>
              <a:rPr lang="en-US" dirty="0" smtClean="0"/>
              <a:t>Install Exchange 2016</a:t>
            </a:r>
          </a:p>
          <a:p>
            <a:pPr marL="457200" lvl="1" indent="-457200">
              <a:buFont typeface="+mj-lt"/>
              <a:buAutoNum type="arabicPeriod"/>
            </a:pPr>
            <a:r>
              <a:rPr lang="en-US" dirty="0" smtClean="0"/>
              <a:t>Configure Exchange 2016 server URLs as you would have for Exchange 2013</a:t>
            </a:r>
          </a:p>
          <a:p>
            <a:pPr marL="457200" lvl="1" indent="-457200">
              <a:buFont typeface="+mj-lt"/>
              <a:buAutoNum type="arabicPeriod"/>
            </a:pPr>
            <a:r>
              <a:rPr lang="en-US" dirty="0" smtClean="0"/>
              <a:t>Import the certificate(s) to Exchange 2016 servers</a:t>
            </a:r>
          </a:p>
          <a:p>
            <a:pPr marL="457200" lvl="1" indent="-457200">
              <a:buFont typeface="+mj-lt"/>
              <a:buAutoNum type="arabicPeriod"/>
            </a:pPr>
            <a:r>
              <a:rPr lang="en-US" dirty="0" smtClean="0"/>
              <a:t>Setup your DAG(s)</a:t>
            </a:r>
          </a:p>
          <a:p>
            <a:pPr marL="457200" lvl="1" indent="-457200">
              <a:buFont typeface="+mj-lt"/>
              <a:buAutoNum type="arabicPeriod"/>
            </a:pPr>
            <a:r>
              <a:rPr lang="en-US" dirty="0" smtClean="0"/>
              <a:t>Start moving mailboxes</a:t>
            </a:r>
          </a:p>
          <a:p>
            <a:pPr marL="457200" lvl="1" indent="-457200">
              <a:buFont typeface="+mj-lt"/>
              <a:buAutoNum type="arabicPeriod"/>
            </a:pPr>
            <a:r>
              <a:rPr lang="en-US" dirty="0" smtClean="0"/>
              <a:t>Repeat for all Internet facing sites and then repeat for non-Internet facing</a:t>
            </a:r>
          </a:p>
          <a:p>
            <a:pPr marL="457200" lvl="1" indent="-457200">
              <a:buFont typeface="+mj-lt"/>
              <a:buAutoNum type="arabicPeriod"/>
            </a:pPr>
            <a:r>
              <a:rPr lang="en-US" dirty="0" smtClean="0"/>
              <a:t>Move incoming mail flow to Exchange 2016 once it makes sense (&gt;50% moved) </a:t>
            </a:r>
          </a:p>
          <a:p>
            <a:pPr marL="457200" lvl="1" indent="-457200">
              <a:buFont typeface="+mj-lt"/>
              <a:buAutoNum type="arabicPeriod"/>
            </a:pPr>
            <a:r>
              <a:rPr lang="en-US" dirty="0" smtClean="0">
                <a:solidFill>
                  <a:srgbClr val="FFFF00"/>
                </a:solidFill>
              </a:rPr>
              <a:t>Swing the load balanced namespaces over from 2013 to 2016</a:t>
            </a:r>
          </a:p>
          <a:p>
            <a:pPr marL="685782" lvl="2" indent="-457200">
              <a:buFont typeface="+mj-lt"/>
              <a:buAutoNum type="alphaLcPeriod"/>
            </a:pPr>
            <a:r>
              <a:rPr lang="en-US" dirty="0" smtClean="0">
                <a:solidFill>
                  <a:srgbClr val="FFFF00"/>
                </a:solidFill>
              </a:rPr>
              <a:t>Recommended: Gradually introduce Exchange 2016 servers into the existing LB pool</a:t>
            </a:r>
          </a:p>
          <a:p>
            <a:pPr marL="685782" lvl="2" indent="-457200">
              <a:buFont typeface="+mj-lt"/>
              <a:buAutoNum type="alphaLcPeriod"/>
            </a:pPr>
            <a:r>
              <a:rPr lang="en-US" dirty="0" smtClean="0">
                <a:solidFill>
                  <a:srgbClr val="FFFF00"/>
                </a:solidFill>
              </a:rPr>
              <a:t>Supported: Cutover to all Exchange 2016 servers at once</a:t>
            </a:r>
            <a:endParaRPr lang="en-US" dirty="0">
              <a:solidFill>
                <a:srgbClr val="FFFF00"/>
              </a:solidFill>
            </a:endParaRPr>
          </a:p>
        </p:txBody>
      </p:sp>
    </p:spTree>
    <p:extLst>
      <p:ext uri="{BB962C8B-B14F-4D97-AF65-F5344CB8AC3E}">
        <p14:creationId xmlns:p14="http://schemas.microsoft.com/office/powerpoint/2010/main" val="76769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Exchange 2013 + 2016 Coexistence</a:t>
            </a:r>
            <a:endParaRPr lang="en-US" dirty="0"/>
          </a:p>
        </p:txBody>
      </p:sp>
      <p:sp>
        <p:nvSpPr>
          <p:cNvPr id="2" name="Text Placeholder 1"/>
          <p:cNvSpPr>
            <a:spLocks noGrp="1"/>
          </p:cNvSpPr>
          <p:nvPr>
            <p:ph type="body" sz="quarter" idx="10"/>
          </p:nvPr>
        </p:nvSpPr>
        <p:spPr>
          <a:xfrm>
            <a:off x="274638" y="1212850"/>
            <a:ext cx="11887200" cy="4462760"/>
          </a:xfrm>
        </p:spPr>
        <p:txBody>
          <a:bodyPr/>
          <a:lstStyle/>
          <a:p>
            <a:r>
              <a:rPr lang="en-US" dirty="0" smtClean="0"/>
              <a:t>Option 2: Let Exchange 2016 down-version proxy</a:t>
            </a:r>
          </a:p>
          <a:p>
            <a:r>
              <a:rPr lang="en-US" dirty="0" smtClean="0"/>
              <a:t>Condensed steps</a:t>
            </a:r>
          </a:p>
          <a:p>
            <a:pPr marL="457200" lvl="1" indent="-457200">
              <a:buFont typeface="+mj-lt"/>
              <a:buAutoNum type="arabicPeriod"/>
            </a:pPr>
            <a:r>
              <a:rPr lang="en-US" dirty="0" smtClean="0"/>
              <a:t>Prep your environment (service packs, CUs, DFL/FFL, schema, AD, domains, </a:t>
            </a:r>
            <a:r>
              <a:rPr lang="en-US" dirty="0" err="1" smtClean="0"/>
              <a:t>etc</a:t>
            </a:r>
            <a:r>
              <a:rPr lang="en-US" dirty="0" smtClean="0"/>
              <a:t>…)</a:t>
            </a:r>
          </a:p>
          <a:p>
            <a:pPr marL="457200" lvl="1" indent="-457200">
              <a:buFont typeface="+mj-lt"/>
              <a:buAutoNum type="arabicPeriod"/>
            </a:pPr>
            <a:r>
              <a:rPr lang="en-US" dirty="0" smtClean="0"/>
              <a:t>Install Exchange 2016</a:t>
            </a:r>
          </a:p>
          <a:p>
            <a:pPr marL="457200" lvl="1" indent="-457200">
              <a:buFont typeface="+mj-lt"/>
              <a:buAutoNum type="arabicPeriod"/>
            </a:pPr>
            <a:r>
              <a:rPr lang="en-US" dirty="0" smtClean="0"/>
              <a:t>Configure Exchange 2016 server URLs as you would have Exchange 2013</a:t>
            </a:r>
          </a:p>
          <a:p>
            <a:pPr marL="457200" lvl="1" indent="-457200">
              <a:buFont typeface="+mj-lt"/>
              <a:buAutoNum type="arabicPeriod"/>
            </a:pPr>
            <a:r>
              <a:rPr lang="en-US" dirty="0" smtClean="0"/>
              <a:t>Import the certificate(s) to Exchange 2016 servers</a:t>
            </a:r>
          </a:p>
          <a:p>
            <a:pPr marL="457200" lvl="1" indent="-457200">
              <a:buFont typeface="+mj-lt"/>
              <a:buAutoNum type="arabicPeriod"/>
            </a:pPr>
            <a:r>
              <a:rPr lang="en-US" dirty="0" smtClean="0">
                <a:solidFill>
                  <a:srgbClr val="FFFF00"/>
                </a:solidFill>
              </a:rPr>
              <a:t>Swing the load balanced namespaces over from Exchange 2013 to Exchange 2016</a:t>
            </a:r>
          </a:p>
          <a:p>
            <a:pPr marL="457200" lvl="1" indent="-457200">
              <a:buFont typeface="+mj-lt"/>
              <a:buAutoNum type="arabicPeriod"/>
            </a:pPr>
            <a:r>
              <a:rPr lang="en-US" dirty="0" smtClean="0"/>
              <a:t>Setup your DAG(s)</a:t>
            </a:r>
          </a:p>
          <a:p>
            <a:pPr marL="457200" lvl="1" indent="-457200">
              <a:buFont typeface="+mj-lt"/>
              <a:buAutoNum type="arabicPeriod"/>
            </a:pPr>
            <a:r>
              <a:rPr lang="en-US" dirty="0" smtClean="0"/>
              <a:t>Start moving mailboxes</a:t>
            </a:r>
          </a:p>
          <a:p>
            <a:pPr marL="457200" lvl="1" indent="-457200">
              <a:buFont typeface="+mj-lt"/>
              <a:buAutoNum type="arabicPeriod"/>
            </a:pPr>
            <a:r>
              <a:rPr lang="en-US" dirty="0" smtClean="0"/>
              <a:t>Repeat for all Internet facing sites and then repeat for non-Internet facing</a:t>
            </a:r>
          </a:p>
          <a:p>
            <a:pPr marL="457200" lvl="1" indent="-457200">
              <a:buFont typeface="+mj-lt"/>
              <a:buAutoNum type="arabicPeriod"/>
            </a:pPr>
            <a:r>
              <a:rPr lang="en-US" dirty="0" smtClean="0"/>
              <a:t>Move incoming mail flow to Exchange 2016 once it makes sense (&gt;50% moved)</a:t>
            </a:r>
            <a:endParaRPr lang="en-US" dirty="0"/>
          </a:p>
        </p:txBody>
      </p:sp>
    </p:spTree>
    <p:extLst>
      <p:ext uri="{BB962C8B-B14F-4D97-AF65-F5344CB8AC3E}">
        <p14:creationId xmlns:p14="http://schemas.microsoft.com/office/powerpoint/2010/main" val="395093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CAS replacement process w/up-version proxy</a:t>
            </a:r>
            <a:endParaRPr lang="en-US" sz="4800" dirty="0"/>
          </a:p>
        </p:txBody>
      </p:sp>
      <p:grpSp>
        <p:nvGrpSpPr>
          <p:cNvPr id="8" name="Group 7"/>
          <p:cNvGrpSpPr/>
          <p:nvPr/>
        </p:nvGrpSpPr>
        <p:grpSpPr>
          <a:xfrm>
            <a:off x="4863864" y="3146133"/>
            <a:ext cx="668573" cy="1594799"/>
            <a:chOff x="7683264" y="3350263"/>
            <a:chExt cx="668573" cy="1594799"/>
          </a:xfrm>
        </p:grpSpPr>
        <p:grpSp>
          <p:nvGrpSpPr>
            <p:cNvPr id="7" name="Group 6"/>
            <p:cNvGrpSpPr/>
            <p:nvPr/>
          </p:nvGrpSpPr>
          <p:grpSpPr>
            <a:xfrm>
              <a:off x="7683264" y="3350263"/>
              <a:ext cx="668573" cy="1594799"/>
              <a:chOff x="7683264" y="3350263"/>
              <a:chExt cx="668573" cy="1594799"/>
            </a:xfrm>
          </p:grpSpPr>
          <p:sp>
            <p:nvSpPr>
              <p:cNvPr id="5" name="Rectangle 4"/>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6" name="TextBox 5"/>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9" name="Group 8"/>
          <p:cNvGrpSpPr/>
          <p:nvPr/>
        </p:nvGrpSpPr>
        <p:grpSpPr>
          <a:xfrm>
            <a:off x="2440950" y="5115472"/>
            <a:ext cx="668573" cy="1594799"/>
            <a:chOff x="7683264" y="3350263"/>
            <a:chExt cx="668573" cy="1594799"/>
          </a:xfrm>
        </p:grpSpPr>
        <p:grpSp>
          <p:nvGrpSpPr>
            <p:cNvPr id="10" name="Group 9"/>
            <p:cNvGrpSpPr/>
            <p:nvPr/>
          </p:nvGrpSpPr>
          <p:grpSpPr>
            <a:xfrm>
              <a:off x="7683264" y="3350263"/>
              <a:ext cx="668573" cy="1594799"/>
              <a:chOff x="7683264" y="3350263"/>
              <a:chExt cx="668573" cy="1594799"/>
            </a:xfrm>
          </p:grpSpPr>
          <p:sp>
            <p:nvSpPr>
              <p:cNvPr id="12" name="Rectangle 11"/>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3" name="TextBox 12"/>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MBX</a:t>
                </a:r>
                <a:endParaRPr lang="en-US" sz="1360" dirty="0">
                  <a:latin typeface="+mj-lt"/>
                </a:endParaRPr>
              </a:p>
            </p:txBody>
          </p:sp>
        </p:gr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14" name="Group 13"/>
          <p:cNvGrpSpPr/>
          <p:nvPr/>
        </p:nvGrpSpPr>
        <p:grpSpPr>
          <a:xfrm>
            <a:off x="1968374" y="2612433"/>
            <a:ext cx="668573" cy="1594799"/>
            <a:chOff x="7683264" y="3350263"/>
            <a:chExt cx="668573" cy="1594799"/>
          </a:xfrm>
        </p:grpSpPr>
        <p:grpSp>
          <p:nvGrpSpPr>
            <p:cNvPr id="15" name="Group 14"/>
            <p:cNvGrpSpPr/>
            <p:nvPr/>
          </p:nvGrpSpPr>
          <p:grpSpPr>
            <a:xfrm>
              <a:off x="7683264" y="3350263"/>
              <a:ext cx="668573" cy="1594799"/>
              <a:chOff x="7683264" y="3350263"/>
              <a:chExt cx="668573" cy="1594799"/>
            </a:xfrm>
          </p:grpSpPr>
          <p:sp>
            <p:nvSpPr>
              <p:cNvPr id="17" name="Rectangle 1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8" name="TextBox 1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CAS</a:t>
                </a:r>
                <a:endParaRPr lang="en-US" sz="1360" dirty="0">
                  <a:latin typeface="+mj-lt"/>
                </a:endParaRPr>
              </a:p>
            </p:txBody>
          </p:sp>
        </p:gr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19" name="Group 18"/>
          <p:cNvGrpSpPr/>
          <p:nvPr/>
        </p:nvGrpSpPr>
        <p:grpSpPr>
          <a:xfrm>
            <a:off x="1195194" y="2612433"/>
            <a:ext cx="668573" cy="1594799"/>
            <a:chOff x="7683264" y="3350263"/>
            <a:chExt cx="668573" cy="1594799"/>
          </a:xfrm>
        </p:grpSpPr>
        <p:grpSp>
          <p:nvGrpSpPr>
            <p:cNvPr id="20" name="Group 19"/>
            <p:cNvGrpSpPr/>
            <p:nvPr/>
          </p:nvGrpSpPr>
          <p:grpSpPr>
            <a:xfrm>
              <a:off x="7683264" y="3350263"/>
              <a:ext cx="668573" cy="1594799"/>
              <a:chOff x="7683264" y="3350263"/>
              <a:chExt cx="668573" cy="1594799"/>
            </a:xfrm>
          </p:grpSpPr>
          <p:sp>
            <p:nvSpPr>
              <p:cNvPr id="22" name="Rectangle 21"/>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3" name="TextBox 22"/>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CAS</a:t>
                </a:r>
                <a:endParaRPr lang="en-US" sz="1360" dirty="0">
                  <a:latin typeface="+mj-lt"/>
                </a:endParaRPr>
              </a:p>
            </p:txBody>
          </p:sp>
        </p:grpSp>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24" name="Group 23"/>
          <p:cNvGrpSpPr/>
          <p:nvPr/>
        </p:nvGrpSpPr>
        <p:grpSpPr>
          <a:xfrm>
            <a:off x="410438" y="2612433"/>
            <a:ext cx="668573" cy="1594799"/>
            <a:chOff x="7683264" y="3350263"/>
            <a:chExt cx="668573" cy="1594799"/>
          </a:xfrm>
        </p:grpSpPr>
        <p:grpSp>
          <p:nvGrpSpPr>
            <p:cNvPr id="25" name="Group 24"/>
            <p:cNvGrpSpPr/>
            <p:nvPr/>
          </p:nvGrpSpPr>
          <p:grpSpPr>
            <a:xfrm>
              <a:off x="7683264" y="3350263"/>
              <a:ext cx="668573" cy="1594799"/>
              <a:chOff x="7683264" y="3350263"/>
              <a:chExt cx="668573" cy="1594799"/>
            </a:xfrm>
          </p:grpSpPr>
          <p:sp>
            <p:nvSpPr>
              <p:cNvPr id="27" name="Rectangle 2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8" name="TextBox 2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CAS</a:t>
                </a:r>
                <a:endParaRPr lang="en-US" sz="1360" dirty="0">
                  <a:latin typeface="+mj-lt"/>
                </a:endParaRPr>
              </a:p>
            </p:txBody>
          </p:sp>
        </p:grpSp>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44" name="Group 43"/>
          <p:cNvGrpSpPr/>
          <p:nvPr/>
        </p:nvGrpSpPr>
        <p:grpSpPr>
          <a:xfrm>
            <a:off x="1675600" y="5123330"/>
            <a:ext cx="668573" cy="1594799"/>
            <a:chOff x="7683264" y="3350263"/>
            <a:chExt cx="668573" cy="1594799"/>
          </a:xfrm>
        </p:grpSpPr>
        <p:grpSp>
          <p:nvGrpSpPr>
            <p:cNvPr id="45" name="Group 44"/>
            <p:cNvGrpSpPr/>
            <p:nvPr/>
          </p:nvGrpSpPr>
          <p:grpSpPr>
            <a:xfrm>
              <a:off x="7683264" y="3350263"/>
              <a:ext cx="668573" cy="1594799"/>
              <a:chOff x="7683264" y="3350263"/>
              <a:chExt cx="668573" cy="1594799"/>
            </a:xfrm>
          </p:grpSpPr>
          <p:sp>
            <p:nvSpPr>
              <p:cNvPr id="47" name="Rectangle 4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48" name="TextBox 4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MBX</a:t>
                </a:r>
                <a:endParaRPr lang="en-US" sz="1360" dirty="0">
                  <a:latin typeface="+mj-lt"/>
                </a:endParaRPr>
              </a:p>
            </p:txBody>
          </p:sp>
        </p:gr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49" name="Group 48"/>
          <p:cNvGrpSpPr/>
          <p:nvPr/>
        </p:nvGrpSpPr>
        <p:grpSpPr>
          <a:xfrm>
            <a:off x="899609" y="5115472"/>
            <a:ext cx="668573" cy="1594799"/>
            <a:chOff x="7683264" y="3350263"/>
            <a:chExt cx="668573" cy="1594799"/>
          </a:xfrm>
        </p:grpSpPr>
        <p:grpSp>
          <p:nvGrpSpPr>
            <p:cNvPr id="50" name="Group 49"/>
            <p:cNvGrpSpPr/>
            <p:nvPr/>
          </p:nvGrpSpPr>
          <p:grpSpPr>
            <a:xfrm>
              <a:off x="7683264" y="3350263"/>
              <a:ext cx="668573" cy="1594799"/>
              <a:chOff x="7683264" y="3350263"/>
              <a:chExt cx="668573" cy="1594799"/>
            </a:xfrm>
          </p:grpSpPr>
          <p:sp>
            <p:nvSpPr>
              <p:cNvPr id="52" name="Rectangle 51"/>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53" name="TextBox 52"/>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MBX</a:t>
                </a:r>
                <a:endParaRPr lang="en-US" sz="1360" dirty="0">
                  <a:latin typeface="+mj-lt"/>
                </a:endParaRPr>
              </a:p>
            </p:txBody>
          </p:sp>
        </p:grpSp>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54" name="Group 53"/>
          <p:cNvGrpSpPr/>
          <p:nvPr/>
        </p:nvGrpSpPr>
        <p:grpSpPr>
          <a:xfrm>
            <a:off x="123618" y="5115472"/>
            <a:ext cx="668573" cy="1594799"/>
            <a:chOff x="7683264" y="3350263"/>
            <a:chExt cx="668573" cy="1594799"/>
          </a:xfrm>
        </p:grpSpPr>
        <p:grpSp>
          <p:nvGrpSpPr>
            <p:cNvPr id="55" name="Group 54"/>
            <p:cNvGrpSpPr/>
            <p:nvPr/>
          </p:nvGrpSpPr>
          <p:grpSpPr>
            <a:xfrm>
              <a:off x="7683264" y="3350263"/>
              <a:ext cx="668573" cy="1594799"/>
              <a:chOff x="7683264" y="3350263"/>
              <a:chExt cx="668573" cy="1594799"/>
            </a:xfrm>
          </p:grpSpPr>
          <p:sp>
            <p:nvSpPr>
              <p:cNvPr id="57" name="Rectangle 5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58" name="TextBox 5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2013 MBX</a:t>
                </a:r>
                <a:endParaRPr lang="en-US" sz="1360" dirty="0">
                  <a:latin typeface="+mj-lt"/>
                </a:endParaRPr>
              </a:p>
            </p:txBody>
          </p:sp>
        </p:grpSp>
        <p:pic>
          <p:nvPicPr>
            <p:cNvPr id="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sp>
        <p:nvSpPr>
          <p:cNvPr id="59" name="Freeform 58"/>
          <p:cNvSpPr>
            <a:spLocks noChangeAspect="1"/>
          </p:cNvSpPr>
          <p:nvPr/>
        </p:nvSpPr>
        <p:spPr bwMode="black">
          <a:xfrm>
            <a:off x="1195835" y="1439862"/>
            <a:ext cx="814051" cy="52579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1" name="Straight Arrow Connector 60"/>
          <p:cNvCxnSpPr>
            <a:stCxn id="59" idx="10"/>
            <a:endCxn id="28" idx="0"/>
          </p:cNvCxnSpPr>
          <p:nvPr/>
        </p:nvCxnSpPr>
        <p:spPr>
          <a:xfrm flipH="1">
            <a:off x="744725" y="1965657"/>
            <a:ext cx="474622" cy="64677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2"/>
            <a:endCxn id="23" idx="0"/>
          </p:cNvCxnSpPr>
          <p:nvPr/>
        </p:nvCxnSpPr>
        <p:spPr>
          <a:xfrm>
            <a:off x="1291716" y="1934337"/>
            <a:ext cx="237765" cy="67809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9" idx="9"/>
            <a:endCxn id="103" idx="0"/>
          </p:cNvCxnSpPr>
          <p:nvPr/>
        </p:nvCxnSpPr>
        <p:spPr>
          <a:xfrm>
            <a:off x="1986374" y="1965657"/>
            <a:ext cx="1164604" cy="633599"/>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7" idx="2"/>
            <a:endCxn id="58" idx="0"/>
          </p:cNvCxnSpPr>
          <p:nvPr/>
        </p:nvCxnSpPr>
        <p:spPr>
          <a:xfrm flipH="1">
            <a:off x="457905" y="4207232"/>
            <a:ext cx="286820"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2" idx="2"/>
            <a:endCxn id="53" idx="0"/>
          </p:cNvCxnSpPr>
          <p:nvPr/>
        </p:nvCxnSpPr>
        <p:spPr>
          <a:xfrm flipH="1">
            <a:off x="1233896" y="4207232"/>
            <a:ext cx="295585"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7" idx="2"/>
            <a:endCxn id="48" idx="0"/>
          </p:cNvCxnSpPr>
          <p:nvPr/>
        </p:nvCxnSpPr>
        <p:spPr>
          <a:xfrm flipH="1">
            <a:off x="2009887" y="4207232"/>
            <a:ext cx="292774" cy="9160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7" idx="2"/>
            <a:endCxn id="13" idx="0"/>
          </p:cNvCxnSpPr>
          <p:nvPr/>
        </p:nvCxnSpPr>
        <p:spPr>
          <a:xfrm>
            <a:off x="2302661" y="4207232"/>
            <a:ext cx="472576"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2" idx="2"/>
            <a:endCxn id="48" idx="0"/>
          </p:cNvCxnSpPr>
          <p:nvPr/>
        </p:nvCxnSpPr>
        <p:spPr>
          <a:xfrm>
            <a:off x="1529481" y="4207232"/>
            <a:ext cx="480406" cy="9160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7" idx="2"/>
            <a:endCxn id="53" idx="0"/>
          </p:cNvCxnSpPr>
          <p:nvPr/>
        </p:nvCxnSpPr>
        <p:spPr>
          <a:xfrm>
            <a:off x="744725" y="4207232"/>
            <a:ext cx="489171"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13436" y="1498052"/>
            <a:ext cx="6400801" cy="3154710"/>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LB is sending traffic to Exchange 2013 CAS</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Exchange 2016 is introduced</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Exchange 2016 client access services added to LB pool</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Exchange 2013 CAS services removed from LB pool</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More Exchange 2016 introduced and added to LB pool</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More 2013 CAS services removed from LB pool</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More Exchange 2016 introduced and added to LB pool</a:t>
            </a:r>
          </a:p>
          <a:p>
            <a:pPr marL="457200" indent="-457200">
              <a:lnSpc>
                <a:spcPct val="90000"/>
              </a:lnSpc>
              <a:spcAft>
                <a:spcPts val="600"/>
              </a:spcAft>
              <a:buFont typeface="+mj-lt"/>
              <a:buAutoNum type="arabicPeriod"/>
            </a:pPr>
            <a:r>
              <a:rPr lang="en-US" dirty="0" smtClean="0">
                <a:gradFill>
                  <a:gsLst>
                    <a:gs pos="2917">
                      <a:schemeClr val="tx1"/>
                    </a:gs>
                    <a:gs pos="30000">
                      <a:schemeClr val="tx1"/>
                    </a:gs>
                  </a:gsLst>
                  <a:lin ang="5400000" scaled="0"/>
                </a:gradFill>
              </a:rPr>
              <a:t>Final 2013 CAS services removed from LB pool</a:t>
            </a:r>
          </a:p>
          <a:p>
            <a:pPr marL="457200" indent="-457200">
              <a:lnSpc>
                <a:spcPct val="90000"/>
              </a:lnSpc>
              <a:spcAft>
                <a:spcPts val="600"/>
              </a:spcAft>
              <a:buFont typeface="+mj-lt"/>
              <a:buAutoNum type="arabicPeriod"/>
            </a:pPr>
            <a:endParaRPr lang="en-US" dirty="0" smtClean="0">
              <a:gradFill>
                <a:gsLst>
                  <a:gs pos="2917">
                    <a:schemeClr val="tx1"/>
                  </a:gs>
                  <a:gs pos="30000">
                    <a:schemeClr val="tx1"/>
                  </a:gs>
                </a:gsLst>
                <a:lin ang="5400000" scaled="0"/>
              </a:gradFill>
            </a:endParaRPr>
          </a:p>
        </p:txBody>
      </p:sp>
      <p:cxnSp>
        <p:nvCxnSpPr>
          <p:cNvPr id="85" name="Straight Arrow Connector 84"/>
          <p:cNvCxnSpPr>
            <a:stCxn id="59" idx="9"/>
            <a:endCxn id="6" idx="0"/>
          </p:cNvCxnSpPr>
          <p:nvPr/>
        </p:nvCxnSpPr>
        <p:spPr>
          <a:xfrm>
            <a:off x="1986374" y="1965657"/>
            <a:ext cx="3211777" cy="118047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 idx="2"/>
            <a:endCxn id="13" idx="0"/>
          </p:cNvCxnSpPr>
          <p:nvPr/>
        </p:nvCxnSpPr>
        <p:spPr>
          <a:xfrm flipH="1">
            <a:off x="2775237" y="4740932"/>
            <a:ext cx="2422914" cy="3745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 idx="2"/>
            <a:endCxn id="48" idx="0"/>
          </p:cNvCxnSpPr>
          <p:nvPr/>
        </p:nvCxnSpPr>
        <p:spPr>
          <a:xfrm flipH="1">
            <a:off x="2009887" y="4740932"/>
            <a:ext cx="3188264" cy="3823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 idx="2"/>
            <a:endCxn id="53" idx="0"/>
          </p:cNvCxnSpPr>
          <p:nvPr/>
        </p:nvCxnSpPr>
        <p:spPr>
          <a:xfrm flipH="1">
            <a:off x="1233896" y="4740932"/>
            <a:ext cx="3964255" cy="3745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 idx="2"/>
            <a:endCxn id="58" idx="0"/>
          </p:cNvCxnSpPr>
          <p:nvPr/>
        </p:nvCxnSpPr>
        <p:spPr>
          <a:xfrm flipH="1">
            <a:off x="457905" y="4740932"/>
            <a:ext cx="4740246" cy="3745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816691" y="2599256"/>
            <a:ext cx="668573" cy="1594799"/>
            <a:chOff x="7683264" y="3350263"/>
            <a:chExt cx="668573" cy="1594799"/>
          </a:xfrm>
        </p:grpSpPr>
        <p:grpSp>
          <p:nvGrpSpPr>
            <p:cNvPr id="100" name="Group 99"/>
            <p:cNvGrpSpPr/>
            <p:nvPr/>
          </p:nvGrpSpPr>
          <p:grpSpPr>
            <a:xfrm>
              <a:off x="7683264" y="3350263"/>
              <a:ext cx="668573" cy="1594799"/>
              <a:chOff x="7683264" y="3350263"/>
              <a:chExt cx="668573" cy="1594799"/>
            </a:xfrm>
          </p:grpSpPr>
          <p:sp>
            <p:nvSpPr>
              <p:cNvPr id="102" name="Rectangle 101"/>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103" name="TextBox 102"/>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1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cxnSp>
        <p:nvCxnSpPr>
          <p:cNvPr id="107" name="Straight Arrow Connector 106"/>
          <p:cNvCxnSpPr>
            <a:stCxn id="102" idx="2"/>
            <a:endCxn id="13" idx="0"/>
          </p:cNvCxnSpPr>
          <p:nvPr/>
        </p:nvCxnSpPr>
        <p:spPr>
          <a:xfrm flipH="1">
            <a:off x="2775237" y="4194055"/>
            <a:ext cx="375741" cy="9214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2" idx="2"/>
            <a:endCxn id="48" idx="0"/>
          </p:cNvCxnSpPr>
          <p:nvPr/>
        </p:nvCxnSpPr>
        <p:spPr>
          <a:xfrm flipH="1">
            <a:off x="2009887" y="4194055"/>
            <a:ext cx="1141091" cy="92927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2" idx="2"/>
            <a:endCxn id="53" idx="0"/>
          </p:cNvCxnSpPr>
          <p:nvPr/>
        </p:nvCxnSpPr>
        <p:spPr>
          <a:xfrm flipH="1">
            <a:off x="1233896" y="4194055"/>
            <a:ext cx="1917082" cy="9214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2" idx="2"/>
            <a:endCxn id="58" idx="0"/>
          </p:cNvCxnSpPr>
          <p:nvPr/>
        </p:nvCxnSpPr>
        <p:spPr>
          <a:xfrm flipH="1">
            <a:off x="457905" y="4194055"/>
            <a:ext cx="2693073" cy="9214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968372" y="2607114"/>
            <a:ext cx="668573" cy="1594799"/>
            <a:chOff x="7683264" y="3350263"/>
            <a:chExt cx="668573" cy="1594799"/>
          </a:xfrm>
        </p:grpSpPr>
        <p:grpSp>
          <p:nvGrpSpPr>
            <p:cNvPr id="131" name="Group 130"/>
            <p:cNvGrpSpPr/>
            <p:nvPr/>
          </p:nvGrpSpPr>
          <p:grpSpPr>
            <a:xfrm>
              <a:off x="7683264" y="3350263"/>
              <a:ext cx="668573" cy="1594799"/>
              <a:chOff x="7683264" y="3350263"/>
              <a:chExt cx="668573" cy="1594799"/>
            </a:xfrm>
          </p:grpSpPr>
          <p:sp>
            <p:nvSpPr>
              <p:cNvPr id="133" name="Rectangle 132"/>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134" name="TextBox 133"/>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cxnSp>
        <p:nvCxnSpPr>
          <p:cNvPr id="136" name="Straight Arrow Connector 135"/>
          <p:cNvCxnSpPr>
            <a:stCxn id="133" idx="2"/>
            <a:endCxn id="58" idx="0"/>
          </p:cNvCxnSpPr>
          <p:nvPr/>
        </p:nvCxnSpPr>
        <p:spPr>
          <a:xfrm flipH="1">
            <a:off x="457905" y="4201913"/>
            <a:ext cx="1844754" cy="9135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33" idx="2"/>
            <a:endCxn id="53" idx="0"/>
          </p:cNvCxnSpPr>
          <p:nvPr/>
        </p:nvCxnSpPr>
        <p:spPr>
          <a:xfrm flipH="1">
            <a:off x="1233896" y="4201913"/>
            <a:ext cx="1068763" cy="9135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3" idx="2"/>
            <a:endCxn id="48" idx="0"/>
          </p:cNvCxnSpPr>
          <p:nvPr/>
        </p:nvCxnSpPr>
        <p:spPr>
          <a:xfrm flipH="1">
            <a:off x="2009887" y="4201913"/>
            <a:ext cx="292772" cy="9214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33" idx="2"/>
            <a:endCxn id="13" idx="0"/>
          </p:cNvCxnSpPr>
          <p:nvPr/>
        </p:nvCxnSpPr>
        <p:spPr>
          <a:xfrm>
            <a:off x="2302659" y="4201913"/>
            <a:ext cx="472578" cy="9135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59" idx="9"/>
            <a:endCxn id="18" idx="0"/>
          </p:cNvCxnSpPr>
          <p:nvPr/>
        </p:nvCxnSpPr>
        <p:spPr>
          <a:xfrm>
            <a:off x="1986374" y="1965657"/>
            <a:ext cx="316287" cy="64677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3250191" y="5115472"/>
            <a:ext cx="668573" cy="1594799"/>
            <a:chOff x="7683264" y="3350263"/>
            <a:chExt cx="668573" cy="1594799"/>
          </a:xfrm>
        </p:grpSpPr>
        <p:grpSp>
          <p:nvGrpSpPr>
            <p:cNvPr id="150" name="Group 149"/>
            <p:cNvGrpSpPr/>
            <p:nvPr/>
          </p:nvGrpSpPr>
          <p:grpSpPr>
            <a:xfrm>
              <a:off x="7683264" y="3350263"/>
              <a:ext cx="668573" cy="1594799"/>
              <a:chOff x="7683264" y="3350263"/>
              <a:chExt cx="668573" cy="1594799"/>
            </a:xfrm>
          </p:grpSpPr>
          <p:sp>
            <p:nvSpPr>
              <p:cNvPr id="152" name="Rectangle 151"/>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153" name="TextBox 152"/>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1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cxnSp>
        <p:nvCxnSpPr>
          <p:cNvPr id="155" name="Straight Arrow Connector 154"/>
          <p:cNvCxnSpPr>
            <a:stCxn id="27" idx="2"/>
            <a:endCxn id="153" idx="0"/>
          </p:cNvCxnSpPr>
          <p:nvPr/>
        </p:nvCxnSpPr>
        <p:spPr>
          <a:xfrm>
            <a:off x="744725" y="4207232"/>
            <a:ext cx="2839753"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22" idx="2"/>
            <a:endCxn id="153" idx="0"/>
          </p:cNvCxnSpPr>
          <p:nvPr/>
        </p:nvCxnSpPr>
        <p:spPr>
          <a:xfrm>
            <a:off x="1529481" y="4207232"/>
            <a:ext cx="2054997"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7" idx="2"/>
            <a:endCxn id="153" idx="0"/>
          </p:cNvCxnSpPr>
          <p:nvPr/>
        </p:nvCxnSpPr>
        <p:spPr>
          <a:xfrm>
            <a:off x="2302661" y="4207232"/>
            <a:ext cx="1281817" cy="90824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27" idx="2"/>
            <a:endCxn id="5" idx="1"/>
          </p:cNvCxnSpPr>
          <p:nvPr/>
        </p:nvCxnSpPr>
        <p:spPr>
          <a:xfrm rot="5400000" flipH="1" flipV="1">
            <a:off x="2747294" y="2090662"/>
            <a:ext cx="114000" cy="4119139"/>
          </a:xfrm>
          <a:prstGeom prst="bentConnector4">
            <a:avLst>
              <a:gd name="adj1" fmla="val -396390"/>
              <a:gd name="adj2" fmla="val 92656"/>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22" idx="2"/>
            <a:endCxn id="5" idx="1"/>
          </p:cNvCxnSpPr>
          <p:nvPr/>
        </p:nvCxnSpPr>
        <p:spPr>
          <a:xfrm rot="5400000" flipH="1" flipV="1">
            <a:off x="3139672" y="2483040"/>
            <a:ext cx="114000" cy="3334383"/>
          </a:xfrm>
          <a:prstGeom prst="bentConnector4">
            <a:avLst>
              <a:gd name="adj1" fmla="val -275143"/>
              <a:gd name="adj2" fmla="val 78478"/>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7" idx="2"/>
            <a:endCxn id="5" idx="1"/>
          </p:cNvCxnSpPr>
          <p:nvPr/>
        </p:nvCxnSpPr>
        <p:spPr>
          <a:xfrm rot="5400000" flipH="1" flipV="1">
            <a:off x="3526262" y="2869630"/>
            <a:ext cx="114000" cy="2561203"/>
          </a:xfrm>
          <a:prstGeom prst="bentConnector4">
            <a:avLst>
              <a:gd name="adj1" fmla="val -223316"/>
              <a:gd name="adj2" fmla="val 56526"/>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5400000" flipH="1" flipV="1">
            <a:off x="1777163" y="2994840"/>
            <a:ext cx="8246" cy="2406253"/>
          </a:xfrm>
          <a:prstGeom prst="bentConnector3">
            <a:avLst>
              <a:gd name="adj1" fmla="val -2397938"/>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5400000" flipH="1" flipV="1">
            <a:off x="2112866" y="3387006"/>
            <a:ext cx="8246" cy="1621497"/>
          </a:xfrm>
          <a:prstGeom prst="bentConnector3">
            <a:avLst>
              <a:gd name="adj1" fmla="val -1883277"/>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7" name="Elbow Connector 186"/>
          <p:cNvCxnSpPr/>
          <p:nvPr/>
        </p:nvCxnSpPr>
        <p:spPr>
          <a:xfrm rot="5400000" flipH="1" flipV="1">
            <a:off x="1249585" y="3429542"/>
            <a:ext cx="388" cy="1554146"/>
          </a:xfrm>
          <a:prstGeom prst="bentConnector3">
            <a:avLst>
              <a:gd name="adj1" fmla="val -29086082"/>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59" idx="9"/>
            <a:endCxn id="134" idx="0"/>
          </p:cNvCxnSpPr>
          <p:nvPr/>
        </p:nvCxnSpPr>
        <p:spPr>
          <a:xfrm>
            <a:off x="1986374" y="1965657"/>
            <a:ext cx="316285" cy="641457"/>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972660" y="6163686"/>
            <a:ext cx="1463286" cy="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972660" y="6392286"/>
            <a:ext cx="146328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6972660" y="6620886"/>
            <a:ext cx="1463286"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8250028" y="5905153"/>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LB to Client Access Services</a:t>
            </a:r>
          </a:p>
        </p:txBody>
      </p:sp>
      <p:sp>
        <p:nvSpPr>
          <p:cNvPr id="222" name="TextBox 221"/>
          <p:cNvSpPr txBox="1"/>
          <p:nvPr/>
        </p:nvSpPr>
        <p:spPr>
          <a:xfrm>
            <a:off x="8250028" y="6133753"/>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Client Access Services to Mailbox</a:t>
            </a:r>
          </a:p>
        </p:txBody>
      </p:sp>
      <p:sp>
        <p:nvSpPr>
          <p:cNvPr id="223" name="TextBox 222"/>
          <p:cNvSpPr txBox="1"/>
          <p:nvPr/>
        </p:nvSpPr>
        <p:spPr>
          <a:xfrm>
            <a:off x="8259553" y="6362353"/>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2013 Client Access to 2016 Mailbox</a:t>
            </a:r>
          </a:p>
        </p:txBody>
      </p:sp>
    </p:spTree>
    <p:extLst>
      <p:ext uri="{BB962C8B-B14F-4D97-AF65-F5344CB8AC3E}">
        <p14:creationId xmlns:p14="http://schemas.microsoft.com/office/powerpoint/2010/main" val="1198206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1" end="1"/>
                                            </p:txEl>
                                          </p:spTgt>
                                        </p:tgtEl>
                                        <p:attrNameLst>
                                          <p:attrName>style.visibility</p:attrName>
                                        </p:attrNameLst>
                                      </p:cBhvr>
                                      <p:to>
                                        <p:strVal val="visible"/>
                                      </p:to>
                                    </p:set>
                                    <p:animEffect transition="in" filter="fade">
                                      <p:cBhvr>
                                        <p:cTn id="7" dur="500"/>
                                        <p:tgtEl>
                                          <p:spTgt spid="84">
                                            <p:txEl>
                                              <p:pRg st="1" end="1"/>
                                            </p:txEl>
                                          </p:spTgt>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ppt_x"/>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wipe(left)">
                                      <p:cBhvr>
                                        <p:cTn id="16" dur="500"/>
                                        <p:tgtEl>
                                          <p:spTgt spid="159"/>
                                        </p:tgtEl>
                                      </p:cBhvr>
                                    </p:animEffect>
                                  </p:childTnLst>
                                </p:cTn>
                              </p:par>
                              <p:par>
                                <p:cTn id="17" presetID="22" presetClass="entr" presetSubtype="8"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wipe(left)">
                                      <p:cBhvr>
                                        <p:cTn id="19" dur="500"/>
                                        <p:tgtEl>
                                          <p:spTgt spid="155"/>
                                        </p:tgtEl>
                                      </p:cBhvr>
                                    </p:animEffect>
                                  </p:childTnLst>
                                </p:cTn>
                              </p:par>
                              <p:par>
                                <p:cTn id="20" presetID="22" presetClass="entr" presetSubtype="8"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wipe(left)">
                                      <p:cBhvr>
                                        <p:cTn id="22" dur="5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9"/>
                                        </p:tgtEl>
                                      </p:cBhvr>
                                    </p:animEffect>
                                    <p:set>
                                      <p:cBhvr>
                                        <p:cTn id="27" dur="1" fill="hold">
                                          <p:stCondLst>
                                            <p:cond delay="499"/>
                                          </p:stCondLst>
                                        </p:cTn>
                                        <p:tgtEl>
                                          <p:spTgt spid="15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55"/>
                                        </p:tgtEl>
                                      </p:cBhvr>
                                    </p:animEffect>
                                    <p:set>
                                      <p:cBhvr>
                                        <p:cTn id="30" dur="1" fill="hold">
                                          <p:stCondLst>
                                            <p:cond delay="499"/>
                                          </p:stCondLst>
                                        </p:cTn>
                                        <p:tgtEl>
                                          <p:spTgt spid="15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7"/>
                                        </p:tgtEl>
                                      </p:cBhvr>
                                    </p:animEffect>
                                    <p:set>
                                      <p:cBhvr>
                                        <p:cTn id="33" dur="1" fill="hold">
                                          <p:stCondLst>
                                            <p:cond delay="499"/>
                                          </p:stCondLst>
                                        </p:cTn>
                                        <p:tgtEl>
                                          <p:spTgt spid="15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4">
                                            <p:txEl>
                                              <p:pRg st="2" end="2"/>
                                            </p:txEl>
                                          </p:spTgt>
                                        </p:tgtEl>
                                        <p:attrNameLst>
                                          <p:attrName>style.visibility</p:attrName>
                                        </p:attrNameLst>
                                      </p:cBhvr>
                                      <p:to>
                                        <p:strVal val="visible"/>
                                      </p:to>
                                    </p:set>
                                    <p:animEffect transition="in" filter="fade">
                                      <p:cBhvr>
                                        <p:cTn id="36" dur="500"/>
                                        <p:tgtEl>
                                          <p:spTgt spid="84">
                                            <p:txEl>
                                              <p:pRg st="2" end="2"/>
                                            </p:txEl>
                                          </p:spTgt>
                                        </p:tgtEl>
                                      </p:cBhvr>
                                    </p:animEffect>
                                  </p:childTnLst>
                                </p:cTn>
                              </p:par>
                            </p:childTnLst>
                          </p:cTn>
                        </p:par>
                        <p:par>
                          <p:cTn id="37" fill="hold">
                            <p:stCondLst>
                              <p:cond delay="500"/>
                            </p:stCondLst>
                            <p:childTnLst>
                              <p:par>
                                <p:cTn id="38" presetID="42" presetClass="path" presetSubtype="0" accel="50000" decel="50000" fill="hold" nodeType="afterEffect">
                                  <p:stCondLst>
                                    <p:cond delay="0"/>
                                  </p:stCondLst>
                                  <p:childTnLst>
                                    <p:animMotion origin="layout" path="M 1.28159E-6 1.28461E-6 L 0.13097 -0.28257 " pathEditMode="relative" rAng="0" ptsTypes="AA">
                                      <p:cBhvr>
                                        <p:cTn id="39" dur="2000" fill="hold"/>
                                        <p:tgtEl>
                                          <p:spTgt spid="149"/>
                                        </p:tgtEl>
                                        <p:attrNameLst>
                                          <p:attrName>ppt_x</p:attrName>
                                          <p:attrName>ppt_y</p:attrName>
                                        </p:attrNameLst>
                                      </p:cBhvr>
                                      <p:rCtr x="6548" y="-14140"/>
                                    </p:animMotion>
                                  </p:childTnLst>
                                </p:cTn>
                              </p:par>
                            </p:childTnLst>
                          </p:cTn>
                        </p:par>
                        <p:par>
                          <p:cTn id="40" fill="hold">
                            <p:stCondLst>
                              <p:cond delay="2500"/>
                            </p:stCondLst>
                            <p:childTnLst>
                              <p:par>
                                <p:cTn id="41" presetID="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49"/>
                                        </p:tgtEl>
                                        <p:attrNameLst>
                                          <p:attrName>style.visibility</p:attrName>
                                        </p:attrNameLst>
                                      </p:cBhvr>
                                      <p:to>
                                        <p:strVal val="hidden"/>
                                      </p:to>
                                    </p:se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ipe(left)">
                                      <p:cBhvr>
                                        <p:cTn id="49" dur="500"/>
                                        <p:tgtEl>
                                          <p:spTgt spid="165"/>
                                        </p:tgtEl>
                                      </p:cBhvr>
                                    </p:animEffect>
                                  </p:childTnLst>
                                </p:cTn>
                              </p:par>
                              <p:par>
                                <p:cTn id="50" presetID="22" presetClass="entr" presetSubtype="8" fill="hold" nodeType="with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wipe(left)">
                                      <p:cBhvr>
                                        <p:cTn id="52" dur="500"/>
                                        <p:tgtEl>
                                          <p:spTgt spid="167"/>
                                        </p:tgtEl>
                                      </p:cBhvr>
                                    </p:animEffect>
                                  </p:childTnLst>
                                </p:cTn>
                              </p:par>
                              <p:par>
                                <p:cTn id="53" presetID="22" presetClass="entr" presetSubtype="8"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wipe(left)">
                                      <p:cBhvr>
                                        <p:cTn id="55" dur="500"/>
                                        <p:tgtEl>
                                          <p:spTgt spid="169"/>
                                        </p:tgtEl>
                                      </p:cBhvr>
                                    </p:animEffect>
                                  </p:childTnLst>
                                </p:cTn>
                              </p:par>
                            </p:childTnLst>
                          </p:cTn>
                        </p:par>
                        <p:par>
                          <p:cTn id="56" fill="hold">
                            <p:stCondLst>
                              <p:cond delay="3000"/>
                            </p:stCondLst>
                            <p:childTnLst>
                              <p:par>
                                <p:cTn id="57" presetID="22" presetClass="entr" presetSubtype="1"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up)">
                                      <p:cBhvr>
                                        <p:cTn id="59" dur="500"/>
                                        <p:tgtEl>
                                          <p:spTgt spid="85"/>
                                        </p:tgtEl>
                                      </p:cBhvr>
                                    </p:animEffect>
                                  </p:childTnLst>
                                </p:cTn>
                              </p:par>
                            </p:childTnLst>
                          </p:cTn>
                        </p:par>
                        <p:par>
                          <p:cTn id="60" fill="hold">
                            <p:stCondLst>
                              <p:cond delay="3500"/>
                            </p:stCondLst>
                            <p:childTnLst>
                              <p:par>
                                <p:cTn id="61" presetID="22" presetClass="entr" presetSubtype="1"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up)">
                                      <p:cBhvr>
                                        <p:cTn id="63" dur="500"/>
                                        <p:tgtEl>
                                          <p:spTgt spid="89"/>
                                        </p:tgtEl>
                                      </p:cBhvr>
                                    </p:animEffect>
                                  </p:childTnLst>
                                </p:cTn>
                              </p:par>
                              <p:par>
                                <p:cTn id="64" presetID="22" presetClass="entr" presetSubtype="1"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par>
                                <p:cTn id="67" presetID="22" presetClass="entr" presetSubtype="1"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up)">
                                      <p:cBhvr>
                                        <p:cTn id="69" dur="500"/>
                                        <p:tgtEl>
                                          <p:spTgt spid="97"/>
                                        </p:tgtEl>
                                      </p:cBhvr>
                                    </p:animEffect>
                                  </p:childTnLst>
                                </p:cTn>
                              </p:par>
                              <p:par>
                                <p:cTn id="70" presetID="22" presetClass="entr" presetSubtype="1"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wipe(up)">
                                      <p:cBhvr>
                                        <p:cTn id="72" dur="500"/>
                                        <p:tgtEl>
                                          <p:spTgt spid="9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4">
                                            <p:txEl>
                                              <p:pRg st="3" end="3"/>
                                            </p:txEl>
                                          </p:spTgt>
                                        </p:tgtEl>
                                        <p:attrNameLst>
                                          <p:attrName>style.visibility</p:attrName>
                                        </p:attrNameLst>
                                      </p:cBhvr>
                                      <p:to>
                                        <p:strVal val="visible"/>
                                      </p:to>
                                    </p:set>
                                    <p:animEffect transition="in" filter="fade">
                                      <p:cBhvr>
                                        <p:cTn id="77" dur="500"/>
                                        <p:tgtEl>
                                          <p:spTgt spid="84">
                                            <p:txEl>
                                              <p:pRg st="3" end="3"/>
                                            </p:txEl>
                                          </p:spTgt>
                                        </p:tgtEl>
                                      </p:cBhvr>
                                    </p:animEffect>
                                  </p:childTnLst>
                                </p:cTn>
                              </p:par>
                              <p:par>
                                <p:cTn id="78" presetID="10" presetClass="exit" presetSubtype="0" fill="hold" nodeType="withEffect">
                                  <p:stCondLst>
                                    <p:cond delay="0"/>
                                  </p:stCondLst>
                                  <p:childTnLst>
                                    <p:animEffect transition="out" filter="fade">
                                      <p:cBhvr>
                                        <p:cTn id="79" dur="500"/>
                                        <p:tgtEl>
                                          <p:spTgt spid="169"/>
                                        </p:tgtEl>
                                      </p:cBhvr>
                                    </p:animEffect>
                                    <p:set>
                                      <p:cBhvr>
                                        <p:cTn id="80" dur="1" fill="hold">
                                          <p:stCondLst>
                                            <p:cond delay="499"/>
                                          </p:stCondLst>
                                        </p:cTn>
                                        <p:tgtEl>
                                          <p:spTgt spid="16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77"/>
                                        </p:tgtEl>
                                      </p:cBhvr>
                                    </p:animEffect>
                                    <p:set>
                                      <p:cBhvr>
                                        <p:cTn id="86" dur="1" fill="hold">
                                          <p:stCondLst>
                                            <p:cond delay="499"/>
                                          </p:stCondLst>
                                        </p:cTn>
                                        <p:tgtEl>
                                          <p:spTgt spid="7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79"/>
                                        </p:tgtEl>
                                      </p:cBhvr>
                                    </p:animEffect>
                                    <p:set>
                                      <p:cBhvr>
                                        <p:cTn id="89" dur="1" fill="hold">
                                          <p:stCondLst>
                                            <p:cond delay="499"/>
                                          </p:stCondLst>
                                        </p:cTn>
                                        <p:tgtEl>
                                          <p:spTgt spid="7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44"/>
                                        </p:tgtEl>
                                      </p:cBhvr>
                                    </p:animEffect>
                                    <p:set>
                                      <p:cBhvr>
                                        <p:cTn id="92" dur="1" fill="hold">
                                          <p:stCondLst>
                                            <p:cond delay="499"/>
                                          </p:stCondLst>
                                        </p:cTn>
                                        <p:tgtEl>
                                          <p:spTgt spid="14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4">
                                            <p:txEl>
                                              <p:pRg st="4" end="4"/>
                                            </p:txEl>
                                          </p:spTgt>
                                        </p:tgtEl>
                                        <p:attrNameLst>
                                          <p:attrName>style.visibility</p:attrName>
                                        </p:attrNameLst>
                                      </p:cBhvr>
                                      <p:to>
                                        <p:strVal val="visible"/>
                                      </p:to>
                                    </p:set>
                                    <p:animEffect transition="in" filter="fade">
                                      <p:cBhvr>
                                        <p:cTn id="97" dur="500"/>
                                        <p:tgtEl>
                                          <p:spTgt spid="84">
                                            <p:txEl>
                                              <p:pRg st="4" end="4"/>
                                            </p:txEl>
                                          </p:spTgt>
                                        </p:tgtEl>
                                      </p:cBhvr>
                                    </p:animEffect>
                                  </p:childTnLst>
                                </p:cTn>
                              </p:par>
                            </p:childTnLst>
                          </p:cTn>
                        </p:par>
                        <p:par>
                          <p:cTn id="98" fill="hold">
                            <p:stCondLst>
                              <p:cond delay="500"/>
                            </p:stCondLst>
                            <p:childTnLst>
                              <p:par>
                                <p:cTn id="99" presetID="2" presetClass="entr" presetSubtype="1" fill="hold"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ppt_x"/>
                                          </p:val>
                                        </p:tav>
                                        <p:tav tm="100000">
                                          <p:val>
                                            <p:strVal val="#ppt_x"/>
                                          </p:val>
                                        </p:tav>
                                      </p:tavLst>
                                    </p:anim>
                                    <p:anim calcmode="lin" valueType="num">
                                      <p:cBhvr additive="base">
                                        <p:cTn id="102" dur="500" fill="hold"/>
                                        <p:tgtEl>
                                          <p:spTgt spid="99"/>
                                        </p:tgtEl>
                                        <p:attrNameLst>
                                          <p:attrName>ppt_y</p:attrName>
                                        </p:attrNameLst>
                                      </p:cBhvr>
                                      <p:tavLst>
                                        <p:tav tm="0">
                                          <p:val>
                                            <p:strVal val="0-#ppt_h/2"/>
                                          </p:val>
                                        </p:tav>
                                        <p:tav tm="100000">
                                          <p:val>
                                            <p:strVal val="#ppt_y"/>
                                          </p:val>
                                        </p:tav>
                                      </p:tavLst>
                                    </p:anim>
                                  </p:childTnLst>
                                </p:cTn>
                              </p:par>
                            </p:childTnLst>
                          </p:cTn>
                        </p:par>
                        <p:par>
                          <p:cTn id="103" fill="hold">
                            <p:stCondLst>
                              <p:cond delay="1000"/>
                            </p:stCondLst>
                            <p:childTnLst>
                              <p:par>
                                <p:cTn id="104" presetID="22" presetClass="entr" presetSubtype="1" fill="hold" nodeType="after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up)">
                                      <p:cBhvr>
                                        <p:cTn id="106" dur="500"/>
                                        <p:tgtEl>
                                          <p:spTgt spid="66"/>
                                        </p:tgtEl>
                                      </p:cBhvr>
                                    </p:animEffect>
                                  </p:childTnLst>
                                </p:cTn>
                              </p:par>
                            </p:childTnLst>
                          </p:cTn>
                        </p:par>
                        <p:par>
                          <p:cTn id="107" fill="hold">
                            <p:stCondLst>
                              <p:cond delay="1500"/>
                            </p:stCondLst>
                            <p:childTnLst>
                              <p:par>
                                <p:cTn id="108" presetID="22" presetClass="entr" presetSubtype="1" fill="hold"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up)">
                                      <p:cBhvr>
                                        <p:cTn id="110" dur="500"/>
                                        <p:tgtEl>
                                          <p:spTgt spid="107"/>
                                        </p:tgtEl>
                                      </p:cBhvr>
                                    </p:animEffect>
                                  </p:childTnLst>
                                </p:cTn>
                              </p:par>
                              <p:par>
                                <p:cTn id="111" presetID="22" presetClass="entr" presetSubtype="1" fill="hold" nodeType="with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wipe(up)">
                                      <p:cBhvr>
                                        <p:cTn id="113" dur="500"/>
                                        <p:tgtEl>
                                          <p:spTgt spid="108"/>
                                        </p:tgtEl>
                                      </p:cBhvr>
                                    </p:animEffect>
                                  </p:childTnLst>
                                </p:cTn>
                              </p:par>
                              <p:par>
                                <p:cTn id="114" presetID="22" presetClass="entr" presetSubtype="1" fill="hold" nodeType="withEffect">
                                  <p:stCondLst>
                                    <p:cond delay="0"/>
                                  </p:stCondLst>
                                  <p:childTnLst>
                                    <p:set>
                                      <p:cBhvr>
                                        <p:cTn id="115" dur="1" fill="hold">
                                          <p:stCondLst>
                                            <p:cond delay="0"/>
                                          </p:stCondLst>
                                        </p:cTn>
                                        <p:tgtEl>
                                          <p:spTgt spid="109"/>
                                        </p:tgtEl>
                                        <p:attrNameLst>
                                          <p:attrName>style.visibility</p:attrName>
                                        </p:attrNameLst>
                                      </p:cBhvr>
                                      <p:to>
                                        <p:strVal val="visible"/>
                                      </p:to>
                                    </p:set>
                                    <p:animEffect transition="in" filter="wipe(up)">
                                      <p:cBhvr>
                                        <p:cTn id="116" dur="500"/>
                                        <p:tgtEl>
                                          <p:spTgt spid="109"/>
                                        </p:tgtEl>
                                      </p:cBhvr>
                                    </p:animEffect>
                                  </p:childTnLst>
                                </p:cTn>
                              </p:par>
                              <p:par>
                                <p:cTn id="117" presetID="22" presetClass="entr" presetSubtype="1" fill="hold" nodeType="withEffect">
                                  <p:stCondLst>
                                    <p:cond delay="0"/>
                                  </p:stCondLst>
                                  <p:childTnLst>
                                    <p:set>
                                      <p:cBhvr>
                                        <p:cTn id="118" dur="1" fill="hold">
                                          <p:stCondLst>
                                            <p:cond delay="0"/>
                                          </p:stCondLst>
                                        </p:cTn>
                                        <p:tgtEl>
                                          <p:spTgt spid="110"/>
                                        </p:tgtEl>
                                        <p:attrNameLst>
                                          <p:attrName>style.visibility</p:attrName>
                                        </p:attrNameLst>
                                      </p:cBhvr>
                                      <p:to>
                                        <p:strVal val="visible"/>
                                      </p:to>
                                    </p:set>
                                    <p:animEffect transition="in" filter="wipe(up)">
                                      <p:cBhvr>
                                        <p:cTn id="119" dur="500"/>
                                        <p:tgtEl>
                                          <p:spTgt spid="110"/>
                                        </p:tgtEl>
                                      </p:cBhvr>
                                    </p:animEffect>
                                  </p:childTnLst>
                                </p:cTn>
                              </p:par>
                            </p:childTnLst>
                          </p:cTn>
                        </p:par>
                        <p:par>
                          <p:cTn id="120" fill="hold">
                            <p:stCondLst>
                              <p:cond delay="2000"/>
                            </p:stCondLst>
                            <p:childTnLst>
                              <p:par>
                                <p:cTn id="121" presetID="22" presetClass="entr" presetSubtype="8" fill="hold" nodeType="afterEffect">
                                  <p:stCondLst>
                                    <p:cond delay="0"/>
                                  </p:stCondLst>
                                  <p:childTnLst>
                                    <p:set>
                                      <p:cBhvr>
                                        <p:cTn id="122" dur="1" fill="hold">
                                          <p:stCondLst>
                                            <p:cond delay="0"/>
                                          </p:stCondLst>
                                        </p:cTn>
                                        <p:tgtEl>
                                          <p:spTgt spid="183"/>
                                        </p:tgtEl>
                                        <p:attrNameLst>
                                          <p:attrName>style.visibility</p:attrName>
                                        </p:attrNameLst>
                                      </p:cBhvr>
                                      <p:to>
                                        <p:strVal val="visible"/>
                                      </p:to>
                                    </p:set>
                                    <p:animEffect transition="in" filter="wipe(left)">
                                      <p:cBhvr>
                                        <p:cTn id="123" dur="500"/>
                                        <p:tgtEl>
                                          <p:spTgt spid="183"/>
                                        </p:tgtEl>
                                      </p:cBhvr>
                                    </p:animEffect>
                                  </p:childTnLst>
                                </p:cTn>
                              </p:par>
                              <p:par>
                                <p:cTn id="124" presetID="22" presetClass="entr" presetSubtype="8" fill="hold" nodeType="withEffect">
                                  <p:stCondLst>
                                    <p:cond delay="0"/>
                                  </p:stCondLst>
                                  <p:childTnLst>
                                    <p:set>
                                      <p:cBhvr>
                                        <p:cTn id="125" dur="1" fill="hold">
                                          <p:stCondLst>
                                            <p:cond delay="0"/>
                                          </p:stCondLst>
                                        </p:cTn>
                                        <p:tgtEl>
                                          <p:spTgt spid="181"/>
                                        </p:tgtEl>
                                        <p:attrNameLst>
                                          <p:attrName>style.visibility</p:attrName>
                                        </p:attrNameLst>
                                      </p:cBhvr>
                                      <p:to>
                                        <p:strVal val="visible"/>
                                      </p:to>
                                    </p:set>
                                    <p:animEffect transition="in" filter="wipe(left)">
                                      <p:cBhvr>
                                        <p:cTn id="126" dur="500"/>
                                        <p:tgtEl>
                                          <p:spTgt spid="18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84">
                                            <p:txEl>
                                              <p:pRg st="5" end="5"/>
                                            </p:txEl>
                                          </p:spTgt>
                                        </p:tgtEl>
                                        <p:attrNameLst>
                                          <p:attrName>style.visibility</p:attrName>
                                        </p:attrNameLst>
                                      </p:cBhvr>
                                      <p:to>
                                        <p:strVal val="visible"/>
                                      </p:to>
                                    </p:set>
                                    <p:animEffect transition="in" filter="fade">
                                      <p:cBhvr>
                                        <p:cTn id="131" dur="500"/>
                                        <p:tgtEl>
                                          <p:spTgt spid="84">
                                            <p:txEl>
                                              <p:pRg st="5" end="5"/>
                                            </p:txEl>
                                          </p:spTgt>
                                        </p:tgtEl>
                                      </p:cBhvr>
                                    </p:animEffect>
                                  </p:childTnLst>
                                </p:cTn>
                              </p:par>
                            </p:childTnLst>
                          </p:cTn>
                        </p:par>
                        <p:par>
                          <p:cTn id="132" fill="hold">
                            <p:stCondLst>
                              <p:cond delay="500"/>
                            </p:stCondLst>
                            <p:childTnLst>
                              <p:par>
                                <p:cTn id="133" presetID="10" presetClass="exit" presetSubtype="0" fill="hold" nodeType="afterEffect">
                                  <p:stCondLst>
                                    <p:cond delay="0"/>
                                  </p:stCondLst>
                                  <p:childTnLst>
                                    <p:animEffect transition="out" filter="fade">
                                      <p:cBhvr>
                                        <p:cTn id="134" dur="500"/>
                                        <p:tgtEl>
                                          <p:spTgt spid="183"/>
                                        </p:tgtEl>
                                      </p:cBhvr>
                                    </p:animEffect>
                                    <p:set>
                                      <p:cBhvr>
                                        <p:cTn id="135" dur="1" fill="hold">
                                          <p:stCondLst>
                                            <p:cond delay="499"/>
                                          </p:stCondLst>
                                        </p:cTn>
                                        <p:tgtEl>
                                          <p:spTgt spid="183"/>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64"/>
                                        </p:tgtEl>
                                      </p:cBhvr>
                                    </p:animEffect>
                                    <p:set>
                                      <p:cBhvr>
                                        <p:cTn id="138" dur="1" fill="hold">
                                          <p:stCondLst>
                                            <p:cond delay="499"/>
                                          </p:stCondLst>
                                        </p:cTn>
                                        <p:tgtEl>
                                          <p:spTgt spid="6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9"/>
                                        </p:tgtEl>
                                      </p:cBhvr>
                                    </p:animEffect>
                                    <p:set>
                                      <p:cBhvr>
                                        <p:cTn id="141" dur="1" fill="hold">
                                          <p:stCondLst>
                                            <p:cond delay="499"/>
                                          </p:stCondLst>
                                        </p:cTn>
                                        <p:tgtEl>
                                          <p:spTgt spid="19"/>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75"/>
                                        </p:tgtEl>
                                      </p:cBhvr>
                                    </p:animEffect>
                                    <p:set>
                                      <p:cBhvr>
                                        <p:cTn id="144" dur="1" fill="hold">
                                          <p:stCondLst>
                                            <p:cond delay="499"/>
                                          </p:stCondLst>
                                        </p:cTn>
                                        <p:tgtEl>
                                          <p:spTgt spid="75"/>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81"/>
                                        </p:tgtEl>
                                      </p:cBhvr>
                                    </p:animEffect>
                                    <p:set>
                                      <p:cBhvr>
                                        <p:cTn id="147" dur="1" fill="hold">
                                          <p:stCondLst>
                                            <p:cond delay="499"/>
                                          </p:stCondLst>
                                        </p:cTn>
                                        <p:tgtEl>
                                          <p:spTgt spid="8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67"/>
                                        </p:tgtEl>
                                      </p:cBhvr>
                                    </p:animEffect>
                                    <p:set>
                                      <p:cBhvr>
                                        <p:cTn id="150" dur="1" fill="hold">
                                          <p:stCondLst>
                                            <p:cond delay="499"/>
                                          </p:stCondLst>
                                        </p:cTn>
                                        <p:tgtEl>
                                          <p:spTgt spid="16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84">
                                            <p:txEl>
                                              <p:pRg st="6" end="6"/>
                                            </p:txEl>
                                          </p:spTgt>
                                        </p:tgtEl>
                                        <p:attrNameLst>
                                          <p:attrName>style.visibility</p:attrName>
                                        </p:attrNameLst>
                                      </p:cBhvr>
                                      <p:to>
                                        <p:strVal val="visible"/>
                                      </p:to>
                                    </p:set>
                                    <p:animEffect transition="in" filter="fade">
                                      <p:cBhvr>
                                        <p:cTn id="155" dur="500"/>
                                        <p:tgtEl>
                                          <p:spTgt spid="84">
                                            <p:txEl>
                                              <p:pRg st="6" end="6"/>
                                            </p:txEl>
                                          </p:spTgt>
                                        </p:tgtEl>
                                      </p:cBhvr>
                                    </p:animEffect>
                                  </p:childTnLst>
                                </p:cTn>
                              </p:par>
                            </p:childTnLst>
                          </p:cTn>
                        </p:par>
                        <p:par>
                          <p:cTn id="156" fill="hold">
                            <p:stCondLst>
                              <p:cond delay="500"/>
                            </p:stCondLst>
                            <p:childTnLst>
                              <p:par>
                                <p:cTn id="157" presetID="2" presetClass="entr" presetSubtype="1" fill="hold" nodeType="afterEffect">
                                  <p:stCondLst>
                                    <p:cond delay="0"/>
                                  </p:stCondLst>
                                  <p:childTnLst>
                                    <p:set>
                                      <p:cBhvr>
                                        <p:cTn id="158" dur="1" fill="hold">
                                          <p:stCondLst>
                                            <p:cond delay="0"/>
                                          </p:stCondLst>
                                        </p:cTn>
                                        <p:tgtEl>
                                          <p:spTgt spid="130"/>
                                        </p:tgtEl>
                                        <p:attrNameLst>
                                          <p:attrName>style.visibility</p:attrName>
                                        </p:attrNameLst>
                                      </p:cBhvr>
                                      <p:to>
                                        <p:strVal val="visible"/>
                                      </p:to>
                                    </p:set>
                                    <p:anim calcmode="lin" valueType="num">
                                      <p:cBhvr additive="base">
                                        <p:cTn id="159" dur="500" fill="hold"/>
                                        <p:tgtEl>
                                          <p:spTgt spid="130"/>
                                        </p:tgtEl>
                                        <p:attrNameLst>
                                          <p:attrName>ppt_x</p:attrName>
                                        </p:attrNameLst>
                                      </p:cBhvr>
                                      <p:tavLst>
                                        <p:tav tm="0">
                                          <p:val>
                                            <p:strVal val="#ppt_x"/>
                                          </p:val>
                                        </p:tav>
                                        <p:tav tm="100000">
                                          <p:val>
                                            <p:strVal val="#ppt_x"/>
                                          </p:val>
                                        </p:tav>
                                      </p:tavLst>
                                    </p:anim>
                                    <p:anim calcmode="lin" valueType="num">
                                      <p:cBhvr additive="base">
                                        <p:cTn id="160" dur="500" fill="hold"/>
                                        <p:tgtEl>
                                          <p:spTgt spid="130"/>
                                        </p:tgtEl>
                                        <p:attrNameLst>
                                          <p:attrName>ppt_y</p:attrName>
                                        </p:attrNameLst>
                                      </p:cBhvr>
                                      <p:tavLst>
                                        <p:tav tm="0">
                                          <p:val>
                                            <p:strVal val="0-#ppt_h/2"/>
                                          </p:val>
                                        </p:tav>
                                        <p:tav tm="100000">
                                          <p:val>
                                            <p:strVal val="#ppt_y"/>
                                          </p:val>
                                        </p:tav>
                                      </p:tavLst>
                                    </p:anim>
                                  </p:childTnLst>
                                </p:cTn>
                              </p:par>
                            </p:childTnLst>
                          </p:cTn>
                        </p:par>
                        <p:par>
                          <p:cTn id="161" fill="hold">
                            <p:stCondLst>
                              <p:cond delay="1000"/>
                            </p:stCondLst>
                            <p:childTnLst>
                              <p:par>
                                <p:cTn id="162" presetID="22" presetClass="entr" presetSubtype="8" fill="hold" nodeType="afterEffect">
                                  <p:stCondLst>
                                    <p:cond delay="0"/>
                                  </p:stCondLst>
                                  <p:childTnLst>
                                    <p:set>
                                      <p:cBhvr>
                                        <p:cTn id="163" dur="1" fill="hold">
                                          <p:stCondLst>
                                            <p:cond delay="0"/>
                                          </p:stCondLst>
                                        </p:cTn>
                                        <p:tgtEl>
                                          <p:spTgt spid="187"/>
                                        </p:tgtEl>
                                        <p:attrNameLst>
                                          <p:attrName>style.visibility</p:attrName>
                                        </p:attrNameLst>
                                      </p:cBhvr>
                                      <p:to>
                                        <p:strVal val="visible"/>
                                      </p:to>
                                    </p:set>
                                    <p:animEffect transition="in" filter="wipe(left)">
                                      <p:cBhvr>
                                        <p:cTn id="164" dur="500"/>
                                        <p:tgtEl>
                                          <p:spTgt spid="187"/>
                                        </p:tgtEl>
                                      </p:cBhvr>
                                    </p:animEffect>
                                  </p:childTnLst>
                                </p:cTn>
                              </p:par>
                            </p:childTnLst>
                          </p:cTn>
                        </p:par>
                        <p:par>
                          <p:cTn id="165" fill="hold">
                            <p:stCondLst>
                              <p:cond delay="1500"/>
                            </p:stCondLst>
                            <p:childTnLst>
                              <p:par>
                                <p:cTn id="166" presetID="22" presetClass="entr" presetSubtype="1" fill="hold" nodeType="afterEffect">
                                  <p:stCondLst>
                                    <p:cond delay="0"/>
                                  </p:stCondLst>
                                  <p:childTnLst>
                                    <p:set>
                                      <p:cBhvr>
                                        <p:cTn id="167" dur="1" fill="hold">
                                          <p:stCondLst>
                                            <p:cond delay="0"/>
                                          </p:stCondLst>
                                        </p:cTn>
                                        <p:tgtEl>
                                          <p:spTgt spid="193"/>
                                        </p:tgtEl>
                                        <p:attrNameLst>
                                          <p:attrName>style.visibility</p:attrName>
                                        </p:attrNameLst>
                                      </p:cBhvr>
                                      <p:to>
                                        <p:strVal val="visible"/>
                                      </p:to>
                                    </p:set>
                                    <p:animEffect transition="in" filter="wipe(up)">
                                      <p:cBhvr>
                                        <p:cTn id="168" dur="500"/>
                                        <p:tgtEl>
                                          <p:spTgt spid="193"/>
                                        </p:tgtEl>
                                      </p:cBhvr>
                                    </p:animEffect>
                                  </p:childTnLst>
                                </p:cTn>
                              </p:par>
                            </p:childTnLst>
                          </p:cTn>
                        </p:par>
                        <p:par>
                          <p:cTn id="169" fill="hold">
                            <p:stCondLst>
                              <p:cond delay="2000"/>
                            </p:stCondLst>
                            <p:childTnLst>
                              <p:par>
                                <p:cTn id="170" presetID="22" presetClass="entr" presetSubtype="1" fill="hold" nodeType="afterEffect">
                                  <p:stCondLst>
                                    <p:cond delay="0"/>
                                  </p:stCondLst>
                                  <p:childTnLst>
                                    <p:set>
                                      <p:cBhvr>
                                        <p:cTn id="171" dur="1" fill="hold">
                                          <p:stCondLst>
                                            <p:cond delay="0"/>
                                          </p:stCondLst>
                                        </p:cTn>
                                        <p:tgtEl>
                                          <p:spTgt spid="136"/>
                                        </p:tgtEl>
                                        <p:attrNameLst>
                                          <p:attrName>style.visibility</p:attrName>
                                        </p:attrNameLst>
                                      </p:cBhvr>
                                      <p:to>
                                        <p:strVal val="visible"/>
                                      </p:to>
                                    </p:set>
                                    <p:animEffect transition="in" filter="wipe(up)">
                                      <p:cBhvr>
                                        <p:cTn id="172" dur="500"/>
                                        <p:tgtEl>
                                          <p:spTgt spid="136"/>
                                        </p:tgtEl>
                                      </p:cBhvr>
                                    </p:animEffect>
                                  </p:childTnLst>
                                </p:cTn>
                              </p:par>
                              <p:par>
                                <p:cTn id="173" presetID="22" presetClass="entr" presetSubtype="1" fill="hold" nodeType="withEffect">
                                  <p:stCondLst>
                                    <p:cond delay="0"/>
                                  </p:stCondLst>
                                  <p:childTnLst>
                                    <p:set>
                                      <p:cBhvr>
                                        <p:cTn id="174" dur="1" fill="hold">
                                          <p:stCondLst>
                                            <p:cond delay="0"/>
                                          </p:stCondLst>
                                        </p:cTn>
                                        <p:tgtEl>
                                          <p:spTgt spid="140"/>
                                        </p:tgtEl>
                                        <p:attrNameLst>
                                          <p:attrName>style.visibility</p:attrName>
                                        </p:attrNameLst>
                                      </p:cBhvr>
                                      <p:to>
                                        <p:strVal val="visible"/>
                                      </p:to>
                                    </p:set>
                                    <p:animEffect transition="in" filter="wipe(up)">
                                      <p:cBhvr>
                                        <p:cTn id="175" dur="500"/>
                                        <p:tgtEl>
                                          <p:spTgt spid="140"/>
                                        </p:tgtEl>
                                      </p:cBhvr>
                                    </p:animEffect>
                                  </p:childTnLst>
                                </p:cTn>
                              </p:par>
                              <p:par>
                                <p:cTn id="176" presetID="22" presetClass="entr" presetSubtype="1" fill="hold" nodeType="withEffect">
                                  <p:stCondLst>
                                    <p:cond delay="0"/>
                                  </p:stCondLst>
                                  <p:childTnLst>
                                    <p:set>
                                      <p:cBhvr>
                                        <p:cTn id="177" dur="1" fill="hold">
                                          <p:stCondLst>
                                            <p:cond delay="0"/>
                                          </p:stCondLst>
                                        </p:cTn>
                                        <p:tgtEl>
                                          <p:spTgt spid="138"/>
                                        </p:tgtEl>
                                        <p:attrNameLst>
                                          <p:attrName>style.visibility</p:attrName>
                                        </p:attrNameLst>
                                      </p:cBhvr>
                                      <p:to>
                                        <p:strVal val="visible"/>
                                      </p:to>
                                    </p:set>
                                    <p:animEffect transition="in" filter="wipe(up)">
                                      <p:cBhvr>
                                        <p:cTn id="178" dur="500"/>
                                        <p:tgtEl>
                                          <p:spTgt spid="138"/>
                                        </p:tgtEl>
                                      </p:cBhvr>
                                    </p:animEffect>
                                  </p:childTnLst>
                                </p:cTn>
                              </p:par>
                              <p:par>
                                <p:cTn id="179" presetID="22" presetClass="entr" presetSubtype="1" fill="hold" nodeType="withEffect">
                                  <p:stCondLst>
                                    <p:cond delay="0"/>
                                  </p:stCondLst>
                                  <p:childTnLst>
                                    <p:set>
                                      <p:cBhvr>
                                        <p:cTn id="180" dur="1" fill="hold">
                                          <p:stCondLst>
                                            <p:cond delay="0"/>
                                          </p:stCondLst>
                                        </p:cTn>
                                        <p:tgtEl>
                                          <p:spTgt spid="142"/>
                                        </p:tgtEl>
                                        <p:attrNameLst>
                                          <p:attrName>style.visibility</p:attrName>
                                        </p:attrNameLst>
                                      </p:cBhvr>
                                      <p:to>
                                        <p:strVal val="visible"/>
                                      </p:to>
                                    </p:set>
                                    <p:animEffect transition="in" filter="wipe(up)">
                                      <p:cBhvr>
                                        <p:cTn id="181" dur="500"/>
                                        <p:tgtEl>
                                          <p:spTgt spid="142"/>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4">
                                            <p:txEl>
                                              <p:pRg st="7" end="7"/>
                                            </p:txEl>
                                          </p:spTgt>
                                        </p:tgtEl>
                                        <p:attrNameLst>
                                          <p:attrName>style.visibility</p:attrName>
                                        </p:attrNameLst>
                                      </p:cBhvr>
                                      <p:to>
                                        <p:strVal val="visible"/>
                                      </p:to>
                                    </p:set>
                                    <p:animEffect transition="in" filter="fade">
                                      <p:cBhvr>
                                        <p:cTn id="186" dur="500"/>
                                        <p:tgtEl>
                                          <p:spTgt spid="84">
                                            <p:txEl>
                                              <p:pRg st="7" end="7"/>
                                            </p:txEl>
                                          </p:spTgt>
                                        </p:tgtEl>
                                      </p:cBhvr>
                                    </p:animEffect>
                                  </p:childTnLst>
                                </p:cTn>
                              </p:par>
                            </p:childTnLst>
                          </p:cTn>
                        </p:par>
                        <p:par>
                          <p:cTn id="187" fill="hold">
                            <p:stCondLst>
                              <p:cond delay="500"/>
                            </p:stCondLst>
                            <p:childTnLst>
                              <p:par>
                                <p:cTn id="188" presetID="10" presetClass="exit" presetSubtype="0" fill="hold" nodeType="afterEffect">
                                  <p:stCondLst>
                                    <p:cond delay="0"/>
                                  </p:stCondLst>
                                  <p:childTnLst>
                                    <p:animEffect transition="out" filter="fade">
                                      <p:cBhvr>
                                        <p:cTn id="189" dur="500"/>
                                        <p:tgtEl>
                                          <p:spTgt spid="61"/>
                                        </p:tgtEl>
                                      </p:cBhvr>
                                    </p:animEffect>
                                    <p:set>
                                      <p:cBhvr>
                                        <p:cTn id="190" dur="1" fill="hold">
                                          <p:stCondLst>
                                            <p:cond delay="499"/>
                                          </p:stCondLst>
                                        </p:cTn>
                                        <p:tgtEl>
                                          <p:spTgt spid="61"/>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24"/>
                                        </p:tgtEl>
                                      </p:cBhvr>
                                    </p:animEffect>
                                    <p:set>
                                      <p:cBhvr>
                                        <p:cTn id="193" dur="1" fill="hold">
                                          <p:stCondLst>
                                            <p:cond delay="499"/>
                                          </p:stCondLst>
                                        </p:cTn>
                                        <p:tgtEl>
                                          <p:spTgt spid="24"/>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73"/>
                                        </p:tgtEl>
                                      </p:cBhvr>
                                    </p:animEffect>
                                    <p:set>
                                      <p:cBhvr>
                                        <p:cTn id="196" dur="1" fill="hold">
                                          <p:stCondLst>
                                            <p:cond delay="499"/>
                                          </p:stCondLst>
                                        </p:cTn>
                                        <p:tgtEl>
                                          <p:spTgt spid="73"/>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83"/>
                                        </p:tgtEl>
                                      </p:cBhvr>
                                    </p:animEffect>
                                    <p:set>
                                      <p:cBhvr>
                                        <p:cTn id="199" dur="1" fill="hold">
                                          <p:stCondLst>
                                            <p:cond delay="499"/>
                                          </p:stCondLst>
                                        </p:cTn>
                                        <p:tgtEl>
                                          <p:spTgt spid="83"/>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65"/>
                                        </p:tgtEl>
                                      </p:cBhvr>
                                    </p:animEffect>
                                    <p:set>
                                      <p:cBhvr>
                                        <p:cTn id="202" dur="1" fill="hold">
                                          <p:stCondLst>
                                            <p:cond delay="499"/>
                                          </p:stCondLst>
                                        </p:cTn>
                                        <p:tgtEl>
                                          <p:spTgt spid="165"/>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81"/>
                                        </p:tgtEl>
                                      </p:cBhvr>
                                    </p:animEffect>
                                    <p:set>
                                      <p:cBhvr>
                                        <p:cTn id="205" dur="1" fill="hold">
                                          <p:stCondLst>
                                            <p:cond delay="499"/>
                                          </p:stCondLst>
                                        </p:cTn>
                                        <p:tgtEl>
                                          <p:spTgt spid="181"/>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187"/>
                                        </p:tgtEl>
                                      </p:cBhvr>
                                    </p:animEffect>
                                    <p:set>
                                      <p:cBhvr>
                                        <p:cTn id="208" dur="1" fill="hold">
                                          <p:stCondLst>
                                            <p:cond delay="499"/>
                                          </p:stCondLst>
                                        </p:cTn>
                                        <p:tgtEl>
                                          <p:spTgt spid="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 replacement using DNS response ratios</a:t>
            </a:r>
            <a:endParaRPr lang="en-US" dirty="0"/>
          </a:p>
        </p:txBody>
      </p:sp>
      <p:grpSp>
        <p:nvGrpSpPr>
          <p:cNvPr id="8" name="Group 7"/>
          <p:cNvGrpSpPr/>
          <p:nvPr/>
        </p:nvGrpSpPr>
        <p:grpSpPr>
          <a:xfrm>
            <a:off x="10212253" y="2720990"/>
            <a:ext cx="668573" cy="1594799"/>
            <a:chOff x="7683264" y="3350263"/>
            <a:chExt cx="668573" cy="1594799"/>
          </a:xfrm>
        </p:grpSpPr>
        <p:grpSp>
          <p:nvGrpSpPr>
            <p:cNvPr id="7" name="Group 6"/>
            <p:cNvGrpSpPr/>
            <p:nvPr/>
          </p:nvGrpSpPr>
          <p:grpSpPr>
            <a:xfrm>
              <a:off x="7683264" y="3350263"/>
              <a:ext cx="668573" cy="1594799"/>
              <a:chOff x="7683264" y="3350263"/>
              <a:chExt cx="668573" cy="1594799"/>
            </a:xfrm>
          </p:grpSpPr>
          <p:sp>
            <p:nvSpPr>
              <p:cNvPr id="5" name="Rectangle 4"/>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6" name="TextBox 5"/>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14" name="Group 13"/>
          <p:cNvGrpSpPr/>
          <p:nvPr/>
        </p:nvGrpSpPr>
        <p:grpSpPr>
          <a:xfrm>
            <a:off x="2240461" y="2670623"/>
            <a:ext cx="668573" cy="1594799"/>
            <a:chOff x="7683264" y="3350263"/>
            <a:chExt cx="668573" cy="1594799"/>
          </a:xfrm>
        </p:grpSpPr>
        <p:grpSp>
          <p:nvGrpSpPr>
            <p:cNvPr id="15" name="Group 14"/>
            <p:cNvGrpSpPr/>
            <p:nvPr/>
          </p:nvGrpSpPr>
          <p:grpSpPr>
            <a:xfrm>
              <a:off x="7683264" y="3350263"/>
              <a:ext cx="668573" cy="1594799"/>
              <a:chOff x="7683264" y="3350263"/>
              <a:chExt cx="668573" cy="1594799"/>
            </a:xfrm>
          </p:grpSpPr>
          <p:sp>
            <p:nvSpPr>
              <p:cNvPr id="17" name="Rectangle 1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8" name="TextBox 1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CAS</a:t>
                </a:r>
                <a:endParaRPr lang="en-US" sz="1360" dirty="0">
                  <a:latin typeface="+mj-lt"/>
                </a:endParaRPr>
              </a:p>
            </p:txBody>
          </p:sp>
        </p:gr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19" name="Group 18"/>
          <p:cNvGrpSpPr/>
          <p:nvPr/>
        </p:nvGrpSpPr>
        <p:grpSpPr>
          <a:xfrm>
            <a:off x="1467281" y="2670623"/>
            <a:ext cx="668573" cy="1594799"/>
            <a:chOff x="7683264" y="3350263"/>
            <a:chExt cx="668573" cy="1594799"/>
          </a:xfrm>
        </p:grpSpPr>
        <p:grpSp>
          <p:nvGrpSpPr>
            <p:cNvPr id="20" name="Group 19"/>
            <p:cNvGrpSpPr/>
            <p:nvPr/>
          </p:nvGrpSpPr>
          <p:grpSpPr>
            <a:xfrm>
              <a:off x="7683264" y="3350263"/>
              <a:ext cx="668573" cy="1594799"/>
              <a:chOff x="7683264" y="3350263"/>
              <a:chExt cx="668573" cy="1594799"/>
            </a:xfrm>
          </p:grpSpPr>
          <p:sp>
            <p:nvSpPr>
              <p:cNvPr id="22" name="Rectangle 21"/>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3" name="TextBox 22"/>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CAS</a:t>
                </a:r>
                <a:endParaRPr lang="en-US" sz="1360" dirty="0">
                  <a:latin typeface="+mj-lt"/>
                </a:endParaRPr>
              </a:p>
            </p:txBody>
          </p:sp>
        </p:grpSp>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24" name="Group 23"/>
          <p:cNvGrpSpPr/>
          <p:nvPr/>
        </p:nvGrpSpPr>
        <p:grpSpPr>
          <a:xfrm>
            <a:off x="682525" y="2670623"/>
            <a:ext cx="668573" cy="1594799"/>
            <a:chOff x="7683264" y="3350263"/>
            <a:chExt cx="668573" cy="1594799"/>
          </a:xfrm>
        </p:grpSpPr>
        <p:grpSp>
          <p:nvGrpSpPr>
            <p:cNvPr id="25" name="Group 24"/>
            <p:cNvGrpSpPr/>
            <p:nvPr/>
          </p:nvGrpSpPr>
          <p:grpSpPr>
            <a:xfrm>
              <a:off x="7683264" y="3350263"/>
              <a:ext cx="668573" cy="1594799"/>
              <a:chOff x="7683264" y="3350263"/>
              <a:chExt cx="668573" cy="1594799"/>
            </a:xfrm>
          </p:grpSpPr>
          <p:sp>
            <p:nvSpPr>
              <p:cNvPr id="27" name="Rectangle 2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8" name="TextBox 2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CAS</a:t>
                </a:r>
                <a:endParaRPr lang="en-US" sz="1360" dirty="0">
                  <a:latin typeface="+mj-lt"/>
                </a:endParaRPr>
              </a:p>
            </p:txBody>
          </p:sp>
        </p:grpSp>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44" name="Group 43"/>
          <p:cNvGrpSpPr/>
          <p:nvPr/>
        </p:nvGrpSpPr>
        <p:grpSpPr>
          <a:xfrm>
            <a:off x="3290000" y="5276488"/>
            <a:ext cx="668573" cy="1594799"/>
            <a:chOff x="7683264" y="3350263"/>
            <a:chExt cx="668573" cy="1594799"/>
          </a:xfrm>
        </p:grpSpPr>
        <p:grpSp>
          <p:nvGrpSpPr>
            <p:cNvPr id="45" name="Group 44"/>
            <p:cNvGrpSpPr/>
            <p:nvPr/>
          </p:nvGrpSpPr>
          <p:grpSpPr>
            <a:xfrm>
              <a:off x="7683264" y="3350263"/>
              <a:ext cx="668573" cy="1594799"/>
              <a:chOff x="7683264" y="3350263"/>
              <a:chExt cx="668573" cy="1594799"/>
            </a:xfrm>
          </p:grpSpPr>
          <p:sp>
            <p:nvSpPr>
              <p:cNvPr id="47" name="Rectangle 4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48" name="TextBox 4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MBX</a:t>
                </a:r>
                <a:endParaRPr lang="en-US" sz="1360" dirty="0">
                  <a:latin typeface="+mj-lt"/>
                </a:endParaRPr>
              </a:p>
            </p:txBody>
          </p:sp>
        </p:gr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49" name="Group 48"/>
          <p:cNvGrpSpPr/>
          <p:nvPr/>
        </p:nvGrpSpPr>
        <p:grpSpPr>
          <a:xfrm>
            <a:off x="2514009" y="5268630"/>
            <a:ext cx="668573" cy="1594799"/>
            <a:chOff x="7683264" y="3350263"/>
            <a:chExt cx="668573" cy="1594799"/>
          </a:xfrm>
        </p:grpSpPr>
        <p:grpSp>
          <p:nvGrpSpPr>
            <p:cNvPr id="50" name="Group 49"/>
            <p:cNvGrpSpPr/>
            <p:nvPr/>
          </p:nvGrpSpPr>
          <p:grpSpPr>
            <a:xfrm>
              <a:off x="7683264" y="3350263"/>
              <a:ext cx="668573" cy="1594799"/>
              <a:chOff x="7683264" y="3350263"/>
              <a:chExt cx="668573" cy="1594799"/>
            </a:xfrm>
          </p:grpSpPr>
          <p:sp>
            <p:nvSpPr>
              <p:cNvPr id="52" name="Rectangle 51"/>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53" name="TextBox 52"/>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MBX</a:t>
                </a:r>
                <a:endParaRPr lang="en-US" sz="1360" dirty="0">
                  <a:latin typeface="+mj-lt"/>
                </a:endParaRPr>
              </a:p>
            </p:txBody>
          </p:sp>
        </p:grpSp>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grpSp>
        <p:nvGrpSpPr>
          <p:cNvPr id="54" name="Group 53"/>
          <p:cNvGrpSpPr/>
          <p:nvPr/>
        </p:nvGrpSpPr>
        <p:grpSpPr>
          <a:xfrm>
            <a:off x="1738018" y="5268630"/>
            <a:ext cx="668573" cy="1594799"/>
            <a:chOff x="7683264" y="3350263"/>
            <a:chExt cx="668573" cy="1594799"/>
          </a:xfrm>
        </p:grpSpPr>
        <p:grpSp>
          <p:nvGrpSpPr>
            <p:cNvPr id="55" name="Group 54"/>
            <p:cNvGrpSpPr/>
            <p:nvPr/>
          </p:nvGrpSpPr>
          <p:grpSpPr>
            <a:xfrm>
              <a:off x="7683264" y="3350263"/>
              <a:ext cx="668573" cy="1594799"/>
              <a:chOff x="7683264" y="3350263"/>
              <a:chExt cx="668573" cy="1594799"/>
            </a:xfrm>
          </p:grpSpPr>
          <p:sp>
            <p:nvSpPr>
              <p:cNvPr id="57" name="Rectangle 56"/>
              <p:cNvSpPr/>
              <p:nvPr/>
            </p:nvSpPr>
            <p:spPr>
              <a:xfrm>
                <a:off x="7683264" y="3649662"/>
                <a:ext cx="668573" cy="1295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58" name="TextBox 57"/>
              <p:cNvSpPr txBox="1"/>
              <p:nvPr/>
            </p:nvSpPr>
            <p:spPr>
              <a:xfrm>
                <a:off x="7683264" y="3350263"/>
                <a:ext cx="668573" cy="510909"/>
              </a:xfrm>
              <a:prstGeom prst="rect">
                <a:avLst/>
              </a:prstGeom>
              <a:solidFill>
                <a:schemeClr val="accent6"/>
              </a:solidFill>
            </p:spPr>
            <p:txBody>
              <a:bodyPr wrap="square" rtlCol="0">
                <a:spAutoFit/>
              </a:bodyPr>
              <a:lstStyle/>
              <a:p>
                <a:pPr algn="ctr"/>
                <a:r>
                  <a:rPr lang="en-US" sz="1360" dirty="0" smtClean="0">
                    <a:latin typeface="+mj-lt"/>
                  </a:rPr>
                  <a:t>E13 MBX</a:t>
                </a:r>
                <a:endParaRPr lang="en-US" sz="1360" dirty="0">
                  <a:latin typeface="+mj-lt"/>
                </a:endParaRPr>
              </a:p>
            </p:txBody>
          </p:sp>
        </p:grpSp>
        <p:pic>
          <p:nvPicPr>
            <p:cNvPr id="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sp>
        <p:nvSpPr>
          <p:cNvPr id="59" name="Freeform 58"/>
          <p:cNvSpPr>
            <a:spLocks noChangeAspect="1"/>
          </p:cNvSpPr>
          <p:nvPr/>
        </p:nvSpPr>
        <p:spPr bwMode="black">
          <a:xfrm>
            <a:off x="1467922" y="1498052"/>
            <a:ext cx="814051" cy="52579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1" name="Straight Arrow Connector 60"/>
          <p:cNvCxnSpPr>
            <a:stCxn id="59" idx="10"/>
            <a:endCxn id="28" idx="0"/>
          </p:cNvCxnSpPr>
          <p:nvPr/>
        </p:nvCxnSpPr>
        <p:spPr>
          <a:xfrm flipH="1">
            <a:off x="1016812" y="2023847"/>
            <a:ext cx="474622" cy="64677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2"/>
            <a:endCxn id="23" idx="0"/>
          </p:cNvCxnSpPr>
          <p:nvPr/>
        </p:nvCxnSpPr>
        <p:spPr>
          <a:xfrm>
            <a:off x="1563803" y="1992527"/>
            <a:ext cx="237765" cy="67809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10978884" y="2720990"/>
            <a:ext cx="668573" cy="1594799"/>
            <a:chOff x="7683264" y="3350263"/>
            <a:chExt cx="668573" cy="1594799"/>
          </a:xfrm>
        </p:grpSpPr>
        <p:grpSp>
          <p:nvGrpSpPr>
            <p:cNvPr id="100" name="Group 99"/>
            <p:cNvGrpSpPr/>
            <p:nvPr/>
          </p:nvGrpSpPr>
          <p:grpSpPr>
            <a:xfrm>
              <a:off x="7683264" y="3350263"/>
              <a:ext cx="668573" cy="1594799"/>
              <a:chOff x="7683264" y="3350263"/>
              <a:chExt cx="668573" cy="1594799"/>
            </a:xfrm>
          </p:grpSpPr>
          <p:sp>
            <p:nvSpPr>
              <p:cNvPr id="102" name="Rectangle 101"/>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103" name="TextBox 102"/>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1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cxnSp>
        <p:nvCxnSpPr>
          <p:cNvPr id="144" name="Straight Arrow Connector 143"/>
          <p:cNvCxnSpPr>
            <a:stCxn id="59" idx="9"/>
            <a:endCxn id="18" idx="0"/>
          </p:cNvCxnSpPr>
          <p:nvPr/>
        </p:nvCxnSpPr>
        <p:spPr>
          <a:xfrm>
            <a:off x="2258461" y="2023847"/>
            <a:ext cx="316287" cy="646776"/>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9441609" y="2720990"/>
            <a:ext cx="668573" cy="1594799"/>
            <a:chOff x="7683264" y="3350263"/>
            <a:chExt cx="668573" cy="1594799"/>
          </a:xfrm>
        </p:grpSpPr>
        <p:grpSp>
          <p:nvGrpSpPr>
            <p:cNvPr id="150" name="Group 149"/>
            <p:cNvGrpSpPr/>
            <p:nvPr/>
          </p:nvGrpSpPr>
          <p:grpSpPr>
            <a:xfrm>
              <a:off x="7683264" y="3350263"/>
              <a:ext cx="668573" cy="1594799"/>
              <a:chOff x="7683264" y="3350263"/>
              <a:chExt cx="668573" cy="1594799"/>
            </a:xfrm>
          </p:grpSpPr>
          <p:sp>
            <p:nvSpPr>
              <p:cNvPr id="152" name="Rectangle 151"/>
              <p:cNvSpPr/>
              <p:nvPr/>
            </p:nvSpPr>
            <p:spPr>
              <a:xfrm>
                <a:off x="7683264" y="3649662"/>
                <a:ext cx="66857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2448"/>
              </a:p>
            </p:txBody>
          </p:sp>
          <p:sp>
            <p:nvSpPr>
              <p:cNvPr id="153" name="TextBox 152"/>
              <p:cNvSpPr txBox="1"/>
              <p:nvPr/>
            </p:nvSpPr>
            <p:spPr>
              <a:xfrm>
                <a:off x="7683264" y="3350263"/>
                <a:ext cx="668573" cy="510909"/>
              </a:xfrm>
              <a:prstGeom prst="rect">
                <a:avLst/>
              </a:prstGeom>
              <a:solidFill>
                <a:schemeClr val="accent1"/>
              </a:solidFill>
            </p:spPr>
            <p:txBody>
              <a:bodyPr wrap="square" rtlCol="0">
                <a:spAutoFit/>
              </a:bodyPr>
              <a:lstStyle/>
              <a:p>
                <a:pPr algn="ctr"/>
                <a:r>
                  <a:rPr lang="en-US" sz="1360" dirty="0" smtClean="0">
                    <a:latin typeface="+mj-lt"/>
                  </a:rPr>
                  <a:t>2016</a:t>
                </a:r>
              </a:p>
              <a:p>
                <a:pPr algn="ctr"/>
                <a:r>
                  <a:rPr lang="en-US" sz="1360" dirty="0" smtClean="0">
                    <a:latin typeface="+mj-lt"/>
                  </a:rPr>
                  <a:t>MBX</a:t>
                </a:r>
                <a:endParaRPr lang="en-US" sz="1360" dirty="0">
                  <a:latin typeface="+mj-lt"/>
                </a:endParaRPr>
              </a:p>
            </p:txBody>
          </p:sp>
        </p:grpSp>
        <p:pic>
          <p:nvPicPr>
            <p:cNvPr id="1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8950" y="3830240"/>
              <a:ext cx="457200" cy="934244"/>
            </a:xfrm>
            <a:prstGeom prst="rect">
              <a:avLst/>
            </a:prstGeom>
            <a:solidFill>
              <a:schemeClr val="bg2"/>
            </a:solidFill>
            <a:extLst/>
          </p:spPr>
        </p:pic>
      </p:grpSp>
      <p:cxnSp>
        <p:nvCxnSpPr>
          <p:cNvPr id="218" name="Straight Connector 217"/>
          <p:cNvCxnSpPr/>
          <p:nvPr/>
        </p:nvCxnSpPr>
        <p:spPr>
          <a:xfrm>
            <a:off x="7455469" y="6103821"/>
            <a:ext cx="1463286" cy="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455469" y="6332421"/>
            <a:ext cx="146328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455469" y="6561021"/>
            <a:ext cx="1463286" cy="0"/>
          </a:xfrm>
          <a:prstGeom prst="line">
            <a:avLst/>
          </a:prstGeom>
          <a:ln w="38100">
            <a:solidFill>
              <a:srgbClr val="00206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8732837" y="5845288"/>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LB to Client Access Services</a:t>
            </a:r>
          </a:p>
        </p:txBody>
      </p:sp>
      <p:sp>
        <p:nvSpPr>
          <p:cNvPr id="222" name="TextBox 221"/>
          <p:cNvSpPr txBox="1"/>
          <p:nvPr/>
        </p:nvSpPr>
        <p:spPr>
          <a:xfrm>
            <a:off x="8732837" y="6073888"/>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Client Access Services to Mailbox</a:t>
            </a:r>
          </a:p>
        </p:txBody>
      </p:sp>
      <p:sp>
        <p:nvSpPr>
          <p:cNvPr id="223" name="TextBox 222"/>
          <p:cNvSpPr txBox="1"/>
          <p:nvPr/>
        </p:nvSpPr>
        <p:spPr>
          <a:xfrm>
            <a:off x="8742362" y="6302488"/>
            <a:ext cx="35814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2013 Client Access to 2016 Mailbox</a:t>
            </a:r>
          </a:p>
        </p:txBody>
      </p:sp>
      <p:sp>
        <p:nvSpPr>
          <p:cNvPr id="104" name="Freeform 103"/>
          <p:cNvSpPr>
            <a:spLocks noChangeAspect="1"/>
          </p:cNvSpPr>
          <p:nvPr/>
        </p:nvSpPr>
        <p:spPr bwMode="black">
          <a:xfrm>
            <a:off x="10066775" y="1546916"/>
            <a:ext cx="814051" cy="52579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05" name="Straight Arrow Connector 104"/>
          <p:cNvCxnSpPr>
            <a:stCxn id="104" idx="10"/>
            <a:endCxn id="153" idx="0"/>
          </p:cNvCxnSpPr>
          <p:nvPr/>
        </p:nvCxnSpPr>
        <p:spPr>
          <a:xfrm flipH="1">
            <a:off x="9775896" y="2072711"/>
            <a:ext cx="314391" cy="648279"/>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4" idx="10"/>
            <a:endCxn id="6" idx="0"/>
          </p:cNvCxnSpPr>
          <p:nvPr/>
        </p:nvCxnSpPr>
        <p:spPr>
          <a:xfrm>
            <a:off x="10090287" y="2072711"/>
            <a:ext cx="456253" cy="648279"/>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4" idx="9"/>
            <a:endCxn id="103" idx="0"/>
          </p:cNvCxnSpPr>
          <p:nvPr/>
        </p:nvCxnSpPr>
        <p:spPr>
          <a:xfrm>
            <a:off x="10857314" y="2072711"/>
            <a:ext cx="455857" cy="648279"/>
          </a:xfrm>
          <a:prstGeom prst="straightConnector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9393" y="1003542"/>
            <a:ext cx="216154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HWLB VIP1</a:t>
            </a:r>
          </a:p>
        </p:txBody>
      </p:sp>
      <p:sp>
        <p:nvSpPr>
          <p:cNvPr id="112" name="TextBox 111"/>
          <p:cNvSpPr txBox="1"/>
          <p:nvPr/>
        </p:nvSpPr>
        <p:spPr>
          <a:xfrm>
            <a:off x="9441609" y="1075369"/>
            <a:ext cx="216154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HWLB VIP2</a:t>
            </a:r>
          </a:p>
        </p:txBody>
      </p:sp>
      <p:sp>
        <p:nvSpPr>
          <p:cNvPr id="40" name="Left Brace 39"/>
          <p:cNvSpPr/>
          <p:nvPr/>
        </p:nvSpPr>
        <p:spPr>
          <a:xfrm rot="16200000">
            <a:off x="1683191" y="3789334"/>
            <a:ext cx="383513" cy="129540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Left Brace 123"/>
          <p:cNvSpPr/>
          <p:nvPr/>
        </p:nvSpPr>
        <p:spPr>
          <a:xfrm rot="5400000">
            <a:off x="2656538" y="4394975"/>
            <a:ext cx="383513" cy="129540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Left Brace 125"/>
          <p:cNvSpPr/>
          <p:nvPr/>
        </p:nvSpPr>
        <p:spPr>
          <a:xfrm rot="16200000">
            <a:off x="10354782" y="3878806"/>
            <a:ext cx="383513" cy="1295400"/>
          </a:xfrm>
          <a:prstGeom prst="lef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8" name="Straight Connector 127"/>
          <p:cNvCxnSpPr>
            <a:stCxn id="126" idx="1"/>
            <a:endCxn id="124" idx="1"/>
          </p:cNvCxnSpPr>
          <p:nvPr/>
        </p:nvCxnSpPr>
        <p:spPr>
          <a:xfrm flipH="1">
            <a:off x="2848295" y="4718263"/>
            <a:ext cx="7698244" cy="132656"/>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Left Brace 134"/>
          <p:cNvSpPr/>
          <p:nvPr/>
        </p:nvSpPr>
        <p:spPr>
          <a:xfrm>
            <a:off x="8878181" y="2828059"/>
            <a:ext cx="383513" cy="1295400"/>
          </a:xfrm>
          <a:prstGeom prst="leftBrace">
            <a:avLst/>
          </a:prstGeom>
          <a:ln w="38100">
            <a:solidFill>
              <a:srgbClr val="00206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7" name="Straight Connector 136"/>
          <p:cNvCxnSpPr>
            <a:stCxn id="40" idx="1"/>
            <a:endCxn id="135" idx="1"/>
          </p:cNvCxnSpPr>
          <p:nvPr/>
        </p:nvCxnSpPr>
        <p:spPr>
          <a:xfrm flipV="1">
            <a:off x="1874948" y="3475759"/>
            <a:ext cx="7003233" cy="1153032"/>
          </a:xfrm>
          <a:prstGeom prst="line">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4" name="Chart 93"/>
          <p:cNvGraphicFramePr/>
          <p:nvPr>
            <p:extLst/>
          </p:nvPr>
        </p:nvGraphicFramePr>
        <p:xfrm>
          <a:off x="4493100" y="1143155"/>
          <a:ext cx="3514027" cy="2403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4" name="Chart 153"/>
          <p:cNvGraphicFramePr/>
          <p:nvPr>
            <p:extLst/>
          </p:nvPr>
        </p:nvGraphicFramePr>
        <p:xfrm>
          <a:off x="4493099" y="1142642"/>
          <a:ext cx="3514027" cy="2403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6" name="Chart 155"/>
          <p:cNvGraphicFramePr/>
          <p:nvPr>
            <p:extLst/>
          </p:nvPr>
        </p:nvGraphicFramePr>
        <p:xfrm>
          <a:off x="4483152" y="1136034"/>
          <a:ext cx="3514027" cy="24033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8" name="Chart 157"/>
          <p:cNvGraphicFramePr/>
          <p:nvPr>
            <p:extLst/>
          </p:nvPr>
        </p:nvGraphicFramePr>
        <p:xfrm>
          <a:off x="4483152" y="1143155"/>
          <a:ext cx="3514027" cy="24033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0" name="Chart 159"/>
          <p:cNvGraphicFramePr/>
          <p:nvPr>
            <p:extLst/>
          </p:nvPr>
        </p:nvGraphicFramePr>
        <p:xfrm>
          <a:off x="4483152" y="1142674"/>
          <a:ext cx="3514027" cy="24033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1" name="Chart 160"/>
          <p:cNvGraphicFramePr/>
          <p:nvPr>
            <p:extLst/>
          </p:nvPr>
        </p:nvGraphicFramePr>
        <p:xfrm>
          <a:off x="4493098" y="1134385"/>
          <a:ext cx="3514027" cy="24033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2" name="Chart 161"/>
          <p:cNvGraphicFramePr/>
          <p:nvPr>
            <p:extLst>
              <p:ext uri="{D42A27DB-BD31-4B8C-83A1-F6EECF244321}">
                <p14:modId xmlns:p14="http://schemas.microsoft.com/office/powerpoint/2010/main" val="3566868121"/>
              </p:ext>
            </p:extLst>
          </p:nvPr>
        </p:nvGraphicFramePr>
        <p:xfrm>
          <a:off x="4503045" y="1205131"/>
          <a:ext cx="3514027" cy="2403325"/>
        </p:xfrm>
        <a:graphic>
          <a:graphicData uri="http://schemas.openxmlformats.org/drawingml/2006/chart">
            <c:chart xmlns:c="http://schemas.openxmlformats.org/drawingml/2006/chart" xmlns:r="http://schemas.openxmlformats.org/officeDocument/2006/relationships" r:id="rId10"/>
          </a:graphicData>
        </a:graphic>
      </p:graphicFrame>
      <p:cxnSp>
        <p:nvCxnSpPr>
          <p:cNvPr id="116" name="Straight Connector 115"/>
          <p:cNvCxnSpPr>
            <a:stCxn id="40" idx="1"/>
            <a:endCxn id="124" idx="1"/>
          </p:cNvCxnSpPr>
          <p:nvPr/>
        </p:nvCxnSpPr>
        <p:spPr>
          <a:xfrm>
            <a:off x="1874948" y="4628791"/>
            <a:ext cx="973347" cy="22212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84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500"/>
                                        <p:tgtEl>
                                          <p:spTgt spid="137"/>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15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15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1"/>
                                        </p:tgtEl>
                                      </p:cBhvr>
                                    </p:animEffect>
                                    <p:set>
                                      <p:cBhvr>
                                        <p:cTn id="58" dur="1" fill="hold">
                                          <p:stCondLst>
                                            <p:cond delay="499"/>
                                          </p:stCondLst>
                                        </p:cTn>
                                        <p:tgtEl>
                                          <p:spTgt spid="61"/>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5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64"/>
                                        </p:tgtEl>
                                      </p:cBhvr>
                                    </p:animEffect>
                                    <p:set>
                                      <p:cBhvr>
                                        <p:cTn id="67" dur="1" fill="hold">
                                          <p:stCondLst>
                                            <p:cond delay="499"/>
                                          </p:stCondLst>
                                        </p:cTn>
                                        <p:tgtEl>
                                          <p:spTgt spid="6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60"/>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44"/>
                                        </p:tgtEl>
                                      </p:cBhvr>
                                    </p:animEffect>
                                    <p:set>
                                      <p:cBhvr>
                                        <p:cTn id="79" dur="1" fill="hold">
                                          <p:stCondLst>
                                            <p:cond delay="499"/>
                                          </p:stCondLst>
                                        </p:cTn>
                                        <p:tgtEl>
                                          <p:spTgt spid="14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35"/>
                                        </p:tgtEl>
                                      </p:cBhvr>
                                    </p:animEffect>
                                    <p:set>
                                      <p:cBhvr>
                                        <p:cTn id="85" dur="1" fill="hold">
                                          <p:stCondLst>
                                            <p:cond delay="499"/>
                                          </p:stCondLst>
                                        </p:cTn>
                                        <p:tgtEl>
                                          <p:spTgt spid="13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37"/>
                                        </p:tgtEl>
                                      </p:cBhvr>
                                    </p:animEffect>
                                    <p:set>
                                      <p:cBhvr>
                                        <p:cTn id="88" dur="1" fill="hold">
                                          <p:stCondLst>
                                            <p:cond delay="499"/>
                                          </p:stCondLst>
                                        </p:cTn>
                                        <p:tgtEl>
                                          <p:spTgt spid="13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16"/>
                                        </p:tgtEl>
                                      </p:cBhvr>
                                    </p:animEffect>
                                    <p:set>
                                      <p:cBhvr>
                                        <p:cTn id="91" dur="1" fill="hold">
                                          <p:stCondLst>
                                            <p:cond delay="499"/>
                                          </p:stCondLst>
                                        </p:cTn>
                                        <p:tgtEl>
                                          <p:spTgt spid="11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40"/>
                                        </p:tgtEl>
                                      </p:cBhvr>
                                    </p:animEffect>
                                    <p:set>
                                      <p:cBhvr>
                                        <p:cTn id="94" dur="1" fill="hold">
                                          <p:stCondLst>
                                            <p:cond delay="499"/>
                                          </p:stCondLst>
                                        </p:cTn>
                                        <p:tgtEl>
                                          <p:spTgt spid="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61"/>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162"/>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59"/>
                                        </p:tgtEl>
                                      </p:cBhvr>
                                    </p:animEffect>
                                    <p:set>
                                      <p:cBhvr>
                                        <p:cTn id="104"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4" grpId="0"/>
      <p:bldP spid="40" grpId="0" animBg="1"/>
      <p:bldP spid="126" grpId="0" animBg="1"/>
      <p:bldP spid="135" grpId="0" animBg="1"/>
      <p:bldP spid="135" grpId="1" animBg="1"/>
      <p:bldGraphic spid="94" grpId="0">
        <p:bldAsOne/>
      </p:bldGraphic>
      <p:bldGraphic spid="154" grpId="0">
        <p:bldAsOne/>
      </p:bldGraphic>
      <p:bldGraphic spid="154" grpId="1">
        <p:bldAsOne/>
      </p:bldGraphic>
      <p:bldGraphic spid="156" grpId="0">
        <p:bldAsOne/>
      </p:bldGraphic>
      <p:bldGraphic spid="156" grpId="1">
        <p:bldAsOne/>
      </p:bldGraphic>
      <p:bldGraphic spid="158" grpId="0">
        <p:bldAsOne/>
      </p:bldGraphic>
      <p:bldGraphic spid="158" grpId="1">
        <p:bldAsOne/>
      </p:bldGraphic>
      <p:bldGraphic spid="160" grpId="0">
        <p:bldAsOne/>
      </p:bldGraphic>
      <p:bldGraphic spid="160" grpId="1">
        <p:bldAsOne/>
      </p:bldGraphic>
      <p:bldGraphic spid="161" grpId="0">
        <p:bldAsOne/>
      </p:bldGraphic>
      <p:bldGraphic spid="162" grpId="0">
        <p:bldAsOne/>
      </p:bldGraphic>
      <p:bldGraphic spid="162" grpId="1">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90" dirty="0" smtClean="0"/>
              <a:t>Exchange 2016/2013/2010 Coexistence</a:t>
            </a:r>
            <a:r>
              <a:rPr lang="en-US" dirty="0" smtClean="0"/>
              <a:t/>
            </a:r>
            <a:br>
              <a:rPr lang="en-US" dirty="0" smtClean="0"/>
            </a:br>
            <a:endParaRPr lang="en-US" sz="3200" dirty="0">
              <a:solidFill>
                <a:schemeClr val="tx2"/>
              </a:solidFill>
            </a:endParaRPr>
          </a:p>
        </p:txBody>
      </p:sp>
      <p:sp>
        <p:nvSpPr>
          <p:cNvPr id="3" name="Rectangle 2"/>
          <p:cNvSpPr/>
          <p:nvPr/>
        </p:nvSpPr>
        <p:spPr>
          <a:xfrm>
            <a:off x="4789366" y="2185780"/>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grpSp>
        <p:nvGrpSpPr>
          <p:cNvPr id="4" name="Group 3"/>
          <p:cNvGrpSpPr/>
          <p:nvPr/>
        </p:nvGrpSpPr>
        <p:grpSpPr>
          <a:xfrm>
            <a:off x="4958347" y="2778790"/>
            <a:ext cx="2613913" cy="1593197"/>
            <a:chOff x="990600" y="2247900"/>
            <a:chExt cx="2362200" cy="1562100"/>
          </a:xfrm>
          <a:solidFill>
            <a:srgbClr val="00B050"/>
          </a:solidFill>
        </p:grpSpPr>
        <p:grpSp>
          <p:nvGrpSpPr>
            <p:cNvPr id="5" name="Group 4"/>
            <p:cNvGrpSpPr/>
            <p:nvPr/>
          </p:nvGrpSpPr>
          <p:grpSpPr>
            <a:xfrm>
              <a:off x="990600" y="2247900"/>
              <a:ext cx="2362200" cy="1562100"/>
              <a:chOff x="990600" y="2247900"/>
              <a:chExt cx="2362200" cy="1562100"/>
            </a:xfrm>
            <a:grpFill/>
          </p:grpSpPr>
          <p:sp>
            <p:nvSpPr>
              <p:cNvPr id="8" name="Rectangle 7"/>
              <p:cNvSpPr/>
              <p:nvPr/>
            </p:nvSpPr>
            <p:spPr bwMode="auto">
              <a:xfrm>
                <a:off x="990600" y="2247900"/>
                <a:ext cx="2362200" cy="1562100"/>
              </a:xfrm>
              <a:prstGeom prst="rect">
                <a:avLst/>
              </a:prstGeom>
              <a:grp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9" name="TextBox 8"/>
              <p:cNvSpPr txBox="1"/>
              <p:nvPr/>
            </p:nvSpPr>
            <p:spPr>
              <a:xfrm>
                <a:off x="1031499" y="3471446"/>
                <a:ext cx="2283202" cy="307805"/>
              </a:xfrm>
              <a:prstGeom prst="rect">
                <a:avLst/>
              </a:prstGeom>
              <a:grpFill/>
              <a:ln>
                <a:noFill/>
              </a:ln>
            </p:spPr>
            <p:txBody>
              <a:bodyPr wrap="square" lIns="0" tIns="0" rIns="0" bIns="0" rtlCol="0">
                <a:spAutoFit/>
              </a:bodyPr>
              <a:lstStyle/>
              <a:p>
                <a:pPr algn="r"/>
                <a:r>
                  <a:rPr lang="en-US" sz="2040" dirty="0" smtClean="0">
                    <a:solidFill>
                      <a:schemeClr val="bg1"/>
                    </a:solidFill>
                  </a:rPr>
                  <a:t>Exchange 2013 </a:t>
                </a:r>
                <a:r>
                  <a:rPr lang="en-US" sz="2040" dirty="0">
                    <a:solidFill>
                      <a:schemeClr val="bg1"/>
                    </a:solidFill>
                  </a:rPr>
                  <a:t>CAS</a:t>
                </a:r>
              </a:p>
            </p:txBody>
          </p:sp>
        </p:grpSp>
        <p:sp>
          <p:nvSpPr>
            <p:cNvPr id="6" name="Rectangle 5"/>
            <p:cNvSpPr/>
            <p:nvPr/>
          </p:nvSpPr>
          <p:spPr bwMode="auto">
            <a:xfrm>
              <a:off x="1181100" y="2419350"/>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IIS</a:t>
              </a:r>
            </a:p>
          </p:txBody>
        </p:sp>
        <p:sp>
          <p:nvSpPr>
            <p:cNvPr id="7" name="Rectangle 6"/>
            <p:cNvSpPr/>
            <p:nvPr/>
          </p:nvSpPr>
          <p:spPr bwMode="auto">
            <a:xfrm>
              <a:off x="1181100" y="2962275"/>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grpSp>
      <p:grpSp>
        <p:nvGrpSpPr>
          <p:cNvPr id="10" name="Group 9"/>
          <p:cNvGrpSpPr/>
          <p:nvPr/>
        </p:nvGrpSpPr>
        <p:grpSpPr>
          <a:xfrm>
            <a:off x="4958348" y="4804005"/>
            <a:ext cx="2613912" cy="1865207"/>
            <a:chOff x="990600" y="4174122"/>
            <a:chExt cx="2362200" cy="2026652"/>
          </a:xfrm>
        </p:grpSpPr>
        <p:sp>
          <p:nvSpPr>
            <p:cNvPr id="11" name="Rectangle 10"/>
            <p:cNvSpPr/>
            <p:nvPr/>
          </p:nvSpPr>
          <p:spPr bwMode="auto">
            <a:xfrm>
              <a:off x="990600" y="4174122"/>
              <a:ext cx="2362200" cy="2026652"/>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12" name="TextBox 11"/>
            <p:cNvSpPr txBox="1"/>
            <p:nvPr/>
          </p:nvSpPr>
          <p:spPr>
            <a:xfrm>
              <a:off x="1031498" y="5837739"/>
              <a:ext cx="2283204" cy="341105"/>
            </a:xfrm>
            <a:prstGeom prst="rect">
              <a:avLst/>
            </a:prstGeom>
            <a:solidFill>
              <a:srgbClr val="FFC000"/>
            </a:solidFill>
            <a:ln>
              <a:noFill/>
            </a:ln>
          </p:spPr>
          <p:style>
            <a:lnRef idx="1">
              <a:schemeClr val="accent5"/>
            </a:lnRef>
            <a:fillRef idx="3">
              <a:schemeClr val="accent5"/>
            </a:fillRef>
            <a:effectRef idx="2">
              <a:schemeClr val="accent5"/>
            </a:effectRef>
            <a:fontRef idx="minor">
              <a:schemeClr val="lt1"/>
            </a:fontRef>
          </p:style>
          <p:txBody>
            <a:bodyPr wrap="square" lIns="0" tIns="0" rIns="0" bIns="0" rtlCol="0">
              <a:spAutoFit/>
            </a:bodyPr>
            <a:lstStyle/>
            <a:p>
              <a:pPr algn="r"/>
              <a:r>
                <a:rPr lang="en-US" sz="2040" dirty="0" smtClean="0">
                  <a:solidFill>
                    <a:schemeClr val="bg1"/>
                  </a:solidFill>
                </a:rPr>
                <a:t>Exchange 2013 </a:t>
              </a:r>
              <a:r>
                <a:rPr lang="en-US" sz="2040" dirty="0">
                  <a:solidFill>
                    <a:schemeClr val="bg1"/>
                  </a:solidFill>
                </a:rPr>
                <a:t>MBX</a:t>
              </a:r>
            </a:p>
          </p:txBody>
        </p:sp>
      </p:grpSp>
      <p:sp>
        <p:nvSpPr>
          <p:cNvPr id="13" name="Rectangle 12"/>
          <p:cNvSpPr/>
          <p:nvPr/>
        </p:nvSpPr>
        <p:spPr bwMode="auto">
          <a:xfrm>
            <a:off x="5172012" y="4957224"/>
            <a:ext cx="1981266" cy="388585"/>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Protocol Head</a:t>
            </a:r>
          </a:p>
        </p:txBody>
      </p:sp>
      <p:sp>
        <p:nvSpPr>
          <p:cNvPr id="14" name="Flowchart: Magnetic Disk 13"/>
          <p:cNvSpPr/>
          <p:nvPr/>
        </p:nvSpPr>
        <p:spPr bwMode="auto">
          <a:xfrm>
            <a:off x="5706179" y="5361915"/>
            <a:ext cx="912936" cy="990891"/>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nvGrpSpPr>
          <p:cNvPr id="43" name="Group 42"/>
          <p:cNvGrpSpPr/>
          <p:nvPr/>
        </p:nvGrpSpPr>
        <p:grpSpPr>
          <a:xfrm>
            <a:off x="1140048" y="2778790"/>
            <a:ext cx="3256738" cy="3890421"/>
            <a:chOff x="1474787" y="2618005"/>
            <a:chExt cx="2503669" cy="3814484"/>
          </a:xfrm>
        </p:grpSpPr>
        <p:grpSp>
          <p:nvGrpSpPr>
            <p:cNvPr id="17" name="Group 16"/>
            <p:cNvGrpSpPr/>
            <p:nvPr/>
          </p:nvGrpSpPr>
          <p:grpSpPr>
            <a:xfrm>
              <a:off x="1474787" y="2618005"/>
              <a:ext cx="2503669" cy="3814484"/>
              <a:chOff x="4349125" y="2181225"/>
              <a:chExt cx="2503669" cy="3814484"/>
            </a:xfrm>
          </p:grpSpPr>
          <p:grpSp>
            <p:nvGrpSpPr>
              <p:cNvPr id="26" name="Group 25"/>
              <p:cNvGrpSpPr/>
              <p:nvPr/>
            </p:nvGrpSpPr>
            <p:grpSpPr>
              <a:xfrm>
                <a:off x="4349125" y="2181225"/>
                <a:ext cx="2503669" cy="3814484"/>
                <a:chOff x="1028700" y="2247900"/>
                <a:chExt cx="2503669" cy="3814484"/>
              </a:xfrm>
            </p:grpSpPr>
            <p:sp>
              <p:nvSpPr>
                <p:cNvPr id="29" name="Rectangle 28"/>
                <p:cNvSpPr/>
                <p:nvPr/>
              </p:nvSpPr>
              <p:spPr bwMode="auto">
                <a:xfrm>
                  <a:off x="1028700" y="2247900"/>
                  <a:ext cx="2458075" cy="3814484"/>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30" name="TextBox 29"/>
                <p:cNvSpPr txBox="1"/>
                <p:nvPr/>
              </p:nvSpPr>
              <p:spPr>
                <a:xfrm>
                  <a:off x="1036194" y="2270916"/>
                  <a:ext cx="2496175" cy="307804"/>
                </a:xfrm>
                <a:prstGeom prst="rect">
                  <a:avLst/>
                </a:prstGeom>
                <a:noFill/>
                <a:ln>
                  <a:noFill/>
                </a:ln>
              </p:spPr>
              <p:txBody>
                <a:bodyPr wrap="square" lIns="0" tIns="0" rIns="0" bIns="0" rtlCol="0">
                  <a:spAutoFit/>
                </a:bodyPr>
                <a:lstStyle/>
                <a:p>
                  <a:r>
                    <a:rPr lang="en-US" sz="2040" dirty="0" smtClean="0">
                      <a:solidFill>
                        <a:schemeClr val="bg1"/>
                      </a:solidFill>
                    </a:rPr>
                    <a:t>16 Client Access </a:t>
                  </a:r>
                  <a:r>
                    <a:rPr lang="en-US" sz="2040" u="sng" dirty="0" smtClean="0">
                      <a:solidFill>
                        <a:schemeClr val="bg1"/>
                      </a:solidFill>
                    </a:rPr>
                    <a:t>Services</a:t>
                  </a:r>
                  <a:endParaRPr lang="en-US" sz="2040" u="sng" dirty="0">
                    <a:solidFill>
                      <a:schemeClr val="bg1"/>
                    </a:solidFill>
                  </a:endParaRPr>
                </a:p>
              </p:txBody>
            </p:sp>
          </p:grpSp>
          <p:sp>
            <p:nvSpPr>
              <p:cNvPr id="27" name="Rectangle 26"/>
              <p:cNvSpPr/>
              <p:nvPr/>
            </p:nvSpPr>
            <p:spPr bwMode="auto">
              <a:xfrm>
                <a:off x="4526161" y="2526442"/>
                <a:ext cx="1943100" cy="312678"/>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solidFill>
                      <a:schemeClr val="bg1"/>
                    </a:solidFill>
                  </a:rPr>
                  <a:t>IIS</a:t>
                </a:r>
                <a:endParaRPr lang="en-US" sz="2244" dirty="0">
                  <a:solidFill>
                    <a:schemeClr val="bg1"/>
                  </a:solidFill>
                </a:endParaRPr>
              </a:p>
            </p:txBody>
          </p:sp>
        </p:grpSp>
        <p:sp>
          <p:nvSpPr>
            <p:cNvPr id="25" name="TextBox 24"/>
            <p:cNvSpPr txBox="1"/>
            <p:nvPr/>
          </p:nvSpPr>
          <p:spPr>
            <a:xfrm>
              <a:off x="1668701" y="6082136"/>
              <a:ext cx="1994024" cy="307804"/>
            </a:xfrm>
            <a:prstGeom prst="rect">
              <a:avLst/>
            </a:prstGeom>
            <a:noFill/>
            <a:ln>
              <a:noFill/>
            </a:ln>
          </p:spPr>
          <p:txBody>
            <a:bodyPr wrap="square" lIns="0" tIns="0" rIns="0" bIns="0" rtlCol="0">
              <a:spAutoFit/>
            </a:bodyPr>
            <a:lstStyle/>
            <a:p>
              <a:pPr algn="r"/>
              <a:r>
                <a:rPr lang="en-US" sz="2040" dirty="0" smtClean="0">
                  <a:solidFill>
                    <a:schemeClr val="bg1"/>
                  </a:solidFill>
                </a:rPr>
                <a:t>Exchange 2016 Store</a:t>
              </a:r>
              <a:endParaRPr lang="en-US" sz="2040" dirty="0">
                <a:solidFill>
                  <a:schemeClr val="bg1"/>
                </a:solidFill>
              </a:endParaRPr>
            </a:p>
          </p:txBody>
        </p:sp>
        <p:sp>
          <p:nvSpPr>
            <p:cNvPr id="19" name="Rectangle 18"/>
            <p:cNvSpPr/>
            <p:nvPr/>
          </p:nvSpPr>
          <p:spPr bwMode="auto">
            <a:xfrm>
              <a:off x="1674812" y="4727793"/>
              <a:ext cx="1943100" cy="3810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smtClean="0">
                  <a:solidFill>
                    <a:schemeClr val="tx1"/>
                  </a:solidFill>
                </a:rPr>
                <a:t>Protocol Head</a:t>
              </a:r>
              <a:endParaRPr lang="en-US" sz="2040" dirty="0">
                <a:solidFill>
                  <a:schemeClr val="tx1"/>
                </a:solidFill>
              </a:endParaRPr>
            </a:p>
          </p:txBody>
        </p:sp>
        <p:sp>
          <p:nvSpPr>
            <p:cNvPr id="20" name="Flowchart: Magnetic Disk 19"/>
            <p:cNvSpPr/>
            <p:nvPr/>
          </p:nvSpPr>
          <p:spPr bwMode="auto">
            <a:xfrm>
              <a:off x="2256807" y="5123066"/>
              <a:ext cx="777233" cy="971550"/>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grpSp>
        <p:nvGrpSpPr>
          <p:cNvPr id="21" name="Group 20"/>
          <p:cNvGrpSpPr/>
          <p:nvPr/>
        </p:nvGrpSpPr>
        <p:grpSpPr>
          <a:xfrm>
            <a:off x="7994972" y="2080304"/>
            <a:ext cx="352226" cy="4693558"/>
            <a:chOff x="3955412" y="1598830"/>
            <a:chExt cx="345441" cy="4601945"/>
          </a:xfrm>
        </p:grpSpPr>
        <p:cxnSp>
          <p:nvCxnSpPr>
            <p:cNvPr id="22" name="Straight Connector 21"/>
            <p:cNvCxnSpPr/>
            <p:nvPr/>
          </p:nvCxnSpPr>
          <p:spPr>
            <a:xfrm>
              <a:off x="3962400" y="1598830"/>
              <a:ext cx="38100" cy="460194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rot="5400000" flipH="1">
              <a:off x="3093601" y="3593351"/>
              <a:ext cx="2069063" cy="345441"/>
            </a:xfrm>
            <a:prstGeom prst="rect">
              <a:avLst/>
            </a:prstGeom>
            <a:noFill/>
          </p:spPr>
          <p:txBody>
            <a:bodyPr wrap="square" lIns="0" tIns="0" rIns="0" bIns="0" rtlCol="0">
              <a:spAutoFit/>
            </a:bodyPr>
            <a:lstStyle/>
            <a:p>
              <a:r>
                <a:rPr lang="en-US" sz="2244" dirty="0"/>
                <a:t>Site Boundary</a:t>
              </a:r>
            </a:p>
          </p:txBody>
        </p:sp>
      </p:grpSp>
      <p:cxnSp>
        <p:nvCxnSpPr>
          <p:cNvPr id="41" name="Straight Arrow Connector 40"/>
          <p:cNvCxnSpPr/>
          <p:nvPr/>
        </p:nvCxnSpPr>
        <p:spPr>
          <a:xfrm>
            <a:off x="6162645" y="1595354"/>
            <a:ext cx="0" cy="417729"/>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a:stCxn id="3" idx="2"/>
          </p:cNvCxnSpPr>
          <p:nvPr/>
        </p:nvCxnSpPr>
        <p:spPr>
          <a:xfrm flipH="1">
            <a:off x="6152935" y="2493855"/>
            <a:ext cx="9710" cy="486446"/>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grpSp>
        <p:nvGrpSpPr>
          <p:cNvPr id="46" name="Group 45"/>
          <p:cNvGrpSpPr/>
          <p:nvPr/>
        </p:nvGrpSpPr>
        <p:grpSpPr>
          <a:xfrm>
            <a:off x="8765484" y="2778790"/>
            <a:ext cx="2447446" cy="3867950"/>
            <a:chOff x="1436687" y="2618005"/>
            <a:chExt cx="2400300" cy="3792452"/>
          </a:xfrm>
        </p:grpSpPr>
        <p:grpSp>
          <p:nvGrpSpPr>
            <p:cNvPr id="48" name="Group 47"/>
            <p:cNvGrpSpPr/>
            <p:nvPr/>
          </p:nvGrpSpPr>
          <p:grpSpPr>
            <a:xfrm>
              <a:off x="1436687" y="2618005"/>
              <a:ext cx="2362200" cy="1562100"/>
              <a:chOff x="4311025" y="2181225"/>
              <a:chExt cx="2362200" cy="1562100"/>
            </a:xfrm>
          </p:grpSpPr>
          <p:grpSp>
            <p:nvGrpSpPr>
              <p:cNvPr id="54" name="Group 53"/>
              <p:cNvGrpSpPr/>
              <p:nvPr/>
            </p:nvGrpSpPr>
            <p:grpSpPr>
              <a:xfrm>
                <a:off x="4311025" y="2181225"/>
                <a:ext cx="2362200" cy="1562100"/>
                <a:chOff x="990600" y="2247900"/>
                <a:chExt cx="2362200" cy="1562100"/>
              </a:xfrm>
            </p:grpSpPr>
            <p:sp>
              <p:nvSpPr>
                <p:cNvPr id="56" name="Rectangle 55"/>
                <p:cNvSpPr/>
                <p:nvPr/>
              </p:nvSpPr>
              <p:spPr bwMode="auto">
                <a:xfrm>
                  <a:off x="990600" y="2247900"/>
                  <a:ext cx="2362200" cy="1562100"/>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7" name="TextBox 56"/>
                <p:cNvSpPr txBox="1"/>
                <p:nvPr/>
              </p:nvSpPr>
              <p:spPr>
                <a:xfrm>
                  <a:off x="990600" y="3471446"/>
                  <a:ext cx="2324101" cy="313932"/>
                </a:xfrm>
                <a:prstGeom prst="rect">
                  <a:avLst/>
                </a:prstGeom>
                <a:solidFill>
                  <a:srgbClr val="00B050"/>
                </a:solidFill>
                <a:ln>
                  <a:noFill/>
                </a:ln>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CAS</a:t>
                  </a:r>
                </a:p>
              </p:txBody>
            </p:sp>
          </p:grpSp>
          <p:sp>
            <p:nvSpPr>
              <p:cNvPr id="55" name="Rectangle 54"/>
              <p:cNvSpPr/>
              <p:nvPr/>
            </p:nvSpPr>
            <p:spPr bwMode="auto">
              <a:xfrm>
                <a:off x="4501525" y="2352674"/>
                <a:ext cx="1943100" cy="923925"/>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Protocol Head</a:t>
                </a:r>
              </a:p>
            </p:txBody>
          </p:sp>
        </p:grpSp>
        <p:grpSp>
          <p:nvGrpSpPr>
            <p:cNvPr id="49" name="Group 48"/>
            <p:cNvGrpSpPr/>
            <p:nvPr/>
          </p:nvGrpSpPr>
          <p:grpSpPr>
            <a:xfrm>
              <a:off x="1474787" y="4577564"/>
              <a:ext cx="2362200" cy="1832893"/>
              <a:chOff x="990600" y="4174122"/>
              <a:chExt cx="2362200" cy="2026652"/>
            </a:xfrm>
          </p:grpSpPr>
          <p:sp>
            <p:nvSpPr>
              <p:cNvPr id="52" name="Rectangle 51"/>
              <p:cNvSpPr/>
              <p:nvPr/>
            </p:nvSpPr>
            <p:spPr bwMode="auto">
              <a:xfrm>
                <a:off x="990600" y="4174122"/>
                <a:ext cx="2362200" cy="2026652"/>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3" name="TextBox 52"/>
              <p:cNvSpPr txBox="1"/>
              <p:nvPr/>
            </p:nvSpPr>
            <p:spPr>
              <a:xfrm>
                <a:off x="990600" y="5837738"/>
                <a:ext cx="2324101" cy="340343"/>
              </a:xfrm>
              <a:prstGeom prst="rect">
                <a:avLst/>
              </a:prstGeom>
              <a:noFill/>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MBX</a:t>
                </a:r>
              </a:p>
            </p:txBody>
          </p:sp>
        </p:grpSp>
        <p:sp>
          <p:nvSpPr>
            <p:cNvPr id="50" name="Rectangle 49"/>
            <p:cNvSpPr/>
            <p:nvPr/>
          </p:nvSpPr>
          <p:spPr bwMode="auto">
            <a:xfrm>
              <a:off x="1674812" y="4727793"/>
              <a:ext cx="19431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Store</a:t>
              </a:r>
            </a:p>
          </p:txBody>
        </p:sp>
        <p:sp>
          <p:nvSpPr>
            <p:cNvPr id="51" name="Flowchart: Magnetic Disk 50"/>
            <p:cNvSpPr/>
            <p:nvPr/>
          </p:nvSpPr>
          <p:spPr bwMode="auto">
            <a:xfrm>
              <a:off x="2208211" y="5132775"/>
              <a:ext cx="895350" cy="971550"/>
            </a:xfrm>
            <a:prstGeom prst="flowChartMagneticDisk">
              <a:avLst/>
            </a:prstGeom>
            <a:solidFill>
              <a:schemeClr val="accent6">
                <a:lumMod val="50000"/>
                <a:lumOff val="50000"/>
              </a:schemeClr>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cxnSp>
        <p:nvCxnSpPr>
          <p:cNvPr id="58" name="Straight Arrow Connector 57"/>
          <p:cNvCxnSpPr/>
          <p:nvPr/>
        </p:nvCxnSpPr>
        <p:spPr>
          <a:xfrm flipH="1" flipV="1">
            <a:off x="3927796" y="3290330"/>
            <a:ext cx="1218960" cy="422901"/>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cxnSp>
        <p:nvCxnSpPr>
          <p:cNvPr id="71" name="Straight Arrow Connector 70"/>
          <p:cNvCxnSpPr/>
          <p:nvPr/>
        </p:nvCxnSpPr>
        <p:spPr>
          <a:xfrm flipH="1">
            <a:off x="9990719" y="3895971"/>
            <a:ext cx="5838" cy="1034608"/>
          </a:xfrm>
          <a:prstGeom prst="straightConnector1">
            <a:avLst/>
          </a:prstGeom>
          <a:ln w="28575">
            <a:solidFill>
              <a:srgbClr val="000000"/>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a:off x="7153280" y="3728325"/>
            <a:ext cx="1806447" cy="0"/>
          </a:xfrm>
          <a:prstGeom prst="straightConnector1">
            <a:avLst/>
          </a:prstGeom>
          <a:ln w="28575">
            <a:solidFill>
              <a:srgbClr val="FFFFFF"/>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pic>
        <p:nvPicPr>
          <p:cNvPr id="75" name="Picture 2" descr="C:\Users\rosssmi\AppData\Local\Microsoft\Windows\Temporary Internet Files\Content.IE5\R2XD0PW5\MC9004315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060" y="1052698"/>
            <a:ext cx="611223" cy="6113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8577079" y="2185780"/>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cxnSp>
        <p:nvCxnSpPr>
          <p:cNvPr id="63" name="Straight Arrow Connector 62"/>
          <p:cNvCxnSpPr/>
          <p:nvPr/>
        </p:nvCxnSpPr>
        <p:spPr>
          <a:xfrm>
            <a:off x="6535375" y="2493857"/>
            <a:ext cx="0" cy="491303"/>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68" name="Straight Arrow Connector 67"/>
          <p:cNvCxnSpPr/>
          <p:nvPr/>
        </p:nvCxnSpPr>
        <p:spPr>
          <a:xfrm flipH="1" flipV="1">
            <a:off x="6543776" y="1400898"/>
            <a:ext cx="2033305" cy="612186"/>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62" idx="2"/>
          </p:cNvCxnSpPr>
          <p:nvPr/>
        </p:nvCxnSpPr>
        <p:spPr>
          <a:xfrm flipH="1">
            <a:off x="9944520" y="2493857"/>
            <a:ext cx="5838" cy="491303"/>
          </a:xfrm>
          <a:prstGeom prst="straightConnector1">
            <a:avLst/>
          </a:prstGeom>
          <a:ln w="28575">
            <a:solidFill>
              <a:srgbClr val="FF0000"/>
            </a:solidFill>
            <a:tailEnd type="arrow"/>
          </a:ln>
        </p:spPr>
        <p:style>
          <a:lnRef idx="2">
            <a:schemeClr val="accent4"/>
          </a:lnRef>
          <a:fillRef idx="0">
            <a:schemeClr val="accent4"/>
          </a:fillRef>
          <a:effectRef idx="1">
            <a:schemeClr val="accent4"/>
          </a:effectRef>
          <a:fontRef idx="minor">
            <a:schemeClr val="tx1"/>
          </a:fontRef>
        </p:style>
      </p:cxnSp>
      <p:pic>
        <p:nvPicPr>
          <p:cNvPr id="60"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9270513" y="5857362"/>
            <a:ext cx="543877" cy="503799"/>
          </a:xfrm>
          <a:prstGeom prst="rect">
            <a:avLst/>
          </a:prstGeom>
          <a:noFill/>
          <a:ln>
            <a:noFill/>
          </a:ln>
        </p:spPr>
      </p:pic>
      <p:pic>
        <p:nvPicPr>
          <p:cNvPr id="69"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1971834" y="5844705"/>
            <a:ext cx="543877" cy="503799"/>
          </a:xfrm>
          <a:prstGeom prst="rect">
            <a:avLst/>
          </a:prstGeom>
          <a:noFill/>
          <a:ln>
            <a:noFill/>
          </a:ln>
        </p:spPr>
      </p:pic>
      <p:sp>
        <p:nvSpPr>
          <p:cNvPr id="88" name="TextBox 87"/>
          <p:cNvSpPr txBox="1"/>
          <p:nvPr/>
        </p:nvSpPr>
        <p:spPr>
          <a:xfrm>
            <a:off x="8553970" y="1926732"/>
            <a:ext cx="2746558" cy="256159"/>
          </a:xfrm>
          <a:prstGeom prst="rect">
            <a:avLst/>
          </a:prstGeom>
          <a:noFill/>
        </p:spPr>
        <p:txBody>
          <a:bodyPr wrap="square" lIns="0" tIns="0" rIns="0" bIns="0" rtlCol="0">
            <a:spAutoFit/>
          </a:bodyPr>
          <a:lstStyle/>
          <a:p>
            <a:pPr algn="ctr"/>
            <a:r>
              <a:rPr lang="en-US" sz="1632" dirty="0"/>
              <a:t>europe.mail.contoso.com</a:t>
            </a:r>
          </a:p>
        </p:txBody>
      </p:sp>
      <p:sp>
        <p:nvSpPr>
          <p:cNvPr id="89" name="TextBox 88"/>
          <p:cNvSpPr txBox="1"/>
          <p:nvPr/>
        </p:nvSpPr>
        <p:spPr>
          <a:xfrm>
            <a:off x="4789366" y="1926732"/>
            <a:ext cx="2746558" cy="256159"/>
          </a:xfrm>
          <a:prstGeom prst="rect">
            <a:avLst/>
          </a:prstGeom>
          <a:noFill/>
        </p:spPr>
        <p:txBody>
          <a:bodyPr wrap="square" lIns="0" tIns="0" rIns="0" bIns="0" rtlCol="0">
            <a:spAutoFit/>
          </a:bodyPr>
          <a:lstStyle/>
          <a:p>
            <a:pPr algn="ctr"/>
            <a:r>
              <a:rPr lang="en-US" sz="1632" dirty="0"/>
              <a:t>mail.contoso.com</a:t>
            </a:r>
          </a:p>
        </p:txBody>
      </p:sp>
      <p:sp>
        <p:nvSpPr>
          <p:cNvPr id="80" name="TextBox 79"/>
          <p:cNvSpPr txBox="1"/>
          <p:nvPr/>
        </p:nvSpPr>
        <p:spPr>
          <a:xfrm>
            <a:off x="9162311" y="4352977"/>
            <a:ext cx="77970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RPC</a:t>
            </a:r>
            <a:endParaRPr lang="en-US" sz="2400" dirty="0" smtClean="0">
              <a:gradFill>
                <a:gsLst>
                  <a:gs pos="2917">
                    <a:schemeClr val="tx1"/>
                  </a:gs>
                  <a:gs pos="30000">
                    <a:schemeClr val="tx1"/>
                  </a:gs>
                </a:gsLst>
                <a:lin ang="5400000" scaled="0"/>
              </a:gradFill>
            </a:endParaRPr>
          </a:p>
        </p:txBody>
      </p:sp>
      <p:cxnSp>
        <p:nvCxnSpPr>
          <p:cNvPr id="65" name="Straight Arrow Connector 64"/>
          <p:cNvCxnSpPr/>
          <p:nvPr/>
        </p:nvCxnSpPr>
        <p:spPr>
          <a:xfrm rot="-60000" flipH="1">
            <a:off x="6372782" y="3912077"/>
            <a:ext cx="24694" cy="957075"/>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sp>
        <p:nvSpPr>
          <p:cNvPr id="67" name="Rectangle 66"/>
          <p:cNvSpPr/>
          <p:nvPr/>
        </p:nvSpPr>
        <p:spPr bwMode="auto">
          <a:xfrm>
            <a:off x="1748059" y="3504284"/>
            <a:ext cx="1981266" cy="388585"/>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cxnSp>
        <p:nvCxnSpPr>
          <p:cNvPr id="70" name="Straight Arrow Connector 69"/>
          <p:cNvCxnSpPr/>
          <p:nvPr/>
        </p:nvCxnSpPr>
        <p:spPr>
          <a:xfrm rot="60000">
            <a:off x="2634113" y="3899113"/>
            <a:ext cx="15273" cy="957997"/>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a:off x="968418" y="1400898"/>
            <a:ext cx="285924" cy="1227232"/>
          </a:xfrm>
          <a:prstGeom prst="straightConnector1">
            <a:avLst/>
          </a:prstGeom>
          <a:ln w="762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61467" y="1442880"/>
            <a:ext cx="2879026" cy="1043363"/>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Proxy to server hosting active copy of user’s mailbox database</a:t>
            </a:r>
          </a:p>
        </p:txBody>
      </p:sp>
      <p:sp>
        <p:nvSpPr>
          <p:cNvPr id="59" name="TextBox 58"/>
          <p:cNvSpPr txBox="1"/>
          <p:nvPr/>
        </p:nvSpPr>
        <p:spPr>
          <a:xfrm rot="1007493">
            <a:off x="6257610" y="1414646"/>
            <a:ext cx="3019505" cy="440890"/>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gradFill>
                  <a:gsLst>
                    <a:gs pos="2917">
                      <a:schemeClr val="tx1"/>
                    </a:gs>
                    <a:gs pos="30000">
                      <a:schemeClr val="tx1"/>
                    </a:gs>
                  </a:gsLst>
                  <a:lin ang="5400000" scaled="0"/>
                </a:gradFill>
              </a:rPr>
              <a:t>OWA/ECP redirects where appropriate</a:t>
            </a:r>
          </a:p>
        </p:txBody>
      </p:sp>
    </p:spTree>
    <p:extLst>
      <p:ext uri="{BB962C8B-B14F-4D97-AF65-F5344CB8AC3E}">
        <p14:creationId xmlns:p14="http://schemas.microsoft.com/office/powerpoint/2010/main" val="462027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repeatCount="4000" fill="hold" nodeType="after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292448" y="2778790"/>
            <a:ext cx="3079842" cy="3890421"/>
            <a:chOff x="1474787" y="2618005"/>
            <a:chExt cx="2367677" cy="3814484"/>
          </a:xfrm>
        </p:grpSpPr>
        <p:grpSp>
          <p:nvGrpSpPr>
            <p:cNvPr id="17" name="Group 16"/>
            <p:cNvGrpSpPr/>
            <p:nvPr/>
          </p:nvGrpSpPr>
          <p:grpSpPr>
            <a:xfrm>
              <a:off x="1474787" y="2618005"/>
              <a:ext cx="2367677" cy="3814484"/>
              <a:chOff x="4349125" y="2181225"/>
              <a:chExt cx="2367677" cy="3814484"/>
            </a:xfrm>
          </p:grpSpPr>
          <p:grpSp>
            <p:nvGrpSpPr>
              <p:cNvPr id="26" name="Group 25"/>
              <p:cNvGrpSpPr/>
              <p:nvPr/>
            </p:nvGrpSpPr>
            <p:grpSpPr>
              <a:xfrm>
                <a:off x="4349125" y="2181225"/>
                <a:ext cx="2367677" cy="3814484"/>
                <a:chOff x="1028700" y="2247900"/>
                <a:chExt cx="2367677" cy="3814484"/>
              </a:xfrm>
            </p:grpSpPr>
            <p:sp>
              <p:nvSpPr>
                <p:cNvPr id="29" name="Rectangle 28"/>
                <p:cNvSpPr/>
                <p:nvPr/>
              </p:nvSpPr>
              <p:spPr bwMode="auto">
                <a:xfrm>
                  <a:off x="1028700" y="2247900"/>
                  <a:ext cx="2362200" cy="3814484"/>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30" name="TextBox 29"/>
                <p:cNvSpPr txBox="1"/>
                <p:nvPr/>
              </p:nvSpPr>
              <p:spPr>
                <a:xfrm>
                  <a:off x="1053619" y="2608712"/>
                  <a:ext cx="2342758" cy="307804"/>
                </a:xfrm>
                <a:prstGeom prst="rect">
                  <a:avLst/>
                </a:prstGeom>
                <a:noFill/>
                <a:ln>
                  <a:noFill/>
                </a:ln>
              </p:spPr>
              <p:txBody>
                <a:bodyPr wrap="square" lIns="0" tIns="0" rIns="0" bIns="0" rtlCol="0">
                  <a:spAutoFit/>
                </a:bodyPr>
                <a:lstStyle/>
                <a:p>
                  <a:r>
                    <a:rPr lang="en-US" sz="2040" dirty="0" smtClean="0">
                      <a:solidFill>
                        <a:schemeClr val="bg1"/>
                      </a:solidFill>
                    </a:rPr>
                    <a:t> Client     Access   </a:t>
                  </a:r>
                  <a:r>
                    <a:rPr lang="en-US" sz="2040" u="sng" dirty="0" smtClean="0">
                      <a:solidFill>
                        <a:schemeClr val="bg1"/>
                      </a:solidFill>
                    </a:rPr>
                    <a:t>Services</a:t>
                  </a:r>
                  <a:endParaRPr lang="en-US" sz="2040" u="sng" dirty="0">
                    <a:solidFill>
                      <a:schemeClr val="bg1"/>
                    </a:solidFill>
                  </a:endParaRPr>
                </a:p>
              </p:txBody>
            </p:sp>
          </p:grpSp>
          <p:sp>
            <p:nvSpPr>
              <p:cNvPr id="27" name="Rectangle 26"/>
              <p:cNvSpPr/>
              <p:nvPr/>
            </p:nvSpPr>
            <p:spPr bwMode="auto">
              <a:xfrm>
                <a:off x="4768119" y="2871572"/>
                <a:ext cx="1523130" cy="312678"/>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solidFill>
                      <a:schemeClr val="bg1"/>
                    </a:solidFill>
                  </a:rPr>
                  <a:t>IIS</a:t>
                </a:r>
                <a:endParaRPr lang="en-US" sz="2244" dirty="0">
                  <a:solidFill>
                    <a:schemeClr val="bg1"/>
                  </a:solidFill>
                </a:endParaRPr>
              </a:p>
            </p:txBody>
          </p:sp>
        </p:grpSp>
        <p:sp>
          <p:nvSpPr>
            <p:cNvPr id="19" name="Rectangle 18"/>
            <p:cNvSpPr/>
            <p:nvPr/>
          </p:nvSpPr>
          <p:spPr bwMode="auto">
            <a:xfrm>
              <a:off x="1674812" y="4727793"/>
              <a:ext cx="1943100" cy="3810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smtClean="0">
                  <a:solidFill>
                    <a:schemeClr val="tx1"/>
                  </a:solidFill>
                </a:rPr>
                <a:t>Protocol Head</a:t>
              </a:r>
              <a:endParaRPr lang="en-US" sz="2040" dirty="0">
                <a:solidFill>
                  <a:schemeClr val="tx1"/>
                </a:solidFill>
              </a:endParaRPr>
            </a:p>
          </p:txBody>
        </p:sp>
        <p:sp>
          <p:nvSpPr>
            <p:cNvPr id="20" name="Flowchart: Magnetic Disk 19"/>
            <p:cNvSpPr/>
            <p:nvPr/>
          </p:nvSpPr>
          <p:spPr bwMode="auto">
            <a:xfrm>
              <a:off x="2326698" y="5134926"/>
              <a:ext cx="708129" cy="971550"/>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sp>
        <p:nvSpPr>
          <p:cNvPr id="2" name="Title 1"/>
          <p:cNvSpPr>
            <a:spLocks noGrp="1"/>
          </p:cNvSpPr>
          <p:nvPr>
            <p:ph type="title"/>
          </p:nvPr>
        </p:nvSpPr>
        <p:spPr/>
        <p:txBody>
          <a:bodyPr/>
          <a:lstStyle/>
          <a:p>
            <a:r>
              <a:rPr lang="en-US" sz="4590" dirty="0" smtClean="0"/>
              <a:t>Exchange 2016/2013/2010 Coexistence</a:t>
            </a:r>
            <a:r>
              <a:rPr lang="en-US" dirty="0" smtClean="0"/>
              <a:t/>
            </a:r>
            <a:br>
              <a:rPr lang="en-US" dirty="0" smtClean="0"/>
            </a:br>
            <a:endParaRPr lang="en-US" sz="3200" dirty="0">
              <a:solidFill>
                <a:schemeClr val="tx2"/>
              </a:solidFill>
            </a:endParaRPr>
          </a:p>
        </p:txBody>
      </p:sp>
      <p:sp>
        <p:nvSpPr>
          <p:cNvPr id="3" name="Rectangle 2"/>
          <p:cNvSpPr/>
          <p:nvPr/>
        </p:nvSpPr>
        <p:spPr>
          <a:xfrm>
            <a:off x="1453674" y="2291587"/>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grpSp>
        <p:nvGrpSpPr>
          <p:cNvPr id="4" name="Group 3"/>
          <p:cNvGrpSpPr/>
          <p:nvPr/>
        </p:nvGrpSpPr>
        <p:grpSpPr>
          <a:xfrm>
            <a:off x="5110748" y="2778790"/>
            <a:ext cx="2575066" cy="1593197"/>
            <a:chOff x="990600" y="2247900"/>
            <a:chExt cx="2362200" cy="1562100"/>
          </a:xfrm>
          <a:solidFill>
            <a:srgbClr val="00B050"/>
          </a:solidFill>
        </p:grpSpPr>
        <p:sp>
          <p:nvSpPr>
            <p:cNvPr id="8" name="Rectangle 7"/>
            <p:cNvSpPr/>
            <p:nvPr/>
          </p:nvSpPr>
          <p:spPr bwMode="auto">
            <a:xfrm>
              <a:off x="990600" y="2247900"/>
              <a:ext cx="2362200" cy="1562100"/>
            </a:xfrm>
            <a:prstGeom prst="rect">
              <a:avLst/>
            </a:prstGeom>
            <a:grp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6" name="Rectangle 5"/>
            <p:cNvSpPr/>
            <p:nvPr/>
          </p:nvSpPr>
          <p:spPr bwMode="auto">
            <a:xfrm>
              <a:off x="1181100" y="2419350"/>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IIS</a:t>
              </a:r>
            </a:p>
          </p:txBody>
        </p:sp>
        <p:sp>
          <p:nvSpPr>
            <p:cNvPr id="7" name="Rectangle 6"/>
            <p:cNvSpPr/>
            <p:nvPr/>
          </p:nvSpPr>
          <p:spPr bwMode="auto">
            <a:xfrm>
              <a:off x="1181100" y="2962275"/>
              <a:ext cx="1943100" cy="381000"/>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grpSp>
      <p:sp>
        <p:nvSpPr>
          <p:cNvPr id="11" name="Rectangle 10"/>
          <p:cNvSpPr/>
          <p:nvPr/>
        </p:nvSpPr>
        <p:spPr bwMode="auto">
          <a:xfrm>
            <a:off x="5110748" y="4804005"/>
            <a:ext cx="2575066" cy="1865207"/>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13" name="Rectangle 12"/>
          <p:cNvSpPr/>
          <p:nvPr/>
        </p:nvSpPr>
        <p:spPr bwMode="auto">
          <a:xfrm>
            <a:off x="5324412" y="4957224"/>
            <a:ext cx="1981266" cy="388585"/>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Protocol Head</a:t>
            </a:r>
          </a:p>
        </p:txBody>
      </p:sp>
      <p:sp>
        <p:nvSpPr>
          <p:cNvPr id="14" name="Flowchart: Magnetic Disk 13"/>
          <p:cNvSpPr/>
          <p:nvPr/>
        </p:nvSpPr>
        <p:spPr bwMode="auto">
          <a:xfrm>
            <a:off x="5858579" y="5361915"/>
            <a:ext cx="912936" cy="990891"/>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nvGrpSpPr>
          <p:cNvPr id="21" name="Group 20"/>
          <p:cNvGrpSpPr/>
          <p:nvPr/>
        </p:nvGrpSpPr>
        <p:grpSpPr>
          <a:xfrm>
            <a:off x="8147372" y="2080304"/>
            <a:ext cx="352226" cy="4693558"/>
            <a:chOff x="3955412" y="1598830"/>
            <a:chExt cx="345441" cy="4601945"/>
          </a:xfrm>
        </p:grpSpPr>
        <p:cxnSp>
          <p:nvCxnSpPr>
            <p:cNvPr id="22" name="Straight Connector 21"/>
            <p:cNvCxnSpPr/>
            <p:nvPr/>
          </p:nvCxnSpPr>
          <p:spPr>
            <a:xfrm>
              <a:off x="3962400" y="1598830"/>
              <a:ext cx="38100" cy="460194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rot="5400000" flipH="1">
              <a:off x="3093601" y="3593351"/>
              <a:ext cx="2069063" cy="345441"/>
            </a:xfrm>
            <a:prstGeom prst="rect">
              <a:avLst/>
            </a:prstGeom>
            <a:noFill/>
          </p:spPr>
          <p:txBody>
            <a:bodyPr wrap="square" lIns="0" tIns="0" rIns="0" bIns="0" rtlCol="0">
              <a:spAutoFit/>
            </a:bodyPr>
            <a:lstStyle/>
            <a:p>
              <a:r>
                <a:rPr lang="en-US" sz="2244" dirty="0"/>
                <a:t>Site Boundary</a:t>
              </a:r>
            </a:p>
          </p:txBody>
        </p:sp>
      </p:grpSp>
      <p:cxnSp>
        <p:nvCxnSpPr>
          <p:cNvPr id="41" name="Straight Arrow Connector 40"/>
          <p:cNvCxnSpPr/>
          <p:nvPr/>
        </p:nvCxnSpPr>
        <p:spPr>
          <a:xfrm>
            <a:off x="2826953" y="1701161"/>
            <a:ext cx="0" cy="417729"/>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a:xfrm flipH="1">
            <a:off x="2344502" y="2654283"/>
            <a:ext cx="11039" cy="853103"/>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grpSp>
        <p:nvGrpSpPr>
          <p:cNvPr id="46" name="Group 45"/>
          <p:cNvGrpSpPr/>
          <p:nvPr/>
        </p:nvGrpSpPr>
        <p:grpSpPr>
          <a:xfrm>
            <a:off x="8917884" y="2778790"/>
            <a:ext cx="2447446" cy="3867950"/>
            <a:chOff x="1436687" y="2618005"/>
            <a:chExt cx="2400300" cy="3792452"/>
          </a:xfrm>
        </p:grpSpPr>
        <p:grpSp>
          <p:nvGrpSpPr>
            <p:cNvPr id="48" name="Group 47"/>
            <p:cNvGrpSpPr/>
            <p:nvPr/>
          </p:nvGrpSpPr>
          <p:grpSpPr>
            <a:xfrm>
              <a:off x="1436687" y="2618005"/>
              <a:ext cx="2362200" cy="1562100"/>
              <a:chOff x="4311025" y="2181225"/>
              <a:chExt cx="2362200" cy="1562100"/>
            </a:xfrm>
          </p:grpSpPr>
          <p:sp>
            <p:nvSpPr>
              <p:cNvPr id="56" name="Rectangle 55"/>
              <p:cNvSpPr/>
              <p:nvPr/>
            </p:nvSpPr>
            <p:spPr bwMode="auto">
              <a:xfrm>
                <a:off x="4311025" y="2181225"/>
                <a:ext cx="2362200" cy="1562100"/>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5" name="Rectangle 54"/>
              <p:cNvSpPr/>
              <p:nvPr/>
            </p:nvSpPr>
            <p:spPr bwMode="auto">
              <a:xfrm>
                <a:off x="4501525" y="2352674"/>
                <a:ext cx="1943100" cy="923925"/>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Protocol Head</a:t>
                </a:r>
              </a:p>
            </p:txBody>
          </p:sp>
        </p:grpSp>
        <p:sp>
          <p:nvSpPr>
            <p:cNvPr id="52" name="Rectangle 51"/>
            <p:cNvSpPr/>
            <p:nvPr/>
          </p:nvSpPr>
          <p:spPr bwMode="auto">
            <a:xfrm>
              <a:off x="1474787" y="4577564"/>
              <a:ext cx="2362200" cy="1832893"/>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0" name="Rectangle 49"/>
            <p:cNvSpPr/>
            <p:nvPr/>
          </p:nvSpPr>
          <p:spPr bwMode="auto">
            <a:xfrm>
              <a:off x="1674812" y="4727793"/>
              <a:ext cx="19431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Store</a:t>
              </a:r>
            </a:p>
          </p:txBody>
        </p:sp>
        <p:sp>
          <p:nvSpPr>
            <p:cNvPr id="51" name="Flowchart: Magnetic Disk 50"/>
            <p:cNvSpPr/>
            <p:nvPr/>
          </p:nvSpPr>
          <p:spPr bwMode="auto">
            <a:xfrm>
              <a:off x="2208211" y="5132775"/>
              <a:ext cx="895350" cy="971550"/>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cxnSp>
        <p:nvCxnSpPr>
          <p:cNvPr id="58" name="Straight Arrow Connector 57"/>
          <p:cNvCxnSpPr>
            <a:stCxn id="67" idx="3"/>
            <a:endCxn id="13" idx="1"/>
          </p:cNvCxnSpPr>
          <p:nvPr/>
        </p:nvCxnSpPr>
        <p:spPr>
          <a:xfrm>
            <a:off x="3818735" y="4239927"/>
            <a:ext cx="1505677" cy="911590"/>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cxnSp>
        <p:nvCxnSpPr>
          <p:cNvPr id="63" name="Straight Arrow Connector 62"/>
          <p:cNvCxnSpPr/>
          <p:nvPr/>
        </p:nvCxnSpPr>
        <p:spPr>
          <a:xfrm>
            <a:off x="3300288" y="2654283"/>
            <a:ext cx="0" cy="828597"/>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pic>
        <p:nvPicPr>
          <p:cNvPr id="75" name="Picture 2" descr="C:\Users\rosssmi\AppData\Local\Microsoft\Windows\Temporary Internet Files\Content.IE5\R2XD0PW5\MC9004315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886" y="1181547"/>
            <a:ext cx="611223" cy="6113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8729479" y="2185780"/>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cxnSp>
        <p:nvCxnSpPr>
          <p:cNvPr id="68" name="Straight Arrow Connector 67"/>
          <p:cNvCxnSpPr/>
          <p:nvPr/>
        </p:nvCxnSpPr>
        <p:spPr>
          <a:xfrm flipH="1" flipV="1">
            <a:off x="3390643" y="1568321"/>
            <a:ext cx="5338838" cy="444763"/>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62" idx="2"/>
          </p:cNvCxnSpPr>
          <p:nvPr/>
        </p:nvCxnSpPr>
        <p:spPr>
          <a:xfrm flipH="1">
            <a:off x="10096920" y="2493857"/>
            <a:ext cx="5838" cy="491303"/>
          </a:xfrm>
          <a:prstGeom prst="straightConnector1">
            <a:avLst/>
          </a:prstGeom>
          <a:ln w="28575">
            <a:solidFill>
              <a:srgbClr val="FF0000"/>
            </a:solidFill>
            <a:tailEnd type="arrow"/>
          </a:ln>
        </p:spPr>
        <p:style>
          <a:lnRef idx="2">
            <a:schemeClr val="accent4"/>
          </a:lnRef>
          <a:fillRef idx="0">
            <a:schemeClr val="accent4"/>
          </a:fillRef>
          <a:effectRef idx="1">
            <a:schemeClr val="accent4"/>
          </a:effectRef>
          <a:fontRef idx="minor">
            <a:schemeClr val="tx1"/>
          </a:fontRef>
        </p:style>
      </p:cxnSp>
      <p:pic>
        <p:nvPicPr>
          <p:cNvPr id="60"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9422913" y="5857362"/>
            <a:ext cx="543877" cy="503799"/>
          </a:xfrm>
          <a:prstGeom prst="rect">
            <a:avLst/>
          </a:prstGeom>
          <a:noFill/>
          <a:ln>
            <a:noFill/>
          </a:ln>
        </p:spPr>
      </p:pic>
      <p:pic>
        <p:nvPicPr>
          <p:cNvPr id="69"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2149800" y="5874231"/>
            <a:ext cx="543877" cy="503799"/>
          </a:xfrm>
          <a:prstGeom prst="rect">
            <a:avLst/>
          </a:prstGeom>
          <a:noFill/>
          <a:ln>
            <a:noFill/>
          </a:ln>
        </p:spPr>
      </p:pic>
      <p:sp>
        <p:nvSpPr>
          <p:cNvPr id="88" name="TextBox 87"/>
          <p:cNvSpPr txBox="1"/>
          <p:nvPr/>
        </p:nvSpPr>
        <p:spPr>
          <a:xfrm>
            <a:off x="8706370" y="1926732"/>
            <a:ext cx="2746558" cy="256159"/>
          </a:xfrm>
          <a:prstGeom prst="rect">
            <a:avLst/>
          </a:prstGeom>
          <a:noFill/>
        </p:spPr>
        <p:txBody>
          <a:bodyPr wrap="square" lIns="0" tIns="0" rIns="0" bIns="0" rtlCol="0">
            <a:spAutoFit/>
          </a:bodyPr>
          <a:lstStyle/>
          <a:p>
            <a:pPr algn="ctr"/>
            <a:r>
              <a:rPr lang="en-US" sz="1632" dirty="0"/>
              <a:t>europe.mail.contoso.com</a:t>
            </a:r>
          </a:p>
        </p:txBody>
      </p:sp>
      <p:sp>
        <p:nvSpPr>
          <p:cNvPr id="89" name="TextBox 88"/>
          <p:cNvSpPr txBox="1"/>
          <p:nvPr/>
        </p:nvSpPr>
        <p:spPr>
          <a:xfrm>
            <a:off x="1453674" y="2032539"/>
            <a:ext cx="2746558" cy="256159"/>
          </a:xfrm>
          <a:prstGeom prst="rect">
            <a:avLst/>
          </a:prstGeom>
          <a:noFill/>
        </p:spPr>
        <p:txBody>
          <a:bodyPr wrap="square" lIns="0" tIns="0" rIns="0" bIns="0" rtlCol="0">
            <a:spAutoFit/>
          </a:bodyPr>
          <a:lstStyle/>
          <a:p>
            <a:pPr algn="ctr"/>
            <a:r>
              <a:rPr lang="en-US" sz="1632" dirty="0"/>
              <a:t>mail.contoso.com</a:t>
            </a:r>
          </a:p>
        </p:txBody>
      </p:sp>
      <p:sp>
        <p:nvSpPr>
          <p:cNvPr id="80" name="TextBox 79"/>
          <p:cNvSpPr txBox="1"/>
          <p:nvPr/>
        </p:nvSpPr>
        <p:spPr>
          <a:xfrm>
            <a:off x="9314711" y="4352977"/>
            <a:ext cx="77970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RPC</a:t>
            </a:r>
            <a:endParaRPr lang="en-US" sz="2400" dirty="0" smtClean="0">
              <a:gradFill>
                <a:gsLst>
                  <a:gs pos="2917">
                    <a:schemeClr val="tx1"/>
                  </a:gs>
                  <a:gs pos="30000">
                    <a:schemeClr val="tx1"/>
                  </a:gs>
                </a:gsLst>
                <a:lin ang="5400000" scaled="0"/>
              </a:gradFill>
            </a:endParaRPr>
          </a:p>
        </p:txBody>
      </p:sp>
      <p:sp>
        <p:nvSpPr>
          <p:cNvPr id="67" name="Rectangle 66"/>
          <p:cNvSpPr/>
          <p:nvPr/>
        </p:nvSpPr>
        <p:spPr bwMode="auto">
          <a:xfrm>
            <a:off x="1837469" y="4045634"/>
            <a:ext cx="1981266" cy="388585"/>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cxnSp>
        <p:nvCxnSpPr>
          <p:cNvPr id="70" name="Straight Arrow Connector 69"/>
          <p:cNvCxnSpPr>
            <a:stCxn id="67" idx="2"/>
            <a:endCxn id="19" idx="0"/>
          </p:cNvCxnSpPr>
          <p:nvPr/>
        </p:nvCxnSpPr>
        <p:spPr>
          <a:xfrm flipH="1">
            <a:off x="2816417" y="4434219"/>
            <a:ext cx="11685" cy="496360"/>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sp>
        <p:nvSpPr>
          <p:cNvPr id="66" name="TextBox 65"/>
          <p:cNvSpPr txBox="1"/>
          <p:nvPr/>
        </p:nvSpPr>
        <p:spPr>
          <a:xfrm>
            <a:off x="1324862" y="2765180"/>
            <a:ext cx="3054553" cy="313932"/>
          </a:xfrm>
          <a:prstGeom prst="rect">
            <a:avLst/>
          </a:prstGeom>
          <a:noFill/>
          <a:ln>
            <a:noFill/>
          </a:ln>
        </p:spPr>
        <p:txBody>
          <a:bodyPr wrap="square" lIns="0" tIns="0" rIns="0" bIns="0" rtlCol="0">
            <a:spAutoFit/>
          </a:bodyPr>
          <a:lstStyle/>
          <a:p>
            <a:r>
              <a:rPr lang="en-US" sz="2040" dirty="0" smtClean="0">
                <a:solidFill>
                  <a:schemeClr val="bg1"/>
                </a:solidFill>
              </a:rPr>
              <a:t>16 MBX  Server</a:t>
            </a:r>
            <a:endParaRPr lang="en-US" sz="2040" dirty="0">
              <a:solidFill>
                <a:schemeClr val="bg1"/>
              </a:solidFill>
            </a:endParaRPr>
          </a:p>
        </p:txBody>
      </p:sp>
      <p:cxnSp>
        <p:nvCxnSpPr>
          <p:cNvPr id="28" name="Straight Connector 27"/>
          <p:cNvCxnSpPr/>
          <p:nvPr/>
        </p:nvCxnSpPr>
        <p:spPr>
          <a:xfrm flipV="1">
            <a:off x="3804464" y="4224376"/>
            <a:ext cx="955328" cy="657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31358" y="2428977"/>
            <a:ext cx="0" cy="178882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59792" y="2445624"/>
            <a:ext cx="3815826" cy="4823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575618" y="2488999"/>
            <a:ext cx="0" cy="101838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575618" y="3498411"/>
            <a:ext cx="432839" cy="0"/>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sp>
        <p:nvSpPr>
          <p:cNvPr id="65" name="TextBox 64"/>
          <p:cNvSpPr txBox="1"/>
          <p:nvPr/>
        </p:nvSpPr>
        <p:spPr>
          <a:xfrm rot="244050">
            <a:off x="4223189" y="1427291"/>
            <a:ext cx="4286642"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OWA/ECP redirects where appropriate</a:t>
            </a:r>
          </a:p>
        </p:txBody>
      </p:sp>
      <p:sp>
        <p:nvSpPr>
          <p:cNvPr id="61" name="TextBox 60"/>
          <p:cNvSpPr txBox="1"/>
          <p:nvPr/>
        </p:nvSpPr>
        <p:spPr>
          <a:xfrm>
            <a:off x="1544689" y="6311883"/>
            <a:ext cx="2593799" cy="313932"/>
          </a:xfrm>
          <a:prstGeom prst="rect">
            <a:avLst/>
          </a:prstGeom>
          <a:noFill/>
          <a:ln>
            <a:noFill/>
          </a:ln>
        </p:spPr>
        <p:txBody>
          <a:bodyPr wrap="square" lIns="0" tIns="0" rIns="0" bIns="0" rtlCol="0">
            <a:spAutoFit/>
          </a:bodyPr>
          <a:lstStyle/>
          <a:p>
            <a:pPr algn="r"/>
            <a:r>
              <a:rPr lang="en-US" sz="2040" dirty="0" smtClean="0">
                <a:solidFill>
                  <a:schemeClr val="bg1"/>
                </a:solidFill>
              </a:rPr>
              <a:t>Exchange 2016 Store</a:t>
            </a:r>
            <a:endParaRPr lang="en-US" sz="2040" dirty="0">
              <a:solidFill>
                <a:schemeClr val="bg1"/>
              </a:solidFill>
            </a:endParaRPr>
          </a:p>
        </p:txBody>
      </p:sp>
      <p:sp>
        <p:nvSpPr>
          <p:cNvPr id="64" name="TextBox 63"/>
          <p:cNvSpPr txBox="1"/>
          <p:nvPr/>
        </p:nvSpPr>
        <p:spPr>
          <a:xfrm>
            <a:off x="5156004" y="6335097"/>
            <a:ext cx="2526498" cy="313932"/>
          </a:xfrm>
          <a:prstGeom prst="rect">
            <a:avLst/>
          </a:prstGeom>
          <a:solidFill>
            <a:srgbClr val="FFC000"/>
          </a:solidFill>
          <a:ln>
            <a:noFill/>
          </a:ln>
        </p:spPr>
        <p:style>
          <a:lnRef idx="1">
            <a:schemeClr val="accent5"/>
          </a:lnRef>
          <a:fillRef idx="3">
            <a:schemeClr val="accent5"/>
          </a:fillRef>
          <a:effectRef idx="2">
            <a:schemeClr val="accent5"/>
          </a:effectRef>
          <a:fontRef idx="minor">
            <a:schemeClr val="lt1"/>
          </a:fontRef>
        </p:style>
        <p:txBody>
          <a:bodyPr wrap="square" lIns="0" tIns="0" rIns="0" bIns="0" rtlCol="0">
            <a:spAutoFit/>
          </a:bodyPr>
          <a:lstStyle/>
          <a:p>
            <a:pPr algn="r"/>
            <a:r>
              <a:rPr lang="en-US" sz="2040" dirty="0" smtClean="0">
                <a:solidFill>
                  <a:schemeClr val="bg1"/>
                </a:solidFill>
              </a:rPr>
              <a:t>Exchange 2013 </a:t>
            </a:r>
            <a:r>
              <a:rPr lang="en-US" sz="2040" dirty="0">
                <a:solidFill>
                  <a:schemeClr val="bg1"/>
                </a:solidFill>
              </a:rPr>
              <a:t>MBX</a:t>
            </a:r>
          </a:p>
        </p:txBody>
      </p:sp>
      <p:sp>
        <p:nvSpPr>
          <p:cNvPr id="73" name="TextBox 72"/>
          <p:cNvSpPr txBox="1"/>
          <p:nvPr/>
        </p:nvSpPr>
        <p:spPr>
          <a:xfrm>
            <a:off x="8956732" y="6311876"/>
            <a:ext cx="2369751" cy="313932"/>
          </a:xfrm>
          <a:prstGeom prst="rect">
            <a:avLst/>
          </a:prstGeom>
          <a:noFill/>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MBX</a:t>
            </a:r>
          </a:p>
        </p:txBody>
      </p:sp>
      <p:sp>
        <p:nvSpPr>
          <p:cNvPr id="79" name="TextBox 78"/>
          <p:cNvSpPr txBox="1"/>
          <p:nvPr/>
        </p:nvSpPr>
        <p:spPr>
          <a:xfrm>
            <a:off x="8917884" y="4026693"/>
            <a:ext cx="2369751" cy="320181"/>
          </a:xfrm>
          <a:prstGeom prst="rect">
            <a:avLst/>
          </a:prstGeom>
          <a:solidFill>
            <a:srgbClr val="00B050"/>
          </a:solidFill>
          <a:ln>
            <a:noFill/>
          </a:ln>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CAS</a:t>
            </a:r>
          </a:p>
        </p:txBody>
      </p:sp>
      <p:cxnSp>
        <p:nvCxnSpPr>
          <p:cNvPr id="71" name="Straight Arrow Connector 70"/>
          <p:cNvCxnSpPr/>
          <p:nvPr/>
        </p:nvCxnSpPr>
        <p:spPr>
          <a:xfrm flipH="1">
            <a:off x="10152450" y="3895971"/>
            <a:ext cx="5838" cy="1034608"/>
          </a:xfrm>
          <a:prstGeom prst="straightConnector1">
            <a:avLst/>
          </a:prstGeom>
          <a:ln w="28575">
            <a:solidFill>
              <a:srgbClr val="000000"/>
            </a:solidFill>
            <a:tailEnd type="arrow"/>
          </a:ln>
        </p:spPr>
        <p:style>
          <a:lnRef idx="2">
            <a:schemeClr val="dk1"/>
          </a:lnRef>
          <a:fillRef idx="0">
            <a:schemeClr val="dk1"/>
          </a:fillRef>
          <a:effectRef idx="1">
            <a:schemeClr val="dk1"/>
          </a:effectRef>
          <a:fontRef idx="minor">
            <a:schemeClr val="tx1"/>
          </a:fontRef>
        </p:style>
      </p:cxnSp>
      <p:sp>
        <p:nvSpPr>
          <p:cNvPr id="81" name="TextBox 80"/>
          <p:cNvSpPr txBox="1"/>
          <p:nvPr/>
        </p:nvSpPr>
        <p:spPr>
          <a:xfrm>
            <a:off x="5156004" y="4026693"/>
            <a:ext cx="2526497" cy="313933"/>
          </a:xfrm>
          <a:prstGeom prst="rect">
            <a:avLst/>
          </a:prstGeom>
          <a:solidFill>
            <a:srgbClr val="00B050"/>
          </a:solidFill>
          <a:ln>
            <a:noFill/>
          </a:ln>
        </p:spPr>
        <p:txBody>
          <a:bodyPr wrap="square" lIns="0" tIns="0" rIns="0" bIns="0" rtlCol="0">
            <a:spAutoFit/>
          </a:bodyPr>
          <a:lstStyle/>
          <a:p>
            <a:pPr algn="r"/>
            <a:r>
              <a:rPr lang="en-US" sz="2040" dirty="0" smtClean="0">
                <a:solidFill>
                  <a:schemeClr val="bg1"/>
                </a:solidFill>
              </a:rPr>
              <a:t>Exchange 2013 </a:t>
            </a:r>
            <a:r>
              <a:rPr lang="en-US" sz="2040" dirty="0">
                <a:solidFill>
                  <a:schemeClr val="bg1"/>
                </a:solidFill>
              </a:rPr>
              <a:t>CAS</a:t>
            </a:r>
          </a:p>
        </p:txBody>
      </p:sp>
    </p:spTree>
    <p:extLst>
      <p:ext uri="{BB962C8B-B14F-4D97-AF65-F5344CB8AC3E}">
        <p14:creationId xmlns:p14="http://schemas.microsoft.com/office/powerpoint/2010/main" val="69447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140048" y="2732305"/>
            <a:ext cx="3079842" cy="3890421"/>
            <a:chOff x="1474787" y="2618005"/>
            <a:chExt cx="2367677" cy="3814484"/>
          </a:xfrm>
        </p:grpSpPr>
        <p:grpSp>
          <p:nvGrpSpPr>
            <p:cNvPr id="17" name="Group 16"/>
            <p:cNvGrpSpPr/>
            <p:nvPr/>
          </p:nvGrpSpPr>
          <p:grpSpPr>
            <a:xfrm>
              <a:off x="1474787" y="2618005"/>
              <a:ext cx="2367677" cy="3814484"/>
              <a:chOff x="4349125" y="2181225"/>
              <a:chExt cx="2367677" cy="3814484"/>
            </a:xfrm>
          </p:grpSpPr>
          <p:grpSp>
            <p:nvGrpSpPr>
              <p:cNvPr id="26" name="Group 25"/>
              <p:cNvGrpSpPr/>
              <p:nvPr/>
            </p:nvGrpSpPr>
            <p:grpSpPr>
              <a:xfrm>
                <a:off x="4349125" y="2181225"/>
                <a:ext cx="2367677" cy="3814484"/>
                <a:chOff x="1028700" y="2247900"/>
                <a:chExt cx="2367677" cy="3814484"/>
              </a:xfrm>
            </p:grpSpPr>
            <p:sp>
              <p:nvSpPr>
                <p:cNvPr id="29" name="Rectangle 28"/>
                <p:cNvSpPr/>
                <p:nvPr/>
              </p:nvSpPr>
              <p:spPr bwMode="auto">
                <a:xfrm>
                  <a:off x="1028700" y="2247900"/>
                  <a:ext cx="2362200" cy="3814484"/>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30" name="TextBox 29"/>
                <p:cNvSpPr txBox="1"/>
                <p:nvPr/>
              </p:nvSpPr>
              <p:spPr>
                <a:xfrm>
                  <a:off x="1053619" y="2608712"/>
                  <a:ext cx="2342758" cy="307804"/>
                </a:xfrm>
                <a:prstGeom prst="rect">
                  <a:avLst/>
                </a:prstGeom>
                <a:noFill/>
                <a:ln>
                  <a:noFill/>
                </a:ln>
              </p:spPr>
              <p:txBody>
                <a:bodyPr wrap="square" lIns="0" tIns="0" rIns="0" bIns="0" rtlCol="0">
                  <a:spAutoFit/>
                </a:bodyPr>
                <a:lstStyle/>
                <a:p>
                  <a:r>
                    <a:rPr lang="en-US" sz="2040" dirty="0" smtClean="0">
                      <a:solidFill>
                        <a:schemeClr val="bg1"/>
                      </a:solidFill>
                    </a:rPr>
                    <a:t> Client     Access   </a:t>
                  </a:r>
                  <a:r>
                    <a:rPr lang="en-US" sz="2040" u="sng" dirty="0" smtClean="0">
                      <a:solidFill>
                        <a:schemeClr val="bg1"/>
                      </a:solidFill>
                    </a:rPr>
                    <a:t>Services</a:t>
                  </a:r>
                  <a:endParaRPr lang="en-US" sz="2040" u="sng" dirty="0">
                    <a:solidFill>
                      <a:schemeClr val="bg1"/>
                    </a:solidFill>
                  </a:endParaRPr>
                </a:p>
              </p:txBody>
            </p:sp>
          </p:grpSp>
          <p:sp>
            <p:nvSpPr>
              <p:cNvPr id="27" name="Rectangle 26"/>
              <p:cNvSpPr/>
              <p:nvPr/>
            </p:nvSpPr>
            <p:spPr bwMode="auto">
              <a:xfrm>
                <a:off x="4768119" y="2871572"/>
                <a:ext cx="1523130" cy="312678"/>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solidFill>
                      <a:schemeClr val="bg1"/>
                    </a:solidFill>
                  </a:rPr>
                  <a:t>IIS</a:t>
                </a:r>
                <a:endParaRPr lang="en-US" sz="2244" dirty="0">
                  <a:solidFill>
                    <a:schemeClr val="bg1"/>
                  </a:solidFill>
                </a:endParaRPr>
              </a:p>
            </p:txBody>
          </p:sp>
        </p:grpSp>
        <p:sp>
          <p:nvSpPr>
            <p:cNvPr id="19" name="Rectangle 18"/>
            <p:cNvSpPr/>
            <p:nvPr/>
          </p:nvSpPr>
          <p:spPr bwMode="auto">
            <a:xfrm>
              <a:off x="1674812" y="4727793"/>
              <a:ext cx="1943100" cy="3810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smtClean="0">
                  <a:solidFill>
                    <a:schemeClr val="tx1"/>
                  </a:solidFill>
                </a:rPr>
                <a:t>Protocol Head</a:t>
              </a:r>
              <a:endParaRPr lang="en-US" sz="2040" dirty="0">
                <a:solidFill>
                  <a:schemeClr val="tx1"/>
                </a:solidFill>
              </a:endParaRPr>
            </a:p>
          </p:txBody>
        </p:sp>
        <p:sp>
          <p:nvSpPr>
            <p:cNvPr id="20" name="Flowchart: Magnetic Disk 19"/>
            <p:cNvSpPr/>
            <p:nvPr/>
          </p:nvSpPr>
          <p:spPr bwMode="auto">
            <a:xfrm>
              <a:off x="2373966" y="5150711"/>
              <a:ext cx="644379" cy="971550"/>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sp>
        <p:nvSpPr>
          <p:cNvPr id="2" name="Title 1"/>
          <p:cNvSpPr>
            <a:spLocks noGrp="1"/>
          </p:cNvSpPr>
          <p:nvPr>
            <p:ph type="title"/>
          </p:nvPr>
        </p:nvSpPr>
        <p:spPr/>
        <p:txBody>
          <a:bodyPr/>
          <a:lstStyle/>
          <a:p>
            <a:r>
              <a:rPr lang="en-US" sz="4590" dirty="0" smtClean="0"/>
              <a:t>Exchange 2016/2013/2010 Coexistence</a:t>
            </a:r>
            <a:r>
              <a:rPr lang="en-US" dirty="0" smtClean="0"/>
              <a:t/>
            </a:r>
            <a:br>
              <a:rPr lang="en-US" dirty="0" smtClean="0"/>
            </a:br>
            <a:endParaRPr lang="en-US" sz="3200" dirty="0">
              <a:solidFill>
                <a:schemeClr val="tx2"/>
              </a:solidFill>
            </a:endParaRPr>
          </a:p>
        </p:txBody>
      </p:sp>
      <p:sp>
        <p:nvSpPr>
          <p:cNvPr id="3" name="Rectangle 2"/>
          <p:cNvSpPr/>
          <p:nvPr/>
        </p:nvSpPr>
        <p:spPr>
          <a:xfrm>
            <a:off x="1301274" y="2245102"/>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sp>
        <p:nvSpPr>
          <p:cNvPr id="11" name="Rectangle 10"/>
          <p:cNvSpPr/>
          <p:nvPr/>
        </p:nvSpPr>
        <p:spPr bwMode="auto">
          <a:xfrm>
            <a:off x="4958348" y="4757520"/>
            <a:ext cx="2575066" cy="1865207"/>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13" name="Rectangle 12"/>
          <p:cNvSpPr/>
          <p:nvPr/>
        </p:nvSpPr>
        <p:spPr bwMode="auto">
          <a:xfrm>
            <a:off x="5172012" y="4910739"/>
            <a:ext cx="1981266" cy="388585"/>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Protocol Head</a:t>
            </a:r>
          </a:p>
        </p:txBody>
      </p:sp>
      <p:sp>
        <p:nvSpPr>
          <p:cNvPr id="14" name="Flowchart: Magnetic Disk 13"/>
          <p:cNvSpPr/>
          <p:nvPr/>
        </p:nvSpPr>
        <p:spPr bwMode="auto">
          <a:xfrm>
            <a:off x="5706179" y="5315430"/>
            <a:ext cx="912936" cy="990891"/>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nvGrpSpPr>
          <p:cNvPr id="21" name="Group 20"/>
          <p:cNvGrpSpPr/>
          <p:nvPr/>
        </p:nvGrpSpPr>
        <p:grpSpPr>
          <a:xfrm>
            <a:off x="8002092" y="2033819"/>
            <a:ext cx="366109" cy="4693558"/>
            <a:chOff x="3962400" y="1598830"/>
            <a:chExt cx="359057" cy="4601945"/>
          </a:xfrm>
        </p:grpSpPr>
        <p:cxnSp>
          <p:nvCxnSpPr>
            <p:cNvPr id="22" name="Straight Connector 21"/>
            <p:cNvCxnSpPr/>
            <p:nvPr/>
          </p:nvCxnSpPr>
          <p:spPr>
            <a:xfrm>
              <a:off x="3962400" y="1598830"/>
              <a:ext cx="38100" cy="460194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rot="5400000" flipH="1">
              <a:off x="3114205" y="4043118"/>
              <a:ext cx="2069063" cy="345441"/>
            </a:xfrm>
            <a:prstGeom prst="rect">
              <a:avLst/>
            </a:prstGeom>
            <a:noFill/>
          </p:spPr>
          <p:txBody>
            <a:bodyPr wrap="square" lIns="0" tIns="0" rIns="0" bIns="0" rtlCol="0">
              <a:spAutoFit/>
            </a:bodyPr>
            <a:lstStyle/>
            <a:p>
              <a:r>
                <a:rPr lang="en-US" sz="2244" dirty="0"/>
                <a:t>Site Boundary</a:t>
              </a:r>
            </a:p>
          </p:txBody>
        </p:sp>
      </p:grpSp>
      <p:cxnSp>
        <p:nvCxnSpPr>
          <p:cNvPr id="41" name="Straight Arrow Connector 40"/>
          <p:cNvCxnSpPr/>
          <p:nvPr/>
        </p:nvCxnSpPr>
        <p:spPr>
          <a:xfrm>
            <a:off x="2674553" y="1654676"/>
            <a:ext cx="0" cy="417729"/>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a:xfrm flipH="1">
            <a:off x="2192102" y="2607798"/>
            <a:ext cx="11039" cy="853103"/>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grpSp>
        <p:nvGrpSpPr>
          <p:cNvPr id="46" name="Group 45"/>
          <p:cNvGrpSpPr/>
          <p:nvPr/>
        </p:nvGrpSpPr>
        <p:grpSpPr>
          <a:xfrm>
            <a:off x="8765484" y="2732305"/>
            <a:ext cx="2447446" cy="3867950"/>
            <a:chOff x="1436687" y="2618005"/>
            <a:chExt cx="2400300" cy="3792452"/>
          </a:xfrm>
        </p:grpSpPr>
        <p:grpSp>
          <p:nvGrpSpPr>
            <p:cNvPr id="48" name="Group 47"/>
            <p:cNvGrpSpPr/>
            <p:nvPr/>
          </p:nvGrpSpPr>
          <p:grpSpPr>
            <a:xfrm>
              <a:off x="1436687" y="2618005"/>
              <a:ext cx="2362200" cy="1562100"/>
              <a:chOff x="4311025" y="2181225"/>
              <a:chExt cx="2362200" cy="1562100"/>
            </a:xfrm>
          </p:grpSpPr>
          <p:sp>
            <p:nvSpPr>
              <p:cNvPr id="56" name="Rectangle 55"/>
              <p:cNvSpPr/>
              <p:nvPr/>
            </p:nvSpPr>
            <p:spPr bwMode="auto">
              <a:xfrm>
                <a:off x="4311025" y="2181225"/>
                <a:ext cx="2362200" cy="1562100"/>
              </a:xfrm>
              <a:prstGeom prst="rect">
                <a:avLst/>
              </a:prstGeom>
              <a:solidFill>
                <a:srgbClr val="00B05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5" name="Rectangle 54"/>
              <p:cNvSpPr/>
              <p:nvPr/>
            </p:nvSpPr>
            <p:spPr bwMode="auto">
              <a:xfrm>
                <a:off x="4501525" y="2352674"/>
                <a:ext cx="1943100" cy="923925"/>
              </a:xfrm>
              <a:prstGeom prst="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Protocol Head</a:t>
                </a:r>
              </a:p>
            </p:txBody>
          </p:sp>
        </p:grpSp>
        <p:sp>
          <p:nvSpPr>
            <p:cNvPr id="52" name="Rectangle 51"/>
            <p:cNvSpPr/>
            <p:nvPr/>
          </p:nvSpPr>
          <p:spPr bwMode="auto">
            <a:xfrm>
              <a:off x="1474787" y="4577564"/>
              <a:ext cx="2362200" cy="1832893"/>
            </a:xfrm>
            <a:prstGeom prst="rect">
              <a:avLst/>
            </a:prstGeom>
            <a:solidFill>
              <a:srgbClr val="FFC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50" name="Rectangle 49"/>
            <p:cNvSpPr/>
            <p:nvPr/>
          </p:nvSpPr>
          <p:spPr bwMode="auto">
            <a:xfrm>
              <a:off x="1674812" y="4727793"/>
              <a:ext cx="19431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Store</a:t>
              </a:r>
            </a:p>
          </p:txBody>
        </p:sp>
        <p:sp>
          <p:nvSpPr>
            <p:cNvPr id="51" name="Flowchart: Magnetic Disk 50"/>
            <p:cNvSpPr/>
            <p:nvPr/>
          </p:nvSpPr>
          <p:spPr bwMode="auto">
            <a:xfrm>
              <a:off x="2208211" y="5132775"/>
              <a:ext cx="895350" cy="971550"/>
            </a:xfrm>
            <a:prstGeom prst="flowChartMagneticDisk">
              <a:avLst/>
            </a:prstGeom>
            <a:solidFill>
              <a:schemeClr val="accent6">
                <a:lumMod val="50000"/>
                <a:lumOff val="50000"/>
              </a:schemeClr>
            </a:solidFill>
            <a:ln>
              <a:solidFill>
                <a:srgbClr val="002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DB</a:t>
              </a:r>
            </a:p>
          </p:txBody>
        </p:sp>
      </p:grpSp>
      <p:cxnSp>
        <p:nvCxnSpPr>
          <p:cNvPr id="58" name="Straight Arrow Connector 57"/>
          <p:cNvCxnSpPr>
            <a:stCxn id="67" idx="3"/>
            <a:endCxn id="13" idx="1"/>
          </p:cNvCxnSpPr>
          <p:nvPr/>
        </p:nvCxnSpPr>
        <p:spPr>
          <a:xfrm>
            <a:off x="3666335" y="4193442"/>
            <a:ext cx="1505677" cy="911590"/>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cxnSp>
        <p:nvCxnSpPr>
          <p:cNvPr id="63" name="Straight Arrow Connector 62"/>
          <p:cNvCxnSpPr/>
          <p:nvPr/>
        </p:nvCxnSpPr>
        <p:spPr>
          <a:xfrm>
            <a:off x="3147888" y="2607798"/>
            <a:ext cx="0" cy="828597"/>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pic>
        <p:nvPicPr>
          <p:cNvPr id="75" name="Picture 2" descr="C:\Users\rosssmi\AppData\Local\Microsoft\Windows\Temporary Internet Files\Content.IE5\R2XD0PW5\MC9004315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486" y="1135062"/>
            <a:ext cx="611223" cy="6113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8577079" y="2139295"/>
            <a:ext cx="2746558" cy="308075"/>
          </a:xfrm>
          <a:prstGeom prst="rect">
            <a:avLst/>
          </a:prstGeom>
          <a:solidFill>
            <a:schemeClr val="accent6"/>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040" dirty="0" smtClean="0">
                <a:solidFill>
                  <a:schemeClr val="tx1"/>
                </a:solidFill>
              </a:rPr>
              <a:t>Load Balancer</a:t>
            </a:r>
            <a:endParaRPr lang="en-US" sz="2040" dirty="0">
              <a:solidFill>
                <a:schemeClr val="tx1"/>
              </a:solidFill>
            </a:endParaRPr>
          </a:p>
        </p:txBody>
      </p:sp>
      <p:cxnSp>
        <p:nvCxnSpPr>
          <p:cNvPr id="68" name="Straight Arrow Connector 67"/>
          <p:cNvCxnSpPr/>
          <p:nvPr/>
        </p:nvCxnSpPr>
        <p:spPr>
          <a:xfrm flipH="1" flipV="1">
            <a:off x="3238243" y="1521836"/>
            <a:ext cx="5338838" cy="444763"/>
          </a:xfrm>
          <a:prstGeom prst="straightConnector1">
            <a:avLst/>
          </a:prstGeom>
          <a:ln w="28575">
            <a:solidFill>
              <a:srgbClr val="FFFFFF"/>
            </a:solidFill>
            <a:headEnd type="triangl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62" idx="2"/>
          </p:cNvCxnSpPr>
          <p:nvPr/>
        </p:nvCxnSpPr>
        <p:spPr>
          <a:xfrm flipH="1">
            <a:off x="9944520" y="2447372"/>
            <a:ext cx="5838" cy="491303"/>
          </a:xfrm>
          <a:prstGeom prst="straightConnector1">
            <a:avLst/>
          </a:prstGeom>
          <a:ln w="28575">
            <a:solidFill>
              <a:srgbClr val="FF0000"/>
            </a:solidFill>
            <a:tailEnd type="arrow"/>
          </a:ln>
        </p:spPr>
        <p:style>
          <a:lnRef idx="2">
            <a:schemeClr val="accent4"/>
          </a:lnRef>
          <a:fillRef idx="0">
            <a:schemeClr val="accent4"/>
          </a:fillRef>
          <a:effectRef idx="1">
            <a:schemeClr val="accent4"/>
          </a:effectRef>
          <a:fontRef idx="minor">
            <a:schemeClr val="tx1"/>
          </a:fontRef>
        </p:style>
      </p:cxnSp>
      <p:pic>
        <p:nvPicPr>
          <p:cNvPr id="60"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9270513" y="5810877"/>
            <a:ext cx="543877" cy="503799"/>
          </a:xfrm>
          <a:prstGeom prst="rect">
            <a:avLst/>
          </a:prstGeom>
          <a:noFill/>
          <a:ln>
            <a:noFill/>
          </a:ln>
        </p:spPr>
      </p:pic>
      <p:pic>
        <p:nvPicPr>
          <p:cNvPr id="69" name="Picture 3" descr="\\eventsql\dvd\Online_ART\DVD_ART35\Artwork_Imagery\Icons - Illustrations\_WINDOWS SERVER ICONS\People\users people persons man woman.png"/>
          <p:cNvPicPr>
            <a:picLocks noChangeAspect="1" noChangeArrowheads="1"/>
          </p:cNvPicPr>
          <p:nvPr/>
        </p:nvPicPr>
        <p:blipFill>
          <a:blip r:embed="rId4"/>
          <a:srcRect/>
          <a:stretch>
            <a:fillRect/>
          </a:stretch>
        </p:blipFill>
        <p:spPr bwMode="auto">
          <a:xfrm>
            <a:off x="2077216" y="5761593"/>
            <a:ext cx="543877" cy="503799"/>
          </a:xfrm>
          <a:prstGeom prst="rect">
            <a:avLst/>
          </a:prstGeom>
          <a:noFill/>
          <a:ln>
            <a:noFill/>
          </a:ln>
        </p:spPr>
      </p:pic>
      <p:sp>
        <p:nvSpPr>
          <p:cNvPr id="88" name="TextBox 87"/>
          <p:cNvSpPr txBox="1"/>
          <p:nvPr/>
        </p:nvSpPr>
        <p:spPr>
          <a:xfrm>
            <a:off x="8553970" y="1880247"/>
            <a:ext cx="2746558" cy="256159"/>
          </a:xfrm>
          <a:prstGeom prst="rect">
            <a:avLst/>
          </a:prstGeom>
          <a:noFill/>
        </p:spPr>
        <p:txBody>
          <a:bodyPr wrap="square" lIns="0" tIns="0" rIns="0" bIns="0" rtlCol="0">
            <a:spAutoFit/>
          </a:bodyPr>
          <a:lstStyle/>
          <a:p>
            <a:pPr algn="ctr"/>
            <a:r>
              <a:rPr lang="en-US" sz="1632" dirty="0"/>
              <a:t>europe.mail.contoso.com</a:t>
            </a:r>
          </a:p>
        </p:txBody>
      </p:sp>
      <p:sp>
        <p:nvSpPr>
          <p:cNvPr id="89" name="TextBox 88"/>
          <p:cNvSpPr txBox="1"/>
          <p:nvPr/>
        </p:nvSpPr>
        <p:spPr>
          <a:xfrm>
            <a:off x="1301274" y="1986054"/>
            <a:ext cx="2746558" cy="256159"/>
          </a:xfrm>
          <a:prstGeom prst="rect">
            <a:avLst/>
          </a:prstGeom>
          <a:noFill/>
        </p:spPr>
        <p:txBody>
          <a:bodyPr wrap="square" lIns="0" tIns="0" rIns="0" bIns="0" rtlCol="0">
            <a:spAutoFit/>
          </a:bodyPr>
          <a:lstStyle/>
          <a:p>
            <a:pPr algn="ctr"/>
            <a:r>
              <a:rPr lang="en-US" sz="1632" dirty="0"/>
              <a:t>mail.contoso.com</a:t>
            </a:r>
          </a:p>
        </p:txBody>
      </p:sp>
      <p:sp>
        <p:nvSpPr>
          <p:cNvPr id="80" name="TextBox 79"/>
          <p:cNvSpPr txBox="1"/>
          <p:nvPr/>
        </p:nvSpPr>
        <p:spPr>
          <a:xfrm>
            <a:off x="9162311" y="4306492"/>
            <a:ext cx="77970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RPC</a:t>
            </a:r>
            <a:endParaRPr lang="en-US" sz="2400" dirty="0" smtClean="0">
              <a:gradFill>
                <a:gsLst>
                  <a:gs pos="2917">
                    <a:schemeClr val="tx1"/>
                  </a:gs>
                  <a:gs pos="30000">
                    <a:schemeClr val="tx1"/>
                  </a:gs>
                </a:gsLst>
                <a:lin ang="5400000" scaled="0"/>
              </a:gradFill>
            </a:endParaRPr>
          </a:p>
        </p:txBody>
      </p:sp>
      <p:sp>
        <p:nvSpPr>
          <p:cNvPr id="67" name="Rectangle 66"/>
          <p:cNvSpPr/>
          <p:nvPr/>
        </p:nvSpPr>
        <p:spPr bwMode="auto">
          <a:xfrm>
            <a:off x="1685069" y="3999149"/>
            <a:ext cx="1981266" cy="388585"/>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solidFill>
                  <a:schemeClr val="bg1"/>
                </a:solidFill>
              </a:rPr>
              <a:t>HTTP Proxy</a:t>
            </a:r>
          </a:p>
        </p:txBody>
      </p:sp>
      <p:cxnSp>
        <p:nvCxnSpPr>
          <p:cNvPr id="70" name="Straight Arrow Connector 69"/>
          <p:cNvCxnSpPr>
            <a:stCxn id="67" idx="2"/>
            <a:endCxn id="19" idx="0"/>
          </p:cNvCxnSpPr>
          <p:nvPr/>
        </p:nvCxnSpPr>
        <p:spPr>
          <a:xfrm flipH="1">
            <a:off x="2664017" y="4387734"/>
            <a:ext cx="11685" cy="496360"/>
          </a:xfrm>
          <a:prstGeom prst="straightConnector1">
            <a:avLst/>
          </a:prstGeom>
          <a:ln w="28575">
            <a:solidFill>
              <a:srgbClr val="FFFFFF"/>
            </a:solidFill>
            <a:tailEnd type="triangle"/>
          </a:ln>
        </p:spPr>
        <p:style>
          <a:lnRef idx="2">
            <a:schemeClr val="accent6"/>
          </a:lnRef>
          <a:fillRef idx="0">
            <a:schemeClr val="accent6"/>
          </a:fillRef>
          <a:effectRef idx="1">
            <a:schemeClr val="accent6"/>
          </a:effectRef>
          <a:fontRef idx="minor">
            <a:schemeClr val="tx1"/>
          </a:fontRef>
        </p:style>
      </p:cxnSp>
      <p:sp>
        <p:nvSpPr>
          <p:cNvPr id="66" name="TextBox 65"/>
          <p:cNvSpPr txBox="1"/>
          <p:nvPr/>
        </p:nvSpPr>
        <p:spPr>
          <a:xfrm>
            <a:off x="1172462" y="2718695"/>
            <a:ext cx="3054553" cy="313932"/>
          </a:xfrm>
          <a:prstGeom prst="rect">
            <a:avLst/>
          </a:prstGeom>
          <a:noFill/>
          <a:ln>
            <a:noFill/>
          </a:ln>
        </p:spPr>
        <p:txBody>
          <a:bodyPr wrap="square" lIns="0" tIns="0" rIns="0" bIns="0" rtlCol="0">
            <a:spAutoFit/>
          </a:bodyPr>
          <a:lstStyle/>
          <a:p>
            <a:r>
              <a:rPr lang="en-US" sz="2040" dirty="0" smtClean="0">
                <a:solidFill>
                  <a:schemeClr val="bg1"/>
                </a:solidFill>
              </a:rPr>
              <a:t>16 MBX  Server</a:t>
            </a:r>
            <a:endParaRPr lang="en-US" sz="2040" dirty="0">
              <a:solidFill>
                <a:schemeClr val="bg1"/>
              </a:solidFill>
            </a:endParaRPr>
          </a:p>
        </p:txBody>
      </p:sp>
      <p:cxnSp>
        <p:nvCxnSpPr>
          <p:cNvPr id="78" name="Straight Arrow Connector 77"/>
          <p:cNvCxnSpPr>
            <a:stCxn id="67" idx="3"/>
            <a:endCxn id="55" idx="1"/>
          </p:cNvCxnSpPr>
          <p:nvPr/>
        </p:nvCxnSpPr>
        <p:spPr>
          <a:xfrm flipV="1">
            <a:off x="3666335" y="3378326"/>
            <a:ext cx="5293391" cy="815116"/>
          </a:xfrm>
          <a:prstGeom prst="straightConnector1">
            <a:avLst/>
          </a:prstGeom>
          <a:ln w="28575">
            <a:solidFill>
              <a:srgbClr val="FFFFFF"/>
            </a:solidFill>
            <a:tailEnd type="triangle"/>
          </a:ln>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rot="244050">
            <a:off x="4070789" y="1380806"/>
            <a:ext cx="4286642"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OWA/ECP redirects where appropriate</a:t>
            </a:r>
          </a:p>
        </p:txBody>
      </p:sp>
      <p:sp>
        <p:nvSpPr>
          <p:cNvPr id="59" name="TextBox 58"/>
          <p:cNvSpPr txBox="1"/>
          <p:nvPr/>
        </p:nvSpPr>
        <p:spPr>
          <a:xfrm>
            <a:off x="1392289" y="6265398"/>
            <a:ext cx="2593799" cy="313932"/>
          </a:xfrm>
          <a:prstGeom prst="rect">
            <a:avLst/>
          </a:prstGeom>
          <a:noFill/>
          <a:ln>
            <a:noFill/>
          </a:ln>
        </p:spPr>
        <p:txBody>
          <a:bodyPr wrap="square" lIns="0" tIns="0" rIns="0" bIns="0" rtlCol="0">
            <a:spAutoFit/>
          </a:bodyPr>
          <a:lstStyle/>
          <a:p>
            <a:pPr algn="r"/>
            <a:r>
              <a:rPr lang="en-US" sz="2040" dirty="0" smtClean="0">
                <a:solidFill>
                  <a:schemeClr val="bg1"/>
                </a:solidFill>
              </a:rPr>
              <a:t>Exchange 2016 Store</a:t>
            </a:r>
            <a:endParaRPr lang="en-US" sz="2040" dirty="0">
              <a:solidFill>
                <a:schemeClr val="bg1"/>
              </a:solidFill>
            </a:endParaRPr>
          </a:p>
        </p:txBody>
      </p:sp>
      <p:sp>
        <p:nvSpPr>
          <p:cNvPr id="61" name="TextBox 60"/>
          <p:cNvSpPr txBox="1"/>
          <p:nvPr/>
        </p:nvSpPr>
        <p:spPr>
          <a:xfrm>
            <a:off x="5003604" y="6288612"/>
            <a:ext cx="2526498" cy="313932"/>
          </a:xfrm>
          <a:prstGeom prst="rect">
            <a:avLst/>
          </a:prstGeom>
          <a:solidFill>
            <a:srgbClr val="FFC000"/>
          </a:solidFill>
          <a:ln>
            <a:noFill/>
          </a:ln>
        </p:spPr>
        <p:style>
          <a:lnRef idx="1">
            <a:schemeClr val="accent5"/>
          </a:lnRef>
          <a:fillRef idx="3">
            <a:schemeClr val="accent5"/>
          </a:fillRef>
          <a:effectRef idx="2">
            <a:schemeClr val="accent5"/>
          </a:effectRef>
          <a:fontRef idx="minor">
            <a:schemeClr val="lt1"/>
          </a:fontRef>
        </p:style>
        <p:txBody>
          <a:bodyPr wrap="square" lIns="0" tIns="0" rIns="0" bIns="0" rtlCol="0">
            <a:spAutoFit/>
          </a:bodyPr>
          <a:lstStyle/>
          <a:p>
            <a:pPr algn="r"/>
            <a:r>
              <a:rPr lang="en-US" sz="2040" dirty="0" smtClean="0">
                <a:solidFill>
                  <a:schemeClr val="bg1"/>
                </a:solidFill>
              </a:rPr>
              <a:t>Exchange 2013 </a:t>
            </a:r>
            <a:r>
              <a:rPr lang="en-US" sz="2040" dirty="0">
                <a:solidFill>
                  <a:schemeClr val="bg1"/>
                </a:solidFill>
              </a:rPr>
              <a:t>MBX</a:t>
            </a:r>
          </a:p>
        </p:txBody>
      </p:sp>
      <p:sp>
        <p:nvSpPr>
          <p:cNvPr id="64" name="TextBox 63"/>
          <p:cNvSpPr txBox="1"/>
          <p:nvPr/>
        </p:nvSpPr>
        <p:spPr>
          <a:xfrm>
            <a:off x="8804332" y="6265391"/>
            <a:ext cx="2369751" cy="313932"/>
          </a:xfrm>
          <a:prstGeom prst="rect">
            <a:avLst/>
          </a:prstGeom>
          <a:noFill/>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MBX</a:t>
            </a:r>
          </a:p>
        </p:txBody>
      </p:sp>
      <p:sp>
        <p:nvSpPr>
          <p:cNvPr id="65" name="TextBox 64"/>
          <p:cNvSpPr txBox="1"/>
          <p:nvPr/>
        </p:nvSpPr>
        <p:spPr>
          <a:xfrm>
            <a:off x="8765484" y="3980208"/>
            <a:ext cx="2369751" cy="320181"/>
          </a:xfrm>
          <a:prstGeom prst="rect">
            <a:avLst/>
          </a:prstGeom>
          <a:solidFill>
            <a:srgbClr val="00B050"/>
          </a:solidFill>
          <a:ln>
            <a:noFill/>
          </a:ln>
        </p:spPr>
        <p:txBody>
          <a:bodyPr wrap="square" lIns="0" tIns="0" rIns="0" bIns="0" rtlCol="0">
            <a:spAutoFit/>
          </a:bodyPr>
          <a:lstStyle/>
          <a:p>
            <a:pPr algn="r"/>
            <a:r>
              <a:rPr lang="en-US" sz="2040" dirty="0" smtClean="0">
                <a:solidFill>
                  <a:schemeClr val="bg1"/>
                </a:solidFill>
              </a:rPr>
              <a:t>Exchange 2010 </a:t>
            </a:r>
            <a:r>
              <a:rPr lang="en-US" sz="2040" dirty="0">
                <a:solidFill>
                  <a:schemeClr val="bg1"/>
                </a:solidFill>
              </a:rPr>
              <a:t>CAS</a:t>
            </a:r>
          </a:p>
        </p:txBody>
      </p:sp>
      <p:cxnSp>
        <p:nvCxnSpPr>
          <p:cNvPr id="71" name="Straight Arrow Connector 70"/>
          <p:cNvCxnSpPr/>
          <p:nvPr/>
        </p:nvCxnSpPr>
        <p:spPr>
          <a:xfrm flipH="1">
            <a:off x="9990719" y="3849486"/>
            <a:ext cx="5838" cy="1034608"/>
          </a:xfrm>
          <a:prstGeom prst="straightConnector1">
            <a:avLst/>
          </a:prstGeom>
          <a:ln w="28575">
            <a:solidFill>
              <a:srgbClr val="0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414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25663"/>
            <a:ext cx="10056812" cy="2178802"/>
          </a:xfrm>
        </p:spPr>
        <p:txBody>
          <a:bodyPr/>
          <a:lstStyle/>
          <a:p>
            <a:r>
              <a:rPr lang="en-US" dirty="0" smtClean="0"/>
              <a:t>Installing</a:t>
            </a:r>
            <a:br>
              <a:rPr lang="en-US" dirty="0" smtClean="0"/>
            </a:br>
            <a:r>
              <a:rPr lang="en-US" dirty="0" smtClean="0"/>
              <a:t>Exchange Server 2016</a:t>
            </a:r>
            <a:endParaRPr lang="en-US" dirty="0"/>
          </a:p>
        </p:txBody>
      </p:sp>
    </p:spTree>
    <p:extLst>
      <p:ext uri="{BB962C8B-B14F-4D97-AF65-F5344CB8AC3E}">
        <p14:creationId xmlns:p14="http://schemas.microsoft.com/office/powerpoint/2010/main" val="3113710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sz="quarter" idx="10"/>
          </p:nvPr>
        </p:nvSpPr>
        <p:spPr>
          <a:xfrm>
            <a:off x="274638" y="1212850"/>
            <a:ext cx="11887200" cy="2092881"/>
          </a:xfrm>
        </p:spPr>
        <p:txBody>
          <a:bodyPr/>
          <a:lstStyle/>
          <a:p>
            <a:r>
              <a:rPr lang="en-US" dirty="0" smtClean="0"/>
              <a:t>Preparing for Exchange Server 2016 </a:t>
            </a:r>
          </a:p>
          <a:p>
            <a:r>
              <a:rPr lang="en-US" dirty="0" smtClean="0"/>
              <a:t>Coexistence and Migration</a:t>
            </a:r>
          </a:p>
          <a:p>
            <a:r>
              <a:rPr lang="en-US" dirty="0" smtClean="0"/>
              <a:t>Deploying Exchange Server 2016</a:t>
            </a:r>
          </a:p>
        </p:txBody>
      </p:sp>
    </p:spTree>
    <p:extLst>
      <p:ext uri="{BB962C8B-B14F-4D97-AF65-F5344CB8AC3E}">
        <p14:creationId xmlns:p14="http://schemas.microsoft.com/office/powerpoint/2010/main" val="18899658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Recommended (and Easiest) Way to Install</a:t>
            </a:r>
            <a:endParaRPr lang="en-US" dirty="0"/>
          </a:p>
        </p:txBody>
      </p:sp>
      <p:sp>
        <p:nvSpPr>
          <p:cNvPr id="2" name="Text Placeholder 1"/>
          <p:cNvSpPr>
            <a:spLocks noGrp="1"/>
          </p:cNvSpPr>
          <p:nvPr>
            <p:ph type="body" sz="quarter" idx="10"/>
          </p:nvPr>
        </p:nvSpPr>
        <p:spPr/>
        <p:txBody>
          <a:bodyPr/>
          <a:lstStyle/>
          <a:p>
            <a:pPr marL="742950" indent="-742950">
              <a:buFont typeface="+mj-lt"/>
              <a:buAutoNum type="arabicPeriod"/>
            </a:pPr>
            <a:r>
              <a:rPr lang="en-US" smtClean="0"/>
              <a:t>Install new server in a deployment AD site</a:t>
            </a:r>
          </a:p>
          <a:p>
            <a:pPr marL="742950" indent="-742950">
              <a:buFont typeface="+mj-lt"/>
              <a:buAutoNum type="arabicPeriod"/>
            </a:pPr>
            <a:r>
              <a:rPr lang="en-US" smtClean="0"/>
              <a:t>Install perquisites and reboot</a:t>
            </a:r>
          </a:p>
          <a:p>
            <a:pPr marL="742950" indent="-742950">
              <a:buFont typeface="+mj-lt"/>
              <a:buAutoNum type="arabicPeriod"/>
            </a:pPr>
            <a:r>
              <a:rPr lang="en-US" smtClean="0"/>
              <a:t>Install Exchange 2016, allowing setup to install required Windows components, and reboot for settings to take effect</a:t>
            </a:r>
          </a:p>
          <a:p>
            <a:pPr marL="742950" indent="-742950">
              <a:buFont typeface="+mj-lt"/>
              <a:buAutoNum type="arabicPeriod"/>
            </a:pPr>
            <a:r>
              <a:rPr lang="en-US" smtClean="0"/>
              <a:t>Configure and move to production AD site</a:t>
            </a:r>
          </a:p>
          <a:p>
            <a:pPr marL="742950" indent="-742950">
              <a:buFont typeface="+mj-lt"/>
              <a:buAutoNum type="arabicPeriod"/>
            </a:pPr>
            <a:r>
              <a:rPr lang="en-US" smtClean="0"/>
              <a:t>Add the server to the load balancing pool</a:t>
            </a:r>
            <a:endParaRPr lang="en-US" dirty="0"/>
          </a:p>
        </p:txBody>
      </p:sp>
    </p:spTree>
    <p:extLst>
      <p:ext uri="{BB962C8B-B14F-4D97-AF65-F5344CB8AC3E}">
        <p14:creationId xmlns:p14="http://schemas.microsoft.com/office/powerpoint/2010/main" val="2532275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Using a Deployment Site</a:t>
            </a:r>
            <a:endParaRPr lang="en-US" sz="4800" dirty="0"/>
          </a:p>
        </p:txBody>
      </p:sp>
      <p:sp>
        <p:nvSpPr>
          <p:cNvPr id="4" name="Text Placeholder 3"/>
          <p:cNvSpPr>
            <a:spLocks noGrp="1"/>
          </p:cNvSpPr>
          <p:nvPr>
            <p:ph type="body" sz="quarter" idx="10"/>
          </p:nvPr>
        </p:nvSpPr>
        <p:spPr>
          <a:xfrm>
            <a:off x="274638" y="1212850"/>
            <a:ext cx="11887200" cy="4431983"/>
          </a:xfrm>
        </p:spPr>
        <p:txBody>
          <a:bodyPr/>
          <a:lstStyle/>
          <a:p>
            <a:r>
              <a:rPr lang="en-US" dirty="0" smtClean="0"/>
              <a:t>As </a:t>
            </a:r>
            <a:r>
              <a:rPr lang="en-US" dirty="0"/>
              <a:t>soon as Exchange is installed into an AD site it </a:t>
            </a:r>
            <a:r>
              <a:rPr lang="en-US" dirty="0" smtClean="0"/>
              <a:t>becomes…</a:t>
            </a:r>
            <a:endParaRPr lang="en-US" dirty="0"/>
          </a:p>
          <a:p>
            <a:r>
              <a:rPr lang="en-US" dirty="0" smtClean="0"/>
              <a:t>A </a:t>
            </a:r>
            <a:r>
              <a:rPr lang="en-US" dirty="0"/>
              <a:t>valid Service Connection Point </a:t>
            </a:r>
            <a:r>
              <a:rPr lang="en-US" dirty="0" smtClean="0"/>
              <a:t>for </a:t>
            </a:r>
            <a:r>
              <a:rPr lang="en-US" dirty="0" err="1" smtClean="0"/>
              <a:t>Autodiscover</a:t>
            </a:r>
            <a:r>
              <a:rPr lang="en-US" dirty="0" smtClean="0"/>
              <a:t> </a:t>
            </a:r>
            <a:r>
              <a:rPr lang="en-US" dirty="0"/>
              <a:t>requests</a:t>
            </a:r>
          </a:p>
          <a:p>
            <a:pPr lvl="1"/>
            <a:r>
              <a:rPr lang="en-US" dirty="0"/>
              <a:t>An SCP’s default </a:t>
            </a:r>
            <a:r>
              <a:rPr lang="en-US" dirty="0" err="1"/>
              <a:t>AutodiscoverServiceInternalUri</a:t>
            </a:r>
            <a:r>
              <a:rPr lang="en-US" dirty="0"/>
              <a:t> value is the </a:t>
            </a:r>
            <a:r>
              <a:rPr lang="en-US" dirty="0" smtClean="0"/>
              <a:t>server’s FQDN, which will produce a certificate error</a:t>
            </a:r>
            <a:endParaRPr lang="en-US" dirty="0"/>
          </a:p>
          <a:p>
            <a:r>
              <a:rPr lang="en-US" dirty="0" smtClean="0"/>
              <a:t>A </a:t>
            </a:r>
            <a:r>
              <a:rPr lang="en-US" dirty="0"/>
              <a:t>valid source of answers for </a:t>
            </a:r>
            <a:r>
              <a:rPr lang="en-US" dirty="0" err="1"/>
              <a:t>Autodiscover</a:t>
            </a:r>
            <a:r>
              <a:rPr lang="en-US" dirty="0"/>
              <a:t> responses</a:t>
            </a:r>
          </a:p>
          <a:p>
            <a:pPr lvl="1"/>
            <a:r>
              <a:rPr lang="en-US" dirty="0"/>
              <a:t>All of the virtual directory default values are the </a:t>
            </a:r>
            <a:r>
              <a:rPr lang="en-US" dirty="0" smtClean="0"/>
              <a:t>server’s FQDN, which will also produce a certificate error</a:t>
            </a:r>
          </a:p>
        </p:txBody>
      </p:sp>
    </p:spTree>
    <p:extLst>
      <p:ext uri="{BB962C8B-B14F-4D97-AF65-F5344CB8AC3E}">
        <p14:creationId xmlns:p14="http://schemas.microsoft.com/office/powerpoint/2010/main" val="3564433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a Deployment Site</a:t>
            </a:r>
            <a:endParaRPr lang="en-US" dirty="0"/>
          </a:p>
        </p:txBody>
      </p:sp>
      <p:pic>
        <p:nvPicPr>
          <p:cNvPr id="4" name="Picture 3"/>
          <p:cNvPicPr>
            <a:picLocks noChangeAspect="1"/>
          </p:cNvPicPr>
          <p:nvPr/>
        </p:nvPicPr>
        <p:blipFill>
          <a:blip r:embed="rId2"/>
          <a:stretch>
            <a:fillRect/>
          </a:stretch>
        </p:blipFill>
        <p:spPr>
          <a:xfrm>
            <a:off x="503237" y="1820862"/>
            <a:ext cx="6907296" cy="3481388"/>
          </a:xfrm>
          <a:prstGeom prst="rect">
            <a:avLst/>
          </a:prstGeom>
        </p:spPr>
      </p:pic>
      <p:sp>
        <p:nvSpPr>
          <p:cNvPr id="5" name="TextBox 4"/>
          <p:cNvSpPr txBox="1"/>
          <p:nvPr/>
        </p:nvSpPr>
        <p:spPr>
          <a:xfrm>
            <a:off x="7696020" y="1340524"/>
            <a:ext cx="4114800" cy="351788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 this case a /29 subnet provides 6 host addresses from .129-.134 to use for server deployments within the overall /24 subnet</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One of those IPs will be needed for a GC in the site</a:t>
            </a:r>
          </a:p>
        </p:txBody>
      </p:sp>
      <p:sp>
        <p:nvSpPr>
          <p:cNvPr id="6" name="Right Arrow 5"/>
          <p:cNvSpPr/>
          <p:nvPr/>
        </p:nvSpPr>
        <p:spPr bwMode="auto">
          <a:xfrm rot="7502296">
            <a:off x="5621150" y="1579491"/>
            <a:ext cx="679502" cy="57013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ight Arrow 6"/>
          <p:cNvSpPr/>
          <p:nvPr/>
        </p:nvSpPr>
        <p:spPr bwMode="auto">
          <a:xfrm rot="10409904">
            <a:off x="3481436" y="4496398"/>
            <a:ext cx="4195797" cy="57013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6042083" y="1506512"/>
            <a:ext cx="1776354" cy="323899"/>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268193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a Deployment Site</a:t>
            </a:r>
            <a:endParaRPr lang="en-US" dirty="0"/>
          </a:p>
        </p:txBody>
      </p:sp>
      <p:sp>
        <p:nvSpPr>
          <p:cNvPr id="5" name="TextBox 4"/>
          <p:cNvSpPr txBox="1"/>
          <p:nvPr/>
        </p:nvSpPr>
        <p:spPr>
          <a:xfrm>
            <a:off x="8199437" y="1135062"/>
            <a:ext cx="4114800" cy="542302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Check </a:t>
            </a:r>
            <a:r>
              <a:rPr lang="en-US" sz="2400" dirty="0" smtClean="0">
                <a:gradFill>
                  <a:gsLst>
                    <a:gs pos="2917">
                      <a:schemeClr val="tx1"/>
                    </a:gs>
                    <a:gs pos="30000">
                      <a:schemeClr val="tx1"/>
                    </a:gs>
                  </a:gsLst>
                  <a:lin ang="5400000" scaled="0"/>
                </a:gradFill>
              </a:rPr>
              <a:t>the server’s site with NLTEST before installing Exchange</a:t>
            </a: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Post-install, check the server’s site information from Exchange’s perspective with Get-</a:t>
            </a:r>
            <a:r>
              <a:rPr lang="en-US" sz="2400" dirty="0" err="1" smtClean="0">
                <a:gradFill>
                  <a:gsLst>
                    <a:gs pos="2917">
                      <a:schemeClr val="tx1"/>
                    </a:gs>
                    <a:gs pos="30000">
                      <a:schemeClr val="tx1"/>
                    </a:gs>
                  </a:gsLst>
                  <a:lin ang="5400000" scaled="0"/>
                </a:gradFill>
              </a:rPr>
              <a:t>ExchangeServer</a:t>
            </a: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36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Update the AD site scope before changing the server’s IP to an IP within the production site</a:t>
            </a:r>
          </a:p>
        </p:txBody>
      </p:sp>
      <p:grpSp>
        <p:nvGrpSpPr>
          <p:cNvPr id="8" name="Group 7"/>
          <p:cNvGrpSpPr/>
          <p:nvPr/>
        </p:nvGrpSpPr>
        <p:grpSpPr>
          <a:xfrm>
            <a:off x="268505" y="2959227"/>
            <a:ext cx="7250433" cy="1452435"/>
            <a:chOff x="296578" y="1439862"/>
            <a:chExt cx="7250433" cy="1452435"/>
          </a:xfrm>
        </p:grpSpPr>
        <p:grpSp>
          <p:nvGrpSpPr>
            <p:cNvPr id="13" name="Group 12"/>
            <p:cNvGrpSpPr/>
            <p:nvPr/>
          </p:nvGrpSpPr>
          <p:grpSpPr>
            <a:xfrm>
              <a:off x="296578" y="1439862"/>
              <a:ext cx="7245149" cy="1452435"/>
              <a:chOff x="396422" y="2539858"/>
              <a:chExt cx="7245149" cy="1452435"/>
            </a:xfrm>
            <a:solidFill>
              <a:schemeClr val="bg1">
                <a:lumMod val="50000"/>
              </a:schemeClr>
            </a:solidFill>
          </p:grpSpPr>
          <p:sp>
            <p:nvSpPr>
              <p:cNvPr id="14" name="Rectangle 13"/>
              <p:cNvSpPr/>
              <p:nvPr/>
            </p:nvSpPr>
            <p:spPr bwMode="auto">
              <a:xfrm>
                <a:off x="451858" y="2597058"/>
                <a:ext cx="6856823" cy="136979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grpSp>
            <p:nvGrpSpPr>
              <p:cNvPr id="15" name="Group 14"/>
              <p:cNvGrpSpPr/>
              <p:nvPr/>
            </p:nvGrpSpPr>
            <p:grpSpPr>
              <a:xfrm>
                <a:off x="396422" y="2539858"/>
                <a:ext cx="7245149" cy="1452435"/>
                <a:chOff x="167822" y="2431871"/>
                <a:chExt cx="7245149" cy="1452435"/>
              </a:xfrm>
              <a:grpFill/>
            </p:grpSpPr>
            <p:grpSp>
              <p:nvGrpSpPr>
                <p:cNvPr id="16" name="Group 15"/>
                <p:cNvGrpSpPr/>
                <p:nvPr/>
              </p:nvGrpSpPr>
              <p:grpSpPr>
                <a:xfrm>
                  <a:off x="167822" y="2431871"/>
                  <a:ext cx="5537413" cy="1452435"/>
                  <a:chOff x="-3839869" y="1156300"/>
                  <a:chExt cx="5537413" cy="1452435"/>
                </a:xfrm>
                <a:grpFill/>
              </p:grpSpPr>
              <p:sp>
                <p:nvSpPr>
                  <p:cNvPr id="22" name="TextBox 21"/>
                  <p:cNvSpPr txBox="1"/>
                  <p:nvPr/>
                </p:nvSpPr>
                <p:spPr>
                  <a:xfrm>
                    <a:off x="-3839869" y="1156300"/>
                    <a:ext cx="553741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latin typeface="Consolas" panose="020B0609020204030204" pitchFamily="49" charset="0"/>
                        <a:cs typeface="Consolas" panose="020B0609020204030204" pitchFamily="49" charset="0"/>
                      </a:rPr>
                      <a:t>[PS] C:\&gt;Get-ExchangeServer | FT </a:t>
                    </a:r>
                    <a:r>
                      <a:rPr lang="en-US" sz="1400" dirty="0" err="1" smtClean="0">
                        <a:latin typeface="Consolas" panose="020B0609020204030204" pitchFamily="49" charset="0"/>
                        <a:cs typeface="Consolas" panose="020B0609020204030204" pitchFamily="49" charset="0"/>
                      </a:rPr>
                      <a:t>Name,Site</a:t>
                    </a:r>
                    <a:r>
                      <a:rPr lang="en-US" sz="1400" dirty="0" smtClean="0">
                        <a:latin typeface="Consolas" panose="020B0609020204030204" pitchFamily="49" charset="0"/>
                        <a:cs typeface="Consolas" panose="020B0609020204030204" pitchFamily="49" charset="0"/>
                      </a:rPr>
                      <a:t> -AutoSize</a:t>
                    </a:r>
                  </a:p>
                </p:txBody>
              </p:sp>
              <p:grpSp>
                <p:nvGrpSpPr>
                  <p:cNvPr id="23" name="Group 22"/>
                  <p:cNvGrpSpPr/>
                  <p:nvPr/>
                </p:nvGrpSpPr>
                <p:grpSpPr>
                  <a:xfrm>
                    <a:off x="-3687011" y="1618070"/>
                    <a:ext cx="1885923" cy="990665"/>
                    <a:chOff x="-1508120" y="3365447"/>
                    <a:chExt cx="1885923" cy="990665"/>
                  </a:xfrm>
                  <a:grpFill/>
                </p:grpSpPr>
                <p:sp>
                  <p:nvSpPr>
                    <p:cNvPr id="24" name="TextBox 23"/>
                    <p:cNvSpPr txBox="1"/>
                    <p:nvPr/>
                  </p:nvSpPr>
                  <p:spPr>
                    <a:xfrm>
                      <a:off x="-1491564" y="3365447"/>
                      <a:ext cx="766877" cy="510909"/>
                    </a:xfrm>
                    <a:prstGeom prst="rect">
                      <a:avLst/>
                    </a:prstGeom>
                    <a:noFill/>
                  </p:spPr>
                  <p:txBody>
                    <a:bodyPr wrap="none" lIns="182880" tIns="146304" rIns="182880" bIns="146304" rtlCol="0">
                      <a:spAutoFit/>
                    </a:bodyPr>
                    <a:lstStyle/>
                    <a:p>
                      <a:r>
                        <a:rPr lang="en-US" sz="1400" dirty="0" smtClean="0">
                          <a:latin typeface="Consolas" panose="020B0609020204030204" pitchFamily="49" charset="0"/>
                          <a:cs typeface="Consolas" panose="020B0609020204030204" pitchFamily="49" charset="0"/>
                        </a:rPr>
                        <a:t>Name</a:t>
                      </a:r>
                    </a:p>
                  </p:txBody>
                </p:sp>
                <p:sp>
                  <p:nvSpPr>
                    <p:cNvPr id="26" name="TextBox 25"/>
                    <p:cNvSpPr txBox="1"/>
                    <p:nvPr/>
                  </p:nvSpPr>
                  <p:spPr>
                    <a:xfrm>
                      <a:off x="-1482322" y="3674533"/>
                      <a:ext cx="1860125"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E16LAB-2K10-101</a:t>
                      </a:r>
                      <a:endParaRPr lang="en-US" sz="1400" dirty="0">
                        <a:latin typeface="Consolas" panose="020B0609020204030204" pitchFamily="49" charset="0"/>
                        <a:cs typeface="Consolas" panose="020B0609020204030204" pitchFamily="49" charset="0"/>
                      </a:endParaRPr>
                    </a:p>
                  </p:txBody>
                </p:sp>
                <p:sp>
                  <p:nvSpPr>
                    <p:cNvPr id="25" name="TextBox 24"/>
                    <p:cNvSpPr txBox="1"/>
                    <p:nvPr/>
                  </p:nvSpPr>
                  <p:spPr>
                    <a:xfrm>
                      <a:off x="-1508120" y="3489575"/>
                      <a:ext cx="792525" cy="526298"/>
                    </a:xfrm>
                    <a:prstGeom prst="rect">
                      <a:avLst/>
                    </a:prstGeom>
                    <a:noFill/>
                  </p:spPr>
                  <p:txBody>
                    <a:bodyPr wrap="none" lIns="182880" tIns="146304" rIns="182880" bIns="146304" rtlCol="0">
                      <a:spAutoFit/>
                    </a:bodyPr>
                    <a:lstStyle/>
                    <a:p>
                      <a:pPr lvl="0"/>
                      <a:r>
                        <a:rPr lang="en-US" sz="1500" dirty="0">
                          <a:latin typeface="Consolas" panose="020B0609020204030204" pitchFamily="49" charset="0"/>
                          <a:cs typeface="Consolas" panose="020B0609020204030204" pitchFamily="49" charset="0"/>
                        </a:rPr>
                        <a:t>----</a:t>
                      </a:r>
                    </a:p>
                  </p:txBody>
                </p:sp>
                <p:sp>
                  <p:nvSpPr>
                    <p:cNvPr id="27" name="TextBox 26"/>
                    <p:cNvSpPr txBox="1"/>
                    <p:nvPr/>
                  </p:nvSpPr>
                  <p:spPr>
                    <a:xfrm>
                      <a:off x="-1482323" y="3845203"/>
                      <a:ext cx="1860125"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E16LAB-2K16-101</a:t>
                      </a:r>
                      <a:endParaRPr lang="en-US" sz="1400" dirty="0">
                        <a:latin typeface="Consolas" panose="020B0609020204030204" pitchFamily="49" charset="0"/>
                        <a:cs typeface="Consolas" panose="020B0609020204030204" pitchFamily="49" charset="0"/>
                      </a:endParaRPr>
                    </a:p>
                  </p:txBody>
                </p:sp>
              </p:grpSp>
            </p:grpSp>
            <p:grpSp>
              <p:nvGrpSpPr>
                <p:cNvPr id="17" name="Group 16"/>
                <p:cNvGrpSpPr/>
                <p:nvPr/>
              </p:nvGrpSpPr>
              <p:grpSpPr>
                <a:xfrm>
                  <a:off x="2235715" y="2931780"/>
                  <a:ext cx="5177256" cy="947580"/>
                  <a:chOff x="-6728040" y="3120791"/>
                  <a:chExt cx="5177256" cy="947580"/>
                </a:xfrm>
                <a:grpFill/>
              </p:grpSpPr>
              <p:sp>
                <p:nvSpPr>
                  <p:cNvPr id="18" name="TextBox 17"/>
                  <p:cNvSpPr txBox="1"/>
                  <p:nvPr/>
                </p:nvSpPr>
                <p:spPr>
                  <a:xfrm>
                    <a:off x="-6728040" y="3218321"/>
                    <a:ext cx="1143000" cy="503215"/>
                  </a:xfrm>
                  <a:prstGeom prst="rect">
                    <a:avLst/>
                  </a:prstGeom>
                  <a:noFill/>
                </p:spPr>
                <p:txBody>
                  <a:bodyPr wrap="square" lIns="182880" tIns="146304" rIns="182880" bIns="146304" rtlCol="0">
                    <a:spAutoFit/>
                  </a:bodyPr>
                  <a:lstStyle/>
                  <a:p>
                    <a:pPr lvl="0">
                      <a:lnSpc>
                        <a:spcPct val="90000"/>
                      </a:lnSpc>
                      <a:spcAft>
                        <a:spcPts val="600"/>
                      </a:spcAft>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p:txBody>
              </p:sp>
              <p:sp>
                <p:nvSpPr>
                  <p:cNvPr id="20" name="TextBox 19"/>
                  <p:cNvSpPr txBox="1"/>
                  <p:nvPr/>
                </p:nvSpPr>
                <p:spPr>
                  <a:xfrm>
                    <a:off x="-6721923" y="3579006"/>
                    <a:ext cx="5171139"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smtClean="0">
                        <a:latin typeface="Consolas" panose="020B0609020204030204" pitchFamily="49" charset="0"/>
                        <a:cs typeface="Consolas" panose="020B0609020204030204" pitchFamily="49" charset="0"/>
                      </a:rPr>
                      <a:t>corp.e16lab.com/Configuration/Sites/NAMDEPLOY</a:t>
                    </a:r>
                  </a:p>
                </p:txBody>
              </p:sp>
              <p:sp>
                <p:nvSpPr>
                  <p:cNvPr id="21" name="TextBox 20"/>
                  <p:cNvSpPr txBox="1"/>
                  <p:nvPr/>
                </p:nvSpPr>
                <p:spPr>
                  <a:xfrm>
                    <a:off x="-6728040" y="3120791"/>
                    <a:ext cx="1311256" cy="489365"/>
                  </a:xfrm>
                  <a:prstGeom prst="rect">
                    <a:avLst/>
                  </a:prstGeom>
                  <a:noFill/>
                </p:spPr>
                <p:txBody>
                  <a:bodyPr wrap="none" lIns="182880" tIns="146304" rIns="182880" bIns="146304" rtlCol="0">
                    <a:spAutoFit/>
                  </a:bodyPr>
                  <a:lstStyle/>
                  <a:p>
                    <a:pPr lvl="0" algn="r">
                      <a:lnSpc>
                        <a:spcPct val="90000"/>
                      </a:lnSpc>
                      <a:spcAft>
                        <a:spcPts val="600"/>
                      </a:spcAft>
                    </a:pPr>
                    <a:r>
                      <a:rPr lang="en-US" sz="1400" dirty="0" smtClean="0">
                        <a:latin typeface="Consolas" panose="020B0609020204030204" pitchFamily="49" charset="0"/>
                        <a:cs typeface="Consolas" panose="020B0609020204030204" pitchFamily="49" charset="0"/>
                      </a:rPr>
                      <a:t>Site	</a:t>
                    </a:r>
                    <a:endParaRPr lang="en-US" sz="1400" dirty="0">
                      <a:latin typeface="Consolas" panose="020B0609020204030204" pitchFamily="49" charset="0"/>
                      <a:cs typeface="Consolas" panose="020B0609020204030204" pitchFamily="49" charset="0"/>
                    </a:endParaRPr>
                  </a:p>
                </p:txBody>
              </p:sp>
            </p:grpSp>
          </p:grpSp>
        </p:grpSp>
        <p:sp>
          <p:nvSpPr>
            <p:cNvPr id="43" name="TextBox 42"/>
            <p:cNvSpPr txBox="1"/>
            <p:nvPr/>
          </p:nvSpPr>
          <p:spPr>
            <a:xfrm>
              <a:off x="2375872" y="2202060"/>
              <a:ext cx="5171139"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smtClean="0">
                  <a:latin typeface="Consolas" panose="020B0609020204030204" pitchFamily="49" charset="0"/>
                  <a:cs typeface="Consolas" panose="020B0609020204030204" pitchFamily="49" charset="0"/>
                </a:rPr>
                <a:t>corp.e16lab.com/Configuration/Sites/NAMEAST</a:t>
              </a:r>
            </a:p>
          </p:txBody>
        </p:sp>
      </p:grpSp>
      <p:grpSp>
        <p:nvGrpSpPr>
          <p:cNvPr id="44" name="Group 43"/>
          <p:cNvGrpSpPr/>
          <p:nvPr/>
        </p:nvGrpSpPr>
        <p:grpSpPr>
          <a:xfrm>
            <a:off x="274639" y="5091852"/>
            <a:ext cx="7624523" cy="1453410"/>
            <a:chOff x="396422" y="2539858"/>
            <a:chExt cx="7624523" cy="1453410"/>
          </a:xfrm>
          <a:solidFill>
            <a:schemeClr val="bg1">
              <a:lumMod val="50000"/>
            </a:schemeClr>
          </a:solidFill>
        </p:grpSpPr>
        <p:sp>
          <p:nvSpPr>
            <p:cNvPr id="45" name="Rectangle 44"/>
            <p:cNvSpPr/>
            <p:nvPr/>
          </p:nvSpPr>
          <p:spPr bwMode="auto">
            <a:xfrm>
              <a:off x="451858" y="2597058"/>
              <a:ext cx="7410987" cy="136979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grpSp>
          <p:nvGrpSpPr>
            <p:cNvPr id="46" name="Group 45"/>
            <p:cNvGrpSpPr/>
            <p:nvPr/>
          </p:nvGrpSpPr>
          <p:grpSpPr>
            <a:xfrm>
              <a:off x="396422" y="2539858"/>
              <a:ext cx="7624523" cy="1453410"/>
              <a:chOff x="167822" y="2431871"/>
              <a:chExt cx="7624523" cy="1453410"/>
            </a:xfrm>
            <a:grpFill/>
          </p:grpSpPr>
          <p:grpSp>
            <p:nvGrpSpPr>
              <p:cNvPr id="47" name="Group 46"/>
              <p:cNvGrpSpPr/>
              <p:nvPr/>
            </p:nvGrpSpPr>
            <p:grpSpPr>
              <a:xfrm>
                <a:off x="167822" y="2431871"/>
                <a:ext cx="7624523" cy="1452435"/>
                <a:chOff x="-3839869" y="1156300"/>
                <a:chExt cx="7624523" cy="1452435"/>
              </a:xfrm>
              <a:grpFill/>
            </p:grpSpPr>
            <p:sp>
              <p:nvSpPr>
                <p:cNvPr id="52" name="TextBox 51"/>
                <p:cNvSpPr txBox="1"/>
                <p:nvPr/>
              </p:nvSpPr>
              <p:spPr>
                <a:xfrm>
                  <a:off x="-3839869" y="1156300"/>
                  <a:ext cx="762452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latin typeface="Consolas" panose="020B0609020204030204" pitchFamily="49" charset="0"/>
                      <a:cs typeface="Consolas" panose="020B0609020204030204" pitchFamily="49" charset="0"/>
                    </a:rPr>
                    <a:t>[PS] C:\&gt;Get-ClientAccessServer | FT </a:t>
                  </a:r>
                  <a:r>
                    <a:rPr lang="en-US" sz="1400" dirty="0" err="1" smtClean="0">
                      <a:latin typeface="Consolas" panose="020B0609020204030204" pitchFamily="49" charset="0"/>
                      <a:cs typeface="Consolas" panose="020B0609020204030204" pitchFamily="49" charset="0"/>
                    </a:rPr>
                    <a:t>Name,AutodiscoverSiteScope</a:t>
                  </a:r>
                  <a:r>
                    <a:rPr lang="en-US" sz="1400" dirty="0" smtClean="0">
                      <a:latin typeface="Consolas" panose="020B0609020204030204" pitchFamily="49" charset="0"/>
                      <a:cs typeface="Consolas" panose="020B0609020204030204" pitchFamily="49" charset="0"/>
                    </a:rPr>
                    <a:t> -AutoSize</a:t>
                  </a:r>
                </a:p>
              </p:txBody>
            </p:sp>
            <p:grpSp>
              <p:nvGrpSpPr>
                <p:cNvPr id="53" name="Group 52"/>
                <p:cNvGrpSpPr/>
                <p:nvPr/>
              </p:nvGrpSpPr>
              <p:grpSpPr>
                <a:xfrm>
                  <a:off x="-3687011" y="1618070"/>
                  <a:ext cx="1885923" cy="990665"/>
                  <a:chOff x="-1508120" y="3365447"/>
                  <a:chExt cx="1885923" cy="990665"/>
                </a:xfrm>
                <a:grpFill/>
              </p:grpSpPr>
              <p:sp>
                <p:nvSpPr>
                  <p:cNvPr id="54" name="TextBox 53"/>
                  <p:cNvSpPr txBox="1"/>
                  <p:nvPr/>
                </p:nvSpPr>
                <p:spPr>
                  <a:xfrm>
                    <a:off x="-1491564" y="3365447"/>
                    <a:ext cx="766877" cy="510909"/>
                  </a:xfrm>
                  <a:prstGeom prst="rect">
                    <a:avLst/>
                  </a:prstGeom>
                  <a:noFill/>
                </p:spPr>
                <p:txBody>
                  <a:bodyPr wrap="none" lIns="182880" tIns="146304" rIns="182880" bIns="146304" rtlCol="0">
                    <a:spAutoFit/>
                  </a:bodyPr>
                  <a:lstStyle/>
                  <a:p>
                    <a:r>
                      <a:rPr lang="en-US" sz="1400" dirty="0" smtClean="0">
                        <a:latin typeface="Consolas" panose="020B0609020204030204" pitchFamily="49" charset="0"/>
                        <a:cs typeface="Consolas" panose="020B0609020204030204" pitchFamily="49" charset="0"/>
                      </a:rPr>
                      <a:t>Name</a:t>
                    </a:r>
                  </a:p>
                </p:txBody>
              </p:sp>
              <p:sp>
                <p:nvSpPr>
                  <p:cNvPr id="55" name="TextBox 54"/>
                  <p:cNvSpPr txBox="1"/>
                  <p:nvPr/>
                </p:nvSpPr>
                <p:spPr>
                  <a:xfrm>
                    <a:off x="-1482322" y="3674533"/>
                    <a:ext cx="1860125"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E16LAB-2K10-101</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1508120" y="3489575"/>
                    <a:ext cx="792525" cy="526298"/>
                  </a:xfrm>
                  <a:prstGeom prst="rect">
                    <a:avLst/>
                  </a:prstGeom>
                  <a:noFill/>
                </p:spPr>
                <p:txBody>
                  <a:bodyPr wrap="none" lIns="182880" tIns="146304" rIns="182880" bIns="146304" rtlCol="0">
                    <a:spAutoFit/>
                  </a:bodyPr>
                  <a:lstStyle/>
                  <a:p>
                    <a:pPr lvl="0"/>
                    <a:r>
                      <a:rPr lang="en-US" sz="1500" dirty="0">
                        <a:latin typeface="Consolas" panose="020B0609020204030204" pitchFamily="49" charset="0"/>
                        <a:cs typeface="Consolas" panose="020B0609020204030204" pitchFamily="49" charset="0"/>
                      </a:rPr>
                      <a:t>----</a:t>
                    </a:r>
                  </a:p>
                </p:txBody>
              </p:sp>
              <p:sp>
                <p:nvSpPr>
                  <p:cNvPr id="57" name="TextBox 56"/>
                  <p:cNvSpPr txBox="1"/>
                  <p:nvPr/>
                </p:nvSpPr>
                <p:spPr>
                  <a:xfrm>
                    <a:off x="-1482323" y="3845203"/>
                    <a:ext cx="1860125" cy="510909"/>
                  </a:xfrm>
                  <a:prstGeom prst="rect">
                    <a:avLst/>
                  </a:prstGeom>
                  <a:noFill/>
                </p:spPr>
                <p:txBody>
                  <a:bodyPr wrap="none" lIns="182880" tIns="146304" rIns="182880" bIns="146304" rtlCol="0">
                    <a:spAutoFit/>
                  </a:bodyPr>
                  <a:lstStyle/>
                  <a:p>
                    <a:pPr lvl="0"/>
                    <a:r>
                      <a:rPr lang="en-US" sz="1400" dirty="0" smtClean="0">
                        <a:latin typeface="Consolas" panose="020B0609020204030204" pitchFamily="49" charset="0"/>
                        <a:cs typeface="Consolas" panose="020B0609020204030204" pitchFamily="49" charset="0"/>
                      </a:rPr>
                      <a:t>E16LAB-2K16-101</a:t>
                    </a:r>
                    <a:endParaRPr lang="en-US" sz="1400" dirty="0">
                      <a:latin typeface="Consolas" panose="020B0609020204030204" pitchFamily="49" charset="0"/>
                      <a:cs typeface="Consolas" panose="020B0609020204030204" pitchFamily="49" charset="0"/>
                    </a:endParaRPr>
                  </a:p>
                </p:txBody>
              </p:sp>
            </p:grpSp>
          </p:grpSp>
          <p:grpSp>
            <p:nvGrpSpPr>
              <p:cNvPr id="48" name="Group 47"/>
              <p:cNvGrpSpPr/>
              <p:nvPr/>
            </p:nvGrpSpPr>
            <p:grpSpPr>
              <a:xfrm>
                <a:off x="2219258" y="2921236"/>
                <a:ext cx="2719445" cy="964045"/>
                <a:chOff x="-6744497" y="3110247"/>
                <a:chExt cx="2719445" cy="964045"/>
              </a:xfrm>
              <a:grpFill/>
            </p:grpSpPr>
            <p:sp>
              <p:nvSpPr>
                <p:cNvPr id="49" name="TextBox 48"/>
                <p:cNvSpPr txBox="1"/>
                <p:nvPr/>
              </p:nvSpPr>
              <p:spPr>
                <a:xfrm>
                  <a:off x="-6728041" y="3218321"/>
                  <a:ext cx="2702989" cy="503215"/>
                </a:xfrm>
                <a:prstGeom prst="rect">
                  <a:avLst/>
                </a:prstGeom>
                <a:noFill/>
              </p:spPr>
              <p:txBody>
                <a:bodyPr wrap="square" lIns="182880" tIns="146304" rIns="182880" bIns="146304" rtlCol="0">
                  <a:spAutoFit/>
                </a:bodyPr>
                <a:lstStyle/>
                <a:p>
                  <a:pPr lvl="0">
                    <a:lnSpc>
                      <a:spcPct val="90000"/>
                    </a:lnSpc>
                    <a:spcAft>
                      <a:spcPts val="600"/>
                    </a:spcAft>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p:txBody>
            </p:sp>
            <p:sp>
              <p:nvSpPr>
                <p:cNvPr id="50" name="TextBox 49"/>
                <p:cNvSpPr txBox="1"/>
                <p:nvPr/>
              </p:nvSpPr>
              <p:spPr>
                <a:xfrm>
                  <a:off x="-6744497" y="3584927"/>
                  <a:ext cx="1460764"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smtClean="0">
                      <a:latin typeface="Consolas" panose="020B0609020204030204" pitchFamily="49" charset="0"/>
                      <a:cs typeface="Consolas" panose="020B0609020204030204" pitchFamily="49" charset="0"/>
                    </a:rPr>
                    <a:t>NAMDEPLOY</a:t>
                  </a:r>
                </a:p>
              </p:txBody>
            </p:sp>
            <p:sp>
              <p:nvSpPr>
                <p:cNvPr id="51" name="TextBox 50"/>
                <p:cNvSpPr txBox="1"/>
                <p:nvPr/>
              </p:nvSpPr>
              <p:spPr>
                <a:xfrm>
                  <a:off x="-6716974" y="3110247"/>
                  <a:ext cx="2680853"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err="1" smtClean="0">
                      <a:latin typeface="Consolas" panose="020B0609020204030204" pitchFamily="49" charset="0"/>
                      <a:cs typeface="Consolas" panose="020B0609020204030204" pitchFamily="49" charset="0"/>
                    </a:rPr>
                    <a:t>AutoDiscoverSiteScope</a:t>
                  </a:r>
                  <a:endParaRPr lang="en-US" sz="1400" dirty="0">
                    <a:latin typeface="Consolas" panose="020B0609020204030204" pitchFamily="49" charset="0"/>
                    <a:cs typeface="Consolas" panose="020B0609020204030204" pitchFamily="49" charset="0"/>
                  </a:endParaRPr>
                </a:p>
              </p:txBody>
            </p:sp>
          </p:grpSp>
        </p:grpSp>
      </p:grpSp>
      <p:sp>
        <p:nvSpPr>
          <p:cNvPr id="58" name="TextBox 57"/>
          <p:cNvSpPr txBox="1"/>
          <p:nvPr/>
        </p:nvSpPr>
        <p:spPr>
          <a:xfrm>
            <a:off x="2329875" y="5883099"/>
            <a:ext cx="1185394" cy="489365"/>
          </a:xfrm>
          <a:prstGeom prst="rect">
            <a:avLst/>
          </a:prstGeom>
          <a:noFill/>
        </p:spPr>
        <p:txBody>
          <a:bodyPr wrap="square" lIns="182880" tIns="146304" rIns="182880" bIns="146304" rtlCol="0">
            <a:spAutoFit/>
          </a:bodyPr>
          <a:lstStyle/>
          <a:p>
            <a:pPr lvl="0">
              <a:lnSpc>
                <a:spcPct val="90000"/>
              </a:lnSpc>
              <a:spcAft>
                <a:spcPts val="600"/>
              </a:spcAft>
            </a:pPr>
            <a:r>
              <a:rPr lang="en-US" sz="1400" dirty="0" smtClean="0">
                <a:latin typeface="Consolas" panose="020B0609020204030204" pitchFamily="49" charset="0"/>
                <a:cs typeface="Consolas" panose="020B0609020204030204" pitchFamily="49" charset="0"/>
              </a:rPr>
              <a:t>NAMEAST</a:t>
            </a:r>
          </a:p>
        </p:txBody>
      </p:sp>
      <p:grpSp>
        <p:nvGrpSpPr>
          <p:cNvPr id="59" name="Group 58"/>
          <p:cNvGrpSpPr/>
          <p:nvPr/>
        </p:nvGrpSpPr>
        <p:grpSpPr>
          <a:xfrm>
            <a:off x="266055" y="1284754"/>
            <a:ext cx="4169059" cy="1426998"/>
            <a:chOff x="787318" y="2815847"/>
            <a:chExt cx="4169059" cy="1426998"/>
          </a:xfrm>
          <a:solidFill>
            <a:schemeClr val="bg1">
              <a:lumMod val="50000"/>
            </a:schemeClr>
          </a:solidFill>
        </p:grpSpPr>
        <p:sp>
          <p:nvSpPr>
            <p:cNvPr id="60" name="Rectangle 59"/>
            <p:cNvSpPr/>
            <p:nvPr/>
          </p:nvSpPr>
          <p:spPr bwMode="auto">
            <a:xfrm>
              <a:off x="842754" y="2873047"/>
              <a:ext cx="4113623" cy="136979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67" name="TextBox 66"/>
            <p:cNvSpPr txBox="1"/>
            <p:nvPr/>
          </p:nvSpPr>
          <p:spPr>
            <a:xfrm>
              <a:off x="787318" y="2815847"/>
              <a:ext cx="3748462" cy="1031051"/>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latin typeface="Consolas" panose="020B0609020204030204" pitchFamily="49" charset="0"/>
                  <a:cs typeface="Consolas" panose="020B0609020204030204" pitchFamily="49" charset="0"/>
                </a:rPr>
                <a:t>[PS] C:\&gt;nltest /</a:t>
              </a:r>
              <a:r>
                <a:rPr lang="en-US" sz="1400" dirty="0" err="1" smtClean="0">
                  <a:latin typeface="Consolas" panose="020B0609020204030204" pitchFamily="49" charset="0"/>
                  <a:cs typeface="Consolas" panose="020B0609020204030204" pitchFamily="49" charset="0"/>
                </a:rPr>
                <a:t>dsgetsite</a:t>
              </a:r>
              <a:endParaRPr lang="en-US" sz="1400" dirty="0" smtClean="0">
                <a:latin typeface="Consolas" panose="020B0609020204030204" pitchFamily="49" charset="0"/>
                <a:cs typeface="Consolas" panose="020B0609020204030204" pitchFamily="49" charset="0"/>
              </a:endParaRPr>
            </a:p>
            <a:p>
              <a:pPr>
                <a:lnSpc>
                  <a:spcPct val="90000"/>
                </a:lnSpc>
                <a:spcAft>
                  <a:spcPts val="600"/>
                </a:spcAft>
              </a:pPr>
              <a:r>
                <a:rPr lang="en-US" sz="1400" dirty="0" smtClean="0">
                  <a:latin typeface="Consolas" panose="020B0609020204030204" pitchFamily="49" charset="0"/>
                  <a:cs typeface="Consolas" panose="020B0609020204030204" pitchFamily="49" charset="0"/>
                </a:rPr>
                <a:t>NAMDEPLOY</a:t>
              </a:r>
            </a:p>
            <a:p>
              <a:pPr>
                <a:lnSpc>
                  <a:spcPct val="90000"/>
                </a:lnSpc>
                <a:spcAft>
                  <a:spcPts val="600"/>
                </a:spcAft>
              </a:pPr>
              <a:r>
                <a:rPr lang="en-US" sz="1400" dirty="0" smtClean="0">
                  <a:latin typeface="Consolas" panose="020B0609020204030204" pitchFamily="49" charset="0"/>
                  <a:cs typeface="Consolas" panose="020B0609020204030204" pitchFamily="49" charset="0"/>
                </a:rPr>
                <a:t>The command completed successfully</a:t>
              </a:r>
            </a:p>
          </p:txBody>
        </p:sp>
      </p:grpSp>
    </p:spTree>
    <p:extLst>
      <p:ext uri="{BB962C8B-B14F-4D97-AF65-F5344CB8AC3E}">
        <p14:creationId xmlns:p14="http://schemas.microsoft.com/office/powerpoint/2010/main" val="39099827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MAPI/HTTP</a:t>
            </a:r>
            <a:endParaRPr lang="en-US" dirty="0"/>
          </a:p>
        </p:txBody>
      </p:sp>
      <p:sp>
        <p:nvSpPr>
          <p:cNvPr id="2" name="Text Placeholder 1"/>
          <p:cNvSpPr>
            <a:spLocks noGrp="1"/>
          </p:cNvSpPr>
          <p:nvPr>
            <p:ph type="body" sz="quarter" idx="10"/>
          </p:nvPr>
        </p:nvSpPr>
        <p:spPr>
          <a:xfrm>
            <a:off x="274638" y="1212850"/>
            <a:ext cx="11887200" cy="5078313"/>
          </a:xfrm>
        </p:spPr>
        <p:txBody>
          <a:bodyPr/>
          <a:lstStyle/>
          <a:p>
            <a:r>
              <a:rPr lang="en-US" dirty="0" smtClean="0"/>
              <a:t>Recommended as part of the Preferred Architecture</a:t>
            </a:r>
          </a:p>
          <a:p>
            <a:endParaRPr lang="en-US" dirty="0" smtClean="0"/>
          </a:p>
          <a:p>
            <a:r>
              <a:rPr lang="en-US" dirty="0" smtClean="0"/>
              <a:t>MAPI/HTTP will be enabled by default when…</a:t>
            </a:r>
          </a:p>
          <a:p>
            <a:pPr lvl="1"/>
            <a:r>
              <a:rPr lang="en-US" dirty="0" smtClean="0"/>
              <a:t>Exchange 2016 is the first Exchange server in a greenfield Exchange org</a:t>
            </a:r>
          </a:p>
          <a:p>
            <a:pPr lvl="1"/>
            <a:r>
              <a:rPr lang="en-US" dirty="0" smtClean="0"/>
              <a:t>The first Exchange 2016 server is installed in an Exchange 2010-only org</a:t>
            </a:r>
          </a:p>
          <a:p>
            <a:pPr lvl="1"/>
            <a:r>
              <a:rPr lang="en-US" dirty="0" smtClean="0"/>
              <a:t>The first Exchange 2016 server is installed in an Exchange 2013 org if MAPI/HTTP is already enabled</a:t>
            </a:r>
          </a:p>
          <a:p>
            <a:endParaRPr lang="en-US" dirty="0" smtClean="0"/>
          </a:p>
          <a:p>
            <a:r>
              <a:rPr lang="en-US" dirty="0" smtClean="0"/>
              <a:t>MAPI/HTTP will not be enabled by default when…</a:t>
            </a:r>
          </a:p>
          <a:p>
            <a:pPr lvl="1"/>
            <a:r>
              <a:rPr lang="en-US" dirty="0" smtClean="0"/>
              <a:t>The first Exchange 2016 server is installed in an Exchange 2013 org when MAPI/HTTP is not already enabled</a:t>
            </a:r>
            <a:endParaRPr lang="en-US" dirty="0"/>
          </a:p>
        </p:txBody>
      </p:sp>
    </p:spTree>
    <p:extLst>
      <p:ext uri="{BB962C8B-B14F-4D97-AF65-F5344CB8AC3E}">
        <p14:creationId xmlns:p14="http://schemas.microsoft.com/office/powerpoint/2010/main" val="1125316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MAPI/HTTP</a:t>
            </a:r>
            <a:endParaRPr lang="en-US" dirty="0"/>
          </a:p>
        </p:txBody>
      </p:sp>
      <p:sp>
        <p:nvSpPr>
          <p:cNvPr id="2" name="Text Placeholder 1"/>
          <p:cNvSpPr>
            <a:spLocks noGrp="1"/>
          </p:cNvSpPr>
          <p:nvPr>
            <p:ph type="body" sz="quarter" idx="10"/>
          </p:nvPr>
        </p:nvSpPr>
        <p:spPr/>
        <p:txBody>
          <a:bodyPr/>
          <a:lstStyle/>
          <a:p>
            <a:r>
              <a:rPr lang="en-US" smtClean="0"/>
              <a:t>We remind admins to enable it</a:t>
            </a:r>
            <a:endParaRPr lang="en-US" dirty="0"/>
          </a:p>
        </p:txBody>
      </p:sp>
      <p:grpSp>
        <p:nvGrpSpPr>
          <p:cNvPr id="4" name="Group 3"/>
          <p:cNvGrpSpPr/>
          <p:nvPr/>
        </p:nvGrpSpPr>
        <p:grpSpPr>
          <a:xfrm>
            <a:off x="770510" y="2278062"/>
            <a:ext cx="10897822" cy="4038600"/>
            <a:chOff x="396421" y="2569148"/>
            <a:chExt cx="10003408" cy="4790491"/>
          </a:xfrm>
          <a:solidFill>
            <a:schemeClr val="bg1">
              <a:lumMod val="50000"/>
            </a:schemeClr>
          </a:solidFill>
        </p:grpSpPr>
        <p:sp>
          <p:nvSpPr>
            <p:cNvPr id="5" name="Rectangle 4"/>
            <p:cNvSpPr/>
            <p:nvPr/>
          </p:nvSpPr>
          <p:spPr bwMode="auto">
            <a:xfrm>
              <a:off x="451858" y="2597058"/>
              <a:ext cx="9947971" cy="4762581"/>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13" name="TextBox 12"/>
            <p:cNvSpPr txBox="1"/>
            <p:nvPr/>
          </p:nvSpPr>
          <p:spPr>
            <a:xfrm>
              <a:off x="396421" y="2569148"/>
              <a:ext cx="10003407" cy="4019563"/>
            </a:xfrm>
            <a:prstGeom prst="rect">
              <a:avLst/>
            </a:prstGeom>
            <a:noFill/>
          </p:spPr>
          <p:txBody>
            <a:bodyPr wrap="square" lIns="182880" tIns="146304" rIns="182880" bIns="146304" rtlCol="0">
              <a:spAutoFit/>
            </a:bodyPr>
            <a:lstStyle/>
            <a:p>
              <a:r>
                <a:rPr lang="en-US" sz="1100" dirty="0">
                  <a:latin typeface="Courier New" panose="02070309020205020404" pitchFamily="49" charset="0"/>
                  <a:cs typeface="Courier New" panose="02070309020205020404" pitchFamily="49" charset="0"/>
                </a:rPr>
                <a:t>Welcome to Microsoft Exchange Server 2016 Unattended Setup</a:t>
              </a:r>
            </a:p>
            <a:p>
              <a:r>
                <a:rPr lang="en-US" sz="1100" dirty="0">
                  <a:latin typeface="Courier New" panose="02070309020205020404" pitchFamily="49" charset="0"/>
                  <a:cs typeface="Courier New" panose="02070309020205020404" pitchFamily="49" charset="0"/>
                </a:rPr>
                <a:t>Copying Files...</a:t>
              </a:r>
            </a:p>
            <a:p>
              <a:r>
                <a:rPr lang="en-US" sz="1100" dirty="0">
                  <a:latin typeface="Courier New" panose="02070309020205020404" pitchFamily="49" charset="0"/>
                  <a:cs typeface="Courier New" panose="02070309020205020404" pitchFamily="49" charset="0"/>
                </a:rPr>
                <a:t>File copy complete.</a:t>
              </a:r>
            </a:p>
            <a:p>
              <a:r>
                <a:rPr lang="en-US" sz="1100" dirty="0">
                  <a:latin typeface="Courier New" panose="02070309020205020404" pitchFamily="49" charset="0"/>
                  <a:cs typeface="Courier New" panose="02070309020205020404" pitchFamily="49" charset="0"/>
                </a:rPr>
                <a:t>Setup will now collect additional information needed for installation.</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Languages</a:t>
              </a:r>
            </a:p>
            <a:p>
              <a:r>
                <a:rPr lang="en-US" sz="1100" dirty="0">
                  <a:latin typeface="Courier New" panose="02070309020205020404" pitchFamily="49" charset="0"/>
                  <a:cs typeface="Courier New" panose="02070309020205020404" pitchFamily="49" charset="0"/>
                </a:rPr>
                <a:t>Management tools</a:t>
              </a:r>
            </a:p>
            <a:p>
              <a:r>
                <a:rPr lang="en-US" sz="1100" dirty="0">
                  <a:latin typeface="Courier New" panose="02070309020205020404" pitchFamily="49" charset="0"/>
                  <a:cs typeface="Courier New" panose="02070309020205020404" pitchFamily="49" charset="0"/>
                </a:rPr>
                <a:t>Mailbox role: Transport service</a:t>
              </a:r>
            </a:p>
            <a:p>
              <a:r>
                <a:rPr lang="en-US" sz="1100" dirty="0" smtClean="0">
                  <a:latin typeface="Courier New" panose="02070309020205020404" pitchFamily="49" charset="0"/>
                  <a:cs typeface="Courier New" panose="02070309020205020404" pitchFamily="49" charset="0"/>
                </a:rPr>
                <a:t>Mailbox </a:t>
              </a:r>
              <a:r>
                <a:rPr lang="en-US" sz="1100" dirty="0">
                  <a:latin typeface="Courier New" panose="02070309020205020404" pitchFamily="49" charset="0"/>
                  <a:cs typeface="Courier New" panose="02070309020205020404" pitchFamily="49" charset="0"/>
                </a:rPr>
                <a:t>role: Client Access service</a:t>
              </a:r>
            </a:p>
            <a:p>
              <a:r>
                <a:rPr lang="en-US" sz="1100" dirty="0">
                  <a:latin typeface="Courier New" panose="02070309020205020404" pitchFamily="49" charset="0"/>
                  <a:cs typeface="Courier New" panose="02070309020205020404" pitchFamily="49" charset="0"/>
                </a:rPr>
                <a:t>Mailbox role: Unified Messaging service</a:t>
              </a:r>
            </a:p>
            <a:p>
              <a:r>
                <a:rPr lang="en-US" sz="1100" dirty="0">
                  <a:latin typeface="Courier New" panose="02070309020205020404" pitchFamily="49" charset="0"/>
                  <a:cs typeface="Courier New" panose="02070309020205020404" pitchFamily="49" charset="0"/>
                </a:rPr>
                <a:t>Mailbox role: Mailbox service</a:t>
              </a:r>
            </a:p>
            <a:p>
              <a:r>
                <a:rPr lang="en-US" sz="1100" dirty="0">
                  <a:latin typeface="Courier New" panose="02070309020205020404" pitchFamily="49" charset="0"/>
                  <a:cs typeface="Courier New" panose="02070309020205020404" pitchFamily="49" charset="0"/>
                </a:rPr>
                <a:t>Mailbox role: Front End Transport service</a:t>
              </a:r>
            </a:p>
            <a:p>
              <a:r>
                <a:rPr lang="en-US" sz="1100" dirty="0">
                  <a:latin typeface="Courier New" panose="02070309020205020404" pitchFamily="49" charset="0"/>
                  <a:cs typeface="Courier New" panose="02070309020205020404" pitchFamily="49" charset="0"/>
                </a:rPr>
                <a:t>Mailbox role: Client Access Front End service</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Performing Microsoft Exchange Server Prerequisite Check</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Configuring Prerequisites                                                                     </a:t>
              </a:r>
              <a:r>
                <a:rPr lang="en-US" sz="1100" dirty="0" smtClean="0">
                  <a:latin typeface="Courier New" panose="02070309020205020404" pitchFamily="49" charset="0"/>
                  <a:cs typeface="Courier New" panose="02070309020205020404" pitchFamily="49" charset="0"/>
                </a:rPr>
                <a:t>	COMPLETED</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    Prerequisite Analysis                                                                             </a:t>
              </a:r>
              <a:r>
                <a:rPr lang="en-US" sz="1100" dirty="0" smtClean="0">
                  <a:latin typeface="Courier New" panose="02070309020205020404" pitchFamily="49" charset="0"/>
                  <a:cs typeface="Courier New" panose="02070309020205020404" pitchFamily="49" charset="0"/>
                </a:rPr>
                <a:t>	COMPLETED</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MAPI over HTTP, the preferred Outlook desktop client connectivity with Exchange server, is currently not enabled. </a:t>
              </a:r>
              <a:r>
                <a:rPr lang="en-US" sz="1100" dirty="0" smtClean="0">
                  <a:latin typeface="Courier New" panose="02070309020205020404" pitchFamily="49" charset="0"/>
                  <a:cs typeface="Courier New" panose="02070309020205020404" pitchFamily="49" charset="0"/>
                </a:rPr>
                <a:t>Consider </a:t>
              </a:r>
            </a:p>
            <a:p>
              <a:r>
                <a:rPr lang="en-US" sz="1100" dirty="0" smtClean="0">
                  <a:latin typeface="Courier New" panose="02070309020205020404" pitchFamily="49" charset="0"/>
                  <a:cs typeface="Courier New" panose="02070309020205020404" pitchFamily="49" charset="0"/>
                </a:rPr>
                <a:t>enabling </a:t>
              </a:r>
              <a:r>
                <a:rPr lang="en-US" sz="1100" dirty="0">
                  <a:latin typeface="Courier New" panose="02070309020205020404" pitchFamily="49" charset="0"/>
                  <a:cs typeface="Courier New" panose="02070309020205020404" pitchFamily="49" charset="0"/>
                </a:rPr>
                <a:t>it using: Set-</a:t>
              </a:r>
              <a:r>
                <a:rPr lang="en-US" sz="1100" dirty="0" err="1">
                  <a:latin typeface="Courier New" panose="02070309020205020404" pitchFamily="49" charset="0"/>
                  <a:cs typeface="Courier New" panose="02070309020205020404" pitchFamily="49" charset="0"/>
                </a:rPr>
                <a:t>OrganizationConfig</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MapiHttpEnabled</a:t>
              </a:r>
              <a:r>
                <a:rPr lang="en-US" sz="1100" dirty="0">
                  <a:latin typeface="Courier New" panose="02070309020205020404" pitchFamily="49" charset="0"/>
                  <a:cs typeface="Courier New" panose="02070309020205020404" pitchFamily="49" charset="0"/>
                </a:rPr>
                <a:t> $true</a:t>
              </a:r>
            </a:p>
            <a:p>
              <a:r>
                <a:rPr lang="en-US" sz="1100" dirty="0">
                  <a:latin typeface="Courier New" panose="02070309020205020404" pitchFamily="49" charset="0"/>
                  <a:cs typeface="Courier New" panose="02070309020205020404" pitchFamily="49" charset="0"/>
                </a:rPr>
                <a:t>For more information, visit: http://technet.microsoft.com/library(EXCHG.150)/</a:t>
              </a:r>
              <a:r>
                <a:rPr lang="en-US" sz="1100" dirty="0" smtClean="0">
                  <a:latin typeface="Courier New" panose="02070309020205020404" pitchFamily="49" charset="0"/>
                  <a:cs typeface="Courier New" panose="02070309020205020404" pitchFamily="49" charset="0"/>
                </a:rPr>
                <a:t>ms.exch.setupreadiness.WarnMapiHttpNotEnabled.aspx</a:t>
              </a:r>
              <a:endParaRPr lang="en-US" sz="1100" dirty="0">
                <a:latin typeface="Courier New" panose="02070309020205020404" pitchFamily="49" charset="0"/>
                <a:cs typeface="Courier New" panose="02070309020205020404" pitchFamily="49" charset="0"/>
              </a:endParaRPr>
            </a:p>
          </p:txBody>
        </p:sp>
      </p:grpSp>
      <p:sp>
        <p:nvSpPr>
          <p:cNvPr id="20" name="Rectangle 19"/>
          <p:cNvSpPr/>
          <p:nvPr/>
        </p:nvSpPr>
        <p:spPr bwMode="auto">
          <a:xfrm>
            <a:off x="831220" y="4969501"/>
            <a:ext cx="10645133" cy="1295400"/>
          </a:xfrm>
          <a:prstGeom prst="rect">
            <a:avLst/>
          </a:prstGeom>
          <a:noFill/>
          <a:ln w="571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907250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MAPI/HTTP</a:t>
            </a:r>
            <a:endParaRPr lang="en-US" dirty="0"/>
          </a:p>
        </p:txBody>
      </p:sp>
      <p:sp>
        <p:nvSpPr>
          <p:cNvPr id="2" name="Text Placeholder 1"/>
          <p:cNvSpPr>
            <a:spLocks noGrp="1"/>
          </p:cNvSpPr>
          <p:nvPr>
            <p:ph type="body" sz="quarter" idx="10"/>
          </p:nvPr>
        </p:nvSpPr>
        <p:spPr>
          <a:xfrm>
            <a:off x="274638" y="1212850"/>
            <a:ext cx="11887200" cy="4770537"/>
          </a:xfrm>
        </p:spPr>
        <p:txBody>
          <a:bodyPr/>
          <a:lstStyle/>
          <a:p>
            <a:r>
              <a:rPr lang="en-US" dirty="0" smtClean="0"/>
              <a:t>Scenario: An Exchange 2013 org with MAPI/HTTP disabled is migrating to Exchange 2016</a:t>
            </a:r>
          </a:p>
          <a:p>
            <a:r>
              <a:rPr lang="en-US" dirty="0" smtClean="0"/>
              <a:t>Goal: Enable only MAPI/HTTP for users as they are migrated to 2016</a:t>
            </a:r>
          </a:p>
          <a:p>
            <a:pPr marL="742950" lvl="1" indent="-742950">
              <a:buFont typeface="+mj-lt"/>
              <a:buAutoNum type="arabicPeriod"/>
            </a:pPr>
            <a:r>
              <a:rPr lang="en-US" dirty="0" smtClean="0"/>
              <a:t>Leave the organization level </a:t>
            </a:r>
            <a:r>
              <a:rPr lang="en-US" dirty="0" err="1" smtClean="0"/>
              <a:t>MapiHttpEnabled</a:t>
            </a:r>
            <a:r>
              <a:rPr lang="en-US" dirty="0" smtClean="0"/>
              <a:t> as $False</a:t>
            </a:r>
          </a:p>
          <a:p>
            <a:pPr marL="742950" lvl="1" indent="-742950">
              <a:buFont typeface="+mj-lt"/>
              <a:buAutoNum type="arabicPeriod"/>
            </a:pPr>
            <a:r>
              <a:rPr lang="en-US" dirty="0" smtClean="0"/>
              <a:t>Prior to moving mailboxes use Set-</a:t>
            </a:r>
            <a:r>
              <a:rPr lang="en-US" dirty="0" err="1" smtClean="0"/>
              <a:t>CasMailbox</a:t>
            </a:r>
            <a:r>
              <a:rPr lang="en-US" dirty="0" smtClean="0"/>
              <a:t> from the 2016 EMS to set </a:t>
            </a:r>
            <a:r>
              <a:rPr lang="en-US" dirty="0" err="1" smtClean="0"/>
              <a:t>MapiHttpEnabled</a:t>
            </a:r>
            <a:r>
              <a:rPr lang="en-US" dirty="0" smtClean="0"/>
              <a:t> to $True on the 2013 mailboxes</a:t>
            </a:r>
          </a:p>
          <a:p>
            <a:pPr marL="742950" lvl="1" indent="-742950">
              <a:buFont typeface="+mj-lt"/>
              <a:buAutoNum type="arabicPeriod"/>
            </a:pPr>
            <a:r>
              <a:rPr lang="en-US" dirty="0" smtClean="0"/>
              <a:t>Move the mailboxes to 2016</a:t>
            </a:r>
          </a:p>
          <a:p>
            <a:pPr marL="742950" lvl="1" indent="-742950">
              <a:buFont typeface="+mj-lt"/>
              <a:buAutoNum type="arabicPeriod"/>
            </a:pPr>
            <a:r>
              <a:rPr lang="en-US" dirty="0" smtClean="0"/>
              <a:t>Once all mailboxes are on 2016, set </a:t>
            </a:r>
            <a:r>
              <a:rPr lang="en-US" dirty="0" err="1" smtClean="0"/>
              <a:t>MapiHttpEnabled</a:t>
            </a:r>
            <a:r>
              <a:rPr lang="en-US" dirty="0" smtClean="0"/>
              <a:t> to $True at the organization level</a:t>
            </a:r>
          </a:p>
          <a:p>
            <a:pPr marL="742950" lvl="1" indent="-742950">
              <a:buFont typeface="+mj-lt"/>
              <a:buAutoNum type="arabicPeriod"/>
            </a:pPr>
            <a:r>
              <a:rPr lang="en-US" dirty="0" smtClean="0"/>
              <a:t>Use Set-</a:t>
            </a:r>
            <a:r>
              <a:rPr lang="en-US" dirty="0" err="1" smtClean="0"/>
              <a:t>CasMailbox</a:t>
            </a:r>
            <a:r>
              <a:rPr lang="en-US" dirty="0" smtClean="0"/>
              <a:t> on all 2016 mailboxes to set </a:t>
            </a:r>
            <a:r>
              <a:rPr lang="en-US" dirty="0" err="1" smtClean="0"/>
              <a:t>MapiHttpEnabled</a:t>
            </a:r>
            <a:r>
              <a:rPr lang="en-US" dirty="0" smtClean="0"/>
              <a:t> to $Null so the organization level value is inherited once again</a:t>
            </a:r>
          </a:p>
        </p:txBody>
      </p:sp>
    </p:spTree>
    <p:extLst>
      <p:ext uri="{BB962C8B-B14F-4D97-AF65-F5344CB8AC3E}">
        <p14:creationId xmlns:p14="http://schemas.microsoft.com/office/powerpoint/2010/main" val="368211697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MAPI/HTTP</a:t>
            </a:r>
            <a:endParaRPr lang="en-US" dirty="0"/>
          </a:p>
        </p:txBody>
      </p:sp>
      <p:sp>
        <p:nvSpPr>
          <p:cNvPr id="2" name="Text Placeholder 1"/>
          <p:cNvSpPr>
            <a:spLocks noGrp="1"/>
          </p:cNvSpPr>
          <p:nvPr>
            <p:ph type="body" sz="quarter" idx="10"/>
          </p:nvPr>
        </p:nvSpPr>
        <p:spPr>
          <a:xfrm>
            <a:off x="274638" y="1212850"/>
            <a:ext cx="11887200" cy="4031873"/>
          </a:xfrm>
        </p:spPr>
        <p:txBody>
          <a:bodyPr/>
          <a:lstStyle/>
          <a:p>
            <a:r>
              <a:rPr lang="en-US" dirty="0" smtClean="0"/>
              <a:t>Scenario: Customer running an Exchange 2016 org</a:t>
            </a:r>
          </a:p>
          <a:p>
            <a:r>
              <a:rPr lang="en-US" dirty="0" smtClean="0"/>
              <a:t>Goal: Block external Outlook on Windows connectivity for all but a few users with minimal complexity and the fewest admin steps</a:t>
            </a:r>
          </a:p>
          <a:p>
            <a:pPr marL="457200" lvl="1" indent="-457200">
              <a:buFont typeface="+mj-lt"/>
              <a:buAutoNum type="arabicPeriod"/>
            </a:pPr>
            <a:r>
              <a:rPr lang="en-US" dirty="0" smtClean="0">
                <a:sym typeface="Wingdings" panose="05000000000000000000" pitchFamily="2" charset="2"/>
              </a:rPr>
              <a:t>Ensure the </a:t>
            </a:r>
            <a:r>
              <a:rPr lang="en-US" dirty="0" err="1" smtClean="0">
                <a:sym typeface="Wingdings" panose="05000000000000000000" pitchFamily="2" charset="2"/>
              </a:rPr>
              <a:t>InternalURL</a:t>
            </a:r>
            <a:r>
              <a:rPr lang="en-US" dirty="0" smtClean="0">
                <a:sym typeface="Wingdings" panose="05000000000000000000" pitchFamily="2" charset="2"/>
              </a:rPr>
              <a:t> for the MAPI/HTTP and EWS </a:t>
            </a:r>
            <a:r>
              <a:rPr lang="en-US" dirty="0" err="1" smtClean="0">
                <a:sym typeface="Wingdings" panose="05000000000000000000" pitchFamily="2" charset="2"/>
              </a:rPr>
              <a:t>vDirs</a:t>
            </a:r>
            <a:r>
              <a:rPr lang="en-US" dirty="0" smtClean="0">
                <a:sym typeface="Wingdings" panose="05000000000000000000" pitchFamily="2" charset="2"/>
              </a:rPr>
              <a:t> as well as the Internal Hostname for Outlook Anywhere resolve only via internal DNS and cannot be reached by external clients (perhaps unless they use VPN)</a:t>
            </a:r>
          </a:p>
          <a:p>
            <a:pPr marL="457200" lvl="1" indent="-457200">
              <a:buFont typeface="+mj-lt"/>
              <a:buAutoNum type="arabicPeriod"/>
            </a:pPr>
            <a:r>
              <a:rPr lang="en-US" dirty="0" smtClean="0"/>
              <a:t>Use Set-</a:t>
            </a:r>
            <a:r>
              <a:rPr lang="en-US" dirty="0" err="1" smtClean="0"/>
              <a:t>CasMailbox</a:t>
            </a:r>
            <a:r>
              <a:rPr lang="en-US" dirty="0" smtClean="0"/>
              <a:t> and set </a:t>
            </a:r>
            <a:r>
              <a:rPr lang="en-US" dirty="0" err="1" smtClean="0"/>
              <a:t>MAPIBlockOutlookExternalConnectivity</a:t>
            </a:r>
            <a:r>
              <a:rPr lang="en-US" dirty="0" smtClean="0"/>
              <a:t> to $True for all users not allowed to connect remotely</a:t>
            </a:r>
          </a:p>
        </p:txBody>
      </p:sp>
    </p:spTree>
    <p:extLst>
      <p:ext uri="{BB962C8B-B14F-4D97-AF65-F5344CB8AC3E}">
        <p14:creationId xmlns:p14="http://schemas.microsoft.com/office/powerpoint/2010/main" val="21543378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04139" y="3873327"/>
            <a:ext cx="819136" cy="1045103"/>
          </a:xfrm>
          <a:prstGeom prst="rect">
            <a:avLst/>
          </a:prstGeom>
        </p:spPr>
      </p:pic>
      <p:sp>
        <p:nvSpPr>
          <p:cNvPr id="2" name="Text Placeholder 1"/>
          <p:cNvSpPr>
            <a:spLocks noGrp="1"/>
          </p:cNvSpPr>
          <p:nvPr>
            <p:ph type="body" sz="quarter" idx="10"/>
          </p:nvPr>
        </p:nvSpPr>
        <p:spPr>
          <a:xfrm>
            <a:off x="274637" y="1212850"/>
            <a:ext cx="12161837" cy="738664"/>
          </a:xfrm>
        </p:spPr>
        <p:txBody>
          <a:bodyPr/>
          <a:lstStyle/>
          <a:p>
            <a:pPr marL="742950" indent="-742950">
              <a:buFont typeface="+mj-lt"/>
              <a:buAutoNum type="arabicPeriod"/>
            </a:pPr>
            <a:r>
              <a:rPr lang="en-US" dirty="0" smtClean="0"/>
              <a:t>Move the Public Folder mailboxes to 2016 databases</a:t>
            </a:r>
          </a:p>
        </p:txBody>
      </p:sp>
      <p:sp>
        <p:nvSpPr>
          <p:cNvPr id="3" name="Title 2"/>
          <p:cNvSpPr>
            <a:spLocks noGrp="1"/>
          </p:cNvSpPr>
          <p:nvPr>
            <p:ph type="title"/>
          </p:nvPr>
        </p:nvSpPr>
        <p:spPr/>
        <p:txBody>
          <a:bodyPr/>
          <a:lstStyle/>
          <a:p>
            <a:r>
              <a:rPr lang="en-US" dirty="0" smtClean="0"/>
              <a:t>Exchange 2013 </a:t>
            </a:r>
            <a:r>
              <a:rPr lang="en-US" dirty="0" smtClean="0">
                <a:sym typeface="Wingdings" panose="05000000000000000000" pitchFamily="2" charset="2"/>
              </a:rPr>
              <a:t>to </a:t>
            </a:r>
            <a:r>
              <a:rPr lang="en-US" dirty="0" smtClean="0"/>
              <a:t>2016 </a:t>
            </a:r>
            <a:r>
              <a:rPr lang="en-US" dirty="0"/>
              <a:t>Public Folder Migrations </a:t>
            </a:r>
          </a:p>
        </p:txBody>
      </p:sp>
      <p:sp>
        <p:nvSpPr>
          <p:cNvPr id="55" name="TextBox 54"/>
          <p:cNvSpPr txBox="1"/>
          <p:nvPr/>
        </p:nvSpPr>
        <p:spPr>
          <a:xfrm>
            <a:off x="2179637" y="2849451"/>
            <a:ext cx="211147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Exchange 2013</a:t>
            </a:r>
          </a:p>
        </p:txBody>
      </p:sp>
      <p:sp>
        <p:nvSpPr>
          <p:cNvPr id="58" name="TextBox 57"/>
          <p:cNvSpPr txBox="1"/>
          <p:nvPr/>
        </p:nvSpPr>
        <p:spPr>
          <a:xfrm>
            <a:off x="7279252" y="2849451"/>
            <a:ext cx="325632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Exchange 2016</a:t>
            </a:r>
          </a:p>
        </p:txBody>
      </p:sp>
      <p:pic>
        <p:nvPicPr>
          <p:cNvPr id="11" name="Picture 10"/>
          <p:cNvPicPr>
            <a:picLocks noChangeAspect="1"/>
          </p:cNvPicPr>
          <p:nvPr/>
        </p:nvPicPr>
        <p:blipFill>
          <a:blip r:embed="rId4"/>
          <a:stretch>
            <a:fillRect/>
          </a:stretch>
        </p:blipFill>
        <p:spPr>
          <a:xfrm>
            <a:off x="2636837" y="3593755"/>
            <a:ext cx="1772876" cy="1837530"/>
          </a:xfrm>
          <a:prstGeom prst="rect">
            <a:avLst/>
          </a:prstGeom>
        </p:spPr>
      </p:pic>
      <p:pic>
        <p:nvPicPr>
          <p:cNvPr id="13" name="Picture 12"/>
          <p:cNvPicPr>
            <a:picLocks noChangeAspect="1"/>
          </p:cNvPicPr>
          <p:nvPr/>
        </p:nvPicPr>
        <p:blipFill>
          <a:blip r:embed="rId4"/>
          <a:stretch>
            <a:fillRect/>
          </a:stretch>
        </p:blipFill>
        <p:spPr>
          <a:xfrm>
            <a:off x="8273785" y="3593755"/>
            <a:ext cx="1772876" cy="1837530"/>
          </a:xfrm>
          <a:prstGeom prst="rect">
            <a:avLst/>
          </a:prstGeom>
        </p:spPr>
      </p:pic>
    </p:spTree>
    <p:extLst>
      <p:ext uri="{BB962C8B-B14F-4D97-AF65-F5344CB8AC3E}">
        <p14:creationId xmlns:p14="http://schemas.microsoft.com/office/powerpoint/2010/main" val="489021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repeatCount="indefinite" accel="50000" decel="50000" fill="hold" nodeType="afterEffect">
                                  <p:stCondLst>
                                    <p:cond delay="0"/>
                                  </p:stCondLst>
                                  <p:childTnLst>
                                    <p:animMotion origin="layout" path="M 8.78223E-7 -1.18929E-6 L 0.47 -0.00999 " pathEditMode="relative" rAng="0" ptsTypes="AA">
                                      <p:cBhvr>
                                        <p:cTn id="13" dur="2000" fill="hold"/>
                                        <p:tgtEl>
                                          <p:spTgt spid="5"/>
                                        </p:tgtEl>
                                        <p:attrNameLst>
                                          <p:attrName>ppt_x</p:attrName>
                                          <p:attrName>ppt_y</p:attrName>
                                        </p:attrNameLst>
                                      </p:cBhvr>
                                      <p:rCtr x="23500" y="-4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Kerberos Authentication</a:t>
            </a:r>
            <a:endParaRPr lang="en-US" dirty="0"/>
          </a:p>
        </p:txBody>
      </p:sp>
      <p:sp>
        <p:nvSpPr>
          <p:cNvPr id="2" name="Text Placeholder 1"/>
          <p:cNvSpPr>
            <a:spLocks noGrp="1"/>
          </p:cNvSpPr>
          <p:nvPr>
            <p:ph type="body" sz="quarter" idx="10"/>
          </p:nvPr>
        </p:nvSpPr>
        <p:spPr>
          <a:xfrm>
            <a:off x="274638" y="1212850"/>
            <a:ext cx="11887200" cy="3785652"/>
          </a:xfrm>
        </p:spPr>
        <p:txBody>
          <a:bodyPr/>
          <a:lstStyle/>
          <a:p>
            <a:r>
              <a:rPr lang="en-US" dirty="0" smtClean="0"/>
              <a:t>Exchange 2010 + Exchange 2016</a:t>
            </a:r>
          </a:p>
          <a:p>
            <a:pPr lvl="1"/>
            <a:r>
              <a:rPr lang="en-US" dirty="0" smtClean="0"/>
              <a:t>Follow the current Exchange 2010 / Exchange 2013 guidance at </a:t>
            </a:r>
            <a:r>
              <a:rPr lang="en-US" dirty="0" smtClean="0">
                <a:hlinkClick r:id="rId3"/>
              </a:rPr>
              <a:t>http://aka.ms/kerbcoexist20102013</a:t>
            </a:r>
            <a:endParaRPr lang="en-US" dirty="0" smtClean="0"/>
          </a:p>
          <a:p>
            <a:pPr lvl="1"/>
            <a:endParaRPr lang="en-US" dirty="0" smtClean="0"/>
          </a:p>
          <a:p>
            <a:r>
              <a:rPr lang="en-US" dirty="0" smtClean="0"/>
              <a:t>Exchange 2013+ Exchange 2016</a:t>
            </a:r>
          </a:p>
          <a:p>
            <a:pPr lvl="1"/>
            <a:r>
              <a:rPr lang="en-US" dirty="0" smtClean="0"/>
              <a:t>A single ASA used for both 2013 and 2016 servers in the same environment</a:t>
            </a:r>
          </a:p>
          <a:p>
            <a:pPr lvl="1"/>
            <a:endParaRPr lang="en-US" dirty="0" smtClean="0"/>
          </a:p>
          <a:p>
            <a:r>
              <a:rPr lang="en-US" dirty="0" smtClean="0"/>
              <a:t>Exchange 2010+ Exchange 2013+ Exchange 2016</a:t>
            </a:r>
          </a:p>
          <a:p>
            <a:pPr lvl="1"/>
            <a:r>
              <a:rPr lang="en-US" dirty="0" smtClean="0"/>
              <a:t>Two ASAs where one is 2010 and the other is shared with 2013 &amp; 2016</a:t>
            </a:r>
            <a:endParaRPr lang="en-US" dirty="0"/>
          </a:p>
        </p:txBody>
      </p:sp>
    </p:spTree>
    <p:extLst>
      <p:ext uri="{BB962C8B-B14F-4D97-AF65-F5344CB8AC3E}">
        <p14:creationId xmlns:p14="http://schemas.microsoft.com/office/powerpoint/2010/main" val="148973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flipH="1">
            <a:off x="9575806" y="5664274"/>
            <a:ext cx="5816425" cy="1387460"/>
          </a:xfrm>
          <a:prstGeom prst="rect">
            <a:avLst/>
          </a:prstGeom>
        </p:spPr>
      </p:pic>
      <p:pic>
        <p:nvPicPr>
          <p:cNvPr id="16" name="Picture 15"/>
          <p:cNvPicPr>
            <a:picLocks noChangeAspect="1"/>
          </p:cNvPicPr>
          <p:nvPr/>
        </p:nvPicPr>
        <p:blipFill>
          <a:blip r:embed="rId3"/>
          <a:stretch>
            <a:fillRect/>
          </a:stretch>
        </p:blipFill>
        <p:spPr>
          <a:xfrm flipH="1">
            <a:off x="6444045" y="5639892"/>
            <a:ext cx="2667000" cy="1387460"/>
          </a:xfrm>
          <a:prstGeom prst="rect">
            <a:avLst/>
          </a:prstGeom>
        </p:spPr>
      </p:pic>
      <p:pic>
        <p:nvPicPr>
          <p:cNvPr id="15" name="Picture 14"/>
          <p:cNvPicPr>
            <a:picLocks noChangeAspect="1"/>
          </p:cNvPicPr>
          <p:nvPr/>
        </p:nvPicPr>
        <p:blipFill>
          <a:blip r:embed="rId3"/>
          <a:stretch>
            <a:fillRect/>
          </a:stretch>
        </p:blipFill>
        <p:spPr>
          <a:xfrm>
            <a:off x="5647113" y="5664274"/>
            <a:ext cx="4050454" cy="1387460"/>
          </a:xfrm>
          <a:prstGeom prst="rect">
            <a:avLst/>
          </a:prstGeom>
        </p:spPr>
      </p:pic>
      <p:pic>
        <p:nvPicPr>
          <p:cNvPr id="13" name="Picture 12"/>
          <p:cNvPicPr>
            <a:picLocks noChangeAspect="1"/>
          </p:cNvPicPr>
          <p:nvPr/>
        </p:nvPicPr>
        <p:blipFill>
          <a:blip r:embed="rId4"/>
          <a:stretch>
            <a:fillRect/>
          </a:stretch>
        </p:blipFill>
        <p:spPr>
          <a:xfrm>
            <a:off x="4989433" y="6443739"/>
            <a:ext cx="2283750" cy="517500"/>
          </a:xfrm>
          <a:prstGeom prst="rect">
            <a:avLst/>
          </a:prstGeom>
        </p:spPr>
      </p:pic>
      <p:pic>
        <p:nvPicPr>
          <p:cNvPr id="11" name="Picture 10"/>
          <p:cNvPicPr>
            <a:picLocks noChangeAspect="1"/>
          </p:cNvPicPr>
          <p:nvPr/>
        </p:nvPicPr>
        <p:blipFill>
          <a:blip r:embed="rId3"/>
          <a:stretch>
            <a:fillRect/>
          </a:stretch>
        </p:blipFill>
        <p:spPr>
          <a:xfrm>
            <a:off x="2672644" y="5664274"/>
            <a:ext cx="4080765" cy="1387460"/>
          </a:xfrm>
          <a:prstGeom prst="rect">
            <a:avLst/>
          </a:prstGeom>
        </p:spPr>
      </p:pic>
      <p:sp>
        <p:nvSpPr>
          <p:cNvPr id="8" name="Rectangle 7"/>
          <p:cNvSpPr/>
          <p:nvPr/>
        </p:nvSpPr>
        <p:spPr bwMode="auto">
          <a:xfrm>
            <a:off x="0" y="6742680"/>
            <a:ext cx="1708403" cy="296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5"/>
          <a:stretch>
            <a:fillRect/>
          </a:stretch>
        </p:blipFill>
        <p:spPr>
          <a:xfrm>
            <a:off x="-2959378" y="5771071"/>
            <a:ext cx="7958415" cy="1280663"/>
          </a:xfrm>
          <a:prstGeom prst="rect">
            <a:avLst/>
          </a:prstGeom>
        </p:spPr>
      </p:pic>
      <p:sp>
        <p:nvSpPr>
          <p:cNvPr id="2" name="Title 1"/>
          <p:cNvSpPr>
            <a:spLocks noGrp="1"/>
          </p:cNvSpPr>
          <p:nvPr>
            <p:ph type="title"/>
          </p:nvPr>
        </p:nvSpPr>
        <p:spPr/>
        <p:txBody>
          <a:bodyPr/>
          <a:lstStyle/>
          <a:p>
            <a:r>
              <a:rPr lang="en-US" dirty="0" smtClean="0"/>
              <a:t>Disclaimer</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a:t>Things could </a:t>
            </a:r>
            <a:r>
              <a:rPr lang="en-US" dirty="0" smtClean="0"/>
              <a:t>change</a:t>
            </a:r>
          </a:p>
          <a:p>
            <a:r>
              <a:rPr lang="en-US" dirty="0" smtClean="0"/>
              <a:t>Exchange 2016 is still in preview</a:t>
            </a:r>
            <a:endParaRPr lang="en-US" dirty="0"/>
          </a:p>
          <a:p>
            <a:r>
              <a:rPr lang="en-US" dirty="0" smtClean="0"/>
              <a:t>The engineering train is still rolling along</a:t>
            </a:r>
            <a:endParaRPr lang="en-US" dirty="0"/>
          </a:p>
        </p:txBody>
      </p:sp>
      <p:sp>
        <p:nvSpPr>
          <p:cNvPr id="6" name="Rounded Rectangle 5"/>
          <p:cNvSpPr/>
          <p:nvPr/>
        </p:nvSpPr>
        <p:spPr bwMode="auto">
          <a:xfrm>
            <a:off x="499286" y="6730489"/>
            <a:ext cx="304800" cy="288925"/>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4" name="Picture 3"/>
          <p:cNvPicPr>
            <a:picLocks noChangeAspect="1"/>
          </p:cNvPicPr>
          <p:nvPr/>
        </p:nvPicPr>
        <p:blipFill>
          <a:blip r:embed="rId6"/>
          <a:stretch>
            <a:fillRect/>
          </a:stretch>
        </p:blipFill>
        <p:spPr>
          <a:xfrm>
            <a:off x="12436475" y="6767288"/>
            <a:ext cx="6209617" cy="211587"/>
          </a:xfrm>
          <a:prstGeom prst="rect">
            <a:avLst/>
          </a:prstGeom>
        </p:spPr>
      </p:pic>
      <p:sp>
        <p:nvSpPr>
          <p:cNvPr id="7" name="Rectangle 6"/>
          <p:cNvSpPr/>
          <p:nvPr/>
        </p:nvSpPr>
        <p:spPr bwMode="auto">
          <a:xfrm>
            <a:off x="-96280" y="6730489"/>
            <a:ext cx="595566" cy="296863"/>
          </a:xfrm>
          <a:prstGeom prst="rect">
            <a:avLst/>
          </a:prstGeom>
          <a:solidFill>
            <a:srgbClr val="3CA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9" name="Picture 8"/>
          <p:cNvPicPr>
            <a:picLocks noChangeAspect="1"/>
          </p:cNvPicPr>
          <p:nvPr/>
        </p:nvPicPr>
        <p:blipFill>
          <a:blip r:embed="rId7"/>
          <a:stretch>
            <a:fillRect/>
          </a:stretch>
        </p:blipFill>
        <p:spPr>
          <a:xfrm>
            <a:off x="499286" y="5335091"/>
            <a:ext cx="354915" cy="477163"/>
          </a:xfrm>
          <a:prstGeom prst="rect">
            <a:avLst/>
          </a:prstGeom>
        </p:spPr>
      </p:pic>
      <p:pic>
        <p:nvPicPr>
          <p:cNvPr id="10" name="Picture 9"/>
          <p:cNvPicPr>
            <a:picLocks noChangeAspect="1"/>
          </p:cNvPicPr>
          <p:nvPr/>
        </p:nvPicPr>
        <p:blipFill>
          <a:blip r:embed="rId8"/>
          <a:stretch>
            <a:fillRect/>
          </a:stretch>
        </p:blipFill>
        <p:spPr>
          <a:xfrm>
            <a:off x="5021443" y="6580275"/>
            <a:ext cx="3928693" cy="761928"/>
          </a:xfrm>
          <a:prstGeom prst="rect">
            <a:avLst/>
          </a:prstGeom>
        </p:spPr>
      </p:pic>
      <p:pic>
        <p:nvPicPr>
          <p:cNvPr id="12" name="Picture 11"/>
          <p:cNvPicPr>
            <a:picLocks noChangeAspect="1"/>
          </p:cNvPicPr>
          <p:nvPr/>
        </p:nvPicPr>
        <p:blipFill>
          <a:blip r:embed="rId9"/>
          <a:stretch>
            <a:fillRect/>
          </a:stretch>
        </p:blipFill>
        <p:spPr>
          <a:xfrm>
            <a:off x="4395509" y="4822590"/>
            <a:ext cx="992434" cy="1612705"/>
          </a:xfrm>
          <a:prstGeom prst="rect">
            <a:avLst/>
          </a:prstGeom>
        </p:spPr>
      </p:pic>
    </p:spTree>
    <p:extLst>
      <p:ext uri="{BB962C8B-B14F-4D97-AF65-F5344CB8AC3E}">
        <p14:creationId xmlns:p14="http://schemas.microsoft.com/office/powerpoint/2010/main" val="2592778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33333" decel="66667" fill="hold" nodeType="afterEffect">
                                  <p:stCondLst>
                                    <p:cond delay="3000"/>
                                  </p:stCondLst>
                                  <p:childTnLst>
                                    <p:animMotion origin="layout" path="M -8.78223E-7 -3.83114E-6 L -1.50332 0.01317 " pathEditMode="relative" rAng="0" ptsTypes="AA">
                                      <p:cBhvr>
                                        <p:cTn id="6" dur="3000" fill="hold"/>
                                        <p:tgtEl>
                                          <p:spTgt spid="4"/>
                                        </p:tgtEl>
                                        <p:attrNameLst>
                                          <p:attrName>ppt_x</p:attrName>
                                          <p:attrName>ppt_y</p:attrName>
                                        </p:attrNameLst>
                                      </p:cBhvr>
                                      <p:rCtr x="-75172" y="6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System Mailbox Moves After Install</a:t>
            </a:r>
            <a:endParaRPr lang="en-US" dirty="0"/>
          </a:p>
        </p:txBody>
      </p:sp>
      <p:sp>
        <p:nvSpPr>
          <p:cNvPr id="2" name="Text Placeholder 1"/>
          <p:cNvSpPr>
            <a:spLocks noGrp="1"/>
          </p:cNvSpPr>
          <p:nvPr>
            <p:ph type="body" sz="quarter" idx="10"/>
          </p:nvPr>
        </p:nvSpPr>
        <p:spPr>
          <a:xfrm>
            <a:off x="274638" y="1212850"/>
            <a:ext cx="11887200" cy="5139869"/>
          </a:xfrm>
        </p:spPr>
        <p:txBody>
          <a:bodyPr/>
          <a:lstStyle/>
          <a:p>
            <a:r>
              <a:rPr lang="en-US" dirty="0" smtClean="0"/>
              <a:t>Move these system mailboxes from 2010/2013 to 2016</a:t>
            </a:r>
          </a:p>
          <a:p>
            <a:pPr lvl="1"/>
            <a:r>
              <a:rPr lang="en-US" dirty="0" err="1" smtClean="0"/>
              <a:t>SystemMailbox</a:t>
            </a:r>
            <a:r>
              <a:rPr lang="en-US" dirty="0" smtClean="0"/>
              <a:t>{1f05a927-d5d7-47a6-b498-f5266abdf909}</a:t>
            </a:r>
          </a:p>
          <a:p>
            <a:pPr lvl="1"/>
            <a:r>
              <a:rPr lang="en-US" dirty="0" err="1" smtClean="0"/>
              <a:t>SystemMailbox</a:t>
            </a:r>
            <a:r>
              <a:rPr lang="en-US" dirty="0" smtClean="0"/>
              <a:t>{bb558c35-97f1-4cb9-8ff7-d53741dc928c}</a:t>
            </a:r>
          </a:p>
          <a:p>
            <a:pPr lvl="1"/>
            <a:r>
              <a:rPr lang="en-US" dirty="0" err="1" smtClean="0"/>
              <a:t>SystemMailbox</a:t>
            </a:r>
            <a:r>
              <a:rPr lang="en-US" dirty="0" smtClean="0"/>
              <a:t>{e0dc1c29-89c3-4034-b678-e6c29d823ed9}</a:t>
            </a:r>
          </a:p>
          <a:p>
            <a:pPr lvl="1"/>
            <a:r>
              <a:rPr lang="en-US" dirty="0" smtClean="0"/>
              <a:t>FederatedEmail.4c1f4d8b-8179-4148-93bf-00a95fa1e042</a:t>
            </a:r>
          </a:p>
          <a:p>
            <a:pPr lvl="1"/>
            <a:r>
              <a:rPr lang="en-US" dirty="0" smtClean="0"/>
              <a:t>Migration.8f3e7716-2011-43e4-96b1-aba62d229136</a:t>
            </a:r>
          </a:p>
          <a:p>
            <a:endParaRPr lang="en-US" dirty="0" smtClean="0"/>
          </a:p>
          <a:p>
            <a:r>
              <a:rPr lang="en-US" dirty="0" smtClean="0"/>
              <a:t>If you don’t, you</a:t>
            </a:r>
          </a:p>
          <a:p>
            <a:pPr lvl="1"/>
            <a:r>
              <a:rPr lang="en-US" dirty="0" smtClean="0"/>
              <a:t>Can’t save admin tasks to the admin audit log or export it</a:t>
            </a:r>
          </a:p>
          <a:p>
            <a:pPr lvl="1"/>
            <a:r>
              <a:rPr lang="en-US" dirty="0" smtClean="0"/>
              <a:t>Can’t start eDiscovery searches</a:t>
            </a:r>
          </a:p>
          <a:p>
            <a:pPr lvl="1"/>
            <a:r>
              <a:rPr lang="en-US" dirty="0" smtClean="0"/>
              <a:t>Can’t start batch migrations with Exchange 2016 as target databases</a:t>
            </a:r>
          </a:p>
          <a:p>
            <a:pPr lvl="1"/>
            <a:r>
              <a:rPr lang="en-US" dirty="0" smtClean="0"/>
              <a:t>And more…</a:t>
            </a:r>
          </a:p>
        </p:txBody>
      </p:sp>
      <p:sp>
        <p:nvSpPr>
          <p:cNvPr id="8" name="Rectangle 7"/>
          <p:cNvSpPr/>
          <p:nvPr/>
        </p:nvSpPr>
        <p:spPr bwMode="auto">
          <a:xfrm>
            <a:off x="274638" y="2582862"/>
            <a:ext cx="7238999" cy="304800"/>
          </a:xfrm>
          <a:prstGeom prst="rect">
            <a:avLst/>
          </a:prstGeom>
          <a:noFill/>
          <a:ln w="571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424701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617" y="280106"/>
            <a:ext cx="11191240" cy="1165754"/>
          </a:xfrm>
          <a:prstGeom prst="rect">
            <a:avLst/>
          </a:prstGeom>
        </p:spPr>
        <p:txBody>
          <a:bodyPr lIns="93258" tIns="46629" rIns="93258" bIns="46629">
            <a:no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endParaRPr lang="en-US" sz="4896" spc="-52" dirty="0">
              <a:solidFill>
                <a:srgbClr val="000000"/>
              </a:solidFill>
            </a:endParaRPr>
          </a:p>
        </p:txBody>
      </p:sp>
      <p:sp>
        <p:nvSpPr>
          <p:cNvPr id="86" name="Title 1"/>
          <p:cNvSpPr txBox="1">
            <a:spLocks/>
          </p:cNvSpPr>
          <p:nvPr/>
        </p:nvSpPr>
        <p:spPr>
          <a:xfrm>
            <a:off x="275163" y="296897"/>
            <a:ext cx="11887878" cy="917575"/>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478">
                      <a:schemeClr val="accent2"/>
                    </a:gs>
                    <a:gs pos="100000">
                      <a:schemeClr val="accent2"/>
                    </a:gs>
                  </a:gsLst>
                  <a:lin ang="5400000" scaled="0"/>
                </a:gradFill>
                <a:effectLst/>
                <a:latin typeface="+mj-lt"/>
                <a:ea typeface="+mn-ea"/>
                <a:cs typeface="Segoe UI" pitchFamily="34" charset="0"/>
              </a:defRPr>
            </a:lvl1pPr>
          </a:lstStyle>
          <a:p>
            <a:endParaRPr sz="3999" dirty="0">
              <a:gradFill>
                <a:gsLst>
                  <a:gs pos="1250">
                    <a:srgbClr val="494949"/>
                  </a:gs>
                  <a:gs pos="99000">
                    <a:srgbClr val="494949"/>
                  </a:gs>
                </a:gsLst>
                <a:lin ang="5400000" scaled="0"/>
              </a:gradFill>
            </a:endParaRPr>
          </a:p>
        </p:txBody>
      </p:sp>
      <p:sp>
        <p:nvSpPr>
          <p:cNvPr id="4" name="Title 3"/>
          <p:cNvSpPr>
            <a:spLocks noGrp="1"/>
          </p:cNvSpPr>
          <p:nvPr>
            <p:ph type="title"/>
          </p:nvPr>
        </p:nvSpPr>
        <p:spPr/>
        <p:txBody>
          <a:bodyPr/>
          <a:lstStyle/>
          <a:p>
            <a:r>
              <a:rPr lang="en-US" dirty="0" smtClean="0"/>
              <a:t>Office Web Apps Server and</a:t>
            </a:r>
            <a:br>
              <a:rPr lang="en-US" dirty="0" smtClean="0"/>
            </a:br>
            <a:r>
              <a:rPr lang="en-US" dirty="0" smtClean="0"/>
              <a:t>Outlook on the web</a:t>
            </a:r>
            <a:endParaRPr lang="en-US" dirty="0"/>
          </a:p>
        </p:txBody>
      </p:sp>
      <p:cxnSp>
        <p:nvCxnSpPr>
          <p:cNvPr id="17" name="Straight Connector 16"/>
          <p:cNvCxnSpPr/>
          <p:nvPr/>
        </p:nvCxnSpPr>
        <p:spPr>
          <a:xfrm>
            <a:off x="6599237" y="2949817"/>
            <a:ext cx="0" cy="3124200"/>
          </a:xfrm>
          <a:prstGeom prst="line">
            <a:avLst/>
          </a:prstGeom>
          <a:ln w="762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271650" y="2487013"/>
            <a:ext cx="231510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Exchange 2016</a:t>
            </a:r>
          </a:p>
        </p:txBody>
      </p:sp>
      <p:sp>
        <p:nvSpPr>
          <p:cNvPr id="98" name="TextBox 97"/>
          <p:cNvSpPr txBox="1"/>
          <p:nvPr/>
        </p:nvSpPr>
        <p:spPr>
          <a:xfrm>
            <a:off x="6489160" y="2498685"/>
            <a:ext cx="231510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Exchange 2016</a:t>
            </a:r>
          </a:p>
        </p:txBody>
      </p:sp>
      <p:sp>
        <p:nvSpPr>
          <p:cNvPr id="99" name="TextBox 98"/>
          <p:cNvSpPr txBox="1"/>
          <p:nvPr/>
        </p:nvSpPr>
        <p:spPr>
          <a:xfrm>
            <a:off x="1905937" y="3210655"/>
            <a:ext cx="3125403" cy="815608"/>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autodiscover.fabrikam.com</a:t>
            </a:r>
          </a:p>
          <a:p>
            <a:pPr algn="ctr">
              <a:lnSpc>
                <a:spcPct val="90000"/>
              </a:lnSpc>
              <a:spcAft>
                <a:spcPts val="600"/>
              </a:spcAft>
            </a:pPr>
            <a:r>
              <a:rPr lang="en-US" sz="1600" dirty="0" smtClean="0">
                <a:gradFill>
                  <a:gsLst>
                    <a:gs pos="2917">
                      <a:schemeClr val="tx1"/>
                    </a:gs>
                    <a:gs pos="30000">
                      <a:schemeClr val="tx1"/>
                    </a:gs>
                  </a:gsLst>
                  <a:lin ang="5400000" scaled="0"/>
                </a:gradFill>
              </a:rPr>
              <a:t>mail.fabrikam.com</a:t>
            </a:r>
            <a:endParaRPr lang="en-US" sz="1600" dirty="0" smtClean="0">
              <a:solidFill>
                <a:schemeClr val="accent3"/>
              </a:solidFill>
            </a:endParaRPr>
          </a:p>
        </p:txBody>
      </p:sp>
      <p:sp>
        <p:nvSpPr>
          <p:cNvPr id="100" name="TextBox 99"/>
          <p:cNvSpPr txBox="1"/>
          <p:nvPr/>
        </p:nvSpPr>
        <p:spPr>
          <a:xfrm>
            <a:off x="7252533" y="3421502"/>
            <a:ext cx="391530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mail.fabrikam.com</a:t>
            </a:r>
            <a:endParaRPr lang="en-US" sz="1600" dirty="0">
              <a:solidFill>
                <a:schemeClr val="accent3"/>
              </a:solidFill>
            </a:endParaRPr>
          </a:p>
        </p:txBody>
      </p:sp>
      <p:sp>
        <p:nvSpPr>
          <p:cNvPr id="22" name="TextBox 21"/>
          <p:cNvSpPr txBox="1"/>
          <p:nvPr/>
        </p:nvSpPr>
        <p:spPr>
          <a:xfrm>
            <a:off x="-70585" y="6505160"/>
            <a:ext cx="213596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accent5"/>
                </a:solidFill>
              </a:rPr>
              <a:t>* = Internal DNS Only</a:t>
            </a:r>
          </a:p>
        </p:txBody>
      </p:sp>
      <p:grpSp>
        <p:nvGrpSpPr>
          <p:cNvPr id="6" name="Group 5"/>
          <p:cNvGrpSpPr/>
          <p:nvPr/>
        </p:nvGrpSpPr>
        <p:grpSpPr>
          <a:xfrm>
            <a:off x="6818139" y="4925049"/>
            <a:ext cx="4181943" cy="1761567"/>
            <a:chOff x="-584268" y="5388060"/>
            <a:chExt cx="2921187" cy="1279962"/>
          </a:xfrm>
        </p:grpSpPr>
        <p:sp>
          <p:nvSpPr>
            <p:cNvPr id="102" name="TextBox 101"/>
            <p:cNvSpPr txBox="1"/>
            <p:nvPr/>
          </p:nvSpPr>
          <p:spPr>
            <a:xfrm>
              <a:off x="92804" y="6075398"/>
              <a:ext cx="2244115" cy="59262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oos.emea.fabrikam.com</a:t>
              </a:r>
            </a:p>
            <a:p>
              <a:pPr>
                <a:lnSpc>
                  <a:spcPct val="90000"/>
                </a:lnSpc>
                <a:spcAft>
                  <a:spcPts val="600"/>
                </a:spcAft>
              </a:pPr>
              <a:r>
                <a:rPr lang="en-US" sz="1600" dirty="0" smtClean="0">
                  <a:gradFill>
                    <a:gsLst>
                      <a:gs pos="2917">
                        <a:schemeClr val="tx1"/>
                      </a:gs>
                      <a:gs pos="30000">
                        <a:schemeClr val="tx1"/>
                      </a:gs>
                    </a:gsLst>
                    <a:lin ang="5400000" scaled="0"/>
                  </a:gradFill>
                </a:rPr>
                <a:t>oos.emea.corp.fabrikam.com</a:t>
              </a:r>
              <a:r>
                <a:rPr lang="en-US" sz="1600" dirty="0" smtClean="0">
                  <a:solidFill>
                    <a:schemeClr val="accent5"/>
                  </a:solidFill>
                </a:rPr>
                <a:t>*</a:t>
              </a:r>
              <a:endParaRPr lang="en-US" sz="1600" dirty="0">
                <a:solidFill>
                  <a:schemeClr val="accent5"/>
                </a:solidFill>
              </a:endParaRPr>
            </a:p>
          </p:txBody>
        </p:sp>
        <p:sp>
          <p:nvSpPr>
            <p:cNvPr id="107" name="TextBox 106"/>
            <p:cNvSpPr txBox="1"/>
            <p:nvPr/>
          </p:nvSpPr>
          <p:spPr>
            <a:xfrm>
              <a:off x="-584268" y="5388060"/>
              <a:ext cx="2034826" cy="375702"/>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Office Web Apps Server</a:t>
              </a:r>
            </a:p>
          </p:txBody>
        </p:sp>
      </p:grpSp>
      <p:grpSp>
        <p:nvGrpSpPr>
          <p:cNvPr id="34" name="Group 33"/>
          <p:cNvGrpSpPr/>
          <p:nvPr/>
        </p:nvGrpSpPr>
        <p:grpSpPr>
          <a:xfrm>
            <a:off x="2046713" y="4935933"/>
            <a:ext cx="4186587" cy="1765609"/>
            <a:chOff x="785515" y="5394325"/>
            <a:chExt cx="2924431" cy="1282899"/>
          </a:xfrm>
        </p:grpSpPr>
        <p:sp>
          <p:nvSpPr>
            <p:cNvPr id="41" name="TextBox 40"/>
            <p:cNvSpPr txBox="1"/>
            <p:nvPr/>
          </p:nvSpPr>
          <p:spPr>
            <a:xfrm>
              <a:off x="1465831" y="6084600"/>
              <a:ext cx="2244115" cy="59262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oos.us.fabrikam.com</a:t>
              </a:r>
            </a:p>
            <a:p>
              <a:pPr>
                <a:lnSpc>
                  <a:spcPct val="90000"/>
                </a:lnSpc>
                <a:spcAft>
                  <a:spcPts val="600"/>
                </a:spcAft>
              </a:pPr>
              <a:r>
                <a:rPr lang="en-US" sz="1600" dirty="0" smtClean="0">
                  <a:gradFill>
                    <a:gsLst>
                      <a:gs pos="2917">
                        <a:schemeClr val="tx1"/>
                      </a:gs>
                      <a:gs pos="30000">
                        <a:schemeClr val="tx1"/>
                      </a:gs>
                    </a:gsLst>
                    <a:lin ang="5400000" scaled="0"/>
                  </a:gradFill>
                </a:rPr>
                <a:t>oos.us.corp.fabrikam.com</a:t>
              </a:r>
              <a:r>
                <a:rPr lang="en-US" sz="1600" dirty="0" smtClean="0">
                  <a:solidFill>
                    <a:schemeClr val="accent5"/>
                  </a:solidFill>
                </a:rPr>
                <a:t>*</a:t>
              </a:r>
              <a:endParaRPr lang="en-US" sz="1600" dirty="0">
                <a:solidFill>
                  <a:schemeClr val="accent5"/>
                </a:solidFill>
              </a:endParaRPr>
            </a:p>
          </p:txBody>
        </p:sp>
        <p:sp>
          <p:nvSpPr>
            <p:cNvPr id="39" name="TextBox 38"/>
            <p:cNvSpPr txBox="1"/>
            <p:nvPr/>
          </p:nvSpPr>
          <p:spPr>
            <a:xfrm>
              <a:off x="785515" y="5394325"/>
              <a:ext cx="2034826" cy="375702"/>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Office Web Apps Server</a:t>
              </a:r>
            </a:p>
          </p:txBody>
        </p:sp>
      </p:grpSp>
      <p:sp>
        <p:nvSpPr>
          <p:cNvPr id="10" name="Rectangle 9"/>
          <p:cNvSpPr/>
          <p:nvPr/>
        </p:nvSpPr>
        <p:spPr bwMode="auto">
          <a:xfrm>
            <a:off x="2179637" y="4868117"/>
            <a:ext cx="8991600" cy="1833426"/>
          </a:xfrm>
          <a:prstGeom prst="rect">
            <a:avLst/>
          </a:prstGeom>
          <a:noFill/>
          <a:ln w="571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3"/>
          <a:stretch>
            <a:fillRect/>
          </a:stretch>
        </p:blipFill>
        <p:spPr>
          <a:xfrm>
            <a:off x="5349169" y="1428281"/>
            <a:ext cx="2340626" cy="964838"/>
          </a:xfrm>
          <a:prstGeom prst="rect">
            <a:avLst/>
          </a:prstGeom>
        </p:spPr>
      </p:pic>
      <p:pic>
        <p:nvPicPr>
          <p:cNvPr id="28" name="Picture 27"/>
          <p:cNvPicPr>
            <a:picLocks noChangeAspect="1"/>
          </p:cNvPicPr>
          <p:nvPr/>
        </p:nvPicPr>
        <p:blipFill>
          <a:blip r:embed="rId4"/>
          <a:stretch>
            <a:fillRect/>
          </a:stretch>
        </p:blipFill>
        <p:spPr>
          <a:xfrm>
            <a:off x="2453272" y="5465256"/>
            <a:ext cx="916292" cy="992230"/>
          </a:xfrm>
          <a:prstGeom prst="rect">
            <a:avLst/>
          </a:prstGeom>
        </p:spPr>
      </p:pic>
      <p:pic>
        <p:nvPicPr>
          <p:cNvPr id="29" name="Picture 28"/>
          <p:cNvPicPr>
            <a:picLocks noChangeAspect="1"/>
          </p:cNvPicPr>
          <p:nvPr/>
        </p:nvPicPr>
        <p:blipFill>
          <a:blip r:embed="rId4"/>
          <a:stretch>
            <a:fillRect/>
          </a:stretch>
        </p:blipFill>
        <p:spPr>
          <a:xfrm>
            <a:off x="7188564" y="5465256"/>
            <a:ext cx="916292" cy="992230"/>
          </a:xfrm>
          <a:prstGeom prst="rect">
            <a:avLst/>
          </a:prstGeom>
        </p:spPr>
      </p:pic>
      <p:pic>
        <p:nvPicPr>
          <p:cNvPr id="30" name="Picture 29"/>
          <p:cNvPicPr>
            <a:picLocks noChangeAspect="1"/>
          </p:cNvPicPr>
          <p:nvPr/>
        </p:nvPicPr>
        <p:blipFill>
          <a:blip r:embed="rId5"/>
          <a:stretch>
            <a:fillRect/>
          </a:stretch>
        </p:blipFill>
        <p:spPr>
          <a:xfrm>
            <a:off x="4959750" y="3053122"/>
            <a:ext cx="938900" cy="973140"/>
          </a:xfrm>
          <a:prstGeom prst="rect">
            <a:avLst/>
          </a:prstGeom>
        </p:spPr>
      </p:pic>
      <p:pic>
        <p:nvPicPr>
          <p:cNvPr id="31" name="Picture 30"/>
          <p:cNvPicPr>
            <a:picLocks noChangeAspect="1"/>
          </p:cNvPicPr>
          <p:nvPr/>
        </p:nvPicPr>
        <p:blipFill>
          <a:blip r:embed="rId5"/>
          <a:stretch>
            <a:fillRect/>
          </a:stretch>
        </p:blipFill>
        <p:spPr>
          <a:xfrm>
            <a:off x="7098335" y="3073398"/>
            <a:ext cx="938900" cy="973140"/>
          </a:xfrm>
          <a:prstGeom prst="rect">
            <a:avLst/>
          </a:prstGeom>
        </p:spPr>
      </p:pic>
    </p:spTree>
    <p:extLst>
      <p:ext uri="{BB962C8B-B14F-4D97-AF65-F5344CB8AC3E}">
        <p14:creationId xmlns:p14="http://schemas.microsoft.com/office/powerpoint/2010/main" val="292332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Outlook on the web - Before Attachment Viewing is Configured</a:t>
            </a:r>
            <a:endParaRPr lang="en-US" sz="4800" dirty="0"/>
          </a:p>
        </p:txBody>
      </p:sp>
      <p:pic>
        <p:nvPicPr>
          <p:cNvPr id="4" name="Picture 3"/>
          <p:cNvPicPr>
            <a:picLocks noChangeAspect="1"/>
          </p:cNvPicPr>
          <p:nvPr/>
        </p:nvPicPr>
        <p:blipFill rotWithShape="1">
          <a:blip r:embed="rId3"/>
          <a:srcRect b="17079"/>
          <a:stretch/>
        </p:blipFill>
        <p:spPr>
          <a:xfrm>
            <a:off x="2484437" y="2005845"/>
            <a:ext cx="4182182" cy="2823508"/>
          </a:xfrm>
          <a:prstGeom prst="rect">
            <a:avLst/>
          </a:prstGeom>
        </p:spPr>
      </p:pic>
      <p:pic>
        <p:nvPicPr>
          <p:cNvPr id="5" name="Picture 4"/>
          <p:cNvPicPr>
            <a:picLocks noChangeAspect="1"/>
          </p:cNvPicPr>
          <p:nvPr/>
        </p:nvPicPr>
        <p:blipFill rotWithShape="1">
          <a:blip r:embed="rId4"/>
          <a:srcRect l="1067" t="10666" r="719" b="10666"/>
          <a:stretch/>
        </p:blipFill>
        <p:spPr>
          <a:xfrm>
            <a:off x="2255837" y="6211887"/>
            <a:ext cx="9906000" cy="561975"/>
          </a:xfrm>
          <a:prstGeom prst="rect">
            <a:avLst/>
          </a:prstGeom>
        </p:spPr>
      </p:pic>
      <p:pic>
        <p:nvPicPr>
          <p:cNvPr id="6" name="Picture 5"/>
          <p:cNvPicPr>
            <a:picLocks noChangeAspect="1"/>
          </p:cNvPicPr>
          <p:nvPr/>
        </p:nvPicPr>
        <p:blipFill rotWithShape="1">
          <a:blip r:embed="rId5"/>
          <a:srcRect l="758" t="10547" r="721" b="15625"/>
          <a:stretch/>
        </p:blipFill>
        <p:spPr>
          <a:xfrm>
            <a:off x="2255837" y="5481310"/>
            <a:ext cx="9906000" cy="533401"/>
          </a:xfrm>
          <a:prstGeom prst="rect">
            <a:avLst/>
          </a:prstGeom>
        </p:spPr>
      </p:pic>
      <p:sp>
        <p:nvSpPr>
          <p:cNvPr id="7" name="TextBox 6"/>
          <p:cNvSpPr txBox="1"/>
          <p:nvPr/>
        </p:nvSpPr>
        <p:spPr>
          <a:xfrm>
            <a:off x="120181" y="5397023"/>
            <a:ext cx="2026060"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No Native App Installed</a:t>
            </a:r>
          </a:p>
        </p:txBody>
      </p:sp>
      <p:sp>
        <p:nvSpPr>
          <p:cNvPr id="8" name="TextBox 7"/>
          <p:cNvSpPr txBox="1"/>
          <p:nvPr/>
        </p:nvSpPr>
        <p:spPr>
          <a:xfrm>
            <a:off x="120181" y="6111398"/>
            <a:ext cx="2026060"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Native App Installed</a:t>
            </a:r>
          </a:p>
        </p:txBody>
      </p:sp>
      <p:cxnSp>
        <p:nvCxnSpPr>
          <p:cNvPr id="10" name="Elbow Connector 9"/>
          <p:cNvCxnSpPr/>
          <p:nvPr/>
        </p:nvCxnSpPr>
        <p:spPr>
          <a:xfrm rot="10800000" flipV="1">
            <a:off x="5580141" y="4158995"/>
            <a:ext cx="1323896" cy="332360"/>
          </a:xfrm>
          <a:prstGeom prst="bentConnector3">
            <a:avLst/>
          </a:prstGeom>
          <a:ln w="57150">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79317" y="3863492"/>
            <a:ext cx="2667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Download Only</a:t>
            </a:r>
          </a:p>
        </p:txBody>
      </p:sp>
    </p:spTree>
    <p:extLst>
      <p:ext uri="{BB962C8B-B14F-4D97-AF65-F5344CB8AC3E}">
        <p14:creationId xmlns:p14="http://schemas.microsoft.com/office/powerpoint/2010/main" val="195533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889748"/>
          </a:xfrm>
        </p:spPr>
        <p:txBody>
          <a:bodyPr/>
          <a:lstStyle/>
          <a:p>
            <a:pPr marL="0" indent="0">
              <a:buNone/>
            </a:pPr>
            <a:endParaRPr lang="en-US" dirty="0"/>
          </a:p>
          <a:p>
            <a:pPr marL="0" indent="0">
              <a:buNone/>
            </a:pPr>
            <a:endParaRPr lang="en-US" dirty="0" smtClean="0"/>
          </a:p>
          <a:p>
            <a:pPr marL="0" indent="0">
              <a:buNone/>
            </a:pPr>
            <a:endParaRPr lang="en-US" sz="2800" dirty="0"/>
          </a:p>
        </p:txBody>
      </p:sp>
      <p:sp>
        <p:nvSpPr>
          <p:cNvPr id="3" name="Title 2"/>
          <p:cNvSpPr>
            <a:spLocks noGrp="1"/>
          </p:cNvSpPr>
          <p:nvPr>
            <p:ph type="title"/>
          </p:nvPr>
        </p:nvSpPr>
        <p:spPr/>
        <p:txBody>
          <a:bodyPr/>
          <a:lstStyle/>
          <a:p>
            <a:r>
              <a:rPr lang="en-US" dirty="0"/>
              <a:t>Outlook on the web - Before Attachment Viewing is Configured</a:t>
            </a:r>
            <a:endParaRPr lang="en-US" sz="4800" dirty="0"/>
          </a:p>
        </p:txBody>
      </p:sp>
      <p:grpSp>
        <p:nvGrpSpPr>
          <p:cNvPr id="7" name="Group 6"/>
          <p:cNvGrpSpPr/>
          <p:nvPr/>
        </p:nvGrpSpPr>
        <p:grpSpPr>
          <a:xfrm>
            <a:off x="825653" y="3090137"/>
            <a:ext cx="10972800" cy="1382858"/>
            <a:chOff x="731837" y="2642980"/>
            <a:chExt cx="9080478" cy="1382858"/>
          </a:xfrm>
        </p:grpSpPr>
        <p:sp>
          <p:nvSpPr>
            <p:cNvPr id="8" name="Rectangle 7"/>
            <p:cNvSpPr/>
            <p:nvPr/>
          </p:nvSpPr>
          <p:spPr bwMode="auto">
            <a:xfrm>
              <a:off x="731837" y="2656040"/>
              <a:ext cx="9080478" cy="1369798"/>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9" name="TextBox 8"/>
            <p:cNvSpPr txBox="1"/>
            <p:nvPr/>
          </p:nvSpPr>
          <p:spPr>
            <a:xfrm>
              <a:off x="808037" y="2642980"/>
              <a:ext cx="5322673" cy="1031051"/>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rgbClr val="FFFF00"/>
                  </a:solidFill>
                  <a:latin typeface="Consolas" panose="020B0609020204030204" pitchFamily="49" charset="0"/>
                  <a:cs typeface="Consolas" panose="020B0609020204030204" pitchFamily="49" charset="0"/>
                </a:rPr>
                <a:t>[</a:t>
              </a:r>
              <a:r>
                <a:rPr lang="en-US" sz="1400" dirty="0">
                  <a:solidFill>
                    <a:srgbClr val="FFFF00"/>
                  </a:solidFill>
                  <a:latin typeface="Consolas" panose="020B0609020204030204" pitchFamily="49" charset="0"/>
                  <a:cs typeface="Consolas" panose="020B0609020204030204" pitchFamily="49" charset="0"/>
                </a:rPr>
                <a:t>PS]</a:t>
              </a:r>
              <a:r>
                <a:rPr lang="en-US" sz="1400" dirty="0">
                  <a:latin typeface="Consolas" panose="020B0609020204030204" pitchFamily="49" charset="0"/>
                  <a:cs typeface="Consolas" panose="020B0609020204030204" pitchFamily="49" charset="0"/>
                </a:rPr>
                <a:t> C</a:t>
              </a:r>
              <a:r>
                <a:rPr lang="en-US" sz="1400" dirty="0" smtClean="0">
                  <a:latin typeface="Consolas" panose="020B0609020204030204" pitchFamily="49" charset="0"/>
                  <a:cs typeface="Consolas" panose="020B0609020204030204" pitchFamily="49" charset="0"/>
                </a:rPr>
                <a:t>:\&gt;Get-MailboxServer E16LAB-2K16-101 | FL </a:t>
              </a:r>
              <a:r>
                <a:rPr lang="en-US" sz="1400" dirty="0" err="1" smtClean="0">
                  <a:latin typeface="Consolas" panose="020B0609020204030204" pitchFamily="49" charset="0"/>
                  <a:cs typeface="Consolas" panose="020B0609020204030204" pitchFamily="49" charset="0"/>
                </a:rPr>
                <a:t>WACDiscovery</a:t>
              </a:r>
              <a:r>
                <a:rPr lang="en-US" sz="1400" dirty="0" smtClean="0">
                  <a:latin typeface="Consolas" panose="020B0609020204030204" pitchFamily="49" charset="0"/>
                  <a:cs typeface="Consolas" panose="020B0609020204030204" pitchFamily="49" charset="0"/>
                </a:rPr>
                <a:t>*</a:t>
              </a:r>
            </a:p>
            <a:p>
              <a:pPr>
                <a:lnSpc>
                  <a:spcPct val="90000"/>
                </a:lnSpc>
                <a:spcAft>
                  <a:spcPts val="600"/>
                </a:spcAft>
              </a:pPr>
              <a:endParaRPr lang="en-US" sz="1400" dirty="0">
                <a:latin typeface="Consolas" panose="020B0609020204030204" pitchFamily="49" charset="0"/>
                <a:cs typeface="Consolas" panose="020B0609020204030204" pitchFamily="49" charset="0"/>
              </a:endParaRPr>
            </a:p>
            <a:p>
              <a:pPr>
                <a:lnSpc>
                  <a:spcPct val="90000"/>
                </a:lnSpc>
                <a:spcAft>
                  <a:spcPts val="600"/>
                </a:spcAft>
              </a:pPr>
              <a:r>
                <a:rPr lang="en-US" sz="1400" dirty="0" err="1" smtClean="0">
                  <a:latin typeface="Consolas" panose="020B0609020204030204" pitchFamily="49" charset="0"/>
                  <a:cs typeface="Consolas" panose="020B0609020204030204" pitchFamily="49" charset="0"/>
                </a:rPr>
                <a:t>WACDiscoveryEndpoint</a:t>
              </a:r>
              <a:r>
                <a:rPr lang="en-US" sz="1400" dirty="0" smtClean="0">
                  <a:latin typeface="Consolas" panose="020B0609020204030204" pitchFamily="49" charset="0"/>
                  <a:cs typeface="Consolas" panose="020B0609020204030204" pitchFamily="49" charset="0"/>
                </a:rPr>
                <a:t> :</a:t>
              </a:r>
            </a:p>
          </p:txBody>
        </p:sp>
      </p:grpSp>
    </p:spTree>
    <p:extLst>
      <p:ext uri="{BB962C8B-B14F-4D97-AF65-F5344CB8AC3E}">
        <p14:creationId xmlns:p14="http://schemas.microsoft.com/office/powerpoint/2010/main" val="193949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Configuring Outlook on the web Attachment Viewing</a:t>
            </a:r>
            <a:endParaRPr lang="en-US" dirty="0"/>
          </a:p>
        </p:txBody>
      </p:sp>
      <p:sp>
        <p:nvSpPr>
          <p:cNvPr id="2" name="Text Placeholder 1"/>
          <p:cNvSpPr>
            <a:spLocks noGrp="1"/>
          </p:cNvSpPr>
          <p:nvPr>
            <p:ph type="body" sz="quarter" idx="10"/>
          </p:nvPr>
        </p:nvSpPr>
        <p:spPr>
          <a:xfrm>
            <a:off x="274638" y="1212850"/>
            <a:ext cx="11887200" cy="3785652"/>
          </a:xfrm>
        </p:spPr>
        <p:txBody>
          <a:bodyPr/>
          <a:lstStyle/>
          <a:p>
            <a:endParaRPr lang="en-US" dirty="0" smtClean="0"/>
          </a:p>
          <a:p>
            <a:r>
              <a:rPr lang="en-US" dirty="0" smtClean="0"/>
              <a:t>Configure WAC discovery endpoint per mailbox server</a:t>
            </a:r>
          </a:p>
          <a:p>
            <a:endParaRPr lang="en-US" dirty="0" smtClean="0"/>
          </a:p>
          <a:p>
            <a:endParaRPr lang="en-US" dirty="0" smtClean="0"/>
          </a:p>
          <a:p>
            <a:pPr lvl="1"/>
            <a:endParaRPr lang="en-US" dirty="0" smtClean="0"/>
          </a:p>
          <a:p>
            <a:r>
              <a:rPr lang="en-US" dirty="0" smtClean="0"/>
              <a:t>Restart </a:t>
            </a:r>
            <a:r>
              <a:rPr lang="en-US" dirty="0" err="1" smtClean="0"/>
              <a:t>MSExchangeOWAAppPool</a:t>
            </a:r>
            <a:endParaRPr lang="en-US" dirty="0" smtClean="0"/>
          </a:p>
        </p:txBody>
      </p:sp>
      <p:grpSp>
        <p:nvGrpSpPr>
          <p:cNvPr id="6" name="Group 5"/>
          <p:cNvGrpSpPr/>
          <p:nvPr/>
        </p:nvGrpSpPr>
        <p:grpSpPr>
          <a:xfrm>
            <a:off x="371475" y="2735262"/>
            <a:ext cx="11811000" cy="1382858"/>
            <a:chOff x="731837" y="2642980"/>
            <a:chExt cx="9581233" cy="1382858"/>
          </a:xfrm>
        </p:grpSpPr>
        <p:sp>
          <p:nvSpPr>
            <p:cNvPr id="7" name="Rectangle 6"/>
            <p:cNvSpPr/>
            <p:nvPr/>
          </p:nvSpPr>
          <p:spPr bwMode="auto">
            <a:xfrm>
              <a:off x="731837" y="2656040"/>
              <a:ext cx="9581233" cy="1369798"/>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15" name="TextBox 14"/>
            <p:cNvSpPr txBox="1"/>
            <p:nvPr/>
          </p:nvSpPr>
          <p:spPr>
            <a:xfrm>
              <a:off x="808037" y="2642980"/>
              <a:ext cx="9445150" cy="130189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FF00"/>
                  </a:solidFill>
                  <a:latin typeface="Consolas" panose="020B0609020204030204" pitchFamily="49" charset="0"/>
                  <a:cs typeface="Consolas" panose="020B0609020204030204" pitchFamily="49" charset="0"/>
                </a:rPr>
                <a:t>[PS]</a:t>
              </a:r>
              <a:r>
                <a:rPr lang="en-US" sz="1400" dirty="0" smtClean="0">
                  <a:latin typeface="Consolas" panose="020B0609020204030204" pitchFamily="49" charset="0"/>
                  <a:cs typeface="Consolas" panose="020B0609020204030204" pitchFamily="49" charset="0"/>
                </a:rPr>
                <a:t> C:\&gt;Set-MailboxServer E16LAB-E2K16-101 –</a:t>
              </a:r>
              <a:r>
                <a:rPr lang="en-US" sz="1400" dirty="0" err="1" smtClean="0">
                  <a:latin typeface="Consolas" panose="020B0609020204030204" pitchFamily="49" charset="0"/>
                  <a:cs typeface="Consolas" panose="020B0609020204030204" pitchFamily="49" charset="0"/>
                </a:rPr>
                <a:t>WACDiscoveryEndpoint</a:t>
              </a:r>
              <a:r>
                <a:rPr lang="en-US" sz="1400" dirty="0" smtClean="0">
                  <a:latin typeface="Consolas" panose="020B0609020204030204" pitchFamily="49" charset="0"/>
                  <a:cs typeface="Consolas" panose="020B0609020204030204" pitchFamily="49" charset="0"/>
                </a:rPr>
                <a:t> https://oos.us.corp.e16lab.com/hosting/discovery</a:t>
              </a:r>
            </a:p>
            <a:p>
              <a:pPr>
                <a:lnSpc>
                  <a:spcPct val="90000"/>
                </a:lnSpc>
                <a:spcAft>
                  <a:spcPts val="600"/>
                </a:spcAft>
              </a:pPr>
              <a:r>
                <a:rPr lang="en-US" sz="1400" dirty="0">
                  <a:solidFill>
                    <a:srgbClr val="FFFF00"/>
                  </a:solidFill>
                  <a:latin typeface="Consolas" panose="020B0609020204030204" pitchFamily="49" charset="0"/>
                  <a:cs typeface="Consolas" panose="020B0609020204030204" pitchFamily="49" charset="0"/>
                </a:rPr>
                <a:t>[PS]</a:t>
              </a:r>
              <a:r>
                <a:rPr lang="en-US" sz="1400" dirty="0">
                  <a:latin typeface="Consolas" panose="020B0609020204030204" pitchFamily="49" charset="0"/>
                  <a:cs typeface="Consolas" panose="020B0609020204030204" pitchFamily="49" charset="0"/>
                </a:rPr>
                <a:t> C</a:t>
              </a:r>
              <a:r>
                <a:rPr lang="en-US" sz="1400" dirty="0" smtClean="0">
                  <a:latin typeface="Consolas" panose="020B0609020204030204" pitchFamily="49" charset="0"/>
                  <a:cs typeface="Consolas" panose="020B0609020204030204" pitchFamily="49" charset="0"/>
                </a:rPr>
                <a:t>:\&gt;Get-MailboxServer E16LAB-E2K16-101 | FL </a:t>
              </a:r>
              <a:r>
                <a:rPr lang="en-US" sz="1400" dirty="0" err="1" smtClean="0">
                  <a:latin typeface="Consolas" panose="020B0609020204030204" pitchFamily="49" charset="0"/>
                  <a:cs typeface="Consolas" panose="020B0609020204030204" pitchFamily="49" charset="0"/>
                </a:rPr>
                <a:t>WACDisc</a:t>
              </a:r>
              <a:r>
                <a:rPr lang="en-US" sz="1400" dirty="0" smtClean="0">
                  <a:latin typeface="Consolas" panose="020B0609020204030204" pitchFamily="49" charset="0"/>
                  <a:cs typeface="Consolas" panose="020B0609020204030204" pitchFamily="49" charset="0"/>
                </a:rPr>
                <a:t>*</a:t>
              </a:r>
            </a:p>
            <a:p>
              <a:pPr>
                <a:lnSpc>
                  <a:spcPct val="90000"/>
                </a:lnSpc>
                <a:spcAft>
                  <a:spcPts val="600"/>
                </a:spcAft>
              </a:pPr>
              <a:endParaRPr lang="en-US" sz="1400" dirty="0">
                <a:latin typeface="Consolas" panose="020B0609020204030204" pitchFamily="49" charset="0"/>
                <a:cs typeface="Consolas" panose="020B0609020204030204" pitchFamily="49" charset="0"/>
              </a:endParaRPr>
            </a:p>
            <a:p>
              <a:pPr>
                <a:lnSpc>
                  <a:spcPct val="90000"/>
                </a:lnSpc>
                <a:spcAft>
                  <a:spcPts val="600"/>
                </a:spcAft>
              </a:pPr>
              <a:r>
                <a:rPr lang="en-US" sz="1400" dirty="0" err="1" smtClean="0">
                  <a:latin typeface="Consolas" panose="020B0609020204030204" pitchFamily="49" charset="0"/>
                  <a:cs typeface="Consolas" panose="020B0609020204030204" pitchFamily="49" charset="0"/>
                </a:rPr>
                <a:t>WACDiscoveryEndpoint</a:t>
              </a:r>
              <a:r>
                <a:rPr lang="en-US" sz="1400" dirty="0" smtClean="0">
                  <a:latin typeface="Consolas" panose="020B0609020204030204" pitchFamily="49" charset="0"/>
                  <a:cs typeface="Consolas" panose="020B0609020204030204" pitchFamily="49" charset="0"/>
                </a:rPr>
                <a:t> : https://oos.us.corp.e16lab.com/hosting/discovery</a:t>
              </a:r>
            </a:p>
          </p:txBody>
        </p:sp>
      </p:grpSp>
    </p:spTree>
    <p:extLst>
      <p:ext uri="{BB962C8B-B14F-4D97-AF65-F5344CB8AC3E}">
        <p14:creationId xmlns:p14="http://schemas.microsoft.com/office/powerpoint/2010/main" val="285882704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Outlook on the web - </a:t>
            </a:r>
            <a:r>
              <a:rPr lang="en-US" dirty="0" smtClean="0"/>
              <a:t>After </a:t>
            </a:r>
            <a:r>
              <a:rPr lang="en-US" dirty="0"/>
              <a:t>Attachment Viewing is Configured</a:t>
            </a:r>
          </a:p>
        </p:txBody>
      </p:sp>
      <p:pic>
        <p:nvPicPr>
          <p:cNvPr id="4" name="Picture 3"/>
          <p:cNvPicPr>
            <a:picLocks noChangeAspect="1"/>
          </p:cNvPicPr>
          <p:nvPr/>
        </p:nvPicPr>
        <p:blipFill>
          <a:blip r:embed="rId2"/>
          <a:stretch>
            <a:fillRect/>
          </a:stretch>
        </p:blipFill>
        <p:spPr>
          <a:xfrm>
            <a:off x="555173" y="2393375"/>
            <a:ext cx="3467100" cy="3019425"/>
          </a:xfrm>
          <a:prstGeom prst="rect">
            <a:avLst/>
          </a:prstGeom>
        </p:spPr>
      </p:pic>
      <p:cxnSp>
        <p:nvCxnSpPr>
          <p:cNvPr id="7" name="Elbow Connector 6"/>
          <p:cNvCxnSpPr/>
          <p:nvPr/>
        </p:nvCxnSpPr>
        <p:spPr>
          <a:xfrm rot="10800000" flipV="1">
            <a:off x="2636838" y="3344862"/>
            <a:ext cx="1903819" cy="990600"/>
          </a:xfrm>
          <a:prstGeom prst="bentConnector3">
            <a:avLst/>
          </a:prstGeom>
          <a:ln w="57150">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50649" y="2964607"/>
            <a:ext cx="1967364"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View or Download</a:t>
            </a:r>
          </a:p>
        </p:txBody>
      </p:sp>
      <p:pic>
        <p:nvPicPr>
          <p:cNvPr id="9" name="Picture 8"/>
          <p:cNvPicPr>
            <a:picLocks noChangeAspect="1"/>
          </p:cNvPicPr>
          <p:nvPr/>
        </p:nvPicPr>
        <p:blipFill>
          <a:blip r:embed="rId3"/>
          <a:stretch>
            <a:fillRect/>
          </a:stretch>
        </p:blipFill>
        <p:spPr>
          <a:xfrm>
            <a:off x="6508020" y="2281035"/>
            <a:ext cx="5869766" cy="4376276"/>
          </a:xfrm>
          <a:prstGeom prst="rect">
            <a:avLst/>
          </a:prstGeom>
        </p:spPr>
      </p:pic>
      <p:cxnSp>
        <p:nvCxnSpPr>
          <p:cNvPr id="12" name="Elbow Connector 11"/>
          <p:cNvCxnSpPr/>
          <p:nvPr/>
        </p:nvCxnSpPr>
        <p:spPr>
          <a:xfrm flipV="1">
            <a:off x="4922837" y="5249862"/>
            <a:ext cx="1981200" cy="914400"/>
          </a:xfrm>
          <a:prstGeom prst="bentConnector3">
            <a:avLst>
              <a:gd name="adj1" fmla="val 50000"/>
            </a:avLst>
          </a:prstGeom>
          <a:ln w="57150">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4437" y="5676627"/>
            <a:ext cx="259080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New side-by-side (</a:t>
            </a:r>
            <a:r>
              <a:rPr lang="en-US" sz="2400" dirty="0" err="1" smtClean="0">
                <a:gradFill>
                  <a:gsLst>
                    <a:gs pos="2917">
                      <a:schemeClr val="tx1"/>
                    </a:gs>
                    <a:gs pos="30000">
                      <a:schemeClr val="tx1"/>
                    </a:gs>
                  </a:gsLst>
                  <a:lin ang="5400000" scaled="0"/>
                </a:gradFill>
              </a:rPr>
              <a:t>SxS</a:t>
            </a:r>
            <a:r>
              <a:rPr lang="en-US" sz="2400" dirty="0" smtClean="0">
                <a:gradFill>
                  <a:gsLst>
                    <a:gs pos="2917">
                      <a:schemeClr val="tx1"/>
                    </a:gs>
                    <a:gs pos="30000">
                      <a:schemeClr val="tx1"/>
                    </a:gs>
                  </a:gsLst>
                  <a:lin ang="5400000" scaled="0"/>
                </a:gradFill>
              </a:rPr>
              <a:t>) view</a:t>
            </a:r>
          </a:p>
        </p:txBody>
      </p:sp>
    </p:spTree>
    <p:extLst>
      <p:ext uri="{BB962C8B-B14F-4D97-AF65-F5344CB8AC3E}">
        <p14:creationId xmlns:p14="http://schemas.microsoft.com/office/powerpoint/2010/main" val="374342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6675437" y="1439862"/>
            <a:ext cx="4876800" cy="47722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Outlook Web Apps Server Connectivity</a:t>
            </a:r>
            <a:endParaRPr lang="en-US" dirty="0"/>
          </a:p>
        </p:txBody>
      </p:sp>
      <p:sp>
        <p:nvSpPr>
          <p:cNvPr id="8" name="TextBox 7"/>
          <p:cNvSpPr txBox="1"/>
          <p:nvPr/>
        </p:nvSpPr>
        <p:spPr>
          <a:xfrm>
            <a:off x="122237" y="1592262"/>
            <a:ext cx="6294830" cy="4912114"/>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eriod"/>
            </a:pPr>
            <a:r>
              <a:rPr lang="en-US" sz="2000" dirty="0">
                <a:gradFill>
                  <a:gsLst>
                    <a:gs pos="2917">
                      <a:schemeClr val="tx1"/>
                    </a:gs>
                    <a:gs pos="30000">
                      <a:schemeClr val="tx1"/>
                    </a:gs>
                  </a:gsLst>
                  <a:lin ang="5400000" scaled="0"/>
                </a:gradFill>
              </a:rPr>
              <a:t>Exchange uses discovery URL to ask </a:t>
            </a:r>
            <a:r>
              <a:rPr lang="en-US" sz="2000" dirty="0" smtClean="0">
                <a:gradFill>
                  <a:gsLst>
                    <a:gs pos="2917">
                      <a:schemeClr val="tx1"/>
                    </a:gs>
                    <a:gs pos="30000">
                      <a:schemeClr val="tx1"/>
                    </a:gs>
                  </a:gsLst>
                  <a:lin ang="5400000" scaled="0"/>
                </a:gradFill>
              </a:rPr>
              <a:t>OWAS which </a:t>
            </a:r>
            <a:r>
              <a:rPr lang="en-US" sz="2000" dirty="0">
                <a:gradFill>
                  <a:gsLst>
                    <a:gs pos="2917">
                      <a:schemeClr val="tx1"/>
                    </a:gs>
                    <a:gs pos="30000">
                      <a:schemeClr val="tx1"/>
                    </a:gs>
                  </a:gsLst>
                  <a:lin ang="5400000" scaled="0"/>
                </a:gradFill>
              </a:rPr>
              <a:t>files types it can view and edit</a:t>
            </a:r>
            <a:endParaRPr lang="en-US" sz="2000"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r>
              <a:rPr lang="en-US" sz="2000" dirty="0" smtClean="0">
                <a:gradFill>
                  <a:gsLst>
                    <a:gs pos="2917">
                      <a:schemeClr val="tx1"/>
                    </a:gs>
                    <a:gs pos="30000">
                      <a:schemeClr val="tx1"/>
                    </a:gs>
                  </a:gsLst>
                  <a:lin ang="5400000" scaled="0"/>
                </a:gradFill>
              </a:rPr>
              <a:t>OWAS returns </a:t>
            </a:r>
            <a:r>
              <a:rPr lang="en-US" sz="2000" dirty="0">
                <a:gradFill>
                  <a:gsLst>
                    <a:gs pos="2917">
                      <a:schemeClr val="tx1"/>
                    </a:gs>
                    <a:gs pos="30000">
                      <a:schemeClr val="tx1"/>
                    </a:gs>
                  </a:gsLst>
                  <a:lin ang="5400000" scaled="0"/>
                </a:gradFill>
              </a:rPr>
              <a:t>table of supported file </a:t>
            </a:r>
            <a:r>
              <a:rPr lang="en-US" sz="2000" dirty="0" smtClean="0">
                <a:gradFill>
                  <a:gsLst>
                    <a:gs pos="2917">
                      <a:schemeClr val="tx1"/>
                    </a:gs>
                    <a:gs pos="30000">
                      <a:schemeClr val="tx1"/>
                    </a:gs>
                  </a:gsLst>
                  <a:lin ang="5400000" scaled="0"/>
                </a:gradFill>
              </a:rPr>
              <a:t>types</a:t>
            </a:r>
          </a:p>
          <a:p>
            <a:pPr marL="457200" indent="-457200">
              <a:lnSpc>
                <a:spcPct val="90000"/>
              </a:lnSpc>
              <a:spcAft>
                <a:spcPts val="600"/>
              </a:spcAft>
              <a:buFont typeface="+mj-lt"/>
              <a:buAutoNum type="arabicPeriod"/>
            </a:pPr>
            <a:r>
              <a:rPr lang="en-US" sz="2000" dirty="0">
                <a:gradFill>
                  <a:gsLst>
                    <a:gs pos="2917">
                      <a:schemeClr val="tx1"/>
                    </a:gs>
                    <a:gs pos="30000">
                      <a:schemeClr val="tx1"/>
                    </a:gs>
                  </a:gsLst>
                  <a:lin ang="5400000" scaled="0"/>
                </a:gradFill>
              </a:rPr>
              <a:t>User </a:t>
            </a:r>
            <a:r>
              <a:rPr lang="en-US" sz="2000" dirty="0" smtClean="0">
                <a:gradFill>
                  <a:gsLst>
                    <a:gs pos="2917">
                      <a:schemeClr val="tx1"/>
                    </a:gs>
                    <a:gs pos="30000">
                      <a:schemeClr val="tx1"/>
                    </a:gs>
                  </a:gsLst>
                  <a:lin ang="5400000" scaled="0"/>
                </a:gradFill>
              </a:rPr>
              <a:t>opens </a:t>
            </a:r>
            <a:r>
              <a:rPr lang="en-US" sz="2000" dirty="0">
                <a:gradFill>
                  <a:gsLst>
                    <a:gs pos="2917">
                      <a:schemeClr val="tx1"/>
                    </a:gs>
                    <a:gs pos="30000">
                      <a:schemeClr val="tx1"/>
                    </a:gs>
                  </a:gsLst>
                  <a:lin ang="5400000" scaled="0"/>
                </a:gradFill>
              </a:rPr>
              <a:t>mail with attachment that matches one of the file types </a:t>
            </a:r>
            <a:r>
              <a:rPr lang="en-US" sz="2000" dirty="0" smtClean="0">
                <a:gradFill>
                  <a:gsLst>
                    <a:gs pos="2917">
                      <a:schemeClr val="tx1"/>
                    </a:gs>
                    <a:gs pos="30000">
                      <a:schemeClr val="tx1"/>
                    </a:gs>
                  </a:gsLst>
                  <a:lin ang="5400000" scaled="0"/>
                </a:gradFill>
              </a:rPr>
              <a:t>OWAS supports </a:t>
            </a:r>
            <a:r>
              <a:rPr lang="en-US" sz="2000" dirty="0">
                <a:gradFill>
                  <a:gsLst>
                    <a:gs pos="2917">
                      <a:schemeClr val="tx1"/>
                    </a:gs>
                    <a:gs pos="30000">
                      <a:schemeClr val="tx1"/>
                    </a:gs>
                  </a:gsLst>
                  <a:lin ang="5400000" scaled="0"/>
                </a:gradFill>
              </a:rPr>
              <a:t>and </a:t>
            </a:r>
            <a:r>
              <a:rPr lang="en-US" sz="2000" dirty="0" smtClean="0">
                <a:gradFill>
                  <a:gsLst>
                    <a:gs pos="2917">
                      <a:schemeClr val="tx1"/>
                    </a:gs>
                    <a:gs pos="30000">
                      <a:schemeClr val="tx1"/>
                    </a:gs>
                  </a:gsLst>
                  <a:lin ang="5400000" scaled="0"/>
                </a:gradFill>
              </a:rPr>
              <a:t>OOTW </a:t>
            </a:r>
            <a:r>
              <a:rPr lang="en-US" sz="2000" dirty="0">
                <a:gradFill>
                  <a:gsLst>
                    <a:gs pos="2917">
                      <a:schemeClr val="tx1"/>
                    </a:gs>
                    <a:gs pos="30000">
                      <a:schemeClr val="tx1"/>
                    </a:gs>
                  </a:gsLst>
                  <a:lin ang="5400000" scaled="0"/>
                </a:gradFill>
              </a:rPr>
              <a:t>requests document URLs for supported types</a:t>
            </a:r>
            <a:endParaRPr lang="en-US" sz="2000"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r>
              <a:rPr lang="en-US" sz="2000" dirty="0">
                <a:gradFill>
                  <a:gsLst>
                    <a:gs pos="2917">
                      <a:schemeClr val="tx1"/>
                    </a:gs>
                    <a:gs pos="30000">
                      <a:schemeClr val="tx1"/>
                    </a:gs>
                  </a:gsLst>
                  <a:lin ang="5400000" scaled="0"/>
                </a:gradFill>
              </a:rPr>
              <a:t>Exchange builds URL with </a:t>
            </a:r>
            <a:r>
              <a:rPr lang="en-US" sz="2000" dirty="0" err="1">
                <a:gradFill>
                  <a:gsLst>
                    <a:gs pos="2917">
                      <a:schemeClr val="tx1"/>
                    </a:gs>
                    <a:gs pos="30000">
                      <a:schemeClr val="tx1"/>
                    </a:gs>
                  </a:gsLst>
                  <a:lin ang="5400000" scaled="0"/>
                </a:gradFill>
              </a:rPr>
              <a:t>Auth</a:t>
            </a:r>
            <a:r>
              <a:rPr lang="en-US" sz="2000" dirty="0">
                <a:gradFill>
                  <a:gsLst>
                    <a:gs pos="2917">
                      <a:schemeClr val="tx1"/>
                    </a:gs>
                    <a:gs pos="30000">
                      <a:schemeClr val="tx1"/>
                    </a:gs>
                  </a:gsLst>
                  <a:lin ang="5400000" scaled="0"/>
                </a:gradFill>
              </a:rPr>
              <a:t> token, </a:t>
            </a:r>
            <a:r>
              <a:rPr lang="en-US" sz="2000" dirty="0" smtClean="0">
                <a:gradFill>
                  <a:gsLst>
                    <a:gs pos="2917">
                      <a:schemeClr val="tx1"/>
                    </a:gs>
                    <a:gs pos="30000">
                      <a:schemeClr val="tx1"/>
                    </a:gs>
                  </a:gsLst>
                  <a:lin ang="5400000" scaled="0"/>
                </a:gradFill>
              </a:rPr>
              <a:t>app </a:t>
            </a:r>
            <a:r>
              <a:rPr lang="en-US" sz="2000" dirty="0">
                <a:gradFill>
                  <a:gsLst>
                    <a:gs pos="2917">
                      <a:schemeClr val="tx1"/>
                    </a:gs>
                    <a:gs pos="30000">
                      <a:schemeClr val="tx1"/>
                    </a:gs>
                  </a:gsLst>
                  <a:lin ang="5400000" scaled="0"/>
                </a:gradFill>
              </a:rPr>
              <a:t>URL, and Attachment ID and returns it to </a:t>
            </a:r>
            <a:r>
              <a:rPr lang="en-US" sz="2000" dirty="0" smtClean="0">
                <a:gradFill>
                  <a:gsLst>
                    <a:gs pos="2917">
                      <a:schemeClr val="tx1"/>
                    </a:gs>
                    <a:gs pos="30000">
                      <a:schemeClr val="tx1"/>
                    </a:gs>
                  </a:gsLst>
                  <a:lin ang="5400000" scaled="0"/>
                </a:gradFill>
              </a:rPr>
              <a:t>OOTW</a:t>
            </a:r>
          </a:p>
          <a:p>
            <a:pPr marL="457200" indent="-457200">
              <a:lnSpc>
                <a:spcPct val="90000"/>
              </a:lnSpc>
              <a:spcAft>
                <a:spcPts val="600"/>
              </a:spcAft>
              <a:buFont typeface="+mj-lt"/>
              <a:buAutoNum type="arabicPeriod"/>
            </a:pPr>
            <a:r>
              <a:rPr lang="en-US" sz="2000" dirty="0">
                <a:gradFill>
                  <a:gsLst>
                    <a:gs pos="2917">
                      <a:schemeClr val="tx1"/>
                    </a:gs>
                    <a:gs pos="30000">
                      <a:schemeClr val="tx1"/>
                    </a:gs>
                  </a:gsLst>
                  <a:lin ang="5400000" scaled="0"/>
                </a:gradFill>
              </a:rPr>
              <a:t>User clicks attachment within </a:t>
            </a:r>
            <a:r>
              <a:rPr lang="en-US" sz="2000" dirty="0" smtClean="0">
                <a:gradFill>
                  <a:gsLst>
                    <a:gs pos="2917">
                      <a:schemeClr val="tx1"/>
                    </a:gs>
                    <a:gs pos="30000">
                      <a:schemeClr val="tx1"/>
                    </a:gs>
                  </a:gsLst>
                  <a:lin ang="5400000" scaled="0"/>
                </a:gradFill>
              </a:rPr>
              <a:t>OOTW </a:t>
            </a:r>
            <a:r>
              <a:rPr lang="en-US" sz="2000" dirty="0">
                <a:gradFill>
                  <a:gsLst>
                    <a:gs pos="2917">
                      <a:schemeClr val="tx1"/>
                    </a:gs>
                    <a:gs pos="30000">
                      <a:schemeClr val="tx1"/>
                    </a:gs>
                  </a:gsLst>
                  <a:lin ang="5400000" scaled="0"/>
                </a:gradFill>
              </a:rPr>
              <a:t>and  spawns an </a:t>
            </a:r>
            <a:r>
              <a:rPr lang="en-US" sz="2000" dirty="0" err="1">
                <a:gradFill>
                  <a:gsLst>
                    <a:gs pos="2917">
                      <a:schemeClr val="tx1"/>
                    </a:gs>
                    <a:gs pos="30000">
                      <a:schemeClr val="tx1"/>
                    </a:gs>
                  </a:gsLst>
                  <a:lin ang="5400000" scaled="0"/>
                </a:gradFill>
              </a:rPr>
              <a:t>iFrame</a:t>
            </a:r>
            <a:r>
              <a:rPr lang="en-US" sz="2000" dirty="0">
                <a:gradFill>
                  <a:gsLst>
                    <a:gs pos="2917">
                      <a:schemeClr val="tx1"/>
                    </a:gs>
                    <a:gs pos="30000">
                      <a:schemeClr val="tx1"/>
                    </a:gs>
                  </a:gsLst>
                  <a:lin ang="5400000" scaled="0"/>
                </a:gradFill>
              </a:rPr>
              <a:t> on client to load the </a:t>
            </a:r>
            <a:r>
              <a:rPr lang="en-US" sz="2000" dirty="0" smtClean="0">
                <a:gradFill>
                  <a:gsLst>
                    <a:gs pos="2917">
                      <a:schemeClr val="tx1"/>
                    </a:gs>
                    <a:gs pos="30000">
                      <a:schemeClr val="tx1"/>
                    </a:gs>
                  </a:gsLst>
                  <a:lin ang="5400000" scaled="0"/>
                </a:gradFill>
              </a:rPr>
              <a:t>URL </a:t>
            </a:r>
            <a:r>
              <a:rPr lang="en-US" sz="2000" dirty="0">
                <a:gradFill>
                  <a:gsLst>
                    <a:gs pos="2917">
                      <a:schemeClr val="tx1"/>
                    </a:gs>
                    <a:gs pos="30000">
                      <a:schemeClr val="tx1"/>
                    </a:gs>
                  </a:gsLst>
                  <a:lin ang="5400000" scaled="0"/>
                </a:gradFill>
              </a:rPr>
              <a:t>returned by Exchange</a:t>
            </a:r>
            <a:endParaRPr lang="en-US" sz="2000"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r>
              <a:rPr lang="en-US" sz="2000" dirty="0" smtClean="0">
                <a:gradFill>
                  <a:gsLst>
                    <a:gs pos="2917">
                      <a:schemeClr val="tx1"/>
                    </a:gs>
                    <a:gs pos="30000">
                      <a:schemeClr val="tx1"/>
                    </a:gs>
                  </a:gsLst>
                  <a:lin ang="5400000" scaled="0"/>
                </a:gradFill>
              </a:rPr>
              <a:t>OWAS retrieves </a:t>
            </a:r>
            <a:r>
              <a:rPr lang="en-US" sz="2000" dirty="0">
                <a:gradFill>
                  <a:gsLst>
                    <a:gs pos="2917">
                      <a:schemeClr val="tx1"/>
                    </a:gs>
                    <a:gs pos="30000">
                      <a:schemeClr val="tx1"/>
                    </a:gs>
                  </a:gsLst>
                  <a:lin ang="5400000" scaled="0"/>
                </a:gradFill>
              </a:rPr>
              <a:t>document content from Exchange</a:t>
            </a:r>
            <a:endParaRPr lang="en-US" sz="2000"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r>
              <a:rPr lang="en-US" sz="2000" dirty="0" smtClean="0">
                <a:gradFill>
                  <a:gsLst>
                    <a:gs pos="2917">
                      <a:schemeClr val="tx1"/>
                    </a:gs>
                    <a:gs pos="30000">
                      <a:schemeClr val="tx1"/>
                    </a:gs>
                  </a:gsLst>
                  <a:lin ang="5400000" scaled="0"/>
                </a:gradFill>
              </a:rPr>
              <a:t>OWAS renders </a:t>
            </a:r>
            <a:r>
              <a:rPr lang="en-US" sz="2000" dirty="0">
                <a:gradFill>
                  <a:gsLst>
                    <a:gs pos="2917">
                      <a:schemeClr val="tx1"/>
                    </a:gs>
                    <a:gs pos="30000">
                      <a:schemeClr val="tx1"/>
                    </a:gs>
                  </a:gsLst>
                  <a:lin ang="5400000" scaled="0"/>
                </a:gradFill>
              </a:rPr>
              <a:t>content in </a:t>
            </a:r>
            <a:r>
              <a:rPr lang="en-US" sz="2000" dirty="0" smtClean="0">
                <a:gradFill>
                  <a:gsLst>
                    <a:gs pos="2917">
                      <a:schemeClr val="tx1"/>
                    </a:gs>
                    <a:gs pos="30000">
                      <a:schemeClr val="tx1"/>
                    </a:gs>
                  </a:gsLst>
                  <a:lin ang="5400000" scaled="0"/>
                </a:gradFill>
              </a:rPr>
              <a:t>OWAS client (e.g., Word </a:t>
            </a:r>
            <a:r>
              <a:rPr lang="en-US" sz="2000" dirty="0">
                <a:gradFill>
                  <a:gsLst>
                    <a:gs pos="2917">
                      <a:schemeClr val="tx1"/>
                    </a:gs>
                    <a:gs pos="30000">
                      <a:schemeClr val="tx1"/>
                    </a:gs>
                  </a:gsLst>
                  <a:lin ang="5400000" scaled="0"/>
                </a:gradFill>
              </a:rPr>
              <a:t>Web App)</a:t>
            </a:r>
            <a:endParaRPr lang="en-US" sz="2000" dirty="0" smtClean="0">
              <a:gradFill>
                <a:gsLst>
                  <a:gs pos="2917">
                    <a:schemeClr val="tx1"/>
                  </a:gs>
                  <a:gs pos="30000">
                    <a:schemeClr val="tx1"/>
                  </a:gs>
                </a:gsLst>
                <a:lin ang="5400000" scaled="0"/>
              </a:gradFill>
            </a:endParaRPr>
          </a:p>
        </p:txBody>
      </p:sp>
      <p:grpSp>
        <p:nvGrpSpPr>
          <p:cNvPr id="36" name="Group 35"/>
          <p:cNvGrpSpPr/>
          <p:nvPr/>
        </p:nvGrpSpPr>
        <p:grpSpPr>
          <a:xfrm>
            <a:off x="9178291" y="1357670"/>
            <a:ext cx="2529833" cy="4854447"/>
            <a:chOff x="9178291" y="1357670"/>
            <a:chExt cx="2529833" cy="4854447"/>
          </a:xfrm>
        </p:grpSpPr>
        <p:sp>
          <p:nvSpPr>
            <p:cNvPr id="6" name="TextBox 5"/>
            <p:cNvSpPr txBox="1"/>
            <p:nvPr/>
          </p:nvSpPr>
          <p:spPr>
            <a:xfrm>
              <a:off x="9411143" y="1357670"/>
              <a:ext cx="176768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Exchange 2016</a:t>
              </a:r>
            </a:p>
          </p:txBody>
        </p:sp>
        <p:grpSp>
          <p:nvGrpSpPr>
            <p:cNvPr id="35" name="Group 34"/>
            <p:cNvGrpSpPr/>
            <p:nvPr/>
          </p:nvGrpSpPr>
          <p:grpSpPr>
            <a:xfrm>
              <a:off x="9178291" y="4303706"/>
              <a:ext cx="2529833" cy="1908411"/>
              <a:chOff x="9178291" y="4303706"/>
              <a:chExt cx="2529833" cy="1908411"/>
            </a:xfrm>
          </p:grpSpPr>
          <p:grpSp>
            <p:nvGrpSpPr>
              <p:cNvPr id="25" name="Group 24"/>
              <p:cNvGrpSpPr/>
              <p:nvPr/>
            </p:nvGrpSpPr>
            <p:grpSpPr>
              <a:xfrm>
                <a:off x="10028237" y="4303706"/>
                <a:ext cx="533493" cy="1423090"/>
                <a:chOff x="10038476" y="5173371"/>
                <a:chExt cx="250753" cy="641648"/>
              </a:xfrm>
            </p:grpSpPr>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38476" y="5173371"/>
                  <a:ext cx="250753" cy="641648"/>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23"/>
                <p:cNvSpPr>
                  <a:spLocks noChangeAspect="1"/>
                </p:cNvSpPr>
                <p:nvPr/>
              </p:nvSpPr>
              <p:spPr bwMode="hidden">
                <a:xfrm>
                  <a:off x="10078599" y="5322558"/>
                  <a:ext cx="158590" cy="190215"/>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algn="ctr"/>
                  <a:endParaRPr lang="en-US" dirty="0"/>
                </a:p>
              </p:txBody>
            </p:sp>
          </p:grpSp>
          <p:sp>
            <p:nvSpPr>
              <p:cNvPr id="27" name="TextBox 26"/>
              <p:cNvSpPr txBox="1"/>
              <p:nvPr/>
            </p:nvSpPr>
            <p:spPr>
              <a:xfrm>
                <a:off x="9178291" y="5695052"/>
                <a:ext cx="25298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Office Web Apps Server</a:t>
                </a:r>
              </a:p>
            </p:txBody>
          </p:sp>
        </p:grpSp>
      </p:grpSp>
      <p:grpSp>
        <p:nvGrpSpPr>
          <p:cNvPr id="28" name="Group 27"/>
          <p:cNvGrpSpPr/>
          <p:nvPr/>
        </p:nvGrpSpPr>
        <p:grpSpPr>
          <a:xfrm>
            <a:off x="7161623" y="3382303"/>
            <a:ext cx="790088" cy="887372"/>
            <a:chOff x="3586683" y="1647521"/>
            <a:chExt cx="790088" cy="887372"/>
          </a:xfrm>
        </p:grpSpPr>
        <p:sp>
          <p:nvSpPr>
            <p:cNvPr id="29" name="TextBox 69"/>
            <p:cNvSpPr txBox="1"/>
            <p:nvPr/>
          </p:nvSpPr>
          <p:spPr>
            <a:xfrm>
              <a:off x="3586683" y="1647521"/>
              <a:ext cx="790088" cy="338554"/>
            </a:xfrm>
            <a:prstGeom prst="rect">
              <a:avLst/>
            </a:prstGeom>
            <a:noFill/>
          </p:spPr>
          <p:txBody>
            <a:bodyPr wrap="none" rtlCol="0">
              <a:spAutoFit/>
            </a:bodyPr>
            <a:lstStyle/>
            <a:p>
              <a:pPr algn="ctr"/>
              <a:r>
                <a:rPr lang="en-US" sz="1600" dirty="0" smtClean="0">
                  <a:gradFill>
                    <a:gsLst>
                      <a:gs pos="2917">
                        <a:schemeClr val="tx1"/>
                      </a:gs>
                      <a:gs pos="30000">
                        <a:schemeClr val="tx1"/>
                      </a:gs>
                    </a:gsLst>
                    <a:lin ang="5400000" scaled="0"/>
                  </a:gradFill>
                </a:rPr>
                <a:t>OOTW</a:t>
              </a:r>
              <a:endParaRPr lang="en-US" sz="1600" dirty="0">
                <a:gradFill>
                  <a:gsLst>
                    <a:gs pos="2917">
                      <a:schemeClr val="tx1"/>
                    </a:gs>
                    <a:gs pos="30000">
                      <a:schemeClr val="tx1"/>
                    </a:gs>
                  </a:gsLst>
                  <a:lin ang="5400000" scaled="0"/>
                </a:gradFill>
              </a:endParaRPr>
            </a:p>
          </p:txBody>
        </p:sp>
        <p:grpSp>
          <p:nvGrpSpPr>
            <p:cNvPr id="30" name="Group 29"/>
            <p:cNvGrpSpPr/>
            <p:nvPr/>
          </p:nvGrpSpPr>
          <p:grpSpPr>
            <a:xfrm>
              <a:off x="3587806" y="2027971"/>
              <a:ext cx="787836" cy="506922"/>
              <a:chOff x="3548499" y="2027971"/>
              <a:chExt cx="787836" cy="506922"/>
            </a:xfrm>
          </p:grpSpPr>
          <p:pic>
            <p:nvPicPr>
              <p:cNvPr id="3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48499" y="2027971"/>
                <a:ext cx="787836" cy="5069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petern\Desktop\Design Stuff\Icons\Microsoft logos\outlook-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80" t="3171" r="7038" b="11229"/>
              <a:stretch/>
            </p:blipFill>
            <p:spPr bwMode="auto">
              <a:xfrm>
                <a:off x="3802576" y="2105819"/>
                <a:ext cx="279683" cy="27442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9" name="Group 58"/>
          <p:cNvGrpSpPr/>
          <p:nvPr/>
        </p:nvGrpSpPr>
        <p:grpSpPr>
          <a:xfrm>
            <a:off x="8134002" y="2495301"/>
            <a:ext cx="1364106" cy="1008573"/>
            <a:chOff x="8134002" y="2495301"/>
            <a:chExt cx="1364106" cy="1008573"/>
          </a:xfrm>
        </p:grpSpPr>
        <p:cxnSp>
          <p:nvCxnSpPr>
            <p:cNvPr id="38" name="Straight Arrow Connector 37"/>
            <p:cNvCxnSpPr/>
            <p:nvPr/>
          </p:nvCxnSpPr>
          <p:spPr>
            <a:xfrm rot="332740" flipV="1">
              <a:off x="8134002" y="2495301"/>
              <a:ext cx="1364106" cy="100857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52638" y="2625454"/>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solidFill>
                    <a:schemeClr val="accent6"/>
                  </a:solidFill>
                </a:rPr>
                <a:t>3</a:t>
              </a:r>
              <a:endParaRPr lang="en-US" sz="1600" dirty="0" smtClean="0">
                <a:solidFill>
                  <a:schemeClr val="accent6"/>
                </a:solidFill>
              </a:endParaRPr>
            </a:p>
          </p:txBody>
        </p:sp>
      </p:grpSp>
      <p:grpSp>
        <p:nvGrpSpPr>
          <p:cNvPr id="60" name="Group 59"/>
          <p:cNvGrpSpPr/>
          <p:nvPr/>
        </p:nvGrpSpPr>
        <p:grpSpPr>
          <a:xfrm>
            <a:off x="8268537" y="2718147"/>
            <a:ext cx="1364106" cy="1035048"/>
            <a:chOff x="8268537" y="2718147"/>
            <a:chExt cx="1364106" cy="1035048"/>
          </a:xfrm>
        </p:grpSpPr>
        <p:cxnSp>
          <p:nvCxnSpPr>
            <p:cNvPr id="39" name="Straight Arrow Connector 38"/>
            <p:cNvCxnSpPr/>
            <p:nvPr/>
          </p:nvCxnSpPr>
          <p:spPr>
            <a:xfrm rot="332740" flipV="1">
              <a:off x="8268537" y="2718147"/>
              <a:ext cx="1364106" cy="10085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711613" y="3236130"/>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accent6"/>
                  </a:solidFill>
                </a:rPr>
                <a:t>4</a:t>
              </a:r>
            </a:p>
          </p:txBody>
        </p:sp>
      </p:grpSp>
      <p:grpSp>
        <p:nvGrpSpPr>
          <p:cNvPr id="62" name="Group 61"/>
          <p:cNvGrpSpPr/>
          <p:nvPr/>
        </p:nvGrpSpPr>
        <p:grpSpPr>
          <a:xfrm>
            <a:off x="8464033" y="4018004"/>
            <a:ext cx="1008573" cy="1364106"/>
            <a:chOff x="8464033" y="4018004"/>
            <a:chExt cx="1008573" cy="1364106"/>
          </a:xfrm>
        </p:grpSpPr>
        <p:cxnSp>
          <p:nvCxnSpPr>
            <p:cNvPr id="40" name="Straight Arrow Connector 39"/>
            <p:cNvCxnSpPr/>
            <p:nvPr/>
          </p:nvCxnSpPr>
          <p:spPr>
            <a:xfrm rot="4025229" flipV="1">
              <a:off x="8286267" y="4195770"/>
              <a:ext cx="1364106" cy="100857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711613" y="4225992"/>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solidFill>
                    <a:schemeClr val="accent6"/>
                  </a:solidFill>
                </a:rPr>
                <a:t>5</a:t>
              </a:r>
              <a:endParaRPr lang="en-US" sz="1600" dirty="0" smtClean="0">
                <a:solidFill>
                  <a:schemeClr val="accent6"/>
                </a:solidFill>
              </a:endParaRPr>
            </a:p>
          </p:txBody>
        </p:sp>
      </p:grpSp>
      <p:grpSp>
        <p:nvGrpSpPr>
          <p:cNvPr id="61" name="Group 60"/>
          <p:cNvGrpSpPr/>
          <p:nvPr/>
        </p:nvGrpSpPr>
        <p:grpSpPr>
          <a:xfrm>
            <a:off x="8332224" y="4242474"/>
            <a:ext cx="1008573" cy="1364106"/>
            <a:chOff x="8332224" y="4242474"/>
            <a:chExt cx="1008573" cy="1364106"/>
          </a:xfrm>
        </p:grpSpPr>
        <p:cxnSp>
          <p:nvCxnSpPr>
            <p:cNvPr id="41" name="Straight Arrow Connector 40"/>
            <p:cNvCxnSpPr/>
            <p:nvPr/>
          </p:nvCxnSpPr>
          <p:spPr>
            <a:xfrm rot="4025229" flipV="1">
              <a:off x="8154458" y="4420240"/>
              <a:ext cx="1364106" cy="100857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452638" y="4802187"/>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accent6"/>
                  </a:solidFill>
                </a:rPr>
                <a:t>7</a:t>
              </a:r>
            </a:p>
          </p:txBody>
        </p:sp>
      </p:grpSp>
      <p:grpSp>
        <p:nvGrpSpPr>
          <p:cNvPr id="55" name="Group 54"/>
          <p:cNvGrpSpPr/>
          <p:nvPr/>
        </p:nvGrpSpPr>
        <p:grpSpPr>
          <a:xfrm>
            <a:off x="9783409" y="3187944"/>
            <a:ext cx="470437" cy="943474"/>
            <a:chOff x="9773163" y="3187944"/>
            <a:chExt cx="470437" cy="943474"/>
          </a:xfrm>
        </p:grpSpPr>
        <p:cxnSp>
          <p:nvCxnSpPr>
            <p:cNvPr id="45" name="Straight Arrow Connector 44"/>
            <p:cNvCxnSpPr/>
            <p:nvPr/>
          </p:nvCxnSpPr>
          <p:spPr>
            <a:xfrm>
              <a:off x="10008381" y="3551580"/>
              <a:ext cx="0" cy="57983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773163" y="3187944"/>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solidFill>
                    <a:schemeClr val="accent6"/>
                  </a:solidFill>
                </a:rPr>
                <a:t>1</a:t>
              </a:r>
              <a:endParaRPr lang="en-US" sz="1600" dirty="0" smtClean="0">
                <a:solidFill>
                  <a:schemeClr val="accent6"/>
                </a:solidFill>
              </a:endParaRPr>
            </a:p>
          </p:txBody>
        </p:sp>
      </p:grpSp>
      <p:grpSp>
        <p:nvGrpSpPr>
          <p:cNvPr id="56" name="Group 55"/>
          <p:cNvGrpSpPr/>
          <p:nvPr/>
        </p:nvGrpSpPr>
        <p:grpSpPr>
          <a:xfrm>
            <a:off x="10059765" y="3187944"/>
            <a:ext cx="470437" cy="943474"/>
            <a:chOff x="10059764" y="3187944"/>
            <a:chExt cx="470437" cy="943474"/>
          </a:xfrm>
        </p:grpSpPr>
        <p:cxnSp>
          <p:nvCxnSpPr>
            <p:cNvPr id="46" name="Straight Arrow Connector 45"/>
            <p:cNvCxnSpPr/>
            <p:nvPr/>
          </p:nvCxnSpPr>
          <p:spPr>
            <a:xfrm>
              <a:off x="10294982" y="3551580"/>
              <a:ext cx="0" cy="57983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059764" y="3187944"/>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solidFill>
                    <a:schemeClr val="accent6"/>
                  </a:solidFill>
                </a:rPr>
                <a:t>2</a:t>
              </a:r>
              <a:endParaRPr lang="en-US" sz="1600" dirty="0" smtClean="0">
                <a:solidFill>
                  <a:schemeClr val="accent6"/>
                </a:solidFill>
              </a:endParaRPr>
            </a:p>
          </p:txBody>
        </p:sp>
      </p:grpSp>
      <p:grpSp>
        <p:nvGrpSpPr>
          <p:cNvPr id="57" name="Group 56"/>
          <p:cNvGrpSpPr/>
          <p:nvPr/>
        </p:nvGrpSpPr>
        <p:grpSpPr>
          <a:xfrm>
            <a:off x="10336121" y="3187944"/>
            <a:ext cx="470437" cy="943474"/>
            <a:chOff x="10325875" y="3187944"/>
            <a:chExt cx="470437" cy="943474"/>
          </a:xfrm>
        </p:grpSpPr>
        <p:cxnSp>
          <p:nvCxnSpPr>
            <p:cNvPr id="47" name="Straight Arrow Connector 46"/>
            <p:cNvCxnSpPr/>
            <p:nvPr/>
          </p:nvCxnSpPr>
          <p:spPr>
            <a:xfrm>
              <a:off x="10561093" y="3551580"/>
              <a:ext cx="0" cy="5798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325875" y="3187944"/>
              <a:ext cx="47043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accent6"/>
                  </a:solidFill>
                </a:rPr>
                <a:t>6</a:t>
              </a:r>
            </a:p>
          </p:txBody>
        </p:sp>
      </p:grpSp>
      <p:pic>
        <p:nvPicPr>
          <p:cNvPr id="4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12022" y="1843830"/>
            <a:ext cx="5290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54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up)">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down)">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1000"/>
                                        <p:tgtEl>
                                          <p:spTgt spid="8">
                                            <p:txEl>
                                              <p:pRg st="3" end="3"/>
                                            </p:txEl>
                                          </p:spTgt>
                                        </p:tgtEl>
                                      </p:cBhvr>
                                    </p:animEffect>
                                    <p:anim calcmode="lin" valueType="num">
                                      <p:cBhvr>
                                        <p:cTn id="4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right)">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1000"/>
                                        <p:tgtEl>
                                          <p:spTgt spid="8">
                                            <p:txEl>
                                              <p:pRg st="5" end="5"/>
                                            </p:txEl>
                                          </p:spTgt>
                                        </p:tgtEl>
                                      </p:cBhvr>
                                    </p:animEffect>
                                    <p:anim calcmode="lin" valueType="num">
                                      <p:cBhvr>
                                        <p:cTn id="6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up)">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8">
                                            <p:txEl>
                                              <p:pRg st="6" end="6"/>
                                            </p:txEl>
                                          </p:spTgt>
                                        </p:tgtEl>
                                        <p:attrNameLst>
                                          <p:attrName>style.visibility</p:attrName>
                                        </p:attrNameLst>
                                      </p:cBhvr>
                                      <p:to>
                                        <p:strVal val="visible"/>
                                      </p:to>
                                    </p:set>
                                    <p:animEffect transition="in" filter="fade">
                                      <p:cBhvr>
                                        <p:cTn id="73" dur="1000"/>
                                        <p:tgtEl>
                                          <p:spTgt spid="8">
                                            <p:txEl>
                                              <p:pRg st="6" end="6"/>
                                            </p:txEl>
                                          </p:spTgt>
                                        </p:tgtEl>
                                      </p:cBhvr>
                                    </p:animEffect>
                                    <p:anim calcmode="lin" valueType="num">
                                      <p:cBhvr>
                                        <p:cTn id="7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2"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right)">
                                      <p:cBhvr>
                                        <p:cTn id="7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 Management</a:t>
            </a:r>
            <a:endParaRPr lang="en-US" dirty="0"/>
          </a:p>
        </p:txBody>
      </p:sp>
      <p:sp>
        <p:nvSpPr>
          <p:cNvPr id="4" name="Text Placeholder 3"/>
          <p:cNvSpPr>
            <a:spLocks noGrp="1"/>
          </p:cNvSpPr>
          <p:nvPr>
            <p:ph type="body" sz="quarter" idx="10"/>
          </p:nvPr>
        </p:nvSpPr>
        <p:spPr>
          <a:xfrm>
            <a:off x="274638" y="1212850"/>
            <a:ext cx="11887200" cy="4001095"/>
          </a:xfrm>
        </p:spPr>
        <p:txBody>
          <a:bodyPr/>
          <a:lstStyle/>
          <a:p>
            <a:r>
              <a:rPr lang="en-US" dirty="0" smtClean="0"/>
              <a:t>Exchange 2013 can manage Exchange 2016 objects</a:t>
            </a:r>
          </a:p>
          <a:p>
            <a:endParaRPr lang="en-US" dirty="0" smtClean="0"/>
          </a:p>
          <a:p>
            <a:r>
              <a:rPr lang="en-US" dirty="0" smtClean="0"/>
              <a:t>Exchange 2016 can manage Exchange 2013 objects</a:t>
            </a:r>
          </a:p>
          <a:p>
            <a:endParaRPr lang="en-US" dirty="0" smtClean="0"/>
          </a:p>
          <a:p>
            <a:r>
              <a:rPr lang="en-US" dirty="0" smtClean="0"/>
              <a:t>Exchange 2010 object management varies, best to use version-specific tools</a:t>
            </a:r>
            <a:endParaRPr lang="en-US" dirty="0"/>
          </a:p>
        </p:txBody>
      </p:sp>
      <p:sp>
        <p:nvSpPr>
          <p:cNvPr id="3" name="Text Placeholder 1"/>
          <p:cNvSpPr txBox="1">
            <a:spLocks/>
          </p:cNvSpPr>
          <p:nvPr/>
        </p:nvSpPr>
        <p:spPr>
          <a:xfrm>
            <a:off x="274638" y="1212851"/>
            <a:ext cx="11887200" cy="5484812"/>
          </a:xfrm>
          <a:prstGeom prst="rect">
            <a:avLst/>
          </a:prstGeom>
        </p:spPr>
        <p:txBody>
          <a:bodyPr/>
          <a:lst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dirty="0" smtClean="0"/>
          </a:p>
        </p:txBody>
      </p:sp>
    </p:spTree>
    <p:extLst>
      <p:ext uri="{BB962C8B-B14F-4D97-AF65-F5344CB8AC3E}">
        <p14:creationId xmlns:p14="http://schemas.microsoft.com/office/powerpoint/2010/main" val="125218174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Text Placeholder 5"/>
          <p:cNvSpPr>
            <a:spLocks noGrp="1"/>
          </p:cNvSpPr>
          <p:nvPr>
            <p:ph type="body" sz="quarter" idx="10"/>
          </p:nvPr>
        </p:nvSpPr>
        <p:spPr>
          <a:xfrm>
            <a:off x="274638" y="1212850"/>
            <a:ext cx="11887200" cy="3200876"/>
          </a:xfrm>
        </p:spPr>
        <p:txBody>
          <a:bodyPr/>
          <a:lstStyle/>
          <a:p>
            <a:r>
              <a:rPr lang="en-US" dirty="0" smtClean="0"/>
              <a:t>Exchange 2016 deployments have been simplified, but they still require up-front planning</a:t>
            </a:r>
          </a:p>
          <a:p>
            <a:r>
              <a:rPr lang="en-US" dirty="0" smtClean="0"/>
              <a:t>Office Web App server integration provides optional in-line document viewing in Outlook on the web</a:t>
            </a:r>
          </a:p>
          <a:p>
            <a:endParaRPr lang="en-US" dirty="0"/>
          </a:p>
        </p:txBody>
      </p:sp>
    </p:spTree>
    <p:extLst>
      <p:ext uri="{BB962C8B-B14F-4D97-AF65-F5344CB8AC3E}">
        <p14:creationId xmlns:p14="http://schemas.microsoft.com/office/powerpoint/2010/main" val="36523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25902" y="5173662"/>
            <a:ext cx="458233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smtClean="0">
                <a:ln>
                  <a:noFill/>
                </a:ln>
                <a:solidFill>
                  <a:srgbClr val="000000"/>
                </a:solidFill>
                <a:effectLst/>
                <a:uLnTx/>
                <a:uFillTx/>
                <a:latin typeface="Segoe UI Light"/>
                <a:ea typeface="+mn-ea"/>
                <a:cs typeface="Segoe UI" panose="020B0502040204020203" pitchFamily="34" charset="0"/>
              </a:rPr>
              <a:t>Exchange Server High Availability and Site Resilience</a:t>
            </a:r>
            <a:endParaRPr kumimoji="0" lang="en-US" sz="2448"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NZ2 Thurs 3:10pm</a:t>
            </a:r>
            <a:endParaRPr kumimoji="0" lang="en-US" sz="1632"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smtClean="0">
                <a:ln>
                  <a:noFill/>
                </a:ln>
                <a:solidFill>
                  <a:srgbClr val="000000"/>
                </a:solidFill>
                <a:effectLst/>
                <a:uLnTx/>
                <a:uFillTx/>
                <a:latin typeface="Segoe UI Light"/>
                <a:ea typeface="+mn-ea"/>
                <a:cs typeface="Segoe UI" panose="020B0502040204020203" pitchFamily="34" charset="0"/>
              </a:rPr>
              <a:t>Exchange Server Preferred Architecture</a:t>
            </a:r>
            <a:endParaRPr kumimoji="0" lang="en-US" sz="2448"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NZ3 Wed 1:55pm</a:t>
            </a:r>
            <a:endParaRPr kumimoji="0" lang="en-US" sz="1632"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p:txBody>
      </p:sp>
      <p:sp>
        <p:nvSpPr>
          <p:cNvPr id="9" name="Rectangle 8"/>
          <p:cNvSpPr/>
          <p:nvPr/>
        </p:nvSpPr>
        <p:spPr>
          <a:xfrm>
            <a:off x="6875511" y="3130478"/>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smtClean="0">
                <a:ln>
                  <a:noFill/>
                </a:ln>
                <a:solidFill>
                  <a:srgbClr val="000000"/>
                </a:solidFill>
                <a:effectLst/>
                <a:uLnTx/>
                <a:uFillTx/>
                <a:latin typeface="Segoe UI Light"/>
                <a:ea typeface="+mn-ea"/>
                <a:cs typeface="Segoe UI" panose="020B0502040204020203" pitchFamily="34" charset="0"/>
              </a:rPr>
              <a:t>Find me later at…</a:t>
            </a:r>
            <a:endParaRPr kumimoji="0" lang="en-US" sz="2448"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a:p>
            <a:pPr marL="285750" marR="0" lvl="0" indent="-285750" algn="l" defTabSz="93259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32"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Hub Happy Hour Wed </a:t>
            </a: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5:30-6:30pm</a:t>
            </a:r>
          </a:p>
          <a:p>
            <a:pPr marL="285750" marR="0" lvl="0" indent="-285750" algn="l" defTabSz="93259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Hub Happy Hour Thu 5:30-6:30pm</a:t>
            </a:r>
          </a:p>
          <a:p>
            <a:pPr marL="285750" marR="0" lvl="0" indent="-285750" algn="l" defTabSz="93259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Closing drinks Fri 3:00-4:30pm</a:t>
            </a:r>
            <a:endParaRPr kumimoji="0" lang="en-US" sz="1632"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marL="0" marR="0" lvl="0" indent="0" algn="l" defTabSz="932597" rtl="0" eaLnBrk="1" fontAlgn="auto" latinLnBrk="0" hangingPunct="1">
              <a:lnSpc>
                <a:spcPct val="90000"/>
              </a:lnSpc>
              <a:spcBef>
                <a:spcPts val="0"/>
              </a:spcBef>
              <a:spcAft>
                <a:spcPts val="612"/>
              </a:spcAft>
              <a:buClrTx/>
              <a:buSzTx/>
              <a:buFontTx/>
              <a:buNone/>
              <a:tabLst/>
              <a:defRPr/>
            </a:pPr>
            <a:r>
              <a:rPr kumimoji="0" lang="en-US" sz="4080" b="0" i="0" u="none" strike="noStrike" kern="1200" cap="none" spc="0" normalizeH="0" baseline="0" noProof="0" dirty="0">
                <a:ln>
                  <a:noFill/>
                </a:ln>
                <a:solidFill>
                  <a:srgbClr val="000000"/>
                </a:solidFill>
                <a:effectLst/>
                <a:uLnTx/>
                <a:uFillTx/>
                <a:latin typeface="Segoe UI Light"/>
                <a:ea typeface="+mn-ea"/>
                <a:cs typeface="+mn-cs"/>
              </a:rPr>
              <a:t>1</a:t>
            </a:r>
          </a:p>
        </p:txBody>
      </p:sp>
      <p:sp>
        <p:nvSpPr>
          <p:cNvPr id="12" name="TextBox 11"/>
          <p:cNvSpPr txBox="1"/>
          <p:nvPr/>
        </p:nvSpPr>
        <p:spPr>
          <a:xfrm>
            <a:off x="275480" y="4067374"/>
            <a:ext cx="651350" cy="877688"/>
          </a:xfrm>
          <a:prstGeom prst="rect">
            <a:avLst/>
          </a:prstGeom>
          <a:noFill/>
        </p:spPr>
        <p:txBody>
          <a:bodyPr wrap="none" lIns="186521" tIns="149217" rIns="186521" bIns="149217" rtlCol="0">
            <a:spAutoFit/>
          </a:bodyPr>
          <a:lstStyle/>
          <a:p>
            <a:pPr marL="0" marR="0" lvl="0" indent="0" algn="l" defTabSz="932597" rtl="0" eaLnBrk="1" fontAlgn="auto" latinLnBrk="0" hangingPunct="1">
              <a:lnSpc>
                <a:spcPct val="90000"/>
              </a:lnSpc>
              <a:spcBef>
                <a:spcPts val="0"/>
              </a:spcBef>
              <a:spcAft>
                <a:spcPts val="612"/>
              </a:spcAft>
              <a:buClrTx/>
              <a:buSzTx/>
              <a:buFontTx/>
              <a:buNone/>
              <a:tabLst/>
              <a:defRPr/>
            </a:pPr>
            <a:r>
              <a:rPr kumimoji="0" lang="en-US" sz="4080" b="0" i="0" u="none" strike="noStrike" kern="1200" cap="none" spc="0" normalizeH="0" baseline="0" noProof="0" dirty="0">
                <a:ln>
                  <a:noFill/>
                </a:ln>
                <a:solidFill>
                  <a:srgbClr val="000000"/>
                </a:solidFill>
                <a:effectLst/>
                <a:uLnTx/>
                <a:uFillTx/>
                <a:latin typeface="Segoe UI Light"/>
                <a:ea typeface="+mn-ea"/>
                <a:cs typeface="+mn-cs"/>
              </a:rPr>
              <a:t>2</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2" name="Rectangle 51"/>
          <p:cNvSpPr/>
          <p:nvPr/>
        </p:nvSpPr>
        <p:spPr>
          <a:xfrm>
            <a:off x="1055392" y="4135857"/>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smtClean="0">
                <a:ln>
                  <a:noFill/>
                </a:ln>
                <a:solidFill>
                  <a:srgbClr val="000000"/>
                </a:solidFill>
                <a:effectLst/>
                <a:uLnTx/>
                <a:uFillTx/>
                <a:latin typeface="Segoe UI Light"/>
                <a:ea typeface="+mn-ea"/>
                <a:cs typeface="Segoe UI" panose="020B0502040204020203" pitchFamily="34" charset="0"/>
              </a:rPr>
              <a:t>Deploying Exchange Server 2016</a:t>
            </a:r>
            <a:endParaRPr kumimoji="0" lang="en-US" sz="2448"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smtClean="0">
                <a:ln>
                  <a:noFill/>
                </a:ln>
                <a:solidFill>
                  <a:srgbClr val="000000"/>
                </a:solidFill>
                <a:effectLst/>
                <a:uLnTx/>
                <a:uFillTx/>
                <a:latin typeface="Segoe UI"/>
                <a:ea typeface="+mn-ea"/>
                <a:cs typeface="Segoe UI" panose="020B0502040204020203" pitchFamily="34" charset="0"/>
              </a:rPr>
              <a:t>NZ3 Wed 3:10pm</a:t>
            </a:r>
            <a:endParaRPr kumimoji="0" lang="en-US" sz="1632" b="0" i="0" u="none" strike="noStrike" kern="1200" cap="none" spc="0" normalizeH="0" baseline="0" noProof="0" dirty="0">
              <a:ln>
                <a:noFill/>
              </a:ln>
              <a:solidFill>
                <a:srgbClr val="000000"/>
              </a:solidFill>
              <a:effectLst/>
              <a:uLnTx/>
              <a:uFillTx/>
              <a:latin typeface="Segoe UI Light"/>
              <a:ea typeface="+mn-ea"/>
              <a:cs typeface="Segoe UI" panose="020B0502040204020203" pitchFamily="34" charset="0"/>
            </a:endParaRPr>
          </a:p>
        </p:txBody>
      </p:sp>
      <p:sp>
        <p:nvSpPr>
          <p:cNvPr id="53" name="TextBox 52"/>
          <p:cNvSpPr txBox="1"/>
          <p:nvPr/>
        </p:nvSpPr>
        <p:spPr>
          <a:xfrm>
            <a:off x="275481" y="5242096"/>
            <a:ext cx="651350" cy="877688"/>
          </a:xfrm>
          <a:prstGeom prst="rect">
            <a:avLst/>
          </a:prstGeom>
          <a:noFill/>
        </p:spPr>
        <p:txBody>
          <a:bodyPr wrap="none" lIns="186521" tIns="149217" rIns="186521" bIns="149217" rtlCol="0">
            <a:spAutoFit/>
          </a:bodyPr>
          <a:lstStyle/>
          <a:p>
            <a:pPr marL="0" marR="0" lvl="0" indent="0" algn="l" defTabSz="932597" rtl="0" eaLnBrk="1" fontAlgn="auto" latinLnBrk="0" hangingPunct="1">
              <a:lnSpc>
                <a:spcPct val="90000"/>
              </a:lnSpc>
              <a:spcBef>
                <a:spcPts val="0"/>
              </a:spcBef>
              <a:spcAft>
                <a:spcPts val="612"/>
              </a:spcAft>
              <a:buClrTx/>
              <a:buSzTx/>
              <a:buFontTx/>
              <a:buNone/>
              <a:tabLst/>
              <a:defRPr/>
            </a:pPr>
            <a:r>
              <a:rPr kumimoji="0" lang="en-US" sz="4080" b="0" i="0" u="none" strike="noStrike" kern="1200" cap="none" spc="0" normalizeH="0" baseline="0" noProof="0" dirty="0">
                <a:ln>
                  <a:noFill/>
                </a:ln>
                <a:solidFill>
                  <a:srgbClr val="000000"/>
                </a:solidFill>
                <a:effectLst/>
                <a:uLnTx/>
                <a:uFillTx/>
                <a:latin typeface="Segoe UI Light"/>
                <a:ea typeface="+mn-ea"/>
                <a:cs typeface="+mn-cs"/>
              </a:rPr>
              <a:t>3</a:t>
            </a:r>
          </a:p>
        </p:txBody>
      </p:sp>
    </p:spTree>
    <p:extLst>
      <p:ext uri="{BB962C8B-B14F-4D97-AF65-F5344CB8AC3E}">
        <p14:creationId xmlns:p14="http://schemas.microsoft.com/office/powerpoint/2010/main" val="1513688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25663"/>
            <a:ext cx="10056812" cy="2178802"/>
          </a:xfrm>
        </p:spPr>
        <p:txBody>
          <a:bodyPr/>
          <a:lstStyle/>
          <a:p>
            <a:r>
              <a:rPr lang="en-US" dirty="0" smtClean="0"/>
              <a:t>Preparing for</a:t>
            </a:r>
            <a:br>
              <a:rPr lang="en-US" dirty="0" smtClean="0"/>
            </a:br>
            <a:r>
              <a:rPr lang="en-US" dirty="0" smtClean="0"/>
              <a:t>Exchange Server 2016</a:t>
            </a:r>
            <a:endParaRPr lang="en-US" dirty="0"/>
          </a:p>
        </p:txBody>
      </p:sp>
    </p:spTree>
    <p:extLst>
      <p:ext uri="{BB962C8B-B14F-4D97-AF65-F5344CB8AC3E}">
        <p14:creationId xmlns:p14="http://schemas.microsoft.com/office/powerpoint/2010/main" val="3933530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Exchange Server 2016</a:t>
            </a:r>
            <a:endParaRPr lang="en-US" dirty="0"/>
          </a:p>
        </p:txBody>
      </p:sp>
      <p:sp>
        <p:nvSpPr>
          <p:cNvPr id="4" name="Text Placeholder 3"/>
          <p:cNvSpPr>
            <a:spLocks noGrp="1"/>
          </p:cNvSpPr>
          <p:nvPr>
            <p:ph type="body" sz="quarter" idx="10"/>
          </p:nvPr>
        </p:nvSpPr>
        <p:spPr>
          <a:xfrm>
            <a:off x="274638" y="1212850"/>
            <a:ext cx="11887200" cy="5109091"/>
          </a:xfrm>
        </p:spPr>
        <p:txBody>
          <a:bodyPr/>
          <a:lstStyle/>
          <a:p>
            <a:r>
              <a:rPr lang="en-US" dirty="0" smtClean="0"/>
              <a:t>Client Access Server services now part of Mailbox server role</a:t>
            </a:r>
          </a:p>
          <a:p>
            <a:r>
              <a:rPr lang="en-US" dirty="0" smtClean="0"/>
              <a:t>Outlook Web App has been renamed to Outlook on the Web</a:t>
            </a:r>
          </a:p>
          <a:p>
            <a:r>
              <a:rPr lang="en-US" dirty="0" smtClean="0"/>
              <a:t>Support for Outlook Modern Authentication (ADAL)</a:t>
            </a:r>
          </a:p>
          <a:p>
            <a:r>
              <a:rPr lang="en-US" dirty="0" smtClean="0"/>
              <a:t>MAPI over HTTP is default modern protocol</a:t>
            </a:r>
          </a:p>
          <a:p>
            <a:r>
              <a:rPr lang="en-US" dirty="0" smtClean="0"/>
              <a:t>Integration with OneDrive and Outlook Web Apps Server</a:t>
            </a:r>
            <a:endParaRPr lang="en-US" dirty="0"/>
          </a:p>
        </p:txBody>
      </p:sp>
    </p:spTree>
    <p:extLst>
      <p:ext uri="{BB962C8B-B14F-4D97-AF65-F5344CB8AC3E}">
        <p14:creationId xmlns:p14="http://schemas.microsoft.com/office/powerpoint/2010/main" val="22051877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Exchange Server 2016</a:t>
            </a:r>
            <a:endParaRPr lang="en-US" dirty="0"/>
          </a:p>
        </p:txBody>
      </p:sp>
      <p:sp>
        <p:nvSpPr>
          <p:cNvPr id="4" name="Text Placeholder 3"/>
          <p:cNvSpPr>
            <a:spLocks noGrp="1"/>
          </p:cNvSpPr>
          <p:nvPr>
            <p:ph type="body" sz="quarter" idx="10"/>
          </p:nvPr>
        </p:nvSpPr>
        <p:spPr>
          <a:xfrm>
            <a:off x="274638" y="1212850"/>
            <a:ext cx="11887200" cy="5109091"/>
          </a:xfrm>
        </p:spPr>
        <p:txBody>
          <a:bodyPr/>
          <a:lstStyle/>
          <a:p>
            <a:r>
              <a:rPr lang="en-US" dirty="0" smtClean="0"/>
              <a:t>Hybrid Configuration Wizard is now a cloud-based app that is downloaded at runtime</a:t>
            </a:r>
          </a:p>
          <a:p>
            <a:r>
              <a:rPr lang="en-US" dirty="0" smtClean="0"/>
              <a:t>Additional sensitive information types added to DLP</a:t>
            </a:r>
          </a:p>
          <a:p>
            <a:r>
              <a:rPr lang="en-US" dirty="0" smtClean="0"/>
              <a:t>Transport rules contain new conditions and actions</a:t>
            </a:r>
          </a:p>
          <a:p>
            <a:r>
              <a:rPr lang="en-US" dirty="0" smtClean="0"/>
              <a:t>Public folder support for In-Place eDiscovery and In-Place Hold</a:t>
            </a:r>
          </a:p>
          <a:p>
            <a:r>
              <a:rPr lang="en-US" dirty="0" smtClean="0"/>
              <a:t>Enhanced compliance search has been added to PowerShell</a:t>
            </a:r>
            <a:endParaRPr lang="en-US" dirty="0"/>
          </a:p>
        </p:txBody>
      </p:sp>
    </p:spTree>
    <p:extLst>
      <p:ext uri="{BB962C8B-B14F-4D97-AF65-F5344CB8AC3E}">
        <p14:creationId xmlns:p14="http://schemas.microsoft.com/office/powerpoint/2010/main" val="39741749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or Gone from Exchange 2016</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Gone</a:t>
            </a:r>
          </a:p>
          <a:p>
            <a:pPr lvl="1"/>
            <a:r>
              <a:rPr lang="en-US" dirty="0" smtClean="0"/>
              <a:t>Client Access server role</a:t>
            </a:r>
          </a:p>
          <a:p>
            <a:pPr lvl="1"/>
            <a:r>
              <a:rPr lang="en-US" dirty="0" smtClean="0"/>
              <a:t>Support for MAPI/CDO connectivity</a:t>
            </a:r>
          </a:p>
          <a:p>
            <a:pPr lvl="1"/>
            <a:r>
              <a:rPr lang="en-US" dirty="0" smtClean="0"/>
              <a:t>Support for Outlook 2007</a:t>
            </a:r>
          </a:p>
          <a:p>
            <a:pPr lvl="1"/>
            <a:r>
              <a:rPr lang="en-US" dirty="0" smtClean="0"/>
              <a:t>Support Outlook </a:t>
            </a:r>
            <a:r>
              <a:rPr lang="en-US" dirty="0"/>
              <a:t>for Mac 2008 EWS </a:t>
            </a:r>
            <a:r>
              <a:rPr lang="en-US" dirty="0" smtClean="0"/>
              <a:t>Edition</a:t>
            </a:r>
          </a:p>
          <a:p>
            <a:pPr lvl="1"/>
            <a:endParaRPr lang="en-US" dirty="0" smtClean="0"/>
          </a:p>
          <a:p>
            <a:r>
              <a:rPr lang="en-US" dirty="0" smtClean="0"/>
              <a:t>De-Emphasized</a:t>
            </a:r>
          </a:p>
          <a:p>
            <a:pPr lvl="1"/>
            <a:r>
              <a:rPr lang="en-US" dirty="0" smtClean="0"/>
              <a:t>Third-Party Replication APIs</a:t>
            </a:r>
          </a:p>
          <a:p>
            <a:pPr lvl="1"/>
            <a:r>
              <a:rPr lang="en-US" dirty="0" smtClean="0"/>
              <a:t>RPC over HTTP</a:t>
            </a:r>
          </a:p>
          <a:p>
            <a:pPr lvl="1"/>
            <a:r>
              <a:rPr lang="en-US" dirty="0" smtClean="0"/>
              <a:t>Support for Cluster Administrative Access Points</a:t>
            </a:r>
          </a:p>
        </p:txBody>
      </p:sp>
    </p:spTree>
    <p:extLst>
      <p:ext uri="{BB962C8B-B14F-4D97-AF65-F5344CB8AC3E}">
        <p14:creationId xmlns:p14="http://schemas.microsoft.com/office/powerpoint/2010/main" val="37033314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Setup Updates</a:t>
            </a:r>
            <a:endParaRPr lang="en-US" dirty="0"/>
          </a:p>
        </p:txBody>
      </p:sp>
      <p:pic>
        <p:nvPicPr>
          <p:cNvPr id="4" name="Picture 3"/>
          <p:cNvPicPr>
            <a:picLocks noChangeAspect="1"/>
          </p:cNvPicPr>
          <p:nvPr/>
        </p:nvPicPr>
        <p:blipFill>
          <a:blip r:embed="rId2"/>
          <a:stretch>
            <a:fillRect/>
          </a:stretch>
        </p:blipFill>
        <p:spPr>
          <a:xfrm>
            <a:off x="1296019" y="1305988"/>
            <a:ext cx="10180018" cy="4670414"/>
          </a:xfrm>
          <a:prstGeom prst="rect">
            <a:avLst/>
          </a:prstGeom>
        </p:spPr>
      </p:pic>
      <p:grpSp>
        <p:nvGrpSpPr>
          <p:cNvPr id="6" name="Group 5"/>
          <p:cNvGrpSpPr/>
          <p:nvPr/>
        </p:nvGrpSpPr>
        <p:grpSpPr>
          <a:xfrm>
            <a:off x="960437" y="6088062"/>
            <a:ext cx="10972799" cy="609600"/>
            <a:chOff x="731837" y="2642980"/>
            <a:chExt cx="9080478" cy="1382858"/>
          </a:xfrm>
        </p:grpSpPr>
        <p:sp>
          <p:nvSpPr>
            <p:cNvPr id="7" name="Rectangle 6"/>
            <p:cNvSpPr/>
            <p:nvPr/>
          </p:nvSpPr>
          <p:spPr bwMode="auto">
            <a:xfrm>
              <a:off x="731837" y="2656040"/>
              <a:ext cx="9080478" cy="1369798"/>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8" name="TextBox 7"/>
            <p:cNvSpPr txBox="1"/>
            <p:nvPr/>
          </p:nvSpPr>
          <p:spPr>
            <a:xfrm>
              <a:off x="808037" y="2642980"/>
              <a:ext cx="8827435"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latin typeface="Consolas" panose="020B0609020204030204" pitchFamily="49" charset="0"/>
                  <a:cs typeface="Consolas" panose="020B0609020204030204" pitchFamily="49" charset="0"/>
                </a:rPr>
                <a:t>D:\&gt;setup /</a:t>
              </a:r>
              <a:r>
                <a:rPr lang="en-US" sz="2000" dirty="0" err="1" smtClean="0">
                  <a:latin typeface="Consolas" panose="020B0609020204030204" pitchFamily="49" charset="0"/>
                  <a:cs typeface="Consolas" panose="020B0609020204030204" pitchFamily="49" charset="0"/>
                </a:rPr>
                <a:t>mode:install</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roles:mailbox</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iacceptexchangeserverlicenseterms</a:t>
              </a:r>
              <a:endParaRPr lang="en-US" sz="2000" dirty="0" smtClean="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19824072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4609</Words>
  <Application>Microsoft Office PowerPoint</Application>
  <PresentationFormat>Custom</PresentationFormat>
  <Paragraphs>671</Paragraphs>
  <Slides>52</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Consolas</vt:lpstr>
      <vt:lpstr>Courier New</vt:lpstr>
      <vt:lpstr>Segoe UI</vt:lpstr>
      <vt:lpstr>Segoe UI Light</vt:lpstr>
      <vt:lpstr>Segoe UI Semibold</vt:lpstr>
      <vt:lpstr>Wingdings</vt:lpstr>
      <vt:lpstr>5-30610_Microsoft_Ignite_Keynote_Template</vt:lpstr>
      <vt:lpstr>PowerPoint Presentation</vt:lpstr>
      <vt:lpstr>Deploying Exchange Server 2016 Preview</vt:lpstr>
      <vt:lpstr>Agenda</vt:lpstr>
      <vt:lpstr>Disclaimer</vt:lpstr>
      <vt:lpstr>Preparing for Exchange Server 2016</vt:lpstr>
      <vt:lpstr>What’s New in Exchange Server 2016</vt:lpstr>
      <vt:lpstr>What’s New in Exchange Server 2016</vt:lpstr>
      <vt:lpstr>What’s Going or Gone from Exchange 2016</vt:lpstr>
      <vt:lpstr>Setup Updates</vt:lpstr>
      <vt:lpstr>Environment Requirements</vt:lpstr>
      <vt:lpstr>Server Requirements</vt:lpstr>
      <vt:lpstr>Existing Exchange Servers</vt:lpstr>
      <vt:lpstr>Before Running PrepareAD</vt:lpstr>
      <vt:lpstr>Offline Address Book</vt:lpstr>
      <vt:lpstr>Coexistence and Migration</vt:lpstr>
      <vt:lpstr>Exchange 2010 + Exchange 2016</vt:lpstr>
      <vt:lpstr>Client Connectivity - Exchange 2010 + 2016</vt:lpstr>
      <vt:lpstr>Exchange 2010 coexistence with Exchange 2016</vt:lpstr>
      <vt:lpstr>Exchange 2016/2010 Coexistence </vt:lpstr>
      <vt:lpstr>Exchange 2013 + Exchange 2016</vt:lpstr>
      <vt:lpstr>Client Connectivity – Exchange 2013 + 2016</vt:lpstr>
      <vt:lpstr>Exchange 2013 + 2016 Coexistence</vt:lpstr>
      <vt:lpstr>Exchange 2013 + 2016 Coexistence</vt:lpstr>
      <vt:lpstr>CAS replacement process w/up-version proxy</vt:lpstr>
      <vt:lpstr>CAS replacement using DNS response ratios</vt:lpstr>
      <vt:lpstr>Exchange 2016/2013/2010 Coexistence </vt:lpstr>
      <vt:lpstr>Exchange 2016/2013/2010 Coexistence </vt:lpstr>
      <vt:lpstr>Exchange 2016/2013/2010 Coexistence </vt:lpstr>
      <vt:lpstr>Installing Exchange Server 2016</vt:lpstr>
      <vt:lpstr>Recommended (and Easiest) Way to Install</vt:lpstr>
      <vt:lpstr>Using a Deployment Site</vt:lpstr>
      <vt:lpstr>Using a Deployment Site</vt:lpstr>
      <vt:lpstr>Using a Deployment Site</vt:lpstr>
      <vt:lpstr>MAPI/HTTP</vt:lpstr>
      <vt:lpstr>MAPI/HTTP</vt:lpstr>
      <vt:lpstr>MAPI/HTTP</vt:lpstr>
      <vt:lpstr>MAPI/HTTP</vt:lpstr>
      <vt:lpstr>Exchange 2013 to 2016 Public Folder Migrations </vt:lpstr>
      <vt:lpstr>Kerberos Authentication</vt:lpstr>
      <vt:lpstr>System Mailbox Moves After Install</vt:lpstr>
      <vt:lpstr>Office Web Apps Server and Outlook on the web</vt:lpstr>
      <vt:lpstr>Outlook on the web - Before Attachment Viewing is Configured</vt:lpstr>
      <vt:lpstr>Outlook on the web - Before Attachment Viewing is Configured</vt:lpstr>
      <vt:lpstr>Configuring Outlook on the web Attachment Viewing</vt:lpstr>
      <vt:lpstr>Outlook on the web - After Attachment Viewing is Configured</vt:lpstr>
      <vt:lpstr>Outlook Web Apps Server Connectivity</vt:lpstr>
      <vt:lpstr>Object Management</vt:lpstr>
      <vt:lpstr>Summary</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2015-09-03T04:59:42Z</dcterms:created>
  <dcterms:modified xsi:type="dcterms:W3CDTF">2015-09-03T05:00:13Z</dcterms:modified>
</cp:coreProperties>
</file>