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31"/>
  </p:notesMasterIdLst>
  <p:handoutMasterIdLst>
    <p:handoutMasterId r:id="rId32"/>
  </p:handoutMasterIdLst>
  <p:sldIdLst>
    <p:sldId id="1521" r:id="rId2"/>
    <p:sldId id="1508" r:id="rId3"/>
    <p:sldId id="1549" r:id="rId4"/>
    <p:sldId id="1538" r:id="rId5"/>
    <p:sldId id="1539" r:id="rId6"/>
    <p:sldId id="1540" r:id="rId7"/>
    <p:sldId id="1542" r:id="rId8"/>
    <p:sldId id="1553" r:id="rId9"/>
    <p:sldId id="1554" r:id="rId10"/>
    <p:sldId id="1555" r:id="rId11"/>
    <p:sldId id="1560" r:id="rId12"/>
    <p:sldId id="1556" r:id="rId13"/>
    <p:sldId id="1557" r:id="rId14"/>
    <p:sldId id="1558" r:id="rId15"/>
    <p:sldId id="1559" r:id="rId16"/>
    <p:sldId id="1548" r:id="rId17"/>
    <p:sldId id="1551" r:id="rId18"/>
    <p:sldId id="1561" r:id="rId19"/>
    <p:sldId id="1544" r:id="rId20"/>
    <p:sldId id="1550" r:id="rId21"/>
    <p:sldId id="1552" r:id="rId22"/>
    <p:sldId id="1545" r:id="rId23"/>
    <p:sldId id="1546" r:id="rId24"/>
    <p:sldId id="1562" r:id="rId25"/>
    <p:sldId id="1543" r:id="rId26"/>
    <p:sldId id="1530" r:id="rId27"/>
    <p:sldId id="1523" r:id="rId28"/>
    <p:sldId id="1537" r:id="rId29"/>
    <p:sldId id="1326"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49"/>
            <p14:sldId id="1538"/>
            <p14:sldId id="1539"/>
            <p14:sldId id="1540"/>
            <p14:sldId id="1542"/>
            <p14:sldId id="1553"/>
            <p14:sldId id="1554"/>
            <p14:sldId id="1555"/>
            <p14:sldId id="1560"/>
            <p14:sldId id="1556"/>
            <p14:sldId id="1557"/>
            <p14:sldId id="1558"/>
            <p14:sldId id="1559"/>
            <p14:sldId id="1548"/>
            <p14:sldId id="1551"/>
            <p14:sldId id="1561"/>
            <p14:sldId id="1544"/>
            <p14:sldId id="1550"/>
            <p14:sldId id="1552"/>
            <p14:sldId id="1545"/>
            <p14:sldId id="1546"/>
            <p14:sldId id="1562"/>
            <p14:sldId id="1543"/>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7396"/>
    <a:srgbClr val="00737D"/>
    <a:srgbClr val="FFFFFF"/>
    <a:srgbClr val="00BCF2"/>
    <a:srgbClr val="11CCFF"/>
    <a:srgbClr val="47D8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5455" autoAdjust="0"/>
  </p:normalViewPr>
  <p:slideViewPr>
    <p:cSldViewPr>
      <p:cViewPr varScale="1">
        <p:scale>
          <a:sx n="69" d="100"/>
          <a:sy n="69" d="100"/>
        </p:scale>
        <p:origin x="558" y="66"/>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d.docs-df.live.net/a0d6368e19ddc599/Email%20attachments/SIR/SIR%20v18%20Graphic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99907042869643E-2"/>
          <c:y val="5.0171818800427731E-2"/>
          <c:w val="0.7423981940240264"/>
          <c:h val="0.87434310294546502"/>
        </c:manualLayout>
      </c:layout>
      <c:lineChart>
        <c:grouping val="standard"/>
        <c:varyColors val="0"/>
        <c:ser>
          <c:idx val="0"/>
          <c:order val="0"/>
          <c:spPr>
            <a:ln w="19050">
              <a:solidFill>
                <a:srgbClr val="EC008C"/>
              </a:solidFill>
            </a:ln>
          </c:spPr>
          <c:marker>
            <c:symbol val="circle"/>
            <c:size val="5"/>
            <c:spPr>
              <a:solidFill>
                <a:sysClr val="window" lastClr="FFFFFF"/>
              </a:solidFill>
              <a:ln w="19050">
                <a:solidFill>
                  <a:srgbClr val="EC008C"/>
                </a:solidFill>
              </a:ln>
            </c:spPr>
          </c:marker>
          <c:val>
            <c:numRef>
              <c:f>'[SIR v18 Graphics.xlsx]VulnOsBrowserApp'!$B$2:$G$2</c:f>
              <c:numCache>
                <c:formatCode>0</c:formatCode>
                <c:ptCount val="6"/>
                <c:pt idx="0">
                  <c:v>350</c:v>
                </c:pt>
                <c:pt idx="1">
                  <c:v>375</c:v>
                </c:pt>
                <c:pt idx="2">
                  <c:v>327</c:v>
                </c:pt>
                <c:pt idx="3">
                  <c:v>235</c:v>
                </c:pt>
                <c:pt idx="4">
                  <c:v>309</c:v>
                </c:pt>
                <c:pt idx="5">
                  <c:v>272</c:v>
                </c:pt>
              </c:numCache>
            </c:numRef>
          </c:val>
          <c:smooth val="0"/>
          <c:extLst xmlns:c16r2="http://schemas.microsoft.com/office/drawing/2015/06/chart">
            <c:ext xmlns:c16="http://schemas.microsoft.com/office/drawing/2014/chart" uri="{C3380CC4-5D6E-409C-BE32-E72D297353CC}">
              <c16:uniqueId val="{00000000-37A3-44A4-B857-40E179062966}"/>
            </c:ext>
            <c:ext xmlns:c15="http://schemas.microsoft.com/office/drawing/2012/chart" uri="{02D57815-91ED-43cb-92C2-25804820EDAC}">
              <c15:filteredSeriesTitle>
                <c15:tx>
                  <c:strRef>
                    <c:extLst>
                      <c:ext uri="{02D57815-91ED-43cb-92C2-25804820EDAC}">
                        <c15:formulaRef>
                          <c15:sqref>'[SIR v18 Graphics.xlsx]VulnOsBrowserApp'!$A$2</c15:sqref>
                        </c15:formulaRef>
                      </c:ext>
                    </c:extLst>
                    <c:strCache>
                      <c:ptCount val="1"/>
                      <c:pt idx="0">
                        <c:v>Web browsers</c:v>
                      </c:pt>
                    </c:strCache>
                  </c:strRef>
                </c15:tx>
              </c15:filteredSeriesTitle>
            </c:ext>
            <c:ext xmlns:c15="http://schemas.microsoft.com/office/drawing/2012/chart" uri="{02D57815-91ED-43cb-92C2-25804820EDAC}">
              <c15:filteredCategoryTitle>
                <c15:cat>
                  <c:strRef>
                    <c:extLst>
                      <c:ext uri="{02D57815-91ED-43cb-92C2-25804820EDAC}">
                        <c15:formulaRef>
                          <c15:sqref>'[SIR v18 Graphics.xlsx]VulnOsBrowserApp'!$B$1:$G$1</c15:sqref>
                        </c15:formulaRef>
                      </c:ext>
                    </c:extLst>
                    <c:strCache>
                      <c:ptCount val="6"/>
                      <c:pt idx="0">
                        <c:v>1H12</c:v>
                      </c:pt>
                      <c:pt idx="1">
                        <c:v>2H12</c:v>
                      </c:pt>
                      <c:pt idx="2">
                        <c:v>1H13</c:v>
                      </c:pt>
                      <c:pt idx="3">
                        <c:v>2H13</c:v>
                      </c:pt>
                      <c:pt idx="4">
                        <c:v>1H14</c:v>
                      </c:pt>
                      <c:pt idx="5">
                        <c:v>2H14</c:v>
                      </c:pt>
                    </c:strCache>
                  </c:strRef>
                </c15:cat>
              </c15:filteredCategoryTitle>
            </c:ext>
          </c:extLst>
        </c:ser>
        <c:ser>
          <c:idx val="2"/>
          <c:order val="1"/>
          <c:spPr>
            <a:ln w="19050">
              <a:solidFill>
                <a:srgbClr val="009E49"/>
              </a:solidFill>
            </a:ln>
          </c:spPr>
          <c:marker>
            <c:symbol val="circle"/>
            <c:size val="5"/>
            <c:spPr>
              <a:solidFill>
                <a:schemeClr val="bg1"/>
              </a:solidFill>
              <a:ln w="19050">
                <a:solidFill>
                  <a:srgbClr val="009E49"/>
                </a:solidFill>
              </a:ln>
            </c:spPr>
          </c:marker>
          <c:val>
            <c:numRef>
              <c:f>'[SIR v18 Graphics.xlsx]VulnOsBrowserApp'!$B$3:$G$3</c:f>
              <c:numCache>
                <c:formatCode>0</c:formatCode>
                <c:ptCount val="6"/>
                <c:pt idx="0">
                  <c:v>453</c:v>
                </c:pt>
                <c:pt idx="1">
                  <c:v>463</c:v>
                </c:pt>
                <c:pt idx="2">
                  <c:v>693</c:v>
                </c:pt>
                <c:pt idx="3">
                  <c:v>434</c:v>
                </c:pt>
                <c:pt idx="4">
                  <c:v>479</c:v>
                </c:pt>
                <c:pt idx="5">
                  <c:v>370</c:v>
                </c:pt>
              </c:numCache>
            </c:numRef>
          </c:val>
          <c:smooth val="0"/>
          <c:extLst xmlns:c16r2="http://schemas.microsoft.com/office/drawing/2015/06/chart">
            <c:ext xmlns:c16="http://schemas.microsoft.com/office/drawing/2014/chart" uri="{C3380CC4-5D6E-409C-BE32-E72D297353CC}">
              <c16:uniqueId val="{00000001-37A3-44A4-B857-40E179062966}"/>
            </c:ext>
            <c:ext xmlns:c15="http://schemas.microsoft.com/office/drawing/2012/chart" uri="{02D57815-91ED-43cb-92C2-25804820EDAC}">
              <c15:filteredSeriesTitle>
                <c15:tx>
                  <c:strRef>
                    <c:extLst>
                      <c:ext uri="{02D57815-91ED-43cb-92C2-25804820EDAC}">
                        <c15:formulaRef>
                          <c15:sqref>'[SIR v18 Graphics.xlsx]VulnOsBrowserApp'!$A$3</c15:sqref>
                        </c15:formulaRef>
                      </c:ext>
                    </c:extLst>
                    <c:strCache>
                      <c:ptCount val="1"/>
                      <c:pt idx="0">
                        <c:v>Operating system applications</c:v>
                      </c:pt>
                    </c:strCache>
                  </c:strRef>
                </c15:tx>
              </c15:filteredSeriesTitle>
            </c:ext>
            <c:ext xmlns:c15="http://schemas.microsoft.com/office/drawing/2012/chart" uri="{02D57815-91ED-43cb-92C2-25804820EDAC}">
              <c15:filteredCategoryTitle>
                <c15:cat>
                  <c:strRef>
                    <c:extLst>
                      <c:ext uri="{02D57815-91ED-43cb-92C2-25804820EDAC}">
                        <c15:formulaRef>
                          <c15:sqref>'[SIR v18 Graphics.xlsx]VulnOsBrowserApp'!$B$1:$G$1</c15:sqref>
                        </c15:formulaRef>
                      </c:ext>
                    </c:extLst>
                    <c:strCache>
                      <c:ptCount val="6"/>
                      <c:pt idx="0">
                        <c:v>1H12</c:v>
                      </c:pt>
                      <c:pt idx="1">
                        <c:v>2H12</c:v>
                      </c:pt>
                      <c:pt idx="2">
                        <c:v>1H13</c:v>
                      </c:pt>
                      <c:pt idx="3">
                        <c:v>2H13</c:v>
                      </c:pt>
                      <c:pt idx="4">
                        <c:v>1H14</c:v>
                      </c:pt>
                      <c:pt idx="5">
                        <c:v>2H14</c:v>
                      </c:pt>
                    </c:strCache>
                  </c:strRef>
                </c15:cat>
              </c15:filteredCategoryTitle>
            </c:ext>
          </c:extLst>
        </c:ser>
        <c:ser>
          <c:idx val="3"/>
          <c:order val="2"/>
          <c:spPr>
            <a:ln w="19050">
              <a:solidFill>
                <a:srgbClr val="FF8C00"/>
              </a:solidFill>
            </a:ln>
          </c:spPr>
          <c:marker>
            <c:symbol val="circle"/>
            <c:size val="5"/>
            <c:spPr>
              <a:solidFill>
                <a:schemeClr val="bg1"/>
              </a:solidFill>
              <a:ln w="19050">
                <a:solidFill>
                  <a:srgbClr val="FF8C00"/>
                </a:solidFill>
              </a:ln>
            </c:spPr>
          </c:marker>
          <c:val>
            <c:numRef>
              <c:f>'[SIR v18 Graphics.xlsx]VulnOsBrowserApp'!$B$4:$G$4</c:f>
              <c:numCache>
                <c:formatCode>0</c:formatCode>
                <c:ptCount val="6"/>
                <c:pt idx="0">
                  <c:v>166</c:v>
                </c:pt>
                <c:pt idx="1">
                  <c:v>225</c:v>
                </c:pt>
                <c:pt idx="2">
                  <c:v>294</c:v>
                </c:pt>
                <c:pt idx="3">
                  <c:v>445</c:v>
                </c:pt>
                <c:pt idx="4">
                  <c:v>330</c:v>
                </c:pt>
                <c:pt idx="5">
                  <c:v>408</c:v>
                </c:pt>
              </c:numCache>
            </c:numRef>
          </c:val>
          <c:smooth val="0"/>
          <c:extLst xmlns:c16r2="http://schemas.microsoft.com/office/drawing/2015/06/chart">
            <c:ext xmlns:c16="http://schemas.microsoft.com/office/drawing/2014/chart" uri="{C3380CC4-5D6E-409C-BE32-E72D297353CC}">
              <c16:uniqueId val="{00000002-37A3-44A4-B857-40E179062966}"/>
            </c:ext>
            <c:ext xmlns:c15="http://schemas.microsoft.com/office/drawing/2012/chart" uri="{02D57815-91ED-43cb-92C2-25804820EDAC}">
              <c15:filteredSeriesTitle>
                <c15:tx>
                  <c:strRef>
                    <c:extLst>
                      <c:ext uri="{02D57815-91ED-43cb-92C2-25804820EDAC}">
                        <c15:formulaRef>
                          <c15:sqref>'[SIR v18 Graphics.xlsx]VulnOsBrowserApp'!$A$4</c15:sqref>
                        </c15:formulaRef>
                      </c:ext>
                    </c:extLst>
                    <c:strCache>
                      <c:ptCount val="1"/>
                      <c:pt idx="0">
                        <c:v>Core operating system</c:v>
                      </c:pt>
                    </c:strCache>
                  </c:strRef>
                </c15:tx>
              </c15:filteredSeriesTitle>
            </c:ext>
            <c:ext xmlns:c15="http://schemas.microsoft.com/office/drawing/2012/chart" uri="{02D57815-91ED-43cb-92C2-25804820EDAC}">
              <c15:filteredCategoryTitle>
                <c15:cat>
                  <c:strRef>
                    <c:extLst>
                      <c:ext uri="{02D57815-91ED-43cb-92C2-25804820EDAC}">
                        <c15:formulaRef>
                          <c15:sqref>'[SIR v18 Graphics.xlsx]VulnOsBrowserApp'!$B$1:$G$1</c15:sqref>
                        </c15:formulaRef>
                      </c:ext>
                    </c:extLst>
                    <c:strCache>
                      <c:ptCount val="6"/>
                      <c:pt idx="0">
                        <c:v>1H12</c:v>
                      </c:pt>
                      <c:pt idx="1">
                        <c:v>2H12</c:v>
                      </c:pt>
                      <c:pt idx="2">
                        <c:v>1H13</c:v>
                      </c:pt>
                      <c:pt idx="3">
                        <c:v>2H13</c:v>
                      </c:pt>
                      <c:pt idx="4">
                        <c:v>1H14</c:v>
                      </c:pt>
                      <c:pt idx="5">
                        <c:v>2H14</c:v>
                      </c:pt>
                    </c:strCache>
                  </c:strRef>
                </c15:cat>
              </c15:filteredCategoryTitle>
            </c:ext>
          </c:extLst>
        </c:ser>
        <c:ser>
          <c:idx val="4"/>
          <c:order val="3"/>
          <c:spPr>
            <a:ln w="19050">
              <a:solidFill>
                <a:srgbClr val="00188F"/>
              </a:solidFill>
            </a:ln>
          </c:spPr>
          <c:marker>
            <c:symbol val="circle"/>
            <c:size val="5"/>
            <c:spPr>
              <a:solidFill>
                <a:sysClr val="window" lastClr="FFFFFF"/>
              </a:solidFill>
              <a:ln w="19050">
                <a:solidFill>
                  <a:srgbClr val="00188F"/>
                </a:solidFill>
              </a:ln>
            </c:spPr>
          </c:marker>
          <c:val>
            <c:numRef>
              <c:f>'[SIR v18 Graphics.xlsx]VulnOsBrowserApp'!$B$5:$G$5</c:f>
              <c:numCache>
                <c:formatCode>0</c:formatCode>
                <c:ptCount val="6"/>
                <c:pt idx="0">
                  <c:v>1659</c:v>
                </c:pt>
                <c:pt idx="1">
                  <c:v>1247</c:v>
                </c:pt>
                <c:pt idx="2">
                  <c:v>1217</c:v>
                </c:pt>
                <c:pt idx="3">
                  <c:v>1504</c:v>
                </c:pt>
                <c:pt idx="4">
                  <c:v>1722</c:v>
                </c:pt>
                <c:pt idx="5">
                  <c:v>3414</c:v>
                </c:pt>
              </c:numCache>
            </c:numRef>
          </c:val>
          <c:smooth val="0"/>
          <c:extLst xmlns:c16r2="http://schemas.microsoft.com/office/drawing/2015/06/chart">
            <c:ext xmlns:c16="http://schemas.microsoft.com/office/drawing/2014/chart" uri="{C3380CC4-5D6E-409C-BE32-E72D297353CC}">
              <c16:uniqueId val="{00000003-37A3-44A4-B857-40E179062966}"/>
            </c:ext>
            <c:ext xmlns:c15="http://schemas.microsoft.com/office/drawing/2012/chart" uri="{02D57815-91ED-43cb-92C2-25804820EDAC}">
              <c15:filteredSeriesTitle>
                <c15:tx>
                  <c:strRef>
                    <c:extLst>
                      <c:ext uri="{02D57815-91ED-43cb-92C2-25804820EDAC}">
                        <c15:formulaRef>
                          <c15:sqref>'[SIR v18 Graphics.xlsx]VulnOsBrowserApp'!$A$5</c15:sqref>
                        </c15:formulaRef>
                      </c:ext>
                    </c:extLst>
                    <c:strCache>
                      <c:ptCount val="1"/>
                      <c:pt idx="0">
                        <c:v>Other applications</c:v>
                      </c:pt>
                    </c:strCache>
                  </c:strRef>
                </c15:tx>
              </c15:filteredSeriesTitle>
            </c:ext>
            <c:ext xmlns:c15="http://schemas.microsoft.com/office/drawing/2012/chart" uri="{02D57815-91ED-43cb-92C2-25804820EDAC}">
              <c15:filteredCategoryTitle>
                <c15:cat>
                  <c:strRef>
                    <c:extLst>
                      <c:ext uri="{02D57815-91ED-43cb-92C2-25804820EDAC}">
                        <c15:formulaRef>
                          <c15:sqref>'[SIR v18 Graphics.xlsx]VulnOsBrowserApp'!$B$1:$G$1</c15:sqref>
                        </c15:formulaRef>
                      </c:ext>
                    </c:extLst>
                    <c:strCache>
                      <c:ptCount val="6"/>
                      <c:pt idx="0">
                        <c:v>1H12</c:v>
                      </c:pt>
                      <c:pt idx="1">
                        <c:v>2H12</c:v>
                      </c:pt>
                      <c:pt idx="2">
                        <c:v>1H13</c:v>
                      </c:pt>
                      <c:pt idx="3">
                        <c:v>2H13</c:v>
                      </c:pt>
                      <c:pt idx="4">
                        <c:v>1H14</c:v>
                      </c:pt>
                      <c:pt idx="5">
                        <c:v>2H14</c:v>
                      </c:pt>
                    </c:strCache>
                  </c:strRef>
                </c15:cat>
              </c15:filteredCategoryTitle>
            </c:ext>
          </c:extLst>
        </c:ser>
        <c:dLbls>
          <c:showLegendKey val="0"/>
          <c:showVal val="0"/>
          <c:showCatName val="0"/>
          <c:showSerName val="0"/>
          <c:showPercent val="0"/>
          <c:showBubbleSize val="0"/>
        </c:dLbls>
        <c:marker val="1"/>
        <c:smooth val="0"/>
        <c:axId val="304155288"/>
        <c:axId val="303978992"/>
      </c:lineChart>
      <c:catAx>
        <c:axId val="304155288"/>
        <c:scaling>
          <c:orientation val="minMax"/>
        </c:scaling>
        <c:delete val="0"/>
        <c:axPos val="b"/>
        <c:numFmt formatCode="General" sourceLinked="0"/>
        <c:majorTickMark val="none"/>
        <c:minorTickMark val="none"/>
        <c:tickLblPos val="nextTo"/>
        <c:spPr>
          <a:ln>
            <a:noFill/>
          </a:ln>
        </c:spPr>
        <c:txPr>
          <a:bodyPr/>
          <a:lstStyle/>
          <a:p>
            <a:pPr>
              <a:defRPr sz="800"/>
            </a:pPr>
            <a:endParaRPr lang="en-US"/>
          </a:p>
        </c:txPr>
        <c:crossAx val="303978992"/>
        <c:crosses val="autoZero"/>
        <c:auto val="1"/>
        <c:lblAlgn val="ctr"/>
        <c:lblOffset val="100"/>
        <c:noMultiLvlLbl val="0"/>
      </c:catAx>
      <c:valAx>
        <c:axId val="303978992"/>
        <c:scaling>
          <c:orientation val="minMax"/>
        </c:scaling>
        <c:delete val="0"/>
        <c:axPos val="l"/>
        <c:majorGridlines>
          <c:spPr>
            <a:ln w="25400">
              <a:solidFill>
                <a:schemeClr val="bg1"/>
              </a:solidFill>
            </a:ln>
          </c:spPr>
        </c:majorGridlines>
        <c:title>
          <c:tx>
            <c:rich>
              <a:bodyPr rot="-5400000" vert="horz"/>
              <a:lstStyle/>
              <a:p>
                <a:pPr>
                  <a:defRPr sz="800" b="0"/>
                </a:pPr>
                <a:r>
                  <a:rPr lang="en-US" sz="800"/>
                  <a:t>Industrywide vulnerability disclosures</a:t>
                </a:r>
              </a:p>
            </c:rich>
          </c:tx>
          <c:layout/>
          <c:overlay val="0"/>
        </c:title>
        <c:numFmt formatCode="#,##0" sourceLinked="0"/>
        <c:majorTickMark val="none"/>
        <c:minorTickMark val="none"/>
        <c:tickLblPos val="nextTo"/>
        <c:spPr>
          <a:ln>
            <a:noFill/>
          </a:ln>
        </c:spPr>
        <c:txPr>
          <a:bodyPr/>
          <a:lstStyle/>
          <a:p>
            <a:pPr>
              <a:defRPr sz="800"/>
            </a:pPr>
            <a:endParaRPr lang="en-US"/>
          </a:p>
        </c:txPr>
        <c:crossAx val="304155288"/>
        <c:crosses val="autoZero"/>
        <c:crossBetween val="between"/>
      </c:valAx>
      <c:spPr>
        <a:solidFill>
          <a:srgbClr val="F2F2F2"/>
        </a:solidFill>
      </c:spPr>
    </c:plotArea>
    <c:plotVisOnly val="1"/>
    <c:dispBlanksAs val="gap"/>
    <c:showDLblsOverMax val="0"/>
  </c:chart>
  <c:spPr>
    <a:solidFill>
      <a:schemeClr val="bg1"/>
    </a:solidFill>
    <a:ln>
      <a:noFill/>
    </a:ln>
  </c:spPr>
  <c:txPr>
    <a:bodyPr/>
    <a:lstStyle/>
    <a:p>
      <a:pPr>
        <a:defRPr>
          <a:solidFill>
            <a:schemeClr val="tx2"/>
          </a:solidFill>
          <a:latin typeface="Segoe Pro"/>
          <a:ea typeface="Segoe UI" panose="020B0502040204020203" pitchFamily="34" charset="0"/>
          <a:cs typeface="Segoe UI" panose="020B0502040204020203"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0.84331</cdr:x>
      <cdr:y>0.57828</cdr:y>
    </cdr:from>
    <cdr:to>
      <cdr:x>1</cdr:x>
      <cdr:y>0.72279</cdr:y>
    </cdr:to>
    <cdr:sp macro="" textlink="">
      <cdr:nvSpPr>
        <cdr:cNvPr id="2" name="TextBox 1"/>
        <cdr:cNvSpPr txBox="1"/>
      </cdr:nvSpPr>
      <cdr:spPr>
        <a:xfrm xmlns:a="http://schemas.openxmlformats.org/drawingml/2006/main">
          <a:off x="4935166" y="1482047"/>
          <a:ext cx="916994" cy="370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solidFill>
                <a:schemeClr val="accent2"/>
              </a:solidFill>
              <a:latin typeface="Segoe Pro" panose="020B0502040504020203" pitchFamily="34" charset="0"/>
            </a:rPr>
            <a:t>Core</a:t>
          </a:r>
          <a:r>
            <a:rPr lang="en-US" sz="800" b="1" baseline="0" dirty="0">
              <a:solidFill>
                <a:schemeClr val="accent2"/>
              </a:solidFill>
              <a:latin typeface="Segoe Pro" panose="020B0502040504020203" pitchFamily="34" charset="0"/>
            </a:rPr>
            <a:t> operating system</a:t>
          </a:r>
          <a:endParaRPr lang="en-US" sz="800" b="1" dirty="0">
            <a:solidFill>
              <a:schemeClr val="accent2"/>
            </a:solidFill>
            <a:latin typeface="Segoe Pro" panose="020B0502040504020203" pitchFamily="34" charset="0"/>
          </a:endParaRPr>
        </a:p>
      </cdr:txBody>
    </cdr:sp>
  </cdr:relSizeAnchor>
  <cdr:relSizeAnchor xmlns:cdr="http://schemas.openxmlformats.org/drawingml/2006/chartDrawing">
    <cdr:from>
      <cdr:x>0.84441</cdr:x>
      <cdr:y>0.8569</cdr:y>
    </cdr:from>
    <cdr:to>
      <cdr:x>0.99889</cdr:x>
      <cdr:y>0.95654</cdr:y>
    </cdr:to>
    <cdr:sp macro="" textlink="">
      <cdr:nvSpPr>
        <cdr:cNvPr id="3" name="TextBox 1"/>
        <cdr:cNvSpPr txBox="1"/>
      </cdr:nvSpPr>
      <cdr:spPr>
        <a:xfrm xmlns:a="http://schemas.openxmlformats.org/drawingml/2006/main">
          <a:off x="4941651" y="2196095"/>
          <a:ext cx="904024" cy="255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solidFill>
                <a:schemeClr val="accent4"/>
              </a:solidFill>
              <a:latin typeface="Segoe Pro" panose="020B0502040504020203" pitchFamily="34" charset="0"/>
            </a:rPr>
            <a:t>Web</a:t>
          </a:r>
          <a:r>
            <a:rPr lang="en-US" sz="800" b="1" baseline="0" dirty="0">
              <a:solidFill>
                <a:schemeClr val="accent4"/>
              </a:solidFill>
              <a:latin typeface="Segoe Pro" panose="020B0502040504020203" pitchFamily="34" charset="0"/>
            </a:rPr>
            <a:t> browsers</a:t>
          </a:r>
          <a:endParaRPr lang="en-US" sz="800" b="1" dirty="0">
            <a:solidFill>
              <a:schemeClr val="accent4"/>
            </a:solidFill>
            <a:latin typeface="Segoe Pro" panose="020B0502040504020203" pitchFamily="34" charset="0"/>
          </a:endParaRPr>
        </a:p>
      </cdr:txBody>
    </cdr:sp>
  </cdr:relSizeAnchor>
  <cdr:relSizeAnchor xmlns:cdr="http://schemas.openxmlformats.org/drawingml/2006/chartDrawing">
    <cdr:from>
      <cdr:x>0.84367</cdr:x>
      <cdr:y>0.69242</cdr:y>
    </cdr:from>
    <cdr:to>
      <cdr:x>0.98781</cdr:x>
      <cdr:y>0.875</cdr:y>
    </cdr:to>
    <cdr:sp macro="" textlink="">
      <cdr:nvSpPr>
        <cdr:cNvPr id="4" name="TextBox 1"/>
        <cdr:cNvSpPr txBox="1"/>
      </cdr:nvSpPr>
      <cdr:spPr>
        <a:xfrm xmlns:a="http://schemas.openxmlformats.org/drawingml/2006/main">
          <a:off x="4937295" y="1774564"/>
          <a:ext cx="843529" cy="4679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baseline="0" dirty="0">
              <a:solidFill>
                <a:schemeClr val="accent3"/>
              </a:solidFill>
              <a:latin typeface="Segoe Pro" panose="020B0502040504020203" pitchFamily="34" charset="0"/>
            </a:rPr>
            <a:t>Operating system applications</a:t>
          </a:r>
          <a:endParaRPr lang="en-US" sz="800" b="1" dirty="0">
            <a:solidFill>
              <a:schemeClr val="accent3"/>
            </a:solidFill>
            <a:latin typeface="Segoe Pro" panose="020B0502040504020203" pitchFamily="34" charset="0"/>
          </a:endParaRPr>
        </a:p>
      </cdr:txBody>
    </cdr:sp>
  </cdr:relSizeAnchor>
  <cdr:relSizeAnchor xmlns:cdr="http://schemas.openxmlformats.org/drawingml/2006/chartDrawing">
    <cdr:from>
      <cdr:x>0.84441</cdr:x>
      <cdr:y>0.12095</cdr:y>
    </cdr:from>
    <cdr:to>
      <cdr:x>1</cdr:x>
      <cdr:y>0.23206</cdr:y>
    </cdr:to>
    <cdr:sp macro="" textlink="">
      <cdr:nvSpPr>
        <cdr:cNvPr id="5" name="TextBox 1"/>
        <cdr:cNvSpPr txBox="1"/>
      </cdr:nvSpPr>
      <cdr:spPr>
        <a:xfrm xmlns:a="http://schemas.openxmlformats.org/drawingml/2006/main">
          <a:off x="4941651" y="309976"/>
          <a:ext cx="910509" cy="2847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solidFill>
                <a:schemeClr val="accent1"/>
              </a:solidFill>
              <a:latin typeface="Segoe Pro" panose="020B0502040504020203" pitchFamily="34" charset="0"/>
            </a:rPr>
            <a:t>Other</a:t>
          </a:r>
          <a:r>
            <a:rPr lang="en-US" sz="800" b="1" baseline="0" dirty="0">
              <a:solidFill>
                <a:schemeClr val="accent1"/>
              </a:solidFill>
              <a:latin typeface="Segoe Pro" panose="020B0502040504020203" pitchFamily="34" charset="0"/>
            </a:rPr>
            <a:t> applications</a:t>
          </a:r>
          <a:endParaRPr lang="en-US" sz="800" b="1" dirty="0">
            <a:solidFill>
              <a:schemeClr val="accent1"/>
            </a:solidFill>
            <a:latin typeface="Segoe Pro" panose="020B05020405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9/2/2015 7:40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9/2/2015 7:40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052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529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9/2/2015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3703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4758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1838"/>
            <a:ext cx="6516687" cy="3665537"/>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9A438F07-4E72-4CCF-9707-BDA265A013DD}" type="datetime1">
              <a:rPr lang="en-US" smtClean="0">
                <a:solidFill>
                  <a:prstClr val="black"/>
                </a:solidFill>
              </a:rPr>
              <a:pPr/>
              <a:t>9/2/2015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
        <p:nvSpPr>
          <p:cNvPr id="7" name="Footer Placeholder 6"/>
          <p:cNvSpPr>
            <a:spLocks noGrp="1"/>
          </p:cNvSpPr>
          <p:nvPr>
            <p:ph type="ftr" sz="quarter" idx="13"/>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Tree>
    <p:extLst>
      <p:ext uri="{BB962C8B-B14F-4D97-AF65-F5344CB8AC3E}">
        <p14:creationId xmlns:p14="http://schemas.microsoft.com/office/powerpoint/2010/main" val="160563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90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B1F923-6ED9-438C-9097-66AC903EB941}" type="datetime8">
              <a:rPr lang="en-US" smtClean="0">
                <a:solidFill>
                  <a:prstClr val="black"/>
                </a:solidFill>
              </a:rPr>
              <a:pPr/>
              <a:t>9/2/2015 7:40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6814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9/2/2015 7:40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9/2/2015 7:40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28428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18391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F938CB1-DBAF-4074-B400-994678688B52}" type="datetime1">
              <a:rPr lang="en-US" smtClean="0">
                <a:solidFill>
                  <a:prstClr val="black"/>
                </a:solidFill>
              </a:rPr>
              <a:pPr/>
              <a:t>9/2/2015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625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8B1F923-6ED9-438C-9097-66AC903EB941}" type="datetime8">
              <a:rPr lang="en-US" smtClean="0"/>
              <a:t>9/2/2015 7:40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9941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SMSG Readiness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77B2B4-D237-4BCC-95D9-1D4EDEE25D63}" type="datetime1">
              <a:rPr lang="en-US" smtClean="0">
                <a:solidFill>
                  <a:prstClr val="black"/>
                </a:solidFill>
              </a:rPr>
              <a:pPr/>
              <a:t>9/2/2015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9970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7:40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2475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7:40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78791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7:40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0282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67535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0062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000" b="0" kern="1200" cap="none" spc="-100" baseline="0" dirty="0">
                <a:ln w="3175">
                  <a:noFill/>
                </a:ln>
                <a:solidFill>
                  <a:schemeClr val="tx1"/>
                </a:solidFill>
                <a:effectLst/>
                <a:latin typeface="+mj-lt"/>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423898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580" y="485800"/>
            <a:ext cx="1828800" cy="391754"/>
          </a:xfrm>
          <a:prstGeom prst="rect">
            <a:avLst/>
          </a:prstGeom>
        </p:spPr>
      </p:pic>
    </p:spTree>
    <p:extLst>
      <p:ext uri="{BB962C8B-B14F-4D97-AF65-F5344CB8AC3E}">
        <p14:creationId xmlns:p14="http://schemas.microsoft.com/office/powerpoint/2010/main" val="953422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4"/>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 id="2147484338" r:id="rId29"/>
    <p:sldLayoutId id="2147484339" r:id="rId30"/>
    <p:sldLayoutId id="2147484340" r:id="rId31"/>
    <p:sldLayoutId id="2147484341" r:id="rId32"/>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12.xml"/><Relationship Id="rId6" Type="http://schemas.openxmlformats.org/officeDocument/2006/relationships/image" Target="../media/image35.emf"/><Relationship Id="rId11" Type="http://schemas.openxmlformats.org/officeDocument/2006/relationships/image" Target="../media/image40.png"/><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3.png"/><Relationship Id="rId2" Type="http://schemas.openxmlformats.org/officeDocument/2006/relationships/image" Target="../media/image31.emf"/><Relationship Id="rId1" Type="http://schemas.openxmlformats.org/officeDocument/2006/relationships/slideLayout" Target="../slideLayouts/slideLayout12.xml"/><Relationship Id="rId6" Type="http://schemas.openxmlformats.org/officeDocument/2006/relationships/image" Target="../media/image35.emf"/><Relationship Id="rId11" Type="http://schemas.openxmlformats.org/officeDocument/2006/relationships/image" Target="../media/image40.png"/><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50.png"/><Relationship Id="rId3" Type="http://schemas.openxmlformats.org/officeDocument/2006/relationships/image" Target="../media/image36.emf"/><Relationship Id="rId7" Type="http://schemas.openxmlformats.org/officeDocument/2006/relationships/image" Target="../media/image32.emf"/><Relationship Id="rId12" Type="http://schemas.openxmlformats.org/officeDocument/2006/relationships/image" Target="../media/image49.png"/><Relationship Id="rId2" Type="http://schemas.openxmlformats.org/officeDocument/2006/relationships/image" Target="../media/image31.emf"/><Relationship Id="rId1" Type="http://schemas.openxmlformats.org/officeDocument/2006/relationships/slideLayout" Target="../slideLayouts/slideLayout21.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sd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aka.ms/technetnz" TargetMode="External"/><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60.png"/><Relationship Id="rId5" Type="http://schemas.openxmlformats.org/officeDocument/2006/relationships/hyperlink" Target="http://aka.ms/ch9nz" TargetMode="External"/><Relationship Id="rId10" Type="http://schemas.openxmlformats.org/officeDocument/2006/relationships/image" Target="../media/image59.png"/><Relationship Id="rId4" Type="http://schemas.openxmlformats.org/officeDocument/2006/relationships/hyperlink" Target="http://aka.ms/msdnnz" TargetMode="External"/><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Tier Model for Credential Partitioning</a:t>
            </a:r>
            <a:endParaRPr lang="en-US" dirty="0"/>
          </a:p>
        </p:txBody>
      </p:sp>
      <p:sp>
        <p:nvSpPr>
          <p:cNvPr id="1011" name="Rectangle 1010"/>
          <p:cNvSpPr/>
          <p:nvPr/>
        </p:nvSpPr>
        <p:spPr>
          <a:xfrm>
            <a:off x="2332037" y="3435978"/>
            <a:ext cx="7924204" cy="1300616"/>
          </a:xfrm>
          <a:prstGeom prst="rect">
            <a:avLst/>
          </a:prstGeom>
          <a:solidFill>
            <a:srgbClr val="0078D7">
              <a:lumMod val="40000"/>
              <a:lumOff val="60000"/>
            </a:srgbClr>
          </a:solidFill>
          <a:ln w="10795" cap="flat" cmpd="sng" algn="ctr">
            <a:solidFill>
              <a:srgbClr val="505050">
                <a:lumMod val="60000"/>
                <a:lumOff val="40000"/>
              </a:srgbClr>
            </a:solidFill>
            <a:prstDash val="solid"/>
          </a:ln>
          <a:effectLst/>
        </p:spPr>
        <p:txBody>
          <a:bodyPr rtlCol="0" anchor="ct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smtClean="0">
              <a:ln>
                <a:noFill/>
              </a:ln>
              <a:solidFill>
                <a:prstClr val="white"/>
              </a:solidFill>
              <a:effectLst/>
              <a:uLnTx/>
              <a:uFillTx/>
              <a:latin typeface="Segoe UI"/>
              <a:ea typeface="+mn-ea"/>
              <a:cs typeface="+mn-cs"/>
            </a:endParaRPr>
          </a:p>
        </p:txBody>
      </p:sp>
      <p:sp>
        <p:nvSpPr>
          <p:cNvPr id="1013" name="Rectangle 1012"/>
          <p:cNvSpPr/>
          <p:nvPr/>
        </p:nvSpPr>
        <p:spPr>
          <a:xfrm>
            <a:off x="2332037" y="1820862"/>
            <a:ext cx="7924204" cy="1300616"/>
          </a:xfrm>
          <a:prstGeom prst="rect">
            <a:avLst/>
          </a:prstGeom>
          <a:solidFill>
            <a:srgbClr val="FFC5C5"/>
          </a:solidFill>
          <a:ln w="10795" cap="flat" cmpd="sng" algn="ctr">
            <a:solidFill>
              <a:srgbClr val="505050">
                <a:lumMod val="60000"/>
                <a:lumOff val="40000"/>
              </a:srgbClr>
            </a:solidFill>
            <a:prstDash val="solid"/>
          </a:ln>
          <a:effectLst/>
        </p:spPr>
        <p:txBody>
          <a:bodyPr rtlCol="0" anchor="ct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smtClean="0">
              <a:ln>
                <a:noFill/>
              </a:ln>
              <a:solidFill>
                <a:prstClr val="white"/>
              </a:solidFill>
              <a:effectLst/>
              <a:uLnTx/>
              <a:uFillTx/>
              <a:latin typeface="Segoe UI"/>
              <a:ea typeface="+mn-ea"/>
              <a:cs typeface="+mn-cs"/>
            </a:endParaRPr>
          </a:p>
        </p:txBody>
      </p:sp>
      <p:sp>
        <p:nvSpPr>
          <p:cNvPr id="1014" name="TextBox 1013"/>
          <p:cNvSpPr txBox="1"/>
          <p:nvPr/>
        </p:nvSpPr>
        <p:spPr>
          <a:xfrm>
            <a:off x="2332037" y="1837857"/>
            <a:ext cx="1034066" cy="403637"/>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Control</a:t>
            </a:r>
          </a:p>
        </p:txBody>
      </p:sp>
      <p:sp>
        <p:nvSpPr>
          <p:cNvPr id="1015" name="TextBox 1014"/>
          <p:cNvSpPr txBox="1"/>
          <p:nvPr/>
        </p:nvSpPr>
        <p:spPr>
          <a:xfrm>
            <a:off x="2332037" y="3397246"/>
            <a:ext cx="1218603" cy="714939"/>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Data and</a:t>
            </a:r>
          </a:p>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Services</a:t>
            </a:r>
          </a:p>
        </p:txBody>
      </p:sp>
      <p:sp>
        <p:nvSpPr>
          <p:cNvPr id="1016" name="TextBox 1015"/>
          <p:cNvSpPr txBox="1"/>
          <p:nvPr/>
        </p:nvSpPr>
        <p:spPr>
          <a:xfrm>
            <a:off x="1265236" y="2201307"/>
            <a:ext cx="979755" cy="461665"/>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Tier-0</a:t>
            </a:r>
          </a:p>
        </p:txBody>
      </p:sp>
      <p:sp>
        <p:nvSpPr>
          <p:cNvPr id="1017" name="TextBox 1016"/>
          <p:cNvSpPr txBox="1"/>
          <p:nvPr/>
        </p:nvSpPr>
        <p:spPr>
          <a:xfrm>
            <a:off x="1265236" y="3776100"/>
            <a:ext cx="979755" cy="461665"/>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Tier-1</a:t>
            </a:r>
          </a:p>
        </p:txBody>
      </p:sp>
      <p:sp>
        <p:nvSpPr>
          <p:cNvPr id="1018" name="TextBox 1017"/>
          <p:cNvSpPr txBox="1"/>
          <p:nvPr/>
        </p:nvSpPr>
        <p:spPr>
          <a:xfrm>
            <a:off x="1265236" y="5360210"/>
            <a:ext cx="979755" cy="461665"/>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Tier-2</a:t>
            </a:r>
          </a:p>
        </p:txBody>
      </p:sp>
      <p:sp>
        <p:nvSpPr>
          <p:cNvPr id="1019" name="Rectangle 1018"/>
          <p:cNvSpPr/>
          <p:nvPr/>
        </p:nvSpPr>
        <p:spPr>
          <a:xfrm>
            <a:off x="2332036" y="5050121"/>
            <a:ext cx="7947283" cy="1163420"/>
          </a:xfrm>
          <a:prstGeom prst="rect">
            <a:avLst/>
          </a:prstGeom>
          <a:solidFill>
            <a:srgbClr val="E2F0D9"/>
          </a:solidFill>
          <a:ln w="10795" cap="flat" cmpd="sng" algn="ctr">
            <a:solidFill>
              <a:srgbClr val="505050">
                <a:lumMod val="60000"/>
                <a:lumOff val="40000"/>
              </a:srgbClr>
            </a:solidFill>
            <a:prstDash val="solid"/>
          </a:ln>
          <a:effectLst/>
        </p:spPr>
        <p:txBody>
          <a:bodyPr rtlCol="0" anchor="ct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smtClean="0">
              <a:ln>
                <a:noFill/>
              </a:ln>
              <a:solidFill>
                <a:prstClr val="white"/>
              </a:solidFill>
              <a:effectLst/>
              <a:uLnTx/>
              <a:uFillTx/>
              <a:latin typeface="Segoe UI"/>
              <a:ea typeface="+mn-ea"/>
              <a:cs typeface="+mn-cs"/>
            </a:endParaRPr>
          </a:p>
        </p:txBody>
      </p:sp>
      <p:sp>
        <p:nvSpPr>
          <p:cNvPr id="1020" name="TextBox 1019"/>
          <p:cNvSpPr txBox="1"/>
          <p:nvPr/>
        </p:nvSpPr>
        <p:spPr>
          <a:xfrm>
            <a:off x="2332037" y="5048637"/>
            <a:ext cx="986167" cy="403637"/>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Access</a:t>
            </a:r>
          </a:p>
        </p:txBody>
      </p:sp>
      <p:pic>
        <p:nvPicPr>
          <p:cNvPr id="1021" name="Picture 1020"/>
          <p:cNvPicPr>
            <a:picLocks noChangeAspect="1"/>
          </p:cNvPicPr>
          <p:nvPr/>
        </p:nvPicPr>
        <p:blipFill>
          <a:blip r:embed="rId2"/>
          <a:stretch>
            <a:fillRect/>
          </a:stretch>
        </p:blipFill>
        <p:spPr>
          <a:xfrm>
            <a:off x="6100738" y="2148613"/>
            <a:ext cx="467544" cy="880082"/>
          </a:xfrm>
          <a:prstGeom prst="rect">
            <a:avLst/>
          </a:prstGeom>
        </p:spPr>
      </p:pic>
      <p:pic>
        <p:nvPicPr>
          <p:cNvPr id="1022" name="Picture 1021"/>
          <p:cNvPicPr>
            <a:picLocks noChangeAspect="1"/>
          </p:cNvPicPr>
          <p:nvPr/>
        </p:nvPicPr>
        <p:blipFill>
          <a:blip r:embed="rId3"/>
          <a:stretch>
            <a:fillRect/>
          </a:stretch>
        </p:blipFill>
        <p:spPr>
          <a:xfrm>
            <a:off x="6248091" y="2729587"/>
            <a:ext cx="514804" cy="357503"/>
          </a:xfrm>
          <a:prstGeom prst="rect">
            <a:avLst/>
          </a:prstGeom>
        </p:spPr>
      </p:pic>
      <p:pic>
        <p:nvPicPr>
          <p:cNvPr id="1023" name="Picture 1022"/>
          <p:cNvPicPr>
            <a:picLocks noChangeAspect="1"/>
          </p:cNvPicPr>
          <p:nvPr/>
        </p:nvPicPr>
        <p:blipFill>
          <a:blip r:embed="rId2"/>
          <a:stretch>
            <a:fillRect/>
          </a:stretch>
        </p:blipFill>
        <p:spPr>
          <a:xfrm>
            <a:off x="6785486" y="2148613"/>
            <a:ext cx="467544" cy="880082"/>
          </a:xfrm>
          <a:prstGeom prst="rect">
            <a:avLst/>
          </a:prstGeom>
        </p:spPr>
      </p:pic>
      <p:pic>
        <p:nvPicPr>
          <p:cNvPr id="1024" name="Picture 1023"/>
          <p:cNvPicPr>
            <a:picLocks noChangeAspect="1"/>
          </p:cNvPicPr>
          <p:nvPr/>
        </p:nvPicPr>
        <p:blipFill>
          <a:blip r:embed="rId4"/>
          <a:stretch>
            <a:fillRect/>
          </a:stretch>
        </p:blipFill>
        <p:spPr>
          <a:xfrm>
            <a:off x="6968405" y="2706090"/>
            <a:ext cx="406217" cy="262349"/>
          </a:xfrm>
          <a:prstGeom prst="rect">
            <a:avLst/>
          </a:prstGeom>
        </p:spPr>
      </p:pic>
      <p:pic>
        <p:nvPicPr>
          <p:cNvPr id="1025" name="Picture 1024"/>
          <p:cNvPicPr>
            <a:picLocks noChangeAspect="1"/>
          </p:cNvPicPr>
          <p:nvPr/>
        </p:nvPicPr>
        <p:blipFill>
          <a:blip r:embed="rId2"/>
          <a:stretch>
            <a:fillRect/>
          </a:stretch>
        </p:blipFill>
        <p:spPr>
          <a:xfrm>
            <a:off x="5502749" y="2148613"/>
            <a:ext cx="467544" cy="880082"/>
          </a:xfrm>
          <a:prstGeom prst="rect">
            <a:avLst/>
          </a:prstGeom>
        </p:spPr>
      </p:pic>
      <p:pic>
        <p:nvPicPr>
          <p:cNvPr id="1026" name="Picture 1025"/>
          <p:cNvPicPr>
            <a:picLocks noChangeAspect="1"/>
          </p:cNvPicPr>
          <p:nvPr/>
        </p:nvPicPr>
        <p:blipFill>
          <a:blip r:embed="rId5"/>
          <a:stretch>
            <a:fillRect/>
          </a:stretch>
        </p:blipFill>
        <p:spPr>
          <a:xfrm>
            <a:off x="5769634" y="2706040"/>
            <a:ext cx="288479" cy="293208"/>
          </a:xfrm>
          <a:prstGeom prst="rect">
            <a:avLst/>
          </a:prstGeom>
        </p:spPr>
      </p:pic>
      <p:pic>
        <p:nvPicPr>
          <p:cNvPr id="1027" name="Picture 1026"/>
          <p:cNvPicPr>
            <a:picLocks noChangeAspect="1"/>
          </p:cNvPicPr>
          <p:nvPr/>
        </p:nvPicPr>
        <p:blipFill>
          <a:blip r:embed="rId2"/>
          <a:stretch>
            <a:fillRect/>
          </a:stretch>
        </p:blipFill>
        <p:spPr>
          <a:xfrm>
            <a:off x="4881170" y="2148613"/>
            <a:ext cx="467544" cy="880082"/>
          </a:xfrm>
          <a:prstGeom prst="rect">
            <a:avLst/>
          </a:prstGeom>
        </p:spPr>
      </p:pic>
      <p:pic>
        <p:nvPicPr>
          <p:cNvPr id="1028" name="Picture 1027"/>
          <p:cNvPicPr>
            <a:picLocks noChangeAspect="1"/>
          </p:cNvPicPr>
          <p:nvPr/>
        </p:nvPicPr>
        <p:blipFill>
          <a:blip r:embed="rId6"/>
          <a:stretch>
            <a:fillRect/>
          </a:stretch>
        </p:blipFill>
        <p:spPr>
          <a:xfrm>
            <a:off x="5128459" y="2663221"/>
            <a:ext cx="348394" cy="397007"/>
          </a:xfrm>
          <a:prstGeom prst="rect">
            <a:avLst/>
          </a:prstGeom>
        </p:spPr>
      </p:pic>
      <p:grpSp>
        <p:nvGrpSpPr>
          <p:cNvPr id="1029" name="Group 1028"/>
          <p:cNvGrpSpPr/>
          <p:nvPr/>
        </p:nvGrpSpPr>
        <p:grpSpPr>
          <a:xfrm>
            <a:off x="9350376" y="2135480"/>
            <a:ext cx="611679" cy="880082"/>
            <a:chOff x="9503373" y="2391132"/>
            <a:chExt cx="611679" cy="880082"/>
          </a:xfrm>
        </p:grpSpPr>
        <p:pic>
          <p:nvPicPr>
            <p:cNvPr id="1030" name="Picture 1029"/>
            <p:cNvPicPr>
              <a:picLocks noChangeAspect="1"/>
            </p:cNvPicPr>
            <p:nvPr/>
          </p:nvPicPr>
          <p:blipFill>
            <a:blip r:embed="rId2"/>
            <a:stretch>
              <a:fillRect/>
            </a:stretch>
          </p:blipFill>
          <p:spPr>
            <a:xfrm>
              <a:off x="9503373" y="2391132"/>
              <a:ext cx="467544" cy="880082"/>
            </a:xfrm>
            <a:prstGeom prst="rect">
              <a:avLst/>
            </a:prstGeom>
          </p:spPr>
        </p:pic>
        <p:pic>
          <p:nvPicPr>
            <p:cNvPr id="1031" name="Picture 1030"/>
            <p:cNvPicPr>
              <a:picLocks noChangeAspect="1"/>
            </p:cNvPicPr>
            <p:nvPr/>
          </p:nvPicPr>
          <p:blipFill>
            <a:blip r:embed="rId7"/>
            <a:stretch>
              <a:fillRect/>
            </a:stretch>
          </p:blipFill>
          <p:spPr>
            <a:xfrm>
              <a:off x="9744938" y="2997611"/>
              <a:ext cx="370114" cy="228600"/>
            </a:xfrm>
            <a:prstGeom prst="rect">
              <a:avLst/>
            </a:prstGeom>
          </p:spPr>
        </p:pic>
      </p:grpSp>
      <p:grpSp>
        <p:nvGrpSpPr>
          <p:cNvPr id="1032" name="Group 1031"/>
          <p:cNvGrpSpPr/>
          <p:nvPr/>
        </p:nvGrpSpPr>
        <p:grpSpPr>
          <a:xfrm>
            <a:off x="8731058" y="2135480"/>
            <a:ext cx="611679" cy="880082"/>
            <a:chOff x="9503373" y="2391132"/>
            <a:chExt cx="611679" cy="880082"/>
          </a:xfrm>
        </p:grpSpPr>
        <p:pic>
          <p:nvPicPr>
            <p:cNvPr id="1033" name="Picture 1032"/>
            <p:cNvPicPr>
              <a:picLocks noChangeAspect="1"/>
            </p:cNvPicPr>
            <p:nvPr/>
          </p:nvPicPr>
          <p:blipFill>
            <a:blip r:embed="rId2"/>
            <a:stretch>
              <a:fillRect/>
            </a:stretch>
          </p:blipFill>
          <p:spPr>
            <a:xfrm>
              <a:off x="9503373" y="2391132"/>
              <a:ext cx="467544" cy="880082"/>
            </a:xfrm>
            <a:prstGeom prst="rect">
              <a:avLst/>
            </a:prstGeom>
          </p:spPr>
        </p:pic>
        <p:pic>
          <p:nvPicPr>
            <p:cNvPr id="1034" name="Picture 1033"/>
            <p:cNvPicPr>
              <a:picLocks noChangeAspect="1"/>
            </p:cNvPicPr>
            <p:nvPr/>
          </p:nvPicPr>
          <p:blipFill>
            <a:blip r:embed="rId7"/>
            <a:stretch>
              <a:fillRect/>
            </a:stretch>
          </p:blipFill>
          <p:spPr>
            <a:xfrm>
              <a:off x="9744938" y="2997611"/>
              <a:ext cx="370114" cy="228600"/>
            </a:xfrm>
            <a:prstGeom prst="rect">
              <a:avLst/>
            </a:prstGeom>
          </p:spPr>
        </p:pic>
      </p:grpSp>
      <p:grpSp>
        <p:nvGrpSpPr>
          <p:cNvPr id="1035" name="Group 1034"/>
          <p:cNvGrpSpPr/>
          <p:nvPr/>
        </p:nvGrpSpPr>
        <p:grpSpPr>
          <a:xfrm>
            <a:off x="8111739" y="2135480"/>
            <a:ext cx="611679" cy="880082"/>
            <a:chOff x="9503373" y="2391132"/>
            <a:chExt cx="611679" cy="880082"/>
          </a:xfrm>
        </p:grpSpPr>
        <p:pic>
          <p:nvPicPr>
            <p:cNvPr id="1036" name="Picture 1035"/>
            <p:cNvPicPr>
              <a:picLocks noChangeAspect="1"/>
            </p:cNvPicPr>
            <p:nvPr/>
          </p:nvPicPr>
          <p:blipFill>
            <a:blip r:embed="rId2"/>
            <a:stretch>
              <a:fillRect/>
            </a:stretch>
          </p:blipFill>
          <p:spPr>
            <a:xfrm>
              <a:off x="9503373" y="2391132"/>
              <a:ext cx="467544" cy="880082"/>
            </a:xfrm>
            <a:prstGeom prst="rect">
              <a:avLst/>
            </a:prstGeom>
          </p:spPr>
        </p:pic>
        <p:pic>
          <p:nvPicPr>
            <p:cNvPr id="1037" name="Picture 1036"/>
            <p:cNvPicPr>
              <a:picLocks noChangeAspect="1"/>
            </p:cNvPicPr>
            <p:nvPr/>
          </p:nvPicPr>
          <p:blipFill>
            <a:blip r:embed="rId7"/>
            <a:stretch>
              <a:fillRect/>
            </a:stretch>
          </p:blipFill>
          <p:spPr>
            <a:xfrm>
              <a:off x="9744938" y="2997611"/>
              <a:ext cx="370114" cy="228600"/>
            </a:xfrm>
            <a:prstGeom prst="rect">
              <a:avLst/>
            </a:prstGeom>
          </p:spPr>
        </p:pic>
      </p:grpSp>
      <p:pic>
        <p:nvPicPr>
          <p:cNvPr id="1038" name="Picture 1037"/>
          <p:cNvPicPr>
            <a:picLocks noChangeAspect="1"/>
          </p:cNvPicPr>
          <p:nvPr/>
        </p:nvPicPr>
        <p:blipFill>
          <a:blip r:embed="rId2"/>
          <a:stretch>
            <a:fillRect/>
          </a:stretch>
        </p:blipFill>
        <p:spPr>
          <a:xfrm>
            <a:off x="7333379" y="3723026"/>
            <a:ext cx="467544" cy="880082"/>
          </a:xfrm>
          <a:prstGeom prst="rect">
            <a:avLst/>
          </a:prstGeom>
        </p:spPr>
      </p:pic>
      <p:pic>
        <p:nvPicPr>
          <p:cNvPr id="1039" name="Picture 1038"/>
          <p:cNvPicPr>
            <a:picLocks noChangeAspect="1"/>
          </p:cNvPicPr>
          <p:nvPr/>
        </p:nvPicPr>
        <p:blipFill>
          <a:blip r:embed="rId2"/>
          <a:stretch>
            <a:fillRect/>
          </a:stretch>
        </p:blipFill>
        <p:spPr>
          <a:xfrm>
            <a:off x="8003165" y="3723026"/>
            <a:ext cx="467544" cy="880082"/>
          </a:xfrm>
          <a:prstGeom prst="rect">
            <a:avLst/>
          </a:prstGeom>
        </p:spPr>
      </p:pic>
      <p:pic>
        <p:nvPicPr>
          <p:cNvPr id="1040" name="Picture 1039"/>
          <p:cNvPicPr>
            <a:picLocks noChangeAspect="1"/>
          </p:cNvPicPr>
          <p:nvPr/>
        </p:nvPicPr>
        <p:blipFill>
          <a:blip r:embed="rId2"/>
          <a:stretch>
            <a:fillRect/>
          </a:stretch>
        </p:blipFill>
        <p:spPr>
          <a:xfrm>
            <a:off x="8672951" y="3723026"/>
            <a:ext cx="467544" cy="880082"/>
          </a:xfrm>
          <a:prstGeom prst="rect">
            <a:avLst/>
          </a:prstGeom>
        </p:spPr>
      </p:pic>
      <p:pic>
        <p:nvPicPr>
          <p:cNvPr id="1041" name="Picture 1040"/>
          <p:cNvPicPr>
            <a:picLocks noChangeAspect="1"/>
          </p:cNvPicPr>
          <p:nvPr/>
        </p:nvPicPr>
        <p:blipFill>
          <a:blip r:embed="rId2"/>
          <a:stretch>
            <a:fillRect/>
          </a:stretch>
        </p:blipFill>
        <p:spPr>
          <a:xfrm>
            <a:off x="9342737" y="3723026"/>
            <a:ext cx="467544" cy="880082"/>
          </a:xfrm>
          <a:prstGeom prst="rect">
            <a:avLst/>
          </a:prstGeom>
        </p:spPr>
      </p:pic>
      <p:pic>
        <p:nvPicPr>
          <p:cNvPr id="1042" name="Picture 1041"/>
          <p:cNvPicPr>
            <a:picLocks noChangeAspect="1"/>
          </p:cNvPicPr>
          <p:nvPr/>
        </p:nvPicPr>
        <p:blipFill>
          <a:blip r:embed="rId8">
            <a:biLevel thresh="25000"/>
          </a:blip>
          <a:stretch>
            <a:fillRect/>
          </a:stretch>
        </p:blipFill>
        <p:spPr>
          <a:xfrm>
            <a:off x="4293927" y="3948541"/>
            <a:ext cx="1473750" cy="607500"/>
          </a:xfrm>
          <a:prstGeom prst="rect">
            <a:avLst/>
          </a:prstGeom>
        </p:spPr>
      </p:pic>
      <p:pic>
        <p:nvPicPr>
          <p:cNvPr id="1043" name="Picture 1042"/>
          <p:cNvPicPr>
            <a:picLocks noChangeAspect="1"/>
          </p:cNvPicPr>
          <p:nvPr/>
        </p:nvPicPr>
        <p:blipFill>
          <a:blip r:embed="rId9"/>
          <a:stretch>
            <a:fillRect/>
          </a:stretch>
        </p:blipFill>
        <p:spPr>
          <a:xfrm rot="16200000">
            <a:off x="9611908" y="4188083"/>
            <a:ext cx="307706" cy="392589"/>
          </a:xfrm>
          <a:prstGeom prst="rect">
            <a:avLst/>
          </a:prstGeom>
        </p:spPr>
      </p:pic>
      <p:sp>
        <p:nvSpPr>
          <p:cNvPr id="1044" name="Freeform 207"/>
          <p:cNvSpPr>
            <a:spLocks/>
          </p:cNvSpPr>
          <p:nvPr/>
        </p:nvSpPr>
        <p:spPr bwMode="auto">
          <a:xfrm>
            <a:off x="8933852" y="4208802"/>
            <a:ext cx="285750" cy="315913"/>
          </a:xfrm>
          <a:custGeom>
            <a:avLst/>
            <a:gdLst>
              <a:gd name="T0" fmla="*/ 132 w 264"/>
              <a:gd name="T1" fmla="*/ 0 h 265"/>
              <a:gd name="T2" fmla="*/ 118 w 264"/>
              <a:gd name="T3" fmla="*/ 2 h 265"/>
              <a:gd name="T4" fmla="*/ 105 w 264"/>
              <a:gd name="T5" fmla="*/ 3 h 265"/>
              <a:gd name="T6" fmla="*/ 93 w 264"/>
              <a:gd name="T7" fmla="*/ 6 h 265"/>
              <a:gd name="T8" fmla="*/ 82 w 264"/>
              <a:gd name="T9" fmla="*/ 10 h 265"/>
              <a:gd name="T10" fmla="*/ 69 w 264"/>
              <a:gd name="T11" fmla="*/ 17 h 265"/>
              <a:gd name="T12" fmla="*/ 59 w 264"/>
              <a:gd name="T13" fmla="*/ 23 h 265"/>
              <a:gd name="T14" fmla="*/ 48 w 264"/>
              <a:gd name="T15" fmla="*/ 31 h 265"/>
              <a:gd name="T16" fmla="*/ 40 w 264"/>
              <a:gd name="T17" fmla="*/ 39 h 265"/>
              <a:gd name="T18" fmla="*/ 30 w 264"/>
              <a:gd name="T19" fmla="*/ 48 h 265"/>
              <a:gd name="T20" fmla="*/ 23 w 264"/>
              <a:gd name="T21" fmla="*/ 59 h 265"/>
              <a:gd name="T22" fmla="*/ 16 w 264"/>
              <a:gd name="T23" fmla="*/ 70 h 265"/>
              <a:gd name="T24" fmla="*/ 10 w 264"/>
              <a:gd name="T25" fmla="*/ 81 h 265"/>
              <a:gd name="T26" fmla="*/ 6 w 264"/>
              <a:gd name="T27" fmla="*/ 93 h 265"/>
              <a:gd name="T28" fmla="*/ 2 w 264"/>
              <a:gd name="T29" fmla="*/ 107 h 265"/>
              <a:gd name="T30" fmla="*/ 0 w 264"/>
              <a:gd name="T31" fmla="*/ 119 h 265"/>
              <a:gd name="T32" fmla="*/ 0 w 264"/>
              <a:gd name="T33" fmla="*/ 133 h 265"/>
              <a:gd name="T34" fmla="*/ 0 w 264"/>
              <a:gd name="T35" fmla="*/ 147 h 265"/>
              <a:gd name="T36" fmla="*/ 2 w 264"/>
              <a:gd name="T37" fmla="*/ 158 h 265"/>
              <a:gd name="T38" fmla="*/ 6 w 264"/>
              <a:gd name="T39" fmla="*/ 172 h 265"/>
              <a:gd name="T40" fmla="*/ 10 w 264"/>
              <a:gd name="T41" fmla="*/ 184 h 265"/>
              <a:gd name="T42" fmla="*/ 16 w 264"/>
              <a:gd name="T43" fmla="*/ 196 h 265"/>
              <a:gd name="T44" fmla="*/ 23 w 264"/>
              <a:gd name="T45" fmla="*/ 206 h 265"/>
              <a:gd name="T46" fmla="*/ 30 w 264"/>
              <a:gd name="T47" fmla="*/ 217 h 265"/>
              <a:gd name="T48" fmla="*/ 40 w 264"/>
              <a:gd name="T49" fmla="*/ 226 h 265"/>
              <a:gd name="T50" fmla="*/ 48 w 264"/>
              <a:gd name="T51" fmla="*/ 235 h 265"/>
              <a:gd name="T52" fmla="*/ 59 w 264"/>
              <a:gd name="T53" fmla="*/ 242 h 265"/>
              <a:gd name="T54" fmla="*/ 69 w 264"/>
              <a:gd name="T55" fmla="*/ 248 h 265"/>
              <a:gd name="T56" fmla="*/ 82 w 264"/>
              <a:gd name="T57" fmla="*/ 254 h 265"/>
              <a:gd name="T58" fmla="*/ 93 w 264"/>
              <a:gd name="T59" fmla="*/ 259 h 265"/>
              <a:gd name="T60" fmla="*/ 105 w 264"/>
              <a:gd name="T61" fmla="*/ 262 h 265"/>
              <a:gd name="T62" fmla="*/ 118 w 264"/>
              <a:gd name="T63" fmla="*/ 263 h 265"/>
              <a:gd name="T64" fmla="*/ 132 w 264"/>
              <a:gd name="T65" fmla="*/ 265 h 265"/>
              <a:gd name="T66" fmla="*/ 146 w 264"/>
              <a:gd name="T67" fmla="*/ 263 h 265"/>
              <a:gd name="T68" fmla="*/ 157 w 264"/>
              <a:gd name="T69" fmla="*/ 262 h 265"/>
              <a:gd name="T70" fmla="*/ 171 w 264"/>
              <a:gd name="T71" fmla="*/ 259 h 265"/>
              <a:gd name="T72" fmla="*/ 182 w 264"/>
              <a:gd name="T73" fmla="*/ 254 h 265"/>
              <a:gd name="T74" fmla="*/ 194 w 264"/>
              <a:gd name="T75" fmla="*/ 248 h 265"/>
              <a:gd name="T76" fmla="*/ 205 w 264"/>
              <a:gd name="T77" fmla="*/ 242 h 265"/>
              <a:gd name="T78" fmla="*/ 215 w 264"/>
              <a:gd name="T79" fmla="*/ 235 h 265"/>
              <a:gd name="T80" fmla="*/ 224 w 264"/>
              <a:gd name="T81" fmla="*/ 227 h 265"/>
              <a:gd name="T82" fmla="*/ 231 w 264"/>
              <a:gd name="T83" fmla="*/ 219 h 265"/>
              <a:gd name="T84" fmla="*/ 240 w 264"/>
              <a:gd name="T85" fmla="*/ 207 h 265"/>
              <a:gd name="T86" fmla="*/ 247 w 264"/>
              <a:gd name="T87" fmla="*/ 198 h 265"/>
              <a:gd name="T88" fmla="*/ 251 w 264"/>
              <a:gd name="T89" fmla="*/ 185 h 265"/>
              <a:gd name="T90" fmla="*/ 258 w 264"/>
              <a:gd name="T91" fmla="*/ 174 h 265"/>
              <a:gd name="T92" fmla="*/ 261 w 264"/>
              <a:gd name="T93" fmla="*/ 161 h 265"/>
              <a:gd name="T94" fmla="*/ 262 w 264"/>
              <a:gd name="T95" fmla="*/ 150 h 265"/>
              <a:gd name="T96" fmla="*/ 264 w 264"/>
              <a:gd name="T97" fmla="*/ 136 h 265"/>
              <a:gd name="T98" fmla="*/ 132 w 264"/>
              <a:gd name="T99" fmla="*/ 136 h 265"/>
              <a:gd name="T100" fmla="*/ 132 w 264"/>
              <a:gd name="T10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265">
                <a:moveTo>
                  <a:pt x="132" y="0"/>
                </a:moveTo>
                <a:lnTo>
                  <a:pt x="118" y="2"/>
                </a:lnTo>
                <a:lnTo>
                  <a:pt x="105" y="3"/>
                </a:lnTo>
                <a:lnTo>
                  <a:pt x="93" y="6"/>
                </a:lnTo>
                <a:lnTo>
                  <a:pt x="82" y="10"/>
                </a:lnTo>
                <a:lnTo>
                  <a:pt x="69" y="17"/>
                </a:lnTo>
                <a:lnTo>
                  <a:pt x="59" y="23"/>
                </a:lnTo>
                <a:lnTo>
                  <a:pt x="48" y="31"/>
                </a:lnTo>
                <a:lnTo>
                  <a:pt x="40" y="39"/>
                </a:lnTo>
                <a:lnTo>
                  <a:pt x="30" y="48"/>
                </a:lnTo>
                <a:lnTo>
                  <a:pt x="23" y="59"/>
                </a:lnTo>
                <a:lnTo>
                  <a:pt x="16" y="70"/>
                </a:lnTo>
                <a:lnTo>
                  <a:pt x="10" y="81"/>
                </a:lnTo>
                <a:lnTo>
                  <a:pt x="6" y="93"/>
                </a:lnTo>
                <a:lnTo>
                  <a:pt x="2" y="107"/>
                </a:lnTo>
                <a:lnTo>
                  <a:pt x="0" y="119"/>
                </a:lnTo>
                <a:lnTo>
                  <a:pt x="0" y="133"/>
                </a:lnTo>
                <a:lnTo>
                  <a:pt x="0" y="147"/>
                </a:lnTo>
                <a:lnTo>
                  <a:pt x="2" y="158"/>
                </a:lnTo>
                <a:lnTo>
                  <a:pt x="6" y="172"/>
                </a:lnTo>
                <a:lnTo>
                  <a:pt x="10" y="184"/>
                </a:lnTo>
                <a:lnTo>
                  <a:pt x="16" y="196"/>
                </a:lnTo>
                <a:lnTo>
                  <a:pt x="23" y="206"/>
                </a:lnTo>
                <a:lnTo>
                  <a:pt x="30" y="217"/>
                </a:lnTo>
                <a:lnTo>
                  <a:pt x="40" y="226"/>
                </a:lnTo>
                <a:lnTo>
                  <a:pt x="48" y="235"/>
                </a:lnTo>
                <a:lnTo>
                  <a:pt x="59" y="242"/>
                </a:lnTo>
                <a:lnTo>
                  <a:pt x="69" y="248"/>
                </a:lnTo>
                <a:lnTo>
                  <a:pt x="82" y="254"/>
                </a:lnTo>
                <a:lnTo>
                  <a:pt x="93" y="259"/>
                </a:lnTo>
                <a:lnTo>
                  <a:pt x="105" y="262"/>
                </a:lnTo>
                <a:lnTo>
                  <a:pt x="118" y="263"/>
                </a:lnTo>
                <a:lnTo>
                  <a:pt x="132" y="265"/>
                </a:lnTo>
                <a:lnTo>
                  <a:pt x="146" y="263"/>
                </a:lnTo>
                <a:lnTo>
                  <a:pt x="157" y="262"/>
                </a:lnTo>
                <a:lnTo>
                  <a:pt x="171" y="259"/>
                </a:lnTo>
                <a:lnTo>
                  <a:pt x="182" y="254"/>
                </a:lnTo>
                <a:lnTo>
                  <a:pt x="194" y="248"/>
                </a:lnTo>
                <a:lnTo>
                  <a:pt x="205" y="242"/>
                </a:lnTo>
                <a:lnTo>
                  <a:pt x="215" y="235"/>
                </a:lnTo>
                <a:lnTo>
                  <a:pt x="224" y="227"/>
                </a:lnTo>
                <a:lnTo>
                  <a:pt x="231" y="219"/>
                </a:lnTo>
                <a:lnTo>
                  <a:pt x="240" y="207"/>
                </a:lnTo>
                <a:lnTo>
                  <a:pt x="247" y="198"/>
                </a:lnTo>
                <a:lnTo>
                  <a:pt x="251" y="185"/>
                </a:lnTo>
                <a:lnTo>
                  <a:pt x="258" y="174"/>
                </a:lnTo>
                <a:lnTo>
                  <a:pt x="261" y="161"/>
                </a:lnTo>
                <a:lnTo>
                  <a:pt x="262" y="150"/>
                </a:lnTo>
                <a:lnTo>
                  <a:pt x="264" y="136"/>
                </a:lnTo>
                <a:lnTo>
                  <a:pt x="132" y="136"/>
                </a:lnTo>
                <a:lnTo>
                  <a:pt x="132"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45" name="Freeform 209"/>
          <p:cNvSpPr>
            <a:spLocks/>
          </p:cNvSpPr>
          <p:nvPr/>
        </p:nvSpPr>
        <p:spPr bwMode="auto">
          <a:xfrm>
            <a:off x="9099929" y="4190361"/>
            <a:ext cx="142875" cy="161926"/>
          </a:xfrm>
          <a:custGeom>
            <a:avLst/>
            <a:gdLst>
              <a:gd name="T0" fmla="*/ 0 w 132"/>
              <a:gd name="T1" fmla="*/ 0 h 135"/>
              <a:gd name="T2" fmla="*/ 0 w 132"/>
              <a:gd name="T3" fmla="*/ 135 h 135"/>
              <a:gd name="T4" fmla="*/ 132 w 132"/>
              <a:gd name="T5" fmla="*/ 135 h 135"/>
              <a:gd name="T6" fmla="*/ 132 w 132"/>
              <a:gd name="T7" fmla="*/ 132 h 135"/>
              <a:gd name="T8" fmla="*/ 130 w 132"/>
              <a:gd name="T9" fmla="*/ 118 h 135"/>
              <a:gd name="T10" fmla="*/ 129 w 132"/>
              <a:gd name="T11" fmla="*/ 104 h 135"/>
              <a:gd name="T12" fmla="*/ 126 w 132"/>
              <a:gd name="T13" fmla="*/ 93 h 135"/>
              <a:gd name="T14" fmla="*/ 121 w 132"/>
              <a:gd name="T15" fmla="*/ 79 h 135"/>
              <a:gd name="T16" fmla="*/ 115 w 132"/>
              <a:gd name="T17" fmla="*/ 69 h 135"/>
              <a:gd name="T18" fmla="*/ 109 w 132"/>
              <a:gd name="T19" fmla="*/ 56 h 135"/>
              <a:gd name="T20" fmla="*/ 102 w 132"/>
              <a:gd name="T21" fmla="*/ 48 h 135"/>
              <a:gd name="T22" fmla="*/ 93 w 132"/>
              <a:gd name="T23" fmla="*/ 37 h 135"/>
              <a:gd name="T24" fmla="*/ 84 w 132"/>
              <a:gd name="T25" fmla="*/ 30 h 135"/>
              <a:gd name="T26" fmla="*/ 73 w 132"/>
              <a:gd name="T27" fmla="*/ 23 h 135"/>
              <a:gd name="T28" fmla="*/ 63 w 132"/>
              <a:gd name="T29" fmla="*/ 14 h 135"/>
              <a:gd name="T30" fmla="*/ 51 w 132"/>
              <a:gd name="T31" fmla="*/ 10 h 135"/>
              <a:gd name="T32" fmla="*/ 39 w 132"/>
              <a:gd name="T33" fmla="*/ 6 h 135"/>
              <a:gd name="T34" fmla="*/ 25 w 132"/>
              <a:gd name="T35" fmla="*/ 2 h 135"/>
              <a:gd name="T36" fmla="*/ 14 w 132"/>
              <a:gd name="T37" fmla="*/ 0 h 135"/>
              <a:gd name="T38" fmla="*/ 0 w 132"/>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35">
                <a:moveTo>
                  <a:pt x="0" y="0"/>
                </a:moveTo>
                <a:lnTo>
                  <a:pt x="0" y="135"/>
                </a:lnTo>
                <a:lnTo>
                  <a:pt x="132" y="135"/>
                </a:lnTo>
                <a:lnTo>
                  <a:pt x="132" y="132"/>
                </a:lnTo>
                <a:lnTo>
                  <a:pt x="130" y="118"/>
                </a:lnTo>
                <a:lnTo>
                  <a:pt x="129" y="104"/>
                </a:lnTo>
                <a:lnTo>
                  <a:pt x="126" y="93"/>
                </a:lnTo>
                <a:lnTo>
                  <a:pt x="121" y="79"/>
                </a:lnTo>
                <a:lnTo>
                  <a:pt x="115" y="69"/>
                </a:lnTo>
                <a:lnTo>
                  <a:pt x="109" y="56"/>
                </a:lnTo>
                <a:lnTo>
                  <a:pt x="102" y="48"/>
                </a:lnTo>
                <a:lnTo>
                  <a:pt x="93" y="37"/>
                </a:lnTo>
                <a:lnTo>
                  <a:pt x="84" y="30"/>
                </a:lnTo>
                <a:lnTo>
                  <a:pt x="73" y="23"/>
                </a:lnTo>
                <a:lnTo>
                  <a:pt x="63" y="14"/>
                </a:lnTo>
                <a:lnTo>
                  <a:pt x="51" y="10"/>
                </a:lnTo>
                <a:lnTo>
                  <a:pt x="39" y="6"/>
                </a:lnTo>
                <a:lnTo>
                  <a:pt x="25" y="2"/>
                </a:lnTo>
                <a:lnTo>
                  <a:pt x="14"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1046" name="Group 270"/>
          <p:cNvGrpSpPr>
            <a:grpSpLocks noChangeAspect="1"/>
          </p:cNvGrpSpPr>
          <p:nvPr/>
        </p:nvGrpSpPr>
        <p:grpSpPr bwMode="auto">
          <a:xfrm>
            <a:off x="8155437" y="4229482"/>
            <a:ext cx="394471" cy="340646"/>
            <a:chOff x="6245" y="2841"/>
            <a:chExt cx="557" cy="481"/>
          </a:xfrm>
        </p:grpSpPr>
        <p:sp>
          <p:nvSpPr>
            <p:cNvPr id="1047" name="Freeform 271"/>
            <p:cNvSpPr>
              <a:spLocks noEditPoints="1"/>
            </p:cNvSpPr>
            <p:nvPr/>
          </p:nvSpPr>
          <p:spPr bwMode="auto">
            <a:xfrm>
              <a:off x="6245" y="2841"/>
              <a:ext cx="557" cy="481"/>
            </a:xfrm>
            <a:custGeom>
              <a:avLst/>
              <a:gdLst>
                <a:gd name="T0" fmla="*/ 365 w 398"/>
                <a:gd name="T1" fmla="*/ 0 h 344"/>
                <a:gd name="T2" fmla="*/ 33 w 398"/>
                <a:gd name="T3" fmla="*/ 0 h 344"/>
                <a:gd name="T4" fmla="*/ 0 w 398"/>
                <a:gd name="T5" fmla="*/ 33 h 344"/>
                <a:gd name="T6" fmla="*/ 0 w 398"/>
                <a:gd name="T7" fmla="*/ 227 h 344"/>
                <a:gd name="T8" fmla="*/ 33 w 398"/>
                <a:gd name="T9" fmla="*/ 260 h 344"/>
                <a:gd name="T10" fmla="*/ 117 w 398"/>
                <a:gd name="T11" fmla="*/ 260 h 344"/>
                <a:gd name="T12" fmla="*/ 298 w 398"/>
                <a:gd name="T13" fmla="*/ 344 h 344"/>
                <a:gd name="T14" fmla="*/ 243 w 398"/>
                <a:gd name="T15" fmla="*/ 260 h 344"/>
                <a:gd name="T16" fmla="*/ 365 w 398"/>
                <a:gd name="T17" fmla="*/ 260 h 344"/>
                <a:gd name="T18" fmla="*/ 398 w 398"/>
                <a:gd name="T19" fmla="*/ 227 h 344"/>
                <a:gd name="T20" fmla="*/ 398 w 398"/>
                <a:gd name="T21" fmla="*/ 33 h 344"/>
                <a:gd name="T22" fmla="*/ 365 w 398"/>
                <a:gd name="T23" fmla="*/ 0 h 344"/>
                <a:gd name="T24" fmla="*/ 102 w 398"/>
                <a:gd name="T25" fmla="*/ 195 h 344"/>
                <a:gd name="T26" fmla="*/ 82 w 398"/>
                <a:gd name="T27" fmla="*/ 195 h 344"/>
                <a:gd name="T28" fmla="*/ 82 w 398"/>
                <a:gd name="T29" fmla="*/ 93 h 344"/>
                <a:gd name="T30" fmla="*/ 70 w 398"/>
                <a:gd name="T31" fmla="*/ 100 h 344"/>
                <a:gd name="T32" fmla="*/ 56 w 398"/>
                <a:gd name="T33" fmla="*/ 105 h 344"/>
                <a:gd name="T34" fmla="*/ 56 w 398"/>
                <a:gd name="T35" fmla="*/ 87 h 344"/>
                <a:gd name="T36" fmla="*/ 66 w 398"/>
                <a:gd name="T37" fmla="*/ 84 h 344"/>
                <a:gd name="T38" fmla="*/ 75 w 398"/>
                <a:gd name="T39" fmla="*/ 80 h 344"/>
                <a:gd name="T40" fmla="*/ 84 w 398"/>
                <a:gd name="T41" fmla="*/ 75 h 344"/>
                <a:gd name="T42" fmla="*/ 94 w 398"/>
                <a:gd name="T43" fmla="*/ 69 h 344"/>
                <a:gd name="T44" fmla="*/ 102 w 398"/>
                <a:gd name="T45" fmla="*/ 69 h 344"/>
                <a:gd name="T46" fmla="*/ 102 w 398"/>
                <a:gd name="T47" fmla="*/ 195 h 344"/>
                <a:gd name="T48" fmla="*/ 197 w 398"/>
                <a:gd name="T49" fmla="*/ 181 h 344"/>
                <a:gd name="T50" fmla="*/ 164 w 398"/>
                <a:gd name="T51" fmla="*/ 198 h 344"/>
                <a:gd name="T52" fmla="*/ 133 w 398"/>
                <a:gd name="T53" fmla="*/ 182 h 344"/>
                <a:gd name="T54" fmla="*/ 122 w 398"/>
                <a:gd name="T55" fmla="*/ 135 h 344"/>
                <a:gd name="T56" fmla="*/ 134 w 398"/>
                <a:gd name="T57" fmla="*/ 84 h 344"/>
                <a:gd name="T58" fmla="*/ 167 w 398"/>
                <a:gd name="T59" fmla="*/ 67 h 344"/>
                <a:gd name="T60" fmla="*/ 209 w 398"/>
                <a:gd name="T61" fmla="*/ 132 h 344"/>
                <a:gd name="T62" fmla="*/ 197 w 398"/>
                <a:gd name="T63" fmla="*/ 181 h 344"/>
                <a:gd name="T64" fmla="*/ 270 w 398"/>
                <a:gd name="T65" fmla="*/ 195 h 344"/>
                <a:gd name="T66" fmla="*/ 250 w 398"/>
                <a:gd name="T67" fmla="*/ 195 h 344"/>
                <a:gd name="T68" fmla="*/ 250 w 398"/>
                <a:gd name="T69" fmla="*/ 93 h 344"/>
                <a:gd name="T70" fmla="*/ 239 w 398"/>
                <a:gd name="T71" fmla="*/ 100 h 344"/>
                <a:gd name="T72" fmla="*/ 224 w 398"/>
                <a:gd name="T73" fmla="*/ 105 h 344"/>
                <a:gd name="T74" fmla="*/ 224 w 398"/>
                <a:gd name="T75" fmla="*/ 87 h 344"/>
                <a:gd name="T76" fmla="*/ 234 w 398"/>
                <a:gd name="T77" fmla="*/ 84 h 344"/>
                <a:gd name="T78" fmla="*/ 243 w 398"/>
                <a:gd name="T79" fmla="*/ 80 h 344"/>
                <a:gd name="T80" fmla="*/ 252 w 398"/>
                <a:gd name="T81" fmla="*/ 75 h 344"/>
                <a:gd name="T82" fmla="*/ 262 w 398"/>
                <a:gd name="T83" fmla="*/ 69 h 344"/>
                <a:gd name="T84" fmla="*/ 270 w 398"/>
                <a:gd name="T85" fmla="*/ 69 h 344"/>
                <a:gd name="T86" fmla="*/ 270 w 398"/>
                <a:gd name="T87" fmla="*/ 195 h 344"/>
                <a:gd name="T88" fmla="*/ 342 w 398"/>
                <a:gd name="T89" fmla="*/ 195 h 344"/>
                <a:gd name="T90" fmla="*/ 322 w 398"/>
                <a:gd name="T91" fmla="*/ 195 h 344"/>
                <a:gd name="T92" fmla="*/ 322 w 398"/>
                <a:gd name="T93" fmla="*/ 93 h 344"/>
                <a:gd name="T94" fmla="*/ 310 w 398"/>
                <a:gd name="T95" fmla="*/ 100 h 344"/>
                <a:gd name="T96" fmla="*/ 296 w 398"/>
                <a:gd name="T97" fmla="*/ 105 h 344"/>
                <a:gd name="T98" fmla="*/ 296 w 398"/>
                <a:gd name="T99" fmla="*/ 87 h 344"/>
                <a:gd name="T100" fmla="*/ 305 w 398"/>
                <a:gd name="T101" fmla="*/ 84 h 344"/>
                <a:gd name="T102" fmla="*/ 314 w 398"/>
                <a:gd name="T103" fmla="*/ 80 h 344"/>
                <a:gd name="T104" fmla="*/ 324 w 398"/>
                <a:gd name="T105" fmla="*/ 75 h 344"/>
                <a:gd name="T106" fmla="*/ 333 w 398"/>
                <a:gd name="T107" fmla="*/ 69 h 344"/>
                <a:gd name="T108" fmla="*/ 342 w 398"/>
                <a:gd name="T109" fmla="*/ 69 h 344"/>
                <a:gd name="T110" fmla="*/ 342 w 398"/>
                <a:gd name="T111" fmla="*/ 19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344">
                  <a:moveTo>
                    <a:pt x="365" y="0"/>
                  </a:moveTo>
                  <a:cubicBezTo>
                    <a:pt x="33" y="0"/>
                    <a:pt x="33" y="0"/>
                    <a:pt x="33" y="0"/>
                  </a:cubicBezTo>
                  <a:cubicBezTo>
                    <a:pt x="15" y="0"/>
                    <a:pt x="0" y="15"/>
                    <a:pt x="0" y="33"/>
                  </a:cubicBezTo>
                  <a:cubicBezTo>
                    <a:pt x="0" y="227"/>
                    <a:pt x="0" y="227"/>
                    <a:pt x="0" y="227"/>
                  </a:cubicBezTo>
                  <a:cubicBezTo>
                    <a:pt x="0" y="245"/>
                    <a:pt x="15" y="260"/>
                    <a:pt x="33" y="260"/>
                  </a:cubicBezTo>
                  <a:cubicBezTo>
                    <a:pt x="117" y="260"/>
                    <a:pt x="117" y="260"/>
                    <a:pt x="117" y="260"/>
                  </a:cubicBezTo>
                  <a:cubicBezTo>
                    <a:pt x="298" y="344"/>
                    <a:pt x="298" y="344"/>
                    <a:pt x="298" y="344"/>
                  </a:cubicBezTo>
                  <a:cubicBezTo>
                    <a:pt x="243" y="260"/>
                    <a:pt x="243" y="260"/>
                    <a:pt x="243" y="260"/>
                  </a:cubicBezTo>
                  <a:cubicBezTo>
                    <a:pt x="365" y="260"/>
                    <a:pt x="365" y="260"/>
                    <a:pt x="365" y="260"/>
                  </a:cubicBezTo>
                  <a:cubicBezTo>
                    <a:pt x="383" y="260"/>
                    <a:pt x="398" y="245"/>
                    <a:pt x="398" y="227"/>
                  </a:cubicBezTo>
                  <a:cubicBezTo>
                    <a:pt x="398" y="33"/>
                    <a:pt x="398" y="33"/>
                    <a:pt x="398" y="33"/>
                  </a:cubicBezTo>
                  <a:cubicBezTo>
                    <a:pt x="398" y="15"/>
                    <a:pt x="383" y="0"/>
                    <a:pt x="365" y="0"/>
                  </a:cubicBezTo>
                  <a:close/>
                  <a:moveTo>
                    <a:pt x="102" y="195"/>
                  </a:moveTo>
                  <a:cubicBezTo>
                    <a:pt x="82" y="195"/>
                    <a:pt x="82" y="195"/>
                    <a:pt x="82" y="195"/>
                  </a:cubicBezTo>
                  <a:cubicBezTo>
                    <a:pt x="82" y="93"/>
                    <a:pt x="82" y="93"/>
                    <a:pt x="82" y="93"/>
                  </a:cubicBezTo>
                  <a:cubicBezTo>
                    <a:pt x="78" y="96"/>
                    <a:pt x="75" y="98"/>
                    <a:pt x="70" y="100"/>
                  </a:cubicBezTo>
                  <a:cubicBezTo>
                    <a:pt x="66" y="102"/>
                    <a:pt x="61" y="103"/>
                    <a:pt x="56" y="105"/>
                  </a:cubicBezTo>
                  <a:cubicBezTo>
                    <a:pt x="56" y="87"/>
                    <a:pt x="56" y="87"/>
                    <a:pt x="56" y="87"/>
                  </a:cubicBezTo>
                  <a:cubicBezTo>
                    <a:pt x="59" y="86"/>
                    <a:pt x="63" y="85"/>
                    <a:pt x="66" y="84"/>
                  </a:cubicBezTo>
                  <a:cubicBezTo>
                    <a:pt x="69" y="83"/>
                    <a:pt x="72" y="81"/>
                    <a:pt x="75" y="80"/>
                  </a:cubicBezTo>
                  <a:cubicBezTo>
                    <a:pt x="78" y="78"/>
                    <a:pt x="81" y="77"/>
                    <a:pt x="84" y="75"/>
                  </a:cubicBezTo>
                  <a:cubicBezTo>
                    <a:pt x="87" y="73"/>
                    <a:pt x="90" y="71"/>
                    <a:pt x="94" y="69"/>
                  </a:cubicBezTo>
                  <a:cubicBezTo>
                    <a:pt x="102" y="69"/>
                    <a:pt x="102" y="69"/>
                    <a:pt x="102" y="69"/>
                  </a:cubicBezTo>
                  <a:lnTo>
                    <a:pt x="102" y="195"/>
                  </a:lnTo>
                  <a:close/>
                  <a:moveTo>
                    <a:pt x="197" y="181"/>
                  </a:moveTo>
                  <a:cubicBezTo>
                    <a:pt x="190" y="193"/>
                    <a:pt x="179" y="198"/>
                    <a:pt x="164" y="198"/>
                  </a:cubicBezTo>
                  <a:cubicBezTo>
                    <a:pt x="151" y="198"/>
                    <a:pt x="141" y="193"/>
                    <a:pt x="133" y="182"/>
                  </a:cubicBezTo>
                  <a:cubicBezTo>
                    <a:pt x="126" y="171"/>
                    <a:pt x="122" y="156"/>
                    <a:pt x="122" y="135"/>
                  </a:cubicBezTo>
                  <a:cubicBezTo>
                    <a:pt x="122" y="113"/>
                    <a:pt x="126" y="96"/>
                    <a:pt x="134" y="84"/>
                  </a:cubicBezTo>
                  <a:cubicBezTo>
                    <a:pt x="142" y="73"/>
                    <a:pt x="153" y="67"/>
                    <a:pt x="167" y="67"/>
                  </a:cubicBezTo>
                  <a:cubicBezTo>
                    <a:pt x="195" y="67"/>
                    <a:pt x="209" y="89"/>
                    <a:pt x="209" y="132"/>
                  </a:cubicBezTo>
                  <a:cubicBezTo>
                    <a:pt x="209" y="154"/>
                    <a:pt x="205" y="170"/>
                    <a:pt x="197" y="181"/>
                  </a:cubicBezTo>
                  <a:close/>
                  <a:moveTo>
                    <a:pt x="270" y="195"/>
                  </a:moveTo>
                  <a:cubicBezTo>
                    <a:pt x="250" y="195"/>
                    <a:pt x="250" y="195"/>
                    <a:pt x="250" y="195"/>
                  </a:cubicBezTo>
                  <a:cubicBezTo>
                    <a:pt x="250" y="93"/>
                    <a:pt x="250" y="93"/>
                    <a:pt x="250" y="93"/>
                  </a:cubicBezTo>
                  <a:cubicBezTo>
                    <a:pt x="247" y="96"/>
                    <a:pt x="243" y="98"/>
                    <a:pt x="239" y="100"/>
                  </a:cubicBezTo>
                  <a:cubicBezTo>
                    <a:pt x="235" y="102"/>
                    <a:pt x="230" y="103"/>
                    <a:pt x="224" y="105"/>
                  </a:cubicBezTo>
                  <a:cubicBezTo>
                    <a:pt x="224" y="87"/>
                    <a:pt x="224" y="87"/>
                    <a:pt x="224" y="87"/>
                  </a:cubicBezTo>
                  <a:cubicBezTo>
                    <a:pt x="228" y="86"/>
                    <a:pt x="231" y="85"/>
                    <a:pt x="234" y="84"/>
                  </a:cubicBezTo>
                  <a:cubicBezTo>
                    <a:pt x="237" y="83"/>
                    <a:pt x="240" y="81"/>
                    <a:pt x="243" y="80"/>
                  </a:cubicBezTo>
                  <a:cubicBezTo>
                    <a:pt x="246" y="78"/>
                    <a:pt x="249" y="77"/>
                    <a:pt x="252" y="75"/>
                  </a:cubicBezTo>
                  <a:cubicBezTo>
                    <a:pt x="256" y="73"/>
                    <a:pt x="259" y="71"/>
                    <a:pt x="262" y="69"/>
                  </a:cubicBezTo>
                  <a:cubicBezTo>
                    <a:pt x="270" y="69"/>
                    <a:pt x="270" y="69"/>
                    <a:pt x="270" y="69"/>
                  </a:cubicBezTo>
                  <a:lnTo>
                    <a:pt x="270" y="195"/>
                  </a:lnTo>
                  <a:close/>
                  <a:moveTo>
                    <a:pt x="342" y="195"/>
                  </a:moveTo>
                  <a:cubicBezTo>
                    <a:pt x="322" y="195"/>
                    <a:pt x="322" y="195"/>
                    <a:pt x="322" y="195"/>
                  </a:cubicBezTo>
                  <a:cubicBezTo>
                    <a:pt x="322" y="93"/>
                    <a:pt x="322" y="93"/>
                    <a:pt x="322" y="93"/>
                  </a:cubicBezTo>
                  <a:cubicBezTo>
                    <a:pt x="318" y="96"/>
                    <a:pt x="314" y="98"/>
                    <a:pt x="310" y="100"/>
                  </a:cubicBezTo>
                  <a:cubicBezTo>
                    <a:pt x="306" y="102"/>
                    <a:pt x="301" y="103"/>
                    <a:pt x="296" y="105"/>
                  </a:cubicBezTo>
                  <a:cubicBezTo>
                    <a:pt x="296" y="87"/>
                    <a:pt x="296" y="87"/>
                    <a:pt x="296" y="87"/>
                  </a:cubicBezTo>
                  <a:cubicBezTo>
                    <a:pt x="299" y="86"/>
                    <a:pt x="302" y="85"/>
                    <a:pt x="305" y="84"/>
                  </a:cubicBezTo>
                  <a:cubicBezTo>
                    <a:pt x="308" y="83"/>
                    <a:pt x="311" y="81"/>
                    <a:pt x="314" y="80"/>
                  </a:cubicBezTo>
                  <a:cubicBezTo>
                    <a:pt x="318" y="78"/>
                    <a:pt x="321" y="77"/>
                    <a:pt x="324" y="75"/>
                  </a:cubicBezTo>
                  <a:cubicBezTo>
                    <a:pt x="327" y="73"/>
                    <a:pt x="330" y="71"/>
                    <a:pt x="333" y="69"/>
                  </a:cubicBezTo>
                  <a:cubicBezTo>
                    <a:pt x="342" y="69"/>
                    <a:pt x="342" y="69"/>
                    <a:pt x="342" y="69"/>
                  </a:cubicBezTo>
                  <a:lnTo>
                    <a:pt x="342" y="195"/>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48" name="Freeform 272"/>
            <p:cNvSpPr>
              <a:spLocks/>
            </p:cNvSpPr>
            <p:nvPr/>
          </p:nvSpPr>
          <p:spPr bwMode="auto">
            <a:xfrm>
              <a:off x="6445" y="2957"/>
              <a:ext cx="63" cy="139"/>
            </a:xfrm>
            <a:custGeom>
              <a:avLst/>
              <a:gdLst>
                <a:gd name="T0" fmla="*/ 23 w 45"/>
                <a:gd name="T1" fmla="*/ 0 h 99"/>
                <a:gd name="T2" fmla="*/ 0 w 45"/>
                <a:gd name="T3" fmla="*/ 51 h 99"/>
                <a:gd name="T4" fmla="*/ 23 w 45"/>
                <a:gd name="T5" fmla="*/ 99 h 99"/>
                <a:gd name="T6" fmla="*/ 45 w 45"/>
                <a:gd name="T7" fmla="*/ 51 h 99"/>
                <a:gd name="T8" fmla="*/ 23 w 45"/>
                <a:gd name="T9" fmla="*/ 0 h 99"/>
              </a:gdLst>
              <a:ahLst/>
              <a:cxnLst>
                <a:cxn ang="0">
                  <a:pos x="T0" y="T1"/>
                </a:cxn>
                <a:cxn ang="0">
                  <a:pos x="T2" y="T3"/>
                </a:cxn>
                <a:cxn ang="0">
                  <a:pos x="T4" y="T5"/>
                </a:cxn>
                <a:cxn ang="0">
                  <a:pos x="T6" y="T7"/>
                </a:cxn>
                <a:cxn ang="0">
                  <a:pos x="T8" y="T9"/>
                </a:cxn>
              </a:cxnLst>
              <a:rect l="0" t="0" r="r" b="b"/>
              <a:pathLst>
                <a:path w="45" h="99">
                  <a:moveTo>
                    <a:pt x="23" y="0"/>
                  </a:moveTo>
                  <a:cubicBezTo>
                    <a:pt x="8" y="0"/>
                    <a:pt x="0" y="17"/>
                    <a:pt x="0" y="51"/>
                  </a:cubicBezTo>
                  <a:cubicBezTo>
                    <a:pt x="0" y="83"/>
                    <a:pt x="8" y="99"/>
                    <a:pt x="23" y="99"/>
                  </a:cubicBezTo>
                  <a:cubicBezTo>
                    <a:pt x="38" y="99"/>
                    <a:pt x="45" y="83"/>
                    <a:pt x="45" y="51"/>
                  </a:cubicBezTo>
                  <a:cubicBezTo>
                    <a:pt x="45" y="17"/>
                    <a:pt x="38" y="0"/>
                    <a:pt x="23"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49" name="Freeform 273"/>
            <p:cNvSpPr>
              <a:spLocks/>
            </p:cNvSpPr>
            <p:nvPr/>
          </p:nvSpPr>
          <p:spPr bwMode="auto">
            <a:xfrm>
              <a:off x="6323" y="2937"/>
              <a:ext cx="64"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3" y="17"/>
                    <a:pt x="0" y="18"/>
                  </a:cubicBezTo>
                  <a:cubicBezTo>
                    <a:pt x="0" y="36"/>
                    <a:pt x="0" y="36"/>
                    <a:pt x="0" y="36"/>
                  </a:cubicBezTo>
                  <a:cubicBezTo>
                    <a:pt x="5" y="34"/>
                    <a:pt x="10" y="33"/>
                    <a:pt x="14" y="31"/>
                  </a:cubicBezTo>
                  <a:cubicBezTo>
                    <a:pt x="19" y="29"/>
                    <a:pt x="22"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50" name="Freeform 274"/>
            <p:cNvSpPr>
              <a:spLocks noEditPoints="1"/>
            </p:cNvSpPr>
            <p:nvPr/>
          </p:nvSpPr>
          <p:spPr bwMode="auto">
            <a:xfrm>
              <a:off x="6415" y="2935"/>
              <a:ext cx="122" cy="183"/>
            </a:xfrm>
            <a:custGeom>
              <a:avLst/>
              <a:gdLst>
                <a:gd name="T0" fmla="*/ 45 w 87"/>
                <a:gd name="T1" fmla="*/ 0 h 131"/>
                <a:gd name="T2" fmla="*/ 12 w 87"/>
                <a:gd name="T3" fmla="*/ 17 h 131"/>
                <a:gd name="T4" fmla="*/ 0 w 87"/>
                <a:gd name="T5" fmla="*/ 68 h 131"/>
                <a:gd name="T6" fmla="*/ 11 w 87"/>
                <a:gd name="T7" fmla="*/ 115 h 131"/>
                <a:gd name="T8" fmla="*/ 42 w 87"/>
                <a:gd name="T9" fmla="*/ 131 h 131"/>
                <a:gd name="T10" fmla="*/ 75 w 87"/>
                <a:gd name="T11" fmla="*/ 114 h 131"/>
                <a:gd name="T12" fmla="*/ 87 w 87"/>
                <a:gd name="T13" fmla="*/ 65 h 131"/>
                <a:gd name="T14" fmla="*/ 45 w 87"/>
                <a:gd name="T15" fmla="*/ 0 h 131"/>
                <a:gd name="T16" fmla="*/ 44 w 87"/>
                <a:gd name="T17" fmla="*/ 115 h 131"/>
                <a:gd name="T18" fmla="*/ 21 w 87"/>
                <a:gd name="T19" fmla="*/ 67 h 131"/>
                <a:gd name="T20" fmla="*/ 44 w 87"/>
                <a:gd name="T21" fmla="*/ 16 h 131"/>
                <a:gd name="T22" fmla="*/ 66 w 87"/>
                <a:gd name="T23" fmla="*/ 67 h 131"/>
                <a:gd name="T24" fmla="*/ 44 w 87"/>
                <a:gd name="T25"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31">
                  <a:moveTo>
                    <a:pt x="45" y="0"/>
                  </a:moveTo>
                  <a:cubicBezTo>
                    <a:pt x="31" y="0"/>
                    <a:pt x="20" y="6"/>
                    <a:pt x="12" y="17"/>
                  </a:cubicBezTo>
                  <a:cubicBezTo>
                    <a:pt x="4" y="29"/>
                    <a:pt x="0" y="46"/>
                    <a:pt x="0" y="68"/>
                  </a:cubicBezTo>
                  <a:cubicBezTo>
                    <a:pt x="0" y="89"/>
                    <a:pt x="4" y="104"/>
                    <a:pt x="11" y="115"/>
                  </a:cubicBezTo>
                  <a:cubicBezTo>
                    <a:pt x="19" y="126"/>
                    <a:pt x="29" y="131"/>
                    <a:pt x="42" y="131"/>
                  </a:cubicBezTo>
                  <a:cubicBezTo>
                    <a:pt x="57" y="131"/>
                    <a:pt x="68" y="126"/>
                    <a:pt x="75" y="114"/>
                  </a:cubicBezTo>
                  <a:cubicBezTo>
                    <a:pt x="83" y="103"/>
                    <a:pt x="87" y="87"/>
                    <a:pt x="87" y="65"/>
                  </a:cubicBezTo>
                  <a:cubicBezTo>
                    <a:pt x="87" y="22"/>
                    <a:pt x="73" y="0"/>
                    <a:pt x="45" y="0"/>
                  </a:cubicBezTo>
                  <a:close/>
                  <a:moveTo>
                    <a:pt x="44" y="115"/>
                  </a:moveTo>
                  <a:cubicBezTo>
                    <a:pt x="29" y="115"/>
                    <a:pt x="21" y="99"/>
                    <a:pt x="21" y="67"/>
                  </a:cubicBezTo>
                  <a:cubicBezTo>
                    <a:pt x="21" y="33"/>
                    <a:pt x="29" y="16"/>
                    <a:pt x="44" y="16"/>
                  </a:cubicBezTo>
                  <a:cubicBezTo>
                    <a:pt x="59" y="16"/>
                    <a:pt x="66" y="33"/>
                    <a:pt x="66" y="67"/>
                  </a:cubicBezTo>
                  <a:cubicBezTo>
                    <a:pt x="66" y="99"/>
                    <a:pt x="59" y="115"/>
                    <a:pt x="44" y="11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51" name="Freeform 275"/>
            <p:cNvSpPr>
              <a:spLocks/>
            </p:cNvSpPr>
            <p:nvPr/>
          </p:nvSpPr>
          <p:spPr bwMode="auto">
            <a:xfrm>
              <a:off x="6558" y="2937"/>
              <a:ext cx="65"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5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4" y="17"/>
                    <a:pt x="0" y="18"/>
                  </a:cubicBezTo>
                  <a:cubicBezTo>
                    <a:pt x="0" y="36"/>
                    <a:pt x="0" y="36"/>
                    <a:pt x="0" y="36"/>
                  </a:cubicBezTo>
                  <a:cubicBezTo>
                    <a:pt x="6" y="34"/>
                    <a:pt x="11" y="33"/>
                    <a:pt x="15" y="31"/>
                  </a:cubicBezTo>
                  <a:cubicBezTo>
                    <a:pt x="19" y="29"/>
                    <a:pt x="23"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5" y="2"/>
                    <a:pt x="32"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52" name="Freeform 276"/>
            <p:cNvSpPr>
              <a:spLocks/>
            </p:cNvSpPr>
            <p:nvPr/>
          </p:nvSpPr>
          <p:spPr bwMode="auto">
            <a:xfrm>
              <a:off x="6659" y="2937"/>
              <a:ext cx="64" cy="177"/>
            </a:xfrm>
            <a:custGeom>
              <a:avLst/>
              <a:gdLst>
                <a:gd name="T0" fmla="*/ 28 w 46"/>
                <a:gd name="T1" fmla="*/ 6 h 126"/>
                <a:gd name="T2" fmla="*/ 18 w 46"/>
                <a:gd name="T3" fmla="*/ 11 h 126"/>
                <a:gd name="T4" fmla="*/ 9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7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8" y="11"/>
                  </a:cubicBezTo>
                  <a:cubicBezTo>
                    <a:pt x="15" y="12"/>
                    <a:pt x="12" y="14"/>
                    <a:pt x="9" y="15"/>
                  </a:cubicBezTo>
                  <a:cubicBezTo>
                    <a:pt x="6" y="16"/>
                    <a:pt x="3" y="17"/>
                    <a:pt x="0" y="18"/>
                  </a:cubicBezTo>
                  <a:cubicBezTo>
                    <a:pt x="0" y="36"/>
                    <a:pt x="0" y="36"/>
                    <a:pt x="0" y="36"/>
                  </a:cubicBezTo>
                  <a:cubicBezTo>
                    <a:pt x="5" y="34"/>
                    <a:pt x="10" y="33"/>
                    <a:pt x="14" y="31"/>
                  </a:cubicBezTo>
                  <a:cubicBezTo>
                    <a:pt x="18" y="29"/>
                    <a:pt x="22" y="27"/>
                    <a:pt x="26" y="24"/>
                  </a:cubicBezTo>
                  <a:cubicBezTo>
                    <a:pt x="26" y="126"/>
                    <a:pt x="26" y="126"/>
                    <a:pt x="26" y="126"/>
                  </a:cubicBezTo>
                  <a:cubicBezTo>
                    <a:pt x="46" y="126"/>
                    <a:pt x="46" y="126"/>
                    <a:pt x="46" y="126"/>
                  </a:cubicBezTo>
                  <a:cubicBezTo>
                    <a:pt x="46" y="0"/>
                    <a:pt x="46" y="0"/>
                    <a:pt x="46" y="0"/>
                  </a:cubicBezTo>
                  <a:cubicBezTo>
                    <a:pt x="37" y="0"/>
                    <a:pt x="37" y="0"/>
                    <a:pt x="37"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053" name="Group 284"/>
          <p:cNvGrpSpPr>
            <a:grpSpLocks noChangeAspect="1"/>
          </p:cNvGrpSpPr>
          <p:nvPr/>
        </p:nvGrpSpPr>
        <p:grpSpPr bwMode="auto">
          <a:xfrm>
            <a:off x="7546996" y="4229481"/>
            <a:ext cx="400402" cy="395063"/>
            <a:chOff x="5983" y="3772"/>
            <a:chExt cx="525" cy="518"/>
          </a:xfrm>
        </p:grpSpPr>
        <p:sp>
          <p:nvSpPr>
            <p:cNvPr id="1054" name="Freeform 287"/>
            <p:cNvSpPr>
              <a:spLocks noEditPoints="1"/>
            </p:cNvSpPr>
            <p:nvPr/>
          </p:nvSpPr>
          <p:spPr bwMode="auto">
            <a:xfrm>
              <a:off x="5983" y="3772"/>
              <a:ext cx="423" cy="42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55" name="Freeform 288"/>
            <p:cNvSpPr>
              <a:spLocks noEditPoints="1"/>
            </p:cNvSpPr>
            <p:nvPr/>
          </p:nvSpPr>
          <p:spPr bwMode="auto">
            <a:xfrm>
              <a:off x="6313" y="4094"/>
              <a:ext cx="195" cy="196"/>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1056" name="Picture 1055"/>
          <p:cNvPicPr>
            <a:picLocks noChangeAspect="1"/>
          </p:cNvPicPr>
          <p:nvPr/>
        </p:nvPicPr>
        <p:blipFill>
          <a:blip r:embed="rId2"/>
          <a:stretch>
            <a:fillRect/>
          </a:stretch>
        </p:blipFill>
        <p:spPr>
          <a:xfrm>
            <a:off x="6663593" y="3717144"/>
            <a:ext cx="467544" cy="880082"/>
          </a:xfrm>
          <a:prstGeom prst="rect">
            <a:avLst/>
          </a:prstGeom>
        </p:spPr>
      </p:pic>
      <p:pic>
        <p:nvPicPr>
          <p:cNvPr id="1057" name="Picture 1056"/>
          <p:cNvPicPr>
            <a:picLocks noChangeAspect="1"/>
          </p:cNvPicPr>
          <p:nvPr/>
        </p:nvPicPr>
        <p:blipFill>
          <a:blip r:embed="rId2"/>
          <a:stretch>
            <a:fillRect/>
          </a:stretch>
        </p:blipFill>
        <p:spPr>
          <a:xfrm>
            <a:off x="5993807" y="3703632"/>
            <a:ext cx="467544" cy="880082"/>
          </a:xfrm>
          <a:prstGeom prst="rect">
            <a:avLst/>
          </a:prstGeom>
        </p:spPr>
      </p:pic>
      <p:pic>
        <p:nvPicPr>
          <p:cNvPr id="1058" name="Picture 1057"/>
          <p:cNvPicPr>
            <a:picLocks noChangeAspect="1"/>
          </p:cNvPicPr>
          <p:nvPr/>
        </p:nvPicPr>
        <p:blipFill>
          <a:blip r:embed="rId10"/>
          <a:stretch>
            <a:fillRect/>
          </a:stretch>
        </p:blipFill>
        <p:spPr>
          <a:xfrm>
            <a:off x="6248091" y="4233766"/>
            <a:ext cx="348632" cy="352616"/>
          </a:xfrm>
          <a:prstGeom prst="rect">
            <a:avLst/>
          </a:prstGeom>
        </p:spPr>
      </p:pic>
      <p:grpSp>
        <p:nvGrpSpPr>
          <p:cNvPr id="1059" name="Group 315"/>
          <p:cNvGrpSpPr>
            <a:grpSpLocks noChangeAspect="1"/>
          </p:cNvGrpSpPr>
          <p:nvPr/>
        </p:nvGrpSpPr>
        <p:grpSpPr bwMode="auto">
          <a:xfrm>
            <a:off x="9246361" y="5537423"/>
            <a:ext cx="705079" cy="532726"/>
            <a:chOff x="6876" y="2250"/>
            <a:chExt cx="990" cy="748"/>
          </a:xfrm>
        </p:grpSpPr>
        <p:sp>
          <p:nvSpPr>
            <p:cNvPr id="1060"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1"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2"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3"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4"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5"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6"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7"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8"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69"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0"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1"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2"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3"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4"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5"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6"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7"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8"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79"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0"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1"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2"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3"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4"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5"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6"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7"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88"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089" name="Group 315"/>
          <p:cNvGrpSpPr>
            <a:grpSpLocks noChangeAspect="1"/>
          </p:cNvGrpSpPr>
          <p:nvPr/>
        </p:nvGrpSpPr>
        <p:grpSpPr bwMode="auto">
          <a:xfrm>
            <a:off x="8383324" y="5537423"/>
            <a:ext cx="705079" cy="532726"/>
            <a:chOff x="6876" y="2250"/>
            <a:chExt cx="990" cy="748"/>
          </a:xfrm>
        </p:grpSpPr>
        <p:sp>
          <p:nvSpPr>
            <p:cNvPr id="1090"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1"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2"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3"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4"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5"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6"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7"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8"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099"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0"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1"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2"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3"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4"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5"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6"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7"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8"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09"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0"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1"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2"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3"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4"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5"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6"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7"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18"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119" name="Group 315"/>
          <p:cNvGrpSpPr>
            <a:grpSpLocks noChangeAspect="1"/>
          </p:cNvGrpSpPr>
          <p:nvPr/>
        </p:nvGrpSpPr>
        <p:grpSpPr bwMode="auto">
          <a:xfrm>
            <a:off x="7520286" y="5537423"/>
            <a:ext cx="705079" cy="532726"/>
            <a:chOff x="6876" y="2250"/>
            <a:chExt cx="990" cy="748"/>
          </a:xfrm>
        </p:grpSpPr>
        <p:sp>
          <p:nvSpPr>
            <p:cNvPr id="1120"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1"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2"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3"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4"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5"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6"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7"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8"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29"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0"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1"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2"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3"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4"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5"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6"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7"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8"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39"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0"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1"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2"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3"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4"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5"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6"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7"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48"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149" name="Group 315"/>
          <p:cNvGrpSpPr>
            <a:grpSpLocks noChangeAspect="1"/>
          </p:cNvGrpSpPr>
          <p:nvPr/>
        </p:nvGrpSpPr>
        <p:grpSpPr bwMode="auto">
          <a:xfrm>
            <a:off x="6657248" y="5537423"/>
            <a:ext cx="705079" cy="532726"/>
            <a:chOff x="6876" y="2250"/>
            <a:chExt cx="990" cy="748"/>
          </a:xfrm>
        </p:grpSpPr>
        <p:sp>
          <p:nvSpPr>
            <p:cNvPr id="1150"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1"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2"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3"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4"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5"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6"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7"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8"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59"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0"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1"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2"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3"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4"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5"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6"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7"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8"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69"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0"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1"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2"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3"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4"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5"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6"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7"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178"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1179" name="Picture 355" descr="http://files.softicons.com/download/object-icons/mac-icons-by-iconshock/png/512/ima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264" y="5452274"/>
            <a:ext cx="703025" cy="703025"/>
          </a:xfrm>
          <a:prstGeom prst="rect">
            <a:avLst/>
          </a:prstGeom>
          <a:noFill/>
          <a:extLst>
            <a:ext uri="{909E8E84-426E-40DD-AFC4-6F175D3DCCD1}">
              <a14:hiddenFill xmlns:a14="http://schemas.microsoft.com/office/drawing/2010/main">
                <a:solidFill>
                  <a:srgbClr val="FFFFFF"/>
                </a:solidFill>
              </a14:hiddenFill>
            </a:ext>
          </a:extLst>
        </p:spPr>
      </p:pic>
      <p:sp>
        <p:nvSpPr>
          <p:cNvPr id="1180" name="Can 1179"/>
          <p:cNvSpPr/>
          <p:nvPr/>
        </p:nvSpPr>
        <p:spPr bwMode="auto">
          <a:xfrm>
            <a:off x="6918699" y="4203183"/>
            <a:ext cx="314748" cy="380531"/>
          </a:xfrm>
          <a:prstGeom prst="can">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6653032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31544" y="1784100"/>
            <a:ext cx="6690936" cy="3739813"/>
            <a:chOff x="2806954" y="4906955"/>
            <a:chExt cx="4723729" cy="2057400"/>
          </a:xfrm>
        </p:grpSpPr>
        <p:pic>
          <p:nvPicPr>
            <p:cNvPr id="5" name="Picture 2" descr="headline quote white wid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954" y="4906955"/>
              <a:ext cx="4723729" cy="2057400"/>
            </a:xfrm>
            <a:prstGeom prst="rect">
              <a:avLst/>
            </a:prstGeom>
            <a:noFill/>
          </p:spPr>
        </p:pic>
        <p:sp>
          <p:nvSpPr>
            <p:cNvPr id="6" name="TextBox 5"/>
            <p:cNvSpPr txBox="1"/>
            <p:nvPr/>
          </p:nvSpPr>
          <p:spPr>
            <a:xfrm>
              <a:off x="3210576" y="5159447"/>
              <a:ext cx="4104072" cy="1398994"/>
            </a:xfrm>
            <a:prstGeom prst="rect">
              <a:avLst/>
            </a:prstGeom>
            <a:noFill/>
          </p:spPr>
          <p:txBody>
            <a:bodyPr wrap="square" lIns="0" tIns="0" rIns="0" bIns="0" rtlCol="0">
              <a:spAutoFit/>
            </a:bodyPr>
            <a:lstStyle/>
            <a:p>
              <a:pPr defTabSz="699220">
                <a:defRPr/>
              </a:pPr>
              <a:r>
                <a:rPr lang="en-US" sz="2754" b="1" i="1" kern="0" dirty="0">
                  <a:solidFill>
                    <a:srgbClr val="D2D2D2">
                      <a:lumMod val="75000"/>
                    </a:srgbClr>
                  </a:solidFill>
                  <a:latin typeface="Segoe UI Light" pitchFamily="34" charset="0"/>
                </a:rPr>
                <a:t>“If you protect your paper clips and diamonds with equal vigor, you’ll soon have more paper clips and fewer diamonds”  </a:t>
              </a:r>
            </a:p>
            <a:p>
              <a:pPr defTabSz="699220">
                <a:defRPr/>
              </a:pPr>
              <a:r>
                <a:rPr lang="en-US" sz="1224" b="1" i="1" kern="0" dirty="0">
                  <a:solidFill>
                    <a:srgbClr val="D2D2D2">
                      <a:lumMod val="75000"/>
                    </a:srgbClr>
                  </a:solidFill>
                  <a:latin typeface="Segoe UI Light" pitchFamily="34" charset="0"/>
                </a:rPr>
                <a:t/>
              </a:r>
              <a:br>
                <a:rPr lang="en-US" sz="1224" b="1" i="1" kern="0" dirty="0">
                  <a:solidFill>
                    <a:srgbClr val="D2D2D2">
                      <a:lumMod val="75000"/>
                    </a:srgbClr>
                  </a:solidFill>
                  <a:latin typeface="Segoe UI Light" pitchFamily="34" charset="0"/>
                </a:rPr>
              </a:br>
              <a:r>
                <a:rPr lang="en-US" sz="2142" b="1" kern="0" dirty="0">
                  <a:solidFill>
                    <a:srgbClr val="D2D2D2">
                      <a:lumMod val="75000"/>
                    </a:srgbClr>
                  </a:solidFill>
                  <a:latin typeface="Segoe UI Light" pitchFamily="34" charset="0"/>
                </a:rPr>
                <a:t>-Attributed to Dean Rusk, </a:t>
              </a:r>
            </a:p>
            <a:p>
              <a:pPr defTabSz="699220">
                <a:defRPr/>
              </a:pPr>
              <a:r>
                <a:rPr lang="en-US" sz="2142" b="1" kern="0" dirty="0">
                  <a:solidFill>
                    <a:srgbClr val="D2D2D2">
                      <a:lumMod val="75000"/>
                    </a:srgbClr>
                  </a:solidFill>
                  <a:latin typeface="Segoe UI Light" pitchFamily="34" charset="0"/>
                </a:rPr>
                <a:t>US Secretary of State, 1961-1969</a:t>
              </a:r>
            </a:p>
          </p:txBody>
        </p:sp>
      </p:grpSp>
    </p:spTree>
    <p:extLst>
      <p:ext uri="{BB962C8B-B14F-4D97-AF65-F5344CB8AC3E}">
        <p14:creationId xmlns:p14="http://schemas.microsoft.com/office/powerpoint/2010/main" val="107423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Hardened Workstation</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7255" t="26324" r="7068" b="9860"/>
          <a:stretch/>
        </p:blipFill>
        <p:spPr bwMode="auto">
          <a:xfrm>
            <a:off x="2027237" y="1913086"/>
            <a:ext cx="8686800" cy="419100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65752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Domain Administration</a:t>
            </a:r>
            <a:endParaRPr lang="en-US" dirty="0"/>
          </a:p>
        </p:txBody>
      </p:sp>
      <p:sp>
        <p:nvSpPr>
          <p:cNvPr id="1183" name="Rectangle 1182"/>
          <p:cNvSpPr/>
          <p:nvPr/>
        </p:nvSpPr>
        <p:spPr>
          <a:xfrm>
            <a:off x="1601156" y="4848442"/>
            <a:ext cx="7315201" cy="1163420"/>
          </a:xfrm>
          <a:prstGeom prst="rect">
            <a:avLst/>
          </a:prstGeom>
          <a:solidFill>
            <a:srgbClr val="E2F0D9"/>
          </a:solidFill>
          <a:ln w="10795" cap="flat" cmpd="sng" algn="ctr">
            <a:solidFill>
              <a:srgbClr val="505050">
                <a:lumMod val="60000"/>
                <a:lumOff val="40000"/>
              </a:srgbClr>
            </a:solidFill>
            <a:prstDash val="solid"/>
          </a:ln>
          <a:effectLst/>
        </p:spPr>
        <p:txBody>
          <a:bodyPr rtlCol="0" anchor="ct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smtClean="0">
              <a:ln>
                <a:noFill/>
              </a:ln>
              <a:solidFill>
                <a:prstClr val="white"/>
              </a:solidFill>
              <a:effectLst/>
              <a:uLnTx/>
              <a:uFillTx/>
              <a:latin typeface="Segoe UI"/>
              <a:ea typeface="+mn-ea"/>
              <a:cs typeface="+mn-cs"/>
            </a:endParaRPr>
          </a:p>
        </p:txBody>
      </p:sp>
      <p:sp>
        <p:nvSpPr>
          <p:cNvPr id="1184" name="Rectangle 1183"/>
          <p:cNvSpPr/>
          <p:nvPr/>
        </p:nvSpPr>
        <p:spPr>
          <a:xfrm>
            <a:off x="1578077" y="3435978"/>
            <a:ext cx="7315201" cy="1300616"/>
          </a:xfrm>
          <a:prstGeom prst="rect">
            <a:avLst/>
          </a:prstGeom>
          <a:solidFill>
            <a:srgbClr val="0078D7">
              <a:lumMod val="40000"/>
              <a:lumOff val="60000"/>
            </a:srgbClr>
          </a:solidFill>
          <a:ln w="10795" cap="flat" cmpd="sng" algn="ctr">
            <a:solidFill>
              <a:srgbClr val="505050">
                <a:lumMod val="60000"/>
                <a:lumOff val="40000"/>
              </a:srgbClr>
            </a:solidFill>
            <a:prstDash val="solid"/>
          </a:ln>
          <a:effectLst/>
        </p:spPr>
        <p:txBody>
          <a:bodyPr rtlCol="0" anchor="ct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smtClean="0">
              <a:ln>
                <a:noFill/>
              </a:ln>
              <a:solidFill>
                <a:prstClr val="white"/>
              </a:solidFill>
              <a:effectLst/>
              <a:uLnTx/>
              <a:uFillTx/>
              <a:latin typeface="Segoe UI"/>
              <a:ea typeface="+mn-ea"/>
              <a:cs typeface="+mn-cs"/>
            </a:endParaRPr>
          </a:p>
        </p:txBody>
      </p:sp>
      <p:sp>
        <p:nvSpPr>
          <p:cNvPr id="1185" name="Rectangle 1184"/>
          <p:cNvSpPr/>
          <p:nvPr/>
        </p:nvSpPr>
        <p:spPr>
          <a:xfrm>
            <a:off x="1570037" y="2025474"/>
            <a:ext cx="7315201" cy="1300616"/>
          </a:xfrm>
          <a:prstGeom prst="rect">
            <a:avLst/>
          </a:prstGeom>
          <a:solidFill>
            <a:srgbClr val="FFC5C5"/>
          </a:solidFill>
          <a:ln w="10795" cap="flat" cmpd="sng" algn="ctr">
            <a:solidFill>
              <a:srgbClr val="505050">
                <a:lumMod val="60000"/>
                <a:lumOff val="40000"/>
              </a:srgbClr>
            </a:solidFill>
            <a:prstDash val="solid"/>
          </a:ln>
          <a:effectLst/>
        </p:spPr>
        <p:txBody>
          <a:bodyPr rtlCol="0" anchor="ct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smtClean="0">
              <a:ln>
                <a:noFill/>
              </a:ln>
              <a:solidFill>
                <a:prstClr val="white"/>
              </a:solidFill>
              <a:effectLst/>
              <a:uLnTx/>
              <a:uFillTx/>
              <a:latin typeface="Segoe UI"/>
              <a:ea typeface="+mn-ea"/>
              <a:cs typeface="+mn-cs"/>
            </a:endParaRPr>
          </a:p>
        </p:txBody>
      </p:sp>
      <p:sp>
        <p:nvSpPr>
          <p:cNvPr id="1186" name="TextBox 1185"/>
          <p:cNvSpPr txBox="1"/>
          <p:nvPr/>
        </p:nvSpPr>
        <p:spPr>
          <a:xfrm>
            <a:off x="1654874" y="2095629"/>
            <a:ext cx="1034066" cy="403637"/>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Control</a:t>
            </a:r>
          </a:p>
        </p:txBody>
      </p:sp>
      <p:sp>
        <p:nvSpPr>
          <p:cNvPr id="1187" name="TextBox 1186"/>
          <p:cNvSpPr txBox="1"/>
          <p:nvPr/>
        </p:nvSpPr>
        <p:spPr>
          <a:xfrm>
            <a:off x="1654874" y="3476282"/>
            <a:ext cx="1218603" cy="714939"/>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Data and</a:t>
            </a:r>
          </a:p>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Services</a:t>
            </a:r>
          </a:p>
        </p:txBody>
      </p:sp>
      <p:sp>
        <p:nvSpPr>
          <p:cNvPr id="1188" name="TextBox 1187"/>
          <p:cNvSpPr txBox="1"/>
          <p:nvPr/>
        </p:nvSpPr>
        <p:spPr>
          <a:xfrm>
            <a:off x="503237" y="2459079"/>
            <a:ext cx="979755" cy="461665"/>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Tier-0</a:t>
            </a:r>
          </a:p>
        </p:txBody>
      </p:sp>
      <p:sp>
        <p:nvSpPr>
          <p:cNvPr id="1189" name="TextBox 1188"/>
          <p:cNvSpPr txBox="1"/>
          <p:nvPr/>
        </p:nvSpPr>
        <p:spPr>
          <a:xfrm>
            <a:off x="503237" y="3855136"/>
            <a:ext cx="979755" cy="461665"/>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Tier-1</a:t>
            </a:r>
          </a:p>
        </p:txBody>
      </p:sp>
      <p:sp>
        <p:nvSpPr>
          <p:cNvPr id="1190" name="TextBox 1189"/>
          <p:cNvSpPr txBox="1"/>
          <p:nvPr/>
        </p:nvSpPr>
        <p:spPr>
          <a:xfrm>
            <a:off x="503237" y="5158531"/>
            <a:ext cx="979755" cy="461665"/>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Tier-2</a:t>
            </a:r>
          </a:p>
        </p:txBody>
      </p:sp>
      <p:sp>
        <p:nvSpPr>
          <p:cNvPr id="1191" name="TextBox 1190"/>
          <p:cNvSpPr txBox="1"/>
          <p:nvPr/>
        </p:nvSpPr>
        <p:spPr>
          <a:xfrm>
            <a:off x="1654874" y="4846958"/>
            <a:ext cx="986167" cy="403637"/>
          </a:xfrm>
          <a:prstGeom prst="rect">
            <a:avLst/>
          </a:prstGeom>
          <a:noFill/>
        </p:spPr>
        <p:txBody>
          <a:bodyPr wrap="none" rtlCol="0">
            <a:spAutoFit/>
          </a:body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smtClean="0">
                <a:ln>
                  <a:noFill/>
                </a:ln>
                <a:solidFill>
                  <a:prstClr val="black"/>
                </a:solidFill>
                <a:effectLst/>
                <a:uLnTx/>
                <a:uFillTx/>
              </a:rPr>
              <a:t>Access</a:t>
            </a:r>
          </a:p>
        </p:txBody>
      </p:sp>
      <p:pic>
        <p:nvPicPr>
          <p:cNvPr id="1192" name="Picture 1191"/>
          <p:cNvPicPr>
            <a:picLocks noChangeAspect="1"/>
          </p:cNvPicPr>
          <p:nvPr/>
        </p:nvPicPr>
        <p:blipFill>
          <a:blip r:embed="rId2"/>
          <a:stretch>
            <a:fillRect/>
          </a:stretch>
        </p:blipFill>
        <p:spPr>
          <a:xfrm>
            <a:off x="4737775" y="2406385"/>
            <a:ext cx="467544" cy="880082"/>
          </a:xfrm>
          <a:prstGeom prst="rect">
            <a:avLst/>
          </a:prstGeom>
        </p:spPr>
      </p:pic>
      <p:pic>
        <p:nvPicPr>
          <p:cNvPr id="1193" name="Picture 1192"/>
          <p:cNvPicPr>
            <a:picLocks noChangeAspect="1"/>
          </p:cNvPicPr>
          <p:nvPr/>
        </p:nvPicPr>
        <p:blipFill>
          <a:blip r:embed="rId3"/>
          <a:stretch>
            <a:fillRect/>
          </a:stretch>
        </p:blipFill>
        <p:spPr>
          <a:xfrm>
            <a:off x="4885128" y="2987359"/>
            <a:ext cx="514804" cy="357503"/>
          </a:xfrm>
          <a:prstGeom prst="rect">
            <a:avLst/>
          </a:prstGeom>
        </p:spPr>
      </p:pic>
      <p:pic>
        <p:nvPicPr>
          <p:cNvPr id="1194" name="Picture 1193"/>
          <p:cNvPicPr>
            <a:picLocks noChangeAspect="1"/>
          </p:cNvPicPr>
          <p:nvPr/>
        </p:nvPicPr>
        <p:blipFill>
          <a:blip r:embed="rId2"/>
          <a:stretch>
            <a:fillRect/>
          </a:stretch>
        </p:blipFill>
        <p:spPr>
          <a:xfrm>
            <a:off x="5422523" y="2406385"/>
            <a:ext cx="467544" cy="880082"/>
          </a:xfrm>
          <a:prstGeom prst="rect">
            <a:avLst/>
          </a:prstGeom>
        </p:spPr>
      </p:pic>
      <p:pic>
        <p:nvPicPr>
          <p:cNvPr id="1195" name="Picture 1194"/>
          <p:cNvPicPr>
            <a:picLocks noChangeAspect="1"/>
          </p:cNvPicPr>
          <p:nvPr/>
        </p:nvPicPr>
        <p:blipFill>
          <a:blip r:embed="rId4"/>
          <a:stretch>
            <a:fillRect/>
          </a:stretch>
        </p:blipFill>
        <p:spPr>
          <a:xfrm>
            <a:off x="5605442" y="2963862"/>
            <a:ext cx="406217" cy="262349"/>
          </a:xfrm>
          <a:prstGeom prst="rect">
            <a:avLst/>
          </a:prstGeom>
        </p:spPr>
      </p:pic>
      <p:pic>
        <p:nvPicPr>
          <p:cNvPr id="1196" name="Picture 1195"/>
          <p:cNvPicPr>
            <a:picLocks noChangeAspect="1"/>
          </p:cNvPicPr>
          <p:nvPr/>
        </p:nvPicPr>
        <p:blipFill>
          <a:blip r:embed="rId2"/>
          <a:stretch>
            <a:fillRect/>
          </a:stretch>
        </p:blipFill>
        <p:spPr>
          <a:xfrm>
            <a:off x="4139786" y="2406385"/>
            <a:ext cx="467544" cy="880082"/>
          </a:xfrm>
          <a:prstGeom prst="rect">
            <a:avLst/>
          </a:prstGeom>
        </p:spPr>
      </p:pic>
      <p:pic>
        <p:nvPicPr>
          <p:cNvPr id="1197" name="Picture 1196"/>
          <p:cNvPicPr>
            <a:picLocks noChangeAspect="1"/>
          </p:cNvPicPr>
          <p:nvPr/>
        </p:nvPicPr>
        <p:blipFill>
          <a:blip r:embed="rId5"/>
          <a:stretch>
            <a:fillRect/>
          </a:stretch>
        </p:blipFill>
        <p:spPr>
          <a:xfrm>
            <a:off x="4406671" y="2963812"/>
            <a:ext cx="288479" cy="293208"/>
          </a:xfrm>
          <a:prstGeom prst="rect">
            <a:avLst/>
          </a:prstGeom>
        </p:spPr>
      </p:pic>
      <p:pic>
        <p:nvPicPr>
          <p:cNvPr id="1198" name="Picture 1197"/>
          <p:cNvPicPr>
            <a:picLocks noChangeAspect="1"/>
          </p:cNvPicPr>
          <p:nvPr/>
        </p:nvPicPr>
        <p:blipFill>
          <a:blip r:embed="rId2"/>
          <a:stretch>
            <a:fillRect/>
          </a:stretch>
        </p:blipFill>
        <p:spPr>
          <a:xfrm>
            <a:off x="3518207" y="2406385"/>
            <a:ext cx="467544" cy="880082"/>
          </a:xfrm>
          <a:prstGeom prst="rect">
            <a:avLst/>
          </a:prstGeom>
        </p:spPr>
      </p:pic>
      <p:pic>
        <p:nvPicPr>
          <p:cNvPr id="1199" name="Picture 1198"/>
          <p:cNvPicPr>
            <a:picLocks noChangeAspect="1"/>
          </p:cNvPicPr>
          <p:nvPr/>
        </p:nvPicPr>
        <p:blipFill>
          <a:blip r:embed="rId6"/>
          <a:stretch>
            <a:fillRect/>
          </a:stretch>
        </p:blipFill>
        <p:spPr>
          <a:xfrm>
            <a:off x="3765496" y="2920993"/>
            <a:ext cx="348394" cy="397007"/>
          </a:xfrm>
          <a:prstGeom prst="rect">
            <a:avLst/>
          </a:prstGeom>
        </p:spPr>
      </p:pic>
      <p:grpSp>
        <p:nvGrpSpPr>
          <p:cNvPr id="1200" name="Group 1199"/>
          <p:cNvGrpSpPr/>
          <p:nvPr/>
        </p:nvGrpSpPr>
        <p:grpSpPr>
          <a:xfrm>
            <a:off x="7368095" y="2393252"/>
            <a:ext cx="611679" cy="880082"/>
            <a:chOff x="9503373" y="2391132"/>
            <a:chExt cx="611679" cy="880082"/>
          </a:xfrm>
        </p:grpSpPr>
        <p:pic>
          <p:nvPicPr>
            <p:cNvPr id="1201" name="Picture 1200"/>
            <p:cNvPicPr>
              <a:picLocks noChangeAspect="1"/>
            </p:cNvPicPr>
            <p:nvPr/>
          </p:nvPicPr>
          <p:blipFill>
            <a:blip r:embed="rId2"/>
            <a:stretch>
              <a:fillRect/>
            </a:stretch>
          </p:blipFill>
          <p:spPr>
            <a:xfrm>
              <a:off x="9503373" y="2391132"/>
              <a:ext cx="467544" cy="880082"/>
            </a:xfrm>
            <a:prstGeom prst="rect">
              <a:avLst/>
            </a:prstGeom>
          </p:spPr>
        </p:pic>
        <p:pic>
          <p:nvPicPr>
            <p:cNvPr id="1202" name="Picture 1201"/>
            <p:cNvPicPr>
              <a:picLocks noChangeAspect="1"/>
            </p:cNvPicPr>
            <p:nvPr/>
          </p:nvPicPr>
          <p:blipFill>
            <a:blip r:embed="rId7"/>
            <a:stretch>
              <a:fillRect/>
            </a:stretch>
          </p:blipFill>
          <p:spPr>
            <a:xfrm>
              <a:off x="9744938" y="2997611"/>
              <a:ext cx="370114" cy="228600"/>
            </a:xfrm>
            <a:prstGeom prst="rect">
              <a:avLst/>
            </a:prstGeom>
          </p:spPr>
        </p:pic>
      </p:grpSp>
      <p:grpSp>
        <p:nvGrpSpPr>
          <p:cNvPr id="1203" name="Group 1202"/>
          <p:cNvGrpSpPr/>
          <p:nvPr/>
        </p:nvGrpSpPr>
        <p:grpSpPr>
          <a:xfrm>
            <a:off x="6748776" y="2393252"/>
            <a:ext cx="611679" cy="880082"/>
            <a:chOff x="9503373" y="2391132"/>
            <a:chExt cx="611679" cy="880082"/>
          </a:xfrm>
        </p:grpSpPr>
        <p:pic>
          <p:nvPicPr>
            <p:cNvPr id="1204" name="Picture 1203"/>
            <p:cNvPicPr>
              <a:picLocks noChangeAspect="1"/>
            </p:cNvPicPr>
            <p:nvPr/>
          </p:nvPicPr>
          <p:blipFill>
            <a:blip r:embed="rId2"/>
            <a:stretch>
              <a:fillRect/>
            </a:stretch>
          </p:blipFill>
          <p:spPr>
            <a:xfrm>
              <a:off x="9503373" y="2391132"/>
              <a:ext cx="467544" cy="880082"/>
            </a:xfrm>
            <a:prstGeom prst="rect">
              <a:avLst/>
            </a:prstGeom>
          </p:spPr>
        </p:pic>
        <p:pic>
          <p:nvPicPr>
            <p:cNvPr id="1205" name="Picture 1204"/>
            <p:cNvPicPr>
              <a:picLocks noChangeAspect="1"/>
            </p:cNvPicPr>
            <p:nvPr/>
          </p:nvPicPr>
          <p:blipFill>
            <a:blip r:embed="rId7"/>
            <a:stretch>
              <a:fillRect/>
            </a:stretch>
          </p:blipFill>
          <p:spPr>
            <a:xfrm>
              <a:off x="9744938" y="2997611"/>
              <a:ext cx="370114" cy="228600"/>
            </a:xfrm>
            <a:prstGeom prst="rect">
              <a:avLst/>
            </a:prstGeom>
          </p:spPr>
        </p:pic>
      </p:grpSp>
      <p:pic>
        <p:nvPicPr>
          <p:cNvPr id="1206" name="Picture 1205"/>
          <p:cNvPicPr>
            <a:picLocks noChangeAspect="1"/>
          </p:cNvPicPr>
          <p:nvPr/>
        </p:nvPicPr>
        <p:blipFill>
          <a:blip r:embed="rId2"/>
          <a:stretch>
            <a:fillRect/>
          </a:stretch>
        </p:blipFill>
        <p:spPr>
          <a:xfrm>
            <a:off x="5970416" y="3802062"/>
            <a:ext cx="467544" cy="880082"/>
          </a:xfrm>
          <a:prstGeom prst="rect">
            <a:avLst/>
          </a:prstGeom>
        </p:spPr>
      </p:pic>
      <p:pic>
        <p:nvPicPr>
          <p:cNvPr id="1207" name="Picture 1206"/>
          <p:cNvPicPr>
            <a:picLocks noChangeAspect="1"/>
          </p:cNvPicPr>
          <p:nvPr/>
        </p:nvPicPr>
        <p:blipFill>
          <a:blip r:embed="rId2"/>
          <a:stretch>
            <a:fillRect/>
          </a:stretch>
        </p:blipFill>
        <p:spPr>
          <a:xfrm>
            <a:off x="6640202" y="3802062"/>
            <a:ext cx="467544" cy="880082"/>
          </a:xfrm>
          <a:prstGeom prst="rect">
            <a:avLst/>
          </a:prstGeom>
        </p:spPr>
      </p:pic>
      <p:pic>
        <p:nvPicPr>
          <p:cNvPr id="1208" name="Picture 1207"/>
          <p:cNvPicPr>
            <a:picLocks noChangeAspect="1"/>
          </p:cNvPicPr>
          <p:nvPr/>
        </p:nvPicPr>
        <p:blipFill>
          <a:blip r:embed="rId2"/>
          <a:stretch>
            <a:fillRect/>
          </a:stretch>
        </p:blipFill>
        <p:spPr>
          <a:xfrm>
            <a:off x="7309988" y="3802062"/>
            <a:ext cx="467544" cy="880082"/>
          </a:xfrm>
          <a:prstGeom prst="rect">
            <a:avLst/>
          </a:prstGeom>
        </p:spPr>
      </p:pic>
      <p:pic>
        <p:nvPicPr>
          <p:cNvPr id="1209" name="Picture 1208"/>
          <p:cNvPicPr>
            <a:picLocks noChangeAspect="1"/>
          </p:cNvPicPr>
          <p:nvPr/>
        </p:nvPicPr>
        <p:blipFill>
          <a:blip r:embed="rId2"/>
          <a:stretch>
            <a:fillRect/>
          </a:stretch>
        </p:blipFill>
        <p:spPr>
          <a:xfrm>
            <a:off x="7979774" y="3802062"/>
            <a:ext cx="467544" cy="880082"/>
          </a:xfrm>
          <a:prstGeom prst="rect">
            <a:avLst/>
          </a:prstGeom>
        </p:spPr>
      </p:pic>
      <p:pic>
        <p:nvPicPr>
          <p:cNvPr id="1210" name="Picture 1209"/>
          <p:cNvPicPr>
            <a:picLocks noChangeAspect="1"/>
          </p:cNvPicPr>
          <p:nvPr/>
        </p:nvPicPr>
        <p:blipFill>
          <a:blip r:embed="rId8">
            <a:biLevel thresh="25000"/>
          </a:blip>
          <a:stretch>
            <a:fillRect/>
          </a:stretch>
        </p:blipFill>
        <p:spPr>
          <a:xfrm>
            <a:off x="2930964" y="4027577"/>
            <a:ext cx="1473750" cy="607500"/>
          </a:xfrm>
          <a:prstGeom prst="rect">
            <a:avLst/>
          </a:prstGeom>
        </p:spPr>
      </p:pic>
      <p:pic>
        <p:nvPicPr>
          <p:cNvPr id="1211" name="Picture 1210"/>
          <p:cNvPicPr>
            <a:picLocks noChangeAspect="1"/>
          </p:cNvPicPr>
          <p:nvPr/>
        </p:nvPicPr>
        <p:blipFill>
          <a:blip r:embed="rId9"/>
          <a:stretch>
            <a:fillRect/>
          </a:stretch>
        </p:blipFill>
        <p:spPr>
          <a:xfrm rot="16200000">
            <a:off x="8248945" y="4267119"/>
            <a:ext cx="307706" cy="392589"/>
          </a:xfrm>
          <a:prstGeom prst="rect">
            <a:avLst/>
          </a:prstGeom>
        </p:spPr>
      </p:pic>
      <p:sp>
        <p:nvSpPr>
          <p:cNvPr id="1212" name="Freeform 207"/>
          <p:cNvSpPr>
            <a:spLocks/>
          </p:cNvSpPr>
          <p:nvPr/>
        </p:nvSpPr>
        <p:spPr bwMode="auto">
          <a:xfrm>
            <a:off x="7570889" y="4287838"/>
            <a:ext cx="285750" cy="315913"/>
          </a:xfrm>
          <a:custGeom>
            <a:avLst/>
            <a:gdLst>
              <a:gd name="T0" fmla="*/ 132 w 264"/>
              <a:gd name="T1" fmla="*/ 0 h 265"/>
              <a:gd name="T2" fmla="*/ 118 w 264"/>
              <a:gd name="T3" fmla="*/ 2 h 265"/>
              <a:gd name="T4" fmla="*/ 105 w 264"/>
              <a:gd name="T5" fmla="*/ 3 h 265"/>
              <a:gd name="T6" fmla="*/ 93 w 264"/>
              <a:gd name="T7" fmla="*/ 6 h 265"/>
              <a:gd name="T8" fmla="*/ 82 w 264"/>
              <a:gd name="T9" fmla="*/ 10 h 265"/>
              <a:gd name="T10" fmla="*/ 69 w 264"/>
              <a:gd name="T11" fmla="*/ 17 h 265"/>
              <a:gd name="T12" fmla="*/ 59 w 264"/>
              <a:gd name="T13" fmla="*/ 23 h 265"/>
              <a:gd name="T14" fmla="*/ 48 w 264"/>
              <a:gd name="T15" fmla="*/ 31 h 265"/>
              <a:gd name="T16" fmla="*/ 40 w 264"/>
              <a:gd name="T17" fmla="*/ 39 h 265"/>
              <a:gd name="T18" fmla="*/ 30 w 264"/>
              <a:gd name="T19" fmla="*/ 48 h 265"/>
              <a:gd name="T20" fmla="*/ 23 w 264"/>
              <a:gd name="T21" fmla="*/ 59 h 265"/>
              <a:gd name="T22" fmla="*/ 16 w 264"/>
              <a:gd name="T23" fmla="*/ 70 h 265"/>
              <a:gd name="T24" fmla="*/ 10 w 264"/>
              <a:gd name="T25" fmla="*/ 81 h 265"/>
              <a:gd name="T26" fmla="*/ 6 w 264"/>
              <a:gd name="T27" fmla="*/ 93 h 265"/>
              <a:gd name="T28" fmla="*/ 2 w 264"/>
              <a:gd name="T29" fmla="*/ 107 h 265"/>
              <a:gd name="T30" fmla="*/ 0 w 264"/>
              <a:gd name="T31" fmla="*/ 119 h 265"/>
              <a:gd name="T32" fmla="*/ 0 w 264"/>
              <a:gd name="T33" fmla="*/ 133 h 265"/>
              <a:gd name="T34" fmla="*/ 0 w 264"/>
              <a:gd name="T35" fmla="*/ 147 h 265"/>
              <a:gd name="T36" fmla="*/ 2 w 264"/>
              <a:gd name="T37" fmla="*/ 158 h 265"/>
              <a:gd name="T38" fmla="*/ 6 w 264"/>
              <a:gd name="T39" fmla="*/ 172 h 265"/>
              <a:gd name="T40" fmla="*/ 10 w 264"/>
              <a:gd name="T41" fmla="*/ 184 h 265"/>
              <a:gd name="T42" fmla="*/ 16 w 264"/>
              <a:gd name="T43" fmla="*/ 196 h 265"/>
              <a:gd name="T44" fmla="*/ 23 w 264"/>
              <a:gd name="T45" fmla="*/ 206 h 265"/>
              <a:gd name="T46" fmla="*/ 30 w 264"/>
              <a:gd name="T47" fmla="*/ 217 h 265"/>
              <a:gd name="T48" fmla="*/ 40 w 264"/>
              <a:gd name="T49" fmla="*/ 226 h 265"/>
              <a:gd name="T50" fmla="*/ 48 w 264"/>
              <a:gd name="T51" fmla="*/ 235 h 265"/>
              <a:gd name="T52" fmla="*/ 59 w 264"/>
              <a:gd name="T53" fmla="*/ 242 h 265"/>
              <a:gd name="T54" fmla="*/ 69 w 264"/>
              <a:gd name="T55" fmla="*/ 248 h 265"/>
              <a:gd name="T56" fmla="*/ 82 w 264"/>
              <a:gd name="T57" fmla="*/ 254 h 265"/>
              <a:gd name="T58" fmla="*/ 93 w 264"/>
              <a:gd name="T59" fmla="*/ 259 h 265"/>
              <a:gd name="T60" fmla="*/ 105 w 264"/>
              <a:gd name="T61" fmla="*/ 262 h 265"/>
              <a:gd name="T62" fmla="*/ 118 w 264"/>
              <a:gd name="T63" fmla="*/ 263 h 265"/>
              <a:gd name="T64" fmla="*/ 132 w 264"/>
              <a:gd name="T65" fmla="*/ 265 h 265"/>
              <a:gd name="T66" fmla="*/ 146 w 264"/>
              <a:gd name="T67" fmla="*/ 263 h 265"/>
              <a:gd name="T68" fmla="*/ 157 w 264"/>
              <a:gd name="T69" fmla="*/ 262 h 265"/>
              <a:gd name="T70" fmla="*/ 171 w 264"/>
              <a:gd name="T71" fmla="*/ 259 h 265"/>
              <a:gd name="T72" fmla="*/ 182 w 264"/>
              <a:gd name="T73" fmla="*/ 254 h 265"/>
              <a:gd name="T74" fmla="*/ 194 w 264"/>
              <a:gd name="T75" fmla="*/ 248 h 265"/>
              <a:gd name="T76" fmla="*/ 205 w 264"/>
              <a:gd name="T77" fmla="*/ 242 h 265"/>
              <a:gd name="T78" fmla="*/ 215 w 264"/>
              <a:gd name="T79" fmla="*/ 235 h 265"/>
              <a:gd name="T80" fmla="*/ 224 w 264"/>
              <a:gd name="T81" fmla="*/ 227 h 265"/>
              <a:gd name="T82" fmla="*/ 231 w 264"/>
              <a:gd name="T83" fmla="*/ 219 h 265"/>
              <a:gd name="T84" fmla="*/ 240 w 264"/>
              <a:gd name="T85" fmla="*/ 207 h 265"/>
              <a:gd name="T86" fmla="*/ 247 w 264"/>
              <a:gd name="T87" fmla="*/ 198 h 265"/>
              <a:gd name="T88" fmla="*/ 251 w 264"/>
              <a:gd name="T89" fmla="*/ 185 h 265"/>
              <a:gd name="T90" fmla="*/ 258 w 264"/>
              <a:gd name="T91" fmla="*/ 174 h 265"/>
              <a:gd name="T92" fmla="*/ 261 w 264"/>
              <a:gd name="T93" fmla="*/ 161 h 265"/>
              <a:gd name="T94" fmla="*/ 262 w 264"/>
              <a:gd name="T95" fmla="*/ 150 h 265"/>
              <a:gd name="T96" fmla="*/ 264 w 264"/>
              <a:gd name="T97" fmla="*/ 136 h 265"/>
              <a:gd name="T98" fmla="*/ 132 w 264"/>
              <a:gd name="T99" fmla="*/ 136 h 265"/>
              <a:gd name="T100" fmla="*/ 132 w 264"/>
              <a:gd name="T10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265">
                <a:moveTo>
                  <a:pt x="132" y="0"/>
                </a:moveTo>
                <a:lnTo>
                  <a:pt x="118" y="2"/>
                </a:lnTo>
                <a:lnTo>
                  <a:pt x="105" y="3"/>
                </a:lnTo>
                <a:lnTo>
                  <a:pt x="93" y="6"/>
                </a:lnTo>
                <a:lnTo>
                  <a:pt x="82" y="10"/>
                </a:lnTo>
                <a:lnTo>
                  <a:pt x="69" y="17"/>
                </a:lnTo>
                <a:lnTo>
                  <a:pt x="59" y="23"/>
                </a:lnTo>
                <a:lnTo>
                  <a:pt x="48" y="31"/>
                </a:lnTo>
                <a:lnTo>
                  <a:pt x="40" y="39"/>
                </a:lnTo>
                <a:lnTo>
                  <a:pt x="30" y="48"/>
                </a:lnTo>
                <a:lnTo>
                  <a:pt x="23" y="59"/>
                </a:lnTo>
                <a:lnTo>
                  <a:pt x="16" y="70"/>
                </a:lnTo>
                <a:lnTo>
                  <a:pt x="10" y="81"/>
                </a:lnTo>
                <a:lnTo>
                  <a:pt x="6" y="93"/>
                </a:lnTo>
                <a:lnTo>
                  <a:pt x="2" y="107"/>
                </a:lnTo>
                <a:lnTo>
                  <a:pt x="0" y="119"/>
                </a:lnTo>
                <a:lnTo>
                  <a:pt x="0" y="133"/>
                </a:lnTo>
                <a:lnTo>
                  <a:pt x="0" y="147"/>
                </a:lnTo>
                <a:lnTo>
                  <a:pt x="2" y="158"/>
                </a:lnTo>
                <a:lnTo>
                  <a:pt x="6" y="172"/>
                </a:lnTo>
                <a:lnTo>
                  <a:pt x="10" y="184"/>
                </a:lnTo>
                <a:lnTo>
                  <a:pt x="16" y="196"/>
                </a:lnTo>
                <a:lnTo>
                  <a:pt x="23" y="206"/>
                </a:lnTo>
                <a:lnTo>
                  <a:pt x="30" y="217"/>
                </a:lnTo>
                <a:lnTo>
                  <a:pt x="40" y="226"/>
                </a:lnTo>
                <a:lnTo>
                  <a:pt x="48" y="235"/>
                </a:lnTo>
                <a:lnTo>
                  <a:pt x="59" y="242"/>
                </a:lnTo>
                <a:lnTo>
                  <a:pt x="69" y="248"/>
                </a:lnTo>
                <a:lnTo>
                  <a:pt x="82" y="254"/>
                </a:lnTo>
                <a:lnTo>
                  <a:pt x="93" y="259"/>
                </a:lnTo>
                <a:lnTo>
                  <a:pt x="105" y="262"/>
                </a:lnTo>
                <a:lnTo>
                  <a:pt x="118" y="263"/>
                </a:lnTo>
                <a:lnTo>
                  <a:pt x="132" y="265"/>
                </a:lnTo>
                <a:lnTo>
                  <a:pt x="146" y="263"/>
                </a:lnTo>
                <a:lnTo>
                  <a:pt x="157" y="262"/>
                </a:lnTo>
                <a:lnTo>
                  <a:pt x="171" y="259"/>
                </a:lnTo>
                <a:lnTo>
                  <a:pt x="182" y="254"/>
                </a:lnTo>
                <a:lnTo>
                  <a:pt x="194" y="248"/>
                </a:lnTo>
                <a:lnTo>
                  <a:pt x="205" y="242"/>
                </a:lnTo>
                <a:lnTo>
                  <a:pt x="215" y="235"/>
                </a:lnTo>
                <a:lnTo>
                  <a:pt x="224" y="227"/>
                </a:lnTo>
                <a:lnTo>
                  <a:pt x="231" y="219"/>
                </a:lnTo>
                <a:lnTo>
                  <a:pt x="240" y="207"/>
                </a:lnTo>
                <a:lnTo>
                  <a:pt x="247" y="198"/>
                </a:lnTo>
                <a:lnTo>
                  <a:pt x="251" y="185"/>
                </a:lnTo>
                <a:lnTo>
                  <a:pt x="258" y="174"/>
                </a:lnTo>
                <a:lnTo>
                  <a:pt x="261" y="161"/>
                </a:lnTo>
                <a:lnTo>
                  <a:pt x="262" y="150"/>
                </a:lnTo>
                <a:lnTo>
                  <a:pt x="264" y="136"/>
                </a:lnTo>
                <a:lnTo>
                  <a:pt x="132" y="136"/>
                </a:lnTo>
                <a:lnTo>
                  <a:pt x="132"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13" name="Freeform 209"/>
          <p:cNvSpPr>
            <a:spLocks/>
          </p:cNvSpPr>
          <p:nvPr/>
        </p:nvSpPr>
        <p:spPr bwMode="auto">
          <a:xfrm>
            <a:off x="7736966" y="4269397"/>
            <a:ext cx="142875" cy="161926"/>
          </a:xfrm>
          <a:custGeom>
            <a:avLst/>
            <a:gdLst>
              <a:gd name="T0" fmla="*/ 0 w 132"/>
              <a:gd name="T1" fmla="*/ 0 h 135"/>
              <a:gd name="T2" fmla="*/ 0 w 132"/>
              <a:gd name="T3" fmla="*/ 135 h 135"/>
              <a:gd name="T4" fmla="*/ 132 w 132"/>
              <a:gd name="T5" fmla="*/ 135 h 135"/>
              <a:gd name="T6" fmla="*/ 132 w 132"/>
              <a:gd name="T7" fmla="*/ 132 h 135"/>
              <a:gd name="T8" fmla="*/ 130 w 132"/>
              <a:gd name="T9" fmla="*/ 118 h 135"/>
              <a:gd name="T10" fmla="*/ 129 w 132"/>
              <a:gd name="T11" fmla="*/ 104 h 135"/>
              <a:gd name="T12" fmla="*/ 126 w 132"/>
              <a:gd name="T13" fmla="*/ 93 h 135"/>
              <a:gd name="T14" fmla="*/ 121 w 132"/>
              <a:gd name="T15" fmla="*/ 79 h 135"/>
              <a:gd name="T16" fmla="*/ 115 w 132"/>
              <a:gd name="T17" fmla="*/ 69 h 135"/>
              <a:gd name="T18" fmla="*/ 109 w 132"/>
              <a:gd name="T19" fmla="*/ 56 h 135"/>
              <a:gd name="T20" fmla="*/ 102 w 132"/>
              <a:gd name="T21" fmla="*/ 48 h 135"/>
              <a:gd name="T22" fmla="*/ 93 w 132"/>
              <a:gd name="T23" fmla="*/ 37 h 135"/>
              <a:gd name="T24" fmla="*/ 84 w 132"/>
              <a:gd name="T25" fmla="*/ 30 h 135"/>
              <a:gd name="T26" fmla="*/ 73 w 132"/>
              <a:gd name="T27" fmla="*/ 23 h 135"/>
              <a:gd name="T28" fmla="*/ 63 w 132"/>
              <a:gd name="T29" fmla="*/ 14 h 135"/>
              <a:gd name="T30" fmla="*/ 51 w 132"/>
              <a:gd name="T31" fmla="*/ 10 h 135"/>
              <a:gd name="T32" fmla="*/ 39 w 132"/>
              <a:gd name="T33" fmla="*/ 6 h 135"/>
              <a:gd name="T34" fmla="*/ 25 w 132"/>
              <a:gd name="T35" fmla="*/ 2 h 135"/>
              <a:gd name="T36" fmla="*/ 14 w 132"/>
              <a:gd name="T37" fmla="*/ 0 h 135"/>
              <a:gd name="T38" fmla="*/ 0 w 132"/>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35">
                <a:moveTo>
                  <a:pt x="0" y="0"/>
                </a:moveTo>
                <a:lnTo>
                  <a:pt x="0" y="135"/>
                </a:lnTo>
                <a:lnTo>
                  <a:pt x="132" y="135"/>
                </a:lnTo>
                <a:lnTo>
                  <a:pt x="132" y="132"/>
                </a:lnTo>
                <a:lnTo>
                  <a:pt x="130" y="118"/>
                </a:lnTo>
                <a:lnTo>
                  <a:pt x="129" y="104"/>
                </a:lnTo>
                <a:lnTo>
                  <a:pt x="126" y="93"/>
                </a:lnTo>
                <a:lnTo>
                  <a:pt x="121" y="79"/>
                </a:lnTo>
                <a:lnTo>
                  <a:pt x="115" y="69"/>
                </a:lnTo>
                <a:lnTo>
                  <a:pt x="109" y="56"/>
                </a:lnTo>
                <a:lnTo>
                  <a:pt x="102" y="48"/>
                </a:lnTo>
                <a:lnTo>
                  <a:pt x="93" y="37"/>
                </a:lnTo>
                <a:lnTo>
                  <a:pt x="84" y="30"/>
                </a:lnTo>
                <a:lnTo>
                  <a:pt x="73" y="23"/>
                </a:lnTo>
                <a:lnTo>
                  <a:pt x="63" y="14"/>
                </a:lnTo>
                <a:lnTo>
                  <a:pt x="51" y="10"/>
                </a:lnTo>
                <a:lnTo>
                  <a:pt x="39" y="6"/>
                </a:lnTo>
                <a:lnTo>
                  <a:pt x="25" y="2"/>
                </a:lnTo>
                <a:lnTo>
                  <a:pt x="14"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1214" name="Group 270"/>
          <p:cNvGrpSpPr>
            <a:grpSpLocks noChangeAspect="1"/>
          </p:cNvGrpSpPr>
          <p:nvPr/>
        </p:nvGrpSpPr>
        <p:grpSpPr bwMode="auto">
          <a:xfrm>
            <a:off x="6792474" y="4308518"/>
            <a:ext cx="394471" cy="340646"/>
            <a:chOff x="6245" y="2841"/>
            <a:chExt cx="557" cy="481"/>
          </a:xfrm>
        </p:grpSpPr>
        <p:sp>
          <p:nvSpPr>
            <p:cNvPr id="1215" name="Freeform 271"/>
            <p:cNvSpPr>
              <a:spLocks noEditPoints="1"/>
            </p:cNvSpPr>
            <p:nvPr/>
          </p:nvSpPr>
          <p:spPr bwMode="auto">
            <a:xfrm>
              <a:off x="6245" y="2841"/>
              <a:ext cx="557" cy="481"/>
            </a:xfrm>
            <a:custGeom>
              <a:avLst/>
              <a:gdLst>
                <a:gd name="T0" fmla="*/ 365 w 398"/>
                <a:gd name="T1" fmla="*/ 0 h 344"/>
                <a:gd name="T2" fmla="*/ 33 w 398"/>
                <a:gd name="T3" fmla="*/ 0 h 344"/>
                <a:gd name="T4" fmla="*/ 0 w 398"/>
                <a:gd name="T5" fmla="*/ 33 h 344"/>
                <a:gd name="T6" fmla="*/ 0 w 398"/>
                <a:gd name="T7" fmla="*/ 227 h 344"/>
                <a:gd name="T8" fmla="*/ 33 w 398"/>
                <a:gd name="T9" fmla="*/ 260 h 344"/>
                <a:gd name="T10" fmla="*/ 117 w 398"/>
                <a:gd name="T11" fmla="*/ 260 h 344"/>
                <a:gd name="T12" fmla="*/ 298 w 398"/>
                <a:gd name="T13" fmla="*/ 344 h 344"/>
                <a:gd name="T14" fmla="*/ 243 w 398"/>
                <a:gd name="T15" fmla="*/ 260 h 344"/>
                <a:gd name="T16" fmla="*/ 365 w 398"/>
                <a:gd name="T17" fmla="*/ 260 h 344"/>
                <a:gd name="T18" fmla="*/ 398 w 398"/>
                <a:gd name="T19" fmla="*/ 227 h 344"/>
                <a:gd name="T20" fmla="*/ 398 w 398"/>
                <a:gd name="T21" fmla="*/ 33 h 344"/>
                <a:gd name="T22" fmla="*/ 365 w 398"/>
                <a:gd name="T23" fmla="*/ 0 h 344"/>
                <a:gd name="T24" fmla="*/ 102 w 398"/>
                <a:gd name="T25" fmla="*/ 195 h 344"/>
                <a:gd name="T26" fmla="*/ 82 w 398"/>
                <a:gd name="T27" fmla="*/ 195 h 344"/>
                <a:gd name="T28" fmla="*/ 82 w 398"/>
                <a:gd name="T29" fmla="*/ 93 h 344"/>
                <a:gd name="T30" fmla="*/ 70 w 398"/>
                <a:gd name="T31" fmla="*/ 100 h 344"/>
                <a:gd name="T32" fmla="*/ 56 w 398"/>
                <a:gd name="T33" fmla="*/ 105 h 344"/>
                <a:gd name="T34" fmla="*/ 56 w 398"/>
                <a:gd name="T35" fmla="*/ 87 h 344"/>
                <a:gd name="T36" fmla="*/ 66 w 398"/>
                <a:gd name="T37" fmla="*/ 84 h 344"/>
                <a:gd name="T38" fmla="*/ 75 w 398"/>
                <a:gd name="T39" fmla="*/ 80 h 344"/>
                <a:gd name="T40" fmla="*/ 84 w 398"/>
                <a:gd name="T41" fmla="*/ 75 h 344"/>
                <a:gd name="T42" fmla="*/ 94 w 398"/>
                <a:gd name="T43" fmla="*/ 69 h 344"/>
                <a:gd name="T44" fmla="*/ 102 w 398"/>
                <a:gd name="T45" fmla="*/ 69 h 344"/>
                <a:gd name="T46" fmla="*/ 102 w 398"/>
                <a:gd name="T47" fmla="*/ 195 h 344"/>
                <a:gd name="T48" fmla="*/ 197 w 398"/>
                <a:gd name="T49" fmla="*/ 181 h 344"/>
                <a:gd name="T50" fmla="*/ 164 w 398"/>
                <a:gd name="T51" fmla="*/ 198 h 344"/>
                <a:gd name="T52" fmla="*/ 133 w 398"/>
                <a:gd name="T53" fmla="*/ 182 h 344"/>
                <a:gd name="T54" fmla="*/ 122 w 398"/>
                <a:gd name="T55" fmla="*/ 135 h 344"/>
                <a:gd name="T56" fmla="*/ 134 w 398"/>
                <a:gd name="T57" fmla="*/ 84 h 344"/>
                <a:gd name="T58" fmla="*/ 167 w 398"/>
                <a:gd name="T59" fmla="*/ 67 h 344"/>
                <a:gd name="T60" fmla="*/ 209 w 398"/>
                <a:gd name="T61" fmla="*/ 132 h 344"/>
                <a:gd name="T62" fmla="*/ 197 w 398"/>
                <a:gd name="T63" fmla="*/ 181 h 344"/>
                <a:gd name="T64" fmla="*/ 270 w 398"/>
                <a:gd name="T65" fmla="*/ 195 h 344"/>
                <a:gd name="T66" fmla="*/ 250 w 398"/>
                <a:gd name="T67" fmla="*/ 195 h 344"/>
                <a:gd name="T68" fmla="*/ 250 w 398"/>
                <a:gd name="T69" fmla="*/ 93 h 344"/>
                <a:gd name="T70" fmla="*/ 239 w 398"/>
                <a:gd name="T71" fmla="*/ 100 h 344"/>
                <a:gd name="T72" fmla="*/ 224 w 398"/>
                <a:gd name="T73" fmla="*/ 105 h 344"/>
                <a:gd name="T74" fmla="*/ 224 w 398"/>
                <a:gd name="T75" fmla="*/ 87 h 344"/>
                <a:gd name="T76" fmla="*/ 234 w 398"/>
                <a:gd name="T77" fmla="*/ 84 h 344"/>
                <a:gd name="T78" fmla="*/ 243 w 398"/>
                <a:gd name="T79" fmla="*/ 80 h 344"/>
                <a:gd name="T80" fmla="*/ 252 w 398"/>
                <a:gd name="T81" fmla="*/ 75 h 344"/>
                <a:gd name="T82" fmla="*/ 262 w 398"/>
                <a:gd name="T83" fmla="*/ 69 h 344"/>
                <a:gd name="T84" fmla="*/ 270 w 398"/>
                <a:gd name="T85" fmla="*/ 69 h 344"/>
                <a:gd name="T86" fmla="*/ 270 w 398"/>
                <a:gd name="T87" fmla="*/ 195 h 344"/>
                <a:gd name="T88" fmla="*/ 342 w 398"/>
                <a:gd name="T89" fmla="*/ 195 h 344"/>
                <a:gd name="T90" fmla="*/ 322 w 398"/>
                <a:gd name="T91" fmla="*/ 195 h 344"/>
                <a:gd name="T92" fmla="*/ 322 w 398"/>
                <a:gd name="T93" fmla="*/ 93 h 344"/>
                <a:gd name="T94" fmla="*/ 310 w 398"/>
                <a:gd name="T95" fmla="*/ 100 h 344"/>
                <a:gd name="T96" fmla="*/ 296 w 398"/>
                <a:gd name="T97" fmla="*/ 105 h 344"/>
                <a:gd name="T98" fmla="*/ 296 w 398"/>
                <a:gd name="T99" fmla="*/ 87 h 344"/>
                <a:gd name="T100" fmla="*/ 305 w 398"/>
                <a:gd name="T101" fmla="*/ 84 h 344"/>
                <a:gd name="T102" fmla="*/ 314 w 398"/>
                <a:gd name="T103" fmla="*/ 80 h 344"/>
                <a:gd name="T104" fmla="*/ 324 w 398"/>
                <a:gd name="T105" fmla="*/ 75 h 344"/>
                <a:gd name="T106" fmla="*/ 333 w 398"/>
                <a:gd name="T107" fmla="*/ 69 h 344"/>
                <a:gd name="T108" fmla="*/ 342 w 398"/>
                <a:gd name="T109" fmla="*/ 69 h 344"/>
                <a:gd name="T110" fmla="*/ 342 w 398"/>
                <a:gd name="T111" fmla="*/ 19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344">
                  <a:moveTo>
                    <a:pt x="365" y="0"/>
                  </a:moveTo>
                  <a:cubicBezTo>
                    <a:pt x="33" y="0"/>
                    <a:pt x="33" y="0"/>
                    <a:pt x="33" y="0"/>
                  </a:cubicBezTo>
                  <a:cubicBezTo>
                    <a:pt x="15" y="0"/>
                    <a:pt x="0" y="15"/>
                    <a:pt x="0" y="33"/>
                  </a:cubicBezTo>
                  <a:cubicBezTo>
                    <a:pt x="0" y="227"/>
                    <a:pt x="0" y="227"/>
                    <a:pt x="0" y="227"/>
                  </a:cubicBezTo>
                  <a:cubicBezTo>
                    <a:pt x="0" y="245"/>
                    <a:pt x="15" y="260"/>
                    <a:pt x="33" y="260"/>
                  </a:cubicBezTo>
                  <a:cubicBezTo>
                    <a:pt x="117" y="260"/>
                    <a:pt x="117" y="260"/>
                    <a:pt x="117" y="260"/>
                  </a:cubicBezTo>
                  <a:cubicBezTo>
                    <a:pt x="298" y="344"/>
                    <a:pt x="298" y="344"/>
                    <a:pt x="298" y="344"/>
                  </a:cubicBezTo>
                  <a:cubicBezTo>
                    <a:pt x="243" y="260"/>
                    <a:pt x="243" y="260"/>
                    <a:pt x="243" y="260"/>
                  </a:cubicBezTo>
                  <a:cubicBezTo>
                    <a:pt x="365" y="260"/>
                    <a:pt x="365" y="260"/>
                    <a:pt x="365" y="260"/>
                  </a:cubicBezTo>
                  <a:cubicBezTo>
                    <a:pt x="383" y="260"/>
                    <a:pt x="398" y="245"/>
                    <a:pt x="398" y="227"/>
                  </a:cubicBezTo>
                  <a:cubicBezTo>
                    <a:pt x="398" y="33"/>
                    <a:pt x="398" y="33"/>
                    <a:pt x="398" y="33"/>
                  </a:cubicBezTo>
                  <a:cubicBezTo>
                    <a:pt x="398" y="15"/>
                    <a:pt x="383" y="0"/>
                    <a:pt x="365" y="0"/>
                  </a:cubicBezTo>
                  <a:close/>
                  <a:moveTo>
                    <a:pt x="102" y="195"/>
                  </a:moveTo>
                  <a:cubicBezTo>
                    <a:pt x="82" y="195"/>
                    <a:pt x="82" y="195"/>
                    <a:pt x="82" y="195"/>
                  </a:cubicBezTo>
                  <a:cubicBezTo>
                    <a:pt x="82" y="93"/>
                    <a:pt x="82" y="93"/>
                    <a:pt x="82" y="93"/>
                  </a:cubicBezTo>
                  <a:cubicBezTo>
                    <a:pt x="78" y="96"/>
                    <a:pt x="75" y="98"/>
                    <a:pt x="70" y="100"/>
                  </a:cubicBezTo>
                  <a:cubicBezTo>
                    <a:pt x="66" y="102"/>
                    <a:pt x="61" y="103"/>
                    <a:pt x="56" y="105"/>
                  </a:cubicBezTo>
                  <a:cubicBezTo>
                    <a:pt x="56" y="87"/>
                    <a:pt x="56" y="87"/>
                    <a:pt x="56" y="87"/>
                  </a:cubicBezTo>
                  <a:cubicBezTo>
                    <a:pt x="59" y="86"/>
                    <a:pt x="63" y="85"/>
                    <a:pt x="66" y="84"/>
                  </a:cubicBezTo>
                  <a:cubicBezTo>
                    <a:pt x="69" y="83"/>
                    <a:pt x="72" y="81"/>
                    <a:pt x="75" y="80"/>
                  </a:cubicBezTo>
                  <a:cubicBezTo>
                    <a:pt x="78" y="78"/>
                    <a:pt x="81" y="77"/>
                    <a:pt x="84" y="75"/>
                  </a:cubicBezTo>
                  <a:cubicBezTo>
                    <a:pt x="87" y="73"/>
                    <a:pt x="90" y="71"/>
                    <a:pt x="94" y="69"/>
                  </a:cubicBezTo>
                  <a:cubicBezTo>
                    <a:pt x="102" y="69"/>
                    <a:pt x="102" y="69"/>
                    <a:pt x="102" y="69"/>
                  </a:cubicBezTo>
                  <a:lnTo>
                    <a:pt x="102" y="195"/>
                  </a:lnTo>
                  <a:close/>
                  <a:moveTo>
                    <a:pt x="197" y="181"/>
                  </a:moveTo>
                  <a:cubicBezTo>
                    <a:pt x="190" y="193"/>
                    <a:pt x="179" y="198"/>
                    <a:pt x="164" y="198"/>
                  </a:cubicBezTo>
                  <a:cubicBezTo>
                    <a:pt x="151" y="198"/>
                    <a:pt x="141" y="193"/>
                    <a:pt x="133" y="182"/>
                  </a:cubicBezTo>
                  <a:cubicBezTo>
                    <a:pt x="126" y="171"/>
                    <a:pt x="122" y="156"/>
                    <a:pt x="122" y="135"/>
                  </a:cubicBezTo>
                  <a:cubicBezTo>
                    <a:pt x="122" y="113"/>
                    <a:pt x="126" y="96"/>
                    <a:pt x="134" y="84"/>
                  </a:cubicBezTo>
                  <a:cubicBezTo>
                    <a:pt x="142" y="73"/>
                    <a:pt x="153" y="67"/>
                    <a:pt x="167" y="67"/>
                  </a:cubicBezTo>
                  <a:cubicBezTo>
                    <a:pt x="195" y="67"/>
                    <a:pt x="209" y="89"/>
                    <a:pt x="209" y="132"/>
                  </a:cubicBezTo>
                  <a:cubicBezTo>
                    <a:pt x="209" y="154"/>
                    <a:pt x="205" y="170"/>
                    <a:pt x="197" y="181"/>
                  </a:cubicBezTo>
                  <a:close/>
                  <a:moveTo>
                    <a:pt x="270" y="195"/>
                  </a:moveTo>
                  <a:cubicBezTo>
                    <a:pt x="250" y="195"/>
                    <a:pt x="250" y="195"/>
                    <a:pt x="250" y="195"/>
                  </a:cubicBezTo>
                  <a:cubicBezTo>
                    <a:pt x="250" y="93"/>
                    <a:pt x="250" y="93"/>
                    <a:pt x="250" y="93"/>
                  </a:cubicBezTo>
                  <a:cubicBezTo>
                    <a:pt x="247" y="96"/>
                    <a:pt x="243" y="98"/>
                    <a:pt x="239" y="100"/>
                  </a:cubicBezTo>
                  <a:cubicBezTo>
                    <a:pt x="235" y="102"/>
                    <a:pt x="230" y="103"/>
                    <a:pt x="224" y="105"/>
                  </a:cubicBezTo>
                  <a:cubicBezTo>
                    <a:pt x="224" y="87"/>
                    <a:pt x="224" y="87"/>
                    <a:pt x="224" y="87"/>
                  </a:cubicBezTo>
                  <a:cubicBezTo>
                    <a:pt x="228" y="86"/>
                    <a:pt x="231" y="85"/>
                    <a:pt x="234" y="84"/>
                  </a:cubicBezTo>
                  <a:cubicBezTo>
                    <a:pt x="237" y="83"/>
                    <a:pt x="240" y="81"/>
                    <a:pt x="243" y="80"/>
                  </a:cubicBezTo>
                  <a:cubicBezTo>
                    <a:pt x="246" y="78"/>
                    <a:pt x="249" y="77"/>
                    <a:pt x="252" y="75"/>
                  </a:cubicBezTo>
                  <a:cubicBezTo>
                    <a:pt x="256" y="73"/>
                    <a:pt x="259" y="71"/>
                    <a:pt x="262" y="69"/>
                  </a:cubicBezTo>
                  <a:cubicBezTo>
                    <a:pt x="270" y="69"/>
                    <a:pt x="270" y="69"/>
                    <a:pt x="270" y="69"/>
                  </a:cubicBezTo>
                  <a:lnTo>
                    <a:pt x="270" y="195"/>
                  </a:lnTo>
                  <a:close/>
                  <a:moveTo>
                    <a:pt x="342" y="195"/>
                  </a:moveTo>
                  <a:cubicBezTo>
                    <a:pt x="322" y="195"/>
                    <a:pt x="322" y="195"/>
                    <a:pt x="322" y="195"/>
                  </a:cubicBezTo>
                  <a:cubicBezTo>
                    <a:pt x="322" y="93"/>
                    <a:pt x="322" y="93"/>
                    <a:pt x="322" y="93"/>
                  </a:cubicBezTo>
                  <a:cubicBezTo>
                    <a:pt x="318" y="96"/>
                    <a:pt x="314" y="98"/>
                    <a:pt x="310" y="100"/>
                  </a:cubicBezTo>
                  <a:cubicBezTo>
                    <a:pt x="306" y="102"/>
                    <a:pt x="301" y="103"/>
                    <a:pt x="296" y="105"/>
                  </a:cubicBezTo>
                  <a:cubicBezTo>
                    <a:pt x="296" y="87"/>
                    <a:pt x="296" y="87"/>
                    <a:pt x="296" y="87"/>
                  </a:cubicBezTo>
                  <a:cubicBezTo>
                    <a:pt x="299" y="86"/>
                    <a:pt x="302" y="85"/>
                    <a:pt x="305" y="84"/>
                  </a:cubicBezTo>
                  <a:cubicBezTo>
                    <a:pt x="308" y="83"/>
                    <a:pt x="311" y="81"/>
                    <a:pt x="314" y="80"/>
                  </a:cubicBezTo>
                  <a:cubicBezTo>
                    <a:pt x="318" y="78"/>
                    <a:pt x="321" y="77"/>
                    <a:pt x="324" y="75"/>
                  </a:cubicBezTo>
                  <a:cubicBezTo>
                    <a:pt x="327" y="73"/>
                    <a:pt x="330" y="71"/>
                    <a:pt x="333" y="69"/>
                  </a:cubicBezTo>
                  <a:cubicBezTo>
                    <a:pt x="342" y="69"/>
                    <a:pt x="342" y="69"/>
                    <a:pt x="342" y="69"/>
                  </a:cubicBezTo>
                  <a:lnTo>
                    <a:pt x="342" y="195"/>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16" name="Freeform 272"/>
            <p:cNvSpPr>
              <a:spLocks/>
            </p:cNvSpPr>
            <p:nvPr/>
          </p:nvSpPr>
          <p:spPr bwMode="auto">
            <a:xfrm>
              <a:off x="6445" y="2957"/>
              <a:ext cx="63" cy="139"/>
            </a:xfrm>
            <a:custGeom>
              <a:avLst/>
              <a:gdLst>
                <a:gd name="T0" fmla="*/ 23 w 45"/>
                <a:gd name="T1" fmla="*/ 0 h 99"/>
                <a:gd name="T2" fmla="*/ 0 w 45"/>
                <a:gd name="T3" fmla="*/ 51 h 99"/>
                <a:gd name="T4" fmla="*/ 23 w 45"/>
                <a:gd name="T5" fmla="*/ 99 h 99"/>
                <a:gd name="T6" fmla="*/ 45 w 45"/>
                <a:gd name="T7" fmla="*/ 51 h 99"/>
                <a:gd name="T8" fmla="*/ 23 w 45"/>
                <a:gd name="T9" fmla="*/ 0 h 99"/>
              </a:gdLst>
              <a:ahLst/>
              <a:cxnLst>
                <a:cxn ang="0">
                  <a:pos x="T0" y="T1"/>
                </a:cxn>
                <a:cxn ang="0">
                  <a:pos x="T2" y="T3"/>
                </a:cxn>
                <a:cxn ang="0">
                  <a:pos x="T4" y="T5"/>
                </a:cxn>
                <a:cxn ang="0">
                  <a:pos x="T6" y="T7"/>
                </a:cxn>
                <a:cxn ang="0">
                  <a:pos x="T8" y="T9"/>
                </a:cxn>
              </a:cxnLst>
              <a:rect l="0" t="0" r="r" b="b"/>
              <a:pathLst>
                <a:path w="45" h="99">
                  <a:moveTo>
                    <a:pt x="23" y="0"/>
                  </a:moveTo>
                  <a:cubicBezTo>
                    <a:pt x="8" y="0"/>
                    <a:pt x="0" y="17"/>
                    <a:pt x="0" y="51"/>
                  </a:cubicBezTo>
                  <a:cubicBezTo>
                    <a:pt x="0" y="83"/>
                    <a:pt x="8" y="99"/>
                    <a:pt x="23" y="99"/>
                  </a:cubicBezTo>
                  <a:cubicBezTo>
                    <a:pt x="38" y="99"/>
                    <a:pt x="45" y="83"/>
                    <a:pt x="45" y="51"/>
                  </a:cubicBezTo>
                  <a:cubicBezTo>
                    <a:pt x="45" y="17"/>
                    <a:pt x="38" y="0"/>
                    <a:pt x="23"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17" name="Freeform 273"/>
            <p:cNvSpPr>
              <a:spLocks/>
            </p:cNvSpPr>
            <p:nvPr/>
          </p:nvSpPr>
          <p:spPr bwMode="auto">
            <a:xfrm>
              <a:off x="6323" y="2937"/>
              <a:ext cx="64"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3" y="17"/>
                    <a:pt x="0" y="18"/>
                  </a:cubicBezTo>
                  <a:cubicBezTo>
                    <a:pt x="0" y="36"/>
                    <a:pt x="0" y="36"/>
                    <a:pt x="0" y="36"/>
                  </a:cubicBezTo>
                  <a:cubicBezTo>
                    <a:pt x="5" y="34"/>
                    <a:pt x="10" y="33"/>
                    <a:pt x="14" y="31"/>
                  </a:cubicBezTo>
                  <a:cubicBezTo>
                    <a:pt x="19" y="29"/>
                    <a:pt x="22"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18" name="Freeform 274"/>
            <p:cNvSpPr>
              <a:spLocks noEditPoints="1"/>
            </p:cNvSpPr>
            <p:nvPr/>
          </p:nvSpPr>
          <p:spPr bwMode="auto">
            <a:xfrm>
              <a:off x="6415" y="2935"/>
              <a:ext cx="122" cy="183"/>
            </a:xfrm>
            <a:custGeom>
              <a:avLst/>
              <a:gdLst>
                <a:gd name="T0" fmla="*/ 45 w 87"/>
                <a:gd name="T1" fmla="*/ 0 h 131"/>
                <a:gd name="T2" fmla="*/ 12 w 87"/>
                <a:gd name="T3" fmla="*/ 17 h 131"/>
                <a:gd name="T4" fmla="*/ 0 w 87"/>
                <a:gd name="T5" fmla="*/ 68 h 131"/>
                <a:gd name="T6" fmla="*/ 11 w 87"/>
                <a:gd name="T7" fmla="*/ 115 h 131"/>
                <a:gd name="T8" fmla="*/ 42 w 87"/>
                <a:gd name="T9" fmla="*/ 131 h 131"/>
                <a:gd name="T10" fmla="*/ 75 w 87"/>
                <a:gd name="T11" fmla="*/ 114 h 131"/>
                <a:gd name="T12" fmla="*/ 87 w 87"/>
                <a:gd name="T13" fmla="*/ 65 h 131"/>
                <a:gd name="T14" fmla="*/ 45 w 87"/>
                <a:gd name="T15" fmla="*/ 0 h 131"/>
                <a:gd name="T16" fmla="*/ 44 w 87"/>
                <a:gd name="T17" fmla="*/ 115 h 131"/>
                <a:gd name="T18" fmla="*/ 21 w 87"/>
                <a:gd name="T19" fmla="*/ 67 h 131"/>
                <a:gd name="T20" fmla="*/ 44 w 87"/>
                <a:gd name="T21" fmla="*/ 16 h 131"/>
                <a:gd name="T22" fmla="*/ 66 w 87"/>
                <a:gd name="T23" fmla="*/ 67 h 131"/>
                <a:gd name="T24" fmla="*/ 44 w 87"/>
                <a:gd name="T25"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31">
                  <a:moveTo>
                    <a:pt x="45" y="0"/>
                  </a:moveTo>
                  <a:cubicBezTo>
                    <a:pt x="31" y="0"/>
                    <a:pt x="20" y="6"/>
                    <a:pt x="12" y="17"/>
                  </a:cubicBezTo>
                  <a:cubicBezTo>
                    <a:pt x="4" y="29"/>
                    <a:pt x="0" y="46"/>
                    <a:pt x="0" y="68"/>
                  </a:cubicBezTo>
                  <a:cubicBezTo>
                    <a:pt x="0" y="89"/>
                    <a:pt x="4" y="104"/>
                    <a:pt x="11" y="115"/>
                  </a:cubicBezTo>
                  <a:cubicBezTo>
                    <a:pt x="19" y="126"/>
                    <a:pt x="29" y="131"/>
                    <a:pt x="42" y="131"/>
                  </a:cubicBezTo>
                  <a:cubicBezTo>
                    <a:pt x="57" y="131"/>
                    <a:pt x="68" y="126"/>
                    <a:pt x="75" y="114"/>
                  </a:cubicBezTo>
                  <a:cubicBezTo>
                    <a:pt x="83" y="103"/>
                    <a:pt x="87" y="87"/>
                    <a:pt x="87" y="65"/>
                  </a:cubicBezTo>
                  <a:cubicBezTo>
                    <a:pt x="87" y="22"/>
                    <a:pt x="73" y="0"/>
                    <a:pt x="45" y="0"/>
                  </a:cubicBezTo>
                  <a:close/>
                  <a:moveTo>
                    <a:pt x="44" y="115"/>
                  </a:moveTo>
                  <a:cubicBezTo>
                    <a:pt x="29" y="115"/>
                    <a:pt x="21" y="99"/>
                    <a:pt x="21" y="67"/>
                  </a:cubicBezTo>
                  <a:cubicBezTo>
                    <a:pt x="21" y="33"/>
                    <a:pt x="29" y="16"/>
                    <a:pt x="44" y="16"/>
                  </a:cubicBezTo>
                  <a:cubicBezTo>
                    <a:pt x="59" y="16"/>
                    <a:pt x="66" y="33"/>
                    <a:pt x="66" y="67"/>
                  </a:cubicBezTo>
                  <a:cubicBezTo>
                    <a:pt x="66" y="99"/>
                    <a:pt x="59" y="115"/>
                    <a:pt x="44" y="11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19" name="Freeform 275"/>
            <p:cNvSpPr>
              <a:spLocks/>
            </p:cNvSpPr>
            <p:nvPr/>
          </p:nvSpPr>
          <p:spPr bwMode="auto">
            <a:xfrm>
              <a:off x="6558" y="2937"/>
              <a:ext cx="65"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5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4" y="17"/>
                    <a:pt x="0" y="18"/>
                  </a:cubicBezTo>
                  <a:cubicBezTo>
                    <a:pt x="0" y="36"/>
                    <a:pt x="0" y="36"/>
                    <a:pt x="0" y="36"/>
                  </a:cubicBezTo>
                  <a:cubicBezTo>
                    <a:pt x="6" y="34"/>
                    <a:pt x="11" y="33"/>
                    <a:pt x="15" y="31"/>
                  </a:cubicBezTo>
                  <a:cubicBezTo>
                    <a:pt x="19" y="29"/>
                    <a:pt x="23"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5" y="2"/>
                    <a:pt x="32"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20" name="Freeform 276"/>
            <p:cNvSpPr>
              <a:spLocks/>
            </p:cNvSpPr>
            <p:nvPr/>
          </p:nvSpPr>
          <p:spPr bwMode="auto">
            <a:xfrm>
              <a:off x="6659" y="2937"/>
              <a:ext cx="64" cy="177"/>
            </a:xfrm>
            <a:custGeom>
              <a:avLst/>
              <a:gdLst>
                <a:gd name="T0" fmla="*/ 28 w 46"/>
                <a:gd name="T1" fmla="*/ 6 h 126"/>
                <a:gd name="T2" fmla="*/ 18 w 46"/>
                <a:gd name="T3" fmla="*/ 11 h 126"/>
                <a:gd name="T4" fmla="*/ 9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7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8" y="11"/>
                  </a:cubicBezTo>
                  <a:cubicBezTo>
                    <a:pt x="15" y="12"/>
                    <a:pt x="12" y="14"/>
                    <a:pt x="9" y="15"/>
                  </a:cubicBezTo>
                  <a:cubicBezTo>
                    <a:pt x="6" y="16"/>
                    <a:pt x="3" y="17"/>
                    <a:pt x="0" y="18"/>
                  </a:cubicBezTo>
                  <a:cubicBezTo>
                    <a:pt x="0" y="36"/>
                    <a:pt x="0" y="36"/>
                    <a:pt x="0" y="36"/>
                  </a:cubicBezTo>
                  <a:cubicBezTo>
                    <a:pt x="5" y="34"/>
                    <a:pt x="10" y="33"/>
                    <a:pt x="14" y="31"/>
                  </a:cubicBezTo>
                  <a:cubicBezTo>
                    <a:pt x="18" y="29"/>
                    <a:pt x="22" y="27"/>
                    <a:pt x="26" y="24"/>
                  </a:cubicBezTo>
                  <a:cubicBezTo>
                    <a:pt x="26" y="126"/>
                    <a:pt x="26" y="126"/>
                    <a:pt x="26" y="126"/>
                  </a:cubicBezTo>
                  <a:cubicBezTo>
                    <a:pt x="46" y="126"/>
                    <a:pt x="46" y="126"/>
                    <a:pt x="46" y="126"/>
                  </a:cubicBezTo>
                  <a:cubicBezTo>
                    <a:pt x="46" y="0"/>
                    <a:pt x="46" y="0"/>
                    <a:pt x="46" y="0"/>
                  </a:cubicBezTo>
                  <a:cubicBezTo>
                    <a:pt x="37" y="0"/>
                    <a:pt x="37" y="0"/>
                    <a:pt x="37"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221" name="Group 284"/>
          <p:cNvGrpSpPr>
            <a:grpSpLocks noChangeAspect="1"/>
          </p:cNvGrpSpPr>
          <p:nvPr/>
        </p:nvGrpSpPr>
        <p:grpSpPr bwMode="auto">
          <a:xfrm>
            <a:off x="6184033" y="4308517"/>
            <a:ext cx="400402" cy="395063"/>
            <a:chOff x="5983" y="3772"/>
            <a:chExt cx="525" cy="518"/>
          </a:xfrm>
        </p:grpSpPr>
        <p:sp>
          <p:nvSpPr>
            <p:cNvPr id="1222" name="Freeform 287"/>
            <p:cNvSpPr>
              <a:spLocks noEditPoints="1"/>
            </p:cNvSpPr>
            <p:nvPr/>
          </p:nvSpPr>
          <p:spPr bwMode="auto">
            <a:xfrm>
              <a:off x="5983" y="3772"/>
              <a:ext cx="423" cy="42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23" name="Freeform 288"/>
            <p:cNvSpPr>
              <a:spLocks noEditPoints="1"/>
            </p:cNvSpPr>
            <p:nvPr/>
          </p:nvSpPr>
          <p:spPr bwMode="auto">
            <a:xfrm>
              <a:off x="6313" y="4094"/>
              <a:ext cx="195" cy="196"/>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1224" name="Picture 1223"/>
          <p:cNvPicPr>
            <a:picLocks noChangeAspect="1"/>
          </p:cNvPicPr>
          <p:nvPr/>
        </p:nvPicPr>
        <p:blipFill>
          <a:blip r:embed="rId2"/>
          <a:stretch>
            <a:fillRect/>
          </a:stretch>
        </p:blipFill>
        <p:spPr>
          <a:xfrm>
            <a:off x="5300630" y="3796180"/>
            <a:ext cx="467544" cy="880082"/>
          </a:xfrm>
          <a:prstGeom prst="rect">
            <a:avLst/>
          </a:prstGeom>
        </p:spPr>
      </p:pic>
      <p:pic>
        <p:nvPicPr>
          <p:cNvPr id="1225" name="Picture 1224"/>
          <p:cNvPicPr>
            <a:picLocks noChangeAspect="1"/>
          </p:cNvPicPr>
          <p:nvPr/>
        </p:nvPicPr>
        <p:blipFill>
          <a:blip r:embed="rId2"/>
          <a:stretch>
            <a:fillRect/>
          </a:stretch>
        </p:blipFill>
        <p:spPr>
          <a:xfrm>
            <a:off x="4630844" y="3782668"/>
            <a:ext cx="467544" cy="880082"/>
          </a:xfrm>
          <a:prstGeom prst="rect">
            <a:avLst/>
          </a:prstGeom>
        </p:spPr>
      </p:pic>
      <p:pic>
        <p:nvPicPr>
          <p:cNvPr id="1226" name="Picture 1225"/>
          <p:cNvPicPr>
            <a:picLocks noChangeAspect="1"/>
          </p:cNvPicPr>
          <p:nvPr/>
        </p:nvPicPr>
        <p:blipFill>
          <a:blip r:embed="rId10"/>
          <a:stretch>
            <a:fillRect/>
          </a:stretch>
        </p:blipFill>
        <p:spPr>
          <a:xfrm>
            <a:off x="4885128" y="4312802"/>
            <a:ext cx="348632" cy="352616"/>
          </a:xfrm>
          <a:prstGeom prst="rect">
            <a:avLst/>
          </a:prstGeom>
        </p:spPr>
      </p:pic>
      <p:grpSp>
        <p:nvGrpSpPr>
          <p:cNvPr id="1227" name="Group 315"/>
          <p:cNvGrpSpPr>
            <a:grpSpLocks noChangeAspect="1"/>
          </p:cNvGrpSpPr>
          <p:nvPr/>
        </p:nvGrpSpPr>
        <p:grpSpPr bwMode="auto">
          <a:xfrm>
            <a:off x="7883398" y="5335744"/>
            <a:ext cx="705079" cy="532726"/>
            <a:chOff x="6876" y="2250"/>
            <a:chExt cx="990" cy="748"/>
          </a:xfrm>
        </p:grpSpPr>
        <p:sp>
          <p:nvSpPr>
            <p:cNvPr id="1228"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29"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0"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1"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2"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3"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4"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5"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6"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7"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8"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39"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0"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1"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2"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3"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4"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5"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6"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7"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8"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49"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0"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1"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2"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3"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4"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5"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6"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257" name="Group 315"/>
          <p:cNvGrpSpPr>
            <a:grpSpLocks noChangeAspect="1"/>
          </p:cNvGrpSpPr>
          <p:nvPr/>
        </p:nvGrpSpPr>
        <p:grpSpPr bwMode="auto">
          <a:xfrm>
            <a:off x="7020361" y="5335744"/>
            <a:ext cx="705079" cy="532726"/>
            <a:chOff x="6876" y="2250"/>
            <a:chExt cx="990" cy="748"/>
          </a:xfrm>
        </p:grpSpPr>
        <p:sp>
          <p:nvSpPr>
            <p:cNvPr id="1258"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59"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0"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1"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2"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3"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4"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5"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6"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7"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8"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69"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0"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1"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2"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3"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4"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5"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6"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7"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8"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79"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0"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1"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2"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3"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4"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5"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6"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287" name="Group 315"/>
          <p:cNvGrpSpPr>
            <a:grpSpLocks noChangeAspect="1"/>
          </p:cNvGrpSpPr>
          <p:nvPr/>
        </p:nvGrpSpPr>
        <p:grpSpPr bwMode="auto">
          <a:xfrm>
            <a:off x="6157323" y="5335744"/>
            <a:ext cx="705079" cy="532726"/>
            <a:chOff x="6876" y="2250"/>
            <a:chExt cx="990" cy="748"/>
          </a:xfrm>
        </p:grpSpPr>
        <p:sp>
          <p:nvSpPr>
            <p:cNvPr id="1288"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89"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0"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1"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2"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3"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4"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5"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6"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7"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8"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99"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0"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1"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2"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3"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4"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5"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6"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7"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8"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09"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0"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1"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2"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3"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4"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5"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6"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317" name="Group 315"/>
          <p:cNvGrpSpPr>
            <a:grpSpLocks noChangeAspect="1"/>
          </p:cNvGrpSpPr>
          <p:nvPr/>
        </p:nvGrpSpPr>
        <p:grpSpPr bwMode="auto">
          <a:xfrm>
            <a:off x="5294285" y="5335744"/>
            <a:ext cx="705079" cy="532726"/>
            <a:chOff x="6876" y="2250"/>
            <a:chExt cx="990" cy="748"/>
          </a:xfrm>
        </p:grpSpPr>
        <p:sp>
          <p:nvSpPr>
            <p:cNvPr id="1318" name="Rectangle 317"/>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19" name="Freeform 318"/>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0" name="Freeform 319"/>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1" name="Rectangle 320"/>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2" name="Rectangle 321"/>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3" name="Rectangle 322"/>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4" name="Rectangle 323"/>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5" name="Rectangle 324"/>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6" name="Rectangle 325"/>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7" name="Rectangle 326"/>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8" name="Rectangle 327"/>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29" name="Rectangle 328"/>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0" name="Rectangle 329"/>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1" name="Rectangle 330"/>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2" name="Rectangle 331"/>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3" name="Rectangle 332"/>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4" name="Rectangle 333"/>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5" name="Rectangle 334"/>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6" name="Rectangle 335"/>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7" name="Rectangle 336"/>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8" name="Rectangle 337"/>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39" name="Freeform 338"/>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0" name="Rectangle 339"/>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1" name="Freeform 340"/>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2" name="Freeform 341"/>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3" name="Freeform 342"/>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4" name="Freeform 343"/>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5" name="Freeform 344"/>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46" name="Rectangle 345"/>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1347" name="Picture 355" descr="http://files.softicons.com/download/object-icons/mac-icons-by-iconshock/png/512/ima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3301" y="5250595"/>
            <a:ext cx="703025" cy="703025"/>
          </a:xfrm>
          <a:prstGeom prst="rect">
            <a:avLst/>
          </a:prstGeom>
          <a:noFill/>
          <a:extLst>
            <a:ext uri="{909E8E84-426E-40DD-AFC4-6F175D3DCCD1}">
              <a14:hiddenFill xmlns:a14="http://schemas.microsoft.com/office/drawing/2010/main">
                <a:solidFill>
                  <a:srgbClr val="FFFFFF"/>
                </a:solidFill>
              </a14:hiddenFill>
            </a:ext>
          </a:extLst>
        </p:spPr>
      </p:pic>
      <p:sp>
        <p:nvSpPr>
          <p:cNvPr id="1348" name="Can 1347"/>
          <p:cNvSpPr/>
          <p:nvPr/>
        </p:nvSpPr>
        <p:spPr bwMode="auto">
          <a:xfrm>
            <a:off x="5555736" y="4282219"/>
            <a:ext cx="314748" cy="380531"/>
          </a:xfrm>
          <a:prstGeom prst="can">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421" name="Picture 1420"/>
          <p:cNvPicPr>
            <a:picLocks noChangeAspect="1"/>
          </p:cNvPicPr>
          <p:nvPr/>
        </p:nvPicPr>
        <p:blipFill rotWithShape="1">
          <a:blip r:embed="rId12" cstate="screen">
            <a:duotone>
              <a:prstClr val="black"/>
              <a:srgbClr val="FF0000">
                <a:tint val="45000"/>
                <a:satMod val="400000"/>
              </a:srgbClr>
            </a:duotone>
            <a:extLst>
              <a:ext uri="{28A0092B-C50C-407E-A947-70E740481C1C}">
                <a14:useLocalDpi xmlns:a14="http://schemas.microsoft.com/office/drawing/2010/main" val="0"/>
              </a:ext>
            </a:extLst>
          </a:blip>
          <a:srcRect l="18466" t="16716" r="23181" b="14393"/>
          <a:stretch/>
        </p:blipFill>
        <p:spPr>
          <a:xfrm>
            <a:off x="9840816" y="1541083"/>
            <a:ext cx="2252956" cy="1803779"/>
          </a:xfrm>
          <a:prstGeom prst="rect">
            <a:avLst/>
          </a:prstGeom>
        </p:spPr>
      </p:pic>
      <p:cxnSp>
        <p:nvCxnSpPr>
          <p:cNvPr id="1422" name="Straight Connector 1421"/>
          <p:cNvCxnSpPr/>
          <p:nvPr/>
        </p:nvCxnSpPr>
        <p:spPr>
          <a:xfrm flipH="1" flipV="1">
            <a:off x="8183451" y="2712079"/>
            <a:ext cx="2454386" cy="4141"/>
          </a:xfrm>
          <a:prstGeom prst="line">
            <a:avLst/>
          </a:prstGeom>
          <a:noFill/>
          <a:ln w="57150" cap="flat" cmpd="sng" algn="ctr">
            <a:solidFill>
              <a:srgbClr val="FF0000"/>
            </a:solidFill>
            <a:prstDash val="solid"/>
            <a:headEnd type="none"/>
            <a:tailEnd type="none"/>
          </a:ln>
          <a:effectLst/>
        </p:spPr>
      </p:cxnSp>
      <p:grpSp>
        <p:nvGrpSpPr>
          <p:cNvPr id="1423" name="Group 1422"/>
          <p:cNvGrpSpPr/>
          <p:nvPr/>
        </p:nvGrpSpPr>
        <p:grpSpPr>
          <a:xfrm>
            <a:off x="10440987" y="2358027"/>
            <a:ext cx="958850" cy="585788"/>
            <a:chOff x="10493375" y="5840412"/>
            <a:chExt cx="958850" cy="585788"/>
          </a:xfrm>
          <a:effectLst>
            <a:glow rad="101600">
              <a:srgbClr val="D83B01">
                <a:satMod val="175000"/>
                <a:alpha val="40000"/>
              </a:srgbClr>
            </a:glow>
          </a:effectLst>
        </p:grpSpPr>
        <p:grpSp>
          <p:nvGrpSpPr>
            <p:cNvPr id="1424" name="Group 75"/>
            <p:cNvGrpSpPr>
              <a:grpSpLocks noChangeAspect="1"/>
            </p:cNvGrpSpPr>
            <p:nvPr/>
          </p:nvGrpSpPr>
          <p:grpSpPr bwMode="auto">
            <a:xfrm>
              <a:off x="10493375" y="5840412"/>
              <a:ext cx="958850" cy="585788"/>
              <a:chOff x="6610" y="3679"/>
              <a:chExt cx="604" cy="369"/>
            </a:xfrm>
          </p:grpSpPr>
          <p:sp>
            <p:nvSpPr>
              <p:cNvPr id="1426" name="AutoShape 74"/>
              <p:cNvSpPr>
                <a:spLocks noChangeAspect="1" noChangeArrowheads="1" noTextEdit="1"/>
              </p:cNvSpPr>
              <p:nvPr/>
            </p:nvSpPr>
            <p:spPr bwMode="auto">
              <a:xfrm>
                <a:off x="6610" y="3680"/>
                <a:ext cx="6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27" name="Rectangle 76"/>
              <p:cNvSpPr>
                <a:spLocks noChangeArrowheads="1"/>
              </p:cNvSpPr>
              <p:nvPr/>
            </p:nvSpPr>
            <p:spPr bwMode="auto">
              <a:xfrm>
                <a:off x="6722" y="3679"/>
                <a:ext cx="380" cy="24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28" name="Freeform 77"/>
              <p:cNvSpPr>
                <a:spLocks/>
              </p:cNvSpPr>
              <p:nvPr/>
            </p:nvSpPr>
            <p:spPr bwMode="auto">
              <a:xfrm>
                <a:off x="6611" y="3930"/>
                <a:ext cx="602" cy="108"/>
              </a:xfrm>
              <a:custGeom>
                <a:avLst/>
                <a:gdLst>
                  <a:gd name="T0" fmla="*/ 602 w 602"/>
                  <a:gd name="T1" fmla="*/ 108 h 108"/>
                  <a:gd name="T2" fmla="*/ 0 w 602"/>
                  <a:gd name="T3" fmla="*/ 108 h 108"/>
                  <a:gd name="T4" fmla="*/ 111 w 602"/>
                  <a:gd name="T5" fmla="*/ 0 h 108"/>
                  <a:gd name="T6" fmla="*/ 491 w 602"/>
                  <a:gd name="T7" fmla="*/ 0 h 108"/>
                  <a:gd name="T8" fmla="*/ 602 w 602"/>
                  <a:gd name="T9" fmla="*/ 108 h 108"/>
                </a:gdLst>
                <a:ahLst/>
                <a:cxnLst>
                  <a:cxn ang="0">
                    <a:pos x="T0" y="T1"/>
                  </a:cxn>
                  <a:cxn ang="0">
                    <a:pos x="T2" y="T3"/>
                  </a:cxn>
                  <a:cxn ang="0">
                    <a:pos x="T4" y="T5"/>
                  </a:cxn>
                  <a:cxn ang="0">
                    <a:pos x="T6" y="T7"/>
                  </a:cxn>
                  <a:cxn ang="0">
                    <a:pos x="T8" y="T9"/>
                  </a:cxn>
                </a:cxnLst>
                <a:rect l="0" t="0" r="r" b="b"/>
                <a:pathLst>
                  <a:path w="602" h="108">
                    <a:moveTo>
                      <a:pt x="602" y="108"/>
                    </a:moveTo>
                    <a:lnTo>
                      <a:pt x="0" y="108"/>
                    </a:lnTo>
                    <a:lnTo>
                      <a:pt x="111" y="0"/>
                    </a:lnTo>
                    <a:lnTo>
                      <a:pt x="491" y="0"/>
                    </a:lnTo>
                    <a:lnTo>
                      <a:pt x="602" y="10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29" name="Rectangle 78"/>
              <p:cNvSpPr>
                <a:spLocks noChangeArrowheads="1"/>
              </p:cNvSpPr>
              <p:nvPr/>
            </p:nvSpPr>
            <p:spPr bwMode="auto">
              <a:xfrm>
                <a:off x="6611" y="4038"/>
                <a:ext cx="602" cy="1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0" name="Oval 79"/>
              <p:cNvSpPr>
                <a:spLocks noChangeArrowheads="1"/>
              </p:cNvSpPr>
              <p:nvPr/>
            </p:nvSpPr>
            <p:spPr bwMode="auto">
              <a:xfrm>
                <a:off x="6908" y="3684"/>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1" name="Freeform 80"/>
              <p:cNvSpPr>
                <a:spLocks/>
              </p:cNvSpPr>
              <p:nvPr/>
            </p:nvSpPr>
            <p:spPr bwMode="auto">
              <a:xfrm>
                <a:off x="6845" y="4000"/>
                <a:ext cx="142" cy="27"/>
              </a:xfrm>
              <a:custGeom>
                <a:avLst/>
                <a:gdLst>
                  <a:gd name="T0" fmla="*/ 137 w 142"/>
                  <a:gd name="T1" fmla="*/ 0 h 27"/>
                  <a:gd name="T2" fmla="*/ 6 w 142"/>
                  <a:gd name="T3" fmla="*/ 0 h 27"/>
                  <a:gd name="T4" fmla="*/ 0 w 142"/>
                  <a:gd name="T5" fmla="*/ 27 h 27"/>
                  <a:gd name="T6" fmla="*/ 142 w 142"/>
                  <a:gd name="T7" fmla="*/ 27 h 27"/>
                  <a:gd name="T8" fmla="*/ 137 w 142"/>
                  <a:gd name="T9" fmla="*/ 0 h 27"/>
                </a:gdLst>
                <a:ahLst/>
                <a:cxnLst>
                  <a:cxn ang="0">
                    <a:pos x="T0" y="T1"/>
                  </a:cxn>
                  <a:cxn ang="0">
                    <a:pos x="T2" y="T3"/>
                  </a:cxn>
                  <a:cxn ang="0">
                    <a:pos x="T4" y="T5"/>
                  </a:cxn>
                  <a:cxn ang="0">
                    <a:pos x="T6" y="T7"/>
                  </a:cxn>
                  <a:cxn ang="0">
                    <a:pos x="T8" y="T9"/>
                  </a:cxn>
                </a:cxnLst>
                <a:rect l="0" t="0" r="r" b="b"/>
                <a:pathLst>
                  <a:path w="142" h="27">
                    <a:moveTo>
                      <a:pt x="137" y="0"/>
                    </a:moveTo>
                    <a:lnTo>
                      <a:pt x="6" y="0"/>
                    </a:lnTo>
                    <a:lnTo>
                      <a:pt x="0" y="27"/>
                    </a:lnTo>
                    <a:lnTo>
                      <a:pt x="142" y="27"/>
                    </a:lnTo>
                    <a:lnTo>
                      <a:pt x="137"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2" name="Freeform 81"/>
              <p:cNvSpPr>
                <a:spLocks/>
              </p:cNvSpPr>
              <p:nvPr/>
            </p:nvSpPr>
            <p:spPr bwMode="auto">
              <a:xfrm>
                <a:off x="6679" y="3939"/>
                <a:ext cx="467" cy="52"/>
              </a:xfrm>
              <a:custGeom>
                <a:avLst/>
                <a:gdLst>
                  <a:gd name="T0" fmla="*/ 416 w 467"/>
                  <a:gd name="T1" fmla="*/ 0 h 52"/>
                  <a:gd name="T2" fmla="*/ 50 w 467"/>
                  <a:gd name="T3" fmla="*/ 0 h 52"/>
                  <a:gd name="T4" fmla="*/ 0 w 467"/>
                  <a:gd name="T5" fmla="*/ 52 h 52"/>
                  <a:gd name="T6" fmla="*/ 467 w 467"/>
                  <a:gd name="T7" fmla="*/ 52 h 52"/>
                  <a:gd name="T8" fmla="*/ 416 w 467"/>
                  <a:gd name="T9" fmla="*/ 0 h 52"/>
                </a:gdLst>
                <a:ahLst/>
                <a:cxnLst>
                  <a:cxn ang="0">
                    <a:pos x="T0" y="T1"/>
                  </a:cxn>
                  <a:cxn ang="0">
                    <a:pos x="T2" y="T3"/>
                  </a:cxn>
                  <a:cxn ang="0">
                    <a:pos x="T4" y="T5"/>
                  </a:cxn>
                  <a:cxn ang="0">
                    <a:pos x="T6" y="T7"/>
                  </a:cxn>
                  <a:cxn ang="0">
                    <a:pos x="T8" y="T9"/>
                  </a:cxn>
                </a:cxnLst>
                <a:rect l="0" t="0" r="r" b="b"/>
                <a:pathLst>
                  <a:path w="467" h="52">
                    <a:moveTo>
                      <a:pt x="416" y="0"/>
                    </a:moveTo>
                    <a:lnTo>
                      <a:pt x="50" y="0"/>
                    </a:lnTo>
                    <a:lnTo>
                      <a:pt x="0" y="52"/>
                    </a:lnTo>
                    <a:lnTo>
                      <a:pt x="467" y="52"/>
                    </a:lnTo>
                    <a:lnTo>
                      <a:pt x="416"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3" name="Rectangle 82"/>
              <p:cNvSpPr>
                <a:spLocks noChangeArrowheads="1"/>
              </p:cNvSpPr>
              <p:nvPr/>
            </p:nvSpPr>
            <p:spPr bwMode="auto">
              <a:xfrm>
                <a:off x="6687" y="3973"/>
                <a:ext cx="452"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4" name="Rectangle 83"/>
              <p:cNvSpPr>
                <a:spLocks noChangeArrowheads="1"/>
              </p:cNvSpPr>
              <p:nvPr/>
            </p:nvSpPr>
            <p:spPr bwMode="auto">
              <a:xfrm>
                <a:off x="6701" y="3960"/>
                <a:ext cx="427"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5" name="Rectangle 84"/>
              <p:cNvSpPr>
                <a:spLocks noChangeArrowheads="1"/>
              </p:cNvSpPr>
              <p:nvPr/>
            </p:nvSpPr>
            <p:spPr bwMode="auto">
              <a:xfrm>
                <a:off x="6709" y="3947"/>
                <a:ext cx="406" cy="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6" name="Freeform 85"/>
              <p:cNvSpPr>
                <a:spLocks/>
              </p:cNvSpPr>
              <p:nvPr/>
            </p:nvSpPr>
            <p:spPr bwMode="auto">
              <a:xfrm>
                <a:off x="7017" y="3935"/>
                <a:ext cx="55" cy="65"/>
              </a:xfrm>
              <a:custGeom>
                <a:avLst/>
                <a:gdLst>
                  <a:gd name="T0" fmla="*/ 14 w 55"/>
                  <a:gd name="T1" fmla="*/ 0 h 65"/>
                  <a:gd name="T2" fmla="*/ 55 w 55"/>
                  <a:gd name="T3" fmla="*/ 65 h 65"/>
                  <a:gd name="T4" fmla="*/ 37 w 55"/>
                  <a:gd name="T5" fmla="*/ 65 h 65"/>
                  <a:gd name="T6" fmla="*/ 0 w 55"/>
                  <a:gd name="T7" fmla="*/ 0 h 65"/>
                  <a:gd name="T8" fmla="*/ 14 w 55"/>
                  <a:gd name="T9" fmla="*/ 0 h 65"/>
                </a:gdLst>
                <a:ahLst/>
                <a:cxnLst>
                  <a:cxn ang="0">
                    <a:pos x="T0" y="T1"/>
                  </a:cxn>
                  <a:cxn ang="0">
                    <a:pos x="T2" y="T3"/>
                  </a:cxn>
                  <a:cxn ang="0">
                    <a:pos x="T4" y="T5"/>
                  </a:cxn>
                  <a:cxn ang="0">
                    <a:pos x="T6" y="T7"/>
                  </a:cxn>
                  <a:cxn ang="0">
                    <a:pos x="T8" y="T9"/>
                  </a:cxn>
                </a:cxnLst>
                <a:rect l="0" t="0" r="r" b="b"/>
                <a:pathLst>
                  <a:path w="55" h="65">
                    <a:moveTo>
                      <a:pt x="14" y="0"/>
                    </a:moveTo>
                    <a:lnTo>
                      <a:pt x="55" y="65"/>
                    </a:lnTo>
                    <a:lnTo>
                      <a:pt x="37" y="65"/>
                    </a:lnTo>
                    <a:lnTo>
                      <a:pt x="0" y="0"/>
                    </a:lnTo>
                    <a:lnTo>
                      <a:pt x="14" y="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7" name="Freeform 86"/>
              <p:cNvSpPr>
                <a:spLocks/>
              </p:cNvSpPr>
              <p:nvPr/>
            </p:nvSpPr>
            <p:spPr bwMode="auto">
              <a:xfrm>
                <a:off x="6835" y="3974"/>
                <a:ext cx="8" cy="20"/>
              </a:xfrm>
              <a:custGeom>
                <a:avLst/>
                <a:gdLst>
                  <a:gd name="T0" fmla="*/ 2 w 8"/>
                  <a:gd name="T1" fmla="*/ 20 h 20"/>
                  <a:gd name="T2" fmla="*/ 0 w 8"/>
                  <a:gd name="T3" fmla="*/ 19 h 20"/>
                  <a:gd name="T4" fmla="*/ 6 w 8"/>
                  <a:gd name="T5" fmla="*/ 0 h 20"/>
                  <a:gd name="T6" fmla="*/ 8 w 8"/>
                  <a:gd name="T7" fmla="*/ 2 h 20"/>
                  <a:gd name="T8" fmla="*/ 2 w 8"/>
                  <a:gd name="T9" fmla="*/ 20 h 20"/>
                </a:gdLst>
                <a:ahLst/>
                <a:cxnLst>
                  <a:cxn ang="0">
                    <a:pos x="T0" y="T1"/>
                  </a:cxn>
                  <a:cxn ang="0">
                    <a:pos x="T2" y="T3"/>
                  </a:cxn>
                  <a:cxn ang="0">
                    <a:pos x="T4" y="T5"/>
                  </a:cxn>
                  <a:cxn ang="0">
                    <a:pos x="T6" y="T7"/>
                  </a:cxn>
                  <a:cxn ang="0">
                    <a:pos x="T8" y="T9"/>
                  </a:cxn>
                </a:cxnLst>
                <a:rect l="0" t="0" r="r" b="b"/>
                <a:pathLst>
                  <a:path w="8" h="20">
                    <a:moveTo>
                      <a:pt x="2" y="20"/>
                    </a:moveTo>
                    <a:lnTo>
                      <a:pt x="0" y="19"/>
                    </a:lnTo>
                    <a:lnTo>
                      <a:pt x="6" y="0"/>
                    </a:lnTo>
                    <a:lnTo>
                      <a:pt x="8"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8" name="Freeform 87"/>
              <p:cNvSpPr>
                <a:spLocks/>
              </p:cNvSpPr>
              <p:nvPr/>
            </p:nvSpPr>
            <p:spPr bwMode="auto">
              <a:xfrm>
                <a:off x="6984" y="3974"/>
                <a:ext cx="9" cy="19"/>
              </a:xfrm>
              <a:custGeom>
                <a:avLst/>
                <a:gdLst>
                  <a:gd name="T0" fmla="*/ 6 w 9"/>
                  <a:gd name="T1" fmla="*/ 19 h 19"/>
                  <a:gd name="T2" fmla="*/ 0 w 9"/>
                  <a:gd name="T3" fmla="*/ 2 h 19"/>
                  <a:gd name="T4" fmla="*/ 3 w 9"/>
                  <a:gd name="T5" fmla="*/ 0 h 19"/>
                  <a:gd name="T6" fmla="*/ 9 w 9"/>
                  <a:gd name="T7" fmla="*/ 19 h 19"/>
                  <a:gd name="T8" fmla="*/ 6 w 9"/>
                  <a:gd name="T9" fmla="*/ 19 h 19"/>
                </a:gdLst>
                <a:ahLst/>
                <a:cxnLst>
                  <a:cxn ang="0">
                    <a:pos x="T0" y="T1"/>
                  </a:cxn>
                  <a:cxn ang="0">
                    <a:pos x="T2" y="T3"/>
                  </a:cxn>
                  <a:cxn ang="0">
                    <a:pos x="T4" y="T5"/>
                  </a:cxn>
                  <a:cxn ang="0">
                    <a:pos x="T6" y="T7"/>
                  </a:cxn>
                  <a:cxn ang="0">
                    <a:pos x="T8" y="T9"/>
                  </a:cxn>
                </a:cxnLst>
                <a:rect l="0" t="0" r="r" b="b"/>
                <a:pathLst>
                  <a:path w="9" h="19">
                    <a:moveTo>
                      <a:pt x="6" y="19"/>
                    </a:moveTo>
                    <a:lnTo>
                      <a:pt x="0" y="2"/>
                    </a:lnTo>
                    <a:lnTo>
                      <a:pt x="3" y="0"/>
                    </a:lnTo>
                    <a:lnTo>
                      <a:pt x="9" y="19"/>
                    </a:lnTo>
                    <a:lnTo>
                      <a:pt x="6"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39" name="Freeform 88"/>
              <p:cNvSpPr>
                <a:spLocks/>
              </p:cNvSpPr>
              <p:nvPr/>
            </p:nvSpPr>
            <p:spPr bwMode="auto">
              <a:xfrm>
                <a:off x="6816" y="3974"/>
                <a:ext cx="10" cy="22"/>
              </a:xfrm>
              <a:custGeom>
                <a:avLst/>
                <a:gdLst>
                  <a:gd name="T0" fmla="*/ 1 w 10"/>
                  <a:gd name="T1" fmla="*/ 22 h 22"/>
                  <a:gd name="T2" fmla="*/ 0 w 10"/>
                  <a:gd name="T3" fmla="*/ 20 h 22"/>
                  <a:gd name="T4" fmla="*/ 7 w 10"/>
                  <a:gd name="T5" fmla="*/ 0 h 22"/>
                  <a:gd name="T6" fmla="*/ 10 w 10"/>
                  <a:gd name="T7" fmla="*/ 2 h 22"/>
                  <a:gd name="T8" fmla="*/ 1 w 10"/>
                  <a:gd name="T9" fmla="*/ 22 h 22"/>
                </a:gdLst>
                <a:ahLst/>
                <a:cxnLst>
                  <a:cxn ang="0">
                    <a:pos x="T0" y="T1"/>
                  </a:cxn>
                  <a:cxn ang="0">
                    <a:pos x="T2" y="T3"/>
                  </a:cxn>
                  <a:cxn ang="0">
                    <a:pos x="T4" y="T5"/>
                  </a:cxn>
                  <a:cxn ang="0">
                    <a:pos x="T6" y="T7"/>
                  </a:cxn>
                  <a:cxn ang="0">
                    <a:pos x="T8" y="T9"/>
                  </a:cxn>
                </a:cxnLst>
                <a:rect l="0" t="0" r="r" b="b"/>
                <a:pathLst>
                  <a:path w="10" h="22">
                    <a:moveTo>
                      <a:pt x="1" y="22"/>
                    </a:moveTo>
                    <a:lnTo>
                      <a:pt x="0" y="20"/>
                    </a:lnTo>
                    <a:lnTo>
                      <a:pt x="7" y="0"/>
                    </a:lnTo>
                    <a:lnTo>
                      <a:pt x="10"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0" name="Freeform 89"/>
              <p:cNvSpPr>
                <a:spLocks/>
              </p:cNvSpPr>
              <p:nvPr/>
            </p:nvSpPr>
            <p:spPr bwMode="auto">
              <a:xfrm>
                <a:off x="6797" y="3974"/>
                <a:ext cx="10" cy="20"/>
              </a:xfrm>
              <a:custGeom>
                <a:avLst/>
                <a:gdLst>
                  <a:gd name="T0" fmla="*/ 2 w 10"/>
                  <a:gd name="T1" fmla="*/ 20 h 20"/>
                  <a:gd name="T2" fmla="*/ 0 w 10"/>
                  <a:gd name="T3" fmla="*/ 19 h 20"/>
                  <a:gd name="T4" fmla="*/ 9 w 10"/>
                  <a:gd name="T5" fmla="*/ 0 h 20"/>
                  <a:gd name="T6" fmla="*/ 10 w 10"/>
                  <a:gd name="T7" fmla="*/ 2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lnTo>
                      <a:pt x="0" y="19"/>
                    </a:lnTo>
                    <a:lnTo>
                      <a:pt x="9" y="0"/>
                    </a:lnTo>
                    <a:lnTo>
                      <a:pt x="10"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1" name="Freeform 90"/>
              <p:cNvSpPr>
                <a:spLocks/>
              </p:cNvSpPr>
              <p:nvPr/>
            </p:nvSpPr>
            <p:spPr bwMode="auto">
              <a:xfrm>
                <a:off x="6776" y="3976"/>
                <a:ext cx="13" cy="20"/>
              </a:xfrm>
              <a:custGeom>
                <a:avLst/>
                <a:gdLst>
                  <a:gd name="T0" fmla="*/ 3 w 13"/>
                  <a:gd name="T1" fmla="*/ 20 h 20"/>
                  <a:gd name="T2" fmla="*/ 0 w 13"/>
                  <a:gd name="T3" fmla="*/ 18 h 20"/>
                  <a:gd name="T4" fmla="*/ 11 w 13"/>
                  <a:gd name="T5" fmla="*/ 0 h 20"/>
                  <a:gd name="T6" fmla="*/ 13 w 13"/>
                  <a:gd name="T7" fmla="*/ 1 h 20"/>
                  <a:gd name="T8" fmla="*/ 3 w 13"/>
                  <a:gd name="T9" fmla="*/ 20 h 20"/>
                </a:gdLst>
                <a:ahLst/>
                <a:cxnLst>
                  <a:cxn ang="0">
                    <a:pos x="T0" y="T1"/>
                  </a:cxn>
                  <a:cxn ang="0">
                    <a:pos x="T2" y="T3"/>
                  </a:cxn>
                  <a:cxn ang="0">
                    <a:pos x="T4" y="T5"/>
                  </a:cxn>
                  <a:cxn ang="0">
                    <a:pos x="T6" y="T7"/>
                  </a:cxn>
                  <a:cxn ang="0">
                    <a:pos x="T8" y="T9"/>
                  </a:cxn>
                </a:cxnLst>
                <a:rect l="0" t="0" r="r" b="b"/>
                <a:pathLst>
                  <a:path w="13" h="20">
                    <a:moveTo>
                      <a:pt x="3" y="20"/>
                    </a:moveTo>
                    <a:lnTo>
                      <a:pt x="0" y="18"/>
                    </a:lnTo>
                    <a:lnTo>
                      <a:pt x="11" y="0"/>
                    </a:lnTo>
                    <a:lnTo>
                      <a:pt x="13" y="1"/>
                    </a:lnTo>
                    <a:lnTo>
                      <a:pt x="3"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2" name="Freeform 91"/>
              <p:cNvSpPr>
                <a:spLocks/>
              </p:cNvSpPr>
              <p:nvPr/>
            </p:nvSpPr>
            <p:spPr bwMode="auto">
              <a:xfrm>
                <a:off x="6738" y="3974"/>
                <a:ext cx="15" cy="22"/>
              </a:xfrm>
              <a:custGeom>
                <a:avLst/>
                <a:gdLst>
                  <a:gd name="T0" fmla="*/ 1 w 15"/>
                  <a:gd name="T1" fmla="*/ 22 h 22"/>
                  <a:gd name="T2" fmla="*/ 0 w 15"/>
                  <a:gd name="T3" fmla="*/ 20 h 22"/>
                  <a:gd name="T4" fmla="*/ 14 w 15"/>
                  <a:gd name="T5" fmla="*/ 0 h 22"/>
                  <a:gd name="T6" fmla="*/ 15 w 15"/>
                  <a:gd name="T7" fmla="*/ 2 h 22"/>
                  <a:gd name="T8" fmla="*/ 1 w 15"/>
                  <a:gd name="T9" fmla="*/ 22 h 22"/>
                </a:gdLst>
                <a:ahLst/>
                <a:cxnLst>
                  <a:cxn ang="0">
                    <a:pos x="T0" y="T1"/>
                  </a:cxn>
                  <a:cxn ang="0">
                    <a:pos x="T2" y="T3"/>
                  </a:cxn>
                  <a:cxn ang="0">
                    <a:pos x="T4" y="T5"/>
                  </a:cxn>
                  <a:cxn ang="0">
                    <a:pos x="T6" y="T7"/>
                  </a:cxn>
                  <a:cxn ang="0">
                    <a:pos x="T8" y="T9"/>
                  </a:cxn>
                </a:cxnLst>
                <a:rect l="0" t="0" r="r" b="b"/>
                <a:pathLst>
                  <a:path w="15" h="22">
                    <a:moveTo>
                      <a:pt x="1" y="22"/>
                    </a:moveTo>
                    <a:lnTo>
                      <a:pt x="0" y="20"/>
                    </a:lnTo>
                    <a:lnTo>
                      <a:pt x="14" y="0"/>
                    </a:lnTo>
                    <a:lnTo>
                      <a:pt x="15"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3" name="Freeform 92"/>
              <p:cNvSpPr>
                <a:spLocks/>
              </p:cNvSpPr>
              <p:nvPr/>
            </p:nvSpPr>
            <p:spPr bwMode="auto">
              <a:xfrm>
                <a:off x="7003" y="3974"/>
                <a:ext cx="8" cy="19"/>
              </a:xfrm>
              <a:custGeom>
                <a:avLst/>
                <a:gdLst>
                  <a:gd name="T0" fmla="*/ 7 w 8"/>
                  <a:gd name="T1" fmla="*/ 19 h 19"/>
                  <a:gd name="T2" fmla="*/ 0 w 8"/>
                  <a:gd name="T3" fmla="*/ 2 h 19"/>
                  <a:gd name="T4" fmla="*/ 1 w 8"/>
                  <a:gd name="T5" fmla="*/ 0 h 19"/>
                  <a:gd name="T6" fmla="*/ 8 w 8"/>
                  <a:gd name="T7" fmla="*/ 19 h 19"/>
                  <a:gd name="T8" fmla="*/ 7 w 8"/>
                  <a:gd name="T9" fmla="*/ 19 h 19"/>
                </a:gdLst>
                <a:ahLst/>
                <a:cxnLst>
                  <a:cxn ang="0">
                    <a:pos x="T0" y="T1"/>
                  </a:cxn>
                  <a:cxn ang="0">
                    <a:pos x="T2" y="T3"/>
                  </a:cxn>
                  <a:cxn ang="0">
                    <a:pos x="T4" y="T5"/>
                  </a:cxn>
                  <a:cxn ang="0">
                    <a:pos x="T6" y="T7"/>
                  </a:cxn>
                  <a:cxn ang="0">
                    <a:pos x="T8" y="T9"/>
                  </a:cxn>
                </a:cxnLst>
                <a:rect l="0" t="0" r="r" b="b"/>
                <a:pathLst>
                  <a:path w="8" h="19">
                    <a:moveTo>
                      <a:pt x="7" y="19"/>
                    </a:moveTo>
                    <a:lnTo>
                      <a:pt x="0" y="2"/>
                    </a:lnTo>
                    <a:lnTo>
                      <a:pt x="1" y="0"/>
                    </a:lnTo>
                    <a:lnTo>
                      <a:pt x="8" y="19"/>
                    </a:lnTo>
                    <a:lnTo>
                      <a:pt x="7"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4" name="Freeform 93"/>
              <p:cNvSpPr>
                <a:spLocks/>
              </p:cNvSpPr>
              <p:nvPr/>
            </p:nvSpPr>
            <p:spPr bwMode="auto">
              <a:xfrm>
                <a:off x="7020" y="3974"/>
                <a:ext cx="11" cy="19"/>
              </a:xfrm>
              <a:custGeom>
                <a:avLst/>
                <a:gdLst>
                  <a:gd name="T0" fmla="*/ 8 w 11"/>
                  <a:gd name="T1" fmla="*/ 19 h 19"/>
                  <a:gd name="T2" fmla="*/ 0 w 11"/>
                  <a:gd name="T3" fmla="*/ 2 h 19"/>
                  <a:gd name="T4" fmla="*/ 3 w 11"/>
                  <a:gd name="T5" fmla="*/ 0 h 19"/>
                  <a:gd name="T6" fmla="*/ 11 w 11"/>
                  <a:gd name="T7" fmla="*/ 19 h 19"/>
                  <a:gd name="T8" fmla="*/ 8 w 11"/>
                  <a:gd name="T9" fmla="*/ 19 h 19"/>
                </a:gdLst>
                <a:ahLst/>
                <a:cxnLst>
                  <a:cxn ang="0">
                    <a:pos x="T0" y="T1"/>
                  </a:cxn>
                  <a:cxn ang="0">
                    <a:pos x="T2" y="T3"/>
                  </a:cxn>
                  <a:cxn ang="0">
                    <a:pos x="T4" y="T5"/>
                  </a:cxn>
                  <a:cxn ang="0">
                    <a:pos x="T6" y="T7"/>
                  </a:cxn>
                  <a:cxn ang="0">
                    <a:pos x="T8" y="T9"/>
                  </a:cxn>
                </a:cxnLst>
                <a:rect l="0" t="0" r="r" b="b"/>
                <a:pathLst>
                  <a:path w="11" h="19">
                    <a:moveTo>
                      <a:pt x="8" y="19"/>
                    </a:moveTo>
                    <a:lnTo>
                      <a:pt x="0" y="2"/>
                    </a:lnTo>
                    <a:lnTo>
                      <a:pt x="3" y="0"/>
                    </a:lnTo>
                    <a:lnTo>
                      <a:pt x="11" y="19"/>
                    </a:lnTo>
                    <a:lnTo>
                      <a:pt x="8"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5" name="Freeform 94"/>
              <p:cNvSpPr>
                <a:spLocks/>
              </p:cNvSpPr>
              <p:nvPr/>
            </p:nvSpPr>
            <p:spPr bwMode="auto">
              <a:xfrm>
                <a:off x="7074" y="3974"/>
                <a:ext cx="18" cy="25"/>
              </a:xfrm>
              <a:custGeom>
                <a:avLst/>
                <a:gdLst>
                  <a:gd name="T0" fmla="*/ 15 w 18"/>
                  <a:gd name="T1" fmla="*/ 25 h 25"/>
                  <a:gd name="T2" fmla="*/ 0 w 18"/>
                  <a:gd name="T3" fmla="*/ 2 h 25"/>
                  <a:gd name="T4" fmla="*/ 3 w 18"/>
                  <a:gd name="T5" fmla="*/ 0 h 25"/>
                  <a:gd name="T6" fmla="*/ 18 w 18"/>
                  <a:gd name="T7" fmla="*/ 23 h 25"/>
                  <a:gd name="T8" fmla="*/ 15 w 18"/>
                  <a:gd name="T9" fmla="*/ 25 h 25"/>
                </a:gdLst>
                <a:ahLst/>
                <a:cxnLst>
                  <a:cxn ang="0">
                    <a:pos x="T0" y="T1"/>
                  </a:cxn>
                  <a:cxn ang="0">
                    <a:pos x="T2" y="T3"/>
                  </a:cxn>
                  <a:cxn ang="0">
                    <a:pos x="T4" y="T5"/>
                  </a:cxn>
                  <a:cxn ang="0">
                    <a:pos x="T6" y="T7"/>
                  </a:cxn>
                  <a:cxn ang="0">
                    <a:pos x="T8" y="T9"/>
                  </a:cxn>
                </a:cxnLst>
                <a:rect l="0" t="0" r="r" b="b"/>
                <a:pathLst>
                  <a:path w="18" h="25">
                    <a:moveTo>
                      <a:pt x="15" y="25"/>
                    </a:moveTo>
                    <a:lnTo>
                      <a:pt x="0" y="2"/>
                    </a:lnTo>
                    <a:lnTo>
                      <a:pt x="3" y="0"/>
                    </a:lnTo>
                    <a:lnTo>
                      <a:pt x="18" y="23"/>
                    </a:lnTo>
                    <a:lnTo>
                      <a:pt x="1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6" name="Freeform 95"/>
              <p:cNvSpPr>
                <a:spLocks/>
              </p:cNvSpPr>
              <p:nvPr/>
            </p:nvSpPr>
            <p:spPr bwMode="auto">
              <a:xfrm>
                <a:off x="7092" y="3974"/>
                <a:ext cx="17" cy="20"/>
              </a:xfrm>
              <a:custGeom>
                <a:avLst/>
                <a:gdLst>
                  <a:gd name="T0" fmla="*/ 14 w 17"/>
                  <a:gd name="T1" fmla="*/ 20 h 20"/>
                  <a:gd name="T2" fmla="*/ 0 w 17"/>
                  <a:gd name="T3" fmla="*/ 2 h 20"/>
                  <a:gd name="T4" fmla="*/ 2 w 17"/>
                  <a:gd name="T5" fmla="*/ 0 h 20"/>
                  <a:gd name="T6" fmla="*/ 17 w 17"/>
                  <a:gd name="T7" fmla="*/ 19 h 20"/>
                  <a:gd name="T8" fmla="*/ 14 w 17"/>
                  <a:gd name="T9" fmla="*/ 20 h 20"/>
                </a:gdLst>
                <a:ahLst/>
                <a:cxnLst>
                  <a:cxn ang="0">
                    <a:pos x="T0" y="T1"/>
                  </a:cxn>
                  <a:cxn ang="0">
                    <a:pos x="T2" y="T3"/>
                  </a:cxn>
                  <a:cxn ang="0">
                    <a:pos x="T4" y="T5"/>
                  </a:cxn>
                  <a:cxn ang="0">
                    <a:pos x="T6" y="T7"/>
                  </a:cxn>
                  <a:cxn ang="0">
                    <a:pos x="T8" y="T9"/>
                  </a:cxn>
                </a:cxnLst>
                <a:rect l="0" t="0" r="r" b="b"/>
                <a:pathLst>
                  <a:path w="17" h="20">
                    <a:moveTo>
                      <a:pt x="14" y="20"/>
                    </a:moveTo>
                    <a:lnTo>
                      <a:pt x="0" y="2"/>
                    </a:lnTo>
                    <a:lnTo>
                      <a:pt x="2" y="0"/>
                    </a:lnTo>
                    <a:lnTo>
                      <a:pt x="17" y="19"/>
                    </a:lnTo>
                    <a:lnTo>
                      <a:pt x="14"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7" name="Freeform 96"/>
              <p:cNvSpPr>
                <a:spLocks/>
              </p:cNvSpPr>
              <p:nvPr/>
            </p:nvSpPr>
            <p:spPr bwMode="auto">
              <a:xfrm>
                <a:off x="7065" y="3960"/>
                <a:ext cx="12" cy="16"/>
              </a:xfrm>
              <a:custGeom>
                <a:avLst/>
                <a:gdLst>
                  <a:gd name="T0" fmla="*/ 9 w 12"/>
                  <a:gd name="T1" fmla="*/ 16 h 16"/>
                  <a:gd name="T2" fmla="*/ 0 w 12"/>
                  <a:gd name="T3" fmla="*/ 2 h 16"/>
                  <a:gd name="T4" fmla="*/ 2 w 12"/>
                  <a:gd name="T5" fmla="*/ 0 h 16"/>
                  <a:gd name="T6" fmla="*/ 12 w 12"/>
                  <a:gd name="T7" fmla="*/ 14 h 16"/>
                  <a:gd name="T8" fmla="*/ 9 w 12"/>
                  <a:gd name="T9" fmla="*/ 16 h 16"/>
                </a:gdLst>
                <a:ahLst/>
                <a:cxnLst>
                  <a:cxn ang="0">
                    <a:pos x="T0" y="T1"/>
                  </a:cxn>
                  <a:cxn ang="0">
                    <a:pos x="T2" y="T3"/>
                  </a:cxn>
                  <a:cxn ang="0">
                    <a:pos x="T4" y="T5"/>
                  </a:cxn>
                  <a:cxn ang="0">
                    <a:pos x="T6" y="T7"/>
                  </a:cxn>
                  <a:cxn ang="0">
                    <a:pos x="T8" y="T9"/>
                  </a:cxn>
                </a:cxnLst>
                <a:rect l="0" t="0" r="r" b="b"/>
                <a:pathLst>
                  <a:path w="12" h="16">
                    <a:moveTo>
                      <a:pt x="9" y="16"/>
                    </a:moveTo>
                    <a:lnTo>
                      <a:pt x="0" y="2"/>
                    </a:lnTo>
                    <a:lnTo>
                      <a:pt x="2" y="0"/>
                    </a:lnTo>
                    <a:lnTo>
                      <a:pt x="12" y="14"/>
                    </a:lnTo>
                    <a:lnTo>
                      <a:pt x="9"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8" name="Freeform 97"/>
              <p:cNvSpPr>
                <a:spLocks/>
              </p:cNvSpPr>
              <p:nvPr/>
            </p:nvSpPr>
            <p:spPr bwMode="auto">
              <a:xfrm>
                <a:off x="7062" y="3936"/>
                <a:ext cx="10" cy="13"/>
              </a:xfrm>
              <a:custGeom>
                <a:avLst/>
                <a:gdLst>
                  <a:gd name="T0" fmla="*/ 9 w 10"/>
                  <a:gd name="T1" fmla="*/ 13 h 13"/>
                  <a:gd name="T2" fmla="*/ 0 w 10"/>
                  <a:gd name="T3" fmla="*/ 1 h 13"/>
                  <a:gd name="T4" fmla="*/ 2 w 10"/>
                  <a:gd name="T5" fmla="*/ 0 h 13"/>
                  <a:gd name="T6" fmla="*/ 10 w 10"/>
                  <a:gd name="T7" fmla="*/ 11 h 13"/>
                  <a:gd name="T8" fmla="*/ 9 w 10"/>
                  <a:gd name="T9" fmla="*/ 13 h 13"/>
                </a:gdLst>
                <a:ahLst/>
                <a:cxnLst>
                  <a:cxn ang="0">
                    <a:pos x="T0" y="T1"/>
                  </a:cxn>
                  <a:cxn ang="0">
                    <a:pos x="T2" y="T3"/>
                  </a:cxn>
                  <a:cxn ang="0">
                    <a:pos x="T4" y="T5"/>
                  </a:cxn>
                  <a:cxn ang="0">
                    <a:pos x="T6" y="T7"/>
                  </a:cxn>
                  <a:cxn ang="0">
                    <a:pos x="T8" y="T9"/>
                  </a:cxn>
                </a:cxnLst>
                <a:rect l="0" t="0" r="r" b="b"/>
                <a:pathLst>
                  <a:path w="10" h="13">
                    <a:moveTo>
                      <a:pt x="9" y="13"/>
                    </a:moveTo>
                    <a:lnTo>
                      <a:pt x="0" y="1"/>
                    </a:lnTo>
                    <a:lnTo>
                      <a:pt x="2" y="0"/>
                    </a:lnTo>
                    <a:lnTo>
                      <a:pt x="10" y="11"/>
                    </a:lnTo>
                    <a:lnTo>
                      <a:pt x="9"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49" name="Freeform 98"/>
              <p:cNvSpPr>
                <a:spLocks/>
              </p:cNvSpPr>
              <p:nvPr/>
            </p:nvSpPr>
            <p:spPr bwMode="auto">
              <a:xfrm>
                <a:off x="7047" y="3936"/>
                <a:ext cx="10" cy="13"/>
              </a:xfrm>
              <a:custGeom>
                <a:avLst/>
                <a:gdLst>
                  <a:gd name="T0" fmla="*/ 8 w 10"/>
                  <a:gd name="T1" fmla="*/ 13 h 13"/>
                  <a:gd name="T2" fmla="*/ 0 w 10"/>
                  <a:gd name="T3" fmla="*/ 1 h 13"/>
                  <a:gd name="T4" fmla="*/ 3 w 10"/>
                  <a:gd name="T5" fmla="*/ 0 h 13"/>
                  <a:gd name="T6" fmla="*/ 10 w 10"/>
                  <a:gd name="T7" fmla="*/ 11 h 13"/>
                  <a:gd name="T8" fmla="*/ 8 w 10"/>
                  <a:gd name="T9" fmla="*/ 13 h 13"/>
                </a:gdLst>
                <a:ahLst/>
                <a:cxnLst>
                  <a:cxn ang="0">
                    <a:pos x="T0" y="T1"/>
                  </a:cxn>
                  <a:cxn ang="0">
                    <a:pos x="T2" y="T3"/>
                  </a:cxn>
                  <a:cxn ang="0">
                    <a:pos x="T4" y="T5"/>
                  </a:cxn>
                  <a:cxn ang="0">
                    <a:pos x="T6" y="T7"/>
                  </a:cxn>
                  <a:cxn ang="0">
                    <a:pos x="T8" y="T9"/>
                  </a:cxn>
                </a:cxnLst>
                <a:rect l="0" t="0" r="r" b="b"/>
                <a:pathLst>
                  <a:path w="10" h="13">
                    <a:moveTo>
                      <a:pt x="8" y="13"/>
                    </a:moveTo>
                    <a:lnTo>
                      <a:pt x="0" y="1"/>
                    </a:lnTo>
                    <a:lnTo>
                      <a:pt x="3" y="0"/>
                    </a:lnTo>
                    <a:lnTo>
                      <a:pt x="10" y="11"/>
                    </a:lnTo>
                    <a:lnTo>
                      <a:pt x="8"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0" name="Freeform 99"/>
              <p:cNvSpPr>
                <a:spLocks/>
              </p:cNvSpPr>
              <p:nvPr/>
            </p:nvSpPr>
            <p:spPr bwMode="auto">
              <a:xfrm>
                <a:off x="7071" y="3947"/>
                <a:ext cx="13" cy="15"/>
              </a:xfrm>
              <a:custGeom>
                <a:avLst/>
                <a:gdLst>
                  <a:gd name="T0" fmla="*/ 11 w 13"/>
                  <a:gd name="T1" fmla="*/ 15 h 15"/>
                  <a:gd name="T2" fmla="*/ 0 w 13"/>
                  <a:gd name="T3" fmla="*/ 2 h 15"/>
                  <a:gd name="T4" fmla="*/ 1 w 13"/>
                  <a:gd name="T5" fmla="*/ 0 h 15"/>
                  <a:gd name="T6" fmla="*/ 13 w 13"/>
                  <a:gd name="T7" fmla="*/ 13 h 15"/>
                  <a:gd name="T8" fmla="*/ 11 w 13"/>
                  <a:gd name="T9" fmla="*/ 15 h 15"/>
                </a:gdLst>
                <a:ahLst/>
                <a:cxnLst>
                  <a:cxn ang="0">
                    <a:pos x="T0" y="T1"/>
                  </a:cxn>
                  <a:cxn ang="0">
                    <a:pos x="T2" y="T3"/>
                  </a:cxn>
                  <a:cxn ang="0">
                    <a:pos x="T4" y="T5"/>
                  </a:cxn>
                  <a:cxn ang="0">
                    <a:pos x="T6" y="T7"/>
                  </a:cxn>
                  <a:cxn ang="0">
                    <a:pos x="T8" y="T9"/>
                  </a:cxn>
                </a:cxnLst>
                <a:rect l="0" t="0" r="r" b="b"/>
                <a:pathLst>
                  <a:path w="13" h="15">
                    <a:moveTo>
                      <a:pt x="11" y="15"/>
                    </a:moveTo>
                    <a:lnTo>
                      <a:pt x="0" y="2"/>
                    </a:lnTo>
                    <a:lnTo>
                      <a:pt x="1" y="0"/>
                    </a:lnTo>
                    <a:lnTo>
                      <a:pt x="13" y="13"/>
                    </a:lnTo>
                    <a:lnTo>
                      <a:pt x="1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1" name="Freeform 100"/>
              <p:cNvSpPr>
                <a:spLocks/>
              </p:cNvSpPr>
              <p:nvPr/>
            </p:nvSpPr>
            <p:spPr bwMode="auto">
              <a:xfrm>
                <a:off x="7007" y="3962"/>
                <a:ext cx="6" cy="12"/>
              </a:xfrm>
              <a:custGeom>
                <a:avLst/>
                <a:gdLst>
                  <a:gd name="T0" fmla="*/ 6 w 6"/>
                  <a:gd name="T1" fmla="*/ 12 h 12"/>
                  <a:gd name="T2" fmla="*/ 0 w 6"/>
                  <a:gd name="T3" fmla="*/ 0 h 12"/>
                  <a:gd name="T4" fmla="*/ 6 w 6"/>
                  <a:gd name="T5" fmla="*/ 12 h 12"/>
                </a:gdLst>
                <a:ahLst/>
                <a:cxnLst>
                  <a:cxn ang="0">
                    <a:pos x="T0" y="T1"/>
                  </a:cxn>
                  <a:cxn ang="0">
                    <a:pos x="T2" y="T3"/>
                  </a:cxn>
                  <a:cxn ang="0">
                    <a:pos x="T4" y="T5"/>
                  </a:cxn>
                </a:cxnLst>
                <a:rect l="0" t="0" r="r" b="b"/>
                <a:pathLst>
                  <a:path w="6" h="12">
                    <a:moveTo>
                      <a:pt x="6" y="12"/>
                    </a:moveTo>
                    <a:lnTo>
                      <a:pt x="0" y="0"/>
                    </a:lnTo>
                    <a:lnTo>
                      <a:pt x="6" y="1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2" name="Line 101"/>
              <p:cNvSpPr>
                <a:spLocks noChangeShapeType="1"/>
              </p:cNvSpPr>
              <p:nvPr/>
            </p:nvSpPr>
            <p:spPr bwMode="auto">
              <a:xfrm flipH="1" flipV="1">
                <a:off x="7007" y="3962"/>
                <a:ext cx="6"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3" name="Freeform 102"/>
              <p:cNvSpPr>
                <a:spLocks/>
              </p:cNvSpPr>
              <p:nvPr/>
            </p:nvSpPr>
            <p:spPr bwMode="auto">
              <a:xfrm>
                <a:off x="6989" y="3962"/>
                <a:ext cx="7" cy="14"/>
              </a:xfrm>
              <a:custGeom>
                <a:avLst/>
                <a:gdLst>
                  <a:gd name="T0" fmla="*/ 4 w 7"/>
                  <a:gd name="T1" fmla="*/ 14 h 14"/>
                  <a:gd name="T2" fmla="*/ 0 w 7"/>
                  <a:gd name="T3" fmla="*/ 0 h 14"/>
                  <a:gd name="T4" fmla="*/ 2 w 7"/>
                  <a:gd name="T5" fmla="*/ 0 h 14"/>
                  <a:gd name="T6" fmla="*/ 7 w 7"/>
                  <a:gd name="T7" fmla="*/ 12 h 14"/>
                  <a:gd name="T8" fmla="*/ 4 w 7"/>
                  <a:gd name="T9" fmla="*/ 14 h 14"/>
                </a:gdLst>
                <a:ahLst/>
                <a:cxnLst>
                  <a:cxn ang="0">
                    <a:pos x="T0" y="T1"/>
                  </a:cxn>
                  <a:cxn ang="0">
                    <a:pos x="T2" y="T3"/>
                  </a:cxn>
                  <a:cxn ang="0">
                    <a:pos x="T4" y="T5"/>
                  </a:cxn>
                  <a:cxn ang="0">
                    <a:pos x="T6" y="T7"/>
                  </a:cxn>
                  <a:cxn ang="0">
                    <a:pos x="T8" y="T9"/>
                  </a:cxn>
                </a:cxnLst>
                <a:rect l="0" t="0" r="r" b="b"/>
                <a:pathLst>
                  <a:path w="7" h="14">
                    <a:moveTo>
                      <a:pt x="4" y="14"/>
                    </a:moveTo>
                    <a:lnTo>
                      <a:pt x="0" y="0"/>
                    </a:lnTo>
                    <a:lnTo>
                      <a:pt x="2" y="0"/>
                    </a:lnTo>
                    <a:lnTo>
                      <a:pt x="7"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4" name="Freeform 103"/>
              <p:cNvSpPr>
                <a:spLocks/>
              </p:cNvSpPr>
              <p:nvPr/>
            </p:nvSpPr>
            <p:spPr bwMode="auto">
              <a:xfrm>
                <a:off x="6972" y="3962"/>
                <a:ext cx="5" cy="14"/>
              </a:xfrm>
              <a:custGeom>
                <a:avLst/>
                <a:gdLst>
                  <a:gd name="T0" fmla="*/ 4 w 5"/>
                  <a:gd name="T1" fmla="*/ 14 h 14"/>
                  <a:gd name="T2" fmla="*/ 0 w 5"/>
                  <a:gd name="T3" fmla="*/ 0 h 14"/>
                  <a:gd name="T4" fmla="*/ 2 w 5"/>
                  <a:gd name="T5" fmla="*/ 0 h 14"/>
                  <a:gd name="T6" fmla="*/ 5 w 5"/>
                  <a:gd name="T7" fmla="*/ 12 h 14"/>
                  <a:gd name="T8" fmla="*/ 4 w 5"/>
                  <a:gd name="T9" fmla="*/ 14 h 14"/>
                </a:gdLst>
                <a:ahLst/>
                <a:cxnLst>
                  <a:cxn ang="0">
                    <a:pos x="T0" y="T1"/>
                  </a:cxn>
                  <a:cxn ang="0">
                    <a:pos x="T2" y="T3"/>
                  </a:cxn>
                  <a:cxn ang="0">
                    <a:pos x="T4" y="T5"/>
                  </a:cxn>
                  <a:cxn ang="0">
                    <a:pos x="T6" y="T7"/>
                  </a:cxn>
                  <a:cxn ang="0">
                    <a:pos x="T8" y="T9"/>
                  </a:cxn>
                </a:cxnLst>
                <a:rect l="0" t="0" r="r" b="b"/>
                <a:pathLst>
                  <a:path w="5" h="14">
                    <a:moveTo>
                      <a:pt x="4" y="14"/>
                    </a:moveTo>
                    <a:lnTo>
                      <a:pt x="0" y="0"/>
                    </a:lnTo>
                    <a:lnTo>
                      <a:pt x="2" y="0"/>
                    </a:lnTo>
                    <a:lnTo>
                      <a:pt x="5"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5" name="Freeform 104"/>
              <p:cNvSpPr>
                <a:spLocks/>
              </p:cNvSpPr>
              <p:nvPr/>
            </p:nvSpPr>
            <p:spPr bwMode="auto">
              <a:xfrm>
                <a:off x="6955" y="3962"/>
                <a:ext cx="5" cy="14"/>
              </a:xfrm>
              <a:custGeom>
                <a:avLst/>
                <a:gdLst>
                  <a:gd name="T0" fmla="*/ 2 w 5"/>
                  <a:gd name="T1" fmla="*/ 14 h 14"/>
                  <a:gd name="T2" fmla="*/ 0 w 5"/>
                  <a:gd name="T3" fmla="*/ 0 h 14"/>
                  <a:gd name="T4" fmla="*/ 2 w 5"/>
                  <a:gd name="T5" fmla="*/ 0 h 14"/>
                  <a:gd name="T6" fmla="*/ 5 w 5"/>
                  <a:gd name="T7" fmla="*/ 12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0"/>
                    </a:lnTo>
                    <a:lnTo>
                      <a:pt x="2" y="0"/>
                    </a:lnTo>
                    <a:lnTo>
                      <a:pt x="5" y="12"/>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6" name="Freeform 105"/>
              <p:cNvSpPr>
                <a:spLocks/>
              </p:cNvSpPr>
              <p:nvPr/>
            </p:nvSpPr>
            <p:spPr bwMode="auto">
              <a:xfrm>
                <a:off x="6938" y="3962"/>
                <a:ext cx="4" cy="12"/>
              </a:xfrm>
              <a:custGeom>
                <a:avLst/>
                <a:gdLst>
                  <a:gd name="T0" fmla="*/ 2 w 4"/>
                  <a:gd name="T1" fmla="*/ 12 h 12"/>
                  <a:gd name="T2" fmla="*/ 0 w 4"/>
                  <a:gd name="T3" fmla="*/ 0 h 12"/>
                  <a:gd name="T4" fmla="*/ 2 w 4"/>
                  <a:gd name="T5" fmla="*/ 0 h 12"/>
                  <a:gd name="T6" fmla="*/ 4 w 4"/>
                  <a:gd name="T7" fmla="*/ 12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0"/>
                    </a:lnTo>
                    <a:lnTo>
                      <a:pt x="2" y="0"/>
                    </a:lnTo>
                    <a:lnTo>
                      <a:pt x="4" y="12"/>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7" name="Freeform 106"/>
              <p:cNvSpPr>
                <a:spLocks/>
              </p:cNvSpPr>
              <p:nvPr/>
            </p:nvSpPr>
            <p:spPr bwMode="auto">
              <a:xfrm>
                <a:off x="6922" y="3963"/>
                <a:ext cx="3" cy="11"/>
              </a:xfrm>
              <a:custGeom>
                <a:avLst/>
                <a:gdLst>
                  <a:gd name="T0" fmla="*/ 0 w 3"/>
                  <a:gd name="T1" fmla="*/ 11 h 11"/>
                  <a:gd name="T2" fmla="*/ 0 w 3"/>
                  <a:gd name="T3" fmla="*/ 0 h 11"/>
                  <a:gd name="T4" fmla="*/ 1 w 3"/>
                  <a:gd name="T5" fmla="*/ 0 h 11"/>
                  <a:gd name="T6" fmla="*/ 3 w 3"/>
                  <a:gd name="T7" fmla="*/ 11 h 11"/>
                  <a:gd name="T8" fmla="*/ 0 w 3"/>
                  <a:gd name="T9" fmla="*/ 11 h 11"/>
                </a:gdLst>
                <a:ahLst/>
                <a:cxnLst>
                  <a:cxn ang="0">
                    <a:pos x="T0" y="T1"/>
                  </a:cxn>
                  <a:cxn ang="0">
                    <a:pos x="T2" y="T3"/>
                  </a:cxn>
                  <a:cxn ang="0">
                    <a:pos x="T4" y="T5"/>
                  </a:cxn>
                  <a:cxn ang="0">
                    <a:pos x="T6" y="T7"/>
                  </a:cxn>
                  <a:cxn ang="0">
                    <a:pos x="T8" y="T9"/>
                  </a:cxn>
                </a:cxnLst>
                <a:rect l="0" t="0" r="r" b="b"/>
                <a:pathLst>
                  <a:path w="3" h="11">
                    <a:moveTo>
                      <a:pt x="0" y="11"/>
                    </a:moveTo>
                    <a:lnTo>
                      <a:pt x="0" y="0"/>
                    </a:lnTo>
                    <a:lnTo>
                      <a:pt x="1" y="0"/>
                    </a:lnTo>
                    <a:lnTo>
                      <a:pt x="3" y="11"/>
                    </a:lnTo>
                    <a:lnTo>
                      <a:pt x="0"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8" name="Rectangle 107"/>
              <p:cNvSpPr>
                <a:spLocks noChangeArrowheads="1"/>
              </p:cNvSpPr>
              <p:nvPr/>
            </p:nvSpPr>
            <p:spPr bwMode="auto">
              <a:xfrm>
                <a:off x="6904" y="3962"/>
                <a:ext cx="2" cy="1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59" name="Freeform 108"/>
              <p:cNvSpPr>
                <a:spLocks/>
              </p:cNvSpPr>
              <p:nvPr/>
            </p:nvSpPr>
            <p:spPr bwMode="auto">
              <a:xfrm>
                <a:off x="6885" y="3962"/>
                <a:ext cx="4" cy="12"/>
              </a:xfrm>
              <a:custGeom>
                <a:avLst/>
                <a:gdLst>
                  <a:gd name="T0" fmla="*/ 3 w 4"/>
                  <a:gd name="T1" fmla="*/ 12 h 12"/>
                  <a:gd name="T2" fmla="*/ 0 w 4"/>
                  <a:gd name="T3" fmla="*/ 12 h 12"/>
                  <a:gd name="T4" fmla="*/ 2 w 4"/>
                  <a:gd name="T5" fmla="*/ 0 h 12"/>
                  <a:gd name="T6" fmla="*/ 4 w 4"/>
                  <a:gd name="T7" fmla="*/ 0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lnTo>
                      <a:pt x="0" y="12"/>
                    </a:lnTo>
                    <a:lnTo>
                      <a:pt x="2" y="0"/>
                    </a:lnTo>
                    <a:lnTo>
                      <a:pt x="4" y="0"/>
                    </a:lnTo>
                    <a:lnTo>
                      <a:pt x="3"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0" name="Freeform 109"/>
              <p:cNvSpPr>
                <a:spLocks/>
              </p:cNvSpPr>
              <p:nvPr/>
            </p:nvSpPr>
            <p:spPr bwMode="auto">
              <a:xfrm>
                <a:off x="6868" y="3962"/>
                <a:ext cx="4" cy="12"/>
              </a:xfrm>
              <a:custGeom>
                <a:avLst/>
                <a:gdLst>
                  <a:gd name="T0" fmla="*/ 2 w 4"/>
                  <a:gd name="T1" fmla="*/ 12 h 12"/>
                  <a:gd name="T2" fmla="*/ 0 w 4"/>
                  <a:gd name="T3" fmla="*/ 12 h 12"/>
                  <a:gd name="T4" fmla="*/ 3 w 4"/>
                  <a:gd name="T5" fmla="*/ 0 h 12"/>
                  <a:gd name="T6" fmla="*/ 4 w 4"/>
                  <a:gd name="T7" fmla="*/ 0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12"/>
                    </a:lnTo>
                    <a:lnTo>
                      <a:pt x="3" y="0"/>
                    </a:lnTo>
                    <a:lnTo>
                      <a:pt x="4"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1" name="Freeform 110"/>
              <p:cNvSpPr>
                <a:spLocks/>
              </p:cNvSpPr>
              <p:nvPr/>
            </p:nvSpPr>
            <p:spPr bwMode="auto">
              <a:xfrm>
                <a:off x="6850" y="3962"/>
                <a:ext cx="5" cy="14"/>
              </a:xfrm>
              <a:custGeom>
                <a:avLst/>
                <a:gdLst>
                  <a:gd name="T0" fmla="*/ 2 w 5"/>
                  <a:gd name="T1" fmla="*/ 14 h 14"/>
                  <a:gd name="T2" fmla="*/ 0 w 5"/>
                  <a:gd name="T3" fmla="*/ 12 h 14"/>
                  <a:gd name="T4" fmla="*/ 4 w 5"/>
                  <a:gd name="T5" fmla="*/ 0 h 14"/>
                  <a:gd name="T6" fmla="*/ 5 w 5"/>
                  <a:gd name="T7" fmla="*/ 0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12"/>
                    </a:lnTo>
                    <a:lnTo>
                      <a:pt x="4" y="0"/>
                    </a:lnTo>
                    <a:lnTo>
                      <a:pt x="5"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2" name="Freeform 111"/>
              <p:cNvSpPr>
                <a:spLocks/>
              </p:cNvSpPr>
              <p:nvPr/>
            </p:nvSpPr>
            <p:spPr bwMode="auto">
              <a:xfrm>
                <a:off x="6833" y="3962"/>
                <a:ext cx="5" cy="14"/>
              </a:xfrm>
              <a:custGeom>
                <a:avLst/>
                <a:gdLst>
                  <a:gd name="T0" fmla="*/ 1 w 5"/>
                  <a:gd name="T1" fmla="*/ 14 h 14"/>
                  <a:gd name="T2" fmla="*/ 0 w 5"/>
                  <a:gd name="T3" fmla="*/ 12 h 14"/>
                  <a:gd name="T4" fmla="*/ 4 w 5"/>
                  <a:gd name="T5" fmla="*/ 0 h 14"/>
                  <a:gd name="T6" fmla="*/ 5 w 5"/>
                  <a:gd name="T7" fmla="*/ 0 h 14"/>
                  <a:gd name="T8" fmla="*/ 1 w 5"/>
                  <a:gd name="T9" fmla="*/ 14 h 14"/>
                </a:gdLst>
                <a:ahLst/>
                <a:cxnLst>
                  <a:cxn ang="0">
                    <a:pos x="T0" y="T1"/>
                  </a:cxn>
                  <a:cxn ang="0">
                    <a:pos x="T2" y="T3"/>
                  </a:cxn>
                  <a:cxn ang="0">
                    <a:pos x="T4" y="T5"/>
                  </a:cxn>
                  <a:cxn ang="0">
                    <a:pos x="T6" y="T7"/>
                  </a:cxn>
                  <a:cxn ang="0">
                    <a:pos x="T8" y="T9"/>
                  </a:cxn>
                </a:cxnLst>
                <a:rect l="0" t="0" r="r" b="b"/>
                <a:pathLst>
                  <a:path w="5" h="14">
                    <a:moveTo>
                      <a:pt x="1" y="14"/>
                    </a:moveTo>
                    <a:lnTo>
                      <a:pt x="0" y="12"/>
                    </a:lnTo>
                    <a:lnTo>
                      <a:pt x="4" y="0"/>
                    </a:lnTo>
                    <a:lnTo>
                      <a:pt x="5"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3" name="Freeform 113"/>
              <p:cNvSpPr>
                <a:spLocks/>
              </p:cNvSpPr>
              <p:nvPr/>
            </p:nvSpPr>
            <p:spPr bwMode="auto">
              <a:xfrm>
                <a:off x="6814" y="3962"/>
                <a:ext cx="7" cy="14"/>
              </a:xfrm>
              <a:custGeom>
                <a:avLst/>
                <a:gdLst>
                  <a:gd name="T0" fmla="*/ 2 w 7"/>
                  <a:gd name="T1" fmla="*/ 14 h 14"/>
                  <a:gd name="T2" fmla="*/ 0 w 7"/>
                  <a:gd name="T3" fmla="*/ 12 h 14"/>
                  <a:gd name="T4" fmla="*/ 6 w 7"/>
                  <a:gd name="T5" fmla="*/ 0 h 14"/>
                  <a:gd name="T6" fmla="*/ 7 w 7"/>
                  <a:gd name="T7" fmla="*/ 0 h 14"/>
                  <a:gd name="T8" fmla="*/ 2 w 7"/>
                  <a:gd name="T9" fmla="*/ 14 h 14"/>
                </a:gdLst>
                <a:ahLst/>
                <a:cxnLst>
                  <a:cxn ang="0">
                    <a:pos x="T0" y="T1"/>
                  </a:cxn>
                  <a:cxn ang="0">
                    <a:pos x="T2" y="T3"/>
                  </a:cxn>
                  <a:cxn ang="0">
                    <a:pos x="T4" y="T5"/>
                  </a:cxn>
                  <a:cxn ang="0">
                    <a:pos x="T6" y="T7"/>
                  </a:cxn>
                  <a:cxn ang="0">
                    <a:pos x="T8" y="T9"/>
                  </a:cxn>
                </a:cxnLst>
                <a:rect l="0" t="0" r="r" b="b"/>
                <a:pathLst>
                  <a:path w="7" h="14">
                    <a:moveTo>
                      <a:pt x="2" y="14"/>
                    </a:moveTo>
                    <a:lnTo>
                      <a:pt x="0" y="12"/>
                    </a:lnTo>
                    <a:lnTo>
                      <a:pt x="6" y="0"/>
                    </a:lnTo>
                    <a:lnTo>
                      <a:pt x="7"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4" name="Freeform 114"/>
              <p:cNvSpPr>
                <a:spLocks/>
              </p:cNvSpPr>
              <p:nvPr/>
            </p:nvSpPr>
            <p:spPr bwMode="auto">
              <a:xfrm>
                <a:off x="6797" y="3962"/>
                <a:ext cx="9" cy="14"/>
              </a:xfrm>
              <a:custGeom>
                <a:avLst/>
                <a:gdLst>
                  <a:gd name="T0" fmla="*/ 2 w 9"/>
                  <a:gd name="T1" fmla="*/ 14 h 14"/>
                  <a:gd name="T2" fmla="*/ 0 w 9"/>
                  <a:gd name="T3" fmla="*/ 12 h 14"/>
                  <a:gd name="T4" fmla="*/ 6 w 9"/>
                  <a:gd name="T5" fmla="*/ 0 h 14"/>
                  <a:gd name="T6" fmla="*/ 9 w 9"/>
                  <a:gd name="T7" fmla="*/ 0 h 14"/>
                  <a:gd name="T8" fmla="*/ 2 w 9"/>
                  <a:gd name="T9" fmla="*/ 14 h 14"/>
                </a:gdLst>
                <a:ahLst/>
                <a:cxnLst>
                  <a:cxn ang="0">
                    <a:pos x="T0" y="T1"/>
                  </a:cxn>
                  <a:cxn ang="0">
                    <a:pos x="T2" y="T3"/>
                  </a:cxn>
                  <a:cxn ang="0">
                    <a:pos x="T4" y="T5"/>
                  </a:cxn>
                  <a:cxn ang="0">
                    <a:pos x="T6" y="T7"/>
                  </a:cxn>
                  <a:cxn ang="0">
                    <a:pos x="T8" y="T9"/>
                  </a:cxn>
                </a:cxnLst>
                <a:rect l="0" t="0" r="r" b="b"/>
                <a:pathLst>
                  <a:path w="9" h="14">
                    <a:moveTo>
                      <a:pt x="2" y="14"/>
                    </a:moveTo>
                    <a:lnTo>
                      <a:pt x="0" y="12"/>
                    </a:lnTo>
                    <a:lnTo>
                      <a:pt x="6" y="0"/>
                    </a:lnTo>
                    <a:lnTo>
                      <a:pt x="9"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5" name="Freeform 115"/>
              <p:cNvSpPr>
                <a:spLocks/>
              </p:cNvSpPr>
              <p:nvPr/>
            </p:nvSpPr>
            <p:spPr bwMode="auto">
              <a:xfrm>
                <a:off x="6779" y="3962"/>
                <a:ext cx="10" cy="14"/>
              </a:xfrm>
              <a:custGeom>
                <a:avLst/>
                <a:gdLst>
                  <a:gd name="T0" fmla="*/ 1 w 10"/>
                  <a:gd name="T1" fmla="*/ 14 h 14"/>
                  <a:gd name="T2" fmla="*/ 0 w 10"/>
                  <a:gd name="T3" fmla="*/ 12 h 14"/>
                  <a:gd name="T4" fmla="*/ 7 w 10"/>
                  <a:gd name="T5" fmla="*/ 0 h 14"/>
                  <a:gd name="T6" fmla="*/ 10 w 10"/>
                  <a:gd name="T7" fmla="*/ 0 h 14"/>
                  <a:gd name="T8" fmla="*/ 1 w 10"/>
                  <a:gd name="T9" fmla="*/ 14 h 14"/>
                </a:gdLst>
                <a:ahLst/>
                <a:cxnLst>
                  <a:cxn ang="0">
                    <a:pos x="T0" y="T1"/>
                  </a:cxn>
                  <a:cxn ang="0">
                    <a:pos x="T2" y="T3"/>
                  </a:cxn>
                  <a:cxn ang="0">
                    <a:pos x="T4" y="T5"/>
                  </a:cxn>
                  <a:cxn ang="0">
                    <a:pos x="T6" y="T7"/>
                  </a:cxn>
                  <a:cxn ang="0">
                    <a:pos x="T8" y="T9"/>
                  </a:cxn>
                </a:cxnLst>
                <a:rect l="0" t="0" r="r" b="b"/>
                <a:pathLst>
                  <a:path w="10" h="14">
                    <a:moveTo>
                      <a:pt x="1" y="14"/>
                    </a:moveTo>
                    <a:lnTo>
                      <a:pt x="0" y="12"/>
                    </a:lnTo>
                    <a:lnTo>
                      <a:pt x="7" y="0"/>
                    </a:lnTo>
                    <a:lnTo>
                      <a:pt x="10"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6" name="Freeform 116"/>
              <p:cNvSpPr>
                <a:spLocks/>
              </p:cNvSpPr>
              <p:nvPr/>
            </p:nvSpPr>
            <p:spPr bwMode="auto">
              <a:xfrm>
                <a:off x="6760" y="3960"/>
                <a:ext cx="12" cy="16"/>
              </a:xfrm>
              <a:custGeom>
                <a:avLst/>
                <a:gdLst>
                  <a:gd name="T0" fmla="*/ 3 w 12"/>
                  <a:gd name="T1" fmla="*/ 16 h 16"/>
                  <a:gd name="T2" fmla="*/ 0 w 12"/>
                  <a:gd name="T3" fmla="*/ 14 h 16"/>
                  <a:gd name="T4" fmla="*/ 9 w 12"/>
                  <a:gd name="T5" fmla="*/ 0 h 16"/>
                  <a:gd name="T6" fmla="*/ 12 w 12"/>
                  <a:gd name="T7" fmla="*/ 2 h 16"/>
                  <a:gd name="T8" fmla="*/ 3 w 12"/>
                  <a:gd name="T9" fmla="*/ 16 h 16"/>
                </a:gdLst>
                <a:ahLst/>
                <a:cxnLst>
                  <a:cxn ang="0">
                    <a:pos x="T0" y="T1"/>
                  </a:cxn>
                  <a:cxn ang="0">
                    <a:pos x="T2" y="T3"/>
                  </a:cxn>
                  <a:cxn ang="0">
                    <a:pos x="T4" y="T5"/>
                  </a:cxn>
                  <a:cxn ang="0">
                    <a:pos x="T6" y="T7"/>
                  </a:cxn>
                  <a:cxn ang="0">
                    <a:pos x="T8" y="T9"/>
                  </a:cxn>
                </a:cxnLst>
                <a:rect l="0" t="0" r="r" b="b"/>
                <a:pathLst>
                  <a:path w="12" h="16">
                    <a:moveTo>
                      <a:pt x="3" y="16"/>
                    </a:moveTo>
                    <a:lnTo>
                      <a:pt x="0" y="14"/>
                    </a:lnTo>
                    <a:lnTo>
                      <a:pt x="9" y="0"/>
                    </a:lnTo>
                    <a:lnTo>
                      <a:pt x="12" y="2"/>
                    </a:lnTo>
                    <a:lnTo>
                      <a:pt x="3"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7" name="Freeform 117"/>
              <p:cNvSpPr>
                <a:spLocks/>
              </p:cNvSpPr>
              <p:nvPr/>
            </p:nvSpPr>
            <p:spPr bwMode="auto">
              <a:xfrm>
                <a:off x="6743" y="3960"/>
                <a:ext cx="12" cy="16"/>
              </a:xfrm>
              <a:custGeom>
                <a:avLst/>
                <a:gdLst>
                  <a:gd name="T0" fmla="*/ 2 w 12"/>
                  <a:gd name="T1" fmla="*/ 16 h 16"/>
                  <a:gd name="T2" fmla="*/ 0 w 12"/>
                  <a:gd name="T3" fmla="*/ 14 h 16"/>
                  <a:gd name="T4" fmla="*/ 10 w 12"/>
                  <a:gd name="T5" fmla="*/ 0 h 16"/>
                  <a:gd name="T6" fmla="*/ 12 w 12"/>
                  <a:gd name="T7" fmla="*/ 2 h 16"/>
                  <a:gd name="T8" fmla="*/ 2 w 12"/>
                  <a:gd name="T9" fmla="*/ 16 h 16"/>
                </a:gdLst>
                <a:ahLst/>
                <a:cxnLst>
                  <a:cxn ang="0">
                    <a:pos x="T0" y="T1"/>
                  </a:cxn>
                  <a:cxn ang="0">
                    <a:pos x="T2" y="T3"/>
                  </a:cxn>
                  <a:cxn ang="0">
                    <a:pos x="T4" y="T5"/>
                  </a:cxn>
                  <a:cxn ang="0">
                    <a:pos x="T6" y="T7"/>
                  </a:cxn>
                  <a:cxn ang="0">
                    <a:pos x="T8" y="T9"/>
                  </a:cxn>
                </a:cxnLst>
                <a:rect l="0" t="0" r="r" b="b"/>
                <a:pathLst>
                  <a:path w="12" h="16">
                    <a:moveTo>
                      <a:pt x="2" y="16"/>
                    </a:moveTo>
                    <a:lnTo>
                      <a:pt x="0" y="14"/>
                    </a:lnTo>
                    <a:lnTo>
                      <a:pt x="10" y="0"/>
                    </a:lnTo>
                    <a:lnTo>
                      <a:pt x="12" y="2"/>
                    </a:lnTo>
                    <a:lnTo>
                      <a:pt x="2"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8" name="Freeform 118"/>
              <p:cNvSpPr>
                <a:spLocks/>
              </p:cNvSpPr>
              <p:nvPr/>
            </p:nvSpPr>
            <p:spPr bwMode="auto">
              <a:xfrm>
                <a:off x="6997" y="3947"/>
                <a:ext cx="7" cy="15"/>
              </a:xfrm>
              <a:custGeom>
                <a:avLst/>
                <a:gdLst>
                  <a:gd name="T0" fmla="*/ 6 w 7"/>
                  <a:gd name="T1" fmla="*/ 15 h 15"/>
                  <a:gd name="T2" fmla="*/ 0 w 7"/>
                  <a:gd name="T3" fmla="*/ 2 h 15"/>
                  <a:gd name="T4" fmla="*/ 2 w 7"/>
                  <a:gd name="T5" fmla="*/ 0 h 15"/>
                  <a:gd name="T6" fmla="*/ 7 w 7"/>
                  <a:gd name="T7" fmla="*/ 15 h 15"/>
                  <a:gd name="T8" fmla="*/ 6 w 7"/>
                  <a:gd name="T9" fmla="*/ 15 h 15"/>
                </a:gdLst>
                <a:ahLst/>
                <a:cxnLst>
                  <a:cxn ang="0">
                    <a:pos x="T0" y="T1"/>
                  </a:cxn>
                  <a:cxn ang="0">
                    <a:pos x="T2" y="T3"/>
                  </a:cxn>
                  <a:cxn ang="0">
                    <a:pos x="T4" y="T5"/>
                  </a:cxn>
                  <a:cxn ang="0">
                    <a:pos x="T6" y="T7"/>
                  </a:cxn>
                  <a:cxn ang="0">
                    <a:pos x="T8" y="T9"/>
                  </a:cxn>
                </a:cxnLst>
                <a:rect l="0" t="0" r="r" b="b"/>
                <a:pathLst>
                  <a:path w="7" h="15">
                    <a:moveTo>
                      <a:pt x="6" y="15"/>
                    </a:moveTo>
                    <a:lnTo>
                      <a:pt x="0" y="2"/>
                    </a:lnTo>
                    <a:lnTo>
                      <a:pt x="2" y="0"/>
                    </a:lnTo>
                    <a:lnTo>
                      <a:pt x="7" y="15"/>
                    </a:lnTo>
                    <a:lnTo>
                      <a:pt x="6"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69" name="Freeform 119"/>
              <p:cNvSpPr>
                <a:spLocks/>
              </p:cNvSpPr>
              <p:nvPr/>
            </p:nvSpPr>
            <p:spPr bwMode="auto">
              <a:xfrm>
                <a:off x="6982" y="3947"/>
                <a:ext cx="5" cy="15"/>
              </a:xfrm>
              <a:custGeom>
                <a:avLst/>
                <a:gdLst>
                  <a:gd name="T0" fmla="*/ 4 w 5"/>
                  <a:gd name="T1" fmla="*/ 15 h 15"/>
                  <a:gd name="T2" fmla="*/ 0 w 5"/>
                  <a:gd name="T3" fmla="*/ 2 h 15"/>
                  <a:gd name="T4" fmla="*/ 1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1"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0" name="Freeform 120"/>
              <p:cNvSpPr>
                <a:spLocks/>
              </p:cNvSpPr>
              <p:nvPr/>
            </p:nvSpPr>
            <p:spPr bwMode="auto">
              <a:xfrm>
                <a:off x="6965" y="3947"/>
                <a:ext cx="5" cy="15"/>
              </a:xfrm>
              <a:custGeom>
                <a:avLst/>
                <a:gdLst>
                  <a:gd name="T0" fmla="*/ 4 w 5"/>
                  <a:gd name="T1" fmla="*/ 15 h 15"/>
                  <a:gd name="T2" fmla="*/ 0 w 5"/>
                  <a:gd name="T3" fmla="*/ 2 h 15"/>
                  <a:gd name="T4" fmla="*/ 2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2"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1" name="Freeform 121"/>
              <p:cNvSpPr>
                <a:spLocks/>
              </p:cNvSpPr>
              <p:nvPr/>
            </p:nvSpPr>
            <p:spPr bwMode="auto">
              <a:xfrm>
                <a:off x="6949" y="3947"/>
                <a:ext cx="4" cy="15"/>
              </a:xfrm>
              <a:custGeom>
                <a:avLst/>
                <a:gdLst>
                  <a:gd name="T0" fmla="*/ 3 w 4"/>
                  <a:gd name="T1" fmla="*/ 15 h 15"/>
                  <a:gd name="T2" fmla="*/ 0 w 4"/>
                  <a:gd name="T3" fmla="*/ 0 h 15"/>
                  <a:gd name="T4" fmla="*/ 3 w 4"/>
                  <a:gd name="T5" fmla="*/ 0 h 15"/>
                  <a:gd name="T6" fmla="*/ 4 w 4"/>
                  <a:gd name="T7" fmla="*/ 15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0"/>
                    </a:lnTo>
                    <a:lnTo>
                      <a:pt x="3" y="0"/>
                    </a:lnTo>
                    <a:lnTo>
                      <a:pt x="4" y="15"/>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2" name="Freeform 122"/>
              <p:cNvSpPr>
                <a:spLocks/>
              </p:cNvSpPr>
              <p:nvPr/>
            </p:nvSpPr>
            <p:spPr bwMode="auto">
              <a:xfrm>
                <a:off x="6933" y="3947"/>
                <a:ext cx="5" cy="15"/>
              </a:xfrm>
              <a:custGeom>
                <a:avLst/>
                <a:gdLst>
                  <a:gd name="T0" fmla="*/ 2 w 5"/>
                  <a:gd name="T1" fmla="*/ 15 h 15"/>
                  <a:gd name="T2" fmla="*/ 0 w 5"/>
                  <a:gd name="T3" fmla="*/ 0 h 15"/>
                  <a:gd name="T4" fmla="*/ 3 w 5"/>
                  <a:gd name="T5" fmla="*/ 0 h 15"/>
                  <a:gd name="T6" fmla="*/ 5 w 5"/>
                  <a:gd name="T7" fmla="*/ 15 h 15"/>
                  <a:gd name="T8" fmla="*/ 2 w 5"/>
                  <a:gd name="T9" fmla="*/ 15 h 15"/>
                </a:gdLst>
                <a:ahLst/>
                <a:cxnLst>
                  <a:cxn ang="0">
                    <a:pos x="T0" y="T1"/>
                  </a:cxn>
                  <a:cxn ang="0">
                    <a:pos x="T2" y="T3"/>
                  </a:cxn>
                  <a:cxn ang="0">
                    <a:pos x="T4" y="T5"/>
                  </a:cxn>
                  <a:cxn ang="0">
                    <a:pos x="T6" y="T7"/>
                  </a:cxn>
                  <a:cxn ang="0">
                    <a:pos x="T8" y="T9"/>
                  </a:cxn>
                </a:cxnLst>
                <a:rect l="0" t="0" r="r" b="b"/>
                <a:pathLst>
                  <a:path w="5" h="15">
                    <a:moveTo>
                      <a:pt x="2" y="15"/>
                    </a:moveTo>
                    <a:lnTo>
                      <a:pt x="0" y="0"/>
                    </a:lnTo>
                    <a:lnTo>
                      <a:pt x="3" y="0"/>
                    </a:lnTo>
                    <a:lnTo>
                      <a:pt x="5" y="15"/>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3" name="Rectangle 123"/>
              <p:cNvSpPr>
                <a:spLocks noChangeArrowheads="1"/>
              </p:cNvSpPr>
              <p:nvPr/>
            </p:nvSpPr>
            <p:spPr bwMode="auto">
              <a:xfrm>
                <a:off x="6918" y="3947"/>
                <a:ext cx="3" cy="15"/>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4" name="Freeform 124"/>
              <p:cNvSpPr>
                <a:spLocks/>
              </p:cNvSpPr>
              <p:nvPr/>
            </p:nvSpPr>
            <p:spPr bwMode="auto">
              <a:xfrm>
                <a:off x="6901" y="3947"/>
                <a:ext cx="3" cy="15"/>
              </a:xfrm>
              <a:custGeom>
                <a:avLst/>
                <a:gdLst>
                  <a:gd name="T0" fmla="*/ 3 w 3"/>
                  <a:gd name="T1" fmla="*/ 15 h 15"/>
                  <a:gd name="T2" fmla="*/ 0 w 3"/>
                  <a:gd name="T3" fmla="*/ 15 h 15"/>
                  <a:gd name="T4" fmla="*/ 1 w 3"/>
                  <a:gd name="T5" fmla="*/ 0 h 15"/>
                  <a:gd name="T6" fmla="*/ 3 w 3"/>
                  <a:gd name="T7" fmla="*/ 0 h 15"/>
                  <a:gd name="T8" fmla="*/ 3 w 3"/>
                  <a:gd name="T9" fmla="*/ 15 h 15"/>
                </a:gdLst>
                <a:ahLst/>
                <a:cxnLst>
                  <a:cxn ang="0">
                    <a:pos x="T0" y="T1"/>
                  </a:cxn>
                  <a:cxn ang="0">
                    <a:pos x="T2" y="T3"/>
                  </a:cxn>
                  <a:cxn ang="0">
                    <a:pos x="T4" y="T5"/>
                  </a:cxn>
                  <a:cxn ang="0">
                    <a:pos x="T6" y="T7"/>
                  </a:cxn>
                  <a:cxn ang="0">
                    <a:pos x="T8" y="T9"/>
                  </a:cxn>
                </a:cxnLst>
                <a:rect l="0" t="0" r="r" b="b"/>
                <a:pathLst>
                  <a:path w="3" h="15">
                    <a:moveTo>
                      <a:pt x="3" y="15"/>
                    </a:moveTo>
                    <a:lnTo>
                      <a:pt x="0" y="15"/>
                    </a:lnTo>
                    <a:lnTo>
                      <a:pt x="1" y="0"/>
                    </a:lnTo>
                    <a:lnTo>
                      <a:pt x="3"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5" name="Freeform 125"/>
              <p:cNvSpPr>
                <a:spLocks/>
              </p:cNvSpPr>
              <p:nvPr/>
            </p:nvSpPr>
            <p:spPr bwMode="auto">
              <a:xfrm>
                <a:off x="6884" y="3947"/>
                <a:ext cx="4" cy="15"/>
              </a:xfrm>
              <a:custGeom>
                <a:avLst/>
                <a:gdLst>
                  <a:gd name="T0" fmla="*/ 3 w 4"/>
                  <a:gd name="T1" fmla="*/ 15 h 15"/>
                  <a:gd name="T2" fmla="*/ 0 w 4"/>
                  <a:gd name="T3" fmla="*/ 15 h 15"/>
                  <a:gd name="T4" fmla="*/ 1 w 4"/>
                  <a:gd name="T5" fmla="*/ 0 h 15"/>
                  <a:gd name="T6" fmla="*/ 4 w 4"/>
                  <a:gd name="T7" fmla="*/ 0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15"/>
                    </a:lnTo>
                    <a:lnTo>
                      <a:pt x="1" y="0"/>
                    </a:lnTo>
                    <a:lnTo>
                      <a:pt x="4"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6" name="Freeform 126"/>
              <p:cNvSpPr>
                <a:spLocks/>
              </p:cNvSpPr>
              <p:nvPr/>
            </p:nvSpPr>
            <p:spPr bwMode="auto">
              <a:xfrm>
                <a:off x="6867" y="3947"/>
                <a:ext cx="5" cy="15"/>
              </a:xfrm>
              <a:custGeom>
                <a:avLst/>
                <a:gdLst>
                  <a:gd name="T0" fmla="*/ 3 w 5"/>
                  <a:gd name="T1" fmla="*/ 15 h 15"/>
                  <a:gd name="T2" fmla="*/ 0 w 5"/>
                  <a:gd name="T3" fmla="*/ 15 h 15"/>
                  <a:gd name="T4" fmla="*/ 3 w 5"/>
                  <a:gd name="T5" fmla="*/ 0 h 15"/>
                  <a:gd name="T6" fmla="*/ 5 w 5"/>
                  <a:gd name="T7" fmla="*/ 2 h 15"/>
                  <a:gd name="T8" fmla="*/ 3 w 5"/>
                  <a:gd name="T9" fmla="*/ 15 h 15"/>
                </a:gdLst>
                <a:ahLst/>
                <a:cxnLst>
                  <a:cxn ang="0">
                    <a:pos x="T0" y="T1"/>
                  </a:cxn>
                  <a:cxn ang="0">
                    <a:pos x="T2" y="T3"/>
                  </a:cxn>
                  <a:cxn ang="0">
                    <a:pos x="T4" y="T5"/>
                  </a:cxn>
                  <a:cxn ang="0">
                    <a:pos x="T6" y="T7"/>
                  </a:cxn>
                  <a:cxn ang="0">
                    <a:pos x="T8" y="T9"/>
                  </a:cxn>
                </a:cxnLst>
                <a:rect l="0" t="0" r="r" b="b"/>
                <a:pathLst>
                  <a:path w="5" h="15">
                    <a:moveTo>
                      <a:pt x="3" y="15"/>
                    </a:moveTo>
                    <a:lnTo>
                      <a:pt x="0" y="15"/>
                    </a:lnTo>
                    <a:lnTo>
                      <a:pt x="3" y="0"/>
                    </a:lnTo>
                    <a:lnTo>
                      <a:pt x="5"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7" name="Freeform 127"/>
              <p:cNvSpPr>
                <a:spLocks/>
              </p:cNvSpPr>
              <p:nvPr/>
            </p:nvSpPr>
            <p:spPr bwMode="auto">
              <a:xfrm>
                <a:off x="6850" y="3947"/>
                <a:ext cx="7" cy="15"/>
              </a:xfrm>
              <a:custGeom>
                <a:avLst/>
                <a:gdLst>
                  <a:gd name="T0" fmla="*/ 2 w 7"/>
                  <a:gd name="T1" fmla="*/ 15 h 15"/>
                  <a:gd name="T2" fmla="*/ 0 w 7"/>
                  <a:gd name="T3" fmla="*/ 15 h 15"/>
                  <a:gd name="T4" fmla="*/ 4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4"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8" name="Freeform 128"/>
              <p:cNvSpPr>
                <a:spLocks/>
              </p:cNvSpPr>
              <p:nvPr/>
            </p:nvSpPr>
            <p:spPr bwMode="auto">
              <a:xfrm>
                <a:off x="6833" y="3947"/>
                <a:ext cx="7" cy="15"/>
              </a:xfrm>
              <a:custGeom>
                <a:avLst/>
                <a:gdLst>
                  <a:gd name="T0" fmla="*/ 2 w 7"/>
                  <a:gd name="T1" fmla="*/ 15 h 15"/>
                  <a:gd name="T2" fmla="*/ 0 w 7"/>
                  <a:gd name="T3" fmla="*/ 15 h 15"/>
                  <a:gd name="T4" fmla="*/ 5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5"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79" name="Freeform 129"/>
              <p:cNvSpPr>
                <a:spLocks/>
              </p:cNvSpPr>
              <p:nvPr/>
            </p:nvSpPr>
            <p:spPr bwMode="auto">
              <a:xfrm>
                <a:off x="6817" y="3947"/>
                <a:ext cx="7" cy="15"/>
              </a:xfrm>
              <a:custGeom>
                <a:avLst/>
                <a:gdLst>
                  <a:gd name="T0" fmla="*/ 1 w 7"/>
                  <a:gd name="T1" fmla="*/ 15 h 15"/>
                  <a:gd name="T2" fmla="*/ 0 w 7"/>
                  <a:gd name="T3" fmla="*/ 15 h 15"/>
                  <a:gd name="T4" fmla="*/ 6 w 7"/>
                  <a:gd name="T5" fmla="*/ 0 h 15"/>
                  <a:gd name="T6" fmla="*/ 7 w 7"/>
                  <a:gd name="T7" fmla="*/ 2 h 15"/>
                  <a:gd name="T8" fmla="*/ 1 w 7"/>
                  <a:gd name="T9" fmla="*/ 15 h 15"/>
                </a:gdLst>
                <a:ahLst/>
                <a:cxnLst>
                  <a:cxn ang="0">
                    <a:pos x="T0" y="T1"/>
                  </a:cxn>
                  <a:cxn ang="0">
                    <a:pos x="T2" y="T3"/>
                  </a:cxn>
                  <a:cxn ang="0">
                    <a:pos x="T4" y="T5"/>
                  </a:cxn>
                  <a:cxn ang="0">
                    <a:pos x="T6" y="T7"/>
                  </a:cxn>
                  <a:cxn ang="0">
                    <a:pos x="T8" y="T9"/>
                  </a:cxn>
                </a:cxnLst>
                <a:rect l="0" t="0" r="r" b="b"/>
                <a:pathLst>
                  <a:path w="7" h="15">
                    <a:moveTo>
                      <a:pt x="1" y="15"/>
                    </a:moveTo>
                    <a:lnTo>
                      <a:pt x="0" y="15"/>
                    </a:lnTo>
                    <a:lnTo>
                      <a:pt x="6" y="0"/>
                    </a:lnTo>
                    <a:lnTo>
                      <a:pt x="7" y="2"/>
                    </a:lnTo>
                    <a:lnTo>
                      <a:pt x="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0" name="Freeform 130"/>
              <p:cNvSpPr>
                <a:spLocks/>
              </p:cNvSpPr>
              <p:nvPr/>
            </p:nvSpPr>
            <p:spPr bwMode="auto">
              <a:xfrm>
                <a:off x="6766" y="3947"/>
                <a:ext cx="11" cy="15"/>
              </a:xfrm>
              <a:custGeom>
                <a:avLst/>
                <a:gdLst>
                  <a:gd name="T0" fmla="*/ 3 w 11"/>
                  <a:gd name="T1" fmla="*/ 15 h 15"/>
                  <a:gd name="T2" fmla="*/ 0 w 11"/>
                  <a:gd name="T3" fmla="*/ 13 h 15"/>
                  <a:gd name="T4" fmla="*/ 10 w 11"/>
                  <a:gd name="T5" fmla="*/ 0 h 15"/>
                  <a:gd name="T6" fmla="*/ 11 w 11"/>
                  <a:gd name="T7" fmla="*/ 2 h 15"/>
                  <a:gd name="T8" fmla="*/ 3 w 11"/>
                  <a:gd name="T9" fmla="*/ 15 h 15"/>
                </a:gdLst>
                <a:ahLst/>
                <a:cxnLst>
                  <a:cxn ang="0">
                    <a:pos x="T0" y="T1"/>
                  </a:cxn>
                  <a:cxn ang="0">
                    <a:pos x="T2" y="T3"/>
                  </a:cxn>
                  <a:cxn ang="0">
                    <a:pos x="T4" y="T5"/>
                  </a:cxn>
                  <a:cxn ang="0">
                    <a:pos x="T6" y="T7"/>
                  </a:cxn>
                  <a:cxn ang="0">
                    <a:pos x="T8" y="T9"/>
                  </a:cxn>
                </a:cxnLst>
                <a:rect l="0" t="0" r="r" b="b"/>
                <a:pathLst>
                  <a:path w="11" h="15">
                    <a:moveTo>
                      <a:pt x="3" y="15"/>
                    </a:moveTo>
                    <a:lnTo>
                      <a:pt x="0" y="13"/>
                    </a:lnTo>
                    <a:lnTo>
                      <a:pt x="10" y="0"/>
                    </a:lnTo>
                    <a:lnTo>
                      <a:pt x="11"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1" name="Freeform 131"/>
              <p:cNvSpPr>
                <a:spLocks/>
              </p:cNvSpPr>
              <p:nvPr/>
            </p:nvSpPr>
            <p:spPr bwMode="auto">
              <a:xfrm>
                <a:off x="6830"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2" name="Freeform 132"/>
              <p:cNvSpPr>
                <a:spLocks/>
              </p:cNvSpPr>
              <p:nvPr/>
            </p:nvSpPr>
            <p:spPr bwMode="auto">
              <a:xfrm>
                <a:off x="6814" y="3936"/>
                <a:ext cx="9" cy="13"/>
              </a:xfrm>
              <a:custGeom>
                <a:avLst/>
                <a:gdLst>
                  <a:gd name="T0" fmla="*/ 3 w 9"/>
                  <a:gd name="T1" fmla="*/ 13 h 13"/>
                  <a:gd name="T2" fmla="*/ 0 w 9"/>
                  <a:gd name="T3" fmla="*/ 11 h 13"/>
                  <a:gd name="T4" fmla="*/ 7 w 9"/>
                  <a:gd name="T5" fmla="*/ 0 h 13"/>
                  <a:gd name="T6" fmla="*/ 9 w 9"/>
                  <a:gd name="T7" fmla="*/ 0 h 13"/>
                  <a:gd name="T8" fmla="*/ 3 w 9"/>
                  <a:gd name="T9" fmla="*/ 13 h 13"/>
                </a:gdLst>
                <a:ahLst/>
                <a:cxnLst>
                  <a:cxn ang="0">
                    <a:pos x="T0" y="T1"/>
                  </a:cxn>
                  <a:cxn ang="0">
                    <a:pos x="T2" y="T3"/>
                  </a:cxn>
                  <a:cxn ang="0">
                    <a:pos x="T4" y="T5"/>
                  </a:cxn>
                  <a:cxn ang="0">
                    <a:pos x="T6" y="T7"/>
                  </a:cxn>
                  <a:cxn ang="0">
                    <a:pos x="T8" y="T9"/>
                  </a:cxn>
                </a:cxnLst>
                <a:rect l="0" t="0" r="r" b="b"/>
                <a:pathLst>
                  <a:path w="9" h="13">
                    <a:moveTo>
                      <a:pt x="3" y="13"/>
                    </a:moveTo>
                    <a:lnTo>
                      <a:pt x="0" y="11"/>
                    </a:lnTo>
                    <a:lnTo>
                      <a:pt x="7" y="0"/>
                    </a:lnTo>
                    <a:lnTo>
                      <a:pt x="9"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3" name="Freeform 133"/>
              <p:cNvSpPr>
                <a:spLocks/>
              </p:cNvSpPr>
              <p:nvPr/>
            </p:nvSpPr>
            <p:spPr bwMode="auto">
              <a:xfrm>
                <a:off x="6845"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4" name="Freeform 134"/>
              <p:cNvSpPr>
                <a:spLocks/>
              </p:cNvSpPr>
              <p:nvPr/>
            </p:nvSpPr>
            <p:spPr bwMode="auto">
              <a:xfrm>
                <a:off x="6862" y="3937"/>
                <a:ext cx="5" cy="12"/>
              </a:xfrm>
              <a:custGeom>
                <a:avLst/>
                <a:gdLst>
                  <a:gd name="T0" fmla="*/ 2 w 5"/>
                  <a:gd name="T1" fmla="*/ 12 h 12"/>
                  <a:gd name="T2" fmla="*/ 0 w 5"/>
                  <a:gd name="T3" fmla="*/ 10 h 12"/>
                  <a:gd name="T4" fmla="*/ 2 w 5"/>
                  <a:gd name="T5" fmla="*/ 0 h 12"/>
                  <a:gd name="T6" fmla="*/ 5 w 5"/>
                  <a:gd name="T7" fmla="*/ 0 h 12"/>
                  <a:gd name="T8" fmla="*/ 2 w 5"/>
                  <a:gd name="T9" fmla="*/ 12 h 12"/>
                </a:gdLst>
                <a:ahLst/>
                <a:cxnLst>
                  <a:cxn ang="0">
                    <a:pos x="T0" y="T1"/>
                  </a:cxn>
                  <a:cxn ang="0">
                    <a:pos x="T2" y="T3"/>
                  </a:cxn>
                  <a:cxn ang="0">
                    <a:pos x="T4" y="T5"/>
                  </a:cxn>
                  <a:cxn ang="0">
                    <a:pos x="T6" y="T7"/>
                  </a:cxn>
                  <a:cxn ang="0">
                    <a:pos x="T8" y="T9"/>
                  </a:cxn>
                </a:cxnLst>
                <a:rect l="0" t="0" r="r" b="b"/>
                <a:pathLst>
                  <a:path w="5" h="12">
                    <a:moveTo>
                      <a:pt x="2" y="12"/>
                    </a:moveTo>
                    <a:lnTo>
                      <a:pt x="0" y="10"/>
                    </a:lnTo>
                    <a:lnTo>
                      <a:pt x="2" y="0"/>
                    </a:lnTo>
                    <a:lnTo>
                      <a:pt x="5"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5" name="Freeform 135"/>
              <p:cNvSpPr>
                <a:spLocks/>
              </p:cNvSpPr>
              <p:nvPr/>
            </p:nvSpPr>
            <p:spPr bwMode="auto">
              <a:xfrm>
                <a:off x="6878" y="3936"/>
                <a:ext cx="4" cy="11"/>
              </a:xfrm>
              <a:custGeom>
                <a:avLst/>
                <a:gdLst>
                  <a:gd name="T0" fmla="*/ 1 w 4"/>
                  <a:gd name="T1" fmla="*/ 11 h 11"/>
                  <a:gd name="T2" fmla="*/ 0 w 4"/>
                  <a:gd name="T3" fmla="*/ 11 h 11"/>
                  <a:gd name="T4" fmla="*/ 1 w 4"/>
                  <a:gd name="T5" fmla="*/ 0 h 11"/>
                  <a:gd name="T6" fmla="*/ 4 w 4"/>
                  <a:gd name="T7" fmla="*/ 0 h 11"/>
                  <a:gd name="T8" fmla="*/ 1 w 4"/>
                  <a:gd name="T9" fmla="*/ 11 h 11"/>
                </a:gdLst>
                <a:ahLst/>
                <a:cxnLst>
                  <a:cxn ang="0">
                    <a:pos x="T0" y="T1"/>
                  </a:cxn>
                  <a:cxn ang="0">
                    <a:pos x="T2" y="T3"/>
                  </a:cxn>
                  <a:cxn ang="0">
                    <a:pos x="T4" y="T5"/>
                  </a:cxn>
                  <a:cxn ang="0">
                    <a:pos x="T6" y="T7"/>
                  </a:cxn>
                  <a:cxn ang="0">
                    <a:pos x="T8" y="T9"/>
                  </a:cxn>
                </a:cxnLst>
                <a:rect l="0" t="0" r="r" b="b"/>
                <a:pathLst>
                  <a:path w="4" h="11">
                    <a:moveTo>
                      <a:pt x="1" y="11"/>
                    </a:moveTo>
                    <a:lnTo>
                      <a:pt x="0" y="11"/>
                    </a:lnTo>
                    <a:lnTo>
                      <a:pt x="1" y="0"/>
                    </a:lnTo>
                    <a:lnTo>
                      <a:pt x="4" y="0"/>
                    </a:lnTo>
                    <a:lnTo>
                      <a:pt x="1"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6" name="Freeform 136"/>
              <p:cNvSpPr>
                <a:spLocks/>
              </p:cNvSpPr>
              <p:nvPr/>
            </p:nvSpPr>
            <p:spPr bwMode="auto">
              <a:xfrm>
                <a:off x="6894" y="3937"/>
                <a:ext cx="4" cy="10"/>
              </a:xfrm>
              <a:custGeom>
                <a:avLst/>
                <a:gdLst>
                  <a:gd name="T0" fmla="*/ 2 w 4"/>
                  <a:gd name="T1" fmla="*/ 10 h 10"/>
                  <a:gd name="T2" fmla="*/ 0 w 4"/>
                  <a:gd name="T3" fmla="*/ 10 h 10"/>
                  <a:gd name="T4" fmla="*/ 1 w 4"/>
                  <a:gd name="T5" fmla="*/ 0 h 10"/>
                  <a:gd name="T6" fmla="*/ 4 w 4"/>
                  <a:gd name="T7" fmla="*/ 0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lnTo>
                      <a:pt x="0" y="10"/>
                    </a:lnTo>
                    <a:lnTo>
                      <a:pt x="1" y="0"/>
                    </a:lnTo>
                    <a:lnTo>
                      <a:pt x="4" y="0"/>
                    </a:lnTo>
                    <a:lnTo>
                      <a:pt x="2"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7" name="Freeform 137"/>
              <p:cNvSpPr>
                <a:spLocks/>
              </p:cNvSpPr>
              <p:nvPr/>
            </p:nvSpPr>
            <p:spPr bwMode="auto">
              <a:xfrm>
                <a:off x="6909" y="3937"/>
                <a:ext cx="3" cy="10"/>
              </a:xfrm>
              <a:custGeom>
                <a:avLst/>
                <a:gdLst>
                  <a:gd name="T0" fmla="*/ 3 w 3"/>
                  <a:gd name="T1" fmla="*/ 10 h 10"/>
                  <a:gd name="T2" fmla="*/ 0 w 3"/>
                  <a:gd name="T3" fmla="*/ 10 h 10"/>
                  <a:gd name="T4" fmla="*/ 2 w 3"/>
                  <a:gd name="T5" fmla="*/ 0 h 10"/>
                  <a:gd name="T6" fmla="*/ 3 w 3"/>
                  <a:gd name="T7" fmla="*/ 0 h 10"/>
                  <a:gd name="T8" fmla="*/ 3 w 3"/>
                  <a:gd name="T9" fmla="*/ 10 h 10"/>
                </a:gdLst>
                <a:ahLst/>
                <a:cxnLst>
                  <a:cxn ang="0">
                    <a:pos x="T0" y="T1"/>
                  </a:cxn>
                  <a:cxn ang="0">
                    <a:pos x="T2" y="T3"/>
                  </a:cxn>
                  <a:cxn ang="0">
                    <a:pos x="T4" y="T5"/>
                  </a:cxn>
                  <a:cxn ang="0">
                    <a:pos x="T6" y="T7"/>
                  </a:cxn>
                  <a:cxn ang="0">
                    <a:pos x="T8" y="T9"/>
                  </a:cxn>
                </a:cxnLst>
                <a:rect l="0" t="0" r="r" b="b"/>
                <a:pathLst>
                  <a:path w="3" h="10">
                    <a:moveTo>
                      <a:pt x="3" y="10"/>
                    </a:moveTo>
                    <a:lnTo>
                      <a:pt x="0" y="10"/>
                    </a:lnTo>
                    <a:lnTo>
                      <a:pt x="2" y="0"/>
                    </a:lnTo>
                    <a:lnTo>
                      <a:pt x="3" y="0"/>
                    </a:lnTo>
                    <a:lnTo>
                      <a:pt x="3"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8" name="Freeform 138"/>
              <p:cNvSpPr>
                <a:spLocks/>
              </p:cNvSpPr>
              <p:nvPr/>
            </p:nvSpPr>
            <p:spPr bwMode="auto">
              <a:xfrm>
                <a:off x="6925" y="3937"/>
                <a:ext cx="3" cy="10"/>
              </a:xfrm>
              <a:custGeom>
                <a:avLst/>
                <a:gdLst>
                  <a:gd name="T0" fmla="*/ 1 w 3"/>
                  <a:gd name="T1" fmla="*/ 10 h 10"/>
                  <a:gd name="T2" fmla="*/ 0 w 3"/>
                  <a:gd name="T3" fmla="*/ 0 h 10"/>
                  <a:gd name="T4" fmla="*/ 3 w 3"/>
                  <a:gd name="T5" fmla="*/ 0 h 10"/>
                  <a:gd name="T6" fmla="*/ 3 w 3"/>
                  <a:gd name="T7" fmla="*/ 10 h 10"/>
                  <a:gd name="T8" fmla="*/ 1 w 3"/>
                  <a:gd name="T9" fmla="*/ 10 h 10"/>
                </a:gdLst>
                <a:ahLst/>
                <a:cxnLst>
                  <a:cxn ang="0">
                    <a:pos x="T0" y="T1"/>
                  </a:cxn>
                  <a:cxn ang="0">
                    <a:pos x="T2" y="T3"/>
                  </a:cxn>
                  <a:cxn ang="0">
                    <a:pos x="T4" y="T5"/>
                  </a:cxn>
                  <a:cxn ang="0">
                    <a:pos x="T6" y="T7"/>
                  </a:cxn>
                  <a:cxn ang="0">
                    <a:pos x="T8" y="T9"/>
                  </a:cxn>
                </a:cxnLst>
                <a:rect l="0" t="0" r="r" b="b"/>
                <a:pathLst>
                  <a:path w="3" h="10">
                    <a:moveTo>
                      <a:pt x="1" y="10"/>
                    </a:moveTo>
                    <a:lnTo>
                      <a:pt x="0" y="0"/>
                    </a:lnTo>
                    <a:lnTo>
                      <a:pt x="3" y="0"/>
                    </a:lnTo>
                    <a:lnTo>
                      <a:pt x="3" y="10"/>
                    </a:lnTo>
                    <a:lnTo>
                      <a:pt x="1"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89" name="Freeform 139"/>
              <p:cNvSpPr>
                <a:spLocks/>
              </p:cNvSpPr>
              <p:nvPr/>
            </p:nvSpPr>
            <p:spPr bwMode="auto">
              <a:xfrm>
                <a:off x="6940" y="3936"/>
                <a:ext cx="3" cy="11"/>
              </a:xfrm>
              <a:custGeom>
                <a:avLst/>
                <a:gdLst>
                  <a:gd name="T0" fmla="*/ 2 w 3"/>
                  <a:gd name="T1" fmla="*/ 11 h 11"/>
                  <a:gd name="T2" fmla="*/ 0 w 3"/>
                  <a:gd name="T3" fmla="*/ 0 h 11"/>
                  <a:gd name="T4" fmla="*/ 2 w 3"/>
                  <a:gd name="T5" fmla="*/ 0 h 11"/>
                  <a:gd name="T6" fmla="*/ 3 w 3"/>
                  <a:gd name="T7" fmla="*/ 1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lnTo>
                      <a:pt x="0" y="0"/>
                    </a:lnTo>
                    <a:lnTo>
                      <a:pt x="2" y="0"/>
                    </a:lnTo>
                    <a:lnTo>
                      <a:pt x="3" y="11"/>
                    </a:lnTo>
                    <a:lnTo>
                      <a:pt x="2"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90" name="Freeform 140"/>
              <p:cNvSpPr>
                <a:spLocks/>
              </p:cNvSpPr>
              <p:nvPr/>
            </p:nvSpPr>
            <p:spPr bwMode="auto">
              <a:xfrm>
                <a:off x="6955" y="3936"/>
                <a:ext cx="4" cy="13"/>
              </a:xfrm>
              <a:custGeom>
                <a:avLst/>
                <a:gdLst>
                  <a:gd name="T0" fmla="*/ 2 w 4"/>
                  <a:gd name="T1" fmla="*/ 13 h 13"/>
                  <a:gd name="T2" fmla="*/ 0 w 4"/>
                  <a:gd name="T3" fmla="*/ 0 h 13"/>
                  <a:gd name="T4" fmla="*/ 2 w 4"/>
                  <a:gd name="T5" fmla="*/ 0 h 13"/>
                  <a:gd name="T6" fmla="*/ 4 w 4"/>
                  <a:gd name="T7" fmla="*/ 11 h 13"/>
                  <a:gd name="T8" fmla="*/ 2 w 4"/>
                  <a:gd name="T9" fmla="*/ 13 h 13"/>
                </a:gdLst>
                <a:ahLst/>
                <a:cxnLst>
                  <a:cxn ang="0">
                    <a:pos x="T0" y="T1"/>
                  </a:cxn>
                  <a:cxn ang="0">
                    <a:pos x="T2" y="T3"/>
                  </a:cxn>
                  <a:cxn ang="0">
                    <a:pos x="T4" y="T5"/>
                  </a:cxn>
                  <a:cxn ang="0">
                    <a:pos x="T6" y="T7"/>
                  </a:cxn>
                  <a:cxn ang="0">
                    <a:pos x="T8" y="T9"/>
                  </a:cxn>
                </a:cxnLst>
                <a:rect l="0" t="0" r="r" b="b"/>
                <a:pathLst>
                  <a:path w="4" h="13">
                    <a:moveTo>
                      <a:pt x="2" y="13"/>
                    </a:moveTo>
                    <a:lnTo>
                      <a:pt x="0" y="0"/>
                    </a:lnTo>
                    <a:lnTo>
                      <a:pt x="2" y="0"/>
                    </a:lnTo>
                    <a:lnTo>
                      <a:pt x="4" y="1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91" name="Freeform 141"/>
              <p:cNvSpPr>
                <a:spLocks/>
              </p:cNvSpPr>
              <p:nvPr/>
            </p:nvSpPr>
            <p:spPr bwMode="auto">
              <a:xfrm>
                <a:off x="6970" y="3936"/>
                <a:ext cx="4" cy="13"/>
              </a:xfrm>
              <a:custGeom>
                <a:avLst/>
                <a:gdLst>
                  <a:gd name="T0" fmla="*/ 3 w 4"/>
                  <a:gd name="T1" fmla="*/ 13 h 13"/>
                  <a:gd name="T2" fmla="*/ 0 w 4"/>
                  <a:gd name="T3" fmla="*/ 1 h 13"/>
                  <a:gd name="T4" fmla="*/ 2 w 4"/>
                  <a:gd name="T5" fmla="*/ 0 h 13"/>
                  <a:gd name="T6" fmla="*/ 4 w 4"/>
                  <a:gd name="T7" fmla="*/ 11 h 13"/>
                  <a:gd name="T8" fmla="*/ 3 w 4"/>
                  <a:gd name="T9" fmla="*/ 13 h 13"/>
                </a:gdLst>
                <a:ahLst/>
                <a:cxnLst>
                  <a:cxn ang="0">
                    <a:pos x="T0" y="T1"/>
                  </a:cxn>
                  <a:cxn ang="0">
                    <a:pos x="T2" y="T3"/>
                  </a:cxn>
                  <a:cxn ang="0">
                    <a:pos x="T4" y="T5"/>
                  </a:cxn>
                  <a:cxn ang="0">
                    <a:pos x="T6" y="T7"/>
                  </a:cxn>
                  <a:cxn ang="0">
                    <a:pos x="T8" y="T9"/>
                  </a:cxn>
                </a:cxnLst>
                <a:rect l="0" t="0" r="r" b="b"/>
                <a:pathLst>
                  <a:path w="4" h="13">
                    <a:moveTo>
                      <a:pt x="3" y="13"/>
                    </a:moveTo>
                    <a:lnTo>
                      <a:pt x="0" y="1"/>
                    </a:lnTo>
                    <a:lnTo>
                      <a:pt x="2" y="0"/>
                    </a:lnTo>
                    <a:lnTo>
                      <a:pt x="4" y="11"/>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92" name="Freeform 142"/>
              <p:cNvSpPr>
                <a:spLocks/>
              </p:cNvSpPr>
              <p:nvPr/>
            </p:nvSpPr>
            <p:spPr bwMode="auto">
              <a:xfrm>
                <a:off x="6984" y="3936"/>
                <a:ext cx="7" cy="13"/>
              </a:xfrm>
              <a:custGeom>
                <a:avLst/>
                <a:gdLst>
                  <a:gd name="T0" fmla="*/ 5 w 7"/>
                  <a:gd name="T1" fmla="*/ 13 h 13"/>
                  <a:gd name="T2" fmla="*/ 0 w 7"/>
                  <a:gd name="T3" fmla="*/ 0 h 13"/>
                  <a:gd name="T4" fmla="*/ 2 w 7"/>
                  <a:gd name="T5" fmla="*/ 0 h 13"/>
                  <a:gd name="T6" fmla="*/ 7 w 7"/>
                  <a:gd name="T7" fmla="*/ 11 h 13"/>
                  <a:gd name="T8" fmla="*/ 5 w 7"/>
                  <a:gd name="T9" fmla="*/ 13 h 13"/>
                </a:gdLst>
                <a:ahLst/>
                <a:cxnLst>
                  <a:cxn ang="0">
                    <a:pos x="T0" y="T1"/>
                  </a:cxn>
                  <a:cxn ang="0">
                    <a:pos x="T2" y="T3"/>
                  </a:cxn>
                  <a:cxn ang="0">
                    <a:pos x="T4" y="T5"/>
                  </a:cxn>
                  <a:cxn ang="0">
                    <a:pos x="T6" y="T7"/>
                  </a:cxn>
                  <a:cxn ang="0">
                    <a:pos x="T8" y="T9"/>
                  </a:cxn>
                </a:cxnLst>
                <a:rect l="0" t="0" r="r" b="b"/>
                <a:pathLst>
                  <a:path w="7" h="13">
                    <a:moveTo>
                      <a:pt x="5" y="13"/>
                    </a:moveTo>
                    <a:lnTo>
                      <a:pt x="0" y="0"/>
                    </a:lnTo>
                    <a:lnTo>
                      <a:pt x="2" y="0"/>
                    </a:lnTo>
                    <a:lnTo>
                      <a:pt x="7" y="11"/>
                    </a:lnTo>
                    <a:lnTo>
                      <a:pt x="5"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493" name="Freeform 143"/>
              <p:cNvSpPr>
                <a:spLocks/>
              </p:cNvSpPr>
              <p:nvPr/>
            </p:nvSpPr>
            <p:spPr bwMode="auto">
              <a:xfrm>
                <a:off x="6767" y="3936"/>
                <a:ext cx="10" cy="13"/>
              </a:xfrm>
              <a:custGeom>
                <a:avLst/>
                <a:gdLst>
                  <a:gd name="T0" fmla="*/ 2 w 10"/>
                  <a:gd name="T1" fmla="*/ 13 h 13"/>
                  <a:gd name="T2" fmla="*/ 0 w 10"/>
                  <a:gd name="T3" fmla="*/ 11 h 13"/>
                  <a:gd name="T4" fmla="*/ 9 w 10"/>
                  <a:gd name="T5" fmla="*/ 0 h 13"/>
                  <a:gd name="T6" fmla="*/ 10 w 10"/>
                  <a:gd name="T7" fmla="*/ 1 h 13"/>
                  <a:gd name="T8" fmla="*/ 2 w 10"/>
                  <a:gd name="T9" fmla="*/ 13 h 13"/>
                </a:gdLst>
                <a:ahLst/>
                <a:cxnLst>
                  <a:cxn ang="0">
                    <a:pos x="T0" y="T1"/>
                  </a:cxn>
                  <a:cxn ang="0">
                    <a:pos x="T2" y="T3"/>
                  </a:cxn>
                  <a:cxn ang="0">
                    <a:pos x="T4" y="T5"/>
                  </a:cxn>
                  <a:cxn ang="0">
                    <a:pos x="T6" y="T7"/>
                  </a:cxn>
                  <a:cxn ang="0">
                    <a:pos x="T8" y="T9"/>
                  </a:cxn>
                </a:cxnLst>
                <a:rect l="0" t="0" r="r" b="b"/>
                <a:pathLst>
                  <a:path w="10" h="13">
                    <a:moveTo>
                      <a:pt x="2" y="13"/>
                    </a:moveTo>
                    <a:lnTo>
                      <a:pt x="0" y="11"/>
                    </a:lnTo>
                    <a:lnTo>
                      <a:pt x="9" y="0"/>
                    </a:lnTo>
                    <a:lnTo>
                      <a:pt x="10" y="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1425" name="Rectangle 5"/>
            <p:cNvSpPr>
              <a:spLocks noChangeArrowheads="1"/>
            </p:cNvSpPr>
            <p:nvPr/>
          </p:nvSpPr>
          <p:spPr bwMode="auto">
            <a:xfrm>
              <a:off x="10671089" y="5847039"/>
              <a:ext cx="609760" cy="384544"/>
            </a:xfrm>
            <a:prstGeom prst="rect">
              <a:avLst/>
            </a:prstGeom>
            <a:solidFill>
              <a:srgbClr val="333333"/>
            </a:solidFill>
            <a:ln w="19050">
              <a:solidFill>
                <a:srgbClr val="D2D2D2"/>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sp>
        <p:nvSpPr>
          <p:cNvPr id="1496" name="TextBox 1495"/>
          <p:cNvSpPr txBox="1"/>
          <p:nvPr/>
        </p:nvSpPr>
        <p:spPr>
          <a:xfrm>
            <a:off x="8865533" y="1914415"/>
            <a:ext cx="1315104" cy="815608"/>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smtClean="0">
                <a:ln>
                  <a:noFill/>
                </a:ln>
                <a:solidFill>
                  <a:srgbClr val="505050"/>
                </a:solidFill>
                <a:effectLst/>
                <a:uLnTx/>
                <a:uFillTx/>
              </a:rPr>
              <a:t>Privileged </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smtClean="0">
                <a:ln>
                  <a:noFill/>
                </a:ln>
                <a:solidFill>
                  <a:srgbClr val="505050"/>
                </a:solidFill>
                <a:effectLst/>
                <a:uLnTx/>
                <a:uFillTx/>
              </a:rPr>
              <a:t>Access</a:t>
            </a:r>
          </a:p>
        </p:txBody>
      </p:sp>
      <p:grpSp>
        <p:nvGrpSpPr>
          <p:cNvPr id="1497" name="Group 1496"/>
          <p:cNvGrpSpPr/>
          <p:nvPr/>
        </p:nvGrpSpPr>
        <p:grpSpPr>
          <a:xfrm>
            <a:off x="7987413" y="2393252"/>
            <a:ext cx="611679" cy="880082"/>
            <a:chOff x="9503373" y="2391132"/>
            <a:chExt cx="611679" cy="880082"/>
          </a:xfrm>
        </p:grpSpPr>
        <p:pic>
          <p:nvPicPr>
            <p:cNvPr id="1498" name="Picture 1497"/>
            <p:cNvPicPr>
              <a:picLocks noChangeAspect="1"/>
            </p:cNvPicPr>
            <p:nvPr/>
          </p:nvPicPr>
          <p:blipFill>
            <a:blip r:embed="rId2"/>
            <a:stretch>
              <a:fillRect/>
            </a:stretch>
          </p:blipFill>
          <p:spPr>
            <a:xfrm>
              <a:off x="9503373" y="2391132"/>
              <a:ext cx="467544" cy="880082"/>
            </a:xfrm>
            <a:prstGeom prst="rect">
              <a:avLst/>
            </a:prstGeom>
          </p:spPr>
        </p:pic>
        <p:pic>
          <p:nvPicPr>
            <p:cNvPr id="1499" name="Picture 1498"/>
            <p:cNvPicPr>
              <a:picLocks noChangeAspect="1"/>
            </p:cNvPicPr>
            <p:nvPr/>
          </p:nvPicPr>
          <p:blipFill>
            <a:blip r:embed="rId7"/>
            <a:stretch>
              <a:fillRect/>
            </a:stretch>
          </p:blipFill>
          <p:spPr>
            <a:xfrm>
              <a:off x="9744938" y="2997611"/>
              <a:ext cx="370114" cy="228600"/>
            </a:xfrm>
            <a:prstGeom prst="rect">
              <a:avLst/>
            </a:prstGeom>
          </p:spPr>
        </p:pic>
      </p:grpSp>
      <p:sp>
        <p:nvSpPr>
          <p:cNvPr id="1575" name="TextBox 1574"/>
          <p:cNvSpPr txBox="1"/>
          <p:nvPr/>
        </p:nvSpPr>
        <p:spPr>
          <a:xfrm>
            <a:off x="9093159" y="2658812"/>
            <a:ext cx="859851" cy="5170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1" i="0" u="none" strike="noStrike" kern="0" cap="none" spc="0" normalizeH="0" baseline="0" noProof="0" dirty="0" smtClean="0">
                <a:ln>
                  <a:noFill/>
                </a:ln>
                <a:solidFill>
                  <a:srgbClr val="FF0000"/>
                </a:solidFill>
                <a:effectLst/>
                <a:uLnTx/>
                <a:uFillTx/>
              </a:rPr>
              <a:t>IPsec</a:t>
            </a:r>
          </a:p>
        </p:txBody>
      </p:sp>
    </p:spTree>
    <p:extLst>
      <p:ext uri="{BB962C8B-B14F-4D97-AF65-F5344CB8AC3E}">
        <p14:creationId xmlns:p14="http://schemas.microsoft.com/office/powerpoint/2010/main" val="1247203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 grpId="0"/>
      <p:bldP spid="15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320" y="1013662"/>
            <a:ext cx="7353834" cy="4968776"/>
            <a:chOff x="3333739" y="1013662"/>
            <a:chExt cx="7353834" cy="4968776"/>
          </a:xfrm>
        </p:grpSpPr>
        <p:sp>
          <p:nvSpPr>
            <p:cNvPr id="419" name="Rectangle 418"/>
            <p:cNvSpPr/>
            <p:nvPr/>
          </p:nvSpPr>
          <p:spPr>
            <a:xfrm>
              <a:off x="5820874" y="1368645"/>
              <a:ext cx="4587014" cy="4613793"/>
            </a:xfrm>
            <a:prstGeom prst="rect">
              <a:avLst/>
            </a:prstGeom>
            <a:solidFill>
              <a:srgbClr val="FFD5D5"/>
            </a:solidFill>
            <a:ln w="10795" cap="flat" cmpd="sng" algn="ctr">
              <a:solidFill>
                <a:schemeClr val="bg1">
                  <a:lumMod val="65000"/>
                </a:schemeClr>
              </a:solidFill>
              <a:prstDash val="solid"/>
            </a:ln>
            <a:effectLst/>
          </p:spPr>
          <p:txBody>
            <a:bodyPr rtlCol="0" anchor="ctr"/>
            <a:lstStyle/>
            <a:p>
              <a:pPr algn="ctr" defTabSz="785789">
                <a:defRPr/>
              </a:pPr>
              <a:endParaRPr lang="en-US" sz="1547" kern="0">
                <a:solidFill>
                  <a:prstClr val="white"/>
                </a:solidFill>
                <a:latin typeface="Segoe UI"/>
              </a:endParaRPr>
            </a:p>
          </p:txBody>
        </p:sp>
        <p:sp>
          <p:nvSpPr>
            <p:cNvPr id="415" name="Rectangle 414"/>
            <p:cNvSpPr/>
            <p:nvPr/>
          </p:nvSpPr>
          <p:spPr>
            <a:xfrm>
              <a:off x="3333739" y="1368646"/>
              <a:ext cx="2105601" cy="2765118"/>
            </a:xfrm>
            <a:prstGeom prst="rect">
              <a:avLst/>
            </a:prstGeom>
            <a:solidFill>
              <a:schemeClr val="accent1">
                <a:lumMod val="20000"/>
                <a:lumOff val="80000"/>
              </a:schemeClr>
            </a:solidFill>
            <a:ln w="10795" cap="flat" cmpd="sng" algn="ctr">
              <a:solidFill>
                <a:schemeClr val="bg1">
                  <a:lumMod val="65000"/>
                </a:schemeClr>
              </a:solidFill>
              <a:prstDash val="solid"/>
            </a:ln>
            <a:effectLst/>
          </p:spPr>
          <p:txBody>
            <a:bodyPr rtlCol="0" anchor="ctr"/>
            <a:lstStyle/>
            <a:p>
              <a:pPr algn="ctr" defTabSz="785789">
                <a:defRPr/>
              </a:pPr>
              <a:endParaRPr lang="en-US" sz="1547" kern="0">
                <a:solidFill>
                  <a:prstClr val="white"/>
                </a:solidFill>
                <a:latin typeface="Segoe UI"/>
              </a:endParaRPr>
            </a:p>
          </p:txBody>
        </p:sp>
        <p:grpSp>
          <p:nvGrpSpPr>
            <p:cNvPr id="25" name="Group 24"/>
            <p:cNvGrpSpPr/>
            <p:nvPr/>
          </p:nvGrpSpPr>
          <p:grpSpPr>
            <a:xfrm>
              <a:off x="4230363" y="1920758"/>
              <a:ext cx="467892" cy="673202"/>
              <a:chOff x="9503373" y="2391132"/>
              <a:chExt cx="611679" cy="880082"/>
            </a:xfrm>
          </p:grpSpPr>
          <p:pic>
            <p:nvPicPr>
              <p:cNvPr id="26" name="Picture 25"/>
              <p:cNvPicPr>
                <a:picLocks noChangeAspect="1"/>
              </p:cNvPicPr>
              <p:nvPr/>
            </p:nvPicPr>
            <p:blipFill>
              <a:blip r:embed="rId2"/>
              <a:stretch>
                <a:fillRect/>
              </a:stretch>
            </p:blipFill>
            <p:spPr>
              <a:xfrm>
                <a:off x="9503373" y="2391132"/>
                <a:ext cx="467544" cy="880082"/>
              </a:xfrm>
              <a:prstGeom prst="rect">
                <a:avLst/>
              </a:prstGeom>
            </p:spPr>
          </p:pic>
          <p:pic>
            <p:nvPicPr>
              <p:cNvPr id="27" name="Picture 26"/>
              <p:cNvPicPr>
                <a:picLocks noChangeAspect="1"/>
              </p:cNvPicPr>
              <p:nvPr/>
            </p:nvPicPr>
            <p:blipFill>
              <a:blip r:embed="rId3"/>
              <a:stretch>
                <a:fillRect/>
              </a:stretch>
            </p:blipFill>
            <p:spPr>
              <a:xfrm>
                <a:off x="9744938" y="2997611"/>
                <a:ext cx="370114" cy="228600"/>
              </a:xfrm>
              <a:prstGeom prst="rect">
                <a:avLst/>
              </a:prstGeom>
            </p:spPr>
          </p:pic>
        </p:grpSp>
        <p:grpSp>
          <p:nvGrpSpPr>
            <p:cNvPr id="28" name="Group 27"/>
            <p:cNvGrpSpPr/>
            <p:nvPr/>
          </p:nvGrpSpPr>
          <p:grpSpPr>
            <a:xfrm>
              <a:off x="3756627" y="1920758"/>
              <a:ext cx="467892" cy="673202"/>
              <a:chOff x="9503373" y="2391132"/>
              <a:chExt cx="611679" cy="880082"/>
            </a:xfrm>
          </p:grpSpPr>
          <p:pic>
            <p:nvPicPr>
              <p:cNvPr id="29" name="Picture 28"/>
              <p:cNvPicPr>
                <a:picLocks noChangeAspect="1"/>
              </p:cNvPicPr>
              <p:nvPr/>
            </p:nvPicPr>
            <p:blipFill>
              <a:blip r:embed="rId2"/>
              <a:stretch>
                <a:fillRect/>
              </a:stretch>
            </p:blipFill>
            <p:spPr>
              <a:xfrm>
                <a:off x="9503373" y="2391132"/>
                <a:ext cx="467544" cy="880082"/>
              </a:xfrm>
              <a:prstGeom prst="rect">
                <a:avLst/>
              </a:prstGeom>
            </p:spPr>
          </p:pic>
          <p:pic>
            <p:nvPicPr>
              <p:cNvPr id="30" name="Picture 29"/>
              <p:cNvPicPr>
                <a:picLocks noChangeAspect="1"/>
              </p:cNvPicPr>
              <p:nvPr/>
            </p:nvPicPr>
            <p:blipFill>
              <a:blip r:embed="rId3"/>
              <a:stretch>
                <a:fillRect/>
              </a:stretch>
            </p:blipFill>
            <p:spPr>
              <a:xfrm>
                <a:off x="9744938" y="2997611"/>
                <a:ext cx="370114" cy="228600"/>
              </a:xfrm>
              <a:prstGeom prst="rect">
                <a:avLst/>
              </a:prstGeom>
            </p:spPr>
          </p:pic>
        </p:grpSp>
        <p:pic>
          <p:nvPicPr>
            <p:cNvPr id="246" name="Picture 245"/>
            <p:cNvPicPr>
              <a:picLocks noChangeAspect="1"/>
            </p:cNvPicPr>
            <p:nvPr/>
          </p:nvPicPr>
          <p:blipFill rotWithShape="1">
            <a:blip r:embed="rId4" cstate="print">
              <a:duotone>
                <a:prstClr val="black"/>
                <a:srgbClr val="FF0000">
                  <a:tint val="45000"/>
                  <a:satMod val="400000"/>
                </a:srgbClr>
              </a:duotone>
              <a:extLst>
                <a:ext uri="{28A0092B-C50C-407E-A947-70E740481C1C}">
                  <a14:useLocalDpi xmlns:a14="http://schemas.microsoft.com/office/drawing/2010/main" val="0"/>
                </a:ext>
              </a:extLst>
            </a:blip>
            <a:srcRect l="18466" t="16716" r="23181" b="14393"/>
            <a:stretch/>
          </p:blipFill>
          <p:spPr>
            <a:xfrm>
              <a:off x="9680078" y="1013662"/>
              <a:ext cx="1007495" cy="806628"/>
            </a:xfrm>
            <a:prstGeom prst="rect">
              <a:avLst/>
            </a:prstGeom>
          </p:spPr>
        </p:pic>
        <p:cxnSp>
          <p:nvCxnSpPr>
            <p:cNvPr id="247" name="Straight Connector 246"/>
            <p:cNvCxnSpPr/>
            <p:nvPr/>
          </p:nvCxnSpPr>
          <p:spPr>
            <a:xfrm flipH="1">
              <a:off x="5018814" y="2281235"/>
              <a:ext cx="2160073" cy="76"/>
            </a:xfrm>
            <a:prstGeom prst="line">
              <a:avLst/>
            </a:prstGeom>
            <a:noFill/>
            <a:ln w="6350" cap="flat" cmpd="sng" algn="ctr">
              <a:solidFill>
                <a:srgbClr val="FF0000"/>
              </a:solidFill>
              <a:prstDash val="solid"/>
              <a:headEnd type="none"/>
              <a:tailEnd type="none"/>
            </a:ln>
            <a:effectLst>
              <a:glow rad="101600">
                <a:srgbClr val="FF0000">
                  <a:alpha val="60000"/>
                </a:srgbClr>
              </a:glow>
            </a:effectLst>
          </p:spPr>
        </p:cxnSp>
        <p:grpSp>
          <p:nvGrpSpPr>
            <p:cNvPr id="248" name="Group 247"/>
            <p:cNvGrpSpPr/>
            <p:nvPr/>
          </p:nvGrpSpPr>
          <p:grpSpPr>
            <a:xfrm>
              <a:off x="7115873" y="2085883"/>
              <a:ext cx="733454" cy="448087"/>
              <a:chOff x="10493375" y="5840412"/>
              <a:chExt cx="958850" cy="585788"/>
            </a:xfrm>
            <a:effectLst>
              <a:glow rad="101600">
                <a:srgbClr val="D83B01">
                  <a:satMod val="175000"/>
                  <a:alpha val="40000"/>
                </a:srgbClr>
              </a:glow>
            </a:effectLst>
          </p:grpSpPr>
          <p:grpSp>
            <p:nvGrpSpPr>
              <p:cNvPr id="249" name="Group 75"/>
              <p:cNvGrpSpPr>
                <a:grpSpLocks noChangeAspect="1"/>
              </p:cNvGrpSpPr>
              <p:nvPr/>
            </p:nvGrpSpPr>
            <p:grpSpPr bwMode="auto">
              <a:xfrm>
                <a:off x="10493375" y="5840412"/>
                <a:ext cx="958850" cy="585788"/>
                <a:chOff x="6610" y="3679"/>
                <a:chExt cx="604" cy="369"/>
              </a:xfrm>
            </p:grpSpPr>
            <p:sp>
              <p:nvSpPr>
                <p:cNvPr id="251" name="AutoShape 74"/>
                <p:cNvSpPr>
                  <a:spLocks noChangeAspect="1" noChangeArrowheads="1" noTextEdit="1"/>
                </p:cNvSpPr>
                <p:nvPr/>
              </p:nvSpPr>
              <p:spPr bwMode="auto">
                <a:xfrm>
                  <a:off x="6610" y="3680"/>
                  <a:ext cx="6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2" name="Rectangle 76"/>
                <p:cNvSpPr>
                  <a:spLocks noChangeArrowheads="1"/>
                </p:cNvSpPr>
                <p:nvPr/>
              </p:nvSpPr>
              <p:spPr bwMode="auto">
                <a:xfrm>
                  <a:off x="6722" y="3679"/>
                  <a:ext cx="380" cy="24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3" name="Freeform 77"/>
                <p:cNvSpPr>
                  <a:spLocks/>
                </p:cNvSpPr>
                <p:nvPr/>
              </p:nvSpPr>
              <p:spPr bwMode="auto">
                <a:xfrm>
                  <a:off x="6611" y="3930"/>
                  <a:ext cx="602" cy="108"/>
                </a:xfrm>
                <a:custGeom>
                  <a:avLst/>
                  <a:gdLst>
                    <a:gd name="T0" fmla="*/ 602 w 602"/>
                    <a:gd name="T1" fmla="*/ 108 h 108"/>
                    <a:gd name="T2" fmla="*/ 0 w 602"/>
                    <a:gd name="T3" fmla="*/ 108 h 108"/>
                    <a:gd name="T4" fmla="*/ 111 w 602"/>
                    <a:gd name="T5" fmla="*/ 0 h 108"/>
                    <a:gd name="T6" fmla="*/ 491 w 602"/>
                    <a:gd name="T7" fmla="*/ 0 h 108"/>
                    <a:gd name="T8" fmla="*/ 602 w 602"/>
                    <a:gd name="T9" fmla="*/ 108 h 108"/>
                  </a:gdLst>
                  <a:ahLst/>
                  <a:cxnLst>
                    <a:cxn ang="0">
                      <a:pos x="T0" y="T1"/>
                    </a:cxn>
                    <a:cxn ang="0">
                      <a:pos x="T2" y="T3"/>
                    </a:cxn>
                    <a:cxn ang="0">
                      <a:pos x="T4" y="T5"/>
                    </a:cxn>
                    <a:cxn ang="0">
                      <a:pos x="T6" y="T7"/>
                    </a:cxn>
                    <a:cxn ang="0">
                      <a:pos x="T8" y="T9"/>
                    </a:cxn>
                  </a:cxnLst>
                  <a:rect l="0" t="0" r="r" b="b"/>
                  <a:pathLst>
                    <a:path w="602" h="108">
                      <a:moveTo>
                        <a:pt x="602" y="108"/>
                      </a:moveTo>
                      <a:lnTo>
                        <a:pt x="0" y="108"/>
                      </a:lnTo>
                      <a:lnTo>
                        <a:pt x="111" y="0"/>
                      </a:lnTo>
                      <a:lnTo>
                        <a:pt x="491" y="0"/>
                      </a:lnTo>
                      <a:lnTo>
                        <a:pt x="602" y="10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4" name="Rectangle 78"/>
                <p:cNvSpPr>
                  <a:spLocks noChangeArrowheads="1"/>
                </p:cNvSpPr>
                <p:nvPr/>
              </p:nvSpPr>
              <p:spPr bwMode="auto">
                <a:xfrm>
                  <a:off x="6611" y="4038"/>
                  <a:ext cx="602" cy="1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5" name="Oval 79"/>
                <p:cNvSpPr>
                  <a:spLocks noChangeArrowheads="1"/>
                </p:cNvSpPr>
                <p:nvPr/>
              </p:nvSpPr>
              <p:spPr bwMode="auto">
                <a:xfrm>
                  <a:off x="6908" y="3684"/>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6" name="Freeform 80"/>
                <p:cNvSpPr>
                  <a:spLocks/>
                </p:cNvSpPr>
                <p:nvPr/>
              </p:nvSpPr>
              <p:spPr bwMode="auto">
                <a:xfrm>
                  <a:off x="6845" y="4000"/>
                  <a:ext cx="142" cy="27"/>
                </a:xfrm>
                <a:custGeom>
                  <a:avLst/>
                  <a:gdLst>
                    <a:gd name="T0" fmla="*/ 137 w 142"/>
                    <a:gd name="T1" fmla="*/ 0 h 27"/>
                    <a:gd name="T2" fmla="*/ 6 w 142"/>
                    <a:gd name="T3" fmla="*/ 0 h 27"/>
                    <a:gd name="T4" fmla="*/ 0 w 142"/>
                    <a:gd name="T5" fmla="*/ 27 h 27"/>
                    <a:gd name="T6" fmla="*/ 142 w 142"/>
                    <a:gd name="T7" fmla="*/ 27 h 27"/>
                    <a:gd name="T8" fmla="*/ 137 w 142"/>
                    <a:gd name="T9" fmla="*/ 0 h 27"/>
                  </a:gdLst>
                  <a:ahLst/>
                  <a:cxnLst>
                    <a:cxn ang="0">
                      <a:pos x="T0" y="T1"/>
                    </a:cxn>
                    <a:cxn ang="0">
                      <a:pos x="T2" y="T3"/>
                    </a:cxn>
                    <a:cxn ang="0">
                      <a:pos x="T4" y="T5"/>
                    </a:cxn>
                    <a:cxn ang="0">
                      <a:pos x="T6" y="T7"/>
                    </a:cxn>
                    <a:cxn ang="0">
                      <a:pos x="T8" y="T9"/>
                    </a:cxn>
                  </a:cxnLst>
                  <a:rect l="0" t="0" r="r" b="b"/>
                  <a:pathLst>
                    <a:path w="142" h="27">
                      <a:moveTo>
                        <a:pt x="137" y="0"/>
                      </a:moveTo>
                      <a:lnTo>
                        <a:pt x="6" y="0"/>
                      </a:lnTo>
                      <a:lnTo>
                        <a:pt x="0" y="27"/>
                      </a:lnTo>
                      <a:lnTo>
                        <a:pt x="142" y="27"/>
                      </a:lnTo>
                      <a:lnTo>
                        <a:pt x="137"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7" name="Freeform 81"/>
                <p:cNvSpPr>
                  <a:spLocks/>
                </p:cNvSpPr>
                <p:nvPr/>
              </p:nvSpPr>
              <p:spPr bwMode="auto">
                <a:xfrm>
                  <a:off x="6679" y="3939"/>
                  <a:ext cx="467" cy="52"/>
                </a:xfrm>
                <a:custGeom>
                  <a:avLst/>
                  <a:gdLst>
                    <a:gd name="T0" fmla="*/ 416 w 467"/>
                    <a:gd name="T1" fmla="*/ 0 h 52"/>
                    <a:gd name="T2" fmla="*/ 50 w 467"/>
                    <a:gd name="T3" fmla="*/ 0 h 52"/>
                    <a:gd name="T4" fmla="*/ 0 w 467"/>
                    <a:gd name="T5" fmla="*/ 52 h 52"/>
                    <a:gd name="T6" fmla="*/ 467 w 467"/>
                    <a:gd name="T7" fmla="*/ 52 h 52"/>
                    <a:gd name="T8" fmla="*/ 416 w 467"/>
                    <a:gd name="T9" fmla="*/ 0 h 52"/>
                  </a:gdLst>
                  <a:ahLst/>
                  <a:cxnLst>
                    <a:cxn ang="0">
                      <a:pos x="T0" y="T1"/>
                    </a:cxn>
                    <a:cxn ang="0">
                      <a:pos x="T2" y="T3"/>
                    </a:cxn>
                    <a:cxn ang="0">
                      <a:pos x="T4" y="T5"/>
                    </a:cxn>
                    <a:cxn ang="0">
                      <a:pos x="T6" y="T7"/>
                    </a:cxn>
                    <a:cxn ang="0">
                      <a:pos x="T8" y="T9"/>
                    </a:cxn>
                  </a:cxnLst>
                  <a:rect l="0" t="0" r="r" b="b"/>
                  <a:pathLst>
                    <a:path w="467" h="52">
                      <a:moveTo>
                        <a:pt x="416" y="0"/>
                      </a:moveTo>
                      <a:lnTo>
                        <a:pt x="50" y="0"/>
                      </a:lnTo>
                      <a:lnTo>
                        <a:pt x="0" y="52"/>
                      </a:lnTo>
                      <a:lnTo>
                        <a:pt x="467" y="52"/>
                      </a:lnTo>
                      <a:lnTo>
                        <a:pt x="416"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8" name="Rectangle 82"/>
                <p:cNvSpPr>
                  <a:spLocks noChangeArrowheads="1"/>
                </p:cNvSpPr>
                <p:nvPr/>
              </p:nvSpPr>
              <p:spPr bwMode="auto">
                <a:xfrm>
                  <a:off x="6687" y="3973"/>
                  <a:ext cx="452"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59" name="Rectangle 83"/>
                <p:cNvSpPr>
                  <a:spLocks noChangeArrowheads="1"/>
                </p:cNvSpPr>
                <p:nvPr/>
              </p:nvSpPr>
              <p:spPr bwMode="auto">
                <a:xfrm>
                  <a:off x="6701" y="3960"/>
                  <a:ext cx="427"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0" name="Rectangle 84"/>
                <p:cNvSpPr>
                  <a:spLocks noChangeArrowheads="1"/>
                </p:cNvSpPr>
                <p:nvPr/>
              </p:nvSpPr>
              <p:spPr bwMode="auto">
                <a:xfrm>
                  <a:off x="6709" y="3947"/>
                  <a:ext cx="406" cy="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1" name="Freeform 85"/>
                <p:cNvSpPr>
                  <a:spLocks/>
                </p:cNvSpPr>
                <p:nvPr/>
              </p:nvSpPr>
              <p:spPr bwMode="auto">
                <a:xfrm>
                  <a:off x="7017" y="3935"/>
                  <a:ext cx="55" cy="65"/>
                </a:xfrm>
                <a:custGeom>
                  <a:avLst/>
                  <a:gdLst>
                    <a:gd name="T0" fmla="*/ 14 w 55"/>
                    <a:gd name="T1" fmla="*/ 0 h 65"/>
                    <a:gd name="T2" fmla="*/ 55 w 55"/>
                    <a:gd name="T3" fmla="*/ 65 h 65"/>
                    <a:gd name="T4" fmla="*/ 37 w 55"/>
                    <a:gd name="T5" fmla="*/ 65 h 65"/>
                    <a:gd name="T6" fmla="*/ 0 w 55"/>
                    <a:gd name="T7" fmla="*/ 0 h 65"/>
                    <a:gd name="T8" fmla="*/ 14 w 55"/>
                    <a:gd name="T9" fmla="*/ 0 h 65"/>
                  </a:gdLst>
                  <a:ahLst/>
                  <a:cxnLst>
                    <a:cxn ang="0">
                      <a:pos x="T0" y="T1"/>
                    </a:cxn>
                    <a:cxn ang="0">
                      <a:pos x="T2" y="T3"/>
                    </a:cxn>
                    <a:cxn ang="0">
                      <a:pos x="T4" y="T5"/>
                    </a:cxn>
                    <a:cxn ang="0">
                      <a:pos x="T6" y="T7"/>
                    </a:cxn>
                    <a:cxn ang="0">
                      <a:pos x="T8" y="T9"/>
                    </a:cxn>
                  </a:cxnLst>
                  <a:rect l="0" t="0" r="r" b="b"/>
                  <a:pathLst>
                    <a:path w="55" h="65">
                      <a:moveTo>
                        <a:pt x="14" y="0"/>
                      </a:moveTo>
                      <a:lnTo>
                        <a:pt x="55" y="65"/>
                      </a:lnTo>
                      <a:lnTo>
                        <a:pt x="37" y="65"/>
                      </a:lnTo>
                      <a:lnTo>
                        <a:pt x="0" y="0"/>
                      </a:lnTo>
                      <a:lnTo>
                        <a:pt x="14" y="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2" name="Freeform 86"/>
                <p:cNvSpPr>
                  <a:spLocks/>
                </p:cNvSpPr>
                <p:nvPr/>
              </p:nvSpPr>
              <p:spPr bwMode="auto">
                <a:xfrm>
                  <a:off x="6835" y="3974"/>
                  <a:ext cx="8" cy="20"/>
                </a:xfrm>
                <a:custGeom>
                  <a:avLst/>
                  <a:gdLst>
                    <a:gd name="T0" fmla="*/ 2 w 8"/>
                    <a:gd name="T1" fmla="*/ 20 h 20"/>
                    <a:gd name="T2" fmla="*/ 0 w 8"/>
                    <a:gd name="T3" fmla="*/ 19 h 20"/>
                    <a:gd name="T4" fmla="*/ 6 w 8"/>
                    <a:gd name="T5" fmla="*/ 0 h 20"/>
                    <a:gd name="T6" fmla="*/ 8 w 8"/>
                    <a:gd name="T7" fmla="*/ 2 h 20"/>
                    <a:gd name="T8" fmla="*/ 2 w 8"/>
                    <a:gd name="T9" fmla="*/ 20 h 20"/>
                  </a:gdLst>
                  <a:ahLst/>
                  <a:cxnLst>
                    <a:cxn ang="0">
                      <a:pos x="T0" y="T1"/>
                    </a:cxn>
                    <a:cxn ang="0">
                      <a:pos x="T2" y="T3"/>
                    </a:cxn>
                    <a:cxn ang="0">
                      <a:pos x="T4" y="T5"/>
                    </a:cxn>
                    <a:cxn ang="0">
                      <a:pos x="T6" y="T7"/>
                    </a:cxn>
                    <a:cxn ang="0">
                      <a:pos x="T8" y="T9"/>
                    </a:cxn>
                  </a:cxnLst>
                  <a:rect l="0" t="0" r="r" b="b"/>
                  <a:pathLst>
                    <a:path w="8" h="20">
                      <a:moveTo>
                        <a:pt x="2" y="20"/>
                      </a:moveTo>
                      <a:lnTo>
                        <a:pt x="0" y="19"/>
                      </a:lnTo>
                      <a:lnTo>
                        <a:pt x="6" y="0"/>
                      </a:lnTo>
                      <a:lnTo>
                        <a:pt x="8"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3" name="Freeform 87"/>
                <p:cNvSpPr>
                  <a:spLocks/>
                </p:cNvSpPr>
                <p:nvPr/>
              </p:nvSpPr>
              <p:spPr bwMode="auto">
                <a:xfrm>
                  <a:off x="6984" y="3974"/>
                  <a:ext cx="9" cy="19"/>
                </a:xfrm>
                <a:custGeom>
                  <a:avLst/>
                  <a:gdLst>
                    <a:gd name="T0" fmla="*/ 6 w 9"/>
                    <a:gd name="T1" fmla="*/ 19 h 19"/>
                    <a:gd name="T2" fmla="*/ 0 w 9"/>
                    <a:gd name="T3" fmla="*/ 2 h 19"/>
                    <a:gd name="T4" fmla="*/ 3 w 9"/>
                    <a:gd name="T5" fmla="*/ 0 h 19"/>
                    <a:gd name="T6" fmla="*/ 9 w 9"/>
                    <a:gd name="T7" fmla="*/ 19 h 19"/>
                    <a:gd name="T8" fmla="*/ 6 w 9"/>
                    <a:gd name="T9" fmla="*/ 19 h 19"/>
                  </a:gdLst>
                  <a:ahLst/>
                  <a:cxnLst>
                    <a:cxn ang="0">
                      <a:pos x="T0" y="T1"/>
                    </a:cxn>
                    <a:cxn ang="0">
                      <a:pos x="T2" y="T3"/>
                    </a:cxn>
                    <a:cxn ang="0">
                      <a:pos x="T4" y="T5"/>
                    </a:cxn>
                    <a:cxn ang="0">
                      <a:pos x="T6" y="T7"/>
                    </a:cxn>
                    <a:cxn ang="0">
                      <a:pos x="T8" y="T9"/>
                    </a:cxn>
                  </a:cxnLst>
                  <a:rect l="0" t="0" r="r" b="b"/>
                  <a:pathLst>
                    <a:path w="9" h="19">
                      <a:moveTo>
                        <a:pt x="6" y="19"/>
                      </a:moveTo>
                      <a:lnTo>
                        <a:pt x="0" y="2"/>
                      </a:lnTo>
                      <a:lnTo>
                        <a:pt x="3" y="0"/>
                      </a:lnTo>
                      <a:lnTo>
                        <a:pt x="9" y="19"/>
                      </a:lnTo>
                      <a:lnTo>
                        <a:pt x="6"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4" name="Freeform 88"/>
                <p:cNvSpPr>
                  <a:spLocks/>
                </p:cNvSpPr>
                <p:nvPr/>
              </p:nvSpPr>
              <p:spPr bwMode="auto">
                <a:xfrm>
                  <a:off x="6816" y="3974"/>
                  <a:ext cx="10" cy="22"/>
                </a:xfrm>
                <a:custGeom>
                  <a:avLst/>
                  <a:gdLst>
                    <a:gd name="T0" fmla="*/ 1 w 10"/>
                    <a:gd name="T1" fmla="*/ 22 h 22"/>
                    <a:gd name="T2" fmla="*/ 0 w 10"/>
                    <a:gd name="T3" fmla="*/ 20 h 22"/>
                    <a:gd name="T4" fmla="*/ 7 w 10"/>
                    <a:gd name="T5" fmla="*/ 0 h 22"/>
                    <a:gd name="T6" fmla="*/ 10 w 10"/>
                    <a:gd name="T7" fmla="*/ 2 h 22"/>
                    <a:gd name="T8" fmla="*/ 1 w 10"/>
                    <a:gd name="T9" fmla="*/ 22 h 22"/>
                  </a:gdLst>
                  <a:ahLst/>
                  <a:cxnLst>
                    <a:cxn ang="0">
                      <a:pos x="T0" y="T1"/>
                    </a:cxn>
                    <a:cxn ang="0">
                      <a:pos x="T2" y="T3"/>
                    </a:cxn>
                    <a:cxn ang="0">
                      <a:pos x="T4" y="T5"/>
                    </a:cxn>
                    <a:cxn ang="0">
                      <a:pos x="T6" y="T7"/>
                    </a:cxn>
                    <a:cxn ang="0">
                      <a:pos x="T8" y="T9"/>
                    </a:cxn>
                  </a:cxnLst>
                  <a:rect l="0" t="0" r="r" b="b"/>
                  <a:pathLst>
                    <a:path w="10" h="22">
                      <a:moveTo>
                        <a:pt x="1" y="22"/>
                      </a:moveTo>
                      <a:lnTo>
                        <a:pt x="0" y="20"/>
                      </a:lnTo>
                      <a:lnTo>
                        <a:pt x="7" y="0"/>
                      </a:lnTo>
                      <a:lnTo>
                        <a:pt x="10"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5" name="Freeform 89"/>
                <p:cNvSpPr>
                  <a:spLocks/>
                </p:cNvSpPr>
                <p:nvPr/>
              </p:nvSpPr>
              <p:spPr bwMode="auto">
                <a:xfrm>
                  <a:off x="6797" y="3974"/>
                  <a:ext cx="10" cy="20"/>
                </a:xfrm>
                <a:custGeom>
                  <a:avLst/>
                  <a:gdLst>
                    <a:gd name="T0" fmla="*/ 2 w 10"/>
                    <a:gd name="T1" fmla="*/ 20 h 20"/>
                    <a:gd name="T2" fmla="*/ 0 w 10"/>
                    <a:gd name="T3" fmla="*/ 19 h 20"/>
                    <a:gd name="T4" fmla="*/ 9 w 10"/>
                    <a:gd name="T5" fmla="*/ 0 h 20"/>
                    <a:gd name="T6" fmla="*/ 10 w 10"/>
                    <a:gd name="T7" fmla="*/ 2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lnTo>
                        <a:pt x="0" y="19"/>
                      </a:lnTo>
                      <a:lnTo>
                        <a:pt x="9" y="0"/>
                      </a:lnTo>
                      <a:lnTo>
                        <a:pt x="10"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6" name="Freeform 90"/>
                <p:cNvSpPr>
                  <a:spLocks/>
                </p:cNvSpPr>
                <p:nvPr/>
              </p:nvSpPr>
              <p:spPr bwMode="auto">
                <a:xfrm>
                  <a:off x="6776" y="3976"/>
                  <a:ext cx="13" cy="20"/>
                </a:xfrm>
                <a:custGeom>
                  <a:avLst/>
                  <a:gdLst>
                    <a:gd name="T0" fmla="*/ 3 w 13"/>
                    <a:gd name="T1" fmla="*/ 20 h 20"/>
                    <a:gd name="T2" fmla="*/ 0 w 13"/>
                    <a:gd name="T3" fmla="*/ 18 h 20"/>
                    <a:gd name="T4" fmla="*/ 11 w 13"/>
                    <a:gd name="T5" fmla="*/ 0 h 20"/>
                    <a:gd name="T6" fmla="*/ 13 w 13"/>
                    <a:gd name="T7" fmla="*/ 1 h 20"/>
                    <a:gd name="T8" fmla="*/ 3 w 13"/>
                    <a:gd name="T9" fmla="*/ 20 h 20"/>
                  </a:gdLst>
                  <a:ahLst/>
                  <a:cxnLst>
                    <a:cxn ang="0">
                      <a:pos x="T0" y="T1"/>
                    </a:cxn>
                    <a:cxn ang="0">
                      <a:pos x="T2" y="T3"/>
                    </a:cxn>
                    <a:cxn ang="0">
                      <a:pos x="T4" y="T5"/>
                    </a:cxn>
                    <a:cxn ang="0">
                      <a:pos x="T6" y="T7"/>
                    </a:cxn>
                    <a:cxn ang="0">
                      <a:pos x="T8" y="T9"/>
                    </a:cxn>
                  </a:cxnLst>
                  <a:rect l="0" t="0" r="r" b="b"/>
                  <a:pathLst>
                    <a:path w="13" h="20">
                      <a:moveTo>
                        <a:pt x="3" y="20"/>
                      </a:moveTo>
                      <a:lnTo>
                        <a:pt x="0" y="18"/>
                      </a:lnTo>
                      <a:lnTo>
                        <a:pt x="11" y="0"/>
                      </a:lnTo>
                      <a:lnTo>
                        <a:pt x="13" y="1"/>
                      </a:lnTo>
                      <a:lnTo>
                        <a:pt x="3"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7" name="Freeform 91"/>
                <p:cNvSpPr>
                  <a:spLocks/>
                </p:cNvSpPr>
                <p:nvPr/>
              </p:nvSpPr>
              <p:spPr bwMode="auto">
                <a:xfrm>
                  <a:off x="6738" y="3974"/>
                  <a:ext cx="15" cy="22"/>
                </a:xfrm>
                <a:custGeom>
                  <a:avLst/>
                  <a:gdLst>
                    <a:gd name="T0" fmla="*/ 1 w 15"/>
                    <a:gd name="T1" fmla="*/ 22 h 22"/>
                    <a:gd name="T2" fmla="*/ 0 w 15"/>
                    <a:gd name="T3" fmla="*/ 20 h 22"/>
                    <a:gd name="T4" fmla="*/ 14 w 15"/>
                    <a:gd name="T5" fmla="*/ 0 h 22"/>
                    <a:gd name="T6" fmla="*/ 15 w 15"/>
                    <a:gd name="T7" fmla="*/ 2 h 22"/>
                    <a:gd name="T8" fmla="*/ 1 w 15"/>
                    <a:gd name="T9" fmla="*/ 22 h 22"/>
                  </a:gdLst>
                  <a:ahLst/>
                  <a:cxnLst>
                    <a:cxn ang="0">
                      <a:pos x="T0" y="T1"/>
                    </a:cxn>
                    <a:cxn ang="0">
                      <a:pos x="T2" y="T3"/>
                    </a:cxn>
                    <a:cxn ang="0">
                      <a:pos x="T4" y="T5"/>
                    </a:cxn>
                    <a:cxn ang="0">
                      <a:pos x="T6" y="T7"/>
                    </a:cxn>
                    <a:cxn ang="0">
                      <a:pos x="T8" y="T9"/>
                    </a:cxn>
                  </a:cxnLst>
                  <a:rect l="0" t="0" r="r" b="b"/>
                  <a:pathLst>
                    <a:path w="15" h="22">
                      <a:moveTo>
                        <a:pt x="1" y="22"/>
                      </a:moveTo>
                      <a:lnTo>
                        <a:pt x="0" y="20"/>
                      </a:lnTo>
                      <a:lnTo>
                        <a:pt x="14" y="0"/>
                      </a:lnTo>
                      <a:lnTo>
                        <a:pt x="15"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8" name="Freeform 92"/>
                <p:cNvSpPr>
                  <a:spLocks/>
                </p:cNvSpPr>
                <p:nvPr/>
              </p:nvSpPr>
              <p:spPr bwMode="auto">
                <a:xfrm>
                  <a:off x="7003" y="3974"/>
                  <a:ext cx="8" cy="19"/>
                </a:xfrm>
                <a:custGeom>
                  <a:avLst/>
                  <a:gdLst>
                    <a:gd name="T0" fmla="*/ 7 w 8"/>
                    <a:gd name="T1" fmla="*/ 19 h 19"/>
                    <a:gd name="T2" fmla="*/ 0 w 8"/>
                    <a:gd name="T3" fmla="*/ 2 h 19"/>
                    <a:gd name="T4" fmla="*/ 1 w 8"/>
                    <a:gd name="T5" fmla="*/ 0 h 19"/>
                    <a:gd name="T6" fmla="*/ 8 w 8"/>
                    <a:gd name="T7" fmla="*/ 19 h 19"/>
                    <a:gd name="T8" fmla="*/ 7 w 8"/>
                    <a:gd name="T9" fmla="*/ 19 h 19"/>
                  </a:gdLst>
                  <a:ahLst/>
                  <a:cxnLst>
                    <a:cxn ang="0">
                      <a:pos x="T0" y="T1"/>
                    </a:cxn>
                    <a:cxn ang="0">
                      <a:pos x="T2" y="T3"/>
                    </a:cxn>
                    <a:cxn ang="0">
                      <a:pos x="T4" y="T5"/>
                    </a:cxn>
                    <a:cxn ang="0">
                      <a:pos x="T6" y="T7"/>
                    </a:cxn>
                    <a:cxn ang="0">
                      <a:pos x="T8" y="T9"/>
                    </a:cxn>
                  </a:cxnLst>
                  <a:rect l="0" t="0" r="r" b="b"/>
                  <a:pathLst>
                    <a:path w="8" h="19">
                      <a:moveTo>
                        <a:pt x="7" y="19"/>
                      </a:moveTo>
                      <a:lnTo>
                        <a:pt x="0" y="2"/>
                      </a:lnTo>
                      <a:lnTo>
                        <a:pt x="1" y="0"/>
                      </a:lnTo>
                      <a:lnTo>
                        <a:pt x="8" y="19"/>
                      </a:lnTo>
                      <a:lnTo>
                        <a:pt x="7"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69" name="Freeform 93"/>
                <p:cNvSpPr>
                  <a:spLocks/>
                </p:cNvSpPr>
                <p:nvPr/>
              </p:nvSpPr>
              <p:spPr bwMode="auto">
                <a:xfrm>
                  <a:off x="7020" y="3974"/>
                  <a:ext cx="11" cy="19"/>
                </a:xfrm>
                <a:custGeom>
                  <a:avLst/>
                  <a:gdLst>
                    <a:gd name="T0" fmla="*/ 8 w 11"/>
                    <a:gd name="T1" fmla="*/ 19 h 19"/>
                    <a:gd name="T2" fmla="*/ 0 w 11"/>
                    <a:gd name="T3" fmla="*/ 2 h 19"/>
                    <a:gd name="T4" fmla="*/ 3 w 11"/>
                    <a:gd name="T5" fmla="*/ 0 h 19"/>
                    <a:gd name="T6" fmla="*/ 11 w 11"/>
                    <a:gd name="T7" fmla="*/ 19 h 19"/>
                    <a:gd name="T8" fmla="*/ 8 w 11"/>
                    <a:gd name="T9" fmla="*/ 19 h 19"/>
                  </a:gdLst>
                  <a:ahLst/>
                  <a:cxnLst>
                    <a:cxn ang="0">
                      <a:pos x="T0" y="T1"/>
                    </a:cxn>
                    <a:cxn ang="0">
                      <a:pos x="T2" y="T3"/>
                    </a:cxn>
                    <a:cxn ang="0">
                      <a:pos x="T4" y="T5"/>
                    </a:cxn>
                    <a:cxn ang="0">
                      <a:pos x="T6" y="T7"/>
                    </a:cxn>
                    <a:cxn ang="0">
                      <a:pos x="T8" y="T9"/>
                    </a:cxn>
                  </a:cxnLst>
                  <a:rect l="0" t="0" r="r" b="b"/>
                  <a:pathLst>
                    <a:path w="11" h="19">
                      <a:moveTo>
                        <a:pt x="8" y="19"/>
                      </a:moveTo>
                      <a:lnTo>
                        <a:pt x="0" y="2"/>
                      </a:lnTo>
                      <a:lnTo>
                        <a:pt x="3" y="0"/>
                      </a:lnTo>
                      <a:lnTo>
                        <a:pt x="11" y="19"/>
                      </a:lnTo>
                      <a:lnTo>
                        <a:pt x="8"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0" name="Freeform 94"/>
                <p:cNvSpPr>
                  <a:spLocks/>
                </p:cNvSpPr>
                <p:nvPr/>
              </p:nvSpPr>
              <p:spPr bwMode="auto">
                <a:xfrm>
                  <a:off x="7074" y="3974"/>
                  <a:ext cx="18" cy="25"/>
                </a:xfrm>
                <a:custGeom>
                  <a:avLst/>
                  <a:gdLst>
                    <a:gd name="T0" fmla="*/ 15 w 18"/>
                    <a:gd name="T1" fmla="*/ 25 h 25"/>
                    <a:gd name="T2" fmla="*/ 0 w 18"/>
                    <a:gd name="T3" fmla="*/ 2 h 25"/>
                    <a:gd name="T4" fmla="*/ 3 w 18"/>
                    <a:gd name="T5" fmla="*/ 0 h 25"/>
                    <a:gd name="T6" fmla="*/ 18 w 18"/>
                    <a:gd name="T7" fmla="*/ 23 h 25"/>
                    <a:gd name="T8" fmla="*/ 15 w 18"/>
                    <a:gd name="T9" fmla="*/ 25 h 25"/>
                  </a:gdLst>
                  <a:ahLst/>
                  <a:cxnLst>
                    <a:cxn ang="0">
                      <a:pos x="T0" y="T1"/>
                    </a:cxn>
                    <a:cxn ang="0">
                      <a:pos x="T2" y="T3"/>
                    </a:cxn>
                    <a:cxn ang="0">
                      <a:pos x="T4" y="T5"/>
                    </a:cxn>
                    <a:cxn ang="0">
                      <a:pos x="T6" y="T7"/>
                    </a:cxn>
                    <a:cxn ang="0">
                      <a:pos x="T8" y="T9"/>
                    </a:cxn>
                  </a:cxnLst>
                  <a:rect l="0" t="0" r="r" b="b"/>
                  <a:pathLst>
                    <a:path w="18" h="25">
                      <a:moveTo>
                        <a:pt x="15" y="25"/>
                      </a:moveTo>
                      <a:lnTo>
                        <a:pt x="0" y="2"/>
                      </a:lnTo>
                      <a:lnTo>
                        <a:pt x="3" y="0"/>
                      </a:lnTo>
                      <a:lnTo>
                        <a:pt x="18" y="23"/>
                      </a:lnTo>
                      <a:lnTo>
                        <a:pt x="1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1" name="Freeform 95"/>
                <p:cNvSpPr>
                  <a:spLocks/>
                </p:cNvSpPr>
                <p:nvPr/>
              </p:nvSpPr>
              <p:spPr bwMode="auto">
                <a:xfrm>
                  <a:off x="7092" y="3974"/>
                  <a:ext cx="17" cy="20"/>
                </a:xfrm>
                <a:custGeom>
                  <a:avLst/>
                  <a:gdLst>
                    <a:gd name="T0" fmla="*/ 14 w 17"/>
                    <a:gd name="T1" fmla="*/ 20 h 20"/>
                    <a:gd name="T2" fmla="*/ 0 w 17"/>
                    <a:gd name="T3" fmla="*/ 2 h 20"/>
                    <a:gd name="T4" fmla="*/ 2 w 17"/>
                    <a:gd name="T5" fmla="*/ 0 h 20"/>
                    <a:gd name="T6" fmla="*/ 17 w 17"/>
                    <a:gd name="T7" fmla="*/ 19 h 20"/>
                    <a:gd name="T8" fmla="*/ 14 w 17"/>
                    <a:gd name="T9" fmla="*/ 20 h 20"/>
                  </a:gdLst>
                  <a:ahLst/>
                  <a:cxnLst>
                    <a:cxn ang="0">
                      <a:pos x="T0" y="T1"/>
                    </a:cxn>
                    <a:cxn ang="0">
                      <a:pos x="T2" y="T3"/>
                    </a:cxn>
                    <a:cxn ang="0">
                      <a:pos x="T4" y="T5"/>
                    </a:cxn>
                    <a:cxn ang="0">
                      <a:pos x="T6" y="T7"/>
                    </a:cxn>
                    <a:cxn ang="0">
                      <a:pos x="T8" y="T9"/>
                    </a:cxn>
                  </a:cxnLst>
                  <a:rect l="0" t="0" r="r" b="b"/>
                  <a:pathLst>
                    <a:path w="17" h="20">
                      <a:moveTo>
                        <a:pt x="14" y="20"/>
                      </a:moveTo>
                      <a:lnTo>
                        <a:pt x="0" y="2"/>
                      </a:lnTo>
                      <a:lnTo>
                        <a:pt x="2" y="0"/>
                      </a:lnTo>
                      <a:lnTo>
                        <a:pt x="17" y="19"/>
                      </a:lnTo>
                      <a:lnTo>
                        <a:pt x="14"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2" name="Freeform 96"/>
                <p:cNvSpPr>
                  <a:spLocks/>
                </p:cNvSpPr>
                <p:nvPr/>
              </p:nvSpPr>
              <p:spPr bwMode="auto">
                <a:xfrm>
                  <a:off x="7065" y="3960"/>
                  <a:ext cx="12" cy="16"/>
                </a:xfrm>
                <a:custGeom>
                  <a:avLst/>
                  <a:gdLst>
                    <a:gd name="T0" fmla="*/ 9 w 12"/>
                    <a:gd name="T1" fmla="*/ 16 h 16"/>
                    <a:gd name="T2" fmla="*/ 0 w 12"/>
                    <a:gd name="T3" fmla="*/ 2 h 16"/>
                    <a:gd name="T4" fmla="*/ 2 w 12"/>
                    <a:gd name="T5" fmla="*/ 0 h 16"/>
                    <a:gd name="T6" fmla="*/ 12 w 12"/>
                    <a:gd name="T7" fmla="*/ 14 h 16"/>
                    <a:gd name="T8" fmla="*/ 9 w 12"/>
                    <a:gd name="T9" fmla="*/ 16 h 16"/>
                  </a:gdLst>
                  <a:ahLst/>
                  <a:cxnLst>
                    <a:cxn ang="0">
                      <a:pos x="T0" y="T1"/>
                    </a:cxn>
                    <a:cxn ang="0">
                      <a:pos x="T2" y="T3"/>
                    </a:cxn>
                    <a:cxn ang="0">
                      <a:pos x="T4" y="T5"/>
                    </a:cxn>
                    <a:cxn ang="0">
                      <a:pos x="T6" y="T7"/>
                    </a:cxn>
                    <a:cxn ang="0">
                      <a:pos x="T8" y="T9"/>
                    </a:cxn>
                  </a:cxnLst>
                  <a:rect l="0" t="0" r="r" b="b"/>
                  <a:pathLst>
                    <a:path w="12" h="16">
                      <a:moveTo>
                        <a:pt x="9" y="16"/>
                      </a:moveTo>
                      <a:lnTo>
                        <a:pt x="0" y="2"/>
                      </a:lnTo>
                      <a:lnTo>
                        <a:pt x="2" y="0"/>
                      </a:lnTo>
                      <a:lnTo>
                        <a:pt x="12" y="14"/>
                      </a:lnTo>
                      <a:lnTo>
                        <a:pt x="9"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3" name="Freeform 97"/>
                <p:cNvSpPr>
                  <a:spLocks/>
                </p:cNvSpPr>
                <p:nvPr/>
              </p:nvSpPr>
              <p:spPr bwMode="auto">
                <a:xfrm>
                  <a:off x="7062" y="3936"/>
                  <a:ext cx="10" cy="13"/>
                </a:xfrm>
                <a:custGeom>
                  <a:avLst/>
                  <a:gdLst>
                    <a:gd name="T0" fmla="*/ 9 w 10"/>
                    <a:gd name="T1" fmla="*/ 13 h 13"/>
                    <a:gd name="T2" fmla="*/ 0 w 10"/>
                    <a:gd name="T3" fmla="*/ 1 h 13"/>
                    <a:gd name="T4" fmla="*/ 2 w 10"/>
                    <a:gd name="T5" fmla="*/ 0 h 13"/>
                    <a:gd name="T6" fmla="*/ 10 w 10"/>
                    <a:gd name="T7" fmla="*/ 11 h 13"/>
                    <a:gd name="T8" fmla="*/ 9 w 10"/>
                    <a:gd name="T9" fmla="*/ 13 h 13"/>
                  </a:gdLst>
                  <a:ahLst/>
                  <a:cxnLst>
                    <a:cxn ang="0">
                      <a:pos x="T0" y="T1"/>
                    </a:cxn>
                    <a:cxn ang="0">
                      <a:pos x="T2" y="T3"/>
                    </a:cxn>
                    <a:cxn ang="0">
                      <a:pos x="T4" y="T5"/>
                    </a:cxn>
                    <a:cxn ang="0">
                      <a:pos x="T6" y="T7"/>
                    </a:cxn>
                    <a:cxn ang="0">
                      <a:pos x="T8" y="T9"/>
                    </a:cxn>
                  </a:cxnLst>
                  <a:rect l="0" t="0" r="r" b="b"/>
                  <a:pathLst>
                    <a:path w="10" h="13">
                      <a:moveTo>
                        <a:pt x="9" y="13"/>
                      </a:moveTo>
                      <a:lnTo>
                        <a:pt x="0" y="1"/>
                      </a:lnTo>
                      <a:lnTo>
                        <a:pt x="2" y="0"/>
                      </a:lnTo>
                      <a:lnTo>
                        <a:pt x="10" y="11"/>
                      </a:lnTo>
                      <a:lnTo>
                        <a:pt x="9"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4" name="Freeform 98"/>
                <p:cNvSpPr>
                  <a:spLocks/>
                </p:cNvSpPr>
                <p:nvPr/>
              </p:nvSpPr>
              <p:spPr bwMode="auto">
                <a:xfrm>
                  <a:off x="7047" y="3936"/>
                  <a:ext cx="10" cy="13"/>
                </a:xfrm>
                <a:custGeom>
                  <a:avLst/>
                  <a:gdLst>
                    <a:gd name="T0" fmla="*/ 8 w 10"/>
                    <a:gd name="T1" fmla="*/ 13 h 13"/>
                    <a:gd name="T2" fmla="*/ 0 w 10"/>
                    <a:gd name="T3" fmla="*/ 1 h 13"/>
                    <a:gd name="T4" fmla="*/ 3 w 10"/>
                    <a:gd name="T5" fmla="*/ 0 h 13"/>
                    <a:gd name="T6" fmla="*/ 10 w 10"/>
                    <a:gd name="T7" fmla="*/ 11 h 13"/>
                    <a:gd name="T8" fmla="*/ 8 w 10"/>
                    <a:gd name="T9" fmla="*/ 13 h 13"/>
                  </a:gdLst>
                  <a:ahLst/>
                  <a:cxnLst>
                    <a:cxn ang="0">
                      <a:pos x="T0" y="T1"/>
                    </a:cxn>
                    <a:cxn ang="0">
                      <a:pos x="T2" y="T3"/>
                    </a:cxn>
                    <a:cxn ang="0">
                      <a:pos x="T4" y="T5"/>
                    </a:cxn>
                    <a:cxn ang="0">
                      <a:pos x="T6" y="T7"/>
                    </a:cxn>
                    <a:cxn ang="0">
                      <a:pos x="T8" y="T9"/>
                    </a:cxn>
                  </a:cxnLst>
                  <a:rect l="0" t="0" r="r" b="b"/>
                  <a:pathLst>
                    <a:path w="10" h="13">
                      <a:moveTo>
                        <a:pt x="8" y="13"/>
                      </a:moveTo>
                      <a:lnTo>
                        <a:pt x="0" y="1"/>
                      </a:lnTo>
                      <a:lnTo>
                        <a:pt x="3" y="0"/>
                      </a:lnTo>
                      <a:lnTo>
                        <a:pt x="10" y="11"/>
                      </a:lnTo>
                      <a:lnTo>
                        <a:pt x="8"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5" name="Freeform 99"/>
                <p:cNvSpPr>
                  <a:spLocks/>
                </p:cNvSpPr>
                <p:nvPr/>
              </p:nvSpPr>
              <p:spPr bwMode="auto">
                <a:xfrm>
                  <a:off x="7071" y="3947"/>
                  <a:ext cx="13" cy="15"/>
                </a:xfrm>
                <a:custGeom>
                  <a:avLst/>
                  <a:gdLst>
                    <a:gd name="T0" fmla="*/ 11 w 13"/>
                    <a:gd name="T1" fmla="*/ 15 h 15"/>
                    <a:gd name="T2" fmla="*/ 0 w 13"/>
                    <a:gd name="T3" fmla="*/ 2 h 15"/>
                    <a:gd name="T4" fmla="*/ 1 w 13"/>
                    <a:gd name="T5" fmla="*/ 0 h 15"/>
                    <a:gd name="T6" fmla="*/ 13 w 13"/>
                    <a:gd name="T7" fmla="*/ 13 h 15"/>
                    <a:gd name="T8" fmla="*/ 11 w 13"/>
                    <a:gd name="T9" fmla="*/ 15 h 15"/>
                  </a:gdLst>
                  <a:ahLst/>
                  <a:cxnLst>
                    <a:cxn ang="0">
                      <a:pos x="T0" y="T1"/>
                    </a:cxn>
                    <a:cxn ang="0">
                      <a:pos x="T2" y="T3"/>
                    </a:cxn>
                    <a:cxn ang="0">
                      <a:pos x="T4" y="T5"/>
                    </a:cxn>
                    <a:cxn ang="0">
                      <a:pos x="T6" y="T7"/>
                    </a:cxn>
                    <a:cxn ang="0">
                      <a:pos x="T8" y="T9"/>
                    </a:cxn>
                  </a:cxnLst>
                  <a:rect l="0" t="0" r="r" b="b"/>
                  <a:pathLst>
                    <a:path w="13" h="15">
                      <a:moveTo>
                        <a:pt x="11" y="15"/>
                      </a:moveTo>
                      <a:lnTo>
                        <a:pt x="0" y="2"/>
                      </a:lnTo>
                      <a:lnTo>
                        <a:pt x="1" y="0"/>
                      </a:lnTo>
                      <a:lnTo>
                        <a:pt x="13" y="13"/>
                      </a:lnTo>
                      <a:lnTo>
                        <a:pt x="1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6" name="Freeform 100"/>
                <p:cNvSpPr>
                  <a:spLocks/>
                </p:cNvSpPr>
                <p:nvPr/>
              </p:nvSpPr>
              <p:spPr bwMode="auto">
                <a:xfrm>
                  <a:off x="7007" y="3962"/>
                  <a:ext cx="6" cy="12"/>
                </a:xfrm>
                <a:custGeom>
                  <a:avLst/>
                  <a:gdLst>
                    <a:gd name="T0" fmla="*/ 6 w 6"/>
                    <a:gd name="T1" fmla="*/ 12 h 12"/>
                    <a:gd name="T2" fmla="*/ 0 w 6"/>
                    <a:gd name="T3" fmla="*/ 0 h 12"/>
                    <a:gd name="T4" fmla="*/ 6 w 6"/>
                    <a:gd name="T5" fmla="*/ 12 h 12"/>
                  </a:gdLst>
                  <a:ahLst/>
                  <a:cxnLst>
                    <a:cxn ang="0">
                      <a:pos x="T0" y="T1"/>
                    </a:cxn>
                    <a:cxn ang="0">
                      <a:pos x="T2" y="T3"/>
                    </a:cxn>
                    <a:cxn ang="0">
                      <a:pos x="T4" y="T5"/>
                    </a:cxn>
                  </a:cxnLst>
                  <a:rect l="0" t="0" r="r" b="b"/>
                  <a:pathLst>
                    <a:path w="6" h="12">
                      <a:moveTo>
                        <a:pt x="6" y="12"/>
                      </a:moveTo>
                      <a:lnTo>
                        <a:pt x="0" y="0"/>
                      </a:lnTo>
                      <a:lnTo>
                        <a:pt x="6" y="1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7" name="Line 101"/>
                <p:cNvSpPr>
                  <a:spLocks noChangeShapeType="1"/>
                </p:cNvSpPr>
                <p:nvPr/>
              </p:nvSpPr>
              <p:spPr bwMode="auto">
                <a:xfrm flipH="1" flipV="1">
                  <a:off x="7007" y="3962"/>
                  <a:ext cx="6"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8" name="Freeform 102"/>
                <p:cNvSpPr>
                  <a:spLocks/>
                </p:cNvSpPr>
                <p:nvPr/>
              </p:nvSpPr>
              <p:spPr bwMode="auto">
                <a:xfrm>
                  <a:off x="6989" y="3962"/>
                  <a:ext cx="7" cy="14"/>
                </a:xfrm>
                <a:custGeom>
                  <a:avLst/>
                  <a:gdLst>
                    <a:gd name="T0" fmla="*/ 4 w 7"/>
                    <a:gd name="T1" fmla="*/ 14 h 14"/>
                    <a:gd name="T2" fmla="*/ 0 w 7"/>
                    <a:gd name="T3" fmla="*/ 0 h 14"/>
                    <a:gd name="T4" fmla="*/ 2 w 7"/>
                    <a:gd name="T5" fmla="*/ 0 h 14"/>
                    <a:gd name="T6" fmla="*/ 7 w 7"/>
                    <a:gd name="T7" fmla="*/ 12 h 14"/>
                    <a:gd name="T8" fmla="*/ 4 w 7"/>
                    <a:gd name="T9" fmla="*/ 14 h 14"/>
                  </a:gdLst>
                  <a:ahLst/>
                  <a:cxnLst>
                    <a:cxn ang="0">
                      <a:pos x="T0" y="T1"/>
                    </a:cxn>
                    <a:cxn ang="0">
                      <a:pos x="T2" y="T3"/>
                    </a:cxn>
                    <a:cxn ang="0">
                      <a:pos x="T4" y="T5"/>
                    </a:cxn>
                    <a:cxn ang="0">
                      <a:pos x="T6" y="T7"/>
                    </a:cxn>
                    <a:cxn ang="0">
                      <a:pos x="T8" y="T9"/>
                    </a:cxn>
                  </a:cxnLst>
                  <a:rect l="0" t="0" r="r" b="b"/>
                  <a:pathLst>
                    <a:path w="7" h="14">
                      <a:moveTo>
                        <a:pt x="4" y="14"/>
                      </a:moveTo>
                      <a:lnTo>
                        <a:pt x="0" y="0"/>
                      </a:lnTo>
                      <a:lnTo>
                        <a:pt x="2" y="0"/>
                      </a:lnTo>
                      <a:lnTo>
                        <a:pt x="7"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79" name="Freeform 103"/>
                <p:cNvSpPr>
                  <a:spLocks/>
                </p:cNvSpPr>
                <p:nvPr/>
              </p:nvSpPr>
              <p:spPr bwMode="auto">
                <a:xfrm>
                  <a:off x="6972" y="3962"/>
                  <a:ext cx="5" cy="14"/>
                </a:xfrm>
                <a:custGeom>
                  <a:avLst/>
                  <a:gdLst>
                    <a:gd name="T0" fmla="*/ 4 w 5"/>
                    <a:gd name="T1" fmla="*/ 14 h 14"/>
                    <a:gd name="T2" fmla="*/ 0 w 5"/>
                    <a:gd name="T3" fmla="*/ 0 h 14"/>
                    <a:gd name="T4" fmla="*/ 2 w 5"/>
                    <a:gd name="T5" fmla="*/ 0 h 14"/>
                    <a:gd name="T6" fmla="*/ 5 w 5"/>
                    <a:gd name="T7" fmla="*/ 12 h 14"/>
                    <a:gd name="T8" fmla="*/ 4 w 5"/>
                    <a:gd name="T9" fmla="*/ 14 h 14"/>
                  </a:gdLst>
                  <a:ahLst/>
                  <a:cxnLst>
                    <a:cxn ang="0">
                      <a:pos x="T0" y="T1"/>
                    </a:cxn>
                    <a:cxn ang="0">
                      <a:pos x="T2" y="T3"/>
                    </a:cxn>
                    <a:cxn ang="0">
                      <a:pos x="T4" y="T5"/>
                    </a:cxn>
                    <a:cxn ang="0">
                      <a:pos x="T6" y="T7"/>
                    </a:cxn>
                    <a:cxn ang="0">
                      <a:pos x="T8" y="T9"/>
                    </a:cxn>
                  </a:cxnLst>
                  <a:rect l="0" t="0" r="r" b="b"/>
                  <a:pathLst>
                    <a:path w="5" h="14">
                      <a:moveTo>
                        <a:pt x="4" y="14"/>
                      </a:moveTo>
                      <a:lnTo>
                        <a:pt x="0" y="0"/>
                      </a:lnTo>
                      <a:lnTo>
                        <a:pt x="2" y="0"/>
                      </a:lnTo>
                      <a:lnTo>
                        <a:pt x="5"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0" name="Freeform 104"/>
                <p:cNvSpPr>
                  <a:spLocks/>
                </p:cNvSpPr>
                <p:nvPr/>
              </p:nvSpPr>
              <p:spPr bwMode="auto">
                <a:xfrm>
                  <a:off x="6955" y="3962"/>
                  <a:ext cx="5" cy="14"/>
                </a:xfrm>
                <a:custGeom>
                  <a:avLst/>
                  <a:gdLst>
                    <a:gd name="T0" fmla="*/ 2 w 5"/>
                    <a:gd name="T1" fmla="*/ 14 h 14"/>
                    <a:gd name="T2" fmla="*/ 0 w 5"/>
                    <a:gd name="T3" fmla="*/ 0 h 14"/>
                    <a:gd name="T4" fmla="*/ 2 w 5"/>
                    <a:gd name="T5" fmla="*/ 0 h 14"/>
                    <a:gd name="T6" fmla="*/ 5 w 5"/>
                    <a:gd name="T7" fmla="*/ 12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0"/>
                      </a:lnTo>
                      <a:lnTo>
                        <a:pt x="2" y="0"/>
                      </a:lnTo>
                      <a:lnTo>
                        <a:pt x="5" y="12"/>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1" name="Freeform 105"/>
                <p:cNvSpPr>
                  <a:spLocks/>
                </p:cNvSpPr>
                <p:nvPr/>
              </p:nvSpPr>
              <p:spPr bwMode="auto">
                <a:xfrm>
                  <a:off x="6938" y="3962"/>
                  <a:ext cx="4" cy="12"/>
                </a:xfrm>
                <a:custGeom>
                  <a:avLst/>
                  <a:gdLst>
                    <a:gd name="T0" fmla="*/ 2 w 4"/>
                    <a:gd name="T1" fmla="*/ 12 h 12"/>
                    <a:gd name="T2" fmla="*/ 0 w 4"/>
                    <a:gd name="T3" fmla="*/ 0 h 12"/>
                    <a:gd name="T4" fmla="*/ 2 w 4"/>
                    <a:gd name="T5" fmla="*/ 0 h 12"/>
                    <a:gd name="T6" fmla="*/ 4 w 4"/>
                    <a:gd name="T7" fmla="*/ 12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0"/>
                      </a:lnTo>
                      <a:lnTo>
                        <a:pt x="2" y="0"/>
                      </a:lnTo>
                      <a:lnTo>
                        <a:pt x="4" y="12"/>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2" name="Freeform 106"/>
                <p:cNvSpPr>
                  <a:spLocks/>
                </p:cNvSpPr>
                <p:nvPr/>
              </p:nvSpPr>
              <p:spPr bwMode="auto">
                <a:xfrm>
                  <a:off x="6922" y="3963"/>
                  <a:ext cx="3" cy="11"/>
                </a:xfrm>
                <a:custGeom>
                  <a:avLst/>
                  <a:gdLst>
                    <a:gd name="T0" fmla="*/ 0 w 3"/>
                    <a:gd name="T1" fmla="*/ 11 h 11"/>
                    <a:gd name="T2" fmla="*/ 0 w 3"/>
                    <a:gd name="T3" fmla="*/ 0 h 11"/>
                    <a:gd name="T4" fmla="*/ 1 w 3"/>
                    <a:gd name="T5" fmla="*/ 0 h 11"/>
                    <a:gd name="T6" fmla="*/ 3 w 3"/>
                    <a:gd name="T7" fmla="*/ 11 h 11"/>
                    <a:gd name="T8" fmla="*/ 0 w 3"/>
                    <a:gd name="T9" fmla="*/ 11 h 11"/>
                  </a:gdLst>
                  <a:ahLst/>
                  <a:cxnLst>
                    <a:cxn ang="0">
                      <a:pos x="T0" y="T1"/>
                    </a:cxn>
                    <a:cxn ang="0">
                      <a:pos x="T2" y="T3"/>
                    </a:cxn>
                    <a:cxn ang="0">
                      <a:pos x="T4" y="T5"/>
                    </a:cxn>
                    <a:cxn ang="0">
                      <a:pos x="T6" y="T7"/>
                    </a:cxn>
                    <a:cxn ang="0">
                      <a:pos x="T8" y="T9"/>
                    </a:cxn>
                  </a:cxnLst>
                  <a:rect l="0" t="0" r="r" b="b"/>
                  <a:pathLst>
                    <a:path w="3" h="11">
                      <a:moveTo>
                        <a:pt x="0" y="11"/>
                      </a:moveTo>
                      <a:lnTo>
                        <a:pt x="0" y="0"/>
                      </a:lnTo>
                      <a:lnTo>
                        <a:pt x="1" y="0"/>
                      </a:lnTo>
                      <a:lnTo>
                        <a:pt x="3" y="11"/>
                      </a:lnTo>
                      <a:lnTo>
                        <a:pt x="0"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3" name="Rectangle 107"/>
                <p:cNvSpPr>
                  <a:spLocks noChangeArrowheads="1"/>
                </p:cNvSpPr>
                <p:nvPr/>
              </p:nvSpPr>
              <p:spPr bwMode="auto">
                <a:xfrm>
                  <a:off x="6904" y="3962"/>
                  <a:ext cx="2" cy="1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4" name="Freeform 108"/>
                <p:cNvSpPr>
                  <a:spLocks/>
                </p:cNvSpPr>
                <p:nvPr/>
              </p:nvSpPr>
              <p:spPr bwMode="auto">
                <a:xfrm>
                  <a:off x="6885" y="3962"/>
                  <a:ext cx="4" cy="12"/>
                </a:xfrm>
                <a:custGeom>
                  <a:avLst/>
                  <a:gdLst>
                    <a:gd name="T0" fmla="*/ 3 w 4"/>
                    <a:gd name="T1" fmla="*/ 12 h 12"/>
                    <a:gd name="T2" fmla="*/ 0 w 4"/>
                    <a:gd name="T3" fmla="*/ 12 h 12"/>
                    <a:gd name="T4" fmla="*/ 2 w 4"/>
                    <a:gd name="T5" fmla="*/ 0 h 12"/>
                    <a:gd name="T6" fmla="*/ 4 w 4"/>
                    <a:gd name="T7" fmla="*/ 0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lnTo>
                        <a:pt x="0" y="12"/>
                      </a:lnTo>
                      <a:lnTo>
                        <a:pt x="2" y="0"/>
                      </a:lnTo>
                      <a:lnTo>
                        <a:pt x="4" y="0"/>
                      </a:lnTo>
                      <a:lnTo>
                        <a:pt x="3"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5" name="Freeform 109"/>
                <p:cNvSpPr>
                  <a:spLocks/>
                </p:cNvSpPr>
                <p:nvPr/>
              </p:nvSpPr>
              <p:spPr bwMode="auto">
                <a:xfrm>
                  <a:off x="6868" y="3962"/>
                  <a:ext cx="4" cy="12"/>
                </a:xfrm>
                <a:custGeom>
                  <a:avLst/>
                  <a:gdLst>
                    <a:gd name="T0" fmla="*/ 2 w 4"/>
                    <a:gd name="T1" fmla="*/ 12 h 12"/>
                    <a:gd name="T2" fmla="*/ 0 w 4"/>
                    <a:gd name="T3" fmla="*/ 12 h 12"/>
                    <a:gd name="T4" fmla="*/ 3 w 4"/>
                    <a:gd name="T5" fmla="*/ 0 h 12"/>
                    <a:gd name="T6" fmla="*/ 4 w 4"/>
                    <a:gd name="T7" fmla="*/ 0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12"/>
                      </a:lnTo>
                      <a:lnTo>
                        <a:pt x="3" y="0"/>
                      </a:lnTo>
                      <a:lnTo>
                        <a:pt x="4"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6" name="Freeform 110"/>
                <p:cNvSpPr>
                  <a:spLocks/>
                </p:cNvSpPr>
                <p:nvPr/>
              </p:nvSpPr>
              <p:spPr bwMode="auto">
                <a:xfrm>
                  <a:off x="6850" y="3962"/>
                  <a:ext cx="5" cy="14"/>
                </a:xfrm>
                <a:custGeom>
                  <a:avLst/>
                  <a:gdLst>
                    <a:gd name="T0" fmla="*/ 2 w 5"/>
                    <a:gd name="T1" fmla="*/ 14 h 14"/>
                    <a:gd name="T2" fmla="*/ 0 w 5"/>
                    <a:gd name="T3" fmla="*/ 12 h 14"/>
                    <a:gd name="T4" fmla="*/ 4 w 5"/>
                    <a:gd name="T5" fmla="*/ 0 h 14"/>
                    <a:gd name="T6" fmla="*/ 5 w 5"/>
                    <a:gd name="T7" fmla="*/ 0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12"/>
                      </a:lnTo>
                      <a:lnTo>
                        <a:pt x="4" y="0"/>
                      </a:lnTo>
                      <a:lnTo>
                        <a:pt x="5"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7" name="Freeform 111"/>
                <p:cNvSpPr>
                  <a:spLocks/>
                </p:cNvSpPr>
                <p:nvPr/>
              </p:nvSpPr>
              <p:spPr bwMode="auto">
                <a:xfrm>
                  <a:off x="6833" y="3962"/>
                  <a:ext cx="5" cy="14"/>
                </a:xfrm>
                <a:custGeom>
                  <a:avLst/>
                  <a:gdLst>
                    <a:gd name="T0" fmla="*/ 1 w 5"/>
                    <a:gd name="T1" fmla="*/ 14 h 14"/>
                    <a:gd name="T2" fmla="*/ 0 w 5"/>
                    <a:gd name="T3" fmla="*/ 12 h 14"/>
                    <a:gd name="T4" fmla="*/ 4 w 5"/>
                    <a:gd name="T5" fmla="*/ 0 h 14"/>
                    <a:gd name="T6" fmla="*/ 5 w 5"/>
                    <a:gd name="T7" fmla="*/ 0 h 14"/>
                    <a:gd name="T8" fmla="*/ 1 w 5"/>
                    <a:gd name="T9" fmla="*/ 14 h 14"/>
                  </a:gdLst>
                  <a:ahLst/>
                  <a:cxnLst>
                    <a:cxn ang="0">
                      <a:pos x="T0" y="T1"/>
                    </a:cxn>
                    <a:cxn ang="0">
                      <a:pos x="T2" y="T3"/>
                    </a:cxn>
                    <a:cxn ang="0">
                      <a:pos x="T4" y="T5"/>
                    </a:cxn>
                    <a:cxn ang="0">
                      <a:pos x="T6" y="T7"/>
                    </a:cxn>
                    <a:cxn ang="0">
                      <a:pos x="T8" y="T9"/>
                    </a:cxn>
                  </a:cxnLst>
                  <a:rect l="0" t="0" r="r" b="b"/>
                  <a:pathLst>
                    <a:path w="5" h="14">
                      <a:moveTo>
                        <a:pt x="1" y="14"/>
                      </a:moveTo>
                      <a:lnTo>
                        <a:pt x="0" y="12"/>
                      </a:lnTo>
                      <a:lnTo>
                        <a:pt x="4" y="0"/>
                      </a:lnTo>
                      <a:lnTo>
                        <a:pt x="5"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8" name="Freeform 113"/>
                <p:cNvSpPr>
                  <a:spLocks/>
                </p:cNvSpPr>
                <p:nvPr/>
              </p:nvSpPr>
              <p:spPr bwMode="auto">
                <a:xfrm>
                  <a:off x="6814" y="3962"/>
                  <a:ext cx="7" cy="14"/>
                </a:xfrm>
                <a:custGeom>
                  <a:avLst/>
                  <a:gdLst>
                    <a:gd name="T0" fmla="*/ 2 w 7"/>
                    <a:gd name="T1" fmla="*/ 14 h 14"/>
                    <a:gd name="T2" fmla="*/ 0 w 7"/>
                    <a:gd name="T3" fmla="*/ 12 h 14"/>
                    <a:gd name="T4" fmla="*/ 6 w 7"/>
                    <a:gd name="T5" fmla="*/ 0 h 14"/>
                    <a:gd name="T6" fmla="*/ 7 w 7"/>
                    <a:gd name="T7" fmla="*/ 0 h 14"/>
                    <a:gd name="T8" fmla="*/ 2 w 7"/>
                    <a:gd name="T9" fmla="*/ 14 h 14"/>
                  </a:gdLst>
                  <a:ahLst/>
                  <a:cxnLst>
                    <a:cxn ang="0">
                      <a:pos x="T0" y="T1"/>
                    </a:cxn>
                    <a:cxn ang="0">
                      <a:pos x="T2" y="T3"/>
                    </a:cxn>
                    <a:cxn ang="0">
                      <a:pos x="T4" y="T5"/>
                    </a:cxn>
                    <a:cxn ang="0">
                      <a:pos x="T6" y="T7"/>
                    </a:cxn>
                    <a:cxn ang="0">
                      <a:pos x="T8" y="T9"/>
                    </a:cxn>
                  </a:cxnLst>
                  <a:rect l="0" t="0" r="r" b="b"/>
                  <a:pathLst>
                    <a:path w="7" h="14">
                      <a:moveTo>
                        <a:pt x="2" y="14"/>
                      </a:moveTo>
                      <a:lnTo>
                        <a:pt x="0" y="12"/>
                      </a:lnTo>
                      <a:lnTo>
                        <a:pt x="6" y="0"/>
                      </a:lnTo>
                      <a:lnTo>
                        <a:pt x="7"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89" name="Freeform 114"/>
                <p:cNvSpPr>
                  <a:spLocks/>
                </p:cNvSpPr>
                <p:nvPr/>
              </p:nvSpPr>
              <p:spPr bwMode="auto">
                <a:xfrm>
                  <a:off x="6797" y="3962"/>
                  <a:ext cx="9" cy="14"/>
                </a:xfrm>
                <a:custGeom>
                  <a:avLst/>
                  <a:gdLst>
                    <a:gd name="T0" fmla="*/ 2 w 9"/>
                    <a:gd name="T1" fmla="*/ 14 h 14"/>
                    <a:gd name="T2" fmla="*/ 0 w 9"/>
                    <a:gd name="T3" fmla="*/ 12 h 14"/>
                    <a:gd name="T4" fmla="*/ 6 w 9"/>
                    <a:gd name="T5" fmla="*/ 0 h 14"/>
                    <a:gd name="T6" fmla="*/ 9 w 9"/>
                    <a:gd name="T7" fmla="*/ 0 h 14"/>
                    <a:gd name="T8" fmla="*/ 2 w 9"/>
                    <a:gd name="T9" fmla="*/ 14 h 14"/>
                  </a:gdLst>
                  <a:ahLst/>
                  <a:cxnLst>
                    <a:cxn ang="0">
                      <a:pos x="T0" y="T1"/>
                    </a:cxn>
                    <a:cxn ang="0">
                      <a:pos x="T2" y="T3"/>
                    </a:cxn>
                    <a:cxn ang="0">
                      <a:pos x="T4" y="T5"/>
                    </a:cxn>
                    <a:cxn ang="0">
                      <a:pos x="T6" y="T7"/>
                    </a:cxn>
                    <a:cxn ang="0">
                      <a:pos x="T8" y="T9"/>
                    </a:cxn>
                  </a:cxnLst>
                  <a:rect l="0" t="0" r="r" b="b"/>
                  <a:pathLst>
                    <a:path w="9" h="14">
                      <a:moveTo>
                        <a:pt x="2" y="14"/>
                      </a:moveTo>
                      <a:lnTo>
                        <a:pt x="0" y="12"/>
                      </a:lnTo>
                      <a:lnTo>
                        <a:pt x="6" y="0"/>
                      </a:lnTo>
                      <a:lnTo>
                        <a:pt x="9"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0" name="Freeform 115"/>
                <p:cNvSpPr>
                  <a:spLocks/>
                </p:cNvSpPr>
                <p:nvPr/>
              </p:nvSpPr>
              <p:spPr bwMode="auto">
                <a:xfrm>
                  <a:off x="6779" y="3962"/>
                  <a:ext cx="10" cy="14"/>
                </a:xfrm>
                <a:custGeom>
                  <a:avLst/>
                  <a:gdLst>
                    <a:gd name="T0" fmla="*/ 1 w 10"/>
                    <a:gd name="T1" fmla="*/ 14 h 14"/>
                    <a:gd name="T2" fmla="*/ 0 w 10"/>
                    <a:gd name="T3" fmla="*/ 12 h 14"/>
                    <a:gd name="T4" fmla="*/ 7 w 10"/>
                    <a:gd name="T5" fmla="*/ 0 h 14"/>
                    <a:gd name="T6" fmla="*/ 10 w 10"/>
                    <a:gd name="T7" fmla="*/ 0 h 14"/>
                    <a:gd name="T8" fmla="*/ 1 w 10"/>
                    <a:gd name="T9" fmla="*/ 14 h 14"/>
                  </a:gdLst>
                  <a:ahLst/>
                  <a:cxnLst>
                    <a:cxn ang="0">
                      <a:pos x="T0" y="T1"/>
                    </a:cxn>
                    <a:cxn ang="0">
                      <a:pos x="T2" y="T3"/>
                    </a:cxn>
                    <a:cxn ang="0">
                      <a:pos x="T4" y="T5"/>
                    </a:cxn>
                    <a:cxn ang="0">
                      <a:pos x="T6" y="T7"/>
                    </a:cxn>
                    <a:cxn ang="0">
                      <a:pos x="T8" y="T9"/>
                    </a:cxn>
                  </a:cxnLst>
                  <a:rect l="0" t="0" r="r" b="b"/>
                  <a:pathLst>
                    <a:path w="10" h="14">
                      <a:moveTo>
                        <a:pt x="1" y="14"/>
                      </a:moveTo>
                      <a:lnTo>
                        <a:pt x="0" y="12"/>
                      </a:lnTo>
                      <a:lnTo>
                        <a:pt x="7" y="0"/>
                      </a:lnTo>
                      <a:lnTo>
                        <a:pt x="10"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1" name="Freeform 116"/>
                <p:cNvSpPr>
                  <a:spLocks/>
                </p:cNvSpPr>
                <p:nvPr/>
              </p:nvSpPr>
              <p:spPr bwMode="auto">
                <a:xfrm>
                  <a:off x="6760" y="3960"/>
                  <a:ext cx="12" cy="16"/>
                </a:xfrm>
                <a:custGeom>
                  <a:avLst/>
                  <a:gdLst>
                    <a:gd name="T0" fmla="*/ 3 w 12"/>
                    <a:gd name="T1" fmla="*/ 16 h 16"/>
                    <a:gd name="T2" fmla="*/ 0 w 12"/>
                    <a:gd name="T3" fmla="*/ 14 h 16"/>
                    <a:gd name="T4" fmla="*/ 9 w 12"/>
                    <a:gd name="T5" fmla="*/ 0 h 16"/>
                    <a:gd name="T6" fmla="*/ 12 w 12"/>
                    <a:gd name="T7" fmla="*/ 2 h 16"/>
                    <a:gd name="T8" fmla="*/ 3 w 12"/>
                    <a:gd name="T9" fmla="*/ 16 h 16"/>
                  </a:gdLst>
                  <a:ahLst/>
                  <a:cxnLst>
                    <a:cxn ang="0">
                      <a:pos x="T0" y="T1"/>
                    </a:cxn>
                    <a:cxn ang="0">
                      <a:pos x="T2" y="T3"/>
                    </a:cxn>
                    <a:cxn ang="0">
                      <a:pos x="T4" y="T5"/>
                    </a:cxn>
                    <a:cxn ang="0">
                      <a:pos x="T6" y="T7"/>
                    </a:cxn>
                    <a:cxn ang="0">
                      <a:pos x="T8" y="T9"/>
                    </a:cxn>
                  </a:cxnLst>
                  <a:rect l="0" t="0" r="r" b="b"/>
                  <a:pathLst>
                    <a:path w="12" h="16">
                      <a:moveTo>
                        <a:pt x="3" y="16"/>
                      </a:moveTo>
                      <a:lnTo>
                        <a:pt x="0" y="14"/>
                      </a:lnTo>
                      <a:lnTo>
                        <a:pt x="9" y="0"/>
                      </a:lnTo>
                      <a:lnTo>
                        <a:pt x="12" y="2"/>
                      </a:lnTo>
                      <a:lnTo>
                        <a:pt x="3"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2" name="Freeform 117"/>
                <p:cNvSpPr>
                  <a:spLocks/>
                </p:cNvSpPr>
                <p:nvPr/>
              </p:nvSpPr>
              <p:spPr bwMode="auto">
                <a:xfrm>
                  <a:off x="6743" y="3960"/>
                  <a:ext cx="12" cy="16"/>
                </a:xfrm>
                <a:custGeom>
                  <a:avLst/>
                  <a:gdLst>
                    <a:gd name="T0" fmla="*/ 2 w 12"/>
                    <a:gd name="T1" fmla="*/ 16 h 16"/>
                    <a:gd name="T2" fmla="*/ 0 w 12"/>
                    <a:gd name="T3" fmla="*/ 14 h 16"/>
                    <a:gd name="T4" fmla="*/ 10 w 12"/>
                    <a:gd name="T5" fmla="*/ 0 h 16"/>
                    <a:gd name="T6" fmla="*/ 12 w 12"/>
                    <a:gd name="T7" fmla="*/ 2 h 16"/>
                    <a:gd name="T8" fmla="*/ 2 w 12"/>
                    <a:gd name="T9" fmla="*/ 16 h 16"/>
                  </a:gdLst>
                  <a:ahLst/>
                  <a:cxnLst>
                    <a:cxn ang="0">
                      <a:pos x="T0" y="T1"/>
                    </a:cxn>
                    <a:cxn ang="0">
                      <a:pos x="T2" y="T3"/>
                    </a:cxn>
                    <a:cxn ang="0">
                      <a:pos x="T4" y="T5"/>
                    </a:cxn>
                    <a:cxn ang="0">
                      <a:pos x="T6" y="T7"/>
                    </a:cxn>
                    <a:cxn ang="0">
                      <a:pos x="T8" y="T9"/>
                    </a:cxn>
                  </a:cxnLst>
                  <a:rect l="0" t="0" r="r" b="b"/>
                  <a:pathLst>
                    <a:path w="12" h="16">
                      <a:moveTo>
                        <a:pt x="2" y="16"/>
                      </a:moveTo>
                      <a:lnTo>
                        <a:pt x="0" y="14"/>
                      </a:lnTo>
                      <a:lnTo>
                        <a:pt x="10" y="0"/>
                      </a:lnTo>
                      <a:lnTo>
                        <a:pt x="12" y="2"/>
                      </a:lnTo>
                      <a:lnTo>
                        <a:pt x="2"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3" name="Freeform 118"/>
                <p:cNvSpPr>
                  <a:spLocks/>
                </p:cNvSpPr>
                <p:nvPr/>
              </p:nvSpPr>
              <p:spPr bwMode="auto">
                <a:xfrm>
                  <a:off x="6997" y="3947"/>
                  <a:ext cx="7" cy="15"/>
                </a:xfrm>
                <a:custGeom>
                  <a:avLst/>
                  <a:gdLst>
                    <a:gd name="T0" fmla="*/ 6 w 7"/>
                    <a:gd name="T1" fmla="*/ 15 h 15"/>
                    <a:gd name="T2" fmla="*/ 0 w 7"/>
                    <a:gd name="T3" fmla="*/ 2 h 15"/>
                    <a:gd name="T4" fmla="*/ 2 w 7"/>
                    <a:gd name="T5" fmla="*/ 0 h 15"/>
                    <a:gd name="T6" fmla="*/ 7 w 7"/>
                    <a:gd name="T7" fmla="*/ 15 h 15"/>
                    <a:gd name="T8" fmla="*/ 6 w 7"/>
                    <a:gd name="T9" fmla="*/ 15 h 15"/>
                  </a:gdLst>
                  <a:ahLst/>
                  <a:cxnLst>
                    <a:cxn ang="0">
                      <a:pos x="T0" y="T1"/>
                    </a:cxn>
                    <a:cxn ang="0">
                      <a:pos x="T2" y="T3"/>
                    </a:cxn>
                    <a:cxn ang="0">
                      <a:pos x="T4" y="T5"/>
                    </a:cxn>
                    <a:cxn ang="0">
                      <a:pos x="T6" y="T7"/>
                    </a:cxn>
                    <a:cxn ang="0">
                      <a:pos x="T8" y="T9"/>
                    </a:cxn>
                  </a:cxnLst>
                  <a:rect l="0" t="0" r="r" b="b"/>
                  <a:pathLst>
                    <a:path w="7" h="15">
                      <a:moveTo>
                        <a:pt x="6" y="15"/>
                      </a:moveTo>
                      <a:lnTo>
                        <a:pt x="0" y="2"/>
                      </a:lnTo>
                      <a:lnTo>
                        <a:pt x="2" y="0"/>
                      </a:lnTo>
                      <a:lnTo>
                        <a:pt x="7" y="15"/>
                      </a:lnTo>
                      <a:lnTo>
                        <a:pt x="6"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4" name="Freeform 119"/>
                <p:cNvSpPr>
                  <a:spLocks/>
                </p:cNvSpPr>
                <p:nvPr/>
              </p:nvSpPr>
              <p:spPr bwMode="auto">
                <a:xfrm>
                  <a:off x="6982" y="3947"/>
                  <a:ext cx="5" cy="15"/>
                </a:xfrm>
                <a:custGeom>
                  <a:avLst/>
                  <a:gdLst>
                    <a:gd name="T0" fmla="*/ 4 w 5"/>
                    <a:gd name="T1" fmla="*/ 15 h 15"/>
                    <a:gd name="T2" fmla="*/ 0 w 5"/>
                    <a:gd name="T3" fmla="*/ 2 h 15"/>
                    <a:gd name="T4" fmla="*/ 1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1"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5" name="Freeform 120"/>
                <p:cNvSpPr>
                  <a:spLocks/>
                </p:cNvSpPr>
                <p:nvPr/>
              </p:nvSpPr>
              <p:spPr bwMode="auto">
                <a:xfrm>
                  <a:off x="6965" y="3947"/>
                  <a:ext cx="5" cy="15"/>
                </a:xfrm>
                <a:custGeom>
                  <a:avLst/>
                  <a:gdLst>
                    <a:gd name="T0" fmla="*/ 4 w 5"/>
                    <a:gd name="T1" fmla="*/ 15 h 15"/>
                    <a:gd name="T2" fmla="*/ 0 w 5"/>
                    <a:gd name="T3" fmla="*/ 2 h 15"/>
                    <a:gd name="T4" fmla="*/ 2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2"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6" name="Freeform 121"/>
                <p:cNvSpPr>
                  <a:spLocks/>
                </p:cNvSpPr>
                <p:nvPr/>
              </p:nvSpPr>
              <p:spPr bwMode="auto">
                <a:xfrm>
                  <a:off x="6949" y="3947"/>
                  <a:ext cx="4" cy="15"/>
                </a:xfrm>
                <a:custGeom>
                  <a:avLst/>
                  <a:gdLst>
                    <a:gd name="T0" fmla="*/ 3 w 4"/>
                    <a:gd name="T1" fmla="*/ 15 h 15"/>
                    <a:gd name="T2" fmla="*/ 0 w 4"/>
                    <a:gd name="T3" fmla="*/ 0 h 15"/>
                    <a:gd name="T4" fmla="*/ 3 w 4"/>
                    <a:gd name="T5" fmla="*/ 0 h 15"/>
                    <a:gd name="T6" fmla="*/ 4 w 4"/>
                    <a:gd name="T7" fmla="*/ 15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0"/>
                      </a:lnTo>
                      <a:lnTo>
                        <a:pt x="3" y="0"/>
                      </a:lnTo>
                      <a:lnTo>
                        <a:pt x="4" y="15"/>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7" name="Freeform 122"/>
                <p:cNvSpPr>
                  <a:spLocks/>
                </p:cNvSpPr>
                <p:nvPr/>
              </p:nvSpPr>
              <p:spPr bwMode="auto">
                <a:xfrm>
                  <a:off x="6933" y="3947"/>
                  <a:ext cx="5" cy="15"/>
                </a:xfrm>
                <a:custGeom>
                  <a:avLst/>
                  <a:gdLst>
                    <a:gd name="T0" fmla="*/ 2 w 5"/>
                    <a:gd name="T1" fmla="*/ 15 h 15"/>
                    <a:gd name="T2" fmla="*/ 0 w 5"/>
                    <a:gd name="T3" fmla="*/ 0 h 15"/>
                    <a:gd name="T4" fmla="*/ 3 w 5"/>
                    <a:gd name="T5" fmla="*/ 0 h 15"/>
                    <a:gd name="T6" fmla="*/ 5 w 5"/>
                    <a:gd name="T7" fmla="*/ 15 h 15"/>
                    <a:gd name="T8" fmla="*/ 2 w 5"/>
                    <a:gd name="T9" fmla="*/ 15 h 15"/>
                  </a:gdLst>
                  <a:ahLst/>
                  <a:cxnLst>
                    <a:cxn ang="0">
                      <a:pos x="T0" y="T1"/>
                    </a:cxn>
                    <a:cxn ang="0">
                      <a:pos x="T2" y="T3"/>
                    </a:cxn>
                    <a:cxn ang="0">
                      <a:pos x="T4" y="T5"/>
                    </a:cxn>
                    <a:cxn ang="0">
                      <a:pos x="T6" y="T7"/>
                    </a:cxn>
                    <a:cxn ang="0">
                      <a:pos x="T8" y="T9"/>
                    </a:cxn>
                  </a:cxnLst>
                  <a:rect l="0" t="0" r="r" b="b"/>
                  <a:pathLst>
                    <a:path w="5" h="15">
                      <a:moveTo>
                        <a:pt x="2" y="15"/>
                      </a:moveTo>
                      <a:lnTo>
                        <a:pt x="0" y="0"/>
                      </a:lnTo>
                      <a:lnTo>
                        <a:pt x="3" y="0"/>
                      </a:lnTo>
                      <a:lnTo>
                        <a:pt x="5" y="15"/>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8" name="Rectangle 123"/>
                <p:cNvSpPr>
                  <a:spLocks noChangeArrowheads="1"/>
                </p:cNvSpPr>
                <p:nvPr/>
              </p:nvSpPr>
              <p:spPr bwMode="auto">
                <a:xfrm>
                  <a:off x="6918" y="3947"/>
                  <a:ext cx="3" cy="15"/>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299" name="Freeform 124"/>
                <p:cNvSpPr>
                  <a:spLocks/>
                </p:cNvSpPr>
                <p:nvPr/>
              </p:nvSpPr>
              <p:spPr bwMode="auto">
                <a:xfrm>
                  <a:off x="6901" y="3947"/>
                  <a:ext cx="3" cy="15"/>
                </a:xfrm>
                <a:custGeom>
                  <a:avLst/>
                  <a:gdLst>
                    <a:gd name="T0" fmla="*/ 3 w 3"/>
                    <a:gd name="T1" fmla="*/ 15 h 15"/>
                    <a:gd name="T2" fmla="*/ 0 w 3"/>
                    <a:gd name="T3" fmla="*/ 15 h 15"/>
                    <a:gd name="T4" fmla="*/ 1 w 3"/>
                    <a:gd name="T5" fmla="*/ 0 h 15"/>
                    <a:gd name="T6" fmla="*/ 3 w 3"/>
                    <a:gd name="T7" fmla="*/ 0 h 15"/>
                    <a:gd name="T8" fmla="*/ 3 w 3"/>
                    <a:gd name="T9" fmla="*/ 15 h 15"/>
                  </a:gdLst>
                  <a:ahLst/>
                  <a:cxnLst>
                    <a:cxn ang="0">
                      <a:pos x="T0" y="T1"/>
                    </a:cxn>
                    <a:cxn ang="0">
                      <a:pos x="T2" y="T3"/>
                    </a:cxn>
                    <a:cxn ang="0">
                      <a:pos x="T4" y="T5"/>
                    </a:cxn>
                    <a:cxn ang="0">
                      <a:pos x="T6" y="T7"/>
                    </a:cxn>
                    <a:cxn ang="0">
                      <a:pos x="T8" y="T9"/>
                    </a:cxn>
                  </a:cxnLst>
                  <a:rect l="0" t="0" r="r" b="b"/>
                  <a:pathLst>
                    <a:path w="3" h="15">
                      <a:moveTo>
                        <a:pt x="3" y="15"/>
                      </a:moveTo>
                      <a:lnTo>
                        <a:pt x="0" y="15"/>
                      </a:lnTo>
                      <a:lnTo>
                        <a:pt x="1" y="0"/>
                      </a:lnTo>
                      <a:lnTo>
                        <a:pt x="3"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0" name="Freeform 125"/>
                <p:cNvSpPr>
                  <a:spLocks/>
                </p:cNvSpPr>
                <p:nvPr/>
              </p:nvSpPr>
              <p:spPr bwMode="auto">
                <a:xfrm>
                  <a:off x="6884" y="3947"/>
                  <a:ext cx="4" cy="15"/>
                </a:xfrm>
                <a:custGeom>
                  <a:avLst/>
                  <a:gdLst>
                    <a:gd name="T0" fmla="*/ 3 w 4"/>
                    <a:gd name="T1" fmla="*/ 15 h 15"/>
                    <a:gd name="T2" fmla="*/ 0 w 4"/>
                    <a:gd name="T3" fmla="*/ 15 h 15"/>
                    <a:gd name="T4" fmla="*/ 1 w 4"/>
                    <a:gd name="T5" fmla="*/ 0 h 15"/>
                    <a:gd name="T6" fmla="*/ 4 w 4"/>
                    <a:gd name="T7" fmla="*/ 0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15"/>
                      </a:lnTo>
                      <a:lnTo>
                        <a:pt x="1" y="0"/>
                      </a:lnTo>
                      <a:lnTo>
                        <a:pt x="4"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1" name="Freeform 126"/>
                <p:cNvSpPr>
                  <a:spLocks/>
                </p:cNvSpPr>
                <p:nvPr/>
              </p:nvSpPr>
              <p:spPr bwMode="auto">
                <a:xfrm>
                  <a:off x="6867" y="3947"/>
                  <a:ext cx="5" cy="15"/>
                </a:xfrm>
                <a:custGeom>
                  <a:avLst/>
                  <a:gdLst>
                    <a:gd name="T0" fmla="*/ 3 w 5"/>
                    <a:gd name="T1" fmla="*/ 15 h 15"/>
                    <a:gd name="T2" fmla="*/ 0 w 5"/>
                    <a:gd name="T3" fmla="*/ 15 h 15"/>
                    <a:gd name="T4" fmla="*/ 3 w 5"/>
                    <a:gd name="T5" fmla="*/ 0 h 15"/>
                    <a:gd name="T6" fmla="*/ 5 w 5"/>
                    <a:gd name="T7" fmla="*/ 2 h 15"/>
                    <a:gd name="T8" fmla="*/ 3 w 5"/>
                    <a:gd name="T9" fmla="*/ 15 h 15"/>
                  </a:gdLst>
                  <a:ahLst/>
                  <a:cxnLst>
                    <a:cxn ang="0">
                      <a:pos x="T0" y="T1"/>
                    </a:cxn>
                    <a:cxn ang="0">
                      <a:pos x="T2" y="T3"/>
                    </a:cxn>
                    <a:cxn ang="0">
                      <a:pos x="T4" y="T5"/>
                    </a:cxn>
                    <a:cxn ang="0">
                      <a:pos x="T6" y="T7"/>
                    </a:cxn>
                    <a:cxn ang="0">
                      <a:pos x="T8" y="T9"/>
                    </a:cxn>
                  </a:cxnLst>
                  <a:rect l="0" t="0" r="r" b="b"/>
                  <a:pathLst>
                    <a:path w="5" h="15">
                      <a:moveTo>
                        <a:pt x="3" y="15"/>
                      </a:moveTo>
                      <a:lnTo>
                        <a:pt x="0" y="15"/>
                      </a:lnTo>
                      <a:lnTo>
                        <a:pt x="3" y="0"/>
                      </a:lnTo>
                      <a:lnTo>
                        <a:pt x="5"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2" name="Freeform 127"/>
                <p:cNvSpPr>
                  <a:spLocks/>
                </p:cNvSpPr>
                <p:nvPr/>
              </p:nvSpPr>
              <p:spPr bwMode="auto">
                <a:xfrm>
                  <a:off x="6850" y="3947"/>
                  <a:ext cx="7" cy="15"/>
                </a:xfrm>
                <a:custGeom>
                  <a:avLst/>
                  <a:gdLst>
                    <a:gd name="T0" fmla="*/ 2 w 7"/>
                    <a:gd name="T1" fmla="*/ 15 h 15"/>
                    <a:gd name="T2" fmla="*/ 0 w 7"/>
                    <a:gd name="T3" fmla="*/ 15 h 15"/>
                    <a:gd name="T4" fmla="*/ 4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4"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3" name="Freeform 128"/>
                <p:cNvSpPr>
                  <a:spLocks/>
                </p:cNvSpPr>
                <p:nvPr/>
              </p:nvSpPr>
              <p:spPr bwMode="auto">
                <a:xfrm>
                  <a:off x="6833" y="3947"/>
                  <a:ext cx="7" cy="15"/>
                </a:xfrm>
                <a:custGeom>
                  <a:avLst/>
                  <a:gdLst>
                    <a:gd name="T0" fmla="*/ 2 w 7"/>
                    <a:gd name="T1" fmla="*/ 15 h 15"/>
                    <a:gd name="T2" fmla="*/ 0 w 7"/>
                    <a:gd name="T3" fmla="*/ 15 h 15"/>
                    <a:gd name="T4" fmla="*/ 5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5"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4" name="Freeform 129"/>
                <p:cNvSpPr>
                  <a:spLocks/>
                </p:cNvSpPr>
                <p:nvPr/>
              </p:nvSpPr>
              <p:spPr bwMode="auto">
                <a:xfrm>
                  <a:off x="6817" y="3947"/>
                  <a:ext cx="7" cy="15"/>
                </a:xfrm>
                <a:custGeom>
                  <a:avLst/>
                  <a:gdLst>
                    <a:gd name="T0" fmla="*/ 1 w 7"/>
                    <a:gd name="T1" fmla="*/ 15 h 15"/>
                    <a:gd name="T2" fmla="*/ 0 w 7"/>
                    <a:gd name="T3" fmla="*/ 15 h 15"/>
                    <a:gd name="T4" fmla="*/ 6 w 7"/>
                    <a:gd name="T5" fmla="*/ 0 h 15"/>
                    <a:gd name="T6" fmla="*/ 7 w 7"/>
                    <a:gd name="T7" fmla="*/ 2 h 15"/>
                    <a:gd name="T8" fmla="*/ 1 w 7"/>
                    <a:gd name="T9" fmla="*/ 15 h 15"/>
                  </a:gdLst>
                  <a:ahLst/>
                  <a:cxnLst>
                    <a:cxn ang="0">
                      <a:pos x="T0" y="T1"/>
                    </a:cxn>
                    <a:cxn ang="0">
                      <a:pos x="T2" y="T3"/>
                    </a:cxn>
                    <a:cxn ang="0">
                      <a:pos x="T4" y="T5"/>
                    </a:cxn>
                    <a:cxn ang="0">
                      <a:pos x="T6" y="T7"/>
                    </a:cxn>
                    <a:cxn ang="0">
                      <a:pos x="T8" y="T9"/>
                    </a:cxn>
                  </a:cxnLst>
                  <a:rect l="0" t="0" r="r" b="b"/>
                  <a:pathLst>
                    <a:path w="7" h="15">
                      <a:moveTo>
                        <a:pt x="1" y="15"/>
                      </a:moveTo>
                      <a:lnTo>
                        <a:pt x="0" y="15"/>
                      </a:lnTo>
                      <a:lnTo>
                        <a:pt x="6" y="0"/>
                      </a:lnTo>
                      <a:lnTo>
                        <a:pt x="7" y="2"/>
                      </a:lnTo>
                      <a:lnTo>
                        <a:pt x="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5" name="Freeform 130"/>
                <p:cNvSpPr>
                  <a:spLocks/>
                </p:cNvSpPr>
                <p:nvPr/>
              </p:nvSpPr>
              <p:spPr bwMode="auto">
                <a:xfrm>
                  <a:off x="6766" y="3947"/>
                  <a:ext cx="11" cy="15"/>
                </a:xfrm>
                <a:custGeom>
                  <a:avLst/>
                  <a:gdLst>
                    <a:gd name="T0" fmla="*/ 3 w 11"/>
                    <a:gd name="T1" fmla="*/ 15 h 15"/>
                    <a:gd name="T2" fmla="*/ 0 w 11"/>
                    <a:gd name="T3" fmla="*/ 13 h 15"/>
                    <a:gd name="T4" fmla="*/ 10 w 11"/>
                    <a:gd name="T5" fmla="*/ 0 h 15"/>
                    <a:gd name="T6" fmla="*/ 11 w 11"/>
                    <a:gd name="T7" fmla="*/ 2 h 15"/>
                    <a:gd name="T8" fmla="*/ 3 w 11"/>
                    <a:gd name="T9" fmla="*/ 15 h 15"/>
                  </a:gdLst>
                  <a:ahLst/>
                  <a:cxnLst>
                    <a:cxn ang="0">
                      <a:pos x="T0" y="T1"/>
                    </a:cxn>
                    <a:cxn ang="0">
                      <a:pos x="T2" y="T3"/>
                    </a:cxn>
                    <a:cxn ang="0">
                      <a:pos x="T4" y="T5"/>
                    </a:cxn>
                    <a:cxn ang="0">
                      <a:pos x="T6" y="T7"/>
                    </a:cxn>
                    <a:cxn ang="0">
                      <a:pos x="T8" y="T9"/>
                    </a:cxn>
                  </a:cxnLst>
                  <a:rect l="0" t="0" r="r" b="b"/>
                  <a:pathLst>
                    <a:path w="11" h="15">
                      <a:moveTo>
                        <a:pt x="3" y="15"/>
                      </a:moveTo>
                      <a:lnTo>
                        <a:pt x="0" y="13"/>
                      </a:lnTo>
                      <a:lnTo>
                        <a:pt x="10" y="0"/>
                      </a:lnTo>
                      <a:lnTo>
                        <a:pt x="11"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6" name="Freeform 131"/>
                <p:cNvSpPr>
                  <a:spLocks/>
                </p:cNvSpPr>
                <p:nvPr/>
              </p:nvSpPr>
              <p:spPr bwMode="auto">
                <a:xfrm>
                  <a:off x="6830"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7" name="Freeform 132"/>
                <p:cNvSpPr>
                  <a:spLocks/>
                </p:cNvSpPr>
                <p:nvPr/>
              </p:nvSpPr>
              <p:spPr bwMode="auto">
                <a:xfrm>
                  <a:off x="6814" y="3936"/>
                  <a:ext cx="9" cy="13"/>
                </a:xfrm>
                <a:custGeom>
                  <a:avLst/>
                  <a:gdLst>
                    <a:gd name="T0" fmla="*/ 3 w 9"/>
                    <a:gd name="T1" fmla="*/ 13 h 13"/>
                    <a:gd name="T2" fmla="*/ 0 w 9"/>
                    <a:gd name="T3" fmla="*/ 11 h 13"/>
                    <a:gd name="T4" fmla="*/ 7 w 9"/>
                    <a:gd name="T5" fmla="*/ 0 h 13"/>
                    <a:gd name="T6" fmla="*/ 9 w 9"/>
                    <a:gd name="T7" fmla="*/ 0 h 13"/>
                    <a:gd name="T8" fmla="*/ 3 w 9"/>
                    <a:gd name="T9" fmla="*/ 13 h 13"/>
                  </a:gdLst>
                  <a:ahLst/>
                  <a:cxnLst>
                    <a:cxn ang="0">
                      <a:pos x="T0" y="T1"/>
                    </a:cxn>
                    <a:cxn ang="0">
                      <a:pos x="T2" y="T3"/>
                    </a:cxn>
                    <a:cxn ang="0">
                      <a:pos x="T4" y="T5"/>
                    </a:cxn>
                    <a:cxn ang="0">
                      <a:pos x="T6" y="T7"/>
                    </a:cxn>
                    <a:cxn ang="0">
                      <a:pos x="T8" y="T9"/>
                    </a:cxn>
                  </a:cxnLst>
                  <a:rect l="0" t="0" r="r" b="b"/>
                  <a:pathLst>
                    <a:path w="9" h="13">
                      <a:moveTo>
                        <a:pt x="3" y="13"/>
                      </a:moveTo>
                      <a:lnTo>
                        <a:pt x="0" y="11"/>
                      </a:lnTo>
                      <a:lnTo>
                        <a:pt x="7" y="0"/>
                      </a:lnTo>
                      <a:lnTo>
                        <a:pt x="9"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8" name="Freeform 133"/>
                <p:cNvSpPr>
                  <a:spLocks/>
                </p:cNvSpPr>
                <p:nvPr/>
              </p:nvSpPr>
              <p:spPr bwMode="auto">
                <a:xfrm>
                  <a:off x="6845"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09" name="Freeform 134"/>
                <p:cNvSpPr>
                  <a:spLocks/>
                </p:cNvSpPr>
                <p:nvPr/>
              </p:nvSpPr>
              <p:spPr bwMode="auto">
                <a:xfrm>
                  <a:off x="6862" y="3937"/>
                  <a:ext cx="5" cy="12"/>
                </a:xfrm>
                <a:custGeom>
                  <a:avLst/>
                  <a:gdLst>
                    <a:gd name="T0" fmla="*/ 2 w 5"/>
                    <a:gd name="T1" fmla="*/ 12 h 12"/>
                    <a:gd name="T2" fmla="*/ 0 w 5"/>
                    <a:gd name="T3" fmla="*/ 10 h 12"/>
                    <a:gd name="T4" fmla="*/ 2 w 5"/>
                    <a:gd name="T5" fmla="*/ 0 h 12"/>
                    <a:gd name="T6" fmla="*/ 5 w 5"/>
                    <a:gd name="T7" fmla="*/ 0 h 12"/>
                    <a:gd name="T8" fmla="*/ 2 w 5"/>
                    <a:gd name="T9" fmla="*/ 12 h 12"/>
                  </a:gdLst>
                  <a:ahLst/>
                  <a:cxnLst>
                    <a:cxn ang="0">
                      <a:pos x="T0" y="T1"/>
                    </a:cxn>
                    <a:cxn ang="0">
                      <a:pos x="T2" y="T3"/>
                    </a:cxn>
                    <a:cxn ang="0">
                      <a:pos x="T4" y="T5"/>
                    </a:cxn>
                    <a:cxn ang="0">
                      <a:pos x="T6" y="T7"/>
                    </a:cxn>
                    <a:cxn ang="0">
                      <a:pos x="T8" y="T9"/>
                    </a:cxn>
                  </a:cxnLst>
                  <a:rect l="0" t="0" r="r" b="b"/>
                  <a:pathLst>
                    <a:path w="5" h="12">
                      <a:moveTo>
                        <a:pt x="2" y="12"/>
                      </a:moveTo>
                      <a:lnTo>
                        <a:pt x="0" y="10"/>
                      </a:lnTo>
                      <a:lnTo>
                        <a:pt x="2" y="0"/>
                      </a:lnTo>
                      <a:lnTo>
                        <a:pt x="5"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0" name="Freeform 135"/>
                <p:cNvSpPr>
                  <a:spLocks/>
                </p:cNvSpPr>
                <p:nvPr/>
              </p:nvSpPr>
              <p:spPr bwMode="auto">
                <a:xfrm>
                  <a:off x="6878" y="3936"/>
                  <a:ext cx="4" cy="11"/>
                </a:xfrm>
                <a:custGeom>
                  <a:avLst/>
                  <a:gdLst>
                    <a:gd name="T0" fmla="*/ 1 w 4"/>
                    <a:gd name="T1" fmla="*/ 11 h 11"/>
                    <a:gd name="T2" fmla="*/ 0 w 4"/>
                    <a:gd name="T3" fmla="*/ 11 h 11"/>
                    <a:gd name="T4" fmla="*/ 1 w 4"/>
                    <a:gd name="T5" fmla="*/ 0 h 11"/>
                    <a:gd name="T6" fmla="*/ 4 w 4"/>
                    <a:gd name="T7" fmla="*/ 0 h 11"/>
                    <a:gd name="T8" fmla="*/ 1 w 4"/>
                    <a:gd name="T9" fmla="*/ 11 h 11"/>
                  </a:gdLst>
                  <a:ahLst/>
                  <a:cxnLst>
                    <a:cxn ang="0">
                      <a:pos x="T0" y="T1"/>
                    </a:cxn>
                    <a:cxn ang="0">
                      <a:pos x="T2" y="T3"/>
                    </a:cxn>
                    <a:cxn ang="0">
                      <a:pos x="T4" y="T5"/>
                    </a:cxn>
                    <a:cxn ang="0">
                      <a:pos x="T6" y="T7"/>
                    </a:cxn>
                    <a:cxn ang="0">
                      <a:pos x="T8" y="T9"/>
                    </a:cxn>
                  </a:cxnLst>
                  <a:rect l="0" t="0" r="r" b="b"/>
                  <a:pathLst>
                    <a:path w="4" h="11">
                      <a:moveTo>
                        <a:pt x="1" y="11"/>
                      </a:moveTo>
                      <a:lnTo>
                        <a:pt x="0" y="11"/>
                      </a:lnTo>
                      <a:lnTo>
                        <a:pt x="1" y="0"/>
                      </a:lnTo>
                      <a:lnTo>
                        <a:pt x="4" y="0"/>
                      </a:lnTo>
                      <a:lnTo>
                        <a:pt x="1"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1" name="Freeform 136"/>
                <p:cNvSpPr>
                  <a:spLocks/>
                </p:cNvSpPr>
                <p:nvPr/>
              </p:nvSpPr>
              <p:spPr bwMode="auto">
                <a:xfrm>
                  <a:off x="6894" y="3937"/>
                  <a:ext cx="4" cy="10"/>
                </a:xfrm>
                <a:custGeom>
                  <a:avLst/>
                  <a:gdLst>
                    <a:gd name="T0" fmla="*/ 2 w 4"/>
                    <a:gd name="T1" fmla="*/ 10 h 10"/>
                    <a:gd name="T2" fmla="*/ 0 w 4"/>
                    <a:gd name="T3" fmla="*/ 10 h 10"/>
                    <a:gd name="T4" fmla="*/ 1 w 4"/>
                    <a:gd name="T5" fmla="*/ 0 h 10"/>
                    <a:gd name="T6" fmla="*/ 4 w 4"/>
                    <a:gd name="T7" fmla="*/ 0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lnTo>
                        <a:pt x="0" y="10"/>
                      </a:lnTo>
                      <a:lnTo>
                        <a:pt x="1" y="0"/>
                      </a:lnTo>
                      <a:lnTo>
                        <a:pt x="4" y="0"/>
                      </a:lnTo>
                      <a:lnTo>
                        <a:pt x="2"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2" name="Freeform 137"/>
                <p:cNvSpPr>
                  <a:spLocks/>
                </p:cNvSpPr>
                <p:nvPr/>
              </p:nvSpPr>
              <p:spPr bwMode="auto">
                <a:xfrm>
                  <a:off x="6909" y="3937"/>
                  <a:ext cx="3" cy="10"/>
                </a:xfrm>
                <a:custGeom>
                  <a:avLst/>
                  <a:gdLst>
                    <a:gd name="T0" fmla="*/ 3 w 3"/>
                    <a:gd name="T1" fmla="*/ 10 h 10"/>
                    <a:gd name="T2" fmla="*/ 0 w 3"/>
                    <a:gd name="T3" fmla="*/ 10 h 10"/>
                    <a:gd name="T4" fmla="*/ 2 w 3"/>
                    <a:gd name="T5" fmla="*/ 0 h 10"/>
                    <a:gd name="T6" fmla="*/ 3 w 3"/>
                    <a:gd name="T7" fmla="*/ 0 h 10"/>
                    <a:gd name="T8" fmla="*/ 3 w 3"/>
                    <a:gd name="T9" fmla="*/ 10 h 10"/>
                  </a:gdLst>
                  <a:ahLst/>
                  <a:cxnLst>
                    <a:cxn ang="0">
                      <a:pos x="T0" y="T1"/>
                    </a:cxn>
                    <a:cxn ang="0">
                      <a:pos x="T2" y="T3"/>
                    </a:cxn>
                    <a:cxn ang="0">
                      <a:pos x="T4" y="T5"/>
                    </a:cxn>
                    <a:cxn ang="0">
                      <a:pos x="T6" y="T7"/>
                    </a:cxn>
                    <a:cxn ang="0">
                      <a:pos x="T8" y="T9"/>
                    </a:cxn>
                  </a:cxnLst>
                  <a:rect l="0" t="0" r="r" b="b"/>
                  <a:pathLst>
                    <a:path w="3" h="10">
                      <a:moveTo>
                        <a:pt x="3" y="10"/>
                      </a:moveTo>
                      <a:lnTo>
                        <a:pt x="0" y="10"/>
                      </a:lnTo>
                      <a:lnTo>
                        <a:pt x="2" y="0"/>
                      </a:lnTo>
                      <a:lnTo>
                        <a:pt x="3" y="0"/>
                      </a:lnTo>
                      <a:lnTo>
                        <a:pt x="3"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3" name="Freeform 138"/>
                <p:cNvSpPr>
                  <a:spLocks/>
                </p:cNvSpPr>
                <p:nvPr/>
              </p:nvSpPr>
              <p:spPr bwMode="auto">
                <a:xfrm>
                  <a:off x="6925" y="3937"/>
                  <a:ext cx="3" cy="10"/>
                </a:xfrm>
                <a:custGeom>
                  <a:avLst/>
                  <a:gdLst>
                    <a:gd name="T0" fmla="*/ 1 w 3"/>
                    <a:gd name="T1" fmla="*/ 10 h 10"/>
                    <a:gd name="T2" fmla="*/ 0 w 3"/>
                    <a:gd name="T3" fmla="*/ 0 h 10"/>
                    <a:gd name="T4" fmla="*/ 3 w 3"/>
                    <a:gd name="T5" fmla="*/ 0 h 10"/>
                    <a:gd name="T6" fmla="*/ 3 w 3"/>
                    <a:gd name="T7" fmla="*/ 10 h 10"/>
                    <a:gd name="T8" fmla="*/ 1 w 3"/>
                    <a:gd name="T9" fmla="*/ 10 h 10"/>
                  </a:gdLst>
                  <a:ahLst/>
                  <a:cxnLst>
                    <a:cxn ang="0">
                      <a:pos x="T0" y="T1"/>
                    </a:cxn>
                    <a:cxn ang="0">
                      <a:pos x="T2" y="T3"/>
                    </a:cxn>
                    <a:cxn ang="0">
                      <a:pos x="T4" y="T5"/>
                    </a:cxn>
                    <a:cxn ang="0">
                      <a:pos x="T6" y="T7"/>
                    </a:cxn>
                    <a:cxn ang="0">
                      <a:pos x="T8" y="T9"/>
                    </a:cxn>
                  </a:cxnLst>
                  <a:rect l="0" t="0" r="r" b="b"/>
                  <a:pathLst>
                    <a:path w="3" h="10">
                      <a:moveTo>
                        <a:pt x="1" y="10"/>
                      </a:moveTo>
                      <a:lnTo>
                        <a:pt x="0" y="0"/>
                      </a:lnTo>
                      <a:lnTo>
                        <a:pt x="3" y="0"/>
                      </a:lnTo>
                      <a:lnTo>
                        <a:pt x="3" y="10"/>
                      </a:lnTo>
                      <a:lnTo>
                        <a:pt x="1"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4" name="Freeform 139"/>
                <p:cNvSpPr>
                  <a:spLocks/>
                </p:cNvSpPr>
                <p:nvPr/>
              </p:nvSpPr>
              <p:spPr bwMode="auto">
                <a:xfrm>
                  <a:off x="6940" y="3936"/>
                  <a:ext cx="3" cy="11"/>
                </a:xfrm>
                <a:custGeom>
                  <a:avLst/>
                  <a:gdLst>
                    <a:gd name="T0" fmla="*/ 2 w 3"/>
                    <a:gd name="T1" fmla="*/ 11 h 11"/>
                    <a:gd name="T2" fmla="*/ 0 w 3"/>
                    <a:gd name="T3" fmla="*/ 0 h 11"/>
                    <a:gd name="T4" fmla="*/ 2 w 3"/>
                    <a:gd name="T5" fmla="*/ 0 h 11"/>
                    <a:gd name="T6" fmla="*/ 3 w 3"/>
                    <a:gd name="T7" fmla="*/ 1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lnTo>
                        <a:pt x="0" y="0"/>
                      </a:lnTo>
                      <a:lnTo>
                        <a:pt x="2" y="0"/>
                      </a:lnTo>
                      <a:lnTo>
                        <a:pt x="3" y="11"/>
                      </a:lnTo>
                      <a:lnTo>
                        <a:pt x="2"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5" name="Freeform 140"/>
                <p:cNvSpPr>
                  <a:spLocks/>
                </p:cNvSpPr>
                <p:nvPr/>
              </p:nvSpPr>
              <p:spPr bwMode="auto">
                <a:xfrm>
                  <a:off x="6955" y="3936"/>
                  <a:ext cx="4" cy="13"/>
                </a:xfrm>
                <a:custGeom>
                  <a:avLst/>
                  <a:gdLst>
                    <a:gd name="T0" fmla="*/ 2 w 4"/>
                    <a:gd name="T1" fmla="*/ 13 h 13"/>
                    <a:gd name="T2" fmla="*/ 0 w 4"/>
                    <a:gd name="T3" fmla="*/ 0 h 13"/>
                    <a:gd name="T4" fmla="*/ 2 w 4"/>
                    <a:gd name="T5" fmla="*/ 0 h 13"/>
                    <a:gd name="T6" fmla="*/ 4 w 4"/>
                    <a:gd name="T7" fmla="*/ 11 h 13"/>
                    <a:gd name="T8" fmla="*/ 2 w 4"/>
                    <a:gd name="T9" fmla="*/ 13 h 13"/>
                  </a:gdLst>
                  <a:ahLst/>
                  <a:cxnLst>
                    <a:cxn ang="0">
                      <a:pos x="T0" y="T1"/>
                    </a:cxn>
                    <a:cxn ang="0">
                      <a:pos x="T2" y="T3"/>
                    </a:cxn>
                    <a:cxn ang="0">
                      <a:pos x="T4" y="T5"/>
                    </a:cxn>
                    <a:cxn ang="0">
                      <a:pos x="T6" y="T7"/>
                    </a:cxn>
                    <a:cxn ang="0">
                      <a:pos x="T8" y="T9"/>
                    </a:cxn>
                  </a:cxnLst>
                  <a:rect l="0" t="0" r="r" b="b"/>
                  <a:pathLst>
                    <a:path w="4" h="13">
                      <a:moveTo>
                        <a:pt x="2" y="13"/>
                      </a:moveTo>
                      <a:lnTo>
                        <a:pt x="0" y="0"/>
                      </a:lnTo>
                      <a:lnTo>
                        <a:pt x="2" y="0"/>
                      </a:lnTo>
                      <a:lnTo>
                        <a:pt x="4" y="1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6" name="Freeform 141"/>
                <p:cNvSpPr>
                  <a:spLocks/>
                </p:cNvSpPr>
                <p:nvPr/>
              </p:nvSpPr>
              <p:spPr bwMode="auto">
                <a:xfrm>
                  <a:off x="6970" y="3936"/>
                  <a:ext cx="4" cy="13"/>
                </a:xfrm>
                <a:custGeom>
                  <a:avLst/>
                  <a:gdLst>
                    <a:gd name="T0" fmla="*/ 3 w 4"/>
                    <a:gd name="T1" fmla="*/ 13 h 13"/>
                    <a:gd name="T2" fmla="*/ 0 w 4"/>
                    <a:gd name="T3" fmla="*/ 1 h 13"/>
                    <a:gd name="T4" fmla="*/ 2 w 4"/>
                    <a:gd name="T5" fmla="*/ 0 h 13"/>
                    <a:gd name="T6" fmla="*/ 4 w 4"/>
                    <a:gd name="T7" fmla="*/ 11 h 13"/>
                    <a:gd name="T8" fmla="*/ 3 w 4"/>
                    <a:gd name="T9" fmla="*/ 13 h 13"/>
                  </a:gdLst>
                  <a:ahLst/>
                  <a:cxnLst>
                    <a:cxn ang="0">
                      <a:pos x="T0" y="T1"/>
                    </a:cxn>
                    <a:cxn ang="0">
                      <a:pos x="T2" y="T3"/>
                    </a:cxn>
                    <a:cxn ang="0">
                      <a:pos x="T4" y="T5"/>
                    </a:cxn>
                    <a:cxn ang="0">
                      <a:pos x="T6" y="T7"/>
                    </a:cxn>
                    <a:cxn ang="0">
                      <a:pos x="T8" y="T9"/>
                    </a:cxn>
                  </a:cxnLst>
                  <a:rect l="0" t="0" r="r" b="b"/>
                  <a:pathLst>
                    <a:path w="4" h="13">
                      <a:moveTo>
                        <a:pt x="3" y="13"/>
                      </a:moveTo>
                      <a:lnTo>
                        <a:pt x="0" y="1"/>
                      </a:lnTo>
                      <a:lnTo>
                        <a:pt x="2" y="0"/>
                      </a:lnTo>
                      <a:lnTo>
                        <a:pt x="4" y="11"/>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7" name="Freeform 142"/>
                <p:cNvSpPr>
                  <a:spLocks/>
                </p:cNvSpPr>
                <p:nvPr/>
              </p:nvSpPr>
              <p:spPr bwMode="auto">
                <a:xfrm>
                  <a:off x="6984" y="3936"/>
                  <a:ext cx="7" cy="13"/>
                </a:xfrm>
                <a:custGeom>
                  <a:avLst/>
                  <a:gdLst>
                    <a:gd name="T0" fmla="*/ 5 w 7"/>
                    <a:gd name="T1" fmla="*/ 13 h 13"/>
                    <a:gd name="T2" fmla="*/ 0 w 7"/>
                    <a:gd name="T3" fmla="*/ 0 h 13"/>
                    <a:gd name="T4" fmla="*/ 2 w 7"/>
                    <a:gd name="T5" fmla="*/ 0 h 13"/>
                    <a:gd name="T6" fmla="*/ 7 w 7"/>
                    <a:gd name="T7" fmla="*/ 11 h 13"/>
                    <a:gd name="T8" fmla="*/ 5 w 7"/>
                    <a:gd name="T9" fmla="*/ 13 h 13"/>
                  </a:gdLst>
                  <a:ahLst/>
                  <a:cxnLst>
                    <a:cxn ang="0">
                      <a:pos x="T0" y="T1"/>
                    </a:cxn>
                    <a:cxn ang="0">
                      <a:pos x="T2" y="T3"/>
                    </a:cxn>
                    <a:cxn ang="0">
                      <a:pos x="T4" y="T5"/>
                    </a:cxn>
                    <a:cxn ang="0">
                      <a:pos x="T6" y="T7"/>
                    </a:cxn>
                    <a:cxn ang="0">
                      <a:pos x="T8" y="T9"/>
                    </a:cxn>
                  </a:cxnLst>
                  <a:rect l="0" t="0" r="r" b="b"/>
                  <a:pathLst>
                    <a:path w="7" h="13">
                      <a:moveTo>
                        <a:pt x="5" y="13"/>
                      </a:moveTo>
                      <a:lnTo>
                        <a:pt x="0" y="0"/>
                      </a:lnTo>
                      <a:lnTo>
                        <a:pt x="2" y="0"/>
                      </a:lnTo>
                      <a:lnTo>
                        <a:pt x="7" y="11"/>
                      </a:lnTo>
                      <a:lnTo>
                        <a:pt x="5"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318" name="Freeform 143"/>
                <p:cNvSpPr>
                  <a:spLocks/>
                </p:cNvSpPr>
                <p:nvPr/>
              </p:nvSpPr>
              <p:spPr bwMode="auto">
                <a:xfrm>
                  <a:off x="6767" y="3936"/>
                  <a:ext cx="10" cy="13"/>
                </a:xfrm>
                <a:custGeom>
                  <a:avLst/>
                  <a:gdLst>
                    <a:gd name="T0" fmla="*/ 2 w 10"/>
                    <a:gd name="T1" fmla="*/ 13 h 13"/>
                    <a:gd name="T2" fmla="*/ 0 w 10"/>
                    <a:gd name="T3" fmla="*/ 11 h 13"/>
                    <a:gd name="T4" fmla="*/ 9 w 10"/>
                    <a:gd name="T5" fmla="*/ 0 h 13"/>
                    <a:gd name="T6" fmla="*/ 10 w 10"/>
                    <a:gd name="T7" fmla="*/ 1 h 13"/>
                    <a:gd name="T8" fmla="*/ 2 w 10"/>
                    <a:gd name="T9" fmla="*/ 13 h 13"/>
                  </a:gdLst>
                  <a:ahLst/>
                  <a:cxnLst>
                    <a:cxn ang="0">
                      <a:pos x="T0" y="T1"/>
                    </a:cxn>
                    <a:cxn ang="0">
                      <a:pos x="T2" y="T3"/>
                    </a:cxn>
                    <a:cxn ang="0">
                      <a:pos x="T4" y="T5"/>
                    </a:cxn>
                    <a:cxn ang="0">
                      <a:pos x="T6" y="T7"/>
                    </a:cxn>
                    <a:cxn ang="0">
                      <a:pos x="T8" y="T9"/>
                    </a:cxn>
                  </a:cxnLst>
                  <a:rect l="0" t="0" r="r" b="b"/>
                  <a:pathLst>
                    <a:path w="10" h="13">
                      <a:moveTo>
                        <a:pt x="2" y="13"/>
                      </a:moveTo>
                      <a:lnTo>
                        <a:pt x="0" y="11"/>
                      </a:lnTo>
                      <a:lnTo>
                        <a:pt x="9" y="0"/>
                      </a:lnTo>
                      <a:lnTo>
                        <a:pt x="10" y="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grpSp>
          <p:sp>
            <p:nvSpPr>
              <p:cNvPr id="250" name="Rectangle 5"/>
              <p:cNvSpPr>
                <a:spLocks noChangeArrowheads="1"/>
              </p:cNvSpPr>
              <p:nvPr/>
            </p:nvSpPr>
            <p:spPr bwMode="auto">
              <a:xfrm>
                <a:off x="10671089" y="5847039"/>
                <a:ext cx="609760" cy="384544"/>
              </a:xfrm>
              <a:prstGeom prst="rect">
                <a:avLst/>
              </a:prstGeom>
              <a:solidFill>
                <a:srgbClr val="333333"/>
              </a:solidFill>
              <a:ln w="19050">
                <a:solidFill>
                  <a:srgbClr val="D2D2D2"/>
                </a:solidFill>
                <a:miter lim="800000"/>
                <a:headEnd/>
                <a:tailEnd/>
              </a:ln>
            </p:spPr>
            <p:txBody>
              <a:bodyPr vert="horz" wrap="square" lIns="69945" tIns="34973" rIns="69945" bIns="34973" numCol="1" anchor="t" anchorCtr="0" compatLnSpc="1">
                <a:prstTxWarp prst="textNoShape">
                  <a:avLst/>
                </a:prstTxWarp>
              </a:bodyPr>
              <a:lstStyle/>
              <a:p>
                <a:pPr defTabSz="699425">
                  <a:defRPr/>
                </a:pPr>
                <a:endParaRPr lang="en-US" sz="1377" kern="0" dirty="0">
                  <a:solidFill>
                    <a:srgbClr val="FFFFFF"/>
                  </a:solidFill>
                </a:endParaRPr>
              </a:p>
            </p:txBody>
          </p:sp>
        </p:grpSp>
        <p:grpSp>
          <p:nvGrpSpPr>
            <p:cNvPr id="322" name="Group 321"/>
            <p:cNvGrpSpPr/>
            <p:nvPr/>
          </p:nvGrpSpPr>
          <p:grpSpPr>
            <a:xfrm>
              <a:off x="4704098" y="1920758"/>
              <a:ext cx="467892" cy="673202"/>
              <a:chOff x="9503373" y="2391132"/>
              <a:chExt cx="611679" cy="880082"/>
            </a:xfrm>
          </p:grpSpPr>
          <p:pic>
            <p:nvPicPr>
              <p:cNvPr id="323" name="Picture 322"/>
              <p:cNvPicPr>
                <a:picLocks noChangeAspect="1"/>
              </p:cNvPicPr>
              <p:nvPr/>
            </p:nvPicPr>
            <p:blipFill>
              <a:blip r:embed="rId2"/>
              <a:stretch>
                <a:fillRect/>
              </a:stretch>
            </p:blipFill>
            <p:spPr>
              <a:xfrm>
                <a:off x="9503373" y="2391132"/>
                <a:ext cx="467544" cy="880082"/>
              </a:xfrm>
              <a:prstGeom prst="rect">
                <a:avLst/>
              </a:prstGeom>
            </p:spPr>
          </p:pic>
          <p:pic>
            <p:nvPicPr>
              <p:cNvPr id="324" name="Picture 323"/>
              <p:cNvPicPr>
                <a:picLocks noChangeAspect="1"/>
              </p:cNvPicPr>
              <p:nvPr/>
            </p:nvPicPr>
            <p:blipFill>
              <a:blip r:embed="rId3"/>
              <a:stretch>
                <a:fillRect/>
              </a:stretch>
            </p:blipFill>
            <p:spPr>
              <a:xfrm>
                <a:off x="9744938" y="2997611"/>
                <a:ext cx="370114" cy="228600"/>
              </a:xfrm>
              <a:prstGeom prst="rect">
                <a:avLst/>
              </a:prstGeom>
            </p:spPr>
          </p:pic>
        </p:grpSp>
        <p:sp>
          <p:nvSpPr>
            <p:cNvPr id="400" name="TextBox 399"/>
            <p:cNvSpPr txBox="1"/>
            <p:nvPr/>
          </p:nvSpPr>
          <p:spPr>
            <a:xfrm>
              <a:off x="5820874" y="2237322"/>
              <a:ext cx="657617" cy="395543"/>
            </a:xfrm>
            <a:prstGeom prst="rect">
              <a:avLst/>
            </a:prstGeom>
            <a:noFill/>
          </p:spPr>
          <p:txBody>
            <a:bodyPr wrap="none" lIns="139891" tIns="111912" rIns="139891" bIns="111912" rtlCol="0">
              <a:spAutoFit/>
            </a:bodyPr>
            <a:lstStyle/>
            <a:p>
              <a:pPr defTabSz="699425">
                <a:lnSpc>
                  <a:spcPct val="90000"/>
                </a:lnSpc>
                <a:spcAft>
                  <a:spcPts val="459"/>
                </a:spcAft>
                <a:defRPr/>
              </a:pPr>
              <a:r>
                <a:rPr lang="en-US" sz="1224" b="1" kern="0" dirty="0">
                  <a:solidFill>
                    <a:srgbClr val="FF0000"/>
                  </a:solidFill>
                </a:rPr>
                <a:t>IPsec</a:t>
              </a:r>
            </a:p>
          </p:txBody>
        </p:sp>
        <p:sp>
          <p:nvSpPr>
            <p:cNvPr id="417" name="TextBox 416"/>
            <p:cNvSpPr txBox="1"/>
            <p:nvPr/>
          </p:nvSpPr>
          <p:spPr>
            <a:xfrm>
              <a:off x="3430281" y="1434515"/>
              <a:ext cx="1968873" cy="437927"/>
            </a:xfrm>
            <a:prstGeom prst="rect">
              <a:avLst/>
            </a:prstGeom>
            <a:noFill/>
          </p:spPr>
          <p:txBody>
            <a:bodyPr wrap="none" lIns="139891" tIns="111912" rIns="139891" bIns="111912" rtlCol="0">
              <a:spAutoFit/>
            </a:bodyPr>
            <a:lstStyle/>
            <a:p>
              <a:pPr defTabSz="699425">
                <a:lnSpc>
                  <a:spcPct val="90000"/>
                </a:lnSpc>
                <a:spcAft>
                  <a:spcPts val="459"/>
                </a:spcAft>
                <a:defRPr/>
              </a:pPr>
              <a:r>
                <a:rPr lang="en-US" sz="1530" kern="0" dirty="0" smtClean="0">
                  <a:solidFill>
                    <a:srgbClr val="505050"/>
                  </a:solidFill>
                </a:rPr>
                <a:t>Production </a:t>
              </a:r>
              <a:r>
                <a:rPr lang="en-US" sz="1530" kern="0" dirty="0">
                  <a:solidFill>
                    <a:srgbClr val="505050"/>
                  </a:solidFill>
                </a:rPr>
                <a:t>Domain</a:t>
              </a:r>
            </a:p>
          </p:txBody>
        </p:sp>
        <p:sp>
          <p:nvSpPr>
            <p:cNvPr id="421" name="TextBox 420"/>
            <p:cNvSpPr txBox="1"/>
            <p:nvPr/>
          </p:nvSpPr>
          <p:spPr>
            <a:xfrm>
              <a:off x="7362244" y="1389439"/>
              <a:ext cx="1819795" cy="437927"/>
            </a:xfrm>
            <a:prstGeom prst="rect">
              <a:avLst/>
            </a:prstGeom>
            <a:noFill/>
          </p:spPr>
          <p:txBody>
            <a:bodyPr wrap="none" lIns="139891" tIns="111912" rIns="139891" bIns="111912" rtlCol="0">
              <a:spAutoFit/>
            </a:bodyPr>
            <a:lstStyle/>
            <a:p>
              <a:pPr defTabSz="699425">
                <a:lnSpc>
                  <a:spcPct val="90000"/>
                </a:lnSpc>
                <a:spcAft>
                  <a:spcPts val="459"/>
                </a:spcAft>
                <a:defRPr/>
              </a:pPr>
              <a:r>
                <a:rPr lang="en-US" sz="1530" kern="0" dirty="0">
                  <a:solidFill>
                    <a:srgbClr val="505050"/>
                  </a:solidFill>
                </a:rPr>
                <a:t>ESAE / Red Forest</a:t>
              </a:r>
            </a:p>
          </p:txBody>
        </p:sp>
        <p:sp>
          <p:nvSpPr>
            <p:cNvPr id="418" name="TextBox 417"/>
            <p:cNvSpPr txBox="1"/>
            <p:nvPr/>
          </p:nvSpPr>
          <p:spPr>
            <a:xfrm>
              <a:off x="3650731" y="2659685"/>
              <a:ext cx="1625831" cy="395543"/>
            </a:xfrm>
            <a:prstGeom prst="rect">
              <a:avLst/>
            </a:prstGeom>
            <a:noFill/>
          </p:spPr>
          <p:txBody>
            <a:bodyPr wrap="none" lIns="139891" tIns="111912" rIns="139891" bIns="111912" rtlCol="0">
              <a:spAutoFit/>
            </a:bodyPr>
            <a:lstStyle/>
            <a:p>
              <a:pPr defTabSz="699425">
                <a:lnSpc>
                  <a:spcPct val="90000"/>
                </a:lnSpc>
                <a:spcAft>
                  <a:spcPts val="459"/>
                </a:spcAft>
                <a:defRPr/>
              </a:pPr>
              <a:r>
                <a:rPr lang="en-US" sz="1224" kern="0" dirty="0">
                  <a:solidFill>
                    <a:srgbClr val="505050"/>
                  </a:solidFill>
                </a:rPr>
                <a:t>Domain Controllers</a:t>
              </a:r>
            </a:p>
          </p:txBody>
        </p:sp>
        <p:sp>
          <p:nvSpPr>
            <p:cNvPr id="420" name="TextBox 419"/>
            <p:cNvSpPr txBox="1"/>
            <p:nvPr/>
          </p:nvSpPr>
          <p:spPr>
            <a:xfrm>
              <a:off x="6697139" y="2740684"/>
              <a:ext cx="1689951" cy="395543"/>
            </a:xfrm>
            <a:prstGeom prst="rect">
              <a:avLst/>
            </a:prstGeom>
            <a:noFill/>
          </p:spPr>
          <p:txBody>
            <a:bodyPr wrap="none" lIns="139891" tIns="111912" rIns="139891" bIns="111912" rtlCol="0">
              <a:spAutoFit/>
            </a:bodyPr>
            <a:lstStyle/>
            <a:p>
              <a:pPr defTabSz="699425">
                <a:lnSpc>
                  <a:spcPct val="90000"/>
                </a:lnSpc>
                <a:spcAft>
                  <a:spcPts val="459"/>
                </a:spcAft>
                <a:defRPr/>
              </a:pPr>
              <a:r>
                <a:rPr lang="en-US" sz="1224" kern="0" dirty="0">
                  <a:solidFill>
                    <a:srgbClr val="505050"/>
                  </a:solidFill>
                </a:rPr>
                <a:t>Admin Workstations</a:t>
              </a:r>
            </a:p>
          </p:txBody>
        </p:sp>
        <p:grpSp>
          <p:nvGrpSpPr>
            <p:cNvPr id="422" name="Group 421"/>
            <p:cNvGrpSpPr/>
            <p:nvPr/>
          </p:nvGrpSpPr>
          <p:grpSpPr>
            <a:xfrm>
              <a:off x="7232448" y="2202458"/>
              <a:ext cx="733454" cy="448087"/>
              <a:chOff x="10493375" y="5840412"/>
              <a:chExt cx="958850" cy="585788"/>
            </a:xfrm>
            <a:effectLst>
              <a:glow rad="101600">
                <a:srgbClr val="D83B01">
                  <a:satMod val="175000"/>
                  <a:alpha val="40000"/>
                </a:srgbClr>
              </a:glow>
            </a:effectLst>
          </p:grpSpPr>
          <p:grpSp>
            <p:nvGrpSpPr>
              <p:cNvPr id="423" name="Group 75"/>
              <p:cNvGrpSpPr>
                <a:grpSpLocks noChangeAspect="1"/>
              </p:cNvGrpSpPr>
              <p:nvPr/>
            </p:nvGrpSpPr>
            <p:grpSpPr bwMode="auto">
              <a:xfrm>
                <a:off x="10493375" y="5840412"/>
                <a:ext cx="958850" cy="585788"/>
                <a:chOff x="6610" y="3679"/>
                <a:chExt cx="604" cy="369"/>
              </a:xfrm>
            </p:grpSpPr>
            <p:sp>
              <p:nvSpPr>
                <p:cNvPr id="425" name="AutoShape 74"/>
                <p:cNvSpPr>
                  <a:spLocks noChangeAspect="1" noChangeArrowheads="1" noTextEdit="1"/>
                </p:cNvSpPr>
                <p:nvPr/>
              </p:nvSpPr>
              <p:spPr bwMode="auto">
                <a:xfrm>
                  <a:off x="6610" y="3680"/>
                  <a:ext cx="6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26" name="Rectangle 76"/>
                <p:cNvSpPr>
                  <a:spLocks noChangeArrowheads="1"/>
                </p:cNvSpPr>
                <p:nvPr/>
              </p:nvSpPr>
              <p:spPr bwMode="auto">
                <a:xfrm>
                  <a:off x="6722" y="3679"/>
                  <a:ext cx="380" cy="24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27" name="Freeform 77"/>
                <p:cNvSpPr>
                  <a:spLocks/>
                </p:cNvSpPr>
                <p:nvPr/>
              </p:nvSpPr>
              <p:spPr bwMode="auto">
                <a:xfrm>
                  <a:off x="6611" y="3930"/>
                  <a:ext cx="602" cy="108"/>
                </a:xfrm>
                <a:custGeom>
                  <a:avLst/>
                  <a:gdLst>
                    <a:gd name="T0" fmla="*/ 602 w 602"/>
                    <a:gd name="T1" fmla="*/ 108 h 108"/>
                    <a:gd name="T2" fmla="*/ 0 w 602"/>
                    <a:gd name="T3" fmla="*/ 108 h 108"/>
                    <a:gd name="T4" fmla="*/ 111 w 602"/>
                    <a:gd name="T5" fmla="*/ 0 h 108"/>
                    <a:gd name="T6" fmla="*/ 491 w 602"/>
                    <a:gd name="T7" fmla="*/ 0 h 108"/>
                    <a:gd name="T8" fmla="*/ 602 w 602"/>
                    <a:gd name="T9" fmla="*/ 108 h 108"/>
                  </a:gdLst>
                  <a:ahLst/>
                  <a:cxnLst>
                    <a:cxn ang="0">
                      <a:pos x="T0" y="T1"/>
                    </a:cxn>
                    <a:cxn ang="0">
                      <a:pos x="T2" y="T3"/>
                    </a:cxn>
                    <a:cxn ang="0">
                      <a:pos x="T4" y="T5"/>
                    </a:cxn>
                    <a:cxn ang="0">
                      <a:pos x="T6" y="T7"/>
                    </a:cxn>
                    <a:cxn ang="0">
                      <a:pos x="T8" y="T9"/>
                    </a:cxn>
                  </a:cxnLst>
                  <a:rect l="0" t="0" r="r" b="b"/>
                  <a:pathLst>
                    <a:path w="602" h="108">
                      <a:moveTo>
                        <a:pt x="602" y="108"/>
                      </a:moveTo>
                      <a:lnTo>
                        <a:pt x="0" y="108"/>
                      </a:lnTo>
                      <a:lnTo>
                        <a:pt x="111" y="0"/>
                      </a:lnTo>
                      <a:lnTo>
                        <a:pt x="491" y="0"/>
                      </a:lnTo>
                      <a:lnTo>
                        <a:pt x="602" y="10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28" name="Rectangle 78"/>
                <p:cNvSpPr>
                  <a:spLocks noChangeArrowheads="1"/>
                </p:cNvSpPr>
                <p:nvPr/>
              </p:nvSpPr>
              <p:spPr bwMode="auto">
                <a:xfrm>
                  <a:off x="6611" y="4038"/>
                  <a:ext cx="602" cy="1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29" name="Oval 79"/>
                <p:cNvSpPr>
                  <a:spLocks noChangeArrowheads="1"/>
                </p:cNvSpPr>
                <p:nvPr/>
              </p:nvSpPr>
              <p:spPr bwMode="auto">
                <a:xfrm>
                  <a:off x="6908" y="3684"/>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0" name="Freeform 80"/>
                <p:cNvSpPr>
                  <a:spLocks/>
                </p:cNvSpPr>
                <p:nvPr/>
              </p:nvSpPr>
              <p:spPr bwMode="auto">
                <a:xfrm>
                  <a:off x="6845" y="4000"/>
                  <a:ext cx="142" cy="27"/>
                </a:xfrm>
                <a:custGeom>
                  <a:avLst/>
                  <a:gdLst>
                    <a:gd name="T0" fmla="*/ 137 w 142"/>
                    <a:gd name="T1" fmla="*/ 0 h 27"/>
                    <a:gd name="T2" fmla="*/ 6 w 142"/>
                    <a:gd name="T3" fmla="*/ 0 h 27"/>
                    <a:gd name="T4" fmla="*/ 0 w 142"/>
                    <a:gd name="T5" fmla="*/ 27 h 27"/>
                    <a:gd name="T6" fmla="*/ 142 w 142"/>
                    <a:gd name="T7" fmla="*/ 27 h 27"/>
                    <a:gd name="T8" fmla="*/ 137 w 142"/>
                    <a:gd name="T9" fmla="*/ 0 h 27"/>
                  </a:gdLst>
                  <a:ahLst/>
                  <a:cxnLst>
                    <a:cxn ang="0">
                      <a:pos x="T0" y="T1"/>
                    </a:cxn>
                    <a:cxn ang="0">
                      <a:pos x="T2" y="T3"/>
                    </a:cxn>
                    <a:cxn ang="0">
                      <a:pos x="T4" y="T5"/>
                    </a:cxn>
                    <a:cxn ang="0">
                      <a:pos x="T6" y="T7"/>
                    </a:cxn>
                    <a:cxn ang="0">
                      <a:pos x="T8" y="T9"/>
                    </a:cxn>
                  </a:cxnLst>
                  <a:rect l="0" t="0" r="r" b="b"/>
                  <a:pathLst>
                    <a:path w="142" h="27">
                      <a:moveTo>
                        <a:pt x="137" y="0"/>
                      </a:moveTo>
                      <a:lnTo>
                        <a:pt x="6" y="0"/>
                      </a:lnTo>
                      <a:lnTo>
                        <a:pt x="0" y="27"/>
                      </a:lnTo>
                      <a:lnTo>
                        <a:pt x="142" y="27"/>
                      </a:lnTo>
                      <a:lnTo>
                        <a:pt x="137"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1" name="Freeform 81"/>
                <p:cNvSpPr>
                  <a:spLocks/>
                </p:cNvSpPr>
                <p:nvPr/>
              </p:nvSpPr>
              <p:spPr bwMode="auto">
                <a:xfrm>
                  <a:off x="6679" y="3939"/>
                  <a:ext cx="467" cy="52"/>
                </a:xfrm>
                <a:custGeom>
                  <a:avLst/>
                  <a:gdLst>
                    <a:gd name="T0" fmla="*/ 416 w 467"/>
                    <a:gd name="T1" fmla="*/ 0 h 52"/>
                    <a:gd name="T2" fmla="*/ 50 w 467"/>
                    <a:gd name="T3" fmla="*/ 0 h 52"/>
                    <a:gd name="T4" fmla="*/ 0 w 467"/>
                    <a:gd name="T5" fmla="*/ 52 h 52"/>
                    <a:gd name="T6" fmla="*/ 467 w 467"/>
                    <a:gd name="T7" fmla="*/ 52 h 52"/>
                    <a:gd name="T8" fmla="*/ 416 w 467"/>
                    <a:gd name="T9" fmla="*/ 0 h 52"/>
                  </a:gdLst>
                  <a:ahLst/>
                  <a:cxnLst>
                    <a:cxn ang="0">
                      <a:pos x="T0" y="T1"/>
                    </a:cxn>
                    <a:cxn ang="0">
                      <a:pos x="T2" y="T3"/>
                    </a:cxn>
                    <a:cxn ang="0">
                      <a:pos x="T4" y="T5"/>
                    </a:cxn>
                    <a:cxn ang="0">
                      <a:pos x="T6" y="T7"/>
                    </a:cxn>
                    <a:cxn ang="0">
                      <a:pos x="T8" y="T9"/>
                    </a:cxn>
                  </a:cxnLst>
                  <a:rect l="0" t="0" r="r" b="b"/>
                  <a:pathLst>
                    <a:path w="467" h="52">
                      <a:moveTo>
                        <a:pt x="416" y="0"/>
                      </a:moveTo>
                      <a:lnTo>
                        <a:pt x="50" y="0"/>
                      </a:lnTo>
                      <a:lnTo>
                        <a:pt x="0" y="52"/>
                      </a:lnTo>
                      <a:lnTo>
                        <a:pt x="467" y="52"/>
                      </a:lnTo>
                      <a:lnTo>
                        <a:pt x="416"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2" name="Rectangle 82"/>
                <p:cNvSpPr>
                  <a:spLocks noChangeArrowheads="1"/>
                </p:cNvSpPr>
                <p:nvPr/>
              </p:nvSpPr>
              <p:spPr bwMode="auto">
                <a:xfrm>
                  <a:off x="6687" y="3973"/>
                  <a:ext cx="452"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3" name="Rectangle 83"/>
                <p:cNvSpPr>
                  <a:spLocks noChangeArrowheads="1"/>
                </p:cNvSpPr>
                <p:nvPr/>
              </p:nvSpPr>
              <p:spPr bwMode="auto">
                <a:xfrm>
                  <a:off x="6701" y="3960"/>
                  <a:ext cx="427"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4" name="Rectangle 84"/>
                <p:cNvSpPr>
                  <a:spLocks noChangeArrowheads="1"/>
                </p:cNvSpPr>
                <p:nvPr/>
              </p:nvSpPr>
              <p:spPr bwMode="auto">
                <a:xfrm>
                  <a:off x="6709" y="3947"/>
                  <a:ext cx="406" cy="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5" name="Freeform 85"/>
                <p:cNvSpPr>
                  <a:spLocks/>
                </p:cNvSpPr>
                <p:nvPr/>
              </p:nvSpPr>
              <p:spPr bwMode="auto">
                <a:xfrm>
                  <a:off x="7017" y="3935"/>
                  <a:ext cx="55" cy="65"/>
                </a:xfrm>
                <a:custGeom>
                  <a:avLst/>
                  <a:gdLst>
                    <a:gd name="T0" fmla="*/ 14 w 55"/>
                    <a:gd name="T1" fmla="*/ 0 h 65"/>
                    <a:gd name="T2" fmla="*/ 55 w 55"/>
                    <a:gd name="T3" fmla="*/ 65 h 65"/>
                    <a:gd name="T4" fmla="*/ 37 w 55"/>
                    <a:gd name="T5" fmla="*/ 65 h 65"/>
                    <a:gd name="T6" fmla="*/ 0 w 55"/>
                    <a:gd name="T7" fmla="*/ 0 h 65"/>
                    <a:gd name="T8" fmla="*/ 14 w 55"/>
                    <a:gd name="T9" fmla="*/ 0 h 65"/>
                  </a:gdLst>
                  <a:ahLst/>
                  <a:cxnLst>
                    <a:cxn ang="0">
                      <a:pos x="T0" y="T1"/>
                    </a:cxn>
                    <a:cxn ang="0">
                      <a:pos x="T2" y="T3"/>
                    </a:cxn>
                    <a:cxn ang="0">
                      <a:pos x="T4" y="T5"/>
                    </a:cxn>
                    <a:cxn ang="0">
                      <a:pos x="T6" y="T7"/>
                    </a:cxn>
                    <a:cxn ang="0">
                      <a:pos x="T8" y="T9"/>
                    </a:cxn>
                  </a:cxnLst>
                  <a:rect l="0" t="0" r="r" b="b"/>
                  <a:pathLst>
                    <a:path w="55" h="65">
                      <a:moveTo>
                        <a:pt x="14" y="0"/>
                      </a:moveTo>
                      <a:lnTo>
                        <a:pt x="55" y="65"/>
                      </a:lnTo>
                      <a:lnTo>
                        <a:pt x="37" y="65"/>
                      </a:lnTo>
                      <a:lnTo>
                        <a:pt x="0" y="0"/>
                      </a:lnTo>
                      <a:lnTo>
                        <a:pt x="14" y="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6" name="Freeform 86"/>
                <p:cNvSpPr>
                  <a:spLocks/>
                </p:cNvSpPr>
                <p:nvPr/>
              </p:nvSpPr>
              <p:spPr bwMode="auto">
                <a:xfrm>
                  <a:off x="6835" y="3974"/>
                  <a:ext cx="8" cy="20"/>
                </a:xfrm>
                <a:custGeom>
                  <a:avLst/>
                  <a:gdLst>
                    <a:gd name="T0" fmla="*/ 2 w 8"/>
                    <a:gd name="T1" fmla="*/ 20 h 20"/>
                    <a:gd name="T2" fmla="*/ 0 w 8"/>
                    <a:gd name="T3" fmla="*/ 19 h 20"/>
                    <a:gd name="T4" fmla="*/ 6 w 8"/>
                    <a:gd name="T5" fmla="*/ 0 h 20"/>
                    <a:gd name="T6" fmla="*/ 8 w 8"/>
                    <a:gd name="T7" fmla="*/ 2 h 20"/>
                    <a:gd name="T8" fmla="*/ 2 w 8"/>
                    <a:gd name="T9" fmla="*/ 20 h 20"/>
                  </a:gdLst>
                  <a:ahLst/>
                  <a:cxnLst>
                    <a:cxn ang="0">
                      <a:pos x="T0" y="T1"/>
                    </a:cxn>
                    <a:cxn ang="0">
                      <a:pos x="T2" y="T3"/>
                    </a:cxn>
                    <a:cxn ang="0">
                      <a:pos x="T4" y="T5"/>
                    </a:cxn>
                    <a:cxn ang="0">
                      <a:pos x="T6" y="T7"/>
                    </a:cxn>
                    <a:cxn ang="0">
                      <a:pos x="T8" y="T9"/>
                    </a:cxn>
                  </a:cxnLst>
                  <a:rect l="0" t="0" r="r" b="b"/>
                  <a:pathLst>
                    <a:path w="8" h="20">
                      <a:moveTo>
                        <a:pt x="2" y="20"/>
                      </a:moveTo>
                      <a:lnTo>
                        <a:pt x="0" y="19"/>
                      </a:lnTo>
                      <a:lnTo>
                        <a:pt x="6" y="0"/>
                      </a:lnTo>
                      <a:lnTo>
                        <a:pt x="8"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7" name="Freeform 87"/>
                <p:cNvSpPr>
                  <a:spLocks/>
                </p:cNvSpPr>
                <p:nvPr/>
              </p:nvSpPr>
              <p:spPr bwMode="auto">
                <a:xfrm>
                  <a:off x="6984" y="3974"/>
                  <a:ext cx="9" cy="19"/>
                </a:xfrm>
                <a:custGeom>
                  <a:avLst/>
                  <a:gdLst>
                    <a:gd name="T0" fmla="*/ 6 w 9"/>
                    <a:gd name="T1" fmla="*/ 19 h 19"/>
                    <a:gd name="T2" fmla="*/ 0 w 9"/>
                    <a:gd name="T3" fmla="*/ 2 h 19"/>
                    <a:gd name="T4" fmla="*/ 3 w 9"/>
                    <a:gd name="T5" fmla="*/ 0 h 19"/>
                    <a:gd name="T6" fmla="*/ 9 w 9"/>
                    <a:gd name="T7" fmla="*/ 19 h 19"/>
                    <a:gd name="T8" fmla="*/ 6 w 9"/>
                    <a:gd name="T9" fmla="*/ 19 h 19"/>
                  </a:gdLst>
                  <a:ahLst/>
                  <a:cxnLst>
                    <a:cxn ang="0">
                      <a:pos x="T0" y="T1"/>
                    </a:cxn>
                    <a:cxn ang="0">
                      <a:pos x="T2" y="T3"/>
                    </a:cxn>
                    <a:cxn ang="0">
                      <a:pos x="T4" y="T5"/>
                    </a:cxn>
                    <a:cxn ang="0">
                      <a:pos x="T6" y="T7"/>
                    </a:cxn>
                    <a:cxn ang="0">
                      <a:pos x="T8" y="T9"/>
                    </a:cxn>
                  </a:cxnLst>
                  <a:rect l="0" t="0" r="r" b="b"/>
                  <a:pathLst>
                    <a:path w="9" h="19">
                      <a:moveTo>
                        <a:pt x="6" y="19"/>
                      </a:moveTo>
                      <a:lnTo>
                        <a:pt x="0" y="2"/>
                      </a:lnTo>
                      <a:lnTo>
                        <a:pt x="3" y="0"/>
                      </a:lnTo>
                      <a:lnTo>
                        <a:pt x="9" y="19"/>
                      </a:lnTo>
                      <a:lnTo>
                        <a:pt x="6"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8" name="Freeform 88"/>
                <p:cNvSpPr>
                  <a:spLocks/>
                </p:cNvSpPr>
                <p:nvPr/>
              </p:nvSpPr>
              <p:spPr bwMode="auto">
                <a:xfrm>
                  <a:off x="6816" y="3974"/>
                  <a:ext cx="10" cy="22"/>
                </a:xfrm>
                <a:custGeom>
                  <a:avLst/>
                  <a:gdLst>
                    <a:gd name="T0" fmla="*/ 1 w 10"/>
                    <a:gd name="T1" fmla="*/ 22 h 22"/>
                    <a:gd name="T2" fmla="*/ 0 w 10"/>
                    <a:gd name="T3" fmla="*/ 20 h 22"/>
                    <a:gd name="T4" fmla="*/ 7 w 10"/>
                    <a:gd name="T5" fmla="*/ 0 h 22"/>
                    <a:gd name="T6" fmla="*/ 10 w 10"/>
                    <a:gd name="T7" fmla="*/ 2 h 22"/>
                    <a:gd name="T8" fmla="*/ 1 w 10"/>
                    <a:gd name="T9" fmla="*/ 22 h 22"/>
                  </a:gdLst>
                  <a:ahLst/>
                  <a:cxnLst>
                    <a:cxn ang="0">
                      <a:pos x="T0" y="T1"/>
                    </a:cxn>
                    <a:cxn ang="0">
                      <a:pos x="T2" y="T3"/>
                    </a:cxn>
                    <a:cxn ang="0">
                      <a:pos x="T4" y="T5"/>
                    </a:cxn>
                    <a:cxn ang="0">
                      <a:pos x="T6" y="T7"/>
                    </a:cxn>
                    <a:cxn ang="0">
                      <a:pos x="T8" y="T9"/>
                    </a:cxn>
                  </a:cxnLst>
                  <a:rect l="0" t="0" r="r" b="b"/>
                  <a:pathLst>
                    <a:path w="10" h="22">
                      <a:moveTo>
                        <a:pt x="1" y="22"/>
                      </a:moveTo>
                      <a:lnTo>
                        <a:pt x="0" y="20"/>
                      </a:lnTo>
                      <a:lnTo>
                        <a:pt x="7" y="0"/>
                      </a:lnTo>
                      <a:lnTo>
                        <a:pt x="10"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39" name="Freeform 89"/>
                <p:cNvSpPr>
                  <a:spLocks/>
                </p:cNvSpPr>
                <p:nvPr/>
              </p:nvSpPr>
              <p:spPr bwMode="auto">
                <a:xfrm>
                  <a:off x="6797" y="3974"/>
                  <a:ext cx="10" cy="20"/>
                </a:xfrm>
                <a:custGeom>
                  <a:avLst/>
                  <a:gdLst>
                    <a:gd name="T0" fmla="*/ 2 w 10"/>
                    <a:gd name="T1" fmla="*/ 20 h 20"/>
                    <a:gd name="T2" fmla="*/ 0 w 10"/>
                    <a:gd name="T3" fmla="*/ 19 h 20"/>
                    <a:gd name="T4" fmla="*/ 9 w 10"/>
                    <a:gd name="T5" fmla="*/ 0 h 20"/>
                    <a:gd name="T6" fmla="*/ 10 w 10"/>
                    <a:gd name="T7" fmla="*/ 2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lnTo>
                        <a:pt x="0" y="19"/>
                      </a:lnTo>
                      <a:lnTo>
                        <a:pt x="9" y="0"/>
                      </a:lnTo>
                      <a:lnTo>
                        <a:pt x="10"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0" name="Freeform 90"/>
                <p:cNvSpPr>
                  <a:spLocks/>
                </p:cNvSpPr>
                <p:nvPr/>
              </p:nvSpPr>
              <p:spPr bwMode="auto">
                <a:xfrm>
                  <a:off x="6776" y="3976"/>
                  <a:ext cx="13" cy="20"/>
                </a:xfrm>
                <a:custGeom>
                  <a:avLst/>
                  <a:gdLst>
                    <a:gd name="T0" fmla="*/ 3 w 13"/>
                    <a:gd name="T1" fmla="*/ 20 h 20"/>
                    <a:gd name="T2" fmla="*/ 0 w 13"/>
                    <a:gd name="T3" fmla="*/ 18 h 20"/>
                    <a:gd name="T4" fmla="*/ 11 w 13"/>
                    <a:gd name="T5" fmla="*/ 0 h 20"/>
                    <a:gd name="T6" fmla="*/ 13 w 13"/>
                    <a:gd name="T7" fmla="*/ 1 h 20"/>
                    <a:gd name="T8" fmla="*/ 3 w 13"/>
                    <a:gd name="T9" fmla="*/ 20 h 20"/>
                  </a:gdLst>
                  <a:ahLst/>
                  <a:cxnLst>
                    <a:cxn ang="0">
                      <a:pos x="T0" y="T1"/>
                    </a:cxn>
                    <a:cxn ang="0">
                      <a:pos x="T2" y="T3"/>
                    </a:cxn>
                    <a:cxn ang="0">
                      <a:pos x="T4" y="T5"/>
                    </a:cxn>
                    <a:cxn ang="0">
                      <a:pos x="T6" y="T7"/>
                    </a:cxn>
                    <a:cxn ang="0">
                      <a:pos x="T8" y="T9"/>
                    </a:cxn>
                  </a:cxnLst>
                  <a:rect l="0" t="0" r="r" b="b"/>
                  <a:pathLst>
                    <a:path w="13" h="20">
                      <a:moveTo>
                        <a:pt x="3" y="20"/>
                      </a:moveTo>
                      <a:lnTo>
                        <a:pt x="0" y="18"/>
                      </a:lnTo>
                      <a:lnTo>
                        <a:pt x="11" y="0"/>
                      </a:lnTo>
                      <a:lnTo>
                        <a:pt x="13" y="1"/>
                      </a:lnTo>
                      <a:lnTo>
                        <a:pt x="3"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1" name="Freeform 91"/>
                <p:cNvSpPr>
                  <a:spLocks/>
                </p:cNvSpPr>
                <p:nvPr/>
              </p:nvSpPr>
              <p:spPr bwMode="auto">
                <a:xfrm>
                  <a:off x="6738" y="3974"/>
                  <a:ext cx="15" cy="22"/>
                </a:xfrm>
                <a:custGeom>
                  <a:avLst/>
                  <a:gdLst>
                    <a:gd name="T0" fmla="*/ 1 w 15"/>
                    <a:gd name="T1" fmla="*/ 22 h 22"/>
                    <a:gd name="T2" fmla="*/ 0 w 15"/>
                    <a:gd name="T3" fmla="*/ 20 h 22"/>
                    <a:gd name="T4" fmla="*/ 14 w 15"/>
                    <a:gd name="T5" fmla="*/ 0 h 22"/>
                    <a:gd name="T6" fmla="*/ 15 w 15"/>
                    <a:gd name="T7" fmla="*/ 2 h 22"/>
                    <a:gd name="T8" fmla="*/ 1 w 15"/>
                    <a:gd name="T9" fmla="*/ 22 h 22"/>
                  </a:gdLst>
                  <a:ahLst/>
                  <a:cxnLst>
                    <a:cxn ang="0">
                      <a:pos x="T0" y="T1"/>
                    </a:cxn>
                    <a:cxn ang="0">
                      <a:pos x="T2" y="T3"/>
                    </a:cxn>
                    <a:cxn ang="0">
                      <a:pos x="T4" y="T5"/>
                    </a:cxn>
                    <a:cxn ang="0">
                      <a:pos x="T6" y="T7"/>
                    </a:cxn>
                    <a:cxn ang="0">
                      <a:pos x="T8" y="T9"/>
                    </a:cxn>
                  </a:cxnLst>
                  <a:rect l="0" t="0" r="r" b="b"/>
                  <a:pathLst>
                    <a:path w="15" h="22">
                      <a:moveTo>
                        <a:pt x="1" y="22"/>
                      </a:moveTo>
                      <a:lnTo>
                        <a:pt x="0" y="20"/>
                      </a:lnTo>
                      <a:lnTo>
                        <a:pt x="14" y="0"/>
                      </a:lnTo>
                      <a:lnTo>
                        <a:pt x="15"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2" name="Freeform 92"/>
                <p:cNvSpPr>
                  <a:spLocks/>
                </p:cNvSpPr>
                <p:nvPr/>
              </p:nvSpPr>
              <p:spPr bwMode="auto">
                <a:xfrm>
                  <a:off x="7003" y="3974"/>
                  <a:ext cx="8" cy="19"/>
                </a:xfrm>
                <a:custGeom>
                  <a:avLst/>
                  <a:gdLst>
                    <a:gd name="T0" fmla="*/ 7 w 8"/>
                    <a:gd name="T1" fmla="*/ 19 h 19"/>
                    <a:gd name="T2" fmla="*/ 0 w 8"/>
                    <a:gd name="T3" fmla="*/ 2 h 19"/>
                    <a:gd name="T4" fmla="*/ 1 w 8"/>
                    <a:gd name="T5" fmla="*/ 0 h 19"/>
                    <a:gd name="T6" fmla="*/ 8 w 8"/>
                    <a:gd name="T7" fmla="*/ 19 h 19"/>
                    <a:gd name="T8" fmla="*/ 7 w 8"/>
                    <a:gd name="T9" fmla="*/ 19 h 19"/>
                  </a:gdLst>
                  <a:ahLst/>
                  <a:cxnLst>
                    <a:cxn ang="0">
                      <a:pos x="T0" y="T1"/>
                    </a:cxn>
                    <a:cxn ang="0">
                      <a:pos x="T2" y="T3"/>
                    </a:cxn>
                    <a:cxn ang="0">
                      <a:pos x="T4" y="T5"/>
                    </a:cxn>
                    <a:cxn ang="0">
                      <a:pos x="T6" y="T7"/>
                    </a:cxn>
                    <a:cxn ang="0">
                      <a:pos x="T8" y="T9"/>
                    </a:cxn>
                  </a:cxnLst>
                  <a:rect l="0" t="0" r="r" b="b"/>
                  <a:pathLst>
                    <a:path w="8" h="19">
                      <a:moveTo>
                        <a:pt x="7" y="19"/>
                      </a:moveTo>
                      <a:lnTo>
                        <a:pt x="0" y="2"/>
                      </a:lnTo>
                      <a:lnTo>
                        <a:pt x="1" y="0"/>
                      </a:lnTo>
                      <a:lnTo>
                        <a:pt x="8" y="19"/>
                      </a:lnTo>
                      <a:lnTo>
                        <a:pt x="7"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3" name="Freeform 93"/>
                <p:cNvSpPr>
                  <a:spLocks/>
                </p:cNvSpPr>
                <p:nvPr/>
              </p:nvSpPr>
              <p:spPr bwMode="auto">
                <a:xfrm>
                  <a:off x="7020" y="3974"/>
                  <a:ext cx="11" cy="19"/>
                </a:xfrm>
                <a:custGeom>
                  <a:avLst/>
                  <a:gdLst>
                    <a:gd name="T0" fmla="*/ 8 w 11"/>
                    <a:gd name="T1" fmla="*/ 19 h 19"/>
                    <a:gd name="T2" fmla="*/ 0 w 11"/>
                    <a:gd name="T3" fmla="*/ 2 h 19"/>
                    <a:gd name="T4" fmla="*/ 3 w 11"/>
                    <a:gd name="T5" fmla="*/ 0 h 19"/>
                    <a:gd name="T6" fmla="*/ 11 w 11"/>
                    <a:gd name="T7" fmla="*/ 19 h 19"/>
                    <a:gd name="T8" fmla="*/ 8 w 11"/>
                    <a:gd name="T9" fmla="*/ 19 h 19"/>
                  </a:gdLst>
                  <a:ahLst/>
                  <a:cxnLst>
                    <a:cxn ang="0">
                      <a:pos x="T0" y="T1"/>
                    </a:cxn>
                    <a:cxn ang="0">
                      <a:pos x="T2" y="T3"/>
                    </a:cxn>
                    <a:cxn ang="0">
                      <a:pos x="T4" y="T5"/>
                    </a:cxn>
                    <a:cxn ang="0">
                      <a:pos x="T6" y="T7"/>
                    </a:cxn>
                    <a:cxn ang="0">
                      <a:pos x="T8" y="T9"/>
                    </a:cxn>
                  </a:cxnLst>
                  <a:rect l="0" t="0" r="r" b="b"/>
                  <a:pathLst>
                    <a:path w="11" h="19">
                      <a:moveTo>
                        <a:pt x="8" y="19"/>
                      </a:moveTo>
                      <a:lnTo>
                        <a:pt x="0" y="2"/>
                      </a:lnTo>
                      <a:lnTo>
                        <a:pt x="3" y="0"/>
                      </a:lnTo>
                      <a:lnTo>
                        <a:pt x="11" y="19"/>
                      </a:lnTo>
                      <a:lnTo>
                        <a:pt x="8"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4" name="Freeform 94"/>
                <p:cNvSpPr>
                  <a:spLocks/>
                </p:cNvSpPr>
                <p:nvPr/>
              </p:nvSpPr>
              <p:spPr bwMode="auto">
                <a:xfrm>
                  <a:off x="7074" y="3974"/>
                  <a:ext cx="18" cy="25"/>
                </a:xfrm>
                <a:custGeom>
                  <a:avLst/>
                  <a:gdLst>
                    <a:gd name="T0" fmla="*/ 15 w 18"/>
                    <a:gd name="T1" fmla="*/ 25 h 25"/>
                    <a:gd name="T2" fmla="*/ 0 w 18"/>
                    <a:gd name="T3" fmla="*/ 2 h 25"/>
                    <a:gd name="T4" fmla="*/ 3 w 18"/>
                    <a:gd name="T5" fmla="*/ 0 h 25"/>
                    <a:gd name="T6" fmla="*/ 18 w 18"/>
                    <a:gd name="T7" fmla="*/ 23 h 25"/>
                    <a:gd name="T8" fmla="*/ 15 w 18"/>
                    <a:gd name="T9" fmla="*/ 25 h 25"/>
                  </a:gdLst>
                  <a:ahLst/>
                  <a:cxnLst>
                    <a:cxn ang="0">
                      <a:pos x="T0" y="T1"/>
                    </a:cxn>
                    <a:cxn ang="0">
                      <a:pos x="T2" y="T3"/>
                    </a:cxn>
                    <a:cxn ang="0">
                      <a:pos x="T4" y="T5"/>
                    </a:cxn>
                    <a:cxn ang="0">
                      <a:pos x="T6" y="T7"/>
                    </a:cxn>
                    <a:cxn ang="0">
                      <a:pos x="T8" y="T9"/>
                    </a:cxn>
                  </a:cxnLst>
                  <a:rect l="0" t="0" r="r" b="b"/>
                  <a:pathLst>
                    <a:path w="18" h="25">
                      <a:moveTo>
                        <a:pt x="15" y="25"/>
                      </a:moveTo>
                      <a:lnTo>
                        <a:pt x="0" y="2"/>
                      </a:lnTo>
                      <a:lnTo>
                        <a:pt x="3" y="0"/>
                      </a:lnTo>
                      <a:lnTo>
                        <a:pt x="18" y="23"/>
                      </a:lnTo>
                      <a:lnTo>
                        <a:pt x="1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5" name="Freeform 95"/>
                <p:cNvSpPr>
                  <a:spLocks/>
                </p:cNvSpPr>
                <p:nvPr/>
              </p:nvSpPr>
              <p:spPr bwMode="auto">
                <a:xfrm>
                  <a:off x="7092" y="3974"/>
                  <a:ext cx="17" cy="20"/>
                </a:xfrm>
                <a:custGeom>
                  <a:avLst/>
                  <a:gdLst>
                    <a:gd name="T0" fmla="*/ 14 w 17"/>
                    <a:gd name="T1" fmla="*/ 20 h 20"/>
                    <a:gd name="T2" fmla="*/ 0 w 17"/>
                    <a:gd name="T3" fmla="*/ 2 h 20"/>
                    <a:gd name="T4" fmla="*/ 2 w 17"/>
                    <a:gd name="T5" fmla="*/ 0 h 20"/>
                    <a:gd name="T6" fmla="*/ 17 w 17"/>
                    <a:gd name="T7" fmla="*/ 19 h 20"/>
                    <a:gd name="T8" fmla="*/ 14 w 17"/>
                    <a:gd name="T9" fmla="*/ 20 h 20"/>
                  </a:gdLst>
                  <a:ahLst/>
                  <a:cxnLst>
                    <a:cxn ang="0">
                      <a:pos x="T0" y="T1"/>
                    </a:cxn>
                    <a:cxn ang="0">
                      <a:pos x="T2" y="T3"/>
                    </a:cxn>
                    <a:cxn ang="0">
                      <a:pos x="T4" y="T5"/>
                    </a:cxn>
                    <a:cxn ang="0">
                      <a:pos x="T6" y="T7"/>
                    </a:cxn>
                    <a:cxn ang="0">
                      <a:pos x="T8" y="T9"/>
                    </a:cxn>
                  </a:cxnLst>
                  <a:rect l="0" t="0" r="r" b="b"/>
                  <a:pathLst>
                    <a:path w="17" h="20">
                      <a:moveTo>
                        <a:pt x="14" y="20"/>
                      </a:moveTo>
                      <a:lnTo>
                        <a:pt x="0" y="2"/>
                      </a:lnTo>
                      <a:lnTo>
                        <a:pt x="2" y="0"/>
                      </a:lnTo>
                      <a:lnTo>
                        <a:pt x="17" y="19"/>
                      </a:lnTo>
                      <a:lnTo>
                        <a:pt x="14"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6" name="Freeform 96"/>
                <p:cNvSpPr>
                  <a:spLocks/>
                </p:cNvSpPr>
                <p:nvPr/>
              </p:nvSpPr>
              <p:spPr bwMode="auto">
                <a:xfrm>
                  <a:off x="7065" y="3960"/>
                  <a:ext cx="12" cy="16"/>
                </a:xfrm>
                <a:custGeom>
                  <a:avLst/>
                  <a:gdLst>
                    <a:gd name="T0" fmla="*/ 9 w 12"/>
                    <a:gd name="T1" fmla="*/ 16 h 16"/>
                    <a:gd name="T2" fmla="*/ 0 w 12"/>
                    <a:gd name="T3" fmla="*/ 2 h 16"/>
                    <a:gd name="T4" fmla="*/ 2 w 12"/>
                    <a:gd name="T5" fmla="*/ 0 h 16"/>
                    <a:gd name="T6" fmla="*/ 12 w 12"/>
                    <a:gd name="T7" fmla="*/ 14 h 16"/>
                    <a:gd name="T8" fmla="*/ 9 w 12"/>
                    <a:gd name="T9" fmla="*/ 16 h 16"/>
                  </a:gdLst>
                  <a:ahLst/>
                  <a:cxnLst>
                    <a:cxn ang="0">
                      <a:pos x="T0" y="T1"/>
                    </a:cxn>
                    <a:cxn ang="0">
                      <a:pos x="T2" y="T3"/>
                    </a:cxn>
                    <a:cxn ang="0">
                      <a:pos x="T4" y="T5"/>
                    </a:cxn>
                    <a:cxn ang="0">
                      <a:pos x="T6" y="T7"/>
                    </a:cxn>
                    <a:cxn ang="0">
                      <a:pos x="T8" y="T9"/>
                    </a:cxn>
                  </a:cxnLst>
                  <a:rect l="0" t="0" r="r" b="b"/>
                  <a:pathLst>
                    <a:path w="12" h="16">
                      <a:moveTo>
                        <a:pt x="9" y="16"/>
                      </a:moveTo>
                      <a:lnTo>
                        <a:pt x="0" y="2"/>
                      </a:lnTo>
                      <a:lnTo>
                        <a:pt x="2" y="0"/>
                      </a:lnTo>
                      <a:lnTo>
                        <a:pt x="12" y="14"/>
                      </a:lnTo>
                      <a:lnTo>
                        <a:pt x="9"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7" name="Freeform 97"/>
                <p:cNvSpPr>
                  <a:spLocks/>
                </p:cNvSpPr>
                <p:nvPr/>
              </p:nvSpPr>
              <p:spPr bwMode="auto">
                <a:xfrm>
                  <a:off x="7062" y="3936"/>
                  <a:ext cx="10" cy="13"/>
                </a:xfrm>
                <a:custGeom>
                  <a:avLst/>
                  <a:gdLst>
                    <a:gd name="T0" fmla="*/ 9 w 10"/>
                    <a:gd name="T1" fmla="*/ 13 h 13"/>
                    <a:gd name="T2" fmla="*/ 0 w 10"/>
                    <a:gd name="T3" fmla="*/ 1 h 13"/>
                    <a:gd name="T4" fmla="*/ 2 w 10"/>
                    <a:gd name="T5" fmla="*/ 0 h 13"/>
                    <a:gd name="T6" fmla="*/ 10 w 10"/>
                    <a:gd name="T7" fmla="*/ 11 h 13"/>
                    <a:gd name="T8" fmla="*/ 9 w 10"/>
                    <a:gd name="T9" fmla="*/ 13 h 13"/>
                  </a:gdLst>
                  <a:ahLst/>
                  <a:cxnLst>
                    <a:cxn ang="0">
                      <a:pos x="T0" y="T1"/>
                    </a:cxn>
                    <a:cxn ang="0">
                      <a:pos x="T2" y="T3"/>
                    </a:cxn>
                    <a:cxn ang="0">
                      <a:pos x="T4" y="T5"/>
                    </a:cxn>
                    <a:cxn ang="0">
                      <a:pos x="T6" y="T7"/>
                    </a:cxn>
                    <a:cxn ang="0">
                      <a:pos x="T8" y="T9"/>
                    </a:cxn>
                  </a:cxnLst>
                  <a:rect l="0" t="0" r="r" b="b"/>
                  <a:pathLst>
                    <a:path w="10" h="13">
                      <a:moveTo>
                        <a:pt x="9" y="13"/>
                      </a:moveTo>
                      <a:lnTo>
                        <a:pt x="0" y="1"/>
                      </a:lnTo>
                      <a:lnTo>
                        <a:pt x="2" y="0"/>
                      </a:lnTo>
                      <a:lnTo>
                        <a:pt x="10" y="11"/>
                      </a:lnTo>
                      <a:lnTo>
                        <a:pt x="9"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8" name="Freeform 98"/>
                <p:cNvSpPr>
                  <a:spLocks/>
                </p:cNvSpPr>
                <p:nvPr/>
              </p:nvSpPr>
              <p:spPr bwMode="auto">
                <a:xfrm>
                  <a:off x="7047" y="3936"/>
                  <a:ext cx="10" cy="13"/>
                </a:xfrm>
                <a:custGeom>
                  <a:avLst/>
                  <a:gdLst>
                    <a:gd name="T0" fmla="*/ 8 w 10"/>
                    <a:gd name="T1" fmla="*/ 13 h 13"/>
                    <a:gd name="T2" fmla="*/ 0 w 10"/>
                    <a:gd name="T3" fmla="*/ 1 h 13"/>
                    <a:gd name="T4" fmla="*/ 3 w 10"/>
                    <a:gd name="T5" fmla="*/ 0 h 13"/>
                    <a:gd name="T6" fmla="*/ 10 w 10"/>
                    <a:gd name="T7" fmla="*/ 11 h 13"/>
                    <a:gd name="T8" fmla="*/ 8 w 10"/>
                    <a:gd name="T9" fmla="*/ 13 h 13"/>
                  </a:gdLst>
                  <a:ahLst/>
                  <a:cxnLst>
                    <a:cxn ang="0">
                      <a:pos x="T0" y="T1"/>
                    </a:cxn>
                    <a:cxn ang="0">
                      <a:pos x="T2" y="T3"/>
                    </a:cxn>
                    <a:cxn ang="0">
                      <a:pos x="T4" y="T5"/>
                    </a:cxn>
                    <a:cxn ang="0">
                      <a:pos x="T6" y="T7"/>
                    </a:cxn>
                    <a:cxn ang="0">
                      <a:pos x="T8" y="T9"/>
                    </a:cxn>
                  </a:cxnLst>
                  <a:rect l="0" t="0" r="r" b="b"/>
                  <a:pathLst>
                    <a:path w="10" h="13">
                      <a:moveTo>
                        <a:pt x="8" y="13"/>
                      </a:moveTo>
                      <a:lnTo>
                        <a:pt x="0" y="1"/>
                      </a:lnTo>
                      <a:lnTo>
                        <a:pt x="3" y="0"/>
                      </a:lnTo>
                      <a:lnTo>
                        <a:pt x="10" y="11"/>
                      </a:lnTo>
                      <a:lnTo>
                        <a:pt x="8"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49" name="Freeform 99"/>
                <p:cNvSpPr>
                  <a:spLocks/>
                </p:cNvSpPr>
                <p:nvPr/>
              </p:nvSpPr>
              <p:spPr bwMode="auto">
                <a:xfrm>
                  <a:off x="7071" y="3947"/>
                  <a:ext cx="13" cy="15"/>
                </a:xfrm>
                <a:custGeom>
                  <a:avLst/>
                  <a:gdLst>
                    <a:gd name="T0" fmla="*/ 11 w 13"/>
                    <a:gd name="T1" fmla="*/ 15 h 15"/>
                    <a:gd name="T2" fmla="*/ 0 w 13"/>
                    <a:gd name="T3" fmla="*/ 2 h 15"/>
                    <a:gd name="T4" fmla="*/ 1 w 13"/>
                    <a:gd name="T5" fmla="*/ 0 h 15"/>
                    <a:gd name="T6" fmla="*/ 13 w 13"/>
                    <a:gd name="T7" fmla="*/ 13 h 15"/>
                    <a:gd name="T8" fmla="*/ 11 w 13"/>
                    <a:gd name="T9" fmla="*/ 15 h 15"/>
                  </a:gdLst>
                  <a:ahLst/>
                  <a:cxnLst>
                    <a:cxn ang="0">
                      <a:pos x="T0" y="T1"/>
                    </a:cxn>
                    <a:cxn ang="0">
                      <a:pos x="T2" y="T3"/>
                    </a:cxn>
                    <a:cxn ang="0">
                      <a:pos x="T4" y="T5"/>
                    </a:cxn>
                    <a:cxn ang="0">
                      <a:pos x="T6" y="T7"/>
                    </a:cxn>
                    <a:cxn ang="0">
                      <a:pos x="T8" y="T9"/>
                    </a:cxn>
                  </a:cxnLst>
                  <a:rect l="0" t="0" r="r" b="b"/>
                  <a:pathLst>
                    <a:path w="13" h="15">
                      <a:moveTo>
                        <a:pt x="11" y="15"/>
                      </a:moveTo>
                      <a:lnTo>
                        <a:pt x="0" y="2"/>
                      </a:lnTo>
                      <a:lnTo>
                        <a:pt x="1" y="0"/>
                      </a:lnTo>
                      <a:lnTo>
                        <a:pt x="13" y="13"/>
                      </a:lnTo>
                      <a:lnTo>
                        <a:pt x="1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0" name="Freeform 100"/>
                <p:cNvSpPr>
                  <a:spLocks/>
                </p:cNvSpPr>
                <p:nvPr/>
              </p:nvSpPr>
              <p:spPr bwMode="auto">
                <a:xfrm>
                  <a:off x="7007" y="3962"/>
                  <a:ext cx="6" cy="12"/>
                </a:xfrm>
                <a:custGeom>
                  <a:avLst/>
                  <a:gdLst>
                    <a:gd name="T0" fmla="*/ 6 w 6"/>
                    <a:gd name="T1" fmla="*/ 12 h 12"/>
                    <a:gd name="T2" fmla="*/ 0 w 6"/>
                    <a:gd name="T3" fmla="*/ 0 h 12"/>
                    <a:gd name="T4" fmla="*/ 6 w 6"/>
                    <a:gd name="T5" fmla="*/ 12 h 12"/>
                  </a:gdLst>
                  <a:ahLst/>
                  <a:cxnLst>
                    <a:cxn ang="0">
                      <a:pos x="T0" y="T1"/>
                    </a:cxn>
                    <a:cxn ang="0">
                      <a:pos x="T2" y="T3"/>
                    </a:cxn>
                    <a:cxn ang="0">
                      <a:pos x="T4" y="T5"/>
                    </a:cxn>
                  </a:cxnLst>
                  <a:rect l="0" t="0" r="r" b="b"/>
                  <a:pathLst>
                    <a:path w="6" h="12">
                      <a:moveTo>
                        <a:pt x="6" y="12"/>
                      </a:moveTo>
                      <a:lnTo>
                        <a:pt x="0" y="0"/>
                      </a:lnTo>
                      <a:lnTo>
                        <a:pt x="6" y="1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1" name="Line 101"/>
                <p:cNvSpPr>
                  <a:spLocks noChangeShapeType="1"/>
                </p:cNvSpPr>
                <p:nvPr/>
              </p:nvSpPr>
              <p:spPr bwMode="auto">
                <a:xfrm flipH="1" flipV="1">
                  <a:off x="7007" y="3962"/>
                  <a:ext cx="6"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2" name="Freeform 102"/>
                <p:cNvSpPr>
                  <a:spLocks/>
                </p:cNvSpPr>
                <p:nvPr/>
              </p:nvSpPr>
              <p:spPr bwMode="auto">
                <a:xfrm>
                  <a:off x="6989" y="3962"/>
                  <a:ext cx="7" cy="14"/>
                </a:xfrm>
                <a:custGeom>
                  <a:avLst/>
                  <a:gdLst>
                    <a:gd name="T0" fmla="*/ 4 w 7"/>
                    <a:gd name="T1" fmla="*/ 14 h 14"/>
                    <a:gd name="T2" fmla="*/ 0 w 7"/>
                    <a:gd name="T3" fmla="*/ 0 h 14"/>
                    <a:gd name="T4" fmla="*/ 2 w 7"/>
                    <a:gd name="T5" fmla="*/ 0 h 14"/>
                    <a:gd name="T6" fmla="*/ 7 w 7"/>
                    <a:gd name="T7" fmla="*/ 12 h 14"/>
                    <a:gd name="T8" fmla="*/ 4 w 7"/>
                    <a:gd name="T9" fmla="*/ 14 h 14"/>
                  </a:gdLst>
                  <a:ahLst/>
                  <a:cxnLst>
                    <a:cxn ang="0">
                      <a:pos x="T0" y="T1"/>
                    </a:cxn>
                    <a:cxn ang="0">
                      <a:pos x="T2" y="T3"/>
                    </a:cxn>
                    <a:cxn ang="0">
                      <a:pos x="T4" y="T5"/>
                    </a:cxn>
                    <a:cxn ang="0">
                      <a:pos x="T6" y="T7"/>
                    </a:cxn>
                    <a:cxn ang="0">
                      <a:pos x="T8" y="T9"/>
                    </a:cxn>
                  </a:cxnLst>
                  <a:rect l="0" t="0" r="r" b="b"/>
                  <a:pathLst>
                    <a:path w="7" h="14">
                      <a:moveTo>
                        <a:pt x="4" y="14"/>
                      </a:moveTo>
                      <a:lnTo>
                        <a:pt x="0" y="0"/>
                      </a:lnTo>
                      <a:lnTo>
                        <a:pt x="2" y="0"/>
                      </a:lnTo>
                      <a:lnTo>
                        <a:pt x="7"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3" name="Freeform 103"/>
                <p:cNvSpPr>
                  <a:spLocks/>
                </p:cNvSpPr>
                <p:nvPr/>
              </p:nvSpPr>
              <p:spPr bwMode="auto">
                <a:xfrm>
                  <a:off x="6972" y="3962"/>
                  <a:ext cx="5" cy="14"/>
                </a:xfrm>
                <a:custGeom>
                  <a:avLst/>
                  <a:gdLst>
                    <a:gd name="T0" fmla="*/ 4 w 5"/>
                    <a:gd name="T1" fmla="*/ 14 h 14"/>
                    <a:gd name="T2" fmla="*/ 0 w 5"/>
                    <a:gd name="T3" fmla="*/ 0 h 14"/>
                    <a:gd name="T4" fmla="*/ 2 w 5"/>
                    <a:gd name="T5" fmla="*/ 0 h 14"/>
                    <a:gd name="T6" fmla="*/ 5 w 5"/>
                    <a:gd name="T7" fmla="*/ 12 h 14"/>
                    <a:gd name="T8" fmla="*/ 4 w 5"/>
                    <a:gd name="T9" fmla="*/ 14 h 14"/>
                  </a:gdLst>
                  <a:ahLst/>
                  <a:cxnLst>
                    <a:cxn ang="0">
                      <a:pos x="T0" y="T1"/>
                    </a:cxn>
                    <a:cxn ang="0">
                      <a:pos x="T2" y="T3"/>
                    </a:cxn>
                    <a:cxn ang="0">
                      <a:pos x="T4" y="T5"/>
                    </a:cxn>
                    <a:cxn ang="0">
                      <a:pos x="T6" y="T7"/>
                    </a:cxn>
                    <a:cxn ang="0">
                      <a:pos x="T8" y="T9"/>
                    </a:cxn>
                  </a:cxnLst>
                  <a:rect l="0" t="0" r="r" b="b"/>
                  <a:pathLst>
                    <a:path w="5" h="14">
                      <a:moveTo>
                        <a:pt x="4" y="14"/>
                      </a:moveTo>
                      <a:lnTo>
                        <a:pt x="0" y="0"/>
                      </a:lnTo>
                      <a:lnTo>
                        <a:pt x="2" y="0"/>
                      </a:lnTo>
                      <a:lnTo>
                        <a:pt x="5"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4" name="Freeform 104"/>
                <p:cNvSpPr>
                  <a:spLocks/>
                </p:cNvSpPr>
                <p:nvPr/>
              </p:nvSpPr>
              <p:spPr bwMode="auto">
                <a:xfrm>
                  <a:off x="6955" y="3962"/>
                  <a:ext cx="5" cy="14"/>
                </a:xfrm>
                <a:custGeom>
                  <a:avLst/>
                  <a:gdLst>
                    <a:gd name="T0" fmla="*/ 2 w 5"/>
                    <a:gd name="T1" fmla="*/ 14 h 14"/>
                    <a:gd name="T2" fmla="*/ 0 w 5"/>
                    <a:gd name="T3" fmla="*/ 0 h 14"/>
                    <a:gd name="T4" fmla="*/ 2 w 5"/>
                    <a:gd name="T5" fmla="*/ 0 h 14"/>
                    <a:gd name="T6" fmla="*/ 5 w 5"/>
                    <a:gd name="T7" fmla="*/ 12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0"/>
                      </a:lnTo>
                      <a:lnTo>
                        <a:pt x="2" y="0"/>
                      </a:lnTo>
                      <a:lnTo>
                        <a:pt x="5" y="12"/>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5" name="Freeform 105"/>
                <p:cNvSpPr>
                  <a:spLocks/>
                </p:cNvSpPr>
                <p:nvPr/>
              </p:nvSpPr>
              <p:spPr bwMode="auto">
                <a:xfrm>
                  <a:off x="6938" y="3962"/>
                  <a:ext cx="4" cy="12"/>
                </a:xfrm>
                <a:custGeom>
                  <a:avLst/>
                  <a:gdLst>
                    <a:gd name="T0" fmla="*/ 2 w 4"/>
                    <a:gd name="T1" fmla="*/ 12 h 12"/>
                    <a:gd name="T2" fmla="*/ 0 w 4"/>
                    <a:gd name="T3" fmla="*/ 0 h 12"/>
                    <a:gd name="T4" fmla="*/ 2 w 4"/>
                    <a:gd name="T5" fmla="*/ 0 h 12"/>
                    <a:gd name="T6" fmla="*/ 4 w 4"/>
                    <a:gd name="T7" fmla="*/ 12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0"/>
                      </a:lnTo>
                      <a:lnTo>
                        <a:pt x="2" y="0"/>
                      </a:lnTo>
                      <a:lnTo>
                        <a:pt x="4" y="12"/>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6" name="Freeform 106"/>
                <p:cNvSpPr>
                  <a:spLocks/>
                </p:cNvSpPr>
                <p:nvPr/>
              </p:nvSpPr>
              <p:spPr bwMode="auto">
                <a:xfrm>
                  <a:off x="6922" y="3963"/>
                  <a:ext cx="3" cy="11"/>
                </a:xfrm>
                <a:custGeom>
                  <a:avLst/>
                  <a:gdLst>
                    <a:gd name="T0" fmla="*/ 0 w 3"/>
                    <a:gd name="T1" fmla="*/ 11 h 11"/>
                    <a:gd name="T2" fmla="*/ 0 w 3"/>
                    <a:gd name="T3" fmla="*/ 0 h 11"/>
                    <a:gd name="T4" fmla="*/ 1 w 3"/>
                    <a:gd name="T5" fmla="*/ 0 h 11"/>
                    <a:gd name="T6" fmla="*/ 3 w 3"/>
                    <a:gd name="T7" fmla="*/ 11 h 11"/>
                    <a:gd name="T8" fmla="*/ 0 w 3"/>
                    <a:gd name="T9" fmla="*/ 11 h 11"/>
                  </a:gdLst>
                  <a:ahLst/>
                  <a:cxnLst>
                    <a:cxn ang="0">
                      <a:pos x="T0" y="T1"/>
                    </a:cxn>
                    <a:cxn ang="0">
                      <a:pos x="T2" y="T3"/>
                    </a:cxn>
                    <a:cxn ang="0">
                      <a:pos x="T4" y="T5"/>
                    </a:cxn>
                    <a:cxn ang="0">
                      <a:pos x="T6" y="T7"/>
                    </a:cxn>
                    <a:cxn ang="0">
                      <a:pos x="T8" y="T9"/>
                    </a:cxn>
                  </a:cxnLst>
                  <a:rect l="0" t="0" r="r" b="b"/>
                  <a:pathLst>
                    <a:path w="3" h="11">
                      <a:moveTo>
                        <a:pt x="0" y="11"/>
                      </a:moveTo>
                      <a:lnTo>
                        <a:pt x="0" y="0"/>
                      </a:lnTo>
                      <a:lnTo>
                        <a:pt x="1" y="0"/>
                      </a:lnTo>
                      <a:lnTo>
                        <a:pt x="3" y="11"/>
                      </a:lnTo>
                      <a:lnTo>
                        <a:pt x="0"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7" name="Rectangle 107"/>
                <p:cNvSpPr>
                  <a:spLocks noChangeArrowheads="1"/>
                </p:cNvSpPr>
                <p:nvPr/>
              </p:nvSpPr>
              <p:spPr bwMode="auto">
                <a:xfrm>
                  <a:off x="6904" y="3962"/>
                  <a:ext cx="2" cy="1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8" name="Freeform 108"/>
                <p:cNvSpPr>
                  <a:spLocks/>
                </p:cNvSpPr>
                <p:nvPr/>
              </p:nvSpPr>
              <p:spPr bwMode="auto">
                <a:xfrm>
                  <a:off x="6885" y="3962"/>
                  <a:ext cx="4" cy="12"/>
                </a:xfrm>
                <a:custGeom>
                  <a:avLst/>
                  <a:gdLst>
                    <a:gd name="T0" fmla="*/ 3 w 4"/>
                    <a:gd name="T1" fmla="*/ 12 h 12"/>
                    <a:gd name="T2" fmla="*/ 0 w 4"/>
                    <a:gd name="T3" fmla="*/ 12 h 12"/>
                    <a:gd name="T4" fmla="*/ 2 w 4"/>
                    <a:gd name="T5" fmla="*/ 0 h 12"/>
                    <a:gd name="T6" fmla="*/ 4 w 4"/>
                    <a:gd name="T7" fmla="*/ 0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lnTo>
                        <a:pt x="0" y="12"/>
                      </a:lnTo>
                      <a:lnTo>
                        <a:pt x="2" y="0"/>
                      </a:lnTo>
                      <a:lnTo>
                        <a:pt x="4" y="0"/>
                      </a:lnTo>
                      <a:lnTo>
                        <a:pt x="3"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59" name="Freeform 109"/>
                <p:cNvSpPr>
                  <a:spLocks/>
                </p:cNvSpPr>
                <p:nvPr/>
              </p:nvSpPr>
              <p:spPr bwMode="auto">
                <a:xfrm>
                  <a:off x="6868" y="3962"/>
                  <a:ext cx="4" cy="12"/>
                </a:xfrm>
                <a:custGeom>
                  <a:avLst/>
                  <a:gdLst>
                    <a:gd name="T0" fmla="*/ 2 w 4"/>
                    <a:gd name="T1" fmla="*/ 12 h 12"/>
                    <a:gd name="T2" fmla="*/ 0 w 4"/>
                    <a:gd name="T3" fmla="*/ 12 h 12"/>
                    <a:gd name="T4" fmla="*/ 3 w 4"/>
                    <a:gd name="T5" fmla="*/ 0 h 12"/>
                    <a:gd name="T6" fmla="*/ 4 w 4"/>
                    <a:gd name="T7" fmla="*/ 0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12"/>
                      </a:lnTo>
                      <a:lnTo>
                        <a:pt x="3" y="0"/>
                      </a:lnTo>
                      <a:lnTo>
                        <a:pt x="4"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0" name="Freeform 110"/>
                <p:cNvSpPr>
                  <a:spLocks/>
                </p:cNvSpPr>
                <p:nvPr/>
              </p:nvSpPr>
              <p:spPr bwMode="auto">
                <a:xfrm>
                  <a:off x="6850" y="3962"/>
                  <a:ext cx="5" cy="14"/>
                </a:xfrm>
                <a:custGeom>
                  <a:avLst/>
                  <a:gdLst>
                    <a:gd name="T0" fmla="*/ 2 w 5"/>
                    <a:gd name="T1" fmla="*/ 14 h 14"/>
                    <a:gd name="T2" fmla="*/ 0 w 5"/>
                    <a:gd name="T3" fmla="*/ 12 h 14"/>
                    <a:gd name="T4" fmla="*/ 4 w 5"/>
                    <a:gd name="T5" fmla="*/ 0 h 14"/>
                    <a:gd name="T6" fmla="*/ 5 w 5"/>
                    <a:gd name="T7" fmla="*/ 0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12"/>
                      </a:lnTo>
                      <a:lnTo>
                        <a:pt x="4" y="0"/>
                      </a:lnTo>
                      <a:lnTo>
                        <a:pt x="5"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1" name="Freeform 111"/>
                <p:cNvSpPr>
                  <a:spLocks/>
                </p:cNvSpPr>
                <p:nvPr/>
              </p:nvSpPr>
              <p:spPr bwMode="auto">
                <a:xfrm>
                  <a:off x="6833" y="3962"/>
                  <a:ext cx="5" cy="14"/>
                </a:xfrm>
                <a:custGeom>
                  <a:avLst/>
                  <a:gdLst>
                    <a:gd name="T0" fmla="*/ 1 w 5"/>
                    <a:gd name="T1" fmla="*/ 14 h 14"/>
                    <a:gd name="T2" fmla="*/ 0 w 5"/>
                    <a:gd name="T3" fmla="*/ 12 h 14"/>
                    <a:gd name="T4" fmla="*/ 4 w 5"/>
                    <a:gd name="T5" fmla="*/ 0 h 14"/>
                    <a:gd name="T6" fmla="*/ 5 w 5"/>
                    <a:gd name="T7" fmla="*/ 0 h 14"/>
                    <a:gd name="T8" fmla="*/ 1 w 5"/>
                    <a:gd name="T9" fmla="*/ 14 h 14"/>
                  </a:gdLst>
                  <a:ahLst/>
                  <a:cxnLst>
                    <a:cxn ang="0">
                      <a:pos x="T0" y="T1"/>
                    </a:cxn>
                    <a:cxn ang="0">
                      <a:pos x="T2" y="T3"/>
                    </a:cxn>
                    <a:cxn ang="0">
                      <a:pos x="T4" y="T5"/>
                    </a:cxn>
                    <a:cxn ang="0">
                      <a:pos x="T6" y="T7"/>
                    </a:cxn>
                    <a:cxn ang="0">
                      <a:pos x="T8" y="T9"/>
                    </a:cxn>
                  </a:cxnLst>
                  <a:rect l="0" t="0" r="r" b="b"/>
                  <a:pathLst>
                    <a:path w="5" h="14">
                      <a:moveTo>
                        <a:pt x="1" y="14"/>
                      </a:moveTo>
                      <a:lnTo>
                        <a:pt x="0" y="12"/>
                      </a:lnTo>
                      <a:lnTo>
                        <a:pt x="4" y="0"/>
                      </a:lnTo>
                      <a:lnTo>
                        <a:pt x="5"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2" name="Freeform 113"/>
                <p:cNvSpPr>
                  <a:spLocks/>
                </p:cNvSpPr>
                <p:nvPr/>
              </p:nvSpPr>
              <p:spPr bwMode="auto">
                <a:xfrm>
                  <a:off x="6814" y="3962"/>
                  <a:ext cx="7" cy="14"/>
                </a:xfrm>
                <a:custGeom>
                  <a:avLst/>
                  <a:gdLst>
                    <a:gd name="T0" fmla="*/ 2 w 7"/>
                    <a:gd name="T1" fmla="*/ 14 h 14"/>
                    <a:gd name="T2" fmla="*/ 0 w 7"/>
                    <a:gd name="T3" fmla="*/ 12 h 14"/>
                    <a:gd name="T4" fmla="*/ 6 w 7"/>
                    <a:gd name="T5" fmla="*/ 0 h 14"/>
                    <a:gd name="T6" fmla="*/ 7 w 7"/>
                    <a:gd name="T7" fmla="*/ 0 h 14"/>
                    <a:gd name="T8" fmla="*/ 2 w 7"/>
                    <a:gd name="T9" fmla="*/ 14 h 14"/>
                  </a:gdLst>
                  <a:ahLst/>
                  <a:cxnLst>
                    <a:cxn ang="0">
                      <a:pos x="T0" y="T1"/>
                    </a:cxn>
                    <a:cxn ang="0">
                      <a:pos x="T2" y="T3"/>
                    </a:cxn>
                    <a:cxn ang="0">
                      <a:pos x="T4" y="T5"/>
                    </a:cxn>
                    <a:cxn ang="0">
                      <a:pos x="T6" y="T7"/>
                    </a:cxn>
                    <a:cxn ang="0">
                      <a:pos x="T8" y="T9"/>
                    </a:cxn>
                  </a:cxnLst>
                  <a:rect l="0" t="0" r="r" b="b"/>
                  <a:pathLst>
                    <a:path w="7" h="14">
                      <a:moveTo>
                        <a:pt x="2" y="14"/>
                      </a:moveTo>
                      <a:lnTo>
                        <a:pt x="0" y="12"/>
                      </a:lnTo>
                      <a:lnTo>
                        <a:pt x="6" y="0"/>
                      </a:lnTo>
                      <a:lnTo>
                        <a:pt x="7"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3" name="Freeform 114"/>
                <p:cNvSpPr>
                  <a:spLocks/>
                </p:cNvSpPr>
                <p:nvPr/>
              </p:nvSpPr>
              <p:spPr bwMode="auto">
                <a:xfrm>
                  <a:off x="6797" y="3962"/>
                  <a:ext cx="9" cy="14"/>
                </a:xfrm>
                <a:custGeom>
                  <a:avLst/>
                  <a:gdLst>
                    <a:gd name="T0" fmla="*/ 2 w 9"/>
                    <a:gd name="T1" fmla="*/ 14 h 14"/>
                    <a:gd name="T2" fmla="*/ 0 w 9"/>
                    <a:gd name="T3" fmla="*/ 12 h 14"/>
                    <a:gd name="T4" fmla="*/ 6 w 9"/>
                    <a:gd name="T5" fmla="*/ 0 h 14"/>
                    <a:gd name="T6" fmla="*/ 9 w 9"/>
                    <a:gd name="T7" fmla="*/ 0 h 14"/>
                    <a:gd name="T8" fmla="*/ 2 w 9"/>
                    <a:gd name="T9" fmla="*/ 14 h 14"/>
                  </a:gdLst>
                  <a:ahLst/>
                  <a:cxnLst>
                    <a:cxn ang="0">
                      <a:pos x="T0" y="T1"/>
                    </a:cxn>
                    <a:cxn ang="0">
                      <a:pos x="T2" y="T3"/>
                    </a:cxn>
                    <a:cxn ang="0">
                      <a:pos x="T4" y="T5"/>
                    </a:cxn>
                    <a:cxn ang="0">
                      <a:pos x="T6" y="T7"/>
                    </a:cxn>
                    <a:cxn ang="0">
                      <a:pos x="T8" y="T9"/>
                    </a:cxn>
                  </a:cxnLst>
                  <a:rect l="0" t="0" r="r" b="b"/>
                  <a:pathLst>
                    <a:path w="9" h="14">
                      <a:moveTo>
                        <a:pt x="2" y="14"/>
                      </a:moveTo>
                      <a:lnTo>
                        <a:pt x="0" y="12"/>
                      </a:lnTo>
                      <a:lnTo>
                        <a:pt x="6" y="0"/>
                      </a:lnTo>
                      <a:lnTo>
                        <a:pt x="9"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4" name="Freeform 115"/>
                <p:cNvSpPr>
                  <a:spLocks/>
                </p:cNvSpPr>
                <p:nvPr/>
              </p:nvSpPr>
              <p:spPr bwMode="auto">
                <a:xfrm>
                  <a:off x="6779" y="3962"/>
                  <a:ext cx="10" cy="14"/>
                </a:xfrm>
                <a:custGeom>
                  <a:avLst/>
                  <a:gdLst>
                    <a:gd name="T0" fmla="*/ 1 w 10"/>
                    <a:gd name="T1" fmla="*/ 14 h 14"/>
                    <a:gd name="T2" fmla="*/ 0 w 10"/>
                    <a:gd name="T3" fmla="*/ 12 h 14"/>
                    <a:gd name="T4" fmla="*/ 7 w 10"/>
                    <a:gd name="T5" fmla="*/ 0 h 14"/>
                    <a:gd name="T6" fmla="*/ 10 w 10"/>
                    <a:gd name="T7" fmla="*/ 0 h 14"/>
                    <a:gd name="T8" fmla="*/ 1 w 10"/>
                    <a:gd name="T9" fmla="*/ 14 h 14"/>
                  </a:gdLst>
                  <a:ahLst/>
                  <a:cxnLst>
                    <a:cxn ang="0">
                      <a:pos x="T0" y="T1"/>
                    </a:cxn>
                    <a:cxn ang="0">
                      <a:pos x="T2" y="T3"/>
                    </a:cxn>
                    <a:cxn ang="0">
                      <a:pos x="T4" y="T5"/>
                    </a:cxn>
                    <a:cxn ang="0">
                      <a:pos x="T6" y="T7"/>
                    </a:cxn>
                    <a:cxn ang="0">
                      <a:pos x="T8" y="T9"/>
                    </a:cxn>
                  </a:cxnLst>
                  <a:rect l="0" t="0" r="r" b="b"/>
                  <a:pathLst>
                    <a:path w="10" h="14">
                      <a:moveTo>
                        <a:pt x="1" y="14"/>
                      </a:moveTo>
                      <a:lnTo>
                        <a:pt x="0" y="12"/>
                      </a:lnTo>
                      <a:lnTo>
                        <a:pt x="7" y="0"/>
                      </a:lnTo>
                      <a:lnTo>
                        <a:pt x="10"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5" name="Freeform 116"/>
                <p:cNvSpPr>
                  <a:spLocks/>
                </p:cNvSpPr>
                <p:nvPr/>
              </p:nvSpPr>
              <p:spPr bwMode="auto">
                <a:xfrm>
                  <a:off x="6760" y="3960"/>
                  <a:ext cx="12" cy="16"/>
                </a:xfrm>
                <a:custGeom>
                  <a:avLst/>
                  <a:gdLst>
                    <a:gd name="T0" fmla="*/ 3 w 12"/>
                    <a:gd name="T1" fmla="*/ 16 h 16"/>
                    <a:gd name="T2" fmla="*/ 0 w 12"/>
                    <a:gd name="T3" fmla="*/ 14 h 16"/>
                    <a:gd name="T4" fmla="*/ 9 w 12"/>
                    <a:gd name="T5" fmla="*/ 0 h 16"/>
                    <a:gd name="T6" fmla="*/ 12 w 12"/>
                    <a:gd name="T7" fmla="*/ 2 h 16"/>
                    <a:gd name="T8" fmla="*/ 3 w 12"/>
                    <a:gd name="T9" fmla="*/ 16 h 16"/>
                  </a:gdLst>
                  <a:ahLst/>
                  <a:cxnLst>
                    <a:cxn ang="0">
                      <a:pos x="T0" y="T1"/>
                    </a:cxn>
                    <a:cxn ang="0">
                      <a:pos x="T2" y="T3"/>
                    </a:cxn>
                    <a:cxn ang="0">
                      <a:pos x="T4" y="T5"/>
                    </a:cxn>
                    <a:cxn ang="0">
                      <a:pos x="T6" y="T7"/>
                    </a:cxn>
                    <a:cxn ang="0">
                      <a:pos x="T8" y="T9"/>
                    </a:cxn>
                  </a:cxnLst>
                  <a:rect l="0" t="0" r="r" b="b"/>
                  <a:pathLst>
                    <a:path w="12" h="16">
                      <a:moveTo>
                        <a:pt x="3" y="16"/>
                      </a:moveTo>
                      <a:lnTo>
                        <a:pt x="0" y="14"/>
                      </a:lnTo>
                      <a:lnTo>
                        <a:pt x="9" y="0"/>
                      </a:lnTo>
                      <a:lnTo>
                        <a:pt x="12" y="2"/>
                      </a:lnTo>
                      <a:lnTo>
                        <a:pt x="3"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6" name="Freeform 117"/>
                <p:cNvSpPr>
                  <a:spLocks/>
                </p:cNvSpPr>
                <p:nvPr/>
              </p:nvSpPr>
              <p:spPr bwMode="auto">
                <a:xfrm>
                  <a:off x="6743" y="3960"/>
                  <a:ext cx="12" cy="16"/>
                </a:xfrm>
                <a:custGeom>
                  <a:avLst/>
                  <a:gdLst>
                    <a:gd name="T0" fmla="*/ 2 w 12"/>
                    <a:gd name="T1" fmla="*/ 16 h 16"/>
                    <a:gd name="T2" fmla="*/ 0 w 12"/>
                    <a:gd name="T3" fmla="*/ 14 h 16"/>
                    <a:gd name="T4" fmla="*/ 10 w 12"/>
                    <a:gd name="T5" fmla="*/ 0 h 16"/>
                    <a:gd name="T6" fmla="*/ 12 w 12"/>
                    <a:gd name="T7" fmla="*/ 2 h 16"/>
                    <a:gd name="T8" fmla="*/ 2 w 12"/>
                    <a:gd name="T9" fmla="*/ 16 h 16"/>
                  </a:gdLst>
                  <a:ahLst/>
                  <a:cxnLst>
                    <a:cxn ang="0">
                      <a:pos x="T0" y="T1"/>
                    </a:cxn>
                    <a:cxn ang="0">
                      <a:pos x="T2" y="T3"/>
                    </a:cxn>
                    <a:cxn ang="0">
                      <a:pos x="T4" y="T5"/>
                    </a:cxn>
                    <a:cxn ang="0">
                      <a:pos x="T6" y="T7"/>
                    </a:cxn>
                    <a:cxn ang="0">
                      <a:pos x="T8" y="T9"/>
                    </a:cxn>
                  </a:cxnLst>
                  <a:rect l="0" t="0" r="r" b="b"/>
                  <a:pathLst>
                    <a:path w="12" h="16">
                      <a:moveTo>
                        <a:pt x="2" y="16"/>
                      </a:moveTo>
                      <a:lnTo>
                        <a:pt x="0" y="14"/>
                      </a:lnTo>
                      <a:lnTo>
                        <a:pt x="10" y="0"/>
                      </a:lnTo>
                      <a:lnTo>
                        <a:pt x="12" y="2"/>
                      </a:lnTo>
                      <a:lnTo>
                        <a:pt x="2"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7" name="Freeform 118"/>
                <p:cNvSpPr>
                  <a:spLocks/>
                </p:cNvSpPr>
                <p:nvPr/>
              </p:nvSpPr>
              <p:spPr bwMode="auto">
                <a:xfrm>
                  <a:off x="6997" y="3947"/>
                  <a:ext cx="7" cy="15"/>
                </a:xfrm>
                <a:custGeom>
                  <a:avLst/>
                  <a:gdLst>
                    <a:gd name="T0" fmla="*/ 6 w 7"/>
                    <a:gd name="T1" fmla="*/ 15 h 15"/>
                    <a:gd name="T2" fmla="*/ 0 w 7"/>
                    <a:gd name="T3" fmla="*/ 2 h 15"/>
                    <a:gd name="T4" fmla="*/ 2 w 7"/>
                    <a:gd name="T5" fmla="*/ 0 h 15"/>
                    <a:gd name="T6" fmla="*/ 7 w 7"/>
                    <a:gd name="T7" fmla="*/ 15 h 15"/>
                    <a:gd name="T8" fmla="*/ 6 w 7"/>
                    <a:gd name="T9" fmla="*/ 15 h 15"/>
                  </a:gdLst>
                  <a:ahLst/>
                  <a:cxnLst>
                    <a:cxn ang="0">
                      <a:pos x="T0" y="T1"/>
                    </a:cxn>
                    <a:cxn ang="0">
                      <a:pos x="T2" y="T3"/>
                    </a:cxn>
                    <a:cxn ang="0">
                      <a:pos x="T4" y="T5"/>
                    </a:cxn>
                    <a:cxn ang="0">
                      <a:pos x="T6" y="T7"/>
                    </a:cxn>
                    <a:cxn ang="0">
                      <a:pos x="T8" y="T9"/>
                    </a:cxn>
                  </a:cxnLst>
                  <a:rect l="0" t="0" r="r" b="b"/>
                  <a:pathLst>
                    <a:path w="7" h="15">
                      <a:moveTo>
                        <a:pt x="6" y="15"/>
                      </a:moveTo>
                      <a:lnTo>
                        <a:pt x="0" y="2"/>
                      </a:lnTo>
                      <a:lnTo>
                        <a:pt x="2" y="0"/>
                      </a:lnTo>
                      <a:lnTo>
                        <a:pt x="7" y="15"/>
                      </a:lnTo>
                      <a:lnTo>
                        <a:pt x="6"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8" name="Freeform 119"/>
                <p:cNvSpPr>
                  <a:spLocks/>
                </p:cNvSpPr>
                <p:nvPr/>
              </p:nvSpPr>
              <p:spPr bwMode="auto">
                <a:xfrm>
                  <a:off x="6982" y="3947"/>
                  <a:ext cx="5" cy="15"/>
                </a:xfrm>
                <a:custGeom>
                  <a:avLst/>
                  <a:gdLst>
                    <a:gd name="T0" fmla="*/ 4 w 5"/>
                    <a:gd name="T1" fmla="*/ 15 h 15"/>
                    <a:gd name="T2" fmla="*/ 0 w 5"/>
                    <a:gd name="T3" fmla="*/ 2 h 15"/>
                    <a:gd name="T4" fmla="*/ 1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1"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69" name="Freeform 120"/>
                <p:cNvSpPr>
                  <a:spLocks/>
                </p:cNvSpPr>
                <p:nvPr/>
              </p:nvSpPr>
              <p:spPr bwMode="auto">
                <a:xfrm>
                  <a:off x="6965" y="3947"/>
                  <a:ext cx="5" cy="15"/>
                </a:xfrm>
                <a:custGeom>
                  <a:avLst/>
                  <a:gdLst>
                    <a:gd name="T0" fmla="*/ 4 w 5"/>
                    <a:gd name="T1" fmla="*/ 15 h 15"/>
                    <a:gd name="T2" fmla="*/ 0 w 5"/>
                    <a:gd name="T3" fmla="*/ 2 h 15"/>
                    <a:gd name="T4" fmla="*/ 2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2"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0" name="Freeform 121"/>
                <p:cNvSpPr>
                  <a:spLocks/>
                </p:cNvSpPr>
                <p:nvPr/>
              </p:nvSpPr>
              <p:spPr bwMode="auto">
                <a:xfrm>
                  <a:off x="6949" y="3947"/>
                  <a:ext cx="4" cy="15"/>
                </a:xfrm>
                <a:custGeom>
                  <a:avLst/>
                  <a:gdLst>
                    <a:gd name="T0" fmla="*/ 3 w 4"/>
                    <a:gd name="T1" fmla="*/ 15 h 15"/>
                    <a:gd name="T2" fmla="*/ 0 w 4"/>
                    <a:gd name="T3" fmla="*/ 0 h 15"/>
                    <a:gd name="T4" fmla="*/ 3 w 4"/>
                    <a:gd name="T5" fmla="*/ 0 h 15"/>
                    <a:gd name="T6" fmla="*/ 4 w 4"/>
                    <a:gd name="T7" fmla="*/ 15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0"/>
                      </a:lnTo>
                      <a:lnTo>
                        <a:pt x="3" y="0"/>
                      </a:lnTo>
                      <a:lnTo>
                        <a:pt x="4" y="15"/>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1" name="Freeform 122"/>
                <p:cNvSpPr>
                  <a:spLocks/>
                </p:cNvSpPr>
                <p:nvPr/>
              </p:nvSpPr>
              <p:spPr bwMode="auto">
                <a:xfrm>
                  <a:off x="6933" y="3947"/>
                  <a:ext cx="5" cy="15"/>
                </a:xfrm>
                <a:custGeom>
                  <a:avLst/>
                  <a:gdLst>
                    <a:gd name="T0" fmla="*/ 2 w 5"/>
                    <a:gd name="T1" fmla="*/ 15 h 15"/>
                    <a:gd name="T2" fmla="*/ 0 w 5"/>
                    <a:gd name="T3" fmla="*/ 0 h 15"/>
                    <a:gd name="T4" fmla="*/ 3 w 5"/>
                    <a:gd name="T5" fmla="*/ 0 h 15"/>
                    <a:gd name="T6" fmla="*/ 5 w 5"/>
                    <a:gd name="T7" fmla="*/ 15 h 15"/>
                    <a:gd name="T8" fmla="*/ 2 w 5"/>
                    <a:gd name="T9" fmla="*/ 15 h 15"/>
                  </a:gdLst>
                  <a:ahLst/>
                  <a:cxnLst>
                    <a:cxn ang="0">
                      <a:pos x="T0" y="T1"/>
                    </a:cxn>
                    <a:cxn ang="0">
                      <a:pos x="T2" y="T3"/>
                    </a:cxn>
                    <a:cxn ang="0">
                      <a:pos x="T4" y="T5"/>
                    </a:cxn>
                    <a:cxn ang="0">
                      <a:pos x="T6" y="T7"/>
                    </a:cxn>
                    <a:cxn ang="0">
                      <a:pos x="T8" y="T9"/>
                    </a:cxn>
                  </a:cxnLst>
                  <a:rect l="0" t="0" r="r" b="b"/>
                  <a:pathLst>
                    <a:path w="5" h="15">
                      <a:moveTo>
                        <a:pt x="2" y="15"/>
                      </a:moveTo>
                      <a:lnTo>
                        <a:pt x="0" y="0"/>
                      </a:lnTo>
                      <a:lnTo>
                        <a:pt x="3" y="0"/>
                      </a:lnTo>
                      <a:lnTo>
                        <a:pt x="5" y="15"/>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2" name="Rectangle 123"/>
                <p:cNvSpPr>
                  <a:spLocks noChangeArrowheads="1"/>
                </p:cNvSpPr>
                <p:nvPr/>
              </p:nvSpPr>
              <p:spPr bwMode="auto">
                <a:xfrm>
                  <a:off x="6918" y="3947"/>
                  <a:ext cx="3" cy="15"/>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3" name="Freeform 124"/>
                <p:cNvSpPr>
                  <a:spLocks/>
                </p:cNvSpPr>
                <p:nvPr/>
              </p:nvSpPr>
              <p:spPr bwMode="auto">
                <a:xfrm>
                  <a:off x="6901" y="3947"/>
                  <a:ext cx="3" cy="15"/>
                </a:xfrm>
                <a:custGeom>
                  <a:avLst/>
                  <a:gdLst>
                    <a:gd name="T0" fmla="*/ 3 w 3"/>
                    <a:gd name="T1" fmla="*/ 15 h 15"/>
                    <a:gd name="T2" fmla="*/ 0 w 3"/>
                    <a:gd name="T3" fmla="*/ 15 h 15"/>
                    <a:gd name="T4" fmla="*/ 1 w 3"/>
                    <a:gd name="T5" fmla="*/ 0 h 15"/>
                    <a:gd name="T6" fmla="*/ 3 w 3"/>
                    <a:gd name="T7" fmla="*/ 0 h 15"/>
                    <a:gd name="T8" fmla="*/ 3 w 3"/>
                    <a:gd name="T9" fmla="*/ 15 h 15"/>
                  </a:gdLst>
                  <a:ahLst/>
                  <a:cxnLst>
                    <a:cxn ang="0">
                      <a:pos x="T0" y="T1"/>
                    </a:cxn>
                    <a:cxn ang="0">
                      <a:pos x="T2" y="T3"/>
                    </a:cxn>
                    <a:cxn ang="0">
                      <a:pos x="T4" y="T5"/>
                    </a:cxn>
                    <a:cxn ang="0">
                      <a:pos x="T6" y="T7"/>
                    </a:cxn>
                    <a:cxn ang="0">
                      <a:pos x="T8" y="T9"/>
                    </a:cxn>
                  </a:cxnLst>
                  <a:rect l="0" t="0" r="r" b="b"/>
                  <a:pathLst>
                    <a:path w="3" h="15">
                      <a:moveTo>
                        <a:pt x="3" y="15"/>
                      </a:moveTo>
                      <a:lnTo>
                        <a:pt x="0" y="15"/>
                      </a:lnTo>
                      <a:lnTo>
                        <a:pt x="1" y="0"/>
                      </a:lnTo>
                      <a:lnTo>
                        <a:pt x="3"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4" name="Freeform 125"/>
                <p:cNvSpPr>
                  <a:spLocks/>
                </p:cNvSpPr>
                <p:nvPr/>
              </p:nvSpPr>
              <p:spPr bwMode="auto">
                <a:xfrm>
                  <a:off x="6884" y="3947"/>
                  <a:ext cx="4" cy="15"/>
                </a:xfrm>
                <a:custGeom>
                  <a:avLst/>
                  <a:gdLst>
                    <a:gd name="T0" fmla="*/ 3 w 4"/>
                    <a:gd name="T1" fmla="*/ 15 h 15"/>
                    <a:gd name="T2" fmla="*/ 0 w 4"/>
                    <a:gd name="T3" fmla="*/ 15 h 15"/>
                    <a:gd name="T4" fmla="*/ 1 w 4"/>
                    <a:gd name="T5" fmla="*/ 0 h 15"/>
                    <a:gd name="T6" fmla="*/ 4 w 4"/>
                    <a:gd name="T7" fmla="*/ 0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15"/>
                      </a:lnTo>
                      <a:lnTo>
                        <a:pt x="1" y="0"/>
                      </a:lnTo>
                      <a:lnTo>
                        <a:pt x="4"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5" name="Freeform 126"/>
                <p:cNvSpPr>
                  <a:spLocks/>
                </p:cNvSpPr>
                <p:nvPr/>
              </p:nvSpPr>
              <p:spPr bwMode="auto">
                <a:xfrm>
                  <a:off x="6867" y="3947"/>
                  <a:ext cx="5" cy="15"/>
                </a:xfrm>
                <a:custGeom>
                  <a:avLst/>
                  <a:gdLst>
                    <a:gd name="T0" fmla="*/ 3 w 5"/>
                    <a:gd name="T1" fmla="*/ 15 h 15"/>
                    <a:gd name="T2" fmla="*/ 0 w 5"/>
                    <a:gd name="T3" fmla="*/ 15 h 15"/>
                    <a:gd name="T4" fmla="*/ 3 w 5"/>
                    <a:gd name="T5" fmla="*/ 0 h 15"/>
                    <a:gd name="T6" fmla="*/ 5 w 5"/>
                    <a:gd name="T7" fmla="*/ 2 h 15"/>
                    <a:gd name="T8" fmla="*/ 3 w 5"/>
                    <a:gd name="T9" fmla="*/ 15 h 15"/>
                  </a:gdLst>
                  <a:ahLst/>
                  <a:cxnLst>
                    <a:cxn ang="0">
                      <a:pos x="T0" y="T1"/>
                    </a:cxn>
                    <a:cxn ang="0">
                      <a:pos x="T2" y="T3"/>
                    </a:cxn>
                    <a:cxn ang="0">
                      <a:pos x="T4" y="T5"/>
                    </a:cxn>
                    <a:cxn ang="0">
                      <a:pos x="T6" y="T7"/>
                    </a:cxn>
                    <a:cxn ang="0">
                      <a:pos x="T8" y="T9"/>
                    </a:cxn>
                  </a:cxnLst>
                  <a:rect l="0" t="0" r="r" b="b"/>
                  <a:pathLst>
                    <a:path w="5" h="15">
                      <a:moveTo>
                        <a:pt x="3" y="15"/>
                      </a:moveTo>
                      <a:lnTo>
                        <a:pt x="0" y="15"/>
                      </a:lnTo>
                      <a:lnTo>
                        <a:pt x="3" y="0"/>
                      </a:lnTo>
                      <a:lnTo>
                        <a:pt x="5"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6" name="Freeform 127"/>
                <p:cNvSpPr>
                  <a:spLocks/>
                </p:cNvSpPr>
                <p:nvPr/>
              </p:nvSpPr>
              <p:spPr bwMode="auto">
                <a:xfrm>
                  <a:off x="6850" y="3947"/>
                  <a:ext cx="7" cy="15"/>
                </a:xfrm>
                <a:custGeom>
                  <a:avLst/>
                  <a:gdLst>
                    <a:gd name="T0" fmla="*/ 2 w 7"/>
                    <a:gd name="T1" fmla="*/ 15 h 15"/>
                    <a:gd name="T2" fmla="*/ 0 w 7"/>
                    <a:gd name="T3" fmla="*/ 15 h 15"/>
                    <a:gd name="T4" fmla="*/ 4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4"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7" name="Freeform 128"/>
                <p:cNvSpPr>
                  <a:spLocks/>
                </p:cNvSpPr>
                <p:nvPr/>
              </p:nvSpPr>
              <p:spPr bwMode="auto">
                <a:xfrm>
                  <a:off x="6833" y="3947"/>
                  <a:ext cx="7" cy="15"/>
                </a:xfrm>
                <a:custGeom>
                  <a:avLst/>
                  <a:gdLst>
                    <a:gd name="T0" fmla="*/ 2 w 7"/>
                    <a:gd name="T1" fmla="*/ 15 h 15"/>
                    <a:gd name="T2" fmla="*/ 0 w 7"/>
                    <a:gd name="T3" fmla="*/ 15 h 15"/>
                    <a:gd name="T4" fmla="*/ 5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5"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8" name="Freeform 129"/>
                <p:cNvSpPr>
                  <a:spLocks/>
                </p:cNvSpPr>
                <p:nvPr/>
              </p:nvSpPr>
              <p:spPr bwMode="auto">
                <a:xfrm>
                  <a:off x="6817" y="3947"/>
                  <a:ext cx="7" cy="15"/>
                </a:xfrm>
                <a:custGeom>
                  <a:avLst/>
                  <a:gdLst>
                    <a:gd name="T0" fmla="*/ 1 w 7"/>
                    <a:gd name="T1" fmla="*/ 15 h 15"/>
                    <a:gd name="T2" fmla="*/ 0 w 7"/>
                    <a:gd name="T3" fmla="*/ 15 h 15"/>
                    <a:gd name="T4" fmla="*/ 6 w 7"/>
                    <a:gd name="T5" fmla="*/ 0 h 15"/>
                    <a:gd name="T6" fmla="*/ 7 w 7"/>
                    <a:gd name="T7" fmla="*/ 2 h 15"/>
                    <a:gd name="T8" fmla="*/ 1 w 7"/>
                    <a:gd name="T9" fmla="*/ 15 h 15"/>
                  </a:gdLst>
                  <a:ahLst/>
                  <a:cxnLst>
                    <a:cxn ang="0">
                      <a:pos x="T0" y="T1"/>
                    </a:cxn>
                    <a:cxn ang="0">
                      <a:pos x="T2" y="T3"/>
                    </a:cxn>
                    <a:cxn ang="0">
                      <a:pos x="T4" y="T5"/>
                    </a:cxn>
                    <a:cxn ang="0">
                      <a:pos x="T6" y="T7"/>
                    </a:cxn>
                    <a:cxn ang="0">
                      <a:pos x="T8" y="T9"/>
                    </a:cxn>
                  </a:cxnLst>
                  <a:rect l="0" t="0" r="r" b="b"/>
                  <a:pathLst>
                    <a:path w="7" h="15">
                      <a:moveTo>
                        <a:pt x="1" y="15"/>
                      </a:moveTo>
                      <a:lnTo>
                        <a:pt x="0" y="15"/>
                      </a:lnTo>
                      <a:lnTo>
                        <a:pt x="6" y="0"/>
                      </a:lnTo>
                      <a:lnTo>
                        <a:pt x="7" y="2"/>
                      </a:lnTo>
                      <a:lnTo>
                        <a:pt x="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79" name="Freeform 130"/>
                <p:cNvSpPr>
                  <a:spLocks/>
                </p:cNvSpPr>
                <p:nvPr/>
              </p:nvSpPr>
              <p:spPr bwMode="auto">
                <a:xfrm>
                  <a:off x="6766" y="3947"/>
                  <a:ext cx="11" cy="15"/>
                </a:xfrm>
                <a:custGeom>
                  <a:avLst/>
                  <a:gdLst>
                    <a:gd name="T0" fmla="*/ 3 w 11"/>
                    <a:gd name="T1" fmla="*/ 15 h 15"/>
                    <a:gd name="T2" fmla="*/ 0 w 11"/>
                    <a:gd name="T3" fmla="*/ 13 h 15"/>
                    <a:gd name="T4" fmla="*/ 10 w 11"/>
                    <a:gd name="T5" fmla="*/ 0 h 15"/>
                    <a:gd name="T6" fmla="*/ 11 w 11"/>
                    <a:gd name="T7" fmla="*/ 2 h 15"/>
                    <a:gd name="T8" fmla="*/ 3 w 11"/>
                    <a:gd name="T9" fmla="*/ 15 h 15"/>
                  </a:gdLst>
                  <a:ahLst/>
                  <a:cxnLst>
                    <a:cxn ang="0">
                      <a:pos x="T0" y="T1"/>
                    </a:cxn>
                    <a:cxn ang="0">
                      <a:pos x="T2" y="T3"/>
                    </a:cxn>
                    <a:cxn ang="0">
                      <a:pos x="T4" y="T5"/>
                    </a:cxn>
                    <a:cxn ang="0">
                      <a:pos x="T6" y="T7"/>
                    </a:cxn>
                    <a:cxn ang="0">
                      <a:pos x="T8" y="T9"/>
                    </a:cxn>
                  </a:cxnLst>
                  <a:rect l="0" t="0" r="r" b="b"/>
                  <a:pathLst>
                    <a:path w="11" h="15">
                      <a:moveTo>
                        <a:pt x="3" y="15"/>
                      </a:moveTo>
                      <a:lnTo>
                        <a:pt x="0" y="13"/>
                      </a:lnTo>
                      <a:lnTo>
                        <a:pt x="10" y="0"/>
                      </a:lnTo>
                      <a:lnTo>
                        <a:pt x="11"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0" name="Freeform 131"/>
                <p:cNvSpPr>
                  <a:spLocks/>
                </p:cNvSpPr>
                <p:nvPr/>
              </p:nvSpPr>
              <p:spPr bwMode="auto">
                <a:xfrm>
                  <a:off x="6830"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1" name="Freeform 132"/>
                <p:cNvSpPr>
                  <a:spLocks/>
                </p:cNvSpPr>
                <p:nvPr/>
              </p:nvSpPr>
              <p:spPr bwMode="auto">
                <a:xfrm>
                  <a:off x="6814" y="3936"/>
                  <a:ext cx="9" cy="13"/>
                </a:xfrm>
                <a:custGeom>
                  <a:avLst/>
                  <a:gdLst>
                    <a:gd name="T0" fmla="*/ 3 w 9"/>
                    <a:gd name="T1" fmla="*/ 13 h 13"/>
                    <a:gd name="T2" fmla="*/ 0 w 9"/>
                    <a:gd name="T3" fmla="*/ 11 h 13"/>
                    <a:gd name="T4" fmla="*/ 7 w 9"/>
                    <a:gd name="T5" fmla="*/ 0 h 13"/>
                    <a:gd name="T6" fmla="*/ 9 w 9"/>
                    <a:gd name="T7" fmla="*/ 0 h 13"/>
                    <a:gd name="T8" fmla="*/ 3 w 9"/>
                    <a:gd name="T9" fmla="*/ 13 h 13"/>
                  </a:gdLst>
                  <a:ahLst/>
                  <a:cxnLst>
                    <a:cxn ang="0">
                      <a:pos x="T0" y="T1"/>
                    </a:cxn>
                    <a:cxn ang="0">
                      <a:pos x="T2" y="T3"/>
                    </a:cxn>
                    <a:cxn ang="0">
                      <a:pos x="T4" y="T5"/>
                    </a:cxn>
                    <a:cxn ang="0">
                      <a:pos x="T6" y="T7"/>
                    </a:cxn>
                    <a:cxn ang="0">
                      <a:pos x="T8" y="T9"/>
                    </a:cxn>
                  </a:cxnLst>
                  <a:rect l="0" t="0" r="r" b="b"/>
                  <a:pathLst>
                    <a:path w="9" h="13">
                      <a:moveTo>
                        <a:pt x="3" y="13"/>
                      </a:moveTo>
                      <a:lnTo>
                        <a:pt x="0" y="11"/>
                      </a:lnTo>
                      <a:lnTo>
                        <a:pt x="7" y="0"/>
                      </a:lnTo>
                      <a:lnTo>
                        <a:pt x="9"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2" name="Freeform 133"/>
                <p:cNvSpPr>
                  <a:spLocks/>
                </p:cNvSpPr>
                <p:nvPr/>
              </p:nvSpPr>
              <p:spPr bwMode="auto">
                <a:xfrm>
                  <a:off x="6845"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3" name="Freeform 134"/>
                <p:cNvSpPr>
                  <a:spLocks/>
                </p:cNvSpPr>
                <p:nvPr/>
              </p:nvSpPr>
              <p:spPr bwMode="auto">
                <a:xfrm>
                  <a:off x="6862" y="3937"/>
                  <a:ext cx="5" cy="12"/>
                </a:xfrm>
                <a:custGeom>
                  <a:avLst/>
                  <a:gdLst>
                    <a:gd name="T0" fmla="*/ 2 w 5"/>
                    <a:gd name="T1" fmla="*/ 12 h 12"/>
                    <a:gd name="T2" fmla="*/ 0 w 5"/>
                    <a:gd name="T3" fmla="*/ 10 h 12"/>
                    <a:gd name="T4" fmla="*/ 2 w 5"/>
                    <a:gd name="T5" fmla="*/ 0 h 12"/>
                    <a:gd name="T6" fmla="*/ 5 w 5"/>
                    <a:gd name="T7" fmla="*/ 0 h 12"/>
                    <a:gd name="T8" fmla="*/ 2 w 5"/>
                    <a:gd name="T9" fmla="*/ 12 h 12"/>
                  </a:gdLst>
                  <a:ahLst/>
                  <a:cxnLst>
                    <a:cxn ang="0">
                      <a:pos x="T0" y="T1"/>
                    </a:cxn>
                    <a:cxn ang="0">
                      <a:pos x="T2" y="T3"/>
                    </a:cxn>
                    <a:cxn ang="0">
                      <a:pos x="T4" y="T5"/>
                    </a:cxn>
                    <a:cxn ang="0">
                      <a:pos x="T6" y="T7"/>
                    </a:cxn>
                    <a:cxn ang="0">
                      <a:pos x="T8" y="T9"/>
                    </a:cxn>
                  </a:cxnLst>
                  <a:rect l="0" t="0" r="r" b="b"/>
                  <a:pathLst>
                    <a:path w="5" h="12">
                      <a:moveTo>
                        <a:pt x="2" y="12"/>
                      </a:moveTo>
                      <a:lnTo>
                        <a:pt x="0" y="10"/>
                      </a:lnTo>
                      <a:lnTo>
                        <a:pt x="2" y="0"/>
                      </a:lnTo>
                      <a:lnTo>
                        <a:pt x="5"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4" name="Freeform 135"/>
                <p:cNvSpPr>
                  <a:spLocks/>
                </p:cNvSpPr>
                <p:nvPr/>
              </p:nvSpPr>
              <p:spPr bwMode="auto">
                <a:xfrm>
                  <a:off x="6878" y="3936"/>
                  <a:ext cx="4" cy="11"/>
                </a:xfrm>
                <a:custGeom>
                  <a:avLst/>
                  <a:gdLst>
                    <a:gd name="T0" fmla="*/ 1 w 4"/>
                    <a:gd name="T1" fmla="*/ 11 h 11"/>
                    <a:gd name="T2" fmla="*/ 0 w 4"/>
                    <a:gd name="T3" fmla="*/ 11 h 11"/>
                    <a:gd name="T4" fmla="*/ 1 w 4"/>
                    <a:gd name="T5" fmla="*/ 0 h 11"/>
                    <a:gd name="T6" fmla="*/ 4 w 4"/>
                    <a:gd name="T7" fmla="*/ 0 h 11"/>
                    <a:gd name="T8" fmla="*/ 1 w 4"/>
                    <a:gd name="T9" fmla="*/ 11 h 11"/>
                  </a:gdLst>
                  <a:ahLst/>
                  <a:cxnLst>
                    <a:cxn ang="0">
                      <a:pos x="T0" y="T1"/>
                    </a:cxn>
                    <a:cxn ang="0">
                      <a:pos x="T2" y="T3"/>
                    </a:cxn>
                    <a:cxn ang="0">
                      <a:pos x="T4" y="T5"/>
                    </a:cxn>
                    <a:cxn ang="0">
                      <a:pos x="T6" y="T7"/>
                    </a:cxn>
                    <a:cxn ang="0">
                      <a:pos x="T8" y="T9"/>
                    </a:cxn>
                  </a:cxnLst>
                  <a:rect l="0" t="0" r="r" b="b"/>
                  <a:pathLst>
                    <a:path w="4" h="11">
                      <a:moveTo>
                        <a:pt x="1" y="11"/>
                      </a:moveTo>
                      <a:lnTo>
                        <a:pt x="0" y="11"/>
                      </a:lnTo>
                      <a:lnTo>
                        <a:pt x="1" y="0"/>
                      </a:lnTo>
                      <a:lnTo>
                        <a:pt x="4" y="0"/>
                      </a:lnTo>
                      <a:lnTo>
                        <a:pt x="1"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5" name="Freeform 136"/>
                <p:cNvSpPr>
                  <a:spLocks/>
                </p:cNvSpPr>
                <p:nvPr/>
              </p:nvSpPr>
              <p:spPr bwMode="auto">
                <a:xfrm>
                  <a:off x="6894" y="3937"/>
                  <a:ext cx="4" cy="10"/>
                </a:xfrm>
                <a:custGeom>
                  <a:avLst/>
                  <a:gdLst>
                    <a:gd name="T0" fmla="*/ 2 w 4"/>
                    <a:gd name="T1" fmla="*/ 10 h 10"/>
                    <a:gd name="T2" fmla="*/ 0 w 4"/>
                    <a:gd name="T3" fmla="*/ 10 h 10"/>
                    <a:gd name="T4" fmla="*/ 1 w 4"/>
                    <a:gd name="T5" fmla="*/ 0 h 10"/>
                    <a:gd name="T6" fmla="*/ 4 w 4"/>
                    <a:gd name="T7" fmla="*/ 0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lnTo>
                        <a:pt x="0" y="10"/>
                      </a:lnTo>
                      <a:lnTo>
                        <a:pt x="1" y="0"/>
                      </a:lnTo>
                      <a:lnTo>
                        <a:pt x="4" y="0"/>
                      </a:lnTo>
                      <a:lnTo>
                        <a:pt x="2"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6" name="Freeform 137"/>
                <p:cNvSpPr>
                  <a:spLocks/>
                </p:cNvSpPr>
                <p:nvPr/>
              </p:nvSpPr>
              <p:spPr bwMode="auto">
                <a:xfrm>
                  <a:off x="6909" y="3937"/>
                  <a:ext cx="3" cy="10"/>
                </a:xfrm>
                <a:custGeom>
                  <a:avLst/>
                  <a:gdLst>
                    <a:gd name="T0" fmla="*/ 3 w 3"/>
                    <a:gd name="T1" fmla="*/ 10 h 10"/>
                    <a:gd name="T2" fmla="*/ 0 w 3"/>
                    <a:gd name="T3" fmla="*/ 10 h 10"/>
                    <a:gd name="T4" fmla="*/ 2 w 3"/>
                    <a:gd name="T5" fmla="*/ 0 h 10"/>
                    <a:gd name="T6" fmla="*/ 3 w 3"/>
                    <a:gd name="T7" fmla="*/ 0 h 10"/>
                    <a:gd name="T8" fmla="*/ 3 w 3"/>
                    <a:gd name="T9" fmla="*/ 10 h 10"/>
                  </a:gdLst>
                  <a:ahLst/>
                  <a:cxnLst>
                    <a:cxn ang="0">
                      <a:pos x="T0" y="T1"/>
                    </a:cxn>
                    <a:cxn ang="0">
                      <a:pos x="T2" y="T3"/>
                    </a:cxn>
                    <a:cxn ang="0">
                      <a:pos x="T4" y="T5"/>
                    </a:cxn>
                    <a:cxn ang="0">
                      <a:pos x="T6" y="T7"/>
                    </a:cxn>
                    <a:cxn ang="0">
                      <a:pos x="T8" y="T9"/>
                    </a:cxn>
                  </a:cxnLst>
                  <a:rect l="0" t="0" r="r" b="b"/>
                  <a:pathLst>
                    <a:path w="3" h="10">
                      <a:moveTo>
                        <a:pt x="3" y="10"/>
                      </a:moveTo>
                      <a:lnTo>
                        <a:pt x="0" y="10"/>
                      </a:lnTo>
                      <a:lnTo>
                        <a:pt x="2" y="0"/>
                      </a:lnTo>
                      <a:lnTo>
                        <a:pt x="3" y="0"/>
                      </a:lnTo>
                      <a:lnTo>
                        <a:pt x="3"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7" name="Freeform 138"/>
                <p:cNvSpPr>
                  <a:spLocks/>
                </p:cNvSpPr>
                <p:nvPr/>
              </p:nvSpPr>
              <p:spPr bwMode="auto">
                <a:xfrm>
                  <a:off x="6925" y="3937"/>
                  <a:ext cx="3" cy="10"/>
                </a:xfrm>
                <a:custGeom>
                  <a:avLst/>
                  <a:gdLst>
                    <a:gd name="T0" fmla="*/ 1 w 3"/>
                    <a:gd name="T1" fmla="*/ 10 h 10"/>
                    <a:gd name="T2" fmla="*/ 0 w 3"/>
                    <a:gd name="T3" fmla="*/ 0 h 10"/>
                    <a:gd name="T4" fmla="*/ 3 w 3"/>
                    <a:gd name="T5" fmla="*/ 0 h 10"/>
                    <a:gd name="T6" fmla="*/ 3 w 3"/>
                    <a:gd name="T7" fmla="*/ 10 h 10"/>
                    <a:gd name="T8" fmla="*/ 1 w 3"/>
                    <a:gd name="T9" fmla="*/ 10 h 10"/>
                  </a:gdLst>
                  <a:ahLst/>
                  <a:cxnLst>
                    <a:cxn ang="0">
                      <a:pos x="T0" y="T1"/>
                    </a:cxn>
                    <a:cxn ang="0">
                      <a:pos x="T2" y="T3"/>
                    </a:cxn>
                    <a:cxn ang="0">
                      <a:pos x="T4" y="T5"/>
                    </a:cxn>
                    <a:cxn ang="0">
                      <a:pos x="T6" y="T7"/>
                    </a:cxn>
                    <a:cxn ang="0">
                      <a:pos x="T8" y="T9"/>
                    </a:cxn>
                  </a:cxnLst>
                  <a:rect l="0" t="0" r="r" b="b"/>
                  <a:pathLst>
                    <a:path w="3" h="10">
                      <a:moveTo>
                        <a:pt x="1" y="10"/>
                      </a:moveTo>
                      <a:lnTo>
                        <a:pt x="0" y="0"/>
                      </a:lnTo>
                      <a:lnTo>
                        <a:pt x="3" y="0"/>
                      </a:lnTo>
                      <a:lnTo>
                        <a:pt x="3" y="10"/>
                      </a:lnTo>
                      <a:lnTo>
                        <a:pt x="1"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8" name="Freeform 139"/>
                <p:cNvSpPr>
                  <a:spLocks/>
                </p:cNvSpPr>
                <p:nvPr/>
              </p:nvSpPr>
              <p:spPr bwMode="auto">
                <a:xfrm>
                  <a:off x="6940" y="3936"/>
                  <a:ext cx="3" cy="11"/>
                </a:xfrm>
                <a:custGeom>
                  <a:avLst/>
                  <a:gdLst>
                    <a:gd name="T0" fmla="*/ 2 w 3"/>
                    <a:gd name="T1" fmla="*/ 11 h 11"/>
                    <a:gd name="T2" fmla="*/ 0 w 3"/>
                    <a:gd name="T3" fmla="*/ 0 h 11"/>
                    <a:gd name="T4" fmla="*/ 2 w 3"/>
                    <a:gd name="T5" fmla="*/ 0 h 11"/>
                    <a:gd name="T6" fmla="*/ 3 w 3"/>
                    <a:gd name="T7" fmla="*/ 1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lnTo>
                        <a:pt x="0" y="0"/>
                      </a:lnTo>
                      <a:lnTo>
                        <a:pt x="2" y="0"/>
                      </a:lnTo>
                      <a:lnTo>
                        <a:pt x="3" y="11"/>
                      </a:lnTo>
                      <a:lnTo>
                        <a:pt x="2"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89" name="Freeform 140"/>
                <p:cNvSpPr>
                  <a:spLocks/>
                </p:cNvSpPr>
                <p:nvPr/>
              </p:nvSpPr>
              <p:spPr bwMode="auto">
                <a:xfrm>
                  <a:off x="6955" y="3936"/>
                  <a:ext cx="4" cy="13"/>
                </a:xfrm>
                <a:custGeom>
                  <a:avLst/>
                  <a:gdLst>
                    <a:gd name="T0" fmla="*/ 2 w 4"/>
                    <a:gd name="T1" fmla="*/ 13 h 13"/>
                    <a:gd name="T2" fmla="*/ 0 w 4"/>
                    <a:gd name="T3" fmla="*/ 0 h 13"/>
                    <a:gd name="T4" fmla="*/ 2 w 4"/>
                    <a:gd name="T5" fmla="*/ 0 h 13"/>
                    <a:gd name="T6" fmla="*/ 4 w 4"/>
                    <a:gd name="T7" fmla="*/ 11 h 13"/>
                    <a:gd name="T8" fmla="*/ 2 w 4"/>
                    <a:gd name="T9" fmla="*/ 13 h 13"/>
                  </a:gdLst>
                  <a:ahLst/>
                  <a:cxnLst>
                    <a:cxn ang="0">
                      <a:pos x="T0" y="T1"/>
                    </a:cxn>
                    <a:cxn ang="0">
                      <a:pos x="T2" y="T3"/>
                    </a:cxn>
                    <a:cxn ang="0">
                      <a:pos x="T4" y="T5"/>
                    </a:cxn>
                    <a:cxn ang="0">
                      <a:pos x="T6" y="T7"/>
                    </a:cxn>
                    <a:cxn ang="0">
                      <a:pos x="T8" y="T9"/>
                    </a:cxn>
                  </a:cxnLst>
                  <a:rect l="0" t="0" r="r" b="b"/>
                  <a:pathLst>
                    <a:path w="4" h="13">
                      <a:moveTo>
                        <a:pt x="2" y="13"/>
                      </a:moveTo>
                      <a:lnTo>
                        <a:pt x="0" y="0"/>
                      </a:lnTo>
                      <a:lnTo>
                        <a:pt x="2" y="0"/>
                      </a:lnTo>
                      <a:lnTo>
                        <a:pt x="4" y="1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90" name="Freeform 141"/>
                <p:cNvSpPr>
                  <a:spLocks/>
                </p:cNvSpPr>
                <p:nvPr/>
              </p:nvSpPr>
              <p:spPr bwMode="auto">
                <a:xfrm>
                  <a:off x="6970" y="3936"/>
                  <a:ext cx="4" cy="13"/>
                </a:xfrm>
                <a:custGeom>
                  <a:avLst/>
                  <a:gdLst>
                    <a:gd name="T0" fmla="*/ 3 w 4"/>
                    <a:gd name="T1" fmla="*/ 13 h 13"/>
                    <a:gd name="T2" fmla="*/ 0 w 4"/>
                    <a:gd name="T3" fmla="*/ 1 h 13"/>
                    <a:gd name="T4" fmla="*/ 2 w 4"/>
                    <a:gd name="T5" fmla="*/ 0 h 13"/>
                    <a:gd name="T6" fmla="*/ 4 w 4"/>
                    <a:gd name="T7" fmla="*/ 11 h 13"/>
                    <a:gd name="T8" fmla="*/ 3 w 4"/>
                    <a:gd name="T9" fmla="*/ 13 h 13"/>
                  </a:gdLst>
                  <a:ahLst/>
                  <a:cxnLst>
                    <a:cxn ang="0">
                      <a:pos x="T0" y="T1"/>
                    </a:cxn>
                    <a:cxn ang="0">
                      <a:pos x="T2" y="T3"/>
                    </a:cxn>
                    <a:cxn ang="0">
                      <a:pos x="T4" y="T5"/>
                    </a:cxn>
                    <a:cxn ang="0">
                      <a:pos x="T6" y="T7"/>
                    </a:cxn>
                    <a:cxn ang="0">
                      <a:pos x="T8" y="T9"/>
                    </a:cxn>
                  </a:cxnLst>
                  <a:rect l="0" t="0" r="r" b="b"/>
                  <a:pathLst>
                    <a:path w="4" h="13">
                      <a:moveTo>
                        <a:pt x="3" y="13"/>
                      </a:moveTo>
                      <a:lnTo>
                        <a:pt x="0" y="1"/>
                      </a:lnTo>
                      <a:lnTo>
                        <a:pt x="2" y="0"/>
                      </a:lnTo>
                      <a:lnTo>
                        <a:pt x="4" y="11"/>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91" name="Freeform 142"/>
                <p:cNvSpPr>
                  <a:spLocks/>
                </p:cNvSpPr>
                <p:nvPr/>
              </p:nvSpPr>
              <p:spPr bwMode="auto">
                <a:xfrm>
                  <a:off x="6984" y="3936"/>
                  <a:ext cx="7" cy="13"/>
                </a:xfrm>
                <a:custGeom>
                  <a:avLst/>
                  <a:gdLst>
                    <a:gd name="T0" fmla="*/ 5 w 7"/>
                    <a:gd name="T1" fmla="*/ 13 h 13"/>
                    <a:gd name="T2" fmla="*/ 0 w 7"/>
                    <a:gd name="T3" fmla="*/ 0 h 13"/>
                    <a:gd name="T4" fmla="*/ 2 w 7"/>
                    <a:gd name="T5" fmla="*/ 0 h 13"/>
                    <a:gd name="T6" fmla="*/ 7 w 7"/>
                    <a:gd name="T7" fmla="*/ 11 h 13"/>
                    <a:gd name="T8" fmla="*/ 5 w 7"/>
                    <a:gd name="T9" fmla="*/ 13 h 13"/>
                  </a:gdLst>
                  <a:ahLst/>
                  <a:cxnLst>
                    <a:cxn ang="0">
                      <a:pos x="T0" y="T1"/>
                    </a:cxn>
                    <a:cxn ang="0">
                      <a:pos x="T2" y="T3"/>
                    </a:cxn>
                    <a:cxn ang="0">
                      <a:pos x="T4" y="T5"/>
                    </a:cxn>
                    <a:cxn ang="0">
                      <a:pos x="T6" y="T7"/>
                    </a:cxn>
                    <a:cxn ang="0">
                      <a:pos x="T8" y="T9"/>
                    </a:cxn>
                  </a:cxnLst>
                  <a:rect l="0" t="0" r="r" b="b"/>
                  <a:pathLst>
                    <a:path w="7" h="13">
                      <a:moveTo>
                        <a:pt x="5" y="13"/>
                      </a:moveTo>
                      <a:lnTo>
                        <a:pt x="0" y="0"/>
                      </a:lnTo>
                      <a:lnTo>
                        <a:pt x="2" y="0"/>
                      </a:lnTo>
                      <a:lnTo>
                        <a:pt x="7" y="11"/>
                      </a:lnTo>
                      <a:lnTo>
                        <a:pt x="5"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92" name="Freeform 143"/>
                <p:cNvSpPr>
                  <a:spLocks/>
                </p:cNvSpPr>
                <p:nvPr/>
              </p:nvSpPr>
              <p:spPr bwMode="auto">
                <a:xfrm>
                  <a:off x="6767" y="3936"/>
                  <a:ext cx="10" cy="13"/>
                </a:xfrm>
                <a:custGeom>
                  <a:avLst/>
                  <a:gdLst>
                    <a:gd name="T0" fmla="*/ 2 w 10"/>
                    <a:gd name="T1" fmla="*/ 13 h 13"/>
                    <a:gd name="T2" fmla="*/ 0 w 10"/>
                    <a:gd name="T3" fmla="*/ 11 h 13"/>
                    <a:gd name="T4" fmla="*/ 9 w 10"/>
                    <a:gd name="T5" fmla="*/ 0 h 13"/>
                    <a:gd name="T6" fmla="*/ 10 w 10"/>
                    <a:gd name="T7" fmla="*/ 1 h 13"/>
                    <a:gd name="T8" fmla="*/ 2 w 10"/>
                    <a:gd name="T9" fmla="*/ 13 h 13"/>
                  </a:gdLst>
                  <a:ahLst/>
                  <a:cxnLst>
                    <a:cxn ang="0">
                      <a:pos x="T0" y="T1"/>
                    </a:cxn>
                    <a:cxn ang="0">
                      <a:pos x="T2" y="T3"/>
                    </a:cxn>
                    <a:cxn ang="0">
                      <a:pos x="T4" y="T5"/>
                    </a:cxn>
                    <a:cxn ang="0">
                      <a:pos x="T6" y="T7"/>
                    </a:cxn>
                    <a:cxn ang="0">
                      <a:pos x="T8" y="T9"/>
                    </a:cxn>
                  </a:cxnLst>
                  <a:rect l="0" t="0" r="r" b="b"/>
                  <a:pathLst>
                    <a:path w="10" h="13">
                      <a:moveTo>
                        <a:pt x="2" y="13"/>
                      </a:moveTo>
                      <a:lnTo>
                        <a:pt x="0" y="11"/>
                      </a:lnTo>
                      <a:lnTo>
                        <a:pt x="9" y="0"/>
                      </a:lnTo>
                      <a:lnTo>
                        <a:pt x="10" y="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grpSp>
          <p:sp>
            <p:nvSpPr>
              <p:cNvPr id="424" name="Rectangle 5"/>
              <p:cNvSpPr>
                <a:spLocks noChangeArrowheads="1"/>
              </p:cNvSpPr>
              <p:nvPr/>
            </p:nvSpPr>
            <p:spPr bwMode="auto">
              <a:xfrm>
                <a:off x="10671089" y="5847039"/>
                <a:ext cx="609760" cy="384544"/>
              </a:xfrm>
              <a:prstGeom prst="rect">
                <a:avLst/>
              </a:prstGeom>
              <a:solidFill>
                <a:srgbClr val="333333"/>
              </a:solidFill>
              <a:ln w="19050">
                <a:solidFill>
                  <a:srgbClr val="D2D2D2"/>
                </a:solidFill>
                <a:miter lim="800000"/>
                <a:headEnd/>
                <a:tailEnd/>
              </a:ln>
            </p:spPr>
            <p:txBody>
              <a:bodyPr vert="horz" wrap="square" lIns="69945" tIns="34973" rIns="69945" bIns="34973" numCol="1" anchor="t" anchorCtr="0" compatLnSpc="1">
                <a:prstTxWarp prst="textNoShape">
                  <a:avLst/>
                </a:prstTxWarp>
              </a:bodyPr>
              <a:lstStyle/>
              <a:p>
                <a:pPr defTabSz="699425">
                  <a:defRPr/>
                </a:pPr>
                <a:endParaRPr lang="en-US" sz="1377" kern="0" dirty="0">
                  <a:solidFill>
                    <a:srgbClr val="FFFFFF"/>
                  </a:solidFill>
                </a:endParaRPr>
              </a:p>
            </p:txBody>
          </p:sp>
        </p:grpSp>
        <p:grpSp>
          <p:nvGrpSpPr>
            <p:cNvPr id="493" name="Group 492"/>
            <p:cNvGrpSpPr/>
            <p:nvPr/>
          </p:nvGrpSpPr>
          <p:grpSpPr>
            <a:xfrm>
              <a:off x="7349024" y="2319033"/>
              <a:ext cx="733454" cy="448087"/>
              <a:chOff x="10493375" y="5840412"/>
              <a:chExt cx="958850" cy="585788"/>
            </a:xfrm>
            <a:effectLst>
              <a:glow rad="101600">
                <a:srgbClr val="D83B01">
                  <a:satMod val="175000"/>
                  <a:alpha val="40000"/>
                </a:srgbClr>
              </a:glow>
            </a:effectLst>
          </p:grpSpPr>
          <p:grpSp>
            <p:nvGrpSpPr>
              <p:cNvPr id="494" name="Group 75"/>
              <p:cNvGrpSpPr>
                <a:grpSpLocks noChangeAspect="1"/>
              </p:cNvGrpSpPr>
              <p:nvPr/>
            </p:nvGrpSpPr>
            <p:grpSpPr bwMode="auto">
              <a:xfrm>
                <a:off x="10493375" y="5840412"/>
                <a:ext cx="958850" cy="585788"/>
                <a:chOff x="6610" y="3679"/>
                <a:chExt cx="604" cy="369"/>
              </a:xfrm>
            </p:grpSpPr>
            <p:sp>
              <p:nvSpPr>
                <p:cNvPr id="496" name="AutoShape 74"/>
                <p:cNvSpPr>
                  <a:spLocks noChangeAspect="1" noChangeArrowheads="1" noTextEdit="1"/>
                </p:cNvSpPr>
                <p:nvPr/>
              </p:nvSpPr>
              <p:spPr bwMode="auto">
                <a:xfrm>
                  <a:off x="6610" y="3680"/>
                  <a:ext cx="60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97" name="Rectangle 76"/>
                <p:cNvSpPr>
                  <a:spLocks noChangeArrowheads="1"/>
                </p:cNvSpPr>
                <p:nvPr/>
              </p:nvSpPr>
              <p:spPr bwMode="auto">
                <a:xfrm>
                  <a:off x="6722" y="3679"/>
                  <a:ext cx="380" cy="24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98" name="Freeform 77"/>
                <p:cNvSpPr>
                  <a:spLocks/>
                </p:cNvSpPr>
                <p:nvPr/>
              </p:nvSpPr>
              <p:spPr bwMode="auto">
                <a:xfrm>
                  <a:off x="6611" y="3930"/>
                  <a:ext cx="602" cy="108"/>
                </a:xfrm>
                <a:custGeom>
                  <a:avLst/>
                  <a:gdLst>
                    <a:gd name="T0" fmla="*/ 602 w 602"/>
                    <a:gd name="T1" fmla="*/ 108 h 108"/>
                    <a:gd name="T2" fmla="*/ 0 w 602"/>
                    <a:gd name="T3" fmla="*/ 108 h 108"/>
                    <a:gd name="T4" fmla="*/ 111 w 602"/>
                    <a:gd name="T5" fmla="*/ 0 h 108"/>
                    <a:gd name="T6" fmla="*/ 491 w 602"/>
                    <a:gd name="T7" fmla="*/ 0 h 108"/>
                    <a:gd name="T8" fmla="*/ 602 w 602"/>
                    <a:gd name="T9" fmla="*/ 108 h 108"/>
                  </a:gdLst>
                  <a:ahLst/>
                  <a:cxnLst>
                    <a:cxn ang="0">
                      <a:pos x="T0" y="T1"/>
                    </a:cxn>
                    <a:cxn ang="0">
                      <a:pos x="T2" y="T3"/>
                    </a:cxn>
                    <a:cxn ang="0">
                      <a:pos x="T4" y="T5"/>
                    </a:cxn>
                    <a:cxn ang="0">
                      <a:pos x="T6" y="T7"/>
                    </a:cxn>
                    <a:cxn ang="0">
                      <a:pos x="T8" y="T9"/>
                    </a:cxn>
                  </a:cxnLst>
                  <a:rect l="0" t="0" r="r" b="b"/>
                  <a:pathLst>
                    <a:path w="602" h="108">
                      <a:moveTo>
                        <a:pt x="602" y="108"/>
                      </a:moveTo>
                      <a:lnTo>
                        <a:pt x="0" y="108"/>
                      </a:lnTo>
                      <a:lnTo>
                        <a:pt x="111" y="0"/>
                      </a:lnTo>
                      <a:lnTo>
                        <a:pt x="491" y="0"/>
                      </a:lnTo>
                      <a:lnTo>
                        <a:pt x="602" y="108"/>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499" name="Rectangle 78"/>
                <p:cNvSpPr>
                  <a:spLocks noChangeArrowheads="1"/>
                </p:cNvSpPr>
                <p:nvPr/>
              </p:nvSpPr>
              <p:spPr bwMode="auto">
                <a:xfrm>
                  <a:off x="6611" y="4038"/>
                  <a:ext cx="602" cy="1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0" name="Oval 79"/>
                <p:cNvSpPr>
                  <a:spLocks noChangeArrowheads="1"/>
                </p:cNvSpPr>
                <p:nvPr/>
              </p:nvSpPr>
              <p:spPr bwMode="auto">
                <a:xfrm>
                  <a:off x="6908" y="3684"/>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1" name="Freeform 80"/>
                <p:cNvSpPr>
                  <a:spLocks/>
                </p:cNvSpPr>
                <p:nvPr/>
              </p:nvSpPr>
              <p:spPr bwMode="auto">
                <a:xfrm>
                  <a:off x="6845" y="4000"/>
                  <a:ext cx="142" cy="27"/>
                </a:xfrm>
                <a:custGeom>
                  <a:avLst/>
                  <a:gdLst>
                    <a:gd name="T0" fmla="*/ 137 w 142"/>
                    <a:gd name="T1" fmla="*/ 0 h 27"/>
                    <a:gd name="T2" fmla="*/ 6 w 142"/>
                    <a:gd name="T3" fmla="*/ 0 h 27"/>
                    <a:gd name="T4" fmla="*/ 0 w 142"/>
                    <a:gd name="T5" fmla="*/ 27 h 27"/>
                    <a:gd name="T6" fmla="*/ 142 w 142"/>
                    <a:gd name="T7" fmla="*/ 27 h 27"/>
                    <a:gd name="T8" fmla="*/ 137 w 142"/>
                    <a:gd name="T9" fmla="*/ 0 h 27"/>
                  </a:gdLst>
                  <a:ahLst/>
                  <a:cxnLst>
                    <a:cxn ang="0">
                      <a:pos x="T0" y="T1"/>
                    </a:cxn>
                    <a:cxn ang="0">
                      <a:pos x="T2" y="T3"/>
                    </a:cxn>
                    <a:cxn ang="0">
                      <a:pos x="T4" y="T5"/>
                    </a:cxn>
                    <a:cxn ang="0">
                      <a:pos x="T6" y="T7"/>
                    </a:cxn>
                    <a:cxn ang="0">
                      <a:pos x="T8" y="T9"/>
                    </a:cxn>
                  </a:cxnLst>
                  <a:rect l="0" t="0" r="r" b="b"/>
                  <a:pathLst>
                    <a:path w="142" h="27">
                      <a:moveTo>
                        <a:pt x="137" y="0"/>
                      </a:moveTo>
                      <a:lnTo>
                        <a:pt x="6" y="0"/>
                      </a:lnTo>
                      <a:lnTo>
                        <a:pt x="0" y="27"/>
                      </a:lnTo>
                      <a:lnTo>
                        <a:pt x="142" y="27"/>
                      </a:lnTo>
                      <a:lnTo>
                        <a:pt x="137"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2" name="Freeform 81"/>
                <p:cNvSpPr>
                  <a:spLocks/>
                </p:cNvSpPr>
                <p:nvPr/>
              </p:nvSpPr>
              <p:spPr bwMode="auto">
                <a:xfrm>
                  <a:off x="6679" y="3939"/>
                  <a:ext cx="467" cy="52"/>
                </a:xfrm>
                <a:custGeom>
                  <a:avLst/>
                  <a:gdLst>
                    <a:gd name="T0" fmla="*/ 416 w 467"/>
                    <a:gd name="T1" fmla="*/ 0 h 52"/>
                    <a:gd name="T2" fmla="*/ 50 w 467"/>
                    <a:gd name="T3" fmla="*/ 0 h 52"/>
                    <a:gd name="T4" fmla="*/ 0 w 467"/>
                    <a:gd name="T5" fmla="*/ 52 h 52"/>
                    <a:gd name="T6" fmla="*/ 467 w 467"/>
                    <a:gd name="T7" fmla="*/ 52 h 52"/>
                    <a:gd name="T8" fmla="*/ 416 w 467"/>
                    <a:gd name="T9" fmla="*/ 0 h 52"/>
                  </a:gdLst>
                  <a:ahLst/>
                  <a:cxnLst>
                    <a:cxn ang="0">
                      <a:pos x="T0" y="T1"/>
                    </a:cxn>
                    <a:cxn ang="0">
                      <a:pos x="T2" y="T3"/>
                    </a:cxn>
                    <a:cxn ang="0">
                      <a:pos x="T4" y="T5"/>
                    </a:cxn>
                    <a:cxn ang="0">
                      <a:pos x="T6" y="T7"/>
                    </a:cxn>
                    <a:cxn ang="0">
                      <a:pos x="T8" y="T9"/>
                    </a:cxn>
                  </a:cxnLst>
                  <a:rect l="0" t="0" r="r" b="b"/>
                  <a:pathLst>
                    <a:path w="467" h="52">
                      <a:moveTo>
                        <a:pt x="416" y="0"/>
                      </a:moveTo>
                      <a:lnTo>
                        <a:pt x="50" y="0"/>
                      </a:lnTo>
                      <a:lnTo>
                        <a:pt x="0" y="52"/>
                      </a:lnTo>
                      <a:lnTo>
                        <a:pt x="467" y="52"/>
                      </a:lnTo>
                      <a:lnTo>
                        <a:pt x="416"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3" name="Rectangle 82"/>
                <p:cNvSpPr>
                  <a:spLocks noChangeArrowheads="1"/>
                </p:cNvSpPr>
                <p:nvPr/>
              </p:nvSpPr>
              <p:spPr bwMode="auto">
                <a:xfrm>
                  <a:off x="6687" y="3973"/>
                  <a:ext cx="452"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4" name="Rectangle 83"/>
                <p:cNvSpPr>
                  <a:spLocks noChangeArrowheads="1"/>
                </p:cNvSpPr>
                <p:nvPr/>
              </p:nvSpPr>
              <p:spPr bwMode="auto">
                <a:xfrm>
                  <a:off x="6701" y="3960"/>
                  <a:ext cx="427" cy="3"/>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5" name="Rectangle 84"/>
                <p:cNvSpPr>
                  <a:spLocks noChangeArrowheads="1"/>
                </p:cNvSpPr>
                <p:nvPr/>
              </p:nvSpPr>
              <p:spPr bwMode="auto">
                <a:xfrm>
                  <a:off x="6709" y="3947"/>
                  <a:ext cx="406" cy="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6" name="Freeform 85"/>
                <p:cNvSpPr>
                  <a:spLocks/>
                </p:cNvSpPr>
                <p:nvPr/>
              </p:nvSpPr>
              <p:spPr bwMode="auto">
                <a:xfrm>
                  <a:off x="7017" y="3935"/>
                  <a:ext cx="55" cy="65"/>
                </a:xfrm>
                <a:custGeom>
                  <a:avLst/>
                  <a:gdLst>
                    <a:gd name="T0" fmla="*/ 14 w 55"/>
                    <a:gd name="T1" fmla="*/ 0 h 65"/>
                    <a:gd name="T2" fmla="*/ 55 w 55"/>
                    <a:gd name="T3" fmla="*/ 65 h 65"/>
                    <a:gd name="T4" fmla="*/ 37 w 55"/>
                    <a:gd name="T5" fmla="*/ 65 h 65"/>
                    <a:gd name="T6" fmla="*/ 0 w 55"/>
                    <a:gd name="T7" fmla="*/ 0 h 65"/>
                    <a:gd name="T8" fmla="*/ 14 w 55"/>
                    <a:gd name="T9" fmla="*/ 0 h 65"/>
                  </a:gdLst>
                  <a:ahLst/>
                  <a:cxnLst>
                    <a:cxn ang="0">
                      <a:pos x="T0" y="T1"/>
                    </a:cxn>
                    <a:cxn ang="0">
                      <a:pos x="T2" y="T3"/>
                    </a:cxn>
                    <a:cxn ang="0">
                      <a:pos x="T4" y="T5"/>
                    </a:cxn>
                    <a:cxn ang="0">
                      <a:pos x="T6" y="T7"/>
                    </a:cxn>
                    <a:cxn ang="0">
                      <a:pos x="T8" y="T9"/>
                    </a:cxn>
                  </a:cxnLst>
                  <a:rect l="0" t="0" r="r" b="b"/>
                  <a:pathLst>
                    <a:path w="55" h="65">
                      <a:moveTo>
                        <a:pt x="14" y="0"/>
                      </a:moveTo>
                      <a:lnTo>
                        <a:pt x="55" y="65"/>
                      </a:lnTo>
                      <a:lnTo>
                        <a:pt x="37" y="65"/>
                      </a:lnTo>
                      <a:lnTo>
                        <a:pt x="0" y="0"/>
                      </a:lnTo>
                      <a:lnTo>
                        <a:pt x="14" y="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7" name="Freeform 86"/>
                <p:cNvSpPr>
                  <a:spLocks/>
                </p:cNvSpPr>
                <p:nvPr/>
              </p:nvSpPr>
              <p:spPr bwMode="auto">
                <a:xfrm>
                  <a:off x="6835" y="3974"/>
                  <a:ext cx="8" cy="20"/>
                </a:xfrm>
                <a:custGeom>
                  <a:avLst/>
                  <a:gdLst>
                    <a:gd name="T0" fmla="*/ 2 w 8"/>
                    <a:gd name="T1" fmla="*/ 20 h 20"/>
                    <a:gd name="T2" fmla="*/ 0 w 8"/>
                    <a:gd name="T3" fmla="*/ 19 h 20"/>
                    <a:gd name="T4" fmla="*/ 6 w 8"/>
                    <a:gd name="T5" fmla="*/ 0 h 20"/>
                    <a:gd name="T6" fmla="*/ 8 w 8"/>
                    <a:gd name="T7" fmla="*/ 2 h 20"/>
                    <a:gd name="T8" fmla="*/ 2 w 8"/>
                    <a:gd name="T9" fmla="*/ 20 h 20"/>
                  </a:gdLst>
                  <a:ahLst/>
                  <a:cxnLst>
                    <a:cxn ang="0">
                      <a:pos x="T0" y="T1"/>
                    </a:cxn>
                    <a:cxn ang="0">
                      <a:pos x="T2" y="T3"/>
                    </a:cxn>
                    <a:cxn ang="0">
                      <a:pos x="T4" y="T5"/>
                    </a:cxn>
                    <a:cxn ang="0">
                      <a:pos x="T6" y="T7"/>
                    </a:cxn>
                    <a:cxn ang="0">
                      <a:pos x="T8" y="T9"/>
                    </a:cxn>
                  </a:cxnLst>
                  <a:rect l="0" t="0" r="r" b="b"/>
                  <a:pathLst>
                    <a:path w="8" h="20">
                      <a:moveTo>
                        <a:pt x="2" y="20"/>
                      </a:moveTo>
                      <a:lnTo>
                        <a:pt x="0" y="19"/>
                      </a:lnTo>
                      <a:lnTo>
                        <a:pt x="6" y="0"/>
                      </a:lnTo>
                      <a:lnTo>
                        <a:pt x="8"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8" name="Freeform 87"/>
                <p:cNvSpPr>
                  <a:spLocks/>
                </p:cNvSpPr>
                <p:nvPr/>
              </p:nvSpPr>
              <p:spPr bwMode="auto">
                <a:xfrm>
                  <a:off x="6984" y="3974"/>
                  <a:ext cx="9" cy="19"/>
                </a:xfrm>
                <a:custGeom>
                  <a:avLst/>
                  <a:gdLst>
                    <a:gd name="T0" fmla="*/ 6 w 9"/>
                    <a:gd name="T1" fmla="*/ 19 h 19"/>
                    <a:gd name="T2" fmla="*/ 0 w 9"/>
                    <a:gd name="T3" fmla="*/ 2 h 19"/>
                    <a:gd name="T4" fmla="*/ 3 w 9"/>
                    <a:gd name="T5" fmla="*/ 0 h 19"/>
                    <a:gd name="T6" fmla="*/ 9 w 9"/>
                    <a:gd name="T7" fmla="*/ 19 h 19"/>
                    <a:gd name="T8" fmla="*/ 6 w 9"/>
                    <a:gd name="T9" fmla="*/ 19 h 19"/>
                  </a:gdLst>
                  <a:ahLst/>
                  <a:cxnLst>
                    <a:cxn ang="0">
                      <a:pos x="T0" y="T1"/>
                    </a:cxn>
                    <a:cxn ang="0">
                      <a:pos x="T2" y="T3"/>
                    </a:cxn>
                    <a:cxn ang="0">
                      <a:pos x="T4" y="T5"/>
                    </a:cxn>
                    <a:cxn ang="0">
                      <a:pos x="T6" y="T7"/>
                    </a:cxn>
                    <a:cxn ang="0">
                      <a:pos x="T8" y="T9"/>
                    </a:cxn>
                  </a:cxnLst>
                  <a:rect l="0" t="0" r="r" b="b"/>
                  <a:pathLst>
                    <a:path w="9" h="19">
                      <a:moveTo>
                        <a:pt x="6" y="19"/>
                      </a:moveTo>
                      <a:lnTo>
                        <a:pt x="0" y="2"/>
                      </a:lnTo>
                      <a:lnTo>
                        <a:pt x="3" y="0"/>
                      </a:lnTo>
                      <a:lnTo>
                        <a:pt x="9" y="19"/>
                      </a:lnTo>
                      <a:lnTo>
                        <a:pt x="6"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09" name="Freeform 88"/>
                <p:cNvSpPr>
                  <a:spLocks/>
                </p:cNvSpPr>
                <p:nvPr/>
              </p:nvSpPr>
              <p:spPr bwMode="auto">
                <a:xfrm>
                  <a:off x="6816" y="3974"/>
                  <a:ext cx="10" cy="22"/>
                </a:xfrm>
                <a:custGeom>
                  <a:avLst/>
                  <a:gdLst>
                    <a:gd name="T0" fmla="*/ 1 w 10"/>
                    <a:gd name="T1" fmla="*/ 22 h 22"/>
                    <a:gd name="T2" fmla="*/ 0 w 10"/>
                    <a:gd name="T3" fmla="*/ 20 h 22"/>
                    <a:gd name="T4" fmla="*/ 7 w 10"/>
                    <a:gd name="T5" fmla="*/ 0 h 22"/>
                    <a:gd name="T6" fmla="*/ 10 w 10"/>
                    <a:gd name="T7" fmla="*/ 2 h 22"/>
                    <a:gd name="T8" fmla="*/ 1 w 10"/>
                    <a:gd name="T9" fmla="*/ 22 h 22"/>
                  </a:gdLst>
                  <a:ahLst/>
                  <a:cxnLst>
                    <a:cxn ang="0">
                      <a:pos x="T0" y="T1"/>
                    </a:cxn>
                    <a:cxn ang="0">
                      <a:pos x="T2" y="T3"/>
                    </a:cxn>
                    <a:cxn ang="0">
                      <a:pos x="T4" y="T5"/>
                    </a:cxn>
                    <a:cxn ang="0">
                      <a:pos x="T6" y="T7"/>
                    </a:cxn>
                    <a:cxn ang="0">
                      <a:pos x="T8" y="T9"/>
                    </a:cxn>
                  </a:cxnLst>
                  <a:rect l="0" t="0" r="r" b="b"/>
                  <a:pathLst>
                    <a:path w="10" h="22">
                      <a:moveTo>
                        <a:pt x="1" y="22"/>
                      </a:moveTo>
                      <a:lnTo>
                        <a:pt x="0" y="20"/>
                      </a:lnTo>
                      <a:lnTo>
                        <a:pt x="7" y="0"/>
                      </a:lnTo>
                      <a:lnTo>
                        <a:pt x="10"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0" name="Freeform 89"/>
                <p:cNvSpPr>
                  <a:spLocks/>
                </p:cNvSpPr>
                <p:nvPr/>
              </p:nvSpPr>
              <p:spPr bwMode="auto">
                <a:xfrm>
                  <a:off x="6797" y="3974"/>
                  <a:ext cx="10" cy="20"/>
                </a:xfrm>
                <a:custGeom>
                  <a:avLst/>
                  <a:gdLst>
                    <a:gd name="T0" fmla="*/ 2 w 10"/>
                    <a:gd name="T1" fmla="*/ 20 h 20"/>
                    <a:gd name="T2" fmla="*/ 0 w 10"/>
                    <a:gd name="T3" fmla="*/ 19 h 20"/>
                    <a:gd name="T4" fmla="*/ 9 w 10"/>
                    <a:gd name="T5" fmla="*/ 0 h 20"/>
                    <a:gd name="T6" fmla="*/ 10 w 10"/>
                    <a:gd name="T7" fmla="*/ 2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lnTo>
                        <a:pt x="0" y="19"/>
                      </a:lnTo>
                      <a:lnTo>
                        <a:pt x="9" y="0"/>
                      </a:lnTo>
                      <a:lnTo>
                        <a:pt x="10" y="2"/>
                      </a:lnTo>
                      <a:lnTo>
                        <a:pt x="2"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1" name="Freeform 90"/>
                <p:cNvSpPr>
                  <a:spLocks/>
                </p:cNvSpPr>
                <p:nvPr/>
              </p:nvSpPr>
              <p:spPr bwMode="auto">
                <a:xfrm>
                  <a:off x="6776" y="3976"/>
                  <a:ext cx="13" cy="20"/>
                </a:xfrm>
                <a:custGeom>
                  <a:avLst/>
                  <a:gdLst>
                    <a:gd name="T0" fmla="*/ 3 w 13"/>
                    <a:gd name="T1" fmla="*/ 20 h 20"/>
                    <a:gd name="T2" fmla="*/ 0 w 13"/>
                    <a:gd name="T3" fmla="*/ 18 h 20"/>
                    <a:gd name="T4" fmla="*/ 11 w 13"/>
                    <a:gd name="T5" fmla="*/ 0 h 20"/>
                    <a:gd name="T6" fmla="*/ 13 w 13"/>
                    <a:gd name="T7" fmla="*/ 1 h 20"/>
                    <a:gd name="T8" fmla="*/ 3 w 13"/>
                    <a:gd name="T9" fmla="*/ 20 h 20"/>
                  </a:gdLst>
                  <a:ahLst/>
                  <a:cxnLst>
                    <a:cxn ang="0">
                      <a:pos x="T0" y="T1"/>
                    </a:cxn>
                    <a:cxn ang="0">
                      <a:pos x="T2" y="T3"/>
                    </a:cxn>
                    <a:cxn ang="0">
                      <a:pos x="T4" y="T5"/>
                    </a:cxn>
                    <a:cxn ang="0">
                      <a:pos x="T6" y="T7"/>
                    </a:cxn>
                    <a:cxn ang="0">
                      <a:pos x="T8" y="T9"/>
                    </a:cxn>
                  </a:cxnLst>
                  <a:rect l="0" t="0" r="r" b="b"/>
                  <a:pathLst>
                    <a:path w="13" h="20">
                      <a:moveTo>
                        <a:pt x="3" y="20"/>
                      </a:moveTo>
                      <a:lnTo>
                        <a:pt x="0" y="18"/>
                      </a:lnTo>
                      <a:lnTo>
                        <a:pt x="11" y="0"/>
                      </a:lnTo>
                      <a:lnTo>
                        <a:pt x="13" y="1"/>
                      </a:lnTo>
                      <a:lnTo>
                        <a:pt x="3"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2" name="Freeform 91"/>
                <p:cNvSpPr>
                  <a:spLocks/>
                </p:cNvSpPr>
                <p:nvPr/>
              </p:nvSpPr>
              <p:spPr bwMode="auto">
                <a:xfrm>
                  <a:off x="6738" y="3974"/>
                  <a:ext cx="15" cy="22"/>
                </a:xfrm>
                <a:custGeom>
                  <a:avLst/>
                  <a:gdLst>
                    <a:gd name="T0" fmla="*/ 1 w 15"/>
                    <a:gd name="T1" fmla="*/ 22 h 22"/>
                    <a:gd name="T2" fmla="*/ 0 w 15"/>
                    <a:gd name="T3" fmla="*/ 20 h 22"/>
                    <a:gd name="T4" fmla="*/ 14 w 15"/>
                    <a:gd name="T5" fmla="*/ 0 h 22"/>
                    <a:gd name="T6" fmla="*/ 15 w 15"/>
                    <a:gd name="T7" fmla="*/ 2 h 22"/>
                    <a:gd name="T8" fmla="*/ 1 w 15"/>
                    <a:gd name="T9" fmla="*/ 22 h 22"/>
                  </a:gdLst>
                  <a:ahLst/>
                  <a:cxnLst>
                    <a:cxn ang="0">
                      <a:pos x="T0" y="T1"/>
                    </a:cxn>
                    <a:cxn ang="0">
                      <a:pos x="T2" y="T3"/>
                    </a:cxn>
                    <a:cxn ang="0">
                      <a:pos x="T4" y="T5"/>
                    </a:cxn>
                    <a:cxn ang="0">
                      <a:pos x="T6" y="T7"/>
                    </a:cxn>
                    <a:cxn ang="0">
                      <a:pos x="T8" y="T9"/>
                    </a:cxn>
                  </a:cxnLst>
                  <a:rect l="0" t="0" r="r" b="b"/>
                  <a:pathLst>
                    <a:path w="15" h="22">
                      <a:moveTo>
                        <a:pt x="1" y="22"/>
                      </a:moveTo>
                      <a:lnTo>
                        <a:pt x="0" y="20"/>
                      </a:lnTo>
                      <a:lnTo>
                        <a:pt x="14" y="0"/>
                      </a:lnTo>
                      <a:lnTo>
                        <a:pt x="15" y="2"/>
                      </a:lnTo>
                      <a:lnTo>
                        <a:pt x="1" y="2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3" name="Freeform 92"/>
                <p:cNvSpPr>
                  <a:spLocks/>
                </p:cNvSpPr>
                <p:nvPr/>
              </p:nvSpPr>
              <p:spPr bwMode="auto">
                <a:xfrm>
                  <a:off x="7003" y="3974"/>
                  <a:ext cx="8" cy="19"/>
                </a:xfrm>
                <a:custGeom>
                  <a:avLst/>
                  <a:gdLst>
                    <a:gd name="T0" fmla="*/ 7 w 8"/>
                    <a:gd name="T1" fmla="*/ 19 h 19"/>
                    <a:gd name="T2" fmla="*/ 0 w 8"/>
                    <a:gd name="T3" fmla="*/ 2 h 19"/>
                    <a:gd name="T4" fmla="*/ 1 w 8"/>
                    <a:gd name="T5" fmla="*/ 0 h 19"/>
                    <a:gd name="T6" fmla="*/ 8 w 8"/>
                    <a:gd name="T7" fmla="*/ 19 h 19"/>
                    <a:gd name="T8" fmla="*/ 7 w 8"/>
                    <a:gd name="T9" fmla="*/ 19 h 19"/>
                  </a:gdLst>
                  <a:ahLst/>
                  <a:cxnLst>
                    <a:cxn ang="0">
                      <a:pos x="T0" y="T1"/>
                    </a:cxn>
                    <a:cxn ang="0">
                      <a:pos x="T2" y="T3"/>
                    </a:cxn>
                    <a:cxn ang="0">
                      <a:pos x="T4" y="T5"/>
                    </a:cxn>
                    <a:cxn ang="0">
                      <a:pos x="T6" y="T7"/>
                    </a:cxn>
                    <a:cxn ang="0">
                      <a:pos x="T8" y="T9"/>
                    </a:cxn>
                  </a:cxnLst>
                  <a:rect l="0" t="0" r="r" b="b"/>
                  <a:pathLst>
                    <a:path w="8" h="19">
                      <a:moveTo>
                        <a:pt x="7" y="19"/>
                      </a:moveTo>
                      <a:lnTo>
                        <a:pt x="0" y="2"/>
                      </a:lnTo>
                      <a:lnTo>
                        <a:pt x="1" y="0"/>
                      </a:lnTo>
                      <a:lnTo>
                        <a:pt x="8" y="19"/>
                      </a:lnTo>
                      <a:lnTo>
                        <a:pt x="7"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4" name="Freeform 93"/>
                <p:cNvSpPr>
                  <a:spLocks/>
                </p:cNvSpPr>
                <p:nvPr/>
              </p:nvSpPr>
              <p:spPr bwMode="auto">
                <a:xfrm>
                  <a:off x="7020" y="3974"/>
                  <a:ext cx="11" cy="19"/>
                </a:xfrm>
                <a:custGeom>
                  <a:avLst/>
                  <a:gdLst>
                    <a:gd name="T0" fmla="*/ 8 w 11"/>
                    <a:gd name="T1" fmla="*/ 19 h 19"/>
                    <a:gd name="T2" fmla="*/ 0 w 11"/>
                    <a:gd name="T3" fmla="*/ 2 h 19"/>
                    <a:gd name="T4" fmla="*/ 3 w 11"/>
                    <a:gd name="T5" fmla="*/ 0 h 19"/>
                    <a:gd name="T6" fmla="*/ 11 w 11"/>
                    <a:gd name="T7" fmla="*/ 19 h 19"/>
                    <a:gd name="T8" fmla="*/ 8 w 11"/>
                    <a:gd name="T9" fmla="*/ 19 h 19"/>
                  </a:gdLst>
                  <a:ahLst/>
                  <a:cxnLst>
                    <a:cxn ang="0">
                      <a:pos x="T0" y="T1"/>
                    </a:cxn>
                    <a:cxn ang="0">
                      <a:pos x="T2" y="T3"/>
                    </a:cxn>
                    <a:cxn ang="0">
                      <a:pos x="T4" y="T5"/>
                    </a:cxn>
                    <a:cxn ang="0">
                      <a:pos x="T6" y="T7"/>
                    </a:cxn>
                    <a:cxn ang="0">
                      <a:pos x="T8" y="T9"/>
                    </a:cxn>
                  </a:cxnLst>
                  <a:rect l="0" t="0" r="r" b="b"/>
                  <a:pathLst>
                    <a:path w="11" h="19">
                      <a:moveTo>
                        <a:pt x="8" y="19"/>
                      </a:moveTo>
                      <a:lnTo>
                        <a:pt x="0" y="2"/>
                      </a:lnTo>
                      <a:lnTo>
                        <a:pt x="3" y="0"/>
                      </a:lnTo>
                      <a:lnTo>
                        <a:pt x="11" y="19"/>
                      </a:lnTo>
                      <a:lnTo>
                        <a:pt x="8" y="19"/>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5" name="Freeform 94"/>
                <p:cNvSpPr>
                  <a:spLocks/>
                </p:cNvSpPr>
                <p:nvPr/>
              </p:nvSpPr>
              <p:spPr bwMode="auto">
                <a:xfrm>
                  <a:off x="7074" y="3974"/>
                  <a:ext cx="18" cy="25"/>
                </a:xfrm>
                <a:custGeom>
                  <a:avLst/>
                  <a:gdLst>
                    <a:gd name="T0" fmla="*/ 15 w 18"/>
                    <a:gd name="T1" fmla="*/ 25 h 25"/>
                    <a:gd name="T2" fmla="*/ 0 w 18"/>
                    <a:gd name="T3" fmla="*/ 2 h 25"/>
                    <a:gd name="T4" fmla="*/ 3 w 18"/>
                    <a:gd name="T5" fmla="*/ 0 h 25"/>
                    <a:gd name="T6" fmla="*/ 18 w 18"/>
                    <a:gd name="T7" fmla="*/ 23 h 25"/>
                    <a:gd name="T8" fmla="*/ 15 w 18"/>
                    <a:gd name="T9" fmla="*/ 25 h 25"/>
                  </a:gdLst>
                  <a:ahLst/>
                  <a:cxnLst>
                    <a:cxn ang="0">
                      <a:pos x="T0" y="T1"/>
                    </a:cxn>
                    <a:cxn ang="0">
                      <a:pos x="T2" y="T3"/>
                    </a:cxn>
                    <a:cxn ang="0">
                      <a:pos x="T4" y="T5"/>
                    </a:cxn>
                    <a:cxn ang="0">
                      <a:pos x="T6" y="T7"/>
                    </a:cxn>
                    <a:cxn ang="0">
                      <a:pos x="T8" y="T9"/>
                    </a:cxn>
                  </a:cxnLst>
                  <a:rect l="0" t="0" r="r" b="b"/>
                  <a:pathLst>
                    <a:path w="18" h="25">
                      <a:moveTo>
                        <a:pt x="15" y="25"/>
                      </a:moveTo>
                      <a:lnTo>
                        <a:pt x="0" y="2"/>
                      </a:lnTo>
                      <a:lnTo>
                        <a:pt x="3" y="0"/>
                      </a:lnTo>
                      <a:lnTo>
                        <a:pt x="18" y="23"/>
                      </a:lnTo>
                      <a:lnTo>
                        <a:pt x="15" y="2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6" name="Freeform 95"/>
                <p:cNvSpPr>
                  <a:spLocks/>
                </p:cNvSpPr>
                <p:nvPr/>
              </p:nvSpPr>
              <p:spPr bwMode="auto">
                <a:xfrm>
                  <a:off x="7092" y="3974"/>
                  <a:ext cx="17" cy="20"/>
                </a:xfrm>
                <a:custGeom>
                  <a:avLst/>
                  <a:gdLst>
                    <a:gd name="T0" fmla="*/ 14 w 17"/>
                    <a:gd name="T1" fmla="*/ 20 h 20"/>
                    <a:gd name="T2" fmla="*/ 0 w 17"/>
                    <a:gd name="T3" fmla="*/ 2 h 20"/>
                    <a:gd name="T4" fmla="*/ 2 w 17"/>
                    <a:gd name="T5" fmla="*/ 0 h 20"/>
                    <a:gd name="T6" fmla="*/ 17 w 17"/>
                    <a:gd name="T7" fmla="*/ 19 h 20"/>
                    <a:gd name="T8" fmla="*/ 14 w 17"/>
                    <a:gd name="T9" fmla="*/ 20 h 20"/>
                  </a:gdLst>
                  <a:ahLst/>
                  <a:cxnLst>
                    <a:cxn ang="0">
                      <a:pos x="T0" y="T1"/>
                    </a:cxn>
                    <a:cxn ang="0">
                      <a:pos x="T2" y="T3"/>
                    </a:cxn>
                    <a:cxn ang="0">
                      <a:pos x="T4" y="T5"/>
                    </a:cxn>
                    <a:cxn ang="0">
                      <a:pos x="T6" y="T7"/>
                    </a:cxn>
                    <a:cxn ang="0">
                      <a:pos x="T8" y="T9"/>
                    </a:cxn>
                  </a:cxnLst>
                  <a:rect l="0" t="0" r="r" b="b"/>
                  <a:pathLst>
                    <a:path w="17" h="20">
                      <a:moveTo>
                        <a:pt x="14" y="20"/>
                      </a:moveTo>
                      <a:lnTo>
                        <a:pt x="0" y="2"/>
                      </a:lnTo>
                      <a:lnTo>
                        <a:pt x="2" y="0"/>
                      </a:lnTo>
                      <a:lnTo>
                        <a:pt x="17" y="19"/>
                      </a:lnTo>
                      <a:lnTo>
                        <a:pt x="14" y="2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7" name="Freeform 96"/>
                <p:cNvSpPr>
                  <a:spLocks/>
                </p:cNvSpPr>
                <p:nvPr/>
              </p:nvSpPr>
              <p:spPr bwMode="auto">
                <a:xfrm>
                  <a:off x="7065" y="3960"/>
                  <a:ext cx="12" cy="16"/>
                </a:xfrm>
                <a:custGeom>
                  <a:avLst/>
                  <a:gdLst>
                    <a:gd name="T0" fmla="*/ 9 w 12"/>
                    <a:gd name="T1" fmla="*/ 16 h 16"/>
                    <a:gd name="T2" fmla="*/ 0 w 12"/>
                    <a:gd name="T3" fmla="*/ 2 h 16"/>
                    <a:gd name="T4" fmla="*/ 2 w 12"/>
                    <a:gd name="T5" fmla="*/ 0 h 16"/>
                    <a:gd name="T6" fmla="*/ 12 w 12"/>
                    <a:gd name="T7" fmla="*/ 14 h 16"/>
                    <a:gd name="T8" fmla="*/ 9 w 12"/>
                    <a:gd name="T9" fmla="*/ 16 h 16"/>
                  </a:gdLst>
                  <a:ahLst/>
                  <a:cxnLst>
                    <a:cxn ang="0">
                      <a:pos x="T0" y="T1"/>
                    </a:cxn>
                    <a:cxn ang="0">
                      <a:pos x="T2" y="T3"/>
                    </a:cxn>
                    <a:cxn ang="0">
                      <a:pos x="T4" y="T5"/>
                    </a:cxn>
                    <a:cxn ang="0">
                      <a:pos x="T6" y="T7"/>
                    </a:cxn>
                    <a:cxn ang="0">
                      <a:pos x="T8" y="T9"/>
                    </a:cxn>
                  </a:cxnLst>
                  <a:rect l="0" t="0" r="r" b="b"/>
                  <a:pathLst>
                    <a:path w="12" h="16">
                      <a:moveTo>
                        <a:pt x="9" y="16"/>
                      </a:moveTo>
                      <a:lnTo>
                        <a:pt x="0" y="2"/>
                      </a:lnTo>
                      <a:lnTo>
                        <a:pt x="2" y="0"/>
                      </a:lnTo>
                      <a:lnTo>
                        <a:pt x="12" y="14"/>
                      </a:lnTo>
                      <a:lnTo>
                        <a:pt x="9"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8" name="Freeform 97"/>
                <p:cNvSpPr>
                  <a:spLocks/>
                </p:cNvSpPr>
                <p:nvPr/>
              </p:nvSpPr>
              <p:spPr bwMode="auto">
                <a:xfrm>
                  <a:off x="7062" y="3936"/>
                  <a:ext cx="10" cy="13"/>
                </a:xfrm>
                <a:custGeom>
                  <a:avLst/>
                  <a:gdLst>
                    <a:gd name="T0" fmla="*/ 9 w 10"/>
                    <a:gd name="T1" fmla="*/ 13 h 13"/>
                    <a:gd name="T2" fmla="*/ 0 w 10"/>
                    <a:gd name="T3" fmla="*/ 1 h 13"/>
                    <a:gd name="T4" fmla="*/ 2 w 10"/>
                    <a:gd name="T5" fmla="*/ 0 h 13"/>
                    <a:gd name="T6" fmla="*/ 10 w 10"/>
                    <a:gd name="T7" fmla="*/ 11 h 13"/>
                    <a:gd name="T8" fmla="*/ 9 w 10"/>
                    <a:gd name="T9" fmla="*/ 13 h 13"/>
                  </a:gdLst>
                  <a:ahLst/>
                  <a:cxnLst>
                    <a:cxn ang="0">
                      <a:pos x="T0" y="T1"/>
                    </a:cxn>
                    <a:cxn ang="0">
                      <a:pos x="T2" y="T3"/>
                    </a:cxn>
                    <a:cxn ang="0">
                      <a:pos x="T4" y="T5"/>
                    </a:cxn>
                    <a:cxn ang="0">
                      <a:pos x="T6" y="T7"/>
                    </a:cxn>
                    <a:cxn ang="0">
                      <a:pos x="T8" y="T9"/>
                    </a:cxn>
                  </a:cxnLst>
                  <a:rect l="0" t="0" r="r" b="b"/>
                  <a:pathLst>
                    <a:path w="10" h="13">
                      <a:moveTo>
                        <a:pt x="9" y="13"/>
                      </a:moveTo>
                      <a:lnTo>
                        <a:pt x="0" y="1"/>
                      </a:lnTo>
                      <a:lnTo>
                        <a:pt x="2" y="0"/>
                      </a:lnTo>
                      <a:lnTo>
                        <a:pt x="10" y="11"/>
                      </a:lnTo>
                      <a:lnTo>
                        <a:pt x="9"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19" name="Freeform 98"/>
                <p:cNvSpPr>
                  <a:spLocks/>
                </p:cNvSpPr>
                <p:nvPr/>
              </p:nvSpPr>
              <p:spPr bwMode="auto">
                <a:xfrm>
                  <a:off x="7047" y="3936"/>
                  <a:ext cx="10" cy="13"/>
                </a:xfrm>
                <a:custGeom>
                  <a:avLst/>
                  <a:gdLst>
                    <a:gd name="T0" fmla="*/ 8 w 10"/>
                    <a:gd name="T1" fmla="*/ 13 h 13"/>
                    <a:gd name="T2" fmla="*/ 0 w 10"/>
                    <a:gd name="T3" fmla="*/ 1 h 13"/>
                    <a:gd name="T4" fmla="*/ 3 w 10"/>
                    <a:gd name="T5" fmla="*/ 0 h 13"/>
                    <a:gd name="T6" fmla="*/ 10 w 10"/>
                    <a:gd name="T7" fmla="*/ 11 h 13"/>
                    <a:gd name="T8" fmla="*/ 8 w 10"/>
                    <a:gd name="T9" fmla="*/ 13 h 13"/>
                  </a:gdLst>
                  <a:ahLst/>
                  <a:cxnLst>
                    <a:cxn ang="0">
                      <a:pos x="T0" y="T1"/>
                    </a:cxn>
                    <a:cxn ang="0">
                      <a:pos x="T2" y="T3"/>
                    </a:cxn>
                    <a:cxn ang="0">
                      <a:pos x="T4" y="T5"/>
                    </a:cxn>
                    <a:cxn ang="0">
                      <a:pos x="T6" y="T7"/>
                    </a:cxn>
                    <a:cxn ang="0">
                      <a:pos x="T8" y="T9"/>
                    </a:cxn>
                  </a:cxnLst>
                  <a:rect l="0" t="0" r="r" b="b"/>
                  <a:pathLst>
                    <a:path w="10" h="13">
                      <a:moveTo>
                        <a:pt x="8" y="13"/>
                      </a:moveTo>
                      <a:lnTo>
                        <a:pt x="0" y="1"/>
                      </a:lnTo>
                      <a:lnTo>
                        <a:pt x="3" y="0"/>
                      </a:lnTo>
                      <a:lnTo>
                        <a:pt x="10" y="11"/>
                      </a:lnTo>
                      <a:lnTo>
                        <a:pt x="8"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0" name="Freeform 99"/>
                <p:cNvSpPr>
                  <a:spLocks/>
                </p:cNvSpPr>
                <p:nvPr/>
              </p:nvSpPr>
              <p:spPr bwMode="auto">
                <a:xfrm>
                  <a:off x="7071" y="3947"/>
                  <a:ext cx="13" cy="15"/>
                </a:xfrm>
                <a:custGeom>
                  <a:avLst/>
                  <a:gdLst>
                    <a:gd name="T0" fmla="*/ 11 w 13"/>
                    <a:gd name="T1" fmla="*/ 15 h 15"/>
                    <a:gd name="T2" fmla="*/ 0 w 13"/>
                    <a:gd name="T3" fmla="*/ 2 h 15"/>
                    <a:gd name="T4" fmla="*/ 1 w 13"/>
                    <a:gd name="T5" fmla="*/ 0 h 15"/>
                    <a:gd name="T6" fmla="*/ 13 w 13"/>
                    <a:gd name="T7" fmla="*/ 13 h 15"/>
                    <a:gd name="T8" fmla="*/ 11 w 13"/>
                    <a:gd name="T9" fmla="*/ 15 h 15"/>
                  </a:gdLst>
                  <a:ahLst/>
                  <a:cxnLst>
                    <a:cxn ang="0">
                      <a:pos x="T0" y="T1"/>
                    </a:cxn>
                    <a:cxn ang="0">
                      <a:pos x="T2" y="T3"/>
                    </a:cxn>
                    <a:cxn ang="0">
                      <a:pos x="T4" y="T5"/>
                    </a:cxn>
                    <a:cxn ang="0">
                      <a:pos x="T6" y="T7"/>
                    </a:cxn>
                    <a:cxn ang="0">
                      <a:pos x="T8" y="T9"/>
                    </a:cxn>
                  </a:cxnLst>
                  <a:rect l="0" t="0" r="r" b="b"/>
                  <a:pathLst>
                    <a:path w="13" h="15">
                      <a:moveTo>
                        <a:pt x="11" y="15"/>
                      </a:moveTo>
                      <a:lnTo>
                        <a:pt x="0" y="2"/>
                      </a:lnTo>
                      <a:lnTo>
                        <a:pt x="1" y="0"/>
                      </a:lnTo>
                      <a:lnTo>
                        <a:pt x="13" y="13"/>
                      </a:lnTo>
                      <a:lnTo>
                        <a:pt x="1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1" name="Freeform 100"/>
                <p:cNvSpPr>
                  <a:spLocks/>
                </p:cNvSpPr>
                <p:nvPr/>
              </p:nvSpPr>
              <p:spPr bwMode="auto">
                <a:xfrm>
                  <a:off x="7007" y="3962"/>
                  <a:ext cx="6" cy="12"/>
                </a:xfrm>
                <a:custGeom>
                  <a:avLst/>
                  <a:gdLst>
                    <a:gd name="T0" fmla="*/ 6 w 6"/>
                    <a:gd name="T1" fmla="*/ 12 h 12"/>
                    <a:gd name="T2" fmla="*/ 0 w 6"/>
                    <a:gd name="T3" fmla="*/ 0 h 12"/>
                    <a:gd name="T4" fmla="*/ 6 w 6"/>
                    <a:gd name="T5" fmla="*/ 12 h 12"/>
                  </a:gdLst>
                  <a:ahLst/>
                  <a:cxnLst>
                    <a:cxn ang="0">
                      <a:pos x="T0" y="T1"/>
                    </a:cxn>
                    <a:cxn ang="0">
                      <a:pos x="T2" y="T3"/>
                    </a:cxn>
                    <a:cxn ang="0">
                      <a:pos x="T4" y="T5"/>
                    </a:cxn>
                  </a:cxnLst>
                  <a:rect l="0" t="0" r="r" b="b"/>
                  <a:pathLst>
                    <a:path w="6" h="12">
                      <a:moveTo>
                        <a:pt x="6" y="12"/>
                      </a:moveTo>
                      <a:lnTo>
                        <a:pt x="0" y="0"/>
                      </a:lnTo>
                      <a:lnTo>
                        <a:pt x="6" y="1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2" name="Line 101"/>
                <p:cNvSpPr>
                  <a:spLocks noChangeShapeType="1"/>
                </p:cNvSpPr>
                <p:nvPr/>
              </p:nvSpPr>
              <p:spPr bwMode="auto">
                <a:xfrm flipH="1" flipV="1">
                  <a:off x="7007" y="3962"/>
                  <a:ext cx="6"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3" name="Freeform 102"/>
                <p:cNvSpPr>
                  <a:spLocks/>
                </p:cNvSpPr>
                <p:nvPr/>
              </p:nvSpPr>
              <p:spPr bwMode="auto">
                <a:xfrm>
                  <a:off x="6989" y="3962"/>
                  <a:ext cx="7" cy="14"/>
                </a:xfrm>
                <a:custGeom>
                  <a:avLst/>
                  <a:gdLst>
                    <a:gd name="T0" fmla="*/ 4 w 7"/>
                    <a:gd name="T1" fmla="*/ 14 h 14"/>
                    <a:gd name="T2" fmla="*/ 0 w 7"/>
                    <a:gd name="T3" fmla="*/ 0 h 14"/>
                    <a:gd name="T4" fmla="*/ 2 w 7"/>
                    <a:gd name="T5" fmla="*/ 0 h 14"/>
                    <a:gd name="T6" fmla="*/ 7 w 7"/>
                    <a:gd name="T7" fmla="*/ 12 h 14"/>
                    <a:gd name="T8" fmla="*/ 4 w 7"/>
                    <a:gd name="T9" fmla="*/ 14 h 14"/>
                  </a:gdLst>
                  <a:ahLst/>
                  <a:cxnLst>
                    <a:cxn ang="0">
                      <a:pos x="T0" y="T1"/>
                    </a:cxn>
                    <a:cxn ang="0">
                      <a:pos x="T2" y="T3"/>
                    </a:cxn>
                    <a:cxn ang="0">
                      <a:pos x="T4" y="T5"/>
                    </a:cxn>
                    <a:cxn ang="0">
                      <a:pos x="T6" y="T7"/>
                    </a:cxn>
                    <a:cxn ang="0">
                      <a:pos x="T8" y="T9"/>
                    </a:cxn>
                  </a:cxnLst>
                  <a:rect l="0" t="0" r="r" b="b"/>
                  <a:pathLst>
                    <a:path w="7" h="14">
                      <a:moveTo>
                        <a:pt x="4" y="14"/>
                      </a:moveTo>
                      <a:lnTo>
                        <a:pt x="0" y="0"/>
                      </a:lnTo>
                      <a:lnTo>
                        <a:pt x="2" y="0"/>
                      </a:lnTo>
                      <a:lnTo>
                        <a:pt x="7"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4" name="Freeform 103"/>
                <p:cNvSpPr>
                  <a:spLocks/>
                </p:cNvSpPr>
                <p:nvPr/>
              </p:nvSpPr>
              <p:spPr bwMode="auto">
                <a:xfrm>
                  <a:off x="6972" y="3962"/>
                  <a:ext cx="5" cy="14"/>
                </a:xfrm>
                <a:custGeom>
                  <a:avLst/>
                  <a:gdLst>
                    <a:gd name="T0" fmla="*/ 4 w 5"/>
                    <a:gd name="T1" fmla="*/ 14 h 14"/>
                    <a:gd name="T2" fmla="*/ 0 w 5"/>
                    <a:gd name="T3" fmla="*/ 0 h 14"/>
                    <a:gd name="T4" fmla="*/ 2 w 5"/>
                    <a:gd name="T5" fmla="*/ 0 h 14"/>
                    <a:gd name="T6" fmla="*/ 5 w 5"/>
                    <a:gd name="T7" fmla="*/ 12 h 14"/>
                    <a:gd name="T8" fmla="*/ 4 w 5"/>
                    <a:gd name="T9" fmla="*/ 14 h 14"/>
                  </a:gdLst>
                  <a:ahLst/>
                  <a:cxnLst>
                    <a:cxn ang="0">
                      <a:pos x="T0" y="T1"/>
                    </a:cxn>
                    <a:cxn ang="0">
                      <a:pos x="T2" y="T3"/>
                    </a:cxn>
                    <a:cxn ang="0">
                      <a:pos x="T4" y="T5"/>
                    </a:cxn>
                    <a:cxn ang="0">
                      <a:pos x="T6" y="T7"/>
                    </a:cxn>
                    <a:cxn ang="0">
                      <a:pos x="T8" y="T9"/>
                    </a:cxn>
                  </a:cxnLst>
                  <a:rect l="0" t="0" r="r" b="b"/>
                  <a:pathLst>
                    <a:path w="5" h="14">
                      <a:moveTo>
                        <a:pt x="4" y="14"/>
                      </a:moveTo>
                      <a:lnTo>
                        <a:pt x="0" y="0"/>
                      </a:lnTo>
                      <a:lnTo>
                        <a:pt x="2" y="0"/>
                      </a:lnTo>
                      <a:lnTo>
                        <a:pt x="5" y="12"/>
                      </a:lnTo>
                      <a:lnTo>
                        <a:pt x="4"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5" name="Freeform 104"/>
                <p:cNvSpPr>
                  <a:spLocks/>
                </p:cNvSpPr>
                <p:nvPr/>
              </p:nvSpPr>
              <p:spPr bwMode="auto">
                <a:xfrm>
                  <a:off x="6955" y="3962"/>
                  <a:ext cx="5" cy="14"/>
                </a:xfrm>
                <a:custGeom>
                  <a:avLst/>
                  <a:gdLst>
                    <a:gd name="T0" fmla="*/ 2 w 5"/>
                    <a:gd name="T1" fmla="*/ 14 h 14"/>
                    <a:gd name="T2" fmla="*/ 0 w 5"/>
                    <a:gd name="T3" fmla="*/ 0 h 14"/>
                    <a:gd name="T4" fmla="*/ 2 w 5"/>
                    <a:gd name="T5" fmla="*/ 0 h 14"/>
                    <a:gd name="T6" fmla="*/ 5 w 5"/>
                    <a:gd name="T7" fmla="*/ 12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0"/>
                      </a:lnTo>
                      <a:lnTo>
                        <a:pt x="2" y="0"/>
                      </a:lnTo>
                      <a:lnTo>
                        <a:pt x="5" y="12"/>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6" name="Freeform 105"/>
                <p:cNvSpPr>
                  <a:spLocks/>
                </p:cNvSpPr>
                <p:nvPr/>
              </p:nvSpPr>
              <p:spPr bwMode="auto">
                <a:xfrm>
                  <a:off x="6938" y="3962"/>
                  <a:ext cx="4" cy="12"/>
                </a:xfrm>
                <a:custGeom>
                  <a:avLst/>
                  <a:gdLst>
                    <a:gd name="T0" fmla="*/ 2 w 4"/>
                    <a:gd name="T1" fmla="*/ 12 h 12"/>
                    <a:gd name="T2" fmla="*/ 0 w 4"/>
                    <a:gd name="T3" fmla="*/ 0 h 12"/>
                    <a:gd name="T4" fmla="*/ 2 w 4"/>
                    <a:gd name="T5" fmla="*/ 0 h 12"/>
                    <a:gd name="T6" fmla="*/ 4 w 4"/>
                    <a:gd name="T7" fmla="*/ 12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0"/>
                      </a:lnTo>
                      <a:lnTo>
                        <a:pt x="2" y="0"/>
                      </a:lnTo>
                      <a:lnTo>
                        <a:pt x="4" y="12"/>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7" name="Freeform 106"/>
                <p:cNvSpPr>
                  <a:spLocks/>
                </p:cNvSpPr>
                <p:nvPr/>
              </p:nvSpPr>
              <p:spPr bwMode="auto">
                <a:xfrm>
                  <a:off x="6922" y="3963"/>
                  <a:ext cx="3" cy="11"/>
                </a:xfrm>
                <a:custGeom>
                  <a:avLst/>
                  <a:gdLst>
                    <a:gd name="T0" fmla="*/ 0 w 3"/>
                    <a:gd name="T1" fmla="*/ 11 h 11"/>
                    <a:gd name="T2" fmla="*/ 0 w 3"/>
                    <a:gd name="T3" fmla="*/ 0 h 11"/>
                    <a:gd name="T4" fmla="*/ 1 w 3"/>
                    <a:gd name="T5" fmla="*/ 0 h 11"/>
                    <a:gd name="T6" fmla="*/ 3 w 3"/>
                    <a:gd name="T7" fmla="*/ 11 h 11"/>
                    <a:gd name="T8" fmla="*/ 0 w 3"/>
                    <a:gd name="T9" fmla="*/ 11 h 11"/>
                  </a:gdLst>
                  <a:ahLst/>
                  <a:cxnLst>
                    <a:cxn ang="0">
                      <a:pos x="T0" y="T1"/>
                    </a:cxn>
                    <a:cxn ang="0">
                      <a:pos x="T2" y="T3"/>
                    </a:cxn>
                    <a:cxn ang="0">
                      <a:pos x="T4" y="T5"/>
                    </a:cxn>
                    <a:cxn ang="0">
                      <a:pos x="T6" y="T7"/>
                    </a:cxn>
                    <a:cxn ang="0">
                      <a:pos x="T8" y="T9"/>
                    </a:cxn>
                  </a:cxnLst>
                  <a:rect l="0" t="0" r="r" b="b"/>
                  <a:pathLst>
                    <a:path w="3" h="11">
                      <a:moveTo>
                        <a:pt x="0" y="11"/>
                      </a:moveTo>
                      <a:lnTo>
                        <a:pt x="0" y="0"/>
                      </a:lnTo>
                      <a:lnTo>
                        <a:pt x="1" y="0"/>
                      </a:lnTo>
                      <a:lnTo>
                        <a:pt x="3" y="11"/>
                      </a:lnTo>
                      <a:lnTo>
                        <a:pt x="0"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8" name="Rectangle 107"/>
                <p:cNvSpPr>
                  <a:spLocks noChangeArrowheads="1"/>
                </p:cNvSpPr>
                <p:nvPr/>
              </p:nvSpPr>
              <p:spPr bwMode="auto">
                <a:xfrm>
                  <a:off x="6904" y="3962"/>
                  <a:ext cx="2" cy="12"/>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29" name="Freeform 108"/>
                <p:cNvSpPr>
                  <a:spLocks/>
                </p:cNvSpPr>
                <p:nvPr/>
              </p:nvSpPr>
              <p:spPr bwMode="auto">
                <a:xfrm>
                  <a:off x="6885" y="3962"/>
                  <a:ext cx="4" cy="12"/>
                </a:xfrm>
                <a:custGeom>
                  <a:avLst/>
                  <a:gdLst>
                    <a:gd name="T0" fmla="*/ 3 w 4"/>
                    <a:gd name="T1" fmla="*/ 12 h 12"/>
                    <a:gd name="T2" fmla="*/ 0 w 4"/>
                    <a:gd name="T3" fmla="*/ 12 h 12"/>
                    <a:gd name="T4" fmla="*/ 2 w 4"/>
                    <a:gd name="T5" fmla="*/ 0 h 12"/>
                    <a:gd name="T6" fmla="*/ 4 w 4"/>
                    <a:gd name="T7" fmla="*/ 0 h 12"/>
                    <a:gd name="T8" fmla="*/ 3 w 4"/>
                    <a:gd name="T9" fmla="*/ 12 h 12"/>
                  </a:gdLst>
                  <a:ahLst/>
                  <a:cxnLst>
                    <a:cxn ang="0">
                      <a:pos x="T0" y="T1"/>
                    </a:cxn>
                    <a:cxn ang="0">
                      <a:pos x="T2" y="T3"/>
                    </a:cxn>
                    <a:cxn ang="0">
                      <a:pos x="T4" y="T5"/>
                    </a:cxn>
                    <a:cxn ang="0">
                      <a:pos x="T6" y="T7"/>
                    </a:cxn>
                    <a:cxn ang="0">
                      <a:pos x="T8" y="T9"/>
                    </a:cxn>
                  </a:cxnLst>
                  <a:rect l="0" t="0" r="r" b="b"/>
                  <a:pathLst>
                    <a:path w="4" h="12">
                      <a:moveTo>
                        <a:pt x="3" y="12"/>
                      </a:moveTo>
                      <a:lnTo>
                        <a:pt x="0" y="12"/>
                      </a:lnTo>
                      <a:lnTo>
                        <a:pt x="2" y="0"/>
                      </a:lnTo>
                      <a:lnTo>
                        <a:pt x="4" y="0"/>
                      </a:lnTo>
                      <a:lnTo>
                        <a:pt x="3"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0" name="Freeform 109"/>
                <p:cNvSpPr>
                  <a:spLocks/>
                </p:cNvSpPr>
                <p:nvPr/>
              </p:nvSpPr>
              <p:spPr bwMode="auto">
                <a:xfrm>
                  <a:off x="6868" y="3962"/>
                  <a:ext cx="4" cy="12"/>
                </a:xfrm>
                <a:custGeom>
                  <a:avLst/>
                  <a:gdLst>
                    <a:gd name="T0" fmla="*/ 2 w 4"/>
                    <a:gd name="T1" fmla="*/ 12 h 12"/>
                    <a:gd name="T2" fmla="*/ 0 w 4"/>
                    <a:gd name="T3" fmla="*/ 12 h 12"/>
                    <a:gd name="T4" fmla="*/ 3 w 4"/>
                    <a:gd name="T5" fmla="*/ 0 h 12"/>
                    <a:gd name="T6" fmla="*/ 4 w 4"/>
                    <a:gd name="T7" fmla="*/ 0 h 12"/>
                    <a:gd name="T8" fmla="*/ 2 w 4"/>
                    <a:gd name="T9" fmla="*/ 12 h 12"/>
                  </a:gdLst>
                  <a:ahLst/>
                  <a:cxnLst>
                    <a:cxn ang="0">
                      <a:pos x="T0" y="T1"/>
                    </a:cxn>
                    <a:cxn ang="0">
                      <a:pos x="T2" y="T3"/>
                    </a:cxn>
                    <a:cxn ang="0">
                      <a:pos x="T4" y="T5"/>
                    </a:cxn>
                    <a:cxn ang="0">
                      <a:pos x="T6" y="T7"/>
                    </a:cxn>
                    <a:cxn ang="0">
                      <a:pos x="T8" y="T9"/>
                    </a:cxn>
                  </a:cxnLst>
                  <a:rect l="0" t="0" r="r" b="b"/>
                  <a:pathLst>
                    <a:path w="4" h="12">
                      <a:moveTo>
                        <a:pt x="2" y="12"/>
                      </a:moveTo>
                      <a:lnTo>
                        <a:pt x="0" y="12"/>
                      </a:lnTo>
                      <a:lnTo>
                        <a:pt x="3" y="0"/>
                      </a:lnTo>
                      <a:lnTo>
                        <a:pt x="4"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1" name="Freeform 110"/>
                <p:cNvSpPr>
                  <a:spLocks/>
                </p:cNvSpPr>
                <p:nvPr/>
              </p:nvSpPr>
              <p:spPr bwMode="auto">
                <a:xfrm>
                  <a:off x="6850" y="3962"/>
                  <a:ext cx="5" cy="14"/>
                </a:xfrm>
                <a:custGeom>
                  <a:avLst/>
                  <a:gdLst>
                    <a:gd name="T0" fmla="*/ 2 w 5"/>
                    <a:gd name="T1" fmla="*/ 14 h 14"/>
                    <a:gd name="T2" fmla="*/ 0 w 5"/>
                    <a:gd name="T3" fmla="*/ 12 h 14"/>
                    <a:gd name="T4" fmla="*/ 4 w 5"/>
                    <a:gd name="T5" fmla="*/ 0 h 14"/>
                    <a:gd name="T6" fmla="*/ 5 w 5"/>
                    <a:gd name="T7" fmla="*/ 0 h 14"/>
                    <a:gd name="T8" fmla="*/ 2 w 5"/>
                    <a:gd name="T9" fmla="*/ 14 h 14"/>
                  </a:gdLst>
                  <a:ahLst/>
                  <a:cxnLst>
                    <a:cxn ang="0">
                      <a:pos x="T0" y="T1"/>
                    </a:cxn>
                    <a:cxn ang="0">
                      <a:pos x="T2" y="T3"/>
                    </a:cxn>
                    <a:cxn ang="0">
                      <a:pos x="T4" y="T5"/>
                    </a:cxn>
                    <a:cxn ang="0">
                      <a:pos x="T6" y="T7"/>
                    </a:cxn>
                    <a:cxn ang="0">
                      <a:pos x="T8" y="T9"/>
                    </a:cxn>
                  </a:cxnLst>
                  <a:rect l="0" t="0" r="r" b="b"/>
                  <a:pathLst>
                    <a:path w="5" h="14">
                      <a:moveTo>
                        <a:pt x="2" y="14"/>
                      </a:moveTo>
                      <a:lnTo>
                        <a:pt x="0" y="12"/>
                      </a:lnTo>
                      <a:lnTo>
                        <a:pt x="4" y="0"/>
                      </a:lnTo>
                      <a:lnTo>
                        <a:pt x="5"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2" name="Freeform 111"/>
                <p:cNvSpPr>
                  <a:spLocks/>
                </p:cNvSpPr>
                <p:nvPr/>
              </p:nvSpPr>
              <p:spPr bwMode="auto">
                <a:xfrm>
                  <a:off x="6833" y="3962"/>
                  <a:ext cx="5" cy="14"/>
                </a:xfrm>
                <a:custGeom>
                  <a:avLst/>
                  <a:gdLst>
                    <a:gd name="T0" fmla="*/ 1 w 5"/>
                    <a:gd name="T1" fmla="*/ 14 h 14"/>
                    <a:gd name="T2" fmla="*/ 0 w 5"/>
                    <a:gd name="T3" fmla="*/ 12 h 14"/>
                    <a:gd name="T4" fmla="*/ 4 w 5"/>
                    <a:gd name="T5" fmla="*/ 0 h 14"/>
                    <a:gd name="T6" fmla="*/ 5 w 5"/>
                    <a:gd name="T7" fmla="*/ 0 h 14"/>
                    <a:gd name="T8" fmla="*/ 1 w 5"/>
                    <a:gd name="T9" fmla="*/ 14 h 14"/>
                  </a:gdLst>
                  <a:ahLst/>
                  <a:cxnLst>
                    <a:cxn ang="0">
                      <a:pos x="T0" y="T1"/>
                    </a:cxn>
                    <a:cxn ang="0">
                      <a:pos x="T2" y="T3"/>
                    </a:cxn>
                    <a:cxn ang="0">
                      <a:pos x="T4" y="T5"/>
                    </a:cxn>
                    <a:cxn ang="0">
                      <a:pos x="T6" y="T7"/>
                    </a:cxn>
                    <a:cxn ang="0">
                      <a:pos x="T8" y="T9"/>
                    </a:cxn>
                  </a:cxnLst>
                  <a:rect l="0" t="0" r="r" b="b"/>
                  <a:pathLst>
                    <a:path w="5" h="14">
                      <a:moveTo>
                        <a:pt x="1" y="14"/>
                      </a:moveTo>
                      <a:lnTo>
                        <a:pt x="0" y="12"/>
                      </a:lnTo>
                      <a:lnTo>
                        <a:pt x="4" y="0"/>
                      </a:lnTo>
                      <a:lnTo>
                        <a:pt x="5"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3" name="Freeform 113"/>
                <p:cNvSpPr>
                  <a:spLocks/>
                </p:cNvSpPr>
                <p:nvPr/>
              </p:nvSpPr>
              <p:spPr bwMode="auto">
                <a:xfrm>
                  <a:off x="6814" y="3962"/>
                  <a:ext cx="7" cy="14"/>
                </a:xfrm>
                <a:custGeom>
                  <a:avLst/>
                  <a:gdLst>
                    <a:gd name="T0" fmla="*/ 2 w 7"/>
                    <a:gd name="T1" fmla="*/ 14 h 14"/>
                    <a:gd name="T2" fmla="*/ 0 w 7"/>
                    <a:gd name="T3" fmla="*/ 12 h 14"/>
                    <a:gd name="T4" fmla="*/ 6 w 7"/>
                    <a:gd name="T5" fmla="*/ 0 h 14"/>
                    <a:gd name="T6" fmla="*/ 7 w 7"/>
                    <a:gd name="T7" fmla="*/ 0 h 14"/>
                    <a:gd name="T8" fmla="*/ 2 w 7"/>
                    <a:gd name="T9" fmla="*/ 14 h 14"/>
                  </a:gdLst>
                  <a:ahLst/>
                  <a:cxnLst>
                    <a:cxn ang="0">
                      <a:pos x="T0" y="T1"/>
                    </a:cxn>
                    <a:cxn ang="0">
                      <a:pos x="T2" y="T3"/>
                    </a:cxn>
                    <a:cxn ang="0">
                      <a:pos x="T4" y="T5"/>
                    </a:cxn>
                    <a:cxn ang="0">
                      <a:pos x="T6" y="T7"/>
                    </a:cxn>
                    <a:cxn ang="0">
                      <a:pos x="T8" y="T9"/>
                    </a:cxn>
                  </a:cxnLst>
                  <a:rect l="0" t="0" r="r" b="b"/>
                  <a:pathLst>
                    <a:path w="7" h="14">
                      <a:moveTo>
                        <a:pt x="2" y="14"/>
                      </a:moveTo>
                      <a:lnTo>
                        <a:pt x="0" y="12"/>
                      </a:lnTo>
                      <a:lnTo>
                        <a:pt x="6" y="0"/>
                      </a:lnTo>
                      <a:lnTo>
                        <a:pt x="7"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4" name="Freeform 114"/>
                <p:cNvSpPr>
                  <a:spLocks/>
                </p:cNvSpPr>
                <p:nvPr/>
              </p:nvSpPr>
              <p:spPr bwMode="auto">
                <a:xfrm>
                  <a:off x="6797" y="3962"/>
                  <a:ext cx="9" cy="14"/>
                </a:xfrm>
                <a:custGeom>
                  <a:avLst/>
                  <a:gdLst>
                    <a:gd name="T0" fmla="*/ 2 w 9"/>
                    <a:gd name="T1" fmla="*/ 14 h 14"/>
                    <a:gd name="T2" fmla="*/ 0 w 9"/>
                    <a:gd name="T3" fmla="*/ 12 h 14"/>
                    <a:gd name="T4" fmla="*/ 6 w 9"/>
                    <a:gd name="T5" fmla="*/ 0 h 14"/>
                    <a:gd name="T6" fmla="*/ 9 w 9"/>
                    <a:gd name="T7" fmla="*/ 0 h 14"/>
                    <a:gd name="T8" fmla="*/ 2 w 9"/>
                    <a:gd name="T9" fmla="*/ 14 h 14"/>
                  </a:gdLst>
                  <a:ahLst/>
                  <a:cxnLst>
                    <a:cxn ang="0">
                      <a:pos x="T0" y="T1"/>
                    </a:cxn>
                    <a:cxn ang="0">
                      <a:pos x="T2" y="T3"/>
                    </a:cxn>
                    <a:cxn ang="0">
                      <a:pos x="T4" y="T5"/>
                    </a:cxn>
                    <a:cxn ang="0">
                      <a:pos x="T6" y="T7"/>
                    </a:cxn>
                    <a:cxn ang="0">
                      <a:pos x="T8" y="T9"/>
                    </a:cxn>
                  </a:cxnLst>
                  <a:rect l="0" t="0" r="r" b="b"/>
                  <a:pathLst>
                    <a:path w="9" h="14">
                      <a:moveTo>
                        <a:pt x="2" y="14"/>
                      </a:moveTo>
                      <a:lnTo>
                        <a:pt x="0" y="12"/>
                      </a:lnTo>
                      <a:lnTo>
                        <a:pt x="6" y="0"/>
                      </a:lnTo>
                      <a:lnTo>
                        <a:pt x="9" y="0"/>
                      </a:lnTo>
                      <a:lnTo>
                        <a:pt x="2"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5" name="Freeform 115"/>
                <p:cNvSpPr>
                  <a:spLocks/>
                </p:cNvSpPr>
                <p:nvPr/>
              </p:nvSpPr>
              <p:spPr bwMode="auto">
                <a:xfrm>
                  <a:off x="6779" y="3962"/>
                  <a:ext cx="10" cy="14"/>
                </a:xfrm>
                <a:custGeom>
                  <a:avLst/>
                  <a:gdLst>
                    <a:gd name="T0" fmla="*/ 1 w 10"/>
                    <a:gd name="T1" fmla="*/ 14 h 14"/>
                    <a:gd name="T2" fmla="*/ 0 w 10"/>
                    <a:gd name="T3" fmla="*/ 12 h 14"/>
                    <a:gd name="T4" fmla="*/ 7 w 10"/>
                    <a:gd name="T5" fmla="*/ 0 h 14"/>
                    <a:gd name="T6" fmla="*/ 10 w 10"/>
                    <a:gd name="T7" fmla="*/ 0 h 14"/>
                    <a:gd name="T8" fmla="*/ 1 w 10"/>
                    <a:gd name="T9" fmla="*/ 14 h 14"/>
                  </a:gdLst>
                  <a:ahLst/>
                  <a:cxnLst>
                    <a:cxn ang="0">
                      <a:pos x="T0" y="T1"/>
                    </a:cxn>
                    <a:cxn ang="0">
                      <a:pos x="T2" y="T3"/>
                    </a:cxn>
                    <a:cxn ang="0">
                      <a:pos x="T4" y="T5"/>
                    </a:cxn>
                    <a:cxn ang="0">
                      <a:pos x="T6" y="T7"/>
                    </a:cxn>
                    <a:cxn ang="0">
                      <a:pos x="T8" y="T9"/>
                    </a:cxn>
                  </a:cxnLst>
                  <a:rect l="0" t="0" r="r" b="b"/>
                  <a:pathLst>
                    <a:path w="10" h="14">
                      <a:moveTo>
                        <a:pt x="1" y="14"/>
                      </a:moveTo>
                      <a:lnTo>
                        <a:pt x="0" y="12"/>
                      </a:lnTo>
                      <a:lnTo>
                        <a:pt x="7" y="0"/>
                      </a:lnTo>
                      <a:lnTo>
                        <a:pt x="10" y="0"/>
                      </a:lnTo>
                      <a:lnTo>
                        <a:pt x="1" y="14"/>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6" name="Freeform 116"/>
                <p:cNvSpPr>
                  <a:spLocks/>
                </p:cNvSpPr>
                <p:nvPr/>
              </p:nvSpPr>
              <p:spPr bwMode="auto">
                <a:xfrm>
                  <a:off x="6760" y="3960"/>
                  <a:ext cx="12" cy="16"/>
                </a:xfrm>
                <a:custGeom>
                  <a:avLst/>
                  <a:gdLst>
                    <a:gd name="T0" fmla="*/ 3 w 12"/>
                    <a:gd name="T1" fmla="*/ 16 h 16"/>
                    <a:gd name="T2" fmla="*/ 0 w 12"/>
                    <a:gd name="T3" fmla="*/ 14 h 16"/>
                    <a:gd name="T4" fmla="*/ 9 w 12"/>
                    <a:gd name="T5" fmla="*/ 0 h 16"/>
                    <a:gd name="T6" fmla="*/ 12 w 12"/>
                    <a:gd name="T7" fmla="*/ 2 h 16"/>
                    <a:gd name="T8" fmla="*/ 3 w 12"/>
                    <a:gd name="T9" fmla="*/ 16 h 16"/>
                  </a:gdLst>
                  <a:ahLst/>
                  <a:cxnLst>
                    <a:cxn ang="0">
                      <a:pos x="T0" y="T1"/>
                    </a:cxn>
                    <a:cxn ang="0">
                      <a:pos x="T2" y="T3"/>
                    </a:cxn>
                    <a:cxn ang="0">
                      <a:pos x="T4" y="T5"/>
                    </a:cxn>
                    <a:cxn ang="0">
                      <a:pos x="T6" y="T7"/>
                    </a:cxn>
                    <a:cxn ang="0">
                      <a:pos x="T8" y="T9"/>
                    </a:cxn>
                  </a:cxnLst>
                  <a:rect l="0" t="0" r="r" b="b"/>
                  <a:pathLst>
                    <a:path w="12" h="16">
                      <a:moveTo>
                        <a:pt x="3" y="16"/>
                      </a:moveTo>
                      <a:lnTo>
                        <a:pt x="0" y="14"/>
                      </a:lnTo>
                      <a:lnTo>
                        <a:pt x="9" y="0"/>
                      </a:lnTo>
                      <a:lnTo>
                        <a:pt x="12" y="2"/>
                      </a:lnTo>
                      <a:lnTo>
                        <a:pt x="3"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7" name="Freeform 117"/>
                <p:cNvSpPr>
                  <a:spLocks/>
                </p:cNvSpPr>
                <p:nvPr/>
              </p:nvSpPr>
              <p:spPr bwMode="auto">
                <a:xfrm>
                  <a:off x="6743" y="3960"/>
                  <a:ext cx="12" cy="16"/>
                </a:xfrm>
                <a:custGeom>
                  <a:avLst/>
                  <a:gdLst>
                    <a:gd name="T0" fmla="*/ 2 w 12"/>
                    <a:gd name="T1" fmla="*/ 16 h 16"/>
                    <a:gd name="T2" fmla="*/ 0 w 12"/>
                    <a:gd name="T3" fmla="*/ 14 h 16"/>
                    <a:gd name="T4" fmla="*/ 10 w 12"/>
                    <a:gd name="T5" fmla="*/ 0 h 16"/>
                    <a:gd name="T6" fmla="*/ 12 w 12"/>
                    <a:gd name="T7" fmla="*/ 2 h 16"/>
                    <a:gd name="T8" fmla="*/ 2 w 12"/>
                    <a:gd name="T9" fmla="*/ 16 h 16"/>
                  </a:gdLst>
                  <a:ahLst/>
                  <a:cxnLst>
                    <a:cxn ang="0">
                      <a:pos x="T0" y="T1"/>
                    </a:cxn>
                    <a:cxn ang="0">
                      <a:pos x="T2" y="T3"/>
                    </a:cxn>
                    <a:cxn ang="0">
                      <a:pos x="T4" y="T5"/>
                    </a:cxn>
                    <a:cxn ang="0">
                      <a:pos x="T6" y="T7"/>
                    </a:cxn>
                    <a:cxn ang="0">
                      <a:pos x="T8" y="T9"/>
                    </a:cxn>
                  </a:cxnLst>
                  <a:rect l="0" t="0" r="r" b="b"/>
                  <a:pathLst>
                    <a:path w="12" h="16">
                      <a:moveTo>
                        <a:pt x="2" y="16"/>
                      </a:moveTo>
                      <a:lnTo>
                        <a:pt x="0" y="14"/>
                      </a:lnTo>
                      <a:lnTo>
                        <a:pt x="10" y="0"/>
                      </a:lnTo>
                      <a:lnTo>
                        <a:pt x="12" y="2"/>
                      </a:lnTo>
                      <a:lnTo>
                        <a:pt x="2" y="16"/>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8" name="Freeform 118"/>
                <p:cNvSpPr>
                  <a:spLocks/>
                </p:cNvSpPr>
                <p:nvPr/>
              </p:nvSpPr>
              <p:spPr bwMode="auto">
                <a:xfrm>
                  <a:off x="6997" y="3947"/>
                  <a:ext cx="7" cy="15"/>
                </a:xfrm>
                <a:custGeom>
                  <a:avLst/>
                  <a:gdLst>
                    <a:gd name="T0" fmla="*/ 6 w 7"/>
                    <a:gd name="T1" fmla="*/ 15 h 15"/>
                    <a:gd name="T2" fmla="*/ 0 w 7"/>
                    <a:gd name="T3" fmla="*/ 2 h 15"/>
                    <a:gd name="T4" fmla="*/ 2 w 7"/>
                    <a:gd name="T5" fmla="*/ 0 h 15"/>
                    <a:gd name="T6" fmla="*/ 7 w 7"/>
                    <a:gd name="T7" fmla="*/ 15 h 15"/>
                    <a:gd name="T8" fmla="*/ 6 w 7"/>
                    <a:gd name="T9" fmla="*/ 15 h 15"/>
                  </a:gdLst>
                  <a:ahLst/>
                  <a:cxnLst>
                    <a:cxn ang="0">
                      <a:pos x="T0" y="T1"/>
                    </a:cxn>
                    <a:cxn ang="0">
                      <a:pos x="T2" y="T3"/>
                    </a:cxn>
                    <a:cxn ang="0">
                      <a:pos x="T4" y="T5"/>
                    </a:cxn>
                    <a:cxn ang="0">
                      <a:pos x="T6" y="T7"/>
                    </a:cxn>
                    <a:cxn ang="0">
                      <a:pos x="T8" y="T9"/>
                    </a:cxn>
                  </a:cxnLst>
                  <a:rect l="0" t="0" r="r" b="b"/>
                  <a:pathLst>
                    <a:path w="7" h="15">
                      <a:moveTo>
                        <a:pt x="6" y="15"/>
                      </a:moveTo>
                      <a:lnTo>
                        <a:pt x="0" y="2"/>
                      </a:lnTo>
                      <a:lnTo>
                        <a:pt x="2" y="0"/>
                      </a:lnTo>
                      <a:lnTo>
                        <a:pt x="7" y="15"/>
                      </a:lnTo>
                      <a:lnTo>
                        <a:pt x="6"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39" name="Freeform 119"/>
                <p:cNvSpPr>
                  <a:spLocks/>
                </p:cNvSpPr>
                <p:nvPr/>
              </p:nvSpPr>
              <p:spPr bwMode="auto">
                <a:xfrm>
                  <a:off x="6982" y="3947"/>
                  <a:ext cx="5" cy="15"/>
                </a:xfrm>
                <a:custGeom>
                  <a:avLst/>
                  <a:gdLst>
                    <a:gd name="T0" fmla="*/ 4 w 5"/>
                    <a:gd name="T1" fmla="*/ 15 h 15"/>
                    <a:gd name="T2" fmla="*/ 0 w 5"/>
                    <a:gd name="T3" fmla="*/ 2 h 15"/>
                    <a:gd name="T4" fmla="*/ 1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1"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0" name="Freeform 120"/>
                <p:cNvSpPr>
                  <a:spLocks/>
                </p:cNvSpPr>
                <p:nvPr/>
              </p:nvSpPr>
              <p:spPr bwMode="auto">
                <a:xfrm>
                  <a:off x="6965" y="3947"/>
                  <a:ext cx="5" cy="15"/>
                </a:xfrm>
                <a:custGeom>
                  <a:avLst/>
                  <a:gdLst>
                    <a:gd name="T0" fmla="*/ 4 w 5"/>
                    <a:gd name="T1" fmla="*/ 15 h 15"/>
                    <a:gd name="T2" fmla="*/ 0 w 5"/>
                    <a:gd name="T3" fmla="*/ 2 h 15"/>
                    <a:gd name="T4" fmla="*/ 2 w 5"/>
                    <a:gd name="T5" fmla="*/ 0 h 15"/>
                    <a:gd name="T6" fmla="*/ 5 w 5"/>
                    <a:gd name="T7" fmla="*/ 15 h 15"/>
                    <a:gd name="T8" fmla="*/ 4 w 5"/>
                    <a:gd name="T9" fmla="*/ 15 h 15"/>
                  </a:gdLst>
                  <a:ahLst/>
                  <a:cxnLst>
                    <a:cxn ang="0">
                      <a:pos x="T0" y="T1"/>
                    </a:cxn>
                    <a:cxn ang="0">
                      <a:pos x="T2" y="T3"/>
                    </a:cxn>
                    <a:cxn ang="0">
                      <a:pos x="T4" y="T5"/>
                    </a:cxn>
                    <a:cxn ang="0">
                      <a:pos x="T6" y="T7"/>
                    </a:cxn>
                    <a:cxn ang="0">
                      <a:pos x="T8" y="T9"/>
                    </a:cxn>
                  </a:cxnLst>
                  <a:rect l="0" t="0" r="r" b="b"/>
                  <a:pathLst>
                    <a:path w="5" h="15">
                      <a:moveTo>
                        <a:pt x="4" y="15"/>
                      </a:moveTo>
                      <a:lnTo>
                        <a:pt x="0" y="2"/>
                      </a:lnTo>
                      <a:lnTo>
                        <a:pt x="2" y="0"/>
                      </a:lnTo>
                      <a:lnTo>
                        <a:pt x="5" y="15"/>
                      </a:lnTo>
                      <a:lnTo>
                        <a:pt x="4"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1" name="Freeform 121"/>
                <p:cNvSpPr>
                  <a:spLocks/>
                </p:cNvSpPr>
                <p:nvPr/>
              </p:nvSpPr>
              <p:spPr bwMode="auto">
                <a:xfrm>
                  <a:off x="6949" y="3947"/>
                  <a:ext cx="4" cy="15"/>
                </a:xfrm>
                <a:custGeom>
                  <a:avLst/>
                  <a:gdLst>
                    <a:gd name="T0" fmla="*/ 3 w 4"/>
                    <a:gd name="T1" fmla="*/ 15 h 15"/>
                    <a:gd name="T2" fmla="*/ 0 w 4"/>
                    <a:gd name="T3" fmla="*/ 0 h 15"/>
                    <a:gd name="T4" fmla="*/ 3 w 4"/>
                    <a:gd name="T5" fmla="*/ 0 h 15"/>
                    <a:gd name="T6" fmla="*/ 4 w 4"/>
                    <a:gd name="T7" fmla="*/ 15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0"/>
                      </a:lnTo>
                      <a:lnTo>
                        <a:pt x="3" y="0"/>
                      </a:lnTo>
                      <a:lnTo>
                        <a:pt x="4" y="15"/>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2" name="Freeform 122"/>
                <p:cNvSpPr>
                  <a:spLocks/>
                </p:cNvSpPr>
                <p:nvPr/>
              </p:nvSpPr>
              <p:spPr bwMode="auto">
                <a:xfrm>
                  <a:off x="6933" y="3947"/>
                  <a:ext cx="5" cy="15"/>
                </a:xfrm>
                <a:custGeom>
                  <a:avLst/>
                  <a:gdLst>
                    <a:gd name="T0" fmla="*/ 2 w 5"/>
                    <a:gd name="T1" fmla="*/ 15 h 15"/>
                    <a:gd name="T2" fmla="*/ 0 w 5"/>
                    <a:gd name="T3" fmla="*/ 0 h 15"/>
                    <a:gd name="T4" fmla="*/ 3 w 5"/>
                    <a:gd name="T5" fmla="*/ 0 h 15"/>
                    <a:gd name="T6" fmla="*/ 5 w 5"/>
                    <a:gd name="T7" fmla="*/ 15 h 15"/>
                    <a:gd name="T8" fmla="*/ 2 w 5"/>
                    <a:gd name="T9" fmla="*/ 15 h 15"/>
                  </a:gdLst>
                  <a:ahLst/>
                  <a:cxnLst>
                    <a:cxn ang="0">
                      <a:pos x="T0" y="T1"/>
                    </a:cxn>
                    <a:cxn ang="0">
                      <a:pos x="T2" y="T3"/>
                    </a:cxn>
                    <a:cxn ang="0">
                      <a:pos x="T4" y="T5"/>
                    </a:cxn>
                    <a:cxn ang="0">
                      <a:pos x="T6" y="T7"/>
                    </a:cxn>
                    <a:cxn ang="0">
                      <a:pos x="T8" y="T9"/>
                    </a:cxn>
                  </a:cxnLst>
                  <a:rect l="0" t="0" r="r" b="b"/>
                  <a:pathLst>
                    <a:path w="5" h="15">
                      <a:moveTo>
                        <a:pt x="2" y="15"/>
                      </a:moveTo>
                      <a:lnTo>
                        <a:pt x="0" y="0"/>
                      </a:lnTo>
                      <a:lnTo>
                        <a:pt x="3" y="0"/>
                      </a:lnTo>
                      <a:lnTo>
                        <a:pt x="5" y="15"/>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3" name="Rectangle 123"/>
                <p:cNvSpPr>
                  <a:spLocks noChangeArrowheads="1"/>
                </p:cNvSpPr>
                <p:nvPr/>
              </p:nvSpPr>
              <p:spPr bwMode="auto">
                <a:xfrm>
                  <a:off x="6918" y="3947"/>
                  <a:ext cx="3" cy="15"/>
                </a:xfrm>
                <a:prstGeom prst="rect">
                  <a:avLst/>
                </a:prstGeom>
                <a:solidFill>
                  <a:srgbClr val="6D6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4" name="Freeform 124"/>
                <p:cNvSpPr>
                  <a:spLocks/>
                </p:cNvSpPr>
                <p:nvPr/>
              </p:nvSpPr>
              <p:spPr bwMode="auto">
                <a:xfrm>
                  <a:off x="6901" y="3947"/>
                  <a:ext cx="3" cy="15"/>
                </a:xfrm>
                <a:custGeom>
                  <a:avLst/>
                  <a:gdLst>
                    <a:gd name="T0" fmla="*/ 3 w 3"/>
                    <a:gd name="T1" fmla="*/ 15 h 15"/>
                    <a:gd name="T2" fmla="*/ 0 w 3"/>
                    <a:gd name="T3" fmla="*/ 15 h 15"/>
                    <a:gd name="T4" fmla="*/ 1 w 3"/>
                    <a:gd name="T5" fmla="*/ 0 h 15"/>
                    <a:gd name="T6" fmla="*/ 3 w 3"/>
                    <a:gd name="T7" fmla="*/ 0 h 15"/>
                    <a:gd name="T8" fmla="*/ 3 w 3"/>
                    <a:gd name="T9" fmla="*/ 15 h 15"/>
                  </a:gdLst>
                  <a:ahLst/>
                  <a:cxnLst>
                    <a:cxn ang="0">
                      <a:pos x="T0" y="T1"/>
                    </a:cxn>
                    <a:cxn ang="0">
                      <a:pos x="T2" y="T3"/>
                    </a:cxn>
                    <a:cxn ang="0">
                      <a:pos x="T4" y="T5"/>
                    </a:cxn>
                    <a:cxn ang="0">
                      <a:pos x="T6" y="T7"/>
                    </a:cxn>
                    <a:cxn ang="0">
                      <a:pos x="T8" y="T9"/>
                    </a:cxn>
                  </a:cxnLst>
                  <a:rect l="0" t="0" r="r" b="b"/>
                  <a:pathLst>
                    <a:path w="3" h="15">
                      <a:moveTo>
                        <a:pt x="3" y="15"/>
                      </a:moveTo>
                      <a:lnTo>
                        <a:pt x="0" y="15"/>
                      </a:lnTo>
                      <a:lnTo>
                        <a:pt x="1" y="0"/>
                      </a:lnTo>
                      <a:lnTo>
                        <a:pt x="3"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5" name="Freeform 125"/>
                <p:cNvSpPr>
                  <a:spLocks/>
                </p:cNvSpPr>
                <p:nvPr/>
              </p:nvSpPr>
              <p:spPr bwMode="auto">
                <a:xfrm>
                  <a:off x="6884" y="3947"/>
                  <a:ext cx="4" cy="15"/>
                </a:xfrm>
                <a:custGeom>
                  <a:avLst/>
                  <a:gdLst>
                    <a:gd name="T0" fmla="*/ 3 w 4"/>
                    <a:gd name="T1" fmla="*/ 15 h 15"/>
                    <a:gd name="T2" fmla="*/ 0 w 4"/>
                    <a:gd name="T3" fmla="*/ 15 h 15"/>
                    <a:gd name="T4" fmla="*/ 1 w 4"/>
                    <a:gd name="T5" fmla="*/ 0 h 15"/>
                    <a:gd name="T6" fmla="*/ 4 w 4"/>
                    <a:gd name="T7" fmla="*/ 0 h 15"/>
                    <a:gd name="T8" fmla="*/ 3 w 4"/>
                    <a:gd name="T9" fmla="*/ 15 h 15"/>
                  </a:gdLst>
                  <a:ahLst/>
                  <a:cxnLst>
                    <a:cxn ang="0">
                      <a:pos x="T0" y="T1"/>
                    </a:cxn>
                    <a:cxn ang="0">
                      <a:pos x="T2" y="T3"/>
                    </a:cxn>
                    <a:cxn ang="0">
                      <a:pos x="T4" y="T5"/>
                    </a:cxn>
                    <a:cxn ang="0">
                      <a:pos x="T6" y="T7"/>
                    </a:cxn>
                    <a:cxn ang="0">
                      <a:pos x="T8" y="T9"/>
                    </a:cxn>
                  </a:cxnLst>
                  <a:rect l="0" t="0" r="r" b="b"/>
                  <a:pathLst>
                    <a:path w="4" h="15">
                      <a:moveTo>
                        <a:pt x="3" y="15"/>
                      </a:moveTo>
                      <a:lnTo>
                        <a:pt x="0" y="15"/>
                      </a:lnTo>
                      <a:lnTo>
                        <a:pt x="1" y="0"/>
                      </a:lnTo>
                      <a:lnTo>
                        <a:pt x="4" y="0"/>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6" name="Freeform 126"/>
                <p:cNvSpPr>
                  <a:spLocks/>
                </p:cNvSpPr>
                <p:nvPr/>
              </p:nvSpPr>
              <p:spPr bwMode="auto">
                <a:xfrm>
                  <a:off x="6867" y="3947"/>
                  <a:ext cx="5" cy="15"/>
                </a:xfrm>
                <a:custGeom>
                  <a:avLst/>
                  <a:gdLst>
                    <a:gd name="T0" fmla="*/ 3 w 5"/>
                    <a:gd name="T1" fmla="*/ 15 h 15"/>
                    <a:gd name="T2" fmla="*/ 0 w 5"/>
                    <a:gd name="T3" fmla="*/ 15 h 15"/>
                    <a:gd name="T4" fmla="*/ 3 w 5"/>
                    <a:gd name="T5" fmla="*/ 0 h 15"/>
                    <a:gd name="T6" fmla="*/ 5 w 5"/>
                    <a:gd name="T7" fmla="*/ 2 h 15"/>
                    <a:gd name="T8" fmla="*/ 3 w 5"/>
                    <a:gd name="T9" fmla="*/ 15 h 15"/>
                  </a:gdLst>
                  <a:ahLst/>
                  <a:cxnLst>
                    <a:cxn ang="0">
                      <a:pos x="T0" y="T1"/>
                    </a:cxn>
                    <a:cxn ang="0">
                      <a:pos x="T2" y="T3"/>
                    </a:cxn>
                    <a:cxn ang="0">
                      <a:pos x="T4" y="T5"/>
                    </a:cxn>
                    <a:cxn ang="0">
                      <a:pos x="T6" y="T7"/>
                    </a:cxn>
                    <a:cxn ang="0">
                      <a:pos x="T8" y="T9"/>
                    </a:cxn>
                  </a:cxnLst>
                  <a:rect l="0" t="0" r="r" b="b"/>
                  <a:pathLst>
                    <a:path w="5" h="15">
                      <a:moveTo>
                        <a:pt x="3" y="15"/>
                      </a:moveTo>
                      <a:lnTo>
                        <a:pt x="0" y="15"/>
                      </a:lnTo>
                      <a:lnTo>
                        <a:pt x="3" y="0"/>
                      </a:lnTo>
                      <a:lnTo>
                        <a:pt x="5"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7" name="Freeform 127"/>
                <p:cNvSpPr>
                  <a:spLocks/>
                </p:cNvSpPr>
                <p:nvPr/>
              </p:nvSpPr>
              <p:spPr bwMode="auto">
                <a:xfrm>
                  <a:off x="6850" y="3947"/>
                  <a:ext cx="7" cy="15"/>
                </a:xfrm>
                <a:custGeom>
                  <a:avLst/>
                  <a:gdLst>
                    <a:gd name="T0" fmla="*/ 2 w 7"/>
                    <a:gd name="T1" fmla="*/ 15 h 15"/>
                    <a:gd name="T2" fmla="*/ 0 w 7"/>
                    <a:gd name="T3" fmla="*/ 15 h 15"/>
                    <a:gd name="T4" fmla="*/ 4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4"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8" name="Freeform 128"/>
                <p:cNvSpPr>
                  <a:spLocks/>
                </p:cNvSpPr>
                <p:nvPr/>
              </p:nvSpPr>
              <p:spPr bwMode="auto">
                <a:xfrm>
                  <a:off x="6833" y="3947"/>
                  <a:ext cx="7" cy="15"/>
                </a:xfrm>
                <a:custGeom>
                  <a:avLst/>
                  <a:gdLst>
                    <a:gd name="T0" fmla="*/ 2 w 7"/>
                    <a:gd name="T1" fmla="*/ 15 h 15"/>
                    <a:gd name="T2" fmla="*/ 0 w 7"/>
                    <a:gd name="T3" fmla="*/ 15 h 15"/>
                    <a:gd name="T4" fmla="*/ 5 w 7"/>
                    <a:gd name="T5" fmla="*/ 0 h 15"/>
                    <a:gd name="T6" fmla="*/ 7 w 7"/>
                    <a:gd name="T7" fmla="*/ 2 h 15"/>
                    <a:gd name="T8" fmla="*/ 2 w 7"/>
                    <a:gd name="T9" fmla="*/ 15 h 15"/>
                  </a:gdLst>
                  <a:ahLst/>
                  <a:cxnLst>
                    <a:cxn ang="0">
                      <a:pos x="T0" y="T1"/>
                    </a:cxn>
                    <a:cxn ang="0">
                      <a:pos x="T2" y="T3"/>
                    </a:cxn>
                    <a:cxn ang="0">
                      <a:pos x="T4" y="T5"/>
                    </a:cxn>
                    <a:cxn ang="0">
                      <a:pos x="T6" y="T7"/>
                    </a:cxn>
                    <a:cxn ang="0">
                      <a:pos x="T8" y="T9"/>
                    </a:cxn>
                  </a:cxnLst>
                  <a:rect l="0" t="0" r="r" b="b"/>
                  <a:pathLst>
                    <a:path w="7" h="15">
                      <a:moveTo>
                        <a:pt x="2" y="15"/>
                      </a:moveTo>
                      <a:lnTo>
                        <a:pt x="0" y="15"/>
                      </a:lnTo>
                      <a:lnTo>
                        <a:pt x="5" y="0"/>
                      </a:lnTo>
                      <a:lnTo>
                        <a:pt x="7" y="2"/>
                      </a:lnTo>
                      <a:lnTo>
                        <a:pt x="2"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49" name="Freeform 129"/>
                <p:cNvSpPr>
                  <a:spLocks/>
                </p:cNvSpPr>
                <p:nvPr/>
              </p:nvSpPr>
              <p:spPr bwMode="auto">
                <a:xfrm>
                  <a:off x="6817" y="3947"/>
                  <a:ext cx="7" cy="15"/>
                </a:xfrm>
                <a:custGeom>
                  <a:avLst/>
                  <a:gdLst>
                    <a:gd name="T0" fmla="*/ 1 w 7"/>
                    <a:gd name="T1" fmla="*/ 15 h 15"/>
                    <a:gd name="T2" fmla="*/ 0 w 7"/>
                    <a:gd name="T3" fmla="*/ 15 h 15"/>
                    <a:gd name="T4" fmla="*/ 6 w 7"/>
                    <a:gd name="T5" fmla="*/ 0 h 15"/>
                    <a:gd name="T6" fmla="*/ 7 w 7"/>
                    <a:gd name="T7" fmla="*/ 2 h 15"/>
                    <a:gd name="T8" fmla="*/ 1 w 7"/>
                    <a:gd name="T9" fmla="*/ 15 h 15"/>
                  </a:gdLst>
                  <a:ahLst/>
                  <a:cxnLst>
                    <a:cxn ang="0">
                      <a:pos x="T0" y="T1"/>
                    </a:cxn>
                    <a:cxn ang="0">
                      <a:pos x="T2" y="T3"/>
                    </a:cxn>
                    <a:cxn ang="0">
                      <a:pos x="T4" y="T5"/>
                    </a:cxn>
                    <a:cxn ang="0">
                      <a:pos x="T6" y="T7"/>
                    </a:cxn>
                    <a:cxn ang="0">
                      <a:pos x="T8" y="T9"/>
                    </a:cxn>
                  </a:cxnLst>
                  <a:rect l="0" t="0" r="r" b="b"/>
                  <a:pathLst>
                    <a:path w="7" h="15">
                      <a:moveTo>
                        <a:pt x="1" y="15"/>
                      </a:moveTo>
                      <a:lnTo>
                        <a:pt x="0" y="15"/>
                      </a:lnTo>
                      <a:lnTo>
                        <a:pt x="6" y="0"/>
                      </a:lnTo>
                      <a:lnTo>
                        <a:pt x="7" y="2"/>
                      </a:lnTo>
                      <a:lnTo>
                        <a:pt x="1"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0" name="Freeform 130"/>
                <p:cNvSpPr>
                  <a:spLocks/>
                </p:cNvSpPr>
                <p:nvPr/>
              </p:nvSpPr>
              <p:spPr bwMode="auto">
                <a:xfrm>
                  <a:off x="6766" y="3947"/>
                  <a:ext cx="11" cy="15"/>
                </a:xfrm>
                <a:custGeom>
                  <a:avLst/>
                  <a:gdLst>
                    <a:gd name="T0" fmla="*/ 3 w 11"/>
                    <a:gd name="T1" fmla="*/ 15 h 15"/>
                    <a:gd name="T2" fmla="*/ 0 w 11"/>
                    <a:gd name="T3" fmla="*/ 13 h 15"/>
                    <a:gd name="T4" fmla="*/ 10 w 11"/>
                    <a:gd name="T5" fmla="*/ 0 h 15"/>
                    <a:gd name="T6" fmla="*/ 11 w 11"/>
                    <a:gd name="T7" fmla="*/ 2 h 15"/>
                    <a:gd name="T8" fmla="*/ 3 w 11"/>
                    <a:gd name="T9" fmla="*/ 15 h 15"/>
                  </a:gdLst>
                  <a:ahLst/>
                  <a:cxnLst>
                    <a:cxn ang="0">
                      <a:pos x="T0" y="T1"/>
                    </a:cxn>
                    <a:cxn ang="0">
                      <a:pos x="T2" y="T3"/>
                    </a:cxn>
                    <a:cxn ang="0">
                      <a:pos x="T4" y="T5"/>
                    </a:cxn>
                    <a:cxn ang="0">
                      <a:pos x="T6" y="T7"/>
                    </a:cxn>
                    <a:cxn ang="0">
                      <a:pos x="T8" y="T9"/>
                    </a:cxn>
                  </a:cxnLst>
                  <a:rect l="0" t="0" r="r" b="b"/>
                  <a:pathLst>
                    <a:path w="11" h="15">
                      <a:moveTo>
                        <a:pt x="3" y="15"/>
                      </a:moveTo>
                      <a:lnTo>
                        <a:pt x="0" y="13"/>
                      </a:lnTo>
                      <a:lnTo>
                        <a:pt x="10" y="0"/>
                      </a:lnTo>
                      <a:lnTo>
                        <a:pt x="11" y="2"/>
                      </a:lnTo>
                      <a:lnTo>
                        <a:pt x="3" y="15"/>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1" name="Freeform 131"/>
                <p:cNvSpPr>
                  <a:spLocks/>
                </p:cNvSpPr>
                <p:nvPr/>
              </p:nvSpPr>
              <p:spPr bwMode="auto">
                <a:xfrm>
                  <a:off x="6830"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2" name="Freeform 132"/>
                <p:cNvSpPr>
                  <a:spLocks/>
                </p:cNvSpPr>
                <p:nvPr/>
              </p:nvSpPr>
              <p:spPr bwMode="auto">
                <a:xfrm>
                  <a:off x="6814" y="3936"/>
                  <a:ext cx="9" cy="13"/>
                </a:xfrm>
                <a:custGeom>
                  <a:avLst/>
                  <a:gdLst>
                    <a:gd name="T0" fmla="*/ 3 w 9"/>
                    <a:gd name="T1" fmla="*/ 13 h 13"/>
                    <a:gd name="T2" fmla="*/ 0 w 9"/>
                    <a:gd name="T3" fmla="*/ 11 h 13"/>
                    <a:gd name="T4" fmla="*/ 7 w 9"/>
                    <a:gd name="T5" fmla="*/ 0 h 13"/>
                    <a:gd name="T6" fmla="*/ 9 w 9"/>
                    <a:gd name="T7" fmla="*/ 0 h 13"/>
                    <a:gd name="T8" fmla="*/ 3 w 9"/>
                    <a:gd name="T9" fmla="*/ 13 h 13"/>
                  </a:gdLst>
                  <a:ahLst/>
                  <a:cxnLst>
                    <a:cxn ang="0">
                      <a:pos x="T0" y="T1"/>
                    </a:cxn>
                    <a:cxn ang="0">
                      <a:pos x="T2" y="T3"/>
                    </a:cxn>
                    <a:cxn ang="0">
                      <a:pos x="T4" y="T5"/>
                    </a:cxn>
                    <a:cxn ang="0">
                      <a:pos x="T6" y="T7"/>
                    </a:cxn>
                    <a:cxn ang="0">
                      <a:pos x="T8" y="T9"/>
                    </a:cxn>
                  </a:cxnLst>
                  <a:rect l="0" t="0" r="r" b="b"/>
                  <a:pathLst>
                    <a:path w="9" h="13">
                      <a:moveTo>
                        <a:pt x="3" y="13"/>
                      </a:moveTo>
                      <a:lnTo>
                        <a:pt x="0" y="11"/>
                      </a:lnTo>
                      <a:lnTo>
                        <a:pt x="7" y="0"/>
                      </a:lnTo>
                      <a:lnTo>
                        <a:pt x="9"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3" name="Freeform 133"/>
                <p:cNvSpPr>
                  <a:spLocks/>
                </p:cNvSpPr>
                <p:nvPr/>
              </p:nvSpPr>
              <p:spPr bwMode="auto">
                <a:xfrm>
                  <a:off x="6845" y="3936"/>
                  <a:ext cx="7" cy="13"/>
                </a:xfrm>
                <a:custGeom>
                  <a:avLst/>
                  <a:gdLst>
                    <a:gd name="T0" fmla="*/ 3 w 7"/>
                    <a:gd name="T1" fmla="*/ 13 h 13"/>
                    <a:gd name="T2" fmla="*/ 0 w 7"/>
                    <a:gd name="T3" fmla="*/ 11 h 13"/>
                    <a:gd name="T4" fmla="*/ 5 w 7"/>
                    <a:gd name="T5" fmla="*/ 0 h 13"/>
                    <a:gd name="T6" fmla="*/ 7 w 7"/>
                    <a:gd name="T7" fmla="*/ 0 h 13"/>
                    <a:gd name="T8" fmla="*/ 3 w 7"/>
                    <a:gd name="T9" fmla="*/ 13 h 13"/>
                  </a:gdLst>
                  <a:ahLst/>
                  <a:cxnLst>
                    <a:cxn ang="0">
                      <a:pos x="T0" y="T1"/>
                    </a:cxn>
                    <a:cxn ang="0">
                      <a:pos x="T2" y="T3"/>
                    </a:cxn>
                    <a:cxn ang="0">
                      <a:pos x="T4" y="T5"/>
                    </a:cxn>
                    <a:cxn ang="0">
                      <a:pos x="T6" y="T7"/>
                    </a:cxn>
                    <a:cxn ang="0">
                      <a:pos x="T8" y="T9"/>
                    </a:cxn>
                  </a:cxnLst>
                  <a:rect l="0" t="0" r="r" b="b"/>
                  <a:pathLst>
                    <a:path w="7" h="13">
                      <a:moveTo>
                        <a:pt x="3" y="13"/>
                      </a:moveTo>
                      <a:lnTo>
                        <a:pt x="0" y="11"/>
                      </a:lnTo>
                      <a:lnTo>
                        <a:pt x="5" y="0"/>
                      </a:lnTo>
                      <a:lnTo>
                        <a:pt x="7" y="0"/>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4" name="Freeform 134"/>
                <p:cNvSpPr>
                  <a:spLocks/>
                </p:cNvSpPr>
                <p:nvPr/>
              </p:nvSpPr>
              <p:spPr bwMode="auto">
                <a:xfrm>
                  <a:off x="6862" y="3937"/>
                  <a:ext cx="5" cy="12"/>
                </a:xfrm>
                <a:custGeom>
                  <a:avLst/>
                  <a:gdLst>
                    <a:gd name="T0" fmla="*/ 2 w 5"/>
                    <a:gd name="T1" fmla="*/ 12 h 12"/>
                    <a:gd name="T2" fmla="*/ 0 w 5"/>
                    <a:gd name="T3" fmla="*/ 10 h 12"/>
                    <a:gd name="T4" fmla="*/ 2 w 5"/>
                    <a:gd name="T5" fmla="*/ 0 h 12"/>
                    <a:gd name="T6" fmla="*/ 5 w 5"/>
                    <a:gd name="T7" fmla="*/ 0 h 12"/>
                    <a:gd name="T8" fmla="*/ 2 w 5"/>
                    <a:gd name="T9" fmla="*/ 12 h 12"/>
                  </a:gdLst>
                  <a:ahLst/>
                  <a:cxnLst>
                    <a:cxn ang="0">
                      <a:pos x="T0" y="T1"/>
                    </a:cxn>
                    <a:cxn ang="0">
                      <a:pos x="T2" y="T3"/>
                    </a:cxn>
                    <a:cxn ang="0">
                      <a:pos x="T4" y="T5"/>
                    </a:cxn>
                    <a:cxn ang="0">
                      <a:pos x="T6" y="T7"/>
                    </a:cxn>
                    <a:cxn ang="0">
                      <a:pos x="T8" y="T9"/>
                    </a:cxn>
                  </a:cxnLst>
                  <a:rect l="0" t="0" r="r" b="b"/>
                  <a:pathLst>
                    <a:path w="5" h="12">
                      <a:moveTo>
                        <a:pt x="2" y="12"/>
                      </a:moveTo>
                      <a:lnTo>
                        <a:pt x="0" y="10"/>
                      </a:lnTo>
                      <a:lnTo>
                        <a:pt x="2" y="0"/>
                      </a:lnTo>
                      <a:lnTo>
                        <a:pt x="5" y="0"/>
                      </a:lnTo>
                      <a:lnTo>
                        <a:pt x="2" y="12"/>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5" name="Freeform 135"/>
                <p:cNvSpPr>
                  <a:spLocks/>
                </p:cNvSpPr>
                <p:nvPr/>
              </p:nvSpPr>
              <p:spPr bwMode="auto">
                <a:xfrm>
                  <a:off x="6878" y="3936"/>
                  <a:ext cx="4" cy="11"/>
                </a:xfrm>
                <a:custGeom>
                  <a:avLst/>
                  <a:gdLst>
                    <a:gd name="T0" fmla="*/ 1 w 4"/>
                    <a:gd name="T1" fmla="*/ 11 h 11"/>
                    <a:gd name="T2" fmla="*/ 0 w 4"/>
                    <a:gd name="T3" fmla="*/ 11 h 11"/>
                    <a:gd name="T4" fmla="*/ 1 w 4"/>
                    <a:gd name="T5" fmla="*/ 0 h 11"/>
                    <a:gd name="T6" fmla="*/ 4 w 4"/>
                    <a:gd name="T7" fmla="*/ 0 h 11"/>
                    <a:gd name="T8" fmla="*/ 1 w 4"/>
                    <a:gd name="T9" fmla="*/ 11 h 11"/>
                  </a:gdLst>
                  <a:ahLst/>
                  <a:cxnLst>
                    <a:cxn ang="0">
                      <a:pos x="T0" y="T1"/>
                    </a:cxn>
                    <a:cxn ang="0">
                      <a:pos x="T2" y="T3"/>
                    </a:cxn>
                    <a:cxn ang="0">
                      <a:pos x="T4" y="T5"/>
                    </a:cxn>
                    <a:cxn ang="0">
                      <a:pos x="T6" y="T7"/>
                    </a:cxn>
                    <a:cxn ang="0">
                      <a:pos x="T8" y="T9"/>
                    </a:cxn>
                  </a:cxnLst>
                  <a:rect l="0" t="0" r="r" b="b"/>
                  <a:pathLst>
                    <a:path w="4" h="11">
                      <a:moveTo>
                        <a:pt x="1" y="11"/>
                      </a:moveTo>
                      <a:lnTo>
                        <a:pt x="0" y="11"/>
                      </a:lnTo>
                      <a:lnTo>
                        <a:pt x="1" y="0"/>
                      </a:lnTo>
                      <a:lnTo>
                        <a:pt x="4" y="0"/>
                      </a:lnTo>
                      <a:lnTo>
                        <a:pt x="1"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6" name="Freeform 136"/>
                <p:cNvSpPr>
                  <a:spLocks/>
                </p:cNvSpPr>
                <p:nvPr/>
              </p:nvSpPr>
              <p:spPr bwMode="auto">
                <a:xfrm>
                  <a:off x="6894" y="3937"/>
                  <a:ext cx="4" cy="10"/>
                </a:xfrm>
                <a:custGeom>
                  <a:avLst/>
                  <a:gdLst>
                    <a:gd name="T0" fmla="*/ 2 w 4"/>
                    <a:gd name="T1" fmla="*/ 10 h 10"/>
                    <a:gd name="T2" fmla="*/ 0 w 4"/>
                    <a:gd name="T3" fmla="*/ 10 h 10"/>
                    <a:gd name="T4" fmla="*/ 1 w 4"/>
                    <a:gd name="T5" fmla="*/ 0 h 10"/>
                    <a:gd name="T6" fmla="*/ 4 w 4"/>
                    <a:gd name="T7" fmla="*/ 0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lnTo>
                        <a:pt x="0" y="10"/>
                      </a:lnTo>
                      <a:lnTo>
                        <a:pt x="1" y="0"/>
                      </a:lnTo>
                      <a:lnTo>
                        <a:pt x="4" y="0"/>
                      </a:lnTo>
                      <a:lnTo>
                        <a:pt x="2"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7" name="Freeform 137"/>
                <p:cNvSpPr>
                  <a:spLocks/>
                </p:cNvSpPr>
                <p:nvPr/>
              </p:nvSpPr>
              <p:spPr bwMode="auto">
                <a:xfrm>
                  <a:off x="6909" y="3937"/>
                  <a:ext cx="3" cy="10"/>
                </a:xfrm>
                <a:custGeom>
                  <a:avLst/>
                  <a:gdLst>
                    <a:gd name="T0" fmla="*/ 3 w 3"/>
                    <a:gd name="T1" fmla="*/ 10 h 10"/>
                    <a:gd name="T2" fmla="*/ 0 w 3"/>
                    <a:gd name="T3" fmla="*/ 10 h 10"/>
                    <a:gd name="T4" fmla="*/ 2 w 3"/>
                    <a:gd name="T5" fmla="*/ 0 h 10"/>
                    <a:gd name="T6" fmla="*/ 3 w 3"/>
                    <a:gd name="T7" fmla="*/ 0 h 10"/>
                    <a:gd name="T8" fmla="*/ 3 w 3"/>
                    <a:gd name="T9" fmla="*/ 10 h 10"/>
                  </a:gdLst>
                  <a:ahLst/>
                  <a:cxnLst>
                    <a:cxn ang="0">
                      <a:pos x="T0" y="T1"/>
                    </a:cxn>
                    <a:cxn ang="0">
                      <a:pos x="T2" y="T3"/>
                    </a:cxn>
                    <a:cxn ang="0">
                      <a:pos x="T4" y="T5"/>
                    </a:cxn>
                    <a:cxn ang="0">
                      <a:pos x="T6" y="T7"/>
                    </a:cxn>
                    <a:cxn ang="0">
                      <a:pos x="T8" y="T9"/>
                    </a:cxn>
                  </a:cxnLst>
                  <a:rect l="0" t="0" r="r" b="b"/>
                  <a:pathLst>
                    <a:path w="3" h="10">
                      <a:moveTo>
                        <a:pt x="3" y="10"/>
                      </a:moveTo>
                      <a:lnTo>
                        <a:pt x="0" y="10"/>
                      </a:lnTo>
                      <a:lnTo>
                        <a:pt x="2" y="0"/>
                      </a:lnTo>
                      <a:lnTo>
                        <a:pt x="3" y="0"/>
                      </a:lnTo>
                      <a:lnTo>
                        <a:pt x="3"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8" name="Freeform 138"/>
                <p:cNvSpPr>
                  <a:spLocks/>
                </p:cNvSpPr>
                <p:nvPr/>
              </p:nvSpPr>
              <p:spPr bwMode="auto">
                <a:xfrm>
                  <a:off x="6925" y="3937"/>
                  <a:ext cx="3" cy="10"/>
                </a:xfrm>
                <a:custGeom>
                  <a:avLst/>
                  <a:gdLst>
                    <a:gd name="T0" fmla="*/ 1 w 3"/>
                    <a:gd name="T1" fmla="*/ 10 h 10"/>
                    <a:gd name="T2" fmla="*/ 0 w 3"/>
                    <a:gd name="T3" fmla="*/ 0 h 10"/>
                    <a:gd name="T4" fmla="*/ 3 w 3"/>
                    <a:gd name="T5" fmla="*/ 0 h 10"/>
                    <a:gd name="T6" fmla="*/ 3 w 3"/>
                    <a:gd name="T7" fmla="*/ 10 h 10"/>
                    <a:gd name="T8" fmla="*/ 1 w 3"/>
                    <a:gd name="T9" fmla="*/ 10 h 10"/>
                  </a:gdLst>
                  <a:ahLst/>
                  <a:cxnLst>
                    <a:cxn ang="0">
                      <a:pos x="T0" y="T1"/>
                    </a:cxn>
                    <a:cxn ang="0">
                      <a:pos x="T2" y="T3"/>
                    </a:cxn>
                    <a:cxn ang="0">
                      <a:pos x="T4" y="T5"/>
                    </a:cxn>
                    <a:cxn ang="0">
                      <a:pos x="T6" y="T7"/>
                    </a:cxn>
                    <a:cxn ang="0">
                      <a:pos x="T8" y="T9"/>
                    </a:cxn>
                  </a:cxnLst>
                  <a:rect l="0" t="0" r="r" b="b"/>
                  <a:pathLst>
                    <a:path w="3" h="10">
                      <a:moveTo>
                        <a:pt x="1" y="10"/>
                      </a:moveTo>
                      <a:lnTo>
                        <a:pt x="0" y="0"/>
                      </a:lnTo>
                      <a:lnTo>
                        <a:pt x="3" y="0"/>
                      </a:lnTo>
                      <a:lnTo>
                        <a:pt x="3" y="10"/>
                      </a:lnTo>
                      <a:lnTo>
                        <a:pt x="1" y="10"/>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59" name="Freeform 139"/>
                <p:cNvSpPr>
                  <a:spLocks/>
                </p:cNvSpPr>
                <p:nvPr/>
              </p:nvSpPr>
              <p:spPr bwMode="auto">
                <a:xfrm>
                  <a:off x="6940" y="3936"/>
                  <a:ext cx="3" cy="11"/>
                </a:xfrm>
                <a:custGeom>
                  <a:avLst/>
                  <a:gdLst>
                    <a:gd name="T0" fmla="*/ 2 w 3"/>
                    <a:gd name="T1" fmla="*/ 11 h 11"/>
                    <a:gd name="T2" fmla="*/ 0 w 3"/>
                    <a:gd name="T3" fmla="*/ 0 h 11"/>
                    <a:gd name="T4" fmla="*/ 2 w 3"/>
                    <a:gd name="T5" fmla="*/ 0 h 11"/>
                    <a:gd name="T6" fmla="*/ 3 w 3"/>
                    <a:gd name="T7" fmla="*/ 11 h 11"/>
                    <a:gd name="T8" fmla="*/ 2 w 3"/>
                    <a:gd name="T9" fmla="*/ 11 h 11"/>
                  </a:gdLst>
                  <a:ahLst/>
                  <a:cxnLst>
                    <a:cxn ang="0">
                      <a:pos x="T0" y="T1"/>
                    </a:cxn>
                    <a:cxn ang="0">
                      <a:pos x="T2" y="T3"/>
                    </a:cxn>
                    <a:cxn ang="0">
                      <a:pos x="T4" y="T5"/>
                    </a:cxn>
                    <a:cxn ang="0">
                      <a:pos x="T6" y="T7"/>
                    </a:cxn>
                    <a:cxn ang="0">
                      <a:pos x="T8" y="T9"/>
                    </a:cxn>
                  </a:cxnLst>
                  <a:rect l="0" t="0" r="r" b="b"/>
                  <a:pathLst>
                    <a:path w="3" h="11">
                      <a:moveTo>
                        <a:pt x="2" y="11"/>
                      </a:moveTo>
                      <a:lnTo>
                        <a:pt x="0" y="0"/>
                      </a:lnTo>
                      <a:lnTo>
                        <a:pt x="2" y="0"/>
                      </a:lnTo>
                      <a:lnTo>
                        <a:pt x="3" y="11"/>
                      </a:lnTo>
                      <a:lnTo>
                        <a:pt x="2" y="11"/>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60" name="Freeform 140"/>
                <p:cNvSpPr>
                  <a:spLocks/>
                </p:cNvSpPr>
                <p:nvPr/>
              </p:nvSpPr>
              <p:spPr bwMode="auto">
                <a:xfrm>
                  <a:off x="6955" y="3936"/>
                  <a:ext cx="4" cy="13"/>
                </a:xfrm>
                <a:custGeom>
                  <a:avLst/>
                  <a:gdLst>
                    <a:gd name="T0" fmla="*/ 2 w 4"/>
                    <a:gd name="T1" fmla="*/ 13 h 13"/>
                    <a:gd name="T2" fmla="*/ 0 w 4"/>
                    <a:gd name="T3" fmla="*/ 0 h 13"/>
                    <a:gd name="T4" fmla="*/ 2 w 4"/>
                    <a:gd name="T5" fmla="*/ 0 h 13"/>
                    <a:gd name="T6" fmla="*/ 4 w 4"/>
                    <a:gd name="T7" fmla="*/ 11 h 13"/>
                    <a:gd name="T8" fmla="*/ 2 w 4"/>
                    <a:gd name="T9" fmla="*/ 13 h 13"/>
                  </a:gdLst>
                  <a:ahLst/>
                  <a:cxnLst>
                    <a:cxn ang="0">
                      <a:pos x="T0" y="T1"/>
                    </a:cxn>
                    <a:cxn ang="0">
                      <a:pos x="T2" y="T3"/>
                    </a:cxn>
                    <a:cxn ang="0">
                      <a:pos x="T4" y="T5"/>
                    </a:cxn>
                    <a:cxn ang="0">
                      <a:pos x="T6" y="T7"/>
                    </a:cxn>
                    <a:cxn ang="0">
                      <a:pos x="T8" y="T9"/>
                    </a:cxn>
                  </a:cxnLst>
                  <a:rect l="0" t="0" r="r" b="b"/>
                  <a:pathLst>
                    <a:path w="4" h="13">
                      <a:moveTo>
                        <a:pt x="2" y="13"/>
                      </a:moveTo>
                      <a:lnTo>
                        <a:pt x="0" y="0"/>
                      </a:lnTo>
                      <a:lnTo>
                        <a:pt x="2" y="0"/>
                      </a:lnTo>
                      <a:lnTo>
                        <a:pt x="4" y="1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61" name="Freeform 141"/>
                <p:cNvSpPr>
                  <a:spLocks/>
                </p:cNvSpPr>
                <p:nvPr/>
              </p:nvSpPr>
              <p:spPr bwMode="auto">
                <a:xfrm>
                  <a:off x="6970" y="3936"/>
                  <a:ext cx="4" cy="13"/>
                </a:xfrm>
                <a:custGeom>
                  <a:avLst/>
                  <a:gdLst>
                    <a:gd name="T0" fmla="*/ 3 w 4"/>
                    <a:gd name="T1" fmla="*/ 13 h 13"/>
                    <a:gd name="T2" fmla="*/ 0 w 4"/>
                    <a:gd name="T3" fmla="*/ 1 h 13"/>
                    <a:gd name="T4" fmla="*/ 2 w 4"/>
                    <a:gd name="T5" fmla="*/ 0 h 13"/>
                    <a:gd name="T6" fmla="*/ 4 w 4"/>
                    <a:gd name="T7" fmla="*/ 11 h 13"/>
                    <a:gd name="T8" fmla="*/ 3 w 4"/>
                    <a:gd name="T9" fmla="*/ 13 h 13"/>
                  </a:gdLst>
                  <a:ahLst/>
                  <a:cxnLst>
                    <a:cxn ang="0">
                      <a:pos x="T0" y="T1"/>
                    </a:cxn>
                    <a:cxn ang="0">
                      <a:pos x="T2" y="T3"/>
                    </a:cxn>
                    <a:cxn ang="0">
                      <a:pos x="T4" y="T5"/>
                    </a:cxn>
                    <a:cxn ang="0">
                      <a:pos x="T6" y="T7"/>
                    </a:cxn>
                    <a:cxn ang="0">
                      <a:pos x="T8" y="T9"/>
                    </a:cxn>
                  </a:cxnLst>
                  <a:rect l="0" t="0" r="r" b="b"/>
                  <a:pathLst>
                    <a:path w="4" h="13">
                      <a:moveTo>
                        <a:pt x="3" y="13"/>
                      </a:moveTo>
                      <a:lnTo>
                        <a:pt x="0" y="1"/>
                      </a:lnTo>
                      <a:lnTo>
                        <a:pt x="2" y="0"/>
                      </a:lnTo>
                      <a:lnTo>
                        <a:pt x="4" y="11"/>
                      </a:lnTo>
                      <a:lnTo>
                        <a:pt x="3"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62" name="Freeform 142"/>
                <p:cNvSpPr>
                  <a:spLocks/>
                </p:cNvSpPr>
                <p:nvPr/>
              </p:nvSpPr>
              <p:spPr bwMode="auto">
                <a:xfrm>
                  <a:off x="6984" y="3936"/>
                  <a:ext cx="7" cy="13"/>
                </a:xfrm>
                <a:custGeom>
                  <a:avLst/>
                  <a:gdLst>
                    <a:gd name="T0" fmla="*/ 5 w 7"/>
                    <a:gd name="T1" fmla="*/ 13 h 13"/>
                    <a:gd name="T2" fmla="*/ 0 w 7"/>
                    <a:gd name="T3" fmla="*/ 0 h 13"/>
                    <a:gd name="T4" fmla="*/ 2 w 7"/>
                    <a:gd name="T5" fmla="*/ 0 h 13"/>
                    <a:gd name="T6" fmla="*/ 7 w 7"/>
                    <a:gd name="T7" fmla="*/ 11 h 13"/>
                    <a:gd name="T8" fmla="*/ 5 w 7"/>
                    <a:gd name="T9" fmla="*/ 13 h 13"/>
                  </a:gdLst>
                  <a:ahLst/>
                  <a:cxnLst>
                    <a:cxn ang="0">
                      <a:pos x="T0" y="T1"/>
                    </a:cxn>
                    <a:cxn ang="0">
                      <a:pos x="T2" y="T3"/>
                    </a:cxn>
                    <a:cxn ang="0">
                      <a:pos x="T4" y="T5"/>
                    </a:cxn>
                    <a:cxn ang="0">
                      <a:pos x="T6" y="T7"/>
                    </a:cxn>
                    <a:cxn ang="0">
                      <a:pos x="T8" y="T9"/>
                    </a:cxn>
                  </a:cxnLst>
                  <a:rect l="0" t="0" r="r" b="b"/>
                  <a:pathLst>
                    <a:path w="7" h="13">
                      <a:moveTo>
                        <a:pt x="5" y="13"/>
                      </a:moveTo>
                      <a:lnTo>
                        <a:pt x="0" y="0"/>
                      </a:lnTo>
                      <a:lnTo>
                        <a:pt x="2" y="0"/>
                      </a:lnTo>
                      <a:lnTo>
                        <a:pt x="7" y="11"/>
                      </a:lnTo>
                      <a:lnTo>
                        <a:pt x="5"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sp>
              <p:nvSpPr>
                <p:cNvPr id="563" name="Freeform 143"/>
                <p:cNvSpPr>
                  <a:spLocks/>
                </p:cNvSpPr>
                <p:nvPr/>
              </p:nvSpPr>
              <p:spPr bwMode="auto">
                <a:xfrm>
                  <a:off x="6767" y="3936"/>
                  <a:ext cx="10" cy="13"/>
                </a:xfrm>
                <a:custGeom>
                  <a:avLst/>
                  <a:gdLst>
                    <a:gd name="T0" fmla="*/ 2 w 10"/>
                    <a:gd name="T1" fmla="*/ 13 h 13"/>
                    <a:gd name="T2" fmla="*/ 0 w 10"/>
                    <a:gd name="T3" fmla="*/ 11 h 13"/>
                    <a:gd name="T4" fmla="*/ 9 w 10"/>
                    <a:gd name="T5" fmla="*/ 0 h 13"/>
                    <a:gd name="T6" fmla="*/ 10 w 10"/>
                    <a:gd name="T7" fmla="*/ 1 h 13"/>
                    <a:gd name="T8" fmla="*/ 2 w 10"/>
                    <a:gd name="T9" fmla="*/ 13 h 13"/>
                  </a:gdLst>
                  <a:ahLst/>
                  <a:cxnLst>
                    <a:cxn ang="0">
                      <a:pos x="T0" y="T1"/>
                    </a:cxn>
                    <a:cxn ang="0">
                      <a:pos x="T2" y="T3"/>
                    </a:cxn>
                    <a:cxn ang="0">
                      <a:pos x="T4" y="T5"/>
                    </a:cxn>
                    <a:cxn ang="0">
                      <a:pos x="T6" y="T7"/>
                    </a:cxn>
                    <a:cxn ang="0">
                      <a:pos x="T8" y="T9"/>
                    </a:cxn>
                  </a:cxnLst>
                  <a:rect l="0" t="0" r="r" b="b"/>
                  <a:pathLst>
                    <a:path w="10" h="13">
                      <a:moveTo>
                        <a:pt x="2" y="13"/>
                      </a:moveTo>
                      <a:lnTo>
                        <a:pt x="0" y="11"/>
                      </a:lnTo>
                      <a:lnTo>
                        <a:pt x="9" y="0"/>
                      </a:lnTo>
                      <a:lnTo>
                        <a:pt x="10" y="1"/>
                      </a:lnTo>
                      <a:lnTo>
                        <a:pt x="2" y="13"/>
                      </a:lnTo>
                      <a:close/>
                    </a:path>
                  </a:pathLst>
                </a:custGeom>
                <a:solidFill>
                  <a:srgbClr val="6D6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699425">
                    <a:defRPr/>
                  </a:pPr>
                  <a:endParaRPr lang="en-US" sz="1377" kern="0">
                    <a:solidFill>
                      <a:srgbClr val="FFFFFF"/>
                    </a:solidFill>
                  </a:endParaRPr>
                </a:p>
              </p:txBody>
            </p:sp>
          </p:grpSp>
          <p:sp>
            <p:nvSpPr>
              <p:cNvPr id="495" name="Rectangle 5"/>
              <p:cNvSpPr>
                <a:spLocks noChangeArrowheads="1"/>
              </p:cNvSpPr>
              <p:nvPr/>
            </p:nvSpPr>
            <p:spPr bwMode="auto">
              <a:xfrm>
                <a:off x="10671089" y="5847039"/>
                <a:ext cx="609760" cy="384544"/>
              </a:xfrm>
              <a:prstGeom prst="rect">
                <a:avLst/>
              </a:prstGeom>
              <a:solidFill>
                <a:srgbClr val="333333"/>
              </a:solidFill>
              <a:ln w="19050">
                <a:solidFill>
                  <a:srgbClr val="D2D2D2"/>
                </a:solidFill>
                <a:miter lim="800000"/>
                <a:headEnd/>
                <a:tailEnd/>
              </a:ln>
            </p:spPr>
            <p:txBody>
              <a:bodyPr vert="horz" wrap="square" lIns="69945" tIns="34973" rIns="69945" bIns="34973" numCol="1" anchor="t" anchorCtr="0" compatLnSpc="1">
                <a:prstTxWarp prst="textNoShape">
                  <a:avLst/>
                </a:prstTxWarp>
              </a:bodyPr>
              <a:lstStyle/>
              <a:p>
                <a:pPr defTabSz="699425">
                  <a:defRPr/>
                </a:pPr>
                <a:endParaRPr lang="en-US" sz="1377" kern="0" dirty="0">
                  <a:solidFill>
                    <a:srgbClr val="FFFFFF"/>
                  </a:solidFill>
                </a:endParaRPr>
              </a:p>
            </p:txBody>
          </p:sp>
        </p:grpSp>
        <p:sp>
          <p:nvSpPr>
            <p:cNvPr id="636" name="TextBox 635"/>
            <p:cNvSpPr txBox="1"/>
            <p:nvPr/>
          </p:nvSpPr>
          <p:spPr>
            <a:xfrm>
              <a:off x="8913692" y="2463813"/>
              <a:ext cx="1391792" cy="395543"/>
            </a:xfrm>
            <a:prstGeom prst="rect">
              <a:avLst/>
            </a:prstGeom>
            <a:noFill/>
          </p:spPr>
          <p:txBody>
            <a:bodyPr wrap="none" lIns="139891" tIns="111912" rIns="139891" bIns="111912" rtlCol="0">
              <a:spAutoFit/>
            </a:bodyPr>
            <a:lstStyle>
              <a:defPPr>
                <a:defRPr lang="en-US"/>
              </a:defPPr>
              <a:lvl1pPr marR="0" lvl="0" indent="0" fontAlgn="auto">
                <a:lnSpc>
                  <a:spcPct val="90000"/>
                </a:lnSpc>
                <a:spcBef>
                  <a:spcPts val="0"/>
                </a:spcBef>
                <a:spcAft>
                  <a:spcPts val="600"/>
                </a:spcAft>
                <a:buClrTx/>
                <a:buSzTx/>
                <a:buFontTx/>
                <a:buNone/>
                <a:tabLst/>
                <a:defRPr sz="2000" kern="0">
                  <a:solidFill>
                    <a:srgbClr val="505050"/>
                  </a:solidFill>
                </a:defRPr>
              </a:lvl1pPr>
            </a:lstStyle>
            <a:p>
              <a:pPr algn="ctr"/>
              <a:r>
                <a:rPr lang="en-US" sz="1224" dirty="0" smtClean="0"/>
                <a:t>Domain Admins</a:t>
              </a:r>
              <a:endParaRPr lang="en-US" sz="1224" dirty="0"/>
            </a:p>
          </p:txBody>
        </p:sp>
        <p:pic>
          <p:nvPicPr>
            <p:cNvPr id="637" name="Picture 8" descr="C:\Users\mas\Downloads\DVDArtFiles\Base\Artwork_Imagery\Icons - Illustrations\_ WINDOWS VISTA ICONS\Generic User person peo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1132" y="2073890"/>
              <a:ext cx="358459" cy="436125"/>
            </a:xfrm>
            <a:prstGeom prst="rect">
              <a:avLst/>
            </a:prstGeom>
            <a:noFill/>
            <a:extLst>
              <a:ext uri="{909E8E84-426E-40DD-AFC4-6F175D3DCCD1}">
                <a14:hiddenFill xmlns:a14="http://schemas.microsoft.com/office/drawing/2010/main">
                  <a:solidFill>
                    <a:srgbClr val="FFFFFF"/>
                  </a:solidFill>
                </a14:hiddenFill>
              </a:ext>
            </a:extLst>
          </p:spPr>
        </p:pic>
        <p:pic>
          <p:nvPicPr>
            <p:cNvPr id="638" name="Picture 637"/>
            <p:cNvPicPr>
              <a:picLocks noChangeAspect="1"/>
            </p:cNvPicPr>
            <p:nvPr/>
          </p:nvPicPr>
          <p:blipFill rotWithShape="1">
            <a:blip r:embed="rId6" cstate="print">
              <a:extLst>
                <a:ext uri="{28A0092B-C50C-407E-A947-70E740481C1C}">
                  <a14:useLocalDpi xmlns:a14="http://schemas.microsoft.com/office/drawing/2010/main" val="0"/>
                </a:ext>
              </a:extLst>
            </a:blip>
            <a:srcRect r="17600"/>
            <a:stretch/>
          </p:blipFill>
          <p:spPr>
            <a:xfrm>
              <a:off x="9609590" y="2043809"/>
              <a:ext cx="326892" cy="481346"/>
            </a:xfrm>
            <a:prstGeom prst="rect">
              <a:avLst/>
            </a:prstGeom>
          </p:spPr>
        </p:pic>
        <p:cxnSp>
          <p:nvCxnSpPr>
            <p:cNvPr id="403" name="Straight Arrow Connector 402"/>
            <p:cNvCxnSpPr/>
            <p:nvPr/>
          </p:nvCxnSpPr>
          <p:spPr>
            <a:xfrm flipH="1">
              <a:off x="8081264" y="2300491"/>
              <a:ext cx="1090217" cy="0"/>
            </a:xfrm>
            <a:prstGeom prst="straightConnector1">
              <a:avLst/>
            </a:prstGeom>
            <a:ln w="28575">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639" name="Picture 638"/>
            <p:cNvPicPr>
              <a:picLocks noChangeAspect="1"/>
            </p:cNvPicPr>
            <p:nvPr/>
          </p:nvPicPr>
          <p:blipFill>
            <a:blip r:embed="rId2"/>
            <a:stretch>
              <a:fillRect/>
            </a:stretch>
          </p:blipFill>
          <p:spPr>
            <a:xfrm>
              <a:off x="6387494" y="3249768"/>
              <a:ext cx="357639" cy="673202"/>
            </a:xfrm>
            <a:prstGeom prst="rect">
              <a:avLst/>
            </a:prstGeom>
          </p:spPr>
        </p:pic>
        <p:sp>
          <p:nvSpPr>
            <p:cNvPr id="640" name="TextBox 639"/>
            <p:cNvSpPr txBox="1"/>
            <p:nvPr/>
          </p:nvSpPr>
          <p:spPr>
            <a:xfrm>
              <a:off x="6055886" y="3843143"/>
              <a:ext cx="1059971" cy="629197"/>
            </a:xfrm>
            <a:prstGeom prst="rect">
              <a:avLst/>
            </a:prstGeom>
            <a:noFill/>
          </p:spPr>
          <p:txBody>
            <a:bodyPr wrap="none" lIns="139891" tIns="111912" rIns="139891" bIns="111912" rtlCol="0">
              <a:spAutoFit/>
            </a:bodyPr>
            <a:lstStyle/>
            <a:p>
              <a:pPr algn="ctr" defTabSz="699425">
                <a:lnSpc>
                  <a:spcPct val="90000"/>
                </a:lnSpc>
                <a:spcAft>
                  <a:spcPts val="459"/>
                </a:spcAft>
                <a:defRPr/>
              </a:pPr>
              <a:r>
                <a:rPr lang="en-US" sz="1224" kern="0" dirty="0">
                  <a:solidFill>
                    <a:srgbClr val="505050"/>
                  </a:solidFill>
                </a:rPr>
                <a:t>Monitoring</a:t>
              </a:r>
            </a:p>
            <a:p>
              <a:pPr algn="ctr" defTabSz="699425">
                <a:lnSpc>
                  <a:spcPct val="90000"/>
                </a:lnSpc>
                <a:spcAft>
                  <a:spcPts val="459"/>
                </a:spcAft>
                <a:defRPr/>
              </a:pPr>
              <a:r>
                <a:rPr lang="en-US" sz="1224" kern="0" dirty="0">
                  <a:solidFill>
                    <a:srgbClr val="505050"/>
                  </a:solidFill>
                </a:rPr>
                <a:t>(SCOM)</a:t>
              </a:r>
            </a:p>
          </p:txBody>
        </p:sp>
        <p:pic>
          <p:nvPicPr>
            <p:cNvPr id="643" name="Picture 642"/>
            <p:cNvPicPr>
              <a:picLocks noChangeAspect="1"/>
            </p:cNvPicPr>
            <p:nvPr/>
          </p:nvPicPr>
          <p:blipFill>
            <a:blip r:embed="rId2"/>
            <a:stretch>
              <a:fillRect/>
            </a:stretch>
          </p:blipFill>
          <p:spPr>
            <a:xfrm>
              <a:off x="9129088" y="3249768"/>
              <a:ext cx="357639" cy="673202"/>
            </a:xfrm>
            <a:prstGeom prst="rect">
              <a:avLst/>
            </a:prstGeom>
          </p:spPr>
        </p:pic>
        <p:pic>
          <p:nvPicPr>
            <p:cNvPr id="644" name="Picture 643"/>
            <p:cNvPicPr>
              <a:picLocks noChangeAspect="1"/>
            </p:cNvPicPr>
            <p:nvPr/>
          </p:nvPicPr>
          <p:blipFill>
            <a:blip r:embed="rId3"/>
            <a:stretch>
              <a:fillRect/>
            </a:stretch>
          </p:blipFill>
          <p:spPr>
            <a:xfrm>
              <a:off x="9340292" y="3774477"/>
              <a:ext cx="283112" cy="174863"/>
            </a:xfrm>
            <a:prstGeom prst="rect">
              <a:avLst/>
            </a:prstGeom>
          </p:spPr>
        </p:pic>
        <p:pic>
          <p:nvPicPr>
            <p:cNvPr id="645" name="Picture 644"/>
            <p:cNvPicPr>
              <a:picLocks noChangeAspect="1"/>
            </p:cNvPicPr>
            <p:nvPr/>
          </p:nvPicPr>
          <p:blipFill>
            <a:blip r:embed="rId2"/>
            <a:stretch>
              <a:fillRect/>
            </a:stretch>
          </p:blipFill>
          <p:spPr>
            <a:xfrm>
              <a:off x="9697930" y="3249768"/>
              <a:ext cx="357639" cy="673202"/>
            </a:xfrm>
            <a:prstGeom prst="rect">
              <a:avLst/>
            </a:prstGeom>
          </p:spPr>
        </p:pic>
        <p:pic>
          <p:nvPicPr>
            <p:cNvPr id="646" name="Picture 645"/>
            <p:cNvPicPr>
              <a:picLocks noChangeAspect="1"/>
            </p:cNvPicPr>
            <p:nvPr/>
          </p:nvPicPr>
          <p:blipFill>
            <a:blip r:embed="rId3"/>
            <a:stretch>
              <a:fillRect/>
            </a:stretch>
          </p:blipFill>
          <p:spPr>
            <a:xfrm>
              <a:off x="9909134" y="3774477"/>
              <a:ext cx="283112" cy="174863"/>
            </a:xfrm>
            <a:prstGeom prst="rect">
              <a:avLst/>
            </a:prstGeom>
          </p:spPr>
        </p:pic>
        <p:sp>
          <p:nvSpPr>
            <p:cNvPr id="647" name="TextBox 646"/>
            <p:cNvSpPr txBox="1"/>
            <p:nvPr/>
          </p:nvSpPr>
          <p:spPr>
            <a:xfrm>
              <a:off x="8802732" y="3878685"/>
              <a:ext cx="1625832" cy="629197"/>
            </a:xfrm>
            <a:prstGeom prst="rect">
              <a:avLst/>
            </a:prstGeom>
            <a:noFill/>
          </p:spPr>
          <p:txBody>
            <a:bodyPr wrap="none" lIns="139891" tIns="111912" rIns="139891" bIns="111912" rtlCol="0">
              <a:spAutoFit/>
            </a:bodyPr>
            <a:lstStyle/>
            <a:p>
              <a:pPr algn="ctr" defTabSz="699425">
                <a:lnSpc>
                  <a:spcPct val="90000"/>
                </a:lnSpc>
                <a:spcAft>
                  <a:spcPts val="459"/>
                </a:spcAft>
                <a:defRPr/>
              </a:pPr>
              <a:r>
                <a:rPr lang="en-US" sz="1224" kern="0" dirty="0">
                  <a:solidFill>
                    <a:srgbClr val="505050"/>
                  </a:solidFill>
                </a:rPr>
                <a:t>Red Forest</a:t>
              </a:r>
            </a:p>
            <a:p>
              <a:pPr algn="ctr" defTabSz="699425">
                <a:lnSpc>
                  <a:spcPct val="90000"/>
                </a:lnSpc>
                <a:spcAft>
                  <a:spcPts val="459"/>
                </a:spcAft>
                <a:defRPr/>
              </a:pPr>
              <a:r>
                <a:rPr lang="en-US" sz="1224" kern="0" dirty="0">
                  <a:solidFill>
                    <a:srgbClr val="505050"/>
                  </a:solidFill>
                </a:rPr>
                <a:t>Domain Controllers</a:t>
              </a:r>
            </a:p>
          </p:txBody>
        </p:sp>
        <p:pic>
          <p:nvPicPr>
            <p:cNvPr id="648" name="Picture 647"/>
            <p:cNvPicPr>
              <a:picLocks noChangeAspect="1"/>
            </p:cNvPicPr>
            <p:nvPr/>
          </p:nvPicPr>
          <p:blipFill>
            <a:blip r:embed="rId2"/>
            <a:stretch>
              <a:fillRect/>
            </a:stretch>
          </p:blipFill>
          <p:spPr>
            <a:xfrm>
              <a:off x="7238727" y="3249768"/>
              <a:ext cx="357639" cy="673202"/>
            </a:xfrm>
            <a:prstGeom prst="rect">
              <a:avLst/>
            </a:prstGeom>
          </p:spPr>
        </p:pic>
        <p:pic>
          <p:nvPicPr>
            <p:cNvPr id="649" name="Picture 648"/>
            <p:cNvPicPr>
              <a:picLocks noChangeAspect="1"/>
            </p:cNvPicPr>
            <p:nvPr/>
          </p:nvPicPr>
          <p:blipFill>
            <a:blip r:embed="rId7"/>
            <a:stretch>
              <a:fillRect/>
            </a:stretch>
          </p:blipFill>
          <p:spPr>
            <a:xfrm>
              <a:off x="7419116" y="3725177"/>
              <a:ext cx="393789" cy="273465"/>
            </a:xfrm>
            <a:prstGeom prst="rect">
              <a:avLst/>
            </a:prstGeom>
          </p:spPr>
        </p:pic>
        <p:sp>
          <p:nvSpPr>
            <p:cNvPr id="650" name="TextBox 649"/>
            <p:cNvSpPr txBox="1"/>
            <p:nvPr/>
          </p:nvSpPr>
          <p:spPr>
            <a:xfrm>
              <a:off x="7001697" y="3833527"/>
              <a:ext cx="1026308" cy="629197"/>
            </a:xfrm>
            <a:prstGeom prst="rect">
              <a:avLst/>
            </a:prstGeom>
            <a:noFill/>
          </p:spPr>
          <p:txBody>
            <a:bodyPr wrap="none" lIns="139891" tIns="111912" rIns="139891" bIns="111912" rtlCol="0">
              <a:spAutoFit/>
            </a:bodyPr>
            <a:lstStyle/>
            <a:p>
              <a:pPr algn="ctr" defTabSz="699425">
                <a:lnSpc>
                  <a:spcPct val="90000"/>
                </a:lnSpc>
                <a:spcAft>
                  <a:spcPts val="459"/>
                </a:spcAft>
                <a:defRPr/>
              </a:pPr>
              <a:r>
                <a:rPr lang="en-US" sz="1224" kern="0" dirty="0">
                  <a:solidFill>
                    <a:srgbClr val="505050"/>
                  </a:solidFill>
                </a:rPr>
                <a:t>Certificate </a:t>
              </a:r>
            </a:p>
            <a:p>
              <a:pPr algn="ctr" defTabSz="699425">
                <a:lnSpc>
                  <a:spcPct val="90000"/>
                </a:lnSpc>
                <a:spcAft>
                  <a:spcPts val="459"/>
                </a:spcAft>
                <a:defRPr/>
              </a:pPr>
              <a:r>
                <a:rPr lang="en-US" sz="1224" kern="0" dirty="0">
                  <a:solidFill>
                    <a:srgbClr val="505050"/>
                  </a:solidFill>
                </a:rPr>
                <a:t>Authority</a:t>
              </a:r>
            </a:p>
          </p:txBody>
        </p:sp>
        <p:pic>
          <p:nvPicPr>
            <p:cNvPr id="651" name="Picture 650"/>
            <p:cNvPicPr>
              <a:picLocks noChangeAspect="1"/>
            </p:cNvPicPr>
            <p:nvPr/>
          </p:nvPicPr>
          <p:blipFill>
            <a:blip r:embed="rId2"/>
            <a:stretch>
              <a:fillRect/>
            </a:stretch>
          </p:blipFill>
          <p:spPr>
            <a:xfrm>
              <a:off x="8119824" y="3249768"/>
              <a:ext cx="357639" cy="673202"/>
            </a:xfrm>
            <a:prstGeom prst="rect">
              <a:avLst/>
            </a:prstGeom>
          </p:spPr>
        </p:pic>
        <p:sp>
          <p:nvSpPr>
            <p:cNvPr id="652" name="TextBox 651"/>
            <p:cNvSpPr txBox="1"/>
            <p:nvPr/>
          </p:nvSpPr>
          <p:spPr>
            <a:xfrm>
              <a:off x="7991819" y="3843144"/>
              <a:ext cx="702502" cy="395543"/>
            </a:xfrm>
            <a:prstGeom prst="rect">
              <a:avLst/>
            </a:prstGeom>
            <a:noFill/>
          </p:spPr>
          <p:txBody>
            <a:bodyPr wrap="none" lIns="139891" tIns="111912" rIns="139891" bIns="111912" rtlCol="0">
              <a:spAutoFit/>
            </a:bodyPr>
            <a:lstStyle/>
            <a:p>
              <a:pPr algn="ctr" defTabSz="699425">
                <a:lnSpc>
                  <a:spcPct val="90000"/>
                </a:lnSpc>
                <a:spcAft>
                  <a:spcPts val="459"/>
                </a:spcAft>
                <a:defRPr/>
              </a:pPr>
              <a:r>
                <a:rPr lang="en-US" sz="1224" kern="0" dirty="0">
                  <a:solidFill>
                    <a:srgbClr val="505050"/>
                  </a:solidFill>
                </a:rPr>
                <a:t>WSUS</a:t>
              </a:r>
            </a:p>
          </p:txBody>
        </p:sp>
        <p:pic>
          <p:nvPicPr>
            <p:cNvPr id="653" name="Picture 652"/>
            <p:cNvPicPr>
              <a:picLocks noChangeAspect="1"/>
            </p:cNvPicPr>
            <p:nvPr/>
          </p:nvPicPr>
          <p:blipFill>
            <a:blip r:embed="rId8"/>
            <a:stretch>
              <a:fillRect/>
            </a:stretch>
          </p:blipFill>
          <p:spPr>
            <a:xfrm>
              <a:off x="8316825" y="3725176"/>
              <a:ext cx="220666" cy="224284"/>
            </a:xfrm>
            <a:prstGeom prst="rect">
              <a:avLst/>
            </a:prstGeom>
          </p:spPr>
        </p:pic>
        <p:pic>
          <p:nvPicPr>
            <p:cNvPr id="657" name="Picture 6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4013" y="4873373"/>
              <a:ext cx="257117" cy="331546"/>
            </a:xfrm>
            <a:prstGeom prst="rect">
              <a:avLst/>
            </a:prstGeom>
          </p:spPr>
        </p:pic>
        <p:pic>
          <p:nvPicPr>
            <p:cNvPr id="658" name="Picture 6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5419" y="4979152"/>
              <a:ext cx="326080" cy="395644"/>
            </a:xfrm>
            <a:prstGeom prst="rect">
              <a:avLst/>
            </a:prstGeom>
          </p:spPr>
        </p:pic>
        <p:pic>
          <p:nvPicPr>
            <p:cNvPr id="659" name="Picture 6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9414" y="4873369"/>
              <a:ext cx="260642" cy="336092"/>
            </a:xfrm>
            <a:prstGeom prst="rect">
              <a:avLst/>
            </a:prstGeom>
          </p:spPr>
        </p:pic>
        <p:pic>
          <p:nvPicPr>
            <p:cNvPr id="661" name="Picture 3" descr="C:\Users\mas\Documents\Cyber Solutions\Customers\NOAA\Document Graphics\break glas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5477" y="5143659"/>
              <a:ext cx="307347" cy="260340"/>
            </a:xfrm>
            <a:prstGeom prst="rect">
              <a:avLst/>
            </a:prstGeom>
            <a:noFill/>
            <a:extLst>
              <a:ext uri="{909E8E84-426E-40DD-AFC4-6F175D3DCCD1}">
                <a14:hiddenFill xmlns:a14="http://schemas.microsoft.com/office/drawing/2010/main">
                  <a:solidFill>
                    <a:srgbClr val="FFFFFF"/>
                  </a:solidFill>
                </a14:hiddenFill>
              </a:ext>
            </a:extLst>
          </p:spPr>
        </p:pic>
        <p:sp>
          <p:nvSpPr>
            <p:cNvPr id="406" name="Rectangle 405"/>
            <p:cNvSpPr/>
            <p:nvPr/>
          </p:nvSpPr>
          <p:spPr>
            <a:xfrm>
              <a:off x="6628018" y="4531507"/>
              <a:ext cx="3606855" cy="115739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p>
          </p:txBody>
        </p:sp>
        <p:sp>
          <p:nvSpPr>
            <p:cNvPr id="664" name="TextBox 663"/>
            <p:cNvSpPr txBox="1"/>
            <p:nvPr/>
          </p:nvSpPr>
          <p:spPr>
            <a:xfrm>
              <a:off x="6610900" y="5330563"/>
              <a:ext cx="1685142" cy="395543"/>
            </a:xfrm>
            <a:prstGeom prst="rect">
              <a:avLst/>
            </a:prstGeom>
            <a:noFill/>
          </p:spPr>
          <p:txBody>
            <a:bodyPr wrap="none" lIns="139891" tIns="111912" rIns="139891" bIns="111912" rtlCol="0">
              <a:spAutoFit/>
            </a:bodyPr>
            <a:lstStyle/>
            <a:p>
              <a:pPr algn="ctr" defTabSz="699425">
                <a:lnSpc>
                  <a:spcPct val="90000"/>
                </a:lnSpc>
                <a:spcAft>
                  <a:spcPts val="459"/>
                </a:spcAft>
                <a:defRPr/>
              </a:pPr>
              <a:r>
                <a:rPr lang="en-US" sz="1224" kern="0" dirty="0">
                  <a:solidFill>
                    <a:srgbClr val="505050"/>
                  </a:solidFill>
                </a:rPr>
                <a:t>Break-glass Account</a:t>
              </a:r>
            </a:p>
          </p:txBody>
        </p:sp>
        <p:pic>
          <p:nvPicPr>
            <p:cNvPr id="656" name="Picture 6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57174" y="4275959"/>
              <a:ext cx="771713" cy="771713"/>
            </a:xfrm>
            <a:prstGeom prst="rect">
              <a:avLst/>
            </a:prstGeom>
          </p:spPr>
        </p:pic>
        <p:sp>
          <p:nvSpPr>
            <p:cNvPr id="665" name="TextBox 664"/>
            <p:cNvSpPr txBox="1"/>
            <p:nvPr/>
          </p:nvSpPr>
          <p:spPr>
            <a:xfrm>
              <a:off x="8094825" y="5334846"/>
              <a:ext cx="2384607" cy="395543"/>
            </a:xfrm>
            <a:prstGeom prst="rect">
              <a:avLst/>
            </a:prstGeom>
            <a:noFill/>
          </p:spPr>
          <p:txBody>
            <a:bodyPr wrap="square" lIns="139891" tIns="111912" rIns="139891" bIns="111912" rtlCol="0">
              <a:spAutoFit/>
            </a:bodyPr>
            <a:lstStyle/>
            <a:p>
              <a:pPr algn="ctr" defTabSz="699425">
                <a:lnSpc>
                  <a:spcPct val="90000"/>
                </a:lnSpc>
                <a:spcAft>
                  <a:spcPts val="459"/>
                </a:spcAft>
                <a:defRPr/>
              </a:pPr>
              <a:r>
                <a:rPr lang="en-US" sz="1224" kern="0" dirty="0">
                  <a:solidFill>
                    <a:srgbClr val="505050"/>
                  </a:solidFill>
                </a:rPr>
                <a:t>Red Forest </a:t>
              </a:r>
              <a:r>
                <a:rPr lang="en-US" sz="1224" kern="0" dirty="0" smtClean="0">
                  <a:solidFill>
                    <a:srgbClr val="505050"/>
                  </a:solidFill>
                </a:rPr>
                <a:t>Admins</a:t>
              </a:r>
              <a:endParaRPr lang="en-US" sz="1224" kern="0" dirty="0">
                <a:solidFill>
                  <a:srgbClr val="505050"/>
                </a:solidFill>
              </a:endParaRPr>
            </a:p>
          </p:txBody>
        </p:sp>
        <p:sp>
          <p:nvSpPr>
            <p:cNvPr id="666" name="TextBox 665"/>
            <p:cNvSpPr txBox="1"/>
            <p:nvPr/>
          </p:nvSpPr>
          <p:spPr>
            <a:xfrm>
              <a:off x="7822270" y="4459570"/>
              <a:ext cx="1362938" cy="437927"/>
            </a:xfrm>
            <a:prstGeom prst="rect">
              <a:avLst/>
            </a:prstGeom>
            <a:noFill/>
          </p:spPr>
          <p:txBody>
            <a:bodyPr wrap="none" lIns="139891" tIns="111912" rIns="139891" bIns="111912" rtlCol="0">
              <a:spAutoFit/>
            </a:bodyPr>
            <a:lstStyle/>
            <a:p>
              <a:pPr defTabSz="699425">
                <a:lnSpc>
                  <a:spcPct val="90000"/>
                </a:lnSpc>
                <a:spcAft>
                  <a:spcPts val="459"/>
                </a:spcAft>
                <a:defRPr/>
              </a:pPr>
              <a:r>
                <a:rPr lang="en-US" sz="1530" kern="0" dirty="0">
                  <a:solidFill>
                    <a:srgbClr val="505050"/>
                  </a:solidFill>
                </a:rPr>
                <a:t>Secure Vault</a:t>
              </a:r>
            </a:p>
          </p:txBody>
        </p:sp>
        <p:pic>
          <p:nvPicPr>
            <p:cNvPr id="319" name="Picture 318"/>
            <p:cNvPicPr>
              <a:picLocks noChangeAspect="1"/>
            </p:cNvPicPr>
            <p:nvPr/>
          </p:nvPicPr>
          <p:blipFill>
            <a:blip r:embed="rId2"/>
            <a:stretch>
              <a:fillRect/>
            </a:stretch>
          </p:blipFill>
          <p:spPr>
            <a:xfrm>
              <a:off x="4230362" y="3205483"/>
              <a:ext cx="357639" cy="673202"/>
            </a:xfrm>
            <a:prstGeom prst="rect">
              <a:avLst/>
            </a:prstGeom>
          </p:spPr>
        </p:pic>
        <p:sp>
          <p:nvSpPr>
            <p:cNvPr id="320" name="TextBox 319"/>
            <p:cNvSpPr txBox="1"/>
            <p:nvPr/>
          </p:nvSpPr>
          <p:spPr>
            <a:xfrm>
              <a:off x="3712324" y="3788319"/>
              <a:ext cx="1358130" cy="395543"/>
            </a:xfrm>
            <a:prstGeom prst="rect">
              <a:avLst/>
            </a:prstGeom>
            <a:noFill/>
          </p:spPr>
          <p:txBody>
            <a:bodyPr wrap="none" lIns="139891" tIns="111912" rIns="139891" bIns="111912" rtlCol="0">
              <a:spAutoFit/>
            </a:bodyPr>
            <a:lstStyle/>
            <a:p>
              <a:pPr algn="ctr" defTabSz="699425">
                <a:lnSpc>
                  <a:spcPct val="90000"/>
                </a:lnSpc>
                <a:spcAft>
                  <a:spcPts val="459"/>
                </a:spcAft>
                <a:defRPr/>
              </a:pPr>
              <a:r>
                <a:rPr lang="en-US" sz="1224" kern="0" dirty="0">
                  <a:solidFill>
                    <a:srgbClr val="505050"/>
                  </a:solidFill>
                </a:rPr>
                <a:t>SCOM Gateway</a:t>
              </a:r>
            </a:p>
          </p:txBody>
        </p:sp>
      </p:grpSp>
    </p:spTree>
    <p:extLst>
      <p:ext uri="{BB962C8B-B14F-4D97-AF65-F5344CB8AC3E}">
        <p14:creationId xmlns:p14="http://schemas.microsoft.com/office/powerpoint/2010/main" val="32304044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Hardened Workstation</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7255" t="26324" r="7068" b="9860"/>
          <a:stretch/>
        </p:blipFill>
        <p:spPr bwMode="auto">
          <a:xfrm>
            <a:off x="2027237" y="1913086"/>
            <a:ext cx="8686800" cy="4191000"/>
          </a:xfrm>
          <a:prstGeom prst="rect">
            <a:avLst/>
          </a:prstGeom>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7821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Admin Password Solution (LAPS)</a:t>
            </a:r>
            <a:endParaRPr lang="en-US" dirty="0"/>
          </a:p>
        </p:txBody>
      </p:sp>
      <p:sp>
        <p:nvSpPr>
          <p:cNvPr id="4" name="Freeform 3"/>
          <p:cNvSpPr>
            <a:spLocks noEditPoints="1"/>
          </p:cNvSpPr>
          <p:nvPr/>
        </p:nvSpPr>
        <p:spPr bwMode="black">
          <a:xfrm>
            <a:off x="2178960" y="2291178"/>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5" name="Freeform 88"/>
          <p:cNvSpPr>
            <a:spLocks noEditPoints="1"/>
          </p:cNvSpPr>
          <p:nvPr/>
        </p:nvSpPr>
        <p:spPr bwMode="black">
          <a:xfrm>
            <a:off x="1506396" y="2201118"/>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6" name="Freeform 5"/>
          <p:cNvSpPr>
            <a:spLocks noEditPoints="1"/>
          </p:cNvSpPr>
          <p:nvPr/>
        </p:nvSpPr>
        <p:spPr bwMode="black">
          <a:xfrm>
            <a:off x="4571081" y="2293072"/>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7" name="Freeform 88"/>
          <p:cNvSpPr>
            <a:spLocks noEditPoints="1"/>
          </p:cNvSpPr>
          <p:nvPr/>
        </p:nvSpPr>
        <p:spPr bwMode="black">
          <a:xfrm>
            <a:off x="3898517" y="2203012"/>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8" name="Freeform 7"/>
          <p:cNvSpPr>
            <a:spLocks noEditPoints="1"/>
          </p:cNvSpPr>
          <p:nvPr/>
        </p:nvSpPr>
        <p:spPr bwMode="black">
          <a:xfrm>
            <a:off x="6963202" y="2294966"/>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9" name="Freeform 88"/>
          <p:cNvSpPr>
            <a:spLocks noEditPoints="1"/>
          </p:cNvSpPr>
          <p:nvPr/>
        </p:nvSpPr>
        <p:spPr bwMode="black">
          <a:xfrm>
            <a:off x="6290638" y="220490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10" name="Freeform 9"/>
          <p:cNvSpPr>
            <a:spLocks noEditPoints="1"/>
          </p:cNvSpPr>
          <p:nvPr/>
        </p:nvSpPr>
        <p:spPr bwMode="black">
          <a:xfrm>
            <a:off x="9355323" y="2296860"/>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11" name="Freeform 88"/>
          <p:cNvSpPr>
            <a:spLocks noEditPoints="1"/>
          </p:cNvSpPr>
          <p:nvPr/>
        </p:nvSpPr>
        <p:spPr bwMode="black">
          <a:xfrm>
            <a:off x="8682759" y="2206800"/>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cxnSp>
        <p:nvCxnSpPr>
          <p:cNvPr id="13" name="Elbow Connector 12"/>
          <p:cNvCxnSpPr/>
          <p:nvPr/>
        </p:nvCxnSpPr>
        <p:spPr>
          <a:xfrm flipV="1">
            <a:off x="2541877" y="2291178"/>
            <a:ext cx="1202842" cy="449055"/>
          </a:xfrm>
          <a:prstGeom prst="bentConnector3">
            <a:avLst/>
          </a:prstGeom>
          <a:ln w="63500">
            <a:solidFill>
              <a:schemeClr val="bg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4947560" y="2296860"/>
            <a:ext cx="1202842" cy="449055"/>
          </a:xfrm>
          <a:prstGeom prst="bentConnector3">
            <a:avLst/>
          </a:prstGeom>
          <a:ln w="63500">
            <a:solidFill>
              <a:schemeClr val="bg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7353243" y="2302542"/>
            <a:ext cx="1202842" cy="449055"/>
          </a:xfrm>
          <a:prstGeom prst="bentConnector3">
            <a:avLst/>
          </a:prstGeom>
          <a:ln w="63500">
            <a:solidFill>
              <a:schemeClr val="bg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Freeform 19"/>
          <p:cNvSpPr>
            <a:spLocks noEditPoints="1"/>
          </p:cNvSpPr>
          <p:nvPr/>
        </p:nvSpPr>
        <p:spPr bwMode="black">
          <a:xfrm>
            <a:off x="2138273" y="427529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1" name="Freeform 88"/>
          <p:cNvSpPr>
            <a:spLocks noEditPoints="1"/>
          </p:cNvSpPr>
          <p:nvPr/>
        </p:nvSpPr>
        <p:spPr bwMode="black">
          <a:xfrm>
            <a:off x="1465709" y="418523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2" name="Freeform 21"/>
          <p:cNvSpPr>
            <a:spLocks noEditPoints="1"/>
          </p:cNvSpPr>
          <p:nvPr/>
        </p:nvSpPr>
        <p:spPr bwMode="black">
          <a:xfrm>
            <a:off x="4530394" y="4277189"/>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3" name="Freeform 88"/>
          <p:cNvSpPr>
            <a:spLocks noEditPoints="1"/>
          </p:cNvSpPr>
          <p:nvPr/>
        </p:nvSpPr>
        <p:spPr bwMode="black">
          <a:xfrm>
            <a:off x="3857830" y="4187129"/>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4" name="Freeform 23"/>
          <p:cNvSpPr>
            <a:spLocks noEditPoints="1"/>
          </p:cNvSpPr>
          <p:nvPr/>
        </p:nvSpPr>
        <p:spPr bwMode="black">
          <a:xfrm>
            <a:off x="6922515" y="4279083"/>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5" name="Freeform 88"/>
          <p:cNvSpPr>
            <a:spLocks noEditPoints="1"/>
          </p:cNvSpPr>
          <p:nvPr/>
        </p:nvSpPr>
        <p:spPr bwMode="black">
          <a:xfrm>
            <a:off x="6249951" y="4189023"/>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6" name="Freeform 25"/>
          <p:cNvSpPr>
            <a:spLocks noEditPoints="1"/>
          </p:cNvSpPr>
          <p:nvPr/>
        </p:nvSpPr>
        <p:spPr bwMode="black">
          <a:xfrm>
            <a:off x="9314636" y="4280977"/>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sp>
        <p:nvSpPr>
          <p:cNvPr id="27" name="Freeform 88"/>
          <p:cNvSpPr>
            <a:spLocks noEditPoints="1"/>
          </p:cNvSpPr>
          <p:nvPr/>
        </p:nvSpPr>
        <p:spPr bwMode="black">
          <a:xfrm>
            <a:off x="8642072" y="4190917"/>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87480"/>
            <a:endParaRPr lang="en-US" spc="-163" dirty="0">
              <a:solidFill>
                <a:schemeClr val="tx1">
                  <a:lumMod val="50000"/>
                </a:schemeClr>
              </a:solidFill>
              <a:latin typeface="Segoe Light" pitchFamily="34" charset="0"/>
            </a:endParaRPr>
          </a:p>
        </p:txBody>
      </p:sp>
      <p:cxnSp>
        <p:nvCxnSpPr>
          <p:cNvPr id="28" name="Elbow Connector 27"/>
          <p:cNvCxnSpPr/>
          <p:nvPr/>
        </p:nvCxnSpPr>
        <p:spPr>
          <a:xfrm flipV="1">
            <a:off x="2501190" y="4275295"/>
            <a:ext cx="1202842" cy="449055"/>
          </a:xfrm>
          <a:prstGeom prst="bentConnector3">
            <a:avLst/>
          </a:prstGeom>
          <a:ln w="63500">
            <a:solidFill>
              <a:schemeClr val="bg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flipV="1">
            <a:off x="4906873" y="4280977"/>
            <a:ext cx="1202842" cy="449055"/>
          </a:xfrm>
          <a:prstGeom prst="bentConnector3">
            <a:avLst/>
          </a:prstGeom>
          <a:ln w="63500">
            <a:solidFill>
              <a:schemeClr val="bg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7312556" y="4286659"/>
            <a:ext cx="1202842" cy="449055"/>
          </a:xfrm>
          <a:prstGeom prst="bentConnector3">
            <a:avLst/>
          </a:prstGeom>
          <a:ln w="63500">
            <a:solidFill>
              <a:schemeClr val="bg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40653" y="4106118"/>
            <a:ext cx="705962" cy="849463"/>
          </a:xfrm>
          <a:prstGeom prst="rect">
            <a:avLst/>
          </a:prstGeom>
          <a:noFill/>
        </p:spPr>
        <p:txBody>
          <a:bodyPr wrap="none" lIns="182880" tIns="146304" rIns="182880" bIns="146304" rtlCol="0">
            <a:spAutoFit/>
          </a:bodyPr>
          <a:lstStyle/>
          <a:p>
            <a:pPr>
              <a:lnSpc>
                <a:spcPct val="90000"/>
              </a:lnSpc>
              <a:spcAft>
                <a:spcPts val="600"/>
              </a:spcAft>
            </a:pPr>
            <a:r>
              <a:rPr lang="en-US" sz="4000" b="1" i="1" dirty="0" smtClean="0">
                <a:solidFill>
                  <a:srgbClr val="C00000"/>
                </a:solidFill>
              </a:rPr>
              <a:t>X</a:t>
            </a:r>
          </a:p>
        </p:txBody>
      </p:sp>
      <p:sp>
        <p:nvSpPr>
          <p:cNvPr id="32" name="TextBox 31"/>
          <p:cNvSpPr txBox="1"/>
          <p:nvPr/>
        </p:nvSpPr>
        <p:spPr>
          <a:xfrm>
            <a:off x="5127671" y="4106118"/>
            <a:ext cx="705962" cy="849463"/>
          </a:xfrm>
          <a:prstGeom prst="rect">
            <a:avLst/>
          </a:prstGeom>
          <a:noFill/>
        </p:spPr>
        <p:txBody>
          <a:bodyPr wrap="none" lIns="182880" tIns="146304" rIns="182880" bIns="146304" rtlCol="0">
            <a:spAutoFit/>
          </a:bodyPr>
          <a:lstStyle/>
          <a:p>
            <a:pPr>
              <a:lnSpc>
                <a:spcPct val="90000"/>
              </a:lnSpc>
              <a:spcAft>
                <a:spcPts val="600"/>
              </a:spcAft>
            </a:pPr>
            <a:r>
              <a:rPr lang="en-US" sz="4000" b="1" i="1" dirty="0" smtClean="0">
                <a:solidFill>
                  <a:srgbClr val="C00000"/>
                </a:solidFill>
              </a:rPr>
              <a:t>X</a:t>
            </a:r>
          </a:p>
        </p:txBody>
      </p:sp>
      <p:sp>
        <p:nvSpPr>
          <p:cNvPr id="33" name="TextBox 32"/>
          <p:cNvSpPr txBox="1"/>
          <p:nvPr/>
        </p:nvSpPr>
        <p:spPr>
          <a:xfrm>
            <a:off x="2714689" y="4106118"/>
            <a:ext cx="705962" cy="849463"/>
          </a:xfrm>
          <a:prstGeom prst="rect">
            <a:avLst/>
          </a:prstGeom>
          <a:noFill/>
        </p:spPr>
        <p:txBody>
          <a:bodyPr wrap="none" lIns="182880" tIns="146304" rIns="182880" bIns="146304" rtlCol="0">
            <a:spAutoFit/>
          </a:bodyPr>
          <a:lstStyle/>
          <a:p>
            <a:pPr>
              <a:lnSpc>
                <a:spcPct val="90000"/>
              </a:lnSpc>
              <a:spcAft>
                <a:spcPts val="600"/>
              </a:spcAft>
            </a:pPr>
            <a:r>
              <a:rPr lang="en-US" sz="4000" b="1" i="1" dirty="0" smtClean="0">
                <a:solidFill>
                  <a:srgbClr val="C00000"/>
                </a:solidFill>
              </a:rPr>
              <a:t>X</a:t>
            </a:r>
          </a:p>
        </p:txBody>
      </p:sp>
      <p:sp>
        <p:nvSpPr>
          <p:cNvPr id="34" name="TextBox 33"/>
          <p:cNvSpPr txBox="1"/>
          <p:nvPr/>
        </p:nvSpPr>
        <p:spPr>
          <a:xfrm>
            <a:off x="2219752" y="4810826"/>
            <a:ext cx="1369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100110</a:t>
            </a:r>
          </a:p>
        </p:txBody>
      </p:sp>
      <p:sp>
        <p:nvSpPr>
          <p:cNvPr id="35" name="TextBox 34"/>
          <p:cNvSpPr txBox="1"/>
          <p:nvPr/>
        </p:nvSpPr>
        <p:spPr>
          <a:xfrm>
            <a:off x="4742933" y="4810826"/>
            <a:ext cx="1369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110010</a:t>
            </a:r>
          </a:p>
        </p:txBody>
      </p:sp>
      <p:sp>
        <p:nvSpPr>
          <p:cNvPr id="36" name="TextBox 35"/>
          <p:cNvSpPr txBox="1"/>
          <p:nvPr/>
        </p:nvSpPr>
        <p:spPr>
          <a:xfrm>
            <a:off x="7266114" y="4810826"/>
            <a:ext cx="1369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100011</a:t>
            </a:r>
          </a:p>
        </p:txBody>
      </p:sp>
      <p:sp>
        <p:nvSpPr>
          <p:cNvPr id="37" name="TextBox 36"/>
          <p:cNvSpPr txBox="1"/>
          <p:nvPr/>
        </p:nvSpPr>
        <p:spPr>
          <a:xfrm>
            <a:off x="2178960" y="2870797"/>
            <a:ext cx="15446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PASS123</a:t>
            </a:r>
          </a:p>
        </p:txBody>
      </p:sp>
      <p:sp>
        <p:nvSpPr>
          <p:cNvPr id="38" name="TextBox 37"/>
          <p:cNvSpPr txBox="1"/>
          <p:nvPr/>
        </p:nvSpPr>
        <p:spPr>
          <a:xfrm>
            <a:off x="4655409" y="2870797"/>
            <a:ext cx="15446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PASS123</a:t>
            </a:r>
          </a:p>
        </p:txBody>
      </p:sp>
      <p:sp>
        <p:nvSpPr>
          <p:cNvPr id="39" name="TextBox 38"/>
          <p:cNvSpPr txBox="1"/>
          <p:nvPr/>
        </p:nvSpPr>
        <p:spPr>
          <a:xfrm>
            <a:off x="7131858" y="2870797"/>
            <a:ext cx="15446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PASS123</a:t>
            </a:r>
          </a:p>
        </p:txBody>
      </p:sp>
      <p:cxnSp>
        <p:nvCxnSpPr>
          <p:cNvPr id="42" name="Elbow Connector 41"/>
          <p:cNvCxnSpPr>
            <a:stCxn id="50" idx="4"/>
            <a:endCxn id="36" idx="2"/>
          </p:cNvCxnSpPr>
          <p:nvPr/>
        </p:nvCxnSpPr>
        <p:spPr>
          <a:xfrm rot="5400000">
            <a:off x="9115399" y="3634354"/>
            <a:ext cx="639855" cy="2968817"/>
          </a:xfrm>
          <a:prstGeom prst="bentConnector3">
            <a:avLst>
              <a:gd name="adj1" fmla="val 13572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50" idx="4"/>
            <a:endCxn id="35" idx="2"/>
          </p:cNvCxnSpPr>
          <p:nvPr/>
        </p:nvCxnSpPr>
        <p:spPr>
          <a:xfrm rot="5400000">
            <a:off x="7853808" y="2372763"/>
            <a:ext cx="639855" cy="5491998"/>
          </a:xfrm>
          <a:prstGeom prst="bentConnector3">
            <a:avLst>
              <a:gd name="adj1" fmla="val 13572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50" idx="4"/>
            <a:endCxn id="34" idx="2"/>
          </p:cNvCxnSpPr>
          <p:nvPr/>
        </p:nvCxnSpPr>
        <p:spPr>
          <a:xfrm rot="5400000">
            <a:off x="6592218" y="1111173"/>
            <a:ext cx="639855" cy="8015179"/>
          </a:xfrm>
          <a:prstGeom prst="bentConnector3">
            <a:avLst>
              <a:gd name="adj1" fmla="val 13572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0244750" y="3496518"/>
            <a:ext cx="1349967" cy="1302317"/>
            <a:chOff x="1214880" y="1424427"/>
            <a:chExt cx="1904799" cy="1836825"/>
          </a:xfrm>
        </p:grpSpPr>
        <p:sp>
          <p:nvSpPr>
            <p:cNvPr id="50" name="Oval 49"/>
            <p:cNvSpPr>
              <a:spLocks noChangeAspect="1"/>
            </p:cNvSpPr>
            <p:nvPr>
              <p:custDataLst>
                <p:tags r:id="rId1"/>
              </p:custDataLst>
            </p:nvPr>
          </p:nvSpPr>
          <p:spPr bwMode="auto">
            <a:xfrm>
              <a:off x="1214880" y="1424427"/>
              <a:ext cx="1904799" cy="1836825"/>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1891" tIns="55946" rIns="111891" bIns="55946" numCol="1" rtlCol="0" anchor="ctr" anchorCtr="0" compatLnSpc="1">
              <a:prstTxWarp prst="textNoShape">
                <a:avLst/>
              </a:prstTxWarp>
            </a:bodyPr>
            <a:lstStyle/>
            <a:p>
              <a:pPr algn="ctr" defTabSz="1091501" fontAlgn="base">
                <a:spcBef>
                  <a:spcPct val="0"/>
                </a:spcBef>
                <a:spcAft>
                  <a:spcPct val="0"/>
                </a:spcAft>
              </a:pPr>
              <a:endParaRPr lang="en-US" sz="2652" dirty="0">
                <a:solidFill>
                  <a:srgbClr val="595959"/>
                </a:solidFill>
              </a:endParaRPr>
            </a:p>
          </p:txBody>
        </p:sp>
        <p:grpSp>
          <p:nvGrpSpPr>
            <p:cNvPr id="51" name="Group 50"/>
            <p:cNvGrpSpPr/>
            <p:nvPr/>
          </p:nvGrpSpPr>
          <p:grpSpPr>
            <a:xfrm>
              <a:off x="1658588" y="1720605"/>
              <a:ext cx="1159976" cy="1110082"/>
              <a:chOff x="4525105" y="3009950"/>
              <a:chExt cx="1159976" cy="1110082"/>
            </a:xfrm>
          </p:grpSpPr>
          <p:sp>
            <p:nvSpPr>
              <p:cNvPr id="54" name="Rectangle 53"/>
              <p:cNvSpPr/>
              <p:nvPr/>
            </p:nvSpPr>
            <p:spPr>
              <a:xfrm>
                <a:off x="4528831" y="3927841"/>
                <a:ext cx="1156250" cy="192191"/>
              </a:xfrm>
              <a:prstGeom prst="rect">
                <a:avLst/>
              </a:prstGeom>
              <a:ln>
                <a:noFill/>
              </a:ln>
            </p:spPr>
            <p:txBody>
              <a:bodyPr wrap="square" lIns="0" tIns="0" rIns="0" bIns="0" anchor="ctr">
                <a:spAutoFit/>
              </a:bodyPr>
              <a:lstStyle/>
              <a:p>
                <a:pPr algn="ctr" defTabSz="1091125" fontAlgn="base">
                  <a:spcBef>
                    <a:spcPts val="1439"/>
                  </a:spcBef>
                  <a:spcAft>
                    <a:spcPct val="0"/>
                  </a:spcAft>
                </a:pPr>
                <a:r>
                  <a:rPr lang="en-US" sz="1224" dirty="0">
                    <a:ln>
                      <a:solidFill>
                        <a:srgbClr val="FFFFFF">
                          <a:alpha val="0"/>
                        </a:srgbClr>
                      </a:solidFill>
                    </a:ln>
                    <a:solidFill>
                      <a:srgbClr val="A1D8F1">
                        <a:lumMod val="60000"/>
                        <a:lumOff val="40000"/>
                      </a:srgbClr>
                    </a:solidFill>
                  </a:rPr>
                  <a:t>Active Directory</a:t>
                </a:r>
              </a:p>
            </p:txBody>
          </p:sp>
          <p:pic>
            <p:nvPicPr>
              <p:cNvPr id="53" name="Picture 5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5105" y="3009950"/>
                <a:ext cx="1044032" cy="690827"/>
              </a:xfrm>
              <a:prstGeom prst="rect">
                <a:avLst/>
              </a:prstGeom>
            </p:spPr>
          </p:pic>
        </p:grpSp>
      </p:grpSp>
    </p:spTree>
    <p:extLst>
      <p:ext uri="{BB962C8B-B14F-4D97-AF65-F5344CB8AC3E}">
        <p14:creationId xmlns:p14="http://schemas.microsoft.com/office/powerpoint/2010/main" val="35139156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Secure Mode</a:t>
            </a:r>
            <a:endParaRPr lang="en-US" dirty="0"/>
          </a:p>
        </p:txBody>
      </p:sp>
      <p:sp>
        <p:nvSpPr>
          <p:cNvPr id="9" name="Rectangle 8"/>
          <p:cNvSpPr/>
          <p:nvPr/>
        </p:nvSpPr>
        <p:spPr bwMode="auto">
          <a:xfrm>
            <a:off x="884237" y="2125662"/>
            <a:ext cx="3505200" cy="3428999"/>
          </a:xfrm>
          <a:prstGeom prst="rect">
            <a:avLst/>
          </a:prstGeom>
          <a:no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Virtual Secure Mode (VSM)</a:t>
            </a:r>
          </a:p>
        </p:txBody>
      </p:sp>
      <p:sp>
        <p:nvSpPr>
          <p:cNvPr id="4" name="Rectangle 3"/>
          <p:cNvSpPr/>
          <p:nvPr/>
        </p:nvSpPr>
        <p:spPr>
          <a:xfrm>
            <a:off x="1036637" y="4524648"/>
            <a:ext cx="3238500" cy="441435"/>
          </a:xfrm>
          <a:prstGeom prst="rect">
            <a:avLst/>
          </a:prstGeom>
          <a:solidFill>
            <a:schemeClr val="tx1">
              <a:lumMod val="40000"/>
              <a:lumOff val="6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000" spc="-102" dirty="0" smtClean="0">
                <a:solidFill>
                  <a:schemeClr val="bg1"/>
                </a:solidFill>
                <a:ea typeface="Segoe UI" pitchFamily="34" charset="0"/>
                <a:cs typeface="Segoe UI" panose="020B0502040204020203" pitchFamily="34" charset="0"/>
              </a:rPr>
              <a:t>Kernel</a:t>
            </a:r>
            <a:endParaRPr lang="en-US" sz="2000" spc="-102" dirty="0">
              <a:solidFill>
                <a:schemeClr val="bg1"/>
              </a:solidFill>
              <a:ea typeface="Segoe UI" pitchFamily="34" charset="0"/>
              <a:cs typeface="Segoe UI" panose="020B0502040204020203" pitchFamily="34" charset="0"/>
            </a:endParaRPr>
          </a:p>
        </p:txBody>
      </p:sp>
      <p:sp>
        <p:nvSpPr>
          <p:cNvPr id="6" name="Rectangle 5"/>
          <p:cNvSpPr/>
          <p:nvPr/>
        </p:nvSpPr>
        <p:spPr bwMode="auto">
          <a:xfrm>
            <a:off x="1036637" y="2354263"/>
            <a:ext cx="914400" cy="209681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Local Security Auth Service</a:t>
            </a:r>
            <a:endParaRPr lang="en-US" sz="2400" dirty="0" smtClean="0">
              <a:solidFill>
                <a:schemeClr val="tx1"/>
              </a:solidFill>
              <a:ea typeface="Segoe UI" pitchFamily="34" charset="0"/>
              <a:cs typeface="Segoe UI" pitchFamily="34" charset="0"/>
            </a:endParaRPr>
          </a:p>
        </p:txBody>
      </p:sp>
      <p:sp>
        <p:nvSpPr>
          <p:cNvPr id="11" name="Rectangle 10"/>
          <p:cNvSpPr/>
          <p:nvPr/>
        </p:nvSpPr>
        <p:spPr>
          <a:xfrm>
            <a:off x="904874" y="5698330"/>
            <a:ext cx="3484563" cy="502624"/>
          </a:xfrm>
          <a:prstGeom prst="rect">
            <a:avLst/>
          </a:prstGeom>
          <a:solidFill>
            <a:schemeClr val="tx1">
              <a:lumMod val="60000"/>
              <a:lumOff val="4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400" spc="-102" dirty="0" smtClean="0">
                <a:solidFill>
                  <a:schemeClr val="bg1"/>
                </a:solidFill>
                <a:ea typeface="Segoe UI" pitchFamily="34" charset="0"/>
                <a:cs typeface="Segoe UI" panose="020B0502040204020203" pitchFamily="34" charset="0"/>
              </a:rPr>
              <a:t>Hypervisor</a:t>
            </a:r>
            <a:endParaRPr lang="en-US" sz="2400" spc="-102" dirty="0">
              <a:solidFill>
                <a:schemeClr val="bg1"/>
              </a:solidFill>
              <a:ea typeface="Segoe UI" pitchFamily="34" charset="0"/>
              <a:cs typeface="Segoe UI" panose="020B0502040204020203" pitchFamily="34" charset="0"/>
            </a:endParaRPr>
          </a:p>
        </p:txBody>
      </p:sp>
      <p:sp>
        <p:nvSpPr>
          <p:cNvPr id="12" name="Rectangle 11"/>
          <p:cNvSpPr/>
          <p:nvPr/>
        </p:nvSpPr>
        <p:spPr>
          <a:xfrm>
            <a:off x="884237" y="6316662"/>
            <a:ext cx="10820400" cy="531812"/>
          </a:xfrm>
          <a:prstGeom prst="rect">
            <a:avLst/>
          </a:prstGeom>
          <a:solidFill>
            <a:schemeClr val="tx1">
              <a:lumMod val="5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400" spc="-102" dirty="0" smtClean="0">
                <a:gradFill>
                  <a:gsLst>
                    <a:gs pos="0">
                      <a:srgbClr val="FFFFFF"/>
                    </a:gs>
                    <a:gs pos="100000">
                      <a:srgbClr val="FFFFFF"/>
                    </a:gs>
                  </a:gsLst>
                  <a:lin ang="5400000" scaled="0"/>
                </a:gradFill>
                <a:ea typeface="Segoe UI" pitchFamily="34" charset="0"/>
                <a:cs typeface="Segoe UI" panose="020B0502040204020203" pitchFamily="34" charset="0"/>
              </a:rPr>
              <a:t>Hardware</a:t>
            </a:r>
            <a:endParaRPr lang="en-US" sz="2400" spc="-102" dirty="0">
              <a:gradFill>
                <a:gsLst>
                  <a:gs pos="0">
                    <a:srgbClr val="FFFFFF"/>
                  </a:gs>
                  <a:gs pos="100000">
                    <a:srgbClr val="FFFFFF"/>
                  </a:gs>
                </a:gsLst>
                <a:lin ang="5400000" scaled="0"/>
              </a:gradFill>
              <a:ea typeface="Segoe UI" pitchFamily="34" charset="0"/>
              <a:cs typeface="Segoe UI" panose="020B0502040204020203" pitchFamily="34" charset="0"/>
            </a:endParaRPr>
          </a:p>
        </p:txBody>
      </p:sp>
      <p:grpSp>
        <p:nvGrpSpPr>
          <p:cNvPr id="15" name="Group 14"/>
          <p:cNvGrpSpPr/>
          <p:nvPr/>
        </p:nvGrpSpPr>
        <p:grpSpPr>
          <a:xfrm>
            <a:off x="4475503" y="1212850"/>
            <a:ext cx="7229134" cy="4949826"/>
            <a:chOff x="4475503" y="147637"/>
            <a:chExt cx="7229134" cy="4949826"/>
          </a:xfrm>
        </p:grpSpPr>
        <p:sp>
          <p:nvSpPr>
            <p:cNvPr id="5" name="Rectangle 4"/>
            <p:cNvSpPr/>
            <p:nvPr/>
          </p:nvSpPr>
          <p:spPr>
            <a:xfrm>
              <a:off x="4475503" y="147637"/>
              <a:ext cx="7229134" cy="4949826"/>
            </a:xfrm>
            <a:prstGeom prst="rect">
              <a:avLst/>
            </a:prstGeom>
            <a:solidFill>
              <a:schemeClr val="bg2">
                <a:lumMod val="60000"/>
                <a:lumOff val="40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b" anchorCtr="0" forceAA="0" compatLnSpc="1">
              <a:prstTxWarp prst="textNoShape">
                <a:avLst/>
              </a:prstTxWarp>
              <a:noAutofit/>
            </a:bodyPr>
            <a:lstStyle/>
            <a:p>
              <a:pPr algn="ctr"/>
              <a:r>
                <a:rPr lang="en-US" sz="2400" spc="-102" dirty="0" smtClean="0">
                  <a:solidFill>
                    <a:schemeClr val="tx1"/>
                  </a:solidFill>
                  <a:ea typeface="Segoe UI" pitchFamily="34" charset="0"/>
                  <a:cs typeface="Segoe UI" panose="020B0502040204020203" pitchFamily="34" charset="0"/>
                </a:rPr>
                <a:t>Windows</a:t>
              </a:r>
              <a:endParaRPr lang="en-US" sz="2400" spc="-102" dirty="0">
                <a:solidFill>
                  <a:schemeClr val="tx1"/>
                </a:solidFill>
                <a:ea typeface="Segoe UI" pitchFamily="34" charset="0"/>
                <a:cs typeface="Segoe UI" panose="020B0502040204020203" pitchFamily="34" charset="0"/>
              </a:endParaRPr>
            </a:p>
          </p:txBody>
        </p:sp>
        <p:sp>
          <p:nvSpPr>
            <p:cNvPr id="13" name="Rectangle 12"/>
            <p:cNvSpPr/>
            <p:nvPr/>
          </p:nvSpPr>
          <p:spPr>
            <a:xfrm>
              <a:off x="4675187" y="3192462"/>
              <a:ext cx="6877050" cy="1301930"/>
            </a:xfrm>
            <a:prstGeom prst="rect">
              <a:avLst/>
            </a:prstGeom>
            <a:solidFill>
              <a:schemeClr val="tx1">
                <a:lumMod val="40000"/>
                <a:lumOff val="60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000" spc="-102" dirty="0" smtClean="0">
                  <a:solidFill>
                    <a:schemeClr val="bg1"/>
                  </a:solidFill>
                  <a:ea typeface="Segoe UI" pitchFamily="34" charset="0"/>
                  <a:cs typeface="Segoe UI" panose="020B0502040204020203" pitchFamily="34" charset="0"/>
                </a:rPr>
                <a:t>Kernel</a:t>
              </a:r>
              <a:endParaRPr lang="en-US" sz="2000" spc="-102" dirty="0">
                <a:solidFill>
                  <a:schemeClr val="bg1"/>
                </a:solidFill>
                <a:ea typeface="Segoe UI" pitchFamily="34" charset="0"/>
                <a:cs typeface="Segoe UI" panose="020B0502040204020203" pitchFamily="34" charset="0"/>
              </a:endParaRPr>
            </a:p>
          </p:txBody>
        </p:sp>
        <p:sp>
          <p:nvSpPr>
            <p:cNvPr id="14" name="Rectangle 13"/>
            <p:cNvSpPr/>
            <p:nvPr/>
          </p:nvSpPr>
          <p:spPr bwMode="auto">
            <a:xfrm>
              <a:off x="4675187" y="263344"/>
              <a:ext cx="6877050" cy="281340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Apps</a:t>
              </a:r>
            </a:p>
          </p:txBody>
        </p:sp>
      </p:grpSp>
      <p:sp>
        <p:nvSpPr>
          <p:cNvPr id="25" name="Rectangle 24"/>
          <p:cNvSpPr/>
          <p:nvPr/>
        </p:nvSpPr>
        <p:spPr bwMode="auto">
          <a:xfrm>
            <a:off x="2179637" y="2348600"/>
            <a:ext cx="895350" cy="209681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Virtual TPM</a:t>
            </a:r>
            <a:endParaRPr lang="en-US" sz="2400" dirty="0" smtClean="0">
              <a:solidFill>
                <a:schemeClr val="tx1"/>
              </a:solidFill>
              <a:ea typeface="Segoe UI" pitchFamily="34" charset="0"/>
              <a:cs typeface="Segoe UI" pitchFamily="34" charset="0"/>
            </a:endParaRPr>
          </a:p>
        </p:txBody>
      </p:sp>
      <p:sp>
        <p:nvSpPr>
          <p:cNvPr id="26" name="Rectangle 25"/>
          <p:cNvSpPr/>
          <p:nvPr/>
        </p:nvSpPr>
        <p:spPr bwMode="auto">
          <a:xfrm>
            <a:off x="3369921" y="2325552"/>
            <a:ext cx="868299" cy="209681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Hyper-Visor Code Integrity </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5921723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761550" y="2468797"/>
            <a:ext cx="8913377" cy="205693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algn="ctr" defTabSz="699127"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7837933" y="2468797"/>
            <a:ext cx="2866576" cy="2008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defTabSz="699329"/>
            <a:r>
              <a:rPr lang="en-US" sz="2100" dirty="0">
                <a:solidFill>
                  <a:srgbClr val="FFFFFF"/>
                </a:solidFill>
                <a:latin typeface="Segoe UI Light"/>
              </a:rPr>
              <a:t>Use the Enhanced Mitigation </a:t>
            </a:r>
            <a:r>
              <a:rPr lang="en-US" sz="2100" dirty="0">
                <a:solidFill>
                  <a:srgbClr val="FFFFFF"/>
                </a:solidFill>
                <a:latin typeface="Segoe UI Semibold" panose="020B0702040204020203" pitchFamily="34" charset="0"/>
                <a:cs typeface="Segoe UI Semibold" panose="020B0702040204020203" pitchFamily="34" charset="0"/>
              </a:rPr>
              <a:t>Experience Toolkit</a:t>
            </a:r>
            <a:r>
              <a:rPr lang="en-US" sz="2100" dirty="0">
                <a:solidFill>
                  <a:srgbClr val="FFFFFF"/>
                </a:solidFill>
                <a:latin typeface="Segoe UI Light"/>
              </a:rPr>
              <a:t> (EMET)</a:t>
            </a:r>
          </a:p>
        </p:txBody>
      </p:sp>
      <p:sp>
        <p:nvSpPr>
          <p:cNvPr id="8" name="Rectangle 7"/>
          <p:cNvSpPr/>
          <p:nvPr/>
        </p:nvSpPr>
        <p:spPr bwMode="auto">
          <a:xfrm>
            <a:off x="6201506" y="3850289"/>
            <a:ext cx="4250995" cy="2008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defTabSz="699127" fontAlgn="base">
              <a:lnSpc>
                <a:spcPct val="90000"/>
              </a:lnSpc>
              <a:spcBef>
                <a:spcPct val="0"/>
              </a:spcBef>
              <a:spcAft>
                <a:spcPct val="0"/>
              </a:spcAft>
            </a:pPr>
            <a:endParaRPr lang="en-US" dirty="0">
              <a:solidFill>
                <a:srgbClr val="FFFFFF"/>
              </a:solidFill>
            </a:endParaRPr>
          </a:p>
        </p:txBody>
      </p:sp>
      <p:sp>
        <p:nvSpPr>
          <p:cNvPr id="5" name="Rectangle 4"/>
          <p:cNvSpPr/>
          <p:nvPr/>
        </p:nvSpPr>
        <p:spPr bwMode="auto">
          <a:xfrm>
            <a:off x="1773589" y="2468797"/>
            <a:ext cx="2947623" cy="2008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defTabSz="699329"/>
            <a:r>
              <a:rPr lang="en-US" sz="2100" dirty="0">
                <a:solidFill>
                  <a:srgbClr val="FFFFFF"/>
                </a:solidFill>
                <a:latin typeface="Segoe UI Light"/>
              </a:rPr>
              <a:t>Stay current on </a:t>
            </a:r>
            <a:br>
              <a:rPr lang="en-US" sz="2100" dirty="0">
                <a:solidFill>
                  <a:srgbClr val="FFFFFF"/>
                </a:solidFill>
                <a:latin typeface="Segoe UI Light"/>
              </a:rPr>
            </a:br>
            <a:r>
              <a:rPr lang="en-US" sz="2100" dirty="0">
                <a:solidFill>
                  <a:srgbClr val="FFFFFF"/>
                </a:solidFill>
                <a:latin typeface="Segoe UI Semibold" panose="020B0702040204020203" pitchFamily="34" charset="0"/>
                <a:cs typeface="Segoe UI Semibold" panose="020B0702040204020203" pitchFamily="34" charset="0"/>
              </a:rPr>
              <a:t>security updates</a:t>
            </a:r>
          </a:p>
        </p:txBody>
      </p:sp>
      <p:sp>
        <p:nvSpPr>
          <p:cNvPr id="6" name="Rectangle 5"/>
          <p:cNvSpPr/>
          <p:nvPr/>
        </p:nvSpPr>
        <p:spPr bwMode="auto">
          <a:xfrm>
            <a:off x="4782926" y="2468797"/>
            <a:ext cx="3025425" cy="2008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defTabSz="699329"/>
            <a:r>
              <a:rPr lang="en-US" sz="2100" dirty="0">
                <a:solidFill>
                  <a:srgbClr val="FFFFFF"/>
                </a:solidFill>
                <a:latin typeface="Segoe UI Light"/>
              </a:rPr>
              <a:t>Use the </a:t>
            </a:r>
            <a:r>
              <a:rPr lang="en-US" sz="2100" dirty="0">
                <a:solidFill>
                  <a:srgbClr val="FFFFFF"/>
                </a:solidFill>
                <a:latin typeface="Segoe UI Semibold" panose="020B0702040204020203" pitchFamily="34" charset="0"/>
                <a:cs typeface="Segoe UI Semibold" panose="020B0702040204020203" pitchFamily="34" charset="0"/>
              </a:rPr>
              <a:t>newest </a:t>
            </a:r>
            <a:br>
              <a:rPr lang="en-US" sz="2100" dirty="0">
                <a:solidFill>
                  <a:srgbClr val="FFFFFF"/>
                </a:solidFill>
                <a:latin typeface="Segoe UI Semibold" panose="020B0702040204020203" pitchFamily="34" charset="0"/>
                <a:cs typeface="Segoe UI Semibold" panose="020B0702040204020203" pitchFamily="34" charset="0"/>
              </a:rPr>
            </a:br>
            <a:r>
              <a:rPr lang="en-US" sz="2100" dirty="0">
                <a:solidFill>
                  <a:srgbClr val="FFFFFF"/>
                </a:solidFill>
                <a:latin typeface="Segoe UI Semibold" panose="020B0702040204020203" pitchFamily="34" charset="0"/>
                <a:cs typeface="Segoe UI Semibold" panose="020B0702040204020203" pitchFamily="34" charset="0"/>
              </a:rPr>
              <a:t>versions </a:t>
            </a:r>
            <a:r>
              <a:rPr lang="en-US" sz="2100" dirty="0">
                <a:solidFill>
                  <a:srgbClr val="FFFFFF"/>
                </a:solidFill>
                <a:latin typeface="Segoe UI Light"/>
              </a:rPr>
              <a:t>of applications</a:t>
            </a:r>
          </a:p>
        </p:txBody>
      </p:sp>
      <p:sp>
        <p:nvSpPr>
          <p:cNvPr id="3" name="Title 2"/>
          <p:cNvSpPr>
            <a:spLocks noGrp="1"/>
          </p:cNvSpPr>
          <p:nvPr>
            <p:ph type="title"/>
          </p:nvPr>
        </p:nvSpPr>
        <p:spPr/>
        <p:txBody>
          <a:bodyPr/>
          <a:lstStyle/>
          <a:p>
            <a:r>
              <a:rPr lang="en-US" dirty="0"/>
              <a:t>Staying ahead of exploits</a:t>
            </a:r>
          </a:p>
        </p:txBody>
      </p:sp>
      <p:cxnSp>
        <p:nvCxnSpPr>
          <p:cNvPr id="12" name="Straight Connector 11"/>
          <p:cNvCxnSpPr/>
          <p:nvPr/>
        </p:nvCxnSpPr>
        <p:spPr>
          <a:xfrm>
            <a:off x="4750792" y="1703398"/>
            <a:ext cx="0" cy="436027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08349" y="1703398"/>
            <a:ext cx="0" cy="436027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noEditPoints="1"/>
          </p:cNvSpPr>
          <p:nvPr/>
        </p:nvSpPr>
        <p:spPr bwMode="auto">
          <a:xfrm>
            <a:off x="4150638" y="3883533"/>
            <a:ext cx="413054" cy="514916"/>
          </a:xfrm>
          <a:custGeom>
            <a:avLst/>
            <a:gdLst>
              <a:gd name="T0" fmla="*/ 989 w 1986"/>
              <a:gd name="T1" fmla="*/ 1654 h 2471"/>
              <a:gd name="T2" fmla="*/ 1084 w 1986"/>
              <a:gd name="T3" fmla="*/ 1605 h 2471"/>
              <a:gd name="T4" fmla="*/ 1652 w 1986"/>
              <a:gd name="T5" fmla="*/ 881 h 2471"/>
              <a:gd name="T6" fmla="*/ 1652 w 1986"/>
              <a:gd name="T7" fmla="*/ 1151 h 2471"/>
              <a:gd name="T8" fmla="*/ 982 w 1986"/>
              <a:gd name="T9" fmla="*/ 2090 h 2471"/>
              <a:gd name="T10" fmla="*/ 602 w 1986"/>
              <a:gd name="T11" fmla="*/ 1824 h 2471"/>
              <a:gd name="T12" fmla="*/ 334 w 1986"/>
              <a:gd name="T13" fmla="*/ 1142 h 2471"/>
              <a:gd name="T14" fmla="*/ 334 w 1986"/>
              <a:gd name="T15" fmla="*/ 799 h 2471"/>
              <a:gd name="T16" fmla="*/ 421 w 1986"/>
              <a:gd name="T17" fmla="*/ 682 h 2471"/>
              <a:gd name="T18" fmla="*/ 883 w 1986"/>
              <a:gd name="T19" fmla="*/ 482 h 2471"/>
              <a:gd name="T20" fmla="*/ 984 w 1986"/>
              <a:gd name="T21" fmla="*/ 442 h 2471"/>
              <a:gd name="T22" fmla="*/ 1093 w 1986"/>
              <a:gd name="T23" fmla="*/ 482 h 2471"/>
              <a:gd name="T24" fmla="*/ 1495 w 1986"/>
              <a:gd name="T25" fmla="*/ 668 h 2471"/>
              <a:gd name="T26" fmla="*/ 1464 w 1986"/>
              <a:gd name="T27" fmla="*/ 695 h 2471"/>
              <a:gd name="T28" fmla="*/ 965 w 1986"/>
              <a:gd name="T29" fmla="*/ 1328 h 2471"/>
              <a:gd name="T30" fmla="*/ 763 w 1986"/>
              <a:gd name="T31" fmla="*/ 1129 h 2471"/>
              <a:gd name="T32" fmla="*/ 575 w 1986"/>
              <a:gd name="T33" fmla="*/ 1131 h 2471"/>
              <a:gd name="T34" fmla="*/ 580 w 1986"/>
              <a:gd name="T35" fmla="*/ 1315 h 2471"/>
              <a:gd name="T36" fmla="*/ 887 w 1986"/>
              <a:gd name="T37" fmla="*/ 1616 h 2471"/>
              <a:gd name="T38" fmla="*/ 978 w 1986"/>
              <a:gd name="T39" fmla="*/ 1654 h 2471"/>
              <a:gd name="T40" fmla="*/ 989 w 1986"/>
              <a:gd name="T41" fmla="*/ 1654 h 2471"/>
              <a:gd name="T42" fmla="*/ 1862 w 1986"/>
              <a:gd name="T43" fmla="*/ 434 h 2471"/>
              <a:gd name="T44" fmla="*/ 1986 w 1986"/>
              <a:gd name="T45" fmla="*/ 609 h 2471"/>
              <a:gd name="T46" fmla="*/ 1986 w 1986"/>
              <a:gd name="T47" fmla="*/ 1116 h 2471"/>
              <a:gd name="T48" fmla="*/ 978 w 1986"/>
              <a:gd name="T49" fmla="*/ 2471 h 2471"/>
              <a:gd name="T50" fmla="*/ 0 w 1986"/>
              <a:gd name="T51" fmla="*/ 1105 h 2471"/>
              <a:gd name="T52" fmla="*/ 0 w 1986"/>
              <a:gd name="T53" fmla="*/ 589 h 2471"/>
              <a:gd name="T54" fmla="*/ 120 w 1986"/>
              <a:gd name="T55" fmla="*/ 411 h 2471"/>
              <a:gd name="T56" fmla="*/ 792 w 1986"/>
              <a:gd name="T57" fmla="*/ 108 h 2471"/>
              <a:gd name="T58" fmla="*/ 1175 w 1986"/>
              <a:gd name="T59" fmla="*/ 108 h 2471"/>
              <a:gd name="T60" fmla="*/ 1862 w 1986"/>
              <a:gd name="T61" fmla="*/ 434 h 2471"/>
              <a:gd name="T62" fmla="*/ 1767 w 1986"/>
              <a:gd name="T63" fmla="*/ 1153 h 2471"/>
              <a:gd name="T64" fmla="*/ 1767 w 1986"/>
              <a:gd name="T65" fmla="*/ 1153 h 2471"/>
              <a:gd name="T66" fmla="*/ 1767 w 1986"/>
              <a:gd name="T67" fmla="*/ 812 h 2471"/>
              <a:gd name="T68" fmla="*/ 1604 w 1986"/>
              <a:gd name="T69" fmla="*/ 584 h 2471"/>
              <a:gd name="T70" fmla="*/ 1155 w 1986"/>
              <a:gd name="T71" fmla="*/ 385 h 2471"/>
              <a:gd name="T72" fmla="*/ 984 w 1986"/>
              <a:gd name="T73" fmla="*/ 327 h 2471"/>
              <a:gd name="T74" fmla="*/ 816 w 1986"/>
              <a:gd name="T75" fmla="*/ 385 h 2471"/>
              <a:gd name="T76" fmla="*/ 381 w 1986"/>
              <a:gd name="T77" fmla="*/ 571 h 2471"/>
              <a:gd name="T78" fmla="*/ 219 w 1986"/>
              <a:gd name="T79" fmla="*/ 799 h 2471"/>
              <a:gd name="T80" fmla="*/ 219 w 1986"/>
              <a:gd name="T81" fmla="*/ 1142 h 2471"/>
              <a:gd name="T82" fmla="*/ 516 w 1986"/>
              <a:gd name="T83" fmla="*/ 1899 h 2471"/>
              <a:gd name="T84" fmla="*/ 982 w 1986"/>
              <a:gd name="T85" fmla="*/ 2207 h 2471"/>
              <a:gd name="T86" fmla="*/ 1767 w 1986"/>
              <a:gd name="T87" fmla="*/ 1153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6" h="2471">
                <a:moveTo>
                  <a:pt x="989" y="1654"/>
                </a:moveTo>
                <a:cubicBezTo>
                  <a:pt x="1024" y="1651"/>
                  <a:pt x="1060" y="1636"/>
                  <a:pt x="1084" y="1605"/>
                </a:cubicBezTo>
                <a:cubicBezTo>
                  <a:pt x="1084" y="1605"/>
                  <a:pt x="1084" y="1605"/>
                  <a:pt x="1652" y="881"/>
                </a:cubicBezTo>
                <a:cubicBezTo>
                  <a:pt x="1652" y="881"/>
                  <a:pt x="1652" y="881"/>
                  <a:pt x="1652" y="1151"/>
                </a:cubicBezTo>
                <a:cubicBezTo>
                  <a:pt x="1652" y="1713"/>
                  <a:pt x="1095" y="2090"/>
                  <a:pt x="982" y="2090"/>
                </a:cubicBezTo>
                <a:cubicBezTo>
                  <a:pt x="920" y="2090"/>
                  <a:pt x="759" y="2008"/>
                  <a:pt x="602" y="1824"/>
                </a:cubicBezTo>
                <a:cubicBezTo>
                  <a:pt x="500" y="1707"/>
                  <a:pt x="334" y="1461"/>
                  <a:pt x="334" y="1142"/>
                </a:cubicBezTo>
                <a:cubicBezTo>
                  <a:pt x="334" y="1102"/>
                  <a:pt x="334" y="799"/>
                  <a:pt x="334" y="799"/>
                </a:cubicBezTo>
                <a:cubicBezTo>
                  <a:pt x="334" y="752"/>
                  <a:pt x="376" y="697"/>
                  <a:pt x="421" y="682"/>
                </a:cubicBezTo>
                <a:cubicBezTo>
                  <a:pt x="432" y="675"/>
                  <a:pt x="770" y="560"/>
                  <a:pt x="883" y="482"/>
                </a:cubicBezTo>
                <a:cubicBezTo>
                  <a:pt x="920" y="456"/>
                  <a:pt x="951" y="442"/>
                  <a:pt x="984" y="442"/>
                </a:cubicBezTo>
                <a:cubicBezTo>
                  <a:pt x="1018" y="442"/>
                  <a:pt x="1051" y="456"/>
                  <a:pt x="1093" y="482"/>
                </a:cubicBezTo>
                <a:cubicBezTo>
                  <a:pt x="1203" y="553"/>
                  <a:pt x="1389" y="628"/>
                  <a:pt x="1495" y="668"/>
                </a:cubicBezTo>
                <a:cubicBezTo>
                  <a:pt x="1482" y="675"/>
                  <a:pt x="1471" y="684"/>
                  <a:pt x="1464" y="695"/>
                </a:cubicBezTo>
                <a:cubicBezTo>
                  <a:pt x="1464" y="695"/>
                  <a:pt x="1464" y="695"/>
                  <a:pt x="965" y="1328"/>
                </a:cubicBezTo>
                <a:cubicBezTo>
                  <a:pt x="965" y="1328"/>
                  <a:pt x="965" y="1328"/>
                  <a:pt x="763" y="1129"/>
                </a:cubicBezTo>
                <a:cubicBezTo>
                  <a:pt x="710" y="1080"/>
                  <a:pt x="628" y="1080"/>
                  <a:pt x="575" y="1131"/>
                </a:cubicBezTo>
                <a:cubicBezTo>
                  <a:pt x="527" y="1180"/>
                  <a:pt x="527" y="1266"/>
                  <a:pt x="580" y="1315"/>
                </a:cubicBezTo>
                <a:cubicBezTo>
                  <a:pt x="580" y="1315"/>
                  <a:pt x="580" y="1315"/>
                  <a:pt x="887" y="1616"/>
                </a:cubicBezTo>
                <a:cubicBezTo>
                  <a:pt x="914" y="1640"/>
                  <a:pt x="945" y="1654"/>
                  <a:pt x="978" y="1654"/>
                </a:cubicBezTo>
                <a:cubicBezTo>
                  <a:pt x="982" y="1654"/>
                  <a:pt x="984" y="1654"/>
                  <a:pt x="989" y="1654"/>
                </a:cubicBezTo>
                <a:close/>
                <a:moveTo>
                  <a:pt x="1862" y="434"/>
                </a:moveTo>
                <a:cubicBezTo>
                  <a:pt x="1931" y="458"/>
                  <a:pt x="1986" y="535"/>
                  <a:pt x="1986" y="609"/>
                </a:cubicBezTo>
                <a:cubicBezTo>
                  <a:pt x="1986" y="609"/>
                  <a:pt x="1986" y="1060"/>
                  <a:pt x="1986" y="1116"/>
                </a:cubicBezTo>
                <a:cubicBezTo>
                  <a:pt x="1986" y="1913"/>
                  <a:pt x="1188" y="2471"/>
                  <a:pt x="978" y="2471"/>
                </a:cubicBezTo>
                <a:cubicBezTo>
                  <a:pt x="715" y="2471"/>
                  <a:pt x="0" y="1884"/>
                  <a:pt x="0" y="1105"/>
                </a:cubicBezTo>
                <a:cubicBezTo>
                  <a:pt x="0" y="1047"/>
                  <a:pt x="0" y="589"/>
                  <a:pt x="0" y="589"/>
                </a:cubicBezTo>
                <a:cubicBezTo>
                  <a:pt x="0" y="516"/>
                  <a:pt x="56" y="438"/>
                  <a:pt x="120" y="411"/>
                </a:cubicBezTo>
                <a:cubicBezTo>
                  <a:pt x="120" y="411"/>
                  <a:pt x="639" y="223"/>
                  <a:pt x="792" y="108"/>
                </a:cubicBezTo>
                <a:cubicBezTo>
                  <a:pt x="940" y="0"/>
                  <a:pt x="1064" y="31"/>
                  <a:pt x="1175" y="108"/>
                </a:cubicBezTo>
                <a:cubicBezTo>
                  <a:pt x="1422" y="285"/>
                  <a:pt x="1862" y="434"/>
                  <a:pt x="1862" y="434"/>
                </a:cubicBezTo>
                <a:close/>
                <a:moveTo>
                  <a:pt x="1767" y="1153"/>
                </a:moveTo>
                <a:cubicBezTo>
                  <a:pt x="1767" y="1153"/>
                  <a:pt x="1767" y="1153"/>
                  <a:pt x="1767" y="1153"/>
                </a:cubicBezTo>
                <a:cubicBezTo>
                  <a:pt x="1767" y="812"/>
                  <a:pt x="1767" y="812"/>
                  <a:pt x="1767" y="812"/>
                </a:cubicBezTo>
                <a:cubicBezTo>
                  <a:pt x="1767" y="719"/>
                  <a:pt x="1696" y="617"/>
                  <a:pt x="1604" y="584"/>
                </a:cubicBezTo>
                <a:cubicBezTo>
                  <a:pt x="1601" y="584"/>
                  <a:pt x="1298" y="478"/>
                  <a:pt x="1155" y="385"/>
                </a:cubicBezTo>
                <a:cubicBezTo>
                  <a:pt x="1115" y="361"/>
                  <a:pt x="1057" y="327"/>
                  <a:pt x="984" y="327"/>
                </a:cubicBezTo>
                <a:cubicBezTo>
                  <a:pt x="929" y="327"/>
                  <a:pt x="874" y="347"/>
                  <a:pt x="816" y="385"/>
                </a:cubicBezTo>
                <a:cubicBezTo>
                  <a:pt x="735" y="445"/>
                  <a:pt x="476" y="540"/>
                  <a:pt x="381" y="571"/>
                </a:cubicBezTo>
                <a:cubicBezTo>
                  <a:pt x="290" y="604"/>
                  <a:pt x="219" y="702"/>
                  <a:pt x="219" y="799"/>
                </a:cubicBezTo>
                <a:cubicBezTo>
                  <a:pt x="219" y="799"/>
                  <a:pt x="219" y="1105"/>
                  <a:pt x="219" y="1142"/>
                </a:cubicBezTo>
                <a:cubicBezTo>
                  <a:pt x="219" y="1499"/>
                  <a:pt x="405" y="1769"/>
                  <a:pt x="516" y="1899"/>
                </a:cubicBezTo>
                <a:cubicBezTo>
                  <a:pt x="668" y="2079"/>
                  <a:pt x="861" y="2207"/>
                  <a:pt x="982" y="2207"/>
                </a:cubicBezTo>
                <a:cubicBezTo>
                  <a:pt x="1170" y="2207"/>
                  <a:pt x="1767" y="1769"/>
                  <a:pt x="1767" y="1153"/>
                </a:cubicBezTo>
                <a:close/>
              </a:path>
            </a:pathLst>
          </a:custGeom>
          <a:solidFill>
            <a:schemeClr val="tx1"/>
          </a:solidFill>
          <a:ln>
            <a:noFill/>
          </a:ln>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grpSp>
        <p:nvGrpSpPr>
          <p:cNvPr id="24" name="Group 23"/>
          <p:cNvGrpSpPr/>
          <p:nvPr/>
        </p:nvGrpSpPr>
        <p:grpSpPr>
          <a:xfrm>
            <a:off x="7045943" y="4013773"/>
            <a:ext cx="611373" cy="384675"/>
            <a:chOff x="4260850" y="5408613"/>
            <a:chExt cx="1370013" cy="862012"/>
          </a:xfrm>
          <a:solidFill>
            <a:schemeClr val="tx1"/>
          </a:solidFill>
        </p:grpSpPr>
        <p:sp>
          <p:nvSpPr>
            <p:cNvPr id="20" name="Freeform 9"/>
            <p:cNvSpPr>
              <a:spLocks/>
            </p:cNvSpPr>
            <p:nvPr/>
          </p:nvSpPr>
          <p:spPr bwMode="auto">
            <a:xfrm>
              <a:off x="4260850" y="5592763"/>
              <a:ext cx="1370013" cy="492125"/>
            </a:xfrm>
            <a:custGeom>
              <a:avLst/>
              <a:gdLst>
                <a:gd name="T0" fmla="*/ 1641 w 2375"/>
                <a:gd name="T1" fmla="*/ 6 h 853"/>
                <a:gd name="T2" fmla="*/ 1665 w 2375"/>
                <a:gd name="T3" fmla="*/ 36 h 853"/>
                <a:gd name="T4" fmla="*/ 1743 w 2375"/>
                <a:gd name="T5" fmla="*/ 120 h 853"/>
                <a:gd name="T6" fmla="*/ 2261 w 2375"/>
                <a:gd name="T7" fmla="*/ 409 h 853"/>
                <a:gd name="T8" fmla="*/ 1184 w 2375"/>
                <a:gd name="T9" fmla="*/ 739 h 853"/>
                <a:gd name="T10" fmla="*/ 108 w 2375"/>
                <a:gd name="T11" fmla="*/ 409 h 853"/>
                <a:gd name="T12" fmla="*/ 673 w 2375"/>
                <a:gd name="T13" fmla="*/ 114 h 853"/>
                <a:gd name="T14" fmla="*/ 673 w 2375"/>
                <a:gd name="T15" fmla="*/ 0 h 853"/>
                <a:gd name="T16" fmla="*/ 0 w 2375"/>
                <a:gd name="T17" fmla="*/ 409 h 853"/>
                <a:gd name="T18" fmla="*/ 1184 w 2375"/>
                <a:gd name="T19" fmla="*/ 853 h 853"/>
                <a:gd name="T20" fmla="*/ 2375 w 2375"/>
                <a:gd name="T21" fmla="*/ 409 h 853"/>
                <a:gd name="T22" fmla="*/ 1641 w 2375"/>
                <a:gd name="T23"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5" h="853">
                  <a:moveTo>
                    <a:pt x="1641" y="6"/>
                  </a:moveTo>
                  <a:cubicBezTo>
                    <a:pt x="1665" y="36"/>
                    <a:pt x="1665" y="36"/>
                    <a:pt x="1665" y="36"/>
                  </a:cubicBezTo>
                  <a:cubicBezTo>
                    <a:pt x="1743" y="120"/>
                    <a:pt x="1743" y="120"/>
                    <a:pt x="1743" y="120"/>
                  </a:cubicBezTo>
                  <a:cubicBezTo>
                    <a:pt x="2062" y="186"/>
                    <a:pt x="2261" y="294"/>
                    <a:pt x="2261" y="409"/>
                  </a:cubicBezTo>
                  <a:cubicBezTo>
                    <a:pt x="2261" y="565"/>
                    <a:pt x="1822" y="739"/>
                    <a:pt x="1184" y="739"/>
                  </a:cubicBezTo>
                  <a:cubicBezTo>
                    <a:pt x="553" y="739"/>
                    <a:pt x="108" y="565"/>
                    <a:pt x="108" y="409"/>
                  </a:cubicBezTo>
                  <a:cubicBezTo>
                    <a:pt x="108" y="288"/>
                    <a:pt x="336" y="174"/>
                    <a:pt x="673" y="114"/>
                  </a:cubicBezTo>
                  <a:cubicBezTo>
                    <a:pt x="673" y="0"/>
                    <a:pt x="673" y="0"/>
                    <a:pt x="673" y="0"/>
                  </a:cubicBezTo>
                  <a:cubicBezTo>
                    <a:pt x="252" y="72"/>
                    <a:pt x="0" y="222"/>
                    <a:pt x="0" y="409"/>
                  </a:cubicBezTo>
                  <a:cubicBezTo>
                    <a:pt x="0" y="697"/>
                    <a:pt x="613" y="853"/>
                    <a:pt x="1184" y="853"/>
                  </a:cubicBezTo>
                  <a:cubicBezTo>
                    <a:pt x="1761" y="853"/>
                    <a:pt x="2375" y="697"/>
                    <a:pt x="2375" y="409"/>
                  </a:cubicBezTo>
                  <a:cubicBezTo>
                    <a:pt x="2375" y="204"/>
                    <a:pt x="1996" y="72"/>
                    <a:pt x="164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sp>
          <p:nvSpPr>
            <p:cNvPr id="21" name="Freeform 10"/>
            <p:cNvSpPr>
              <a:spLocks/>
            </p:cNvSpPr>
            <p:nvPr/>
          </p:nvSpPr>
          <p:spPr bwMode="auto">
            <a:xfrm>
              <a:off x="4635500" y="6121400"/>
              <a:ext cx="688975" cy="149225"/>
            </a:xfrm>
            <a:custGeom>
              <a:avLst/>
              <a:gdLst>
                <a:gd name="T0" fmla="*/ 534 w 1195"/>
                <a:gd name="T1" fmla="*/ 72 h 257"/>
                <a:gd name="T2" fmla="*/ 0 w 1195"/>
                <a:gd name="T3" fmla="*/ 24 h 257"/>
                <a:gd name="T4" fmla="*/ 0 w 1195"/>
                <a:gd name="T5" fmla="*/ 114 h 257"/>
                <a:gd name="T6" fmla="*/ 144 w 1195"/>
                <a:gd name="T7" fmla="*/ 257 h 257"/>
                <a:gd name="T8" fmla="*/ 1051 w 1195"/>
                <a:gd name="T9" fmla="*/ 257 h 257"/>
                <a:gd name="T10" fmla="*/ 1195 w 1195"/>
                <a:gd name="T11" fmla="*/ 114 h 257"/>
                <a:gd name="T12" fmla="*/ 1195 w 1195"/>
                <a:gd name="T13" fmla="*/ 0 h 257"/>
                <a:gd name="T14" fmla="*/ 534 w 1195"/>
                <a:gd name="T15" fmla="*/ 7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5" h="257">
                  <a:moveTo>
                    <a:pt x="534" y="72"/>
                  </a:moveTo>
                  <a:cubicBezTo>
                    <a:pt x="354" y="72"/>
                    <a:pt x="168" y="54"/>
                    <a:pt x="0" y="24"/>
                  </a:cubicBezTo>
                  <a:cubicBezTo>
                    <a:pt x="0" y="114"/>
                    <a:pt x="0" y="114"/>
                    <a:pt x="0" y="114"/>
                  </a:cubicBezTo>
                  <a:cubicBezTo>
                    <a:pt x="0" y="185"/>
                    <a:pt x="72" y="257"/>
                    <a:pt x="144" y="257"/>
                  </a:cubicBezTo>
                  <a:cubicBezTo>
                    <a:pt x="1051" y="257"/>
                    <a:pt x="1051" y="257"/>
                    <a:pt x="1051" y="257"/>
                  </a:cubicBezTo>
                  <a:cubicBezTo>
                    <a:pt x="1123" y="257"/>
                    <a:pt x="1195" y="185"/>
                    <a:pt x="1195" y="114"/>
                  </a:cubicBezTo>
                  <a:cubicBezTo>
                    <a:pt x="1195" y="78"/>
                    <a:pt x="1195" y="36"/>
                    <a:pt x="1195" y="0"/>
                  </a:cubicBezTo>
                  <a:cubicBezTo>
                    <a:pt x="997" y="48"/>
                    <a:pt x="768" y="72"/>
                    <a:pt x="53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sp>
          <p:nvSpPr>
            <p:cNvPr id="22" name="Freeform 11"/>
            <p:cNvSpPr>
              <a:spLocks/>
            </p:cNvSpPr>
            <p:nvPr/>
          </p:nvSpPr>
          <p:spPr bwMode="auto">
            <a:xfrm>
              <a:off x="4635500" y="6002338"/>
              <a:ext cx="688975" cy="58737"/>
            </a:xfrm>
            <a:custGeom>
              <a:avLst/>
              <a:gdLst>
                <a:gd name="T0" fmla="*/ 534 w 1195"/>
                <a:gd name="T1" fmla="*/ 71 h 101"/>
                <a:gd name="T2" fmla="*/ 0 w 1195"/>
                <a:gd name="T3" fmla="*/ 24 h 101"/>
                <a:gd name="T4" fmla="*/ 0 w 1195"/>
                <a:gd name="T5" fmla="*/ 53 h 101"/>
                <a:gd name="T6" fmla="*/ 534 w 1195"/>
                <a:gd name="T7" fmla="*/ 101 h 101"/>
                <a:gd name="T8" fmla="*/ 1195 w 1195"/>
                <a:gd name="T9" fmla="*/ 30 h 101"/>
                <a:gd name="T10" fmla="*/ 1195 w 1195"/>
                <a:gd name="T11" fmla="*/ 0 h 101"/>
                <a:gd name="T12" fmla="*/ 534 w 1195"/>
                <a:gd name="T13" fmla="*/ 71 h 101"/>
              </a:gdLst>
              <a:ahLst/>
              <a:cxnLst>
                <a:cxn ang="0">
                  <a:pos x="T0" y="T1"/>
                </a:cxn>
                <a:cxn ang="0">
                  <a:pos x="T2" y="T3"/>
                </a:cxn>
                <a:cxn ang="0">
                  <a:pos x="T4" y="T5"/>
                </a:cxn>
                <a:cxn ang="0">
                  <a:pos x="T6" y="T7"/>
                </a:cxn>
                <a:cxn ang="0">
                  <a:pos x="T8" y="T9"/>
                </a:cxn>
                <a:cxn ang="0">
                  <a:pos x="T10" y="T11"/>
                </a:cxn>
                <a:cxn ang="0">
                  <a:pos x="T12" y="T13"/>
                </a:cxn>
              </a:cxnLst>
              <a:rect l="0" t="0" r="r" b="b"/>
              <a:pathLst>
                <a:path w="1195" h="101">
                  <a:moveTo>
                    <a:pt x="534" y="71"/>
                  </a:moveTo>
                  <a:cubicBezTo>
                    <a:pt x="342" y="71"/>
                    <a:pt x="156" y="53"/>
                    <a:pt x="0" y="24"/>
                  </a:cubicBezTo>
                  <a:cubicBezTo>
                    <a:pt x="0" y="36"/>
                    <a:pt x="0" y="48"/>
                    <a:pt x="0" y="53"/>
                  </a:cubicBezTo>
                  <a:cubicBezTo>
                    <a:pt x="168" y="83"/>
                    <a:pt x="354" y="101"/>
                    <a:pt x="534" y="101"/>
                  </a:cubicBezTo>
                  <a:cubicBezTo>
                    <a:pt x="768" y="101"/>
                    <a:pt x="1003" y="77"/>
                    <a:pt x="1195" y="30"/>
                  </a:cubicBezTo>
                  <a:cubicBezTo>
                    <a:pt x="1195" y="18"/>
                    <a:pt x="1195" y="12"/>
                    <a:pt x="1195" y="0"/>
                  </a:cubicBezTo>
                  <a:cubicBezTo>
                    <a:pt x="1009" y="48"/>
                    <a:pt x="786" y="71"/>
                    <a:pt x="534"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sp>
          <p:nvSpPr>
            <p:cNvPr id="23" name="Freeform 12"/>
            <p:cNvSpPr>
              <a:spLocks noEditPoints="1"/>
            </p:cNvSpPr>
            <p:nvPr/>
          </p:nvSpPr>
          <p:spPr bwMode="auto">
            <a:xfrm>
              <a:off x="4635500" y="5408613"/>
              <a:ext cx="688975" cy="538162"/>
            </a:xfrm>
            <a:custGeom>
              <a:avLst/>
              <a:gdLst>
                <a:gd name="T0" fmla="*/ 0 w 1195"/>
                <a:gd name="T1" fmla="*/ 877 h 931"/>
                <a:gd name="T2" fmla="*/ 534 w 1195"/>
                <a:gd name="T3" fmla="*/ 931 h 931"/>
                <a:gd name="T4" fmla="*/ 1195 w 1195"/>
                <a:gd name="T5" fmla="*/ 853 h 931"/>
                <a:gd name="T6" fmla="*/ 1195 w 1195"/>
                <a:gd name="T7" fmla="*/ 504 h 931"/>
                <a:gd name="T8" fmla="*/ 1147 w 1195"/>
                <a:gd name="T9" fmla="*/ 408 h 931"/>
                <a:gd name="T10" fmla="*/ 786 w 1195"/>
                <a:gd name="T11" fmla="*/ 48 h 931"/>
                <a:gd name="T12" fmla="*/ 666 w 1195"/>
                <a:gd name="T13" fmla="*/ 0 h 931"/>
                <a:gd name="T14" fmla="*/ 144 w 1195"/>
                <a:gd name="T15" fmla="*/ 0 h 931"/>
                <a:gd name="T16" fmla="*/ 0 w 1195"/>
                <a:gd name="T17" fmla="*/ 120 h 931"/>
                <a:gd name="T18" fmla="*/ 0 w 1195"/>
                <a:gd name="T19" fmla="*/ 192 h 931"/>
                <a:gd name="T20" fmla="*/ 0 w 1195"/>
                <a:gd name="T21" fmla="*/ 877 h 931"/>
                <a:gd name="T22" fmla="*/ 666 w 1195"/>
                <a:gd name="T23" fmla="*/ 120 h 931"/>
                <a:gd name="T24" fmla="*/ 1051 w 1195"/>
                <a:gd name="T25" fmla="*/ 504 h 931"/>
                <a:gd name="T26" fmla="*/ 666 w 1195"/>
                <a:gd name="T27" fmla="*/ 504 h 931"/>
                <a:gd name="T28" fmla="*/ 666 w 1195"/>
                <a:gd name="T29" fmla="*/ 120 h 931"/>
                <a:gd name="T30" fmla="*/ 666 w 1195"/>
                <a:gd name="T31" fmla="*/ 12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5" h="931">
                  <a:moveTo>
                    <a:pt x="0" y="877"/>
                  </a:moveTo>
                  <a:cubicBezTo>
                    <a:pt x="144" y="907"/>
                    <a:pt x="324" y="931"/>
                    <a:pt x="534" y="931"/>
                  </a:cubicBezTo>
                  <a:cubicBezTo>
                    <a:pt x="817" y="931"/>
                    <a:pt x="1039" y="895"/>
                    <a:pt x="1195" y="853"/>
                  </a:cubicBezTo>
                  <a:cubicBezTo>
                    <a:pt x="1195" y="504"/>
                    <a:pt x="1195" y="504"/>
                    <a:pt x="1195" y="504"/>
                  </a:cubicBezTo>
                  <a:cubicBezTo>
                    <a:pt x="1195" y="504"/>
                    <a:pt x="1189" y="438"/>
                    <a:pt x="1147" y="408"/>
                  </a:cubicBezTo>
                  <a:cubicBezTo>
                    <a:pt x="786" y="48"/>
                    <a:pt x="786" y="48"/>
                    <a:pt x="786" y="48"/>
                  </a:cubicBezTo>
                  <a:cubicBezTo>
                    <a:pt x="744" y="0"/>
                    <a:pt x="714" y="0"/>
                    <a:pt x="666" y="0"/>
                  </a:cubicBezTo>
                  <a:cubicBezTo>
                    <a:pt x="144" y="0"/>
                    <a:pt x="144" y="0"/>
                    <a:pt x="144" y="0"/>
                  </a:cubicBezTo>
                  <a:cubicBezTo>
                    <a:pt x="72" y="0"/>
                    <a:pt x="0" y="48"/>
                    <a:pt x="0" y="120"/>
                  </a:cubicBezTo>
                  <a:cubicBezTo>
                    <a:pt x="0" y="144"/>
                    <a:pt x="0" y="168"/>
                    <a:pt x="0" y="192"/>
                  </a:cubicBezTo>
                  <a:cubicBezTo>
                    <a:pt x="0" y="192"/>
                    <a:pt x="0" y="793"/>
                    <a:pt x="0" y="877"/>
                  </a:cubicBezTo>
                  <a:close/>
                  <a:moveTo>
                    <a:pt x="666" y="120"/>
                  </a:moveTo>
                  <a:cubicBezTo>
                    <a:pt x="1051" y="504"/>
                    <a:pt x="1051" y="504"/>
                    <a:pt x="1051" y="504"/>
                  </a:cubicBezTo>
                  <a:cubicBezTo>
                    <a:pt x="666" y="504"/>
                    <a:pt x="666" y="504"/>
                    <a:pt x="666" y="504"/>
                  </a:cubicBezTo>
                  <a:cubicBezTo>
                    <a:pt x="666" y="120"/>
                    <a:pt x="666" y="120"/>
                    <a:pt x="666" y="120"/>
                  </a:cubicBezTo>
                  <a:cubicBezTo>
                    <a:pt x="666" y="120"/>
                    <a:pt x="666" y="120"/>
                    <a:pt x="66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grpSp>
      <p:grpSp>
        <p:nvGrpSpPr>
          <p:cNvPr id="31" name="Group 30"/>
          <p:cNvGrpSpPr/>
          <p:nvPr/>
        </p:nvGrpSpPr>
        <p:grpSpPr>
          <a:xfrm>
            <a:off x="9989282" y="3992736"/>
            <a:ext cx="522960" cy="405715"/>
            <a:chOff x="7988300" y="642938"/>
            <a:chExt cx="1430338" cy="1109662"/>
          </a:xfrm>
          <a:solidFill>
            <a:schemeClr val="tx1"/>
          </a:solidFill>
        </p:grpSpPr>
        <p:sp>
          <p:nvSpPr>
            <p:cNvPr id="28" name="Freeform 16"/>
            <p:cNvSpPr>
              <a:spLocks/>
            </p:cNvSpPr>
            <p:nvPr/>
          </p:nvSpPr>
          <p:spPr bwMode="auto">
            <a:xfrm>
              <a:off x="8051800" y="1304925"/>
              <a:ext cx="1301750" cy="447675"/>
            </a:xfrm>
            <a:custGeom>
              <a:avLst/>
              <a:gdLst>
                <a:gd name="T0" fmla="*/ 2090 w 2090"/>
                <a:gd name="T1" fmla="*/ 0 h 719"/>
                <a:gd name="T2" fmla="*/ 2090 w 2090"/>
                <a:gd name="T3" fmla="*/ 717 h 719"/>
                <a:gd name="T4" fmla="*/ 2062 w 2090"/>
                <a:gd name="T5" fmla="*/ 718 h 719"/>
                <a:gd name="T6" fmla="*/ 1476 w 2090"/>
                <a:gd name="T7" fmla="*/ 718 h 719"/>
                <a:gd name="T8" fmla="*/ 1432 w 2090"/>
                <a:gd name="T9" fmla="*/ 700 h 719"/>
                <a:gd name="T10" fmla="*/ 1201 w 2090"/>
                <a:gd name="T11" fmla="*/ 470 h 719"/>
                <a:gd name="T12" fmla="*/ 1158 w 2090"/>
                <a:gd name="T13" fmla="*/ 363 h 719"/>
                <a:gd name="T14" fmla="*/ 910 w 2090"/>
                <a:gd name="T15" fmla="*/ 161 h 719"/>
                <a:gd name="T16" fmla="*/ 892 w 2090"/>
                <a:gd name="T17" fmla="*/ 169 h 719"/>
                <a:gd name="T18" fmla="*/ 1005 w 2090"/>
                <a:gd name="T19" fmla="*/ 280 h 719"/>
                <a:gd name="T20" fmla="*/ 1014 w 2090"/>
                <a:gd name="T21" fmla="*/ 322 h 719"/>
                <a:gd name="T22" fmla="*/ 920 w 2090"/>
                <a:gd name="T23" fmla="*/ 417 h 719"/>
                <a:gd name="T24" fmla="*/ 878 w 2090"/>
                <a:gd name="T25" fmla="*/ 408 h 719"/>
                <a:gd name="T26" fmla="*/ 766 w 2090"/>
                <a:gd name="T27" fmla="*/ 294 h 719"/>
                <a:gd name="T28" fmla="*/ 761 w 2090"/>
                <a:gd name="T29" fmla="*/ 409 h 719"/>
                <a:gd name="T30" fmla="*/ 956 w 2090"/>
                <a:gd name="T31" fmla="*/ 559 h 719"/>
                <a:gd name="T32" fmla="*/ 1076 w 2090"/>
                <a:gd name="T33" fmla="*/ 612 h 719"/>
                <a:gd name="T34" fmla="*/ 1182 w 2090"/>
                <a:gd name="T35" fmla="*/ 716 h 719"/>
                <a:gd name="T36" fmla="*/ 0 w 2090"/>
                <a:gd name="T37" fmla="*/ 716 h 719"/>
                <a:gd name="T38" fmla="*/ 0 w 2090"/>
                <a:gd name="T39" fmla="*/ 0 h 719"/>
                <a:gd name="T40" fmla="*/ 2090 w 2090"/>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0" h="719">
                  <a:moveTo>
                    <a:pt x="2090" y="0"/>
                  </a:moveTo>
                  <a:cubicBezTo>
                    <a:pt x="2090" y="240"/>
                    <a:pt x="2090" y="478"/>
                    <a:pt x="2090" y="717"/>
                  </a:cubicBezTo>
                  <a:cubicBezTo>
                    <a:pt x="2080" y="717"/>
                    <a:pt x="2071" y="718"/>
                    <a:pt x="2062" y="718"/>
                  </a:cubicBezTo>
                  <a:cubicBezTo>
                    <a:pt x="1866" y="718"/>
                    <a:pt x="1671" y="719"/>
                    <a:pt x="1476" y="718"/>
                  </a:cubicBezTo>
                  <a:cubicBezTo>
                    <a:pt x="1461" y="717"/>
                    <a:pt x="1443" y="710"/>
                    <a:pt x="1432" y="700"/>
                  </a:cubicBezTo>
                  <a:cubicBezTo>
                    <a:pt x="1354" y="624"/>
                    <a:pt x="1278" y="546"/>
                    <a:pt x="1201" y="470"/>
                  </a:cubicBezTo>
                  <a:cubicBezTo>
                    <a:pt x="1171" y="440"/>
                    <a:pt x="1157" y="406"/>
                    <a:pt x="1158" y="363"/>
                  </a:cubicBezTo>
                  <a:cubicBezTo>
                    <a:pt x="1162" y="232"/>
                    <a:pt x="1038" y="132"/>
                    <a:pt x="910" y="161"/>
                  </a:cubicBezTo>
                  <a:cubicBezTo>
                    <a:pt x="905" y="163"/>
                    <a:pt x="901" y="166"/>
                    <a:pt x="892" y="169"/>
                  </a:cubicBezTo>
                  <a:cubicBezTo>
                    <a:pt x="931" y="208"/>
                    <a:pt x="967" y="245"/>
                    <a:pt x="1005" y="280"/>
                  </a:cubicBezTo>
                  <a:cubicBezTo>
                    <a:pt x="1019" y="293"/>
                    <a:pt x="1021" y="306"/>
                    <a:pt x="1014" y="322"/>
                  </a:cubicBezTo>
                  <a:cubicBezTo>
                    <a:pt x="996" y="366"/>
                    <a:pt x="964" y="398"/>
                    <a:pt x="920" y="417"/>
                  </a:cubicBezTo>
                  <a:cubicBezTo>
                    <a:pt x="905" y="424"/>
                    <a:pt x="892" y="422"/>
                    <a:pt x="878" y="408"/>
                  </a:cubicBezTo>
                  <a:cubicBezTo>
                    <a:pt x="843" y="370"/>
                    <a:pt x="806" y="334"/>
                    <a:pt x="766" y="294"/>
                  </a:cubicBezTo>
                  <a:cubicBezTo>
                    <a:pt x="750" y="334"/>
                    <a:pt x="751" y="372"/>
                    <a:pt x="761" y="409"/>
                  </a:cubicBezTo>
                  <a:cubicBezTo>
                    <a:pt x="785" y="499"/>
                    <a:pt x="861" y="560"/>
                    <a:pt x="956" y="559"/>
                  </a:cubicBezTo>
                  <a:cubicBezTo>
                    <a:pt x="1005" y="559"/>
                    <a:pt x="1043" y="576"/>
                    <a:pt x="1076" y="612"/>
                  </a:cubicBezTo>
                  <a:cubicBezTo>
                    <a:pt x="1108" y="646"/>
                    <a:pt x="1143" y="678"/>
                    <a:pt x="1182" y="716"/>
                  </a:cubicBezTo>
                  <a:cubicBezTo>
                    <a:pt x="783" y="716"/>
                    <a:pt x="392" y="716"/>
                    <a:pt x="0" y="716"/>
                  </a:cubicBezTo>
                  <a:cubicBezTo>
                    <a:pt x="0" y="478"/>
                    <a:pt x="0" y="240"/>
                    <a:pt x="0" y="0"/>
                  </a:cubicBezTo>
                  <a:cubicBezTo>
                    <a:pt x="696" y="0"/>
                    <a:pt x="1392" y="0"/>
                    <a:pt x="20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sp>
          <p:nvSpPr>
            <p:cNvPr id="29" name="Freeform 17"/>
            <p:cNvSpPr>
              <a:spLocks/>
            </p:cNvSpPr>
            <p:nvPr/>
          </p:nvSpPr>
          <p:spPr bwMode="auto">
            <a:xfrm>
              <a:off x="7988300" y="900113"/>
              <a:ext cx="1430338" cy="333375"/>
            </a:xfrm>
            <a:custGeom>
              <a:avLst/>
              <a:gdLst>
                <a:gd name="T0" fmla="*/ 0 w 2295"/>
                <a:gd name="T1" fmla="*/ 0 h 534"/>
                <a:gd name="T2" fmla="*/ 2295 w 2295"/>
                <a:gd name="T3" fmla="*/ 0 h 534"/>
                <a:gd name="T4" fmla="*/ 2295 w 2295"/>
                <a:gd name="T5" fmla="*/ 534 h 534"/>
                <a:gd name="T6" fmla="*/ 0 w 2295"/>
                <a:gd name="T7" fmla="*/ 534 h 534"/>
                <a:gd name="T8" fmla="*/ 0 w 2295"/>
                <a:gd name="T9" fmla="*/ 0 h 534"/>
              </a:gdLst>
              <a:ahLst/>
              <a:cxnLst>
                <a:cxn ang="0">
                  <a:pos x="T0" y="T1"/>
                </a:cxn>
                <a:cxn ang="0">
                  <a:pos x="T2" y="T3"/>
                </a:cxn>
                <a:cxn ang="0">
                  <a:pos x="T4" y="T5"/>
                </a:cxn>
                <a:cxn ang="0">
                  <a:pos x="T6" y="T7"/>
                </a:cxn>
                <a:cxn ang="0">
                  <a:pos x="T8" y="T9"/>
                </a:cxn>
              </a:cxnLst>
              <a:rect l="0" t="0" r="r" b="b"/>
              <a:pathLst>
                <a:path w="2295" h="534">
                  <a:moveTo>
                    <a:pt x="0" y="0"/>
                  </a:moveTo>
                  <a:cubicBezTo>
                    <a:pt x="765" y="0"/>
                    <a:pt x="1529" y="0"/>
                    <a:pt x="2295" y="0"/>
                  </a:cubicBezTo>
                  <a:cubicBezTo>
                    <a:pt x="2295" y="179"/>
                    <a:pt x="2295" y="356"/>
                    <a:pt x="2295" y="534"/>
                  </a:cubicBezTo>
                  <a:cubicBezTo>
                    <a:pt x="1530" y="534"/>
                    <a:pt x="766" y="534"/>
                    <a:pt x="0" y="534"/>
                  </a:cubicBezTo>
                  <a:cubicBezTo>
                    <a:pt x="0" y="357"/>
                    <a:pt x="0" y="18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sp>
          <p:nvSpPr>
            <p:cNvPr id="30" name="Freeform 18"/>
            <p:cNvSpPr>
              <a:spLocks/>
            </p:cNvSpPr>
            <p:nvPr/>
          </p:nvSpPr>
          <p:spPr bwMode="auto">
            <a:xfrm>
              <a:off x="8399463" y="642938"/>
              <a:ext cx="604838" cy="187325"/>
            </a:xfrm>
            <a:custGeom>
              <a:avLst/>
              <a:gdLst>
                <a:gd name="T0" fmla="*/ 971 w 971"/>
                <a:gd name="T1" fmla="*/ 300 h 300"/>
                <a:gd name="T2" fmla="*/ 803 w 971"/>
                <a:gd name="T3" fmla="*/ 300 h 300"/>
                <a:gd name="T4" fmla="*/ 803 w 971"/>
                <a:gd name="T5" fmla="*/ 225 h 300"/>
                <a:gd name="T6" fmla="*/ 747 w 971"/>
                <a:gd name="T7" fmla="*/ 168 h 300"/>
                <a:gd name="T8" fmla="*/ 228 w 971"/>
                <a:gd name="T9" fmla="*/ 167 h 300"/>
                <a:gd name="T10" fmla="*/ 171 w 971"/>
                <a:gd name="T11" fmla="*/ 226 h 300"/>
                <a:gd name="T12" fmla="*/ 171 w 971"/>
                <a:gd name="T13" fmla="*/ 300 h 300"/>
                <a:gd name="T14" fmla="*/ 6 w 971"/>
                <a:gd name="T15" fmla="*/ 300 h 300"/>
                <a:gd name="T16" fmla="*/ 8 w 971"/>
                <a:gd name="T17" fmla="*/ 130 h 300"/>
                <a:gd name="T18" fmla="*/ 170 w 971"/>
                <a:gd name="T19" fmla="*/ 0 h 300"/>
                <a:gd name="T20" fmla="*/ 803 w 971"/>
                <a:gd name="T21" fmla="*/ 0 h 300"/>
                <a:gd name="T22" fmla="*/ 971 w 971"/>
                <a:gd name="T23" fmla="*/ 168 h 300"/>
                <a:gd name="T24" fmla="*/ 971 w 971"/>
                <a:gd name="T2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 h="300">
                  <a:moveTo>
                    <a:pt x="971" y="300"/>
                  </a:moveTo>
                  <a:cubicBezTo>
                    <a:pt x="913" y="300"/>
                    <a:pt x="860" y="300"/>
                    <a:pt x="803" y="300"/>
                  </a:cubicBezTo>
                  <a:cubicBezTo>
                    <a:pt x="803" y="274"/>
                    <a:pt x="804" y="250"/>
                    <a:pt x="803" y="225"/>
                  </a:cubicBezTo>
                  <a:cubicBezTo>
                    <a:pt x="802" y="186"/>
                    <a:pt x="786" y="168"/>
                    <a:pt x="747" y="168"/>
                  </a:cubicBezTo>
                  <a:cubicBezTo>
                    <a:pt x="574" y="167"/>
                    <a:pt x="401" y="167"/>
                    <a:pt x="228" y="167"/>
                  </a:cubicBezTo>
                  <a:cubicBezTo>
                    <a:pt x="188" y="168"/>
                    <a:pt x="172" y="186"/>
                    <a:pt x="171" y="226"/>
                  </a:cubicBezTo>
                  <a:cubicBezTo>
                    <a:pt x="170" y="250"/>
                    <a:pt x="171" y="274"/>
                    <a:pt x="171" y="300"/>
                  </a:cubicBezTo>
                  <a:cubicBezTo>
                    <a:pt x="114" y="300"/>
                    <a:pt x="61" y="300"/>
                    <a:pt x="6" y="300"/>
                  </a:cubicBezTo>
                  <a:cubicBezTo>
                    <a:pt x="6" y="243"/>
                    <a:pt x="0" y="185"/>
                    <a:pt x="8" y="130"/>
                  </a:cubicBezTo>
                  <a:cubicBezTo>
                    <a:pt x="19" y="53"/>
                    <a:pt x="91" y="0"/>
                    <a:pt x="170" y="0"/>
                  </a:cubicBezTo>
                  <a:cubicBezTo>
                    <a:pt x="381" y="0"/>
                    <a:pt x="592" y="0"/>
                    <a:pt x="803" y="0"/>
                  </a:cubicBezTo>
                  <a:cubicBezTo>
                    <a:pt x="898" y="0"/>
                    <a:pt x="970" y="72"/>
                    <a:pt x="971" y="168"/>
                  </a:cubicBezTo>
                  <a:cubicBezTo>
                    <a:pt x="971" y="211"/>
                    <a:pt x="971" y="254"/>
                    <a:pt x="971"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29"/>
              <a:endParaRPr lang="en-US" sz="1350">
                <a:solidFill>
                  <a:srgbClr val="FFFFFF"/>
                </a:solidFill>
              </a:endParaRPr>
            </a:p>
          </p:txBody>
        </p:sp>
      </p:grpSp>
    </p:spTree>
    <p:extLst>
      <p:ext uri="{BB962C8B-B14F-4D97-AF65-F5344CB8AC3E}">
        <p14:creationId xmlns:p14="http://schemas.microsoft.com/office/powerpoint/2010/main" val="3631702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00" fill="hold"/>
                                        <p:tgtEl>
                                          <p:spTgt spid="18"/>
                                        </p:tgtEl>
                                        <p:attrNameLst>
                                          <p:attrName>ppt_x</p:attrName>
                                        </p:attrNameLst>
                                      </p:cBhvr>
                                      <p:tavLst>
                                        <p:tav tm="0">
                                          <p:val>
                                            <p:strVal val="#ppt_x"/>
                                          </p:val>
                                        </p:tav>
                                        <p:tav tm="100000">
                                          <p:val>
                                            <p:strVal val="#ppt_x"/>
                                          </p:val>
                                        </p:tav>
                                      </p:tavLst>
                                    </p:anim>
                                    <p:anim calcmode="lin" valueType="num">
                                      <p:cBhvr additive="base">
                                        <p:cTn id="8" dur="7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700"/>
                            </p:stCondLst>
                            <p:childTnLst>
                              <p:par>
                                <p:cTn id="10" presetID="2" presetClass="entr" presetSubtype="4"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00" fill="hold"/>
                                        <p:tgtEl>
                                          <p:spTgt spid="12"/>
                                        </p:tgtEl>
                                        <p:attrNameLst>
                                          <p:attrName>ppt_x</p:attrName>
                                        </p:attrNameLst>
                                      </p:cBhvr>
                                      <p:tavLst>
                                        <p:tav tm="0">
                                          <p:val>
                                            <p:strVal val="#ppt_x"/>
                                          </p:val>
                                        </p:tav>
                                        <p:tav tm="100000">
                                          <p:val>
                                            <p:strVal val="#ppt_x"/>
                                          </p:val>
                                        </p:tav>
                                      </p:tavLst>
                                    </p:anim>
                                    <p:anim calcmode="lin" valueType="num">
                                      <p:cBhvr additive="base">
                                        <p:cTn id="13" dur="7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00" fill="hold"/>
                                        <p:tgtEl>
                                          <p:spTgt spid="13"/>
                                        </p:tgtEl>
                                        <p:attrNameLst>
                                          <p:attrName>ppt_x</p:attrName>
                                        </p:attrNameLst>
                                      </p:cBhvr>
                                      <p:tavLst>
                                        <p:tav tm="0">
                                          <p:val>
                                            <p:strVal val="#ppt_x"/>
                                          </p:val>
                                        </p:tav>
                                        <p:tav tm="100000">
                                          <p:val>
                                            <p:strVal val="#ppt_x"/>
                                          </p:val>
                                        </p:tav>
                                      </p:tavLst>
                                    </p:anim>
                                    <p:anim calcmode="lin" valueType="num">
                                      <p:cBhvr additive="base">
                                        <p:cTn id="17" dur="7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35" presetClass="path" presetSubtype="0" decel="100000" fill="hold" grpId="1" nodeType="withEffect">
                                  <p:stCondLst>
                                    <p:cond delay="0"/>
                                  </p:stCondLst>
                                  <p:childTnLst>
                                    <p:animMotion origin="layout" path="M 1.18203E-6 -7.35361E-7 L -0.00919 -7.35361E-7 " pathEditMode="relative" rAng="0" ptsTypes="AA">
                                      <p:cBhvr>
                                        <p:cTn id="23" dur="500" spd="-100000" fill="hold"/>
                                        <p:tgtEl>
                                          <p:spTgt spid="5"/>
                                        </p:tgtEl>
                                        <p:attrNameLst>
                                          <p:attrName>ppt_x</p:attrName>
                                          <p:attrName>ppt_y</p:attrName>
                                        </p:attrNameLst>
                                      </p:cBhvr>
                                      <p:rCtr x="-460" y="0"/>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2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2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35" presetClass="path" presetSubtype="0" decel="100000" fill="hold" grpId="1" nodeType="withEffect">
                                  <p:stCondLst>
                                    <p:cond delay="200"/>
                                  </p:stCondLst>
                                  <p:childTnLst>
                                    <p:animMotion origin="layout" path="M 1.18203E-6 -7.35361E-7 L -0.00919 -7.35361E-7 " pathEditMode="relative" rAng="0" ptsTypes="AA">
                                      <p:cBhvr>
                                        <p:cTn id="34" dur="500" spd="-100000" fill="hold"/>
                                        <p:tgtEl>
                                          <p:spTgt spid="6"/>
                                        </p:tgtEl>
                                        <p:attrNameLst>
                                          <p:attrName>ppt_x</p:attrName>
                                          <p:attrName>ppt_y</p:attrName>
                                        </p:attrNameLst>
                                      </p:cBhvr>
                                      <p:rCtr x="-460" y="0"/>
                                    </p:animMotion>
                                  </p:childTnLst>
                                </p:cTn>
                              </p:par>
                              <p:par>
                                <p:cTn id="35" presetID="10" presetClass="entr" presetSubtype="0" fill="hold" grpId="0" nodeType="withEffect" nodePh="1">
                                  <p:stCondLst>
                                    <p:cond delay="300"/>
                                  </p:stCondLst>
                                  <p:endCondLst>
                                    <p:cond evt="begin" delay="0">
                                      <p:tn val="35"/>
                                    </p:cond>
                                  </p:end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decel="100000" fill="hold" grpId="1" nodeType="withEffect">
                                  <p:stCondLst>
                                    <p:cond delay="300"/>
                                  </p:stCondLst>
                                  <p:childTnLst>
                                    <p:animMotion origin="layout" path="M 1.05693E-6 -7.35361E-7 L -0.00919 -7.35361E-7 " pathEditMode="relative" rAng="0" ptsTypes="AA">
                                      <p:cBhvr>
                                        <p:cTn id="42" dur="500" spd="-100000" fill="hold"/>
                                        <p:tgtEl>
                                          <p:spTgt spid="7"/>
                                        </p:tgtEl>
                                        <p:attrNameLst>
                                          <p:attrName>ppt_x</p:attrName>
                                          <p:attrName>ppt_y</p:attrName>
                                        </p:attrNameLst>
                                      </p:cBhvr>
                                      <p:rCtr x="-460" y="0"/>
                                    </p:animMotion>
                                  </p:childTnLst>
                                </p:cTn>
                              </p:par>
                              <p:par>
                                <p:cTn id="43" presetID="10" presetClass="entr" presetSubtype="0" fill="hold" nodeType="withEffect">
                                  <p:stCondLst>
                                    <p:cond delay="3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7" grpId="1"/>
      <p:bldP spid="8" grpId="0"/>
      <p:bldP spid="5" grpId="0"/>
      <p:bldP spid="5" grpId="1"/>
      <p:bldP spid="6" grpId="0"/>
      <p:bldP spid="6" grpId="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VulnOsBrowserApp"/>
          <p:cNvGraphicFramePr>
            <a:graphicFrameLocks/>
          </p:cNvGraphicFramePr>
          <p:nvPr>
            <p:extLst>
              <p:ext uri="{D42A27DB-BD31-4B8C-83A1-F6EECF244321}">
                <p14:modId xmlns:p14="http://schemas.microsoft.com/office/powerpoint/2010/main" val="3764359131"/>
              </p:ext>
            </p:extLst>
          </p:nvPr>
        </p:nvGraphicFramePr>
        <p:xfrm>
          <a:off x="-11" y="774100"/>
          <a:ext cx="12436496" cy="5446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9308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Protecting Against Credential Theft: Today and Tomorrow</a:t>
            </a:r>
            <a:endParaRPr lang="en-NZ" dirty="0"/>
          </a:p>
        </p:txBody>
      </p:sp>
      <p:sp>
        <p:nvSpPr>
          <p:cNvPr id="3" name="Text Placeholder 2"/>
          <p:cNvSpPr>
            <a:spLocks noGrp="1"/>
          </p:cNvSpPr>
          <p:nvPr>
            <p:ph type="body" sz="quarter" idx="12"/>
          </p:nvPr>
        </p:nvSpPr>
        <p:spPr/>
        <p:txBody>
          <a:bodyPr/>
          <a:lstStyle/>
          <a:p>
            <a:r>
              <a:rPr lang="en-NZ" dirty="0" smtClean="0"/>
              <a:t>Chris Jackson</a:t>
            </a:r>
            <a:endParaRPr lang="en-NZ" dirty="0"/>
          </a:p>
        </p:txBody>
      </p:sp>
      <p:sp>
        <p:nvSpPr>
          <p:cNvPr id="4" name="Text Placeholder 3"/>
          <p:cNvSpPr>
            <a:spLocks noGrp="1"/>
          </p:cNvSpPr>
          <p:nvPr>
            <p:ph type="body" sz="quarter" idx="13"/>
          </p:nvPr>
        </p:nvSpPr>
        <p:spPr/>
        <p:txBody>
          <a:bodyPr/>
          <a:lstStyle/>
          <a:p>
            <a:r>
              <a:rPr lang="en-NZ" dirty="0" smtClean="0"/>
              <a:t>M330</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
            <a:ext cx="12436475" cy="6992469"/>
          </a:xfrm>
          <a:prstGeom prst="rect">
            <a:avLst/>
          </a:prstGeom>
        </p:spPr>
      </p:pic>
      <p:sp>
        <p:nvSpPr>
          <p:cNvPr id="4" name="Rectangle 3"/>
          <p:cNvSpPr/>
          <p:nvPr/>
        </p:nvSpPr>
        <p:spPr bwMode="auto">
          <a:xfrm>
            <a:off x="0" y="0"/>
            <a:ext cx="12436475" cy="6994525"/>
          </a:xfrm>
          <a:prstGeom prst="rect">
            <a:avLst/>
          </a:prstGeom>
          <a:solidFill>
            <a:srgbClr val="FFFFFF">
              <a:alpha val="44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White Frame"/>
          <p:cNvSpPr/>
          <p:nvPr/>
        </p:nvSpPr>
        <p:spPr>
          <a:xfrm>
            <a:off x="0" y="0"/>
            <a:ext cx="12435840" cy="6995160"/>
          </a:xfrm>
          <a:custGeom>
            <a:avLst/>
            <a:gdLst>
              <a:gd name="connsiteX0" fmla="*/ 92964 w 12192000"/>
              <a:gd name="connsiteY0" fmla="*/ 91440 h 6858000"/>
              <a:gd name="connsiteX1" fmla="*/ 92964 w 12192000"/>
              <a:gd name="connsiteY1" fmla="*/ 6766560 h 6858000"/>
              <a:gd name="connsiteX2" fmla="*/ 12099036 w 12192000"/>
              <a:gd name="connsiteY2" fmla="*/ 6766560 h 6858000"/>
              <a:gd name="connsiteX3" fmla="*/ 12099036 w 12192000"/>
              <a:gd name="connsiteY3" fmla="*/ 9144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2964" y="91440"/>
                </a:moveTo>
                <a:lnTo>
                  <a:pt x="92964" y="6766560"/>
                </a:lnTo>
                <a:lnTo>
                  <a:pt x="12099036" y="6766560"/>
                </a:lnTo>
                <a:lnTo>
                  <a:pt x="12099036" y="91440"/>
                </a:lnTo>
                <a:close/>
                <a:moveTo>
                  <a:pt x="0" y="0"/>
                </a:moveTo>
                <a:lnTo>
                  <a:pt x="12192000" y="0"/>
                </a:lnTo>
                <a:lnTo>
                  <a:pt x="12192000" y="6858000"/>
                </a:lnTo>
                <a:lnTo>
                  <a:pt x="0"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bwMode="auto">
          <a:xfrm>
            <a:off x="4169919" y="546100"/>
            <a:ext cx="4096636" cy="57277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402116" y="2636651"/>
            <a:ext cx="9632244" cy="2176417"/>
          </a:xfrm>
          <a:prstGeom prst="rect">
            <a:avLst/>
          </a:prstGeom>
          <a:solidFill>
            <a:schemeClr val="bg1"/>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1680558" y="3078528"/>
            <a:ext cx="2827680" cy="129266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505050"/>
                    </a:gs>
                    <a:gs pos="30000">
                      <a:srgbClr val="505050"/>
                    </a:gs>
                  </a:gsLst>
                  <a:lin ang="5400000" scaled="0"/>
                </a:gradFill>
              </a:rPr>
              <a:t>Trusted by default, </a:t>
            </a:r>
            <a:r>
              <a:rPr lang="en-US" sz="2400" dirty="0" smtClean="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until</a:t>
            </a:r>
            <a:r>
              <a:rPr lang="en-US" sz="2400" dirty="0" smtClean="0">
                <a:gradFill>
                  <a:gsLst>
                    <a:gs pos="2917">
                      <a:srgbClr val="505050"/>
                    </a:gs>
                    <a:gs pos="30000">
                      <a:srgbClr val="505050"/>
                    </a:gs>
                  </a:gsLst>
                  <a:lin ang="5400000" scaled="0"/>
                </a:gradFill>
              </a:rPr>
              <a:t> defined as threat</a:t>
            </a:r>
            <a:endParaRPr lang="en-US" sz="2400" dirty="0">
              <a:gradFill>
                <a:gsLst>
                  <a:gs pos="2917">
                    <a:srgbClr val="505050"/>
                  </a:gs>
                  <a:gs pos="30000">
                    <a:srgbClr val="505050"/>
                  </a:gs>
                </a:gsLst>
                <a:lin ang="5400000" scaled="0"/>
              </a:gradFill>
            </a:endParaRPr>
          </a:p>
        </p:txBody>
      </p:sp>
      <p:sp>
        <p:nvSpPr>
          <p:cNvPr id="18" name="TextBox 17"/>
          <p:cNvSpPr txBox="1"/>
          <p:nvPr/>
        </p:nvSpPr>
        <p:spPr>
          <a:xfrm>
            <a:off x="7799295" y="3078528"/>
            <a:ext cx="2827680" cy="1292662"/>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gradFill>
                  <a:gsLst>
                    <a:gs pos="2917">
                      <a:srgbClr val="505050"/>
                    </a:gs>
                    <a:gs pos="30000">
                      <a:srgbClr val="505050"/>
                    </a:gs>
                  </a:gsLst>
                  <a:lin ang="5400000" scaled="0"/>
                </a:gradFill>
              </a:rPr>
              <a:t>Detection based methods are unable to keep up</a:t>
            </a:r>
            <a:endParaRPr lang="en-US" sz="2400" dirty="0">
              <a:gradFill>
                <a:gsLst>
                  <a:gs pos="2917">
                    <a:srgbClr val="505050"/>
                  </a:gs>
                  <a:gs pos="30000">
                    <a:srgbClr val="505050"/>
                  </a:gs>
                </a:gsLst>
                <a:lin ang="5400000" scaled="0"/>
              </a:gradFill>
            </a:endParaRPr>
          </a:p>
        </p:txBody>
      </p:sp>
      <p:sp>
        <p:nvSpPr>
          <p:cNvPr id="23" name="Title 1"/>
          <p:cNvSpPr txBox="1">
            <a:spLocks/>
          </p:cNvSpPr>
          <p:nvPr/>
        </p:nvSpPr>
        <p:spPr>
          <a:xfrm>
            <a:off x="4433106" y="705670"/>
            <a:ext cx="3569627" cy="1107996"/>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ctr"/>
            <a:r>
              <a:rPr sz="4000" b="1" smtClean="0">
                <a:solidFill>
                  <a:srgbClr val="FFFFFF">
                    <a:lumMod val="95000"/>
                  </a:srgbClr>
                </a:solidFill>
                <a:latin typeface="Segoe UI"/>
              </a:rPr>
              <a:t>TODAYS CHALLENGE</a:t>
            </a:r>
            <a:endParaRPr sz="4000" b="1">
              <a:solidFill>
                <a:srgbClr val="FFFFFF">
                  <a:lumMod val="95000"/>
                </a:srgbClr>
              </a:solidFill>
              <a:latin typeface="Segoe UI"/>
            </a:endParaRPr>
          </a:p>
        </p:txBody>
      </p:sp>
      <p:grpSp>
        <p:nvGrpSpPr>
          <p:cNvPr id="6" name="Group 5"/>
          <p:cNvGrpSpPr/>
          <p:nvPr/>
        </p:nvGrpSpPr>
        <p:grpSpPr>
          <a:xfrm>
            <a:off x="4495632" y="2002256"/>
            <a:ext cx="3445210" cy="3445210"/>
            <a:chOff x="5918446" y="1732392"/>
            <a:chExt cx="3962879" cy="3962879"/>
          </a:xfrm>
        </p:grpSpPr>
        <p:sp>
          <p:nvSpPr>
            <p:cNvPr id="14" name="Oval 13"/>
            <p:cNvSpPr/>
            <p:nvPr/>
          </p:nvSpPr>
          <p:spPr bwMode="auto">
            <a:xfrm>
              <a:off x="5918446" y="1732392"/>
              <a:ext cx="3962879" cy="3962879"/>
            </a:xfrm>
            <a:prstGeom prst="ellipse">
              <a:avLst/>
            </a:prstGeom>
            <a:solidFill>
              <a:schemeClr val="bg1">
                <a:alpha val="5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Oval 1"/>
            <p:cNvSpPr/>
            <p:nvPr/>
          </p:nvSpPr>
          <p:spPr bwMode="auto">
            <a:xfrm>
              <a:off x="6380649" y="2194594"/>
              <a:ext cx="3038476" cy="3038476"/>
            </a:xfrm>
            <a:prstGeom prst="ellipse">
              <a:avLst/>
            </a:prstGeom>
            <a:solidFill>
              <a:srgbClr val="008272"/>
            </a:solidFill>
            <a:ln>
              <a:no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txBox="1">
              <a:spLocks/>
            </p:cNvSpPr>
            <p:nvPr/>
          </p:nvSpPr>
          <p:spPr>
            <a:xfrm>
              <a:off x="6680034" y="3349336"/>
              <a:ext cx="2439707" cy="728992"/>
            </a:xfrm>
            <a:prstGeom prst="rect">
              <a:avLst/>
            </a:prstGeom>
          </p:spPr>
          <p:txBody>
            <a:bodyPr vert="horz" wrap="square" lIns="0" tIns="0" rIns="0" bIns="0" rtlCol="0" anchor="b">
              <a:spAutoFit/>
            </a:bodyPr>
            <a:lstStyle>
              <a:lvl1pPr algn="l" defTabSz="914277" rtl="0" eaLnBrk="1" latinLnBrk="0" hangingPunct="1">
                <a:lnSpc>
                  <a:spcPct val="90000"/>
                </a:lnSpc>
                <a:spcBef>
                  <a:spcPct val="0"/>
                </a:spcBef>
                <a:buNone/>
                <a:defRPr lang="en-US" sz="5400" b="0" kern="1200" cap="none" spc="-100"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lgn="ctr"/>
              <a:r>
                <a:rPr sz="4400" b="1" smtClean="0">
                  <a:solidFill>
                    <a:srgbClr val="FFFFFF">
                      <a:lumMod val="95000"/>
                    </a:srgbClr>
                  </a:solidFill>
                  <a:latin typeface="Segoe UI"/>
                </a:rPr>
                <a:t>APPS</a:t>
              </a:r>
              <a:endParaRPr sz="4400" b="1">
                <a:solidFill>
                  <a:srgbClr val="FFFFFF">
                    <a:lumMod val="95000"/>
                  </a:srgbClr>
                </a:solidFill>
                <a:latin typeface="Segoe UI"/>
              </a:endParaRPr>
            </a:p>
          </p:txBody>
        </p:sp>
      </p:grpSp>
    </p:spTree>
    <p:extLst>
      <p:ext uri="{BB962C8B-B14F-4D97-AF65-F5344CB8AC3E}">
        <p14:creationId xmlns:p14="http://schemas.microsoft.com/office/powerpoint/2010/main" val="407735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Secure Mode</a:t>
            </a:r>
            <a:endParaRPr lang="en-US" dirty="0"/>
          </a:p>
        </p:txBody>
      </p:sp>
      <p:sp>
        <p:nvSpPr>
          <p:cNvPr id="9" name="Rectangle 8"/>
          <p:cNvSpPr/>
          <p:nvPr/>
        </p:nvSpPr>
        <p:spPr bwMode="auto">
          <a:xfrm>
            <a:off x="884237" y="2125662"/>
            <a:ext cx="3505200" cy="3428999"/>
          </a:xfrm>
          <a:prstGeom prst="rect">
            <a:avLst/>
          </a:prstGeom>
          <a:no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Virtual Secure Mode (VSM)</a:t>
            </a:r>
          </a:p>
        </p:txBody>
      </p:sp>
      <p:sp>
        <p:nvSpPr>
          <p:cNvPr id="4" name="Rectangle 3"/>
          <p:cNvSpPr/>
          <p:nvPr/>
        </p:nvSpPr>
        <p:spPr>
          <a:xfrm>
            <a:off x="1036637" y="4524648"/>
            <a:ext cx="3238500" cy="441435"/>
          </a:xfrm>
          <a:prstGeom prst="rect">
            <a:avLst/>
          </a:prstGeom>
          <a:solidFill>
            <a:schemeClr val="tx1">
              <a:lumMod val="40000"/>
              <a:lumOff val="6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000" spc="-102" dirty="0" smtClean="0">
                <a:solidFill>
                  <a:schemeClr val="bg1"/>
                </a:solidFill>
                <a:ea typeface="Segoe UI" pitchFamily="34" charset="0"/>
                <a:cs typeface="Segoe UI" panose="020B0502040204020203" pitchFamily="34" charset="0"/>
              </a:rPr>
              <a:t>Kernel</a:t>
            </a:r>
            <a:endParaRPr lang="en-US" sz="2000" spc="-102" dirty="0">
              <a:solidFill>
                <a:schemeClr val="bg1"/>
              </a:solidFill>
              <a:ea typeface="Segoe UI" pitchFamily="34" charset="0"/>
              <a:cs typeface="Segoe UI" panose="020B0502040204020203" pitchFamily="34" charset="0"/>
            </a:endParaRPr>
          </a:p>
        </p:txBody>
      </p:sp>
      <p:sp>
        <p:nvSpPr>
          <p:cNvPr id="6" name="Rectangle 5"/>
          <p:cNvSpPr/>
          <p:nvPr/>
        </p:nvSpPr>
        <p:spPr bwMode="auto">
          <a:xfrm>
            <a:off x="1036637" y="2354263"/>
            <a:ext cx="914400" cy="209681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Local Security Auth Service</a:t>
            </a:r>
            <a:endParaRPr lang="en-US" sz="2400" dirty="0" smtClean="0">
              <a:solidFill>
                <a:schemeClr val="tx1"/>
              </a:solidFill>
              <a:ea typeface="Segoe UI" pitchFamily="34" charset="0"/>
              <a:cs typeface="Segoe UI" pitchFamily="34" charset="0"/>
            </a:endParaRPr>
          </a:p>
        </p:txBody>
      </p:sp>
      <p:sp>
        <p:nvSpPr>
          <p:cNvPr id="11" name="Rectangle 10"/>
          <p:cNvSpPr/>
          <p:nvPr/>
        </p:nvSpPr>
        <p:spPr>
          <a:xfrm>
            <a:off x="904874" y="5698330"/>
            <a:ext cx="3484563" cy="502624"/>
          </a:xfrm>
          <a:prstGeom prst="rect">
            <a:avLst/>
          </a:prstGeom>
          <a:solidFill>
            <a:schemeClr val="tx1">
              <a:lumMod val="60000"/>
              <a:lumOff val="4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400" spc="-102" dirty="0" smtClean="0">
                <a:solidFill>
                  <a:schemeClr val="bg1"/>
                </a:solidFill>
                <a:ea typeface="Segoe UI" pitchFamily="34" charset="0"/>
                <a:cs typeface="Segoe UI" panose="020B0502040204020203" pitchFamily="34" charset="0"/>
              </a:rPr>
              <a:t>Hypervisor</a:t>
            </a:r>
            <a:endParaRPr lang="en-US" sz="2400" spc="-102" dirty="0">
              <a:solidFill>
                <a:schemeClr val="bg1"/>
              </a:solidFill>
              <a:ea typeface="Segoe UI" pitchFamily="34" charset="0"/>
              <a:cs typeface="Segoe UI" panose="020B0502040204020203" pitchFamily="34" charset="0"/>
            </a:endParaRPr>
          </a:p>
        </p:txBody>
      </p:sp>
      <p:sp>
        <p:nvSpPr>
          <p:cNvPr id="12" name="Rectangle 11"/>
          <p:cNvSpPr/>
          <p:nvPr/>
        </p:nvSpPr>
        <p:spPr>
          <a:xfrm>
            <a:off x="884237" y="6316662"/>
            <a:ext cx="10820400" cy="531812"/>
          </a:xfrm>
          <a:prstGeom prst="rect">
            <a:avLst/>
          </a:prstGeom>
          <a:solidFill>
            <a:schemeClr val="tx1">
              <a:lumMod val="50000"/>
            </a:schemeClr>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400" spc="-102" dirty="0" smtClean="0">
                <a:gradFill>
                  <a:gsLst>
                    <a:gs pos="0">
                      <a:srgbClr val="FFFFFF"/>
                    </a:gs>
                    <a:gs pos="100000">
                      <a:srgbClr val="FFFFFF"/>
                    </a:gs>
                  </a:gsLst>
                  <a:lin ang="5400000" scaled="0"/>
                </a:gradFill>
                <a:ea typeface="Segoe UI" pitchFamily="34" charset="0"/>
                <a:cs typeface="Segoe UI" panose="020B0502040204020203" pitchFamily="34" charset="0"/>
              </a:rPr>
              <a:t>Hardware</a:t>
            </a:r>
            <a:endParaRPr lang="en-US" sz="2400" spc="-102" dirty="0">
              <a:gradFill>
                <a:gsLst>
                  <a:gs pos="0">
                    <a:srgbClr val="FFFFFF"/>
                  </a:gs>
                  <a:gs pos="100000">
                    <a:srgbClr val="FFFFFF"/>
                  </a:gs>
                </a:gsLst>
                <a:lin ang="5400000" scaled="0"/>
              </a:gradFill>
              <a:ea typeface="Segoe UI" pitchFamily="34" charset="0"/>
              <a:cs typeface="Segoe UI" panose="020B0502040204020203" pitchFamily="34" charset="0"/>
            </a:endParaRPr>
          </a:p>
        </p:txBody>
      </p:sp>
      <p:grpSp>
        <p:nvGrpSpPr>
          <p:cNvPr id="15" name="Group 14"/>
          <p:cNvGrpSpPr/>
          <p:nvPr/>
        </p:nvGrpSpPr>
        <p:grpSpPr>
          <a:xfrm>
            <a:off x="4475503" y="1212850"/>
            <a:ext cx="7229134" cy="4949826"/>
            <a:chOff x="4475503" y="147637"/>
            <a:chExt cx="7229134" cy="4949826"/>
          </a:xfrm>
        </p:grpSpPr>
        <p:sp>
          <p:nvSpPr>
            <p:cNvPr id="5" name="Rectangle 4"/>
            <p:cNvSpPr/>
            <p:nvPr/>
          </p:nvSpPr>
          <p:spPr>
            <a:xfrm>
              <a:off x="4475503" y="147637"/>
              <a:ext cx="7229134" cy="4949826"/>
            </a:xfrm>
            <a:prstGeom prst="rect">
              <a:avLst/>
            </a:prstGeom>
            <a:solidFill>
              <a:schemeClr val="bg2">
                <a:lumMod val="60000"/>
                <a:lumOff val="40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b" anchorCtr="0" forceAA="0" compatLnSpc="1">
              <a:prstTxWarp prst="textNoShape">
                <a:avLst/>
              </a:prstTxWarp>
              <a:noAutofit/>
            </a:bodyPr>
            <a:lstStyle/>
            <a:p>
              <a:pPr algn="ctr"/>
              <a:r>
                <a:rPr lang="en-US" sz="2400" spc="-102" dirty="0" smtClean="0">
                  <a:solidFill>
                    <a:schemeClr val="tx1"/>
                  </a:solidFill>
                  <a:ea typeface="Segoe UI" pitchFamily="34" charset="0"/>
                  <a:cs typeface="Segoe UI" panose="020B0502040204020203" pitchFamily="34" charset="0"/>
                </a:rPr>
                <a:t>Windows</a:t>
              </a:r>
              <a:endParaRPr lang="en-US" sz="2400" spc="-102" dirty="0">
                <a:solidFill>
                  <a:schemeClr val="tx1"/>
                </a:solidFill>
                <a:ea typeface="Segoe UI" pitchFamily="34" charset="0"/>
                <a:cs typeface="Segoe UI" panose="020B0502040204020203" pitchFamily="34" charset="0"/>
              </a:endParaRPr>
            </a:p>
          </p:txBody>
        </p:sp>
        <p:sp>
          <p:nvSpPr>
            <p:cNvPr id="13" name="Rectangle 12"/>
            <p:cNvSpPr/>
            <p:nvPr/>
          </p:nvSpPr>
          <p:spPr>
            <a:xfrm>
              <a:off x="4675187" y="3192462"/>
              <a:ext cx="6877050" cy="1301930"/>
            </a:xfrm>
            <a:prstGeom prst="rect">
              <a:avLst/>
            </a:prstGeom>
            <a:solidFill>
              <a:schemeClr val="tx1">
                <a:lumMod val="40000"/>
                <a:lumOff val="60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algn="ctr"/>
              <a:r>
                <a:rPr lang="en-US" sz="2000" spc="-102" dirty="0" smtClean="0">
                  <a:solidFill>
                    <a:schemeClr val="bg1"/>
                  </a:solidFill>
                  <a:ea typeface="Segoe UI" pitchFamily="34" charset="0"/>
                  <a:cs typeface="Segoe UI" panose="020B0502040204020203" pitchFamily="34" charset="0"/>
                </a:rPr>
                <a:t>Kernel</a:t>
              </a:r>
              <a:endParaRPr lang="en-US" sz="2000" spc="-102" dirty="0">
                <a:solidFill>
                  <a:schemeClr val="bg1"/>
                </a:solidFill>
                <a:ea typeface="Segoe UI" pitchFamily="34" charset="0"/>
                <a:cs typeface="Segoe UI" panose="020B0502040204020203" pitchFamily="34" charset="0"/>
              </a:endParaRPr>
            </a:p>
          </p:txBody>
        </p:sp>
        <p:sp>
          <p:nvSpPr>
            <p:cNvPr id="14" name="Rectangle 13"/>
            <p:cNvSpPr/>
            <p:nvPr/>
          </p:nvSpPr>
          <p:spPr bwMode="auto">
            <a:xfrm>
              <a:off x="4675187" y="263344"/>
              <a:ext cx="6877050" cy="281340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Apps</a:t>
              </a:r>
            </a:p>
          </p:txBody>
        </p:sp>
      </p:grpSp>
      <p:sp>
        <p:nvSpPr>
          <p:cNvPr id="25" name="Rectangle 24"/>
          <p:cNvSpPr/>
          <p:nvPr/>
        </p:nvSpPr>
        <p:spPr bwMode="auto">
          <a:xfrm>
            <a:off x="2179637" y="2348600"/>
            <a:ext cx="895350" cy="209681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Virtual TPM</a:t>
            </a:r>
            <a:endParaRPr lang="en-US" sz="2400" dirty="0" smtClean="0">
              <a:solidFill>
                <a:schemeClr val="tx1"/>
              </a:solidFill>
              <a:ea typeface="Segoe UI" pitchFamily="34" charset="0"/>
              <a:cs typeface="Segoe UI" pitchFamily="34" charset="0"/>
            </a:endParaRPr>
          </a:p>
        </p:txBody>
      </p:sp>
      <p:sp>
        <p:nvSpPr>
          <p:cNvPr id="26" name="Rectangle 25"/>
          <p:cNvSpPr/>
          <p:nvPr/>
        </p:nvSpPr>
        <p:spPr bwMode="auto">
          <a:xfrm>
            <a:off x="3369921" y="2325552"/>
            <a:ext cx="868299" cy="2096814"/>
          </a:xfrm>
          <a:prstGeom prst="rect">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Hyper-Visor Code Integrity </a:t>
            </a:r>
            <a:endParaRPr lang="en-US" sz="24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9322002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Trusted Code Within a Process</a:t>
            </a:r>
            <a:endParaRPr lang="en-US" dirty="0"/>
          </a:p>
        </p:txBody>
      </p:sp>
      <p:sp>
        <p:nvSpPr>
          <p:cNvPr id="3" name="Text Placeholder 2"/>
          <p:cNvSpPr>
            <a:spLocks noGrp="1"/>
          </p:cNvSpPr>
          <p:nvPr>
            <p:ph type="body" sz="quarter" idx="10"/>
          </p:nvPr>
        </p:nvSpPr>
        <p:spPr/>
        <p:txBody>
          <a:bodyPr/>
          <a:lstStyle/>
          <a:p>
            <a:endParaRPr lang="en-US" smtClean="0"/>
          </a:p>
          <a:p>
            <a:r>
              <a:rPr lang="en-US" smtClean="0"/>
              <a:t>Enhanced Mitigation Experience Toolkit</a:t>
            </a:r>
          </a:p>
          <a:p>
            <a:endParaRPr lang="en-US" smtClean="0"/>
          </a:p>
          <a:p>
            <a:r>
              <a:rPr lang="en-US" smtClean="0"/>
              <a:t>Behavior-based protection</a:t>
            </a:r>
          </a:p>
          <a:p>
            <a:endParaRPr lang="en-US" smtClean="0"/>
          </a:p>
          <a:p>
            <a:r>
              <a:rPr lang="en-US" smtClean="0"/>
              <a:t>Supports Group Policy and ConfigMgr</a:t>
            </a:r>
            <a:endParaRPr lang="en-US" dirty="0" smtClean="0"/>
          </a:p>
        </p:txBody>
      </p:sp>
      <p:pic>
        <p:nvPicPr>
          <p:cNvPr id="1028" name="Picture 4" descr="http://www.softwarecrew.com/wp-content/uploads/2011/05/EM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558" y="373062"/>
            <a:ext cx="901518" cy="7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389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Development Lifecycle (SDL)</a:t>
            </a:r>
            <a:endParaRPr lang="en-US" dirty="0"/>
          </a:p>
        </p:txBody>
      </p:sp>
      <p:sp>
        <p:nvSpPr>
          <p:cNvPr id="15" name="Text Placeholder 14"/>
          <p:cNvSpPr>
            <a:spLocks noGrp="1"/>
          </p:cNvSpPr>
          <p:nvPr>
            <p:ph type="body" sz="quarter" idx="10"/>
          </p:nvPr>
        </p:nvSpPr>
        <p:spPr>
          <a:xfrm>
            <a:off x="274638" y="1212850"/>
            <a:ext cx="11887200" cy="4001095"/>
          </a:xfrm>
        </p:spPr>
        <p:txBody>
          <a:bodyPr/>
          <a:lstStyle/>
          <a:p>
            <a:endParaRPr lang="en-US" dirty="0" smtClean="0"/>
          </a:p>
          <a:p>
            <a:r>
              <a:rPr lang="en-US" dirty="0" smtClean="0"/>
              <a:t>Reduce Number &amp; Impact of security issues</a:t>
            </a:r>
          </a:p>
          <a:p>
            <a:endParaRPr lang="en-US" dirty="0" smtClean="0"/>
          </a:p>
          <a:p>
            <a:r>
              <a:rPr lang="en-US" dirty="0" smtClean="0"/>
              <a:t>Prioritize use of threat models</a:t>
            </a:r>
            <a:br>
              <a:rPr lang="en-US" dirty="0" smtClean="0"/>
            </a:br>
            <a:endParaRPr lang="en-US" dirty="0" smtClean="0"/>
          </a:p>
          <a:p>
            <a:r>
              <a:rPr lang="en-US" dirty="0" smtClean="0">
                <a:hlinkClick r:id="rId3"/>
              </a:rPr>
              <a:t>www.microsoft.com/sdl</a:t>
            </a:r>
            <a:r>
              <a:rPr lang="en-US" dirty="0" smtClean="0"/>
              <a:t> </a:t>
            </a:r>
            <a:endParaRPr lang="en-US" dirty="0"/>
          </a:p>
        </p:txBody>
      </p:sp>
      <p:sp>
        <p:nvSpPr>
          <p:cNvPr id="4" name="Freeform 3"/>
          <p:cNvSpPr/>
          <p:nvPr/>
        </p:nvSpPr>
        <p:spPr>
          <a:xfrm>
            <a:off x="2312556" y="5603539"/>
            <a:ext cx="1193485"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3211 w 1308141"/>
              <a:gd name="connsiteY5" fmla="*/ 231811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cubicBezTo>
                  <a:pt x="1070" y="426108"/>
                  <a:pt x="2141" y="328959"/>
                  <a:pt x="3211" y="231811"/>
                </a:cubicBezTo>
                <a:cubicBezTo>
                  <a:pt x="2141" y="154541"/>
                  <a:pt x="1070" y="77270"/>
                  <a:pt x="0" y="0"/>
                </a:cubicBez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0" tIns="0" rIns="188834" bIns="0" numCol="1" spcCol="953" anchor="ctr" anchorCtr="0">
            <a:noAutofit/>
          </a:bodyPr>
          <a:lstStyle/>
          <a:p>
            <a:pPr algn="ctr" defTabSz="336543">
              <a:lnSpc>
                <a:spcPct val="90000"/>
              </a:lnSpc>
              <a:spcBef>
                <a:spcPct val="0"/>
              </a:spcBef>
              <a:spcAft>
                <a:spcPct val="35000"/>
              </a:spcAft>
            </a:pPr>
            <a:r>
              <a:rPr lang="en-US" sz="1102" dirty="0">
                <a:solidFill>
                  <a:srgbClr val="FFFFFF"/>
                </a:solidFill>
                <a:latin typeface="Segoe UI Light" pitchFamily="34" charset="0"/>
              </a:rPr>
              <a:t>Training</a:t>
            </a:r>
          </a:p>
        </p:txBody>
      </p:sp>
      <p:sp>
        <p:nvSpPr>
          <p:cNvPr id="6" name="Freeform 5"/>
          <p:cNvSpPr/>
          <p:nvPr/>
        </p:nvSpPr>
        <p:spPr>
          <a:xfrm>
            <a:off x="3361004" y="5616566"/>
            <a:ext cx="1233898"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lnTo>
                  <a:pt x="261628" y="261628"/>
                </a:lnTo>
                <a:lnTo>
                  <a:pt x="0"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25890" tIns="0" rIns="0" bIns="0" numCol="1" spcCol="953" anchor="ctr" anchorCtr="0">
            <a:noAutofit/>
          </a:bodyPr>
          <a:lstStyle/>
          <a:p>
            <a:pPr algn="ctr" defTabSz="336543">
              <a:lnSpc>
                <a:spcPct val="90000"/>
              </a:lnSpc>
              <a:spcBef>
                <a:spcPct val="0"/>
              </a:spcBef>
              <a:spcAft>
                <a:spcPct val="35000"/>
              </a:spcAft>
            </a:pPr>
            <a:r>
              <a:rPr lang="en-US" sz="1102" dirty="0">
                <a:solidFill>
                  <a:srgbClr val="FFFFFF"/>
                </a:solidFill>
                <a:latin typeface="Segoe UI Light" pitchFamily="34" charset="0"/>
              </a:rPr>
              <a:t>Requirements</a:t>
            </a:r>
          </a:p>
        </p:txBody>
      </p:sp>
      <p:sp>
        <p:nvSpPr>
          <p:cNvPr id="7" name="Freeform 6"/>
          <p:cNvSpPr/>
          <p:nvPr/>
        </p:nvSpPr>
        <p:spPr>
          <a:xfrm>
            <a:off x="4449869" y="5616566"/>
            <a:ext cx="1193485"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lnTo>
                  <a:pt x="261628" y="261628"/>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2944" tIns="0" rIns="0" bIns="0" numCol="1" spcCol="953" anchor="ctr" anchorCtr="0">
            <a:noAutofit/>
          </a:bodyPr>
          <a:lstStyle/>
          <a:p>
            <a:pPr algn="ctr" defTabSz="336543">
              <a:lnSpc>
                <a:spcPct val="90000"/>
              </a:lnSpc>
              <a:spcBef>
                <a:spcPct val="0"/>
              </a:spcBef>
              <a:spcAft>
                <a:spcPct val="35000"/>
              </a:spcAft>
            </a:pPr>
            <a:r>
              <a:rPr lang="en-US" sz="1102" dirty="0">
                <a:solidFill>
                  <a:srgbClr val="FFFFFF"/>
                </a:solidFill>
                <a:latin typeface="Segoe UI Light" pitchFamily="34" charset="0"/>
              </a:rPr>
              <a:t>Design</a:t>
            </a:r>
          </a:p>
        </p:txBody>
      </p:sp>
      <p:sp>
        <p:nvSpPr>
          <p:cNvPr id="8" name="Freeform 7"/>
          <p:cNvSpPr/>
          <p:nvPr/>
        </p:nvSpPr>
        <p:spPr>
          <a:xfrm>
            <a:off x="5498320" y="5616566"/>
            <a:ext cx="1193485"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lnTo>
                  <a:pt x="261628" y="261628"/>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188834" tIns="0" rIns="0" bIns="0" numCol="1" spcCol="953" anchor="ctr" anchorCtr="0">
            <a:noAutofit/>
          </a:bodyPr>
          <a:lstStyle/>
          <a:p>
            <a:pPr algn="ctr" defTabSz="336543">
              <a:lnSpc>
                <a:spcPct val="90000"/>
              </a:lnSpc>
              <a:spcBef>
                <a:spcPct val="0"/>
              </a:spcBef>
              <a:spcAft>
                <a:spcPct val="35000"/>
              </a:spcAft>
            </a:pPr>
            <a:r>
              <a:rPr lang="en-US" sz="1102" spc="-28" dirty="0">
                <a:solidFill>
                  <a:srgbClr val="FFFFFF"/>
                </a:solidFill>
                <a:latin typeface="Segoe UI Light" pitchFamily="34" charset="0"/>
              </a:rPr>
              <a:t>Implementation</a:t>
            </a:r>
          </a:p>
        </p:txBody>
      </p:sp>
      <p:sp>
        <p:nvSpPr>
          <p:cNvPr id="9" name="Freeform 8"/>
          <p:cNvSpPr/>
          <p:nvPr/>
        </p:nvSpPr>
        <p:spPr>
          <a:xfrm>
            <a:off x="6546771" y="5616566"/>
            <a:ext cx="1193485"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lnTo>
                  <a:pt x="261628" y="261628"/>
                </a:lnTo>
                <a:lnTo>
                  <a:pt x="0" y="0"/>
                </a:ln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94418" tIns="0" rIns="0" bIns="0" numCol="1" spcCol="953" anchor="ctr" anchorCtr="0">
            <a:noAutofit/>
          </a:bodyPr>
          <a:lstStyle/>
          <a:p>
            <a:pPr algn="ctr" defTabSz="336543">
              <a:lnSpc>
                <a:spcPct val="90000"/>
              </a:lnSpc>
              <a:spcBef>
                <a:spcPct val="0"/>
              </a:spcBef>
              <a:spcAft>
                <a:spcPct val="35000"/>
              </a:spcAft>
            </a:pPr>
            <a:r>
              <a:rPr lang="en-US" sz="1102" dirty="0">
                <a:solidFill>
                  <a:srgbClr val="FFFFFF"/>
                </a:solidFill>
                <a:latin typeface="Segoe UI Light" pitchFamily="34" charset="0"/>
              </a:rPr>
              <a:t>Verification</a:t>
            </a:r>
          </a:p>
        </p:txBody>
      </p:sp>
      <p:sp>
        <p:nvSpPr>
          <p:cNvPr id="13" name="Freeform 12"/>
          <p:cNvSpPr/>
          <p:nvPr/>
        </p:nvSpPr>
        <p:spPr>
          <a:xfrm>
            <a:off x="7595221" y="5616566"/>
            <a:ext cx="1193485"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lnTo>
                  <a:pt x="261628" y="261628"/>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2944" tIns="0" rIns="0" bIns="0" numCol="1" spcCol="953" anchor="ctr" anchorCtr="0">
            <a:noAutofit/>
          </a:bodyPr>
          <a:lstStyle/>
          <a:p>
            <a:pPr algn="ctr" defTabSz="336543">
              <a:lnSpc>
                <a:spcPct val="90000"/>
              </a:lnSpc>
              <a:spcBef>
                <a:spcPct val="0"/>
              </a:spcBef>
              <a:spcAft>
                <a:spcPct val="35000"/>
              </a:spcAft>
            </a:pPr>
            <a:r>
              <a:rPr lang="en-US" sz="1102" dirty="0">
                <a:solidFill>
                  <a:srgbClr val="FFFFFF"/>
                </a:solidFill>
                <a:latin typeface="Segoe UI Light" pitchFamily="34" charset="0"/>
              </a:rPr>
              <a:t>Release</a:t>
            </a:r>
          </a:p>
        </p:txBody>
      </p:sp>
      <p:sp>
        <p:nvSpPr>
          <p:cNvPr id="14" name="Freeform 13"/>
          <p:cNvSpPr/>
          <p:nvPr/>
        </p:nvSpPr>
        <p:spPr>
          <a:xfrm>
            <a:off x="8643672" y="5616566"/>
            <a:ext cx="1193485" cy="544992"/>
          </a:xfrm>
          <a:custGeom>
            <a:avLst/>
            <a:gdLst>
              <a:gd name="connsiteX0" fmla="*/ 0 w 1308141"/>
              <a:gd name="connsiteY0" fmla="*/ 0 h 523256"/>
              <a:gd name="connsiteX1" fmla="*/ 1046513 w 1308141"/>
              <a:gd name="connsiteY1" fmla="*/ 0 h 523256"/>
              <a:gd name="connsiteX2" fmla="*/ 1308141 w 1308141"/>
              <a:gd name="connsiteY2" fmla="*/ 261628 h 523256"/>
              <a:gd name="connsiteX3" fmla="*/ 1046513 w 1308141"/>
              <a:gd name="connsiteY3" fmla="*/ 523256 h 523256"/>
              <a:gd name="connsiteX4" fmla="*/ 0 w 1308141"/>
              <a:gd name="connsiteY4" fmla="*/ 523256 h 523256"/>
              <a:gd name="connsiteX5" fmla="*/ 261628 w 1308141"/>
              <a:gd name="connsiteY5" fmla="*/ 261628 h 523256"/>
              <a:gd name="connsiteX6" fmla="*/ 0 w 1308141"/>
              <a:gd name="connsiteY6" fmla="*/ 0 h 52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41" h="523256">
                <a:moveTo>
                  <a:pt x="0" y="0"/>
                </a:moveTo>
                <a:lnTo>
                  <a:pt x="1046513" y="0"/>
                </a:lnTo>
                <a:lnTo>
                  <a:pt x="1308141" y="261628"/>
                </a:lnTo>
                <a:lnTo>
                  <a:pt x="1046513" y="523256"/>
                </a:lnTo>
                <a:lnTo>
                  <a:pt x="0" y="523256"/>
                </a:lnTo>
                <a:lnTo>
                  <a:pt x="261628" y="261628"/>
                </a:ln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62944" tIns="0" rIns="0" bIns="0" numCol="1" spcCol="953" anchor="ctr" anchorCtr="0">
            <a:noAutofit/>
          </a:bodyPr>
          <a:lstStyle/>
          <a:p>
            <a:pPr algn="ctr" defTabSz="336543">
              <a:lnSpc>
                <a:spcPct val="90000"/>
              </a:lnSpc>
              <a:spcBef>
                <a:spcPct val="0"/>
              </a:spcBef>
              <a:spcAft>
                <a:spcPct val="35000"/>
              </a:spcAft>
            </a:pPr>
            <a:r>
              <a:rPr lang="en-US" sz="1102" dirty="0">
                <a:solidFill>
                  <a:srgbClr val="FFFFFF"/>
                </a:solidFill>
                <a:latin typeface="Segoe UI Light" pitchFamily="34" charset="0"/>
              </a:rPr>
              <a:t>Response</a:t>
            </a:r>
          </a:p>
        </p:txBody>
      </p:sp>
      <p:grpSp>
        <p:nvGrpSpPr>
          <p:cNvPr id="11" name="Group 4"/>
          <p:cNvGrpSpPr>
            <a:grpSpLocks noChangeAspect="1"/>
          </p:cNvGrpSpPr>
          <p:nvPr/>
        </p:nvGrpSpPr>
        <p:grpSpPr bwMode="auto">
          <a:xfrm>
            <a:off x="7663893" y="827615"/>
            <a:ext cx="4459000" cy="5765991"/>
            <a:chOff x="3773" y="859"/>
            <a:chExt cx="1757" cy="2272"/>
          </a:xfrm>
        </p:grpSpPr>
        <p:sp>
          <p:nvSpPr>
            <p:cNvPr id="12" name="AutoShape 3"/>
            <p:cNvSpPr>
              <a:spLocks noChangeAspect="1" noChangeArrowheads="1" noTextEdit="1"/>
            </p:cNvSpPr>
            <p:nvPr/>
          </p:nvSpPr>
          <p:spPr bwMode="auto">
            <a:xfrm>
              <a:off x="3773" y="859"/>
              <a:ext cx="1756" cy="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
            <p:cNvSpPr>
              <a:spLocks noChangeArrowheads="1"/>
            </p:cNvSpPr>
            <p:nvPr/>
          </p:nvSpPr>
          <p:spPr bwMode="auto">
            <a:xfrm>
              <a:off x="3774" y="859"/>
              <a:ext cx="1756" cy="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4084" y="2533"/>
              <a:ext cx="1032" cy="74"/>
            </a:xfrm>
            <a:custGeom>
              <a:avLst/>
              <a:gdLst>
                <a:gd name="T0" fmla="*/ 1394 w 1438"/>
                <a:gd name="T1" fmla="*/ 0 h 103"/>
                <a:gd name="T2" fmla="*/ 1388 w 1438"/>
                <a:gd name="T3" fmla="*/ 0 h 103"/>
                <a:gd name="T4" fmla="*/ 1344 w 1438"/>
                <a:gd name="T5" fmla="*/ 0 h 103"/>
                <a:gd name="T6" fmla="*/ 1344 w 1438"/>
                <a:gd name="T7" fmla="*/ 36 h 103"/>
                <a:gd name="T8" fmla="*/ 1249 w 1438"/>
                <a:gd name="T9" fmla="*/ 36 h 103"/>
                <a:gd name="T10" fmla="*/ 1249 w 1438"/>
                <a:gd name="T11" fmla="*/ 63 h 103"/>
                <a:gd name="T12" fmla="*/ 1180 w 1438"/>
                <a:gd name="T13" fmla="*/ 63 h 103"/>
                <a:gd name="T14" fmla="*/ 1180 w 1438"/>
                <a:gd name="T15" fmla="*/ 36 h 103"/>
                <a:gd name="T16" fmla="*/ 1023 w 1438"/>
                <a:gd name="T17" fmla="*/ 36 h 103"/>
                <a:gd name="T18" fmla="*/ 1023 w 1438"/>
                <a:gd name="T19" fmla="*/ 0 h 103"/>
                <a:gd name="T20" fmla="*/ 903 w 1438"/>
                <a:gd name="T21" fmla="*/ 0 h 103"/>
                <a:gd name="T22" fmla="*/ 903 w 1438"/>
                <a:gd name="T23" fmla="*/ 63 h 103"/>
                <a:gd name="T24" fmla="*/ 868 w 1438"/>
                <a:gd name="T25" fmla="*/ 63 h 103"/>
                <a:gd name="T26" fmla="*/ 834 w 1438"/>
                <a:gd name="T27" fmla="*/ 63 h 103"/>
                <a:gd name="T28" fmla="*/ 834 w 1438"/>
                <a:gd name="T29" fmla="*/ 0 h 103"/>
                <a:gd name="T30" fmla="*/ 738 w 1438"/>
                <a:gd name="T31" fmla="*/ 0 h 103"/>
                <a:gd name="T32" fmla="*/ 779 w 1438"/>
                <a:gd name="T33" fmla="*/ 40 h 103"/>
                <a:gd name="T34" fmla="*/ 779 w 1438"/>
                <a:gd name="T35" fmla="*/ 63 h 103"/>
                <a:gd name="T36" fmla="*/ 637 w 1438"/>
                <a:gd name="T37" fmla="*/ 63 h 103"/>
                <a:gd name="T38" fmla="*/ 637 w 1438"/>
                <a:gd name="T39" fmla="*/ 63 h 103"/>
                <a:gd name="T40" fmla="*/ 568 w 1438"/>
                <a:gd name="T41" fmla="*/ 63 h 103"/>
                <a:gd name="T42" fmla="*/ 478 w 1438"/>
                <a:gd name="T43" fmla="*/ 63 h 103"/>
                <a:gd name="T44" fmla="*/ 478 w 1438"/>
                <a:gd name="T45" fmla="*/ 63 h 103"/>
                <a:gd name="T46" fmla="*/ 478 w 1438"/>
                <a:gd name="T47" fmla="*/ 0 h 103"/>
                <a:gd name="T48" fmla="*/ 402 w 1438"/>
                <a:gd name="T49" fmla="*/ 0 h 103"/>
                <a:gd name="T50" fmla="*/ 402 w 1438"/>
                <a:gd name="T51" fmla="*/ 66 h 103"/>
                <a:gd name="T52" fmla="*/ 134 w 1438"/>
                <a:gd name="T53" fmla="*/ 66 h 103"/>
                <a:gd name="T54" fmla="*/ 134 w 1438"/>
                <a:gd name="T55" fmla="*/ 66 h 103"/>
                <a:gd name="T56" fmla="*/ 134 w 1438"/>
                <a:gd name="T57" fmla="*/ 66 h 103"/>
                <a:gd name="T58" fmla="*/ 0 w 1438"/>
                <a:gd name="T59" fmla="*/ 66 h 103"/>
                <a:gd name="T60" fmla="*/ 42 w 1438"/>
                <a:gd name="T61" fmla="*/ 103 h 103"/>
                <a:gd name="T62" fmla="*/ 1394 w 1438"/>
                <a:gd name="T63" fmla="*/ 103 h 103"/>
                <a:gd name="T64" fmla="*/ 1438 w 1438"/>
                <a:gd name="T65" fmla="*/ 51 h 103"/>
                <a:gd name="T66" fmla="*/ 1394 w 1438"/>
                <a:gd name="T6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8" h="103">
                  <a:moveTo>
                    <a:pt x="1394" y="0"/>
                  </a:moveTo>
                  <a:cubicBezTo>
                    <a:pt x="1392" y="0"/>
                    <a:pt x="1388" y="0"/>
                    <a:pt x="1388" y="0"/>
                  </a:cubicBezTo>
                  <a:cubicBezTo>
                    <a:pt x="1344" y="0"/>
                    <a:pt x="1344" y="0"/>
                    <a:pt x="1344" y="0"/>
                  </a:cubicBezTo>
                  <a:cubicBezTo>
                    <a:pt x="1344" y="36"/>
                    <a:pt x="1344" y="36"/>
                    <a:pt x="1344" y="36"/>
                  </a:cubicBezTo>
                  <a:cubicBezTo>
                    <a:pt x="1249" y="36"/>
                    <a:pt x="1249" y="36"/>
                    <a:pt x="1249" y="36"/>
                  </a:cubicBezTo>
                  <a:cubicBezTo>
                    <a:pt x="1249" y="63"/>
                    <a:pt x="1249" y="63"/>
                    <a:pt x="1249" y="63"/>
                  </a:cubicBezTo>
                  <a:cubicBezTo>
                    <a:pt x="1180" y="63"/>
                    <a:pt x="1180" y="63"/>
                    <a:pt x="1180" y="63"/>
                  </a:cubicBezTo>
                  <a:cubicBezTo>
                    <a:pt x="1180" y="36"/>
                    <a:pt x="1180" y="36"/>
                    <a:pt x="1180" y="36"/>
                  </a:cubicBezTo>
                  <a:cubicBezTo>
                    <a:pt x="1023" y="36"/>
                    <a:pt x="1023" y="36"/>
                    <a:pt x="1023" y="36"/>
                  </a:cubicBezTo>
                  <a:cubicBezTo>
                    <a:pt x="1023" y="0"/>
                    <a:pt x="1023" y="0"/>
                    <a:pt x="1023" y="0"/>
                  </a:cubicBezTo>
                  <a:cubicBezTo>
                    <a:pt x="903" y="0"/>
                    <a:pt x="903" y="0"/>
                    <a:pt x="903" y="0"/>
                  </a:cubicBezTo>
                  <a:cubicBezTo>
                    <a:pt x="903" y="63"/>
                    <a:pt x="903" y="63"/>
                    <a:pt x="903" y="63"/>
                  </a:cubicBezTo>
                  <a:cubicBezTo>
                    <a:pt x="868" y="63"/>
                    <a:pt x="868" y="63"/>
                    <a:pt x="868" y="63"/>
                  </a:cubicBezTo>
                  <a:cubicBezTo>
                    <a:pt x="834" y="63"/>
                    <a:pt x="834" y="63"/>
                    <a:pt x="834" y="63"/>
                  </a:cubicBezTo>
                  <a:cubicBezTo>
                    <a:pt x="834" y="0"/>
                    <a:pt x="834" y="0"/>
                    <a:pt x="834" y="0"/>
                  </a:cubicBezTo>
                  <a:cubicBezTo>
                    <a:pt x="738" y="0"/>
                    <a:pt x="738" y="0"/>
                    <a:pt x="738" y="0"/>
                  </a:cubicBezTo>
                  <a:cubicBezTo>
                    <a:pt x="779" y="40"/>
                    <a:pt x="779" y="40"/>
                    <a:pt x="779" y="40"/>
                  </a:cubicBezTo>
                  <a:cubicBezTo>
                    <a:pt x="779" y="63"/>
                    <a:pt x="779" y="63"/>
                    <a:pt x="779" y="63"/>
                  </a:cubicBezTo>
                  <a:cubicBezTo>
                    <a:pt x="637" y="63"/>
                    <a:pt x="637" y="63"/>
                    <a:pt x="637" y="63"/>
                  </a:cubicBezTo>
                  <a:cubicBezTo>
                    <a:pt x="637" y="63"/>
                    <a:pt x="637" y="63"/>
                    <a:pt x="637" y="63"/>
                  </a:cubicBezTo>
                  <a:cubicBezTo>
                    <a:pt x="568" y="63"/>
                    <a:pt x="568" y="63"/>
                    <a:pt x="568" y="63"/>
                  </a:cubicBezTo>
                  <a:cubicBezTo>
                    <a:pt x="478" y="63"/>
                    <a:pt x="478" y="63"/>
                    <a:pt x="478" y="63"/>
                  </a:cubicBezTo>
                  <a:cubicBezTo>
                    <a:pt x="478" y="63"/>
                    <a:pt x="478" y="63"/>
                    <a:pt x="478" y="63"/>
                  </a:cubicBezTo>
                  <a:cubicBezTo>
                    <a:pt x="478" y="0"/>
                    <a:pt x="478" y="0"/>
                    <a:pt x="478" y="0"/>
                  </a:cubicBezTo>
                  <a:cubicBezTo>
                    <a:pt x="402" y="0"/>
                    <a:pt x="402" y="0"/>
                    <a:pt x="402" y="0"/>
                  </a:cubicBezTo>
                  <a:cubicBezTo>
                    <a:pt x="402" y="66"/>
                    <a:pt x="402" y="66"/>
                    <a:pt x="402" y="66"/>
                  </a:cubicBezTo>
                  <a:cubicBezTo>
                    <a:pt x="134" y="66"/>
                    <a:pt x="134" y="66"/>
                    <a:pt x="134" y="66"/>
                  </a:cubicBezTo>
                  <a:cubicBezTo>
                    <a:pt x="134" y="66"/>
                    <a:pt x="134" y="66"/>
                    <a:pt x="134" y="66"/>
                  </a:cubicBezTo>
                  <a:cubicBezTo>
                    <a:pt x="134" y="66"/>
                    <a:pt x="134" y="66"/>
                    <a:pt x="134" y="66"/>
                  </a:cubicBezTo>
                  <a:cubicBezTo>
                    <a:pt x="0" y="66"/>
                    <a:pt x="0" y="66"/>
                    <a:pt x="0" y="66"/>
                  </a:cubicBezTo>
                  <a:cubicBezTo>
                    <a:pt x="5" y="87"/>
                    <a:pt x="22" y="103"/>
                    <a:pt x="42" y="103"/>
                  </a:cubicBezTo>
                  <a:cubicBezTo>
                    <a:pt x="45" y="103"/>
                    <a:pt x="1390" y="103"/>
                    <a:pt x="1394" y="103"/>
                  </a:cubicBezTo>
                  <a:cubicBezTo>
                    <a:pt x="1418" y="103"/>
                    <a:pt x="1438" y="80"/>
                    <a:pt x="1438" y="51"/>
                  </a:cubicBezTo>
                  <a:cubicBezTo>
                    <a:pt x="1438" y="23"/>
                    <a:pt x="1418" y="0"/>
                    <a:pt x="1394"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4135" y="1933"/>
              <a:ext cx="341" cy="647"/>
            </a:xfrm>
            <a:custGeom>
              <a:avLst/>
              <a:gdLst>
                <a:gd name="T0" fmla="*/ 455 w 475"/>
                <a:gd name="T1" fmla="*/ 590 h 903"/>
                <a:gd name="T2" fmla="*/ 475 w 475"/>
                <a:gd name="T3" fmla="*/ 570 h 903"/>
                <a:gd name="T4" fmla="*/ 475 w 475"/>
                <a:gd name="T5" fmla="*/ 497 h 903"/>
                <a:gd name="T6" fmla="*/ 455 w 475"/>
                <a:gd name="T7" fmla="*/ 477 h 903"/>
                <a:gd name="T8" fmla="*/ 230 w 475"/>
                <a:gd name="T9" fmla="*/ 477 h 903"/>
                <a:gd name="T10" fmla="*/ 230 w 475"/>
                <a:gd name="T11" fmla="*/ 322 h 903"/>
                <a:gd name="T12" fmla="*/ 382 w 475"/>
                <a:gd name="T13" fmla="*/ 322 h 903"/>
                <a:gd name="T14" fmla="*/ 402 w 475"/>
                <a:gd name="T15" fmla="*/ 302 h 903"/>
                <a:gd name="T16" fmla="*/ 402 w 475"/>
                <a:gd name="T17" fmla="*/ 20 h 903"/>
                <a:gd name="T18" fmla="*/ 382 w 475"/>
                <a:gd name="T19" fmla="*/ 0 h 903"/>
                <a:gd name="T20" fmla="*/ 67 w 475"/>
                <a:gd name="T21" fmla="*/ 0 h 903"/>
                <a:gd name="T22" fmla="*/ 20 w 475"/>
                <a:gd name="T23" fmla="*/ 0 h 903"/>
                <a:gd name="T24" fmla="*/ 0 w 475"/>
                <a:gd name="T25" fmla="*/ 20 h 903"/>
                <a:gd name="T26" fmla="*/ 0 w 475"/>
                <a:gd name="T27" fmla="*/ 302 h 903"/>
                <a:gd name="T28" fmla="*/ 20 w 475"/>
                <a:gd name="T29" fmla="*/ 322 h 903"/>
                <a:gd name="T30" fmla="*/ 67 w 475"/>
                <a:gd name="T31" fmla="*/ 322 h 903"/>
                <a:gd name="T32" fmla="*/ 115 w 475"/>
                <a:gd name="T33" fmla="*/ 322 h 903"/>
                <a:gd name="T34" fmla="*/ 115 w 475"/>
                <a:gd name="T35" fmla="*/ 477 h 903"/>
                <a:gd name="T36" fmla="*/ 20 w 475"/>
                <a:gd name="T37" fmla="*/ 477 h 903"/>
                <a:gd name="T38" fmla="*/ 0 w 475"/>
                <a:gd name="T39" fmla="*/ 497 h 903"/>
                <a:gd name="T40" fmla="*/ 0 w 475"/>
                <a:gd name="T41" fmla="*/ 570 h 903"/>
                <a:gd name="T42" fmla="*/ 20 w 475"/>
                <a:gd name="T43" fmla="*/ 590 h 903"/>
                <a:gd name="T44" fmla="*/ 131 w 475"/>
                <a:gd name="T45" fmla="*/ 590 h 903"/>
                <a:gd name="T46" fmla="*/ 232 w 475"/>
                <a:gd name="T47" fmla="*/ 590 h 903"/>
                <a:gd name="T48" fmla="*/ 232 w 475"/>
                <a:gd name="T49" fmla="*/ 714 h 903"/>
                <a:gd name="T50" fmla="*/ 211 w 475"/>
                <a:gd name="T51" fmla="*/ 714 h 903"/>
                <a:gd name="T52" fmla="*/ 211 w 475"/>
                <a:gd name="T53" fmla="*/ 778 h 903"/>
                <a:gd name="T54" fmla="*/ 20 w 475"/>
                <a:gd name="T55" fmla="*/ 778 h 903"/>
                <a:gd name="T56" fmla="*/ 0 w 475"/>
                <a:gd name="T57" fmla="*/ 798 h 903"/>
                <a:gd name="T58" fmla="*/ 0 w 475"/>
                <a:gd name="T59" fmla="*/ 815 h 903"/>
                <a:gd name="T60" fmla="*/ 20 w 475"/>
                <a:gd name="T61" fmla="*/ 836 h 903"/>
                <a:gd name="T62" fmla="*/ 63 w 475"/>
                <a:gd name="T63" fmla="*/ 836 h 903"/>
                <a:gd name="T64" fmla="*/ 65 w 475"/>
                <a:gd name="T65" fmla="*/ 836 h 903"/>
                <a:gd name="T66" fmla="*/ 65 w 475"/>
                <a:gd name="T67" fmla="*/ 836 h 903"/>
                <a:gd name="T68" fmla="*/ 63 w 475"/>
                <a:gd name="T69" fmla="*/ 836 h 903"/>
                <a:gd name="T70" fmla="*/ 29 w 475"/>
                <a:gd name="T71" fmla="*/ 869 h 903"/>
                <a:gd name="T72" fmla="*/ 63 w 475"/>
                <a:gd name="T73" fmla="*/ 903 h 903"/>
                <a:gd name="T74" fmla="*/ 97 w 475"/>
                <a:gd name="T75" fmla="*/ 869 h 903"/>
                <a:gd name="T76" fmla="*/ 66 w 475"/>
                <a:gd name="T77" fmla="*/ 836 h 903"/>
                <a:gd name="T78" fmla="*/ 423 w 475"/>
                <a:gd name="T79" fmla="*/ 836 h 903"/>
                <a:gd name="T80" fmla="*/ 423 w 475"/>
                <a:gd name="T81" fmla="*/ 836 h 903"/>
                <a:gd name="T82" fmla="*/ 455 w 475"/>
                <a:gd name="T83" fmla="*/ 836 h 903"/>
                <a:gd name="T84" fmla="*/ 475 w 475"/>
                <a:gd name="T85" fmla="*/ 815 h 903"/>
                <a:gd name="T86" fmla="*/ 475 w 475"/>
                <a:gd name="T87" fmla="*/ 798 h 903"/>
                <a:gd name="T88" fmla="*/ 455 w 475"/>
                <a:gd name="T89" fmla="*/ 778 h 903"/>
                <a:gd name="T90" fmla="*/ 299 w 475"/>
                <a:gd name="T91" fmla="*/ 778 h 903"/>
                <a:gd name="T92" fmla="*/ 299 w 475"/>
                <a:gd name="T93" fmla="*/ 714 h 903"/>
                <a:gd name="T94" fmla="*/ 278 w 475"/>
                <a:gd name="T95" fmla="*/ 714 h 903"/>
                <a:gd name="T96" fmla="*/ 278 w 475"/>
                <a:gd name="T97" fmla="*/ 590 h 903"/>
                <a:gd name="T98" fmla="*/ 455 w 475"/>
                <a:gd name="T99" fmla="*/ 59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5" h="903">
                  <a:moveTo>
                    <a:pt x="455" y="590"/>
                  </a:moveTo>
                  <a:cubicBezTo>
                    <a:pt x="475" y="590"/>
                    <a:pt x="475" y="570"/>
                    <a:pt x="475" y="570"/>
                  </a:cubicBezTo>
                  <a:cubicBezTo>
                    <a:pt x="475" y="497"/>
                    <a:pt x="475" y="497"/>
                    <a:pt x="475" y="497"/>
                  </a:cubicBezTo>
                  <a:cubicBezTo>
                    <a:pt x="475" y="477"/>
                    <a:pt x="455" y="477"/>
                    <a:pt x="455" y="477"/>
                  </a:cubicBezTo>
                  <a:cubicBezTo>
                    <a:pt x="230" y="477"/>
                    <a:pt x="230" y="477"/>
                    <a:pt x="230" y="477"/>
                  </a:cubicBezTo>
                  <a:cubicBezTo>
                    <a:pt x="230" y="322"/>
                    <a:pt x="230" y="322"/>
                    <a:pt x="230" y="322"/>
                  </a:cubicBezTo>
                  <a:cubicBezTo>
                    <a:pt x="382" y="322"/>
                    <a:pt x="382" y="322"/>
                    <a:pt x="382" y="322"/>
                  </a:cubicBezTo>
                  <a:cubicBezTo>
                    <a:pt x="402" y="322"/>
                    <a:pt x="402" y="302"/>
                    <a:pt x="402" y="302"/>
                  </a:cubicBezTo>
                  <a:cubicBezTo>
                    <a:pt x="402" y="20"/>
                    <a:pt x="402" y="20"/>
                    <a:pt x="402" y="20"/>
                  </a:cubicBezTo>
                  <a:cubicBezTo>
                    <a:pt x="402" y="0"/>
                    <a:pt x="382" y="0"/>
                    <a:pt x="382" y="0"/>
                  </a:cubicBezTo>
                  <a:cubicBezTo>
                    <a:pt x="67" y="0"/>
                    <a:pt x="67" y="0"/>
                    <a:pt x="67" y="0"/>
                  </a:cubicBezTo>
                  <a:cubicBezTo>
                    <a:pt x="20" y="0"/>
                    <a:pt x="20" y="0"/>
                    <a:pt x="20" y="0"/>
                  </a:cubicBezTo>
                  <a:cubicBezTo>
                    <a:pt x="0" y="0"/>
                    <a:pt x="0" y="20"/>
                    <a:pt x="0" y="20"/>
                  </a:cubicBezTo>
                  <a:cubicBezTo>
                    <a:pt x="0" y="302"/>
                    <a:pt x="0" y="302"/>
                    <a:pt x="0" y="302"/>
                  </a:cubicBezTo>
                  <a:cubicBezTo>
                    <a:pt x="0" y="322"/>
                    <a:pt x="20" y="322"/>
                    <a:pt x="20" y="322"/>
                  </a:cubicBezTo>
                  <a:cubicBezTo>
                    <a:pt x="67" y="322"/>
                    <a:pt x="67" y="322"/>
                    <a:pt x="67" y="322"/>
                  </a:cubicBezTo>
                  <a:cubicBezTo>
                    <a:pt x="115" y="322"/>
                    <a:pt x="115" y="322"/>
                    <a:pt x="115" y="322"/>
                  </a:cubicBezTo>
                  <a:cubicBezTo>
                    <a:pt x="115" y="477"/>
                    <a:pt x="115" y="477"/>
                    <a:pt x="115" y="477"/>
                  </a:cubicBezTo>
                  <a:cubicBezTo>
                    <a:pt x="20" y="477"/>
                    <a:pt x="20" y="477"/>
                    <a:pt x="20" y="477"/>
                  </a:cubicBezTo>
                  <a:cubicBezTo>
                    <a:pt x="0" y="477"/>
                    <a:pt x="0" y="497"/>
                    <a:pt x="0" y="497"/>
                  </a:cubicBezTo>
                  <a:cubicBezTo>
                    <a:pt x="0" y="570"/>
                    <a:pt x="0" y="570"/>
                    <a:pt x="0" y="570"/>
                  </a:cubicBezTo>
                  <a:cubicBezTo>
                    <a:pt x="0" y="590"/>
                    <a:pt x="20" y="590"/>
                    <a:pt x="20" y="590"/>
                  </a:cubicBezTo>
                  <a:cubicBezTo>
                    <a:pt x="131" y="590"/>
                    <a:pt x="131" y="590"/>
                    <a:pt x="131" y="590"/>
                  </a:cubicBezTo>
                  <a:cubicBezTo>
                    <a:pt x="232" y="590"/>
                    <a:pt x="232" y="590"/>
                    <a:pt x="232" y="590"/>
                  </a:cubicBezTo>
                  <a:cubicBezTo>
                    <a:pt x="232" y="714"/>
                    <a:pt x="232" y="714"/>
                    <a:pt x="232" y="714"/>
                  </a:cubicBezTo>
                  <a:cubicBezTo>
                    <a:pt x="211" y="714"/>
                    <a:pt x="211" y="714"/>
                    <a:pt x="211" y="714"/>
                  </a:cubicBezTo>
                  <a:cubicBezTo>
                    <a:pt x="211" y="778"/>
                    <a:pt x="211" y="778"/>
                    <a:pt x="211" y="778"/>
                  </a:cubicBezTo>
                  <a:cubicBezTo>
                    <a:pt x="20" y="778"/>
                    <a:pt x="20" y="778"/>
                    <a:pt x="20" y="778"/>
                  </a:cubicBezTo>
                  <a:cubicBezTo>
                    <a:pt x="20" y="778"/>
                    <a:pt x="0" y="778"/>
                    <a:pt x="0" y="798"/>
                  </a:cubicBezTo>
                  <a:cubicBezTo>
                    <a:pt x="0" y="815"/>
                    <a:pt x="0" y="815"/>
                    <a:pt x="0" y="815"/>
                  </a:cubicBezTo>
                  <a:cubicBezTo>
                    <a:pt x="0" y="815"/>
                    <a:pt x="0" y="836"/>
                    <a:pt x="20" y="836"/>
                  </a:cubicBezTo>
                  <a:cubicBezTo>
                    <a:pt x="63" y="836"/>
                    <a:pt x="63" y="836"/>
                    <a:pt x="63" y="836"/>
                  </a:cubicBezTo>
                  <a:cubicBezTo>
                    <a:pt x="65" y="836"/>
                    <a:pt x="65" y="836"/>
                    <a:pt x="65" y="836"/>
                  </a:cubicBezTo>
                  <a:cubicBezTo>
                    <a:pt x="65" y="836"/>
                    <a:pt x="65" y="836"/>
                    <a:pt x="65" y="836"/>
                  </a:cubicBezTo>
                  <a:cubicBezTo>
                    <a:pt x="64" y="836"/>
                    <a:pt x="63" y="836"/>
                    <a:pt x="63" y="836"/>
                  </a:cubicBezTo>
                  <a:cubicBezTo>
                    <a:pt x="44" y="836"/>
                    <a:pt x="29" y="851"/>
                    <a:pt x="29" y="869"/>
                  </a:cubicBezTo>
                  <a:cubicBezTo>
                    <a:pt x="29" y="888"/>
                    <a:pt x="44" y="903"/>
                    <a:pt x="63" y="903"/>
                  </a:cubicBezTo>
                  <a:cubicBezTo>
                    <a:pt x="82" y="903"/>
                    <a:pt x="97" y="888"/>
                    <a:pt x="97" y="869"/>
                  </a:cubicBezTo>
                  <a:cubicBezTo>
                    <a:pt x="97" y="852"/>
                    <a:pt x="83" y="837"/>
                    <a:pt x="66" y="836"/>
                  </a:cubicBezTo>
                  <a:cubicBezTo>
                    <a:pt x="423" y="836"/>
                    <a:pt x="423" y="836"/>
                    <a:pt x="423" y="836"/>
                  </a:cubicBezTo>
                  <a:cubicBezTo>
                    <a:pt x="423" y="836"/>
                    <a:pt x="423" y="836"/>
                    <a:pt x="423" y="836"/>
                  </a:cubicBezTo>
                  <a:cubicBezTo>
                    <a:pt x="455" y="836"/>
                    <a:pt x="455" y="836"/>
                    <a:pt x="455" y="836"/>
                  </a:cubicBezTo>
                  <a:cubicBezTo>
                    <a:pt x="455" y="836"/>
                    <a:pt x="475" y="836"/>
                    <a:pt x="475" y="815"/>
                  </a:cubicBezTo>
                  <a:cubicBezTo>
                    <a:pt x="475" y="798"/>
                    <a:pt x="475" y="798"/>
                    <a:pt x="475" y="798"/>
                  </a:cubicBezTo>
                  <a:cubicBezTo>
                    <a:pt x="475" y="798"/>
                    <a:pt x="475" y="778"/>
                    <a:pt x="455" y="778"/>
                  </a:cubicBezTo>
                  <a:cubicBezTo>
                    <a:pt x="299" y="778"/>
                    <a:pt x="299" y="778"/>
                    <a:pt x="299" y="778"/>
                  </a:cubicBezTo>
                  <a:cubicBezTo>
                    <a:pt x="299" y="714"/>
                    <a:pt x="299" y="714"/>
                    <a:pt x="299" y="714"/>
                  </a:cubicBezTo>
                  <a:cubicBezTo>
                    <a:pt x="278" y="714"/>
                    <a:pt x="278" y="714"/>
                    <a:pt x="278" y="714"/>
                  </a:cubicBezTo>
                  <a:cubicBezTo>
                    <a:pt x="278" y="590"/>
                    <a:pt x="278" y="590"/>
                    <a:pt x="278" y="590"/>
                  </a:cubicBezTo>
                  <a:cubicBezTo>
                    <a:pt x="455" y="590"/>
                    <a:pt x="455" y="590"/>
                    <a:pt x="455" y="590"/>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4741" y="1642"/>
              <a:ext cx="530" cy="319"/>
            </a:xfrm>
            <a:custGeom>
              <a:avLst/>
              <a:gdLst>
                <a:gd name="T0" fmla="*/ 667 w 740"/>
                <a:gd name="T1" fmla="*/ 221 h 445"/>
                <a:gd name="T2" fmla="*/ 545 w 740"/>
                <a:gd name="T3" fmla="*/ 126 h 445"/>
                <a:gd name="T4" fmla="*/ 544 w 740"/>
                <a:gd name="T5" fmla="*/ 126 h 445"/>
                <a:gd name="T6" fmla="*/ 544 w 740"/>
                <a:gd name="T7" fmla="*/ 126 h 445"/>
                <a:gd name="T8" fmla="*/ 418 w 740"/>
                <a:gd name="T9" fmla="*/ 0 h 445"/>
                <a:gd name="T10" fmla="*/ 308 w 740"/>
                <a:gd name="T11" fmla="*/ 66 h 445"/>
                <a:gd name="T12" fmla="*/ 268 w 740"/>
                <a:gd name="T13" fmla="*/ 59 h 445"/>
                <a:gd name="T14" fmla="*/ 150 w 740"/>
                <a:gd name="T15" fmla="*/ 177 h 445"/>
                <a:gd name="T16" fmla="*/ 150 w 740"/>
                <a:gd name="T17" fmla="*/ 178 h 445"/>
                <a:gd name="T18" fmla="*/ 134 w 740"/>
                <a:gd name="T19" fmla="*/ 177 h 445"/>
                <a:gd name="T20" fmla="*/ 0 w 740"/>
                <a:gd name="T21" fmla="*/ 311 h 445"/>
                <a:gd name="T22" fmla="*/ 134 w 740"/>
                <a:gd name="T23" fmla="*/ 445 h 445"/>
                <a:gd name="T24" fmla="*/ 624 w 740"/>
                <a:gd name="T25" fmla="*/ 445 h 445"/>
                <a:gd name="T26" fmla="*/ 740 w 740"/>
                <a:gd name="T27" fmla="*/ 329 h 445"/>
                <a:gd name="T28" fmla="*/ 667 w 740"/>
                <a:gd name="T29"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0" h="445">
                  <a:moveTo>
                    <a:pt x="667" y="221"/>
                  </a:moveTo>
                  <a:cubicBezTo>
                    <a:pt x="653" y="166"/>
                    <a:pt x="604" y="126"/>
                    <a:pt x="545" y="126"/>
                  </a:cubicBezTo>
                  <a:cubicBezTo>
                    <a:pt x="544" y="126"/>
                    <a:pt x="544" y="126"/>
                    <a:pt x="544" y="126"/>
                  </a:cubicBezTo>
                  <a:cubicBezTo>
                    <a:pt x="544" y="126"/>
                    <a:pt x="544" y="126"/>
                    <a:pt x="544" y="126"/>
                  </a:cubicBezTo>
                  <a:cubicBezTo>
                    <a:pt x="544" y="56"/>
                    <a:pt x="487" y="0"/>
                    <a:pt x="418" y="0"/>
                  </a:cubicBezTo>
                  <a:cubicBezTo>
                    <a:pt x="370" y="0"/>
                    <a:pt x="329" y="27"/>
                    <a:pt x="308" y="66"/>
                  </a:cubicBezTo>
                  <a:cubicBezTo>
                    <a:pt x="295" y="62"/>
                    <a:pt x="282" y="59"/>
                    <a:pt x="268" y="59"/>
                  </a:cubicBezTo>
                  <a:cubicBezTo>
                    <a:pt x="203" y="59"/>
                    <a:pt x="150" y="112"/>
                    <a:pt x="150" y="177"/>
                  </a:cubicBezTo>
                  <a:cubicBezTo>
                    <a:pt x="150" y="178"/>
                    <a:pt x="150" y="178"/>
                    <a:pt x="150" y="178"/>
                  </a:cubicBezTo>
                  <a:cubicBezTo>
                    <a:pt x="145" y="178"/>
                    <a:pt x="140" y="177"/>
                    <a:pt x="134" y="177"/>
                  </a:cubicBezTo>
                  <a:cubicBezTo>
                    <a:pt x="60" y="177"/>
                    <a:pt x="0" y="237"/>
                    <a:pt x="0" y="311"/>
                  </a:cubicBezTo>
                  <a:cubicBezTo>
                    <a:pt x="0" y="385"/>
                    <a:pt x="60" y="445"/>
                    <a:pt x="134" y="445"/>
                  </a:cubicBezTo>
                  <a:cubicBezTo>
                    <a:pt x="624" y="445"/>
                    <a:pt x="624" y="445"/>
                    <a:pt x="624" y="445"/>
                  </a:cubicBezTo>
                  <a:cubicBezTo>
                    <a:pt x="688" y="445"/>
                    <a:pt x="740" y="393"/>
                    <a:pt x="740" y="329"/>
                  </a:cubicBezTo>
                  <a:cubicBezTo>
                    <a:pt x="740" y="280"/>
                    <a:pt x="710" y="238"/>
                    <a:pt x="667" y="2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p:nvSpPr>
          <p:spPr bwMode="auto">
            <a:xfrm>
              <a:off x="5040" y="1861"/>
              <a:ext cx="112" cy="75"/>
            </a:xfrm>
            <a:custGeom>
              <a:avLst/>
              <a:gdLst>
                <a:gd name="T0" fmla="*/ 112 w 112"/>
                <a:gd name="T1" fmla="*/ 75 h 75"/>
                <a:gd name="T2" fmla="*/ 0 w 112"/>
                <a:gd name="T3" fmla="*/ 75 h 75"/>
                <a:gd name="T4" fmla="*/ 0 w 112"/>
                <a:gd name="T5" fmla="*/ 0 h 75"/>
                <a:gd name="T6" fmla="*/ 112 w 112"/>
                <a:gd name="T7" fmla="*/ 0 h 75"/>
                <a:gd name="T8" fmla="*/ 112 w 112"/>
                <a:gd name="T9" fmla="*/ 75 h 75"/>
                <a:gd name="T10" fmla="*/ 3 w 112"/>
                <a:gd name="T11" fmla="*/ 72 h 75"/>
                <a:gd name="T12" fmla="*/ 109 w 112"/>
                <a:gd name="T13" fmla="*/ 72 h 75"/>
                <a:gd name="T14" fmla="*/ 109 w 112"/>
                <a:gd name="T15" fmla="*/ 3 h 75"/>
                <a:gd name="T16" fmla="*/ 3 w 112"/>
                <a:gd name="T17" fmla="*/ 3 h 75"/>
                <a:gd name="T18" fmla="*/ 3 w 112"/>
                <a:gd name="T19"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75">
                  <a:moveTo>
                    <a:pt x="112" y="75"/>
                  </a:moveTo>
                  <a:lnTo>
                    <a:pt x="0" y="75"/>
                  </a:lnTo>
                  <a:lnTo>
                    <a:pt x="0" y="0"/>
                  </a:lnTo>
                  <a:lnTo>
                    <a:pt x="112" y="0"/>
                  </a:lnTo>
                  <a:lnTo>
                    <a:pt x="112" y="75"/>
                  </a:lnTo>
                  <a:close/>
                  <a:moveTo>
                    <a:pt x="3" y="72"/>
                  </a:moveTo>
                  <a:lnTo>
                    <a:pt x="109" y="72"/>
                  </a:lnTo>
                  <a:lnTo>
                    <a:pt x="109" y="3"/>
                  </a:lnTo>
                  <a:lnTo>
                    <a:pt x="3" y="3"/>
                  </a:lnTo>
                  <a:lnTo>
                    <a:pt x="3" y="7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nvSpPr>
          <p:spPr bwMode="auto">
            <a:xfrm>
              <a:off x="5040" y="1861"/>
              <a:ext cx="112" cy="75"/>
            </a:xfrm>
            <a:custGeom>
              <a:avLst/>
              <a:gdLst>
                <a:gd name="T0" fmla="*/ 112 w 112"/>
                <a:gd name="T1" fmla="*/ 75 h 75"/>
                <a:gd name="T2" fmla="*/ 0 w 112"/>
                <a:gd name="T3" fmla="*/ 75 h 75"/>
                <a:gd name="T4" fmla="*/ 0 w 112"/>
                <a:gd name="T5" fmla="*/ 0 h 75"/>
                <a:gd name="T6" fmla="*/ 112 w 112"/>
                <a:gd name="T7" fmla="*/ 0 h 75"/>
                <a:gd name="T8" fmla="*/ 112 w 112"/>
                <a:gd name="T9" fmla="*/ 75 h 75"/>
                <a:gd name="T10" fmla="*/ 3 w 112"/>
                <a:gd name="T11" fmla="*/ 72 h 75"/>
                <a:gd name="T12" fmla="*/ 109 w 112"/>
                <a:gd name="T13" fmla="*/ 72 h 75"/>
                <a:gd name="T14" fmla="*/ 109 w 112"/>
                <a:gd name="T15" fmla="*/ 3 h 75"/>
                <a:gd name="T16" fmla="*/ 3 w 112"/>
                <a:gd name="T17" fmla="*/ 3 h 75"/>
                <a:gd name="T18" fmla="*/ 3 w 112"/>
                <a:gd name="T19"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75">
                  <a:moveTo>
                    <a:pt x="112" y="75"/>
                  </a:moveTo>
                  <a:lnTo>
                    <a:pt x="0" y="75"/>
                  </a:lnTo>
                  <a:lnTo>
                    <a:pt x="0" y="0"/>
                  </a:lnTo>
                  <a:lnTo>
                    <a:pt x="112" y="0"/>
                  </a:lnTo>
                  <a:lnTo>
                    <a:pt x="112" y="75"/>
                  </a:lnTo>
                  <a:moveTo>
                    <a:pt x="3" y="72"/>
                  </a:moveTo>
                  <a:lnTo>
                    <a:pt x="109" y="72"/>
                  </a:lnTo>
                  <a:lnTo>
                    <a:pt x="109" y="3"/>
                  </a:lnTo>
                  <a:lnTo>
                    <a:pt x="3" y="3"/>
                  </a:lnTo>
                  <a:lnTo>
                    <a:pt x="3"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nvSpPr>
          <p:spPr bwMode="auto">
            <a:xfrm>
              <a:off x="4902" y="1732"/>
              <a:ext cx="369" cy="229"/>
            </a:xfrm>
            <a:custGeom>
              <a:avLst/>
              <a:gdLst>
                <a:gd name="T0" fmla="*/ 345 w 515"/>
                <a:gd name="T1" fmla="*/ 183 h 319"/>
                <a:gd name="T2" fmla="*/ 197 w 515"/>
                <a:gd name="T3" fmla="*/ 183 h 319"/>
                <a:gd name="T4" fmla="*/ 197 w 515"/>
                <a:gd name="T5" fmla="*/ 280 h 319"/>
                <a:gd name="T6" fmla="*/ 285 w 515"/>
                <a:gd name="T7" fmla="*/ 280 h 319"/>
                <a:gd name="T8" fmla="*/ 240 w 515"/>
                <a:gd name="T9" fmla="*/ 238 h 319"/>
                <a:gd name="T10" fmla="*/ 239 w 515"/>
                <a:gd name="T11" fmla="*/ 233 h 319"/>
                <a:gd name="T12" fmla="*/ 242 w 515"/>
                <a:gd name="T13" fmla="*/ 231 h 319"/>
                <a:gd name="T14" fmla="*/ 244 w 515"/>
                <a:gd name="T15" fmla="*/ 231 h 319"/>
                <a:gd name="T16" fmla="*/ 295 w 515"/>
                <a:gd name="T17" fmla="*/ 280 h 319"/>
                <a:gd name="T18" fmla="*/ 345 w 515"/>
                <a:gd name="T19" fmla="*/ 280 h 319"/>
                <a:gd name="T20" fmla="*/ 345 w 515"/>
                <a:gd name="T21" fmla="*/ 183 h 319"/>
                <a:gd name="T22" fmla="*/ 320 w 515"/>
                <a:gd name="T23" fmla="*/ 0 h 319"/>
                <a:gd name="T24" fmla="*/ 320 w 515"/>
                <a:gd name="T25" fmla="*/ 0 h 319"/>
                <a:gd name="T26" fmla="*/ 0 w 515"/>
                <a:gd name="T27" fmla="*/ 319 h 319"/>
                <a:gd name="T28" fmla="*/ 302 w 515"/>
                <a:gd name="T29" fmla="*/ 319 h 319"/>
                <a:gd name="T30" fmla="*/ 288 w 515"/>
                <a:gd name="T31" fmla="*/ 284 h 319"/>
                <a:gd name="T32" fmla="*/ 193 w 515"/>
                <a:gd name="T33" fmla="*/ 284 h 319"/>
                <a:gd name="T34" fmla="*/ 193 w 515"/>
                <a:gd name="T35" fmla="*/ 179 h 319"/>
                <a:gd name="T36" fmla="*/ 349 w 515"/>
                <a:gd name="T37" fmla="*/ 179 h 319"/>
                <a:gd name="T38" fmla="*/ 349 w 515"/>
                <a:gd name="T39" fmla="*/ 284 h 319"/>
                <a:gd name="T40" fmla="*/ 297 w 515"/>
                <a:gd name="T41" fmla="*/ 284 h 319"/>
                <a:gd name="T42" fmla="*/ 311 w 515"/>
                <a:gd name="T43" fmla="*/ 319 h 319"/>
                <a:gd name="T44" fmla="*/ 399 w 515"/>
                <a:gd name="T45" fmla="*/ 319 h 319"/>
                <a:gd name="T46" fmla="*/ 515 w 515"/>
                <a:gd name="T47" fmla="*/ 203 h 319"/>
                <a:gd name="T48" fmla="*/ 442 w 515"/>
                <a:gd name="T49" fmla="*/ 95 h 319"/>
                <a:gd name="T50" fmla="*/ 320 w 515"/>
                <a:gd name="T5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5" h="319">
                  <a:moveTo>
                    <a:pt x="345" y="183"/>
                  </a:moveTo>
                  <a:cubicBezTo>
                    <a:pt x="197" y="183"/>
                    <a:pt x="197" y="183"/>
                    <a:pt x="197" y="183"/>
                  </a:cubicBezTo>
                  <a:cubicBezTo>
                    <a:pt x="197" y="280"/>
                    <a:pt x="197" y="280"/>
                    <a:pt x="197" y="280"/>
                  </a:cubicBezTo>
                  <a:cubicBezTo>
                    <a:pt x="285" y="280"/>
                    <a:pt x="285" y="280"/>
                    <a:pt x="285" y="280"/>
                  </a:cubicBezTo>
                  <a:cubicBezTo>
                    <a:pt x="275" y="264"/>
                    <a:pt x="260" y="249"/>
                    <a:pt x="240" y="238"/>
                  </a:cubicBezTo>
                  <a:cubicBezTo>
                    <a:pt x="239" y="237"/>
                    <a:pt x="238" y="235"/>
                    <a:pt x="239" y="233"/>
                  </a:cubicBezTo>
                  <a:cubicBezTo>
                    <a:pt x="240" y="231"/>
                    <a:pt x="241" y="231"/>
                    <a:pt x="242" y="231"/>
                  </a:cubicBezTo>
                  <a:cubicBezTo>
                    <a:pt x="243" y="231"/>
                    <a:pt x="244" y="231"/>
                    <a:pt x="244" y="231"/>
                  </a:cubicBezTo>
                  <a:cubicBezTo>
                    <a:pt x="267" y="244"/>
                    <a:pt x="284" y="261"/>
                    <a:pt x="295" y="280"/>
                  </a:cubicBezTo>
                  <a:cubicBezTo>
                    <a:pt x="345" y="280"/>
                    <a:pt x="345" y="280"/>
                    <a:pt x="345" y="280"/>
                  </a:cubicBezTo>
                  <a:cubicBezTo>
                    <a:pt x="345" y="183"/>
                    <a:pt x="345" y="183"/>
                    <a:pt x="345" y="183"/>
                  </a:cubicBezTo>
                  <a:moveTo>
                    <a:pt x="320" y="0"/>
                  </a:moveTo>
                  <a:cubicBezTo>
                    <a:pt x="320" y="0"/>
                    <a:pt x="320" y="0"/>
                    <a:pt x="320" y="0"/>
                  </a:cubicBezTo>
                  <a:cubicBezTo>
                    <a:pt x="0" y="319"/>
                    <a:pt x="0" y="319"/>
                    <a:pt x="0" y="319"/>
                  </a:cubicBezTo>
                  <a:cubicBezTo>
                    <a:pt x="302" y="319"/>
                    <a:pt x="302" y="319"/>
                    <a:pt x="302" y="319"/>
                  </a:cubicBezTo>
                  <a:cubicBezTo>
                    <a:pt x="299" y="307"/>
                    <a:pt x="294" y="295"/>
                    <a:pt x="288" y="284"/>
                  </a:cubicBezTo>
                  <a:cubicBezTo>
                    <a:pt x="193" y="284"/>
                    <a:pt x="193" y="284"/>
                    <a:pt x="193" y="284"/>
                  </a:cubicBezTo>
                  <a:cubicBezTo>
                    <a:pt x="193" y="179"/>
                    <a:pt x="193" y="179"/>
                    <a:pt x="193" y="179"/>
                  </a:cubicBezTo>
                  <a:cubicBezTo>
                    <a:pt x="349" y="179"/>
                    <a:pt x="349" y="179"/>
                    <a:pt x="349" y="179"/>
                  </a:cubicBezTo>
                  <a:cubicBezTo>
                    <a:pt x="349" y="284"/>
                    <a:pt x="349" y="284"/>
                    <a:pt x="349" y="284"/>
                  </a:cubicBezTo>
                  <a:cubicBezTo>
                    <a:pt x="297" y="284"/>
                    <a:pt x="297" y="284"/>
                    <a:pt x="297" y="284"/>
                  </a:cubicBezTo>
                  <a:cubicBezTo>
                    <a:pt x="303" y="295"/>
                    <a:pt x="308" y="307"/>
                    <a:pt x="311" y="319"/>
                  </a:cubicBezTo>
                  <a:cubicBezTo>
                    <a:pt x="399" y="319"/>
                    <a:pt x="399" y="319"/>
                    <a:pt x="399" y="319"/>
                  </a:cubicBezTo>
                  <a:cubicBezTo>
                    <a:pt x="463" y="319"/>
                    <a:pt x="515" y="267"/>
                    <a:pt x="515" y="203"/>
                  </a:cubicBezTo>
                  <a:cubicBezTo>
                    <a:pt x="515" y="154"/>
                    <a:pt x="485" y="112"/>
                    <a:pt x="442" y="95"/>
                  </a:cubicBezTo>
                  <a:cubicBezTo>
                    <a:pt x="428" y="40"/>
                    <a:pt x="379" y="0"/>
                    <a:pt x="32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5040" y="1861"/>
              <a:ext cx="112" cy="75"/>
            </a:xfrm>
            <a:custGeom>
              <a:avLst/>
              <a:gdLst>
                <a:gd name="T0" fmla="*/ 156 w 156"/>
                <a:gd name="T1" fmla="*/ 0 h 105"/>
                <a:gd name="T2" fmla="*/ 0 w 156"/>
                <a:gd name="T3" fmla="*/ 0 h 105"/>
                <a:gd name="T4" fmla="*/ 0 w 156"/>
                <a:gd name="T5" fmla="*/ 105 h 105"/>
                <a:gd name="T6" fmla="*/ 95 w 156"/>
                <a:gd name="T7" fmla="*/ 105 h 105"/>
                <a:gd name="T8" fmla="*/ 92 w 156"/>
                <a:gd name="T9" fmla="*/ 101 h 105"/>
                <a:gd name="T10" fmla="*/ 4 w 156"/>
                <a:gd name="T11" fmla="*/ 101 h 105"/>
                <a:gd name="T12" fmla="*/ 4 w 156"/>
                <a:gd name="T13" fmla="*/ 4 h 105"/>
                <a:gd name="T14" fmla="*/ 152 w 156"/>
                <a:gd name="T15" fmla="*/ 4 h 105"/>
                <a:gd name="T16" fmla="*/ 152 w 156"/>
                <a:gd name="T17" fmla="*/ 101 h 105"/>
                <a:gd name="T18" fmla="*/ 102 w 156"/>
                <a:gd name="T19" fmla="*/ 101 h 105"/>
                <a:gd name="T20" fmla="*/ 104 w 156"/>
                <a:gd name="T21" fmla="*/ 105 h 105"/>
                <a:gd name="T22" fmla="*/ 156 w 156"/>
                <a:gd name="T23" fmla="*/ 105 h 105"/>
                <a:gd name="T24" fmla="*/ 156 w 156"/>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05">
                  <a:moveTo>
                    <a:pt x="156" y="0"/>
                  </a:moveTo>
                  <a:cubicBezTo>
                    <a:pt x="0" y="0"/>
                    <a:pt x="0" y="0"/>
                    <a:pt x="0" y="0"/>
                  </a:cubicBezTo>
                  <a:cubicBezTo>
                    <a:pt x="0" y="105"/>
                    <a:pt x="0" y="105"/>
                    <a:pt x="0" y="105"/>
                  </a:cubicBezTo>
                  <a:cubicBezTo>
                    <a:pt x="95" y="105"/>
                    <a:pt x="95" y="105"/>
                    <a:pt x="95" y="105"/>
                  </a:cubicBezTo>
                  <a:cubicBezTo>
                    <a:pt x="94" y="104"/>
                    <a:pt x="93" y="102"/>
                    <a:pt x="92" y="101"/>
                  </a:cubicBezTo>
                  <a:cubicBezTo>
                    <a:pt x="4" y="101"/>
                    <a:pt x="4" y="101"/>
                    <a:pt x="4" y="101"/>
                  </a:cubicBezTo>
                  <a:cubicBezTo>
                    <a:pt x="4" y="4"/>
                    <a:pt x="4" y="4"/>
                    <a:pt x="4" y="4"/>
                  </a:cubicBezTo>
                  <a:cubicBezTo>
                    <a:pt x="152" y="4"/>
                    <a:pt x="152" y="4"/>
                    <a:pt x="152" y="4"/>
                  </a:cubicBezTo>
                  <a:cubicBezTo>
                    <a:pt x="152" y="101"/>
                    <a:pt x="152" y="101"/>
                    <a:pt x="152" y="101"/>
                  </a:cubicBezTo>
                  <a:cubicBezTo>
                    <a:pt x="102" y="101"/>
                    <a:pt x="102" y="101"/>
                    <a:pt x="102" y="101"/>
                  </a:cubicBezTo>
                  <a:cubicBezTo>
                    <a:pt x="103" y="102"/>
                    <a:pt x="103" y="104"/>
                    <a:pt x="104" y="105"/>
                  </a:cubicBezTo>
                  <a:cubicBezTo>
                    <a:pt x="156" y="105"/>
                    <a:pt x="156" y="105"/>
                    <a:pt x="156" y="105"/>
                  </a:cubicBezTo>
                  <a:cubicBezTo>
                    <a:pt x="156" y="0"/>
                    <a:pt x="156" y="0"/>
                    <a:pt x="156" y="0"/>
                  </a:cubicBezTo>
                </a:path>
              </a:pathLst>
            </a:custGeom>
            <a:solidFill>
              <a:srgbClr val="001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4869" y="2475"/>
              <a:ext cx="39" cy="45"/>
            </a:xfrm>
            <a:custGeom>
              <a:avLst/>
              <a:gdLst>
                <a:gd name="T0" fmla="*/ 27 w 54"/>
                <a:gd name="T1" fmla="*/ 0 h 62"/>
                <a:gd name="T2" fmla="*/ 0 w 54"/>
                <a:gd name="T3" fmla="*/ 27 h 62"/>
                <a:gd name="T4" fmla="*/ 0 w 54"/>
                <a:gd name="T5" fmla="*/ 62 h 62"/>
                <a:gd name="T6" fmla="*/ 54 w 54"/>
                <a:gd name="T7" fmla="*/ 62 h 62"/>
                <a:gd name="T8" fmla="*/ 54 w 54"/>
                <a:gd name="T9" fmla="*/ 27 h 62"/>
                <a:gd name="T10" fmla="*/ 27 w 54"/>
                <a:gd name="T11" fmla="*/ 0 h 62"/>
              </a:gdLst>
              <a:ahLst/>
              <a:cxnLst>
                <a:cxn ang="0">
                  <a:pos x="T0" y="T1"/>
                </a:cxn>
                <a:cxn ang="0">
                  <a:pos x="T2" y="T3"/>
                </a:cxn>
                <a:cxn ang="0">
                  <a:pos x="T4" y="T5"/>
                </a:cxn>
                <a:cxn ang="0">
                  <a:pos x="T6" y="T7"/>
                </a:cxn>
                <a:cxn ang="0">
                  <a:pos x="T8" y="T9"/>
                </a:cxn>
                <a:cxn ang="0">
                  <a:pos x="T10" y="T11"/>
                </a:cxn>
              </a:cxnLst>
              <a:rect l="0" t="0" r="r" b="b"/>
              <a:pathLst>
                <a:path w="54" h="62">
                  <a:moveTo>
                    <a:pt x="27" y="0"/>
                  </a:moveTo>
                  <a:cubicBezTo>
                    <a:pt x="13" y="0"/>
                    <a:pt x="0" y="12"/>
                    <a:pt x="0" y="27"/>
                  </a:cubicBezTo>
                  <a:cubicBezTo>
                    <a:pt x="0" y="62"/>
                    <a:pt x="0" y="62"/>
                    <a:pt x="0" y="62"/>
                  </a:cubicBezTo>
                  <a:cubicBezTo>
                    <a:pt x="54" y="62"/>
                    <a:pt x="54" y="62"/>
                    <a:pt x="54" y="62"/>
                  </a:cubicBezTo>
                  <a:cubicBezTo>
                    <a:pt x="54" y="27"/>
                    <a:pt x="54" y="27"/>
                    <a:pt x="54" y="27"/>
                  </a:cubicBezTo>
                  <a:cubicBezTo>
                    <a:pt x="54" y="12"/>
                    <a:pt x="42" y="0"/>
                    <a:pt x="27" y="0"/>
                  </a:cubicBezTo>
                  <a:close/>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4916" y="2475"/>
              <a:ext cx="39" cy="45"/>
            </a:xfrm>
            <a:custGeom>
              <a:avLst/>
              <a:gdLst>
                <a:gd name="T0" fmla="*/ 27 w 54"/>
                <a:gd name="T1" fmla="*/ 0 h 62"/>
                <a:gd name="T2" fmla="*/ 0 w 54"/>
                <a:gd name="T3" fmla="*/ 27 h 62"/>
                <a:gd name="T4" fmla="*/ 0 w 54"/>
                <a:gd name="T5" fmla="*/ 62 h 62"/>
                <a:gd name="T6" fmla="*/ 54 w 54"/>
                <a:gd name="T7" fmla="*/ 62 h 62"/>
                <a:gd name="T8" fmla="*/ 54 w 54"/>
                <a:gd name="T9" fmla="*/ 27 h 62"/>
                <a:gd name="T10" fmla="*/ 27 w 54"/>
                <a:gd name="T11" fmla="*/ 0 h 62"/>
              </a:gdLst>
              <a:ahLst/>
              <a:cxnLst>
                <a:cxn ang="0">
                  <a:pos x="T0" y="T1"/>
                </a:cxn>
                <a:cxn ang="0">
                  <a:pos x="T2" y="T3"/>
                </a:cxn>
                <a:cxn ang="0">
                  <a:pos x="T4" y="T5"/>
                </a:cxn>
                <a:cxn ang="0">
                  <a:pos x="T6" y="T7"/>
                </a:cxn>
                <a:cxn ang="0">
                  <a:pos x="T8" y="T9"/>
                </a:cxn>
                <a:cxn ang="0">
                  <a:pos x="T10" y="T11"/>
                </a:cxn>
              </a:cxnLst>
              <a:rect l="0" t="0" r="r" b="b"/>
              <a:pathLst>
                <a:path w="54" h="62">
                  <a:moveTo>
                    <a:pt x="27" y="0"/>
                  </a:moveTo>
                  <a:cubicBezTo>
                    <a:pt x="12" y="0"/>
                    <a:pt x="0" y="12"/>
                    <a:pt x="0" y="27"/>
                  </a:cubicBezTo>
                  <a:cubicBezTo>
                    <a:pt x="0" y="62"/>
                    <a:pt x="0" y="62"/>
                    <a:pt x="0" y="62"/>
                  </a:cubicBezTo>
                  <a:cubicBezTo>
                    <a:pt x="54" y="62"/>
                    <a:pt x="54" y="62"/>
                    <a:pt x="54" y="62"/>
                  </a:cubicBezTo>
                  <a:cubicBezTo>
                    <a:pt x="54" y="27"/>
                    <a:pt x="54" y="27"/>
                    <a:pt x="54" y="27"/>
                  </a:cubicBezTo>
                  <a:cubicBezTo>
                    <a:pt x="54" y="12"/>
                    <a:pt x="42" y="0"/>
                    <a:pt x="27" y="0"/>
                  </a:cubicBezTo>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4930" y="1897"/>
              <a:ext cx="214" cy="592"/>
            </a:xfrm>
            <a:custGeom>
              <a:avLst/>
              <a:gdLst>
                <a:gd name="T0" fmla="*/ 34 w 298"/>
                <a:gd name="T1" fmla="*/ 825 h 825"/>
                <a:gd name="T2" fmla="*/ 30 w 298"/>
                <a:gd name="T3" fmla="*/ 822 h 825"/>
                <a:gd name="T4" fmla="*/ 145 w 298"/>
                <a:gd name="T5" fmla="*/ 450 h 825"/>
                <a:gd name="T6" fmla="*/ 261 w 298"/>
                <a:gd name="T7" fmla="*/ 217 h 825"/>
                <a:gd name="T8" fmla="*/ 201 w 298"/>
                <a:gd name="T9" fmla="*/ 8 h 825"/>
                <a:gd name="T10" fmla="*/ 200 w 298"/>
                <a:gd name="T11" fmla="*/ 3 h 825"/>
                <a:gd name="T12" fmla="*/ 205 w 298"/>
                <a:gd name="T13" fmla="*/ 1 h 825"/>
                <a:gd name="T14" fmla="*/ 269 w 298"/>
                <a:gd name="T15" fmla="*/ 218 h 825"/>
                <a:gd name="T16" fmla="*/ 152 w 298"/>
                <a:gd name="T17" fmla="*/ 455 h 825"/>
                <a:gd name="T18" fmla="*/ 38 w 298"/>
                <a:gd name="T19" fmla="*/ 820 h 825"/>
                <a:gd name="T20" fmla="*/ 35 w 298"/>
                <a:gd name="T21" fmla="*/ 825 h 825"/>
                <a:gd name="T22" fmla="*/ 34 w 298"/>
                <a:gd name="T23"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825">
                  <a:moveTo>
                    <a:pt x="34" y="825"/>
                  </a:moveTo>
                  <a:cubicBezTo>
                    <a:pt x="32" y="825"/>
                    <a:pt x="31" y="823"/>
                    <a:pt x="30" y="822"/>
                  </a:cubicBezTo>
                  <a:cubicBezTo>
                    <a:pt x="0" y="676"/>
                    <a:pt x="74" y="561"/>
                    <a:pt x="145" y="450"/>
                  </a:cubicBezTo>
                  <a:cubicBezTo>
                    <a:pt x="192" y="377"/>
                    <a:pt x="241" y="302"/>
                    <a:pt x="261" y="217"/>
                  </a:cubicBezTo>
                  <a:cubicBezTo>
                    <a:pt x="273" y="170"/>
                    <a:pt x="289" y="57"/>
                    <a:pt x="201" y="8"/>
                  </a:cubicBezTo>
                  <a:cubicBezTo>
                    <a:pt x="200" y="7"/>
                    <a:pt x="199" y="5"/>
                    <a:pt x="200" y="3"/>
                  </a:cubicBezTo>
                  <a:cubicBezTo>
                    <a:pt x="201" y="1"/>
                    <a:pt x="203" y="0"/>
                    <a:pt x="205" y="1"/>
                  </a:cubicBezTo>
                  <a:cubicBezTo>
                    <a:pt x="298" y="53"/>
                    <a:pt x="281" y="170"/>
                    <a:pt x="269" y="218"/>
                  </a:cubicBezTo>
                  <a:cubicBezTo>
                    <a:pt x="248" y="305"/>
                    <a:pt x="199" y="381"/>
                    <a:pt x="152" y="455"/>
                  </a:cubicBezTo>
                  <a:cubicBezTo>
                    <a:pt x="78" y="569"/>
                    <a:pt x="9" y="677"/>
                    <a:pt x="38" y="820"/>
                  </a:cubicBezTo>
                  <a:cubicBezTo>
                    <a:pt x="39" y="822"/>
                    <a:pt x="37" y="824"/>
                    <a:pt x="35" y="825"/>
                  </a:cubicBezTo>
                  <a:cubicBezTo>
                    <a:pt x="34" y="825"/>
                    <a:pt x="34" y="825"/>
                    <a:pt x="34" y="825"/>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p:cNvSpPr>
            <p:nvPr/>
          </p:nvSpPr>
          <p:spPr bwMode="auto">
            <a:xfrm>
              <a:off x="4387" y="1850"/>
              <a:ext cx="207" cy="149"/>
            </a:xfrm>
            <a:custGeom>
              <a:avLst/>
              <a:gdLst>
                <a:gd name="T0" fmla="*/ 0 w 289"/>
                <a:gd name="T1" fmla="*/ 37 h 208"/>
                <a:gd name="T2" fmla="*/ 286 w 289"/>
                <a:gd name="T3" fmla="*/ 208 h 208"/>
                <a:gd name="T4" fmla="*/ 289 w 289"/>
                <a:gd name="T5" fmla="*/ 208 h 208"/>
                <a:gd name="T6" fmla="*/ 289 w 289"/>
                <a:gd name="T7" fmla="*/ 129 h 208"/>
                <a:gd name="T8" fmla="*/ 70 w 289"/>
                <a:gd name="T9" fmla="*/ 0 h 208"/>
                <a:gd name="T10" fmla="*/ 0 w 289"/>
                <a:gd name="T11" fmla="*/ 37 h 208"/>
              </a:gdLst>
              <a:ahLst/>
              <a:cxnLst>
                <a:cxn ang="0">
                  <a:pos x="T0" y="T1"/>
                </a:cxn>
                <a:cxn ang="0">
                  <a:pos x="T2" y="T3"/>
                </a:cxn>
                <a:cxn ang="0">
                  <a:pos x="T4" y="T5"/>
                </a:cxn>
                <a:cxn ang="0">
                  <a:pos x="T6" y="T7"/>
                </a:cxn>
                <a:cxn ang="0">
                  <a:pos x="T8" y="T9"/>
                </a:cxn>
                <a:cxn ang="0">
                  <a:pos x="T10" y="T11"/>
                </a:cxn>
              </a:cxnLst>
              <a:rect l="0" t="0" r="r" b="b"/>
              <a:pathLst>
                <a:path w="289" h="208">
                  <a:moveTo>
                    <a:pt x="0" y="37"/>
                  </a:moveTo>
                  <a:cubicBezTo>
                    <a:pt x="42" y="120"/>
                    <a:pt x="133" y="208"/>
                    <a:pt x="286" y="208"/>
                  </a:cubicBezTo>
                  <a:cubicBezTo>
                    <a:pt x="287" y="208"/>
                    <a:pt x="288" y="208"/>
                    <a:pt x="289" y="208"/>
                  </a:cubicBezTo>
                  <a:cubicBezTo>
                    <a:pt x="289" y="129"/>
                    <a:pt x="289" y="129"/>
                    <a:pt x="289" y="129"/>
                  </a:cubicBezTo>
                  <a:cubicBezTo>
                    <a:pt x="164" y="128"/>
                    <a:pt x="106" y="67"/>
                    <a:pt x="70" y="0"/>
                  </a:cubicBezTo>
                  <a:cubicBezTo>
                    <a:pt x="42" y="11"/>
                    <a:pt x="0" y="37"/>
                    <a:pt x="0" y="37"/>
                  </a:cubicBezTo>
                </a:path>
              </a:pathLst>
            </a:custGeom>
            <a:solidFill>
              <a:srgbClr val="672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8"/>
            <p:cNvSpPr>
              <a:spLocks noChangeArrowheads="1"/>
            </p:cNvSpPr>
            <p:nvPr/>
          </p:nvSpPr>
          <p:spPr bwMode="auto">
            <a:xfrm>
              <a:off x="4818" y="2519"/>
              <a:ext cx="230"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9"/>
            <p:cNvSpPr>
              <a:spLocks noChangeArrowheads="1"/>
            </p:cNvSpPr>
            <p:nvPr/>
          </p:nvSpPr>
          <p:spPr bwMode="auto">
            <a:xfrm>
              <a:off x="4818" y="2519"/>
              <a:ext cx="230"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p:cNvSpPr>
            <p:nvPr/>
          </p:nvSpPr>
          <p:spPr bwMode="auto">
            <a:xfrm>
              <a:off x="4519" y="2508"/>
              <a:ext cx="124" cy="70"/>
            </a:xfrm>
            <a:custGeom>
              <a:avLst/>
              <a:gdLst>
                <a:gd name="T0" fmla="*/ 124 w 124"/>
                <a:gd name="T1" fmla="*/ 54 h 70"/>
                <a:gd name="T2" fmla="*/ 70 w 124"/>
                <a:gd name="T3" fmla="*/ 0 h 70"/>
                <a:gd name="T4" fmla="*/ 0 w 124"/>
                <a:gd name="T5" fmla="*/ 0 h 70"/>
                <a:gd name="T6" fmla="*/ 0 w 124"/>
                <a:gd name="T7" fmla="*/ 70 h 70"/>
                <a:gd name="T8" fmla="*/ 124 w 124"/>
                <a:gd name="T9" fmla="*/ 70 h 70"/>
                <a:gd name="T10" fmla="*/ 124 w 124"/>
                <a:gd name="T11" fmla="*/ 54 h 70"/>
              </a:gdLst>
              <a:ahLst/>
              <a:cxnLst>
                <a:cxn ang="0">
                  <a:pos x="T0" y="T1"/>
                </a:cxn>
                <a:cxn ang="0">
                  <a:pos x="T2" y="T3"/>
                </a:cxn>
                <a:cxn ang="0">
                  <a:pos x="T4" y="T5"/>
                </a:cxn>
                <a:cxn ang="0">
                  <a:pos x="T6" y="T7"/>
                </a:cxn>
                <a:cxn ang="0">
                  <a:pos x="T8" y="T9"/>
                </a:cxn>
                <a:cxn ang="0">
                  <a:pos x="T10" y="T11"/>
                </a:cxn>
              </a:cxnLst>
              <a:rect l="0" t="0" r="r" b="b"/>
              <a:pathLst>
                <a:path w="124" h="70">
                  <a:moveTo>
                    <a:pt x="124" y="54"/>
                  </a:moveTo>
                  <a:lnTo>
                    <a:pt x="70" y="0"/>
                  </a:lnTo>
                  <a:lnTo>
                    <a:pt x="0" y="0"/>
                  </a:lnTo>
                  <a:lnTo>
                    <a:pt x="0" y="70"/>
                  </a:lnTo>
                  <a:lnTo>
                    <a:pt x="124" y="70"/>
                  </a:lnTo>
                  <a:lnTo>
                    <a:pt x="124" y="54"/>
                  </a:lnTo>
                  <a:close/>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p:cNvSpPr>
              <a:spLocks/>
            </p:cNvSpPr>
            <p:nvPr/>
          </p:nvSpPr>
          <p:spPr bwMode="auto">
            <a:xfrm>
              <a:off x="4519" y="2508"/>
              <a:ext cx="124" cy="70"/>
            </a:xfrm>
            <a:custGeom>
              <a:avLst/>
              <a:gdLst>
                <a:gd name="T0" fmla="*/ 124 w 124"/>
                <a:gd name="T1" fmla="*/ 54 h 70"/>
                <a:gd name="T2" fmla="*/ 70 w 124"/>
                <a:gd name="T3" fmla="*/ 0 h 70"/>
                <a:gd name="T4" fmla="*/ 0 w 124"/>
                <a:gd name="T5" fmla="*/ 0 h 70"/>
                <a:gd name="T6" fmla="*/ 0 w 124"/>
                <a:gd name="T7" fmla="*/ 70 h 70"/>
                <a:gd name="T8" fmla="*/ 124 w 124"/>
                <a:gd name="T9" fmla="*/ 70 h 70"/>
                <a:gd name="T10" fmla="*/ 124 w 124"/>
                <a:gd name="T11" fmla="*/ 54 h 70"/>
              </a:gdLst>
              <a:ahLst/>
              <a:cxnLst>
                <a:cxn ang="0">
                  <a:pos x="T0" y="T1"/>
                </a:cxn>
                <a:cxn ang="0">
                  <a:pos x="T2" y="T3"/>
                </a:cxn>
                <a:cxn ang="0">
                  <a:pos x="T4" y="T5"/>
                </a:cxn>
                <a:cxn ang="0">
                  <a:pos x="T6" y="T7"/>
                </a:cxn>
                <a:cxn ang="0">
                  <a:pos x="T8" y="T9"/>
                </a:cxn>
                <a:cxn ang="0">
                  <a:pos x="T10" y="T11"/>
                </a:cxn>
              </a:cxnLst>
              <a:rect l="0" t="0" r="r" b="b"/>
              <a:pathLst>
                <a:path w="124" h="70">
                  <a:moveTo>
                    <a:pt x="124" y="54"/>
                  </a:moveTo>
                  <a:lnTo>
                    <a:pt x="70" y="0"/>
                  </a:lnTo>
                  <a:lnTo>
                    <a:pt x="0" y="0"/>
                  </a:lnTo>
                  <a:lnTo>
                    <a:pt x="0" y="70"/>
                  </a:lnTo>
                  <a:lnTo>
                    <a:pt x="124" y="70"/>
                  </a:lnTo>
                  <a:lnTo>
                    <a:pt x="124"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p:cNvSpPr>
            <p:nvPr/>
          </p:nvSpPr>
          <p:spPr bwMode="auto">
            <a:xfrm>
              <a:off x="4178" y="2206"/>
              <a:ext cx="411" cy="302"/>
            </a:xfrm>
            <a:custGeom>
              <a:avLst/>
              <a:gdLst>
                <a:gd name="T0" fmla="*/ 0 w 411"/>
                <a:gd name="T1" fmla="*/ 0 h 302"/>
                <a:gd name="T2" fmla="*/ 0 w 411"/>
                <a:gd name="T3" fmla="*/ 69 h 302"/>
                <a:gd name="T4" fmla="*/ 342 w 411"/>
                <a:gd name="T5" fmla="*/ 69 h 302"/>
                <a:gd name="T6" fmla="*/ 342 w 411"/>
                <a:gd name="T7" fmla="*/ 302 h 302"/>
                <a:gd name="T8" fmla="*/ 411 w 411"/>
                <a:gd name="T9" fmla="*/ 302 h 302"/>
                <a:gd name="T10" fmla="*/ 411 w 411"/>
                <a:gd name="T11" fmla="*/ 0 h 302"/>
                <a:gd name="T12" fmla="*/ 0 w 411"/>
                <a:gd name="T13" fmla="*/ 0 h 302"/>
              </a:gdLst>
              <a:ahLst/>
              <a:cxnLst>
                <a:cxn ang="0">
                  <a:pos x="T0" y="T1"/>
                </a:cxn>
                <a:cxn ang="0">
                  <a:pos x="T2" y="T3"/>
                </a:cxn>
                <a:cxn ang="0">
                  <a:pos x="T4" y="T5"/>
                </a:cxn>
                <a:cxn ang="0">
                  <a:pos x="T6" y="T7"/>
                </a:cxn>
                <a:cxn ang="0">
                  <a:pos x="T8" y="T9"/>
                </a:cxn>
                <a:cxn ang="0">
                  <a:pos x="T10" y="T11"/>
                </a:cxn>
                <a:cxn ang="0">
                  <a:pos x="T12" y="T13"/>
                </a:cxn>
              </a:cxnLst>
              <a:rect l="0" t="0" r="r" b="b"/>
              <a:pathLst>
                <a:path w="411" h="302">
                  <a:moveTo>
                    <a:pt x="0" y="0"/>
                  </a:moveTo>
                  <a:lnTo>
                    <a:pt x="0" y="69"/>
                  </a:lnTo>
                  <a:lnTo>
                    <a:pt x="342" y="69"/>
                  </a:lnTo>
                  <a:lnTo>
                    <a:pt x="342" y="302"/>
                  </a:lnTo>
                  <a:lnTo>
                    <a:pt x="411" y="302"/>
                  </a:lnTo>
                  <a:lnTo>
                    <a:pt x="411"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4178" y="2206"/>
              <a:ext cx="411" cy="302"/>
            </a:xfrm>
            <a:custGeom>
              <a:avLst/>
              <a:gdLst>
                <a:gd name="T0" fmla="*/ 0 w 411"/>
                <a:gd name="T1" fmla="*/ 0 h 302"/>
                <a:gd name="T2" fmla="*/ 0 w 411"/>
                <a:gd name="T3" fmla="*/ 69 h 302"/>
                <a:gd name="T4" fmla="*/ 342 w 411"/>
                <a:gd name="T5" fmla="*/ 69 h 302"/>
                <a:gd name="T6" fmla="*/ 342 w 411"/>
                <a:gd name="T7" fmla="*/ 302 h 302"/>
                <a:gd name="T8" fmla="*/ 411 w 411"/>
                <a:gd name="T9" fmla="*/ 302 h 302"/>
                <a:gd name="T10" fmla="*/ 411 w 411"/>
                <a:gd name="T11" fmla="*/ 0 h 302"/>
                <a:gd name="T12" fmla="*/ 0 w 411"/>
                <a:gd name="T13" fmla="*/ 0 h 302"/>
              </a:gdLst>
              <a:ahLst/>
              <a:cxnLst>
                <a:cxn ang="0">
                  <a:pos x="T0" y="T1"/>
                </a:cxn>
                <a:cxn ang="0">
                  <a:pos x="T2" y="T3"/>
                </a:cxn>
                <a:cxn ang="0">
                  <a:pos x="T4" y="T5"/>
                </a:cxn>
                <a:cxn ang="0">
                  <a:pos x="T6" y="T7"/>
                </a:cxn>
                <a:cxn ang="0">
                  <a:pos x="T8" y="T9"/>
                </a:cxn>
                <a:cxn ang="0">
                  <a:pos x="T10" y="T11"/>
                </a:cxn>
                <a:cxn ang="0">
                  <a:pos x="T12" y="T13"/>
                </a:cxn>
              </a:cxnLst>
              <a:rect l="0" t="0" r="r" b="b"/>
              <a:pathLst>
                <a:path w="411" h="302">
                  <a:moveTo>
                    <a:pt x="0" y="0"/>
                  </a:moveTo>
                  <a:lnTo>
                    <a:pt x="0" y="69"/>
                  </a:lnTo>
                  <a:lnTo>
                    <a:pt x="342" y="69"/>
                  </a:lnTo>
                  <a:lnTo>
                    <a:pt x="342" y="302"/>
                  </a:lnTo>
                  <a:lnTo>
                    <a:pt x="411" y="302"/>
                  </a:lnTo>
                  <a:lnTo>
                    <a:pt x="41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4"/>
            <p:cNvSpPr>
              <a:spLocks noChangeArrowheads="1"/>
            </p:cNvSpPr>
            <p:nvPr/>
          </p:nvSpPr>
          <p:spPr bwMode="auto">
            <a:xfrm>
              <a:off x="4427" y="2215"/>
              <a:ext cx="70" cy="293"/>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5"/>
            <p:cNvSpPr>
              <a:spLocks noChangeArrowheads="1"/>
            </p:cNvSpPr>
            <p:nvPr/>
          </p:nvSpPr>
          <p:spPr bwMode="auto">
            <a:xfrm>
              <a:off x="4427" y="2215"/>
              <a:ext cx="7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4178" y="1748"/>
              <a:ext cx="286" cy="458"/>
            </a:xfrm>
            <a:custGeom>
              <a:avLst/>
              <a:gdLst>
                <a:gd name="T0" fmla="*/ 321 w 399"/>
                <a:gd name="T1" fmla="*/ 13 h 639"/>
                <a:gd name="T2" fmla="*/ 101 w 399"/>
                <a:gd name="T3" fmla="*/ 13 h 639"/>
                <a:gd name="T4" fmla="*/ 0 w 399"/>
                <a:gd name="T5" fmla="*/ 142 h 639"/>
                <a:gd name="T6" fmla="*/ 0 w 399"/>
                <a:gd name="T7" fmla="*/ 639 h 639"/>
                <a:gd name="T8" fmla="*/ 399 w 399"/>
                <a:gd name="T9" fmla="*/ 639 h 639"/>
                <a:gd name="T10" fmla="*/ 399 w 399"/>
                <a:gd name="T11" fmla="*/ 148 h 639"/>
                <a:gd name="T12" fmla="*/ 321 w 399"/>
                <a:gd name="T13" fmla="*/ 13 h 639"/>
              </a:gdLst>
              <a:ahLst/>
              <a:cxnLst>
                <a:cxn ang="0">
                  <a:pos x="T0" y="T1"/>
                </a:cxn>
                <a:cxn ang="0">
                  <a:pos x="T2" y="T3"/>
                </a:cxn>
                <a:cxn ang="0">
                  <a:pos x="T4" y="T5"/>
                </a:cxn>
                <a:cxn ang="0">
                  <a:pos x="T6" y="T7"/>
                </a:cxn>
                <a:cxn ang="0">
                  <a:pos x="T8" y="T9"/>
                </a:cxn>
                <a:cxn ang="0">
                  <a:pos x="T10" y="T11"/>
                </a:cxn>
                <a:cxn ang="0">
                  <a:pos x="T12" y="T13"/>
                </a:cxn>
              </a:cxnLst>
              <a:rect l="0" t="0" r="r" b="b"/>
              <a:pathLst>
                <a:path w="399" h="639">
                  <a:moveTo>
                    <a:pt x="321" y="13"/>
                  </a:moveTo>
                  <a:cubicBezTo>
                    <a:pt x="101" y="13"/>
                    <a:pt x="101" y="13"/>
                    <a:pt x="101" y="13"/>
                  </a:cubicBezTo>
                  <a:cubicBezTo>
                    <a:pt x="101" y="13"/>
                    <a:pt x="0" y="0"/>
                    <a:pt x="0" y="142"/>
                  </a:cubicBezTo>
                  <a:cubicBezTo>
                    <a:pt x="0" y="639"/>
                    <a:pt x="0" y="639"/>
                    <a:pt x="0" y="639"/>
                  </a:cubicBezTo>
                  <a:cubicBezTo>
                    <a:pt x="399" y="639"/>
                    <a:pt x="399" y="639"/>
                    <a:pt x="399" y="639"/>
                  </a:cubicBezTo>
                  <a:cubicBezTo>
                    <a:pt x="399" y="148"/>
                    <a:pt x="399" y="148"/>
                    <a:pt x="399" y="148"/>
                  </a:cubicBezTo>
                  <a:cubicBezTo>
                    <a:pt x="399" y="34"/>
                    <a:pt x="341" y="16"/>
                    <a:pt x="321" y="13"/>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7"/>
            <p:cNvSpPr>
              <a:spLocks noChangeArrowheads="1"/>
            </p:cNvSpPr>
            <p:nvPr/>
          </p:nvSpPr>
          <p:spPr bwMode="auto">
            <a:xfrm>
              <a:off x="4541" y="2508"/>
              <a:ext cx="21" cy="70"/>
            </a:xfrm>
            <a:prstGeom prst="rect">
              <a:avLst/>
            </a:prstGeom>
            <a:solidFill>
              <a:srgbClr val="1221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8"/>
            <p:cNvSpPr>
              <a:spLocks noChangeArrowheads="1"/>
            </p:cNvSpPr>
            <p:nvPr/>
          </p:nvSpPr>
          <p:spPr bwMode="auto">
            <a:xfrm>
              <a:off x="4541" y="2508"/>
              <a:ext cx="2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9"/>
            <p:cNvSpPr>
              <a:spLocks noChangeArrowheads="1"/>
            </p:cNvSpPr>
            <p:nvPr/>
          </p:nvSpPr>
          <p:spPr bwMode="auto">
            <a:xfrm>
              <a:off x="4541" y="2243"/>
              <a:ext cx="21" cy="265"/>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0"/>
            <p:cNvSpPr>
              <a:spLocks noChangeArrowheads="1"/>
            </p:cNvSpPr>
            <p:nvPr/>
          </p:nvSpPr>
          <p:spPr bwMode="auto">
            <a:xfrm>
              <a:off x="4541" y="2243"/>
              <a:ext cx="2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p:cNvSpPr>
            <p:nvPr/>
          </p:nvSpPr>
          <p:spPr bwMode="auto">
            <a:xfrm>
              <a:off x="4427" y="2508"/>
              <a:ext cx="105" cy="70"/>
            </a:xfrm>
            <a:custGeom>
              <a:avLst/>
              <a:gdLst>
                <a:gd name="T0" fmla="*/ 105 w 105"/>
                <a:gd name="T1" fmla="*/ 54 h 70"/>
                <a:gd name="T2" fmla="*/ 71 w 105"/>
                <a:gd name="T3" fmla="*/ 0 h 70"/>
                <a:gd name="T4" fmla="*/ 0 w 105"/>
                <a:gd name="T5" fmla="*/ 0 h 70"/>
                <a:gd name="T6" fmla="*/ 0 w 105"/>
                <a:gd name="T7" fmla="*/ 70 h 70"/>
                <a:gd name="T8" fmla="*/ 105 w 105"/>
                <a:gd name="T9" fmla="*/ 70 h 70"/>
                <a:gd name="T10" fmla="*/ 105 w 105"/>
                <a:gd name="T11" fmla="*/ 54 h 70"/>
              </a:gdLst>
              <a:ahLst/>
              <a:cxnLst>
                <a:cxn ang="0">
                  <a:pos x="T0" y="T1"/>
                </a:cxn>
                <a:cxn ang="0">
                  <a:pos x="T2" y="T3"/>
                </a:cxn>
                <a:cxn ang="0">
                  <a:pos x="T4" y="T5"/>
                </a:cxn>
                <a:cxn ang="0">
                  <a:pos x="T6" y="T7"/>
                </a:cxn>
                <a:cxn ang="0">
                  <a:pos x="T8" y="T9"/>
                </a:cxn>
                <a:cxn ang="0">
                  <a:pos x="T10" y="T11"/>
                </a:cxn>
              </a:cxnLst>
              <a:rect l="0" t="0" r="r" b="b"/>
              <a:pathLst>
                <a:path w="105" h="70">
                  <a:moveTo>
                    <a:pt x="105" y="54"/>
                  </a:moveTo>
                  <a:lnTo>
                    <a:pt x="71" y="0"/>
                  </a:lnTo>
                  <a:lnTo>
                    <a:pt x="0" y="0"/>
                  </a:lnTo>
                  <a:lnTo>
                    <a:pt x="0" y="70"/>
                  </a:lnTo>
                  <a:lnTo>
                    <a:pt x="105" y="70"/>
                  </a:lnTo>
                  <a:lnTo>
                    <a:pt x="105" y="54"/>
                  </a:lnTo>
                  <a:close/>
                </a:path>
              </a:pathLst>
            </a:custGeom>
            <a:solidFill>
              <a:srgbClr val="152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p:cNvSpPr>
              <a:spLocks/>
            </p:cNvSpPr>
            <p:nvPr/>
          </p:nvSpPr>
          <p:spPr bwMode="auto">
            <a:xfrm>
              <a:off x="4427" y="2508"/>
              <a:ext cx="105" cy="70"/>
            </a:xfrm>
            <a:custGeom>
              <a:avLst/>
              <a:gdLst>
                <a:gd name="T0" fmla="*/ 105 w 105"/>
                <a:gd name="T1" fmla="*/ 54 h 70"/>
                <a:gd name="T2" fmla="*/ 71 w 105"/>
                <a:gd name="T3" fmla="*/ 0 h 70"/>
                <a:gd name="T4" fmla="*/ 0 w 105"/>
                <a:gd name="T5" fmla="*/ 0 h 70"/>
                <a:gd name="T6" fmla="*/ 0 w 105"/>
                <a:gd name="T7" fmla="*/ 70 h 70"/>
                <a:gd name="T8" fmla="*/ 105 w 105"/>
                <a:gd name="T9" fmla="*/ 70 h 70"/>
                <a:gd name="T10" fmla="*/ 105 w 105"/>
                <a:gd name="T11" fmla="*/ 54 h 70"/>
              </a:gdLst>
              <a:ahLst/>
              <a:cxnLst>
                <a:cxn ang="0">
                  <a:pos x="T0" y="T1"/>
                </a:cxn>
                <a:cxn ang="0">
                  <a:pos x="T2" y="T3"/>
                </a:cxn>
                <a:cxn ang="0">
                  <a:pos x="T4" y="T5"/>
                </a:cxn>
                <a:cxn ang="0">
                  <a:pos x="T6" y="T7"/>
                </a:cxn>
                <a:cxn ang="0">
                  <a:pos x="T8" y="T9"/>
                </a:cxn>
                <a:cxn ang="0">
                  <a:pos x="T10" y="T11"/>
                </a:cxn>
              </a:cxnLst>
              <a:rect l="0" t="0" r="r" b="b"/>
              <a:pathLst>
                <a:path w="105" h="70">
                  <a:moveTo>
                    <a:pt x="105" y="54"/>
                  </a:moveTo>
                  <a:lnTo>
                    <a:pt x="71" y="0"/>
                  </a:lnTo>
                  <a:lnTo>
                    <a:pt x="0" y="0"/>
                  </a:lnTo>
                  <a:lnTo>
                    <a:pt x="0" y="70"/>
                  </a:lnTo>
                  <a:lnTo>
                    <a:pt x="105" y="70"/>
                  </a:lnTo>
                  <a:lnTo>
                    <a:pt x="10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p:cNvSpPr>
              <a:spLocks noEditPoints="1"/>
            </p:cNvSpPr>
            <p:nvPr/>
          </p:nvSpPr>
          <p:spPr bwMode="auto">
            <a:xfrm>
              <a:off x="4427" y="2356"/>
              <a:ext cx="0" cy="177"/>
            </a:xfrm>
            <a:custGeom>
              <a:avLst/>
              <a:gdLst>
                <a:gd name="T0" fmla="*/ 176 h 177"/>
                <a:gd name="T1" fmla="*/ 176 h 177"/>
                <a:gd name="T2" fmla="*/ 177 h 177"/>
                <a:gd name="T3" fmla="*/ 177 h 177"/>
                <a:gd name="T4" fmla="*/ 176 h 177"/>
                <a:gd name="T5" fmla="*/ 0 h 177"/>
                <a:gd name="T6" fmla="*/ 0 h 177"/>
                <a:gd name="T7" fmla="*/ 135 h 177"/>
                <a:gd name="T8" fmla="*/ 135 h 177"/>
                <a:gd name="T9" fmla="*/ 0 h 17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77">
                  <a:moveTo>
                    <a:pt x="0" y="176"/>
                  </a:moveTo>
                  <a:lnTo>
                    <a:pt x="0" y="176"/>
                  </a:lnTo>
                  <a:lnTo>
                    <a:pt x="0" y="177"/>
                  </a:lnTo>
                  <a:lnTo>
                    <a:pt x="0" y="177"/>
                  </a:lnTo>
                  <a:lnTo>
                    <a:pt x="0" y="176"/>
                  </a:lnTo>
                  <a:close/>
                  <a:moveTo>
                    <a:pt x="0" y="0"/>
                  </a:moveTo>
                  <a:lnTo>
                    <a:pt x="0" y="0"/>
                  </a:lnTo>
                  <a:lnTo>
                    <a:pt x="0" y="135"/>
                  </a:lnTo>
                  <a:lnTo>
                    <a:pt x="0" y="135"/>
                  </a:lnTo>
                  <a:lnTo>
                    <a:pt x="0" y="0"/>
                  </a:lnTo>
                  <a:close/>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
            <p:cNvSpPr>
              <a:spLocks noEditPoints="1"/>
            </p:cNvSpPr>
            <p:nvPr/>
          </p:nvSpPr>
          <p:spPr bwMode="auto">
            <a:xfrm>
              <a:off x="4427" y="2356"/>
              <a:ext cx="0" cy="177"/>
            </a:xfrm>
            <a:custGeom>
              <a:avLst/>
              <a:gdLst>
                <a:gd name="T0" fmla="*/ 176 h 177"/>
                <a:gd name="T1" fmla="*/ 176 h 177"/>
                <a:gd name="T2" fmla="*/ 177 h 177"/>
                <a:gd name="T3" fmla="*/ 177 h 177"/>
                <a:gd name="T4" fmla="*/ 176 h 177"/>
                <a:gd name="T5" fmla="*/ 0 h 177"/>
                <a:gd name="T6" fmla="*/ 0 h 177"/>
                <a:gd name="T7" fmla="*/ 135 h 177"/>
                <a:gd name="T8" fmla="*/ 135 h 177"/>
                <a:gd name="T9" fmla="*/ 0 h 17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77">
                  <a:moveTo>
                    <a:pt x="0" y="176"/>
                  </a:moveTo>
                  <a:lnTo>
                    <a:pt x="0" y="176"/>
                  </a:lnTo>
                  <a:lnTo>
                    <a:pt x="0" y="177"/>
                  </a:lnTo>
                  <a:lnTo>
                    <a:pt x="0" y="177"/>
                  </a:lnTo>
                  <a:lnTo>
                    <a:pt x="0" y="176"/>
                  </a:lnTo>
                  <a:moveTo>
                    <a:pt x="0" y="0"/>
                  </a:moveTo>
                  <a:lnTo>
                    <a:pt x="0" y="0"/>
                  </a:lnTo>
                  <a:lnTo>
                    <a:pt x="0" y="135"/>
                  </a:lnTo>
                  <a:lnTo>
                    <a:pt x="0"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5"/>
            <p:cNvSpPr>
              <a:spLocks noChangeArrowheads="1"/>
            </p:cNvSpPr>
            <p:nvPr/>
          </p:nvSpPr>
          <p:spPr bwMode="auto">
            <a:xfrm>
              <a:off x="4427" y="2533"/>
              <a:ext cx="1" cy="45"/>
            </a:xfrm>
            <a:prstGeom prst="rect">
              <a:avLst/>
            </a:prstGeom>
            <a:solidFill>
              <a:srgbClr val="0090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6"/>
            <p:cNvSpPr>
              <a:spLocks noChangeArrowheads="1"/>
            </p:cNvSpPr>
            <p:nvPr/>
          </p:nvSpPr>
          <p:spPr bwMode="auto">
            <a:xfrm>
              <a:off x="4427" y="2533"/>
              <a:ext cx="1"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7"/>
            <p:cNvSpPr>
              <a:spLocks noEditPoints="1"/>
            </p:cNvSpPr>
            <p:nvPr/>
          </p:nvSpPr>
          <p:spPr bwMode="auto">
            <a:xfrm>
              <a:off x="4178" y="2275"/>
              <a:ext cx="249" cy="257"/>
            </a:xfrm>
            <a:custGeom>
              <a:avLst/>
              <a:gdLst>
                <a:gd name="T0" fmla="*/ 249 w 249"/>
                <a:gd name="T1" fmla="*/ 216 h 257"/>
                <a:gd name="T2" fmla="*/ 249 w 249"/>
                <a:gd name="T3" fmla="*/ 216 h 257"/>
                <a:gd name="T4" fmla="*/ 249 w 249"/>
                <a:gd name="T5" fmla="*/ 257 h 257"/>
                <a:gd name="T6" fmla="*/ 249 w 249"/>
                <a:gd name="T7" fmla="*/ 257 h 257"/>
                <a:gd name="T8" fmla="*/ 249 w 249"/>
                <a:gd name="T9" fmla="*/ 233 h 257"/>
                <a:gd name="T10" fmla="*/ 249 w 249"/>
                <a:gd name="T11" fmla="*/ 216 h 257"/>
                <a:gd name="T12" fmla="*/ 64 w 249"/>
                <a:gd name="T13" fmla="*/ 0 h 257"/>
                <a:gd name="T14" fmla="*/ 40 w 249"/>
                <a:gd name="T15" fmla="*/ 0 h 257"/>
                <a:gd name="T16" fmla="*/ 0 w 249"/>
                <a:gd name="T17" fmla="*/ 0 h 257"/>
                <a:gd name="T18" fmla="*/ 0 w 249"/>
                <a:gd name="T19" fmla="*/ 1 h 257"/>
                <a:gd name="T20" fmla="*/ 64 w 249"/>
                <a:gd name="T21" fmla="*/ 1 h 257"/>
                <a:gd name="T22" fmla="*/ 64 w 249"/>
                <a:gd name="T23" fmla="*/ 0 h 257"/>
                <a:gd name="T24" fmla="*/ 249 w 249"/>
                <a:gd name="T25" fmla="*/ 0 h 257"/>
                <a:gd name="T26" fmla="*/ 122 w 249"/>
                <a:gd name="T27" fmla="*/ 0 h 257"/>
                <a:gd name="T28" fmla="*/ 114 w 249"/>
                <a:gd name="T29" fmla="*/ 0 h 257"/>
                <a:gd name="T30" fmla="*/ 114 w 249"/>
                <a:gd name="T31" fmla="*/ 1 h 257"/>
                <a:gd name="T32" fmla="*/ 249 w 249"/>
                <a:gd name="T33" fmla="*/ 1 h 257"/>
                <a:gd name="T34" fmla="*/ 249 w 249"/>
                <a:gd name="T35" fmla="*/ 81 h 257"/>
                <a:gd name="T36" fmla="*/ 249 w 249"/>
                <a:gd name="T37" fmla="*/ 81 h 257"/>
                <a:gd name="T38" fmla="*/ 249 w 249"/>
                <a:gd name="T3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257">
                  <a:moveTo>
                    <a:pt x="249" y="216"/>
                  </a:moveTo>
                  <a:lnTo>
                    <a:pt x="249" y="216"/>
                  </a:lnTo>
                  <a:lnTo>
                    <a:pt x="249" y="257"/>
                  </a:lnTo>
                  <a:lnTo>
                    <a:pt x="249" y="257"/>
                  </a:lnTo>
                  <a:lnTo>
                    <a:pt x="249" y="233"/>
                  </a:lnTo>
                  <a:lnTo>
                    <a:pt x="249" y="216"/>
                  </a:lnTo>
                  <a:close/>
                  <a:moveTo>
                    <a:pt x="64" y="0"/>
                  </a:moveTo>
                  <a:lnTo>
                    <a:pt x="40" y="0"/>
                  </a:lnTo>
                  <a:lnTo>
                    <a:pt x="0" y="0"/>
                  </a:lnTo>
                  <a:lnTo>
                    <a:pt x="0" y="1"/>
                  </a:lnTo>
                  <a:lnTo>
                    <a:pt x="64" y="1"/>
                  </a:lnTo>
                  <a:lnTo>
                    <a:pt x="64" y="0"/>
                  </a:lnTo>
                  <a:close/>
                  <a:moveTo>
                    <a:pt x="249" y="0"/>
                  </a:moveTo>
                  <a:lnTo>
                    <a:pt x="122" y="0"/>
                  </a:lnTo>
                  <a:lnTo>
                    <a:pt x="114" y="0"/>
                  </a:lnTo>
                  <a:lnTo>
                    <a:pt x="114" y="1"/>
                  </a:lnTo>
                  <a:lnTo>
                    <a:pt x="249" y="1"/>
                  </a:lnTo>
                  <a:lnTo>
                    <a:pt x="249" y="81"/>
                  </a:lnTo>
                  <a:lnTo>
                    <a:pt x="249" y="81"/>
                  </a:lnTo>
                  <a:lnTo>
                    <a:pt x="249" y="0"/>
                  </a:lnTo>
                  <a:close/>
                </a:path>
              </a:pathLst>
            </a:custGeom>
            <a:solidFill>
              <a:srgbClr val="006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8"/>
            <p:cNvSpPr>
              <a:spLocks noEditPoints="1"/>
            </p:cNvSpPr>
            <p:nvPr/>
          </p:nvSpPr>
          <p:spPr bwMode="auto">
            <a:xfrm>
              <a:off x="4178" y="2275"/>
              <a:ext cx="249" cy="257"/>
            </a:xfrm>
            <a:custGeom>
              <a:avLst/>
              <a:gdLst>
                <a:gd name="T0" fmla="*/ 249 w 249"/>
                <a:gd name="T1" fmla="*/ 216 h 257"/>
                <a:gd name="T2" fmla="*/ 249 w 249"/>
                <a:gd name="T3" fmla="*/ 216 h 257"/>
                <a:gd name="T4" fmla="*/ 249 w 249"/>
                <a:gd name="T5" fmla="*/ 257 h 257"/>
                <a:gd name="T6" fmla="*/ 249 w 249"/>
                <a:gd name="T7" fmla="*/ 257 h 257"/>
                <a:gd name="T8" fmla="*/ 249 w 249"/>
                <a:gd name="T9" fmla="*/ 233 h 257"/>
                <a:gd name="T10" fmla="*/ 249 w 249"/>
                <a:gd name="T11" fmla="*/ 216 h 257"/>
                <a:gd name="T12" fmla="*/ 64 w 249"/>
                <a:gd name="T13" fmla="*/ 0 h 257"/>
                <a:gd name="T14" fmla="*/ 40 w 249"/>
                <a:gd name="T15" fmla="*/ 0 h 257"/>
                <a:gd name="T16" fmla="*/ 0 w 249"/>
                <a:gd name="T17" fmla="*/ 0 h 257"/>
                <a:gd name="T18" fmla="*/ 0 w 249"/>
                <a:gd name="T19" fmla="*/ 1 h 257"/>
                <a:gd name="T20" fmla="*/ 64 w 249"/>
                <a:gd name="T21" fmla="*/ 1 h 257"/>
                <a:gd name="T22" fmla="*/ 64 w 249"/>
                <a:gd name="T23" fmla="*/ 0 h 257"/>
                <a:gd name="T24" fmla="*/ 249 w 249"/>
                <a:gd name="T25" fmla="*/ 0 h 257"/>
                <a:gd name="T26" fmla="*/ 122 w 249"/>
                <a:gd name="T27" fmla="*/ 0 h 257"/>
                <a:gd name="T28" fmla="*/ 114 w 249"/>
                <a:gd name="T29" fmla="*/ 0 h 257"/>
                <a:gd name="T30" fmla="*/ 114 w 249"/>
                <a:gd name="T31" fmla="*/ 1 h 257"/>
                <a:gd name="T32" fmla="*/ 249 w 249"/>
                <a:gd name="T33" fmla="*/ 1 h 257"/>
                <a:gd name="T34" fmla="*/ 249 w 249"/>
                <a:gd name="T35" fmla="*/ 81 h 257"/>
                <a:gd name="T36" fmla="*/ 249 w 249"/>
                <a:gd name="T37" fmla="*/ 81 h 257"/>
                <a:gd name="T38" fmla="*/ 249 w 249"/>
                <a:gd name="T3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257">
                  <a:moveTo>
                    <a:pt x="249" y="216"/>
                  </a:moveTo>
                  <a:lnTo>
                    <a:pt x="249" y="216"/>
                  </a:lnTo>
                  <a:lnTo>
                    <a:pt x="249" y="257"/>
                  </a:lnTo>
                  <a:lnTo>
                    <a:pt x="249" y="257"/>
                  </a:lnTo>
                  <a:lnTo>
                    <a:pt x="249" y="233"/>
                  </a:lnTo>
                  <a:lnTo>
                    <a:pt x="249" y="216"/>
                  </a:lnTo>
                  <a:moveTo>
                    <a:pt x="64" y="0"/>
                  </a:moveTo>
                  <a:lnTo>
                    <a:pt x="40" y="0"/>
                  </a:lnTo>
                  <a:lnTo>
                    <a:pt x="0" y="0"/>
                  </a:lnTo>
                  <a:lnTo>
                    <a:pt x="0" y="1"/>
                  </a:lnTo>
                  <a:lnTo>
                    <a:pt x="64" y="1"/>
                  </a:lnTo>
                  <a:lnTo>
                    <a:pt x="64" y="0"/>
                  </a:lnTo>
                  <a:moveTo>
                    <a:pt x="249" y="0"/>
                  </a:moveTo>
                  <a:lnTo>
                    <a:pt x="122" y="0"/>
                  </a:lnTo>
                  <a:lnTo>
                    <a:pt x="114" y="0"/>
                  </a:lnTo>
                  <a:lnTo>
                    <a:pt x="114" y="1"/>
                  </a:lnTo>
                  <a:lnTo>
                    <a:pt x="249" y="1"/>
                  </a:lnTo>
                  <a:lnTo>
                    <a:pt x="249" y="81"/>
                  </a:lnTo>
                  <a:lnTo>
                    <a:pt x="249" y="81"/>
                  </a:lnTo>
                  <a:lnTo>
                    <a:pt x="2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9"/>
            <p:cNvSpPr>
              <a:spLocks noEditPoints="1"/>
            </p:cNvSpPr>
            <p:nvPr/>
          </p:nvSpPr>
          <p:spPr bwMode="auto">
            <a:xfrm>
              <a:off x="4178" y="2243"/>
              <a:ext cx="249" cy="32"/>
            </a:xfrm>
            <a:custGeom>
              <a:avLst/>
              <a:gdLst>
                <a:gd name="T0" fmla="*/ 64 w 249"/>
                <a:gd name="T1" fmla="*/ 0 h 32"/>
                <a:gd name="T2" fmla="*/ 0 w 249"/>
                <a:gd name="T3" fmla="*/ 0 h 32"/>
                <a:gd name="T4" fmla="*/ 0 w 249"/>
                <a:gd name="T5" fmla="*/ 32 h 32"/>
                <a:gd name="T6" fmla="*/ 40 w 249"/>
                <a:gd name="T7" fmla="*/ 32 h 32"/>
                <a:gd name="T8" fmla="*/ 64 w 249"/>
                <a:gd name="T9" fmla="*/ 32 h 32"/>
                <a:gd name="T10" fmla="*/ 64 w 249"/>
                <a:gd name="T11" fmla="*/ 0 h 32"/>
                <a:gd name="T12" fmla="*/ 249 w 249"/>
                <a:gd name="T13" fmla="*/ 0 h 32"/>
                <a:gd name="T14" fmla="*/ 114 w 249"/>
                <a:gd name="T15" fmla="*/ 0 h 32"/>
                <a:gd name="T16" fmla="*/ 114 w 249"/>
                <a:gd name="T17" fmla="*/ 32 h 32"/>
                <a:gd name="T18" fmla="*/ 122 w 249"/>
                <a:gd name="T19" fmla="*/ 32 h 32"/>
                <a:gd name="T20" fmla="*/ 249 w 249"/>
                <a:gd name="T21" fmla="*/ 32 h 32"/>
                <a:gd name="T22" fmla="*/ 249 w 249"/>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32">
                  <a:moveTo>
                    <a:pt x="64" y="0"/>
                  </a:moveTo>
                  <a:lnTo>
                    <a:pt x="0" y="0"/>
                  </a:lnTo>
                  <a:lnTo>
                    <a:pt x="0" y="32"/>
                  </a:lnTo>
                  <a:lnTo>
                    <a:pt x="40" y="32"/>
                  </a:lnTo>
                  <a:lnTo>
                    <a:pt x="64" y="32"/>
                  </a:lnTo>
                  <a:lnTo>
                    <a:pt x="64" y="0"/>
                  </a:lnTo>
                  <a:close/>
                  <a:moveTo>
                    <a:pt x="249" y="0"/>
                  </a:moveTo>
                  <a:lnTo>
                    <a:pt x="114" y="0"/>
                  </a:lnTo>
                  <a:lnTo>
                    <a:pt x="114" y="32"/>
                  </a:lnTo>
                  <a:lnTo>
                    <a:pt x="122" y="32"/>
                  </a:lnTo>
                  <a:lnTo>
                    <a:pt x="249" y="32"/>
                  </a:lnTo>
                  <a:lnTo>
                    <a:pt x="249"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0"/>
            <p:cNvSpPr>
              <a:spLocks noEditPoints="1"/>
            </p:cNvSpPr>
            <p:nvPr/>
          </p:nvSpPr>
          <p:spPr bwMode="auto">
            <a:xfrm>
              <a:off x="4178" y="2243"/>
              <a:ext cx="249" cy="32"/>
            </a:xfrm>
            <a:custGeom>
              <a:avLst/>
              <a:gdLst>
                <a:gd name="T0" fmla="*/ 64 w 249"/>
                <a:gd name="T1" fmla="*/ 0 h 32"/>
                <a:gd name="T2" fmla="*/ 0 w 249"/>
                <a:gd name="T3" fmla="*/ 0 h 32"/>
                <a:gd name="T4" fmla="*/ 0 w 249"/>
                <a:gd name="T5" fmla="*/ 32 h 32"/>
                <a:gd name="T6" fmla="*/ 40 w 249"/>
                <a:gd name="T7" fmla="*/ 32 h 32"/>
                <a:gd name="T8" fmla="*/ 64 w 249"/>
                <a:gd name="T9" fmla="*/ 32 h 32"/>
                <a:gd name="T10" fmla="*/ 64 w 249"/>
                <a:gd name="T11" fmla="*/ 0 h 32"/>
                <a:gd name="T12" fmla="*/ 249 w 249"/>
                <a:gd name="T13" fmla="*/ 0 h 32"/>
                <a:gd name="T14" fmla="*/ 114 w 249"/>
                <a:gd name="T15" fmla="*/ 0 h 32"/>
                <a:gd name="T16" fmla="*/ 114 w 249"/>
                <a:gd name="T17" fmla="*/ 32 h 32"/>
                <a:gd name="T18" fmla="*/ 122 w 249"/>
                <a:gd name="T19" fmla="*/ 32 h 32"/>
                <a:gd name="T20" fmla="*/ 249 w 249"/>
                <a:gd name="T21" fmla="*/ 32 h 32"/>
                <a:gd name="T22" fmla="*/ 249 w 249"/>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32">
                  <a:moveTo>
                    <a:pt x="64" y="0"/>
                  </a:moveTo>
                  <a:lnTo>
                    <a:pt x="0" y="0"/>
                  </a:lnTo>
                  <a:lnTo>
                    <a:pt x="0" y="32"/>
                  </a:lnTo>
                  <a:lnTo>
                    <a:pt x="40" y="32"/>
                  </a:lnTo>
                  <a:lnTo>
                    <a:pt x="64" y="32"/>
                  </a:lnTo>
                  <a:lnTo>
                    <a:pt x="64" y="0"/>
                  </a:lnTo>
                  <a:moveTo>
                    <a:pt x="249" y="0"/>
                  </a:moveTo>
                  <a:lnTo>
                    <a:pt x="114" y="0"/>
                  </a:lnTo>
                  <a:lnTo>
                    <a:pt x="114" y="32"/>
                  </a:lnTo>
                  <a:lnTo>
                    <a:pt x="122" y="32"/>
                  </a:lnTo>
                  <a:lnTo>
                    <a:pt x="249" y="32"/>
                  </a:lnTo>
                  <a:lnTo>
                    <a:pt x="2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1"/>
            <p:cNvSpPr>
              <a:spLocks/>
            </p:cNvSpPr>
            <p:nvPr/>
          </p:nvSpPr>
          <p:spPr bwMode="auto">
            <a:xfrm>
              <a:off x="4427" y="2243"/>
              <a:ext cx="33" cy="265"/>
            </a:xfrm>
            <a:custGeom>
              <a:avLst/>
              <a:gdLst>
                <a:gd name="T0" fmla="*/ 33 w 33"/>
                <a:gd name="T1" fmla="*/ 0 h 265"/>
                <a:gd name="T2" fmla="*/ 0 w 33"/>
                <a:gd name="T3" fmla="*/ 0 h 265"/>
                <a:gd name="T4" fmla="*/ 0 w 33"/>
                <a:gd name="T5" fmla="*/ 32 h 265"/>
                <a:gd name="T6" fmla="*/ 0 w 33"/>
                <a:gd name="T7" fmla="*/ 113 h 265"/>
                <a:gd name="T8" fmla="*/ 0 w 33"/>
                <a:gd name="T9" fmla="*/ 248 h 265"/>
                <a:gd name="T10" fmla="*/ 0 w 33"/>
                <a:gd name="T11" fmla="*/ 265 h 265"/>
                <a:gd name="T12" fmla="*/ 33 w 33"/>
                <a:gd name="T13" fmla="*/ 265 h 265"/>
                <a:gd name="T14" fmla="*/ 33 w 33"/>
                <a:gd name="T15" fmla="*/ 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65">
                  <a:moveTo>
                    <a:pt x="33" y="0"/>
                  </a:moveTo>
                  <a:lnTo>
                    <a:pt x="0" y="0"/>
                  </a:lnTo>
                  <a:lnTo>
                    <a:pt x="0" y="32"/>
                  </a:lnTo>
                  <a:lnTo>
                    <a:pt x="0" y="113"/>
                  </a:lnTo>
                  <a:lnTo>
                    <a:pt x="0" y="248"/>
                  </a:lnTo>
                  <a:lnTo>
                    <a:pt x="0" y="265"/>
                  </a:lnTo>
                  <a:lnTo>
                    <a:pt x="33" y="265"/>
                  </a:lnTo>
                  <a:lnTo>
                    <a:pt x="33"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2"/>
            <p:cNvSpPr>
              <a:spLocks/>
            </p:cNvSpPr>
            <p:nvPr/>
          </p:nvSpPr>
          <p:spPr bwMode="auto">
            <a:xfrm>
              <a:off x="4427" y="2243"/>
              <a:ext cx="33" cy="265"/>
            </a:xfrm>
            <a:custGeom>
              <a:avLst/>
              <a:gdLst>
                <a:gd name="T0" fmla="*/ 33 w 33"/>
                <a:gd name="T1" fmla="*/ 0 h 265"/>
                <a:gd name="T2" fmla="*/ 0 w 33"/>
                <a:gd name="T3" fmla="*/ 0 h 265"/>
                <a:gd name="T4" fmla="*/ 0 w 33"/>
                <a:gd name="T5" fmla="*/ 32 h 265"/>
                <a:gd name="T6" fmla="*/ 0 w 33"/>
                <a:gd name="T7" fmla="*/ 113 h 265"/>
                <a:gd name="T8" fmla="*/ 0 w 33"/>
                <a:gd name="T9" fmla="*/ 248 h 265"/>
                <a:gd name="T10" fmla="*/ 0 w 33"/>
                <a:gd name="T11" fmla="*/ 265 h 265"/>
                <a:gd name="T12" fmla="*/ 33 w 33"/>
                <a:gd name="T13" fmla="*/ 265 h 265"/>
                <a:gd name="T14" fmla="*/ 33 w 33"/>
                <a:gd name="T15" fmla="*/ 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65">
                  <a:moveTo>
                    <a:pt x="33" y="0"/>
                  </a:moveTo>
                  <a:lnTo>
                    <a:pt x="0" y="0"/>
                  </a:lnTo>
                  <a:lnTo>
                    <a:pt x="0" y="32"/>
                  </a:lnTo>
                  <a:lnTo>
                    <a:pt x="0" y="113"/>
                  </a:lnTo>
                  <a:lnTo>
                    <a:pt x="0" y="248"/>
                  </a:lnTo>
                  <a:lnTo>
                    <a:pt x="0" y="265"/>
                  </a:lnTo>
                  <a:lnTo>
                    <a:pt x="33" y="265"/>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
            <p:cNvSpPr>
              <a:spLocks/>
            </p:cNvSpPr>
            <p:nvPr/>
          </p:nvSpPr>
          <p:spPr bwMode="auto">
            <a:xfrm>
              <a:off x="4427" y="2508"/>
              <a:ext cx="33" cy="70"/>
            </a:xfrm>
            <a:custGeom>
              <a:avLst/>
              <a:gdLst>
                <a:gd name="T0" fmla="*/ 33 w 33"/>
                <a:gd name="T1" fmla="*/ 0 h 70"/>
                <a:gd name="T2" fmla="*/ 0 w 33"/>
                <a:gd name="T3" fmla="*/ 0 h 70"/>
                <a:gd name="T4" fmla="*/ 0 w 33"/>
                <a:gd name="T5" fmla="*/ 24 h 70"/>
                <a:gd name="T6" fmla="*/ 0 w 33"/>
                <a:gd name="T7" fmla="*/ 25 h 70"/>
                <a:gd name="T8" fmla="*/ 0 w 33"/>
                <a:gd name="T9" fmla="*/ 70 h 70"/>
                <a:gd name="T10" fmla="*/ 33 w 33"/>
                <a:gd name="T11" fmla="*/ 70 h 70"/>
                <a:gd name="T12" fmla="*/ 33 w 3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3" h="70">
                  <a:moveTo>
                    <a:pt x="33" y="0"/>
                  </a:moveTo>
                  <a:lnTo>
                    <a:pt x="0" y="0"/>
                  </a:lnTo>
                  <a:lnTo>
                    <a:pt x="0" y="24"/>
                  </a:lnTo>
                  <a:lnTo>
                    <a:pt x="0" y="25"/>
                  </a:lnTo>
                  <a:lnTo>
                    <a:pt x="0" y="70"/>
                  </a:lnTo>
                  <a:lnTo>
                    <a:pt x="33" y="70"/>
                  </a:lnTo>
                  <a:lnTo>
                    <a:pt x="33" y="0"/>
                  </a:lnTo>
                  <a:close/>
                </a:path>
              </a:pathLst>
            </a:custGeom>
            <a:solidFill>
              <a:srgbClr val="122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4"/>
            <p:cNvSpPr>
              <a:spLocks/>
            </p:cNvSpPr>
            <p:nvPr/>
          </p:nvSpPr>
          <p:spPr bwMode="auto">
            <a:xfrm>
              <a:off x="4427" y="2508"/>
              <a:ext cx="33" cy="70"/>
            </a:xfrm>
            <a:custGeom>
              <a:avLst/>
              <a:gdLst>
                <a:gd name="T0" fmla="*/ 33 w 33"/>
                <a:gd name="T1" fmla="*/ 0 h 70"/>
                <a:gd name="T2" fmla="*/ 0 w 33"/>
                <a:gd name="T3" fmla="*/ 0 h 70"/>
                <a:gd name="T4" fmla="*/ 0 w 33"/>
                <a:gd name="T5" fmla="*/ 24 h 70"/>
                <a:gd name="T6" fmla="*/ 0 w 33"/>
                <a:gd name="T7" fmla="*/ 25 h 70"/>
                <a:gd name="T8" fmla="*/ 0 w 33"/>
                <a:gd name="T9" fmla="*/ 70 h 70"/>
                <a:gd name="T10" fmla="*/ 33 w 33"/>
                <a:gd name="T11" fmla="*/ 70 h 70"/>
                <a:gd name="T12" fmla="*/ 33 w 33"/>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3" h="70">
                  <a:moveTo>
                    <a:pt x="33" y="0"/>
                  </a:moveTo>
                  <a:lnTo>
                    <a:pt x="0" y="0"/>
                  </a:lnTo>
                  <a:lnTo>
                    <a:pt x="0" y="24"/>
                  </a:lnTo>
                  <a:lnTo>
                    <a:pt x="0" y="25"/>
                  </a:lnTo>
                  <a:lnTo>
                    <a:pt x="0" y="70"/>
                  </a:lnTo>
                  <a:lnTo>
                    <a:pt x="33" y="70"/>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5"/>
            <p:cNvSpPr>
              <a:spLocks noChangeArrowheads="1"/>
            </p:cNvSpPr>
            <p:nvPr/>
          </p:nvSpPr>
          <p:spPr bwMode="auto">
            <a:xfrm>
              <a:off x="4492" y="2029"/>
              <a:ext cx="49" cy="54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6"/>
            <p:cNvSpPr>
              <a:spLocks noChangeArrowheads="1"/>
            </p:cNvSpPr>
            <p:nvPr/>
          </p:nvSpPr>
          <p:spPr bwMode="auto">
            <a:xfrm>
              <a:off x="4492" y="2029"/>
              <a:ext cx="4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7"/>
            <p:cNvSpPr>
              <a:spLocks/>
            </p:cNvSpPr>
            <p:nvPr/>
          </p:nvSpPr>
          <p:spPr bwMode="auto">
            <a:xfrm>
              <a:off x="4930" y="2029"/>
              <a:ext cx="50" cy="549"/>
            </a:xfrm>
            <a:custGeom>
              <a:avLst/>
              <a:gdLst>
                <a:gd name="T0" fmla="*/ 50 w 50"/>
                <a:gd name="T1" fmla="*/ 549 h 549"/>
                <a:gd name="T2" fmla="*/ 1 w 50"/>
                <a:gd name="T3" fmla="*/ 549 h 549"/>
                <a:gd name="T4" fmla="*/ 0 w 50"/>
                <a:gd name="T5" fmla="*/ 0 h 549"/>
                <a:gd name="T6" fmla="*/ 49 w 50"/>
                <a:gd name="T7" fmla="*/ 0 h 549"/>
                <a:gd name="T8" fmla="*/ 50 w 50"/>
                <a:gd name="T9" fmla="*/ 549 h 549"/>
              </a:gdLst>
              <a:ahLst/>
              <a:cxnLst>
                <a:cxn ang="0">
                  <a:pos x="T0" y="T1"/>
                </a:cxn>
                <a:cxn ang="0">
                  <a:pos x="T2" y="T3"/>
                </a:cxn>
                <a:cxn ang="0">
                  <a:pos x="T4" y="T5"/>
                </a:cxn>
                <a:cxn ang="0">
                  <a:pos x="T6" y="T7"/>
                </a:cxn>
                <a:cxn ang="0">
                  <a:pos x="T8" y="T9"/>
                </a:cxn>
              </a:cxnLst>
              <a:rect l="0" t="0" r="r" b="b"/>
              <a:pathLst>
                <a:path w="50" h="549">
                  <a:moveTo>
                    <a:pt x="50" y="549"/>
                  </a:moveTo>
                  <a:lnTo>
                    <a:pt x="1" y="549"/>
                  </a:lnTo>
                  <a:lnTo>
                    <a:pt x="0" y="0"/>
                  </a:lnTo>
                  <a:lnTo>
                    <a:pt x="49" y="0"/>
                  </a:lnTo>
                  <a:lnTo>
                    <a:pt x="50" y="549"/>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8"/>
            <p:cNvSpPr>
              <a:spLocks/>
            </p:cNvSpPr>
            <p:nvPr/>
          </p:nvSpPr>
          <p:spPr bwMode="auto">
            <a:xfrm>
              <a:off x="4930" y="2029"/>
              <a:ext cx="50" cy="549"/>
            </a:xfrm>
            <a:custGeom>
              <a:avLst/>
              <a:gdLst>
                <a:gd name="T0" fmla="*/ 50 w 50"/>
                <a:gd name="T1" fmla="*/ 549 h 549"/>
                <a:gd name="T2" fmla="*/ 1 w 50"/>
                <a:gd name="T3" fmla="*/ 549 h 549"/>
                <a:gd name="T4" fmla="*/ 0 w 50"/>
                <a:gd name="T5" fmla="*/ 0 h 549"/>
                <a:gd name="T6" fmla="*/ 49 w 50"/>
                <a:gd name="T7" fmla="*/ 0 h 549"/>
                <a:gd name="T8" fmla="*/ 50 w 50"/>
                <a:gd name="T9" fmla="*/ 549 h 549"/>
              </a:gdLst>
              <a:ahLst/>
              <a:cxnLst>
                <a:cxn ang="0">
                  <a:pos x="T0" y="T1"/>
                </a:cxn>
                <a:cxn ang="0">
                  <a:pos x="T2" y="T3"/>
                </a:cxn>
                <a:cxn ang="0">
                  <a:pos x="T4" y="T5"/>
                </a:cxn>
                <a:cxn ang="0">
                  <a:pos x="T6" y="T7"/>
                </a:cxn>
                <a:cxn ang="0">
                  <a:pos x="T8" y="T9"/>
                </a:cxn>
              </a:cxnLst>
              <a:rect l="0" t="0" r="r" b="b"/>
              <a:pathLst>
                <a:path w="50" h="549">
                  <a:moveTo>
                    <a:pt x="50" y="549"/>
                  </a:moveTo>
                  <a:lnTo>
                    <a:pt x="1" y="549"/>
                  </a:lnTo>
                  <a:lnTo>
                    <a:pt x="0" y="0"/>
                  </a:lnTo>
                  <a:lnTo>
                    <a:pt x="49" y="0"/>
                  </a:lnTo>
                  <a:lnTo>
                    <a:pt x="50" y="5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9"/>
            <p:cNvSpPr>
              <a:spLocks/>
            </p:cNvSpPr>
            <p:nvPr/>
          </p:nvSpPr>
          <p:spPr bwMode="auto">
            <a:xfrm>
              <a:off x="4516" y="2044"/>
              <a:ext cx="25" cy="534"/>
            </a:xfrm>
            <a:custGeom>
              <a:avLst/>
              <a:gdLst>
                <a:gd name="T0" fmla="*/ 25 w 25"/>
                <a:gd name="T1" fmla="*/ 0 h 534"/>
                <a:gd name="T2" fmla="*/ 0 w 25"/>
                <a:gd name="T3" fmla="*/ 0 h 534"/>
                <a:gd name="T4" fmla="*/ 0 w 25"/>
                <a:gd name="T5" fmla="*/ 534 h 534"/>
                <a:gd name="T6" fmla="*/ 25 w 25"/>
                <a:gd name="T7" fmla="*/ 534 h 534"/>
                <a:gd name="T8" fmla="*/ 25 w 25"/>
                <a:gd name="T9" fmla="*/ 464 h 534"/>
                <a:gd name="T10" fmla="*/ 25 w 25"/>
                <a:gd name="T11" fmla="*/ 199 h 534"/>
                <a:gd name="T12" fmla="*/ 25 w 25"/>
                <a:gd name="T13" fmla="*/ 162 h 534"/>
                <a:gd name="T14" fmla="*/ 25 w 25"/>
                <a:gd name="T15" fmla="*/ 0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34">
                  <a:moveTo>
                    <a:pt x="25" y="0"/>
                  </a:moveTo>
                  <a:lnTo>
                    <a:pt x="0" y="0"/>
                  </a:lnTo>
                  <a:lnTo>
                    <a:pt x="0" y="534"/>
                  </a:lnTo>
                  <a:lnTo>
                    <a:pt x="25" y="534"/>
                  </a:lnTo>
                  <a:lnTo>
                    <a:pt x="25" y="464"/>
                  </a:lnTo>
                  <a:lnTo>
                    <a:pt x="25" y="199"/>
                  </a:lnTo>
                  <a:lnTo>
                    <a:pt x="25" y="162"/>
                  </a:lnTo>
                  <a:lnTo>
                    <a:pt x="25"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0"/>
            <p:cNvSpPr>
              <a:spLocks/>
            </p:cNvSpPr>
            <p:nvPr/>
          </p:nvSpPr>
          <p:spPr bwMode="auto">
            <a:xfrm>
              <a:off x="4516" y="2044"/>
              <a:ext cx="25" cy="534"/>
            </a:xfrm>
            <a:custGeom>
              <a:avLst/>
              <a:gdLst>
                <a:gd name="T0" fmla="*/ 25 w 25"/>
                <a:gd name="T1" fmla="*/ 0 h 534"/>
                <a:gd name="T2" fmla="*/ 0 w 25"/>
                <a:gd name="T3" fmla="*/ 0 h 534"/>
                <a:gd name="T4" fmla="*/ 0 w 25"/>
                <a:gd name="T5" fmla="*/ 534 h 534"/>
                <a:gd name="T6" fmla="*/ 25 w 25"/>
                <a:gd name="T7" fmla="*/ 534 h 534"/>
                <a:gd name="T8" fmla="*/ 25 w 25"/>
                <a:gd name="T9" fmla="*/ 464 h 534"/>
                <a:gd name="T10" fmla="*/ 25 w 25"/>
                <a:gd name="T11" fmla="*/ 199 h 534"/>
                <a:gd name="T12" fmla="*/ 25 w 25"/>
                <a:gd name="T13" fmla="*/ 162 h 534"/>
                <a:gd name="T14" fmla="*/ 25 w 25"/>
                <a:gd name="T15" fmla="*/ 0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34">
                  <a:moveTo>
                    <a:pt x="25" y="0"/>
                  </a:moveTo>
                  <a:lnTo>
                    <a:pt x="0" y="0"/>
                  </a:lnTo>
                  <a:lnTo>
                    <a:pt x="0" y="534"/>
                  </a:lnTo>
                  <a:lnTo>
                    <a:pt x="25" y="534"/>
                  </a:lnTo>
                  <a:lnTo>
                    <a:pt x="25" y="464"/>
                  </a:lnTo>
                  <a:lnTo>
                    <a:pt x="25" y="199"/>
                  </a:lnTo>
                  <a:lnTo>
                    <a:pt x="25" y="162"/>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1"/>
            <p:cNvSpPr>
              <a:spLocks noEditPoints="1"/>
            </p:cNvSpPr>
            <p:nvPr/>
          </p:nvSpPr>
          <p:spPr bwMode="auto">
            <a:xfrm>
              <a:off x="4980" y="2044"/>
              <a:ext cx="0" cy="475"/>
            </a:xfrm>
            <a:custGeom>
              <a:avLst/>
              <a:gdLst>
                <a:gd name="T0" fmla="*/ 390 h 661"/>
                <a:gd name="T1" fmla="*/ 391 h 661"/>
                <a:gd name="T2" fmla="*/ 661 h 661"/>
                <a:gd name="T3" fmla="*/ 661 h 661"/>
                <a:gd name="T4" fmla="*/ 390 h 661"/>
                <a:gd name="T5" fmla="*/ 0 h 661"/>
                <a:gd name="T6" fmla="*/ 0 h 661"/>
                <a:gd name="T7" fmla="*/ 373 h 661"/>
                <a:gd name="T8" fmla="*/ 373 h 661"/>
                <a:gd name="T9" fmla="*/ 0 h 66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661">
                  <a:moveTo>
                    <a:pt x="0" y="390"/>
                  </a:moveTo>
                  <a:cubicBezTo>
                    <a:pt x="0" y="390"/>
                    <a:pt x="0" y="391"/>
                    <a:pt x="0" y="391"/>
                  </a:cubicBezTo>
                  <a:cubicBezTo>
                    <a:pt x="0" y="661"/>
                    <a:pt x="0" y="661"/>
                    <a:pt x="0" y="661"/>
                  </a:cubicBezTo>
                  <a:cubicBezTo>
                    <a:pt x="0" y="661"/>
                    <a:pt x="0" y="661"/>
                    <a:pt x="0" y="661"/>
                  </a:cubicBezTo>
                  <a:cubicBezTo>
                    <a:pt x="0" y="390"/>
                    <a:pt x="0" y="390"/>
                    <a:pt x="0" y="390"/>
                  </a:cubicBezTo>
                  <a:moveTo>
                    <a:pt x="0" y="0"/>
                  </a:moveTo>
                  <a:cubicBezTo>
                    <a:pt x="0" y="0"/>
                    <a:pt x="0" y="0"/>
                    <a:pt x="0" y="0"/>
                  </a:cubicBezTo>
                  <a:cubicBezTo>
                    <a:pt x="0" y="373"/>
                    <a:pt x="0" y="373"/>
                    <a:pt x="0" y="373"/>
                  </a:cubicBezTo>
                  <a:cubicBezTo>
                    <a:pt x="0" y="373"/>
                    <a:pt x="0" y="373"/>
                    <a:pt x="0" y="373"/>
                  </a:cubicBezTo>
                  <a:cubicBezTo>
                    <a:pt x="0" y="0"/>
                    <a:pt x="0" y="0"/>
                    <a:pt x="0" y="0"/>
                  </a:cubicBezTo>
                </a:path>
              </a:pathLst>
            </a:custGeom>
            <a:solidFill>
              <a:srgbClr val="00A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2"/>
            <p:cNvSpPr>
              <a:spLocks/>
            </p:cNvSpPr>
            <p:nvPr/>
          </p:nvSpPr>
          <p:spPr bwMode="auto">
            <a:xfrm>
              <a:off x="4980" y="2559"/>
              <a:ext cx="0" cy="19"/>
            </a:xfrm>
            <a:custGeom>
              <a:avLst/>
              <a:gdLst>
                <a:gd name="T0" fmla="*/ 0 h 19"/>
                <a:gd name="T1" fmla="*/ 0 h 19"/>
                <a:gd name="T2" fmla="*/ 19 h 19"/>
                <a:gd name="T3" fmla="*/ 0 h 19"/>
              </a:gdLst>
              <a:ahLst/>
              <a:cxnLst>
                <a:cxn ang="0">
                  <a:pos x="0" y="T0"/>
                </a:cxn>
                <a:cxn ang="0">
                  <a:pos x="0" y="T1"/>
                </a:cxn>
                <a:cxn ang="0">
                  <a:pos x="0" y="T2"/>
                </a:cxn>
                <a:cxn ang="0">
                  <a:pos x="0" y="T3"/>
                </a:cxn>
              </a:cxnLst>
              <a:rect l="0" t="0" r="r" b="b"/>
              <a:pathLst>
                <a:path h="19">
                  <a:moveTo>
                    <a:pt x="0" y="0"/>
                  </a:moveTo>
                  <a:lnTo>
                    <a:pt x="0" y="0"/>
                  </a:lnTo>
                  <a:lnTo>
                    <a:pt x="0" y="19"/>
                  </a:lnTo>
                  <a:lnTo>
                    <a:pt x="0" y="0"/>
                  </a:lnTo>
                  <a:close/>
                </a:path>
              </a:pathLst>
            </a:custGeom>
            <a:solidFill>
              <a:srgbClr val="0098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3"/>
            <p:cNvSpPr>
              <a:spLocks/>
            </p:cNvSpPr>
            <p:nvPr/>
          </p:nvSpPr>
          <p:spPr bwMode="auto">
            <a:xfrm>
              <a:off x="4980" y="2559"/>
              <a:ext cx="0" cy="19"/>
            </a:xfrm>
            <a:custGeom>
              <a:avLst/>
              <a:gdLst>
                <a:gd name="T0" fmla="*/ 0 h 19"/>
                <a:gd name="T1" fmla="*/ 0 h 19"/>
                <a:gd name="T2" fmla="*/ 19 h 19"/>
                <a:gd name="T3" fmla="*/ 0 h 19"/>
              </a:gdLst>
              <a:ahLst/>
              <a:cxnLst>
                <a:cxn ang="0">
                  <a:pos x="0" y="T0"/>
                </a:cxn>
                <a:cxn ang="0">
                  <a:pos x="0" y="T1"/>
                </a:cxn>
                <a:cxn ang="0">
                  <a:pos x="0" y="T2"/>
                </a:cxn>
                <a:cxn ang="0">
                  <a:pos x="0" y="T3"/>
                </a:cxn>
              </a:cxnLst>
              <a:rect l="0" t="0" r="r" b="b"/>
              <a:pathLst>
                <a:path h="19">
                  <a:moveTo>
                    <a:pt x="0" y="0"/>
                  </a:moveTo>
                  <a:lnTo>
                    <a:pt x="0" y="0"/>
                  </a:lnTo>
                  <a:lnTo>
                    <a:pt x="0"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4"/>
            <p:cNvSpPr>
              <a:spLocks/>
            </p:cNvSpPr>
            <p:nvPr/>
          </p:nvSpPr>
          <p:spPr bwMode="auto">
            <a:xfrm>
              <a:off x="4980" y="2312"/>
              <a:ext cx="0" cy="13"/>
            </a:xfrm>
            <a:custGeom>
              <a:avLst/>
              <a:gdLst>
                <a:gd name="T0" fmla="*/ 0 h 18"/>
                <a:gd name="T1" fmla="*/ 0 h 18"/>
                <a:gd name="T2" fmla="*/ 18 h 18"/>
                <a:gd name="T3" fmla="*/ 17 h 18"/>
                <a:gd name="T4" fmla="*/ 0 h 18"/>
              </a:gdLst>
              <a:ahLst/>
              <a:cxnLst>
                <a:cxn ang="0">
                  <a:pos x="0" y="T0"/>
                </a:cxn>
                <a:cxn ang="0">
                  <a:pos x="0" y="T1"/>
                </a:cxn>
                <a:cxn ang="0">
                  <a:pos x="0" y="T2"/>
                </a:cxn>
                <a:cxn ang="0">
                  <a:pos x="0" y="T3"/>
                </a:cxn>
                <a:cxn ang="0">
                  <a:pos x="0" y="T4"/>
                </a:cxn>
              </a:cxnLst>
              <a:rect l="0" t="0" r="r" b="b"/>
              <a:pathLst>
                <a:path h="18">
                  <a:moveTo>
                    <a:pt x="0" y="0"/>
                  </a:moveTo>
                  <a:cubicBezTo>
                    <a:pt x="0" y="0"/>
                    <a:pt x="0" y="0"/>
                    <a:pt x="0" y="0"/>
                  </a:cubicBezTo>
                  <a:cubicBezTo>
                    <a:pt x="0" y="18"/>
                    <a:pt x="0" y="18"/>
                    <a:pt x="0" y="18"/>
                  </a:cubicBezTo>
                  <a:cubicBezTo>
                    <a:pt x="0" y="18"/>
                    <a:pt x="0" y="17"/>
                    <a:pt x="0" y="17"/>
                  </a:cubicBezTo>
                  <a:cubicBezTo>
                    <a:pt x="0" y="0"/>
                    <a:pt x="0" y="0"/>
                    <a:pt x="0" y="0"/>
                  </a:cubicBezTo>
                </a:path>
              </a:pathLst>
            </a:custGeom>
            <a:solidFill>
              <a:srgbClr val="001D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5"/>
            <p:cNvSpPr>
              <a:spLocks noChangeArrowheads="1"/>
            </p:cNvSpPr>
            <p:nvPr/>
          </p:nvSpPr>
          <p:spPr bwMode="auto">
            <a:xfrm>
              <a:off x="4980" y="2519"/>
              <a:ext cx="1" cy="4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6"/>
            <p:cNvSpPr>
              <a:spLocks noChangeArrowheads="1"/>
            </p:cNvSpPr>
            <p:nvPr/>
          </p:nvSpPr>
          <p:spPr bwMode="auto">
            <a:xfrm>
              <a:off x="4980" y="2519"/>
              <a:ext cx="1"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
            <p:cNvSpPr>
              <a:spLocks/>
            </p:cNvSpPr>
            <p:nvPr/>
          </p:nvSpPr>
          <p:spPr bwMode="auto">
            <a:xfrm>
              <a:off x="4955" y="2044"/>
              <a:ext cx="25" cy="534"/>
            </a:xfrm>
            <a:custGeom>
              <a:avLst/>
              <a:gdLst>
                <a:gd name="T0" fmla="*/ 25 w 25"/>
                <a:gd name="T1" fmla="*/ 0 h 534"/>
                <a:gd name="T2" fmla="*/ 0 w 25"/>
                <a:gd name="T3" fmla="*/ 0 h 534"/>
                <a:gd name="T4" fmla="*/ 0 w 25"/>
                <a:gd name="T5" fmla="*/ 534 h 534"/>
                <a:gd name="T6" fmla="*/ 25 w 25"/>
                <a:gd name="T7" fmla="*/ 534 h 534"/>
                <a:gd name="T8" fmla="*/ 25 w 25"/>
                <a:gd name="T9" fmla="*/ 515 h 534"/>
                <a:gd name="T10" fmla="*/ 25 w 25"/>
                <a:gd name="T11" fmla="*/ 475 h 534"/>
                <a:gd name="T12" fmla="*/ 25 w 25"/>
                <a:gd name="T13" fmla="*/ 281 h 534"/>
                <a:gd name="T14" fmla="*/ 25 w 25"/>
                <a:gd name="T15" fmla="*/ 268 h 534"/>
                <a:gd name="T16" fmla="*/ 25 w 25"/>
                <a:gd name="T1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34">
                  <a:moveTo>
                    <a:pt x="25" y="0"/>
                  </a:moveTo>
                  <a:lnTo>
                    <a:pt x="0" y="0"/>
                  </a:lnTo>
                  <a:lnTo>
                    <a:pt x="0" y="534"/>
                  </a:lnTo>
                  <a:lnTo>
                    <a:pt x="25" y="534"/>
                  </a:lnTo>
                  <a:lnTo>
                    <a:pt x="25" y="515"/>
                  </a:lnTo>
                  <a:lnTo>
                    <a:pt x="25" y="475"/>
                  </a:lnTo>
                  <a:lnTo>
                    <a:pt x="25" y="281"/>
                  </a:lnTo>
                  <a:lnTo>
                    <a:pt x="25" y="268"/>
                  </a:lnTo>
                  <a:lnTo>
                    <a:pt x="25"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8"/>
            <p:cNvSpPr>
              <a:spLocks/>
            </p:cNvSpPr>
            <p:nvPr/>
          </p:nvSpPr>
          <p:spPr bwMode="auto">
            <a:xfrm>
              <a:off x="4955" y="2044"/>
              <a:ext cx="25" cy="534"/>
            </a:xfrm>
            <a:custGeom>
              <a:avLst/>
              <a:gdLst>
                <a:gd name="T0" fmla="*/ 25 w 25"/>
                <a:gd name="T1" fmla="*/ 0 h 534"/>
                <a:gd name="T2" fmla="*/ 0 w 25"/>
                <a:gd name="T3" fmla="*/ 0 h 534"/>
                <a:gd name="T4" fmla="*/ 0 w 25"/>
                <a:gd name="T5" fmla="*/ 534 h 534"/>
                <a:gd name="T6" fmla="*/ 25 w 25"/>
                <a:gd name="T7" fmla="*/ 534 h 534"/>
                <a:gd name="T8" fmla="*/ 25 w 25"/>
                <a:gd name="T9" fmla="*/ 515 h 534"/>
                <a:gd name="T10" fmla="*/ 25 w 25"/>
                <a:gd name="T11" fmla="*/ 475 h 534"/>
                <a:gd name="T12" fmla="*/ 25 w 25"/>
                <a:gd name="T13" fmla="*/ 281 h 534"/>
                <a:gd name="T14" fmla="*/ 25 w 25"/>
                <a:gd name="T15" fmla="*/ 268 h 534"/>
                <a:gd name="T16" fmla="*/ 25 w 25"/>
                <a:gd name="T1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34">
                  <a:moveTo>
                    <a:pt x="25" y="0"/>
                  </a:moveTo>
                  <a:lnTo>
                    <a:pt x="0" y="0"/>
                  </a:lnTo>
                  <a:lnTo>
                    <a:pt x="0" y="534"/>
                  </a:lnTo>
                  <a:lnTo>
                    <a:pt x="25" y="534"/>
                  </a:lnTo>
                  <a:lnTo>
                    <a:pt x="25" y="515"/>
                  </a:lnTo>
                  <a:lnTo>
                    <a:pt x="25" y="475"/>
                  </a:lnTo>
                  <a:lnTo>
                    <a:pt x="25" y="281"/>
                  </a:lnTo>
                  <a:lnTo>
                    <a:pt x="25" y="268"/>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9"/>
            <p:cNvSpPr>
              <a:spLocks noChangeArrowheads="1"/>
            </p:cNvSpPr>
            <p:nvPr/>
          </p:nvSpPr>
          <p:spPr bwMode="auto">
            <a:xfrm>
              <a:off x="4683" y="2029"/>
              <a:ext cx="49" cy="549"/>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0"/>
            <p:cNvSpPr>
              <a:spLocks noChangeArrowheads="1"/>
            </p:cNvSpPr>
            <p:nvPr/>
          </p:nvSpPr>
          <p:spPr bwMode="auto">
            <a:xfrm>
              <a:off x="4683" y="2029"/>
              <a:ext cx="4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1"/>
            <p:cNvSpPr>
              <a:spLocks/>
            </p:cNvSpPr>
            <p:nvPr/>
          </p:nvSpPr>
          <p:spPr bwMode="auto">
            <a:xfrm>
              <a:off x="4707" y="2533"/>
              <a:ext cx="25" cy="45"/>
            </a:xfrm>
            <a:custGeom>
              <a:avLst/>
              <a:gdLst>
                <a:gd name="T0" fmla="*/ 25 w 25"/>
                <a:gd name="T1" fmla="*/ 0 h 45"/>
                <a:gd name="T2" fmla="*/ 25 w 25"/>
                <a:gd name="T3" fmla="*/ 0 h 45"/>
                <a:gd name="T4" fmla="*/ 25 w 25"/>
                <a:gd name="T5" fmla="*/ 45 h 45"/>
                <a:gd name="T6" fmla="*/ 0 w 25"/>
                <a:gd name="T7" fmla="*/ 45 h 45"/>
                <a:gd name="T8" fmla="*/ 0 w 25"/>
                <a:gd name="T9" fmla="*/ 45 h 45"/>
                <a:gd name="T10" fmla="*/ 25 w 25"/>
                <a:gd name="T11" fmla="*/ 45 h 45"/>
                <a:gd name="T12" fmla="*/ 25 w 2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5" h="45">
                  <a:moveTo>
                    <a:pt x="25" y="0"/>
                  </a:moveTo>
                  <a:lnTo>
                    <a:pt x="25" y="0"/>
                  </a:lnTo>
                  <a:lnTo>
                    <a:pt x="25" y="45"/>
                  </a:lnTo>
                  <a:lnTo>
                    <a:pt x="0" y="45"/>
                  </a:lnTo>
                  <a:lnTo>
                    <a:pt x="0" y="45"/>
                  </a:lnTo>
                  <a:lnTo>
                    <a:pt x="25" y="45"/>
                  </a:lnTo>
                  <a:lnTo>
                    <a:pt x="25" y="0"/>
                  </a:lnTo>
                  <a:close/>
                </a:path>
              </a:pathLst>
            </a:custGeom>
            <a:solidFill>
              <a:srgbClr val="0098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2"/>
            <p:cNvSpPr>
              <a:spLocks/>
            </p:cNvSpPr>
            <p:nvPr/>
          </p:nvSpPr>
          <p:spPr bwMode="auto">
            <a:xfrm>
              <a:off x="4707" y="2533"/>
              <a:ext cx="25" cy="45"/>
            </a:xfrm>
            <a:custGeom>
              <a:avLst/>
              <a:gdLst>
                <a:gd name="T0" fmla="*/ 25 w 25"/>
                <a:gd name="T1" fmla="*/ 0 h 45"/>
                <a:gd name="T2" fmla="*/ 25 w 25"/>
                <a:gd name="T3" fmla="*/ 0 h 45"/>
                <a:gd name="T4" fmla="*/ 25 w 25"/>
                <a:gd name="T5" fmla="*/ 45 h 45"/>
                <a:gd name="T6" fmla="*/ 0 w 25"/>
                <a:gd name="T7" fmla="*/ 45 h 45"/>
                <a:gd name="T8" fmla="*/ 0 w 25"/>
                <a:gd name="T9" fmla="*/ 45 h 45"/>
                <a:gd name="T10" fmla="*/ 25 w 25"/>
                <a:gd name="T11" fmla="*/ 45 h 45"/>
                <a:gd name="T12" fmla="*/ 25 w 2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5" h="45">
                  <a:moveTo>
                    <a:pt x="25" y="0"/>
                  </a:moveTo>
                  <a:lnTo>
                    <a:pt x="25" y="0"/>
                  </a:lnTo>
                  <a:lnTo>
                    <a:pt x="25" y="45"/>
                  </a:lnTo>
                  <a:lnTo>
                    <a:pt x="0" y="45"/>
                  </a:lnTo>
                  <a:lnTo>
                    <a:pt x="0" y="45"/>
                  </a:lnTo>
                  <a:lnTo>
                    <a:pt x="25" y="45"/>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3"/>
            <p:cNvSpPr>
              <a:spLocks/>
            </p:cNvSpPr>
            <p:nvPr/>
          </p:nvSpPr>
          <p:spPr bwMode="auto">
            <a:xfrm>
              <a:off x="4707" y="2044"/>
              <a:ext cx="25" cy="534"/>
            </a:xfrm>
            <a:custGeom>
              <a:avLst/>
              <a:gdLst>
                <a:gd name="T0" fmla="*/ 25 w 25"/>
                <a:gd name="T1" fmla="*/ 0 h 534"/>
                <a:gd name="T2" fmla="*/ 0 w 25"/>
                <a:gd name="T3" fmla="*/ 0 h 534"/>
                <a:gd name="T4" fmla="*/ 0 w 25"/>
                <a:gd name="T5" fmla="*/ 534 h 534"/>
                <a:gd name="T6" fmla="*/ 25 w 25"/>
                <a:gd name="T7" fmla="*/ 534 h 534"/>
                <a:gd name="T8" fmla="*/ 25 w 25"/>
                <a:gd name="T9" fmla="*/ 489 h 534"/>
                <a:gd name="T10" fmla="*/ 25 w 25"/>
                <a:gd name="T11" fmla="*/ 0 h 534"/>
              </a:gdLst>
              <a:ahLst/>
              <a:cxnLst>
                <a:cxn ang="0">
                  <a:pos x="T0" y="T1"/>
                </a:cxn>
                <a:cxn ang="0">
                  <a:pos x="T2" y="T3"/>
                </a:cxn>
                <a:cxn ang="0">
                  <a:pos x="T4" y="T5"/>
                </a:cxn>
                <a:cxn ang="0">
                  <a:pos x="T6" y="T7"/>
                </a:cxn>
                <a:cxn ang="0">
                  <a:pos x="T8" y="T9"/>
                </a:cxn>
                <a:cxn ang="0">
                  <a:pos x="T10" y="T11"/>
                </a:cxn>
              </a:cxnLst>
              <a:rect l="0" t="0" r="r" b="b"/>
              <a:pathLst>
                <a:path w="25" h="534">
                  <a:moveTo>
                    <a:pt x="25" y="0"/>
                  </a:moveTo>
                  <a:lnTo>
                    <a:pt x="0" y="0"/>
                  </a:lnTo>
                  <a:lnTo>
                    <a:pt x="0" y="534"/>
                  </a:lnTo>
                  <a:lnTo>
                    <a:pt x="25" y="534"/>
                  </a:lnTo>
                  <a:lnTo>
                    <a:pt x="25" y="489"/>
                  </a:lnTo>
                  <a:lnTo>
                    <a:pt x="25"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4"/>
            <p:cNvSpPr>
              <a:spLocks/>
            </p:cNvSpPr>
            <p:nvPr/>
          </p:nvSpPr>
          <p:spPr bwMode="auto">
            <a:xfrm>
              <a:off x="4707" y="2044"/>
              <a:ext cx="25" cy="534"/>
            </a:xfrm>
            <a:custGeom>
              <a:avLst/>
              <a:gdLst>
                <a:gd name="T0" fmla="*/ 25 w 25"/>
                <a:gd name="T1" fmla="*/ 0 h 534"/>
                <a:gd name="T2" fmla="*/ 0 w 25"/>
                <a:gd name="T3" fmla="*/ 0 h 534"/>
                <a:gd name="T4" fmla="*/ 0 w 25"/>
                <a:gd name="T5" fmla="*/ 534 h 534"/>
                <a:gd name="T6" fmla="*/ 25 w 25"/>
                <a:gd name="T7" fmla="*/ 534 h 534"/>
                <a:gd name="T8" fmla="*/ 25 w 25"/>
                <a:gd name="T9" fmla="*/ 489 h 534"/>
                <a:gd name="T10" fmla="*/ 25 w 25"/>
                <a:gd name="T11" fmla="*/ 0 h 534"/>
              </a:gdLst>
              <a:ahLst/>
              <a:cxnLst>
                <a:cxn ang="0">
                  <a:pos x="T0" y="T1"/>
                </a:cxn>
                <a:cxn ang="0">
                  <a:pos x="T2" y="T3"/>
                </a:cxn>
                <a:cxn ang="0">
                  <a:pos x="T4" y="T5"/>
                </a:cxn>
                <a:cxn ang="0">
                  <a:pos x="T6" y="T7"/>
                </a:cxn>
                <a:cxn ang="0">
                  <a:pos x="T8" y="T9"/>
                </a:cxn>
                <a:cxn ang="0">
                  <a:pos x="T10" y="T11"/>
                </a:cxn>
              </a:cxnLst>
              <a:rect l="0" t="0" r="r" b="b"/>
              <a:pathLst>
                <a:path w="25" h="534">
                  <a:moveTo>
                    <a:pt x="25" y="0"/>
                  </a:moveTo>
                  <a:lnTo>
                    <a:pt x="0" y="0"/>
                  </a:lnTo>
                  <a:lnTo>
                    <a:pt x="0" y="534"/>
                  </a:lnTo>
                  <a:lnTo>
                    <a:pt x="25" y="534"/>
                  </a:lnTo>
                  <a:lnTo>
                    <a:pt x="25" y="489"/>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5"/>
            <p:cNvSpPr>
              <a:spLocks noChangeArrowheads="1"/>
            </p:cNvSpPr>
            <p:nvPr/>
          </p:nvSpPr>
          <p:spPr bwMode="auto">
            <a:xfrm>
              <a:off x="4434" y="1993"/>
              <a:ext cx="50" cy="21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6"/>
            <p:cNvSpPr>
              <a:spLocks noChangeArrowheads="1"/>
            </p:cNvSpPr>
            <p:nvPr/>
          </p:nvSpPr>
          <p:spPr bwMode="auto">
            <a:xfrm>
              <a:off x="4434" y="1993"/>
              <a:ext cx="5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7"/>
            <p:cNvSpPr>
              <a:spLocks noChangeArrowheads="1"/>
            </p:cNvSpPr>
            <p:nvPr/>
          </p:nvSpPr>
          <p:spPr bwMode="auto">
            <a:xfrm>
              <a:off x="4178" y="2164"/>
              <a:ext cx="1" cy="42"/>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8"/>
            <p:cNvSpPr>
              <a:spLocks noChangeArrowheads="1"/>
            </p:cNvSpPr>
            <p:nvPr/>
          </p:nvSpPr>
          <p:spPr bwMode="auto">
            <a:xfrm>
              <a:off x="4178" y="2164"/>
              <a:ext cx="1"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9"/>
            <p:cNvSpPr>
              <a:spLocks noChangeArrowheads="1"/>
            </p:cNvSpPr>
            <p:nvPr/>
          </p:nvSpPr>
          <p:spPr bwMode="auto">
            <a:xfrm>
              <a:off x="4178" y="2003"/>
              <a:ext cx="1" cy="161"/>
            </a:xfrm>
            <a:prstGeom prst="rect">
              <a:avLst/>
            </a:prstGeom>
            <a:solidFill>
              <a:srgbClr val="0061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0"/>
            <p:cNvSpPr>
              <a:spLocks/>
            </p:cNvSpPr>
            <p:nvPr/>
          </p:nvSpPr>
          <p:spPr bwMode="auto">
            <a:xfrm>
              <a:off x="4178" y="2003"/>
              <a:ext cx="0" cy="161"/>
            </a:xfrm>
            <a:custGeom>
              <a:avLst/>
              <a:gdLst>
                <a:gd name="T0" fmla="*/ 0 h 161"/>
                <a:gd name="T1" fmla="*/ 161 h 161"/>
                <a:gd name="T2" fmla="*/ 161 h 161"/>
                <a:gd name="T3" fmla="*/ 0 h 161"/>
              </a:gdLst>
              <a:ahLst/>
              <a:cxnLst>
                <a:cxn ang="0">
                  <a:pos x="0" y="T0"/>
                </a:cxn>
                <a:cxn ang="0">
                  <a:pos x="0" y="T1"/>
                </a:cxn>
                <a:cxn ang="0">
                  <a:pos x="0" y="T2"/>
                </a:cxn>
                <a:cxn ang="0">
                  <a:pos x="0" y="T3"/>
                </a:cxn>
              </a:cxnLst>
              <a:rect l="0" t="0" r="r" b="b"/>
              <a:pathLst>
                <a:path h="161">
                  <a:moveTo>
                    <a:pt x="0" y="0"/>
                  </a:moveTo>
                  <a:lnTo>
                    <a:pt x="0" y="161"/>
                  </a:lnTo>
                  <a:lnTo>
                    <a:pt x="0" y="1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1"/>
            <p:cNvSpPr>
              <a:spLocks noEditPoints="1"/>
            </p:cNvSpPr>
            <p:nvPr/>
          </p:nvSpPr>
          <p:spPr bwMode="auto">
            <a:xfrm>
              <a:off x="4178" y="2003"/>
              <a:ext cx="256" cy="203"/>
            </a:xfrm>
            <a:custGeom>
              <a:avLst/>
              <a:gdLst>
                <a:gd name="T0" fmla="*/ 114 w 256"/>
                <a:gd name="T1" fmla="*/ 67 h 203"/>
                <a:gd name="T2" fmla="*/ 114 w 256"/>
                <a:gd name="T3" fmla="*/ 203 h 203"/>
                <a:gd name="T4" fmla="*/ 256 w 256"/>
                <a:gd name="T5" fmla="*/ 203 h 203"/>
                <a:gd name="T6" fmla="*/ 256 w 256"/>
                <a:gd name="T7" fmla="*/ 150 h 203"/>
                <a:gd name="T8" fmla="*/ 114 w 256"/>
                <a:gd name="T9" fmla="*/ 67 h 203"/>
                <a:gd name="T10" fmla="*/ 0 w 256"/>
                <a:gd name="T11" fmla="*/ 0 h 203"/>
                <a:gd name="T12" fmla="*/ 0 w 256"/>
                <a:gd name="T13" fmla="*/ 0 h 203"/>
                <a:gd name="T14" fmla="*/ 0 w 256"/>
                <a:gd name="T15" fmla="*/ 161 h 203"/>
                <a:gd name="T16" fmla="*/ 0 w 256"/>
                <a:gd name="T17" fmla="*/ 203 h 203"/>
                <a:gd name="T18" fmla="*/ 64 w 256"/>
                <a:gd name="T19" fmla="*/ 203 h 203"/>
                <a:gd name="T20" fmla="*/ 64 w 256"/>
                <a:gd name="T21" fmla="*/ 41 h 203"/>
                <a:gd name="T22" fmla="*/ 64 w 256"/>
                <a:gd name="T23" fmla="*/ 37 h 203"/>
                <a:gd name="T24" fmla="*/ 0 w 256"/>
                <a:gd name="T2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03">
                  <a:moveTo>
                    <a:pt x="114" y="67"/>
                  </a:moveTo>
                  <a:lnTo>
                    <a:pt x="114" y="203"/>
                  </a:lnTo>
                  <a:lnTo>
                    <a:pt x="256" y="203"/>
                  </a:lnTo>
                  <a:lnTo>
                    <a:pt x="256" y="150"/>
                  </a:lnTo>
                  <a:lnTo>
                    <a:pt x="114" y="67"/>
                  </a:lnTo>
                  <a:close/>
                  <a:moveTo>
                    <a:pt x="0" y="0"/>
                  </a:moveTo>
                  <a:lnTo>
                    <a:pt x="0" y="0"/>
                  </a:lnTo>
                  <a:lnTo>
                    <a:pt x="0" y="161"/>
                  </a:lnTo>
                  <a:lnTo>
                    <a:pt x="0" y="203"/>
                  </a:lnTo>
                  <a:lnTo>
                    <a:pt x="64" y="203"/>
                  </a:lnTo>
                  <a:lnTo>
                    <a:pt x="64" y="41"/>
                  </a:lnTo>
                  <a:lnTo>
                    <a:pt x="64" y="37"/>
                  </a:lnTo>
                  <a:lnTo>
                    <a:pt x="0"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2"/>
            <p:cNvSpPr>
              <a:spLocks noEditPoints="1"/>
            </p:cNvSpPr>
            <p:nvPr/>
          </p:nvSpPr>
          <p:spPr bwMode="auto">
            <a:xfrm>
              <a:off x="4178" y="2003"/>
              <a:ext cx="256" cy="203"/>
            </a:xfrm>
            <a:custGeom>
              <a:avLst/>
              <a:gdLst>
                <a:gd name="T0" fmla="*/ 114 w 256"/>
                <a:gd name="T1" fmla="*/ 67 h 203"/>
                <a:gd name="T2" fmla="*/ 114 w 256"/>
                <a:gd name="T3" fmla="*/ 203 h 203"/>
                <a:gd name="T4" fmla="*/ 256 w 256"/>
                <a:gd name="T5" fmla="*/ 203 h 203"/>
                <a:gd name="T6" fmla="*/ 256 w 256"/>
                <a:gd name="T7" fmla="*/ 150 h 203"/>
                <a:gd name="T8" fmla="*/ 114 w 256"/>
                <a:gd name="T9" fmla="*/ 67 h 203"/>
                <a:gd name="T10" fmla="*/ 0 w 256"/>
                <a:gd name="T11" fmla="*/ 0 h 203"/>
                <a:gd name="T12" fmla="*/ 0 w 256"/>
                <a:gd name="T13" fmla="*/ 0 h 203"/>
                <a:gd name="T14" fmla="*/ 0 w 256"/>
                <a:gd name="T15" fmla="*/ 161 h 203"/>
                <a:gd name="T16" fmla="*/ 0 w 256"/>
                <a:gd name="T17" fmla="*/ 203 h 203"/>
                <a:gd name="T18" fmla="*/ 64 w 256"/>
                <a:gd name="T19" fmla="*/ 203 h 203"/>
                <a:gd name="T20" fmla="*/ 64 w 256"/>
                <a:gd name="T21" fmla="*/ 41 h 203"/>
                <a:gd name="T22" fmla="*/ 64 w 256"/>
                <a:gd name="T23" fmla="*/ 37 h 203"/>
                <a:gd name="T24" fmla="*/ 0 w 256"/>
                <a:gd name="T2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03">
                  <a:moveTo>
                    <a:pt x="114" y="67"/>
                  </a:moveTo>
                  <a:lnTo>
                    <a:pt x="114" y="203"/>
                  </a:lnTo>
                  <a:lnTo>
                    <a:pt x="256" y="203"/>
                  </a:lnTo>
                  <a:lnTo>
                    <a:pt x="256" y="150"/>
                  </a:lnTo>
                  <a:lnTo>
                    <a:pt x="114" y="67"/>
                  </a:lnTo>
                  <a:moveTo>
                    <a:pt x="0" y="0"/>
                  </a:moveTo>
                  <a:lnTo>
                    <a:pt x="0" y="0"/>
                  </a:lnTo>
                  <a:lnTo>
                    <a:pt x="0" y="161"/>
                  </a:lnTo>
                  <a:lnTo>
                    <a:pt x="0" y="203"/>
                  </a:lnTo>
                  <a:lnTo>
                    <a:pt x="64" y="203"/>
                  </a:lnTo>
                  <a:lnTo>
                    <a:pt x="64" y="41"/>
                  </a:lnTo>
                  <a:lnTo>
                    <a:pt x="64" y="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3"/>
            <p:cNvSpPr>
              <a:spLocks/>
            </p:cNvSpPr>
            <p:nvPr/>
          </p:nvSpPr>
          <p:spPr bwMode="auto">
            <a:xfrm>
              <a:off x="4401" y="1878"/>
              <a:ext cx="86" cy="87"/>
            </a:xfrm>
            <a:custGeom>
              <a:avLst/>
              <a:gdLst>
                <a:gd name="T0" fmla="*/ 104 w 121"/>
                <a:gd name="T1" fmla="*/ 22 h 121"/>
                <a:gd name="T2" fmla="*/ 38 w 121"/>
                <a:gd name="T3" fmla="*/ 17 h 121"/>
                <a:gd name="T4" fmla="*/ 37 w 121"/>
                <a:gd name="T5" fmla="*/ 18 h 121"/>
                <a:gd name="T6" fmla="*/ 37 w 121"/>
                <a:gd name="T7" fmla="*/ 18 h 121"/>
                <a:gd name="T8" fmla="*/ 0 w 121"/>
                <a:gd name="T9" fmla="*/ 50 h 121"/>
                <a:gd name="T10" fmla="*/ 61 w 121"/>
                <a:gd name="T11" fmla="*/ 121 h 121"/>
                <a:gd name="T12" fmla="*/ 98 w 121"/>
                <a:gd name="T13" fmla="*/ 89 h 121"/>
                <a:gd name="T14" fmla="*/ 98 w 121"/>
                <a:gd name="T15" fmla="*/ 89 h 121"/>
                <a:gd name="T16" fmla="*/ 99 w 121"/>
                <a:gd name="T17" fmla="*/ 88 h 121"/>
                <a:gd name="T18" fmla="*/ 104 w 121"/>
                <a:gd name="T19"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104" y="22"/>
                  </a:moveTo>
                  <a:cubicBezTo>
                    <a:pt x="87" y="2"/>
                    <a:pt x="58" y="0"/>
                    <a:pt x="38" y="17"/>
                  </a:cubicBezTo>
                  <a:cubicBezTo>
                    <a:pt x="38" y="17"/>
                    <a:pt x="37" y="18"/>
                    <a:pt x="37" y="18"/>
                  </a:cubicBezTo>
                  <a:cubicBezTo>
                    <a:pt x="37" y="18"/>
                    <a:pt x="37" y="18"/>
                    <a:pt x="37" y="18"/>
                  </a:cubicBezTo>
                  <a:cubicBezTo>
                    <a:pt x="0" y="50"/>
                    <a:pt x="0" y="50"/>
                    <a:pt x="0" y="50"/>
                  </a:cubicBezTo>
                  <a:cubicBezTo>
                    <a:pt x="61" y="121"/>
                    <a:pt x="61" y="121"/>
                    <a:pt x="61" y="121"/>
                  </a:cubicBezTo>
                  <a:cubicBezTo>
                    <a:pt x="98" y="89"/>
                    <a:pt x="98" y="89"/>
                    <a:pt x="98" y="89"/>
                  </a:cubicBezTo>
                  <a:cubicBezTo>
                    <a:pt x="98" y="89"/>
                    <a:pt x="98" y="89"/>
                    <a:pt x="98" y="89"/>
                  </a:cubicBezTo>
                  <a:cubicBezTo>
                    <a:pt x="98" y="88"/>
                    <a:pt x="99" y="88"/>
                    <a:pt x="99" y="88"/>
                  </a:cubicBezTo>
                  <a:cubicBezTo>
                    <a:pt x="119" y="71"/>
                    <a:pt x="121" y="41"/>
                    <a:pt x="104" y="22"/>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4"/>
            <p:cNvSpPr>
              <a:spLocks noChangeArrowheads="1"/>
            </p:cNvSpPr>
            <p:nvPr/>
          </p:nvSpPr>
          <p:spPr bwMode="auto">
            <a:xfrm>
              <a:off x="4242" y="1988"/>
              <a:ext cx="738" cy="56"/>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5"/>
            <p:cNvSpPr>
              <a:spLocks noChangeArrowheads="1"/>
            </p:cNvSpPr>
            <p:nvPr/>
          </p:nvSpPr>
          <p:spPr bwMode="auto">
            <a:xfrm>
              <a:off x="4242" y="1988"/>
              <a:ext cx="73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6"/>
            <p:cNvSpPr>
              <a:spLocks/>
            </p:cNvSpPr>
            <p:nvPr/>
          </p:nvSpPr>
          <p:spPr bwMode="auto">
            <a:xfrm>
              <a:off x="4516" y="1988"/>
              <a:ext cx="464" cy="56"/>
            </a:xfrm>
            <a:custGeom>
              <a:avLst/>
              <a:gdLst>
                <a:gd name="T0" fmla="*/ 464 w 464"/>
                <a:gd name="T1" fmla="*/ 0 h 56"/>
                <a:gd name="T2" fmla="*/ 78 w 464"/>
                <a:gd name="T3" fmla="*/ 0 h 56"/>
                <a:gd name="T4" fmla="*/ 1 w 464"/>
                <a:gd name="T5" fmla="*/ 0 h 56"/>
                <a:gd name="T6" fmla="*/ 0 w 464"/>
                <a:gd name="T7" fmla="*/ 0 h 56"/>
                <a:gd name="T8" fmla="*/ 0 w 464"/>
                <a:gd name="T9" fmla="*/ 56 h 56"/>
                <a:gd name="T10" fmla="*/ 464 w 464"/>
                <a:gd name="T11" fmla="*/ 56 h 56"/>
                <a:gd name="T12" fmla="*/ 464 w 46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64" h="56">
                  <a:moveTo>
                    <a:pt x="464" y="0"/>
                  </a:moveTo>
                  <a:lnTo>
                    <a:pt x="78" y="0"/>
                  </a:lnTo>
                  <a:lnTo>
                    <a:pt x="1" y="0"/>
                  </a:lnTo>
                  <a:lnTo>
                    <a:pt x="0" y="0"/>
                  </a:lnTo>
                  <a:lnTo>
                    <a:pt x="0" y="56"/>
                  </a:lnTo>
                  <a:lnTo>
                    <a:pt x="464" y="56"/>
                  </a:lnTo>
                  <a:lnTo>
                    <a:pt x="464"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7"/>
            <p:cNvSpPr>
              <a:spLocks/>
            </p:cNvSpPr>
            <p:nvPr/>
          </p:nvSpPr>
          <p:spPr bwMode="auto">
            <a:xfrm>
              <a:off x="4516" y="1988"/>
              <a:ext cx="464" cy="56"/>
            </a:xfrm>
            <a:custGeom>
              <a:avLst/>
              <a:gdLst>
                <a:gd name="T0" fmla="*/ 464 w 464"/>
                <a:gd name="T1" fmla="*/ 0 h 56"/>
                <a:gd name="T2" fmla="*/ 78 w 464"/>
                <a:gd name="T3" fmla="*/ 0 h 56"/>
                <a:gd name="T4" fmla="*/ 1 w 464"/>
                <a:gd name="T5" fmla="*/ 0 h 56"/>
                <a:gd name="T6" fmla="*/ 0 w 464"/>
                <a:gd name="T7" fmla="*/ 0 h 56"/>
                <a:gd name="T8" fmla="*/ 0 w 464"/>
                <a:gd name="T9" fmla="*/ 56 h 56"/>
                <a:gd name="T10" fmla="*/ 464 w 464"/>
                <a:gd name="T11" fmla="*/ 56 h 56"/>
                <a:gd name="T12" fmla="*/ 464 w 46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64" h="56">
                  <a:moveTo>
                    <a:pt x="464" y="0"/>
                  </a:moveTo>
                  <a:lnTo>
                    <a:pt x="78" y="0"/>
                  </a:lnTo>
                  <a:lnTo>
                    <a:pt x="1" y="0"/>
                  </a:lnTo>
                  <a:lnTo>
                    <a:pt x="0" y="0"/>
                  </a:lnTo>
                  <a:lnTo>
                    <a:pt x="0" y="56"/>
                  </a:lnTo>
                  <a:lnTo>
                    <a:pt x="464" y="56"/>
                  </a:lnTo>
                  <a:lnTo>
                    <a:pt x="4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8"/>
            <p:cNvSpPr>
              <a:spLocks noChangeArrowheads="1"/>
            </p:cNvSpPr>
            <p:nvPr/>
          </p:nvSpPr>
          <p:spPr bwMode="auto">
            <a:xfrm>
              <a:off x="4416" y="1955"/>
              <a:ext cx="279"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9"/>
            <p:cNvSpPr>
              <a:spLocks noChangeArrowheads="1"/>
            </p:cNvSpPr>
            <p:nvPr/>
          </p:nvSpPr>
          <p:spPr bwMode="auto">
            <a:xfrm>
              <a:off x="4416" y="1955"/>
              <a:ext cx="279"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0"/>
            <p:cNvSpPr>
              <a:spLocks/>
            </p:cNvSpPr>
            <p:nvPr/>
          </p:nvSpPr>
          <p:spPr bwMode="auto">
            <a:xfrm>
              <a:off x="4416" y="1955"/>
              <a:ext cx="119" cy="33"/>
            </a:xfrm>
            <a:custGeom>
              <a:avLst/>
              <a:gdLst>
                <a:gd name="T0" fmla="*/ 95 w 165"/>
                <a:gd name="T1" fmla="*/ 0 h 46"/>
                <a:gd name="T2" fmla="*/ 55 w 165"/>
                <a:gd name="T3" fmla="*/ 0 h 46"/>
                <a:gd name="T4" fmla="*/ 28 w 165"/>
                <a:gd name="T5" fmla="*/ 0 h 46"/>
                <a:gd name="T6" fmla="*/ 0 w 165"/>
                <a:gd name="T7" fmla="*/ 0 h 46"/>
                <a:gd name="T8" fmla="*/ 0 w 165"/>
                <a:gd name="T9" fmla="*/ 46 h 46"/>
                <a:gd name="T10" fmla="*/ 165 w 165"/>
                <a:gd name="T11" fmla="*/ 46 h 46"/>
                <a:gd name="T12" fmla="*/ 165 w 165"/>
                <a:gd name="T13" fmla="*/ 11 h 46"/>
                <a:gd name="T14" fmla="*/ 118 w 165"/>
                <a:gd name="T15" fmla="*/ 11 h 46"/>
                <a:gd name="T16" fmla="*/ 95 w 16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46">
                  <a:moveTo>
                    <a:pt x="95" y="0"/>
                  </a:moveTo>
                  <a:cubicBezTo>
                    <a:pt x="55" y="0"/>
                    <a:pt x="55" y="0"/>
                    <a:pt x="55" y="0"/>
                  </a:cubicBezTo>
                  <a:cubicBezTo>
                    <a:pt x="28" y="0"/>
                    <a:pt x="28" y="0"/>
                    <a:pt x="28" y="0"/>
                  </a:cubicBezTo>
                  <a:cubicBezTo>
                    <a:pt x="0" y="0"/>
                    <a:pt x="0" y="0"/>
                    <a:pt x="0" y="0"/>
                  </a:cubicBezTo>
                  <a:cubicBezTo>
                    <a:pt x="0" y="46"/>
                    <a:pt x="0" y="46"/>
                    <a:pt x="0" y="46"/>
                  </a:cubicBezTo>
                  <a:cubicBezTo>
                    <a:pt x="165" y="46"/>
                    <a:pt x="165" y="46"/>
                    <a:pt x="165" y="46"/>
                  </a:cubicBezTo>
                  <a:cubicBezTo>
                    <a:pt x="165" y="11"/>
                    <a:pt x="165" y="11"/>
                    <a:pt x="165" y="11"/>
                  </a:cubicBezTo>
                  <a:cubicBezTo>
                    <a:pt x="118" y="11"/>
                    <a:pt x="118" y="11"/>
                    <a:pt x="118" y="11"/>
                  </a:cubicBezTo>
                  <a:cubicBezTo>
                    <a:pt x="118" y="11"/>
                    <a:pt x="103" y="11"/>
                    <a:pt x="95" y="0"/>
                  </a:cubicBezTo>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1"/>
            <p:cNvSpPr>
              <a:spLocks/>
            </p:cNvSpPr>
            <p:nvPr/>
          </p:nvSpPr>
          <p:spPr bwMode="auto">
            <a:xfrm>
              <a:off x="4480" y="1638"/>
              <a:ext cx="395" cy="325"/>
            </a:xfrm>
            <a:custGeom>
              <a:avLst/>
              <a:gdLst>
                <a:gd name="T0" fmla="*/ 550 w 550"/>
                <a:gd name="T1" fmla="*/ 28 h 453"/>
                <a:gd name="T2" fmla="*/ 550 w 550"/>
                <a:gd name="T3" fmla="*/ 424 h 453"/>
                <a:gd name="T4" fmla="*/ 522 w 550"/>
                <a:gd name="T5" fmla="*/ 453 h 453"/>
                <a:gd name="T6" fmla="*/ 29 w 550"/>
                <a:gd name="T7" fmla="*/ 453 h 453"/>
                <a:gd name="T8" fmla="*/ 0 w 550"/>
                <a:gd name="T9" fmla="*/ 424 h 453"/>
                <a:gd name="T10" fmla="*/ 0 w 550"/>
                <a:gd name="T11" fmla="*/ 28 h 453"/>
                <a:gd name="T12" fmla="*/ 29 w 550"/>
                <a:gd name="T13" fmla="*/ 0 h 453"/>
                <a:gd name="T14" fmla="*/ 522 w 550"/>
                <a:gd name="T15" fmla="*/ 0 h 453"/>
                <a:gd name="T16" fmla="*/ 550 w 550"/>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453">
                  <a:moveTo>
                    <a:pt x="550" y="28"/>
                  </a:moveTo>
                  <a:cubicBezTo>
                    <a:pt x="550" y="424"/>
                    <a:pt x="550" y="424"/>
                    <a:pt x="550" y="424"/>
                  </a:cubicBezTo>
                  <a:cubicBezTo>
                    <a:pt x="550" y="424"/>
                    <a:pt x="550" y="453"/>
                    <a:pt x="522" y="453"/>
                  </a:cubicBezTo>
                  <a:cubicBezTo>
                    <a:pt x="29" y="453"/>
                    <a:pt x="29" y="453"/>
                    <a:pt x="29" y="453"/>
                  </a:cubicBezTo>
                  <a:cubicBezTo>
                    <a:pt x="29" y="453"/>
                    <a:pt x="0" y="453"/>
                    <a:pt x="0" y="424"/>
                  </a:cubicBezTo>
                  <a:cubicBezTo>
                    <a:pt x="0" y="28"/>
                    <a:pt x="0" y="28"/>
                    <a:pt x="0" y="28"/>
                  </a:cubicBezTo>
                  <a:cubicBezTo>
                    <a:pt x="0" y="28"/>
                    <a:pt x="0" y="0"/>
                    <a:pt x="29" y="0"/>
                  </a:cubicBezTo>
                  <a:cubicBezTo>
                    <a:pt x="522" y="0"/>
                    <a:pt x="522" y="0"/>
                    <a:pt x="522" y="0"/>
                  </a:cubicBezTo>
                  <a:cubicBezTo>
                    <a:pt x="522" y="0"/>
                    <a:pt x="550" y="0"/>
                    <a:pt x="550" y="28"/>
                  </a:cubicBezTo>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2"/>
            <p:cNvSpPr>
              <a:spLocks/>
            </p:cNvSpPr>
            <p:nvPr/>
          </p:nvSpPr>
          <p:spPr bwMode="auto">
            <a:xfrm>
              <a:off x="4497" y="1638"/>
              <a:ext cx="406" cy="325"/>
            </a:xfrm>
            <a:custGeom>
              <a:avLst/>
              <a:gdLst>
                <a:gd name="T0" fmla="*/ 566 w 566"/>
                <a:gd name="T1" fmla="*/ 28 h 453"/>
                <a:gd name="T2" fmla="*/ 566 w 566"/>
                <a:gd name="T3" fmla="*/ 424 h 453"/>
                <a:gd name="T4" fmla="*/ 538 w 566"/>
                <a:gd name="T5" fmla="*/ 453 h 453"/>
                <a:gd name="T6" fmla="*/ 28 w 566"/>
                <a:gd name="T7" fmla="*/ 453 h 453"/>
                <a:gd name="T8" fmla="*/ 0 w 566"/>
                <a:gd name="T9" fmla="*/ 424 h 453"/>
                <a:gd name="T10" fmla="*/ 0 w 566"/>
                <a:gd name="T11" fmla="*/ 28 h 453"/>
                <a:gd name="T12" fmla="*/ 28 w 566"/>
                <a:gd name="T13" fmla="*/ 0 h 453"/>
                <a:gd name="T14" fmla="*/ 538 w 566"/>
                <a:gd name="T15" fmla="*/ 0 h 453"/>
                <a:gd name="T16" fmla="*/ 566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566" y="28"/>
                  </a:moveTo>
                  <a:cubicBezTo>
                    <a:pt x="566" y="424"/>
                    <a:pt x="566" y="424"/>
                    <a:pt x="566" y="424"/>
                  </a:cubicBezTo>
                  <a:cubicBezTo>
                    <a:pt x="566" y="424"/>
                    <a:pt x="566" y="453"/>
                    <a:pt x="538" y="453"/>
                  </a:cubicBezTo>
                  <a:cubicBezTo>
                    <a:pt x="28" y="453"/>
                    <a:pt x="28" y="453"/>
                    <a:pt x="28" y="453"/>
                  </a:cubicBezTo>
                  <a:cubicBezTo>
                    <a:pt x="28" y="453"/>
                    <a:pt x="0" y="453"/>
                    <a:pt x="0" y="424"/>
                  </a:cubicBezTo>
                  <a:cubicBezTo>
                    <a:pt x="0" y="28"/>
                    <a:pt x="0" y="28"/>
                    <a:pt x="0" y="28"/>
                  </a:cubicBezTo>
                  <a:cubicBezTo>
                    <a:pt x="0" y="28"/>
                    <a:pt x="0" y="0"/>
                    <a:pt x="28" y="0"/>
                  </a:cubicBezTo>
                  <a:cubicBezTo>
                    <a:pt x="538" y="0"/>
                    <a:pt x="538" y="0"/>
                    <a:pt x="538" y="0"/>
                  </a:cubicBezTo>
                  <a:cubicBezTo>
                    <a:pt x="538" y="0"/>
                    <a:pt x="566" y="0"/>
                    <a:pt x="566" y="28"/>
                  </a:cubicBezTo>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3"/>
            <p:cNvSpPr>
              <a:spLocks/>
            </p:cNvSpPr>
            <p:nvPr/>
          </p:nvSpPr>
          <p:spPr bwMode="auto">
            <a:xfrm>
              <a:off x="4497" y="1678"/>
              <a:ext cx="406" cy="285"/>
            </a:xfrm>
            <a:custGeom>
              <a:avLst/>
              <a:gdLst>
                <a:gd name="T0" fmla="*/ 566 w 566"/>
                <a:gd name="T1" fmla="*/ 0 h 397"/>
                <a:gd name="T2" fmla="*/ 0 w 566"/>
                <a:gd name="T3" fmla="*/ 340 h 397"/>
                <a:gd name="T4" fmla="*/ 0 w 566"/>
                <a:gd name="T5" fmla="*/ 368 h 397"/>
                <a:gd name="T6" fmla="*/ 28 w 566"/>
                <a:gd name="T7" fmla="*/ 397 h 397"/>
                <a:gd name="T8" fmla="*/ 538 w 566"/>
                <a:gd name="T9" fmla="*/ 397 h 397"/>
                <a:gd name="T10" fmla="*/ 566 w 566"/>
                <a:gd name="T11" fmla="*/ 368 h 397"/>
                <a:gd name="T12" fmla="*/ 566 w 566"/>
                <a:gd name="T13" fmla="*/ 17 h 397"/>
                <a:gd name="T14" fmla="*/ 566 w 566"/>
                <a:gd name="T15" fmla="*/ 0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97">
                  <a:moveTo>
                    <a:pt x="566" y="0"/>
                  </a:moveTo>
                  <a:cubicBezTo>
                    <a:pt x="0" y="340"/>
                    <a:pt x="0" y="340"/>
                    <a:pt x="0" y="340"/>
                  </a:cubicBezTo>
                  <a:cubicBezTo>
                    <a:pt x="0" y="368"/>
                    <a:pt x="0" y="368"/>
                    <a:pt x="0" y="368"/>
                  </a:cubicBezTo>
                  <a:cubicBezTo>
                    <a:pt x="0" y="397"/>
                    <a:pt x="28" y="397"/>
                    <a:pt x="28" y="397"/>
                  </a:cubicBezTo>
                  <a:cubicBezTo>
                    <a:pt x="538" y="397"/>
                    <a:pt x="538" y="397"/>
                    <a:pt x="538" y="397"/>
                  </a:cubicBezTo>
                  <a:cubicBezTo>
                    <a:pt x="566" y="397"/>
                    <a:pt x="566" y="368"/>
                    <a:pt x="566" y="368"/>
                  </a:cubicBezTo>
                  <a:cubicBezTo>
                    <a:pt x="566" y="17"/>
                    <a:pt x="566" y="17"/>
                    <a:pt x="566" y="17"/>
                  </a:cubicBezTo>
                  <a:cubicBezTo>
                    <a:pt x="566" y="0"/>
                    <a:pt x="566" y="0"/>
                    <a:pt x="566" y="0"/>
                  </a:cubicBezTo>
                </a:path>
              </a:pathLst>
            </a:custGeom>
            <a:solidFill>
              <a:srgbClr val="5DA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auto">
            <a:xfrm>
              <a:off x="4299" y="1672"/>
              <a:ext cx="71" cy="86"/>
            </a:xfrm>
            <a:custGeom>
              <a:avLst/>
              <a:gdLst>
                <a:gd name="T0" fmla="*/ 99 w 99"/>
                <a:gd name="T1" fmla="*/ 11 h 120"/>
                <a:gd name="T2" fmla="*/ 67 w 99"/>
                <a:gd name="T3" fmla="*/ 0 h 120"/>
                <a:gd name="T4" fmla="*/ 57 w 99"/>
                <a:gd name="T5" fmla="*/ 26 h 120"/>
                <a:gd name="T6" fmla="*/ 0 w 99"/>
                <a:gd name="T7" fmla="*/ 26 h 120"/>
                <a:gd name="T8" fmla="*/ 1 w 99"/>
                <a:gd name="T9" fmla="*/ 120 h 120"/>
                <a:gd name="T10" fmla="*/ 69 w 99"/>
                <a:gd name="T11" fmla="*/ 120 h 120"/>
                <a:gd name="T12" fmla="*/ 68 w 99"/>
                <a:gd name="T13" fmla="*/ 66 h 120"/>
                <a:gd name="T14" fmla="*/ 99 w 99"/>
                <a:gd name="T15" fmla="*/ 11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0">
                  <a:moveTo>
                    <a:pt x="99" y="11"/>
                  </a:moveTo>
                  <a:cubicBezTo>
                    <a:pt x="67" y="0"/>
                    <a:pt x="67" y="0"/>
                    <a:pt x="67" y="0"/>
                  </a:cubicBezTo>
                  <a:cubicBezTo>
                    <a:pt x="57" y="26"/>
                    <a:pt x="57" y="26"/>
                    <a:pt x="57" y="26"/>
                  </a:cubicBezTo>
                  <a:cubicBezTo>
                    <a:pt x="0" y="26"/>
                    <a:pt x="0" y="26"/>
                    <a:pt x="0" y="26"/>
                  </a:cubicBezTo>
                  <a:cubicBezTo>
                    <a:pt x="1" y="120"/>
                    <a:pt x="1" y="120"/>
                    <a:pt x="1" y="120"/>
                  </a:cubicBezTo>
                  <a:cubicBezTo>
                    <a:pt x="69" y="120"/>
                    <a:pt x="69" y="120"/>
                    <a:pt x="69" y="120"/>
                  </a:cubicBezTo>
                  <a:cubicBezTo>
                    <a:pt x="68" y="66"/>
                    <a:pt x="68" y="66"/>
                    <a:pt x="68" y="66"/>
                  </a:cubicBezTo>
                  <a:cubicBezTo>
                    <a:pt x="69" y="48"/>
                    <a:pt x="74" y="19"/>
                    <a:pt x="99" y="11"/>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5"/>
            <p:cNvSpPr>
              <a:spLocks noEditPoints="1"/>
            </p:cNvSpPr>
            <p:nvPr/>
          </p:nvSpPr>
          <p:spPr bwMode="auto">
            <a:xfrm>
              <a:off x="4749" y="1861"/>
              <a:ext cx="111" cy="75"/>
            </a:xfrm>
            <a:custGeom>
              <a:avLst/>
              <a:gdLst>
                <a:gd name="T0" fmla="*/ 111 w 111"/>
                <a:gd name="T1" fmla="*/ 75 h 75"/>
                <a:gd name="T2" fmla="*/ 0 w 111"/>
                <a:gd name="T3" fmla="*/ 75 h 75"/>
                <a:gd name="T4" fmla="*/ 0 w 111"/>
                <a:gd name="T5" fmla="*/ 0 h 75"/>
                <a:gd name="T6" fmla="*/ 111 w 111"/>
                <a:gd name="T7" fmla="*/ 0 h 75"/>
                <a:gd name="T8" fmla="*/ 111 w 111"/>
                <a:gd name="T9" fmla="*/ 75 h 75"/>
                <a:gd name="T10" fmla="*/ 2 w 111"/>
                <a:gd name="T11" fmla="*/ 72 h 75"/>
                <a:gd name="T12" fmla="*/ 109 w 111"/>
                <a:gd name="T13" fmla="*/ 72 h 75"/>
                <a:gd name="T14" fmla="*/ 109 w 111"/>
                <a:gd name="T15" fmla="*/ 3 h 75"/>
                <a:gd name="T16" fmla="*/ 2 w 111"/>
                <a:gd name="T17" fmla="*/ 3 h 75"/>
                <a:gd name="T18" fmla="*/ 2 w 111"/>
                <a:gd name="T19"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75">
                  <a:moveTo>
                    <a:pt x="111" y="75"/>
                  </a:moveTo>
                  <a:lnTo>
                    <a:pt x="0" y="75"/>
                  </a:lnTo>
                  <a:lnTo>
                    <a:pt x="0" y="0"/>
                  </a:lnTo>
                  <a:lnTo>
                    <a:pt x="111" y="0"/>
                  </a:lnTo>
                  <a:lnTo>
                    <a:pt x="111" y="75"/>
                  </a:lnTo>
                  <a:close/>
                  <a:moveTo>
                    <a:pt x="2" y="72"/>
                  </a:moveTo>
                  <a:lnTo>
                    <a:pt x="109" y="72"/>
                  </a:lnTo>
                  <a:lnTo>
                    <a:pt x="109" y="3"/>
                  </a:lnTo>
                  <a:lnTo>
                    <a:pt x="2" y="3"/>
                  </a:lnTo>
                  <a:lnTo>
                    <a:pt x="2" y="72"/>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6"/>
            <p:cNvSpPr>
              <a:spLocks/>
            </p:cNvSpPr>
            <p:nvPr/>
          </p:nvSpPr>
          <p:spPr bwMode="auto">
            <a:xfrm>
              <a:off x="4789" y="1895"/>
              <a:ext cx="165" cy="593"/>
            </a:xfrm>
            <a:custGeom>
              <a:avLst/>
              <a:gdLst>
                <a:gd name="T0" fmla="*/ 136 w 231"/>
                <a:gd name="T1" fmla="*/ 827 h 827"/>
                <a:gd name="T2" fmla="*/ 133 w 231"/>
                <a:gd name="T3" fmla="*/ 824 h 827"/>
                <a:gd name="T4" fmla="*/ 155 w 231"/>
                <a:gd name="T5" fmla="*/ 530 h 827"/>
                <a:gd name="T6" fmla="*/ 143 w 231"/>
                <a:gd name="T7" fmla="*/ 57 h 827"/>
                <a:gd name="T8" fmla="*/ 5 w 231"/>
                <a:gd name="T9" fmla="*/ 13 h 827"/>
                <a:gd name="T10" fmla="*/ 0 w 231"/>
                <a:gd name="T11" fmla="*/ 9 h 827"/>
                <a:gd name="T12" fmla="*/ 4 w 231"/>
                <a:gd name="T13" fmla="*/ 5 h 827"/>
                <a:gd name="T14" fmla="*/ 149 w 231"/>
                <a:gd name="T15" fmla="*/ 52 h 827"/>
                <a:gd name="T16" fmla="*/ 162 w 231"/>
                <a:gd name="T17" fmla="*/ 532 h 827"/>
                <a:gd name="T18" fmla="*/ 140 w 231"/>
                <a:gd name="T19" fmla="*/ 821 h 827"/>
                <a:gd name="T20" fmla="*/ 138 w 231"/>
                <a:gd name="T21" fmla="*/ 827 h 827"/>
                <a:gd name="T22" fmla="*/ 136 w 231"/>
                <a:gd name="T23"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827">
                  <a:moveTo>
                    <a:pt x="136" y="827"/>
                  </a:moveTo>
                  <a:cubicBezTo>
                    <a:pt x="135" y="827"/>
                    <a:pt x="133" y="826"/>
                    <a:pt x="133" y="824"/>
                  </a:cubicBezTo>
                  <a:cubicBezTo>
                    <a:pt x="113" y="765"/>
                    <a:pt x="133" y="651"/>
                    <a:pt x="155" y="530"/>
                  </a:cubicBezTo>
                  <a:cubicBezTo>
                    <a:pt x="187" y="350"/>
                    <a:pt x="223" y="146"/>
                    <a:pt x="143" y="57"/>
                  </a:cubicBezTo>
                  <a:cubicBezTo>
                    <a:pt x="112" y="23"/>
                    <a:pt x="67" y="8"/>
                    <a:pt x="5" y="13"/>
                  </a:cubicBezTo>
                  <a:cubicBezTo>
                    <a:pt x="2" y="13"/>
                    <a:pt x="1" y="11"/>
                    <a:pt x="0" y="9"/>
                  </a:cubicBezTo>
                  <a:cubicBezTo>
                    <a:pt x="0" y="7"/>
                    <a:pt x="2" y="5"/>
                    <a:pt x="4" y="5"/>
                  </a:cubicBezTo>
                  <a:cubicBezTo>
                    <a:pt x="68" y="0"/>
                    <a:pt x="117" y="16"/>
                    <a:pt x="149" y="52"/>
                  </a:cubicBezTo>
                  <a:cubicBezTo>
                    <a:pt x="231" y="143"/>
                    <a:pt x="195" y="350"/>
                    <a:pt x="162" y="532"/>
                  </a:cubicBezTo>
                  <a:cubicBezTo>
                    <a:pt x="141" y="651"/>
                    <a:pt x="121" y="764"/>
                    <a:pt x="140" y="821"/>
                  </a:cubicBezTo>
                  <a:cubicBezTo>
                    <a:pt x="141" y="824"/>
                    <a:pt x="140" y="826"/>
                    <a:pt x="138" y="827"/>
                  </a:cubicBezTo>
                  <a:cubicBezTo>
                    <a:pt x="137" y="827"/>
                    <a:pt x="137" y="827"/>
                    <a:pt x="136" y="827"/>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7"/>
            <p:cNvSpPr>
              <a:spLocks/>
            </p:cNvSpPr>
            <p:nvPr/>
          </p:nvSpPr>
          <p:spPr bwMode="auto">
            <a:xfrm>
              <a:off x="5009" y="2519"/>
              <a:ext cx="39" cy="40"/>
            </a:xfrm>
            <a:custGeom>
              <a:avLst/>
              <a:gdLst>
                <a:gd name="T0" fmla="*/ 39 w 39"/>
                <a:gd name="T1" fmla="*/ 0 h 40"/>
                <a:gd name="T2" fmla="*/ 0 w 39"/>
                <a:gd name="T3" fmla="*/ 0 h 40"/>
                <a:gd name="T4" fmla="*/ 0 w 39"/>
                <a:gd name="T5" fmla="*/ 40 h 40"/>
                <a:gd name="T6" fmla="*/ 39 w 39"/>
                <a:gd name="T7" fmla="*/ 40 h 40"/>
                <a:gd name="T8" fmla="*/ 39 w 39"/>
                <a:gd name="T9" fmla="*/ 14 h 40"/>
                <a:gd name="T10" fmla="*/ 39 w 39"/>
                <a:gd name="T11" fmla="*/ 0 h 40"/>
              </a:gdLst>
              <a:ahLst/>
              <a:cxnLst>
                <a:cxn ang="0">
                  <a:pos x="T0" y="T1"/>
                </a:cxn>
                <a:cxn ang="0">
                  <a:pos x="T2" y="T3"/>
                </a:cxn>
                <a:cxn ang="0">
                  <a:pos x="T4" y="T5"/>
                </a:cxn>
                <a:cxn ang="0">
                  <a:pos x="T6" y="T7"/>
                </a:cxn>
                <a:cxn ang="0">
                  <a:pos x="T8" y="T9"/>
                </a:cxn>
                <a:cxn ang="0">
                  <a:pos x="T10" y="T11"/>
                </a:cxn>
              </a:cxnLst>
              <a:rect l="0" t="0" r="r" b="b"/>
              <a:pathLst>
                <a:path w="39" h="40">
                  <a:moveTo>
                    <a:pt x="39" y="0"/>
                  </a:moveTo>
                  <a:lnTo>
                    <a:pt x="0" y="0"/>
                  </a:lnTo>
                  <a:lnTo>
                    <a:pt x="0" y="40"/>
                  </a:lnTo>
                  <a:lnTo>
                    <a:pt x="39" y="40"/>
                  </a:lnTo>
                  <a:lnTo>
                    <a:pt x="39" y="14"/>
                  </a:lnTo>
                  <a:lnTo>
                    <a:pt x="39"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8"/>
            <p:cNvSpPr>
              <a:spLocks/>
            </p:cNvSpPr>
            <p:nvPr/>
          </p:nvSpPr>
          <p:spPr bwMode="auto">
            <a:xfrm>
              <a:off x="5009" y="2519"/>
              <a:ext cx="39" cy="40"/>
            </a:xfrm>
            <a:custGeom>
              <a:avLst/>
              <a:gdLst>
                <a:gd name="T0" fmla="*/ 39 w 39"/>
                <a:gd name="T1" fmla="*/ 0 h 40"/>
                <a:gd name="T2" fmla="*/ 0 w 39"/>
                <a:gd name="T3" fmla="*/ 0 h 40"/>
                <a:gd name="T4" fmla="*/ 0 w 39"/>
                <a:gd name="T5" fmla="*/ 40 h 40"/>
                <a:gd name="T6" fmla="*/ 39 w 39"/>
                <a:gd name="T7" fmla="*/ 40 h 40"/>
                <a:gd name="T8" fmla="*/ 39 w 39"/>
                <a:gd name="T9" fmla="*/ 14 h 40"/>
                <a:gd name="T10" fmla="*/ 39 w 39"/>
                <a:gd name="T11" fmla="*/ 0 h 40"/>
              </a:gdLst>
              <a:ahLst/>
              <a:cxnLst>
                <a:cxn ang="0">
                  <a:pos x="T0" y="T1"/>
                </a:cxn>
                <a:cxn ang="0">
                  <a:pos x="T2" y="T3"/>
                </a:cxn>
                <a:cxn ang="0">
                  <a:pos x="T4" y="T5"/>
                </a:cxn>
                <a:cxn ang="0">
                  <a:pos x="T6" y="T7"/>
                </a:cxn>
                <a:cxn ang="0">
                  <a:pos x="T8" y="T9"/>
                </a:cxn>
                <a:cxn ang="0">
                  <a:pos x="T10" y="T11"/>
                </a:cxn>
              </a:cxnLst>
              <a:rect l="0" t="0" r="r" b="b"/>
              <a:pathLst>
                <a:path w="39" h="40">
                  <a:moveTo>
                    <a:pt x="39" y="0"/>
                  </a:moveTo>
                  <a:lnTo>
                    <a:pt x="0" y="0"/>
                  </a:lnTo>
                  <a:lnTo>
                    <a:pt x="0" y="40"/>
                  </a:lnTo>
                  <a:lnTo>
                    <a:pt x="39" y="40"/>
                  </a:lnTo>
                  <a:lnTo>
                    <a:pt x="39" y="14"/>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9"/>
            <p:cNvSpPr>
              <a:spLocks noChangeArrowheads="1"/>
            </p:cNvSpPr>
            <p:nvPr/>
          </p:nvSpPr>
          <p:spPr bwMode="auto">
            <a:xfrm>
              <a:off x="4242" y="2029"/>
              <a:ext cx="50" cy="55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0"/>
            <p:cNvSpPr>
              <a:spLocks noChangeArrowheads="1"/>
            </p:cNvSpPr>
            <p:nvPr/>
          </p:nvSpPr>
          <p:spPr bwMode="auto">
            <a:xfrm>
              <a:off x="4242" y="2029"/>
              <a:ext cx="5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1"/>
            <p:cNvSpPr>
              <a:spLocks/>
            </p:cNvSpPr>
            <p:nvPr/>
          </p:nvSpPr>
          <p:spPr bwMode="auto">
            <a:xfrm>
              <a:off x="4267" y="2044"/>
              <a:ext cx="25" cy="298"/>
            </a:xfrm>
            <a:custGeom>
              <a:avLst/>
              <a:gdLst>
                <a:gd name="T0" fmla="*/ 25 w 25"/>
                <a:gd name="T1" fmla="*/ 0 h 298"/>
                <a:gd name="T2" fmla="*/ 0 w 25"/>
                <a:gd name="T3" fmla="*/ 0 h 298"/>
                <a:gd name="T4" fmla="*/ 0 w 25"/>
                <a:gd name="T5" fmla="*/ 298 h 298"/>
                <a:gd name="T6" fmla="*/ 25 w 25"/>
                <a:gd name="T7" fmla="*/ 298 h 298"/>
                <a:gd name="T8" fmla="*/ 25 w 25"/>
                <a:gd name="T9" fmla="*/ 231 h 298"/>
                <a:gd name="T10" fmla="*/ 25 w 25"/>
                <a:gd name="T11" fmla="*/ 199 h 298"/>
                <a:gd name="T12" fmla="*/ 25 w 25"/>
                <a:gd name="T13" fmla="*/ 162 h 298"/>
                <a:gd name="T14" fmla="*/ 25 w 25"/>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98">
                  <a:moveTo>
                    <a:pt x="25" y="0"/>
                  </a:moveTo>
                  <a:lnTo>
                    <a:pt x="0" y="0"/>
                  </a:lnTo>
                  <a:lnTo>
                    <a:pt x="0" y="298"/>
                  </a:lnTo>
                  <a:lnTo>
                    <a:pt x="25" y="298"/>
                  </a:lnTo>
                  <a:lnTo>
                    <a:pt x="25" y="231"/>
                  </a:lnTo>
                  <a:lnTo>
                    <a:pt x="25" y="199"/>
                  </a:lnTo>
                  <a:lnTo>
                    <a:pt x="25" y="162"/>
                  </a:lnTo>
                  <a:lnTo>
                    <a:pt x="25" y="0"/>
                  </a:lnTo>
                  <a:close/>
                </a:path>
              </a:pathLst>
            </a:custGeom>
            <a:solidFill>
              <a:srgbClr val="006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2"/>
            <p:cNvSpPr>
              <a:spLocks/>
            </p:cNvSpPr>
            <p:nvPr/>
          </p:nvSpPr>
          <p:spPr bwMode="auto">
            <a:xfrm>
              <a:off x="4267" y="2044"/>
              <a:ext cx="25" cy="298"/>
            </a:xfrm>
            <a:custGeom>
              <a:avLst/>
              <a:gdLst>
                <a:gd name="T0" fmla="*/ 25 w 25"/>
                <a:gd name="T1" fmla="*/ 0 h 298"/>
                <a:gd name="T2" fmla="*/ 0 w 25"/>
                <a:gd name="T3" fmla="*/ 0 h 298"/>
                <a:gd name="T4" fmla="*/ 0 w 25"/>
                <a:gd name="T5" fmla="*/ 298 h 298"/>
                <a:gd name="T6" fmla="*/ 25 w 25"/>
                <a:gd name="T7" fmla="*/ 298 h 298"/>
                <a:gd name="T8" fmla="*/ 25 w 25"/>
                <a:gd name="T9" fmla="*/ 231 h 298"/>
                <a:gd name="T10" fmla="*/ 25 w 25"/>
                <a:gd name="T11" fmla="*/ 199 h 298"/>
                <a:gd name="T12" fmla="*/ 25 w 25"/>
                <a:gd name="T13" fmla="*/ 162 h 298"/>
                <a:gd name="T14" fmla="*/ 25 w 25"/>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98">
                  <a:moveTo>
                    <a:pt x="25" y="0"/>
                  </a:moveTo>
                  <a:lnTo>
                    <a:pt x="0" y="0"/>
                  </a:lnTo>
                  <a:lnTo>
                    <a:pt x="0" y="298"/>
                  </a:lnTo>
                  <a:lnTo>
                    <a:pt x="25" y="298"/>
                  </a:lnTo>
                  <a:lnTo>
                    <a:pt x="25" y="231"/>
                  </a:lnTo>
                  <a:lnTo>
                    <a:pt x="25" y="199"/>
                  </a:lnTo>
                  <a:lnTo>
                    <a:pt x="25" y="162"/>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3"/>
            <p:cNvSpPr>
              <a:spLocks/>
            </p:cNvSpPr>
            <p:nvPr/>
          </p:nvSpPr>
          <p:spPr bwMode="auto">
            <a:xfrm>
              <a:off x="4300" y="1746"/>
              <a:ext cx="49" cy="31"/>
            </a:xfrm>
            <a:custGeom>
              <a:avLst/>
              <a:gdLst>
                <a:gd name="T0" fmla="*/ 49 w 49"/>
                <a:gd name="T1" fmla="*/ 11 h 31"/>
                <a:gd name="T2" fmla="*/ 26 w 49"/>
                <a:gd name="T3" fmla="*/ 31 h 31"/>
                <a:gd name="T4" fmla="*/ 7 w 49"/>
                <a:gd name="T5" fmla="*/ 29 h 31"/>
                <a:gd name="T6" fmla="*/ 0 w 49"/>
                <a:gd name="T7" fmla="*/ 12 h 31"/>
                <a:gd name="T8" fmla="*/ 24 w 49"/>
                <a:gd name="T9" fmla="*/ 0 h 31"/>
                <a:gd name="T10" fmla="*/ 49 w 49"/>
                <a:gd name="T11" fmla="*/ 11 h 31"/>
              </a:gdLst>
              <a:ahLst/>
              <a:cxnLst>
                <a:cxn ang="0">
                  <a:pos x="T0" y="T1"/>
                </a:cxn>
                <a:cxn ang="0">
                  <a:pos x="T2" y="T3"/>
                </a:cxn>
                <a:cxn ang="0">
                  <a:pos x="T4" y="T5"/>
                </a:cxn>
                <a:cxn ang="0">
                  <a:pos x="T6" y="T7"/>
                </a:cxn>
                <a:cxn ang="0">
                  <a:pos x="T8" y="T9"/>
                </a:cxn>
                <a:cxn ang="0">
                  <a:pos x="T10" y="T11"/>
                </a:cxn>
              </a:cxnLst>
              <a:rect l="0" t="0" r="r" b="b"/>
              <a:pathLst>
                <a:path w="49" h="31">
                  <a:moveTo>
                    <a:pt x="49" y="11"/>
                  </a:moveTo>
                  <a:lnTo>
                    <a:pt x="26" y="31"/>
                  </a:lnTo>
                  <a:lnTo>
                    <a:pt x="7" y="29"/>
                  </a:lnTo>
                  <a:lnTo>
                    <a:pt x="0" y="12"/>
                  </a:lnTo>
                  <a:lnTo>
                    <a:pt x="24" y="0"/>
                  </a:lnTo>
                  <a:lnTo>
                    <a:pt x="49" y="11"/>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4"/>
            <p:cNvSpPr>
              <a:spLocks/>
            </p:cNvSpPr>
            <p:nvPr/>
          </p:nvSpPr>
          <p:spPr bwMode="auto">
            <a:xfrm>
              <a:off x="4300" y="1746"/>
              <a:ext cx="49" cy="31"/>
            </a:xfrm>
            <a:custGeom>
              <a:avLst/>
              <a:gdLst>
                <a:gd name="T0" fmla="*/ 49 w 49"/>
                <a:gd name="T1" fmla="*/ 11 h 31"/>
                <a:gd name="T2" fmla="*/ 26 w 49"/>
                <a:gd name="T3" fmla="*/ 31 h 31"/>
                <a:gd name="T4" fmla="*/ 7 w 49"/>
                <a:gd name="T5" fmla="*/ 29 h 31"/>
                <a:gd name="T6" fmla="*/ 0 w 49"/>
                <a:gd name="T7" fmla="*/ 12 h 31"/>
                <a:gd name="T8" fmla="*/ 24 w 49"/>
                <a:gd name="T9" fmla="*/ 0 h 31"/>
                <a:gd name="T10" fmla="*/ 49 w 49"/>
                <a:gd name="T11" fmla="*/ 11 h 31"/>
              </a:gdLst>
              <a:ahLst/>
              <a:cxnLst>
                <a:cxn ang="0">
                  <a:pos x="T0" y="T1"/>
                </a:cxn>
                <a:cxn ang="0">
                  <a:pos x="T2" y="T3"/>
                </a:cxn>
                <a:cxn ang="0">
                  <a:pos x="T4" y="T5"/>
                </a:cxn>
                <a:cxn ang="0">
                  <a:pos x="T6" y="T7"/>
                </a:cxn>
                <a:cxn ang="0">
                  <a:pos x="T8" y="T9"/>
                </a:cxn>
                <a:cxn ang="0">
                  <a:pos x="T10" y="T11"/>
                </a:cxn>
              </a:cxnLst>
              <a:rect l="0" t="0" r="r" b="b"/>
              <a:pathLst>
                <a:path w="49" h="31">
                  <a:moveTo>
                    <a:pt x="49" y="11"/>
                  </a:moveTo>
                  <a:lnTo>
                    <a:pt x="26" y="31"/>
                  </a:lnTo>
                  <a:lnTo>
                    <a:pt x="7" y="29"/>
                  </a:lnTo>
                  <a:lnTo>
                    <a:pt x="0" y="12"/>
                  </a:lnTo>
                  <a:lnTo>
                    <a:pt x="24" y="0"/>
                  </a:lnTo>
                  <a:lnTo>
                    <a:pt x="4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5"/>
            <p:cNvSpPr>
              <a:spLocks/>
            </p:cNvSpPr>
            <p:nvPr/>
          </p:nvSpPr>
          <p:spPr bwMode="auto">
            <a:xfrm>
              <a:off x="4301" y="1776"/>
              <a:ext cx="48" cy="175"/>
            </a:xfrm>
            <a:custGeom>
              <a:avLst/>
              <a:gdLst>
                <a:gd name="T0" fmla="*/ 0 w 48"/>
                <a:gd name="T1" fmla="*/ 0 h 175"/>
                <a:gd name="T2" fmla="*/ 24 w 48"/>
                <a:gd name="T3" fmla="*/ 175 h 175"/>
                <a:gd name="T4" fmla="*/ 48 w 48"/>
                <a:gd name="T5" fmla="*/ 0 h 175"/>
                <a:gd name="T6" fmla="*/ 0 w 48"/>
                <a:gd name="T7" fmla="*/ 0 h 175"/>
              </a:gdLst>
              <a:ahLst/>
              <a:cxnLst>
                <a:cxn ang="0">
                  <a:pos x="T0" y="T1"/>
                </a:cxn>
                <a:cxn ang="0">
                  <a:pos x="T2" y="T3"/>
                </a:cxn>
                <a:cxn ang="0">
                  <a:pos x="T4" y="T5"/>
                </a:cxn>
                <a:cxn ang="0">
                  <a:pos x="T6" y="T7"/>
                </a:cxn>
              </a:cxnLst>
              <a:rect l="0" t="0" r="r" b="b"/>
              <a:pathLst>
                <a:path w="48" h="175">
                  <a:moveTo>
                    <a:pt x="0" y="0"/>
                  </a:moveTo>
                  <a:lnTo>
                    <a:pt x="24" y="175"/>
                  </a:lnTo>
                  <a:lnTo>
                    <a:pt x="4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6"/>
            <p:cNvSpPr>
              <a:spLocks/>
            </p:cNvSpPr>
            <p:nvPr/>
          </p:nvSpPr>
          <p:spPr bwMode="auto">
            <a:xfrm>
              <a:off x="4301" y="1776"/>
              <a:ext cx="48" cy="175"/>
            </a:xfrm>
            <a:custGeom>
              <a:avLst/>
              <a:gdLst>
                <a:gd name="T0" fmla="*/ 0 w 48"/>
                <a:gd name="T1" fmla="*/ 0 h 175"/>
                <a:gd name="T2" fmla="*/ 24 w 48"/>
                <a:gd name="T3" fmla="*/ 175 h 175"/>
                <a:gd name="T4" fmla="*/ 48 w 48"/>
                <a:gd name="T5" fmla="*/ 0 h 175"/>
                <a:gd name="T6" fmla="*/ 0 w 48"/>
                <a:gd name="T7" fmla="*/ 0 h 175"/>
              </a:gdLst>
              <a:ahLst/>
              <a:cxnLst>
                <a:cxn ang="0">
                  <a:pos x="T0" y="T1"/>
                </a:cxn>
                <a:cxn ang="0">
                  <a:pos x="T2" y="T3"/>
                </a:cxn>
                <a:cxn ang="0">
                  <a:pos x="T4" y="T5"/>
                </a:cxn>
                <a:cxn ang="0">
                  <a:pos x="T6" y="T7"/>
                </a:cxn>
              </a:cxnLst>
              <a:rect l="0" t="0" r="r" b="b"/>
              <a:pathLst>
                <a:path w="48" h="175">
                  <a:moveTo>
                    <a:pt x="0" y="0"/>
                  </a:moveTo>
                  <a:lnTo>
                    <a:pt x="24" y="175"/>
                  </a:lnTo>
                  <a:lnTo>
                    <a:pt x="4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7"/>
            <p:cNvSpPr>
              <a:spLocks/>
            </p:cNvSpPr>
            <p:nvPr/>
          </p:nvSpPr>
          <p:spPr bwMode="auto">
            <a:xfrm>
              <a:off x="4301" y="1776"/>
              <a:ext cx="48" cy="175"/>
            </a:xfrm>
            <a:custGeom>
              <a:avLst/>
              <a:gdLst>
                <a:gd name="T0" fmla="*/ 48 w 48"/>
                <a:gd name="T1" fmla="*/ 0 h 175"/>
                <a:gd name="T2" fmla="*/ 26 w 48"/>
                <a:gd name="T3" fmla="*/ 0 h 175"/>
                <a:gd name="T4" fmla="*/ 16 w 48"/>
                <a:gd name="T5" fmla="*/ 0 h 175"/>
                <a:gd name="T6" fmla="*/ 0 w 48"/>
                <a:gd name="T7" fmla="*/ 0 h 175"/>
                <a:gd name="T8" fmla="*/ 24 w 48"/>
                <a:gd name="T9" fmla="*/ 175 h 175"/>
                <a:gd name="T10" fmla="*/ 48 w 48"/>
                <a:gd name="T11" fmla="*/ 0 h 175"/>
              </a:gdLst>
              <a:ahLst/>
              <a:cxnLst>
                <a:cxn ang="0">
                  <a:pos x="T0" y="T1"/>
                </a:cxn>
                <a:cxn ang="0">
                  <a:pos x="T2" y="T3"/>
                </a:cxn>
                <a:cxn ang="0">
                  <a:pos x="T4" y="T5"/>
                </a:cxn>
                <a:cxn ang="0">
                  <a:pos x="T6" y="T7"/>
                </a:cxn>
                <a:cxn ang="0">
                  <a:pos x="T8" y="T9"/>
                </a:cxn>
                <a:cxn ang="0">
                  <a:pos x="T10" y="T11"/>
                </a:cxn>
              </a:cxnLst>
              <a:rect l="0" t="0" r="r" b="b"/>
              <a:pathLst>
                <a:path w="48" h="175">
                  <a:moveTo>
                    <a:pt x="48" y="0"/>
                  </a:moveTo>
                  <a:lnTo>
                    <a:pt x="26" y="0"/>
                  </a:lnTo>
                  <a:lnTo>
                    <a:pt x="16" y="0"/>
                  </a:lnTo>
                  <a:lnTo>
                    <a:pt x="0" y="0"/>
                  </a:lnTo>
                  <a:lnTo>
                    <a:pt x="24" y="175"/>
                  </a:lnTo>
                  <a:lnTo>
                    <a:pt x="4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8"/>
            <p:cNvSpPr>
              <a:spLocks/>
            </p:cNvSpPr>
            <p:nvPr/>
          </p:nvSpPr>
          <p:spPr bwMode="auto">
            <a:xfrm>
              <a:off x="4301" y="1776"/>
              <a:ext cx="48" cy="175"/>
            </a:xfrm>
            <a:custGeom>
              <a:avLst/>
              <a:gdLst>
                <a:gd name="T0" fmla="*/ 48 w 48"/>
                <a:gd name="T1" fmla="*/ 0 h 175"/>
                <a:gd name="T2" fmla="*/ 26 w 48"/>
                <a:gd name="T3" fmla="*/ 0 h 175"/>
                <a:gd name="T4" fmla="*/ 16 w 48"/>
                <a:gd name="T5" fmla="*/ 0 h 175"/>
                <a:gd name="T6" fmla="*/ 0 w 48"/>
                <a:gd name="T7" fmla="*/ 0 h 175"/>
                <a:gd name="T8" fmla="*/ 24 w 48"/>
                <a:gd name="T9" fmla="*/ 175 h 175"/>
                <a:gd name="T10" fmla="*/ 48 w 48"/>
                <a:gd name="T11" fmla="*/ 0 h 175"/>
              </a:gdLst>
              <a:ahLst/>
              <a:cxnLst>
                <a:cxn ang="0">
                  <a:pos x="T0" y="T1"/>
                </a:cxn>
                <a:cxn ang="0">
                  <a:pos x="T2" y="T3"/>
                </a:cxn>
                <a:cxn ang="0">
                  <a:pos x="T4" y="T5"/>
                </a:cxn>
                <a:cxn ang="0">
                  <a:pos x="T6" y="T7"/>
                </a:cxn>
                <a:cxn ang="0">
                  <a:pos x="T8" y="T9"/>
                </a:cxn>
                <a:cxn ang="0">
                  <a:pos x="T10" y="T11"/>
                </a:cxn>
              </a:cxnLst>
              <a:rect l="0" t="0" r="r" b="b"/>
              <a:pathLst>
                <a:path w="48" h="175">
                  <a:moveTo>
                    <a:pt x="48" y="0"/>
                  </a:moveTo>
                  <a:lnTo>
                    <a:pt x="26" y="0"/>
                  </a:lnTo>
                  <a:lnTo>
                    <a:pt x="16" y="0"/>
                  </a:lnTo>
                  <a:lnTo>
                    <a:pt x="0" y="0"/>
                  </a:lnTo>
                  <a:lnTo>
                    <a:pt x="24" y="175"/>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9"/>
            <p:cNvSpPr>
              <a:spLocks/>
            </p:cNvSpPr>
            <p:nvPr/>
          </p:nvSpPr>
          <p:spPr bwMode="auto">
            <a:xfrm>
              <a:off x="4313" y="1776"/>
              <a:ext cx="24" cy="33"/>
            </a:xfrm>
            <a:custGeom>
              <a:avLst/>
              <a:gdLst>
                <a:gd name="T0" fmla="*/ 0 w 24"/>
                <a:gd name="T1" fmla="*/ 20 h 33"/>
                <a:gd name="T2" fmla="*/ 3 w 24"/>
                <a:gd name="T3" fmla="*/ 33 h 33"/>
                <a:gd name="T4" fmla="*/ 18 w 24"/>
                <a:gd name="T5" fmla="*/ 33 h 33"/>
                <a:gd name="T6" fmla="*/ 24 w 24"/>
                <a:gd name="T7" fmla="*/ 15 h 33"/>
                <a:gd name="T8" fmla="*/ 11 w 24"/>
                <a:gd name="T9" fmla="*/ 0 h 33"/>
                <a:gd name="T10" fmla="*/ 0 w 24"/>
                <a:gd name="T11" fmla="*/ 20 h 33"/>
              </a:gdLst>
              <a:ahLst/>
              <a:cxnLst>
                <a:cxn ang="0">
                  <a:pos x="T0" y="T1"/>
                </a:cxn>
                <a:cxn ang="0">
                  <a:pos x="T2" y="T3"/>
                </a:cxn>
                <a:cxn ang="0">
                  <a:pos x="T4" y="T5"/>
                </a:cxn>
                <a:cxn ang="0">
                  <a:pos x="T6" y="T7"/>
                </a:cxn>
                <a:cxn ang="0">
                  <a:pos x="T8" y="T9"/>
                </a:cxn>
                <a:cxn ang="0">
                  <a:pos x="T10" y="T11"/>
                </a:cxn>
              </a:cxnLst>
              <a:rect l="0" t="0" r="r" b="b"/>
              <a:pathLst>
                <a:path w="24" h="33">
                  <a:moveTo>
                    <a:pt x="0" y="20"/>
                  </a:moveTo>
                  <a:lnTo>
                    <a:pt x="3" y="33"/>
                  </a:lnTo>
                  <a:lnTo>
                    <a:pt x="18" y="33"/>
                  </a:lnTo>
                  <a:lnTo>
                    <a:pt x="24" y="15"/>
                  </a:lnTo>
                  <a:lnTo>
                    <a:pt x="11" y="0"/>
                  </a:lnTo>
                  <a:lnTo>
                    <a:pt x="0" y="2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0"/>
            <p:cNvSpPr>
              <a:spLocks/>
            </p:cNvSpPr>
            <p:nvPr/>
          </p:nvSpPr>
          <p:spPr bwMode="auto">
            <a:xfrm>
              <a:off x="4310" y="1809"/>
              <a:ext cx="29" cy="142"/>
            </a:xfrm>
            <a:custGeom>
              <a:avLst/>
              <a:gdLst>
                <a:gd name="T0" fmla="*/ 21 w 29"/>
                <a:gd name="T1" fmla="*/ 0 h 142"/>
                <a:gd name="T2" fmla="*/ 6 w 29"/>
                <a:gd name="T3" fmla="*/ 0 h 142"/>
                <a:gd name="T4" fmla="*/ 0 w 29"/>
                <a:gd name="T5" fmla="*/ 35 h 142"/>
                <a:gd name="T6" fmla="*/ 15 w 29"/>
                <a:gd name="T7" fmla="*/ 142 h 142"/>
                <a:gd name="T8" fmla="*/ 29 w 29"/>
                <a:gd name="T9" fmla="*/ 42 h 142"/>
                <a:gd name="T10" fmla="*/ 21 w 29"/>
                <a:gd name="T11" fmla="*/ 0 h 142"/>
              </a:gdLst>
              <a:ahLst/>
              <a:cxnLst>
                <a:cxn ang="0">
                  <a:pos x="T0" y="T1"/>
                </a:cxn>
                <a:cxn ang="0">
                  <a:pos x="T2" y="T3"/>
                </a:cxn>
                <a:cxn ang="0">
                  <a:pos x="T4" y="T5"/>
                </a:cxn>
                <a:cxn ang="0">
                  <a:pos x="T6" y="T7"/>
                </a:cxn>
                <a:cxn ang="0">
                  <a:pos x="T8" y="T9"/>
                </a:cxn>
                <a:cxn ang="0">
                  <a:pos x="T10" y="T11"/>
                </a:cxn>
              </a:cxnLst>
              <a:rect l="0" t="0" r="r" b="b"/>
              <a:pathLst>
                <a:path w="29" h="142">
                  <a:moveTo>
                    <a:pt x="21" y="0"/>
                  </a:moveTo>
                  <a:lnTo>
                    <a:pt x="6" y="0"/>
                  </a:lnTo>
                  <a:lnTo>
                    <a:pt x="0" y="35"/>
                  </a:lnTo>
                  <a:lnTo>
                    <a:pt x="15" y="142"/>
                  </a:lnTo>
                  <a:lnTo>
                    <a:pt x="29" y="42"/>
                  </a:lnTo>
                  <a:lnTo>
                    <a:pt x="21"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1"/>
            <p:cNvSpPr>
              <a:spLocks/>
            </p:cNvSpPr>
            <p:nvPr/>
          </p:nvSpPr>
          <p:spPr bwMode="auto">
            <a:xfrm>
              <a:off x="4301" y="1757"/>
              <a:ext cx="24" cy="46"/>
            </a:xfrm>
            <a:custGeom>
              <a:avLst/>
              <a:gdLst>
                <a:gd name="T0" fmla="*/ 24 w 24"/>
                <a:gd name="T1" fmla="*/ 19 h 46"/>
                <a:gd name="T2" fmla="*/ 8 w 24"/>
                <a:gd name="T3" fmla="*/ 46 h 46"/>
                <a:gd name="T4" fmla="*/ 0 w 24"/>
                <a:gd name="T5" fmla="*/ 19 h 46"/>
                <a:gd name="T6" fmla="*/ 0 w 24"/>
                <a:gd name="T7" fmla="*/ 0 h 46"/>
                <a:gd name="T8" fmla="*/ 24 w 24"/>
                <a:gd name="T9" fmla="*/ 19 h 46"/>
              </a:gdLst>
              <a:ahLst/>
              <a:cxnLst>
                <a:cxn ang="0">
                  <a:pos x="T0" y="T1"/>
                </a:cxn>
                <a:cxn ang="0">
                  <a:pos x="T2" y="T3"/>
                </a:cxn>
                <a:cxn ang="0">
                  <a:pos x="T4" y="T5"/>
                </a:cxn>
                <a:cxn ang="0">
                  <a:pos x="T6" y="T7"/>
                </a:cxn>
                <a:cxn ang="0">
                  <a:pos x="T8" y="T9"/>
                </a:cxn>
              </a:cxnLst>
              <a:rect l="0" t="0" r="r" b="b"/>
              <a:pathLst>
                <a:path w="24" h="46">
                  <a:moveTo>
                    <a:pt x="24" y="19"/>
                  </a:moveTo>
                  <a:lnTo>
                    <a:pt x="8" y="46"/>
                  </a:lnTo>
                  <a:lnTo>
                    <a:pt x="0" y="19"/>
                  </a:lnTo>
                  <a:lnTo>
                    <a:pt x="0" y="0"/>
                  </a:lnTo>
                  <a:lnTo>
                    <a:pt x="2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2"/>
            <p:cNvSpPr>
              <a:spLocks/>
            </p:cNvSpPr>
            <p:nvPr/>
          </p:nvSpPr>
          <p:spPr bwMode="auto">
            <a:xfrm>
              <a:off x="4324" y="1757"/>
              <a:ext cx="25" cy="46"/>
            </a:xfrm>
            <a:custGeom>
              <a:avLst/>
              <a:gdLst>
                <a:gd name="T0" fmla="*/ 0 w 25"/>
                <a:gd name="T1" fmla="*/ 19 h 46"/>
                <a:gd name="T2" fmla="*/ 16 w 25"/>
                <a:gd name="T3" fmla="*/ 46 h 46"/>
                <a:gd name="T4" fmla="*/ 25 w 25"/>
                <a:gd name="T5" fmla="*/ 19 h 46"/>
                <a:gd name="T6" fmla="*/ 25 w 25"/>
                <a:gd name="T7" fmla="*/ 0 h 46"/>
                <a:gd name="T8" fmla="*/ 0 w 25"/>
                <a:gd name="T9" fmla="*/ 19 h 46"/>
              </a:gdLst>
              <a:ahLst/>
              <a:cxnLst>
                <a:cxn ang="0">
                  <a:pos x="T0" y="T1"/>
                </a:cxn>
                <a:cxn ang="0">
                  <a:pos x="T2" y="T3"/>
                </a:cxn>
                <a:cxn ang="0">
                  <a:pos x="T4" y="T5"/>
                </a:cxn>
                <a:cxn ang="0">
                  <a:pos x="T6" y="T7"/>
                </a:cxn>
                <a:cxn ang="0">
                  <a:pos x="T8" y="T9"/>
                </a:cxn>
              </a:cxnLst>
              <a:rect l="0" t="0" r="r" b="b"/>
              <a:pathLst>
                <a:path w="25" h="46">
                  <a:moveTo>
                    <a:pt x="0" y="19"/>
                  </a:moveTo>
                  <a:lnTo>
                    <a:pt x="16" y="46"/>
                  </a:lnTo>
                  <a:lnTo>
                    <a:pt x="25" y="19"/>
                  </a:lnTo>
                  <a:lnTo>
                    <a:pt x="25"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3"/>
            <p:cNvSpPr>
              <a:spLocks/>
            </p:cNvSpPr>
            <p:nvPr/>
          </p:nvSpPr>
          <p:spPr bwMode="auto">
            <a:xfrm>
              <a:off x="4373" y="1838"/>
              <a:ext cx="30" cy="20"/>
            </a:xfrm>
            <a:custGeom>
              <a:avLst/>
              <a:gdLst>
                <a:gd name="T0" fmla="*/ 0 w 30"/>
                <a:gd name="T1" fmla="*/ 20 h 20"/>
                <a:gd name="T2" fmla="*/ 15 w 30"/>
                <a:gd name="T3" fmla="*/ 0 h 20"/>
                <a:gd name="T4" fmla="*/ 30 w 30"/>
                <a:gd name="T5" fmla="*/ 20 h 20"/>
                <a:gd name="T6" fmla="*/ 0 w 30"/>
                <a:gd name="T7" fmla="*/ 20 h 20"/>
              </a:gdLst>
              <a:ahLst/>
              <a:cxnLst>
                <a:cxn ang="0">
                  <a:pos x="T0" y="T1"/>
                </a:cxn>
                <a:cxn ang="0">
                  <a:pos x="T2" y="T3"/>
                </a:cxn>
                <a:cxn ang="0">
                  <a:pos x="T4" y="T5"/>
                </a:cxn>
                <a:cxn ang="0">
                  <a:pos x="T6" y="T7"/>
                </a:cxn>
              </a:cxnLst>
              <a:rect l="0" t="0" r="r" b="b"/>
              <a:pathLst>
                <a:path w="30" h="20">
                  <a:moveTo>
                    <a:pt x="0" y="20"/>
                  </a:moveTo>
                  <a:lnTo>
                    <a:pt x="15" y="0"/>
                  </a:lnTo>
                  <a:lnTo>
                    <a:pt x="30" y="2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4"/>
            <p:cNvSpPr>
              <a:spLocks/>
            </p:cNvSpPr>
            <p:nvPr/>
          </p:nvSpPr>
          <p:spPr bwMode="auto">
            <a:xfrm>
              <a:off x="4388" y="1838"/>
              <a:ext cx="29" cy="20"/>
            </a:xfrm>
            <a:custGeom>
              <a:avLst/>
              <a:gdLst>
                <a:gd name="T0" fmla="*/ 0 w 29"/>
                <a:gd name="T1" fmla="*/ 20 h 20"/>
                <a:gd name="T2" fmla="*/ 15 w 29"/>
                <a:gd name="T3" fmla="*/ 0 h 20"/>
                <a:gd name="T4" fmla="*/ 29 w 29"/>
                <a:gd name="T5" fmla="*/ 20 h 20"/>
                <a:gd name="T6" fmla="*/ 0 w 29"/>
                <a:gd name="T7" fmla="*/ 20 h 20"/>
              </a:gdLst>
              <a:ahLst/>
              <a:cxnLst>
                <a:cxn ang="0">
                  <a:pos x="T0" y="T1"/>
                </a:cxn>
                <a:cxn ang="0">
                  <a:pos x="T2" y="T3"/>
                </a:cxn>
                <a:cxn ang="0">
                  <a:pos x="T4" y="T5"/>
                </a:cxn>
                <a:cxn ang="0">
                  <a:pos x="T6" y="T7"/>
                </a:cxn>
              </a:cxnLst>
              <a:rect l="0" t="0" r="r" b="b"/>
              <a:pathLst>
                <a:path w="29" h="20">
                  <a:moveTo>
                    <a:pt x="0" y="20"/>
                  </a:moveTo>
                  <a:lnTo>
                    <a:pt x="15" y="0"/>
                  </a:lnTo>
                  <a:lnTo>
                    <a:pt x="29" y="2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5"/>
            <p:cNvSpPr>
              <a:spLocks/>
            </p:cNvSpPr>
            <p:nvPr/>
          </p:nvSpPr>
          <p:spPr bwMode="auto">
            <a:xfrm>
              <a:off x="4384" y="1654"/>
              <a:ext cx="12" cy="12"/>
            </a:xfrm>
            <a:custGeom>
              <a:avLst/>
              <a:gdLst>
                <a:gd name="T0" fmla="*/ 15 w 16"/>
                <a:gd name="T1" fmla="*/ 9 h 16"/>
                <a:gd name="T2" fmla="*/ 7 w 16"/>
                <a:gd name="T3" fmla="*/ 15 h 16"/>
                <a:gd name="T4" fmla="*/ 1 w 16"/>
                <a:gd name="T5" fmla="*/ 7 h 16"/>
                <a:gd name="T6" fmla="*/ 9 w 16"/>
                <a:gd name="T7" fmla="*/ 1 h 16"/>
                <a:gd name="T8" fmla="*/ 15 w 16"/>
                <a:gd name="T9" fmla="*/ 9 h 16"/>
              </a:gdLst>
              <a:ahLst/>
              <a:cxnLst>
                <a:cxn ang="0">
                  <a:pos x="T0" y="T1"/>
                </a:cxn>
                <a:cxn ang="0">
                  <a:pos x="T2" y="T3"/>
                </a:cxn>
                <a:cxn ang="0">
                  <a:pos x="T4" y="T5"/>
                </a:cxn>
                <a:cxn ang="0">
                  <a:pos x="T6" y="T7"/>
                </a:cxn>
                <a:cxn ang="0">
                  <a:pos x="T8" y="T9"/>
                </a:cxn>
              </a:cxnLst>
              <a:rect l="0" t="0" r="r" b="b"/>
              <a:pathLst>
                <a:path w="16" h="16">
                  <a:moveTo>
                    <a:pt x="15" y="9"/>
                  </a:moveTo>
                  <a:cubicBezTo>
                    <a:pt x="14" y="13"/>
                    <a:pt x="10" y="16"/>
                    <a:pt x="7" y="15"/>
                  </a:cubicBezTo>
                  <a:cubicBezTo>
                    <a:pt x="3" y="15"/>
                    <a:pt x="0" y="11"/>
                    <a:pt x="1" y="7"/>
                  </a:cubicBezTo>
                  <a:cubicBezTo>
                    <a:pt x="1" y="3"/>
                    <a:pt x="5" y="0"/>
                    <a:pt x="9" y="1"/>
                  </a:cubicBezTo>
                  <a:cubicBezTo>
                    <a:pt x="13" y="2"/>
                    <a:pt x="16" y="6"/>
                    <a:pt x="1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6"/>
            <p:cNvSpPr>
              <a:spLocks/>
            </p:cNvSpPr>
            <p:nvPr/>
          </p:nvSpPr>
          <p:spPr bwMode="auto">
            <a:xfrm>
              <a:off x="4403" y="1637"/>
              <a:ext cx="31" cy="59"/>
            </a:xfrm>
            <a:custGeom>
              <a:avLst/>
              <a:gdLst>
                <a:gd name="T0" fmla="*/ 24 w 31"/>
                <a:gd name="T1" fmla="*/ 0 h 59"/>
                <a:gd name="T2" fmla="*/ 31 w 31"/>
                <a:gd name="T3" fmla="*/ 59 h 59"/>
                <a:gd name="T4" fmla="*/ 0 w 31"/>
                <a:gd name="T5" fmla="*/ 53 h 59"/>
                <a:gd name="T6" fmla="*/ 24 w 31"/>
                <a:gd name="T7" fmla="*/ 0 h 59"/>
              </a:gdLst>
              <a:ahLst/>
              <a:cxnLst>
                <a:cxn ang="0">
                  <a:pos x="T0" y="T1"/>
                </a:cxn>
                <a:cxn ang="0">
                  <a:pos x="T2" y="T3"/>
                </a:cxn>
                <a:cxn ang="0">
                  <a:pos x="T4" y="T5"/>
                </a:cxn>
                <a:cxn ang="0">
                  <a:pos x="T6" y="T7"/>
                </a:cxn>
              </a:cxnLst>
              <a:rect l="0" t="0" r="r" b="b"/>
              <a:pathLst>
                <a:path w="31" h="59">
                  <a:moveTo>
                    <a:pt x="24" y="0"/>
                  </a:moveTo>
                  <a:lnTo>
                    <a:pt x="31" y="59"/>
                  </a:lnTo>
                  <a:lnTo>
                    <a:pt x="0" y="53"/>
                  </a:lnTo>
                  <a:lnTo>
                    <a:pt x="24" y="0"/>
                  </a:lnTo>
                  <a:close/>
                </a:path>
              </a:pathLst>
            </a:custGeom>
            <a:solidFill>
              <a:srgbClr val="DD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7"/>
            <p:cNvSpPr>
              <a:spLocks/>
            </p:cNvSpPr>
            <p:nvPr/>
          </p:nvSpPr>
          <p:spPr bwMode="auto">
            <a:xfrm>
              <a:off x="4293" y="1577"/>
              <a:ext cx="143" cy="176"/>
            </a:xfrm>
            <a:custGeom>
              <a:avLst/>
              <a:gdLst>
                <a:gd name="T0" fmla="*/ 22 w 199"/>
                <a:gd name="T1" fmla="*/ 0 h 245"/>
                <a:gd name="T2" fmla="*/ 1 w 199"/>
                <a:gd name="T3" fmla="*/ 124 h 245"/>
                <a:gd name="T4" fmla="*/ 1 w 199"/>
                <a:gd name="T5" fmla="*/ 125 h 245"/>
                <a:gd name="T6" fmla="*/ 0 w 199"/>
                <a:gd name="T7" fmla="*/ 143 h 245"/>
                <a:gd name="T8" fmla="*/ 31 w 199"/>
                <a:gd name="T9" fmla="*/ 138 h 245"/>
                <a:gd name="T10" fmla="*/ 47 w 199"/>
                <a:gd name="T11" fmla="*/ 190 h 245"/>
                <a:gd name="T12" fmla="*/ 161 w 199"/>
                <a:gd name="T13" fmla="*/ 245 h 245"/>
                <a:gd name="T14" fmla="*/ 169 w 199"/>
                <a:gd name="T15" fmla="*/ 198 h 245"/>
                <a:gd name="T16" fmla="*/ 185 w 199"/>
                <a:gd name="T17" fmla="*/ 109 h 245"/>
                <a:gd name="T18" fmla="*/ 199 w 199"/>
                <a:gd name="T19" fmla="*/ 32 h 245"/>
                <a:gd name="T20" fmla="*/ 22 w 199"/>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245">
                  <a:moveTo>
                    <a:pt x="22" y="0"/>
                  </a:moveTo>
                  <a:cubicBezTo>
                    <a:pt x="1" y="124"/>
                    <a:pt x="1" y="124"/>
                    <a:pt x="1" y="124"/>
                  </a:cubicBezTo>
                  <a:cubicBezTo>
                    <a:pt x="1" y="125"/>
                    <a:pt x="1" y="125"/>
                    <a:pt x="1" y="125"/>
                  </a:cubicBezTo>
                  <a:cubicBezTo>
                    <a:pt x="0" y="131"/>
                    <a:pt x="0" y="137"/>
                    <a:pt x="0" y="143"/>
                  </a:cubicBezTo>
                  <a:cubicBezTo>
                    <a:pt x="31" y="138"/>
                    <a:pt x="31" y="138"/>
                    <a:pt x="31" y="138"/>
                  </a:cubicBezTo>
                  <a:cubicBezTo>
                    <a:pt x="34" y="158"/>
                    <a:pt x="40" y="176"/>
                    <a:pt x="47" y="190"/>
                  </a:cubicBezTo>
                  <a:cubicBezTo>
                    <a:pt x="64" y="215"/>
                    <a:pt x="96" y="241"/>
                    <a:pt x="161" y="245"/>
                  </a:cubicBezTo>
                  <a:cubicBezTo>
                    <a:pt x="169" y="198"/>
                    <a:pt x="169" y="198"/>
                    <a:pt x="169" y="198"/>
                  </a:cubicBezTo>
                  <a:cubicBezTo>
                    <a:pt x="185" y="109"/>
                    <a:pt x="185" y="109"/>
                    <a:pt x="185" y="109"/>
                  </a:cubicBezTo>
                  <a:cubicBezTo>
                    <a:pt x="199" y="32"/>
                    <a:pt x="199" y="32"/>
                    <a:pt x="199" y="32"/>
                  </a:cubicBezTo>
                  <a:cubicBezTo>
                    <a:pt x="22" y="0"/>
                    <a:pt x="22" y="0"/>
                    <a:pt x="22" y="0"/>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8"/>
            <p:cNvSpPr>
              <a:spLocks/>
            </p:cNvSpPr>
            <p:nvPr/>
          </p:nvSpPr>
          <p:spPr bwMode="auto">
            <a:xfrm>
              <a:off x="4384" y="1654"/>
              <a:ext cx="12" cy="12"/>
            </a:xfrm>
            <a:custGeom>
              <a:avLst/>
              <a:gdLst>
                <a:gd name="T0" fmla="*/ 15 w 16"/>
                <a:gd name="T1" fmla="*/ 9 h 16"/>
                <a:gd name="T2" fmla="*/ 7 w 16"/>
                <a:gd name="T3" fmla="*/ 15 h 16"/>
                <a:gd name="T4" fmla="*/ 1 w 16"/>
                <a:gd name="T5" fmla="*/ 7 h 16"/>
                <a:gd name="T6" fmla="*/ 9 w 16"/>
                <a:gd name="T7" fmla="*/ 1 h 16"/>
                <a:gd name="T8" fmla="*/ 15 w 16"/>
                <a:gd name="T9" fmla="*/ 9 h 16"/>
              </a:gdLst>
              <a:ahLst/>
              <a:cxnLst>
                <a:cxn ang="0">
                  <a:pos x="T0" y="T1"/>
                </a:cxn>
                <a:cxn ang="0">
                  <a:pos x="T2" y="T3"/>
                </a:cxn>
                <a:cxn ang="0">
                  <a:pos x="T4" y="T5"/>
                </a:cxn>
                <a:cxn ang="0">
                  <a:pos x="T6" y="T7"/>
                </a:cxn>
                <a:cxn ang="0">
                  <a:pos x="T8" y="T9"/>
                </a:cxn>
              </a:cxnLst>
              <a:rect l="0" t="0" r="r" b="b"/>
              <a:pathLst>
                <a:path w="16" h="16">
                  <a:moveTo>
                    <a:pt x="15" y="9"/>
                  </a:moveTo>
                  <a:cubicBezTo>
                    <a:pt x="14" y="13"/>
                    <a:pt x="10" y="16"/>
                    <a:pt x="7" y="15"/>
                  </a:cubicBezTo>
                  <a:cubicBezTo>
                    <a:pt x="3" y="15"/>
                    <a:pt x="0" y="11"/>
                    <a:pt x="1" y="7"/>
                  </a:cubicBezTo>
                  <a:cubicBezTo>
                    <a:pt x="1" y="3"/>
                    <a:pt x="5" y="0"/>
                    <a:pt x="9" y="1"/>
                  </a:cubicBezTo>
                  <a:cubicBezTo>
                    <a:pt x="13" y="2"/>
                    <a:pt x="16" y="6"/>
                    <a:pt x="15" y="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9"/>
            <p:cNvSpPr>
              <a:spLocks/>
            </p:cNvSpPr>
            <p:nvPr/>
          </p:nvSpPr>
          <p:spPr bwMode="auto">
            <a:xfrm>
              <a:off x="4269" y="1533"/>
              <a:ext cx="173" cy="180"/>
            </a:xfrm>
            <a:custGeom>
              <a:avLst/>
              <a:gdLst>
                <a:gd name="T0" fmla="*/ 145 w 240"/>
                <a:gd name="T1" fmla="*/ 15 h 251"/>
                <a:gd name="T2" fmla="*/ 110 w 240"/>
                <a:gd name="T3" fmla="*/ 18 h 251"/>
                <a:gd name="T4" fmla="*/ 79 w 240"/>
                <a:gd name="T5" fmla="*/ 20 h 251"/>
                <a:gd name="T6" fmla="*/ 58 w 240"/>
                <a:gd name="T7" fmla="*/ 55 h 251"/>
                <a:gd name="T8" fmla="*/ 14 w 240"/>
                <a:gd name="T9" fmla="*/ 99 h 251"/>
                <a:gd name="T10" fmla="*/ 25 w 240"/>
                <a:gd name="T11" fmla="*/ 228 h 251"/>
                <a:gd name="T12" fmla="*/ 25 w 240"/>
                <a:gd name="T13" fmla="*/ 229 h 251"/>
                <a:gd name="T14" fmla="*/ 26 w 240"/>
                <a:gd name="T15" fmla="*/ 229 h 251"/>
                <a:gd name="T16" fmla="*/ 76 w 240"/>
                <a:gd name="T17" fmla="*/ 241 h 251"/>
                <a:gd name="T18" fmla="*/ 67 w 240"/>
                <a:gd name="T19" fmla="*/ 196 h 251"/>
                <a:gd name="T20" fmla="*/ 67 w 240"/>
                <a:gd name="T21" fmla="*/ 196 h 251"/>
                <a:gd name="T22" fmla="*/ 97 w 240"/>
                <a:gd name="T23" fmla="*/ 130 h 251"/>
                <a:gd name="T24" fmla="*/ 96 w 240"/>
                <a:gd name="T25" fmla="*/ 129 h 251"/>
                <a:gd name="T26" fmla="*/ 101 w 240"/>
                <a:gd name="T27" fmla="*/ 126 h 251"/>
                <a:gd name="T28" fmla="*/ 150 w 240"/>
                <a:gd name="T29" fmla="*/ 123 h 251"/>
                <a:gd name="T30" fmla="*/ 231 w 240"/>
                <a:gd name="T31" fmla="*/ 92 h 251"/>
                <a:gd name="T32" fmla="*/ 231 w 240"/>
                <a:gd name="T33" fmla="*/ 92 h 251"/>
                <a:gd name="T34" fmla="*/ 231 w 240"/>
                <a:gd name="T35" fmla="*/ 91 h 251"/>
                <a:gd name="T36" fmla="*/ 231 w 240"/>
                <a:gd name="T37" fmla="*/ 91 h 251"/>
                <a:gd name="T38" fmla="*/ 231 w 240"/>
                <a:gd name="T39" fmla="*/ 91 h 251"/>
                <a:gd name="T40" fmla="*/ 145 w 240"/>
                <a:gd name="T41"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251">
                  <a:moveTo>
                    <a:pt x="145" y="15"/>
                  </a:moveTo>
                  <a:cubicBezTo>
                    <a:pt x="132" y="20"/>
                    <a:pt x="124" y="21"/>
                    <a:pt x="110" y="18"/>
                  </a:cubicBezTo>
                  <a:cubicBezTo>
                    <a:pt x="99" y="16"/>
                    <a:pt x="90" y="16"/>
                    <a:pt x="79" y="20"/>
                  </a:cubicBezTo>
                  <a:cubicBezTo>
                    <a:pt x="69" y="24"/>
                    <a:pt x="60" y="40"/>
                    <a:pt x="58" y="55"/>
                  </a:cubicBezTo>
                  <a:cubicBezTo>
                    <a:pt x="27" y="62"/>
                    <a:pt x="14" y="99"/>
                    <a:pt x="14" y="99"/>
                  </a:cubicBezTo>
                  <a:cubicBezTo>
                    <a:pt x="0" y="174"/>
                    <a:pt x="10" y="210"/>
                    <a:pt x="25" y="228"/>
                  </a:cubicBezTo>
                  <a:cubicBezTo>
                    <a:pt x="25" y="229"/>
                    <a:pt x="25" y="229"/>
                    <a:pt x="25" y="229"/>
                  </a:cubicBezTo>
                  <a:cubicBezTo>
                    <a:pt x="26" y="229"/>
                    <a:pt x="26" y="229"/>
                    <a:pt x="26" y="229"/>
                  </a:cubicBezTo>
                  <a:cubicBezTo>
                    <a:pt x="46" y="251"/>
                    <a:pt x="76" y="241"/>
                    <a:pt x="76" y="241"/>
                  </a:cubicBezTo>
                  <a:cubicBezTo>
                    <a:pt x="71" y="231"/>
                    <a:pt x="67" y="196"/>
                    <a:pt x="67" y="196"/>
                  </a:cubicBezTo>
                  <a:cubicBezTo>
                    <a:pt x="67" y="196"/>
                    <a:pt x="67" y="196"/>
                    <a:pt x="67" y="196"/>
                  </a:cubicBezTo>
                  <a:cubicBezTo>
                    <a:pt x="89" y="166"/>
                    <a:pt x="97" y="130"/>
                    <a:pt x="97" y="130"/>
                  </a:cubicBezTo>
                  <a:cubicBezTo>
                    <a:pt x="96" y="129"/>
                    <a:pt x="96" y="129"/>
                    <a:pt x="96" y="129"/>
                  </a:cubicBezTo>
                  <a:cubicBezTo>
                    <a:pt x="98" y="128"/>
                    <a:pt x="99" y="127"/>
                    <a:pt x="101" y="126"/>
                  </a:cubicBezTo>
                  <a:cubicBezTo>
                    <a:pt x="118" y="114"/>
                    <a:pt x="129" y="120"/>
                    <a:pt x="150" y="123"/>
                  </a:cubicBezTo>
                  <a:cubicBezTo>
                    <a:pt x="175" y="126"/>
                    <a:pt x="217" y="117"/>
                    <a:pt x="231" y="92"/>
                  </a:cubicBezTo>
                  <a:cubicBezTo>
                    <a:pt x="231" y="92"/>
                    <a:pt x="231" y="92"/>
                    <a:pt x="231" y="92"/>
                  </a:cubicBezTo>
                  <a:cubicBezTo>
                    <a:pt x="231" y="92"/>
                    <a:pt x="231" y="91"/>
                    <a:pt x="231" y="91"/>
                  </a:cubicBezTo>
                  <a:cubicBezTo>
                    <a:pt x="231" y="91"/>
                    <a:pt x="231" y="91"/>
                    <a:pt x="231" y="91"/>
                  </a:cubicBezTo>
                  <a:cubicBezTo>
                    <a:pt x="231" y="91"/>
                    <a:pt x="231" y="91"/>
                    <a:pt x="231" y="91"/>
                  </a:cubicBezTo>
                  <a:cubicBezTo>
                    <a:pt x="240" y="45"/>
                    <a:pt x="186" y="0"/>
                    <a:pt x="145" y="15"/>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0"/>
            <p:cNvSpPr>
              <a:spLocks/>
            </p:cNvSpPr>
            <p:nvPr/>
          </p:nvSpPr>
          <p:spPr bwMode="auto">
            <a:xfrm>
              <a:off x="4315" y="1676"/>
              <a:ext cx="3" cy="15"/>
            </a:xfrm>
            <a:custGeom>
              <a:avLst/>
              <a:gdLst>
                <a:gd name="T0" fmla="*/ 1 w 5"/>
                <a:gd name="T1" fmla="*/ 0 h 21"/>
                <a:gd name="T2" fmla="*/ 0 w 5"/>
                <a:gd name="T3" fmla="*/ 1 h 21"/>
                <a:gd name="T4" fmla="*/ 5 w 5"/>
                <a:gd name="T5" fmla="*/ 21 h 21"/>
                <a:gd name="T6" fmla="*/ 1 w 5"/>
                <a:gd name="T7" fmla="*/ 0 h 21"/>
              </a:gdLst>
              <a:ahLst/>
              <a:cxnLst>
                <a:cxn ang="0">
                  <a:pos x="T0" y="T1"/>
                </a:cxn>
                <a:cxn ang="0">
                  <a:pos x="T2" y="T3"/>
                </a:cxn>
                <a:cxn ang="0">
                  <a:pos x="T4" y="T5"/>
                </a:cxn>
                <a:cxn ang="0">
                  <a:pos x="T6" y="T7"/>
                </a:cxn>
              </a:cxnLst>
              <a:rect l="0" t="0" r="r" b="b"/>
              <a:pathLst>
                <a:path w="5" h="21">
                  <a:moveTo>
                    <a:pt x="1" y="0"/>
                  </a:moveTo>
                  <a:cubicBezTo>
                    <a:pt x="0" y="1"/>
                    <a:pt x="0" y="1"/>
                    <a:pt x="0" y="1"/>
                  </a:cubicBezTo>
                  <a:cubicBezTo>
                    <a:pt x="0" y="1"/>
                    <a:pt x="2" y="10"/>
                    <a:pt x="5" y="21"/>
                  </a:cubicBezTo>
                  <a:cubicBezTo>
                    <a:pt x="4" y="14"/>
                    <a:pt x="2" y="7"/>
                    <a:pt x="1" y="0"/>
                  </a:cubicBezTo>
                </a:path>
              </a:pathLst>
            </a:custGeom>
            <a:solidFill>
              <a:srgbClr val="001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1"/>
            <p:cNvSpPr>
              <a:spLocks noChangeArrowheads="1"/>
            </p:cNvSpPr>
            <p:nvPr/>
          </p:nvSpPr>
          <p:spPr bwMode="auto">
            <a:xfrm>
              <a:off x="4056" y="2342"/>
              <a:ext cx="317" cy="2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2"/>
            <p:cNvSpPr>
              <a:spLocks noChangeArrowheads="1"/>
            </p:cNvSpPr>
            <p:nvPr/>
          </p:nvSpPr>
          <p:spPr bwMode="auto">
            <a:xfrm>
              <a:off x="4056" y="2342"/>
              <a:ext cx="31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3"/>
            <p:cNvSpPr>
              <a:spLocks/>
            </p:cNvSpPr>
            <p:nvPr/>
          </p:nvSpPr>
          <p:spPr bwMode="auto">
            <a:xfrm>
              <a:off x="4304" y="2342"/>
              <a:ext cx="69" cy="238"/>
            </a:xfrm>
            <a:custGeom>
              <a:avLst/>
              <a:gdLst>
                <a:gd name="T0" fmla="*/ 69 w 69"/>
                <a:gd name="T1" fmla="*/ 0 h 238"/>
                <a:gd name="T2" fmla="*/ 0 w 69"/>
                <a:gd name="T3" fmla="*/ 0 h 238"/>
                <a:gd name="T4" fmla="*/ 0 w 69"/>
                <a:gd name="T5" fmla="*/ 238 h 238"/>
                <a:gd name="T6" fmla="*/ 69 w 69"/>
                <a:gd name="T7" fmla="*/ 238 h 238"/>
                <a:gd name="T8" fmla="*/ 69 w 69"/>
                <a:gd name="T9" fmla="*/ 191 h 238"/>
                <a:gd name="T10" fmla="*/ 69 w 69"/>
                <a:gd name="T11" fmla="*/ 190 h 238"/>
                <a:gd name="T12" fmla="*/ 69 w 69"/>
                <a:gd name="T13" fmla="*/ 149 h 238"/>
                <a:gd name="T14" fmla="*/ 69 w 69"/>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38">
                  <a:moveTo>
                    <a:pt x="69" y="0"/>
                  </a:moveTo>
                  <a:lnTo>
                    <a:pt x="0" y="0"/>
                  </a:lnTo>
                  <a:lnTo>
                    <a:pt x="0" y="238"/>
                  </a:lnTo>
                  <a:lnTo>
                    <a:pt x="69" y="238"/>
                  </a:lnTo>
                  <a:lnTo>
                    <a:pt x="69" y="191"/>
                  </a:lnTo>
                  <a:lnTo>
                    <a:pt x="69" y="190"/>
                  </a:lnTo>
                  <a:lnTo>
                    <a:pt x="69" y="149"/>
                  </a:lnTo>
                  <a:lnTo>
                    <a:pt x="69" y="0"/>
                  </a:lnTo>
                  <a:close/>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4"/>
            <p:cNvSpPr>
              <a:spLocks/>
            </p:cNvSpPr>
            <p:nvPr/>
          </p:nvSpPr>
          <p:spPr bwMode="auto">
            <a:xfrm>
              <a:off x="4304" y="2342"/>
              <a:ext cx="69" cy="238"/>
            </a:xfrm>
            <a:custGeom>
              <a:avLst/>
              <a:gdLst>
                <a:gd name="T0" fmla="*/ 69 w 69"/>
                <a:gd name="T1" fmla="*/ 0 h 238"/>
                <a:gd name="T2" fmla="*/ 0 w 69"/>
                <a:gd name="T3" fmla="*/ 0 h 238"/>
                <a:gd name="T4" fmla="*/ 0 w 69"/>
                <a:gd name="T5" fmla="*/ 238 h 238"/>
                <a:gd name="T6" fmla="*/ 69 w 69"/>
                <a:gd name="T7" fmla="*/ 238 h 238"/>
                <a:gd name="T8" fmla="*/ 69 w 69"/>
                <a:gd name="T9" fmla="*/ 191 h 238"/>
                <a:gd name="T10" fmla="*/ 69 w 69"/>
                <a:gd name="T11" fmla="*/ 190 h 238"/>
                <a:gd name="T12" fmla="*/ 69 w 69"/>
                <a:gd name="T13" fmla="*/ 149 h 238"/>
                <a:gd name="T14" fmla="*/ 69 w 69"/>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38">
                  <a:moveTo>
                    <a:pt x="69" y="0"/>
                  </a:moveTo>
                  <a:lnTo>
                    <a:pt x="0" y="0"/>
                  </a:lnTo>
                  <a:lnTo>
                    <a:pt x="0" y="238"/>
                  </a:lnTo>
                  <a:lnTo>
                    <a:pt x="69" y="238"/>
                  </a:lnTo>
                  <a:lnTo>
                    <a:pt x="69" y="191"/>
                  </a:lnTo>
                  <a:lnTo>
                    <a:pt x="69" y="190"/>
                  </a:lnTo>
                  <a:lnTo>
                    <a:pt x="69" y="149"/>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5"/>
            <p:cNvSpPr>
              <a:spLocks/>
            </p:cNvSpPr>
            <p:nvPr/>
          </p:nvSpPr>
          <p:spPr bwMode="auto">
            <a:xfrm>
              <a:off x="4154" y="2301"/>
              <a:ext cx="107" cy="54"/>
            </a:xfrm>
            <a:custGeom>
              <a:avLst/>
              <a:gdLst>
                <a:gd name="T0" fmla="*/ 94 w 107"/>
                <a:gd name="T1" fmla="*/ 54 h 54"/>
                <a:gd name="T2" fmla="*/ 94 w 107"/>
                <a:gd name="T3" fmla="*/ 15 h 54"/>
                <a:gd name="T4" fmla="*/ 14 w 107"/>
                <a:gd name="T5" fmla="*/ 15 h 54"/>
                <a:gd name="T6" fmla="*/ 14 w 107"/>
                <a:gd name="T7" fmla="*/ 52 h 54"/>
                <a:gd name="T8" fmla="*/ 14 w 107"/>
                <a:gd name="T9" fmla="*/ 52 h 54"/>
                <a:gd name="T10" fmla="*/ 0 w 107"/>
                <a:gd name="T11" fmla="*/ 52 h 54"/>
                <a:gd name="T12" fmla="*/ 0 w 107"/>
                <a:gd name="T13" fmla="*/ 0 h 54"/>
                <a:gd name="T14" fmla="*/ 107 w 107"/>
                <a:gd name="T15" fmla="*/ 0 h 54"/>
                <a:gd name="T16" fmla="*/ 107 w 107"/>
                <a:gd name="T17" fmla="*/ 54 h 54"/>
                <a:gd name="T18" fmla="*/ 94 w 107"/>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54">
                  <a:moveTo>
                    <a:pt x="94" y="54"/>
                  </a:moveTo>
                  <a:lnTo>
                    <a:pt x="94" y="15"/>
                  </a:lnTo>
                  <a:lnTo>
                    <a:pt x="14" y="15"/>
                  </a:lnTo>
                  <a:lnTo>
                    <a:pt x="14" y="52"/>
                  </a:lnTo>
                  <a:lnTo>
                    <a:pt x="14" y="52"/>
                  </a:lnTo>
                  <a:lnTo>
                    <a:pt x="0" y="52"/>
                  </a:lnTo>
                  <a:lnTo>
                    <a:pt x="0" y="0"/>
                  </a:lnTo>
                  <a:lnTo>
                    <a:pt x="107" y="0"/>
                  </a:lnTo>
                  <a:lnTo>
                    <a:pt x="107" y="54"/>
                  </a:lnTo>
                  <a:lnTo>
                    <a:pt x="94" y="5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6"/>
            <p:cNvSpPr>
              <a:spLocks/>
            </p:cNvSpPr>
            <p:nvPr/>
          </p:nvSpPr>
          <p:spPr bwMode="auto">
            <a:xfrm>
              <a:off x="4305" y="1623"/>
              <a:ext cx="35" cy="56"/>
            </a:xfrm>
            <a:custGeom>
              <a:avLst/>
              <a:gdLst>
                <a:gd name="T0" fmla="*/ 48 w 48"/>
                <a:gd name="T1" fmla="*/ 4 h 77"/>
                <a:gd name="T2" fmla="*/ 4 w 48"/>
                <a:gd name="T3" fmla="*/ 33 h 77"/>
                <a:gd name="T4" fmla="*/ 33 w 48"/>
                <a:gd name="T5" fmla="*/ 77 h 77"/>
                <a:gd name="T6" fmla="*/ 48 w 48"/>
                <a:gd name="T7" fmla="*/ 4 h 77"/>
              </a:gdLst>
              <a:ahLst/>
              <a:cxnLst>
                <a:cxn ang="0">
                  <a:pos x="T0" y="T1"/>
                </a:cxn>
                <a:cxn ang="0">
                  <a:pos x="T2" y="T3"/>
                </a:cxn>
                <a:cxn ang="0">
                  <a:pos x="T4" y="T5"/>
                </a:cxn>
                <a:cxn ang="0">
                  <a:pos x="T6" y="T7"/>
                </a:cxn>
              </a:cxnLst>
              <a:rect l="0" t="0" r="r" b="b"/>
              <a:pathLst>
                <a:path w="48" h="77">
                  <a:moveTo>
                    <a:pt x="48" y="4"/>
                  </a:moveTo>
                  <a:cubicBezTo>
                    <a:pt x="28" y="0"/>
                    <a:pt x="8" y="13"/>
                    <a:pt x="4" y="33"/>
                  </a:cubicBezTo>
                  <a:cubicBezTo>
                    <a:pt x="0" y="53"/>
                    <a:pt x="13" y="73"/>
                    <a:pt x="33" y="77"/>
                  </a:cubicBezTo>
                  <a:cubicBezTo>
                    <a:pt x="48" y="4"/>
                    <a:pt x="48" y="4"/>
                    <a:pt x="48" y="4"/>
                  </a:cubicBez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7"/>
            <p:cNvSpPr>
              <a:spLocks/>
            </p:cNvSpPr>
            <p:nvPr/>
          </p:nvSpPr>
          <p:spPr bwMode="auto">
            <a:xfrm>
              <a:off x="4332" y="1639"/>
              <a:ext cx="5" cy="23"/>
            </a:xfrm>
            <a:custGeom>
              <a:avLst/>
              <a:gdLst>
                <a:gd name="T0" fmla="*/ 5 w 5"/>
                <a:gd name="T1" fmla="*/ 0 h 23"/>
                <a:gd name="T2" fmla="*/ 0 w 5"/>
                <a:gd name="T3" fmla="*/ 23 h 23"/>
                <a:gd name="T4" fmla="*/ 5 w 5"/>
                <a:gd name="T5" fmla="*/ 0 h 23"/>
                <a:gd name="T6" fmla="*/ 5 w 5"/>
                <a:gd name="T7" fmla="*/ 0 h 23"/>
              </a:gdLst>
              <a:ahLst/>
              <a:cxnLst>
                <a:cxn ang="0">
                  <a:pos x="T0" y="T1"/>
                </a:cxn>
                <a:cxn ang="0">
                  <a:pos x="T2" y="T3"/>
                </a:cxn>
                <a:cxn ang="0">
                  <a:pos x="T4" y="T5"/>
                </a:cxn>
                <a:cxn ang="0">
                  <a:pos x="T6" y="T7"/>
                </a:cxn>
              </a:cxnLst>
              <a:rect l="0" t="0" r="r" b="b"/>
              <a:pathLst>
                <a:path w="5" h="23">
                  <a:moveTo>
                    <a:pt x="5" y="0"/>
                  </a:moveTo>
                  <a:lnTo>
                    <a:pt x="0" y="23"/>
                  </a:lnTo>
                  <a:lnTo>
                    <a:pt x="5" y="0"/>
                  </a:lnTo>
                  <a:lnTo>
                    <a:pt x="5" y="0"/>
                  </a:lnTo>
                  <a:close/>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8"/>
            <p:cNvSpPr>
              <a:spLocks/>
            </p:cNvSpPr>
            <p:nvPr/>
          </p:nvSpPr>
          <p:spPr bwMode="auto">
            <a:xfrm>
              <a:off x="4332" y="1639"/>
              <a:ext cx="5" cy="23"/>
            </a:xfrm>
            <a:custGeom>
              <a:avLst/>
              <a:gdLst>
                <a:gd name="T0" fmla="*/ 5 w 5"/>
                <a:gd name="T1" fmla="*/ 0 h 23"/>
                <a:gd name="T2" fmla="*/ 0 w 5"/>
                <a:gd name="T3" fmla="*/ 23 h 23"/>
                <a:gd name="T4" fmla="*/ 5 w 5"/>
                <a:gd name="T5" fmla="*/ 0 h 23"/>
                <a:gd name="T6" fmla="*/ 5 w 5"/>
                <a:gd name="T7" fmla="*/ 0 h 23"/>
              </a:gdLst>
              <a:ahLst/>
              <a:cxnLst>
                <a:cxn ang="0">
                  <a:pos x="T0" y="T1"/>
                </a:cxn>
                <a:cxn ang="0">
                  <a:pos x="T2" y="T3"/>
                </a:cxn>
                <a:cxn ang="0">
                  <a:pos x="T4" y="T5"/>
                </a:cxn>
                <a:cxn ang="0">
                  <a:pos x="T6" y="T7"/>
                </a:cxn>
              </a:cxnLst>
              <a:rect l="0" t="0" r="r" b="b"/>
              <a:pathLst>
                <a:path w="5" h="23">
                  <a:moveTo>
                    <a:pt x="5" y="0"/>
                  </a:moveTo>
                  <a:lnTo>
                    <a:pt x="0" y="23"/>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9"/>
            <p:cNvSpPr>
              <a:spLocks/>
            </p:cNvSpPr>
            <p:nvPr/>
          </p:nvSpPr>
          <p:spPr bwMode="auto">
            <a:xfrm>
              <a:off x="4320" y="1639"/>
              <a:ext cx="17" cy="27"/>
            </a:xfrm>
            <a:custGeom>
              <a:avLst/>
              <a:gdLst>
                <a:gd name="T0" fmla="*/ 21 w 24"/>
                <a:gd name="T1" fmla="*/ 0 h 37"/>
                <a:gd name="T2" fmla="*/ 2 w 24"/>
                <a:gd name="T3" fmla="*/ 15 h 37"/>
                <a:gd name="T4" fmla="*/ 17 w 24"/>
                <a:gd name="T5" fmla="*/ 37 h 37"/>
                <a:gd name="T6" fmla="*/ 18 w 24"/>
                <a:gd name="T7" fmla="*/ 32 h 37"/>
                <a:gd name="T8" fmla="*/ 24 w 24"/>
                <a:gd name="T9" fmla="*/ 0 h 37"/>
                <a:gd name="T10" fmla="*/ 21 w 24"/>
                <a:gd name="T11" fmla="*/ 0 h 37"/>
              </a:gdLst>
              <a:ahLst/>
              <a:cxnLst>
                <a:cxn ang="0">
                  <a:pos x="T0" y="T1"/>
                </a:cxn>
                <a:cxn ang="0">
                  <a:pos x="T2" y="T3"/>
                </a:cxn>
                <a:cxn ang="0">
                  <a:pos x="T4" y="T5"/>
                </a:cxn>
                <a:cxn ang="0">
                  <a:pos x="T6" y="T7"/>
                </a:cxn>
                <a:cxn ang="0">
                  <a:pos x="T8" y="T9"/>
                </a:cxn>
                <a:cxn ang="0">
                  <a:pos x="T10" y="T11"/>
                </a:cxn>
              </a:cxnLst>
              <a:rect l="0" t="0" r="r" b="b"/>
              <a:pathLst>
                <a:path w="24" h="37">
                  <a:moveTo>
                    <a:pt x="21" y="0"/>
                  </a:moveTo>
                  <a:cubicBezTo>
                    <a:pt x="12" y="0"/>
                    <a:pt x="4" y="6"/>
                    <a:pt x="2" y="15"/>
                  </a:cubicBezTo>
                  <a:cubicBezTo>
                    <a:pt x="0" y="25"/>
                    <a:pt x="7" y="35"/>
                    <a:pt x="17" y="37"/>
                  </a:cubicBezTo>
                  <a:cubicBezTo>
                    <a:pt x="18" y="32"/>
                    <a:pt x="18" y="32"/>
                    <a:pt x="18" y="32"/>
                  </a:cubicBezTo>
                  <a:cubicBezTo>
                    <a:pt x="24" y="0"/>
                    <a:pt x="24" y="0"/>
                    <a:pt x="24" y="0"/>
                  </a:cubicBezTo>
                  <a:cubicBezTo>
                    <a:pt x="23" y="0"/>
                    <a:pt x="22" y="0"/>
                    <a:pt x="21" y="0"/>
                  </a:cubicBezTo>
                </a:path>
              </a:pathLst>
            </a:custGeom>
            <a:solidFill>
              <a:srgbClr val="D9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9136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 presetClass="entr" presetSubtype="8"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7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2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15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 name="Rectangle 2673"/>
          <p:cNvSpPr/>
          <p:nvPr/>
        </p:nvSpPr>
        <p:spPr bwMode="auto">
          <a:xfrm>
            <a:off x="-94714" y="-100405"/>
            <a:ext cx="12649200" cy="7154862"/>
          </a:xfrm>
          <a:prstGeom prst="rect">
            <a:avLst/>
          </a:prstGeom>
          <a:solidFill>
            <a:srgbClr val="29292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How do you truly recover?</a:t>
            </a:r>
            <a:endParaRPr lang="en-US" dirty="0"/>
          </a:p>
        </p:txBody>
      </p:sp>
      <p:sp>
        <p:nvSpPr>
          <p:cNvPr id="2605" name="Slide Number Placeholder 2"/>
          <p:cNvSpPr>
            <a:spLocks noGrp="1"/>
          </p:cNvSpPr>
          <p:nvPr>
            <p:ph type="sldNum" sz="quarter" idx="4294967295"/>
          </p:nvPr>
        </p:nvSpPr>
        <p:spPr>
          <a:xfrm>
            <a:off x="9639300" y="6769100"/>
            <a:ext cx="2797175" cy="306388"/>
          </a:xfrm>
        </p:spPr>
        <p:txBody>
          <a:bodyPr/>
          <a:lstStyle/>
          <a:p>
            <a:fld id="{D40AAEFE-BC50-4158-AB6F-A7D78B8AA8AE}" type="datetime1">
              <a:rPr lang="en-US" smtClean="0">
                <a:solidFill>
                  <a:srgbClr val="505050"/>
                </a:solidFill>
              </a:rPr>
              <a:pPr/>
              <a:t>9/2/2015</a:t>
            </a:fld>
            <a:r>
              <a:rPr lang="en-US" smtClean="0">
                <a:solidFill>
                  <a:srgbClr val="505050"/>
                </a:solidFill>
              </a:rPr>
              <a:t>   </a:t>
            </a:r>
            <a:fld id="{028F1B25-87A0-481C-BD5E-5E094F80F3D5}" type="slidenum">
              <a:rPr lang="en-US" smtClean="0">
                <a:solidFill>
                  <a:srgbClr val="505050"/>
                </a:solidFill>
              </a:rPr>
              <a:pPr/>
              <a:t>24</a:t>
            </a:fld>
            <a:endParaRPr lang="en-US" dirty="0">
              <a:solidFill>
                <a:srgbClr val="505050"/>
              </a:solidFill>
            </a:endParaRPr>
          </a:p>
        </p:txBody>
      </p:sp>
      <p:sp>
        <p:nvSpPr>
          <p:cNvPr id="3359" name="Freeform 37"/>
          <p:cNvSpPr>
            <a:spLocks/>
          </p:cNvSpPr>
          <p:nvPr/>
        </p:nvSpPr>
        <p:spPr bwMode="auto">
          <a:xfrm>
            <a:off x="11588851" y="5433473"/>
            <a:ext cx="466768" cy="789764"/>
          </a:xfrm>
          <a:custGeom>
            <a:avLst/>
            <a:gdLst>
              <a:gd name="T0" fmla="*/ 118 w 237"/>
              <a:gd name="T1" fmla="*/ 0 h 401"/>
              <a:gd name="T2" fmla="*/ 185 w 237"/>
              <a:gd name="T3" fmla="*/ 159 h 401"/>
              <a:gd name="T4" fmla="*/ 160 w 237"/>
              <a:gd name="T5" fmla="*/ 159 h 401"/>
              <a:gd name="T6" fmla="*/ 219 w 237"/>
              <a:gd name="T7" fmla="*/ 297 h 401"/>
              <a:gd name="T8" fmla="*/ 192 w 237"/>
              <a:gd name="T9" fmla="*/ 297 h 401"/>
              <a:gd name="T10" fmla="*/ 237 w 237"/>
              <a:gd name="T11" fmla="*/ 401 h 401"/>
              <a:gd name="T12" fmla="*/ 0 w 237"/>
              <a:gd name="T13" fmla="*/ 401 h 401"/>
              <a:gd name="T14" fmla="*/ 45 w 237"/>
              <a:gd name="T15" fmla="*/ 297 h 401"/>
              <a:gd name="T16" fmla="*/ 18 w 237"/>
              <a:gd name="T17" fmla="*/ 297 h 401"/>
              <a:gd name="T18" fmla="*/ 75 w 237"/>
              <a:gd name="T19" fmla="*/ 159 h 401"/>
              <a:gd name="T20" fmla="*/ 50 w 237"/>
              <a:gd name="T21" fmla="*/ 159 h 401"/>
              <a:gd name="T22" fmla="*/ 118 w 237"/>
              <a:gd name="T2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401">
                <a:moveTo>
                  <a:pt x="118" y="0"/>
                </a:moveTo>
                <a:lnTo>
                  <a:pt x="185" y="159"/>
                </a:lnTo>
                <a:lnTo>
                  <a:pt x="160" y="159"/>
                </a:lnTo>
                <a:lnTo>
                  <a:pt x="219" y="297"/>
                </a:lnTo>
                <a:lnTo>
                  <a:pt x="192" y="297"/>
                </a:lnTo>
                <a:lnTo>
                  <a:pt x="237" y="401"/>
                </a:lnTo>
                <a:lnTo>
                  <a:pt x="0" y="401"/>
                </a:lnTo>
                <a:lnTo>
                  <a:pt x="45" y="297"/>
                </a:lnTo>
                <a:lnTo>
                  <a:pt x="18" y="297"/>
                </a:lnTo>
                <a:lnTo>
                  <a:pt x="75" y="159"/>
                </a:lnTo>
                <a:lnTo>
                  <a:pt x="50" y="159"/>
                </a:lnTo>
                <a:lnTo>
                  <a:pt x="118" y="0"/>
                </a:lnTo>
                <a:close/>
              </a:path>
            </a:pathLst>
          </a:custGeom>
          <a:solidFill>
            <a:srgbClr val="239757"/>
          </a:solidFill>
          <a:ln w="0">
            <a:solidFill>
              <a:srgbClr val="23975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360" name="Freeform 38"/>
          <p:cNvSpPr>
            <a:spLocks/>
          </p:cNvSpPr>
          <p:nvPr/>
        </p:nvSpPr>
        <p:spPr bwMode="auto">
          <a:xfrm>
            <a:off x="11714898" y="5561490"/>
            <a:ext cx="222552" cy="842939"/>
          </a:xfrm>
          <a:custGeom>
            <a:avLst/>
            <a:gdLst>
              <a:gd name="T0" fmla="*/ 56 w 113"/>
              <a:gd name="T1" fmla="*/ 0 h 428"/>
              <a:gd name="T2" fmla="*/ 59 w 113"/>
              <a:gd name="T3" fmla="*/ 102 h 428"/>
              <a:gd name="T4" fmla="*/ 86 w 113"/>
              <a:gd name="T5" fmla="*/ 83 h 428"/>
              <a:gd name="T6" fmla="*/ 59 w 113"/>
              <a:gd name="T7" fmla="*/ 117 h 428"/>
              <a:gd name="T8" fmla="*/ 63 w 113"/>
              <a:gd name="T9" fmla="*/ 188 h 428"/>
              <a:gd name="T10" fmla="*/ 100 w 113"/>
              <a:gd name="T11" fmla="*/ 161 h 428"/>
              <a:gd name="T12" fmla="*/ 65 w 113"/>
              <a:gd name="T13" fmla="*/ 206 h 428"/>
              <a:gd name="T14" fmla="*/ 69 w 113"/>
              <a:gd name="T15" fmla="*/ 288 h 428"/>
              <a:gd name="T16" fmla="*/ 113 w 113"/>
              <a:gd name="T17" fmla="*/ 252 h 428"/>
              <a:gd name="T18" fmla="*/ 69 w 113"/>
              <a:gd name="T19" fmla="*/ 305 h 428"/>
              <a:gd name="T20" fmla="*/ 75 w 113"/>
              <a:gd name="T21" fmla="*/ 428 h 428"/>
              <a:gd name="T22" fmla="*/ 34 w 113"/>
              <a:gd name="T23" fmla="*/ 428 h 428"/>
              <a:gd name="T24" fmla="*/ 42 w 113"/>
              <a:gd name="T25" fmla="*/ 280 h 428"/>
              <a:gd name="T26" fmla="*/ 0 w 113"/>
              <a:gd name="T27" fmla="*/ 231 h 428"/>
              <a:gd name="T28" fmla="*/ 42 w 113"/>
              <a:gd name="T29" fmla="*/ 267 h 428"/>
              <a:gd name="T30" fmla="*/ 44 w 113"/>
              <a:gd name="T31" fmla="*/ 221 h 428"/>
              <a:gd name="T32" fmla="*/ 8 w 113"/>
              <a:gd name="T33" fmla="*/ 177 h 428"/>
              <a:gd name="T34" fmla="*/ 44 w 113"/>
              <a:gd name="T35" fmla="*/ 207 h 428"/>
              <a:gd name="T36" fmla="*/ 48 w 113"/>
              <a:gd name="T37" fmla="*/ 144 h 428"/>
              <a:gd name="T38" fmla="*/ 15 w 113"/>
              <a:gd name="T39" fmla="*/ 104 h 428"/>
              <a:gd name="T40" fmla="*/ 48 w 113"/>
              <a:gd name="T41" fmla="*/ 129 h 428"/>
              <a:gd name="T42" fmla="*/ 50 w 113"/>
              <a:gd name="T43" fmla="*/ 111 h 428"/>
              <a:gd name="T44" fmla="*/ 48 w 113"/>
              <a:gd name="T45" fmla="*/ 111 h 428"/>
              <a:gd name="T46" fmla="*/ 50 w 113"/>
              <a:gd name="T47" fmla="*/ 109 h 428"/>
              <a:gd name="T48" fmla="*/ 56 w 113"/>
              <a:gd name="T4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428">
                <a:moveTo>
                  <a:pt x="56" y="0"/>
                </a:moveTo>
                <a:lnTo>
                  <a:pt x="59" y="102"/>
                </a:lnTo>
                <a:lnTo>
                  <a:pt x="86" y="83"/>
                </a:lnTo>
                <a:lnTo>
                  <a:pt x="59" y="117"/>
                </a:lnTo>
                <a:lnTo>
                  <a:pt x="63" y="188"/>
                </a:lnTo>
                <a:lnTo>
                  <a:pt x="100" y="161"/>
                </a:lnTo>
                <a:lnTo>
                  <a:pt x="65" y="206"/>
                </a:lnTo>
                <a:lnTo>
                  <a:pt x="69" y="288"/>
                </a:lnTo>
                <a:lnTo>
                  <a:pt x="113" y="252"/>
                </a:lnTo>
                <a:lnTo>
                  <a:pt x="69" y="305"/>
                </a:lnTo>
                <a:lnTo>
                  <a:pt x="75" y="428"/>
                </a:lnTo>
                <a:lnTo>
                  <a:pt x="34" y="428"/>
                </a:lnTo>
                <a:lnTo>
                  <a:pt x="42" y="280"/>
                </a:lnTo>
                <a:lnTo>
                  <a:pt x="0" y="231"/>
                </a:lnTo>
                <a:lnTo>
                  <a:pt x="42" y="267"/>
                </a:lnTo>
                <a:lnTo>
                  <a:pt x="44" y="221"/>
                </a:lnTo>
                <a:lnTo>
                  <a:pt x="8" y="177"/>
                </a:lnTo>
                <a:lnTo>
                  <a:pt x="44" y="207"/>
                </a:lnTo>
                <a:lnTo>
                  <a:pt x="48" y="144"/>
                </a:lnTo>
                <a:lnTo>
                  <a:pt x="15" y="104"/>
                </a:lnTo>
                <a:lnTo>
                  <a:pt x="48" y="129"/>
                </a:lnTo>
                <a:lnTo>
                  <a:pt x="50" y="111"/>
                </a:lnTo>
                <a:lnTo>
                  <a:pt x="48" y="111"/>
                </a:lnTo>
                <a:lnTo>
                  <a:pt x="50" y="109"/>
                </a:lnTo>
                <a:lnTo>
                  <a:pt x="56" y="0"/>
                </a:lnTo>
                <a:close/>
              </a:path>
            </a:pathLst>
          </a:custGeom>
          <a:solidFill>
            <a:srgbClr val="B9D532"/>
          </a:solidFill>
          <a:ln w="0">
            <a:solidFill>
              <a:srgbClr val="B9D53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463" name="Freeform 141"/>
          <p:cNvSpPr>
            <a:spLocks/>
          </p:cNvSpPr>
          <p:nvPr/>
        </p:nvSpPr>
        <p:spPr bwMode="auto">
          <a:xfrm>
            <a:off x="10009325" y="6313833"/>
            <a:ext cx="2022660" cy="833092"/>
          </a:xfrm>
          <a:custGeom>
            <a:avLst/>
            <a:gdLst>
              <a:gd name="T0" fmla="*/ 56 w 1027"/>
              <a:gd name="T1" fmla="*/ 0 h 423"/>
              <a:gd name="T2" fmla="*/ 63 w 1027"/>
              <a:gd name="T3" fmla="*/ 2 h 423"/>
              <a:gd name="T4" fmla="*/ 344 w 1027"/>
              <a:gd name="T5" fmla="*/ 108 h 423"/>
              <a:gd name="T6" fmla="*/ 626 w 1027"/>
              <a:gd name="T7" fmla="*/ 215 h 423"/>
              <a:gd name="T8" fmla="*/ 641 w 1027"/>
              <a:gd name="T9" fmla="*/ 227 h 423"/>
              <a:gd name="T10" fmla="*/ 655 w 1027"/>
              <a:gd name="T11" fmla="*/ 246 h 423"/>
              <a:gd name="T12" fmla="*/ 670 w 1027"/>
              <a:gd name="T13" fmla="*/ 269 h 423"/>
              <a:gd name="T14" fmla="*/ 685 w 1027"/>
              <a:gd name="T15" fmla="*/ 290 h 423"/>
              <a:gd name="T16" fmla="*/ 701 w 1027"/>
              <a:gd name="T17" fmla="*/ 302 h 423"/>
              <a:gd name="T18" fmla="*/ 714 w 1027"/>
              <a:gd name="T19" fmla="*/ 306 h 423"/>
              <a:gd name="T20" fmla="*/ 737 w 1027"/>
              <a:gd name="T21" fmla="*/ 315 h 423"/>
              <a:gd name="T22" fmla="*/ 770 w 1027"/>
              <a:gd name="T23" fmla="*/ 327 h 423"/>
              <a:gd name="T24" fmla="*/ 808 w 1027"/>
              <a:gd name="T25" fmla="*/ 342 h 423"/>
              <a:gd name="T26" fmla="*/ 854 w 1027"/>
              <a:gd name="T27" fmla="*/ 360 h 423"/>
              <a:gd name="T28" fmla="*/ 908 w 1027"/>
              <a:gd name="T29" fmla="*/ 379 h 423"/>
              <a:gd name="T30" fmla="*/ 966 w 1027"/>
              <a:gd name="T31" fmla="*/ 400 h 423"/>
              <a:gd name="T32" fmla="*/ 1027 w 1027"/>
              <a:gd name="T33" fmla="*/ 423 h 423"/>
              <a:gd name="T34" fmla="*/ 104 w 1027"/>
              <a:gd name="T35" fmla="*/ 423 h 423"/>
              <a:gd name="T36" fmla="*/ 0 w 1027"/>
              <a:gd name="T37" fmla="*/ 386 h 423"/>
              <a:gd name="T38" fmla="*/ 0 w 1027"/>
              <a:gd name="T39" fmla="*/ 87 h 423"/>
              <a:gd name="T40" fmla="*/ 56 w 1027"/>
              <a:gd name="T4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7" h="423">
                <a:moveTo>
                  <a:pt x="56" y="0"/>
                </a:moveTo>
                <a:lnTo>
                  <a:pt x="63" y="2"/>
                </a:lnTo>
                <a:lnTo>
                  <a:pt x="344" y="108"/>
                </a:lnTo>
                <a:lnTo>
                  <a:pt x="626" y="215"/>
                </a:lnTo>
                <a:lnTo>
                  <a:pt x="641" y="227"/>
                </a:lnTo>
                <a:lnTo>
                  <a:pt x="655" y="246"/>
                </a:lnTo>
                <a:lnTo>
                  <a:pt x="670" y="269"/>
                </a:lnTo>
                <a:lnTo>
                  <a:pt x="685" y="290"/>
                </a:lnTo>
                <a:lnTo>
                  <a:pt x="701" y="302"/>
                </a:lnTo>
                <a:lnTo>
                  <a:pt x="714" y="306"/>
                </a:lnTo>
                <a:lnTo>
                  <a:pt x="737" y="315"/>
                </a:lnTo>
                <a:lnTo>
                  <a:pt x="770" y="327"/>
                </a:lnTo>
                <a:lnTo>
                  <a:pt x="808" y="342"/>
                </a:lnTo>
                <a:lnTo>
                  <a:pt x="854" y="360"/>
                </a:lnTo>
                <a:lnTo>
                  <a:pt x="908" y="379"/>
                </a:lnTo>
                <a:lnTo>
                  <a:pt x="966" y="400"/>
                </a:lnTo>
                <a:lnTo>
                  <a:pt x="1027" y="423"/>
                </a:lnTo>
                <a:lnTo>
                  <a:pt x="104" y="423"/>
                </a:lnTo>
                <a:lnTo>
                  <a:pt x="0" y="386"/>
                </a:lnTo>
                <a:lnTo>
                  <a:pt x="0" y="87"/>
                </a:lnTo>
                <a:lnTo>
                  <a:pt x="56" y="0"/>
                </a:lnTo>
                <a:close/>
              </a:path>
            </a:pathLst>
          </a:custGeom>
          <a:solidFill>
            <a:srgbClr val="6E6E6E"/>
          </a:solidFill>
          <a:ln w="0">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464" name="Rectangle 142"/>
          <p:cNvSpPr>
            <a:spLocks noChangeArrowheads="1"/>
          </p:cNvSpPr>
          <p:nvPr/>
        </p:nvSpPr>
        <p:spPr bwMode="auto">
          <a:xfrm>
            <a:off x="11452957" y="6398520"/>
            <a:ext cx="1002468" cy="616449"/>
          </a:xfrm>
          <a:prstGeom prst="rect">
            <a:avLst/>
          </a:prstGeom>
          <a:solidFill>
            <a:srgbClr val="8B8B8B"/>
          </a:solidFill>
          <a:ln w="0">
            <a:solidFill>
              <a:srgbClr val="8B8B8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467" name="Freeform 145"/>
          <p:cNvSpPr>
            <a:spLocks/>
          </p:cNvSpPr>
          <p:nvPr/>
        </p:nvSpPr>
        <p:spPr bwMode="auto">
          <a:xfrm>
            <a:off x="10160976" y="5988867"/>
            <a:ext cx="2294449" cy="1158056"/>
          </a:xfrm>
          <a:custGeom>
            <a:avLst/>
            <a:gdLst>
              <a:gd name="T0" fmla="*/ 0 w 1165"/>
              <a:gd name="T1" fmla="*/ 0 h 588"/>
              <a:gd name="T2" fmla="*/ 146 w 1165"/>
              <a:gd name="T3" fmla="*/ 54 h 588"/>
              <a:gd name="T4" fmla="*/ 157 w 1165"/>
              <a:gd name="T5" fmla="*/ 63 h 588"/>
              <a:gd name="T6" fmla="*/ 167 w 1165"/>
              <a:gd name="T7" fmla="*/ 81 h 588"/>
              <a:gd name="T8" fmla="*/ 178 w 1165"/>
              <a:gd name="T9" fmla="*/ 104 h 588"/>
              <a:gd name="T10" fmla="*/ 190 w 1165"/>
              <a:gd name="T11" fmla="*/ 127 h 588"/>
              <a:gd name="T12" fmla="*/ 199 w 1165"/>
              <a:gd name="T13" fmla="*/ 150 h 588"/>
              <a:gd name="T14" fmla="*/ 211 w 1165"/>
              <a:gd name="T15" fmla="*/ 167 h 588"/>
              <a:gd name="T16" fmla="*/ 222 w 1165"/>
              <a:gd name="T17" fmla="*/ 175 h 588"/>
              <a:gd name="T18" fmla="*/ 230 w 1165"/>
              <a:gd name="T19" fmla="*/ 173 h 588"/>
              <a:gd name="T20" fmla="*/ 238 w 1165"/>
              <a:gd name="T21" fmla="*/ 163 h 588"/>
              <a:gd name="T22" fmla="*/ 245 w 1165"/>
              <a:gd name="T23" fmla="*/ 148 h 588"/>
              <a:gd name="T24" fmla="*/ 253 w 1165"/>
              <a:gd name="T25" fmla="*/ 133 h 588"/>
              <a:gd name="T26" fmla="*/ 263 w 1165"/>
              <a:gd name="T27" fmla="*/ 117 h 588"/>
              <a:gd name="T28" fmla="*/ 270 w 1165"/>
              <a:gd name="T29" fmla="*/ 106 h 588"/>
              <a:gd name="T30" fmla="*/ 278 w 1165"/>
              <a:gd name="T31" fmla="*/ 104 h 588"/>
              <a:gd name="T32" fmla="*/ 626 w 1165"/>
              <a:gd name="T33" fmla="*/ 236 h 588"/>
              <a:gd name="T34" fmla="*/ 641 w 1165"/>
              <a:gd name="T35" fmla="*/ 250 h 588"/>
              <a:gd name="T36" fmla="*/ 656 w 1165"/>
              <a:gd name="T37" fmla="*/ 269 h 588"/>
              <a:gd name="T38" fmla="*/ 672 w 1165"/>
              <a:gd name="T39" fmla="*/ 292 h 588"/>
              <a:gd name="T40" fmla="*/ 687 w 1165"/>
              <a:gd name="T41" fmla="*/ 311 h 588"/>
              <a:gd name="T42" fmla="*/ 702 w 1165"/>
              <a:gd name="T43" fmla="*/ 325 h 588"/>
              <a:gd name="T44" fmla="*/ 716 w 1165"/>
              <a:gd name="T45" fmla="*/ 329 h 588"/>
              <a:gd name="T46" fmla="*/ 739 w 1165"/>
              <a:gd name="T47" fmla="*/ 338 h 588"/>
              <a:gd name="T48" fmla="*/ 770 w 1165"/>
              <a:gd name="T49" fmla="*/ 350 h 588"/>
              <a:gd name="T50" fmla="*/ 810 w 1165"/>
              <a:gd name="T51" fmla="*/ 363 h 588"/>
              <a:gd name="T52" fmla="*/ 856 w 1165"/>
              <a:gd name="T53" fmla="*/ 380 h 588"/>
              <a:gd name="T54" fmla="*/ 910 w 1165"/>
              <a:gd name="T55" fmla="*/ 400 h 588"/>
              <a:gd name="T56" fmla="*/ 967 w 1165"/>
              <a:gd name="T57" fmla="*/ 423 h 588"/>
              <a:gd name="T58" fmla="*/ 1029 w 1165"/>
              <a:gd name="T59" fmla="*/ 446 h 588"/>
              <a:gd name="T60" fmla="*/ 1094 w 1165"/>
              <a:gd name="T61" fmla="*/ 469 h 588"/>
              <a:gd name="T62" fmla="*/ 1163 w 1165"/>
              <a:gd name="T63" fmla="*/ 496 h 588"/>
              <a:gd name="T64" fmla="*/ 1165 w 1165"/>
              <a:gd name="T65" fmla="*/ 496 h 588"/>
              <a:gd name="T66" fmla="*/ 1165 w 1165"/>
              <a:gd name="T67" fmla="*/ 588 h 588"/>
              <a:gd name="T68" fmla="*/ 566 w 1165"/>
              <a:gd name="T69" fmla="*/ 588 h 588"/>
              <a:gd name="T70" fmla="*/ 543 w 1165"/>
              <a:gd name="T71" fmla="*/ 578 h 588"/>
              <a:gd name="T72" fmla="*/ 445 w 1165"/>
              <a:gd name="T73" fmla="*/ 536 h 588"/>
              <a:gd name="T74" fmla="*/ 347 w 1165"/>
              <a:gd name="T75" fmla="*/ 494 h 588"/>
              <a:gd name="T76" fmla="*/ 249 w 1165"/>
              <a:gd name="T77" fmla="*/ 452 h 588"/>
              <a:gd name="T78" fmla="*/ 2 w 1165"/>
              <a:gd name="T79" fmla="*/ 294 h 588"/>
              <a:gd name="T80" fmla="*/ 0 w 1165"/>
              <a:gd name="T8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5" h="588">
                <a:moveTo>
                  <a:pt x="0" y="0"/>
                </a:moveTo>
                <a:lnTo>
                  <a:pt x="146" y="54"/>
                </a:lnTo>
                <a:lnTo>
                  <a:pt x="157" y="63"/>
                </a:lnTo>
                <a:lnTo>
                  <a:pt x="167" y="81"/>
                </a:lnTo>
                <a:lnTo>
                  <a:pt x="178" y="104"/>
                </a:lnTo>
                <a:lnTo>
                  <a:pt x="190" y="127"/>
                </a:lnTo>
                <a:lnTo>
                  <a:pt x="199" y="150"/>
                </a:lnTo>
                <a:lnTo>
                  <a:pt x="211" y="167"/>
                </a:lnTo>
                <a:lnTo>
                  <a:pt x="222" y="175"/>
                </a:lnTo>
                <a:lnTo>
                  <a:pt x="230" y="173"/>
                </a:lnTo>
                <a:lnTo>
                  <a:pt x="238" y="163"/>
                </a:lnTo>
                <a:lnTo>
                  <a:pt x="245" y="148"/>
                </a:lnTo>
                <a:lnTo>
                  <a:pt x="253" y="133"/>
                </a:lnTo>
                <a:lnTo>
                  <a:pt x="263" y="117"/>
                </a:lnTo>
                <a:lnTo>
                  <a:pt x="270" y="106"/>
                </a:lnTo>
                <a:lnTo>
                  <a:pt x="278" y="104"/>
                </a:lnTo>
                <a:lnTo>
                  <a:pt x="626" y="236"/>
                </a:lnTo>
                <a:lnTo>
                  <a:pt x="641" y="250"/>
                </a:lnTo>
                <a:lnTo>
                  <a:pt x="656" y="269"/>
                </a:lnTo>
                <a:lnTo>
                  <a:pt x="672" y="292"/>
                </a:lnTo>
                <a:lnTo>
                  <a:pt x="687" y="311"/>
                </a:lnTo>
                <a:lnTo>
                  <a:pt x="702" y="325"/>
                </a:lnTo>
                <a:lnTo>
                  <a:pt x="716" y="329"/>
                </a:lnTo>
                <a:lnTo>
                  <a:pt x="739" y="338"/>
                </a:lnTo>
                <a:lnTo>
                  <a:pt x="770" y="350"/>
                </a:lnTo>
                <a:lnTo>
                  <a:pt x="810" y="363"/>
                </a:lnTo>
                <a:lnTo>
                  <a:pt x="856" y="380"/>
                </a:lnTo>
                <a:lnTo>
                  <a:pt x="910" y="400"/>
                </a:lnTo>
                <a:lnTo>
                  <a:pt x="967" y="423"/>
                </a:lnTo>
                <a:lnTo>
                  <a:pt x="1029" y="446"/>
                </a:lnTo>
                <a:lnTo>
                  <a:pt x="1094" y="469"/>
                </a:lnTo>
                <a:lnTo>
                  <a:pt x="1163" y="496"/>
                </a:lnTo>
                <a:lnTo>
                  <a:pt x="1165" y="496"/>
                </a:lnTo>
                <a:lnTo>
                  <a:pt x="1165" y="588"/>
                </a:lnTo>
                <a:lnTo>
                  <a:pt x="566" y="588"/>
                </a:lnTo>
                <a:lnTo>
                  <a:pt x="543" y="578"/>
                </a:lnTo>
                <a:lnTo>
                  <a:pt x="445" y="536"/>
                </a:lnTo>
                <a:lnTo>
                  <a:pt x="347" y="494"/>
                </a:lnTo>
                <a:lnTo>
                  <a:pt x="249" y="452"/>
                </a:lnTo>
                <a:lnTo>
                  <a:pt x="2" y="294"/>
                </a:lnTo>
                <a:lnTo>
                  <a:pt x="0" y="0"/>
                </a:lnTo>
                <a:close/>
              </a:path>
            </a:pathLst>
          </a:custGeom>
          <a:solidFill>
            <a:srgbClr val="D3D3D2"/>
          </a:solidFill>
          <a:ln w="0">
            <a:solidFill>
              <a:srgbClr val="D3D3D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59" name="Freeform 15"/>
          <p:cNvSpPr>
            <a:spLocks/>
          </p:cNvSpPr>
          <p:nvPr/>
        </p:nvSpPr>
        <p:spPr bwMode="auto">
          <a:xfrm>
            <a:off x="9343640" y="4373739"/>
            <a:ext cx="2450038" cy="1226989"/>
          </a:xfrm>
          <a:custGeom>
            <a:avLst/>
            <a:gdLst>
              <a:gd name="T0" fmla="*/ 622 w 1244"/>
              <a:gd name="T1" fmla="*/ 0 h 623"/>
              <a:gd name="T2" fmla="*/ 1244 w 1244"/>
              <a:gd name="T3" fmla="*/ 623 h 623"/>
              <a:gd name="T4" fmla="*/ 0 w 1244"/>
              <a:gd name="T5" fmla="*/ 623 h 623"/>
              <a:gd name="T6" fmla="*/ 622 w 1244"/>
              <a:gd name="T7" fmla="*/ 0 h 623"/>
            </a:gdLst>
            <a:ahLst/>
            <a:cxnLst>
              <a:cxn ang="0">
                <a:pos x="T0" y="T1"/>
              </a:cxn>
              <a:cxn ang="0">
                <a:pos x="T2" y="T3"/>
              </a:cxn>
              <a:cxn ang="0">
                <a:pos x="T4" y="T5"/>
              </a:cxn>
              <a:cxn ang="0">
                <a:pos x="T6" y="T7"/>
              </a:cxn>
            </a:cxnLst>
            <a:rect l="0" t="0" r="r" b="b"/>
            <a:pathLst>
              <a:path w="1244" h="623">
                <a:moveTo>
                  <a:pt x="622" y="0"/>
                </a:moveTo>
                <a:lnTo>
                  <a:pt x="1244" y="623"/>
                </a:lnTo>
                <a:lnTo>
                  <a:pt x="0" y="623"/>
                </a:lnTo>
                <a:lnTo>
                  <a:pt x="622" y="0"/>
                </a:lnTo>
                <a:close/>
              </a:path>
            </a:pathLst>
          </a:custGeom>
          <a:solidFill>
            <a:srgbClr val="8094C8"/>
          </a:solidFill>
          <a:ln w="0">
            <a:solidFill>
              <a:srgbClr val="8094C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0" name="Freeform 16"/>
          <p:cNvSpPr>
            <a:spLocks/>
          </p:cNvSpPr>
          <p:nvPr/>
        </p:nvSpPr>
        <p:spPr bwMode="auto">
          <a:xfrm>
            <a:off x="9845859" y="4113768"/>
            <a:ext cx="2452008" cy="1225019"/>
          </a:xfrm>
          <a:custGeom>
            <a:avLst/>
            <a:gdLst>
              <a:gd name="T0" fmla="*/ 622 w 1245"/>
              <a:gd name="T1" fmla="*/ 0 h 622"/>
              <a:gd name="T2" fmla="*/ 1245 w 1245"/>
              <a:gd name="T3" fmla="*/ 622 h 622"/>
              <a:gd name="T4" fmla="*/ 0 w 1245"/>
              <a:gd name="T5" fmla="*/ 622 h 622"/>
              <a:gd name="T6" fmla="*/ 622 w 1245"/>
              <a:gd name="T7" fmla="*/ 0 h 622"/>
            </a:gdLst>
            <a:ahLst/>
            <a:cxnLst>
              <a:cxn ang="0">
                <a:pos x="T0" y="T1"/>
              </a:cxn>
              <a:cxn ang="0">
                <a:pos x="T2" y="T3"/>
              </a:cxn>
              <a:cxn ang="0">
                <a:pos x="T4" y="T5"/>
              </a:cxn>
              <a:cxn ang="0">
                <a:pos x="T6" y="T7"/>
              </a:cxn>
            </a:cxnLst>
            <a:rect l="0" t="0" r="r" b="b"/>
            <a:pathLst>
              <a:path w="1245" h="622">
                <a:moveTo>
                  <a:pt x="622" y="0"/>
                </a:moveTo>
                <a:lnTo>
                  <a:pt x="1245" y="622"/>
                </a:lnTo>
                <a:lnTo>
                  <a:pt x="0" y="622"/>
                </a:lnTo>
                <a:lnTo>
                  <a:pt x="622" y="0"/>
                </a:lnTo>
                <a:close/>
              </a:path>
            </a:pathLst>
          </a:custGeom>
          <a:solidFill>
            <a:srgbClr val="7288C1"/>
          </a:solidFill>
          <a:ln w="0">
            <a:solidFill>
              <a:srgbClr val="7288C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1" name="Freeform 17"/>
          <p:cNvSpPr>
            <a:spLocks/>
          </p:cNvSpPr>
          <p:nvPr/>
        </p:nvSpPr>
        <p:spPr bwMode="auto">
          <a:xfrm>
            <a:off x="5237267" y="4795209"/>
            <a:ext cx="2195975" cy="1085186"/>
          </a:xfrm>
          <a:custGeom>
            <a:avLst/>
            <a:gdLst>
              <a:gd name="T0" fmla="*/ 559 w 1115"/>
              <a:gd name="T1" fmla="*/ 0 h 551"/>
              <a:gd name="T2" fmla="*/ 1115 w 1115"/>
              <a:gd name="T3" fmla="*/ 551 h 551"/>
              <a:gd name="T4" fmla="*/ 0 w 1115"/>
              <a:gd name="T5" fmla="*/ 551 h 551"/>
              <a:gd name="T6" fmla="*/ 559 w 1115"/>
              <a:gd name="T7" fmla="*/ 0 h 551"/>
            </a:gdLst>
            <a:ahLst/>
            <a:cxnLst>
              <a:cxn ang="0">
                <a:pos x="T0" y="T1"/>
              </a:cxn>
              <a:cxn ang="0">
                <a:pos x="T2" y="T3"/>
              </a:cxn>
              <a:cxn ang="0">
                <a:pos x="T4" y="T5"/>
              </a:cxn>
              <a:cxn ang="0">
                <a:pos x="T6" y="T7"/>
              </a:cxn>
            </a:cxnLst>
            <a:rect l="0" t="0" r="r" b="b"/>
            <a:pathLst>
              <a:path w="1115" h="551">
                <a:moveTo>
                  <a:pt x="559" y="0"/>
                </a:moveTo>
                <a:lnTo>
                  <a:pt x="1115" y="551"/>
                </a:lnTo>
                <a:lnTo>
                  <a:pt x="0" y="551"/>
                </a:lnTo>
                <a:lnTo>
                  <a:pt x="559" y="0"/>
                </a:lnTo>
                <a:close/>
              </a:path>
            </a:pathLst>
          </a:custGeom>
          <a:solidFill>
            <a:srgbClr val="8094C8"/>
          </a:solidFill>
          <a:ln w="0">
            <a:solidFill>
              <a:srgbClr val="8094C8"/>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2" name="Freeform 6"/>
          <p:cNvSpPr>
            <a:spLocks/>
          </p:cNvSpPr>
          <p:nvPr/>
        </p:nvSpPr>
        <p:spPr bwMode="auto">
          <a:xfrm>
            <a:off x="7430070" y="4726252"/>
            <a:ext cx="1196434" cy="485154"/>
          </a:xfrm>
          <a:custGeom>
            <a:avLst/>
            <a:gdLst>
              <a:gd name="T0" fmla="*/ 146 w 609"/>
              <a:gd name="T1" fmla="*/ 0 h 249"/>
              <a:gd name="T2" fmla="*/ 173 w 609"/>
              <a:gd name="T3" fmla="*/ 3 h 249"/>
              <a:gd name="T4" fmla="*/ 194 w 609"/>
              <a:gd name="T5" fmla="*/ 17 h 249"/>
              <a:gd name="T6" fmla="*/ 212 w 609"/>
              <a:gd name="T7" fmla="*/ 38 h 249"/>
              <a:gd name="T8" fmla="*/ 219 w 609"/>
              <a:gd name="T9" fmla="*/ 63 h 249"/>
              <a:gd name="T10" fmla="*/ 233 w 609"/>
              <a:gd name="T11" fmla="*/ 51 h 249"/>
              <a:gd name="T12" fmla="*/ 252 w 609"/>
              <a:gd name="T13" fmla="*/ 42 h 249"/>
              <a:gd name="T14" fmla="*/ 273 w 609"/>
              <a:gd name="T15" fmla="*/ 40 h 249"/>
              <a:gd name="T16" fmla="*/ 300 w 609"/>
              <a:gd name="T17" fmla="*/ 44 h 249"/>
              <a:gd name="T18" fmla="*/ 323 w 609"/>
              <a:gd name="T19" fmla="*/ 59 h 249"/>
              <a:gd name="T20" fmla="*/ 338 w 609"/>
              <a:gd name="T21" fmla="*/ 82 h 249"/>
              <a:gd name="T22" fmla="*/ 344 w 609"/>
              <a:gd name="T23" fmla="*/ 109 h 249"/>
              <a:gd name="T24" fmla="*/ 358 w 609"/>
              <a:gd name="T25" fmla="*/ 105 h 249"/>
              <a:gd name="T26" fmla="*/ 371 w 609"/>
              <a:gd name="T27" fmla="*/ 103 h 249"/>
              <a:gd name="T28" fmla="*/ 394 w 609"/>
              <a:gd name="T29" fmla="*/ 107 h 249"/>
              <a:gd name="T30" fmla="*/ 415 w 609"/>
              <a:gd name="T31" fmla="*/ 121 h 249"/>
              <a:gd name="T32" fmla="*/ 432 w 609"/>
              <a:gd name="T33" fmla="*/ 138 h 249"/>
              <a:gd name="T34" fmla="*/ 440 w 609"/>
              <a:gd name="T35" fmla="*/ 161 h 249"/>
              <a:gd name="T36" fmla="*/ 444 w 609"/>
              <a:gd name="T37" fmla="*/ 163 h 249"/>
              <a:gd name="T38" fmla="*/ 450 w 609"/>
              <a:gd name="T39" fmla="*/ 149 h 249"/>
              <a:gd name="T40" fmla="*/ 461 w 609"/>
              <a:gd name="T41" fmla="*/ 140 h 249"/>
              <a:gd name="T42" fmla="*/ 475 w 609"/>
              <a:gd name="T43" fmla="*/ 136 h 249"/>
              <a:gd name="T44" fmla="*/ 490 w 609"/>
              <a:gd name="T45" fmla="*/ 140 h 249"/>
              <a:gd name="T46" fmla="*/ 502 w 609"/>
              <a:gd name="T47" fmla="*/ 151 h 249"/>
              <a:gd name="T48" fmla="*/ 507 w 609"/>
              <a:gd name="T49" fmla="*/ 165 h 249"/>
              <a:gd name="T50" fmla="*/ 515 w 609"/>
              <a:gd name="T51" fmla="*/ 159 h 249"/>
              <a:gd name="T52" fmla="*/ 523 w 609"/>
              <a:gd name="T53" fmla="*/ 155 h 249"/>
              <a:gd name="T54" fmla="*/ 532 w 609"/>
              <a:gd name="T55" fmla="*/ 155 h 249"/>
              <a:gd name="T56" fmla="*/ 548 w 609"/>
              <a:gd name="T57" fmla="*/ 159 h 249"/>
              <a:gd name="T58" fmla="*/ 559 w 609"/>
              <a:gd name="T59" fmla="*/ 170 h 249"/>
              <a:gd name="T60" fmla="*/ 565 w 609"/>
              <a:gd name="T61" fmla="*/ 186 h 249"/>
              <a:gd name="T62" fmla="*/ 571 w 609"/>
              <a:gd name="T63" fmla="*/ 184 h 249"/>
              <a:gd name="T64" fmla="*/ 576 w 609"/>
              <a:gd name="T65" fmla="*/ 184 h 249"/>
              <a:gd name="T66" fmla="*/ 592 w 609"/>
              <a:gd name="T67" fmla="*/ 188 h 249"/>
              <a:gd name="T68" fmla="*/ 605 w 609"/>
              <a:gd name="T69" fmla="*/ 199 h 249"/>
              <a:gd name="T70" fmla="*/ 609 w 609"/>
              <a:gd name="T71" fmla="*/ 217 h 249"/>
              <a:gd name="T72" fmla="*/ 605 w 609"/>
              <a:gd name="T73" fmla="*/ 232 h 249"/>
              <a:gd name="T74" fmla="*/ 592 w 609"/>
              <a:gd name="T75" fmla="*/ 245 h 249"/>
              <a:gd name="T76" fmla="*/ 576 w 609"/>
              <a:gd name="T77" fmla="*/ 249 h 249"/>
              <a:gd name="T78" fmla="*/ 73 w 609"/>
              <a:gd name="T79" fmla="*/ 249 h 249"/>
              <a:gd name="T80" fmla="*/ 45 w 609"/>
              <a:gd name="T81" fmla="*/ 243 h 249"/>
              <a:gd name="T82" fmla="*/ 22 w 609"/>
              <a:gd name="T83" fmla="*/ 228 h 249"/>
              <a:gd name="T84" fmla="*/ 6 w 609"/>
              <a:gd name="T85" fmla="*/ 205 h 249"/>
              <a:gd name="T86" fmla="*/ 0 w 609"/>
              <a:gd name="T87" fmla="*/ 176 h 249"/>
              <a:gd name="T88" fmla="*/ 6 w 609"/>
              <a:gd name="T89" fmla="*/ 147 h 249"/>
              <a:gd name="T90" fmla="*/ 22 w 609"/>
              <a:gd name="T91" fmla="*/ 124 h 249"/>
              <a:gd name="T92" fmla="*/ 45 w 609"/>
              <a:gd name="T93" fmla="*/ 109 h 249"/>
              <a:gd name="T94" fmla="*/ 73 w 609"/>
              <a:gd name="T95" fmla="*/ 103 h 249"/>
              <a:gd name="T96" fmla="*/ 81 w 609"/>
              <a:gd name="T97" fmla="*/ 103 h 249"/>
              <a:gd name="T98" fmla="*/ 75 w 609"/>
              <a:gd name="T99" fmla="*/ 88 h 249"/>
              <a:gd name="T100" fmla="*/ 73 w 609"/>
              <a:gd name="T101" fmla="*/ 73 h 249"/>
              <a:gd name="T102" fmla="*/ 79 w 609"/>
              <a:gd name="T103" fmla="*/ 44 h 249"/>
              <a:gd name="T104" fmla="*/ 94 w 609"/>
              <a:gd name="T105" fmla="*/ 21 h 249"/>
              <a:gd name="T106" fmla="*/ 118 w 609"/>
              <a:gd name="T107" fmla="*/ 5 h 249"/>
              <a:gd name="T108" fmla="*/ 146 w 609"/>
              <a:gd name="T10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 h="249">
                <a:moveTo>
                  <a:pt x="146" y="0"/>
                </a:moveTo>
                <a:lnTo>
                  <a:pt x="173" y="3"/>
                </a:lnTo>
                <a:lnTo>
                  <a:pt x="194" y="17"/>
                </a:lnTo>
                <a:lnTo>
                  <a:pt x="212" y="38"/>
                </a:lnTo>
                <a:lnTo>
                  <a:pt x="219" y="63"/>
                </a:lnTo>
                <a:lnTo>
                  <a:pt x="233" y="51"/>
                </a:lnTo>
                <a:lnTo>
                  <a:pt x="252" y="42"/>
                </a:lnTo>
                <a:lnTo>
                  <a:pt x="273" y="40"/>
                </a:lnTo>
                <a:lnTo>
                  <a:pt x="300" y="44"/>
                </a:lnTo>
                <a:lnTo>
                  <a:pt x="323" y="59"/>
                </a:lnTo>
                <a:lnTo>
                  <a:pt x="338" y="82"/>
                </a:lnTo>
                <a:lnTo>
                  <a:pt x="344" y="109"/>
                </a:lnTo>
                <a:lnTo>
                  <a:pt x="358" y="105"/>
                </a:lnTo>
                <a:lnTo>
                  <a:pt x="371" y="103"/>
                </a:lnTo>
                <a:lnTo>
                  <a:pt x="394" y="107"/>
                </a:lnTo>
                <a:lnTo>
                  <a:pt x="415" y="121"/>
                </a:lnTo>
                <a:lnTo>
                  <a:pt x="432" y="138"/>
                </a:lnTo>
                <a:lnTo>
                  <a:pt x="440" y="161"/>
                </a:lnTo>
                <a:lnTo>
                  <a:pt x="444" y="163"/>
                </a:lnTo>
                <a:lnTo>
                  <a:pt x="450" y="149"/>
                </a:lnTo>
                <a:lnTo>
                  <a:pt x="461" y="140"/>
                </a:lnTo>
                <a:lnTo>
                  <a:pt x="475" y="136"/>
                </a:lnTo>
                <a:lnTo>
                  <a:pt x="490" y="140"/>
                </a:lnTo>
                <a:lnTo>
                  <a:pt x="502" y="151"/>
                </a:lnTo>
                <a:lnTo>
                  <a:pt x="507" y="165"/>
                </a:lnTo>
                <a:lnTo>
                  <a:pt x="515" y="159"/>
                </a:lnTo>
                <a:lnTo>
                  <a:pt x="523" y="155"/>
                </a:lnTo>
                <a:lnTo>
                  <a:pt x="532" y="155"/>
                </a:lnTo>
                <a:lnTo>
                  <a:pt x="548" y="159"/>
                </a:lnTo>
                <a:lnTo>
                  <a:pt x="559" y="170"/>
                </a:lnTo>
                <a:lnTo>
                  <a:pt x="565" y="186"/>
                </a:lnTo>
                <a:lnTo>
                  <a:pt x="571" y="184"/>
                </a:lnTo>
                <a:lnTo>
                  <a:pt x="576" y="184"/>
                </a:lnTo>
                <a:lnTo>
                  <a:pt x="592" y="188"/>
                </a:lnTo>
                <a:lnTo>
                  <a:pt x="605" y="199"/>
                </a:lnTo>
                <a:lnTo>
                  <a:pt x="609" y="217"/>
                </a:lnTo>
                <a:lnTo>
                  <a:pt x="605" y="232"/>
                </a:lnTo>
                <a:lnTo>
                  <a:pt x="592" y="245"/>
                </a:lnTo>
                <a:lnTo>
                  <a:pt x="576" y="249"/>
                </a:lnTo>
                <a:lnTo>
                  <a:pt x="73" y="249"/>
                </a:lnTo>
                <a:lnTo>
                  <a:pt x="45" y="243"/>
                </a:lnTo>
                <a:lnTo>
                  <a:pt x="22" y="228"/>
                </a:lnTo>
                <a:lnTo>
                  <a:pt x="6" y="205"/>
                </a:lnTo>
                <a:lnTo>
                  <a:pt x="0" y="176"/>
                </a:lnTo>
                <a:lnTo>
                  <a:pt x="6" y="147"/>
                </a:lnTo>
                <a:lnTo>
                  <a:pt x="22" y="124"/>
                </a:lnTo>
                <a:lnTo>
                  <a:pt x="45" y="109"/>
                </a:lnTo>
                <a:lnTo>
                  <a:pt x="73" y="103"/>
                </a:lnTo>
                <a:lnTo>
                  <a:pt x="81" y="103"/>
                </a:lnTo>
                <a:lnTo>
                  <a:pt x="75" y="88"/>
                </a:lnTo>
                <a:lnTo>
                  <a:pt x="73" y="73"/>
                </a:lnTo>
                <a:lnTo>
                  <a:pt x="79" y="44"/>
                </a:lnTo>
                <a:lnTo>
                  <a:pt x="94" y="21"/>
                </a:lnTo>
                <a:lnTo>
                  <a:pt x="118" y="5"/>
                </a:lnTo>
                <a:lnTo>
                  <a:pt x="146"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3" name="Freeform 7"/>
          <p:cNvSpPr>
            <a:spLocks/>
          </p:cNvSpPr>
          <p:nvPr/>
        </p:nvSpPr>
        <p:spPr bwMode="auto">
          <a:xfrm>
            <a:off x="6109867" y="5731633"/>
            <a:ext cx="1504874" cy="841714"/>
          </a:xfrm>
          <a:custGeom>
            <a:avLst/>
            <a:gdLst>
              <a:gd name="T0" fmla="*/ 252 w 766"/>
              <a:gd name="T1" fmla="*/ 0 h 432"/>
              <a:gd name="T2" fmla="*/ 290 w 766"/>
              <a:gd name="T3" fmla="*/ 6 h 432"/>
              <a:gd name="T4" fmla="*/ 323 w 766"/>
              <a:gd name="T5" fmla="*/ 21 h 432"/>
              <a:gd name="T6" fmla="*/ 348 w 766"/>
              <a:gd name="T7" fmla="*/ 44 h 432"/>
              <a:gd name="T8" fmla="*/ 367 w 766"/>
              <a:gd name="T9" fmla="*/ 75 h 432"/>
              <a:gd name="T10" fmla="*/ 377 w 766"/>
              <a:gd name="T11" fmla="*/ 112 h 432"/>
              <a:gd name="T12" fmla="*/ 404 w 766"/>
              <a:gd name="T13" fmla="*/ 89 h 432"/>
              <a:gd name="T14" fmla="*/ 434 w 766"/>
              <a:gd name="T15" fmla="*/ 75 h 432"/>
              <a:gd name="T16" fmla="*/ 471 w 766"/>
              <a:gd name="T17" fmla="*/ 69 h 432"/>
              <a:gd name="T18" fmla="*/ 503 w 766"/>
              <a:gd name="T19" fmla="*/ 73 h 432"/>
              <a:gd name="T20" fmla="*/ 532 w 766"/>
              <a:gd name="T21" fmla="*/ 85 h 432"/>
              <a:gd name="T22" fmla="*/ 557 w 766"/>
              <a:gd name="T23" fmla="*/ 104 h 432"/>
              <a:gd name="T24" fmla="*/ 576 w 766"/>
              <a:gd name="T25" fmla="*/ 129 h 432"/>
              <a:gd name="T26" fmla="*/ 590 w 766"/>
              <a:gd name="T27" fmla="*/ 156 h 432"/>
              <a:gd name="T28" fmla="*/ 596 w 766"/>
              <a:gd name="T29" fmla="*/ 188 h 432"/>
              <a:gd name="T30" fmla="*/ 617 w 766"/>
              <a:gd name="T31" fmla="*/ 183 h 432"/>
              <a:gd name="T32" fmla="*/ 640 w 766"/>
              <a:gd name="T33" fmla="*/ 181 h 432"/>
              <a:gd name="T34" fmla="*/ 674 w 766"/>
              <a:gd name="T35" fmla="*/ 185 h 432"/>
              <a:gd name="T36" fmla="*/ 703 w 766"/>
              <a:gd name="T37" fmla="*/ 198 h 432"/>
              <a:gd name="T38" fmla="*/ 730 w 766"/>
              <a:gd name="T39" fmla="*/ 217 h 432"/>
              <a:gd name="T40" fmla="*/ 749 w 766"/>
              <a:gd name="T41" fmla="*/ 242 h 432"/>
              <a:gd name="T42" fmla="*/ 761 w 766"/>
              <a:gd name="T43" fmla="*/ 273 h 432"/>
              <a:gd name="T44" fmla="*/ 766 w 766"/>
              <a:gd name="T45" fmla="*/ 308 h 432"/>
              <a:gd name="T46" fmla="*/ 761 w 766"/>
              <a:gd name="T47" fmla="*/ 340 h 432"/>
              <a:gd name="T48" fmla="*/ 749 w 766"/>
              <a:gd name="T49" fmla="*/ 371 h 432"/>
              <a:gd name="T50" fmla="*/ 730 w 766"/>
              <a:gd name="T51" fmla="*/ 396 h 432"/>
              <a:gd name="T52" fmla="*/ 703 w 766"/>
              <a:gd name="T53" fmla="*/ 415 h 432"/>
              <a:gd name="T54" fmla="*/ 674 w 766"/>
              <a:gd name="T55" fmla="*/ 429 h 432"/>
              <a:gd name="T56" fmla="*/ 640 w 766"/>
              <a:gd name="T57" fmla="*/ 432 h 432"/>
              <a:gd name="T58" fmla="*/ 127 w 766"/>
              <a:gd name="T59" fmla="*/ 432 h 432"/>
              <a:gd name="T60" fmla="*/ 93 w 766"/>
              <a:gd name="T61" fmla="*/ 429 h 432"/>
              <a:gd name="T62" fmla="*/ 64 w 766"/>
              <a:gd name="T63" fmla="*/ 415 h 432"/>
              <a:gd name="T64" fmla="*/ 37 w 766"/>
              <a:gd name="T65" fmla="*/ 396 h 432"/>
              <a:gd name="T66" fmla="*/ 18 w 766"/>
              <a:gd name="T67" fmla="*/ 371 h 432"/>
              <a:gd name="T68" fmla="*/ 4 w 766"/>
              <a:gd name="T69" fmla="*/ 340 h 432"/>
              <a:gd name="T70" fmla="*/ 0 w 766"/>
              <a:gd name="T71" fmla="*/ 308 h 432"/>
              <a:gd name="T72" fmla="*/ 4 w 766"/>
              <a:gd name="T73" fmla="*/ 273 h 432"/>
              <a:gd name="T74" fmla="*/ 18 w 766"/>
              <a:gd name="T75" fmla="*/ 242 h 432"/>
              <a:gd name="T76" fmla="*/ 37 w 766"/>
              <a:gd name="T77" fmla="*/ 217 h 432"/>
              <a:gd name="T78" fmla="*/ 64 w 766"/>
              <a:gd name="T79" fmla="*/ 198 h 432"/>
              <a:gd name="T80" fmla="*/ 93 w 766"/>
              <a:gd name="T81" fmla="*/ 185 h 432"/>
              <a:gd name="T82" fmla="*/ 127 w 766"/>
              <a:gd name="T83" fmla="*/ 181 h 432"/>
              <a:gd name="T84" fmla="*/ 139 w 766"/>
              <a:gd name="T85" fmla="*/ 181 h 432"/>
              <a:gd name="T86" fmla="*/ 129 w 766"/>
              <a:gd name="T87" fmla="*/ 154 h 432"/>
              <a:gd name="T88" fmla="*/ 127 w 766"/>
              <a:gd name="T89" fmla="*/ 125 h 432"/>
              <a:gd name="T90" fmla="*/ 131 w 766"/>
              <a:gd name="T91" fmla="*/ 92 h 432"/>
              <a:gd name="T92" fmla="*/ 144 w 766"/>
              <a:gd name="T93" fmla="*/ 62 h 432"/>
              <a:gd name="T94" fmla="*/ 164 w 766"/>
              <a:gd name="T95" fmla="*/ 37 h 432"/>
              <a:gd name="T96" fmla="*/ 189 w 766"/>
              <a:gd name="T97" fmla="*/ 17 h 432"/>
              <a:gd name="T98" fmla="*/ 219 w 766"/>
              <a:gd name="T99" fmla="*/ 4 h 432"/>
              <a:gd name="T100" fmla="*/ 252 w 766"/>
              <a:gd name="T10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6" h="432">
                <a:moveTo>
                  <a:pt x="252" y="0"/>
                </a:moveTo>
                <a:lnTo>
                  <a:pt x="290" y="6"/>
                </a:lnTo>
                <a:lnTo>
                  <a:pt x="323" y="21"/>
                </a:lnTo>
                <a:lnTo>
                  <a:pt x="348" y="44"/>
                </a:lnTo>
                <a:lnTo>
                  <a:pt x="367" y="75"/>
                </a:lnTo>
                <a:lnTo>
                  <a:pt x="377" y="112"/>
                </a:lnTo>
                <a:lnTo>
                  <a:pt x="404" y="89"/>
                </a:lnTo>
                <a:lnTo>
                  <a:pt x="434" y="75"/>
                </a:lnTo>
                <a:lnTo>
                  <a:pt x="471" y="69"/>
                </a:lnTo>
                <a:lnTo>
                  <a:pt x="503" y="73"/>
                </a:lnTo>
                <a:lnTo>
                  <a:pt x="532" y="85"/>
                </a:lnTo>
                <a:lnTo>
                  <a:pt x="557" y="104"/>
                </a:lnTo>
                <a:lnTo>
                  <a:pt x="576" y="129"/>
                </a:lnTo>
                <a:lnTo>
                  <a:pt x="590" y="156"/>
                </a:lnTo>
                <a:lnTo>
                  <a:pt x="596" y="188"/>
                </a:lnTo>
                <a:lnTo>
                  <a:pt x="617" y="183"/>
                </a:lnTo>
                <a:lnTo>
                  <a:pt x="640" y="181"/>
                </a:lnTo>
                <a:lnTo>
                  <a:pt x="674" y="185"/>
                </a:lnTo>
                <a:lnTo>
                  <a:pt x="703" y="198"/>
                </a:lnTo>
                <a:lnTo>
                  <a:pt x="730" y="217"/>
                </a:lnTo>
                <a:lnTo>
                  <a:pt x="749" y="242"/>
                </a:lnTo>
                <a:lnTo>
                  <a:pt x="761" y="273"/>
                </a:lnTo>
                <a:lnTo>
                  <a:pt x="766" y="308"/>
                </a:lnTo>
                <a:lnTo>
                  <a:pt x="761" y="340"/>
                </a:lnTo>
                <a:lnTo>
                  <a:pt x="749" y="371"/>
                </a:lnTo>
                <a:lnTo>
                  <a:pt x="730" y="396"/>
                </a:lnTo>
                <a:lnTo>
                  <a:pt x="703" y="415"/>
                </a:lnTo>
                <a:lnTo>
                  <a:pt x="674" y="429"/>
                </a:lnTo>
                <a:lnTo>
                  <a:pt x="640" y="432"/>
                </a:lnTo>
                <a:lnTo>
                  <a:pt x="127" y="432"/>
                </a:lnTo>
                <a:lnTo>
                  <a:pt x="93" y="429"/>
                </a:lnTo>
                <a:lnTo>
                  <a:pt x="64" y="415"/>
                </a:lnTo>
                <a:lnTo>
                  <a:pt x="37" y="396"/>
                </a:lnTo>
                <a:lnTo>
                  <a:pt x="18" y="371"/>
                </a:lnTo>
                <a:lnTo>
                  <a:pt x="4" y="340"/>
                </a:lnTo>
                <a:lnTo>
                  <a:pt x="0" y="308"/>
                </a:lnTo>
                <a:lnTo>
                  <a:pt x="4" y="273"/>
                </a:lnTo>
                <a:lnTo>
                  <a:pt x="18" y="242"/>
                </a:lnTo>
                <a:lnTo>
                  <a:pt x="37" y="217"/>
                </a:lnTo>
                <a:lnTo>
                  <a:pt x="64" y="198"/>
                </a:lnTo>
                <a:lnTo>
                  <a:pt x="93" y="185"/>
                </a:lnTo>
                <a:lnTo>
                  <a:pt x="127" y="181"/>
                </a:lnTo>
                <a:lnTo>
                  <a:pt x="139" y="181"/>
                </a:lnTo>
                <a:lnTo>
                  <a:pt x="129" y="154"/>
                </a:lnTo>
                <a:lnTo>
                  <a:pt x="127" y="125"/>
                </a:lnTo>
                <a:lnTo>
                  <a:pt x="131" y="92"/>
                </a:lnTo>
                <a:lnTo>
                  <a:pt x="144" y="62"/>
                </a:lnTo>
                <a:lnTo>
                  <a:pt x="164" y="37"/>
                </a:lnTo>
                <a:lnTo>
                  <a:pt x="189" y="17"/>
                </a:lnTo>
                <a:lnTo>
                  <a:pt x="219" y="4"/>
                </a:lnTo>
                <a:lnTo>
                  <a:pt x="2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4" name="Freeform 8"/>
          <p:cNvSpPr>
            <a:spLocks/>
          </p:cNvSpPr>
          <p:nvPr/>
        </p:nvSpPr>
        <p:spPr bwMode="auto">
          <a:xfrm>
            <a:off x="7954615" y="6068708"/>
            <a:ext cx="852631" cy="483206"/>
          </a:xfrm>
          <a:custGeom>
            <a:avLst/>
            <a:gdLst>
              <a:gd name="T0" fmla="*/ 142 w 434"/>
              <a:gd name="T1" fmla="*/ 0 h 248"/>
              <a:gd name="T2" fmla="*/ 169 w 434"/>
              <a:gd name="T3" fmla="*/ 6 h 248"/>
              <a:gd name="T4" fmla="*/ 190 w 434"/>
              <a:gd name="T5" fmla="*/ 19 h 248"/>
              <a:gd name="T6" fmla="*/ 206 w 434"/>
              <a:gd name="T7" fmla="*/ 38 h 248"/>
              <a:gd name="T8" fmla="*/ 213 w 434"/>
              <a:gd name="T9" fmla="*/ 63 h 248"/>
              <a:gd name="T10" fmla="*/ 229 w 434"/>
              <a:gd name="T11" fmla="*/ 52 h 248"/>
              <a:gd name="T12" fmla="*/ 246 w 434"/>
              <a:gd name="T13" fmla="*/ 44 h 248"/>
              <a:gd name="T14" fmla="*/ 267 w 434"/>
              <a:gd name="T15" fmla="*/ 40 h 248"/>
              <a:gd name="T16" fmla="*/ 294 w 434"/>
              <a:gd name="T17" fmla="*/ 46 h 248"/>
              <a:gd name="T18" fmla="*/ 317 w 434"/>
              <a:gd name="T19" fmla="*/ 60 h 248"/>
              <a:gd name="T20" fmla="*/ 332 w 434"/>
              <a:gd name="T21" fmla="*/ 83 h 248"/>
              <a:gd name="T22" fmla="*/ 338 w 434"/>
              <a:gd name="T23" fmla="*/ 108 h 248"/>
              <a:gd name="T24" fmla="*/ 350 w 434"/>
              <a:gd name="T25" fmla="*/ 106 h 248"/>
              <a:gd name="T26" fmla="*/ 363 w 434"/>
              <a:gd name="T27" fmla="*/ 104 h 248"/>
              <a:gd name="T28" fmla="*/ 392 w 434"/>
              <a:gd name="T29" fmla="*/ 110 h 248"/>
              <a:gd name="T30" fmla="*/ 413 w 434"/>
              <a:gd name="T31" fmla="*/ 125 h 248"/>
              <a:gd name="T32" fmla="*/ 428 w 434"/>
              <a:gd name="T33" fmla="*/ 148 h 248"/>
              <a:gd name="T34" fmla="*/ 434 w 434"/>
              <a:gd name="T35" fmla="*/ 175 h 248"/>
              <a:gd name="T36" fmla="*/ 428 w 434"/>
              <a:gd name="T37" fmla="*/ 204 h 248"/>
              <a:gd name="T38" fmla="*/ 413 w 434"/>
              <a:gd name="T39" fmla="*/ 227 h 248"/>
              <a:gd name="T40" fmla="*/ 392 w 434"/>
              <a:gd name="T41" fmla="*/ 242 h 248"/>
              <a:gd name="T42" fmla="*/ 363 w 434"/>
              <a:gd name="T43" fmla="*/ 248 h 248"/>
              <a:gd name="T44" fmla="*/ 71 w 434"/>
              <a:gd name="T45" fmla="*/ 248 h 248"/>
              <a:gd name="T46" fmla="*/ 44 w 434"/>
              <a:gd name="T47" fmla="*/ 242 h 248"/>
              <a:gd name="T48" fmla="*/ 21 w 434"/>
              <a:gd name="T49" fmla="*/ 227 h 248"/>
              <a:gd name="T50" fmla="*/ 6 w 434"/>
              <a:gd name="T51" fmla="*/ 204 h 248"/>
              <a:gd name="T52" fmla="*/ 0 w 434"/>
              <a:gd name="T53" fmla="*/ 175 h 248"/>
              <a:gd name="T54" fmla="*/ 6 w 434"/>
              <a:gd name="T55" fmla="*/ 148 h 248"/>
              <a:gd name="T56" fmla="*/ 21 w 434"/>
              <a:gd name="T57" fmla="*/ 125 h 248"/>
              <a:gd name="T58" fmla="*/ 44 w 434"/>
              <a:gd name="T59" fmla="*/ 110 h 248"/>
              <a:gd name="T60" fmla="*/ 71 w 434"/>
              <a:gd name="T61" fmla="*/ 104 h 248"/>
              <a:gd name="T62" fmla="*/ 79 w 434"/>
              <a:gd name="T63" fmla="*/ 104 h 248"/>
              <a:gd name="T64" fmla="*/ 73 w 434"/>
              <a:gd name="T65" fmla="*/ 88 h 248"/>
              <a:gd name="T66" fmla="*/ 71 w 434"/>
              <a:gd name="T67" fmla="*/ 73 h 248"/>
              <a:gd name="T68" fmla="*/ 77 w 434"/>
              <a:gd name="T69" fmla="*/ 44 h 248"/>
              <a:gd name="T70" fmla="*/ 92 w 434"/>
              <a:gd name="T71" fmla="*/ 21 h 248"/>
              <a:gd name="T72" fmla="*/ 115 w 434"/>
              <a:gd name="T73" fmla="*/ 6 h 248"/>
              <a:gd name="T74" fmla="*/ 142 w 434"/>
              <a:gd name="T7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248">
                <a:moveTo>
                  <a:pt x="142" y="0"/>
                </a:moveTo>
                <a:lnTo>
                  <a:pt x="169" y="6"/>
                </a:lnTo>
                <a:lnTo>
                  <a:pt x="190" y="19"/>
                </a:lnTo>
                <a:lnTo>
                  <a:pt x="206" y="38"/>
                </a:lnTo>
                <a:lnTo>
                  <a:pt x="213" y="63"/>
                </a:lnTo>
                <a:lnTo>
                  <a:pt x="229" y="52"/>
                </a:lnTo>
                <a:lnTo>
                  <a:pt x="246" y="44"/>
                </a:lnTo>
                <a:lnTo>
                  <a:pt x="267" y="40"/>
                </a:lnTo>
                <a:lnTo>
                  <a:pt x="294" y="46"/>
                </a:lnTo>
                <a:lnTo>
                  <a:pt x="317" y="60"/>
                </a:lnTo>
                <a:lnTo>
                  <a:pt x="332" y="83"/>
                </a:lnTo>
                <a:lnTo>
                  <a:pt x="338" y="108"/>
                </a:lnTo>
                <a:lnTo>
                  <a:pt x="350" y="106"/>
                </a:lnTo>
                <a:lnTo>
                  <a:pt x="363" y="104"/>
                </a:lnTo>
                <a:lnTo>
                  <a:pt x="392" y="110"/>
                </a:lnTo>
                <a:lnTo>
                  <a:pt x="413" y="125"/>
                </a:lnTo>
                <a:lnTo>
                  <a:pt x="428" y="148"/>
                </a:lnTo>
                <a:lnTo>
                  <a:pt x="434" y="175"/>
                </a:lnTo>
                <a:lnTo>
                  <a:pt x="428" y="204"/>
                </a:lnTo>
                <a:lnTo>
                  <a:pt x="413" y="227"/>
                </a:lnTo>
                <a:lnTo>
                  <a:pt x="392" y="242"/>
                </a:lnTo>
                <a:lnTo>
                  <a:pt x="363" y="248"/>
                </a:lnTo>
                <a:lnTo>
                  <a:pt x="71" y="248"/>
                </a:lnTo>
                <a:lnTo>
                  <a:pt x="44" y="242"/>
                </a:lnTo>
                <a:lnTo>
                  <a:pt x="21" y="227"/>
                </a:lnTo>
                <a:lnTo>
                  <a:pt x="6" y="204"/>
                </a:lnTo>
                <a:lnTo>
                  <a:pt x="0" y="175"/>
                </a:lnTo>
                <a:lnTo>
                  <a:pt x="6" y="148"/>
                </a:lnTo>
                <a:lnTo>
                  <a:pt x="21" y="125"/>
                </a:lnTo>
                <a:lnTo>
                  <a:pt x="44" y="110"/>
                </a:lnTo>
                <a:lnTo>
                  <a:pt x="71" y="104"/>
                </a:lnTo>
                <a:lnTo>
                  <a:pt x="79" y="104"/>
                </a:lnTo>
                <a:lnTo>
                  <a:pt x="73" y="88"/>
                </a:lnTo>
                <a:lnTo>
                  <a:pt x="71" y="73"/>
                </a:lnTo>
                <a:lnTo>
                  <a:pt x="77" y="44"/>
                </a:lnTo>
                <a:lnTo>
                  <a:pt x="92" y="21"/>
                </a:lnTo>
                <a:lnTo>
                  <a:pt x="115" y="6"/>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5" name="Freeform 9"/>
          <p:cNvSpPr>
            <a:spLocks/>
          </p:cNvSpPr>
          <p:nvPr/>
        </p:nvSpPr>
        <p:spPr bwMode="auto">
          <a:xfrm>
            <a:off x="5363324" y="4665852"/>
            <a:ext cx="607058" cy="243551"/>
          </a:xfrm>
          <a:custGeom>
            <a:avLst/>
            <a:gdLst>
              <a:gd name="T0" fmla="*/ 208 w 309"/>
              <a:gd name="T1" fmla="*/ 0 h 125"/>
              <a:gd name="T2" fmla="*/ 233 w 309"/>
              <a:gd name="T3" fmla="*/ 4 h 125"/>
              <a:gd name="T4" fmla="*/ 252 w 309"/>
              <a:gd name="T5" fmla="*/ 17 h 125"/>
              <a:gd name="T6" fmla="*/ 265 w 309"/>
              <a:gd name="T7" fmla="*/ 36 h 125"/>
              <a:gd name="T8" fmla="*/ 271 w 309"/>
              <a:gd name="T9" fmla="*/ 59 h 125"/>
              <a:gd name="T10" fmla="*/ 277 w 309"/>
              <a:gd name="T11" fmla="*/ 57 h 125"/>
              <a:gd name="T12" fmla="*/ 292 w 309"/>
              <a:gd name="T13" fmla="*/ 63 h 125"/>
              <a:gd name="T14" fmla="*/ 306 w 309"/>
              <a:gd name="T15" fmla="*/ 75 h 125"/>
              <a:gd name="T16" fmla="*/ 309 w 309"/>
              <a:gd name="T17" fmla="*/ 92 h 125"/>
              <a:gd name="T18" fmla="*/ 306 w 309"/>
              <a:gd name="T19" fmla="*/ 107 h 125"/>
              <a:gd name="T20" fmla="*/ 294 w 309"/>
              <a:gd name="T21" fmla="*/ 119 h 125"/>
              <a:gd name="T22" fmla="*/ 279 w 309"/>
              <a:gd name="T23" fmla="*/ 125 h 125"/>
              <a:gd name="T24" fmla="*/ 279 w 309"/>
              <a:gd name="T25" fmla="*/ 125 h 125"/>
              <a:gd name="T26" fmla="*/ 25 w 309"/>
              <a:gd name="T27" fmla="*/ 125 h 125"/>
              <a:gd name="T28" fmla="*/ 18 w 309"/>
              <a:gd name="T29" fmla="*/ 123 h 125"/>
              <a:gd name="T30" fmla="*/ 10 w 309"/>
              <a:gd name="T31" fmla="*/ 119 h 125"/>
              <a:gd name="T32" fmla="*/ 4 w 309"/>
              <a:gd name="T33" fmla="*/ 113 h 125"/>
              <a:gd name="T34" fmla="*/ 2 w 309"/>
              <a:gd name="T35" fmla="*/ 107 h 125"/>
              <a:gd name="T36" fmla="*/ 0 w 309"/>
              <a:gd name="T37" fmla="*/ 100 h 125"/>
              <a:gd name="T38" fmla="*/ 2 w 309"/>
              <a:gd name="T39" fmla="*/ 90 h 125"/>
              <a:gd name="T40" fmla="*/ 4 w 309"/>
              <a:gd name="T41" fmla="*/ 84 h 125"/>
              <a:gd name="T42" fmla="*/ 10 w 309"/>
              <a:gd name="T43" fmla="*/ 79 h 125"/>
              <a:gd name="T44" fmla="*/ 18 w 309"/>
              <a:gd name="T45" fmla="*/ 75 h 125"/>
              <a:gd name="T46" fmla="*/ 25 w 309"/>
              <a:gd name="T47" fmla="*/ 73 h 125"/>
              <a:gd name="T48" fmla="*/ 35 w 309"/>
              <a:gd name="T49" fmla="*/ 75 h 125"/>
              <a:gd name="T50" fmla="*/ 41 w 309"/>
              <a:gd name="T51" fmla="*/ 79 h 125"/>
              <a:gd name="T52" fmla="*/ 46 w 309"/>
              <a:gd name="T53" fmla="*/ 84 h 125"/>
              <a:gd name="T54" fmla="*/ 54 w 309"/>
              <a:gd name="T55" fmla="*/ 79 h 125"/>
              <a:gd name="T56" fmla="*/ 60 w 309"/>
              <a:gd name="T57" fmla="*/ 75 h 125"/>
              <a:gd name="T58" fmla="*/ 69 w 309"/>
              <a:gd name="T59" fmla="*/ 73 h 125"/>
              <a:gd name="T60" fmla="*/ 77 w 309"/>
              <a:gd name="T61" fmla="*/ 52 h 125"/>
              <a:gd name="T62" fmla="*/ 92 w 309"/>
              <a:gd name="T63" fmla="*/ 38 h 125"/>
              <a:gd name="T64" fmla="*/ 115 w 309"/>
              <a:gd name="T65" fmla="*/ 32 h 125"/>
              <a:gd name="T66" fmla="*/ 133 w 309"/>
              <a:gd name="T67" fmla="*/ 36 h 125"/>
              <a:gd name="T68" fmla="*/ 148 w 309"/>
              <a:gd name="T69" fmla="*/ 46 h 125"/>
              <a:gd name="T70" fmla="*/ 156 w 309"/>
              <a:gd name="T71" fmla="*/ 27 h 125"/>
              <a:gd name="T72" fmla="*/ 169 w 309"/>
              <a:gd name="T73" fmla="*/ 13 h 125"/>
              <a:gd name="T74" fmla="*/ 188 w 309"/>
              <a:gd name="T75" fmla="*/ 2 h 125"/>
              <a:gd name="T76" fmla="*/ 208 w 309"/>
              <a:gd name="T7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125">
                <a:moveTo>
                  <a:pt x="208" y="0"/>
                </a:moveTo>
                <a:lnTo>
                  <a:pt x="233" y="4"/>
                </a:lnTo>
                <a:lnTo>
                  <a:pt x="252" y="17"/>
                </a:lnTo>
                <a:lnTo>
                  <a:pt x="265" y="36"/>
                </a:lnTo>
                <a:lnTo>
                  <a:pt x="271" y="59"/>
                </a:lnTo>
                <a:lnTo>
                  <a:pt x="277" y="57"/>
                </a:lnTo>
                <a:lnTo>
                  <a:pt x="292" y="63"/>
                </a:lnTo>
                <a:lnTo>
                  <a:pt x="306" y="75"/>
                </a:lnTo>
                <a:lnTo>
                  <a:pt x="309" y="92"/>
                </a:lnTo>
                <a:lnTo>
                  <a:pt x="306" y="107"/>
                </a:lnTo>
                <a:lnTo>
                  <a:pt x="294" y="119"/>
                </a:lnTo>
                <a:lnTo>
                  <a:pt x="279" y="125"/>
                </a:lnTo>
                <a:lnTo>
                  <a:pt x="279" y="125"/>
                </a:lnTo>
                <a:lnTo>
                  <a:pt x="25" y="125"/>
                </a:lnTo>
                <a:lnTo>
                  <a:pt x="18" y="123"/>
                </a:lnTo>
                <a:lnTo>
                  <a:pt x="10" y="119"/>
                </a:lnTo>
                <a:lnTo>
                  <a:pt x="4" y="113"/>
                </a:lnTo>
                <a:lnTo>
                  <a:pt x="2" y="107"/>
                </a:lnTo>
                <a:lnTo>
                  <a:pt x="0" y="100"/>
                </a:lnTo>
                <a:lnTo>
                  <a:pt x="2" y="90"/>
                </a:lnTo>
                <a:lnTo>
                  <a:pt x="4" y="84"/>
                </a:lnTo>
                <a:lnTo>
                  <a:pt x="10" y="79"/>
                </a:lnTo>
                <a:lnTo>
                  <a:pt x="18" y="75"/>
                </a:lnTo>
                <a:lnTo>
                  <a:pt x="25" y="73"/>
                </a:lnTo>
                <a:lnTo>
                  <a:pt x="35" y="75"/>
                </a:lnTo>
                <a:lnTo>
                  <a:pt x="41" y="79"/>
                </a:lnTo>
                <a:lnTo>
                  <a:pt x="46" y="84"/>
                </a:lnTo>
                <a:lnTo>
                  <a:pt x="54" y="79"/>
                </a:lnTo>
                <a:lnTo>
                  <a:pt x="60" y="75"/>
                </a:lnTo>
                <a:lnTo>
                  <a:pt x="69" y="73"/>
                </a:lnTo>
                <a:lnTo>
                  <a:pt x="77" y="52"/>
                </a:lnTo>
                <a:lnTo>
                  <a:pt x="92" y="38"/>
                </a:lnTo>
                <a:lnTo>
                  <a:pt x="115" y="32"/>
                </a:lnTo>
                <a:lnTo>
                  <a:pt x="133" y="36"/>
                </a:lnTo>
                <a:lnTo>
                  <a:pt x="148" y="46"/>
                </a:lnTo>
                <a:lnTo>
                  <a:pt x="156" y="27"/>
                </a:lnTo>
                <a:lnTo>
                  <a:pt x="169" y="13"/>
                </a:lnTo>
                <a:lnTo>
                  <a:pt x="188" y="2"/>
                </a:lnTo>
                <a:lnTo>
                  <a:pt x="208"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6" name="Freeform 10"/>
          <p:cNvSpPr>
            <a:spLocks/>
          </p:cNvSpPr>
          <p:nvPr/>
        </p:nvSpPr>
        <p:spPr bwMode="auto">
          <a:xfrm>
            <a:off x="10587163" y="3369475"/>
            <a:ext cx="544191" cy="325384"/>
          </a:xfrm>
          <a:custGeom>
            <a:avLst/>
            <a:gdLst>
              <a:gd name="T0" fmla="*/ 119 w 277"/>
              <a:gd name="T1" fmla="*/ 0 h 167"/>
              <a:gd name="T2" fmla="*/ 137 w 277"/>
              <a:gd name="T3" fmla="*/ 4 h 167"/>
              <a:gd name="T4" fmla="*/ 152 w 277"/>
              <a:gd name="T5" fmla="*/ 12 h 167"/>
              <a:gd name="T6" fmla="*/ 162 w 277"/>
              <a:gd name="T7" fmla="*/ 25 h 167"/>
              <a:gd name="T8" fmla="*/ 169 w 277"/>
              <a:gd name="T9" fmla="*/ 23 h 167"/>
              <a:gd name="T10" fmla="*/ 177 w 277"/>
              <a:gd name="T11" fmla="*/ 23 h 167"/>
              <a:gd name="T12" fmla="*/ 194 w 277"/>
              <a:gd name="T13" fmla="*/ 25 h 167"/>
              <a:gd name="T14" fmla="*/ 208 w 277"/>
              <a:gd name="T15" fmla="*/ 35 h 167"/>
              <a:gd name="T16" fmla="*/ 217 w 277"/>
              <a:gd name="T17" fmla="*/ 50 h 167"/>
              <a:gd name="T18" fmla="*/ 221 w 277"/>
              <a:gd name="T19" fmla="*/ 67 h 167"/>
              <a:gd name="T20" fmla="*/ 221 w 277"/>
              <a:gd name="T21" fmla="*/ 67 h 167"/>
              <a:gd name="T22" fmla="*/ 227 w 277"/>
              <a:gd name="T23" fmla="*/ 67 h 167"/>
              <a:gd name="T24" fmla="*/ 246 w 277"/>
              <a:gd name="T25" fmla="*/ 71 h 167"/>
              <a:gd name="T26" fmla="*/ 263 w 277"/>
              <a:gd name="T27" fmla="*/ 81 h 167"/>
              <a:gd name="T28" fmla="*/ 273 w 277"/>
              <a:gd name="T29" fmla="*/ 98 h 167"/>
              <a:gd name="T30" fmla="*/ 277 w 277"/>
              <a:gd name="T31" fmla="*/ 117 h 167"/>
              <a:gd name="T32" fmla="*/ 273 w 277"/>
              <a:gd name="T33" fmla="*/ 137 h 167"/>
              <a:gd name="T34" fmla="*/ 263 w 277"/>
              <a:gd name="T35" fmla="*/ 152 h 167"/>
              <a:gd name="T36" fmla="*/ 246 w 277"/>
              <a:gd name="T37" fmla="*/ 164 h 167"/>
              <a:gd name="T38" fmla="*/ 227 w 277"/>
              <a:gd name="T39" fmla="*/ 167 h 167"/>
              <a:gd name="T40" fmla="*/ 43 w 277"/>
              <a:gd name="T41" fmla="*/ 167 h 167"/>
              <a:gd name="T42" fmla="*/ 25 w 277"/>
              <a:gd name="T43" fmla="*/ 164 h 167"/>
              <a:gd name="T44" fmla="*/ 12 w 277"/>
              <a:gd name="T45" fmla="*/ 154 h 167"/>
              <a:gd name="T46" fmla="*/ 2 w 277"/>
              <a:gd name="T47" fmla="*/ 140 h 167"/>
              <a:gd name="T48" fmla="*/ 0 w 277"/>
              <a:gd name="T49" fmla="*/ 123 h 167"/>
              <a:gd name="T50" fmla="*/ 2 w 277"/>
              <a:gd name="T51" fmla="*/ 106 h 167"/>
              <a:gd name="T52" fmla="*/ 12 w 277"/>
              <a:gd name="T53" fmla="*/ 92 h 167"/>
              <a:gd name="T54" fmla="*/ 27 w 277"/>
              <a:gd name="T55" fmla="*/ 83 h 167"/>
              <a:gd name="T56" fmla="*/ 37 w 277"/>
              <a:gd name="T57" fmla="*/ 66 h 167"/>
              <a:gd name="T58" fmla="*/ 52 w 277"/>
              <a:gd name="T59" fmla="*/ 52 h 167"/>
              <a:gd name="T60" fmla="*/ 73 w 277"/>
              <a:gd name="T61" fmla="*/ 48 h 167"/>
              <a:gd name="T62" fmla="*/ 73 w 277"/>
              <a:gd name="T63" fmla="*/ 48 h 167"/>
              <a:gd name="T64" fmla="*/ 73 w 277"/>
              <a:gd name="T65" fmla="*/ 48 h 167"/>
              <a:gd name="T66" fmla="*/ 77 w 277"/>
              <a:gd name="T67" fmla="*/ 29 h 167"/>
              <a:gd name="T68" fmla="*/ 87 w 277"/>
              <a:gd name="T69" fmla="*/ 14 h 167"/>
              <a:gd name="T70" fmla="*/ 102 w 277"/>
              <a:gd name="T71" fmla="*/ 4 h 167"/>
              <a:gd name="T72" fmla="*/ 119 w 277"/>
              <a:gd name="T7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167">
                <a:moveTo>
                  <a:pt x="119" y="0"/>
                </a:moveTo>
                <a:lnTo>
                  <a:pt x="137" y="4"/>
                </a:lnTo>
                <a:lnTo>
                  <a:pt x="152" y="12"/>
                </a:lnTo>
                <a:lnTo>
                  <a:pt x="162" y="25"/>
                </a:lnTo>
                <a:lnTo>
                  <a:pt x="169" y="23"/>
                </a:lnTo>
                <a:lnTo>
                  <a:pt x="177" y="23"/>
                </a:lnTo>
                <a:lnTo>
                  <a:pt x="194" y="25"/>
                </a:lnTo>
                <a:lnTo>
                  <a:pt x="208" y="35"/>
                </a:lnTo>
                <a:lnTo>
                  <a:pt x="217" y="50"/>
                </a:lnTo>
                <a:lnTo>
                  <a:pt x="221" y="67"/>
                </a:lnTo>
                <a:lnTo>
                  <a:pt x="221" y="67"/>
                </a:lnTo>
                <a:lnTo>
                  <a:pt x="227" y="67"/>
                </a:lnTo>
                <a:lnTo>
                  <a:pt x="246" y="71"/>
                </a:lnTo>
                <a:lnTo>
                  <a:pt x="263" y="81"/>
                </a:lnTo>
                <a:lnTo>
                  <a:pt x="273" y="98"/>
                </a:lnTo>
                <a:lnTo>
                  <a:pt x="277" y="117"/>
                </a:lnTo>
                <a:lnTo>
                  <a:pt x="273" y="137"/>
                </a:lnTo>
                <a:lnTo>
                  <a:pt x="263" y="152"/>
                </a:lnTo>
                <a:lnTo>
                  <a:pt x="246" y="164"/>
                </a:lnTo>
                <a:lnTo>
                  <a:pt x="227" y="167"/>
                </a:lnTo>
                <a:lnTo>
                  <a:pt x="43" y="167"/>
                </a:lnTo>
                <a:lnTo>
                  <a:pt x="25" y="164"/>
                </a:lnTo>
                <a:lnTo>
                  <a:pt x="12" y="154"/>
                </a:lnTo>
                <a:lnTo>
                  <a:pt x="2" y="140"/>
                </a:lnTo>
                <a:lnTo>
                  <a:pt x="0" y="123"/>
                </a:lnTo>
                <a:lnTo>
                  <a:pt x="2" y="106"/>
                </a:lnTo>
                <a:lnTo>
                  <a:pt x="12" y="92"/>
                </a:lnTo>
                <a:lnTo>
                  <a:pt x="27" y="83"/>
                </a:lnTo>
                <a:lnTo>
                  <a:pt x="37" y="66"/>
                </a:lnTo>
                <a:lnTo>
                  <a:pt x="52" y="52"/>
                </a:lnTo>
                <a:lnTo>
                  <a:pt x="73" y="48"/>
                </a:lnTo>
                <a:lnTo>
                  <a:pt x="73" y="48"/>
                </a:lnTo>
                <a:lnTo>
                  <a:pt x="73" y="48"/>
                </a:lnTo>
                <a:lnTo>
                  <a:pt x="77" y="29"/>
                </a:lnTo>
                <a:lnTo>
                  <a:pt x="87" y="14"/>
                </a:lnTo>
                <a:lnTo>
                  <a:pt x="102" y="4"/>
                </a:lnTo>
                <a:lnTo>
                  <a:pt x="119"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7" name="Freeform 11"/>
          <p:cNvSpPr>
            <a:spLocks/>
          </p:cNvSpPr>
          <p:nvPr/>
        </p:nvSpPr>
        <p:spPr bwMode="auto">
          <a:xfrm>
            <a:off x="10999726" y="3470793"/>
            <a:ext cx="377201" cy="224067"/>
          </a:xfrm>
          <a:custGeom>
            <a:avLst/>
            <a:gdLst>
              <a:gd name="T0" fmla="*/ 84 w 192"/>
              <a:gd name="T1" fmla="*/ 0 h 115"/>
              <a:gd name="T2" fmla="*/ 92 w 192"/>
              <a:gd name="T3" fmla="*/ 2 h 115"/>
              <a:gd name="T4" fmla="*/ 101 w 192"/>
              <a:gd name="T5" fmla="*/ 6 h 115"/>
              <a:gd name="T6" fmla="*/ 107 w 192"/>
              <a:gd name="T7" fmla="*/ 10 h 115"/>
              <a:gd name="T8" fmla="*/ 113 w 192"/>
              <a:gd name="T9" fmla="*/ 17 h 115"/>
              <a:gd name="T10" fmla="*/ 117 w 192"/>
              <a:gd name="T11" fmla="*/ 15 h 115"/>
              <a:gd name="T12" fmla="*/ 123 w 192"/>
              <a:gd name="T13" fmla="*/ 15 h 115"/>
              <a:gd name="T14" fmla="*/ 130 w 192"/>
              <a:gd name="T15" fmla="*/ 17 h 115"/>
              <a:gd name="T16" fmla="*/ 138 w 192"/>
              <a:gd name="T17" fmla="*/ 19 h 115"/>
              <a:gd name="T18" fmla="*/ 144 w 192"/>
              <a:gd name="T19" fmla="*/ 25 h 115"/>
              <a:gd name="T20" fmla="*/ 149 w 192"/>
              <a:gd name="T21" fmla="*/ 31 h 115"/>
              <a:gd name="T22" fmla="*/ 151 w 192"/>
              <a:gd name="T23" fmla="*/ 39 h 115"/>
              <a:gd name="T24" fmla="*/ 153 w 192"/>
              <a:gd name="T25" fmla="*/ 46 h 115"/>
              <a:gd name="T26" fmla="*/ 153 w 192"/>
              <a:gd name="T27" fmla="*/ 46 h 115"/>
              <a:gd name="T28" fmla="*/ 157 w 192"/>
              <a:gd name="T29" fmla="*/ 46 h 115"/>
              <a:gd name="T30" fmla="*/ 174 w 192"/>
              <a:gd name="T31" fmla="*/ 50 h 115"/>
              <a:gd name="T32" fmla="*/ 188 w 192"/>
              <a:gd name="T33" fmla="*/ 64 h 115"/>
              <a:gd name="T34" fmla="*/ 192 w 192"/>
              <a:gd name="T35" fmla="*/ 81 h 115"/>
              <a:gd name="T36" fmla="*/ 188 w 192"/>
              <a:gd name="T37" fmla="*/ 98 h 115"/>
              <a:gd name="T38" fmla="*/ 174 w 192"/>
              <a:gd name="T39" fmla="*/ 112 h 115"/>
              <a:gd name="T40" fmla="*/ 157 w 192"/>
              <a:gd name="T41" fmla="*/ 115 h 115"/>
              <a:gd name="T42" fmla="*/ 30 w 192"/>
              <a:gd name="T43" fmla="*/ 115 h 115"/>
              <a:gd name="T44" fmla="*/ 23 w 192"/>
              <a:gd name="T45" fmla="*/ 113 h 115"/>
              <a:gd name="T46" fmla="*/ 15 w 192"/>
              <a:gd name="T47" fmla="*/ 112 h 115"/>
              <a:gd name="T48" fmla="*/ 9 w 192"/>
              <a:gd name="T49" fmla="*/ 106 h 115"/>
              <a:gd name="T50" fmla="*/ 5 w 192"/>
              <a:gd name="T51" fmla="*/ 100 h 115"/>
              <a:gd name="T52" fmla="*/ 2 w 192"/>
              <a:gd name="T53" fmla="*/ 94 h 115"/>
              <a:gd name="T54" fmla="*/ 0 w 192"/>
              <a:gd name="T55" fmla="*/ 85 h 115"/>
              <a:gd name="T56" fmla="*/ 2 w 192"/>
              <a:gd name="T57" fmla="*/ 77 h 115"/>
              <a:gd name="T58" fmla="*/ 5 w 192"/>
              <a:gd name="T59" fmla="*/ 69 h 115"/>
              <a:gd name="T60" fmla="*/ 11 w 192"/>
              <a:gd name="T61" fmla="*/ 62 h 115"/>
              <a:gd name="T62" fmla="*/ 19 w 192"/>
              <a:gd name="T63" fmla="*/ 58 h 115"/>
              <a:gd name="T64" fmla="*/ 27 w 192"/>
              <a:gd name="T65" fmla="*/ 44 h 115"/>
              <a:gd name="T66" fmla="*/ 36 w 192"/>
              <a:gd name="T67" fmla="*/ 37 h 115"/>
              <a:gd name="T68" fmla="*/ 52 w 192"/>
              <a:gd name="T69" fmla="*/ 33 h 115"/>
              <a:gd name="T70" fmla="*/ 52 w 192"/>
              <a:gd name="T71" fmla="*/ 33 h 115"/>
              <a:gd name="T72" fmla="*/ 52 w 192"/>
              <a:gd name="T73" fmla="*/ 33 h 115"/>
              <a:gd name="T74" fmla="*/ 55 w 192"/>
              <a:gd name="T75" fmla="*/ 15 h 115"/>
              <a:gd name="T76" fmla="*/ 67 w 192"/>
              <a:gd name="T77" fmla="*/ 4 h 115"/>
              <a:gd name="T78" fmla="*/ 84 w 192"/>
              <a:gd name="T7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15">
                <a:moveTo>
                  <a:pt x="84" y="0"/>
                </a:moveTo>
                <a:lnTo>
                  <a:pt x="92" y="2"/>
                </a:lnTo>
                <a:lnTo>
                  <a:pt x="101" y="6"/>
                </a:lnTo>
                <a:lnTo>
                  <a:pt x="107" y="10"/>
                </a:lnTo>
                <a:lnTo>
                  <a:pt x="113" y="17"/>
                </a:lnTo>
                <a:lnTo>
                  <a:pt x="117" y="15"/>
                </a:lnTo>
                <a:lnTo>
                  <a:pt x="123" y="15"/>
                </a:lnTo>
                <a:lnTo>
                  <a:pt x="130" y="17"/>
                </a:lnTo>
                <a:lnTo>
                  <a:pt x="138" y="19"/>
                </a:lnTo>
                <a:lnTo>
                  <a:pt x="144" y="25"/>
                </a:lnTo>
                <a:lnTo>
                  <a:pt x="149" y="31"/>
                </a:lnTo>
                <a:lnTo>
                  <a:pt x="151" y="39"/>
                </a:lnTo>
                <a:lnTo>
                  <a:pt x="153" y="46"/>
                </a:lnTo>
                <a:lnTo>
                  <a:pt x="153" y="46"/>
                </a:lnTo>
                <a:lnTo>
                  <a:pt x="157" y="46"/>
                </a:lnTo>
                <a:lnTo>
                  <a:pt x="174" y="50"/>
                </a:lnTo>
                <a:lnTo>
                  <a:pt x="188" y="64"/>
                </a:lnTo>
                <a:lnTo>
                  <a:pt x="192" y="81"/>
                </a:lnTo>
                <a:lnTo>
                  <a:pt x="188" y="98"/>
                </a:lnTo>
                <a:lnTo>
                  <a:pt x="174" y="112"/>
                </a:lnTo>
                <a:lnTo>
                  <a:pt x="157" y="115"/>
                </a:lnTo>
                <a:lnTo>
                  <a:pt x="30" y="115"/>
                </a:lnTo>
                <a:lnTo>
                  <a:pt x="23" y="113"/>
                </a:lnTo>
                <a:lnTo>
                  <a:pt x="15" y="112"/>
                </a:lnTo>
                <a:lnTo>
                  <a:pt x="9" y="106"/>
                </a:lnTo>
                <a:lnTo>
                  <a:pt x="5" y="100"/>
                </a:lnTo>
                <a:lnTo>
                  <a:pt x="2" y="94"/>
                </a:lnTo>
                <a:lnTo>
                  <a:pt x="0" y="85"/>
                </a:lnTo>
                <a:lnTo>
                  <a:pt x="2" y="77"/>
                </a:lnTo>
                <a:lnTo>
                  <a:pt x="5" y="69"/>
                </a:lnTo>
                <a:lnTo>
                  <a:pt x="11" y="62"/>
                </a:lnTo>
                <a:lnTo>
                  <a:pt x="19" y="58"/>
                </a:lnTo>
                <a:lnTo>
                  <a:pt x="27" y="44"/>
                </a:lnTo>
                <a:lnTo>
                  <a:pt x="36" y="37"/>
                </a:lnTo>
                <a:lnTo>
                  <a:pt x="52" y="33"/>
                </a:lnTo>
                <a:lnTo>
                  <a:pt x="52" y="33"/>
                </a:lnTo>
                <a:lnTo>
                  <a:pt x="52" y="33"/>
                </a:lnTo>
                <a:lnTo>
                  <a:pt x="55" y="15"/>
                </a:lnTo>
                <a:lnTo>
                  <a:pt x="67" y="4"/>
                </a:lnTo>
                <a:lnTo>
                  <a:pt x="84"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8" name="Freeform 12"/>
          <p:cNvSpPr>
            <a:spLocks/>
          </p:cNvSpPr>
          <p:nvPr/>
        </p:nvSpPr>
        <p:spPr bwMode="auto">
          <a:xfrm>
            <a:off x="11402466" y="4553368"/>
            <a:ext cx="257362" cy="101317"/>
          </a:xfrm>
          <a:custGeom>
            <a:avLst/>
            <a:gdLst>
              <a:gd name="T0" fmla="*/ 42 w 131"/>
              <a:gd name="T1" fmla="*/ 0 h 52"/>
              <a:gd name="T2" fmla="*/ 50 w 131"/>
              <a:gd name="T3" fmla="*/ 0 h 52"/>
              <a:gd name="T4" fmla="*/ 56 w 131"/>
              <a:gd name="T5" fmla="*/ 4 h 52"/>
              <a:gd name="T6" fmla="*/ 62 w 131"/>
              <a:gd name="T7" fmla="*/ 8 h 52"/>
              <a:gd name="T8" fmla="*/ 65 w 131"/>
              <a:gd name="T9" fmla="*/ 14 h 52"/>
              <a:gd name="T10" fmla="*/ 67 w 131"/>
              <a:gd name="T11" fmla="*/ 19 h 52"/>
              <a:gd name="T12" fmla="*/ 71 w 131"/>
              <a:gd name="T13" fmla="*/ 15 h 52"/>
              <a:gd name="T14" fmla="*/ 77 w 131"/>
              <a:gd name="T15" fmla="*/ 14 h 52"/>
              <a:gd name="T16" fmla="*/ 83 w 131"/>
              <a:gd name="T17" fmla="*/ 14 h 52"/>
              <a:gd name="T18" fmla="*/ 88 w 131"/>
              <a:gd name="T19" fmla="*/ 15 h 52"/>
              <a:gd name="T20" fmla="*/ 94 w 131"/>
              <a:gd name="T21" fmla="*/ 19 h 52"/>
              <a:gd name="T22" fmla="*/ 100 w 131"/>
              <a:gd name="T23" fmla="*/ 25 h 52"/>
              <a:gd name="T24" fmla="*/ 102 w 131"/>
              <a:gd name="T25" fmla="*/ 31 h 52"/>
              <a:gd name="T26" fmla="*/ 106 w 131"/>
              <a:gd name="T27" fmla="*/ 33 h 52"/>
              <a:gd name="T28" fmla="*/ 112 w 131"/>
              <a:gd name="T29" fmla="*/ 35 h 52"/>
              <a:gd name="T30" fmla="*/ 113 w 131"/>
              <a:gd name="T31" fmla="*/ 33 h 52"/>
              <a:gd name="T32" fmla="*/ 119 w 131"/>
              <a:gd name="T33" fmla="*/ 31 h 52"/>
              <a:gd name="T34" fmla="*/ 123 w 131"/>
              <a:gd name="T35" fmla="*/ 33 h 52"/>
              <a:gd name="T36" fmla="*/ 127 w 131"/>
              <a:gd name="T37" fmla="*/ 35 h 52"/>
              <a:gd name="T38" fmla="*/ 129 w 131"/>
              <a:gd name="T39" fmla="*/ 39 h 52"/>
              <a:gd name="T40" fmla="*/ 131 w 131"/>
              <a:gd name="T41" fmla="*/ 42 h 52"/>
              <a:gd name="T42" fmla="*/ 129 w 131"/>
              <a:gd name="T43" fmla="*/ 46 h 52"/>
              <a:gd name="T44" fmla="*/ 127 w 131"/>
              <a:gd name="T45" fmla="*/ 50 h 52"/>
              <a:gd name="T46" fmla="*/ 123 w 131"/>
              <a:gd name="T47" fmla="*/ 52 h 52"/>
              <a:gd name="T48" fmla="*/ 119 w 131"/>
              <a:gd name="T49" fmla="*/ 52 h 52"/>
              <a:gd name="T50" fmla="*/ 14 w 131"/>
              <a:gd name="T51" fmla="*/ 52 h 52"/>
              <a:gd name="T52" fmla="*/ 14 w 131"/>
              <a:gd name="T53" fmla="*/ 52 h 52"/>
              <a:gd name="T54" fmla="*/ 8 w 131"/>
              <a:gd name="T55" fmla="*/ 52 h 52"/>
              <a:gd name="T56" fmla="*/ 4 w 131"/>
              <a:gd name="T57" fmla="*/ 48 h 52"/>
              <a:gd name="T58" fmla="*/ 0 w 131"/>
              <a:gd name="T59" fmla="*/ 44 h 52"/>
              <a:gd name="T60" fmla="*/ 0 w 131"/>
              <a:gd name="T61" fmla="*/ 39 h 52"/>
              <a:gd name="T62" fmla="*/ 0 w 131"/>
              <a:gd name="T63" fmla="*/ 33 h 52"/>
              <a:gd name="T64" fmla="*/ 4 w 131"/>
              <a:gd name="T65" fmla="*/ 29 h 52"/>
              <a:gd name="T66" fmla="*/ 8 w 131"/>
              <a:gd name="T67" fmla="*/ 25 h 52"/>
              <a:gd name="T68" fmla="*/ 14 w 131"/>
              <a:gd name="T69" fmla="*/ 25 h 52"/>
              <a:gd name="T70" fmla="*/ 16 w 131"/>
              <a:gd name="T71" fmla="*/ 25 h 52"/>
              <a:gd name="T72" fmla="*/ 17 w 131"/>
              <a:gd name="T73" fmla="*/ 17 h 52"/>
              <a:gd name="T74" fmla="*/ 21 w 131"/>
              <a:gd name="T75" fmla="*/ 10 h 52"/>
              <a:gd name="T76" fmla="*/ 27 w 131"/>
              <a:gd name="T77" fmla="*/ 4 h 52"/>
              <a:gd name="T78" fmla="*/ 35 w 131"/>
              <a:gd name="T79" fmla="*/ 2 h 52"/>
              <a:gd name="T80" fmla="*/ 42 w 131"/>
              <a:gd name="T8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52">
                <a:moveTo>
                  <a:pt x="42" y="0"/>
                </a:moveTo>
                <a:lnTo>
                  <a:pt x="50" y="0"/>
                </a:lnTo>
                <a:lnTo>
                  <a:pt x="56" y="4"/>
                </a:lnTo>
                <a:lnTo>
                  <a:pt x="62" y="8"/>
                </a:lnTo>
                <a:lnTo>
                  <a:pt x="65" y="14"/>
                </a:lnTo>
                <a:lnTo>
                  <a:pt x="67" y="19"/>
                </a:lnTo>
                <a:lnTo>
                  <a:pt x="71" y="15"/>
                </a:lnTo>
                <a:lnTo>
                  <a:pt x="77" y="14"/>
                </a:lnTo>
                <a:lnTo>
                  <a:pt x="83" y="14"/>
                </a:lnTo>
                <a:lnTo>
                  <a:pt x="88" y="15"/>
                </a:lnTo>
                <a:lnTo>
                  <a:pt x="94" y="19"/>
                </a:lnTo>
                <a:lnTo>
                  <a:pt x="100" y="25"/>
                </a:lnTo>
                <a:lnTo>
                  <a:pt x="102" y="31"/>
                </a:lnTo>
                <a:lnTo>
                  <a:pt x="106" y="33"/>
                </a:lnTo>
                <a:lnTo>
                  <a:pt x="112" y="35"/>
                </a:lnTo>
                <a:lnTo>
                  <a:pt x="113" y="33"/>
                </a:lnTo>
                <a:lnTo>
                  <a:pt x="119" y="31"/>
                </a:lnTo>
                <a:lnTo>
                  <a:pt x="123" y="33"/>
                </a:lnTo>
                <a:lnTo>
                  <a:pt x="127" y="35"/>
                </a:lnTo>
                <a:lnTo>
                  <a:pt x="129" y="39"/>
                </a:lnTo>
                <a:lnTo>
                  <a:pt x="131" y="42"/>
                </a:lnTo>
                <a:lnTo>
                  <a:pt x="129" y="46"/>
                </a:lnTo>
                <a:lnTo>
                  <a:pt x="127" y="50"/>
                </a:lnTo>
                <a:lnTo>
                  <a:pt x="123" y="52"/>
                </a:lnTo>
                <a:lnTo>
                  <a:pt x="119" y="52"/>
                </a:lnTo>
                <a:lnTo>
                  <a:pt x="14" y="52"/>
                </a:lnTo>
                <a:lnTo>
                  <a:pt x="14" y="52"/>
                </a:lnTo>
                <a:lnTo>
                  <a:pt x="8" y="52"/>
                </a:lnTo>
                <a:lnTo>
                  <a:pt x="4" y="48"/>
                </a:lnTo>
                <a:lnTo>
                  <a:pt x="0" y="44"/>
                </a:lnTo>
                <a:lnTo>
                  <a:pt x="0" y="39"/>
                </a:lnTo>
                <a:lnTo>
                  <a:pt x="0" y="33"/>
                </a:lnTo>
                <a:lnTo>
                  <a:pt x="4" y="29"/>
                </a:lnTo>
                <a:lnTo>
                  <a:pt x="8" y="25"/>
                </a:lnTo>
                <a:lnTo>
                  <a:pt x="14" y="25"/>
                </a:lnTo>
                <a:lnTo>
                  <a:pt x="16" y="25"/>
                </a:lnTo>
                <a:lnTo>
                  <a:pt x="17" y="17"/>
                </a:lnTo>
                <a:lnTo>
                  <a:pt x="21" y="10"/>
                </a:lnTo>
                <a:lnTo>
                  <a:pt x="27" y="4"/>
                </a:lnTo>
                <a:lnTo>
                  <a:pt x="35" y="2"/>
                </a:lnTo>
                <a:lnTo>
                  <a:pt x="42"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69" name="Freeform 13"/>
          <p:cNvSpPr>
            <a:spLocks/>
          </p:cNvSpPr>
          <p:nvPr/>
        </p:nvSpPr>
        <p:spPr bwMode="auto">
          <a:xfrm>
            <a:off x="8777777" y="4796395"/>
            <a:ext cx="157167" cy="89627"/>
          </a:xfrm>
          <a:custGeom>
            <a:avLst/>
            <a:gdLst>
              <a:gd name="T0" fmla="*/ 27 w 80"/>
              <a:gd name="T1" fmla="*/ 0 h 46"/>
              <a:gd name="T2" fmla="*/ 31 w 80"/>
              <a:gd name="T3" fmla="*/ 2 h 46"/>
              <a:gd name="T4" fmla="*/ 34 w 80"/>
              <a:gd name="T5" fmla="*/ 4 h 46"/>
              <a:gd name="T6" fmla="*/ 38 w 80"/>
              <a:gd name="T7" fmla="*/ 8 h 46"/>
              <a:gd name="T8" fmla="*/ 40 w 80"/>
              <a:gd name="T9" fmla="*/ 12 h 46"/>
              <a:gd name="T10" fmla="*/ 44 w 80"/>
              <a:gd name="T11" fmla="*/ 10 h 46"/>
              <a:gd name="T12" fmla="*/ 50 w 80"/>
              <a:gd name="T13" fmla="*/ 8 h 46"/>
              <a:gd name="T14" fmla="*/ 54 w 80"/>
              <a:gd name="T15" fmla="*/ 10 h 46"/>
              <a:gd name="T16" fmla="*/ 59 w 80"/>
              <a:gd name="T17" fmla="*/ 12 h 46"/>
              <a:gd name="T18" fmla="*/ 61 w 80"/>
              <a:gd name="T19" fmla="*/ 15 h 46"/>
              <a:gd name="T20" fmla="*/ 63 w 80"/>
              <a:gd name="T21" fmla="*/ 21 h 46"/>
              <a:gd name="T22" fmla="*/ 67 w 80"/>
              <a:gd name="T23" fmla="*/ 19 h 46"/>
              <a:gd name="T24" fmla="*/ 73 w 80"/>
              <a:gd name="T25" fmla="*/ 21 h 46"/>
              <a:gd name="T26" fmla="*/ 77 w 80"/>
              <a:gd name="T27" fmla="*/ 23 h 46"/>
              <a:gd name="T28" fmla="*/ 79 w 80"/>
              <a:gd name="T29" fmla="*/ 29 h 46"/>
              <a:gd name="T30" fmla="*/ 80 w 80"/>
              <a:gd name="T31" fmla="*/ 33 h 46"/>
              <a:gd name="T32" fmla="*/ 79 w 80"/>
              <a:gd name="T33" fmla="*/ 38 h 46"/>
              <a:gd name="T34" fmla="*/ 77 w 80"/>
              <a:gd name="T35" fmla="*/ 42 h 46"/>
              <a:gd name="T36" fmla="*/ 73 w 80"/>
              <a:gd name="T37" fmla="*/ 46 h 46"/>
              <a:gd name="T38" fmla="*/ 67 w 80"/>
              <a:gd name="T39" fmla="*/ 46 h 46"/>
              <a:gd name="T40" fmla="*/ 13 w 80"/>
              <a:gd name="T41" fmla="*/ 46 h 46"/>
              <a:gd name="T42" fmla="*/ 8 w 80"/>
              <a:gd name="T43" fmla="*/ 46 h 46"/>
              <a:gd name="T44" fmla="*/ 4 w 80"/>
              <a:gd name="T45" fmla="*/ 42 h 46"/>
              <a:gd name="T46" fmla="*/ 0 w 80"/>
              <a:gd name="T47" fmla="*/ 38 h 46"/>
              <a:gd name="T48" fmla="*/ 0 w 80"/>
              <a:gd name="T49" fmla="*/ 33 h 46"/>
              <a:gd name="T50" fmla="*/ 0 w 80"/>
              <a:gd name="T51" fmla="*/ 29 h 46"/>
              <a:gd name="T52" fmla="*/ 4 w 80"/>
              <a:gd name="T53" fmla="*/ 23 h 46"/>
              <a:gd name="T54" fmla="*/ 8 w 80"/>
              <a:gd name="T55" fmla="*/ 21 h 46"/>
              <a:gd name="T56" fmla="*/ 13 w 80"/>
              <a:gd name="T57" fmla="*/ 19 h 46"/>
              <a:gd name="T58" fmla="*/ 15 w 80"/>
              <a:gd name="T59" fmla="*/ 19 h 46"/>
              <a:gd name="T60" fmla="*/ 13 w 80"/>
              <a:gd name="T61" fmla="*/ 13 h 46"/>
              <a:gd name="T62" fmla="*/ 13 w 80"/>
              <a:gd name="T63" fmla="*/ 10 h 46"/>
              <a:gd name="T64" fmla="*/ 17 w 80"/>
              <a:gd name="T65" fmla="*/ 4 h 46"/>
              <a:gd name="T66" fmla="*/ 21 w 80"/>
              <a:gd name="T67" fmla="*/ 2 h 46"/>
              <a:gd name="T68" fmla="*/ 27 w 80"/>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46">
                <a:moveTo>
                  <a:pt x="27" y="0"/>
                </a:moveTo>
                <a:lnTo>
                  <a:pt x="31" y="2"/>
                </a:lnTo>
                <a:lnTo>
                  <a:pt x="34" y="4"/>
                </a:lnTo>
                <a:lnTo>
                  <a:pt x="38" y="8"/>
                </a:lnTo>
                <a:lnTo>
                  <a:pt x="40" y="12"/>
                </a:lnTo>
                <a:lnTo>
                  <a:pt x="44" y="10"/>
                </a:lnTo>
                <a:lnTo>
                  <a:pt x="50" y="8"/>
                </a:lnTo>
                <a:lnTo>
                  <a:pt x="54" y="10"/>
                </a:lnTo>
                <a:lnTo>
                  <a:pt x="59" y="12"/>
                </a:lnTo>
                <a:lnTo>
                  <a:pt x="61" y="15"/>
                </a:lnTo>
                <a:lnTo>
                  <a:pt x="63" y="21"/>
                </a:lnTo>
                <a:lnTo>
                  <a:pt x="67" y="19"/>
                </a:lnTo>
                <a:lnTo>
                  <a:pt x="73" y="21"/>
                </a:lnTo>
                <a:lnTo>
                  <a:pt x="77" y="23"/>
                </a:lnTo>
                <a:lnTo>
                  <a:pt x="79" y="29"/>
                </a:lnTo>
                <a:lnTo>
                  <a:pt x="80" y="33"/>
                </a:lnTo>
                <a:lnTo>
                  <a:pt x="79" y="38"/>
                </a:lnTo>
                <a:lnTo>
                  <a:pt x="77" y="42"/>
                </a:lnTo>
                <a:lnTo>
                  <a:pt x="73" y="46"/>
                </a:lnTo>
                <a:lnTo>
                  <a:pt x="67" y="46"/>
                </a:lnTo>
                <a:lnTo>
                  <a:pt x="13" y="46"/>
                </a:lnTo>
                <a:lnTo>
                  <a:pt x="8" y="46"/>
                </a:lnTo>
                <a:lnTo>
                  <a:pt x="4" y="42"/>
                </a:lnTo>
                <a:lnTo>
                  <a:pt x="0" y="38"/>
                </a:lnTo>
                <a:lnTo>
                  <a:pt x="0" y="33"/>
                </a:lnTo>
                <a:lnTo>
                  <a:pt x="0" y="29"/>
                </a:lnTo>
                <a:lnTo>
                  <a:pt x="4" y="23"/>
                </a:lnTo>
                <a:lnTo>
                  <a:pt x="8" y="21"/>
                </a:lnTo>
                <a:lnTo>
                  <a:pt x="13" y="19"/>
                </a:lnTo>
                <a:lnTo>
                  <a:pt x="15" y="19"/>
                </a:lnTo>
                <a:lnTo>
                  <a:pt x="13" y="13"/>
                </a:lnTo>
                <a:lnTo>
                  <a:pt x="13" y="10"/>
                </a:lnTo>
                <a:lnTo>
                  <a:pt x="17" y="4"/>
                </a:lnTo>
                <a:lnTo>
                  <a:pt x="21" y="2"/>
                </a:lnTo>
                <a:lnTo>
                  <a:pt x="27"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0" name="Freeform 14"/>
          <p:cNvSpPr>
            <a:spLocks/>
          </p:cNvSpPr>
          <p:nvPr/>
        </p:nvSpPr>
        <p:spPr bwMode="auto">
          <a:xfrm>
            <a:off x="3756291" y="5710201"/>
            <a:ext cx="4579454" cy="426702"/>
          </a:xfrm>
          <a:custGeom>
            <a:avLst/>
            <a:gdLst>
              <a:gd name="T0" fmla="*/ 1166 w 2331"/>
              <a:gd name="T1" fmla="*/ 0 h 219"/>
              <a:gd name="T2" fmla="*/ 1317 w 2331"/>
              <a:gd name="T3" fmla="*/ 2 h 219"/>
              <a:gd name="T4" fmla="*/ 1465 w 2331"/>
              <a:gd name="T5" fmla="*/ 11 h 219"/>
              <a:gd name="T6" fmla="*/ 1609 w 2331"/>
              <a:gd name="T7" fmla="*/ 27 h 219"/>
              <a:gd name="T8" fmla="*/ 1746 w 2331"/>
              <a:gd name="T9" fmla="*/ 46 h 219"/>
              <a:gd name="T10" fmla="*/ 1878 w 2331"/>
              <a:gd name="T11" fmla="*/ 71 h 219"/>
              <a:gd name="T12" fmla="*/ 2003 w 2331"/>
              <a:gd name="T13" fmla="*/ 101 h 219"/>
              <a:gd name="T14" fmla="*/ 2120 w 2331"/>
              <a:gd name="T15" fmla="*/ 136 h 219"/>
              <a:gd name="T16" fmla="*/ 2229 w 2331"/>
              <a:gd name="T17" fmla="*/ 176 h 219"/>
              <a:gd name="T18" fmla="*/ 2331 w 2331"/>
              <a:gd name="T19" fmla="*/ 219 h 219"/>
              <a:gd name="T20" fmla="*/ 0 w 2331"/>
              <a:gd name="T21" fmla="*/ 219 h 219"/>
              <a:gd name="T22" fmla="*/ 102 w 2331"/>
              <a:gd name="T23" fmla="*/ 176 h 219"/>
              <a:gd name="T24" fmla="*/ 212 w 2331"/>
              <a:gd name="T25" fmla="*/ 136 h 219"/>
              <a:gd name="T26" fmla="*/ 329 w 2331"/>
              <a:gd name="T27" fmla="*/ 101 h 219"/>
              <a:gd name="T28" fmla="*/ 453 w 2331"/>
              <a:gd name="T29" fmla="*/ 71 h 219"/>
              <a:gd name="T30" fmla="*/ 586 w 2331"/>
              <a:gd name="T31" fmla="*/ 46 h 219"/>
              <a:gd name="T32" fmla="*/ 724 w 2331"/>
              <a:gd name="T33" fmla="*/ 27 h 219"/>
              <a:gd name="T34" fmla="*/ 866 w 2331"/>
              <a:gd name="T35" fmla="*/ 11 h 219"/>
              <a:gd name="T36" fmla="*/ 1014 w 2331"/>
              <a:gd name="T37" fmla="*/ 2 h 219"/>
              <a:gd name="T38" fmla="*/ 1166 w 23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1" h="219">
                <a:moveTo>
                  <a:pt x="1166" y="0"/>
                </a:moveTo>
                <a:lnTo>
                  <a:pt x="1317" y="2"/>
                </a:lnTo>
                <a:lnTo>
                  <a:pt x="1465" y="11"/>
                </a:lnTo>
                <a:lnTo>
                  <a:pt x="1609" y="27"/>
                </a:lnTo>
                <a:lnTo>
                  <a:pt x="1746" y="46"/>
                </a:lnTo>
                <a:lnTo>
                  <a:pt x="1878" y="71"/>
                </a:lnTo>
                <a:lnTo>
                  <a:pt x="2003" y="101"/>
                </a:lnTo>
                <a:lnTo>
                  <a:pt x="2120" y="136"/>
                </a:lnTo>
                <a:lnTo>
                  <a:pt x="2229" y="176"/>
                </a:lnTo>
                <a:lnTo>
                  <a:pt x="2331" y="219"/>
                </a:lnTo>
                <a:lnTo>
                  <a:pt x="0" y="219"/>
                </a:lnTo>
                <a:lnTo>
                  <a:pt x="102" y="176"/>
                </a:lnTo>
                <a:lnTo>
                  <a:pt x="212" y="136"/>
                </a:lnTo>
                <a:lnTo>
                  <a:pt x="329" y="101"/>
                </a:lnTo>
                <a:lnTo>
                  <a:pt x="453" y="71"/>
                </a:lnTo>
                <a:lnTo>
                  <a:pt x="586" y="46"/>
                </a:lnTo>
                <a:lnTo>
                  <a:pt x="724" y="27"/>
                </a:lnTo>
                <a:lnTo>
                  <a:pt x="866" y="11"/>
                </a:lnTo>
                <a:lnTo>
                  <a:pt x="1014" y="2"/>
                </a:lnTo>
                <a:lnTo>
                  <a:pt x="1166" y="0"/>
                </a:lnTo>
                <a:close/>
              </a:path>
            </a:pathLst>
          </a:custGeom>
          <a:solidFill>
            <a:srgbClr val="B6D89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1" name="Freeform 15"/>
          <p:cNvSpPr>
            <a:spLocks/>
          </p:cNvSpPr>
          <p:nvPr/>
        </p:nvSpPr>
        <p:spPr bwMode="auto">
          <a:xfrm>
            <a:off x="5039168" y="5669283"/>
            <a:ext cx="422387" cy="249397"/>
          </a:xfrm>
          <a:custGeom>
            <a:avLst/>
            <a:gdLst>
              <a:gd name="T0" fmla="*/ 121 w 215"/>
              <a:gd name="T1" fmla="*/ 0 h 128"/>
              <a:gd name="T2" fmla="*/ 140 w 215"/>
              <a:gd name="T3" fmla="*/ 5 h 128"/>
              <a:gd name="T4" fmla="*/ 154 w 215"/>
              <a:gd name="T5" fmla="*/ 17 h 128"/>
              <a:gd name="T6" fmla="*/ 158 w 215"/>
              <a:gd name="T7" fmla="*/ 36 h 128"/>
              <a:gd name="T8" fmla="*/ 158 w 215"/>
              <a:gd name="T9" fmla="*/ 36 h 128"/>
              <a:gd name="T10" fmla="*/ 158 w 215"/>
              <a:gd name="T11" fmla="*/ 36 h 128"/>
              <a:gd name="T12" fmla="*/ 175 w 215"/>
              <a:gd name="T13" fmla="*/ 40 h 128"/>
              <a:gd name="T14" fmla="*/ 186 w 215"/>
              <a:gd name="T15" fmla="*/ 49 h 128"/>
              <a:gd name="T16" fmla="*/ 194 w 215"/>
              <a:gd name="T17" fmla="*/ 63 h 128"/>
              <a:gd name="T18" fmla="*/ 206 w 215"/>
              <a:gd name="T19" fmla="*/ 71 h 128"/>
              <a:gd name="T20" fmla="*/ 211 w 215"/>
              <a:gd name="T21" fmla="*/ 82 h 128"/>
              <a:gd name="T22" fmla="*/ 215 w 215"/>
              <a:gd name="T23" fmla="*/ 96 h 128"/>
              <a:gd name="T24" fmla="*/ 209 w 215"/>
              <a:gd name="T25" fmla="*/ 111 h 128"/>
              <a:gd name="T26" fmla="*/ 198 w 215"/>
              <a:gd name="T27" fmla="*/ 124 h 128"/>
              <a:gd name="T28" fmla="*/ 181 w 215"/>
              <a:gd name="T29" fmla="*/ 128 h 128"/>
              <a:gd name="T30" fmla="*/ 39 w 215"/>
              <a:gd name="T31" fmla="*/ 128 h 128"/>
              <a:gd name="T32" fmla="*/ 19 w 215"/>
              <a:gd name="T33" fmla="*/ 122 h 128"/>
              <a:gd name="T34" fmla="*/ 6 w 215"/>
              <a:gd name="T35" fmla="*/ 109 h 128"/>
              <a:gd name="T36" fmla="*/ 0 w 215"/>
              <a:gd name="T37" fmla="*/ 90 h 128"/>
              <a:gd name="T38" fmla="*/ 6 w 215"/>
              <a:gd name="T39" fmla="*/ 71 h 128"/>
              <a:gd name="T40" fmla="*/ 19 w 215"/>
              <a:gd name="T41" fmla="*/ 55 h 128"/>
              <a:gd name="T42" fmla="*/ 39 w 215"/>
              <a:gd name="T43" fmla="*/ 51 h 128"/>
              <a:gd name="T44" fmla="*/ 44 w 215"/>
              <a:gd name="T45" fmla="*/ 51 h 128"/>
              <a:gd name="T46" fmla="*/ 44 w 215"/>
              <a:gd name="T47" fmla="*/ 51 h 128"/>
              <a:gd name="T48" fmla="*/ 48 w 215"/>
              <a:gd name="T49" fmla="*/ 34 h 128"/>
              <a:gd name="T50" fmla="*/ 62 w 215"/>
              <a:gd name="T51" fmla="*/ 21 h 128"/>
              <a:gd name="T52" fmla="*/ 79 w 215"/>
              <a:gd name="T53" fmla="*/ 17 h 128"/>
              <a:gd name="T54" fmla="*/ 85 w 215"/>
              <a:gd name="T55" fmla="*/ 17 h 128"/>
              <a:gd name="T56" fmla="*/ 90 w 215"/>
              <a:gd name="T57" fmla="*/ 19 h 128"/>
              <a:gd name="T58" fmla="*/ 102 w 215"/>
              <a:gd name="T59" fmla="*/ 5 h 128"/>
              <a:gd name="T60" fmla="*/ 121 w 215"/>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28">
                <a:moveTo>
                  <a:pt x="121" y="0"/>
                </a:moveTo>
                <a:lnTo>
                  <a:pt x="140" y="5"/>
                </a:lnTo>
                <a:lnTo>
                  <a:pt x="154" y="17"/>
                </a:lnTo>
                <a:lnTo>
                  <a:pt x="158" y="36"/>
                </a:lnTo>
                <a:lnTo>
                  <a:pt x="158" y="36"/>
                </a:lnTo>
                <a:lnTo>
                  <a:pt x="158" y="36"/>
                </a:lnTo>
                <a:lnTo>
                  <a:pt x="175" y="40"/>
                </a:lnTo>
                <a:lnTo>
                  <a:pt x="186" y="49"/>
                </a:lnTo>
                <a:lnTo>
                  <a:pt x="194" y="63"/>
                </a:lnTo>
                <a:lnTo>
                  <a:pt x="206" y="71"/>
                </a:lnTo>
                <a:lnTo>
                  <a:pt x="211" y="82"/>
                </a:lnTo>
                <a:lnTo>
                  <a:pt x="215" y="96"/>
                </a:lnTo>
                <a:lnTo>
                  <a:pt x="209" y="111"/>
                </a:lnTo>
                <a:lnTo>
                  <a:pt x="198" y="124"/>
                </a:lnTo>
                <a:lnTo>
                  <a:pt x="181" y="128"/>
                </a:lnTo>
                <a:lnTo>
                  <a:pt x="39" y="128"/>
                </a:lnTo>
                <a:lnTo>
                  <a:pt x="19" y="122"/>
                </a:lnTo>
                <a:lnTo>
                  <a:pt x="6" y="109"/>
                </a:lnTo>
                <a:lnTo>
                  <a:pt x="0" y="90"/>
                </a:lnTo>
                <a:lnTo>
                  <a:pt x="6" y="71"/>
                </a:lnTo>
                <a:lnTo>
                  <a:pt x="19" y="55"/>
                </a:lnTo>
                <a:lnTo>
                  <a:pt x="39" y="51"/>
                </a:lnTo>
                <a:lnTo>
                  <a:pt x="44" y="51"/>
                </a:lnTo>
                <a:lnTo>
                  <a:pt x="44" y="51"/>
                </a:lnTo>
                <a:lnTo>
                  <a:pt x="48" y="34"/>
                </a:lnTo>
                <a:lnTo>
                  <a:pt x="62" y="21"/>
                </a:lnTo>
                <a:lnTo>
                  <a:pt x="79" y="17"/>
                </a:lnTo>
                <a:lnTo>
                  <a:pt x="85" y="17"/>
                </a:lnTo>
                <a:lnTo>
                  <a:pt x="90" y="19"/>
                </a:lnTo>
                <a:lnTo>
                  <a:pt x="102" y="5"/>
                </a:lnTo>
                <a:lnTo>
                  <a:pt x="121"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2" name="Freeform 16"/>
          <p:cNvSpPr>
            <a:spLocks/>
          </p:cNvSpPr>
          <p:nvPr/>
        </p:nvSpPr>
        <p:spPr bwMode="auto">
          <a:xfrm>
            <a:off x="4821098" y="5706304"/>
            <a:ext cx="290759" cy="175357"/>
          </a:xfrm>
          <a:custGeom>
            <a:avLst/>
            <a:gdLst>
              <a:gd name="T0" fmla="*/ 82 w 148"/>
              <a:gd name="T1" fmla="*/ 0 h 90"/>
              <a:gd name="T2" fmla="*/ 90 w 148"/>
              <a:gd name="T3" fmla="*/ 2 h 90"/>
              <a:gd name="T4" fmla="*/ 98 w 148"/>
              <a:gd name="T5" fmla="*/ 6 h 90"/>
              <a:gd name="T6" fmla="*/ 103 w 148"/>
              <a:gd name="T7" fmla="*/ 11 h 90"/>
              <a:gd name="T8" fmla="*/ 107 w 148"/>
              <a:gd name="T9" fmla="*/ 17 h 90"/>
              <a:gd name="T10" fmla="*/ 107 w 148"/>
              <a:gd name="T11" fmla="*/ 27 h 90"/>
              <a:gd name="T12" fmla="*/ 107 w 148"/>
              <a:gd name="T13" fmla="*/ 27 h 90"/>
              <a:gd name="T14" fmla="*/ 107 w 148"/>
              <a:gd name="T15" fmla="*/ 27 h 90"/>
              <a:gd name="T16" fmla="*/ 117 w 148"/>
              <a:gd name="T17" fmla="*/ 27 h 90"/>
              <a:gd name="T18" fmla="*/ 125 w 148"/>
              <a:gd name="T19" fmla="*/ 30 h 90"/>
              <a:gd name="T20" fmla="*/ 128 w 148"/>
              <a:gd name="T21" fmla="*/ 36 h 90"/>
              <a:gd name="T22" fmla="*/ 132 w 148"/>
              <a:gd name="T23" fmla="*/ 44 h 90"/>
              <a:gd name="T24" fmla="*/ 138 w 148"/>
              <a:gd name="T25" fmla="*/ 48 h 90"/>
              <a:gd name="T26" fmla="*/ 144 w 148"/>
              <a:gd name="T27" fmla="*/ 54 h 90"/>
              <a:gd name="T28" fmla="*/ 146 w 148"/>
              <a:gd name="T29" fmla="*/ 59 h 90"/>
              <a:gd name="T30" fmla="*/ 148 w 148"/>
              <a:gd name="T31" fmla="*/ 67 h 90"/>
              <a:gd name="T32" fmla="*/ 146 w 148"/>
              <a:gd name="T33" fmla="*/ 73 h 90"/>
              <a:gd name="T34" fmla="*/ 142 w 148"/>
              <a:gd name="T35" fmla="*/ 80 h 90"/>
              <a:gd name="T36" fmla="*/ 138 w 148"/>
              <a:gd name="T37" fmla="*/ 84 h 90"/>
              <a:gd name="T38" fmla="*/ 130 w 148"/>
              <a:gd name="T39" fmla="*/ 88 h 90"/>
              <a:gd name="T40" fmla="*/ 125 w 148"/>
              <a:gd name="T41" fmla="*/ 90 h 90"/>
              <a:gd name="T42" fmla="*/ 27 w 148"/>
              <a:gd name="T43" fmla="*/ 90 h 90"/>
              <a:gd name="T44" fmla="*/ 17 w 148"/>
              <a:gd name="T45" fmla="*/ 88 h 90"/>
              <a:gd name="T46" fmla="*/ 11 w 148"/>
              <a:gd name="T47" fmla="*/ 84 h 90"/>
              <a:gd name="T48" fmla="*/ 6 w 148"/>
              <a:gd name="T49" fmla="*/ 79 h 90"/>
              <a:gd name="T50" fmla="*/ 2 w 148"/>
              <a:gd name="T51" fmla="*/ 71 h 90"/>
              <a:gd name="T52" fmla="*/ 0 w 148"/>
              <a:gd name="T53" fmla="*/ 63 h 90"/>
              <a:gd name="T54" fmla="*/ 2 w 148"/>
              <a:gd name="T55" fmla="*/ 54 h 90"/>
              <a:gd name="T56" fmla="*/ 6 w 148"/>
              <a:gd name="T57" fmla="*/ 48 h 90"/>
              <a:gd name="T58" fmla="*/ 11 w 148"/>
              <a:gd name="T59" fmla="*/ 42 h 90"/>
              <a:gd name="T60" fmla="*/ 17 w 148"/>
              <a:gd name="T61" fmla="*/ 38 h 90"/>
              <a:gd name="T62" fmla="*/ 27 w 148"/>
              <a:gd name="T63" fmla="*/ 36 h 90"/>
              <a:gd name="T64" fmla="*/ 29 w 148"/>
              <a:gd name="T65" fmla="*/ 36 h 90"/>
              <a:gd name="T66" fmla="*/ 29 w 148"/>
              <a:gd name="T67" fmla="*/ 36 h 90"/>
              <a:gd name="T68" fmla="*/ 30 w 148"/>
              <a:gd name="T69" fmla="*/ 29 h 90"/>
              <a:gd name="T70" fmla="*/ 34 w 148"/>
              <a:gd name="T71" fmla="*/ 23 h 90"/>
              <a:gd name="T72" fmla="*/ 38 w 148"/>
              <a:gd name="T73" fmla="*/ 17 h 90"/>
              <a:gd name="T74" fmla="*/ 46 w 148"/>
              <a:gd name="T75" fmla="*/ 13 h 90"/>
              <a:gd name="T76" fmla="*/ 54 w 148"/>
              <a:gd name="T77" fmla="*/ 13 h 90"/>
              <a:gd name="T78" fmla="*/ 61 w 148"/>
              <a:gd name="T79" fmla="*/ 13 h 90"/>
              <a:gd name="T80" fmla="*/ 65 w 148"/>
              <a:gd name="T81" fmla="*/ 9 h 90"/>
              <a:gd name="T82" fmla="*/ 71 w 148"/>
              <a:gd name="T83" fmla="*/ 4 h 90"/>
              <a:gd name="T84" fmla="*/ 77 w 148"/>
              <a:gd name="T85" fmla="*/ 2 h 90"/>
              <a:gd name="T86" fmla="*/ 82 w 148"/>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90">
                <a:moveTo>
                  <a:pt x="82" y="0"/>
                </a:moveTo>
                <a:lnTo>
                  <a:pt x="90" y="2"/>
                </a:lnTo>
                <a:lnTo>
                  <a:pt x="98" y="6"/>
                </a:lnTo>
                <a:lnTo>
                  <a:pt x="103" y="11"/>
                </a:lnTo>
                <a:lnTo>
                  <a:pt x="107" y="17"/>
                </a:lnTo>
                <a:lnTo>
                  <a:pt x="107" y="27"/>
                </a:lnTo>
                <a:lnTo>
                  <a:pt x="107" y="27"/>
                </a:lnTo>
                <a:lnTo>
                  <a:pt x="107" y="27"/>
                </a:lnTo>
                <a:lnTo>
                  <a:pt x="117" y="27"/>
                </a:lnTo>
                <a:lnTo>
                  <a:pt x="125" y="30"/>
                </a:lnTo>
                <a:lnTo>
                  <a:pt x="128" y="36"/>
                </a:lnTo>
                <a:lnTo>
                  <a:pt x="132" y="44"/>
                </a:lnTo>
                <a:lnTo>
                  <a:pt x="138" y="48"/>
                </a:lnTo>
                <a:lnTo>
                  <a:pt x="144" y="54"/>
                </a:lnTo>
                <a:lnTo>
                  <a:pt x="146" y="59"/>
                </a:lnTo>
                <a:lnTo>
                  <a:pt x="148" y="67"/>
                </a:lnTo>
                <a:lnTo>
                  <a:pt x="146" y="73"/>
                </a:lnTo>
                <a:lnTo>
                  <a:pt x="142" y="80"/>
                </a:lnTo>
                <a:lnTo>
                  <a:pt x="138" y="84"/>
                </a:lnTo>
                <a:lnTo>
                  <a:pt x="130" y="88"/>
                </a:lnTo>
                <a:lnTo>
                  <a:pt x="125" y="90"/>
                </a:lnTo>
                <a:lnTo>
                  <a:pt x="27" y="90"/>
                </a:lnTo>
                <a:lnTo>
                  <a:pt x="17" y="88"/>
                </a:lnTo>
                <a:lnTo>
                  <a:pt x="11" y="84"/>
                </a:lnTo>
                <a:lnTo>
                  <a:pt x="6" y="79"/>
                </a:lnTo>
                <a:lnTo>
                  <a:pt x="2" y="71"/>
                </a:lnTo>
                <a:lnTo>
                  <a:pt x="0" y="63"/>
                </a:lnTo>
                <a:lnTo>
                  <a:pt x="2" y="54"/>
                </a:lnTo>
                <a:lnTo>
                  <a:pt x="6" y="48"/>
                </a:lnTo>
                <a:lnTo>
                  <a:pt x="11" y="42"/>
                </a:lnTo>
                <a:lnTo>
                  <a:pt x="17" y="38"/>
                </a:lnTo>
                <a:lnTo>
                  <a:pt x="27" y="36"/>
                </a:lnTo>
                <a:lnTo>
                  <a:pt x="29" y="36"/>
                </a:lnTo>
                <a:lnTo>
                  <a:pt x="29" y="36"/>
                </a:lnTo>
                <a:lnTo>
                  <a:pt x="30" y="29"/>
                </a:lnTo>
                <a:lnTo>
                  <a:pt x="34" y="23"/>
                </a:lnTo>
                <a:lnTo>
                  <a:pt x="38" y="17"/>
                </a:lnTo>
                <a:lnTo>
                  <a:pt x="46" y="13"/>
                </a:lnTo>
                <a:lnTo>
                  <a:pt x="54" y="13"/>
                </a:lnTo>
                <a:lnTo>
                  <a:pt x="61" y="13"/>
                </a:lnTo>
                <a:lnTo>
                  <a:pt x="65" y="9"/>
                </a:lnTo>
                <a:lnTo>
                  <a:pt x="71" y="4"/>
                </a:lnTo>
                <a:lnTo>
                  <a:pt x="77" y="2"/>
                </a:lnTo>
                <a:lnTo>
                  <a:pt x="82"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3" name="Freeform 17"/>
          <p:cNvSpPr>
            <a:spLocks/>
          </p:cNvSpPr>
          <p:nvPr/>
        </p:nvSpPr>
        <p:spPr bwMode="auto">
          <a:xfrm>
            <a:off x="10119591" y="5747220"/>
            <a:ext cx="2316249" cy="296159"/>
          </a:xfrm>
          <a:custGeom>
            <a:avLst/>
            <a:gdLst>
              <a:gd name="T0" fmla="*/ 1085 w 1179"/>
              <a:gd name="T1" fmla="*/ 0 h 152"/>
              <a:gd name="T2" fmla="*/ 1118 w 1179"/>
              <a:gd name="T3" fmla="*/ 0 h 152"/>
              <a:gd name="T4" fmla="*/ 1152 w 1179"/>
              <a:gd name="T5" fmla="*/ 4 h 152"/>
              <a:gd name="T6" fmla="*/ 1179 w 1179"/>
              <a:gd name="T7" fmla="*/ 8 h 152"/>
              <a:gd name="T8" fmla="*/ 1179 w 1179"/>
              <a:gd name="T9" fmla="*/ 150 h 152"/>
              <a:gd name="T10" fmla="*/ 1173 w 1179"/>
              <a:gd name="T11" fmla="*/ 150 h 152"/>
              <a:gd name="T12" fmla="*/ 1145 w 1179"/>
              <a:gd name="T13" fmla="*/ 152 h 152"/>
              <a:gd name="T14" fmla="*/ 1112 w 1179"/>
              <a:gd name="T15" fmla="*/ 152 h 152"/>
              <a:gd name="T16" fmla="*/ 1079 w 1179"/>
              <a:gd name="T17" fmla="*/ 150 h 152"/>
              <a:gd name="T18" fmla="*/ 1047 w 1179"/>
              <a:gd name="T19" fmla="*/ 148 h 152"/>
              <a:gd name="T20" fmla="*/ 1016 w 1179"/>
              <a:gd name="T21" fmla="*/ 146 h 152"/>
              <a:gd name="T22" fmla="*/ 989 w 1179"/>
              <a:gd name="T23" fmla="*/ 142 h 152"/>
              <a:gd name="T24" fmla="*/ 966 w 1179"/>
              <a:gd name="T25" fmla="*/ 140 h 152"/>
              <a:gd name="T26" fmla="*/ 947 w 1179"/>
              <a:gd name="T27" fmla="*/ 140 h 152"/>
              <a:gd name="T28" fmla="*/ 0 w 1179"/>
              <a:gd name="T29" fmla="*/ 140 h 152"/>
              <a:gd name="T30" fmla="*/ 94 w 1179"/>
              <a:gd name="T31" fmla="*/ 109 h 152"/>
              <a:gd name="T32" fmla="*/ 194 w 1179"/>
              <a:gd name="T33" fmla="*/ 84 h 152"/>
              <a:gd name="T34" fmla="*/ 304 w 1179"/>
              <a:gd name="T35" fmla="*/ 61 h 152"/>
              <a:gd name="T36" fmla="*/ 421 w 1179"/>
              <a:gd name="T37" fmla="*/ 42 h 152"/>
              <a:gd name="T38" fmla="*/ 544 w 1179"/>
              <a:gd name="T39" fmla="*/ 27 h 152"/>
              <a:gd name="T40" fmla="*/ 672 w 1179"/>
              <a:gd name="T41" fmla="*/ 15 h 152"/>
              <a:gd name="T42" fmla="*/ 807 w 1179"/>
              <a:gd name="T43" fmla="*/ 9 h 152"/>
              <a:gd name="T44" fmla="*/ 945 w 1179"/>
              <a:gd name="T45" fmla="*/ 6 h 152"/>
              <a:gd name="T46" fmla="*/ 964 w 1179"/>
              <a:gd name="T47" fmla="*/ 6 h 152"/>
              <a:gd name="T48" fmla="*/ 991 w 1179"/>
              <a:gd name="T49" fmla="*/ 4 h 152"/>
              <a:gd name="T50" fmla="*/ 1020 w 1179"/>
              <a:gd name="T51" fmla="*/ 2 h 152"/>
              <a:gd name="T52" fmla="*/ 1051 w 1179"/>
              <a:gd name="T53" fmla="*/ 0 h 152"/>
              <a:gd name="T54" fmla="*/ 1085 w 1179"/>
              <a:gd name="T5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9" h="152">
                <a:moveTo>
                  <a:pt x="1085" y="0"/>
                </a:moveTo>
                <a:lnTo>
                  <a:pt x="1118" y="0"/>
                </a:lnTo>
                <a:lnTo>
                  <a:pt x="1152" y="4"/>
                </a:lnTo>
                <a:lnTo>
                  <a:pt x="1179" y="8"/>
                </a:lnTo>
                <a:lnTo>
                  <a:pt x="1179" y="150"/>
                </a:lnTo>
                <a:lnTo>
                  <a:pt x="1173" y="150"/>
                </a:lnTo>
                <a:lnTo>
                  <a:pt x="1145" y="152"/>
                </a:lnTo>
                <a:lnTo>
                  <a:pt x="1112" y="152"/>
                </a:lnTo>
                <a:lnTo>
                  <a:pt x="1079" y="150"/>
                </a:lnTo>
                <a:lnTo>
                  <a:pt x="1047" y="148"/>
                </a:lnTo>
                <a:lnTo>
                  <a:pt x="1016" y="146"/>
                </a:lnTo>
                <a:lnTo>
                  <a:pt x="989" y="142"/>
                </a:lnTo>
                <a:lnTo>
                  <a:pt x="966" y="140"/>
                </a:lnTo>
                <a:lnTo>
                  <a:pt x="947" y="140"/>
                </a:lnTo>
                <a:lnTo>
                  <a:pt x="0" y="140"/>
                </a:lnTo>
                <a:lnTo>
                  <a:pt x="94" y="109"/>
                </a:lnTo>
                <a:lnTo>
                  <a:pt x="194" y="84"/>
                </a:lnTo>
                <a:lnTo>
                  <a:pt x="304" y="61"/>
                </a:lnTo>
                <a:lnTo>
                  <a:pt x="421" y="42"/>
                </a:lnTo>
                <a:lnTo>
                  <a:pt x="544" y="27"/>
                </a:lnTo>
                <a:lnTo>
                  <a:pt x="672" y="15"/>
                </a:lnTo>
                <a:lnTo>
                  <a:pt x="807" y="9"/>
                </a:lnTo>
                <a:lnTo>
                  <a:pt x="945" y="6"/>
                </a:lnTo>
                <a:lnTo>
                  <a:pt x="964" y="6"/>
                </a:lnTo>
                <a:lnTo>
                  <a:pt x="991" y="4"/>
                </a:lnTo>
                <a:lnTo>
                  <a:pt x="1020" y="2"/>
                </a:lnTo>
                <a:lnTo>
                  <a:pt x="1051" y="0"/>
                </a:lnTo>
                <a:lnTo>
                  <a:pt x="1085" y="0"/>
                </a:lnTo>
                <a:close/>
              </a:path>
            </a:pathLst>
          </a:custGeom>
          <a:solidFill>
            <a:srgbClr val="9FCC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4" name="Freeform 18"/>
          <p:cNvSpPr>
            <a:spLocks/>
          </p:cNvSpPr>
          <p:nvPr/>
        </p:nvSpPr>
        <p:spPr bwMode="auto">
          <a:xfrm>
            <a:off x="0" y="5645902"/>
            <a:ext cx="5575499" cy="426702"/>
          </a:xfrm>
          <a:custGeom>
            <a:avLst/>
            <a:gdLst>
              <a:gd name="T0" fmla="*/ 1221 w 2838"/>
              <a:gd name="T1" fmla="*/ 0 h 219"/>
              <a:gd name="T2" fmla="*/ 1411 w 2838"/>
              <a:gd name="T3" fmla="*/ 2 h 219"/>
              <a:gd name="T4" fmla="*/ 1596 w 2838"/>
              <a:gd name="T5" fmla="*/ 10 h 219"/>
              <a:gd name="T6" fmla="*/ 1776 w 2838"/>
              <a:gd name="T7" fmla="*/ 21 h 219"/>
              <a:gd name="T8" fmla="*/ 1951 w 2838"/>
              <a:gd name="T9" fmla="*/ 38 h 219"/>
              <a:gd name="T10" fmla="*/ 2118 w 2838"/>
              <a:gd name="T11" fmla="*/ 60 h 219"/>
              <a:gd name="T12" fmla="*/ 2279 w 2838"/>
              <a:gd name="T13" fmla="*/ 85 h 219"/>
              <a:gd name="T14" fmla="*/ 2433 w 2838"/>
              <a:gd name="T15" fmla="*/ 113 h 219"/>
              <a:gd name="T16" fmla="*/ 2577 w 2838"/>
              <a:gd name="T17" fmla="*/ 144 h 219"/>
              <a:gd name="T18" fmla="*/ 2711 w 2838"/>
              <a:gd name="T19" fmla="*/ 181 h 219"/>
              <a:gd name="T20" fmla="*/ 2838 w 2838"/>
              <a:gd name="T21" fmla="*/ 219 h 219"/>
              <a:gd name="T22" fmla="*/ 0 w 2838"/>
              <a:gd name="T23" fmla="*/ 219 h 219"/>
              <a:gd name="T24" fmla="*/ 0 w 2838"/>
              <a:gd name="T25" fmla="*/ 115 h 219"/>
              <a:gd name="T26" fmla="*/ 12 w 2838"/>
              <a:gd name="T27" fmla="*/ 113 h 219"/>
              <a:gd name="T28" fmla="*/ 165 w 2838"/>
              <a:gd name="T29" fmla="*/ 85 h 219"/>
              <a:gd name="T30" fmla="*/ 324 w 2838"/>
              <a:gd name="T31" fmla="*/ 60 h 219"/>
              <a:gd name="T32" fmla="*/ 493 w 2838"/>
              <a:gd name="T33" fmla="*/ 38 h 219"/>
              <a:gd name="T34" fmla="*/ 666 w 2838"/>
              <a:gd name="T35" fmla="*/ 21 h 219"/>
              <a:gd name="T36" fmla="*/ 847 w 2838"/>
              <a:gd name="T37" fmla="*/ 10 h 219"/>
              <a:gd name="T38" fmla="*/ 1033 w 2838"/>
              <a:gd name="T39" fmla="*/ 2 h 219"/>
              <a:gd name="T40" fmla="*/ 1221 w 2838"/>
              <a:gd name="T4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8" h="219">
                <a:moveTo>
                  <a:pt x="1221" y="0"/>
                </a:moveTo>
                <a:lnTo>
                  <a:pt x="1411" y="2"/>
                </a:lnTo>
                <a:lnTo>
                  <a:pt x="1596" y="10"/>
                </a:lnTo>
                <a:lnTo>
                  <a:pt x="1776" y="21"/>
                </a:lnTo>
                <a:lnTo>
                  <a:pt x="1951" y="38"/>
                </a:lnTo>
                <a:lnTo>
                  <a:pt x="2118" y="60"/>
                </a:lnTo>
                <a:lnTo>
                  <a:pt x="2279" y="85"/>
                </a:lnTo>
                <a:lnTo>
                  <a:pt x="2433" y="113"/>
                </a:lnTo>
                <a:lnTo>
                  <a:pt x="2577" y="144"/>
                </a:lnTo>
                <a:lnTo>
                  <a:pt x="2711" y="181"/>
                </a:lnTo>
                <a:lnTo>
                  <a:pt x="2838" y="219"/>
                </a:lnTo>
                <a:lnTo>
                  <a:pt x="0" y="219"/>
                </a:lnTo>
                <a:lnTo>
                  <a:pt x="0" y="115"/>
                </a:lnTo>
                <a:lnTo>
                  <a:pt x="12" y="113"/>
                </a:lnTo>
                <a:lnTo>
                  <a:pt x="165" y="85"/>
                </a:lnTo>
                <a:lnTo>
                  <a:pt x="324" y="60"/>
                </a:lnTo>
                <a:lnTo>
                  <a:pt x="493" y="38"/>
                </a:lnTo>
                <a:lnTo>
                  <a:pt x="666" y="21"/>
                </a:lnTo>
                <a:lnTo>
                  <a:pt x="847" y="10"/>
                </a:lnTo>
                <a:lnTo>
                  <a:pt x="1033" y="2"/>
                </a:lnTo>
                <a:lnTo>
                  <a:pt x="1221" y="0"/>
                </a:lnTo>
                <a:close/>
              </a:path>
            </a:pathLst>
          </a:custGeom>
          <a:solidFill>
            <a:srgbClr val="9FCC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5" name="Freeform 19"/>
          <p:cNvSpPr>
            <a:spLocks/>
          </p:cNvSpPr>
          <p:nvPr/>
        </p:nvSpPr>
        <p:spPr bwMode="auto">
          <a:xfrm>
            <a:off x="7046976" y="5675129"/>
            <a:ext cx="3707177" cy="430598"/>
          </a:xfrm>
          <a:custGeom>
            <a:avLst/>
            <a:gdLst>
              <a:gd name="T0" fmla="*/ 942 w 1887"/>
              <a:gd name="T1" fmla="*/ 0 h 221"/>
              <a:gd name="T2" fmla="*/ 1081 w 1887"/>
              <a:gd name="T3" fmla="*/ 4 h 221"/>
              <a:gd name="T4" fmla="*/ 1215 w 1887"/>
              <a:gd name="T5" fmla="*/ 16 h 221"/>
              <a:gd name="T6" fmla="*/ 1344 w 1887"/>
              <a:gd name="T7" fmla="*/ 35 h 221"/>
              <a:gd name="T8" fmla="*/ 1466 w 1887"/>
              <a:gd name="T9" fmla="*/ 60 h 221"/>
              <a:gd name="T10" fmla="*/ 1584 w 1887"/>
              <a:gd name="T11" fmla="*/ 93 h 221"/>
              <a:gd name="T12" fmla="*/ 1693 w 1887"/>
              <a:gd name="T13" fmla="*/ 129 h 221"/>
              <a:gd name="T14" fmla="*/ 1795 w 1887"/>
              <a:gd name="T15" fmla="*/ 173 h 221"/>
              <a:gd name="T16" fmla="*/ 1887 w 1887"/>
              <a:gd name="T17" fmla="*/ 221 h 221"/>
              <a:gd name="T18" fmla="*/ 0 w 1887"/>
              <a:gd name="T19" fmla="*/ 221 h 221"/>
              <a:gd name="T20" fmla="*/ 92 w 1887"/>
              <a:gd name="T21" fmla="*/ 173 h 221"/>
              <a:gd name="T22" fmla="*/ 193 w 1887"/>
              <a:gd name="T23" fmla="*/ 129 h 221"/>
              <a:gd name="T24" fmla="*/ 303 w 1887"/>
              <a:gd name="T25" fmla="*/ 93 h 221"/>
              <a:gd name="T26" fmla="*/ 418 w 1887"/>
              <a:gd name="T27" fmla="*/ 60 h 221"/>
              <a:gd name="T28" fmla="*/ 541 w 1887"/>
              <a:gd name="T29" fmla="*/ 35 h 221"/>
              <a:gd name="T30" fmla="*/ 672 w 1887"/>
              <a:gd name="T31" fmla="*/ 16 h 221"/>
              <a:gd name="T32" fmla="*/ 804 w 1887"/>
              <a:gd name="T33" fmla="*/ 4 h 221"/>
              <a:gd name="T34" fmla="*/ 942 w 1887"/>
              <a:gd name="T3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7" h="221">
                <a:moveTo>
                  <a:pt x="942" y="0"/>
                </a:moveTo>
                <a:lnTo>
                  <a:pt x="1081" y="4"/>
                </a:lnTo>
                <a:lnTo>
                  <a:pt x="1215" y="16"/>
                </a:lnTo>
                <a:lnTo>
                  <a:pt x="1344" y="35"/>
                </a:lnTo>
                <a:lnTo>
                  <a:pt x="1466" y="60"/>
                </a:lnTo>
                <a:lnTo>
                  <a:pt x="1584" y="93"/>
                </a:lnTo>
                <a:lnTo>
                  <a:pt x="1693" y="129"/>
                </a:lnTo>
                <a:lnTo>
                  <a:pt x="1795" y="173"/>
                </a:lnTo>
                <a:lnTo>
                  <a:pt x="1887" y="221"/>
                </a:lnTo>
                <a:lnTo>
                  <a:pt x="0" y="221"/>
                </a:lnTo>
                <a:lnTo>
                  <a:pt x="92" y="173"/>
                </a:lnTo>
                <a:lnTo>
                  <a:pt x="193" y="129"/>
                </a:lnTo>
                <a:lnTo>
                  <a:pt x="303" y="93"/>
                </a:lnTo>
                <a:lnTo>
                  <a:pt x="418" y="60"/>
                </a:lnTo>
                <a:lnTo>
                  <a:pt x="541" y="35"/>
                </a:lnTo>
                <a:lnTo>
                  <a:pt x="672" y="16"/>
                </a:lnTo>
                <a:lnTo>
                  <a:pt x="804" y="4"/>
                </a:lnTo>
                <a:lnTo>
                  <a:pt x="942" y="0"/>
                </a:lnTo>
                <a:close/>
              </a:path>
            </a:pathLst>
          </a:custGeom>
          <a:solidFill>
            <a:srgbClr val="9FCC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6" name="Freeform 20"/>
          <p:cNvSpPr>
            <a:spLocks/>
          </p:cNvSpPr>
          <p:nvPr/>
        </p:nvSpPr>
        <p:spPr bwMode="auto">
          <a:xfrm>
            <a:off x="0" y="5755014"/>
            <a:ext cx="6170770" cy="418908"/>
          </a:xfrm>
          <a:custGeom>
            <a:avLst/>
            <a:gdLst>
              <a:gd name="T0" fmla="*/ 1233 w 3141"/>
              <a:gd name="T1" fmla="*/ 0 h 215"/>
              <a:gd name="T2" fmla="*/ 1430 w 3141"/>
              <a:gd name="T3" fmla="*/ 4 h 215"/>
              <a:gd name="T4" fmla="*/ 1620 w 3141"/>
              <a:gd name="T5" fmla="*/ 11 h 215"/>
              <a:gd name="T6" fmla="*/ 1809 w 3141"/>
              <a:gd name="T7" fmla="*/ 21 h 215"/>
              <a:gd name="T8" fmla="*/ 1970 w 3141"/>
              <a:gd name="T9" fmla="*/ 29 h 215"/>
              <a:gd name="T10" fmla="*/ 2124 w 3141"/>
              <a:gd name="T11" fmla="*/ 34 h 215"/>
              <a:gd name="T12" fmla="*/ 2273 w 3141"/>
              <a:gd name="T13" fmla="*/ 36 h 215"/>
              <a:gd name="T14" fmla="*/ 2369 w 3141"/>
              <a:gd name="T15" fmla="*/ 36 h 215"/>
              <a:gd name="T16" fmla="*/ 2454 w 3141"/>
              <a:gd name="T17" fmla="*/ 36 h 215"/>
              <a:gd name="T18" fmla="*/ 2527 w 3141"/>
              <a:gd name="T19" fmla="*/ 34 h 215"/>
              <a:gd name="T20" fmla="*/ 2592 w 3141"/>
              <a:gd name="T21" fmla="*/ 32 h 215"/>
              <a:gd name="T22" fmla="*/ 2650 w 3141"/>
              <a:gd name="T23" fmla="*/ 30 h 215"/>
              <a:gd name="T24" fmla="*/ 2701 w 3141"/>
              <a:gd name="T25" fmla="*/ 29 h 215"/>
              <a:gd name="T26" fmla="*/ 2748 w 3141"/>
              <a:gd name="T27" fmla="*/ 25 h 215"/>
              <a:gd name="T28" fmla="*/ 2788 w 3141"/>
              <a:gd name="T29" fmla="*/ 23 h 215"/>
              <a:gd name="T30" fmla="*/ 2828 w 3141"/>
              <a:gd name="T31" fmla="*/ 21 h 215"/>
              <a:gd name="T32" fmla="*/ 2867 w 3141"/>
              <a:gd name="T33" fmla="*/ 17 h 215"/>
              <a:gd name="T34" fmla="*/ 2911 w 3141"/>
              <a:gd name="T35" fmla="*/ 13 h 215"/>
              <a:gd name="T36" fmla="*/ 2959 w 3141"/>
              <a:gd name="T37" fmla="*/ 9 h 215"/>
              <a:gd name="T38" fmla="*/ 3012 w 3141"/>
              <a:gd name="T39" fmla="*/ 7 h 215"/>
              <a:gd name="T40" fmla="*/ 3072 w 3141"/>
              <a:gd name="T41" fmla="*/ 4 h 215"/>
              <a:gd name="T42" fmla="*/ 3141 w 3141"/>
              <a:gd name="T43" fmla="*/ 2 h 215"/>
              <a:gd name="T44" fmla="*/ 3141 w 3141"/>
              <a:gd name="T45" fmla="*/ 201 h 215"/>
              <a:gd name="T46" fmla="*/ 3135 w 3141"/>
              <a:gd name="T47" fmla="*/ 201 h 215"/>
              <a:gd name="T48" fmla="*/ 2433 w 3141"/>
              <a:gd name="T49" fmla="*/ 203 h 215"/>
              <a:gd name="T50" fmla="*/ 1135 w 3141"/>
              <a:gd name="T51" fmla="*/ 207 h 215"/>
              <a:gd name="T52" fmla="*/ 530 w 3141"/>
              <a:gd name="T53" fmla="*/ 209 h 215"/>
              <a:gd name="T54" fmla="*/ 286 w 3141"/>
              <a:gd name="T55" fmla="*/ 209 h 215"/>
              <a:gd name="T56" fmla="*/ 248 w 3141"/>
              <a:gd name="T57" fmla="*/ 209 h 215"/>
              <a:gd name="T58" fmla="*/ 205 w 3141"/>
              <a:gd name="T59" fmla="*/ 207 h 215"/>
              <a:gd name="T60" fmla="*/ 159 w 3141"/>
              <a:gd name="T61" fmla="*/ 205 h 215"/>
              <a:gd name="T62" fmla="*/ 113 w 3141"/>
              <a:gd name="T63" fmla="*/ 205 h 215"/>
              <a:gd name="T64" fmla="*/ 69 w 3141"/>
              <a:gd name="T65" fmla="*/ 205 h 215"/>
              <a:gd name="T66" fmla="*/ 29 w 3141"/>
              <a:gd name="T67" fmla="*/ 209 h 215"/>
              <a:gd name="T68" fmla="*/ 0 w 3141"/>
              <a:gd name="T69" fmla="*/ 215 h 215"/>
              <a:gd name="T70" fmla="*/ 0 w 3141"/>
              <a:gd name="T71" fmla="*/ 32 h 215"/>
              <a:gd name="T72" fmla="*/ 15 w 3141"/>
              <a:gd name="T73" fmla="*/ 34 h 215"/>
              <a:gd name="T74" fmla="*/ 104 w 3141"/>
              <a:gd name="T75" fmla="*/ 36 h 215"/>
              <a:gd name="T76" fmla="*/ 194 w 3141"/>
              <a:gd name="T77" fmla="*/ 36 h 215"/>
              <a:gd name="T78" fmla="*/ 382 w 3141"/>
              <a:gd name="T79" fmla="*/ 34 h 215"/>
              <a:gd name="T80" fmla="*/ 566 w 3141"/>
              <a:gd name="T81" fmla="*/ 27 h 215"/>
              <a:gd name="T82" fmla="*/ 749 w 3141"/>
              <a:gd name="T83" fmla="*/ 17 h 215"/>
              <a:gd name="T84" fmla="*/ 914 w 3141"/>
              <a:gd name="T85" fmla="*/ 9 h 215"/>
              <a:gd name="T86" fmla="*/ 1077 w 3141"/>
              <a:gd name="T87" fmla="*/ 4 h 215"/>
              <a:gd name="T88" fmla="*/ 1233 w 3141"/>
              <a:gd name="T8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1" h="215">
                <a:moveTo>
                  <a:pt x="1233" y="0"/>
                </a:moveTo>
                <a:lnTo>
                  <a:pt x="1430" y="4"/>
                </a:lnTo>
                <a:lnTo>
                  <a:pt x="1620" y="11"/>
                </a:lnTo>
                <a:lnTo>
                  <a:pt x="1809" y="21"/>
                </a:lnTo>
                <a:lnTo>
                  <a:pt x="1970" y="29"/>
                </a:lnTo>
                <a:lnTo>
                  <a:pt x="2124" y="34"/>
                </a:lnTo>
                <a:lnTo>
                  <a:pt x="2273" y="36"/>
                </a:lnTo>
                <a:lnTo>
                  <a:pt x="2369" y="36"/>
                </a:lnTo>
                <a:lnTo>
                  <a:pt x="2454" y="36"/>
                </a:lnTo>
                <a:lnTo>
                  <a:pt x="2527" y="34"/>
                </a:lnTo>
                <a:lnTo>
                  <a:pt x="2592" y="32"/>
                </a:lnTo>
                <a:lnTo>
                  <a:pt x="2650" y="30"/>
                </a:lnTo>
                <a:lnTo>
                  <a:pt x="2701" y="29"/>
                </a:lnTo>
                <a:lnTo>
                  <a:pt x="2748" y="25"/>
                </a:lnTo>
                <a:lnTo>
                  <a:pt x="2788" y="23"/>
                </a:lnTo>
                <a:lnTo>
                  <a:pt x="2828" y="21"/>
                </a:lnTo>
                <a:lnTo>
                  <a:pt x="2867" y="17"/>
                </a:lnTo>
                <a:lnTo>
                  <a:pt x="2911" y="13"/>
                </a:lnTo>
                <a:lnTo>
                  <a:pt x="2959" y="9"/>
                </a:lnTo>
                <a:lnTo>
                  <a:pt x="3012" y="7"/>
                </a:lnTo>
                <a:lnTo>
                  <a:pt x="3072" y="4"/>
                </a:lnTo>
                <a:lnTo>
                  <a:pt x="3141" y="2"/>
                </a:lnTo>
                <a:lnTo>
                  <a:pt x="3141" y="201"/>
                </a:lnTo>
                <a:lnTo>
                  <a:pt x="3135" y="201"/>
                </a:lnTo>
                <a:lnTo>
                  <a:pt x="2433" y="203"/>
                </a:lnTo>
                <a:lnTo>
                  <a:pt x="1135" y="207"/>
                </a:lnTo>
                <a:lnTo>
                  <a:pt x="530" y="209"/>
                </a:lnTo>
                <a:lnTo>
                  <a:pt x="286" y="209"/>
                </a:lnTo>
                <a:lnTo>
                  <a:pt x="248" y="209"/>
                </a:lnTo>
                <a:lnTo>
                  <a:pt x="205" y="207"/>
                </a:lnTo>
                <a:lnTo>
                  <a:pt x="159" y="205"/>
                </a:lnTo>
                <a:lnTo>
                  <a:pt x="113" y="205"/>
                </a:lnTo>
                <a:lnTo>
                  <a:pt x="69" y="205"/>
                </a:lnTo>
                <a:lnTo>
                  <a:pt x="29" y="209"/>
                </a:lnTo>
                <a:lnTo>
                  <a:pt x="0" y="215"/>
                </a:lnTo>
                <a:lnTo>
                  <a:pt x="0" y="32"/>
                </a:lnTo>
                <a:lnTo>
                  <a:pt x="15" y="34"/>
                </a:lnTo>
                <a:lnTo>
                  <a:pt x="104" y="36"/>
                </a:lnTo>
                <a:lnTo>
                  <a:pt x="194" y="36"/>
                </a:lnTo>
                <a:lnTo>
                  <a:pt x="382" y="34"/>
                </a:lnTo>
                <a:lnTo>
                  <a:pt x="566" y="27"/>
                </a:lnTo>
                <a:lnTo>
                  <a:pt x="749" y="17"/>
                </a:lnTo>
                <a:lnTo>
                  <a:pt x="914" y="9"/>
                </a:lnTo>
                <a:lnTo>
                  <a:pt x="1077" y="4"/>
                </a:lnTo>
                <a:lnTo>
                  <a:pt x="1233"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7" name="Freeform 21"/>
          <p:cNvSpPr>
            <a:spLocks/>
          </p:cNvSpPr>
          <p:nvPr/>
        </p:nvSpPr>
        <p:spPr bwMode="auto">
          <a:xfrm>
            <a:off x="7231647" y="5795931"/>
            <a:ext cx="5204193" cy="492948"/>
          </a:xfrm>
          <a:custGeom>
            <a:avLst/>
            <a:gdLst>
              <a:gd name="T0" fmla="*/ 1344 w 2649"/>
              <a:gd name="T1" fmla="*/ 2 h 253"/>
              <a:gd name="T2" fmla="*/ 1647 w 2649"/>
              <a:gd name="T3" fmla="*/ 19 h 253"/>
              <a:gd name="T4" fmla="*/ 1902 w 2649"/>
              <a:gd name="T5" fmla="*/ 34 h 253"/>
              <a:gd name="T6" fmla="*/ 2106 w 2649"/>
              <a:gd name="T7" fmla="*/ 36 h 253"/>
              <a:gd name="T8" fmla="*/ 2244 w 2649"/>
              <a:gd name="T9" fmla="*/ 33 h 253"/>
              <a:gd name="T10" fmla="*/ 2348 w 2649"/>
              <a:gd name="T11" fmla="*/ 29 h 253"/>
              <a:gd name="T12" fmla="*/ 2428 w 2649"/>
              <a:gd name="T13" fmla="*/ 23 h 253"/>
              <a:gd name="T14" fmla="*/ 2498 w 2649"/>
              <a:gd name="T15" fmla="*/ 15 h 253"/>
              <a:gd name="T16" fmla="*/ 2572 w 2649"/>
              <a:gd name="T17" fmla="*/ 9 h 253"/>
              <a:gd name="T18" fmla="*/ 2649 w 2649"/>
              <a:gd name="T19" fmla="*/ 4 h 253"/>
              <a:gd name="T20" fmla="*/ 2150 w 2649"/>
              <a:gd name="T21" fmla="*/ 202 h 253"/>
              <a:gd name="T22" fmla="*/ 622 w 2649"/>
              <a:gd name="T23" fmla="*/ 207 h 253"/>
              <a:gd name="T24" fmla="*/ 395 w 2649"/>
              <a:gd name="T25" fmla="*/ 207 h 253"/>
              <a:gd name="T26" fmla="*/ 322 w 2649"/>
              <a:gd name="T27" fmla="*/ 205 h 253"/>
              <a:gd name="T28" fmla="*/ 251 w 2649"/>
              <a:gd name="T29" fmla="*/ 205 h 253"/>
              <a:gd name="T30" fmla="*/ 194 w 2649"/>
              <a:gd name="T31" fmla="*/ 213 h 253"/>
              <a:gd name="T32" fmla="*/ 176 w 2649"/>
              <a:gd name="T33" fmla="*/ 228 h 253"/>
              <a:gd name="T34" fmla="*/ 169 w 2649"/>
              <a:gd name="T35" fmla="*/ 244 h 253"/>
              <a:gd name="T36" fmla="*/ 144 w 2649"/>
              <a:gd name="T37" fmla="*/ 253 h 253"/>
              <a:gd name="T38" fmla="*/ 123 w 2649"/>
              <a:gd name="T39" fmla="*/ 236 h 253"/>
              <a:gd name="T40" fmla="*/ 119 w 2649"/>
              <a:gd name="T41" fmla="*/ 207 h 253"/>
              <a:gd name="T42" fmla="*/ 123 w 2649"/>
              <a:gd name="T43" fmla="*/ 180 h 253"/>
              <a:gd name="T44" fmla="*/ 113 w 2649"/>
              <a:gd name="T45" fmla="*/ 146 h 253"/>
              <a:gd name="T46" fmla="*/ 71 w 2649"/>
              <a:gd name="T47" fmla="*/ 90 h 253"/>
              <a:gd name="T48" fmla="*/ 21 w 2649"/>
              <a:gd name="T49" fmla="*/ 54 h 253"/>
              <a:gd name="T50" fmla="*/ 23 w 2649"/>
              <a:gd name="T51" fmla="*/ 34 h 253"/>
              <a:gd name="T52" fmla="*/ 78 w 2649"/>
              <a:gd name="T53" fmla="*/ 25 h 253"/>
              <a:gd name="T54" fmla="*/ 140 w 2649"/>
              <a:gd name="T55" fmla="*/ 29 h 253"/>
              <a:gd name="T56" fmla="*/ 280 w 2649"/>
              <a:gd name="T57" fmla="*/ 36 h 253"/>
              <a:gd name="T58" fmla="*/ 503 w 2649"/>
              <a:gd name="T59" fmla="*/ 33 h 253"/>
              <a:gd name="T60" fmla="*/ 796 w 2649"/>
              <a:gd name="T61" fmla="*/ 17 h 253"/>
              <a:gd name="T62" fmla="*/ 1059 w 2649"/>
              <a:gd name="T63" fmla="*/ 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9" h="253">
                <a:moveTo>
                  <a:pt x="1186" y="0"/>
                </a:moveTo>
                <a:lnTo>
                  <a:pt x="1344" y="2"/>
                </a:lnTo>
                <a:lnTo>
                  <a:pt x="1497" y="9"/>
                </a:lnTo>
                <a:lnTo>
                  <a:pt x="1647" y="19"/>
                </a:lnTo>
                <a:lnTo>
                  <a:pt x="1778" y="27"/>
                </a:lnTo>
                <a:lnTo>
                  <a:pt x="1902" y="34"/>
                </a:lnTo>
                <a:lnTo>
                  <a:pt x="2021" y="36"/>
                </a:lnTo>
                <a:lnTo>
                  <a:pt x="2106" y="36"/>
                </a:lnTo>
                <a:lnTo>
                  <a:pt x="2179" y="34"/>
                </a:lnTo>
                <a:lnTo>
                  <a:pt x="2244" y="33"/>
                </a:lnTo>
                <a:lnTo>
                  <a:pt x="2298" y="31"/>
                </a:lnTo>
                <a:lnTo>
                  <a:pt x="2348" y="29"/>
                </a:lnTo>
                <a:lnTo>
                  <a:pt x="2390" y="25"/>
                </a:lnTo>
                <a:lnTo>
                  <a:pt x="2428" y="23"/>
                </a:lnTo>
                <a:lnTo>
                  <a:pt x="2463" y="19"/>
                </a:lnTo>
                <a:lnTo>
                  <a:pt x="2498" y="15"/>
                </a:lnTo>
                <a:lnTo>
                  <a:pt x="2534" y="13"/>
                </a:lnTo>
                <a:lnTo>
                  <a:pt x="2572" y="9"/>
                </a:lnTo>
                <a:lnTo>
                  <a:pt x="2615" y="6"/>
                </a:lnTo>
                <a:lnTo>
                  <a:pt x="2649" y="4"/>
                </a:lnTo>
                <a:lnTo>
                  <a:pt x="2649" y="202"/>
                </a:lnTo>
                <a:lnTo>
                  <a:pt x="2150" y="202"/>
                </a:lnTo>
                <a:lnTo>
                  <a:pt x="1107" y="205"/>
                </a:lnTo>
                <a:lnTo>
                  <a:pt x="622" y="207"/>
                </a:lnTo>
                <a:lnTo>
                  <a:pt x="426" y="207"/>
                </a:lnTo>
                <a:lnTo>
                  <a:pt x="395" y="207"/>
                </a:lnTo>
                <a:lnTo>
                  <a:pt x="359" y="205"/>
                </a:lnTo>
                <a:lnTo>
                  <a:pt x="322" y="205"/>
                </a:lnTo>
                <a:lnTo>
                  <a:pt x="286" y="203"/>
                </a:lnTo>
                <a:lnTo>
                  <a:pt x="251" y="205"/>
                </a:lnTo>
                <a:lnTo>
                  <a:pt x="219" y="207"/>
                </a:lnTo>
                <a:lnTo>
                  <a:pt x="194" y="213"/>
                </a:lnTo>
                <a:lnTo>
                  <a:pt x="182" y="221"/>
                </a:lnTo>
                <a:lnTo>
                  <a:pt x="176" y="228"/>
                </a:lnTo>
                <a:lnTo>
                  <a:pt x="172" y="236"/>
                </a:lnTo>
                <a:lnTo>
                  <a:pt x="169" y="244"/>
                </a:lnTo>
                <a:lnTo>
                  <a:pt x="159" y="250"/>
                </a:lnTo>
                <a:lnTo>
                  <a:pt x="144" y="253"/>
                </a:lnTo>
                <a:lnTo>
                  <a:pt x="130" y="246"/>
                </a:lnTo>
                <a:lnTo>
                  <a:pt x="123" y="236"/>
                </a:lnTo>
                <a:lnTo>
                  <a:pt x="119" y="223"/>
                </a:lnTo>
                <a:lnTo>
                  <a:pt x="119" y="207"/>
                </a:lnTo>
                <a:lnTo>
                  <a:pt x="121" y="194"/>
                </a:lnTo>
                <a:lnTo>
                  <a:pt x="123" y="180"/>
                </a:lnTo>
                <a:lnTo>
                  <a:pt x="123" y="171"/>
                </a:lnTo>
                <a:lnTo>
                  <a:pt x="113" y="146"/>
                </a:lnTo>
                <a:lnTo>
                  <a:pt x="96" y="119"/>
                </a:lnTo>
                <a:lnTo>
                  <a:pt x="71" y="90"/>
                </a:lnTo>
                <a:lnTo>
                  <a:pt x="38" y="65"/>
                </a:lnTo>
                <a:lnTo>
                  <a:pt x="21" y="54"/>
                </a:lnTo>
                <a:lnTo>
                  <a:pt x="0" y="44"/>
                </a:lnTo>
                <a:lnTo>
                  <a:pt x="23" y="34"/>
                </a:lnTo>
                <a:lnTo>
                  <a:pt x="50" y="29"/>
                </a:lnTo>
                <a:lnTo>
                  <a:pt x="78" y="25"/>
                </a:lnTo>
                <a:lnTo>
                  <a:pt x="109" y="25"/>
                </a:lnTo>
                <a:lnTo>
                  <a:pt x="140" y="29"/>
                </a:lnTo>
                <a:lnTo>
                  <a:pt x="209" y="33"/>
                </a:lnTo>
                <a:lnTo>
                  <a:pt x="280" y="36"/>
                </a:lnTo>
                <a:lnTo>
                  <a:pt x="351" y="36"/>
                </a:lnTo>
                <a:lnTo>
                  <a:pt x="503" y="33"/>
                </a:lnTo>
                <a:lnTo>
                  <a:pt x="651" y="27"/>
                </a:lnTo>
                <a:lnTo>
                  <a:pt x="796" y="17"/>
                </a:lnTo>
                <a:lnTo>
                  <a:pt x="931" y="9"/>
                </a:lnTo>
                <a:lnTo>
                  <a:pt x="1059" y="2"/>
                </a:lnTo>
                <a:lnTo>
                  <a:pt x="1186"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8" name="Rectangle 22"/>
          <p:cNvSpPr>
            <a:spLocks noChangeArrowheads="1"/>
          </p:cNvSpPr>
          <p:nvPr/>
        </p:nvSpPr>
        <p:spPr bwMode="auto">
          <a:xfrm>
            <a:off x="0" y="6799362"/>
            <a:ext cx="12435839" cy="736500"/>
          </a:xfrm>
          <a:prstGeom prst="rect">
            <a:avLst/>
          </a:prstGeom>
          <a:solidFill>
            <a:srgbClr val="7FBB4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79" name="Freeform 23"/>
          <p:cNvSpPr>
            <a:spLocks/>
          </p:cNvSpPr>
          <p:nvPr/>
        </p:nvSpPr>
        <p:spPr bwMode="auto">
          <a:xfrm>
            <a:off x="11139211" y="5345847"/>
            <a:ext cx="296653" cy="506587"/>
          </a:xfrm>
          <a:custGeom>
            <a:avLst/>
            <a:gdLst>
              <a:gd name="T0" fmla="*/ 78 w 151"/>
              <a:gd name="T1" fmla="*/ 8 h 260"/>
              <a:gd name="T2" fmla="*/ 82 w 151"/>
              <a:gd name="T3" fmla="*/ 29 h 260"/>
              <a:gd name="T4" fmla="*/ 80 w 151"/>
              <a:gd name="T5" fmla="*/ 52 h 260"/>
              <a:gd name="T6" fmla="*/ 86 w 151"/>
              <a:gd name="T7" fmla="*/ 58 h 260"/>
              <a:gd name="T8" fmla="*/ 98 w 151"/>
              <a:gd name="T9" fmla="*/ 41 h 260"/>
              <a:gd name="T10" fmla="*/ 109 w 151"/>
              <a:gd name="T11" fmla="*/ 33 h 260"/>
              <a:gd name="T12" fmla="*/ 109 w 151"/>
              <a:gd name="T13" fmla="*/ 46 h 260"/>
              <a:gd name="T14" fmla="*/ 100 w 151"/>
              <a:gd name="T15" fmla="*/ 66 h 260"/>
              <a:gd name="T16" fmla="*/ 86 w 151"/>
              <a:gd name="T17" fmla="*/ 77 h 260"/>
              <a:gd name="T18" fmla="*/ 84 w 151"/>
              <a:gd name="T19" fmla="*/ 108 h 260"/>
              <a:gd name="T20" fmla="*/ 92 w 151"/>
              <a:gd name="T21" fmla="*/ 91 h 260"/>
              <a:gd name="T22" fmla="*/ 107 w 151"/>
              <a:gd name="T23" fmla="*/ 73 h 260"/>
              <a:gd name="T24" fmla="*/ 123 w 151"/>
              <a:gd name="T25" fmla="*/ 68 h 260"/>
              <a:gd name="T26" fmla="*/ 121 w 151"/>
              <a:gd name="T27" fmla="*/ 83 h 260"/>
              <a:gd name="T28" fmla="*/ 105 w 151"/>
              <a:gd name="T29" fmla="*/ 102 h 260"/>
              <a:gd name="T30" fmla="*/ 88 w 151"/>
              <a:gd name="T31" fmla="*/ 114 h 260"/>
              <a:gd name="T32" fmla="*/ 86 w 151"/>
              <a:gd name="T33" fmla="*/ 146 h 260"/>
              <a:gd name="T34" fmla="*/ 103 w 151"/>
              <a:gd name="T35" fmla="*/ 123 h 260"/>
              <a:gd name="T36" fmla="*/ 138 w 151"/>
              <a:gd name="T37" fmla="*/ 106 h 260"/>
              <a:gd name="T38" fmla="*/ 121 w 151"/>
              <a:gd name="T39" fmla="*/ 139 h 260"/>
              <a:gd name="T40" fmla="*/ 86 w 151"/>
              <a:gd name="T41" fmla="*/ 158 h 260"/>
              <a:gd name="T42" fmla="*/ 100 w 151"/>
              <a:gd name="T43" fmla="*/ 175 h 260"/>
              <a:gd name="T44" fmla="*/ 140 w 151"/>
              <a:gd name="T45" fmla="*/ 148 h 260"/>
              <a:gd name="T46" fmla="*/ 144 w 151"/>
              <a:gd name="T47" fmla="*/ 171 h 260"/>
              <a:gd name="T48" fmla="*/ 102 w 151"/>
              <a:gd name="T49" fmla="*/ 206 h 260"/>
              <a:gd name="T50" fmla="*/ 92 w 151"/>
              <a:gd name="T51" fmla="*/ 260 h 260"/>
              <a:gd name="T52" fmla="*/ 65 w 151"/>
              <a:gd name="T53" fmla="*/ 200 h 260"/>
              <a:gd name="T54" fmla="*/ 25 w 151"/>
              <a:gd name="T55" fmla="*/ 181 h 260"/>
              <a:gd name="T56" fmla="*/ 0 w 151"/>
              <a:gd name="T57" fmla="*/ 142 h 260"/>
              <a:gd name="T58" fmla="*/ 44 w 151"/>
              <a:gd name="T59" fmla="*/ 162 h 260"/>
              <a:gd name="T60" fmla="*/ 63 w 151"/>
              <a:gd name="T61" fmla="*/ 183 h 260"/>
              <a:gd name="T62" fmla="*/ 67 w 151"/>
              <a:gd name="T63" fmla="*/ 183 h 260"/>
              <a:gd name="T64" fmla="*/ 67 w 151"/>
              <a:gd name="T65" fmla="*/ 158 h 260"/>
              <a:gd name="T66" fmla="*/ 46 w 151"/>
              <a:gd name="T67" fmla="*/ 146 h 260"/>
              <a:gd name="T68" fmla="*/ 13 w 151"/>
              <a:gd name="T69" fmla="*/ 112 h 260"/>
              <a:gd name="T70" fmla="*/ 36 w 151"/>
              <a:gd name="T71" fmla="*/ 108 h 260"/>
              <a:gd name="T72" fmla="*/ 61 w 151"/>
              <a:gd name="T73" fmla="*/ 133 h 260"/>
              <a:gd name="T74" fmla="*/ 69 w 151"/>
              <a:gd name="T75" fmla="*/ 127 h 260"/>
              <a:gd name="T76" fmla="*/ 59 w 151"/>
              <a:gd name="T77" fmla="*/ 110 h 260"/>
              <a:gd name="T78" fmla="*/ 42 w 151"/>
              <a:gd name="T79" fmla="*/ 96 h 260"/>
              <a:gd name="T80" fmla="*/ 30 w 151"/>
              <a:gd name="T81" fmla="*/ 77 h 260"/>
              <a:gd name="T82" fmla="*/ 34 w 151"/>
              <a:gd name="T83" fmla="*/ 68 h 260"/>
              <a:gd name="T84" fmla="*/ 52 w 151"/>
              <a:gd name="T85" fmla="*/ 79 h 260"/>
              <a:gd name="T86" fmla="*/ 67 w 151"/>
              <a:gd name="T87" fmla="*/ 98 h 260"/>
              <a:gd name="T88" fmla="*/ 71 w 151"/>
              <a:gd name="T89" fmla="*/ 73 h 260"/>
              <a:gd name="T90" fmla="*/ 63 w 151"/>
              <a:gd name="T91" fmla="*/ 71 h 260"/>
              <a:gd name="T92" fmla="*/ 48 w 151"/>
              <a:gd name="T93" fmla="*/ 56 h 260"/>
              <a:gd name="T94" fmla="*/ 42 w 151"/>
              <a:gd name="T95" fmla="*/ 39 h 260"/>
              <a:gd name="T96" fmla="*/ 46 w 151"/>
              <a:gd name="T97" fmla="*/ 31 h 260"/>
              <a:gd name="T98" fmla="*/ 59 w 151"/>
              <a:gd name="T99" fmla="*/ 43 h 260"/>
              <a:gd name="T100" fmla="*/ 71 w 151"/>
              <a:gd name="T101" fmla="*/ 62 h 260"/>
              <a:gd name="T102" fmla="*/ 71 w 151"/>
              <a:gd name="T103" fmla="*/ 43 h 260"/>
              <a:gd name="T104" fmla="*/ 67 w 151"/>
              <a:gd name="T105" fmla="*/ 25 h 260"/>
              <a:gd name="T106" fmla="*/ 71 w 151"/>
              <a:gd name="T10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260">
                <a:moveTo>
                  <a:pt x="73" y="0"/>
                </a:moveTo>
                <a:lnTo>
                  <a:pt x="77" y="4"/>
                </a:lnTo>
                <a:lnTo>
                  <a:pt x="78" y="8"/>
                </a:lnTo>
                <a:lnTo>
                  <a:pt x="80" y="14"/>
                </a:lnTo>
                <a:lnTo>
                  <a:pt x="82" y="23"/>
                </a:lnTo>
                <a:lnTo>
                  <a:pt x="82" y="29"/>
                </a:lnTo>
                <a:lnTo>
                  <a:pt x="80" y="37"/>
                </a:lnTo>
                <a:lnTo>
                  <a:pt x="80" y="45"/>
                </a:lnTo>
                <a:lnTo>
                  <a:pt x="80" y="52"/>
                </a:lnTo>
                <a:lnTo>
                  <a:pt x="82" y="70"/>
                </a:lnTo>
                <a:lnTo>
                  <a:pt x="82" y="64"/>
                </a:lnTo>
                <a:lnTo>
                  <a:pt x="86" y="58"/>
                </a:lnTo>
                <a:lnTo>
                  <a:pt x="88" y="52"/>
                </a:lnTo>
                <a:lnTo>
                  <a:pt x="94" y="45"/>
                </a:lnTo>
                <a:lnTo>
                  <a:pt x="98" y="41"/>
                </a:lnTo>
                <a:lnTo>
                  <a:pt x="102" y="35"/>
                </a:lnTo>
                <a:lnTo>
                  <a:pt x="107" y="33"/>
                </a:lnTo>
                <a:lnTo>
                  <a:pt x="109" y="33"/>
                </a:lnTo>
                <a:lnTo>
                  <a:pt x="111" y="35"/>
                </a:lnTo>
                <a:lnTo>
                  <a:pt x="111" y="41"/>
                </a:lnTo>
                <a:lnTo>
                  <a:pt x="109" y="46"/>
                </a:lnTo>
                <a:lnTo>
                  <a:pt x="107" y="52"/>
                </a:lnTo>
                <a:lnTo>
                  <a:pt x="103" y="60"/>
                </a:lnTo>
                <a:lnTo>
                  <a:pt x="100" y="66"/>
                </a:lnTo>
                <a:lnTo>
                  <a:pt x="96" y="71"/>
                </a:lnTo>
                <a:lnTo>
                  <a:pt x="90" y="75"/>
                </a:lnTo>
                <a:lnTo>
                  <a:pt x="86" y="77"/>
                </a:lnTo>
                <a:lnTo>
                  <a:pt x="82" y="77"/>
                </a:lnTo>
                <a:lnTo>
                  <a:pt x="82" y="77"/>
                </a:lnTo>
                <a:lnTo>
                  <a:pt x="84" y="108"/>
                </a:lnTo>
                <a:lnTo>
                  <a:pt x="86" y="104"/>
                </a:lnTo>
                <a:lnTo>
                  <a:pt x="88" y="98"/>
                </a:lnTo>
                <a:lnTo>
                  <a:pt x="92" y="91"/>
                </a:lnTo>
                <a:lnTo>
                  <a:pt x="96" y="85"/>
                </a:lnTo>
                <a:lnTo>
                  <a:pt x="102" y="79"/>
                </a:lnTo>
                <a:lnTo>
                  <a:pt x="107" y="73"/>
                </a:lnTo>
                <a:lnTo>
                  <a:pt x="113" y="70"/>
                </a:lnTo>
                <a:lnTo>
                  <a:pt x="119" y="68"/>
                </a:lnTo>
                <a:lnTo>
                  <a:pt x="123" y="68"/>
                </a:lnTo>
                <a:lnTo>
                  <a:pt x="123" y="71"/>
                </a:lnTo>
                <a:lnTo>
                  <a:pt x="123" y="77"/>
                </a:lnTo>
                <a:lnTo>
                  <a:pt x="121" y="83"/>
                </a:lnTo>
                <a:lnTo>
                  <a:pt x="117" y="89"/>
                </a:lnTo>
                <a:lnTo>
                  <a:pt x="111" y="96"/>
                </a:lnTo>
                <a:lnTo>
                  <a:pt x="105" y="102"/>
                </a:lnTo>
                <a:lnTo>
                  <a:pt x="100" y="108"/>
                </a:lnTo>
                <a:lnTo>
                  <a:pt x="94" y="112"/>
                </a:lnTo>
                <a:lnTo>
                  <a:pt x="88" y="114"/>
                </a:lnTo>
                <a:lnTo>
                  <a:pt x="84" y="114"/>
                </a:lnTo>
                <a:lnTo>
                  <a:pt x="84" y="112"/>
                </a:lnTo>
                <a:lnTo>
                  <a:pt x="86" y="146"/>
                </a:lnTo>
                <a:lnTo>
                  <a:pt x="90" y="139"/>
                </a:lnTo>
                <a:lnTo>
                  <a:pt x="96" y="131"/>
                </a:lnTo>
                <a:lnTo>
                  <a:pt x="103" y="123"/>
                </a:lnTo>
                <a:lnTo>
                  <a:pt x="117" y="112"/>
                </a:lnTo>
                <a:lnTo>
                  <a:pt x="128" y="106"/>
                </a:lnTo>
                <a:lnTo>
                  <a:pt x="138" y="106"/>
                </a:lnTo>
                <a:lnTo>
                  <a:pt x="138" y="114"/>
                </a:lnTo>
                <a:lnTo>
                  <a:pt x="132" y="125"/>
                </a:lnTo>
                <a:lnTo>
                  <a:pt x="121" y="139"/>
                </a:lnTo>
                <a:lnTo>
                  <a:pt x="107" y="150"/>
                </a:lnTo>
                <a:lnTo>
                  <a:pt x="96" y="156"/>
                </a:lnTo>
                <a:lnTo>
                  <a:pt x="86" y="158"/>
                </a:lnTo>
                <a:lnTo>
                  <a:pt x="88" y="191"/>
                </a:lnTo>
                <a:lnTo>
                  <a:pt x="94" y="183"/>
                </a:lnTo>
                <a:lnTo>
                  <a:pt x="100" y="175"/>
                </a:lnTo>
                <a:lnTo>
                  <a:pt x="107" y="167"/>
                </a:lnTo>
                <a:lnTo>
                  <a:pt x="125" y="154"/>
                </a:lnTo>
                <a:lnTo>
                  <a:pt x="140" y="148"/>
                </a:lnTo>
                <a:lnTo>
                  <a:pt x="151" y="148"/>
                </a:lnTo>
                <a:lnTo>
                  <a:pt x="151" y="158"/>
                </a:lnTo>
                <a:lnTo>
                  <a:pt x="144" y="171"/>
                </a:lnTo>
                <a:lnTo>
                  <a:pt x="128" y="187"/>
                </a:lnTo>
                <a:lnTo>
                  <a:pt x="115" y="198"/>
                </a:lnTo>
                <a:lnTo>
                  <a:pt x="102" y="206"/>
                </a:lnTo>
                <a:lnTo>
                  <a:pt x="90" y="208"/>
                </a:lnTo>
                <a:lnTo>
                  <a:pt x="92" y="237"/>
                </a:lnTo>
                <a:lnTo>
                  <a:pt x="92" y="260"/>
                </a:lnTo>
                <a:lnTo>
                  <a:pt x="65" y="258"/>
                </a:lnTo>
                <a:lnTo>
                  <a:pt x="65" y="233"/>
                </a:lnTo>
                <a:lnTo>
                  <a:pt x="65" y="200"/>
                </a:lnTo>
                <a:lnTo>
                  <a:pt x="54" y="200"/>
                </a:lnTo>
                <a:lnTo>
                  <a:pt x="40" y="192"/>
                </a:lnTo>
                <a:lnTo>
                  <a:pt x="25" y="181"/>
                </a:lnTo>
                <a:lnTo>
                  <a:pt x="9" y="167"/>
                </a:lnTo>
                <a:lnTo>
                  <a:pt x="2" y="154"/>
                </a:lnTo>
                <a:lnTo>
                  <a:pt x="0" y="142"/>
                </a:lnTo>
                <a:lnTo>
                  <a:pt x="11" y="142"/>
                </a:lnTo>
                <a:lnTo>
                  <a:pt x="27" y="150"/>
                </a:lnTo>
                <a:lnTo>
                  <a:pt x="44" y="162"/>
                </a:lnTo>
                <a:lnTo>
                  <a:pt x="52" y="167"/>
                </a:lnTo>
                <a:lnTo>
                  <a:pt x="57" y="175"/>
                </a:lnTo>
                <a:lnTo>
                  <a:pt x="63" y="183"/>
                </a:lnTo>
                <a:lnTo>
                  <a:pt x="67" y="189"/>
                </a:lnTo>
                <a:lnTo>
                  <a:pt x="65" y="187"/>
                </a:lnTo>
                <a:lnTo>
                  <a:pt x="67" y="183"/>
                </a:lnTo>
                <a:lnTo>
                  <a:pt x="67" y="181"/>
                </a:lnTo>
                <a:lnTo>
                  <a:pt x="67" y="173"/>
                </a:lnTo>
                <a:lnTo>
                  <a:pt x="67" y="158"/>
                </a:lnTo>
                <a:lnTo>
                  <a:pt x="67" y="154"/>
                </a:lnTo>
                <a:lnTo>
                  <a:pt x="57" y="152"/>
                </a:lnTo>
                <a:lnTo>
                  <a:pt x="46" y="146"/>
                </a:lnTo>
                <a:lnTo>
                  <a:pt x="32" y="137"/>
                </a:lnTo>
                <a:lnTo>
                  <a:pt x="21" y="123"/>
                </a:lnTo>
                <a:lnTo>
                  <a:pt x="13" y="112"/>
                </a:lnTo>
                <a:lnTo>
                  <a:pt x="13" y="102"/>
                </a:lnTo>
                <a:lnTo>
                  <a:pt x="23" y="102"/>
                </a:lnTo>
                <a:lnTo>
                  <a:pt x="36" y="108"/>
                </a:lnTo>
                <a:lnTo>
                  <a:pt x="50" y="119"/>
                </a:lnTo>
                <a:lnTo>
                  <a:pt x="55" y="127"/>
                </a:lnTo>
                <a:lnTo>
                  <a:pt x="61" y="133"/>
                </a:lnTo>
                <a:lnTo>
                  <a:pt x="65" y="139"/>
                </a:lnTo>
                <a:lnTo>
                  <a:pt x="67" y="144"/>
                </a:lnTo>
                <a:lnTo>
                  <a:pt x="69" y="127"/>
                </a:lnTo>
                <a:lnTo>
                  <a:pt x="69" y="114"/>
                </a:lnTo>
                <a:lnTo>
                  <a:pt x="65" y="112"/>
                </a:lnTo>
                <a:lnTo>
                  <a:pt x="59" y="110"/>
                </a:lnTo>
                <a:lnTo>
                  <a:pt x="54" y="108"/>
                </a:lnTo>
                <a:lnTo>
                  <a:pt x="48" y="102"/>
                </a:lnTo>
                <a:lnTo>
                  <a:pt x="42" y="96"/>
                </a:lnTo>
                <a:lnTo>
                  <a:pt x="38" y="89"/>
                </a:lnTo>
                <a:lnTo>
                  <a:pt x="34" y="83"/>
                </a:lnTo>
                <a:lnTo>
                  <a:pt x="30" y="77"/>
                </a:lnTo>
                <a:lnTo>
                  <a:pt x="30" y="71"/>
                </a:lnTo>
                <a:lnTo>
                  <a:pt x="30" y="68"/>
                </a:lnTo>
                <a:lnTo>
                  <a:pt x="34" y="68"/>
                </a:lnTo>
                <a:lnTo>
                  <a:pt x="40" y="70"/>
                </a:lnTo>
                <a:lnTo>
                  <a:pt x="46" y="73"/>
                </a:lnTo>
                <a:lnTo>
                  <a:pt x="52" y="79"/>
                </a:lnTo>
                <a:lnTo>
                  <a:pt x="57" y="85"/>
                </a:lnTo>
                <a:lnTo>
                  <a:pt x="63" y="93"/>
                </a:lnTo>
                <a:lnTo>
                  <a:pt x="67" y="98"/>
                </a:lnTo>
                <a:lnTo>
                  <a:pt x="69" y="104"/>
                </a:lnTo>
                <a:lnTo>
                  <a:pt x="71" y="79"/>
                </a:lnTo>
                <a:lnTo>
                  <a:pt x="71" y="73"/>
                </a:lnTo>
                <a:lnTo>
                  <a:pt x="71" y="75"/>
                </a:lnTo>
                <a:lnTo>
                  <a:pt x="67" y="73"/>
                </a:lnTo>
                <a:lnTo>
                  <a:pt x="63" y="71"/>
                </a:lnTo>
                <a:lnTo>
                  <a:pt x="57" y="68"/>
                </a:lnTo>
                <a:lnTo>
                  <a:pt x="54" y="62"/>
                </a:lnTo>
                <a:lnTo>
                  <a:pt x="48" y="56"/>
                </a:lnTo>
                <a:lnTo>
                  <a:pt x="46" y="50"/>
                </a:lnTo>
                <a:lnTo>
                  <a:pt x="42" y="43"/>
                </a:lnTo>
                <a:lnTo>
                  <a:pt x="42" y="39"/>
                </a:lnTo>
                <a:lnTo>
                  <a:pt x="40" y="33"/>
                </a:lnTo>
                <a:lnTo>
                  <a:pt x="42" y="29"/>
                </a:lnTo>
                <a:lnTo>
                  <a:pt x="46" y="31"/>
                </a:lnTo>
                <a:lnTo>
                  <a:pt x="50" y="33"/>
                </a:lnTo>
                <a:lnTo>
                  <a:pt x="55" y="37"/>
                </a:lnTo>
                <a:lnTo>
                  <a:pt x="59" y="43"/>
                </a:lnTo>
                <a:lnTo>
                  <a:pt x="63" y="48"/>
                </a:lnTo>
                <a:lnTo>
                  <a:pt x="67" y="56"/>
                </a:lnTo>
                <a:lnTo>
                  <a:pt x="71" y="62"/>
                </a:lnTo>
                <a:lnTo>
                  <a:pt x="71" y="68"/>
                </a:lnTo>
                <a:lnTo>
                  <a:pt x="73" y="54"/>
                </a:lnTo>
                <a:lnTo>
                  <a:pt x="71" y="43"/>
                </a:lnTo>
                <a:lnTo>
                  <a:pt x="71" y="37"/>
                </a:lnTo>
                <a:lnTo>
                  <a:pt x="69" y="31"/>
                </a:lnTo>
                <a:lnTo>
                  <a:pt x="67" y="25"/>
                </a:lnTo>
                <a:lnTo>
                  <a:pt x="67" y="18"/>
                </a:lnTo>
                <a:lnTo>
                  <a:pt x="69" y="10"/>
                </a:lnTo>
                <a:lnTo>
                  <a:pt x="71" y="4"/>
                </a:lnTo>
                <a:lnTo>
                  <a:pt x="73"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0" name="Freeform 24"/>
          <p:cNvSpPr>
            <a:spLocks noEditPoints="1"/>
          </p:cNvSpPr>
          <p:nvPr/>
        </p:nvSpPr>
        <p:spPr bwMode="auto">
          <a:xfrm>
            <a:off x="11135282" y="5345847"/>
            <a:ext cx="304512" cy="510484"/>
          </a:xfrm>
          <a:custGeom>
            <a:avLst/>
            <a:gdLst>
              <a:gd name="T0" fmla="*/ 71 w 155"/>
              <a:gd name="T1" fmla="*/ 31 h 262"/>
              <a:gd name="T2" fmla="*/ 71 w 155"/>
              <a:gd name="T3" fmla="*/ 62 h 262"/>
              <a:gd name="T4" fmla="*/ 44 w 155"/>
              <a:gd name="T5" fmla="*/ 31 h 262"/>
              <a:gd name="T6" fmla="*/ 63 w 155"/>
              <a:gd name="T7" fmla="*/ 70 h 262"/>
              <a:gd name="T8" fmla="*/ 73 w 155"/>
              <a:gd name="T9" fmla="*/ 79 h 262"/>
              <a:gd name="T10" fmla="*/ 52 w 155"/>
              <a:gd name="T11" fmla="*/ 79 h 262"/>
              <a:gd name="T12" fmla="*/ 34 w 155"/>
              <a:gd name="T13" fmla="*/ 77 h 262"/>
              <a:gd name="T14" fmla="*/ 67 w 155"/>
              <a:gd name="T15" fmla="*/ 112 h 262"/>
              <a:gd name="T16" fmla="*/ 71 w 155"/>
              <a:gd name="T17" fmla="*/ 146 h 262"/>
              <a:gd name="T18" fmla="*/ 27 w 155"/>
              <a:gd name="T19" fmla="*/ 104 h 262"/>
              <a:gd name="T20" fmla="*/ 27 w 155"/>
              <a:gd name="T21" fmla="*/ 127 h 262"/>
              <a:gd name="T22" fmla="*/ 71 w 155"/>
              <a:gd name="T23" fmla="*/ 154 h 262"/>
              <a:gd name="T24" fmla="*/ 69 w 155"/>
              <a:gd name="T25" fmla="*/ 189 h 262"/>
              <a:gd name="T26" fmla="*/ 46 w 155"/>
              <a:gd name="T27" fmla="*/ 162 h 262"/>
              <a:gd name="T28" fmla="*/ 6 w 155"/>
              <a:gd name="T29" fmla="*/ 156 h 262"/>
              <a:gd name="T30" fmla="*/ 67 w 155"/>
              <a:gd name="T31" fmla="*/ 200 h 262"/>
              <a:gd name="T32" fmla="*/ 90 w 155"/>
              <a:gd name="T33" fmla="*/ 208 h 262"/>
              <a:gd name="T34" fmla="*/ 140 w 155"/>
              <a:gd name="T35" fmla="*/ 177 h 262"/>
              <a:gd name="T36" fmla="*/ 138 w 155"/>
              <a:gd name="T37" fmla="*/ 150 h 262"/>
              <a:gd name="T38" fmla="*/ 90 w 155"/>
              <a:gd name="T39" fmla="*/ 191 h 262"/>
              <a:gd name="T40" fmla="*/ 123 w 155"/>
              <a:gd name="T41" fmla="*/ 139 h 262"/>
              <a:gd name="T42" fmla="*/ 138 w 155"/>
              <a:gd name="T43" fmla="*/ 106 h 262"/>
              <a:gd name="T44" fmla="*/ 88 w 155"/>
              <a:gd name="T45" fmla="*/ 146 h 262"/>
              <a:gd name="T46" fmla="*/ 92 w 155"/>
              <a:gd name="T47" fmla="*/ 112 h 262"/>
              <a:gd name="T48" fmla="*/ 123 w 155"/>
              <a:gd name="T49" fmla="*/ 77 h 262"/>
              <a:gd name="T50" fmla="*/ 105 w 155"/>
              <a:gd name="T51" fmla="*/ 79 h 262"/>
              <a:gd name="T52" fmla="*/ 84 w 155"/>
              <a:gd name="T53" fmla="*/ 108 h 262"/>
              <a:gd name="T54" fmla="*/ 94 w 155"/>
              <a:gd name="T55" fmla="*/ 71 h 262"/>
              <a:gd name="T56" fmla="*/ 111 w 155"/>
              <a:gd name="T57" fmla="*/ 33 h 262"/>
              <a:gd name="T58" fmla="*/ 86 w 155"/>
              <a:gd name="T59" fmla="*/ 64 h 262"/>
              <a:gd name="T60" fmla="*/ 82 w 155"/>
              <a:gd name="T61" fmla="*/ 31 h 262"/>
              <a:gd name="T62" fmla="*/ 77 w 155"/>
              <a:gd name="T63" fmla="*/ 0 h 262"/>
              <a:gd name="T64" fmla="*/ 84 w 155"/>
              <a:gd name="T65" fmla="*/ 31 h 262"/>
              <a:gd name="T66" fmla="*/ 96 w 155"/>
              <a:gd name="T67" fmla="*/ 43 h 262"/>
              <a:gd name="T68" fmla="*/ 115 w 155"/>
              <a:gd name="T69" fmla="*/ 39 h 262"/>
              <a:gd name="T70" fmla="*/ 86 w 155"/>
              <a:gd name="T71" fmla="*/ 79 h 262"/>
              <a:gd name="T72" fmla="*/ 117 w 155"/>
              <a:gd name="T73" fmla="*/ 68 h 262"/>
              <a:gd name="T74" fmla="*/ 123 w 155"/>
              <a:gd name="T75" fmla="*/ 83 h 262"/>
              <a:gd name="T76" fmla="*/ 88 w 155"/>
              <a:gd name="T77" fmla="*/ 116 h 262"/>
              <a:gd name="T78" fmla="*/ 138 w 155"/>
              <a:gd name="T79" fmla="*/ 104 h 262"/>
              <a:gd name="T80" fmla="*/ 111 w 155"/>
              <a:gd name="T81" fmla="*/ 150 h 262"/>
              <a:gd name="T82" fmla="*/ 125 w 155"/>
              <a:gd name="T83" fmla="*/ 156 h 262"/>
              <a:gd name="T84" fmla="*/ 153 w 155"/>
              <a:gd name="T85" fmla="*/ 162 h 262"/>
              <a:gd name="T86" fmla="*/ 94 w 155"/>
              <a:gd name="T87" fmla="*/ 237 h 262"/>
              <a:gd name="T88" fmla="*/ 67 w 155"/>
              <a:gd name="T89" fmla="*/ 202 h 262"/>
              <a:gd name="T90" fmla="*/ 4 w 155"/>
              <a:gd name="T91" fmla="*/ 158 h 262"/>
              <a:gd name="T92" fmla="*/ 32 w 155"/>
              <a:gd name="T93" fmla="*/ 150 h 262"/>
              <a:gd name="T94" fmla="*/ 67 w 155"/>
              <a:gd name="T95" fmla="*/ 181 h 262"/>
              <a:gd name="T96" fmla="*/ 32 w 155"/>
              <a:gd name="T97" fmla="*/ 137 h 262"/>
              <a:gd name="T98" fmla="*/ 15 w 155"/>
              <a:gd name="T99" fmla="*/ 100 h 262"/>
              <a:gd name="T100" fmla="*/ 69 w 155"/>
              <a:gd name="T101" fmla="*/ 139 h 262"/>
              <a:gd name="T102" fmla="*/ 50 w 155"/>
              <a:gd name="T103" fmla="*/ 104 h 262"/>
              <a:gd name="T104" fmla="*/ 32 w 155"/>
              <a:gd name="T105" fmla="*/ 68 h 262"/>
              <a:gd name="T106" fmla="*/ 71 w 155"/>
              <a:gd name="T107" fmla="*/ 98 h 262"/>
              <a:gd name="T108" fmla="*/ 50 w 155"/>
              <a:gd name="T109" fmla="*/ 58 h 262"/>
              <a:gd name="T110" fmla="*/ 44 w 155"/>
              <a:gd name="T111" fmla="*/ 29 h 262"/>
              <a:gd name="T112" fmla="*/ 73 w 155"/>
              <a:gd name="T113" fmla="*/ 52 h 262"/>
              <a:gd name="T114" fmla="*/ 71 w 155"/>
              <a:gd name="T115"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62">
                <a:moveTo>
                  <a:pt x="75" y="2"/>
                </a:moveTo>
                <a:lnTo>
                  <a:pt x="75" y="4"/>
                </a:lnTo>
                <a:lnTo>
                  <a:pt x="73" y="8"/>
                </a:lnTo>
                <a:lnTo>
                  <a:pt x="71" y="14"/>
                </a:lnTo>
                <a:lnTo>
                  <a:pt x="71" y="21"/>
                </a:lnTo>
                <a:lnTo>
                  <a:pt x="71" y="25"/>
                </a:lnTo>
                <a:lnTo>
                  <a:pt x="71" y="31"/>
                </a:lnTo>
                <a:lnTo>
                  <a:pt x="73" y="37"/>
                </a:lnTo>
                <a:lnTo>
                  <a:pt x="75" y="43"/>
                </a:lnTo>
                <a:lnTo>
                  <a:pt x="75" y="52"/>
                </a:lnTo>
                <a:lnTo>
                  <a:pt x="75" y="68"/>
                </a:lnTo>
                <a:lnTo>
                  <a:pt x="73" y="68"/>
                </a:lnTo>
                <a:lnTo>
                  <a:pt x="73" y="68"/>
                </a:lnTo>
                <a:lnTo>
                  <a:pt x="71" y="62"/>
                </a:lnTo>
                <a:lnTo>
                  <a:pt x="69" y="56"/>
                </a:lnTo>
                <a:lnTo>
                  <a:pt x="65" y="48"/>
                </a:lnTo>
                <a:lnTo>
                  <a:pt x="59" y="43"/>
                </a:lnTo>
                <a:lnTo>
                  <a:pt x="54" y="37"/>
                </a:lnTo>
                <a:lnTo>
                  <a:pt x="50" y="33"/>
                </a:lnTo>
                <a:lnTo>
                  <a:pt x="48" y="31"/>
                </a:lnTo>
                <a:lnTo>
                  <a:pt x="44" y="31"/>
                </a:lnTo>
                <a:lnTo>
                  <a:pt x="44" y="33"/>
                </a:lnTo>
                <a:lnTo>
                  <a:pt x="44" y="35"/>
                </a:lnTo>
                <a:lnTo>
                  <a:pt x="44" y="41"/>
                </a:lnTo>
                <a:lnTo>
                  <a:pt x="48" y="48"/>
                </a:lnTo>
                <a:lnTo>
                  <a:pt x="52" y="56"/>
                </a:lnTo>
                <a:lnTo>
                  <a:pt x="57" y="64"/>
                </a:lnTo>
                <a:lnTo>
                  <a:pt x="63" y="70"/>
                </a:lnTo>
                <a:lnTo>
                  <a:pt x="67" y="71"/>
                </a:lnTo>
                <a:lnTo>
                  <a:pt x="69" y="73"/>
                </a:lnTo>
                <a:lnTo>
                  <a:pt x="71" y="73"/>
                </a:lnTo>
                <a:lnTo>
                  <a:pt x="71" y="73"/>
                </a:lnTo>
                <a:lnTo>
                  <a:pt x="73" y="73"/>
                </a:lnTo>
                <a:lnTo>
                  <a:pt x="75" y="73"/>
                </a:lnTo>
                <a:lnTo>
                  <a:pt x="73" y="79"/>
                </a:lnTo>
                <a:lnTo>
                  <a:pt x="73" y="104"/>
                </a:lnTo>
                <a:lnTo>
                  <a:pt x="71" y="106"/>
                </a:lnTo>
                <a:lnTo>
                  <a:pt x="71" y="104"/>
                </a:lnTo>
                <a:lnTo>
                  <a:pt x="69" y="98"/>
                </a:lnTo>
                <a:lnTo>
                  <a:pt x="65" y="93"/>
                </a:lnTo>
                <a:lnTo>
                  <a:pt x="59" y="85"/>
                </a:lnTo>
                <a:lnTo>
                  <a:pt x="52" y="79"/>
                </a:lnTo>
                <a:lnTo>
                  <a:pt x="46" y="73"/>
                </a:lnTo>
                <a:lnTo>
                  <a:pt x="42" y="71"/>
                </a:lnTo>
                <a:lnTo>
                  <a:pt x="38" y="70"/>
                </a:lnTo>
                <a:lnTo>
                  <a:pt x="34" y="70"/>
                </a:lnTo>
                <a:lnTo>
                  <a:pt x="34" y="70"/>
                </a:lnTo>
                <a:lnTo>
                  <a:pt x="32" y="71"/>
                </a:lnTo>
                <a:lnTo>
                  <a:pt x="34" y="77"/>
                </a:lnTo>
                <a:lnTo>
                  <a:pt x="36" y="83"/>
                </a:lnTo>
                <a:lnTo>
                  <a:pt x="40" y="89"/>
                </a:lnTo>
                <a:lnTo>
                  <a:pt x="46" y="94"/>
                </a:lnTo>
                <a:lnTo>
                  <a:pt x="52" y="102"/>
                </a:lnTo>
                <a:lnTo>
                  <a:pt x="59" y="108"/>
                </a:lnTo>
                <a:lnTo>
                  <a:pt x="63" y="110"/>
                </a:lnTo>
                <a:lnTo>
                  <a:pt x="67" y="112"/>
                </a:lnTo>
                <a:lnTo>
                  <a:pt x="69" y="112"/>
                </a:lnTo>
                <a:lnTo>
                  <a:pt x="71" y="112"/>
                </a:lnTo>
                <a:lnTo>
                  <a:pt x="73" y="112"/>
                </a:lnTo>
                <a:lnTo>
                  <a:pt x="73" y="114"/>
                </a:lnTo>
                <a:lnTo>
                  <a:pt x="71" y="127"/>
                </a:lnTo>
                <a:lnTo>
                  <a:pt x="71" y="144"/>
                </a:lnTo>
                <a:lnTo>
                  <a:pt x="71" y="146"/>
                </a:lnTo>
                <a:lnTo>
                  <a:pt x="69" y="146"/>
                </a:lnTo>
                <a:lnTo>
                  <a:pt x="67" y="141"/>
                </a:lnTo>
                <a:lnTo>
                  <a:pt x="63" y="133"/>
                </a:lnTo>
                <a:lnTo>
                  <a:pt x="57" y="127"/>
                </a:lnTo>
                <a:lnTo>
                  <a:pt x="50" y="121"/>
                </a:lnTo>
                <a:lnTo>
                  <a:pt x="38" y="112"/>
                </a:lnTo>
                <a:lnTo>
                  <a:pt x="27" y="104"/>
                </a:lnTo>
                <a:lnTo>
                  <a:pt x="19" y="102"/>
                </a:lnTo>
                <a:lnTo>
                  <a:pt x="15" y="104"/>
                </a:lnTo>
                <a:lnTo>
                  <a:pt x="15" y="106"/>
                </a:lnTo>
                <a:lnTo>
                  <a:pt x="17" y="110"/>
                </a:lnTo>
                <a:lnTo>
                  <a:pt x="17" y="114"/>
                </a:lnTo>
                <a:lnTo>
                  <a:pt x="21" y="119"/>
                </a:lnTo>
                <a:lnTo>
                  <a:pt x="27" y="127"/>
                </a:lnTo>
                <a:lnTo>
                  <a:pt x="34" y="135"/>
                </a:lnTo>
                <a:lnTo>
                  <a:pt x="46" y="144"/>
                </a:lnTo>
                <a:lnTo>
                  <a:pt x="57" y="150"/>
                </a:lnTo>
                <a:lnTo>
                  <a:pt x="67" y="152"/>
                </a:lnTo>
                <a:lnTo>
                  <a:pt x="69" y="152"/>
                </a:lnTo>
                <a:lnTo>
                  <a:pt x="71" y="152"/>
                </a:lnTo>
                <a:lnTo>
                  <a:pt x="71" y="154"/>
                </a:lnTo>
                <a:lnTo>
                  <a:pt x="71" y="158"/>
                </a:lnTo>
                <a:lnTo>
                  <a:pt x="71" y="173"/>
                </a:lnTo>
                <a:lnTo>
                  <a:pt x="69" y="181"/>
                </a:lnTo>
                <a:lnTo>
                  <a:pt x="69" y="183"/>
                </a:lnTo>
                <a:lnTo>
                  <a:pt x="69" y="187"/>
                </a:lnTo>
                <a:lnTo>
                  <a:pt x="69" y="189"/>
                </a:lnTo>
                <a:lnTo>
                  <a:pt x="69" y="189"/>
                </a:lnTo>
                <a:lnTo>
                  <a:pt x="69" y="189"/>
                </a:lnTo>
                <a:lnTo>
                  <a:pt x="67" y="189"/>
                </a:lnTo>
                <a:lnTo>
                  <a:pt x="67" y="189"/>
                </a:lnTo>
                <a:lnTo>
                  <a:pt x="63" y="183"/>
                </a:lnTo>
                <a:lnTo>
                  <a:pt x="59" y="175"/>
                </a:lnTo>
                <a:lnTo>
                  <a:pt x="54" y="169"/>
                </a:lnTo>
                <a:lnTo>
                  <a:pt x="46" y="162"/>
                </a:lnTo>
                <a:lnTo>
                  <a:pt x="31" y="152"/>
                </a:lnTo>
                <a:lnTo>
                  <a:pt x="17" y="146"/>
                </a:lnTo>
                <a:lnTo>
                  <a:pt x="8" y="142"/>
                </a:lnTo>
                <a:lnTo>
                  <a:pt x="4" y="144"/>
                </a:lnTo>
                <a:lnTo>
                  <a:pt x="2" y="146"/>
                </a:lnTo>
                <a:lnTo>
                  <a:pt x="4" y="150"/>
                </a:lnTo>
                <a:lnTo>
                  <a:pt x="6" y="156"/>
                </a:lnTo>
                <a:lnTo>
                  <a:pt x="9" y="162"/>
                </a:lnTo>
                <a:lnTo>
                  <a:pt x="17" y="171"/>
                </a:lnTo>
                <a:lnTo>
                  <a:pt x="27" y="181"/>
                </a:lnTo>
                <a:lnTo>
                  <a:pt x="40" y="191"/>
                </a:lnTo>
                <a:lnTo>
                  <a:pt x="54" y="198"/>
                </a:lnTo>
                <a:lnTo>
                  <a:pt x="65" y="200"/>
                </a:lnTo>
                <a:lnTo>
                  <a:pt x="67" y="200"/>
                </a:lnTo>
                <a:lnTo>
                  <a:pt x="69" y="200"/>
                </a:lnTo>
                <a:lnTo>
                  <a:pt x="69" y="200"/>
                </a:lnTo>
                <a:lnTo>
                  <a:pt x="69" y="233"/>
                </a:lnTo>
                <a:lnTo>
                  <a:pt x="67" y="258"/>
                </a:lnTo>
                <a:lnTo>
                  <a:pt x="92" y="260"/>
                </a:lnTo>
                <a:lnTo>
                  <a:pt x="92" y="237"/>
                </a:lnTo>
                <a:lnTo>
                  <a:pt x="90" y="208"/>
                </a:lnTo>
                <a:lnTo>
                  <a:pt x="90" y="206"/>
                </a:lnTo>
                <a:lnTo>
                  <a:pt x="92" y="206"/>
                </a:lnTo>
                <a:lnTo>
                  <a:pt x="92" y="206"/>
                </a:lnTo>
                <a:lnTo>
                  <a:pt x="102" y="204"/>
                </a:lnTo>
                <a:lnTo>
                  <a:pt x="115" y="196"/>
                </a:lnTo>
                <a:lnTo>
                  <a:pt x="130" y="187"/>
                </a:lnTo>
                <a:lnTo>
                  <a:pt x="140" y="177"/>
                </a:lnTo>
                <a:lnTo>
                  <a:pt x="148" y="167"/>
                </a:lnTo>
                <a:lnTo>
                  <a:pt x="150" y="162"/>
                </a:lnTo>
                <a:lnTo>
                  <a:pt x="152" y="156"/>
                </a:lnTo>
                <a:lnTo>
                  <a:pt x="153" y="152"/>
                </a:lnTo>
                <a:lnTo>
                  <a:pt x="153" y="148"/>
                </a:lnTo>
                <a:lnTo>
                  <a:pt x="150" y="148"/>
                </a:lnTo>
                <a:lnTo>
                  <a:pt x="138" y="150"/>
                </a:lnTo>
                <a:lnTo>
                  <a:pt x="125" y="158"/>
                </a:lnTo>
                <a:lnTo>
                  <a:pt x="111" y="167"/>
                </a:lnTo>
                <a:lnTo>
                  <a:pt x="104" y="175"/>
                </a:lnTo>
                <a:lnTo>
                  <a:pt x="96" y="183"/>
                </a:lnTo>
                <a:lnTo>
                  <a:pt x="92" y="191"/>
                </a:lnTo>
                <a:lnTo>
                  <a:pt x="90" y="192"/>
                </a:lnTo>
                <a:lnTo>
                  <a:pt x="90" y="191"/>
                </a:lnTo>
                <a:lnTo>
                  <a:pt x="88" y="158"/>
                </a:lnTo>
                <a:lnTo>
                  <a:pt x="88" y="158"/>
                </a:lnTo>
                <a:lnTo>
                  <a:pt x="88" y="156"/>
                </a:lnTo>
                <a:lnTo>
                  <a:pt x="90" y="156"/>
                </a:lnTo>
                <a:lnTo>
                  <a:pt x="100" y="154"/>
                </a:lnTo>
                <a:lnTo>
                  <a:pt x="109" y="148"/>
                </a:lnTo>
                <a:lnTo>
                  <a:pt x="123" y="139"/>
                </a:lnTo>
                <a:lnTo>
                  <a:pt x="128" y="131"/>
                </a:lnTo>
                <a:lnTo>
                  <a:pt x="132" y="125"/>
                </a:lnTo>
                <a:lnTo>
                  <a:pt x="136" y="119"/>
                </a:lnTo>
                <a:lnTo>
                  <a:pt x="140" y="114"/>
                </a:lnTo>
                <a:lnTo>
                  <a:pt x="140" y="108"/>
                </a:lnTo>
                <a:lnTo>
                  <a:pt x="140" y="106"/>
                </a:lnTo>
                <a:lnTo>
                  <a:pt x="138" y="106"/>
                </a:lnTo>
                <a:lnTo>
                  <a:pt x="128" y="108"/>
                </a:lnTo>
                <a:lnTo>
                  <a:pt x="117" y="114"/>
                </a:lnTo>
                <a:lnTo>
                  <a:pt x="105" y="125"/>
                </a:lnTo>
                <a:lnTo>
                  <a:pt x="98" y="131"/>
                </a:lnTo>
                <a:lnTo>
                  <a:pt x="94" y="139"/>
                </a:lnTo>
                <a:lnTo>
                  <a:pt x="90" y="146"/>
                </a:lnTo>
                <a:lnTo>
                  <a:pt x="88" y="146"/>
                </a:lnTo>
                <a:lnTo>
                  <a:pt x="86" y="146"/>
                </a:lnTo>
                <a:lnTo>
                  <a:pt x="84" y="112"/>
                </a:lnTo>
                <a:lnTo>
                  <a:pt x="86" y="110"/>
                </a:lnTo>
                <a:lnTo>
                  <a:pt x="88" y="112"/>
                </a:lnTo>
                <a:lnTo>
                  <a:pt x="88" y="112"/>
                </a:lnTo>
                <a:lnTo>
                  <a:pt x="88" y="112"/>
                </a:lnTo>
                <a:lnTo>
                  <a:pt x="92" y="112"/>
                </a:lnTo>
                <a:lnTo>
                  <a:pt x="96" y="110"/>
                </a:lnTo>
                <a:lnTo>
                  <a:pt x="100" y="108"/>
                </a:lnTo>
                <a:lnTo>
                  <a:pt x="105" y="102"/>
                </a:lnTo>
                <a:lnTo>
                  <a:pt x="113" y="94"/>
                </a:lnTo>
                <a:lnTo>
                  <a:pt x="117" y="89"/>
                </a:lnTo>
                <a:lnTo>
                  <a:pt x="121" y="83"/>
                </a:lnTo>
                <a:lnTo>
                  <a:pt x="123" y="77"/>
                </a:lnTo>
                <a:lnTo>
                  <a:pt x="125" y="71"/>
                </a:lnTo>
                <a:lnTo>
                  <a:pt x="123" y="70"/>
                </a:lnTo>
                <a:lnTo>
                  <a:pt x="123" y="70"/>
                </a:lnTo>
                <a:lnTo>
                  <a:pt x="119" y="70"/>
                </a:lnTo>
                <a:lnTo>
                  <a:pt x="117" y="71"/>
                </a:lnTo>
                <a:lnTo>
                  <a:pt x="111" y="73"/>
                </a:lnTo>
                <a:lnTo>
                  <a:pt x="105" y="79"/>
                </a:lnTo>
                <a:lnTo>
                  <a:pt x="98" y="87"/>
                </a:lnTo>
                <a:lnTo>
                  <a:pt x="94" y="93"/>
                </a:lnTo>
                <a:lnTo>
                  <a:pt x="90" y="98"/>
                </a:lnTo>
                <a:lnTo>
                  <a:pt x="88" y="104"/>
                </a:lnTo>
                <a:lnTo>
                  <a:pt x="88" y="108"/>
                </a:lnTo>
                <a:lnTo>
                  <a:pt x="86" y="110"/>
                </a:lnTo>
                <a:lnTo>
                  <a:pt x="84" y="108"/>
                </a:lnTo>
                <a:lnTo>
                  <a:pt x="82" y="77"/>
                </a:lnTo>
                <a:lnTo>
                  <a:pt x="84" y="75"/>
                </a:lnTo>
                <a:lnTo>
                  <a:pt x="86" y="77"/>
                </a:lnTo>
                <a:lnTo>
                  <a:pt x="86" y="77"/>
                </a:lnTo>
                <a:lnTo>
                  <a:pt x="88" y="77"/>
                </a:lnTo>
                <a:lnTo>
                  <a:pt x="90" y="75"/>
                </a:lnTo>
                <a:lnTo>
                  <a:pt x="94" y="71"/>
                </a:lnTo>
                <a:lnTo>
                  <a:pt x="100" y="66"/>
                </a:lnTo>
                <a:lnTo>
                  <a:pt x="105" y="58"/>
                </a:lnTo>
                <a:lnTo>
                  <a:pt x="109" y="50"/>
                </a:lnTo>
                <a:lnTo>
                  <a:pt x="111" y="45"/>
                </a:lnTo>
                <a:lnTo>
                  <a:pt x="113" y="39"/>
                </a:lnTo>
                <a:lnTo>
                  <a:pt x="111" y="35"/>
                </a:lnTo>
                <a:lnTo>
                  <a:pt x="111" y="33"/>
                </a:lnTo>
                <a:lnTo>
                  <a:pt x="109" y="35"/>
                </a:lnTo>
                <a:lnTo>
                  <a:pt x="105" y="37"/>
                </a:lnTo>
                <a:lnTo>
                  <a:pt x="102" y="39"/>
                </a:lnTo>
                <a:lnTo>
                  <a:pt x="98" y="45"/>
                </a:lnTo>
                <a:lnTo>
                  <a:pt x="92" y="52"/>
                </a:lnTo>
                <a:lnTo>
                  <a:pt x="88" y="58"/>
                </a:lnTo>
                <a:lnTo>
                  <a:pt x="86" y="64"/>
                </a:lnTo>
                <a:lnTo>
                  <a:pt x="84" y="70"/>
                </a:lnTo>
                <a:lnTo>
                  <a:pt x="84" y="70"/>
                </a:lnTo>
                <a:lnTo>
                  <a:pt x="82" y="70"/>
                </a:lnTo>
                <a:lnTo>
                  <a:pt x="82" y="54"/>
                </a:lnTo>
                <a:lnTo>
                  <a:pt x="80" y="43"/>
                </a:lnTo>
                <a:lnTo>
                  <a:pt x="82" y="37"/>
                </a:lnTo>
                <a:lnTo>
                  <a:pt x="82" y="31"/>
                </a:lnTo>
                <a:lnTo>
                  <a:pt x="82" y="27"/>
                </a:lnTo>
                <a:lnTo>
                  <a:pt x="82" y="23"/>
                </a:lnTo>
                <a:lnTo>
                  <a:pt x="82" y="16"/>
                </a:lnTo>
                <a:lnTo>
                  <a:pt x="80" y="8"/>
                </a:lnTo>
                <a:lnTo>
                  <a:pt x="77" y="4"/>
                </a:lnTo>
                <a:lnTo>
                  <a:pt x="75" y="2"/>
                </a:lnTo>
                <a:close/>
                <a:moveTo>
                  <a:pt x="77" y="0"/>
                </a:moveTo>
                <a:lnTo>
                  <a:pt x="79" y="2"/>
                </a:lnTo>
                <a:lnTo>
                  <a:pt x="80" y="4"/>
                </a:lnTo>
                <a:lnTo>
                  <a:pt x="82" y="8"/>
                </a:lnTo>
                <a:lnTo>
                  <a:pt x="84" y="14"/>
                </a:lnTo>
                <a:lnTo>
                  <a:pt x="86" y="23"/>
                </a:lnTo>
                <a:lnTo>
                  <a:pt x="86" y="27"/>
                </a:lnTo>
                <a:lnTo>
                  <a:pt x="84" y="31"/>
                </a:lnTo>
                <a:lnTo>
                  <a:pt x="84" y="37"/>
                </a:lnTo>
                <a:lnTo>
                  <a:pt x="84" y="43"/>
                </a:lnTo>
                <a:lnTo>
                  <a:pt x="84" y="52"/>
                </a:lnTo>
                <a:lnTo>
                  <a:pt x="84" y="62"/>
                </a:lnTo>
                <a:lnTo>
                  <a:pt x="86" y="58"/>
                </a:lnTo>
                <a:lnTo>
                  <a:pt x="90" y="50"/>
                </a:lnTo>
                <a:lnTo>
                  <a:pt x="96" y="43"/>
                </a:lnTo>
                <a:lnTo>
                  <a:pt x="102" y="37"/>
                </a:lnTo>
                <a:lnTo>
                  <a:pt x="107" y="33"/>
                </a:lnTo>
                <a:lnTo>
                  <a:pt x="111" y="31"/>
                </a:lnTo>
                <a:lnTo>
                  <a:pt x="111" y="31"/>
                </a:lnTo>
                <a:lnTo>
                  <a:pt x="113" y="31"/>
                </a:lnTo>
                <a:lnTo>
                  <a:pt x="115" y="35"/>
                </a:lnTo>
                <a:lnTo>
                  <a:pt x="115" y="39"/>
                </a:lnTo>
                <a:lnTo>
                  <a:pt x="113" y="45"/>
                </a:lnTo>
                <a:lnTo>
                  <a:pt x="111" y="52"/>
                </a:lnTo>
                <a:lnTo>
                  <a:pt x="107" y="60"/>
                </a:lnTo>
                <a:lnTo>
                  <a:pt x="102" y="68"/>
                </a:lnTo>
                <a:lnTo>
                  <a:pt x="96" y="73"/>
                </a:lnTo>
                <a:lnTo>
                  <a:pt x="90" y="77"/>
                </a:lnTo>
                <a:lnTo>
                  <a:pt x="86" y="79"/>
                </a:lnTo>
                <a:lnTo>
                  <a:pt x="86" y="100"/>
                </a:lnTo>
                <a:lnTo>
                  <a:pt x="88" y="96"/>
                </a:lnTo>
                <a:lnTo>
                  <a:pt x="92" y="91"/>
                </a:lnTo>
                <a:lnTo>
                  <a:pt x="98" y="85"/>
                </a:lnTo>
                <a:lnTo>
                  <a:pt x="104" y="77"/>
                </a:lnTo>
                <a:lnTo>
                  <a:pt x="111" y="71"/>
                </a:lnTo>
                <a:lnTo>
                  <a:pt x="117" y="68"/>
                </a:lnTo>
                <a:lnTo>
                  <a:pt x="123" y="68"/>
                </a:lnTo>
                <a:lnTo>
                  <a:pt x="125" y="68"/>
                </a:lnTo>
                <a:lnTo>
                  <a:pt x="125" y="68"/>
                </a:lnTo>
                <a:lnTo>
                  <a:pt x="127" y="70"/>
                </a:lnTo>
                <a:lnTo>
                  <a:pt x="127" y="71"/>
                </a:lnTo>
                <a:lnTo>
                  <a:pt x="125" y="77"/>
                </a:lnTo>
                <a:lnTo>
                  <a:pt x="123" y="83"/>
                </a:lnTo>
                <a:lnTo>
                  <a:pt x="119" y="91"/>
                </a:lnTo>
                <a:lnTo>
                  <a:pt x="115" y="96"/>
                </a:lnTo>
                <a:lnTo>
                  <a:pt x="107" y="104"/>
                </a:lnTo>
                <a:lnTo>
                  <a:pt x="100" y="110"/>
                </a:lnTo>
                <a:lnTo>
                  <a:pt x="94" y="114"/>
                </a:lnTo>
                <a:lnTo>
                  <a:pt x="88" y="116"/>
                </a:lnTo>
                <a:lnTo>
                  <a:pt x="88" y="116"/>
                </a:lnTo>
                <a:lnTo>
                  <a:pt x="90" y="141"/>
                </a:lnTo>
                <a:lnTo>
                  <a:pt x="90" y="139"/>
                </a:lnTo>
                <a:lnTo>
                  <a:pt x="96" y="131"/>
                </a:lnTo>
                <a:lnTo>
                  <a:pt x="104" y="123"/>
                </a:lnTo>
                <a:lnTo>
                  <a:pt x="115" y="112"/>
                </a:lnTo>
                <a:lnTo>
                  <a:pt x="127" y="106"/>
                </a:lnTo>
                <a:lnTo>
                  <a:pt x="138" y="104"/>
                </a:lnTo>
                <a:lnTo>
                  <a:pt x="140" y="104"/>
                </a:lnTo>
                <a:lnTo>
                  <a:pt x="142" y="104"/>
                </a:lnTo>
                <a:lnTo>
                  <a:pt x="142" y="108"/>
                </a:lnTo>
                <a:lnTo>
                  <a:pt x="140" y="118"/>
                </a:lnTo>
                <a:lnTo>
                  <a:pt x="134" y="129"/>
                </a:lnTo>
                <a:lnTo>
                  <a:pt x="123" y="141"/>
                </a:lnTo>
                <a:lnTo>
                  <a:pt x="111" y="150"/>
                </a:lnTo>
                <a:lnTo>
                  <a:pt x="100" y="156"/>
                </a:lnTo>
                <a:lnTo>
                  <a:pt x="90" y="160"/>
                </a:lnTo>
                <a:lnTo>
                  <a:pt x="92" y="187"/>
                </a:lnTo>
                <a:lnTo>
                  <a:pt x="94" y="183"/>
                </a:lnTo>
                <a:lnTo>
                  <a:pt x="102" y="175"/>
                </a:lnTo>
                <a:lnTo>
                  <a:pt x="109" y="166"/>
                </a:lnTo>
                <a:lnTo>
                  <a:pt x="125" y="156"/>
                </a:lnTo>
                <a:lnTo>
                  <a:pt x="138" y="148"/>
                </a:lnTo>
                <a:lnTo>
                  <a:pt x="150" y="146"/>
                </a:lnTo>
                <a:lnTo>
                  <a:pt x="153" y="146"/>
                </a:lnTo>
                <a:lnTo>
                  <a:pt x="155" y="146"/>
                </a:lnTo>
                <a:lnTo>
                  <a:pt x="155" y="152"/>
                </a:lnTo>
                <a:lnTo>
                  <a:pt x="155" y="156"/>
                </a:lnTo>
                <a:lnTo>
                  <a:pt x="153" y="162"/>
                </a:lnTo>
                <a:lnTo>
                  <a:pt x="150" y="167"/>
                </a:lnTo>
                <a:lnTo>
                  <a:pt x="142" y="177"/>
                </a:lnTo>
                <a:lnTo>
                  <a:pt x="132" y="189"/>
                </a:lnTo>
                <a:lnTo>
                  <a:pt x="117" y="198"/>
                </a:lnTo>
                <a:lnTo>
                  <a:pt x="104" y="206"/>
                </a:lnTo>
                <a:lnTo>
                  <a:pt x="92" y="208"/>
                </a:lnTo>
                <a:lnTo>
                  <a:pt x="94" y="237"/>
                </a:lnTo>
                <a:lnTo>
                  <a:pt x="96" y="260"/>
                </a:lnTo>
                <a:lnTo>
                  <a:pt x="94" y="262"/>
                </a:lnTo>
                <a:lnTo>
                  <a:pt x="94" y="262"/>
                </a:lnTo>
                <a:lnTo>
                  <a:pt x="67" y="260"/>
                </a:lnTo>
                <a:lnTo>
                  <a:pt x="65" y="258"/>
                </a:lnTo>
                <a:lnTo>
                  <a:pt x="65" y="233"/>
                </a:lnTo>
                <a:lnTo>
                  <a:pt x="67" y="202"/>
                </a:lnTo>
                <a:lnTo>
                  <a:pt x="65" y="202"/>
                </a:lnTo>
                <a:lnTo>
                  <a:pt x="54" y="200"/>
                </a:lnTo>
                <a:lnTo>
                  <a:pt x="40" y="192"/>
                </a:lnTo>
                <a:lnTo>
                  <a:pt x="25" y="183"/>
                </a:lnTo>
                <a:lnTo>
                  <a:pt x="15" y="173"/>
                </a:lnTo>
                <a:lnTo>
                  <a:pt x="8" y="164"/>
                </a:lnTo>
                <a:lnTo>
                  <a:pt x="4" y="158"/>
                </a:lnTo>
                <a:lnTo>
                  <a:pt x="2" y="152"/>
                </a:lnTo>
                <a:lnTo>
                  <a:pt x="0" y="146"/>
                </a:lnTo>
                <a:lnTo>
                  <a:pt x="2" y="142"/>
                </a:lnTo>
                <a:lnTo>
                  <a:pt x="2" y="142"/>
                </a:lnTo>
                <a:lnTo>
                  <a:pt x="8" y="141"/>
                </a:lnTo>
                <a:lnTo>
                  <a:pt x="19" y="142"/>
                </a:lnTo>
                <a:lnTo>
                  <a:pt x="32" y="150"/>
                </a:lnTo>
                <a:lnTo>
                  <a:pt x="46" y="160"/>
                </a:lnTo>
                <a:lnTo>
                  <a:pt x="54" y="167"/>
                </a:lnTo>
                <a:lnTo>
                  <a:pt x="61" y="175"/>
                </a:lnTo>
                <a:lnTo>
                  <a:pt x="65" y="181"/>
                </a:lnTo>
                <a:lnTo>
                  <a:pt x="67" y="183"/>
                </a:lnTo>
                <a:lnTo>
                  <a:pt x="67" y="183"/>
                </a:lnTo>
                <a:lnTo>
                  <a:pt x="67" y="181"/>
                </a:lnTo>
                <a:lnTo>
                  <a:pt x="67" y="173"/>
                </a:lnTo>
                <a:lnTo>
                  <a:pt x="69" y="158"/>
                </a:lnTo>
                <a:lnTo>
                  <a:pt x="69" y="154"/>
                </a:lnTo>
                <a:lnTo>
                  <a:pt x="67" y="154"/>
                </a:lnTo>
                <a:lnTo>
                  <a:pt x="57" y="152"/>
                </a:lnTo>
                <a:lnTo>
                  <a:pt x="46" y="146"/>
                </a:lnTo>
                <a:lnTo>
                  <a:pt x="32" y="137"/>
                </a:lnTo>
                <a:lnTo>
                  <a:pt x="25" y="129"/>
                </a:lnTo>
                <a:lnTo>
                  <a:pt x="19" y="119"/>
                </a:lnTo>
                <a:lnTo>
                  <a:pt x="15" y="116"/>
                </a:lnTo>
                <a:lnTo>
                  <a:pt x="13" y="110"/>
                </a:lnTo>
                <a:lnTo>
                  <a:pt x="13" y="106"/>
                </a:lnTo>
                <a:lnTo>
                  <a:pt x="13" y="102"/>
                </a:lnTo>
                <a:lnTo>
                  <a:pt x="15" y="100"/>
                </a:lnTo>
                <a:lnTo>
                  <a:pt x="19" y="100"/>
                </a:lnTo>
                <a:lnTo>
                  <a:pt x="29" y="102"/>
                </a:lnTo>
                <a:lnTo>
                  <a:pt x="40" y="110"/>
                </a:lnTo>
                <a:lnTo>
                  <a:pt x="52" y="119"/>
                </a:lnTo>
                <a:lnTo>
                  <a:pt x="59" y="125"/>
                </a:lnTo>
                <a:lnTo>
                  <a:pt x="65" y="133"/>
                </a:lnTo>
                <a:lnTo>
                  <a:pt x="69" y="139"/>
                </a:lnTo>
                <a:lnTo>
                  <a:pt x="69" y="141"/>
                </a:lnTo>
                <a:lnTo>
                  <a:pt x="69" y="127"/>
                </a:lnTo>
                <a:lnTo>
                  <a:pt x="69" y="114"/>
                </a:lnTo>
                <a:lnTo>
                  <a:pt x="69" y="114"/>
                </a:lnTo>
                <a:lnTo>
                  <a:pt x="63" y="114"/>
                </a:lnTo>
                <a:lnTo>
                  <a:pt x="57" y="110"/>
                </a:lnTo>
                <a:lnTo>
                  <a:pt x="50" y="104"/>
                </a:lnTo>
                <a:lnTo>
                  <a:pt x="44" y="96"/>
                </a:lnTo>
                <a:lnTo>
                  <a:pt x="38" y="91"/>
                </a:lnTo>
                <a:lnTo>
                  <a:pt x="34" y="83"/>
                </a:lnTo>
                <a:lnTo>
                  <a:pt x="32" y="77"/>
                </a:lnTo>
                <a:lnTo>
                  <a:pt x="31" y="71"/>
                </a:lnTo>
                <a:lnTo>
                  <a:pt x="32" y="68"/>
                </a:lnTo>
                <a:lnTo>
                  <a:pt x="32" y="68"/>
                </a:lnTo>
                <a:lnTo>
                  <a:pt x="34" y="68"/>
                </a:lnTo>
                <a:lnTo>
                  <a:pt x="40" y="68"/>
                </a:lnTo>
                <a:lnTo>
                  <a:pt x="48" y="71"/>
                </a:lnTo>
                <a:lnTo>
                  <a:pt x="54" y="77"/>
                </a:lnTo>
                <a:lnTo>
                  <a:pt x="61" y="85"/>
                </a:lnTo>
                <a:lnTo>
                  <a:pt x="67" y="91"/>
                </a:lnTo>
                <a:lnTo>
                  <a:pt x="71" y="98"/>
                </a:lnTo>
                <a:lnTo>
                  <a:pt x="71" y="98"/>
                </a:lnTo>
                <a:lnTo>
                  <a:pt x="71" y="79"/>
                </a:lnTo>
                <a:lnTo>
                  <a:pt x="71" y="75"/>
                </a:lnTo>
                <a:lnTo>
                  <a:pt x="67" y="75"/>
                </a:lnTo>
                <a:lnTo>
                  <a:pt x="61" y="71"/>
                </a:lnTo>
                <a:lnTo>
                  <a:pt x="56" y="64"/>
                </a:lnTo>
                <a:lnTo>
                  <a:pt x="50" y="58"/>
                </a:lnTo>
                <a:lnTo>
                  <a:pt x="46" y="48"/>
                </a:lnTo>
                <a:lnTo>
                  <a:pt x="42" y="41"/>
                </a:lnTo>
                <a:lnTo>
                  <a:pt x="42" y="35"/>
                </a:lnTo>
                <a:lnTo>
                  <a:pt x="42" y="31"/>
                </a:lnTo>
                <a:lnTo>
                  <a:pt x="44" y="29"/>
                </a:lnTo>
                <a:lnTo>
                  <a:pt x="44" y="29"/>
                </a:lnTo>
                <a:lnTo>
                  <a:pt x="44" y="29"/>
                </a:lnTo>
                <a:lnTo>
                  <a:pt x="50" y="31"/>
                </a:lnTo>
                <a:lnTo>
                  <a:pt x="56" y="35"/>
                </a:lnTo>
                <a:lnTo>
                  <a:pt x="61" y="41"/>
                </a:lnTo>
                <a:lnTo>
                  <a:pt x="67" y="48"/>
                </a:lnTo>
                <a:lnTo>
                  <a:pt x="71" y="54"/>
                </a:lnTo>
                <a:lnTo>
                  <a:pt x="73" y="60"/>
                </a:lnTo>
                <a:lnTo>
                  <a:pt x="73" y="52"/>
                </a:lnTo>
                <a:lnTo>
                  <a:pt x="73" y="43"/>
                </a:lnTo>
                <a:lnTo>
                  <a:pt x="71" y="37"/>
                </a:lnTo>
                <a:lnTo>
                  <a:pt x="69" y="31"/>
                </a:lnTo>
                <a:lnTo>
                  <a:pt x="69" y="25"/>
                </a:lnTo>
                <a:lnTo>
                  <a:pt x="69" y="21"/>
                </a:lnTo>
                <a:lnTo>
                  <a:pt x="69" y="14"/>
                </a:lnTo>
                <a:lnTo>
                  <a:pt x="71" y="8"/>
                </a:lnTo>
                <a:lnTo>
                  <a:pt x="73" y="2"/>
                </a:lnTo>
                <a:lnTo>
                  <a:pt x="75" y="0"/>
                </a:lnTo>
                <a:lnTo>
                  <a:pt x="7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1" name="Rectangle 25"/>
          <p:cNvSpPr>
            <a:spLocks noChangeArrowheads="1"/>
          </p:cNvSpPr>
          <p:nvPr/>
        </p:nvSpPr>
        <p:spPr bwMode="auto">
          <a:xfrm>
            <a:off x="8133392" y="5394558"/>
            <a:ext cx="677783" cy="641027"/>
          </a:xfrm>
          <a:prstGeom prst="rect">
            <a:avLst/>
          </a:prstGeom>
          <a:solidFill>
            <a:srgbClr val="7FBB4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2" name="Rectangle 26"/>
          <p:cNvSpPr>
            <a:spLocks noChangeArrowheads="1"/>
          </p:cNvSpPr>
          <p:nvPr/>
        </p:nvSpPr>
        <p:spPr bwMode="auto">
          <a:xfrm>
            <a:off x="8133392" y="5394558"/>
            <a:ext cx="677783" cy="206532"/>
          </a:xfrm>
          <a:prstGeom prst="rect">
            <a:avLst/>
          </a:prstGeom>
          <a:solidFill>
            <a:srgbClr val="0B8B4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3" name="Rectangle 27"/>
          <p:cNvSpPr>
            <a:spLocks noChangeArrowheads="1"/>
          </p:cNvSpPr>
          <p:nvPr/>
        </p:nvSpPr>
        <p:spPr bwMode="auto">
          <a:xfrm>
            <a:off x="8133392" y="5433526"/>
            <a:ext cx="707251" cy="74040"/>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4" name="Rectangle 28"/>
          <p:cNvSpPr>
            <a:spLocks noChangeArrowheads="1"/>
          </p:cNvSpPr>
          <p:nvPr/>
        </p:nvSpPr>
        <p:spPr bwMode="auto">
          <a:xfrm>
            <a:off x="8133392" y="5377022"/>
            <a:ext cx="707251" cy="56503"/>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5" name="Rectangle 29"/>
          <p:cNvSpPr>
            <a:spLocks noChangeArrowheads="1"/>
          </p:cNvSpPr>
          <p:nvPr/>
        </p:nvSpPr>
        <p:spPr bwMode="auto">
          <a:xfrm>
            <a:off x="8133392" y="5421836"/>
            <a:ext cx="738685" cy="33122"/>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6" name="Rectangle 30"/>
          <p:cNvSpPr>
            <a:spLocks noChangeArrowheads="1"/>
          </p:cNvSpPr>
          <p:nvPr/>
        </p:nvSpPr>
        <p:spPr bwMode="auto">
          <a:xfrm>
            <a:off x="8208047" y="5776447"/>
            <a:ext cx="115911" cy="251345"/>
          </a:xfrm>
          <a:prstGeom prst="rect">
            <a:avLst/>
          </a:prstGeom>
          <a:solidFill>
            <a:srgbClr val="0B8B4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7" name="Rectangle 31"/>
          <p:cNvSpPr>
            <a:spLocks noChangeArrowheads="1"/>
          </p:cNvSpPr>
          <p:nvPr/>
        </p:nvSpPr>
        <p:spPr bwMode="auto">
          <a:xfrm>
            <a:off x="5956629" y="5394558"/>
            <a:ext cx="776013" cy="641027"/>
          </a:xfrm>
          <a:prstGeom prst="rect">
            <a:avLst/>
          </a:prstGeom>
          <a:solidFill>
            <a:srgbClr val="7FBB4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8" name="Freeform 32"/>
          <p:cNvSpPr>
            <a:spLocks/>
          </p:cNvSpPr>
          <p:nvPr/>
        </p:nvSpPr>
        <p:spPr bwMode="auto">
          <a:xfrm>
            <a:off x="5956629" y="5394558"/>
            <a:ext cx="776013" cy="206532"/>
          </a:xfrm>
          <a:custGeom>
            <a:avLst/>
            <a:gdLst>
              <a:gd name="T0" fmla="*/ 0 w 395"/>
              <a:gd name="T1" fmla="*/ 0 h 106"/>
              <a:gd name="T2" fmla="*/ 395 w 395"/>
              <a:gd name="T3" fmla="*/ 0 h 106"/>
              <a:gd name="T4" fmla="*/ 290 w 395"/>
              <a:gd name="T5" fmla="*/ 106 h 106"/>
              <a:gd name="T6" fmla="*/ 0 w 395"/>
              <a:gd name="T7" fmla="*/ 106 h 106"/>
              <a:gd name="T8" fmla="*/ 0 w 395"/>
              <a:gd name="T9" fmla="*/ 0 h 106"/>
            </a:gdLst>
            <a:ahLst/>
            <a:cxnLst>
              <a:cxn ang="0">
                <a:pos x="T0" y="T1"/>
              </a:cxn>
              <a:cxn ang="0">
                <a:pos x="T2" y="T3"/>
              </a:cxn>
              <a:cxn ang="0">
                <a:pos x="T4" y="T5"/>
              </a:cxn>
              <a:cxn ang="0">
                <a:pos x="T6" y="T7"/>
              </a:cxn>
              <a:cxn ang="0">
                <a:pos x="T8" y="T9"/>
              </a:cxn>
            </a:cxnLst>
            <a:rect l="0" t="0" r="r" b="b"/>
            <a:pathLst>
              <a:path w="395" h="106">
                <a:moveTo>
                  <a:pt x="0" y="0"/>
                </a:moveTo>
                <a:lnTo>
                  <a:pt x="395" y="0"/>
                </a:lnTo>
                <a:lnTo>
                  <a:pt x="290" y="106"/>
                </a:lnTo>
                <a:lnTo>
                  <a:pt x="0" y="106"/>
                </a:lnTo>
                <a:lnTo>
                  <a:pt x="0" y="0"/>
                </a:lnTo>
                <a:close/>
              </a:path>
            </a:pathLst>
          </a:custGeom>
          <a:solidFill>
            <a:srgbClr val="399E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89" name="Freeform 33"/>
          <p:cNvSpPr>
            <a:spLocks/>
          </p:cNvSpPr>
          <p:nvPr/>
        </p:nvSpPr>
        <p:spPr bwMode="auto">
          <a:xfrm>
            <a:off x="6092186" y="5394558"/>
            <a:ext cx="640456" cy="641027"/>
          </a:xfrm>
          <a:custGeom>
            <a:avLst/>
            <a:gdLst>
              <a:gd name="T0" fmla="*/ 326 w 326"/>
              <a:gd name="T1" fmla="*/ 0 h 329"/>
              <a:gd name="T2" fmla="*/ 326 w 326"/>
              <a:gd name="T3" fmla="*/ 329 h 329"/>
              <a:gd name="T4" fmla="*/ 0 w 326"/>
              <a:gd name="T5" fmla="*/ 329 h 329"/>
              <a:gd name="T6" fmla="*/ 326 w 326"/>
              <a:gd name="T7" fmla="*/ 0 h 329"/>
            </a:gdLst>
            <a:ahLst/>
            <a:cxnLst>
              <a:cxn ang="0">
                <a:pos x="T0" y="T1"/>
              </a:cxn>
              <a:cxn ang="0">
                <a:pos x="T2" y="T3"/>
              </a:cxn>
              <a:cxn ang="0">
                <a:pos x="T4" y="T5"/>
              </a:cxn>
              <a:cxn ang="0">
                <a:pos x="T6" y="T7"/>
              </a:cxn>
            </a:cxnLst>
            <a:rect l="0" t="0" r="r" b="b"/>
            <a:pathLst>
              <a:path w="326" h="329">
                <a:moveTo>
                  <a:pt x="326" y="0"/>
                </a:moveTo>
                <a:lnTo>
                  <a:pt x="326" y="329"/>
                </a:lnTo>
                <a:lnTo>
                  <a:pt x="0" y="329"/>
                </a:lnTo>
                <a:lnTo>
                  <a:pt x="326"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0" name="Freeform 34"/>
          <p:cNvSpPr>
            <a:spLocks/>
          </p:cNvSpPr>
          <p:nvPr/>
        </p:nvSpPr>
        <p:spPr bwMode="auto">
          <a:xfrm>
            <a:off x="6732642" y="4698974"/>
            <a:ext cx="1400751" cy="1358042"/>
          </a:xfrm>
          <a:custGeom>
            <a:avLst/>
            <a:gdLst>
              <a:gd name="T0" fmla="*/ 355 w 713"/>
              <a:gd name="T1" fmla="*/ 0 h 697"/>
              <a:gd name="T2" fmla="*/ 713 w 713"/>
              <a:gd name="T3" fmla="*/ 198 h 697"/>
              <a:gd name="T4" fmla="*/ 713 w 713"/>
              <a:gd name="T5" fmla="*/ 697 h 697"/>
              <a:gd name="T6" fmla="*/ 0 w 713"/>
              <a:gd name="T7" fmla="*/ 697 h 697"/>
              <a:gd name="T8" fmla="*/ 0 w 713"/>
              <a:gd name="T9" fmla="*/ 198 h 697"/>
              <a:gd name="T10" fmla="*/ 355 w 713"/>
              <a:gd name="T11" fmla="*/ 0 h 697"/>
            </a:gdLst>
            <a:ahLst/>
            <a:cxnLst>
              <a:cxn ang="0">
                <a:pos x="T0" y="T1"/>
              </a:cxn>
              <a:cxn ang="0">
                <a:pos x="T2" y="T3"/>
              </a:cxn>
              <a:cxn ang="0">
                <a:pos x="T4" y="T5"/>
              </a:cxn>
              <a:cxn ang="0">
                <a:pos x="T6" y="T7"/>
              </a:cxn>
              <a:cxn ang="0">
                <a:pos x="T8" y="T9"/>
              </a:cxn>
              <a:cxn ang="0">
                <a:pos x="T10" y="T11"/>
              </a:cxn>
            </a:cxnLst>
            <a:rect l="0" t="0" r="r" b="b"/>
            <a:pathLst>
              <a:path w="713" h="697">
                <a:moveTo>
                  <a:pt x="355" y="0"/>
                </a:moveTo>
                <a:lnTo>
                  <a:pt x="713" y="198"/>
                </a:lnTo>
                <a:lnTo>
                  <a:pt x="713" y="697"/>
                </a:lnTo>
                <a:lnTo>
                  <a:pt x="0" y="697"/>
                </a:lnTo>
                <a:lnTo>
                  <a:pt x="0" y="198"/>
                </a:lnTo>
                <a:lnTo>
                  <a:pt x="355"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1" name="Freeform 35"/>
          <p:cNvSpPr>
            <a:spLocks/>
          </p:cNvSpPr>
          <p:nvPr/>
        </p:nvSpPr>
        <p:spPr bwMode="auto">
          <a:xfrm>
            <a:off x="6732642" y="5264014"/>
            <a:ext cx="1400751" cy="617646"/>
          </a:xfrm>
          <a:custGeom>
            <a:avLst/>
            <a:gdLst>
              <a:gd name="T0" fmla="*/ 0 w 713"/>
              <a:gd name="T1" fmla="*/ 0 h 317"/>
              <a:gd name="T2" fmla="*/ 713 w 713"/>
              <a:gd name="T3" fmla="*/ 0 h 317"/>
              <a:gd name="T4" fmla="*/ 713 w 713"/>
              <a:gd name="T5" fmla="*/ 25 h 317"/>
              <a:gd name="T6" fmla="*/ 0 w 713"/>
              <a:gd name="T7" fmla="*/ 317 h 317"/>
              <a:gd name="T8" fmla="*/ 0 w 713"/>
              <a:gd name="T9" fmla="*/ 0 h 317"/>
            </a:gdLst>
            <a:ahLst/>
            <a:cxnLst>
              <a:cxn ang="0">
                <a:pos x="T0" y="T1"/>
              </a:cxn>
              <a:cxn ang="0">
                <a:pos x="T2" y="T3"/>
              </a:cxn>
              <a:cxn ang="0">
                <a:pos x="T4" y="T5"/>
              </a:cxn>
              <a:cxn ang="0">
                <a:pos x="T6" y="T7"/>
              </a:cxn>
              <a:cxn ang="0">
                <a:pos x="T8" y="T9"/>
              </a:cxn>
            </a:cxnLst>
            <a:rect l="0" t="0" r="r" b="b"/>
            <a:pathLst>
              <a:path w="713" h="317">
                <a:moveTo>
                  <a:pt x="0" y="0"/>
                </a:moveTo>
                <a:lnTo>
                  <a:pt x="713" y="0"/>
                </a:lnTo>
                <a:lnTo>
                  <a:pt x="713" y="25"/>
                </a:lnTo>
                <a:lnTo>
                  <a:pt x="0" y="317"/>
                </a:lnTo>
                <a:lnTo>
                  <a:pt x="0" y="0"/>
                </a:lnTo>
                <a:close/>
              </a:path>
            </a:pathLst>
          </a:custGeom>
          <a:solidFill>
            <a:srgbClr val="51A8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2" name="Rectangle 36"/>
          <p:cNvSpPr>
            <a:spLocks noChangeArrowheads="1"/>
          </p:cNvSpPr>
          <p:nvPr/>
        </p:nvSpPr>
        <p:spPr bwMode="auto">
          <a:xfrm>
            <a:off x="6162912" y="5548482"/>
            <a:ext cx="94300" cy="150027"/>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3" name="Freeform 37"/>
          <p:cNvSpPr>
            <a:spLocks noEditPoints="1"/>
          </p:cNvSpPr>
          <p:nvPr/>
        </p:nvSpPr>
        <p:spPr bwMode="auto">
          <a:xfrm>
            <a:off x="6158982" y="5540688"/>
            <a:ext cx="102159" cy="161718"/>
          </a:xfrm>
          <a:custGeom>
            <a:avLst/>
            <a:gdLst>
              <a:gd name="T0" fmla="*/ 4 w 52"/>
              <a:gd name="T1" fmla="*/ 6 h 83"/>
              <a:gd name="T2" fmla="*/ 4 w 52"/>
              <a:gd name="T3" fmla="*/ 79 h 83"/>
              <a:gd name="T4" fmla="*/ 48 w 52"/>
              <a:gd name="T5" fmla="*/ 79 h 83"/>
              <a:gd name="T6" fmla="*/ 48 w 52"/>
              <a:gd name="T7" fmla="*/ 6 h 83"/>
              <a:gd name="T8" fmla="*/ 4 w 52"/>
              <a:gd name="T9" fmla="*/ 6 h 83"/>
              <a:gd name="T10" fmla="*/ 0 w 52"/>
              <a:gd name="T11" fmla="*/ 0 h 83"/>
              <a:gd name="T12" fmla="*/ 52 w 52"/>
              <a:gd name="T13" fmla="*/ 0 h 83"/>
              <a:gd name="T14" fmla="*/ 52 w 52"/>
              <a:gd name="T15" fmla="*/ 83 h 83"/>
              <a:gd name="T16" fmla="*/ 0 w 52"/>
              <a:gd name="T17" fmla="*/ 83 h 83"/>
              <a:gd name="T18" fmla="*/ 0 w 52"/>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83">
                <a:moveTo>
                  <a:pt x="4" y="6"/>
                </a:moveTo>
                <a:lnTo>
                  <a:pt x="4" y="79"/>
                </a:lnTo>
                <a:lnTo>
                  <a:pt x="48" y="79"/>
                </a:lnTo>
                <a:lnTo>
                  <a:pt x="48" y="6"/>
                </a:lnTo>
                <a:lnTo>
                  <a:pt x="4" y="6"/>
                </a:lnTo>
                <a:close/>
                <a:moveTo>
                  <a:pt x="0" y="0"/>
                </a:moveTo>
                <a:lnTo>
                  <a:pt x="52" y="0"/>
                </a:lnTo>
                <a:lnTo>
                  <a:pt x="52" y="83"/>
                </a:lnTo>
                <a:lnTo>
                  <a:pt x="0" y="83"/>
                </a:lnTo>
                <a:lnTo>
                  <a:pt x="0"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4" name="Rectangle 38"/>
          <p:cNvSpPr>
            <a:spLocks noChangeArrowheads="1"/>
          </p:cNvSpPr>
          <p:nvPr/>
        </p:nvSpPr>
        <p:spPr bwMode="auto">
          <a:xfrm>
            <a:off x="6298467" y="5548482"/>
            <a:ext cx="94300" cy="150027"/>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5" name="Freeform 39"/>
          <p:cNvSpPr>
            <a:spLocks noEditPoints="1"/>
          </p:cNvSpPr>
          <p:nvPr/>
        </p:nvSpPr>
        <p:spPr bwMode="auto">
          <a:xfrm>
            <a:off x="6294538" y="5540688"/>
            <a:ext cx="106088" cy="161718"/>
          </a:xfrm>
          <a:custGeom>
            <a:avLst/>
            <a:gdLst>
              <a:gd name="T0" fmla="*/ 4 w 54"/>
              <a:gd name="T1" fmla="*/ 6 h 83"/>
              <a:gd name="T2" fmla="*/ 4 w 54"/>
              <a:gd name="T3" fmla="*/ 79 h 83"/>
              <a:gd name="T4" fmla="*/ 48 w 54"/>
              <a:gd name="T5" fmla="*/ 79 h 83"/>
              <a:gd name="T6" fmla="*/ 48 w 54"/>
              <a:gd name="T7" fmla="*/ 6 h 83"/>
              <a:gd name="T8" fmla="*/ 4 w 54"/>
              <a:gd name="T9" fmla="*/ 6 h 83"/>
              <a:gd name="T10" fmla="*/ 0 w 54"/>
              <a:gd name="T11" fmla="*/ 0 h 83"/>
              <a:gd name="T12" fmla="*/ 54 w 54"/>
              <a:gd name="T13" fmla="*/ 0 h 83"/>
              <a:gd name="T14" fmla="*/ 54 w 54"/>
              <a:gd name="T15" fmla="*/ 83 h 83"/>
              <a:gd name="T16" fmla="*/ 0 w 54"/>
              <a:gd name="T17" fmla="*/ 83 h 83"/>
              <a:gd name="T18" fmla="*/ 0 w 54"/>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83">
                <a:moveTo>
                  <a:pt x="4" y="6"/>
                </a:moveTo>
                <a:lnTo>
                  <a:pt x="4" y="79"/>
                </a:lnTo>
                <a:lnTo>
                  <a:pt x="48" y="79"/>
                </a:lnTo>
                <a:lnTo>
                  <a:pt x="48" y="6"/>
                </a:lnTo>
                <a:lnTo>
                  <a:pt x="4" y="6"/>
                </a:lnTo>
                <a:close/>
                <a:moveTo>
                  <a:pt x="0" y="0"/>
                </a:moveTo>
                <a:lnTo>
                  <a:pt x="54" y="0"/>
                </a:lnTo>
                <a:lnTo>
                  <a:pt x="54" y="83"/>
                </a:lnTo>
                <a:lnTo>
                  <a:pt x="0" y="83"/>
                </a:lnTo>
                <a:lnTo>
                  <a:pt x="0"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6" name="Rectangle 40"/>
          <p:cNvSpPr>
            <a:spLocks noChangeArrowheads="1"/>
          </p:cNvSpPr>
          <p:nvPr/>
        </p:nvSpPr>
        <p:spPr bwMode="auto">
          <a:xfrm>
            <a:off x="6532254" y="5776447"/>
            <a:ext cx="117875" cy="251345"/>
          </a:xfrm>
          <a:prstGeom prst="rect">
            <a:avLst/>
          </a:prstGeom>
          <a:solidFill>
            <a:srgbClr val="51A03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7" name="Rectangle 41"/>
          <p:cNvSpPr>
            <a:spLocks noChangeArrowheads="1"/>
          </p:cNvSpPr>
          <p:nvPr/>
        </p:nvSpPr>
        <p:spPr bwMode="auto">
          <a:xfrm>
            <a:off x="6691385" y="5006823"/>
            <a:ext cx="1479335" cy="220170"/>
          </a:xfrm>
          <a:prstGeom prst="rect">
            <a:avLst/>
          </a:prstGeom>
          <a:solidFill>
            <a:srgbClr val="7FBB4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8" name="Rectangle 42"/>
          <p:cNvSpPr>
            <a:spLocks noChangeArrowheads="1"/>
          </p:cNvSpPr>
          <p:nvPr/>
        </p:nvSpPr>
        <p:spPr bwMode="auto">
          <a:xfrm>
            <a:off x="6691385" y="4950320"/>
            <a:ext cx="1479335" cy="58452"/>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1999" name="Rectangle 43"/>
          <p:cNvSpPr>
            <a:spLocks noChangeArrowheads="1"/>
          </p:cNvSpPr>
          <p:nvPr/>
        </p:nvSpPr>
        <p:spPr bwMode="auto">
          <a:xfrm>
            <a:off x="6691385" y="5267911"/>
            <a:ext cx="1479335" cy="44813"/>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0" name="Rectangle 44"/>
          <p:cNvSpPr>
            <a:spLocks noChangeArrowheads="1"/>
          </p:cNvSpPr>
          <p:nvPr/>
        </p:nvSpPr>
        <p:spPr bwMode="auto">
          <a:xfrm>
            <a:off x="6654058" y="4995133"/>
            <a:ext cx="1550060" cy="37019"/>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1" name="Rectangle 45"/>
          <p:cNvSpPr>
            <a:spLocks noChangeArrowheads="1"/>
          </p:cNvSpPr>
          <p:nvPr/>
        </p:nvSpPr>
        <p:spPr bwMode="auto">
          <a:xfrm>
            <a:off x="5921267" y="5433526"/>
            <a:ext cx="807446" cy="74040"/>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2" name="Rectangle 46"/>
          <p:cNvSpPr>
            <a:spLocks noChangeArrowheads="1"/>
          </p:cNvSpPr>
          <p:nvPr/>
        </p:nvSpPr>
        <p:spPr bwMode="auto">
          <a:xfrm>
            <a:off x="5921267" y="5377022"/>
            <a:ext cx="811375" cy="56503"/>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3" name="Rectangle 47"/>
          <p:cNvSpPr>
            <a:spLocks noChangeArrowheads="1"/>
          </p:cNvSpPr>
          <p:nvPr/>
        </p:nvSpPr>
        <p:spPr bwMode="auto">
          <a:xfrm>
            <a:off x="5887869" y="5421836"/>
            <a:ext cx="844773" cy="33122"/>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4" name="Rectangle 48"/>
          <p:cNvSpPr>
            <a:spLocks noChangeArrowheads="1"/>
          </p:cNvSpPr>
          <p:nvPr/>
        </p:nvSpPr>
        <p:spPr bwMode="auto">
          <a:xfrm>
            <a:off x="6654058" y="5226995"/>
            <a:ext cx="1550060" cy="37019"/>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5" name="Rectangle 49"/>
          <p:cNvSpPr>
            <a:spLocks noChangeArrowheads="1"/>
          </p:cNvSpPr>
          <p:nvPr/>
        </p:nvSpPr>
        <p:spPr bwMode="auto">
          <a:xfrm>
            <a:off x="6616731" y="5990772"/>
            <a:ext cx="1624714" cy="33122"/>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6" name="Rectangle 50"/>
          <p:cNvSpPr>
            <a:spLocks noChangeArrowheads="1"/>
          </p:cNvSpPr>
          <p:nvPr/>
        </p:nvSpPr>
        <p:spPr bwMode="auto">
          <a:xfrm>
            <a:off x="5887869" y="6023894"/>
            <a:ext cx="3090297" cy="37019"/>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7" name="Rectangle 51"/>
          <p:cNvSpPr>
            <a:spLocks noChangeArrowheads="1"/>
          </p:cNvSpPr>
          <p:nvPr/>
        </p:nvSpPr>
        <p:spPr bwMode="auto">
          <a:xfrm>
            <a:off x="6654058" y="5953752"/>
            <a:ext cx="1550060" cy="37019"/>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8" name="Rectangle 52"/>
          <p:cNvSpPr>
            <a:spLocks noChangeArrowheads="1"/>
          </p:cNvSpPr>
          <p:nvPr/>
        </p:nvSpPr>
        <p:spPr bwMode="auto">
          <a:xfrm>
            <a:off x="6691385" y="5914783"/>
            <a:ext cx="1479335" cy="38968"/>
          </a:xfrm>
          <a:prstGeom prst="rect">
            <a:avLst/>
          </a:prstGeom>
          <a:solidFill>
            <a:srgbClr val="02723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09" name="Rectangle 53"/>
          <p:cNvSpPr>
            <a:spLocks noChangeArrowheads="1"/>
          </p:cNvSpPr>
          <p:nvPr/>
        </p:nvSpPr>
        <p:spPr bwMode="auto">
          <a:xfrm>
            <a:off x="6732642" y="5877764"/>
            <a:ext cx="1400751" cy="37019"/>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0" name="Freeform 54"/>
          <p:cNvSpPr>
            <a:spLocks/>
          </p:cNvSpPr>
          <p:nvPr/>
        </p:nvSpPr>
        <p:spPr bwMode="auto">
          <a:xfrm>
            <a:off x="7298443" y="5398455"/>
            <a:ext cx="269149" cy="479309"/>
          </a:xfrm>
          <a:custGeom>
            <a:avLst/>
            <a:gdLst>
              <a:gd name="T0" fmla="*/ 67 w 137"/>
              <a:gd name="T1" fmla="*/ 0 h 246"/>
              <a:gd name="T2" fmla="*/ 94 w 137"/>
              <a:gd name="T3" fmla="*/ 4 h 246"/>
              <a:gd name="T4" fmla="*/ 115 w 137"/>
              <a:gd name="T5" fmla="*/ 19 h 246"/>
              <a:gd name="T6" fmla="*/ 131 w 137"/>
              <a:gd name="T7" fmla="*/ 41 h 246"/>
              <a:gd name="T8" fmla="*/ 137 w 137"/>
              <a:gd name="T9" fmla="*/ 67 h 246"/>
              <a:gd name="T10" fmla="*/ 137 w 137"/>
              <a:gd name="T11" fmla="*/ 67 h 246"/>
              <a:gd name="T12" fmla="*/ 137 w 137"/>
              <a:gd name="T13" fmla="*/ 67 h 246"/>
              <a:gd name="T14" fmla="*/ 137 w 137"/>
              <a:gd name="T15" fmla="*/ 246 h 246"/>
              <a:gd name="T16" fmla="*/ 0 w 137"/>
              <a:gd name="T17" fmla="*/ 246 h 246"/>
              <a:gd name="T18" fmla="*/ 0 w 137"/>
              <a:gd name="T19" fmla="*/ 67 h 246"/>
              <a:gd name="T20" fmla="*/ 0 w 137"/>
              <a:gd name="T21" fmla="*/ 67 h 246"/>
              <a:gd name="T22" fmla="*/ 0 w 137"/>
              <a:gd name="T23" fmla="*/ 67 h 246"/>
              <a:gd name="T24" fmla="*/ 6 w 137"/>
              <a:gd name="T25" fmla="*/ 41 h 246"/>
              <a:gd name="T26" fmla="*/ 19 w 137"/>
              <a:gd name="T27" fmla="*/ 19 h 246"/>
              <a:gd name="T28" fmla="*/ 42 w 137"/>
              <a:gd name="T29" fmla="*/ 4 h 246"/>
              <a:gd name="T30" fmla="*/ 67 w 137"/>
              <a:gd name="T3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46">
                <a:moveTo>
                  <a:pt x="67" y="0"/>
                </a:moveTo>
                <a:lnTo>
                  <a:pt x="94" y="4"/>
                </a:lnTo>
                <a:lnTo>
                  <a:pt x="115" y="19"/>
                </a:lnTo>
                <a:lnTo>
                  <a:pt x="131" y="41"/>
                </a:lnTo>
                <a:lnTo>
                  <a:pt x="137" y="67"/>
                </a:lnTo>
                <a:lnTo>
                  <a:pt x="137" y="67"/>
                </a:lnTo>
                <a:lnTo>
                  <a:pt x="137" y="67"/>
                </a:lnTo>
                <a:lnTo>
                  <a:pt x="137" y="246"/>
                </a:lnTo>
                <a:lnTo>
                  <a:pt x="0" y="246"/>
                </a:lnTo>
                <a:lnTo>
                  <a:pt x="0" y="67"/>
                </a:lnTo>
                <a:lnTo>
                  <a:pt x="0" y="67"/>
                </a:lnTo>
                <a:lnTo>
                  <a:pt x="0" y="67"/>
                </a:lnTo>
                <a:lnTo>
                  <a:pt x="6" y="41"/>
                </a:lnTo>
                <a:lnTo>
                  <a:pt x="19" y="19"/>
                </a:lnTo>
                <a:lnTo>
                  <a:pt x="42" y="4"/>
                </a:lnTo>
                <a:lnTo>
                  <a:pt x="6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1" name="Freeform 55"/>
          <p:cNvSpPr>
            <a:spLocks/>
          </p:cNvSpPr>
          <p:nvPr/>
        </p:nvSpPr>
        <p:spPr bwMode="auto">
          <a:xfrm>
            <a:off x="7703148" y="5398455"/>
            <a:ext cx="267184" cy="479309"/>
          </a:xfrm>
          <a:custGeom>
            <a:avLst/>
            <a:gdLst>
              <a:gd name="T0" fmla="*/ 67 w 136"/>
              <a:gd name="T1" fmla="*/ 0 h 246"/>
              <a:gd name="T2" fmla="*/ 94 w 136"/>
              <a:gd name="T3" fmla="*/ 4 h 246"/>
              <a:gd name="T4" fmla="*/ 115 w 136"/>
              <a:gd name="T5" fmla="*/ 19 h 246"/>
              <a:gd name="T6" fmla="*/ 130 w 136"/>
              <a:gd name="T7" fmla="*/ 41 h 246"/>
              <a:gd name="T8" fmla="*/ 136 w 136"/>
              <a:gd name="T9" fmla="*/ 67 h 246"/>
              <a:gd name="T10" fmla="*/ 136 w 136"/>
              <a:gd name="T11" fmla="*/ 67 h 246"/>
              <a:gd name="T12" fmla="*/ 136 w 136"/>
              <a:gd name="T13" fmla="*/ 67 h 246"/>
              <a:gd name="T14" fmla="*/ 136 w 136"/>
              <a:gd name="T15" fmla="*/ 246 h 246"/>
              <a:gd name="T16" fmla="*/ 0 w 136"/>
              <a:gd name="T17" fmla="*/ 246 h 246"/>
              <a:gd name="T18" fmla="*/ 0 w 136"/>
              <a:gd name="T19" fmla="*/ 67 h 246"/>
              <a:gd name="T20" fmla="*/ 0 w 136"/>
              <a:gd name="T21" fmla="*/ 67 h 246"/>
              <a:gd name="T22" fmla="*/ 0 w 136"/>
              <a:gd name="T23" fmla="*/ 67 h 246"/>
              <a:gd name="T24" fmla="*/ 5 w 136"/>
              <a:gd name="T25" fmla="*/ 41 h 246"/>
              <a:gd name="T26" fmla="*/ 19 w 136"/>
              <a:gd name="T27" fmla="*/ 19 h 246"/>
              <a:gd name="T28" fmla="*/ 40 w 136"/>
              <a:gd name="T29" fmla="*/ 4 h 246"/>
              <a:gd name="T30" fmla="*/ 67 w 136"/>
              <a:gd name="T3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46">
                <a:moveTo>
                  <a:pt x="67" y="0"/>
                </a:moveTo>
                <a:lnTo>
                  <a:pt x="94" y="4"/>
                </a:lnTo>
                <a:lnTo>
                  <a:pt x="115" y="19"/>
                </a:lnTo>
                <a:lnTo>
                  <a:pt x="130" y="41"/>
                </a:lnTo>
                <a:lnTo>
                  <a:pt x="136" y="67"/>
                </a:lnTo>
                <a:lnTo>
                  <a:pt x="136" y="67"/>
                </a:lnTo>
                <a:lnTo>
                  <a:pt x="136" y="67"/>
                </a:lnTo>
                <a:lnTo>
                  <a:pt x="136" y="246"/>
                </a:lnTo>
                <a:lnTo>
                  <a:pt x="0" y="246"/>
                </a:lnTo>
                <a:lnTo>
                  <a:pt x="0" y="67"/>
                </a:lnTo>
                <a:lnTo>
                  <a:pt x="0" y="67"/>
                </a:lnTo>
                <a:lnTo>
                  <a:pt x="0" y="67"/>
                </a:lnTo>
                <a:lnTo>
                  <a:pt x="5" y="41"/>
                </a:lnTo>
                <a:lnTo>
                  <a:pt x="19" y="19"/>
                </a:lnTo>
                <a:lnTo>
                  <a:pt x="40" y="4"/>
                </a:lnTo>
                <a:lnTo>
                  <a:pt x="6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2" name="Freeform 56"/>
          <p:cNvSpPr>
            <a:spLocks/>
          </p:cNvSpPr>
          <p:nvPr/>
        </p:nvSpPr>
        <p:spPr bwMode="auto">
          <a:xfrm>
            <a:off x="6895702" y="5398455"/>
            <a:ext cx="267184" cy="479309"/>
          </a:xfrm>
          <a:custGeom>
            <a:avLst/>
            <a:gdLst>
              <a:gd name="T0" fmla="*/ 67 w 136"/>
              <a:gd name="T1" fmla="*/ 0 h 246"/>
              <a:gd name="T2" fmla="*/ 94 w 136"/>
              <a:gd name="T3" fmla="*/ 4 h 246"/>
              <a:gd name="T4" fmla="*/ 117 w 136"/>
              <a:gd name="T5" fmla="*/ 19 h 246"/>
              <a:gd name="T6" fmla="*/ 130 w 136"/>
              <a:gd name="T7" fmla="*/ 41 h 246"/>
              <a:gd name="T8" fmla="*/ 136 w 136"/>
              <a:gd name="T9" fmla="*/ 67 h 246"/>
              <a:gd name="T10" fmla="*/ 136 w 136"/>
              <a:gd name="T11" fmla="*/ 67 h 246"/>
              <a:gd name="T12" fmla="*/ 136 w 136"/>
              <a:gd name="T13" fmla="*/ 67 h 246"/>
              <a:gd name="T14" fmla="*/ 136 w 136"/>
              <a:gd name="T15" fmla="*/ 246 h 246"/>
              <a:gd name="T16" fmla="*/ 0 w 136"/>
              <a:gd name="T17" fmla="*/ 246 h 246"/>
              <a:gd name="T18" fmla="*/ 0 w 136"/>
              <a:gd name="T19" fmla="*/ 67 h 246"/>
              <a:gd name="T20" fmla="*/ 0 w 136"/>
              <a:gd name="T21" fmla="*/ 67 h 246"/>
              <a:gd name="T22" fmla="*/ 0 w 136"/>
              <a:gd name="T23" fmla="*/ 67 h 246"/>
              <a:gd name="T24" fmla="*/ 6 w 136"/>
              <a:gd name="T25" fmla="*/ 41 h 246"/>
              <a:gd name="T26" fmla="*/ 19 w 136"/>
              <a:gd name="T27" fmla="*/ 19 h 246"/>
              <a:gd name="T28" fmla="*/ 42 w 136"/>
              <a:gd name="T29" fmla="*/ 4 h 246"/>
              <a:gd name="T30" fmla="*/ 67 w 136"/>
              <a:gd name="T3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46">
                <a:moveTo>
                  <a:pt x="67" y="0"/>
                </a:moveTo>
                <a:lnTo>
                  <a:pt x="94" y="4"/>
                </a:lnTo>
                <a:lnTo>
                  <a:pt x="117" y="19"/>
                </a:lnTo>
                <a:lnTo>
                  <a:pt x="130" y="41"/>
                </a:lnTo>
                <a:lnTo>
                  <a:pt x="136" y="67"/>
                </a:lnTo>
                <a:lnTo>
                  <a:pt x="136" y="67"/>
                </a:lnTo>
                <a:lnTo>
                  <a:pt x="136" y="67"/>
                </a:lnTo>
                <a:lnTo>
                  <a:pt x="136" y="246"/>
                </a:lnTo>
                <a:lnTo>
                  <a:pt x="0" y="246"/>
                </a:lnTo>
                <a:lnTo>
                  <a:pt x="0" y="67"/>
                </a:lnTo>
                <a:lnTo>
                  <a:pt x="0" y="67"/>
                </a:lnTo>
                <a:lnTo>
                  <a:pt x="0" y="67"/>
                </a:lnTo>
                <a:lnTo>
                  <a:pt x="6" y="41"/>
                </a:lnTo>
                <a:lnTo>
                  <a:pt x="19" y="19"/>
                </a:lnTo>
                <a:lnTo>
                  <a:pt x="42" y="4"/>
                </a:lnTo>
                <a:lnTo>
                  <a:pt x="6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3" name="Rectangle 57"/>
          <p:cNvSpPr>
            <a:spLocks noChangeArrowheads="1"/>
          </p:cNvSpPr>
          <p:nvPr/>
        </p:nvSpPr>
        <p:spPr bwMode="auto">
          <a:xfrm>
            <a:off x="6860339" y="5065276"/>
            <a:ext cx="27504" cy="120802"/>
          </a:xfrm>
          <a:prstGeom prst="rect">
            <a:avLst/>
          </a:prstGeom>
          <a:solidFill>
            <a:srgbClr val="BCDA7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4" name="Freeform 58"/>
          <p:cNvSpPr>
            <a:spLocks/>
          </p:cNvSpPr>
          <p:nvPr/>
        </p:nvSpPr>
        <p:spPr bwMode="auto">
          <a:xfrm>
            <a:off x="6913384" y="5065276"/>
            <a:ext cx="110017" cy="120802"/>
          </a:xfrm>
          <a:custGeom>
            <a:avLst/>
            <a:gdLst>
              <a:gd name="T0" fmla="*/ 0 w 56"/>
              <a:gd name="T1" fmla="*/ 0 h 62"/>
              <a:gd name="T2" fmla="*/ 16 w 56"/>
              <a:gd name="T3" fmla="*/ 0 h 62"/>
              <a:gd name="T4" fmla="*/ 41 w 56"/>
              <a:gd name="T5" fmla="*/ 39 h 62"/>
              <a:gd name="T6" fmla="*/ 43 w 56"/>
              <a:gd name="T7" fmla="*/ 43 h 62"/>
              <a:gd name="T8" fmla="*/ 43 w 56"/>
              <a:gd name="T9" fmla="*/ 43 h 62"/>
              <a:gd name="T10" fmla="*/ 43 w 56"/>
              <a:gd name="T11" fmla="*/ 39 h 62"/>
              <a:gd name="T12" fmla="*/ 43 w 56"/>
              <a:gd name="T13" fmla="*/ 35 h 62"/>
              <a:gd name="T14" fmla="*/ 43 w 56"/>
              <a:gd name="T15" fmla="*/ 0 h 62"/>
              <a:gd name="T16" fmla="*/ 56 w 56"/>
              <a:gd name="T17" fmla="*/ 0 h 62"/>
              <a:gd name="T18" fmla="*/ 56 w 56"/>
              <a:gd name="T19" fmla="*/ 62 h 62"/>
              <a:gd name="T20" fmla="*/ 43 w 56"/>
              <a:gd name="T21" fmla="*/ 62 h 62"/>
              <a:gd name="T22" fmla="*/ 18 w 56"/>
              <a:gd name="T23" fmla="*/ 23 h 62"/>
              <a:gd name="T24" fmla="*/ 16 w 56"/>
              <a:gd name="T25" fmla="*/ 20 h 62"/>
              <a:gd name="T26" fmla="*/ 14 w 56"/>
              <a:gd name="T27" fmla="*/ 18 h 62"/>
              <a:gd name="T28" fmla="*/ 14 w 56"/>
              <a:gd name="T29" fmla="*/ 18 h 62"/>
              <a:gd name="T30" fmla="*/ 14 w 56"/>
              <a:gd name="T31" fmla="*/ 21 h 62"/>
              <a:gd name="T32" fmla="*/ 14 w 56"/>
              <a:gd name="T33" fmla="*/ 27 h 62"/>
              <a:gd name="T34" fmla="*/ 14 w 56"/>
              <a:gd name="T35" fmla="*/ 62 h 62"/>
              <a:gd name="T36" fmla="*/ 0 w 56"/>
              <a:gd name="T37" fmla="*/ 62 h 62"/>
              <a:gd name="T38" fmla="*/ 0 w 56"/>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62">
                <a:moveTo>
                  <a:pt x="0" y="0"/>
                </a:moveTo>
                <a:lnTo>
                  <a:pt x="16" y="0"/>
                </a:lnTo>
                <a:lnTo>
                  <a:pt x="41" y="39"/>
                </a:lnTo>
                <a:lnTo>
                  <a:pt x="43" y="43"/>
                </a:lnTo>
                <a:lnTo>
                  <a:pt x="43" y="43"/>
                </a:lnTo>
                <a:lnTo>
                  <a:pt x="43" y="39"/>
                </a:lnTo>
                <a:lnTo>
                  <a:pt x="43" y="35"/>
                </a:lnTo>
                <a:lnTo>
                  <a:pt x="43" y="0"/>
                </a:lnTo>
                <a:lnTo>
                  <a:pt x="56" y="0"/>
                </a:lnTo>
                <a:lnTo>
                  <a:pt x="56" y="62"/>
                </a:lnTo>
                <a:lnTo>
                  <a:pt x="43" y="62"/>
                </a:lnTo>
                <a:lnTo>
                  <a:pt x="18" y="23"/>
                </a:lnTo>
                <a:lnTo>
                  <a:pt x="16" y="20"/>
                </a:lnTo>
                <a:lnTo>
                  <a:pt x="14" y="18"/>
                </a:lnTo>
                <a:lnTo>
                  <a:pt x="14" y="18"/>
                </a:lnTo>
                <a:lnTo>
                  <a:pt x="14" y="21"/>
                </a:lnTo>
                <a:lnTo>
                  <a:pt x="14" y="27"/>
                </a:lnTo>
                <a:lnTo>
                  <a:pt x="14" y="62"/>
                </a:lnTo>
                <a:lnTo>
                  <a:pt x="0" y="6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5" name="Freeform 59"/>
          <p:cNvSpPr>
            <a:spLocks/>
          </p:cNvSpPr>
          <p:nvPr/>
        </p:nvSpPr>
        <p:spPr bwMode="auto">
          <a:xfrm>
            <a:off x="7039118" y="5065276"/>
            <a:ext cx="111982" cy="120802"/>
          </a:xfrm>
          <a:custGeom>
            <a:avLst/>
            <a:gdLst>
              <a:gd name="T0" fmla="*/ 0 w 57"/>
              <a:gd name="T1" fmla="*/ 0 h 62"/>
              <a:gd name="T2" fmla="*/ 13 w 57"/>
              <a:gd name="T3" fmla="*/ 0 h 62"/>
              <a:gd name="T4" fmla="*/ 27 w 57"/>
              <a:gd name="T5" fmla="*/ 43 h 62"/>
              <a:gd name="T6" fmla="*/ 29 w 57"/>
              <a:gd name="T7" fmla="*/ 50 h 62"/>
              <a:gd name="T8" fmla="*/ 29 w 57"/>
              <a:gd name="T9" fmla="*/ 50 h 62"/>
              <a:gd name="T10" fmla="*/ 30 w 57"/>
              <a:gd name="T11" fmla="*/ 43 h 62"/>
              <a:gd name="T12" fmla="*/ 42 w 57"/>
              <a:gd name="T13" fmla="*/ 0 h 62"/>
              <a:gd name="T14" fmla="*/ 57 w 57"/>
              <a:gd name="T15" fmla="*/ 0 h 62"/>
              <a:gd name="T16" fmla="*/ 36 w 57"/>
              <a:gd name="T17" fmla="*/ 62 h 62"/>
              <a:gd name="T18" fmla="*/ 19 w 57"/>
              <a:gd name="T19" fmla="*/ 62 h 62"/>
              <a:gd name="T20" fmla="*/ 0 w 5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2">
                <a:moveTo>
                  <a:pt x="0" y="0"/>
                </a:moveTo>
                <a:lnTo>
                  <a:pt x="13" y="0"/>
                </a:lnTo>
                <a:lnTo>
                  <a:pt x="27" y="43"/>
                </a:lnTo>
                <a:lnTo>
                  <a:pt x="29" y="50"/>
                </a:lnTo>
                <a:lnTo>
                  <a:pt x="29" y="50"/>
                </a:lnTo>
                <a:lnTo>
                  <a:pt x="30" y="43"/>
                </a:lnTo>
                <a:lnTo>
                  <a:pt x="42" y="0"/>
                </a:lnTo>
                <a:lnTo>
                  <a:pt x="57" y="0"/>
                </a:lnTo>
                <a:lnTo>
                  <a:pt x="36" y="62"/>
                </a:lnTo>
                <a:lnTo>
                  <a:pt x="19" y="6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6" name="Freeform 60"/>
          <p:cNvSpPr>
            <a:spLocks/>
          </p:cNvSpPr>
          <p:nvPr/>
        </p:nvSpPr>
        <p:spPr bwMode="auto">
          <a:xfrm>
            <a:off x="7162886" y="5065276"/>
            <a:ext cx="72690" cy="120802"/>
          </a:xfrm>
          <a:custGeom>
            <a:avLst/>
            <a:gdLst>
              <a:gd name="T0" fmla="*/ 0 w 37"/>
              <a:gd name="T1" fmla="*/ 0 h 62"/>
              <a:gd name="T2" fmla="*/ 37 w 37"/>
              <a:gd name="T3" fmla="*/ 0 h 62"/>
              <a:gd name="T4" fmla="*/ 37 w 37"/>
              <a:gd name="T5" fmla="*/ 12 h 62"/>
              <a:gd name="T6" fmla="*/ 14 w 37"/>
              <a:gd name="T7" fmla="*/ 12 h 62"/>
              <a:gd name="T8" fmla="*/ 14 w 37"/>
              <a:gd name="T9" fmla="*/ 25 h 62"/>
              <a:gd name="T10" fmla="*/ 35 w 37"/>
              <a:gd name="T11" fmla="*/ 25 h 62"/>
              <a:gd name="T12" fmla="*/ 35 w 37"/>
              <a:gd name="T13" fmla="*/ 37 h 62"/>
              <a:gd name="T14" fmla="*/ 14 w 37"/>
              <a:gd name="T15" fmla="*/ 37 h 62"/>
              <a:gd name="T16" fmla="*/ 14 w 37"/>
              <a:gd name="T17" fmla="*/ 50 h 62"/>
              <a:gd name="T18" fmla="*/ 37 w 37"/>
              <a:gd name="T19" fmla="*/ 50 h 62"/>
              <a:gd name="T20" fmla="*/ 37 w 37"/>
              <a:gd name="T21" fmla="*/ 62 h 62"/>
              <a:gd name="T22" fmla="*/ 0 w 37"/>
              <a:gd name="T23" fmla="*/ 62 h 62"/>
              <a:gd name="T24" fmla="*/ 0 w 37"/>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2">
                <a:moveTo>
                  <a:pt x="0" y="0"/>
                </a:moveTo>
                <a:lnTo>
                  <a:pt x="37" y="0"/>
                </a:lnTo>
                <a:lnTo>
                  <a:pt x="37" y="12"/>
                </a:lnTo>
                <a:lnTo>
                  <a:pt x="14" y="12"/>
                </a:lnTo>
                <a:lnTo>
                  <a:pt x="14" y="25"/>
                </a:lnTo>
                <a:lnTo>
                  <a:pt x="35" y="25"/>
                </a:lnTo>
                <a:lnTo>
                  <a:pt x="35" y="37"/>
                </a:lnTo>
                <a:lnTo>
                  <a:pt x="14" y="37"/>
                </a:lnTo>
                <a:lnTo>
                  <a:pt x="14" y="50"/>
                </a:lnTo>
                <a:lnTo>
                  <a:pt x="37" y="50"/>
                </a:lnTo>
                <a:lnTo>
                  <a:pt x="37" y="62"/>
                </a:lnTo>
                <a:lnTo>
                  <a:pt x="0" y="6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7" name="Freeform 61"/>
          <p:cNvSpPr>
            <a:spLocks/>
          </p:cNvSpPr>
          <p:nvPr/>
        </p:nvSpPr>
        <p:spPr bwMode="auto">
          <a:xfrm>
            <a:off x="7249328" y="5061379"/>
            <a:ext cx="80549" cy="128595"/>
          </a:xfrm>
          <a:custGeom>
            <a:avLst/>
            <a:gdLst>
              <a:gd name="T0" fmla="*/ 21 w 41"/>
              <a:gd name="T1" fmla="*/ 0 h 66"/>
              <a:gd name="T2" fmla="*/ 31 w 41"/>
              <a:gd name="T3" fmla="*/ 2 h 66"/>
              <a:gd name="T4" fmla="*/ 37 w 41"/>
              <a:gd name="T5" fmla="*/ 4 h 66"/>
              <a:gd name="T6" fmla="*/ 37 w 41"/>
              <a:gd name="T7" fmla="*/ 16 h 66"/>
              <a:gd name="T8" fmla="*/ 31 w 41"/>
              <a:gd name="T9" fmla="*/ 14 h 66"/>
              <a:gd name="T10" fmla="*/ 23 w 41"/>
              <a:gd name="T11" fmla="*/ 12 h 66"/>
              <a:gd name="T12" fmla="*/ 19 w 41"/>
              <a:gd name="T13" fmla="*/ 12 h 66"/>
              <a:gd name="T14" fmla="*/ 18 w 41"/>
              <a:gd name="T15" fmla="*/ 14 h 66"/>
              <a:gd name="T16" fmla="*/ 16 w 41"/>
              <a:gd name="T17" fmla="*/ 16 h 66"/>
              <a:gd name="T18" fmla="*/ 14 w 41"/>
              <a:gd name="T19" fmla="*/ 18 h 66"/>
              <a:gd name="T20" fmla="*/ 16 w 41"/>
              <a:gd name="T21" fmla="*/ 22 h 66"/>
              <a:gd name="T22" fmla="*/ 16 w 41"/>
              <a:gd name="T23" fmla="*/ 23 h 66"/>
              <a:gd name="T24" fmla="*/ 19 w 41"/>
              <a:gd name="T25" fmla="*/ 25 h 66"/>
              <a:gd name="T26" fmla="*/ 23 w 41"/>
              <a:gd name="T27" fmla="*/ 27 h 66"/>
              <a:gd name="T28" fmla="*/ 31 w 41"/>
              <a:gd name="T29" fmla="*/ 31 h 66"/>
              <a:gd name="T30" fmla="*/ 37 w 41"/>
              <a:gd name="T31" fmla="*/ 37 h 66"/>
              <a:gd name="T32" fmla="*/ 39 w 41"/>
              <a:gd name="T33" fmla="*/ 41 h 66"/>
              <a:gd name="T34" fmla="*/ 41 w 41"/>
              <a:gd name="T35" fmla="*/ 46 h 66"/>
              <a:gd name="T36" fmla="*/ 39 w 41"/>
              <a:gd name="T37" fmla="*/ 52 h 66"/>
              <a:gd name="T38" fmla="*/ 37 w 41"/>
              <a:gd name="T39" fmla="*/ 56 h 66"/>
              <a:gd name="T40" fmla="*/ 33 w 41"/>
              <a:gd name="T41" fmla="*/ 60 h 66"/>
              <a:gd name="T42" fmla="*/ 29 w 41"/>
              <a:gd name="T43" fmla="*/ 64 h 66"/>
              <a:gd name="T44" fmla="*/ 23 w 41"/>
              <a:gd name="T45" fmla="*/ 64 h 66"/>
              <a:gd name="T46" fmla="*/ 16 w 41"/>
              <a:gd name="T47" fmla="*/ 66 h 66"/>
              <a:gd name="T48" fmla="*/ 8 w 41"/>
              <a:gd name="T49" fmla="*/ 64 h 66"/>
              <a:gd name="T50" fmla="*/ 0 w 41"/>
              <a:gd name="T51" fmla="*/ 62 h 66"/>
              <a:gd name="T52" fmla="*/ 0 w 41"/>
              <a:gd name="T53" fmla="*/ 48 h 66"/>
              <a:gd name="T54" fmla="*/ 4 w 41"/>
              <a:gd name="T55" fmla="*/ 52 h 66"/>
              <a:gd name="T56" fmla="*/ 10 w 41"/>
              <a:gd name="T57" fmla="*/ 54 h 66"/>
              <a:gd name="T58" fmla="*/ 16 w 41"/>
              <a:gd name="T59" fmla="*/ 54 h 66"/>
              <a:gd name="T60" fmla="*/ 19 w 41"/>
              <a:gd name="T61" fmla="*/ 54 h 66"/>
              <a:gd name="T62" fmla="*/ 23 w 41"/>
              <a:gd name="T63" fmla="*/ 52 h 66"/>
              <a:gd name="T64" fmla="*/ 25 w 41"/>
              <a:gd name="T65" fmla="*/ 50 h 66"/>
              <a:gd name="T66" fmla="*/ 25 w 41"/>
              <a:gd name="T67" fmla="*/ 48 h 66"/>
              <a:gd name="T68" fmla="*/ 25 w 41"/>
              <a:gd name="T69" fmla="*/ 45 h 66"/>
              <a:gd name="T70" fmla="*/ 23 w 41"/>
              <a:gd name="T71" fmla="*/ 43 h 66"/>
              <a:gd name="T72" fmla="*/ 19 w 41"/>
              <a:gd name="T73" fmla="*/ 41 h 66"/>
              <a:gd name="T74" fmla="*/ 14 w 41"/>
              <a:gd name="T75" fmla="*/ 37 h 66"/>
              <a:gd name="T76" fmla="*/ 8 w 41"/>
              <a:gd name="T77" fmla="*/ 35 h 66"/>
              <a:gd name="T78" fmla="*/ 4 w 41"/>
              <a:gd name="T79" fmla="*/ 29 h 66"/>
              <a:gd name="T80" fmla="*/ 0 w 41"/>
              <a:gd name="T81" fmla="*/ 25 h 66"/>
              <a:gd name="T82" fmla="*/ 0 w 41"/>
              <a:gd name="T83" fmla="*/ 20 h 66"/>
              <a:gd name="T84" fmla="*/ 0 w 41"/>
              <a:gd name="T85" fmla="*/ 14 h 66"/>
              <a:gd name="T86" fmla="*/ 2 w 41"/>
              <a:gd name="T87" fmla="*/ 10 h 66"/>
              <a:gd name="T88" fmla="*/ 6 w 41"/>
              <a:gd name="T89" fmla="*/ 6 h 66"/>
              <a:gd name="T90" fmla="*/ 10 w 41"/>
              <a:gd name="T91" fmla="*/ 4 h 66"/>
              <a:gd name="T92" fmla="*/ 16 w 41"/>
              <a:gd name="T93" fmla="*/ 2 h 66"/>
              <a:gd name="T94" fmla="*/ 21 w 41"/>
              <a:gd name="T9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66">
                <a:moveTo>
                  <a:pt x="21" y="0"/>
                </a:moveTo>
                <a:lnTo>
                  <a:pt x="31" y="2"/>
                </a:lnTo>
                <a:lnTo>
                  <a:pt x="37" y="4"/>
                </a:lnTo>
                <a:lnTo>
                  <a:pt x="37" y="16"/>
                </a:lnTo>
                <a:lnTo>
                  <a:pt x="31" y="14"/>
                </a:lnTo>
                <a:lnTo>
                  <a:pt x="23" y="12"/>
                </a:lnTo>
                <a:lnTo>
                  <a:pt x="19" y="12"/>
                </a:lnTo>
                <a:lnTo>
                  <a:pt x="18" y="14"/>
                </a:lnTo>
                <a:lnTo>
                  <a:pt x="16" y="16"/>
                </a:lnTo>
                <a:lnTo>
                  <a:pt x="14" y="18"/>
                </a:lnTo>
                <a:lnTo>
                  <a:pt x="16" y="22"/>
                </a:lnTo>
                <a:lnTo>
                  <a:pt x="16" y="23"/>
                </a:lnTo>
                <a:lnTo>
                  <a:pt x="19" y="25"/>
                </a:lnTo>
                <a:lnTo>
                  <a:pt x="23" y="27"/>
                </a:lnTo>
                <a:lnTo>
                  <a:pt x="31" y="31"/>
                </a:lnTo>
                <a:lnTo>
                  <a:pt x="37" y="37"/>
                </a:lnTo>
                <a:lnTo>
                  <a:pt x="39" y="41"/>
                </a:lnTo>
                <a:lnTo>
                  <a:pt x="41" y="46"/>
                </a:lnTo>
                <a:lnTo>
                  <a:pt x="39" y="52"/>
                </a:lnTo>
                <a:lnTo>
                  <a:pt x="37" y="56"/>
                </a:lnTo>
                <a:lnTo>
                  <a:pt x="33" y="60"/>
                </a:lnTo>
                <a:lnTo>
                  <a:pt x="29" y="64"/>
                </a:lnTo>
                <a:lnTo>
                  <a:pt x="23" y="64"/>
                </a:lnTo>
                <a:lnTo>
                  <a:pt x="16" y="66"/>
                </a:lnTo>
                <a:lnTo>
                  <a:pt x="8" y="64"/>
                </a:lnTo>
                <a:lnTo>
                  <a:pt x="0" y="62"/>
                </a:lnTo>
                <a:lnTo>
                  <a:pt x="0" y="48"/>
                </a:lnTo>
                <a:lnTo>
                  <a:pt x="4" y="52"/>
                </a:lnTo>
                <a:lnTo>
                  <a:pt x="10" y="54"/>
                </a:lnTo>
                <a:lnTo>
                  <a:pt x="16" y="54"/>
                </a:lnTo>
                <a:lnTo>
                  <a:pt x="19" y="54"/>
                </a:lnTo>
                <a:lnTo>
                  <a:pt x="23" y="52"/>
                </a:lnTo>
                <a:lnTo>
                  <a:pt x="25" y="50"/>
                </a:lnTo>
                <a:lnTo>
                  <a:pt x="25" y="48"/>
                </a:lnTo>
                <a:lnTo>
                  <a:pt x="25" y="45"/>
                </a:lnTo>
                <a:lnTo>
                  <a:pt x="23" y="43"/>
                </a:lnTo>
                <a:lnTo>
                  <a:pt x="19" y="41"/>
                </a:lnTo>
                <a:lnTo>
                  <a:pt x="14" y="37"/>
                </a:lnTo>
                <a:lnTo>
                  <a:pt x="8" y="35"/>
                </a:lnTo>
                <a:lnTo>
                  <a:pt x="4" y="29"/>
                </a:lnTo>
                <a:lnTo>
                  <a:pt x="0" y="25"/>
                </a:lnTo>
                <a:lnTo>
                  <a:pt x="0" y="20"/>
                </a:lnTo>
                <a:lnTo>
                  <a:pt x="0" y="14"/>
                </a:lnTo>
                <a:lnTo>
                  <a:pt x="2" y="10"/>
                </a:lnTo>
                <a:lnTo>
                  <a:pt x="6" y="6"/>
                </a:lnTo>
                <a:lnTo>
                  <a:pt x="10" y="4"/>
                </a:lnTo>
                <a:lnTo>
                  <a:pt x="16" y="2"/>
                </a:lnTo>
                <a:lnTo>
                  <a:pt x="21"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8" name="Freeform 62"/>
          <p:cNvSpPr>
            <a:spLocks/>
          </p:cNvSpPr>
          <p:nvPr/>
        </p:nvSpPr>
        <p:spPr bwMode="auto">
          <a:xfrm>
            <a:off x="7331840" y="5065276"/>
            <a:ext cx="98229" cy="120802"/>
          </a:xfrm>
          <a:custGeom>
            <a:avLst/>
            <a:gdLst>
              <a:gd name="T0" fmla="*/ 0 w 50"/>
              <a:gd name="T1" fmla="*/ 0 h 62"/>
              <a:gd name="T2" fmla="*/ 50 w 50"/>
              <a:gd name="T3" fmla="*/ 0 h 62"/>
              <a:gd name="T4" fmla="*/ 50 w 50"/>
              <a:gd name="T5" fmla="*/ 12 h 62"/>
              <a:gd name="T6" fmla="*/ 33 w 50"/>
              <a:gd name="T7" fmla="*/ 12 h 62"/>
              <a:gd name="T8" fmla="*/ 33 w 50"/>
              <a:gd name="T9" fmla="*/ 62 h 62"/>
              <a:gd name="T10" fmla="*/ 18 w 50"/>
              <a:gd name="T11" fmla="*/ 62 h 62"/>
              <a:gd name="T12" fmla="*/ 18 w 50"/>
              <a:gd name="T13" fmla="*/ 12 h 62"/>
              <a:gd name="T14" fmla="*/ 0 w 50"/>
              <a:gd name="T15" fmla="*/ 12 h 62"/>
              <a:gd name="T16" fmla="*/ 0 w 5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2">
                <a:moveTo>
                  <a:pt x="0" y="0"/>
                </a:moveTo>
                <a:lnTo>
                  <a:pt x="50" y="0"/>
                </a:lnTo>
                <a:lnTo>
                  <a:pt x="50" y="12"/>
                </a:lnTo>
                <a:lnTo>
                  <a:pt x="33" y="12"/>
                </a:lnTo>
                <a:lnTo>
                  <a:pt x="33" y="62"/>
                </a:lnTo>
                <a:lnTo>
                  <a:pt x="18" y="62"/>
                </a:lnTo>
                <a:lnTo>
                  <a:pt x="18" y="12"/>
                </a:lnTo>
                <a:lnTo>
                  <a:pt x="0" y="1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19" name="Freeform 63"/>
          <p:cNvSpPr>
            <a:spLocks/>
          </p:cNvSpPr>
          <p:nvPr/>
        </p:nvSpPr>
        <p:spPr bwMode="auto">
          <a:xfrm>
            <a:off x="7445787" y="5065276"/>
            <a:ext cx="135557" cy="120802"/>
          </a:xfrm>
          <a:custGeom>
            <a:avLst/>
            <a:gdLst>
              <a:gd name="T0" fmla="*/ 0 w 69"/>
              <a:gd name="T1" fmla="*/ 0 h 62"/>
              <a:gd name="T2" fmla="*/ 19 w 69"/>
              <a:gd name="T3" fmla="*/ 0 h 62"/>
              <a:gd name="T4" fmla="*/ 33 w 69"/>
              <a:gd name="T5" fmla="*/ 37 h 62"/>
              <a:gd name="T6" fmla="*/ 35 w 69"/>
              <a:gd name="T7" fmla="*/ 46 h 62"/>
              <a:gd name="T8" fmla="*/ 35 w 69"/>
              <a:gd name="T9" fmla="*/ 46 h 62"/>
              <a:gd name="T10" fmla="*/ 37 w 69"/>
              <a:gd name="T11" fmla="*/ 37 h 62"/>
              <a:gd name="T12" fmla="*/ 50 w 69"/>
              <a:gd name="T13" fmla="*/ 0 h 62"/>
              <a:gd name="T14" fmla="*/ 69 w 69"/>
              <a:gd name="T15" fmla="*/ 0 h 62"/>
              <a:gd name="T16" fmla="*/ 69 w 69"/>
              <a:gd name="T17" fmla="*/ 62 h 62"/>
              <a:gd name="T18" fmla="*/ 56 w 69"/>
              <a:gd name="T19" fmla="*/ 62 h 62"/>
              <a:gd name="T20" fmla="*/ 56 w 69"/>
              <a:gd name="T21" fmla="*/ 25 h 62"/>
              <a:gd name="T22" fmla="*/ 56 w 69"/>
              <a:gd name="T23" fmla="*/ 20 h 62"/>
              <a:gd name="T24" fmla="*/ 56 w 69"/>
              <a:gd name="T25" fmla="*/ 12 h 62"/>
              <a:gd name="T26" fmla="*/ 56 w 69"/>
              <a:gd name="T27" fmla="*/ 12 h 62"/>
              <a:gd name="T28" fmla="*/ 56 w 69"/>
              <a:gd name="T29" fmla="*/ 18 h 62"/>
              <a:gd name="T30" fmla="*/ 54 w 69"/>
              <a:gd name="T31" fmla="*/ 20 h 62"/>
              <a:gd name="T32" fmla="*/ 40 w 69"/>
              <a:gd name="T33" fmla="*/ 62 h 62"/>
              <a:gd name="T34" fmla="*/ 29 w 69"/>
              <a:gd name="T35" fmla="*/ 62 h 62"/>
              <a:gd name="T36" fmla="*/ 14 w 69"/>
              <a:gd name="T37" fmla="*/ 20 h 62"/>
              <a:gd name="T38" fmla="*/ 14 w 69"/>
              <a:gd name="T39" fmla="*/ 18 h 62"/>
              <a:gd name="T40" fmla="*/ 12 w 69"/>
              <a:gd name="T41" fmla="*/ 12 h 62"/>
              <a:gd name="T42" fmla="*/ 12 w 69"/>
              <a:gd name="T43" fmla="*/ 12 h 62"/>
              <a:gd name="T44" fmla="*/ 12 w 69"/>
              <a:gd name="T45" fmla="*/ 27 h 62"/>
              <a:gd name="T46" fmla="*/ 12 w 69"/>
              <a:gd name="T47" fmla="*/ 62 h 62"/>
              <a:gd name="T48" fmla="*/ 0 w 69"/>
              <a:gd name="T49" fmla="*/ 62 h 62"/>
              <a:gd name="T50" fmla="*/ 0 w 69"/>
              <a:gd name="T5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62">
                <a:moveTo>
                  <a:pt x="0" y="0"/>
                </a:moveTo>
                <a:lnTo>
                  <a:pt x="19" y="0"/>
                </a:lnTo>
                <a:lnTo>
                  <a:pt x="33" y="37"/>
                </a:lnTo>
                <a:lnTo>
                  <a:pt x="35" y="46"/>
                </a:lnTo>
                <a:lnTo>
                  <a:pt x="35" y="46"/>
                </a:lnTo>
                <a:lnTo>
                  <a:pt x="37" y="37"/>
                </a:lnTo>
                <a:lnTo>
                  <a:pt x="50" y="0"/>
                </a:lnTo>
                <a:lnTo>
                  <a:pt x="69" y="0"/>
                </a:lnTo>
                <a:lnTo>
                  <a:pt x="69" y="62"/>
                </a:lnTo>
                <a:lnTo>
                  <a:pt x="56" y="62"/>
                </a:lnTo>
                <a:lnTo>
                  <a:pt x="56" y="25"/>
                </a:lnTo>
                <a:lnTo>
                  <a:pt x="56" y="20"/>
                </a:lnTo>
                <a:lnTo>
                  <a:pt x="56" y="12"/>
                </a:lnTo>
                <a:lnTo>
                  <a:pt x="56" y="12"/>
                </a:lnTo>
                <a:lnTo>
                  <a:pt x="56" y="18"/>
                </a:lnTo>
                <a:lnTo>
                  <a:pt x="54" y="20"/>
                </a:lnTo>
                <a:lnTo>
                  <a:pt x="40" y="62"/>
                </a:lnTo>
                <a:lnTo>
                  <a:pt x="29" y="62"/>
                </a:lnTo>
                <a:lnTo>
                  <a:pt x="14" y="20"/>
                </a:lnTo>
                <a:lnTo>
                  <a:pt x="14" y="18"/>
                </a:lnTo>
                <a:lnTo>
                  <a:pt x="12" y="12"/>
                </a:lnTo>
                <a:lnTo>
                  <a:pt x="12" y="12"/>
                </a:lnTo>
                <a:lnTo>
                  <a:pt x="12" y="27"/>
                </a:lnTo>
                <a:lnTo>
                  <a:pt x="12" y="62"/>
                </a:lnTo>
                <a:lnTo>
                  <a:pt x="0" y="6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0" name="Freeform 64"/>
          <p:cNvSpPr>
            <a:spLocks/>
          </p:cNvSpPr>
          <p:nvPr/>
        </p:nvSpPr>
        <p:spPr bwMode="auto">
          <a:xfrm>
            <a:off x="7608848" y="5065276"/>
            <a:ext cx="70725" cy="120802"/>
          </a:xfrm>
          <a:custGeom>
            <a:avLst/>
            <a:gdLst>
              <a:gd name="T0" fmla="*/ 0 w 36"/>
              <a:gd name="T1" fmla="*/ 0 h 62"/>
              <a:gd name="T2" fmla="*/ 36 w 36"/>
              <a:gd name="T3" fmla="*/ 0 h 62"/>
              <a:gd name="T4" fmla="*/ 36 w 36"/>
              <a:gd name="T5" fmla="*/ 12 h 62"/>
              <a:gd name="T6" fmla="*/ 13 w 36"/>
              <a:gd name="T7" fmla="*/ 12 h 62"/>
              <a:gd name="T8" fmla="*/ 13 w 36"/>
              <a:gd name="T9" fmla="*/ 25 h 62"/>
              <a:gd name="T10" fmla="*/ 34 w 36"/>
              <a:gd name="T11" fmla="*/ 25 h 62"/>
              <a:gd name="T12" fmla="*/ 34 w 36"/>
              <a:gd name="T13" fmla="*/ 37 h 62"/>
              <a:gd name="T14" fmla="*/ 13 w 36"/>
              <a:gd name="T15" fmla="*/ 37 h 62"/>
              <a:gd name="T16" fmla="*/ 13 w 36"/>
              <a:gd name="T17" fmla="*/ 50 h 62"/>
              <a:gd name="T18" fmla="*/ 36 w 36"/>
              <a:gd name="T19" fmla="*/ 50 h 62"/>
              <a:gd name="T20" fmla="*/ 36 w 36"/>
              <a:gd name="T21" fmla="*/ 62 h 62"/>
              <a:gd name="T22" fmla="*/ 0 w 36"/>
              <a:gd name="T23" fmla="*/ 62 h 62"/>
              <a:gd name="T24" fmla="*/ 0 w 36"/>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2">
                <a:moveTo>
                  <a:pt x="0" y="0"/>
                </a:moveTo>
                <a:lnTo>
                  <a:pt x="36" y="0"/>
                </a:lnTo>
                <a:lnTo>
                  <a:pt x="36" y="12"/>
                </a:lnTo>
                <a:lnTo>
                  <a:pt x="13" y="12"/>
                </a:lnTo>
                <a:lnTo>
                  <a:pt x="13" y="25"/>
                </a:lnTo>
                <a:lnTo>
                  <a:pt x="34" y="25"/>
                </a:lnTo>
                <a:lnTo>
                  <a:pt x="34" y="37"/>
                </a:lnTo>
                <a:lnTo>
                  <a:pt x="13" y="37"/>
                </a:lnTo>
                <a:lnTo>
                  <a:pt x="13" y="50"/>
                </a:lnTo>
                <a:lnTo>
                  <a:pt x="36" y="50"/>
                </a:lnTo>
                <a:lnTo>
                  <a:pt x="36" y="62"/>
                </a:lnTo>
                <a:lnTo>
                  <a:pt x="0" y="6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1" name="Freeform 65"/>
          <p:cNvSpPr>
            <a:spLocks/>
          </p:cNvSpPr>
          <p:nvPr/>
        </p:nvSpPr>
        <p:spPr bwMode="auto">
          <a:xfrm>
            <a:off x="7699219" y="5065276"/>
            <a:ext cx="108053" cy="120802"/>
          </a:xfrm>
          <a:custGeom>
            <a:avLst/>
            <a:gdLst>
              <a:gd name="T0" fmla="*/ 0 w 55"/>
              <a:gd name="T1" fmla="*/ 0 h 62"/>
              <a:gd name="T2" fmla="*/ 15 w 55"/>
              <a:gd name="T3" fmla="*/ 0 h 62"/>
              <a:gd name="T4" fmla="*/ 40 w 55"/>
              <a:gd name="T5" fmla="*/ 39 h 62"/>
              <a:gd name="T6" fmla="*/ 42 w 55"/>
              <a:gd name="T7" fmla="*/ 43 h 62"/>
              <a:gd name="T8" fmla="*/ 42 w 55"/>
              <a:gd name="T9" fmla="*/ 43 h 62"/>
              <a:gd name="T10" fmla="*/ 42 w 55"/>
              <a:gd name="T11" fmla="*/ 39 h 62"/>
              <a:gd name="T12" fmla="*/ 42 w 55"/>
              <a:gd name="T13" fmla="*/ 35 h 62"/>
              <a:gd name="T14" fmla="*/ 42 w 55"/>
              <a:gd name="T15" fmla="*/ 0 h 62"/>
              <a:gd name="T16" fmla="*/ 55 w 55"/>
              <a:gd name="T17" fmla="*/ 0 h 62"/>
              <a:gd name="T18" fmla="*/ 55 w 55"/>
              <a:gd name="T19" fmla="*/ 62 h 62"/>
              <a:gd name="T20" fmla="*/ 42 w 55"/>
              <a:gd name="T21" fmla="*/ 62 h 62"/>
              <a:gd name="T22" fmla="*/ 15 w 55"/>
              <a:gd name="T23" fmla="*/ 23 h 62"/>
              <a:gd name="T24" fmla="*/ 13 w 55"/>
              <a:gd name="T25" fmla="*/ 20 h 62"/>
              <a:gd name="T26" fmla="*/ 13 w 55"/>
              <a:gd name="T27" fmla="*/ 18 h 62"/>
              <a:gd name="T28" fmla="*/ 13 w 55"/>
              <a:gd name="T29" fmla="*/ 18 h 62"/>
              <a:gd name="T30" fmla="*/ 13 w 55"/>
              <a:gd name="T31" fmla="*/ 21 h 62"/>
              <a:gd name="T32" fmla="*/ 13 w 55"/>
              <a:gd name="T33" fmla="*/ 27 h 62"/>
              <a:gd name="T34" fmla="*/ 13 w 55"/>
              <a:gd name="T35" fmla="*/ 62 h 62"/>
              <a:gd name="T36" fmla="*/ 0 w 55"/>
              <a:gd name="T37" fmla="*/ 62 h 62"/>
              <a:gd name="T38" fmla="*/ 0 w 55"/>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62">
                <a:moveTo>
                  <a:pt x="0" y="0"/>
                </a:moveTo>
                <a:lnTo>
                  <a:pt x="15" y="0"/>
                </a:lnTo>
                <a:lnTo>
                  <a:pt x="40" y="39"/>
                </a:lnTo>
                <a:lnTo>
                  <a:pt x="42" y="43"/>
                </a:lnTo>
                <a:lnTo>
                  <a:pt x="42" y="43"/>
                </a:lnTo>
                <a:lnTo>
                  <a:pt x="42" y="39"/>
                </a:lnTo>
                <a:lnTo>
                  <a:pt x="42" y="35"/>
                </a:lnTo>
                <a:lnTo>
                  <a:pt x="42" y="0"/>
                </a:lnTo>
                <a:lnTo>
                  <a:pt x="55" y="0"/>
                </a:lnTo>
                <a:lnTo>
                  <a:pt x="55" y="62"/>
                </a:lnTo>
                <a:lnTo>
                  <a:pt x="42" y="62"/>
                </a:lnTo>
                <a:lnTo>
                  <a:pt x="15" y="23"/>
                </a:lnTo>
                <a:lnTo>
                  <a:pt x="13" y="20"/>
                </a:lnTo>
                <a:lnTo>
                  <a:pt x="13" y="18"/>
                </a:lnTo>
                <a:lnTo>
                  <a:pt x="13" y="18"/>
                </a:lnTo>
                <a:lnTo>
                  <a:pt x="13" y="21"/>
                </a:lnTo>
                <a:lnTo>
                  <a:pt x="13" y="27"/>
                </a:lnTo>
                <a:lnTo>
                  <a:pt x="13" y="62"/>
                </a:lnTo>
                <a:lnTo>
                  <a:pt x="0" y="6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2" name="Freeform 66"/>
          <p:cNvSpPr>
            <a:spLocks/>
          </p:cNvSpPr>
          <p:nvPr/>
        </p:nvSpPr>
        <p:spPr bwMode="auto">
          <a:xfrm>
            <a:off x="7822987" y="5065276"/>
            <a:ext cx="94300" cy="120802"/>
          </a:xfrm>
          <a:custGeom>
            <a:avLst/>
            <a:gdLst>
              <a:gd name="T0" fmla="*/ 0 w 48"/>
              <a:gd name="T1" fmla="*/ 0 h 62"/>
              <a:gd name="T2" fmla="*/ 48 w 48"/>
              <a:gd name="T3" fmla="*/ 0 h 62"/>
              <a:gd name="T4" fmla="*/ 48 w 48"/>
              <a:gd name="T5" fmla="*/ 12 h 62"/>
              <a:gd name="T6" fmla="*/ 31 w 48"/>
              <a:gd name="T7" fmla="*/ 12 h 62"/>
              <a:gd name="T8" fmla="*/ 31 w 48"/>
              <a:gd name="T9" fmla="*/ 62 h 62"/>
              <a:gd name="T10" fmla="*/ 17 w 48"/>
              <a:gd name="T11" fmla="*/ 62 h 62"/>
              <a:gd name="T12" fmla="*/ 17 w 48"/>
              <a:gd name="T13" fmla="*/ 12 h 62"/>
              <a:gd name="T14" fmla="*/ 0 w 48"/>
              <a:gd name="T15" fmla="*/ 12 h 62"/>
              <a:gd name="T16" fmla="*/ 0 w 4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2">
                <a:moveTo>
                  <a:pt x="0" y="0"/>
                </a:moveTo>
                <a:lnTo>
                  <a:pt x="48" y="0"/>
                </a:lnTo>
                <a:lnTo>
                  <a:pt x="48" y="12"/>
                </a:lnTo>
                <a:lnTo>
                  <a:pt x="31" y="12"/>
                </a:lnTo>
                <a:lnTo>
                  <a:pt x="31" y="62"/>
                </a:lnTo>
                <a:lnTo>
                  <a:pt x="17" y="62"/>
                </a:lnTo>
                <a:lnTo>
                  <a:pt x="17" y="12"/>
                </a:lnTo>
                <a:lnTo>
                  <a:pt x="0" y="12"/>
                </a:lnTo>
                <a:lnTo>
                  <a:pt x="0"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3" name="Freeform 67"/>
          <p:cNvSpPr>
            <a:spLocks/>
          </p:cNvSpPr>
          <p:nvPr/>
        </p:nvSpPr>
        <p:spPr bwMode="auto">
          <a:xfrm>
            <a:off x="7929075" y="5061379"/>
            <a:ext cx="78583" cy="128595"/>
          </a:xfrm>
          <a:custGeom>
            <a:avLst/>
            <a:gdLst>
              <a:gd name="T0" fmla="*/ 23 w 40"/>
              <a:gd name="T1" fmla="*/ 0 h 66"/>
              <a:gd name="T2" fmla="*/ 31 w 40"/>
              <a:gd name="T3" fmla="*/ 2 h 66"/>
              <a:gd name="T4" fmla="*/ 36 w 40"/>
              <a:gd name="T5" fmla="*/ 4 h 66"/>
              <a:gd name="T6" fmla="*/ 36 w 40"/>
              <a:gd name="T7" fmla="*/ 16 h 66"/>
              <a:gd name="T8" fmla="*/ 31 w 40"/>
              <a:gd name="T9" fmla="*/ 14 h 66"/>
              <a:gd name="T10" fmla="*/ 23 w 40"/>
              <a:gd name="T11" fmla="*/ 12 h 66"/>
              <a:gd name="T12" fmla="*/ 19 w 40"/>
              <a:gd name="T13" fmla="*/ 12 h 66"/>
              <a:gd name="T14" fmla="*/ 17 w 40"/>
              <a:gd name="T15" fmla="*/ 14 h 66"/>
              <a:gd name="T16" fmla="*/ 15 w 40"/>
              <a:gd name="T17" fmla="*/ 16 h 66"/>
              <a:gd name="T18" fmla="*/ 15 w 40"/>
              <a:gd name="T19" fmla="*/ 18 h 66"/>
              <a:gd name="T20" fmla="*/ 15 w 40"/>
              <a:gd name="T21" fmla="*/ 22 h 66"/>
              <a:gd name="T22" fmla="*/ 17 w 40"/>
              <a:gd name="T23" fmla="*/ 23 h 66"/>
              <a:gd name="T24" fmla="*/ 19 w 40"/>
              <a:gd name="T25" fmla="*/ 25 h 66"/>
              <a:gd name="T26" fmla="*/ 25 w 40"/>
              <a:gd name="T27" fmla="*/ 27 h 66"/>
              <a:gd name="T28" fmla="*/ 31 w 40"/>
              <a:gd name="T29" fmla="*/ 31 h 66"/>
              <a:gd name="T30" fmla="*/ 36 w 40"/>
              <a:gd name="T31" fmla="*/ 37 h 66"/>
              <a:gd name="T32" fmla="*/ 38 w 40"/>
              <a:gd name="T33" fmla="*/ 41 h 66"/>
              <a:gd name="T34" fmla="*/ 40 w 40"/>
              <a:gd name="T35" fmla="*/ 46 h 66"/>
              <a:gd name="T36" fmla="*/ 38 w 40"/>
              <a:gd name="T37" fmla="*/ 52 h 66"/>
              <a:gd name="T38" fmla="*/ 36 w 40"/>
              <a:gd name="T39" fmla="*/ 56 h 66"/>
              <a:gd name="T40" fmla="*/ 34 w 40"/>
              <a:gd name="T41" fmla="*/ 60 h 66"/>
              <a:gd name="T42" fmla="*/ 29 w 40"/>
              <a:gd name="T43" fmla="*/ 64 h 66"/>
              <a:gd name="T44" fmla="*/ 23 w 40"/>
              <a:gd name="T45" fmla="*/ 64 h 66"/>
              <a:gd name="T46" fmla="*/ 15 w 40"/>
              <a:gd name="T47" fmla="*/ 66 h 66"/>
              <a:gd name="T48" fmla="*/ 8 w 40"/>
              <a:gd name="T49" fmla="*/ 64 h 66"/>
              <a:gd name="T50" fmla="*/ 0 w 40"/>
              <a:gd name="T51" fmla="*/ 62 h 66"/>
              <a:gd name="T52" fmla="*/ 0 w 40"/>
              <a:gd name="T53" fmla="*/ 48 h 66"/>
              <a:gd name="T54" fmla="*/ 6 w 40"/>
              <a:gd name="T55" fmla="*/ 52 h 66"/>
              <a:gd name="T56" fmla="*/ 11 w 40"/>
              <a:gd name="T57" fmla="*/ 54 h 66"/>
              <a:gd name="T58" fmla="*/ 17 w 40"/>
              <a:gd name="T59" fmla="*/ 54 h 66"/>
              <a:gd name="T60" fmla="*/ 21 w 40"/>
              <a:gd name="T61" fmla="*/ 54 h 66"/>
              <a:gd name="T62" fmla="*/ 23 w 40"/>
              <a:gd name="T63" fmla="*/ 52 h 66"/>
              <a:gd name="T64" fmla="*/ 25 w 40"/>
              <a:gd name="T65" fmla="*/ 50 h 66"/>
              <a:gd name="T66" fmla="*/ 25 w 40"/>
              <a:gd name="T67" fmla="*/ 48 h 66"/>
              <a:gd name="T68" fmla="*/ 25 w 40"/>
              <a:gd name="T69" fmla="*/ 45 h 66"/>
              <a:gd name="T70" fmla="*/ 23 w 40"/>
              <a:gd name="T71" fmla="*/ 43 h 66"/>
              <a:gd name="T72" fmla="*/ 19 w 40"/>
              <a:gd name="T73" fmla="*/ 41 h 66"/>
              <a:gd name="T74" fmla="*/ 13 w 40"/>
              <a:gd name="T75" fmla="*/ 37 h 66"/>
              <a:gd name="T76" fmla="*/ 8 w 40"/>
              <a:gd name="T77" fmla="*/ 35 h 66"/>
              <a:gd name="T78" fmla="*/ 4 w 40"/>
              <a:gd name="T79" fmla="*/ 29 h 66"/>
              <a:gd name="T80" fmla="*/ 0 w 40"/>
              <a:gd name="T81" fmla="*/ 25 h 66"/>
              <a:gd name="T82" fmla="*/ 0 w 40"/>
              <a:gd name="T83" fmla="*/ 20 h 66"/>
              <a:gd name="T84" fmla="*/ 0 w 40"/>
              <a:gd name="T85" fmla="*/ 14 h 66"/>
              <a:gd name="T86" fmla="*/ 2 w 40"/>
              <a:gd name="T87" fmla="*/ 10 h 66"/>
              <a:gd name="T88" fmla="*/ 6 w 40"/>
              <a:gd name="T89" fmla="*/ 6 h 66"/>
              <a:gd name="T90" fmla="*/ 9 w 40"/>
              <a:gd name="T91" fmla="*/ 4 h 66"/>
              <a:gd name="T92" fmla="*/ 15 w 40"/>
              <a:gd name="T93" fmla="*/ 2 h 66"/>
              <a:gd name="T94" fmla="*/ 23 w 40"/>
              <a:gd name="T9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66">
                <a:moveTo>
                  <a:pt x="23" y="0"/>
                </a:moveTo>
                <a:lnTo>
                  <a:pt x="31" y="2"/>
                </a:lnTo>
                <a:lnTo>
                  <a:pt x="36" y="4"/>
                </a:lnTo>
                <a:lnTo>
                  <a:pt x="36" y="16"/>
                </a:lnTo>
                <a:lnTo>
                  <a:pt x="31" y="14"/>
                </a:lnTo>
                <a:lnTo>
                  <a:pt x="23" y="12"/>
                </a:lnTo>
                <a:lnTo>
                  <a:pt x="19" y="12"/>
                </a:lnTo>
                <a:lnTo>
                  <a:pt x="17" y="14"/>
                </a:lnTo>
                <a:lnTo>
                  <a:pt x="15" y="16"/>
                </a:lnTo>
                <a:lnTo>
                  <a:pt x="15" y="18"/>
                </a:lnTo>
                <a:lnTo>
                  <a:pt x="15" y="22"/>
                </a:lnTo>
                <a:lnTo>
                  <a:pt x="17" y="23"/>
                </a:lnTo>
                <a:lnTo>
                  <a:pt x="19" y="25"/>
                </a:lnTo>
                <a:lnTo>
                  <a:pt x="25" y="27"/>
                </a:lnTo>
                <a:lnTo>
                  <a:pt x="31" y="31"/>
                </a:lnTo>
                <a:lnTo>
                  <a:pt x="36" y="37"/>
                </a:lnTo>
                <a:lnTo>
                  <a:pt x="38" y="41"/>
                </a:lnTo>
                <a:lnTo>
                  <a:pt x="40" y="46"/>
                </a:lnTo>
                <a:lnTo>
                  <a:pt x="38" y="52"/>
                </a:lnTo>
                <a:lnTo>
                  <a:pt x="36" y="56"/>
                </a:lnTo>
                <a:lnTo>
                  <a:pt x="34" y="60"/>
                </a:lnTo>
                <a:lnTo>
                  <a:pt x="29" y="64"/>
                </a:lnTo>
                <a:lnTo>
                  <a:pt x="23" y="64"/>
                </a:lnTo>
                <a:lnTo>
                  <a:pt x="15" y="66"/>
                </a:lnTo>
                <a:lnTo>
                  <a:pt x="8" y="64"/>
                </a:lnTo>
                <a:lnTo>
                  <a:pt x="0" y="62"/>
                </a:lnTo>
                <a:lnTo>
                  <a:pt x="0" y="48"/>
                </a:lnTo>
                <a:lnTo>
                  <a:pt x="6" y="52"/>
                </a:lnTo>
                <a:lnTo>
                  <a:pt x="11" y="54"/>
                </a:lnTo>
                <a:lnTo>
                  <a:pt x="17" y="54"/>
                </a:lnTo>
                <a:lnTo>
                  <a:pt x="21" y="54"/>
                </a:lnTo>
                <a:lnTo>
                  <a:pt x="23" y="52"/>
                </a:lnTo>
                <a:lnTo>
                  <a:pt x="25" y="50"/>
                </a:lnTo>
                <a:lnTo>
                  <a:pt x="25" y="48"/>
                </a:lnTo>
                <a:lnTo>
                  <a:pt x="25" y="45"/>
                </a:lnTo>
                <a:lnTo>
                  <a:pt x="23" y="43"/>
                </a:lnTo>
                <a:lnTo>
                  <a:pt x="19" y="41"/>
                </a:lnTo>
                <a:lnTo>
                  <a:pt x="13" y="37"/>
                </a:lnTo>
                <a:lnTo>
                  <a:pt x="8" y="35"/>
                </a:lnTo>
                <a:lnTo>
                  <a:pt x="4" y="29"/>
                </a:lnTo>
                <a:lnTo>
                  <a:pt x="0" y="25"/>
                </a:lnTo>
                <a:lnTo>
                  <a:pt x="0" y="20"/>
                </a:lnTo>
                <a:lnTo>
                  <a:pt x="0" y="14"/>
                </a:lnTo>
                <a:lnTo>
                  <a:pt x="2" y="10"/>
                </a:lnTo>
                <a:lnTo>
                  <a:pt x="6" y="6"/>
                </a:lnTo>
                <a:lnTo>
                  <a:pt x="9" y="4"/>
                </a:lnTo>
                <a:lnTo>
                  <a:pt x="15" y="2"/>
                </a:lnTo>
                <a:lnTo>
                  <a:pt x="23" y="0"/>
                </a:lnTo>
                <a:close/>
              </a:path>
            </a:pathLst>
          </a:custGeom>
          <a:solidFill>
            <a:srgbClr val="BCDA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4" name="Freeform 39"/>
          <p:cNvSpPr>
            <a:spLocks/>
          </p:cNvSpPr>
          <p:nvPr/>
        </p:nvSpPr>
        <p:spPr bwMode="auto">
          <a:xfrm>
            <a:off x="7625390" y="3606831"/>
            <a:ext cx="1345530" cy="2118211"/>
          </a:xfrm>
          <a:custGeom>
            <a:avLst/>
            <a:gdLst>
              <a:gd name="T0" fmla="*/ 169 w 808"/>
              <a:gd name="T1" fmla="*/ 12 h 1272"/>
              <a:gd name="T2" fmla="*/ 161 w 808"/>
              <a:gd name="T3" fmla="*/ 44 h 1272"/>
              <a:gd name="T4" fmla="*/ 159 w 808"/>
              <a:gd name="T5" fmla="*/ 98 h 1272"/>
              <a:gd name="T6" fmla="*/ 167 w 808"/>
              <a:gd name="T7" fmla="*/ 219 h 1272"/>
              <a:gd name="T8" fmla="*/ 192 w 808"/>
              <a:gd name="T9" fmla="*/ 310 h 1272"/>
              <a:gd name="T10" fmla="*/ 236 w 808"/>
              <a:gd name="T11" fmla="*/ 379 h 1272"/>
              <a:gd name="T12" fmla="*/ 315 w 808"/>
              <a:gd name="T13" fmla="*/ 446 h 1272"/>
              <a:gd name="T14" fmla="*/ 401 w 808"/>
              <a:gd name="T15" fmla="*/ 500 h 1272"/>
              <a:gd name="T16" fmla="*/ 491 w 808"/>
              <a:gd name="T17" fmla="*/ 567 h 1272"/>
              <a:gd name="T18" fmla="*/ 549 w 808"/>
              <a:gd name="T19" fmla="*/ 636 h 1272"/>
              <a:gd name="T20" fmla="*/ 566 w 808"/>
              <a:gd name="T21" fmla="*/ 667 h 1272"/>
              <a:gd name="T22" fmla="*/ 578 w 808"/>
              <a:gd name="T23" fmla="*/ 688 h 1272"/>
              <a:gd name="T24" fmla="*/ 585 w 808"/>
              <a:gd name="T25" fmla="*/ 711 h 1272"/>
              <a:gd name="T26" fmla="*/ 599 w 808"/>
              <a:gd name="T27" fmla="*/ 688 h 1272"/>
              <a:gd name="T28" fmla="*/ 599 w 808"/>
              <a:gd name="T29" fmla="*/ 623 h 1272"/>
              <a:gd name="T30" fmla="*/ 576 w 808"/>
              <a:gd name="T31" fmla="*/ 559 h 1272"/>
              <a:gd name="T32" fmla="*/ 545 w 808"/>
              <a:gd name="T33" fmla="*/ 502 h 1272"/>
              <a:gd name="T34" fmla="*/ 501 w 808"/>
              <a:gd name="T35" fmla="*/ 440 h 1272"/>
              <a:gd name="T36" fmla="*/ 459 w 808"/>
              <a:gd name="T37" fmla="*/ 379 h 1272"/>
              <a:gd name="T38" fmla="*/ 432 w 808"/>
              <a:gd name="T39" fmla="*/ 308 h 1272"/>
              <a:gd name="T40" fmla="*/ 447 w 808"/>
              <a:gd name="T41" fmla="*/ 327 h 1272"/>
              <a:gd name="T42" fmla="*/ 466 w 808"/>
              <a:gd name="T43" fmla="*/ 342 h 1272"/>
              <a:gd name="T44" fmla="*/ 593 w 808"/>
              <a:gd name="T45" fmla="*/ 465 h 1272"/>
              <a:gd name="T46" fmla="*/ 706 w 808"/>
              <a:gd name="T47" fmla="*/ 598 h 1272"/>
              <a:gd name="T48" fmla="*/ 774 w 808"/>
              <a:gd name="T49" fmla="*/ 705 h 1272"/>
              <a:gd name="T50" fmla="*/ 799 w 808"/>
              <a:gd name="T51" fmla="*/ 782 h 1272"/>
              <a:gd name="T52" fmla="*/ 808 w 808"/>
              <a:gd name="T53" fmla="*/ 892 h 1272"/>
              <a:gd name="T54" fmla="*/ 789 w 808"/>
              <a:gd name="T55" fmla="*/ 1001 h 1272"/>
              <a:gd name="T56" fmla="*/ 747 w 808"/>
              <a:gd name="T57" fmla="*/ 1092 h 1272"/>
              <a:gd name="T58" fmla="*/ 691 w 808"/>
              <a:gd name="T59" fmla="*/ 1161 h 1272"/>
              <a:gd name="T60" fmla="*/ 622 w 808"/>
              <a:gd name="T61" fmla="*/ 1214 h 1272"/>
              <a:gd name="T62" fmla="*/ 535 w 808"/>
              <a:gd name="T63" fmla="*/ 1253 h 1272"/>
              <a:gd name="T64" fmla="*/ 438 w 808"/>
              <a:gd name="T65" fmla="*/ 1272 h 1272"/>
              <a:gd name="T66" fmla="*/ 443 w 808"/>
              <a:gd name="T67" fmla="*/ 1255 h 1272"/>
              <a:gd name="T68" fmla="*/ 455 w 808"/>
              <a:gd name="T69" fmla="*/ 1209 h 1272"/>
              <a:gd name="T70" fmla="*/ 443 w 808"/>
              <a:gd name="T71" fmla="*/ 1138 h 1272"/>
              <a:gd name="T72" fmla="*/ 403 w 808"/>
              <a:gd name="T73" fmla="*/ 1061 h 1272"/>
              <a:gd name="T74" fmla="*/ 343 w 808"/>
              <a:gd name="T75" fmla="*/ 999 h 1272"/>
              <a:gd name="T76" fmla="*/ 272 w 808"/>
              <a:gd name="T77" fmla="*/ 947 h 1272"/>
              <a:gd name="T78" fmla="*/ 184 w 808"/>
              <a:gd name="T79" fmla="*/ 880 h 1272"/>
              <a:gd name="T80" fmla="*/ 102 w 808"/>
              <a:gd name="T81" fmla="*/ 778 h 1272"/>
              <a:gd name="T82" fmla="*/ 44 w 808"/>
              <a:gd name="T83" fmla="*/ 659 h 1272"/>
              <a:gd name="T84" fmla="*/ 11 w 808"/>
              <a:gd name="T85" fmla="*/ 530 h 1272"/>
              <a:gd name="T86" fmla="*/ 21 w 808"/>
              <a:gd name="T87" fmla="*/ 523 h 1272"/>
              <a:gd name="T88" fmla="*/ 90 w 808"/>
              <a:gd name="T89" fmla="*/ 627 h 1272"/>
              <a:gd name="T90" fmla="*/ 184 w 808"/>
              <a:gd name="T91" fmla="*/ 705 h 1272"/>
              <a:gd name="T92" fmla="*/ 286 w 808"/>
              <a:gd name="T93" fmla="*/ 771 h 1272"/>
              <a:gd name="T94" fmla="*/ 370 w 808"/>
              <a:gd name="T95" fmla="*/ 855 h 1272"/>
              <a:gd name="T96" fmla="*/ 267 w 808"/>
              <a:gd name="T97" fmla="*/ 669 h 1272"/>
              <a:gd name="T98" fmla="*/ 192 w 808"/>
              <a:gd name="T99" fmla="*/ 550 h 1272"/>
              <a:gd name="T100" fmla="*/ 115 w 808"/>
              <a:gd name="T101" fmla="*/ 411 h 1272"/>
              <a:gd name="T102" fmla="*/ 88 w 808"/>
              <a:gd name="T103" fmla="*/ 286 h 1272"/>
              <a:gd name="T104" fmla="*/ 90 w 808"/>
              <a:gd name="T105" fmla="*/ 198 h 1272"/>
              <a:gd name="T106" fmla="*/ 113 w 808"/>
              <a:gd name="T107" fmla="*/ 112 h 1272"/>
              <a:gd name="T108" fmla="*/ 155 w 808"/>
              <a:gd name="T109" fmla="*/ 2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1272">
                <a:moveTo>
                  <a:pt x="171" y="0"/>
                </a:moveTo>
                <a:lnTo>
                  <a:pt x="169" y="12"/>
                </a:lnTo>
                <a:lnTo>
                  <a:pt x="165" y="29"/>
                </a:lnTo>
                <a:lnTo>
                  <a:pt x="161" y="44"/>
                </a:lnTo>
                <a:lnTo>
                  <a:pt x="161" y="56"/>
                </a:lnTo>
                <a:lnTo>
                  <a:pt x="159" y="98"/>
                </a:lnTo>
                <a:lnTo>
                  <a:pt x="161" y="171"/>
                </a:lnTo>
                <a:lnTo>
                  <a:pt x="167" y="219"/>
                </a:lnTo>
                <a:lnTo>
                  <a:pt x="176" y="265"/>
                </a:lnTo>
                <a:lnTo>
                  <a:pt x="192" y="310"/>
                </a:lnTo>
                <a:lnTo>
                  <a:pt x="211" y="346"/>
                </a:lnTo>
                <a:lnTo>
                  <a:pt x="236" y="379"/>
                </a:lnTo>
                <a:lnTo>
                  <a:pt x="272" y="415"/>
                </a:lnTo>
                <a:lnTo>
                  <a:pt x="315" y="446"/>
                </a:lnTo>
                <a:lnTo>
                  <a:pt x="357" y="473"/>
                </a:lnTo>
                <a:lnTo>
                  <a:pt x="401" y="500"/>
                </a:lnTo>
                <a:lnTo>
                  <a:pt x="443" y="529"/>
                </a:lnTo>
                <a:lnTo>
                  <a:pt x="491" y="567"/>
                </a:lnTo>
                <a:lnTo>
                  <a:pt x="532" y="613"/>
                </a:lnTo>
                <a:lnTo>
                  <a:pt x="549" y="636"/>
                </a:lnTo>
                <a:lnTo>
                  <a:pt x="562" y="659"/>
                </a:lnTo>
                <a:lnTo>
                  <a:pt x="566" y="667"/>
                </a:lnTo>
                <a:lnTo>
                  <a:pt x="570" y="677"/>
                </a:lnTo>
                <a:lnTo>
                  <a:pt x="578" y="688"/>
                </a:lnTo>
                <a:lnTo>
                  <a:pt x="582" y="701"/>
                </a:lnTo>
                <a:lnTo>
                  <a:pt x="585" y="711"/>
                </a:lnTo>
                <a:lnTo>
                  <a:pt x="585" y="717"/>
                </a:lnTo>
                <a:lnTo>
                  <a:pt x="599" y="688"/>
                </a:lnTo>
                <a:lnTo>
                  <a:pt x="603" y="657"/>
                </a:lnTo>
                <a:lnTo>
                  <a:pt x="599" y="623"/>
                </a:lnTo>
                <a:lnTo>
                  <a:pt x="589" y="590"/>
                </a:lnTo>
                <a:lnTo>
                  <a:pt x="576" y="559"/>
                </a:lnTo>
                <a:lnTo>
                  <a:pt x="560" y="529"/>
                </a:lnTo>
                <a:lnTo>
                  <a:pt x="545" y="502"/>
                </a:lnTo>
                <a:lnTo>
                  <a:pt x="524" y="469"/>
                </a:lnTo>
                <a:lnTo>
                  <a:pt x="501" y="440"/>
                </a:lnTo>
                <a:lnTo>
                  <a:pt x="478" y="409"/>
                </a:lnTo>
                <a:lnTo>
                  <a:pt x="459" y="379"/>
                </a:lnTo>
                <a:lnTo>
                  <a:pt x="441" y="344"/>
                </a:lnTo>
                <a:lnTo>
                  <a:pt x="432" y="308"/>
                </a:lnTo>
                <a:lnTo>
                  <a:pt x="438" y="315"/>
                </a:lnTo>
                <a:lnTo>
                  <a:pt x="447" y="327"/>
                </a:lnTo>
                <a:lnTo>
                  <a:pt x="459" y="336"/>
                </a:lnTo>
                <a:lnTo>
                  <a:pt x="466" y="342"/>
                </a:lnTo>
                <a:lnTo>
                  <a:pt x="530" y="402"/>
                </a:lnTo>
                <a:lnTo>
                  <a:pt x="593" y="465"/>
                </a:lnTo>
                <a:lnTo>
                  <a:pt x="653" y="530"/>
                </a:lnTo>
                <a:lnTo>
                  <a:pt x="706" y="598"/>
                </a:lnTo>
                <a:lnTo>
                  <a:pt x="754" y="671"/>
                </a:lnTo>
                <a:lnTo>
                  <a:pt x="774" y="705"/>
                </a:lnTo>
                <a:lnTo>
                  <a:pt x="789" y="744"/>
                </a:lnTo>
                <a:lnTo>
                  <a:pt x="799" y="782"/>
                </a:lnTo>
                <a:lnTo>
                  <a:pt x="806" y="836"/>
                </a:lnTo>
                <a:lnTo>
                  <a:pt x="808" y="892"/>
                </a:lnTo>
                <a:lnTo>
                  <a:pt x="802" y="947"/>
                </a:lnTo>
                <a:lnTo>
                  <a:pt x="789" y="1001"/>
                </a:lnTo>
                <a:lnTo>
                  <a:pt x="768" y="1053"/>
                </a:lnTo>
                <a:lnTo>
                  <a:pt x="747" y="1092"/>
                </a:lnTo>
                <a:lnTo>
                  <a:pt x="720" y="1128"/>
                </a:lnTo>
                <a:lnTo>
                  <a:pt x="691" y="1161"/>
                </a:lnTo>
                <a:lnTo>
                  <a:pt x="658" y="1190"/>
                </a:lnTo>
                <a:lnTo>
                  <a:pt x="622" y="1214"/>
                </a:lnTo>
                <a:lnTo>
                  <a:pt x="583" y="1236"/>
                </a:lnTo>
                <a:lnTo>
                  <a:pt x="535" y="1253"/>
                </a:lnTo>
                <a:lnTo>
                  <a:pt x="487" y="1264"/>
                </a:lnTo>
                <a:lnTo>
                  <a:pt x="438" y="1272"/>
                </a:lnTo>
                <a:lnTo>
                  <a:pt x="428" y="1272"/>
                </a:lnTo>
                <a:lnTo>
                  <a:pt x="443" y="1255"/>
                </a:lnTo>
                <a:lnTo>
                  <a:pt x="453" y="1234"/>
                </a:lnTo>
                <a:lnTo>
                  <a:pt x="455" y="1209"/>
                </a:lnTo>
                <a:lnTo>
                  <a:pt x="453" y="1172"/>
                </a:lnTo>
                <a:lnTo>
                  <a:pt x="443" y="1138"/>
                </a:lnTo>
                <a:lnTo>
                  <a:pt x="426" y="1095"/>
                </a:lnTo>
                <a:lnTo>
                  <a:pt x="403" y="1061"/>
                </a:lnTo>
                <a:lnTo>
                  <a:pt x="374" y="1028"/>
                </a:lnTo>
                <a:lnTo>
                  <a:pt x="343" y="999"/>
                </a:lnTo>
                <a:lnTo>
                  <a:pt x="309" y="972"/>
                </a:lnTo>
                <a:lnTo>
                  <a:pt x="272" y="947"/>
                </a:lnTo>
                <a:lnTo>
                  <a:pt x="236" y="922"/>
                </a:lnTo>
                <a:lnTo>
                  <a:pt x="184" y="880"/>
                </a:lnTo>
                <a:lnTo>
                  <a:pt x="140" y="832"/>
                </a:lnTo>
                <a:lnTo>
                  <a:pt x="102" y="778"/>
                </a:lnTo>
                <a:lnTo>
                  <a:pt x="71" y="721"/>
                </a:lnTo>
                <a:lnTo>
                  <a:pt x="44" y="659"/>
                </a:lnTo>
                <a:lnTo>
                  <a:pt x="25" y="596"/>
                </a:lnTo>
                <a:lnTo>
                  <a:pt x="11" y="530"/>
                </a:lnTo>
                <a:lnTo>
                  <a:pt x="0" y="465"/>
                </a:lnTo>
                <a:lnTo>
                  <a:pt x="21" y="523"/>
                </a:lnTo>
                <a:lnTo>
                  <a:pt x="52" y="577"/>
                </a:lnTo>
                <a:lnTo>
                  <a:pt x="90" y="627"/>
                </a:lnTo>
                <a:lnTo>
                  <a:pt x="134" y="671"/>
                </a:lnTo>
                <a:lnTo>
                  <a:pt x="184" y="705"/>
                </a:lnTo>
                <a:lnTo>
                  <a:pt x="238" y="738"/>
                </a:lnTo>
                <a:lnTo>
                  <a:pt x="286" y="771"/>
                </a:lnTo>
                <a:lnTo>
                  <a:pt x="330" y="809"/>
                </a:lnTo>
                <a:lnTo>
                  <a:pt x="370" y="855"/>
                </a:lnTo>
                <a:lnTo>
                  <a:pt x="319" y="761"/>
                </a:lnTo>
                <a:lnTo>
                  <a:pt x="267" y="669"/>
                </a:lnTo>
                <a:lnTo>
                  <a:pt x="209" y="577"/>
                </a:lnTo>
                <a:lnTo>
                  <a:pt x="192" y="550"/>
                </a:lnTo>
                <a:lnTo>
                  <a:pt x="142" y="469"/>
                </a:lnTo>
                <a:lnTo>
                  <a:pt x="115" y="411"/>
                </a:lnTo>
                <a:lnTo>
                  <a:pt x="98" y="350"/>
                </a:lnTo>
                <a:lnTo>
                  <a:pt x="88" y="286"/>
                </a:lnTo>
                <a:lnTo>
                  <a:pt x="86" y="242"/>
                </a:lnTo>
                <a:lnTo>
                  <a:pt x="90" y="198"/>
                </a:lnTo>
                <a:lnTo>
                  <a:pt x="98" y="154"/>
                </a:lnTo>
                <a:lnTo>
                  <a:pt x="113" y="112"/>
                </a:lnTo>
                <a:lnTo>
                  <a:pt x="132" y="69"/>
                </a:lnTo>
                <a:lnTo>
                  <a:pt x="155" y="29"/>
                </a:lnTo>
                <a:lnTo>
                  <a:pt x="171"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5" name="Freeform 74"/>
          <p:cNvSpPr>
            <a:spLocks/>
          </p:cNvSpPr>
          <p:nvPr/>
        </p:nvSpPr>
        <p:spPr bwMode="auto">
          <a:xfrm>
            <a:off x="7980089" y="2289610"/>
            <a:ext cx="169856" cy="536214"/>
          </a:xfrm>
          <a:custGeom>
            <a:avLst/>
            <a:gdLst>
              <a:gd name="T0" fmla="*/ 29 w 102"/>
              <a:gd name="T1" fmla="*/ 0 h 322"/>
              <a:gd name="T2" fmla="*/ 33 w 102"/>
              <a:gd name="T3" fmla="*/ 7 h 322"/>
              <a:gd name="T4" fmla="*/ 36 w 102"/>
              <a:gd name="T5" fmla="*/ 13 h 322"/>
              <a:gd name="T6" fmla="*/ 40 w 102"/>
              <a:gd name="T7" fmla="*/ 19 h 322"/>
              <a:gd name="T8" fmla="*/ 48 w 102"/>
              <a:gd name="T9" fmla="*/ 30 h 322"/>
              <a:gd name="T10" fmla="*/ 50 w 102"/>
              <a:gd name="T11" fmla="*/ 34 h 322"/>
              <a:gd name="T12" fmla="*/ 52 w 102"/>
              <a:gd name="T13" fmla="*/ 38 h 322"/>
              <a:gd name="T14" fmla="*/ 65 w 102"/>
              <a:gd name="T15" fmla="*/ 57 h 322"/>
              <a:gd name="T16" fmla="*/ 71 w 102"/>
              <a:gd name="T17" fmla="*/ 65 h 322"/>
              <a:gd name="T18" fmla="*/ 77 w 102"/>
              <a:gd name="T19" fmla="*/ 73 h 322"/>
              <a:gd name="T20" fmla="*/ 94 w 102"/>
              <a:gd name="T21" fmla="*/ 115 h 322"/>
              <a:gd name="T22" fmla="*/ 102 w 102"/>
              <a:gd name="T23" fmla="*/ 159 h 322"/>
              <a:gd name="T24" fmla="*/ 102 w 102"/>
              <a:gd name="T25" fmla="*/ 205 h 322"/>
              <a:gd name="T26" fmla="*/ 90 w 102"/>
              <a:gd name="T27" fmla="*/ 247 h 322"/>
              <a:gd name="T28" fmla="*/ 71 w 102"/>
              <a:gd name="T29" fmla="*/ 286 h 322"/>
              <a:gd name="T30" fmla="*/ 44 w 102"/>
              <a:gd name="T31" fmla="*/ 322 h 322"/>
              <a:gd name="T32" fmla="*/ 31 w 102"/>
              <a:gd name="T33" fmla="*/ 303 h 322"/>
              <a:gd name="T34" fmla="*/ 19 w 102"/>
              <a:gd name="T35" fmla="*/ 286 h 322"/>
              <a:gd name="T36" fmla="*/ 10 w 102"/>
              <a:gd name="T37" fmla="*/ 269 h 322"/>
              <a:gd name="T38" fmla="*/ 2 w 102"/>
              <a:gd name="T39" fmla="*/ 247 h 322"/>
              <a:gd name="T40" fmla="*/ 0 w 102"/>
              <a:gd name="T41" fmla="*/ 222 h 322"/>
              <a:gd name="T42" fmla="*/ 6 w 102"/>
              <a:gd name="T43" fmla="*/ 201 h 322"/>
              <a:gd name="T44" fmla="*/ 13 w 102"/>
              <a:gd name="T45" fmla="*/ 180 h 322"/>
              <a:gd name="T46" fmla="*/ 23 w 102"/>
              <a:gd name="T47" fmla="*/ 159 h 322"/>
              <a:gd name="T48" fmla="*/ 29 w 102"/>
              <a:gd name="T49" fmla="*/ 144 h 322"/>
              <a:gd name="T50" fmla="*/ 34 w 102"/>
              <a:gd name="T51" fmla="*/ 132 h 322"/>
              <a:gd name="T52" fmla="*/ 36 w 102"/>
              <a:gd name="T53" fmla="*/ 121 h 322"/>
              <a:gd name="T54" fmla="*/ 40 w 102"/>
              <a:gd name="T55" fmla="*/ 107 h 322"/>
              <a:gd name="T56" fmla="*/ 42 w 102"/>
              <a:gd name="T57" fmla="*/ 96 h 322"/>
              <a:gd name="T58" fmla="*/ 42 w 102"/>
              <a:gd name="T59" fmla="*/ 73 h 322"/>
              <a:gd name="T60" fmla="*/ 40 w 102"/>
              <a:gd name="T61" fmla="*/ 50 h 322"/>
              <a:gd name="T62" fmla="*/ 36 w 102"/>
              <a:gd name="T63" fmla="*/ 25 h 322"/>
              <a:gd name="T64" fmla="*/ 33 w 102"/>
              <a:gd name="T65" fmla="*/ 13 h 322"/>
              <a:gd name="T66" fmla="*/ 29 w 102"/>
              <a:gd name="T67" fmla="*/ 1 h 322"/>
              <a:gd name="T68" fmla="*/ 29 w 102"/>
              <a:gd name="T6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322">
                <a:moveTo>
                  <a:pt x="29" y="0"/>
                </a:moveTo>
                <a:lnTo>
                  <a:pt x="33" y="7"/>
                </a:lnTo>
                <a:lnTo>
                  <a:pt x="36" y="13"/>
                </a:lnTo>
                <a:lnTo>
                  <a:pt x="40" y="19"/>
                </a:lnTo>
                <a:lnTo>
                  <a:pt x="48" y="30"/>
                </a:lnTo>
                <a:lnTo>
                  <a:pt x="50" y="34"/>
                </a:lnTo>
                <a:lnTo>
                  <a:pt x="52" y="38"/>
                </a:lnTo>
                <a:lnTo>
                  <a:pt x="65" y="57"/>
                </a:lnTo>
                <a:lnTo>
                  <a:pt x="71" y="65"/>
                </a:lnTo>
                <a:lnTo>
                  <a:pt x="77" y="73"/>
                </a:lnTo>
                <a:lnTo>
                  <a:pt x="94" y="115"/>
                </a:lnTo>
                <a:lnTo>
                  <a:pt x="102" y="159"/>
                </a:lnTo>
                <a:lnTo>
                  <a:pt x="102" y="205"/>
                </a:lnTo>
                <a:lnTo>
                  <a:pt x="90" y="247"/>
                </a:lnTo>
                <a:lnTo>
                  <a:pt x="71" y="286"/>
                </a:lnTo>
                <a:lnTo>
                  <a:pt x="44" y="322"/>
                </a:lnTo>
                <a:lnTo>
                  <a:pt x="31" y="303"/>
                </a:lnTo>
                <a:lnTo>
                  <a:pt x="19" y="286"/>
                </a:lnTo>
                <a:lnTo>
                  <a:pt x="10" y="269"/>
                </a:lnTo>
                <a:lnTo>
                  <a:pt x="2" y="247"/>
                </a:lnTo>
                <a:lnTo>
                  <a:pt x="0" y="222"/>
                </a:lnTo>
                <a:lnTo>
                  <a:pt x="6" y="201"/>
                </a:lnTo>
                <a:lnTo>
                  <a:pt x="13" y="180"/>
                </a:lnTo>
                <a:lnTo>
                  <a:pt x="23" y="159"/>
                </a:lnTo>
                <a:lnTo>
                  <a:pt x="29" y="144"/>
                </a:lnTo>
                <a:lnTo>
                  <a:pt x="34" y="132"/>
                </a:lnTo>
                <a:lnTo>
                  <a:pt x="36" y="121"/>
                </a:lnTo>
                <a:lnTo>
                  <a:pt x="40" y="107"/>
                </a:lnTo>
                <a:lnTo>
                  <a:pt x="42" y="96"/>
                </a:lnTo>
                <a:lnTo>
                  <a:pt x="42" y="73"/>
                </a:lnTo>
                <a:lnTo>
                  <a:pt x="40" y="50"/>
                </a:lnTo>
                <a:lnTo>
                  <a:pt x="36" y="25"/>
                </a:lnTo>
                <a:lnTo>
                  <a:pt x="33" y="13"/>
                </a:lnTo>
                <a:lnTo>
                  <a:pt x="29" y="1"/>
                </a:lnTo>
                <a:lnTo>
                  <a:pt x="29"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6" name="Freeform 75"/>
          <p:cNvSpPr>
            <a:spLocks/>
          </p:cNvSpPr>
          <p:nvPr/>
        </p:nvSpPr>
        <p:spPr bwMode="auto">
          <a:xfrm>
            <a:off x="7928467" y="2960709"/>
            <a:ext cx="437964" cy="957525"/>
          </a:xfrm>
          <a:custGeom>
            <a:avLst/>
            <a:gdLst>
              <a:gd name="T0" fmla="*/ 257 w 263"/>
              <a:gd name="T1" fmla="*/ 2 h 575"/>
              <a:gd name="T2" fmla="*/ 250 w 263"/>
              <a:gd name="T3" fmla="*/ 12 h 575"/>
              <a:gd name="T4" fmla="*/ 227 w 263"/>
              <a:gd name="T5" fmla="*/ 87 h 575"/>
              <a:gd name="T6" fmla="*/ 231 w 263"/>
              <a:gd name="T7" fmla="*/ 165 h 575"/>
              <a:gd name="T8" fmla="*/ 242 w 263"/>
              <a:gd name="T9" fmla="*/ 240 h 575"/>
              <a:gd name="T10" fmla="*/ 240 w 263"/>
              <a:gd name="T11" fmla="*/ 350 h 575"/>
              <a:gd name="T12" fmla="*/ 215 w 263"/>
              <a:gd name="T13" fmla="*/ 434 h 575"/>
              <a:gd name="T14" fmla="*/ 169 w 263"/>
              <a:gd name="T15" fmla="*/ 505 h 575"/>
              <a:gd name="T16" fmla="*/ 96 w 263"/>
              <a:gd name="T17" fmla="*/ 557 h 575"/>
              <a:gd name="T18" fmla="*/ 58 w 263"/>
              <a:gd name="T19" fmla="*/ 575 h 575"/>
              <a:gd name="T20" fmla="*/ 29 w 263"/>
              <a:gd name="T21" fmla="*/ 565 h 575"/>
              <a:gd name="T22" fmla="*/ 6 w 263"/>
              <a:gd name="T23" fmla="*/ 511 h 575"/>
              <a:gd name="T24" fmla="*/ 2 w 263"/>
              <a:gd name="T25" fmla="*/ 436 h 575"/>
              <a:gd name="T26" fmla="*/ 25 w 263"/>
              <a:gd name="T27" fmla="*/ 382 h 575"/>
              <a:gd name="T28" fmla="*/ 44 w 263"/>
              <a:gd name="T29" fmla="*/ 327 h 575"/>
              <a:gd name="T30" fmla="*/ 39 w 263"/>
              <a:gd name="T31" fmla="*/ 277 h 575"/>
              <a:gd name="T32" fmla="*/ 60 w 263"/>
              <a:gd name="T33" fmla="*/ 309 h 575"/>
              <a:gd name="T34" fmla="*/ 81 w 263"/>
              <a:gd name="T35" fmla="*/ 340 h 575"/>
              <a:gd name="T36" fmla="*/ 85 w 263"/>
              <a:gd name="T37" fmla="*/ 340 h 575"/>
              <a:gd name="T38" fmla="*/ 75 w 263"/>
              <a:gd name="T39" fmla="*/ 304 h 575"/>
              <a:gd name="T40" fmla="*/ 75 w 263"/>
              <a:gd name="T41" fmla="*/ 259 h 575"/>
              <a:gd name="T42" fmla="*/ 90 w 263"/>
              <a:gd name="T43" fmla="*/ 208 h 575"/>
              <a:gd name="T44" fmla="*/ 115 w 263"/>
              <a:gd name="T45" fmla="*/ 160 h 575"/>
              <a:gd name="T46" fmla="*/ 138 w 263"/>
              <a:gd name="T47" fmla="*/ 127 h 575"/>
              <a:gd name="T48" fmla="*/ 131 w 263"/>
              <a:gd name="T49" fmla="*/ 169 h 575"/>
              <a:gd name="T50" fmla="*/ 137 w 263"/>
              <a:gd name="T51" fmla="*/ 211 h 575"/>
              <a:gd name="T52" fmla="*/ 150 w 263"/>
              <a:gd name="T53" fmla="*/ 246 h 575"/>
              <a:gd name="T54" fmla="*/ 152 w 263"/>
              <a:gd name="T55" fmla="*/ 281 h 575"/>
              <a:gd name="T56" fmla="*/ 163 w 263"/>
              <a:gd name="T57" fmla="*/ 221 h 575"/>
              <a:gd name="T58" fmla="*/ 163 w 263"/>
              <a:gd name="T59" fmla="*/ 165 h 575"/>
              <a:gd name="T60" fmla="*/ 171 w 263"/>
              <a:gd name="T61" fmla="*/ 119 h 575"/>
              <a:gd name="T62" fmla="*/ 190 w 263"/>
              <a:gd name="T63" fmla="*/ 69 h 575"/>
              <a:gd name="T64" fmla="*/ 221 w 263"/>
              <a:gd name="T65" fmla="*/ 23 h 575"/>
              <a:gd name="T66" fmla="*/ 263 w 263"/>
              <a:gd name="T6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3" h="575">
                <a:moveTo>
                  <a:pt x="263" y="0"/>
                </a:moveTo>
                <a:lnTo>
                  <a:pt x="257" y="2"/>
                </a:lnTo>
                <a:lnTo>
                  <a:pt x="254" y="6"/>
                </a:lnTo>
                <a:lnTo>
                  <a:pt x="250" y="12"/>
                </a:lnTo>
                <a:lnTo>
                  <a:pt x="233" y="48"/>
                </a:lnTo>
                <a:lnTo>
                  <a:pt x="227" y="87"/>
                </a:lnTo>
                <a:lnTo>
                  <a:pt x="227" y="125"/>
                </a:lnTo>
                <a:lnTo>
                  <a:pt x="231" y="165"/>
                </a:lnTo>
                <a:lnTo>
                  <a:pt x="236" y="206"/>
                </a:lnTo>
                <a:lnTo>
                  <a:pt x="242" y="240"/>
                </a:lnTo>
                <a:lnTo>
                  <a:pt x="244" y="306"/>
                </a:lnTo>
                <a:lnTo>
                  <a:pt x="240" y="350"/>
                </a:lnTo>
                <a:lnTo>
                  <a:pt x="231" y="394"/>
                </a:lnTo>
                <a:lnTo>
                  <a:pt x="215" y="434"/>
                </a:lnTo>
                <a:lnTo>
                  <a:pt x="194" y="471"/>
                </a:lnTo>
                <a:lnTo>
                  <a:pt x="169" y="505"/>
                </a:lnTo>
                <a:lnTo>
                  <a:pt x="137" y="534"/>
                </a:lnTo>
                <a:lnTo>
                  <a:pt x="96" y="557"/>
                </a:lnTo>
                <a:lnTo>
                  <a:pt x="75" y="567"/>
                </a:lnTo>
                <a:lnTo>
                  <a:pt x="58" y="575"/>
                </a:lnTo>
                <a:lnTo>
                  <a:pt x="42" y="575"/>
                </a:lnTo>
                <a:lnTo>
                  <a:pt x="29" y="565"/>
                </a:lnTo>
                <a:lnTo>
                  <a:pt x="16" y="546"/>
                </a:lnTo>
                <a:lnTo>
                  <a:pt x="6" y="511"/>
                </a:lnTo>
                <a:lnTo>
                  <a:pt x="0" y="473"/>
                </a:lnTo>
                <a:lnTo>
                  <a:pt x="2" y="436"/>
                </a:lnTo>
                <a:lnTo>
                  <a:pt x="12" y="407"/>
                </a:lnTo>
                <a:lnTo>
                  <a:pt x="25" y="382"/>
                </a:lnTo>
                <a:lnTo>
                  <a:pt x="37" y="356"/>
                </a:lnTo>
                <a:lnTo>
                  <a:pt x="44" y="327"/>
                </a:lnTo>
                <a:lnTo>
                  <a:pt x="44" y="302"/>
                </a:lnTo>
                <a:lnTo>
                  <a:pt x="39" y="277"/>
                </a:lnTo>
                <a:lnTo>
                  <a:pt x="48" y="294"/>
                </a:lnTo>
                <a:lnTo>
                  <a:pt x="60" y="309"/>
                </a:lnTo>
                <a:lnTo>
                  <a:pt x="71" y="325"/>
                </a:lnTo>
                <a:lnTo>
                  <a:pt x="81" y="340"/>
                </a:lnTo>
                <a:lnTo>
                  <a:pt x="87" y="359"/>
                </a:lnTo>
                <a:lnTo>
                  <a:pt x="85" y="340"/>
                </a:lnTo>
                <a:lnTo>
                  <a:pt x="79" y="321"/>
                </a:lnTo>
                <a:lnTo>
                  <a:pt x="75" y="304"/>
                </a:lnTo>
                <a:lnTo>
                  <a:pt x="73" y="283"/>
                </a:lnTo>
                <a:lnTo>
                  <a:pt x="75" y="259"/>
                </a:lnTo>
                <a:lnTo>
                  <a:pt x="79" y="238"/>
                </a:lnTo>
                <a:lnTo>
                  <a:pt x="90" y="208"/>
                </a:lnTo>
                <a:lnTo>
                  <a:pt x="106" y="177"/>
                </a:lnTo>
                <a:lnTo>
                  <a:pt x="115" y="160"/>
                </a:lnTo>
                <a:lnTo>
                  <a:pt x="125" y="144"/>
                </a:lnTo>
                <a:lnTo>
                  <a:pt x="138" y="127"/>
                </a:lnTo>
                <a:lnTo>
                  <a:pt x="133" y="146"/>
                </a:lnTo>
                <a:lnTo>
                  <a:pt x="131" y="169"/>
                </a:lnTo>
                <a:lnTo>
                  <a:pt x="133" y="190"/>
                </a:lnTo>
                <a:lnTo>
                  <a:pt x="137" y="211"/>
                </a:lnTo>
                <a:lnTo>
                  <a:pt x="142" y="229"/>
                </a:lnTo>
                <a:lnTo>
                  <a:pt x="150" y="246"/>
                </a:lnTo>
                <a:lnTo>
                  <a:pt x="154" y="263"/>
                </a:lnTo>
                <a:lnTo>
                  <a:pt x="152" y="281"/>
                </a:lnTo>
                <a:lnTo>
                  <a:pt x="161" y="252"/>
                </a:lnTo>
                <a:lnTo>
                  <a:pt x="163" y="221"/>
                </a:lnTo>
                <a:lnTo>
                  <a:pt x="163" y="190"/>
                </a:lnTo>
                <a:lnTo>
                  <a:pt x="163" y="165"/>
                </a:lnTo>
                <a:lnTo>
                  <a:pt x="167" y="142"/>
                </a:lnTo>
                <a:lnTo>
                  <a:pt x="171" y="119"/>
                </a:lnTo>
                <a:lnTo>
                  <a:pt x="179" y="94"/>
                </a:lnTo>
                <a:lnTo>
                  <a:pt x="190" y="69"/>
                </a:lnTo>
                <a:lnTo>
                  <a:pt x="204" y="44"/>
                </a:lnTo>
                <a:lnTo>
                  <a:pt x="221" y="23"/>
                </a:lnTo>
                <a:lnTo>
                  <a:pt x="240" y="8"/>
                </a:lnTo>
                <a:lnTo>
                  <a:pt x="263"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7" name="Freeform 76"/>
          <p:cNvSpPr>
            <a:spLocks/>
          </p:cNvSpPr>
          <p:nvPr/>
        </p:nvSpPr>
        <p:spPr bwMode="auto">
          <a:xfrm>
            <a:off x="6896006" y="3197177"/>
            <a:ext cx="243128" cy="607820"/>
          </a:xfrm>
          <a:custGeom>
            <a:avLst/>
            <a:gdLst>
              <a:gd name="T0" fmla="*/ 81 w 146"/>
              <a:gd name="T1" fmla="*/ 0 h 365"/>
              <a:gd name="T2" fmla="*/ 85 w 146"/>
              <a:gd name="T3" fmla="*/ 0 h 365"/>
              <a:gd name="T4" fmla="*/ 73 w 146"/>
              <a:gd name="T5" fmla="*/ 6 h 365"/>
              <a:gd name="T6" fmla="*/ 65 w 146"/>
              <a:gd name="T7" fmla="*/ 18 h 365"/>
              <a:gd name="T8" fmla="*/ 61 w 146"/>
              <a:gd name="T9" fmla="*/ 35 h 365"/>
              <a:gd name="T10" fmla="*/ 60 w 146"/>
              <a:gd name="T11" fmla="*/ 52 h 365"/>
              <a:gd name="T12" fmla="*/ 60 w 146"/>
              <a:gd name="T13" fmla="*/ 69 h 365"/>
              <a:gd name="T14" fmla="*/ 61 w 146"/>
              <a:gd name="T15" fmla="*/ 83 h 365"/>
              <a:gd name="T16" fmla="*/ 69 w 146"/>
              <a:gd name="T17" fmla="*/ 119 h 365"/>
              <a:gd name="T18" fmla="*/ 83 w 146"/>
              <a:gd name="T19" fmla="*/ 152 h 365"/>
              <a:gd name="T20" fmla="*/ 100 w 146"/>
              <a:gd name="T21" fmla="*/ 187 h 365"/>
              <a:gd name="T22" fmla="*/ 108 w 146"/>
              <a:gd name="T23" fmla="*/ 202 h 365"/>
              <a:gd name="T24" fmla="*/ 117 w 146"/>
              <a:gd name="T25" fmla="*/ 221 h 365"/>
              <a:gd name="T26" fmla="*/ 127 w 146"/>
              <a:gd name="T27" fmla="*/ 244 h 365"/>
              <a:gd name="T28" fmla="*/ 136 w 146"/>
              <a:gd name="T29" fmla="*/ 267 h 365"/>
              <a:gd name="T30" fmla="*/ 142 w 146"/>
              <a:gd name="T31" fmla="*/ 290 h 365"/>
              <a:gd name="T32" fmla="*/ 146 w 146"/>
              <a:gd name="T33" fmla="*/ 313 h 365"/>
              <a:gd name="T34" fmla="*/ 144 w 146"/>
              <a:gd name="T35" fmla="*/ 335 h 365"/>
              <a:gd name="T36" fmla="*/ 136 w 146"/>
              <a:gd name="T37" fmla="*/ 352 h 365"/>
              <a:gd name="T38" fmla="*/ 121 w 146"/>
              <a:gd name="T39" fmla="*/ 365 h 365"/>
              <a:gd name="T40" fmla="*/ 90 w 146"/>
              <a:gd name="T41" fmla="*/ 346 h 365"/>
              <a:gd name="T42" fmla="*/ 65 w 146"/>
              <a:gd name="T43" fmla="*/ 325 h 365"/>
              <a:gd name="T44" fmla="*/ 42 w 146"/>
              <a:gd name="T45" fmla="*/ 300 h 365"/>
              <a:gd name="T46" fmla="*/ 23 w 146"/>
              <a:gd name="T47" fmla="*/ 273 h 365"/>
              <a:gd name="T48" fmla="*/ 10 w 146"/>
              <a:gd name="T49" fmla="*/ 242 h 365"/>
              <a:gd name="T50" fmla="*/ 2 w 146"/>
              <a:gd name="T51" fmla="*/ 206 h 365"/>
              <a:gd name="T52" fmla="*/ 0 w 146"/>
              <a:gd name="T53" fmla="*/ 165 h 365"/>
              <a:gd name="T54" fmla="*/ 6 w 146"/>
              <a:gd name="T55" fmla="*/ 123 h 365"/>
              <a:gd name="T56" fmla="*/ 17 w 146"/>
              <a:gd name="T57" fmla="*/ 83 h 365"/>
              <a:gd name="T58" fmla="*/ 25 w 146"/>
              <a:gd name="T59" fmla="*/ 67 h 365"/>
              <a:gd name="T60" fmla="*/ 37 w 146"/>
              <a:gd name="T61" fmla="*/ 46 h 365"/>
              <a:gd name="T62" fmla="*/ 50 w 146"/>
              <a:gd name="T63" fmla="*/ 25 h 365"/>
              <a:gd name="T64" fmla="*/ 65 w 146"/>
              <a:gd name="T65" fmla="*/ 10 h 365"/>
              <a:gd name="T66" fmla="*/ 81 w 146"/>
              <a:gd name="T6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365">
                <a:moveTo>
                  <a:pt x="81" y="0"/>
                </a:moveTo>
                <a:lnTo>
                  <a:pt x="85" y="0"/>
                </a:lnTo>
                <a:lnTo>
                  <a:pt x="73" y="6"/>
                </a:lnTo>
                <a:lnTo>
                  <a:pt x="65" y="18"/>
                </a:lnTo>
                <a:lnTo>
                  <a:pt x="61" y="35"/>
                </a:lnTo>
                <a:lnTo>
                  <a:pt x="60" y="52"/>
                </a:lnTo>
                <a:lnTo>
                  <a:pt x="60" y="69"/>
                </a:lnTo>
                <a:lnTo>
                  <a:pt x="61" y="83"/>
                </a:lnTo>
                <a:lnTo>
                  <a:pt x="69" y="119"/>
                </a:lnTo>
                <a:lnTo>
                  <a:pt x="83" y="152"/>
                </a:lnTo>
                <a:lnTo>
                  <a:pt x="100" y="187"/>
                </a:lnTo>
                <a:lnTo>
                  <a:pt x="108" y="202"/>
                </a:lnTo>
                <a:lnTo>
                  <a:pt x="117" y="221"/>
                </a:lnTo>
                <a:lnTo>
                  <a:pt x="127" y="244"/>
                </a:lnTo>
                <a:lnTo>
                  <a:pt x="136" y="267"/>
                </a:lnTo>
                <a:lnTo>
                  <a:pt x="142" y="290"/>
                </a:lnTo>
                <a:lnTo>
                  <a:pt x="146" y="313"/>
                </a:lnTo>
                <a:lnTo>
                  <a:pt x="144" y="335"/>
                </a:lnTo>
                <a:lnTo>
                  <a:pt x="136" y="352"/>
                </a:lnTo>
                <a:lnTo>
                  <a:pt x="121" y="365"/>
                </a:lnTo>
                <a:lnTo>
                  <a:pt x="90" y="346"/>
                </a:lnTo>
                <a:lnTo>
                  <a:pt x="65" y="325"/>
                </a:lnTo>
                <a:lnTo>
                  <a:pt x="42" y="300"/>
                </a:lnTo>
                <a:lnTo>
                  <a:pt x="23" y="273"/>
                </a:lnTo>
                <a:lnTo>
                  <a:pt x="10" y="242"/>
                </a:lnTo>
                <a:lnTo>
                  <a:pt x="2" y="206"/>
                </a:lnTo>
                <a:lnTo>
                  <a:pt x="0" y="165"/>
                </a:lnTo>
                <a:lnTo>
                  <a:pt x="6" y="123"/>
                </a:lnTo>
                <a:lnTo>
                  <a:pt x="17" y="83"/>
                </a:lnTo>
                <a:lnTo>
                  <a:pt x="25" y="67"/>
                </a:lnTo>
                <a:lnTo>
                  <a:pt x="37" y="46"/>
                </a:lnTo>
                <a:lnTo>
                  <a:pt x="50" y="25"/>
                </a:lnTo>
                <a:lnTo>
                  <a:pt x="65" y="10"/>
                </a:lnTo>
                <a:lnTo>
                  <a:pt x="81"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8" name="Freeform 78"/>
          <p:cNvSpPr>
            <a:spLocks/>
          </p:cNvSpPr>
          <p:nvPr/>
        </p:nvSpPr>
        <p:spPr bwMode="auto">
          <a:xfrm>
            <a:off x="7806903" y="1988198"/>
            <a:ext cx="176517" cy="586171"/>
          </a:xfrm>
          <a:custGeom>
            <a:avLst/>
            <a:gdLst>
              <a:gd name="T0" fmla="*/ 64 w 106"/>
              <a:gd name="T1" fmla="*/ 0 h 352"/>
              <a:gd name="T2" fmla="*/ 62 w 106"/>
              <a:gd name="T3" fmla="*/ 2 h 352"/>
              <a:gd name="T4" fmla="*/ 62 w 106"/>
              <a:gd name="T5" fmla="*/ 6 h 352"/>
              <a:gd name="T6" fmla="*/ 60 w 106"/>
              <a:gd name="T7" fmla="*/ 11 h 352"/>
              <a:gd name="T8" fmla="*/ 58 w 106"/>
              <a:gd name="T9" fmla="*/ 21 h 352"/>
              <a:gd name="T10" fmla="*/ 56 w 106"/>
              <a:gd name="T11" fmla="*/ 27 h 352"/>
              <a:gd name="T12" fmla="*/ 56 w 106"/>
              <a:gd name="T13" fmla="*/ 44 h 352"/>
              <a:gd name="T14" fmla="*/ 58 w 106"/>
              <a:gd name="T15" fmla="*/ 63 h 352"/>
              <a:gd name="T16" fmla="*/ 62 w 106"/>
              <a:gd name="T17" fmla="*/ 85 h 352"/>
              <a:gd name="T18" fmla="*/ 66 w 106"/>
              <a:gd name="T19" fmla="*/ 104 h 352"/>
              <a:gd name="T20" fmla="*/ 73 w 106"/>
              <a:gd name="T21" fmla="*/ 123 h 352"/>
              <a:gd name="T22" fmla="*/ 79 w 106"/>
              <a:gd name="T23" fmla="*/ 140 h 352"/>
              <a:gd name="T24" fmla="*/ 85 w 106"/>
              <a:gd name="T25" fmla="*/ 158 h 352"/>
              <a:gd name="T26" fmla="*/ 92 w 106"/>
              <a:gd name="T27" fmla="*/ 173 h 352"/>
              <a:gd name="T28" fmla="*/ 104 w 106"/>
              <a:gd name="T29" fmla="*/ 209 h 352"/>
              <a:gd name="T30" fmla="*/ 106 w 106"/>
              <a:gd name="T31" fmla="*/ 246 h 352"/>
              <a:gd name="T32" fmla="*/ 102 w 106"/>
              <a:gd name="T33" fmla="*/ 280 h 352"/>
              <a:gd name="T34" fmla="*/ 90 w 106"/>
              <a:gd name="T35" fmla="*/ 317 h 352"/>
              <a:gd name="T36" fmla="*/ 75 w 106"/>
              <a:gd name="T37" fmla="*/ 352 h 352"/>
              <a:gd name="T38" fmla="*/ 75 w 106"/>
              <a:gd name="T39" fmla="*/ 323 h 352"/>
              <a:gd name="T40" fmla="*/ 69 w 106"/>
              <a:gd name="T41" fmla="*/ 298 h 352"/>
              <a:gd name="T42" fmla="*/ 58 w 106"/>
              <a:gd name="T43" fmla="*/ 275 h 352"/>
              <a:gd name="T44" fmla="*/ 44 w 106"/>
              <a:gd name="T45" fmla="*/ 252 h 352"/>
              <a:gd name="T46" fmla="*/ 29 w 106"/>
              <a:gd name="T47" fmla="*/ 231 h 352"/>
              <a:gd name="T48" fmla="*/ 16 w 106"/>
              <a:gd name="T49" fmla="*/ 207 h 352"/>
              <a:gd name="T50" fmla="*/ 6 w 106"/>
              <a:gd name="T51" fmla="*/ 182 h 352"/>
              <a:gd name="T52" fmla="*/ 0 w 106"/>
              <a:gd name="T53" fmla="*/ 148 h 352"/>
              <a:gd name="T54" fmla="*/ 2 w 106"/>
              <a:gd name="T55" fmla="*/ 111 h 352"/>
              <a:gd name="T56" fmla="*/ 12 w 106"/>
              <a:gd name="T57" fmla="*/ 77 h 352"/>
              <a:gd name="T58" fmla="*/ 16 w 106"/>
              <a:gd name="T59" fmla="*/ 69 h 352"/>
              <a:gd name="T60" fmla="*/ 25 w 106"/>
              <a:gd name="T61" fmla="*/ 50 h 352"/>
              <a:gd name="T62" fmla="*/ 37 w 106"/>
              <a:gd name="T63" fmla="*/ 33 h 352"/>
              <a:gd name="T64" fmla="*/ 42 w 106"/>
              <a:gd name="T65" fmla="*/ 23 h 352"/>
              <a:gd name="T66" fmla="*/ 50 w 106"/>
              <a:gd name="T67" fmla="*/ 15 h 352"/>
              <a:gd name="T68" fmla="*/ 60 w 106"/>
              <a:gd name="T69" fmla="*/ 6 h 352"/>
              <a:gd name="T70" fmla="*/ 62 w 106"/>
              <a:gd name="T71" fmla="*/ 2 h 352"/>
              <a:gd name="T72" fmla="*/ 64 w 106"/>
              <a:gd name="T7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352">
                <a:moveTo>
                  <a:pt x="64" y="0"/>
                </a:moveTo>
                <a:lnTo>
                  <a:pt x="62" y="2"/>
                </a:lnTo>
                <a:lnTo>
                  <a:pt x="62" y="6"/>
                </a:lnTo>
                <a:lnTo>
                  <a:pt x="60" y="11"/>
                </a:lnTo>
                <a:lnTo>
                  <a:pt x="58" y="21"/>
                </a:lnTo>
                <a:lnTo>
                  <a:pt x="56" y="27"/>
                </a:lnTo>
                <a:lnTo>
                  <a:pt x="56" y="44"/>
                </a:lnTo>
                <a:lnTo>
                  <a:pt x="58" y="63"/>
                </a:lnTo>
                <a:lnTo>
                  <a:pt x="62" y="85"/>
                </a:lnTo>
                <a:lnTo>
                  <a:pt x="66" y="104"/>
                </a:lnTo>
                <a:lnTo>
                  <a:pt x="73" y="123"/>
                </a:lnTo>
                <a:lnTo>
                  <a:pt x="79" y="140"/>
                </a:lnTo>
                <a:lnTo>
                  <a:pt x="85" y="158"/>
                </a:lnTo>
                <a:lnTo>
                  <a:pt x="92" y="173"/>
                </a:lnTo>
                <a:lnTo>
                  <a:pt x="104" y="209"/>
                </a:lnTo>
                <a:lnTo>
                  <a:pt x="106" y="246"/>
                </a:lnTo>
                <a:lnTo>
                  <a:pt x="102" y="280"/>
                </a:lnTo>
                <a:lnTo>
                  <a:pt x="90" y="317"/>
                </a:lnTo>
                <a:lnTo>
                  <a:pt x="75" y="352"/>
                </a:lnTo>
                <a:lnTo>
                  <a:pt x="75" y="323"/>
                </a:lnTo>
                <a:lnTo>
                  <a:pt x="69" y="298"/>
                </a:lnTo>
                <a:lnTo>
                  <a:pt x="58" y="275"/>
                </a:lnTo>
                <a:lnTo>
                  <a:pt x="44" y="252"/>
                </a:lnTo>
                <a:lnTo>
                  <a:pt x="29" y="231"/>
                </a:lnTo>
                <a:lnTo>
                  <a:pt x="16" y="207"/>
                </a:lnTo>
                <a:lnTo>
                  <a:pt x="6" y="182"/>
                </a:lnTo>
                <a:lnTo>
                  <a:pt x="0" y="148"/>
                </a:lnTo>
                <a:lnTo>
                  <a:pt x="2" y="111"/>
                </a:lnTo>
                <a:lnTo>
                  <a:pt x="12" y="77"/>
                </a:lnTo>
                <a:lnTo>
                  <a:pt x="16" y="69"/>
                </a:lnTo>
                <a:lnTo>
                  <a:pt x="25" y="50"/>
                </a:lnTo>
                <a:lnTo>
                  <a:pt x="37" y="33"/>
                </a:lnTo>
                <a:lnTo>
                  <a:pt x="42" y="23"/>
                </a:lnTo>
                <a:lnTo>
                  <a:pt x="50" y="15"/>
                </a:lnTo>
                <a:lnTo>
                  <a:pt x="60" y="6"/>
                </a:lnTo>
                <a:lnTo>
                  <a:pt x="62" y="2"/>
                </a:lnTo>
                <a:lnTo>
                  <a:pt x="64"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29" name="Freeform 131"/>
          <p:cNvSpPr>
            <a:spLocks/>
          </p:cNvSpPr>
          <p:nvPr/>
        </p:nvSpPr>
        <p:spPr bwMode="auto">
          <a:xfrm>
            <a:off x="7423893" y="3974852"/>
            <a:ext cx="1320551" cy="2118211"/>
          </a:xfrm>
          <a:custGeom>
            <a:avLst/>
            <a:gdLst>
              <a:gd name="T0" fmla="*/ 150 w 793"/>
              <a:gd name="T1" fmla="*/ 29 h 1272"/>
              <a:gd name="T2" fmla="*/ 146 w 793"/>
              <a:gd name="T3" fmla="*/ 98 h 1272"/>
              <a:gd name="T4" fmla="*/ 163 w 793"/>
              <a:gd name="T5" fmla="*/ 265 h 1272"/>
              <a:gd name="T6" fmla="*/ 221 w 793"/>
              <a:gd name="T7" fmla="*/ 379 h 1272"/>
              <a:gd name="T8" fmla="*/ 344 w 793"/>
              <a:gd name="T9" fmla="*/ 473 h 1272"/>
              <a:gd name="T10" fmla="*/ 476 w 793"/>
              <a:gd name="T11" fmla="*/ 567 h 1272"/>
              <a:gd name="T12" fmla="*/ 547 w 793"/>
              <a:gd name="T13" fmla="*/ 659 h 1272"/>
              <a:gd name="T14" fmla="*/ 562 w 793"/>
              <a:gd name="T15" fmla="*/ 688 h 1272"/>
              <a:gd name="T16" fmla="*/ 570 w 793"/>
              <a:gd name="T17" fmla="*/ 717 h 1272"/>
              <a:gd name="T18" fmla="*/ 585 w 793"/>
              <a:gd name="T19" fmla="*/ 615 h 1272"/>
              <a:gd name="T20" fmla="*/ 532 w 793"/>
              <a:gd name="T21" fmla="*/ 515 h 1272"/>
              <a:gd name="T22" fmla="*/ 461 w 793"/>
              <a:gd name="T23" fmla="*/ 436 h 1272"/>
              <a:gd name="T24" fmla="*/ 374 w 793"/>
              <a:gd name="T25" fmla="*/ 338 h 1272"/>
              <a:gd name="T26" fmla="*/ 303 w 793"/>
              <a:gd name="T27" fmla="*/ 223 h 1272"/>
              <a:gd name="T28" fmla="*/ 355 w 793"/>
              <a:gd name="T29" fmla="*/ 271 h 1272"/>
              <a:gd name="T30" fmla="*/ 470 w 793"/>
              <a:gd name="T31" fmla="*/ 375 h 1272"/>
              <a:gd name="T32" fmla="*/ 645 w 793"/>
              <a:gd name="T33" fmla="*/ 540 h 1272"/>
              <a:gd name="T34" fmla="*/ 758 w 793"/>
              <a:gd name="T35" fmla="*/ 705 h 1272"/>
              <a:gd name="T36" fmla="*/ 793 w 793"/>
              <a:gd name="T37" fmla="*/ 836 h 1272"/>
              <a:gd name="T38" fmla="*/ 776 w 793"/>
              <a:gd name="T39" fmla="*/ 1001 h 1272"/>
              <a:gd name="T40" fmla="*/ 706 w 793"/>
              <a:gd name="T41" fmla="*/ 1128 h 1272"/>
              <a:gd name="T42" fmla="*/ 608 w 793"/>
              <a:gd name="T43" fmla="*/ 1214 h 1272"/>
              <a:gd name="T44" fmla="*/ 472 w 793"/>
              <a:gd name="T45" fmla="*/ 1264 h 1272"/>
              <a:gd name="T46" fmla="*/ 430 w 793"/>
              <a:gd name="T47" fmla="*/ 1255 h 1272"/>
              <a:gd name="T48" fmla="*/ 438 w 793"/>
              <a:gd name="T49" fmla="*/ 1172 h 1272"/>
              <a:gd name="T50" fmla="*/ 390 w 793"/>
              <a:gd name="T51" fmla="*/ 1061 h 1272"/>
              <a:gd name="T52" fmla="*/ 294 w 793"/>
              <a:gd name="T53" fmla="*/ 972 h 1272"/>
              <a:gd name="T54" fmla="*/ 186 w 793"/>
              <a:gd name="T55" fmla="*/ 897 h 1272"/>
              <a:gd name="T56" fmla="*/ 79 w 793"/>
              <a:gd name="T57" fmla="*/ 805 h 1272"/>
              <a:gd name="T58" fmla="*/ 8 w 793"/>
              <a:gd name="T59" fmla="*/ 686 h 1272"/>
              <a:gd name="T60" fmla="*/ 6 w 793"/>
              <a:gd name="T61" fmla="*/ 553 h 1272"/>
              <a:gd name="T62" fmla="*/ 46 w 793"/>
              <a:gd name="T63" fmla="*/ 438 h 1272"/>
              <a:gd name="T64" fmla="*/ 44 w 793"/>
              <a:gd name="T65" fmla="*/ 509 h 1272"/>
              <a:gd name="T66" fmla="*/ 80 w 793"/>
              <a:gd name="T67" fmla="*/ 573 h 1272"/>
              <a:gd name="T68" fmla="*/ 167 w 793"/>
              <a:gd name="T69" fmla="*/ 640 h 1272"/>
              <a:gd name="T70" fmla="*/ 261 w 793"/>
              <a:gd name="T71" fmla="*/ 724 h 1272"/>
              <a:gd name="T72" fmla="*/ 328 w 793"/>
              <a:gd name="T73" fmla="*/ 842 h 1272"/>
              <a:gd name="T74" fmla="*/ 259 w 793"/>
              <a:gd name="T75" fmla="*/ 678 h 1272"/>
              <a:gd name="T76" fmla="*/ 178 w 793"/>
              <a:gd name="T77" fmla="*/ 550 h 1272"/>
              <a:gd name="T78" fmla="*/ 82 w 793"/>
              <a:gd name="T79" fmla="*/ 350 h 1272"/>
              <a:gd name="T80" fmla="*/ 75 w 793"/>
              <a:gd name="T81" fmla="*/ 198 h 1272"/>
              <a:gd name="T82" fmla="*/ 119 w 793"/>
              <a:gd name="T83" fmla="*/ 6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3" h="1272">
                <a:moveTo>
                  <a:pt x="157" y="0"/>
                </a:moveTo>
                <a:lnTo>
                  <a:pt x="153" y="12"/>
                </a:lnTo>
                <a:lnTo>
                  <a:pt x="150" y="29"/>
                </a:lnTo>
                <a:lnTo>
                  <a:pt x="148" y="44"/>
                </a:lnTo>
                <a:lnTo>
                  <a:pt x="146" y="56"/>
                </a:lnTo>
                <a:lnTo>
                  <a:pt x="146" y="98"/>
                </a:lnTo>
                <a:lnTo>
                  <a:pt x="148" y="171"/>
                </a:lnTo>
                <a:lnTo>
                  <a:pt x="152" y="219"/>
                </a:lnTo>
                <a:lnTo>
                  <a:pt x="163" y="265"/>
                </a:lnTo>
                <a:lnTo>
                  <a:pt x="178" y="309"/>
                </a:lnTo>
                <a:lnTo>
                  <a:pt x="198" y="346"/>
                </a:lnTo>
                <a:lnTo>
                  <a:pt x="221" y="379"/>
                </a:lnTo>
                <a:lnTo>
                  <a:pt x="259" y="415"/>
                </a:lnTo>
                <a:lnTo>
                  <a:pt x="299" y="446"/>
                </a:lnTo>
                <a:lnTo>
                  <a:pt x="344" y="473"/>
                </a:lnTo>
                <a:lnTo>
                  <a:pt x="386" y="500"/>
                </a:lnTo>
                <a:lnTo>
                  <a:pt x="430" y="529"/>
                </a:lnTo>
                <a:lnTo>
                  <a:pt x="476" y="567"/>
                </a:lnTo>
                <a:lnTo>
                  <a:pt x="518" y="613"/>
                </a:lnTo>
                <a:lnTo>
                  <a:pt x="534" y="636"/>
                </a:lnTo>
                <a:lnTo>
                  <a:pt x="547" y="659"/>
                </a:lnTo>
                <a:lnTo>
                  <a:pt x="551" y="667"/>
                </a:lnTo>
                <a:lnTo>
                  <a:pt x="557" y="676"/>
                </a:lnTo>
                <a:lnTo>
                  <a:pt x="562" y="688"/>
                </a:lnTo>
                <a:lnTo>
                  <a:pt x="568" y="701"/>
                </a:lnTo>
                <a:lnTo>
                  <a:pt x="572" y="711"/>
                </a:lnTo>
                <a:lnTo>
                  <a:pt x="570" y="717"/>
                </a:lnTo>
                <a:lnTo>
                  <a:pt x="585" y="684"/>
                </a:lnTo>
                <a:lnTo>
                  <a:pt x="589" y="650"/>
                </a:lnTo>
                <a:lnTo>
                  <a:pt x="585" y="615"/>
                </a:lnTo>
                <a:lnTo>
                  <a:pt x="572" y="580"/>
                </a:lnTo>
                <a:lnTo>
                  <a:pt x="553" y="548"/>
                </a:lnTo>
                <a:lnTo>
                  <a:pt x="532" y="515"/>
                </a:lnTo>
                <a:lnTo>
                  <a:pt x="507" y="486"/>
                </a:lnTo>
                <a:lnTo>
                  <a:pt x="482" y="459"/>
                </a:lnTo>
                <a:lnTo>
                  <a:pt x="461" y="436"/>
                </a:lnTo>
                <a:lnTo>
                  <a:pt x="432" y="407"/>
                </a:lnTo>
                <a:lnTo>
                  <a:pt x="403" y="375"/>
                </a:lnTo>
                <a:lnTo>
                  <a:pt x="374" y="338"/>
                </a:lnTo>
                <a:lnTo>
                  <a:pt x="345" y="300"/>
                </a:lnTo>
                <a:lnTo>
                  <a:pt x="322" y="261"/>
                </a:lnTo>
                <a:lnTo>
                  <a:pt x="303" y="223"/>
                </a:lnTo>
                <a:lnTo>
                  <a:pt x="294" y="187"/>
                </a:lnTo>
                <a:lnTo>
                  <a:pt x="322" y="231"/>
                </a:lnTo>
                <a:lnTo>
                  <a:pt x="355" y="271"/>
                </a:lnTo>
                <a:lnTo>
                  <a:pt x="392" y="306"/>
                </a:lnTo>
                <a:lnTo>
                  <a:pt x="430" y="340"/>
                </a:lnTo>
                <a:lnTo>
                  <a:pt x="470" y="375"/>
                </a:lnTo>
                <a:lnTo>
                  <a:pt x="534" y="427"/>
                </a:lnTo>
                <a:lnTo>
                  <a:pt x="591" y="482"/>
                </a:lnTo>
                <a:lnTo>
                  <a:pt x="645" y="540"/>
                </a:lnTo>
                <a:lnTo>
                  <a:pt x="695" y="602"/>
                </a:lnTo>
                <a:lnTo>
                  <a:pt x="739" y="671"/>
                </a:lnTo>
                <a:lnTo>
                  <a:pt x="758" y="705"/>
                </a:lnTo>
                <a:lnTo>
                  <a:pt x="774" y="744"/>
                </a:lnTo>
                <a:lnTo>
                  <a:pt x="785" y="782"/>
                </a:lnTo>
                <a:lnTo>
                  <a:pt x="793" y="836"/>
                </a:lnTo>
                <a:lnTo>
                  <a:pt x="793" y="892"/>
                </a:lnTo>
                <a:lnTo>
                  <a:pt x="787" y="947"/>
                </a:lnTo>
                <a:lnTo>
                  <a:pt x="776" y="1001"/>
                </a:lnTo>
                <a:lnTo>
                  <a:pt x="754" y="1053"/>
                </a:lnTo>
                <a:lnTo>
                  <a:pt x="731" y="1091"/>
                </a:lnTo>
                <a:lnTo>
                  <a:pt x="706" y="1128"/>
                </a:lnTo>
                <a:lnTo>
                  <a:pt x="676" y="1161"/>
                </a:lnTo>
                <a:lnTo>
                  <a:pt x="643" y="1189"/>
                </a:lnTo>
                <a:lnTo>
                  <a:pt x="608" y="1214"/>
                </a:lnTo>
                <a:lnTo>
                  <a:pt x="570" y="1236"/>
                </a:lnTo>
                <a:lnTo>
                  <a:pt x="522" y="1253"/>
                </a:lnTo>
                <a:lnTo>
                  <a:pt x="472" y="1264"/>
                </a:lnTo>
                <a:lnTo>
                  <a:pt x="422" y="1272"/>
                </a:lnTo>
                <a:lnTo>
                  <a:pt x="413" y="1272"/>
                </a:lnTo>
                <a:lnTo>
                  <a:pt x="430" y="1255"/>
                </a:lnTo>
                <a:lnTo>
                  <a:pt x="438" y="1234"/>
                </a:lnTo>
                <a:lnTo>
                  <a:pt x="441" y="1209"/>
                </a:lnTo>
                <a:lnTo>
                  <a:pt x="438" y="1172"/>
                </a:lnTo>
                <a:lnTo>
                  <a:pt x="430" y="1138"/>
                </a:lnTo>
                <a:lnTo>
                  <a:pt x="413" y="1095"/>
                </a:lnTo>
                <a:lnTo>
                  <a:pt x="390" y="1061"/>
                </a:lnTo>
                <a:lnTo>
                  <a:pt x="361" y="1028"/>
                </a:lnTo>
                <a:lnTo>
                  <a:pt x="328" y="999"/>
                </a:lnTo>
                <a:lnTo>
                  <a:pt x="294" y="972"/>
                </a:lnTo>
                <a:lnTo>
                  <a:pt x="257" y="947"/>
                </a:lnTo>
                <a:lnTo>
                  <a:pt x="223" y="924"/>
                </a:lnTo>
                <a:lnTo>
                  <a:pt x="186" y="897"/>
                </a:lnTo>
                <a:lnTo>
                  <a:pt x="148" y="869"/>
                </a:lnTo>
                <a:lnTo>
                  <a:pt x="111" y="838"/>
                </a:lnTo>
                <a:lnTo>
                  <a:pt x="79" y="805"/>
                </a:lnTo>
                <a:lnTo>
                  <a:pt x="48" y="769"/>
                </a:lnTo>
                <a:lnTo>
                  <a:pt x="25" y="730"/>
                </a:lnTo>
                <a:lnTo>
                  <a:pt x="8" y="686"/>
                </a:lnTo>
                <a:lnTo>
                  <a:pt x="0" y="640"/>
                </a:lnTo>
                <a:lnTo>
                  <a:pt x="0" y="594"/>
                </a:lnTo>
                <a:lnTo>
                  <a:pt x="6" y="553"/>
                </a:lnTo>
                <a:lnTo>
                  <a:pt x="13" y="513"/>
                </a:lnTo>
                <a:lnTo>
                  <a:pt x="27" y="475"/>
                </a:lnTo>
                <a:lnTo>
                  <a:pt x="46" y="438"/>
                </a:lnTo>
                <a:lnTo>
                  <a:pt x="38" y="461"/>
                </a:lnTo>
                <a:lnTo>
                  <a:pt x="38" y="484"/>
                </a:lnTo>
                <a:lnTo>
                  <a:pt x="44" y="509"/>
                </a:lnTo>
                <a:lnTo>
                  <a:pt x="56" y="532"/>
                </a:lnTo>
                <a:lnTo>
                  <a:pt x="67" y="553"/>
                </a:lnTo>
                <a:lnTo>
                  <a:pt x="80" y="573"/>
                </a:lnTo>
                <a:lnTo>
                  <a:pt x="107" y="598"/>
                </a:lnTo>
                <a:lnTo>
                  <a:pt x="136" y="621"/>
                </a:lnTo>
                <a:lnTo>
                  <a:pt x="167" y="640"/>
                </a:lnTo>
                <a:lnTo>
                  <a:pt x="196" y="661"/>
                </a:lnTo>
                <a:lnTo>
                  <a:pt x="230" y="692"/>
                </a:lnTo>
                <a:lnTo>
                  <a:pt x="261" y="724"/>
                </a:lnTo>
                <a:lnTo>
                  <a:pt x="290" y="761"/>
                </a:lnTo>
                <a:lnTo>
                  <a:pt x="313" y="801"/>
                </a:lnTo>
                <a:lnTo>
                  <a:pt x="328" y="842"/>
                </a:lnTo>
                <a:lnTo>
                  <a:pt x="313" y="784"/>
                </a:lnTo>
                <a:lnTo>
                  <a:pt x="288" y="730"/>
                </a:lnTo>
                <a:lnTo>
                  <a:pt x="259" y="678"/>
                </a:lnTo>
                <a:lnTo>
                  <a:pt x="228" y="627"/>
                </a:lnTo>
                <a:lnTo>
                  <a:pt x="196" y="577"/>
                </a:lnTo>
                <a:lnTo>
                  <a:pt x="178" y="550"/>
                </a:lnTo>
                <a:lnTo>
                  <a:pt x="128" y="469"/>
                </a:lnTo>
                <a:lnTo>
                  <a:pt x="102" y="411"/>
                </a:lnTo>
                <a:lnTo>
                  <a:pt x="82" y="350"/>
                </a:lnTo>
                <a:lnTo>
                  <a:pt x="75" y="286"/>
                </a:lnTo>
                <a:lnTo>
                  <a:pt x="73" y="242"/>
                </a:lnTo>
                <a:lnTo>
                  <a:pt x="75" y="198"/>
                </a:lnTo>
                <a:lnTo>
                  <a:pt x="82" y="154"/>
                </a:lnTo>
                <a:lnTo>
                  <a:pt x="98" y="112"/>
                </a:lnTo>
                <a:lnTo>
                  <a:pt x="119" y="69"/>
                </a:lnTo>
                <a:lnTo>
                  <a:pt x="142" y="29"/>
                </a:lnTo>
                <a:lnTo>
                  <a:pt x="157" y="0"/>
                </a:lnTo>
                <a:close/>
              </a:path>
            </a:pathLst>
          </a:custGeom>
          <a:solidFill>
            <a:srgbClr val="FDB813"/>
          </a:solidFill>
          <a:ln w="0">
            <a:solidFill>
              <a:srgbClr val="FDB81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0" name="Freeform 68"/>
          <p:cNvSpPr>
            <a:spLocks/>
          </p:cNvSpPr>
          <p:nvPr/>
        </p:nvSpPr>
        <p:spPr bwMode="auto">
          <a:xfrm>
            <a:off x="9630408" y="4250840"/>
            <a:ext cx="49115" cy="190944"/>
          </a:xfrm>
          <a:custGeom>
            <a:avLst/>
            <a:gdLst>
              <a:gd name="T0" fmla="*/ 13 w 25"/>
              <a:gd name="T1" fmla="*/ 0 h 98"/>
              <a:gd name="T2" fmla="*/ 15 w 25"/>
              <a:gd name="T3" fmla="*/ 0 h 98"/>
              <a:gd name="T4" fmla="*/ 15 w 25"/>
              <a:gd name="T5" fmla="*/ 0 h 98"/>
              <a:gd name="T6" fmla="*/ 15 w 25"/>
              <a:gd name="T7" fmla="*/ 1 h 98"/>
              <a:gd name="T8" fmla="*/ 23 w 25"/>
              <a:gd name="T9" fmla="*/ 11 h 98"/>
              <a:gd name="T10" fmla="*/ 23 w 25"/>
              <a:gd name="T11" fmla="*/ 11 h 98"/>
              <a:gd name="T12" fmla="*/ 25 w 25"/>
              <a:gd name="T13" fmla="*/ 11 h 98"/>
              <a:gd name="T14" fmla="*/ 25 w 25"/>
              <a:gd name="T15" fmla="*/ 11 h 98"/>
              <a:gd name="T16" fmla="*/ 25 w 25"/>
              <a:gd name="T17" fmla="*/ 11 h 98"/>
              <a:gd name="T18" fmla="*/ 25 w 25"/>
              <a:gd name="T19" fmla="*/ 13 h 98"/>
              <a:gd name="T20" fmla="*/ 25 w 25"/>
              <a:gd name="T21" fmla="*/ 13 h 98"/>
              <a:gd name="T22" fmla="*/ 23 w 25"/>
              <a:gd name="T23" fmla="*/ 30 h 98"/>
              <a:gd name="T24" fmla="*/ 25 w 25"/>
              <a:gd name="T25" fmla="*/ 30 h 98"/>
              <a:gd name="T26" fmla="*/ 25 w 25"/>
              <a:gd name="T27" fmla="*/ 30 h 98"/>
              <a:gd name="T28" fmla="*/ 25 w 25"/>
              <a:gd name="T29" fmla="*/ 30 h 98"/>
              <a:gd name="T30" fmla="*/ 25 w 25"/>
              <a:gd name="T31" fmla="*/ 30 h 98"/>
              <a:gd name="T32" fmla="*/ 25 w 25"/>
              <a:gd name="T33" fmla="*/ 30 h 98"/>
              <a:gd name="T34" fmla="*/ 25 w 25"/>
              <a:gd name="T35" fmla="*/ 32 h 98"/>
              <a:gd name="T36" fmla="*/ 19 w 25"/>
              <a:gd name="T37" fmla="*/ 98 h 98"/>
              <a:gd name="T38" fmla="*/ 0 w 25"/>
              <a:gd name="T39" fmla="*/ 32 h 98"/>
              <a:gd name="T40" fmla="*/ 0 w 25"/>
              <a:gd name="T41" fmla="*/ 30 h 98"/>
              <a:gd name="T42" fmla="*/ 0 w 25"/>
              <a:gd name="T43" fmla="*/ 30 h 98"/>
              <a:gd name="T44" fmla="*/ 0 w 25"/>
              <a:gd name="T45" fmla="*/ 30 h 98"/>
              <a:gd name="T46" fmla="*/ 2 w 25"/>
              <a:gd name="T47" fmla="*/ 30 h 98"/>
              <a:gd name="T48" fmla="*/ 2 w 25"/>
              <a:gd name="T49" fmla="*/ 30 h 98"/>
              <a:gd name="T50" fmla="*/ 2 w 25"/>
              <a:gd name="T51" fmla="*/ 30 h 98"/>
              <a:gd name="T52" fmla="*/ 9 w 25"/>
              <a:gd name="T53" fmla="*/ 21 h 98"/>
              <a:gd name="T54" fmla="*/ 0 w 25"/>
              <a:gd name="T55" fmla="*/ 9 h 98"/>
              <a:gd name="T56" fmla="*/ 0 w 25"/>
              <a:gd name="T57" fmla="*/ 9 h 98"/>
              <a:gd name="T58" fmla="*/ 0 w 25"/>
              <a:gd name="T59" fmla="*/ 7 h 98"/>
              <a:gd name="T60" fmla="*/ 0 w 25"/>
              <a:gd name="T61" fmla="*/ 7 h 98"/>
              <a:gd name="T62" fmla="*/ 0 w 25"/>
              <a:gd name="T63" fmla="*/ 7 h 98"/>
              <a:gd name="T64" fmla="*/ 2 w 25"/>
              <a:gd name="T65" fmla="*/ 7 h 98"/>
              <a:gd name="T66" fmla="*/ 9 w 25"/>
              <a:gd name="T67" fmla="*/ 9 h 98"/>
              <a:gd name="T68" fmla="*/ 4 w 25"/>
              <a:gd name="T69" fmla="*/ 3 h 98"/>
              <a:gd name="T70" fmla="*/ 4 w 25"/>
              <a:gd name="T71" fmla="*/ 1 h 98"/>
              <a:gd name="T72" fmla="*/ 4 w 25"/>
              <a:gd name="T73" fmla="*/ 1 h 98"/>
              <a:gd name="T74" fmla="*/ 4 w 25"/>
              <a:gd name="T75" fmla="*/ 1 h 98"/>
              <a:gd name="T76" fmla="*/ 4 w 25"/>
              <a:gd name="T77" fmla="*/ 1 h 98"/>
              <a:gd name="T78" fmla="*/ 6 w 25"/>
              <a:gd name="T79" fmla="*/ 1 h 98"/>
              <a:gd name="T80" fmla="*/ 11 w 25"/>
              <a:gd name="T81" fmla="*/ 7 h 98"/>
              <a:gd name="T82" fmla="*/ 13 w 25"/>
              <a:gd name="T83" fmla="*/ 0 h 98"/>
              <a:gd name="T84" fmla="*/ 13 w 25"/>
              <a:gd name="T8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98">
                <a:moveTo>
                  <a:pt x="13" y="0"/>
                </a:moveTo>
                <a:lnTo>
                  <a:pt x="13" y="0"/>
                </a:lnTo>
                <a:lnTo>
                  <a:pt x="13" y="0"/>
                </a:lnTo>
                <a:lnTo>
                  <a:pt x="13" y="0"/>
                </a:lnTo>
                <a:lnTo>
                  <a:pt x="15" y="0"/>
                </a:lnTo>
                <a:lnTo>
                  <a:pt x="15" y="0"/>
                </a:lnTo>
                <a:lnTo>
                  <a:pt x="15" y="0"/>
                </a:lnTo>
                <a:lnTo>
                  <a:pt x="15" y="0"/>
                </a:lnTo>
                <a:lnTo>
                  <a:pt x="15" y="0"/>
                </a:lnTo>
                <a:lnTo>
                  <a:pt x="15" y="0"/>
                </a:lnTo>
                <a:lnTo>
                  <a:pt x="15" y="0"/>
                </a:lnTo>
                <a:lnTo>
                  <a:pt x="15" y="1"/>
                </a:lnTo>
                <a:lnTo>
                  <a:pt x="13" y="13"/>
                </a:lnTo>
                <a:lnTo>
                  <a:pt x="13" y="17"/>
                </a:lnTo>
                <a:lnTo>
                  <a:pt x="23" y="11"/>
                </a:lnTo>
                <a:lnTo>
                  <a:pt x="23" y="11"/>
                </a:lnTo>
                <a:lnTo>
                  <a:pt x="23" y="11"/>
                </a:lnTo>
                <a:lnTo>
                  <a:pt x="23" y="11"/>
                </a:lnTo>
                <a:lnTo>
                  <a:pt x="23" y="11"/>
                </a:lnTo>
                <a:lnTo>
                  <a:pt x="23" y="11"/>
                </a:lnTo>
                <a:lnTo>
                  <a:pt x="25" y="11"/>
                </a:lnTo>
                <a:lnTo>
                  <a:pt x="25" y="11"/>
                </a:lnTo>
                <a:lnTo>
                  <a:pt x="25" y="11"/>
                </a:lnTo>
                <a:lnTo>
                  <a:pt x="25" y="11"/>
                </a:lnTo>
                <a:lnTo>
                  <a:pt x="25" y="11"/>
                </a:lnTo>
                <a:lnTo>
                  <a:pt x="25" y="11"/>
                </a:lnTo>
                <a:lnTo>
                  <a:pt x="25" y="11"/>
                </a:lnTo>
                <a:lnTo>
                  <a:pt x="25" y="13"/>
                </a:lnTo>
                <a:lnTo>
                  <a:pt x="25" y="13"/>
                </a:lnTo>
                <a:lnTo>
                  <a:pt x="25" y="13"/>
                </a:lnTo>
                <a:lnTo>
                  <a:pt x="25" y="13"/>
                </a:lnTo>
                <a:lnTo>
                  <a:pt x="25" y="13"/>
                </a:lnTo>
                <a:lnTo>
                  <a:pt x="25" y="13"/>
                </a:lnTo>
                <a:lnTo>
                  <a:pt x="13" y="23"/>
                </a:lnTo>
                <a:lnTo>
                  <a:pt x="15" y="36"/>
                </a:lnTo>
                <a:lnTo>
                  <a:pt x="23" y="30"/>
                </a:lnTo>
                <a:lnTo>
                  <a:pt x="23"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0"/>
                </a:lnTo>
                <a:lnTo>
                  <a:pt x="25" y="32"/>
                </a:lnTo>
                <a:lnTo>
                  <a:pt x="17" y="42"/>
                </a:lnTo>
                <a:lnTo>
                  <a:pt x="15" y="42"/>
                </a:lnTo>
                <a:lnTo>
                  <a:pt x="19" y="98"/>
                </a:lnTo>
                <a:lnTo>
                  <a:pt x="9" y="98"/>
                </a:lnTo>
                <a:lnTo>
                  <a:pt x="9" y="42"/>
                </a:lnTo>
                <a:lnTo>
                  <a:pt x="0" y="32"/>
                </a:lnTo>
                <a:lnTo>
                  <a:pt x="0" y="30"/>
                </a:lnTo>
                <a:lnTo>
                  <a:pt x="0" y="30"/>
                </a:lnTo>
                <a:lnTo>
                  <a:pt x="0" y="30"/>
                </a:lnTo>
                <a:lnTo>
                  <a:pt x="0" y="30"/>
                </a:lnTo>
                <a:lnTo>
                  <a:pt x="0" y="30"/>
                </a:lnTo>
                <a:lnTo>
                  <a:pt x="0" y="30"/>
                </a:lnTo>
                <a:lnTo>
                  <a:pt x="0" y="30"/>
                </a:lnTo>
                <a:lnTo>
                  <a:pt x="0" y="30"/>
                </a:lnTo>
                <a:lnTo>
                  <a:pt x="0" y="30"/>
                </a:lnTo>
                <a:lnTo>
                  <a:pt x="2" y="30"/>
                </a:lnTo>
                <a:lnTo>
                  <a:pt x="2" y="30"/>
                </a:lnTo>
                <a:lnTo>
                  <a:pt x="2" y="30"/>
                </a:lnTo>
                <a:lnTo>
                  <a:pt x="2" y="30"/>
                </a:lnTo>
                <a:lnTo>
                  <a:pt x="2" y="30"/>
                </a:lnTo>
                <a:lnTo>
                  <a:pt x="2" y="30"/>
                </a:lnTo>
                <a:lnTo>
                  <a:pt x="2" y="30"/>
                </a:lnTo>
                <a:lnTo>
                  <a:pt x="2" y="30"/>
                </a:lnTo>
                <a:lnTo>
                  <a:pt x="2" y="30"/>
                </a:lnTo>
                <a:lnTo>
                  <a:pt x="9" y="36"/>
                </a:lnTo>
                <a:lnTo>
                  <a:pt x="9" y="21"/>
                </a:lnTo>
                <a:lnTo>
                  <a:pt x="9" y="21"/>
                </a:lnTo>
                <a:lnTo>
                  <a:pt x="0" y="9"/>
                </a:lnTo>
                <a:lnTo>
                  <a:pt x="0" y="9"/>
                </a:lnTo>
                <a:lnTo>
                  <a:pt x="0" y="9"/>
                </a:lnTo>
                <a:lnTo>
                  <a:pt x="0" y="9"/>
                </a:lnTo>
                <a:lnTo>
                  <a:pt x="0" y="9"/>
                </a:lnTo>
                <a:lnTo>
                  <a:pt x="0" y="9"/>
                </a:lnTo>
                <a:lnTo>
                  <a:pt x="0" y="9"/>
                </a:lnTo>
                <a:lnTo>
                  <a:pt x="0" y="9"/>
                </a:lnTo>
                <a:lnTo>
                  <a:pt x="0" y="7"/>
                </a:lnTo>
                <a:lnTo>
                  <a:pt x="0" y="7"/>
                </a:lnTo>
                <a:lnTo>
                  <a:pt x="0" y="7"/>
                </a:lnTo>
                <a:lnTo>
                  <a:pt x="0" y="7"/>
                </a:lnTo>
                <a:lnTo>
                  <a:pt x="0" y="7"/>
                </a:lnTo>
                <a:lnTo>
                  <a:pt x="0" y="7"/>
                </a:lnTo>
                <a:lnTo>
                  <a:pt x="0" y="7"/>
                </a:lnTo>
                <a:lnTo>
                  <a:pt x="0" y="7"/>
                </a:lnTo>
                <a:lnTo>
                  <a:pt x="2" y="7"/>
                </a:lnTo>
                <a:lnTo>
                  <a:pt x="2" y="7"/>
                </a:lnTo>
                <a:lnTo>
                  <a:pt x="2" y="7"/>
                </a:lnTo>
                <a:lnTo>
                  <a:pt x="9" y="15"/>
                </a:lnTo>
                <a:lnTo>
                  <a:pt x="9" y="9"/>
                </a:lnTo>
                <a:lnTo>
                  <a:pt x="4" y="3"/>
                </a:lnTo>
                <a:lnTo>
                  <a:pt x="4" y="3"/>
                </a:lnTo>
                <a:lnTo>
                  <a:pt x="4" y="3"/>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6" y="1"/>
                </a:lnTo>
                <a:lnTo>
                  <a:pt x="6" y="1"/>
                </a:lnTo>
                <a:lnTo>
                  <a:pt x="6" y="1"/>
                </a:lnTo>
                <a:lnTo>
                  <a:pt x="9" y="7"/>
                </a:lnTo>
                <a:lnTo>
                  <a:pt x="11" y="7"/>
                </a:lnTo>
                <a:lnTo>
                  <a:pt x="13" y="0"/>
                </a:lnTo>
                <a:lnTo>
                  <a:pt x="13" y="0"/>
                </a:lnTo>
                <a:lnTo>
                  <a:pt x="13" y="0"/>
                </a:lnTo>
                <a:lnTo>
                  <a:pt x="13" y="0"/>
                </a:lnTo>
                <a:lnTo>
                  <a:pt x="13" y="0"/>
                </a:lnTo>
                <a:lnTo>
                  <a:pt x="13" y="0"/>
                </a:lnTo>
                <a:lnTo>
                  <a:pt x="13"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1" name="Freeform 69"/>
          <p:cNvSpPr>
            <a:spLocks/>
          </p:cNvSpPr>
          <p:nvPr/>
        </p:nvSpPr>
        <p:spPr bwMode="auto">
          <a:xfrm>
            <a:off x="9638266" y="4215768"/>
            <a:ext cx="25540" cy="35071"/>
          </a:xfrm>
          <a:custGeom>
            <a:avLst/>
            <a:gdLst>
              <a:gd name="T0" fmla="*/ 3 w 13"/>
              <a:gd name="T1" fmla="*/ 0 h 18"/>
              <a:gd name="T2" fmla="*/ 7 w 13"/>
              <a:gd name="T3" fmla="*/ 0 h 18"/>
              <a:gd name="T4" fmla="*/ 9 w 13"/>
              <a:gd name="T5" fmla="*/ 2 h 18"/>
              <a:gd name="T6" fmla="*/ 11 w 13"/>
              <a:gd name="T7" fmla="*/ 6 h 18"/>
              <a:gd name="T8" fmla="*/ 13 w 13"/>
              <a:gd name="T9" fmla="*/ 10 h 18"/>
              <a:gd name="T10" fmla="*/ 11 w 13"/>
              <a:gd name="T11" fmla="*/ 14 h 18"/>
              <a:gd name="T12" fmla="*/ 9 w 13"/>
              <a:gd name="T13" fmla="*/ 18 h 18"/>
              <a:gd name="T14" fmla="*/ 5 w 13"/>
              <a:gd name="T15" fmla="*/ 16 h 18"/>
              <a:gd name="T16" fmla="*/ 2 w 13"/>
              <a:gd name="T17" fmla="*/ 14 h 18"/>
              <a:gd name="T18" fmla="*/ 0 w 13"/>
              <a:gd name="T19" fmla="*/ 10 h 18"/>
              <a:gd name="T20" fmla="*/ 0 w 13"/>
              <a:gd name="T21" fmla="*/ 6 h 18"/>
              <a:gd name="T22" fmla="*/ 0 w 13"/>
              <a:gd name="T23" fmla="*/ 2 h 18"/>
              <a:gd name="T24" fmla="*/ 3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3" y="0"/>
                </a:moveTo>
                <a:lnTo>
                  <a:pt x="7" y="0"/>
                </a:lnTo>
                <a:lnTo>
                  <a:pt x="9" y="2"/>
                </a:lnTo>
                <a:lnTo>
                  <a:pt x="11" y="6"/>
                </a:lnTo>
                <a:lnTo>
                  <a:pt x="13" y="10"/>
                </a:lnTo>
                <a:lnTo>
                  <a:pt x="11" y="14"/>
                </a:lnTo>
                <a:lnTo>
                  <a:pt x="9" y="18"/>
                </a:lnTo>
                <a:lnTo>
                  <a:pt x="5" y="16"/>
                </a:lnTo>
                <a:lnTo>
                  <a:pt x="2" y="14"/>
                </a:lnTo>
                <a:lnTo>
                  <a:pt x="0" y="10"/>
                </a:lnTo>
                <a:lnTo>
                  <a:pt x="0" y="6"/>
                </a:lnTo>
                <a:lnTo>
                  <a:pt x="0" y="2"/>
                </a:lnTo>
                <a:lnTo>
                  <a:pt x="3"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2" name="Freeform 70"/>
          <p:cNvSpPr>
            <a:spLocks noEditPoints="1"/>
          </p:cNvSpPr>
          <p:nvPr/>
        </p:nvSpPr>
        <p:spPr bwMode="auto">
          <a:xfrm>
            <a:off x="9634337" y="4211871"/>
            <a:ext cx="29469" cy="38968"/>
          </a:xfrm>
          <a:custGeom>
            <a:avLst/>
            <a:gdLst>
              <a:gd name="T0" fmla="*/ 5 w 15"/>
              <a:gd name="T1" fmla="*/ 2 h 20"/>
              <a:gd name="T2" fmla="*/ 5 w 15"/>
              <a:gd name="T3" fmla="*/ 2 h 20"/>
              <a:gd name="T4" fmla="*/ 2 w 15"/>
              <a:gd name="T5" fmla="*/ 4 h 20"/>
              <a:gd name="T6" fmla="*/ 2 w 15"/>
              <a:gd name="T7" fmla="*/ 8 h 20"/>
              <a:gd name="T8" fmla="*/ 2 w 15"/>
              <a:gd name="T9" fmla="*/ 12 h 20"/>
              <a:gd name="T10" fmla="*/ 4 w 15"/>
              <a:gd name="T11" fmla="*/ 16 h 20"/>
              <a:gd name="T12" fmla="*/ 7 w 15"/>
              <a:gd name="T13" fmla="*/ 18 h 20"/>
              <a:gd name="T14" fmla="*/ 9 w 15"/>
              <a:gd name="T15" fmla="*/ 18 h 20"/>
              <a:gd name="T16" fmla="*/ 11 w 15"/>
              <a:gd name="T17" fmla="*/ 18 h 20"/>
              <a:gd name="T18" fmla="*/ 13 w 15"/>
              <a:gd name="T19" fmla="*/ 16 h 20"/>
              <a:gd name="T20" fmla="*/ 13 w 15"/>
              <a:gd name="T21" fmla="*/ 12 h 20"/>
              <a:gd name="T22" fmla="*/ 13 w 15"/>
              <a:gd name="T23" fmla="*/ 8 h 20"/>
              <a:gd name="T24" fmla="*/ 11 w 15"/>
              <a:gd name="T25" fmla="*/ 4 h 20"/>
              <a:gd name="T26" fmla="*/ 9 w 15"/>
              <a:gd name="T27" fmla="*/ 2 h 20"/>
              <a:gd name="T28" fmla="*/ 5 w 15"/>
              <a:gd name="T29" fmla="*/ 2 h 20"/>
              <a:gd name="T30" fmla="*/ 5 w 15"/>
              <a:gd name="T31" fmla="*/ 0 h 20"/>
              <a:gd name="T32" fmla="*/ 9 w 15"/>
              <a:gd name="T33" fmla="*/ 2 h 20"/>
              <a:gd name="T34" fmla="*/ 13 w 15"/>
              <a:gd name="T35" fmla="*/ 4 h 20"/>
              <a:gd name="T36" fmla="*/ 15 w 15"/>
              <a:gd name="T37" fmla="*/ 8 h 20"/>
              <a:gd name="T38" fmla="*/ 15 w 15"/>
              <a:gd name="T39" fmla="*/ 12 h 20"/>
              <a:gd name="T40" fmla="*/ 15 w 15"/>
              <a:gd name="T41" fmla="*/ 14 h 20"/>
              <a:gd name="T42" fmla="*/ 13 w 15"/>
              <a:gd name="T43" fmla="*/ 18 h 20"/>
              <a:gd name="T44" fmla="*/ 11 w 15"/>
              <a:gd name="T45" fmla="*/ 20 h 20"/>
              <a:gd name="T46" fmla="*/ 11 w 15"/>
              <a:gd name="T47" fmla="*/ 20 h 20"/>
              <a:gd name="T48" fmla="*/ 11 w 15"/>
              <a:gd name="T49" fmla="*/ 20 h 20"/>
              <a:gd name="T50" fmla="*/ 9 w 15"/>
              <a:gd name="T51" fmla="*/ 20 h 20"/>
              <a:gd name="T52" fmla="*/ 5 w 15"/>
              <a:gd name="T53" fmla="*/ 18 h 20"/>
              <a:gd name="T54" fmla="*/ 4 w 15"/>
              <a:gd name="T55" fmla="*/ 16 h 20"/>
              <a:gd name="T56" fmla="*/ 2 w 15"/>
              <a:gd name="T57" fmla="*/ 12 h 20"/>
              <a:gd name="T58" fmla="*/ 0 w 15"/>
              <a:gd name="T59" fmla="*/ 8 h 20"/>
              <a:gd name="T60" fmla="*/ 2 w 15"/>
              <a:gd name="T61" fmla="*/ 6 h 20"/>
              <a:gd name="T62" fmla="*/ 2 w 15"/>
              <a:gd name="T63" fmla="*/ 2 h 20"/>
              <a:gd name="T64" fmla="*/ 4 w 15"/>
              <a:gd name="T65" fmla="*/ 0 h 20"/>
              <a:gd name="T66" fmla="*/ 4 w 15"/>
              <a:gd name="T67" fmla="*/ 0 h 20"/>
              <a:gd name="T68" fmla="*/ 5 w 15"/>
              <a:gd name="T69" fmla="*/ 0 h 20"/>
              <a:gd name="T70" fmla="*/ 5 w 15"/>
              <a:gd name="T7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0">
                <a:moveTo>
                  <a:pt x="5" y="2"/>
                </a:moveTo>
                <a:lnTo>
                  <a:pt x="5" y="2"/>
                </a:lnTo>
                <a:lnTo>
                  <a:pt x="2" y="4"/>
                </a:lnTo>
                <a:lnTo>
                  <a:pt x="2" y="8"/>
                </a:lnTo>
                <a:lnTo>
                  <a:pt x="2" y="12"/>
                </a:lnTo>
                <a:lnTo>
                  <a:pt x="4" y="16"/>
                </a:lnTo>
                <a:lnTo>
                  <a:pt x="7" y="18"/>
                </a:lnTo>
                <a:lnTo>
                  <a:pt x="9" y="18"/>
                </a:lnTo>
                <a:lnTo>
                  <a:pt x="11" y="18"/>
                </a:lnTo>
                <a:lnTo>
                  <a:pt x="13" y="16"/>
                </a:lnTo>
                <a:lnTo>
                  <a:pt x="13" y="12"/>
                </a:lnTo>
                <a:lnTo>
                  <a:pt x="13" y="8"/>
                </a:lnTo>
                <a:lnTo>
                  <a:pt x="11" y="4"/>
                </a:lnTo>
                <a:lnTo>
                  <a:pt x="9" y="2"/>
                </a:lnTo>
                <a:lnTo>
                  <a:pt x="5" y="2"/>
                </a:lnTo>
                <a:close/>
                <a:moveTo>
                  <a:pt x="5" y="0"/>
                </a:moveTo>
                <a:lnTo>
                  <a:pt x="9" y="2"/>
                </a:lnTo>
                <a:lnTo>
                  <a:pt x="13" y="4"/>
                </a:lnTo>
                <a:lnTo>
                  <a:pt x="15" y="8"/>
                </a:lnTo>
                <a:lnTo>
                  <a:pt x="15" y="12"/>
                </a:lnTo>
                <a:lnTo>
                  <a:pt x="15" y="14"/>
                </a:lnTo>
                <a:lnTo>
                  <a:pt x="13" y="18"/>
                </a:lnTo>
                <a:lnTo>
                  <a:pt x="11" y="20"/>
                </a:lnTo>
                <a:lnTo>
                  <a:pt x="11" y="20"/>
                </a:lnTo>
                <a:lnTo>
                  <a:pt x="11" y="20"/>
                </a:lnTo>
                <a:lnTo>
                  <a:pt x="9" y="20"/>
                </a:lnTo>
                <a:lnTo>
                  <a:pt x="5" y="18"/>
                </a:lnTo>
                <a:lnTo>
                  <a:pt x="4" y="16"/>
                </a:lnTo>
                <a:lnTo>
                  <a:pt x="2" y="12"/>
                </a:lnTo>
                <a:lnTo>
                  <a:pt x="0" y="8"/>
                </a:lnTo>
                <a:lnTo>
                  <a:pt x="2" y="6"/>
                </a:lnTo>
                <a:lnTo>
                  <a:pt x="2" y="2"/>
                </a:lnTo>
                <a:lnTo>
                  <a:pt x="4" y="0"/>
                </a:lnTo>
                <a:lnTo>
                  <a:pt x="4" y="0"/>
                </a:lnTo>
                <a:lnTo>
                  <a:pt x="5" y="0"/>
                </a:lnTo>
                <a:lnTo>
                  <a:pt x="5"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3" name="Freeform 71"/>
          <p:cNvSpPr>
            <a:spLocks/>
          </p:cNvSpPr>
          <p:nvPr/>
        </p:nvSpPr>
        <p:spPr bwMode="auto">
          <a:xfrm>
            <a:off x="9573435" y="4250840"/>
            <a:ext cx="37328" cy="25329"/>
          </a:xfrm>
          <a:custGeom>
            <a:avLst/>
            <a:gdLst>
              <a:gd name="T0" fmla="*/ 10 w 19"/>
              <a:gd name="T1" fmla="*/ 0 h 13"/>
              <a:gd name="T2" fmla="*/ 13 w 19"/>
              <a:gd name="T3" fmla="*/ 1 h 13"/>
              <a:gd name="T4" fmla="*/ 17 w 19"/>
              <a:gd name="T5" fmla="*/ 3 h 13"/>
              <a:gd name="T6" fmla="*/ 19 w 19"/>
              <a:gd name="T7" fmla="*/ 7 h 13"/>
              <a:gd name="T8" fmla="*/ 17 w 19"/>
              <a:gd name="T9" fmla="*/ 11 h 13"/>
              <a:gd name="T10" fmla="*/ 13 w 19"/>
              <a:gd name="T11" fmla="*/ 13 h 13"/>
              <a:gd name="T12" fmla="*/ 10 w 19"/>
              <a:gd name="T13" fmla="*/ 13 h 13"/>
              <a:gd name="T14" fmla="*/ 6 w 19"/>
              <a:gd name="T15" fmla="*/ 13 h 13"/>
              <a:gd name="T16" fmla="*/ 2 w 19"/>
              <a:gd name="T17" fmla="*/ 11 h 13"/>
              <a:gd name="T18" fmla="*/ 0 w 19"/>
              <a:gd name="T19" fmla="*/ 7 h 13"/>
              <a:gd name="T20" fmla="*/ 2 w 19"/>
              <a:gd name="T21" fmla="*/ 3 h 13"/>
              <a:gd name="T22" fmla="*/ 6 w 19"/>
              <a:gd name="T23" fmla="*/ 1 h 13"/>
              <a:gd name="T24" fmla="*/ 10 w 1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3">
                <a:moveTo>
                  <a:pt x="10" y="0"/>
                </a:moveTo>
                <a:lnTo>
                  <a:pt x="13" y="1"/>
                </a:lnTo>
                <a:lnTo>
                  <a:pt x="17" y="3"/>
                </a:lnTo>
                <a:lnTo>
                  <a:pt x="19" y="7"/>
                </a:lnTo>
                <a:lnTo>
                  <a:pt x="17" y="11"/>
                </a:lnTo>
                <a:lnTo>
                  <a:pt x="13" y="13"/>
                </a:lnTo>
                <a:lnTo>
                  <a:pt x="10" y="13"/>
                </a:lnTo>
                <a:lnTo>
                  <a:pt x="6" y="13"/>
                </a:lnTo>
                <a:lnTo>
                  <a:pt x="2" y="11"/>
                </a:lnTo>
                <a:lnTo>
                  <a:pt x="0" y="7"/>
                </a:lnTo>
                <a:lnTo>
                  <a:pt x="2" y="3"/>
                </a:lnTo>
                <a:lnTo>
                  <a:pt x="6" y="1"/>
                </a:lnTo>
                <a:lnTo>
                  <a:pt x="10"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4" name="Freeform 72"/>
          <p:cNvSpPr>
            <a:spLocks noEditPoints="1"/>
          </p:cNvSpPr>
          <p:nvPr/>
        </p:nvSpPr>
        <p:spPr bwMode="auto">
          <a:xfrm>
            <a:off x="9573435" y="4250840"/>
            <a:ext cx="37328" cy="29226"/>
          </a:xfrm>
          <a:custGeom>
            <a:avLst/>
            <a:gdLst>
              <a:gd name="T0" fmla="*/ 10 w 19"/>
              <a:gd name="T1" fmla="*/ 1 h 15"/>
              <a:gd name="T2" fmla="*/ 6 w 19"/>
              <a:gd name="T3" fmla="*/ 1 h 15"/>
              <a:gd name="T4" fmla="*/ 2 w 19"/>
              <a:gd name="T5" fmla="*/ 3 h 15"/>
              <a:gd name="T6" fmla="*/ 2 w 19"/>
              <a:gd name="T7" fmla="*/ 7 h 15"/>
              <a:gd name="T8" fmla="*/ 2 w 19"/>
              <a:gd name="T9" fmla="*/ 9 h 15"/>
              <a:gd name="T10" fmla="*/ 6 w 19"/>
              <a:gd name="T11" fmla="*/ 13 h 15"/>
              <a:gd name="T12" fmla="*/ 10 w 19"/>
              <a:gd name="T13" fmla="*/ 13 h 15"/>
              <a:gd name="T14" fmla="*/ 10 w 19"/>
              <a:gd name="T15" fmla="*/ 13 h 15"/>
              <a:gd name="T16" fmla="*/ 13 w 19"/>
              <a:gd name="T17" fmla="*/ 13 h 15"/>
              <a:gd name="T18" fmla="*/ 17 w 19"/>
              <a:gd name="T19" fmla="*/ 9 h 15"/>
              <a:gd name="T20" fmla="*/ 19 w 19"/>
              <a:gd name="T21" fmla="*/ 7 h 15"/>
              <a:gd name="T22" fmla="*/ 17 w 19"/>
              <a:gd name="T23" fmla="*/ 3 h 15"/>
              <a:gd name="T24" fmla="*/ 13 w 19"/>
              <a:gd name="T25" fmla="*/ 1 h 15"/>
              <a:gd name="T26" fmla="*/ 10 w 19"/>
              <a:gd name="T27" fmla="*/ 1 h 15"/>
              <a:gd name="T28" fmla="*/ 10 w 19"/>
              <a:gd name="T29" fmla="*/ 1 h 15"/>
              <a:gd name="T30" fmla="*/ 10 w 19"/>
              <a:gd name="T31" fmla="*/ 0 h 15"/>
              <a:gd name="T32" fmla="*/ 10 w 19"/>
              <a:gd name="T33" fmla="*/ 0 h 15"/>
              <a:gd name="T34" fmla="*/ 15 w 19"/>
              <a:gd name="T35" fmla="*/ 0 h 15"/>
              <a:gd name="T36" fmla="*/ 17 w 19"/>
              <a:gd name="T37" fmla="*/ 3 h 15"/>
              <a:gd name="T38" fmla="*/ 19 w 19"/>
              <a:gd name="T39" fmla="*/ 7 h 15"/>
              <a:gd name="T40" fmla="*/ 19 w 19"/>
              <a:gd name="T41" fmla="*/ 7 h 15"/>
              <a:gd name="T42" fmla="*/ 19 w 19"/>
              <a:gd name="T43" fmla="*/ 7 h 15"/>
              <a:gd name="T44" fmla="*/ 17 w 19"/>
              <a:gd name="T45" fmla="*/ 11 h 15"/>
              <a:gd name="T46" fmla="*/ 15 w 19"/>
              <a:gd name="T47" fmla="*/ 13 h 15"/>
              <a:gd name="T48" fmla="*/ 10 w 19"/>
              <a:gd name="T49" fmla="*/ 15 h 15"/>
              <a:gd name="T50" fmla="*/ 10 w 19"/>
              <a:gd name="T51" fmla="*/ 15 h 15"/>
              <a:gd name="T52" fmla="*/ 6 w 19"/>
              <a:gd name="T53" fmla="*/ 13 h 15"/>
              <a:gd name="T54" fmla="*/ 2 w 19"/>
              <a:gd name="T55" fmla="*/ 11 h 15"/>
              <a:gd name="T56" fmla="*/ 0 w 19"/>
              <a:gd name="T57" fmla="*/ 7 h 15"/>
              <a:gd name="T58" fmla="*/ 0 w 19"/>
              <a:gd name="T59" fmla="*/ 7 h 15"/>
              <a:gd name="T60" fmla="*/ 0 w 19"/>
              <a:gd name="T61" fmla="*/ 7 h 15"/>
              <a:gd name="T62" fmla="*/ 2 w 19"/>
              <a:gd name="T63" fmla="*/ 3 h 15"/>
              <a:gd name="T64" fmla="*/ 6 w 19"/>
              <a:gd name="T65" fmla="*/ 0 h 15"/>
              <a:gd name="T66" fmla="*/ 10 w 19"/>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15">
                <a:moveTo>
                  <a:pt x="10" y="1"/>
                </a:moveTo>
                <a:lnTo>
                  <a:pt x="6" y="1"/>
                </a:lnTo>
                <a:lnTo>
                  <a:pt x="2" y="3"/>
                </a:lnTo>
                <a:lnTo>
                  <a:pt x="2" y="7"/>
                </a:lnTo>
                <a:lnTo>
                  <a:pt x="2" y="9"/>
                </a:lnTo>
                <a:lnTo>
                  <a:pt x="6" y="13"/>
                </a:lnTo>
                <a:lnTo>
                  <a:pt x="10" y="13"/>
                </a:lnTo>
                <a:lnTo>
                  <a:pt x="10" y="13"/>
                </a:lnTo>
                <a:lnTo>
                  <a:pt x="13" y="13"/>
                </a:lnTo>
                <a:lnTo>
                  <a:pt x="17" y="9"/>
                </a:lnTo>
                <a:lnTo>
                  <a:pt x="19" y="7"/>
                </a:lnTo>
                <a:lnTo>
                  <a:pt x="17" y="3"/>
                </a:lnTo>
                <a:lnTo>
                  <a:pt x="13" y="1"/>
                </a:lnTo>
                <a:lnTo>
                  <a:pt x="10" y="1"/>
                </a:lnTo>
                <a:lnTo>
                  <a:pt x="10" y="1"/>
                </a:lnTo>
                <a:close/>
                <a:moveTo>
                  <a:pt x="10" y="0"/>
                </a:moveTo>
                <a:lnTo>
                  <a:pt x="10" y="0"/>
                </a:lnTo>
                <a:lnTo>
                  <a:pt x="15" y="0"/>
                </a:lnTo>
                <a:lnTo>
                  <a:pt x="17" y="3"/>
                </a:lnTo>
                <a:lnTo>
                  <a:pt x="19" y="7"/>
                </a:lnTo>
                <a:lnTo>
                  <a:pt x="19" y="7"/>
                </a:lnTo>
                <a:lnTo>
                  <a:pt x="19" y="7"/>
                </a:lnTo>
                <a:lnTo>
                  <a:pt x="17" y="11"/>
                </a:lnTo>
                <a:lnTo>
                  <a:pt x="15" y="13"/>
                </a:lnTo>
                <a:lnTo>
                  <a:pt x="10" y="15"/>
                </a:lnTo>
                <a:lnTo>
                  <a:pt x="10" y="15"/>
                </a:lnTo>
                <a:lnTo>
                  <a:pt x="6" y="13"/>
                </a:lnTo>
                <a:lnTo>
                  <a:pt x="2" y="11"/>
                </a:lnTo>
                <a:lnTo>
                  <a:pt x="0" y="7"/>
                </a:lnTo>
                <a:lnTo>
                  <a:pt x="0" y="7"/>
                </a:lnTo>
                <a:lnTo>
                  <a:pt x="0" y="7"/>
                </a:lnTo>
                <a:lnTo>
                  <a:pt x="2" y="3"/>
                </a:lnTo>
                <a:lnTo>
                  <a:pt x="6" y="0"/>
                </a:lnTo>
                <a:lnTo>
                  <a:pt x="10"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5" name="Freeform 73"/>
          <p:cNvSpPr>
            <a:spLocks/>
          </p:cNvSpPr>
          <p:nvPr/>
        </p:nvSpPr>
        <p:spPr bwMode="auto">
          <a:xfrm>
            <a:off x="9577365" y="4305395"/>
            <a:ext cx="41257" cy="27278"/>
          </a:xfrm>
          <a:custGeom>
            <a:avLst/>
            <a:gdLst>
              <a:gd name="T0" fmla="*/ 9 w 21"/>
              <a:gd name="T1" fmla="*/ 0 h 14"/>
              <a:gd name="T2" fmla="*/ 15 w 21"/>
              <a:gd name="T3" fmla="*/ 0 h 14"/>
              <a:gd name="T4" fmla="*/ 19 w 21"/>
              <a:gd name="T5" fmla="*/ 2 h 14"/>
              <a:gd name="T6" fmla="*/ 21 w 21"/>
              <a:gd name="T7" fmla="*/ 4 h 14"/>
              <a:gd name="T8" fmla="*/ 21 w 21"/>
              <a:gd name="T9" fmla="*/ 8 h 14"/>
              <a:gd name="T10" fmla="*/ 17 w 21"/>
              <a:gd name="T11" fmla="*/ 12 h 14"/>
              <a:gd name="T12" fmla="*/ 11 w 21"/>
              <a:gd name="T13" fmla="*/ 14 h 14"/>
              <a:gd name="T14" fmla="*/ 6 w 21"/>
              <a:gd name="T15" fmla="*/ 14 h 14"/>
              <a:gd name="T16" fmla="*/ 2 w 21"/>
              <a:gd name="T17" fmla="*/ 12 h 14"/>
              <a:gd name="T18" fmla="*/ 0 w 21"/>
              <a:gd name="T19" fmla="*/ 8 h 14"/>
              <a:gd name="T20" fmla="*/ 2 w 21"/>
              <a:gd name="T21" fmla="*/ 4 h 14"/>
              <a:gd name="T22" fmla="*/ 6 w 21"/>
              <a:gd name="T23" fmla="*/ 2 h 14"/>
              <a:gd name="T24" fmla="*/ 9 w 21"/>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4">
                <a:moveTo>
                  <a:pt x="9" y="0"/>
                </a:moveTo>
                <a:lnTo>
                  <a:pt x="15" y="0"/>
                </a:lnTo>
                <a:lnTo>
                  <a:pt x="19" y="2"/>
                </a:lnTo>
                <a:lnTo>
                  <a:pt x="21" y="4"/>
                </a:lnTo>
                <a:lnTo>
                  <a:pt x="21" y="8"/>
                </a:lnTo>
                <a:lnTo>
                  <a:pt x="17" y="12"/>
                </a:lnTo>
                <a:lnTo>
                  <a:pt x="11" y="14"/>
                </a:lnTo>
                <a:lnTo>
                  <a:pt x="6" y="14"/>
                </a:lnTo>
                <a:lnTo>
                  <a:pt x="2" y="12"/>
                </a:lnTo>
                <a:lnTo>
                  <a:pt x="0" y="8"/>
                </a:lnTo>
                <a:lnTo>
                  <a:pt x="2" y="4"/>
                </a:lnTo>
                <a:lnTo>
                  <a:pt x="6" y="2"/>
                </a:lnTo>
                <a:lnTo>
                  <a:pt x="9"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6" name="Freeform 74"/>
          <p:cNvSpPr>
            <a:spLocks noEditPoints="1"/>
          </p:cNvSpPr>
          <p:nvPr/>
        </p:nvSpPr>
        <p:spPr bwMode="auto">
          <a:xfrm>
            <a:off x="9577365" y="4305395"/>
            <a:ext cx="45186" cy="27278"/>
          </a:xfrm>
          <a:custGeom>
            <a:avLst/>
            <a:gdLst>
              <a:gd name="T0" fmla="*/ 11 w 23"/>
              <a:gd name="T1" fmla="*/ 0 h 14"/>
              <a:gd name="T2" fmla="*/ 9 w 23"/>
              <a:gd name="T3" fmla="*/ 0 h 14"/>
              <a:gd name="T4" fmla="*/ 6 w 23"/>
              <a:gd name="T5" fmla="*/ 2 h 14"/>
              <a:gd name="T6" fmla="*/ 2 w 23"/>
              <a:gd name="T7" fmla="*/ 4 h 14"/>
              <a:gd name="T8" fmla="*/ 0 w 23"/>
              <a:gd name="T9" fmla="*/ 8 h 14"/>
              <a:gd name="T10" fmla="*/ 2 w 23"/>
              <a:gd name="T11" fmla="*/ 10 h 14"/>
              <a:gd name="T12" fmla="*/ 6 w 23"/>
              <a:gd name="T13" fmla="*/ 12 h 14"/>
              <a:gd name="T14" fmla="*/ 9 w 23"/>
              <a:gd name="T15" fmla="*/ 12 h 14"/>
              <a:gd name="T16" fmla="*/ 11 w 23"/>
              <a:gd name="T17" fmla="*/ 12 h 14"/>
              <a:gd name="T18" fmla="*/ 17 w 23"/>
              <a:gd name="T19" fmla="*/ 12 h 14"/>
              <a:gd name="T20" fmla="*/ 19 w 23"/>
              <a:gd name="T21" fmla="*/ 8 h 14"/>
              <a:gd name="T22" fmla="*/ 21 w 23"/>
              <a:gd name="T23" fmla="*/ 6 h 14"/>
              <a:gd name="T24" fmla="*/ 19 w 23"/>
              <a:gd name="T25" fmla="*/ 2 h 14"/>
              <a:gd name="T26" fmla="*/ 17 w 23"/>
              <a:gd name="T27" fmla="*/ 2 h 14"/>
              <a:gd name="T28" fmla="*/ 11 w 23"/>
              <a:gd name="T29" fmla="*/ 0 h 14"/>
              <a:gd name="T30" fmla="*/ 11 w 23"/>
              <a:gd name="T31" fmla="*/ 0 h 14"/>
              <a:gd name="T32" fmla="*/ 17 w 23"/>
              <a:gd name="T33" fmla="*/ 0 h 14"/>
              <a:gd name="T34" fmla="*/ 21 w 23"/>
              <a:gd name="T35" fmla="*/ 2 h 14"/>
              <a:gd name="T36" fmla="*/ 23 w 23"/>
              <a:gd name="T37" fmla="*/ 4 h 14"/>
              <a:gd name="T38" fmla="*/ 23 w 23"/>
              <a:gd name="T39" fmla="*/ 4 h 14"/>
              <a:gd name="T40" fmla="*/ 23 w 23"/>
              <a:gd name="T41" fmla="*/ 6 h 14"/>
              <a:gd name="T42" fmla="*/ 21 w 23"/>
              <a:gd name="T43" fmla="*/ 10 h 14"/>
              <a:gd name="T44" fmla="*/ 17 w 23"/>
              <a:gd name="T45" fmla="*/ 12 h 14"/>
              <a:gd name="T46" fmla="*/ 11 w 23"/>
              <a:gd name="T47" fmla="*/ 14 h 14"/>
              <a:gd name="T48" fmla="*/ 9 w 23"/>
              <a:gd name="T49" fmla="*/ 14 h 14"/>
              <a:gd name="T50" fmla="*/ 6 w 23"/>
              <a:gd name="T51" fmla="*/ 14 h 14"/>
              <a:gd name="T52" fmla="*/ 2 w 23"/>
              <a:gd name="T53" fmla="*/ 12 h 14"/>
              <a:gd name="T54" fmla="*/ 0 w 23"/>
              <a:gd name="T55" fmla="*/ 8 h 14"/>
              <a:gd name="T56" fmla="*/ 0 w 23"/>
              <a:gd name="T57" fmla="*/ 8 h 14"/>
              <a:gd name="T58" fmla="*/ 0 w 23"/>
              <a:gd name="T59" fmla="*/ 8 h 14"/>
              <a:gd name="T60" fmla="*/ 0 w 23"/>
              <a:gd name="T61" fmla="*/ 4 h 14"/>
              <a:gd name="T62" fmla="*/ 4 w 23"/>
              <a:gd name="T63" fmla="*/ 2 h 14"/>
              <a:gd name="T64" fmla="*/ 9 w 23"/>
              <a:gd name="T65" fmla="*/ 0 h 14"/>
              <a:gd name="T66" fmla="*/ 11 w 23"/>
              <a:gd name="T6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14">
                <a:moveTo>
                  <a:pt x="11" y="0"/>
                </a:moveTo>
                <a:lnTo>
                  <a:pt x="9" y="0"/>
                </a:lnTo>
                <a:lnTo>
                  <a:pt x="6" y="2"/>
                </a:lnTo>
                <a:lnTo>
                  <a:pt x="2" y="4"/>
                </a:lnTo>
                <a:lnTo>
                  <a:pt x="0" y="8"/>
                </a:lnTo>
                <a:lnTo>
                  <a:pt x="2" y="10"/>
                </a:lnTo>
                <a:lnTo>
                  <a:pt x="6" y="12"/>
                </a:lnTo>
                <a:lnTo>
                  <a:pt x="9" y="12"/>
                </a:lnTo>
                <a:lnTo>
                  <a:pt x="11" y="12"/>
                </a:lnTo>
                <a:lnTo>
                  <a:pt x="17" y="12"/>
                </a:lnTo>
                <a:lnTo>
                  <a:pt x="19" y="8"/>
                </a:lnTo>
                <a:lnTo>
                  <a:pt x="21" y="6"/>
                </a:lnTo>
                <a:lnTo>
                  <a:pt x="19" y="2"/>
                </a:lnTo>
                <a:lnTo>
                  <a:pt x="17" y="2"/>
                </a:lnTo>
                <a:lnTo>
                  <a:pt x="11" y="0"/>
                </a:lnTo>
                <a:close/>
                <a:moveTo>
                  <a:pt x="11" y="0"/>
                </a:moveTo>
                <a:lnTo>
                  <a:pt x="17" y="0"/>
                </a:lnTo>
                <a:lnTo>
                  <a:pt x="21" y="2"/>
                </a:lnTo>
                <a:lnTo>
                  <a:pt x="23" y="4"/>
                </a:lnTo>
                <a:lnTo>
                  <a:pt x="23" y="4"/>
                </a:lnTo>
                <a:lnTo>
                  <a:pt x="23" y="6"/>
                </a:lnTo>
                <a:lnTo>
                  <a:pt x="21" y="10"/>
                </a:lnTo>
                <a:lnTo>
                  <a:pt x="17" y="12"/>
                </a:lnTo>
                <a:lnTo>
                  <a:pt x="11" y="14"/>
                </a:lnTo>
                <a:lnTo>
                  <a:pt x="9" y="14"/>
                </a:lnTo>
                <a:lnTo>
                  <a:pt x="6" y="14"/>
                </a:lnTo>
                <a:lnTo>
                  <a:pt x="2" y="12"/>
                </a:lnTo>
                <a:lnTo>
                  <a:pt x="0" y="8"/>
                </a:lnTo>
                <a:lnTo>
                  <a:pt x="0" y="8"/>
                </a:lnTo>
                <a:lnTo>
                  <a:pt x="0" y="8"/>
                </a:lnTo>
                <a:lnTo>
                  <a:pt x="0" y="4"/>
                </a:lnTo>
                <a:lnTo>
                  <a:pt x="4" y="2"/>
                </a:lnTo>
                <a:lnTo>
                  <a:pt x="9" y="0"/>
                </a:lnTo>
                <a:lnTo>
                  <a:pt x="11"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7" name="Freeform 75"/>
          <p:cNvSpPr>
            <a:spLocks/>
          </p:cNvSpPr>
          <p:nvPr/>
        </p:nvSpPr>
        <p:spPr bwMode="auto">
          <a:xfrm>
            <a:off x="9671665" y="4324879"/>
            <a:ext cx="41257" cy="25329"/>
          </a:xfrm>
          <a:custGeom>
            <a:avLst/>
            <a:gdLst>
              <a:gd name="T0" fmla="*/ 8 w 21"/>
              <a:gd name="T1" fmla="*/ 0 h 13"/>
              <a:gd name="T2" fmla="*/ 13 w 21"/>
              <a:gd name="T3" fmla="*/ 2 h 13"/>
              <a:gd name="T4" fmla="*/ 17 w 21"/>
              <a:gd name="T5" fmla="*/ 4 h 13"/>
              <a:gd name="T6" fmla="*/ 21 w 21"/>
              <a:gd name="T7" fmla="*/ 8 h 13"/>
              <a:gd name="T8" fmla="*/ 21 w 21"/>
              <a:gd name="T9" fmla="*/ 12 h 13"/>
              <a:gd name="T10" fmla="*/ 17 w 21"/>
              <a:gd name="T11" fmla="*/ 13 h 13"/>
              <a:gd name="T12" fmla="*/ 13 w 21"/>
              <a:gd name="T13" fmla="*/ 13 h 13"/>
              <a:gd name="T14" fmla="*/ 8 w 21"/>
              <a:gd name="T15" fmla="*/ 13 h 13"/>
              <a:gd name="T16" fmla="*/ 4 w 21"/>
              <a:gd name="T17" fmla="*/ 10 h 13"/>
              <a:gd name="T18" fmla="*/ 2 w 21"/>
              <a:gd name="T19" fmla="*/ 8 h 13"/>
              <a:gd name="T20" fmla="*/ 0 w 21"/>
              <a:gd name="T21" fmla="*/ 4 h 13"/>
              <a:gd name="T22" fmla="*/ 4 w 21"/>
              <a:gd name="T23" fmla="*/ 0 h 13"/>
              <a:gd name="T24" fmla="*/ 8 w 21"/>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3">
                <a:moveTo>
                  <a:pt x="8" y="0"/>
                </a:moveTo>
                <a:lnTo>
                  <a:pt x="13" y="2"/>
                </a:lnTo>
                <a:lnTo>
                  <a:pt x="17" y="4"/>
                </a:lnTo>
                <a:lnTo>
                  <a:pt x="21" y="8"/>
                </a:lnTo>
                <a:lnTo>
                  <a:pt x="21" y="12"/>
                </a:lnTo>
                <a:lnTo>
                  <a:pt x="17" y="13"/>
                </a:lnTo>
                <a:lnTo>
                  <a:pt x="13" y="13"/>
                </a:lnTo>
                <a:lnTo>
                  <a:pt x="8" y="13"/>
                </a:lnTo>
                <a:lnTo>
                  <a:pt x="4" y="10"/>
                </a:lnTo>
                <a:lnTo>
                  <a:pt x="2" y="8"/>
                </a:lnTo>
                <a:lnTo>
                  <a:pt x="0" y="4"/>
                </a:lnTo>
                <a:lnTo>
                  <a:pt x="4" y="0"/>
                </a:lnTo>
                <a:lnTo>
                  <a:pt x="8"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8" name="Freeform 76"/>
          <p:cNvSpPr>
            <a:spLocks noEditPoints="1"/>
          </p:cNvSpPr>
          <p:nvPr/>
        </p:nvSpPr>
        <p:spPr bwMode="auto">
          <a:xfrm>
            <a:off x="9671665" y="4324879"/>
            <a:ext cx="41257" cy="29226"/>
          </a:xfrm>
          <a:custGeom>
            <a:avLst/>
            <a:gdLst>
              <a:gd name="T0" fmla="*/ 8 w 21"/>
              <a:gd name="T1" fmla="*/ 0 h 15"/>
              <a:gd name="T2" fmla="*/ 4 w 21"/>
              <a:gd name="T3" fmla="*/ 2 h 15"/>
              <a:gd name="T4" fmla="*/ 2 w 21"/>
              <a:gd name="T5" fmla="*/ 4 h 15"/>
              <a:gd name="T6" fmla="*/ 2 w 21"/>
              <a:gd name="T7" fmla="*/ 4 h 15"/>
              <a:gd name="T8" fmla="*/ 2 w 21"/>
              <a:gd name="T9" fmla="*/ 8 h 15"/>
              <a:gd name="T10" fmla="*/ 4 w 21"/>
              <a:gd name="T11" fmla="*/ 10 h 15"/>
              <a:gd name="T12" fmla="*/ 8 w 21"/>
              <a:gd name="T13" fmla="*/ 13 h 15"/>
              <a:gd name="T14" fmla="*/ 13 w 21"/>
              <a:gd name="T15" fmla="*/ 13 h 15"/>
              <a:gd name="T16" fmla="*/ 17 w 21"/>
              <a:gd name="T17" fmla="*/ 13 h 15"/>
              <a:gd name="T18" fmla="*/ 21 w 21"/>
              <a:gd name="T19" fmla="*/ 12 h 15"/>
              <a:gd name="T20" fmla="*/ 21 w 21"/>
              <a:gd name="T21" fmla="*/ 10 h 15"/>
              <a:gd name="T22" fmla="*/ 19 w 21"/>
              <a:gd name="T23" fmla="*/ 8 h 15"/>
              <a:gd name="T24" fmla="*/ 17 w 21"/>
              <a:gd name="T25" fmla="*/ 4 h 15"/>
              <a:gd name="T26" fmla="*/ 13 w 21"/>
              <a:gd name="T27" fmla="*/ 2 h 15"/>
              <a:gd name="T28" fmla="*/ 8 w 21"/>
              <a:gd name="T29" fmla="*/ 0 h 15"/>
              <a:gd name="T30" fmla="*/ 8 w 21"/>
              <a:gd name="T31" fmla="*/ 0 h 15"/>
              <a:gd name="T32" fmla="*/ 13 w 21"/>
              <a:gd name="T33" fmla="*/ 0 h 15"/>
              <a:gd name="T34" fmla="*/ 17 w 21"/>
              <a:gd name="T35" fmla="*/ 4 h 15"/>
              <a:gd name="T36" fmla="*/ 21 w 21"/>
              <a:gd name="T37" fmla="*/ 6 h 15"/>
              <a:gd name="T38" fmla="*/ 21 w 21"/>
              <a:gd name="T39" fmla="*/ 10 h 15"/>
              <a:gd name="T40" fmla="*/ 21 w 21"/>
              <a:gd name="T41" fmla="*/ 12 h 15"/>
              <a:gd name="T42" fmla="*/ 21 w 21"/>
              <a:gd name="T43" fmla="*/ 12 h 15"/>
              <a:gd name="T44" fmla="*/ 21 w 21"/>
              <a:gd name="T45" fmla="*/ 12 h 15"/>
              <a:gd name="T46" fmla="*/ 19 w 21"/>
              <a:gd name="T47" fmla="*/ 13 h 15"/>
              <a:gd name="T48" fmla="*/ 13 w 21"/>
              <a:gd name="T49" fmla="*/ 15 h 15"/>
              <a:gd name="T50" fmla="*/ 8 w 21"/>
              <a:gd name="T51" fmla="*/ 13 h 15"/>
              <a:gd name="T52" fmla="*/ 4 w 21"/>
              <a:gd name="T53" fmla="*/ 12 h 15"/>
              <a:gd name="T54" fmla="*/ 0 w 21"/>
              <a:gd name="T55" fmla="*/ 8 h 15"/>
              <a:gd name="T56" fmla="*/ 0 w 21"/>
              <a:gd name="T57" fmla="*/ 4 h 15"/>
              <a:gd name="T58" fmla="*/ 0 w 21"/>
              <a:gd name="T59" fmla="*/ 4 h 15"/>
              <a:gd name="T60" fmla="*/ 0 w 21"/>
              <a:gd name="T61" fmla="*/ 2 h 15"/>
              <a:gd name="T62" fmla="*/ 0 w 21"/>
              <a:gd name="T63" fmla="*/ 2 h 15"/>
              <a:gd name="T64" fmla="*/ 4 w 21"/>
              <a:gd name="T65" fmla="*/ 0 h 15"/>
              <a:gd name="T66" fmla="*/ 8 w 21"/>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5">
                <a:moveTo>
                  <a:pt x="8" y="0"/>
                </a:moveTo>
                <a:lnTo>
                  <a:pt x="4" y="2"/>
                </a:lnTo>
                <a:lnTo>
                  <a:pt x="2" y="4"/>
                </a:lnTo>
                <a:lnTo>
                  <a:pt x="2" y="4"/>
                </a:lnTo>
                <a:lnTo>
                  <a:pt x="2" y="8"/>
                </a:lnTo>
                <a:lnTo>
                  <a:pt x="4" y="10"/>
                </a:lnTo>
                <a:lnTo>
                  <a:pt x="8" y="13"/>
                </a:lnTo>
                <a:lnTo>
                  <a:pt x="13" y="13"/>
                </a:lnTo>
                <a:lnTo>
                  <a:pt x="17" y="13"/>
                </a:lnTo>
                <a:lnTo>
                  <a:pt x="21" y="12"/>
                </a:lnTo>
                <a:lnTo>
                  <a:pt x="21" y="10"/>
                </a:lnTo>
                <a:lnTo>
                  <a:pt x="19" y="8"/>
                </a:lnTo>
                <a:lnTo>
                  <a:pt x="17" y="4"/>
                </a:lnTo>
                <a:lnTo>
                  <a:pt x="13" y="2"/>
                </a:lnTo>
                <a:lnTo>
                  <a:pt x="8" y="0"/>
                </a:lnTo>
                <a:close/>
                <a:moveTo>
                  <a:pt x="8" y="0"/>
                </a:moveTo>
                <a:lnTo>
                  <a:pt x="13" y="0"/>
                </a:lnTo>
                <a:lnTo>
                  <a:pt x="17" y="4"/>
                </a:lnTo>
                <a:lnTo>
                  <a:pt x="21" y="6"/>
                </a:lnTo>
                <a:lnTo>
                  <a:pt x="21" y="10"/>
                </a:lnTo>
                <a:lnTo>
                  <a:pt x="21" y="12"/>
                </a:lnTo>
                <a:lnTo>
                  <a:pt x="21" y="12"/>
                </a:lnTo>
                <a:lnTo>
                  <a:pt x="21" y="12"/>
                </a:lnTo>
                <a:lnTo>
                  <a:pt x="19" y="13"/>
                </a:lnTo>
                <a:lnTo>
                  <a:pt x="13" y="15"/>
                </a:lnTo>
                <a:lnTo>
                  <a:pt x="8" y="13"/>
                </a:lnTo>
                <a:lnTo>
                  <a:pt x="4" y="12"/>
                </a:lnTo>
                <a:lnTo>
                  <a:pt x="0" y="8"/>
                </a:lnTo>
                <a:lnTo>
                  <a:pt x="0" y="4"/>
                </a:lnTo>
                <a:lnTo>
                  <a:pt x="0" y="4"/>
                </a:lnTo>
                <a:lnTo>
                  <a:pt x="0" y="2"/>
                </a:lnTo>
                <a:lnTo>
                  <a:pt x="0" y="2"/>
                </a:lnTo>
                <a:lnTo>
                  <a:pt x="4" y="0"/>
                </a:lnTo>
                <a:lnTo>
                  <a:pt x="8"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39" name="Freeform 77"/>
          <p:cNvSpPr>
            <a:spLocks/>
          </p:cNvSpPr>
          <p:nvPr/>
        </p:nvSpPr>
        <p:spPr bwMode="auto">
          <a:xfrm>
            <a:off x="9701133" y="4299550"/>
            <a:ext cx="41257" cy="25329"/>
          </a:xfrm>
          <a:custGeom>
            <a:avLst/>
            <a:gdLst>
              <a:gd name="T0" fmla="*/ 6 w 21"/>
              <a:gd name="T1" fmla="*/ 0 h 13"/>
              <a:gd name="T2" fmla="*/ 12 w 21"/>
              <a:gd name="T3" fmla="*/ 0 h 13"/>
              <a:gd name="T4" fmla="*/ 16 w 21"/>
              <a:gd name="T5" fmla="*/ 1 h 13"/>
              <a:gd name="T6" fmla="*/ 19 w 21"/>
              <a:gd name="T7" fmla="*/ 5 h 13"/>
              <a:gd name="T8" fmla="*/ 21 w 21"/>
              <a:gd name="T9" fmla="*/ 7 h 13"/>
              <a:gd name="T10" fmla="*/ 18 w 21"/>
              <a:gd name="T11" fmla="*/ 11 h 13"/>
              <a:gd name="T12" fmla="*/ 14 w 21"/>
              <a:gd name="T13" fmla="*/ 13 h 13"/>
              <a:gd name="T14" fmla="*/ 10 w 21"/>
              <a:gd name="T15" fmla="*/ 11 h 13"/>
              <a:gd name="T16" fmla="*/ 4 w 21"/>
              <a:gd name="T17" fmla="*/ 9 h 13"/>
              <a:gd name="T18" fmla="*/ 0 w 21"/>
              <a:gd name="T19" fmla="*/ 7 h 13"/>
              <a:gd name="T20" fmla="*/ 0 w 21"/>
              <a:gd name="T21" fmla="*/ 3 h 13"/>
              <a:gd name="T22" fmla="*/ 2 w 21"/>
              <a:gd name="T23" fmla="*/ 1 h 13"/>
              <a:gd name="T24" fmla="*/ 6 w 21"/>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3">
                <a:moveTo>
                  <a:pt x="6" y="0"/>
                </a:moveTo>
                <a:lnTo>
                  <a:pt x="12" y="0"/>
                </a:lnTo>
                <a:lnTo>
                  <a:pt x="16" y="1"/>
                </a:lnTo>
                <a:lnTo>
                  <a:pt x="19" y="5"/>
                </a:lnTo>
                <a:lnTo>
                  <a:pt x="21" y="7"/>
                </a:lnTo>
                <a:lnTo>
                  <a:pt x="18" y="11"/>
                </a:lnTo>
                <a:lnTo>
                  <a:pt x="14" y="13"/>
                </a:lnTo>
                <a:lnTo>
                  <a:pt x="10" y="11"/>
                </a:lnTo>
                <a:lnTo>
                  <a:pt x="4" y="9"/>
                </a:lnTo>
                <a:lnTo>
                  <a:pt x="0" y="7"/>
                </a:lnTo>
                <a:lnTo>
                  <a:pt x="0" y="3"/>
                </a:lnTo>
                <a:lnTo>
                  <a:pt x="2" y="1"/>
                </a:lnTo>
                <a:lnTo>
                  <a:pt x="6"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0" name="Freeform 78"/>
          <p:cNvSpPr>
            <a:spLocks noEditPoints="1"/>
          </p:cNvSpPr>
          <p:nvPr/>
        </p:nvSpPr>
        <p:spPr bwMode="auto">
          <a:xfrm>
            <a:off x="9697204" y="4299550"/>
            <a:ext cx="45186" cy="25329"/>
          </a:xfrm>
          <a:custGeom>
            <a:avLst/>
            <a:gdLst>
              <a:gd name="T0" fmla="*/ 10 w 23"/>
              <a:gd name="T1" fmla="*/ 0 h 13"/>
              <a:gd name="T2" fmla="*/ 6 w 23"/>
              <a:gd name="T3" fmla="*/ 0 h 13"/>
              <a:gd name="T4" fmla="*/ 4 w 23"/>
              <a:gd name="T5" fmla="*/ 1 h 13"/>
              <a:gd name="T6" fmla="*/ 2 w 23"/>
              <a:gd name="T7" fmla="*/ 3 h 13"/>
              <a:gd name="T8" fmla="*/ 4 w 23"/>
              <a:gd name="T9" fmla="*/ 7 h 13"/>
              <a:gd name="T10" fmla="*/ 6 w 23"/>
              <a:gd name="T11" fmla="*/ 9 h 13"/>
              <a:gd name="T12" fmla="*/ 12 w 23"/>
              <a:gd name="T13" fmla="*/ 11 h 13"/>
              <a:gd name="T14" fmla="*/ 14 w 23"/>
              <a:gd name="T15" fmla="*/ 11 h 13"/>
              <a:gd name="T16" fmla="*/ 18 w 23"/>
              <a:gd name="T17" fmla="*/ 11 h 13"/>
              <a:gd name="T18" fmla="*/ 21 w 23"/>
              <a:gd name="T19" fmla="*/ 9 h 13"/>
              <a:gd name="T20" fmla="*/ 21 w 23"/>
              <a:gd name="T21" fmla="*/ 7 h 13"/>
              <a:gd name="T22" fmla="*/ 21 w 23"/>
              <a:gd name="T23" fmla="*/ 5 h 13"/>
              <a:gd name="T24" fmla="*/ 18 w 23"/>
              <a:gd name="T25" fmla="*/ 1 h 13"/>
              <a:gd name="T26" fmla="*/ 14 w 23"/>
              <a:gd name="T27" fmla="*/ 0 h 13"/>
              <a:gd name="T28" fmla="*/ 10 w 23"/>
              <a:gd name="T29" fmla="*/ 0 h 13"/>
              <a:gd name="T30" fmla="*/ 10 w 23"/>
              <a:gd name="T31" fmla="*/ 0 h 13"/>
              <a:gd name="T32" fmla="*/ 14 w 23"/>
              <a:gd name="T33" fmla="*/ 0 h 13"/>
              <a:gd name="T34" fmla="*/ 20 w 23"/>
              <a:gd name="T35" fmla="*/ 1 h 13"/>
              <a:gd name="T36" fmla="*/ 21 w 23"/>
              <a:gd name="T37" fmla="*/ 3 h 13"/>
              <a:gd name="T38" fmla="*/ 23 w 23"/>
              <a:gd name="T39" fmla="*/ 7 h 13"/>
              <a:gd name="T40" fmla="*/ 23 w 23"/>
              <a:gd name="T41" fmla="*/ 9 h 13"/>
              <a:gd name="T42" fmla="*/ 23 w 23"/>
              <a:gd name="T43" fmla="*/ 9 h 13"/>
              <a:gd name="T44" fmla="*/ 21 w 23"/>
              <a:gd name="T45" fmla="*/ 11 h 13"/>
              <a:gd name="T46" fmla="*/ 18 w 23"/>
              <a:gd name="T47" fmla="*/ 13 h 13"/>
              <a:gd name="T48" fmla="*/ 14 w 23"/>
              <a:gd name="T49" fmla="*/ 13 h 13"/>
              <a:gd name="T50" fmla="*/ 10 w 23"/>
              <a:gd name="T51" fmla="*/ 13 h 13"/>
              <a:gd name="T52" fmla="*/ 6 w 23"/>
              <a:gd name="T53" fmla="*/ 11 h 13"/>
              <a:gd name="T54" fmla="*/ 2 w 23"/>
              <a:gd name="T55" fmla="*/ 7 h 13"/>
              <a:gd name="T56" fmla="*/ 0 w 23"/>
              <a:gd name="T57" fmla="*/ 3 h 13"/>
              <a:gd name="T58" fmla="*/ 0 w 23"/>
              <a:gd name="T59" fmla="*/ 3 h 13"/>
              <a:gd name="T60" fmla="*/ 0 w 23"/>
              <a:gd name="T61" fmla="*/ 3 h 13"/>
              <a:gd name="T62" fmla="*/ 4 w 23"/>
              <a:gd name="T63" fmla="*/ 1 h 13"/>
              <a:gd name="T64" fmla="*/ 6 w 23"/>
              <a:gd name="T65" fmla="*/ 0 h 13"/>
              <a:gd name="T66" fmla="*/ 10 w 23"/>
              <a:gd name="T6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13">
                <a:moveTo>
                  <a:pt x="10" y="0"/>
                </a:moveTo>
                <a:lnTo>
                  <a:pt x="6" y="0"/>
                </a:lnTo>
                <a:lnTo>
                  <a:pt x="4" y="1"/>
                </a:lnTo>
                <a:lnTo>
                  <a:pt x="2" y="3"/>
                </a:lnTo>
                <a:lnTo>
                  <a:pt x="4" y="7"/>
                </a:lnTo>
                <a:lnTo>
                  <a:pt x="6" y="9"/>
                </a:lnTo>
                <a:lnTo>
                  <a:pt x="12" y="11"/>
                </a:lnTo>
                <a:lnTo>
                  <a:pt x="14" y="11"/>
                </a:lnTo>
                <a:lnTo>
                  <a:pt x="18" y="11"/>
                </a:lnTo>
                <a:lnTo>
                  <a:pt x="21" y="9"/>
                </a:lnTo>
                <a:lnTo>
                  <a:pt x="21" y="7"/>
                </a:lnTo>
                <a:lnTo>
                  <a:pt x="21" y="5"/>
                </a:lnTo>
                <a:lnTo>
                  <a:pt x="18" y="1"/>
                </a:lnTo>
                <a:lnTo>
                  <a:pt x="14" y="0"/>
                </a:lnTo>
                <a:lnTo>
                  <a:pt x="10" y="0"/>
                </a:lnTo>
                <a:close/>
                <a:moveTo>
                  <a:pt x="10" y="0"/>
                </a:moveTo>
                <a:lnTo>
                  <a:pt x="14" y="0"/>
                </a:lnTo>
                <a:lnTo>
                  <a:pt x="20" y="1"/>
                </a:lnTo>
                <a:lnTo>
                  <a:pt x="21" y="3"/>
                </a:lnTo>
                <a:lnTo>
                  <a:pt x="23" y="7"/>
                </a:lnTo>
                <a:lnTo>
                  <a:pt x="23" y="9"/>
                </a:lnTo>
                <a:lnTo>
                  <a:pt x="23" y="9"/>
                </a:lnTo>
                <a:lnTo>
                  <a:pt x="21" y="11"/>
                </a:lnTo>
                <a:lnTo>
                  <a:pt x="18" y="13"/>
                </a:lnTo>
                <a:lnTo>
                  <a:pt x="14" y="13"/>
                </a:lnTo>
                <a:lnTo>
                  <a:pt x="10" y="13"/>
                </a:lnTo>
                <a:lnTo>
                  <a:pt x="6" y="11"/>
                </a:lnTo>
                <a:lnTo>
                  <a:pt x="2" y="7"/>
                </a:lnTo>
                <a:lnTo>
                  <a:pt x="0" y="3"/>
                </a:lnTo>
                <a:lnTo>
                  <a:pt x="0" y="3"/>
                </a:lnTo>
                <a:lnTo>
                  <a:pt x="0" y="3"/>
                </a:lnTo>
                <a:lnTo>
                  <a:pt x="4" y="1"/>
                </a:lnTo>
                <a:lnTo>
                  <a:pt x="6" y="0"/>
                </a:lnTo>
                <a:lnTo>
                  <a:pt x="10"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1" name="Freeform 79"/>
          <p:cNvSpPr>
            <a:spLocks/>
          </p:cNvSpPr>
          <p:nvPr/>
        </p:nvSpPr>
        <p:spPr bwMode="auto">
          <a:xfrm>
            <a:off x="9593081" y="4332673"/>
            <a:ext cx="33399" cy="37019"/>
          </a:xfrm>
          <a:custGeom>
            <a:avLst/>
            <a:gdLst>
              <a:gd name="T0" fmla="*/ 13 w 17"/>
              <a:gd name="T1" fmla="*/ 0 h 19"/>
              <a:gd name="T2" fmla="*/ 17 w 17"/>
              <a:gd name="T3" fmla="*/ 0 h 19"/>
              <a:gd name="T4" fmla="*/ 17 w 17"/>
              <a:gd name="T5" fmla="*/ 4 h 19"/>
              <a:gd name="T6" fmla="*/ 17 w 17"/>
              <a:gd name="T7" fmla="*/ 8 h 19"/>
              <a:gd name="T8" fmla="*/ 17 w 17"/>
              <a:gd name="T9" fmla="*/ 9 h 19"/>
              <a:gd name="T10" fmla="*/ 13 w 17"/>
              <a:gd name="T11" fmla="*/ 13 h 19"/>
              <a:gd name="T12" fmla="*/ 9 w 17"/>
              <a:gd name="T13" fmla="*/ 17 h 19"/>
              <a:gd name="T14" fmla="*/ 5 w 17"/>
              <a:gd name="T15" fmla="*/ 19 h 19"/>
              <a:gd name="T16" fmla="*/ 1 w 17"/>
              <a:gd name="T17" fmla="*/ 19 h 19"/>
              <a:gd name="T18" fmla="*/ 0 w 17"/>
              <a:gd name="T19" fmla="*/ 17 h 19"/>
              <a:gd name="T20" fmla="*/ 1 w 17"/>
              <a:gd name="T21" fmla="*/ 13 h 19"/>
              <a:gd name="T22" fmla="*/ 1 w 17"/>
              <a:gd name="T23" fmla="*/ 9 h 19"/>
              <a:gd name="T24" fmla="*/ 3 w 17"/>
              <a:gd name="T25" fmla="*/ 6 h 19"/>
              <a:gd name="T26" fmla="*/ 7 w 17"/>
              <a:gd name="T27" fmla="*/ 2 h 19"/>
              <a:gd name="T28" fmla="*/ 13 w 17"/>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9">
                <a:moveTo>
                  <a:pt x="13" y="0"/>
                </a:moveTo>
                <a:lnTo>
                  <a:pt x="17" y="0"/>
                </a:lnTo>
                <a:lnTo>
                  <a:pt x="17" y="4"/>
                </a:lnTo>
                <a:lnTo>
                  <a:pt x="17" y="8"/>
                </a:lnTo>
                <a:lnTo>
                  <a:pt x="17" y="9"/>
                </a:lnTo>
                <a:lnTo>
                  <a:pt x="13" y="13"/>
                </a:lnTo>
                <a:lnTo>
                  <a:pt x="9" y="17"/>
                </a:lnTo>
                <a:lnTo>
                  <a:pt x="5" y="19"/>
                </a:lnTo>
                <a:lnTo>
                  <a:pt x="1" y="19"/>
                </a:lnTo>
                <a:lnTo>
                  <a:pt x="0" y="17"/>
                </a:lnTo>
                <a:lnTo>
                  <a:pt x="1" y="13"/>
                </a:lnTo>
                <a:lnTo>
                  <a:pt x="1" y="9"/>
                </a:lnTo>
                <a:lnTo>
                  <a:pt x="3" y="6"/>
                </a:lnTo>
                <a:lnTo>
                  <a:pt x="7" y="2"/>
                </a:lnTo>
                <a:lnTo>
                  <a:pt x="13"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2" name="Freeform 80"/>
          <p:cNvSpPr>
            <a:spLocks noEditPoints="1"/>
          </p:cNvSpPr>
          <p:nvPr/>
        </p:nvSpPr>
        <p:spPr bwMode="auto">
          <a:xfrm>
            <a:off x="9593081" y="4332673"/>
            <a:ext cx="37328" cy="40916"/>
          </a:xfrm>
          <a:custGeom>
            <a:avLst/>
            <a:gdLst>
              <a:gd name="T0" fmla="*/ 15 w 19"/>
              <a:gd name="T1" fmla="*/ 2 h 21"/>
              <a:gd name="T2" fmla="*/ 11 w 19"/>
              <a:gd name="T3" fmla="*/ 2 h 21"/>
              <a:gd name="T4" fmla="*/ 7 w 19"/>
              <a:gd name="T5" fmla="*/ 4 h 21"/>
              <a:gd name="T6" fmla="*/ 5 w 19"/>
              <a:gd name="T7" fmla="*/ 8 h 21"/>
              <a:gd name="T8" fmla="*/ 1 w 19"/>
              <a:gd name="T9" fmla="*/ 11 h 21"/>
              <a:gd name="T10" fmla="*/ 1 w 19"/>
              <a:gd name="T11" fmla="*/ 15 h 21"/>
              <a:gd name="T12" fmla="*/ 1 w 19"/>
              <a:gd name="T13" fmla="*/ 17 h 21"/>
              <a:gd name="T14" fmla="*/ 1 w 19"/>
              <a:gd name="T15" fmla="*/ 19 h 21"/>
              <a:gd name="T16" fmla="*/ 3 w 19"/>
              <a:gd name="T17" fmla="*/ 19 h 21"/>
              <a:gd name="T18" fmla="*/ 7 w 19"/>
              <a:gd name="T19" fmla="*/ 19 h 21"/>
              <a:gd name="T20" fmla="*/ 9 w 19"/>
              <a:gd name="T21" fmla="*/ 17 h 21"/>
              <a:gd name="T22" fmla="*/ 13 w 19"/>
              <a:gd name="T23" fmla="*/ 13 h 21"/>
              <a:gd name="T24" fmla="*/ 15 w 19"/>
              <a:gd name="T25" fmla="*/ 9 h 21"/>
              <a:gd name="T26" fmla="*/ 17 w 19"/>
              <a:gd name="T27" fmla="*/ 4 h 21"/>
              <a:gd name="T28" fmla="*/ 17 w 19"/>
              <a:gd name="T29" fmla="*/ 2 h 21"/>
              <a:gd name="T30" fmla="*/ 15 w 19"/>
              <a:gd name="T31" fmla="*/ 2 h 21"/>
              <a:gd name="T32" fmla="*/ 15 w 19"/>
              <a:gd name="T33" fmla="*/ 2 h 21"/>
              <a:gd name="T34" fmla="*/ 15 w 19"/>
              <a:gd name="T35" fmla="*/ 0 h 21"/>
              <a:gd name="T36" fmla="*/ 17 w 19"/>
              <a:gd name="T37" fmla="*/ 0 h 21"/>
              <a:gd name="T38" fmla="*/ 17 w 19"/>
              <a:gd name="T39" fmla="*/ 0 h 21"/>
              <a:gd name="T40" fmla="*/ 17 w 19"/>
              <a:gd name="T41" fmla="*/ 0 h 21"/>
              <a:gd name="T42" fmla="*/ 17 w 19"/>
              <a:gd name="T43" fmla="*/ 2 h 21"/>
              <a:gd name="T44" fmla="*/ 19 w 19"/>
              <a:gd name="T45" fmla="*/ 4 h 21"/>
              <a:gd name="T46" fmla="*/ 17 w 19"/>
              <a:gd name="T47" fmla="*/ 9 h 21"/>
              <a:gd name="T48" fmla="*/ 15 w 19"/>
              <a:gd name="T49" fmla="*/ 15 h 21"/>
              <a:gd name="T50" fmla="*/ 11 w 19"/>
              <a:gd name="T51" fmla="*/ 17 h 21"/>
              <a:gd name="T52" fmla="*/ 7 w 19"/>
              <a:gd name="T53" fmla="*/ 19 h 21"/>
              <a:gd name="T54" fmla="*/ 3 w 19"/>
              <a:gd name="T55" fmla="*/ 21 h 21"/>
              <a:gd name="T56" fmla="*/ 1 w 19"/>
              <a:gd name="T57" fmla="*/ 21 h 21"/>
              <a:gd name="T58" fmla="*/ 1 w 19"/>
              <a:gd name="T59" fmla="*/ 21 h 21"/>
              <a:gd name="T60" fmla="*/ 1 w 19"/>
              <a:gd name="T61" fmla="*/ 19 h 21"/>
              <a:gd name="T62" fmla="*/ 0 w 19"/>
              <a:gd name="T63" fmla="*/ 17 h 21"/>
              <a:gd name="T64" fmla="*/ 0 w 19"/>
              <a:gd name="T65" fmla="*/ 15 h 21"/>
              <a:gd name="T66" fmla="*/ 1 w 19"/>
              <a:gd name="T67" fmla="*/ 11 h 21"/>
              <a:gd name="T68" fmla="*/ 3 w 19"/>
              <a:gd name="T69" fmla="*/ 6 h 21"/>
              <a:gd name="T70" fmla="*/ 7 w 19"/>
              <a:gd name="T71" fmla="*/ 2 h 21"/>
              <a:gd name="T72" fmla="*/ 11 w 19"/>
              <a:gd name="T73" fmla="*/ 0 h 21"/>
              <a:gd name="T74" fmla="*/ 15 w 19"/>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21">
                <a:moveTo>
                  <a:pt x="15" y="2"/>
                </a:moveTo>
                <a:lnTo>
                  <a:pt x="11" y="2"/>
                </a:lnTo>
                <a:lnTo>
                  <a:pt x="7" y="4"/>
                </a:lnTo>
                <a:lnTo>
                  <a:pt x="5" y="8"/>
                </a:lnTo>
                <a:lnTo>
                  <a:pt x="1" y="11"/>
                </a:lnTo>
                <a:lnTo>
                  <a:pt x="1" y="15"/>
                </a:lnTo>
                <a:lnTo>
                  <a:pt x="1" y="17"/>
                </a:lnTo>
                <a:lnTo>
                  <a:pt x="1" y="19"/>
                </a:lnTo>
                <a:lnTo>
                  <a:pt x="3" y="19"/>
                </a:lnTo>
                <a:lnTo>
                  <a:pt x="7" y="19"/>
                </a:lnTo>
                <a:lnTo>
                  <a:pt x="9" y="17"/>
                </a:lnTo>
                <a:lnTo>
                  <a:pt x="13" y="13"/>
                </a:lnTo>
                <a:lnTo>
                  <a:pt x="15" y="9"/>
                </a:lnTo>
                <a:lnTo>
                  <a:pt x="17" y="4"/>
                </a:lnTo>
                <a:lnTo>
                  <a:pt x="17" y="2"/>
                </a:lnTo>
                <a:lnTo>
                  <a:pt x="15" y="2"/>
                </a:lnTo>
                <a:lnTo>
                  <a:pt x="15" y="2"/>
                </a:lnTo>
                <a:close/>
                <a:moveTo>
                  <a:pt x="15" y="0"/>
                </a:moveTo>
                <a:lnTo>
                  <a:pt x="17" y="0"/>
                </a:lnTo>
                <a:lnTo>
                  <a:pt x="17" y="0"/>
                </a:lnTo>
                <a:lnTo>
                  <a:pt x="17" y="0"/>
                </a:lnTo>
                <a:lnTo>
                  <a:pt x="17" y="2"/>
                </a:lnTo>
                <a:lnTo>
                  <a:pt x="19" y="4"/>
                </a:lnTo>
                <a:lnTo>
                  <a:pt x="17" y="9"/>
                </a:lnTo>
                <a:lnTo>
                  <a:pt x="15" y="15"/>
                </a:lnTo>
                <a:lnTo>
                  <a:pt x="11" y="17"/>
                </a:lnTo>
                <a:lnTo>
                  <a:pt x="7" y="19"/>
                </a:lnTo>
                <a:lnTo>
                  <a:pt x="3" y="21"/>
                </a:lnTo>
                <a:lnTo>
                  <a:pt x="1" y="21"/>
                </a:lnTo>
                <a:lnTo>
                  <a:pt x="1" y="21"/>
                </a:lnTo>
                <a:lnTo>
                  <a:pt x="1" y="19"/>
                </a:lnTo>
                <a:lnTo>
                  <a:pt x="0" y="17"/>
                </a:lnTo>
                <a:lnTo>
                  <a:pt x="0" y="15"/>
                </a:lnTo>
                <a:lnTo>
                  <a:pt x="1" y="11"/>
                </a:lnTo>
                <a:lnTo>
                  <a:pt x="3" y="6"/>
                </a:lnTo>
                <a:lnTo>
                  <a:pt x="7" y="2"/>
                </a:lnTo>
                <a:lnTo>
                  <a:pt x="11" y="0"/>
                </a:lnTo>
                <a:lnTo>
                  <a:pt x="15"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3" name="Freeform 81"/>
          <p:cNvSpPr>
            <a:spLocks/>
          </p:cNvSpPr>
          <p:nvPr/>
        </p:nvSpPr>
        <p:spPr bwMode="auto">
          <a:xfrm>
            <a:off x="9602904" y="4280066"/>
            <a:ext cx="31433" cy="19484"/>
          </a:xfrm>
          <a:custGeom>
            <a:avLst/>
            <a:gdLst>
              <a:gd name="T0" fmla="*/ 2 w 16"/>
              <a:gd name="T1" fmla="*/ 0 h 10"/>
              <a:gd name="T2" fmla="*/ 6 w 16"/>
              <a:gd name="T3" fmla="*/ 0 h 10"/>
              <a:gd name="T4" fmla="*/ 10 w 16"/>
              <a:gd name="T5" fmla="*/ 2 h 10"/>
              <a:gd name="T6" fmla="*/ 14 w 16"/>
              <a:gd name="T7" fmla="*/ 4 h 10"/>
              <a:gd name="T8" fmla="*/ 16 w 16"/>
              <a:gd name="T9" fmla="*/ 6 h 10"/>
              <a:gd name="T10" fmla="*/ 16 w 16"/>
              <a:gd name="T11" fmla="*/ 10 h 10"/>
              <a:gd name="T12" fmla="*/ 14 w 16"/>
              <a:gd name="T13" fmla="*/ 10 h 10"/>
              <a:gd name="T14" fmla="*/ 10 w 16"/>
              <a:gd name="T15" fmla="*/ 10 h 10"/>
              <a:gd name="T16" fmla="*/ 6 w 16"/>
              <a:gd name="T17" fmla="*/ 10 h 10"/>
              <a:gd name="T18" fmla="*/ 2 w 16"/>
              <a:gd name="T19" fmla="*/ 6 h 10"/>
              <a:gd name="T20" fmla="*/ 0 w 16"/>
              <a:gd name="T21" fmla="*/ 4 h 10"/>
              <a:gd name="T22" fmla="*/ 0 w 16"/>
              <a:gd name="T23" fmla="*/ 0 h 10"/>
              <a:gd name="T24" fmla="*/ 2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2" y="0"/>
                </a:moveTo>
                <a:lnTo>
                  <a:pt x="6" y="0"/>
                </a:lnTo>
                <a:lnTo>
                  <a:pt x="10" y="2"/>
                </a:lnTo>
                <a:lnTo>
                  <a:pt x="14" y="4"/>
                </a:lnTo>
                <a:lnTo>
                  <a:pt x="16" y="6"/>
                </a:lnTo>
                <a:lnTo>
                  <a:pt x="16" y="10"/>
                </a:lnTo>
                <a:lnTo>
                  <a:pt x="14" y="10"/>
                </a:lnTo>
                <a:lnTo>
                  <a:pt x="10" y="10"/>
                </a:lnTo>
                <a:lnTo>
                  <a:pt x="6" y="10"/>
                </a:lnTo>
                <a:lnTo>
                  <a:pt x="2" y="6"/>
                </a:lnTo>
                <a:lnTo>
                  <a:pt x="0" y="4"/>
                </a:lnTo>
                <a:lnTo>
                  <a:pt x="0" y="0"/>
                </a:lnTo>
                <a:lnTo>
                  <a:pt x="2"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4" name="Freeform 82"/>
          <p:cNvSpPr>
            <a:spLocks noEditPoints="1"/>
          </p:cNvSpPr>
          <p:nvPr/>
        </p:nvSpPr>
        <p:spPr bwMode="auto">
          <a:xfrm>
            <a:off x="9598974" y="4276170"/>
            <a:ext cx="39292" cy="25329"/>
          </a:xfrm>
          <a:custGeom>
            <a:avLst/>
            <a:gdLst>
              <a:gd name="T0" fmla="*/ 6 w 20"/>
              <a:gd name="T1" fmla="*/ 2 h 13"/>
              <a:gd name="T2" fmla="*/ 4 w 20"/>
              <a:gd name="T3" fmla="*/ 2 h 13"/>
              <a:gd name="T4" fmla="*/ 2 w 20"/>
              <a:gd name="T5" fmla="*/ 4 h 13"/>
              <a:gd name="T6" fmla="*/ 2 w 20"/>
              <a:gd name="T7" fmla="*/ 4 h 13"/>
              <a:gd name="T8" fmla="*/ 2 w 20"/>
              <a:gd name="T9" fmla="*/ 6 h 13"/>
              <a:gd name="T10" fmla="*/ 4 w 20"/>
              <a:gd name="T11" fmla="*/ 8 h 13"/>
              <a:gd name="T12" fmla="*/ 8 w 20"/>
              <a:gd name="T13" fmla="*/ 10 h 13"/>
              <a:gd name="T14" fmla="*/ 12 w 20"/>
              <a:gd name="T15" fmla="*/ 12 h 13"/>
              <a:gd name="T16" fmla="*/ 14 w 20"/>
              <a:gd name="T17" fmla="*/ 12 h 13"/>
              <a:gd name="T18" fmla="*/ 16 w 20"/>
              <a:gd name="T19" fmla="*/ 12 h 13"/>
              <a:gd name="T20" fmla="*/ 18 w 20"/>
              <a:gd name="T21" fmla="*/ 12 h 13"/>
              <a:gd name="T22" fmla="*/ 18 w 20"/>
              <a:gd name="T23" fmla="*/ 10 h 13"/>
              <a:gd name="T24" fmla="*/ 18 w 20"/>
              <a:gd name="T25" fmla="*/ 8 h 13"/>
              <a:gd name="T26" fmla="*/ 16 w 20"/>
              <a:gd name="T27" fmla="*/ 6 h 13"/>
              <a:gd name="T28" fmla="*/ 12 w 20"/>
              <a:gd name="T29" fmla="*/ 4 h 13"/>
              <a:gd name="T30" fmla="*/ 8 w 20"/>
              <a:gd name="T31" fmla="*/ 2 h 13"/>
              <a:gd name="T32" fmla="*/ 6 w 20"/>
              <a:gd name="T33" fmla="*/ 2 h 13"/>
              <a:gd name="T34" fmla="*/ 6 w 20"/>
              <a:gd name="T35" fmla="*/ 0 h 13"/>
              <a:gd name="T36" fmla="*/ 10 w 20"/>
              <a:gd name="T37" fmla="*/ 2 h 13"/>
              <a:gd name="T38" fmla="*/ 12 w 20"/>
              <a:gd name="T39" fmla="*/ 2 h 13"/>
              <a:gd name="T40" fmla="*/ 16 w 20"/>
              <a:gd name="T41" fmla="*/ 6 h 13"/>
              <a:gd name="T42" fmla="*/ 18 w 20"/>
              <a:gd name="T43" fmla="*/ 8 h 13"/>
              <a:gd name="T44" fmla="*/ 20 w 20"/>
              <a:gd name="T45" fmla="*/ 10 h 13"/>
              <a:gd name="T46" fmla="*/ 20 w 20"/>
              <a:gd name="T47" fmla="*/ 12 h 13"/>
              <a:gd name="T48" fmla="*/ 18 w 20"/>
              <a:gd name="T49" fmla="*/ 12 h 13"/>
              <a:gd name="T50" fmla="*/ 18 w 20"/>
              <a:gd name="T51" fmla="*/ 12 h 13"/>
              <a:gd name="T52" fmla="*/ 16 w 20"/>
              <a:gd name="T53" fmla="*/ 13 h 13"/>
              <a:gd name="T54" fmla="*/ 14 w 20"/>
              <a:gd name="T55" fmla="*/ 13 h 13"/>
              <a:gd name="T56" fmla="*/ 10 w 20"/>
              <a:gd name="T57" fmla="*/ 13 h 13"/>
              <a:gd name="T58" fmla="*/ 8 w 20"/>
              <a:gd name="T59" fmla="*/ 12 h 13"/>
              <a:gd name="T60" fmla="*/ 4 w 20"/>
              <a:gd name="T61" fmla="*/ 10 h 13"/>
              <a:gd name="T62" fmla="*/ 2 w 20"/>
              <a:gd name="T63" fmla="*/ 6 h 13"/>
              <a:gd name="T64" fmla="*/ 0 w 20"/>
              <a:gd name="T65" fmla="*/ 4 h 13"/>
              <a:gd name="T66" fmla="*/ 0 w 20"/>
              <a:gd name="T67" fmla="*/ 2 h 13"/>
              <a:gd name="T68" fmla="*/ 0 w 20"/>
              <a:gd name="T69" fmla="*/ 2 h 13"/>
              <a:gd name="T70" fmla="*/ 2 w 20"/>
              <a:gd name="T71" fmla="*/ 2 h 13"/>
              <a:gd name="T72" fmla="*/ 4 w 20"/>
              <a:gd name="T73" fmla="*/ 2 h 13"/>
              <a:gd name="T74" fmla="*/ 6 w 20"/>
              <a:gd name="T7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13">
                <a:moveTo>
                  <a:pt x="6" y="2"/>
                </a:moveTo>
                <a:lnTo>
                  <a:pt x="4" y="2"/>
                </a:lnTo>
                <a:lnTo>
                  <a:pt x="2" y="4"/>
                </a:lnTo>
                <a:lnTo>
                  <a:pt x="2" y="4"/>
                </a:lnTo>
                <a:lnTo>
                  <a:pt x="2" y="6"/>
                </a:lnTo>
                <a:lnTo>
                  <a:pt x="4" y="8"/>
                </a:lnTo>
                <a:lnTo>
                  <a:pt x="8" y="10"/>
                </a:lnTo>
                <a:lnTo>
                  <a:pt x="12" y="12"/>
                </a:lnTo>
                <a:lnTo>
                  <a:pt x="14" y="12"/>
                </a:lnTo>
                <a:lnTo>
                  <a:pt x="16" y="12"/>
                </a:lnTo>
                <a:lnTo>
                  <a:pt x="18" y="12"/>
                </a:lnTo>
                <a:lnTo>
                  <a:pt x="18" y="10"/>
                </a:lnTo>
                <a:lnTo>
                  <a:pt x="18" y="8"/>
                </a:lnTo>
                <a:lnTo>
                  <a:pt x="16" y="6"/>
                </a:lnTo>
                <a:lnTo>
                  <a:pt x="12" y="4"/>
                </a:lnTo>
                <a:lnTo>
                  <a:pt x="8" y="2"/>
                </a:lnTo>
                <a:lnTo>
                  <a:pt x="6" y="2"/>
                </a:lnTo>
                <a:close/>
                <a:moveTo>
                  <a:pt x="6" y="0"/>
                </a:moveTo>
                <a:lnTo>
                  <a:pt x="10" y="2"/>
                </a:lnTo>
                <a:lnTo>
                  <a:pt x="12" y="2"/>
                </a:lnTo>
                <a:lnTo>
                  <a:pt x="16" y="6"/>
                </a:lnTo>
                <a:lnTo>
                  <a:pt x="18" y="8"/>
                </a:lnTo>
                <a:lnTo>
                  <a:pt x="20" y="10"/>
                </a:lnTo>
                <a:lnTo>
                  <a:pt x="20" y="12"/>
                </a:lnTo>
                <a:lnTo>
                  <a:pt x="18" y="12"/>
                </a:lnTo>
                <a:lnTo>
                  <a:pt x="18" y="12"/>
                </a:lnTo>
                <a:lnTo>
                  <a:pt x="16" y="13"/>
                </a:lnTo>
                <a:lnTo>
                  <a:pt x="14" y="13"/>
                </a:lnTo>
                <a:lnTo>
                  <a:pt x="10" y="13"/>
                </a:lnTo>
                <a:lnTo>
                  <a:pt x="8" y="12"/>
                </a:lnTo>
                <a:lnTo>
                  <a:pt x="4" y="10"/>
                </a:lnTo>
                <a:lnTo>
                  <a:pt x="2" y="6"/>
                </a:lnTo>
                <a:lnTo>
                  <a:pt x="0" y="4"/>
                </a:lnTo>
                <a:lnTo>
                  <a:pt x="0" y="2"/>
                </a:lnTo>
                <a:lnTo>
                  <a:pt x="0" y="2"/>
                </a:lnTo>
                <a:lnTo>
                  <a:pt x="2" y="2"/>
                </a:lnTo>
                <a:lnTo>
                  <a:pt x="4" y="2"/>
                </a:lnTo>
                <a:lnTo>
                  <a:pt x="6"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5" name="Freeform 83"/>
          <p:cNvSpPr>
            <a:spLocks/>
          </p:cNvSpPr>
          <p:nvPr/>
        </p:nvSpPr>
        <p:spPr bwMode="auto">
          <a:xfrm>
            <a:off x="9606833" y="4235252"/>
            <a:ext cx="27504" cy="21432"/>
          </a:xfrm>
          <a:custGeom>
            <a:avLst/>
            <a:gdLst>
              <a:gd name="T0" fmla="*/ 4 w 14"/>
              <a:gd name="T1" fmla="*/ 0 h 11"/>
              <a:gd name="T2" fmla="*/ 8 w 14"/>
              <a:gd name="T3" fmla="*/ 2 h 11"/>
              <a:gd name="T4" fmla="*/ 10 w 14"/>
              <a:gd name="T5" fmla="*/ 4 h 11"/>
              <a:gd name="T6" fmla="*/ 12 w 14"/>
              <a:gd name="T7" fmla="*/ 8 h 11"/>
              <a:gd name="T8" fmla="*/ 14 w 14"/>
              <a:gd name="T9" fmla="*/ 9 h 11"/>
              <a:gd name="T10" fmla="*/ 12 w 14"/>
              <a:gd name="T11" fmla="*/ 11 h 11"/>
              <a:gd name="T12" fmla="*/ 10 w 14"/>
              <a:gd name="T13" fmla="*/ 11 h 11"/>
              <a:gd name="T14" fmla="*/ 6 w 14"/>
              <a:gd name="T15" fmla="*/ 11 h 11"/>
              <a:gd name="T16" fmla="*/ 4 w 14"/>
              <a:gd name="T17" fmla="*/ 8 h 11"/>
              <a:gd name="T18" fmla="*/ 2 w 14"/>
              <a:gd name="T19" fmla="*/ 6 h 11"/>
              <a:gd name="T20" fmla="*/ 0 w 14"/>
              <a:gd name="T21" fmla="*/ 2 h 11"/>
              <a:gd name="T22" fmla="*/ 2 w 14"/>
              <a:gd name="T23" fmla="*/ 0 h 11"/>
              <a:gd name="T24" fmla="*/ 4 w 14"/>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4" y="0"/>
                </a:moveTo>
                <a:lnTo>
                  <a:pt x="8" y="2"/>
                </a:lnTo>
                <a:lnTo>
                  <a:pt x="10" y="4"/>
                </a:lnTo>
                <a:lnTo>
                  <a:pt x="12" y="8"/>
                </a:lnTo>
                <a:lnTo>
                  <a:pt x="14" y="9"/>
                </a:lnTo>
                <a:lnTo>
                  <a:pt x="12" y="11"/>
                </a:lnTo>
                <a:lnTo>
                  <a:pt x="10" y="11"/>
                </a:lnTo>
                <a:lnTo>
                  <a:pt x="6" y="11"/>
                </a:lnTo>
                <a:lnTo>
                  <a:pt x="4" y="8"/>
                </a:lnTo>
                <a:lnTo>
                  <a:pt x="2" y="6"/>
                </a:lnTo>
                <a:lnTo>
                  <a:pt x="0" y="2"/>
                </a:lnTo>
                <a:lnTo>
                  <a:pt x="2" y="0"/>
                </a:lnTo>
                <a:lnTo>
                  <a:pt x="4"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6" name="Freeform 84"/>
          <p:cNvSpPr>
            <a:spLocks noEditPoints="1"/>
          </p:cNvSpPr>
          <p:nvPr/>
        </p:nvSpPr>
        <p:spPr bwMode="auto">
          <a:xfrm>
            <a:off x="9606833" y="4231355"/>
            <a:ext cx="27504" cy="29226"/>
          </a:xfrm>
          <a:custGeom>
            <a:avLst/>
            <a:gdLst>
              <a:gd name="T0" fmla="*/ 2 w 14"/>
              <a:gd name="T1" fmla="*/ 2 h 15"/>
              <a:gd name="T2" fmla="*/ 2 w 14"/>
              <a:gd name="T3" fmla="*/ 2 h 15"/>
              <a:gd name="T4" fmla="*/ 2 w 14"/>
              <a:gd name="T5" fmla="*/ 4 h 15"/>
              <a:gd name="T6" fmla="*/ 2 w 14"/>
              <a:gd name="T7" fmla="*/ 6 h 15"/>
              <a:gd name="T8" fmla="*/ 4 w 14"/>
              <a:gd name="T9" fmla="*/ 10 h 15"/>
              <a:gd name="T10" fmla="*/ 4 w 14"/>
              <a:gd name="T11" fmla="*/ 10 h 15"/>
              <a:gd name="T12" fmla="*/ 8 w 14"/>
              <a:gd name="T13" fmla="*/ 13 h 15"/>
              <a:gd name="T14" fmla="*/ 12 w 14"/>
              <a:gd name="T15" fmla="*/ 13 h 15"/>
              <a:gd name="T16" fmla="*/ 12 w 14"/>
              <a:gd name="T17" fmla="*/ 13 h 15"/>
              <a:gd name="T18" fmla="*/ 12 w 14"/>
              <a:gd name="T19" fmla="*/ 11 h 15"/>
              <a:gd name="T20" fmla="*/ 12 w 14"/>
              <a:gd name="T21" fmla="*/ 10 h 15"/>
              <a:gd name="T22" fmla="*/ 10 w 14"/>
              <a:gd name="T23" fmla="*/ 6 h 15"/>
              <a:gd name="T24" fmla="*/ 6 w 14"/>
              <a:gd name="T25" fmla="*/ 4 h 15"/>
              <a:gd name="T26" fmla="*/ 2 w 14"/>
              <a:gd name="T27" fmla="*/ 2 h 15"/>
              <a:gd name="T28" fmla="*/ 2 w 14"/>
              <a:gd name="T29" fmla="*/ 0 h 15"/>
              <a:gd name="T30" fmla="*/ 6 w 14"/>
              <a:gd name="T31" fmla="*/ 2 h 15"/>
              <a:gd name="T32" fmla="*/ 10 w 14"/>
              <a:gd name="T33" fmla="*/ 6 h 15"/>
              <a:gd name="T34" fmla="*/ 14 w 14"/>
              <a:gd name="T35" fmla="*/ 8 h 15"/>
              <a:gd name="T36" fmla="*/ 14 w 14"/>
              <a:gd name="T37" fmla="*/ 11 h 15"/>
              <a:gd name="T38" fmla="*/ 14 w 14"/>
              <a:gd name="T39" fmla="*/ 13 h 15"/>
              <a:gd name="T40" fmla="*/ 14 w 14"/>
              <a:gd name="T41" fmla="*/ 15 h 15"/>
              <a:gd name="T42" fmla="*/ 12 w 14"/>
              <a:gd name="T43" fmla="*/ 15 h 15"/>
              <a:gd name="T44" fmla="*/ 12 w 14"/>
              <a:gd name="T45" fmla="*/ 15 h 15"/>
              <a:gd name="T46" fmla="*/ 8 w 14"/>
              <a:gd name="T47" fmla="*/ 13 h 15"/>
              <a:gd name="T48" fmla="*/ 4 w 14"/>
              <a:gd name="T49" fmla="*/ 10 h 15"/>
              <a:gd name="T50" fmla="*/ 0 w 14"/>
              <a:gd name="T51" fmla="*/ 8 h 15"/>
              <a:gd name="T52" fmla="*/ 0 w 14"/>
              <a:gd name="T53" fmla="*/ 4 h 15"/>
              <a:gd name="T54" fmla="*/ 0 w 14"/>
              <a:gd name="T55" fmla="*/ 2 h 15"/>
              <a:gd name="T56" fmla="*/ 0 w 14"/>
              <a:gd name="T57" fmla="*/ 2 h 15"/>
              <a:gd name="T58" fmla="*/ 2 w 14"/>
              <a:gd name="T59" fmla="*/ 2 h 15"/>
              <a:gd name="T60" fmla="*/ 2 w 14"/>
              <a:gd name="T6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
                <a:moveTo>
                  <a:pt x="2" y="2"/>
                </a:moveTo>
                <a:lnTo>
                  <a:pt x="2" y="2"/>
                </a:lnTo>
                <a:lnTo>
                  <a:pt x="2" y="4"/>
                </a:lnTo>
                <a:lnTo>
                  <a:pt x="2" y="6"/>
                </a:lnTo>
                <a:lnTo>
                  <a:pt x="4" y="10"/>
                </a:lnTo>
                <a:lnTo>
                  <a:pt x="4" y="10"/>
                </a:lnTo>
                <a:lnTo>
                  <a:pt x="8" y="13"/>
                </a:lnTo>
                <a:lnTo>
                  <a:pt x="12" y="13"/>
                </a:lnTo>
                <a:lnTo>
                  <a:pt x="12" y="13"/>
                </a:lnTo>
                <a:lnTo>
                  <a:pt x="12" y="11"/>
                </a:lnTo>
                <a:lnTo>
                  <a:pt x="12" y="10"/>
                </a:lnTo>
                <a:lnTo>
                  <a:pt x="10" y="6"/>
                </a:lnTo>
                <a:lnTo>
                  <a:pt x="6" y="4"/>
                </a:lnTo>
                <a:lnTo>
                  <a:pt x="2" y="2"/>
                </a:lnTo>
                <a:close/>
                <a:moveTo>
                  <a:pt x="2" y="0"/>
                </a:moveTo>
                <a:lnTo>
                  <a:pt x="6" y="2"/>
                </a:lnTo>
                <a:lnTo>
                  <a:pt x="10" y="6"/>
                </a:lnTo>
                <a:lnTo>
                  <a:pt x="14" y="8"/>
                </a:lnTo>
                <a:lnTo>
                  <a:pt x="14" y="11"/>
                </a:lnTo>
                <a:lnTo>
                  <a:pt x="14" y="13"/>
                </a:lnTo>
                <a:lnTo>
                  <a:pt x="14" y="15"/>
                </a:lnTo>
                <a:lnTo>
                  <a:pt x="12" y="15"/>
                </a:lnTo>
                <a:lnTo>
                  <a:pt x="12" y="15"/>
                </a:lnTo>
                <a:lnTo>
                  <a:pt x="8" y="13"/>
                </a:lnTo>
                <a:lnTo>
                  <a:pt x="4" y="10"/>
                </a:lnTo>
                <a:lnTo>
                  <a:pt x="0" y="8"/>
                </a:lnTo>
                <a:lnTo>
                  <a:pt x="0" y="4"/>
                </a:lnTo>
                <a:lnTo>
                  <a:pt x="0" y="2"/>
                </a:lnTo>
                <a:lnTo>
                  <a:pt x="0" y="2"/>
                </a:lnTo>
                <a:lnTo>
                  <a:pt x="2" y="2"/>
                </a:lnTo>
                <a:lnTo>
                  <a:pt x="2"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7" name="Freeform 85"/>
          <p:cNvSpPr>
            <a:spLocks/>
          </p:cNvSpPr>
          <p:nvPr/>
        </p:nvSpPr>
        <p:spPr bwMode="auto">
          <a:xfrm>
            <a:off x="9671665" y="4223562"/>
            <a:ext cx="17682" cy="29226"/>
          </a:xfrm>
          <a:custGeom>
            <a:avLst/>
            <a:gdLst>
              <a:gd name="T0" fmla="*/ 8 w 9"/>
              <a:gd name="T1" fmla="*/ 0 h 15"/>
              <a:gd name="T2" fmla="*/ 8 w 9"/>
              <a:gd name="T3" fmla="*/ 2 h 15"/>
              <a:gd name="T4" fmla="*/ 9 w 9"/>
              <a:gd name="T5" fmla="*/ 6 h 15"/>
              <a:gd name="T6" fmla="*/ 8 w 9"/>
              <a:gd name="T7" fmla="*/ 10 h 15"/>
              <a:gd name="T8" fmla="*/ 6 w 9"/>
              <a:gd name="T9" fmla="*/ 14 h 15"/>
              <a:gd name="T10" fmla="*/ 4 w 9"/>
              <a:gd name="T11" fmla="*/ 15 h 15"/>
              <a:gd name="T12" fmla="*/ 0 w 9"/>
              <a:gd name="T13" fmla="*/ 15 h 15"/>
              <a:gd name="T14" fmla="*/ 0 w 9"/>
              <a:gd name="T15" fmla="*/ 14 h 15"/>
              <a:gd name="T16" fmla="*/ 0 w 9"/>
              <a:gd name="T17" fmla="*/ 12 h 15"/>
              <a:gd name="T18" fmla="*/ 0 w 9"/>
              <a:gd name="T19" fmla="*/ 8 h 15"/>
              <a:gd name="T20" fmla="*/ 2 w 9"/>
              <a:gd name="T21" fmla="*/ 4 h 15"/>
              <a:gd name="T22" fmla="*/ 4 w 9"/>
              <a:gd name="T23" fmla="*/ 2 h 15"/>
              <a:gd name="T24" fmla="*/ 8 w 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8" y="0"/>
                </a:moveTo>
                <a:lnTo>
                  <a:pt x="8" y="2"/>
                </a:lnTo>
                <a:lnTo>
                  <a:pt x="9" y="6"/>
                </a:lnTo>
                <a:lnTo>
                  <a:pt x="8" y="10"/>
                </a:lnTo>
                <a:lnTo>
                  <a:pt x="6" y="14"/>
                </a:lnTo>
                <a:lnTo>
                  <a:pt x="4" y="15"/>
                </a:lnTo>
                <a:lnTo>
                  <a:pt x="0" y="15"/>
                </a:lnTo>
                <a:lnTo>
                  <a:pt x="0" y="14"/>
                </a:lnTo>
                <a:lnTo>
                  <a:pt x="0" y="12"/>
                </a:lnTo>
                <a:lnTo>
                  <a:pt x="0" y="8"/>
                </a:lnTo>
                <a:lnTo>
                  <a:pt x="2" y="4"/>
                </a:lnTo>
                <a:lnTo>
                  <a:pt x="4" y="2"/>
                </a:lnTo>
                <a:lnTo>
                  <a:pt x="8"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8" name="Freeform 86"/>
          <p:cNvSpPr>
            <a:spLocks noEditPoints="1"/>
          </p:cNvSpPr>
          <p:nvPr/>
        </p:nvSpPr>
        <p:spPr bwMode="auto">
          <a:xfrm>
            <a:off x="9667736" y="4223562"/>
            <a:ext cx="21611" cy="33122"/>
          </a:xfrm>
          <a:custGeom>
            <a:avLst/>
            <a:gdLst>
              <a:gd name="T0" fmla="*/ 10 w 11"/>
              <a:gd name="T1" fmla="*/ 2 h 17"/>
              <a:gd name="T2" fmla="*/ 6 w 11"/>
              <a:gd name="T3" fmla="*/ 2 h 17"/>
              <a:gd name="T4" fmla="*/ 4 w 11"/>
              <a:gd name="T5" fmla="*/ 4 h 17"/>
              <a:gd name="T6" fmla="*/ 2 w 11"/>
              <a:gd name="T7" fmla="*/ 8 h 17"/>
              <a:gd name="T8" fmla="*/ 2 w 11"/>
              <a:gd name="T9" fmla="*/ 12 h 17"/>
              <a:gd name="T10" fmla="*/ 2 w 11"/>
              <a:gd name="T11" fmla="*/ 14 h 17"/>
              <a:gd name="T12" fmla="*/ 2 w 11"/>
              <a:gd name="T13" fmla="*/ 15 h 17"/>
              <a:gd name="T14" fmla="*/ 6 w 11"/>
              <a:gd name="T15" fmla="*/ 15 h 17"/>
              <a:gd name="T16" fmla="*/ 8 w 11"/>
              <a:gd name="T17" fmla="*/ 14 h 17"/>
              <a:gd name="T18" fmla="*/ 10 w 11"/>
              <a:gd name="T19" fmla="*/ 10 h 17"/>
              <a:gd name="T20" fmla="*/ 10 w 11"/>
              <a:gd name="T21" fmla="*/ 6 h 17"/>
              <a:gd name="T22" fmla="*/ 10 w 11"/>
              <a:gd name="T23" fmla="*/ 2 h 17"/>
              <a:gd name="T24" fmla="*/ 10 w 11"/>
              <a:gd name="T25" fmla="*/ 2 h 17"/>
              <a:gd name="T26" fmla="*/ 10 w 11"/>
              <a:gd name="T27" fmla="*/ 0 h 17"/>
              <a:gd name="T28" fmla="*/ 10 w 11"/>
              <a:gd name="T29" fmla="*/ 0 h 17"/>
              <a:gd name="T30" fmla="*/ 10 w 11"/>
              <a:gd name="T31" fmla="*/ 0 h 17"/>
              <a:gd name="T32" fmla="*/ 11 w 11"/>
              <a:gd name="T33" fmla="*/ 2 h 17"/>
              <a:gd name="T34" fmla="*/ 11 w 11"/>
              <a:gd name="T35" fmla="*/ 6 h 17"/>
              <a:gd name="T36" fmla="*/ 10 w 11"/>
              <a:gd name="T37" fmla="*/ 10 h 17"/>
              <a:gd name="T38" fmla="*/ 8 w 11"/>
              <a:gd name="T39" fmla="*/ 14 h 17"/>
              <a:gd name="T40" fmla="*/ 6 w 11"/>
              <a:gd name="T41" fmla="*/ 15 h 17"/>
              <a:gd name="T42" fmla="*/ 2 w 11"/>
              <a:gd name="T43" fmla="*/ 17 h 17"/>
              <a:gd name="T44" fmla="*/ 2 w 11"/>
              <a:gd name="T45" fmla="*/ 17 h 17"/>
              <a:gd name="T46" fmla="*/ 2 w 11"/>
              <a:gd name="T47" fmla="*/ 17 h 17"/>
              <a:gd name="T48" fmla="*/ 0 w 11"/>
              <a:gd name="T49" fmla="*/ 15 h 17"/>
              <a:gd name="T50" fmla="*/ 0 w 11"/>
              <a:gd name="T51" fmla="*/ 12 h 17"/>
              <a:gd name="T52" fmla="*/ 2 w 11"/>
              <a:gd name="T53" fmla="*/ 8 h 17"/>
              <a:gd name="T54" fmla="*/ 4 w 11"/>
              <a:gd name="T55" fmla="*/ 4 h 17"/>
              <a:gd name="T56" fmla="*/ 6 w 11"/>
              <a:gd name="T57" fmla="*/ 2 h 17"/>
              <a:gd name="T58" fmla="*/ 10 w 11"/>
              <a:gd name="T5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7">
                <a:moveTo>
                  <a:pt x="10" y="2"/>
                </a:moveTo>
                <a:lnTo>
                  <a:pt x="6" y="2"/>
                </a:lnTo>
                <a:lnTo>
                  <a:pt x="4" y="4"/>
                </a:lnTo>
                <a:lnTo>
                  <a:pt x="2" y="8"/>
                </a:lnTo>
                <a:lnTo>
                  <a:pt x="2" y="12"/>
                </a:lnTo>
                <a:lnTo>
                  <a:pt x="2" y="14"/>
                </a:lnTo>
                <a:lnTo>
                  <a:pt x="2" y="15"/>
                </a:lnTo>
                <a:lnTo>
                  <a:pt x="6" y="15"/>
                </a:lnTo>
                <a:lnTo>
                  <a:pt x="8" y="14"/>
                </a:lnTo>
                <a:lnTo>
                  <a:pt x="10" y="10"/>
                </a:lnTo>
                <a:lnTo>
                  <a:pt x="10" y="6"/>
                </a:lnTo>
                <a:lnTo>
                  <a:pt x="10" y="2"/>
                </a:lnTo>
                <a:lnTo>
                  <a:pt x="10" y="2"/>
                </a:lnTo>
                <a:close/>
                <a:moveTo>
                  <a:pt x="10" y="0"/>
                </a:moveTo>
                <a:lnTo>
                  <a:pt x="10" y="0"/>
                </a:lnTo>
                <a:lnTo>
                  <a:pt x="10" y="0"/>
                </a:lnTo>
                <a:lnTo>
                  <a:pt x="11" y="2"/>
                </a:lnTo>
                <a:lnTo>
                  <a:pt x="11" y="6"/>
                </a:lnTo>
                <a:lnTo>
                  <a:pt x="10" y="10"/>
                </a:lnTo>
                <a:lnTo>
                  <a:pt x="8" y="14"/>
                </a:lnTo>
                <a:lnTo>
                  <a:pt x="6" y="15"/>
                </a:lnTo>
                <a:lnTo>
                  <a:pt x="2" y="17"/>
                </a:lnTo>
                <a:lnTo>
                  <a:pt x="2" y="17"/>
                </a:lnTo>
                <a:lnTo>
                  <a:pt x="2" y="17"/>
                </a:lnTo>
                <a:lnTo>
                  <a:pt x="0" y="15"/>
                </a:lnTo>
                <a:lnTo>
                  <a:pt x="0" y="12"/>
                </a:lnTo>
                <a:lnTo>
                  <a:pt x="2" y="8"/>
                </a:lnTo>
                <a:lnTo>
                  <a:pt x="4" y="4"/>
                </a:lnTo>
                <a:lnTo>
                  <a:pt x="6" y="2"/>
                </a:lnTo>
                <a:lnTo>
                  <a:pt x="10"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49" name="Freeform 87"/>
          <p:cNvSpPr>
            <a:spLocks/>
          </p:cNvSpPr>
          <p:nvPr/>
        </p:nvSpPr>
        <p:spPr bwMode="auto">
          <a:xfrm>
            <a:off x="9683452" y="4250840"/>
            <a:ext cx="29469" cy="17535"/>
          </a:xfrm>
          <a:custGeom>
            <a:avLst/>
            <a:gdLst>
              <a:gd name="T0" fmla="*/ 9 w 15"/>
              <a:gd name="T1" fmla="*/ 0 h 9"/>
              <a:gd name="T2" fmla="*/ 13 w 15"/>
              <a:gd name="T3" fmla="*/ 1 h 9"/>
              <a:gd name="T4" fmla="*/ 15 w 15"/>
              <a:gd name="T5" fmla="*/ 1 h 9"/>
              <a:gd name="T6" fmla="*/ 15 w 15"/>
              <a:gd name="T7" fmla="*/ 5 h 9"/>
              <a:gd name="T8" fmla="*/ 13 w 15"/>
              <a:gd name="T9" fmla="*/ 7 h 9"/>
              <a:gd name="T10" fmla="*/ 9 w 15"/>
              <a:gd name="T11" fmla="*/ 9 h 9"/>
              <a:gd name="T12" fmla="*/ 5 w 15"/>
              <a:gd name="T13" fmla="*/ 9 h 9"/>
              <a:gd name="T14" fmla="*/ 2 w 15"/>
              <a:gd name="T15" fmla="*/ 9 h 9"/>
              <a:gd name="T16" fmla="*/ 0 w 15"/>
              <a:gd name="T17" fmla="*/ 7 h 9"/>
              <a:gd name="T18" fmla="*/ 0 w 15"/>
              <a:gd name="T19" fmla="*/ 5 h 9"/>
              <a:gd name="T20" fmla="*/ 2 w 15"/>
              <a:gd name="T21" fmla="*/ 3 h 9"/>
              <a:gd name="T22" fmla="*/ 5 w 15"/>
              <a:gd name="T23" fmla="*/ 1 h 9"/>
              <a:gd name="T24" fmla="*/ 9 w 1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9" y="0"/>
                </a:moveTo>
                <a:lnTo>
                  <a:pt x="13" y="1"/>
                </a:lnTo>
                <a:lnTo>
                  <a:pt x="15" y="1"/>
                </a:lnTo>
                <a:lnTo>
                  <a:pt x="15" y="5"/>
                </a:lnTo>
                <a:lnTo>
                  <a:pt x="13" y="7"/>
                </a:lnTo>
                <a:lnTo>
                  <a:pt x="9" y="9"/>
                </a:lnTo>
                <a:lnTo>
                  <a:pt x="5" y="9"/>
                </a:lnTo>
                <a:lnTo>
                  <a:pt x="2" y="9"/>
                </a:lnTo>
                <a:lnTo>
                  <a:pt x="0" y="7"/>
                </a:lnTo>
                <a:lnTo>
                  <a:pt x="0" y="5"/>
                </a:lnTo>
                <a:lnTo>
                  <a:pt x="2" y="3"/>
                </a:lnTo>
                <a:lnTo>
                  <a:pt x="5" y="1"/>
                </a:lnTo>
                <a:lnTo>
                  <a:pt x="9"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0" name="Freeform 88"/>
          <p:cNvSpPr>
            <a:spLocks noEditPoints="1"/>
          </p:cNvSpPr>
          <p:nvPr/>
        </p:nvSpPr>
        <p:spPr bwMode="auto">
          <a:xfrm>
            <a:off x="9683452" y="4250840"/>
            <a:ext cx="29469" cy="17535"/>
          </a:xfrm>
          <a:custGeom>
            <a:avLst/>
            <a:gdLst>
              <a:gd name="T0" fmla="*/ 9 w 15"/>
              <a:gd name="T1" fmla="*/ 1 h 9"/>
              <a:gd name="T2" fmla="*/ 5 w 15"/>
              <a:gd name="T3" fmla="*/ 1 h 9"/>
              <a:gd name="T4" fmla="*/ 3 w 15"/>
              <a:gd name="T5" fmla="*/ 3 h 9"/>
              <a:gd name="T6" fmla="*/ 2 w 15"/>
              <a:gd name="T7" fmla="*/ 5 h 9"/>
              <a:gd name="T8" fmla="*/ 0 w 15"/>
              <a:gd name="T9" fmla="*/ 7 h 9"/>
              <a:gd name="T10" fmla="*/ 0 w 15"/>
              <a:gd name="T11" fmla="*/ 7 h 9"/>
              <a:gd name="T12" fmla="*/ 2 w 15"/>
              <a:gd name="T13" fmla="*/ 7 h 9"/>
              <a:gd name="T14" fmla="*/ 5 w 15"/>
              <a:gd name="T15" fmla="*/ 9 h 9"/>
              <a:gd name="T16" fmla="*/ 9 w 15"/>
              <a:gd name="T17" fmla="*/ 7 h 9"/>
              <a:gd name="T18" fmla="*/ 11 w 15"/>
              <a:gd name="T19" fmla="*/ 7 h 9"/>
              <a:gd name="T20" fmla="*/ 13 w 15"/>
              <a:gd name="T21" fmla="*/ 5 h 9"/>
              <a:gd name="T22" fmla="*/ 15 w 15"/>
              <a:gd name="T23" fmla="*/ 3 h 9"/>
              <a:gd name="T24" fmla="*/ 15 w 15"/>
              <a:gd name="T25" fmla="*/ 3 h 9"/>
              <a:gd name="T26" fmla="*/ 13 w 15"/>
              <a:gd name="T27" fmla="*/ 1 h 9"/>
              <a:gd name="T28" fmla="*/ 9 w 15"/>
              <a:gd name="T29" fmla="*/ 1 h 9"/>
              <a:gd name="T30" fmla="*/ 9 w 15"/>
              <a:gd name="T31" fmla="*/ 0 h 9"/>
              <a:gd name="T32" fmla="*/ 13 w 15"/>
              <a:gd name="T33" fmla="*/ 0 h 9"/>
              <a:gd name="T34" fmla="*/ 15 w 15"/>
              <a:gd name="T35" fmla="*/ 1 h 9"/>
              <a:gd name="T36" fmla="*/ 15 w 15"/>
              <a:gd name="T37" fmla="*/ 1 h 9"/>
              <a:gd name="T38" fmla="*/ 15 w 15"/>
              <a:gd name="T39" fmla="*/ 1 h 9"/>
              <a:gd name="T40" fmla="*/ 15 w 15"/>
              <a:gd name="T41" fmla="*/ 3 h 9"/>
              <a:gd name="T42" fmla="*/ 15 w 15"/>
              <a:gd name="T43" fmla="*/ 5 h 9"/>
              <a:gd name="T44" fmla="*/ 13 w 15"/>
              <a:gd name="T45" fmla="*/ 7 h 9"/>
              <a:gd name="T46" fmla="*/ 9 w 15"/>
              <a:gd name="T47" fmla="*/ 9 h 9"/>
              <a:gd name="T48" fmla="*/ 5 w 15"/>
              <a:gd name="T49" fmla="*/ 9 h 9"/>
              <a:gd name="T50" fmla="*/ 2 w 15"/>
              <a:gd name="T51" fmla="*/ 9 h 9"/>
              <a:gd name="T52" fmla="*/ 0 w 15"/>
              <a:gd name="T53" fmla="*/ 7 h 9"/>
              <a:gd name="T54" fmla="*/ 0 w 15"/>
              <a:gd name="T55" fmla="*/ 7 h 9"/>
              <a:gd name="T56" fmla="*/ 0 w 15"/>
              <a:gd name="T57" fmla="*/ 7 h 9"/>
              <a:gd name="T58" fmla="*/ 0 w 15"/>
              <a:gd name="T59" fmla="*/ 7 h 9"/>
              <a:gd name="T60" fmla="*/ 0 w 15"/>
              <a:gd name="T61" fmla="*/ 3 h 9"/>
              <a:gd name="T62" fmla="*/ 2 w 15"/>
              <a:gd name="T63" fmla="*/ 1 h 9"/>
              <a:gd name="T64" fmla="*/ 5 w 15"/>
              <a:gd name="T65" fmla="*/ 0 h 9"/>
              <a:gd name="T66" fmla="*/ 9 w 15"/>
              <a:gd name="T6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9">
                <a:moveTo>
                  <a:pt x="9" y="1"/>
                </a:moveTo>
                <a:lnTo>
                  <a:pt x="5" y="1"/>
                </a:lnTo>
                <a:lnTo>
                  <a:pt x="3" y="3"/>
                </a:lnTo>
                <a:lnTo>
                  <a:pt x="2" y="5"/>
                </a:lnTo>
                <a:lnTo>
                  <a:pt x="0" y="7"/>
                </a:lnTo>
                <a:lnTo>
                  <a:pt x="0" y="7"/>
                </a:lnTo>
                <a:lnTo>
                  <a:pt x="2" y="7"/>
                </a:lnTo>
                <a:lnTo>
                  <a:pt x="5" y="9"/>
                </a:lnTo>
                <a:lnTo>
                  <a:pt x="9" y="7"/>
                </a:lnTo>
                <a:lnTo>
                  <a:pt x="11" y="7"/>
                </a:lnTo>
                <a:lnTo>
                  <a:pt x="13" y="5"/>
                </a:lnTo>
                <a:lnTo>
                  <a:pt x="15" y="3"/>
                </a:lnTo>
                <a:lnTo>
                  <a:pt x="15" y="3"/>
                </a:lnTo>
                <a:lnTo>
                  <a:pt x="13" y="1"/>
                </a:lnTo>
                <a:lnTo>
                  <a:pt x="9" y="1"/>
                </a:lnTo>
                <a:close/>
                <a:moveTo>
                  <a:pt x="9" y="0"/>
                </a:moveTo>
                <a:lnTo>
                  <a:pt x="13" y="0"/>
                </a:lnTo>
                <a:lnTo>
                  <a:pt x="15" y="1"/>
                </a:lnTo>
                <a:lnTo>
                  <a:pt x="15" y="1"/>
                </a:lnTo>
                <a:lnTo>
                  <a:pt x="15" y="1"/>
                </a:lnTo>
                <a:lnTo>
                  <a:pt x="15" y="3"/>
                </a:lnTo>
                <a:lnTo>
                  <a:pt x="15" y="5"/>
                </a:lnTo>
                <a:lnTo>
                  <a:pt x="13" y="7"/>
                </a:lnTo>
                <a:lnTo>
                  <a:pt x="9" y="9"/>
                </a:lnTo>
                <a:lnTo>
                  <a:pt x="5" y="9"/>
                </a:lnTo>
                <a:lnTo>
                  <a:pt x="2" y="9"/>
                </a:lnTo>
                <a:lnTo>
                  <a:pt x="0" y="7"/>
                </a:lnTo>
                <a:lnTo>
                  <a:pt x="0" y="7"/>
                </a:lnTo>
                <a:lnTo>
                  <a:pt x="0" y="7"/>
                </a:lnTo>
                <a:lnTo>
                  <a:pt x="0" y="7"/>
                </a:lnTo>
                <a:lnTo>
                  <a:pt x="0" y="3"/>
                </a:lnTo>
                <a:lnTo>
                  <a:pt x="2" y="1"/>
                </a:lnTo>
                <a:lnTo>
                  <a:pt x="5" y="0"/>
                </a:lnTo>
                <a:lnTo>
                  <a:pt x="9"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1" name="Freeform 89"/>
          <p:cNvSpPr>
            <a:spLocks/>
          </p:cNvSpPr>
          <p:nvPr/>
        </p:nvSpPr>
        <p:spPr bwMode="auto">
          <a:xfrm>
            <a:off x="9701133" y="4276170"/>
            <a:ext cx="35363" cy="15587"/>
          </a:xfrm>
          <a:custGeom>
            <a:avLst/>
            <a:gdLst>
              <a:gd name="T0" fmla="*/ 12 w 18"/>
              <a:gd name="T1" fmla="*/ 0 h 8"/>
              <a:gd name="T2" fmla="*/ 16 w 18"/>
              <a:gd name="T3" fmla="*/ 0 h 8"/>
              <a:gd name="T4" fmla="*/ 18 w 18"/>
              <a:gd name="T5" fmla="*/ 0 h 8"/>
              <a:gd name="T6" fmla="*/ 18 w 18"/>
              <a:gd name="T7" fmla="*/ 4 h 8"/>
              <a:gd name="T8" fmla="*/ 16 w 18"/>
              <a:gd name="T9" fmla="*/ 6 h 8"/>
              <a:gd name="T10" fmla="*/ 10 w 18"/>
              <a:gd name="T11" fmla="*/ 8 h 8"/>
              <a:gd name="T12" fmla="*/ 6 w 18"/>
              <a:gd name="T13" fmla="*/ 8 h 8"/>
              <a:gd name="T14" fmla="*/ 2 w 18"/>
              <a:gd name="T15" fmla="*/ 8 h 8"/>
              <a:gd name="T16" fmla="*/ 0 w 18"/>
              <a:gd name="T17" fmla="*/ 6 h 8"/>
              <a:gd name="T18" fmla="*/ 0 w 18"/>
              <a:gd name="T19" fmla="*/ 4 h 8"/>
              <a:gd name="T20" fmla="*/ 4 w 18"/>
              <a:gd name="T21" fmla="*/ 2 h 8"/>
              <a:gd name="T22" fmla="*/ 8 w 18"/>
              <a:gd name="T23" fmla="*/ 0 h 8"/>
              <a:gd name="T24" fmla="*/ 12 w 1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8">
                <a:moveTo>
                  <a:pt x="12" y="0"/>
                </a:moveTo>
                <a:lnTo>
                  <a:pt x="16" y="0"/>
                </a:lnTo>
                <a:lnTo>
                  <a:pt x="18" y="0"/>
                </a:lnTo>
                <a:lnTo>
                  <a:pt x="18" y="4"/>
                </a:lnTo>
                <a:lnTo>
                  <a:pt x="16" y="6"/>
                </a:lnTo>
                <a:lnTo>
                  <a:pt x="10" y="8"/>
                </a:lnTo>
                <a:lnTo>
                  <a:pt x="6" y="8"/>
                </a:lnTo>
                <a:lnTo>
                  <a:pt x="2" y="8"/>
                </a:lnTo>
                <a:lnTo>
                  <a:pt x="0" y="6"/>
                </a:lnTo>
                <a:lnTo>
                  <a:pt x="0" y="4"/>
                </a:lnTo>
                <a:lnTo>
                  <a:pt x="4" y="2"/>
                </a:lnTo>
                <a:lnTo>
                  <a:pt x="8" y="0"/>
                </a:lnTo>
                <a:lnTo>
                  <a:pt x="12"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2" name="Freeform 90"/>
          <p:cNvSpPr>
            <a:spLocks noEditPoints="1"/>
          </p:cNvSpPr>
          <p:nvPr/>
        </p:nvSpPr>
        <p:spPr bwMode="auto">
          <a:xfrm>
            <a:off x="9697204" y="4272273"/>
            <a:ext cx="41257" cy="23381"/>
          </a:xfrm>
          <a:custGeom>
            <a:avLst/>
            <a:gdLst>
              <a:gd name="T0" fmla="*/ 16 w 21"/>
              <a:gd name="T1" fmla="*/ 2 h 12"/>
              <a:gd name="T2" fmla="*/ 10 w 21"/>
              <a:gd name="T3" fmla="*/ 2 h 12"/>
              <a:gd name="T4" fmla="*/ 6 w 21"/>
              <a:gd name="T5" fmla="*/ 4 h 12"/>
              <a:gd name="T6" fmla="*/ 4 w 21"/>
              <a:gd name="T7" fmla="*/ 6 h 12"/>
              <a:gd name="T8" fmla="*/ 2 w 21"/>
              <a:gd name="T9" fmla="*/ 8 h 12"/>
              <a:gd name="T10" fmla="*/ 4 w 21"/>
              <a:gd name="T11" fmla="*/ 10 h 12"/>
              <a:gd name="T12" fmla="*/ 6 w 21"/>
              <a:gd name="T13" fmla="*/ 10 h 12"/>
              <a:gd name="T14" fmla="*/ 12 w 21"/>
              <a:gd name="T15" fmla="*/ 8 h 12"/>
              <a:gd name="T16" fmla="*/ 16 w 21"/>
              <a:gd name="T17" fmla="*/ 8 h 12"/>
              <a:gd name="T18" fmla="*/ 20 w 21"/>
              <a:gd name="T19" fmla="*/ 4 h 12"/>
              <a:gd name="T20" fmla="*/ 20 w 21"/>
              <a:gd name="T21" fmla="*/ 2 h 12"/>
              <a:gd name="T22" fmla="*/ 18 w 21"/>
              <a:gd name="T23" fmla="*/ 2 h 12"/>
              <a:gd name="T24" fmla="*/ 16 w 21"/>
              <a:gd name="T25" fmla="*/ 2 h 12"/>
              <a:gd name="T26" fmla="*/ 16 w 21"/>
              <a:gd name="T27" fmla="*/ 0 h 12"/>
              <a:gd name="T28" fmla="*/ 18 w 21"/>
              <a:gd name="T29" fmla="*/ 0 h 12"/>
              <a:gd name="T30" fmla="*/ 21 w 21"/>
              <a:gd name="T31" fmla="*/ 2 h 12"/>
              <a:gd name="T32" fmla="*/ 21 w 21"/>
              <a:gd name="T33" fmla="*/ 2 h 12"/>
              <a:gd name="T34" fmla="*/ 21 w 21"/>
              <a:gd name="T35" fmla="*/ 2 h 12"/>
              <a:gd name="T36" fmla="*/ 21 w 21"/>
              <a:gd name="T37" fmla="*/ 2 h 12"/>
              <a:gd name="T38" fmla="*/ 20 w 21"/>
              <a:gd name="T39" fmla="*/ 6 h 12"/>
              <a:gd name="T40" fmla="*/ 18 w 21"/>
              <a:gd name="T41" fmla="*/ 8 h 12"/>
              <a:gd name="T42" fmla="*/ 14 w 21"/>
              <a:gd name="T43" fmla="*/ 10 h 12"/>
              <a:gd name="T44" fmla="*/ 14 w 21"/>
              <a:gd name="T45" fmla="*/ 10 h 12"/>
              <a:gd name="T46" fmla="*/ 6 w 21"/>
              <a:gd name="T47" fmla="*/ 12 h 12"/>
              <a:gd name="T48" fmla="*/ 4 w 21"/>
              <a:gd name="T49" fmla="*/ 10 h 12"/>
              <a:gd name="T50" fmla="*/ 2 w 21"/>
              <a:gd name="T51" fmla="*/ 10 h 12"/>
              <a:gd name="T52" fmla="*/ 0 w 21"/>
              <a:gd name="T53" fmla="*/ 10 h 12"/>
              <a:gd name="T54" fmla="*/ 0 w 21"/>
              <a:gd name="T55" fmla="*/ 8 h 12"/>
              <a:gd name="T56" fmla="*/ 0 w 21"/>
              <a:gd name="T57" fmla="*/ 8 h 12"/>
              <a:gd name="T58" fmla="*/ 2 w 21"/>
              <a:gd name="T59" fmla="*/ 6 h 12"/>
              <a:gd name="T60" fmla="*/ 6 w 21"/>
              <a:gd name="T61" fmla="*/ 4 h 12"/>
              <a:gd name="T62" fmla="*/ 10 w 21"/>
              <a:gd name="T63" fmla="*/ 2 h 12"/>
              <a:gd name="T64" fmla="*/ 16 w 21"/>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12">
                <a:moveTo>
                  <a:pt x="16" y="2"/>
                </a:moveTo>
                <a:lnTo>
                  <a:pt x="10" y="2"/>
                </a:lnTo>
                <a:lnTo>
                  <a:pt x="6" y="4"/>
                </a:lnTo>
                <a:lnTo>
                  <a:pt x="4" y="6"/>
                </a:lnTo>
                <a:lnTo>
                  <a:pt x="2" y="8"/>
                </a:lnTo>
                <a:lnTo>
                  <a:pt x="4" y="10"/>
                </a:lnTo>
                <a:lnTo>
                  <a:pt x="6" y="10"/>
                </a:lnTo>
                <a:lnTo>
                  <a:pt x="12" y="8"/>
                </a:lnTo>
                <a:lnTo>
                  <a:pt x="16" y="8"/>
                </a:lnTo>
                <a:lnTo>
                  <a:pt x="20" y="4"/>
                </a:lnTo>
                <a:lnTo>
                  <a:pt x="20" y="2"/>
                </a:lnTo>
                <a:lnTo>
                  <a:pt x="18" y="2"/>
                </a:lnTo>
                <a:lnTo>
                  <a:pt x="16" y="2"/>
                </a:lnTo>
                <a:close/>
                <a:moveTo>
                  <a:pt x="16" y="0"/>
                </a:moveTo>
                <a:lnTo>
                  <a:pt x="18" y="0"/>
                </a:lnTo>
                <a:lnTo>
                  <a:pt x="21" y="2"/>
                </a:lnTo>
                <a:lnTo>
                  <a:pt x="21" y="2"/>
                </a:lnTo>
                <a:lnTo>
                  <a:pt x="21" y="2"/>
                </a:lnTo>
                <a:lnTo>
                  <a:pt x="21" y="2"/>
                </a:lnTo>
                <a:lnTo>
                  <a:pt x="20" y="6"/>
                </a:lnTo>
                <a:lnTo>
                  <a:pt x="18" y="8"/>
                </a:lnTo>
                <a:lnTo>
                  <a:pt x="14" y="10"/>
                </a:lnTo>
                <a:lnTo>
                  <a:pt x="14" y="10"/>
                </a:lnTo>
                <a:lnTo>
                  <a:pt x="6" y="12"/>
                </a:lnTo>
                <a:lnTo>
                  <a:pt x="4" y="10"/>
                </a:lnTo>
                <a:lnTo>
                  <a:pt x="2" y="10"/>
                </a:lnTo>
                <a:lnTo>
                  <a:pt x="0" y="10"/>
                </a:lnTo>
                <a:lnTo>
                  <a:pt x="0" y="8"/>
                </a:lnTo>
                <a:lnTo>
                  <a:pt x="0" y="8"/>
                </a:lnTo>
                <a:lnTo>
                  <a:pt x="2" y="6"/>
                </a:lnTo>
                <a:lnTo>
                  <a:pt x="6" y="4"/>
                </a:lnTo>
                <a:lnTo>
                  <a:pt x="10" y="2"/>
                </a:lnTo>
                <a:lnTo>
                  <a:pt x="16"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3" name="Freeform 91"/>
          <p:cNvSpPr>
            <a:spLocks/>
          </p:cNvSpPr>
          <p:nvPr/>
        </p:nvSpPr>
        <p:spPr bwMode="auto">
          <a:xfrm>
            <a:off x="9667736" y="4280066"/>
            <a:ext cx="25540" cy="19484"/>
          </a:xfrm>
          <a:custGeom>
            <a:avLst/>
            <a:gdLst>
              <a:gd name="T0" fmla="*/ 10 w 13"/>
              <a:gd name="T1" fmla="*/ 0 h 10"/>
              <a:gd name="T2" fmla="*/ 11 w 13"/>
              <a:gd name="T3" fmla="*/ 2 h 10"/>
              <a:gd name="T4" fmla="*/ 13 w 13"/>
              <a:gd name="T5" fmla="*/ 4 h 10"/>
              <a:gd name="T6" fmla="*/ 13 w 13"/>
              <a:gd name="T7" fmla="*/ 6 h 10"/>
              <a:gd name="T8" fmla="*/ 11 w 13"/>
              <a:gd name="T9" fmla="*/ 8 h 10"/>
              <a:gd name="T10" fmla="*/ 8 w 13"/>
              <a:gd name="T11" fmla="*/ 10 h 10"/>
              <a:gd name="T12" fmla="*/ 6 w 13"/>
              <a:gd name="T13" fmla="*/ 10 h 10"/>
              <a:gd name="T14" fmla="*/ 2 w 13"/>
              <a:gd name="T15" fmla="*/ 8 h 10"/>
              <a:gd name="T16" fmla="*/ 0 w 13"/>
              <a:gd name="T17" fmla="*/ 6 h 10"/>
              <a:gd name="T18" fmla="*/ 2 w 13"/>
              <a:gd name="T19" fmla="*/ 4 h 10"/>
              <a:gd name="T20" fmla="*/ 4 w 13"/>
              <a:gd name="T21" fmla="*/ 2 h 10"/>
              <a:gd name="T22" fmla="*/ 6 w 13"/>
              <a:gd name="T23" fmla="*/ 0 h 10"/>
              <a:gd name="T24" fmla="*/ 10 w 13"/>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0">
                <a:moveTo>
                  <a:pt x="10" y="0"/>
                </a:moveTo>
                <a:lnTo>
                  <a:pt x="11" y="2"/>
                </a:lnTo>
                <a:lnTo>
                  <a:pt x="13" y="4"/>
                </a:lnTo>
                <a:lnTo>
                  <a:pt x="13" y="6"/>
                </a:lnTo>
                <a:lnTo>
                  <a:pt x="11" y="8"/>
                </a:lnTo>
                <a:lnTo>
                  <a:pt x="8" y="10"/>
                </a:lnTo>
                <a:lnTo>
                  <a:pt x="6" y="10"/>
                </a:lnTo>
                <a:lnTo>
                  <a:pt x="2" y="8"/>
                </a:lnTo>
                <a:lnTo>
                  <a:pt x="0" y="6"/>
                </a:lnTo>
                <a:lnTo>
                  <a:pt x="2" y="4"/>
                </a:lnTo>
                <a:lnTo>
                  <a:pt x="4" y="2"/>
                </a:lnTo>
                <a:lnTo>
                  <a:pt x="6" y="0"/>
                </a:lnTo>
                <a:lnTo>
                  <a:pt x="10"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4" name="Freeform 92"/>
          <p:cNvSpPr>
            <a:spLocks noEditPoints="1"/>
          </p:cNvSpPr>
          <p:nvPr/>
        </p:nvSpPr>
        <p:spPr bwMode="auto">
          <a:xfrm>
            <a:off x="9667736" y="4280066"/>
            <a:ext cx="25540" cy="19484"/>
          </a:xfrm>
          <a:custGeom>
            <a:avLst/>
            <a:gdLst>
              <a:gd name="T0" fmla="*/ 8 w 13"/>
              <a:gd name="T1" fmla="*/ 0 h 10"/>
              <a:gd name="T2" fmla="*/ 6 w 13"/>
              <a:gd name="T3" fmla="*/ 2 h 10"/>
              <a:gd name="T4" fmla="*/ 4 w 13"/>
              <a:gd name="T5" fmla="*/ 2 h 10"/>
              <a:gd name="T6" fmla="*/ 2 w 13"/>
              <a:gd name="T7" fmla="*/ 4 h 10"/>
              <a:gd name="T8" fmla="*/ 2 w 13"/>
              <a:gd name="T9" fmla="*/ 6 h 10"/>
              <a:gd name="T10" fmla="*/ 4 w 13"/>
              <a:gd name="T11" fmla="*/ 8 h 10"/>
              <a:gd name="T12" fmla="*/ 6 w 13"/>
              <a:gd name="T13" fmla="*/ 10 h 10"/>
              <a:gd name="T14" fmla="*/ 8 w 13"/>
              <a:gd name="T15" fmla="*/ 10 h 10"/>
              <a:gd name="T16" fmla="*/ 11 w 13"/>
              <a:gd name="T17" fmla="*/ 8 h 10"/>
              <a:gd name="T18" fmla="*/ 13 w 13"/>
              <a:gd name="T19" fmla="*/ 6 h 10"/>
              <a:gd name="T20" fmla="*/ 13 w 13"/>
              <a:gd name="T21" fmla="*/ 4 h 10"/>
              <a:gd name="T22" fmla="*/ 11 w 13"/>
              <a:gd name="T23" fmla="*/ 2 h 10"/>
              <a:gd name="T24" fmla="*/ 8 w 13"/>
              <a:gd name="T25" fmla="*/ 0 h 10"/>
              <a:gd name="T26" fmla="*/ 8 w 13"/>
              <a:gd name="T27" fmla="*/ 0 h 10"/>
              <a:gd name="T28" fmla="*/ 11 w 13"/>
              <a:gd name="T29" fmla="*/ 0 h 10"/>
              <a:gd name="T30" fmla="*/ 13 w 13"/>
              <a:gd name="T31" fmla="*/ 4 h 10"/>
              <a:gd name="T32" fmla="*/ 13 w 13"/>
              <a:gd name="T33" fmla="*/ 4 h 10"/>
              <a:gd name="T34" fmla="*/ 13 w 13"/>
              <a:gd name="T35" fmla="*/ 4 h 10"/>
              <a:gd name="T36" fmla="*/ 13 w 13"/>
              <a:gd name="T37" fmla="*/ 4 h 10"/>
              <a:gd name="T38" fmla="*/ 13 w 13"/>
              <a:gd name="T39" fmla="*/ 6 h 10"/>
              <a:gd name="T40" fmla="*/ 11 w 13"/>
              <a:gd name="T41" fmla="*/ 10 h 10"/>
              <a:gd name="T42" fmla="*/ 8 w 13"/>
              <a:gd name="T43" fmla="*/ 10 h 10"/>
              <a:gd name="T44" fmla="*/ 6 w 13"/>
              <a:gd name="T45" fmla="*/ 10 h 10"/>
              <a:gd name="T46" fmla="*/ 4 w 13"/>
              <a:gd name="T47" fmla="*/ 10 h 10"/>
              <a:gd name="T48" fmla="*/ 0 w 13"/>
              <a:gd name="T49" fmla="*/ 8 h 10"/>
              <a:gd name="T50" fmla="*/ 0 w 13"/>
              <a:gd name="T51" fmla="*/ 6 h 10"/>
              <a:gd name="T52" fmla="*/ 0 w 13"/>
              <a:gd name="T53" fmla="*/ 6 h 10"/>
              <a:gd name="T54" fmla="*/ 0 w 13"/>
              <a:gd name="T55" fmla="*/ 6 h 10"/>
              <a:gd name="T56" fmla="*/ 2 w 13"/>
              <a:gd name="T57" fmla="*/ 4 h 10"/>
              <a:gd name="T58" fmla="*/ 4 w 13"/>
              <a:gd name="T59" fmla="*/ 2 h 10"/>
              <a:gd name="T60" fmla="*/ 6 w 13"/>
              <a:gd name="T61" fmla="*/ 0 h 10"/>
              <a:gd name="T62" fmla="*/ 8 w 13"/>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10">
                <a:moveTo>
                  <a:pt x="8" y="0"/>
                </a:moveTo>
                <a:lnTo>
                  <a:pt x="6" y="2"/>
                </a:lnTo>
                <a:lnTo>
                  <a:pt x="4" y="2"/>
                </a:lnTo>
                <a:lnTo>
                  <a:pt x="2" y="4"/>
                </a:lnTo>
                <a:lnTo>
                  <a:pt x="2" y="6"/>
                </a:lnTo>
                <a:lnTo>
                  <a:pt x="4" y="8"/>
                </a:lnTo>
                <a:lnTo>
                  <a:pt x="6" y="10"/>
                </a:lnTo>
                <a:lnTo>
                  <a:pt x="8" y="10"/>
                </a:lnTo>
                <a:lnTo>
                  <a:pt x="11" y="8"/>
                </a:lnTo>
                <a:lnTo>
                  <a:pt x="13" y="6"/>
                </a:lnTo>
                <a:lnTo>
                  <a:pt x="13" y="4"/>
                </a:lnTo>
                <a:lnTo>
                  <a:pt x="11" y="2"/>
                </a:lnTo>
                <a:lnTo>
                  <a:pt x="8" y="0"/>
                </a:lnTo>
                <a:close/>
                <a:moveTo>
                  <a:pt x="8" y="0"/>
                </a:moveTo>
                <a:lnTo>
                  <a:pt x="11" y="0"/>
                </a:lnTo>
                <a:lnTo>
                  <a:pt x="13" y="4"/>
                </a:lnTo>
                <a:lnTo>
                  <a:pt x="13" y="4"/>
                </a:lnTo>
                <a:lnTo>
                  <a:pt x="13" y="4"/>
                </a:lnTo>
                <a:lnTo>
                  <a:pt x="13" y="4"/>
                </a:lnTo>
                <a:lnTo>
                  <a:pt x="13" y="6"/>
                </a:lnTo>
                <a:lnTo>
                  <a:pt x="11" y="10"/>
                </a:lnTo>
                <a:lnTo>
                  <a:pt x="8" y="10"/>
                </a:lnTo>
                <a:lnTo>
                  <a:pt x="6" y="10"/>
                </a:lnTo>
                <a:lnTo>
                  <a:pt x="4" y="10"/>
                </a:lnTo>
                <a:lnTo>
                  <a:pt x="0" y="8"/>
                </a:lnTo>
                <a:lnTo>
                  <a:pt x="0" y="6"/>
                </a:lnTo>
                <a:lnTo>
                  <a:pt x="0" y="6"/>
                </a:lnTo>
                <a:lnTo>
                  <a:pt x="0" y="6"/>
                </a:lnTo>
                <a:lnTo>
                  <a:pt x="2" y="4"/>
                </a:lnTo>
                <a:lnTo>
                  <a:pt x="4" y="2"/>
                </a:lnTo>
                <a:lnTo>
                  <a:pt x="6" y="0"/>
                </a:lnTo>
                <a:lnTo>
                  <a:pt x="8"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5" name="Freeform 93"/>
          <p:cNvSpPr>
            <a:spLocks/>
          </p:cNvSpPr>
          <p:nvPr/>
        </p:nvSpPr>
        <p:spPr bwMode="auto">
          <a:xfrm>
            <a:off x="9769894" y="4130038"/>
            <a:ext cx="180742" cy="179254"/>
          </a:xfrm>
          <a:custGeom>
            <a:avLst/>
            <a:gdLst>
              <a:gd name="T0" fmla="*/ 46 w 92"/>
              <a:gd name="T1" fmla="*/ 0 h 92"/>
              <a:gd name="T2" fmla="*/ 63 w 92"/>
              <a:gd name="T3" fmla="*/ 2 h 92"/>
              <a:gd name="T4" fmla="*/ 79 w 92"/>
              <a:gd name="T5" fmla="*/ 14 h 92"/>
              <a:gd name="T6" fmla="*/ 88 w 92"/>
              <a:gd name="T7" fmla="*/ 27 h 92"/>
              <a:gd name="T8" fmla="*/ 92 w 92"/>
              <a:gd name="T9" fmla="*/ 46 h 92"/>
              <a:gd name="T10" fmla="*/ 88 w 92"/>
              <a:gd name="T11" fmla="*/ 63 h 92"/>
              <a:gd name="T12" fmla="*/ 79 w 92"/>
              <a:gd name="T13" fmla="*/ 77 h 92"/>
              <a:gd name="T14" fmla="*/ 63 w 92"/>
              <a:gd name="T15" fmla="*/ 88 h 92"/>
              <a:gd name="T16" fmla="*/ 46 w 92"/>
              <a:gd name="T17" fmla="*/ 92 h 92"/>
              <a:gd name="T18" fmla="*/ 27 w 92"/>
              <a:gd name="T19" fmla="*/ 88 h 92"/>
              <a:gd name="T20" fmla="*/ 13 w 92"/>
              <a:gd name="T21" fmla="*/ 77 h 92"/>
              <a:gd name="T22" fmla="*/ 4 w 92"/>
              <a:gd name="T23" fmla="*/ 63 h 92"/>
              <a:gd name="T24" fmla="*/ 0 w 92"/>
              <a:gd name="T25" fmla="*/ 46 h 92"/>
              <a:gd name="T26" fmla="*/ 4 w 92"/>
              <a:gd name="T27" fmla="*/ 27 h 92"/>
              <a:gd name="T28" fmla="*/ 13 w 92"/>
              <a:gd name="T29" fmla="*/ 14 h 92"/>
              <a:gd name="T30" fmla="*/ 27 w 92"/>
              <a:gd name="T31" fmla="*/ 2 h 92"/>
              <a:gd name="T32" fmla="*/ 46 w 92"/>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46" y="0"/>
                </a:moveTo>
                <a:lnTo>
                  <a:pt x="63" y="2"/>
                </a:lnTo>
                <a:lnTo>
                  <a:pt x="79" y="14"/>
                </a:lnTo>
                <a:lnTo>
                  <a:pt x="88" y="27"/>
                </a:lnTo>
                <a:lnTo>
                  <a:pt x="92" y="46"/>
                </a:lnTo>
                <a:lnTo>
                  <a:pt x="88" y="63"/>
                </a:lnTo>
                <a:lnTo>
                  <a:pt x="79" y="77"/>
                </a:lnTo>
                <a:lnTo>
                  <a:pt x="63" y="88"/>
                </a:lnTo>
                <a:lnTo>
                  <a:pt x="46" y="92"/>
                </a:lnTo>
                <a:lnTo>
                  <a:pt x="27" y="88"/>
                </a:lnTo>
                <a:lnTo>
                  <a:pt x="13" y="77"/>
                </a:lnTo>
                <a:lnTo>
                  <a:pt x="4" y="63"/>
                </a:lnTo>
                <a:lnTo>
                  <a:pt x="0" y="46"/>
                </a:lnTo>
                <a:lnTo>
                  <a:pt x="4" y="27"/>
                </a:lnTo>
                <a:lnTo>
                  <a:pt x="13" y="14"/>
                </a:lnTo>
                <a:lnTo>
                  <a:pt x="27" y="2"/>
                </a:lnTo>
                <a:lnTo>
                  <a:pt x="46" y="0"/>
                </a:lnTo>
                <a:close/>
              </a:path>
            </a:pathLst>
          </a:custGeom>
          <a:solidFill>
            <a:srgbClr val="28885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6" name="Freeform 94"/>
          <p:cNvSpPr>
            <a:spLocks/>
          </p:cNvSpPr>
          <p:nvPr/>
        </p:nvSpPr>
        <p:spPr bwMode="auto">
          <a:xfrm>
            <a:off x="9860265" y="4227459"/>
            <a:ext cx="66796" cy="60400"/>
          </a:xfrm>
          <a:custGeom>
            <a:avLst/>
            <a:gdLst>
              <a:gd name="T0" fmla="*/ 34 w 34"/>
              <a:gd name="T1" fmla="*/ 0 h 31"/>
              <a:gd name="T2" fmla="*/ 34 w 34"/>
              <a:gd name="T3" fmla="*/ 0 h 31"/>
              <a:gd name="T4" fmla="*/ 33 w 34"/>
              <a:gd name="T5" fmla="*/ 4 h 31"/>
              <a:gd name="T6" fmla="*/ 31 w 34"/>
              <a:gd name="T7" fmla="*/ 12 h 31"/>
              <a:gd name="T8" fmla="*/ 25 w 34"/>
              <a:gd name="T9" fmla="*/ 19 h 31"/>
              <a:gd name="T10" fmla="*/ 17 w 34"/>
              <a:gd name="T11" fmla="*/ 27 h 31"/>
              <a:gd name="T12" fmla="*/ 2 w 34"/>
              <a:gd name="T13" fmla="*/ 31 h 31"/>
              <a:gd name="T14" fmla="*/ 0 w 34"/>
              <a:gd name="T15" fmla="*/ 29 h 31"/>
              <a:gd name="T16" fmla="*/ 15 w 34"/>
              <a:gd name="T17" fmla="*/ 25 h 31"/>
              <a:gd name="T18" fmla="*/ 25 w 34"/>
              <a:gd name="T19" fmla="*/ 19 h 31"/>
              <a:gd name="T20" fmla="*/ 31 w 34"/>
              <a:gd name="T21" fmla="*/ 12 h 31"/>
              <a:gd name="T22" fmla="*/ 33 w 34"/>
              <a:gd name="T23" fmla="*/ 4 h 31"/>
              <a:gd name="T24" fmla="*/ 34 w 3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1">
                <a:moveTo>
                  <a:pt x="34" y="0"/>
                </a:moveTo>
                <a:lnTo>
                  <a:pt x="34" y="0"/>
                </a:lnTo>
                <a:lnTo>
                  <a:pt x="33" y="4"/>
                </a:lnTo>
                <a:lnTo>
                  <a:pt x="31" y="12"/>
                </a:lnTo>
                <a:lnTo>
                  <a:pt x="25" y="19"/>
                </a:lnTo>
                <a:lnTo>
                  <a:pt x="17" y="27"/>
                </a:lnTo>
                <a:lnTo>
                  <a:pt x="2" y="31"/>
                </a:lnTo>
                <a:lnTo>
                  <a:pt x="0" y="29"/>
                </a:lnTo>
                <a:lnTo>
                  <a:pt x="15" y="25"/>
                </a:lnTo>
                <a:lnTo>
                  <a:pt x="25" y="19"/>
                </a:lnTo>
                <a:lnTo>
                  <a:pt x="31" y="12"/>
                </a:lnTo>
                <a:lnTo>
                  <a:pt x="33" y="4"/>
                </a:lnTo>
                <a:lnTo>
                  <a:pt x="34"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7" name="Freeform 95"/>
          <p:cNvSpPr>
            <a:spLocks/>
          </p:cNvSpPr>
          <p:nvPr/>
        </p:nvSpPr>
        <p:spPr bwMode="auto">
          <a:xfrm>
            <a:off x="9803292" y="4211871"/>
            <a:ext cx="56974" cy="60400"/>
          </a:xfrm>
          <a:custGeom>
            <a:avLst/>
            <a:gdLst>
              <a:gd name="T0" fmla="*/ 0 w 29"/>
              <a:gd name="T1" fmla="*/ 0 h 31"/>
              <a:gd name="T2" fmla="*/ 0 w 29"/>
              <a:gd name="T3" fmla="*/ 0 h 31"/>
              <a:gd name="T4" fmla="*/ 0 w 29"/>
              <a:gd name="T5" fmla="*/ 2 h 31"/>
              <a:gd name="T6" fmla="*/ 0 w 29"/>
              <a:gd name="T7" fmla="*/ 4 h 31"/>
              <a:gd name="T8" fmla="*/ 2 w 29"/>
              <a:gd name="T9" fmla="*/ 10 h 31"/>
              <a:gd name="T10" fmla="*/ 6 w 29"/>
              <a:gd name="T11" fmla="*/ 14 h 31"/>
              <a:gd name="T12" fmla="*/ 10 w 29"/>
              <a:gd name="T13" fmla="*/ 18 h 31"/>
              <a:gd name="T14" fmla="*/ 14 w 29"/>
              <a:gd name="T15" fmla="*/ 21 h 31"/>
              <a:gd name="T16" fmla="*/ 21 w 29"/>
              <a:gd name="T17" fmla="*/ 25 h 31"/>
              <a:gd name="T18" fmla="*/ 29 w 29"/>
              <a:gd name="T19" fmla="*/ 29 h 31"/>
              <a:gd name="T20" fmla="*/ 29 w 29"/>
              <a:gd name="T21" fmla="*/ 31 h 31"/>
              <a:gd name="T22" fmla="*/ 14 w 29"/>
              <a:gd name="T23" fmla="*/ 23 h 31"/>
              <a:gd name="T24" fmla="*/ 4 w 29"/>
              <a:gd name="T25" fmla="*/ 14 h 31"/>
              <a:gd name="T26" fmla="*/ 0 w 29"/>
              <a:gd name="T27" fmla="*/ 6 h 31"/>
              <a:gd name="T28" fmla="*/ 0 w 29"/>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1">
                <a:moveTo>
                  <a:pt x="0" y="0"/>
                </a:moveTo>
                <a:lnTo>
                  <a:pt x="0" y="0"/>
                </a:lnTo>
                <a:lnTo>
                  <a:pt x="0" y="2"/>
                </a:lnTo>
                <a:lnTo>
                  <a:pt x="0" y="4"/>
                </a:lnTo>
                <a:lnTo>
                  <a:pt x="2" y="10"/>
                </a:lnTo>
                <a:lnTo>
                  <a:pt x="6" y="14"/>
                </a:lnTo>
                <a:lnTo>
                  <a:pt x="10" y="18"/>
                </a:lnTo>
                <a:lnTo>
                  <a:pt x="14" y="21"/>
                </a:lnTo>
                <a:lnTo>
                  <a:pt x="21" y="25"/>
                </a:lnTo>
                <a:lnTo>
                  <a:pt x="29" y="29"/>
                </a:lnTo>
                <a:lnTo>
                  <a:pt x="29" y="31"/>
                </a:lnTo>
                <a:lnTo>
                  <a:pt x="14" y="23"/>
                </a:lnTo>
                <a:lnTo>
                  <a:pt x="4" y="14"/>
                </a:lnTo>
                <a:lnTo>
                  <a:pt x="0" y="6"/>
                </a:lnTo>
                <a:lnTo>
                  <a:pt x="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8" name="Freeform 96"/>
          <p:cNvSpPr>
            <a:spLocks/>
          </p:cNvSpPr>
          <p:nvPr/>
        </p:nvSpPr>
        <p:spPr bwMode="auto">
          <a:xfrm>
            <a:off x="9848478" y="4153419"/>
            <a:ext cx="23575" cy="290313"/>
          </a:xfrm>
          <a:custGeom>
            <a:avLst/>
            <a:gdLst>
              <a:gd name="T0" fmla="*/ 6 w 12"/>
              <a:gd name="T1" fmla="*/ 0 h 149"/>
              <a:gd name="T2" fmla="*/ 12 w 12"/>
              <a:gd name="T3" fmla="*/ 149 h 149"/>
              <a:gd name="T4" fmla="*/ 0 w 12"/>
              <a:gd name="T5" fmla="*/ 149 h 149"/>
              <a:gd name="T6" fmla="*/ 6 w 12"/>
              <a:gd name="T7" fmla="*/ 0 h 149"/>
            </a:gdLst>
            <a:ahLst/>
            <a:cxnLst>
              <a:cxn ang="0">
                <a:pos x="T0" y="T1"/>
              </a:cxn>
              <a:cxn ang="0">
                <a:pos x="T2" y="T3"/>
              </a:cxn>
              <a:cxn ang="0">
                <a:pos x="T4" y="T5"/>
              </a:cxn>
              <a:cxn ang="0">
                <a:pos x="T6" y="T7"/>
              </a:cxn>
            </a:cxnLst>
            <a:rect l="0" t="0" r="r" b="b"/>
            <a:pathLst>
              <a:path w="12" h="149">
                <a:moveTo>
                  <a:pt x="6" y="0"/>
                </a:moveTo>
                <a:lnTo>
                  <a:pt x="12" y="149"/>
                </a:lnTo>
                <a:lnTo>
                  <a:pt x="0" y="149"/>
                </a:lnTo>
                <a:lnTo>
                  <a:pt x="6"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59" name="Freeform 97"/>
          <p:cNvSpPr>
            <a:spLocks/>
          </p:cNvSpPr>
          <p:nvPr/>
        </p:nvSpPr>
        <p:spPr bwMode="auto">
          <a:xfrm>
            <a:off x="9822937" y="4174852"/>
            <a:ext cx="33399" cy="64297"/>
          </a:xfrm>
          <a:custGeom>
            <a:avLst/>
            <a:gdLst>
              <a:gd name="T0" fmla="*/ 0 w 17"/>
              <a:gd name="T1" fmla="*/ 0 h 33"/>
              <a:gd name="T2" fmla="*/ 0 w 17"/>
              <a:gd name="T3" fmla="*/ 2 h 33"/>
              <a:gd name="T4" fmla="*/ 0 w 17"/>
              <a:gd name="T5" fmla="*/ 4 h 33"/>
              <a:gd name="T6" fmla="*/ 0 w 17"/>
              <a:gd name="T7" fmla="*/ 8 h 33"/>
              <a:gd name="T8" fmla="*/ 2 w 17"/>
              <a:gd name="T9" fmla="*/ 14 h 33"/>
              <a:gd name="T10" fmla="*/ 4 w 17"/>
              <a:gd name="T11" fmla="*/ 17 h 33"/>
              <a:gd name="T12" fmla="*/ 7 w 17"/>
              <a:gd name="T13" fmla="*/ 21 h 33"/>
              <a:gd name="T14" fmla="*/ 11 w 17"/>
              <a:gd name="T15" fmla="*/ 27 h 33"/>
              <a:gd name="T16" fmla="*/ 17 w 17"/>
              <a:gd name="T17" fmla="*/ 31 h 33"/>
              <a:gd name="T18" fmla="*/ 17 w 17"/>
              <a:gd name="T19" fmla="*/ 33 h 33"/>
              <a:gd name="T20" fmla="*/ 5 w 17"/>
              <a:gd name="T21" fmla="*/ 25 h 33"/>
              <a:gd name="T22" fmla="*/ 2 w 17"/>
              <a:gd name="T23" fmla="*/ 14 h 33"/>
              <a:gd name="T24" fmla="*/ 0 w 17"/>
              <a:gd name="T25" fmla="*/ 4 h 33"/>
              <a:gd name="T26" fmla="*/ 0 w 17"/>
              <a:gd name="T27" fmla="*/ 0 h 33"/>
              <a:gd name="T28" fmla="*/ 0 w 17"/>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3">
                <a:moveTo>
                  <a:pt x="0" y="0"/>
                </a:moveTo>
                <a:lnTo>
                  <a:pt x="0" y="2"/>
                </a:lnTo>
                <a:lnTo>
                  <a:pt x="0" y="4"/>
                </a:lnTo>
                <a:lnTo>
                  <a:pt x="0" y="8"/>
                </a:lnTo>
                <a:lnTo>
                  <a:pt x="2" y="14"/>
                </a:lnTo>
                <a:lnTo>
                  <a:pt x="4" y="17"/>
                </a:lnTo>
                <a:lnTo>
                  <a:pt x="7" y="21"/>
                </a:lnTo>
                <a:lnTo>
                  <a:pt x="11" y="27"/>
                </a:lnTo>
                <a:lnTo>
                  <a:pt x="17" y="31"/>
                </a:lnTo>
                <a:lnTo>
                  <a:pt x="17" y="33"/>
                </a:lnTo>
                <a:lnTo>
                  <a:pt x="5" y="25"/>
                </a:lnTo>
                <a:lnTo>
                  <a:pt x="2" y="14"/>
                </a:lnTo>
                <a:lnTo>
                  <a:pt x="0" y="4"/>
                </a:lnTo>
                <a:lnTo>
                  <a:pt x="0" y="0"/>
                </a:lnTo>
                <a:lnTo>
                  <a:pt x="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0" name="Freeform 98"/>
          <p:cNvSpPr>
            <a:spLocks/>
          </p:cNvSpPr>
          <p:nvPr/>
        </p:nvSpPr>
        <p:spPr bwMode="auto">
          <a:xfrm>
            <a:off x="9826867" y="4167058"/>
            <a:ext cx="9824" cy="35071"/>
          </a:xfrm>
          <a:custGeom>
            <a:avLst/>
            <a:gdLst>
              <a:gd name="T0" fmla="*/ 5 w 5"/>
              <a:gd name="T1" fmla="*/ 0 h 18"/>
              <a:gd name="T2" fmla="*/ 5 w 5"/>
              <a:gd name="T3" fmla="*/ 2 h 18"/>
              <a:gd name="T4" fmla="*/ 5 w 5"/>
              <a:gd name="T5" fmla="*/ 4 h 18"/>
              <a:gd name="T6" fmla="*/ 5 w 5"/>
              <a:gd name="T7" fmla="*/ 8 h 18"/>
              <a:gd name="T8" fmla="*/ 3 w 5"/>
              <a:gd name="T9" fmla="*/ 12 h 18"/>
              <a:gd name="T10" fmla="*/ 0 w 5"/>
              <a:gd name="T11" fmla="*/ 18 h 18"/>
              <a:gd name="T12" fmla="*/ 0 w 5"/>
              <a:gd name="T13" fmla="*/ 16 h 18"/>
              <a:gd name="T14" fmla="*/ 3 w 5"/>
              <a:gd name="T15" fmla="*/ 12 h 18"/>
              <a:gd name="T16" fmla="*/ 5 w 5"/>
              <a:gd name="T17" fmla="*/ 8 h 18"/>
              <a:gd name="T18" fmla="*/ 5 w 5"/>
              <a:gd name="T19" fmla="*/ 4 h 18"/>
              <a:gd name="T20" fmla="*/ 5 w 5"/>
              <a:gd name="T21" fmla="*/ 0 h 18"/>
              <a:gd name="T22" fmla="*/ 3 w 5"/>
              <a:gd name="T23" fmla="*/ 0 h 18"/>
              <a:gd name="T24" fmla="*/ 5 w 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8">
                <a:moveTo>
                  <a:pt x="5" y="0"/>
                </a:moveTo>
                <a:lnTo>
                  <a:pt x="5" y="2"/>
                </a:lnTo>
                <a:lnTo>
                  <a:pt x="5" y="4"/>
                </a:lnTo>
                <a:lnTo>
                  <a:pt x="5" y="8"/>
                </a:lnTo>
                <a:lnTo>
                  <a:pt x="3" y="12"/>
                </a:lnTo>
                <a:lnTo>
                  <a:pt x="0" y="18"/>
                </a:lnTo>
                <a:lnTo>
                  <a:pt x="0" y="16"/>
                </a:lnTo>
                <a:lnTo>
                  <a:pt x="3" y="12"/>
                </a:lnTo>
                <a:lnTo>
                  <a:pt x="5" y="8"/>
                </a:lnTo>
                <a:lnTo>
                  <a:pt x="5" y="4"/>
                </a:lnTo>
                <a:lnTo>
                  <a:pt x="5" y="0"/>
                </a:lnTo>
                <a:lnTo>
                  <a:pt x="3" y="0"/>
                </a:lnTo>
                <a:lnTo>
                  <a:pt x="5"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1" name="Freeform 99"/>
          <p:cNvSpPr>
            <a:spLocks/>
          </p:cNvSpPr>
          <p:nvPr/>
        </p:nvSpPr>
        <p:spPr bwMode="auto">
          <a:xfrm>
            <a:off x="9860265" y="4145625"/>
            <a:ext cx="37328" cy="66246"/>
          </a:xfrm>
          <a:custGeom>
            <a:avLst/>
            <a:gdLst>
              <a:gd name="T0" fmla="*/ 19 w 19"/>
              <a:gd name="T1" fmla="*/ 0 h 34"/>
              <a:gd name="T2" fmla="*/ 19 w 19"/>
              <a:gd name="T3" fmla="*/ 0 h 34"/>
              <a:gd name="T4" fmla="*/ 19 w 19"/>
              <a:gd name="T5" fmla="*/ 6 h 34"/>
              <a:gd name="T6" fmla="*/ 17 w 19"/>
              <a:gd name="T7" fmla="*/ 13 h 34"/>
              <a:gd name="T8" fmla="*/ 11 w 19"/>
              <a:gd name="T9" fmla="*/ 25 h 34"/>
              <a:gd name="T10" fmla="*/ 0 w 19"/>
              <a:gd name="T11" fmla="*/ 34 h 34"/>
              <a:gd name="T12" fmla="*/ 0 w 19"/>
              <a:gd name="T13" fmla="*/ 31 h 34"/>
              <a:gd name="T14" fmla="*/ 6 w 19"/>
              <a:gd name="T15" fmla="*/ 27 h 34"/>
              <a:gd name="T16" fmla="*/ 11 w 19"/>
              <a:gd name="T17" fmla="*/ 23 h 34"/>
              <a:gd name="T18" fmla="*/ 15 w 19"/>
              <a:gd name="T19" fmla="*/ 17 h 34"/>
              <a:gd name="T20" fmla="*/ 17 w 19"/>
              <a:gd name="T21" fmla="*/ 13 h 34"/>
              <a:gd name="T22" fmla="*/ 17 w 19"/>
              <a:gd name="T23" fmla="*/ 9 h 34"/>
              <a:gd name="T24" fmla="*/ 17 w 19"/>
              <a:gd name="T25" fmla="*/ 6 h 34"/>
              <a:gd name="T26" fmla="*/ 19 w 19"/>
              <a:gd name="T27" fmla="*/ 2 h 34"/>
              <a:gd name="T28" fmla="*/ 19 w 19"/>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34">
                <a:moveTo>
                  <a:pt x="19" y="0"/>
                </a:moveTo>
                <a:lnTo>
                  <a:pt x="19" y="0"/>
                </a:lnTo>
                <a:lnTo>
                  <a:pt x="19" y="6"/>
                </a:lnTo>
                <a:lnTo>
                  <a:pt x="17" y="13"/>
                </a:lnTo>
                <a:lnTo>
                  <a:pt x="11" y="25"/>
                </a:lnTo>
                <a:lnTo>
                  <a:pt x="0" y="34"/>
                </a:lnTo>
                <a:lnTo>
                  <a:pt x="0" y="31"/>
                </a:lnTo>
                <a:lnTo>
                  <a:pt x="6" y="27"/>
                </a:lnTo>
                <a:lnTo>
                  <a:pt x="11" y="23"/>
                </a:lnTo>
                <a:lnTo>
                  <a:pt x="15" y="17"/>
                </a:lnTo>
                <a:lnTo>
                  <a:pt x="17" y="13"/>
                </a:lnTo>
                <a:lnTo>
                  <a:pt x="17" y="9"/>
                </a:lnTo>
                <a:lnTo>
                  <a:pt x="17" y="6"/>
                </a:lnTo>
                <a:lnTo>
                  <a:pt x="19" y="2"/>
                </a:lnTo>
                <a:lnTo>
                  <a:pt x="19"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2" name="Freeform 100"/>
          <p:cNvSpPr>
            <a:spLocks/>
          </p:cNvSpPr>
          <p:nvPr/>
        </p:nvSpPr>
        <p:spPr bwMode="auto">
          <a:xfrm>
            <a:off x="9875982" y="4153419"/>
            <a:ext cx="13753" cy="33122"/>
          </a:xfrm>
          <a:custGeom>
            <a:avLst/>
            <a:gdLst>
              <a:gd name="T0" fmla="*/ 1 w 7"/>
              <a:gd name="T1" fmla="*/ 0 h 17"/>
              <a:gd name="T2" fmla="*/ 1 w 7"/>
              <a:gd name="T3" fmla="*/ 0 h 17"/>
              <a:gd name="T4" fmla="*/ 1 w 7"/>
              <a:gd name="T5" fmla="*/ 0 h 17"/>
              <a:gd name="T6" fmla="*/ 0 w 7"/>
              <a:gd name="T7" fmla="*/ 3 h 17"/>
              <a:gd name="T8" fmla="*/ 1 w 7"/>
              <a:gd name="T9" fmla="*/ 7 h 17"/>
              <a:gd name="T10" fmla="*/ 3 w 7"/>
              <a:gd name="T11" fmla="*/ 11 h 17"/>
              <a:gd name="T12" fmla="*/ 7 w 7"/>
              <a:gd name="T13" fmla="*/ 15 h 17"/>
              <a:gd name="T14" fmla="*/ 7 w 7"/>
              <a:gd name="T15" fmla="*/ 17 h 17"/>
              <a:gd name="T16" fmla="*/ 1 w 7"/>
              <a:gd name="T17" fmla="*/ 11 h 17"/>
              <a:gd name="T18" fmla="*/ 0 w 7"/>
              <a:gd name="T19" fmla="*/ 7 h 17"/>
              <a:gd name="T20" fmla="*/ 0 w 7"/>
              <a:gd name="T21" fmla="*/ 3 h 17"/>
              <a:gd name="T22" fmla="*/ 0 w 7"/>
              <a:gd name="T23" fmla="*/ 2 h 17"/>
              <a:gd name="T24" fmla="*/ 1 w 7"/>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7">
                <a:moveTo>
                  <a:pt x="1" y="0"/>
                </a:moveTo>
                <a:lnTo>
                  <a:pt x="1" y="0"/>
                </a:lnTo>
                <a:lnTo>
                  <a:pt x="1" y="0"/>
                </a:lnTo>
                <a:lnTo>
                  <a:pt x="0" y="3"/>
                </a:lnTo>
                <a:lnTo>
                  <a:pt x="1" y="7"/>
                </a:lnTo>
                <a:lnTo>
                  <a:pt x="3" y="11"/>
                </a:lnTo>
                <a:lnTo>
                  <a:pt x="7" y="15"/>
                </a:lnTo>
                <a:lnTo>
                  <a:pt x="7" y="17"/>
                </a:lnTo>
                <a:lnTo>
                  <a:pt x="1" y="11"/>
                </a:lnTo>
                <a:lnTo>
                  <a:pt x="0" y="7"/>
                </a:lnTo>
                <a:lnTo>
                  <a:pt x="0" y="3"/>
                </a:lnTo>
                <a:lnTo>
                  <a:pt x="0" y="2"/>
                </a:lnTo>
                <a:lnTo>
                  <a:pt x="1"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3" name="Freeform 101"/>
          <p:cNvSpPr>
            <a:spLocks/>
          </p:cNvSpPr>
          <p:nvPr/>
        </p:nvSpPr>
        <p:spPr bwMode="auto">
          <a:xfrm>
            <a:off x="9889733" y="4227459"/>
            <a:ext cx="19646" cy="40916"/>
          </a:xfrm>
          <a:custGeom>
            <a:avLst/>
            <a:gdLst>
              <a:gd name="T0" fmla="*/ 2 w 10"/>
              <a:gd name="T1" fmla="*/ 0 h 21"/>
              <a:gd name="T2" fmla="*/ 2 w 10"/>
              <a:gd name="T3" fmla="*/ 0 h 21"/>
              <a:gd name="T4" fmla="*/ 2 w 10"/>
              <a:gd name="T5" fmla="*/ 2 h 21"/>
              <a:gd name="T6" fmla="*/ 2 w 10"/>
              <a:gd name="T7" fmla="*/ 4 h 21"/>
              <a:gd name="T8" fmla="*/ 2 w 10"/>
              <a:gd name="T9" fmla="*/ 8 h 21"/>
              <a:gd name="T10" fmla="*/ 2 w 10"/>
              <a:gd name="T11" fmla="*/ 12 h 21"/>
              <a:gd name="T12" fmla="*/ 4 w 10"/>
              <a:gd name="T13" fmla="*/ 15 h 21"/>
              <a:gd name="T14" fmla="*/ 10 w 10"/>
              <a:gd name="T15" fmla="*/ 19 h 21"/>
              <a:gd name="T16" fmla="*/ 8 w 10"/>
              <a:gd name="T17" fmla="*/ 21 h 21"/>
              <a:gd name="T18" fmla="*/ 4 w 10"/>
              <a:gd name="T19" fmla="*/ 15 h 21"/>
              <a:gd name="T20" fmla="*/ 2 w 10"/>
              <a:gd name="T21" fmla="*/ 12 h 21"/>
              <a:gd name="T22" fmla="*/ 0 w 10"/>
              <a:gd name="T23" fmla="*/ 6 h 21"/>
              <a:gd name="T24" fmla="*/ 2 w 10"/>
              <a:gd name="T25" fmla="*/ 2 h 21"/>
              <a:gd name="T26" fmla="*/ 2 w 1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1">
                <a:moveTo>
                  <a:pt x="2" y="0"/>
                </a:moveTo>
                <a:lnTo>
                  <a:pt x="2" y="0"/>
                </a:lnTo>
                <a:lnTo>
                  <a:pt x="2" y="2"/>
                </a:lnTo>
                <a:lnTo>
                  <a:pt x="2" y="4"/>
                </a:lnTo>
                <a:lnTo>
                  <a:pt x="2" y="8"/>
                </a:lnTo>
                <a:lnTo>
                  <a:pt x="2" y="12"/>
                </a:lnTo>
                <a:lnTo>
                  <a:pt x="4" y="15"/>
                </a:lnTo>
                <a:lnTo>
                  <a:pt x="10" y="19"/>
                </a:lnTo>
                <a:lnTo>
                  <a:pt x="8" y="21"/>
                </a:lnTo>
                <a:lnTo>
                  <a:pt x="4" y="15"/>
                </a:lnTo>
                <a:lnTo>
                  <a:pt x="2" y="12"/>
                </a:lnTo>
                <a:lnTo>
                  <a:pt x="0" y="6"/>
                </a:lnTo>
                <a:lnTo>
                  <a:pt x="2" y="2"/>
                </a:lnTo>
                <a:lnTo>
                  <a:pt x="2"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4" name="Freeform 102"/>
          <p:cNvSpPr>
            <a:spLocks/>
          </p:cNvSpPr>
          <p:nvPr/>
        </p:nvSpPr>
        <p:spPr bwMode="auto">
          <a:xfrm>
            <a:off x="9875982" y="4190439"/>
            <a:ext cx="37328" cy="11690"/>
          </a:xfrm>
          <a:custGeom>
            <a:avLst/>
            <a:gdLst>
              <a:gd name="T0" fmla="*/ 17 w 19"/>
              <a:gd name="T1" fmla="*/ 0 h 6"/>
              <a:gd name="T2" fmla="*/ 19 w 19"/>
              <a:gd name="T3" fmla="*/ 0 h 6"/>
              <a:gd name="T4" fmla="*/ 17 w 19"/>
              <a:gd name="T5" fmla="*/ 2 h 6"/>
              <a:gd name="T6" fmla="*/ 15 w 19"/>
              <a:gd name="T7" fmla="*/ 4 h 6"/>
              <a:gd name="T8" fmla="*/ 11 w 19"/>
              <a:gd name="T9" fmla="*/ 6 h 6"/>
              <a:gd name="T10" fmla="*/ 5 w 19"/>
              <a:gd name="T11" fmla="*/ 6 h 6"/>
              <a:gd name="T12" fmla="*/ 0 w 19"/>
              <a:gd name="T13" fmla="*/ 6 h 6"/>
              <a:gd name="T14" fmla="*/ 1 w 19"/>
              <a:gd name="T15" fmla="*/ 4 h 6"/>
              <a:gd name="T16" fmla="*/ 5 w 19"/>
              <a:gd name="T17" fmla="*/ 6 h 6"/>
              <a:gd name="T18" fmla="*/ 9 w 19"/>
              <a:gd name="T19" fmla="*/ 6 h 6"/>
              <a:gd name="T20" fmla="*/ 13 w 19"/>
              <a:gd name="T21" fmla="*/ 4 h 6"/>
              <a:gd name="T22" fmla="*/ 15 w 19"/>
              <a:gd name="T23" fmla="*/ 2 h 6"/>
              <a:gd name="T24" fmla="*/ 17 w 19"/>
              <a:gd name="T25" fmla="*/ 2 h 6"/>
              <a:gd name="T26" fmla="*/ 17 w 19"/>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6">
                <a:moveTo>
                  <a:pt x="17" y="0"/>
                </a:moveTo>
                <a:lnTo>
                  <a:pt x="19" y="0"/>
                </a:lnTo>
                <a:lnTo>
                  <a:pt x="17" y="2"/>
                </a:lnTo>
                <a:lnTo>
                  <a:pt x="15" y="4"/>
                </a:lnTo>
                <a:lnTo>
                  <a:pt x="11" y="6"/>
                </a:lnTo>
                <a:lnTo>
                  <a:pt x="5" y="6"/>
                </a:lnTo>
                <a:lnTo>
                  <a:pt x="0" y="6"/>
                </a:lnTo>
                <a:lnTo>
                  <a:pt x="1" y="4"/>
                </a:lnTo>
                <a:lnTo>
                  <a:pt x="5" y="6"/>
                </a:lnTo>
                <a:lnTo>
                  <a:pt x="9" y="6"/>
                </a:lnTo>
                <a:lnTo>
                  <a:pt x="13" y="4"/>
                </a:lnTo>
                <a:lnTo>
                  <a:pt x="15" y="2"/>
                </a:lnTo>
                <a:lnTo>
                  <a:pt x="17" y="2"/>
                </a:lnTo>
                <a:lnTo>
                  <a:pt x="17"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5" name="Freeform 103"/>
          <p:cNvSpPr>
            <a:spLocks/>
          </p:cNvSpPr>
          <p:nvPr/>
        </p:nvSpPr>
        <p:spPr bwMode="auto">
          <a:xfrm>
            <a:off x="10066546" y="4178749"/>
            <a:ext cx="110017" cy="175357"/>
          </a:xfrm>
          <a:custGeom>
            <a:avLst/>
            <a:gdLst>
              <a:gd name="T0" fmla="*/ 27 w 56"/>
              <a:gd name="T1" fmla="*/ 0 h 90"/>
              <a:gd name="T2" fmla="*/ 31 w 56"/>
              <a:gd name="T3" fmla="*/ 4 h 90"/>
              <a:gd name="T4" fmla="*/ 35 w 56"/>
              <a:gd name="T5" fmla="*/ 12 h 90"/>
              <a:gd name="T6" fmla="*/ 43 w 56"/>
              <a:gd name="T7" fmla="*/ 23 h 90"/>
              <a:gd name="T8" fmla="*/ 48 w 56"/>
              <a:gd name="T9" fmla="*/ 37 h 90"/>
              <a:gd name="T10" fmla="*/ 54 w 56"/>
              <a:gd name="T11" fmla="*/ 50 h 90"/>
              <a:gd name="T12" fmla="*/ 56 w 56"/>
              <a:gd name="T13" fmla="*/ 63 h 90"/>
              <a:gd name="T14" fmla="*/ 54 w 56"/>
              <a:gd name="T15" fmla="*/ 71 h 90"/>
              <a:gd name="T16" fmla="*/ 50 w 56"/>
              <a:gd name="T17" fmla="*/ 79 h 90"/>
              <a:gd name="T18" fmla="*/ 45 w 56"/>
              <a:gd name="T19" fmla="*/ 85 h 90"/>
              <a:gd name="T20" fmla="*/ 37 w 56"/>
              <a:gd name="T21" fmla="*/ 88 h 90"/>
              <a:gd name="T22" fmla="*/ 27 w 56"/>
              <a:gd name="T23" fmla="*/ 90 h 90"/>
              <a:gd name="T24" fmla="*/ 20 w 56"/>
              <a:gd name="T25" fmla="*/ 88 h 90"/>
              <a:gd name="T26" fmla="*/ 12 w 56"/>
              <a:gd name="T27" fmla="*/ 85 h 90"/>
              <a:gd name="T28" fmla="*/ 6 w 56"/>
              <a:gd name="T29" fmla="*/ 79 h 90"/>
              <a:gd name="T30" fmla="*/ 2 w 56"/>
              <a:gd name="T31" fmla="*/ 71 h 90"/>
              <a:gd name="T32" fmla="*/ 0 w 56"/>
              <a:gd name="T33" fmla="*/ 63 h 90"/>
              <a:gd name="T34" fmla="*/ 2 w 56"/>
              <a:gd name="T35" fmla="*/ 50 h 90"/>
              <a:gd name="T36" fmla="*/ 8 w 56"/>
              <a:gd name="T37" fmla="*/ 37 h 90"/>
              <a:gd name="T38" fmla="*/ 14 w 56"/>
              <a:gd name="T39" fmla="*/ 23 h 90"/>
              <a:gd name="T40" fmla="*/ 22 w 56"/>
              <a:gd name="T41" fmla="*/ 12 h 90"/>
              <a:gd name="T42" fmla="*/ 25 w 56"/>
              <a:gd name="T43" fmla="*/ 4 h 90"/>
              <a:gd name="T44" fmla="*/ 27 w 56"/>
              <a:gd name="T4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90">
                <a:moveTo>
                  <a:pt x="27" y="0"/>
                </a:moveTo>
                <a:lnTo>
                  <a:pt x="31" y="4"/>
                </a:lnTo>
                <a:lnTo>
                  <a:pt x="35" y="12"/>
                </a:lnTo>
                <a:lnTo>
                  <a:pt x="43" y="23"/>
                </a:lnTo>
                <a:lnTo>
                  <a:pt x="48" y="37"/>
                </a:lnTo>
                <a:lnTo>
                  <a:pt x="54" y="50"/>
                </a:lnTo>
                <a:lnTo>
                  <a:pt x="56" y="63"/>
                </a:lnTo>
                <a:lnTo>
                  <a:pt x="54" y="71"/>
                </a:lnTo>
                <a:lnTo>
                  <a:pt x="50" y="79"/>
                </a:lnTo>
                <a:lnTo>
                  <a:pt x="45" y="85"/>
                </a:lnTo>
                <a:lnTo>
                  <a:pt x="37" y="88"/>
                </a:lnTo>
                <a:lnTo>
                  <a:pt x="27" y="90"/>
                </a:lnTo>
                <a:lnTo>
                  <a:pt x="20" y="88"/>
                </a:lnTo>
                <a:lnTo>
                  <a:pt x="12" y="85"/>
                </a:lnTo>
                <a:lnTo>
                  <a:pt x="6" y="79"/>
                </a:lnTo>
                <a:lnTo>
                  <a:pt x="2" y="71"/>
                </a:lnTo>
                <a:lnTo>
                  <a:pt x="0" y="63"/>
                </a:lnTo>
                <a:lnTo>
                  <a:pt x="2" y="50"/>
                </a:lnTo>
                <a:lnTo>
                  <a:pt x="8" y="37"/>
                </a:lnTo>
                <a:lnTo>
                  <a:pt x="14" y="23"/>
                </a:lnTo>
                <a:lnTo>
                  <a:pt x="22" y="12"/>
                </a:lnTo>
                <a:lnTo>
                  <a:pt x="25" y="4"/>
                </a:lnTo>
                <a:lnTo>
                  <a:pt x="27"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6" name="Freeform 104"/>
          <p:cNvSpPr>
            <a:spLocks/>
          </p:cNvSpPr>
          <p:nvPr/>
        </p:nvSpPr>
        <p:spPr bwMode="auto">
          <a:xfrm>
            <a:off x="10090121" y="4207974"/>
            <a:ext cx="70725" cy="243551"/>
          </a:xfrm>
          <a:custGeom>
            <a:avLst/>
            <a:gdLst>
              <a:gd name="T0" fmla="*/ 21 w 36"/>
              <a:gd name="T1" fmla="*/ 0 h 125"/>
              <a:gd name="T2" fmla="*/ 21 w 36"/>
              <a:gd name="T3" fmla="*/ 23 h 125"/>
              <a:gd name="T4" fmla="*/ 27 w 36"/>
              <a:gd name="T5" fmla="*/ 22 h 125"/>
              <a:gd name="T6" fmla="*/ 21 w 36"/>
              <a:gd name="T7" fmla="*/ 27 h 125"/>
              <a:gd name="T8" fmla="*/ 19 w 36"/>
              <a:gd name="T9" fmla="*/ 41 h 125"/>
              <a:gd name="T10" fmla="*/ 33 w 36"/>
              <a:gd name="T11" fmla="*/ 31 h 125"/>
              <a:gd name="T12" fmla="*/ 19 w 36"/>
              <a:gd name="T13" fmla="*/ 47 h 125"/>
              <a:gd name="T14" fmla="*/ 19 w 36"/>
              <a:gd name="T15" fmla="*/ 60 h 125"/>
              <a:gd name="T16" fmla="*/ 36 w 36"/>
              <a:gd name="T17" fmla="*/ 48 h 125"/>
              <a:gd name="T18" fmla="*/ 19 w 36"/>
              <a:gd name="T19" fmla="*/ 64 h 125"/>
              <a:gd name="T20" fmla="*/ 19 w 36"/>
              <a:gd name="T21" fmla="*/ 121 h 125"/>
              <a:gd name="T22" fmla="*/ 10 w 36"/>
              <a:gd name="T23" fmla="*/ 125 h 125"/>
              <a:gd name="T24" fmla="*/ 13 w 36"/>
              <a:gd name="T25" fmla="*/ 70 h 125"/>
              <a:gd name="T26" fmla="*/ 0 w 36"/>
              <a:gd name="T27" fmla="*/ 52 h 125"/>
              <a:gd name="T28" fmla="*/ 13 w 36"/>
              <a:gd name="T29" fmla="*/ 64 h 125"/>
              <a:gd name="T30" fmla="*/ 15 w 36"/>
              <a:gd name="T31" fmla="*/ 50 h 125"/>
              <a:gd name="T32" fmla="*/ 6 w 36"/>
              <a:gd name="T33" fmla="*/ 35 h 125"/>
              <a:gd name="T34" fmla="*/ 15 w 36"/>
              <a:gd name="T35" fmla="*/ 45 h 125"/>
              <a:gd name="T36" fmla="*/ 17 w 36"/>
              <a:gd name="T37" fmla="*/ 35 h 125"/>
              <a:gd name="T38" fmla="*/ 10 w 36"/>
              <a:gd name="T39" fmla="*/ 25 h 125"/>
              <a:gd name="T40" fmla="*/ 17 w 36"/>
              <a:gd name="T41" fmla="*/ 31 h 125"/>
              <a:gd name="T42" fmla="*/ 21 w 36"/>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25">
                <a:moveTo>
                  <a:pt x="21" y="0"/>
                </a:moveTo>
                <a:lnTo>
                  <a:pt x="21" y="23"/>
                </a:lnTo>
                <a:lnTo>
                  <a:pt x="27" y="22"/>
                </a:lnTo>
                <a:lnTo>
                  <a:pt x="21" y="27"/>
                </a:lnTo>
                <a:lnTo>
                  <a:pt x="19" y="41"/>
                </a:lnTo>
                <a:lnTo>
                  <a:pt x="33" y="31"/>
                </a:lnTo>
                <a:lnTo>
                  <a:pt x="19" y="47"/>
                </a:lnTo>
                <a:lnTo>
                  <a:pt x="19" y="60"/>
                </a:lnTo>
                <a:lnTo>
                  <a:pt x="36" y="48"/>
                </a:lnTo>
                <a:lnTo>
                  <a:pt x="19" y="64"/>
                </a:lnTo>
                <a:lnTo>
                  <a:pt x="19" y="121"/>
                </a:lnTo>
                <a:lnTo>
                  <a:pt x="10" y="125"/>
                </a:lnTo>
                <a:lnTo>
                  <a:pt x="13" y="70"/>
                </a:lnTo>
                <a:lnTo>
                  <a:pt x="0" y="52"/>
                </a:lnTo>
                <a:lnTo>
                  <a:pt x="13" y="64"/>
                </a:lnTo>
                <a:lnTo>
                  <a:pt x="15" y="50"/>
                </a:lnTo>
                <a:lnTo>
                  <a:pt x="6" y="35"/>
                </a:lnTo>
                <a:lnTo>
                  <a:pt x="15" y="45"/>
                </a:lnTo>
                <a:lnTo>
                  <a:pt x="17" y="35"/>
                </a:lnTo>
                <a:lnTo>
                  <a:pt x="10" y="25"/>
                </a:lnTo>
                <a:lnTo>
                  <a:pt x="17" y="31"/>
                </a:lnTo>
                <a:lnTo>
                  <a:pt x="21" y="0"/>
                </a:lnTo>
                <a:close/>
              </a:path>
            </a:pathLst>
          </a:custGeom>
          <a:solidFill>
            <a:srgbClr val="CADF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7" name="Rectangle 105"/>
          <p:cNvSpPr>
            <a:spLocks noChangeArrowheads="1"/>
          </p:cNvSpPr>
          <p:nvPr/>
        </p:nvSpPr>
        <p:spPr bwMode="auto">
          <a:xfrm>
            <a:off x="9549860" y="4519720"/>
            <a:ext cx="650279" cy="1776952"/>
          </a:xfrm>
          <a:prstGeom prst="rect">
            <a:avLst/>
          </a:prstGeom>
          <a:solidFill>
            <a:srgbClr val="5F65A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8" name="Freeform 106"/>
          <p:cNvSpPr>
            <a:spLocks noEditPoints="1"/>
          </p:cNvSpPr>
          <p:nvPr/>
        </p:nvSpPr>
        <p:spPr bwMode="auto">
          <a:xfrm>
            <a:off x="9553790" y="4328776"/>
            <a:ext cx="626704" cy="113008"/>
          </a:xfrm>
          <a:custGeom>
            <a:avLst/>
            <a:gdLst>
              <a:gd name="T0" fmla="*/ 31 w 319"/>
              <a:gd name="T1" fmla="*/ 2 h 58"/>
              <a:gd name="T2" fmla="*/ 23 w 319"/>
              <a:gd name="T3" fmla="*/ 8 h 58"/>
              <a:gd name="T4" fmla="*/ 20 w 319"/>
              <a:gd name="T5" fmla="*/ 17 h 58"/>
              <a:gd name="T6" fmla="*/ 21 w 319"/>
              <a:gd name="T7" fmla="*/ 21 h 58"/>
              <a:gd name="T8" fmla="*/ 21 w 319"/>
              <a:gd name="T9" fmla="*/ 23 h 58"/>
              <a:gd name="T10" fmla="*/ 27 w 319"/>
              <a:gd name="T11" fmla="*/ 21 h 58"/>
              <a:gd name="T12" fmla="*/ 35 w 319"/>
              <a:gd name="T13" fmla="*/ 17 h 58"/>
              <a:gd name="T14" fmla="*/ 39 w 319"/>
              <a:gd name="T15" fmla="*/ 6 h 58"/>
              <a:gd name="T16" fmla="*/ 37 w 319"/>
              <a:gd name="T17" fmla="*/ 2 h 58"/>
              <a:gd name="T18" fmla="*/ 37 w 319"/>
              <a:gd name="T19" fmla="*/ 2 h 58"/>
              <a:gd name="T20" fmla="*/ 313 w 319"/>
              <a:gd name="T21" fmla="*/ 0 h 58"/>
              <a:gd name="T22" fmla="*/ 319 w 319"/>
              <a:gd name="T23" fmla="*/ 58 h 58"/>
              <a:gd name="T24" fmla="*/ 292 w 319"/>
              <a:gd name="T25" fmla="*/ 13 h 58"/>
              <a:gd name="T26" fmla="*/ 308 w 319"/>
              <a:gd name="T27" fmla="*/ 6 h 58"/>
              <a:gd name="T28" fmla="*/ 160 w 319"/>
              <a:gd name="T29" fmla="*/ 0 h 58"/>
              <a:gd name="T30" fmla="*/ 271 w 319"/>
              <a:gd name="T31" fmla="*/ 6 h 58"/>
              <a:gd name="T32" fmla="*/ 286 w 319"/>
              <a:gd name="T33" fmla="*/ 13 h 58"/>
              <a:gd name="T34" fmla="*/ 162 w 319"/>
              <a:gd name="T35" fmla="*/ 58 h 58"/>
              <a:gd name="T36" fmla="*/ 0 w 319"/>
              <a:gd name="T37" fmla="*/ 0 h 58"/>
              <a:gd name="T38" fmla="*/ 18 w 319"/>
              <a:gd name="T39" fmla="*/ 2 h 58"/>
              <a:gd name="T40" fmla="*/ 23 w 319"/>
              <a:gd name="T41" fmla="*/ 2 h 58"/>
              <a:gd name="T42" fmla="*/ 31 w 319"/>
              <a:gd name="T43" fmla="*/ 0 h 58"/>
              <a:gd name="T44" fmla="*/ 48 w 319"/>
              <a:gd name="T45" fmla="*/ 2 h 58"/>
              <a:gd name="T46" fmla="*/ 58 w 319"/>
              <a:gd name="T47" fmla="*/ 58 h 58"/>
              <a:gd name="T48" fmla="*/ 56 w 319"/>
              <a:gd name="T49" fmla="*/ 2 h 58"/>
              <a:gd name="T50" fmla="*/ 62 w 319"/>
              <a:gd name="T51" fmla="*/ 0 h 58"/>
              <a:gd name="T52" fmla="*/ 60 w 319"/>
              <a:gd name="T53" fmla="*/ 0 h 58"/>
              <a:gd name="T54" fmla="*/ 60 w 319"/>
              <a:gd name="T55" fmla="*/ 2 h 58"/>
              <a:gd name="T56" fmla="*/ 64 w 319"/>
              <a:gd name="T57" fmla="*/ 10 h 58"/>
              <a:gd name="T58" fmla="*/ 73 w 319"/>
              <a:gd name="T59" fmla="*/ 13 h 58"/>
              <a:gd name="T60" fmla="*/ 81 w 319"/>
              <a:gd name="T61" fmla="*/ 10 h 58"/>
              <a:gd name="T62" fmla="*/ 81 w 319"/>
              <a:gd name="T63" fmla="*/ 10 h 58"/>
              <a:gd name="T64" fmla="*/ 81 w 319"/>
              <a:gd name="T65" fmla="*/ 6 h 58"/>
              <a:gd name="T66" fmla="*/ 75 w 319"/>
              <a:gd name="T67" fmla="*/ 0 h 58"/>
              <a:gd name="T68" fmla="*/ 150 w 319"/>
              <a:gd name="T69" fmla="*/ 58 h 58"/>
              <a:gd name="T70" fmla="*/ 0 w 319"/>
              <a:gd name="T7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9" h="58">
                <a:moveTo>
                  <a:pt x="35" y="2"/>
                </a:moveTo>
                <a:lnTo>
                  <a:pt x="31" y="2"/>
                </a:lnTo>
                <a:lnTo>
                  <a:pt x="27" y="4"/>
                </a:lnTo>
                <a:lnTo>
                  <a:pt x="23" y="8"/>
                </a:lnTo>
                <a:lnTo>
                  <a:pt x="21" y="13"/>
                </a:lnTo>
                <a:lnTo>
                  <a:pt x="20" y="17"/>
                </a:lnTo>
                <a:lnTo>
                  <a:pt x="20" y="19"/>
                </a:lnTo>
                <a:lnTo>
                  <a:pt x="21" y="21"/>
                </a:lnTo>
                <a:lnTo>
                  <a:pt x="21" y="23"/>
                </a:lnTo>
                <a:lnTo>
                  <a:pt x="21" y="23"/>
                </a:lnTo>
                <a:lnTo>
                  <a:pt x="23" y="23"/>
                </a:lnTo>
                <a:lnTo>
                  <a:pt x="27" y="21"/>
                </a:lnTo>
                <a:lnTo>
                  <a:pt x="31" y="19"/>
                </a:lnTo>
                <a:lnTo>
                  <a:pt x="35" y="17"/>
                </a:lnTo>
                <a:lnTo>
                  <a:pt x="37" y="11"/>
                </a:lnTo>
                <a:lnTo>
                  <a:pt x="39" y="6"/>
                </a:lnTo>
                <a:lnTo>
                  <a:pt x="37" y="4"/>
                </a:lnTo>
                <a:lnTo>
                  <a:pt x="37" y="2"/>
                </a:lnTo>
                <a:lnTo>
                  <a:pt x="37" y="2"/>
                </a:lnTo>
                <a:lnTo>
                  <a:pt x="37" y="2"/>
                </a:lnTo>
                <a:lnTo>
                  <a:pt x="35" y="2"/>
                </a:lnTo>
                <a:close/>
                <a:moveTo>
                  <a:pt x="313" y="0"/>
                </a:moveTo>
                <a:lnTo>
                  <a:pt x="319" y="0"/>
                </a:lnTo>
                <a:lnTo>
                  <a:pt x="319" y="58"/>
                </a:lnTo>
                <a:lnTo>
                  <a:pt x="292" y="58"/>
                </a:lnTo>
                <a:lnTo>
                  <a:pt x="292" y="13"/>
                </a:lnTo>
                <a:lnTo>
                  <a:pt x="302" y="11"/>
                </a:lnTo>
                <a:lnTo>
                  <a:pt x="308" y="6"/>
                </a:lnTo>
                <a:lnTo>
                  <a:pt x="313" y="0"/>
                </a:lnTo>
                <a:close/>
                <a:moveTo>
                  <a:pt x="160" y="0"/>
                </a:moveTo>
                <a:lnTo>
                  <a:pt x="265" y="0"/>
                </a:lnTo>
                <a:lnTo>
                  <a:pt x="271" y="6"/>
                </a:lnTo>
                <a:lnTo>
                  <a:pt x="277" y="11"/>
                </a:lnTo>
                <a:lnTo>
                  <a:pt x="286" y="13"/>
                </a:lnTo>
                <a:lnTo>
                  <a:pt x="285" y="58"/>
                </a:lnTo>
                <a:lnTo>
                  <a:pt x="162" y="58"/>
                </a:lnTo>
                <a:lnTo>
                  <a:pt x="160" y="0"/>
                </a:lnTo>
                <a:close/>
                <a:moveTo>
                  <a:pt x="0" y="0"/>
                </a:moveTo>
                <a:lnTo>
                  <a:pt x="14" y="0"/>
                </a:lnTo>
                <a:lnTo>
                  <a:pt x="18" y="2"/>
                </a:lnTo>
                <a:lnTo>
                  <a:pt x="21" y="2"/>
                </a:lnTo>
                <a:lnTo>
                  <a:pt x="23" y="2"/>
                </a:lnTo>
                <a:lnTo>
                  <a:pt x="27" y="0"/>
                </a:lnTo>
                <a:lnTo>
                  <a:pt x="31" y="0"/>
                </a:lnTo>
                <a:lnTo>
                  <a:pt x="46" y="0"/>
                </a:lnTo>
                <a:lnTo>
                  <a:pt x="48" y="2"/>
                </a:lnTo>
                <a:lnTo>
                  <a:pt x="48" y="58"/>
                </a:lnTo>
                <a:lnTo>
                  <a:pt x="58" y="58"/>
                </a:lnTo>
                <a:lnTo>
                  <a:pt x="54" y="2"/>
                </a:lnTo>
                <a:lnTo>
                  <a:pt x="56" y="2"/>
                </a:lnTo>
                <a:lnTo>
                  <a:pt x="58" y="0"/>
                </a:lnTo>
                <a:lnTo>
                  <a:pt x="62" y="0"/>
                </a:lnTo>
                <a:lnTo>
                  <a:pt x="60" y="0"/>
                </a:lnTo>
                <a:lnTo>
                  <a:pt x="60" y="0"/>
                </a:lnTo>
                <a:lnTo>
                  <a:pt x="60" y="2"/>
                </a:lnTo>
                <a:lnTo>
                  <a:pt x="60" y="2"/>
                </a:lnTo>
                <a:lnTo>
                  <a:pt x="60" y="6"/>
                </a:lnTo>
                <a:lnTo>
                  <a:pt x="64" y="10"/>
                </a:lnTo>
                <a:lnTo>
                  <a:pt x="68" y="11"/>
                </a:lnTo>
                <a:lnTo>
                  <a:pt x="73" y="13"/>
                </a:lnTo>
                <a:lnTo>
                  <a:pt x="79" y="11"/>
                </a:lnTo>
                <a:lnTo>
                  <a:pt x="81" y="10"/>
                </a:lnTo>
                <a:lnTo>
                  <a:pt x="81" y="10"/>
                </a:lnTo>
                <a:lnTo>
                  <a:pt x="81" y="10"/>
                </a:lnTo>
                <a:lnTo>
                  <a:pt x="81" y="8"/>
                </a:lnTo>
                <a:lnTo>
                  <a:pt x="81" y="6"/>
                </a:lnTo>
                <a:lnTo>
                  <a:pt x="79" y="2"/>
                </a:lnTo>
                <a:lnTo>
                  <a:pt x="75" y="0"/>
                </a:lnTo>
                <a:lnTo>
                  <a:pt x="152" y="0"/>
                </a:lnTo>
                <a:lnTo>
                  <a:pt x="150" y="58"/>
                </a:lnTo>
                <a:lnTo>
                  <a:pt x="0" y="5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69" name="Freeform 107"/>
          <p:cNvSpPr>
            <a:spLocks/>
          </p:cNvSpPr>
          <p:nvPr/>
        </p:nvSpPr>
        <p:spPr bwMode="auto">
          <a:xfrm>
            <a:off x="9644161" y="4328776"/>
            <a:ext cx="23575" cy="113008"/>
          </a:xfrm>
          <a:custGeom>
            <a:avLst/>
            <a:gdLst>
              <a:gd name="T0" fmla="*/ 0 w 12"/>
              <a:gd name="T1" fmla="*/ 0 h 58"/>
              <a:gd name="T2" fmla="*/ 12 w 12"/>
              <a:gd name="T3" fmla="*/ 0 h 58"/>
              <a:gd name="T4" fmla="*/ 10 w 12"/>
              <a:gd name="T5" fmla="*/ 2 h 58"/>
              <a:gd name="T6" fmla="*/ 8 w 12"/>
              <a:gd name="T7" fmla="*/ 2 h 58"/>
              <a:gd name="T8" fmla="*/ 12 w 12"/>
              <a:gd name="T9" fmla="*/ 58 h 58"/>
              <a:gd name="T10" fmla="*/ 2 w 12"/>
              <a:gd name="T11" fmla="*/ 58 h 58"/>
              <a:gd name="T12" fmla="*/ 2 w 12"/>
              <a:gd name="T13" fmla="*/ 2 h 58"/>
              <a:gd name="T14" fmla="*/ 0 w 12"/>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0" y="0"/>
                </a:moveTo>
                <a:lnTo>
                  <a:pt x="12" y="0"/>
                </a:lnTo>
                <a:lnTo>
                  <a:pt x="10" y="2"/>
                </a:lnTo>
                <a:lnTo>
                  <a:pt x="8" y="2"/>
                </a:lnTo>
                <a:lnTo>
                  <a:pt x="12" y="58"/>
                </a:lnTo>
                <a:lnTo>
                  <a:pt x="2" y="58"/>
                </a:lnTo>
                <a:lnTo>
                  <a:pt x="2" y="2"/>
                </a:lnTo>
                <a:lnTo>
                  <a:pt x="0" y="0"/>
                </a:lnTo>
                <a:close/>
              </a:path>
            </a:pathLst>
          </a:custGeom>
          <a:solidFill>
            <a:srgbClr val="BA94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0" name="Freeform 108"/>
          <p:cNvSpPr>
            <a:spLocks/>
          </p:cNvSpPr>
          <p:nvPr/>
        </p:nvSpPr>
        <p:spPr bwMode="auto">
          <a:xfrm>
            <a:off x="9585223" y="4328776"/>
            <a:ext cx="21611" cy="0"/>
          </a:xfrm>
          <a:custGeom>
            <a:avLst/>
            <a:gdLst>
              <a:gd name="T0" fmla="*/ 0 w 11"/>
              <a:gd name="T1" fmla="*/ 11 w 11"/>
              <a:gd name="T2" fmla="*/ 7 w 11"/>
              <a:gd name="T3" fmla="*/ 5 w 11"/>
              <a:gd name="T4" fmla="*/ 5 w 11"/>
              <a:gd name="T5" fmla="*/ 2 w 11"/>
              <a:gd name="T6" fmla="*/ 0 w 11"/>
            </a:gdLst>
            <a:ahLst/>
            <a:cxnLst>
              <a:cxn ang="0">
                <a:pos x="T0" y="0"/>
              </a:cxn>
              <a:cxn ang="0">
                <a:pos x="T1" y="0"/>
              </a:cxn>
              <a:cxn ang="0">
                <a:pos x="T2" y="0"/>
              </a:cxn>
              <a:cxn ang="0">
                <a:pos x="T3" y="0"/>
              </a:cxn>
              <a:cxn ang="0">
                <a:pos x="T4" y="0"/>
              </a:cxn>
              <a:cxn ang="0">
                <a:pos x="T5" y="0"/>
              </a:cxn>
              <a:cxn ang="0">
                <a:pos x="T6" y="0"/>
              </a:cxn>
            </a:cxnLst>
            <a:rect l="0" t="0" r="r" b="b"/>
            <a:pathLst>
              <a:path w="11">
                <a:moveTo>
                  <a:pt x="0" y="0"/>
                </a:moveTo>
                <a:lnTo>
                  <a:pt x="11" y="0"/>
                </a:lnTo>
                <a:lnTo>
                  <a:pt x="7" y="0"/>
                </a:lnTo>
                <a:lnTo>
                  <a:pt x="5" y="0"/>
                </a:lnTo>
                <a:lnTo>
                  <a:pt x="5" y="0"/>
                </a:lnTo>
                <a:lnTo>
                  <a:pt x="2" y="0"/>
                </a:lnTo>
                <a:lnTo>
                  <a:pt x="0" y="0"/>
                </a:lnTo>
                <a:close/>
              </a:path>
            </a:pathLst>
          </a:custGeom>
          <a:solidFill>
            <a:srgbClr val="45A7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1" name="Freeform 109"/>
          <p:cNvSpPr>
            <a:spLocks/>
          </p:cNvSpPr>
          <p:nvPr/>
        </p:nvSpPr>
        <p:spPr bwMode="auto">
          <a:xfrm>
            <a:off x="9581294" y="4328776"/>
            <a:ext cx="33399" cy="3897"/>
          </a:xfrm>
          <a:custGeom>
            <a:avLst/>
            <a:gdLst>
              <a:gd name="T0" fmla="*/ 0 w 17"/>
              <a:gd name="T1" fmla="*/ 0 h 2"/>
              <a:gd name="T2" fmla="*/ 2 w 17"/>
              <a:gd name="T3" fmla="*/ 0 h 2"/>
              <a:gd name="T4" fmla="*/ 4 w 17"/>
              <a:gd name="T5" fmla="*/ 0 h 2"/>
              <a:gd name="T6" fmla="*/ 7 w 17"/>
              <a:gd name="T7" fmla="*/ 0 h 2"/>
              <a:gd name="T8" fmla="*/ 7 w 17"/>
              <a:gd name="T9" fmla="*/ 0 h 2"/>
              <a:gd name="T10" fmla="*/ 9 w 17"/>
              <a:gd name="T11" fmla="*/ 0 h 2"/>
              <a:gd name="T12" fmla="*/ 13 w 17"/>
              <a:gd name="T13" fmla="*/ 0 h 2"/>
              <a:gd name="T14" fmla="*/ 17 w 17"/>
              <a:gd name="T15" fmla="*/ 0 h 2"/>
              <a:gd name="T16" fmla="*/ 13 w 17"/>
              <a:gd name="T17" fmla="*/ 0 h 2"/>
              <a:gd name="T18" fmla="*/ 9 w 17"/>
              <a:gd name="T19" fmla="*/ 2 h 2"/>
              <a:gd name="T20" fmla="*/ 7 w 17"/>
              <a:gd name="T21" fmla="*/ 2 h 2"/>
              <a:gd name="T22" fmla="*/ 4 w 17"/>
              <a:gd name="T23" fmla="*/ 2 h 2"/>
              <a:gd name="T24" fmla="*/ 0 w 17"/>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
                <a:moveTo>
                  <a:pt x="0" y="0"/>
                </a:moveTo>
                <a:lnTo>
                  <a:pt x="2" y="0"/>
                </a:lnTo>
                <a:lnTo>
                  <a:pt x="4" y="0"/>
                </a:lnTo>
                <a:lnTo>
                  <a:pt x="7" y="0"/>
                </a:lnTo>
                <a:lnTo>
                  <a:pt x="7" y="0"/>
                </a:lnTo>
                <a:lnTo>
                  <a:pt x="9" y="0"/>
                </a:lnTo>
                <a:lnTo>
                  <a:pt x="13" y="0"/>
                </a:lnTo>
                <a:lnTo>
                  <a:pt x="17" y="0"/>
                </a:lnTo>
                <a:lnTo>
                  <a:pt x="13" y="0"/>
                </a:lnTo>
                <a:lnTo>
                  <a:pt x="9" y="2"/>
                </a:lnTo>
                <a:lnTo>
                  <a:pt x="7" y="2"/>
                </a:lnTo>
                <a:lnTo>
                  <a:pt x="4" y="2"/>
                </a:lnTo>
                <a:lnTo>
                  <a:pt x="0" y="0"/>
                </a:lnTo>
                <a:close/>
              </a:path>
            </a:pathLst>
          </a:custGeom>
          <a:solidFill>
            <a:srgbClr val="3F946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2" name="Freeform 110"/>
          <p:cNvSpPr>
            <a:spLocks/>
          </p:cNvSpPr>
          <p:nvPr/>
        </p:nvSpPr>
        <p:spPr bwMode="auto">
          <a:xfrm>
            <a:off x="9675594" y="4328776"/>
            <a:ext cx="37328" cy="21432"/>
          </a:xfrm>
          <a:custGeom>
            <a:avLst/>
            <a:gdLst>
              <a:gd name="T0" fmla="*/ 2 w 19"/>
              <a:gd name="T1" fmla="*/ 0 h 11"/>
              <a:gd name="T2" fmla="*/ 9 w 19"/>
              <a:gd name="T3" fmla="*/ 0 h 11"/>
              <a:gd name="T4" fmla="*/ 11 w 19"/>
              <a:gd name="T5" fmla="*/ 0 h 11"/>
              <a:gd name="T6" fmla="*/ 15 w 19"/>
              <a:gd name="T7" fmla="*/ 2 h 11"/>
              <a:gd name="T8" fmla="*/ 17 w 19"/>
              <a:gd name="T9" fmla="*/ 6 h 11"/>
              <a:gd name="T10" fmla="*/ 19 w 19"/>
              <a:gd name="T11" fmla="*/ 8 h 11"/>
              <a:gd name="T12" fmla="*/ 19 w 19"/>
              <a:gd name="T13" fmla="*/ 10 h 11"/>
              <a:gd name="T14" fmla="*/ 15 w 19"/>
              <a:gd name="T15" fmla="*/ 11 h 11"/>
              <a:gd name="T16" fmla="*/ 11 w 19"/>
              <a:gd name="T17" fmla="*/ 11 h 11"/>
              <a:gd name="T18" fmla="*/ 11 w 19"/>
              <a:gd name="T19" fmla="*/ 11 h 11"/>
              <a:gd name="T20" fmla="*/ 6 w 19"/>
              <a:gd name="T21" fmla="*/ 11 h 11"/>
              <a:gd name="T22" fmla="*/ 2 w 19"/>
              <a:gd name="T23" fmla="*/ 8 h 11"/>
              <a:gd name="T24" fmla="*/ 0 w 19"/>
              <a:gd name="T25" fmla="*/ 6 h 11"/>
              <a:gd name="T26" fmla="*/ 0 w 19"/>
              <a:gd name="T27" fmla="*/ 2 h 11"/>
              <a:gd name="T28" fmla="*/ 0 w 19"/>
              <a:gd name="T29" fmla="*/ 2 h 11"/>
              <a:gd name="T30" fmla="*/ 2 w 19"/>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
                <a:moveTo>
                  <a:pt x="2" y="0"/>
                </a:moveTo>
                <a:lnTo>
                  <a:pt x="9" y="0"/>
                </a:lnTo>
                <a:lnTo>
                  <a:pt x="11" y="0"/>
                </a:lnTo>
                <a:lnTo>
                  <a:pt x="15" y="2"/>
                </a:lnTo>
                <a:lnTo>
                  <a:pt x="17" y="6"/>
                </a:lnTo>
                <a:lnTo>
                  <a:pt x="19" y="8"/>
                </a:lnTo>
                <a:lnTo>
                  <a:pt x="19" y="10"/>
                </a:lnTo>
                <a:lnTo>
                  <a:pt x="15" y="11"/>
                </a:lnTo>
                <a:lnTo>
                  <a:pt x="11" y="11"/>
                </a:lnTo>
                <a:lnTo>
                  <a:pt x="11" y="11"/>
                </a:lnTo>
                <a:lnTo>
                  <a:pt x="6" y="11"/>
                </a:lnTo>
                <a:lnTo>
                  <a:pt x="2" y="8"/>
                </a:lnTo>
                <a:lnTo>
                  <a:pt x="0" y="6"/>
                </a:lnTo>
                <a:lnTo>
                  <a:pt x="0" y="2"/>
                </a:lnTo>
                <a:lnTo>
                  <a:pt x="0" y="2"/>
                </a:lnTo>
                <a:lnTo>
                  <a:pt x="2" y="0"/>
                </a:lnTo>
                <a:close/>
              </a:path>
            </a:pathLst>
          </a:custGeom>
          <a:solidFill>
            <a:srgbClr val="45A7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3" name="Freeform 111"/>
          <p:cNvSpPr>
            <a:spLocks/>
          </p:cNvSpPr>
          <p:nvPr/>
        </p:nvSpPr>
        <p:spPr bwMode="auto">
          <a:xfrm>
            <a:off x="9671665" y="4328776"/>
            <a:ext cx="41257" cy="25329"/>
          </a:xfrm>
          <a:custGeom>
            <a:avLst/>
            <a:gdLst>
              <a:gd name="T0" fmla="*/ 2 w 21"/>
              <a:gd name="T1" fmla="*/ 0 h 13"/>
              <a:gd name="T2" fmla="*/ 4 w 21"/>
              <a:gd name="T3" fmla="*/ 0 h 13"/>
              <a:gd name="T4" fmla="*/ 2 w 21"/>
              <a:gd name="T5" fmla="*/ 2 h 13"/>
              <a:gd name="T6" fmla="*/ 2 w 21"/>
              <a:gd name="T7" fmla="*/ 2 h 13"/>
              <a:gd name="T8" fmla="*/ 2 w 21"/>
              <a:gd name="T9" fmla="*/ 6 h 13"/>
              <a:gd name="T10" fmla="*/ 4 w 21"/>
              <a:gd name="T11" fmla="*/ 8 h 13"/>
              <a:gd name="T12" fmla="*/ 8 w 21"/>
              <a:gd name="T13" fmla="*/ 11 h 13"/>
              <a:gd name="T14" fmla="*/ 13 w 21"/>
              <a:gd name="T15" fmla="*/ 11 h 13"/>
              <a:gd name="T16" fmla="*/ 13 w 21"/>
              <a:gd name="T17" fmla="*/ 11 h 13"/>
              <a:gd name="T18" fmla="*/ 17 w 21"/>
              <a:gd name="T19" fmla="*/ 11 h 13"/>
              <a:gd name="T20" fmla="*/ 21 w 21"/>
              <a:gd name="T21" fmla="*/ 10 h 13"/>
              <a:gd name="T22" fmla="*/ 21 w 21"/>
              <a:gd name="T23" fmla="*/ 8 h 13"/>
              <a:gd name="T24" fmla="*/ 19 w 21"/>
              <a:gd name="T25" fmla="*/ 6 h 13"/>
              <a:gd name="T26" fmla="*/ 17 w 21"/>
              <a:gd name="T27" fmla="*/ 2 h 13"/>
              <a:gd name="T28" fmla="*/ 13 w 21"/>
              <a:gd name="T29" fmla="*/ 0 h 13"/>
              <a:gd name="T30" fmla="*/ 11 w 21"/>
              <a:gd name="T31" fmla="*/ 0 h 13"/>
              <a:gd name="T32" fmla="*/ 15 w 21"/>
              <a:gd name="T33" fmla="*/ 0 h 13"/>
              <a:gd name="T34" fmla="*/ 19 w 21"/>
              <a:gd name="T35" fmla="*/ 2 h 13"/>
              <a:gd name="T36" fmla="*/ 21 w 21"/>
              <a:gd name="T37" fmla="*/ 6 h 13"/>
              <a:gd name="T38" fmla="*/ 21 w 21"/>
              <a:gd name="T39" fmla="*/ 8 h 13"/>
              <a:gd name="T40" fmla="*/ 21 w 21"/>
              <a:gd name="T41" fmla="*/ 10 h 13"/>
              <a:gd name="T42" fmla="*/ 21 w 21"/>
              <a:gd name="T43" fmla="*/ 10 h 13"/>
              <a:gd name="T44" fmla="*/ 21 w 21"/>
              <a:gd name="T45" fmla="*/ 10 h 13"/>
              <a:gd name="T46" fmla="*/ 19 w 21"/>
              <a:gd name="T47" fmla="*/ 11 h 13"/>
              <a:gd name="T48" fmla="*/ 13 w 21"/>
              <a:gd name="T49" fmla="*/ 13 h 13"/>
              <a:gd name="T50" fmla="*/ 8 w 21"/>
              <a:gd name="T51" fmla="*/ 11 h 13"/>
              <a:gd name="T52" fmla="*/ 4 w 21"/>
              <a:gd name="T53" fmla="*/ 10 h 13"/>
              <a:gd name="T54" fmla="*/ 0 w 21"/>
              <a:gd name="T55" fmla="*/ 6 h 13"/>
              <a:gd name="T56" fmla="*/ 0 w 21"/>
              <a:gd name="T57" fmla="*/ 2 h 13"/>
              <a:gd name="T58" fmla="*/ 0 w 21"/>
              <a:gd name="T59" fmla="*/ 2 h 13"/>
              <a:gd name="T60" fmla="*/ 0 w 21"/>
              <a:gd name="T61" fmla="*/ 0 h 13"/>
              <a:gd name="T62" fmla="*/ 0 w 21"/>
              <a:gd name="T63" fmla="*/ 0 h 13"/>
              <a:gd name="T64" fmla="*/ 2 w 21"/>
              <a:gd name="T6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13">
                <a:moveTo>
                  <a:pt x="2" y="0"/>
                </a:moveTo>
                <a:lnTo>
                  <a:pt x="4" y="0"/>
                </a:lnTo>
                <a:lnTo>
                  <a:pt x="2" y="2"/>
                </a:lnTo>
                <a:lnTo>
                  <a:pt x="2" y="2"/>
                </a:lnTo>
                <a:lnTo>
                  <a:pt x="2" y="6"/>
                </a:lnTo>
                <a:lnTo>
                  <a:pt x="4" y="8"/>
                </a:lnTo>
                <a:lnTo>
                  <a:pt x="8" y="11"/>
                </a:lnTo>
                <a:lnTo>
                  <a:pt x="13" y="11"/>
                </a:lnTo>
                <a:lnTo>
                  <a:pt x="13" y="11"/>
                </a:lnTo>
                <a:lnTo>
                  <a:pt x="17" y="11"/>
                </a:lnTo>
                <a:lnTo>
                  <a:pt x="21" y="10"/>
                </a:lnTo>
                <a:lnTo>
                  <a:pt x="21" y="8"/>
                </a:lnTo>
                <a:lnTo>
                  <a:pt x="19" y="6"/>
                </a:lnTo>
                <a:lnTo>
                  <a:pt x="17" y="2"/>
                </a:lnTo>
                <a:lnTo>
                  <a:pt x="13" y="0"/>
                </a:lnTo>
                <a:lnTo>
                  <a:pt x="11" y="0"/>
                </a:lnTo>
                <a:lnTo>
                  <a:pt x="15" y="0"/>
                </a:lnTo>
                <a:lnTo>
                  <a:pt x="19" y="2"/>
                </a:lnTo>
                <a:lnTo>
                  <a:pt x="21" y="6"/>
                </a:lnTo>
                <a:lnTo>
                  <a:pt x="21" y="8"/>
                </a:lnTo>
                <a:lnTo>
                  <a:pt x="21" y="10"/>
                </a:lnTo>
                <a:lnTo>
                  <a:pt x="21" y="10"/>
                </a:lnTo>
                <a:lnTo>
                  <a:pt x="21" y="10"/>
                </a:lnTo>
                <a:lnTo>
                  <a:pt x="19" y="11"/>
                </a:lnTo>
                <a:lnTo>
                  <a:pt x="13" y="13"/>
                </a:lnTo>
                <a:lnTo>
                  <a:pt x="8" y="11"/>
                </a:lnTo>
                <a:lnTo>
                  <a:pt x="4" y="10"/>
                </a:lnTo>
                <a:lnTo>
                  <a:pt x="0" y="6"/>
                </a:lnTo>
                <a:lnTo>
                  <a:pt x="0" y="2"/>
                </a:lnTo>
                <a:lnTo>
                  <a:pt x="0" y="2"/>
                </a:lnTo>
                <a:lnTo>
                  <a:pt x="0" y="0"/>
                </a:lnTo>
                <a:lnTo>
                  <a:pt x="0" y="0"/>
                </a:lnTo>
                <a:lnTo>
                  <a:pt x="2" y="0"/>
                </a:lnTo>
                <a:close/>
              </a:path>
            </a:pathLst>
          </a:custGeom>
          <a:solidFill>
            <a:srgbClr val="3F946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4" name="Freeform 112"/>
          <p:cNvSpPr>
            <a:spLocks/>
          </p:cNvSpPr>
          <p:nvPr/>
        </p:nvSpPr>
        <p:spPr bwMode="auto">
          <a:xfrm>
            <a:off x="9595045" y="4336570"/>
            <a:ext cx="31433" cy="33122"/>
          </a:xfrm>
          <a:custGeom>
            <a:avLst/>
            <a:gdLst>
              <a:gd name="T0" fmla="*/ 14 w 16"/>
              <a:gd name="T1" fmla="*/ 0 h 17"/>
              <a:gd name="T2" fmla="*/ 14 w 16"/>
              <a:gd name="T3" fmla="*/ 0 h 17"/>
              <a:gd name="T4" fmla="*/ 14 w 16"/>
              <a:gd name="T5" fmla="*/ 0 h 17"/>
              <a:gd name="T6" fmla="*/ 16 w 16"/>
              <a:gd name="T7" fmla="*/ 2 h 17"/>
              <a:gd name="T8" fmla="*/ 14 w 16"/>
              <a:gd name="T9" fmla="*/ 7 h 17"/>
              <a:gd name="T10" fmla="*/ 12 w 16"/>
              <a:gd name="T11" fmla="*/ 11 h 17"/>
              <a:gd name="T12" fmla="*/ 8 w 16"/>
              <a:gd name="T13" fmla="*/ 15 h 17"/>
              <a:gd name="T14" fmla="*/ 6 w 16"/>
              <a:gd name="T15" fmla="*/ 17 h 17"/>
              <a:gd name="T16" fmla="*/ 2 w 16"/>
              <a:gd name="T17" fmla="*/ 17 h 17"/>
              <a:gd name="T18" fmla="*/ 2 w 16"/>
              <a:gd name="T19" fmla="*/ 17 h 17"/>
              <a:gd name="T20" fmla="*/ 0 w 16"/>
              <a:gd name="T21" fmla="*/ 17 h 17"/>
              <a:gd name="T22" fmla="*/ 0 w 16"/>
              <a:gd name="T23" fmla="*/ 13 h 17"/>
              <a:gd name="T24" fmla="*/ 0 w 16"/>
              <a:gd name="T25" fmla="*/ 9 h 17"/>
              <a:gd name="T26" fmla="*/ 4 w 16"/>
              <a:gd name="T27" fmla="*/ 6 h 17"/>
              <a:gd name="T28" fmla="*/ 6 w 16"/>
              <a:gd name="T29" fmla="*/ 2 h 17"/>
              <a:gd name="T30" fmla="*/ 10 w 16"/>
              <a:gd name="T31" fmla="*/ 0 h 17"/>
              <a:gd name="T32" fmla="*/ 14 w 16"/>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14" y="0"/>
                </a:moveTo>
                <a:lnTo>
                  <a:pt x="14" y="0"/>
                </a:lnTo>
                <a:lnTo>
                  <a:pt x="14" y="0"/>
                </a:lnTo>
                <a:lnTo>
                  <a:pt x="16" y="2"/>
                </a:lnTo>
                <a:lnTo>
                  <a:pt x="14" y="7"/>
                </a:lnTo>
                <a:lnTo>
                  <a:pt x="12" y="11"/>
                </a:lnTo>
                <a:lnTo>
                  <a:pt x="8" y="15"/>
                </a:lnTo>
                <a:lnTo>
                  <a:pt x="6" y="17"/>
                </a:lnTo>
                <a:lnTo>
                  <a:pt x="2" y="17"/>
                </a:lnTo>
                <a:lnTo>
                  <a:pt x="2" y="17"/>
                </a:lnTo>
                <a:lnTo>
                  <a:pt x="0" y="17"/>
                </a:lnTo>
                <a:lnTo>
                  <a:pt x="0" y="13"/>
                </a:lnTo>
                <a:lnTo>
                  <a:pt x="0" y="9"/>
                </a:lnTo>
                <a:lnTo>
                  <a:pt x="4" y="6"/>
                </a:lnTo>
                <a:lnTo>
                  <a:pt x="6" y="2"/>
                </a:lnTo>
                <a:lnTo>
                  <a:pt x="10" y="0"/>
                </a:lnTo>
                <a:lnTo>
                  <a:pt x="14" y="0"/>
                </a:lnTo>
                <a:close/>
              </a:path>
            </a:pathLst>
          </a:custGeom>
          <a:solidFill>
            <a:srgbClr val="45A7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5" name="Freeform 113"/>
          <p:cNvSpPr>
            <a:spLocks noEditPoints="1"/>
          </p:cNvSpPr>
          <p:nvPr/>
        </p:nvSpPr>
        <p:spPr bwMode="auto">
          <a:xfrm>
            <a:off x="9593081" y="4332673"/>
            <a:ext cx="37328" cy="40916"/>
          </a:xfrm>
          <a:custGeom>
            <a:avLst/>
            <a:gdLst>
              <a:gd name="T0" fmla="*/ 15 w 19"/>
              <a:gd name="T1" fmla="*/ 2 h 21"/>
              <a:gd name="T2" fmla="*/ 11 w 19"/>
              <a:gd name="T3" fmla="*/ 2 h 21"/>
              <a:gd name="T4" fmla="*/ 7 w 19"/>
              <a:gd name="T5" fmla="*/ 4 h 21"/>
              <a:gd name="T6" fmla="*/ 5 w 19"/>
              <a:gd name="T7" fmla="*/ 8 h 21"/>
              <a:gd name="T8" fmla="*/ 1 w 19"/>
              <a:gd name="T9" fmla="*/ 11 h 21"/>
              <a:gd name="T10" fmla="*/ 1 w 19"/>
              <a:gd name="T11" fmla="*/ 15 h 21"/>
              <a:gd name="T12" fmla="*/ 1 w 19"/>
              <a:gd name="T13" fmla="*/ 19 h 21"/>
              <a:gd name="T14" fmla="*/ 3 w 19"/>
              <a:gd name="T15" fmla="*/ 19 h 21"/>
              <a:gd name="T16" fmla="*/ 3 w 19"/>
              <a:gd name="T17" fmla="*/ 19 h 21"/>
              <a:gd name="T18" fmla="*/ 7 w 19"/>
              <a:gd name="T19" fmla="*/ 19 h 21"/>
              <a:gd name="T20" fmla="*/ 9 w 19"/>
              <a:gd name="T21" fmla="*/ 17 h 21"/>
              <a:gd name="T22" fmla="*/ 13 w 19"/>
              <a:gd name="T23" fmla="*/ 13 h 21"/>
              <a:gd name="T24" fmla="*/ 15 w 19"/>
              <a:gd name="T25" fmla="*/ 9 h 21"/>
              <a:gd name="T26" fmla="*/ 17 w 19"/>
              <a:gd name="T27" fmla="*/ 4 h 21"/>
              <a:gd name="T28" fmla="*/ 15 w 19"/>
              <a:gd name="T29" fmla="*/ 2 h 21"/>
              <a:gd name="T30" fmla="*/ 15 w 19"/>
              <a:gd name="T31" fmla="*/ 2 h 21"/>
              <a:gd name="T32" fmla="*/ 15 w 19"/>
              <a:gd name="T33" fmla="*/ 2 h 21"/>
              <a:gd name="T34" fmla="*/ 15 w 19"/>
              <a:gd name="T35" fmla="*/ 0 h 21"/>
              <a:gd name="T36" fmla="*/ 17 w 19"/>
              <a:gd name="T37" fmla="*/ 0 h 21"/>
              <a:gd name="T38" fmla="*/ 17 w 19"/>
              <a:gd name="T39" fmla="*/ 0 h 21"/>
              <a:gd name="T40" fmla="*/ 17 w 19"/>
              <a:gd name="T41" fmla="*/ 0 h 21"/>
              <a:gd name="T42" fmla="*/ 17 w 19"/>
              <a:gd name="T43" fmla="*/ 2 h 21"/>
              <a:gd name="T44" fmla="*/ 19 w 19"/>
              <a:gd name="T45" fmla="*/ 4 h 21"/>
              <a:gd name="T46" fmla="*/ 17 w 19"/>
              <a:gd name="T47" fmla="*/ 9 h 21"/>
              <a:gd name="T48" fmla="*/ 15 w 19"/>
              <a:gd name="T49" fmla="*/ 15 h 21"/>
              <a:gd name="T50" fmla="*/ 11 w 19"/>
              <a:gd name="T51" fmla="*/ 17 h 21"/>
              <a:gd name="T52" fmla="*/ 7 w 19"/>
              <a:gd name="T53" fmla="*/ 19 h 21"/>
              <a:gd name="T54" fmla="*/ 3 w 19"/>
              <a:gd name="T55" fmla="*/ 21 h 21"/>
              <a:gd name="T56" fmla="*/ 1 w 19"/>
              <a:gd name="T57" fmla="*/ 21 h 21"/>
              <a:gd name="T58" fmla="*/ 1 w 19"/>
              <a:gd name="T59" fmla="*/ 21 h 21"/>
              <a:gd name="T60" fmla="*/ 1 w 19"/>
              <a:gd name="T61" fmla="*/ 19 h 21"/>
              <a:gd name="T62" fmla="*/ 0 w 19"/>
              <a:gd name="T63" fmla="*/ 17 h 21"/>
              <a:gd name="T64" fmla="*/ 0 w 19"/>
              <a:gd name="T65" fmla="*/ 15 h 21"/>
              <a:gd name="T66" fmla="*/ 1 w 19"/>
              <a:gd name="T67" fmla="*/ 11 h 21"/>
              <a:gd name="T68" fmla="*/ 3 w 19"/>
              <a:gd name="T69" fmla="*/ 6 h 21"/>
              <a:gd name="T70" fmla="*/ 7 w 19"/>
              <a:gd name="T71" fmla="*/ 2 h 21"/>
              <a:gd name="T72" fmla="*/ 11 w 19"/>
              <a:gd name="T73" fmla="*/ 0 h 21"/>
              <a:gd name="T74" fmla="*/ 15 w 19"/>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21">
                <a:moveTo>
                  <a:pt x="15" y="2"/>
                </a:moveTo>
                <a:lnTo>
                  <a:pt x="11" y="2"/>
                </a:lnTo>
                <a:lnTo>
                  <a:pt x="7" y="4"/>
                </a:lnTo>
                <a:lnTo>
                  <a:pt x="5" y="8"/>
                </a:lnTo>
                <a:lnTo>
                  <a:pt x="1" y="11"/>
                </a:lnTo>
                <a:lnTo>
                  <a:pt x="1" y="15"/>
                </a:lnTo>
                <a:lnTo>
                  <a:pt x="1" y="19"/>
                </a:lnTo>
                <a:lnTo>
                  <a:pt x="3" y="19"/>
                </a:lnTo>
                <a:lnTo>
                  <a:pt x="3" y="19"/>
                </a:lnTo>
                <a:lnTo>
                  <a:pt x="7" y="19"/>
                </a:lnTo>
                <a:lnTo>
                  <a:pt x="9" y="17"/>
                </a:lnTo>
                <a:lnTo>
                  <a:pt x="13" y="13"/>
                </a:lnTo>
                <a:lnTo>
                  <a:pt x="15" y="9"/>
                </a:lnTo>
                <a:lnTo>
                  <a:pt x="17" y="4"/>
                </a:lnTo>
                <a:lnTo>
                  <a:pt x="15" y="2"/>
                </a:lnTo>
                <a:lnTo>
                  <a:pt x="15" y="2"/>
                </a:lnTo>
                <a:lnTo>
                  <a:pt x="15" y="2"/>
                </a:lnTo>
                <a:close/>
                <a:moveTo>
                  <a:pt x="15" y="0"/>
                </a:moveTo>
                <a:lnTo>
                  <a:pt x="17" y="0"/>
                </a:lnTo>
                <a:lnTo>
                  <a:pt x="17" y="0"/>
                </a:lnTo>
                <a:lnTo>
                  <a:pt x="17" y="0"/>
                </a:lnTo>
                <a:lnTo>
                  <a:pt x="17" y="2"/>
                </a:lnTo>
                <a:lnTo>
                  <a:pt x="19" y="4"/>
                </a:lnTo>
                <a:lnTo>
                  <a:pt x="17" y="9"/>
                </a:lnTo>
                <a:lnTo>
                  <a:pt x="15" y="15"/>
                </a:lnTo>
                <a:lnTo>
                  <a:pt x="11" y="17"/>
                </a:lnTo>
                <a:lnTo>
                  <a:pt x="7" y="19"/>
                </a:lnTo>
                <a:lnTo>
                  <a:pt x="3" y="21"/>
                </a:lnTo>
                <a:lnTo>
                  <a:pt x="1" y="21"/>
                </a:lnTo>
                <a:lnTo>
                  <a:pt x="1" y="21"/>
                </a:lnTo>
                <a:lnTo>
                  <a:pt x="1" y="19"/>
                </a:lnTo>
                <a:lnTo>
                  <a:pt x="0" y="17"/>
                </a:lnTo>
                <a:lnTo>
                  <a:pt x="0" y="15"/>
                </a:lnTo>
                <a:lnTo>
                  <a:pt x="1" y="11"/>
                </a:lnTo>
                <a:lnTo>
                  <a:pt x="3" y="6"/>
                </a:lnTo>
                <a:lnTo>
                  <a:pt x="7" y="2"/>
                </a:lnTo>
                <a:lnTo>
                  <a:pt x="11" y="0"/>
                </a:lnTo>
                <a:lnTo>
                  <a:pt x="15" y="0"/>
                </a:lnTo>
                <a:close/>
              </a:path>
            </a:pathLst>
          </a:custGeom>
          <a:solidFill>
            <a:srgbClr val="3F946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6" name="Freeform 114"/>
          <p:cNvSpPr>
            <a:spLocks/>
          </p:cNvSpPr>
          <p:nvPr/>
        </p:nvSpPr>
        <p:spPr bwMode="auto">
          <a:xfrm>
            <a:off x="9848478" y="4328776"/>
            <a:ext cx="23575" cy="113008"/>
          </a:xfrm>
          <a:custGeom>
            <a:avLst/>
            <a:gdLst>
              <a:gd name="T0" fmla="*/ 2 w 12"/>
              <a:gd name="T1" fmla="*/ 0 h 58"/>
              <a:gd name="T2" fmla="*/ 10 w 12"/>
              <a:gd name="T3" fmla="*/ 0 h 58"/>
              <a:gd name="T4" fmla="*/ 12 w 12"/>
              <a:gd name="T5" fmla="*/ 58 h 58"/>
              <a:gd name="T6" fmla="*/ 0 w 12"/>
              <a:gd name="T7" fmla="*/ 58 h 58"/>
              <a:gd name="T8" fmla="*/ 2 w 12"/>
              <a:gd name="T9" fmla="*/ 0 h 58"/>
            </a:gdLst>
            <a:ahLst/>
            <a:cxnLst>
              <a:cxn ang="0">
                <a:pos x="T0" y="T1"/>
              </a:cxn>
              <a:cxn ang="0">
                <a:pos x="T2" y="T3"/>
              </a:cxn>
              <a:cxn ang="0">
                <a:pos x="T4" y="T5"/>
              </a:cxn>
              <a:cxn ang="0">
                <a:pos x="T6" y="T7"/>
              </a:cxn>
              <a:cxn ang="0">
                <a:pos x="T8" y="T9"/>
              </a:cxn>
            </a:cxnLst>
            <a:rect l="0" t="0" r="r" b="b"/>
            <a:pathLst>
              <a:path w="12" h="58">
                <a:moveTo>
                  <a:pt x="2" y="0"/>
                </a:moveTo>
                <a:lnTo>
                  <a:pt x="10" y="0"/>
                </a:lnTo>
                <a:lnTo>
                  <a:pt x="12" y="58"/>
                </a:lnTo>
                <a:lnTo>
                  <a:pt x="0" y="58"/>
                </a:lnTo>
                <a:lnTo>
                  <a:pt x="2" y="0"/>
                </a:lnTo>
                <a:close/>
              </a:path>
            </a:pathLst>
          </a:custGeom>
          <a:solidFill>
            <a:srgbClr val="CBE1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7" name="Freeform 115"/>
          <p:cNvSpPr>
            <a:spLocks noEditPoints="1"/>
          </p:cNvSpPr>
          <p:nvPr/>
        </p:nvSpPr>
        <p:spPr bwMode="auto">
          <a:xfrm>
            <a:off x="10074405" y="4328776"/>
            <a:ext cx="94300" cy="25329"/>
          </a:xfrm>
          <a:custGeom>
            <a:avLst/>
            <a:gdLst>
              <a:gd name="T0" fmla="*/ 31 w 48"/>
              <a:gd name="T1" fmla="*/ 0 h 13"/>
              <a:gd name="T2" fmla="*/ 48 w 48"/>
              <a:gd name="T3" fmla="*/ 0 h 13"/>
              <a:gd name="T4" fmla="*/ 43 w 48"/>
              <a:gd name="T5" fmla="*/ 6 h 13"/>
              <a:gd name="T6" fmla="*/ 37 w 48"/>
              <a:gd name="T7" fmla="*/ 11 h 13"/>
              <a:gd name="T8" fmla="*/ 27 w 48"/>
              <a:gd name="T9" fmla="*/ 13 h 13"/>
              <a:gd name="T10" fmla="*/ 27 w 48"/>
              <a:gd name="T11" fmla="*/ 2 h 13"/>
              <a:gd name="T12" fmla="*/ 31 w 48"/>
              <a:gd name="T13" fmla="*/ 0 h 13"/>
              <a:gd name="T14" fmla="*/ 18 w 48"/>
              <a:gd name="T15" fmla="*/ 0 h 13"/>
              <a:gd name="T16" fmla="*/ 21 w 48"/>
              <a:gd name="T17" fmla="*/ 0 h 13"/>
              <a:gd name="T18" fmla="*/ 21 w 48"/>
              <a:gd name="T19" fmla="*/ 2 h 13"/>
              <a:gd name="T20" fmla="*/ 18 w 48"/>
              <a:gd name="T21" fmla="*/ 0 h 13"/>
              <a:gd name="T22" fmla="*/ 0 w 48"/>
              <a:gd name="T23" fmla="*/ 0 h 13"/>
              <a:gd name="T24" fmla="*/ 16 w 48"/>
              <a:gd name="T25" fmla="*/ 0 h 13"/>
              <a:gd name="T26" fmla="*/ 21 w 48"/>
              <a:gd name="T27" fmla="*/ 8 h 13"/>
              <a:gd name="T28" fmla="*/ 21 w 48"/>
              <a:gd name="T29" fmla="*/ 13 h 13"/>
              <a:gd name="T30" fmla="*/ 12 w 48"/>
              <a:gd name="T31" fmla="*/ 11 h 13"/>
              <a:gd name="T32" fmla="*/ 6 w 48"/>
              <a:gd name="T33" fmla="*/ 6 h 13"/>
              <a:gd name="T34" fmla="*/ 0 w 48"/>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3">
                <a:moveTo>
                  <a:pt x="31" y="0"/>
                </a:moveTo>
                <a:lnTo>
                  <a:pt x="48" y="0"/>
                </a:lnTo>
                <a:lnTo>
                  <a:pt x="43" y="6"/>
                </a:lnTo>
                <a:lnTo>
                  <a:pt x="37" y="11"/>
                </a:lnTo>
                <a:lnTo>
                  <a:pt x="27" y="13"/>
                </a:lnTo>
                <a:lnTo>
                  <a:pt x="27" y="2"/>
                </a:lnTo>
                <a:lnTo>
                  <a:pt x="31" y="0"/>
                </a:lnTo>
                <a:close/>
                <a:moveTo>
                  <a:pt x="18" y="0"/>
                </a:moveTo>
                <a:lnTo>
                  <a:pt x="21" y="0"/>
                </a:lnTo>
                <a:lnTo>
                  <a:pt x="21" y="2"/>
                </a:lnTo>
                <a:lnTo>
                  <a:pt x="18" y="0"/>
                </a:lnTo>
                <a:close/>
                <a:moveTo>
                  <a:pt x="0" y="0"/>
                </a:moveTo>
                <a:lnTo>
                  <a:pt x="16" y="0"/>
                </a:lnTo>
                <a:lnTo>
                  <a:pt x="21" y="8"/>
                </a:lnTo>
                <a:lnTo>
                  <a:pt x="21" y="13"/>
                </a:lnTo>
                <a:lnTo>
                  <a:pt x="12" y="11"/>
                </a:lnTo>
                <a:lnTo>
                  <a:pt x="6" y="6"/>
                </a:lnTo>
                <a:lnTo>
                  <a:pt x="0" y="0"/>
                </a:lnTo>
                <a:close/>
              </a:path>
            </a:pathLst>
          </a:custGeom>
          <a:solidFill>
            <a:srgbClr val="9ECB6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8" name="Freeform 116"/>
          <p:cNvSpPr>
            <a:spLocks/>
          </p:cNvSpPr>
          <p:nvPr/>
        </p:nvSpPr>
        <p:spPr bwMode="auto">
          <a:xfrm>
            <a:off x="10105838" y="4328776"/>
            <a:ext cx="29469" cy="113008"/>
          </a:xfrm>
          <a:custGeom>
            <a:avLst/>
            <a:gdLst>
              <a:gd name="T0" fmla="*/ 0 w 15"/>
              <a:gd name="T1" fmla="*/ 0 h 58"/>
              <a:gd name="T2" fmla="*/ 2 w 15"/>
              <a:gd name="T3" fmla="*/ 0 h 58"/>
              <a:gd name="T4" fmla="*/ 5 w 15"/>
              <a:gd name="T5" fmla="*/ 2 h 58"/>
              <a:gd name="T6" fmla="*/ 5 w 15"/>
              <a:gd name="T7" fmla="*/ 0 h 58"/>
              <a:gd name="T8" fmla="*/ 15 w 15"/>
              <a:gd name="T9" fmla="*/ 0 h 58"/>
              <a:gd name="T10" fmla="*/ 11 w 15"/>
              <a:gd name="T11" fmla="*/ 2 h 58"/>
              <a:gd name="T12" fmla="*/ 11 w 15"/>
              <a:gd name="T13" fmla="*/ 13 h 58"/>
              <a:gd name="T14" fmla="*/ 11 w 15"/>
              <a:gd name="T15" fmla="*/ 58 h 58"/>
              <a:gd name="T16" fmla="*/ 4 w 15"/>
              <a:gd name="T17" fmla="*/ 58 h 58"/>
              <a:gd name="T18" fmla="*/ 5 w 15"/>
              <a:gd name="T19" fmla="*/ 13 h 58"/>
              <a:gd name="T20" fmla="*/ 5 w 15"/>
              <a:gd name="T21" fmla="*/ 8 h 58"/>
              <a:gd name="T22" fmla="*/ 0 w 15"/>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58">
                <a:moveTo>
                  <a:pt x="0" y="0"/>
                </a:moveTo>
                <a:lnTo>
                  <a:pt x="2" y="0"/>
                </a:lnTo>
                <a:lnTo>
                  <a:pt x="5" y="2"/>
                </a:lnTo>
                <a:lnTo>
                  <a:pt x="5" y="0"/>
                </a:lnTo>
                <a:lnTo>
                  <a:pt x="15" y="0"/>
                </a:lnTo>
                <a:lnTo>
                  <a:pt x="11" y="2"/>
                </a:lnTo>
                <a:lnTo>
                  <a:pt x="11" y="13"/>
                </a:lnTo>
                <a:lnTo>
                  <a:pt x="11" y="58"/>
                </a:lnTo>
                <a:lnTo>
                  <a:pt x="4" y="58"/>
                </a:lnTo>
                <a:lnTo>
                  <a:pt x="5" y="13"/>
                </a:lnTo>
                <a:lnTo>
                  <a:pt x="5" y="8"/>
                </a:lnTo>
                <a:lnTo>
                  <a:pt x="0" y="0"/>
                </a:lnTo>
                <a:close/>
              </a:path>
            </a:pathLst>
          </a:custGeom>
          <a:solidFill>
            <a:srgbClr val="D7E78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79" name="Rectangle 117"/>
          <p:cNvSpPr>
            <a:spLocks noChangeArrowheads="1"/>
          </p:cNvSpPr>
          <p:nvPr/>
        </p:nvSpPr>
        <p:spPr bwMode="auto">
          <a:xfrm>
            <a:off x="10172634" y="4328776"/>
            <a:ext cx="15717" cy="1130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0" name="Rectangle 118"/>
          <p:cNvSpPr>
            <a:spLocks noChangeArrowheads="1"/>
          </p:cNvSpPr>
          <p:nvPr/>
        </p:nvSpPr>
        <p:spPr bwMode="auto">
          <a:xfrm>
            <a:off x="10048866" y="4328776"/>
            <a:ext cx="11788" cy="1130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1" name="Rectangle 119"/>
          <p:cNvSpPr>
            <a:spLocks noChangeArrowheads="1"/>
          </p:cNvSpPr>
          <p:nvPr/>
        </p:nvSpPr>
        <p:spPr bwMode="auto">
          <a:xfrm>
            <a:off x="9925096" y="4328776"/>
            <a:ext cx="9824" cy="1130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2" name="Rectangle 120"/>
          <p:cNvSpPr>
            <a:spLocks noChangeArrowheads="1"/>
          </p:cNvSpPr>
          <p:nvPr/>
        </p:nvSpPr>
        <p:spPr bwMode="auto">
          <a:xfrm>
            <a:off x="9799362" y="4328776"/>
            <a:ext cx="11788" cy="1130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3" name="Rectangle 121"/>
          <p:cNvSpPr>
            <a:spLocks noChangeArrowheads="1"/>
          </p:cNvSpPr>
          <p:nvPr/>
        </p:nvSpPr>
        <p:spPr bwMode="auto">
          <a:xfrm>
            <a:off x="9675594" y="4328776"/>
            <a:ext cx="11788" cy="1130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4" name="Rectangle 122"/>
          <p:cNvSpPr>
            <a:spLocks noChangeArrowheads="1"/>
          </p:cNvSpPr>
          <p:nvPr/>
        </p:nvSpPr>
        <p:spPr bwMode="auto">
          <a:xfrm>
            <a:off x="9547895" y="4328776"/>
            <a:ext cx="13753" cy="11300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5" name="Rectangle 123"/>
          <p:cNvSpPr>
            <a:spLocks noChangeArrowheads="1"/>
          </p:cNvSpPr>
          <p:nvPr/>
        </p:nvSpPr>
        <p:spPr bwMode="auto">
          <a:xfrm>
            <a:off x="9980104" y="4609347"/>
            <a:ext cx="98229" cy="418908"/>
          </a:xfrm>
          <a:prstGeom prst="rect">
            <a:avLst/>
          </a:prstGeom>
          <a:solidFill>
            <a:srgbClr val="4E8EC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6" name="Freeform 124"/>
          <p:cNvSpPr>
            <a:spLocks noEditPoints="1"/>
          </p:cNvSpPr>
          <p:nvPr/>
        </p:nvSpPr>
        <p:spPr bwMode="auto">
          <a:xfrm>
            <a:off x="9972246" y="4601554"/>
            <a:ext cx="113946" cy="430598"/>
          </a:xfrm>
          <a:custGeom>
            <a:avLst/>
            <a:gdLst>
              <a:gd name="T0" fmla="*/ 8 w 58"/>
              <a:gd name="T1" fmla="*/ 6 h 221"/>
              <a:gd name="T2" fmla="*/ 8 w 58"/>
              <a:gd name="T3" fmla="*/ 215 h 221"/>
              <a:gd name="T4" fmla="*/ 52 w 58"/>
              <a:gd name="T5" fmla="*/ 215 h 221"/>
              <a:gd name="T6" fmla="*/ 52 w 58"/>
              <a:gd name="T7" fmla="*/ 6 h 221"/>
              <a:gd name="T8" fmla="*/ 8 w 58"/>
              <a:gd name="T9" fmla="*/ 6 h 221"/>
              <a:gd name="T10" fmla="*/ 0 w 58"/>
              <a:gd name="T11" fmla="*/ 0 h 221"/>
              <a:gd name="T12" fmla="*/ 58 w 58"/>
              <a:gd name="T13" fmla="*/ 0 h 221"/>
              <a:gd name="T14" fmla="*/ 58 w 58"/>
              <a:gd name="T15" fmla="*/ 221 h 221"/>
              <a:gd name="T16" fmla="*/ 0 w 58"/>
              <a:gd name="T17" fmla="*/ 221 h 221"/>
              <a:gd name="T18" fmla="*/ 0 w 58"/>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21">
                <a:moveTo>
                  <a:pt x="8" y="6"/>
                </a:moveTo>
                <a:lnTo>
                  <a:pt x="8" y="215"/>
                </a:lnTo>
                <a:lnTo>
                  <a:pt x="52" y="215"/>
                </a:lnTo>
                <a:lnTo>
                  <a:pt x="52" y="6"/>
                </a:lnTo>
                <a:lnTo>
                  <a:pt x="8" y="6"/>
                </a:lnTo>
                <a:close/>
                <a:moveTo>
                  <a:pt x="0" y="0"/>
                </a:moveTo>
                <a:lnTo>
                  <a:pt x="58" y="0"/>
                </a:lnTo>
                <a:lnTo>
                  <a:pt x="58" y="221"/>
                </a:lnTo>
                <a:lnTo>
                  <a:pt x="0" y="221"/>
                </a:lnTo>
                <a:lnTo>
                  <a:pt x="0" y="0"/>
                </a:lnTo>
                <a:close/>
              </a:path>
            </a:pathLst>
          </a:custGeom>
          <a:solidFill>
            <a:srgbClr val="7AAA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7" name="Rectangle 125"/>
          <p:cNvSpPr>
            <a:spLocks noChangeArrowheads="1"/>
          </p:cNvSpPr>
          <p:nvPr/>
        </p:nvSpPr>
        <p:spPr bwMode="auto">
          <a:xfrm>
            <a:off x="9826867" y="4609347"/>
            <a:ext cx="98229" cy="418908"/>
          </a:xfrm>
          <a:prstGeom prst="rect">
            <a:avLst/>
          </a:prstGeom>
          <a:solidFill>
            <a:srgbClr val="4E8EC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8" name="Freeform 126"/>
          <p:cNvSpPr>
            <a:spLocks noEditPoints="1"/>
          </p:cNvSpPr>
          <p:nvPr/>
        </p:nvSpPr>
        <p:spPr bwMode="auto">
          <a:xfrm>
            <a:off x="9819008" y="4601554"/>
            <a:ext cx="111982" cy="430598"/>
          </a:xfrm>
          <a:custGeom>
            <a:avLst/>
            <a:gdLst>
              <a:gd name="T0" fmla="*/ 6 w 57"/>
              <a:gd name="T1" fmla="*/ 6 h 221"/>
              <a:gd name="T2" fmla="*/ 6 w 57"/>
              <a:gd name="T3" fmla="*/ 215 h 221"/>
              <a:gd name="T4" fmla="*/ 52 w 57"/>
              <a:gd name="T5" fmla="*/ 215 h 221"/>
              <a:gd name="T6" fmla="*/ 52 w 57"/>
              <a:gd name="T7" fmla="*/ 6 h 221"/>
              <a:gd name="T8" fmla="*/ 6 w 57"/>
              <a:gd name="T9" fmla="*/ 6 h 221"/>
              <a:gd name="T10" fmla="*/ 0 w 57"/>
              <a:gd name="T11" fmla="*/ 0 h 221"/>
              <a:gd name="T12" fmla="*/ 57 w 57"/>
              <a:gd name="T13" fmla="*/ 0 h 221"/>
              <a:gd name="T14" fmla="*/ 57 w 57"/>
              <a:gd name="T15" fmla="*/ 221 h 221"/>
              <a:gd name="T16" fmla="*/ 0 w 57"/>
              <a:gd name="T17" fmla="*/ 221 h 221"/>
              <a:gd name="T18" fmla="*/ 0 w 57"/>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21">
                <a:moveTo>
                  <a:pt x="6" y="6"/>
                </a:moveTo>
                <a:lnTo>
                  <a:pt x="6" y="215"/>
                </a:lnTo>
                <a:lnTo>
                  <a:pt x="52" y="215"/>
                </a:lnTo>
                <a:lnTo>
                  <a:pt x="52" y="6"/>
                </a:lnTo>
                <a:lnTo>
                  <a:pt x="6" y="6"/>
                </a:lnTo>
                <a:close/>
                <a:moveTo>
                  <a:pt x="0" y="0"/>
                </a:moveTo>
                <a:lnTo>
                  <a:pt x="57" y="0"/>
                </a:lnTo>
                <a:lnTo>
                  <a:pt x="57" y="221"/>
                </a:lnTo>
                <a:lnTo>
                  <a:pt x="0" y="221"/>
                </a:lnTo>
                <a:lnTo>
                  <a:pt x="0" y="0"/>
                </a:lnTo>
                <a:close/>
              </a:path>
            </a:pathLst>
          </a:custGeom>
          <a:solidFill>
            <a:srgbClr val="7AAA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89" name="Rectangle 127"/>
          <p:cNvSpPr>
            <a:spLocks noChangeArrowheads="1"/>
          </p:cNvSpPr>
          <p:nvPr/>
        </p:nvSpPr>
        <p:spPr bwMode="auto">
          <a:xfrm>
            <a:off x="9671665" y="4609347"/>
            <a:ext cx="98229" cy="418908"/>
          </a:xfrm>
          <a:prstGeom prst="rect">
            <a:avLst/>
          </a:prstGeom>
          <a:solidFill>
            <a:srgbClr val="4E8EC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0" name="Freeform 128"/>
          <p:cNvSpPr>
            <a:spLocks noEditPoints="1"/>
          </p:cNvSpPr>
          <p:nvPr/>
        </p:nvSpPr>
        <p:spPr bwMode="auto">
          <a:xfrm>
            <a:off x="9663806" y="4601554"/>
            <a:ext cx="113946" cy="430598"/>
          </a:xfrm>
          <a:custGeom>
            <a:avLst/>
            <a:gdLst>
              <a:gd name="T0" fmla="*/ 6 w 58"/>
              <a:gd name="T1" fmla="*/ 6 h 221"/>
              <a:gd name="T2" fmla="*/ 6 w 58"/>
              <a:gd name="T3" fmla="*/ 215 h 221"/>
              <a:gd name="T4" fmla="*/ 52 w 58"/>
              <a:gd name="T5" fmla="*/ 215 h 221"/>
              <a:gd name="T6" fmla="*/ 52 w 58"/>
              <a:gd name="T7" fmla="*/ 6 h 221"/>
              <a:gd name="T8" fmla="*/ 6 w 58"/>
              <a:gd name="T9" fmla="*/ 6 h 221"/>
              <a:gd name="T10" fmla="*/ 0 w 58"/>
              <a:gd name="T11" fmla="*/ 0 h 221"/>
              <a:gd name="T12" fmla="*/ 58 w 58"/>
              <a:gd name="T13" fmla="*/ 0 h 221"/>
              <a:gd name="T14" fmla="*/ 58 w 58"/>
              <a:gd name="T15" fmla="*/ 221 h 221"/>
              <a:gd name="T16" fmla="*/ 0 w 58"/>
              <a:gd name="T17" fmla="*/ 221 h 221"/>
              <a:gd name="T18" fmla="*/ 0 w 58"/>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21">
                <a:moveTo>
                  <a:pt x="6" y="6"/>
                </a:moveTo>
                <a:lnTo>
                  <a:pt x="6" y="215"/>
                </a:lnTo>
                <a:lnTo>
                  <a:pt x="52" y="215"/>
                </a:lnTo>
                <a:lnTo>
                  <a:pt x="52" y="6"/>
                </a:lnTo>
                <a:lnTo>
                  <a:pt x="6" y="6"/>
                </a:lnTo>
                <a:close/>
                <a:moveTo>
                  <a:pt x="0" y="0"/>
                </a:moveTo>
                <a:lnTo>
                  <a:pt x="58" y="0"/>
                </a:lnTo>
                <a:lnTo>
                  <a:pt x="58" y="221"/>
                </a:lnTo>
                <a:lnTo>
                  <a:pt x="0" y="221"/>
                </a:lnTo>
                <a:lnTo>
                  <a:pt x="0" y="0"/>
                </a:lnTo>
                <a:close/>
              </a:path>
            </a:pathLst>
          </a:custGeom>
          <a:solidFill>
            <a:srgbClr val="7AAA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1" name="Rectangle 129"/>
          <p:cNvSpPr>
            <a:spLocks noChangeArrowheads="1"/>
          </p:cNvSpPr>
          <p:nvPr/>
        </p:nvSpPr>
        <p:spPr bwMode="auto">
          <a:xfrm>
            <a:off x="9980104" y="5080863"/>
            <a:ext cx="98229" cy="496844"/>
          </a:xfrm>
          <a:prstGeom prst="rect">
            <a:avLst/>
          </a:prstGeom>
          <a:solidFill>
            <a:srgbClr val="4E8EC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2" name="Freeform 130"/>
          <p:cNvSpPr>
            <a:spLocks noEditPoints="1"/>
          </p:cNvSpPr>
          <p:nvPr/>
        </p:nvSpPr>
        <p:spPr bwMode="auto">
          <a:xfrm>
            <a:off x="9972246" y="5073069"/>
            <a:ext cx="113946" cy="508535"/>
          </a:xfrm>
          <a:custGeom>
            <a:avLst/>
            <a:gdLst>
              <a:gd name="T0" fmla="*/ 8 w 58"/>
              <a:gd name="T1" fmla="*/ 8 h 261"/>
              <a:gd name="T2" fmla="*/ 8 w 58"/>
              <a:gd name="T3" fmla="*/ 256 h 261"/>
              <a:gd name="T4" fmla="*/ 52 w 58"/>
              <a:gd name="T5" fmla="*/ 256 h 261"/>
              <a:gd name="T6" fmla="*/ 52 w 58"/>
              <a:gd name="T7" fmla="*/ 8 h 261"/>
              <a:gd name="T8" fmla="*/ 8 w 58"/>
              <a:gd name="T9" fmla="*/ 8 h 261"/>
              <a:gd name="T10" fmla="*/ 0 w 58"/>
              <a:gd name="T11" fmla="*/ 0 h 261"/>
              <a:gd name="T12" fmla="*/ 58 w 58"/>
              <a:gd name="T13" fmla="*/ 0 h 261"/>
              <a:gd name="T14" fmla="*/ 58 w 58"/>
              <a:gd name="T15" fmla="*/ 261 h 261"/>
              <a:gd name="T16" fmla="*/ 0 w 58"/>
              <a:gd name="T17" fmla="*/ 261 h 261"/>
              <a:gd name="T18" fmla="*/ 0 w 58"/>
              <a:gd name="T1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61">
                <a:moveTo>
                  <a:pt x="8" y="8"/>
                </a:moveTo>
                <a:lnTo>
                  <a:pt x="8" y="256"/>
                </a:lnTo>
                <a:lnTo>
                  <a:pt x="52" y="256"/>
                </a:lnTo>
                <a:lnTo>
                  <a:pt x="52" y="8"/>
                </a:lnTo>
                <a:lnTo>
                  <a:pt x="8" y="8"/>
                </a:lnTo>
                <a:close/>
                <a:moveTo>
                  <a:pt x="0" y="0"/>
                </a:moveTo>
                <a:lnTo>
                  <a:pt x="58" y="0"/>
                </a:lnTo>
                <a:lnTo>
                  <a:pt x="58" y="261"/>
                </a:lnTo>
                <a:lnTo>
                  <a:pt x="0" y="261"/>
                </a:lnTo>
                <a:lnTo>
                  <a:pt x="0" y="0"/>
                </a:lnTo>
                <a:close/>
              </a:path>
            </a:pathLst>
          </a:custGeom>
          <a:solidFill>
            <a:srgbClr val="7AAA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3" name="Rectangle 131"/>
          <p:cNvSpPr>
            <a:spLocks noChangeArrowheads="1"/>
          </p:cNvSpPr>
          <p:nvPr/>
        </p:nvSpPr>
        <p:spPr bwMode="auto">
          <a:xfrm>
            <a:off x="9826867" y="5080863"/>
            <a:ext cx="98229" cy="496844"/>
          </a:xfrm>
          <a:prstGeom prst="rect">
            <a:avLst/>
          </a:prstGeom>
          <a:solidFill>
            <a:srgbClr val="4E8EC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4" name="Freeform 132"/>
          <p:cNvSpPr>
            <a:spLocks noEditPoints="1"/>
          </p:cNvSpPr>
          <p:nvPr/>
        </p:nvSpPr>
        <p:spPr bwMode="auto">
          <a:xfrm>
            <a:off x="9819008" y="5073069"/>
            <a:ext cx="111982" cy="508535"/>
          </a:xfrm>
          <a:custGeom>
            <a:avLst/>
            <a:gdLst>
              <a:gd name="T0" fmla="*/ 6 w 57"/>
              <a:gd name="T1" fmla="*/ 8 h 261"/>
              <a:gd name="T2" fmla="*/ 6 w 57"/>
              <a:gd name="T3" fmla="*/ 256 h 261"/>
              <a:gd name="T4" fmla="*/ 52 w 57"/>
              <a:gd name="T5" fmla="*/ 256 h 261"/>
              <a:gd name="T6" fmla="*/ 52 w 57"/>
              <a:gd name="T7" fmla="*/ 8 h 261"/>
              <a:gd name="T8" fmla="*/ 6 w 57"/>
              <a:gd name="T9" fmla="*/ 8 h 261"/>
              <a:gd name="T10" fmla="*/ 0 w 57"/>
              <a:gd name="T11" fmla="*/ 0 h 261"/>
              <a:gd name="T12" fmla="*/ 57 w 57"/>
              <a:gd name="T13" fmla="*/ 0 h 261"/>
              <a:gd name="T14" fmla="*/ 57 w 57"/>
              <a:gd name="T15" fmla="*/ 261 h 261"/>
              <a:gd name="T16" fmla="*/ 0 w 57"/>
              <a:gd name="T17" fmla="*/ 261 h 261"/>
              <a:gd name="T18" fmla="*/ 0 w 57"/>
              <a:gd name="T1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61">
                <a:moveTo>
                  <a:pt x="6" y="8"/>
                </a:moveTo>
                <a:lnTo>
                  <a:pt x="6" y="256"/>
                </a:lnTo>
                <a:lnTo>
                  <a:pt x="52" y="256"/>
                </a:lnTo>
                <a:lnTo>
                  <a:pt x="52" y="8"/>
                </a:lnTo>
                <a:lnTo>
                  <a:pt x="6" y="8"/>
                </a:lnTo>
                <a:close/>
                <a:moveTo>
                  <a:pt x="0" y="0"/>
                </a:moveTo>
                <a:lnTo>
                  <a:pt x="57" y="0"/>
                </a:lnTo>
                <a:lnTo>
                  <a:pt x="57" y="261"/>
                </a:lnTo>
                <a:lnTo>
                  <a:pt x="0" y="261"/>
                </a:lnTo>
                <a:lnTo>
                  <a:pt x="0" y="0"/>
                </a:lnTo>
                <a:close/>
              </a:path>
            </a:pathLst>
          </a:custGeom>
          <a:solidFill>
            <a:srgbClr val="7AAA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5" name="Rectangle 133"/>
          <p:cNvSpPr>
            <a:spLocks noChangeArrowheads="1"/>
          </p:cNvSpPr>
          <p:nvPr/>
        </p:nvSpPr>
        <p:spPr bwMode="auto">
          <a:xfrm>
            <a:off x="9671665" y="5080863"/>
            <a:ext cx="98229" cy="496844"/>
          </a:xfrm>
          <a:prstGeom prst="rect">
            <a:avLst/>
          </a:prstGeom>
          <a:solidFill>
            <a:srgbClr val="4E8EC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6" name="Freeform 134"/>
          <p:cNvSpPr>
            <a:spLocks noEditPoints="1"/>
          </p:cNvSpPr>
          <p:nvPr/>
        </p:nvSpPr>
        <p:spPr bwMode="auto">
          <a:xfrm>
            <a:off x="9663806" y="5073069"/>
            <a:ext cx="113946" cy="508535"/>
          </a:xfrm>
          <a:custGeom>
            <a:avLst/>
            <a:gdLst>
              <a:gd name="T0" fmla="*/ 6 w 58"/>
              <a:gd name="T1" fmla="*/ 8 h 261"/>
              <a:gd name="T2" fmla="*/ 6 w 58"/>
              <a:gd name="T3" fmla="*/ 256 h 261"/>
              <a:gd name="T4" fmla="*/ 52 w 58"/>
              <a:gd name="T5" fmla="*/ 256 h 261"/>
              <a:gd name="T6" fmla="*/ 52 w 58"/>
              <a:gd name="T7" fmla="*/ 8 h 261"/>
              <a:gd name="T8" fmla="*/ 6 w 58"/>
              <a:gd name="T9" fmla="*/ 8 h 261"/>
              <a:gd name="T10" fmla="*/ 0 w 58"/>
              <a:gd name="T11" fmla="*/ 0 h 261"/>
              <a:gd name="T12" fmla="*/ 58 w 58"/>
              <a:gd name="T13" fmla="*/ 0 h 261"/>
              <a:gd name="T14" fmla="*/ 58 w 58"/>
              <a:gd name="T15" fmla="*/ 261 h 261"/>
              <a:gd name="T16" fmla="*/ 0 w 58"/>
              <a:gd name="T17" fmla="*/ 261 h 261"/>
              <a:gd name="T18" fmla="*/ 0 w 58"/>
              <a:gd name="T1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61">
                <a:moveTo>
                  <a:pt x="6" y="8"/>
                </a:moveTo>
                <a:lnTo>
                  <a:pt x="6" y="256"/>
                </a:lnTo>
                <a:lnTo>
                  <a:pt x="52" y="256"/>
                </a:lnTo>
                <a:lnTo>
                  <a:pt x="52" y="8"/>
                </a:lnTo>
                <a:lnTo>
                  <a:pt x="6" y="8"/>
                </a:lnTo>
                <a:close/>
                <a:moveTo>
                  <a:pt x="0" y="0"/>
                </a:moveTo>
                <a:lnTo>
                  <a:pt x="58" y="0"/>
                </a:lnTo>
                <a:lnTo>
                  <a:pt x="58" y="261"/>
                </a:lnTo>
                <a:lnTo>
                  <a:pt x="0" y="261"/>
                </a:lnTo>
                <a:lnTo>
                  <a:pt x="0" y="0"/>
                </a:lnTo>
                <a:close/>
              </a:path>
            </a:pathLst>
          </a:custGeom>
          <a:solidFill>
            <a:srgbClr val="7AAA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7" name="Rectangle 135"/>
          <p:cNvSpPr>
            <a:spLocks noChangeArrowheads="1"/>
          </p:cNvSpPr>
          <p:nvPr/>
        </p:nvSpPr>
        <p:spPr bwMode="auto">
          <a:xfrm>
            <a:off x="9671665" y="5665387"/>
            <a:ext cx="406670" cy="48710"/>
          </a:xfrm>
          <a:prstGeom prst="rect">
            <a:avLst/>
          </a:prstGeom>
          <a:solidFill>
            <a:srgbClr val="7086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8" name="Freeform 136"/>
          <p:cNvSpPr>
            <a:spLocks/>
          </p:cNvSpPr>
          <p:nvPr/>
        </p:nvSpPr>
        <p:spPr bwMode="auto">
          <a:xfrm>
            <a:off x="9962424" y="5751117"/>
            <a:ext cx="108053" cy="305900"/>
          </a:xfrm>
          <a:custGeom>
            <a:avLst/>
            <a:gdLst>
              <a:gd name="T0" fmla="*/ 27 w 55"/>
              <a:gd name="T1" fmla="*/ 0 h 157"/>
              <a:gd name="T2" fmla="*/ 36 w 55"/>
              <a:gd name="T3" fmla="*/ 2 h 157"/>
              <a:gd name="T4" fmla="*/ 44 w 55"/>
              <a:gd name="T5" fmla="*/ 6 h 157"/>
              <a:gd name="T6" fmla="*/ 50 w 55"/>
              <a:gd name="T7" fmla="*/ 11 h 157"/>
              <a:gd name="T8" fmla="*/ 53 w 55"/>
              <a:gd name="T9" fmla="*/ 19 h 157"/>
              <a:gd name="T10" fmla="*/ 55 w 55"/>
              <a:gd name="T11" fmla="*/ 27 h 157"/>
              <a:gd name="T12" fmla="*/ 55 w 55"/>
              <a:gd name="T13" fmla="*/ 157 h 157"/>
              <a:gd name="T14" fmla="*/ 0 w 55"/>
              <a:gd name="T15" fmla="*/ 157 h 157"/>
              <a:gd name="T16" fmla="*/ 0 w 55"/>
              <a:gd name="T17" fmla="*/ 27 h 157"/>
              <a:gd name="T18" fmla="*/ 2 w 55"/>
              <a:gd name="T19" fmla="*/ 19 h 157"/>
              <a:gd name="T20" fmla="*/ 5 w 55"/>
              <a:gd name="T21" fmla="*/ 11 h 157"/>
              <a:gd name="T22" fmla="*/ 11 w 55"/>
              <a:gd name="T23" fmla="*/ 6 h 157"/>
              <a:gd name="T24" fmla="*/ 19 w 55"/>
              <a:gd name="T25" fmla="*/ 2 h 157"/>
              <a:gd name="T26" fmla="*/ 27 w 5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57">
                <a:moveTo>
                  <a:pt x="27" y="0"/>
                </a:moveTo>
                <a:lnTo>
                  <a:pt x="36" y="2"/>
                </a:lnTo>
                <a:lnTo>
                  <a:pt x="44" y="6"/>
                </a:lnTo>
                <a:lnTo>
                  <a:pt x="50" y="11"/>
                </a:lnTo>
                <a:lnTo>
                  <a:pt x="53" y="19"/>
                </a:lnTo>
                <a:lnTo>
                  <a:pt x="55" y="27"/>
                </a:lnTo>
                <a:lnTo>
                  <a:pt x="55" y="157"/>
                </a:lnTo>
                <a:lnTo>
                  <a:pt x="0" y="157"/>
                </a:lnTo>
                <a:lnTo>
                  <a:pt x="0" y="27"/>
                </a:lnTo>
                <a:lnTo>
                  <a:pt x="2" y="19"/>
                </a:lnTo>
                <a:lnTo>
                  <a:pt x="5" y="11"/>
                </a:lnTo>
                <a:lnTo>
                  <a:pt x="11" y="6"/>
                </a:lnTo>
                <a:lnTo>
                  <a:pt x="19" y="2"/>
                </a:lnTo>
                <a:lnTo>
                  <a:pt x="27"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099" name="Freeform 137"/>
          <p:cNvSpPr>
            <a:spLocks/>
          </p:cNvSpPr>
          <p:nvPr/>
        </p:nvSpPr>
        <p:spPr bwMode="auto">
          <a:xfrm>
            <a:off x="9830796" y="5751117"/>
            <a:ext cx="108053" cy="305900"/>
          </a:xfrm>
          <a:custGeom>
            <a:avLst/>
            <a:gdLst>
              <a:gd name="T0" fmla="*/ 28 w 55"/>
              <a:gd name="T1" fmla="*/ 0 h 157"/>
              <a:gd name="T2" fmla="*/ 36 w 55"/>
              <a:gd name="T3" fmla="*/ 2 h 157"/>
              <a:gd name="T4" fmla="*/ 44 w 55"/>
              <a:gd name="T5" fmla="*/ 6 h 157"/>
              <a:gd name="T6" fmla="*/ 49 w 55"/>
              <a:gd name="T7" fmla="*/ 11 h 157"/>
              <a:gd name="T8" fmla="*/ 53 w 55"/>
              <a:gd name="T9" fmla="*/ 19 h 157"/>
              <a:gd name="T10" fmla="*/ 55 w 55"/>
              <a:gd name="T11" fmla="*/ 27 h 157"/>
              <a:gd name="T12" fmla="*/ 55 w 55"/>
              <a:gd name="T13" fmla="*/ 157 h 157"/>
              <a:gd name="T14" fmla="*/ 0 w 55"/>
              <a:gd name="T15" fmla="*/ 157 h 157"/>
              <a:gd name="T16" fmla="*/ 0 w 55"/>
              <a:gd name="T17" fmla="*/ 27 h 157"/>
              <a:gd name="T18" fmla="*/ 1 w 55"/>
              <a:gd name="T19" fmla="*/ 19 h 157"/>
              <a:gd name="T20" fmla="*/ 5 w 55"/>
              <a:gd name="T21" fmla="*/ 11 h 157"/>
              <a:gd name="T22" fmla="*/ 11 w 55"/>
              <a:gd name="T23" fmla="*/ 6 h 157"/>
              <a:gd name="T24" fmla="*/ 19 w 55"/>
              <a:gd name="T25" fmla="*/ 2 h 157"/>
              <a:gd name="T26" fmla="*/ 28 w 5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57">
                <a:moveTo>
                  <a:pt x="28" y="0"/>
                </a:moveTo>
                <a:lnTo>
                  <a:pt x="36" y="2"/>
                </a:lnTo>
                <a:lnTo>
                  <a:pt x="44" y="6"/>
                </a:lnTo>
                <a:lnTo>
                  <a:pt x="49" y="11"/>
                </a:lnTo>
                <a:lnTo>
                  <a:pt x="53" y="19"/>
                </a:lnTo>
                <a:lnTo>
                  <a:pt x="55" y="27"/>
                </a:lnTo>
                <a:lnTo>
                  <a:pt x="55" y="157"/>
                </a:lnTo>
                <a:lnTo>
                  <a:pt x="0" y="157"/>
                </a:lnTo>
                <a:lnTo>
                  <a:pt x="0" y="27"/>
                </a:lnTo>
                <a:lnTo>
                  <a:pt x="1" y="19"/>
                </a:lnTo>
                <a:lnTo>
                  <a:pt x="5" y="11"/>
                </a:lnTo>
                <a:lnTo>
                  <a:pt x="11" y="6"/>
                </a:lnTo>
                <a:lnTo>
                  <a:pt x="19" y="2"/>
                </a:lnTo>
                <a:lnTo>
                  <a:pt x="28"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0" name="Freeform 138"/>
          <p:cNvSpPr>
            <a:spLocks/>
          </p:cNvSpPr>
          <p:nvPr/>
        </p:nvSpPr>
        <p:spPr bwMode="auto">
          <a:xfrm>
            <a:off x="9701133" y="5751117"/>
            <a:ext cx="106088" cy="305900"/>
          </a:xfrm>
          <a:custGeom>
            <a:avLst/>
            <a:gdLst>
              <a:gd name="T0" fmla="*/ 27 w 54"/>
              <a:gd name="T1" fmla="*/ 0 h 157"/>
              <a:gd name="T2" fmla="*/ 35 w 54"/>
              <a:gd name="T3" fmla="*/ 2 h 157"/>
              <a:gd name="T4" fmla="*/ 42 w 54"/>
              <a:gd name="T5" fmla="*/ 6 h 157"/>
              <a:gd name="T6" fmla="*/ 48 w 54"/>
              <a:gd name="T7" fmla="*/ 11 h 157"/>
              <a:gd name="T8" fmla="*/ 52 w 54"/>
              <a:gd name="T9" fmla="*/ 19 h 157"/>
              <a:gd name="T10" fmla="*/ 54 w 54"/>
              <a:gd name="T11" fmla="*/ 27 h 157"/>
              <a:gd name="T12" fmla="*/ 54 w 54"/>
              <a:gd name="T13" fmla="*/ 157 h 157"/>
              <a:gd name="T14" fmla="*/ 0 w 54"/>
              <a:gd name="T15" fmla="*/ 157 h 157"/>
              <a:gd name="T16" fmla="*/ 0 w 54"/>
              <a:gd name="T17" fmla="*/ 27 h 157"/>
              <a:gd name="T18" fmla="*/ 0 w 54"/>
              <a:gd name="T19" fmla="*/ 19 h 157"/>
              <a:gd name="T20" fmla="*/ 4 w 54"/>
              <a:gd name="T21" fmla="*/ 11 h 157"/>
              <a:gd name="T22" fmla="*/ 12 w 54"/>
              <a:gd name="T23" fmla="*/ 6 h 157"/>
              <a:gd name="T24" fmla="*/ 18 w 54"/>
              <a:gd name="T25" fmla="*/ 2 h 157"/>
              <a:gd name="T26" fmla="*/ 27 w 54"/>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57">
                <a:moveTo>
                  <a:pt x="27" y="0"/>
                </a:moveTo>
                <a:lnTo>
                  <a:pt x="35" y="2"/>
                </a:lnTo>
                <a:lnTo>
                  <a:pt x="42" y="6"/>
                </a:lnTo>
                <a:lnTo>
                  <a:pt x="48" y="11"/>
                </a:lnTo>
                <a:lnTo>
                  <a:pt x="52" y="19"/>
                </a:lnTo>
                <a:lnTo>
                  <a:pt x="54" y="27"/>
                </a:lnTo>
                <a:lnTo>
                  <a:pt x="54" y="157"/>
                </a:lnTo>
                <a:lnTo>
                  <a:pt x="0" y="157"/>
                </a:lnTo>
                <a:lnTo>
                  <a:pt x="0" y="27"/>
                </a:lnTo>
                <a:lnTo>
                  <a:pt x="0" y="19"/>
                </a:lnTo>
                <a:lnTo>
                  <a:pt x="4" y="11"/>
                </a:lnTo>
                <a:lnTo>
                  <a:pt x="12" y="6"/>
                </a:lnTo>
                <a:lnTo>
                  <a:pt x="18" y="2"/>
                </a:lnTo>
                <a:lnTo>
                  <a:pt x="27"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1" name="Rectangle 139"/>
          <p:cNvSpPr>
            <a:spLocks noChangeArrowheads="1"/>
          </p:cNvSpPr>
          <p:nvPr/>
        </p:nvSpPr>
        <p:spPr bwMode="auto">
          <a:xfrm>
            <a:off x="9498781" y="4441784"/>
            <a:ext cx="754402" cy="89627"/>
          </a:xfrm>
          <a:prstGeom prst="rect">
            <a:avLst/>
          </a:prstGeom>
          <a:solidFill>
            <a:srgbClr val="7086C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2" name="Freeform 140"/>
          <p:cNvSpPr>
            <a:spLocks/>
          </p:cNvSpPr>
          <p:nvPr/>
        </p:nvSpPr>
        <p:spPr bwMode="auto">
          <a:xfrm>
            <a:off x="10520367" y="4474908"/>
            <a:ext cx="328087" cy="777416"/>
          </a:xfrm>
          <a:custGeom>
            <a:avLst/>
            <a:gdLst>
              <a:gd name="T0" fmla="*/ 82 w 167"/>
              <a:gd name="T1" fmla="*/ 0 h 399"/>
              <a:gd name="T2" fmla="*/ 167 w 167"/>
              <a:gd name="T3" fmla="*/ 57 h 399"/>
              <a:gd name="T4" fmla="*/ 167 w 167"/>
              <a:gd name="T5" fmla="*/ 399 h 399"/>
              <a:gd name="T6" fmla="*/ 0 w 167"/>
              <a:gd name="T7" fmla="*/ 399 h 399"/>
              <a:gd name="T8" fmla="*/ 0 w 167"/>
              <a:gd name="T9" fmla="*/ 57 h 399"/>
              <a:gd name="T10" fmla="*/ 82 w 167"/>
              <a:gd name="T11" fmla="*/ 0 h 399"/>
            </a:gdLst>
            <a:ahLst/>
            <a:cxnLst>
              <a:cxn ang="0">
                <a:pos x="T0" y="T1"/>
              </a:cxn>
              <a:cxn ang="0">
                <a:pos x="T2" y="T3"/>
              </a:cxn>
              <a:cxn ang="0">
                <a:pos x="T4" y="T5"/>
              </a:cxn>
              <a:cxn ang="0">
                <a:pos x="T6" y="T7"/>
              </a:cxn>
              <a:cxn ang="0">
                <a:pos x="T8" y="T9"/>
              </a:cxn>
              <a:cxn ang="0">
                <a:pos x="T10" y="T11"/>
              </a:cxn>
            </a:cxnLst>
            <a:rect l="0" t="0" r="r" b="b"/>
            <a:pathLst>
              <a:path w="167" h="399">
                <a:moveTo>
                  <a:pt x="82" y="0"/>
                </a:moveTo>
                <a:lnTo>
                  <a:pt x="167" y="57"/>
                </a:lnTo>
                <a:lnTo>
                  <a:pt x="167" y="399"/>
                </a:lnTo>
                <a:lnTo>
                  <a:pt x="0" y="399"/>
                </a:lnTo>
                <a:lnTo>
                  <a:pt x="0" y="57"/>
                </a:lnTo>
                <a:lnTo>
                  <a:pt x="82" y="0"/>
                </a:lnTo>
                <a:close/>
              </a:path>
            </a:pathLst>
          </a:custGeom>
          <a:solidFill>
            <a:srgbClr val="DC5B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3" name="Rectangle 141"/>
          <p:cNvSpPr>
            <a:spLocks noChangeArrowheads="1"/>
          </p:cNvSpPr>
          <p:nvPr/>
        </p:nvSpPr>
        <p:spPr bwMode="auto">
          <a:xfrm>
            <a:off x="10844523" y="5242582"/>
            <a:ext cx="365413" cy="826127"/>
          </a:xfrm>
          <a:prstGeom prst="rect">
            <a:avLst/>
          </a:prstGeom>
          <a:solidFill>
            <a:srgbClr val="DA40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4" name="Rectangle 142"/>
          <p:cNvSpPr>
            <a:spLocks noChangeArrowheads="1"/>
          </p:cNvSpPr>
          <p:nvPr/>
        </p:nvSpPr>
        <p:spPr bwMode="auto">
          <a:xfrm>
            <a:off x="11082239" y="5287395"/>
            <a:ext cx="74654" cy="93524"/>
          </a:xfrm>
          <a:prstGeom prst="rect">
            <a:avLst/>
          </a:prstGeom>
          <a:solidFill>
            <a:srgbClr val="92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5" name="Freeform 143"/>
          <p:cNvSpPr>
            <a:spLocks noEditPoints="1"/>
          </p:cNvSpPr>
          <p:nvPr/>
        </p:nvSpPr>
        <p:spPr bwMode="auto">
          <a:xfrm>
            <a:off x="11074380" y="5283498"/>
            <a:ext cx="86442" cy="101317"/>
          </a:xfrm>
          <a:custGeom>
            <a:avLst/>
            <a:gdLst>
              <a:gd name="T0" fmla="*/ 6 w 44"/>
              <a:gd name="T1" fmla="*/ 5 h 52"/>
              <a:gd name="T2" fmla="*/ 6 w 44"/>
              <a:gd name="T3" fmla="*/ 48 h 52"/>
              <a:gd name="T4" fmla="*/ 39 w 44"/>
              <a:gd name="T5" fmla="*/ 48 h 52"/>
              <a:gd name="T6" fmla="*/ 39 w 44"/>
              <a:gd name="T7" fmla="*/ 5 h 52"/>
              <a:gd name="T8" fmla="*/ 6 w 44"/>
              <a:gd name="T9" fmla="*/ 5 h 52"/>
              <a:gd name="T10" fmla="*/ 0 w 44"/>
              <a:gd name="T11" fmla="*/ 0 h 52"/>
              <a:gd name="T12" fmla="*/ 44 w 44"/>
              <a:gd name="T13" fmla="*/ 0 h 52"/>
              <a:gd name="T14" fmla="*/ 44 w 44"/>
              <a:gd name="T15" fmla="*/ 52 h 52"/>
              <a:gd name="T16" fmla="*/ 0 w 44"/>
              <a:gd name="T17" fmla="*/ 52 h 52"/>
              <a:gd name="T18" fmla="*/ 0 w 44"/>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2">
                <a:moveTo>
                  <a:pt x="6" y="5"/>
                </a:moveTo>
                <a:lnTo>
                  <a:pt x="6" y="48"/>
                </a:lnTo>
                <a:lnTo>
                  <a:pt x="39" y="48"/>
                </a:lnTo>
                <a:lnTo>
                  <a:pt x="39" y="5"/>
                </a:lnTo>
                <a:lnTo>
                  <a:pt x="6" y="5"/>
                </a:lnTo>
                <a:close/>
                <a:moveTo>
                  <a:pt x="0" y="0"/>
                </a:moveTo>
                <a:lnTo>
                  <a:pt x="44" y="0"/>
                </a:lnTo>
                <a:lnTo>
                  <a:pt x="44" y="52"/>
                </a:lnTo>
                <a:lnTo>
                  <a:pt x="0" y="52"/>
                </a:lnTo>
                <a:lnTo>
                  <a:pt x="0" y="0"/>
                </a:lnTo>
                <a:close/>
              </a:path>
            </a:pathLst>
          </a:custGeom>
          <a:solidFill>
            <a:srgbClr val="F9A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6" name="Rectangle 144"/>
          <p:cNvSpPr>
            <a:spLocks noChangeArrowheads="1"/>
          </p:cNvSpPr>
          <p:nvPr/>
        </p:nvSpPr>
        <p:spPr bwMode="auto">
          <a:xfrm>
            <a:off x="11082239" y="5433526"/>
            <a:ext cx="74654" cy="93524"/>
          </a:xfrm>
          <a:prstGeom prst="rect">
            <a:avLst/>
          </a:prstGeom>
          <a:solidFill>
            <a:srgbClr val="92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7" name="Freeform 145"/>
          <p:cNvSpPr>
            <a:spLocks noEditPoints="1"/>
          </p:cNvSpPr>
          <p:nvPr/>
        </p:nvSpPr>
        <p:spPr bwMode="auto">
          <a:xfrm>
            <a:off x="11074380" y="5425733"/>
            <a:ext cx="86442" cy="103265"/>
          </a:xfrm>
          <a:custGeom>
            <a:avLst/>
            <a:gdLst>
              <a:gd name="T0" fmla="*/ 6 w 44"/>
              <a:gd name="T1" fmla="*/ 5 h 53"/>
              <a:gd name="T2" fmla="*/ 6 w 44"/>
              <a:gd name="T3" fmla="*/ 48 h 53"/>
              <a:gd name="T4" fmla="*/ 39 w 44"/>
              <a:gd name="T5" fmla="*/ 48 h 53"/>
              <a:gd name="T6" fmla="*/ 39 w 44"/>
              <a:gd name="T7" fmla="*/ 5 h 53"/>
              <a:gd name="T8" fmla="*/ 6 w 44"/>
              <a:gd name="T9" fmla="*/ 5 h 53"/>
              <a:gd name="T10" fmla="*/ 0 w 44"/>
              <a:gd name="T11" fmla="*/ 0 h 53"/>
              <a:gd name="T12" fmla="*/ 44 w 44"/>
              <a:gd name="T13" fmla="*/ 0 h 53"/>
              <a:gd name="T14" fmla="*/ 44 w 44"/>
              <a:gd name="T15" fmla="*/ 53 h 53"/>
              <a:gd name="T16" fmla="*/ 0 w 44"/>
              <a:gd name="T17" fmla="*/ 53 h 53"/>
              <a:gd name="T18" fmla="*/ 0 w 44"/>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3">
                <a:moveTo>
                  <a:pt x="6" y="5"/>
                </a:moveTo>
                <a:lnTo>
                  <a:pt x="6" y="48"/>
                </a:lnTo>
                <a:lnTo>
                  <a:pt x="39" y="48"/>
                </a:lnTo>
                <a:lnTo>
                  <a:pt x="39" y="5"/>
                </a:lnTo>
                <a:lnTo>
                  <a:pt x="6" y="5"/>
                </a:lnTo>
                <a:close/>
                <a:moveTo>
                  <a:pt x="0" y="0"/>
                </a:moveTo>
                <a:lnTo>
                  <a:pt x="44" y="0"/>
                </a:lnTo>
                <a:lnTo>
                  <a:pt x="44" y="53"/>
                </a:lnTo>
                <a:lnTo>
                  <a:pt x="0" y="53"/>
                </a:lnTo>
                <a:lnTo>
                  <a:pt x="0" y="0"/>
                </a:lnTo>
                <a:close/>
              </a:path>
            </a:pathLst>
          </a:custGeom>
          <a:solidFill>
            <a:srgbClr val="F9A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8" name="Freeform 146"/>
          <p:cNvSpPr>
            <a:spLocks/>
          </p:cNvSpPr>
          <p:nvPr/>
        </p:nvSpPr>
        <p:spPr bwMode="auto">
          <a:xfrm>
            <a:off x="10475180" y="4437887"/>
            <a:ext cx="418458" cy="171460"/>
          </a:xfrm>
          <a:custGeom>
            <a:avLst/>
            <a:gdLst>
              <a:gd name="T0" fmla="*/ 105 w 213"/>
              <a:gd name="T1" fmla="*/ 0 h 88"/>
              <a:gd name="T2" fmla="*/ 213 w 213"/>
              <a:gd name="T3" fmla="*/ 75 h 88"/>
              <a:gd name="T4" fmla="*/ 203 w 213"/>
              <a:gd name="T5" fmla="*/ 88 h 88"/>
              <a:gd name="T6" fmla="*/ 105 w 213"/>
              <a:gd name="T7" fmla="*/ 19 h 88"/>
              <a:gd name="T8" fmla="*/ 9 w 213"/>
              <a:gd name="T9" fmla="*/ 88 h 88"/>
              <a:gd name="T10" fmla="*/ 0 w 213"/>
              <a:gd name="T11" fmla="*/ 75 h 88"/>
              <a:gd name="T12" fmla="*/ 105 w 213"/>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213" h="88">
                <a:moveTo>
                  <a:pt x="105" y="0"/>
                </a:moveTo>
                <a:lnTo>
                  <a:pt x="213" y="75"/>
                </a:lnTo>
                <a:lnTo>
                  <a:pt x="203" y="88"/>
                </a:lnTo>
                <a:lnTo>
                  <a:pt x="105" y="19"/>
                </a:lnTo>
                <a:lnTo>
                  <a:pt x="9" y="88"/>
                </a:lnTo>
                <a:lnTo>
                  <a:pt x="0" y="75"/>
                </a:lnTo>
                <a:lnTo>
                  <a:pt x="105" y="0"/>
                </a:lnTo>
                <a:close/>
              </a:path>
            </a:pathLst>
          </a:custGeom>
          <a:solidFill>
            <a:srgbClr val="B920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09" name="Freeform 147"/>
          <p:cNvSpPr>
            <a:spLocks/>
          </p:cNvSpPr>
          <p:nvPr/>
        </p:nvSpPr>
        <p:spPr bwMode="auto">
          <a:xfrm>
            <a:off x="10573410" y="4568431"/>
            <a:ext cx="221999" cy="224067"/>
          </a:xfrm>
          <a:custGeom>
            <a:avLst/>
            <a:gdLst>
              <a:gd name="T0" fmla="*/ 55 w 113"/>
              <a:gd name="T1" fmla="*/ 0 h 115"/>
              <a:gd name="T2" fmla="*/ 78 w 113"/>
              <a:gd name="T3" fmla="*/ 6 h 115"/>
              <a:gd name="T4" fmla="*/ 96 w 113"/>
              <a:gd name="T5" fmla="*/ 17 h 115"/>
              <a:gd name="T6" fmla="*/ 109 w 113"/>
              <a:gd name="T7" fmla="*/ 34 h 115"/>
              <a:gd name="T8" fmla="*/ 113 w 113"/>
              <a:gd name="T9" fmla="*/ 57 h 115"/>
              <a:gd name="T10" fmla="*/ 109 w 113"/>
              <a:gd name="T11" fmla="*/ 81 h 115"/>
              <a:gd name="T12" fmla="*/ 96 w 113"/>
              <a:gd name="T13" fmla="*/ 98 h 115"/>
              <a:gd name="T14" fmla="*/ 78 w 113"/>
              <a:gd name="T15" fmla="*/ 109 h 115"/>
              <a:gd name="T16" fmla="*/ 55 w 113"/>
              <a:gd name="T17" fmla="*/ 115 h 115"/>
              <a:gd name="T18" fmla="*/ 34 w 113"/>
              <a:gd name="T19" fmla="*/ 109 h 115"/>
              <a:gd name="T20" fmla="*/ 15 w 113"/>
              <a:gd name="T21" fmla="*/ 98 h 115"/>
              <a:gd name="T22" fmla="*/ 4 w 113"/>
              <a:gd name="T23" fmla="*/ 81 h 115"/>
              <a:gd name="T24" fmla="*/ 0 w 113"/>
              <a:gd name="T25" fmla="*/ 57 h 115"/>
              <a:gd name="T26" fmla="*/ 4 w 113"/>
              <a:gd name="T27" fmla="*/ 34 h 115"/>
              <a:gd name="T28" fmla="*/ 15 w 113"/>
              <a:gd name="T29" fmla="*/ 17 h 115"/>
              <a:gd name="T30" fmla="*/ 34 w 113"/>
              <a:gd name="T31" fmla="*/ 6 h 115"/>
              <a:gd name="T32" fmla="*/ 55 w 113"/>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5">
                <a:moveTo>
                  <a:pt x="55" y="0"/>
                </a:moveTo>
                <a:lnTo>
                  <a:pt x="78" y="6"/>
                </a:lnTo>
                <a:lnTo>
                  <a:pt x="96" y="17"/>
                </a:lnTo>
                <a:lnTo>
                  <a:pt x="109" y="34"/>
                </a:lnTo>
                <a:lnTo>
                  <a:pt x="113" y="57"/>
                </a:lnTo>
                <a:lnTo>
                  <a:pt x="109" y="81"/>
                </a:lnTo>
                <a:lnTo>
                  <a:pt x="96" y="98"/>
                </a:lnTo>
                <a:lnTo>
                  <a:pt x="78" y="109"/>
                </a:lnTo>
                <a:lnTo>
                  <a:pt x="55" y="115"/>
                </a:lnTo>
                <a:lnTo>
                  <a:pt x="34" y="109"/>
                </a:lnTo>
                <a:lnTo>
                  <a:pt x="15" y="98"/>
                </a:lnTo>
                <a:lnTo>
                  <a:pt x="4" y="81"/>
                </a:lnTo>
                <a:lnTo>
                  <a:pt x="0" y="57"/>
                </a:lnTo>
                <a:lnTo>
                  <a:pt x="4" y="34"/>
                </a:lnTo>
                <a:lnTo>
                  <a:pt x="15" y="17"/>
                </a:lnTo>
                <a:lnTo>
                  <a:pt x="34" y="6"/>
                </a:lnTo>
                <a:lnTo>
                  <a:pt x="55" y="0"/>
                </a:lnTo>
                <a:close/>
              </a:path>
            </a:pathLst>
          </a:custGeom>
          <a:solidFill>
            <a:srgbClr val="F68C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0" name="Freeform 148"/>
          <p:cNvSpPr>
            <a:spLocks noEditPoints="1"/>
          </p:cNvSpPr>
          <p:nvPr/>
        </p:nvSpPr>
        <p:spPr bwMode="auto">
          <a:xfrm>
            <a:off x="10561622" y="4560638"/>
            <a:ext cx="245574" cy="239654"/>
          </a:xfrm>
          <a:custGeom>
            <a:avLst/>
            <a:gdLst>
              <a:gd name="T0" fmla="*/ 61 w 125"/>
              <a:gd name="T1" fmla="*/ 10 h 123"/>
              <a:gd name="T2" fmla="*/ 42 w 125"/>
              <a:gd name="T3" fmla="*/ 13 h 123"/>
              <a:gd name="T4" fmla="*/ 25 w 125"/>
              <a:gd name="T5" fmla="*/ 25 h 123"/>
              <a:gd name="T6" fmla="*/ 13 w 125"/>
              <a:gd name="T7" fmla="*/ 40 h 123"/>
              <a:gd name="T8" fmla="*/ 10 w 125"/>
              <a:gd name="T9" fmla="*/ 61 h 123"/>
              <a:gd name="T10" fmla="*/ 13 w 125"/>
              <a:gd name="T11" fmla="*/ 83 h 123"/>
              <a:gd name="T12" fmla="*/ 25 w 125"/>
              <a:gd name="T13" fmla="*/ 98 h 123"/>
              <a:gd name="T14" fmla="*/ 42 w 125"/>
              <a:gd name="T15" fmla="*/ 109 h 123"/>
              <a:gd name="T16" fmla="*/ 61 w 125"/>
              <a:gd name="T17" fmla="*/ 113 h 123"/>
              <a:gd name="T18" fmla="*/ 83 w 125"/>
              <a:gd name="T19" fmla="*/ 109 h 123"/>
              <a:gd name="T20" fmla="*/ 100 w 125"/>
              <a:gd name="T21" fmla="*/ 98 h 123"/>
              <a:gd name="T22" fmla="*/ 111 w 125"/>
              <a:gd name="T23" fmla="*/ 83 h 123"/>
              <a:gd name="T24" fmla="*/ 115 w 125"/>
              <a:gd name="T25" fmla="*/ 61 h 123"/>
              <a:gd name="T26" fmla="*/ 111 w 125"/>
              <a:gd name="T27" fmla="*/ 40 h 123"/>
              <a:gd name="T28" fmla="*/ 100 w 125"/>
              <a:gd name="T29" fmla="*/ 25 h 123"/>
              <a:gd name="T30" fmla="*/ 83 w 125"/>
              <a:gd name="T31" fmla="*/ 13 h 123"/>
              <a:gd name="T32" fmla="*/ 61 w 125"/>
              <a:gd name="T33" fmla="*/ 10 h 123"/>
              <a:gd name="T34" fmla="*/ 61 w 125"/>
              <a:gd name="T35" fmla="*/ 0 h 123"/>
              <a:gd name="T36" fmla="*/ 86 w 125"/>
              <a:gd name="T37" fmla="*/ 4 h 123"/>
              <a:gd name="T38" fmla="*/ 106 w 125"/>
              <a:gd name="T39" fmla="*/ 17 h 123"/>
              <a:gd name="T40" fmla="*/ 119 w 125"/>
              <a:gd name="T41" fmla="*/ 36 h 123"/>
              <a:gd name="T42" fmla="*/ 125 w 125"/>
              <a:gd name="T43" fmla="*/ 61 h 123"/>
              <a:gd name="T44" fmla="*/ 119 w 125"/>
              <a:gd name="T45" fmla="*/ 86 h 123"/>
              <a:gd name="T46" fmla="*/ 106 w 125"/>
              <a:gd name="T47" fmla="*/ 106 h 123"/>
              <a:gd name="T48" fmla="*/ 86 w 125"/>
              <a:gd name="T49" fmla="*/ 119 h 123"/>
              <a:gd name="T50" fmla="*/ 61 w 125"/>
              <a:gd name="T51" fmla="*/ 123 h 123"/>
              <a:gd name="T52" fmla="*/ 38 w 125"/>
              <a:gd name="T53" fmla="*/ 119 h 123"/>
              <a:gd name="T54" fmla="*/ 19 w 125"/>
              <a:gd name="T55" fmla="*/ 106 h 123"/>
              <a:gd name="T56" fmla="*/ 6 w 125"/>
              <a:gd name="T57" fmla="*/ 86 h 123"/>
              <a:gd name="T58" fmla="*/ 0 w 125"/>
              <a:gd name="T59" fmla="*/ 61 h 123"/>
              <a:gd name="T60" fmla="*/ 6 w 125"/>
              <a:gd name="T61" fmla="*/ 36 h 123"/>
              <a:gd name="T62" fmla="*/ 19 w 125"/>
              <a:gd name="T63" fmla="*/ 17 h 123"/>
              <a:gd name="T64" fmla="*/ 38 w 125"/>
              <a:gd name="T65" fmla="*/ 4 h 123"/>
              <a:gd name="T66" fmla="*/ 61 w 125"/>
              <a:gd name="T6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23">
                <a:moveTo>
                  <a:pt x="61" y="10"/>
                </a:moveTo>
                <a:lnTo>
                  <a:pt x="42" y="13"/>
                </a:lnTo>
                <a:lnTo>
                  <a:pt x="25" y="25"/>
                </a:lnTo>
                <a:lnTo>
                  <a:pt x="13" y="40"/>
                </a:lnTo>
                <a:lnTo>
                  <a:pt x="10" y="61"/>
                </a:lnTo>
                <a:lnTo>
                  <a:pt x="13" y="83"/>
                </a:lnTo>
                <a:lnTo>
                  <a:pt x="25" y="98"/>
                </a:lnTo>
                <a:lnTo>
                  <a:pt x="42" y="109"/>
                </a:lnTo>
                <a:lnTo>
                  <a:pt x="61" y="113"/>
                </a:lnTo>
                <a:lnTo>
                  <a:pt x="83" y="109"/>
                </a:lnTo>
                <a:lnTo>
                  <a:pt x="100" y="98"/>
                </a:lnTo>
                <a:lnTo>
                  <a:pt x="111" y="83"/>
                </a:lnTo>
                <a:lnTo>
                  <a:pt x="115" y="61"/>
                </a:lnTo>
                <a:lnTo>
                  <a:pt x="111" y="40"/>
                </a:lnTo>
                <a:lnTo>
                  <a:pt x="100" y="25"/>
                </a:lnTo>
                <a:lnTo>
                  <a:pt x="83" y="13"/>
                </a:lnTo>
                <a:lnTo>
                  <a:pt x="61" y="10"/>
                </a:lnTo>
                <a:close/>
                <a:moveTo>
                  <a:pt x="61" y="0"/>
                </a:moveTo>
                <a:lnTo>
                  <a:pt x="86" y="4"/>
                </a:lnTo>
                <a:lnTo>
                  <a:pt x="106" y="17"/>
                </a:lnTo>
                <a:lnTo>
                  <a:pt x="119" y="36"/>
                </a:lnTo>
                <a:lnTo>
                  <a:pt x="125" y="61"/>
                </a:lnTo>
                <a:lnTo>
                  <a:pt x="119" y="86"/>
                </a:lnTo>
                <a:lnTo>
                  <a:pt x="106" y="106"/>
                </a:lnTo>
                <a:lnTo>
                  <a:pt x="86" y="119"/>
                </a:lnTo>
                <a:lnTo>
                  <a:pt x="61" y="123"/>
                </a:lnTo>
                <a:lnTo>
                  <a:pt x="38" y="119"/>
                </a:lnTo>
                <a:lnTo>
                  <a:pt x="19" y="106"/>
                </a:lnTo>
                <a:lnTo>
                  <a:pt x="6" y="86"/>
                </a:lnTo>
                <a:lnTo>
                  <a:pt x="0" y="61"/>
                </a:lnTo>
                <a:lnTo>
                  <a:pt x="6" y="36"/>
                </a:lnTo>
                <a:lnTo>
                  <a:pt x="19" y="17"/>
                </a:lnTo>
                <a:lnTo>
                  <a:pt x="38" y="4"/>
                </a:lnTo>
                <a:lnTo>
                  <a:pt x="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1" name="Freeform 149"/>
          <p:cNvSpPr>
            <a:spLocks/>
          </p:cNvSpPr>
          <p:nvPr/>
        </p:nvSpPr>
        <p:spPr bwMode="auto">
          <a:xfrm>
            <a:off x="10614667" y="4613244"/>
            <a:ext cx="123770" cy="74040"/>
          </a:xfrm>
          <a:custGeom>
            <a:avLst/>
            <a:gdLst>
              <a:gd name="T0" fmla="*/ 6 w 63"/>
              <a:gd name="T1" fmla="*/ 0 h 38"/>
              <a:gd name="T2" fmla="*/ 8 w 63"/>
              <a:gd name="T3" fmla="*/ 2 h 38"/>
              <a:gd name="T4" fmla="*/ 34 w 63"/>
              <a:gd name="T5" fmla="*/ 29 h 38"/>
              <a:gd name="T6" fmla="*/ 56 w 63"/>
              <a:gd name="T7" fmla="*/ 9 h 38"/>
              <a:gd name="T8" fmla="*/ 57 w 63"/>
              <a:gd name="T9" fmla="*/ 8 h 38"/>
              <a:gd name="T10" fmla="*/ 59 w 63"/>
              <a:gd name="T11" fmla="*/ 8 h 38"/>
              <a:gd name="T12" fmla="*/ 61 w 63"/>
              <a:gd name="T13" fmla="*/ 9 h 38"/>
              <a:gd name="T14" fmla="*/ 63 w 63"/>
              <a:gd name="T15" fmla="*/ 11 h 38"/>
              <a:gd name="T16" fmla="*/ 63 w 63"/>
              <a:gd name="T17" fmla="*/ 13 h 38"/>
              <a:gd name="T18" fmla="*/ 61 w 63"/>
              <a:gd name="T19" fmla="*/ 15 h 38"/>
              <a:gd name="T20" fmla="*/ 38 w 63"/>
              <a:gd name="T21" fmla="*/ 38 h 38"/>
              <a:gd name="T22" fmla="*/ 36 w 63"/>
              <a:gd name="T23" fmla="*/ 38 h 38"/>
              <a:gd name="T24" fmla="*/ 34 w 63"/>
              <a:gd name="T25" fmla="*/ 38 h 38"/>
              <a:gd name="T26" fmla="*/ 33 w 63"/>
              <a:gd name="T27" fmla="*/ 38 h 38"/>
              <a:gd name="T28" fmla="*/ 2 w 63"/>
              <a:gd name="T29" fmla="*/ 8 h 38"/>
              <a:gd name="T30" fmla="*/ 0 w 63"/>
              <a:gd name="T31" fmla="*/ 6 h 38"/>
              <a:gd name="T32" fmla="*/ 0 w 63"/>
              <a:gd name="T33" fmla="*/ 4 h 38"/>
              <a:gd name="T34" fmla="*/ 2 w 63"/>
              <a:gd name="T35" fmla="*/ 2 h 38"/>
              <a:gd name="T36" fmla="*/ 4 w 63"/>
              <a:gd name="T37" fmla="*/ 0 h 38"/>
              <a:gd name="T38" fmla="*/ 6 w 63"/>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38">
                <a:moveTo>
                  <a:pt x="6" y="0"/>
                </a:moveTo>
                <a:lnTo>
                  <a:pt x="8" y="2"/>
                </a:lnTo>
                <a:lnTo>
                  <a:pt x="34" y="29"/>
                </a:lnTo>
                <a:lnTo>
                  <a:pt x="56" y="9"/>
                </a:lnTo>
                <a:lnTo>
                  <a:pt x="57" y="8"/>
                </a:lnTo>
                <a:lnTo>
                  <a:pt x="59" y="8"/>
                </a:lnTo>
                <a:lnTo>
                  <a:pt x="61" y="9"/>
                </a:lnTo>
                <a:lnTo>
                  <a:pt x="63" y="11"/>
                </a:lnTo>
                <a:lnTo>
                  <a:pt x="63" y="13"/>
                </a:lnTo>
                <a:lnTo>
                  <a:pt x="61" y="15"/>
                </a:lnTo>
                <a:lnTo>
                  <a:pt x="38" y="38"/>
                </a:lnTo>
                <a:lnTo>
                  <a:pt x="36" y="38"/>
                </a:lnTo>
                <a:lnTo>
                  <a:pt x="34" y="38"/>
                </a:lnTo>
                <a:lnTo>
                  <a:pt x="33" y="38"/>
                </a:lnTo>
                <a:lnTo>
                  <a:pt x="2" y="8"/>
                </a:lnTo>
                <a:lnTo>
                  <a:pt x="0" y="6"/>
                </a:lnTo>
                <a:lnTo>
                  <a:pt x="0" y="4"/>
                </a:lnTo>
                <a:lnTo>
                  <a:pt x="2" y="2"/>
                </a:lnTo>
                <a:lnTo>
                  <a:pt x="4" y="0"/>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2" name="Freeform 150"/>
          <p:cNvSpPr>
            <a:spLocks/>
          </p:cNvSpPr>
          <p:nvPr/>
        </p:nvSpPr>
        <p:spPr bwMode="auto">
          <a:xfrm>
            <a:off x="10188351" y="5106193"/>
            <a:ext cx="656172" cy="1026812"/>
          </a:xfrm>
          <a:custGeom>
            <a:avLst/>
            <a:gdLst>
              <a:gd name="T0" fmla="*/ 167 w 334"/>
              <a:gd name="T1" fmla="*/ 0 h 527"/>
              <a:gd name="T2" fmla="*/ 334 w 334"/>
              <a:gd name="T3" fmla="*/ 116 h 527"/>
              <a:gd name="T4" fmla="*/ 334 w 334"/>
              <a:gd name="T5" fmla="*/ 527 h 527"/>
              <a:gd name="T6" fmla="*/ 0 w 334"/>
              <a:gd name="T7" fmla="*/ 527 h 527"/>
              <a:gd name="T8" fmla="*/ 0 w 334"/>
              <a:gd name="T9" fmla="*/ 116 h 527"/>
              <a:gd name="T10" fmla="*/ 167 w 334"/>
              <a:gd name="T11" fmla="*/ 0 h 527"/>
            </a:gdLst>
            <a:ahLst/>
            <a:cxnLst>
              <a:cxn ang="0">
                <a:pos x="T0" y="T1"/>
              </a:cxn>
              <a:cxn ang="0">
                <a:pos x="T2" y="T3"/>
              </a:cxn>
              <a:cxn ang="0">
                <a:pos x="T4" y="T5"/>
              </a:cxn>
              <a:cxn ang="0">
                <a:pos x="T6" y="T7"/>
              </a:cxn>
              <a:cxn ang="0">
                <a:pos x="T8" y="T9"/>
              </a:cxn>
              <a:cxn ang="0">
                <a:pos x="T10" y="T11"/>
              </a:cxn>
            </a:cxnLst>
            <a:rect l="0" t="0" r="r" b="b"/>
            <a:pathLst>
              <a:path w="334" h="527">
                <a:moveTo>
                  <a:pt x="167" y="0"/>
                </a:moveTo>
                <a:lnTo>
                  <a:pt x="334" y="116"/>
                </a:lnTo>
                <a:lnTo>
                  <a:pt x="334" y="527"/>
                </a:lnTo>
                <a:lnTo>
                  <a:pt x="0" y="527"/>
                </a:lnTo>
                <a:lnTo>
                  <a:pt x="0" y="116"/>
                </a:lnTo>
                <a:lnTo>
                  <a:pt x="167" y="0"/>
                </a:lnTo>
                <a:close/>
              </a:path>
            </a:pathLst>
          </a:custGeom>
          <a:solidFill>
            <a:srgbClr val="DC5B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3" name="Freeform 151"/>
          <p:cNvSpPr>
            <a:spLocks/>
          </p:cNvSpPr>
          <p:nvPr/>
        </p:nvSpPr>
        <p:spPr bwMode="auto">
          <a:xfrm>
            <a:off x="10852381" y="5226995"/>
            <a:ext cx="3929" cy="15587"/>
          </a:xfrm>
          <a:custGeom>
            <a:avLst/>
            <a:gdLst>
              <a:gd name="T0" fmla="*/ 0 w 2"/>
              <a:gd name="T1" fmla="*/ 0 h 8"/>
              <a:gd name="T2" fmla="*/ 2 w 2"/>
              <a:gd name="T3" fmla="*/ 8 h 8"/>
              <a:gd name="T4" fmla="*/ 0 w 2"/>
              <a:gd name="T5" fmla="*/ 8 h 8"/>
              <a:gd name="T6" fmla="*/ 0 w 2"/>
              <a:gd name="T7" fmla="*/ 0 h 8"/>
            </a:gdLst>
            <a:ahLst/>
            <a:cxnLst>
              <a:cxn ang="0">
                <a:pos x="T0" y="T1"/>
              </a:cxn>
              <a:cxn ang="0">
                <a:pos x="T2" y="T3"/>
              </a:cxn>
              <a:cxn ang="0">
                <a:pos x="T4" y="T5"/>
              </a:cxn>
              <a:cxn ang="0">
                <a:pos x="T6" y="T7"/>
              </a:cxn>
            </a:cxnLst>
            <a:rect l="0" t="0" r="r" b="b"/>
            <a:pathLst>
              <a:path w="2" h="8">
                <a:moveTo>
                  <a:pt x="0" y="0"/>
                </a:moveTo>
                <a:lnTo>
                  <a:pt x="2" y="8"/>
                </a:lnTo>
                <a:lnTo>
                  <a:pt x="0" y="8"/>
                </a:lnTo>
                <a:lnTo>
                  <a:pt x="0" y="0"/>
                </a:lnTo>
                <a:close/>
              </a:path>
            </a:pathLst>
          </a:custGeom>
          <a:solidFill>
            <a:srgbClr val="DEB2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4" name="Freeform 152"/>
          <p:cNvSpPr>
            <a:spLocks/>
          </p:cNvSpPr>
          <p:nvPr/>
        </p:nvSpPr>
        <p:spPr bwMode="auto">
          <a:xfrm>
            <a:off x="10852381" y="5242582"/>
            <a:ext cx="241645" cy="810539"/>
          </a:xfrm>
          <a:custGeom>
            <a:avLst/>
            <a:gdLst>
              <a:gd name="T0" fmla="*/ 0 w 123"/>
              <a:gd name="T1" fmla="*/ 0 h 416"/>
              <a:gd name="T2" fmla="*/ 2 w 123"/>
              <a:gd name="T3" fmla="*/ 0 h 416"/>
              <a:gd name="T4" fmla="*/ 123 w 123"/>
              <a:gd name="T5" fmla="*/ 351 h 416"/>
              <a:gd name="T6" fmla="*/ 115 w 123"/>
              <a:gd name="T7" fmla="*/ 353 h 416"/>
              <a:gd name="T8" fmla="*/ 107 w 123"/>
              <a:gd name="T9" fmla="*/ 359 h 416"/>
              <a:gd name="T10" fmla="*/ 102 w 123"/>
              <a:gd name="T11" fmla="*/ 365 h 416"/>
              <a:gd name="T12" fmla="*/ 100 w 123"/>
              <a:gd name="T13" fmla="*/ 372 h 416"/>
              <a:gd name="T14" fmla="*/ 98 w 123"/>
              <a:gd name="T15" fmla="*/ 380 h 416"/>
              <a:gd name="T16" fmla="*/ 98 w 123"/>
              <a:gd name="T17" fmla="*/ 416 h 416"/>
              <a:gd name="T18" fmla="*/ 79 w 123"/>
              <a:gd name="T19" fmla="*/ 416 h 416"/>
              <a:gd name="T20" fmla="*/ 79 w 123"/>
              <a:gd name="T21" fmla="*/ 380 h 416"/>
              <a:gd name="T22" fmla="*/ 77 w 123"/>
              <a:gd name="T23" fmla="*/ 372 h 416"/>
              <a:gd name="T24" fmla="*/ 75 w 123"/>
              <a:gd name="T25" fmla="*/ 365 h 416"/>
              <a:gd name="T26" fmla="*/ 69 w 123"/>
              <a:gd name="T27" fmla="*/ 359 h 416"/>
              <a:gd name="T28" fmla="*/ 63 w 123"/>
              <a:gd name="T29" fmla="*/ 355 h 416"/>
              <a:gd name="T30" fmla="*/ 57 w 123"/>
              <a:gd name="T31" fmla="*/ 351 h 416"/>
              <a:gd name="T32" fmla="*/ 50 w 123"/>
              <a:gd name="T33" fmla="*/ 351 h 416"/>
              <a:gd name="T34" fmla="*/ 42 w 123"/>
              <a:gd name="T35" fmla="*/ 351 h 416"/>
              <a:gd name="T36" fmla="*/ 34 w 123"/>
              <a:gd name="T37" fmla="*/ 355 h 416"/>
              <a:gd name="T38" fmla="*/ 29 w 123"/>
              <a:gd name="T39" fmla="*/ 359 h 416"/>
              <a:gd name="T40" fmla="*/ 25 w 123"/>
              <a:gd name="T41" fmla="*/ 365 h 416"/>
              <a:gd name="T42" fmla="*/ 21 w 123"/>
              <a:gd name="T43" fmla="*/ 372 h 416"/>
              <a:gd name="T44" fmla="*/ 21 w 123"/>
              <a:gd name="T45" fmla="*/ 380 h 416"/>
              <a:gd name="T46" fmla="*/ 21 w 123"/>
              <a:gd name="T47" fmla="*/ 416 h 416"/>
              <a:gd name="T48" fmla="*/ 0 w 123"/>
              <a:gd name="T49" fmla="*/ 416 h 416"/>
              <a:gd name="T50" fmla="*/ 0 w 123"/>
              <a:gd name="T5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416">
                <a:moveTo>
                  <a:pt x="0" y="0"/>
                </a:moveTo>
                <a:lnTo>
                  <a:pt x="2" y="0"/>
                </a:lnTo>
                <a:lnTo>
                  <a:pt x="123" y="351"/>
                </a:lnTo>
                <a:lnTo>
                  <a:pt x="115" y="353"/>
                </a:lnTo>
                <a:lnTo>
                  <a:pt x="107" y="359"/>
                </a:lnTo>
                <a:lnTo>
                  <a:pt x="102" y="365"/>
                </a:lnTo>
                <a:lnTo>
                  <a:pt x="100" y="372"/>
                </a:lnTo>
                <a:lnTo>
                  <a:pt x="98" y="380"/>
                </a:lnTo>
                <a:lnTo>
                  <a:pt x="98" y="416"/>
                </a:lnTo>
                <a:lnTo>
                  <a:pt x="79" y="416"/>
                </a:lnTo>
                <a:lnTo>
                  <a:pt x="79" y="380"/>
                </a:lnTo>
                <a:lnTo>
                  <a:pt x="77" y="372"/>
                </a:lnTo>
                <a:lnTo>
                  <a:pt x="75" y="365"/>
                </a:lnTo>
                <a:lnTo>
                  <a:pt x="69" y="359"/>
                </a:lnTo>
                <a:lnTo>
                  <a:pt x="63" y="355"/>
                </a:lnTo>
                <a:lnTo>
                  <a:pt x="57" y="351"/>
                </a:lnTo>
                <a:lnTo>
                  <a:pt x="50" y="351"/>
                </a:lnTo>
                <a:lnTo>
                  <a:pt x="42" y="351"/>
                </a:lnTo>
                <a:lnTo>
                  <a:pt x="34" y="355"/>
                </a:lnTo>
                <a:lnTo>
                  <a:pt x="29" y="359"/>
                </a:lnTo>
                <a:lnTo>
                  <a:pt x="25" y="365"/>
                </a:lnTo>
                <a:lnTo>
                  <a:pt x="21" y="372"/>
                </a:lnTo>
                <a:lnTo>
                  <a:pt x="21" y="380"/>
                </a:lnTo>
                <a:lnTo>
                  <a:pt x="21" y="416"/>
                </a:lnTo>
                <a:lnTo>
                  <a:pt x="0" y="416"/>
                </a:lnTo>
                <a:lnTo>
                  <a:pt x="0" y="0"/>
                </a:lnTo>
                <a:close/>
              </a:path>
            </a:pathLst>
          </a:custGeom>
          <a:solidFill>
            <a:srgbClr val="C42D1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5" name="Freeform 153"/>
          <p:cNvSpPr>
            <a:spLocks/>
          </p:cNvSpPr>
          <p:nvPr/>
        </p:nvSpPr>
        <p:spPr bwMode="auto">
          <a:xfrm>
            <a:off x="10720755" y="5248426"/>
            <a:ext cx="123770" cy="804694"/>
          </a:xfrm>
          <a:custGeom>
            <a:avLst/>
            <a:gdLst>
              <a:gd name="T0" fmla="*/ 0 w 63"/>
              <a:gd name="T1" fmla="*/ 0 h 413"/>
              <a:gd name="T2" fmla="*/ 63 w 63"/>
              <a:gd name="T3" fmla="*/ 227 h 413"/>
              <a:gd name="T4" fmla="*/ 63 w 63"/>
              <a:gd name="T5" fmla="*/ 413 h 413"/>
              <a:gd name="T6" fmla="*/ 0 w 63"/>
              <a:gd name="T7" fmla="*/ 413 h 413"/>
              <a:gd name="T8" fmla="*/ 0 w 63"/>
              <a:gd name="T9" fmla="*/ 0 h 413"/>
            </a:gdLst>
            <a:ahLst/>
            <a:cxnLst>
              <a:cxn ang="0">
                <a:pos x="T0" y="T1"/>
              </a:cxn>
              <a:cxn ang="0">
                <a:pos x="T2" y="T3"/>
              </a:cxn>
              <a:cxn ang="0">
                <a:pos x="T4" y="T5"/>
              </a:cxn>
              <a:cxn ang="0">
                <a:pos x="T6" y="T7"/>
              </a:cxn>
              <a:cxn ang="0">
                <a:pos x="T8" y="T9"/>
              </a:cxn>
            </a:cxnLst>
            <a:rect l="0" t="0" r="r" b="b"/>
            <a:pathLst>
              <a:path w="63" h="413">
                <a:moveTo>
                  <a:pt x="0" y="0"/>
                </a:moveTo>
                <a:lnTo>
                  <a:pt x="63" y="227"/>
                </a:lnTo>
                <a:lnTo>
                  <a:pt x="63" y="413"/>
                </a:lnTo>
                <a:lnTo>
                  <a:pt x="0" y="413"/>
                </a:lnTo>
                <a:lnTo>
                  <a:pt x="0" y="0"/>
                </a:lnTo>
                <a:close/>
              </a:path>
            </a:pathLst>
          </a:custGeom>
          <a:solidFill>
            <a:srgbClr val="D149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6" name="Freeform 154"/>
          <p:cNvSpPr>
            <a:spLocks/>
          </p:cNvSpPr>
          <p:nvPr/>
        </p:nvSpPr>
        <p:spPr bwMode="auto">
          <a:xfrm>
            <a:off x="10520367" y="5080863"/>
            <a:ext cx="200388" cy="163667"/>
          </a:xfrm>
          <a:custGeom>
            <a:avLst/>
            <a:gdLst>
              <a:gd name="T0" fmla="*/ 0 w 102"/>
              <a:gd name="T1" fmla="*/ 0 h 84"/>
              <a:gd name="T2" fmla="*/ 102 w 102"/>
              <a:gd name="T3" fmla="*/ 69 h 84"/>
              <a:gd name="T4" fmla="*/ 102 w 102"/>
              <a:gd name="T5" fmla="*/ 84 h 84"/>
              <a:gd name="T6" fmla="*/ 0 w 102"/>
              <a:gd name="T7" fmla="*/ 13 h 84"/>
              <a:gd name="T8" fmla="*/ 0 w 102"/>
              <a:gd name="T9" fmla="*/ 0 h 84"/>
            </a:gdLst>
            <a:ahLst/>
            <a:cxnLst>
              <a:cxn ang="0">
                <a:pos x="T0" y="T1"/>
              </a:cxn>
              <a:cxn ang="0">
                <a:pos x="T2" y="T3"/>
              </a:cxn>
              <a:cxn ang="0">
                <a:pos x="T4" y="T5"/>
              </a:cxn>
              <a:cxn ang="0">
                <a:pos x="T6" y="T7"/>
              </a:cxn>
              <a:cxn ang="0">
                <a:pos x="T8" y="T9"/>
              </a:cxn>
            </a:cxnLst>
            <a:rect l="0" t="0" r="r" b="b"/>
            <a:pathLst>
              <a:path w="102" h="84">
                <a:moveTo>
                  <a:pt x="0" y="0"/>
                </a:moveTo>
                <a:lnTo>
                  <a:pt x="102" y="69"/>
                </a:lnTo>
                <a:lnTo>
                  <a:pt x="102" y="84"/>
                </a:lnTo>
                <a:lnTo>
                  <a:pt x="0" y="13"/>
                </a:lnTo>
                <a:lnTo>
                  <a:pt x="0" y="0"/>
                </a:lnTo>
                <a:close/>
              </a:path>
            </a:pathLst>
          </a:custGeom>
          <a:solidFill>
            <a:srgbClr val="F285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7" name="Freeform 155"/>
          <p:cNvSpPr>
            <a:spLocks/>
          </p:cNvSpPr>
          <p:nvPr/>
        </p:nvSpPr>
        <p:spPr bwMode="auto">
          <a:xfrm>
            <a:off x="10520367" y="5106193"/>
            <a:ext cx="200388" cy="946928"/>
          </a:xfrm>
          <a:custGeom>
            <a:avLst/>
            <a:gdLst>
              <a:gd name="T0" fmla="*/ 0 w 102"/>
              <a:gd name="T1" fmla="*/ 0 h 486"/>
              <a:gd name="T2" fmla="*/ 102 w 102"/>
              <a:gd name="T3" fmla="*/ 71 h 486"/>
              <a:gd name="T4" fmla="*/ 102 w 102"/>
              <a:gd name="T5" fmla="*/ 73 h 486"/>
              <a:gd name="T6" fmla="*/ 100 w 102"/>
              <a:gd name="T7" fmla="*/ 71 h 486"/>
              <a:gd name="T8" fmla="*/ 100 w 102"/>
              <a:gd name="T9" fmla="*/ 486 h 486"/>
              <a:gd name="T10" fmla="*/ 0 w 102"/>
              <a:gd name="T11" fmla="*/ 486 h 486"/>
              <a:gd name="T12" fmla="*/ 0 w 102"/>
              <a:gd name="T13" fmla="*/ 0 h 486"/>
            </a:gdLst>
            <a:ahLst/>
            <a:cxnLst>
              <a:cxn ang="0">
                <a:pos x="T0" y="T1"/>
              </a:cxn>
              <a:cxn ang="0">
                <a:pos x="T2" y="T3"/>
              </a:cxn>
              <a:cxn ang="0">
                <a:pos x="T4" y="T5"/>
              </a:cxn>
              <a:cxn ang="0">
                <a:pos x="T6" y="T7"/>
              </a:cxn>
              <a:cxn ang="0">
                <a:pos x="T8" y="T9"/>
              </a:cxn>
              <a:cxn ang="0">
                <a:pos x="T10" y="T11"/>
              </a:cxn>
              <a:cxn ang="0">
                <a:pos x="T12" y="T13"/>
              </a:cxn>
            </a:cxnLst>
            <a:rect l="0" t="0" r="r" b="b"/>
            <a:pathLst>
              <a:path w="102" h="486">
                <a:moveTo>
                  <a:pt x="0" y="0"/>
                </a:moveTo>
                <a:lnTo>
                  <a:pt x="102" y="71"/>
                </a:lnTo>
                <a:lnTo>
                  <a:pt x="102" y="73"/>
                </a:lnTo>
                <a:lnTo>
                  <a:pt x="100" y="71"/>
                </a:lnTo>
                <a:lnTo>
                  <a:pt x="100" y="486"/>
                </a:lnTo>
                <a:lnTo>
                  <a:pt x="0" y="486"/>
                </a:lnTo>
                <a:lnTo>
                  <a:pt x="0" y="0"/>
                </a:lnTo>
                <a:close/>
              </a:path>
            </a:pathLst>
          </a:custGeom>
          <a:solidFill>
            <a:srgbClr val="F285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8" name="Freeform 156"/>
          <p:cNvSpPr>
            <a:spLocks/>
          </p:cNvSpPr>
          <p:nvPr/>
        </p:nvSpPr>
        <p:spPr bwMode="auto">
          <a:xfrm>
            <a:off x="10716825" y="5244530"/>
            <a:ext cx="3929" cy="808590"/>
          </a:xfrm>
          <a:custGeom>
            <a:avLst/>
            <a:gdLst>
              <a:gd name="T0" fmla="*/ 0 w 2"/>
              <a:gd name="T1" fmla="*/ 0 h 415"/>
              <a:gd name="T2" fmla="*/ 2 w 2"/>
              <a:gd name="T3" fmla="*/ 2 h 415"/>
              <a:gd name="T4" fmla="*/ 2 w 2"/>
              <a:gd name="T5" fmla="*/ 415 h 415"/>
              <a:gd name="T6" fmla="*/ 0 w 2"/>
              <a:gd name="T7" fmla="*/ 415 h 415"/>
              <a:gd name="T8" fmla="*/ 0 w 2"/>
              <a:gd name="T9" fmla="*/ 0 h 415"/>
            </a:gdLst>
            <a:ahLst/>
            <a:cxnLst>
              <a:cxn ang="0">
                <a:pos x="T0" y="T1"/>
              </a:cxn>
              <a:cxn ang="0">
                <a:pos x="T2" y="T3"/>
              </a:cxn>
              <a:cxn ang="0">
                <a:pos x="T4" y="T5"/>
              </a:cxn>
              <a:cxn ang="0">
                <a:pos x="T6" y="T7"/>
              </a:cxn>
              <a:cxn ang="0">
                <a:pos x="T8" y="T9"/>
              </a:cxn>
            </a:cxnLst>
            <a:rect l="0" t="0" r="r" b="b"/>
            <a:pathLst>
              <a:path w="2" h="415">
                <a:moveTo>
                  <a:pt x="0" y="0"/>
                </a:moveTo>
                <a:lnTo>
                  <a:pt x="2" y="2"/>
                </a:lnTo>
                <a:lnTo>
                  <a:pt x="2" y="415"/>
                </a:lnTo>
                <a:lnTo>
                  <a:pt x="0" y="415"/>
                </a:lnTo>
                <a:lnTo>
                  <a:pt x="0" y="0"/>
                </a:lnTo>
                <a:close/>
              </a:path>
            </a:pathLst>
          </a:custGeom>
          <a:solidFill>
            <a:srgbClr val="F082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19" name="Rectangle 157"/>
          <p:cNvSpPr>
            <a:spLocks noChangeArrowheads="1"/>
          </p:cNvSpPr>
          <p:nvPr/>
        </p:nvSpPr>
        <p:spPr bwMode="auto">
          <a:xfrm>
            <a:off x="10365164" y="5439371"/>
            <a:ext cx="78583" cy="79884"/>
          </a:xfrm>
          <a:prstGeom prst="rect">
            <a:avLst/>
          </a:prstGeom>
          <a:solidFill>
            <a:srgbClr val="92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0" name="Freeform 158"/>
          <p:cNvSpPr>
            <a:spLocks noEditPoints="1"/>
          </p:cNvSpPr>
          <p:nvPr/>
        </p:nvSpPr>
        <p:spPr bwMode="auto">
          <a:xfrm>
            <a:off x="10361234" y="5435474"/>
            <a:ext cx="86442" cy="87678"/>
          </a:xfrm>
          <a:custGeom>
            <a:avLst/>
            <a:gdLst>
              <a:gd name="T0" fmla="*/ 4 w 44"/>
              <a:gd name="T1" fmla="*/ 4 h 45"/>
              <a:gd name="T2" fmla="*/ 4 w 44"/>
              <a:gd name="T3" fmla="*/ 41 h 45"/>
              <a:gd name="T4" fmla="*/ 41 w 44"/>
              <a:gd name="T5" fmla="*/ 41 h 45"/>
              <a:gd name="T6" fmla="*/ 41 w 44"/>
              <a:gd name="T7" fmla="*/ 4 h 45"/>
              <a:gd name="T8" fmla="*/ 4 w 44"/>
              <a:gd name="T9" fmla="*/ 4 h 45"/>
              <a:gd name="T10" fmla="*/ 0 w 44"/>
              <a:gd name="T11" fmla="*/ 0 h 45"/>
              <a:gd name="T12" fmla="*/ 44 w 44"/>
              <a:gd name="T13" fmla="*/ 0 h 45"/>
              <a:gd name="T14" fmla="*/ 44 w 44"/>
              <a:gd name="T15" fmla="*/ 45 h 45"/>
              <a:gd name="T16" fmla="*/ 0 w 44"/>
              <a:gd name="T17" fmla="*/ 45 h 45"/>
              <a:gd name="T18" fmla="*/ 0 w 4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4" y="4"/>
                </a:moveTo>
                <a:lnTo>
                  <a:pt x="4" y="41"/>
                </a:lnTo>
                <a:lnTo>
                  <a:pt x="41" y="41"/>
                </a:lnTo>
                <a:lnTo>
                  <a:pt x="41" y="4"/>
                </a:lnTo>
                <a:lnTo>
                  <a:pt x="4" y="4"/>
                </a:lnTo>
                <a:close/>
                <a:moveTo>
                  <a:pt x="0" y="0"/>
                </a:moveTo>
                <a:lnTo>
                  <a:pt x="44" y="0"/>
                </a:lnTo>
                <a:lnTo>
                  <a:pt x="44" y="45"/>
                </a:lnTo>
                <a:lnTo>
                  <a:pt x="0" y="45"/>
                </a:lnTo>
                <a:lnTo>
                  <a:pt x="0" y="0"/>
                </a:lnTo>
                <a:close/>
              </a:path>
            </a:pathLst>
          </a:custGeom>
          <a:solidFill>
            <a:srgbClr val="F9A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1" name="Rectangle 159"/>
          <p:cNvSpPr>
            <a:spLocks noChangeArrowheads="1"/>
          </p:cNvSpPr>
          <p:nvPr/>
        </p:nvSpPr>
        <p:spPr bwMode="auto">
          <a:xfrm>
            <a:off x="10365164" y="5332209"/>
            <a:ext cx="78583" cy="74040"/>
          </a:xfrm>
          <a:prstGeom prst="rect">
            <a:avLst/>
          </a:prstGeom>
          <a:solidFill>
            <a:srgbClr val="92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2" name="Freeform 160"/>
          <p:cNvSpPr>
            <a:spLocks noEditPoints="1"/>
          </p:cNvSpPr>
          <p:nvPr/>
        </p:nvSpPr>
        <p:spPr bwMode="auto">
          <a:xfrm>
            <a:off x="10361234" y="5328312"/>
            <a:ext cx="86442" cy="81833"/>
          </a:xfrm>
          <a:custGeom>
            <a:avLst/>
            <a:gdLst>
              <a:gd name="T0" fmla="*/ 4 w 44"/>
              <a:gd name="T1" fmla="*/ 4 h 42"/>
              <a:gd name="T2" fmla="*/ 4 w 44"/>
              <a:gd name="T3" fmla="*/ 38 h 42"/>
              <a:gd name="T4" fmla="*/ 41 w 44"/>
              <a:gd name="T5" fmla="*/ 38 h 42"/>
              <a:gd name="T6" fmla="*/ 41 w 44"/>
              <a:gd name="T7" fmla="*/ 4 h 42"/>
              <a:gd name="T8" fmla="*/ 4 w 44"/>
              <a:gd name="T9" fmla="*/ 4 h 42"/>
              <a:gd name="T10" fmla="*/ 0 w 44"/>
              <a:gd name="T11" fmla="*/ 0 h 42"/>
              <a:gd name="T12" fmla="*/ 44 w 44"/>
              <a:gd name="T13" fmla="*/ 0 h 42"/>
              <a:gd name="T14" fmla="*/ 44 w 44"/>
              <a:gd name="T15" fmla="*/ 42 h 42"/>
              <a:gd name="T16" fmla="*/ 0 w 44"/>
              <a:gd name="T17" fmla="*/ 42 h 42"/>
              <a:gd name="T18" fmla="*/ 0 w 4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4" y="4"/>
                </a:moveTo>
                <a:lnTo>
                  <a:pt x="4" y="38"/>
                </a:lnTo>
                <a:lnTo>
                  <a:pt x="41" y="38"/>
                </a:lnTo>
                <a:lnTo>
                  <a:pt x="41" y="4"/>
                </a:lnTo>
                <a:lnTo>
                  <a:pt x="4" y="4"/>
                </a:lnTo>
                <a:close/>
                <a:moveTo>
                  <a:pt x="0" y="0"/>
                </a:moveTo>
                <a:lnTo>
                  <a:pt x="44" y="0"/>
                </a:lnTo>
                <a:lnTo>
                  <a:pt x="44" y="42"/>
                </a:lnTo>
                <a:lnTo>
                  <a:pt x="0" y="42"/>
                </a:lnTo>
                <a:lnTo>
                  <a:pt x="0" y="0"/>
                </a:lnTo>
                <a:close/>
              </a:path>
            </a:pathLst>
          </a:custGeom>
          <a:solidFill>
            <a:srgbClr val="F9A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3" name="Rectangle 161"/>
          <p:cNvSpPr>
            <a:spLocks noChangeArrowheads="1"/>
          </p:cNvSpPr>
          <p:nvPr/>
        </p:nvSpPr>
        <p:spPr bwMode="auto">
          <a:xfrm>
            <a:off x="10249254" y="5439371"/>
            <a:ext cx="78583" cy="79884"/>
          </a:xfrm>
          <a:prstGeom prst="rect">
            <a:avLst/>
          </a:prstGeom>
          <a:solidFill>
            <a:srgbClr val="92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4" name="Freeform 162"/>
          <p:cNvSpPr>
            <a:spLocks noEditPoints="1"/>
          </p:cNvSpPr>
          <p:nvPr/>
        </p:nvSpPr>
        <p:spPr bwMode="auto">
          <a:xfrm>
            <a:off x="10245324" y="5435474"/>
            <a:ext cx="86442" cy="87678"/>
          </a:xfrm>
          <a:custGeom>
            <a:avLst/>
            <a:gdLst>
              <a:gd name="T0" fmla="*/ 4 w 44"/>
              <a:gd name="T1" fmla="*/ 4 h 45"/>
              <a:gd name="T2" fmla="*/ 4 w 44"/>
              <a:gd name="T3" fmla="*/ 41 h 45"/>
              <a:gd name="T4" fmla="*/ 40 w 44"/>
              <a:gd name="T5" fmla="*/ 41 h 45"/>
              <a:gd name="T6" fmla="*/ 40 w 44"/>
              <a:gd name="T7" fmla="*/ 4 h 45"/>
              <a:gd name="T8" fmla="*/ 4 w 44"/>
              <a:gd name="T9" fmla="*/ 4 h 45"/>
              <a:gd name="T10" fmla="*/ 0 w 44"/>
              <a:gd name="T11" fmla="*/ 0 h 45"/>
              <a:gd name="T12" fmla="*/ 44 w 44"/>
              <a:gd name="T13" fmla="*/ 0 h 45"/>
              <a:gd name="T14" fmla="*/ 44 w 44"/>
              <a:gd name="T15" fmla="*/ 45 h 45"/>
              <a:gd name="T16" fmla="*/ 0 w 44"/>
              <a:gd name="T17" fmla="*/ 45 h 45"/>
              <a:gd name="T18" fmla="*/ 0 w 4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4" y="4"/>
                </a:moveTo>
                <a:lnTo>
                  <a:pt x="4" y="41"/>
                </a:lnTo>
                <a:lnTo>
                  <a:pt x="40" y="41"/>
                </a:lnTo>
                <a:lnTo>
                  <a:pt x="40" y="4"/>
                </a:lnTo>
                <a:lnTo>
                  <a:pt x="4" y="4"/>
                </a:lnTo>
                <a:close/>
                <a:moveTo>
                  <a:pt x="0" y="0"/>
                </a:moveTo>
                <a:lnTo>
                  <a:pt x="44" y="0"/>
                </a:lnTo>
                <a:lnTo>
                  <a:pt x="44" y="45"/>
                </a:lnTo>
                <a:lnTo>
                  <a:pt x="0" y="45"/>
                </a:lnTo>
                <a:lnTo>
                  <a:pt x="0" y="0"/>
                </a:lnTo>
                <a:close/>
              </a:path>
            </a:pathLst>
          </a:custGeom>
          <a:solidFill>
            <a:srgbClr val="F9A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5" name="Rectangle 163"/>
          <p:cNvSpPr>
            <a:spLocks noChangeArrowheads="1"/>
          </p:cNvSpPr>
          <p:nvPr/>
        </p:nvSpPr>
        <p:spPr bwMode="auto">
          <a:xfrm>
            <a:off x="10249254" y="5332209"/>
            <a:ext cx="78583" cy="74040"/>
          </a:xfrm>
          <a:prstGeom prst="rect">
            <a:avLst/>
          </a:prstGeom>
          <a:solidFill>
            <a:srgbClr val="92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6" name="Freeform 164"/>
          <p:cNvSpPr>
            <a:spLocks noEditPoints="1"/>
          </p:cNvSpPr>
          <p:nvPr/>
        </p:nvSpPr>
        <p:spPr bwMode="auto">
          <a:xfrm>
            <a:off x="10245324" y="5328312"/>
            <a:ext cx="86442" cy="81833"/>
          </a:xfrm>
          <a:custGeom>
            <a:avLst/>
            <a:gdLst>
              <a:gd name="T0" fmla="*/ 4 w 44"/>
              <a:gd name="T1" fmla="*/ 4 h 42"/>
              <a:gd name="T2" fmla="*/ 4 w 44"/>
              <a:gd name="T3" fmla="*/ 38 h 42"/>
              <a:gd name="T4" fmla="*/ 40 w 44"/>
              <a:gd name="T5" fmla="*/ 38 h 42"/>
              <a:gd name="T6" fmla="*/ 40 w 44"/>
              <a:gd name="T7" fmla="*/ 4 h 42"/>
              <a:gd name="T8" fmla="*/ 4 w 44"/>
              <a:gd name="T9" fmla="*/ 4 h 42"/>
              <a:gd name="T10" fmla="*/ 0 w 44"/>
              <a:gd name="T11" fmla="*/ 0 h 42"/>
              <a:gd name="T12" fmla="*/ 44 w 44"/>
              <a:gd name="T13" fmla="*/ 0 h 42"/>
              <a:gd name="T14" fmla="*/ 44 w 44"/>
              <a:gd name="T15" fmla="*/ 42 h 42"/>
              <a:gd name="T16" fmla="*/ 0 w 44"/>
              <a:gd name="T17" fmla="*/ 42 h 42"/>
              <a:gd name="T18" fmla="*/ 0 w 4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4" y="4"/>
                </a:moveTo>
                <a:lnTo>
                  <a:pt x="4" y="38"/>
                </a:lnTo>
                <a:lnTo>
                  <a:pt x="40" y="38"/>
                </a:lnTo>
                <a:lnTo>
                  <a:pt x="40" y="4"/>
                </a:lnTo>
                <a:lnTo>
                  <a:pt x="4" y="4"/>
                </a:lnTo>
                <a:close/>
                <a:moveTo>
                  <a:pt x="0" y="0"/>
                </a:moveTo>
                <a:lnTo>
                  <a:pt x="44" y="0"/>
                </a:lnTo>
                <a:lnTo>
                  <a:pt x="44" y="42"/>
                </a:lnTo>
                <a:lnTo>
                  <a:pt x="0" y="42"/>
                </a:lnTo>
                <a:lnTo>
                  <a:pt x="0" y="0"/>
                </a:lnTo>
                <a:close/>
              </a:path>
            </a:pathLst>
          </a:custGeom>
          <a:solidFill>
            <a:srgbClr val="F9A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7" name="Freeform 165"/>
          <p:cNvSpPr>
            <a:spLocks/>
          </p:cNvSpPr>
          <p:nvPr/>
        </p:nvSpPr>
        <p:spPr bwMode="auto">
          <a:xfrm>
            <a:off x="10101909" y="5028256"/>
            <a:ext cx="832985" cy="344868"/>
          </a:xfrm>
          <a:custGeom>
            <a:avLst/>
            <a:gdLst>
              <a:gd name="T0" fmla="*/ 211 w 424"/>
              <a:gd name="T1" fmla="*/ 0 h 177"/>
              <a:gd name="T2" fmla="*/ 424 w 424"/>
              <a:gd name="T3" fmla="*/ 150 h 177"/>
              <a:gd name="T4" fmla="*/ 405 w 424"/>
              <a:gd name="T5" fmla="*/ 177 h 177"/>
              <a:gd name="T6" fmla="*/ 211 w 424"/>
              <a:gd name="T7" fmla="*/ 40 h 177"/>
              <a:gd name="T8" fmla="*/ 17 w 424"/>
              <a:gd name="T9" fmla="*/ 177 h 177"/>
              <a:gd name="T10" fmla="*/ 0 w 424"/>
              <a:gd name="T11" fmla="*/ 150 h 177"/>
              <a:gd name="T12" fmla="*/ 211 w 424"/>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24" h="177">
                <a:moveTo>
                  <a:pt x="211" y="0"/>
                </a:moveTo>
                <a:lnTo>
                  <a:pt x="424" y="150"/>
                </a:lnTo>
                <a:lnTo>
                  <a:pt x="405" y="177"/>
                </a:lnTo>
                <a:lnTo>
                  <a:pt x="211" y="40"/>
                </a:lnTo>
                <a:lnTo>
                  <a:pt x="17" y="177"/>
                </a:lnTo>
                <a:lnTo>
                  <a:pt x="0" y="150"/>
                </a:lnTo>
                <a:lnTo>
                  <a:pt x="211" y="0"/>
                </a:lnTo>
                <a:close/>
              </a:path>
            </a:pathLst>
          </a:custGeom>
          <a:solidFill>
            <a:srgbClr val="B920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8" name="Freeform 166"/>
          <p:cNvSpPr>
            <a:spLocks/>
          </p:cNvSpPr>
          <p:nvPr/>
        </p:nvSpPr>
        <p:spPr bwMode="auto">
          <a:xfrm>
            <a:off x="10844523" y="5154903"/>
            <a:ext cx="365413" cy="89627"/>
          </a:xfrm>
          <a:custGeom>
            <a:avLst/>
            <a:gdLst>
              <a:gd name="T0" fmla="*/ 0 w 186"/>
              <a:gd name="T1" fmla="*/ 0 h 46"/>
              <a:gd name="T2" fmla="*/ 144 w 186"/>
              <a:gd name="T3" fmla="*/ 0 h 46"/>
              <a:gd name="T4" fmla="*/ 186 w 186"/>
              <a:gd name="T5" fmla="*/ 46 h 46"/>
              <a:gd name="T6" fmla="*/ 0 w 186"/>
              <a:gd name="T7" fmla="*/ 46 h 46"/>
              <a:gd name="T8" fmla="*/ 0 w 186"/>
              <a:gd name="T9" fmla="*/ 0 h 46"/>
            </a:gdLst>
            <a:ahLst/>
            <a:cxnLst>
              <a:cxn ang="0">
                <a:pos x="T0" y="T1"/>
              </a:cxn>
              <a:cxn ang="0">
                <a:pos x="T2" y="T3"/>
              </a:cxn>
              <a:cxn ang="0">
                <a:pos x="T4" y="T5"/>
              </a:cxn>
              <a:cxn ang="0">
                <a:pos x="T6" y="T7"/>
              </a:cxn>
              <a:cxn ang="0">
                <a:pos x="T8" y="T9"/>
              </a:cxn>
            </a:cxnLst>
            <a:rect l="0" t="0" r="r" b="b"/>
            <a:pathLst>
              <a:path w="186" h="46">
                <a:moveTo>
                  <a:pt x="0" y="0"/>
                </a:moveTo>
                <a:lnTo>
                  <a:pt x="144" y="0"/>
                </a:lnTo>
                <a:lnTo>
                  <a:pt x="186" y="46"/>
                </a:lnTo>
                <a:lnTo>
                  <a:pt x="0" y="46"/>
                </a:lnTo>
                <a:lnTo>
                  <a:pt x="0" y="0"/>
                </a:lnTo>
                <a:close/>
              </a:path>
            </a:pathLst>
          </a:custGeom>
          <a:solidFill>
            <a:srgbClr val="B920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29" name="Freeform 167"/>
          <p:cNvSpPr>
            <a:spLocks/>
          </p:cNvSpPr>
          <p:nvPr/>
        </p:nvSpPr>
        <p:spPr bwMode="auto">
          <a:xfrm>
            <a:off x="11044911" y="5751117"/>
            <a:ext cx="111982" cy="253294"/>
          </a:xfrm>
          <a:custGeom>
            <a:avLst/>
            <a:gdLst>
              <a:gd name="T0" fmla="*/ 29 w 57"/>
              <a:gd name="T1" fmla="*/ 0 h 130"/>
              <a:gd name="T2" fmla="*/ 36 w 57"/>
              <a:gd name="T3" fmla="*/ 2 h 130"/>
              <a:gd name="T4" fmla="*/ 44 w 57"/>
              <a:gd name="T5" fmla="*/ 4 h 130"/>
              <a:gd name="T6" fmla="*/ 50 w 57"/>
              <a:gd name="T7" fmla="*/ 9 h 130"/>
              <a:gd name="T8" fmla="*/ 54 w 57"/>
              <a:gd name="T9" fmla="*/ 15 h 130"/>
              <a:gd name="T10" fmla="*/ 57 w 57"/>
              <a:gd name="T11" fmla="*/ 21 h 130"/>
              <a:gd name="T12" fmla="*/ 57 w 57"/>
              <a:gd name="T13" fmla="*/ 29 h 130"/>
              <a:gd name="T14" fmla="*/ 57 w 57"/>
              <a:gd name="T15" fmla="*/ 130 h 130"/>
              <a:gd name="T16" fmla="*/ 0 w 57"/>
              <a:gd name="T17" fmla="*/ 130 h 130"/>
              <a:gd name="T18" fmla="*/ 0 w 57"/>
              <a:gd name="T19" fmla="*/ 29 h 130"/>
              <a:gd name="T20" fmla="*/ 0 w 57"/>
              <a:gd name="T21" fmla="*/ 21 h 130"/>
              <a:gd name="T22" fmla="*/ 4 w 57"/>
              <a:gd name="T23" fmla="*/ 15 h 130"/>
              <a:gd name="T24" fmla="*/ 7 w 57"/>
              <a:gd name="T25" fmla="*/ 9 h 130"/>
              <a:gd name="T26" fmla="*/ 13 w 57"/>
              <a:gd name="T27" fmla="*/ 4 h 130"/>
              <a:gd name="T28" fmla="*/ 21 w 57"/>
              <a:gd name="T29" fmla="*/ 2 h 130"/>
              <a:gd name="T30" fmla="*/ 29 w 57"/>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30">
                <a:moveTo>
                  <a:pt x="29" y="0"/>
                </a:moveTo>
                <a:lnTo>
                  <a:pt x="36" y="2"/>
                </a:lnTo>
                <a:lnTo>
                  <a:pt x="44" y="4"/>
                </a:lnTo>
                <a:lnTo>
                  <a:pt x="50" y="9"/>
                </a:lnTo>
                <a:lnTo>
                  <a:pt x="54" y="15"/>
                </a:lnTo>
                <a:lnTo>
                  <a:pt x="57" y="21"/>
                </a:lnTo>
                <a:lnTo>
                  <a:pt x="57" y="29"/>
                </a:lnTo>
                <a:lnTo>
                  <a:pt x="57" y="130"/>
                </a:lnTo>
                <a:lnTo>
                  <a:pt x="0" y="130"/>
                </a:lnTo>
                <a:lnTo>
                  <a:pt x="0" y="29"/>
                </a:lnTo>
                <a:lnTo>
                  <a:pt x="0" y="21"/>
                </a:lnTo>
                <a:lnTo>
                  <a:pt x="4" y="15"/>
                </a:lnTo>
                <a:lnTo>
                  <a:pt x="7" y="9"/>
                </a:lnTo>
                <a:lnTo>
                  <a:pt x="13" y="4"/>
                </a:lnTo>
                <a:lnTo>
                  <a:pt x="21" y="2"/>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0" name="Freeform 168"/>
          <p:cNvSpPr>
            <a:spLocks/>
          </p:cNvSpPr>
          <p:nvPr/>
        </p:nvSpPr>
        <p:spPr bwMode="auto">
          <a:xfrm>
            <a:off x="10893638" y="5751117"/>
            <a:ext cx="113946" cy="253294"/>
          </a:xfrm>
          <a:custGeom>
            <a:avLst/>
            <a:gdLst>
              <a:gd name="T0" fmla="*/ 29 w 58"/>
              <a:gd name="T1" fmla="*/ 0 h 130"/>
              <a:gd name="T2" fmla="*/ 36 w 58"/>
              <a:gd name="T3" fmla="*/ 2 h 130"/>
              <a:gd name="T4" fmla="*/ 42 w 58"/>
              <a:gd name="T5" fmla="*/ 4 h 130"/>
              <a:gd name="T6" fmla="*/ 48 w 58"/>
              <a:gd name="T7" fmla="*/ 9 h 130"/>
              <a:gd name="T8" fmla="*/ 54 w 58"/>
              <a:gd name="T9" fmla="*/ 15 h 130"/>
              <a:gd name="T10" fmla="*/ 56 w 58"/>
              <a:gd name="T11" fmla="*/ 21 h 130"/>
              <a:gd name="T12" fmla="*/ 58 w 58"/>
              <a:gd name="T13" fmla="*/ 29 h 130"/>
              <a:gd name="T14" fmla="*/ 58 w 58"/>
              <a:gd name="T15" fmla="*/ 130 h 130"/>
              <a:gd name="T16" fmla="*/ 0 w 58"/>
              <a:gd name="T17" fmla="*/ 130 h 130"/>
              <a:gd name="T18" fmla="*/ 0 w 58"/>
              <a:gd name="T19" fmla="*/ 29 h 130"/>
              <a:gd name="T20" fmla="*/ 0 w 58"/>
              <a:gd name="T21" fmla="*/ 21 h 130"/>
              <a:gd name="T22" fmla="*/ 4 w 58"/>
              <a:gd name="T23" fmla="*/ 15 h 130"/>
              <a:gd name="T24" fmla="*/ 8 w 58"/>
              <a:gd name="T25" fmla="*/ 9 h 130"/>
              <a:gd name="T26" fmla="*/ 13 w 58"/>
              <a:gd name="T27" fmla="*/ 4 h 130"/>
              <a:gd name="T28" fmla="*/ 21 w 58"/>
              <a:gd name="T29" fmla="*/ 2 h 130"/>
              <a:gd name="T30" fmla="*/ 29 w 58"/>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130">
                <a:moveTo>
                  <a:pt x="29" y="0"/>
                </a:moveTo>
                <a:lnTo>
                  <a:pt x="36" y="2"/>
                </a:lnTo>
                <a:lnTo>
                  <a:pt x="42" y="4"/>
                </a:lnTo>
                <a:lnTo>
                  <a:pt x="48" y="9"/>
                </a:lnTo>
                <a:lnTo>
                  <a:pt x="54" y="15"/>
                </a:lnTo>
                <a:lnTo>
                  <a:pt x="56" y="21"/>
                </a:lnTo>
                <a:lnTo>
                  <a:pt x="58" y="29"/>
                </a:lnTo>
                <a:lnTo>
                  <a:pt x="58" y="130"/>
                </a:lnTo>
                <a:lnTo>
                  <a:pt x="0" y="130"/>
                </a:lnTo>
                <a:lnTo>
                  <a:pt x="0" y="29"/>
                </a:lnTo>
                <a:lnTo>
                  <a:pt x="0" y="21"/>
                </a:lnTo>
                <a:lnTo>
                  <a:pt x="4" y="15"/>
                </a:lnTo>
                <a:lnTo>
                  <a:pt x="8" y="9"/>
                </a:lnTo>
                <a:lnTo>
                  <a:pt x="13" y="4"/>
                </a:lnTo>
                <a:lnTo>
                  <a:pt x="21" y="2"/>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1" name="Freeform 169"/>
          <p:cNvSpPr>
            <a:spLocks/>
          </p:cNvSpPr>
          <p:nvPr/>
        </p:nvSpPr>
        <p:spPr bwMode="auto">
          <a:xfrm>
            <a:off x="10369093" y="5751117"/>
            <a:ext cx="113946" cy="253294"/>
          </a:xfrm>
          <a:custGeom>
            <a:avLst/>
            <a:gdLst>
              <a:gd name="T0" fmla="*/ 29 w 58"/>
              <a:gd name="T1" fmla="*/ 0 h 130"/>
              <a:gd name="T2" fmla="*/ 37 w 58"/>
              <a:gd name="T3" fmla="*/ 2 h 130"/>
              <a:gd name="T4" fmla="*/ 42 w 58"/>
              <a:gd name="T5" fmla="*/ 4 h 130"/>
              <a:gd name="T6" fmla="*/ 50 w 58"/>
              <a:gd name="T7" fmla="*/ 9 h 130"/>
              <a:gd name="T8" fmla="*/ 54 w 58"/>
              <a:gd name="T9" fmla="*/ 15 h 130"/>
              <a:gd name="T10" fmla="*/ 56 w 58"/>
              <a:gd name="T11" fmla="*/ 21 h 130"/>
              <a:gd name="T12" fmla="*/ 58 w 58"/>
              <a:gd name="T13" fmla="*/ 29 h 130"/>
              <a:gd name="T14" fmla="*/ 58 w 58"/>
              <a:gd name="T15" fmla="*/ 130 h 130"/>
              <a:gd name="T16" fmla="*/ 0 w 58"/>
              <a:gd name="T17" fmla="*/ 130 h 130"/>
              <a:gd name="T18" fmla="*/ 0 w 58"/>
              <a:gd name="T19" fmla="*/ 29 h 130"/>
              <a:gd name="T20" fmla="*/ 0 w 58"/>
              <a:gd name="T21" fmla="*/ 21 h 130"/>
              <a:gd name="T22" fmla="*/ 4 w 58"/>
              <a:gd name="T23" fmla="*/ 15 h 130"/>
              <a:gd name="T24" fmla="*/ 8 w 58"/>
              <a:gd name="T25" fmla="*/ 9 h 130"/>
              <a:gd name="T26" fmla="*/ 14 w 58"/>
              <a:gd name="T27" fmla="*/ 4 h 130"/>
              <a:gd name="T28" fmla="*/ 21 w 58"/>
              <a:gd name="T29" fmla="*/ 2 h 130"/>
              <a:gd name="T30" fmla="*/ 29 w 58"/>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130">
                <a:moveTo>
                  <a:pt x="29" y="0"/>
                </a:moveTo>
                <a:lnTo>
                  <a:pt x="37" y="2"/>
                </a:lnTo>
                <a:lnTo>
                  <a:pt x="42" y="4"/>
                </a:lnTo>
                <a:lnTo>
                  <a:pt x="50" y="9"/>
                </a:lnTo>
                <a:lnTo>
                  <a:pt x="54" y="15"/>
                </a:lnTo>
                <a:lnTo>
                  <a:pt x="56" y="21"/>
                </a:lnTo>
                <a:lnTo>
                  <a:pt x="58" y="29"/>
                </a:lnTo>
                <a:lnTo>
                  <a:pt x="58" y="130"/>
                </a:lnTo>
                <a:lnTo>
                  <a:pt x="0" y="130"/>
                </a:lnTo>
                <a:lnTo>
                  <a:pt x="0" y="29"/>
                </a:lnTo>
                <a:lnTo>
                  <a:pt x="0" y="21"/>
                </a:lnTo>
                <a:lnTo>
                  <a:pt x="4" y="15"/>
                </a:lnTo>
                <a:lnTo>
                  <a:pt x="8" y="9"/>
                </a:lnTo>
                <a:lnTo>
                  <a:pt x="14" y="4"/>
                </a:lnTo>
                <a:lnTo>
                  <a:pt x="21" y="2"/>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2" name="Freeform 170"/>
          <p:cNvSpPr>
            <a:spLocks/>
          </p:cNvSpPr>
          <p:nvPr/>
        </p:nvSpPr>
        <p:spPr bwMode="auto">
          <a:xfrm>
            <a:off x="11044911" y="5926474"/>
            <a:ext cx="111982" cy="407217"/>
          </a:xfrm>
          <a:custGeom>
            <a:avLst/>
            <a:gdLst>
              <a:gd name="T0" fmla="*/ 29 w 57"/>
              <a:gd name="T1" fmla="*/ 0 h 209"/>
              <a:gd name="T2" fmla="*/ 36 w 57"/>
              <a:gd name="T3" fmla="*/ 0 h 209"/>
              <a:gd name="T4" fmla="*/ 44 w 57"/>
              <a:gd name="T5" fmla="*/ 4 h 209"/>
              <a:gd name="T6" fmla="*/ 50 w 57"/>
              <a:gd name="T7" fmla="*/ 8 h 209"/>
              <a:gd name="T8" fmla="*/ 54 w 57"/>
              <a:gd name="T9" fmla="*/ 14 h 209"/>
              <a:gd name="T10" fmla="*/ 57 w 57"/>
              <a:gd name="T11" fmla="*/ 21 h 209"/>
              <a:gd name="T12" fmla="*/ 57 w 57"/>
              <a:gd name="T13" fmla="*/ 29 h 209"/>
              <a:gd name="T14" fmla="*/ 57 w 57"/>
              <a:gd name="T15" fmla="*/ 209 h 209"/>
              <a:gd name="T16" fmla="*/ 0 w 57"/>
              <a:gd name="T17" fmla="*/ 209 h 209"/>
              <a:gd name="T18" fmla="*/ 0 w 57"/>
              <a:gd name="T19" fmla="*/ 29 h 209"/>
              <a:gd name="T20" fmla="*/ 0 w 57"/>
              <a:gd name="T21" fmla="*/ 21 h 209"/>
              <a:gd name="T22" fmla="*/ 4 w 57"/>
              <a:gd name="T23" fmla="*/ 14 h 209"/>
              <a:gd name="T24" fmla="*/ 7 w 57"/>
              <a:gd name="T25" fmla="*/ 8 h 209"/>
              <a:gd name="T26" fmla="*/ 13 w 57"/>
              <a:gd name="T27" fmla="*/ 4 h 209"/>
              <a:gd name="T28" fmla="*/ 21 w 57"/>
              <a:gd name="T29" fmla="*/ 0 h 209"/>
              <a:gd name="T30" fmla="*/ 29 w 57"/>
              <a:gd name="T3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209">
                <a:moveTo>
                  <a:pt x="29" y="0"/>
                </a:moveTo>
                <a:lnTo>
                  <a:pt x="36" y="0"/>
                </a:lnTo>
                <a:lnTo>
                  <a:pt x="44" y="4"/>
                </a:lnTo>
                <a:lnTo>
                  <a:pt x="50" y="8"/>
                </a:lnTo>
                <a:lnTo>
                  <a:pt x="54" y="14"/>
                </a:lnTo>
                <a:lnTo>
                  <a:pt x="57" y="21"/>
                </a:lnTo>
                <a:lnTo>
                  <a:pt x="57" y="29"/>
                </a:lnTo>
                <a:lnTo>
                  <a:pt x="57" y="209"/>
                </a:lnTo>
                <a:lnTo>
                  <a:pt x="0" y="209"/>
                </a:lnTo>
                <a:lnTo>
                  <a:pt x="0" y="29"/>
                </a:lnTo>
                <a:lnTo>
                  <a:pt x="0" y="21"/>
                </a:lnTo>
                <a:lnTo>
                  <a:pt x="4" y="14"/>
                </a:lnTo>
                <a:lnTo>
                  <a:pt x="7" y="8"/>
                </a:lnTo>
                <a:lnTo>
                  <a:pt x="13" y="4"/>
                </a:lnTo>
                <a:lnTo>
                  <a:pt x="21" y="0"/>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3" name="Freeform 171"/>
          <p:cNvSpPr>
            <a:spLocks/>
          </p:cNvSpPr>
          <p:nvPr/>
        </p:nvSpPr>
        <p:spPr bwMode="auto">
          <a:xfrm>
            <a:off x="10893638" y="5926474"/>
            <a:ext cx="113946" cy="407217"/>
          </a:xfrm>
          <a:custGeom>
            <a:avLst/>
            <a:gdLst>
              <a:gd name="T0" fmla="*/ 29 w 58"/>
              <a:gd name="T1" fmla="*/ 0 h 209"/>
              <a:gd name="T2" fmla="*/ 36 w 58"/>
              <a:gd name="T3" fmla="*/ 0 h 209"/>
              <a:gd name="T4" fmla="*/ 42 w 58"/>
              <a:gd name="T5" fmla="*/ 4 h 209"/>
              <a:gd name="T6" fmla="*/ 48 w 58"/>
              <a:gd name="T7" fmla="*/ 8 h 209"/>
              <a:gd name="T8" fmla="*/ 54 w 58"/>
              <a:gd name="T9" fmla="*/ 14 h 209"/>
              <a:gd name="T10" fmla="*/ 56 w 58"/>
              <a:gd name="T11" fmla="*/ 21 h 209"/>
              <a:gd name="T12" fmla="*/ 58 w 58"/>
              <a:gd name="T13" fmla="*/ 29 h 209"/>
              <a:gd name="T14" fmla="*/ 58 w 58"/>
              <a:gd name="T15" fmla="*/ 209 h 209"/>
              <a:gd name="T16" fmla="*/ 0 w 58"/>
              <a:gd name="T17" fmla="*/ 209 h 209"/>
              <a:gd name="T18" fmla="*/ 0 w 58"/>
              <a:gd name="T19" fmla="*/ 29 h 209"/>
              <a:gd name="T20" fmla="*/ 0 w 58"/>
              <a:gd name="T21" fmla="*/ 21 h 209"/>
              <a:gd name="T22" fmla="*/ 4 w 58"/>
              <a:gd name="T23" fmla="*/ 14 h 209"/>
              <a:gd name="T24" fmla="*/ 8 w 58"/>
              <a:gd name="T25" fmla="*/ 8 h 209"/>
              <a:gd name="T26" fmla="*/ 13 w 58"/>
              <a:gd name="T27" fmla="*/ 4 h 209"/>
              <a:gd name="T28" fmla="*/ 21 w 58"/>
              <a:gd name="T29" fmla="*/ 0 h 209"/>
              <a:gd name="T30" fmla="*/ 29 w 58"/>
              <a:gd name="T3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09">
                <a:moveTo>
                  <a:pt x="29" y="0"/>
                </a:moveTo>
                <a:lnTo>
                  <a:pt x="36" y="0"/>
                </a:lnTo>
                <a:lnTo>
                  <a:pt x="42" y="4"/>
                </a:lnTo>
                <a:lnTo>
                  <a:pt x="48" y="8"/>
                </a:lnTo>
                <a:lnTo>
                  <a:pt x="54" y="14"/>
                </a:lnTo>
                <a:lnTo>
                  <a:pt x="56" y="21"/>
                </a:lnTo>
                <a:lnTo>
                  <a:pt x="58" y="29"/>
                </a:lnTo>
                <a:lnTo>
                  <a:pt x="58" y="209"/>
                </a:lnTo>
                <a:lnTo>
                  <a:pt x="0" y="209"/>
                </a:lnTo>
                <a:lnTo>
                  <a:pt x="0" y="29"/>
                </a:lnTo>
                <a:lnTo>
                  <a:pt x="0" y="21"/>
                </a:lnTo>
                <a:lnTo>
                  <a:pt x="4" y="14"/>
                </a:lnTo>
                <a:lnTo>
                  <a:pt x="8" y="8"/>
                </a:lnTo>
                <a:lnTo>
                  <a:pt x="13" y="4"/>
                </a:lnTo>
                <a:lnTo>
                  <a:pt x="21" y="0"/>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4" name="Freeform 172"/>
          <p:cNvSpPr>
            <a:spLocks/>
          </p:cNvSpPr>
          <p:nvPr/>
        </p:nvSpPr>
        <p:spPr bwMode="auto">
          <a:xfrm>
            <a:off x="10369093" y="5926474"/>
            <a:ext cx="113946" cy="333178"/>
          </a:xfrm>
          <a:custGeom>
            <a:avLst/>
            <a:gdLst>
              <a:gd name="T0" fmla="*/ 29 w 58"/>
              <a:gd name="T1" fmla="*/ 0 h 171"/>
              <a:gd name="T2" fmla="*/ 37 w 58"/>
              <a:gd name="T3" fmla="*/ 0 h 171"/>
              <a:gd name="T4" fmla="*/ 42 w 58"/>
              <a:gd name="T5" fmla="*/ 4 h 171"/>
              <a:gd name="T6" fmla="*/ 50 w 58"/>
              <a:gd name="T7" fmla="*/ 8 h 171"/>
              <a:gd name="T8" fmla="*/ 54 w 58"/>
              <a:gd name="T9" fmla="*/ 14 h 171"/>
              <a:gd name="T10" fmla="*/ 56 w 58"/>
              <a:gd name="T11" fmla="*/ 21 h 171"/>
              <a:gd name="T12" fmla="*/ 58 w 58"/>
              <a:gd name="T13" fmla="*/ 29 h 171"/>
              <a:gd name="T14" fmla="*/ 58 w 58"/>
              <a:gd name="T15" fmla="*/ 171 h 171"/>
              <a:gd name="T16" fmla="*/ 0 w 58"/>
              <a:gd name="T17" fmla="*/ 171 h 171"/>
              <a:gd name="T18" fmla="*/ 0 w 58"/>
              <a:gd name="T19" fmla="*/ 29 h 171"/>
              <a:gd name="T20" fmla="*/ 0 w 58"/>
              <a:gd name="T21" fmla="*/ 21 h 171"/>
              <a:gd name="T22" fmla="*/ 4 w 58"/>
              <a:gd name="T23" fmla="*/ 14 h 171"/>
              <a:gd name="T24" fmla="*/ 8 w 58"/>
              <a:gd name="T25" fmla="*/ 8 h 171"/>
              <a:gd name="T26" fmla="*/ 14 w 58"/>
              <a:gd name="T27" fmla="*/ 4 h 171"/>
              <a:gd name="T28" fmla="*/ 21 w 58"/>
              <a:gd name="T29" fmla="*/ 0 h 171"/>
              <a:gd name="T30" fmla="*/ 29 w 58"/>
              <a:gd name="T3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171">
                <a:moveTo>
                  <a:pt x="29" y="0"/>
                </a:moveTo>
                <a:lnTo>
                  <a:pt x="37" y="0"/>
                </a:lnTo>
                <a:lnTo>
                  <a:pt x="42" y="4"/>
                </a:lnTo>
                <a:lnTo>
                  <a:pt x="50" y="8"/>
                </a:lnTo>
                <a:lnTo>
                  <a:pt x="54" y="14"/>
                </a:lnTo>
                <a:lnTo>
                  <a:pt x="56" y="21"/>
                </a:lnTo>
                <a:lnTo>
                  <a:pt x="58" y="29"/>
                </a:lnTo>
                <a:lnTo>
                  <a:pt x="58" y="171"/>
                </a:lnTo>
                <a:lnTo>
                  <a:pt x="0" y="171"/>
                </a:lnTo>
                <a:lnTo>
                  <a:pt x="0" y="29"/>
                </a:lnTo>
                <a:lnTo>
                  <a:pt x="0" y="21"/>
                </a:lnTo>
                <a:lnTo>
                  <a:pt x="4" y="14"/>
                </a:lnTo>
                <a:lnTo>
                  <a:pt x="8" y="8"/>
                </a:lnTo>
                <a:lnTo>
                  <a:pt x="14" y="4"/>
                </a:lnTo>
                <a:lnTo>
                  <a:pt x="21" y="0"/>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5" name="Freeform 173"/>
          <p:cNvSpPr>
            <a:spLocks/>
          </p:cNvSpPr>
          <p:nvPr/>
        </p:nvSpPr>
        <p:spPr bwMode="auto">
          <a:xfrm>
            <a:off x="10213891" y="5751117"/>
            <a:ext cx="117875" cy="565039"/>
          </a:xfrm>
          <a:custGeom>
            <a:avLst/>
            <a:gdLst>
              <a:gd name="T0" fmla="*/ 29 w 60"/>
              <a:gd name="T1" fmla="*/ 0 h 290"/>
              <a:gd name="T2" fmla="*/ 39 w 60"/>
              <a:gd name="T3" fmla="*/ 2 h 290"/>
              <a:gd name="T4" fmla="*/ 45 w 60"/>
              <a:gd name="T5" fmla="*/ 4 h 290"/>
              <a:gd name="T6" fmla="*/ 50 w 60"/>
              <a:gd name="T7" fmla="*/ 9 h 290"/>
              <a:gd name="T8" fmla="*/ 56 w 60"/>
              <a:gd name="T9" fmla="*/ 15 h 290"/>
              <a:gd name="T10" fmla="*/ 58 w 60"/>
              <a:gd name="T11" fmla="*/ 21 h 290"/>
              <a:gd name="T12" fmla="*/ 60 w 60"/>
              <a:gd name="T13" fmla="*/ 29 h 290"/>
              <a:gd name="T14" fmla="*/ 60 w 60"/>
              <a:gd name="T15" fmla="*/ 290 h 290"/>
              <a:gd name="T16" fmla="*/ 0 w 60"/>
              <a:gd name="T17" fmla="*/ 290 h 290"/>
              <a:gd name="T18" fmla="*/ 0 w 60"/>
              <a:gd name="T19" fmla="*/ 29 h 290"/>
              <a:gd name="T20" fmla="*/ 2 w 60"/>
              <a:gd name="T21" fmla="*/ 21 h 290"/>
              <a:gd name="T22" fmla="*/ 4 w 60"/>
              <a:gd name="T23" fmla="*/ 15 h 290"/>
              <a:gd name="T24" fmla="*/ 10 w 60"/>
              <a:gd name="T25" fmla="*/ 9 h 290"/>
              <a:gd name="T26" fmla="*/ 16 w 60"/>
              <a:gd name="T27" fmla="*/ 4 h 290"/>
              <a:gd name="T28" fmla="*/ 21 w 60"/>
              <a:gd name="T29" fmla="*/ 2 h 290"/>
              <a:gd name="T30" fmla="*/ 29 w 60"/>
              <a:gd name="T3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290">
                <a:moveTo>
                  <a:pt x="29" y="0"/>
                </a:moveTo>
                <a:lnTo>
                  <a:pt x="39" y="2"/>
                </a:lnTo>
                <a:lnTo>
                  <a:pt x="45" y="4"/>
                </a:lnTo>
                <a:lnTo>
                  <a:pt x="50" y="9"/>
                </a:lnTo>
                <a:lnTo>
                  <a:pt x="56" y="15"/>
                </a:lnTo>
                <a:lnTo>
                  <a:pt x="58" y="21"/>
                </a:lnTo>
                <a:lnTo>
                  <a:pt x="60" y="29"/>
                </a:lnTo>
                <a:lnTo>
                  <a:pt x="60" y="290"/>
                </a:lnTo>
                <a:lnTo>
                  <a:pt x="0" y="290"/>
                </a:lnTo>
                <a:lnTo>
                  <a:pt x="0" y="29"/>
                </a:lnTo>
                <a:lnTo>
                  <a:pt x="2" y="21"/>
                </a:lnTo>
                <a:lnTo>
                  <a:pt x="4" y="15"/>
                </a:lnTo>
                <a:lnTo>
                  <a:pt x="10" y="9"/>
                </a:lnTo>
                <a:lnTo>
                  <a:pt x="16" y="4"/>
                </a:lnTo>
                <a:lnTo>
                  <a:pt x="21" y="2"/>
                </a:lnTo>
                <a:lnTo>
                  <a:pt x="29"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6" name="Freeform 174"/>
          <p:cNvSpPr>
            <a:spLocks/>
          </p:cNvSpPr>
          <p:nvPr/>
        </p:nvSpPr>
        <p:spPr bwMode="auto">
          <a:xfrm>
            <a:off x="8803317" y="4763272"/>
            <a:ext cx="799588" cy="1301539"/>
          </a:xfrm>
          <a:custGeom>
            <a:avLst/>
            <a:gdLst>
              <a:gd name="T0" fmla="*/ 407 w 407"/>
              <a:gd name="T1" fmla="*/ 0 h 668"/>
              <a:gd name="T2" fmla="*/ 407 w 407"/>
              <a:gd name="T3" fmla="*/ 668 h 668"/>
              <a:gd name="T4" fmla="*/ 2 w 407"/>
              <a:gd name="T5" fmla="*/ 668 h 668"/>
              <a:gd name="T6" fmla="*/ 0 w 407"/>
              <a:gd name="T7" fmla="*/ 173 h 668"/>
              <a:gd name="T8" fmla="*/ 407 w 407"/>
              <a:gd name="T9" fmla="*/ 0 h 668"/>
            </a:gdLst>
            <a:ahLst/>
            <a:cxnLst>
              <a:cxn ang="0">
                <a:pos x="T0" y="T1"/>
              </a:cxn>
              <a:cxn ang="0">
                <a:pos x="T2" y="T3"/>
              </a:cxn>
              <a:cxn ang="0">
                <a:pos x="T4" y="T5"/>
              </a:cxn>
              <a:cxn ang="0">
                <a:pos x="T6" y="T7"/>
              </a:cxn>
              <a:cxn ang="0">
                <a:pos x="T8" y="T9"/>
              </a:cxn>
            </a:cxnLst>
            <a:rect l="0" t="0" r="r" b="b"/>
            <a:pathLst>
              <a:path w="407" h="668">
                <a:moveTo>
                  <a:pt x="407" y="0"/>
                </a:moveTo>
                <a:lnTo>
                  <a:pt x="407" y="668"/>
                </a:lnTo>
                <a:lnTo>
                  <a:pt x="2" y="668"/>
                </a:lnTo>
                <a:lnTo>
                  <a:pt x="0" y="173"/>
                </a:lnTo>
                <a:lnTo>
                  <a:pt x="407" y="0"/>
                </a:lnTo>
                <a:close/>
              </a:path>
            </a:pathLst>
          </a:custGeom>
          <a:solidFill>
            <a:srgbClr val="8654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7" name="Rectangle 175"/>
          <p:cNvSpPr>
            <a:spLocks noChangeArrowheads="1"/>
          </p:cNvSpPr>
          <p:nvPr/>
        </p:nvSpPr>
        <p:spPr bwMode="auto">
          <a:xfrm>
            <a:off x="11893613" y="4726252"/>
            <a:ext cx="542226" cy="1761364"/>
          </a:xfrm>
          <a:prstGeom prst="rect">
            <a:avLst/>
          </a:prstGeom>
          <a:solidFill>
            <a:srgbClr val="F472D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8" name="Freeform 176"/>
          <p:cNvSpPr>
            <a:spLocks/>
          </p:cNvSpPr>
          <p:nvPr/>
        </p:nvSpPr>
        <p:spPr bwMode="auto">
          <a:xfrm>
            <a:off x="12135257" y="4905506"/>
            <a:ext cx="300583" cy="118853"/>
          </a:xfrm>
          <a:custGeom>
            <a:avLst/>
            <a:gdLst>
              <a:gd name="T0" fmla="*/ 0 w 153"/>
              <a:gd name="T1" fmla="*/ 0 h 61"/>
              <a:gd name="T2" fmla="*/ 65 w 153"/>
              <a:gd name="T3" fmla="*/ 0 h 61"/>
              <a:gd name="T4" fmla="*/ 153 w 153"/>
              <a:gd name="T5" fmla="*/ 19 h 61"/>
              <a:gd name="T6" fmla="*/ 153 w 153"/>
              <a:gd name="T7" fmla="*/ 61 h 61"/>
              <a:gd name="T8" fmla="*/ 0 w 153"/>
              <a:gd name="T9" fmla="*/ 61 h 61"/>
              <a:gd name="T10" fmla="*/ 0 w 153"/>
              <a:gd name="T11" fmla="*/ 0 h 61"/>
            </a:gdLst>
            <a:ahLst/>
            <a:cxnLst>
              <a:cxn ang="0">
                <a:pos x="T0" y="T1"/>
              </a:cxn>
              <a:cxn ang="0">
                <a:pos x="T2" y="T3"/>
              </a:cxn>
              <a:cxn ang="0">
                <a:pos x="T4" y="T5"/>
              </a:cxn>
              <a:cxn ang="0">
                <a:pos x="T6" y="T7"/>
              </a:cxn>
              <a:cxn ang="0">
                <a:pos x="T8" y="T9"/>
              </a:cxn>
              <a:cxn ang="0">
                <a:pos x="T10" y="T11"/>
              </a:cxn>
            </a:cxnLst>
            <a:rect l="0" t="0" r="r" b="b"/>
            <a:pathLst>
              <a:path w="153" h="61">
                <a:moveTo>
                  <a:pt x="0" y="0"/>
                </a:moveTo>
                <a:lnTo>
                  <a:pt x="65" y="0"/>
                </a:lnTo>
                <a:lnTo>
                  <a:pt x="153" y="19"/>
                </a:lnTo>
                <a:lnTo>
                  <a:pt x="153" y="61"/>
                </a:lnTo>
                <a:lnTo>
                  <a:pt x="0" y="61"/>
                </a:lnTo>
                <a:lnTo>
                  <a:pt x="0" y="0"/>
                </a:lnTo>
                <a:close/>
              </a:path>
            </a:pathLst>
          </a:custGeom>
          <a:solidFill>
            <a:srgbClr val="E79C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39" name="Freeform 177"/>
          <p:cNvSpPr>
            <a:spLocks/>
          </p:cNvSpPr>
          <p:nvPr/>
        </p:nvSpPr>
        <p:spPr bwMode="auto">
          <a:xfrm>
            <a:off x="12017382" y="5020463"/>
            <a:ext cx="418458" cy="1523658"/>
          </a:xfrm>
          <a:custGeom>
            <a:avLst/>
            <a:gdLst>
              <a:gd name="T0" fmla="*/ 0 w 213"/>
              <a:gd name="T1" fmla="*/ 0 h 782"/>
              <a:gd name="T2" fmla="*/ 6 w 213"/>
              <a:gd name="T3" fmla="*/ 0 h 782"/>
              <a:gd name="T4" fmla="*/ 213 w 213"/>
              <a:gd name="T5" fmla="*/ 540 h 782"/>
              <a:gd name="T6" fmla="*/ 213 w 213"/>
              <a:gd name="T7" fmla="*/ 782 h 782"/>
              <a:gd name="T8" fmla="*/ 0 w 213"/>
              <a:gd name="T9" fmla="*/ 782 h 782"/>
              <a:gd name="T10" fmla="*/ 0 w 213"/>
              <a:gd name="T11" fmla="*/ 0 h 782"/>
            </a:gdLst>
            <a:ahLst/>
            <a:cxnLst>
              <a:cxn ang="0">
                <a:pos x="T0" y="T1"/>
              </a:cxn>
              <a:cxn ang="0">
                <a:pos x="T2" y="T3"/>
              </a:cxn>
              <a:cxn ang="0">
                <a:pos x="T4" y="T5"/>
              </a:cxn>
              <a:cxn ang="0">
                <a:pos x="T6" y="T7"/>
              </a:cxn>
              <a:cxn ang="0">
                <a:pos x="T8" y="T9"/>
              </a:cxn>
              <a:cxn ang="0">
                <a:pos x="T10" y="T11"/>
              </a:cxn>
            </a:cxnLst>
            <a:rect l="0" t="0" r="r" b="b"/>
            <a:pathLst>
              <a:path w="213" h="782">
                <a:moveTo>
                  <a:pt x="0" y="0"/>
                </a:moveTo>
                <a:lnTo>
                  <a:pt x="6" y="0"/>
                </a:lnTo>
                <a:lnTo>
                  <a:pt x="213" y="540"/>
                </a:lnTo>
                <a:lnTo>
                  <a:pt x="213" y="782"/>
                </a:lnTo>
                <a:lnTo>
                  <a:pt x="0" y="782"/>
                </a:lnTo>
                <a:lnTo>
                  <a:pt x="0" y="0"/>
                </a:lnTo>
                <a:close/>
              </a:path>
            </a:pathLst>
          </a:custGeom>
          <a:solidFill>
            <a:srgbClr val="B400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0" name="Freeform 178"/>
          <p:cNvSpPr>
            <a:spLocks/>
          </p:cNvSpPr>
          <p:nvPr/>
        </p:nvSpPr>
        <p:spPr bwMode="auto">
          <a:xfrm>
            <a:off x="11893613" y="4726252"/>
            <a:ext cx="542226" cy="216273"/>
          </a:xfrm>
          <a:custGeom>
            <a:avLst/>
            <a:gdLst>
              <a:gd name="T0" fmla="*/ 0 w 276"/>
              <a:gd name="T1" fmla="*/ 0 h 111"/>
              <a:gd name="T2" fmla="*/ 276 w 276"/>
              <a:gd name="T3" fmla="*/ 0 h 111"/>
              <a:gd name="T4" fmla="*/ 276 w 276"/>
              <a:gd name="T5" fmla="*/ 111 h 111"/>
              <a:gd name="T6" fmla="*/ 0 w 276"/>
              <a:gd name="T7" fmla="*/ 51 h 111"/>
              <a:gd name="T8" fmla="*/ 0 w 276"/>
              <a:gd name="T9" fmla="*/ 0 h 111"/>
            </a:gdLst>
            <a:ahLst/>
            <a:cxnLst>
              <a:cxn ang="0">
                <a:pos x="T0" y="T1"/>
              </a:cxn>
              <a:cxn ang="0">
                <a:pos x="T2" y="T3"/>
              </a:cxn>
              <a:cxn ang="0">
                <a:pos x="T4" y="T5"/>
              </a:cxn>
              <a:cxn ang="0">
                <a:pos x="T6" y="T7"/>
              </a:cxn>
              <a:cxn ang="0">
                <a:pos x="T8" y="T9"/>
              </a:cxn>
            </a:cxnLst>
            <a:rect l="0" t="0" r="r" b="b"/>
            <a:pathLst>
              <a:path w="276" h="111">
                <a:moveTo>
                  <a:pt x="0" y="0"/>
                </a:moveTo>
                <a:lnTo>
                  <a:pt x="276" y="0"/>
                </a:lnTo>
                <a:lnTo>
                  <a:pt x="276" y="111"/>
                </a:lnTo>
                <a:lnTo>
                  <a:pt x="0" y="51"/>
                </a:lnTo>
                <a:lnTo>
                  <a:pt x="0" y="0"/>
                </a:lnTo>
                <a:close/>
              </a:path>
            </a:pathLst>
          </a:custGeom>
          <a:solidFill>
            <a:srgbClr val="B4009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1" name="Rectangle 179"/>
          <p:cNvSpPr>
            <a:spLocks noChangeArrowheads="1"/>
          </p:cNvSpPr>
          <p:nvPr/>
        </p:nvSpPr>
        <p:spPr bwMode="auto">
          <a:xfrm>
            <a:off x="11433899" y="5020463"/>
            <a:ext cx="595271" cy="1467154"/>
          </a:xfrm>
          <a:prstGeom prst="rect">
            <a:avLst/>
          </a:prstGeom>
          <a:solidFill>
            <a:srgbClr val="2172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2" name="Freeform 180"/>
          <p:cNvSpPr>
            <a:spLocks/>
          </p:cNvSpPr>
          <p:nvPr/>
        </p:nvSpPr>
        <p:spPr bwMode="auto">
          <a:xfrm>
            <a:off x="11451581" y="5043844"/>
            <a:ext cx="86442" cy="142233"/>
          </a:xfrm>
          <a:custGeom>
            <a:avLst/>
            <a:gdLst>
              <a:gd name="T0" fmla="*/ 23 w 44"/>
              <a:gd name="T1" fmla="*/ 0 h 73"/>
              <a:gd name="T2" fmla="*/ 25 w 44"/>
              <a:gd name="T3" fmla="*/ 4 h 73"/>
              <a:gd name="T4" fmla="*/ 31 w 44"/>
              <a:gd name="T5" fmla="*/ 13 h 73"/>
              <a:gd name="T6" fmla="*/ 37 w 44"/>
              <a:gd name="T7" fmla="*/ 25 h 73"/>
              <a:gd name="T8" fmla="*/ 42 w 44"/>
              <a:gd name="T9" fmla="*/ 38 h 73"/>
              <a:gd name="T10" fmla="*/ 44 w 44"/>
              <a:gd name="T11" fmla="*/ 50 h 73"/>
              <a:gd name="T12" fmla="*/ 44 w 44"/>
              <a:gd name="T13" fmla="*/ 57 h 73"/>
              <a:gd name="T14" fmla="*/ 40 w 44"/>
              <a:gd name="T15" fmla="*/ 63 h 73"/>
              <a:gd name="T16" fmla="*/ 35 w 44"/>
              <a:gd name="T17" fmla="*/ 69 h 73"/>
              <a:gd name="T18" fmla="*/ 29 w 44"/>
              <a:gd name="T19" fmla="*/ 71 h 73"/>
              <a:gd name="T20" fmla="*/ 23 w 44"/>
              <a:gd name="T21" fmla="*/ 73 h 73"/>
              <a:gd name="T22" fmla="*/ 15 w 44"/>
              <a:gd name="T23" fmla="*/ 71 h 73"/>
              <a:gd name="T24" fmla="*/ 10 w 44"/>
              <a:gd name="T25" fmla="*/ 69 h 73"/>
              <a:gd name="T26" fmla="*/ 4 w 44"/>
              <a:gd name="T27" fmla="*/ 63 h 73"/>
              <a:gd name="T28" fmla="*/ 2 w 44"/>
              <a:gd name="T29" fmla="*/ 57 h 73"/>
              <a:gd name="T30" fmla="*/ 0 w 44"/>
              <a:gd name="T31" fmla="*/ 50 h 73"/>
              <a:gd name="T32" fmla="*/ 2 w 44"/>
              <a:gd name="T33" fmla="*/ 38 h 73"/>
              <a:gd name="T34" fmla="*/ 8 w 44"/>
              <a:gd name="T35" fmla="*/ 25 h 73"/>
              <a:gd name="T36" fmla="*/ 14 w 44"/>
              <a:gd name="T37" fmla="*/ 13 h 73"/>
              <a:gd name="T38" fmla="*/ 19 w 44"/>
              <a:gd name="T39" fmla="*/ 4 h 73"/>
              <a:gd name="T40" fmla="*/ 23 w 44"/>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73">
                <a:moveTo>
                  <a:pt x="23" y="0"/>
                </a:moveTo>
                <a:lnTo>
                  <a:pt x="25" y="4"/>
                </a:lnTo>
                <a:lnTo>
                  <a:pt x="31" y="13"/>
                </a:lnTo>
                <a:lnTo>
                  <a:pt x="37" y="25"/>
                </a:lnTo>
                <a:lnTo>
                  <a:pt x="42" y="38"/>
                </a:lnTo>
                <a:lnTo>
                  <a:pt x="44" y="50"/>
                </a:lnTo>
                <a:lnTo>
                  <a:pt x="44" y="57"/>
                </a:lnTo>
                <a:lnTo>
                  <a:pt x="40" y="63"/>
                </a:lnTo>
                <a:lnTo>
                  <a:pt x="35" y="69"/>
                </a:lnTo>
                <a:lnTo>
                  <a:pt x="29" y="71"/>
                </a:lnTo>
                <a:lnTo>
                  <a:pt x="23" y="73"/>
                </a:lnTo>
                <a:lnTo>
                  <a:pt x="15" y="71"/>
                </a:lnTo>
                <a:lnTo>
                  <a:pt x="10" y="69"/>
                </a:lnTo>
                <a:lnTo>
                  <a:pt x="4" y="63"/>
                </a:lnTo>
                <a:lnTo>
                  <a:pt x="2" y="57"/>
                </a:lnTo>
                <a:lnTo>
                  <a:pt x="0" y="50"/>
                </a:lnTo>
                <a:lnTo>
                  <a:pt x="2" y="38"/>
                </a:lnTo>
                <a:lnTo>
                  <a:pt x="8" y="25"/>
                </a:lnTo>
                <a:lnTo>
                  <a:pt x="14" y="13"/>
                </a:lnTo>
                <a:lnTo>
                  <a:pt x="19" y="4"/>
                </a:lnTo>
                <a:lnTo>
                  <a:pt x="23" y="0"/>
                </a:lnTo>
                <a:close/>
              </a:path>
            </a:pathLst>
          </a:custGeom>
          <a:solidFill>
            <a:srgbClr val="00B19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3" name="Rectangle 181"/>
          <p:cNvSpPr>
            <a:spLocks noChangeArrowheads="1"/>
          </p:cNvSpPr>
          <p:nvPr/>
        </p:nvSpPr>
        <p:spPr bwMode="auto">
          <a:xfrm>
            <a:off x="11520341" y="5275704"/>
            <a:ext cx="62867" cy="64297"/>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4" name="Rectangle 182"/>
          <p:cNvSpPr>
            <a:spLocks noChangeArrowheads="1"/>
          </p:cNvSpPr>
          <p:nvPr/>
        </p:nvSpPr>
        <p:spPr bwMode="auto">
          <a:xfrm>
            <a:off x="11624465" y="5275704"/>
            <a:ext cx="64832" cy="64297"/>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5" name="Rectangle 183"/>
          <p:cNvSpPr>
            <a:spLocks noChangeArrowheads="1"/>
          </p:cNvSpPr>
          <p:nvPr/>
        </p:nvSpPr>
        <p:spPr bwMode="auto">
          <a:xfrm>
            <a:off x="11406395" y="5324415"/>
            <a:ext cx="27504" cy="56503"/>
          </a:xfrm>
          <a:prstGeom prst="rect">
            <a:avLst/>
          </a:prstGeom>
          <a:solidFill>
            <a:srgbClr val="B6E0F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6" name="Rectangle 184"/>
          <p:cNvSpPr>
            <a:spLocks noChangeArrowheads="1"/>
          </p:cNvSpPr>
          <p:nvPr/>
        </p:nvSpPr>
        <p:spPr bwMode="auto">
          <a:xfrm>
            <a:off x="12029170" y="5324415"/>
            <a:ext cx="33399" cy="56503"/>
          </a:xfrm>
          <a:prstGeom prst="rect">
            <a:avLst/>
          </a:prstGeom>
          <a:solidFill>
            <a:srgbClr val="9161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7" name="Freeform 185"/>
          <p:cNvSpPr>
            <a:spLocks/>
          </p:cNvSpPr>
          <p:nvPr/>
        </p:nvSpPr>
        <p:spPr bwMode="auto">
          <a:xfrm>
            <a:off x="11433899" y="5324415"/>
            <a:ext cx="595271" cy="56503"/>
          </a:xfrm>
          <a:custGeom>
            <a:avLst/>
            <a:gdLst>
              <a:gd name="T0" fmla="*/ 0 w 303"/>
              <a:gd name="T1" fmla="*/ 0 h 29"/>
              <a:gd name="T2" fmla="*/ 44 w 303"/>
              <a:gd name="T3" fmla="*/ 0 h 29"/>
              <a:gd name="T4" fmla="*/ 44 w 303"/>
              <a:gd name="T5" fmla="*/ 8 h 29"/>
              <a:gd name="T6" fmla="*/ 76 w 303"/>
              <a:gd name="T7" fmla="*/ 8 h 29"/>
              <a:gd name="T8" fmla="*/ 76 w 303"/>
              <a:gd name="T9" fmla="*/ 0 h 29"/>
              <a:gd name="T10" fmla="*/ 97 w 303"/>
              <a:gd name="T11" fmla="*/ 0 h 29"/>
              <a:gd name="T12" fmla="*/ 97 w 303"/>
              <a:gd name="T13" fmla="*/ 8 h 29"/>
              <a:gd name="T14" fmla="*/ 130 w 303"/>
              <a:gd name="T15" fmla="*/ 8 h 29"/>
              <a:gd name="T16" fmla="*/ 130 w 303"/>
              <a:gd name="T17" fmla="*/ 0 h 29"/>
              <a:gd name="T18" fmla="*/ 303 w 303"/>
              <a:gd name="T19" fmla="*/ 0 h 29"/>
              <a:gd name="T20" fmla="*/ 303 w 303"/>
              <a:gd name="T21" fmla="*/ 29 h 29"/>
              <a:gd name="T22" fmla="*/ 0 w 303"/>
              <a:gd name="T23" fmla="*/ 29 h 29"/>
              <a:gd name="T24" fmla="*/ 0 w 303"/>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29">
                <a:moveTo>
                  <a:pt x="0" y="0"/>
                </a:moveTo>
                <a:lnTo>
                  <a:pt x="44" y="0"/>
                </a:lnTo>
                <a:lnTo>
                  <a:pt x="44" y="8"/>
                </a:lnTo>
                <a:lnTo>
                  <a:pt x="76" y="8"/>
                </a:lnTo>
                <a:lnTo>
                  <a:pt x="76" y="0"/>
                </a:lnTo>
                <a:lnTo>
                  <a:pt x="97" y="0"/>
                </a:lnTo>
                <a:lnTo>
                  <a:pt x="97" y="8"/>
                </a:lnTo>
                <a:lnTo>
                  <a:pt x="130" y="8"/>
                </a:lnTo>
                <a:lnTo>
                  <a:pt x="130" y="0"/>
                </a:lnTo>
                <a:lnTo>
                  <a:pt x="303" y="0"/>
                </a:lnTo>
                <a:lnTo>
                  <a:pt x="303" y="29"/>
                </a:lnTo>
                <a:lnTo>
                  <a:pt x="0" y="29"/>
                </a:lnTo>
                <a:lnTo>
                  <a:pt x="0" y="0"/>
                </a:lnTo>
                <a:close/>
              </a:path>
            </a:pathLst>
          </a:custGeom>
          <a:solidFill>
            <a:srgbClr val="489A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8" name="Rectangle 186"/>
          <p:cNvSpPr>
            <a:spLocks noChangeArrowheads="1"/>
          </p:cNvSpPr>
          <p:nvPr/>
        </p:nvSpPr>
        <p:spPr bwMode="auto">
          <a:xfrm>
            <a:off x="11520341" y="5324415"/>
            <a:ext cx="62867" cy="15587"/>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49" name="Rectangle 187"/>
          <p:cNvSpPr>
            <a:spLocks noChangeArrowheads="1"/>
          </p:cNvSpPr>
          <p:nvPr/>
        </p:nvSpPr>
        <p:spPr bwMode="auto">
          <a:xfrm>
            <a:off x="11624465" y="5324415"/>
            <a:ext cx="64832" cy="15587"/>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0" name="Freeform 188"/>
          <p:cNvSpPr>
            <a:spLocks/>
          </p:cNvSpPr>
          <p:nvPr/>
        </p:nvSpPr>
        <p:spPr bwMode="auto">
          <a:xfrm>
            <a:off x="11976125" y="4324879"/>
            <a:ext cx="459713" cy="401373"/>
          </a:xfrm>
          <a:custGeom>
            <a:avLst/>
            <a:gdLst>
              <a:gd name="T0" fmla="*/ 0 w 234"/>
              <a:gd name="T1" fmla="*/ 0 h 206"/>
              <a:gd name="T2" fmla="*/ 234 w 234"/>
              <a:gd name="T3" fmla="*/ 52 h 206"/>
              <a:gd name="T4" fmla="*/ 234 w 234"/>
              <a:gd name="T5" fmla="*/ 206 h 206"/>
              <a:gd name="T6" fmla="*/ 0 w 234"/>
              <a:gd name="T7" fmla="*/ 206 h 206"/>
              <a:gd name="T8" fmla="*/ 0 w 234"/>
              <a:gd name="T9" fmla="*/ 0 h 206"/>
            </a:gdLst>
            <a:ahLst/>
            <a:cxnLst>
              <a:cxn ang="0">
                <a:pos x="T0" y="T1"/>
              </a:cxn>
              <a:cxn ang="0">
                <a:pos x="T2" y="T3"/>
              </a:cxn>
              <a:cxn ang="0">
                <a:pos x="T4" y="T5"/>
              </a:cxn>
              <a:cxn ang="0">
                <a:pos x="T6" y="T7"/>
              </a:cxn>
              <a:cxn ang="0">
                <a:pos x="T8" y="T9"/>
              </a:cxn>
            </a:cxnLst>
            <a:rect l="0" t="0" r="r" b="b"/>
            <a:pathLst>
              <a:path w="234" h="206">
                <a:moveTo>
                  <a:pt x="0" y="0"/>
                </a:moveTo>
                <a:lnTo>
                  <a:pt x="234" y="52"/>
                </a:lnTo>
                <a:lnTo>
                  <a:pt x="234" y="206"/>
                </a:lnTo>
                <a:lnTo>
                  <a:pt x="0" y="206"/>
                </a:lnTo>
                <a:lnTo>
                  <a:pt x="0" y="0"/>
                </a:lnTo>
                <a:close/>
              </a:path>
            </a:pathLst>
          </a:custGeom>
          <a:solidFill>
            <a:srgbClr val="E2F3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1" name="Rectangle 189"/>
          <p:cNvSpPr>
            <a:spLocks noChangeArrowheads="1"/>
          </p:cNvSpPr>
          <p:nvPr/>
        </p:nvSpPr>
        <p:spPr bwMode="auto">
          <a:xfrm>
            <a:off x="12040957" y="4336570"/>
            <a:ext cx="9824" cy="389682"/>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2" name="Rectangle 190"/>
          <p:cNvSpPr>
            <a:spLocks noChangeArrowheads="1"/>
          </p:cNvSpPr>
          <p:nvPr/>
        </p:nvSpPr>
        <p:spPr bwMode="auto">
          <a:xfrm>
            <a:off x="12164726" y="4358003"/>
            <a:ext cx="15717" cy="36824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3" name="Rectangle 191"/>
          <p:cNvSpPr>
            <a:spLocks noChangeArrowheads="1"/>
          </p:cNvSpPr>
          <p:nvPr/>
        </p:nvSpPr>
        <p:spPr bwMode="auto">
          <a:xfrm>
            <a:off x="12288495" y="4385281"/>
            <a:ext cx="15717" cy="340971"/>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4" name="Rectangle 192"/>
          <p:cNvSpPr>
            <a:spLocks noChangeArrowheads="1"/>
          </p:cNvSpPr>
          <p:nvPr/>
        </p:nvSpPr>
        <p:spPr bwMode="auto">
          <a:xfrm>
            <a:off x="12418158" y="4406712"/>
            <a:ext cx="9824" cy="31954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5" name="Rectangle 193"/>
          <p:cNvSpPr>
            <a:spLocks noChangeArrowheads="1"/>
          </p:cNvSpPr>
          <p:nvPr/>
        </p:nvSpPr>
        <p:spPr bwMode="auto">
          <a:xfrm>
            <a:off x="11976125" y="4492443"/>
            <a:ext cx="459713" cy="1169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6" name="Rectangle 194"/>
          <p:cNvSpPr>
            <a:spLocks noChangeArrowheads="1"/>
          </p:cNvSpPr>
          <p:nvPr/>
        </p:nvSpPr>
        <p:spPr bwMode="auto">
          <a:xfrm>
            <a:off x="11976125" y="4628831"/>
            <a:ext cx="459713" cy="9741"/>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7" name="Freeform 195"/>
          <p:cNvSpPr>
            <a:spLocks/>
          </p:cNvSpPr>
          <p:nvPr/>
        </p:nvSpPr>
        <p:spPr bwMode="auto">
          <a:xfrm>
            <a:off x="11873967" y="4260582"/>
            <a:ext cx="561872" cy="169511"/>
          </a:xfrm>
          <a:custGeom>
            <a:avLst/>
            <a:gdLst>
              <a:gd name="T0" fmla="*/ 6 w 286"/>
              <a:gd name="T1" fmla="*/ 0 h 87"/>
              <a:gd name="T2" fmla="*/ 286 w 286"/>
              <a:gd name="T3" fmla="*/ 64 h 87"/>
              <a:gd name="T4" fmla="*/ 286 w 286"/>
              <a:gd name="T5" fmla="*/ 87 h 87"/>
              <a:gd name="T6" fmla="*/ 0 w 286"/>
              <a:gd name="T7" fmla="*/ 23 h 87"/>
              <a:gd name="T8" fmla="*/ 6 w 286"/>
              <a:gd name="T9" fmla="*/ 0 h 87"/>
            </a:gdLst>
            <a:ahLst/>
            <a:cxnLst>
              <a:cxn ang="0">
                <a:pos x="T0" y="T1"/>
              </a:cxn>
              <a:cxn ang="0">
                <a:pos x="T2" y="T3"/>
              </a:cxn>
              <a:cxn ang="0">
                <a:pos x="T4" y="T5"/>
              </a:cxn>
              <a:cxn ang="0">
                <a:pos x="T6" y="T7"/>
              </a:cxn>
              <a:cxn ang="0">
                <a:pos x="T8" y="T9"/>
              </a:cxn>
            </a:cxnLst>
            <a:rect l="0" t="0" r="r" b="b"/>
            <a:pathLst>
              <a:path w="286" h="87">
                <a:moveTo>
                  <a:pt x="6" y="0"/>
                </a:moveTo>
                <a:lnTo>
                  <a:pt x="286" y="64"/>
                </a:lnTo>
                <a:lnTo>
                  <a:pt x="286" y="87"/>
                </a:lnTo>
                <a:lnTo>
                  <a:pt x="0" y="23"/>
                </a:lnTo>
                <a:lnTo>
                  <a:pt x="6" y="0"/>
                </a:lnTo>
                <a:close/>
              </a:path>
            </a:pathLst>
          </a:custGeom>
          <a:solidFill>
            <a:srgbClr val="6ABE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8" name="Rectangle 196"/>
          <p:cNvSpPr>
            <a:spLocks noChangeArrowheads="1"/>
          </p:cNvSpPr>
          <p:nvPr/>
        </p:nvSpPr>
        <p:spPr bwMode="auto">
          <a:xfrm>
            <a:off x="12135257" y="5088657"/>
            <a:ext cx="300583" cy="122749"/>
          </a:xfrm>
          <a:prstGeom prst="rect">
            <a:avLst/>
          </a:prstGeom>
          <a:solidFill>
            <a:srgbClr val="E79CC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59" name="Freeform 197"/>
          <p:cNvSpPr>
            <a:spLocks/>
          </p:cNvSpPr>
          <p:nvPr/>
        </p:nvSpPr>
        <p:spPr bwMode="auto">
          <a:xfrm>
            <a:off x="12135257" y="5275704"/>
            <a:ext cx="300583" cy="118853"/>
          </a:xfrm>
          <a:custGeom>
            <a:avLst/>
            <a:gdLst>
              <a:gd name="T0" fmla="*/ 0 w 153"/>
              <a:gd name="T1" fmla="*/ 0 h 61"/>
              <a:gd name="T2" fmla="*/ 153 w 153"/>
              <a:gd name="T3" fmla="*/ 0 h 61"/>
              <a:gd name="T4" fmla="*/ 153 w 153"/>
              <a:gd name="T5" fmla="*/ 61 h 61"/>
              <a:gd name="T6" fmla="*/ 21 w 153"/>
              <a:gd name="T7" fmla="*/ 61 h 61"/>
              <a:gd name="T8" fmla="*/ 0 w 153"/>
              <a:gd name="T9" fmla="*/ 9 h 61"/>
              <a:gd name="T10" fmla="*/ 0 w 153"/>
              <a:gd name="T11" fmla="*/ 0 h 61"/>
            </a:gdLst>
            <a:ahLst/>
            <a:cxnLst>
              <a:cxn ang="0">
                <a:pos x="T0" y="T1"/>
              </a:cxn>
              <a:cxn ang="0">
                <a:pos x="T2" y="T3"/>
              </a:cxn>
              <a:cxn ang="0">
                <a:pos x="T4" y="T5"/>
              </a:cxn>
              <a:cxn ang="0">
                <a:pos x="T6" y="T7"/>
              </a:cxn>
              <a:cxn ang="0">
                <a:pos x="T8" y="T9"/>
              </a:cxn>
              <a:cxn ang="0">
                <a:pos x="T10" y="T11"/>
              </a:cxn>
            </a:cxnLst>
            <a:rect l="0" t="0" r="r" b="b"/>
            <a:pathLst>
              <a:path w="153" h="61">
                <a:moveTo>
                  <a:pt x="0" y="0"/>
                </a:moveTo>
                <a:lnTo>
                  <a:pt x="153" y="0"/>
                </a:lnTo>
                <a:lnTo>
                  <a:pt x="153" y="61"/>
                </a:lnTo>
                <a:lnTo>
                  <a:pt x="21" y="61"/>
                </a:lnTo>
                <a:lnTo>
                  <a:pt x="0" y="9"/>
                </a:lnTo>
                <a:lnTo>
                  <a:pt x="0" y="0"/>
                </a:lnTo>
                <a:close/>
              </a:path>
            </a:pathLst>
          </a:custGeom>
          <a:solidFill>
            <a:srgbClr val="E79C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0" name="Freeform 198"/>
          <p:cNvSpPr>
            <a:spLocks/>
          </p:cNvSpPr>
          <p:nvPr/>
        </p:nvSpPr>
        <p:spPr bwMode="auto">
          <a:xfrm>
            <a:off x="12135257" y="5293241"/>
            <a:ext cx="41257" cy="101317"/>
          </a:xfrm>
          <a:custGeom>
            <a:avLst/>
            <a:gdLst>
              <a:gd name="T0" fmla="*/ 0 w 21"/>
              <a:gd name="T1" fmla="*/ 0 h 52"/>
              <a:gd name="T2" fmla="*/ 21 w 21"/>
              <a:gd name="T3" fmla="*/ 52 h 52"/>
              <a:gd name="T4" fmla="*/ 0 w 21"/>
              <a:gd name="T5" fmla="*/ 52 h 52"/>
              <a:gd name="T6" fmla="*/ 0 w 21"/>
              <a:gd name="T7" fmla="*/ 0 h 52"/>
            </a:gdLst>
            <a:ahLst/>
            <a:cxnLst>
              <a:cxn ang="0">
                <a:pos x="T0" y="T1"/>
              </a:cxn>
              <a:cxn ang="0">
                <a:pos x="T2" y="T3"/>
              </a:cxn>
              <a:cxn ang="0">
                <a:pos x="T4" y="T5"/>
              </a:cxn>
              <a:cxn ang="0">
                <a:pos x="T6" y="T7"/>
              </a:cxn>
            </a:cxnLst>
            <a:rect l="0" t="0" r="r" b="b"/>
            <a:pathLst>
              <a:path w="21" h="52">
                <a:moveTo>
                  <a:pt x="0" y="0"/>
                </a:moveTo>
                <a:lnTo>
                  <a:pt x="21" y="52"/>
                </a:lnTo>
                <a:lnTo>
                  <a:pt x="0" y="52"/>
                </a:lnTo>
                <a:lnTo>
                  <a:pt x="0" y="0"/>
                </a:lnTo>
                <a:close/>
              </a:path>
            </a:pathLst>
          </a:custGeom>
          <a:solidFill>
            <a:srgbClr val="E091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1" name="Freeform 199"/>
          <p:cNvSpPr>
            <a:spLocks/>
          </p:cNvSpPr>
          <p:nvPr/>
        </p:nvSpPr>
        <p:spPr bwMode="auto">
          <a:xfrm>
            <a:off x="12198124" y="5458855"/>
            <a:ext cx="237716" cy="122749"/>
          </a:xfrm>
          <a:custGeom>
            <a:avLst/>
            <a:gdLst>
              <a:gd name="T0" fmla="*/ 0 w 121"/>
              <a:gd name="T1" fmla="*/ 0 h 63"/>
              <a:gd name="T2" fmla="*/ 121 w 121"/>
              <a:gd name="T3" fmla="*/ 0 h 63"/>
              <a:gd name="T4" fmla="*/ 121 w 121"/>
              <a:gd name="T5" fmla="*/ 63 h 63"/>
              <a:gd name="T6" fmla="*/ 25 w 121"/>
              <a:gd name="T7" fmla="*/ 63 h 63"/>
              <a:gd name="T8" fmla="*/ 0 w 121"/>
              <a:gd name="T9" fmla="*/ 0 h 63"/>
            </a:gdLst>
            <a:ahLst/>
            <a:cxnLst>
              <a:cxn ang="0">
                <a:pos x="T0" y="T1"/>
              </a:cxn>
              <a:cxn ang="0">
                <a:pos x="T2" y="T3"/>
              </a:cxn>
              <a:cxn ang="0">
                <a:pos x="T4" y="T5"/>
              </a:cxn>
              <a:cxn ang="0">
                <a:pos x="T6" y="T7"/>
              </a:cxn>
              <a:cxn ang="0">
                <a:pos x="T8" y="T9"/>
              </a:cxn>
            </a:cxnLst>
            <a:rect l="0" t="0" r="r" b="b"/>
            <a:pathLst>
              <a:path w="121" h="63">
                <a:moveTo>
                  <a:pt x="0" y="0"/>
                </a:moveTo>
                <a:lnTo>
                  <a:pt x="121" y="0"/>
                </a:lnTo>
                <a:lnTo>
                  <a:pt x="121" y="63"/>
                </a:lnTo>
                <a:lnTo>
                  <a:pt x="25" y="63"/>
                </a:lnTo>
                <a:lnTo>
                  <a:pt x="0" y="0"/>
                </a:lnTo>
                <a:close/>
              </a:path>
            </a:pathLst>
          </a:custGeom>
          <a:solidFill>
            <a:srgbClr val="E79C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2" name="Freeform 200"/>
          <p:cNvSpPr>
            <a:spLocks/>
          </p:cNvSpPr>
          <p:nvPr/>
        </p:nvSpPr>
        <p:spPr bwMode="auto">
          <a:xfrm>
            <a:off x="12135257" y="5458855"/>
            <a:ext cx="111982" cy="122749"/>
          </a:xfrm>
          <a:custGeom>
            <a:avLst/>
            <a:gdLst>
              <a:gd name="T0" fmla="*/ 0 w 57"/>
              <a:gd name="T1" fmla="*/ 0 h 63"/>
              <a:gd name="T2" fmla="*/ 32 w 57"/>
              <a:gd name="T3" fmla="*/ 0 h 63"/>
              <a:gd name="T4" fmla="*/ 57 w 57"/>
              <a:gd name="T5" fmla="*/ 63 h 63"/>
              <a:gd name="T6" fmla="*/ 0 w 57"/>
              <a:gd name="T7" fmla="*/ 63 h 63"/>
              <a:gd name="T8" fmla="*/ 0 w 57"/>
              <a:gd name="T9" fmla="*/ 0 h 63"/>
            </a:gdLst>
            <a:ahLst/>
            <a:cxnLst>
              <a:cxn ang="0">
                <a:pos x="T0" y="T1"/>
              </a:cxn>
              <a:cxn ang="0">
                <a:pos x="T2" y="T3"/>
              </a:cxn>
              <a:cxn ang="0">
                <a:pos x="T4" y="T5"/>
              </a:cxn>
              <a:cxn ang="0">
                <a:pos x="T6" y="T7"/>
              </a:cxn>
              <a:cxn ang="0">
                <a:pos x="T8" y="T9"/>
              </a:cxn>
            </a:cxnLst>
            <a:rect l="0" t="0" r="r" b="b"/>
            <a:pathLst>
              <a:path w="57" h="63">
                <a:moveTo>
                  <a:pt x="0" y="0"/>
                </a:moveTo>
                <a:lnTo>
                  <a:pt x="32" y="0"/>
                </a:lnTo>
                <a:lnTo>
                  <a:pt x="57" y="63"/>
                </a:lnTo>
                <a:lnTo>
                  <a:pt x="0" y="63"/>
                </a:lnTo>
                <a:lnTo>
                  <a:pt x="0" y="0"/>
                </a:lnTo>
                <a:close/>
              </a:path>
            </a:pathLst>
          </a:custGeom>
          <a:solidFill>
            <a:srgbClr val="E091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3" name="Freeform 201"/>
          <p:cNvSpPr>
            <a:spLocks/>
          </p:cNvSpPr>
          <p:nvPr/>
        </p:nvSpPr>
        <p:spPr bwMode="auto">
          <a:xfrm>
            <a:off x="12270813" y="5645902"/>
            <a:ext cx="165025" cy="118853"/>
          </a:xfrm>
          <a:custGeom>
            <a:avLst/>
            <a:gdLst>
              <a:gd name="T0" fmla="*/ 0 w 84"/>
              <a:gd name="T1" fmla="*/ 0 h 61"/>
              <a:gd name="T2" fmla="*/ 84 w 84"/>
              <a:gd name="T3" fmla="*/ 0 h 61"/>
              <a:gd name="T4" fmla="*/ 84 w 84"/>
              <a:gd name="T5" fmla="*/ 61 h 61"/>
              <a:gd name="T6" fmla="*/ 25 w 84"/>
              <a:gd name="T7" fmla="*/ 61 h 61"/>
              <a:gd name="T8" fmla="*/ 0 w 84"/>
              <a:gd name="T9" fmla="*/ 0 h 61"/>
            </a:gdLst>
            <a:ahLst/>
            <a:cxnLst>
              <a:cxn ang="0">
                <a:pos x="T0" y="T1"/>
              </a:cxn>
              <a:cxn ang="0">
                <a:pos x="T2" y="T3"/>
              </a:cxn>
              <a:cxn ang="0">
                <a:pos x="T4" y="T5"/>
              </a:cxn>
              <a:cxn ang="0">
                <a:pos x="T6" y="T7"/>
              </a:cxn>
              <a:cxn ang="0">
                <a:pos x="T8" y="T9"/>
              </a:cxn>
            </a:cxnLst>
            <a:rect l="0" t="0" r="r" b="b"/>
            <a:pathLst>
              <a:path w="84" h="61">
                <a:moveTo>
                  <a:pt x="0" y="0"/>
                </a:moveTo>
                <a:lnTo>
                  <a:pt x="84" y="0"/>
                </a:lnTo>
                <a:lnTo>
                  <a:pt x="84" y="61"/>
                </a:lnTo>
                <a:lnTo>
                  <a:pt x="25" y="61"/>
                </a:lnTo>
                <a:lnTo>
                  <a:pt x="0" y="0"/>
                </a:lnTo>
                <a:close/>
              </a:path>
            </a:pathLst>
          </a:custGeom>
          <a:solidFill>
            <a:srgbClr val="E79C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4" name="Freeform 202"/>
          <p:cNvSpPr>
            <a:spLocks/>
          </p:cNvSpPr>
          <p:nvPr/>
        </p:nvSpPr>
        <p:spPr bwMode="auto">
          <a:xfrm>
            <a:off x="12135257" y="5645902"/>
            <a:ext cx="184671" cy="118853"/>
          </a:xfrm>
          <a:custGeom>
            <a:avLst/>
            <a:gdLst>
              <a:gd name="T0" fmla="*/ 0 w 94"/>
              <a:gd name="T1" fmla="*/ 0 h 61"/>
              <a:gd name="T2" fmla="*/ 69 w 94"/>
              <a:gd name="T3" fmla="*/ 0 h 61"/>
              <a:gd name="T4" fmla="*/ 94 w 94"/>
              <a:gd name="T5" fmla="*/ 61 h 61"/>
              <a:gd name="T6" fmla="*/ 0 w 94"/>
              <a:gd name="T7" fmla="*/ 61 h 61"/>
              <a:gd name="T8" fmla="*/ 0 w 94"/>
              <a:gd name="T9" fmla="*/ 0 h 61"/>
            </a:gdLst>
            <a:ahLst/>
            <a:cxnLst>
              <a:cxn ang="0">
                <a:pos x="T0" y="T1"/>
              </a:cxn>
              <a:cxn ang="0">
                <a:pos x="T2" y="T3"/>
              </a:cxn>
              <a:cxn ang="0">
                <a:pos x="T4" y="T5"/>
              </a:cxn>
              <a:cxn ang="0">
                <a:pos x="T6" y="T7"/>
              </a:cxn>
              <a:cxn ang="0">
                <a:pos x="T8" y="T9"/>
              </a:cxn>
            </a:cxnLst>
            <a:rect l="0" t="0" r="r" b="b"/>
            <a:pathLst>
              <a:path w="94" h="61">
                <a:moveTo>
                  <a:pt x="0" y="0"/>
                </a:moveTo>
                <a:lnTo>
                  <a:pt x="69" y="0"/>
                </a:lnTo>
                <a:lnTo>
                  <a:pt x="94" y="61"/>
                </a:lnTo>
                <a:lnTo>
                  <a:pt x="0" y="61"/>
                </a:lnTo>
                <a:lnTo>
                  <a:pt x="0" y="0"/>
                </a:lnTo>
                <a:close/>
              </a:path>
            </a:pathLst>
          </a:custGeom>
          <a:solidFill>
            <a:srgbClr val="E091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5" name="Freeform 203"/>
          <p:cNvSpPr>
            <a:spLocks/>
          </p:cNvSpPr>
          <p:nvPr/>
        </p:nvSpPr>
        <p:spPr bwMode="auto">
          <a:xfrm>
            <a:off x="12349397" y="5844640"/>
            <a:ext cx="86442" cy="118853"/>
          </a:xfrm>
          <a:custGeom>
            <a:avLst/>
            <a:gdLst>
              <a:gd name="T0" fmla="*/ 0 w 44"/>
              <a:gd name="T1" fmla="*/ 0 h 61"/>
              <a:gd name="T2" fmla="*/ 44 w 44"/>
              <a:gd name="T3" fmla="*/ 0 h 61"/>
              <a:gd name="T4" fmla="*/ 44 w 44"/>
              <a:gd name="T5" fmla="*/ 61 h 61"/>
              <a:gd name="T6" fmla="*/ 23 w 44"/>
              <a:gd name="T7" fmla="*/ 61 h 61"/>
              <a:gd name="T8" fmla="*/ 0 w 44"/>
              <a:gd name="T9" fmla="*/ 0 h 61"/>
            </a:gdLst>
            <a:ahLst/>
            <a:cxnLst>
              <a:cxn ang="0">
                <a:pos x="T0" y="T1"/>
              </a:cxn>
              <a:cxn ang="0">
                <a:pos x="T2" y="T3"/>
              </a:cxn>
              <a:cxn ang="0">
                <a:pos x="T4" y="T5"/>
              </a:cxn>
              <a:cxn ang="0">
                <a:pos x="T6" y="T7"/>
              </a:cxn>
              <a:cxn ang="0">
                <a:pos x="T8" y="T9"/>
              </a:cxn>
            </a:cxnLst>
            <a:rect l="0" t="0" r="r" b="b"/>
            <a:pathLst>
              <a:path w="44" h="61">
                <a:moveTo>
                  <a:pt x="0" y="0"/>
                </a:moveTo>
                <a:lnTo>
                  <a:pt x="44" y="0"/>
                </a:lnTo>
                <a:lnTo>
                  <a:pt x="44" y="61"/>
                </a:lnTo>
                <a:lnTo>
                  <a:pt x="23" y="61"/>
                </a:lnTo>
                <a:lnTo>
                  <a:pt x="0" y="0"/>
                </a:lnTo>
                <a:close/>
              </a:path>
            </a:pathLst>
          </a:custGeom>
          <a:solidFill>
            <a:srgbClr val="E79C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6" name="Freeform 204"/>
          <p:cNvSpPr>
            <a:spLocks/>
          </p:cNvSpPr>
          <p:nvPr/>
        </p:nvSpPr>
        <p:spPr bwMode="auto">
          <a:xfrm>
            <a:off x="12135257" y="5844640"/>
            <a:ext cx="259326" cy="118853"/>
          </a:xfrm>
          <a:custGeom>
            <a:avLst/>
            <a:gdLst>
              <a:gd name="T0" fmla="*/ 0 w 132"/>
              <a:gd name="T1" fmla="*/ 0 h 61"/>
              <a:gd name="T2" fmla="*/ 109 w 132"/>
              <a:gd name="T3" fmla="*/ 0 h 61"/>
              <a:gd name="T4" fmla="*/ 132 w 132"/>
              <a:gd name="T5" fmla="*/ 61 h 61"/>
              <a:gd name="T6" fmla="*/ 0 w 132"/>
              <a:gd name="T7" fmla="*/ 61 h 61"/>
              <a:gd name="T8" fmla="*/ 0 w 132"/>
              <a:gd name="T9" fmla="*/ 0 h 61"/>
            </a:gdLst>
            <a:ahLst/>
            <a:cxnLst>
              <a:cxn ang="0">
                <a:pos x="T0" y="T1"/>
              </a:cxn>
              <a:cxn ang="0">
                <a:pos x="T2" y="T3"/>
              </a:cxn>
              <a:cxn ang="0">
                <a:pos x="T4" y="T5"/>
              </a:cxn>
              <a:cxn ang="0">
                <a:pos x="T6" y="T7"/>
              </a:cxn>
              <a:cxn ang="0">
                <a:pos x="T8" y="T9"/>
              </a:cxn>
            </a:cxnLst>
            <a:rect l="0" t="0" r="r" b="b"/>
            <a:pathLst>
              <a:path w="132" h="61">
                <a:moveTo>
                  <a:pt x="0" y="0"/>
                </a:moveTo>
                <a:lnTo>
                  <a:pt x="109" y="0"/>
                </a:lnTo>
                <a:lnTo>
                  <a:pt x="132" y="61"/>
                </a:lnTo>
                <a:lnTo>
                  <a:pt x="0" y="61"/>
                </a:lnTo>
                <a:lnTo>
                  <a:pt x="0" y="0"/>
                </a:lnTo>
                <a:close/>
              </a:path>
            </a:pathLst>
          </a:custGeom>
          <a:solidFill>
            <a:srgbClr val="E091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7" name="Rectangle 206"/>
          <p:cNvSpPr>
            <a:spLocks noChangeArrowheads="1"/>
          </p:cNvSpPr>
          <p:nvPr/>
        </p:nvSpPr>
        <p:spPr bwMode="auto">
          <a:xfrm>
            <a:off x="11787304" y="5433521"/>
            <a:ext cx="64831" cy="62349"/>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8" name="Rectangle 207"/>
          <p:cNvSpPr>
            <a:spLocks noChangeArrowheads="1"/>
          </p:cNvSpPr>
          <p:nvPr/>
        </p:nvSpPr>
        <p:spPr bwMode="auto">
          <a:xfrm>
            <a:off x="11893391" y="5433521"/>
            <a:ext cx="62866" cy="62349"/>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69" name="Rectangle 208"/>
          <p:cNvSpPr>
            <a:spLocks noChangeArrowheads="1"/>
          </p:cNvSpPr>
          <p:nvPr/>
        </p:nvSpPr>
        <p:spPr bwMode="auto">
          <a:xfrm>
            <a:off x="11787304" y="5589393"/>
            <a:ext cx="64831" cy="64298"/>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0" name="Rectangle 209"/>
          <p:cNvSpPr>
            <a:spLocks noChangeArrowheads="1"/>
          </p:cNvSpPr>
          <p:nvPr/>
        </p:nvSpPr>
        <p:spPr bwMode="auto">
          <a:xfrm>
            <a:off x="11893391" y="5589393"/>
            <a:ext cx="62866" cy="64298"/>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1" name="Rectangle 210"/>
          <p:cNvSpPr>
            <a:spLocks noChangeArrowheads="1"/>
          </p:cNvSpPr>
          <p:nvPr/>
        </p:nvSpPr>
        <p:spPr bwMode="auto">
          <a:xfrm>
            <a:off x="11689076" y="5747215"/>
            <a:ext cx="64831" cy="64298"/>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2" name="Rectangle 211"/>
          <p:cNvSpPr>
            <a:spLocks noChangeArrowheads="1"/>
          </p:cNvSpPr>
          <p:nvPr/>
        </p:nvSpPr>
        <p:spPr bwMode="auto">
          <a:xfrm>
            <a:off x="11795162" y="5747215"/>
            <a:ext cx="62866" cy="64298"/>
          </a:xfrm>
          <a:prstGeom prst="rect">
            <a:avLst/>
          </a:prstGeom>
          <a:solidFill>
            <a:srgbClr val="353C8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3" name="Rectangle 212"/>
          <p:cNvSpPr>
            <a:spLocks noChangeArrowheads="1"/>
          </p:cNvSpPr>
          <p:nvPr/>
        </p:nvSpPr>
        <p:spPr bwMode="auto">
          <a:xfrm>
            <a:off x="11500477" y="5324410"/>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4" name="Rectangle 213"/>
          <p:cNvSpPr>
            <a:spLocks noChangeArrowheads="1"/>
          </p:cNvSpPr>
          <p:nvPr/>
        </p:nvSpPr>
        <p:spPr bwMode="auto">
          <a:xfrm>
            <a:off x="11647820" y="5324410"/>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5" name="Rectangle 214"/>
          <p:cNvSpPr>
            <a:spLocks noChangeArrowheads="1"/>
          </p:cNvSpPr>
          <p:nvPr/>
        </p:nvSpPr>
        <p:spPr bwMode="auto">
          <a:xfrm>
            <a:off x="11795162" y="5324410"/>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6" name="Rectangle 215"/>
          <p:cNvSpPr>
            <a:spLocks noChangeArrowheads="1"/>
          </p:cNvSpPr>
          <p:nvPr/>
        </p:nvSpPr>
        <p:spPr bwMode="auto">
          <a:xfrm>
            <a:off x="11942505" y="5324410"/>
            <a:ext cx="9823"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7" name="Rectangle 216"/>
          <p:cNvSpPr>
            <a:spLocks noChangeArrowheads="1"/>
          </p:cNvSpPr>
          <p:nvPr/>
        </p:nvSpPr>
        <p:spPr bwMode="auto">
          <a:xfrm>
            <a:off x="11433682" y="5380913"/>
            <a:ext cx="595264" cy="37020"/>
          </a:xfrm>
          <a:prstGeom prst="rect">
            <a:avLst/>
          </a:prstGeom>
          <a:solidFill>
            <a:srgbClr val="6EC2E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8" name="Rectangle 217"/>
          <p:cNvSpPr>
            <a:spLocks noChangeArrowheads="1"/>
          </p:cNvSpPr>
          <p:nvPr/>
        </p:nvSpPr>
        <p:spPr bwMode="auto">
          <a:xfrm>
            <a:off x="11406178" y="5482231"/>
            <a:ext cx="27504" cy="54555"/>
          </a:xfrm>
          <a:prstGeom prst="rect">
            <a:avLst/>
          </a:prstGeom>
          <a:solidFill>
            <a:srgbClr val="B6E0F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79" name="Rectangle 218"/>
          <p:cNvSpPr>
            <a:spLocks noChangeArrowheads="1"/>
          </p:cNvSpPr>
          <p:nvPr/>
        </p:nvSpPr>
        <p:spPr bwMode="auto">
          <a:xfrm>
            <a:off x="12028946" y="5482231"/>
            <a:ext cx="33398" cy="54555"/>
          </a:xfrm>
          <a:prstGeom prst="rect">
            <a:avLst/>
          </a:prstGeom>
          <a:solidFill>
            <a:srgbClr val="9161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0" name="Freeform 219"/>
          <p:cNvSpPr>
            <a:spLocks/>
          </p:cNvSpPr>
          <p:nvPr/>
        </p:nvSpPr>
        <p:spPr bwMode="auto">
          <a:xfrm>
            <a:off x="11433682" y="5482231"/>
            <a:ext cx="595264" cy="54555"/>
          </a:xfrm>
          <a:custGeom>
            <a:avLst/>
            <a:gdLst>
              <a:gd name="T0" fmla="*/ 0 w 303"/>
              <a:gd name="T1" fmla="*/ 0 h 28"/>
              <a:gd name="T2" fmla="*/ 180 w 303"/>
              <a:gd name="T3" fmla="*/ 0 h 28"/>
              <a:gd name="T4" fmla="*/ 180 w 303"/>
              <a:gd name="T5" fmla="*/ 7 h 28"/>
              <a:gd name="T6" fmla="*/ 213 w 303"/>
              <a:gd name="T7" fmla="*/ 7 h 28"/>
              <a:gd name="T8" fmla="*/ 213 w 303"/>
              <a:gd name="T9" fmla="*/ 0 h 28"/>
              <a:gd name="T10" fmla="*/ 234 w 303"/>
              <a:gd name="T11" fmla="*/ 0 h 28"/>
              <a:gd name="T12" fmla="*/ 234 w 303"/>
              <a:gd name="T13" fmla="*/ 7 h 28"/>
              <a:gd name="T14" fmla="*/ 266 w 303"/>
              <a:gd name="T15" fmla="*/ 7 h 28"/>
              <a:gd name="T16" fmla="*/ 266 w 303"/>
              <a:gd name="T17" fmla="*/ 0 h 28"/>
              <a:gd name="T18" fmla="*/ 303 w 303"/>
              <a:gd name="T19" fmla="*/ 0 h 28"/>
              <a:gd name="T20" fmla="*/ 303 w 303"/>
              <a:gd name="T21" fmla="*/ 28 h 28"/>
              <a:gd name="T22" fmla="*/ 0 w 303"/>
              <a:gd name="T23" fmla="*/ 28 h 28"/>
              <a:gd name="T24" fmla="*/ 0 w 30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28">
                <a:moveTo>
                  <a:pt x="0" y="0"/>
                </a:moveTo>
                <a:lnTo>
                  <a:pt x="180" y="0"/>
                </a:lnTo>
                <a:lnTo>
                  <a:pt x="180" y="7"/>
                </a:lnTo>
                <a:lnTo>
                  <a:pt x="213" y="7"/>
                </a:lnTo>
                <a:lnTo>
                  <a:pt x="213" y="0"/>
                </a:lnTo>
                <a:lnTo>
                  <a:pt x="234" y="0"/>
                </a:lnTo>
                <a:lnTo>
                  <a:pt x="234" y="7"/>
                </a:lnTo>
                <a:lnTo>
                  <a:pt x="266" y="7"/>
                </a:lnTo>
                <a:lnTo>
                  <a:pt x="266" y="0"/>
                </a:lnTo>
                <a:lnTo>
                  <a:pt x="303" y="0"/>
                </a:lnTo>
                <a:lnTo>
                  <a:pt x="303" y="28"/>
                </a:lnTo>
                <a:lnTo>
                  <a:pt x="0" y="28"/>
                </a:lnTo>
                <a:lnTo>
                  <a:pt x="0" y="0"/>
                </a:lnTo>
                <a:close/>
              </a:path>
            </a:pathLst>
          </a:custGeom>
          <a:solidFill>
            <a:srgbClr val="489A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1" name="Rectangle 220"/>
          <p:cNvSpPr>
            <a:spLocks noChangeArrowheads="1"/>
          </p:cNvSpPr>
          <p:nvPr/>
        </p:nvSpPr>
        <p:spPr bwMode="auto">
          <a:xfrm>
            <a:off x="11787304" y="5482231"/>
            <a:ext cx="64831" cy="13639"/>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2" name="Rectangle 221"/>
          <p:cNvSpPr>
            <a:spLocks noChangeArrowheads="1"/>
          </p:cNvSpPr>
          <p:nvPr/>
        </p:nvSpPr>
        <p:spPr bwMode="auto">
          <a:xfrm>
            <a:off x="11893391" y="5482231"/>
            <a:ext cx="62866" cy="13639"/>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3" name="Rectangle 222"/>
          <p:cNvSpPr>
            <a:spLocks noChangeArrowheads="1"/>
          </p:cNvSpPr>
          <p:nvPr/>
        </p:nvSpPr>
        <p:spPr bwMode="auto">
          <a:xfrm>
            <a:off x="11500477" y="5482231"/>
            <a:ext cx="11787" cy="54555"/>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4" name="Rectangle 223"/>
          <p:cNvSpPr>
            <a:spLocks noChangeArrowheads="1"/>
          </p:cNvSpPr>
          <p:nvPr/>
        </p:nvSpPr>
        <p:spPr bwMode="auto">
          <a:xfrm>
            <a:off x="11647820" y="5482231"/>
            <a:ext cx="11787" cy="54555"/>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5" name="Rectangle 224"/>
          <p:cNvSpPr>
            <a:spLocks noChangeArrowheads="1"/>
          </p:cNvSpPr>
          <p:nvPr/>
        </p:nvSpPr>
        <p:spPr bwMode="auto">
          <a:xfrm>
            <a:off x="11795162" y="5482231"/>
            <a:ext cx="11787" cy="54555"/>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6" name="Rectangle 225"/>
          <p:cNvSpPr>
            <a:spLocks noChangeArrowheads="1"/>
          </p:cNvSpPr>
          <p:nvPr/>
        </p:nvSpPr>
        <p:spPr bwMode="auto">
          <a:xfrm>
            <a:off x="11942505" y="5482231"/>
            <a:ext cx="9823" cy="54555"/>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7" name="Rectangle 226"/>
          <p:cNvSpPr>
            <a:spLocks noChangeArrowheads="1"/>
          </p:cNvSpPr>
          <p:nvPr/>
        </p:nvSpPr>
        <p:spPr bwMode="auto">
          <a:xfrm>
            <a:off x="11433682" y="5536786"/>
            <a:ext cx="595264" cy="38968"/>
          </a:xfrm>
          <a:prstGeom prst="rect">
            <a:avLst/>
          </a:prstGeom>
          <a:solidFill>
            <a:srgbClr val="6EC2E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8" name="Freeform 227"/>
          <p:cNvSpPr>
            <a:spLocks/>
          </p:cNvSpPr>
          <p:nvPr/>
        </p:nvSpPr>
        <p:spPr bwMode="auto">
          <a:xfrm>
            <a:off x="11414036" y="5665381"/>
            <a:ext cx="19646" cy="29226"/>
          </a:xfrm>
          <a:custGeom>
            <a:avLst/>
            <a:gdLst>
              <a:gd name="T0" fmla="*/ 10 w 10"/>
              <a:gd name="T1" fmla="*/ 0 h 15"/>
              <a:gd name="T2" fmla="*/ 10 w 10"/>
              <a:gd name="T3" fmla="*/ 15 h 15"/>
              <a:gd name="T4" fmla="*/ 0 w 10"/>
              <a:gd name="T5" fmla="*/ 15 h 15"/>
              <a:gd name="T6" fmla="*/ 8 w 10"/>
              <a:gd name="T7" fmla="*/ 3 h 15"/>
              <a:gd name="T8" fmla="*/ 10 w 10"/>
              <a:gd name="T9" fmla="*/ 0 h 15"/>
            </a:gdLst>
            <a:ahLst/>
            <a:cxnLst>
              <a:cxn ang="0">
                <a:pos x="T0" y="T1"/>
              </a:cxn>
              <a:cxn ang="0">
                <a:pos x="T2" y="T3"/>
              </a:cxn>
              <a:cxn ang="0">
                <a:pos x="T4" y="T5"/>
              </a:cxn>
              <a:cxn ang="0">
                <a:pos x="T6" y="T7"/>
              </a:cxn>
              <a:cxn ang="0">
                <a:pos x="T8" y="T9"/>
              </a:cxn>
            </a:cxnLst>
            <a:rect l="0" t="0" r="r" b="b"/>
            <a:pathLst>
              <a:path w="10" h="15">
                <a:moveTo>
                  <a:pt x="10" y="0"/>
                </a:moveTo>
                <a:lnTo>
                  <a:pt x="10" y="15"/>
                </a:lnTo>
                <a:lnTo>
                  <a:pt x="0" y="15"/>
                </a:lnTo>
                <a:lnTo>
                  <a:pt x="8" y="3"/>
                </a:lnTo>
                <a:lnTo>
                  <a:pt x="10" y="0"/>
                </a:lnTo>
                <a:close/>
              </a:path>
            </a:pathLst>
          </a:custGeom>
          <a:solidFill>
            <a:srgbClr val="B6E0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89" name="Freeform 228"/>
          <p:cNvSpPr>
            <a:spLocks/>
          </p:cNvSpPr>
          <p:nvPr/>
        </p:nvSpPr>
        <p:spPr bwMode="auto">
          <a:xfrm>
            <a:off x="11406178" y="5638104"/>
            <a:ext cx="27504" cy="52607"/>
          </a:xfrm>
          <a:custGeom>
            <a:avLst/>
            <a:gdLst>
              <a:gd name="T0" fmla="*/ 4 w 14"/>
              <a:gd name="T1" fmla="*/ 0 h 27"/>
              <a:gd name="T2" fmla="*/ 14 w 14"/>
              <a:gd name="T3" fmla="*/ 0 h 27"/>
              <a:gd name="T4" fmla="*/ 14 w 14"/>
              <a:gd name="T5" fmla="*/ 8 h 27"/>
              <a:gd name="T6" fmla="*/ 12 w 14"/>
              <a:gd name="T7" fmla="*/ 14 h 27"/>
              <a:gd name="T8" fmla="*/ 10 w 14"/>
              <a:gd name="T9" fmla="*/ 17 h 27"/>
              <a:gd name="T10" fmla="*/ 6 w 14"/>
              <a:gd name="T11" fmla="*/ 21 h 27"/>
              <a:gd name="T12" fmla="*/ 0 w 14"/>
              <a:gd name="T13" fmla="*/ 27 h 27"/>
              <a:gd name="T14" fmla="*/ 0 w 14"/>
              <a:gd name="T15" fmla="*/ 0 h 27"/>
              <a:gd name="T16" fmla="*/ 4 w 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7">
                <a:moveTo>
                  <a:pt x="4" y="0"/>
                </a:moveTo>
                <a:lnTo>
                  <a:pt x="14" y="0"/>
                </a:lnTo>
                <a:lnTo>
                  <a:pt x="14" y="8"/>
                </a:lnTo>
                <a:lnTo>
                  <a:pt x="12" y="14"/>
                </a:lnTo>
                <a:lnTo>
                  <a:pt x="10" y="17"/>
                </a:lnTo>
                <a:lnTo>
                  <a:pt x="6" y="21"/>
                </a:lnTo>
                <a:lnTo>
                  <a:pt x="0" y="27"/>
                </a:lnTo>
                <a:lnTo>
                  <a:pt x="0" y="0"/>
                </a:lnTo>
                <a:lnTo>
                  <a:pt x="4" y="0"/>
                </a:lnTo>
                <a:close/>
              </a:path>
            </a:pathLst>
          </a:custGeom>
          <a:solidFill>
            <a:srgbClr val="3DA79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0" name="Freeform 229"/>
          <p:cNvSpPr>
            <a:spLocks noEditPoints="1"/>
          </p:cNvSpPr>
          <p:nvPr/>
        </p:nvSpPr>
        <p:spPr bwMode="auto">
          <a:xfrm>
            <a:off x="11406178" y="5638104"/>
            <a:ext cx="27504" cy="56504"/>
          </a:xfrm>
          <a:custGeom>
            <a:avLst/>
            <a:gdLst>
              <a:gd name="T0" fmla="*/ 14 w 14"/>
              <a:gd name="T1" fmla="*/ 8 h 29"/>
              <a:gd name="T2" fmla="*/ 14 w 14"/>
              <a:gd name="T3" fmla="*/ 14 h 29"/>
              <a:gd name="T4" fmla="*/ 12 w 14"/>
              <a:gd name="T5" fmla="*/ 17 h 29"/>
              <a:gd name="T6" fmla="*/ 4 w 14"/>
              <a:gd name="T7" fmla="*/ 29 h 29"/>
              <a:gd name="T8" fmla="*/ 0 w 14"/>
              <a:gd name="T9" fmla="*/ 29 h 29"/>
              <a:gd name="T10" fmla="*/ 0 w 14"/>
              <a:gd name="T11" fmla="*/ 27 h 29"/>
              <a:gd name="T12" fmla="*/ 6 w 14"/>
              <a:gd name="T13" fmla="*/ 21 h 29"/>
              <a:gd name="T14" fmla="*/ 10 w 14"/>
              <a:gd name="T15" fmla="*/ 17 h 29"/>
              <a:gd name="T16" fmla="*/ 12 w 14"/>
              <a:gd name="T17" fmla="*/ 14 h 29"/>
              <a:gd name="T18" fmla="*/ 14 w 14"/>
              <a:gd name="T19" fmla="*/ 8 h 29"/>
              <a:gd name="T20" fmla="*/ 0 w 14"/>
              <a:gd name="T21" fmla="*/ 0 h 29"/>
              <a:gd name="T22" fmla="*/ 4 w 14"/>
              <a:gd name="T23" fmla="*/ 0 h 29"/>
              <a:gd name="T24" fmla="*/ 0 w 14"/>
              <a:gd name="T25" fmla="*/ 0 h 29"/>
              <a:gd name="T26" fmla="*/ 0 w 14"/>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9">
                <a:moveTo>
                  <a:pt x="14" y="8"/>
                </a:moveTo>
                <a:lnTo>
                  <a:pt x="14" y="14"/>
                </a:lnTo>
                <a:lnTo>
                  <a:pt x="12" y="17"/>
                </a:lnTo>
                <a:lnTo>
                  <a:pt x="4" y="29"/>
                </a:lnTo>
                <a:lnTo>
                  <a:pt x="0" y="29"/>
                </a:lnTo>
                <a:lnTo>
                  <a:pt x="0" y="27"/>
                </a:lnTo>
                <a:lnTo>
                  <a:pt x="6" y="21"/>
                </a:lnTo>
                <a:lnTo>
                  <a:pt x="10" y="17"/>
                </a:lnTo>
                <a:lnTo>
                  <a:pt x="12" y="14"/>
                </a:lnTo>
                <a:lnTo>
                  <a:pt x="14" y="8"/>
                </a:lnTo>
                <a:close/>
                <a:moveTo>
                  <a:pt x="0" y="0"/>
                </a:moveTo>
                <a:lnTo>
                  <a:pt x="4" y="0"/>
                </a:lnTo>
                <a:lnTo>
                  <a:pt x="0" y="0"/>
                </a:lnTo>
                <a:lnTo>
                  <a:pt x="0" y="0"/>
                </a:lnTo>
                <a:close/>
              </a:path>
            </a:pathLst>
          </a:custGeom>
          <a:solidFill>
            <a:srgbClr val="389A9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1" name="Rectangle 230"/>
          <p:cNvSpPr>
            <a:spLocks noChangeArrowheads="1"/>
          </p:cNvSpPr>
          <p:nvPr/>
        </p:nvSpPr>
        <p:spPr bwMode="auto">
          <a:xfrm>
            <a:off x="12028946" y="5638104"/>
            <a:ext cx="33398" cy="56504"/>
          </a:xfrm>
          <a:prstGeom prst="rect">
            <a:avLst/>
          </a:prstGeom>
          <a:solidFill>
            <a:srgbClr val="9161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2" name="Freeform 231"/>
          <p:cNvSpPr>
            <a:spLocks/>
          </p:cNvSpPr>
          <p:nvPr/>
        </p:nvSpPr>
        <p:spPr bwMode="auto">
          <a:xfrm>
            <a:off x="11433682" y="5638104"/>
            <a:ext cx="595264" cy="56504"/>
          </a:xfrm>
          <a:custGeom>
            <a:avLst/>
            <a:gdLst>
              <a:gd name="T0" fmla="*/ 0 w 303"/>
              <a:gd name="T1" fmla="*/ 0 h 29"/>
              <a:gd name="T2" fmla="*/ 180 w 303"/>
              <a:gd name="T3" fmla="*/ 0 h 29"/>
              <a:gd name="T4" fmla="*/ 180 w 303"/>
              <a:gd name="T5" fmla="*/ 8 h 29"/>
              <a:gd name="T6" fmla="*/ 213 w 303"/>
              <a:gd name="T7" fmla="*/ 8 h 29"/>
              <a:gd name="T8" fmla="*/ 213 w 303"/>
              <a:gd name="T9" fmla="*/ 0 h 29"/>
              <a:gd name="T10" fmla="*/ 234 w 303"/>
              <a:gd name="T11" fmla="*/ 0 h 29"/>
              <a:gd name="T12" fmla="*/ 234 w 303"/>
              <a:gd name="T13" fmla="*/ 8 h 29"/>
              <a:gd name="T14" fmla="*/ 266 w 303"/>
              <a:gd name="T15" fmla="*/ 8 h 29"/>
              <a:gd name="T16" fmla="*/ 266 w 303"/>
              <a:gd name="T17" fmla="*/ 0 h 29"/>
              <a:gd name="T18" fmla="*/ 303 w 303"/>
              <a:gd name="T19" fmla="*/ 0 h 29"/>
              <a:gd name="T20" fmla="*/ 303 w 303"/>
              <a:gd name="T21" fmla="*/ 29 h 29"/>
              <a:gd name="T22" fmla="*/ 0 w 303"/>
              <a:gd name="T23" fmla="*/ 29 h 29"/>
              <a:gd name="T24" fmla="*/ 0 w 303"/>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29">
                <a:moveTo>
                  <a:pt x="0" y="0"/>
                </a:moveTo>
                <a:lnTo>
                  <a:pt x="180" y="0"/>
                </a:lnTo>
                <a:lnTo>
                  <a:pt x="180" y="8"/>
                </a:lnTo>
                <a:lnTo>
                  <a:pt x="213" y="8"/>
                </a:lnTo>
                <a:lnTo>
                  <a:pt x="213" y="0"/>
                </a:lnTo>
                <a:lnTo>
                  <a:pt x="234" y="0"/>
                </a:lnTo>
                <a:lnTo>
                  <a:pt x="234" y="8"/>
                </a:lnTo>
                <a:lnTo>
                  <a:pt x="266" y="8"/>
                </a:lnTo>
                <a:lnTo>
                  <a:pt x="266" y="0"/>
                </a:lnTo>
                <a:lnTo>
                  <a:pt x="303" y="0"/>
                </a:lnTo>
                <a:lnTo>
                  <a:pt x="303" y="29"/>
                </a:lnTo>
                <a:lnTo>
                  <a:pt x="0" y="29"/>
                </a:lnTo>
                <a:lnTo>
                  <a:pt x="0" y="0"/>
                </a:lnTo>
                <a:close/>
              </a:path>
            </a:pathLst>
          </a:custGeom>
          <a:solidFill>
            <a:srgbClr val="489A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3" name="Rectangle 232"/>
          <p:cNvSpPr>
            <a:spLocks noChangeArrowheads="1"/>
          </p:cNvSpPr>
          <p:nvPr/>
        </p:nvSpPr>
        <p:spPr bwMode="auto">
          <a:xfrm>
            <a:off x="11787304" y="5638104"/>
            <a:ext cx="64831" cy="15587"/>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4" name="Rectangle 233"/>
          <p:cNvSpPr>
            <a:spLocks noChangeArrowheads="1"/>
          </p:cNvSpPr>
          <p:nvPr/>
        </p:nvSpPr>
        <p:spPr bwMode="auto">
          <a:xfrm>
            <a:off x="11893391" y="5638104"/>
            <a:ext cx="62866" cy="15587"/>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5" name="Rectangle 234"/>
          <p:cNvSpPr>
            <a:spLocks noChangeArrowheads="1"/>
          </p:cNvSpPr>
          <p:nvPr/>
        </p:nvSpPr>
        <p:spPr bwMode="auto">
          <a:xfrm>
            <a:off x="11500477" y="5638104"/>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6" name="Rectangle 235"/>
          <p:cNvSpPr>
            <a:spLocks noChangeArrowheads="1"/>
          </p:cNvSpPr>
          <p:nvPr/>
        </p:nvSpPr>
        <p:spPr bwMode="auto">
          <a:xfrm>
            <a:off x="11647820" y="5638104"/>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7" name="Rectangle 236"/>
          <p:cNvSpPr>
            <a:spLocks noChangeArrowheads="1"/>
          </p:cNvSpPr>
          <p:nvPr/>
        </p:nvSpPr>
        <p:spPr bwMode="auto">
          <a:xfrm>
            <a:off x="11795162" y="5638104"/>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8" name="Rectangle 237"/>
          <p:cNvSpPr>
            <a:spLocks noChangeArrowheads="1"/>
          </p:cNvSpPr>
          <p:nvPr/>
        </p:nvSpPr>
        <p:spPr bwMode="auto">
          <a:xfrm>
            <a:off x="11942505" y="5638104"/>
            <a:ext cx="9823"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199" name="Rectangle 238"/>
          <p:cNvSpPr>
            <a:spLocks noChangeArrowheads="1"/>
          </p:cNvSpPr>
          <p:nvPr/>
        </p:nvSpPr>
        <p:spPr bwMode="auto">
          <a:xfrm>
            <a:off x="11433682" y="5694607"/>
            <a:ext cx="595264" cy="40917"/>
          </a:xfrm>
          <a:prstGeom prst="rect">
            <a:avLst/>
          </a:prstGeom>
          <a:solidFill>
            <a:srgbClr val="6EC2E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0" name="Rectangle 239"/>
          <p:cNvSpPr>
            <a:spLocks noChangeArrowheads="1"/>
          </p:cNvSpPr>
          <p:nvPr/>
        </p:nvSpPr>
        <p:spPr bwMode="auto">
          <a:xfrm>
            <a:off x="11406178" y="5795925"/>
            <a:ext cx="27504" cy="56504"/>
          </a:xfrm>
          <a:prstGeom prst="rect">
            <a:avLst/>
          </a:prstGeom>
          <a:solidFill>
            <a:srgbClr val="86C7A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1" name="Rectangle 240"/>
          <p:cNvSpPr>
            <a:spLocks noChangeArrowheads="1"/>
          </p:cNvSpPr>
          <p:nvPr/>
        </p:nvSpPr>
        <p:spPr bwMode="auto">
          <a:xfrm>
            <a:off x="12028946" y="5795925"/>
            <a:ext cx="33398" cy="56504"/>
          </a:xfrm>
          <a:prstGeom prst="rect">
            <a:avLst/>
          </a:prstGeom>
          <a:solidFill>
            <a:srgbClr val="9161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2" name="Freeform 241"/>
          <p:cNvSpPr>
            <a:spLocks/>
          </p:cNvSpPr>
          <p:nvPr/>
        </p:nvSpPr>
        <p:spPr bwMode="auto">
          <a:xfrm>
            <a:off x="11433682" y="5795925"/>
            <a:ext cx="595264" cy="56504"/>
          </a:xfrm>
          <a:custGeom>
            <a:avLst/>
            <a:gdLst>
              <a:gd name="T0" fmla="*/ 0 w 303"/>
              <a:gd name="T1" fmla="*/ 0 h 29"/>
              <a:gd name="T2" fmla="*/ 130 w 303"/>
              <a:gd name="T3" fmla="*/ 0 h 29"/>
              <a:gd name="T4" fmla="*/ 130 w 303"/>
              <a:gd name="T5" fmla="*/ 8 h 29"/>
              <a:gd name="T6" fmla="*/ 163 w 303"/>
              <a:gd name="T7" fmla="*/ 8 h 29"/>
              <a:gd name="T8" fmla="*/ 163 w 303"/>
              <a:gd name="T9" fmla="*/ 0 h 29"/>
              <a:gd name="T10" fmla="*/ 184 w 303"/>
              <a:gd name="T11" fmla="*/ 0 h 29"/>
              <a:gd name="T12" fmla="*/ 184 w 303"/>
              <a:gd name="T13" fmla="*/ 8 h 29"/>
              <a:gd name="T14" fmla="*/ 216 w 303"/>
              <a:gd name="T15" fmla="*/ 8 h 29"/>
              <a:gd name="T16" fmla="*/ 216 w 303"/>
              <a:gd name="T17" fmla="*/ 0 h 29"/>
              <a:gd name="T18" fmla="*/ 303 w 303"/>
              <a:gd name="T19" fmla="*/ 0 h 29"/>
              <a:gd name="T20" fmla="*/ 303 w 303"/>
              <a:gd name="T21" fmla="*/ 29 h 29"/>
              <a:gd name="T22" fmla="*/ 0 w 303"/>
              <a:gd name="T23" fmla="*/ 29 h 29"/>
              <a:gd name="T24" fmla="*/ 0 w 303"/>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29">
                <a:moveTo>
                  <a:pt x="0" y="0"/>
                </a:moveTo>
                <a:lnTo>
                  <a:pt x="130" y="0"/>
                </a:lnTo>
                <a:lnTo>
                  <a:pt x="130" y="8"/>
                </a:lnTo>
                <a:lnTo>
                  <a:pt x="163" y="8"/>
                </a:lnTo>
                <a:lnTo>
                  <a:pt x="163" y="0"/>
                </a:lnTo>
                <a:lnTo>
                  <a:pt x="184" y="0"/>
                </a:lnTo>
                <a:lnTo>
                  <a:pt x="184" y="8"/>
                </a:lnTo>
                <a:lnTo>
                  <a:pt x="216" y="8"/>
                </a:lnTo>
                <a:lnTo>
                  <a:pt x="216" y="0"/>
                </a:lnTo>
                <a:lnTo>
                  <a:pt x="303" y="0"/>
                </a:lnTo>
                <a:lnTo>
                  <a:pt x="303" y="29"/>
                </a:lnTo>
                <a:lnTo>
                  <a:pt x="0" y="29"/>
                </a:lnTo>
                <a:lnTo>
                  <a:pt x="0" y="0"/>
                </a:lnTo>
                <a:close/>
              </a:path>
            </a:pathLst>
          </a:custGeom>
          <a:solidFill>
            <a:srgbClr val="489A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3" name="Rectangle 242"/>
          <p:cNvSpPr>
            <a:spLocks noChangeArrowheads="1"/>
          </p:cNvSpPr>
          <p:nvPr/>
        </p:nvSpPr>
        <p:spPr bwMode="auto">
          <a:xfrm>
            <a:off x="11689076" y="5795925"/>
            <a:ext cx="64831" cy="15587"/>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4" name="Rectangle 243"/>
          <p:cNvSpPr>
            <a:spLocks noChangeArrowheads="1"/>
          </p:cNvSpPr>
          <p:nvPr/>
        </p:nvSpPr>
        <p:spPr bwMode="auto">
          <a:xfrm>
            <a:off x="11795162" y="5795925"/>
            <a:ext cx="62866" cy="15587"/>
          </a:xfrm>
          <a:prstGeom prst="rect">
            <a:avLst/>
          </a:prstGeom>
          <a:solidFill>
            <a:srgbClr val="527FB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5" name="Rectangle 244"/>
          <p:cNvSpPr>
            <a:spLocks noChangeArrowheads="1"/>
          </p:cNvSpPr>
          <p:nvPr/>
        </p:nvSpPr>
        <p:spPr bwMode="auto">
          <a:xfrm>
            <a:off x="11500477" y="5795925"/>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6" name="Rectangle 245"/>
          <p:cNvSpPr>
            <a:spLocks noChangeArrowheads="1"/>
          </p:cNvSpPr>
          <p:nvPr/>
        </p:nvSpPr>
        <p:spPr bwMode="auto">
          <a:xfrm>
            <a:off x="11647820" y="5795925"/>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7" name="Rectangle 246"/>
          <p:cNvSpPr>
            <a:spLocks noChangeArrowheads="1"/>
          </p:cNvSpPr>
          <p:nvPr/>
        </p:nvSpPr>
        <p:spPr bwMode="auto">
          <a:xfrm>
            <a:off x="11795162" y="5795925"/>
            <a:ext cx="11787"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8" name="Rectangle 247"/>
          <p:cNvSpPr>
            <a:spLocks noChangeArrowheads="1"/>
          </p:cNvSpPr>
          <p:nvPr/>
        </p:nvSpPr>
        <p:spPr bwMode="auto">
          <a:xfrm>
            <a:off x="11942505" y="5795925"/>
            <a:ext cx="9823" cy="56504"/>
          </a:xfrm>
          <a:prstGeom prst="rect">
            <a:avLst/>
          </a:prstGeom>
          <a:solidFill>
            <a:srgbClr val="7CC8E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09" name="Rectangle 248"/>
          <p:cNvSpPr>
            <a:spLocks noChangeArrowheads="1"/>
          </p:cNvSpPr>
          <p:nvPr/>
        </p:nvSpPr>
        <p:spPr bwMode="auto">
          <a:xfrm>
            <a:off x="11433682" y="5852429"/>
            <a:ext cx="595264" cy="40917"/>
          </a:xfrm>
          <a:prstGeom prst="rect">
            <a:avLst/>
          </a:prstGeom>
          <a:solidFill>
            <a:srgbClr val="6EC2E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0" name="Rectangle 249"/>
          <p:cNvSpPr>
            <a:spLocks noChangeArrowheads="1"/>
          </p:cNvSpPr>
          <p:nvPr/>
        </p:nvSpPr>
        <p:spPr bwMode="auto">
          <a:xfrm>
            <a:off x="11433682" y="5982972"/>
            <a:ext cx="595264" cy="153924"/>
          </a:xfrm>
          <a:prstGeom prst="rect">
            <a:avLst/>
          </a:prstGeom>
          <a:solidFill>
            <a:srgbClr val="6EC2E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1" name="Rectangle 250"/>
          <p:cNvSpPr>
            <a:spLocks noChangeArrowheads="1"/>
          </p:cNvSpPr>
          <p:nvPr/>
        </p:nvSpPr>
        <p:spPr bwMode="auto">
          <a:xfrm>
            <a:off x="11433682" y="6263543"/>
            <a:ext cx="595264" cy="224067"/>
          </a:xfrm>
          <a:prstGeom prst="rect">
            <a:avLst/>
          </a:prstGeom>
          <a:solidFill>
            <a:srgbClr val="B9D53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2" name="Freeform 251"/>
          <p:cNvSpPr>
            <a:spLocks/>
          </p:cNvSpPr>
          <p:nvPr/>
        </p:nvSpPr>
        <p:spPr bwMode="auto">
          <a:xfrm>
            <a:off x="11504406" y="4967851"/>
            <a:ext cx="196457" cy="190944"/>
          </a:xfrm>
          <a:custGeom>
            <a:avLst/>
            <a:gdLst>
              <a:gd name="T0" fmla="*/ 50 w 100"/>
              <a:gd name="T1" fmla="*/ 0 h 98"/>
              <a:gd name="T2" fmla="*/ 69 w 100"/>
              <a:gd name="T3" fmla="*/ 4 h 98"/>
              <a:gd name="T4" fmla="*/ 84 w 100"/>
              <a:gd name="T5" fmla="*/ 14 h 98"/>
              <a:gd name="T6" fmla="*/ 96 w 100"/>
              <a:gd name="T7" fmla="*/ 29 h 98"/>
              <a:gd name="T8" fmla="*/ 100 w 100"/>
              <a:gd name="T9" fmla="*/ 48 h 98"/>
              <a:gd name="T10" fmla="*/ 96 w 100"/>
              <a:gd name="T11" fmla="*/ 70 h 98"/>
              <a:gd name="T12" fmla="*/ 84 w 100"/>
              <a:gd name="T13" fmla="*/ 85 h 98"/>
              <a:gd name="T14" fmla="*/ 69 w 100"/>
              <a:gd name="T15" fmla="*/ 94 h 98"/>
              <a:gd name="T16" fmla="*/ 50 w 100"/>
              <a:gd name="T17" fmla="*/ 98 h 98"/>
              <a:gd name="T18" fmla="*/ 31 w 100"/>
              <a:gd name="T19" fmla="*/ 94 h 98"/>
              <a:gd name="T20" fmla="*/ 15 w 100"/>
              <a:gd name="T21" fmla="*/ 85 h 98"/>
              <a:gd name="T22" fmla="*/ 4 w 100"/>
              <a:gd name="T23" fmla="*/ 70 h 98"/>
              <a:gd name="T24" fmla="*/ 0 w 100"/>
              <a:gd name="T25" fmla="*/ 48 h 98"/>
              <a:gd name="T26" fmla="*/ 4 w 100"/>
              <a:gd name="T27" fmla="*/ 29 h 98"/>
              <a:gd name="T28" fmla="*/ 15 w 100"/>
              <a:gd name="T29" fmla="*/ 14 h 98"/>
              <a:gd name="T30" fmla="*/ 31 w 100"/>
              <a:gd name="T31" fmla="*/ 4 h 98"/>
              <a:gd name="T32" fmla="*/ 50 w 100"/>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98">
                <a:moveTo>
                  <a:pt x="50" y="0"/>
                </a:moveTo>
                <a:lnTo>
                  <a:pt x="69" y="4"/>
                </a:lnTo>
                <a:lnTo>
                  <a:pt x="84" y="14"/>
                </a:lnTo>
                <a:lnTo>
                  <a:pt x="96" y="29"/>
                </a:lnTo>
                <a:lnTo>
                  <a:pt x="100" y="48"/>
                </a:lnTo>
                <a:lnTo>
                  <a:pt x="96" y="70"/>
                </a:lnTo>
                <a:lnTo>
                  <a:pt x="84" y="85"/>
                </a:lnTo>
                <a:lnTo>
                  <a:pt x="69" y="94"/>
                </a:lnTo>
                <a:lnTo>
                  <a:pt x="50" y="98"/>
                </a:lnTo>
                <a:lnTo>
                  <a:pt x="31" y="94"/>
                </a:lnTo>
                <a:lnTo>
                  <a:pt x="15" y="85"/>
                </a:lnTo>
                <a:lnTo>
                  <a:pt x="4" y="70"/>
                </a:lnTo>
                <a:lnTo>
                  <a:pt x="0" y="48"/>
                </a:lnTo>
                <a:lnTo>
                  <a:pt x="4" y="29"/>
                </a:lnTo>
                <a:lnTo>
                  <a:pt x="15" y="14"/>
                </a:lnTo>
                <a:lnTo>
                  <a:pt x="31" y="4"/>
                </a:lnTo>
                <a:lnTo>
                  <a:pt x="50" y="0"/>
                </a:lnTo>
                <a:close/>
              </a:path>
            </a:pathLst>
          </a:custGeom>
          <a:solidFill>
            <a:srgbClr val="1EBB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3" name="Freeform 252"/>
          <p:cNvSpPr>
            <a:spLocks/>
          </p:cNvSpPr>
          <p:nvPr/>
        </p:nvSpPr>
        <p:spPr bwMode="auto">
          <a:xfrm>
            <a:off x="11527981" y="5073065"/>
            <a:ext cx="74654" cy="68194"/>
          </a:xfrm>
          <a:custGeom>
            <a:avLst/>
            <a:gdLst>
              <a:gd name="T0" fmla="*/ 0 w 38"/>
              <a:gd name="T1" fmla="*/ 0 h 35"/>
              <a:gd name="T2" fmla="*/ 1 w 38"/>
              <a:gd name="T3" fmla="*/ 0 h 35"/>
              <a:gd name="T4" fmla="*/ 1 w 38"/>
              <a:gd name="T5" fmla="*/ 6 h 35"/>
              <a:gd name="T6" fmla="*/ 5 w 38"/>
              <a:gd name="T7" fmla="*/ 14 h 35"/>
              <a:gd name="T8" fmla="*/ 11 w 38"/>
              <a:gd name="T9" fmla="*/ 21 h 35"/>
              <a:gd name="T10" fmla="*/ 23 w 38"/>
              <a:gd name="T11" fmla="*/ 27 h 35"/>
              <a:gd name="T12" fmla="*/ 38 w 38"/>
              <a:gd name="T13" fmla="*/ 33 h 35"/>
              <a:gd name="T14" fmla="*/ 34 w 38"/>
              <a:gd name="T15" fmla="*/ 35 h 35"/>
              <a:gd name="T16" fmla="*/ 19 w 38"/>
              <a:gd name="T17" fmla="*/ 29 h 35"/>
              <a:gd name="T18" fmla="*/ 9 w 38"/>
              <a:gd name="T19" fmla="*/ 21 h 35"/>
              <a:gd name="T20" fmla="*/ 3 w 38"/>
              <a:gd name="T21" fmla="*/ 14 h 35"/>
              <a:gd name="T22" fmla="*/ 1 w 38"/>
              <a:gd name="T23" fmla="*/ 6 h 35"/>
              <a:gd name="T24" fmla="*/ 0 w 3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0" y="0"/>
                </a:moveTo>
                <a:lnTo>
                  <a:pt x="1" y="0"/>
                </a:lnTo>
                <a:lnTo>
                  <a:pt x="1" y="6"/>
                </a:lnTo>
                <a:lnTo>
                  <a:pt x="5" y="14"/>
                </a:lnTo>
                <a:lnTo>
                  <a:pt x="11" y="21"/>
                </a:lnTo>
                <a:lnTo>
                  <a:pt x="23" y="27"/>
                </a:lnTo>
                <a:lnTo>
                  <a:pt x="38" y="33"/>
                </a:lnTo>
                <a:lnTo>
                  <a:pt x="34" y="35"/>
                </a:lnTo>
                <a:lnTo>
                  <a:pt x="19" y="29"/>
                </a:lnTo>
                <a:lnTo>
                  <a:pt x="9" y="21"/>
                </a:lnTo>
                <a:lnTo>
                  <a:pt x="3" y="14"/>
                </a:lnTo>
                <a:lnTo>
                  <a:pt x="1" y="6"/>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4" name="Freeform 253"/>
          <p:cNvSpPr>
            <a:spLocks/>
          </p:cNvSpPr>
          <p:nvPr/>
        </p:nvSpPr>
        <p:spPr bwMode="auto">
          <a:xfrm>
            <a:off x="11602635" y="5055529"/>
            <a:ext cx="60902" cy="66246"/>
          </a:xfrm>
          <a:custGeom>
            <a:avLst/>
            <a:gdLst>
              <a:gd name="T0" fmla="*/ 31 w 31"/>
              <a:gd name="T1" fmla="*/ 0 h 34"/>
              <a:gd name="T2" fmla="*/ 31 w 31"/>
              <a:gd name="T3" fmla="*/ 0 h 34"/>
              <a:gd name="T4" fmla="*/ 31 w 31"/>
              <a:gd name="T5" fmla="*/ 5 h 34"/>
              <a:gd name="T6" fmla="*/ 27 w 31"/>
              <a:gd name="T7" fmla="*/ 13 h 34"/>
              <a:gd name="T8" fmla="*/ 23 w 31"/>
              <a:gd name="T9" fmla="*/ 21 h 34"/>
              <a:gd name="T10" fmla="*/ 13 w 31"/>
              <a:gd name="T11" fmla="*/ 28 h 34"/>
              <a:gd name="T12" fmla="*/ 0 w 31"/>
              <a:gd name="T13" fmla="*/ 34 h 34"/>
              <a:gd name="T14" fmla="*/ 0 w 31"/>
              <a:gd name="T15" fmla="*/ 30 h 34"/>
              <a:gd name="T16" fmla="*/ 15 w 31"/>
              <a:gd name="T17" fmla="*/ 25 h 34"/>
              <a:gd name="T18" fmla="*/ 25 w 31"/>
              <a:gd name="T19" fmla="*/ 15 h 34"/>
              <a:gd name="T20" fmla="*/ 29 w 31"/>
              <a:gd name="T21" fmla="*/ 5 h 34"/>
              <a:gd name="T22" fmla="*/ 31 w 31"/>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4">
                <a:moveTo>
                  <a:pt x="31" y="0"/>
                </a:moveTo>
                <a:lnTo>
                  <a:pt x="31" y="0"/>
                </a:lnTo>
                <a:lnTo>
                  <a:pt x="31" y="5"/>
                </a:lnTo>
                <a:lnTo>
                  <a:pt x="27" y="13"/>
                </a:lnTo>
                <a:lnTo>
                  <a:pt x="23" y="21"/>
                </a:lnTo>
                <a:lnTo>
                  <a:pt x="13" y="28"/>
                </a:lnTo>
                <a:lnTo>
                  <a:pt x="0" y="34"/>
                </a:lnTo>
                <a:lnTo>
                  <a:pt x="0" y="30"/>
                </a:lnTo>
                <a:lnTo>
                  <a:pt x="15" y="25"/>
                </a:lnTo>
                <a:lnTo>
                  <a:pt x="25" y="15"/>
                </a:lnTo>
                <a:lnTo>
                  <a:pt x="29" y="5"/>
                </a:lnTo>
                <a:lnTo>
                  <a:pt x="31"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5" name="Freeform 254"/>
          <p:cNvSpPr>
            <a:spLocks/>
          </p:cNvSpPr>
          <p:nvPr/>
        </p:nvSpPr>
        <p:spPr bwMode="auto">
          <a:xfrm>
            <a:off x="11590847" y="4995128"/>
            <a:ext cx="23575" cy="243551"/>
          </a:xfrm>
          <a:custGeom>
            <a:avLst/>
            <a:gdLst>
              <a:gd name="T0" fmla="*/ 6 w 12"/>
              <a:gd name="T1" fmla="*/ 0 h 125"/>
              <a:gd name="T2" fmla="*/ 12 w 12"/>
              <a:gd name="T3" fmla="*/ 125 h 125"/>
              <a:gd name="T4" fmla="*/ 0 w 12"/>
              <a:gd name="T5" fmla="*/ 125 h 125"/>
              <a:gd name="T6" fmla="*/ 6 w 12"/>
              <a:gd name="T7" fmla="*/ 0 h 125"/>
            </a:gdLst>
            <a:ahLst/>
            <a:cxnLst>
              <a:cxn ang="0">
                <a:pos x="T0" y="T1"/>
              </a:cxn>
              <a:cxn ang="0">
                <a:pos x="T2" y="T3"/>
              </a:cxn>
              <a:cxn ang="0">
                <a:pos x="T4" y="T5"/>
              </a:cxn>
              <a:cxn ang="0">
                <a:pos x="T6" y="T7"/>
              </a:cxn>
            </a:cxnLst>
            <a:rect l="0" t="0" r="r" b="b"/>
            <a:pathLst>
              <a:path w="12" h="125">
                <a:moveTo>
                  <a:pt x="6" y="0"/>
                </a:moveTo>
                <a:lnTo>
                  <a:pt x="12" y="125"/>
                </a:lnTo>
                <a:lnTo>
                  <a:pt x="0" y="125"/>
                </a:lnTo>
                <a:lnTo>
                  <a:pt x="6"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6" name="Freeform 255"/>
          <p:cNvSpPr>
            <a:spLocks/>
          </p:cNvSpPr>
          <p:nvPr/>
        </p:nvSpPr>
        <p:spPr bwMode="auto">
          <a:xfrm>
            <a:off x="11602635" y="5016561"/>
            <a:ext cx="41256" cy="72091"/>
          </a:xfrm>
          <a:custGeom>
            <a:avLst/>
            <a:gdLst>
              <a:gd name="T0" fmla="*/ 19 w 21"/>
              <a:gd name="T1" fmla="*/ 0 h 37"/>
              <a:gd name="T2" fmla="*/ 21 w 21"/>
              <a:gd name="T3" fmla="*/ 0 h 37"/>
              <a:gd name="T4" fmla="*/ 21 w 21"/>
              <a:gd name="T5" fmla="*/ 6 h 37"/>
              <a:gd name="T6" fmla="*/ 19 w 21"/>
              <a:gd name="T7" fmla="*/ 16 h 37"/>
              <a:gd name="T8" fmla="*/ 13 w 21"/>
              <a:gd name="T9" fmla="*/ 27 h 37"/>
              <a:gd name="T10" fmla="*/ 0 w 21"/>
              <a:gd name="T11" fmla="*/ 37 h 37"/>
              <a:gd name="T12" fmla="*/ 0 w 21"/>
              <a:gd name="T13" fmla="*/ 33 h 37"/>
              <a:gd name="T14" fmla="*/ 11 w 21"/>
              <a:gd name="T15" fmla="*/ 23 h 37"/>
              <a:gd name="T16" fmla="*/ 17 w 21"/>
              <a:gd name="T17" fmla="*/ 14 h 37"/>
              <a:gd name="T18" fmla="*/ 19 w 21"/>
              <a:gd name="T19" fmla="*/ 4 h 37"/>
              <a:gd name="T20" fmla="*/ 19 w 2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7">
                <a:moveTo>
                  <a:pt x="19" y="0"/>
                </a:moveTo>
                <a:lnTo>
                  <a:pt x="21" y="0"/>
                </a:lnTo>
                <a:lnTo>
                  <a:pt x="21" y="6"/>
                </a:lnTo>
                <a:lnTo>
                  <a:pt x="19" y="16"/>
                </a:lnTo>
                <a:lnTo>
                  <a:pt x="13" y="27"/>
                </a:lnTo>
                <a:lnTo>
                  <a:pt x="0" y="37"/>
                </a:lnTo>
                <a:lnTo>
                  <a:pt x="0" y="33"/>
                </a:lnTo>
                <a:lnTo>
                  <a:pt x="11" y="23"/>
                </a:lnTo>
                <a:lnTo>
                  <a:pt x="17" y="14"/>
                </a:lnTo>
                <a:lnTo>
                  <a:pt x="19" y="4"/>
                </a:lnTo>
                <a:lnTo>
                  <a:pt x="19"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7" name="Freeform 256"/>
          <p:cNvSpPr>
            <a:spLocks/>
          </p:cNvSpPr>
          <p:nvPr/>
        </p:nvSpPr>
        <p:spPr bwMode="auto">
          <a:xfrm>
            <a:off x="11624245" y="5008767"/>
            <a:ext cx="15717" cy="35071"/>
          </a:xfrm>
          <a:custGeom>
            <a:avLst/>
            <a:gdLst>
              <a:gd name="T0" fmla="*/ 0 w 8"/>
              <a:gd name="T1" fmla="*/ 0 h 18"/>
              <a:gd name="T2" fmla="*/ 2 w 8"/>
              <a:gd name="T3" fmla="*/ 0 h 18"/>
              <a:gd name="T4" fmla="*/ 0 w 8"/>
              <a:gd name="T5" fmla="*/ 0 h 18"/>
              <a:gd name="T6" fmla="*/ 0 w 8"/>
              <a:gd name="T7" fmla="*/ 2 h 18"/>
              <a:gd name="T8" fmla="*/ 0 w 8"/>
              <a:gd name="T9" fmla="*/ 6 h 18"/>
              <a:gd name="T10" fmla="*/ 2 w 8"/>
              <a:gd name="T11" fmla="*/ 10 h 18"/>
              <a:gd name="T12" fmla="*/ 4 w 8"/>
              <a:gd name="T13" fmla="*/ 14 h 18"/>
              <a:gd name="T14" fmla="*/ 8 w 8"/>
              <a:gd name="T15" fmla="*/ 18 h 18"/>
              <a:gd name="T16" fmla="*/ 8 w 8"/>
              <a:gd name="T17" fmla="*/ 18 h 18"/>
              <a:gd name="T18" fmla="*/ 2 w 8"/>
              <a:gd name="T19" fmla="*/ 14 h 18"/>
              <a:gd name="T20" fmla="*/ 0 w 8"/>
              <a:gd name="T21" fmla="*/ 8 h 18"/>
              <a:gd name="T22" fmla="*/ 0 w 8"/>
              <a:gd name="T23" fmla="*/ 4 h 18"/>
              <a:gd name="T24" fmla="*/ 0 w 8"/>
              <a:gd name="T25" fmla="*/ 2 h 18"/>
              <a:gd name="T26" fmla="*/ 0 w 8"/>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8">
                <a:moveTo>
                  <a:pt x="0" y="0"/>
                </a:moveTo>
                <a:lnTo>
                  <a:pt x="2" y="0"/>
                </a:lnTo>
                <a:lnTo>
                  <a:pt x="0" y="0"/>
                </a:lnTo>
                <a:lnTo>
                  <a:pt x="0" y="2"/>
                </a:lnTo>
                <a:lnTo>
                  <a:pt x="0" y="6"/>
                </a:lnTo>
                <a:lnTo>
                  <a:pt x="2" y="10"/>
                </a:lnTo>
                <a:lnTo>
                  <a:pt x="4" y="14"/>
                </a:lnTo>
                <a:lnTo>
                  <a:pt x="8" y="18"/>
                </a:lnTo>
                <a:lnTo>
                  <a:pt x="8" y="18"/>
                </a:lnTo>
                <a:lnTo>
                  <a:pt x="2" y="14"/>
                </a:lnTo>
                <a:lnTo>
                  <a:pt x="0" y="8"/>
                </a:lnTo>
                <a:lnTo>
                  <a:pt x="0" y="4"/>
                </a:lnTo>
                <a:lnTo>
                  <a:pt x="0" y="2"/>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8" name="Freeform 257"/>
          <p:cNvSpPr>
            <a:spLocks/>
          </p:cNvSpPr>
          <p:nvPr/>
        </p:nvSpPr>
        <p:spPr bwMode="auto">
          <a:xfrm>
            <a:off x="11561379" y="4987335"/>
            <a:ext cx="41256" cy="68194"/>
          </a:xfrm>
          <a:custGeom>
            <a:avLst/>
            <a:gdLst>
              <a:gd name="T0" fmla="*/ 0 w 21"/>
              <a:gd name="T1" fmla="*/ 0 h 35"/>
              <a:gd name="T2" fmla="*/ 0 w 21"/>
              <a:gd name="T3" fmla="*/ 4 h 35"/>
              <a:gd name="T4" fmla="*/ 2 w 21"/>
              <a:gd name="T5" fmla="*/ 13 h 35"/>
              <a:gd name="T6" fmla="*/ 7 w 21"/>
              <a:gd name="T7" fmla="*/ 23 h 35"/>
              <a:gd name="T8" fmla="*/ 21 w 21"/>
              <a:gd name="T9" fmla="*/ 33 h 35"/>
              <a:gd name="T10" fmla="*/ 19 w 21"/>
              <a:gd name="T11" fmla="*/ 35 h 35"/>
              <a:gd name="T12" fmla="*/ 7 w 21"/>
              <a:gd name="T13" fmla="*/ 25 h 35"/>
              <a:gd name="T14" fmla="*/ 2 w 21"/>
              <a:gd name="T15" fmla="*/ 15 h 35"/>
              <a:gd name="T16" fmla="*/ 0 w 21"/>
              <a:gd name="T17" fmla="*/ 6 h 35"/>
              <a:gd name="T18" fmla="*/ 0 w 21"/>
              <a:gd name="T19" fmla="*/ 0 h 35"/>
              <a:gd name="T20" fmla="*/ 0 w 21"/>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5">
                <a:moveTo>
                  <a:pt x="0" y="0"/>
                </a:moveTo>
                <a:lnTo>
                  <a:pt x="0" y="4"/>
                </a:lnTo>
                <a:lnTo>
                  <a:pt x="2" y="13"/>
                </a:lnTo>
                <a:lnTo>
                  <a:pt x="7" y="23"/>
                </a:lnTo>
                <a:lnTo>
                  <a:pt x="21" y="33"/>
                </a:lnTo>
                <a:lnTo>
                  <a:pt x="19" y="35"/>
                </a:lnTo>
                <a:lnTo>
                  <a:pt x="7" y="25"/>
                </a:lnTo>
                <a:lnTo>
                  <a:pt x="2" y="15"/>
                </a:lnTo>
                <a:lnTo>
                  <a:pt x="0" y="6"/>
                </a:lnTo>
                <a:lnTo>
                  <a:pt x="0" y="0"/>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19" name="Freeform 258"/>
          <p:cNvSpPr>
            <a:spLocks/>
          </p:cNvSpPr>
          <p:nvPr/>
        </p:nvSpPr>
        <p:spPr bwMode="auto">
          <a:xfrm>
            <a:off x="11569237" y="4991232"/>
            <a:ext cx="13752" cy="37020"/>
          </a:xfrm>
          <a:custGeom>
            <a:avLst/>
            <a:gdLst>
              <a:gd name="T0" fmla="*/ 7 w 7"/>
              <a:gd name="T1" fmla="*/ 0 h 19"/>
              <a:gd name="T2" fmla="*/ 7 w 7"/>
              <a:gd name="T3" fmla="*/ 2 h 19"/>
              <a:gd name="T4" fmla="*/ 7 w 7"/>
              <a:gd name="T5" fmla="*/ 6 h 19"/>
              <a:gd name="T6" fmla="*/ 7 w 7"/>
              <a:gd name="T7" fmla="*/ 9 h 19"/>
              <a:gd name="T8" fmla="*/ 5 w 7"/>
              <a:gd name="T9" fmla="*/ 13 h 19"/>
              <a:gd name="T10" fmla="*/ 0 w 7"/>
              <a:gd name="T11" fmla="*/ 19 h 19"/>
              <a:gd name="T12" fmla="*/ 0 w 7"/>
              <a:gd name="T13" fmla="*/ 17 h 19"/>
              <a:gd name="T14" fmla="*/ 3 w 7"/>
              <a:gd name="T15" fmla="*/ 13 h 19"/>
              <a:gd name="T16" fmla="*/ 5 w 7"/>
              <a:gd name="T17" fmla="*/ 9 h 19"/>
              <a:gd name="T18" fmla="*/ 7 w 7"/>
              <a:gd name="T19" fmla="*/ 8 h 19"/>
              <a:gd name="T20" fmla="*/ 7 w 7"/>
              <a:gd name="T21" fmla="*/ 4 h 19"/>
              <a:gd name="T22" fmla="*/ 7 w 7"/>
              <a:gd name="T23" fmla="*/ 2 h 19"/>
              <a:gd name="T24" fmla="*/ 5 w 7"/>
              <a:gd name="T25" fmla="*/ 0 h 19"/>
              <a:gd name="T26" fmla="*/ 7 w 7"/>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9">
                <a:moveTo>
                  <a:pt x="7" y="0"/>
                </a:moveTo>
                <a:lnTo>
                  <a:pt x="7" y="2"/>
                </a:lnTo>
                <a:lnTo>
                  <a:pt x="7" y="6"/>
                </a:lnTo>
                <a:lnTo>
                  <a:pt x="7" y="9"/>
                </a:lnTo>
                <a:lnTo>
                  <a:pt x="5" y="13"/>
                </a:lnTo>
                <a:lnTo>
                  <a:pt x="0" y="19"/>
                </a:lnTo>
                <a:lnTo>
                  <a:pt x="0" y="17"/>
                </a:lnTo>
                <a:lnTo>
                  <a:pt x="3" y="13"/>
                </a:lnTo>
                <a:lnTo>
                  <a:pt x="5" y="9"/>
                </a:lnTo>
                <a:lnTo>
                  <a:pt x="7" y="8"/>
                </a:lnTo>
                <a:lnTo>
                  <a:pt x="7" y="4"/>
                </a:lnTo>
                <a:lnTo>
                  <a:pt x="7" y="2"/>
                </a:lnTo>
                <a:lnTo>
                  <a:pt x="5" y="0"/>
                </a:lnTo>
                <a:lnTo>
                  <a:pt x="7"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0" name="Freeform 259"/>
          <p:cNvSpPr>
            <a:spLocks/>
          </p:cNvSpPr>
          <p:nvPr/>
        </p:nvSpPr>
        <p:spPr bwMode="auto">
          <a:xfrm>
            <a:off x="11549592" y="5073065"/>
            <a:ext cx="19646" cy="44813"/>
          </a:xfrm>
          <a:custGeom>
            <a:avLst/>
            <a:gdLst>
              <a:gd name="T0" fmla="*/ 8 w 10"/>
              <a:gd name="T1" fmla="*/ 0 h 23"/>
              <a:gd name="T2" fmla="*/ 8 w 10"/>
              <a:gd name="T3" fmla="*/ 4 h 23"/>
              <a:gd name="T4" fmla="*/ 10 w 10"/>
              <a:gd name="T5" fmla="*/ 8 h 23"/>
              <a:gd name="T6" fmla="*/ 8 w 10"/>
              <a:gd name="T7" fmla="*/ 12 h 23"/>
              <a:gd name="T8" fmla="*/ 6 w 10"/>
              <a:gd name="T9" fmla="*/ 17 h 23"/>
              <a:gd name="T10" fmla="*/ 0 w 10"/>
              <a:gd name="T11" fmla="*/ 23 h 23"/>
              <a:gd name="T12" fmla="*/ 0 w 10"/>
              <a:gd name="T13" fmla="*/ 21 h 23"/>
              <a:gd name="T14" fmla="*/ 4 w 10"/>
              <a:gd name="T15" fmla="*/ 17 h 23"/>
              <a:gd name="T16" fmla="*/ 8 w 10"/>
              <a:gd name="T17" fmla="*/ 14 h 23"/>
              <a:gd name="T18" fmla="*/ 8 w 10"/>
              <a:gd name="T19" fmla="*/ 8 h 23"/>
              <a:gd name="T20" fmla="*/ 8 w 10"/>
              <a:gd name="T21" fmla="*/ 4 h 23"/>
              <a:gd name="T22" fmla="*/ 8 w 10"/>
              <a:gd name="T23" fmla="*/ 2 h 23"/>
              <a:gd name="T24" fmla="*/ 8 w 10"/>
              <a:gd name="T25" fmla="*/ 0 h 23"/>
              <a:gd name="T26" fmla="*/ 8 w 10"/>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3">
                <a:moveTo>
                  <a:pt x="8" y="0"/>
                </a:moveTo>
                <a:lnTo>
                  <a:pt x="8" y="4"/>
                </a:lnTo>
                <a:lnTo>
                  <a:pt x="10" y="8"/>
                </a:lnTo>
                <a:lnTo>
                  <a:pt x="8" y="12"/>
                </a:lnTo>
                <a:lnTo>
                  <a:pt x="6" y="17"/>
                </a:lnTo>
                <a:lnTo>
                  <a:pt x="0" y="23"/>
                </a:lnTo>
                <a:lnTo>
                  <a:pt x="0" y="21"/>
                </a:lnTo>
                <a:lnTo>
                  <a:pt x="4" y="17"/>
                </a:lnTo>
                <a:lnTo>
                  <a:pt x="8" y="14"/>
                </a:lnTo>
                <a:lnTo>
                  <a:pt x="8" y="8"/>
                </a:lnTo>
                <a:lnTo>
                  <a:pt x="8" y="4"/>
                </a:lnTo>
                <a:lnTo>
                  <a:pt x="8" y="2"/>
                </a:lnTo>
                <a:lnTo>
                  <a:pt x="8" y="0"/>
                </a:lnTo>
                <a:lnTo>
                  <a:pt x="8"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1" name="Freeform 260"/>
          <p:cNvSpPr>
            <a:spLocks/>
          </p:cNvSpPr>
          <p:nvPr/>
        </p:nvSpPr>
        <p:spPr bwMode="auto">
          <a:xfrm>
            <a:off x="11545662" y="5036045"/>
            <a:ext cx="37327" cy="11690"/>
          </a:xfrm>
          <a:custGeom>
            <a:avLst/>
            <a:gdLst>
              <a:gd name="T0" fmla="*/ 0 w 19"/>
              <a:gd name="T1" fmla="*/ 0 h 6"/>
              <a:gd name="T2" fmla="*/ 2 w 19"/>
              <a:gd name="T3" fmla="*/ 0 h 6"/>
              <a:gd name="T4" fmla="*/ 2 w 19"/>
              <a:gd name="T5" fmla="*/ 2 h 6"/>
              <a:gd name="T6" fmla="*/ 6 w 19"/>
              <a:gd name="T7" fmla="*/ 4 h 6"/>
              <a:gd name="T8" fmla="*/ 10 w 19"/>
              <a:gd name="T9" fmla="*/ 4 h 6"/>
              <a:gd name="T10" fmla="*/ 14 w 19"/>
              <a:gd name="T11" fmla="*/ 4 h 6"/>
              <a:gd name="T12" fmla="*/ 19 w 19"/>
              <a:gd name="T13" fmla="*/ 4 h 6"/>
              <a:gd name="T14" fmla="*/ 19 w 19"/>
              <a:gd name="T15" fmla="*/ 4 h 6"/>
              <a:gd name="T16" fmla="*/ 14 w 19"/>
              <a:gd name="T17" fmla="*/ 6 h 6"/>
              <a:gd name="T18" fmla="*/ 10 w 19"/>
              <a:gd name="T19" fmla="*/ 6 h 6"/>
              <a:gd name="T20" fmla="*/ 6 w 19"/>
              <a:gd name="T21" fmla="*/ 4 h 6"/>
              <a:gd name="T22" fmla="*/ 4 w 19"/>
              <a:gd name="T23" fmla="*/ 2 h 6"/>
              <a:gd name="T24" fmla="*/ 2 w 19"/>
              <a:gd name="T25" fmla="*/ 0 h 6"/>
              <a:gd name="T26" fmla="*/ 0 w 19"/>
              <a:gd name="T27" fmla="*/ 0 h 6"/>
              <a:gd name="T28" fmla="*/ 0 w 1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6">
                <a:moveTo>
                  <a:pt x="0" y="0"/>
                </a:moveTo>
                <a:lnTo>
                  <a:pt x="2" y="0"/>
                </a:lnTo>
                <a:lnTo>
                  <a:pt x="2" y="2"/>
                </a:lnTo>
                <a:lnTo>
                  <a:pt x="6" y="4"/>
                </a:lnTo>
                <a:lnTo>
                  <a:pt x="10" y="4"/>
                </a:lnTo>
                <a:lnTo>
                  <a:pt x="14" y="4"/>
                </a:lnTo>
                <a:lnTo>
                  <a:pt x="19" y="4"/>
                </a:lnTo>
                <a:lnTo>
                  <a:pt x="19" y="4"/>
                </a:lnTo>
                <a:lnTo>
                  <a:pt x="14" y="6"/>
                </a:lnTo>
                <a:lnTo>
                  <a:pt x="10" y="6"/>
                </a:lnTo>
                <a:lnTo>
                  <a:pt x="6" y="4"/>
                </a:lnTo>
                <a:lnTo>
                  <a:pt x="4" y="2"/>
                </a:lnTo>
                <a:lnTo>
                  <a:pt x="2" y="0"/>
                </a:lnTo>
                <a:lnTo>
                  <a:pt x="0" y="0"/>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2" name="Freeform 261"/>
          <p:cNvSpPr>
            <a:spLocks/>
          </p:cNvSpPr>
          <p:nvPr/>
        </p:nvSpPr>
        <p:spPr bwMode="auto">
          <a:xfrm>
            <a:off x="11463151" y="5051632"/>
            <a:ext cx="64831" cy="192893"/>
          </a:xfrm>
          <a:custGeom>
            <a:avLst/>
            <a:gdLst>
              <a:gd name="T0" fmla="*/ 17 w 33"/>
              <a:gd name="T1" fmla="*/ 0 h 99"/>
              <a:gd name="T2" fmla="*/ 17 w 33"/>
              <a:gd name="T3" fmla="*/ 28 h 99"/>
              <a:gd name="T4" fmla="*/ 25 w 33"/>
              <a:gd name="T5" fmla="*/ 25 h 99"/>
              <a:gd name="T6" fmla="*/ 17 w 33"/>
              <a:gd name="T7" fmla="*/ 32 h 99"/>
              <a:gd name="T8" fmla="*/ 19 w 33"/>
              <a:gd name="T9" fmla="*/ 42 h 99"/>
              <a:gd name="T10" fmla="*/ 29 w 33"/>
              <a:gd name="T11" fmla="*/ 34 h 99"/>
              <a:gd name="T12" fmla="*/ 19 w 33"/>
              <a:gd name="T13" fmla="*/ 46 h 99"/>
              <a:gd name="T14" fmla="*/ 19 w 33"/>
              <a:gd name="T15" fmla="*/ 59 h 99"/>
              <a:gd name="T16" fmla="*/ 33 w 33"/>
              <a:gd name="T17" fmla="*/ 48 h 99"/>
              <a:gd name="T18" fmla="*/ 19 w 33"/>
              <a:gd name="T19" fmla="*/ 63 h 99"/>
              <a:gd name="T20" fmla="*/ 21 w 33"/>
              <a:gd name="T21" fmla="*/ 99 h 99"/>
              <a:gd name="T22" fmla="*/ 11 w 33"/>
              <a:gd name="T23" fmla="*/ 96 h 99"/>
              <a:gd name="T24" fmla="*/ 13 w 33"/>
              <a:gd name="T25" fmla="*/ 59 h 99"/>
              <a:gd name="T26" fmla="*/ 0 w 33"/>
              <a:gd name="T27" fmla="*/ 42 h 99"/>
              <a:gd name="T28" fmla="*/ 13 w 33"/>
              <a:gd name="T29" fmla="*/ 55 h 99"/>
              <a:gd name="T30" fmla="*/ 15 w 33"/>
              <a:gd name="T31" fmla="*/ 42 h 99"/>
              <a:gd name="T32" fmla="*/ 4 w 33"/>
              <a:gd name="T33" fmla="*/ 28 h 99"/>
              <a:gd name="T34" fmla="*/ 15 w 33"/>
              <a:gd name="T35" fmla="*/ 38 h 99"/>
              <a:gd name="T36" fmla="*/ 15 w 33"/>
              <a:gd name="T37" fmla="*/ 27 h 99"/>
              <a:gd name="T38" fmla="*/ 9 w 33"/>
              <a:gd name="T39" fmla="*/ 19 h 99"/>
              <a:gd name="T40" fmla="*/ 15 w 33"/>
              <a:gd name="T41" fmla="*/ 21 h 99"/>
              <a:gd name="T42" fmla="*/ 17 w 33"/>
              <a:gd name="T4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99">
                <a:moveTo>
                  <a:pt x="17" y="0"/>
                </a:moveTo>
                <a:lnTo>
                  <a:pt x="17" y="28"/>
                </a:lnTo>
                <a:lnTo>
                  <a:pt x="25" y="25"/>
                </a:lnTo>
                <a:lnTo>
                  <a:pt x="17" y="32"/>
                </a:lnTo>
                <a:lnTo>
                  <a:pt x="19" y="42"/>
                </a:lnTo>
                <a:lnTo>
                  <a:pt x="29" y="34"/>
                </a:lnTo>
                <a:lnTo>
                  <a:pt x="19" y="46"/>
                </a:lnTo>
                <a:lnTo>
                  <a:pt x="19" y="59"/>
                </a:lnTo>
                <a:lnTo>
                  <a:pt x="33" y="48"/>
                </a:lnTo>
                <a:lnTo>
                  <a:pt x="19" y="63"/>
                </a:lnTo>
                <a:lnTo>
                  <a:pt x="21" y="99"/>
                </a:lnTo>
                <a:lnTo>
                  <a:pt x="11" y="96"/>
                </a:lnTo>
                <a:lnTo>
                  <a:pt x="13" y="59"/>
                </a:lnTo>
                <a:lnTo>
                  <a:pt x="0" y="42"/>
                </a:lnTo>
                <a:lnTo>
                  <a:pt x="13" y="55"/>
                </a:lnTo>
                <a:lnTo>
                  <a:pt x="15" y="42"/>
                </a:lnTo>
                <a:lnTo>
                  <a:pt x="4" y="28"/>
                </a:lnTo>
                <a:lnTo>
                  <a:pt x="15" y="38"/>
                </a:lnTo>
                <a:lnTo>
                  <a:pt x="15" y="27"/>
                </a:lnTo>
                <a:lnTo>
                  <a:pt x="9" y="19"/>
                </a:lnTo>
                <a:lnTo>
                  <a:pt x="15" y="21"/>
                </a:lnTo>
                <a:lnTo>
                  <a:pt x="17" y="0"/>
                </a:lnTo>
                <a:close/>
              </a:path>
            </a:pathLst>
          </a:custGeom>
          <a:solidFill>
            <a:srgbClr val="BA84B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3" name="Freeform 262"/>
          <p:cNvSpPr>
            <a:spLocks/>
          </p:cNvSpPr>
          <p:nvPr/>
        </p:nvSpPr>
        <p:spPr bwMode="auto">
          <a:xfrm>
            <a:off x="11795162" y="4451522"/>
            <a:ext cx="206279" cy="206531"/>
          </a:xfrm>
          <a:custGeom>
            <a:avLst/>
            <a:gdLst>
              <a:gd name="T0" fmla="*/ 52 w 105"/>
              <a:gd name="T1" fmla="*/ 0 h 106"/>
              <a:gd name="T2" fmla="*/ 73 w 105"/>
              <a:gd name="T3" fmla="*/ 6 h 106"/>
              <a:gd name="T4" fmla="*/ 90 w 105"/>
              <a:gd name="T5" fmla="*/ 16 h 106"/>
              <a:gd name="T6" fmla="*/ 100 w 105"/>
              <a:gd name="T7" fmla="*/ 33 h 106"/>
              <a:gd name="T8" fmla="*/ 105 w 105"/>
              <a:gd name="T9" fmla="*/ 54 h 106"/>
              <a:gd name="T10" fmla="*/ 100 w 105"/>
              <a:gd name="T11" fmla="*/ 73 h 106"/>
              <a:gd name="T12" fmla="*/ 90 w 105"/>
              <a:gd name="T13" fmla="*/ 91 h 106"/>
              <a:gd name="T14" fmla="*/ 73 w 105"/>
              <a:gd name="T15" fmla="*/ 102 h 106"/>
              <a:gd name="T16" fmla="*/ 52 w 105"/>
              <a:gd name="T17" fmla="*/ 106 h 106"/>
              <a:gd name="T18" fmla="*/ 32 w 105"/>
              <a:gd name="T19" fmla="*/ 102 h 106"/>
              <a:gd name="T20" fmla="*/ 15 w 105"/>
              <a:gd name="T21" fmla="*/ 91 h 106"/>
              <a:gd name="T22" fmla="*/ 4 w 105"/>
              <a:gd name="T23" fmla="*/ 73 h 106"/>
              <a:gd name="T24" fmla="*/ 0 w 105"/>
              <a:gd name="T25" fmla="*/ 54 h 106"/>
              <a:gd name="T26" fmla="*/ 4 w 105"/>
              <a:gd name="T27" fmla="*/ 33 h 106"/>
              <a:gd name="T28" fmla="*/ 15 w 105"/>
              <a:gd name="T29" fmla="*/ 16 h 106"/>
              <a:gd name="T30" fmla="*/ 32 w 105"/>
              <a:gd name="T31" fmla="*/ 6 h 106"/>
              <a:gd name="T32" fmla="*/ 52 w 105"/>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2" y="0"/>
                </a:moveTo>
                <a:lnTo>
                  <a:pt x="73" y="6"/>
                </a:lnTo>
                <a:lnTo>
                  <a:pt x="90" y="16"/>
                </a:lnTo>
                <a:lnTo>
                  <a:pt x="100" y="33"/>
                </a:lnTo>
                <a:lnTo>
                  <a:pt x="105" y="54"/>
                </a:lnTo>
                <a:lnTo>
                  <a:pt x="100" y="73"/>
                </a:lnTo>
                <a:lnTo>
                  <a:pt x="90" y="91"/>
                </a:lnTo>
                <a:lnTo>
                  <a:pt x="73" y="102"/>
                </a:lnTo>
                <a:lnTo>
                  <a:pt x="52" y="106"/>
                </a:lnTo>
                <a:lnTo>
                  <a:pt x="32" y="102"/>
                </a:lnTo>
                <a:lnTo>
                  <a:pt x="15" y="91"/>
                </a:lnTo>
                <a:lnTo>
                  <a:pt x="4" y="73"/>
                </a:lnTo>
                <a:lnTo>
                  <a:pt x="0" y="54"/>
                </a:lnTo>
                <a:lnTo>
                  <a:pt x="4" y="33"/>
                </a:lnTo>
                <a:lnTo>
                  <a:pt x="15" y="16"/>
                </a:lnTo>
                <a:lnTo>
                  <a:pt x="32" y="6"/>
                </a:lnTo>
                <a:lnTo>
                  <a:pt x="52" y="0"/>
                </a:lnTo>
                <a:close/>
              </a:path>
            </a:pathLst>
          </a:custGeom>
          <a:solidFill>
            <a:srgbClr val="2F9C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4" name="Freeform 263"/>
          <p:cNvSpPr>
            <a:spLocks/>
          </p:cNvSpPr>
          <p:nvPr/>
        </p:nvSpPr>
        <p:spPr bwMode="auto">
          <a:xfrm>
            <a:off x="11901249" y="4568427"/>
            <a:ext cx="74654" cy="66246"/>
          </a:xfrm>
          <a:custGeom>
            <a:avLst/>
            <a:gdLst>
              <a:gd name="T0" fmla="*/ 38 w 38"/>
              <a:gd name="T1" fmla="*/ 0 h 34"/>
              <a:gd name="T2" fmla="*/ 38 w 38"/>
              <a:gd name="T3" fmla="*/ 0 h 34"/>
              <a:gd name="T4" fmla="*/ 36 w 38"/>
              <a:gd name="T5" fmla="*/ 4 h 34"/>
              <a:gd name="T6" fmla="*/ 34 w 38"/>
              <a:gd name="T7" fmla="*/ 13 h 34"/>
              <a:gd name="T8" fmla="*/ 28 w 38"/>
              <a:gd name="T9" fmla="*/ 21 h 34"/>
              <a:gd name="T10" fmla="*/ 17 w 38"/>
              <a:gd name="T11" fmla="*/ 31 h 34"/>
              <a:gd name="T12" fmla="*/ 2 w 38"/>
              <a:gd name="T13" fmla="*/ 34 h 34"/>
              <a:gd name="T14" fmla="*/ 0 w 38"/>
              <a:gd name="T15" fmla="*/ 32 h 34"/>
              <a:gd name="T16" fmla="*/ 15 w 38"/>
              <a:gd name="T17" fmla="*/ 29 h 34"/>
              <a:gd name="T18" fmla="*/ 26 w 38"/>
              <a:gd name="T19" fmla="*/ 21 h 34"/>
              <a:gd name="T20" fmla="*/ 32 w 38"/>
              <a:gd name="T21" fmla="*/ 11 h 34"/>
              <a:gd name="T22" fmla="*/ 36 w 38"/>
              <a:gd name="T23" fmla="*/ 4 h 34"/>
              <a:gd name="T24" fmla="*/ 38 w 38"/>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4">
                <a:moveTo>
                  <a:pt x="38" y="0"/>
                </a:moveTo>
                <a:lnTo>
                  <a:pt x="38" y="0"/>
                </a:lnTo>
                <a:lnTo>
                  <a:pt x="36" y="4"/>
                </a:lnTo>
                <a:lnTo>
                  <a:pt x="34" y="13"/>
                </a:lnTo>
                <a:lnTo>
                  <a:pt x="28" y="21"/>
                </a:lnTo>
                <a:lnTo>
                  <a:pt x="17" y="31"/>
                </a:lnTo>
                <a:lnTo>
                  <a:pt x="2" y="34"/>
                </a:lnTo>
                <a:lnTo>
                  <a:pt x="0" y="32"/>
                </a:lnTo>
                <a:lnTo>
                  <a:pt x="15" y="29"/>
                </a:lnTo>
                <a:lnTo>
                  <a:pt x="26" y="21"/>
                </a:lnTo>
                <a:lnTo>
                  <a:pt x="32" y="11"/>
                </a:lnTo>
                <a:lnTo>
                  <a:pt x="36" y="4"/>
                </a:lnTo>
                <a:lnTo>
                  <a:pt x="38"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5" name="Freeform 264"/>
          <p:cNvSpPr>
            <a:spLocks/>
          </p:cNvSpPr>
          <p:nvPr/>
        </p:nvSpPr>
        <p:spPr bwMode="auto">
          <a:xfrm>
            <a:off x="11832489" y="4548942"/>
            <a:ext cx="68760" cy="68194"/>
          </a:xfrm>
          <a:custGeom>
            <a:avLst/>
            <a:gdLst>
              <a:gd name="T0" fmla="*/ 0 w 35"/>
              <a:gd name="T1" fmla="*/ 0 h 35"/>
              <a:gd name="T2" fmla="*/ 0 w 35"/>
              <a:gd name="T3" fmla="*/ 0 h 35"/>
              <a:gd name="T4" fmla="*/ 2 w 35"/>
              <a:gd name="T5" fmla="*/ 4 h 35"/>
              <a:gd name="T6" fmla="*/ 4 w 35"/>
              <a:gd name="T7" fmla="*/ 12 h 35"/>
              <a:gd name="T8" fmla="*/ 10 w 35"/>
              <a:gd name="T9" fmla="*/ 19 h 35"/>
              <a:gd name="T10" fmla="*/ 19 w 35"/>
              <a:gd name="T11" fmla="*/ 27 h 35"/>
              <a:gd name="T12" fmla="*/ 35 w 35"/>
              <a:gd name="T13" fmla="*/ 33 h 35"/>
              <a:gd name="T14" fmla="*/ 35 w 35"/>
              <a:gd name="T15" fmla="*/ 35 h 35"/>
              <a:gd name="T16" fmla="*/ 19 w 35"/>
              <a:gd name="T17" fmla="*/ 29 h 35"/>
              <a:gd name="T18" fmla="*/ 10 w 35"/>
              <a:gd name="T19" fmla="*/ 21 h 35"/>
              <a:gd name="T20" fmla="*/ 4 w 35"/>
              <a:gd name="T21" fmla="*/ 12 h 35"/>
              <a:gd name="T22" fmla="*/ 0 w 35"/>
              <a:gd name="T23" fmla="*/ 4 h 35"/>
              <a:gd name="T24" fmla="*/ 0 w 35"/>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0" y="0"/>
                </a:moveTo>
                <a:lnTo>
                  <a:pt x="0" y="0"/>
                </a:lnTo>
                <a:lnTo>
                  <a:pt x="2" y="4"/>
                </a:lnTo>
                <a:lnTo>
                  <a:pt x="4" y="12"/>
                </a:lnTo>
                <a:lnTo>
                  <a:pt x="10" y="19"/>
                </a:lnTo>
                <a:lnTo>
                  <a:pt x="19" y="27"/>
                </a:lnTo>
                <a:lnTo>
                  <a:pt x="35" y="33"/>
                </a:lnTo>
                <a:lnTo>
                  <a:pt x="35" y="35"/>
                </a:lnTo>
                <a:lnTo>
                  <a:pt x="19" y="29"/>
                </a:lnTo>
                <a:lnTo>
                  <a:pt x="10" y="21"/>
                </a:lnTo>
                <a:lnTo>
                  <a:pt x="4" y="12"/>
                </a:lnTo>
                <a:lnTo>
                  <a:pt x="0" y="4"/>
                </a:lnTo>
                <a:lnTo>
                  <a:pt x="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6" name="Freeform 265"/>
          <p:cNvSpPr>
            <a:spLocks/>
          </p:cNvSpPr>
          <p:nvPr/>
        </p:nvSpPr>
        <p:spPr bwMode="auto">
          <a:xfrm>
            <a:off x="11885532" y="4482697"/>
            <a:ext cx="25539" cy="333178"/>
          </a:xfrm>
          <a:custGeom>
            <a:avLst/>
            <a:gdLst>
              <a:gd name="T0" fmla="*/ 6 w 13"/>
              <a:gd name="T1" fmla="*/ 0 h 171"/>
              <a:gd name="T2" fmla="*/ 13 w 13"/>
              <a:gd name="T3" fmla="*/ 171 h 171"/>
              <a:gd name="T4" fmla="*/ 0 w 13"/>
              <a:gd name="T5" fmla="*/ 171 h 171"/>
              <a:gd name="T6" fmla="*/ 6 w 13"/>
              <a:gd name="T7" fmla="*/ 0 h 171"/>
            </a:gdLst>
            <a:ahLst/>
            <a:cxnLst>
              <a:cxn ang="0">
                <a:pos x="T0" y="T1"/>
              </a:cxn>
              <a:cxn ang="0">
                <a:pos x="T2" y="T3"/>
              </a:cxn>
              <a:cxn ang="0">
                <a:pos x="T4" y="T5"/>
              </a:cxn>
              <a:cxn ang="0">
                <a:pos x="T6" y="T7"/>
              </a:cxn>
            </a:cxnLst>
            <a:rect l="0" t="0" r="r" b="b"/>
            <a:pathLst>
              <a:path w="13" h="171">
                <a:moveTo>
                  <a:pt x="6" y="0"/>
                </a:moveTo>
                <a:lnTo>
                  <a:pt x="13" y="171"/>
                </a:lnTo>
                <a:lnTo>
                  <a:pt x="0" y="171"/>
                </a:lnTo>
                <a:lnTo>
                  <a:pt x="6"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7" name="Freeform 266"/>
          <p:cNvSpPr>
            <a:spLocks/>
          </p:cNvSpPr>
          <p:nvPr/>
        </p:nvSpPr>
        <p:spPr bwMode="auto">
          <a:xfrm>
            <a:off x="11856064" y="4508026"/>
            <a:ext cx="41256" cy="72091"/>
          </a:xfrm>
          <a:custGeom>
            <a:avLst/>
            <a:gdLst>
              <a:gd name="T0" fmla="*/ 0 w 21"/>
              <a:gd name="T1" fmla="*/ 0 h 37"/>
              <a:gd name="T2" fmla="*/ 0 w 21"/>
              <a:gd name="T3" fmla="*/ 4 h 37"/>
              <a:gd name="T4" fmla="*/ 1 w 21"/>
              <a:gd name="T5" fmla="*/ 14 h 37"/>
              <a:gd name="T6" fmla="*/ 7 w 21"/>
              <a:gd name="T7" fmla="*/ 25 h 37"/>
              <a:gd name="T8" fmla="*/ 21 w 21"/>
              <a:gd name="T9" fmla="*/ 35 h 37"/>
              <a:gd name="T10" fmla="*/ 21 w 21"/>
              <a:gd name="T11" fmla="*/ 37 h 37"/>
              <a:gd name="T12" fmla="*/ 7 w 21"/>
              <a:gd name="T13" fmla="*/ 27 h 37"/>
              <a:gd name="T14" fmla="*/ 1 w 21"/>
              <a:gd name="T15" fmla="*/ 15 h 37"/>
              <a:gd name="T16" fmla="*/ 0 w 21"/>
              <a:gd name="T17" fmla="*/ 4 h 37"/>
              <a:gd name="T18" fmla="*/ 0 w 21"/>
              <a:gd name="T19" fmla="*/ 0 h 37"/>
              <a:gd name="T20" fmla="*/ 0 w 2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7">
                <a:moveTo>
                  <a:pt x="0" y="0"/>
                </a:moveTo>
                <a:lnTo>
                  <a:pt x="0" y="4"/>
                </a:lnTo>
                <a:lnTo>
                  <a:pt x="1" y="14"/>
                </a:lnTo>
                <a:lnTo>
                  <a:pt x="7" y="25"/>
                </a:lnTo>
                <a:lnTo>
                  <a:pt x="21" y="35"/>
                </a:lnTo>
                <a:lnTo>
                  <a:pt x="21" y="37"/>
                </a:lnTo>
                <a:lnTo>
                  <a:pt x="7" y="27"/>
                </a:lnTo>
                <a:lnTo>
                  <a:pt x="1" y="15"/>
                </a:lnTo>
                <a:lnTo>
                  <a:pt x="0" y="4"/>
                </a:lnTo>
                <a:lnTo>
                  <a:pt x="0" y="0"/>
                </a:lnTo>
                <a:lnTo>
                  <a:pt x="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8" name="Freeform 267"/>
          <p:cNvSpPr>
            <a:spLocks/>
          </p:cNvSpPr>
          <p:nvPr/>
        </p:nvSpPr>
        <p:spPr bwMode="auto">
          <a:xfrm>
            <a:off x="11858028" y="4496335"/>
            <a:ext cx="15717" cy="38968"/>
          </a:xfrm>
          <a:custGeom>
            <a:avLst/>
            <a:gdLst>
              <a:gd name="T0" fmla="*/ 6 w 8"/>
              <a:gd name="T1" fmla="*/ 0 h 20"/>
              <a:gd name="T2" fmla="*/ 8 w 8"/>
              <a:gd name="T3" fmla="*/ 2 h 20"/>
              <a:gd name="T4" fmla="*/ 8 w 8"/>
              <a:gd name="T5" fmla="*/ 6 h 20"/>
              <a:gd name="T6" fmla="*/ 8 w 8"/>
              <a:gd name="T7" fmla="*/ 10 h 20"/>
              <a:gd name="T8" fmla="*/ 4 w 8"/>
              <a:gd name="T9" fmla="*/ 16 h 20"/>
              <a:gd name="T10" fmla="*/ 0 w 8"/>
              <a:gd name="T11" fmla="*/ 20 h 20"/>
              <a:gd name="T12" fmla="*/ 0 w 8"/>
              <a:gd name="T13" fmla="*/ 20 h 20"/>
              <a:gd name="T14" fmla="*/ 4 w 8"/>
              <a:gd name="T15" fmla="*/ 16 h 20"/>
              <a:gd name="T16" fmla="*/ 6 w 8"/>
              <a:gd name="T17" fmla="*/ 12 h 20"/>
              <a:gd name="T18" fmla="*/ 8 w 8"/>
              <a:gd name="T19" fmla="*/ 8 h 20"/>
              <a:gd name="T20" fmla="*/ 8 w 8"/>
              <a:gd name="T21" fmla="*/ 4 h 20"/>
              <a:gd name="T22" fmla="*/ 6 w 8"/>
              <a:gd name="T23" fmla="*/ 2 h 20"/>
              <a:gd name="T24" fmla="*/ 6 w 8"/>
              <a:gd name="T25" fmla="*/ 0 h 20"/>
              <a:gd name="T26" fmla="*/ 6 w 8"/>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0">
                <a:moveTo>
                  <a:pt x="6" y="0"/>
                </a:moveTo>
                <a:lnTo>
                  <a:pt x="8" y="2"/>
                </a:lnTo>
                <a:lnTo>
                  <a:pt x="8" y="6"/>
                </a:lnTo>
                <a:lnTo>
                  <a:pt x="8" y="10"/>
                </a:lnTo>
                <a:lnTo>
                  <a:pt x="4" y="16"/>
                </a:lnTo>
                <a:lnTo>
                  <a:pt x="0" y="20"/>
                </a:lnTo>
                <a:lnTo>
                  <a:pt x="0" y="20"/>
                </a:lnTo>
                <a:lnTo>
                  <a:pt x="4" y="16"/>
                </a:lnTo>
                <a:lnTo>
                  <a:pt x="6" y="12"/>
                </a:lnTo>
                <a:lnTo>
                  <a:pt x="8" y="8"/>
                </a:lnTo>
                <a:lnTo>
                  <a:pt x="8" y="4"/>
                </a:lnTo>
                <a:lnTo>
                  <a:pt x="6" y="2"/>
                </a:lnTo>
                <a:lnTo>
                  <a:pt x="6" y="0"/>
                </a:lnTo>
                <a:lnTo>
                  <a:pt x="6"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29" name="Freeform 268"/>
          <p:cNvSpPr>
            <a:spLocks/>
          </p:cNvSpPr>
          <p:nvPr/>
        </p:nvSpPr>
        <p:spPr bwMode="auto">
          <a:xfrm>
            <a:off x="11901249" y="4474903"/>
            <a:ext cx="41256" cy="74040"/>
          </a:xfrm>
          <a:custGeom>
            <a:avLst/>
            <a:gdLst>
              <a:gd name="T0" fmla="*/ 19 w 21"/>
              <a:gd name="T1" fmla="*/ 0 h 38"/>
              <a:gd name="T2" fmla="*/ 21 w 21"/>
              <a:gd name="T3" fmla="*/ 0 h 38"/>
              <a:gd name="T4" fmla="*/ 21 w 21"/>
              <a:gd name="T5" fmla="*/ 6 h 38"/>
              <a:gd name="T6" fmla="*/ 19 w 21"/>
              <a:gd name="T7" fmla="*/ 15 h 38"/>
              <a:gd name="T8" fmla="*/ 11 w 21"/>
              <a:gd name="T9" fmla="*/ 27 h 38"/>
              <a:gd name="T10" fmla="*/ 0 w 21"/>
              <a:gd name="T11" fmla="*/ 38 h 38"/>
              <a:gd name="T12" fmla="*/ 0 w 21"/>
              <a:gd name="T13" fmla="*/ 34 h 38"/>
              <a:gd name="T14" fmla="*/ 11 w 21"/>
              <a:gd name="T15" fmla="*/ 25 h 38"/>
              <a:gd name="T16" fmla="*/ 17 w 21"/>
              <a:gd name="T17" fmla="*/ 13 h 38"/>
              <a:gd name="T18" fmla="*/ 19 w 21"/>
              <a:gd name="T19" fmla="*/ 6 h 38"/>
              <a:gd name="T20" fmla="*/ 19 w 21"/>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8">
                <a:moveTo>
                  <a:pt x="19" y="0"/>
                </a:moveTo>
                <a:lnTo>
                  <a:pt x="21" y="0"/>
                </a:lnTo>
                <a:lnTo>
                  <a:pt x="21" y="6"/>
                </a:lnTo>
                <a:lnTo>
                  <a:pt x="19" y="15"/>
                </a:lnTo>
                <a:lnTo>
                  <a:pt x="11" y="27"/>
                </a:lnTo>
                <a:lnTo>
                  <a:pt x="0" y="38"/>
                </a:lnTo>
                <a:lnTo>
                  <a:pt x="0" y="34"/>
                </a:lnTo>
                <a:lnTo>
                  <a:pt x="11" y="25"/>
                </a:lnTo>
                <a:lnTo>
                  <a:pt x="17" y="13"/>
                </a:lnTo>
                <a:lnTo>
                  <a:pt x="19" y="6"/>
                </a:lnTo>
                <a:lnTo>
                  <a:pt x="19"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0" name="Freeform 269"/>
          <p:cNvSpPr>
            <a:spLocks/>
          </p:cNvSpPr>
          <p:nvPr/>
        </p:nvSpPr>
        <p:spPr bwMode="auto">
          <a:xfrm>
            <a:off x="11915001" y="4478800"/>
            <a:ext cx="15717" cy="40917"/>
          </a:xfrm>
          <a:custGeom>
            <a:avLst/>
            <a:gdLst>
              <a:gd name="T0" fmla="*/ 2 w 8"/>
              <a:gd name="T1" fmla="*/ 0 h 21"/>
              <a:gd name="T2" fmla="*/ 2 w 8"/>
              <a:gd name="T3" fmla="*/ 0 h 21"/>
              <a:gd name="T4" fmla="*/ 2 w 8"/>
              <a:gd name="T5" fmla="*/ 2 h 21"/>
              <a:gd name="T6" fmla="*/ 2 w 8"/>
              <a:gd name="T7" fmla="*/ 4 h 21"/>
              <a:gd name="T8" fmla="*/ 2 w 8"/>
              <a:gd name="T9" fmla="*/ 7 h 21"/>
              <a:gd name="T10" fmla="*/ 2 w 8"/>
              <a:gd name="T11" fmla="*/ 11 h 21"/>
              <a:gd name="T12" fmla="*/ 4 w 8"/>
              <a:gd name="T13" fmla="*/ 15 h 21"/>
              <a:gd name="T14" fmla="*/ 8 w 8"/>
              <a:gd name="T15" fmla="*/ 19 h 21"/>
              <a:gd name="T16" fmla="*/ 8 w 8"/>
              <a:gd name="T17" fmla="*/ 21 h 21"/>
              <a:gd name="T18" fmla="*/ 4 w 8"/>
              <a:gd name="T19" fmla="*/ 15 h 21"/>
              <a:gd name="T20" fmla="*/ 2 w 8"/>
              <a:gd name="T21" fmla="*/ 11 h 21"/>
              <a:gd name="T22" fmla="*/ 0 w 8"/>
              <a:gd name="T23" fmla="*/ 6 h 21"/>
              <a:gd name="T24" fmla="*/ 2 w 8"/>
              <a:gd name="T25" fmla="*/ 4 h 21"/>
              <a:gd name="T26" fmla="*/ 2 w 8"/>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1">
                <a:moveTo>
                  <a:pt x="2" y="0"/>
                </a:moveTo>
                <a:lnTo>
                  <a:pt x="2" y="0"/>
                </a:lnTo>
                <a:lnTo>
                  <a:pt x="2" y="2"/>
                </a:lnTo>
                <a:lnTo>
                  <a:pt x="2" y="4"/>
                </a:lnTo>
                <a:lnTo>
                  <a:pt x="2" y="7"/>
                </a:lnTo>
                <a:lnTo>
                  <a:pt x="2" y="11"/>
                </a:lnTo>
                <a:lnTo>
                  <a:pt x="4" y="15"/>
                </a:lnTo>
                <a:lnTo>
                  <a:pt x="8" y="19"/>
                </a:lnTo>
                <a:lnTo>
                  <a:pt x="8" y="21"/>
                </a:lnTo>
                <a:lnTo>
                  <a:pt x="4" y="15"/>
                </a:lnTo>
                <a:lnTo>
                  <a:pt x="2" y="11"/>
                </a:lnTo>
                <a:lnTo>
                  <a:pt x="0" y="6"/>
                </a:lnTo>
                <a:lnTo>
                  <a:pt x="2" y="4"/>
                </a:lnTo>
                <a:lnTo>
                  <a:pt x="2"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1" name="Freeform 270"/>
          <p:cNvSpPr>
            <a:spLocks/>
          </p:cNvSpPr>
          <p:nvPr/>
        </p:nvSpPr>
        <p:spPr bwMode="auto">
          <a:xfrm>
            <a:off x="11934647" y="4568427"/>
            <a:ext cx="17681" cy="44813"/>
          </a:xfrm>
          <a:custGeom>
            <a:avLst/>
            <a:gdLst>
              <a:gd name="T0" fmla="*/ 2 w 9"/>
              <a:gd name="T1" fmla="*/ 0 h 23"/>
              <a:gd name="T2" fmla="*/ 2 w 9"/>
              <a:gd name="T3" fmla="*/ 0 h 23"/>
              <a:gd name="T4" fmla="*/ 2 w 9"/>
              <a:gd name="T5" fmla="*/ 0 h 23"/>
              <a:gd name="T6" fmla="*/ 2 w 9"/>
              <a:gd name="T7" fmla="*/ 4 h 23"/>
              <a:gd name="T8" fmla="*/ 2 w 9"/>
              <a:gd name="T9" fmla="*/ 8 h 23"/>
              <a:gd name="T10" fmla="*/ 2 w 9"/>
              <a:gd name="T11" fmla="*/ 11 h 23"/>
              <a:gd name="T12" fmla="*/ 4 w 9"/>
              <a:gd name="T13" fmla="*/ 17 h 23"/>
              <a:gd name="T14" fmla="*/ 9 w 9"/>
              <a:gd name="T15" fmla="*/ 21 h 23"/>
              <a:gd name="T16" fmla="*/ 9 w 9"/>
              <a:gd name="T17" fmla="*/ 23 h 23"/>
              <a:gd name="T18" fmla="*/ 4 w 9"/>
              <a:gd name="T19" fmla="*/ 17 h 23"/>
              <a:gd name="T20" fmla="*/ 2 w 9"/>
              <a:gd name="T21" fmla="*/ 13 h 23"/>
              <a:gd name="T22" fmla="*/ 0 w 9"/>
              <a:gd name="T23" fmla="*/ 9 h 23"/>
              <a:gd name="T24" fmla="*/ 0 w 9"/>
              <a:gd name="T25" fmla="*/ 4 h 23"/>
              <a:gd name="T26" fmla="*/ 2 w 9"/>
              <a:gd name="T27" fmla="*/ 2 h 23"/>
              <a:gd name="T28" fmla="*/ 2 w 9"/>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23">
                <a:moveTo>
                  <a:pt x="2" y="0"/>
                </a:moveTo>
                <a:lnTo>
                  <a:pt x="2" y="0"/>
                </a:lnTo>
                <a:lnTo>
                  <a:pt x="2" y="0"/>
                </a:lnTo>
                <a:lnTo>
                  <a:pt x="2" y="4"/>
                </a:lnTo>
                <a:lnTo>
                  <a:pt x="2" y="8"/>
                </a:lnTo>
                <a:lnTo>
                  <a:pt x="2" y="11"/>
                </a:lnTo>
                <a:lnTo>
                  <a:pt x="4" y="17"/>
                </a:lnTo>
                <a:lnTo>
                  <a:pt x="9" y="21"/>
                </a:lnTo>
                <a:lnTo>
                  <a:pt x="9" y="23"/>
                </a:lnTo>
                <a:lnTo>
                  <a:pt x="4" y="17"/>
                </a:lnTo>
                <a:lnTo>
                  <a:pt x="2" y="13"/>
                </a:lnTo>
                <a:lnTo>
                  <a:pt x="0" y="9"/>
                </a:lnTo>
                <a:lnTo>
                  <a:pt x="0" y="4"/>
                </a:lnTo>
                <a:lnTo>
                  <a:pt x="2" y="2"/>
                </a:lnTo>
                <a:lnTo>
                  <a:pt x="2"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2" name="Freeform 271"/>
          <p:cNvSpPr>
            <a:spLocks/>
          </p:cNvSpPr>
          <p:nvPr/>
        </p:nvSpPr>
        <p:spPr bwMode="auto">
          <a:xfrm>
            <a:off x="11918930" y="4523613"/>
            <a:ext cx="37327" cy="13639"/>
          </a:xfrm>
          <a:custGeom>
            <a:avLst/>
            <a:gdLst>
              <a:gd name="T0" fmla="*/ 19 w 19"/>
              <a:gd name="T1" fmla="*/ 0 h 7"/>
              <a:gd name="T2" fmla="*/ 19 w 19"/>
              <a:gd name="T3" fmla="*/ 2 h 7"/>
              <a:gd name="T4" fmla="*/ 17 w 19"/>
              <a:gd name="T5" fmla="*/ 2 h 7"/>
              <a:gd name="T6" fmla="*/ 16 w 19"/>
              <a:gd name="T7" fmla="*/ 4 h 7"/>
              <a:gd name="T8" fmla="*/ 14 w 19"/>
              <a:gd name="T9" fmla="*/ 6 h 7"/>
              <a:gd name="T10" fmla="*/ 10 w 19"/>
              <a:gd name="T11" fmla="*/ 7 h 7"/>
              <a:gd name="T12" fmla="*/ 6 w 19"/>
              <a:gd name="T13" fmla="*/ 7 h 7"/>
              <a:gd name="T14" fmla="*/ 0 w 19"/>
              <a:gd name="T15" fmla="*/ 6 h 7"/>
              <a:gd name="T16" fmla="*/ 0 w 19"/>
              <a:gd name="T17" fmla="*/ 6 h 7"/>
              <a:gd name="T18" fmla="*/ 6 w 19"/>
              <a:gd name="T19" fmla="*/ 6 h 7"/>
              <a:gd name="T20" fmla="*/ 10 w 19"/>
              <a:gd name="T21" fmla="*/ 6 h 7"/>
              <a:gd name="T22" fmla="*/ 14 w 19"/>
              <a:gd name="T23" fmla="*/ 6 h 7"/>
              <a:gd name="T24" fmla="*/ 17 w 19"/>
              <a:gd name="T25" fmla="*/ 4 h 7"/>
              <a:gd name="T26" fmla="*/ 19 w 19"/>
              <a:gd name="T27" fmla="*/ 2 h 7"/>
              <a:gd name="T28" fmla="*/ 19 w 19"/>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7">
                <a:moveTo>
                  <a:pt x="19" y="0"/>
                </a:moveTo>
                <a:lnTo>
                  <a:pt x="19" y="2"/>
                </a:lnTo>
                <a:lnTo>
                  <a:pt x="17" y="2"/>
                </a:lnTo>
                <a:lnTo>
                  <a:pt x="16" y="4"/>
                </a:lnTo>
                <a:lnTo>
                  <a:pt x="14" y="6"/>
                </a:lnTo>
                <a:lnTo>
                  <a:pt x="10" y="7"/>
                </a:lnTo>
                <a:lnTo>
                  <a:pt x="6" y="7"/>
                </a:lnTo>
                <a:lnTo>
                  <a:pt x="0" y="6"/>
                </a:lnTo>
                <a:lnTo>
                  <a:pt x="0" y="6"/>
                </a:lnTo>
                <a:lnTo>
                  <a:pt x="6" y="6"/>
                </a:lnTo>
                <a:lnTo>
                  <a:pt x="10" y="6"/>
                </a:lnTo>
                <a:lnTo>
                  <a:pt x="14" y="6"/>
                </a:lnTo>
                <a:lnTo>
                  <a:pt x="17" y="4"/>
                </a:lnTo>
                <a:lnTo>
                  <a:pt x="19" y="2"/>
                </a:lnTo>
                <a:lnTo>
                  <a:pt x="19"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3" name="Freeform 272"/>
          <p:cNvSpPr>
            <a:spLocks/>
          </p:cNvSpPr>
          <p:nvPr/>
        </p:nvSpPr>
        <p:spPr bwMode="auto">
          <a:xfrm>
            <a:off x="11975902" y="4496335"/>
            <a:ext cx="110016" cy="181202"/>
          </a:xfrm>
          <a:custGeom>
            <a:avLst/>
            <a:gdLst>
              <a:gd name="T0" fmla="*/ 27 w 56"/>
              <a:gd name="T1" fmla="*/ 0 h 93"/>
              <a:gd name="T2" fmla="*/ 29 w 56"/>
              <a:gd name="T3" fmla="*/ 4 h 93"/>
              <a:gd name="T4" fmla="*/ 35 w 56"/>
              <a:gd name="T5" fmla="*/ 12 h 93"/>
              <a:gd name="T6" fmla="*/ 42 w 56"/>
              <a:gd name="T7" fmla="*/ 23 h 93"/>
              <a:gd name="T8" fmla="*/ 48 w 56"/>
              <a:gd name="T9" fmla="*/ 39 h 93"/>
              <a:gd name="T10" fmla="*/ 54 w 56"/>
              <a:gd name="T11" fmla="*/ 52 h 93"/>
              <a:gd name="T12" fmla="*/ 56 w 56"/>
              <a:gd name="T13" fmla="*/ 64 h 93"/>
              <a:gd name="T14" fmla="*/ 54 w 56"/>
              <a:gd name="T15" fmla="*/ 73 h 93"/>
              <a:gd name="T16" fmla="*/ 50 w 56"/>
              <a:gd name="T17" fmla="*/ 81 h 93"/>
              <a:gd name="T18" fmla="*/ 44 w 56"/>
              <a:gd name="T19" fmla="*/ 87 h 93"/>
              <a:gd name="T20" fmla="*/ 36 w 56"/>
              <a:gd name="T21" fmla="*/ 91 h 93"/>
              <a:gd name="T22" fmla="*/ 27 w 56"/>
              <a:gd name="T23" fmla="*/ 93 h 93"/>
              <a:gd name="T24" fmla="*/ 19 w 56"/>
              <a:gd name="T25" fmla="*/ 91 h 93"/>
              <a:gd name="T26" fmla="*/ 12 w 56"/>
              <a:gd name="T27" fmla="*/ 87 h 93"/>
              <a:gd name="T28" fmla="*/ 6 w 56"/>
              <a:gd name="T29" fmla="*/ 81 h 93"/>
              <a:gd name="T30" fmla="*/ 2 w 56"/>
              <a:gd name="T31" fmla="*/ 73 h 93"/>
              <a:gd name="T32" fmla="*/ 0 w 56"/>
              <a:gd name="T33" fmla="*/ 64 h 93"/>
              <a:gd name="T34" fmla="*/ 2 w 56"/>
              <a:gd name="T35" fmla="*/ 52 h 93"/>
              <a:gd name="T36" fmla="*/ 8 w 56"/>
              <a:gd name="T37" fmla="*/ 39 h 93"/>
              <a:gd name="T38" fmla="*/ 13 w 56"/>
              <a:gd name="T39" fmla="*/ 23 h 93"/>
              <a:gd name="T40" fmla="*/ 21 w 56"/>
              <a:gd name="T41" fmla="*/ 12 h 93"/>
              <a:gd name="T42" fmla="*/ 25 w 56"/>
              <a:gd name="T43" fmla="*/ 4 h 93"/>
              <a:gd name="T44" fmla="*/ 27 w 56"/>
              <a:gd name="T4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93">
                <a:moveTo>
                  <a:pt x="27" y="0"/>
                </a:moveTo>
                <a:lnTo>
                  <a:pt x="29" y="4"/>
                </a:lnTo>
                <a:lnTo>
                  <a:pt x="35" y="12"/>
                </a:lnTo>
                <a:lnTo>
                  <a:pt x="42" y="23"/>
                </a:lnTo>
                <a:lnTo>
                  <a:pt x="48" y="39"/>
                </a:lnTo>
                <a:lnTo>
                  <a:pt x="54" y="52"/>
                </a:lnTo>
                <a:lnTo>
                  <a:pt x="56" y="64"/>
                </a:lnTo>
                <a:lnTo>
                  <a:pt x="54" y="73"/>
                </a:lnTo>
                <a:lnTo>
                  <a:pt x="50" y="81"/>
                </a:lnTo>
                <a:lnTo>
                  <a:pt x="44" y="87"/>
                </a:lnTo>
                <a:lnTo>
                  <a:pt x="36" y="91"/>
                </a:lnTo>
                <a:lnTo>
                  <a:pt x="27" y="93"/>
                </a:lnTo>
                <a:lnTo>
                  <a:pt x="19" y="91"/>
                </a:lnTo>
                <a:lnTo>
                  <a:pt x="12" y="87"/>
                </a:lnTo>
                <a:lnTo>
                  <a:pt x="6" y="81"/>
                </a:lnTo>
                <a:lnTo>
                  <a:pt x="2" y="73"/>
                </a:lnTo>
                <a:lnTo>
                  <a:pt x="0" y="64"/>
                </a:lnTo>
                <a:lnTo>
                  <a:pt x="2" y="52"/>
                </a:lnTo>
                <a:lnTo>
                  <a:pt x="8" y="39"/>
                </a:lnTo>
                <a:lnTo>
                  <a:pt x="13" y="23"/>
                </a:lnTo>
                <a:lnTo>
                  <a:pt x="21" y="12"/>
                </a:lnTo>
                <a:lnTo>
                  <a:pt x="25" y="4"/>
                </a:lnTo>
                <a:lnTo>
                  <a:pt x="27" y="0"/>
                </a:lnTo>
                <a:close/>
              </a:path>
            </a:pathLst>
          </a:custGeom>
          <a:solidFill>
            <a:srgbClr val="B9D5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4" name="Freeform 273"/>
          <p:cNvSpPr>
            <a:spLocks/>
          </p:cNvSpPr>
          <p:nvPr/>
        </p:nvSpPr>
        <p:spPr bwMode="auto">
          <a:xfrm>
            <a:off x="11991619" y="4508026"/>
            <a:ext cx="82512" cy="243551"/>
          </a:xfrm>
          <a:custGeom>
            <a:avLst/>
            <a:gdLst>
              <a:gd name="T0" fmla="*/ 23 w 42"/>
              <a:gd name="T1" fmla="*/ 0 h 125"/>
              <a:gd name="T2" fmla="*/ 23 w 42"/>
              <a:gd name="T3" fmla="*/ 27 h 125"/>
              <a:gd name="T4" fmla="*/ 28 w 42"/>
              <a:gd name="T5" fmla="*/ 23 h 125"/>
              <a:gd name="T6" fmla="*/ 23 w 42"/>
              <a:gd name="T7" fmla="*/ 33 h 125"/>
              <a:gd name="T8" fmla="*/ 23 w 42"/>
              <a:gd name="T9" fmla="*/ 48 h 125"/>
              <a:gd name="T10" fmla="*/ 38 w 42"/>
              <a:gd name="T11" fmla="*/ 37 h 125"/>
              <a:gd name="T12" fmla="*/ 23 w 42"/>
              <a:gd name="T13" fmla="*/ 52 h 125"/>
              <a:gd name="T14" fmla="*/ 23 w 42"/>
              <a:gd name="T15" fmla="*/ 69 h 125"/>
              <a:gd name="T16" fmla="*/ 42 w 42"/>
              <a:gd name="T17" fmla="*/ 54 h 125"/>
              <a:gd name="T18" fmla="*/ 23 w 42"/>
              <a:gd name="T19" fmla="*/ 73 h 125"/>
              <a:gd name="T20" fmla="*/ 23 w 42"/>
              <a:gd name="T21" fmla="*/ 119 h 125"/>
              <a:gd name="T22" fmla="*/ 11 w 42"/>
              <a:gd name="T23" fmla="*/ 125 h 125"/>
              <a:gd name="T24" fmla="*/ 15 w 42"/>
              <a:gd name="T25" fmla="*/ 79 h 125"/>
              <a:gd name="T26" fmla="*/ 0 w 42"/>
              <a:gd name="T27" fmla="*/ 60 h 125"/>
              <a:gd name="T28" fmla="*/ 15 w 42"/>
              <a:gd name="T29" fmla="*/ 73 h 125"/>
              <a:gd name="T30" fmla="*/ 17 w 42"/>
              <a:gd name="T31" fmla="*/ 58 h 125"/>
              <a:gd name="T32" fmla="*/ 5 w 42"/>
              <a:gd name="T33" fmla="*/ 40 h 125"/>
              <a:gd name="T34" fmla="*/ 17 w 42"/>
              <a:gd name="T35" fmla="*/ 52 h 125"/>
              <a:gd name="T36" fmla="*/ 19 w 42"/>
              <a:gd name="T37" fmla="*/ 40 h 125"/>
              <a:gd name="T38" fmla="*/ 11 w 42"/>
              <a:gd name="T39" fmla="*/ 29 h 125"/>
              <a:gd name="T40" fmla="*/ 19 w 42"/>
              <a:gd name="T41" fmla="*/ 37 h 125"/>
              <a:gd name="T42" fmla="*/ 23 w 42"/>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5">
                <a:moveTo>
                  <a:pt x="23" y="0"/>
                </a:moveTo>
                <a:lnTo>
                  <a:pt x="23" y="27"/>
                </a:lnTo>
                <a:lnTo>
                  <a:pt x="28" y="23"/>
                </a:lnTo>
                <a:lnTo>
                  <a:pt x="23" y="33"/>
                </a:lnTo>
                <a:lnTo>
                  <a:pt x="23" y="48"/>
                </a:lnTo>
                <a:lnTo>
                  <a:pt x="38" y="37"/>
                </a:lnTo>
                <a:lnTo>
                  <a:pt x="23" y="52"/>
                </a:lnTo>
                <a:lnTo>
                  <a:pt x="23" y="69"/>
                </a:lnTo>
                <a:lnTo>
                  <a:pt x="42" y="54"/>
                </a:lnTo>
                <a:lnTo>
                  <a:pt x="23" y="73"/>
                </a:lnTo>
                <a:lnTo>
                  <a:pt x="23" y="119"/>
                </a:lnTo>
                <a:lnTo>
                  <a:pt x="11" y="125"/>
                </a:lnTo>
                <a:lnTo>
                  <a:pt x="15" y="79"/>
                </a:lnTo>
                <a:lnTo>
                  <a:pt x="0" y="60"/>
                </a:lnTo>
                <a:lnTo>
                  <a:pt x="15" y="73"/>
                </a:lnTo>
                <a:lnTo>
                  <a:pt x="17" y="58"/>
                </a:lnTo>
                <a:lnTo>
                  <a:pt x="5" y="40"/>
                </a:lnTo>
                <a:lnTo>
                  <a:pt x="17" y="52"/>
                </a:lnTo>
                <a:lnTo>
                  <a:pt x="19" y="40"/>
                </a:lnTo>
                <a:lnTo>
                  <a:pt x="11" y="29"/>
                </a:lnTo>
                <a:lnTo>
                  <a:pt x="19" y="37"/>
                </a:lnTo>
                <a:lnTo>
                  <a:pt x="23" y="0"/>
                </a:lnTo>
                <a:close/>
              </a:path>
            </a:pathLst>
          </a:custGeom>
          <a:solidFill>
            <a:srgbClr val="CADF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5" name="Rectangle 274"/>
          <p:cNvSpPr>
            <a:spLocks noChangeArrowheads="1"/>
          </p:cNvSpPr>
          <p:nvPr/>
        </p:nvSpPr>
        <p:spPr bwMode="auto">
          <a:xfrm>
            <a:off x="11433682" y="5207505"/>
            <a:ext cx="595264" cy="40917"/>
          </a:xfrm>
          <a:prstGeom prst="rect">
            <a:avLst/>
          </a:prstGeom>
          <a:solidFill>
            <a:srgbClr val="6EC2E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6" name="Rectangle 275"/>
          <p:cNvSpPr>
            <a:spLocks noChangeArrowheads="1"/>
          </p:cNvSpPr>
          <p:nvPr/>
        </p:nvSpPr>
        <p:spPr bwMode="auto">
          <a:xfrm>
            <a:off x="11783375" y="4726248"/>
            <a:ext cx="652236" cy="99369"/>
          </a:xfrm>
          <a:prstGeom prst="rect">
            <a:avLst/>
          </a:prstGeom>
          <a:solidFill>
            <a:srgbClr val="F472D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7" name="Freeform 276"/>
          <p:cNvSpPr>
            <a:spLocks/>
          </p:cNvSpPr>
          <p:nvPr/>
        </p:nvSpPr>
        <p:spPr bwMode="auto">
          <a:xfrm>
            <a:off x="12239154" y="4556736"/>
            <a:ext cx="68760" cy="165615"/>
          </a:xfrm>
          <a:custGeom>
            <a:avLst/>
            <a:gdLst>
              <a:gd name="T0" fmla="*/ 16 w 35"/>
              <a:gd name="T1" fmla="*/ 0 h 85"/>
              <a:gd name="T2" fmla="*/ 18 w 35"/>
              <a:gd name="T3" fmla="*/ 2 h 85"/>
              <a:gd name="T4" fmla="*/ 20 w 35"/>
              <a:gd name="T5" fmla="*/ 10 h 85"/>
              <a:gd name="T6" fmla="*/ 27 w 35"/>
              <a:gd name="T7" fmla="*/ 4 h 85"/>
              <a:gd name="T8" fmla="*/ 27 w 35"/>
              <a:gd name="T9" fmla="*/ 2 h 85"/>
              <a:gd name="T10" fmla="*/ 29 w 35"/>
              <a:gd name="T11" fmla="*/ 4 h 85"/>
              <a:gd name="T12" fmla="*/ 29 w 35"/>
              <a:gd name="T13" fmla="*/ 4 h 85"/>
              <a:gd name="T14" fmla="*/ 29 w 35"/>
              <a:gd name="T15" fmla="*/ 4 h 85"/>
              <a:gd name="T16" fmla="*/ 29 w 35"/>
              <a:gd name="T17" fmla="*/ 6 h 85"/>
              <a:gd name="T18" fmla="*/ 22 w 35"/>
              <a:gd name="T19" fmla="*/ 14 h 85"/>
              <a:gd name="T20" fmla="*/ 31 w 35"/>
              <a:gd name="T21" fmla="*/ 12 h 85"/>
              <a:gd name="T22" fmla="*/ 33 w 35"/>
              <a:gd name="T23" fmla="*/ 12 h 85"/>
              <a:gd name="T24" fmla="*/ 33 w 35"/>
              <a:gd name="T25" fmla="*/ 12 h 85"/>
              <a:gd name="T26" fmla="*/ 33 w 35"/>
              <a:gd name="T27" fmla="*/ 12 h 85"/>
              <a:gd name="T28" fmla="*/ 35 w 35"/>
              <a:gd name="T29" fmla="*/ 14 h 85"/>
              <a:gd name="T30" fmla="*/ 35 w 35"/>
              <a:gd name="T31" fmla="*/ 14 h 85"/>
              <a:gd name="T32" fmla="*/ 22 w 35"/>
              <a:gd name="T33" fmla="*/ 27 h 85"/>
              <a:gd name="T34" fmla="*/ 31 w 35"/>
              <a:gd name="T35" fmla="*/ 38 h 85"/>
              <a:gd name="T36" fmla="*/ 31 w 35"/>
              <a:gd name="T37" fmla="*/ 38 h 85"/>
              <a:gd name="T38" fmla="*/ 31 w 35"/>
              <a:gd name="T39" fmla="*/ 38 h 85"/>
              <a:gd name="T40" fmla="*/ 33 w 35"/>
              <a:gd name="T41" fmla="*/ 38 h 85"/>
              <a:gd name="T42" fmla="*/ 33 w 35"/>
              <a:gd name="T43" fmla="*/ 40 h 85"/>
              <a:gd name="T44" fmla="*/ 33 w 35"/>
              <a:gd name="T45" fmla="*/ 40 h 85"/>
              <a:gd name="T46" fmla="*/ 33 w 35"/>
              <a:gd name="T47" fmla="*/ 40 h 85"/>
              <a:gd name="T48" fmla="*/ 10 w 35"/>
              <a:gd name="T49" fmla="*/ 85 h 85"/>
              <a:gd name="T50" fmla="*/ 2 w 35"/>
              <a:gd name="T51" fmla="*/ 40 h 85"/>
              <a:gd name="T52" fmla="*/ 0 w 35"/>
              <a:gd name="T53" fmla="*/ 40 h 85"/>
              <a:gd name="T54" fmla="*/ 0 w 35"/>
              <a:gd name="T55" fmla="*/ 40 h 85"/>
              <a:gd name="T56" fmla="*/ 2 w 35"/>
              <a:gd name="T57" fmla="*/ 38 h 85"/>
              <a:gd name="T58" fmla="*/ 2 w 35"/>
              <a:gd name="T59" fmla="*/ 38 h 85"/>
              <a:gd name="T60" fmla="*/ 2 w 35"/>
              <a:gd name="T61" fmla="*/ 38 h 85"/>
              <a:gd name="T62" fmla="*/ 4 w 35"/>
              <a:gd name="T63" fmla="*/ 38 h 85"/>
              <a:gd name="T64" fmla="*/ 2 w 35"/>
              <a:gd name="T65" fmla="*/ 17 h 85"/>
              <a:gd name="T66" fmla="*/ 2 w 35"/>
              <a:gd name="T67" fmla="*/ 17 h 85"/>
              <a:gd name="T68" fmla="*/ 2 w 35"/>
              <a:gd name="T69" fmla="*/ 17 h 85"/>
              <a:gd name="T70" fmla="*/ 2 w 35"/>
              <a:gd name="T71" fmla="*/ 15 h 85"/>
              <a:gd name="T72" fmla="*/ 2 w 35"/>
              <a:gd name="T73" fmla="*/ 15 h 85"/>
              <a:gd name="T74" fmla="*/ 4 w 35"/>
              <a:gd name="T75" fmla="*/ 15 h 85"/>
              <a:gd name="T76" fmla="*/ 4 w 35"/>
              <a:gd name="T77" fmla="*/ 15 h 85"/>
              <a:gd name="T78" fmla="*/ 14 w 35"/>
              <a:gd name="T79" fmla="*/ 2 h 85"/>
              <a:gd name="T80" fmla="*/ 14 w 35"/>
              <a:gd name="T81" fmla="*/ 2 h 85"/>
              <a:gd name="T82" fmla="*/ 16 w 35"/>
              <a:gd name="T83" fmla="*/ 0 h 85"/>
              <a:gd name="T84" fmla="*/ 16 w 35"/>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85">
                <a:moveTo>
                  <a:pt x="16" y="0"/>
                </a:moveTo>
                <a:lnTo>
                  <a:pt x="16" y="0"/>
                </a:lnTo>
                <a:lnTo>
                  <a:pt x="16" y="0"/>
                </a:lnTo>
                <a:lnTo>
                  <a:pt x="16" y="0"/>
                </a:lnTo>
                <a:lnTo>
                  <a:pt x="18" y="0"/>
                </a:lnTo>
                <a:lnTo>
                  <a:pt x="18" y="2"/>
                </a:lnTo>
                <a:lnTo>
                  <a:pt x="18" y="2"/>
                </a:lnTo>
                <a:lnTo>
                  <a:pt x="18" y="2"/>
                </a:lnTo>
                <a:lnTo>
                  <a:pt x="20" y="10"/>
                </a:lnTo>
                <a:lnTo>
                  <a:pt x="20" y="10"/>
                </a:lnTo>
                <a:lnTo>
                  <a:pt x="27" y="4"/>
                </a:lnTo>
                <a:lnTo>
                  <a:pt x="27" y="4"/>
                </a:lnTo>
                <a:lnTo>
                  <a:pt x="27" y="4"/>
                </a:lnTo>
                <a:lnTo>
                  <a:pt x="27" y="2"/>
                </a:lnTo>
                <a:lnTo>
                  <a:pt x="27" y="2"/>
                </a:lnTo>
                <a:lnTo>
                  <a:pt x="29" y="2"/>
                </a:lnTo>
                <a:lnTo>
                  <a:pt x="29" y="4"/>
                </a:lnTo>
                <a:lnTo>
                  <a:pt x="29" y="4"/>
                </a:lnTo>
                <a:lnTo>
                  <a:pt x="29" y="4"/>
                </a:lnTo>
                <a:lnTo>
                  <a:pt x="29" y="4"/>
                </a:lnTo>
                <a:lnTo>
                  <a:pt x="29" y="4"/>
                </a:lnTo>
                <a:lnTo>
                  <a:pt x="29" y="4"/>
                </a:lnTo>
                <a:lnTo>
                  <a:pt x="29" y="4"/>
                </a:lnTo>
                <a:lnTo>
                  <a:pt x="29" y="4"/>
                </a:lnTo>
                <a:lnTo>
                  <a:pt x="29" y="4"/>
                </a:lnTo>
                <a:lnTo>
                  <a:pt x="29" y="4"/>
                </a:lnTo>
                <a:lnTo>
                  <a:pt x="29" y="6"/>
                </a:lnTo>
                <a:lnTo>
                  <a:pt x="29" y="6"/>
                </a:lnTo>
                <a:lnTo>
                  <a:pt x="29" y="6"/>
                </a:lnTo>
                <a:lnTo>
                  <a:pt x="22" y="14"/>
                </a:lnTo>
                <a:lnTo>
                  <a:pt x="22" y="21"/>
                </a:lnTo>
                <a:lnTo>
                  <a:pt x="31" y="12"/>
                </a:lnTo>
                <a:lnTo>
                  <a:pt x="31" y="12"/>
                </a:lnTo>
                <a:lnTo>
                  <a:pt x="33" y="12"/>
                </a:lnTo>
                <a:lnTo>
                  <a:pt x="33" y="12"/>
                </a:lnTo>
                <a:lnTo>
                  <a:pt x="33" y="12"/>
                </a:lnTo>
                <a:lnTo>
                  <a:pt x="33" y="12"/>
                </a:lnTo>
                <a:lnTo>
                  <a:pt x="33" y="12"/>
                </a:lnTo>
                <a:lnTo>
                  <a:pt x="33" y="12"/>
                </a:lnTo>
                <a:lnTo>
                  <a:pt x="33" y="12"/>
                </a:lnTo>
                <a:lnTo>
                  <a:pt x="33" y="12"/>
                </a:lnTo>
                <a:lnTo>
                  <a:pt x="33" y="12"/>
                </a:lnTo>
                <a:lnTo>
                  <a:pt x="33" y="12"/>
                </a:lnTo>
                <a:lnTo>
                  <a:pt x="35" y="12"/>
                </a:lnTo>
                <a:lnTo>
                  <a:pt x="35" y="14"/>
                </a:lnTo>
                <a:lnTo>
                  <a:pt x="35" y="14"/>
                </a:lnTo>
                <a:lnTo>
                  <a:pt x="35" y="14"/>
                </a:lnTo>
                <a:lnTo>
                  <a:pt x="35" y="14"/>
                </a:lnTo>
                <a:lnTo>
                  <a:pt x="33" y="14"/>
                </a:lnTo>
                <a:lnTo>
                  <a:pt x="33" y="14"/>
                </a:lnTo>
                <a:lnTo>
                  <a:pt x="22" y="27"/>
                </a:lnTo>
                <a:lnTo>
                  <a:pt x="22" y="27"/>
                </a:lnTo>
                <a:lnTo>
                  <a:pt x="22" y="46"/>
                </a:lnTo>
                <a:lnTo>
                  <a:pt x="31" y="38"/>
                </a:lnTo>
                <a:lnTo>
                  <a:pt x="31" y="38"/>
                </a:lnTo>
                <a:lnTo>
                  <a:pt x="31" y="38"/>
                </a:lnTo>
                <a:lnTo>
                  <a:pt x="31" y="38"/>
                </a:lnTo>
                <a:lnTo>
                  <a:pt x="31" y="38"/>
                </a:lnTo>
                <a:lnTo>
                  <a:pt x="31" y="38"/>
                </a:lnTo>
                <a:lnTo>
                  <a:pt x="31" y="38"/>
                </a:lnTo>
                <a:lnTo>
                  <a:pt x="33" y="38"/>
                </a:lnTo>
                <a:lnTo>
                  <a:pt x="33" y="38"/>
                </a:lnTo>
                <a:lnTo>
                  <a:pt x="33" y="38"/>
                </a:lnTo>
                <a:lnTo>
                  <a:pt x="33" y="38"/>
                </a:lnTo>
                <a:lnTo>
                  <a:pt x="33" y="38"/>
                </a:lnTo>
                <a:lnTo>
                  <a:pt x="33" y="40"/>
                </a:lnTo>
                <a:lnTo>
                  <a:pt x="33" y="40"/>
                </a:lnTo>
                <a:lnTo>
                  <a:pt x="33" y="40"/>
                </a:lnTo>
                <a:lnTo>
                  <a:pt x="33" y="40"/>
                </a:lnTo>
                <a:lnTo>
                  <a:pt x="33" y="40"/>
                </a:lnTo>
                <a:lnTo>
                  <a:pt x="33" y="40"/>
                </a:lnTo>
                <a:lnTo>
                  <a:pt x="33" y="40"/>
                </a:lnTo>
                <a:lnTo>
                  <a:pt x="22" y="54"/>
                </a:lnTo>
                <a:lnTo>
                  <a:pt x="22" y="85"/>
                </a:lnTo>
                <a:lnTo>
                  <a:pt x="10" y="85"/>
                </a:lnTo>
                <a:lnTo>
                  <a:pt x="14" y="56"/>
                </a:lnTo>
                <a:lnTo>
                  <a:pt x="12" y="54"/>
                </a:lnTo>
                <a:lnTo>
                  <a:pt x="2" y="40"/>
                </a:lnTo>
                <a:lnTo>
                  <a:pt x="2" y="40"/>
                </a:lnTo>
                <a:lnTo>
                  <a:pt x="0" y="40"/>
                </a:lnTo>
                <a:lnTo>
                  <a:pt x="0" y="40"/>
                </a:lnTo>
                <a:lnTo>
                  <a:pt x="0" y="40"/>
                </a:lnTo>
                <a:lnTo>
                  <a:pt x="0" y="40"/>
                </a:lnTo>
                <a:lnTo>
                  <a:pt x="0" y="40"/>
                </a:lnTo>
                <a:lnTo>
                  <a:pt x="2" y="38"/>
                </a:lnTo>
                <a:lnTo>
                  <a:pt x="2" y="38"/>
                </a:lnTo>
                <a:lnTo>
                  <a:pt x="2" y="38"/>
                </a:lnTo>
                <a:lnTo>
                  <a:pt x="2" y="38"/>
                </a:lnTo>
                <a:lnTo>
                  <a:pt x="2" y="38"/>
                </a:lnTo>
                <a:lnTo>
                  <a:pt x="2" y="38"/>
                </a:lnTo>
                <a:lnTo>
                  <a:pt x="2" y="38"/>
                </a:lnTo>
                <a:lnTo>
                  <a:pt x="2" y="38"/>
                </a:lnTo>
                <a:lnTo>
                  <a:pt x="2" y="38"/>
                </a:lnTo>
                <a:lnTo>
                  <a:pt x="2" y="38"/>
                </a:lnTo>
                <a:lnTo>
                  <a:pt x="4" y="38"/>
                </a:lnTo>
                <a:lnTo>
                  <a:pt x="4" y="38"/>
                </a:lnTo>
                <a:lnTo>
                  <a:pt x="14" y="48"/>
                </a:lnTo>
                <a:lnTo>
                  <a:pt x="16" y="29"/>
                </a:lnTo>
                <a:lnTo>
                  <a:pt x="2" y="17"/>
                </a:lnTo>
                <a:lnTo>
                  <a:pt x="2" y="17"/>
                </a:lnTo>
                <a:lnTo>
                  <a:pt x="2" y="17"/>
                </a:lnTo>
                <a:lnTo>
                  <a:pt x="2" y="17"/>
                </a:lnTo>
                <a:lnTo>
                  <a:pt x="2" y="17"/>
                </a:lnTo>
                <a:lnTo>
                  <a:pt x="2" y="17"/>
                </a:lnTo>
                <a:lnTo>
                  <a:pt x="2" y="17"/>
                </a:lnTo>
                <a:lnTo>
                  <a:pt x="2" y="15"/>
                </a:lnTo>
                <a:lnTo>
                  <a:pt x="2" y="15"/>
                </a:lnTo>
                <a:lnTo>
                  <a:pt x="2" y="15"/>
                </a:lnTo>
                <a:lnTo>
                  <a:pt x="2" y="15"/>
                </a:lnTo>
                <a:lnTo>
                  <a:pt x="2" y="15"/>
                </a:lnTo>
                <a:lnTo>
                  <a:pt x="2" y="15"/>
                </a:lnTo>
                <a:lnTo>
                  <a:pt x="4" y="15"/>
                </a:lnTo>
                <a:lnTo>
                  <a:pt x="4" y="15"/>
                </a:lnTo>
                <a:lnTo>
                  <a:pt x="4" y="15"/>
                </a:lnTo>
                <a:lnTo>
                  <a:pt x="4" y="15"/>
                </a:lnTo>
                <a:lnTo>
                  <a:pt x="4" y="15"/>
                </a:lnTo>
                <a:lnTo>
                  <a:pt x="4" y="15"/>
                </a:lnTo>
                <a:lnTo>
                  <a:pt x="18" y="23"/>
                </a:lnTo>
                <a:lnTo>
                  <a:pt x="18" y="17"/>
                </a:lnTo>
                <a:lnTo>
                  <a:pt x="14" y="2"/>
                </a:lnTo>
                <a:lnTo>
                  <a:pt x="14" y="2"/>
                </a:lnTo>
                <a:lnTo>
                  <a:pt x="14" y="2"/>
                </a:lnTo>
                <a:lnTo>
                  <a:pt x="14" y="2"/>
                </a:lnTo>
                <a:lnTo>
                  <a:pt x="14" y="2"/>
                </a:lnTo>
                <a:lnTo>
                  <a:pt x="16" y="0"/>
                </a:lnTo>
                <a:lnTo>
                  <a:pt x="16" y="0"/>
                </a:lnTo>
                <a:lnTo>
                  <a:pt x="16" y="0"/>
                </a:lnTo>
                <a:lnTo>
                  <a:pt x="16" y="0"/>
                </a:lnTo>
                <a:lnTo>
                  <a:pt x="16" y="0"/>
                </a:lnTo>
                <a:lnTo>
                  <a:pt x="16"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8" name="Freeform 277"/>
          <p:cNvSpPr>
            <a:spLocks/>
          </p:cNvSpPr>
          <p:nvPr/>
        </p:nvSpPr>
        <p:spPr bwMode="auto">
          <a:xfrm>
            <a:off x="12262729" y="4515820"/>
            <a:ext cx="33398" cy="40917"/>
          </a:xfrm>
          <a:custGeom>
            <a:avLst/>
            <a:gdLst>
              <a:gd name="T0" fmla="*/ 13 w 17"/>
              <a:gd name="T1" fmla="*/ 0 h 21"/>
              <a:gd name="T2" fmla="*/ 15 w 17"/>
              <a:gd name="T3" fmla="*/ 2 h 21"/>
              <a:gd name="T4" fmla="*/ 17 w 17"/>
              <a:gd name="T5" fmla="*/ 8 h 21"/>
              <a:gd name="T6" fmla="*/ 17 w 17"/>
              <a:gd name="T7" fmla="*/ 13 h 21"/>
              <a:gd name="T8" fmla="*/ 13 w 17"/>
              <a:gd name="T9" fmla="*/ 17 h 21"/>
              <a:gd name="T10" fmla="*/ 10 w 17"/>
              <a:gd name="T11" fmla="*/ 21 h 21"/>
              <a:gd name="T12" fmla="*/ 6 w 17"/>
              <a:gd name="T13" fmla="*/ 21 h 21"/>
              <a:gd name="T14" fmla="*/ 2 w 17"/>
              <a:gd name="T15" fmla="*/ 17 h 21"/>
              <a:gd name="T16" fmla="*/ 0 w 17"/>
              <a:gd name="T17" fmla="*/ 13 h 21"/>
              <a:gd name="T18" fmla="*/ 2 w 17"/>
              <a:gd name="T19" fmla="*/ 8 h 21"/>
              <a:gd name="T20" fmla="*/ 4 w 17"/>
              <a:gd name="T21" fmla="*/ 2 h 21"/>
              <a:gd name="T22" fmla="*/ 8 w 17"/>
              <a:gd name="T23" fmla="*/ 0 h 21"/>
              <a:gd name="T24" fmla="*/ 13 w 1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3" y="0"/>
                </a:moveTo>
                <a:lnTo>
                  <a:pt x="15" y="2"/>
                </a:lnTo>
                <a:lnTo>
                  <a:pt x="17" y="8"/>
                </a:lnTo>
                <a:lnTo>
                  <a:pt x="17" y="13"/>
                </a:lnTo>
                <a:lnTo>
                  <a:pt x="13" y="17"/>
                </a:lnTo>
                <a:lnTo>
                  <a:pt x="10" y="21"/>
                </a:lnTo>
                <a:lnTo>
                  <a:pt x="6" y="21"/>
                </a:lnTo>
                <a:lnTo>
                  <a:pt x="2" y="17"/>
                </a:lnTo>
                <a:lnTo>
                  <a:pt x="0" y="13"/>
                </a:lnTo>
                <a:lnTo>
                  <a:pt x="2" y="8"/>
                </a:lnTo>
                <a:lnTo>
                  <a:pt x="4" y="2"/>
                </a:lnTo>
                <a:lnTo>
                  <a:pt x="8" y="0"/>
                </a:lnTo>
                <a:lnTo>
                  <a:pt x="13"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39" name="Freeform 278"/>
          <p:cNvSpPr>
            <a:spLocks noEditPoints="1"/>
          </p:cNvSpPr>
          <p:nvPr/>
        </p:nvSpPr>
        <p:spPr bwMode="auto">
          <a:xfrm>
            <a:off x="12262729" y="4511923"/>
            <a:ext cx="37327" cy="44813"/>
          </a:xfrm>
          <a:custGeom>
            <a:avLst/>
            <a:gdLst>
              <a:gd name="T0" fmla="*/ 11 w 19"/>
              <a:gd name="T1" fmla="*/ 2 h 23"/>
              <a:gd name="T2" fmla="*/ 8 w 19"/>
              <a:gd name="T3" fmla="*/ 2 h 23"/>
              <a:gd name="T4" fmla="*/ 4 w 19"/>
              <a:gd name="T5" fmla="*/ 6 h 23"/>
              <a:gd name="T6" fmla="*/ 2 w 19"/>
              <a:gd name="T7" fmla="*/ 10 h 23"/>
              <a:gd name="T8" fmla="*/ 2 w 19"/>
              <a:gd name="T9" fmla="*/ 13 h 23"/>
              <a:gd name="T10" fmla="*/ 2 w 19"/>
              <a:gd name="T11" fmla="*/ 17 h 23"/>
              <a:gd name="T12" fmla="*/ 4 w 19"/>
              <a:gd name="T13" fmla="*/ 21 h 23"/>
              <a:gd name="T14" fmla="*/ 6 w 19"/>
              <a:gd name="T15" fmla="*/ 23 h 23"/>
              <a:gd name="T16" fmla="*/ 6 w 19"/>
              <a:gd name="T17" fmla="*/ 23 h 23"/>
              <a:gd name="T18" fmla="*/ 10 w 19"/>
              <a:gd name="T19" fmla="*/ 21 h 23"/>
              <a:gd name="T20" fmla="*/ 13 w 19"/>
              <a:gd name="T21" fmla="*/ 19 h 23"/>
              <a:gd name="T22" fmla="*/ 15 w 19"/>
              <a:gd name="T23" fmla="*/ 15 h 23"/>
              <a:gd name="T24" fmla="*/ 17 w 19"/>
              <a:gd name="T25" fmla="*/ 10 h 23"/>
              <a:gd name="T26" fmla="*/ 17 w 19"/>
              <a:gd name="T27" fmla="*/ 8 h 23"/>
              <a:gd name="T28" fmla="*/ 15 w 19"/>
              <a:gd name="T29" fmla="*/ 4 h 23"/>
              <a:gd name="T30" fmla="*/ 13 w 19"/>
              <a:gd name="T31" fmla="*/ 2 h 23"/>
              <a:gd name="T32" fmla="*/ 11 w 19"/>
              <a:gd name="T33" fmla="*/ 2 h 23"/>
              <a:gd name="T34" fmla="*/ 11 w 19"/>
              <a:gd name="T35" fmla="*/ 0 h 23"/>
              <a:gd name="T36" fmla="*/ 13 w 19"/>
              <a:gd name="T37" fmla="*/ 0 h 23"/>
              <a:gd name="T38" fmla="*/ 13 w 19"/>
              <a:gd name="T39" fmla="*/ 0 h 23"/>
              <a:gd name="T40" fmla="*/ 13 w 19"/>
              <a:gd name="T41" fmla="*/ 0 h 23"/>
              <a:gd name="T42" fmla="*/ 15 w 19"/>
              <a:gd name="T43" fmla="*/ 4 h 23"/>
              <a:gd name="T44" fmla="*/ 17 w 19"/>
              <a:gd name="T45" fmla="*/ 6 h 23"/>
              <a:gd name="T46" fmla="*/ 19 w 19"/>
              <a:gd name="T47" fmla="*/ 10 h 23"/>
              <a:gd name="T48" fmla="*/ 17 w 19"/>
              <a:gd name="T49" fmla="*/ 15 h 23"/>
              <a:gd name="T50" fmla="*/ 15 w 19"/>
              <a:gd name="T51" fmla="*/ 19 h 23"/>
              <a:gd name="T52" fmla="*/ 11 w 19"/>
              <a:gd name="T53" fmla="*/ 23 h 23"/>
              <a:gd name="T54" fmla="*/ 6 w 19"/>
              <a:gd name="T55" fmla="*/ 23 h 23"/>
              <a:gd name="T56" fmla="*/ 6 w 19"/>
              <a:gd name="T57" fmla="*/ 23 h 23"/>
              <a:gd name="T58" fmla="*/ 6 w 19"/>
              <a:gd name="T59" fmla="*/ 23 h 23"/>
              <a:gd name="T60" fmla="*/ 6 w 19"/>
              <a:gd name="T61" fmla="*/ 23 h 23"/>
              <a:gd name="T62" fmla="*/ 2 w 19"/>
              <a:gd name="T63" fmla="*/ 21 h 23"/>
              <a:gd name="T64" fmla="*/ 0 w 19"/>
              <a:gd name="T65" fmla="*/ 17 h 23"/>
              <a:gd name="T66" fmla="*/ 0 w 19"/>
              <a:gd name="T67" fmla="*/ 13 h 23"/>
              <a:gd name="T68" fmla="*/ 0 w 19"/>
              <a:gd name="T69" fmla="*/ 10 h 23"/>
              <a:gd name="T70" fmla="*/ 4 w 19"/>
              <a:gd name="T71" fmla="*/ 4 h 23"/>
              <a:gd name="T72" fmla="*/ 8 w 19"/>
              <a:gd name="T73" fmla="*/ 2 h 23"/>
              <a:gd name="T74" fmla="*/ 11 w 19"/>
              <a:gd name="T7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23">
                <a:moveTo>
                  <a:pt x="11" y="2"/>
                </a:moveTo>
                <a:lnTo>
                  <a:pt x="8" y="2"/>
                </a:lnTo>
                <a:lnTo>
                  <a:pt x="4" y="6"/>
                </a:lnTo>
                <a:lnTo>
                  <a:pt x="2" y="10"/>
                </a:lnTo>
                <a:lnTo>
                  <a:pt x="2" y="13"/>
                </a:lnTo>
                <a:lnTo>
                  <a:pt x="2" y="17"/>
                </a:lnTo>
                <a:lnTo>
                  <a:pt x="4" y="21"/>
                </a:lnTo>
                <a:lnTo>
                  <a:pt x="6" y="23"/>
                </a:lnTo>
                <a:lnTo>
                  <a:pt x="6" y="23"/>
                </a:lnTo>
                <a:lnTo>
                  <a:pt x="10" y="21"/>
                </a:lnTo>
                <a:lnTo>
                  <a:pt x="13" y="19"/>
                </a:lnTo>
                <a:lnTo>
                  <a:pt x="15" y="15"/>
                </a:lnTo>
                <a:lnTo>
                  <a:pt x="17" y="10"/>
                </a:lnTo>
                <a:lnTo>
                  <a:pt x="17" y="8"/>
                </a:lnTo>
                <a:lnTo>
                  <a:pt x="15" y="4"/>
                </a:lnTo>
                <a:lnTo>
                  <a:pt x="13" y="2"/>
                </a:lnTo>
                <a:lnTo>
                  <a:pt x="11" y="2"/>
                </a:lnTo>
                <a:close/>
                <a:moveTo>
                  <a:pt x="11" y="0"/>
                </a:moveTo>
                <a:lnTo>
                  <a:pt x="13" y="0"/>
                </a:lnTo>
                <a:lnTo>
                  <a:pt x="13" y="0"/>
                </a:lnTo>
                <a:lnTo>
                  <a:pt x="13" y="0"/>
                </a:lnTo>
                <a:lnTo>
                  <a:pt x="15" y="4"/>
                </a:lnTo>
                <a:lnTo>
                  <a:pt x="17" y="6"/>
                </a:lnTo>
                <a:lnTo>
                  <a:pt x="19" y="10"/>
                </a:lnTo>
                <a:lnTo>
                  <a:pt x="17" y="15"/>
                </a:lnTo>
                <a:lnTo>
                  <a:pt x="15" y="19"/>
                </a:lnTo>
                <a:lnTo>
                  <a:pt x="11" y="23"/>
                </a:lnTo>
                <a:lnTo>
                  <a:pt x="6" y="23"/>
                </a:lnTo>
                <a:lnTo>
                  <a:pt x="6" y="23"/>
                </a:lnTo>
                <a:lnTo>
                  <a:pt x="6" y="23"/>
                </a:lnTo>
                <a:lnTo>
                  <a:pt x="6" y="23"/>
                </a:lnTo>
                <a:lnTo>
                  <a:pt x="2" y="21"/>
                </a:lnTo>
                <a:lnTo>
                  <a:pt x="0" y="17"/>
                </a:lnTo>
                <a:lnTo>
                  <a:pt x="0" y="13"/>
                </a:lnTo>
                <a:lnTo>
                  <a:pt x="0" y="10"/>
                </a:lnTo>
                <a:lnTo>
                  <a:pt x="4" y="4"/>
                </a:lnTo>
                <a:lnTo>
                  <a:pt x="8" y="2"/>
                </a:lnTo>
                <a:lnTo>
                  <a:pt x="11"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0" name="Freeform 279"/>
          <p:cNvSpPr>
            <a:spLocks/>
          </p:cNvSpPr>
          <p:nvPr/>
        </p:nvSpPr>
        <p:spPr bwMode="auto">
          <a:xfrm>
            <a:off x="12327560" y="4560633"/>
            <a:ext cx="49114" cy="33123"/>
          </a:xfrm>
          <a:custGeom>
            <a:avLst/>
            <a:gdLst>
              <a:gd name="T0" fmla="*/ 13 w 25"/>
              <a:gd name="T1" fmla="*/ 0 h 17"/>
              <a:gd name="T2" fmla="*/ 19 w 25"/>
              <a:gd name="T3" fmla="*/ 0 h 17"/>
              <a:gd name="T4" fmla="*/ 23 w 25"/>
              <a:gd name="T5" fmla="*/ 4 h 17"/>
              <a:gd name="T6" fmla="*/ 25 w 25"/>
              <a:gd name="T7" fmla="*/ 8 h 17"/>
              <a:gd name="T8" fmla="*/ 23 w 25"/>
              <a:gd name="T9" fmla="*/ 13 h 17"/>
              <a:gd name="T10" fmla="*/ 19 w 25"/>
              <a:gd name="T11" fmla="*/ 15 h 17"/>
              <a:gd name="T12" fmla="*/ 13 w 25"/>
              <a:gd name="T13" fmla="*/ 17 h 17"/>
              <a:gd name="T14" fmla="*/ 7 w 25"/>
              <a:gd name="T15" fmla="*/ 15 h 17"/>
              <a:gd name="T16" fmla="*/ 3 w 25"/>
              <a:gd name="T17" fmla="*/ 12 h 17"/>
              <a:gd name="T18" fmla="*/ 0 w 25"/>
              <a:gd name="T19" fmla="*/ 8 h 17"/>
              <a:gd name="T20" fmla="*/ 3 w 25"/>
              <a:gd name="T21" fmla="*/ 4 h 17"/>
              <a:gd name="T22" fmla="*/ 7 w 25"/>
              <a:gd name="T23" fmla="*/ 0 h 17"/>
              <a:gd name="T24" fmla="*/ 13 w 2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7">
                <a:moveTo>
                  <a:pt x="13" y="0"/>
                </a:moveTo>
                <a:lnTo>
                  <a:pt x="19" y="0"/>
                </a:lnTo>
                <a:lnTo>
                  <a:pt x="23" y="4"/>
                </a:lnTo>
                <a:lnTo>
                  <a:pt x="25" y="8"/>
                </a:lnTo>
                <a:lnTo>
                  <a:pt x="23" y="13"/>
                </a:lnTo>
                <a:lnTo>
                  <a:pt x="19" y="15"/>
                </a:lnTo>
                <a:lnTo>
                  <a:pt x="13" y="17"/>
                </a:lnTo>
                <a:lnTo>
                  <a:pt x="7" y="15"/>
                </a:lnTo>
                <a:lnTo>
                  <a:pt x="3" y="12"/>
                </a:lnTo>
                <a:lnTo>
                  <a:pt x="0" y="8"/>
                </a:lnTo>
                <a:lnTo>
                  <a:pt x="3" y="4"/>
                </a:lnTo>
                <a:lnTo>
                  <a:pt x="7" y="0"/>
                </a:lnTo>
                <a:lnTo>
                  <a:pt x="13"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1" name="Freeform 280"/>
          <p:cNvSpPr>
            <a:spLocks noEditPoints="1"/>
          </p:cNvSpPr>
          <p:nvPr/>
        </p:nvSpPr>
        <p:spPr bwMode="auto">
          <a:xfrm>
            <a:off x="12327560" y="4556736"/>
            <a:ext cx="49114" cy="37020"/>
          </a:xfrm>
          <a:custGeom>
            <a:avLst/>
            <a:gdLst>
              <a:gd name="T0" fmla="*/ 13 w 25"/>
              <a:gd name="T1" fmla="*/ 2 h 19"/>
              <a:gd name="T2" fmla="*/ 7 w 25"/>
              <a:gd name="T3" fmla="*/ 4 h 19"/>
              <a:gd name="T4" fmla="*/ 3 w 25"/>
              <a:gd name="T5" fmla="*/ 6 h 19"/>
              <a:gd name="T6" fmla="*/ 1 w 25"/>
              <a:gd name="T7" fmla="*/ 10 h 19"/>
              <a:gd name="T8" fmla="*/ 3 w 25"/>
              <a:gd name="T9" fmla="*/ 14 h 19"/>
              <a:gd name="T10" fmla="*/ 7 w 25"/>
              <a:gd name="T11" fmla="*/ 17 h 19"/>
              <a:gd name="T12" fmla="*/ 13 w 25"/>
              <a:gd name="T13" fmla="*/ 17 h 19"/>
              <a:gd name="T14" fmla="*/ 13 w 25"/>
              <a:gd name="T15" fmla="*/ 17 h 19"/>
              <a:gd name="T16" fmla="*/ 17 w 25"/>
              <a:gd name="T17" fmla="*/ 17 h 19"/>
              <a:gd name="T18" fmla="*/ 21 w 25"/>
              <a:gd name="T19" fmla="*/ 14 h 19"/>
              <a:gd name="T20" fmla="*/ 23 w 25"/>
              <a:gd name="T21" fmla="*/ 10 h 19"/>
              <a:gd name="T22" fmla="*/ 21 w 25"/>
              <a:gd name="T23" fmla="*/ 6 h 19"/>
              <a:gd name="T24" fmla="*/ 17 w 25"/>
              <a:gd name="T25" fmla="*/ 4 h 19"/>
              <a:gd name="T26" fmla="*/ 13 w 25"/>
              <a:gd name="T27" fmla="*/ 2 h 19"/>
              <a:gd name="T28" fmla="*/ 13 w 25"/>
              <a:gd name="T29" fmla="*/ 2 h 19"/>
              <a:gd name="T30" fmla="*/ 13 w 25"/>
              <a:gd name="T31" fmla="*/ 0 h 19"/>
              <a:gd name="T32" fmla="*/ 13 w 25"/>
              <a:gd name="T33" fmla="*/ 0 h 19"/>
              <a:gd name="T34" fmla="*/ 19 w 25"/>
              <a:gd name="T35" fmla="*/ 2 h 19"/>
              <a:gd name="T36" fmla="*/ 23 w 25"/>
              <a:gd name="T37" fmla="*/ 6 h 19"/>
              <a:gd name="T38" fmla="*/ 25 w 25"/>
              <a:gd name="T39" fmla="*/ 10 h 19"/>
              <a:gd name="T40" fmla="*/ 25 w 25"/>
              <a:gd name="T41" fmla="*/ 10 h 19"/>
              <a:gd name="T42" fmla="*/ 25 w 25"/>
              <a:gd name="T43" fmla="*/ 10 h 19"/>
              <a:gd name="T44" fmla="*/ 23 w 25"/>
              <a:gd name="T45" fmla="*/ 15 h 19"/>
              <a:gd name="T46" fmla="*/ 19 w 25"/>
              <a:gd name="T47" fmla="*/ 17 h 19"/>
              <a:gd name="T48" fmla="*/ 13 w 25"/>
              <a:gd name="T49" fmla="*/ 19 h 19"/>
              <a:gd name="T50" fmla="*/ 13 w 25"/>
              <a:gd name="T51" fmla="*/ 19 h 19"/>
              <a:gd name="T52" fmla="*/ 13 w 25"/>
              <a:gd name="T53" fmla="*/ 19 h 19"/>
              <a:gd name="T54" fmla="*/ 13 w 25"/>
              <a:gd name="T55" fmla="*/ 19 h 19"/>
              <a:gd name="T56" fmla="*/ 7 w 25"/>
              <a:gd name="T57" fmla="*/ 17 h 19"/>
              <a:gd name="T58" fmla="*/ 1 w 25"/>
              <a:gd name="T59" fmla="*/ 15 h 19"/>
              <a:gd name="T60" fmla="*/ 0 w 25"/>
              <a:gd name="T61" fmla="*/ 10 h 19"/>
              <a:gd name="T62" fmla="*/ 0 w 25"/>
              <a:gd name="T63" fmla="*/ 10 h 19"/>
              <a:gd name="T64" fmla="*/ 0 w 25"/>
              <a:gd name="T65" fmla="*/ 10 h 19"/>
              <a:gd name="T66" fmla="*/ 1 w 25"/>
              <a:gd name="T67" fmla="*/ 6 h 19"/>
              <a:gd name="T68" fmla="*/ 7 w 25"/>
              <a:gd name="T69" fmla="*/ 2 h 19"/>
              <a:gd name="T70" fmla="*/ 13 w 25"/>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9">
                <a:moveTo>
                  <a:pt x="13" y="2"/>
                </a:moveTo>
                <a:lnTo>
                  <a:pt x="7" y="4"/>
                </a:lnTo>
                <a:lnTo>
                  <a:pt x="3" y="6"/>
                </a:lnTo>
                <a:lnTo>
                  <a:pt x="1" y="10"/>
                </a:lnTo>
                <a:lnTo>
                  <a:pt x="3" y="14"/>
                </a:lnTo>
                <a:lnTo>
                  <a:pt x="7" y="17"/>
                </a:lnTo>
                <a:lnTo>
                  <a:pt x="13" y="17"/>
                </a:lnTo>
                <a:lnTo>
                  <a:pt x="13" y="17"/>
                </a:lnTo>
                <a:lnTo>
                  <a:pt x="17" y="17"/>
                </a:lnTo>
                <a:lnTo>
                  <a:pt x="21" y="14"/>
                </a:lnTo>
                <a:lnTo>
                  <a:pt x="23" y="10"/>
                </a:lnTo>
                <a:lnTo>
                  <a:pt x="21" y="6"/>
                </a:lnTo>
                <a:lnTo>
                  <a:pt x="17" y="4"/>
                </a:lnTo>
                <a:lnTo>
                  <a:pt x="13" y="2"/>
                </a:lnTo>
                <a:lnTo>
                  <a:pt x="13" y="2"/>
                </a:lnTo>
                <a:close/>
                <a:moveTo>
                  <a:pt x="13" y="0"/>
                </a:moveTo>
                <a:lnTo>
                  <a:pt x="13" y="0"/>
                </a:lnTo>
                <a:lnTo>
                  <a:pt x="19" y="2"/>
                </a:lnTo>
                <a:lnTo>
                  <a:pt x="23" y="6"/>
                </a:lnTo>
                <a:lnTo>
                  <a:pt x="25" y="10"/>
                </a:lnTo>
                <a:lnTo>
                  <a:pt x="25" y="10"/>
                </a:lnTo>
                <a:lnTo>
                  <a:pt x="25" y="10"/>
                </a:lnTo>
                <a:lnTo>
                  <a:pt x="23" y="15"/>
                </a:lnTo>
                <a:lnTo>
                  <a:pt x="19" y="17"/>
                </a:lnTo>
                <a:lnTo>
                  <a:pt x="13" y="19"/>
                </a:lnTo>
                <a:lnTo>
                  <a:pt x="13" y="19"/>
                </a:lnTo>
                <a:lnTo>
                  <a:pt x="13" y="19"/>
                </a:lnTo>
                <a:lnTo>
                  <a:pt x="13" y="19"/>
                </a:lnTo>
                <a:lnTo>
                  <a:pt x="7" y="17"/>
                </a:lnTo>
                <a:lnTo>
                  <a:pt x="1" y="15"/>
                </a:lnTo>
                <a:lnTo>
                  <a:pt x="0" y="10"/>
                </a:lnTo>
                <a:lnTo>
                  <a:pt x="0" y="10"/>
                </a:lnTo>
                <a:lnTo>
                  <a:pt x="0" y="10"/>
                </a:lnTo>
                <a:lnTo>
                  <a:pt x="1" y="6"/>
                </a:lnTo>
                <a:lnTo>
                  <a:pt x="7" y="2"/>
                </a:lnTo>
                <a:lnTo>
                  <a:pt x="13"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2" name="Freeform 281"/>
          <p:cNvSpPr>
            <a:spLocks/>
          </p:cNvSpPr>
          <p:nvPr/>
        </p:nvSpPr>
        <p:spPr bwMode="auto">
          <a:xfrm>
            <a:off x="12319702" y="4628827"/>
            <a:ext cx="53043" cy="33123"/>
          </a:xfrm>
          <a:custGeom>
            <a:avLst/>
            <a:gdLst>
              <a:gd name="T0" fmla="*/ 9 w 27"/>
              <a:gd name="T1" fmla="*/ 0 h 17"/>
              <a:gd name="T2" fmla="*/ 13 w 27"/>
              <a:gd name="T3" fmla="*/ 0 h 17"/>
              <a:gd name="T4" fmla="*/ 21 w 27"/>
              <a:gd name="T5" fmla="*/ 1 h 17"/>
              <a:gd name="T6" fmla="*/ 25 w 27"/>
              <a:gd name="T7" fmla="*/ 5 h 17"/>
              <a:gd name="T8" fmla="*/ 27 w 27"/>
              <a:gd name="T9" fmla="*/ 11 h 17"/>
              <a:gd name="T10" fmla="*/ 25 w 27"/>
              <a:gd name="T11" fmla="*/ 13 h 17"/>
              <a:gd name="T12" fmla="*/ 21 w 27"/>
              <a:gd name="T13" fmla="*/ 15 h 17"/>
              <a:gd name="T14" fmla="*/ 17 w 27"/>
              <a:gd name="T15" fmla="*/ 17 h 17"/>
              <a:gd name="T16" fmla="*/ 11 w 27"/>
              <a:gd name="T17" fmla="*/ 17 h 17"/>
              <a:gd name="T18" fmla="*/ 5 w 27"/>
              <a:gd name="T19" fmla="*/ 15 h 17"/>
              <a:gd name="T20" fmla="*/ 2 w 27"/>
              <a:gd name="T21" fmla="*/ 11 h 17"/>
              <a:gd name="T22" fmla="*/ 0 w 27"/>
              <a:gd name="T23" fmla="*/ 7 h 17"/>
              <a:gd name="T24" fmla="*/ 2 w 27"/>
              <a:gd name="T25" fmla="*/ 3 h 17"/>
              <a:gd name="T26" fmla="*/ 4 w 27"/>
              <a:gd name="T27" fmla="*/ 1 h 17"/>
              <a:gd name="T28" fmla="*/ 9 w 27"/>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7">
                <a:moveTo>
                  <a:pt x="9" y="0"/>
                </a:moveTo>
                <a:lnTo>
                  <a:pt x="13" y="0"/>
                </a:lnTo>
                <a:lnTo>
                  <a:pt x="21" y="1"/>
                </a:lnTo>
                <a:lnTo>
                  <a:pt x="25" y="5"/>
                </a:lnTo>
                <a:lnTo>
                  <a:pt x="27" y="11"/>
                </a:lnTo>
                <a:lnTo>
                  <a:pt x="25" y="13"/>
                </a:lnTo>
                <a:lnTo>
                  <a:pt x="21" y="15"/>
                </a:lnTo>
                <a:lnTo>
                  <a:pt x="17" y="17"/>
                </a:lnTo>
                <a:lnTo>
                  <a:pt x="11" y="17"/>
                </a:lnTo>
                <a:lnTo>
                  <a:pt x="5" y="15"/>
                </a:lnTo>
                <a:lnTo>
                  <a:pt x="2" y="11"/>
                </a:lnTo>
                <a:lnTo>
                  <a:pt x="0" y="7"/>
                </a:lnTo>
                <a:lnTo>
                  <a:pt x="2" y="3"/>
                </a:lnTo>
                <a:lnTo>
                  <a:pt x="4" y="1"/>
                </a:lnTo>
                <a:lnTo>
                  <a:pt x="9"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3" name="Freeform 282"/>
          <p:cNvSpPr>
            <a:spLocks noEditPoints="1"/>
          </p:cNvSpPr>
          <p:nvPr/>
        </p:nvSpPr>
        <p:spPr bwMode="auto">
          <a:xfrm>
            <a:off x="12315772" y="4628827"/>
            <a:ext cx="60902" cy="33123"/>
          </a:xfrm>
          <a:custGeom>
            <a:avLst/>
            <a:gdLst>
              <a:gd name="T0" fmla="*/ 13 w 31"/>
              <a:gd name="T1" fmla="*/ 1 h 17"/>
              <a:gd name="T2" fmla="*/ 7 w 31"/>
              <a:gd name="T3" fmla="*/ 1 h 17"/>
              <a:gd name="T4" fmla="*/ 4 w 31"/>
              <a:gd name="T5" fmla="*/ 3 h 17"/>
              <a:gd name="T6" fmla="*/ 2 w 31"/>
              <a:gd name="T7" fmla="*/ 7 h 17"/>
              <a:gd name="T8" fmla="*/ 4 w 31"/>
              <a:gd name="T9" fmla="*/ 11 h 17"/>
              <a:gd name="T10" fmla="*/ 7 w 31"/>
              <a:gd name="T11" fmla="*/ 13 h 17"/>
              <a:gd name="T12" fmla="*/ 13 w 31"/>
              <a:gd name="T13" fmla="*/ 15 h 17"/>
              <a:gd name="T14" fmla="*/ 17 w 31"/>
              <a:gd name="T15" fmla="*/ 15 h 17"/>
              <a:gd name="T16" fmla="*/ 21 w 31"/>
              <a:gd name="T17" fmla="*/ 15 h 17"/>
              <a:gd name="T18" fmla="*/ 27 w 31"/>
              <a:gd name="T19" fmla="*/ 13 h 17"/>
              <a:gd name="T20" fmla="*/ 29 w 31"/>
              <a:gd name="T21" fmla="*/ 11 h 17"/>
              <a:gd name="T22" fmla="*/ 27 w 31"/>
              <a:gd name="T23" fmla="*/ 7 h 17"/>
              <a:gd name="T24" fmla="*/ 23 w 31"/>
              <a:gd name="T25" fmla="*/ 3 h 17"/>
              <a:gd name="T26" fmla="*/ 15 w 31"/>
              <a:gd name="T27" fmla="*/ 1 h 17"/>
              <a:gd name="T28" fmla="*/ 13 w 31"/>
              <a:gd name="T29" fmla="*/ 1 h 17"/>
              <a:gd name="T30" fmla="*/ 13 w 31"/>
              <a:gd name="T31" fmla="*/ 0 h 17"/>
              <a:gd name="T32" fmla="*/ 17 w 31"/>
              <a:gd name="T33" fmla="*/ 0 h 17"/>
              <a:gd name="T34" fmla="*/ 21 w 31"/>
              <a:gd name="T35" fmla="*/ 1 h 17"/>
              <a:gd name="T36" fmla="*/ 25 w 31"/>
              <a:gd name="T37" fmla="*/ 3 h 17"/>
              <a:gd name="T38" fmla="*/ 29 w 31"/>
              <a:gd name="T39" fmla="*/ 7 h 17"/>
              <a:gd name="T40" fmla="*/ 31 w 31"/>
              <a:gd name="T41" fmla="*/ 11 h 17"/>
              <a:gd name="T42" fmla="*/ 31 w 31"/>
              <a:gd name="T43" fmla="*/ 11 h 17"/>
              <a:gd name="T44" fmla="*/ 29 w 31"/>
              <a:gd name="T45" fmla="*/ 11 h 17"/>
              <a:gd name="T46" fmla="*/ 27 w 31"/>
              <a:gd name="T47" fmla="*/ 15 h 17"/>
              <a:gd name="T48" fmla="*/ 23 w 31"/>
              <a:gd name="T49" fmla="*/ 17 h 17"/>
              <a:gd name="T50" fmla="*/ 17 w 31"/>
              <a:gd name="T51" fmla="*/ 17 h 17"/>
              <a:gd name="T52" fmla="*/ 13 w 31"/>
              <a:gd name="T53" fmla="*/ 17 h 17"/>
              <a:gd name="T54" fmla="*/ 13 w 31"/>
              <a:gd name="T55" fmla="*/ 17 h 17"/>
              <a:gd name="T56" fmla="*/ 9 w 31"/>
              <a:gd name="T57" fmla="*/ 15 h 17"/>
              <a:gd name="T58" fmla="*/ 4 w 31"/>
              <a:gd name="T59" fmla="*/ 13 h 17"/>
              <a:gd name="T60" fmla="*/ 2 w 31"/>
              <a:gd name="T61" fmla="*/ 11 h 17"/>
              <a:gd name="T62" fmla="*/ 0 w 31"/>
              <a:gd name="T63" fmla="*/ 7 h 17"/>
              <a:gd name="T64" fmla="*/ 0 w 31"/>
              <a:gd name="T65" fmla="*/ 7 h 17"/>
              <a:gd name="T66" fmla="*/ 0 w 31"/>
              <a:gd name="T67" fmla="*/ 5 h 17"/>
              <a:gd name="T68" fmla="*/ 4 w 31"/>
              <a:gd name="T69" fmla="*/ 3 h 17"/>
              <a:gd name="T70" fmla="*/ 7 w 31"/>
              <a:gd name="T71" fmla="*/ 0 h 17"/>
              <a:gd name="T72" fmla="*/ 13 w 31"/>
              <a:gd name="T7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17">
                <a:moveTo>
                  <a:pt x="13" y="1"/>
                </a:moveTo>
                <a:lnTo>
                  <a:pt x="7" y="1"/>
                </a:lnTo>
                <a:lnTo>
                  <a:pt x="4" y="3"/>
                </a:lnTo>
                <a:lnTo>
                  <a:pt x="2" y="7"/>
                </a:lnTo>
                <a:lnTo>
                  <a:pt x="4" y="11"/>
                </a:lnTo>
                <a:lnTo>
                  <a:pt x="7" y="13"/>
                </a:lnTo>
                <a:lnTo>
                  <a:pt x="13" y="15"/>
                </a:lnTo>
                <a:lnTo>
                  <a:pt x="17" y="15"/>
                </a:lnTo>
                <a:lnTo>
                  <a:pt x="21" y="15"/>
                </a:lnTo>
                <a:lnTo>
                  <a:pt x="27" y="13"/>
                </a:lnTo>
                <a:lnTo>
                  <a:pt x="29" y="11"/>
                </a:lnTo>
                <a:lnTo>
                  <a:pt x="27" y="7"/>
                </a:lnTo>
                <a:lnTo>
                  <a:pt x="23" y="3"/>
                </a:lnTo>
                <a:lnTo>
                  <a:pt x="15" y="1"/>
                </a:lnTo>
                <a:lnTo>
                  <a:pt x="13" y="1"/>
                </a:lnTo>
                <a:close/>
                <a:moveTo>
                  <a:pt x="13" y="0"/>
                </a:moveTo>
                <a:lnTo>
                  <a:pt x="17" y="0"/>
                </a:lnTo>
                <a:lnTo>
                  <a:pt x="21" y="1"/>
                </a:lnTo>
                <a:lnTo>
                  <a:pt x="25" y="3"/>
                </a:lnTo>
                <a:lnTo>
                  <a:pt x="29" y="7"/>
                </a:lnTo>
                <a:lnTo>
                  <a:pt x="31" y="11"/>
                </a:lnTo>
                <a:lnTo>
                  <a:pt x="31" y="11"/>
                </a:lnTo>
                <a:lnTo>
                  <a:pt x="29" y="11"/>
                </a:lnTo>
                <a:lnTo>
                  <a:pt x="27" y="15"/>
                </a:lnTo>
                <a:lnTo>
                  <a:pt x="23" y="17"/>
                </a:lnTo>
                <a:lnTo>
                  <a:pt x="17" y="17"/>
                </a:lnTo>
                <a:lnTo>
                  <a:pt x="13" y="17"/>
                </a:lnTo>
                <a:lnTo>
                  <a:pt x="13" y="17"/>
                </a:lnTo>
                <a:lnTo>
                  <a:pt x="9" y="15"/>
                </a:lnTo>
                <a:lnTo>
                  <a:pt x="4" y="13"/>
                </a:lnTo>
                <a:lnTo>
                  <a:pt x="2" y="11"/>
                </a:lnTo>
                <a:lnTo>
                  <a:pt x="0" y="7"/>
                </a:lnTo>
                <a:lnTo>
                  <a:pt x="0" y="7"/>
                </a:lnTo>
                <a:lnTo>
                  <a:pt x="0" y="5"/>
                </a:lnTo>
                <a:lnTo>
                  <a:pt x="4" y="3"/>
                </a:lnTo>
                <a:lnTo>
                  <a:pt x="7" y="0"/>
                </a:lnTo>
                <a:lnTo>
                  <a:pt x="13"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4" name="Freeform 283"/>
          <p:cNvSpPr>
            <a:spLocks/>
          </p:cNvSpPr>
          <p:nvPr/>
        </p:nvSpPr>
        <p:spPr bwMode="auto">
          <a:xfrm>
            <a:off x="12201828" y="4654157"/>
            <a:ext cx="49114" cy="33123"/>
          </a:xfrm>
          <a:custGeom>
            <a:avLst/>
            <a:gdLst>
              <a:gd name="T0" fmla="*/ 14 w 25"/>
              <a:gd name="T1" fmla="*/ 0 h 17"/>
              <a:gd name="T2" fmla="*/ 19 w 25"/>
              <a:gd name="T3" fmla="*/ 0 h 17"/>
              <a:gd name="T4" fmla="*/ 23 w 25"/>
              <a:gd name="T5" fmla="*/ 0 h 17"/>
              <a:gd name="T6" fmla="*/ 25 w 25"/>
              <a:gd name="T7" fmla="*/ 4 h 17"/>
              <a:gd name="T8" fmla="*/ 25 w 25"/>
              <a:gd name="T9" fmla="*/ 8 h 17"/>
              <a:gd name="T10" fmla="*/ 21 w 25"/>
              <a:gd name="T11" fmla="*/ 13 h 17"/>
              <a:gd name="T12" fmla="*/ 16 w 25"/>
              <a:gd name="T13" fmla="*/ 15 h 17"/>
              <a:gd name="T14" fmla="*/ 10 w 25"/>
              <a:gd name="T15" fmla="*/ 17 h 17"/>
              <a:gd name="T16" fmla="*/ 6 w 25"/>
              <a:gd name="T17" fmla="*/ 17 h 17"/>
              <a:gd name="T18" fmla="*/ 2 w 25"/>
              <a:gd name="T19" fmla="*/ 15 h 17"/>
              <a:gd name="T20" fmla="*/ 0 w 25"/>
              <a:gd name="T21" fmla="*/ 13 h 17"/>
              <a:gd name="T22" fmla="*/ 0 w 25"/>
              <a:gd name="T23" fmla="*/ 10 h 17"/>
              <a:gd name="T24" fmla="*/ 4 w 25"/>
              <a:gd name="T25" fmla="*/ 4 h 17"/>
              <a:gd name="T26" fmla="*/ 10 w 25"/>
              <a:gd name="T27" fmla="*/ 2 h 17"/>
              <a:gd name="T28" fmla="*/ 14 w 25"/>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7">
                <a:moveTo>
                  <a:pt x="14" y="0"/>
                </a:moveTo>
                <a:lnTo>
                  <a:pt x="19" y="0"/>
                </a:lnTo>
                <a:lnTo>
                  <a:pt x="23" y="0"/>
                </a:lnTo>
                <a:lnTo>
                  <a:pt x="25" y="4"/>
                </a:lnTo>
                <a:lnTo>
                  <a:pt x="25" y="8"/>
                </a:lnTo>
                <a:lnTo>
                  <a:pt x="21" y="13"/>
                </a:lnTo>
                <a:lnTo>
                  <a:pt x="16" y="15"/>
                </a:lnTo>
                <a:lnTo>
                  <a:pt x="10" y="17"/>
                </a:lnTo>
                <a:lnTo>
                  <a:pt x="6" y="17"/>
                </a:lnTo>
                <a:lnTo>
                  <a:pt x="2" y="15"/>
                </a:lnTo>
                <a:lnTo>
                  <a:pt x="0" y="13"/>
                </a:lnTo>
                <a:lnTo>
                  <a:pt x="0" y="10"/>
                </a:lnTo>
                <a:lnTo>
                  <a:pt x="4" y="4"/>
                </a:lnTo>
                <a:lnTo>
                  <a:pt x="10" y="2"/>
                </a:lnTo>
                <a:lnTo>
                  <a:pt x="14"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5" name="Freeform 284"/>
          <p:cNvSpPr>
            <a:spLocks noEditPoints="1"/>
          </p:cNvSpPr>
          <p:nvPr/>
        </p:nvSpPr>
        <p:spPr bwMode="auto">
          <a:xfrm>
            <a:off x="12197898" y="4650260"/>
            <a:ext cx="56972" cy="40917"/>
          </a:xfrm>
          <a:custGeom>
            <a:avLst/>
            <a:gdLst>
              <a:gd name="T0" fmla="*/ 19 w 29"/>
              <a:gd name="T1" fmla="*/ 2 h 21"/>
              <a:gd name="T2" fmla="*/ 12 w 29"/>
              <a:gd name="T3" fmla="*/ 4 h 21"/>
              <a:gd name="T4" fmla="*/ 6 w 29"/>
              <a:gd name="T5" fmla="*/ 6 h 21"/>
              <a:gd name="T6" fmla="*/ 2 w 29"/>
              <a:gd name="T7" fmla="*/ 12 h 21"/>
              <a:gd name="T8" fmla="*/ 2 w 29"/>
              <a:gd name="T9" fmla="*/ 15 h 21"/>
              <a:gd name="T10" fmla="*/ 2 w 29"/>
              <a:gd name="T11" fmla="*/ 15 h 21"/>
              <a:gd name="T12" fmla="*/ 6 w 29"/>
              <a:gd name="T13" fmla="*/ 17 h 21"/>
              <a:gd name="T14" fmla="*/ 10 w 29"/>
              <a:gd name="T15" fmla="*/ 19 h 21"/>
              <a:gd name="T16" fmla="*/ 14 w 29"/>
              <a:gd name="T17" fmla="*/ 19 h 21"/>
              <a:gd name="T18" fmla="*/ 18 w 29"/>
              <a:gd name="T19" fmla="*/ 17 h 21"/>
              <a:gd name="T20" fmla="*/ 21 w 29"/>
              <a:gd name="T21" fmla="*/ 14 h 21"/>
              <a:gd name="T22" fmla="*/ 25 w 29"/>
              <a:gd name="T23" fmla="*/ 10 h 21"/>
              <a:gd name="T24" fmla="*/ 27 w 29"/>
              <a:gd name="T25" fmla="*/ 6 h 21"/>
              <a:gd name="T26" fmla="*/ 27 w 29"/>
              <a:gd name="T27" fmla="*/ 6 h 21"/>
              <a:gd name="T28" fmla="*/ 23 w 29"/>
              <a:gd name="T29" fmla="*/ 4 h 21"/>
              <a:gd name="T30" fmla="*/ 19 w 29"/>
              <a:gd name="T31" fmla="*/ 2 h 21"/>
              <a:gd name="T32" fmla="*/ 19 w 29"/>
              <a:gd name="T33" fmla="*/ 0 h 21"/>
              <a:gd name="T34" fmla="*/ 23 w 29"/>
              <a:gd name="T35" fmla="*/ 2 h 21"/>
              <a:gd name="T36" fmla="*/ 25 w 29"/>
              <a:gd name="T37" fmla="*/ 2 h 21"/>
              <a:gd name="T38" fmla="*/ 27 w 29"/>
              <a:gd name="T39" fmla="*/ 4 h 21"/>
              <a:gd name="T40" fmla="*/ 29 w 29"/>
              <a:gd name="T41" fmla="*/ 6 h 21"/>
              <a:gd name="T42" fmla="*/ 29 w 29"/>
              <a:gd name="T43" fmla="*/ 6 h 21"/>
              <a:gd name="T44" fmla="*/ 29 w 29"/>
              <a:gd name="T45" fmla="*/ 6 h 21"/>
              <a:gd name="T46" fmla="*/ 27 w 29"/>
              <a:gd name="T47" fmla="*/ 12 h 21"/>
              <a:gd name="T48" fmla="*/ 23 w 29"/>
              <a:gd name="T49" fmla="*/ 15 h 21"/>
              <a:gd name="T50" fmla="*/ 18 w 29"/>
              <a:gd name="T51" fmla="*/ 19 h 21"/>
              <a:gd name="T52" fmla="*/ 14 w 29"/>
              <a:gd name="T53" fmla="*/ 19 h 21"/>
              <a:gd name="T54" fmla="*/ 10 w 29"/>
              <a:gd name="T55" fmla="*/ 21 h 21"/>
              <a:gd name="T56" fmla="*/ 6 w 29"/>
              <a:gd name="T57" fmla="*/ 19 h 21"/>
              <a:gd name="T58" fmla="*/ 2 w 29"/>
              <a:gd name="T59" fmla="*/ 19 h 21"/>
              <a:gd name="T60" fmla="*/ 0 w 29"/>
              <a:gd name="T61" fmla="*/ 15 h 21"/>
              <a:gd name="T62" fmla="*/ 0 w 29"/>
              <a:gd name="T63" fmla="*/ 15 h 21"/>
              <a:gd name="T64" fmla="*/ 0 w 29"/>
              <a:gd name="T65" fmla="*/ 15 h 21"/>
              <a:gd name="T66" fmla="*/ 0 w 29"/>
              <a:gd name="T67" fmla="*/ 15 h 21"/>
              <a:gd name="T68" fmla="*/ 2 w 29"/>
              <a:gd name="T69" fmla="*/ 10 h 21"/>
              <a:gd name="T70" fmla="*/ 6 w 29"/>
              <a:gd name="T71" fmla="*/ 6 h 21"/>
              <a:gd name="T72" fmla="*/ 12 w 29"/>
              <a:gd name="T73" fmla="*/ 2 h 21"/>
              <a:gd name="T74" fmla="*/ 16 w 29"/>
              <a:gd name="T75" fmla="*/ 2 h 21"/>
              <a:gd name="T76" fmla="*/ 19 w 29"/>
              <a:gd name="T7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21">
                <a:moveTo>
                  <a:pt x="19" y="2"/>
                </a:moveTo>
                <a:lnTo>
                  <a:pt x="12" y="4"/>
                </a:lnTo>
                <a:lnTo>
                  <a:pt x="6" y="6"/>
                </a:lnTo>
                <a:lnTo>
                  <a:pt x="2" y="12"/>
                </a:lnTo>
                <a:lnTo>
                  <a:pt x="2" y="15"/>
                </a:lnTo>
                <a:lnTo>
                  <a:pt x="2" y="15"/>
                </a:lnTo>
                <a:lnTo>
                  <a:pt x="6" y="17"/>
                </a:lnTo>
                <a:lnTo>
                  <a:pt x="10" y="19"/>
                </a:lnTo>
                <a:lnTo>
                  <a:pt x="14" y="19"/>
                </a:lnTo>
                <a:lnTo>
                  <a:pt x="18" y="17"/>
                </a:lnTo>
                <a:lnTo>
                  <a:pt x="21" y="14"/>
                </a:lnTo>
                <a:lnTo>
                  <a:pt x="25" y="10"/>
                </a:lnTo>
                <a:lnTo>
                  <a:pt x="27" y="6"/>
                </a:lnTo>
                <a:lnTo>
                  <a:pt x="27" y="6"/>
                </a:lnTo>
                <a:lnTo>
                  <a:pt x="23" y="4"/>
                </a:lnTo>
                <a:lnTo>
                  <a:pt x="19" y="2"/>
                </a:lnTo>
                <a:close/>
                <a:moveTo>
                  <a:pt x="19" y="0"/>
                </a:moveTo>
                <a:lnTo>
                  <a:pt x="23" y="2"/>
                </a:lnTo>
                <a:lnTo>
                  <a:pt x="25" y="2"/>
                </a:lnTo>
                <a:lnTo>
                  <a:pt x="27" y="4"/>
                </a:lnTo>
                <a:lnTo>
                  <a:pt x="29" y="6"/>
                </a:lnTo>
                <a:lnTo>
                  <a:pt x="29" y="6"/>
                </a:lnTo>
                <a:lnTo>
                  <a:pt x="29" y="6"/>
                </a:lnTo>
                <a:lnTo>
                  <a:pt x="27" y="12"/>
                </a:lnTo>
                <a:lnTo>
                  <a:pt x="23" y="15"/>
                </a:lnTo>
                <a:lnTo>
                  <a:pt x="18" y="19"/>
                </a:lnTo>
                <a:lnTo>
                  <a:pt x="14" y="19"/>
                </a:lnTo>
                <a:lnTo>
                  <a:pt x="10" y="21"/>
                </a:lnTo>
                <a:lnTo>
                  <a:pt x="6" y="19"/>
                </a:lnTo>
                <a:lnTo>
                  <a:pt x="2" y="19"/>
                </a:lnTo>
                <a:lnTo>
                  <a:pt x="0" y="15"/>
                </a:lnTo>
                <a:lnTo>
                  <a:pt x="0" y="15"/>
                </a:lnTo>
                <a:lnTo>
                  <a:pt x="0" y="15"/>
                </a:lnTo>
                <a:lnTo>
                  <a:pt x="0" y="15"/>
                </a:lnTo>
                <a:lnTo>
                  <a:pt x="2" y="10"/>
                </a:lnTo>
                <a:lnTo>
                  <a:pt x="6" y="6"/>
                </a:lnTo>
                <a:lnTo>
                  <a:pt x="12" y="2"/>
                </a:lnTo>
                <a:lnTo>
                  <a:pt x="16" y="2"/>
                </a:lnTo>
                <a:lnTo>
                  <a:pt x="19"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6" name="Freeform 285"/>
          <p:cNvSpPr>
            <a:spLocks/>
          </p:cNvSpPr>
          <p:nvPr/>
        </p:nvSpPr>
        <p:spPr bwMode="auto">
          <a:xfrm>
            <a:off x="12164501" y="4621034"/>
            <a:ext cx="53043" cy="29226"/>
          </a:xfrm>
          <a:custGeom>
            <a:avLst/>
            <a:gdLst>
              <a:gd name="T0" fmla="*/ 15 w 27"/>
              <a:gd name="T1" fmla="*/ 0 h 15"/>
              <a:gd name="T2" fmla="*/ 21 w 27"/>
              <a:gd name="T3" fmla="*/ 0 h 15"/>
              <a:gd name="T4" fmla="*/ 23 w 27"/>
              <a:gd name="T5" fmla="*/ 2 h 15"/>
              <a:gd name="T6" fmla="*/ 27 w 27"/>
              <a:gd name="T7" fmla="*/ 5 h 15"/>
              <a:gd name="T8" fmla="*/ 25 w 27"/>
              <a:gd name="T9" fmla="*/ 9 h 15"/>
              <a:gd name="T10" fmla="*/ 21 w 27"/>
              <a:gd name="T11" fmla="*/ 13 h 15"/>
              <a:gd name="T12" fmla="*/ 15 w 27"/>
              <a:gd name="T13" fmla="*/ 15 h 15"/>
              <a:gd name="T14" fmla="*/ 10 w 27"/>
              <a:gd name="T15" fmla="*/ 15 h 15"/>
              <a:gd name="T16" fmla="*/ 6 w 27"/>
              <a:gd name="T17" fmla="*/ 15 h 15"/>
              <a:gd name="T18" fmla="*/ 2 w 27"/>
              <a:gd name="T19" fmla="*/ 13 h 15"/>
              <a:gd name="T20" fmla="*/ 0 w 27"/>
              <a:gd name="T21" fmla="*/ 9 h 15"/>
              <a:gd name="T22" fmla="*/ 2 w 27"/>
              <a:gd name="T23" fmla="*/ 5 h 15"/>
              <a:gd name="T24" fmla="*/ 6 w 27"/>
              <a:gd name="T25" fmla="*/ 2 h 15"/>
              <a:gd name="T26" fmla="*/ 12 w 27"/>
              <a:gd name="T27" fmla="*/ 0 h 15"/>
              <a:gd name="T28" fmla="*/ 15 w 27"/>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5">
                <a:moveTo>
                  <a:pt x="15" y="0"/>
                </a:moveTo>
                <a:lnTo>
                  <a:pt x="21" y="0"/>
                </a:lnTo>
                <a:lnTo>
                  <a:pt x="23" y="2"/>
                </a:lnTo>
                <a:lnTo>
                  <a:pt x="27" y="5"/>
                </a:lnTo>
                <a:lnTo>
                  <a:pt x="25" y="9"/>
                </a:lnTo>
                <a:lnTo>
                  <a:pt x="21" y="13"/>
                </a:lnTo>
                <a:lnTo>
                  <a:pt x="15" y="15"/>
                </a:lnTo>
                <a:lnTo>
                  <a:pt x="10" y="15"/>
                </a:lnTo>
                <a:lnTo>
                  <a:pt x="6" y="15"/>
                </a:lnTo>
                <a:lnTo>
                  <a:pt x="2" y="13"/>
                </a:lnTo>
                <a:lnTo>
                  <a:pt x="0" y="9"/>
                </a:lnTo>
                <a:lnTo>
                  <a:pt x="2" y="5"/>
                </a:lnTo>
                <a:lnTo>
                  <a:pt x="6" y="2"/>
                </a:lnTo>
                <a:lnTo>
                  <a:pt x="12" y="0"/>
                </a:lnTo>
                <a:lnTo>
                  <a:pt x="15"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7" name="Freeform 286"/>
          <p:cNvSpPr>
            <a:spLocks noEditPoints="1"/>
          </p:cNvSpPr>
          <p:nvPr/>
        </p:nvSpPr>
        <p:spPr bwMode="auto">
          <a:xfrm>
            <a:off x="12160572" y="4617137"/>
            <a:ext cx="56972" cy="37020"/>
          </a:xfrm>
          <a:custGeom>
            <a:avLst/>
            <a:gdLst>
              <a:gd name="T0" fmla="*/ 17 w 29"/>
              <a:gd name="T1" fmla="*/ 2 h 19"/>
              <a:gd name="T2" fmla="*/ 14 w 29"/>
              <a:gd name="T3" fmla="*/ 2 h 19"/>
              <a:gd name="T4" fmla="*/ 8 w 29"/>
              <a:gd name="T5" fmla="*/ 6 h 19"/>
              <a:gd name="T6" fmla="*/ 4 w 29"/>
              <a:gd name="T7" fmla="*/ 7 h 19"/>
              <a:gd name="T8" fmla="*/ 2 w 29"/>
              <a:gd name="T9" fmla="*/ 11 h 19"/>
              <a:gd name="T10" fmla="*/ 4 w 29"/>
              <a:gd name="T11" fmla="*/ 15 h 19"/>
              <a:gd name="T12" fmla="*/ 8 w 29"/>
              <a:gd name="T13" fmla="*/ 17 h 19"/>
              <a:gd name="T14" fmla="*/ 12 w 29"/>
              <a:gd name="T15" fmla="*/ 17 h 19"/>
              <a:gd name="T16" fmla="*/ 17 w 29"/>
              <a:gd name="T17" fmla="*/ 17 h 19"/>
              <a:gd name="T18" fmla="*/ 21 w 29"/>
              <a:gd name="T19" fmla="*/ 13 h 19"/>
              <a:gd name="T20" fmla="*/ 25 w 29"/>
              <a:gd name="T21" fmla="*/ 11 h 19"/>
              <a:gd name="T22" fmla="*/ 27 w 29"/>
              <a:gd name="T23" fmla="*/ 7 h 19"/>
              <a:gd name="T24" fmla="*/ 25 w 29"/>
              <a:gd name="T25" fmla="*/ 4 h 19"/>
              <a:gd name="T26" fmla="*/ 21 w 29"/>
              <a:gd name="T27" fmla="*/ 4 h 19"/>
              <a:gd name="T28" fmla="*/ 17 w 29"/>
              <a:gd name="T29" fmla="*/ 2 h 19"/>
              <a:gd name="T30" fmla="*/ 17 w 29"/>
              <a:gd name="T31" fmla="*/ 0 h 19"/>
              <a:gd name="T32" fmla="*/ 23 w 29"/>
              <a:gd name="T33" fmla="*/ 2 h 19"/>
              <a:gd name="T34" fmla="*/ 27 w 29"/>
              <a:gd name="T35" fmla="*/ 4 h 19"/>
              <a:gd name="T36" fmla="*/ 29 w 29"/>
              <a:gd name="T37" fmla="*/ 6 h 19"/>
              <a:gd name="T38" fmla="*/ 29 w 29"/>
              <a:gd name="T39" fmla="*/ 6 h 19"/>
              <a:gd name="T40" fmla="*/ 29 w 29"/>
              <a:gd name="T41" fmla="*/ 7 h 19"/>
              <a:gd name="T42" fmla="*/ 27 w 29"/>
              <a:gd name="T43" fmla="*/ 11 h 19"/>
              <a:gd name="T44" fmla="*/ 23 w 29"/>
              <a:gd name="T45" fmla="*/ 15 h 19"/>
              <a:gd name="T46" fmla="*/ 17 w 29"/>
              <a:gd name="T47" fmla="*/ 17 h 19"/>
              <a:gd name="T48" fmla="*/ 12 w 29"/>
              <a:gd name="T49" fmla="*/ 19 h 19"/>
              <a:gd name="T50" fmla="*/ 8 w 29"/>
              <a:gd name="T51" fmla="*/ 17 h 19"/>
              <a:gd name="T52" fmla="*/ 4 w 29"/>
              <a:gd name="T53" fmla="*/ 15 h 19"/>
              <a:gd name="T54" fmla="*/ 0 w 29"/>
              <a:gd name="T55" fmla="*/ 13 h 19"/>
              <a:gd name="T56" fmla="*/ 0 w 29"/>
              <a:gd name="T57" fmla="*/ 13 h 19"/>
              <a:gd name="T58" fmla="*/ 0 w 29"/>
              <a:gd name="T59" fmla="*/ 11 h 19"/>
              <a:gd name="T60" fmla="*/ 2 w 29"/>
              <a:gd name="T61" fmla="*/ 7 h 19"/>
              <a:gd name="T62" fmla="*/ 8 w 29"/>
              <a:gd name="T63" fmla="*/ 4 h 19"/>
              <a:gd name="T64" fmla="*/ 14 w 29"/>
              <a:gd name="T65" fmla="*/ 2 h 19"/>
              <a:gd name="T66" fmla="*/ 17 w 29"/>
              <a:gd name="T6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19">
                <a:moveTo>
                  <a:pt x="17" y="2"/>
                </a:moveTo>
                <a:lnTo>
                  <a:pt x="14" y="2"/>
                </a:lnTo>
                <a:lnTo>
                  <a:pt x="8" y="6"/>
                </a:lnTo>
                <a:lnTo>
                  <a:pt x="4" y="7"/>
                </a:lnTo>
                <a:lnTo>
                  <a:pt x="2" y="11"/>
                </a:lnTo>
                <a:lnTo>
                  <a:pt x="4" y="15"/>
                </a:lnTo>
                <a:lnTo>
                  <a:pt x="8" y="17"/>
                </a:lnTo>
                <a:lnTo>
                  <a:pt x="12" y="17"/>
                </a:lnTo>
                <a:lnTo>
                  <a:pt x="17" y="17"/>
                </a:lnTo>
                <a:lnTo>
                  <a:pt x="21" y="13"/>
                </a:lnTo>
                <a:lnTo>
                  <a:pt x="25" y="11"/>
                </a:lnTo>
                <a:lnTo>
                  <a:pt x="27" y="7"/>
                </a:lnTo>
                <a:lnTo>
                  <a:pt x="25" y="4"/>
                </a:lnTo>
                <a:lnTo>
                  <a:pt x="21" y="4"/>
                </a:lnTo>
                <a:lnTo>
                  <a:pt x="17" y="2"/>
                </a:lnTo>
                <a:close/>
                <a:moveTo>
                  <a:pt x="17" y="0"/>
                </a:moveTo>
                <a:lnTo>
                  <a:pt x="23" y="2"/>
                </a:lnTo>
                <a:lnTo>
                  <a:pt x="27" y="4"/>
                </a:lnTo>
                <a:lnTo>
                  <a:pt x="29" y="6"/>
                </a:lnTo>
                <a:lnTo>
                  <a:pt x="29" y="6"/>
                </a:lnTo>
                <a:lnTo>
                  <a:pt x="29" y="7"/>
                </a:lnTo>
                <a:lnTo>
                  <a:pt x="27" y="11"/>
                </a:lnTo>
                <a:lnTo>
                  <a:pt x="23" y="15"/>
                </a:lnTo>
                <a:lnTo>
                  <a:pt x="17" y="17"/>
                </a:lnTo>
                <a:lnTo>
                  <a:pt x="12" y="19"/>
                </a:lnTo>
                <a:lnTo>
                  <a:pt x="8" y="17"/>
                </a:lnTo>
                <a:lnTo>
                  <a:pt x="4" y="15"/>
                </a:lnTo>
                <a:lnTo>
                  <a:pt x="0" y="13"/>
                </a:lnTo>
                <a:lnTo>
                  <a:pt x="0" y="13"/>
                </a:lnTo>
                <a:lnTo>
                  <a:pt x="0" y="11"/>
                </a:lnTo>
                <a:lnTo>
                  <a:pt x="2" y="7"/>
                </a:lnTo>
                <a:lnTo>
                  <a:pt x="8" y="4"/>
                </a:lnTo>
                <a:lnTo>
                  <a:pt x="14" y="2"/>
                </a:lnTo>
                <a:lnTo>
                  <a:pt x="1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8" name="Freeform 287"/>
          <p:cNvSpPr>
            <a:spLocks/>
          </p:cNvSpPr>
          <p:nvPr/>
        </p:nvSpPr>
        <p:spPr bwMode="auto">
          <a:xfrm>
            <a:off x="12307914" y="4665847"/>
            <a:ext cx="41256" cy="44813"/>
          </a:xfrm>
          <a:custGeom>
            <a:avLst/>
            <a:gdLst>
              <a:gd name="T0" fmla="*/ 6 w 21"/>
              <a:gd name="T1" fmla="*/ 0 h 23"/>
              <a:gd name="T2" fmla="*/ 10 w 21"/>
              <a:gd name="T3" fmla="*/ 0 h 23"/>
              <a:gd name="T4" fmla="*/ 13 w 21"/>
              <a:gd name="T5" fmla="*/ 4 h 23"/>
              <a:gd name="T6" fmla="*/ 17 w 21"/>
              <a:gd name="T7" fmla="*/ 7 h 23"/>
              <a:gd name="T8" fmla="*/ 19 w 21"/>
              <a:gd name="T9" fmla="*/ 11 h 23"/>
              <a:gd name="T10" fmla="*/ 21 w 21"/>
              <a:gd name="T11" fmla="*/ 15 h 23"/>
              <a:gd name="T12" fmla="*/ 21 w 21"/>
              <a:gd name="T13" fmla="*/ 21 h 23"/>
              <a:gd name="T14" fmla="*/ 21 w 21"/>
              <a:gd name="T15" fmla="*/ 23 h 23"/>
              <a:gd name="T16" fmla="*/ 17 w 21"/>
              <a:gd name="T17" fmla="*/ 23 h 23"/>
              <a:gd name="T18" fmla="*/ 13 w 21"/>
              <a:gd name="T19" fmla="*/ 23 h 23"/>
              <a:gd name="T20" fmla="*/ 10 w 21"/>
              <a:gd name="T21" fmla="*/ 21 h 23"/>
              <a:gd name="T22" fmla="*/ 6 w 21"/>
              <a:gd name="T23" fmla="*/ 15 h 23"/>
              <a:gd name="T24" fmla="*/ 2 w 21"/>
              <a:gd name="T25" fmla="*/ 11 h 23"/>
              <a:gd name="T26" fmla="*/ 0 w 21"/>
              <a:gd name="T27" fmla="*/ 7 h 23"/>
              <a:gd name="T28" fmla="*/ 0 w 21"/>
              <a:gd name="T29" fmla="*/ 4 h 23"/>
              <a:gd name="T30" fmla="*/ 2 w 21"/>
              <a:gd name="T31" fmla="*/ 0 h 23"/>
              <a:gd name="T32" fmla="*/ 6 w 21"/>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6" y="0"/>
                </a:moveTo>
                <a:lnTo>
                  <a:pt x="10" y="0"/>
                </a:lnTo>
                <a:lnTo>
                  <a:pt x="13" y="4"/>
                </a:lnTo>
                <a:lnTo>
                  <a:pt x="17" y="7"/>
                </a:lnTo>
                <a:lnTo>
                  <a:pt x="19" y="11"/>
                </a:lnTo>
                <a:lnTo>
                  <a:pt x="21" y="15"/>
                </a:lnTo>
                <a:lnTo>
                  <a:pt x="21" y="21"/>
                </a:lnTo>
                <a:lnTo>
                  <a:pt x="21" y="23"/>
                </a:lnTo>
                <a:lnTo>
                  <a:pt x="17" y="23"/>
                </a:lnTo>
                <a:lnTo>
                  <a:pt x="13" y="23"/>
                </a:lnTo>
                <a:lnTo>
                  <a:pt x="10" y="21"/>
                </a:lnTo>
                <a:lnTo>
                  <a:pt x="6" y="15"/>
                </a:lnTo>
                <a:lnTo>
                  <a:pt x="2" y="11"/>
                </a:lnTo>
                <a:lnTo>
                  <a:pt x="0" y="7"/>
                </a:lnTo>
                <a:lnTo>
                  <a:pt x="0" y="4"/>
                </a:lnTo>
                <a:lnTo>
                  <a:pt x="2" y="0"/>
                </a:lnTo>
                <a:lnTo>
                  <a:pt x="6"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49" name="Freeform 288"/>
          <p:cNvSpPr>
            <a:spLocks noEditPoints="1"/>
          </p:cNvSpPr>
          <p:nvPr/>
        </p:nvSpPr>
        <p:spPr bwMode="auto">
          <a:xfrm>
            <a:off x="12307914" y="4661950"/>
            <a:ext cx="45185" cy="52607"/>
          </a:xfrm>
          <a:custGeom>
            <a:avLst/>
            <a:gdLst>
              <a:gd name="T0" fmla="*/ 4 w 23"/>
              <a:gd name="T1" fmla="*/ 2 h 27"/>
              <a:gd name="T2" fmla="*/ 2 w 23"/>
              <a:gd name="T3" fmla="*/ 2 h 27"/>
              <a:gd name="T4" fmla="*/ 2 w 23"/>
              <a:gd name="T5" fmla="*/ 4 h 27"/>
              <a:gd name="T6" fmla="*/ 2 w 23"/>
              <a:gd name="T7" fmla="*/ 6 h 27"/>
              <a:gd name="T8" fmla="*/ 2 w 23"/>
              <a:gd name="T9" fmla="*/ 11 h 27"/>
              <a:gd name="T10" fmla="*/ 6 w 23"/>
              <a:gd name="T11" fmla="*/ 17 h 27"/>
              <a:gd name="T12" fmla="*/ 10 w 23"/>
              <a:gd name="T13" fmla="*/ 21 h 27"/>
              <a:gd name="T14" fmla="*/ 13 w 23"/>
              <a:gd name="T15" fmla="*/ 25 h 27"/>
              <a:gd name="T16" fmla="*/ 17 w 23"/>
              <a:gd name="T17" fmla="*/ 25 h 27"/>
              <a:gd name="T18" fmla="*/ 19 w 23"/>
              <a:gd name="T19" fmla="*/ 25 h 27"/>
              <a:gd name="T20" fmla="*/ 21 w 23"/>
              <a:gd name="T21" fmla="*/ 23 h 27"/>
              <a:gd name="T22" fmla="*/ 21 w 23"/>
              <a:gd name="T23" fmla="*/ 21 h 27"/>
              <a:gd name="T24" fmla="*/ 19 w 23"/>
              <a:gd name="T25" fmla="*/ 15 h 27"/>
              <a:gd name="T26" fmla="*/ 17 w 23"/>
              <a:gd name="T27" fmla="*/ 9 h 27"/>
              <a:gd name="T28" fmla="*/ 13 w 23"/>
              <a:gd name="T29" fmla="*/ 6 h 27"/>
              <a:gd name="T30" fmla="*/ 8 w 23"/>
              <a:gd name="T31" fmla="*/ 2 h 27"/>
              <a:gd name="T32" fmla="*/ 4 w 23"/>
              <a:gd name="T33" fmla="*/ 2 h 27"/>
              <a:gd name="T34" fmla="*/ 4 w 23"/>
              <a:gd name="T35" fmla="*/ 0 h 27"/>
              <a:gd name="T36" fmla="*/ 10 w 23"/>
              <a:gd name="T37" fmla="*/ 2 h 27"/>
              <a:gd name="T38" fmla="*/ 13 w 23"/>
              <a:gd name="T39" fmla="*/ 4 h 27"/>
              <a:gd name="T40" fmla="*/ 17 w 23"/>
              <a:gd name="T41" fmla="*/ 8 h 27"/>
              <a:gd name="T42" fmla="*/ 21 w 23"/>
              <a:gd name="T43" fmla="*/ 15 h 27"/>
              <a:gd name="T44" fmla="*/ 23 w 23"/>
              <a:gd name="T45" fmla="*/ 21 h 27"/>
              <a:gd name="T46" fmla="*/ 23 w 23"/>
              <a:gd name="T47" fmla="*/ 23 h 27"/>
              <a:gd name="T48" fmla="*/ 21 w 23"/>
              <a:gd name="T49" fmla="*/ 25 h 27"/>
              <a:gd name="T50" fmla="*/ 21 w 23"/>
              <a:gd name="T51" fmla="*/ 27 h 27"/>
              <a:gd name="T52" fmla="*/ 21 w 23"/>
              <a:gd name="T53" fmla="*/ 27 h 27"/>
              <a:gd name="T54" fmla="*/ 17 w 23"/>
              <a:gd name="T55" fmla="*/ 27 h 27"/>
              <a:gd name="T56" fmla="*/ 13 w 23"/>
              <a:gd name="T57" fmla="*/ 25 h 27"/>
              <a:gd name="T58" fmla="*/ 10 w 23"/>
              <a:gd name="T59" fmla="*/ 23 h 27"/>
              <a:gd name="T60" fmla="*/ 4 w 23"/>
              <a:gd name="T61" fmla="*/ 19 h 27"/>
              <a:gd name="T62" fmla="*/ 2 w 23"/>
              <a:gd name="T63" fmla="*/ 11 h 27"/>
              <a:gd name="T64" fmla="*/ 0 w 23"/>
              <a:gd name="T65" fmla="*/ 6 h 27"/>
              <a:gd name="T66" fmla="*/ 0 w 23"/>
              <a:gd name="T67" fmla="*/ 4 h 27"/>
              <a:gd name="T68" fmla="*/ 2 w 23"/>
              <a:gd name="T69" fmla="*/ 2 h 27"/>
              <a:gd name="T70" fmla="*/ 2 w 23"/>
              <a:gd name="T71" fmla="*/ 0 h 27"/>
              <a:gd name="T72" fmla="*/ 2 w 23"/>
              <a:gd name="T73" fmla="*/ 0 h 27"/>
              <a:gd name="T74" fmla="*/ 4 w 23"/>
              <a:gd name="T7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4" y="2"/>
                </a:moveTo>
                <a:lnTo>
                  <a:pt x="2" y="2"/>
                </a:lnTo>
                <a:lnTo>
                  <a:pt x="2" y="4"/>
                </a:lnTo>
                <a:lnTo>
                  <a:pt x="2" y="6"/>
                </a:lnTo>
                <a:lnTo>
                  <a:pt x="2" y="11"/>
                </a:lnTo>
                <a:lnTo>
                  <a:pt x="6" y="17"/>
                </a:lnTo>
                <a:lnTo>
                  <a:pt x="10" y="21"/>
                </a:lnTo>
                <a:lnTo>
                  <a:pt x="13" y="25"/>
                </a:lnTo>
                <a:lnTo>
                  <a:pt x="17" y="25"/>
                </a:lnTo>
                <a:lnTo>
                  <a:pt x="19" y="25"/>
                </a:lnTo>
                <a:lnTo>
                  <a:pt x="21" y="23"/>
                </a:lnTo>
                <a:lnTo>
                  <a:pt x="21" y="21"/>
                </a:lnTo>
                <a:lnTo>
                  <a:pt x="19" y="15"/>
                </a:lnTo>
                <a:lnTo>
                  <a:pt x="17" y="9"/>
                </a:lnTo>
                <a:lnTo>
                  <a:pt x="13" y="6"/>
                </a:lnTo>
                <a:lnTo>
                  <a:pt x="8" y="2"/>
                </a:lnTo>
                <a:lnTo>
                  <a:pt x="4" y="2"/>
                </a:lnTo>
                <a:close/>
                <a:moveTo>
                  <a:pt x="4" y="0"/>
                </a:moveTo>
                <a:lnTo>
                  <a:pt x="10" y="2"/>
                </a:lnTo>
                <a:lnTo>
                  <a:pt x="13" y="4"/>
                </a:lnTo>
                <a:lnTo>
                  <a:pt x="17" y="8"/>
                </a:lnTo>
                <a:lnTo>
                  <a:pt x="21" y="15"/>
                </a:lnTo>
                <a:lnTo>
                  <a:pt x="23" y="21"/>
                </a:lnTo>
                <a:lnTo>
                  <a:pt x="23" y="23"/>
                </a:lnTo>
                <a:lnTo>
                  <a:pt x="21" y="25"/>
                </a:lnTo>
                <a:lnTo>
                  <a:pt x="21" y="27"/>
                </a:lnTo>
                <a:lnTo>
                  <a:pt x="21" y="27"/>
                </a:lnTo>
                <a:lnTo>
                  <a:pt x="17" y="27"/>
                </a:lnTo>
                <a:lnTo>
                  <a:pt x="13" y="25"/>
                </a:lnTo>
                <a:lnTo>
                  <a:pt x="10" y="23"/>
                </a:lnTo>
                <a:lnTo>
                  <a:pt x="4" y="19"/>
                </a:lnTo>
                <a:lnTo>
                  <a:pt x="2" y="11"/>
                </a:lnTo>
                <a:lnTo>
                  <a:pt x="0" y="6"/>
                </a:lnTo>
                <a:lnTo>
                  <a:pt x="0" y="4"/>
                </a:lnTo>
                <a:lnTo>
                  <a:pt x="2" y="2"/>
                </a:lnTo>
                <a:lnTo>
                  <a:pt x="2" y="0"/>
                </a:lnTo>
                <a:lnTo>
                  <a:pt x="2" y="0"/>
                </a:lnTo>
                <a:lnTo>
                  <a:pt x="4"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0" name="Freeform 289"/>
          <p:cNvSpPr>
            <a:spLocks/>
          </p:cNvSpPr>
          <p:nvPr/>
        </p:nvSpPr>
        <p:spPr bwMode="auto">
          <a:xfrm>
            <a:off x="12300056" y="4593756"/>
            <a:ext cx="41256" cy="27278"/>
          </a:xfrm>
          <a:custGeom>
            <a:avLst/>
            <a:gdLst>
              <a:gd name="T0" fmla="*/ 17 w 21"/>
              <a:gd name="T1" fmla="*/ 0 h 14"/>
              <a:gd name="T2" fmla="*/ 21 w 21"/>
              <a:gd name="T3" fmla="*/ 2 h 14"/>
              <a:gd name="T4" fmla="*/ 19 w 21"/>
              <a:gd name="T5" fmla="*/ 6 h 14"/>
              <a:gd name="T6" fmla="*/ 17 w 21"/>
              <a:gd name="T7" fmla="*/ 10 h 14"/>
              <a:gd name="T8" fmla="*/ 14 w 21"/>
              <a:gd name="T9" fmla="*/ 12 h 14"/>
              <a:gd name="T10" fmla="*/ 8 w 21"/>
              <a:gd name="T11" fmla="*/ 14 h 14"/>
              <a:gd name="T12" fmla="*/ 4 w 21"/>
              <a:gd name="T13" fmla="*/ 14 h 14"/>
              <a:gd name="T14" fmla="*/ 0 w 21"/>
              <a:gd name="T15" fmla="*/ 14 h 14"/>
              <a:gd name="T16" fmla="*/ 0 w 21"/>
              <a:gd name="T17" fmla="*/ 10 h 14"/>
              <a:gd name="T18" fmla="*/ 2 w 21"/>
              <a:gd name="T19" fmla="*/ 6 h 14"/>
              <a:gd name="T20" fmla="*/ 8 w 21"/>
              <a:gd name="T21" fmla="*/ 2 h 14"/>
              <a:gd name="T22" fmla="*/ 12 w 21"/>
              <a:gd name="T23" fmla="*/ 0 h 14"/>
              <a:gd name="T24" fmla="*/ 17 w 21"/>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4">
                <a:moveTo>
                  <a:pt x="17" y="0"/>
                </a:moveTo>
                <a:lnTo>
                  <a:pt x="21" y="2"/>
                </a:lnTo>
                <a:lnTo>
                  <a:pt x="19" y="6"/>
                </a:lnTo>
                <a:lnTo>
                  <a:pt x="17" y="10"/>
                </a:lnTo>
                <a:lnTo>
                  <a:pt x="14" y="12"/>
                </a:lnTo>
                <a:lnTo>
                  <a:pt x="8" y="14"/>
                </a:lnTo>
                <a:lnTo>
                  <a:pt x="4" y="14"/>
                </a:lnTo>
                <a:lnTo>
                  <a:pt x="0" y="14"/>
                </a:lnTo>
                <a:lnTo>
                  <a:pt x="0" y="10"/>
                </a:lnTo>
                <a:lnTo>
                  <a:pt x="2" y="6"/>
                </a:lnTo>
                <a:lnTo>
                  <a:pt x="8" y="2"/>
                </a:lnTo>
                <a:lnTo>
                  <a:pt x="12" y="0"/>
                </a:lnTo>
                <a:lnTo>
                  <a:pt x="17"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1" name="Freeform 290"/>
          <p:cNvSpPr>
            <a:spLocks noEditPoints="1"/>
          </p:cNvSpPr>
          <p:nvPr/>
        </p:nvSpPr>
        <p:spPr bwMode="auto">
          <a:xfrm>
            <a:off x="12296127" y="4593756"/>
            <a:ext cx="45185" cy="31175"/>
          </a:xfrm>
          <a:custGeom>
            <a:avLst/>
            <a:gdLst>
              <a:gd name="T0" fmla="*/ 17 w 23"/>
              <a:gd name="T1" fmla="*/ 2 h 16"/>
              <a:gd name="T2" fmla="*/ 14 w 23"/>
              <a:gd name="T3" fmla="*/ 2 h 16"/>
              <a:gd name="T4" fmla="*/ 10 w 23"/>
              <a:gd name="T5" fmla="*/ 4 h 16"/>
              <a:gd name="T6" fmla="*/ 6 w 23"/>
              <a:gd name="T7" fmla="*/ 6 h 16"/>
              <a:gd name="T8" fmla="*/ 2 w 23"/>
              <a:gd name="T9" fmla="*/ 10 h 16"/>
              <a:gd name="T10" fmla="*/ 2 w 23"/>
              <a:gd name="T11" fmla="*/ 12 h 16"/>
              <a:gd name="T12" fmla="*/ 2 w 23"/>
              <a:gd name="T13" fmla="*/ 12 h 16"/>
              <a:gd name="T14" fmla="*/ 4 w 23"/>
              <a:gd name="T15" fmla="*/ 14 h 16"/>
              <a:gd name="T16" fmla="*/ 6 w 23"/>
              <a:gd name="T17" fmla="*/ 14 h 16"/>
              <a:gd name="T18" fmla="*/ 10 w 23"/>
              <a:gd name="T19" fmla="*/ 14 h 16"/>
              <a:gd name="T20" fmla="*/ 16 w 23"/>
              <a:gd name="T21" fmla="*/ 12 h 16"/>
              <a:gd name="T22" fmla="*/ 16 w 23"/>
              <a:gd name="T23" fmla="*/ 12 h 16"/>
              <a:gd name="T24" fmla="*/ 16 w 23"/>
              <a:gd name="T25" fmla="*/ 12 h 16"/>
              <a:gd name="T26" fmla="*/ 19 w 23"/>
              <a:gd name="T27" fmla="*/ 10 h 16"/>
              <a:gd name="T28" fmla="*/ 21 w 23"/>
              <a:gd name="T29" fmla="*/ 6 h 16"/>
              <a:gd name="T30" fmla="*/ 21 w 23"/>
              <a:gd name="T31" fmla="*/ 4 h 16"/>
              <a:gd name="T32" fmla="*/ 21 w 23"/>
              <a:gd name="T33" fmla="*/ 2 h 16"/>
              <a:gd name="T34" fmla="*/ 19 w 23"/>
              <a:gd name="T35" fmla="*/ 2 h 16"/>
              <a:gd name="T36" fmla="*/ 17 w 23"/>
              <a:gd name="T37" fmla="*/ 2 h 16"/>
              <a:gd name="T38" fmla="*/ 17 w 23"/>
              <a:gd name="T39" fmla="*/ 0 h 16"/>
              <a:gd name="T40" fmla="*/ 19 w 23"/>
              <a:gd name="T41" fmla="*/ 0 h 16"/>
              <a:gd name="T42" fmla="*/ 23 w 23"/>
              <a:gd name="T43" fmla="*/ 2 h 16"/>
              <a:gd name="T44" fmla="*/ 23 w 23"/>
              <a:gd name="T45" fmla="*/ 2 h 16"/>
              <a:gd name="T46" fmla="*/ 23 w 23"/>
              <a:gd name="T47" fmla="*/ 2 h 16"/>
              <a:gd name="T48" fmla="*/ 23 w 23"/>
              <a:gd name="T49" fmla="*/ 4 h 16"/>
              <a:gd name="T50" fmla="*/ 21 w 23"/>
              <a:gd name="T51" fmla="*/ 6 h 16"/>
              <a:gd name="T52" fmla="*/ 19 w 23"/>
              <a:gd name="T53" fmla="*/ 10 h 16"/>
              <a:gd name="T54" fmla="*/ 16 w 23"/>
              <a:gd name="T55" fmla="*/ 14 h 16"/>
              <a:gd name="T56" fmla="*/ 16 w 23"/>
              <a:gd name="T57" fmla="*/ 14 h 16"/>
              <a:gd name="T58" fmla="*/ 12 w 23"/>
              <a:gd name="T59" fmla="*/ 16 h 16"/>
              <a:gd name="T60" fmla="*/ 6 w 23"/>
              <a:gd name="T61" fmla="*/ 16 h 16"/>
              <a:gd name="T62" fmla="*/ 4 w 23"/>
              <a:gd name="T63" fmla="*/ 16 h 16"/>
              <a:gd name="T64" fmla="*/ 2 w 23"/>
              <a:gd name="T65" fmla="*/ 14 h 16"/>
              <a:gd name="T66" fmla="*/ 0 w 23"/>
              <a:gd name="T67" fmla="*/ 14 h 16"/>
              <a:gd name="T68" fmla="*/ 0 w 23"/>
              <a:gd name="T69" fmla="*/ 14 h 16"/>
              <a:gd name="T70" fmla="*/ 0 w 23"/>
              <a:gd name="T71" fmla="*/ 12 h 16"/>
              <a:gd name="T72" fmla="*/ 2 w 23"/>
              <a:gd name="T73" fmla="*/ 8 h 16"/>
              <a:gd name="T74" fmla="*/ 4 w 23"/>
              <a:gd name="T75" fmla="*/ 6 h 16"/>
              <a:gd name="T76" fmla="*/ 8 w 23"/>
              <a:gd name="T77" fmla="*/ 2 h 16"/>
              <a:gd name="T78" fmla="*/ 14 w 23"/>
              <a:gd name="T79" fmla="*/ 0 h 16"/>
              <a:gd name="T80" fmla="*/ 17 w 23"/>
              <a:gd name="T8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6">
                <a:moveTo>
                  <a:pt x="17" y="2"/>
                </a:moveTo>
                <a:lnTo>
                  <a:pt x="14" y="2"/>
                </a:lnTo>
                <a:lnTo>
                  <a:pt x="10" y="4"/>
                </a:lnTo>
                <a:lnTo>
                  <a:pt x="6" y="6"/>
                </a:lnTo>
                <a:lnTo>
                  <a:pt x="2" y="10"/>
                </a:lnTo>
                <a:lnTo>
                  <a:pt x="2" y="12"/>
                </a:lnTo>
                <a:lnTo>
                  <a:pt x="2" y="12"/>
                </a:lnTo>
                <a:lnTo>
                  <a:pt x="4" y="14"/>
                </a:lnTo>
                <a:lnTo>
                  <a:pt x="6" y="14"/>
                </a:lnTo>
                <a:lnTo>
                  <a:pt x="10" y="14"/>
                </a:lnTo>
                <a:lnTo>
                  <a:pt x="16" y="12"/>
                </a:lnTo>
                <a:lnTo>
                  <a:pt x="16" y="12"/>
                </a:lnTo>
                <a:lnTo>
                  <a:pt x="16" y="12"/>
                </a:lnTo>
                <a:lnTo>
                  <a:pt x="19" y="10"/>
                </a:lnTo>
                <a:lnTo>
                  <a:pt x="21" y="6"/>
                </a:lnTo>
                <a:lnTo>
                  <a:pt x="21" y="4"/>
                </a:lnTo>
                <a:lnTo>
                  <a:pt x="21" y="2"/>
                </a:lnTo>
                <a:lnTo>
                  <a:pt x="19" y="2"/>
                </a:lnTo>
                <a:lnTo>
                  <a:pt x="17" y="2"/>
                </a:lnTo>
                <a:close/>
                <a:moveTo>
                  <a:pt x="17" y="0"/>
                </a:moveTo>
                <a:lnTo>
                  <a:pt x="19" y="0"/>
                </a:lnTo>
                <a:lnTo>
                  <a:pt x="23" y="2"/>
                </a:lnTo>
                <a:lnTo>
                  <a:pt x="23" y="2"/>
                </a:lnTo>
                <a:lnTo>
                  <a:pt x="23" y="2"/>
                </a:lnTo>
                <a:lnTo>
                  <a:pt x="23" y="4"/>
                </a:lnTo>
                <a:lnTo>
                  <a:pt x="21" y="6"/>
                </a:lnTo>
                <a:lnTo>
                  <a:pt x="19" y="10"/>
                </a:lnTo>
                <a:lnTo>
                  <a:pt x="16" y="14"/>
                </a:lnTo>
                <a:lnTo>
                  <a:pt x="16" y="14"/>
                </a:lnTo>
                <a:lnTo>
                  <a:pt x="12" y="16"/>
                </a:lnTo>
                <a:lnTo>
                  <a:pt x="6" y="16"/>
                </a:lnTo>
                <a:lnTo>
                  <a:pt x="4" y="16"/>
                </a:lnTo>
                <a:lnTo>
                  <a:pt x="2" y="14"/>
                </a:lnTo>
                <a:lnTo>
                  <a:pt x="0" y="14"/>
                </a:lnTo>
                <a:lnTo>
                  <a:pt x="0" y="14"/>
                </a:lnTo>
                <a:lnTo>
                  <a:pt x="0" y="12"/>
                </a:lnTo>
                <a:lnTo>
                  <a:pt x="2" y="8"/>
                </a:lnTo>
                <a:lnTo>
                  <a:pt x="4" y="6"/>
                </a:lnTo>
                <a:lnTo>
                  <a:pt x="8" y="2"/>
                </a:lnTo>
                <a:lnTo>
                  <a:pt x="14" y="0"/>
                </a:lnTo>
                <a:lnTo>
                  <a:pt x="1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2" name="Freeform 291"/>
          <p:cNvSpPr>
            <a:spLocks/>
          </p:cNvSpPr>
          <p:nvPr/>
        </p:nvSpPr>
        <p:spPr bwMode="auto">
          <a:xfrm>
            <a:off x="12300056" y="4537252"/>
            <a:ext cx="33398" cy="31175"/>
          </a:xfrm>
          <a:custGeom>
            <a:avLst/>
            <a:gdLst>
              <a:gd name="T0" fmla="*/ 12 w 17"/>
              <a:gd name="T1" fmla="*/ 0 h 16"/>
              <a:gd name="T2" fmla="*/ 15 w 17"/>
              <a:gd name="T3" fmla="*/ 0 h 16"/>
              <a:gd name="T4" fmla="*/ 17 w 17"/>
              <a:gd name="T5" fmla="*/ 4 h 16"/>
              <a:gd name="T6" fmla="*/ 15 w 17"/>
              <a:gd name="T7" fmla="*/ 8 h 16"/>
              <a:gd name="T8" fmla="*/ 14 w 17"/>
              <a:gd name="T9" fmla="*/ 12 h 16"/>
              <a:gd name="T10" fmla="*/ 10 w 17"/>
              <a:gd name="T11" fmla="*/ 14 h 16"/>
              <a:gd name="T12" fmla="*/ 6 w 17"/>
              <a:gd name="T13" fmla="*/ 16 h 16"/>
              <a:gd name="T14" fmla="*/ 2 w 17"/>
              <a:gd name="T15" fmla="*/ 16 h 16"/>
              <a:gd name="T16" fmla="*/ 0 w 17"/>
              <a:gd name="T17" fmla="*/ 14 h 16"/>
              <a:gd name="T18" fmla="*/ 2 w 17"/>
              <a:gd name="T19" fmla="*/ 10 h 16"/>
              <a:gd name="T20" fmla="*/ 4 w 17"/>
              <a:gd name="T21" fmla="*/ 6 h 16"/>
              <a:gd name="T22" fmla="*/ 8 w 17"/>
              <a:gd name="T23" fmla="*/ 2 h 16"/>
              <a:gd name="T24" fmla="*/ 12 w 17"/>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2" y="0"/>
                </a:moveTo>
                <a:lnTo>
                  <a:pt x="15" y="0"/>
                </a:lnTo>
                <a:lnTo>
                  <a:pt x="17" y="4"/>
                </a:lnTo>
                <a:lnTo>
                  <a:pt x="15" y="8"/>
                </a:lnTo>
                <a:lnTo>
                  <a:pt x="14" y="12"/>
                </a:lnTo>
                <a:lnTo>
                  <a:pt x="10" y="14"/>
                </a:lnTo>
                <a:lnTo>
                  <a:pt x="6" y="16"/>
                </a:lnTo>
                <a:lnTo>
                  <a:pt x="2" y="16"/>
                </a:lnTo>
                <a:lnTo>
                  <a:pt x="0" y="14"/>
                </a:lnTo>
                <a:lnTo>
                  <a:pt x="2" y="10"/>
                </a:lnTo>
                <a:lnTo>
                  <a:pt x="4" y="6"/>
                </a:lnTo>
                <a:lnTo>
                  <a:pt x="8" y="2"/>
                </a:lnTo>
                <a:lnTo>
                  <a:pt x="12"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3" name="Freeform 292"/>
          <p:cNvSpPr>
            <a:spLocks noEditPoints="1"/>
          </p:cNvSpPr>
          <p:nvPr/>
        </p:nvSpPr>
        <p:spPr bwMode="auto">
          <a:xfrm>
            <a:off x="12300056" y="4537252"/>
            <a:ext cx="33398" cy="35071"/>
          </a:xfrm>
          <a:custGeom>
            <a:avLst/>
            <a:gdLst>
              <a:gd name="T0" fmla="*/ 14 w 17"/>
              <a:gd name="T1" fmla="*/ 0 h 18"/>
              <a:gd name="T2" fmla="*/ 12 w 17"/>
              <a:gd name="T3" fmla="*/ 2 h 18"/>
              <a:gd name="T4" fmla="*/ 8 w 17"/>
              <a:gd name="T5" fmla="*/ 4 h 18"/>
              <a:gd name="T6" fmla="*/ 6 w 17"/>
              <a:gd name="T7" fmla="*/ 6 h 18"/>
              <a:gd name="T8" fmla="*/ 2 w 17"/>
              <a:gd name="T9" fmla="*/ 10 h 18"/>
              <a:gd name="T10" fmla="*/ 2 w 17"/>
              <a:gd name="T11" fmla="*/ 14 h 18"/>
              <a:gd name="T12" fmla="*/ 2 w 17"/>
              <a:gd name="T13" fmla="*/ 16 h 18"/>
              <a:gd name="T14" fmla="*/ 4 w 17"/>
              <a:gd name="T15" fmla="*/ 16 h 18"/>
              <a:gd name="T16" fmla="*/ 6 w 17"/>
              <a:gd name="T17" fmla="*/ 16 h 18"/>
              <a:gd name="T18" fmla="*/ 10 w 17"/>
              <a:gd name="T19" fmla="*/ 14 h 18"/>
              <a:gd name="T20" fmla="*/ 12 w 17"/>
              <a:gd name="T21" fmla="*/ 12 h 18"/>
              <a:gd name="T22" fmla="*/ 15 w 17"/>
              <a:gd name="T23" fmla="*/ 6 h 18"/>
              <a:gd name="T24" fmla="*/ 15 w 17"/>
              <a:gd name="T25" fmla="*/ 4 h 18"/>
              <a:gd name="T26" fmla="*/ 15 w 17"/>
              <a:gd name="T27" fmla="*/ 2 h 18"/>
              <a:gd name="T28" fmla="*/ 14 w 17"/>
              <a:gd name="T29" fmla="*/ 0 h 18"/>
              <a:gd name="T30" fmla="*/ 14 w 17"/>
              <a:gd name="T31" fmla="*/ 0 h 18"/>
              <a:gd name="T32" fmla="*/ 15 w 17"/>
              <a:gd name="T33" fmla="*/ 0 h 18"/>
              <a:gd name="T34" fmla="*/ 15 w 17"/>
              <a:gd name="T35" fmla="*/ 0 h 18"/>
              <a:gd name="T36" fmla="*/ 15 w 17"/>
              <a:gd name="T37" fmla="*/ 0 h 18"/>
              <a:gd name="T38" fmla="*/ 17 w 17"/>
              <a:gd name="T39" fmla="*/ 4 h 18"/>
              <a:gd name="T40" fmla="*/ 15 w 17"/>
              <a:gd name="T41" fmla="*/ 8 h 18"/>
              <a:gd name="T42" fmla="*/ 14 w 17"/>
              <a:gd name="T43" fmla="*/ 12 h 18"/>
              <a:gd name="T44" fmla="*/ 10 w 17"/>
              <a:gd name="T45" fmla="*/ 16 h 18"/>
              <a:gd name="T46" fmla="*/ 6 w 17"/>
              <a:gd name="T47" fmla="*/ 18 h 18"/>
              <a:gd name="T48" fmla="*/ 4 w 17"/>
              <a:gd name="T49" fmla="*/ 18 h 18"/>
              <a:gd name="T50" fmla="*/ 2 w 17"/>
              <a:gd name="T51" fmla="*/ 18 h 18"/>
              <a:gd name="T52" fmla="*/ 2 w 17"/>
              <a:gd name="T53" fmla="*/ 18 h 18"/>
              <a:gd name="T54" fmla="*/ 2 w 17"/>
              <a:gd name="T55" fmla="*/ 18 h 18"/>
              <a:gd name="T56" fmla="*/ 0 w 17"/>
              <a:gd name="T57" fmla="*/ 14 h 18"/>
              <a:gd name="T58" fmla="*/ 2 w 17"/>
              <a:gd name="T59" fmla="*/ 10 h 18"/>
              <a:gd name="T60" fmla="*/ 4 w 17"/>
              <a:gd name="T61" fmla="*/ 6 h 18"/>
              <a:gd name="T62" fmla="*/ 8 w 17"/>
              <a:gd name="T63" fmla="*/ 2 h 18"/>
              <a:gd name="T64" fmla="*/ 12 w 17"/>
              <a:gd name="T65" fmla="*/ 0 h 18"/>
              <a:gd name="T66" fmla="*/ 14 w 17"/>
              <a:gd name="T6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8">
                <a:moveTo>
                  <a:pt x="14" y="0"/>
                </a:moveTo>
                <a:lnTo>
                  <a:pt x="12" y="2"/>
                </a:lnTo>
                <a:lnTo>
                  <a:pt x="8" y="4"/>
                </a:lnTo>
                <a:lnTo>
                  <a:pt x="6" y="6"/>
                </a:lnTo>
                <a:lnTo>
                  <a:pt x="2" y="10"/>
                </a:lnTo>
                <a:lnTo>
                  <a:pt x="2" y="14"/>
                </a:lnTo>
                <a:lnTo>
                  <a:pt x="2" y="16"/>
                </a:lnTo>
                <a:lnTo>
                  <a:pt x="4" y="16"/>
                </a:lnTo>
                <a:lnTo>
                  <a:pt x="6" y="16"/>
                </a:lnTo>
                <a:lnTo>
                  <a:pt x="10" y="14"/>
                </a:lnTo>
                <a:lnTo>
                  <a:pt x="12" y="12"/>
                </a:lnTo>
                <a:lnTo>
                  <a:pt x="15" y="6"/>
                </a:lnTo>
                <a:lnTo>
                  <a:pt x="15" y="4"/>
                </a:lnTo>
                <a:lnTo>
                  <a:pt x="15" y="2"/>
                </a:lnTo>
                <a:lnTo>
                  <a:pt x="14" y="0"/>
                </a:lnTo>
                <a:close/>
                <a:moveTo>
                  <a:pt x="14" y="0"/>
                </a:moveTo>
                <a:lnTo>
                  <a:pt x="15" y="0"/>
                </a:lnTo>
                <a:lnTo>
                  <a:pt x="15" y="0"/>
                </a:lnTo>
                <a:lnTo>
                  <a:pt x="15" y="0"/>
                </a:lnTo>
                <a:lnTo>
                  <a:pt x="17" y="4"/>
                </a:lnTo>
                <a:lnTo>
                  <a:pt x="15" y="8"/>
                </a:lnTo>
                <a:lnTo>
                  <a:pt x="14" y="12"/>
                </a:lnTo>
                <a:lnTo>
                  <a:pt x="10" y="16"/>
                </a:lnTo>
                <a:lnTo>
                  <a:pt x="6" y="18"/>
                </a:lnTo>
                <a:lnTo>
                  <a:pt x="4" y="18"/>
                </a:lnTo>
                <a:lnTo>
                  <a:pt x="2" y="18"/>
                </a:lnTo>
                <a:lnTo>
                  <a:pt x="2" y="18"/>
                </a:lnTo>
                <a:lnTo>
                  <a:pt x="2" y="18"/>
                </a:lnTo>
                <a:lnTo>
                  <a:pt x="0" y="14"/>
                </a:lnTo>
                <a:lnTo>
                  <a:pt x="2" y="10"/>
                </a:lnTo>
                <a:lnTo>
                  <a:pt x="4" y="6"/>
                </a:lnTo>
                <a:lnTo>
                  <a:pt x="8" y="2"/>
                </a:lnTo>
                <a:lnTo>
                  <a:pt x="12" y="0"/>
                </a:lnTo>
                <a:lnTo>
                  <a:pt x="14"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4" name="Freeform 293"/>
          <p:cNvSpPr>
            <a:spLocks/>
          </p:cNvSpPr>
          <p:nvPr/>
        </p:nvSpPr>
        <p:spPr bwMode="auto">
          <a:xfrm>
            <a:off x="12233261" y="4527510"/>
            <a:ext cx="21610" cy="37020"/>
          </a:xfrm>
          <a:custGeom>
            <a:avLst/>
            <a:gdLst>
              <a:gd name="T0" fmla="*/ 1 w 11"/>
              <a:gd name="T1" fmla="*/ 0 h 19"/>
              <a:gd name="T2" fmla="*/ 5 w 11"/>
              <a:gd name="T3" fmla="*/ 2 h 19"/>
              <a:gd name="T4" fmla="*/ 7 w 11"/>
              <a:gd name="T5" fmla="*/ 4 h 19"/>
              <a:gd name="T6" fmla="*/ 9 w 11"/>
              <a:gd name="T7" fmla="*/ 9 h 19"/>
              <a:gd name="T8" fmla="*/ 11 w 11"/>
              <a:gd name="T9" fmla="*/ 13 h 19"/>
              <a:gd name="T10" fmla="*/ 11 w 11"/>
              <a:gd name="T11" fmla="*/ 17 h 19"/>
              <a:gd name="T12" fmla="*/ 9 w 11"/>
              <a:gd name="T13" fmla="*/ 19 h 19"/>
              <a:gd name="T14" fmla="*/ 5 w 11"/>
              <a:gd name="T15" fmla="*/ 19 h 19"/>
              <a:gd name="T16" fmla="*/ 3 w 11"/>
              <a:gd name="T17" fmla="*/ 15 h 19"/>
              <a:gd name="T18" fmla="*/ 0 w 11"/>
              <a:gd name="T19" fmla="*/ 11 h 19"/>
              <a:gd name="T20" fmla="*/ 0 w 11"/>
              <a:gd name="T21" fmla="*/ 5 h 19"/>
              <a:gd name="T22" fmla="*/ 0 w 11"/>
              <a:gd name="T23" fmla="*/ 2 h 19"/>
              <a:gd name="T24" fmla="*/ 1 w 11"/>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9">
                <a:moveTo>
                  <a:pt x="1" y="0"/>
                </a:moveTo>
                <a:lnTo>
                  <a:pt x="5" y="2"/>
                </a:lnTo>
                <a:lnTo>
                  <a:pt x="7" y="4"/>
                </a:lnTo>
                <a:lnTo>
                  <a:pt x="9" y="9"/>
                </a:lnTo>
                <a:lnTo>
                  <a:pt x="11" y="13"/>
                </a:lnTo>
                <a:lnTo>
                  <a:pt x="11" y="17"/>
                </a:lnTo>
                <a:lnTo>
                  <a:pt x="9" y="19"/>
                </a:lnTo>
                <a:lnTo>
                  <a:pt x="5" y="19"/>
                </a:lnTo>
                <a:lnTo>
                  <a:pt x="3" y="15"/>
                </a:lnTo>
                <a:lnTo>
                  <a:pt x="0" y="11"/>
                </a:lnTo>
                <a:lnTo>
                  <a:pt x="0" y="5"/>
                </a:lnTo>
                <a:lnTo>
                  <a:pt x="0" y="2"/>
                </a:lnTo>
                <a:lnTo>
                  <a:pt x="1"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5" name="Freeform 294"/>
          <p:cNvSpPr>
            <a:spLocks noEditPoints="1"/>
          </p:cNvSpPr>
          <p:nvPr/>
        </p:nvSpPr>
        <p:spPr bwMode="auto">
          <a:xfrm>
            <a:off x="12229332" y="4527510"/>
            <a:ext cx="25539" cy="40917"/>
          </a:xfrm>
          <a:custGeom>
            <a:avLst/>
            <a:gdLst>
              <a:gd name="T0" fmla="*/ 3 w 13"/>
              <a:gd name="T1" fmla="*/ 2 h 21"/>
              <a:gd name="T2" fmla="*/ 2 w 13"/>
              <a:gd name="T3" fmla="*/ 2 h 21"/>
              <a:gd name="T4" fmla="*/ 2 w 13"/>
              <a:gd name="T5" fmla="*/ 5 h 21"/>
              <a:gd name="T6" fmla="*/ 2 w 13"/>
              <a:gd name="T7" fmla="*/ 7 h 21"/>
              <a:gd name="T8" fmla="*/ 3 w 13"/>
              <a:gd name="T9" fmla="*/ 11 h 21"/>
              <a:gd name="T10" fmla="*/ 5 w 13"/>
              <a:gd name="T11" fmla="*/ 15 h 21"/>
              <a:gd name="T12" fmla="*/ 7 w 13"/>
              <a:gd name="T13" fmla="*/ 17 h 21"/>
              <a:gd name="T14" fmla="*/ 11 w 13"/>
              <a:gd name="T15" fmla="*/ 19 h 21"/>
              <a:gd name="T16" fmla="*/ 11 w 13"/>
              <a:gd name="T17" fmla="*/ 17 h 21"/>
              <a:gd name="T18" fmla="*/ 13 w 13"/>
              <a:gd name="T19" fmla="*/ 15 h 21"/>
              <a:gd name="T20" fmla="*/ 13 w 13"/>
              <a:gd name="T21" fmla="*/ 11 h 21"/>
              <a:gd name="T22" fmla="*/ 11 w 13"/>
              <a:gd name="T23" fmla="*/ 9 h 21"/>
              <a:gd name="T24" fmla="*/ 9 w 13"/>
              <a:gd name="T25" fmla="*/ 4 h 21"/>
              <a:gd name="T26" fmla="*/ 5 w 13"/>
              <a:gd name="T27" fmla="*/ 2 h 21"/>
              <a:gd name="T28" fmla="*/ 3 w 13"/>
              <a:gd name="T29" fmla="*/ 2 h 21"/>
              <a:gd name="T30" fmla="*/ 3 w 13"/>
              <a:gd name="T31" fmla="*/ 0 h 21"/>
              <a:gd name="T32" fmla="*/ 3 w 13"/>
              <a:gd name="T33" fmla="*/ 0 h 21"/>
              <a:gd name="T34" fmla="*/ 7 w 13"/>
              <a:gd name="T35" fmla="*/ 0 h 21"/>
              <a:gd name="T36" fmla="*/ 9 w 13"/>
              <a:gd name="T37" fmla="*/ 4 h 21"/>
              <a:gd name="T38" fmla="*/ 13 w 13"/>
              <a:gd name="T39" fmla="*/ 7 h 21"/>
              <a:gd name="T40" fmla="*/ 13 w 13"/>
              <a:gd name="T41" fmla="*/ 11 h 21"/>
              <a:gd name="T42" fmla="*/ 13 w 13"/>
              <a:gd name="T43" fmla="*/ 15 h 21"/>
              <a:gd name="T44" fmla="*/ 13 w 13"/>
              <a:gd name="T45" fmla="*/ 17 h 21"/>
              <a:gd name="T46" fmla="*/ 11 w 13"/>
              <a:gd name="T47" fmla="*/ 21 h 21"/>
              <a:gd name="T48" fmla="*/ 11 w 13"/>
              <a:gd name="T49" fmla="*/ 21 h 21"/>
              <a:gd name="T50" fmla="*/ 11 w 13"/>
              <a:gd name="T51" fmla="*/ 21 h 21"/>
              <a:gd name="T52" fmla="*/ 7 w 13"/>
              <a:gd name="T53" fmla="*/ 19 h 21"/>
              <a:gd name="T54" fmla="*/ 3 w 13"/>
              <a:gd name="T55" fmla="*/ 15 h 21"/>
              <a:gd name="T56" fmla="*/ 2 w 13"/>
              <a:gd name="T57" fmla="*/ 11 h 21"/>
              <a:gd name="T58" fmla="*/ 2 w 13"/>
              <a:gd name="T59" fmla="*/ 7 h 21"/>
              <a:gd name="T60" fmla="*/ 0 w 13"/>
              <a:gd name="T61" fmla="*/ 5 h 21"/>
              <a:gd name="T62" fmla="*/ 2 w 13"/>
              <a:gd name="T63" fmla="*/ 2 h 21"/>
              <a:gd name="T64" fmla="*/ 3 w 13"/>
              <a:gd name="T65" fmla="*/ 0 h 21"/>
              <a:gd name="T66" fmla="*/ 3 w 13"/>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1">
                <a:moveTo>
                  <a:pt x="3" y="2"/>
                </a:moveTo>
                <a:lnTo>
                  <a:pt x="2" y="2"/>
                </a:lnTo>
                <a:lnTo>
                  <a:pt x="2" y="5"/>
                </a:lnTo>
                <a:lnTo>
                  <a:pt x="2" y="7"/>
                </a:lnTo>
                <a:lnTo>
                  <a:pt x="3" y="11"/>
                </a:lnTo>
                <a:lnTo>
                  <a:pt x="5" y="15"/>
                </a:lnTo>
                <a:lnTo>
                  <a:pt x="7" y="17"/>
                </a:lnTo>
                <a:lnTo>
                  <a:pt x="11" y="19"/>
                </a:lnTo>
                <a:lnTo>
                  <a:pt x="11" y="17"/>
                </a:lnTo>
                <a:lnTo>
                  <a:pt x="13" y="15"/>
                </a:lnTo>
                <a:lnTo>
                  <a:pt x="13" y="11"/>
                </a:lnTo>
                <a:lnTo>
                  <a:pt x="11" y="9"/>
                </a:lnTo>
                <a:lnTo>
                  <a:pt x="9" y="4"/>
                </a:lnTo>
                <a:lnTo>
                  <a:pt x="5" y="2"/>
                </a:lnTo>
                <a:lnTo>
                  <a:pt x="3" y="2"/>
                </a:lnTo>
                <a:close/>
                <a:moveTo>
                  <a:pt x="3" y="0"/>
                </a:moveTo>
                <a:lnTo>
                  <a:pt x="3" y="0"/>
                </a:lnTo>
                <a:lnTo>
                  <a:pt x="7" y="0"/>
                </a:lnTo>
                <a:lnTo>
                  <a:pt x="9" y="4"/>
                </a:lnTo>
                <a:lnTo>
                  <a:pt x="13" y="7"/>
                </a:lnTo>
                <a:lnTo>
                  <a:pt x="13" y="11"/>
                </a:lnTo>
                <a:lnTo>
                  <a:pt x="13" y="15"/>
                </a:lnTo>
                <a:lnTo>
                  <a:pt x="13" y="17"/>
                </a:lnTo>
                <a:lnTo>
                  <a:pt x="11" y="21"/>
                </a:lnTo>
                <a:lnTo>
                  <a:pt x="11" y="21"/>
                </a:lnTo>
                <a:lnTo>
                  <a:pt x="11" y="21"/>
                </a:lnTo>
                <a:lnTo>
                  <a:pt x="7" y="19"/>
                </a:lnTo>
                <a:lnTo>
                  <a:pt x="3" y="15"/>
                </a:lnTo>
                <a:lnTo>
                  <a:pt x="2" y="11"/>
                </a:lnTo>
                <a:lnTo>
                  <a:pt x="2" y="7"/>
                </a:lnTo>
                <a:lnTo>
                  <a:pt x="0" y="5"/>
                </a:lnTo>
                <a:lnTo>
                  <a:pt x="2" y="2"/>
                </a:lnTo>
                <a:lnTo>
                  <a:pt x="3" y="0"/>
                </a:lnTo>
                <a:lnTo>
                  <a:pt x="3"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6" name="Freeform 295"/>
          <p:cNvSpPr>
            <a:spLocks/>
          </p:cNvSpPr>
          <p:nvPr/>
        </p:nvSpPr>
        <p:spPr bwMode="auto">
          <a:xfrm>
            <a:off x="12197898" y="4560633"/>
            <a:ext cx="41256" cy="23381"/>
          </a:xfrm>
          <a:custGeom>
            <a:avLst/>
            <a:gdLst>
              <a:gd name="T0" fmla="*/ 8 w 21"/>
              <a:gd name="T1" fmla="*/ 0 h 12"/>
              <a:gd name="T2" fmla="*/ 14 w 21"/>
              <a:gd name="T3" fmla="*/ 0 h 12"/>
              <a:gd name="T4" fmla="*/ 18 w 21"/>
              <a:gd name="T5" fmla="*/ 2 h 12"/>
              <a:gd name="T6" fmla="*/ 19 w 21"/>
              <a:gd name="T7" fmla="*/ 6 h 12"/>
              <a:gd name="T8" fmla="*/ 21 w 21"/>
              <a:gd name="T9" fmla="*/ 8 h 12"/>
              <a:gd name="T10" fmla="*/ 18 w 21"/>
              <a:gd name="T11" fmla="*/ 10 h 12"/>
              <a:gd name="T12" fmla="*/ 14 w 21"/>
              <a:gd name="T13" fmla="*/ 12 h 12"/>
              <a:gd name="T14" fmla="*/ 10 w 21"/>
              <a:gd name="T15" fmla="*/ 10 h 12"/>
              <a:gd name="T16" fmla="*/ 4 w 21"/>
              <a:gd name="T17" fmla="*/ 8 h 12"/>
              <a:gd name="T18" fmla="*/ 2 w 21"/>
              <a:gd name="T19" fmla="*/ 6 h 12"/>
              <a:gd name="T20" fmla="*/ 0 w 21"/>
              <a:gd name="T21" fmla="*/ 2 h 12"/>
              <a:gd name="T22" fmla="*/ 4 w 21"/>
              <a:gd name="T23" fmla="*/ 0 h 12"/>
              <a:gd name="T24" fmla="*/ 8 w 2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2">
                <a:moveTo>
                  <a:pt x="8" y="0"/>
                </a:moveTo>
                <a:lnTo>
                  <a:pt x="14" y="0"/>
                </a:lnTo>
                <a:lnTo>
                  <a:pt x="18" y="2"/>
                </a:lnTo>
                <a:lnTo>
                  <a:pt x="19" y="6"/>
                </a:lnTo>
                <a:lnTo>
                  <a:pt x="21" y="8"/>
                </a:lnTo>
                <a:lnTo>
                  <a:pt x="18" y="10"/>
                </a:lnTo>
                <a:lnTo>
                  <a:pt x="14" y="12"/>
                </a:lnTo>
                <a:lnTo>
                  <a:pt x="10" y="10"/>
                </a:lnTo>
                <a:lnTo>
                  <a:pt x="4" y="8"/>
                </a:lnTo>
                <a:lnTo>
                  <a:pt x="2" y="6"/>
                </a:lnTo>
                <a:lnTo>
                  <a:pt x="0" y="2"/>
                </a:lnTo>
                <a:lnTo>
                  <a:pt x="4" y="0"/>
                </a:lnTo>
                <a:lnTo>
                  <a:pt x="8"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7" name="Freeform 296"/>
          <p:cNvSpPr>
            <a:spLocks noEditPoints="1"/>
          </p:cNvSpPr>
          <p:nvPr/>
        </p:nvSpPr>
        <p:spPr bwMode="auto">
          <a:xfrm>
            <a:off x="12197898" y="4560633"/>
            <a:ext cx="41256" cy="23381"/>
          </a:xfrm>
          <a:custGeom>
            <a:avLst/>
            <a:gdLst>
              <a:gd name="T0" fmla="*/ 8 w 21"/>
              <a:gd name="T1" fmla="*/ 0 h 12"/>
              <a:gd name="T2" fmla="*/ 4 w 21"/>
              <a:gd name="T3" fmla="*/ 2 h 12"/>
              <a:gd name="T4" fmla="*/ 2 w 21"/>
              <a:gd name="T5" fmla="*/ 2 h 12"/>
              <a:gd name="T6" fmla="*/ 2 w 21"/>
              <a:gd name="T7" fmla="*/ 2 h 12"/>
              <a:gd name="T8" fmla="*/ 2 w 21"/>
              <a:gd name="T9" fmla="*/ 6 h 12"/>
              <a:gd name="T10" fmla="*/ 6 w 21"/>
              <a:gd name="T11" fmla="*/ 8 h 12"/>
              <a:gd name="T12" fmla="*/ 10 w 21"/>
              <a:gd name="T13" fmla="*/ 10 h 12"/>
              <a:gd name="T14" fmla="*/ 14 w 21"/>
              <a:gd name="T15" fmla="*/ 10 h 12"/>
              <a:gd name="T16" fmla="*/ 18 w 21"/>
              <a:gd name="T17" fmla="*/ 10 h 12"/>
              <a:gd name="T18" fmla="*/ 19 w 21"/>
              <a:gd name="T19" fmla="*/ 8 h 12"/>
              <a:gd name="T20" fmla="*/ 19 w 21"/>
              <a:gd name="T21" fmla="*/ 8 h 12"/>
              <a:gd name="T22" fmla="*/ 19 w 21"/>
              <a:gd name="T23" fmla="*/ 6 h 12"/>
              <a:gd name="T24" fmla="*/ 18 w 21"/>
              <a:gd name="T25" fmla="*/ 4 h 12"/>
              <a:gd name="T26" fmla="*/ 14 w 21"/>
              <a:gd name="T27" fmla="*/ 2 h 12"/>
              <a:gd name="T28" fmla="*/ 8 w 21"/>
              <a:gd name="T29" fmla="*/ 0 h 12"/>
              <a:gd name="T30" fmla="*/ 8 w 21"/>
              <a:gd name="T31" fmla="*/ 0 h 12"/>
              <a:gd name="T32" fmla="*/ 14 w 21"/>
              <a:gd name="T33" fmla="*/ 0 h 12"/>
              <a:gd name="T34" fmla="*/ 18 w 21"/>
              <a:gd name="T35" fmla="*/ 2 h 12"/>
              <a:gd name="T36" fmla="*/ 21 w 21"/>
              <a:gd name="T37" fmla="*/ 4 h 12"/>
              <a:gd name="T38" fmla="*/ 21 w 21"/>
              <a:gd name="T39" fmla="*/ 8 h 12"/>
              <a:gd name="T40" fmla="*/ 21 w 21"/>
              <a:gd name="T41" fmla="*/ 8 h 12"/>
              <a:gd name="T42" fmla="*/ 21 w 21"/>
              <a:gd name="T43" fmla="*/ 10 h 12"/>
              <a:gd name="T44" fmla="*/ 21 w 21"/>
              <a:gd name="T45" fmla="*/ 10 h 12"/>
              <a:gd name="T46" fmla="*/ 19 w 21"/>
              <a:gd name="T47" fmla="*/ 12 h 12"/>
              <a:gd name="T48" fmla="*/ 14 w 21"/>
              <a:gd name="T49" fmla="*/ 12 h 12"/>
              <a:gd name="T50" fmla="*/ 8 w 21"/>
              <a:gd name="T51" fmla="*/ 12 h 12"/>
              <a:gd name="T52" fmla="*/ 4 w 21"/>
              <a:gd name="T53" fmla="*/ 10 h 12"/>
              <a:gd name="T54" fmla="*/ 2 w 21"/>
              <a:gd name="T55" fmla="*/ 6 h 12"/>
              <a:gd name="T56" fmla="*/ 0 w 21"/>
              <a:gd name="T57" fmla="*/ 2 h 12"/>
              <a:gd name="T58" fmla="*/ 0 w 21"/>
              <a:gd name="T59" fmla="*/ 2 h 12"/>
              <a:gd name="T60" fmla="*/ 0 w 21"/>
              <a:gd name="T61" fmla="*/ 2 h 12"/>
              <a:gd name="T62" fmla="*/ 0 w 21"/>
              <a:gd name="T63" fmla="*/ 2 h 12"/>
              <a:gd name="T64" fmla="*/ 4 w 21"/>
              <a:gd name="T65" fmla="*/ 0 h 12"/>
              <a:gd name="T66" fmla="*/ 8 w 21"/>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2">
                <a:moveTo>
                  <a:pt x="8" y="0"/>
                </a:moveTo>
                <a:lnTo>
                  <a:pt x="4" y="2"/>
                </a:lnTo>
                <a:lnTo>
                  <a:pt x="2" y="2"/>
                </a:lnTo>
                <a:lnTo>
                  <a:pt x="2" y="2"/>
                </a:lnTo>
                <a:lnTo>
                  <a:pt x="2" y="6"/>
                </a:lnTo>
                <a:lnTo>
                  <a:pt x="6" y="8"/>
                </a:lnTo>
                <a:lnTo>
                  <a:pt x="10" y="10"/>
                </a:lnTo>
                <a:lnTo>
                  <a:pt x="14" y="10"/>
                </a:lnTo>
                <a:lnTo>
                  <a:pt x="18" y="10"/>
                </a:lnTo>
                <a:lnTo>
                  <a:pt x="19" y="8"/>
                </a:lnTo>
                <a:lnTo>
                  <a:pt x="19" y="8"/>
                </a:lnTo>
                <a:lnTo>
                  <a:pt x="19" y="6"/>
                </a:lnTo>
                <a:lnTo>
                  <a:pt x="18" y="4"/>
                </a:lnTo>
                <a:lnTo>
                  <a:pt x="14" y="2"/>
                </a:lnTo>
                <a:lnTo>
                  <a:pt x="8" y="0"/>
                </a:lnTo>
                <a:close/>
                <a:moveTo>
                  <a:pt x="8" y="0"/>
                </a:moveTo>
                <a:lnTo>
                  <a:pt x="14" y="0"/>
                </a:lnTo>
                <a:lnTo>
                  <a:pt x="18" y="2"/>
                </a:lnTo>
                <a:lnTo>
                  <a:pt x="21" y="4"/>
                </a:lnTo>
                <a:lnTo>
                  <a:pt x="21" y="8"/>
                </a:lnTo>
                <a:lnTo>
                  <a:pt x="21" y="8"/>
                </a:lnTo>
                <a:lnTo>
                  <a:pt x="21" y="10"/>
                </a:lnTo>
                <a:lnTo>
                  <a:pt x="21" y="10"/>
                </a:lnTo>
                <a:lnTo>
                  <a:pt x="19" y="12"/>
                </a:lnTo>
                <a:lnTo>
                  <a:pt x="14" y="12"/>
                </a:lnTo>
                <a:lnTo>
                  <a:pt x="8" y="12"/>
                </a:lnTo>
                <a:lnTo>
                  <a:pt x="4" y="10"/>
                </a:lnTo>
                <a:lnTo>
                  <a:pt x="2" y="6"/>
                </a:lnTo>
                <a:lnTo>
                  <a:pt x="0" y="2"/>
                </a:lnTo>
                <a:lnTo>
                  <a:pt x="0" y="2"/>
                </a:lnTo>
                <a:lnTo>
                  <a:pt x="0" y="2"/>
                </a:lnTo>
                <a:lnTo>
                  <a:pt x="0" y="2"/>
                </a:lnTo>
                <a:lnTo>
                  <a:pt x="4" y="0"/>
                </a:lnTo>
                <a:lnTo>
                  <a:pt x="8"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8" name="Freeform 297"/>
          <p:cNvSpPr>
            <a:spLocks/>
          </p:cNvSpPr>
          <p:nvPr/>
        </p:nvSpPr>
        <p:spPr bwMode="auto">
          <a:xfrm>
            <a:off x="12168430" y="4589859"/>
            <a:ext cx="49114" cy="23381"/>
          </a:xfrm>
          <a:custGeom>
            <a:avLst/>
            <a:gdLst>
              <a:gd name="T0" fmla="*/ 10 w 25"/>
              <a:gd name="T1" fmla="*/ 0 h 12"/>
              <a:gd name="T2" fmla="*/ 15 w 25"/>
              <a:gd name="T3" fmla="*/ 0 h 12"/>
              <a:gd name="T4" fmla="*/ 19 w 25"/>
              <a:gd name="T5" fmla="*/ 2 h 12"/>
              <a:gd name="T6" fmla="*/ 23 w 25"/>
              <a:gd name="T7" fmla="*/ 6 h 12"/>
              <a:gd name="T8" fmla="*/ 25 w 25"/>
              <a:gd name="T9" fmla="*/ 10 h 12"/>
              <a:gd name="T10" fmla="*/ 21 w 25"/>
              <a:gd name="T11" fmla="*/ 10 h 12"/>
              <a:gd name="T12" fmla="*/ 15 w 25"/>
              <a:gd name="T13" fmla="*/ 12 h 12"/>
              <a:gd name="T14" fmla="*/ 10 w 25"/>
              <a:gd name="T15" fmla="*/ 10 h 12"/>
              <a:gd name="T16" fmla="*/ 6 w 25"/>
              <a:gd name="T17" fmla="*/ 8 h 12"/>
              <a:gd name="T18" fmla="*/ 2 w 25"/>
              <a:gd name="T19" fmla="*/ 4 h 12"/>
              <a:gd name="T20" fmla="*/ 0 w 25"/>
              <a:gd name="T21" fmla="*/ 2 h 12"/>
              <a:gd name="T22" fmla="*/ 4 w 25"/>
              <a:gd name="T23" fmla="*/ 0 h 12"/>
              <a:gd name="T24" fmla="*/ 10 w 2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2">
                <a:moveTo>
                  <a:pt x="10" y="0"/>
                </a:moveTo>
                <a:lnTo>
                  <a:pt x="15" y="0"/>
                </a:lnTo>
                <a:lnTo>
                  <a:pt x="19" y="2"/>
                </a:lnTo>
                <a:lnTo>
                  <a:pt x="23" y="6"/>
                </a:lnTo>
                <a:lnTo>
                  <a:pt x="25" y="10"/>
                </a:lnTo>
                <a:lnTo>
                  <a:pt x="21" y="10"/>
                </a:lnTo>
                <a:lnTo>
                  <a:pt x="15" y="12"/>
                </a:lnTo>
                <a:lnTo>
                  <a:pt x="10" y="10"/>
                </a:lnTo>
                <a:lnTo>
                  <a:pt x="6" y="8"/>
                </a:lnTo>
                <a:lnTo>
                  <a:pt x="2" y="4"/>
                </a:lnTo>
                <a:lnTo>
                  <a:pt x="0" y="2"/>
                </a:lnTo>
                <a:lnTo>
                  <a:pt x="4" y="0"/>
                </a:lnTo>
                <a:lnTo>
                  <a:pt x="10"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59" name="Freeform 298"/>
          <p:cNvSpPr>
            <a:spLocks noEditPoints="1"/>
          </p:cNvSpPr>
          <p:nvPr/>
        </p:nvSpPr>
        <p:spPr bwMode="auto">
          <a:xfrm>
            <a:off x="12168430" y="4585962"/>
            <a:ext cx="49114" cy="27278"/>
          </a:xfrm>
          <a:custGeom>
            <a:avLst/>
            <a:gdLst>
              <a:gd name="T0" fmla="*/ 8 w 25"/>
              <a:gd name="T1" fmla="*/ 2 h 14"/>
              <a:gd name="T2" fmla="*/ 4 w 25"/>
              <a:gd name="T3" fmla="*/ 2 h 14"/>
              <a:gd name="T4" fmla="*/ 2 w 25"/>
              <a:gd name="T5" fmla="*/ 4 h 14"/>
              <a:gd name="T6" fmla="*/ 2 w 25"/>
              <a:gd name="T7" fmla="*/ 6 h 14"/>
              <a:gd name="T8" fmla="*/ 4 w 25"/>
              <a:gd name="T9" fmla="*/ 8 h 14"/>
              <a:gd name="T10" fmla="*/ 8 w 25"/>
              <a:gd name="T11" fmla="*/ 10 h 14"/>
              <a:gd name="T12" fmla="*/ 11 w 25"/>
              <a:gd name="T13" fmla="*/ 12 h 14"/>
              <a:gd name="T14" fmla="*/ 13 w 25"/>
              <a:gd name="T15" fmla="*/ 12 h 14"/>
              <a:gd name="T16" fmla="*/ 17 w 25"/>
              <a:gd name="T17" fmla="*/ 12 h 14"/>
              <a:gd name="T18" fmla="*/ 21 w 25"/>
              <a:gd name="T19" fmla="*/ 12 h 14"/>
              <a:gd name="T20" fmla="*/ 23 w 25"/>
              <a:gd name="T21" fmla="*/ 10 h 14"/>
              <a:gd name="T22" fmla="*/ 23 w 25"/>
              <a:gd name="T23" fmla="*/ 10 h 14"/>
              <a:gd name="T24" fmla="*/ 21 w 25"/>
              <a:gd name="T25" fmla="*/ 6 h 14"/>
              <a:gd name="T26" fmla="*/ 17 w 25"/>
              <a:gd name="T27" fmla="*/ 4 h 14"/>
              <a:gd name="T28" fmla="*/ 13 w 25"/>
              <a:gd name="T29" fmla="*/ 4 h 14"/>
              <a:gd name="T30" fmla="*/ 11 w 25"/>
              <a:gd name="T31" fmla="*/ 2 h 14"/>
              <a:gd name="T32" fmla="*/ 8 w 25"/>
              <a:gd name="T33" fmla="*/ 2 h 14"/>
              <a:gd name="T34" fmla="*/ 8 w 25"/>
              <a:gd name="T35" fmla="*/ 0 h 14"/>
              <a:gd name="T36" fmla="*/ 11 w 25"/>
              <a:gd name="T37" fmla="*/ 0 h 14"/>
              <a:gd name="T38" fmla="*/ 15 w 25"/>
              <a:gd name="T39" fmla="*/ 2 h 14"/>
              <a:gd name="T40" fmla="*/ 19 w 25"/>
              <a:gd name="T41" fmla="*/ 4 h 14"/>
              <a:gd name="T42" fmla="*/ 21 w 25"/>
              <a:gd name="T43" fmla="*/ 6 h 14"/>
              <a:gd name="T44" fmla="*/ 25 w 25"/>
              <a:gd name="T45" fmla="*/ 8 h 14"/>
              <a:gd name="T46" fmla="*/ 25 w 25"/>
              <a:gd name="T47" fmla="*/ 10 h 14"/>
              <a:gd name="T48" fmla="*/ 25 w 25"/>
              <a:gd name="T49" fmla="*/ 12 h 14"/>
              <a:gd name="T50" fmla="*/ 25 w 25"/>
              <a:gd name="T51" fmla="*/ 12 h 14"/>
              <a:gd name="T52" fmla="*/ 25 w 25"/>
              <a:gd name="T53" fmla="*/ 12 h 14"/>
              <a:gd name="T54" fmla="*/ 21 w 25"/>
              <a:gd name="T55" fmla="*/ 14 h 14"/>
              <a:gd name="T56" fmla="*/ 17 w 25"/>
              <a:gd name="T57" fmla="*/ 14 h 14"/>
              <a:gd name="T58" fmla="*/ 13 w 25"/>
              <a:gd name="T59" fmla="*/ 14 h 14"/>
              <a:gd name="T60" fmla="*/ 10 w 25"/>
              <a:gd name="T61" fmla="*/ 12 h 14"/>
              <a:gd name="T62" fmla="*/ 6 w 25"/>
              <a:gd name="T63" fmla="*/ 12 h 14"/>
              <a:gd name="T64" fmla="*/ 4 w 25"/>
              <a:gd name="T65" fmla="*/ 8 h 14"/>
              <a:gd name="T66" fmla="*/ 0 w 25"/>
              <a:gd name="T67" fmla="*/ 6 h 14"/>
              <a:gd name="T68" fmla="*/ 0 w 25"/>
              <a:gd name="T69" fmla="*/ 4 h 14"/>
              <a:gd name="T70" fmla="*/ 0 w 25"/>
              <a:gd name="T71" fmla="*/ 4 h 14"/>
              <a:gd name="T72" fmla="*/ 0 w 25"/>
              <a:gd name="T73" fmla="*/ 4 h 14"/>
              <a:gd name="T74" fmla="*/ 0 w 25"/>
              <a:gd name="T75" fmla="*/ 2 h 14"/>
              <a:gd name="T76" fmla="*/ 4 w 25"/>
              <a:gd name="T77" fmla="*/ 2 h 14"/>
              <a:gd name="T78" fmla="*/ 8 w 25"/>
              <a:gd name="T7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14">
                <a:moveTo>
                  <a:pt x="8" y="2"/>
                </a:moveTo>
                <a:lnTo>
                  <a:pt x="4" y="2"/>
                </a:lnTo>
                <a:lnTo>
                  <a:pt x="2" y="4"/>
                </a:lnTo>
                <a:lnTo>
                  <a:pt x="2" y="6"/>
                </a:lnTo>
                <a:lnTo>
                  <a:pt x="4" y="8"/>
                </a:lnTo>
                <a:lnTo>
                  <a:pt x="8" y="10"/>
                </a:lnTo>
                <a:lnTo>
                  <a:pt x="11" y="12"/>
                </a:lnTo>
                <a:lnTo>
                  <a:pt x="13" y="12"/>
                </a:lnTo>
                <a:lnTo>
                  <a:pt x="17" y="12"/>
                </a:lnTo>
                <a:lnTo>
                  <a:pt x="21" y="12"/>
                </a:lnTo>
                <a:lnTo>
                  <a:pt x="23" y="10"/>
                </a:lnTo>
                <a:lnTo>
                  <a:pt x="23" y="10"/>
                </a:lnTo>
                <a:lnTo>
                  <a:pt x="21" y="6"/>
                </a:lnTo>
                <a:lnTo>
                  <a:pt x="17" y="4"/>
                </a:lnTo>
                <a:lnTo>
                  <a:pt x="13" y="4"/>
                </a:lnTo>
                <a:lnTo>
                  <a:pt x="11" y="2"/>
                </a:lnTo>
                <a:lnTo>
                  <a:pt x="8" y="2"/>
                </a:lnTo>
                <a:close/>
                <a:moveTo>
                  <a:pt x="8" y="0"/>
                </a:moveTo>
                <a:lnTo>
                  <a:pt x="11" y="0"/>
                </a:lnTo>
                <a:lnTo>
                  <a:pt x="15" y="2"/>
                </a:lnTo>
                <a:lnTo>
                  <a:pt x="19" y="4"/>
                </a:lnTo>
                <a:lnTo>
                  <a:pt x="21" y="6"/>
                </a:lnTo>
                <a:lnTo>
                  <a:pt x="25" y="8"/>
                </a:lnTo>
                <a:lnTo>
                  <a:pt x="25" y="10"/>
                </a:lnTo>
                <a:lnTo>
                  <a:pt x="25" y="12"/>
                </a:lnTo>
                <a:lnTo>
                  <a:pt x="25" y="12"/>
                </a:lnTo>
                <a:lnTo>
                  <a:pt x="25" y="12"/>
                </a:lnTo>
                <a:lnTo>
                  <a:pt x="21" y="14"/>
                </a:lnTo>
                <a:lnTo>
                  <a:pt x="17" y="14"/>
                </a:lnTo>
                <a:lnTo>
                  <a:pt x="13" y="14"/>
                </a:lnTo>
                <a:lnTo>
                  <a:pt x="10" y="12"/>
                </a:lnTo>
                <a:lnTo>
                  <a:pt x="6" y="12"/>
                </a:lnTo>
                <a:lnTo>
                  <a:pt x="4" y="8"/>
                </a:lnTo>
                <a:lnTo>
                  <a:pt x="0" y="6"/>
                </a:lnTo>
                <a:lnTo>
                  <a:pt x="0" y="4"/>
                </a:lnTo>
                <a:lnTo>
                  <a:pt x="0" y="4"/>
                </a:lnTo>
                <a:lnTo>
                  <a:pt x="0" y="4"/>
                </a:lnTo>
                <a:lnTo>
                  <a:pt x="0" y="2"/>
                </a:lnTo>
                <a:lnTo>
                  <a:pt x="4" y="2"/>
                </a:lnTo>
                <a:lnTo>
                  <a:pt x="8"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0" name="Freeform 299"/>
          <p:cNvSpPr>
            <a:spLocks/>
          </p:cNvSpPr>
          <p:nvPr/>
        </p:nvSpPr>
        <p:spPr bwMode="auto">
          <a:xfrm>
            <a:off x="12225402" y="4597653"/>
            <a:ext cx="29468" cy="23381"/>
          </a:xfrm>
          <a:custGeom>
            <a:avLst/>
            <a:gdLst>
              <a:gd name="T0" fmla="*/ 5 w 15"/>
              <a:gd name="T1" fmla="*/ 0 h 12"/>
              <a:gd name="T2" fmla="*/ 9 w 15"/>
              <a:gd name="T3" fmla="*/ 0 h 12"/>
              <a:gd name="T4" fmla="*/ 11 w 15"/>
              <a:gd name="T5" fmla="*/ 2 h 12"/>
              <a:gd name="T6" fmla="*/ 15 w 15"/>
              <a:gd name="T7" fmla="*/ 4 h 12"/>
              <a:gd name="T8" fmla="*/ 15 w 15"/>
              <a:gd name="T9" fmla="*/ 8 h 12"/>
              <a:gd name="T10" fmla="*/ 13 w 15"/>
              <a:gd name="T11" fmla="*/ 10 h 12"/>
              <a:gd name="T12" fmla="*/ 9 w 15"/>
              <a:gd name="T13" fmla="*/ 12 h 12"/>
              <a:gd name="T14" fmla="*/ 5 w 15"/>
              <a:gd name="T15" fmla="*/ 12 h 12"/>
              <a:gd name="T16" fmla="*/ 2 w 15"/>
              <a:gd name="T17" fmla="*/ 10 h 12"/>
              <a:gd name="T18" fmla="*/ 0 w 15"/>
              <a:gd name="T19" fmla="*/ 8 h 12"/>
              <a:gd name="T20" fmla="*/ 0 w 15"/>
              <a:gd name="T21" fmla="*/ 4 h 12"/>
              <a:gd name="T22" fmla="*/ 2 w 15"/>
              <a:gd name="T23" fmla="*/ 2 h 12"/>
              <a:gd name="T24" fmla="*/ 5 w 1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5" y="0"/>
                </a:moveTo>
                <a:lnTo>
                  <a:pt x="9" y="0"/>
                </a:lnTo>
                <a:lnTo>
                  <a:pt x="11" y="2"/>
                </a:lnTo>
                <a:lnTo>
                  <a:pt x="15" y="4"/>
                </a:lnTo>
                <a:lnTo>
                  <a:pt x="15" y="8"/>
                </a:lnTo>
                <a:lnTo>
                  <a:pt x="13" y="10"/>
                </a:lnTo>
                <a:lnTo>
                  <a:pt x="9" y="12"/>
                </a:lnTo>
                <a:lnTo>
                  <a:pt x="5" y="12"/>
                </a:lnTo>
                <a:lnTo>
                  <a:pt x="2" y="10"/>
                </a:lnTo>
                <a:lnTo>
                  <a:pt x="0" y="8"/>
                </a:lnTo>
                <a:lnTo>
                  <a:pt x="0" y="4"/>
                </a:lnTo>
                <a:lnTo>
                  <a:pt x="2" y="2"/>
                </a:lnTo>
                <a:lnTo>
                  <a:pt x="5" y="0"/>
                </a:lnTo>
                <a:close/>
              </a:path>
            </a:pathLst>
          </a:custGeom>
          <a:solidFill>
            <a:srgbClr val="0B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1" name="Freeform 300"/>
          <p:cNvSpPr>
            <a:spLocks noEditPoints="1"/>
          </p:cNvSpPr>
          <p:nvPr/>
        </p:nvSpPr>
        <p:spPr bwMode="auto">
          <a:xfrm>
            <a:off x="12221473" y="4593756"/>
            <a:ext cx="33398" cy="27278"/>
          </a:xfrm>
          <a:custGeom>
            <a:avLst/>
            <a:gdLst>
              <a:gd name="T0" fmla="*/ 7 w 17"/>
              <a:gd name="T1" fmla="*/ 2 h 14"/>
              <a:gd name="T2" fmla="*/ 4 w 17"/>
              <a:gd name="T3" fmla="*/ 4 h 14"/>
              <a:gd name="T4" fmla="*/ 2 w 17"/>
              <a:gd name="T5" fmla="*/ 6 h 14"/>
              <a:gd name="T6" fmla="*/ 2 w 17"/>
              <a:gd name="T7" fmla="*/ 8 h 14"/>
              <a:gd name="T8" fmla="*/ 6 w 17"/>
              <a:gd name="T9" fmla="*/ 12 h 14"/>
              <a:gd name="T10" fmla="*/ 7 w 17"/>
              <a:gd name="T11" fmla="*/ 12 h 14"/>
              <a:gd name="T12" fmla="*/ 9 w 17"/>
              <a:gd name="T13" fmla="*/ 14 h 14"/>
              <a:gd name="T14" fmla="*/ 13 w 17"/>
              <a:gd name="T15" fmla="*/ 12 h 14"/>
              <a:gd name="T16" fmla="*/ 17 w 17"/>
              <a:gd name="T17" fmla="*/ 10 h 14"/>
              <a:gd name="T18" fmla="*/ 15 w 17"/>
              <a:gd name="T19" fmla="*/ 6 h 14"/>
              <a:gd name="T20" fmla="*/ 13 w 17"/>
              <a:gd name="T21" fmla="*/ 4 h 14"/>
              <a:gd name="T22" fmla="*/ 9 w 17"/>
              <a:gd name="T23" fmla="*/ 2 h 14"/>
              <a:gd name="T24" fmla="*/ 7 w 17"/>
              <a:gd name="T25" fmla="*/ 2 h 14"/>
              <a:gd name="T26" fmla="*/ 7 w 17"/>
              <a:gd name="T27" fmla="*/ 0 h 14"/>
              <a:gd name="T28" fmla="*/ 11 w 17"/>
              <a:gd name="T29" fmla="*/ 0 h 14"/>
              <a:gd name="T30" fmla="*/ 15 w 17"/>
              <a:gd name="T31" fmla="*/ 2 h 14"/>
              <a:gd name="T32" fmla="*/ 17 w 17"/>
              <a:gd name="T33" fmla="*/ 6 h 14"/>
              <a:gd name="T34" fmla="*/ 17 w 17"/>
              <a:gd name="T35" fmla="*/ 10 h 14"/>
              <a:gd name="T36" fmla="*/ 17 w 17"/>
              <a:gd name="T37" fmla="*/ 10 h 14"/>
              <a:gd name="T38" fmla="*/ 17 w 17"/>
              <a:gd name="T39" fmla="*/ 10 h 14"/>
              <a:gd name="T40" fmla="*/ 17 w 17"/>
              <a:gd name="T41" fmla="*/ 10 h 14"/>
              <a:gd name="T42" fmla="*/ 15 w 17"/>
              <a:gd name="T43" fmla="*/ 12 h 14"/>
              <a:gd name="T44" fmla="*/ 13 w 17"/>
              <a:gd name="T45" fmla="*/ 14 h 14"/>
              <a:gd name="T46" fmla="*/ 9 w 17"/>
              <a:gd name="T47" fmla="*/ 14 h 14"/>
              <a:gd name="T48" fmla="*/ 7 w 17"/>
              <a:gd name="T49" fmla="*/ 14 h 14"/>
              <a:gd name="T50" fmla="*/ 4 w 17"/>
              <a:gd name="T51" fmla="*/ 12 h 14"/>
              <a:gd name="T52" fmla="*/ 2 w 17"/>
              <a:gd name="T53" fmla="*/ 10 h 14"/>
              <a:gd name="T54" fmla="*/ 0 w 17"/>
              <a:gd name="T55" fmla="*/ 6 h 14"/>
              <a:gd name="T56" fmla="*/ 0 w 17"/>
              <a:gd name="T57" fmla="*/ 6 h 14"/>
              <a:gd name="T58" fmla="*/ 0 w 17"/>
              <a:gd name="T59" fmla="*/ 6 h 14"/>
              <a:gd name="T60" fmla="*/ 0 w 17"/>
              <a:gd name="T61" fmla="*/ 6 h 14"/>
              <a:gd name="T62" fmla="*/ 2 w 17"/>
              <a:gd name="T63" fmla="*/ 2 h 14"/>
              <a:gd name="T64" fmla="*/ 6 w 17"/>
              <a:gd name="T65" fmla="*/ 2 h 14"/>
              <a:gd name="T66" fmla="*/ 7 w 17"/>
              <a:gd name="T6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4">
                <a:moveTo>
                  <a:pt x="7" y="2"/>
                </a:moveTo>
                <a:lnTo>
                  <a:pt x="4" y="4"/>
                </a:lnTo>
                <a:lnTo>
                  <a:pt x="2" y="6"/>
                </a:lnTo>
                <a:lnTo>
                  <a:pt x="2" y="8"/>
                </a:lnTo>
                <a:lnTo>
                  <a:pt x="6" y="12"/>
                </a:lnTo>
                <a:lnTo>
                  <a:pt x="7" y="12"/>
                </a:lnTo>
                <a:lnTo>
                  <a:pt x="9" y="14"/>
                </a:lnTo>
                <a:lnTo>
                  <a:pt x="13" y="12"/>
                </a:lnTo>
                <a:lnTo>
                  <a:pt x="17" y="10"/>
                </a:lnTo>
                <a:lnTo>
                  <a:pt x="15" y="6"/>
                </a:lnTo>
                <a:lnTo>
                  <a:pt x="13" y="4"/>
                </a:lnTo>
                <a:lnTo>
                  <a:pt x="9" y="2"/>
                </a:lnTo>
                <a:lnTo>
                  <a:pt x="7" y="2"/>
                </a:lnTo>
                <a:close/>
                <a:moveTo>
                  <a:pt x="7" y="0"/>
                </a:moveTo>
                <a:lnTo>
                  <a:pt x="11" y="0"/>
                </a:lnTo>
                <a:lnTo>
                  <a:pt x="15" y="2"/>
                </a:lnTo>
                <a:lnTo>
                  <a:pt x="17" y="6"/>
                </a:lnTo>
                <a:lnTo>
                  <a:pt x="17" y="10"/>
                </a:lnTo>
                <a:lnTo>
                  <a:pt x="17" y="10"/>
                </a:lnTo>
                <a:lnTo>
                  <a:pt x="17" y="10"/>
                </a:lnTo>
                <a:lnTo>
                  <a:pt x="17" y="10"/>
                </a:lnTo>
                <a:lnTo>
                  <a:pt x="15" y="12"/>
                </a:lnTo>
                <a:lnTo>
                  <a:pt x="13" y="14"/>
                </a:lnTo>
                <a:lnTo>
                  <a:pt x="9" y="14"/>
                </a:lnTo>
                <a:lnTo>
                  <a:pt x="7" y="14"/>
                </a:lnTo>
                <a:lnTo>
                  <a:pt x="4" y="12"/>
                </a:lnTo>
                <a:lnTo>
                  <a:pt x="2" y="10"/>
                </a:lnTo>
                <a:lnTo>
                  <a:pt x="0" y="6"/>
                </a:lnTo>
                <a:lnTo>
                  <a:pt x="0" y="6"/>
                </a:lnTo>
                <a:lnTo>
                  <a:pt x="0" y="6"/>
                </a:lnTo>
                <a:lnTo>
                  <a:pt x="0" y="6"/>
                </a:lnTo>
                <a:lnTo>
                  <a:pt x="2" y="2"/>
                </a:lnTo>
                <a:lnTo>
                  <a:pt x="6" y="2"/>
                </a:lnTo>
                <a:lnTo>
                  <a:pt x="7" y="0"/>
                </a:lnTo>
                <a:close/>
              </a:path>
            </a:pathLst>
          </a:custGeom>
          <a:solidFill>
            <a:srgbClr val="0272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2" name="Freeform 301"/>
          <p:cNvSpPr>
            <a:spLocks noEditPoints="1"/>
          </p:cNvSpPr>
          <p:nvPr/>
        </p:nvSpPr>
        <p:spPr bwMode="auto">
          <a:xfrm>
            <a:off x="11783375" y="4677538"/>
            <a:ext cx="192528" cy="48710"/>
          </a:xfrm>
          <a:custGeom>
            <a:avLst/>
            <a:gdLst>
              <a:gd name="T0" fmla="*/ 62 w 98"/>
              <a:gd name="T1" fmla="*/ 0 h 25"/>
              <a:gd name="T2" fmla="*/ 98 w 98"/>
              <a:gd name="T3" fmla="*/ 0 h 25"/>
              <a:gd name="T4" fmla="*/ 98 w 98"/>
              <a:gd name="T5" fmla="*/ 25 h 25"/>
              <a:gd name="T6" fmla="*/ 63 w 98"/>
              <a:gd name="T7" fmla="*/ 25 h 25"/>
              <a:gd name="T8" fmla="*/ 62 w 98"/>
              <a:gd name="T9" fmla="*/ 0 h 25"/>
              <a:gd name="T10" fmla="*/ 0 w 98"/>
              <a:gd name="T11" fmla="*/ 0 h 25"/>
              <a:gd name="T12" fmla="*/ 56 w 98"/>
              <a:gd name="T13" fmla="*/ 0 h 25"/>
              <a:gd name="T14" fmla="*/ 54 w 98"/>
              <a:gd name="T15" fmla="*/ 25 h 25"/>
              <a:gd name="T16" fmla="*/ 0 w 98"/>
              <a:gd name="T17" fmla="*/ 25 h 25"/>
              <a:gd name="T18" fmla="*/ 0 w 9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5">
                <a:moveTo>
                  <a:pt x="62" y="0"/>
                </a:moveTo>
                <a:lnTo>
                  <a:pt x="98" y="0"/>
                </a:lnTo>
                <a:lnTo>
                  <a:pt x="98" y="25"/>
                </a:lnTo>
                <a:lnTo>
                  <a:pt x="63" y="25"/>
                </a:lnTo>
                <a:lnTo>
                  <a:pt x="62" y="0"/>
                </a:lnTo>
                <a:close/>
                <a:moveTo>
                  <a:pt x="0" y="0"/>
                </a:moveTo>
                <a:lnTo>
                  <a:pt x="56" y="0"/>
                </a:lnTo>
                <a:lnTo>
                  <a:pt x="54" y="25"/>
                </a:lnTo>
                <a:lnTo>
                  <a:pt x="0" y="25"/>
                </a:lnTo>
                <a:lnTo>
                  <a:pt x="0" y="0"/>
                </a:lnTo>
                <a:close/>
              </a:path>
            </a:pathLst>
          </a:custGeom>
          <a:solidFill>
            <a:srgbClr val="B6E0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3" name="Freeform 302"/>
          <p:cNvSpPr>
            <a:spLocks noEditPoints="1"/>
          </p:cNvSpPr>
          <p:nvPr/>
        </p:nvSpPr>
        <p:spPr bwMode="auto">
          <a:xfrm>
            <a:off x="11975902" y="4677538"/>
            <a:ext cx="459709" cy="48710"/>
          </a:xfrm>
          <a:custGeom>
            <a:avLst/>
            <a:gdLst>
              <a:gd name="T0" fmla="*/ 230 w 234"/>
              <a:gd name="T1" fmla="*/ 0 h 25"/>
              <a:gd name="T2" fmla="*/ 234 w 234"/>
              <a:gd name="T3" fmla="*/ 0 h 25"/>
              <a:gd name="T4" fmla="*/ 234 w 234"/>
              <a:gd name="T5" fmla="*/ 25 h 25"/>
              <a:gd name="T6" fmla="*/ 230 w 234"/>
              <a:gd name="T7" fmla="*/ 25 h 25"/>
              <a:gd name="T8" fmla="*/ 230 w 234"/>
              <a:gd name="T9" fmla="*/ 0 h 25"/>
              <a:gd name="T10" fmla="*/ 167 w 234"/>
              <a:gd name="T11" fmla="*/ 0 h 25"/>
              <a:gd name="T12" fmla="*/ 169 w 234"/>
              <a:gd name="T13" fmla="*/ 0 h 25"/>
              <a:gd name="T14" fmla="*/ 171 w 234"/>
              <a:gd name="T15" fmla="*/ 5 h 25"/>
              <a:gd name="T16" fmla="*/ 173 w 234"/>
              <a:gd name="T17" fmla="*/ 11 h 25"/>
              <a:gd name="T18" fmla="*/ 179 w 234"/>
              <a:gd name="T19" fmla="*/ 15 h 25"/>
              <a:gd name="T20" fmla="*/ 182 w 234"/>
              <a:gd name="T21" fmla="*/ 17 h 25"/>
              <a:gd name="T22" fmla="*/ 186 w 234"/>
              <a:gd name="T23" fmla="*/ 19 h 25"/>
              <a:gd name="T24" fmla="*/ 190 w 234"/>
              <a:gd name="T25" fmla="*/ 19 h 25"/>
              <a:gd name="T26" fmla="*/ 190 w 234"/>
              <a:gd name="T27" fmla="*/ 19 h 25"/>
              <a:gd name="T28" fmla="*/ 190 w 234"/>
              <a:gd name="T29" fmla="*/ 17 h 25"/>
              <a:gd name="T30" fmla="*/ 192 w 234"/>
              <a:gd name="T31" fmla="*/ 15 h 25"/>
              <a:gd name="T32" fmla="*/ 192 w 234"/>
              <a:gd name="T33" fmla="*/ 13 h 25"/>
              <a:gd name="T34" fmla="*/ 190 w 234"/>
              <a:gd name="T35" fmla="*/ 7 h 25"/>
              <a:gd name="T36" fmla="*/ 186 w 234"/>
              <a:gd name="T37" fmla="*/ 0 h 25"/>
              <a:gd name="T38" fmla="*/ 186 w 234"/>
              <a:gd name="T39" fmla="*/ 0 h 25"/>
              <a:gd name="T40" fmla="*/ 225 w 234"/>
              <a:gd name="T41" fmla="*/ 0 h 25"/>
              <a:gd name="T42" fmla="*/ 225 w 234"/>
              <a:gd name="T43" fmla="*/ 25 h 25"/>
              <a:gd name="T44" fmla="*/ 167 w 234"/>
              <a:gd name="T45" fmla="*/ 25 h 25"/>
              <a:gd name="T46" fmla="*/ 167 w 234"/>
              <a:gd name="T47" fmla="*/ 0 h 25"/>
              <a:gd name="T48" fmla="*/ 104 w 234"/>
              <a:gd name="T49" fmla="*/ 0 h 25"/>
              <a:gd name="T50" fmla="*/ 113 w 234"/>
              <a:gd name="T51" fmla="*/ 0 h 25"/>
              <a:gd name="T52" fmla="*/ 113 w 234"/>
              <a:gd name="T53" fmla="*/ 1 h 25"/>
              <a:gd name="T54" fmla="*/ 113 w 234"/>
              <a:gd name="T55" fmla="*/ 1 h 25"/>
              <a:gd name="T56" fmla="*/ 113 w 234"/>
              <a:gd name="T57" fmla="*/ 1 h 25"/>
              <a:gd name="T58" fmla="*/ 113 w 234"/>
              <a:gd name="T59" fmla="*/ 1 h 25"/>
              <a:gd name="T60" fmla="*/ 115 w 234"/>
              <a:gd name="T61" fmla="*/ 5 h 25"/>
              <a:gd name="T62" fmla="*/ 119 w 234"/>
              <a:gd name="T63" fmla="*/ 5 h 25"/>
              <a:gd name="T64" fmla="*/ 123 w 234"/>
              <a:gd name="T65" fmla="*/ 7 h 25"/>
              <a:gd name="T66" fmla="*/ 127 w 234"/>
              <a:gd name="T67" fmla="*/ 5 h 25"/>
              <a:gd name="T68" fmla="*/ 131 w 234"/>
              <a:gd name="T69" fmla="*/ 5 h 25"/>
              <a:gd name="T70" fmla="*/ 134 w 234"/>
              <a:gd name="T71" fmla="*/ 3 h 25"/>
              <a:gd name="T72" fmla="*/ 138 w 234"/>
              <a:gd name="T73" fmla="*/ 0 h 25"/>
              <a:gd name="T74" fmla="*/ 146 w 234"/>
              <a:gd name="T75" fmla="*/ 0 h 25"/>
              <a:gd name="T76" fmla="*/ 144 w 234"/>
              <a:gd name="T77" fmla="*/ 23 h 25"/>
              <a:gd name="T78" fmla="*/ 156 w 234"/>
              <a:gd name="T79" fmla="*/ 23 h 25"/>
              <a:gd name="T80" fmla="*/ 156 w 234"/>
              <a:gd name="T81" fmla="*/ 0 h 25"/>
              <a:gd name="T82" fmla="*/ 159 w 234"/>
              <a:gd name="T83" fmla="*/ 0 h 25"/>
              <a:gd name="T84" fmla="*/ 159 w 234"/>
              <a:gd name="T85" fmla="*/ 25 h 25"/>
              <a:gd name="T86" fmla="*/ 104 w 234"/>
              <a:gd name="T87" fmla="*/ 25 h 25"/>
              <a:gd name="T88" fmla="*/ 104 w 234"/>
              <a:gd name="T89" fmla="*/ 0 h 25"/>
              <a:gd name="T90" fmla="*/ 38 w 234"/>
              <a:gd name="T91" fmla="*/ 0 h 25"/>
              <a:gd name="T92" fmla="*/ 96 w 234"/>
              <a:gd name="T93" fmla="*/ 0 h 25"/>
              <a:gd name="T94" fmla="*/ 96 w 234"/>
              <a:gd name="T95" fmla="*/ 25 h 25"/>
              <a:gd name="T96" fmla="*/ 38 w 234"/>
              <a:gd name="T97" fmla="*/ 25 h 25"/>
              <a:gd name="T98" fmla="*/ 38 w 234"/>
              <a:gd name="T99" fmla="*/ 0 h 25"/>
              <a:gd name="T100" fmla="*/ 31 w 234"/>
              <a:gd name="T101" fmla="*/ 0 h 25"/>
              <a:gd name="T102" fmla="*/ 33 w 234"/>
              <a:gd name="T103" fmla="*/ 0 h 25"/>
              <a:gd name="T104" fmla="*/ 33 w 234"/>
              <a:gd name="T105" fmla="*/ 25 h 25"/>
              <a:gd name="T106" fmla="*/ 31 w 234"/>
              <a:gd name="T107" fmla="*/ 25 h 25"/>
              <a:gd name="T108" fmla="*/ 31 w 234"/>
              <a:gd name="T109" fmla="*/ 0 h 25"/>
              <a:gd name="T110" fmla="*/ 0 w 234"/>
              <a:gd name="T111" fmla="*/ 0 h 25"/>
              <a:gd name="T112" fmla="*/ 23 w 234"/>
              <a:gd name="T113" fmla="*/ 0 h 25"/>
              <a:gd name="T114" fmla="*/ 21 w 234"/>
              <a:gd name="T115" fmla="*/ 25 h 25"/>
              <a:gd name="T116" fmla="*/ 0 w 234"/>
              <a:gd name="T117" fmla="*/ 25 h 25"/>
              <a:gd name="T118" fmla="*/ 0 w 234"/>
              <a:gd name="T1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25">
                <a:moveTo>
                  <a:pt x="230" y="0"/>
                </a:moveTo>
                <a:lnTo>
                  <a:pt x="234" y="0"/>
                </a:lnTo>
                <a:lnTo>
                  <a:pt x="234" y="25"/>
                </a:lnTo>
                <a:lnTo>
                  <a:pt x="230" y="25"/>
                </a:lnTo>
                <a:lnTo>
                  <a:pt x="230" y="0"/>
                </a:lnTo>
                <a:close/>
                <a:moveTo>
                  <a:pt x="167" y="0"/>
                </a:moveTo>
                <a:lnTo>
                  <a:pt x="169" y="0"/>
                </a:lnTo>
                <a:lnTo>
                  <a:pt x="171" y="5"/>
                </a:lnTo>
                <a:lnTo>
                  <a:pt x="173" y="11"/>
                </a:lnTo>
                <a:lnTo>
                  <a:pt x="179" y="15"/>
                </a:lnTo>
                <a:lnTo>
                  <a:pt x="182" y="17"/>
                </a:lnTo>
                <a:lnTo>
                  <a:pt x="186" y="19"/>
                </a:lnTo>
                <a:lnTo>
                  <a:pt x="190" y="19"/>
                </a:lnTo>
                <a:lnTo>
                  <a:pt x="190" y="19"/>
                </a:lnTo>
                <a:lnTo>
                  <a:pt x="190" y="17"/>
                </a:lnTo>
                <a:lnTo>
                  <a:pt x="192" y="15"/>
                </a:lnTo>
                <a:lnTo>
                  <a:pt x="192" y="13"/>
                </a:lnTo>
                <a:lnTo>
                  <a:pt x="190" y="7"/>
                </a:lnTo>
                <a:lnTo>
                  <a:pt x="186" y="0"/>
                </a:lnTo>
                <a:lnTo>
                  <a:pt x="186" y="0"/>
                </a:lnTo>
                <a:lnTo>
                  <a:pt x="225" y="0"/>
                </a:lnTo>
                <a:lnTo>
                  <a:pt x="225" y="25"/>
                </a:lnTo>
                <a:lnTo>
                  <a:pt x="167" y="25"/>
                </a:lnTo>
                <a:lnTo>
                  <a:pt x="167" y="0"/>
                </a:lnTo>
                <a:close/>
                <a:moveTo>
                  <a:pt x="104" y="0"/>
                </a:moveTo>
                <a:lnTo>
                  <a:pt x="113" y="0"/>
                </a:lnTo>
                <a:lnTo>
                  <a:pt x="113" y="1"/>
                </a:lnTo>
                <a:lnTo>
                  <a:pt x="113" y="1"/>
                </a:lnTo>
                <a:lnTo>
                  <a:pt x="113" y="1"/>
                </a:lnTo>
                <a:lnTo>
                  <a:pt x="113" y="1"/>
                </a:lnTo>
                <a:lnTo>
                  <a:pt x="115" y="5"/>
                </a:lnTo>
                <a:lnTo>
                  <a:pt x="119" y="5"/>
                </a:lnTo>
                <a:lnTo>
                  <a:pt x="123" y="7"/>
                </a:lnTo>
                <a:lnTo>
                  <a:pt x="127" y="5"/>
                </a:lnTo>
                <a:lnTo>
                  <a:pt x="131" y="5"/>
                </a:lnTo>
                <a:lnTo>
                  <a:pt x="134" y="3"/>
                </a:lnTo>
                <a:lnTo>
                  <a:pt x="138" y="0"/>
                </a:lnTo>
                <a:lnTo>
                  <a:pt x="146" y="0"/>
                </a:lnTo>
                <a:lnTo>
                  <a:pt x="144" y="23"/>
                </a:lnTo>
                <a:lnTo>
                  <a:pt x="156" y="23"/>
                </a:lnTo>
                <a:lnTo>
                  <a:pt x="156" y="0"/>
                </a:lnTo>
                <a:lnTo>
                  <a:pt x="159" y="0"/>
                </a:lnTo>
                <a:lnTo>
                  <a:pt x="159" y="25"/>
                </a:lnTo>
                <a:lnTo>
                  <a:pt x="104" y="25"/>
                </a:lnTo>
                <a:lnTo>
                  <a:pt x="104" y="0"/>
                </a:lnTo>
                <a:close/>
                <a:moveTo>
                  <a:pt x="38" y="0"/>
                </a:moveTo>
                <a:lnTo>
                  <a:pt x="96" y="0"/>
                </a:lnTo>
                <a:lnTo>
                  <a:pt x="96" y="25"/>
                </a:lnTo>
                <a:lnTo>
                  <a:pt x="38" y="25"/>
                </a:lnTo>
                <a:lnTo>
                  <a:pt x="38" y="0"/>
                </a:lnTo>
                <a:close/>
                <a:moveTo>
                  <a:pt x="31" y="0"/>
                </a:moveTo>
                <a:lnTo>
                  <a:pt x="33" y="0"/>
                </a:lnTo>
                <a:lnTo>
                  <a:pt x="33" y="25"/>
                </a:lnTo>
                <a:lnTo>
                  <a:pt x="31" y="25"/>
                </a:lnTo>
                <a:lnTo>
                  <a:pt x="31" y="0"/>
                </a:lnTo>
                <a:close/>
                <a:moveTo>
                  <a:pt x="0" y="0"/>
                </a:moveTo>
                <a:lnTo>
                  <a:pt x="23" y="0"/>
                </a:lnTo>
                <a:lnTo>
                  <a:pt x="21" y="25"/>
                </a:lnTo>
                <a:lnTo>
                  <a:pt x="0" y="25"/>
                </a:lnTo>
                <a:lnTo>
                  <a:pt x="0" y="0"/>
                </a:lnTo>
                <a:close/>
              </a:path>
            </a:pathLst>
          </a:custGeom>
          <a:solidFill>
            <a:srgbClr val="A8DAF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4" name="Rectangle 303"/>
          <p:cNvSpPr>
            <a:spLocks noChangeArrowheads="1"/>
          </p:cNvSpPr>
          <p:nvPr/>
        </p:nvSpPr>
        <p:spPr bwMode="auto">
          <a:xfrm>
            <a:off x="12040733" y="4677538"/>
            <a:ext cx="9823" cy="48710"/>
          </a:xfrm>
          <a:prstGeom prst="rect">
            <a:avLst/>
          </a:prstGeom>
          <a:solidFill>
            <a:srgbClr val="B6E0F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5" name="Rectangle 304"/>
          <p:cNvSpPr>
            <a:spLocks noChangeArrowheads="1"/>
          </p:cNvSpPr>
          <p:nvPr/>
        </p:nvSpPr>
        <p:spPr bwMode="auto">
          <a:xfrm>
            <a:off x="12164501" y="4677538"/>
            <a:ext cx="15717" cy="48710"/>
          </a:xfrm>
          <a:prstGeom prst="rect">
            <a:avLst/>
          </a:prstGeom>
          <a:solidFill>
            <a:srgbClr val="B6E0F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6" name="Rectangle 305"/>
          <p:cNvSpPr>
            <a:spLocks noChangeArrowheads="1"/>
          </p:cNvSpPr>
          <p:nvPr/>
        </p:nvSpPr>
        <p:spPr bwMode="auto">
          <a:xfrm>
            <a:off x="12288269" y="4677538"/>
            <a:ext cx="15717" cy="48710"/>
          </a:xfrm>
          <a:prstGeom prst="rect">
            <a:avLst/>
          </a:prstGeom>
          <a:solidFill>
            <a:srgbClr val="B6E0F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7" name="Rectangle 306"/>
          <p:cNvSpPr>
            <a:spLocks noChangeArrowheads="1"/>
          </p:cNvSpPr>
          <p:nvPr/>
        </p:nvSpPr>
        <p:spPr bwMode="auto">
          <a:xfrm>
            <a:off x="12417930" y="4677538"/>
            <a:ext cx="9823" cy="48710"/>
          </a:xfrm>
          <a:prstGeom prst="rect">
            <a:avLst/>
          </a:prstGeom>
          <a:solidFill>
            <a:srgbClr val="B6E0F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8" name="Freeform 307"/>
          <p:cNvSpPr>
            <a:spLocks/>
          </p:cNvSpPr>
          <p:nvPr/>
        </p:nvSpPr>
        <p:spPr bwMode="auto">
          <a:xfrm>
            <a:off x="11889462" y="4677538"/>
            <a:ext cx="17681" cy="48710"/>
          </a:xfrm>
          <a:custGeom>
            <a:avLst/>
            <a:gdLst>
              <a:gd name="T0" fmla="*/ 2 w 9"/>
              <a:gd name="T1" fmla="*/ 0 h 25"/>
              <a:gd name="T2" fmla="*/ 8 w 9"/>
              <a:gd name="T3" fmla="*/ 0 h 25"/>
              <a:gd name="T4" fmla="*/ 9 w 9"/>
              <a:gd name="T5" fmla="*/ 25 h 25"/>
              <a:gd name="T6" fmla="*/ 0 w 9"/>
              <a:gd name="T7" fmla="*/ 25 h 25"/>
              <a:gd name="T8" fmla="*/ 2 w 9"/>
              <a:gd name="T9" fmla="*/ 0 h 25"/>
            </a:gdLst>
            <a:ahLst/>
            <a:cxnLst>
              <a:cxn ang="0">
                <a:pos x="T0" y="T1"/>
              </a:cxn>
              <a:cxn ang="0">
                <a:pos x="T2" y="T3"/>
              </a:cxn>
              <a:cxn ang="0">
                <a:pos x="T4" y="T5"/>
              </a:cxn>
              <a:cxn ang="0">
                <a:pos x="T6" y="T7"/>
              </a:cxn>
              <a:cxn ang="0">
                <a:pos x="T8" y="T9"/>
              </a:cxn>
            </a:cxnLst>
            <a:rect l="0" t="0" r="r" b="b"/>
            <a:pathLst>
              <a:path w="9" h="25">
                <a:moveTo>
                  <a:pt x="2" y="0"/>
                </a:moveTo>
                <a:lnTo>
                  <a:pt x="8" y="0"/>
                </a:lnTo>
                <a:lnTo>
                  <a:pt x="9" y="25"/>
                </a:lnTo>
                <a:lnTo>
                  <a:pt x="0" y="25"/>
                </a:lnTo>
                <a:lnTo>
                  <a:pt x="2" y="0"/>
                </a:lnTo>
                <a:close/>
              </a:path>
            </a:pathLst>
          </a:custGeom>
          <a:solidFill>
            <a:srgbClr val="94CD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69" name="Freeform 308"/>
          <p:cNvSpPr>
            <a:spLocks/>
          </p:cNvSpPr>
          <p:nvPr/>
        </p:nvSpPr>
        <p:spPr bwMode="auto">
          <a:xfrm>
            <a:off x="12017158" y="4677538"/>
            <a:ext cx="19646" cy="48710"/>
          </a:xfrm>
          <a:custGeom>
            <a:avLst/>
            <a:gdLst>
              <a:gd name="T0" fmla="*/ 2 w 10"/>
              <a:gd name="T1" fmla="*/ 0 h 25"/>
              <a:gd name="T2" fmla="*/ 10 w 10"/>
              <a:gd name="T3" fmla="*/ 0 h 25"/>
              <a:gd name="T4" fmla="*/ 10 w 10"/>
              <a:gd name="T5" fmla="*/ 25 h 25"/>
              <a:gd name="T6" fmla="*/ 0 w 10"/>
              <a:gd name="T7" fmla="*/ 25 h 25"/>
              <a:gd name="T8" fmla="*/ 2 w 10"/>
              <a:gd name="T9" fmla="*/ 0 h 25"/>
            </a:gdLst>
            <a:ahLst/>
            <a:cxnLst>
              <a:cxn ang="0">
                <a:pos x="T0" y="T1"/>
              </a:cxn>
              <a:cxn ang="0">
                <a:pos x="T2" y="T3"/>
              </a:cxn>
              <a:cxn ang="0">
                <a:pos x="T4" y="T5"/>
              </a:cxn>
              <a:cxn ang="0">
                <a:pos x="T6" y="T7"/>
              </a:cxn>
              <a:cxn ang="0">
                <a:pos x="T8" y="T9"/>
              </a:cxn>
            </a:cxnLst>
            <a:rect l="0" t="0" r="r" b="b"/>
            <a:pathLst>
              <a:path w="10" h="25">
                <a:moveTo>
                  <a:pt x="2" y="0"/>
                </a:moveTo>
                <a:lnTo>
                  <a:pt x="10" y="0"/>
                </a:lnTo>
                <a:lnTo>
                  <a:pt x="10" y="25"/>
                </a:lnTo>
                <a:lnTo>
                  <a:pt x="0" y="25"/>
                </a:lnTo>
                <a:lnTo>
                  <a:pt x="2" y="0"/>
                </a:lnTo>
                <a:close/>
              </a:path>
            </a:pathLst>
          </a:custGeom>
          <a:solidFill>
            <a:srgbClr val="9CD0A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0" name="Freeform 309"/>
          <p:cNvSpPr>
            <a:spLocks/>
          </p:cNvSpPr>
          <p:nvPr/>
        </p:nvSpPr>
        <p:spPr bwMode="auto">
          <a:xfrm>
            <a:off x="12258800" y="4677538"/>
            <a:ext cx="23575" cy="44813"/>
          </a:xfrm>
          <a:custGeom>
            <a:avLst/>
            <a:gdLst>
              <a:gd name="T0" fmla="*/ 2 w 12"/>
              <a:gd name="T1" fmla="*/ 0 h 23"/>
              <a:gd name="T2" fmla="*/ 12 w 12"/>
              <a:gd name="T3" fmla="*/ 0 h 23"/>
              <a:gd name="T4" fmla="*/ 12 w 12"/>
              <a:gd name="T5" fmla="*/ 23 h 23"/>
              <a:gd name="T6" fmla="*/ 0 w 12"/>
              <a:gd name="T7" fmla="*/ 23 h 23"/>
              <a:gd name="T8" fmla="*/ 2 w 12"/>
              <a:gd name="T9" fmla="*/ 0 h 23"/>
            </a:gdLst>
            <a:ahLst/>
            <a:cxnLst>
              <a:cxn ang="0">
                <a:pos x="T0" y="T1"/>
              </a:cxn>
              <a:cxn ang="0">
                <a:pos x="T2" y="T3"/>
              </a:cxn>
              <a:cxn ang="0">
                <a:pos x="T4" y="T5"/>
              </a:cxn>
              <a:cxn ang="0">
                <a:pos x="T6" y="T7"/>
              </a:cxn>
              <a:cxn ang="0">
                <a:pos x="T8" y="T9"/>
              </a:cxn>
            </a:cxnLst>
            <a:rect l="0" t="0" r="r" b="b"/>
            <a:pathLst>
              <a:path w="12" h="23">
                <a:moveTo>
                  <a:pt x="2" y="0"/>
                </a:moveTo>
                <a:lnTo>
                  <a:pt x="12" y="0"/>
                </a:lnTo>
                <a:lnTo>
                  <a:pt x="12" y="23"/>
                </a:lnTo>
                <a:lnTo>
                  <a:pt x="0" y="23"/>
                </a:lnTo>
                <a:lnTo>
                  <a:pt x="2" y="0"/>
                </a:lnTo>
                <a:close/>
              </a:path>
            </a:pathLst>
          </a:custGeom>
          <a:solidFill>
            <a:srgbClr val="899A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1" name="Freeform 310"/>
          <p:cNvSpPr>
            <a:spLocks/>
          </p:cNvSpPr>
          <p:nvPr/>
        </p:nvSpPr>
        <p:spPr bwMode="auto">
          <a:xfrm>
            <a:off x="12201828" y="4677538"/>
            <a:ext cx="41256" cy="9742"/>
          </a:xfrm>
          <a:custGeom>
            <a:avLst/>
            <a:gdLst>
              <a:gd name="T0" fmla="*/ 0 w 21"/>
              <a:gd name="T1" fmla="*/ 0 h 5"/>
              <a:gd name="T2" fmla="*/ 21 w 21"/>
              <a:gd name="T3" fmla="*/ 0 h 5"/>
              <a:gd name="T4" fmla="*/ 17 w 21"/>
              <a:gd name="T5" fmla="*/ 1 h 5"/>
              <a:gd name="T6" fmla="*/ 16 w 21"/>
              <a:gd name="T7" fmla="*/ 3 h 5"/>
              <a:gd name="T8" fmla="*/ 12 w 21"/>
              <a:gd name="T9" fmla="*/ 5 h 5"/>
              <a:gd name="T10" fmla="*/ 8 w 21"/>
              <a:gd name="T11" fmla="*/ 5 h 5"/>
              <a:gd name="T12" fmla="*/ 8 w 21"/>
              <a:gd name="T13" fmla="*/ 5 h 5"/>
              <a:gd name="T14" fmla="*/ 4 w 21"/>
              <a:gd name="T15" fmla="*/ 3 h 5"/>
              <a:gd name="T16" fmla="*/ 0 w 21"/>
              <a:gd name="T17" fmla="*/ 1 h 5"/>
              <a:gd name="T18" fmla="*/ 0 w 21"/>
              <a:gd name="T19" fmla="*/ 1 h 5"/>
              <a:gd name="T20" fmla="*/ 0 w 2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
                <a:moveTo>
                  <a:pt x="0" y="0"/>
                </a:moveTo>
                <a:lnTo>
                  <a:pt x="21" y="0"/>
                </a:lnTo>
                <a:lnTo>
                  <a:pt x="17" y="1"/>
                </a:lnTo>
                <a:lnTo>
                  <a:pt x="16" y="3"/>
                </a:lnTo>
                <a:lnTo>
                  <a:pt x="12" y="5"/>
                </a:lnTo>
                <a:lnTo>
                  <a:pt x="8" y="5"/>
                </a:lnTo>
                <a:lnTo>
                  <a:pt x="8" y="5"/>
                </a:lnTo>
                <a:lnTo>
                  <a:pt x="4" y="3"/>
                </a:lnTo>
                <a:lnTo>
                  <a:pt x="0" y="1"/>
                </a:lnTo>
                <a:lnTo>
                  <a:pt x="0" y="1"/>
                </a:lnTo>
                <a:lnTo>
                  <a:pt x="0" y="0"/>
                </a:lnTo>
                <a:close/>
              </a:path>
            </a:pathLst>
          </a:custGeom>
          <a:solidFill>
            <a:srgbClr val="3DA79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2" name="Freeform 311"/>
          <p:cNvSpPr>
            <a:spLocks/>
          </p:cNvSpPr>
          <p:nvPr/>
        </p:nvSpPr>
        <p:spPr bwMode="auto">
          <a:xfrm>
            <a:off x="12197898" y="4677538"/>
            <a:ext cx="49114" cy="13639"/>
          </a:xfrm>
          <a:custGeom>
            <a:avLst/>
            <a:gdLst>
              <a:gd name="T0" fmla="*/ 0 w 25"/>
              <a:gd name="T1" fmla="*/ 0 h 7"/>
              <a:gd name="T2" fmla="*/ 2 w 25"/>
              <a:gd name="T3" fmla="*/ 0 h 7"/>
              <a:gd name="T4" fmla="*/ 2 w 25"/>
              <a:gd name="T5" fmla="*/ 1 h 7"/>
              <a:gd name="T6" fmla="*/ 2 w 25"/>
              <a:gd name="T7" fmla="*/ 1 h 7"/>
              <a:gd name="T8" fmla="*/ 6 w 25"/>
              <a:gd name="T9" fmla="*/ 3 h 7"/>
              <a:gd name="T10" fmla="*/ 10 w 25"/>
              <a:gd name="T11" fmla="*/ 5 h 7"/>
              <a:gd name="T12" fmla="*/ 10 w 25"/>
              <a:gd name="T13" fmla="*/ 5 h 7"/>
              <a:gd name="T14" fmla="*/ 14 w 25"/>
              <a:gd name="T15" fmla="*/ 5 h 7"/>
              <a:gd name="T16" fmla="*/ 18 w 25"/>
              <a:gd name="T17" fmla="*/ 3 h 7"/>
              <a:gd name="T18" fmla="*/ 19 w 25"/>
              <a:gd name="T19" fmla="*/ 1 h 7"/>
              <a:gd name="T20" fmla="*/ 23 w 25"/>
              <a:gd name="T21" fmla="*/ 0 h 7"/>
              <a:gd name="T22" fmla="*/ 25 w 25"/>
              <a:gd name="T23" fmla="*/ 0 h 7"/>
              <a:gd name="T24" fmla="*/ 21 w 25"/>
              <a:gd name="T25" fmla="*/ 3 h 7"/>
              <a:gd name="T26" fmla="*/ 18 w 25"/>
              <a:gd name="T27" fmla="*/ 5 h 7"/>
              <a:gd name="T28" fmla="*/ 14 w 25"/>
              <a:gd name="T29" fmla="*/ 5 h 7"/>
              <a:gd name="T30" fmla="*/ 10 w 25"/>
              <a:gd name="T31" fmla="*/ 7 h 7"/>
              <a:gd name="T32" fmla="*/ 6 w 25"/>
              <a:gd name="T33" fmla="*/ 5 h 7"/>
              <a:gd name="T34" fmla="*/ 2 w 25"/>
              <a:gd name="T35" fmla="*/ 5 h 7"/>
              <a:gd name="T36" fmla="*/ 0 w 25"/>
              <a:gd name="T37" fmla="*/ 1 h 7"/>
              <a:gd name="T38" fmla="*/ 0 w 25"/>
              <a:gd name="T39" fmla="*/ 1 h 7"/>
              <a:gd name="T40" fmla="*/ 0 w 25"/>
              <a:gd name="T41" fmla="*/ 1 h 7"/>
              <a:gd name="T42" fmla="*/ 0 w 25"/>
              <a:gd name="T43" fmla="*/ 1 h 7"/>
              <a:gd name="T44" fmla="*/ 0 w 25"/>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7">
                <a:moveTo>
                  <a:pt x="0" y="0"/>
                </a:moveTo>
                <a:lnTo>
                  <a:pt x="2" y="0"/>
                </a:lnTo>
                <a:lnTo>
                  <a:pt x="2" y="1"/>
                </a:lnTo>
                <a:lnTo>
                  <a:pt x="2" y="1"/>
                </a:lnTo>
                <a:lnTo>
                  <a:pt x="6" y="3"/>
                </a:lnTo>
                <a:lnTo>
                  <a:pt x="10" y="5"/>
                </a:lnTo>
                <a:lnTo>
                  <a:pt x="10" y="5"/>
                </a:lnTo>
                <a:lnTo>
                  <a:pt x="14" y="5"/>
                </a:lnTo>
                <a:lnTo>
                  <a:pt x="18" y="3"/>
                </a:lnTo>
                <a:lnTo>
                  <a:pt x="19" y="1"/>
                </a:lnTo>
                <a:lnTo>
                  <a:pt x="23" y="0"/>
                </a:lnTo>
                <a:lnTo>
                  <a:pt x="25" y="0"/>
                </a:lnTo>
                <a:lnTo>
                  <a:pt x="21" y="3"/>
                </a:lnTo>
                <a:lnTo>
                  <a:pt x="18" y="5"/>
                </a:lnTo>
                <a:lnTo>
                  <a:pt x="14" y="5"/>
                </a:lnTo>
                <a:lnTo>
                  <a:pt x="10" y="7"/>
                </a:lnTo>
                <a:lnTo>
                  <a:pt x="6" y="5"/>
                </a:lnTo>
                <a:lnTo>
                  <a:pt x="2" y="5"/>
                </a:lnTo>
                <a:lnTo>
                  <a:pt x="0" y="1"/>
                </a:lnTo>
                <a:lnTo>
                  <a:pt x="0" y="1"/>
                </a:lnTo>
                <a:lnTo>
                  <a:pt x="0" y="1"/>
                </a:lnTo>
                <a:lnTo>
                  <a:pt x="0" y="1"/>
                </a:lnTo>
                <a:lnTo>
                  <a:pt x="0" y="0"/>
                </a:lnTo>
                <a:close/>
              </a:path>
            </a:pathLst>
          </a:custGeom>
          <a:solidFill>
            <a:srgbClr val="389A9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3" name="Freeform 312"/>
          <p:cNvSpPr>
            <a:spLocks/>
          </p:cNvSpPr>
          <p:nvPr/>
        </p:nvSpPr>
        <p:spPr bwMode="auto">
          <a:xfrm>
            <a:off x="12311843" y="4677538"/>
            <a:ext cx="37327" cy="33123"/>
          </a:xfrm>
          <a:custGeom>
            <a:avLst/>
            <a:gdLst>
              <a:gd name="T0" fmla="*/ 0 w 19"/>
              <a:gd name="T1" fmla="*/ 0 h 17"/>
              <a:gd name="T2" fmla="*/ 13 w 19"/>
              <a:gd name="T3" fmla="*/ 0 h 17"/>
              <a:gd name="T4" fmla="*/ 15 w 19"/>
              <a:gd name="T5" fmla="*/ 1 h 17"/>
              <a:gd name="T6" fmla="*/ 17 w 19"/>
              <a:gd name="T7" fmla="*/ 7 h 17"/>
              <a:gd name="T8" fmla="*/ 19 w 19"/>
              <a:gd name="T9" fmla="*/ 13 h 17"/>
              <a:gd name="T10" fmla="*/ 19 w 19"/>
              <a:gd name="T11" fmla="*/ 15 h 17"/>
              <a:gd name="T12" fmla="*/ 17 w 19"/>
              <a:gd name="T13" fmla="*/ 17 h 17"/>
              <a:gd name="T14" fmla="*/ 15 w 19"/>
              <a:gd name="T15" fmla="*/ 17 h 17"/>
              <a:gd name="T16" fmla="*/ 15 w 19"/>
              <a:gd name="T17" fmla="*/ 17 h 17"/>
              <a:gd name="T18" fmla="*/ 11 w 19"/>
              <a:gd name="T19" fmla="*/ 17 h 17"/>
              <a:gd name="T20" fmla="*/ 8 w 19"/>
              <a:gd name="T21" fmla="*/ 13 h 17"/>
              <a:gd name="T22" fmla="*/ 4 w 19"/>
              <a:gd name="T23" fmla="*/ 9 h 17"/>
              <a:gd name="T24" fmla="*/ 0 w 19"/>
              <a:gd name="T25" fmla="*/ 5 h 17"/>
              <a:gd name="T26" fmla="*/ 0 w 1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0" y="0"/>
                </a:moveTo>
                <a:lnTo>
                  <a:pt x="13" y="0"/>
                </a:lnTo>
                <a:lnTo>
                  <a:pt x="15" y="1"/>
                </a:lnTo>
                <a:lnTo>
                  <a:pt x="17" y="7"/>
                </a:lnTo>
                <a:lnTo>
                  <a:pt x="19" y="13"/>
                </a:lnTo>
                <a:lnTo>
                  <a:pt x="19" y="15"/>
                </a:lnTo>
                <a:lnTo>
                  <a:pt x="17" y="17"/>
                </a:lnTo>
                <a:lnTo>
                  <a:pt x="15" y="17"/>
                </a:lnTo>
                <a:lnTo>
                  <a:pt x="15" y="17"/>
                </a:lnTo>
                <a:lnTo>
                  <a:pt x="11" y="17"/>
                </a:lnTo>
                <a:lnTo>
                  <a:pt x="8" y="13"/>
                </a:lnTo>
                <a:lnTo>
                  <a:pt x="4" y="9"/>
                </a:lnTo>
                <a:lnTo>
                  <a:pt x="0" y="5"/>
                </a:lnTo>
                <a:lnTo>
                  <a:pt x="0" y="0"/>
                </a:lnTo>
                <a:close/>
              </a:path>
            </a:pathLst>
          </a:custGeom>
          <a:solidFill>
            <a:srgbClr val="3DA79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4" name="Freeform 313"/>
          <p:cNvSpPr>
            <a:spLocks/>
          </p:cNvSpPr>
          <p:nvPr/>
        </p:nvSpPr>
        <p:spPr bwMode="auto">
          <a:xfrm>
            <a:off x="12307914" y="4677538"/>
            <a:ext cx="45185" cy="37020"/>
          </a:xfrm>
          <a:custGeom>
            <a:avLst/>
            <a:gdLst>
              <a:gd name="T0" fmla="*/ 0 w 23"/>
              <a:gd name="T1" fmla="*/ 0 h 19"/>
              <a:gd name="T2" fmla="*/ 2 w 23"/>
              <a:gd name="T3" fmla="*/ 0 h 19"/>
              <a:gd name="T4" fmla="*/ 2 w 23"/>
              <a:gd name="T5" fmla="*/ 5 h 19"/>
              <a:gd name="T6" fmla="*/ 6 w 23"/>
              <a:gd name="T7" fmla="*/ 9 h 19"/>
              <a:gd name="T8" fmla="*/ 10 w 23"/>
              <a:gd name="T9" fmla="*/ 13 h 19"/>
              <a:gd name="T10" fmla="*/ 13 w 23"/>
              <a:gd name="T11" fmla="*/ 17 h 19"/>
              <a:gd name="T12" fmla="*/ 17 w 23"/>
              <a:gd name="T13" fmla="*/ 17 h 19"/>
              <a:gd name="T14" fmla="*/ 17 w 23"/>
              <a:gd name="T15" fmla="*/ 17 h 19"/>
              <a:gd name="T16" fmla="*/ 19 w 23"/>
              <a:gd name="T17" fmla="*/ 17 h 19"/>
              <a:gd name="T18" fmla="*/ 21 w 23"/>
              <a:gd name="T19" fmla="*/ 15 h 19"/>
              <a:gd name="T20" fmla="*/ 21 w 23"/>
              <a:gd name="T21" fmla="*/ 13 h 19"/>
              <a:gd name="T22" fmla="*/ 19 w 23"/>
              <a:gd name="T23" fmla="*/ 7 h 19"/>
              <a:gd name="T24" fmla="*/ 17 w 23"/>
              <a:gd name="T25" fmla="*/ 1 h 19"/>
              <a:gd name="T26" fmla="*/ 15 w 23"/>
              <a:gd name="T27" fmla="*/ 0 h 19"/>
              <a:gd name="T28" fmla="*/ 17 w 23"/>
              <a:gd name="T29" fmla="*/ 0 h 19"/>
              <a:gd name="T30" fmla="*/ 17 w 23"/>
              <a:gd name="T31" fmla="*/ 0 h 19"/>
              <a:gd name="T32" fmla="*/ 21 w 23"/>
              <a:gd name="T33" fmla="*/ 7 h 19"/>
              <a:gd name="T34" fmla="*/ 23 w 23"/>
              <a:gd name="T35" fmla="*/ 13 h 19"/>
              <a:gd name="T36" fmla="*/ 23 w 23"/>
              <a:gd name="T37" fmla="*/ 15 h 19"/>
              <a:gd name="T38" fmla="*/ 21 w 23"/>
              <a:gd name="T39" fmla="*/ 17 h 19"/>
              <a:gd name="T40" fmla="*/ 21 w 23"/>
              <a:gd name="T41" fmla="*/ 19 h 19"/>
              <a:gd name="T42" fmla="*/ 21 w 23"/>
              <a:gd name="T43" fmla="*/ 19 h 19"/>
              <a:gd name="T44" fmla="*/ 17 w 23"/>
              <a:gd name="T45" fmla="*/ 19 h 19"/>
              <a:gd name="T46" fmla="*/ 13 w 23"/>
              <a:gd name="T47" fmla="*/ 17 h 19"/>
              <a:gd name="T48" fmla="*/ 10 w 23"/>
              <a:gd name="T49" fmla="*/ 15 h 19"/>
              <a:gd name="T50" fmla="*/ 4 w 23"/>
              <a:gd name="T51" fmla="*/ 11 h 19"/>
              <a:gd name="T52" fmla="*/ 2 w 23"/>
              <a:gd name="T53" fmla="*/ 5 h 19"/>
              <a:gd name="T54" fmla="*/ 0 w 23"/>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9">
                <a:moveTo>
                  <a:pt x="0" y="0"/>
                </a:moveTo>
                <a:lnTo>
                  <a:pt x="2" y="0"/>
                </a:lnTo>
                <a:lnTo>
                  <a:pt x="2" y="5"/>
                </a:lnTo>
                <a:lnTo>
                  <a:pt x="6" y="9"/>
                </a:lnTo>
                <a:lnTo>
                  <a:pt x="10" y="13"/>
                </a:lnTo>
                <a:lnTo>
                  <a:pt x="13" y="17"/>
                </a:lnTo>
                <a:lnTo>
                  <a:pt x="17" y="17"/>
                </a:lnTo>
                <a:lnTo>
                  <a:pt x="17" y="17"/>
                </a:lnTo>
                <a:lnTo>
                  <a:pt x="19" y="17"/>
                </a:lnTo>
                <a:lnTo>
                  <a:pt x="21" y="15"/>
                </a:lnTo>
                <a:lnTo>
                  <a:pt x="21" y="13"/>
                </a:lnTo>
                <a:lnTo>
                  <a:pt x="19" y="7"/>
                </a:lnTo>
                <a:lnTo>
                  <a:pt x="17" y="1"/>
                </a:lnTo>
                <a:lnTo>
                  <a:pt x="15" y="0"/>
                </a:lnTo>
                <a:lnTo>
                  <a:pt x="17" y="0"/>
                </a:lnTo>
                <a:lnTo>
                  <a:pt x="17" y="0"/>
                </a:lnTo>
                <a:lnTo>
                  <a:pt x="21" y="7"/>
                </a:lnTo>
                <a:lnTo>
                  <a:pt x="23" y="13"/>
                </a:lnTo>
                <a:lnTo>
                  <a:pt x="23" y="15"/>
                </a:lnTo>
                <a:lnTo>
                  <a:pt x="21" y="17"/>
                </a:lnTo>
                <a:lnTo>
                  <a:pt x="21" y="19"/>
                </a:lnTo>
                <a:lnTo>
                  <a:pt x="21" y="19"/>
                </a:lnTo>
                <a:lnTo>
                  <a:pt x="17" y="19"/>
                </a:lnTo>
                <a:lnTo>
                  <a:pt x="13" y="17"/>
                </a:lnTo>
                <a:lnTo>
                  <a:pt x="10" y="15"/>
                </a:lnTo>
                <a:lnTo>
                  <a:pt x="4" y="11"/>
                </a:lnTo>
                <a:lnTo>
                  <a:pt x="2" y="5"/>
                </a:lnTo>
                <a:lnTo>
                  <a:pt x="0" y="0"/>
                </a:lnTo>
                <a:close/>
              </a:path>
            </a:pathLst>
          </a:custGeom>
          <a:solidFill>
            <a:srgbClr val="389A9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5" name="Rectangle 314"/>
          <p:cNvSpPr>
            <a:spLocks noChangeArrowheads="1"/>
          </p:cNvSpPr>
          <p:nvPr/>
        </p:nvSpPr>
        <p:spPr bwMode="auto">
          <a:xfrm>
            <a:off x="9364994" y="5100342"/>
            <a:ext cx="159130" cy="118853"/>
          </a:xfrm>
          <a:prstGeom prst="rect">
            <a:avLst/>
          </a:prstGeom>
          <a:solidFill>
            <a:srgbClr val="4D2D6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6" name="Freeform 315"/>
          <p:cNvSpPr>
            <a:spLocks noEditPoints="1"/>
          </p:cNvSpPr>
          <p:nvPr/>
        </p:nvSpPr>
        <p:spPr bwMode="auto">
          <a:xfrm>
            <a:off x="9359100" y="5096446"/>
            <a:ext cx="168953" cy="126647"/>
          </a:xfrm>
          <a:custGeom>
            <a:avLst/>
            <a:gdLst>
              <a:gd name="T0" fmla="*/ 5 w 86"/>
              <a:gd name="T1" fmla="*/ 5 h 65"/>
              <a:gd name="T2" fmla="*/ 5 w 86"/>
              <a:gd name="T3" fmla="*/ 59 h 65"/>
              <a:gd name="T4" fmla="*/ 82 w 86"/>
              <a:gd name="T5" fmla="*/ 59 h 65"/>
              <a:gd name="T6" fmla="*/ 82 w 86"/>
              <a:gd name="T7" fmla="*/ 5 h 65"/>
              <a:gd name="T8" fmla="*/ 5 w 86"/>
              <a:gd name="T9" fmla="*/ 5 h 65"/>
              <a:gd name="T10" fmla="*/ 0 w 86"/>
              <a:gd name="T11" fmla="*/ 0 h 65"/>
              <a:gd name="T12" fmla="*/ 86 w 86"/>
              <a:gd name="T13" fmla="*/ 0 h 65"/>
              <a:gd name="T14" fmla="*/ 86 w 86"/>
              <a:gd name="T15" fmla="*/ 65 h 65"/>
              <a:gd name="T16" fmla="*/ 0 w 86"/>
              <a:gd name="T17" fmla="*/ 65 h 65"/>
              <a:gd name="T18" fmla="*/ 0 w 8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5">
                <a:moveTo>
                  <a:pt x="5" y="5"/>
                </a:moveTo>
                <a:lnTo>
                  <a:pt x="5" y="59"/>
                </a:lnTo>
                <a:lnTo>
                  <a:pt x="82" y="59"/>
                </a:lnTo>
                <a:lnTo>
                  <a:pt x="82" y="5"/>
                </a:lnTo>
                <a:lnTo>
                  <a:pt x="5" y="5"/>
                </a:lnTo>
                <a:close/>
                <a:moveTo>
                  <a:pt x="0" y="0"/>
                </a:moveTo>
                <a:lnTo>
                  <a:pt x="86" y="0"/>
                </a:lnTo>
                <a:lnTo>
                  <a:pt x="86" y="65"/>
                </a:lnTo>
                <a:lnTo>
                  <a:pt x="0" y="65"/>
                </a:lnTo>
                <a:lnTo>
                  <a:pt x="0" y="0"/>
                </a:lnTo>
                <a:close/>
              </a:path>
            </a:pathLst>
          </a:custGeom>
          <a:solidFill>
            <a:srgbClr val="B77F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7" name="Rectangle 316"/>
          <p:cNvSpPr>
            <a:spLocks noChangeArrowheads="1"/>
          </p:cNvSpPr>
          <p:nvPr/>
        </p:nvSpPr>
        <p:spPr bwMode="auto">
          <a:xfrm>
            <a:off x="9162643" y="5100342"/>
            <a:ext cx="161094" cy="118853"/>
          </a:xfrm>
          <a:prstGeom prst="rect">
            <a:avLst/>
          </a:prstGeom>
          <a:solidFill>
            <a:srgbClr val="4D2D6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8" name="Freeform 317"/>
          <p:cNvSpPr>
            <a:spLocks noEditPoints="1"/>
          </p:cNvSpPr>
          <p:nvPr/>
        </p:nvSpPr>
        <p:spPr bwMode="auto">
          <a:xfrm>
            <a:off x="9158714" y="5096446"/>
            <a:ext cx="168953" cy="126647"/>
          </a:xfrm>
          <a:custGeom>
            <a:avLst/>
            <a:gdLst>
              <a:gd name="T0" fmla="*/ 6 w 86"/>
              <a:gd name="T1" fmla="*/ 5 h 65"/>
              <a:gd name="T2" fmla="*/ 6 w 86"/>
              <a:gd name="T3" fmla="*/ 59 h 65"/>
              <a:gd name="T4" fmla="*/ 80 w 86"/>
              <a:gd name="T5" fmla="*/ 59 h 65"/>
              <a:gd name="T6" fmla="*/ 80 w 86"/>
              <a:gd name="T7" fmla="*/ 5 h 65"/>
              <a:gd name="T8" fmla="*/ 6 w 86"/>
              <a:gd name="T9" fmla="*/ 5 h 65"/>
              <a:gd name="T10" fmla="*/ 0 w 86"/>
              <a:gd name="T11" fmla="*/ 0 h 65"/>
              <a:gd name="T12" fmla="*/ 86 w 86"/>
              <a:gd name="T13" fmla="*/ 0 h 65"/>
              <a:gd name="T14" fmla="*/ 86 w 86"/>
              <a:gd name="T15" fmla="*/ 65 h 65"/>
              <a:gd name="T16" fmla="*/ 0 w 86"/>
              <a:gd name="T17" fmla="*/ 65 h 65"/>
              <a:gd name="T18" fmla="*/ 0 w 8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5">
                <a:moveTo>
                  <a:pt x="6" y="5"/>
                </a:moveTo>
                <a:lnTo>
                  <a:pt x="6" y="59"/>
                </a:lnTo>
                <a:lnTo>
                  <a:pt x="80" y="59"/>
                </a:lnTo>
                <a:lnTo>
                  <a:pt x="80" y="5"/>
                </a:lnTo>
                <a:lnTo>
                  <a:pt x="6" y="5"/>
                </a:lnTo>
                <a:close/>
                <a:moveTo>
                  <a:pt x="0" y="0"/>
                </a:moveTo>
                <a:lnTo>
                  <a:pt x="86" y="0"/>
                </a:lnTo>
                <a:lnTo>
                  <a:pt x="86" y="65"/>
                </a:lnTo>
                <a:lnTo>
                  <a:pt x="0" y="65"/>
                </a:lnTo>
                <a:lnTo>
                  <a:pt x="0" y="0"/>
                </a:lnTo>
                <a:close/>
              </a:path>
            </a:pathLst>
          </a:custGeom>
          <a:solidFill>
            <a:srgbClr val="B77F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79" name="Rectangle 318"/>
          <p:cNvSpPr>
            <a:spLocks noChangeArrowheads="1"/>
          </p:cNvSpPr>
          <p:nvPr/>
        </p:nvSpPr>
        <p:spPr bwMode="auto">
          <a:xfrm>
            <a:off x="9364994" y="5264009"/>
            <a:ext cx="159130" cy="116905"/>
          </a:xfrm>
          <a:prstGeom prst="rect">
            <a:avLst/>
          </a:prstGeom>
          <a:solidFill>
            <a:srgbClr val="4D2D6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0" name="Freeform 319"/>
          <p:cNvSpPr>
            <a:spLocks noEditPoints="1"/>
          </p:cNvSpPr>
          <p:nvPr/>
        </p:nvSpPr>
        <p:spPr bwMode="auto">
          <a:xfrm>
            <a:off x="9359100" y="5256215"/>
            <a:ext cx="168953" cy="128595"/>
          </a:xfrm>
          <a:custGeom>
            <a:avLst/>
            <a:gdLst>
              <a:gd name="T0" fmla="*/ 5 w 86"/>
              <a:gd name="T1" fmla="*/ 6 h 66"/>
              <a:gd name="T2" fmla="*/ 5 w 86"/>
              <a:gd name="T3" fmla="*/ 60 h 66"/>
              <a:gd name="T4" fmla="*/ 82 w 86"/>
              <a:gd name="T5" fmla="*/ 60 h 66"/>
              <a:gd name="T6" fmla="*/ 82 w 86"/>
              <a:gd name="T7" fmla="*/ 6 h 66"/>
              <a:gd name="T8" fmla="*/ 5 w 86"/>
              <a:gd name="T9" fmla="*/ 6 h 66"/>
              <a:gd name="T10" fmla="*/ 0 w 86"/>
              <a:gd name="T11" fmla="*/ 0 h 66"/>
              <a:gd name="T12" fmla="*/ 86 w 86"/>
              <a:gd name="T13" fmla="*/ 0 h 66"/>
              <a:gd name="T14" fmla="*/ 86 w 86"/>
              <a:gd name="T15" fmla="*/ 66 h 66"/>
              <a:gd name="T16" fmla="*/ 0 w 86"/>
              <a:gd name="T17" fmla="*/ 66 h 66"/>
              <a:gd name="T18" fmla="*/ 0 w 8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6">
                <a:moveTo>
                  <a:pt x="5" y="6"/>
                </a:moveTo>
                <a:lnTo>
                  <a:pt x="5" y="60"/>
                </a:lnTo>
                <a:lnTo>
                  <a:pt x="82" y="60"/>
                </a:lnTo>
                <a:lnTo>
                  <a:pt x="82" y="6"/>
                </a:lnTo>
                <a:lnTo>
                  <a:pt x="5" y="6"/>
                </a:lnTo>
                <a:close/>
                <a:moveTo>
                  <a:pt x="0" y="0"/>
                </a:moveTo>
                <a:lnTo>
                  <a:pt x="86" y="0"/>
                </a:lnTo>
                <a:lnTo>
                  <a:pt x="86" y="66"/>
                </a:lnTo>
                <a:lnTo>
                  <a:pt x="0" y="66"/>
                </a:lnTo>
                <a:lnTo>
                  <a:pt x="0" y="0"/>
                </a:lnTo>
                <a:close/>
              </a:path>
            </a:pathLst>
          </a:custGeom>
          <a:solidFill>
            <a:srgbClr val="B77F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1" name="Rectangle 320"/>
          <p:cNvSpPr>
            <a:spLocks noChangeArrowheads="1"/>
          </p:cNvSpPr>
          <p:nvPr/>
        </p:nvSpPr>
        <p:spPr bwMode="auto">
          <a:xfrm>
            <a:off x="9162643" y="5264009"/>
            <a:ext cx="161094" cy="116905"/>
          </a:xfrm>
          <a:prstGeom prst="rect">
            <a:avLst/>
          </a:prstGeom>
          <a:solidFill>
            <a:srgbClr val="4D2D6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2" name="Freeform 321"/>
          <p:cNvSpPr>
            <a:spLocks noEditPoints="1"/>
          </p:cNvSpPr>
          <p:nvPr/>
        </p:nvSpPr>
        <p:spPr bwMode="auto">
          <a:xfrm>
            <a:off x="9158714" y="5256215"/>
            <a:ext cx="168953" cy="128595"/>
          </a:xfrm>
          <a:custGeom>
            <a:avLst/>
            <a:gdLst>
              <a:gd name="T0" fmla="*/ 6 w 86"/>
              <a:gd name="T1" fmla="*/ 6 h 66"/>
              <a:gd name="T2" fmla="*/ 6 w 86"/>
              <a:gd name="T3" fmla="*/ 60 h 66"/>
              <a:gd name="T4" fmla="*/ 80 w 86"/>
              <a:gd name="T5" fmla="*/ 60 h 66"/>
              <a:gd name="T6" fmla="*/ 80 w 86"/>
              <a:gd name="T7" fmla="*/ 6 h 66"/>
              <a:gd name="T8" fmla="*/ 6 w 86"/>
              <a:gd name="T9" fmla="*/ 6 h 66"/>
              <a:gd name="T10" fmla="*/ 0 w 86"/>
              <a:gd name="T11" fmla="*/ 0 h 66"/>
              <a:gd name="T12" fmla="*/ 86 w 86"/>
              <a:gd name="T13" fmla="*/ 0 h 66"/>
              <a:gd name="T14" fmla="*/ 86 w 86"/>
              <a:gd name="T15" fmla="*/ 66 h 66"/>
              <a:gd name="T16" fmla="*/ 0 w 86"/>
              <a:gd name="T17" fmla="*/ 66 h 66"/>
              <a:gd name="T18" fmla="*/ 0 w 8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6">
                <a:moveTo>
                  <a:pt x="6" y="6"/>
                </a:moveTo>
                <a:lnTo>
                  <a:pt x="6" y="60"/>
                </a:lnTo>
                <a:lnTo>
                  <a:pt x="80" y="60"/>
                </a:lnTo>
                <a:lnTo>
                  <a:pt x="80" y="6"/>
                </a:lnTo>
                <a:lnTo>
                  <a:pt x="6" y="6"/>
                </a:lnTo>
                <a:close/>
                <a:moveTo>
                  <a:pt x="0" y="0"/>
                </a:moveTo>
                <a:lnTo>
                  <a:pt x="86" y="0"/>
                </a:lnTo>
                <a:lnTo>
                  <a:pt x="86" y="66"/>
                </a:lnTo>
                <a:lnTo>
                  <a:pt x="0" y="66"/>
                </a:lnTo>
                <a:lnTo>
                  <a:pt x="0" y="0"/>
                </a:lnTo>
                <a:close/>
              </a:path>
            </a:pathLst>
          </a:custGeom>
          <a:solidFill>
            <a:srgbClr val="B77F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3" name="Rectangle 322"/>
          <p:cNvSpPr>
            <a:spLocks noChangeArrowheads="1"/>
          </p:cNvSpPr>
          <p:nvPr/>
        </p:nvSpPr>
        <p:spPr bwMode="auto">
          <a:xfrm>
            <a:off x="9364994" y="5425727"/>
            <a:ext cx="159130" cy="114956"/>
          </a:xfrm>
          <a:prstGeom prst="rect">
            <a:avLst/>
          </a:prstGeom>
          <a:solidFill>
            <a:srgbClr val="4D2D6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4" name="Freeform 323"/>
          <p:cNvSpPr>
            <a:spLocks noEditPoints="1"/>
          </p:cNvSpPr>
          <p:nvPr/>
        </p:nvSpPr>
        <p:spPr bwMode="auto">
          <a:xfrm>
            <a:off x="9359100" y="5417933"/>
            <a:ext cx="168953" cy="126647"/>
          </a:xfrm>
          <a:custGeom>
            <a:avLst/>
            <a:gdLst>
              <a:gd name="T0" fmla="*/ 5 w 86"/>
              <a:gd name="T1" fmla="*/ 6 h 65"/>
              <a:gd name="T2" fmla="*/ 5 w 86"/>
              <a:gd name="T3" fmla="*/ 59 h 65"/>
              <a:gd name="T4" fmla="*/ 82 w 86"/>
              <a:gd name="T5" fmla="*/ 59 h 65"/>
              <a:gd name="T6" fmla="*/ 82 w 86"/>
              <a:gd name="T7" fmla="*/ 6 h 65"/>
              <a:gd name="T8" fmla="*/ 5 w 86"/>
              <a:gd name="T9" fmla="*/ 6 h 65"/>
              <a:gd name="T10" fmla="*/ 0 w 86"/>
              <a:gd name="T11" fmla="*/ 0 h 65"/>
              <a:gd name="T12" fmla="*/ 86 w 86"/>
              <a:gd name="T13" fmla="*/ 0 h 65"/>
              <a:gd name="T14" fmla="*/ 86 w 86"/>
              <a:gd name="T15" fmla="*/ 65 h 65"/>
              <a:gd name="T16" fmla="*/ 0 w 86"/>
              <a:gd name="T17" fmla="*/ 65 h 65"/>
              <a:gd name="T18" fmla="*/ 0 w 8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5">
                <a:moveTo>
                  <a:pt x="5" y="6"/>
                </a:moveTo>
                <a:lnTo>
                  <a:pt x="5" y="59"/>
                </a:lnTo>
                <a:lnTo>
                  <a:pt x="82" y="59"/>
                </a:lnTo>
                <a:lnTo>
                  <a:pt x="82" y="6"/>
                </a:lnTo>
                <a:lnTo>
                  <a:pt x="5" y="6"/>
                </a:lnTo>
                <a:close/>
                <a:moveTo>
                  <a:pt x="0" y="0"/>
                </a:moveTo>
                <a:lnTo>
                  <a:pt x="86" y="0"/>
                </a:lnTo>
                <a:lnTo>
                  <a:pt x="86" y="65"/>
                </a:lnTo>
                <a:lnTo>
                  <a:pt x="0" y="65"/>
                </a:lnTo>
                <a:lnTo>
                  <a:pt x="0" y="0"/>
                </a:lnTo>
                <a:close/>
              </a:path>
            </a:pathLst>
          </a:custGeom>
          <a:solidFill>
            <a:srgbClr val="B77F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5" name="Rectangle 324"/>
          <p:cNvSpPr>
            <a:spLocks noChangeArrowheads="1"/>
          </p:cNvSpPr>
          <p:nvPr/>
        </p:nvSpPr>
        <p:spPr bwMode="auto">
          <a:xfrm>
            <a:off x="9162643" y="5425727"/>
            <a:ext cx="161094" cy="114956"/>
          </a:xfrm>
          <a:prstGeom prst="rect">
            <a:avLst/>
          </a:prstGeom>
          <a:solidFill>
            <a:srgbClr val="4D2D6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6" name="Freeform 325"/>
          <p:cNvSpPr>
            <a:spLocks noEditPoints="1"/>
          </p:cNvSpPr>
          <p:nvPr/>
        </p:nvSpPr>
        <p:spPr bwMode="auto">
          <a:xfrm>
            <a:off x="9158714" y="5417933"/>
            <a:ext cx="168953" cy="126647"/>
          </a:xfrm>
          <a:custGeom>
            <a:avLst/>
            <a:gdLst>
              <a:gd name="T0" fmla="*/ 6 w 86"/>
              <a:gd name="T1" fmla="*/ 6 h 65"/>
              <a:gd name="T2" fmla="*/ 6 w 86"/>
              <a:gd name="T3" fmla="*/ 59 h 65"/>
              <a:gd name="T4" fmla="*/ 80 w 86"/>
              <a:gd name="T5" fmla="*/ 59 h 65"/>
              <a:gd name="T6" fmla="*/ 80 w 86"/>
              <a:gd name="T7" fmla="*/ 6 h 65"/>
              <a:gd name="T8" fmla="*/ 6 w 86"/>
              <a:gd name="T9" fmla="*/ 6 h 65"/>
              <a:gd name="T10" fmla="*/ 0 w 86"/>
              <a:gd name="T11" fmla="*/ 0 h 65"/>
              <a:gd name="T12" fmla="*/ 86 w 86"/>
              <a:gd name="T13" fmla="*/ 0 h 65"/>
              <a:gd name="T14" fmla="*/ 86 w 86"/>
              <a:gd name="T15" fmla="*/ 65 h 65"/>
              <a:gd name="T16" fmla="*/ 0 w 86"/>
              <a:gd name="T17" fmla="*/ 65 h 65"/>
              <a:gd name="T18" fmla="*/ 0 w 8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65">
                <a:moveTo>
                  <a:pt x="6" y="6"/>
                </a:moveTo>
                <a:lnTo>
                  <a:pt x="6" y="59"/>
                </a:lnTo>
                <a:lnTo>
                  <a:pt x="80" y="59"/>
                </a:lnTo>
                <a:lnTo>
                  <a:pt x="80" y="6"/>
                </a:lnTo>
                <a:lnTo>
                  <a:pt x="6" y="6"/>
                </a:lnTo>
                <a:close/>
                <a:moveTo>
                  <a:pt x="0" y="0"/>
                </a:moveTo>
                <a:lnTo>
                  <a:pt x="86" y="0"/>
                </a:lnTo>
                <a:lnTo>
                  <a:pt x="86" y="65"/>
                </a:lnTo>
                <a:lnTo>
                  <a:pt x="0" y="65"/>
                </a:lnTo>
                <a:lnTo>
                  <a:pt x="0" y="0"/>
                </a:lnTo>
                <a:close/>
              </a:path>
            </a:pathLst>
          </a:custGeom>
          <a:solidFill>
            <a:srgbClr val="B77F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7" name="Rectangle 326"/>
          <p:cNvSpPr>
            <a:spLocks noChangeArrowheads="1"/>
          </p:cNvSpPr>
          <p:nvPr/>
        </p:nvSpPr>
        <p:spPr bwMode="auto">
          <a:xfrm>
            <a:off x="9166572" y="5918675"/>
            <a:ext cx="357551" cy="153924"/>
          </a:xfrm>
          <a:prstGeom prst="rect">
            <a:avLst/>
          </a:prstGeom>
          <a:solidFill>
            <a:srgbClr val="01010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8" name="Freeform 327"/>
          <p:cNvSpPr>
            <a:spLocks noEditPoints="1"/>
          </p:cNvSpPr>
          <p:nvPr/>
        </p:nvSpPr>
        <p:spPr bwMode="auto">
          <a:xfrm>
            <a:off x="9162643" y="5914778"/>
            <a:ext cx="365409" cy="165615"/>
          </a:xfrm>
          <a:custGeom>
            <a:avLst/>
            <a:gdLst>
              <a:gd name="T0" fmla="*/ 5 w 186"/>
              <a:gd name="T1" fmla="*/ 6 h 85"/>
              <a:gd name="T2" fmla="*/ 5 w 186"/>
              <a:gd name="T3" fmla="*/ 79 h 85"/>
              <a:gd name="T4" fmla="*/ 182 w 186"/>
              <a:gd name="T5" fmla="*/ 79 h 85"/>
              <a:gd name="T6" fmla="*/ 182 w 186"/>
              <a:gd name="T7" fmla="*/ 6 h 85"/>
              <a:gd name="T8" fmla="*/ 5 w 186"/>
              <a:gd name="T9" fmla="*/ 6 h 85"/>
              <a:gd name="T10" fmla="*/ 0 w 186"/>
              <a:gd name="T11" fmla="*/ 0 h 85"/>
              <a:gd name="T12" fmla="*/ 186 w 186"/>
              <a:gd name="T13" fmla="*/ 0 h 85"/>
              <a:gd name="T14" fmla="*/ 186 w 186"/>
              <a:gd name="T15" fmla="*/ 85 h 85"/>
              <a:gd name="T16" fmla="*/ 0 w 186"/>
              <a:gd name="T17" fmla="*/ 85 h 85"/>
              <a:gd name="T18" fmla="*/ 0 w 186"/>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85">
                <a:moveTo>
                  <a:pt x="5" y="6"/>
                </a:moveTo>
                <a:lnTo>
                  <a:pt x="5" y="79"/>
                </a:lnTo>
                <a:lnTo>
                  <a:pt x="182" y="79"/>
                </a:lnTo>
                <a:lnTo>
                  <a:pt x="182" y="6"/>
                </a:lnTo>
                <a:lnTo>
                  <a:pt x="5" y="6"/>
                </a:lnTo>
                <a:close/>
                <a:moveTo>
                  <a:pt x="0" y="0"/>
                </a:moveTo>
                <a:lnTo>
                  <a:pt x="186" y="0"/>
                </a:lnTo>
                <a:lnTo>
                  <a:pt x="186" y="85"/>
                </a:lnTo>
                <a:lnTo>
                  <a:pt x="0" y="8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89" name="Freeform 328"/>
          <p:cNvSpPr>
            <a:spLocks/>
          </p:cNvSpPr>
          <p:nvPr/>
        </p:nvSpPr>
        <p:spPr bwMode="auto">
          <a:xfrm>
            <a:off x="9027088" y="5104239"/>
            <a:ext cx="41256" cy="1301538"/>
          </a:xfrm>
          <a:custGeom>
            <a:avLst/>
            <a:gdLst>
              <a:gd name="T0" fmla="*/ 21 w 21"/>
              <a:gd name="T1" fmla="*/ 0 h 668"/>
              <a:gd name="T2" fmla="*/ 21 w 21"/>
              <a:gd name="T3" fmla="*/ 668 h 668"/>
              <a:gd name="T4" fmla="*/ 0 w 21"/>
              <a:gd name="T5" fmla="*/ 668 h 668"/>
              <a:gd name="T6" fmla="*/ 0 w 21"/>
              <a:gd name="T7" fmla="*/ 9 h 668"/>
              <a:gd name="T8" fmla="*/ 21 w 21"/>
              <a:gd name="T9" fmla="*/ 0 h 668"/>
            </a:gdLst>
            <a:ahLst/>
            <a:cxnLst>
              <a:cxn ang="0">
                <a:pos x="T0" y="T1"/>
              </a:cxn>
              <a:cxn ang="0">
                <a:pos x="T2" y="T3"/>
              </a:cxn>
              <a:cxn ang="0">
                <a:pos x="T4" y="T5"/>
              </a:cxn>
              <a:cxn ang="0">
                <a:pos x="T6" y="T7"/>
              </a:cxn>
              <a:cxn ang="0">
                <a:pos x="T8" y="T9"/>
              </a:cxn>
            </a:cxnLst>
            <a:rect l="0" t="0" r="r" b="b"/>
            <a:pathLst>
              <a:path w="21" h="668">
                <a:moveTo>
                  <a:pt x="21" y="0"/>
                </a:moveTo>
                <a:lnTo>
                  <a:pt x="21" y="668"/>
                </a:lnTo>
                <a:lnTo>
                  <a:pt x="0" y="668"/>
                </a:lnTo>
                <a:lnTo>
                  <a:pt x="0" y="9"/>
                </a:lnTo>
                <a:lnTo>
                  <a:pt x="21" y="0"/>
                </a:lnTo>
                <a:close/>
              </a:path>
            </a:pathLst>
          </a:custGeom>
          <a:solidFill>
            <a:srgbClr val="A661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0" name="Freeform 329"/>
          <p:cNvSpPr>
            <a:spLocks/>
          </p:cNvSpPr>
          <p:nvPr/>
        </p:nvSpPr>
        <p:spPr bwMode="auto">
          <a:xfrm>
            <a:off x="8946541" y="5137362"/>
            <a:ext cx="45185" cy="1301538"/>
          </a:xfrm>
          <a:custGeom>
            <a:avLst/>
            <a:gdLst>
              <a:gd name="T0" fmla="*/ 23 w 23"/>
              <a:gd name="T1" fmla="*/ 0 h 668"/>
              <a:gd name="T2" fmla="*/ 23 w 23"/>
              <a:gd name="T3" fmla="*/ 668 h 668"/>
              <a:gd name="T4" fmla="*/ 0 w 23"/>
              <a:gd name="T5" fmla="*/ 668 h 668"/>
              <a:gd name="T6" fmla="*/ 0 w 23"/>
              <a:gd name="T7" fmla="*/ 9 h 668"/>
              <a:gd name="T8" fmla="*/ 23 w 23"/>
              <a:gd name="T9" fmla="*/ 0 h 668"/>
            </a:gdLst>
            <a:ahLst/>
            <a:cxnLst>
              <a:cxn ang="0">
                <a:pos x="T0" y="T1"/>
              </a:cxn>
              <a:cxn ang="0">
                <a:pos x="T2" y="T3"/>
              </a:cxn>
              <a:cxn ang="0">
                <a:pos x="T4" y="T5"/>
              </a:cxn>
              <a:cxn ang="0">
                <a:pos x="T6" y="T7"/>
              </a:cxn>
              <a:cxn ang="0">
                <a:pos x="T8" y="T9"/>
              </a:cxn>
            </a:cxnLst>
            <a:rect l="0" t="0" r="r" b="b"/>
            <a:pathLst>
              <a:path w="23" h="668">
                <a:moveTo>
                  <a:pt x="23" y="0"/>
                </a:moveTo>
                <a:lnTo>
                  <a:pt x="23" y="668"/>
                </a:lnTo>
                <a:lnTo>
                  <a:pt x="0" y="668"/>
                </a:lnTo>
                <a:lnTo>
                  <a:pt x="0" y="9"/>
                </a:lnTo>
                <a:lnTo>
                  <a:pt x="23" y="0"/>
                </a:lnTo>
                <a:close/>
              </a:path>
            </a:pathLst>
          </a:custGeom>
          <a:solidFill>
            <a:srgbClr val="A661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1" name="Rectangle 330"/>
          <p:cNvSpPr>
            <a:spLocks noChangeArrowheads="1"/>
          </p:cNvSpPr>
          <p:nvPr/>
        </p:nvSpPr>
        <p:spPr bwMode="auto">
          <a:xfrm>
            <a:off x="-95" y="6053115"/>
            <a:ext cx="12435706" cy="666356"/>
          </a:xfrm>
          <a:prstGeom prst="rect">
            <a:avLst/>
          </a:prstGeom>
          <a:solidFill>
            <a:srgbClr val="969595"/>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2" name="Rectangle 331"/>
          <p:cNvSpPr>
            <a:spLocks noChangeArrowheads="1"/>
          </p:cNvSpPr>
          <p:nvPr/>
        </p:nvSpPr>
        <p:spPr bwMode="auto">
          <a:xfrm>
            <a:off x="-95" y="6438900"/>
            <a:ext cx="12435706" cy="666356"/>
          </a:xfrm>
          <a:prstGeom prst="rect">
            <a:avLst/>
          </a:prstGeom>
          <a:solidFill>
            <a:srgbClr val="969595"/>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3" name="Freeform 332"/>
          <p:cNvSpPr>
            <a:spLocks noEditPoints="1"/>
          </p:cNvSpPr>
          <p:nvPr/>
        </p:nvSpPr>
        <p:spPr bwMode="auto">
          <a:xfrm>
            <a:off x="5068487" y="6431106"/>
            <a:ext cx="5033219" cy="678047"/>
          </a:xfrm>
          <a:custGeom>
            <a:avLst/>
            <a:gdLst>
              <a:gd name="T0" fmla="*/ 2554 w 2562"/>
              <a:gd name="T1" fmla="*/ 0 h 348"/>
              <a:gd name="T2" fmla="*/ 2562 w 2562"/>
              <a:gd name="T3" fmla="*/ 0 h 348"/>
              <a:gd name="T4" fmla="*/ 2562 w 2562"/>
              <a:gd name="T5" fmla="*/ 348 h 348"/>
              <a:gd name="T6" fmla="*/ 2554 w 2562"/>
              <a:gd name="T7" fmla="*/ 348 h 348"/>
              <a:gd name="T8" fmla="*/ 2554 w 2562"/>
              <a:gd name="T9" fmla="*/ 0 h 348"/>
              <a:gd name="T10" fmla="*/ 1698 w 2562"/>
              <a:gd name="T11" fmla="*/ 0 h 348"/>
              <a:gd name="T12" fmla="*/ 1705 w 2562"/>
              <a:gd name="T13" fmla="*/ 0 h 348"/>
              <a:gd name="T14" fmla="*/ 1705 w 2562"/>
              <a:gd name="T15" fmla="*/ 348 h 348"/>
              <a:gd name="T16" fmla="*/ 1698 w 2562"/>
              <a:gd name="T17" fmla="*/ 348 h 348"/>
              <a:gd name="T18" fmla="*/ 1698 w 2562"/>
              <a:gd name="T19" fmla="*/ 0 h 348"/>
              <a:gd name="T20" fmla="*/ 841 w 2562"/>
              <a:gd name="T21" fmla="*/ 0 h 348"/>
              <a:gd name="T22" fmla="*/ 849 w 2562"/>
              <a:gd name="T23" fmla="*/ 0 h 348"/>
              <a:gd name="T24" fmla="*/ 849 w 2562"/>
              <a:gd name="T25" fmla="*/ 348 h 348"/>
              <a:gd name="T26" fmla="*/ 841 w 2562"/>
              <a:gd name="T27" fmla="*/ 348 h 348"/>
              <a:gd name="T28" fmla="*/ 841 w 2562"/>
              <a:gd name="T29" fmla="*/ 0 h 348"/>
              <a:gd name="T30" fmla="*/ 0 w 2562"/>
              <a:gd name="T31" fmla="*/ 0 h 348"/>
              <a:gd name="T32" fmla="*/ 8 w 2562"/>
              <a:gd name="T33" fmla="*/ 0 h 348"/>
              <a:gd name="T34" fmla="*/ 8 w 2562"/>
              <a:gd name="T35" fmla="*/ 348 h 348"/>
              <a:gd name="T36" fmla="*/ 0 w 2562"/>
              <a:gd name="T37" fmla="*/ 348 h 348"/>
              <a:gd name="T38" fmla="*/ 0 w 2562"/>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2" h="348">
                <a:moveTo>
                  <a:pt x="2554" y="0"/>
                </a:moveTo>
                <a:lnTo>
                  <a:pt x="2562" y="0"/>
                </a:lnTo>
                <a:lnTo>
                  <a:pt x="2562" y="348"/>
                </a:lnTo>
                <a:lnTo>
                  <a:pt x="2554" y="348"/>
                </a:lnTo>
                <a:lnTo>
                  <a:pt x="2554" y="0"/>
                </a:lnTo>
                <a:close/>
                <a:moveTo>
                  <a:pt x="1698" y="0"/>
                </a:moveTo>
                <a:lnTo>
                  <a:pt x="1705" y="0"/>
                </a:lnTo>
                <a:lnTo>
                  <a:pt x="1705" y="348"/>
                </a:lnTo>
                <a:lnTo>
                  <a:pt x="1698" y="348"/>
                </a:lnTo>
                <a:lnTo>
                  <a:pt x="1698" y="0"/>
                </a:lnTo>
                <a:close/>
                <a:moveTo>
                  <a:pt x="841" y="0"/>
                </a:moveTo>
                <a:lnTo>
                  <a:pt x="849" y="0"/>
                </a:lnTo>
                <a:lnTo>
                  <a:pt x="849" y="348"/>
                </a:lnTo>
                <a:lnTo>
                  <a:pt x="841" y="348"/>
                </a:lnTo>
                <a:lnTo>
                  <a:pt x="841" y="0"/>
                </a:lnTo>
                <a:close/>
                <a:moveTo>
                  <a:pt x="0" y="0"/>
                </a:moveTo>
                <a:lnTo>
                  <a:pt x="8" y="0"/>
                </a:lnTo>
                <a:lnTo>
                  <a:pt x="8" y="348"/>
                </a:lnTo>
                <a:lnTo>
                  <a:pt x="0" y="348"/>
                </a:lnTo>
                <a:lnTo>
                  <a:pt x="0" y="0"/>
                </a:lnTo>
                <a:close/>
              </a:path>
            </a:pathLst>
          </a:custGeom>
          <a:solidFill>
            <a:srgbClr val="74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4" name="Freeform 333"/>
          <p:cNvSpPr>
            <a:spLocks noEditPoints="1"/>
          </p:cNvSpPr>
          <p:nvPr/>
        </p:nvSpPr>
        <p:spPr bwMode="auto">
          <a:xfrm>
            <a:off x="52948" y="6431106"/>
            <a:ext cx="5031255" cy="678047"/>
          </a:xfrm>
          <a:custGeom>
            <a:avLst/>
            <a:gdLst>
              <a:gd name="T0" fmla="*/ 2553 w 2561"/>
              <a:gd name="T1" fmla="*/ 0 h 348"/>
              <a:gd name="T2" fmla="*/ 2561 w 2561"/>
              <a:gd name="T3" fmla="*/ 0 h 348"/>
              <a:gd name="T4" fmla="*/ 2561 w 2561"/>
              <a:gd name="T5" fmla="*/ 348 h 348"/>
              <a:gd name="T6" fmla="*/ 2553 w 2561"/>
              <a:gd name="T7" fmla="*/ 348 h 348"/>
              <a:gd name="T8" fmla="*/ 2553 w 2561"/>
              <a:gd name="T9" fmla="*/ 0 h 348"/>
              <a:gd name="T10" fmla="*/ 1697 w 2561"/>
              <a:gd name="T11" fmla="*/ 0 h 348"/>
              <a:gd name="T12" fmla="*/ 1705 w 2561"/>
              <a:gd name="T13" fmla="*/ 0 h 348"/>
              <a:gd name="T14" fmla="*/ 1705 w 2561"/>
              <a:gd name="T15" fmla="*/ 348 h 348"/>
              <a:gd name="T16" fmla="*/ 1697 w 2561"/>
              <a:gd name="T17" fmla="*/ 348 h 348"/>
              <a:gd name="T18" fmla="*/ 1697 w 2561"/>
              <a:gd name="T19" fmla="*/ 0 h 348"/>
              <a:gd name="T20" fmla="*/ 841 w 2561"/>
              <a:gd name="T21" fmla="*/ 0 h 348"/>
              <a:gd name="T22" fmla="*/ 849 w 2561"/>
              <a:gd name="T23" fmla="*/ 0 h 348"/>
              <a:gd name="T24" fmla="*/ 849 w 2561"/>
              <a:gd name="T25" fmla="*/ 348 h 348"/>
              <a:gd name="T26" fmla="*/ 841 w 2561"/>
              <a:gd name="T27" fmla="*/ 348 h 348"/>
              <a:gd name="T28" fmla="*/ 841 w 2561"/>
              <a:gd name="T29" fmla="*/ 0 h 348"/>
              <a:gd name="T30" fmla="*/ 0 w 2561"/>
              <a:gd name="T31" fmla="*/ 0 h 348"/>
              <a:gd name="T32" fmla="*/ 8 w 2561"/>
              <a:gd name="T33" fmla="*/ 0 h 348"/>
              <a:gd name="T34" fmla="*/ 8 w 2561"/>
              <a:gd name="T35" fmla="*/ 348 h 348"/>
              <a:gd name="T36" fmla="*/ 0 w 2561"/>
              <a:gd name="T37" fmla="*/ 348 h 348"/>
              <a:gd name="T38" fmla="*/ 0 w 2561"/>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1" h="348">
                <a:moveTo>
                  <a:pt x="2553" y="0"/>
                </a:moveTo>
                <a:lnTo>
                  <a:pt x="2561" y="0"/>
                </a:lnTo>
                <a:lnTo>
                  <a:pt x="2561" y="348"/>
                </a:lnTo>
                <a:lnTo>
                  <a:pt x="2553" y="348"/>
                </a:lnTo>
                <a:lnTo>
                  <a:pt x="2553" y="0"/>
                </a:lnTo>
                <a:close/>
                <a:moveTo>
                  <a:pt x="1697" y="0"/>
                </a:moveTo>
                <a:lnTo>
                  <a:pt x="1705" y="0"/>
                </a:lnTo>
                <a:lnTo>
                  <a:pt x="1705" y="348"/>
                </a:lnTo>
                <a:lnTo>
                  <a:pt x="1697" y="348"/>
                </a:lnTo>
                <a:lnTo>
                  <a:pt x="1697" y="0"/>
                </a:lnTo>
                <a:close/>
                <a:moveTo>
                  <a:pt x="841" y="0"/>
                </a:moveTo>
                <a:lnTo>
                  <a:pt x="849" y="0"/>
                </a:lnTo>
                <a:lnTo>
                  <a:pt x="849" y="348"/>
                </a:lnTo>
                <a:lnTo>
                  <a:pt x="841" y="348"/>
                </a:lnTo>
                <a:lnTo>
                  <a:pt x="841" y="0"/>
                </a:lnTo>
                <a:close/>
                <a:moveTo>
                  <a:pt x="0" y="0"/>
                </a:moveTo>
                <a:lnTo>
                  <a:pt x="8" y="0"/>
                </a:lnTo>
                <a:lnTo>
                  <a:pt x="8" y="348"/>
                </a:lnTo>
                <a:lnTo>
                  <a:pt x="0" y="348"/>
                </a:lnTo>
                <a:lnTo>
                  <a:pt x="0" y="0"/>
                </a:lnTo>
                <a:close/>
              </a:path>
            </a:pathLst>
          </a:custGeom>
          <a:solidFill>
            <a:srgbClr val="74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5" name="Freeform 334"/>
          <p:cNvSpPr>
            <a:spLocks/>
          </p:cNvSpPr>
          <p:nvPr/>
        </p:nvSpPr>
        <p:spPr bwMode="auto">
          <a:xfrm>
            <a:off x="5084203" y="6189504"/>
            <a:ext cx="7351408" cy="62349"/>
          </a:xfrm>
          <a:custGeom>
            <a:avLst/>
            <a:gdLst>
              <a:gd name="T0" fmla="*/ 0 w 3742"/>
              <a:gd name="T1" fmla="*/ 0 h 32"/>
              <a:gd name="T2" fmla="*/ 23 w 3742"/>
              <a:gd name="T3" fmla="*/ 0 h 32"/>
              <a:gd name="T4" fmla="*/ 27 w 3742"/>
              <a:gd name="T5" fmla="*/ 0 h 32"/>
              <a:gd name="T6" fmla="*/ 29 w 3742"/>
              <a:gd name="T7" fmla="*/ 0 h 32"/>
              <a:gd name="T8" fmla="*/ 3742 w 3742"/>
              <a:gd name="T9" fmla="*/ 0 h 32"/>
              <a:gd name="T10" fmla="*/ 3742 w 3742"/>
              <a:gd name="T11" fmla="*/ 32 h 32"/>
              <a:gd name="T12" fmla="*/ 17 w 3742"/>
              <a:gd name="T13" fmla="*/ 32 h 32"/>
              <a:gd name="T14" fmla="*/ 10 w 3742"/>
              <a:gd name="T15" fmla="*/ 32 h 32"/>
              <a:gd name="T16" fmla="*/ 0 w 3742"/>
              <a:gd name="T17" fmla="*/ 32 h 32"/>
              <a:gd name="T18" fmla="*/ 0 w 374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2" h="32">
                <a:moveTo>
                  <a:pt x="0" y="0"/>
                </a:moveTo>
                <a:lnTo>
                  <a:pt x="23" y="0"/>
                </a:lnTo>
                <a:lnTo>
                  <a:pt x="27" y="0"/>
                </a:lnTo>
                <a:lnTo>
                  <a:pt x="29" y="0"/>
                </a:lnTo>
                <a:lnTo>
                  <a:pt x="3742" y="0"/>
                </a:lnTo>
                <a:lnTo>
                  <a:pt x="3742" y="32"/>
                </a:lnTo>
                <a:lnTo>
                  <a:pt x="17" y="32"/>
                </a:lnTo>
                <a:lnTo>
                  <a:pt x="10" y="32"/>
                </a:lnTo>
                <a:lnTo>
                  <a:pt x="0" y="32"/>
                </a:lnTo>
                <a:lnTo>
                  <a:pt x="0" y="0"/>
                </a:lnTo>
                <a:close/>
              </a:path>
            </a:pathLst>
          </a:custGeom>
          <a:solidFill>
            <a:srgbClr val="5051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6" name="Freeform 335"/>
          <p:cNvSpPr>
            <a:spLocks/>
          </p:cNvSpPr>
          <p:nvPr/>
        </p:nvSpPr>
        <p:spPr bwMode="auto">
          <a:xfrm>
            <a:off x="6437789" y="5283493"/>
            <a:ext cx="35362" cy="33123"/>
          </a:xfrm>
          <a:custGeom>
            <a:avLst/>
            <a:gdLst>
              <a:gd name="T0" fmla="*/ 8 w 18"/>
              <a:gd name="T1" fmla="*/ 0 h 17"/>
              <a:gd name="T2" fmla="*/ 14 w 18"/>
              <a:gd name="T3" fmla="*/ 0 h 17"/>
              <a:gd name="T4" fmla="*/ 16 w 18"/>
              <a:gd name="T5" fmla="*/ 4 h 17"/>
              <a:gd name="T6" fmla="*/ 18 w 18"/>
              <a:gd name="T7" fmla="*/ 7 h 17"/>
              <a:gd name="T8" fmla="*/ 16 w 18"/>
              <a:gd name="T9" fmla="*/ 13 h 17"/>
              <a:gd name="T10" fmla="*/ 14 w 18"/>
              <a:gd name="T11" fmla="*/ 15 h 17"/>
              <a:gd name="T12" fmla="*/ 8 w 18"/>
              <a:gd name="T13" fmla="*/ 17 h 17"/>
              <a:gd name="T14" fmla="*/ 4 w 18"/>
              <a:gd name="T15" fmla="*/ 15 h 17"/>
              <a:gd name="T16" fmla="*/ 0 w 18"/>
              <a:gd name="T17" fmla="*/ 13 h 17"/>
              <a:gd name="T18" fmla="*/ 0 w 18"/>
              <a:gd name="T19" fmla="*/ 7 h 17"/>
              <a:gd name="T20" fmla="*/ 0 w 18"/>
              <a:gd name="T21" fmla="*/ 4 h 17"/>
              <a:gd name="T22" fmla="*/ 4 w 18"/>
              <a:gd name="T23" fmla="*/ 0 h 17"/>
              <a:gd name="T24" fmla="*/ 8 w 18"/>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8" y="0"/>
                </a:moveTo>
                <a:lnTo>
                  <a:pt x="14" y="0"/>
                </a:lnTo>
                <a:lnTo>
                  <a:pt x="16" y="4"/>
                </a:lnTo>
                <a:lnTo>
                  <a:pt x="18" y="7"/>
                </a:lnTo>
                <a:lnTo>
                  <a:pt x="16" y="13"/>
                </a:lnTo>
                <a:lnTo>
                  <a:pt x="14" y="15"/>
                </a:lnTo>
                <a:lnTo>
                  <a:pt x="8" y="17"/>
                </a:lnTo>
                <a:lnTo>
                  <a:pt x="4" y="15"/>
                </a:lnTo>
                <a:lnTo>
                  <a:pt x="0" y="13"/>
                </a:lnTo>
                <a:lnTo>
                  <a:pt x="0" y="7"/>
                </a:lnTo>
                <a:lnTo>
                  <a:pt x="0" y="4"/>
                </a:lnTo>
                <a:lnTo>
                  <a:pt x="4" y="0"/>
                </a:lnTo>
                <a:lnTo>
                  <a:pt x="8"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7" name="Freeform 336"/>
          <p:cNvSpPr>
            <a:spLocks/>
          </p:cNvSpPr>
          <p:nvPr/>
        </p:nvSpPr>
        <p:spPr bwMode="auto">
          <a:xfrm>
            <a:off x="6392604" y="5301029"/>
            <a:ext cx="117874" cy="27278"/>
          </a:xfrm>
          <a:custGeom>
            <a:avLst/>
            <a:gdLst>
              <a:gd name="T0" fmla="*/ 0 w 60"/>
              <a:gd name="T1" fmla="*/ 0 h 14"/>
              <a:gd name="T2" fmla="*/ 60 w 60"/>
              <a:gd name="T3" fmla="*/ 0 h 14"/>
              <a:gd name="T4" fmla="*/ 60 w 60"/>
              <a:gd name="T5" fmla="*/ 6 h 14"/>
              <a:gd name="T6" fmla="*/ 43 w 60"/>
              <a:gd name="T7" fmla="*/ 14 h 14"/>
              <a:gd name="T8" fmla="*/ 22 w 60"/>
              <a:gd name="T9" fmla="*/ 14 h 14"/>
              <a:gd name="T10" fmla="*/ 0 w 60"/>
              <a:gd name="T11" fmla="*/ 6 h 14"/>
              <a:gd name="T12" fmla="*/ 0 w 6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0" h="14">
                <a:moveTo>
                  <a:pt x="0" y="0"/>
                </a:moveTo>
                <a:lnTo>
                  <a:pt x="60" y="0"/>
                </a:lnTo>
                <a:lnTo>
                  <a:pt x="60" y="6"/>
                </a:lnTo>
                <a:lnTo>
                  <a:pt x="43" y="14"/>
                </a:lnTo>
                <a:lnTo>
                  <a:pt x="22" y="14"/>
                </a:lnTo>
                <a:lnTo>
                  <a:pt x="0" y="6"/>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8" name="Freeform 337"/>
          <p:cNvSpPr>
            <a:spLocks/>
          </p:cNvSpPr>
          <p:nvPr/>
        </p:nvSpPr>
        <p:spPr bwMode="auto">
          <a:xfrm>
            <a:off x="6445648" y="5264009"/>
            <a:ext cx="19646" cy="689737"/>
          </a:xfrm>
          <a:custGeom>
            <a:avLst/>
            <a:gdLst>
              <a:gd name="T0" fmla="*/ 4 w 10"/>
              <a:gd name="T1" fmla="*/ 0 h 354"/>
              <a:gd name="T2" fmla="*/ 8 w 10"/>
              <a:gd name="T3" fmla="*/ 2 h 354"/>
              <a:gd name="T4" fmla="*/ 10 w 10"/>
              <a:gd name="T5" fmla="*/ 6 h 354"/>
              <a:gd name="T6" fmla="*/ 10 w 10"/>
              <a:gd name="T7" fmla="*/ 348 h 354"/>
              <a:gd name="T8" fmla="*/ 8 w 10"/>
              <a:gd name="T9" fmla="*/ 352 h 354"/>
              <a:gd name="T10" fmla="*/ 4 w 10"/>
              <a:gd name="T11" fmla="*/ 354 h 354"/>
              <a:gd name="T12" fmla="*/ 2 w 10"/>
              <a:gd name="T13" fmla="*/ 352 h 354"/>
              <a:gd name="T14" fmla="*/ 0 w 10"/>
              <a:gd name="T15" fmla="*/ 348 h 354"/>
              <a:gd name="T16" fmla="*/ 0 w 10"/>
              <a:gd name="T17" fmla="*/ 6 h 354"/>
              <a:gd name="T18" fmla="*/ 2 w 10"/>
              <a:gd name="T19" fmla="*/ 2 h 354"/>
              <a:gd name="T20" fmla="*/ 4 w 10"/>
              <a:gd name="T2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54">
                <a:moveTo>
                  <a:pt x="4" y="0"/>
                </a:moveTo>
                <a:lnTo>
                  <a:pt x="8" y="2"/>
                </a:lnTo>
                <a:lnTo>
                  <a:pt x="10" y="6"/>
                </a:lnTo>
                <a:lnTo>
                  <a:pt x="10" y="348"/>
                </a:lnTo>
                <a:lnTo>
                  <a:pt x="8" y="352"/>
                </a:lnTo>
                <a:lnTo>
                  <a:pt x="4" y="354"/>
                </a:lnTo>
                <a:lnTo>
                  <a:pt x="2" y="352"/>
                </a:lnTo>
                <a:lnTo>
                  <a:pt x="0" y="348"/>
                </a:lnTo>
                <a:lnTo>
                  <a:pt x="0" y="6"/>
                </a:lnTo>
                <a:lnTo>
                  <a:pt x="2" y="2"/>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299" name="Freeform 338"/>
          <p:cNvSpPr>
            <a:spLocks/>
          </p:cNvSpPr>
          <p:nvPr/>
        </p:nvSpPr>
        <p:spPr bwMode="auto">
          <a:xfrm>
            <a:off x="6431896" y="5821254"/>
            <a:ext cx="49114" cy="15587"/>
          </a:xfrm>
          <a:custGeom>
            <a:avLst/>
            <a:gdLst>
              <a:gd name="T0" fmla="*/ 3 w 25"/>
              <a:gd name="T1" fmla="*/ 0 h 8"/>
              <a:gd name="T2" fmla="*/ 19 w 25"/>
              <a:gd name="T3" fmla="*/ 0 h 8"/>
              <a:gd name="T4" fmla="*/ 23 w 25"/>
              <a:gd name="T5" fmla="*/ 0 h 8"/>
              <a:gd name="T6" fmla="*/ 25 w 25"/>
              <a:gd name="T7" fmla="*/ 4 h 8"/>
              <a:gd name="T8" fmla="*/ 23 w 25"/>
              <a:gd name="T9" fmla="*/ 8 h 8"/>
              <a:gd name="T10" fmla="*/ 19 w 25"/>
              <a:gd name="T11" fmla="*/ 8 h 8"/>
              <a:gd name="T12" fmla="*/ 3 w 25"/>
              <a:gd name="T13" fmla="*/ 8 h 8"/>
              <a:gd name="T14" fmla="*/ 2 w 25"/>
              <a:gd name="T15" fmla="*/ 8 h 8"/>
              <a:gd name="T16" fmla="*/ 0 w 25"/>
              <a:gd name="T17" fmla="*/ 4 h 8"/>
              <a:gd name="T18" fmla="*/ 2 w 25"/>
              <a:gd name="T19" fmla="*/ 0 h 8"/>
              <a:gd name="T20" fmla="*/ 3 w 2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8">
                <a:moveTo>
                  <a:pt x="3" y="0"/>
                </a:moveTo>
                <a:lnTo>
                  <a:pt x="19" y="0"/>
                </a:lnTo>
                <a:lnTo>
                  <a:pt x="23" y="0"/>
                </a:lnTo>
                <a:lnTo>
                  <a:pt x="25" y="4"/>
                </a:lnTo>
                <a:lnTo>
                  <a:pt x="23" y="8"/>
                </a:lnTo>
                <a:lnTo>
                  <a:pt x="19" y="8"/>
                </a:lnTo>
                <a:lnTo>
                  <a:pt x="3" y="8"/>
                </a:lnTo>
                <a:lnTo>
                  <a:pt x="2" y="8"/>
                </a:lnTo>
                <a:lnTo>
                  <a:pt x="0" y="4"/>
                </a:lnTo>
                <a:lnTo>
                  <a:pt x="2" y="0"/>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0" name="Freeform 339"/>
          <p:cNvSpPr>
            <a:spLocks/>
          </p:cNvSpPr>
          <p:nvPr/>
        </p:nvSpPr>
        <p:spPr bwMode="auto">
          <a:xfrm>
            <a:off x="6431896" y="5357533"/>
            <a:ext cx="49114" cy="15587"/>
          </a:xfrm>
          <a:custGeom>
            <a:avLst/>
            <a:gdLst>
              <a:gd name="T0" fmla="*/ 3 w 25"/>
              <a:gd name="T1" fmla="*/ 0 h 8"/>
              <a:gd name="T2" fmla="*/ 19 w 25"/>
              <a:gd name="T3" fmla="*/ 0 h 8"/>
              <a:gd name="T4" fmla="*/ 23 w 25"/>
              <a:gd name="T5" fmla="*/ 0 h 8"/>
              <a:gd name="T6" fmla="*/ 25 w 25"/>
              <a:gd name="T7" fmla="*/ 4 h 8"/>
              <a:gd name="T8" fmla="*/ 23 w 25"/>
              <a:gd name="T9" fmla="*/ 6 h 8"/>
              <a:gd name="T10" fmla="*/ 19 w 25"/>
              <a:gd name="T11" fmla="*/ 8 h 8"/>
              <a:gd name="T12" fmla="*/ 3 w 25"/>
              <a:gd name="T13" fmla="*/ 8 h 8"/>
              <a:gd name="T14" fmla="*/ 2 w 25"/>
              <a:gd name="T15" fmla="*/ 6 h 8"/>
              <a:gd name="T16" fmla="*/ 0 w 25"/>
              <a:gd name="T17" fmla="*/ 4 h 8"/>
              <a:gd name="T18" fmla="*/ 2 w 25"/>
              <a:gd name="T19" fmla="*/ 0 h 8"/>
              <a:gd name="T20" fmla="*/ 3 w 2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8">
                <a:moveTo>
                  <a:pt x="3" y="0"/>
                </a:moveTo>
                <a:lnTo>
                  <a:pt x="19" y="0"/>
                </a:lnTo>
                <a:lnTo>
                  <a:pt x="23" y="0"/>
                </a:lnTo>
                <a:lnTo>
                  <a:pt x="25" y="4"/>
                </a:lnTo>
                <a:lnTo>
                  <a:pt x="23" y="6"/>
                </a:lnTo>
                <a:lnTo>
                  <a:pt x="19" y="8"/>
                </a:lnTo>
                <a:lnTo>
                  <a:pt x="3" y="8"/>
                </a:lnTo>
                <a:lnTo>
                  <a:pt x="2" y="6"/>
                </a:lnTo>
                <a:lnTo>
                  <a:pt x="0" y="4"/>
                </a:lnTo>
                <a:lnTo>
                  <a:pt x="2" y="0"/>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1" name="Freeform 340"/>
          <p:cNvSpPr>
            <a:spLocks/>
          </p:cNvSpPr>
          <p:nvPr/>
        </p:nvSpPr>
        <p:spPr bwMode="auto">
          <a:xfrm>
            <a:off x="6333667" y="5394552"/>
            <a:ext cx="243606" cy="7794"/>
          </a:xfrm>
          <a:custGeom>
            <a:avLst/>
            <a:gdLst>
              <a:gd name="T0" fmla="*/ 2 w 124"/>
              <a:gd name="T1" fmla="*/ 0 h 4"/>
              <a:gd name="T2" fmla="*/ 123 w 124"/>
              <a:gd name="T3" fmla="*/ 0 h 4"/>
              <a:gd name="T4" fmla="*/ 124 w 124"/>
              <a:gd name="T5" fmla="*/ 0 h 4"/>
              <a:gd name="T6" fmla="*/ 124 w 124"/>
              <a:gd name="T7" fmla="*/ 2 h 4"/>
              <a:gd name="T8" fmla="*/ 124 w 124"/>
              <a:gd name="T9" fmla="*/ 4 h 4"/>
              <a:gd name="T10" fmla="*/ 123 w 124"/>
              <a:gd name="T11" fmla="*/ 4 h 4"/>
              <a:gd name="T12" fmla="*/ 2 w 124"/>
              <a:gd name="T13" fmla="*/ 4 h 4"/>
              <a:gd name="T14" fmla="*/ 0 w 124"/>
              <a:gd name="T15" fmla="*/ 4 h 4"/>
              <a:gd name="T16" fmla="*/ 0 w 124"/>
              <a:gd name="T17" fmla="*/ 2 h 4"/>
              <a:gd name="T18" fmla="*/ 0 w 124"/>
              <a:gd name="T19" fmla="*/ 0 h 4"/>
              <a:gd name="T20" fmla="*/ 2 w 12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
                <a:moveTo>
                  <a:pt x="2" y="0"/>
                </a:moveTo>
                <a:lnTo>
                  <a:pt x="123" y="0"/>
                </a:lnTo>
                <a:lnTo>
                  <a:pt x="124" y="0"/>
                </a:lnTo>
                <a:lnTo>
                  <a:pt x="124" y="2"/>
                </a:lnTo>
                <a:lnTo>
                  <a:pt x="124" y="4"/>
                </a:lnTo>
                <a:lnTo>
                  <a:pt x="123" y="4"/>
                </a:lnTo>
                <a:lnTo>
                  <a:pt x="2" y="4"/>
                </a:lnTo>
                <a:lnTo>
                  <a:pt x="0" y="4"/>
                </a:lnTo>
                <a:lnTo>
                  <a:pt x="0" y="2"/>
                </a:lnTo>
                <a:lnTo>
                  <a:pt x="0"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2" name="Freeform 341"/>
          <p:cNvSpPr>
            <a:spLocks/>
          </p:cNvSpPr>
          <p:nvPr/>
        </p:nvSpPr>
        <p:spPr bwMode="auto">
          <a:xfrm>
            <a:off x="6333667" y="5653691"/>
            <a:ext cx="243606" cy="7794"/>
          </a:xfrm>
          <a:custGeom>
            <a:avLst/>
            <a:gdLst>
              <a:gd name="T0" fmla="*/ 2 w 124"/>
              <a:gd name="T1" fmla="*/ 0 h 4"/>
              <a:gd name="T2" fmla="*/ 123 w 124"/>
              <a:gd name="T3" fmla="*/ 0 h 4"/>
              <a:gd name="T4" fmla="*/ 124 w 124"/>
              <a:gd name="T5" fmla="*/ 0 h 4"/>
              <a:gd name="T6" fmla="*/ 124 w 124"/>
              <a:gd name="T7" fmla="*/ 2 h 4"/>
              <a:gd name="T8" fmla="*/ 124 w 124"/>
              <a:gd name="T9" fmla="*/ 4 h 4"/>
              <a:gd name="T10" fmla="*/ 123 w 124"/>
              <a:gd name="T11" fmla="*/ 4 h 4"/>
              <a:gd name="T12" fmla="*/ 2 w 124"/>
              <a:gd name="T13" fmla="*/ 4 h 4"/>
              <a:gd name="T14" fmla="*/ 0 w 124"/>
              <a:gd name="T15" fmla="*/ 4 h 4"/>
              <a:gd name="T16" fmla="*/ 0 w 124"/>
              <a:gd name="T17" fmla="*/ 2 h 4"/>
              <a:gd name="T18" fmla="*/ 0 w 124"/>
              <a:gd name="T19" fmla="*/ 0 h 4"/>
              <a:gd name="T20" fmla="*/ 2 w 12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
                <a:moveTo>
                  <a:pt x="2" y="0"/>
                </a:moveTo>
                <a:lnTo>
                  <a:pt x="123" y="0"/>
                </a:lnTo>
                <a:lnTo>
                  <a:pt x="124" y="0"/>
                </a:lnTo>
                <a:lnTo>
                  <a:pt x="124" y="2"/>
                </a:lnTo>
                <a:lnTo>
                  <a:pt x="124" y="4"/>
                </a:lnTo>
                <a:lnTo>
                  <a:pt x="123" y="4"/>
                </a:lnTo>
                <a:lnTo>
                  <a:pt x="2" y="4"/>
                </a:lnTo>
                <a:lnTo>
                  <a:pt x="0" y="4"/>
                </a:lnTo>
                <a:lnTo>
                  <a:pt x="0" y="2"/>
                </a:lnTo>
                <a:lnTo>
                  <a:pt x="0"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3" name="Freeform 342"/>
          <p:cNvSpPr>
            <a:spLocks/>
          </p:cNvSpPr>
          <p:nvPr/>
        </p:nvSpPr>
        <p:spPr bwMode="auto">
          <a:xfrm>
            <a:off x="6424037" y="5869964"/>
            <a:ext cx="58937" cy="19484"/>
          </a:xfrm>
          <a:custGeom>
            <a:avLst/>
            <a:gdLst>
              <a:gd name="T0" fmla="*/ 6 w 30"/>
              <a:gd name="T1" fmla="*/ 0 h 10"/>
              <a:gd name="T2" fmla="*/ 27 w 30"/>
              <a:gd name="T3" fmla="*/ 0 h 10"/>
              <a:gd name="T4" fmla="*/ 30 w 30"/>
              <a:gd name="T5" fmla="*/ 2 h 10"/>
              <a:gd name="T6" fmla="*/ 30 w 30"/>
              <a:gd name="T7" fmla="*/ 6 h 10"/>
              <a:gd name="T8" fmla="*/ 30 w 30"/>
              <a:gd name="T9" fmla="*/ 8 h 10"/>
              <a:gd name="T10" fmla="*/ 27 w 30"/>
              <a:gd name="T11" fmla="*/ 10 h 10"/>
              <a:gd name="T12" fmla="*/ 6 w 30"/>
              <a:gd name="T13" fmla="*/ 10 h 10"/>
              <a:gd name="T14" fmla="*/ 2 w 30"/>
              <a:gd name="T15" fmla="*/ 8 h 10"/>
              <a:gd name="T16" fmla="*/ 0 w 30"/>
              <a:gd name="T17" fmla="*/ 6 h 10"/>
              <a:gd name="T18" fmla="*/ 2 w 30"/>
              <a:gd name="T19" fmla="*/ 2 h 10"/>
              <a:gd name="T20" fmla="*/ 6 w 30"/>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0">
                <a:moveTo>
                  <a:pt x="6" y="0"/>
                </a:moveTo>
                <a:lnTo>
                  <a:pt x="27" y="0"/>
                </a:lnTo>
                <a:lnTo>
                  <a:pt x="30" y="2"/>
                </a:lnTo>
                <a:lnTo>
                  <a:pt x="30" y="6"/>
                </a:lnTo>
                <a:lnTo>
                  <a:pt x="30" y="8"/>
                </a:lnTo>
                <a:lnTo>
                  <a:pt x="27" y="10"/>
                </a:lnTo>
                <a:lnTo>
                  <a:pt x="6" y="10"/>
                </a:lnTo>
                <a:lnTo>
                  <a:pt x="2" y="8"/>
                </a:lnTo>
                <a:lnTo>
                  <a:pt x="0" y="6"/>
                </a:lnTo>
                <a:lnTo>
                  <a:pt x="2" y="2"/>
                </a:lnTo>
                <a:lnTo>
                  <a:pt x="6"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4" name="Freeform 343"/>
          <p:cNvSpPr>
            <a:spLocks/>
          </p:cNvSpPr>
          <p:nvPr/>
        </p:nvSpPr>
        <p:spPr bwMode="auto">
          <a:xfrm>
            <a:off x="6424037" y="5889448"/>
            <a:ext cx="58937" cy="17536"/>
          </a:xfrm>
          <a:custGeom>
            <a:avLst/>
            <a:gdLst>
              <a:gd name="T0" fmla="*/ 6 w 30"/>
              <a:gd name="T1" fmla="*/ 0 h 9"/>
              <a:gd name="T2" fmla="*/ 27 w 30"/>
              <a:gd name="T3" fmla="*/ 0 h 9"/>
              <a:gd name="T4" fmla="*/ 30 w 30"/>
              <a:gd name="T5" fmla="*/ 2 h 9"/>
              <a:gd name="T6" fmla="*/ 30 w 30"/>
              <a:gd name="T7" fmla="*/ 4 h 9"/>
              <a:gd name="T8" fmla="*/ 30 w 30"/>
              <a:gd name="T9" fmla="*/ 8 h 9"/>
              <a:gd name="T10" fmla="*/ 27 w 30"/>
              <a:gd name="T11" fmla="*/ 9 h 9"/>
              <a:gd name="T12" fmla="*/ 6 w 30"/>
              <a:gd name="T13" fmla="*/ 9 h 9"/>
              <a:gd name="T14" fmla="*/ 2 w 30"/>
              <a:gd name="T15" fmla="*/ 8 h 9"/>
              <a:gd name="T16" fmla="*/ 0 w 30"/>
              <a:gd name="T17" fmla="*/ 4 h 9"/>
              <a:gd name="T18" fmla="*/ 2 w 30"/>
              <a:gd name="T19" fmla="*/ 2 h 9"/>
              <a:gd name="T20" fmla="*/ 6 w 30"/>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
                <a:moveTo>
                  <a:pt x="6" y="0"/>
                </a:moveTo>
                <a:lnTo>
                  <a:pt x="27" y="0"/>
                </a:lnTo>
                <a:lnTo>
                  <a:pt x="30" y="2"/>
                </a:lnTo>
                <a:lnTo>
                  <a:pt x="30" y="4"/>
                </a:lnTo>
                <a:lnTo>
                  <a:pt x="30" y="8"/>
                </a:lnTo>
                <a:lnTo>
                  <a:pt x="27" y="9"/>
                </a:lnTo>
                <a:lnTo>
                  <a:pt x="6" y="9"/>
                </a:lnTo>
                <a:lnTo>
                  <a:pt x="2" y="8"/>
                </a:lnTo>
                <a:lnTo>
                  <a:pt x="0" y="4"/>
                </a:lnTo>
                <a:lnTo>
                  <a:pt x="2" y="2"/>
                </a:lnTo>
                <a:lnTo>
                  <a:pt x="6"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5" name="Freeform 344"/>
          <p:cNvSpPr>
            <a:spLocks/>
          </p:cNvSpPr>
          <p:nvPr/>
        </p:nvSpPr>
        <p:spPr bwMode="auto">
          <a:xfrm>
            <a:off x="6498691" y="5291287"/>
            <a:ext cx="31433" cy="29226"/>
          </a:xfrm>
          <a:custGeom>
            <a:avLst/>
            <a:gdLst>
              <a:gd name="T0" fmla="*/ 8 w 16"/>
              <a:gd name="T1" fmla="*/ 0 h 15"/>
              <a:gd name="T2" fmla="*/ 12 w 16"/>
              <a:gd name="T3" fmla="*/ 1 h 15"/>
              <a:gd name="T4" fmla="*/ 16 w 16"/>
              <a:gd name="T5" fmla="*/ 3 h 15"/>
              <a:gd name="T6" fmla="*/ 16 w 16"/>
              <a:gd name="T7" fmla="*/ 7 h 15"/>
              <a:gd name="T8" fmla="*/ 16 w 16"/>
              <a:gd name="T9" fmla="*/ 11 h 15"/>
              <a:gd name="T10" fmla="*/ 12 w 16"/>
              <a:gd name="T11" fmla="*/ 15 h 15"/>
              <a:gd name="T12" fmla="*/ 8 w 16"/>
              <a:gd name="T13" fmla="*/ 15 h 15"/>
              <a:gd name="T14" fmla="*/ 4 w 16"/>
              <a:gd name="T15" fmla="*/ 15 h 15"/>
              <a:gd name="T16" fmla="*/ 2 w 16"/>
              <a:gd name="T17" fmla="*/ 11 h 15"/>
              <a:gd name="T18" fmla="*/ 0 w 16"/>
              <a:gd name="T19" fmla="*/ 7 h 15"/>
              <a:gd name="T20" fmla="*/ 2 w 16"/>
              <a:gd name="T21" fmla="*/ 3 h 15"/>
              <a:gd name="T22" fmla="*/ 4 w 16"/>
              <a:gd name="T23" fmla="*/ 1 h 15"/>
              <a:gd name="T24" fmla="*/ 8 w 16"/>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5">
                <a:moveTo>
                  <a:pt x="8" y="0"/>
                </a:moveTo>
                <a:lnTo>
                  <a:pt x="12" y="1"/>
                </a:lnTo>
                <a:lnTo>
                  <a:pt x="16" y="3"/>
                </a:lnTo>
                <a:lnTo>
                  <a:pt x="16" y="7"/>
                </a:lnTo>
                <a:lnTo>
                  <a:pt x="16" y="11"/>
                </a:lnTo>
                <a:lnTo>
                  <a:pt x="12" y="15"/>
                </a:lnTo>
                <a:lnTo>
                  <a:pt x="8" y="15"/>
                </a:lnTo>
                <a:lnTo>
                  <a:pt x="4" y="15"/>
                </a:lnTo>
                <a:lnTo>
                  <a:pt x="2" y="11"/>
                </a:lnTo>
                <a:lnTo>
                  <a:pt x="0" y="7"/>
                </a:lnTo>
                <a:lnTo>
                  <a:pt x="2" y="3"/>
                </a:lnTo>
                <a:lnTo>
                  <a:pt x="4" y="1"/>
                </a:lnTo>
                <a:lnTo>
                  <a:pt x="8"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6" name="Freeform 345"/>
          <p:cNvSpPr>
            <a:spLocks/>
          </p:cNvSpPr>
          <p:nvPr/>
        </p:nvSpPr>
        <p:spPr bwMode="auto">
          <a:xfrm>
            <a:off x="6506549" y="5320513"/>
            <a:ext cx="19646" cy="19484"/>
          </a:xfrm>
          <a:custGeom>
            <a:avLst/>
            <a:gdLst>
              <a:gd name="T0" fmla="*/ 4 w 10"/>
              <a:gd name="T1" fmla="*/ 0 h 10"/>
              <a:gd name="T2" fmla="*/ 8 w 10"/>
              <a:gd name="T3" fmla="*/ 2 h 10"/>
              <a:gd name="T4" fmla="*/ 10 w 10"/>
              <a:gd name="T5" fmla="*/ 4 h 10"/>
              <a:gd name="T6" fmla="*/ 8 w 10"/>
              <a:gd name="T7" fmla="*/ 8 h 10"/>
              <a:gd name="T8" fmla="*/ 6 w 10"/>
              <a:gd name="T9" fmla="*/ 8 h 10"/>
              <a:gd name="T10" fmla="*/ 4 w 10"/>
              <a:gd name="T11" fmla="*/ 10 h 10"/>
              <a:gd name="T12" fmla="*/ 2 w 10"/>
              <a:gd name="T13" fmla="*/ 8 h 10"/>
              <a:gd name="T14" fmla="*/ 0 w 10"/>
              <a:gd name="T15" fmla="*/ 4 h 10"/>
              <a:gd name="T16" fmla="*/ 2 w 10"/>
              <a:gd name="T17" fmla="*/ 2 h 10"/>
              <a:gd name="T18" fmla="*/ 4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4" y="0"/>
                </a:moveTo>
                <a:lnTo>
                  <a:pt x="8" y="2"/>
                </a:lnTo>
                <a:lnTo>
                  <a:pt x="10" y="4"/>
                </a:lnTo>
                <a:lnTo>
                  <a:pt x="8" y="8"/>
                </a:lnTo>
                <a:lnTo>
                  <a:pt x="6" y="8"/>
                </a:lnTo>
                <a:lnTo>
                  <a:pt x="4" y="10"/>
                </a:lnTo>
                <a:lnTo>
                  <a:pt x="2" y="8"/>
                </a:lnTo>
                <a:lnTo>
                  <a:pt x="0" y="4"/>
                </a:lnTo>
                <a:lnTo>
                  <a:pt x="2" y="2"/>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7" name="Freeform 346"/>
          <p:cNvSpPr>
            <a:spLocks/>
          </p:cNvSpPr>
          <p:nvPr/>
        </p:nvSpPr>
        <p:spPr bwMode="auto">
          <a:xfrm>
            <a:off x="6506549" y="5339997"/>
            <a:ext cx="15717" cy="13639"/>
          </a:xfrm>
          <a:custGeom>
            <a:avLst/>
            <a:gdLst>
              <a:gd name="T0" fmla="*/ 4 w 8"/>
              <a:gd name="T1" fmla="*/ 0 h 7"/>
              <a:gd name="T2" fmla="*/ 8 w 8"/>
              <a:gd name="T3" fmla="*/ 1 h 7"/>
              <a:gd name="T4" fmla="*/ 8 w 8"/>
              <a:gd name="T5" fmla="*/ 3 h 7"/>
              <a:gd name="T6" fmla="*/ 8 w 8"/>
              <a:gd name="T7" fmla="*/ 5 h 7"/>
              <a:gd name="T8" fmla="*/ 4 w 8"/>
              <a:gd name="T9" fmla="*/ 7 h 7"/>
              <a:gd name="T10" fmla="*/ 2 w 8"/>
              <a:gd name="T11" fmla="*/ 5 h 7"/>
              <a:gd name="T12" fmla="*/ 0 w 8"/>
              <a:gd name="T13" fmla="*/ 3 h 7"/>
              <a:gd name="T14" fmla="*/ 2 w 8"/>
              <a:gd name="T15" fmla="*/ 1 h 7"/>
              <a:gd name="T16" fmla="*/ 4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0"/>
                </a:moveTo>
                <a:lnTo>
                  <a:pt x="8" y="1"/>
                </a:lnTo>
                <a:lnTo>
                  <a:pt x="8" y="3"/>
                </a:lnTo>
                <a:lnTo>
                  <a:pt x="8" y="5"/>
                </a:lnTo>
                <a:lnTo>
                  <a:pt x="4" y="7"/>
                </a:lnTo>
                <a:lnTo>
                  <a:pt x="2" y="5"/>
                </a:lnTo>
                <a:lnTo>
                  <a:pt x="0" y="3"/>
                </a:lnTo>
                <a:lnTo>
                  <a:pt x="2" y="1"/>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8" name="Freeform 347"/>
          <p:cNvSpPr>
            <a:spLocks/>
          </p:cNvSpPr>
          <p:nvPr/>
        </p:nvSpPr>
        <p:spPr bwMode="auto">
          <a:xfrm>
            <a:off x="6506549" y="5279596"/>
            <a:ext cx="19646" cy="17536"/>
          </a:xfrm>
          <a:custGeom>
            <a:avLst/>
            <a:gdLst>
              <a:gd name="T0" fmla="*/ 4 w 10"/>
              <a:gd name="T1" fmla="*/ 0 h 9"/>
              <a:gd name="T2" fmla="*/ 8 w 10"/>
              <a:gd name="T3" fmla="*/ 0 h 9"/>
              <a:gd name="T4" fmla="*/ 10 w 10"/>
              <a:gd name="T5" fmla="*/ 4 h 9"/>
              <a:gd name="T6" fmla="*/ 8 w 10"/>
              <a:gd name="T7" fmla="*/ 7 h 9"/>
              <a:gd name="T8" fmla="*/ 4 w 10"/>
              <a:gd name="T9" fmla="*/ 9 h 9"/>
              <a:gd name="T10" fmla="*/ 2 w 10"/>
              <a:gd name="T11" fmla="*/ 7 h 9"/>
              <a:gd name="T12" fmla="*/ 0 w 10"/>
              <a:gd name="T13" fmla="*/ 4 h 9"/>
              <a:gd name="T14" fmla="*/ 2 w 10"/>
              <a:gd name="T15" fmla="*/ 0 h 9"/>
              <a:gd name="T16" fmla="*/ 4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4" y="0"/>
                </a:moveTo>
                <a:lnTo>
                  <a:pt x="8" y="0"/>
                </a:lnTo>
                <a:lnTo>
                  <a:pt x="10" y="4"/>
                </a:lnTo>
                <a:lnTo>
                  <a:pt x="8" y="7"/>
                </a:lnTo>
                <a:lnTo>
                  <a:pt x="4" y="9"/>
                </a:lnTo>
                <a:lnTo>
                  <a:pt x="2" y="7"/>
                </a:lnTo>
                <a:lnTo>
                  <a:pt x="0" y="4"/>
                </a:lnTo>
                <a:lnTo>
                  <a:pt x="2" y="0"/>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09" name="Freeform 348"/>
          <p:cNvSpPr>
            <a:spLocks/>
          </p:cNvSpPr>
          <p:nvPr/>
        </p:nvSpPr>
        <p:spPr bwMode="auto">
          <a:xfrm>
            <a:off x="6481010" y="5186073"/>
            <a:ext cx="66795" cy="58452"/>
          </a:xfrm>
          <a:custGeom>
            <a:avLst/>
            <a:gdLst>
              <a:gd name="T0" fmla="*/ 0 w 34"/>
              <a:gd name="T1" fmla="*/ 0 h 30"/>
              <a:gd name="T2" fmla="*/ 34 w 34"/>
              <a:gd name="T3" fmla="*/ 0 h 30"/>
              <a:gd name="T4" fmla="*/ 34 w 34"/>
              <a:gd name="T5" fmla="*/ 6 h 30"/>
              <a:gd name="T6" fmla="*/ 34 w 34"/>
              <a:gd name="T7" fmla="*/ 13 h 30"/>
              <a:gd name="T8" fmla="*/ 32 w 34"/>
              <a:gd name="T9" fmla="*/ 21 h 30"/>
              <a:gd name="T10" fmla="*/ 28 w 34"/>
              <a:gd name="T11" fmla="*/ 27 h 30"/>
              <a:gd name="T12" fmla="*/ 23 w 34"/>
              <a:gd name="T13" fmla="*/ 30 h 30"/>
              <a:gd name="T14" fmla="*/ 17 w 34"/>
              <a:gd name="T15" fmla="*/ 30 h 30"/>
              <a:gd name="T16" fmla="*/ 11 w 34"/>
              <a:gd name="T17" fmla="*/ 30 h 30"/>
              <a:gd name="T18" fmla="*/ 7 w 34"/>
              <a:gd name="T19" fmla="*/ 27 h 30"/>
              <a:gd name="T20" fmla="*/ 3 w 34"/>
              <a:gd name="T21" fmla="*/ 21 h 30"/>
              <a:gd name="T22" fmla="*/ 1 w 34"/>
              <a:gd name="T23" fmla="*/ 13 h 30"/>
              <a:gd name="T24" fmla="*/ 0 w 34"/>
              <a:gd name="T25" fmla="*/ 6 h 30"/>
              <a:gd name="T26" fmla="*/ 0 w 34"/>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0">
                <a:moveTo>
                  <a:pt x="0" y="0"/>
                </a:moveTo>
                <a:lnTo>
                  <a:pt x="34" y="0"/>
                </a:lnTo>
                <a:lnTo>
                  <a:pt x="34" y="6"/>
                </a:lnTo>
                <a:lnTo>
                  <a:pt x="34" y="13"/>
                </a:lnTo>
                <a:lnTo>
                  <a:pt x="32" y="21"/>
                </a:lnTo>
                <a:lnTo>
                  <a:pt x="28" y="27"/>
                </a:lnTo>
                <a:lnTo>
                  <a:pt x="23" y="30"/>
                </a:lnTo>
                <a:lnTo>
                  <a:pt x="17" y="30"/>
                </a:lnTo>
                <a:lnTo>
                  <a:pt x="11" y="30"/>
                </a:lnTo>
                <a:lnTo>
                  <a:pt x="7" y="27"/>
                </a:lnTo>
                <a:lnTo>
                  <a:pt x="3" y="21"/>
                </a:lnTo>
                <a:lnTo>
                  <a:pt x="1" y="13"/>
                </a:lnTo>
                <a:lnTo>
                  <a:pt x="0" y="6"/>
                </a:lnTo>
                <a:lnTo>
                  <a:pt x="0"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0" name="Freeform 349"/>
          <p:cNvSpPr>
            <a:spLocks/>
          </p:cNvSpPr>
          <p:nvPr/>
        </p:nvSpPr>
        <p:spPr bwMode="auto">
          <a:xfrm>
            <a:off x="6498691" y="5238680"/>
            <a:ext cx="33398" cy="37020"/>
          </a:xfrm>
          <a:custGeom>
            <a:avLst/>
            <a:gdLst>
              <a:gd name="T0" fmla="*/ 0 w 17"/>
              <a:gd name="T1" fmla="*/ 0 h 19"/>
              <a:gd name="T2" fmla="*/ 17 w 17"/>
              <a:gd name="T3" fmla="*/ 0 h 19"/>
              <a:gd name="T4" fmla="*/ 17 w 17"/>
              <a:gd name="T5" fmla="*/ 3 h 19"/>
              <a:gd name="T6" fmla="*/ 16 w 17"/>
              <a:gd name="T7" fmla="*/ 9 h 19"/>
              <a:gd name="T8" fmla="*/ 14 w 17"/>
              <a:gd name="T9" fmla="*/ 15 h 19"/>
              <a:gd name="T10" fmla="*/ 12 w 17"/>
              <a:gd name="T11" fmla="*/ 19 h 19"/>
              <a:gd name="T12" fmla="*/ 8 w 17"/>
              <a:gd name="T13" fmla="*/ 19 h 19"/>
              <a:gd name="T14" fmla="*/ 4 w 17"/>
              <a:gd name="T15" fmla="*/ 19 h 19"/>
              <a:gd name="T16" fmla="*/ 2 w 17"/>
              <a:gd name="T17" fmla="*/ 15 h 19"/>
              <a:gd name="T18" fmla="*/ 0 w 17"/>
              <a:gd name="T19" fmla="*/ 9 h 19"/>
              <a:gd name="T20" fmla="*/ 0 w 17"/>
              <a:gd name="T21" fmla="*/ 3 h 19"/>
              <a:gd name="T22" fmla="*/ 0 w 17"/>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9">
                <a:moveTo>
                  <a:pt x="0" y="0"/>
                </a:moveTo>
                <a:lnTo>
                  <a:pt x="17" y="0"/>
                </a:lnTo>
                <a:lnTo>
                  <a:pt x="17" y="3"/>
                </a:lnTo>
                <a:lnTo>
                  <a:pt x="16" y="9"/>
                </a:lnTo>
                <a:lnTo>
                  <a:pt x="14" y="15"/>
                </a:lnTo>
                <a:lnTo>
                  <a:pt x="12" y="19"/>
                </a:lnTo>
                <a:lnTo>
                  <a:pt x="8" y="19"/>
                </a:lnTo>
                <a:lnTo>
                  <a:pt x="4" y="19"/>
                </a:lnTo>
                <a:lnTo>
                  <a:pt x="2" y="15"/>
                </a:lnTo>
                <a:lnTo>
                  <a:pt x="0" y="9"/>
                </a:lnTo>
                <a:lnTo>
                  <a:pt x="0" y="3"/>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1" name="Freeform 350"/>
          <p:cNvSpPr>
            <a:spLocks/>
          </p:cNvSpPr>
          <p:nvPr/>
        </p:nvSpPr>
        <p:spPr bwMode="auto">
          <a:xfrm>
            <a:off x="6506549" y="5133465"/>
            <a:ext cx="19646" cy="11690"/>
          </a:xfrm>
          <a:custGeom>
            <a:avLst/>
            <a:gdLst>
              <a:gd name="T0" fmla="*/ 4 w 10"/>
              <a:gd name="T1" fmla="*/ 0 h 6"/>
              <a:gd name="T2" fmla="*/ 6 w 10"/>
              <a:gd name="T3" fmla="*/ 0 h 6"/>
              <a:gd name="T4" fmla="*/ 8 w 10"/>
              <a:gd name="T5" fmla="*/ 4 h 6"/>
              <a:gd name="T6" fmla="*/ 10 w 10"/>
              <a:gd name="T7" fmla="*/ 6 h 6"/>
              <a:gd name="T8" fmla="*/ 0 w 10"/>
              <a:gd name="T9" fmla="*/ 6 h 6"/>
              <a:gd name="T10" fmla="*/ 0 w 10"/>
              <a:gd name="T11" fmla="*/ 4 h 6"/>
              <a:gd name="T12" fmla="*/ 2 w 10"/>
              <a:gd name="T13" fmla="*/ 0 h 6"/>
              <a:gd name="T14" fmla="*/ 4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4" y="0"/>
                </a:moveTo>
                <a:lnTo>
                  <a:pt x="6" y="0"/>
                </a:lnTo>
                <a:lnTo>
                  <a:pt x="8" y="4"/>
                </a:lnTo>
                <a:lnTo>
                  <a:pt x="10" y="6"/>
                </a:lnTo>
                <a:lnTo>
                  <a:pt x="0" y="6"/>
                </a:lnTo>
                <a:lnTo>
                  <a:pt x="0" y="4"/>
                </a:lnTo>
                <a:lnTo>
                  <a:pt x="2" y="0"/>
                </a:lnTo>
                <a:lnTo>
                  <a:pt x="4"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2" name="Freeform 351"/>
          <p:cNvSpPr>
            <a:spLocks/>
          </p:cNvSpPr>
          <p:nvPr/>
        </p:nvSpPr>
        <p:spPr bwMode="auto">
          <a:xfrm>
            <a:off x="6473152" y="5182176"/>
            <a:ext cx="82512" cy="11690"/>
          </a:xfrm>
          <a:custGeom>
            <a:avLst/>
            <a:gdLst>
              <a:gd name="T0" fmla="*/ 4 w 42"/>
              <a:gd name="T1" fmla="*/ 0 h 6"/>
              <a:gd name="T2" fmla="*/ 40 w 42"/>
              <a:gd name="T3" fmla="*/ 0 h 6"/>
              <a:gd name="T4" fmla="*/ 42 w 42"/>
              <a:gd name="T5" fmla="*/ 0 h 6"/>
              <a:gd name="T6" fmla="*/ 42 w 42"/>
              <a:gd name="T7" fmla="*/ 4 h 6"/>
              <a:gd name="T8" fmla="*/ 42 w 42"/>
              <a:gd name="T9" fmla="*/ 6 h 6"/>
              <a:gd name="T10" fmla="*/ 40 w 42"/>
              <a:gd name="T11" fmla="*/ 6 h 6"/>
              <a:gd name="T12" fmla="*/ 4 w 42"/>
              <a:gd name="T13" fmla="*/ 6 h 6"/>
              <a:gd name="T14" fmla="*/ 2 w 42"/>
              <a:gd name="T15" fmla="*/ 6 h 6"/>
              <a:gd name="T16" fmla="*/ 0 w 42"/>
              <a:gd name="T17" fmla="*/ 4 h 6"/>
              <a:gd name="T18" fmla="*/ 2 w 42"/>
              <a:gd name="T19" fmla="*/ 0 h 6"/>
              <a:gd name="T20" fmla="*/ 4 w 4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
                <a:moveTo>
                  <a:pt x="4" y="0"/>
                </a:moveTo>
                <a:lnTo>
                  <a:pt x="40" y="0"/>
                </a:lnTo>
                <a:lnTo>
                  <a:pt x="42" y="0"/>
                </a:lnTo>
                <a:lnTo>
                  <a:pt x="42" y="4"/>
                </a:lnTo>
                <a:lnTo>
                  <a:pt x="42" y="6"/>
                </a:lnTo>
                <a:lnTo>
                  <a:pt x="40" y="6"/>
                </a:lnTo>
                <a:lnTo>
                  <a:pt x="4" y="6"/>
                </a:lnTo>
                <a:lnTo>
                  <a:pt x="2" y="6"/>
                </a:lnTo>
                <a:lnTo>
                  <a:pt x="0" y="4"/>
                </a:lnTo>
                <a:lnTo>
                  <a:pt x="2" y="0"/>
                </a:lnTo>
                <a:lnTo>
                  <a:pt x="4"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3" name="Freeform 352"/>
          <p:cNvSpPr>
            <a:spLocks/>
          </p:cNvSpPr>
          <p:nvPr/>
        </p:nvSpPr>
        <p:spPr bwMode="auto">
          <a:xfrm>
            <a:off x="6482974" y="5145156"/>
            <a:ext cx="64831" cy="37020"/>
          </a:xfrm>
          <a:custGeom>
            <a:avLst/>
            <a:gdLst>
              <a:gd name="T0" fmla="*/ 10 w 33"/>
              <a:gd name="T1" fmla="*/ 0 h 19"/>
              <a:gd name="T2" fmla="*/ 22 w 33"/>
              <a:gd name="T3" fmla="*/ 0 h 19"/>
              <a:gd name="T4" fmla="*/ 33 w 33"/>
              <a:gd name="T5" fmla="*/ 19 h 19"/>
              <a:gd name="T6" fmla="*/ 0 w 33"/>
              <a:gd name="T7" fmla="*/ 19 h 19"/>
              <a:gd name="T8" fmla="*/ 10 w 33"/>
              <a:gd name="T9" fmla="*/ 0 h 19"/>
            </a:gdLst>
            <a:ahLst/>
            <a:cxnLst>
              <a:cxn ang="0">
                <a:pos x="T0" y="T1"/>
              </a:cxn>
              <a:cxn ang="0">
                <a:pos x="T2" y="T3"/>
              </a:cxn>
              <a:cxn ang="0">
                <a:pos x="T4" y="T5"/>
              </a:cxn>
              <a:cxn ang="0">
                <a:pos x="T6" y="T7"/>
              </a:cxn>
              <a:cxn ang="0">
                <a:pos x="T8" y="T9"/>
              </a:cxn>
            </a:cxnLst>
            <a:rect l="0" t="0" r="r" b="b"/>
            <a:pathLst>
              <a:path w="33" h="19">
                <a:moveTo>
                  <a:pt x="10" y="0"/>
                </a:moveTo>
                <a:lnTo>
                  <a:pt x="22" y="0"/>
                </a:lnTo>
                <a:lnTo>
                  <a:pt x="33" y="19"/>
                </a:lnTo>
                <a:lnTo>
                  <a:pt x="0" y="19"/>
                </a:lnTo>
                <a:lnTo>
                  <a:pt x="10"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4" name="Freeform 353"/>
          <p:cNvSpPr>
            <a:spLocks/>
          </p:cNvSpPr>
          <p:nvPr/>
        </p:nvSpPr>
        <p:spPr bwMode="auto">
          <a:xfrm>
            <a:off x="6502620" y="5145156"/>
            <a:ext cx="27504" cy="3897"/>
          </a:xfrm>
          <a:custGeom>
            <a:avLst/>
            <a:gdLst>
              <a:gd name="T0" fmla="*/ 2 w 14"/>
              <a:gd name="T1" fmla="*/ 0 h 2"/>
              <a:gd name="T2" fmla="*/ 12 w 14"/>
              <a:gd name="T3" fmla="*/ 0 h 2"/>
              <a:gd name="T4" fmla="*/ 12 w 14"/>
              <a:gd name="T5" fmla="*/ 0 h 2"/>
              <a:gd name="T6" fmla="*/ 14 w 14"/>
              <a:gd name="T7" fmla="*/ 0 h 2"/>
              <a:gd name="T8" fmla="*/ 12 w 14"/>
              <a:gd name="T9" fmla="*/ 2 h 2"/>
              <a:gd name="T10" fmla="*/ 12 w 14"/>
              <a:gd name="T11" fmla="*/ 2 h 2"/>
              <a:gd name="T12" fmla="*/ 2 w 14"/>
              <a:gd name="T13" fmla="*/ 2 h 2"/>
              <a:gd name="T14" fmla="*/ 0 w 14"/>
              <a:gd name="T15" fmla="*/ 2 h 2"/>
              <a:gd name="T16" fmla="*/ 0 w 14"/>
              <a:gd name="T17" fmla="*/ 0 h 2"/>
              <a:gd name="T18" fmla="*/ 0 w 14"/>
              <a:gd name="T19" fmla="*/ 0 h 2"/>
              <a:gd name="T20" fmla="*/ 2 w 1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
                <a:moveTo>
                  <a:pt x="2" y="0"/>
                </a:moveTo>
                <a:lnTo>
                  <a:pt x="12" y="0"/>
                </a:lnTo>
                <a:lnTo>
                  <a:pt x="12" y="0"/>
                </a:lnTo>
                <a:lnTo>
                  <a:pt x="14" y="0"/>
                </a:lnTo>
                <a:lnTo>
                  <a:pt x="12" y="2"/>
                </a:lnTo>
                <a:lnTo>
                  <a:pt x="12" y="2"/>
                </a:lnTo>
                <a:lnTo>
                  <a:pt x="2" y="2"/>
                </a:lnTo>
                <a:lnTo>
                  <a:pt x="0" y="2"/>
                </a:lnTo>
                <a:lnTo>
                  <a:pt x="0" y="0"/>
                </a:lnTo>
                <a:lnTo>
                  <a:pt x="0" y="0"/>
                </a:lnTo>
                <a:lnTo>
                  <a:pt x="2"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5" name="Freeform 354"/>
          <p:cNvSpPr>
            <a:spLocks/>
          </p:cNvSpPr>
          <p:nvPr/>
        </p:nvSpPr>
        <p:spPr bwMode="auto">
          <a:xfrm>
            <a:off x="6510478" y="5264009"/>
            <a:ext cx="7858" cy="93524"/>
          </a:xfrm>
          <a:custGeom>
            <a:avLst/>
            <a:gdLst>
              <a:gd name="T0" fmla="*/ 2 w 4"/>
              <a:gd name="T1" fmla="*/ 0 h 48"/>
              <a:gd name="T2" fmla="*/ 4 w 4"/>
              <a:gd name="T3" fmla="*/ 0 h 48"/>
              <a:gd name="T4" fmla="*/ 4 w 4"/>
              <a:gd name="T5" fmla="*/ 2 h 48"/>
              <a:gd name="T6" fmla="*/ 4 w 4"/>
              <a:gd name="T7" fmla="*/ 46 h 48"/>
              <a:gd name="T8" fmla="*/ 4 w 4"/>
              <a:gd name="T9" fmla="*/ 48 h 48"/>
              <a:gd name="T10" fmla="*/ 2 w 4"/>
              <a:gd name="T11" fmla="*/ 48 h 48"/>
              <a:gd name="T12" fmla="*/ 0 w 4"/>
              <a:gd name="T13" fmla="*/ 48 h 48"/>
              <a:gd name="T14" fmla="*/ 0 w 4"/>
              <a:gd name="T15" fmla="*/ 46 h 48"/>
              <a:gd name="T16" fmla="*/ 0 w 4"/>
              <a:gd name="T17" fmla="*/ 2 h 48"/>
              <a:gd name="T18" fmla="*/ 0 w 4"/>
              <a:gd name="T19" fmla="*/ 0 h 48"/>
              <a:gd name="T20" fmla="*/ 2 w 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8">
                <a:moveTo>
                  <a:pt x="2" y="0"/>
                </a:moveTo>
                <a:lnTo>
                  <a:pt x="4" y="0"/>
                </a:lnTo>
                <a:lnTo>
                  <a:pt x="4" y="2"/>
                </a:lnTo>
                <a:lnTo>
                  <a:pt x="4" y="46"/>
                </a:lnTo>
                <a:lnTo>
                  <a:pt x="4" y="48"/>
                </a:lnTo>
                <a:lnTo>
                  <a:pt x="2" y="48"/>
                </a:lnTo>
                <a:lnTo>
                  <a:pt x="0" y="48"/>
                </a:lnTo>
                <a:lnTo>
                  <a:pt x="0" y="46"/>
                </a:lnTo>
                <a:lnTo>
                  <a:pt x="0" y="2"/>
                </a:lnTo>
                <a:lnTo>
                  <a:pt x="0"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6" name="Freeform 355"/>
          <p:cNvSpPr>
            <a:spLocks/>
          </p:cNvSpPr>
          <p:nvPr/>
        </p:nvSpPr>
        <p:spPr bwMode="auto">
          <a:xfrm>
            <a:off x="6378852" y="5291287"/>
            <a:ext cx="29468" cy="29226"/>
          </a:xfrm>
          <a:custGeom>
            <a:avLst/>
            <a:gdLst>
              <a:gd name="T0" fmla="*/ 7 w 15"/>
              <a:gd name="T1" fmla="*/ 0 h 15"/>
              <a:gd name="T2" fmla="*/ 11 w 15"/>
              <a:gd name="T3" fmla="*/ 1 h 15"/>
              <a:gd name="T4" fmla="*/ 13 w 15"/>
              <a:gd name="T5" fmla="*/ 3 h 15"/>
              <a:gd name="T6" fmla="*/ 15 w 15"/>
              <a:gd name="T7" fmla="*/ 7 h 15"/>
              <a:gd name="T8" fmla="*/ 13 w 15"/>
              <a:gd name="T9" fmla="*/ 11 h 15"/>
              <a:gd name="T10" fmla="*/ 11 w 15"/>
              <a:gd name="T11" fmla="*/ 15 h 15"/>
              <a:gd name="T12" fmla="*/ 7 w 15"/>
              <a:gd name="T13" fmla="*/ 15 h 15"/>
              <a:gd name="T14" fmla="*/ 4 w 15"/>
              <a:gd name="T15" fmla="*/ 15 h 15"/>
              <a:gd name="T16" fmla="*/ 0 w 15"/>
              <a:gd name="T17" fmla="*/ 11 h 15"/>
              <a:gd name="T18" fmla="*/ 0 w 15"/>
              <a:gd name="T19" fmla="*/ 7 h 15"/>
              <a:gd name="T20" fmla="*/ 0 w 15"/>
              <a:gd name="T21" fmla="*/ 3 h 15"/>
              <a:gd name="T22" fmla="*/ 4 w 15"/>
              <a:gd name="T23" fmla="*/ 1 h 15"/>
              <a:gd name="T24" fmla="*/ 7 w 15"/>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7" y="0"/>
                </a:moveTo>
                <a:lnTo>
                  <a:pt x="11" y="1"/>
                </a:lnTo>
                <a:lnTo>
                  <a:pt x="13" y="3"/>
                </a:lnTo>
                <a:lnTo>
                  <a:pt x="15" y="7"/>
                </a:lnTo>
                <a:lnTo>
                  <a:pt x="13" y="11"/>
                </a:lnTo>
                <a:lnTo>
                  <a:pt x="11" y="15"/>
                </a:lnTo>
                <a:lnTo>
                  <a:pt x="7" y="15"/>
                </a:lnTo>
                <a:lnTo>
                  <a:pt x="4" y="15"/>
                </a:lnTo>
                <a:lnTo>
                  <a:pt x="0" y="11"/>
                </a:lnTo>
                <a:lnTo>
                  <a:pt x="0" y="7"/>
                </a:lnTo>
                <a:lnTo>
                  <a:pt x="0" y="3"/>
                </a:lnTo>
                <a:lnTo>
                  <a:pt x="4" y="1"/>
                </a:lnTo>
                <a:lnTo>
                  <a:pt x="7"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7" name="Freeform 356"/>
          <p:cNvSpPr>
            <a:spLocks/>
          </p:cNvSpPr>
          <p:nvPr/>
        </p:nvSpPr>
        <p:spPr bwMode="auto">
          <a:xfrm>
            <a:off x="6386711" y="5320513"/>
            <a:ext cx="13752" cy="19484"/>
          </a:xfrm>
          <a:custGeom>
            <a:avLst/>
            <a:gdLst>
              <a:gd name="T0" fmla="*/ 3 w 7"/>
              <a:gd name="T1" fmla="*/ 0 h 10"/>
              <a:gd name="T2" fmla="*/ 7 w 7"/>
              <a:gd name="T3" fmla="*/ 2 h 10"/>
              <a:gd name="T4" fmla="*/ 7 w 7"/>
              <a:gd name="T5" fmla="*/ 4 h 10"/>
              <a:gd name="T6" fmla="*/ 7 w 7"/>
              <a:gd name="T7" fmla="*/ 8 h 10"/>
              <a:gd name="T8" fmla="*/ 3 w 7"/>
              <a:gd name="T9" fmla="*/ 10 h 10"/>
              <a:gd name="T10" fmla="*/ 1 w 7"/>
              <a:gd name="T11" fmla="*/ 8 h 10"/>
              <a:gd name="T12" fmla="*/ 0 w 7"/>
              <a:gd name="T13" fmla="*/ 8 h 10"/>
              <a:gd name="T14" fmla="*/ 0 w 7"/>
              <a:gd name="T15" fmla="*/ 4 h 10"/>
              <a:gd name="T16" fmla="*/ 0 w 7"/>
              <a:gd name="T17" fmla="*/ 2 h 10"/>
              <a:gd name="T18" fmla="*/ 1 w 7"/>
              <a:gd name="T19" fmla="*/ 0 h 10"/>
              <a:gd name="T20" fmla="*/ 3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3" y="0"/>
                </a:moveTo>
                <a:lnTo>
                  <a:pt x="7" y="2"/>
                </a:lnTo>
                <a:lnTo>
                  <a:pt x="7" y="4"/>
                </a:lnTo>
                <a:lnTo>
                  <a:pt x="7" y="8"/>
                </a:lnTo>
                <a:lnTo>
                  <a:pt x="3" y="10"/>
                </a:lnTo>
                <a:lnTo>
                  <a:pt x="1" y="8"/>
                </a:lnTo>
                <a:lnTo>
                  <a:pt x="0" y="8"/>
                </a:lnTo>
                <a:lnTo>
                  <a:pt x="0" y="4"/>
                </a:lnTo>
                <a:lnTo>
                  <a:pt x="0" y="2"/>
                </a:lnTo>
                <a:lnTo>
                  <a:pt x="1" y="0"/>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8" name="Freeform 357"/>
          <p:cNvSpPr>
            <a:spLocks/>
          </p:cNvSpPr>
          <p:nvPr/>
        </p:nvSpPr>
        <p:spPr bwMode="auto">
          <a:xfrm>
            <a:off x="6386711" y="5339997"/>
            <a:ext cx="13752" cy="13639"/>
          </a:xfrm>
          <a:custGeom>
            <a:avLst/>
            <a:gdLst>
              <a:gd name="T0" fmla="*/ 3 w 7"/>
              <a:gd name="T1" fmla="*/ 0 h 7"/>
              <a:gd name="T2" fmla="*/ 5 w 7"/>
              <a:gd name="T3" fmla="*/ 1 h 7"/>
              <a:gd name="T4" fmla="*/ 7 w 7"/>
              <a:gd name="T5" fmla="*/ 3 h 7"/>
              <a:gd name="T6" fmla="*/ 5 w 7"/>
              <a:gd name="T7" fmla="*/ 5 h 7"/>
              <a:gd name="T8" fmla="*/ 3 w 7"/>
              <a:gd name="T9" fmla="*/ 7 h 7"/>
              <a:gd name="T10" fmla="*/ 1 w 7"/>
              <a:gd name="T11" fmla="*/ 5 h 7"/>
              <a:gd name="T12" fmla="*/ 0 w 7"/>
              <a:gd name="T13" fmla="*/ 3 h 7"/>
              <a:gd name="T14" fmla="*/ 1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5" y="1"/>
                </a:lnTo>
                <a:lnTo>
                  <a:pt x="7" y="3"/>
                </a:lnTo>
                <a:lnTo>
                  <a:pt x="5" y="5"/>
                </a:lnTo>
                <a:lnTo>
                  <a:pt x="3" y="7"/>
                </a:lnTo>
                <a:lnTo>
                  <a:pt x="1" y="5"/>
                </a:lnTo>
                <a:lnTo>
                  <a:pt x="0" y="3"/>
                </a:lnTo>
                <a:lnTo>
                  <a:pt x="1" y="1"/>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19" name="Freeform 358"/>
          <p:cNvSpPr>
            <a:spLocks/>
          </p:cNvSpPr>
          <p:nvPr/>
        </p:nvSpPr>
        <p:spPr bwMode="auto">
          <a:xfrm>
            <a:off x="6386711" y="5279596"/>
            <a:ext cx="13752" cy="17536"/>
          </a:xfrm>
          <a:custGeom>
            <a:avLst/>
            <a:gdLst>
              <a:gd name="T0" fmla="*/ 3 w 7"/>
              <a:gd name="T1" fmla="*/ 0 h 9"/>
              <a:gd name="T2" fmla="*/ 7 w 7"/>
              <a:gd name="T3" fmla="*/ 0 h 9"/>
              <a:gd name="T4" fmla="*/ 7 w 7"/>
              <a:gd name="T5" fmla="*/ 4 h 9"/>
              <a:gd name="T6" fmla="*/ 7 w 7"/>
              <a:gd name="T7" fmla="*/ 6 h 9"/>
              <a:gd name="T8" fmla="*/ 5 w 7"/>
              <a:gd name="T9" fmla="*/ 7 h 9"/>
              <a:gd name="T10" fmla="*/ 3 w 7"/>
              <a:gd name="T11" fmla="*/ 9 h 9"/>
              <a:gd name="T12" fmla="*/ 1 w 7"/>
              <a:gd name="T13" fmla="*/ 7 h 9"/>
              <a:gd name="T14" fmla="*/ 0 w 7"/>
              <a:gd name="T15" fmla="*/ 6 h 9"/>
              <a:gd name="T16" fmla="*/ 0 w 7"/>
              <a:gd name="T17" fmla="*/ 4 h 9"/>
              <a:gd name="T18" fmla="*/ 0 w 7"/>
              <a:gd name="T19" fmla="*/ 2 h 9"/>
              <a:gd name="T20" fmla="*/ 1 w 7"/>
              <a:gd name="T21" fmla="*/ 0 h 9"/>
              <a:gd name="T22" fmla="*/ 3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3" y="0"/>
                </a:moveTo>
                <a:lnTo>
                  <a:pt x="7" y="0"/>
                </a:lnTo>
                <a:lnTo>
                  <a:pt x="7" y="4"/>
                </a:lnTo>
                <a:lnTo>
                  <a:pt x="7" y="6"/>
                </a:lnTo>
                <a:lnTo>
                  <a:pt x="5" y="7"/>
                </a:lnTo>
                <a:lnTo>
                  <a:pt x="3" y="9"/>
                </a:lnTo>
                <a:lnTo>
                  <a:pt x="1" y="7"/>
                </a:lnTo>
                <a:lnTo>
                  <a:pt x="0" y="6"/>
                </a:lnTo>
                <a:lnTo>
                  <a:pt x="0" y="4"/>
                </a:lnTo>
                <a:lnTo>
                  <a:pt x="0" y="2"/>
                </a:lnTo>
                <a:lnTo>
                  <a:pt x="1" y="0"/>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0" name="Freeform 359"/>
          <p:cNvSpPr>
            <a:spLocks/>
          </p:cNvSpPr>
          <p:nvPr/>
        </p:nvSpPr>
        <p:spPr bwMode="auto">
          <a:xfrm>
            <a:off x="6359207" y="5186073"/>
            <a:ext cx="68760" cy="58452"/>
          </a:xfrm>
          <a:custGeom>
            <a:avLst/>
            <a:gdLst>
              <a:gd name="T0" fmla="*/ 0 w 35"/>
              <a:gd name="T1" fmla="*/ 0 h 30"/>
              <a:gd name="T2" fmla="*/ 35 w 35"/>
              <a:gd name="T3" fmla="*/ 0 h 30"/>
              <a:gd name="T4" fmla="*/ 35 w 35"/>
              <a:gd name="T5" fmla="*/ 6 h 30"/>
              <a:gd name="T6" fmla="*/ 35 w 35"/>
              <a:gd name="T7" fmla="*/ 13 h 30"/>
              <a:gd name="T8" fmla="*/ 31 w 35"/>
              <a:gd name="T9" fmla="*/ 21 h 30"/>
              <a:gd name="T10" fmla="*/ 27 w 35"/>
              <a:gd name="T11" fmla="*/ 27 h 30"/>
              <a:gd name="T12" fmla="*/ 23 w 35"/>
              <a:gd name="T13" fmla="*/ 30 h 30"/>
              <a:gd name="T14" fmla="*/ 17 w 35"/>
              <a:gd name="T15" fmla="*/ 30 h 30"/>
              <a:gd name="T16" fmla="*/ 12 w 35"/>
              <a:gd name="T17" fmla="*/ 30 h 30"/>
              <a:gd name="T18" fmla="*/ 8 w 35"/>
              <a:gd name="T19" fmla="*/ 27 h 30"/>
              <a:gd name="T20" fmla="*/ 4 w 35"/>
              <a:gd name="T21" fmla="*/ 21 h 30"/>
              <a:gd name="T22" fmla="*/ 0 w 35"/>
              <a:gd name="T23" fmla="*/ 13 h 30"/>
              <a:gd name="T24" fmla="*/ 0 w 35"/>
              <a:gd name="T25" fmla="*/ 6 h 30"/>
              <a:gd name="T26" fmla="*/ 0 w 35"/>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0">
                <a:moveTo>
                  <a:pt x="0" y="0"/>
                </a:moveTo>
                <a:lnTo>
                  <a:pt x="35" y="0"/>
                </a:lnTo>
                <a:lnTo>
                  <a:pt x="35" y="6"/>
                </a:lnTo>
                <a:lnTo>
                  <a:pt x="35" y="13"/>
                </a:lnTo>
                <a:lnTo>
                  <a:pt x="31" y="21"/>
                </a:lnTo>
                <a:lnTo>
                  <a:pt x="27" y="27"/>
                </a:lnTo>
                <a:lnTo>
                  <a:pt x="23" y="30"/>
                </a:lnTo>
                <a:lnTo>
                  <a:pt x="17" y="30"/>
                </a:lnTo>
                <a:lnTo>
                  <a:pt x="12" y="30"/>
                </a:lnTo>
                <a:lnTo>
                  <a:pt x="8" y="27"/>
                </a:lnTo>
                <a:lnTo>
                  <a:pt x="4" y="21"/>
                </a:lnTo>
                <a:lnTo>
                  <a:pt x="0" y="13"/>
                </a:lnTo>
                <a:lnTo>
                  <a:pt x="0" y="6"/>
                </a:lnTo>
                <a:lnTo>
                  <a:pt x="0"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1" name="Freeform 360"/>
          <p:cNvSpPr>
            <a:spLocks/>
          </p:cNvSpPr>
          <p:nvPr/>
        </p:nvSpPr>
        <p:spPr bwMode="auto">
          <a:xfrm>
            <a:off x="6374923" y="5238680"/>
            <a:ext cx="37327" cy="37020"/>
          </a:xfrm>
          <a:custGeom>
            <a:avLst/>
            <a:gdLst>
              <a:gd name="T0" fmla="*/ 2 w 19"/>
              <a:gd name="T1" fmla="*/ 0 h 19"/>
              <a:gd name="T2" fmla="*/ 19 w 19"/>
              <a:gd name="T3" fmla="*/ 0 h 19"/>
              <a:gd name="T4" fmla="*/ 19 w 19"/>
              <a:gd name="T5" fmla="*/ 3 h 19"/>
              <a:gd name="T6" fmla="*/ 17 w 19"/>
              <a:gd name="T7" fmla="*/ 9 h 19"/>
              <a:gd name="T8" fmla="*/ 15 w 19"/>
              <a:gd name="T9" fmla="*/ 15 h 19"/>
              <a:gd name="T10" fmla="*/ 13 w 19"/>
              <a:gd name="T11" fmla="*/ 19 h 19"/>
              <a:gd name="T12" fmla="*/ 9 w 19"/>
              <a:gd name="T13" fmla="*/ 19 h 19"/>
              <a:gd name="T14" fmla="*/ 6 w 19"/>
              <a:gd name="T15" fmla="*/ 19 h 19"/>
              <a:gd name="T16" fmla="*/ 4 w 19"/>
              <a:gd name="T17" fmla="*/ 15 h 19"/>
              <a:gd name="T18" fmla="*/ 2 w 19"/>
              <a:gd name="T19" fmla="*/ 9 h 19"/>
              <a:gd name="T20" fmla="*/ 0 w 19"/>
              <a:gd name="T21" fmla="*/ 3 h 19"/>
              <a:gd name="T22" fmla="*/ 2 w 19"/>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2" y="0"/>
                </a:moveTo>
                <a:lnTo>
                  <a:pt x="19" y="0"/>
                </a:lnTo>
                <a:lnTo>
                  <a:pt x="19" y="3"/>
                </a:lnTo>
                <a:lnTo>
                  <a:pt x="17" y="9"/>
                </a:lnTo>
                <a:lnTo>
                  <a:pt x="15" y="15"/>
                </a:lnTo>
                <a:lnTo>
                  <a:pt x="13" y="19"/>
                </a:lnTo>
                <a:lnTo>
                  <a:pt x="9" y="19"/>
                </a:lnTo>
                <a:lnTo>
                  <a:pt x="6" y="19"/>
                </a:lnTo>
                <a:lnTo>
                  <a:pt x="4" y="15"/>
                </a:lnTo>
                <a:lnTo>
                  <a:pt x="2" y="9"/>
                </a:lnTo>
                <a:lnTo>
                  <a:pt x="0" y="3"/>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2" name="Freeform 361"/>
          <p:cNvSpPr>
            <a:spLocks/>
          </p:cNvSpPr>
          <p:nvPr/>
        </p:nvSpPr>
        <p:spPr bwMode="auto">
          <a:xfrm>
            <a:off x="6382782" y="5133465"/>
            <a:ext cx="21610" cy="11690"/>
          </a:xfrm>
          <a:custGeom>
            <a:avLst/>
            <a:gdLst>
              <a:gd name="T0" fmla="*/ 5 w 11"/>
              <a:gd name="T1" fmla="*/ 0 h 6"/>
              <a:gd name="T2" fmla="*/ 7 w 11"/>
              <a:gd name="T3" fmla="*/ 0 h 6"/>
              <a:gd name="T4" fmla="*/ 9 w 11"/>
              <a:gd name="T5" fmla="*/ 4 h 6"/>
              <a:gd name="T6" fmla="*/ 11 w 11"/>
              <a:gd name="T7" fmla="*/ 6 h 6"/>
              <a:gd name="T8" fmla="*/ 0 w 11"/>
              <a:gd name="T9" fmla="*/ 6 h 6"/>
              <a:gd name="T10" fmla="*/ 2 w 11"/>
              <a:gd name="T11" fmla="*/ 4 h 6"/>
              <a:gd name="T12" fmla="*/ 3 w 11"/>
              <a:gd name="T13" fmla="*/ 0 h 6"/>
              <a:gd name="T14" fmla="*/ 5 w 11"/>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5" y="0"/>
                </a:moveTo>
                <a:lnTo>
                  <a:pt x="7" y="0"/>
                </a:lnTo>
                <a:lnTo>
                  <a:pt x="9" y="4"/>
                </a:lnTo>
                <a:lnTo>
                  <a:pt x="11" y="6"/>
                </a:lnTo>
                <a:lnTo>
                  <a:pt x="0" y="6"/>
                </a:lnTo>
                <a:lnTo>
                  <a:pt x="2" y="4"/>
                </a:lnTo>
                <a:lnTo>
                  <a:pt x="3" y="0"/>
                </a:lnTo>
                <a:lnTo>
                  <a:pt x="5"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3" name="Freeform 362"/>
          <p:cNvSpPr>
            <a:spLocks/>
          </p:cNvSpPr>
          <p:nvPr/>
        </p:nvSpPr>
        <p:spPr bwMode="auto">
          <a:xfrm>
            <a:off x="6351349" y="5182176"/>
            <a:ext cx="84476" cy="11690"/>
          </a:xfrm>
          <a:custGeom>
            <a:avLst/>
            <a:gdLst>
              <a:gd name="T0" fmla="*/ 4 w 43"/>
              <a:gd name="T1" fmla="*/ 0 h 6"/>
              <a:gd name="T2" fmla="*/ 39 w 43"/>
              <a:gd name="T3" fmla="*/ 0 h 6"/>
              <a:gd name="T4" fmla="*/ 43 w 43"/>
              <a:gd name="T5" fmla="*/ 0 h 6"/>
              <a:gd name="T6" fmla="*/ 43 w 43"/>
              <a:gd name="T7" fmla="*/ 4 h 6"/>
              <a:gd name="T8" fmla="*/ 43 w 43"/>
              <a:gd name="T9" fmla="*/ 6 h 6"/>
              <a:gd name="T10" fmla="*/ 39 w 43"/>
              <a:gd name="T11" fmla="*/ 6 h 6"/>
              <a:gd name="T12" fmla="*/ 4 w 43"/>
              <a:gd name="T13" fmla="*/ 6 h 6"/>
              <a:gd name="T14" fmla="*/ 2 w 43"/>
              <a:gd name="T15" fmla="*/ 6 h 6"/>
              <a:gd name="T16" fmla="*/ 0 w 43"/>
              <a:gd name="T17" fmla="*/ 4 h 6"/>
              <a:gd name="T18" fmla="*/ 2 w 43"/>
              <a:gd name="T19" fmla="*/ 0 h 6"/>
              <a:gd name="T20" fmla="*/ 4 w 4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
                <a:moveTo>
                  <a:pt x="4" y="0"/>
                </a:moveTo>
                <a:lnTo>
                  <a:pt x="39" y="0"/>
                </a:lnTo>
                <a:lnTo>
                  <a:pt x="43" y="0"/>
                </a:lnTo>
                <a:lnTo>
                  <a:pt x="43" y="4"/>
                </a:lnTo>
                <a:lnTo>
                  <a:pt x="43" y="6"/>
                </a:lnTo>
                <a:lnTo>
                  <a:pt x="39" y="6"/>
                </a:lnTo>
                <a:lnTo>
                  <a:pt x="4" y="6"/>
                </a:lnTo>
                <a:lnTo>
                  <a:pt x="2" y="6"/>
                </a:lnTo>
                <a:lnTo>
                  <a:pt x="0" y="4"/>
                </a:lnTo>
                <a:lnTo>
                  <a:pt x="2" y="0"/>
                </a:lnTo>
                <a:lnTo>
                  <a:pt x="4"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4" name="Freeform 363"/>
          <p:cNvSpPr>
            <a:spLocks/>
          </p:cNvSpPr>
          <p:nvPr/>
        </p:nvSpPr>
        <p:spPr bwMode="auto">
          <a:xfrm>
            <a:off x="6363136" y="5145156"/>
            <a:ext cx="64831" cy="37020"/>
          </a:xfrm>
          <a:custGeom>
            <a:avLst/>
            <a:gdLst>
              <a:gd name="T0" fmla="*/ 10 w 33"/>
              <a:gd name="T1" fmla="*/ 0 h 19"/>
              <a:gd name="T2" fmla="*/ 21 w 33"/>
              <a:gd name="T3" fmla="*/ 0 h 19"/>
              <a:gd name="T4" fmla="*/ 33 w 33"/>
              <a:gd name="T5" fmla="*/ 19 h 19"/>
              <a:gd name="T6" fmla="*/ 0 w 33"/>
              <a:gd name="T7" fmla="*/ 19 h 19"/>
              <a:gd name="T8" fmla="*/ 10 w 33"/>
              <a:gd name="T9" fmla="*/ 0 h 19"/>
            </a:gdLst>
            <a:ahLst/>
            <a:cxnLst>
              <a:cxn ang="0">
                <a:pos x="T0" y="T1"/>
              </a:cxn>
              <a:cxn ang="0">
                <a:pos x="T2" y="T3"/>
              </a:cxn>
              <a:cxn ang="0">
                <a:pos x="T4" y="T5"/>
              </a:cxn>
              <a:cxn ang="0">
                <a:pos x="T6" y="T7"/>
              </a:cxn>
              <a:cxn ang="0">
                <a:pos x="T8" y="T9"/>
              </a:cxn>
            </a:cxnLst>
            <a:rect l="0" t="0" r="r" b="b"/>
            <a:pathLst>
              <a:path w="33" h="19">
                <a:moveTo>
                  <a:pt x="10" y="0"/>
                </a:moveTo>
                <a:lnTo>
                  <a:pt x="21" y="0"/>
                </a:lnTo>
                <a:lnTo>
                  <a:pt x="33" y="19"/>
                </a:lnTo>
                <a:lnTo>
                  <a:pt x="0" y="19"/>
                </a:lnTo>
                <a:lnTo>
                  <a:pt x="10"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5" name="Freeform 364"/>
          <p:cNvSpPr>
            <a:spLocks/>
          </p:cNvSpPr>
          <p:nvPr/>
        </p:nvSpPr>
        <p:spPr bwMode="auto">
          <a:xfrm>
            <a:off x="6382782" y="5145156"/>
            <a:ext cx="25539" cy="3897"/>
          </a:xfrm>
          <a:custGeom>
            <a:avLst/>
            <a:gdLst>
              <a:gd name="T0" fmla="*/ 0 w 13"/>
              <a:gd name="T1" fmla="*/ 0 h 2"/>
              <a:gd name="T2" fmla="*/ 11 w 13"/>
              <a:gd name="T3" fmla="*/ 0 h 2"/>
              <a:gd name="T4" fmla="*/ 11 w 13"/>
              <a:gd name="T5" fmla="*/ 0 h 2"/>
              <a:gd name="T6" fmla="*/ 13 w 13"/>
              <a:gd name="T7" fmla="*/ 0 h 2"/>
              <a:gd name="T8" fmla="*/ 11 w 13"/>
              <a:gd name="T9" fmla="*/ 2 h 2"/>
              <a:gd name="T10" fmla="*/ 11 w 13"/>
              <a:gd name="T11" fmla="*/ 2 h 2"/>
              <a:gd name="T12" fmla="*/ 0 w 13"/>
              <a:gd name="T13" fmla="*/ 2 h 2"/>
              <a:gd name="T14" fmla="*/ 0 w 13"/>
              <a:gd name="T15" fmla="*/ 2 h 2"/>
              <a:gd name="T16" fmla="*/ 0 w 13"/>
              <a:gd name="T17" fmla="*/ 0 h 2"/>
              <a:gd name="T18" fmla="*/ 0 w 13"/>
              <a:gd name="T19" fmla="*/ 0 h 2"/>
              <a:gd name="T20" fmla="*/ 0 w 1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0" y="0"/>
                </a:moveTo>
                <a:lnTo>
                  <a:pt x="11" y="0"/>
                </a:lnTo>
                <a:lnTo>
                  <a:pt x="11" y="0"/>
                </a:lnTo>
                <a:lnTo>
                  <a:pt x="13" y="0"/>
                </a:lnTo>
                <a:lnTo>
                  <a:pt x="11" y="2"/>
                </a:lnTo>
                <a:lnTo>
                  <a:pt x="11" y="2"/>
                </a:lnTo>
                <a:lnTo>
                  <a:pt x="0" y="2"/>
                </a:lnTo>
                <a:lnTo>
                  <a:pt x="0" y="2"/>
                </a:lnTo>
                <a:lnTo>
                  <a:pt x="0" y="0"/>
                </a:lnTo>
                <a:lnTo>
                  <a:pt x="0" y="0"/>
                </a:lnTo>
                <a:lnTo>
                  <a:pt x="0"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6" name="Freeform 365"/>
          <p:cNvSpPr>
            <a:spLocks/>
          </p:cNvSpPr>
          <p:nvPr/>
        </p:nvSpPr>
        <p:spPr bwMode="auto">
          <a:xfrm>
            <a:off x="6388675" y="5264009"/>
            <a:ext cx="7858" cy="93524"/>
          </a:xfrm>
          <a:custGeom>
            <a:avLst/>
            <a:gdLst>
              <a:gd name="T0" fmla="*/ 2 w 4"/>
              <a:gd name="T1" fmla="*/ 0 h 48"/>
              <a:gd name="T2" fmla="*/ 4 w 4"/>
              <a:gd name="T3" fmla="*/ 0 h 48"/>
              <a:gd name="T4" fmla="*/ 4 w 4"/>
              <a:gd name="T5" fmla="*/ 2 h 48"/>
              <a:gd name="T6" fmla="*/ 4 w 4"/>
              <a:gd name="T7" fmla="*/ 46 h 48"/>
              <a:gd name="T8" fmla="*/ 4 w 4"/>
              <a:gd name="T9" fmla="*/ 48 h 48"/>
              <a:gd name="T10" fmla="*/ 2 w 4"/>
              <a:gd name="T11" fmla="*/ 48 h 48"/>
              <a:gd name="T12" fmla="*/ 0 w 4"/>
              <a:gd name="T13" fmla="*/ 48 h 48"/>
              <a:gd name="T14" fmla="*/ 0 w 4"/>
              <a:gd name="T15" fmla="*/ 46 h 48"/>
              <a:gd name="T16" fmla="*/ 0 w 4"/>
              <a:gd name="T17" fmla="*/ 2 h 48"/>
              <a:gd name="T18" fmla="*/ 0 w 4"/>
              <a:gd name="T19" fmla="*/ 0 h 48"/>
              <a:gd name="T20" fmla="*/ 2 w 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8">
                <a:moveTo>
                  <a:pt x="2" y="0"/>
                </a:moveTo>
                <a:lnTo>
                  <a:pt x="4" y="0"/>
                </a:lnTo>
                <a:lnTo>
                  <a:pt x="4" y="2"/>
                </a:lnTo>
                <a:lnTo>
                  <a:pt x="4" y="46"/>
                </a:lnTo>
                <a:lnTo>
                  <a:pt x="4" y="48"/>
                </a:lnTo>
                <a:lnTo>
                  <a:pt x="2" y="48"/>
                </a:lnTo>
                <a:lnTo>
                  <a:pt x="0" y="48"/>
                </a:lnTo>
                <a:lnTo>
                  <a:pt x="0" y="46"/>
                </a:lnTo>
                <a:lnTo>
                  <a:pt x="0" y="2"/>
                </a:lnTo>
                <a:lnTo>
                  <a:pt x="0"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7" name="Freeform 366"/>
          <p:cNvSpPr>
            <a:spLocks/>
          </p:cNvSpPr>
          <p:nvPr/>
        </p:nvSpPr>
        <p:spPr bwMode="auto">
          <a:xfrm>
            <a:off x="6408321" y="5905036"/>
            <a:ext cx="94299" cy="183151"/>
          </a:xfrm>
          <a:custGeom>
            <a:avLst/>
            <a:gdLst>
              <a:gd name="T0" fmla="*/ 12 w 48"/>
              <a:gd name="T1" fmla="*/ 0 h 94"/>
              <a:gd name="T2" fmla="*/ 37 w 48"/>
              <a:gd name="T3" fmla="*/ 0 h 94"/>
              <a:gd name="T4" fmla="*/ 33 w 48"/>
              <a:gd name="T5" fmla="*/ 11 h 94"/>
              <a:gd name="T6" fmla="*/ 33 w 48"/>
              <a:gd name="T7" fmla="*/ 30 h 94"/>
              <a:gd name="T8" fmla="*/ 35 w 48"/>
              <a:gd name="T9" fmla="*/ 51 h 94"/>
              <a:gd name="T10" fmla="*/ 40 w 48"/>
              <a:gd name="T11" fmla="*/ 76 h 94"/>
              <a:gd name="T12" fmla="*/ 48 w 48"/>
              <a:gd name="T13" fmla="*/ 94 h 94"/>
              <a:gd name="T14" fmla="*/ 0 w 48"/>
              <a:gd name="T15" fmla="*/ 94 h 94"/>
              <a:gd name="T16" fmla="*/ 8 w 48"/>
              <a:gd name="T17" fmla="*/ 76 h 94"/>
              <a:gd name="T18" fmla="*/ 12 w 48"/>
              <a:gd name="T19" fmla="*/ 51 h 94"/>
              <a:gd name="T20" fmla="*/ 15 w 48"/>
              <a:gd name="T21" fmla="*/ 30 h 94"/>
              <a:gd name="T22" fmla="*/ 14 w 48"/>
              <a:gd name="T23" fmla="*/ 11 h 94"/>
              <a:gd name="T24" fmla="*/ 12 w 48"/>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4">
                <a:moveTo>
                  <a:pt x="12" y="0"/>
                </a:moveTo>
                <a:lnTo>
                  <a:pt x="37" y="0"/>
                </a:lnTo>
                <a:lnTo>
                  <a:pt x="33" y="11"/>
                </a:lnTo>
                <a:lnTo>
                  <a:pt x="33" y="30"/>
                </a:lnTo>
                <a:lnTo>
                  <a:pt x="35" y="51"/>
                </a:lnTo>
                <a:lnTo>
                  <a:pt x="40" y="76"/>
                </a:lnTo>
                <a:lnTo>
                  <a:pt x="48" y="94"/>
                </a:lnTo>
                <a:lnTo>
                  <a:pt x="0" y="94"/>
                </a:lnTo>
                <a:lnTo>
                  <a:pt x="8" y="76"/>
                </a:lnTo>
                <a:lnTo>
                  <a:pt x="12" y="51"/>
                </a:lnTo>
                <a:lnTo>
                  <a:pt x="15" y="30"/>
                </a:lnTo>
                <a:lnTo>
                  <a:pt x="14" y="11"/>
                </a:lnTo>
                <a:lnTo>
                  <a:pt x="1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8" name="Freeform 367"/>
          <p:cNvSpPr>
            <a:spLocks/>
          </p:cNvSpPr>
          <p:nvPr/>
        </p:nvSpPr>
        <p:spPr bwMode="auto">
          <a:xfrm>
            <a:off x="6400463" y="6047270"/>
            <a:ext cx="106087" cy="37020"/>
          </a:xfrm>
          <a:custGeom>
            <a:avLst/>
            <a:gdLst>
              <a:gd name="T0" fmla="*/ 8 w 54"/>
              <a:gd name="T1" fmla="*/ 0 h 19"/>
              <a:gd name="T2" fmla="*/ 46 w 54"/>
              <a:gd name="T3" fmla="*/ 0 h 19"/>
              <a:gd name="T4" fmla="*/ 54 w 54"/>
              <a:gd name="T5" fmla="*/ 19 h 19"/>
              <a:gd name="T6" fmla="*/ 0 w 54"/>
              <a:gd name="T7" fmla="*/ 19 h 19"/>
              <a:gd name="T8" fmla="*/ 8 w 54"/>
              <a:gd name="T9" fmla="*/ 0 h 19"/>
            </a:gdLst>
            <a:ahLst/>
            <a:cxnLst>
              <a:cxn ang="0">
                <a:pos x="T0" y="T1"/>
              </a:cxn>
              <a:cxn ang="0">
                <a:pos x="T2" y="T3"/>
              </a:cxn>
              <a:cxn ang="0">
                <a:pos x="T4" y="T5"/>
              </a:cxn>
              <a:cxn ang="0">
                <a:pos x="T6" y="T7"/>
              </a:cxn>
              <a:cxn ang="0">
                <a:pos x="T8" y="T9"/>
              </a:cxn>
            </a:cxnLst>
            <a:rect l="0" t="0" r="r" b="b"/>
            <a:pathLst>
              <a:path w="54" h="19">
                <a:moveTo>
                  <a:pt x="8" y="0"/>
                </a:moveTo>
                <a:lnTo>
                  <a:pt x="46" y="0"/>
                </a:lnTo>
                <a:lnTo>
                  <a:pt x="54" y="19"/>
                </a:lnTo>
                <a:lnTo>
                  <a:pt x="0" y="19"/>
                </a:lnTo>
                <a:lnTo>
                  <a:pt x="8"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29" name="Rectangle 368"/>
          <p:cNvSpPr>
            <a:spLocks noChangeArrowheads="1"/>
          </p:cNvSpPr>
          <p:nvPr/>
        </p:nvSpPr>
        <p:spPr bwMode="auto">
          <a:xfrm>
            <a:off x="6392604" y="6084289"/>
            <a:ext cx="121803" cy="13639"/>
          </a:xfrm>
          <a:prstGeom prst="rect">
            <a:avLst/>
          </a:prstGeom>
          <a:solidFill>
            <a:srgbClr val="01010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0" name="Rectangle 369"/>
          <p:cNvSpPr>
            <a:spLocks noChangeArrowheads="1"/>
          </p:cNvSpPr>
          <p:nvPr/>
        </p:nvSpPr>
        <p:spPr bwMode="auto">
          <a:xfrm>
            <a:off x="6473152" y="5390656"/>
            <a:ext cx="82512" cy="274726"/>
          </a:xfrm>
          <a:prstGeom prst="rect">
            <a:avLst/>
          </a:prstGeom>
          <a:solidFill>
            <a:srgbClr val="9C4F9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1" name="Rectangle 370"/>
          <p:cNvSpPr>
            <a:spLocks noChangeArrowheads="1"/>
          </p:cNvSpPr>
          <p:nvPr/>
        </p:nvSpPr>
        <p:spPr bwMode="auto">
          <a:xfrm>
            <a:off x="6351349" y="5390656"/>
            <a:ext cx="84476" cy="274726"/>
          </a:xfrm>
          <a:prstGeom prst="rect">
            <a:avLst/>
          </a:prstGeom>
          <a:solidFill>
            <a:srgbClr val="DC5B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2" name="Freeform 371"/>
          <p:cNvSpPr>
            <a:spLocks/>
          </p:cNvSpPr>
          <p:nvPr/>
        </p:nvSpPr>
        <p:spPr bwMode="auto">
          <a:xfrm>
            <a:off x="7962293" y="5283493"/>
            <a:ext cx="37327" cy="33123"/>
          </a:xfrm>
          <a:custGeom>
            <a:avLst/>
            <a:gdLst>
              <a:gd name="T0" fmla="*/ 10 w 19"/>
              <a:gd name="T1" fmla="*/ 0 h 17"/>
              <a:gd name="T2" fmla="*/ 14 w 19"/>
              <a:gd name="T3" fmla="*/ 0 h 17"/>
              <a:gd name="T4" fmla="*/ 17 w 19"/>
              <a:gd name="T5" fmla="*/ 4 h 17"/>
              <a:gd name="T6" fmla="*/ 19 w 19"/>
              <a:gd name="T7" fmla="*/ 7 h 17"/>
              <a:gd name="T8" fmla="*/ 17 w 19"/>
              <a:gd name="T9" fmla="*/ 13 h 17"/>
              <a:gd name="T10" fmla="*/ 14 w 19"/>
              <a:gd name="T11" fmla="*/ 15 h 17"/>
              <a:gd name="T12" fmla="*/ 10 w 19"/>
              <a:gd name="T13" fmla="*/ 17 h 17"/>
              <a:gd name="T14" fmla="*/ 6 w 19"/>
              <a:gd name="T15" fmla="*/ 15 h 17"/>
              <a:gd name="T16" fmla="*/ 2 w 19"/>
              <a:gd name="T17" fmla="*/ 13 h 17"/>
              <a:gd name="T18" fmla="*/ 0 w 19"/>
              <a:gd name="T19" fmla="*/ 7 h 17"/>
              <a:gd name="T20" fmla="*/ 2 w 19"/>
              <a:gd name="T21" fmla="*/ 4 h 17"/>
              <a:gd name="T22" fmla="*/ 6 w 19"/>
              <a:gd name="T23" fmla="*/ 0 h 17"/>
              <a:gd name="T24" fmla="*/ 10 w 19"/>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7">
                <a:moveTo>
                  <a:pt x="10" y="0"/>
                </a:moveTo>
                <a:lnTo>
                  <a:pt x="14" y="0"/>
                </a:lnTo>
                <a:lnTo>
                  <a:pt x="17" y="4"/>
                </a:lnTo>
                <a:lnTo>
                  <a:pt x="19" y="7"/>
                </a:lnTo>
                <a:lnTo>
                  <a:pt x="17" y="13"/>
                </a:lnTo>
                <a:lnTo>
                  <a:pt x="14" y="15"/>
                </a:lnTo>
                <a:lnTo>
                  <a:pt x="10" y="17"/>
                </a:lnTo>
                <a:lnTo>
                  <a:pt x="6" y="15"/>
                </a:lnTo>
                <a:lnTo>
                  <a:pt x="2" y="13"/>
                </a:lnTo>
                <a:lnTo>
                  <a:pt x="0" y="7"/>
                </a:lnTo>
                <a:lnTo>
                  <a:pt x="2" y="4"/>
                </a:lnTo>
                <a:lnTo>
                  <a:pt x="6" y="0"/>
                </a:lnTo>
                <a:lnTo>
                  <a:pt x="1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3" name="Freeform 372"/>
          <p:cNvSpPr>
            <a:spLocks/>
          </p:cNvSpPr>
          <p:nvPr/>
        </p:nvSpPr>
        <p:spPr bwMode="auto">
          <a:xfrm>
            <a:off x="7921037" y="5301029"/>
            <a:ext cx="117874" cy="27278"/>
          </a:xfrm>
          <a:custGeom>
            <a:avLst/>
            <a:gdLst>
              <a:gd name="T0" fmla="*/ 0 w 60"/>
              <a:gd name="T1" fmla="*/ 0 h 14"/>
              <a:gd name="T2" fmla="*/ 60 w 60"/>
              <a:gd name="T3" fmla="*/ 0 h 14"/>
              <a:gd name="T4" fmla="*/ 60 w 60"/>
              <a:gd name="T5" fmla="*/ 6 h 14"/>
              <a:gd name="T6" fmla="*/ 40 w 60"/>
              <a:gd name="T7" fmla="*/ 14 h 14"/>
              <a:gd name="T8" fmla="*/ 21 w 60"/>
              <a:gd name="T9" fmla="*/ 14 h 14"/>
              <a:gd name="T10" fmla="*/ 0 w 60"/>
              <a:gd name="T11" fmla="*/ 6 h 14"/>
              <a:gd name="T12" fmla="*/ 0 w 6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0" h="14">
                <a:moveTo>
                  <a:pt x="0" y="0"/>
                </a:moveTo>
                <a:lnTo>
                  <a:pt x="60" y="0"/>
                </a:lnTo>
                <a:lnTo>
                  <a:pt x="60" y="6"/>
                </a:lnTo>
                <a:lnTo>
                  <a:pt x="40" y="14"/>
                </a:lnTo>
                <a:lnTo>
                  <a:pt x="21" y="14"/>
                </a:lnTo>
                <a:lnTo>
                  <a:pt x="0" y="6"/>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4" name="Freeform 373"/>
          <p:cNvSpPr>
            <a:spLocks/>
          </p:cNvSpPr>
          <p:nvPr/>
        </p:nvSpPr>
        <p:spPr bwMode="auto">
          <a:xfrm>
            <a:off x="7974080" y="5264009"/>
            <a:ext cx="15717" cy="689737"/>
          </a:xfrm>
          <a:custGeom>
            <a:avLst/>
            <a:gdLst>
              <a:gd name="T0" fmla="*/ 4 w 8"/>
              <a:gd name="T1" fmla="*/ 0 h 354"/>
              <a:gd name="T2" fmla="*/ 8 w 8"/>
              <a:gd name="T3" fmla="*/ 2 h 354"/>
              <a:gd name="T4" fmla="*/ 8 w 8"/>
              <a:gd name="T5" fmla="*/ 6 h 354"/>
              <a:gd name="T6" fmla="*/ 8 w 8"/>
              <a:gd name="T7" fmla="*/ 348 h 354"/>
              <a:gd name="T8" fmla="*/ 8 w 8"/>
              <a:gd name="T9" fmla="*/ 352 h 354"/>
              <a:gd name="T10" fmla="*/ 4 w 8"/>
              <a:gd name="T11" fmla="*/ 354 h 354"/>
              <a:gd name="T12" fmla="*/ 0 w 8"/>
              <a:gd name="T13" fmla="*/ 352 h 354"/>
              <a:gd name="T14" fmla="*/ 0 w 8"/>
              <a:gd name="T15" fmla="*/ 348 h 354"/>
              <a:gd name="T16" fmla="*/ 0 w 8"/>
              <a:gd name="T17" fmla="*/ 6 h 354"/>
              <a:gd name="T18" fmla="*/ 0 w 8"/>
              <a:gd name="T19" fmla="*/ 2 h 354"/>
              <a:gd name="T20" fmla="*/ 4 w 8"/>
              <a:gd name="T2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4">
                <a:moveTo>
                  <a:pt x="4" y="0"/>
                </a:moveTo>
                <a:lnTo>
                  <a:pt x="8" y="2"/>
                </a:lnTo>
                <a:lnTo>
                  <a:pt x="8" y="6"/>
                </a:lnTo>
                <a:lnTo>
                  <a:pt x="8" y="348"/>
                </a:lnTo>
                <a:lnTo>
                  <a:pt x="8" y="352"/>
                </a:lnTo>
                <a:lnTo>
                  <a:pt x="4" y="354"/>
                </a:lnTo>
                <a:lnTo>
                  <a:pt x="0" y="352"/>
                </a:lnTo>
                <a:lnTo>
                  <a:pt x="0" y="348"/>
                </a:lnTo>
                <a:lnTo>
                  <a:pt x="0" y="6"/>
                </a:lnTo>
                <a:lnTo>
                  <a:pt x="0" y="2"/>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5" name="Freeform 374"/>
          <p:cNvSpPr>
            <a:spLocks/>
          </p:cNvSpPr>
          <p:nvPr/>
        </p:nvSpPr>
        <p:spPr bwMode="auto">
          <a:xfrm>
            <a:off x="7958364" y="5821254"/>
            <a:ext cx="45185" cy="15587"/>
          </a:xfrm>
          <a:custGeom>
            <a:avLst/>
            <a:gdLst>
              <a:gd name="T0" fmla="*/ 4 w 23"/>
              <a:gd name="T1" fmla="*/ 0 h 8"/>
              <a:gd name="T2" fmla="*/ 19 w 23"/>
              <a:gd name="T3" fmla="*/ 0 h 8"/>
              <a:gd name="T4" fmla="*/ 23 w 23"/>
              <a:gd name="T5" fmla="*/ 0 h 8"/>
              <a:gd name="T6" fmla="*/ 23 w 23"/>
              <a:gd name="T7" fmla="*/ 4 h 8"/>
              <a:gd name="T8" fmla="*/ 23 w 23"/>
              <a:gd name="T9" fmla="*/ 8 h 8"/>
              <a:gd name="T10" fmla="*/ 19 w 23"/>
              <a:gd name="T11" fmla="*/ 8 h 8"/>
              <a:gd name="T12" fmla="*/ 4 w 23"/>
              <a:gd name="T13" fmla="*/ 8 h 8"/>
              <a:gd name="T14" fmla="*/ 0 w 23"/>
              <a:gd name="T15" fmla="*/ 8 h 8"/>
              <a:gd name="T16" fmla="*/ 0 w 23"/>
              <a:gd name="T17" fmla="*/ 4 h 8"/>
              <a:gd name="T18" fmla="*/ 0 w 23"/>
              <a:gd name="T19" fmla="*/ 0 h 8"/>
              <a:gd name="T20" fmla="*/ 4 w 23"/>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
                <a:moveTo>
                  <a:pt x="4" y="0"/>
                </a:moveTo>
                <a:lnTo>
                  <a:pt x="19" y="0"/>
                </a:lnTo>
                <a:lnTo>
                  <a:pt x="23" y="0"/>
                </a:lnTo>
                <a:lnTo>
                  <a:pt x="23" y="4"/>
                </a:lnTo>
                <a:lnTo>
                  <a:pt x="23" y="8"/>
                </a:lnTo>
                <a:lnTo>
                  <a:pt x="19" y="8"/>
                </a:lnTo>
                <a:lnTo>
                  <a:pt x="4" y="8"/>
                </a:lnTo>
                <a:lnTo>
                  <a:pt x="0" y="8"/>
                </a:lnTo>
                <a:lnTo>
                  <a:pt x="0" y="4"/>
                </a:lnTo>
                <a:lnTo>
                  <a:pt x="0" y="0"/>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6" name="Freeform 375"/>
          <p:cNvSpPr>
            <a:spLocks/>
          </p:cNvSpPr>
          <p:nvPr/>
        </p:nvSpPr>
        <p:spPr bwMode="auto">
          <a:xfrm>
            <a:off x="7958364" y="5357533"/>
            <a:ext cx="45185" cy="15587"/>
          </a:xfrm>
          <a:custGeom>
            <a:avLst/>
            <a:gdLst>
              <a:gd name="T0" fmla="*/ 4 w 23"/>
              <a:gd name="T1" fmla="*/ 0 h 8"/>
              <a:gd name="T2" fmla="*/ 19 w 23"/>
              <a:gd name="T3" fmla="*/ 0 h 8"/>
              <a:gd name="T4" fmla="*/ 23 w 23"/>
              <a:gd name="T5" fmla="*/ 0 h 8"/>
              <a:gd name="T6" fmla="*/ 23 w 23"/>
              <a:gd name="T7" fmla="*/ 4 h 8"/>
              <a:gd name="T8" fmla="*/ 23 w 23"/>
              <a:gd name="T9" fmla="*/ 6 h 8"/>
              <a:gd name="T10" fmla="*/ 19 w 23"/>
              <a:gd name="T11" fmla="*/ 8 h 8"/>
              <a:gd name="T12" fmla="*/ 4 w 23"/>
              <a:gd name="T13" fmla="*/ 8 h 8"/>
              <a:gd name="T14" fmla="*/ 0 w 23"/>
              <a:gd name="T15" fmla="*/ 6 h 8"/>
              <a:gd name="T16" fmla="*/ 0 w 23"/>
              <a:gd name="T17" fmla="*/ 4 h 8"/>
              <a:gd name="T18" fmla="*/ 0 w 23"/>
              <a:gd name="T19" fmla="*/ 0 h 8"/>
              <a:gd name="T20" fmla="*/ 4 w 23"/>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
                <a:moveTo>
                  <a:pt x="4" y="0"/>
                </a:moveTo>
                <a:lnTo>
                  <a:pt x="19" y="0"/>
                </a:lnTo>
                <a:lnTo>
                  <a:pt x="23" y="0"/>
                </a:lnTo>
                <a:lnTo>
                  <a:pt x="23" y="4"/>
                </a:lnTo>
                <a:lnTo>
                  <a:pt x="23" y="6"/>
                </a:lnTo>
                <a:lnTo>
                  <a:pt x="19" y="8"/>
                </a:lnTo>
                <a:lnTo>
                  <a:pt x="4" y="8"/>
                </a:lnTo>
                <a:lnTo>
                  <a:pt x="0" y="6"/>
                </a:lnTo>
                <a:lnTo>
                  <a:pt x="0" y="4"/>
                </a:lnTo>
                <a:lnTo>
                  <a:pt x="0" y="0"/>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7" name="Freeform 376"/>
          <p:cNvSpPr>
            <a:spLocks/>
          </p:cNvSpPr>
          <p:nvPr/>
        </p:nvSpPr>
        <p:spPr bwMode="auto">
          <a:xfrm>
            <a:off x="7856206" y="5394552"/>
            <a:ext cx="249500" cy="7794"/>
          </a:xfrm>
          <a:custGeom>
            <a:avLst/>
            <a:gdLst>
              <a:gd name="T0" fmla="*/ 2 w 127"/>
              <a:gd name="T1" fmla="*/ 0 h 4"/>
              <a:gd name="T2" fmla="*/ 125 w 127"/>
              <a:gd name="T3" fmla="*/ 0 h 4"/>
              <a:gd name="T4" fmla="*/ 125 w 127"/>
              <a:gd name="T5" fmla="*/ 0 h 4"/>
              <a:gd name="T6" fmla="*/ 127 w 127"/>
              <a:gd name="T7" fmla="*/ 2 h 4"/>
              <a:gd name="T8" fmla="*/ 125 w 127"/>
              <a:gd name="T9" fmla="*/ 4 h 4"/>
              <a:gd name="T10" fmla="*/ 125 w 127"/>
              <a:gd name="T11" fmla="*/ 4 h 4"/>
              <a:gd name="T12" fmla="*/ 2 w 127"/>
              <a:gd name="T13" fmla="*/ 4 h 4"/>
              <a:gd name="T14" fmla="*/ 2 w 127"/>
              <a:gd name="T15" fmla="*/ 4 h 4"/>
              <a:gd name="T16" fmla="*/ 0 w 127"/>
              <a:gd name="T17" fmla="*/ 2 h 4"/>
              <a:gd name="T18" fmla="*/ 2 w 127"/>
              <a:gd name="T19" fmla="*/ 0 h 4"/>
              <a:gd name="T20" fmla="*/ 2 w 12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4">
                <a:moveTo>
                  <a:pt x="2" y="0"/>
                </a:moveTo>
                <a:lnTo>
                  <a:pt x="125" y="0"/>
                </a:lnTo>
                <a:lnTo>
                  <a:pt x="125" y="0"/>
                </a:lnTo>
                <a:lnTo>
                  <a:pt x="127" y="2"/>
                </a:lnTo>
                <a:lnTo>
                  <a:pt x="125" y="4"/>
                </a:lnTo>
                <a:lnTo>
                  <a:pt x="125" y="4"/>
                </a:lnTo>
                <a:lnTo>
                  <a:pt x="2" y="4"/>
                </a:lnTo>
                <a:lnTo>
                  <a:pt x="2" y="4"/>
                </a:lnTo>
                <a:lnTo>
                  <a:pt x="0" y="2"/>
                </a:lnTo>
                <a:lnTo>
                  <a:pt x="2"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8" name="Freeform 377"/>
          <p:cNvSpPr>
            <a:spLocks/>
          </p:cNvSpPr>
          <p:nvPr/>
        </p:nvSpPr>
        <p:spPr bwMode="auto">
          <a:xfrm>
            <a:off x="7856206" y="5653691"/>
            <a:ext cx="249500" cy="7794"/>
          </a:xfrm>
          <a:custGeom>
            <a:avLst/>
            <a:gdLst>
              <a:gd name="T0" fmla="*/ 2 w 127"/>
              <a:gd name="T1" fmla="*/ 0 h 4"/>
              <a:gd name="T2" fmla="*/ 125 w 127"/>
              <a:gd name="T3" fmla="*/ 0 h 4"/>
              <a:gd name="T4" fmla="*/ 125 w 127"/>
              <a:gd name="T5" fmla="*/ 0 h 4"/>
              <a:gd name="T6" fmla="*/ 127 w 127"/>
              <a:gd name="T7" fmla="*/ 2 h 4"/>
              <a:gd name="T8" fmla="*/ 125 w 127"/>
              <a:gd name="T9" fmla="*/ 4 h 4"/>
              <a:gd name="T10" fmla="*/ 125 w 127"/>
              <a:gd name="T11" fmla="*/ 4 h 4"/>
              <a:gd name="T12" fmla="*/ 2 w 127"/>
              <a:gd name="T13" fmla="*/ 4 h 4"/>
              <a:gd name="T14" fmla="*/ 2 w 127"/>
              <a:gd name="T15" fmla="*/ 4 h 4"/>
              <a:gd name="T16" fmla="*/ 0 w 127"/>
              <a:gd name="T17" fmla="*/ 2 h 4"/>
              <a:gd name="T18" fmla="*/ 2 w 127"/>
              <a:gd name="T19" fmla="*/ 0 h 4"/>
              <a:gd name="T20" fmla="*/ 2 w 12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4">
                <a:moveTo>
                  <a:pt x="2" y="0"/>
                </a:moveTo>
                <a:lnTo>
                  <a:pt x="125" y="0"/>
                </a:lnTo>
                <a:lnTo>
                  <a:pt x="125" y="0"/>
                </a:lnTo>
                <a:lnTo>
                  <a:pt x="127" y="2"/>
                </a:lnTo>
                <a:lnTo>
                  <a:pt x="125" y="4"/>
                </a:lnTo>
                <a:lnTo>
                  <a:pt x="125" y="4"/>
                </a:lnTo>
                <a:lnTo>
                  <a:pt x="2" y="4"/>
                </a:lnTo>
                <a:lnTo>
                  <a:pt x="2" y="4"/>
                </a:lnTo>
                <a:lnTo>
                  <a:pt x="0" y="2"/>
                </a:lnTo>
                <a:lnTo>
                  <a:pt x="2"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39" name="Freeform 378"/>
          <p:cNvSpPr>
            <a:spLocks/>
          </p:cNvSpPr>
          <p:nvPr/>
        </p:nvSpPr>
        <p:spPr bwMode="auto">
          <a:xfrm>
            <a:off x="7950506" y="5869964"/>
            <a:ext cx="60902" cy="19484"/>
          </a:xfrm>
          <a:custGeom>
            <a:avLst/>
            <a:gdLst>
              <a:gd name="T0" fmla="*/ 4 w 31"/>
              <a:gd name="T1" fmla="*/ 0 h 10"/>
              <a:gd name="T2" fmla="*/ 27 w 31"/>
              <a:gd name="T3" fmla="*/ 0 h 10"/>
              <a:gd name="T4" fmla="*/ 29 w 31"/>
              <a:gd name="T5" fmla="*/ 2 h 10"/>
              <a:gd name="T6" fmla="*/ 31 w 31"/>
              <a:gd name="T7" fmla="*/ 6 h 10"/>
              <a:gd name="T8" fmla="*/ 29 w 31"/>
              <a:gd name="T9" fmla="*/ 8 h 10"/>
              <a:gd name="T10" fmla="*/ 27 w 31"/>
              <a:gd name="T11" fmla="*/ 10 h 10"/>
              <a:gd name="T12" fmla="*/ 4 w 31"/>
              <a:gd name="T13" fmla="*/ 10 h 10"/>
              <a:gd name="T14" fmla="*/ 2 w 31"/>
              <a:gd name="T15" fmla="*/ 8 h 10"/>
              <a:gd name="T16" fmla="*/ 0 w 31"/>
              <a:gd name="T17" fmla="*/ 6 h 10"/>
              <a:gd name="T18" fmla="*/ 2 w 31"/>
              <a:gd name="T19" fmla="*/ 2 h 10"/>
              <a:gd name="T20" fmla="*/ 4 w 3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0">
                <a:moveTo>
                  <a:pt x="4" y="0"/>
                </a:moveTo>
                <a:lnTo>
                  <a:pt x="27" y="0"/>
                </a:lnTo>
                <a:lnTo>
                  <a:pt x="29" y="2"/>
                </a:lnTo>
                <a:lnTo>
                  <a:pt x="31" y="6"/>
                </a:lnTo>
                <a:lnTo>
                  <a:pt x="29" y="8"/>
                </a:lnTo>
                <a:lnTo>
                  <a:pt x="27" y="10"/>
                </a:lnTo>
                <a:lnTo>
                  <a:pt x="4" y="10"/>
                </a:lnTo>
                <a:lnTo>
                  <a:pt x="2" y="8"/>
                </a:lnTo>
                <a:lnTo>
                  <a:pt x="0" y="6"/>
                </a:lnTo>
                <a:lnTo>
                  <a:pt x="2" y="2"/>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0" name="Freeform 379"/>
          <p:cNvSpPr>
            <a:spLocks/>
          </p:cNvSpPr>
          <p:nvPr/>
        </p:nvSpPr>
        <p:spPr bwMode="auto">
          <a:xfrm>
            <a:off x="7950506" y="5889448"/>
            <a:ext cx="60902" cy="17536"/>
          </a:xfrm>
          <a:custGeom>
            <a:avLst/>
            <a:gdLst>
              <a:gd name="T0" fmla="*/ 4 w 31"/>
              <a:gd name="T1" fmla="*/ 0 h 9"/>
              <a:gd name="T2" fmla="*/ 27 w 31"/>
              <a:gd name="T3" fmla="*/ 0 h 9"/>
              <a:gd name="T4" fmla="*/ 29 w 31"/>
              <a:gd name="T5" fmla="*/ 2 h 9"/>
              <a:gd name="T6" fmla="*/ 31 w 31"/>
              <a:gd name="T7" fmla="*/ 4 h 9"/>
              <a:gd name="T8" fmla="*/ 29 w 31"/>
              <a:gd name="T9" fmla="*/ 8 h 9"/>
              <a:gd name="T10" fmla="*/ 27 w 31"/>
              <a:gd name="T11" fmla="*/ 9 h 9"/>
              <a:gd name="T12" fmla="*/ 4 w 31"/>
              <a:gd name="T13" fmla="*/ 9 h 9"/>
              <a:gd name="T14" fmla="*/ 2 w 31"/>
              <a:gd name="T15" fmla="*/ 8 h 9"/>
              <a:gd name="T16" fmla="*/ 0 w 31"/>
              <a:gd name="T17" fmla="*/ 4 h 9"/>
              <a:gd name="T18" fmla="*/ 2 w 31"/>
              <a:gd name="T19" fmla="*/ 2 h 9"/>
              <a:gd name="T20" fmla="*/ 4 w 31"/>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9">
                <a:moveTo>
                  <a:pt x="4" y="0"/>
                </a:moveTo>
                <a:lnTo>
                  <a:pt x="27" y="0"/>
                </a:lnTo>
                <a:lnTo>
                  <a:pt x="29" y="2"/>
                </a:lnTo>
                <a:lnTo>
                  <a:pt x="31" y="4"/>
                </a:lnTo>
                <a:lnTo>
                  <a:pt x="29" y="8"/>
                </a:lnTo>
                <a:lnTo>
                  <a:pt x="27" y="9"/>
                </a:lnTo>
                <a:lnTo>
                  <a:pt x="4" y="9"/>
                </a:lnTo>
                <a:lnTo>
                  <a:pt x="2" y="8"/>
                </a:lnTo>
                <a:lnTo>
                  <a:pt x="0" y="4"/>
                </a:lnTo>
                <a:lnTo>
                  <a:pt x="2" y="2"/>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1" name="Freeform 380"/>
          <p:cNvSpPr>
            <a:spLocks/>
          </p:cNvSpPr>
          <p:nvPr/>
        </p:nvSpPr>
        <p:spPr bwMode="auto">
          <a:xfrm>
            <a:off x="8027124" y="5291287"/>
            <a:ext cx="29468" cy="29226"/>
          </a:xfrm>
          <a:custGeom>
            <a:avLst/>
            <a:gdLst>
              <a:gd name="T0" fmla="*/ 7 w 15"/>
              <a:gd name="T1" fmla="*/ 0 h 15"/>
              <a:gd name="T2" fmla="*/ 11 w 15"/>
              <a:gd name="T3" fmla="*/ 1 h 15"/>
              <a:gd name="T4" fmla="*/ 13 w 15"/>
              <a:gd name="T5" fmla="*/ 3 h 15"/>
              <a:gd name="T6" fmla="*/ 15 w 15"/>
              <a:gd name="T7" fmla="*/ 7 h 15"/>
              <a:gd name="T8" fmla="*/ 13 w 15"/>
              <a:gd name="T9" fmla="*/ 11 h 15"/>
              <a:gd name="T10" fmla="*/ 11 w 15"/>
              <a:gd name="T11" fmla="*/ 15 h 15"/>
              <a:gd name="T12" fmla="*/ 7 w 15"/>
              <a:gd name="T13" fmla="*/ 15 h 15"/>
              <a:gd name="T14" fmla="*/ 4 w 15"/>
              <a:gd name="T15" fmla="*/ 15 h 15"/>
              <a:gd name="T16" fmla="*/ 0 w 15"/>
              <a:gd name="T17" fmla="*/ 11 h 15"/>
              <a:gd name="T18" fmla="*/ 0 w 15"/>
              <a:gd name="T19" fmla="*/ 7 h 15"/>
              <a:gd name="T20" fmla="*/ 0 w 15"/>
              <a:gd name="T21" fmla="*/ 3 h 15"/>
              <a:gd name="T22" fmla="*/ 4 w 15"/>
              <a:gd name="T23" fmla="*/ 1 h 15"/>
              <a:gd name="T24" fmla="*/ 7 w 15"/>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7" y="0"/>
                </a:moveTo>
                <a:lnTo>
                  <a:pt x="11" y="1"/>
                </a:lnTo>
                <a:lnTo>
                  <a:pt x="13" y="3"/>
                </a:lnTo>
                <a:lnTo>
                  <a:pt x="15" y="7"/>
                </a:lnTo>
                <a:lnTo>
                  <a:pt x="13" y="11"/>
                </a:lnTo>
                <a:lnTo>
                  <a:pt x="11" y="15"/>
                </a:lnTo>
                <a:lnTo>
                  <a:pt x="7" y="15"/>
                </a:lnTo>
                <a:lnTo>
                  <a:pt x="4" y="15"/>
                </a:lnTo>
                <a:lnTo>
                  <a:pt x="0" y="11"/>
                </a:lnTo>
                <a:lnTo>
                  <a:pt x="0" y="7"/>
                </a:lnTo>
                <a:lnTo>
                  <a:pt x="0" y="3"/>
                </a:lnTo>
                <a:lnTo>
                  <a:pt x="4" y="1"/>
                </a:lnTo>
                <a:lnTo>
                  <a:pt x="7"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2" name="Freeform 381"/>
          <p:cNvSpPr>
            <a:spLocks/>
          </p:cNvSpPr>
          <p:nvPr/>
        </p:nvSpPr>
        <p:spPr bwMode="auto">
          <a:xfrm>
            <a:off x="8034982" y="5320513"/>
            <a:ext cx="13752" cy="19484"/>
          </a:xfrm>
          <a:custGeom>
            <a:avLst/>
            <a:gdLst>
              <a:gd name="T0" fmla="*/ 3 w 7"/>
              <a:gd name="T1" fmla="*/ 0 h 10"/>
              <a:gd name="T2" fmla="*/ 7 w 7"/>
              <a:gd name="T3" fmla="*/ 2 h 10"/>
              <a:gd name="T4" fmla="*/ 7 w 7"/>
              <a:gd name="T5" fmla="*/ 4 h 10"/>
              <a:gd name="T6" fmla="*/ 7 w 7"/>
              <a:gd name="T7" fmla="*/ 8 h 10"/>
              <a:gd name="T8" fmla="*/ 5 w 7"/>
              <a:gd name="T9" fmla="*/ 8 h 10"/>
              <a:gd name="T10" fmla="*/ 3 w 7"/>
              <a:gd name="T11" fmla="*/ 10 h 10"/>
              <a:gd name="T12" fmla="*/ 0 w 7"/>
              <a:gd name="T13" fmla="*/ 8 h 10"/>
              <a:gd name="T14" fmla="*/ 0 w 7"/>
              <a:gd name="T15" fmla="*/ 4 h 10"/>
              <a:gd name="T16" fmla="*/ 0 w 7"/>
              <a:gd name="T17" fmla="*/ 2 h 10"/>
              <a:gd name="T18" fmla="*/ 3 w 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3" y="0"/>
                </a:moveTo>
                <a:lnTo>
                  <a:pt x="7" y="2"/>
                </a:lnTo>
                <a:lnTo>
                  <a:pt x="7" y="4"/>
                </a:lnTo>
                <a:lnTo>
                  <a:pt x="7" y="8"/>
                </a:lnTo>
                <a:lnTo>
                  <a:pt x="5" y="8"/>
                </a:lnTo>
                <a:lnTo>
                  <a:pt x="3" y="10"/>
                </a:lnTo>
                <a:lnTo>
                  <a:pt x="0" y="8"/>
                </a:lnTo>
                <a:lnTo>
                  <a:pt x="0" y="4"/>
                </a:lnTo>
                <a:lnTo>
                  <a:pt x="0" y="2"/>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3" name="Freeform 382"/>
          <p:cNvSpPr>
            <a:spLocks/>
          </p:cNvSpPr>
          <p:nvPr/>
        </p:nvSpPr>
        <p:spPr bwMode="auto">
          <a:xfrm>
            <a:off x="8034982" y="5339997"/>
            <a:ext cx="13752" cy="13639"/>
          </a:xfrm>
          <a:custGeom>
            <a:avLst/>
            <a:gdLst>
              <a:gd name="T0" fmla="*/ 3 w 7"/>
              <a:gd name="T1" fmla="*/ 0 h 7"/>
              <a:gd name="T2" fmla="*/ 5 w 7"/>
              <a:gd name="T3" fmla="*/ 1 h 7"/>
              <a:gd name="T4" fmla="*/ 7 w 7"/>
              <a:gd name="T5" fmla="*/ 3 h 7"/>
              <a:gd name="T6" fmla="*/ 5 w 7"/>
              <a:gd name="T7" fmla="*/ 5 h 7"/>
              <a:gd name="T8" fmla="*/ 3 w 7"/>
              <a:gd name="T9" fmla="*/ 7 h 7"/>
              <a:gd name="T10" fmla="*/ 2 w 7"/>
              <a:gd name="T11" fmla="*/ 5 h 7"/>
              <a:gd name="T12" fmla="*/ 0 w 7"/>
              <a:gd name="T13" fmla="*/ 3 h 7"/>
              <a:gd name="T14" fmla="*/ 2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lnTo>
                  <a:pt x="5" y="1"/>
                </a:lnTo>
                <a:lnTo>
                  <a:pt x="7" y="3"/>
                </a:lnTo>
                <a:lnTo>
                  <a:pt x="5" y="5"/>
                </a:lnTo>
                <a:lnTo>
                  <a:pt x="3" y="7"/>
                </a:lnTo>
                <a:lnTo>
                  <a:pt x="2" y="5"/>
                </a:lnTo>
                <a:lnTo>
                  <a:pt x="0" y="3"/>
                </a:lnTo>
                <a:lnTo>
                  <a:pt x="2" y="1"/>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4" name="Freeform 383"/>
          <p:cNvSpPr>
            <a:spLocks/>
          </p:cNvSpPr>
          <p:nvPr/>
        </p:nvSpPr>
        <p:spPr bwMode="auto">
          <a:xfrm>
            <a:off x="8034982" y="5279596"/>
            <a:ext cx="13752" cy="17536"/>
          </a:xfrm>
          <a:custGeom>
            <a:avLst/>
            <a:gdLst>
              <a:gd name="T0" fmla="*/ 3 w 7"/>
              <a:gd name="T1" fmla="*/ 0 h 9"/>
              <a:gd name="T2" fmla="*/ 7 w 7"/>
              <a:gd name="T3" fmla="*/ 0 h 9"/>
              <a:gd name="T4" fmla="*/ 7 w 7"/>
              <a:gd name="T5" fmla="*/ 4 h 9"/>
              <a:gd name="T6" fmla="*/ 7 w 7"/>
              <a:gd name="T7" fmla="*/ 7 h 9"/>
              <a:gd name="T8" fmla="*/ 3 w 7"/>
              <a:gd name="T9" fmla="*/ 9 h 9"/>
              <a:gd name="T10" fmla="*/ 0 w 7"/>
              <a:gd name="T11" fmla="*/ 7 h 9"/>
              <a:gd name="T12" fmla="*/ 0 w 7"/>
              <a:gd name="T13" fmla="*/ 4 h 9"/>
              <a:gd name="T14" fmla="*/ 0 w 7"/>
              <a:gd name="T15" fmla="*/ 0 h 9"/>
              <a:gd name="T16" fmla="*/ 3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3" y="0"/>
                </a:moveTo>
                <a:lnTo>
                  <a:pt x="7" y="0"/>
                </a:lnTo>
                <a:lnTo>
                  <a:pt x="7" y="4"/>
                </a:lnTo>
                <a:lnTo>
                  <a:pt x="7" y="7"/>
                </a:lnTo>
                <a:lnTo>
                  <a:pt x="3" y="9"/>
                </a:lnTo>
                <a:lnTo>
                  <a:pt x="0" y="7"/>
                </a:lnTo>
                <a:lnTo>
                  <a:pt x="0" y="4"/>
                </a:lnTo>
                <a:lnTo>
                  <a:pt x="0" y="0"/>
                </a:lnTo>
                <a:lnTo>
                  <a:pt x="3"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5" name="Freeform 384"/>
          <p:cNvSpPr>
            <a:spLocks/>
          </p:cNvSpPr>
          <p:nvPr/>
        </p:nvSpPr>
        <p:spPr bwMode="auto">
          <a:xfrm>
            <a:off x="8007478" y="5186073"/>
            <a:ext cx="68760" cy="58452"/>
          </a:xfrm>
          <a:custGeom>
            <a:avLst/>
            <a:gdLst>
              <a:gd name="T0" fmla="*/ 0 w 35"/>
              <a:gd name="T1" fmla="*/ 0 h 30"/>
              <a:gd name="T2" fmla="*/ 35 w 35"/>
              <a:gd name="T3" fmla="*/ 0 h 30"/>
              <a:gd name="T4" fmla="*/ 35 w 35"/>
              <a:gd name="T5" fmla="*/ 6 h 30"/>
              <a:gd name="T6" fmla="*/ 35 w 35"/>
              <a:gd name="T7" fmla="*/ 13 h 30"/>
              <a:gd name="T8" fmla="*/ 31 w 35"/>
              <a:gd name="T9" fmla="*/ 21 h 30"/>
              <a:gd name="T10" fmla="*/ 27 w 35"/>
              <a:gd name="T11" fmla="*/ 27 h 30"/>
              <a:gd name="T12" fmla="*/ 23 w 35"/>
              <a:gd name="T13" fmla="*/ 30 h 30"/>
              <a:gd name="T14" fmla="*/ 17 w 35"/>
              <a:gd name="T15" fmla="*/ 30 h 30"/>
              <a:gd name="T16" fmla="*/ 12 w 35"/>
              <a:gd name="T17" fmla="*/ 30 h 30"/>
              <a:gd name="T18" fmla="*/ 6 w 35"/>
              <a:gd name="T19" fmla="*/ 27 h 30"/>
              <a:gd name="T20" fmla="*/ 2 w 35"/>
              <a:gd name="T21" fmla="*/ 21 h 30"/>
              <a:gd name="T22" fmla="*/ 0 w 35"/>
              <a:gd name="T23" fmla="*/ 13 h 30"/>
              <a:gd name="T24" fmla="*/ 0 w 35"/>
              <a:gd name="T25" fmla="*/ 6 h 30"/>
              <a:gd name="T26" fmla="*/ 0 w 35"/>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0">
                <a:moveTo>
                  <a:pt x="0" y="0"/>
                </a:moveTo>
                <a:lnTo>
                  <a:pt x="35" y="0"/>
                </a:lnTo>
                <a:lnTo>
                  <a:pt x="35" y="6"/>
                </a:lnTo>
                <a:lnTo>
                  <a:pt x="35" y="13"/>
                </a:lnTo>
                <a:lnTo>
                  <a:pt x="31" y="21"/>
                </a:lnTo>
                <a:lnTo>
                  <a:pt x="27" y="27"/>
                </a:lnTo>
                <a:lnTo>
                  <a:pt x="23" y="30"/>
                </a:lnTo>
                <a:lnTo>
                  <a:pt x="17" y="30"/>
                </a:lnTo>
                <a:lnTo>
                  <a:pt x="12" y="30"/>
                </a:lnTo>
                <a:lnTo>
                  <a:pt x="6" y="27"/>
                </a:lnTo>
                <a:lnTo>
                  <a:pt x="2" y="21"/>
                </a:lnTo>
                <a:lnTo>
                  <a:pt x="0" y="13"/>
                </a:lnTo>
                <a:lnTo>
                  <a:pt x="0" y="6"/>
                </a:lnTo>
                <a:lnTo>
                  <a:pt x="0"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6" name="Freeform 385"/>
          <p:cNvSpPr>
            <a:spLocks/>
          </p:cNvSpPr>
          <p:nvPr/>
        </p:nvSpPr>
        <p:spPr bwMode="auto">
          <a:xfrm>
            <a:off x="8023195" y="5238680"/>
            <a:ext cx="37327" cy="37020"/>
          </a:xfrm>
          <a:custGeom>
            <a:avLst/>
            <a:gdLst>
              <a:gd name="T0" fmla="*/ 0 w 19"/>
              <a:gd name="T1" fmla="*/ 0 h 19"/>
              <a:gd name="T2" fmla="*/ 17 w 19"/>
              <a:gd name="T3" fmla="*/ 0 h 19"/>
              <a:gd name="T4" fmla="*/ 19 w 19"/>
              <a:gd name="T5" fmla="*/ 3 h 19"/>
              <a:gd name="T6" fmla="*/ 17 w 19"/>
              <a:gd name="T7" fmla="*/ 9 h 19"/>
              <a:gd name="T8" fmla="*/ 15 w 19"/>
              <a:gd name="T9" fmla="*/ 15 h 19"/>
              <a:gd name="T10" fmla="*/ 13 w 19"/>
              <a:gd name="T11" fmla="*/ 19 h 19"/>
              <a:gd name="T12" fmla="*/ 9 w 19"/>
              <a:gd name="T13" fmla="*/ 19 h 19"/>
              <a:gd name="T14" fmla="*/ 6 w 19"/>
              <a:gd name="T15" fmla="*/ 19 h 19"/>
              <a:gd name="T16" fmla="*/ 4 w 19"/>
              <a:gd name="T17" fmla="*/ 15 h 19"/>
              <a:gd name="T18" fmla="*/ 2 w 19"/>
              <a:gd name="T19" fmla="*/ 9 h 19"/>
              <a:gd name="T20" fmla="*/ 0 w 19"/>
              <a:gd name="T21" fmla="*/ 3 h 19"/>
              <a:gd name="T22" fmla="*/ 0 w 19"/>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9">
                <a:moveTo>
                  <a:pt x="0" y="0"/>
                </a:moveTo>
                <a:lnTo>
                  <a:pt x="17" y="0"/>
                </a:lnTo>
                <a:lnTo>
                  <a:pt x="19" y="3"/>
                </a:lnTo>
                <a:lnTo>
                  <a:pt x="17" y="9"/>
                </a:lnTo>
                <a:lnTo>
                  <a:pt x="15" y="15"/>
                </a:lnTo>
                <a:lnTo>
                  <a:pt x="13" y="19"/>
                </a:lnTo>
                <a:lnTo>
                  <a:pt x="9" y="19"/>
                </a:lnTo>
                <a:lnTo>
                  <a:pt x="6" y="19"/>
                </a:lnTo>
                <a:lnTo>
                  <a:pt x="4" y="15"/>
                </a:lnTo>
                <a:lnTo>
                  <a:pt x="2" y="9"/>
                </a:lnTo>
                <a:lnTo>
                  <a:pt x="0" y="3"/>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7" name="Freeform 386"/>
          <p:cNvSpPr>
            <a:spLocks/>
          </p:cNvSpPr>
          <p:nvPr/>
        </p:nvSpPr>
        <p:spPr bwMode="auto">
          <a:xfrm>
            <a:off x="8031053" y="5133465"/>
            <a:ext cx="21610" cy="11690"/>
          </a:xfrm>
          <a:custGeom>
            <a:avLst/>
            <a:gdLst>
              <a:gd name="T0" fmla="*/ 5 w 11"/>
              <a:gd name="T1" fmla="*/ 0 h 6"/>
              <a:gd name="T2" fmla="*/ 7 w 11"/>
              <a:gd name="T3" fmla="*/ 0 h 6"/>
              <a:gd name="T4" fmla="*/ 9 w 11"/>
              <a:gd name="T5" fmla="*/ 4 h 6"/>
              <a:gd name="T6" fmla="*/ 11 w 11"/>
              <a:gd name="T7" fmla="*/ 6 h 6"/>
              <a:gd name="T8" fmla="*/ 0 w 11"/>
              <a:gd name="T9" fmla="*/ 6 h 6"/>
              <a:gd name="T10" fmla="*/ 2 w 11"/>
              <a:gd name="T11" fmla="*/ 4 h 6"/>
              <a:gd name="T12" fmla="*/ 4 w 11"/>
              <a:gd name="T13" fmla="*/ 0 h 6"/>
              <a:gd name="T14" fmla="*/ 5 w 11"/>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5" y="0"/>
                </a:moveTo>
                <a:lnTo>
                  <a:pt x="7" y="0"/>
                </a:lnTo>
                <a:lnTo>
                  <a:pt x="9" y="4"/>
                </a:lnTo>
                <a:lnTo>
                  <a:pt x="11" y="6"/>
                </a:lnTo>
                <a:lnTo>
                  <a:pt x="0" y="6"/>
                </a:lnTo>
                <a:lnTo>
                  <a:pt x="2" y="4"/>
                </a:lnTo>
                <a:lnTo>
                  <a:pt x="4" y="0"/>
                </a:lnTo>
                <a:lnTo>
                  <a:pt x="5"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8" name="Freeform 387"/>
          <p:cNvSpPr>
            <a:spLocks/>
          </p:cNvSpPr>
          <p:nvPr/>
        </p:nvSpPr>
        <p:spPr bwMode="auto">
          <a:xfrm>
            <a:off x="7999620" y="5182176"/>
            <a:ext cx="84476" cy="11690"/>
          </a:xfrm>
          <a:custGeom>
            <a:avLst/>
            <a:gdLst>
              <a:gd name="T0" fmla="*/ 4 w 43"/>
              <a:gd name="T1" fmla="*/ 0 h 6"/>
              <a:gd name="T2" fmla="*/ 39 w 43"/>
              <a:gd name="T3" fmla="*/ 0 h 6"/>
              <a:gd name="T4" fmla="*/ 41 w 43"/>
              <a:gd name="T5" fmla="*/ 0 h 6"/>
              <a:gd name="T6" fmla="*/ 43 w 43"/>
              <a:gd name="T7" fmla="*/ 4 h 6"/>
              <a:gd name="T8" fmla="*/ 41 w 43"/>
              <a:gd name="T9" fmla="*/ 6 h 6"/>
              <a:gd name="T10" fmla="*/ 39 w 43"/>
              <a:gd name="T11" fmla="*/ 6 h 6"/>
              <a:gd name="T12" fmla="*/ 4 w 43"/>
              <a:gd name="T13" fmla="*/ 6 h 6"/>
              <a:gd name="T14" fmla="*/ 2 w 43"/>
              <a:gd name="T15" fmla="*/ 6 h 6"/>
              <a:gd name="T16" fmla="*/ 0 w 43"/>
              <a:gd name="T17" fmla="*/ 4 h 6"/>
              <a:gd name="T18" fmla="*/ 2 w 43"/>
              <a:gd name="T19" fmla="*/ 0 h 6"/>
              <a:gd name="T20" fmla="*/ 4 w 4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
                <a:moveTo>
                  <a:pt x="4" y="0"/>
                </a:moveTo>
                <a:lnTo>
                  <a:pt x="39" y="0"/>
                </a:lnTo>
                <a:lnTo>
                  <a:pt x="41" y="0"/>
                </a:lnTo>
                <a:lnTo>
                  <a:pt x="43" y="4"/>
                </a:lnTo>
                <a:lnTo>
                  <a:pt x="41" y="6"/>
                </a:lnTo>
                <a:lnTo>
                  <a:pt x="39" y="6"/>
                </a:lnTo>
                <a:lnTo>
                  <a:pt x="4" y="6"/>
                </a:lnTo>
                <a:lnTo>
                  <a:pt x="2" y="6"/>
                </a:lnTo>
                <a:lnTo>
                  <a:pt x="0" y="4"/>
                </a:lnTo>
                <a:lnTo>
                  <a:pt x="2" y="0"/>
                </a:lnTo>
                <a:lnTo>
                  <a:pt x="4"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49" name="Freeform 388"/>
          <p:cNvSpPr>
            <a:spLocks/>
          </p:cNvSpPr>
          <p:nvPr/>
        </p:nvSpPr>
        <p:spPr bwMode="auto">
          <a:xfrm>
            <a:off x="8011407" y="5145156"/>
            <a:ext cx="60902" cy="37020"/>
          </a:xfrm>
          <a:custGeom>
            <a:avLst/>
            <a:gdLst>
              <a:gd name="T0" fmla="*/ 10 w 31"/>
              <a:gd name="T1" fmla="*/ 0 h 19"/>
              <a:gd name="T2" fmla="*/ 21 w 31"/>
              <a:gd name="T3" fmla="*/ 0 h 19"/>
              <a:gd name="T4" fmla="*/ 31 w 31"/>
              <a:gd name="T5" fmla="*/ 19 h 19"/>
              <a:gd name="T6" fmla="*/ 0 w 31"/>
              <a:gd name="T7" fmla="*/ 19 h 19"/>
              <a:gd name="T8" fmla="*/ 10 w 31"/>
              <a:gd name="T9" fmla="*/ 0 h 19"/>
            </a:gdLst>
            <a:ahLst/>
            <a:cxnLst>
              <a:cxn ang="0">
                <a:pos x="T0" y="T1"/>
              </a:cxn>
              <a:cxn ang="0">
                <a:pos x="T2" y="T3"/>
              </a:cxn>
              <a:cxn ang="0">
                <a:pos x="T4" y="T5"/>
              </a:cxn>
              <a:cxn ang="0">
                <a:pos x="T6" y="T7"/>
              </a:cxn>
              <a:cxn ang="0">
                <a:pos x="T8" y="T9"/>
              </a:cxn>
            </a:cxnLst>
            <a:rect l="0" t="0" r="r" b="b"/>
            <a:pathLst>
              <a:path w="31" h="19">
                <a:moveTo>
                  <a:pt x="10" y="0"/>
                </a:moveTo>
                <a:lnTo>
                  <a:pt x="21" y="0"/>
                </a:lnTo>
                <a:lnTo>
                  <a:pt x="31" y="19"/>
                </a:lnTo>
                <a:lnTo>
                  <a:pt x="0" y="19"/>
                </a:lnTo>
                <a:lnTo>
                  <a:pt x="10"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0" name="Freeform 389"/>
          <p:cNvSpPr>
            <a:spLocks/>
          </p:cNvSpPr>
          <p:nvPr/>
        </p:nvSpPr>
        <p:spPr bwMode="auto">
          <a:xfrm>
            <a:off x="8027124" y="5145156"/>
            <a:ext cx="25539" cy="3897"/>
          </a:xfrm>
          <a:custGeom>
            <a:avLst/>
            <a:gdLst>
              <a:gd name="T0" fmla="*/ 2 w 13"/>
              <a:gd name="T1" fmla="*/ 0 h 2"/>
              <a:gd name="T2" fmla="*/ 13 w 13"/>
              <a:gd name="T3" fmla="*/ 0 h 2"/>
              <a:gd name="T4" fmla="*/ 13 w 13"/>
              <a:gd name="T5" fmla="*/ 0 h 2"/>
              <a:gd name="T6" fmla="*/ 13 w 13"/>
              <a:gd name="T7" fmla="*/ 0 h 2"/>
              <a:gd name="T8" fmla="*/ 13 w 13"/>
              <a:gd name="T9" fmla="*/ 2 h 2"/>
              <a:gd name="T10" fmla="*/ 13 w 13"/>
              <a:gd name="T11" fmla="*/ 2 h 2"/>
              <a:gd name="T12" fmla="*/ 2 w 13"/>
              <a:gd name="T13" fmla="*/ 2 h 2"/>
              <a:gd name="T14" fmla="*/ 2 w 13"/>
              <a:gd name="T15" fmla="*/ 2 h 2"/>
              <a:gd name="T16" fmla="*/ 0 w 13"/>
              <a:gd name="T17" fmla="*/ 0 h 2"/>
              <a:gd name="T18" fmla="*/ 2 w 13"/>
              <a:gd name="T19" fmla="*/ 0 h 2"/>
              <a:gd name="T20" fmla="*/ 2 w 1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2" y="0"/>
                </a:moveTo>
                <a:lnTo>
                  <a:pt x="13" y="0"/>
                </a:lnTo>
                <a:lnTo>
                  <a:pt x="13" y="0"/>
                </a:lnTo>
                <a:lnTo>
                  <a:pt x="13" y="0"/>
                </a:lnTo>
                <a:lnTo>
                  <a:pt x="13" y="2"/>
                </a:lnTo>
                <a:lnTo>
                  <a:pt x="13" y="2"/>
                </a:lnTo>
                <a:lnTo>
                  <a:pt x="2" y="2"/>
                </a:lnTo>
                <a:lnTo>
                  <a:pt x="2" y="2"/>
                </a:lnTo>
                <a:lnTo>
                  <a:pt x="0" y="0"/>
                </a:lnTo>
                <a:lnTo>
                  <a:pt x="2" y="0"/>
                </a:lnTo>
                <a:lnTo>
                  <a:pt x="2"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1" name="Freeform 390"/>
          <p:cNvSpPr>
            <a:spLocks/>
          </p:cNvSpPr>
          <p:nvPr/>
        </p:nvSpPr>
        <p:spPr bwMode="auto">
          <a:xfrm>
            <a:off x="8038911" y="5264009"/>
            <a:ext cx="5894" cy="93524"/>
          </a:xfrm>
          <a:custGeom>
            <a:avLst/>
            <a:gdLst>
              <a:gd name="T0" fmla="*/ 1 w 3"/>
              <a:gd name="T1" fmla="*/ 0 h 48"/>
              <a:gd name="T2" fmla="*/ 3 w 3"/>
              <a:gd name="T3" fmla="*/ 0 h 48"/>
              <a:gd name="T4" fmla="*/ 3 w 3"/>
              <a:gd name="T5" fmla="*/ 2 h 48"/>
              <a:gd name="T6" fmla="*/ 3 w 3"/>
              <a:gd name="T7" fmla="*/ 46 h 48"/>
              <a:gd name="T8" fmla="*/ 3 w 3"/>
              <a:gd name="T9" fmla="*/ 48 h 48"/>
              <a:gd name="T10" fmla="*/ 1 w 3"/>
              <a:gd name="T11" fmla="*/ 48 h 48"/>
              <a:gd name="T12" fmla="*/ 0 w 3"/>
              <a:gd name="T13" fmla="*/ 48 h 48"/>
              <a:gd name="T14" fmla="*/ 0 w 3"/>
              <a:gd name="T15" fmla="*/ 46 h 48"/>
              <a:gd name="T16" fmla="*/ 0 w 3"/>
              <a:gd name="T17" fmla="*/ 2 h 48"/>
              <a:gd name="T18" fmla="*/ 0 w 3"/>
              <a:gd name="T19" fmla="*/ 0 h 48"/>
              <a:gd name="T20" fmla="*/ 1 w 3"/>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8">
                <a:moveTo>
                  <a:pt x="1" y="0"/>
                </a:moveTo>
                <a:lnTo>
                  <a:pt x="3" y="0"/>
                </a:lnTo>
                <a:lnTo>
                  <a:pt x="3" y="2"/>
                </a:lnTo>
                <a:lnTo>
                  <a:pt x="3" y="46"/>
                </a:lnTo>
                <a:lnTo>
                  <a:pt x="3" y="48"/>
                </a:lnTo>
                <a:lnTo>
                  <a:pt x="1" y="48"/>
                </a:lnTo>
                <a:lnTo>
                  <a:pt x="0" y="48"/>
                </a:lnTo>
                <a:lnTo>
                  <a:pt x="0" y="46"/>
                </a:lnTo>
                <a:lnTo>
                  <a:pt x="0" y="2"/>
                </a:lnTo>
                <a:lnTo>
                  <a:pt x="0" y="0"/>
                </a:lnTo>
                <a:lnTo>
                  <a:pt x="1"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2" name="Freeform 391"/>
          <p:cNvSpPr>
            <a:spLocks/>
          </p:cNvSpPr>
          <p:nvPr/>
        </p:nvSpPr>
        <p:spPr bwMode="auto">
          <a:xfrm>
            <a:off x="7901391" y="5291287"/>
            <a:ext cx="35362" cy="29226"/>
          </a:xfrm>
          <a:custGeom>
            <a:avLst/>
            <a:gdLst>
              <a:gd name="T0" fmla="*/ 10 w 18"/>
              <a:gd name="T1" fmla="*/ 0 h 15"/>
              <a:gd name="T2" fmla="*/ 14 w 18"/>
              <a:gd name="T3" fmla="*/ 1 h 15"/>
              <a:gd name="T4" fmla="*/ 16 w 18"/>
              <a:gd name="T5" fmla="*/ 3 h 15"/>
              <a:gd name="T6" fmla="*/ 18 w 18"/>
              <a:gd name="T7" fmla="*/ 7 h 15"/>
              <a:gd name="T8" fmla="*/ 16 w 18"/>
              <a:gd name="T9" fmla="*/ 11 h 15"/>
              <a:gd name="T10" fmla="*/ 14 w 18"/>
              <a:gd name="T11" fmla="*/ 15 h 15"/>
              <a:gd name="T12" fmla="*/ 10 w 18"/>
              <a:gd name="T13" fmla="*/ 15 h 15"/>
              <a:gd name="T14" fmla="*/ 4 w 18"/>
              <a:gd name="T15" fmla="*/ 15 h 15"/>
              <a:gd name="T16" fmla="*/ 2 w 18"/>
              <a:gd name="T17" fmla="*/ 11 h 15"/>
              <a:gd name="T18" fmla="*/ 0 w 18"/>
              <a:gd name="T19" fmla="*/ 7 h 15"/>
              <a:gd name="T20" fmla="*/ 2 w 18"/>
              <a:gd name="T21" fmla="*/ 3 h 15"/>
              <a:gd name="T22" fmla="*/ 4 w 18"/>
              <a:gd name="T23" fmla="*/ 1 h 15"/>
              <a:gd name="T24" fmla="*/ 10 w 18"/>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5">
                <a:moveTo>
                  <a:pt x="10" y="0"/>
                </a:moveTo>
                <a:lnTo>
                  <a:pt x="14" y="1"/>
                </a:lnTo>
                <a:lnTo>
                  <a:pt x="16" y="3"/>
                </a:lnTo>
                <a:lnTo>
                  <a:pt x="18" y="7"/>
                </a:lnTo>
                <a:lnTo>
                  <a:pt x="16" y="11"/>
                </a:lnTo>
                <a:lnTo>
                  <a:pt x="14" y="15"/>
                </a:lnTo>
                <a:lnTo>
                  <a:pt x="10" y="15"/>
                </a:lnTo>
                <a:lnTo>
                  <a:pt x="4" y="15"/>
                </a:lnTo>
                <a:lnTo>
                  <a:pt x="2" y="11"/>
                </a:lnTo>
                <a:lnTo>
                  <a:pt x="0" y="7"/>
                </a:lnTo>
                <a:lnTo>
                  <a:pt x="2" y="3"/>
                </a:lnTo>
                <a:lnTo>
                  <a:pt x="4" y="1"/>
                </a:lnTo>
                <a:lnTo>
                  <a:pt x="1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3" name="Freeform 392"/>
          <p:cNvSpPr>
            <a:spLocks/>
          </p:cNvSpPr>
          <p:nvPr/>
        </p:nvSpPr>
        <p:spPr bwMode="auto">
          <a:xfrm>
            <a:off x="7909250" y="5320513"/>
            <a:ext cx="19646" cy="19484"/>
          </a:xfrm>
          <a:custGeom>
            <a:avLst/>
            <a:gdLst>
              <a:gd name="T0" fmla="*/ 6 w 10"/>
              <a:gd name="T1" fmla="*/ 0 h 10"/>
              <a:gd name="T2" fmla="*/ 8 w 10"/>
              <a:gd name="T3" fmla="*/ 2 h 10"/>
              <a:gd name="T4" fmla="*/ 10 w 10"/>
              <a:gd name="T5" fmla="*/ 4 h 10"/>
              <a:gd name="T6" fmla="*/ 8 w 10"/>
              <a:gd name="T7" fmla="*/ 8 h 10"/>
              <a:gd name="T8" fmla="*/ 6 w 10"/>
              <a:gd name="T9" fmla="*/ 10 h 10"/>
              <a:gd name="T10" fmla="*/ 4 w 10"/>
              <a:gd name="T11" fmla="*/ 8 h 10"/>
              <a:gd name="T12" fmla="*/ 2 w 10"/>
              <a:gd name="T13" fmla="*/ 8 h 10"/>
              <a:gd name="T14" fmla="*/ 0 w 10"/>
              <a:gd name="T15" fmla="*/ 4 h 10"/>
              <a:gd name="T16" fmla="*/ 2 w 10"/>
              <a:gd name="T17" fmla="*/ 2 h 10"/>
              <a:gd name="T18" fmla="*/ 4 w 10"/>
              <a:gd name="T19" fmla="*/ 0 h 10"/>
              <a:gd name="T20" fmla="*/ 6 w 10"/>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6" y="0"/>
                </a:moveTo>
                <a:lnTo>
                  <a:pt x="8" y="2"/>
                </a:lnTo>
                <a:lnTo>
                  <a:pt x="10" y="4"/>
                </a:lnTo>
                <a:lnTo>
                  <a:pt x="8" y="8"/>
                </a:lnTo>
                <a:lnTo>
                  <a:pt x="6" y="10"/>
                </a:lnTo>
                <a:lnTo>
                  <a:pt x="4" y="8"/>
                </a:lnTo>
                <a:lnTo>
                  <a:pt x="2" y="8"/>
                </a:lnTo>
                <a:lnTo>
                  <a:pt x="0" y="4"/>
                </a:lnTo>
                <a:lnTo>
                  <a:pt x="2" y="2"/>
                </a:lnTo>
                <a:lnTo>
                  <a:pt x="4" y="0"/>
                </a:lnTo>
                <a:lnTo>
                  <a:pt x="6"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4" name="Freeform 393"/>
          <p:cNvSpPr>
            <a:spLocks/>
          </p:cNvSpPr>
          <p:nvPr/>
        </p:nvSpPr>
        <p:spPr bwMode="auto">
          <a:xfrm>
            <a:off x="7913179" y="5339997"/>
            <a:ext cx="15717" cy="13639"/>
          </a:xfrm>
          <a:custGeom>
            <a:avLst/>
            <a:gdLst>
              <a:gd name="T0" fmla="*/ 4 w 8"/>
              <a:gd name="T1" fmla="*/ 0 h 7"/>
              <a:gd name="T2" fmla="*/ 6 w 8"/>
              <a:gd name="T3" fmla="*/ 1 h 7"/>
              <a:gd name="T4" fmla="*/ 8 w 8"/>
              <a:gd name="T5" fmla="*/ 3 h 7"/>
              <a:gd name="T6" fmla="*/ 6 w 8"/>
              <a:gd name="T7" fmla="*/ 5 h 7"/>
              <a:gd name="T8" fmla="*/ 4 w 8"/>
              <a:gd name="T9" fmla="*/ 7 h 7"/>
              <a:gd name="T10" fmla="*/ 0 w 8"/>
              <a:gd name="T11" fmla="*/ 5 h 7"/>
              <a:gd name="T12" fmla="*/ 0 w 8"/>
              <a:gd name="T13" fmla="*/ 3 h 7"/>
              <a:gd name="T14" fmla="*/ 0 w 8"/>
              <a:gd name="T15" fmla="*/ 1 h 7"/>
              <a:gd name="T16" fmla="*/ 4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0"/>
                </a:moveTo>
                <a:lnTo>
                  <a:pt x="6" y="1"/>
                </a:lnTo>
                <a:lnTo>
                  <a:pt x="8" y="3"/>
                </a:lnTo>
                <a:lnTo>
                  <a:pt x="6" y="5"/>
                </a:lnTo>
                <a:lnTo>
                  <a:pt x="4" y="7"/>
                </a:lnTo>
                <a:lnTo>
                  <a:pt x="0" y="5"/>
                </a:lnTo>
                <a:lnTo>
                  <a:pt x="0" y="3"/>
                </a:lnTo>
                <a:lnTo>
                  <a:pt x="0" y="1"/>
                </a:lnTo>
                <a:lnTo>
                  <a:pt x="4"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5" name="Freeform 394"/>
          <p:cNvSpPr>
            <a:spLocks/>
          </p:cNvSpPr>
          <p:nvPr/>
        </p:nvSpPr>
        <p:spPr bwMode="auto">
          <a:xfrm>
            <a:off x="7909250" y="5279596"/>
            <a:ext cx="19646" cy="17536"/>
          </a:xfrm>
          <a:custGeom>
            <a:avLst/>
            <a:gdLst>
              <a:gd name="T0" fmla="*/ 6 w 10"/>
              <a:gd name="T1" fmla="*/ 0 h 9"/>
              <a:gd name="T2" fmla="*/ 8 w 10"/>
              <a:gd name="T3" fmla="*/ 0 h 9"/>
              <a:gd name="T4" fmla="*/ 10 w 10"/>
              <a:gd name="T5" fmla="*/ 4 h 9"/>
              <a:gd name="T6" fmla="*/ 10 w 10"/>
              <a:gd name="T7" fmla="*/ 6 h 9"/>
              <a:gd name="T8" fmla="*/ 8 w 10"/>
              <a:gd name="T9" fmla="*/ 7 h 9"/>
              <a:gd name="T10" fmla="*/ 6 w 10"/>
              <a:gd name="T11" fmla="*/ 9 h 9"/>
              <a:gd name="T12" fmla="*/ 4 w 10"/>
              <a:gd name="T13" fmla="*/ 7 h 9"/>
              <a:gd name="T14" fmla="*/ 2 w 10"/>
              <a:gd name="T15" fmla="*/ 6 h 9"/>
              <a:gd name="T16" fmla="*/ 0 w 10"/>
              <a:gd name="T17" fmla="*/ 4 h 9"/>
              <a:gd name="T18" fmla="*/ 2 w 10"/>
              <a:gd name="T19" fmla="*/ 2 h 9"/>
              <a:gd name="T20" fmla="*/ 4 w 10"/>
              <a:gd name="T21" fmla="*/ 0 h 9"/>
              <a:gd name="T22" fmla="*/ 6 w 1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6" y="0"/>
                </a:moveTo>
                <a:lnTo>
                  <a:pt x="8" y="0"/>
                </a:lnTo>
                <a:lnTo>
                  <a:pt x="10" y="4"/>
                </a:lnTo>
                <a:lnTo>
                  <a:pt x="10" y="6"/>
                </a:lnTo>
                <a:lnTo>
                  <a:pt x="8" y="7"/>
                </a:lnTo>
                <a:lnTo>
                  <a:pt x="6" y="9"/>
                </a:lnTo>
                <a:lnTo>
                  <a:pt x="4" y="7"/>
                </a:lnTo>
                <a:lnTo>
                  <a:pt x="2" y="6"/>
                </a:lnTo>
                <a:lnTo>
                  <a:pt x="0" y="4"/>
                </a:lnTo>
                <a:lnTo>
                  <a:pt x="2" y="2"/>
                </a:lnTo>
                <a:lnTo>
                  <a:pt x="4" y="0"/>
                </a:lnTo>
                <a:lnTo>
                  <a:pt x="6"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6" name="Freeform 395"/>
          <p:cNvSpPr>
            <a:spLocks/>
          </p:cNvSpPr>
          <p:nvPr/>
        </p:nvSpPr>
        <p:spPr bwMode="auto">
          <a:xfrm>
            <a:off x="7887640" y="5186073"/>
            <a:ext cx="66795" cy="58452"/>
          </a:xfrm>
          <a:custGeom>
            <a:avLst/>
            <a:gdLst>
              <a:gd name="T0" fmla="*/ 0 w 34"/>
              <a:gd name="T1" fmla="*/ 0 h 30"/>
              <a:gd name="T2" fmla="*/ 34 w 34"/>
              <a:gd name="T3" fmla="*/ 0 h 30"/>
              <a:gd name="T4" fmla="*/ 34 w 34"/>
              <a:gd name="T5" fmla="*/ 6 h 30"/>
              <a:gd name="T6" fmla="*/ 32 w 34"/>
              <a:gd name="T7" fmla="*/ 13 h 30"/>
              <a:gd name="T8" fmla="*/ 30 w 34"/>
              <a:gd name="T9" fmla="*/ 21 h 30"/>
              <a:gd name="T10" fmla="*/ 27 w 34"/>
              <a:gd name="T11" fmla="*/ 27 h 30"/>
              <a:gd name="T12" fmla="*/ 23 w 34"/>
              <a:gd name="T13" fmla="*/ 30 h 30"/>
              <a:gd name="T14" fmla="*/ 17 w 34"/>
              <a:gd name="T15" fmla="*/ 30 h 30"/>
              <a:gd name="T16" fmla="*/ 11 w 34"/>
              <a:gd name="T17" fmla="*/ 30 h 30"/>
              <a:gd name="T18" fmla="*/ 5 w 34"/>
              <a:gd name="T19" fmla="*/ 27 h 30"/>
              <a:gd name="T20" fmla="*/ 2 w 34"/>
              <a:gd name="T21" fmla="*/ 21 h 30"/>
              <a:gd name="T22" fmla="*/ 0 w 34"/>
              <a:gd name="T23" fmla="*/ 13 h 30"/>
              <a:gd name="T24" fmla="*/ 0 w 34"/>
              <a:gd name="T25" fmla="*/ 6 h 30"/>
              <a:gd name="T26" fmla="*/ 0 w 34"/>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0">
                <a:moveTo>
                  <a:pt x="0" y="0"/>
                </a:moveTo>
                <a:lnTo>
                  <a:pt x="34" y="0"/>
                </a:lnTo>
                <a:lnTo>
                  <a:pt x="34" y="6"/>
                </a:lnTo>
                <a:lnTo>
                  <a:pt x="32" y="13"/>
                </a:lnTo>
                <a:lnTo>
                  <a:pt x="30" y="21"/>
                </a:lnTo>
                <a:lnTo>
                  <a:pt x="27" y="27"/>
                </a:lnTo>
                <a:lnTo>
                  <a:pt x="23" y="30"/>
                </a:lnTo>
                <a:lnTo>
                  <a:pt x="17" y="30"/>
                </a:lnTo>
                <a:lnTo>
                  <a:pt x="11" y="30"/>
                </a:lnTo>
                <a:lnTo>
                  <a:pt x="5" y="27"/>
                </a:lnTo>
                <a:lnTo>
                  <a:pt x="2" y="21"/>
                </a:lnTo>
                <a:lnTo>
                  <a:pt x="0" y="13"/>
                </a:lnTo>
                <a:lnTo>
                  <a:pt x="0" y="6"/>
                </a:lnTo>
                <a:lnTo>
                  <a:pt x="0"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7" name="Freeform 396"/>
          <p:cNvSpPr>
            <a:spLocks/>
          </p:cNvSpPr>
          <p:nvPr/>
        </p:nvSpPr>
        <p:spPr bwMode="auto">
          <a:xfrm>
            <a:off x="7901391" y="5238680"/>
            <a:ext cx="35362" cy="37020"/>
          </a:xfrm>
          <a:custGeom>
            <a:avLst/>
            <a:gdLst>
              <a:gd name="T0" fmla="*/ 0 w 18"/>
              <a:gd name="T1" fmla="*/ 0 h 19"/>
              <a:gd name="T2" fmla="*/ 18 w 18"/>
              <a:gd name="T3" fmla="*/ 0 h 19"/>
              <a:gd name="T4" fmla="*/ 18 w 18"/>
              <a:gd name="T5" fmla="*/ 3 h 19"/>
              <a:gd name="T6" fmla="*/ 18 w 18"/>
              <a:gd name="T7" fmla="*/ 9 h 19"/>
              <a:gd name="T8" fmla="*/ 16 w 18"/>
              <a:gd name="T9" fmla="*/ 15 h 19"/>
              <a:gd name="T10" fmla="*/ 14 w 18"/>
              <a:gd name="T11" fmla="*/ 19 h 19"/>
              <a:gd name="T12" fmla="*/ 10 w 18"/>
              <a:gd name="T13" fmla="*/ 19 h 19"/>
              <a:gd name="T14" fmla="*/ 6 w 18"/>
              <a:gd name="T15" fmla="*/ 19 h 19"/>
              <a:gd name="T16" fmla="*/ 2 w 18"/>
              <a:gd name="T17" fmla="*/ 15 h 19"/>
              <a:gd name="T18" fmla="*/ 0 w 18"/>
              <a:gd name="T19" fmla="*/ 9 h 19"/>
              <a:gd name="T20" fmla="*/ 0 w 18"/>
              <a:gd name="T21" fmla="*/ 3 h 19"/>
              <a:gd name="T22" fmla="*/ 0 w 18"/>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9">
                <a:moveTo>
                  <a:pt x="0" y="0"/>
                </a:moveTo>
                <a:lnTo>
                  <a:pt x="18" y="0"/>
                </a:lnTo>
                <a:lnTo>
                  <a:pt x="18" y="3"/>
                </a:lnTo>
                <a:lnTo>
                  <a:pt x="18" y="9"/>
                </a:lnTo>
                <a:lnTo>
                  <a:pt x="16" y="15"/>
                </a:lnTo>
                <a:lnTo>
                  <a:pt x="14" y="19"/>
                </a:lnTo>
                <a:lnTo>
                  <a:pt x="10" y="19"/>
                </a:lnTo>
                <a:lnTo>
                  <a:pt x="6" y="19"/>
                </a:lnTo>
                <a:lnTo>
                  <a:pt x="2" y="15"/>
                </a:lnTo>
                <a:lnTo>
                  <a:pt x="0" y="9"/>
                </a:lnTo>
                <a:lnTo>
                  <a:pt x="0" y="3"/>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8" name="Freeform 397"/>
          <p:cNvSpPr>
            <a:spLocks/>
          </p:cNvSpPr>
          <p:nvPr/>
        </p:nvSpPr>
        <p:spPr bwMode="auto">
          <a:xfrm>
            <a:off x="7909250" y="5133465"/>
            <a:ext cx="19646" cy="11690"/>
          </a:xfrm>
          <a:custGeom>
            <a:avLst/>
            <a:gdLst>
              <a:gd name="T0" fmla="*/ 6 w 10"/>
              <a:gd name="T1" fmla="*/ 0 h 6"/>
              <a:gd name="T2" fmla="*/ 8 w 10"/>
              <a:gd name="T3" fmla="*/ 0 h 6"/>
              <a:gd name="T4" fmla="*/ 10 w 10"/>
              <a:gd name="T5" fmla="*/ 4 h 6"/>
              <a:gd name="T6" fmla="*/ 10 w 10"/>
              <a:gd name="T7" fmla="*/ 6 h 6"/>
              <a:gd name="T8" fmla="*/ 0 w 10"/>
              <a:gd name="T9" fmla="*/ 6 h 6"/>
              <a:gd name="T10" fmla="*/ 2 w 10"/>
              <a:gd name="T11" fmla="*/ 4 h 6"/>
              <a:gd name="T12" fmla="*/ 2 w 10"/>
              <a:gd name="T13" fmla="*/ 0 h 6"/>
              <a:gd name="T14" fmla="*/ 6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6" y="0"/>
                </a:moveTo>
                <a:lnTo>
                  <a:pt x="8" y="0"/>
                </a:lnTo>
                <a:lnTo>
                  <a:pt x="10" y="4"/>
                </a:lnTo>
                <a:lnTo>
                  <a:pt x="10" y="6"/>
                </a:lnTo>
                <a:lnTo>
                  <a:pt x="0" y="6"/>
                </a:lnTo>
                <a:lnTo>
                  <a:pt x="2" y="4"/>
                </a:lnTo>
                <a:lnTo>
                  <a:pt x="2" y="0"/>
                </a:lnTo>
                <a:lnTo>
                  <a:pt x="6"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59" name="Freeform 398"/>
          <p:cNvSpPr>
            <a:spLocks/>
          </p:cNvSpPr>
          <p:nvPr/>
        </p:nvSpPr>
        <p:spPr bwMode="auto">
          <a:xfrm>
            <a:off x="7879781" y="5182176"/>
            <a:ext cx="82512" cy="11690"/>
          </a:xfrm>
          <a:custGeom>
            <a:avLst/>
            <a:gdLst>
              <a:gd name="T0" fmla="*/ 4 w 42"/>
              <a:gd name="T1" fmla="*/ 0 h 6"/>
              <a:gd name="T2" fmla="*/ 38 w 42"/>
              <a:gd name="T3" fmla="*/ 0 h 6"/>
              <a:gd name="T4" fmla="*/ 40 w 42"/>
              <a:gd name="T5" fmla="*/ 0 h 6"/>
              <a:gd name="T6" fmla="*/ 42 w 42"/>
              <a:gd name="T7" fmla="*/ 4 h 6"/>
              <a:gd name="T8" fmla="*/ 40 w 42"/>
              <a:gd name="T9" fmla="*/ 6 h 6"/>
              <a:gd name="T10" fmla="*/ 38 w 42"/>
              <a:gd name="T11" fmla="*/ 6 h 6"/>
              <a:gd name="T12" fmla="*/ 4 w 42"/>
              <a:gd name="T13" fmla="*/ 6 h 6"/>
              <a:gd name="T14" fmla="*/ 0 w 42"/>
              <a:gd name="T15" fmla="*/ 6 h 6"/>
              <a:gd name="T16" fmla="*/ 0 w 42"/>
              <a:gd name="T17" fmla="*/ 4 h 6"/>
              <a:gd name="T18" fmla="*/ 0 w 42"/>
              <a:gd name="T19" fmla="*/ 0 h 6"/>
              <a:gd name="T20" fmla="*/ 4 w 42"/>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
                <a:moveTo>
                  <a:pt x="4" y="0"/>
                </a:moveTo>
                <a:lnTo>
                  <a:pt x="38" y="0"/>
                </a:lnTo>
                <a:lnTo>
                  <a:pt x="40" y="0"/>
                </a:lnTo>
                <a:lnTo>
                  <a:pt x="42" y="4"/>
                </a:lnTo>
                <a:lnTo>
                  <a:pt x="40" y="6"/>
                </a:lnTo>
                <a:lnTo>
                  <a:pt x="38" y="6"/>
                </a:lnTo>
                <a:lnTo>
                  <a:pt x="4" y="6"/>
                </a:lnTo>
                <a:lnTo>
                  <a:pt x="0" y="6"/>
                </a:lnTo>
                <a:lnTo>
                  <a:pt x="0" y="4"/>
                </a:lnTo>
                <a:lnTo>
                  <a:pt x="0" y="0"/>
                </a:lnTo>
                <a:lnTo>
                  <a:pt x="4"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0" name="Freeform 399"/>
          <p:cNvSpPr>
            <a:spLocks/>
          </p:cNvSpPr>
          <p:nvPr/>
        </p:nvSpPr>
        <p:spPr bwMode="auto">
          <a:xfrm>
            <a:off x="7887640" y="5145156"/>
            <a:ext cx="62866" cy="37020"/>
          </a:xfrm>
          <a:custGeom>
            <a:avLst/>
            <a:gdLst>
              <a:gd name="T0" fmla="*/ 11 w 32"/>
              <a:gd name="T1" fmla="*/ 0 h 19"/>
              <a:gd name="T2" fmla="*/ 23 w 32"/>
              <a:gd name="T3" fmla="*/ 0 h 19"/>
              <a:gd name="T4" fmla="*/ 32 w 32"/>
              <a:gd name="T5" fmla="*/ 19 h 19"/>
              <a:gd name="T6" fmla="*/ 0 w 32"/>
              <a:gd name="T7" fmla="*/ 19 h 19"/>
              <a:gd name="T8" fmla="*/ 11 w 32"/>
              <a:gd name="T9" fmla="*/ 0 h 19"/>
            </a:gdLst>
            <a:ahLst/>
            <a:cxnLst>
              <a:cxn ang="0">
                <a:pos x="T0" y="T1"/>
              </a:cxn>
              <a:cxn ang="0">
                <a:pos x="T2" y="T3"/>
              </a:cxn>
              <a:cxn ang="0">
                <a:pos x="T4" y="T5"/>
              </a:cxn>
              <a:cxn ang="0">
                <a:pos x="T6" y="T7"/>
              </a:cxn>
              <a:cxn ang="0">
                <a:pos x="T8" y="T9"/>
              </a:cxn>
            </a:cxnLst>
            <a:rect l="0" t="0" r="r" b="b"/>
            <a:pathLst>
              <a:path w="32" h="19">
                <a:moveTo>
                  <a:pt x="11" y="0"/>
                </a:moveTo>
                <a:lnTo>
                  <a:pt x="23" y="0"/>
                </a:lnTo>
                <a:lnTo>
                  <a:pt x="32" y="19"/>
                </a:lnTo>
                <a:lnTo>
                  <a:pt x="0" y="19"/>
                </a:lnTo>
                <a:lnTo>
                  <a:pt x="11"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1" name="Freeform 400"/>
          <p:cNvSpPr>
            <a:spLocks/>
          </p:cNvSpPr>
          <p:nvPr/>
        </p:nvSpPr>
        <p:spPr bwMode="auto">
          <a:xfrm>
            <a:off x="7905321" y="5145156"/>
            <a:ext cx="27504" cy="3897"/>
          </a:xfrm>
          <a:custGeom>
            <a:avLst/>
            <a:gdLst>
              <a:gd name="T0" fmla="*/ 2 w 14"/>
              <a:gd name="T1" fmla="*/ 0 h 2"/>
              <a:gd name="T2" fmla="*/ 12 w 14"/>
              <a:gd name="T3" fmla="*/ 0 h 2"/>
              <a:gd name="T4" fmla="*/ 14 w 14"/>
              <a:gd name="T5" fmla="*/ 0 h 2"/>
              <a:gd name="T6" fmla="*/ 14 w 14"/>
              <a:gd name="T7" fmla="*/ 0 h 2"/>
              <a:gd name="T8" fmla="*/ 14 w 14"/>
              <a:gd name="T9" fmla="*/ 2 h 2"/>
              <a:gd name="T10" fmla="*/ 12 w 14"/>
              <a:gd name="T11" fmla="*/ 2 h 2"/>
              <a:gd name="T12" fmla="*/ 2 w 14"/>
              <a:gd name="T13" fmla="*/ 2 h 2"/>
              <a:gd name="T14" fmla="*/ 0 w 14"/>
              <a:gd name="T15" fmla="*/ 2 h 2"/>
              <a:gd name="T16" fmla="*/ 0 w 14"/>
              <a:gd name="T17" fmla="*/ 0 h 2"/>
              <a:gd name="T18" fmla="*/ 0 w 14"/>
              <a:gd name="T19" fmla="*/ 0 h 2"/>
              <a:gd name="T20" fmla="*/ 2 w 1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
                <a:moveTo>
                  <a:pt x="2" y="0"/>
                </a:moveTo>
                <a:lnTo>
                  <a:pt x="12" y="0"/>
                </a:lnTo>
                <a:lnTo>
                  <a:pt x="14" y="0"/>
                </a:lnTo>
                <a:lnTo>
                  <a:pt x="14" y="0"/>
                </a:lnTo>
                <a:lnTo>
                  <a:pt x="14" y="2"/>
                </a:lnTo>
                <a:lnTo>
                  <a:pt x="12" y="2"/>
                </a:lnTo>
                <a:lnTo>
                  <a:pt x="2" y="2"/>
                </a:lnTo>
                <a:lnTo>
                  <a:pt x="0" y="2"/>
                </a:lnTo>
                <a:lnTo>
                  <a:pt x="0" y="0"/>
                </a:lnTo>
                <a:lnTo>
                  <a:pt x="0" y="0"/>
                </a:lnTo>
                <a:lnTo>
                  <a:pt x="2" y="0"/>
                </a:lnTo>
                <a:close/>
              </a:path>
            </a:pathLst>
          </a:custGeom>
          <a:solidFill>
            <a:srgbClr val="E4E4E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2" name="Freeform 401"/>
          <p:cNvSpPr>
            <a:spLocks/>
          </p:cNvSpPr>
          <p:nvPr/>
        </p:nvSpPr>
        <p:spPr bwMode="auto">
          <a:xfrm>
            <a:off x="7917108" y="5264009"/>
            <a:ext cx="7858" cy="93524"/>
          </a:xfrm>
          <a:custGeom>
            <a:avLst/>
            <a:gdLst>
              <a:gd name="T0" fmla="*/ 2 w 4"/>
              <a:gd name="T1" fmla="*/ 0 h 48"/>
              <a:gd name="T2" fmla="*/ 4 w 4"/>
              <a:gd name="T3" fmla="*/ 0 h 48"/>
              <a:gd name="T4" fmla="*/ 4 w 4"/>
              <a:gd name="T5" fmla="*/ 2 h 48"/>
              <a:gd name="T6" fmla="*/ 4 w 4"/>
              <a:gd name="T7" fmla="*/ 46 h 48"/>
              <a:gd name="T8" fmla="*/ 4 w 4"/>
              <a:gd name="T9" fmla="*/ 48 h 48"/>
              <a:gd name="T10" fmla="*/ 2 w 4"/>
              <a:gd name="T11" fmla="*/ 48 h 48"/>
              <a:gd name="T12" fmla="*/ 0 w 4"/>
              <a:gd name="T13" fmla="*/ 48 h 48"/>
              <a:gd name="T14" fmla="*/ 0 w 4"/>
              <a:gd name="T15" fmla="*/ 46 h 48"/>
              <a:gd name="T16" fmla="*/ 0 w 4"/>
              <a:gd name="T17" fmla="*/ 2 h 48"/>
              <a:gd name="T18" fmla="*/ 0 w 4"/>
              <a:gd name="T19" fmla="*/ 0 h 48"/>
              <a:gd name="T20" fmla="*/ 2 w 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8">
                <a:moveTo>
                  <a:pt x="2" y="0"/>
                </a:moveTo>
                <a:lnTo>
                  <a:pt x="4" y="0"/>
                </a:lnTo>
                <a:lnTo>
                  <a:pt x="4" y="2"/>
                </a:lnTo>
                <a:lnTo>
                  <a:pt x="4" y="46"/>
                </a:lnTo>
                <a:lnTo>
                  <a:pt x="4" y="48"/>
                </a:lnTo>
                <a:lnTo>
                  <a:pt x="2" y="48"/>
                </a:lnTo>
                <a:lnTo>
                  <a:pt x="0" y="48"/>
                </a:lnTo>
                <a:lnTo>
                  <a:pt x="0" y="46"/>
                </a:lnTo>
                <a:lnTo>
                  <a:pt x="0" y="2"/>
                </a:lnTo>
                <a:lnTo>
                  <a:pt x="0" y="0"/>
                </a:lnTo>
                <a:lnTo>
                  <a:pt x="2"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3" name="Freeform 402"/>
          <p:cNvSpPr>
            <a:spLocks/>
          </p:cNvSpPr>
          <p:nvPr/>
        </p:nvSpPr>
        <p:spPr bwMode="auto">
          <a:xfrm>
            <a:off x="7936754" y="5905036"/>
            <a:ext cx="90370" cy="183151"/>
          </a:xfrm>
          <a:custGeom>
            <a:avLst/>
            <a:gdLst>
              <a:gd name="T0" fmla="*/ 11 w 46"/>
              <a:gd name="T1" fmla="*/ 0 h 94"/>
              <a:gd name="T2" fmla="*/ 34 w 46"/>
              <a:gd name="T3" fmla="*/ 0 h 94"/>
              <a:gd name="T4" fmla="*/ 32 w 46"/>
              <a:gd name="T5" fmla="*/ 11 h 94"/>
              <a:gd name="T6" fmla="*/ 32 w 46"/>
              <a:gd name="T7" fmla="*/ 30 h 94"/>
              <a:gd name="T8" fmla="*/ 34 w 46"/>
              <a:gd name="T9" fmla="*/ 51 h 94"/>
              <a:gd name="T10" fmla="*/ 40 w 46"/>
              <a:gd name="T11" fmla="*/ 76 h 94"/>
              <a:gd name="T12" fmla="*/ 46 w 46"/>
              <a:gd name="T13" fmla="*/ 94 h 94"/>
              <a:gd name="T14" fmla="*/ 0 w 46"/>
              <a:gd name="T15" fmla="*/ 94 h 94"/>
              <a:gd name="T16" fmla="*/ 5 w 46"/>
              <a:gd name="T17" fmla="*/ 76 h 94"/>
              <a:gd name="T18" fmla="*/ 11 w 46"/>
              <a:gd name="T19" fmla="*/ 51 h 94"/>
              <a:gd name="T20" fmla="*/ 13 w 46"/>
              <a:gd name="T21" fmla="*/ 30 h 94"/>
              <a:gd name="T22" fmla="*/ 13 w 46"/>
              <a:gd name="T23" fmla="*/ 11 h 94"/>
              <a:gd name="T24" fmla="*/ 1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11" y="0"/>
                </a:moveTo>
                <a:lnTo>
                  <a:pt x="34" y="0"/>
                </a:lnTo>
                <a:lnTo>
                  <a:pt x="32" y="11"/>
                </a:lnTo>
                <a:lnTo>
                  <a:pt x="32" y="30"/>
                </a:lnTo>
                <a:lnTo>
                  <a:pt x="34" y="51"/>
                </a:lnTo>
                <a:lnTo>
                  <a:pt x="40" y="76"/>
                </a:lnTo>
                <a:lnTo>
                  <a:pt x="46" y="94"/>
                </a:lnTo>
                <a:lnTo>
                  <a:pt x="0" y="94"/>
                </a:lnTo>
                <a:lnTo>
                  <a:pt x="5" y="76"/>
                </a:lnTo>
                <a:lnTo>
                  <a:pt x="11" y="51"/>
                </a:lnTo>
                <a:lnTo>
                  <a:pt x="13" y="30"/>
                </a:lnTo>
                <a:lnTo>
                  <a:pt x="13" y="11"/>
                </a:lnTo>
                <a:lnTo>
                  <a:pt x="11"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4" name="Freeform 403"/>
          <p:cNvSpPr>
            <a:spLocks/>
          </p:cNvSpPr>
          <p:nvPr/>
        </p:nvSpPr>
        <p:spPr bwMode="auto">
          <a:xfrm>
            <a:off x="7928895" y="6047270"/>
            <a:ext cx="106087" cy="37020"/>
          </a:xfrm>
          <a:custGeom>
            <a:avLst/>
            <a:gdLst>
              <a:gd name="T0" fmla="*/ 8 w 54"/>
              <a:gd name="T1" fmla="*/ 0 h 19"/>
              <a:gd name="T2" fmla="*/ 46 w 54"/>
              <a:gd name="T3" fmla="*/ 0 h 19"/>
              <a:gd name="T4" fmla="*/ 54 w 54"/>
              <a:gd name="T5" fmla="*/ 19 h 19"/>
              <a:gd name="T6" fmla="*/ 0 w 54"/>
              <a:gd name="T7" fmla="*/ 19 h 19"/>
              <a:gd name="T8" fmla="*/ 8 w 54"/>
              <a:gd name="T9" fmla="*/ 0 h 19"/>
            </a:gdLst>
            <a:ahLst/>
            <a:cxnLst>
              <a:cxn ang="0">
                <a:pos x="T0" y="T1"/>
              </a:cxn>
              <a:cxn ang="0">
                <a:pos x="T2" y="T3"/>
              </a:cxn>
              <a:cxn ang="0">
                <a:pos x="T4" y="T5"/>
              </a:cxn>
              <a:cxn ang="0">
                <a:pos x="T6" y="T7"/>
              </a:cxn>
              <a:cxn ang="0">
                <a:pos x="T8" y="T9"/>
              </a:cxn>
            </a:cxnLst>
            <a:rect l="0" t="0" r="r" b="b"/>
            <a:pathLst>
              <a:path w="54" h="19">
                <a:moveTo>
                  <a:pt x="8" y="0"/>
                </a:moveTo>
                <a:lnTo>
                  <a:pt x="46" y="0"/>
                </a:lnTo>
                <a:lnTo>
                  <a:pt x="54" y="19"/>
                </a:lnTo>
                <a:lnTo>
                  <a:pt x="0" y="19"/>
                </a:lnTo>
                <a:lnTo>
                  <a:pt x="8"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5" name="Rectangle 404"/>
          <p:cNvSpPr>
            <a:spLocks noChangeArrowheads="1"/>
          </p:cNvSpPr>
          <p:nvPr/>
        </p:nvSpPr>
        <p:spPr bwMode="auto">
          <a:xfrm>
            <a:off x="7921037" y="6084289"/>
            <a:ext cx="119839" cy="13639"/>
          </a:xfrm>
          <a:prstGeom prst="rect">
            <a:avLst/>
          </a:prstGeom>
          <a:solidFill>
            <a:srgbClr val="01010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6" name="Rectangle 405"/>
          <p:cNvSpPr>
            <a:spLocks noChangeArrowheads="1"/>
          </p:cNvSpPr>
          <p:nvPr/>
        </p:nvSpPr>
        <p:spPr bwMode="auto">
          <a:xfrm>
            <a:off x="7999620" y="5390656"/>
            <a:ext cx="84476" cy="274726"/>
          </a:xfrm>
          <a:prstGeom prst="rect">
            <a:avLst/>
          </a:prstGeom>
          <a:solidFill>
            <a:srgbClr val="F68C1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7" name="Rectangle 407"/>
          <p:cNvSpPr>
            <a:spLocks noChangeArrowheads="1"/>
          </p:cNvSpPr>
          <p:nvPr/>
        </p:nvSpPr>
        <p:spPr bwMode="auto">
          <a:xfrm>
            <a:off x="7879961" y="5390661"/>
            <a:ext cx="82513" cy="274726"/>
          </a:xfrm>
          <a:prstGeom prst="rect">
            <a:avLst/>
          </a:prstGeom>
          <a:solidFill>
            <a:srgbClr val="FDB81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8" name="Freeform 408"/>
          <p:cNvSpPr>
            <a:spLocks/>
          </p:cNvSpPr>
          <p:nvPr/>
        </p:nvSpPr>
        <p:spPr bwMode="auto">
          <a:xfrm>
            <a:off x="11192255" y="6088193"/>
            <a:ext cx="192530" cy="52607"/>
          </a:xfrm>
          <a:custGeom>
            <a:avLst/>
            <a:gdLst>
              <a:gd name="T0" fmla="*/ 50 w 98"/>
              <a:gd name="T1" fmla="*/ 0 h 27"/>
              <a:gd name="T2" fmla="*/ 73 w 98"/>
              <a:gd name="T3" fmla="*/ 2 h 27"/>
              <a:gd name="T4" fmla="*/ 90 w 98"/>
              <a:gd name="T5" fmla="*/ 7 h 27"/>
              <a:gd name="T6" fmla="*/ 98 w 98"/>
              <a:gd name="T7" fmla="*/ 13 h 27"/>
              <a:gd name="T8" fmla="*/ 90 w 98"/>
              <a:gd name="T9" fmla="*/ 21 h 27"/>
              <a:gd name="T10" fmla="*/ 73 w 98"/>
              <a:gd name="T11" fmla="*/ 25 h 27"/>
              <a:gd name="T12" fmla="*/ 50 w 98"/>
              <a:gd name="T13" fmla="*/ 27 h 27"/>
              <a:gd name="T14" fmla="*/ 25 w 98"/>
              <a:gd name="T15" fmla="*/ 25 h 27"/>
              <a:gd name="T16" fmla="*/ 7 w 98"/>
              <a:gd name="T17" fmla="*/ 21 h 27"/>
              <a:gd name="T18" fmla="*/ 0 w 98"/>
              <a:gd name="T19" fmla="*/ 13 h 27"/>
              <a:gd name="T20" fmla="*/ 7 w 98"/>
              <a:gd name="T21" fmla="*/ 7 h 27"/>
              <a:gd name="T22" fmla="*/ 25 w 98"/>
              <a:gd name="T23" fmla="*/ 2 h 27"/>
              <a:gd name="T24" fmla="*/ 50 w 9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27">
                <a:moveTo>
                  <a:pt x="50" y="0"/>
                </a:moveTo>
                <a:lnTo>
                  <a:pt x="73" y="2"/>
                </a:lnTo>
                <a:lnTo>
                  <a:pt x="90" y="7"/>
                </a:lnTo>
                <a:lnTo>
                  <a:pt x="98" y="13"/>
                </a:lnTo>
                <a:lnTo>
                  <a:pt x="90" y="21"/>
                </a:lnTo>
                <a:lnTo>
                  <a:pt x="73" y="25"/>
                </a:lnTo>
                <a:lnTo>
                  <a:pt x="50" y="27"/>
                </a:lnTo>
                <a:lnTo>
                  <a:pt x="25" y="25"/>
                </a:lnTo>
                <a:lnTo>
                  <a:pt x="7" y="21"/>
                </a:lnTo>
                <a:lnTo>
                  <a:pt x="0" y="13"/>
                </a:lnTo>
                <a:lnTo>
                  <a:pt x="7" y="7"/>
                </a:lnTo>
                <a:lnTo>
                  <a:pt x="25" y="2"/>
                </a:lnTo>
                <a:lnTo>
                  <a:pt x="50"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69" name="Freeform 409"/>
          <p:cNvSpPr>
            <a:spLocks/>
          </p:cNvSpPr>
          <p:nvPr/>
        </p:nvSpPr>
        <p:spPr bwMode="auto">
          <a:xfrm>
            <a:off x="11221724" y="6095987"/>
            <a:ext cx="131627" cy="37020"/>
          </a:xfrm>
          <a:custGeom>
            <a:avLst/>
            <a:gdLst>
              <a:gd name="T0" fmla="*/ 35 w 67"/>
              <a:gd name="T1" fmla="*/ 0 h 19"/>
              <a:gd name="T2" fmla="*/ 50 w 67"/>
              <a:gd name="T3" fmla="*/ 1 h 19"/>
              <a:gd name="T4" fmla="*/ 63 w 67"/>
              <a:gd name="T5" fmla="*/ 3 h 19"/>
              <a:gd name="T6" fmla="*/ 67 w 67"/>
              <a:gd name="T7" fmla="*/ 9 h 19"/>
              <a:gd name="T8" fmla="*/ 63 w 67"/>
              <a:gd name="T9" fmla="*/ 13 h 19"/>
              <a:gd name="T10" fmla="*/ 50 w 67"/>
              <a:gd name="T11" fmla="*/ 17 h 19"/>
              <a:gd name="T12" fmla="*/ 35 w 67"/>
              <a:gd name="T13" fmla="*/ 19 h 19"/>
              <a:gd name="T14" fmla="*/ 17 w 67"/>
              <a:gd name="T15" fmla="*/ 17 h 19"/>
              <a:gd name="T16" fmla="*/ 4 w 67"/>
              <a:gd name="T17" fmla="*/ 13 h 19"/>
              <a:gd name="T18" fmla="*/ 0 w 67"/>
              <a:gd name="T19" fmla="*/ 9 h 19"/>
              <a:gd name="T20" fmla="*/ 4 w 67"/>
              <a:gd name="T21" fmla="*/ 3 h 19"/>
              <a:gd name="T22" fmla="*/ 17 w 67"/>
              <a:gd name="T23" fmla="*/ 1 h 19"/>
              <a:gd name="T24" fmla="*/ 35 w 67"/>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9">
                <a:moveTo>
                  <a:pt x="35" y="0"/>
                </a:moveTo>
                <a:lnTo>
                  <a:pt x="50" y="1"/>
                </a:lnTo>
                <a:lnTo>
                  <a:pt x="63" y="3"/>
                </a:lnTo>
                <a:lnTo>
                  <a:pt x="67" y="9"/>
                </a:lnTo>
                <a:lnTo>
                  <a:pt x="63" y="13"/>
                </a:lnTo>
                <a:lnTo>
                  <a:pt x="50" y="17"/>
                </a:lnTo>
                <a:lnTo>
                  <a:pt x="35" y="19"/>
                </a:lnTo>
                <a:lnTo>
                  <a:pt x="17" y="17"/>
                </a:lnTo>
                <a:lnTo>
                  <a:pt x="4" y="13"/>
                </a:lnTo>
                <a:lnTo>
                  <a:pt x="0" y="9"/>
                </a:lnTo>
                <a:lnTo>
                  <a:pt x="4" y="3"/>
                </a:lnTo>
                <a:lnTo>
                  <a:pt x="17" y="1"/>
                </a:lnTo>
                <a:lnTo>
                  <a:pt x="35" y="0"/>
                </a:lnTo>
                <a:close/>
              </a:path>
            </a:pathLst>
          </a:custGeom>
          <a:solidFill>
            <a:srgbClr val="905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0" name="Freeform 410"/>
          <p:cNvSpPr>
            <a:spLocks/>
          </p:cNvSpPr>
          <p:nvPr/>
        </p:nvSpPr>
        <p:spPr bwMode="auto">
          <a:xfrm>
            <a:off x="11003655" y="6088193"/>
            <a:ext cx="188600" cy="52607"/>
          </a:xfrm>
          <a:custGeom>
            <a:avLst/>
            <a:gdLst>
              <a:gd name="T0" fmla="*/ 48 w 96"/>
              <a:gd name="T1" fmla="*/ 0 h 27"/>
              <a:gd name="T2" fmla="*/ 73 w 96"/>
              <a:gd name="T3" fmla="*/ 2 h 27"/>
              <a:gd name="T4" fmla="*/ 90 w 96"/>
              <a:gd name="T5" fmla="*/ 7 h 27"/>
              <a:gd name="T6" fmla="*/ 96 w 96"/>
              <a:gd name="T7" fmla="*/ 13 h 27"/>
              <a:gd name="T8" fmla="*/ 90 w 96"/>
              <a:gd name="T9" fmla="*/ 21 h 27"/>
              <a:gd name="T10" fmla="*/ 73 w 96"/>
              <a:gd name="T11" fmla="*/ 25 h 27"/>
              <a:gd name="T12" fmla="*/ 48 w 96"/>
              <a:gd name="T13" fmla="*/ 27 h 27"/>
              <a:gd name="T14" fmla="*/ 25 w 96"/>
              <a:gd name="T15" fmla="*/ 25 h 27"/>
              <a:gd name="T16" fmla="*/ 7 w 96"/>
              <a:gd name="T17" fmla="*/ 21 h 27"/>
              <a:gd name="T18" fmla="*/ 0 w 96"/>
              <a:gd name="T19" fmla="*/ 13 h 27"/>
              <a:gd name="T20" fmla="*/ 7 w 96"/>
              <a:gd name="T21" fmla="*/ 7 h 27"/>
              <a:gd name="T22" fmla="*/ 25 w 96"/>
              <a:gd name="T23" fmla="*/ 2 h 27"/>
              <a:gd name="T24" fmla="*/ 48 w 96"/>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27">
                <a:moveTo>
                  <a:pt x="48" y="0"/>
                </a:moveTo>
                <a:lnTo>
                  <a:pt x="73" y="2"/>
                </a:lnTo>
                <a:lnTo>
                  <a:pt x="90" y="7"/>
                </a:lnTo>
                <a:lnTo>
                  <a:pt x="96" y="13"/>
                </a:lnTo>
                <a:lnTo>
                  <a:pt x="90" y="21"/>
                </a:lnTo>
                <a:lnTo>
                  <a:pt x="73" y="25"/>
                </a:lnTo>
                <a:lnTo>
                  <a:pt x="48" y="27"/>
                </a:lnTo>
                <a:lnTo>
                  <a:pt x="25" y="25"/>
                </a:lnTo>
                <a:lnTo>
                  <a:pt x="7" y="21"/>
                </a:lnTo>
                <a:lnTo>
                  <a:pt x="0" y="13"/>
                </a:lnTo>
                <a:lnTo>
                  <a:pt x="7" y="7"/>
                </a:lnTo>
                <a:lnTo>
                  <a:pt x="25" y="2"/>
                </a:lnTo>
                <a:lnTo>
                  <a:pt x="48"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1" name="Freeform 411"/>
          <p:cNvSpPr>
            <a:spLocks/>
          </p:cNvSpPr>
          <p:nvPr/>
        </p:nvSpPr>
        <p:spPr bwMode="auto">
          <a:xfrm>
            <a:off x="11033124" y="6095987"/>
            <a:ext cx="131627" cy="37020"/>
          </a:xfrm>
          <a:custGeom>
            <a:avLst/>
            <a:gdLst>
              <a:gd name="T0" fmla="*/ 33 w 67"/>
              <a:gd name="T1" fmla="*/ 0 h 19"/>
              <a:gd name="T2" fmla="*/ 50 w 67"/>
              <a:gd name="T3" fmla="*/ 1 h 19"/>
              <a:gd name="T4" fmla="*/ 63 w 67"/>
              <a:gd name="T5" fmla="*/ 3 h 19"/>
              <a:gd name="T6" fmla="*/ 67 w 67"/>
              <a:gd name="T7" fmla="*/ 9 h 19"/>
              <a:gd name="T8" fmla="*/ 63 w 67"/>
              <a:gd name="T9" fmla="*/ 13 h 19"/>
              <a:gd name="T10" fmla="*/ 50 w 67"/>
              <a:gd name="T11" fmla="*/ 17 h 19"/>
              <a:gd name="T12" fmla="*/ 33 w 67"/>
              <a:gd name="T13" fmla="*/ 19 h 19"/>
              <a:gd name="T14" fmla="*/ 17 w 67"/>
              <a:gd name="T15" fmla="*/ 17 h 19"/>
              <a:gd name="T16" fmla="*/ 4 w 67"/>
              <a:gd name="T17" fmla="*/ 13 h 19"/>
              <a:gd name="T18" fmla="*/ 0 w 67"/>
              <a:gd name="T19" fmla="*/ 9 h 19"/>
              <a:gd name="T20" fmla="*/ 4 w 67"/>
              <a:gd name="T21" fmla="*/ 3 h 19"/>
              <a:gd name="T22" fmla="*/ 17 w 67"/>
              <a:gd name="T23" fmla="*/ 1 h 19"/>
              <a:gd name="T24" fmla="*/ 33 w 67"/>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9">
                <a:moveTo>
                  <a:pt x="33" y="0"/>
                </a:moveTo>
                <a:lnTo>
                  <a:pt x="50" y="1"/>
                </a:lnTo>
                <a:lnTo>
                  <a:pt x="63" y="3"/>
                </a:lnTo>
                <a:lnTo>
                  <a:pt x="67" y="9"/>
                </a:lnTo>
                <a:lnTo>
                  <a:pt x="63" y="13"/>
                </a:lnTo>
                <a:lnTo>
                  <a:pt x="50" y="17"/>
                </a:lnTo>
                <a:lnTo>
                  <a:pt x="33" y="19"/>
                </a:lnTo>
                <a:lnTo>
                  <a:pt x="17" y="17"/>
                </a:lnTo>
                <a:lnTo>
                  <a:pt x="4" y="13"/>
                </a:lnTo>
                <a:lnTo>
                  <a:pt x="0" y="9"/>
                </a:lnTo>
                <a:lnTo>
                  <a:pt x="4" y="3"/>
                </a:lnTo>
                <a:lnTo>
                  <a:pt x="17" y="1"/>
                </a:lnTo>
                <a:lnTo>
                  <a:pt x="33" y="0"/>
                </a:lnTo>
                <a:close/>
              </a:path>
            </a:pathLst>
          </a:custGeom>
          <a:solidFill>
            <a:srgbClr val="9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2" name="Freeform 412"/>
          <p:cNvSpPr>
            <a:spLocks/>
          </p:cNvSpPr>
          <p:nvPr/>
        </p:nvSpPr>
        <p:spPr bwMode="auto">
          <a:xfrm>
            <a:off x="8335745" y="5110090"/>
            <a:ext cx="516687" cy="512432"/>
          </a:xfrm>
          <a:custGeom>
            <a:avLst/>
            <a:gdLst>
              <a:gd name="T0" fmla="*/ 131 w 263"/>
              <a:gd name="T1" fmla="*/ 0 h 263"/>
              <a:gd name="T2" fmla="*/ 167 w 263"/>
              <a:gd name="T3" fmla="*/ 4 h 263"/>
              <a:gd name="T4" fmla="*/ 198 w 263"/>
              <a:gd name="T5" fmla="*/ 18 h 263"/>
              <a:gd name="T6" fmla="*/ 225 w 263"/>
              <a:gd name="T7" fmla="*/ 39 h 263"/>
              <a:gd name="T8" fmla="*/ 246 w 263"/>
              <a:gd name="T9" fmla="*/ 66 h 263"/>
              <a:gd name="T10" fmla="*/ 259 w 263"/>
              <a:gd name="T11" fmla="*/ 96 h 263"/>
              <a:gd name="T12" fmla="*/ 263 w 263"/>
              <a:gd name="T13" fmla="*/ 131 h 263"/>
              <a:gd name="T14" fmla="*/ 259 w 263"/>
              <a:gd name="T15" fmla="*/ 167 h 263"/>
              <a:gd name="T16" fmla="*/ 246 w 263"/>
              <a:gd name="T17" fmla="*/ 198 h 263"/>
              <a:gd name="T18" fmla="*/ 225 w 263"/>
              <a:gd name="T19" fmla="*/ 225 h 263"/>
              <a:gd name="T20" fmla="*/ 198 w 263"/>
              <a:gd name="T21" fmla="*/ 246 h 263"/>
              <a:gd name="T22" fmla="*/ 167 w 263"/>
              <a:gd name="T23" fmla="*/ 258 h 263"/>
              <a:gd name="T24" fmla="*/ 131 w 263"/>
              <a:gd name="T25" fmla="*/ 263 h 263"/>
              <a:gd name="T26" fmla="*/ 96 w 263"/>
              <a:gd name="T27" fmla="*/ 258 h 263"/>
              <a:gd name="T28" fmla="*/ 65 w 263"/>
              <a:gd name="T29" fmla="*/ 246 h 263"/>
              <a:gd name="T30" fmla="*/ 39 w 263"/>
              <a:gd name="T31" fmla="*/ 225 h 263"/>
              <a:gd name="T32" fmla="*/ 17 w 263"/>
              <a:gd name="T33" fmla="*/ 198 h 263"/>
              <a:gd name="T34" fmla="*/ 4 w 263"/>
              <a:gd name="T35" fmla="*/ 167 h 263"/>
              <a:gd name="T36" fmla="*/ 0 w 263"/>
              <a:gd name="T37" fmla="*/ 131 h 263"/>
              <a:gd name="T38" fmla="*/ 4 w 263"/>
              <a:gd name="T39" fmla="*/ 96 h 263"/>
              <a:gd name="T40" fmla="*/ 17 w 263"/>
              <a:gd name="T41" fmla="*/ 66 h 263"/>
              <a:gd name="T42" fmla="*/ 39 w 263"/>
              <a:gd name="T43" fmla="*/ 39 h 263"/>
              <a:gd name="T44" fmla="*/ 65 w 263"/>
              <a:gd name="T45" fmla="*/ 18 h 263"/>
              <a:gd name="T46" fmla="*/ 96 w 263"/>
              <a:gd name="T47" fmla="*/ 4 h 263"/>
              <a:gd name="T48" fmla="*/ 131 w 263"/>
              <a:gd name="T4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263">
                <a:moveTo>
                  <a:pt x="131" y="0"/>
                </a:moveTo>
                <a:lnTo>
                  <a:pt x="167" y="4"/>
                </a:lnTo>
                <a:lnTo>
                  <a:pt x="198" y="18"/>
                </a:lnTo>
                <a:lnTo>
                  <a:pt x="225" y="39"/>
                </a:lnTo>
                <a:lnTo>
                  <a:pt x="246" y="66"/>
                </a:lnTo>
                <a:lnTo>
                  <a:pt x="259" y="96"/>
                </a:lnTo>
                <a:lnTo>
                  <a:pt x="263" y="131"/>
                </a:lnTo>
                <a:lnTo>
                  <a:pt x="259" y="167"/>
                </a:lnTo>
                <a:lnTo>
                  <a:pt x="246" y="198"/>
                </a:lnTo>
                <a:lnTo>
                  <a:pt x="225" y="225"/>
                </a:lnTo>
                <a:lnTo>
                  <a:pt x="198" y="246"/>
                </a:lnTo>
                <a:lnTo>
                  <a:pt x="167" y="258"/>
                </a:lnTo>
                <a:lnTo>
                  <a:pt x="131" y="263"/>
                </a:lnTo>
                <a:lnTo>
                  <a:pt x="96" y="258"/>
                </a:lnTo>
                <a:lnTo>
                  <a:pt x="65" y="246"/>
                </a:lnTo>
                <a:lnTo>
                  <a:pt x="39" y="225"/>
                </a:lnTo>
                <a:lnTo>
                  <a:pt x="17" y="198"/>
                </a:lnTo>
                <a:lnTo>
                  <a:pt x="4" y="167"/>
                </a:lnTo>
                <a:lnTo>
                  <a:pt x="0" y="131"/>
                </a:lnTo>
                <a:lnTo>
                  <a:pt x="4" y="96"/>
                </a:lnTo>
                <a:lnTo>
                  <a:pt x="17" y="66"/>
                </a:lnTo>
                <a:lnTo>
                  <a:pt x="39" y="39"/>
                </a:lnTo>
                <a:lnTo>
                  <a:pt x="65" y="18"/>
                </a:lnTo>
                <a:lnTo>
                  <a:pt x="96" y="4"/>
                </a:lnTo>
                <a:lnTo>
                  <a:pt x="131" y="0"/>
                </a:lnTo>
                <a:close/>
              </a:path>
            </a:pathLst>
          </a:custGeom>
          <a:solidFill>
            <a:srgbClr val="1B80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3" name="Freeform 413"/>
          <p:cNvSpPr>
            <a:spLocks/>
          </p:cNvSpPr>
          <p:nvPr/>
        </p:nvSpPr>
        <p:spPr bwMode="auto">
          <a:xfrm>
            <a:off x="8597035" y="5390661"/>
            <a:ext cx="192530" cy="177305"/>
          </a:xfrm>
          <a:custGeom>
            <a:avLst/>
            <a:gdLst>
              <a:gd name="T0" fmla="*/ 98 w 98"/>
              <a:gd name="T1" fmla="*/ 0 h 91"/>
              <a:gd name="T2" fmla="*/ 98 w 98"/>
              <a:gd name="T3" fmla="*/ 0 h 91"/>
              <a:gd name="T4" fmla="*/ 96 w 98"/>
              <a:gd name="T5" fmla="*/ 10 h 91"/>
              <a:gd name="T6" fmla="*/ 94 w 98"/>
              <a:gd name="T7" fmla="*/ 22 h 91"/>
              <a:gd name="T8" fmla="*/ 86 w 98"/>
              <a:gd name="T9" fmla="*/ 37 h 91"/>
              <a:gd name="T10" fmla="*/ 76 w 98"/>
              <a:gd name="T11" fmla="*/ 54 h 91"/>
              <a:gd name="T12" fmla="*/ 59 w 98"/>
              <a:gd name="T13" fmla="*/ 70 h 91"/>
              <a:gd name="T14" fmla="*/ 38 w 98"/>
              <a:gd name="T15" fmla="*/ 83 h 91"/>
              <a:gd name="T16" fmla="*/ 7 w 98"/>
              <a:gd name="T17" fmla="*/ 91 h 91"/>
              <a:gd name="T18" fmla="*/ 0 w 98"/>
              <a:gd name="T19" fmla="*/ 85 h 91"/>
              <a:gd name="T20" fmla="*/ 30 w 98"/>
              <a:gd name="T21" fmla="*/ 79 h 91"/>
              <a:gd name="T22" fmla="*/ 55 w 98"/>
              <a:gd name="T23" fmla="*/ 68 h 91"/>
              <a:gd name="T24" fmla="*/ 73 w 98"/>
              <a:gd name="T25" fmla="*/ 52 h 91"/>
              <a:gd name="T26" fmla="*/ 84 w 98"/>
              <a:gd name="T27" fmla="*/ 37 h 91"/>
              <a:gd name="T28" fmla="*/ 92 w 98"/>
              <a:gd name="T29" fmla="*/ 22 h 91"/>
              <a:gd name="T30" fmla="*/ 96 w 98"/>
              <a:gd name="T31" fmla="*/ 10 h 91"/>
              <a:gd name="T32" fmla="*/ 98 w 98"/>
              <a:gd name="T3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1">
                <a:moveTo>
                  <a:pt x="98" y="0"/>
                </a:moveTo>
                <a:lnTo>
                  <a:pt x="98" y="0"/>
                </a:lnTo>
                <a:lnTo>
                  <a:pt x="96" y="10"/>
                </a:lnTo>
                <a:lnTo>
                  <a:pt x="94" y="22"/>
                </a:lnTo>
                <a:lnTo>
                  <a:pt x="86" y="37"/>
                </a:lnTo>
                <a:lnTo>
                  <a:pt x="76" y="54"/>
                </a:lnTo>
                <a:lnTo>
                  <a:pt x="59" y="70"/>
                </a:lnTo>
                <a:lnTo>
                  <a:pt x="38" y="83"/>
                </a:lnTo>
                <a:lnTo>
                  <a:pt x="7" y="91"/>
                </a:lnTo>
                <a:lnTo>
                  <a:pt x="0" y="85"/>
                </a:lnTo>
                <a:lnTo>
                  <a:pt x="30" y="79"/>
                </a:lnTo>
                <a:lnTo>
                  <a:pt x="55" y="68"/>
                </a:lnTo>
                <a:lnTo>
                  <a:pt x="73" y="52"/>
                </a:lnTo>
                <a:lnTo>
                  <a:pt x="84" y="37"/>
                </a:lnTo>
                <a:lnTo>
                  <a:pt x="92" y="22"/>
                </a:lnTo>
                <a:lnTo>
                  <a:pt x="96" y="10"/>
                </a:lnTo>
                <a:lnTo>
                  <a:pt x="98"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4" name="Freeform 414"/>
          <p:cNvSpPr>
            <a:spLocks/>
          </p:cNvSpPr>
          <p:nvPr/>
        </p:nvSpPr>
        <p:spPr bwMode="auto">
          <a:xfrm>
            <a:off x="8430045" y="5345848"/>
            <a:ext cx="166990" cy="173409"/>
          </a:xfrm>
          <a:custGeom>
            <a:avLst/>
            <a:gdLst>
              <a:gd name="T0" fmla="*/ 0 w 85"/>
              <a:gd name="T1" fmla="*/ 0 h 89"/>
              <a:gd name="T2" fmla="*/ 2 w 85"/>
              <a:gd name="T3" fmla="*/ 0 h 89"/>
              <a:gd name="T4" fmla="*/ 4 w 85"/>
              <a:gd name="T5" fmla="*/ 8 h 89"/>
              <a:gd name="T6" fmla="*/ 8 w 85"/>
              <a:gd name="T7" fmla="*/ 20 h 89"/>
              <a:gd name="T8" fmla="*/ 14 w 85"/>
              <a:gd name="T9" fmla="*/ 33 h 89"/>
              <a:gd name="T10" fmla="*/ 23 w 85"/>
              <a:gd name="T11" fmla="*/ 48 h 89"/>
              <a:gd name="T12" fmla="*/ 39 w 85"/>
              <a:gd name="T13" fmla="*/ 62 h 89"/>
              <a:gd name="T14" fmla="*/ 58 w 85"/>
              <a:gd name="T15" fmla="*/ 73 h 89"/>
              <a:gd name="T16" fmla="*/ 85 w 85"/>
              <a:gd name="T17" fmla="*/ 81 h 89"/>
              <a:gd name="T18" fmla="*/ 85 w 85"/>
              <a:gd name="T19" fmla="*/ 89 h 89"/>
              <a:gd name="T20" fmla="*/ 58 w 85"/>
              <a:gd name="T21" fmla="*/ 79 h 89"/>
              <a:gd name="T22" fmla="*/ 37 w 85"/>
              <a:gd name="T23" fmla="*/ 66 h 89"/>
              <a:gd name="T24" fmla="*/ 21 w 85"/>
              <a:gd name="T25" fmla="*/ 50 h 89"/>
              <a:gd name="T26" fmla="*/ 12 w 85"/>
              <a:gd name="T27" fmla="*/ 35 h 89"/>
              <a:gd name="T28" fmla="*/ 6 w 85"/>
              <a:gd name="T29" fmla="*/ 20 h 89"/>
              <a:gd name="T30" fmla="*/ 2 w 85"/>
              <a:gd name="T31" fmla="*/ 8 h 89"/>
              <a:gd name="T32" fmla="*/ 0 w 85"/>
              <a:gd name="T3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89">
                <a:moveTo>
                  <a:pt x="0" y="0"/>
                </a:moveTo>
                <a:lnTo>
                  <a:pt x="2" y="0"/>
                </a:lnTo>
                <a:lnTo>
                  <a:pt x="4" y="8"/>
                </a:lnTo>
                <a:lnTo>
                  <a:pt x="8" y="20"/>
                </a:lnTo>
                <a:lnTo>
                  <a:pt x="14" y="33"/>
                </a:lnTo>
                <a:lnTo>
                  <a:pt x="23" y="48"/>
                </a:lnTo>
                <a:lnTo>
                  <a:pt x="39" y="62"/>
                </a:lnTo>
                <a:lnTo>
                  <a:pt x="58" y="73"/>
                </a:lnTo>
                <a:lnTo>
                  <a:pt x="85" y="81"/>
                </a:lnTo>
                <a:lnTo>
                  <a:pt x="85" y="89"/>
                </a:lnTo>
                <a:lnTo>
                  <a:pt x="58" y="79"/>
                </a:lnTo>
                <a:lnTo>
                  <a:pt x="37" y="66"/>
                </a:lnTo>
                <a:lnTo>
                  <a:pt x="21" y="50"/>
                </a:lnTo>
                <a:lnTo>
                  <a:pt x="12" y="35"/>
                </a:lnTo>
                <a:lnTo>
                  <a:pt x="6" y="20"/>
                </a:lnTo>
                <a:lnTo>
                  <a:pt x="2" y="8"/>
                </a:lnTo>
                <a:lnTo>
                  <a:pt x="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5" name="Freeform 415"/>
          <p:cNvSpPr>
            <a:spLocks/>
          </p:cNvSpPr>
          <p:nvPr/>
        </p:nvSpPr>
        <p:spPr bwMode="auto">
          <a:xfrm>
            <a:off x="8565602" y="5178284"/>
            <a:ext cx="60902" cy="833920"/>
          </a:xfrm>
          <a:custGeom>
            <a:avLst/>
            <a:gdLst>
              <a:gd name="T0" fmla="*/ 16 w 31"/>
              <a:gd name="T1" fmla="*/ 0 h 428"/>
              <a:gd name="T2" fmla="*/ 31 w 31"/>
              <a:gd name="T3" fmla="*/ 428 h 428"/>
              <a:gd name="T4" fmla="*/ 0 w 31"/>
              <a:gd name="T5" fmla="*/ 428 h 428"/>
              <a:gd name="T6" fmla="*/ 16 w 31"/>
              <a:gd name="T7" fmla="*/ 0 h 428"/>
            </a:gdLst>
            <a:ahLst/>
            <a:cxnLst>
              <a:cxn ang="0">
                <a:pos x="T0" y="T1"/>
              </a:cxn>
              <a:cxn ang="0">
                <a:pos x="T2" y="T3"/>
              </a:cxn>
              <a:cxn ang="0">
                <a:pos x="T4" y="T5"/>
              </a:cxn>
              <a:cxn ang="0">
                <a:pos x="T6" y="T7"/>
              </a:cxn>
            </a:cxnLst>
            <a:rect l="0" t="0" r="r" b="b"/>
            <a:pathLst>
              <a:path w="31" h="428">
                <a:moveTo>
                  <a:pt x="16" y="0"/>
                </a:moveTo>
                <a:lnTo>
                  <a:pt x="31" y="428"/>
                </a:lnTo>
                <a:lnTo>
                  <a:pt x="0" y="428"/>
                </a:lnTo>
                <a:lnTo>
                  <a:pt x="16"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6" name="Freeform 416"/>
          <p:cNvSpPr>
            <a:spLocks/>
          </p:cNvSpPr>
          <p:nvPr/>
        </p:nvSpPr>
        <p:spPr bwMode="auto">
          <a:xfrm>
            <a:off x="8487018" y="5242582"/>
            <a:ext cx="106088" cy="187048"/>
          </a:xfrm>
          <a:custGeom>
            <a:avLst/>
            <a:gdLst>
              <a:gd name="T0" fmla="*/ 0 w 54"/>
              <a:gd name="T1" fmla="*/ 0 h 96"/>
              <a:gd name="T2" fmla="*/ 0 w 54"/>
              <a:gd name="T3" fmla="*/ 5 h 96"/>
              <a:gd name="T4" fmla="*/ 2 w 54"/>
              <a:gd name="T5" fmla="*/ 15 h 96"/>
              <a:gd name="T6" fmla="*/ 4 w 54"/>
              <a:gd name="T7" fmla="*/ 28 h 96"/>
              <a:gd name="T8" fmla="*/ 10 w 54"/>
              <a:gd name="T9" fmla="*/ 44 h 96"/>
              <a:gd name="T10" fmla="*/ 17 w 54"/>
              <a:gd name="T11" fmla="*/ 59 h 96"/>
              <a:gd name="T12" fmla="*/ 33 w 54"/>
              <a:gd name="T13" fmla="*/ 74 h 96"/>
              <a:gd name="T14" fmla="*/ 54 w 54"/>
              <a:gd name="T15" fmla="*/ 86 h 96"/>
              <a:gd name="T16" fmla="*/ 52 w 54"/>
              <a:gd name="T17" fmla="*/ 96 h 96"/>
              <a:gd name="T18" fmla="*/ 29 w 54"/>
              <a:gd name="T19" fmla="*/ 78 h 96"/>
              <a:gd name="T20" fmla="*/ 13 w 54"/>
              <a:gd name="T21" fmla="*/ 59 h 96"/>
              <a:gd name="T22" fmla="*/ 6 w 54"/>
              <a:gd name="T23" fmla="*/ 40 h 96"/>
              <a:gd name="T24" fmla="*/ 0 w 54"/>
              <a:gd name="T25" fmla="*/ 21 h 96"/>
              <a:gd name="T26" fmla="*/ 0 w 54"/>
              <a:gd name="T27" fmla="*/ 7 h 96"/>
              <a:gd name="T28" fmla="*/ 0 w 54"/>
              <a:gd name="T29" fmla="*/ 0 h 96"/>
              <a:gd name="T30" fmla="*/ 0 w 54"/>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96">
                <a:moveTo>
                  <a:pt x="0" y="0"/>
                </a:moveTo>
                <a:lnTo>
                  <a:pt x="0" y="5"/>
                </a:lnTo>
                <a:lnTo>
                  <a:pt x="2" y="15"/>
                </a:lnTo>
                <a:lnTo>
                  <a:pt x="4" y="28"/>
                </a:lnTo>
                <a:lnTo>
                  <a:pt x="10" y="44"/>
                </a:lnTo>
                <a:lnTo>
                  <a:pt x="17" y="59"/>
                </a:lnTo>
                <a:lnTo>
                  <a:pt x="33" y="74"/>
                </a:lnTo>
                <a:lnTo>
                  <a:pt x="54" y="86"/>
                </a:lnTo>
                <a:lnTo>
                  <a:pt x="52" y="96"/>
                </a:lnTo>
                <a:lnTo>
                  <a:pt x="29" y="78"/>
                </a:lnTo>
                <a:lnTo>
                  <a:pt x="13" y="59"/>
                </a:lnTo>
                <a:lnTo>
                  <a:pt x="6" y="40"/>
                </a:lnTo>
                <a:lnTo>
                  <a:pt x="0" y="21"/>
                </a:lnTo>
                <a:lnTo>
                  <a:pt x="0" y="7"/>
                </a:lnTo>
                <a:lnTo>
                  <a:pt x="0" y="0"/>
                </a:lnTo>
                <a:lnTo>
                  <a:pt x="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7" name="Freeform 417"/>
          <p:cNvSpPr>
            <a:spLocks/>
          </p:cNvSpPr>
          <p:nvPr/>
        </p:nvSpPr>
        <p:spPr bwMode="auto">
          <a:xfrm>
            <a:off x="8494876" y="5219201"/>
            <a:ext cx="37327" cy="93524"/>
          </a:xfrm>
          <a:custGeom>
            <a:avLst/>
            <a:gdLst>
              <a:gd name="T0" fmla="*/ 17 w 19"/>
              <a:gd name="T1" fmla="*/ 0 h 48"/>
              <a:gd name="T2" fmla="*/ 19 w 19"/>
              <a:gd name="T3" fmla="*/ 8 h 48"/>
              <a:gd name="T4" fmla="*/ 19 w 19"/>
              <a:gd name="T5" fmla="*/ 19 h 48"/>
              <a:gd name="T6" fmla="*/ 15 w 19"/>
              <a:gd name="T7" fmla="*/ 33 h 48"/>
              <a:gd name="T8" fmla="*/ 2 w 19"/>
              <a:gd name="T9" fmla="*/ 48 h 48"/>
              <a:gd name="T10" fmla="*/ 0 w 19"/>
              <a:gd name="T11" fmla="*/ 46 h 48"/>
              <a:gd name="T12" fmla="*/ 11 w 19"/>
              <a:gd name="T13" fmla="*/ 35 h 48"/>
              <a:gd name="T14" fmla="*/ 17 w 19"/>
              <a:gd name="T15" fmla="*/ 23 h 48"/>
              <a:gd name="T16" fmla="*/ 19 w 19"/>
              <a:gd name="T17" fmla="*/ 12 h 48"/>
              <a:gd name="T18" fmla="*/ 17 w 19"/>
              <a:gd name="T19" fmla="*/ 4 h 48"/>
              <a:gd name="T20" fmla="*/ 17 w 19"/>
              <a:gd name="T21" fmla="*/ 0 h 48"/>
              <a:gd name="T22" fmla="*/ 17 w 19"/>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48">
                <a:moveTo>
                  <a:pt x="17" y="0"/>
                </a:moveTo>
                <a:lnTo>
                  <a:pt x="19" y="8"/>
                </a:lnTo>
                <a:lnTo>
                  <a:pt x="19" y="19"/>
                </a:lnTo>
                <a:lnTo>
                  <a:pt x="15" y="33"/>
                </a:lnTo>
                <a:lnTo>
                  <a:pt x="2" y="48"/>
                </a:lnTo>
                <a:lnTo>
                  <a:pt x="0" y="46"/>
                </a:lnTo>
                <a:lnTo>
                  <a:pt x="11" y="35"/>
                </a:lnTo>
                <a:lnTo>
                  <a:pt x="17" y="23"/>
                </a:lnTo>
                <a:lnTo>
                  <a:pt x="19" y="12"/>
                </a:lnTo>
                <a:lnTo>
                  <a:pt x="17" y="4"/>
                </a:lnTo>
                <a:lnTo>
                  <a:pt x="17" y="0"/>
                </a:lnTo>
                <a:lnTo>
                  <a:pt x="17"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8" name="Freeform 418"/>
          <p:cNvSpPr>
            <a:spLocks/>
          </p:cNvSpPr>
          <p:nvPr/>
        </p:nvSpPr>
        <p:spPr bwMode="auto">
          <a:xfrm>
            <a:off x="8600964" y="5162697"/>
            <a:ext cx="100194" cy="183151"/>
          </a:xfrm>
          <a:custGeom>
            <a:avLst/>
            <a:gdLst>
              <a:gd name="T0" fmla="*/ 51 w 51"/>
              <a:gd name="T1" fmla="*/ 0 h 94"/>
              <a:gd name="T2" fmla="*/ 51 w 51"/>
              <a:gd name="T3" fmla="*/ 0 h 94"/>
              <a:gd name="T4" fmla="*/ 51 w 51"/>
              <a:gd name="T5" fmla="*/ 6 h 94"/>
              <a:gd name="T6" fmla="*/ 51 w 51"/>
              <a:gd name="T7" fmla="*/ 19 h 94"/>
              <a:gd name="T8" fmla="*/ 46 w 51"/>
              <a:gd name="T9" fmla="*/ 39 h 94"/>
              <a:gd name="T10" fmla="*/ 38 w 51"/>
              <a:gd name="T11" fmla="*/ 58 h 94"/>
              <a:gd name="T12" fmla="*/ 23 w 51"/>
              <a:gd name="T13" fmla="*/ 79 h 94"/>
              <a:gd name="T14" fmla="*/ 0 w 51"/>
              <a:gd name="T15" fmla="*/ 94 h 94"/>
              <a:gd name="T16" fmla="*/ 0 w 51"/>
              <a:gd name="T17" fmla="*/ 87 h 94"/>
              <a:gd name="T18" fmla="*/ 19 w 51"/>
              <a:gd name="T19" fmla="*/ 73 h 94"/>
              <a:gd name="T20" fmla="*/ 34 w 51"/>
              <a:gd name="T21" fmla="*/ 60 h 94"/>
              <a:gd name="T22" fmla="*/ 42 w 51"/>
              <a:gd name="T23" fmla="*/ 42 h 94"/>
              <a:gd name="T24" fmla="*/ 48 w 51"/>
              <a:gd name="T25" fmla="*/ 29 h 94"/>
              <a:gd name="T26" fmla="*/ 50 w 51"/>
              <a:gd name="T27" fmla="*/ 16 h 94"/>
              <a:gd name="T28" fmla="*/ 51 w 51"/>
              <a:gd name="T29" fmla="*/ 4 h 94"/>
              <a:gd name="T30" fmla="*/ 51 w 51"/>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94">
                <a:moveTo>
                  <a:pt x="51" y="0"/>
                </a:moveTo>
                <a:lnTo>
                  <a:pt x="51" y="0"/>
                </a:lnTo>
                <a:lnTo>
                  <a:pt x="51" y="6"/>
                </a:lnTo>
                <a:lnTo>
                  <a:pt x="51" y="19"/>
                </a:lnTo>
                <a:lnTo>
                  <a:pt x="46" y="39"/>
                </a:lnTo>
                <a:lnTo>
                  <a:pt x="38" y="58"/>
                </a:lnTo>
                <a:lnTo>
                  <a:pt x="23" y="79"/>
                </a:lnTo>
                <a:lnTo>
                  <a:pt x="0" y="94"/>
                </a:lnTo>
                <a:lnTo>
                  <a:pt x="0" y="87"/>
                </a:lnTo>
                <a:lnTo>
                  <a:pt x="19" y="73"/>
                </a:lnTo>
                <a:lnTo>
                  <a:pt x="34" y="60"/>
                </a:lnTo>
                <a:lnTo>
                  <a:pt x="42" y="42"/>
                </a:lnTo>
                <a:lnTo>
                  <a:pt x="48" y="29"/>
                </a:lnTo>
                <a:lnTo>
                  <a:pt x="50" y="16"/>
                </a:lnTo>
                <a:lnTo>
                  <a:pt x="51" y="4"/>
                </a:lnTo>
                <a:lnTo>
                  <a:pt x="51"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79" name="Freeform 419"/>
          <p:cNvSpPr>
            <a:spLocks/>
          </p:cNvSpPr>
          <p:nvPr/>
        </p:nvSpPr>
        <p:spPr bwMode="auto">
          <a:xfrm>
            <a:off x="8646150" y="5174388"/>
            <a:ext cx="37327" cy="97421"/>
          </a:xfrm>
          <a:custGeom>
            <a:avLst/>
            <a:gdLst>
              <a:gd name="T0" fmla="*/ 2 w 19"/>
              <a:gd name="T1" fmla="*/ 0 h 50"/>
              <a:gd name="T2" fmla="*/ 2 w 19"/>
              <a:gd name="T3" fmla="*/ 0 h 50"/>
              <a:gd name="T4" fmla="*/ 2 w 19"/>
              <a:gd name="T5" fmla="*/ 4 h 50"/>
              <a:gd name="T6" fmla="*/ 0 w 19"/>
              <a:gd name="T7" fmla="*/ 12 h 50"/>
              <a:gd name="T8" fmla="*/ 2 w 19"/>
              <a:gd name="T9" fmla="*/ 23 h 50"/>
              <a:gd name="T10" fmla="*/ 5 w 19"/>
              <a:gd name="T11" fmla="*/ 35 h 50"/>
              <a:gd name="T12" fmla="*/ 19 w 19"/>
              <a:gd name="T13" fmla="*/ 46 h 50"/>
              <a:gd name="T14" fmla="*/ 17 w 19"/>
              <a:gd name="T15" fmla="*/ 50 h 50"/>
              <a:gd name="T16" fmla="*/ 3 w 19"/>
              <a:gd name="T17" fmla="*/ 35 h 50"/>
              <a:gd name="T18" fmla="*/ 0 w 19"/>
              <a:gd name="T19" fmla="*/ 19 h 50"/>
              <a:gd name="T20" fmla="*/ 0 w 19"/>
              <a:gd name="T21" fmla="*/ 8 h 50"/>
              <a:gd name="T22" fmla="*/ 2 w 19"/>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0">
                <a:moveTo>
                  <a:pt x="2" y="0"/>
                </a:moveTo>
                <a:lnTo>
                  <a:pt x="2" y="0"/>
                </a:lnTo>
                <a:lnTo>
                  <a:pt x="2" y="4"/>
                </a:lnTo>
                <a:lnTo>
                  <a:pt x="0" y="12"/>
                </a:lnTo>
                <a:lnTo>
                  <a:pt x="2" y="23"/>
                </a:lnTo>
                <a:lnTo>
                  <a:pt x="5" y="35"/>
                </a:lnTo>
                <a:lnTo>
                  <a:pt x="19" y="46"/>
                </a:lnTo>
                <a:lnTo>
                  <a:pt x="17" y="50"/>
                </a:lnTo>
                <a:lnTo>
                  <a:pt x="3" y="35"/>
                </a:lnTo>
                <a:lnTo>
                  <a:pt x="0" y="19"/>
                </a:lnTo>
                <a:lnTo>
                  <a:pt x="0" y="8"/>
                </a:lnTo>
                <a:lnTo>
                  <a:pt x="2"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0" name="Freeform 420"/>
          <p:cNvSpPr>
            <a:spLocks/>
          </p:cNvSpPr>
          <p:nvPr/>
        </p:nvSpPr>
        <p:spPr bwMode="auto">
          <a:xfrm>
            <a:off x="8687406" y="5390661"/>
            <a:ext cx="49115" cy="120802"/>
          </a:xfrm>
          <a:custGeom>
            <a:avLst/>
            <a:gdLst>
              <a:gd name="T0" fmla="*/ 4 w 25"/>
              <a:gd name="T1" fmla="*/ 0 h 62"/>
              <a:gd name="T2" fmla="*/ 6 w 25"/>
              <a:gd name="T3" fmla="*/ 0 h 62"/>
              <a:gd name="T4" fmla="*/ 4 w 25"/>
              <a:gd name="T5" fmla="*/ 6 h 62"/>
              <a:gd name="T6" fmla="*/ 2 w 25"/>
              <a:gd name="T7" fmla="*/ 16 h 62"/>
              <a:gd name="T8" fmla="*/ 4 w 25"/>
              <a:gd name="T9" fmla="*/ 29 h 62"/>
              <a:gd name="T10" fmla="*/ 9 w 25"/>
              <a:gd name="T11" fmla="*/ 43 h 62"/>
              <a:gd name="T12" fmla="*/ 25 w 25"/>
              <a:gd name="T13" fmla="*/ 58 h 62"/>
              <a:gd name="T14" fmla="*/ 23 w 25"/>
              <a:gd name="T15" fmla="*/ 62 h 62"/>
              <a:gd name="T16" fmla="*/ 9 w 25"/>
              <a:gd name="T17" fmla="*/ 47 h 62"/>
              <a:gd name="T18" fmla="*/ 2 w 25"/>
              <a:gd name="T19" fmla="*/ 31 h 62"/>
              <a:gd name="T20" fmla="*/ 0 w 25"/>
              <a:gd name="T21" fmla="*/ 20 h 62"/>
              <a:gd name="T22" fmla="*/ 2 w 25"/>
              <a:gd name="T23" fmla="*/ 8 h 62"/>
              <a:gd name="T24" fmla="*/ 4 w 25"/>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2">
                <a:moveTo>
                  <a:pt x="4" y="0"/>
                </a:moveTo>
                <a:lnTo>
                  <a:pt x="6" y="0"/>
                </a:lnTo>
                <a:lnTo>
                  <a:pt x="4" y="6"/>
                </a:lnTo>
                <a:lnTo>
                  <a:pt x="2" y="16"/>
                </a:lnTo>
                <a:lnTo>
                  <a:pt x="4" y="29"/>
                </a:lnTo>
                <a:lnTo>
                  <a:pt x="9" y="43"/>
                </a:lnTo>
                <a:lnTo>
                  <a:pt x="25" y="58"/>
                </a:lnTo>
                <a:lnTo>
                  <a:pt x="23" y="62"/>
                </a:lnTo>
                <a:lnTo>
                  <a:pt x="9" y="47"/>
                </a:lnTo>
                <a:lnTo>
                  <a:pt x="2" y="31"/>
                </a:lnTo>
                <a:lnTo>
                  <a:pt x="0" y="20"/>
                </a:lnTo>
                <a:lnTo>
                  <a:pt x="2" y="8"/>
                </a:lnTo>
                <a:lnTo>
                  <a:pt x="4"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1" name="Freeform 421"/>
          <p:cNvSpPr>
            <a:spLocks/>
          </p:cNvSpPr>
          <p:nvPr/>
        </p:nvSpPr>
        <p:spPr bwMode="auto">
          <a:xfrm>
            <a:off x="8646150" y="5287395"/>
            <a:ext cx="98229" cy="33123"/>
          </a:xfrm>
          <a:custGeom>
            <a:avLst/>
            <a:gdLst>
              <a:gd name="T0" fmla="*/ 50 w 50"/>
              <a:gd name="T1" fmla="*/ 0 h 17"/>
              <a:gd name="T2" fmla="*/ 50 w 50"/>
              <a:gd name="T3" fmla="*/ 2 h 17"/>
              <a:gd name="T4" fmla="*/ 46 w 50"/>
              <a:gd name="T5" fmla="*/ 5 h 17"/>
              <a:gd name="T6" fmla="*/ 38 w 50"/>
              <a:gd name="T7" fmla="*/ 11 h 17"/>
              <a:gd name="T8" fmla="*/ 28 w 50"/>
              <a:gd name="T9" fmla="*/ 15 h 17"/>
              <a:gd name="T10" fmla="*/ 17 w 50"/>
              <a:gd name="T11" fmla="*/ 17 h 17"/>
              <a:gd name="T12" fmla="*/ 0 w 50"/>
              <a:gd name="T13" fmla="*/ 13 h 17"/>
              <a:gd name="T14" fmla="*/ 2 w 50"/>
              <a:gd name="T15" fmla="*/ 11 h 17"/>
              <a:gd name="T16" fmla="*/ 17 w 50"/>
              <a:gd name="T17" fmla="*/ 15 h 17"/>
              <a:gd name="T18" fmla="*/ 30 w 50"/>
              <a:gd name="T19" fmla="*/ 13 h 17"/>
              <a:gd name="T20" fmla="*/ 40 w 50"/>
              <a:gd name="T21" fmla="*/ 9 h 17"/>
              <a:gd name="T22" fmla="*/ 46 w 50"/>
              <a:gd name="T23" fmla="*/ 3 h 17"/>
              <a:gd name="T24" fmla="*/ 50 w 5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7">
                <a:moveTo>
                  <a:pt x="50" y="0"/>
                </a:moveTo>
                <a:lnTo>
                  <a:pt x="50" y="2"/>
                </a:lnTo>
                <a:lnTo>
                  <a:pt x="46" y="5"/>
                </a:lnTo>
                <a:lnTo>
                  <a:pt x="38" y="11"/>
                </a:lnTo>
                <a:lnTo>
                  <a:pt x="28" y="15"/>
                </a:lnTo>
                <a:lnTo>
                  <a:pt x="17" y="17"/>
                </a:lnTo>
                <a:lnTo>
                  <a:pt x="0" y="13"/>
                </a:lnTo>
                <a:lnTo>
                  <a:pt x="2" y="11"/>
                </a:lnTo>
                <a:lnTo>
                  <a:pt x="17" y="15"/>
                </a:lnTo>
                <a:lnTo>
                  <a:pt x="30" y="13"/>
                </a:lnTo>
                <a:lnTo>
                  <a:pt x="40" y="9"/>
                </a:lnTo>
                <a:lnTo>
                  <a:pt x="46" y="3"/>
                </a:lnTo>
                <a:lnTo>
                  <a:pt x="50" y="0"/>
                </a:lnTo>
                <a:close/>
              </a:path>
            </a:pathLst>
          </a:custGeom>
          <a:solidFill>
            <a:srgbClr val="BAD8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2" name="Rectangle 422"/>
          <p:cNvSpPr>
            <a:spLocks noChangeArrowheads="1"/>
          </p:cNvSpPr>
          <p:nvPr/>
        </p:nvSpPr>
        <p:spPr bwMode="auto">
          <a:xfrm>
            <a:off x="0" y="6191459"/>
            <a:ext cx="12435839" cy="450083"/>
          </a:xfrm>
          <a:prstGeom prst="rect">
            <a:avLst/>
          </a:prstGeom>
          <a:solidFill>
            <a:srgbClr val="73747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3" name="Rectangle 423"/>
          <p:cNvSpPr>
            <a:spLocks noChangeArrowheads="1"/>
          </p:cNvSpPr>
          <p:nvPr/>
        </p:nvSpPr>
        <p:spPr bwMode="auto">
          <a:xfrm>
            <a:off x="0" y="6191459"/>
            <a:ext cx="12435839" cy="60401"/>
          </a:xfrm>
          <a:prstGeom prst="rect">
            <a:avLst/>
          </a:prstGeom>
          <a:solidFill>
            <a:srgbClr val="50515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4" name="Freeform 424"/>
          <p:cNvSpPr>
            <a:spLocks/>
          </p:cNvSpPr>
          <p:nvPr/>
        </p:nvSpPr>
        <p:spPr bwMode="auto">
          <a:xfrm>
            <a:off x="8249303" y="6764292"/>
            <a:ext cx="172884" cy="292262"/>
          </a:xfrm>
          <a:custGeom>
            <a:avLst/>
            <a:gdLst>
              <a:gd name="T0" fmla="*/ 4 w 88"/>
              <a:gd name="T1" fmla="*/ 0 h 150"/>
              <a:gd name="T2" fmla="*/ 6 w 88"/>
              <a:gd name="T3" fmla="*/ 2 h 150"/>
              <a:gd name="T4" fmla="*/ 35 w 88"/>
              <a:gd name="T5" fmla="*/ 29 h 150"/>
              <a:gd name="T6" fmla="*/ 60 w 88"/>
              <a:gd name="T7" fmla="*/ 64 h 150"/>
              <a:gd name="T8" fmla="*/ 77 w 88"/>
              <a:gd name="T9" fmla="*/ 104 h 150"/>
              <a:gd name="T10" fmla="*/ 88 w 88"/>
              <a:gd name="T11" fmla="*/ 146 h 150"/>
              <a:gd name="T12" fmla="*/ 86 w 88"/>
              <a:gd name="T13" fmla="*/ 150 h 150"/>
              <a:gd name="T14" fmla="*/ 85 w 88"/>
              <a:gd name="T15" fmla="*/ 150 h 150"/>
              <a:gd name="T16" fmla="*/ 85 w 88"/>
              <a:gd name="T17" fmla="*/ 150 h 150"/>
              <a:gd name="T18" fmla="*/ 83 w 88"/>
              <a:gd name="T19" fmla="*/ 150 h 150"/>
              <a:gd name="T20" fmla="*/ 81 w 88"/>
              <a:gd name="T21" fmla="*/ 148 h 150"/>
              <a:gd name="T22" fmla="*/ 71 w 88"/>
              <a:gd name="T23" fmla="*/ 106 h 150"/>
              <a:gd name="T24" fmla="*/ 54 w 88"/>
              <a:gd name="T25" fmla="*/ 68 h 150"/>
              <a:gd name="T26" fmla="*/ 31 w 88"/>
              <a:gd name="T27" fmla="*/ 33 h 150"/>
              <a:gd name="T28" fmla="*/ 2 w 88"/>
              <a:gd name="T29" fmla="*/ 6 h 150"/>
              <a:gd name="T30" fmla="*/ 0 w 88"/>
              <a:gd name="T31" fmla="*/ 4 h 150"/>
              <a:gd name="T32" fmla="*/ 2 w 88"/>
              <a:gd name="T33" fmla="*/ 2 h 150"/>
              <a:gd name="T34" fmla="*/ 4 w 88"/>
              <a:gd name="T3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50">
                <a:moveTo>
                  <a:pt x="4" y="0"/>
                </a:moveTo>
                <a:lnTo>
                  <a:pt x="6" y="2"/>
                </a:lnTo>
                <a:lnTo>
                  <a:pt x="35" y="29"/>
                </a:lnTo>
                <a:lnTo>
                  <a:pt x="60" y="64"/>
                </a:lnTo>
                <a:lnTo>
                  <a:pt x="77" y="104"/>
                </a:lnTo>
                <a:lnTo>
                  <a:pt x="88" y="146"/>
                </a:lnTo>
                <a:lnTo>
                  <a:pt x="86" y="150"/>
                </a:lnTo>
                <a:lnTo>
                  <a:pt x="85" y="150"/>
                </a:lnTo>
                <a:lnTo>
                  <a:pt x="85" y="150"/>
                </a:lnTo>
                <a:lnTo>
                  <a:pt x="83" y="150"/>
                </a:lnTo>
                <a:lnTo>
                  <a:pt x="81" y="148"/>
                </a:lnTo>
                <a:lnTo>
                  <a:pt x="71" y="106"/>
                </a:lnTo>
                <a:lnTo>
                  <a:pt x="54" y="68"/>
                </a:lnTo>
                <a:lnTo>
                  <a:pt x="31" y="33"/>
                </a:lnTo>
                <a:lnTo>
                  <a:pt x="2" y="6"/>
                </a:lnTo>
                <a:lnTo>
                  <a:pt x="0" y="4"/>
                </a:lnTo>
                <a:lnTo>
                  <a:pt x="2" y="2"/>
                </a:lnTo>
                <a:lnTo>
                  <a:pt x="4"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5" name="Freeform 425"/>
          <p:cNvSpPr>
            <a:spLocks/>
          </p:cNvSpPr>
          <p:nvPr/>
        </p:nvSpPr>
        <p:spPr bwMode="auto">
          <a:xfrm>
            <a:off x="8457549" y="6896784"/>
            <a:ext cx="21610" cy="208480"/>
          </a:xfrm>
          <a:custGeom>
            <a:avLst/>
            <a:gdLst>
              <a:gd name="T0" fmla="*/ 9 w 11"/>
              <a:gd name="T1" fmla="*/ 0 h 107"/>
              <a:gd name="T2" fmla="*/ 11 w 11"/>
              <a:gd name="T3" fmla="*/ 0 h 107"/>
              <a:gd name="T4" fmla="*/ 11 w 11"/>
              <a:gd name="T5" fmla="*/ 3 h 107"/>
              <a:gd name="T6" fmla="*/ 7 w 11"/>
              <a:gd name="T7" fmla="*/ 23 h 107"/>
              <a:gd name="T8" fmla="*/ 5 w 11"/>
              <a:gd name="T9" fmla="*/ 55 h 107"/>
              <a:gd name="T10" fmla="*/ 5 w 11"/>
              <a:gd name="T11" fmla="*/ 99 h 107"/>
              <a:gd name="T12" fmla="*/ 5 w 11"/>
              <a:gd name="T13" fmla="*/ 103 h 107"/>
              <a:gd name="T14" fmla="*/ 5 w 11"/>
              <a:gd name="T15" fmla="*/ 107 h 107"/>
              <a:gd name="T16" fmla="*/ 3 w 11"/>
              <a:gd name="T17" fmla="*/ 107 h 107"/>
              <a:gd name="T18" fmla="*/ 3 w 11"/>
              <a:gd name="T19" fmla="*/ 107 h 107"/>
              <a:gd name="T20" fmla="*/ 2 w 11"/>
              <a:gd name="T21" fmla="*/ 107 h 107"/>
              <a:gd name="T22" fmla="*/ 0 w 11"/>
              <a:gd name="T23" fmla="*/ 105 h 107"/>
              <a:gd name="T24" fmla="*/ 0 w 11"/>
              <a:gd name="T25" fmla="*/ 103 h 107"/>
              <a:gd name="T26" fmla="*/ 0 w 11"/>
              <a:gd name="T27" fmla="*/ 103 h 107"/>
              <a:gd name="T28" fmla="*/ 0 w 11"/>
              <a:gd name="T29" fmla="*/ 99 h 107"/>
              <a:gd name="T30" fmla="*/ 0 w 11"/>
              <a:gd name="T31" fmla="*/ 55 h 107"/>
              <a:gd name="T32" fmla="*/ 2 w 11"/>
              <a:gd name="T33" fmla="*/ 21 h 107"/>
              <a:gd name="T34" fmla="*/ 5 w 11"/>
              <a:gd name="T35" fmla="*/ 1 h 107"/>
              <a:gd name="T36" fmla="*/ 7 w 11"/>
              <a:gd name="T37" fmla="*/ 0 h 107"/>
              <a:gd name="T38" fmla="*/ 9 w 11"/>
              <a:gd name="T3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7">
                <a:moveTo>
                  <a:pt x="9" y="0"/>
                </a:moveTo>
                <a:lnTo>
                  <a:pt x="11" y="0"/>
                </a:lnTo>
                <a:lnTo>
                  <a:pt x="11" y="3"/>
                </a:lnTo>
                <a:lnTo>
                  <a:pt x="7" y="23"/>
                </a:lnTo>
                <a:lnTo>
                  <a:pt x="5" y="55"/>
                </a:lnTo>
                <a:lnTo>
                  <a:pt x="5" y="99"/>
                </a:lnTo>
                <a:lnTo>
                  <a:pt x="5" y="103"/>
                </a:lnTo>
                <a:lnTo>
                  <a:pt x="5" y="107"/>
                </a:lnTo>
                <a:lnTo>
                  <a:pt x="3" y="107"/>
                </a:lnTo>
                <a:lnTo>
                  <a:pt x="3" y="107"/>
                </a:lnTo>
                <a:lnTo>
                  <a:pt x="2" y="107"/>
                </a:lnTo>
                <a:lnTo>
                  <a:pt x="0" y="105"/>
                </a:lnTo>
                <a:lnTo>
                  <a:pt x="0" y="103"/>
                </a:lnTo>
                <a:lnTo>
                  <a:pt x="0" y="103"/>
                </a:lnTo>
                <a:lnTo>
                  <a:pt x="0" y="99"/>
                </a:lnTo>
                <a:lnTo>
                  <a:pt x="0" y="55"/>
                </a:lnTo>
                <a:lnTo>
                  <a:pt x="2" y="21"/>
                </a:lnTo>
                <a:lnTo>
                  <a:pt x="5" y="1"/>
                </a:lnTo>
                <a:lnTo>
                  <a:pt x="7" y="0"/>
                </a:lnTo>
                <a:lnTo>
                  <a:pt x="9"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6" name="Freeform 426"/>
          <p:cNvSpPr>
            <a:spLocks/>
          </p:cNvSpPr>
          <p:nvPr/>
        </p:nvSpPr>
        <p:spPr bwMode="auto">
          <a:xfrm>
            <a:off x="8412364" y="6820796"/>
            <a:ext cx="119840" cy="124698"/>
          </a:xfrm>
          <a:custGeom>
            <a:avLst/>
            <a:gdLst>
              <a:gd name="T0" fmla="*/ 36 w 61"/>
              <a:gd name="T1" fmla="*/ 0 h 64"/>
              <a:gd name="T2" fmla="*/ 51 w 61"/>
              <a:gd name="T3" fmla="*/ 8 h 64"/>
              <a:gd name="T4" fmla="*/ 61 w 61"/>
              <a:gd name="T5" fmla="*/ 21 h 64"/>
              <a:gd name="T6" fmla="*/ 61 w 61"/>
              <a:gd name="T7" fmla="*/ 39 h 64"/>
              <a:gd name="T8" fmla="*/ 55 w 61"/>
              <a:gd name="T9" fmla="*/ 52 h 64"/>
              <a:gd name="T10" fmla="*/ 42 w 61"/>
              <a:gd name="T11" fmla="*/ 62 h 64"/>
              <a:gd name="T12" fmla="*/ 25 w 61"/>
              <a:gd name="T13" fmla="*/ 64 h 64"/>
              <a:gd name="T14" fmla="*/ 9 w 61"/>
              <a:gd name="T15" fmla="*/ 58 h 64"/>
              <a:gd name="T16" fmla="*/ 0 w 61"/>
              <a:gd name="T17" fmla="*/ 44 h 64"/>
              <a:gd name="T18" fmla="*/ 0 w 61"/>
              <a:gd name="T19" fmla="*/ 27 h 64"/>
              <a:gd name="T20" fmla="*/ 5 w 61"/>
              <a:gd name="T21" fmla="*/ 12 h 64"/>
              <a:gd name="T22" fmla="*/ 19 w 61"/>
              <a:gd name="T23" fmla="*/ 2 h 64"/>
              <a:gd name="T24" fmla="*/ 36 w 61"/>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36" y="0"/>
                </a:moveTo>
                <a:lnTo>
                  <a:pt x="51" y="8"/>
                </a:lnTo>
                <a:lnTo>
                  <a:pt x="61" y="21"/>
                </a:lnTo>
                <a:lnTo>
                  <a:pt x="61" y="39"/>
                </a:lnTo>
                <a:lnTo>
                  <a:pt x="55" y="52"/>
                </a:lnTo>
                <a:lnTo>
                  <a:pt x="42" y="62"/>
                </a:lnTo>
                <a:lnTo>
                  <a:pt x="25" y="64"/>
                </a:lnTo>
                <a:lnTo>
                  <a:pt x="9" y="58"/>
                </a:lnTo>
                <a:lnTo>
                  <a:pt x="0" y="44"/>
                </a:lnTo>
                <a:lnTo>
                  <a:pt x="0" y="27"/>
                </a:lnTo>
                <a:lnTo>
                  <a:pt x="5" y="12"/>
                </a:lnTo>
                <a:lnTo>
                  <a:pt x="19" y="2"/>
                </a:lnTo>
                <a:lnTo>
                  <a:pt x="36" y="0"/>
                </a:lnTo>
                <a:close/>
              </a:path>
            </a:pathLst>
          </a:custGeom>
          <a:solidFill>
            <a:srgbClr val="FF8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7" name="Freeform 427"/>
          <p:cNvSpPr>
            <a:spLocks/>
          </p:cNvSpPr>
          <p:nvPr/>
        </p:nvSpPr>
        <p:spPr bwMode="auto">
          <a:xfrm>
            <a:off x="8441833" y="6851970"/>
            <a:ext cx="60902" cy="62349"/>
          </a:xfrm>
          <a:custGeom>
            <a:avLst/>
            <a:gdLst>
              <a:gd name="T0" fmla="*/ 15 w 31"/>
              <a:gd name="T1" fmla="*/ 0 h 32"/>
              <a:gd name="T2" fmla="*/ 21 w 31"/>
              <a:gd name="T3" fmla="*/ 1 h 32"/>
              <a:gd name="T4" fmla="*/ 27 w 31"/>
              <a:gd name="T5" fmla="*/ 5 h 32"/>
              <a:gd name="T6" fmla="*/ 31 w 31"/>
              <a:gd name="T7" fmla="*/ 11 h 32"/>
              <a:gd name="T8" fmla="*/ 31 w 31"/>
              <a:gd name="T9" fmla="*/ 17 h 32"/>
              <a:gd name="T10" fmla="*/ 31 w 31"/>
              <a:gd name="T11" fmla="*/ 23 h 32"/>
              <a:gd name="T12" fmla="*/ 27 w 31"/>
              <a:gd name="T13" fmla="*/ 28 h 32"/>
              <a:gd name="T14" fmla="*/ 21 w 31"/>
              <a:gd name="T15" fmla="*/ 32 h 32"/>
              <a:gd name="T16" fmla="*/ 15 w 31"/>
              <a:gd name="T17" fmla="*/ 32 h 32"/>
              <a:gd name="T18" fmla="*/ 10 w 31"/>
              <a:gd name="T19" fmla="*/ 30 h 32"/>
              <a:gd name="T20" fmla="*/ 4 w 31"/>
              <a:gd name="T21" fmla="*/ 26 h 32"/>
              <a:gd name="T22" fmla="*/ 0 w 31"/>
              <a:gd name="T23" fmla="*/ 23 h 32"/>
              <a:gd name="T24" fmla="*/ 0 w 31"/>
              <a:gd name="T25" fmla="*/ 15 h 32"/>
              <a:gd name="T26" fmla="*/ 0 w 31"/>
              <a:gd name="T27" fmla="*/ 9 h 32"/>
              <a:gd name="T28" fmla="*/ 4 w 31"/>
              <a:gd name="T29" fmla="*/ 5 h 32"/>
              <a:gd name="T30" fmla="*/ 10 w 31"/>
              <a:gd name="T31" fmla="*/ 1 h 32"/>
              <a:gd name="T32" fmla="*/ 15 w 31"/>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15" y="0"/>
                </a:moveTo>
                <a:lnTo>
                  <a:pt x="21" y="1"/>
                </a:lnTo>
                <a:lnTo>
                  <a:pt x="27" y="5"/>
                </a:lnTo>
                <a:lnTo>
                  <a:pt x="31" y="11"/>
                </a:lnTo>
                <a:lnTo>
                  <a:pt x="31" y="17"/>
                </a:lnTo>
                <a:lnTo>
                  <a:pt x="31" y="23"/>
                </a:lnTo>
                <a:lnTo>
                  <a:pt x="27" y="28"/>
                </a:lnTo>
                <a:lnTo>
                  <a:pt x="21" y="32"/>
                </a:lnTo>
                <a:lnTo>
                  <a:pt x="15" y="32"/>
                </a:lnTo>
                <a:lnTo>
                  <a:pt x="10" y="30"/>
                </a:lnTo>
                <a:lnTo>
                  <a:pt x="4" y="26"/>
                </a:lnTo>
                <a:lnTo>
                  <a:pt x="0" y="23"/>
                </a:lnTo>
                <a:lnTo>
                  <a:pt x="0" y="15"/>
                </a:lnTo>
                <a:lnTo>
                  <a:pt x="0" y="9"/>
                </a:lnTo>
                <a:lnTo>
                  <a:pt x="4" y="5"/>
                </a:lnTo>
                <a:lnTo>
                  <a:pt x="10" y="1"/>
                </a:lnTo>
                <a:lnTo>
                  <a:pt x="15" y="0"/>
                </a:lnTo>
                <a:close/>
              </a:path>
            </a:pathLst>
          </a:custGeom>
          <a:solidFill>
            <a:srgbClr val="FFF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8" name="Freeform 428"/>
          <p:cNvSpPr>
            <a:spLocks/>
          </p:cNvSpPr>
          <p:nvPr/>
        </p:nvSpPr>
        <p:spPr bwMode="auto">
          <a:xfrm>
            <a:off x="8204117" y="6705839"/>
            <a:ext cx="123769" cy="126647"/>
          </a:xfrm>
          <a:custGeom>
            <a:avLst/>
            <a:gdLst>
              <a:gd name="T0" fmla="*/ 31 w 63"/>
              <a:gd name="T1" fmla="*/ 0 h 65"/>
              <a:gd name="T2" fmla="*/ 48 w 63"/>
              <a:gd name="T3" fmla="*/ 5 h 65"/>
              <a:gd name="T4" fmla="*/ 60 w 63"/>
              <a:gd name="T5" fmla="*/ 17 h 65"/>
              <a:gd name="T6" fmla="*/ 63 w 63"/>
              <a:gd name="T7" fmla="*/ 32 h 65"/>
              <a:gd name="T8" fmla="*/ 60 w 63"/>
              <a:gd name="T9" fmla="*/ 48 h 65"/>
              <a:gd name="T10" fmla="*/ 48 w 63"/>
              <a:gd name="T11" fmla="*/ 59 h 65"/>
              <a:gd name="T12" fmla="*/ 31 w 63"/>
              <a:gd name="T13" fmla="*/ 65 h 65"/>
              <a:gd name="T14" fmla="*/ 15 w 63"/>
              <a:gd name="T15" fmla="*/ 59 h 65"/>
              <a:gd name="T16" fmla="*/ 4 w 63"/>
              <a:gd name="T17" fmla="*/ 48 h 65"/>
              <a:gd name="T18" fmla="*/ 0 w 63"/>
              <a:gd name="T19" fmla="*/ 32 h 65"/>
              <a:gd name="T20" fmla="*/ 4 w 63"/>
              <a:gd name="T21" fmla="*/ 17 h 65"/>
              <a:gd name="T22" fmla="*/ 15 w 63"/>
              <a:gd name="T23" fmla="*/ 5 h 65"/>
              <a:gd name="T24" fmla="*/ 31 w 63"/>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5">
                <a:moveTo>
                  <a:pt x="31" y="0"/>
                </a:moveTo>
                <a:lnTo>
                  <a:pt x="48" y="5"/>
                </a:lnTo>
                <a:lnTo>
                  <a:pt x="60" y="17"/>
                </a:lnTo>
                <a:lnTo>
                  <a:pt x="63" y="32"/>
                </a:lnTo>
                <a:lnTo>
                  <a:pt x="60" y="48"/>
                </a:lnTo>
                <a:lnTo>
                  <a:pt x="48" y="59"/>
                </a:lnTo>
                <a:lnTo>
                  <a:pt x="31" y="65"/>
                </a:lnTo>
                <a:lnTo>
                  <a:pt x="15" y="59"/>
                </a:lnTo>
                <a:lnTo>
                  <a:pt x="4" y="48"/>
                </a:lnTo>
                <a:lnTo>
                  <a:pt x="0" y="32"/>
                </a:lnTo>
                <a:lnTo>
                  <a:pt x="4" y="17"/>
                </a:lnTo>
                <a:lnTo>
                  <a:pt x="15" y="5"/>
                </a:lnTo>
                <a:lnTo>
                  <a:pt x="31" y="0"/>
                </a:lnTo>
                <a:close/>
              </a:path>
            </a:pathLst>
          </a:custGeom>
          <a:solidFill>
            <a:srgbClr val="FF8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89" name="Freeform 429"/>
          <p:cNvSpPr>
            <a:spLocks/>
          </p:cNvSpPr>
          <p:nvPr/>
        </p:nvSpPr>
        <p:spPr bwMode="auto">
          <a:xfrm>
            <a:off x="8233586" y="6738962"/>
            <a:ext cx="64831" cy="60401"/>
          </a:xfrm>
          <a:custGeom>
            <a:avLst/>
            <a:gdLst>
              <a:gd name="T0" fmla="*/ 16 w 33"/>
              <a:gd name="T1" fmla="*/ 0 h 31"/>
              <a:gd name="T2" fmla="*/ 23 w 33"/>
              <a:gd name="T3" fmla="*/ 0 h 31"/>
              <a:gd name="T4" fmla="*/ 27 w 33"/>
              <a:gd name="T5" fmla="*/ 4 h 31"/>
              <a:gd name="T6" fmla="*/ 31 w 33"/>
              <a:gd name="T7" fmla="*/ 9 h 31"/>
              <a:gd name="T8" fmla="*/ 33 w 33"/>
              <a:gd name="T9" fmla="*/ 15 h 31"/>
              <a:gd name="T10" fmla="*/ 31 w 33"/>
              <a:gd name="T11" fmla="*/ 21 h 31"/>
              <a:gd name="T12" fmla="*/ 27 w 33"/>
              <a:gd name="T13" fmla="*/ 27 h 31"/>
              <a:gd name="T14" fmla="*/ 23 w 33"/>
              <a:gd name="T15" fmla="*/ 31 h 31"/>
              <a:gd name="T16" fmla="*/ 16 w 33"/>
              <a:gd name="T17" fmla="*/ 31 h 31"/>
              <a:gd name="T18" fmla="*/ 10 w 33"/>
              <a:gd name="T19" fmla="*/ 31 h 31"/>
              <a:gd name="T20" fmla="*/ 6 w 33"/>
              <a:gd name="T21" fmla="*/ 27 h 31"/>
              <a:gd name="T22" fmla="*/ 2 w 33"/>
              <a:gd name="T23" fmla="*/ 21 h 31"/>
              <a:gd name="T24" fmla="*/ 0 w 33"/>
              <a:gd name="T25" fmla="*/ 15 h 31"/>
              <a:gd name="T26" fmla="*/ 2 w 33"/>
              <a:gd name="T27" fmla="*/ 9 h 31"/>
              <a:gd name="T28" fmla="*/ 6 w 33"/>
              <a:gd name="T29" fmla="*/ 4 h 31"/>
              <a:gd name="T30" fmla="*/ 10 w 33"/>
              <a:gd name="T31" fmla="*/ 0 h 31"/>
              <a:gd name="T32" fmla="*/ 16 w 33"/>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1">
                <a:moveTo>
                  <a:pt x="16" y="0"/>
                </a:moveTo>
                <a:lnTo>
                  <a:pt x="23" y="0"/>
                </a:lnTo>
                <a:lnTo>
                  <a:pt x="27" y="4"/>
                </a:lnTo>
                <a:lnTo>
                  <a:pt x="31" y="9"/>
                </a:lnTo>
                <a:lnTo>
                  <a:pt x="33" y="15"/>
                </a:lnTo>
                <a:lnTo>
                  <a:pt x="31" y="21"/>
                </a:lnTo>
                <a:lnTo>
                  <a:pt x="27" y="27"/>
                </a:lnTo>
                <a:lnTo>
                  <a:pt x="23" y="31"/>
                </a:lnTo>
                <a:lnTo>
                  <a:pt x="16" y="31"/>
                </a:lnTo>
                <a:lnTo>
                  <a:pt x="10" y="31"/>
                </a:lnTo>
                <a:lnTo>
                  <a:pt x="6" y="27"/>
                </a:lnTo>
                <a:lnTo>
                  <a:pt x="2" y="21"/>
                </a:lnTo>
                <a:lnTo>
                  <a:pt x="0" y="15"/>
                </a:lnTo>
                <a:lnTo>
                  <a:pt x="2" y="9"/>
                </a:lnTo>
                <a:lnTo>
                  <a:pt x="6" y="4"/>
                </a:lnTo>
                <a:lnTo>
                  <a:pt x="10" y="0"/>
                </a:lnTo>
                <a:lnTo>
                  <a:pt x="16" y="0"/>
                </a:lnTo>
                <a:close/>
              </a:path>
            </a:pathLst>
          </a:custGeom>
          <a:solidFill>
            <a:srgbClr val="FFF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0" name="Freeform 430"/>
          <p:cNvSpPr>
            <a:spLocks/>
          </p:cNvSpPr>
          <p:nvPr/>
        </p:nvSpPr>
        <p:spPr bwMode="auto">
          <a:xfrm>
            <a:off x="10426066" y="6783776"/>
            <a:ext cx="139486" cy="235758"/>
          </a:xfrm>
          <a:custGeom>
            <a:avLst/>
            <a:gdLst>
              <a:gd name="T0" fmla="*/ 69 w 71"/>
              <a:gd name="T1" fmla="*/ 0 h 121"/>
              <a:gd name="T2" fmla="*/ 71 w 71"/>
              <a:gd name="T3" fmla="*/ 2 h 121"/>
              <a:gd name="T4" fmla="*/ 71 w 71"/>
              <a:gd name="T5" fmla="*/ 4 h 121"/>
              <a:gd name="T6" fmla="*/ 69 w 71"/>
              <a:gd name="T7" fmla="*/ 6 h 121"/>
              <a:gd name="T8" fmla="*/ 46 w 71"/>
              <a:gd name="T9" fmla="*/ 27 h 121"/>
              <a:gd name="T10" fmla="*/ 29 w 71"/>
              <a:gd name="T11" fmla="*/ 54 h 121"/>
              <a:gd name="T12" fmla="*/ 15 w 71"/>
              <a:gd name="T13" fmla="*/ 84 h 121"/>
              <a:gd name="T14" fmla="*/ 6 w 71"/>
              <a:gd name="T15" fmla="*/ 117 h 121"/>
              <a:gd name="T16" fmla="*/ 6 w 71"/>
              <a:gd name="T17" fmla="*/ 119 h 121"/>
              <a:gd name="T18" fmla="*/ 4 w 71"/>
              <a:gd name="T19" fmla="*/ 121 h 121"/>
              <a:gd name="T20" fmla="*/ 4 w 71"/>
              <a:gd name="T21" fmla="*/ 121 h 121"/>
              <a:gd name="T22" fmla="*/ 2 w 71"/>
              <a:gd name="T23" fmla="*/ 119 h 121"/>
              <a:gd name="T24" fmla="*/ 0 w 71"/>
              <a:gd name="T25" fmla="*/ 117 h 121"/>
              <a:gd name="T26" fmla="*/ 9 w 71"/>
              <a:gd name="T27" fmla="*/ 83 h 121"/>
              <a:gd name="T28" fmla="*/ 23 w 71"/>
              <a:gd name="T29" fmla="*/ 50 h 121"/>
              <a:gd name="T30" fmla="*/ 42 w 71"/>
              <a:gd name="T31" fmla="*/ 23 h 121"/>
              <a:gd name="T32" fmla="*/ 67 w 71"/>
              <a:gd name="T33" fmla="*/ 0 h 121"/>
              <a:gd name="T34" fmla="*/ 69 w 71"/>
              <a:gd name="T3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21">
                <a:moveTo>
                  <a:pt x="69" y="0"/>
                </a:moveTo>
                <a:lnTo>
                  <a:pt x="71" y="2"/>
                </a:lnTo>
                <a:lnTo>
                  <a:pt x="71" y="4"/>
                </a:lnTo>
                <a:lnTo>
                  <a:pt x="69" y="6"/>
                </a:lnTo>
                <a:lnTo>
                  <a:pt x="46" y="27"/>
                </a:lnTo>
                <a:lnTo>
                  <a:pt x="29" y="54"/>
                </a:lnTo>
                <a:lnTo>
                  <a:pt x="15" y="84"/>
                </a:lnTo>
                <a:lnTo>
                  <a:pt x="6" y="117"/>
                </a:lnTo>
                <a:lnTo>
                  <a:pt x="6" y="119"/>
                </a:lnTo>
                <a:lnTo>
                  <a:pt x="4" y="121"/>
                </a:lnTo>
                <a:lnTo>
                  <a:pt x="4" y="121"/>
                </a:lnTo>
                <a:lnTo>
                  <a:pt x="2" y="119"/>
                </a:lnTo>
                <a:lnTo>
                  <a:pt x="0" y="117"/>
                </a:lnTo>
                <a:lnTo>
                  <a:pt x="9" y="83"/>
                </a:lnTo>
                <a:lnTo>
                  <a:pt x="23" y="50"/>
                </a:lnTo>
                <a:lnTo>
                  <a:pt x="42" y="23"/>
                </a:lnTo>
                <a:lnTo>
                  <a:pt x="67" y="0"/>
                </a:lnTo>
                <a:lnTo>
                  <a:pt x="69"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1" name="Freeform 431"/>
          <p:cNvSpPr>
            <a:spLocks/>
          </p:cNvSpPr>
          <p:nvPr/>
        </p:nvSpPr>
        <p:spPr bwMode="auto">
          <a:xfrm>
            <a:off x="10361235" y="6861712"/>
            <a:ext cx="76619" cy="157821"/>
          </a:xfrm>
          <a:custGeom>
            <a:avLst/>
            <a:gdLst>
              <a:gd name="T0" fmla="*/ 4 w 39"/>
              <a:gd name="T1" fmla="*/ 0 h 81"/>
              <a:gd name="T2" fmla="*/ 6 w 39"/>
              <a:gd name="T3" fmla="*/ 0 h 81"/>
              <a:gd name="T4" fmla="*/ 14 w 39"/>
              <a:gd name="T5" fmla="*/ 16 h 81"/>
              <a:gd name="T6" fmla="*/ 25 w 39"/>
              <a:gd name="T7" fmla="*/ 39 h 81"/>
              <a:gd name="T8" fmla="*/ 37 w 39"/>
              <a:gd name="T9" fmla="*/ 73 h 81"/>
              <a:gd name="T10" fmla="*/ 39 w 39"/>
              <a:gd name="T11" fmla="*/ 75 h 81"/>
              <a:gd name="T12" fmla="*/ 39 w 39"/>
              <a:gd name="T13" fmla="*/ 77 h 81"/>
              <a:gd name="T14" fmla="*/ 39 w 39"/>
              <a:gd name="T15" fmla="*/ 77 h 81"/>
              <a:gd name="T16" fmla="*/ 39 w 39"/>
              <a:gd name="T17" fmla="*/ 79 h 81"/>
              <a:gd name="T18" fmla="*/ 37 w 39"/>
              <a:gd name="T19" fmla="*/ 81 h 81"/>
              <a:gd name="T20" fmla="*/ 37 w 39"/>
              <a:gd name="T21" fmla="*/ 81 h 81"/>
              <a:gd name="T22" fmla="*/ 35 w 39"/>
              <a:gd name="T23" fmla="*/ 79 h 81"/>
              <a:gd name="T24" fmla="*/ 33 w 39"/>
              <a:gd name="T25" fmla="*/ 79 h 81"/>
              <a:gd name="T26" fmla="*/ 33 w 39"/>
              <a:gd name="T27" fmla="*/ 75 h 81"/>
              <a:gd name="T28" fmla="*/ 19 w 39"/>
              <a:gd name="T29" fmla="*/ 43 h 81"/>
              <a:gd name="T30" fmla="*/ 10 w 39"/>
              <a:gd name="T31" fmla="*/ 18 h 81"/>
              <a:gd name="T32" fmla="*/ 2 w 39"/>
              <a:gd name="T33" fmla="*/ 4 h 81"/>
              <a:gd name="T34" fmla="*/ 0 w 39"/>
              <a:gd name="T35" fmla="*/ 2 h 81"/>
              <a:gd name="T36" fmla="*/ 2 w 39"/>
              <a:gd name="T37" fmla="*/ 0 h 81"/>
              <a:gd name="T38" fmla="*/ 4 w 39"/>
              <a:gd name="T3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81">
                <a:moveTo>
                  <a:pt x="4" y="0"/>
                </a:moveTo>
                <a:lnTo>
                  <a:pt x="6" y="0"/>
                </a:lnTo>
                <a:lnTo>
                  <a:pt x="14" y="16"/>
                </a:lnTo>
                <a:lnTo>
                  <a:pt x="25" y="39"/>
                </a:lnTo>
                <a:lnTo>
                  <a:pt x="37" y="73"/>
                </a:lnTo>
                <a:lnTo>
                  <a:pt x="39" y="75"/>
                </a:lnTo>
                <a:lnTo>
                  <a:pt x="39" y="77"/>
                </a:lnTo>
                <a:lnTo>
                  <a:pt x="39" y="77"/>
                </a:lnTo>
                <a:lnTo>
                  <a:pt x="39" y="79"/>
                </a:lnTo>
                <a:lnTo>
                  <a:pt x="37" y="81"/>
                </a:lnTo>
                <a:lnTo>
                  <a:pt x="37" y="81"/>
                </a:lnTo>
                <a:lnTo>
                  <a:pt x="35" y="79"/>
                </a:lnTo>
                <a:lnTo>
                  <a:pt x="33" y="79"/>
                </a:lnTo>
                <a:lnTo>
                  <a:pt x="33" y="75"/>
                </a:lnTo>
                <a:lnTo>
                  <a:pt x="19" y="43"/>
                </a:lnTo>
                <a:lnTo>
                  <a:pt x="10" y="18"/>
                </a:lnTo>
                <a:lnTo>
                  <a:pt x="2" y="4"/>
                </a:lnTo>
                <a:lnTo>
                  <a:pt x="0" y="2"/>
                </a:lnTo>
                <a:lnTo>
                  <a:pt x="2" y="0"/>
                </a:lnTo>
                <a:lnTo>
                  <a:pt x="4"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2" name="Freeform 432"/>
          <p:cNvSpPr>
            <a:spLocks/>
          </p:cNvSpPr>
          <p:nvPr/>
        </p:nvSpPr>
        <p:spPr bwMode="auto">
          <a:xfrm>
            <a:off x="10316049" y="6803260"/>
            <a:ext cx="98229" cy="99369"/>
          </a:xfrm>
          <a:custGeom>
            <a:avLst/>
            <a:gdLst>
              <a:gd name="T0" fmla="*/ 25 w 50"/>
              <a:gd name="T1" fmla="*/ 0 h 51"/>
              <a:gd name="T2" fmla="*/ 33 w 50"/>
              <a:gd name="T3" fmla="*/ 1 h 51"/>
              <a:gd name="T4" fmla="*/ 41 w 50"/>
              <a:gd name="T5" fmla="*/ 5 h 51"/>
              <a:gd name="T6" fmla="*/ 46 w 50"/>
              <a:gd name="T7" fmla="*/ 11 h 51"/>
              <a:gd name="T8" fmla="*/ 50 w 50"/>
              <a:gd name="T9" fmla="*/ 17 h 51"/>
              <a:gd name="T10" fmla="*/ 50 w 50"/>
              <a:gd name="T11" fmla="*/ 25 h 51"/>
              <a:gd name="T12" fmla="*/ 50 w 50"/>
              <a:gd name="T13" fmla="*/ 34 h 51"/>
              <a:gd name="T14" fmla="*/ 46 w 50"/>
              <a:gd name="T15" fmla="*/ 40 h 51"/>
              <a:gd name="T16" fmla="*/ 41 w 50"/>
              <a:gd name="T17" fmla="*/ 46 h 51"/>
              <a:gd name="T18" fmla="*/ 33 w 50"/>
              <a:gd name="T19" fmla="*/ 49 h 51"/>
              <a:gd name="T20" fmla="*/ 25 w 50"/>
              <a:gd name="T21" fmla="*/ 51 h 51"/>
              <a:gd name="T22" fmla="*/ 17 w 50"/>
              <a:gd name="T23" fmla="*/ 49 h 51"/>
              <a:gd name="T24" fmla="*/ 10 w 50"/>
              <a:gd name="T25" fmla="*/ 46 h 51"/>
              <a:gd name="T26" fmla="*/ 4 w 50"/>
              <a:gd name="T27" fmla="*/ 40 h 51"/>
              <a:gd name="T28" fmla="*/ 0 w 50"/>
              <a:gd name="T29" fmla="*/ 34 h 51"/>
              <a:gd name="T30" fmla="*/ 0 w 50"/>
              <a:gd name="T31" fmla="*/ 25 h 51"/>
              <a:gd name="T32" fmla="*/ 0 w 50"/>
              <a:gd name="T33" fmla="*/ 17 h 51"/>
              <a:gd name="T34" fmla="*/ 4 w 50"/>
              <a:gd name="T35" fmla="*/ 11 h 51"/>
              <a:gd name="T36" fmla="*/ 10 w 50"/>
              <a:gd name="T37" fmla="*/ 5 h 51"/>
              <a:gd name="T38" fmla="*/ 17 w 50"/>
              <a:gd name="T39" fmla="*/ 1 h 51"/>
              <a:gd name="T40" fmla="*/ 25 w 50"/>
              <a:gd name="T4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1">
                <a:moveTo>
                  <a:pt x="25" y="0"/>
                </a:moveTo>
                <a:lnTo>
                  <a:pt x="33" y="1"/>
                </a:lnTo>
                <a:lnTo>
                  <a:pt x="41" y="5"/>
                </a:lnTo>
                <a:lnTo>
                  <a:pt x="46" y="11"/>
                </a:lnTo>
                <a:lnTo>
                  <a:pt x="50" y="17"/>
                </a:lnTo>
                <a:lnTo>
                  <a:pt x="50" y="25"/>
                </a:lnTo>
                <a:lnTo>
                  <a:pt x="50" y="34"/>
                </a:lnTo>
                <a:lnTo>
                  <a:pt x="46" y="40"/>
                </a:lnTo>
                <a:lnTo>
                  <a:pt x="41" y="46"/>
                </a:lnTo>
                <a:lnTo>
                  <a:pt x="33" y="49"/>
                </a:lnTo>
                <a:lnTo>
                  <a:pt x="25" y="51"/>
                </a:lnTo>
                <a:lnTo>
                  <a:pt x="17" y="49"/>
                </a:lnTo>
                <a:lnTo>
                  <a:pt x="10" y="46"/>
                </a:lnTo>
                <a:lnTo>
                  <a:pt x="4" y="40"/>
                </a:lnTo>
                <a:lnTo>
                  <a:pt x="0" y="34"/>
                </a:lnTo>
                <a:lnTo>
                  <a:pt x="0" y="25"/>
                </a:lnTo>
                <a:lnTo>
                  <a:pt x="0" y="17"/>
                </a:lnTo>
                <a:lnTo>
                  <a:pt x="4" y="11"/>
                </a:lnTo>
                <a:lnTo>
                  <a:pt x="10" y="5"/>
                </a:lnTo>
                <a:lnTo>
                  <a:pt x="17" y="1"/>
                </a:lnTo>
                <a:lnTo>
                  <a:pt x="25" y="0"/>
                </a:lnTo>
                <a:close/>
              </a:path>
            </a:pathLst>
          </a:custGeom>
          <a:solidFill>
            <a:srgbClr val="FF8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3" name="Freeform 433"/>
          <p:cNvSpPr>
            <a:spLocks/>
          </p:cNvSpPr>
          <p:nvPr/>
        </p:nvSpPr>
        <p:spPr bwMode="auto">
          <a:xfrm>
            <a:off x="10339624" y="6828589"/>
            <a:ext cx="53044" cy="48710"/>
          </a:xfrm>
          <a:custGeom>
            <a:avLst/>
            <a:gdLst>
              <a:gd name="T0" fmla="*/ 13 w 27"/>
              <a:gd name="T1" fmla="*/ 0 h 25"/>
              <a:gd name="T2" fmla="*/ 19 w 27"/>
              <a:gd name="T3" fmla="*/ 0 h 25"/>
              <a:gd name="T4" fmla="*/ 23 w 27"/>
              <a:gd name="T5" fmla="*/ 4 h 25"/>
              <a:gd name="T6" fmla="*/ 25 w 27"/>
              <a:gd name="T7" fmla="*/ 8 h 25"/>
              <a:gd name="T8" fmla="*/ 27 w 27"/>
              <a:gd name="T9" fmla="*/ 12 h 25"/>
              <a:gd name="T10" fmla="*/ 25 w 27"/>
              <a:gd name="T11" fmla="*/ 17 h 25"/>
              <a:gd name="T12" fmla="*/ 23 w 27"/>
              <a:gd name="T13" fmla="*/ 21 h 25"/>
              <a:gd name="T14" fmla="*/ 19 w 27"/>
              <a:gd name="T15" fmla="*/ 25 h 25"/>
              <a:gd name="T16" fmla="*/ 13 w 27"/>
              <a:gd name="T17" fmla="*/ 25 h 25"/>
              <a:gd name="T18" fmla="*/ 7 w 27"/>
              <a:gd name="T19" fmla="*/ 25 h 25"/>
              <a:gd name="T20" fmla="*/ 4 w 27"/>
              <a:gd name="T21" fmla="*/ 21 h 25"/>
              <a:gd name="T22" fmla="*/ 2 w 27"/>
              <a:gd name="T23" fmla="*/ 17 h 25"/>
              <a:gd name="T24" fmla="*/ 0 w 27"/>
              <a:gd name="T25" fmla="*/ 12 h 25"/>
              <a:gd name="T26" fmla="*/ 2 w 27"/>
              <a:gd name="T27" fmla="*/ 8 h 25"/>
              <a:gd name="T28" fmla="*/ 4 w 27"/>
              <a:gd name="T29" fmla="*/ 4 h 25"/>
              <a:gd name="T30" fmla="*/ 7 w 27"/>
              <a:gd name="T31" fmla="*/ 0 h 25"/>
              <a:gd name="T32" fmla="*/ 13 w 27"/>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5">
                <a:moveTo>
                  <a:pt x="13" y="0"/>
                </a:moveTo>
                <a:lnTo>
                  <a:pt x="19" y="0"/>
                </a:lnTo>
                <a:lnTo>
                  <a:pt x="23" y="4"/>
                </a:lnTo>
                <a:lnTo>
                  <a:pt x="25" y="8"/>
                </a:lnTo>
                <a:lnTo>
                  <a:pt x="27" y="12"/>
                </a:lnTo>
                <a:lnTo>
                  <a:pt x="25" y="17"/>
                </a:lnTo>
                <a:lnTo>
                  <a:pt x="23" y="21"/>
                </a:lnTo>
                <a:lnTo>
                  <a:pt x="19" y="25"/>
                </a:lnTo>
                <a:lnTo>
                  <a:pt x="13" y="25"/>
                </a:lnTo>
                <a:lnTo>
                  <a:pt x="7" y="25"/>
                </a:lnTo>
                <a:lnTo>
                  <a:pt x="4" y="21"/>
                </a:lnTo>
                <a:lnTo>
                  <a:pt x="2" y="17"/>
                </a:lnTo>
                <a:lnTo>
                  <a:pt x="0" y="12"/>
                </a:lnTo>
                <a:lnTo>
                  <a:pt x="2" y="8"/>
                </a:lnTo>
                <a:lnTo>
                  <a:pt x="4" y="4"/>
                </a:lnTo>
                <a:lnTo>
                  <a:pt x="7" y="0"/>
                </a:lnTo>
                <a:lnTo>
                  <a:pt x="13" y="0"/>
                </a:lnTo>
                <a:close/>
              </a:path>
            </a:pathLst>
          </a:custGeom>
          <a:solidFill>
            <a:srgbClr val="FFF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4" name="Freeform 434"/>
          <p:cNvSpPr>
            <a:spLocks/>
          </p:cNvSpPr>
          <p:nvPr/>
        </p:nvSpPr>
        <p:spPr bwMode="auto">
          <a:xfrm>
            <a:off x="10500720" y="6735066"/>
            <a:ext cx="102159" cy="101317"/>
          </a:xfrm>
          <a:custGeom>
            <a:avLst/>
            <a:gdLst>
              <a:gd name="T0" fmla="*/ 25 w 52"/>
              <a:gd name="T1" fmla="*/ 0 h 52"/>
              <a:gd name="T2" fmla="*/ 35 w 52"/>
              <a:gd name="T3" fmla="*/ 2 h 52"/>
              <a:gd name="T4" fmla="*/ 41 w 52"/>
              <a:gd name="T5" fmla="*/ 6 h 52"/>
              <a:gd name="T6" fmla="*/ 46 w 52"/>
              <a:gd name="T7" fmla="*/ 11 h 52"/>
              <a:gd name="T8" fmla="*/ 50 w 52"/>
              <a:gd name="T9" fmla="*/ 19 h 52"/>
              <a:gd name="T10" fmla="*/ 52 w 52"/>
              <a:gd name="T11" fmla="*/ 27 h 52"/>
              <a:gd name="T12" fmla="*/ 50 w 52"/>
              <a:gd name="T13" fmla="*/ 35 h 52"/>
              <a:gd name="T14" fmla="*/ 46 w 52"/>
              <a:gd name="T15" fmla="*/ 42 h 52"/>
              <a:gd name="T16" fmla="*/ 41 w 52"/>
              <a:gd name="T17" fmla="*/ 48 h 52"/>
              <a:gd name="T18" fmla="*/ 35 w 52"/>
              <a:gd name="T19" fmla="*/ 50 h 52"/>
              <a:gd name="T20" fmla="*/ 25 w 52"/>
              <a:gd name="T21" fmla="*/ 52 h 52"/>
              <a:gd name="T22" fmla="*/ 18 w 52"/>
              <a:gd name="T23" fmla="*/ 50 h 52"/>
              <a:gd name="T24" fmla="*/ 12 w 52"/>
              <a:gd name="T25" fmla="*/ 48 h 52"/>
              <a:gd name="T26" fmla="*/ 6 w 52"/>
              <a:gd name="T27" fmla="*/ 42 h 52"/>
              <a:gd name="T28" fmla="*/ 2 w 52"/>
              <a:gd name="T29" fmla="*/ 35 h 52"/>
              <a:gd name="T30" fmla="*/ 0 w 52"/>
              <a:gd name="T31" fmla="*/ 27 h 52"/>
              <a:gd name="T32" fmla="*/ 2 w 52"/>
              <a:gd name="T33" fmla="*/ 19 h 52"/>
              <a:gd name="T34" fmla="*/ 6 w 52"/>
              <a:gd name="T35" fmla="*/ 11 h 52"/>
              <a:gd name="T36" fmla="*/ 12 w 52"/>
              <a:gd name="T37" fmla="*/ 6 h 52"/>
              <a:gd name="T38" fmla="*/ 18 w 52"/>
              <a:gd name="T39" fmla="*/ 2 h 52"/>
              <a:gd name="T40" fmla="*/ 25 w 52"/>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25" y="0"/>
                </a:moveTo>
                <a:lnTo>
                  <a:pt x="35" y="2"/>
                </a:lnTo>
                <a:lnTo>
                  <a:pt x="41" y="6"/>
                </a:lnTo>
                <a:lnTo>
                  <a:pt x="46" y="11"/>
                </a:lnTo>
                <a:lnTo>
                  <a:pt x="50" y="19"/>
                </a:lnTo>
                <a:lnTo>
                  <a:pt x="52" y="27"/>
                </a:lnTo>
                <a:lnTo>
                  <a:pt x="50" y="35"/>
                </a:lnTo>
                <a:lnTo>
                  <a:pt x="46" y="42"/>
                </a:lnTo>
                <a:lnTo>
                  <a:pt x="41" y="48"/>
                </a:lnTo>
                <a:lnTo>
                  <a:pt x="35" y="50"/>
                </a:lnTo>
                <a:lnTo>
                  <a:pt x="25" y="52"/>
                </a:lnTo>
                <a:lnTo>
                  <a:pt x="18" y="50"/>
                </a:lnTo>
                <a:lnTo>
                  <a:pt x="12" y="48"/>
                </a:lnTo>
                <a:lnTo>
                  <a:pt x="6" y="42"/>
                </a:lnTo>
                <a:lnTo>
                  <a:pt x="2" y="35"/>
                </a:lnTo>
                <a:lnTo>
                  <a:pt x="0" y="27"/>
                </a:lnTo>
                <a:lnTo>
                  <a:pt x="2" y="19"/>
                </a:lnTo>
                <a:lnTo>
                  <a:pt x="6" y="11"/>
                </a:lnTo>
                <a:lnTo>
                  <a:pt x="12" y="6"/>
                </a:lnTo>
                <a:lnTo>
                  <a:pt x="18" y="2"/>
                </a:lnTo>
                <a:lnTo>
                  <a:pt x="25" y="0"/>
                </a:lnTo>
                <a:close/>
              </a:path>
            </a:pathLst>
          </a:custGeom>
          <a:solidFill>
            <a:srgbClr val="FF8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5" name="Freeform 435"/>
          <p:cNvSpPr>
            <a:spLocks/>
          </p:cNvSpPr>
          <p:nvPr/>
        </p:nvSpPr>
        <p:spPr bwMode="auto">
          <a:xfrm>
            <a:off x="10528225" y="6760395"/>
            <a:ext cx="49115" cy="48710"/>
          </a:xfrm>
          <a:custGeom>
            <a:avLst/>
            <a:gdLst>
              <a:gd name="T0" fmla="*/ 11 w 25"/>
              <a:gd name="T1" fmla="*/ 0 h 25"/>
              <a:gd name="T2" fmla="*/ 17 w 25"/>
              <a:gd name="T3" fmla="*/ 2 h 25"/>
              <a:gd name="T4" fmla="*/ 21 w 25"/>
              <a:gd name="T5" fmla="*/ 4 h 25"/>
              <a:gd name="T6" fmla="*/ 25 w 25"/>
              <a:gd name="T7" fmla="*/ 8 h 25"/>
              <a:gd name="T8" fmla="*/ 25 w 25"/>
              <a:gd name="T9" fmla="*/ 14 h 25"/>
              <a:gd name="T10" fmla="*/ 25 w 25"/>
              <a:gd name="T11" fmla="*/ 18 h 25"/>
              <a:gd name="T12" fmla="*/ 21 w 25"/>
              <a:gd name="T13" fmla="*/ 22 h 25"/>
              <a:gd name="T14" fmla="*/ 17 w 25"/>
              <a:gd name="T15" fmla="*/ 25 h 25"/>
              <a:gd name="T16" fmla="*/ 11 w 25"/>
              <a:gd name="T17" fmla="*/ 25 h 25"/>
              <a:gd name="T18" fmla="*/ 7 w 25"/>
              <a:gd name="T19" fmla="*/ 25 h 25"/>
              <a:gd name="T20" fmla="*/ 4 w 25"/>
              <a:gd name="T21" fmla="*/ 22 h 25"/>
              <a:gd name="T22" fmla="*/ 0 w 25"/>
              <a:gd name="T23" fmla="*/ 18 h 25"/>
              <a:gd name="T24" fmla="*/ 0 w 25"/>
              <a:gd name="T25" fmla="*/ 14 h 25"/>
              <a:gd name="T26" fmla="*/ 0 w 25"/>
              <a:gd name="T27" fmla="*/ 8 h 25"/>
              <a:gd name="T28" fmla="*/ 4 w 25"/>
              <a:gd name="T29" fmla="*/ 4 h 25"/>
              <a:gd name="T30" fmla="*/ 7 w 25"/>
              <a:gd name="T31" fmla="*/ 2 h 25"/>
              <a:gd name="T32" fmla="*/ 11 w 25"/>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5">
                <a:moveTo>
                  <a:pt x="11" y="0"/>
                </a:moveTo>
                <a:lnTo>
                  <a:pt x="17" y="2"/>
                </a:lnTo>
                <a:lnTo>
                  <a:pt x="21" y="4"/>
                </a:lnTo>
                <a:lnTo>
                  <a:pt x="25" y="8"/>
                </a:lnTo>
                <a:lnTo>
                  <a:pt x="25" y="14"/>
                </a:lnTo>
                <a:lnTo>
                  <a:pt x="25" y="18"/>
                </a:lnTo>
                <a:lnTo>
                  <a:pt x="21" y="22"/>
                </a:lnTo>
                <a:lnTo>
                  <a:pt x="17" y="25"/>
                </a:lnTo>
                <a:lnTo>
                  <a:pt x="11" y="25"/>
                </a:lnTo>
                <a:lnTo>
                  <a:pt x="7" y="25"/>
                </a:lnTo>
                <a:lnTo>
                  <a:pt x="4" y="22"/>
                </a:lnTo>
                <a:lnTo>
                  <a:pt x="0" y="18"/>
                </a:lnTo>
                <a:lnTo>
                  <a:pt x="0" y="14"/>
                </a:lnTo>
                <a:lnTo>
                  <a:pt x="0" y="8"/>
                </a:lnTo>
                <a:lnTo>
                  <a:pt x="4" y="4"/>
                </a:lnTo>
                <a:lnTo>
                  <a:pt x="7" y="2"/>
                </a:lnTo>
                <a:lnTo>
                  <a:pt x="11" y="0"/>
                </a:lnTo>
                <a:close/>
              </a:path>
            </a:pathLst>
          </a:custGeom>
          <a:solidFill>
            <a:srgbClr val="FFF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6" name="Freeform 438"/>
          <p:cNvSpPr>
            <a:spLocks/>
          </p:cNvSpPr>
          <p:nvPr/>
        </p:nvSpPr>
        <p:spPr bwMode="auto">
          <a:xfrm>
            <a:off x="6785685" y="6945494"/>
            <a:ext cx="1939048" cy="358508"/>
          </a:xfrm>
          <a:custGeom>
            <a:avLst/>
            <a:gdLst>
              <a:gd name="T0" fmla="*/ 31 w 987"/>
              <a:gd name="T1" fmla="*/ 88 h 184"/>
              <a:gd name="T2" fmla="*/ 62 w 987"/>
              <a:gd name="T3" fmla="*/ 88 h 184"/>
              <a:gd name="T4" fmla="*/ 92 w 987"/>
              <a:gd name="T5" fmla="*/ 88 h 184"/>
              <a:gd name="T6" fmla="*/ 123 w 987"/>
              <a:gd name="T7" fmla="*/ 88 h 184"/>
              <a:gd name="T8" fmla="*/ 152 w 987"/>
              <a:gd name="T9" fmla="*/ 88 h 184"/>
              <a:gd name="T10" fmla="*/ 182 w 987"/>
              <a:gd name="T11" fmla="*/ 88 h 184"/>
              <a:gd name="T12" fmla="*/ 213 w 987"/>
              <a:gd name="T13" fmla="*/ 88 h 184"/>
              <a:gd name="T14" fmla="*/ 242 w 987"/>
              <a:gd name="T15" fmla="*/ 88 h 184"/>
              <a:gd name="T16" fmla="*/ 273 w 987"/>
              <a:gd name="T17" fmla="*/ 88 h 184"/>
              <a:gd name="T18" fmla="*/ 303 w 987"/>
              <a:gd name="T19" fmla="*/ 88 h 184"/>
              <a:gd name="T20" fmla="*/ 334 w 987"/>
              <a:gd name="T21" fmla="*/ 88 h 184"/>
              <a:gd name="T22" fmla="*/ 363 w 987"/>
              <a:gd name="T23" fmla="*/ 88 h 184"/>
              <a:gd name="T24" fmla="*/ 394 w 987"/>
              <a:gd name="T25" fmla="*/ 88 h 184"/>
              <a:gd name="T26" fmla="*/ 424 w 987"/>
              <a:gd name="T27" fmla="*/ 88 h 184"/>
              <a:gd name="T28" fmla="*/ 455 w 987"/>
              <a:gd name="T29" fmla="*/ 88 h 184"/>
              <a:gd name="T30" fmla="*/ 484 w 987"/>
              <a:gd name="T31" fmla="*/ 88 h 184"/>
              <a:gd name="T32" fmla="*/ 515 w 987"/>
              <a:gd name="T33" fmla="*/ 88 h 184"/>
              <a:gd name="T34" fmla="*/ 545 w 987"/>
              <a:gd name="T35" fmla="*/ 88 h 184"/>
              <a:gd name="T36" fmla="*/ 576 w 987"/>
              <a:gd name="T37" fmla="*/ 88 h 184"/>
              <a:gd name="T38" fmla="*/ 605 w 987"/>
              <a:gd name="T39" fmla="*/ 88 h 184"/>
              <a:gd name="T40" fmla="*/ 636 w 987"/>
              <a:gd name="T41" fmla="*/ 88 h 184"/>
              <a:gd name="T42" fmla="*/ 666 w 987"/>
              <a:gd name="T43" fmla="*/ 88 h 184"/>
              <a:gd name="T44" fmla="*/ 695 w 987"/>
              <a:gd name="T45" fmla="*/ 88 h 184"/>
              <a:gd name="T46" fmla="*/ 726 w 987"/>
              <a:gd name="T47" fmla="*/ 88 h 184"/>
              <a:gd name="T48" fmla="*/ 757 w 987"/>
              <a:gd name="T49" fmla="*/ 88 h 184"/>
              <a:gd name="T50" fmla="*/ 787 w 987"/>
              <a:gd name="T51" fmla="*/ 88 h 184"/>
              <a:gd name="T52" fmla="*/ 816 w 987"/>
              <a:gd name="T53" fmla="*/ 88 h 184"/>
              <a:gd name="T54" fmla="*/ 847 w 987"/>
              <a:gd name="T55" fmla="*/ 88 h 184"/>
              <a:gd name="T56" fmla="*/ 878 w 987"/>
              <a:gd name="T57" fmla="*/ 88 h 184"/>
              <a:gd name="T58" fmla="*/ 908 w 987"/>
              <a:gd name="T59" fmla="*/ 88 h 184"/>
              <a:gd name="T60" fmla="*/ 937 w 987"/>
              <a:gd name="T61" fmla="*/ 88 h 184"/>
              <a:gd name="T62" fmla="*/ 968 w 987"/>
              <a:gd name="T63" fmla="*/ 88 h 184"/>
              <a:gd name="T64" fmla="*/ 987 w 987"/>
              <a:gd name="T65" fmla="*/ 184 h 184"/>
              <a:gd name="T66" fmla="*/ 0 w 987"/>
              <a:gd name="T67" fmla="*/ 82 h 184"/>
              <a:gd name="T68" fmla="*/ 2 w 987"/>
              <a:gd name="T6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7" h="184">
                <a:moveTo>
                  <a:pt x="2" y="0"/>
                </a:moveTo>
                <a:lnTo>
                  <a:pt x="31" y="88"/>
                </a:lnTo>
                <a:lnTo>
                  <a:pt x="31" y="0"/>
                </a:lnTo>
                <a:lnTo>
                  <a:pt x="62" y="88"/>
                </a:lnTo>
                <a:lnTo>
                  <a:pt x="62" y="0"/>
                </a:lnTo>
                <a:lnTo>
                  <a:pt x="92" y="88"/>
                </a:lnTo>
                <a:lnTo>
                  <a:pt x="92" y="0"/>
                </a:lnTo>
                <a:lnTo>
                  <a:pt x="123" y="88"/>
                </a:lnTo>
                <a:lnTo>
                  <a:pt x="123" y="0"/>
                </a:lnTo>
                <a:lnTo>
                  <a:pt x="152" y="88"/>
                </a:lnTo>
                <a:lnTo>
                  <a:pt x="152" y="0"/>
                </a:lnTo>
                <a:lnTo>
                  <a:pt x="182" y="88"/>
                </a:lnTo>
                <a:lnTo>
                  <a:pt x="182" y="0"/>
                </a:lnTo>
                <a:lnTo>
                  <a:pt x="213" y="88"/>
                </a:lnTo>
                <a:lnTo>
                  <a:pt x="213" y="0"/>
                </a:lnTo>
                <a:lnTo>
                  <a:pt x="242" y="88"/>
                </a:lnTo>
                <a:lnTo>
                  <a:pt x="242" y="0"/>
                </a:lnTo>
                <a:lnTo>
                  <a:pt x="273" y="88"/>
                </a:lnTo>
                <a:lnTo>
                  <a:pt x="273" y="0"/>
                </a:lnTo>
                <a:lnTo>
                  <a:pt x="303" y="88"/>
                </a:lnTo>
                <a:lnTo>
                  <a:pt x="303" y="0"/>
                </a:lnTo>
                <a:lnTo>
                  <a:pt x="334" y="88"/>
                </a:lnTo>
                <a:lnTo>
                  <a:pt x="334" y="0"/>
                </a:lnTo>
                <a:lnTo>
                  <a:pt x="363" y="88"/>
                </a:lnTo>
                <a:lnTo>
                  <a:pt x="363" y="0"/>
                </a:lnTo>
                <a:lnTo>
                  <a:pt x="394" y="88"/>
                </a:lnTo>
                <a:lnTo>
                  <a:pt x="394" y="0"/>
                </a:lnTo>
                <a:lnTo>
                  <a:pt x="424" y="88"/>
                </a:lnTo>
                <a:lnTo>
                  <a:pt x="424" y="0"/>
                </a:lnTo>
                <a:lnTo>
                  <a:pt x="455" y="88"/>
                </a:lnTo>
                <a:lnTo>
                  <a:pt x="455" y="0"/>
                </a:lnTo>
                <a:lnTo>
                  <a:pt x="484" y="88"/>
                </a:lnTo>
                <a:lnTo>
                  <a:pt x="484" y="0"/>
                </a:lnTo>
                <a:lnTo>
                  <a:pt x="515" y="88"/>
                </a:lnTo>
                <a:lnTo>
                  <a:pt x="515" y="0"/>
                </a:lnTo>
                <a:lnTo>
                  <a:pt x="545" y="88"/>
                </a:lnTo>
                <a:lnTo>
                  <a:pt x="545" y="0"/>
                </a:lnTo>
                <a:lnTo>
                  <a:pt x="576" y="88"/>
                </a:lnTo>
                <a:lnTo>
                  <a:pt x="576" y="0"/>
                </a:lnTo>
                <a:lnTo>
                  <a:pt x="605" y="88"/>
                </a:lnTo>
                <a:lnTo>
                  <a:pt x="605" y="0"/>
                </a:lnTo>
                <a:lnTo>
                  <a:pt x="636" y="88"/>
                </a:lnTo>
                <a:lnTo>
                  <a:pt x="636" y="0"/>
                </a:lnTo>
                <a:lnTo>
                  <a:pt x="666" y="88"/>
                </a:lnTo>
                <a:lnTo>
                  <a:pt x="666" y="0"/>
                </a:lnTo>
                <a:lnTo>
                  <a:pt x="695" y="88"/>
                </a:lnTo>
                <a:lnTo>
                  <a:pt x="695" y="0"/>
                </a:lnTo>
                <a:lnTo>
                  <a:pt x="726" y="88"/>
                </a:lnTo>
                <a:lnTo>
                  <a:pt x="726" y="0"/>
                </a:lnTo>
                <a:lnTo>
                  <a:pt x="757" y="88"/>
                </a:lnTo>
                <a:lnTo>
                  <a:pt x="757" y="0"/>
                </a:lnTo>
                <a:lnTo>
                  <a:pt x="787" y="88"/>
                </a:lnTo>
                <a:lnTo>
                  <a:pt x="787" y="0"/>
                </a:lnTo>
                <a:lnTo>
                  <a:pt x="816" y="88"/>
                </a:lnTo>
                <a:lnTo>
                  <a:pt x="816" y="0"/>
                </a:lnTo>
                <a:lnTo>
                  <a:pt x="847" y="88"/>
                </a:lnTo>
                <a:lnTo>
                  <a:pt x="847" y="0"/>
                </a:lnTo>
                <a:lnTo>
                  <a:pt x="878" y="88"/>
                </a:lnTo>
                <a:lnTo>
                  <a:pt x="878" y="0"/>
                </a:lnTo>
                <a:lnTo>
                  <a:pt x="908" y="88"/>
                </a:lnTo>
                <a:lnTo>
                  <a:pt x="908" y="0"/>
                </a:lnTo>
                <a:lnTo>
                  <a:pt x="937" y="88"/>
                </a:lnTo>
                <a:lnTo>
                  <a:pt x="937" y="0"/>
                </a:lnTo>
                <a:lnTo>
                  <a:pt x="968" y="88"/>
                </a:lnTo>
                <a:lnTo>
                  <a:pt x="968" y="86"/>
                </a:lnTo>
                <a:lnTo>
                  <a:pt x="987" y="184"/>
                </a:lnTo>
                <a:lnTo>
                  <a:pt x="21" y="184"/>
                </a:lnTo>
                <a:lnTo>
                  <a:pt x="0" y="82"/>
                </a:lnTo>
                <a:lnTo>
                  <a:pt x="2" y="88"/>
                </a:lnTo>
                <a:lnTo>
                  <a:pt x="2"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7" name="Freeform 439"/>
          <p:cNvSpPr>
            <a:spLocks/>
          </p:cNvSpPr>
          <p:nvPr/>
        </p:nvSpPr>
        <p:spPr bwMode="auto">
          <a:xfrm>
            <a:off x="5066671" y="6945494"/>
            <a:ext cx="1937083" cy="358508"/>
          </a:xfrm>
          <a:custGeom>
            <a:avLst/>
            <a:gdLst>
              <a:gd name="T0" fmla="*/ 30 w 986"/>
              <a:gd name="T1" fmla="*/ 88 h 184"/>
              <a:gd name="T2" fmla="*/ 61 w 986"/>
              <a:gd name="T3" fmla="*/ 88 h 184"/>
              <a:gd name="T4" fmla="*/ 92 w 986"/>
              <a:gd name="T5" fmla="*/ 88 h 184"/>
              <a:gd name="T6" fmla="*/ 121 w 986"/>
              <a:gd name="T7" fmla="*/ 88 h 184"/>
              <a:gd name="T8" fmla="*/ 151 w 986"/>
              <a:gd name="T9" fmla="*/ 88 h 184"/>
              <a:gd name="T10" fmla="*/ 182 w 986"/>
              <a:gd name="T11" fmla="*/ 88 h 184"/>
              <a:gd name="T12" fmla="*/ 213 w 986"/>
              <a:gd name="T13" fmla="*/ 88 h 184"/>
              <a:gd name="T14" fmla="*/ 241 w 986"/>
              <a:gd name="T15" fmla="*/ 88 h 184"/>
              <a:gd name="T16" fmla="*/ 272 w 986"/>
              <a:gd name="T17" fmla="*/ 88 h 184"/>
              <a:gd name="T18" fmla="*/ 303 w 986"/>
              <a:gd name="T19" fmla="*/ 88 h 184"/>
              <a:gd name="T20" fmla="*/ 334 w 986"/>
              <a:gd name="T21" fmla="*/ 88 h 184"/>
              <a:gd name="T22" fmla="*/ 362 w 986"/>
              <a:gd name="T23" fmla="*/ 88 h 184"/>
              <a:gd name="T24" fmla="*/ 393 w 986"/>
              <a:gd name="T25" fmla="*/ 88 h 184"/>
              <a:gd name="T26" fmla="*/ 424 w 986"/>
              <a:gd name="T27" fmla="*/ 88 h 184"/>
              <a:gd name="T28" fmla="*/ 455 w 986"/>
              <a:gd name="T29" fmla="*/ 88 h 184"/>
              <a:gd name="T30" fmla="*/ 483 w 986"/>
              <a:gd name="T31" fmla="*/ 88 h 184"/>
              <a:gd name="T32" fmla="*/ 514 w 986"/>
              <a:gd name="T33" fmla="*/ 88 h 184"/>
              <a:gd name="T34" fmla="*/ 545 w 986"/>
              <a:gd name="T35" fmla="*/ 88 h 184"/>
              <a:gd name="T36" fmla="*/ 574 w 986"/>
              <a:gd name="T37" fmla="*/ 88 h 184"/>
              <a:gd name="T38" fmla="*/ 604 w 986"/>
              <a:gd name="T39" fmla="*/ 88 h 184"/>
              <a:gd name="T40" fmla="*/ 635 w 986"/>
              <a:gd name="T41" fmla="*/ 88 h 184"/>
              <a:gd name="T42" fmla="*/ 666 w 986"/>
              <a:gd name="T43" fmla="*/ 88 h 184"/>
              <a:gd name="T44" fmla="*/ 695 w 986"/>
              <a:gd name="T45" fmla="*/ 88 h 184"/>
              <a:gd name="T46" fmla="*/ 725 w 986"/>
              <a:gd name="T47" fmla="*/ 88 h 184"/>
              <a:gd name="T48" fmla="*/ 756 w 986"/>
              <a:gd name="T49" fmla="*/ 88 h 184"/>
              <a:gd name="T50" fmla="*/ 787 w 986"/>
              <a:gd name="T51" fmla="*/ 88 h 184"/>
              <a:gd name="T52" fmla="*/ 816 w 986"/>
              <a:gd name="T53" fmla="*/ 88 h 184"/>
              <a:gd name="T54" fmla="*/ 846 w 986"/>
              <a:gd name="T55" fmla="*/ 88 h 184"/>
              <a:gd name="T56" fmla="*/ 877 w 986"/>
              <a:gd name="T57" fmla="*/ 88 h 184"/>
              <a:gd name="T58" fmla="*/ 906 w 986"/>
              <a:gd name="T59" fmla="*/ 88 h 184"/>
              <a:gd name="T60" fmla="*/ 937 w 986"/>
              <a:gd name="T61" fmla="*/ 88 h 184"/>
              <a:gd name="T62" fmla="*/ 967 w 986"/>
              <a:gd name="T63" fmla="*/ 88 h 184"/>
              <a:gd name="T64" fmla="*/ 986 w 986"/>
              <a:gd name="T65" fmla="*/ 184 h 184"/>
              <a:gd name="T66" fmla="*/ 0 w 986"/>
              <a:gd name="T67" fmla="*/ 82 h 184"/>
              <a:gd name="T68" fmla="*/ 1 w 986"/>
              <a:gd name="T6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6" h="184">
                <a:moveTo>
                  <a:pt x="1" y="0"/>
                </a:moveTo>
                <a:lnTo>
                  <a:pt x="30" y="88"/>
                </a:lnTo>
                <a:lnTo>
                  <a:pt x="30" y="0"/>
                </a:lnTo>
                <a:lnTo>
                  <a:pt x="61" y="88"/>
                </a:lnTo>
                <a:lnTo>
                  <a:pt x="61" y="0"/>
                </a:lnTo>
                <a:lnTo>
                  <a:pt x="92" y="88"/>
                </a:lnTo>
                <a:lnTo>
                  <a:pt x="92" y="0"/>
                </a:lnTo>
                <a:lnTo>
                  <a:pt x="121" y="88"/>
                </a:lnTo>
                <a:lnTo>
                  <a:pt x="121" y="0"/>
                </a:lnTo>
                <a:lnTo>
                  <a:pt x="151" y="88"/>
                </a:lnTo>
                <a:lnTo>
                  <a:pt x="151" y="0"/>
                </a:lnTo>
                <a:lnTo>
                  <a:pt x="182" y="88"/>
                </a:lnTo>
                <a:lnTo>
                  <a:pt x="182" y="0"/>
                </a:lnTo>
                <a:lnTo>
                  <a:pt x="213" y="88"/>
                </a:lnTo>
                <a:lnTo>
                  <a:pt x="213" y="0"/>
                </a:lnTo>
                <a:lnTo>
                  <a:pt x="241" y="88"/>
                </a:lnTo>
                <a:lnTo>
                  <a:pt x="241" y="0"/>
                </a:lnTo>
                <a:lnTo>
                  <a:pt x="272" y="88"/>
                </a:lnTo>
                <a:lnTo>
                  <a:pt x="272" y="0"/>
                </a:lnTo>
                <a:lnTo>
                  <a:pt x="303" y="88"/>
                </a:lnTo>
                <a:lnTo>
                  <a:pt x="303" y="0"/>
                </a:lnTo>
                <a:lnTo>
                  <a:pt x="334" y="88"/>
                </a:lnTo>
                <a:lnTo>
                  <a:pt x="334" y="0"/>
                </a:lnTo>
                <a:lnTo>
                  <a:pt x="362" y="88"/>
                </a:lnTo>
                <a:lnTo>
                  <a:pt x="362" y="0"/>
                </a:lnTo>
                <a:lnTo>
                  <a:pt x="393" y="88"/>
                </a:lnTo>
                <a:lnTo>
                  <a:pt x="393" y="0"/>
                </a:lnTo>
                <a:lnTo>
                  <a:pt x="424" y="88"/>
                </a:lnTo>
                <a:lnTo>
                  <a:pt x="424" y="0"/>
                </a:lnTo>
                <a:lnTo>
                  <a:pt x="455" y="88"/>
                </a:lnTo>
                <a:lnTo>
                  <a:pt x="455" y="0"/>
                </a:lnTo>
                <a:lnTo>
                  <a:pt x="483" y="88"/>
                </a:lnTo>
                <a:lnTo>
                  <a:pt x="483" y="0"/>
                </a:lnTo>
                <a:lnTo>
                  <a:pt x="514" y="88"/>
                </a:lnTo>
                <a:lnTo>
                  <a:pt x="514" y="0"/>
                </a:lnTo>
                <a:lnTo>
                  <a:pt x="545" y="88"/>
                </a:lnTo>
                <a:lnTo>
                  <a:pt x="545" y="0"/>
                </a:lnTo>
                <a:lnTo>
                  <a:pt x="574" y="88"/>
                </a:lnTo>
                <a:lnTo>
                  <a:pt x="574" y="0"/>
                </a:lnTo>
                <a:lnTo>
                  <a:pt x="604" y="88"/>
                </a:lnTo>
                <a:lnTo>
                  <a:pt x="604" y="0"/>
                </a:lnTo>
                <a:lnTo>
                  <a:pt x="635" y="88"/>
                </a:lnTo>
                <a:lnTo>
                  <a:pt x="635" y="0"/>
                </a:lnTo>
                <a:lnTo>
                  <a:pt x="666" y="88"/>
                </a:lnTo>
                <a:lnTo>
                  <a:pt x="666" y="0"/>
                </a:lnTo>
                <a:lnTo>
                  <a:pt x="695" y="88"/>
                </a:lnTo>
                <a:lnTo>
                  <a:pt x="695" y="0"/>
                </a:lnTo>
                <a:lnTo>
                  <a:pt x="725" y="88"/>
                </a:lnTo>
                <a:lnTo>
                  <a:pt x="725" y="0"/>
                </a:lnTo>
                <a:lnTo>
                  <a:pt x="756" y="88"/>
                </a:lnTo>
                <a:lnTo>
                  <a:pt x="756" y="0"/>
                </a:lnTo>
                <a:lnTo>
                  <a:pt x="787" y="88"/>
                </a:lnTo>
                <a:lnTo>
                  <a:pt x="787" y="0"/>
                </a:lnTo>
                <a:lnTo>
                  <a:pt x="816" y="88"/>
                </a:lnTo>
                <a:lnTo>
                  <a:pt x="816" y="0"/>
                </a:lnTo>
                <a:lnTo>
                  <a:pt x="846" y="88"/>
                </a:lnTo>
                <a:lnTo>
                  <a:pt x="846" y="0"/>
                </a:lnTo>
                <a:lnTo>
                  <a:pt x="877" y="88"/>
                </a:lnTo>
                <a:lnTo>
                  <a:pt x="877" y="0"/>
                </a:lnTo>
                <a:lnTo>
                  <a:pt x="906" y="88"/>
                </a:lnTo>
                <a:lnTo>
                  <a:pt x="906" y="0"/>
                </a:lnTo>
                <a:lnTo>
                  <a:pt x="937" y="88"/>
                </a:lnTo>
                <a:lnTo>
                  <a:pt x="937" y="0"/>
                </a:lnTo>
                <a:lnTo>
                  <a:pt x="967" y="88"/>
                </a:lnTo>
                <a:lnTo>
                  <a:pt x="967" y="86"/>
                </a:lnTo>
                <a:lnTo>
                  <a:pt x="986" y="184"/>
                </a:lnTo>
                <a:lnTo>
                  <a:pt x="21" y="184"/>
                </a:lnTo>
                <a:lnTo>
                  <a:pt x="0" y="82"/>
                </a:lnTo>
                <a:lnTo>
                  <a:pt x="1" y="88"/>
                </a:lnTo>
                <a:lnTo>
                  <a:pt x="1"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8" name="Freeform 440"/>
          <p:cNvSpPr>
            <a:spLocks/>
          </p:cNvSpPr>
          <p:nvPr/>
        </p:nvSpPr>
        <p:spPr bwMode="auto">
          <a:xfrm>
            <a:off x="3168880" y="6945494"/>
            <a:ext cx="1942977" cy="358508"/>
          </a:xfrm>
          <a:custGeom>
            <a:avLst/>
            <a:gdLst>
              <a:gd name="T0" fmla="*/ 32 w 989"/>
              <a:gd name="T1" fmla="*/ 88 h 184"/>
              <a:gd name="T2" fmla="*/ 61 w 989"/>
              <a:gd name="T3" fmla="*/ 88 h 184"/>
              <a:gd name="T4" fmla="*/ 92 w 989"/>
              <a:gd name="T5" fmla="*/ 88 h 184"/>
              <a:gd name="T6" fmla="*/ 123 w 989"/>
              <a:gd name="T7" fmla="*/ 88 h 184"/>
              <a:gd name="T8" fmla="*/ 153 w 989"/>
              <a:gd name="T9" fmla="*/ 88 h 184"/>
              <a:gd name="T10" fmla="*/ 182 w 989"/>
              <a:gd name="T11" fmla="*/ 88 h 184"/>
              <a:gd name="T12" fmla="*/ 213 w 989"/>
              <a:gd name="T13" fmla="*/ 88 h 184"/>
              <a:gd name="T14" fmla="*/ 244 w 989"/>
              <a:gd name="T15" fmla="*/ 88 h 184"/>
              <a:gd name="T16" fmla="*/ 272 w 989"/>
              <a:gd name="T17" fmla="*/ 88 h 184"/>
              <a:gd name="T18" fmla="*/ 303 w 989"/>
              <a:gd name="T19" fmla="*/ 88 h 184"/>
              <a:gd name="T20" fmla="*/ 334 w 989"/>
              <a:gd name="T21" fmla="*/ 88 h 184"/>
              <a:gd name="T22" fmla="*/ 365 w 989"/>
              <a:gd name="T23" fmla="*/ 88 h 184"/>
              <a:gd name="T24" fmla="*/ 393 w 989"/>
              <a:gd name="T25" fmla="*/ 88 h 184"/>
              <a:gd name="T26" fmla="*/ 424 w 989"/>
              <a:gd name="T27" fmla="*/ 88 h 184"/>
              <a:gd name="T28" fmla="*/ 455 w 989"/>
              <a:gd name="T29" fmla="*/ 88 h 184"/>
              <a:gd name="T30" fmla="*/ 486 w 989"/>
              <a:gd name="T31" fmla="*/ 88 h 184"/>
              <a:gd name="T32" fmla="*/ 514 w 989"/>
              <a:gd name="T33" fmla="*/ 88 h 184"/>
              <a:gd name="T34" fmla="*/ 545 w 989"/>
              <a:gd name="T35" fmla="*/ 88 h 184"/>
              <a:gd name="T36" fmla="*/ 576 w 989"/>
              <a:gd name="T37" fmla="*/ 88 h 184"/>
              <a:gd name="T38" fmla="*/ 605 w 989"/>
              <a:gd name="T39" fmla="*/ 88 h 184"/>
              <a:gd name="T40" fmla="*/ 635 w 989"/>
              <a:gd name="T41" fmla="*/ 88 h 184"/>
              <a:gd name="T42" fmla="*/ 666 w 989"/>
              <a:gd name="T43" fmla="*/ 88 h 184"/>
              <a:gd name="T44" fmla="*/ 697 w 989"/>
              <a:gd name="T45" fmla="*/ 88 h 184"/>
              <a:gd name="T46" fmla="*/ 726 w 989"/>
              <a:gd name="T47" fmla="*/ 88 h 184"/>
              <a:gd name="T48" fmla="*/ 756 w 989"/>
              <a:gd name="T49" fmla="*/ 88 h 184"/>
              <a:gd name="T50" fmla="*/ 787 w 989"/>
              <a:gd name="T51" fmla="*/ 88 h 184"/>
              <a:gd name="T52" fmla="*/ 818 w 989"/>
              <a:gd name="T53" fmla="*/ 88 h 184"/>
              <a:gd name="T54" fmla="*/ 847 w 989"/>
              <a:gd name="T55" fmla="*/ 88 h 184"/>
              <a:gd name="T56" fmla="*/ 877 w 989"/>
              <a:gd name="T57" fmla="*/ 88 h 184"/>
              <a:gd name="T58" fmla="*/ 908 w 989"/>
              <a:gd name="T59" fmla="*/ 88 h 184"/>
              <a:gd name="T60" fmla="*/ 939 w 989"/>
              <a:gd name="T61" fmla="*/ 88 h 184"/>
              <a:gd name="T62" fmla="*/ 967 w 989"/>
              <a:gd name="T63" fmla="*/ 88 h 184"/>
              <a:gd name="T64" fmla="*/ 989 w 989"/>
              <a:gd name="T65" fmla="*/ 184 h 184"/>
              <a:gd name="T66" fmla="*/ 0 w 989"/>
              <a:gd name="T67" fmla="*/ 82 h 184"/>
              <a:gd name="T68" fmla="*/ 2 w 989"/>
              <a:gd name="T6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9" h="184">
                <a:moveTo>
                  <a:pt x="2" y="0"/>
                </a:moveTo>
                <a:lnTo>
                  <a:pt x="32" y="88"/>
                </a:lnTo>
                <a:lnTo>
                  <a:pt x="32" y="0"/>
                </a:lnTo>
                <a:lnTo>
                  <a:pt x="61" y="88"/>
                </a:lnTo>
                <a:lnTo>
                  <a:pt x="61" y="0"/>
                </a:lnTo>
                <a:lnTo>
                  <a:pt x="92" y="88"/>
                </a:lnTo>
                <a:lnTo>
                  <a:pt x="92" y="0"/>
                </a:lnTo>
                <a:lnTo>
                  <a:pt x="123" y="88"/>
                </a:lnTo>
                <a:lnTo>
                  <a:pt x="123" y="0"/>
                </a:lnTo>
                <a:lnTo>
                  <a:pt x="153" y="88"/>
                </a:lnTo>
                <a:lnTo>
                  <a:pt x="153" y="0"/>
                </a:lnTo>
                <a:lnTo>
                  <a:pt x="182" y="88"/>
                </a:lnTo>
                <a:lnTo>
                  <a:pt x="182" y="0"/>
                </a:lnTo>
                <a:lnTo>
                  <a:pt x="213" y="88"/>
                </a:lnTo>
                <a:lnTo>
                  <a:pt x="213" y="0"/>
                </a:lnTo>
                <a:lnTo>
                  <a:pt x="244" y="88"/>
                </a:lnTo>
                <a:lnTo>
                  <a:pt x="244" y="0"/>
                </a:lnTo>
                <a:lnTo>
                  <a:pt x="272" y="88"/>
                </a:lnTo>
                <a:lnTo>
                  <a:pt x="272" y="0"/>
                </a:lnTo>
                <a:lnTo>
                  <a:pt x="303" y="88"/>
                </a:lnTo>
                <a:lnTo>
                  <a:pt x="303" y="0"/>
                </a:lnTo>
                <a:lnTo>
                  <a:pt x="334" y="88"/>
                </a:lnTo>
                <a:lnTo>
                  <a:pt x="334" y="0"/>
                </a:lnTo>
                <a:lnTo>
                  <a:pt x="365" y="88"/>
                </a:lnTo>
                <a:lnTo>
                  <a:pt x="365" y="0"/>
                </a:lnTo>
                <a:lnTo>
                  <a:pt x="393" y="88"/>
                </a:lnTo>
                <a:lnTo>
                  <a:pt x="393" y="0"/>
                </a:lnTo>
                <a:lnTo>
                  <a:pt x="424" y="88"/>
                </a:lnTo>
                <a:lnTo>
                  <a:pt x="424" y="0"/>
                </a:lnTo>
                <a:lnTo>
                  <a:pt x="455" y="88"/>
                </a:lnTo>
                <a:lnTo>
                  <a:pt x="455" y="0"/>
                </a:lnTo>
                <a:lnTo>
                  <a:pt x="486" y="88"/>
                </a:lnTo>
                <a:lnTo>
                  <a:pt x="486" y="0"/>
                </a:lnTo>
                <a:lnTo>
                  <a:pt x="514" y="88"/>
                </a:lnTo>
                <a:lnTo>
                  <a:pt x="514" y="0"/>
                </a:lnTo>
                <a:lnTo>
                  <a:pt x="545" y="88"/>
                </a:lnTo>
                <a:lnTo>
                  <a:pt x="545" y="0"/>
                </a:lnTo>
                <a:lnTo>
                  <a:pt x="576" y="88"/>
                </a:lnTo>
                <a:lnTo>
                  <a:pt x="576" y="0"/>
                </a:lnTo>
                <a:lnTo>
                  <a:pt x="605" y="88"/>
                </a:lnTo>
                <a:lnTo>
                  <a:pt x="605" y="0"/>
                </a:lnTo>
                <a:lnTo>
                  <a:pt x="635" y="88"/>
                </a:lnTo>
                <a:lnTo>
                  <a:pt x="635" y="0"/>
                </a:lnTo>
                <a:lnTo>
                  <a:pt x="666" y="88"/>
                </a:lnTo>
                <a:lnTo>
                  <a:pt x="666" y="0"/>
                </a:lnTo>
                <a:lnTo>
                  <a:pt x="697" y="88"/>
                </a:lnTo>
                <a:lnTo>
                  <a:pt x="697" y="0"/>
                </a:lnTo>
                <a:lnTo>
                  <a:pt x="726" y="88"/>
                </a:lnTo>
                <a:lnTo>
                  <a:pt x="726" y="0"/>
                </a:lnTo>
                <a:lnTo>
                  <a:pt x="756" y="88"/>
                </a:lnTo>
                <a:lnTo>
                  <a:pt x="756" y="0"/>
                </a:lnTo>
                <a:lnTo>
                  <a:pt x="787" y="88"/>
                </a:lnTo>
                <a:lnTo>
                  <a:pt x="787" y="0"/>
                </a:lnTo>
                <a:lnTo>
                  <a:pt x="818" y="88"/>
                </a:lnTo>
                <a:lnTo>
                  <a:pt x="818" y="0"/>
                </a:lnTo>
                <a:lnTo>
                  <a:pt x="847" y="88"/>
                </a:lnTo>
                <a:lnTo>
                  <a:pt x="847" y="0"/>
                </a:lnTo>
                <a:lnTo>
                  <a:pt x="877" y="88"/>
                </a:lnTo>
                <a:lnTo>
                  <a:pt x="877" y="0"/>
                </a:lnTo>
                <a:lnTo>
                  <a:pt x="908" y="88"/>
                </a:lnTo>
                <a:lnTo>
                  <a:pt x="908" y="0"/>
                </a:lnTo>
                <a:lnTo>
                  <a:pt x="939" y="88"/>
                </a:lnTo>
                <a:lnTo>
                  <a:pt x="939" y="0"/>
                </a:lnTo>
                <a:lnTo>
                  <a:pt x="967" y="88"/>
                </a:lnTo>
                <a:lnTo>
                  <a:pt x="967" y="86"/>
                </a:lnTo>
                <a:lnTo>
                  <a:pt x="989" y="184"/>
                </a:lnTo>
                <a:lnTo>
                  <a:pt x="21" y="184"/>
                </a:lnTo>
                <a:lnTo>
                  <a:pt x="0" y="82"/>
                </a:lnTo>
                <a:lnTo>
                  <a:pt x="2" y="88"/>
                </a:lnTo>
                <a:lnTo>
                  <a:pt x="2"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99" name="Freeform 441"/>
          <p:cNvSpPr>
            <a:spLocks/>
          </p:cNvSpPr>
          <p:nvPr/>
        </p:nvSpPr>
        <p:spPr bwMode="auto">
          <a:xfrm>
            <a:off x="1271088" y="6945494"/>
            <a:ext cx="1942977" cy="358508"/>
          </a:xfrm>
          <a:custGeom>
            <a:avLst/>
            <a:gdLst>
              <a:gd name="T0" fmla="*/ 33 w 989"/>
              <a:gd name="T1" fmla="*/ 88 h 184"/>
              <a:gd name="T2" fmla="*/ 63 w 989"/>
              <a:gd name="T3" fmla="*/ 88 h 184"/>
              <a:gd name="T4" fmla="*/ 92 w 989"/>
              <a:gd name="T5" fmla="*/ 88 h 184"/>
              <a:gd name="T6" fmla="*/ 123 w 989"/>
              <a:gd name="T7" fmla="*/ 88 h 184"/>
              <a:gd name="T8" fmla="*/ 154 w 989"/>
              <a:gd name="T9" fmla="*/ 88 h 184"/>
              <a:gd name="T10" fmla="*/ 184 w 989"/>
              <a:gd name="T11" fmla="*/ 88 h 184"/>
              <a:gd name="T12" fmla="*/ 213 w 989"/>
              <a:gd name="T13" fmla="*/ 88 h 184"/>
              <a:gd name="T14" fmla="*/ 244 w 989"/>
              <a:gd name="T15" fmla="*/ 88 h 184"/>
              <a:gd name="T16" fmla="*/ 275 w 989"/>
              <a:gd name="T17" fmla="*/ 88 h 184"/>
              <a:gd name="T18" fmla="*/ 305 w 989"/>
              <a:gd name="T19" fmla="*/ 88 h 184"/>
              <a:gd name="T20" fmla="*/ 334 w 989"/>
              <a:gd name="T21" fmla="*/ 88 h 184"/>
              <a:gd name="T22" fmla="*/ 365 w 989"/>
              <a:gd name="T23" fmla="*/ 88 h 184"/>
              <a:gd name="T24" fmla="*/ 396 w 989"/>
              <a:gd name="T25" fmla="*/ 88 h 184"/>
              <a:gd name="T26" fmla="*/ 424 w 989"/>
              <a:gd name="T27" fmla="*/ 88 h 184"/>
              <a:gd name="T28" fmla="*/ 455 w 989"/>
              <a:gd name="T29" fmla="*/ 88 h 184"/>
              <a:gd name="T30" fmla="*/ 486 w 989"/>
              <a:gd name="T31" fmla="*/ 88 h 184"/>
              <a:gd name="T32" fmla="*/ 517 w 989"/>
              <a:gd name="T33" fmla="*/ 88 h 184"/>
              <a:gd name="T34" fmla="*/ 545 w 989"/>
              <a:gd name="T35" fmla="*/ 88 h 184"/>
              <a:gd name="T36" fmla="*/ 576 w 989"/>
              <a:gd name="T37" fmla="*/ 88 h 184"/>
              <a:gd name="T38" fmla="*/ 607 w 989"/>
              <a:gd name="T39" fmla="*/ 88 h 184"/>
              <a:gd name="T40" fmla="*/ 637 w 989"/>
              <a:gd name="T41" fmla="*/ 88 h 184"/>
              <a:gd name="T42" fmla="*/ 666 w 989"/>
              <a:gd name="T43" fmla="*/ 88 h 184"/>
              <a:gd name="T44" fmla="*/ 697 w 989"/>
              <a:gd name="T45" fmla="*/ 88 h 184"/>
              <a:gd name="T46" fmla="*/ 728 w 989"/>
              <a:gd name="T47" fmla="*/ 88 h 184"/>
              <a:gd name="T48" fmla="*/ 757 w 989"/>
              <a:gd name="T49" fmla="*/ 88 h 184"/>
              <a:gd name="T50" fmla="*/ 787 w 989"/>
              <a:gd name="T51" fmla="*/ 88 h 184"/>
              <a:gd name="T52" fmla="*/ 818 w 989"/>
              <a:gd name="T53" fmla="*/ 88 h 184"/>
              <a:gd name="T54" fmla="*/ 849 w 989"/>
              <a:gd name="T55" fmla="*/ 88 h 184"/>
              <a:gd name="T56" fmla="*/ 877 w 989"/>
              <a:gd name="T57" fmla="*/ 88 h 184"/>
              <a:gd name="T58" fmla="*/ 908 w 989"/>
              <a:gd name="T59" fmla="*/ 88 h 184"/>
              <a:gd name="T60" fmla="*/ 939 w 989"/>
              <a:gd name="T61" fmla="*/ 88 h 184"/>
              <a:gd name="T62" fmla="*/ 970 w 989"/>
              <a:gd name="T63" fmla="*/ 88 h 184"/>
              <a:gd name="T64" fmla="*/ 989 w 989"/>
              <a:gd name="T65" fmla="*/ 184 h 184"/>
              <a:gd name="T66" fmla="*/ 0 w 989"/>
              <a:gd name="T67" fmla="*/ 82 h 184"/>
              <a:gd name="T68" fmla="*/ 2 w 989"/>
              <a:gd name="T6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9" h="184">
                <a:moveTo>
                  <a:pt x="2" y="0"/>
                </a:moveTo>
                <a:lnTo>
                  <a:pt x="33" y="88"/>
                </a:lnTo>
                <a:lnTo>
                  <a:pt x="33" y="0"/>
                </a:lnTo>
                <a:lnTo>
                  <a:pt x="63" y="88"/>
                </a:lnTo>
                <a:lnTo>
                  <a:pt x="63" y="0"/>
                </a:lnTo>
                <a:lnTo>
                  <a:pt x="92" y="88"/>
                </a:lnTo>
                <a:lnTo>
                  <a:pt x="92" y="0"/>
                </a:lnTo>
                <a:lnTo>
                  <a:pt x="123" y="88"/>
                </a:lnTo>
                <a:lnTo>
                  <a:pt x="123" y="0"/>
                </a:lnTo>
                <a:lnTo>
                  <a:pt x="154" y="88"/>
                </a:lnTo>
                <a:lnTo>
                  <a:pt x="154" y="0"/>
                </a:lnTo>
                <a:lnTo>
                  <a:pt x="184" y="88"/>
                </a:lnTo>
                <a:lnTo>
                  <a:pt x="184" y="0"/>
                </a:lnTo>
                <a:lnTo>
                  <a:pt x="213" y="88"/>
                </a:lnTo>
                <a:lnTo>
                  <a:pt x="213" y="0"/>
                </a:lnTo>
                <a:lnTo>
                  <a:pt x="244" y="88"/>
                </a:lnTo>
                <a:lnTo>
                  <a:pt x="244" y="0"/>
                </a:lnTo>
                <a:lnTo>
                  <a:pt x="275" y="88"/>
                </a:lnTo>
                <a:lnTo>
                  <a:pt x="275" y="0"/>
                </a:lnTo>
                <a:lnTo>
                  <a:pt x="305" y="88"/>
                </a:lnTo>
                <a:lnTo>
                  <a:pt x="305" y="0"/>
                </a:lnTo>
                <a:lnTo>
                  <a:pt x="334" y="88"/>
                </a:lnTo>
                <a:lnTo>
                  <a:pt x="334" y="0"/>
                </a:lnTo>
                <a:lnTo>
                  <a:pt x="365" y="88"/>
                </a:lnTo>
                <a:lnTo>
                  <a:pt x="365" y="0"/>
                </a:lnTo>
                <a:lnTo>
                  <a:pt x="396" y="88"/>
                </a:lnTo>
                <a:lnTo>
                  <a:pt x="396" y="0"/>
                </a:lnTo>
                <a:lnTo>
                  <a:pt x="424" y="88"/>
                </a:lnTo>
                <a:lnTo>
                  <a:pt x="424" y="0"/>
                </a:lnTo>
                <a:lnTo>
                  <a:pt x="455" y="88"/>
                </a:lnTo>
                <a:lnTo>
                  <a:pt x="455" y="0"/>
                </a:lnTo>
                <a:lnTo>
                  <a:pt x="486" y="88"/>
                </a:lnTo>
                <a:lnTo>
                  <a:pt x="486" y="0"/>
                </a:lnTo>
                <a:lnTo>
                  <a:pt x="517" y="88"/>
                </a:lnTo>
                <a:lnTo>
                  <a:pt x="517" y="0"/>
                </a:lnTo>
                <a:lnTo>
                  <a:pt x="545" y="88"/>
                </a:lnTo>
                <a:lnTo>
                  <a:pt x="545" y="0"/>
                </a:lnTo>
                <a:lnTo>
                  <a:pt x="576" y="88"/>
                </a:lnTo>
                <a:lnTo>
                  <a:pt x="576" y="0"/>
                </a:lnTo>
                <a:lnTo>
                  <a:pt x="607" y="88"/>
                </a:lnTo>
                <a:lnTo>
                  <a:pt x="607" y="0"/>
                </a:lnTo>
                <a:lnTo>
                  <a:pt x="637" y="88"/>
                </a:lnTo>
                <a:lnTo>
                  <a:pt x="637" y="0"/>
                </a:lnTo>
                <a:lnTo>
                  <a:pt x="666" y="88"/>
                </a:lnTo>
                <a:lnTo>
                  <a:pt x="666" y="0"/>
                </a:lnTo>
                <a:lnTo>
                  <a:pt x="697" y="88"/>
                </a:lnTo>
                <a:lnTo>
                  <a:pt x="697" y="0"/>
                </a:lnTo>
                <a:lnTo>
                  <a:pt x="728" y="88"/>
                </a:lnTo>
                <a:lnTo>
                  <a:pt x="728" y="0"/>
                </a:lnTo>
                <a:lnTo>
                  <a:pt x="757" y="88"/>
                </a:lnTo>
                <a:lnTo>
                  <a:pt x="757" y="0"/>
                </a:lnTo>
                <a:lnTo>
                  <a:pt x="787" y="88"/>
                </a:lnTo>
                <a:lnTo>
                  <a:pt x="787" y="0"/>
                </a:lnTo>
                <a:lnTo>
                  <a:pt x="818" y="88"/>
                </a:lnTo>
                <a:lnTo>
                  <a:pt x="818" y="0"/>
                </a:lnTo>
                <a:lnTo>
                  <a:pt x="849" y="88"/>
                </a:lnTo>
                <a:lnTo>
                  <a:pt x="849" y="0"/>
                </a:lnTo>
                <a:lnTo>
                  <a:pt x="877" y="88"/>
                </a:lnTo>
                <a:lnTo>
                  <a:pt x="877" y="0"/>
                </a:lnTo>
                <a:lnTo>
                  <a:pt x="908" y="88"/>
                </a:lnTo>
                <a:lnTo>
                  <a:pt x="908" y="0"/>
                </a:lnTo>
                <a:lnTo>
                  <a:pt x="939" y="88"/>
                </a:lnTo>
                <a:lnTo>
                  <a:pt x="939" y="0"/>
                </a:lnTo>
                <a:lnTo>
                  <a:pt x="970" y="88"/>
                </a:lnTo>
                <a:lnTo>
                  <a:pt x="970" y="86"/>
                </a:lnTo>
                <a:lnTo>
                  <a:pt x="989" y="184"/>
                </a:lnTo>
                <a:lnTo>
                  <a:pt x="21" y="184"/>
                </a:lnTo>
                <a:lnTo>
                  <a:pt x="0" y="82"/>
                </a:lnTo>
                <a:lnTo>
                  <a:pt x="2" y="88"/>
                </a:lnTo>
                <a:lnTo>
                  <a:pt x="2"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0" name="Freeform 442"/>
          <p:cNvSpPr>
            <a:spLocks/>
          </p:cNvSpPr>
          <p:nvPr/>
        </p:nvSpPr>
        <p:spPr bwMode="auto">
          <a:xfrm>
            <a:off x="0" y="6945494"/>
            <a:ext cx="1316274" cy="358508"/>
          </a:xfrm>
          <a:custGeom>
            <a:avLst/>
            <a:gdLst>
              <a:gd name="T0" fmla="*/ 17 w 670"/>
              <a:gd name="T1" fmla="*/ 0 h 184"/>
              <a:gd name="T2" fmla="*/ 46 w 670"/>
              <a:gd name="T3" fmla="*/ 88 h 184"/>
              <a:gd name="T4" fmla="*/ 46 w 670"/>
              <a:gd name="T5" fmla="*/ 0 h 184"/>
              <a:gd name="T6" fmla="*/ 77 w 670"/>
              <a:gd name="T7" fmla="*/ 88 h 184"/>
              <a:gd name="T8" fmla="*/ 77 w 670"/>
              <a:gd name="T9" fmla="*/ 0 h 184"/>
              <a:gd name="T10" fmla="*/ 108 w 670"/>
              <a:gd name="T11" fmla="*/ 88 h 184"/>
              <a:gd name="T12" fmla="*/ 108 w 670"/>
              <a:gd name="T13" fmla="*/ 0 h 184"/>
              <a:gd name="T14" fmla="*/ 136 w 670"/>
              <a:gd name="T15" fmla="*/ 88 h 184"/>
              <a:gd name="T16" fmla="*/ 136 w 670"/>
              <a:gd name="T17" fmla="*/ 0 h 184"/>
              <a:gd name="T18" fmla="*/ 167 w 670"/>
              <a:gd name="T19" fmla="*/ 88 h 184"/>
              <a:gd name="T20" fmla="*/ 167 w 670"/>
              <a:gd name="T21" fmla="*/ 0 h 184"/>
              <a:gd name="T22" fmla="*/ 198 w 670"/>
              <a:gd name="T23" fmla="*/ 88 h 184"/>
              <a:gd name="T24" fmla="*/ 198 w 670"/>
              <a:gd name="T25" fmla="*/ 0 h 184"/>
              <a:gd name="T26" fmla="*/ 228 w 670"/>
              <a:gd name="T27" fmla="*/ 88 h 184"/>
              <a:gd name="T28" fmla="*/ 228 w 670"/>
              <a:gd name="T29" fmla="*/ 0 h 184"/>
              <a:gd name="T30" fmla="*/ 257 w 670"/>
              <a:gd name="T31" fmla="*/ 88 h 184"/>
              <a:gd name="T32" fmla="*/ 257 w 670"/>
              <a:gd name="T33" fmla="*/ 0 h 184"/>
              <a:gd name="T34" fmla="*/ 288 w 670"/>
              <a:gd name="T35" fmla="*/ 88 h 184"/>
              <a:gd name="T36" fmla="*/ 288 w 670"/>
              <a:gd name="T37" fmla="*/ 0 h 184"/>
              <a:gd name="T38" fmla="*/ 319 w 670"/>
              <a:gd name="T39" fmla="*/ 88 h 184"/>
              <a:gd name="T40" fmla="*/ 319 w 670"/>
              <a:gd name="T41" fmla="*/ 0 h 184"/>
              <a:gd name="T42" fmla="*/ 349 w 670"/>
              <a:gd name="T43" fmla="*/ 88 h 184"/>
              <a:gd name="T44" fmla="*/ 349 w 670"/>
              <a:gd name="T45" fmla="*/ 0 h 184"/>
              <a:gd name="T46" fmla="*/ 378 w 670"/>
              <a:gd name="T47" fmla="*/ 88 h 184"/>
              <a:gd name="T48" fmla="*/ 378 w 670"/>
              <a:gd name="T49" fmla="*/ 0 h 184"/>
              <a:gd name="T50" fmla="*/ 409 w 670"/>
              <a:gd name="T51" fmla="*/ 88 h 184"/>
              <a:gd name="T52" fmla="*/ 409 w 670"/>
              <a:gd name="T53" fmla="*/ 0 h 184"/>
              <a:gd name="T54" fmla="*/ 440 w 670"/>
              <a:gd name="T55" fmla="*/ 88 h 184"/>
              <a:gd name="T56" fmla="*/ 440 w 670"/>
              <a:gd name="T57" fmla="*/ 0 h 184"/>
              <a:gd name="T58" fmla="*/ 470 w 670"/>
              <a:gd name="T59" fmla="*/ 88 h 184"/>
              <a:gd name="T60" fmla="*/ 470 w 670"/>
              <a:gd name="T61" fmla="*/ 0 h 184"/>
              <a:gd name="T62" fmla="*/ 499 w 670"/>
              <a:gd name="T63" fmla="*/ 88 h 184"/>
              <a:gd name="T64" fmla="*/ 499 w 670"/>
              <a:gd name="T65" fmla="*/ 0 h 184"/>
              <a:gd name="T66" fmla="*/ 530 w 670"/>
              <a:gd name="T67" fmla="*/ 88 h 184"/>
              <a:gd name="T68" fmla="*/ 530 w 670"/>
              <a:gd name="T69" fmla="*/ 0 h 184"/>
              <a:gd name="T70" fmla="*/ 561 w 670"/>
              <a:gd name="T71" fmla="*/ 88 h 184"/>
              <a:gd name="T72" fmla="*/ 561 w 670"/>
              <a:gd name="T73" fmla="*/ 0 h 184"/>
              <a:gd name="T74" fmla="*/ 589 w 670"/>
              <a:gd name="T75" fmla="*/ 88 h 184"/>
              <a:gd name="T76" fmla="*/ 589 w 670"/>
              <a:gd name="T77" fmla="*/ 0 h 184"/>
              <a:gd name="T78" fmla="*/ 620 w 670"/>
              <a:gd name="T79" fmla="*/ 88 h 184"/>
              <a:gd name="T80" fmla="*/ 620 w 670"/>
              <a:gd name="T81" fmla="*/ 0 h 184"/>
              <a:gd name="T82" fmla="*/ 651 w 670"/>
              <a:gd name="T83" fmla="*/ 88 h 184"/>
              <a:gd name="T84" fmla="*/ 651 w 670"/>
              <a:gd name="T85" fmla="*/ 86 h 184"/>
              <a:gd name="T86" fmla="*/ 670 w 670"/>
              <a:gd name="T87" fmla="*/ 184 h 184"/>
              <a:gd name="T88" fmla="*/ 0 w 670"/>
              <a:gd name="T89" fmla="*/ 184 h 184"/>
              <a:gd name="T90" fmla="*/ 0 w 670"/>
              <a:gd name="T91" fmla="*/ 40 h 184"/>
              <a:gd name="T92" fmla="*/ 17 w 670"/>
              <a:gd name="T93" fmla="*/ 88 h 184"/>
              <a:gd name="T94" fmla="*/ 17 w 670"/>
              <a:gd name="T9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184">
                <a:moveTo>
                  <a:pt x="17" y="0"/>
                </a:moveTo>
                <a:lnTo>
                  <a:pt x="46" y="88"/>
                </a:lnTo>
                <a:lnTo>
                  <a:pt x="46" y="0"/>
                </a:lnTo>
                <a:lnTo>
                  <a:pt x="77" y="88"/>
                </a:lnTo>
                <a:lnTo>
                  <a:pt x="77" y="0"/>
                </a:lnTo>
                <a:lnTo>
                  <a:pt x="108" y="88"/>
                </a:lnTo>
                <a:lnTo>
                  <a:pt x="108" y="0"/>
                </a:lnTo>
                <a:lnTo>
                  <a:pt x="136" y="88"/>
                </a:lnTo>
                <a:lnTo>
                  <a:pt x="136" y="0"/>
                </a:lnTo>
                <a:lnTo>
                  <a:pt x="167" y="88"/>
                </a:lnTo>
                <a:lnTo>
                  <a:pt x="167" y="0"/>
                </a:lnTo>
                <a:lnTo>
                  <a:pt x="198" y="88"/>
                </a:lnTo>
                <a:lnTo>
                  <a:pt x="198" y="0"/>
                </a:lnTo>
                <a:lnTo>
                  <a:pt x="228" y="88"/>
                </a:lnTo>
                <a:lnTo>
                  <a:pt x="228" y="0"/>
                </a:lnTo>
                <a:lnTo>
                  <a:pt x="257" y="88"/>
                </a:lnTo>
                <a:lnTo>
                  <a:pt x="257" y="0"/>
                </a:lnTo>
                <a:lnTo>
                  <a:pt x="288" y="88"/>
                </a:lnTo>
                <a:lnTo>
                  <a:pt x="288" y="0"/>
                </a:lnTo>
                <a:lnTo>
                  <a:pt x="319" y="88"/>
                </a:lnTo>
                <a:lnTo>
                  <a:pt x="319" y="0"/>
                </a:lnTo>
                <a:lnTo>
                  <a:pt x="349" y="88"/>
                </a:lnTo>
                <a:lnTo>
                  <a:pt x="349" y="0"/>
                </a:lnTo>
                <a:lnTo>
                  <a:pt x="378" y="88"/>
                </a:lnTo>
                <a:lnTo>
                  <a:pt x="378" y="0"/>
                </a:lnTo>
                <a:lnTo>
                  <a:pt x="409" y="88"/>
                </a:lnTo>
                <a:lnTo>
                  <a:pt x="409" y="0"/>
                </a:lnTo>
                <a:lnTo>
                  <a:pt x="440" y="88"/>
                </a:lnTo>
                <a:lnTo>
                  <a:pt x="440" y="0"/>
                </a:lnTo>
                <a:lnTo>
                  <a:pt x="470" y="88"/>
                </a:lnTo>
                <a:lnTo>
                  <a:pt x="470" y="0"/>
                </a:lnTo>
                <a:lnTo>
                  <a:pt x="499" y="88"/>
                </a:lnTo>
                <a:lnTo>
                  <a:pt x="499" y="0"/>
                </a:lnTo>
                <a:lnTo>
                  <a:pt x="530" y="88"/>
                </a:lnTo>
                <a:lnTo>
                  <a:pt x="530" y="0"/>
                </a:lnTo>
                <a:lnTo>
                  <a:pt x="561" y="88"/>
                </a:lnTo>
                <a:lnTo>
                  <a:pt x="561" y="0"/>
                </a:lnTo>
                <a:lnTo>
                  <a:pt x="589" y="88"/>
                </a:lnTo>
                <a:lnTo>
                  <a:pt x="589" y="0"/>
                </a:lnTo>
                <a:lnTo>
                  <a:pt x="620" y="88"/>
                </a:lnTo>
                <a:lnTo>
                  <a:pt x="620" y="0"/>
                </a:lnTo>
                <a:lnTo>
                  <a:pt x="651" y="88"/>
                </a:lnTo>
                <a:lnTo>
                  <a:pt x="651" y="86"/>
                </a:lnTo>
                <a:lnTo>
                  <a:pt x="670" y="184"/>
                </a:lnTo>
                <a:lnTo>
                  <a:pt x="0" y="184"/>
                </a:lnTo>
                <a:lnTo>
                  <a:pt x="0" y="40"/>
                </a:lnTo>
                <a:lnTo>
                  <a:pt x="17" y="88"/>
                </a:lnTo>
                <a:lnTo>
                  <a:pt x="17"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1" name="Freeform 443"/>
          <p:cNvSpPr>
            <a:spLocks/>
          </p:cNvSpPr>
          <p:nvPr/>
        </p:nvSpPr>
        <p:spPr bwMode="auto">
          <a:xfrm>
            <a:off x="5202228" y="6378506"/>
            <a:ext cx="575624" cy="161718"/>
          </a:xfrm>
          <a:custGeom>
            <a:avLst/>
            <a:gdLst>
              <a:gd name="T0" fmla="*/ 146 w 293"/>
              <a:gd name="T1" fmla="*/ 0 h 83"/>
              <a:gd name="T2" fmla="*/ 186 w 293"/>
              <a:gd name="T3" fmla="*/ 0 h 83"/>
              <a:gd name="T4" fmla="*/ 220 w 293"/>
              <a:gd name="T5" fmla="*/ 6 h 83"/>
              <a:gd name="T6" fmla="*/ 251 w 293"/>
              <a:gd name="T7" fmla="*/ 12 h 83"/>
              <a:gd name="T8" fmla="*/ 274 w 293"/>
              <a:gd name="T9" fmla="*/ 20 h 83"/>
              <a:gd name="T10" fmla="*/ 288 w 293"/>
              <a:gd name="T11" fmla="*/ 29 h 83"/>
              <a:gd name="T12" fmla="*/ 293 w 293"/>
              <a:gd name="T13" fmla="*/ 41 h 83"/>
              <a:gd name="T14" fmla="*/ 288 w 293"/>
              <a:gd name="T15" fmla="*/ 52 h 83"/>
              <a:gd name="T16" fmla="*/ 274 w 293"/>
              <a:gd name="T17" fmla="*/ 62 h 83"/>
              <a:gd name="T18" fmla="*/ 251 w 293"/>
              <a:gd name="T19" fmla="*/ 70 h 83"/>
              <a:gd name="T20" fmla="*/ 220 w 293"/>
              <a:gd name="T21" fmla="*/ 77 h 83"/>
              <a:gd name="T22" fmla="*/ 186 w 293"/>
              <a:gd name="T23" fmla="*/ 81 h 83"/>
              <a:gd name="T24" fmla="*/ 146 w 293"/>
              <a:gd name="T25" fmla="*/ 83 h 83"/>
              <a:gd name="T26" fmla="*/ 107 w 293"/>
              <a:gd name="T27" fmla="*/ 81 h 83"/>
              <a:gd name="T28" fmla="*/ 73 w 293"/>
              <a:gd name="T29" fmla="*/ 77 h 83"/>
              <a:gd name="T30" fmla="*/ 42 w 293"/>
              <a:gd name="T31" fmla="*/ 70 h 83"/>
              <a:gd name="T32" fmla="*/ 19 w 293"/>
              <a:gd name="T33" fmla="*/ 62 h 83"/>
              <a:gd name="T34" fmla="*/ 4 w 293"/>
              <a:gd name="T35" fmla="*/ 52 h 83"/>
              <a:gd name="T36" fmla="*/ 0 w 293"/>
              <a:gd name="T37" fmla="*/ 41 h 83"/>
              <a:gd name="T38" fmla="*/ 4 w 293"/>
              <a:gd name="T39" fmla="*/ 29 h 83"/>
              <a:gd name="T40" fmla="*/ 19 w 293"/>
              <a:gd name="T41" fmla="*/ 20 h 83"/>
              <a:gd name="T42" fmla="*/ 42 w 293"/>
              <a:gd name="T43" fmla="*/ 12 h 83"/>
              <a:gd name="T44" fmla="*/ 73 w 293"/>
              <a:gd name="T45" fmla="*/ 6 h 83"/>
              <a:gd name="T46" fmla="*/ 107 w 293"/>
              <a:gd name="T47" fmla="*/ 0 h 83"/>
              <a:gd name="T48" fmla="*/ 146 w 293"/>
              <a:gd name="T4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3" h="83">
                <a:moveTo>
                  <a:pt x="146" y="0"/>
                </a:moveTo>
                <a:lnTo>
                  <a:pt x="186" y="0"/>
                </a:lnTo>
                <a:lnTo>
                  <a:pt x="220" y="6"/>
                </a:lnTo>
                <a:lnTo>
                  <a:pt x="251" y="12"/>
                </a:lnTo>
                <a:lnTo>
                  <a:pt x="274" y="20"/>
                </a:lnTo>
                <a:lnTo>
                  <a:pt x="288" y="29"/>
                </a:lnTo>
                <a:lnTo>
                  <a:pt x="293" y="41"/>
                </a:lnTo>
                <a:lnTo>
                  <a:pt x="288" y="52"/>
                </a:lnTo>
                <a:lnTo>
                  <a:pt x="274" y="62"/>
                </a:lnTo>
                <a:lnTo>
                  <a:pt x="251" y="70"/>
                </a:lnTo>
                <a:lnTo>
                  <a:pt x="220" y="77"/>
                </a:lnTo>
                <a:lnTo>
                  <a:pt x="186" y="81"/>
                </a:lnTo>
                <a:lnTo>
                  <a:pt x="146" y="83"/>
                </a:lnTo>
                <a:lnTo>
                  <a:pt x="107" y="81"/>
                </a:lnTo>
                <a:lnTo>
                  <a:pt x="73" y="77"/>
                </a:lnTo>
                <a:lnTo>
                  <a:pt x="42" y="70"/>
                </a:lnTo>
                <a:lnTo>
                  <a:pt x="19" y="62"/>
                </a:lnTo>
                <a:lnTo>
                  <a:pt x="4" y="52"/>
                </a:lnTo>
                <a:lnTo>
                  <a:pt x="0" y="41"/>
                </a:lnTo>
                <a:lnTo>
                  <a:pt x="4" y="29"/>
                </a:lnTo>
                <a:lnTo>
                  <a:pt x="19" y="20"/>
                </a:lnTo>
                <a:lnTo>
                  <a:pt x="42" y="12"/>
                </a:lnTo>
                <a:lnTo>
                  <a:pt x="73" y="6"/>
                </a:lnTo>
                <a:lnTo>
                  <a:pt x="107" y="0"/>
                </a:lnTo>
                <a:lnTo>
                  <a:pt x="146" y="0"/>
                </a:lnTo>
                <a:close/>
              </a:path>
            </a:pathLst>
          </a:custGeom>
          <a:solidFill>
            <a:srgbClr val="9695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2" name="Freeform 444"/>
          <p:cNvSpPr>
            <a:spLocks/>
          </p:cNvSpPr>
          <p:nvPr/>
        </p:nvSpPr>
        <p:spPr bwMode="auto">
          <a:xfrm>
            <a:off x="5439943" y="6442804"/>
            <a:ext cx="98229" cy="31175"/>
          </a:xfrm>
          <a:custGeom>
            <a:avLst/>
            <a:gdLst>
              <a:gd name="T0" fmla="*/ 25 w 50"/>
              <a:gd name="T1" fmla="*/ 0 h 16"/>
              <a:gd name="T2" fmla="*/ 34 w 50"/>
              <a:gd name="T3" fmla="*/ 2 h 16"/>
              <a:gd name="T4" fmla="*/ 40 w 50"/>
              <a:gd name="T5" fmla="*/ 2 h 16"/>
              <a:gd name="T6" fmla="*/ 46 w 50"/>
              <a:gd name="T7" fmla="*/ 4 h 16"/>
              <a:gd name="T8" fmla="*/ 50 w 50"/>
              <a:gd name="T9" fmla="*/ 6 h 16"/>
              <a:gd name="T10" fmla="*/ 50 w 50"/>
              <a:gd name="T11" fmla="*/ 8 h 16"/>
              <a:gd name="T12" fmla="*/ 50 w 50"/>
              <a:gd name="T13" fmla="*/ 10 h 16"/>
              <a:gd name="T14" fmla="*/ 46 w 50"/>
              <a:gd name="T15" fmla="*/ 12 h 16"/>
              <a:gd name="T16" fmla="*/ 40 w 50"/>
              <a:gd name="T17" fmla="*/ 14 h 16"/>
              <a:gd name="T18" fmla="*/ 34 w 50"/>
              <a:gd name="T19" fmla="*/ 16 h 16"/>
              <a:gd name="T20" fmla="*/ 25 w 50"/>
              <a:gd name="T21" fmla="*/ 16 h 16"/>
              <a:gd name="T22" fmla="*/ 17 w 50"/>
              <a:gd name="T23" fmla="*/ 16 h 16"/>
              <a:gd name="T24" fmla="*/ 11 w 50"/>
              <a:gd name="T25" fmla="*/ 14 h 16"/>
              <a:gd name="T26" fmla="*/ 5 w 50"/>
              <a:gd name="T27" fmla="*/ 12 h 16"/>
              <a:gd name="T28" fmla="*/ 2 w 50"/>
              <a:gd name="T29" fmla="*/ 10 h 16"/>
              <a:gd name="T30" fmla="*/ 0 w 50"/>
              <a:gd name="T31" fmla="*/ 8 h 16"/>
              <a:gd name="T32" fmla="*/ 2 w 50"/>
              <a:gd name="T33" fmla="*/ 6 h 16"/>
              <a:gd name="T34" fmla="*/ 5 w 50"/>
              <a:gd name="T35" fmla="*/ 4 h 16"/>
              <a:gd name="T36" fmla="*/ 11 w 50"/>
              <a:gd name="T37" fmla="*/ 2 h 16"/>
              <a:gd name="T38" fmla="*/ 17 w 50"/>
              <a:gd name="T39" fmla="*/ 2 h 16"/>
              <a:gd name="T40" fmla="*/ 25 w 50"/>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25" y="0"/>
                </a:moveTo>
                <a:lnTo>
                  <a:pt x="34" y="2"/>
                </a:lnTo>
                <a:lnTo>
                  <a:pt x="40" y="2"/>
                </a:lnTo>
                <a:lnTo>
                  <a:pt x="46" y="4"/>
                </a:lnTo>
                <a:lnTo>
                  <a:pt x="50" y="6"/>
                </a:lnTo>
                <a:lnTo>
                  <a:pt x="50" y="8"/>
                </a:lnTo>
                <a:lnTo>
                  <a:pt x="50" y="10"/>
                </a:lnTo>
                <a:lnTo>
                  <a:pt x="46" y="12"/>
                </a:lnTo>
                <a:lnTo>
                  <a:pt x="40" y="14"/>
                </a:lnTo>
                <a:lnTo>
                  <a:pt x="34" y="16"/>
                </a:lnTo>
                <a:lnTo>
                  <a:pt x="25" y="16"/>
                </a:lnTo>
                <a:lnTo>
                  <a:pt x="17" y="16"/>
                </a:lnTo>
                <a:lnTo>
                  <a:pt x="11" y="14"/>
                </a:lnTo>
                <a:lnTo>
                  <a:pt x="5" y="12"/>
                </a:lnTo>
                <a:lnTo>
                  <a:pt x="2" y="10"/>
                </a:lnTo>
                <a:lnTo>
                  <a:pt x="0" y="8"/>
                </a:lnTo>
                <a:lnTo>
                  <a:pt x="2" y="6"/>
                </a:lnTo>
                <a:lnTo>
                  <a:pt x="5" y="4"/>
                </a:lnTo>
                <a:lnTo>
                  <a:pt x="11" y="2"/>
                </a:lnTo>
                <a:lnTo>
                  <a:pt x="17" y="2"/>
                </a:lnTo>
                <a:lnTo>
                  <a:pt x="25" y="0"/>
                </a:lnTo>
                <a:close/>
              </a:path>
            </a:pathLst>
          </a:custGeom>
          <a:solidFill>
            <a:srgbClr val="74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3" name="Freeform 445"/>
          <p:cNvSpPr>
            <a:spLocks/>
          </p:cNvSpPr>
          <p:nvPr/>
        </p:nvSpPr>
        <p:spPr bwMode="auto">
          <a:xfrm>
            <a:off x="6736571" y="6255756"/>
            <a:ext cx="396847" cy="75988"/>
          </a:xfrm>
          <a:custGeom>
            <a:avLst/>
            <a:gdLst>
              <a:gd name="T0" fmla="*/ 21 w 202"/>
              <a:gd name="T1" fmla="*/ 0 h 39"/>
              <a:gd name="T2" fmla="*/ 21 w 202"/>
              <a:gd name="T3" fmla="*/ 19 h 39"/>
              <a:gd name="T4" fmla="*/ 29 w 202"/>
              <a:gd name="T5" fmla="*/ 23 h 39"/>
              <a:gd name="T6" fmla="*/ 35 w 202"/>
              <a:gd name="T7" fmla="*/ 19 h 39"/>
              <a:gd name="T8" fmla="*/ 37 w 202"/>
              <a:gd name="T9" fmla="*/ 0 h 39"/>
              <a:gd name="T10" fmla="*/ 44 w 202"/>
              <a:gd name="T11" fmla="*/ 15 h 39"/>
              <a:gd name="T12" fmla="*/ 48 w 202"/>
              <a:gd name="T13" fmla="*/ 23 h 39"/>
              <a:gd name="T14" fmla="*/ 56 w 202"/>
              <a:gd name="T15" fmla="*/ 23 h 39"/>
              <a:gd name="T16" fmla="*/ 60 w 202"/>
              <a:gd name="T17" fmla="*/ 15 h 39"/>
              <a:gd name="T18" fmla="*/ 69 w 202"/>
              <a:gd name="T19" fmla="*/ 0 h 39"/>
              <a:gd name="T20" fmla="*/ 71 w 202"/>
              <a:gd name="T21" fmla="*/ 19 h 39"/>
              <a:gd name="T22" fmla="*/ 77 w 202"/>
              <a:gd name="T23" fmla="*/ 23 h 39"/>
              <a:gd name="T24" fmla="*/ 83 w 202"/>
              <a:gd name="T25" fmla="*/ 19 h 39"/>
              <a:gd name="T26" fmla="*/ 85 w 202"/>
              <a:gd name="T27" fmla="*/ 0 h 39"/>
              <a:gd name="T28" fmla="*/ 94 w 202"/>
              <a:gd name="T29" fmla="*/ 15 h 39"/>
              <a:gd name="T30" fmla="*/ 98 w 202"/>
              <a:gd name="T31" fmla="*/ 23 h 39"/>
              <a:gd name="T32" fmla="*/ 106 w 202"/>
              <a:gd name="T33" fmla="*/ 23 h 39"/>
              <a:gd name="T34" fmla="*/ 110 w 202"/>
              <a:gd name="T35" fmla="*/ 15 h 39"/>
              <a:gd name="T36" fmla="*/ 119 w 202"/>
              <a:gd name="T37" fmla="*/ 0 h 39"/>
              <a:gd name="T38" fmla="*/ 119 w 202"/>
              <a:gd name="T39" fmla="*/ 19 h 39"/>
              <a:gd name="T40" fmla="*/ 127 w 202"/>
              <a:gd name="T41" fmla="*/ 23 h 39"/>
              <a:gd name="T42" fmla="*/ 133 w 202"/>
              <a:gd name="T43" fmla="*/ 19 h 39"/>
              <a:gd name="T44" fmla="*/ 135 w 202"/>
              <a:gd name="T45" fmla="*/ 0 h 39"/>
              <a:gd name="T46" fmla="*/ 142 w 202"/>
              <a:gd name="T47" fmla="*/ 15 h 39"/>
              <a:gd name="T48" fmla="*/ 146 w 202"/>
              <a:gd name="T49" fmla="*/ 23 h 39"/>
              <a:gd name="T50" fmla="*/ 154 w 202"/>
              <a:gd name="T51" fmla="*/ 23 h 39"/>
              <a:gd name="T52" fmla="*/ 158 w 202"/>
              <a:gd name="T53" fmla="*/ 15 h 39"/>
              <a:gd name="T54" fmla="*/ 167 w 202"/>
              <a:gd name="T55" fmla="*/ 0 h 39"/>
              <a:gd name="T56" fmla="*/ 169 w 202"/>
              <a:gd name="T57" fmla="*/ 19 h 39"/>
              <a:gd name="T58" fmla="*/ 175 w 202"/>
              <a:gd name="T59" fmla="*/ 23 h 39"/>
              <a:gd name="T60" fmla="*/ 181 w 202"/>
              <a:gd name="T61" fmla="*/ 19 h 39"/>
              <a:gd name="T62" fmla="*/ 183 w 202"/>
              <a:gd name="T63" fmla="*/ 0 h 39"/>
              <a:gd name="T64" fmla="*/ 202 w 202"/>
              <a:gd name="T65" fmla="*/ 2 h 39"/>
              <a:gd name="T66" fmla="*/ 184 w 202"/>
              <a:gd name="T67" fmla="*/ 33 h 39"/>
              <a:gd name="T68" fmla="*/ 39 w 202"/>
              <a:gd name="T69" fmla="*/ 39 h 39"/>
              <a:gd name="T70" fmla="*/ 6 w 202"/>
              <a:gd name="T71" fmla="*/ 21 h 39"/>
              <a:gd name="T72" fmla="*/ 0 w 202"/>
              <a:gd name="T7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39">
                <a:moveTo>
                  <a:pt x="0" y="0"/>
                </a:moveTo>
                <a:lnTo>
                  <a:pt x="21" y="0"/>
                </a:lnTo>
                <a:lnTo>
                  <a:pt x="21" y="15"/>
                </a:lnTo>
                <a:lnTo>
                  <a:pt x="21" y="19"/>
                </a:lnTo>
                <a:lnTo>
                  <a:pt x="25" y="23"/>
                </a:lnTo>
                <a:lnTo>
                  <a:pt x="29" y="23"/>
                </a:lnTo>
                <a:lnTo>
                  <a:pt x="33" y="23"/>
                </a:lnTo>
                <a:lnTo>
                  <a:pt x="35" y="19"/>
                </a:lnTo>
                <a:lnTo>
                  <a:pt x="37" y="15"/>
                </a:lnTo>
                <a:lnTo>
                  <a:pt x="37" y="0"/>
                </a:lnTo>
                <a:lnTo>
                  <a:pt x="44" y="0"/>
                </a:lnTo>
                <a:lnTo>
                  <a:pt x="44" y="15"/>
                </a:lnTo>
                <a:lnTo>
                  <a:pt x="46" y="19"/>
                </a:lnTo>
                <a:lnTo>
                  <a:pt x="48" y="23"/>
                </a:lnTo>
                <a:lnTo>
                  <a:pt x="52" y="23"/>
                </a:lnTo>
                <a:lnTo>
                  <a:pt x="56" y="23"/>
                </a:lnTo>
                <a:lnTo>
                  <a:pt x="60" y="19"/>
                </a:lnTo>
                <a:lnTo>
                  <a:pt x="60" y="15"/>
                </a:lnTo>
                <a:lnTo>
                  <a:pt x="60" y="0"/>
                </a:lnTo>
                <a:lnTo>
                  <a:pt x="69" y="0"/>
                </a:lnTo>
                <a:lnTo>
                  <a:pt x="69" y="15"/>
                </a:lnTo>
                <a:lnTo>
                  <a:pt x="71" y="19"/>
                </a:lnTo>
                <a:lnTo>
                  <a:pt x="73" y="23"/>
                </a:lnTo>
                <a:lnTo>
                  <a:pt x="77" y="23"/>
                </a:lnTo>
                <a:lnTo>
                  <a:pt x="81" y="23"/>
                </a:lnTo>
                <a:lnTo>
                  <a:pt x="83" y="19"/>
                </a:lnTo>
                <a:lnTo>
                  <a:pt x="85" y="15"/>
                </a:lnTo>
                <a:lnTo>
                  <a:pt x="85" y="0"/>
                </a:lnTo>
                <a:lnTo>
                  <a:pt x="94" y="0"/>
                </a:lnTo>
                <a:lnTo>
                  <a:pt x="94" y="15"/>
                </a:lnTo>
                <a:lnTo>
                  <a:pt x="94" y="19"/>
                </a:lnTo>
                <a:lnTo>
                  <a:pt x="98" y="23"/>
                </a:lnTo>
                <a:lnTo>
                  <a:pt x="102" y="23"/>
                </a:lnTo>
                <a:lnTo>
                  <a:pt x="106" y="23"/>
                </a:lnTo>
                <a:lnTo>
                  <a:pt x="108" y="19"/>
                </a:lnTo>
                <a:lnTo>
                  <a:pt x="110" y="15"/>
                </a:lnTo>
                <a:lnTo>
                  <a:pt x="110" y="0"/>
                </a:lnTo>
                <a:lnTo>
                  <a:pt x="119" y="0"/>
                </a:lnTo>
                <a:lnTo>
                  <a:pt x="119" y="15"/>
                </a:lnTo>
                <a:lnTo>
                  <a:pt x="119" y="19"/>
                </a:lnTo>
                <a:lnTo>
                  <a:pt x="123" y="23"/>
                </a:lnTo>
                <a:lnTo>
                  <a:pt x="127" y="23"/>
                </a:lnTo>
                <a:lnTo>
                  <a:pt x="131" y="23"/>
                </a:lnTo>
                <a:lnTo>
                  <a:pt x="133" y="19"/>
                </a:lnTo>
                <a:lnTo>
                  <a:pt x="135" y="15"/>
                </a:lnTo>
                <a:lnTo>
                  <a:pt x="135" y="0"/>
                </a:lnTo>
                <a:lnTo>
                  <a:pt x="142" y="0"/>
                </a:lnTo>
                <a:lnTo>
                  <a:pt x="142" y="15"/>
                </a:lnTo>
                <a:lnTo>
                  <a:pt x="144" y="19"/>
                </a:lnTo>
                <a:lnTo>
                  <a:pt x="146" y="23"/>
                </a:lnTo>
                <a:lnTo>
                  <a:pt x="150" y="23"/>
                </a:lnTo>
                <a:lnTo>
                  <a:pt x="154" y="23"/>
                </a:lnTo>
                <a:lnTo>
                  <a:pt x="158" y="19"/>
                </a:lnTo>
                <a:lnTo>
                  <a:pt x="158" y="15"/>
                </a:lnTo>
                <a:lnTo>
                  <a:pt x="158" y="0"/>
                </a:lnTo>
                <a:lnTo>
                  <a:pt x="167" y="0"/>
                </a:lnTo>
                <a:lnTo>
                  <a:pt x="167" y="15"/>
                </a:lnTo>
                <a:lnTo>
                  <a:pt x="169" y="19"/>
                </a:lnTo>
                <a:lnTo>
                  <a:pt x="171" y="23"/>
                </a:lnTo>
                <a:lnTo>
                  <a:pt x="175" y="23"/>
                </a:lnTo>
                <a:lnTo>
                  <a:pt x="179" y="23"/>
                </a:lnTo>
                <a:lnTo>
                  <a:pt x="181" y="19"/>
                </a:lnTo>
                <a:lnTo>
                  <a:pt x="183" y="15"/>
                </a:lnTo>
                <a:lnTo>
                  <a:pt x="183" y="0"/>
                </a:lnTo>
                <a:lnTo>
                  <a:pt x="202" y="0"/>
                </a:lnTo>
                <a:lnTo>
                  <a:pt x="202" y="2"/>
                </a:lnTo>
                <a:lnTo>
                  <a:pt x="198" y="21"/>
                </a:lnTo>
                <a:lnTo>
                  <a:pt x="184" y="33"/>
                </a:lnTo>
                <a:lnTo>
                  <a:pt x="165" y="39"/>
                </a:lnTo>
                <a:lnTo>
                  <a:pt x="39" y="39"/>
                </a:lnTo>
                <a:lnTo>
                  <a:pt x="19" y="33"/>
                </a:lnTo>
                <a:lnTo>
                  <a:pt x="6" y="21"/>
                </a:lnTo>
                <a:lnTo>
                  <a:pt x="0" y="2"/>
                </a:lnTo>
                <a:lnTo>
                  <a:pt x="0" y="0"/>
                </a:lnTo>
                <a:close/>
              </a:path>
            </a:pathLst>
          </a:custGeom>
          <a:solidFill>
            <a:srgbClr val="9695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4" name="Freeform 446"/>
          <p:cNvSpPr>
            <a:spLocks/>
          </p:cNvSpPr>
          <p:nvPr/>
        </p:nvSpPr>
        <p:spPr bwMode="auto">
          <a:xfrm>
            <a:off x="11345493" y="6251859"/>
            <a:ext cx="392918" cy="75988"/>
          </a:xfrm>
          <a:custGeom>
            <a:avLst/>
            <a:gdLst>
              <a:gd name="T0" fmla="*/ 20 w 200"/>
              <a:gd name="T1" fmla="*/ 0 h 39"/>
              <a:gd name="T2" fmla="*/ 20 w 200"/>
              <a:gd name="T3" fmla="*/ 21 h 39"/>
              <a:gd name="T4" fmla="*/ 27 w 200"/>
              <a:gd name="T5" fmla="*/ 25 h 39"/>
              <a:gd name="T6" fmla="*/ 33 w 200"/>
              <a:gd name="T7" fmla="*/ 21 h 39"/>
              <a:gd name="T8" fmla="*/ 35 w 200"/>
              <a:gd name="T9" fmla="*/ 0 h 39"/>
              <a:gd name="T10" fmla="*/ 45 w 200"/>
              <a:gd name="T11" fmla="*/ 17 h 39"/>
              <a:gd name="T12" fmla="*/ 46 w 200"/>
              <a:gd name="T13" fmla="*/ 23 h 39"/>
              <a:gd name="T14" fmla="*/ 56 w 200"/>
              <a:gd name="T15" fmla="*/ 23 h 39"/>
              <a:gd name="T16" fmla="*/ 58 w 200"/>
              <a:gd name="T17" fmla="*/ 17 h 39"/>
              <a:gd name="T18" fmla="*/ 68 w 200"/>
              <a:gd name="T19" fmla="*/ 0 h 39"/>
              <a:gd name="T20" fmla="*/ 69 w 200"/>
              <a:gd name="T21" fmla="*/ 21 h 39"/>
              <a:gd name="T22" fmla="*/ 75 w 200"/>
              <a:gd name="T23" fmla="*/ 25 h 39"/>
              <a:gd name="T24" fmla="*/ 83 w 200"/>
              <a:gd name="T25" fmla="*/ 21 h 39"/>
              <a:gd name="T26" fmla="*/ 83 w 200"/>
              <a:gd name="T27" fmla="*/ 0 h 39"/>
              <a:gd name="T28" fmla="*/ 93 w 200"/>
              <a:gd name="T29" fmla="*/ 17 h 39"/>
              <a:gd name="T30" fmla="*/ 96 w 200"/>
              <a:gd name="T31" fmla="*/ 23 h 39"/>
              <a:gd name="T32" fmla="*/ 104 w 200"/>
              <a:gd name="T33" fmla="*/ 23 h 39"/>
              <a:gd name="T34" fmla="*/ 108 w 200"/>
              <a:gd name="T35" fmla="*/ 17 h 39"/>
              <a:gd name="T36" fmla="*/ 117 w 200"/>
              <a:gd name="T37" fmla="*/ 0 h 39"/>
              <a:gd name="T38" fmla="*/ 117 w 200"/>
              <a:gd name="T39" fmla="*/ 21 h 39"/>
              <a:gd name="T40" fmla="*/ 125 w 200"/>
              <a:gd name="T41" fmla="*/ 25 h 39"/>
              <a:gd name="T42" fmla="*/ 131 w 200"/>
              <a:gd name="T43" fmla="*/ 21 h 39"/>
              <a:gd name="T44" fmla="*/ 133 w 200"/>
              <a:gd name="T45" fmla="*/ 0 h 39"/>
              <a:gd name="T46" fmla="*/ 142 w 200"/>
              <a:gd name="T47" fmla="*/ 17 h 39"/>
              <a:gd name="T48" fmla="*/ 144 w 200"/>
              <a:gd name="T49" fmla="*/ 23 h 39"/>
              <a:gd name="T50" fmla="*/ 154 w 200"/>
              <a:gd name="T51" fmla="*/ 23 h 39"/>
              <a:gd name="T52" fmla="*/ 156 w 200"/>
              <a:gd name="T53" fmla="*/ 17 h 39"/>
              <a:gd name="T54" fmla="*/ 165 w 200"/>
              <a:gd name="T55" fmla="*/ 0 h 39"/>
              <a:gd name="T56" fmla="*/ 167 w 200"/>
              <a:gd name="T57" fmla="*/ 21 h 39"/>
              <a:gd name="T58" fmla="*/ 173 w 200"/>
              <a:gd name="T59" fmla="*/ 25 h 39"/>
              <a:gd name="T60" fmla="*/ 181 w 200"/>
              <a:gd name="T61" fmla="*/ 21 h 39"/>
              <a:gd name="T62" fmla="*/ 181 w 200"/>
              <a:gd name="T63" fmla="*/ 0 h 39"/>
              <a:gd name="T64" fmla="*/ 200 w 200"/>
              <a:gd name="T65" fmla="*/ 2 h 39"/>
              <a:gd name="T66" fmla="*/ 183 w 200"/>
              <a:gd name="T67" fmla="*/ 35 h 39"/>
              <a:gd name="T68" fmla="*/ 37 w 200"/>
              <a:gd name="T69" fmla="*/ 39 h 39"/>
              <a:gd name="T70" fmla="*/ 4 w 200"/>
              <a:gd name="T71" fmla="*/ 21 h 39"/>
              <a:gd name="T72" fmla="*/ 0 w 200"/>
              <a:gd name="T7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39">
                <a:moveTo>
                  <a:pt x="0" y="0"/>
                </a:moveTo>
                <a:lnTo>
                  <a:pt x="20" y="0"/>
                </a:lnTo>
                <a:lnTo>
                  <a:pt x="20" y="17"/>
                </a:lnTo>
                <a:lnTo>
                  <a:pt x="20" y="21"/>
                </a:lnTo>
                <a:lnTo>
                  <a:pt x="23" y="23"/>
                </a:lnTo>
                <a:lnTo>
                  <a:pt x="27" y="25"/>
                </a:lnTo>
                <a:lnTo>
                  <a:pt x="31" y="23"/>
                </a:lnTo>
                <a:lnTo>
                  <a:pt x="33" y="21"/>
                </a:lnTo>
                <a:lnTo>
                  <a:pt x="35" y="17"/>
                </a:lnTo>
                <a:lnTo>
                  <a:pt x="35" y="0"/>
                </a:lnTo>
                <a:lnTo>
                  <a:pt x="45" y="0"/>
                </a:lnTo>
                <a:lnTo>
                  <a:pt x="45" y="17"/>
                </a:lnTo>
                <a:lnTo>
                  <a:pt x="45" y="21"/>
                </a:lnTo>
                <a:lnTo>
                  <a:pt x="46" y="23"/>
                </a:lnTo>
                <a:lnTo>
                  <a:pt x="52" y="25"/>
                </a:lnTo>
                <a:lnTo>
                  <a:pt x="56" y="23"/>
                </a:lnTo>
                <a:lnTo>
                  <a:pt x="58" y="21"/>
                </a:lnTo>
                <a:lnTo>
                  <a:pt x="58" y="17"/>
                </a:lnTo>
                <a:lnTo>
                  <a:pt x="58" y="0"/>
                </a:lnTo>
                <a:lnTo>
                  <a:pt x="68" y="0"/>
                </a:lnTo>
                <a:lnTo>
                  <a:pt x="68" y="17"/>
                </a:lnTo>
                <a:lnTo>
                  <a:pt x="69" y="21"/>
                </a:lnTo>
                <a:lnTo>
                  <a:pt x="71" y="23"/>
                </a:lnTo>
                <a:lnTo>
                  <a:pt x="75" y="25"/>
                </a:lnTo>
                <a:lnTo>
                  <a:pt x="79" y="23"/>
                </a:lnTo>
                <a:lnTo>
                  <a:pt x="83" y="21"/>
                </a:lnTo>
                <a:lnTo>
                  <a:pt x="83" y="17"/>
                </a:lnTo>
                <a:lnTo>
                  <a:pt x="83" y="0"/>
                </a:lnTo>
                <a:lnTo>
                  <a:pt x="93" y="0"/>
                </a:lnTo>
                <a:lnTo>
                  <a:pt x="93" y="17"/>
                </a:lnTo>
                <a:lnTo>
                  <a:pt x="94" y="21"/>
                </a:lnTo>
                <a:lnTo>
                  <a:pt x="96" y="23"/>
                </a:lnTo>
                <a:lnTo>
                  <a:pt x="100" y="25"/>
                </a:lnTo>
                <a:lnTo>
                  <a:pt x="104" y="23"/>
                </a:lnTo>
                <a:lnTo>
                  <a:pt x="106" y="21"/>
                </a:lnTo>
                <a:lnTo>
                  <a:pt x="108" y="17"/>
                </a:lnTo>
                <a:lnTo>
                  <a:pt x="108" y="0"/>
                </a:lnTo>
                <a:lnTo>
                  <a:pt x="117" y="0"/>
                </a:lnTo>
                <a:lnTo>
                  <a:pt x="117" y="17"/>
                </a:lnTo>
                <a:lnTo>
                  <a:pt x="117" y="21"/>
                </a:lnTo>
                <a:lnTo>
                  <a:pt x="121" y="23"/>
                </a:lnTo>
                <a:lnTo>
                  <a:pt x="125" y="25"/>
                </a:lnTo>
                <a:lnTo>
                  <a:pt x="129" y="23"/>
                </a:lnTo>
                <a:lnTo>
                  <a:pt x="131" y="21"/>
                </a:lnTo>
                <a:lnTo>
                  <a:pt x="133" y="17"/>
                </a:lnTo>
                <a:lnTo>
                  <a:pt x="133" y="0"/>
                </a:lnTo>
                <a:lnTo>
                  <a:pt x="142" y="0"/>
                </a:lnTo>
                <a:lnTo>
                  <a:pt x="142" y="17"/>
                </a:lnTo>
                <a:lnTo>
                  <a:pt x="142" y="21"/>
                </a:lnTo>
                <a:lnTo>
                  <a:pt x="144" y="23"/>
                </a:lnTo>
                <a:lnTo>
                  <a:pt x="148" y="25"/>
                </a:lnTo>
                <a:lnTo>
                  <a:pt x="154" y="23"/>
                </a:lnTo>
                <a:lnTo>
                  <a:pt x="156" y="21"/>
                </a:lnTo>
                <a:lnTo>
                  <a:pt x="156" y="17"/>
                </a:lnTo>
                <a:lnTo>
                  <a:pt x="156" y="0"/>
                </a:lnTo>
                <a:lnTo>
                  <a:pt x="165" y="0"/>
                </a:lnTo>
                <a:lnTo>
                  <a:pt x="165" y="17"/>
                </a:lnTo>
                <a:lnTo>
                  <a:pt x="167" y="21"/>
                </a:lnTo>
                <a:lnTo>
                  <a:pt x="169" y="23"/>
                </a:lnTo>
                <a:lnTo>
                  <a:pt x="173" y="25"/>
                </a:lnTo>
                <a:lnTo>
                  <a:pt x="177" y="23"/>
                </a:lnTo>
                <a:lnTo>
                  <a:pt x="181" y="21"/>
                </a:lnTo>
                <a:lnTo>
                  <a:pt x="181" y="17"/>
                </a:lnTo>
                <a:lnTo>
                  <a:pt x="181" y="0"/>
                </a:lnTo>
                <a:lnTo>
                  <a:pt x="200" y="0"/>
                </a:lnTo>
                <a:lnTo>
                  <a:pt x="200" y="2"/>
                </a:lnTo>
                <a:lnTo>
                  <a:pt x="196" y="21"/>
                </a:lnTo>
                <a:lnTo>
                  <a:pt x="183" y="35"/>
                </a:lnTo>
                <a:lnTo>
                  <a:pt x="164" y="39"/>
                </a:lnTo>
                <a:lnTo>
                  <a:pt x="37" y="39"/>
                </a:lnTo>
                <a:lnTo>
                  <a:pt x="18" y="35"/>
                </a:lnTo>
                <a:lnTo>
                  <a:pt x="4" y="21"/>
                </a:lnTo>
                <a:lnTo>
                  <a:pt x="0" y="2"/>
                </a:lnTo>
                <a:lnTo>
                  <a:pt x="0" y="0"/>
                </a:lnTo>
                <a:close/>
              </a:path>
            </a:pathLst>
          </a:custGeom>
          <a:solidFill>
            <a:srgbClr val="9695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5" name="Freeform 464"/>
          <p:cNvSpPr>
            <a:spLocks/>
          </p:cNvSpPr>
          <p:nvPr/>
        </p:nvSpPr>
        <p:spPr bwMode="auto">
          <a:xfrm>
            <a:off x="5940913" y="6117419"/>
            <a:ext cx="343803" cy="37020"/>
          </a:xfrm>
          <a:custGeom>
            <a:avLst/>
            <a:gdLst>
              <a:gd name="T0" fmla="*/ 88 w 175"/>
              <a:gd name="T1" fmla="*/ 0 h 19"/>
              <a:gd name="T2" fmla="*/ 121 w 175"/>
              <a:gd name="T3" fmla="*/ 0 h 19"/>
              <a:gd name="T4" fmla="*/ 150 w 175"/>
              <a:gd name="T5" fmla="*/ 2 h 19"/>
              <a:gd name="T6" fmla="*/ 169 w 175"/>
              <a:gd name="T7" fmla="*/ 6 h 19"/>
              <a:gd name="T8" fmla="*/ 175 w 175"/>
              <a:gd name="T9" fmla="*/ 10 h 19"/>
              <a:gd name="T10" fmla="*/ 169 w 175"/>
              <a:gd name="T11" fmla="*/ 13 h 19"/>
              <a:gd name="T12" fmla="*/ 150 w 175"/>
              <a:gd name="T13" fmla="*/ 15 h 19"/>
              <a:gd name="T14" fmla="*/ 121 w 175"/>
              <a:gd name="T15" fmla="*/ 17 h 19"/>
              <a:gd name="T16" fmla="*/ 88 w 175"/>
              <a:gd name="T17" fmla="*/ 19 h 19"/>
              <a:gd name="T18" fmla="*/ 54 w 175"/>
              <a:gd name="T19" fmla="*/ 17 h 19"/>
              <a:gd name="T20" fmla="*/ 25 w 175"/>
              <a:gd name="T21" fmla="*/ 15 h 19"/>
              <a:gd name="T22" fmla="*/ 6 w 175"/>
              <a:gd name="T23" fmla="*/ 13 h 19"/>
              <a:gd name="T24" fmla="*/ 0 w 175"/>
              <a:gd name="T25" fmla="*/ 10 h 19"/>
              <a:gd name="T26" fmla="*/ 6 w 175"/>
              <a:gd name="T27" fmla="*/ 6 h 19"/>
              <a:gd name="T28" fmla="*/ 25 w 175"/>
              <a:gd name="T29" fmla="*/ 2 h 19"/>
              <a:gd name="T30" fmla="*/ 54 w 175"/>
              <a:gd name="T31" fmla="*/ 0 h 19"/>
              <a:gd name="T32" fmla="*/ 88 w 175"/>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9">
                <a:moveTo>
                  <a:pt x="88" y="0"/>
                </a:moveTo>
                <a:lnTo>
                  <a:pt x="121" y="0"/>
                </a:lnTo>
                <a:lnTo>
                  <a:pt x="150" y="2"/>
                </a:lnTo>
                <a:lnTo>
                  <a:pt x="169" y="6"/>
                </a:lnTo>
                <a:lnTo>
                  <a:pt x="175" y="10"/>
                </a:lnTo>
                <a:lnTo>
                  <a:pt x="169" y="13"/>
                </a:lnTo>
                <a:lnTo>
                  <a:pt x="150" y="15"/>
                </a:lnTo>
                <a:lnTo>
                  <a:pt x="121" y="17"/>
                </a:lnTo>
                <a:lnTo>
                  <a:pt x="88" y="19"/>
                </a:lnTo>
                <a:lnTo>
                  <a:pt x="54" y="17"/>
                </a:lnTo>
                <a:lnTo>
                  <a:pt x="25" y="15"/>
                </a:lnTo>
                <a:lnTo>
                  <a:pt x="6" y="13"/>
                </a:lnTo>
                <a:lnTo>
                  <a:pt x="0" y="10"/>
                </a:lnTo>
                <a:lnTo>
                  <a:pt x="6" y="6"/>
                </a:lnTo>
                <a:lnTo>
                  <a:pt x="25" y="2"/>
                </a:lnTo>
                <a:lnTo>
                  <a:pt x="54" y="0"/>
                </a:lnTo>
                <a:lnTo>
                  <a:pt x="88" y="0"/>
                </a:lnTo>
                <a:close/>
              </a:path>
            </a:pathLst>
          </a:custGeom>
          <a:solidFill>
            <a:srgbClr val="73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6" name="Freeform 465"/>
          <p:cNvSpPr>
            <a:spLocks/>
          </p:cNvSpPr>
          <p:nvPr/>
        </p:nvSpPr>
        <p:spPr bwMode="auto">
          <a:xfrm>
            <a:off x="10942752" y="5491979"/>
            <a:ext cx="335944" cy="333178"/>
          </a:xfrm>
          <a:custGeom>
            <a:avLst/>
            <a:gdLst>
              <a:gd name="T0" fmla="*/ 86 w 171"/>
              <a:gd name="T1" fmla="*/ 0 h 171"/>
              <a:gd name="T2" fmla="*/ 113 w 171"/>
              <a:gd name="T3" fmla="*/ 6 h 171"/>
              <a:gd name="T4" fmla="*/ 136 w 171"/>
              <a:gd name="T5" fmla="*/ 18 h 171"/>
              <a:gd name="T6" fmla="*/ 154 w 171"/>
              <a:gd name="T7" fmla="*/ 37 h 171"/>
              <a:gd name="T8" fmla="*/ 167 w 171"/>
              <a:gd name="T9" fmla="*/ 60 h 171"/>
              <a:gd name="T10" fmla="*/ 171 w 171"/>
              <a:gd name="T11" fmla="*/ 87 h 171"/>
              <a:gd name="T12" fmla="*/ 167 w 171"/>
              <a:gd name="T13" fmla="*/ 114 h 171"/>
              <a:gd name="T14" fmla="*/ 154 w 171"/>
              <a:gd name="T15" fmla="*/ 137 h 171"/>
              <a:gd name="T16" fmla="*/ 136 w 171"/>
              <a:gd name="T17" fmla="*/ 156 h 171"/>
              <a:gd name="T18" fmla="*/ 113 w 171"/>
              <a:gd name="T19" fmla="*/ 167 h 171"/>
              <a:gd name="T20" fmla="*/ 86 w 171"/>
              <a:gd name="T21" fmla="*/ 171 h 171"/>
              <a:gd name="T22" fmla="*/ 58 w 171"/>
              <a:gd name="T23" fmla="*/ 167 h 171"/>
              <a:gd name="T24" fmla="*/ 34 w 171"/>
              <a:gd name="T25" fmla="*/ 156 h 171"/>
              <a:gd name="T26" fmla="*/ 17 w 171"/>
              <a:gd name="T27" fmla="*/ 137 h 171"/>
              <a:gd name="T28" fmla="*/ 4 w 171"/>
              <a:gd name="T29" fmla="*/ 114 h 171"/>
              <a:gd name="T30" fmla="*/ 0 w 171"/>
              <a:gd name="T31" fmla="*/ 87 h 171"/>
              <a:gd name="T32" fmla="*/ 4 w 171"/>
              <a:gd name="T33" fmla="*/ 60 h 171"/>
              <a:gd name="T34" fmla="*/ 17 w 171"/>
              <a:gd name="T35" fmla="*/ 37 h 171"/>
              <a:gd name="T36" fmla="*/ 34 w 171"/>
              <a:gd name="T37" fmla="*/ 18 h 171"/>
              <a:gd name="T38" fmla="*/ 58 w 171"/>
              <a:gd name="T39" fmla="*/ 6 h 171"/>
              <a:gd name="T40" fmla="*/ 86 w 171"/>
              <a:gd name="T4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71">
                <a:moveTo>
                  <a:pt x="86" y="0"/>
                </a:moveTo>
                <a:lnTo>
                  <a:pt x="113" y="6"/>
                </a:lnTo>
                <a:lnTo>
                  <a:pt x="136" y="18"/>
                </a:lnTo>
                <a:lnTo>
                  <a:pt x="154" y="37"/>
                </a:lnTo>
                <a:lnTo>
                  <a:pt x="167" y="60"/>
                </a:lnTo>
                <a:lnTo>
                  <a:pt x="171" y="87"/>
                </a:lnTo>
                <a:lnTo>
                  <a:pt x="167" y="114"/>
                </a:lnTo>
                <a:lnTo>
                  <a:pt x="154" y="137"/>
                </a:lnTo>
                <a:lnTo>
                  <a:pt x="136" y="156"/>
                </a:lnTo>
                <a:lnTo>
                  <a:pt x="113" y="167"/>
                </a:lnTo>
                <a:lnTo>
                  <a:pt x="86" y="171"/>
                </a:lnTo>
                <a:lnTo>
                  <a:pt x="58" y="167"/>
                </a:lnTo>
                <a:lnTo>
                  <a:pt x="34" y="156"/>
                </a:lnTo>
                <a:lnTo>
                  <a:pt x="17" y="137"/>
                </a:lnTo>
                <a:lnTo>
                  <a:pt x="4" y="114"/>
                </a:lnTo>
                <a:lnTo>
                  <a:pt x="0" y="87"/>
                </a:lnTo>
                <a:lnTo>
                  <a:pt x="4" y="60"/>
                </a:lnTo>
                <a:lnTo>
                  <a:pt x="17" y="37"/>
                </a:lnTo>
                <a:lnTo>
                  <a:pt x="34" y="18"/>
                </a:lnTo>
                <a:lnTo>
                  <a:pt x="58" y="6"/>
                </a:lnTo>
                <a:lnTo>
                  <a:pt x="86" y="0"/>
                </a:lnTo>
                <a:close/>
              </a:path>
            </a:pathLst>
          </a:custGeom>
          <a:solidFill>
            <a:srgbClr val="B9D5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7" name="Freeform 466"/>
          <p:cNvSpPr>
            <a:spLocks/>
          </p:cNvSpPr>
          <p:nvPr/>
        </p:nvSpPr>
        <p:spPr bwMode="auto">
          <a:xfrm>
            <a:off x="10984009" y="5675130"/>
            <a:ext cx="123769" cy="116905"/>
          </a:xfrm>
          <a:custGeom>
            <a:avLst/>
            <a:gdLst>
              <a:gd name="T0" fmla="*/ 0 w 63"/>
              <a:gd name="T1" fmla="*/ 0 h 60"/>
              <a:gd name="T2" fmla="*/ 0 w 63"/>
              <a:gd name="T3" fmla="*/ 0 h 60"/>
              <a:gd name="T4" fmla="*/ 2 w 63"/>
              <a:gd name="T5" fmla="*/ 8 h 60"/>
              <a:gd name="T6" fmla="*/ 6 w 63"/>
              <a:gd name="T7" fmla="*/ 18 h 60"/>
              <a:gd name="T8" fmla="*/ 13 w 63"/>
              <a:gd name="T9" fmla="*/ 29 h 60"/>
              <a:gd name="T10" fmla="*/ 23 w 63"/>
              <a:gd name="T11" fmla="*/ 41 h 60"/>
              <a:gd name="T12" fmla="*/ 40 w 63"/>
              <a:gd name="T13" fmla="*/ 50 h 60"/>
              <a:gd name="T14" fmla="*/ 63 w 63"/>
              <a:gd name="T15" fmla="*/ 56 h 60"/>
              <a:gd name="T16" fmla="*/ 60 w 63"/>
              <a:gd name="T17" fmla="*/ 60 h 60"/>
              <a:gd name="T18" fmla="*/ 37 w 63"/>
              <a:gd name="T19" fmla="*/ 52 h 60"/>
              <a:gd name="T20" fmla="*/ 21 w 63"/>
              <a:gd name="T21" fmla="*/ 43 h 60"/>
              <a:gd name="T22" fmla="*/ 10 w 63"/>
              <a:gd name="T23" fmla="*/ 31 h 60"/>
              <a:gd name="T24" fmla="*/ 4 w 63"/>
              <a:gd name="T25" fmla="*/ 18 h 60"/>
              <a:gd name="T26" fmla="*/ 2 w 63"/>
              <a:gd name="T27" fmla="*/ 8 h 60"/>
              <a:gd name="T28" fmla="*/ 0 w 63"/>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0">
                <a:moveTo>
                  <a:pt x="0" y="0"/>
                </a:moveTo>
                <a:lnTo>
                  <a:pt x="0" y="0"/>
                </a:lnTo>
                <a:lnTo>
                  <a:pt x="2" y="8"/>
                </a:lnTo>
                <a:lnTo>
                  <a:pt x="6" y="18"/>
                </a:lnTo>
                <a:lnTo>
                  <a:pt x="13" y="29"/>
                </a:lnTo>
                <a:lnTo>
                  <a:pt x="23" y="41"/>
                </a:lnTo>
                <a:lnTo>
                  <a:pt x="40" y="50"/>
                </a:lnTo>
                <a:lnTo>
                  <a:pt x="63" y="56"/>
                </a:lnTo>
                <a:lnTo>
                  <a:pt x="60" y="60"/>
                </a:lnTo>
                <a:lnTo>
                  <a:pt x="37" y="52"/>
                </a:lnTo>
                <a:lnTo>
                  <a:pt x="21" y="43"/>
                </a:lnTo>
                <a:lnTo>
                  <a:pt x="10" y="31"/>
                </a:lnTo>
                <a:lnTo>
                  <a:pt x="4" y="18"/>
                </a:lnTo>
                <a:lnTo>
                  <a:pt x="2" y="8"/>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8" name="Freeform 467"/>
          <p:cNvSpPr>
            <a:spLocks/>
          </p:cNvSpPr>
          <p:nvPr/>
        </p:nvSpPr>
        <p:spPr bwMode="auto">
          <a:xfrm>
            <a:off x="11107778" y="5645903"/>
            <a:ext cx="106088" cy="113008"/>
          </a:xfrm>
          <a:custGeom>
            <a:avLst/>
            <a:gdLst>
              <a:gd name="T0" fmla="*/ 54 w 54"/>
              <a:gd name="T1" fmla="*/ 0 h 58"/>
              <a:gd name="T2" fmla="*/ 54 w 54"/>
              <a:gd name="T3" fmla="*/ 0 h 58"/>
              <a:gd name="T4" fmla="*/ 54 w 54"/>
              <a:gd name="T5" fmla="*/ 6 h 58"/>
              <a:gd name="T6" fmla="*/ 50 w 54"/>
              <a:gd name="T7" fmla="*/ 17 h 58"/>
              <a:gd name="T8" fmla="*/ 45 w 54"/>
              <a:gd name="T9" fmla="*/ 29 h 58"/>
              <a:gd name="T10" fmla="*/ 35 w 54"/>
              <a:gd name="T11" fmla="*/ 40 h 58"/>
              <a:gd name="T12" fmla="*/ 22 w 54"/>
              <a:gd name="T13" fmla="*/ 50 h 58"/>
              <a:gd name="T14" fmla="*/ 0 w 54"/>
              <a:gd name="T15" fmla="*/ 58 h 58"/>
              <a:gd name="T16" fmla="*/ 0 w 54"/>
              <a:gd name="T17" fmla="*/ 54 h 58"/>
              <a:gd name="T18" fmla="*/ 20 w 54"/>
              <a:gd name="T19" fmla="*/ 48 h 58"/>
              <a:gd name="T20" fmla="*/ 35 w 54"/>
              <a:gd name="T21" fmla="*/ 38 h 58"/>
              <a:gd name="T22" fmla="*/ 45 w 54"/>
              <a:gd name="T23" fmla="*/ 27 h 58"/>
              <a:gd name="T24" fmla="*/ 50 w 54"/>
              <a:gd name="T25" fmla="*/ 15 h 58"/>
              <a:gd name="T26" fmla="*/ 52 w 54"/>
              <a:gd name="T27" fmla="*/ 6 h 58"/>
              <a:gd name="T28" fmla="*/ 54 w 54"/>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8">
                <a:moveTo>
                  <a:pt x="54" y="0"/>
                </a:moveTo>
                <a:lnTo>
                  <a:pt x="54" y="0"/>
                </a:lnTo>
                <a:lnTo>
                  <a:pt x="54" y="6"/>
                </a:lnTo>
                <a:lnTo>
                  <a:pt x="50" y="17"/>
                </a:lnTo>
                <a:lnTo>
                  <a:pt x="45" y="29"/>
                </a:lnTo>
                <a:lnTo>
                  <a:pt x="35" y="40"/>
                </a:lnTo>
                <a:lnTo>
                  <a:pt x="22" y="50"/>
                </a:lnTo>
                <a:lnTo>
                  <a:pt x="0" y="58"/>
                </a:lnTo>
                <a:lnTo>
                  <a:pt x="0" y="54"/>
                </a:lnTo>
                <a:lnTo>
                  <a:pt x="20" y="48"/>
                </a:lnTo>
                <a:lnTo>
                  <a:pt x="35" y="38"/>
                </a:lnTo>
                <a:lnTo>
                  <a:pt x="45" y="27"/>
                </a:lnTo>
                <a:lnTo>
                  <a:pt x="50" y="15"/>
                </a:lnTo>
                <a:lnTo>
                  <a:pt x="52" y="6"/>
                </a:lnTo>
                <a:lnTo>
                  <a:pt x="54"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09" name="Freeform 468"/>
          <p:cNvSpPr>
            <a:spLocks/>
          </p:cNvSpPr>
          <p:nvPr/>
        </p:nvSpPr>
        <p:spPr bwMode="auto">
          <a:xfrm>
            <a:off x="11107778" y="5577709"/>
            <a:ext cx="68761" cy="120802"/>
          </a:xfrm>
          <a:custGeom>
            <a:avLst/>
            <a:gdLst>
              <a:gd name="T0" fmla="*/ 33 w 35"/>
              <a:gd name="T1" fmla="*/ 0 h 62"/>
              <a:gd name="T2" fmla="*/ 35 w 35"/>
              <a:gd name="T3" fmla="*/ 0 h 62"/>
              <a:gd name="T4" fmla="*/ 35 w 35"/>
              <a:gd name="T5" fmla="*/ 6 h 62"/>
              <a:gd name="T6" fmla="*/ 33 w 35"/>
              <a:gd name="T7" fmla="*/ 20 h 62"/>
              <a:gd name="T8" fmla="*/ 27 w 35"/>
              <a:gd name="T9" fmla="*/ 35 h 62"/>
              <a:gd name="T10" fmla="*/ 18 w 35"/>
              <a:gd name="T11" fmla="*/ 50 h 62"/>
              <a:gd name="T12" fmla="*/ 0 w 35"/>
              <a:gd name="T13" fmla="*/ 62 h 62"/>
              <a:gd name="T14" fmla="*/ 0 w 35"/>
              <a:gd name="T15" fmla="*/ 56 h 62"/>
              <a:gd name="T16" fmla="*/ 18 w 35"/>
              <a:gd name="T17" fmla="*/ 47 h 62"/>
              <a:gd name="T18" fmla="*/ 27 w 35"/>
              <a:gd name="T19" fmla="*/ 31 h 62"/>
              <a:gd name="T20" fmla="*/ 33 w 35"/>
              <a:gd name="T21" fmla="*/ 18 h 62"/>
              <a:gd name="T22" fmla="*/ 33 w 35"/>
              <a:gd name="T23" fmla="*/ 6 h 62"/>
              <a:gd name="T24" fmla="*/ 33 w 35"/>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2">
                <a:moveTo>
                  <a:pt x="33" y="0"/>
                </a:moveTo>
                <a:lnTo>
                  <a:pt x="35" y="0"/>
                </a:lnTo>
                <a:lnTo>
                  <a:pt x="35" y="6"/>
                </a:lnTo>
                <a:lnTo>
                  <a:pt x="33" y="20"/>
                </a:lnTo>
                <a:lnTo>
                  <a:pt x="27" y="35"/>
                </a:lnTo>
                <a:lnTo>
                  <a:pt x="18" y="50"/>
                </a:lnTo>
                <a:lnTo>
                  <a:pt x="0" y="62"/>
                </a:lnTo>
                <a:lnTo>
                  <a:pt x="0" y="56"/>
                </a:lnTo>
                <a:lnTo>
                  <a:pt x="18" y="47"/>
                </a:lnTo>
                <a:lnTo>
                  <a:pt x="27" y="31"/>
                </a:lnTo>
                <a:lnTo>
                  <a:pt x="33" y="18"/>
                </a:lnTo>
                <a:lnTo>
                  <a:pt x="33" y="6"/>
                </a:lnTo>
                <a:lnTo>
                  <a:pt x="33"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0" name="Freeform 469"/>
          <p:cNvSpPr>
            <a:spLocks/>
          </p:cNvSpPr>
          <p:nvPr/>
        </p:nvSpPr>
        <p:spPr bwMode="auto">
          <a:xfrm>
            <a:off x="11147070" y="5564070"/>
            <a:ext cx="21610" cy="62349"/>
          </a:xfrm>
          <a:custGeom>
            <a:avLst/>
            <a:gdLst>
              <a:gd name="T0" fmla="*/ 2 w 11"/>
              <a:gd name="T1" fmla="*/ 0 h 32"/>
              <a:gd name="T2" fmla="*/ 2 w 11"/>
              <a:gd name="T3" fmla="*/ 0 h 32"/>
              <a:gd name="T4" fmla="*/ 2 w 11"/>
              <a:gd name="T5" fmla="*/ 2 h 32"/>
              <a:gd name="T6" fmla="*/ 0 w 11"/>
              <a:gd name="T7" fmla="*/ 6 h 32"/>
              <a:gd name="T8" fmla="*/ 0 w 11"/>
              <a:gd name="T9" fmla="*/ 9 h 32"/>
              <a:gd name="T10" fmla="*/ 0 w 11"/>
              <a:gd name="T11" fmla="*/ 13 h 32"/>
              <a:gd name="T12" fmla="*/ 2 w 11"/>
              <a:gd name="T13" fmla="*/ 19 h 32"/>
              <a:gd name="T14" fmla="*/ 5 w 11"/>
              <a:gd name="T15" fmla="*/ 25 h 32"/>
              <a:gd name="T16" fmla="*/ 11 w 11"/>
              <a:gd name="T17" fmla="*/ 30 h 32"/>
              <a:gd name="T18" fmla="*/ 11 w 11"/>
              <a:gd name="T19" fmla="*/ 32 h 32"/>
              <a:gd name="T20" fmla="*/ 2 w 11"/>
              <a:gd name="T21" fmla="*/ 19 h 32"/>
              <a:gd name="T22" fmla="*/ 0 w 11"/>
              <a:gd name="T23" fmla="*/ 7 h 32"/>
              <a:gd name="T24" fmla="*/ 2 w 11"/>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2">
                <a:moveTo>
                  <a:pt x="2" y="0"/>
                </a:moveTo>
                <a:lnTo>
                  <a:pt x="2" y="0"/>
                </a:lnTo>
                <a:lnTo>
                  <a:pt x="2" y="2"/>
                </a:lnTo>
                <a:lnTo>
                  <a:pt x="0" y="6"/>
                </a:lnTo>
                <a:lnTo>
                  <a:pt x="0" y="9"/>
                </a:lnTo>
                <a:lnTo>
                  <a:pt x="0" y="13"/>
                </a:lnTo>
                <a:lnTo>
                  <a:pt x="2" y="19"/>
                </a:lnTo>
                <a:lnTo>
                  <a:pt x="5" y="25"/>
                </a:lnTo>
                <a:lnTo>
                  <a:pt x="11" y="30"/>
                </a:lnTo>
                <a:lnTo>
                  <a:pt x="11" y="32"/>
                </a:lnTo>
                <a:lnTo>
                  <a:pt x="2" y="19"/>
                </a:lnTo>
                <a:lnTo>
                  <a:pt x="0" y="7"/>
                </a:lnTo>
                <a:lnTo>
                  <a:pt x="2"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1" name="Freeform 470"/>
          <p:cNvSpPr>
            <a:spLocks/>
          </p:cNvSpPr>
          <p:nvPr/>
        </p:nvSpPr>
        <p:spPr bwMode="auto">
          <a:xfrm>
            <a:off x="11040982" y="5527050"/>
            <a:ext cx="66796" cy="118853"/>
          </a:xfrm>
          <a:custGeom>
            <a:avLst/>
            <a:gdLst>
              <a:gd name="T0" fmla="*/ 0 w 34"/>
              <a:gd name="T1" fmla="*/ 0 h 61"/>
              <a:gd name="T2" fmla="*/ 0 w 34"/>
              <a:gd name="T3" fmla="*/ 5 h 61"/>
              <a:gd name="T4" fmla="*/ 2 w 34"/>
              <a:gd name="T5" fmla="*/ 17 h 61"/>
              <a:gd name="T6" fmla="*/ 6 w 34"/>
              <a:gd name="T7" fmla="*/ 30 h 61"/>
              <a:gd name="T8" fmla="*/ 17 w 34"/>
              <a:gd name="T9" fmla="*/ 46 h 61"/>
              <a:gd name="T10" fmla="*/ 34 w 34"/>
              <a:gd name="T11" fmla="*/ 55 h 61"/>
              <a:gd name="T12" fmla="*/ 32 w 34"/>
              <a:gd name="T13" fmla="*/ 61 h 61"/>
              <a:gd name="T14" fmla="*/ 15 w 34"/>
              <a:gd name="T15" fmla="*/ 49 h 61"/>
              <a:gd name="T16" fmla="*/ 6 w 34"/>
              <a:gd name="T17" fmla="*/ 34 h 61"/>
              <a:gd name="T18" fmla="*/ 2 w 34"/>
              <a:gd name="T19" fmla="*/ 19 h 61"/>
              <a:gd name="T20" fmla="*/ 0 w 34"/>
              <a:gd name="T21" fmla="*/ 5 h 61"/>
              <a:gd name="T22" fmla="*/ 0 w 34"/>
              <a:gd name="T23" fmla="*/ 0 h 61"/>
              <a:gd name="T24" fmla="*/ 0 w 34"/>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1">
                <a:moveTo>
                  <a:pt x="0" y="0"/>
                </a:moveTo>
                <a:lnTo>
                  <a:pt x="0" y="5"/>
                </a:lnTo>
                <a:lnTo>
                  <a:pt x="2" y="17"/>
                </a:lnTo>
                <a:lnTo>
                  <a:pt x="6" y="30"/>
                </a:lnTo>
                <a:lnTo>
                  <a:pt x="17" y="46"/>
                </a:lnTo>
                <a:lnTo>
                  <a:pt x="34" y="55"/>
                </a:lnTo>
                <a:lnTo>
                  <a:pt x="32" y="61"/>
                </a:lnTo>
                <a:lnTo>
                  <a:pt x="15" y="49"/>
                </a:lnTo>
                <a:lnTo>
                  <a:pt x="6" y="34"/>
                </a:lnTo>
                <a:lnTo>
                  <a:pt x="2" y="19"/>
                </a:lnTo>
                <a:lnTo>
                  <a:pt x="0" y="5"/>
                </a:lnTo>
                <a:lnTo>
                  <a:pt x="0" y="0"/>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2" name="Freeform 471"/>
          <p:cNvSpPr>
            <a:spLocks/>
          </p:cNvSpPr>
          <p:nvPr/>
        </p:nvSpPr>
        <p:spPr bwMode="auto">
          <a:xfrm>
            <a:off x="11052769" y="5536792"/>
            <a:ext cx="25540" cy="60401"/>
          </a:xfrm>
          <a:custGeom>
            <a:avLst/>
            <a:gdLst>
              <a:gd name="T0" fmla="*/ 11 w 13"/>
              <a:gd name="T1" fmla="*/ 0 h 31"/>
              <a:gd name="T2" fmla="*/ 13 w 13"/>
              <a:gd name="T3" fmla="*/ 6 h 31"/>
              <a:gd name="T4" fmla="*/ 11 w 13"/>
              <a:gd name="T5" fmla="*/ 18 h 31"/>
              <a:gd name="T6" fmla="*/ 2 w 13"/>
              <a:gd name="T7" fmla="*/ 31 h 31"/>
              <a:gd name="T8" fmla="*/ 0 w 13"/>
              <a:gd name="T9" fmla="*/ 29 h 31"/>
              <a:gd name="T10" fmla="*/ 7 w 13"/>
              <a:gd name="T11" fmla="*/ 25 h 31"/>
              <a:gd name="T12" fmla="*/ 11 w 13"/>
              <a:gd name="T13" fmla="*/ 20 h 31"/>
              <a:gd name="T14" fmla="*/ 11 w 13"/>
              <a:gd name="T15" fmla="*/ 14 h 31"/>
              <a:gd name="T16" fmla="*/ 13 w 13"/>
              <a:gd name="T17" fmla="*/ 8 h 31"/>
              <a:gd name="T18" fmla="*/ 11 w 13"/>
              <a:gd name="T19" fmla="*/ 4 h 31"/>
              <a:gd name="T20" fmla="*/ 11 w 13"/>
              <a:gd name="T21" fmla="*/ 0 h 31"/>
              <a:gd name="T22" fmla="*/ 11 w 13"/>
              <a:gd name="T23" fmla="*/ 0 h 31"/>
              <a:gd name="T24" fmla="*/ 11 w 1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1">
                <a:moveTo>
                  <a:pt x="11" y="0"/>
                </a:moveTo>
                <a:lnTo>
                  <a:pt x="13" y="6"/>
                </a:lnTo>
                <a:lnTo>
                  <a:pt x="11" y="18"/>
                </a:lnTo>
                <a:lnTo>
                  <a:pt x="2" y="31"/>
                </a:lnTo>
                <a:lnTo>
                  <a:pt x="0" y="29"/>
                </a:lnTo>
                <a:lnTo>
                  <a:pt x="7" y="25"/>
                </a:lnTo>
                <a:lnTo>
                  <a:pt x="11" y="20"/>
                </a:lnTo>
                <a:lnTo>
                  <a:pt x="11" y="14"/>
                </a:lnTo>
                <a:lnTo>
                  <a:pt x="13" y="8"/>
                </a:lnTo>
                <a:lnTo>
                  <a:pt x="11" y="4"/>
                </a:lnTo>
                <a:lnTo>
                  <a:pt x="11" y="0"/>
                </a:lnTo>
                <a:lnTo>
                  <a:pt x="11" y="0"/>
                </a:lnTo>
                <a:lnTo>
                  <a:pt x="11"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3" name="Freeform 472"/>
          <p:cNvSpPr>
            <a:spLocks/>
          </p:cNvSpPr>
          <p:nvPr/>
        </p:nvSpPr>
        <p:spPr bwMode="auto">
          <a:xfrm>
            <a:off x="11017407" y="5675130"/>
            <a:ext cx="31433" cy="79885"/>
          </a:xfrm>
          <a:custGeom>
            <a:avLst/>
            <a:gdLst>
              <a:gd name="T0" fmla="*/ 14 w 16"/>
              <a:gd name="T1" fmla="*/ 0 h 41"/>
              <a:gd name="T2" fmla="*/ 16 w 16"/>
              <a:gd name="T3" fmla="*/ 8 h 41"/>
              <a:gd name="T4" fmla="*/ 16 w 16"/>
              <a:gd name="T5" fmla="*/ 16 h 41"/>
              <a:gd name="T6" fmla="*/ 12 w 16"/>
              <a:gd name="T7" fmla="*/ 27 h 41"/>
              <a:gd name="T8" fmla="*/ 2 w 16"/>
              <a:gd name="T9" fmla="*/ 41 h 41"/>
              <a:gd name="T10" fmla="*/ 0 w 16"/>
              <a:gd name="T11" fmla="*/ 39 h 41"/>
              <a:gd name="T12" fmla="*/ 12 w 16"/>
              <a:gd name="T13" fmla="*/ 25 h 41"/>
              <a:gd name="T14" fmla="*/ 16 w 16"/>
              <a:gd name="T15" fmla="*/ 14 h 41"/>
              <a:gd name="T16" fmla="*/ 16 w 16"/>
              <a:gd name="T17" fmla="*/ 6 h 41"/>
              <a:gd name="T18" fmla="*/ 14 w 16"/>
              <a:gd name="T19" fmla="*/ 0 h 41"/>
              <a:gd name="T20" fmla="*/ 14 w 16"/>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1">
                <a:moveTo>
                  <a:pt x="14" y="0"/>
                </a:moveTo>
                <a:lnTo>
                  <a:pt x="16" y="8"/>
                </a:lnTo>
                <a:lnTo>
                  <a:pt x="16" y="16"/>
                </a:lnTo>
                <a:lnTo>
                  <a:pt x="12" y="27"/>
                </a:lnTo>
                <a:lnTo>
                  <a:pt x="2" y="41"/>
                </a:lnTo>
                <a:lnTo>
                  <a:pt x="0" y="39"/>
                </a:lnTo>
                <a:lnTo>
                  <a:pt x="12" y="25"/>
                </a:lnTo>
                <a:lnTo>
                  <a:pt x="16" y="14"/>
                </a:lnTo>
                <a:lnTo>
                  <a:pt x="16" y="6"/>
                </a:lnTo>
                <a:lnTo>
                  <a:pt x="14" y="0"/>
                </a:lnTo>
                <a:lnTo>
                  <a:pt x="14"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4" name="Freeform 473"/>
          <p:cNvSpPr>
            <a:spLocks/>
          </p:cNvSpPr>
          <p:nvPr/>
        </p:nvSpPr>
        <p:spPr bwMode="auto">
          <a:xfrm>
            <a:off x="11013478" y="5608883"/>
            <a:ext cx="64831" cy="21433"/>
          </a:xfrm>
          <a:custGeom>
            <a:avLst/>
            <a:gdLst>
              <a:gd name="T0" fmla="*/ 0 w 33"/>
              <a:gd name="T1" fmla="*/ 0 h 11"/>
              <a:gd name="T2" fmla="*/ 2 w 33"/>
              <a:gd name="T3" fmla="*/ 4 h 11"/>
              <a:gd name="T4" fmla="*/ 10 w 33"/>
              <a:gd name="T5" fmla="*/ 7 h 11"/>
              <a:gd name="T6" fmla="*/ 18 w 33"/>
              <a:gd name="T7" fmla="*/ 9 h 11"/>
              <a:gd name="T8" fmla="*/ 31 w 33"/>
              <a:gd name="T9" fmla="*/ 7 h 11"/>
              <a:gd name="T10" fmla="*/ 33 w 33"/>
              <a:gd name="T11" fmla="*/ 9 h 11"/>
              <a:gd name="T12" fmla="*/ 20 w 33"/>
              <a:gd name="T13" fmla="*/ 11 h 11"/>
              <a:gd name="T14" fmla="*/ 10 w 33"/>
              <a:gd name="T15" fmla="*/ 9 h 11"/>
              <a:gd name="T16" fmla="*/ 4 w 33"/>
              <a:gd name="T17" fmla="*/ 4 h 11"/>
              <a:gd name="T18" fmla="*/ 0 w 33"/>
              <a:gd name="T19" fmla="*/ 0 h 11"/>
              <a:gd name="T20" fmla="*/ 0 w 3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1">
                <a:moveTo>
                  <a:pt x="0" y="0"/>
                </a:moveTo>
                <a:lnTo>
                  <a:pt x="2" y="4"/>
                </a:lnTo>
                <a:lnTo>
                  <a:pt x="10" y="7"/>
                </a:lnTo>
                <a:lnTo>
                  <a:pt x="18" y="9"/>
                </a:lnTo>
                <a:lnTo>
                  <a:pt x="31" y="7"/>
                </a:lnTo>
                <a:lnTo>
                  <a:pt x="33" y="9"/>
                </a:lnTo>
                <a:lnTo>
                  <a:pt x="20" y="11"/>
                </a:lnTo>
                <a:lnTo>
                  <a:pt x="10" y="9"/>
                </a:lnTo>
                <a:lnTo>
                  <a:pt x="4" y="4"/>
                </a:lnTo>
                <a:lnTo>
                  <a:pt x="0" y="0"/>
                </a:lnTo>
                <a:lnTo>
                  <a:pt x="0"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5" name="Freeform 474"/>
          <p:cNvSpPr>
            <a:spLocks/>
          </p:cNvSpPr>
          <p:nvPr/>
        </p:nvSpPr>
        <p:spPr bwMode="auto">
          <a:xfrm>
            <a:off x="11090097" y="5536792"/>
            <a:ext cx="29469" cy="576730"/>
          </a:xfrm>
          <a:custGeom>
            <a:avLst/>
            <a:gdLst>
              <a:gd name="T0" fmla="*/ 9 w 15"/>
              <a:gd name="T1" fmla="*/ 0 h 296"/>
              <a:gd name="T2" fmla="*/ 15 w 15"/>
              <a:gd name="T3" fmla="*/ 296 h 296"/>
              <a:gd name="T4" fmla="*/ 0 w 15"/>
              <a:gd name="T5" fmla="*/ 296 h 296"/>
              <a:gd name="T6" fmla="*/ 9 w 15"/>
              <a:gd name="T7" fmla="*/ 0 h 296"/>
            </a:gdLst>
            <a:ahLst/>
            <a:cxnLst>
              <a:cxn ang="0">
                <a:pos x="T0" y="T1"/>
              </a:cxn>
              <a:cxn ang="0">
                <a:pos x="T2" y="T3"/>
              </a:cxn>
              <a:cxn ang="0">
                <a:pos x="T4" y="T5"/>
              </a:cxn>
              <a:cxn ang="0">
                <a:pos x="T6" y="T7"/>
              </a:cxn>
            </a:cxnLst>
            <a:rect l="0" t="0" r="r" b="b"/>
            <a:pathLst>
              <a:path w="15" h="296">
                <a:moveTo>
                  <a:pt x="9" y="0"/>
                </a:moveTo>
                <a:lnTo>
                  <a:pt x="15" y="296"/>
                </a:lnTo>
                <a:lnTo>
                  <a:pt x="0" y="296"/>
                </a:lnTo>
                <a:lnTo>
                  <a:pt x="9" y="0"/>
                </a:lnTo>
                <a:close/>
              </a:path>
            </a:pathLst>
          </a:custGeom>
          <a:solidFill>
            <a:srgbClr val="A472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6" name="Freeform 475"/>
          <p:cNvSpPr>
            <a:spLocks/>
          </p:cNvSpPr>
          <p:nvPr/>
        </p:nvSpPr>
        <p:spPr bwMode="auto">
          <a:xfrm>
            <a:off x="11192255" y="5616677"/>
            <a:ext cx="198423" cy="321488"/>
          </a:xfrm>
          <a:custGeom>
            <a:avLst/>
            <a:gdLst>
              <a:gd name="T0" fmla="*/ 50 w 101"/>
              <a:gd name="T1" fmla="*/ 0 h 165"/>
              <a:gd name="T2" fmla="*/ 51 w 101"/>
              <a:gd name="T3" fmla="*/ 2 h 165"/>
              <a:gd name="T4" fmla="*/ 57 w 101"/>
              <a:gd name="T5" fmla="*/ 11 h 165"/>
              <a:gd name="T6" fmla="*/ 67 w 101"/>
              <a:gd name="T7" fmla="*/ 25 h 165"/>
              <a:gd name="T8" fmla="*/ 76 w 101"/>
              <a:gd name="T9" fmla="*/ 42 h 165"/>
              <a:gd name="T10" fmla="*/ 84 w 101"/>
              <a:gd name="T11" fmla="*/ 61 h 165"/>
              <a:gd name="T12" fmla="*/ 94 w 101"/>
              <a:gd name="T13" fmla="*/ 80 h 165"/>
              <a:gd name="T14" fmla="*/ 99 w 101"/>
              <a:gd name="T15" fmla="*/ 98 h 165"/>
              <a:gd name="T16" fmla="*/ 101 w 101"/>
              <a:gd name="T17" fmla="*/ 115 h 165"/>
              <a:gd name="T18" fmla="*/ 98 w 101"/>
              <a:gd name="T19" fmla="*/ 134 h 165"/>
              <a:gd name="T20" fmla="*/ 86 w 101"/>
              <a:gd name="T21" fmla="*/ 149 h 165"/>
              <a:gd name="T22" fmla="*/ 71 w 101"/>
              <a:gd name="T23" fmla="*/ 161 h 165"/>
              <a:gd name="T24" fmla="*/ 50 w 101"/>
              <a:gd name="T25" fmla="*/ 165 h 165"/>
              <a:gd name="T26" fmla="*/ 30 w 101"/>
              <a:gd name="T27" fmla="*/ 161 h 165"/>
              <a:gd name="T28" fmla="*/ 15 w 101"/>
              <a:gd name="T29" fmla="*/ 149 h 165"/>
              <a:gd name="T30" fmla="*/ 3 w 101"/>
              <a:gd name="T31" fmla="*/ 134 h 165"/>
              <a:gd name="T32" fmla="*/ 0 w 101"/>
              <a:gd name="T33" fmla="*/ 115 h 165"/>
              <a:gd name="T34" fmla="*/ 2 w 101"/>
              <a:gd name="T35" fmla="*/ 98 h 165"/>
              <a:gd name="T36" fmla="*/ 7 w 101"/>
              <a:gd name="T37" fmla="*/ 80 h 165"/>
              <a:gd name="T38" fmla="*/ 15 w 101"/>
              <a:gd name="T39" fmla="*/ 61 h 165"/>
              <a:gd name="T40" fmla="*/ 25 w 101"/>
              <a:gd name="T41" fmla="*/ 42 h 165"/>
              <a:gd name="T42" fmla="*/ 34 w 101"/>
              <a:gd name="T43" fmla="*/ 25 h 165"/>
              <a:gd name="T44" fmla="*/ 42 w 101"/>
              <a:gd name="T45" fmla="*/ 11 h 165"/>
              <a:gd name="T46" fmla="*/ 48 w 101"/>
              <a:gd name="T47" fmla="*/ 2 h 165"/>
              <a:gd name="T48" fmla="*/ 50 w 101"/>
              <a:gd name="T4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65">
                <a:moveTo>
                  <a:pt x="50" y="0"/>
                </a:moveTo>
                <a:lnTo>
                  <a:pt x="51" y="2"/>
                </a:lnTo>
                <a:lnTo>
                  <a:pt x="57" y="11"/>
                </a:lnTo>
                <a:lnTo>
                  <a:pt x="67" y="25"/>
                </a:lnTo>
                <a:lnTo>
                  <a:pt x="76" y="42"/>
                </a:lnTo>
                <a:lnTo>
                  <a:pt x="84" y="61"/>
                </a:lnTo>
                <a:lnTo>
                  <a:pt x="94" y="80"/>
                </a:lnTo>
                <a:lnTo>
                  <a:pt x="99" y="98"/>
                </a:lnTo>
                <a:lnTo>
                  <a:pt x="101" y="115"/>
                </a:lnTo>
                <a:lnTo>
                  <a:pt x="98" y="134"/>
                </a:lnTo>
                <a:lnTo>
                  <a:pt x="86" y="149"/>
                </a:lnTo>
                <a:lnTo>
                  <a:pt x="71" y="161"/>
                </a:lnTo>
                <a:lnTo>
                  <a:pt x="50" y="165"/>
                </a:lnTo>
                <a:lnTo>
                  <a:pt x="30" y="161"/>
                </a:lnTo>
                <a:lnTo>
                  <a:pt x="15" y="149"/>
                </a:lnTo>
                <a:lnTo>
                  <a:pt x="3" y="134"/>
                </a:lnTo>
                <a:lnTo>
                  <a:pt x="0" y="115"/>
                </a:lnTo>
                <a:lnTo>
                  <a:pt x="2" y="98"/>
                </a:lnTo>
                <a:lnTo>
                  <a:pt x="7" y="80"/>
                </a:lnTo>
                <a:lnTo>
                  <a:pt x="15" y="61"/>
                </a:lnTo>
                <a:lnTo>
                  <a:pt x="25" y="42"/>
                </a:lnTo>
                <a:lnTo>
                  <a:pt x="34" y="25"/>
                </a:lnTo>
                <a:lnTo>
                  <a:pt x="42" y="11"/>
                </a:lnTo>
                <a:lnTo>
                  <a:pt x="48" y="2"/>
                </a:lnTo>
                <a:lnTo>
                  <a:pt x="50" y="0"/>
                </a:lnTo>
                <a:close/>
              </a:path>
            </a:pathLst>
          </a:custGeom>
          <a:solidFill>
            <a:srgbClr val="672A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7" name="Freeform 476"/>
          <p:cNvSpPr>
            <a:spLocks/>
          </p:cNvSpPr>
          <p:nvPr/>
        </p:nvSpPr>
        <p:spPr bwMode="auto">
          <a:xfrm>
            <a:off x="11217795" y="5626419"/>
            <a:ext cx="143415" cy="487103"/>
          </a:xfrm>
          <a:custGeom>
            <a:avLst/>
            <a:gdLst>
              <a:gd name="T0" fmla="*/ 37 w 73"/>
              <a:gd name="T1" fmla="*/ 0 h 250"/>
              <a:gd name="T2" fmla="*/ 38 w 73"/>
              <a:gd name="T3" fmla="*/ 50 h 250"/>
              <a:gd name="T4" fmla="*/ 50 w 73"/>
              <a:gd name="T5" fmla="*/ 43 h 250"/>
              <a:gd name="T6" fmla="*/ 38 w 73"/>
              <a:gd name="T7" fmla="*/ 58 h 250"/>
              <a:gd name="T8" fmla="*/ 40 w 73"/>
              <a:gd name="T9" fmla="*/ 87 h 250"/>
              <a:gd name="T10" fmla="*/ 67 w 73"/>
              <a:gd name="T11" fmla="*/ 66 h 250"/>
              <a:gd name="T12" fmla="*/ 40 w 73"/>
              <a:gd name="T13" fmla="*/ 96 h 250"/>
              <a:gd name="T14" fmla="*/ 40 w 73"/>
              <a:gd name="T15" fmla="*/ 125 h 250"/>
              <a:gd name="T16" fmla="*/ 73 w 73"/>
              <a:gd name="T17" fmla="*/ 98 h 250"/>
              <a:gd name="T18" fmla="*/ 40 w 73"/>
              <a:gd name="T19" fmla="*/ 133 h 250"/>
              <a:gd name="T20" fmla="*/ 40 w 73"/>
              <a:gd name="T21" fmla="*/ 250 h 250"/>
              <a:gd name="T22" fmla="*/ 29 w 73"/>
              <a:gd name="T23" fmla="*/ 250 h 250"/>
              <a:gd name="T24" fmla="*/ 31 w 73"/>
              <a:gd name="T25" fmla="*/ 144 h 250"/>
              <a:gd name="T26" fmla="*/ 0 w 73"/>
              <a:gd name="T27" fmla="*/ 110 h 250"/>
              <a:gd name="T28" fmla="*/ 31 w 73"/>
              <a:gd name="T29" fmla="*/ 135 h 250"/>
              <a:gd name="T30" fmla="*/ 31 w 73"/>
              <a:gd name="T31" fmla="*/ 104 h 250"/>
              <a:gd name="T32" fmla="*/ 8 w 73"/>
              <a:gd name="T33" fmla="*/ 75 h 250"/>
              <a:gd name="T34" fmla="*/ 31 w 73"/>
              <a:gd name="T35" fmla="*/ 95 h 250"/>
              <a:gd name="T36" fmla="*/ 33 w 73"/>
              <a:gd name="T37" fmla="*/ 73 h 250"/>
              <a:gd name="T38" fmla="*/ 17 w 73"/>
              <a:gd name="T39" fmla="*/ 54 h 250"/>
              <a:gd name="T40" fmla="*/ 33 w 73"/>
              <a:gd name="T41" fmla="*/ 66 h 250"/>
              <a:gd name="T42" fmla="*/ 37 w 73"/>
              <a:gd name="T4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250">
                <a:moveTo>
                  <a:pt x="37" y="0"/>
                </a:moveTo>
                <a:lnTo>
                  <a:pt x="38" y="50"/>
                </a:lnTo>
                <a:lnTo>
                  <a:pt x="50" y="43"/>
                </a:lnTo>
                <a:lnTo>
                  <a:pt x="38" y="58"/>
                </a:lnTo>
                <a:lnTo>
                  <a:pt x="40" y="87"/>
                </a:lnTo>
                <a:lnTo>
                  <a:pt x="67" y="66"/>
                </a:lnTo>
                <a:lnTo>
                  <a:pt x="40" y="96"/>
                </a:lnTo>
                <a:lnTo>
                  <a:pt x="40" y="125"/>
                </a:lnTo>
                <a:lnTo>
                  <a:pt x="73" y="98"/>
                </a:lnTo>
                <a:lnTo>
                  <a:pt x="40" y="133"/>
                </a:lnTo>
                <a:lnTo>
                  <a:pt x="40" y="250"/>
                </a:lnTo>
                <a:lnTo>
                  <a:pt x="29" y="250"/>
                </a:lnTo>
                <a:lnTo>
                  <a:pt x="31" y="144"/>
                </a:lnTo>
                <a:lnTo>
                  <a:pt x="0" y="110"/>
                </a:lnTo>
                <a:lnTo>
                  <a:pt x="31" y="135"/>
                </a:lnTo>
                <a:lnTo>
                  <a:pt x="31" y="104"/>
                </a:lnTo>
                <a:lnTo>
                  <a:pt x="8" y="75"/>
                </a:lnTo>
                <a:lnTo>
                  <a:pt x="31" y="95"/>
                </a:lnTo>
                <a:lnTo>
                  <a:pt x="33" y="73"/>
                </a:lnTo>
                <a:lnTo>
                  <a:pt x="17" y="54"/>
                </a:lnTo>
                <a:lnTo>
                  <a:pt x="33" y="66"/>
                </a:lnTo>
                <a:lnTo>
                  <a:pt x="37" y="0"/>
                </a:lnTo>
                <a:close/>
              </a:path>
            </a:pathLst>
          </a:custGeom>
          <a:solidFill>
            <a:srgbClr val="B57BB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8" name="Freeform 477"/>
          <p:cNvSpPr>
            <a:spLocks/>
          </p:cNvSpPr>
          <p:nvPr/>
        </p:nvSpPr>
        <p:spPr bwMode="auto">
          <a:xfrm>
            <a:off x="10803267" y="6473978"/>
            <a:ext cx="630633" cy="66246"/>
          </a:xfrm>
          <a:custGeom>
            <a:avLst/>
            <a:gdLst>
              <a:gd name="T0" fmla="*/ 159 w 321"/>
              <a:gd name="T1" fmla="*/ 0 h 34"/>
              <a:gd name="T2" fmla="*/ 201 w 321"/>
              <a:gd name="T3" fmla="*/ 1 h 34"/>
              <a:gd name="T4" fmla="*/ 240 w 321"/>
              <a:gd name="T5" fmla="*/ 3 h 34"/>
              <a:gd name="T6" fmla="*/ 273 w 321"/>
              <a:gd name="T7" fmla="*/ 5 h 34"/>
              <a:gd name="T8" fmla="*/ 297 w 321"/>
              <a:gd name="T9" fmla="*/ 9 h 34"/>
              <a:gd name="T10" fmla="*/ 315 w 321"/>
              <a:gd name="T11" fmla="*/ 13 h 34"/>
              <a:gd name="T12" fmla="*/ 321 w 321"/>
              <a:gd name="T13" fmla="*/ 17 h 34"/>
              <a:gd name="T14" fmla="*/ 315 w 321"/>
              <a:gd name="T15" fmla="*/ 23 h 34"/>
              <a:gd name="T16" fmla="*/ 297 w 321"/>
              <a:gd name="T17" fmla="*/ 26 h 34"/>
              <a:gd name="T18" fmla="*/ 273 w 321"/>
              <a:gd name="T19" fmla="*/ 30 h 34"/>
              <a:gd name="T20" fmla="*/ 240 w 321"/>
              <a:gd name="T21" fmla="*/ 32 h 34"/>
              <a:gd name="T22" fmla="*/ 201 w 321"/>
              <a:gd name="T23" fmla="*/ 34 h 34"/>
              <a:gd name="T24" fmla="*/ 159 w 321"/>
              <a:gd name="T25" fmla="*/ 34 h 34"/>
              <a:gd name="T26" fmla="*/ 117 w 321"/>
              <a:gd name="T27" fmla="*/ 34 h 34"/>
              <a:gd name="T28" fmla="*/ 79 w 321"/>
              <a:gd name="T29" fmla="*/ 32 h 34"/>
              <a:gd name="T30" fmla="*/ 46 w 321"/>
              <a:gd name="T31" fmla="*/ 30 h 34"/>
              <a:gd name="T32" fmla="*/ 21 w 321"/>
              <a:gd name="T33" fmla="*/ 26 h 34"/>
              <a:gd name="T34" fmla="*/ 6 w 321"/>
              <a:gd name="T35" fmla="*/ 23 h 34"/>
              <a:gd name="T36" fmla="*/ 0 w 321"/>
              <a:gd name="T37" fmla="*/ 17 h 34"/>
              <a:gd name="T38" fmla="*/ 6 w 321"/>
              <a:gd name="T39" fmla="*/ 13 h 34"/>
              <a:gd name="T40" fmla="*/ 21 w 321"/>
              <a:gd name="T41" fmla="*/ 9 h 34"/>
              <a:gd name="T42" fmla="*/ 46 w 321"/>
              <a:gd name="T43" fmla="*/ 5 h 34"/>
              <a:gd name="T44" fmla="*/ 79 w 321"/>
              <a:gd name="T45" fmla="*/ 3 h 34"/>
              <a:gd name="T46" fmla="*/ 117 w 321"/>
              <a:gd name="T47" fmla="*/ 1 h 34"/>
              <a:gd name="T48" fmla="*/ 159 w 321"/>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34">
                <a:moveTo>
                  <a:pt x="159" y="0"/>
                </a:moveTo>
                <a:lnTo>
                  <a:pt x="201" y="1"/>
                </a:lnTo>
                <a:lnTo>
                  <a:pt x="240" y="3"/>
                </a:lnTo>
                <a:lnTo>
                  <a:pt x="273" y="5"/>
                </a:lnTo>
                <a:lnTo>
                  <a:pt x="297" y="9"/>
                </a:lnTo>
                <a:lnTo>
                  <a:pt x="315" y="13"/>
                </a:lnTo>
                <a:lnTo>
                  <a:pt x="321" y="17"/>
                </a:lnTo>
                <a:lnTo>
                  <a:pt x="315" y="23"/>
                </a:lnTo>
                <a:lnTo>
                  <a:pt x="297" y="26"/>
                </a:lnTo>
                <a:lnTo>
                  <a:pt x="273" y="30"/>
                </a:lnTo>
                <a:lnTo>
                  <a:pt x="240" y="32"/>
                </a:lnTo>
                <a:lnTo>
                  <a:pt x="201" y="34"/>
                </a:lnTo>
                <a:lnTo>
                  <a:pt x="159" y="34"/>
                </a:lnTo>
                <a:lnTo>
                  <a:pt x="117" y="34"/>
                </a:lnTo>
                <a:lnTo>
                  <a:pt x="79" y="32"/>
                </a:lnTo>
                <a:lnTo>
                  <a:pt x="46" y="30"/>
                </a:lnTo>
                <a:lnTo>
                  <a:pt x="21" y="26"/>
                </a:lnTo>
                <a:lnTo>
                  <a:pt x="6" y="23"/>
                </a:lnTo>
                <a:lnTo>
                  <a:pt x="0" y="17"/>
                </a:lnTo>
                <a:lnTo>
                  <a:pt x="6" y="13"/>
                </a:lnTo>
                <a:lnTo>
                  <a:pt x="21" y="9"/>
                </a:lnTo>
                <a:lnTo>
                  <a:pt x="46" y="5"/>
                </a:lnTo>
                <a:lnTo>
                  <a:pt x="79" y="3"/>
                </a:lnTo>
                <a:lnTo>
                  <a:pt x="117" y="1"/>
                </a:lnTo>
                <a:lnTo>
                  <a:pt x="159" y="0"/>
                </a:lnTo>
                <a:close/>
              </a:path>
            </a:pathLst>
          </a:custGeom>
          <a:solidFill>
            <a:srgbClr val="5051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19" name="Freeform 478"/>
          <p:cNvSpPr>
            <a:spLocks/>
          </p:cNvSpPr>
          <p:nvPr/>
        </p:nvSpPr>
        <p:spPr bwMode="auto">
          <a:xfrm>
            <a:off x="11286555" y="6191459"/>
            <a:ext cx="74654" cy="75988"/>
          </a:xfrm>
          <a:custGeom>
            <a:avLst/>
            <a:gdLst>
              <a:gd name="T0" fmla="*/ 19 w 38"/>
              <a:gd name="T1" fmla="*/ 0 h 39"/>
              <a:gd name="T2" fmla="*/ 25 w 38"/>
              <a:gd name="T3" fmla="*/ 2 h 39"/>
              <a:gd name="T4" fmla="*/ 30 w 38"/>
              <a:gd name="T5" fmla="*/ 4 h 39"/>
              <a:gd name="T6" fmla="*/ 34 w 38"/>
              <a:gd name="T7" fmla="*/ 8 h 39"/>
              <a:gd name="T8" fmla="*/ 36 w 38"/>
              <a:gd name="T9" fmla="*/ 14 h 39"/>
              <a:gd name="T10" fmla="*/ 38 w 38"/>
              <a:gd name="T11" fmla="*/ 20 h 39"/>
              <a:gd name="T12" fmla="*/ 36 w 38"/>
              <a:gd name="T13" fmla="*/ 27 h 39"/>
              <a:gd name="T14" fmla="*/ 34 w 38"/>
              <a:gd name="T15" fmla="*/ 31 h 39"/>
              <a:gd name="T16" fmla="*/ 30 w 38"/>
              <a:gd name="T17" fmla="*/ 37 h 39"/>
              <a:gd name="T18" fmla="*/ 25 w 38"/>
              <a:gd name="T19" fmla="*/ 39 h 39"/>
              <a:gd name="T20" fmla="*/ 19 w 38"/>
              <a:gd name="T21" fmla="*/ 39 h 39"/>
              <a:gd name="T22" fmla="*/ 11 w 38"/>
              <a:gd name="T23" fmla="*/ 39 h 39"/>
              <a:gd name="T24" fmla="*/ 7 w 38"/>
              <a:gd name="T25" fmla="*/ 37 h 39"/>
              <a:gd name="T26" fmla="*/ 3 w 38"/>
              <a:gd name="T27" fmla="*/ 31 h 39"/>
              <a:gd name="T28" fmla="*/ 0 w 38"/>
              <a:gd name="T29" fmla="*/ 27 h 39"/>
              <a:gd name="T30" fmla="*/ 0 w 38"/>
              <a:gd name="T31" fmla="*/ 20 h 39"/>
              <a:gd name="T32" fmla="*/ 0 w 38"/>
              <a:gd name="T33" fmla="*/ 14 h 39"/>
              <a:gd name="T34" fmla="*/ 3 w 38"/>
              <a:gd name="T35" fmla="*/ 8 h 39"/>
              <a:gd name="T36" fmla="*/ 7 w 38"/>
              <a:gd name="T37" fmla="*/ 4 h 39"/>
              <a:gd name="T38" fmla="*/ 11 w 38"/>
              <a:gd name="T39" fmla="*/ 2 h 39"/>
              <a:gd name="T40" fmla="*/ 19 w 38"/>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9">
                <a:moveTo>
                  <a:pt x="19" y="0"/>
                </a:moveTo>
                <a:lnTo>
                  <a:pt x="25" y="2"/>
                </a:lnTo>
                <a:lnTo>
                  <a:pt x="30" y="4"/>
                </a:lnTo>
                <a:lnTo>
                  <a:pt x="34" y="8"/>
                </a:lnTo>
                <a:lnTo>
                  <a:pt x="36" y="14"/>
                </a:lnTo>
                <a:lnTo>
                  <a:pt x="38" y="20"/>
                </a:lnTo>
                <a:lnTo>
                  <a:pt x="36" y="27"/>
                </a:lnTo>
                <a:lnTo>
                  <a:pt x="34" y="31"/>
                </a:lnTo>
                <a:lnTo>
                  <a:pt x="30" y="37"/>
                </a:lnTo>
                <a:lnTo>
                  <a:pt x="25" y="39"/>
                </a:lnTo>
                <a:lnTo>
                  <a:pt x="19" y="39"/>
                </a:lnTo>
                <a:lnTo>
                  <a:pt x="11" y="39"/>
                </a:lnTo>
                <a:lnTo>
                  <a:pt x="7" y="37"/>
                </a:lnTo>
                <a:lnTo>
                  <a:pt x="3" y="31"/>
                </a:lnTo>
                <a:lnTo>
                  <a:pt x="0" y="27"/>
                </a:lnTo>
                <a:lnTo>
                  <a:pt x="0" y="20"/>
                </a:lnTo>
                <a:lnTo>
                  <a:pt x="0" y="14"/>
                </a:lnTo>
                <a:lnTo>
                  <a:pt x="3" y="8"/>
                </a:lnTo>
                <a:lnTo>
                  <a:pt x="7" y="4"/>
                </a:lnTo>
                <a:lnTo>
                  <a:pt x="11"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0" name="Freeform 479"/>
          <p:cNvSpPr>
            <a:spLocks/>
          </p:cNvSpPr>
          <p:nvPr/>
        </p:nvSpPr>
        <p:spPr bwMode="auto">
          <a:xfrm>
            <a:off x="10889709" y="6195356"/>
            <a:ext cx="196459" cy="40917"/>
          </a:xfrm>
          <a:custGeom>
            <a:avLst/>
            <a:gdLst>
              <a:gd name="T0" fmla="*/ 75 w 100"/>
              <a:gd name="T1" fmla="*/ 0 h 21"/>
              <a:gd name="T2" fmla="*/ 86 w 100"/>
              <a:gd name="T3" fmla="*/ 4 h 21"/>
              <a:gd name="T4" fmla="*/ 90 w 100"/>
              <a:gd name="T5" fmla="*/ 6 h 21"/>
              <a:gd name="T6" fmla="*/ 94 w 100"/>
              <a:gd name="T7" fmla="*/ 10 h 21"/>
              <a:gd name="T8" fmla="*/ 98 w 100"/>
              <a:gd name="T9" fmla="*/ 14 h 21"/>
              <a:gd name="T10" fmla="*/ 100 w 100"/>
              <a:gd name="T11" fmla="*/ 18 h 21"/>
              <a:gd name="T12" fmla="*/ 98 w 100"/>
              <a:gd name="T13" fmla="*/ 20 h 21"/>
              <a:gd name="T14" fmla="*/ 98 w 100"/>
              <a:gd name="T15" fmla="*/ 21 h 21"/>
              <a:gd name="T16" fmla="*/ 94 w 100"/>
              <a:gd name="T17" fmla="*/ 21 h 21"/>
              <a:gd name="T18" fmla="*/ 94 w 100"/>
              <a:gd name="T19" fmla="*/ 21 h 21"/>
              <a:gd name="T20" fmla="*/ 71 w 100"/>
              <a:gd name="T21" fmla="*/ 21 h 21"/>
              <a:gd name="T22" fmla="*/ 23 w 100"/>
              <a:gd name="T23" fmla="*/ 21 h 21"/>
              <a:gd name="T24" fmla="*/ 17 w 100"/>
              <a:gd name="T25" fmla="*/ 21 h 21"/>
              <a:gd name="T26" fmla="*/ 12 w 100"/>
              <a:gd name="T27" fmla="*/ 21 h 21"/>
              <a:gd name="T28" fmla="*/ 0 w 100"/>
              <a:gd name="T29" fmla="*/ 21 h 21"/>
              <a:gd name="T30" fmla="*/ 0 w 100"/>
              <a:gd name="T31" fmla="*/ 21 h 21"/>
              <a:gd name="T32" fmla="*/ 0 w 100"/>
              <a:gd name="T33" fmla="*/ 20 h 21"/>
              <a:gd name="T34" fmla="*/ 2 w 100"/>
              <a:gd name="T35" fmla="*/ 16 h 21"/>
              <a:gd name="T36" fmla="*/ 2 w 100"/>
              <a:gd name="T37" fmla="*/ 16 h 21"/>
              <a:gd name="T38" fmla="*/ 4 w 100"/>
              <a:gd name="T39" fmla="*/ 12 h 21"/>
              <a:gd name="T40" fmla="*/ 6 w 100"/>
              <a:gd name="T41" fmla="*/ 10 h 21"/>
              <a:gd name="T42" fmla="*/ 10 w 100"/>
              <a:gd name="T43" fmla="*/ 10 h 21"/>
              <a:gd name="T44" fmla="*/ 12 w 100"/>
              <a:gd name="T45" fmla="*/ 10 h 21"/>
              <a:gd name="T46" fmla="*/ 17 w 100"/>
              <a:gd name="T47" fmla="*/ 10 h 21"/>
              <a:gd name="T48" fmla="*/ 23 w 100"/>
              <a:gd name="T49" fmla="*/ 10 h 21"/>
              <a:gd name="T50" fmla="*/ 27 w 100"/>
              <a:gd name="T51" fmla="*/ 10 h 21"/>
              <a:gd name="T52" fmla="*/ 50 w 100"/>
              <a:gd name="T53" fmla="*/ 4 h 21"/>
              <a:gd name="T54" fmla="*/ 63 w 100"/>
              <a:gd name="T55" fmla="*/ 2 h 21"/>
              <a:gd name="T56" fmla="*/ 75 w 100"/>
              <a:gd name="T5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21">
                <a:moveTo>
                  <a:pt x="75" y="0"/>
                </a:moveTo>
                <a:lnTo>
                  <a:pt x="86" y="4"/>
                </a:lnTo>
                <a:lnTo>
                  <a:pt x="90" y="6"/>
                </a:lnTo>
                <a:lnTo>
                  <a:pt x="94" y="10"/>
                </a:lnTo>
                <a:lnTo>
                  <a:pt x="98" y="14"/>
                </a:lnTo>
                <a:lnTo>
                  <a:pt x="100" y="18"/>
                </a:lnTo>
                <a:lnTo>
                  <a:pt x="98" y="20"/>
                </a:lnTo>
                <a:lnTo>
                  <a:pt x="98" y="21"/>
                </a:lnTo>
                <a:lnTo>
                  <a:pt x="94" y="21"/>
                </a:lnTo>
                <a:lnTo>
                  <a:pt x="94" y="21"/>
                </a:lnTo>
                <a:lnTo>
                  <a:pt x="71" y="21"/>
                </a:lnTo>
                <a:lnTo>
                  <a:pt x="23" y="21"/>
                </a:lnTo>
                <a:lnTo>
                  <a:pt x="17" y="21"/>
                </a:lnTo>
                <a:lnTo>
                  <a:pt x="12" y="21"/>
                </a:lnTo>
                <a:lnTo>
                  <a:pt x="0" y="21"/>
                </a:lnTo>
                <a:lnTo>
                  <a:pt x="0" y="21"/>
                </a:lnTo>
                <a:lnTo>
                  <a:pt x="0" y="20"/>
                </a:lnTo>
                <a:lnTo>
                  <a:pt x="2" y="16"/>
                </a:lnTo>
                <a:lnTo>
                  <a:pt x="2" y="16"/>
                </a:lnTo>
                <a:lnTo>
                  <a:pt x="4" y="12"/>
                </a:lnTo>
                <a:lnTo>
                  <a:pt x="6" y="10"/>
                </a:lnTo>
                <a:lnTo>
                  <a:pt x="10" y="10"/>
                </a:lnTo>
                <a:lnTo>
                  <a:pt x="12" y="10"/>
                </a:lnTo>
                <a:lnTo>
                  <a:pt x="17" y="10"/>
                </a:lnTo>
                <a:lnTo>
                  <a:pt x="23" y="10"/>
                </a:lnTo>
                <a:lnTo>
                  <a:pt x="27" y="10"/>
                </a:lnTo>
                <a:lnTo>
                  <a:pt x="50" y="4"/>
                </a:lnTo>
                <a:lnTo>
                  <a:pt x="63" y="2"/>
                </a:lnTo>
                <a:lnTo>
                  <a:pt x="75" y="0"/>
                </a:lnTo>
                <a:close/>
              </a:path>
            </a:pathLst>
          </a:custGeom>
          <a:solidFill>
            <a:srgbClr val="73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1" name="Freeform 480"/>
          <p:cNvSpPr>
            <a:spLocks/>
          </p:cNvSpPr>
          <p:nvPr/>
        </p:nvSpPr>
        <p:spPr bwMode="auto">
          <a:xfrm>
            <a:off x="10938823" y="6092090"/>
            <a:ext cx="56973" cy="50659"/>
          </a:xfrm>
          <a:custGeom>
            <a:avLst/>
            <a:gdLst>
              <a:gd name="T0" fmla="*/ 29 w 29"/>
              <a:gd name="T1" fmla="*/ 0 h 26"/>
              <a:gd name="T2" fmla="*/ 27 w 29"/>
              <a:gd name="T3" fmla="*/ 26 h 26"/>
              <a:gd name="T4" fmla="*/ 6 w 29"/>
              <a:gd name="T5" fmla="*/ 23 h 26"/>
              <a:gd name="T6" fmla="*/ 4 w 29"/>
              <a:gd name="T7" fmla="*/ 23 h 26"/>
              <a:gd name="T8" fmla="*/ 4 w 29"/>
              <a:gd name="T9" fmla="*/ 21 h 26"/>
              <a:gd name="T10" fmla="*/ 2 w 29"/>
              <a:gd name="T11" fmla="*/ 19 h 26"/>
              <a:gd name="T12" fmla="*/ 0 w 29"/>
              <a:gd name="T13" fmla="*/ 15 h 26"/>
              <a:gd name="T14" fmla="*/ 0 w 29"/>
              <a:gd name="T15" fmla="*/ 13 h 26"/>
              <a:gd name="T16" fmla="*/ 2 w 29"/>
              <a:gd name="T17" fmla="*/ 11 h 26"/>
              <a:gd name="T18" fmla="*/ 6 w 29"/>
              <a:gd name="T19" fmla="*/ 7 h 26"/>
              <a:gd name="T20" fmla="*/ 12 w 29"/>
              <a:gd name="T21" fmla="*/ 3 h 26"/>
              <a:gd name="T22" fmla="*/ 17 w 29"/>
              <a:gd name="T23" fmla="*/ 2 h 26"/>
              <a:gd name="T24" fmla="*/ 23 w 29"/>
              <a:gd name="T25" fmla="*/ 0 h 26"/>
              <a:gd name="T26" fmla="*/ 29 w 29"/>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6">
                <a:moveTo>
                  <a:pt x="29" y="0"/>
                </a:moveTo>
                <a:lnTo>
                  <a:pt x="27" y="26"/>
                </a:lnTo>
                <a:lnTo>
                  <a:pt x="6" y="23"/>
                </a:lnTo>
                <a:lnTo>
                  <a:pt x="4" y="23"/>
                </a:lnTo>
                <a:lnTo>
                  <a:pt x="4" y="21"/>
                </a:lnTo>
                <a:lnTo>
                  <a:pt x="2" y="19"/>
                </a:lnTo>
                <a:lnTo>
                  <a:pt x="0" y="15"/>
                </a:lnTo>
                <a:lnTo>
                  <a:pt x="0" y="13"/>
                </a:lnTo>
                <a:lnTo>
                  <a:pt x="2" y="11"/>
                </a:lnTo>
                <a:lnTo>
                  <a:pt x="6" y="7"/>
                </a:lnTo>
                <a:lnTo>
                  <a:pt x="12" y="3"/>
                </a:lnTo>
                <a:lnTo>
                  <a:pt x="17" y="2"/>
                </a:lnTo>
                <a:lnTo>
                  <a:pt x="23" y="0"/>
                </a:lnTo>
                <a:lnTo>
                  <a:pt x="29"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2" name="Freeform 481"/>
          <p:cNvSpPr>
            <a:spLocks/>
          </p:cNvSpPr>
          <p:nvPr/>
        </p:nvSpPr>
        <p:spPr bwMode="auto">
          <a:xfrm>
            <a:off x="10938823" y="6088193"/>
            <a:ext cx="110017" cy="74040"/>
          </a:xfrm>
          <a:custGeom>
            <a:avLst/>
            <a:gdLst>
              <a:gd name="T0" fmla="*/ 33 w 56"/>
              <a:gd name="T1" fmla="*/ 0 h 38"/>
              <a:gd name="T2" fmla="*/ 42 w 56"/>
              <a:gd name="T3" fmla="*/ 0 h 38"/>
              <a:gd name="T4" fmla="*/ 48 w 56"/>
              <a:gd name="T5" fmla="*/ 2 h 38"/>
              <a:gd name="T6" fmla="*/ 52 w 56"/>
              <a:gd name="T7" fmla="*/ 4 h 38"/>
              <a:gd name="T8" fmla="*/ 54 w 56"/>
              <a:gd name="T9" fmla="*/ 7 h 38"/>
              <a:gd name="T10" fmla="*/ 56 w 56"/>
              <a:gd name="T11" fmla="*/ 13 h 38"/>
              <a:gd name="T12" fmla="*/ 56 w 56"/>
              <a:gd name="T13" fmla="*/ 19 h 38"/>
              <a:gd name="T14" fmla="*/ 56 w 56"/>
              <a:gd name="T15" fmla="*/ 19 h 38"/>
              <a:gd name="T16" fmla="*/ 56 w 56"/>
              <a:gd name="T17" fmla="*/ 38 h 38"/>
              <a:gd name="T18" fmla="*/ 25 w 56"/>
              <a:gd name="T19" fmla="*/ 38 h 38"/>
              <a:gd name="T20" fmla="*/ 23 w 56"/>
              <a:gd name="T21" fmla="*/ 36 h 38"/>
              <a:gd name="T22" fmla="*/ 10 w 56"/>
              <a:gd name="T23" fmla="*/ 36 h 38"/>
              <a:gd name="T24" fmla="*/ 4 w 56"/>
              <a:gd name="T25" fmla="*/ 36 h 38"/>
              <a:gd name="T26" fmla="*/ 2 w 56"/>
              <a:gd name="T27" fmla="*/ 32 h 38"/>
              <a:gd name="T28" fmla="*/ 0 w 56"/>
              <a:gd name="T29" fmla="*/ 28 h 38"/>
              <a:gd name="T30" fmla="*/ 0 w 56"/>
              <a:gd name="T31" fmla="*/ 15 h 38"/>
              <a:gd name="T32" fmla="*/ 2 w 56"/>
              <a:gd name="T33" fmla="*/ 15 h 38"/>
              <a:gd name="T34" fmla="*/ 6 w 56"/>
              <a:gd name="T35" fmla="*/ 13 h 38"/>
              <a:gd name="T36" fmla="*/ 10 w 56"/>
              <a:gd name="T37" fmla="*/ 13 h 38"/>
              <a:gd name="T38" fmla="*/ 19 w 56"/>
              <a:gd name="T39" fmla="*/ 13 h 38"/>
              <a:gd name="T40" fmla="*/ 19 w 56"/>
              <a:gd name="T41" fmla="*/ 13 h 38"/>
              <a:gd name="T42" fmla="*/ 21 w 56"/>
              <a:gd name="T43" fmla="*/ 7 h 38"/>
              <a:gd name="T44" fmla="*/ 23 w 56"/>
              <a:gd name="T45" fmla="*/ 4 h 38"/>
              <a:gd name="T46" fmla="*/ 27 w 56"/>
              <a:gd name="T47" fmla="*/ 2 h 38"/>
              <a:gd name="T48" fmla="*/ 33 w 56"/>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8">
                <a:moveTo>
                  <a:pt x="33" y="0"/>
                </a:moveTo>
                <a:lnTo>
                  <a:pt x="42" y="0"/>
                </a:lnTo>
                <a:lnTo>
                  <a:pt x="48" y="2"/>
                </a:lnTo>
                <a:lnTo>
                  <a:pt x="52" y="4"/>
                </a:lnTo>
                <a:lnTo>
                  <a:pt x="54" y="7"/>
                </a:lnTo>
                <a:lnTo>
                  <a:pt x="56" y="13"/>
                </a:lnTo>
                <a:lnTo>
                  <a:pt x="56" y="19"/>
                </a:lnTo>
                <a:lnTo>
                  <a:pt x="56" y="19"/>
                </a:lnTo>
                <a:lnTo>
                  <a:pt x="56" y="38"/>
                </a:lnTo>
                <a:lnTo>
                  <a:pt x="25" y="38"/>
                </a:lnTo>
                <a:lnTo>
                  <a:pt x="23" y="36"/>
                </a:lnTo>
                <a:lnTo>
                  <a:pt x="10" y="36"/>
                </a:lnTo>
                <a:lnTo>
                  <a:pt x="4" y="36"/>
                </a:lnTo>
                <a:lnTo>
                  <a:pt x="2" y="32"/>
                </a:lnTo>
                <a:lnTo>
                  <a:pt x="0" y="28"/>
                </a:lnTo>
                <a:lnTo>
                  <a:pt x="0" y="15"/>
                </a:lnTo>
                <a:lnTo>
                  <a:pt x="2" y="15"/>
                </a:lnTo>
                <a:lnTo>
                  <a:pt x="6" y="13"/>
                </a:lnTo>
                <a:lnTo>
                  <a:pt x="10" y="13"/>
                </a:lnTo>
                <a:lnTo>
                  <a:pt x="19" y="13"/>
                </a:lnTo>
                <a:lnTo>
                  <a:pt x="19" y="13"/>
                </a:lnTo>
                <a:lnTo>
                  <a:pt x="21" y="7"/>
                </a:lnTo>
                <a:lnTo>
                  <a:pt x="23" y="4"/>
                </a:lnTo>
                <a:lnTo>
                  <a:pt x="27" y="2"/>
                </a:lnTo>
                <a:lnTo>
                  <a:pt x="33"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3" name="Rectangle 482"/>
          <p:cNvSpPr>
            <a:spLocks noChangeArrowheads="1"/>
          </p:cNvSpPr>
          <p:nvPr/>
        </p:nvSpPr>
        <p:spPr bwMode="auto">
          <a:xfrm>
            <a:off x="11013478" y="6150542"/>
            <a:ext cx="35363" cy="56504"/>
          </a:xfrm>
          <a:prstGeom prst="rect">
            <a:avLst/>
          </a:prstGeom>
          <a:solidFill>
            <a:srgbClr val="D3D3D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4" name="Rectangle 483"/>
          <p:cNvSpPr>
            <a:spLocks noChangeArrowheads="1"/>
          </p:cNvSpPr>
          <p:nvPr/>
        </p:nvSpPr>
        <p:spPr bwMode="auto">
          <a:xfrm>
            <a:off x="11013478" y="6142748"/>
            <a:ext cx="35363" cy="11690"/>
          </a:xfrm>
          <a:prstGeom prst="rect">
            <a:avLst/>
          </a:prstGeom>
          <a:solidFill>
            <a:srgbClr val="D3D3D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5" name="Freeform 484"/>
          <p:cNvSpPr>
            <a:spLocks/>
          </p:cNvSpPr>
          <p:nvPr/>
        </p:nvSpPr>
        <p:spPr bwMode="auto">
          <a:xfrm>
            <a:off x="10987938" y="6105729"/>
            <a:ext cx="7858" cy="11690"/>
          </a:xfrm>
          <a:custGeom>
            <a:avLst/>
            <a:gdLst>
              <a:gd name="T0" fmla="*/ 2 w 4"/>
              <a:gd name="T1" fmla="*/ 0 h 6"/>
              <a:gd name="T2" fmla="*/ 4 w 4"/>
              <a:gd name="T3" fmla="*/ 2 h 6"/>
              <a:gd name="T4" fmla="*/ 4 w 4"/>
              <a:gd name="T5" fmla="*/ 4 h 6"/>
              <a:gd name="T6" fmla="*/ 4 w 4"/>
              <a:gd name="T7" fmla="*/ 4 h 6"/>
              <a:gd name="T8" fmla="*/ 2 w 4"/>
              <a:gd name="T9" fmla="*/ 6 h 6"/>
              <a:gd name="T10" fmla="*/ 0 w 4"/>
              <a:gd name="T11" fmla="*/ 4 h 6"/>
              <a:gd name="T12" fmla="*/ 0 w 4"/>
              <a:gd name="T13" fmla="*/ 4 h 6"/>
              <a:gd name="T14" fmla="*/ 0 w 4"/>
              <a:gd name="T15" fmla="*/ 2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4" y="2"/>
                </a:lnTo>
                <a:lnTo>
                  <a:pt x="4" y="4"/>
                </a:lnTo>
                <a:lnTo>
                  <a:pt x="4" y="4"/>
                </a:lnTo>
                <a:lnTo>
                  <a:pt x="2" y="6"/>
                </a:lnTo>
                <a:lnTo>
                  <a:pt x="0" y="4"/>
                </a:lnTo>
                <a:lnTo>
                  <a:pt x="0" y="4"/>
                </a:lnTo>
                <a:lnTo>
                  <a:pt x="0" y="2"/>
                </a:lnTo>
                <a:lnTo>
                  <a:pt x="2" y="0"/>
                </a:lnTo>
                <a:close/>
              </a:path>
            </a:pathLst>
          </a:custGeom>
          <a:solidFill>
            <a:srgbClr val="3333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6" name="Freeform 485"/>
          <p:cNvSpPr>
            <a:spLocks/>
          </p:cNvSpPr>
          <p:nvPr/>
        </p:nvSpPr>
        <p:spPr bwMode="auto">
          <a:xfrm>
            <a:off x="11017407" y="6088193"/>
            <a:ext cx="60902" cy="58452"/>
          </a:xfrm>
          <a:custGeom>
            <a:avLst/>
            <a:gdLst>
              <a:gd name="T0" fmla="*/ 0 w 31"/>
              <a:gd name="T1" fmla="*/ 0 h 30"/>
              <a:gd name="T2" fmla="*/ 16 w 31"/>
              <a:gd name="T3" fmla="*/ 0 h 30"/>
              <a:gd name="T4" fmla="*/ 20 w 31"/>
              <a:gd name="T5" fmla="*/ 2 h 30"/>
              <a:gd name="T6" fmla="*/ 23 w 31"/>
              <a:gd name="T7" fmla="*/ 4 h 30"/>
              <a:gd name="T8" fmla="*/ 27 w 31"/>
              <a:gd name="T9" fmla="*/ 7 h 30"/>
              <a:gd name="T10" fmla="*/ 29 w 31"/>
              <a:gd name="T11" fmla="*/ 13 h 30"/>
              <a:gd name="T12" fmla="*/ 29 w 31"/>
              <a:gd name="T13" fmla="*/ 17 h 30"/>
              <a:gd name="T14" fmla="*/ 31 w 31"/>
              <a:gd name="T15" fmla="*/ 23 h 30"/>
              <a:gd name="T16" fmla="*/ 31 w 31"/>
              <a:gd name="T17" fmla="*/ 27 h 30"/>
              <a:gd name="T18" fmla="*/ 31 w 31"/>
              <a:gd name="T19" fmla="*/ 28 h 30"/>
              <a:gd name="T20" fmla="*/ 31 w 31"/>
              <a:gd name="T21" fmla="*/ 30 h 30"/>
              <a:gd name="T22" fmla="*/ 23 w 31"/>
              <a:gd name="T23" fmla="*/ 28 h 30"/>
              <a:gd name="T24" fmla="*/ 16 w 31"/>
              <a:gd name="T25" fmla="*/ 27 h 30"/>
              <a:gd name="T26" fmla="*/ 10 w 31"/>
              <a:gd name="T27" fmla="*/ 21 h 30"/>
              <a:gd name="T28" fmla="*/ 4 w 31"/>
              <a:gd name="T29" fmla="*/ 15 h 30"/>
              <a:gd name="T30" fmla="*/ 2 w 31"/>
              <a:gd name="T31" fmla="*/ 7 h 30"/>
              <a:gd name="T32" fmla="*/ 0 w 31"/>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0" y="0"/>
                </a:moveTo>
                <a:lnTo>
                  <a:pt x="16" y="0"/>
                </a:lnTo>
                <a:lnTo>
                  <a:pt x="20" y="2"/>
                </a:lnTo>
                <a:lnTo>
                  <a:pt x="23" y="4"/>
                </a:lnTo>
                <a:lnTo>
                  <a:pt x="27" y="7"/>
                </a:lnTo>
                <a:lnTo>
                  <a:pt x="29" y="13"/>
                </a:lnTo>
                <a:lnTo>
                  <a:pt x="29" y="17"/>
                </a:lnTo>
                <a:lnTo>
                  <a:pt x="31" y="23"/>
                </a:lnTo>
                <a:lnTo>
                  <a:pt x="31" y="27"/>
                </a:lnTo>
                <a:lnTo>
                  <a:pt x="31" y="28"/>
                </a:lnTo>
                <a:lnTo>
                  <a:pt x="31" y="30"/>
                </a:lnTo>
                <a:lnTo>
                  <a:pt x="23" y="28"/>
                </a:lnTo>
                <a:lnTo>
                  <a:pt x="16" y="27"/>
                </a:lnTo>
                <a:lnTo>
                  <a:pt x="10" y="21"/>
                </a:lnTo>
                <a:lnTo>
                  <a:pt x="4" y="15"/>
                </a:lnTo>
                <a:lnTo>
                  <a:pt x="2" y="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7" name="Freeform 486"/>
          <p:cNvSpPr>
            <a:spLocks/>
          </p:cNvSpPr>
          <p:nvPr/>
        </p:nvSpPr>
        <p:spPr bwMode="auto">
          <a:xfrm>
            <a:off x="10938823" y="6101832"/>
            <a:ext cx="23575" cy="27278"/>
          </a:xfrm>
          <a:custGeom>
            <a:avLst/>
            <a:gdLst>
              <a:gd name="T0" fmla="*/ 12 w 12"/>
              <a:gd name="T1" fmla="*/ 0 h 14"/>
              <a:gd name="T2" fmla="*/ 12 w 12"/>
              <a:gd name="T3" fmla="*/ 2 h 14"/>
              <a:gd name="T4" fmla="*/ 12 w 12"/>
              <a:gd name="T5" fmla="*/ 4 h 14"/>
              <a:gd name="T6" fmla="*/ 10 w 12"/>
              <a:gd name="T7" fmla="*/ 10 h 14"/>
              <a:gd name="T8" fmla="*/ 6 w 12"/>
              <a:gd name="T9" fmla="*/ 14 h 14"/>
              <a:gd name="T10" fmla="*/ 0 w 12"/>
              <a:gd name="T11" fmla="*/ 14 h 14"/>
              <a:gd name="T12" fmla="*/ 0 w 12"/>
              <a:gd name="T13" fmla="*/ 8 h 14"/>
              <a:gd name="T14" fmla="*/ 0 w 12"/>
              <a:gd name="T15" fmla="*/ 6 h 14"/>
              <a:gd name="T16" fmla="*/ 2 w 12"/>
              <a:gd name="T17" fmla="*/ 4 h 14"/>
              <a:gd name="T18" fmla="*/ 6 w 12"/>
              <a:gd name="T19" fmla="*/ 2 h 14"/>
              <a:gd name="T20" fmla="*/ 8 w 12"/>
              <a:gd name="T21" fmla="*/ 0 h 14"/>
              <a:gd name="T22" fmla="*/ 12 w 12"/>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12" y="0"/>
                </a:moveTo>
                <a:lnTo>
                  <a:pt x="12" y="2"/>
                </a:lnTo>
                <a:lnTo>
                  <a:pt x="12" y="4"/>
                </a:lnTo>
                <a:lnTo>
                  <a:pt x="10" y="10"/>
                </a:lnTo>
                <a:lnTo>
                  <a:pt x="6" y="14"/>
                </a:lnTo>
                <a:lnTo>
                  <a:pt x="0" y="14"/>
                </a:lnTo>
                <a:lnTo>
                  <a:pt x="0" y="8"/>
                </a:lnTo>
                <a:lnTo>
                  <a:pt x="0" y="6"/>
                </a:lnTo>
                <a:lnTo>
                  <a:pt x="2" y="4"/>
                </a:lnTo>
                <a:lnTo>
                  <a:pt x="6" y="2"/>
                </a:lnTo>
                <a:lnTo>
                  <a:pt x="8" y="0"/>
                </a:lnTo>
                <a:lnTo>
                  <a:pt x="12" y="0"/>
                </a:lnTo>
                <a:close/>
              </a:path>
            </a:pathLst>
          </a:custGeom>
          <a:solidFill>
            <a:srgbClr val="3333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8" name="Freeform 487"/>
          <p:cNvSpPr>
            <a:spLocks/>
          </p:cNvSpPr>
          <p:nvPr/>
        </p:nvSpPr>
        <p:spPr bwMode="auto">
          <a:xfrm>
            <a:off x="10987938" y="6162233"/>
            <a:ext cx="290759" cy="126647"/>
          </a:xfrm>
          <a:custGeom>
            <a:avLst/>
            <a:gdLst>
              <a:gd name="T0" fmla="*/ 0 w 148"/>
              <a:gd name="T1" fmla="*/ 0 h 65"/>
              <a:gd name="T2" fmla="*/ 31 w 148"/>
              <a:gd name="T3" fmla="*/ 0 h 65"/>
              <a:gd name="T4" fmla="*/ 25 w 148"/>
              <a:gd name="T5" fmla="*/ 2 h 65"/>
              <a:gd name="T6" fmla="*/ 29 w 148"/>
              <a:gd name="T7" fmla="*/ 8 h 65"/>
              <a:gd name="T8" fmla="*/ 29 w 148"/>
              <a:gd name="T9" fmla="*/ 4 h 65"/>
              <a:gd name="T10" fmla="*/ 121 w 148"/>
              <a:gd name="T11" fmla="*/ 4 h 65"/>
              <a:gd name="T12" fmla="*/ 127 w 148"/>
              <a:gd name="T13" fmla="*/ 6 h 65"/>
              <a:gd name="T14" fmla="*/ 134 w 148"/>
              <a:gd name="T15" fmla="*/ 8 h 65"/>
              <a:gd name="T16" fmla="*/ 140 w 148"/>
              <a:gd name="T17" fmla="*/ 12 h 65"/>
              <a:gd name="T18" fmla="*/ 144 w 148"/>
              <a:gd name="T19" fmla="*/ 15 h 65"/>
              <a:gd name="T20" fmla="*/ 148 w 148"/>
              <a:gd name="T21" fmla="*/ 21 h 65"/>
              <a:gd name="T22" fmla="*/ 148 w 148"/>
              <a:gd name="T23" fmla="*/ 27 h 65"/>
              <a:gd name="T24" fmla="*/ 146 w 148"/>
              <a:gd name="T25" fmla="*/ 33 h 65"/>
              <a:gd name="T26" fmla="*/ 142 w 148"/>
              <a:gd name="T27" fmla="*/ 37 h 65"/>
              <a:gd name="T28" fmla="*/ 138 w 148"/>
              <a:gd name="T29" fmla="*/ 38 h 65"/>
              <a:gd name="T30" fmla="*/ 134 w 148"/>
              <a:gd name="T31" fmla="*/ 40 h 65"/>
              <a:gd name="T32" fmla="*/ 131 w 148"/>
              <a:gd name="T33" fmla="*/ 38 h 65"/>
              <a:gd name="T34" fmla="*/ 127 w 148"/>
              <a:gd name="T35" fmla="*/ 37 h 65"/>
              <a:gd name="T36" fmla="*/ 123 w 148"/>
              <a:gd name="T37" fmla="*/ 35 h 65"/>
              <a:gd name="T38" fmla="*/ 117 w 148"/>
              <a:gd name="T39" fmla="*/ 35 h 65"/>
              <a:gd name="T40" fmla="*/ 111 w 148"/>
              <a:gd name="T41" fmla="*/ 35 h 65"/>
              <a:gd name="T42" fmla="*/ 106 w 148"/>
              <a:gd name="T43" fmla="*/ 35 h 65"/>
              <a:gd name="T44" fmla="*/ 94 w 148"/>
              <a:gd name="T45" fmla="*/ 50 h 65"/>
              <a:gd name="T46" fmla="*/ 77 w 148"/>
              <a:gd name="T47" fmla="*/ 62 h 65"/>
              <a:gd name="T48" fmla="*/ 56 w 148"/>
              <a:gd name="T49" fmla="*/ 65 h 65"/>
              <a:gd name="T50" fmla="*/ 35 w 148"/>
              <a:gd name="T51" fmla="*/ 62 h 65"/>
              <a:gd name="T52" fmla="*/ 15 w 148"/>
              <a:gd name="T53" fmla="*/ 50 h 65"/>
              <a:gd name="T54" fmla="*/ 4 w 148"/>
              <a:gd name="T55" fmla="*/ 31 h 65"/>
              <a:gd name="T56" fmla="*/ 0 w 148"/>
              <a:gd name="T57" fmla="*/ 10 h 65"/>
              <a:gd name="T58" fmla="*/ 0 w 148"/>
              <a:gd name="T5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65">
                <a:moveTo>
                  <a:pt x="0" y="0"/>
                </a:moveTo>
                <a:lnTo>
                  <a:pt x="31" y="0"/>
                </a:lnTo>
                <a:lnTo>
                  <a:pt x="25" y="2"/>
                </a:lnTo>
                <a:lnTo>
                  <a:pt x="29" y="8"/>
                </a:lnTo>
                <a:lnTo>
                  <a:pt x="29" y="4"/>
                </a:lnTo>
                <a:lnTo>
                  <a:pt x="121" y="4"/>
                </a:lnTo>
                <a:lnTo>
                  <a:pt x="127" y="6"/>
                </a:lnTo>
                <a:lnTo>
                  <a:pt x="134" y="8"/>
                </a:lnTo>
                <a:lnTo>
                  <a:pt x="140" y="12"/>
                </a:lnTo>
                <a:lnTo>
                  <a:pt x="144" y="15"/>
                </a:lnTo>
                <a:lnTo>
                  <a:pt x="148" y="21"/>
                </a:lnTo>
                <a:lnTo>
                  <a:pt x="148" y="27"/>
                </a:lnTo>
                <a:lnTo>
                  <a:pt x="146" y="33"/>
                </a:lnTo>
                <a:lnTo>
                  <a:pt x="142" y="37"/>
                </a:lnTo>
                <a:lnTo>
                  <a:pt x="138" y="38"/>
                </a:lnTo>
                <a:lnTo>
                  <a:pt x="134" y="40"/>
                </a:lnTo>
                <a:lnTo>
                  <a:pt x="131" y="38"/>
                </a:lnTo>
                <a:lnTo>
                  <a:pt x="127" y="37"/>
                </a:lnTo>
                <a:lnTo>
                  <a:pt x="123" y="35"/>
                </a:lnTo>
                <a:lnTo>
                  <a:pt x="117" y="35"/>
                </a:lnTo>
                <a:lnTo>
                  <a:pt x="111" y="35"/>
                </a:lnTo>
                <a:lnTo>
                  <a:pt x="106" y="35"/>
                </a:lnTo>
                <a:lnTo>
                  <a:pt x="94" y="50"/>
                </a:lnTo>
                <a:lnTo>
                  <a:pt x="77" y="62"/>
                </a:lnTo>
                <a:lnTo>
                  <a:pt x="56" y="65"/>
                </a:lnTo>
                <a:lnTo>
                  <a:pt x="35" y="62"/>
                </a:lnTo>
                <a:lnTo>
                  <a:pt x="15" y="50"/>
                </a:lnTo>
                <a:lnTo>
                  <a:pt x="4" y="31"/>
                </a:lnTo>
                <a:lnTo>
                  <a:pt x="0" y="10"/>
                </a:lnTo>
                <a:lnTo>
                  <a:pt x="0"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29" name="Freeform 488"/>
          <p:cNvSpPr>
            <a:spLocks/>
          </p:cNvSpPr>
          <p:nvPr/>
        </p:nvSpPr>
        <p:spPr bwMode="auto">
          <a:xfrm>
            <a:off x="10995796" y="6043379"/>
            <a:ext cx="106088" cy="58452"/>
          </a:xfrm>
          <a:custGeom>
            <a:avLst/>
            <a:gdLst>
              <a:gd name="T0" fmla="*/ 17 w 54"/>
              <a:gd name="T1" fmla="*/ 0 h 30"/>
              <a:gd name="T2" fmla="*/ 21 w 54"/>
              <a:gd name="T3" fmla="*/ 2 h 30"/>
              <a:gd name="T4" fmla="*/ 25 w 54"/>
              <a:gd name="T5" fmla="*/ 3 h 30"/>
              <a:gd name="T6" fmla="*/ 27 w 54"/>
              <a:gd name="T7" fmla="*/ 7 h 30"/>
              <a:gd name="T8" fmla="*/ 29 w 54"/>
              <a:gd name="T9" fmla="*/ 5 h 30"/>
              <a:gd name="T10" fmla="*/ 32 w 54"/>
              <a:gd name="T11" fmla="*/ 5 h 30"/>
              <a:gd name="T12" fmla="*/ 38 w 54"/>
              <a:gd name="T13" fmla="*/ 5 h 30"/>
              <a:gd name="T14" fmla="*/ 40 w 54"/>
              <a:gd name="T15" fmla="*/ 9 h 30"/>
              <a:gd name="T16" fmla="*/ 42 w 54"/>
              <a:gd name="T17" fmla="*/ 13 h 30"/>
              <a:gd name="T18" fmla="*/ 46 w 54"/>
              <a:gd name="T19" fmla="*/ 13 h 30"/>
              <a:gd name="T20" fmla="*/ 50 w 54"/>
              <a:gd name="T21" fmla="*/ 15 h 30"/>
              <a:gd name="T22" fmla="*/ 54 w 54"/>
              <a:gd name="T23" fmla="*/ 17 h 30"/>
              <a:gd name="T24" fmla="*/ 54 w 54"/>
              <a:gd name="T25" fmla="*/ 23 h 30"/>
              <a:gd name="T26" fmla="*/ 54 w 54"/>
              <a:gd name="T27" fmla="*/ 27 h 30"/>
              <a:gd name="T28" fmla="*/ 50 w 54"/>
              <a:gd name="T29" fmla="*/ 30 h 30"/>
              <a:gd name="T30" fmla="*/ 46 w 54"/>
              <a:gd name="T31" fmla="*/ 30 h 30"/>
              <a:gd name="T32" fmla="*/ 9 w 54"/>
              <a:gd name="T33" fmla="*/ 30 h 30"/>
              <a:gd name="T34" fmla="*/ 4 w 54"/>
              <a:gd name="T35" fmla="*/ 30 h 30"/>
              <a:gd name="T36" fmla="*/ 2 w 54"/>
              <a:gd name="T37" fmla="*/ 27 h 30"/>
              <a:gd name="T38" fmla="*/ 0 w 54"/>
              <a:gd name="T39" fmla="*/ 23 h 30"/>
              <a:gd name="T40" fmla="*/ 2 w 54"/>
              <a:gd name="T41" fmla="*/ 17 h 30"/>
              <a:gd name="T42" fmla="*/ 4 w 54"/>
              <a:gd name="T43" fmla="*/ 15 h 30"/>
              <a:gd name="T44" fmla="*/ 9 w 54"/>
              <a:gd name="T45" fmla="*/ 13 h 30"/>
              <a:gd name="T46" fmla="*/ 9 w 54"/>
              <a:gd name="T47" fmla="*/ 13 h 30"/>
              <a:gd name="T48" fmla="*/ 9 w 54"/>
              <a:gd name="T49" fmla="*/ 9 h 30"/>
              <a:gd name="T50" fmla="*/ 9 w 54"/>
              <a:gd name="T51" fmla="*/ 3 h 30"/>
              <a:gd name="T52" fmla="*/ 13 w 54"/>
              <a:gd name="T53" fmla="*/ 2 h 30"/>
              <a:gd name="T54" fmla="*/ 17 w 54"/>
              <a:gd name="T5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30">
                <a:moveTo>
                  <a:pt x="17" y="0"/>
                </a:moveTo>
                <a:lnTo>
                  <a:pt x="21" y="2"/>
                </a:lnTo>
                <a:lnTo>
                  <a:pt x="25" y="3"/>
                </a:lnTo>
                <a:lnTo>
                  <a:pt x="27" y="7"/>
                </a:lnTo>
                <a:lnTo>
                  <a:pt x="29" y="5"/>
                </a:lnTo>
                <a:lnTo>
                  <a:pt x="32" y="5"/>
                </a:lnTo>
                <a:lnTo>
                  <a:pt x="38" y="5"/>
                </a:lnTo>
                <a:lnTo>
                  <a:pt x="40" y="9"/>
                </a:lnTo>
                <a:lnTo>
                  <a:pt x="42" y="13"/>
                </a:lnTo>
                <a:lnTo>
                  <a:pt x="46" y="13"/>
                </a:lnTo>
                <a:lnTo>
                  <a:pt x="50" y="15"/>
                </a:lnTo>
                <a:lnTo>
                  <a:pt x="54" y="17"/>
                </a:lnTo>
                <a:lnTo>
                  <a:pt x="54" y="23"/>
                </a:lnTo>
                <a:lnTo>
                  <a:pt x="54" y="27"/>
                </a:lnTo>
                <a:lnTo>
                  <a:pt x="50" y="30"/>
                </a:lnTo>
                <a:lnTo>
                  <a:pt x="46" y="30"/>
                </a:lnTo>
                <a:lnTo>
                  <a:pt x="9" y="30"/>
                </a:lnTo>
                <a:lnTo>
                  <a:pt x="4" y="30"/>
                </a:lnTo>
                <a:lnTo>
                  <a:pt x="2" y="27"/>
                </a:lnTo>
                <a:lnTo>
                  <a:pt x="0" y="23"/>
                </a:lnTo>
                <a:lnTo>
                  <a:pt x="2" y="17"/>
                </a:lnTo>
                <a:lnTo>
                  <a:pt x="4" y="15"/>
                </a:lnTo>
                <a:lnTo>
                  <a:pt x="9" y="13"/>
                </a:lnTo>
                <a:lnTo>
                  <a:pt x="9" y="13"/>
                </a:lnTo>
                <a:lnTo>
                  <a:pt x="9" y="9"/>
                </a:lnTo>
                <a:lnTo>
                  <a:pt x="9" y="3"/>
                </a:lnTo>
                <a:lnTo>
                  <a:pt x="13" y="2"/>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0" name="Freeform 489"/>
          <p:cNvSpPr>
            <a:spLocks/>
          </p:cNvSpPr>
          <p:nvPr/>
        </p:nvSpPr>
        <p:spPr bwMode="auto">
          <a:xfrm>
            <a:off x="10972221" y="6076502"/>
            <a:ext cx="367378" cy="150028"/>
          </a:xfrm>
          <a:custGeom>
            <a:avLst/>
            <a:gdLst>
              <a:gd name="T0" fmla="*/ 62 w 187"/>
              <a:gd name="T1" fmla="*/ 0 h 77"/>
              <a:gd name="T2" fmla="*/ 77 w 187"/>
              <a:gd name="T3" fmla="*/ 4 h 77"/>
              <a:gd name="T4" fmla="*/ 91 w 187"/>
              <a:gd name="T5" fmla="*/ 13 h 77"/>
              <a:gd name="T6" fmla="*/ 98 w 187"/>
              <a:gd name="T7" fmla="*/ 29 h 77"/>
              <a:gd name="T8" fmla="*/ 102 w 187"/>
              <a:gd name="T9" fmla="*/ 25 h 77"/>
              <a:gd name="T10" fmla="*/ 110 w 187"/>
              <a:gd name="T11" fmla="*/ 21 h 77"/>
              <a:gd name="T12" fmla="*/ 117 w 187"/>
              <a:gd name="T13" fmla="*/ 21 h 77"/>
              <a:gd name="T14" fmla="*/ 125 w 187"/>
              <a:gd name="T15" fmla="*/ 21 h 77"/>
              <a:gd name="T16" fmla="*/ 133 w 187"/>
              <a:gd name="T17" fmla="*/ 25 h 77"/>
              <a:gd name="T18" fmla="*/ 139 w 187"/>
              <a:gd name="T19" fmla="*/ 31 h 77"/>
              <a:gd name="T20" fmla="*/ 142 w 187"/>
              <a:gd name="T21" fmla="*/ 36 h 77"/>
              <a:gd name="T22" fmla="*/ 144 w 187"/>
              <a:gd name="T23" fmla="*/ 46 h 77"/>
              <a:gd name="T24" fmla="*/ 152 w 187"/>
              <a:gd name="T25" fmla="*/ 48 h 77"/>
              <a:gd name="T26" fmla="*/ 158 w 187"/>
              <a:gd name="T27" fmla="*/ 52 h 77"/>
              <a:gd name="T28" fmla="*/ 162 w 187"/>
              <a:gd name="T29" fmla="*/ 48 h 77"/>
              <a:gd name="T30" fmla="*/ 165 w 187"/>
              <a:gd name="T31" fmla="*/ 46 h 77"/>
              <a:gd name="T32" fmla="*/ 171 w 187"/>
              <a:gd name="T33" fmla="*/ 44 h 77"/>
              <a:gd name="T34" fmla="*/ 177 w 187"/>
              <a:gd name="T35" fmla="*/ 46 h 77"/>
              <a:gd name="T36" fmla="*/ 181 w 187"/>
              <a:gd name="T37" fmla="*/ 50 h 77"/>
              <a:gd name="T38" fmla="*/ 185 w 187"/>
              <a:gd name="T39" fmla="*/ 54 h 77"/>
              <a:gd name="T40" fmla="*/ 187 w 187"/>
              <a:gd name="T41" fmla="*/ 61 h 77"/>
              <a:gd name="T42" fmla="*/ 185 w 187"/>
              <a:gd name="T43" fmla="*/ 67 h 77"/>
              <a:gd name="T44" fmla="*/ 181 w 187"/>
              <a:gd name="T45" fmla="*/ 71 h 77"/>
              <a:gd name="T46" fmla="*/ 177 w 187"/>
              <a:gd name="T47" fmla="*/ 75 h 77"/>
              <a:gd name="T48" fmla="*/ 171 w 187"/>
              <a:gd name="T49" fmla="*/ 77 h 77"/>
              <a:gd name="T50" fmla="*/ 19 w 187"/>
              <a:gd name="T51" fmla="*/ 77 h 77"/>
              <a:gd name="T52" fmla="*/ 19 w 187"/>
              <a:gd name="T53" fmla="*/ 77 h 77"/>
              <a:gd name="T54" fmla="*/ 12 w 187"/>
              <a:gd name="T55" fmla="*/ 75 h 77"/>
              <a:gd name="T56" fmla="*/ 6 w 187"/>
              <a:gd name="T57" fmla="*/ 69 h 77"/>
              <a:gd name="T58" fmla="*/ 2 w 187"/>
              <a:gd name="T59" fmla="*/ 63 h 77"/>
              <a:gd name="T60" fmla="*/ 0 w 187"/>
              <a:gd name="T61" fmla="*/ 56 h 77"/>
              <a:gd name="T62" fmla="*/ 0 w 187"/>
              <a:gd name="T63" fmla="*/ 50 h 77"/>
              <a:gd name="T64" fmla="*/ 4 w 187"/>
              <a:gd name="T65" fmla="*/ 44 h 77"/>
              <a:gd name="T66" fmla="*/ 8 w 187"/>
              <a:gd name="T67" fmla="*/ 40 h 77"/>
              <a:gd name="T68" fmla="*/ 14 w 187"/>
              <a:gd name="T69" fmla="*/ 36 h 77"/>
              <a:gd name="T70" fmla="*/ 19 w 187"/>
              <a:gd name="T71" fmla="*/ 36 h 77"/>
              <a:gd name="T72" fmla="*/ 23 w 187"/>
              <a:gd name="T73" fmla="*/ 36 h 77"/>
              <a:gd name="T74" fmla="*/ 29 w 187"/>
              <a:gd name="T75" fmla="*/ 19 h 77"/>
              <a:gd name="T76" fmla="*/ 43 w 187"/>
              <a:gd name="T77" fmla="*/ 6 h 77"/>
              <a:gd name="T78" fmla="*/ 62 w 187"/>
              <a:gd name="T7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77">
                <a:moveTo>
                  <a:pt x="62" y="0"/>
                </a:moveTo>
                <a:lnTo>
                  <a:pt x="77" y="4"/>
                </a:lnTo>
                <a:lnTo>
                  <a:pt x="91" y="13"/>
                </a:lnTo>
                <a:lnTo>
                  <a:pt x="98" y="29"/>
                </a:lnTo>
                <a:lnTo>
                  <a:pt x="102" y="25"/>
                </a:lnTo>
                <a:lnTo>
                  <a:pt x="110" y="21"/>
                </a:lnTo>
                <a:lnTo>
                  <a:pt x="117" y="21"/>
                </a:lnTo>
                <a:lnTo>
                  <a:pt x="125" y="21"/>
                </a:lnTo>
                <a:lnTo>
                  <a:pt x="133" y="25"/>
                </a:lnTo>
                <a:lnTo>
                  <a:pt x="139" y="31"/>
                </a:lnTo>
                <a:lnTo>
                  <a:pt x="142" y="36"/>
                </a:lnTo>
                <a:lnTo>
                  <a:pt x="144" y="46"/>
                </a:lnTo>
                <a:lnTo>
                  <a:pt x="152" y="48"/>
                </a:lnTo>
                <a:lnTo>
                  <a:pt x="158" y="52"/>
                </a:lnTo>
                <a:lnTo>
                  <a:pt x="162" y="48"/>
                </a:lnTo>
                <a:lnTo>
                  <a:pt x="165" y="46"/>
                </a:lnTo>
                <a:lnTo>
                  <a:pt x="171" y="44"/>
                </a:lnTo>
                <a:lnTo>
                  <a:pt x="177" y="46"/>
                </a:lnTo>
                <a:lnTo>
                  <a:pt x="181" y="50"/>
                </a:lnTo>
                <a:lnTo>
                  <a:pt x="185" y="54"/>
                </a:lnTo>
                <a:lnTo>
                  <a:pt x="187" y="61"/>
                </a:lnTo>
                <a:lnTo>
                  <a:pt x="185" y="67"/>
                </a:lnTo>
                <a:lnTo>
                  <a:pt x="181" y="71"/>
                </a:lnTo>
                <a:lnTo>
                  <a:pt x="177" y="75"/>
                </a:lnTo>
                <a:lnTo>
                  <a:pt x="171" y="77"/>
                </a:lnTo>
                <a:lnTo>
                  <a:pt x="19" y="77"/>
                </a:lnTo>
                <a:lnTo>
                  <a:pt x="19" y="77"/>
                </a:lnTo>
                <a:lnTo>
                  <a:pt x="12" y="75"/>
                </a:lnTo>
                <a:lnTo>
                  <a:pt x="6" y="69"/>
                </a:lnTo>
                <a:lnTo>
                  <a:pt x="2" y="63"/>
                </a:lnTo>
                <a:lnTo>
                  <a:pt x="0" y="56"/>
                </a:lnTo>
                <a:lnTo>
                  <a:pt x="0" y="50"/>
                </a:lnTo>
                <a:lnTo>
                  <a:pt x="4" y="44"/>
                </a:lnTo>
                <a:lnTo>
                  <a:pt x="8" y="40"/>
                </a:lnTo>
                <a:lnTo>
                  <a:pt x="14" y="36"/>
                </a:lnTo>
                <a:lnTo>
                  <a:pt x="19" y="36"/>
                </a:lnTo>
                <a:lnTo>
                  <a:pt x="23" y="36"/>
                </a:lnTo>
                <a:lnTo>
                  <a:pt x="29" y="19"/>
                </a:lnTo>
                <a:lnTo>
                  <a:pt x="43" y="6"/>
                </a:lnTo>
                <a:lnTo>
                  <a:pt x="6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1" name="Freeform 490"/>
          <p:cNvSpPr>
            <a:spLocks/>
          </p:cNvSpPr>
          <p:nvPr/>
        </p:nvSpPr>
        <p:spPr bwMode="auto">
          <a:xfrm>
            <a:off x="10815054" y="6255756"/>
            <a:ext cx="365413" cy="150028"/>
          </a:xfrm>
          <a:custGeom>
            <a:avLst/>
            <a:gdLst>
              <a:gd name="T0" fmla="*/ 19 w 186"/>
              <a:gd name="T1" fmla="*/ 0 h 77"/>
              <a:gd name="T2" fmla="*/ 171 w 186"/>
              <a:gd name="T3" fmla="*/ 0 h 77"/>
              <a:gd name="T4" fmla="*/ 176 w 186"/>
              <a:gd name="T5" fmla="*/ 2 h 77"/>
              <a:gd name="T6" fmla="*/ 182 w 186"/>
              <a:gd name="T7" fmla="*/ 6 h 77"/>
              <a:gd name="T8" fmla="*/ 184 w 186"/>
              <a:gd name="T9" fmla="*/ 10 h 77"/>
              <a:gd name="T10" fmla="*/ 186 w 186"/>
              <a:gd name="T11" fmla="*/ 15 h 77"/>
              <a:gd name="T12" fmla="*/ 184 w 186"/>
              <a:gd name="T13" fmla="*/ 23 h 77"/>
              <a:gd name="T14" fmla="*/ 182 w 186"/>
              <a:gd name="T15" fmla="*/ 27 h 77"/>
              <a:gd name="T16" fmla="*/ 176 w 186"/>
              <a:gd name="T17" fmla="*/ 31 h 77"/>
              <a:gd name="T18" fmla="*/ 171 w 186"/>
              <a:gd name="T19" fmla="*/ 31 h 77"/>
              <a:gd name="T20" fmla="*/ 165 w 186"/>
              <a:gd name="T21" fmla="*/ 31 h 77"/>
              <a:gd name="T22" fmla="*/ 161 w 186"/>
              <a:gd name="T23" fmla="*/ 29 h 77"/>
              <a:gd name="T24" fmla="*/ 157 w 186"/>
              <a:gd name="T25" fmla="*/ 25 h 77"/>
              <a:gd name="T26" fmla="*/ 151 w 186"/>
              <a:gd name="T27" fmla="*/ 29 h 77"/>
              <a:gd name="T28" fmla="*/ 146 w 186"/>
              <a:gd name="T29" fmla="*/ 31 h 77"/>
              <a:gd name="T30" fmla="*/ 144 w 186"/>
              <a:gd name="T31" fmla="*/ 39 h 77"/>
              <a:gd name="T32" fmla="*/ 138 w 186"/>
              <a:gd name="T33" fmla="*/ 46 h 77"/>
              <a:gd name="T34" fmla="*/ 132 w 186"/>
              <a:gd name="T35" fmla="*/ 52 h 77"/>
              <a:gd name="T36" fmla="*/ 124 w 186"/>
              <a:gd name="T37" fmla="*/ 56 h 77"/>
              <a:gd name="T38" fmla="*/ 117 w 186"/>
              <a:gd name="T39" fmla="*/ 56 h 77"/>
              <a:gd name="T40" fmla="*/ 109 w 186"/>
              <a:gd name="T41" fmla="*/ 56 h 77"/>
              <a:gd name="T42" fmla="*/ 103 w 186"/>
              <a:gd name="T43" fmla="*/ 52 h 77"/>
              <a:gd name="T44" fmla="*/ 98 w 186"/>
              <a:gd name="T45" fmla="*/ 48 h 77"/>
              <a:gd name="T46" fmla="*/ 90 w 186"/>
              <a:gd name="T47" fmla="*/ 63 h 77"/>
              <a:gd name="T48" fmla="*/ 76 w 186"/>
              <a:gd name="T49" fmla="*/ 73 h 77"/>
              <a:gd name="T50" fmla="*/ 61 w 186"/>
              <a:gd name="T51" fmla="*/ 77 h 77"/>
              <a:gd name="T52" fmla="*/ 42 w 186"/>
              <a:gd name="T53" fmla="*/ 71 h 77"/>
              <a:gd name="T54" fmla="*/ 28 w 186"/>
              <a:gd name="T55" fmla="*/ 58 h 77"/>
              <a:gd name="T56" fmla="*/ 23 w 186"/>
              <a:gd name="T57" fmla="*/ 40 h 77"/>
              <a:gd name="T58" fmla="*/ 21 w 186"/>
              <a:gd name="T59" fmla="*/ 40 h 77"/>
              <a:gd name="T60" fmla="*/ 13 w 186"/>
              <a:gd name="T61" fmla="*/ 40 h 77"/>
              <a:gd name="T62" fmla="*/ 7 w 186"/>
              <a:gd name="T63" fmla="*/ 37 h 77"/>
              <a:gd name="T64" fmla="*/ 3 w 186"/>
              <a:gd name="T65" fmla="*/ 33 h 77"/>
              <a:gd name="T66" fmla="*/ 2 w 186"/>
              <a:gd name="T67" fmla="*/ 27 h 77"/>
              <a:gd name="T68" fmla="*/ 0 w 186"/>
              <a:gd name="T69" fmla="*/ 21 h 77"/>
              <a:gd name="T70" fmla="*/ 2 w 186"/>
              <a:gd name="T71" fmla="*/ 14 h 77"/>
              <a:gd name="T72" fmla="*/ 5 w 186"/>
              <a:gd name="T73" fmla="*/ 8 h 77"/>
              <a:gd name="T74" fmla="*/ 11 w 186"/>
              <a:gd name="T75" fmla="*/ 2 h 77"/>
              <a:gd name="T76" fmla="*/ 19 w 186"/>
              <a:gd name="T77" fmla="*/ 0 h 77"/>
              <a:gd name="T78" fmla="*/ 19 w 186"/>
              <a:gd name="T7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77">
                <a:moveTo>
                  <a:pt x="19" y="0"/>
                </a:moveTo>
                <a:lnTo>
                  <a:pt x="171" y="0"/>
                </a:lnTo>
                <a:lnTo>
                  <a:pt x="176" y="2"/>
                </a:lnTo>
                <a:lnTo>
                  <a:pt x="182" y="6"/>
                </a:lnTo>
                <a:lnTo>
                  <a:pt x="184" y="10"/>
                </a:lnTo>
                <a:lnTo>
                  <a:pt x="186" y="15"/>
                </a:lnTo>
                <a:lnTo>
                  <a:pt x="184" y="23"/>
                </a:lnTo>
                <a:lnTo>
                  <a:pt x="182" y="27"/>
                </a:lnTo>
                <a:lnTo>
                  <a:pt x="176" y="31"/>
                </a:lnTo>
                <a:lnTo>
                  <a:pt x="171" y="31"/>
                </a:lnTo>
                <a:lnTo>
                  <a:pt x="165" y="31"/>
                </a:lnTo>
                <a:lnTo>
                  <a:pt x="161" y="29"/>
                </a:lnTo>
                <a:lnTo>
                  <a:pt x="157" y="25"/>
                </a:lnTo>
                <a:lnTo>
                  <a:pt x="151" y="29"/>
                </a:lnTo>
                <a:lnTo>
                  <a:pt x="146" y="31"/>
                </a:lnTo>
                <a:lnTo>
                  <a:pt x="144" y="39"/>
                </a:lnTo>
                <a:lnTo>
                  <a:pt x="138" y="46"/>
                </a:lnTo>
                <a:lnTo>
                  <a:pt x="132" y="52"/>
                </a:lnTo>
                <a:lnTo>
                  <a:pt x="124" y="56"/>
                </a:lnTo>
                <a:lnTo>
                  <a:pt x="117" y="56"/>
                </a:lnTo>
                <a:lnTo>
                  <a:pt x="109" y="56"/>
                </a:lnTo>
                <a:lnTo>
                  <a:pt x="103" y="52"/>
                </a:lnTo>
                <a:lnTo>
                  <a:pt x="98" y="48"/>
                </a:lnTo>
                <a:lnTo>
                  <a:pt x="90" y="63"/>
                </a:lnTo>
                <a:lnTo>
                  <a:pt x="76" y="73"/>
                </a:lnTo>
                <a:lnTo>
                  <a:pt x="61" y="77"/>
                </a:lnTo>
                <a:lnTo>
                  <a:pt x="42" y="71"/>
                </a:lnTo>
                <a:lnTo>
                  <a:pt x="28" y="58"/>
                </a:lnTo>
                <a:lnTo>
                  <a:pt x="23" y="40"/>
                </a:lnTo>
                <a:lnTo>
                  <a:pt x="21" y="40"/>
                </a:lnTo>
                <a:lnTo>
                  <a:pt x="13" y="40"/>
                </a:lnTo>
                <a:lnTo>
                  <a:pt x="7" y="37"/>
                </a:lnTo>
                <a:lnTo>
                  <a:pt x="3" y="33"/>
                </a:lnTo>
                <a:lnTo>
                  <a:pt x="2" y="27"/>
                </a:lnTo>
                <a:lnTo>
                  <a:pt x="0" y="21"/>
                </a:lnTo>
                <a:lnTo>
                  <a:pt x="2" y="14"/>
                </a:lnTo>
                <a:lnTo>
                  <a:pt x="5" y="8"/>
                </a:lnTo>
                <a:lnTo>
                  <a:pt x="11" y="2"/>
                </a:lnTo>
                <a:lnTo>
                  <a:pt x="19" y="0"/>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2" name="Freeform 491"/>
          <p:cNvSpPr>
            <a:spLocks/>
          </p:cNvSpPr>
          <p:nvPr/>
        </p:nvSpPr>
        <p:spPr bwMode="auto">
          <a:xfrm>
            <a:off x="11192255" y="6255756"/>
            <a:ext cx="225928" cy="93524"/>
          </a:xfrm>
          <a:custGeom>
            <a:avLst/>
            <a:gdLst>
              <a:gd name="T0" fmla="*/ 11 w 115"/>
              <a:gd name="T1" fmla="*/ 0 h 48"/>
              <a:gd name="T2" fmla="*/ 105 w 115"/>
              <a:gd name="T3" fmla="*/ 0 h 48"/>
              <a:gd name="T4" fmla="*/ 109 w 115"/>
              <a:gd name="T5" fmla="*/ 2 h 48"/>
              <a:gd name="T6" fmla="*/ 113 w 115"/>
              <a:gd name="T7" fmla="*/ 6 h 48"/>
              <a:gd name="T8" fmla="*/ 115 w 115"/>
              <a:gd name="T9" fmla="*/ 10 h 48"/>
              <a:gd name="T10" fmla="*/ 113 w 115"/>
              <a:gd name="T11" fmla="*/ 15 h 48"/>
              <a:gd name="T12" fmla="*/ 109 w 115"/>
              <a:gd name="T13" fmla="*/ 19 h 48"/>
              <a:gd name="T14" fmla="*/ 105 w 115"/>
              <a:gd name="T15" fmla="*/ 19 h 48"/>
              <a:gd name="T16" fmla="*/ 99 w 115"/>
              <a:gd name="T17" fmla="*/ 19 h 48"/>
              <a:gd name="T18" fmla="*/ 98 w 115"/>
              <a:gd name="T19" fmla="*/ 15 h 48"/>
              <a:gd name="T20" fmla="*/ 94 w 115"/>
              <a:gd name="T21" fmla="*/ 17 h 48"/>
              <a:gd name="T22" fmla="*/ 88 w 115"/>
              <a:gd name="T23" fmla="*/ 19 h 48"/>
              <a:gd name="T24" fmla="*/ 86 w 115"/>
              <a:gd name="T25" fmla="*/ 25 h 48"/>
              <a:gd name="T26" fmla="*/ 82 w 115"/>
              <a:gd name="T27" fmla="*/ 31 h 48"/>
              <a:gd name="T28" fmla="*/ 78 w 115"/>
              <a:gd name="T29" fmla="*/ 35 h 48"/>
              <a:gd name="T30" fmla="*/ 71 w 115"/>
              <a:gd name="T31" fmla="*/ 35 h 48"/>
              <a:gd name="T32" fmla="*/ 65 w 115"/>
              <a:gd name="T33" fmla="*/ 35 h 48"/>
              <a:gd name="T34" fmla="*/ 59 w 115"/>
              <a:gd name="T35" fmla="*/ 31 h 48"/>
              <a:gd name="T36" fmla="*/ 55 w 115"/>
              <a:gd name="T37" fmla="*/ 37 h 48"/>
              <a:gd name="T38" fmla="*/ 51 w 115"/>
              <a:gd name="T39" fmla="*/ 42 h 48"/>
              <a:gd name="T40" fmla="*/ 44 w 115"/>
              <a:gd name="T41" fmla="*/ 46 h 48"/>
              <a:gd name="T42" fmla="*/ 36 w 115"/>
              <a:gd name="T43" fmla="*/ 48 h 48"/>
              <a:gd name="T44" fmla="*/ 30 w 115"/>
              <a:gd name="T45" fmla="*/ 46 h 48"/>
              <a:gd name="T46" fmla="*/ 23 w 115"/>
              <a:gd name="T47" fmla="*/ 42 h 48"/>
              <a:gd name="T48" fmla="*/ 19 w 115"/>
              <a:gd name="T49" fmla="*/ 39 h 48"/>
              <a:gd name="T50" fmla="*/ 15 w 115"/>
              <a:gd name="T51" fmla="*/ 33 h 48"/>
              <a:gd name="T52" fmla="*/ 13 w 115"/>
              <a:gd name="T53" fmla="*/ 25 h 48"/>
              <a:gd name="T54" fmla="*/ 11 w 115"/>
              <a:gd name="T55" fmla="*/ 25 h 48"/>
              <a:gd name="T56" fmla="*/ 7 w 115"/>
              <a:gd name="T57" fmla="*/ 25 h 48"/>
              <a:gd name="T58" fmla="*/ 3 w 115"/>
              <a:gd name="T59" fmla="*/ 21 h 48"/>
              <a:gd name="T60" fmla="*/ 0 w 115"/>
              <a:gd name="T61" fmla="*/ 17 h 48"/>
              <a:gd name="T62" fmla="*/ 0 w 115"/>
              <a:gd name="T63" fmla="*/ 14 h 48"/>
              <a:gd name="T64" fmla="*/ 0 w 115"/>
              <a:gd name="T65" fmla="*/ 8 h 48"/>
              <a:gd name="T66" fmla="*/ 3 w 115"/>
              <a:gd name="T67" fmla="*/ 4 h 48"/>
              <a:gd name="T68" fmla="*/ 5 w 115"/>
              <a:gd name="T69" fmla="*/ 2 h 48"/>
              <a:gd name="T70" fmla="*/ 11 w 115"/>
              <a:gd name="T71" fmla="*/ 0 h 48"/>
              <a:gd name="T72" fmla="*/ 11 w 115"/>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48">
                <a:moveTo>
                  <a:pt x="11" y="0"/>
                </a:moveTo>
                <a:lnTo>
                  <a:pt x="105" y="0"/>
                </a:lnTo>
                <a:lnTo>
                  <a:pt x="109" y="2"/>
                </a:lnTo>
                <a:lnTo>
                  <a:pt x="113" y="6"/>
                </a:lnTo>
                <a:lnTo>
                  <a:pt x="115" y="10"/>
                </a:lnTo>
                <a:lnTo>
                  <a:pt x="113" y="15"/>
                </a:lnTo>
                <a:lnTo>
                  <a:pt x="109" y="19"/>
                </a:lnTo>
                <a:lnTo>
                  <a:pt x="105" y="19"/>
                </a:lnTo>
                <a:lnTo>
                  <a:pt x="99" y="19"/>
                </a:lnTo>
                <a:lnTo>
                  <a:pt x="98" y="15"/>
                </a:lnTo>
                <a:lnTo>
                  <a:pt x="94" y="17"/>
                </a:lnTo>
                <a:lnTo>
                  <a:pt x="88" y="19"/>
                </a:lnTo>
                <a:lnTo>
                  <a:pt x="86" y="25"/>
                </a:lnTo>
                <a:lnTo>
                  <a:pt x="82" y="31"/>
                </a:lnTo>
                <a:lnTo>
                  <a:pt x="78" y="35"/>
                </a:lnTo>
                <a:lnTo>
                  <a:pt x="71" y="35"/>
                </a:lnTo>
                <a:lnTo>
                  <a:pt x="65" y="35"/>
                </a:lnTo>
                <a:lnTo>
                  <a:pt x="59" y="31"/>
                </a:lnTo>
                <a:lnTo>
                  <a:pt x="55" y="37"/>
                </a:lnTo>
                <a:lnTo>
                  <a:pt x="51" y="42"/>
                </a:lnTo>
                <a:lnTo>
                  <a:pt x="44" y="46"/>
                </a:lnTo>
                <a:lnTo>
                  <a:pt x="36" y="48"/>
                </a:lnTo>
                <a:lnTo>
                  <a:pt x="30" y="46"/>
                </a:lnTo>
                <a:lnTo>
                  <a:pt x="23" y="42"/>
                </a:lnTo>
                <a:lnTo>
                  <a:pt x="19" y="39"/>
                </a:lnTo>
                <a:lnTo>
                  <a:pt x="15" y="33"/>
                </a:lnTo>
                <a:lnTo>
                  <a:pt x="13" y="25"/>
                </a:lnTo>
                <a:lnTo>
                  <a:pt x="11" y="25"/>
                </a:lnTo>
                <a:lnTo>
                  <a:pt x="7" y="25"/>
                </a:lnTo>
                <a:lnTo>
                  <a:pt x="3" y="21"/>
                </a:lnTo>
                <a:lnTo>
                  <a:pt x="0" y="17"/>
                </a:lnTo>
                <a:lnTo>
                  <a:pt x="0" y="14"/>
                </a:lnTo>
                <a:lnTo>
                  <a:pt x="0" y="8"/>
                </a:lnTo>
                <a:lnTo>
                  <a:pt x="3" y="4"/>
                </a:lnTo>
                <a:lnTo>
                  <a:pt x="5" y="2"/>
                </a:lnTo>
                <a:lnTo>
                  <a:pt x="11" y="0"/>
                </a:lnTo>
                <a:lnTo>
                  <a:pt x="1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3" name="Freeform 492"/>
          <p:cNvSpPr>
            <a:spLocks/>
          </p:cNvSpPr>
          <p:nvPr/>
        </p:nvSpPr>
        <p:spPr bwMode="auto">
          <a:xfrm>
            <a:off x="11017407" y="6203149"/>
            <a:ext cx="282901" cy="113008"/>
          </a:xfrm>
          <a:custGeom>
            <a:avLst/>
            <a:gdLst>
              <a:gd name="T0" fmla="*/ 16 w 144"/>
              <a:gd name="T1" fmla="*/ 0 h 58"/>
              <a:gd name="T2" fmla="*/ 133 w 144"/>
              <a:gd name="T3" fmla="*/ 0 h 58"/>
              <a:gd name="T4" fmla="*/ 137 w 144"/>
              <a:gd name="T5" fmla="*/ 2 h 58"/>
              <a:gd name="T6" fmla="*/ 140 w 144"/>
              <a:gd name="T7" fmla="*/ 4 h 58"/>
              <a:gd name="T8" fmla="*/ 142 w 144"/>
              <a:gd name="T9" fmla="*/ 8 h 58"/>
              <a:gd name="T10" fmla="*/ 144 w 144"/>
              <a:gd name="T11" fmla="*/ 12 h 58"/>
              <a:gd name="T12" fmla="*/ 142 w 144"/>
              <a:gd name="T13" fmla="*/ 17 h 58"/>
              <a:gd name="T14" fmla="*/ 140 w 144"/>
              <a:gd name="T15" fmla="*/ 21 h 58"/>
              <a:gd name="T16" fmla="*/ 137 w 144"/>
              <a:gd name="T17" fmla="*/ 23 h 58"/>
              <a:gd name="T18" fmla="*/ 133 w 144"/>
              <a:gd name="T19" fmla="*/ 23 h 58"/>
              <a:gd name="T20" fmla="*/ 127 w 144"/>
              <a:gd name="T21" fmla="*/ 23 h 58"/>
              <a:gd name="T22" fmla="*/ 123 w 144"/>
              <a:gd name="T23" fmla="*/ 19 h 58"/>
              <a:gd name="T24" fmla="*/ 117 w 144"/>
              <a:gd name="T25" fmla="*/ 23 h 58"/>
              <a:gd name="T26" fmla="*/ 112 w 144"/>
              <a:gd name="T27" fmla="*/ 23 h 58"/>
              <a:gd name="T28" fmla="*/ 110 w 144"/>
              <a:gd name="T29" fmla="*/ 31 h 58"/>
              <a:gd name="T30" fmla="*/ 108 w 144"/>
              <a:gd name="T31" fmla="*/ 35 h 58"/>
              <a:gd name="T32" fmla="*/ 102 w 144"/>
              <a:gd name="T33" fmla="*/ 39 h 58"/>
              <a:gd name="T34" fmla="*/ 98 w 144"/>
              <a:gd name="T35" fmla="*/ 42 h 58"/>
              <a:gd name="T36" fmla="*/ 91 w 144"/>
              <a:gd name="T37" fmla="*/ 42 h 58"/>
              <a:gd name="T38" fmla="*/ 85 w 144"/>
              <a:gd name="T39" fmla="*/ 42 h 58"/>
              <a:gd name="T40" fmla="*/ 81 w 144"/>
              <a:gd name="T41" fmla="*/ 41 h 58"/>
              <a:gd name="T42" fmla="*/ 75 w 144"/>
              <a:gd name="T43" fmla="*/ 37 h 58"/>
              <a:gd name="T44" fmla="*/ 73 w 144"/>
              <a:gd name="T45" fmla="*/ 44 h 58"/>
              <a:gd name="T46" fmla="*/ 68 w 144"/>
              <a:gd name="T47" fmla="*/ 50 h 58"/>
              <a:gd name="T48" fmla="*/ 62 w 144"/>
              <a:gd name="T49" fmla="*/ 54 h 58"/>
              <a:gd name="T50" fmla="*/ 56 w 144"/>
              <a:gd name="T51" fmla="*/ 58 h 58"/>
              <a:gd name="T52" fmla="*/ 48 w 144"/>
              <a:gd name="T53" fmla="*/ 58 h 58"/>
              <a:gd name="T54" fmla="*/ 39 w 144"/>
              <a:gd name="T55" fmla="*/ 58 h 58"/>
              <a:gd name="T56" fmla="*/ 31 w 144"/>
              <a:gd name="T57" fmla="*/ 54 h 58"/>
              <a:gd name="T58" fmla="*/ 25 w 144"/>
              <a:gd name="T59" fmla="*/ 46 h 58"/>
              <a:gd name="T60" fmla="*/ 21 w 144"/>
              <a:gd name="T61" fmla="*/ 39 h 58"/>
              <a:gd name="T62" fmla="*/ 20 w 144"/>
              <a:gd name="T63" fmla="*/ 31 h 58"/>
              <a:gd name="T64" fmla="*/ 16 w 144"/>
              <a:gd name="T65" fmla="*/ 31 h 58"/>
              <a:gd name="T66" fmla="*/ 10 w 144"/>
              <a:gd name="T67" fmla="*/ 29 h 58"/>
              <a:gd name="T68" fmla="*/ 6 w 144"/>
              <a:gd name="T69" fmla="*/ 27 h 58"/>
              <a:gd name="T70" fmla="*/ 2 w 144"/>
              <a:gd name="T71" fmla="*/ 21 h 58"/>
              <a:gd name="T72" fmla="*/ 0 w 144"/>
              <a:gd name="T73" fmla="*/ 16 h 58"/>
              <a:gd name="T74" fmla="*/ 2 w 144"/>
              <a:gd name="T75" fmla="*/ 10 h 58"/>
              <a:gd name="T76" fmla="*/ 6 w 144"/>
              <a:gd name="T77" fmla="*/ 6 h 58"/>
              <a:gd name="T78" fmla="*/ 10 w 144"/>
              <a:gd name="T79" fmla="*/ 2 h 58"/>
              <a:gd name="T80" fmla="*/ 16 w 144"/>
              <a:gd name="T81" fmla="*/ 0 h 58"/>
              <a:gd name="T82" fmla="*/ 16 w 144"/>
              <a:gd name="T8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58">
                <a:moveTo>
                  <a:pt x="16" y="0"/>
                </a:moveTo>
                <a:lnTo>
                  <a:pt x="133" y="0"/>
                </a:lnTo>
                <a:lnTo>
                  <a:pt x="137" y="2"/>
                </a:lnTo>
                <a:lnTo>
                  <a:pt x="140" y="4"/>
                </a:lnTo>
                <a:lnTo>
                  <a:pt x="142" y="8"/>
                </a:lnTo>
                <a:lnTo>
                  <a:pt x="144" y="12"/>
                </a:lnTo>
                <a:lnTo>
                  <a:pt x="142" y="17"/>
                </a:lnTo>
                <a:lnTo>
                  <a:pt x="140" y="21"/>
                </a:lnTo>
                <a:lnTo>
                  <a:pt x="137" y="23"/>
                </a:lnTo>
                <a:lnTo>
                  <a:pt x="133" y="23"/>
                </a:lnTo>
                <a:lnTo>
                  <a:pt x="127" y="23"/>
                </a:lnTo>
                <a:lnTo>
                  <a:pt x="123" y="19"/>
                </a:lnTo>
                <a:lnTo>
                  <a:pt x="117" y="23"/>
                </a:lnTo>
                <a:lnTo>
                  <a:pt x="112" y="23"/>
                </a:lnTo>
                <a:lnTo>
                  <a:pt x="110" y="31"/>
                </a:lnTo>
                <a:lnTo>
                  <a:pt x="108" y="35"/>
                </a:lnTo>
                <a:lnTo>
                  <a:pt x="102" y="39"/>
                </a:lnTo>
                <a:lnTo>
                  <a:pt x="98" y="42"/>
                </a:lnTo>
                <a:lnTo>
                  <a:pt x="91" y="42"/>
                </a:lnTo>
                <a:lnTo>
                  <a:pt x="85" y="42"/>
                </a:lnTo>
                <a:lnTo>
                  <a:pt x="81" y="41"/>
                </a:lnTo>
                <a:lnTo>
                  <a:pt x="75" y="37"/>
                </a:lnTo>
                <a:lnTo>
                  <a:pt x="73" y="44"/>
                </a:lnTo>
                <a:lnTo>
                  <a:pt x="68" y="50"/>
                </a:lnTo>
                <a:lnTo>
                  <a:pt x="62" y="54"/>
                </a:lnTo>
                <a:lnTo>
                  <a:pt x="56" y="58"/>
                </a:lnTo>
                <a:lnTo>
                  <a:pt x="48" y="58"/>
                </a:lnTo>
                <a:lnTo>
                  <a:pt x="39" y="58"/>
                </a:lnTo>
                <a:lnTo>
                  <a:pt x="31" y="54"/>
                </a:lnTo>
                <a:lnTo>
                  <a:pt x="25" y="46"/>
                </a:lnTo>
                <a:lnTo>
                  <a:pt x="21" y="39"/>
                </a:lnTo>
                <a:lnTo>
                  <a:pt x="20" y="31"/>
                </a:lnTo>
                <a:lnTo>
                  <a:pt x="16" y="31"/>
                </a:lnTo>
                <a:lnTo>
                  <a:pt x="10" y="29"/>
                </a:lnTo>
                <a:lnTo>
                  <a:pt x="6" y="27"/>
                </a:lnTo>
                <a:lnTo>
                  <a:pt x="2" y="21"/>
                </a:lnTo>
                <a:lnTo>
                  <a:pt x="0" y="16"/>
                </a:lnTo>
                <a:lnTo>
                  <a:pt x="2" y="10"/>
                </a:lnTo>
                <a:lnTo>
                  <a:pt x="6" y="6"/>
                </a:lnTo>
                <a:lnTo>
                  <a:pt x="10" y="2"/>
                </a:lnTo>
                <a:lnTo>
                  <a:pt x="16" y="0"/>
                </a:lnTo>
                <a:lnTo>
                  <a:pt x="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4" name="Freeform 493"/>
          <p:cNvSpPr>
            <a:spLocks/>
          </p:cNvSpPr>
          <p:nvPr/>
        </p:nvSpPr>
        <p:spPr bwMode="auto">
          <a:xfrm>
            <a:off x="10958469" y="6189510"/>
            <a:ext cx="278971" cy="111059"/>
          </a:xfrm>
          <a:custGeom>
            <a:avLst/>
            <a:gdLst>
              <a:gd name="T0" fmla="*/ 13 w 142"/>
              <a:gd name="T1" fmla="*/ 0 h 57"/>
              <a:gd name="T2" fmla="*/ 130 w 142"/>
              <a:gd name="T3" fmla="*/ 0 h 57"/>
              <a:gd name="T4" fmla="*/ 134 w 142"/>
              <a:gd name="T5" fmla="*/ 0 h 57"/>
              <a:gd name="T6" fmla="*/ 138 w 142"/>
              <a:gd name="T7" fmla="*/ 3 h 57"/>
              <a:gd name="T8" fmla="*/ 142 w 142"/>
              <a:gd name="T9" fmla="*/ 7 h 57"/>
              <a:gd name="T10" fmla="*/ 142 w 142"/>
              <a:gd name="T11" fmla="*/ 11 h 57"/>
              <a:gd name="T12" fmla="*/ 142 w 142"/>
              <a:gd name="T13" fmla="*/ 17 h 57"/>
              <a:gd name="T14" fmla="*/ 138 w 142"/>
              <a:gd name="T15" fmla="*/ 19 h 57"/>
              <a:gd name="T16" fmla="*/ 134 w 142"/>
              <a:gd name="T17" fmla="*/ 23 h 57"/>
              <a:gd name="T18" fmla="*/ 130 w 142"/>
              <a:gd name="T19" fmla="*/ 23 h 57"/>
              <a:gd name="T20" fmla="*/ 124 w 142"/>
              <a:gd name="T21" fmla="*/ 23 h 57"/>
              <a:gd name="T22" fmla="*/ 121 w 142"/>
              <a:gd name="T23" fmla="*/ 19 h 57"/>
              <a:gd name="T24" fmla="*/ 115 w 142"/>
              <a:gd name="T25" fmla="*/ 21 h 57"/>
              <a:gd name="T26" fmla="*/ 111 w 142"/>
              <a:gd name="T27" fmla="*/ 23 h 57"/>
              <a:gd name="T28" fmla="*/ 109 w 142"/>
              <a:gd name="T29" fmla="*/ 28 h 57"/>
              <a:gd name="T30" fmla="*/ 105 w 142"/>
              <a:gd name="T31" fmla="*/ 34 h 57"/>
              <a:gd name="T32" fmla="*/ 101 w 142"/>
              <a:gd name="T33" fmla="*/ 38 h 57"/>
              <a:gd name="T34" fmla="*/ 96 w 142"/>
              <a:gd name="T35" fmla="*/ 42 h 57"/>
              <a:gd name="T36" fmla="*/ 90 w 142"/>
              <a:gd name="T37" fmla="*/ 42 h 57"/>
              <a:gd name="T38" fmla="*/ 84 w 142"/>
              <a:gd name="T39" fmla="*/ 42 h 57"/>
              <a:gd name="T40" fmla="*/ 78 w 142"/>
              <a:gd name="T41" fmla="*/ 40 h 57"/>
              <a:gd name="T42" fmla="*/ 74 w 142"/>
              <a:gd name="T43" fmla="*/ 36 h 57"/>
              <a:gd name="T44" fmla="*/ 71 w 142"/>
              <a:gd name="T45" fmla="*/ 44 h 57"/>
              <a:gd name="T46" fmla="*/ 67 w 142"/>
              <a:gd name="T47" fmla="*/ 49 h 57"/>
              <a:gd name="T48" fmla="*/ 61 w 142"/>
              <a:gd name="T49" fmla="*/ 53 h 57"/>
              <a:gd name="T50" fmla="*/ 53 w 142"/>
              <a:gd name="T51" fmla="*/ 57 h 57"/>
              <a:gd name="T52" fmla="*/ 46 w 142"/>
              <a:gd name="T53" fmla="*/ 57 h 57"/>
              <a:gd name="T54" fmla="*/ 36 w 142"/>
              <a:gd name="T55" fmla="*/ 55 h 57"/>
              <a:gd name="T56" fmla="*/ 28 w 142"/>
              <a:gd name="T57" fmla="*/ 51 h 57"/>
              <a:gd name="T58" fmla="*/ 23 w 142"/>
              <a:gd name="T59" fmla="*/ 46 h 57"/>
              <a:gd name="T60" fmla="*/ 19 w 142"/>
              <a:gd name="T61" fmla="*/ 38 h 57"/>
              <a:gd name="T62" fmla="*/ 17 w 142"/>
              <a:gd name="T63" fmla="*/ 30 h 57"/>
              <a:gd name="T64" fmla="*/ 15 w 142"/>
              <a:gd name="T65" fmla="*/ 30 h 57"/>
              <a:gd name="T66" fmla="*/ 9 w 142"/>
              <a:gd name="T67" fmla="*/ 28 h 57"/>
              <a:gd name="T68" fmla="*/ 3 w 142"/>
              <a:gd name="T69" fmla="*/ 26 h 57"/>
              <a:gd name="T70" fmla="*/ 0 w 142"/>
              <a:gd name="T71" fmla="*/ 21 h 57"/>
              <a:gd name="T72" fmla="*/ 0 w 142"/>
              <a:gd name="T73" fmla="*/ 15 h 57"/>
              <a:gd name="T74" fmla="*/ 0 w 142"/>
              <a:gd name="T75" fmla="*/ 9 h 57"/>
              <a:gd name="T76" fmla="*/ 3 w 142"/>
              <a:gd name="T77" fmla="*/ 3 h 57"/>
              <a:gd name="T78" fmla="*/ 7 w 142"/>
              <a:gd name="T79" fmla="*/ 1 h 57"/>
              <a:gd name="T80" fmla="*/ 13 w 142"/>
              <a:gd name="T81" fmla="*/ 0 h 57"/>
              <a:gd name="T82" fmla="*/ 13 w 142"/>
              <a:gd name="T8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2" h="57">
                <a:moveTo>
                  <a:pt x="13" y="0"/>
                </a:moveTo>
                <a:lnTo>
                  <a:pt x="130" y="0"/>
                </a:lnTo>
                <a:lnTo>
                  <a:pt x="134" y="0"/>
                </a:lnTo>
                <a:lnTo>
                  <a:pt x="138" y="3"/>
                </a:lnTo>
                <a:lnTo>
                  <a:pt x="142" y="7"/>
                </a:lnTo>
                <a:lnTo>
                  <a:pt x="142" y="11"/>
                </a:lnTo>
                <a:lnTo>
                  <a:pt x="142" y="17"/>
                </a:lnTo>
                <a:lnTo>
                  <a:pt x="138" y="19"/>
                </a:lnTo>
                <a:lnTo>
                  <a:pt x="134" y="23"/>
                </a:lnTo>
                <a:lnTo>
                  <a:pt x="130" y="23"/>
                </a:lnTo>
                <a:lnTo>
                  <a:pt x="124" y="23"/>
                </a:lnTo>
                <a:lnTo>
                  <a:pt x="121" y="19"/>
                </a:lnTo>
                <a:lnTo>
                  <a:pt x="115" y="21"/>
                </a:lnTo>
                <a:lnTo>
                  <a:pt x="111" y="23"/>
                </a:lnTo>
                <a:lnTo>
                  <a:pt x="109" y="28"/>
                </a:lnTo>
                <a:lnTo>
                  <a:pt x="105" y="34"/>
                </a:lnTo>
                <a:lnTo>
                  <a:pt x="101" y="38"/>
                </a:lnTo>
                <a:lnTo>
                  <a:pt x="96" y="42"/>
                </a:lnTo>
                <a:lnTo>
                  <a:pt x="90" y="42"/>
                </a:lnTo>
                <a:lnTo>
                  <a:pt x="84" y="42"/>
                </a:lnTo>
                <a:lnTo>
                  <a:pt x="78" y="40"/>
                </a:lnTo>
                <a:lnTo>
                  <a:pt x="74" y="36"/>
                </a:lnTo>
                <a:lnTo>
                  <a:pt x="71" y="44"/>
                </a:lnTo>
                <a:lnTo>
                  <a:pt x="67" y="49"/>
                </a:lnTo>
                <a:lnTo>
                  <a:pt x="61" y="53"/>
                </a:lnTo>
                <a:lnTo>
                  <a:pt x="53" y="57"/>
                </a:lnTo>
                <a:lnTo>
                  <a:pt x="46" y="57"/>
                </a:lnTo>
                <a:lnTo>
                  <a:pt x="36" y="55"/>
                </a:lnTo>
                <a:lnTo>
                  <a:pt x="28" y="51"/>
                </a:lnTo>
                <a:lnTo>
                  <a:pt x="23" y="46"/>
                </a:lnTo>
                <a:lnTo>
                  <a:pt x="19" y="38"/>
                </a:lnTo>
                <a:lnTo>
                  <a:pt x="17" y="30"/>
                </a:lnTo>
                <a:lnTo>
                  <a:pt x="15" y="30"/>
                </a:lnTo>
                <a:lnTo>
                  <a:pt x="9" y="28"/>
                </a:lnTo>
                <a:lnTo>
                  <a:pt x="3" y="26"/>
                </a:lnTo>
                <a:lnTo>
                  <a:pt x="0" y="21"/>
                </a:lnTo>
                <a:lnTo>
                  <a:pt x="0" y="15"/>
                </a:lnTo>
                <a:lnTo>
                  <a:pt x="0" y="9"/>
                </a:lnTo>
                <a:lnTo>
                  <a:pt x="3" y="3"/>
                </a:lnTo>
                <a:lnTo>
                  <a:pt x="7" y="1"/>
                </a:lnTo>
                <a:lnTo>
                  <a:pt x="13" y="0"/>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5" name="Freeform 494"/>
          <p:cNvSpPr>
            <a:spLocks/>
          </p:cNvSpPr>
          <p:nvPr/>
        </p:nvSpPr>
        <p:spPr bwMode="auto">
          <a:xfrm>
            <a:off x="11101884" y="6166129"/>
            <a:ext cx="198423" cy="116905"/>
          </a:xfrm>
          <a:custGeom>
            <a:avLst/>
            <a:gdLst>
              <a:gd name="T0" fmla="*/ 32 w 101"/>
              <a:gd name="T1" fmla="*/ 0 h 60"/>
              <a:gd name="T2" fmla="*/ 49 w 101"/>
              <a:gd name="T3" fmla="*/ 0 h 60"/>
              <a:gd name="T4" fmla="*/ 67 w 101"/>
              <a:gd name="T5" fmla="*/ 8 h 60"/>
              <a:gd name="T6" fmla="*/ 84 w 101"/>
              <a:gd name="T7" fmla="*/ 17 h 60"/>
              <a:gd name="T8" fmla="*/ 96 w 101"/>
              <a:gd name="T9" fmla="*/ 33 h 60"/>
              <a:gd name="T10" fmla="*/ 101 w 101"/>
              <a:gd name="T11" fmla="*/ 50 h 60"/>
              <a:gd name="T12" fmla="*/ 99 w 101"/>
              <a:gd name="T13" fmla="*/ 54 h 60"/>
              <a:gd name="T14" fmla="*/ 99 w 101"/>
              <a:gd name="T15" fmla="*/ 56 h 60"/>
              <a:gd name="T16" fmla="*/ 97 w 101"/>
              <a:gd name="T17" fmla="*/ 58 h 60"/>
              <a:gd name="T18" fmla="*/ 94 w 101"/>
              <a:gd name="T19" fmla="*/ 58 h 60"/>
              <a:gd name="T20" fmla="*/ 90 w 101"/>
              <a:gd name="T21" fmla="*/ 58 h 60"/>
              <a:gd name="T22" fmla="*/ 46 w 101"/>
              <a:gd name="T23" fmla="*/ 58 h 60"/>
              <a:gd name="T24" fmla="*/ 36 w 101"/>
              <a:gd name="T25" fmla="*/ 58 h 60"/>
              <a:gd name="T26" fmla="*/ 25 w 101"/>
              <a:gd name="T27" fmla="*/ 58 h 60"/>
              <a:gd name="T28" fmla="*/ 19 w 101"/>
              <a:gd name="T29" fmla="*/ 60 h 60"/>
              <a:gd name="T30" fmla="*/ 13 w 101"/>
              <a:gd name="T31" fmla="*/ 60 h 60"/>
              <a:gd name="T32" fmla="*/ 9 w 101"/>
              <a:gd name="T33" fmla="*/ 60 h 60"/>
              <a:gd name="T34" fmla="*/ 5 w 101"/>
              <a:gd name="T35" fmla="*/ 60 h 60"/>
              <a:gd name="T36" fmla="*/ 3 w 101"/>
              <a:gd name="T37" fmla="*/ 60 h 60"/>
              <a:gd name="T38" fmla="*/ 1 w 101"/>
              <a:gd name="T39" fmla="*/ 58 h 60"/>
              <a:gd name="T40" fmla="*/ 0 w 101"/>
              <a:gd name="T41" fmla="*/ 54 h 60"/>
              <a:gd name="T42" fmla="*/ 1 w 101"/>
              <a:gd name="T43" fmla="*/ 50 h 60"/>
              <a:gd name="T44" fmla="*/ 5 w 101"/>
              <a:gd name="T45" fmla="*/ 46 h 60"/>
              <a:gd name="T46" fmla="*/ 7 w 101"/>
              <a:gd name="T47" fmla="*/ 44 h 60"/>
              <a:gd name="T48" fmla="*/ 13 w 101"/>
              <a:gd name="T49" fmla="*/ 42 h 60"/>
              <a:gd name="T50" fmla="*/ 19 w 101"/>
              <a:gd name="T51" fmla="*/ 42 h 60"/>
              <a:gd name="T52" fmla="*/ 21 w 101"/>
              <a:gd name="T53" fmla="*/ 42 h 60"/>
              <a:gd name="T54" fmla="*/ 25 w 101"/>
              <a:gd name="T55" fmla="*/ 42 h 60"/>
              <a:gd name="T56" fmla="*/ 26 w 101"/>
              <a:gd name="T57" fmla="*/ 44 h 60"/>
              <a:gd name="T58" fmla="*/ 17 w 101"/>
              <a:gd name="T59" fmla="*/ 35 h 60"/>
              <a:gd name="T60" fmla="*/ 13 w 101"/>
              <a:gd name="T61" fmla="*/ 23 h 60"/>
              <a:gd name="T62" fmla="*/ 13 w 101"/>
              <a:gd name="T63" fmla="*/ 13 h 60"/>
              <a:gd name="T64" fmla="*/ 19 w 101"/>
              <a:gd name="T65" fmla="*/ 4 h 60"/>
              <a:gd name="T66" fmla="*/ 32 w 10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60">
                <a:moveTo>
                  <a:pt x="32" y="0"/>
                </a:moveTo>
                <a:lnTo>
                  <a:pt x="49" y="0"/>
                </a:lnTo>
                <a:lnTo>
                  <a:pt x="67" y="8"/>
                </a:lnTo>
                <a:lnTo>
                  <a:pt x="84" y="17"/>
                </a:lnTo>
                <a:lnTo>
                  <a:pt x="96" y="33"/>
                </a:lnTo>
                <a:lnTo>
                  <a:pt x="101" y="50"/>
                </a:lnTo>
                <a:lnTo>
                  <a:pt x="99" y="54"/>
                </a:lnTo>
                <a:lnTo>
                  <a:pt x="99" y="56"/>
                </a:lnTo>
                <a:lnTo>
                  <a:pt x="97" y="58"/>
                </a:lnTo>
                <a:lnTo>
                  <a:pt x="94" y="58"/>
                </a:lnTo>
                <a:lnTo>
                  <a:pt x="90" y="58"/>
                </a:lnTo>
                <a:lnTo>
                  <a:pt x="46" y="58"/>
                </a:lnTo>
                <a:lnTo>
                  <a:pt x="36" y="58"/>
                </a:lnTo>
                <a:lnTo>
                  <a:pt x="25" y="58"/>
                </a:lnTo>
                <a:lnTo>
                  <a:pt x="19" y="60"/>
                </a:lnTo>
                <a:lnTo>
                  <a:pt x="13" y="60"/>
                </a:lnTo>
                <a:lnTo>
                  <a:pt x="9" y="60"/>
                </a:lnTo>
                <a:lnTo>
                  <a:pt x="5" y="60"/>
                </a:lnTo>
                <a:lnTo>
                  <a:pt x="3" y="60"/>
                </a:lnTo>
                <a:lnTo>
                  <a:pt x="1" y="58"/>
                </a:lnTo>
                <a:lnTo>
                  <a:pt x="0" y="54"/>
                </a:lnTo>
                <a:lnTo>
                  <a:pt x="1" y="50"/>
                </a:lnTo>
                <a:lnTo>
                  <a:pt x="5" y="46"/>
                </a:lnTo>
                <a:lnTo>
                  <a:pt x="7" y="44"/>
                </a:lnTo>
                <a:lnTo>
                  <a:pt x="13" y="42"/>
                </a:lnTo>
                <a:lnTo>
                  <a:pt x="19" y="42"/>
                </a:lnTo>
                <a:lnTo>
                  <a:pt x="21" y="42"/>
                </a:lnTo>
                <a:lnTo>
                  <a:pt x="25" y="42"/>
                </a:lnTo>
                <a:lnTo>
                  <a:pt x="26" y="44"/>
                </a:lnTo>
                <a:lnTo>
                  <a:pt x="17" y="35"/>
                </a:lnTo>
                <a:lnTo>
                  <a:pt x="13" y="23"/>
                </a:lnTo>
                <a:lnTo>
                  <a:pt x="13" y="13"/>
                </a:lnTo>
                <a:lnTo>
                  <a:pt x="19" y="4"/>
                </a:lnTo>
                <a:lnTo>
                  <a:pt x="32"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6" name="Freeform 495"/>
          <p:cNvSpPr>
            <a:spLocks/>
          </p:cNvSpPr>
          <p:nvPr/>
        </p:nvSpPr>
        <p:spPr bwMode="auto">
          <a:xfrm>
            <a:off x="10870063" y="6218736"/>
            <a:ext cx="196459" cy="40917"/>
          </a:xfrm>
          <a:custGeom>
            <a:avLst/>
            <a:gdLst>
              <a:gd name="T0" fmla="*/ 75 w 100"/>
              <a:gd name="T1" fmla="*/ 0 h 21"/>
              <a:gd name="T2" fmla="*/ 89 w 100"/>
              <a:gd name="T3" fmla="*/ 4 h 21"/>
              <a:gd name="T4" fmla="*/ 91 w 100"/>
              <a:gd name="T5" fmla="*/ 6 h 21"/>
              <a:gd name="T6" fmla="*/ 95 w 100"/>
              <a:gd name="T7" fmla="*/ 9 h 21"/>
              <a:gd name="T8" fmla="*/ 98 w 100"/>
              <a:gd name="T9" fmla="*/ 13 h 21"/>
              <a:gd name="T10" fmla="*/ 100 w 100"/>
              <a:gd name="T11" fmla="*/ 17 h 21"/>
              <a:gd name="T12" fmla="*/ 98 w 100"/>
              <a:gd name="T13" fmla="*/ 19 h 21"/>
              <a:gd name="T14" fmla="*/ 98 w 100"/>
              <a:gd name="T15" fmla="*/ 19 h 21"/>
              <a:gd name="T16" fmla="*/ 95 w 100"/>
              <a:gd name="T17" fmla="*/ 19 h 21"/>
              <a:gd name="T18" fmla="*/ 95 w 100"/>
              <a:gd name="T19" fmla="*/ 19 h 21"/>
              <a:gd name="T20" fmla="*/ 71 w 100"/>
              <a:gd name="T21" fmla="*/ 19 h 21"/>
              <a:gd name="T22" fmla="*/ 23 w 100"/>
              <a:gd name="T23" fmla="*/ 19 h 21"/>
              <a:gd name="T24" fmla="*/ 18 w 100"/>
              <a:gd name="T25" fmla="*/ 21 h 21"/>
              <a:gd name="T26" fmla="*/ 12 w 100"/>
              <a:gd name="T27" fmla="*/ 21 h 21"/>
              <a:gd name="T28" fmla="*/ 0 w 100"/>
              <a:gd name="T29" fmla="*/ 21 h 21"/>
              <a:gd name="T30" fmla="*/ 0 w 100"/>
              <a:gd name="T31" fmla="*/ 19 h 21"/>
              <a:gd name="T32" fmla="*/ 0 w 100"/>
              <a:gd name="T33" fmla="*/ 17 h 21"/>
              <a:gd name="T34" fmla="*/ 2 w 100"/>
              <a:gd name="T35" fmla="*/ 15 h 21"/>
              <a:gd name="T36" fmla="*/ 2 w 100"/>
              <a:gd name="T37" fmla="*/ 13 h 21"/>
              <a:gd name="T38" fmla="*/ 4 w 100"/>
              <a:gd name="T39" fmla="*/ 11 h 21"/>
              <a:gd name="T40" fmla="*/ 6 w 100"/>
              <a:gd name="T41" fmla="*/ 9 h 21"/>
              <a:gd name="T42" fmla="*/ 10 w 100"/>
              <a:gd name="T43" fmla="*/ 8 h 21"/>
              <a:gd name="T44" fmla="*/ 12 w 100"/>
              <a:gd name="T45" fmla="*/ 8 h 21"/>
              <a:gd name="T46" fmla="*/ 18 w 100"/>
              <a:gd name="T47" fmla="*/ 9 h 21"/>
              <a:gd name="T48" fmla="*/ 23 w 100"/>
              <a:gd name="T49" fmla="*/ 9 h 21"/>
              <a:gd name="T50" fmla="*/ 27 w 100"/>
              <a:gd name="T51" fmla="*/ 9 h 21"/>
              <a:gd name="T52" fmla="*/ 50 w 100"/>
              <a:gd name="T53" fmla="*/ 4 h 21"/>
              <a:gd name="T54" fmla="*/ 64 w 100"/>
              <a:gd name="T55" fmla="*/ 0 h 21"/>
              <a:gd name="T56" fmla="*/ 75 w 100"/>
              <a:gd name="T5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21">
                <a:moveTo>
                  <a:pt x="75" y="0"/>
                </a:moveTo>
                <a:lnTo>
                  <a:pt x="89" y="4"/>
                </a:lnTo>
                <a:lnTo>
                  <a:pt x="91" y="6"/>
                </a:lnTo>
                <a:lnTo>
                  <a:pt x="95" y="9"/>
                </a:lnTo>
                <a:lnTo>
                  <a:pt x="98" y="13"/>
                </a:lnTo>
                <a:lnTo>
                  <a:pt x="100" y="17"/>
                </a:lnTo>
                <a:lnTo>
                  <a:pt x="98" y="19"/>
                </a:lnTo>
                <a:lnTo>
                  <a:pt x="98" y="19"/>
                </a:lnTo>
                <a:lnTo>
                  <a:pt x="95" y="19"/>
                </a:lnTo>
                <a:lnTo>
                  <a:pt x="95" y="19"/>
                </a:lnTo>
                <a:lnTo>
                  <a:pt x="71" y="19"/>
                </a:lnTo>
                <a:lnTo>
                  <a:pt x="23" y="19"/>
                </a:lnTo>
                <a:lnTo>
                  <a:pt x="18" y="21"/>
                </a:lnTo>
                <a:lnTo>
                  <a:pt x="12" y="21"/>
                </a:lnTo>
                <a:lnTo>
                  <a:pt x="0" y="21"/>
                </a:lnTo>
                <a:lnTo>
                  <a:pt x="0" y="19"/>
                </a:lnTo>
                <a:lnTo>
                  <a:pt x="0" y="17"/>
                </a:lnTo>
                <a:lnTo>
                  <a:pt x="2" y="15"/>
                </a:lnTo>
                <a:lnTo>
                  <a:pt x="2" y="13"/>
                </a:lnTo>
                <a:lnTo>
                  <a:pt x="4" y="11"/>
                </a:lnTo>
                <a:lnTo>
                  <a:pt x="6" y="9"/>
                </a:lnTo>
                <a:lnTo>
                  <a:pt x="10" y="8"/>
                </a:lnTo>
                <a:lnTo>
                  <a:pt x="12" y="8"/>
                </a:lnTo>
                <a:lnTo>
                  <a:pt x="18" y="9"/>
                </a:lnTo>
                <a:lnTo>
                  <a:pt x="23" y="9"/>
                </a:lnTo>
                <a:lnTo>
                  <a:pt x="27" y="9"/>
                </a:lnTo>
                <a:lnTo>
                  <a:pt x="50" y="4"/>
                </a:lnTo>
                <a:lnTo>
                  <a:pt x="64" y="0"/>
                </a:lnTo>
                <a:lnTo>
                  <a:pt x="75" y="0"/>
                </a:lnTo>
                <a:close/>
              </a:path>
            </a:pathLst>
          </a:custGeom>
          <a:solidFill>
            <a:srgbClr val="D3D3D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7" name="Freeform 496"/>
          <p:cNvSpPr>
            <a:spLocks/>
          </p:cNvSpPr>
          <p:nvPr/>
        </p:nvSpPr>
        <p:spPr bwMode="auto">
          <a:xfrm>
            <a:off x="11296378" y="6195356"/>
            <a:ext cx="64831" cy="60401"/>
          </a:xfrm>
          <a:custGeom>
            <a:avLst/>
            <a:gdLst>
              <a:gd name="T0" fmla="*/ 22 w 33"/>
              <a:gd name="T1" fmla="*/ 0 h 31"/>
              <a:gd name="T2" fmla="*/ 25 w 33"/>
              <a:gd name="T3" fmla="*/ 4 h 31"/>
              <a:gd name="T4" fmla="*/ 29 w 33"/>
              <a:gd name="T5" fmla="*/ 8 h 31"/>
              <a:gd name="T6" fmla="*/ 31 w 33"/>
              <a:gd name="T7" fmla="*/ 12 h 31"/>
              <a:gd name="T8" fmla="*/ 33 w 33"/>
              <a:gd name="T9" fmla="*/ 18 h 31"/>
              <a:gd name="T10" fmla="*/ 31 w 33"/>
              <a:gd name="T11" fmla="*/ 23 h 31"/>
              <a:gd name="T12" fmla="*/ 29 w 33"/>
              <a:gd name="T13" fmla="*/ 29 h 31"/>
              <a:gd name="T14" fmla="*/ 27 w 33"/>
              <a:gd name="T15" fmla="*/ 31 h 31"/>
              <a:gd name="T16" fmla="*/ 4 w 33"/>
              <a:gd name="T17" fmla="*/ 31 h 31"/>
              <a:gd name="T18" fmla="*/ 2 w 33"/>
              <a:gd name="T19" fmla="*/ 29 h 31"/>
              <a:gd name="T20" fmla="*/ 0 w 33"/>
              <a:gd name="T21" fmla="*/ 25 h 31"/>
              <a:gd name="T22" fmla="*/ 0 w 33"/>
              <a:gd name="T23" fmla="*/ 23 h 31"/>
              <a:gd name="T24" fmla="*/ 2 w 33"/>
              <a:gd name="T25" fmla="*/ 20 h 31"/>
              <a:gd name="T26" fmla="*/ 2 w 33"/>
              <a:gd name="T27" fmla="*/ 16 h 31"/>
              <a:gd name="T28" fmla="*/ 2 w 33"/>
              <a:gd name="T29" fmla="*/ 16 h 31"/>
              <a:gd name="T30" fmla="*/ 6 w 33"/>
              <a:gd name="T31" fmla="*/ 16 h 31"/>
              <a:gd name="T32" fmla="*/ 12 w 33"/>
              <a:gd name="T33" fmla="*/ 14 h 31"/>
              <a:gd name="T34" fmla="*/ 16 w 33"/>
              <a:gd name="T35" fmla="*/ 10 h 31"/>
              <a:gd name="T36" fmla="*/ 20 w 33"/>
              <a:gd name="T37" fmla="*/ 6 h 31"/>
              <a:gd name="T38" fmla="*/ 22 w 33"/>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1">
                <a:moveTo>
                  <a:pt x="22" y="0"/>
                </a:moveTo>
                <a:lnTo>
                  <a:pt x="25" y="4"/>
                </a:lnTo>
                <a:lnTo>
                  <a:pt x="29" y="8"/>
                </a:lnTo>
                <a:lnTo>
                  <a:pt x="31" y="12"/>
                </a:lnTo>
                <a:lnTo>
                  <a:pt x="33" y="18"/>
                </a:lnTo>
                <a:lnTo>
                  <a:pt x="31" y="23"/>
                </a:lnTo>
                <a:lnTo>
                  <a:pt x="29" y="29"/>
                </a:lnTo>
                <a:lnTo>
                  <a:pt x="27" y="31"/>
                </a:lnTo>
                <a:lnTo>
                  <a:pt x="4" y="31"/>
                </a:lnTo>
                <a:lnTo>
                  <a:pt x="2" y="29"/>
                </a:lnTo>
                <a:lnTo>
                  <a:pt x="0" y="25"/>
                </a:lnTo>
                <a:lnTo>
                  <a:pt x="0" y="23"/>
                </a:lnTo>
                <a:lnTo>
                  <a:pt x="2" y="20"/>
                </a:lnTo>
                <a:lnTo>
                  <a:pt x="2" y="16"/>
                </a:lnTo>
                <a:lnTo>
                  <a:pt x="2" y="16"/>
                </a:lnTo>
                <a:lnTo>
                  <a:pt x="6" y="16"/>
                </a:lnTo>
                <a:lnTo>
                  <a:pt x="12" y="14"/>
                </a:lnTo>
                <a:lnTo>
                  <a:pt x="16" y="10"/>
                </a:lnTo>
                <a:lnTo>
                  <a:pt x="20" y="6"/>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8" name="Freeform 497"/>
          <p:cNvSpPr>
            <a:spLocks/>
          </p:cNvSpPr>
          <p:nvPr/>
        </p:nvSpPr>
        <p:spPr bwMode="auto">
          <a:xfrm>
            <a:off x="11296378" y="6191459"/>
            <a:ext cx="43221" cy="35071"/>
          </a:xfrm>
          <a:custGeom>
            <a:avLst/>
            <a:gdLst>
              <a:gd name="T0" fmla="*/ 14 w 22"/>
              <a:gd name="T1" fmla="*/ 0 h 18"/>
              <a:gd name="T2" fmla="*/ 18 w 22"/>
              <a:gd name="T3" fmla="*/ 2 h 18"/>
              <a:gd name="T4" fmla="*/ 22 w 22"/>
              <a:gd name="T5" fmla="*/ 2 h 18"/>
              <a:gd name="T6" fmla="*/ 20 w 22"/>
              <a:gd name="T7" fmla="*/ 8 h 18"/>
              <a:gd name="T8" fmla="*/ 16 w 22"/>
              <a:gd name="T9" fmla="*/ 12 h 18"/>
              <a:gd name="T10" fmla="*/ 12 w 22"/>
              <a:gd name="T11" fmla="*/ 16 h 18"/>
              <a:gd name="T12" fmla="*/ 6 w 22"/>
              <a:gd name="T13" fmla="*/ 18 h 18"/>
              <a:gd name="T14" fmla="*/ 2 w 22"/>
              <a:gd name="T15" fmla="*/ 18 h 18"/>
              <a:gd name="T16" fmla="*/ 2 w 22"/>
              <a:gd name="T17" fmla="*/ 14 h 18"/>
              <a:gd name="T18" fmla="*/ 2 w 22"/>
              <a:gd name="T19" fmla="*/ 10 h 18"/>
              <a:gd name="T20" fmla="*/ 0 w 22"/>
              <a:gd name="T21" fmla="*/ 4 h 18"/>
              <a:gd name="T22" fmla="*/ 6 w 22"/>
              <a:gd name="T23" fmla="*/ 2 h 18"/>
              <a:gd name="T24" fmla="*/ 14 w 2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8">
                <a:moveTo>
                  <a:pt x="14" y="0"/>
                </a:moveTo>
                <a:lnTo>
                  <a:pt x="18" y="2"/>
                </a:lnTo>
                <a:lnTo>
                  <a:pt x="22" y="2"/>
                </a:lnTo>
                <a:lnTo>
                  <a:pt x="20" y="8"/>
                </a:lnTo>
                <a:lnTo>
                  <a:pt x="16" y="12"/>
                </a:lnTo>
                <a:lnTo>
                  <a:pt x="12" y="16"/>
                </a:lnTo>
                <a:lnTo>
                  <a:pt x="6" y="18"/>
                </a:lnTo>
                <a:lnTo>
                  <a:pt x="2" y="18"/>
                </a:lnTo>
                <a:lnTo>
                  <a:pt x="2" y="14"/>
                </a:lnTo>
                <a:lnTo>
                  <a:pt x="2" y="10"/>
                </a:lnTo>
                <a:lnTo>
                  <a:pt x="0" y="4"/>
                </a:lnTo>
                <a:lnTo>
                  <a:pt x="6" y="2"/>
                </a:lnTo>
                <a:lnTo>
                  <a:pt x="1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39" name="Freeform 498"/>
          <p:cNvSpPr>
            <a:spLocks/>
          </p:cNvSpPr>
          <p:nvPr/>
        </p:nvSpPr>
        <p:spPr bwMode="auto">
          <a:xfrm>
            <a:off x="11304237" y="6255756"/>
            <a:ext cx="45186" cy="11690"/>
          </a:xfrm>
          <a:custGeom>
            <a:avLst/>
            <a:gdLst>
              <a:gd name="T0" fmla="*/ 0 w 23"/>
              <a:gd name="T1" fmla="*/ 0 h 6"/>
              <a:gd name="T2" fmla="*/ 23 w 23"/>
              <a:gd name="T3" fmla="*/ 0 h 6"/>
              <a:gd name="T4" fmla="*/ 19 w 23"/>
              <a:gd name="T5" fmla="*/ 4 h 6"/>
              <a:gd name="T6" fmla="*/ 14 w 23"/>
              <a:gd name="T7" fmla="*/ 6 h 6"/>
              <a:gd name="T8" fmla="*/ 10 w 23"/>
              <a:gd name="T9" fmla="*/ 6 h 6"/>
              <a:gd name="T10" fmla="*/ 4 w 23"/>
              <a:gd name="T11" fmla="*/ 6 h 6"/>
              <a:gd name="T12" fmla="*/ 0 w 23"/>
              <a:gd name="T13" fmla="*/ 4 h 6"/>
              <a:gd name="T14" fmla="*/ 0 w 23"/>
              <a:gd name="T15" fmla="*/ 4 h 6"/>
              <a:gd name="T16" fmla="*/ 0 w 2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
                <a:moveTo>
                  <a:pt x="0" y="0"/>
                </a:moveTo>
                <a:lnTo>
                  <a:pt x="23" y="0"/>
                </a:lnTo>
                <a:lnTo>
                  <a:pt x="19" y="4"/>
                </a:lnTo>
                <a:lnTo>
                  <a:pt x="14" y="6"/>
                </a:lnTo>
                <a:lnTo>
                  <a:pt x="10" y="6"/>
                </a:lnTo>
                <a:lnTo>
                  <a:pt x="4" y="6"/>
                </a:lnTo>
                <a:lnTo>
                  <a:pt x="0" y="4"/>
                </a:lnTo>
                <a:lnTo>
                  <a:pt x="0" y="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0" name="Freeform 499"/>
          <p:cNvSpPr>
            <a:spLocks/>
          </p:cNvSpPr>
          <p:nvPr/>
        </p:nvSpPr>
        <p:spPr bwMode="auto">
          <a:xfrm>
            <a:off x="11292449" y="6218736"/>
            <a:ext cx="7858" cy="21433"/>
          </a:xfrm>
          <a:custGeom>
            <a:avLst/>
            <a:gdLst>
              <a:gd name="T0" fmla="*/ 4 w 4"/>
              <a:gd name="T1" fmla="*/ 0 h 11"/>
              <a:gd name="T2" fmla="*/ 4 w 4"/>
              <a:gd name="T3" fmla="*/ 4 h 11"/>
              <a:gd name="T4" fmla="*/ 4 w 4"/>
              <a:gd name="T5" fmla="*/ 4 h 11"/>
              <a:gd name="T6" fmla="*/ 4 w 4"/>
              <a:gd name="T7" fmla="*/ 8 h 11"/>
              <a:gd name="T8" fmla="*/ 2 w 4"/>
              <a:gd name="T9" fmla="*/ 11 h 11"/>
              <a:gd name="T10" fmla="*/ 0 w 4"/>
              <a:gd name="T11" fmla="*/ 8 h 11"/>
              <a:gd name="T12" fmla="*/ 4 w 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4" y="0"/>
                </a:moveTo>
                <a:lnTo>
                  <a:pt x="4" y="4"/>
                </a:lnTo>
                <a:lnTo>
                  <a:pt x="4" y="4"/>
                </a:lnTo>
                <a:lnTo>
                  <a:pt x="4" y="8"/>
                </a:lnTo>
                <a:lnTo>
                  <a:pt x="2" y="11"/>
                </a:lnTo>
                <a:lnTo>
                  <a:pt x="0" y="8"/>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1" name="Freeform 500"/>
          <p:cNvSpPr>
            <a:spLocks/>
          </p:cNvSpPr>
          <p:nvPr/>
        </p:nvSpPr>
        <p:spPr bwMode="auto">
          <a:xfrm>
            <a:off x="11286555" y="6234324"/>
            <a:ext cx="9823" cy="9742"/>
          </a:xfrm>
          <a:custGeom>
            <a:avLst/>
            <a:gdLst>
              <a:gd name="T0" fmla="*/ 3 w 5"/>
              <a:gd name="T1" fmla="*/ 0 h 5"/>
              <a:gd name="T2" fmla="*/ 5 w 5"/>
              <a:gd name="T3" fmla="*/ 3 h 5"/>
              <a:gd name="T4" fmla="*/ 5 w 5"/>
              <a:gd name="T5" fmla="*/ 5 h 5"/>
              <a:gd name="T6" fmla="*/ 3 w 5"/>
              <a:gd name="T7" fmla="*/ 5 h 5"/>
              <a:gd name="T8" fmla="*/ 0 w 5"/>
              <a:gd name="T9" fmla="*/ 5 h 5"/>
              <a:gd name="T10" fmla="*/ 0 w 5"/>
              <a:gd name="T11" fmla="*/ 5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lnTo>
                  <a:pt x="5" y="3"/>
                </a:lnTo>
                <a:lnTo>
                  <a:pt x="5" y="5"/>
                </a:lnTo>
                <a:lnTo>
                  <a:pt x="3" y="5"/>
                </a:lnTo>
                <a:lnTo>
                  <a:pt x="0" y="5"/>
                </a:lnTo>
                <a:lnTo>
                  <a:pt x="0" y="5"/>
                </a:lnTo>
                <a:lnTo>
                  <a:pt x="3" y="0"/>
                </a:lnTo>
                <a:close/>
              </a:path>
            </a:pathLst>
          </a:custGeom>
          <a:solidFill>
            <a:srgbClr val="EBEB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2" name="Freeform 501"/>
          <p:cNvSpPr>
            <a:spLocks/>
          </p:cNvSpPr>
          <p:nvPr/>
        </p:nvSpPr>
        <p:spPr bwMode="auto">
          <a:xfrm>
            <a:off x="11192255" y="6279137"/>
            <a:ext cx="45186" cy="17536"/>
          </a:xfrm>
          <a:custGeom>
            <a:avLst/>
            <a:gdLst>
              <a:gd name="T0" fmla="*/ 15 w 23"/>
              <a:gd name="T1" fmla="*/ 0 h 9"/>
              <a:gd name="T2" fmla="*/ 23 w 23"/>
              <a:gd name="T3" fmla="*/ 0 h 9"/>
              <a:gd name="T4" fmla="*/ 23 w 23"/>
              <a:gd name="T5" fmla="*/ 0 h 9"/>
              <a:gd name="T6" fmla="*/ 21 w 23"/>
              <a:gd name="T7" fmla="*/ 5 h 9"/>
              <a:gd name="T8" fmla="*/ 15 w 23"/>
              <a:gd name="T9" fmla="*/ 7 h 9"/>
              <a:gd name="T10" fmla="*/ 11 w 23"/>
              <a:gd name="T11" fmla="*/ 9 h 9"/>
              <a:gd name="T12" fmla="*/ 5 w 23"/>
              <a:gd name="T13" fmla="*/ 7 h 9"/>
              <a:gd name="T14" fmla="*/ 0 w 23"/>
              <a:gd name="T15" fmla="*/ 3 h 9"/>
              <a:gd name="T16" fmla="*/ 2 w 23"/>
              <a:gd name="T17" fmla="*/ 3 h 9"/>
              <a:gd name="T18" fmla="*/ 9 w 23"/>
              <a:gd name="T19" fmla="*/ 3 h 9"/>
              <a:gd name="T20" fmla="*/ 15 w 2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9">
                <a:moveTo>
                  <a:pt x="15" y="0"/>
                </a:moveTo>
                <a:lnTo>
                  <a:pt x="23" y="0"/>
                </a:lnTo>
                <a:lnTo>
                  <a:pt x="23" y="0"/>
                </a:lnTo>
                <a:lnTo>
                  <a:pt x="21" y="5"/>
                </a:lnTo>
                <a:lnTo>
                  <a:pt x="15" y="7"/>
                </a:lnTo>
                <a:lnTo>
                  <a:pt x="11" y="9"/>
                </a:lnTo>
                <a:lnTo>
                  <a:pt x="5" y="7"/>
                </a:lnTo>
                <a:lnTo>
                  <a:pt x="0" y="3"/>
                </a:lnTo>
                <a:lnTo>
                  <a:pt x="2" y="3"/>
                </a:lnTo>
                <a:lnTo>
                  <a:pt x="9" y="3"/>
                </a:lnTo>
                <a:lnTo>
                  <a:pt x="1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3" name="Freeform 502"/>
          <p:cNvSpPr>
            <a:spLocks/>
          </p:cNvSpPr>
          <p:nvPr/>
        </p:nvSpPr>
        <p:spPr bwMode="auto">
          <a:xfrm>
            <a:off x="11188326" y="6279137"/>
            <a:ext cx="33398" cy="5845"/>
          </a:xfrm>
          <a:custGeom>
            <a:avLst/>
            <a:gdLst>
              <a:gd name="T0" fmla="*/ 9 w 17"/>
              <a:gd name="T1" fmla="*/ 0 h 3"/>
              <a:gd name="T2" fmla="*/ 17 w 17"/>
              <a:gd name="T3" fmla="*/ 0 h 3"/>
              <a:gd name="T4" fmla="*/ 11 w 17"/>
              <a:gd name="T5" fmla="*/ 3 h 3"/>
              <a:gd name="T6" fmla="*/ 4 w 17"/>
              <a:gd name="T7" fmla="*/ 3 h 3"/>
              <a:gd name="T8" fmla="*/ 2 w 17"/>
              <a:gd name="T9" fmla="*/ 3 h 3"/>
              <a:gd name="T10" fmla="*/ 0 w 17"/>
              <a:gd name="T11" fmla="*/ 2 h 3"/>
              <a:gd name="T12" fmla="*/ 5 w 17"/>
              <a:gd name="T13" fmla="*/ 2 h 3"/>
              <a:gd name="T14" fmla="*/ 9 w 1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
                <a:moveTo>
                  <a:pt x="9" y="0"/>
                </a:moveTo>
                <a:lnTo>
                  <a:pt x="17" y="0"/>
                </a:lnTo>
                <a:lnTo>
                  <a:pt x="11" y="3"/>
                </a:lnTo>
                <a:lnTo>
                  <a:pt x="4" y="3"/>
                </a:lnTo>
                <a:lnTo>
                  <a:pt x="2" y="3"/>
                </a:lnTo>
                <a:lnTo>
                  <a:pt x="0" y="2"/>
                </a:lnTo>
                <a:lnTo>
                  <a:pt x="5" y="2"/>
                </a:lnTo>
                <a:lnTo>
                  <a:pt x="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4" name="Freeform 503"/>
          <p:cNvSpPr>
            <a:spLocks/>
          </p:cNvSpPr>
          <p:nvPr/>
        </p:nvSpPr>
        <p:spPr bwMode="auto">
          <a:xfrm>
            <a:off x="11206007" y="6259653"/>
            <a:ext cx="35363" cy="19484"/>
          </a:xfrm>
          <a:custGeom>
            <a:avLst/>
            <a:gdLst>
              <a:gd name="T0" fmla="*/ 14 w 18"/>
              <a:gd name="T1" fmla="*/ 0 h 10"/>
              <a:gd name="T2" fmla="*/ 18 w 18"/>
              <a:gd name="T3" fmla="*/ 2 h 10"/>
              <a:gd name="T4" fmla="*/ 16 w 18"/>
              <a:gd name="T5" fmla="*/ 8 h 10"/>
              <a:gd name="T6" fmla="*/ 16 w 18"/>
              <a:gd name="T7" fmla="*/ 10 h 10"/>
              <a:gd name="T8" fmla="*/ 0 w 18"/>
              <a:gd name="T9" fmla="*/ 10 h 10"/>
              <a:gd name="T10" fmla="*/ 6 w 18"/>
              <a:gd name="T11" fmla="*/ 6 h 10"/>
              <a:gd name="T12" fmla="*/ 10 w 18"/>
              <a:gd name="T13" fmla="*/ 4 h 10"/>
              <a:gd name="T14" fmla="*/ 14 w 1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4" y="0"/>
                </a:moveTo>
                <a:lnTo>
                  <a:pt x="18" y="2"/>
                </a:lnTo>
                <a:lnTo>
                  <a:pt x="16" y="8"/>
                </a:lnTo>
                <a:lnTo>
                  <a:pt x="16" y="10"/>
                </a:lnTo>
                <a:lnTo>
                  <a:pt x="0" y="10"/>
                </a:lnTo>
                <a:lnTo>
                  <a:pt x="6" y="6"/>
                </a:lnTo>
                <a:lnTo>
                  <a:pt x="10" y="4"/>
                </a:lnTo>
                <a:lnTo>
                  <a:pt x="14" y="0"/>
                </a:lnTo>
                <a:close/>
              </a:path>
            </a:pathLst>
          </a:custGeom>
          <a:solidFill>
            <a:srgbClr val="EBEB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5" name="Freeform 504"/>
          <p:cNvSpPr>
            <a:spLocks/>
          </p:cNvSpPr>
          <p:nvPr/>
        </p:nvSpPr>
        <p:spPr bwMode="auto">
          <a:xfrm>
            <a:off x="11237441" y="6279137"/>
            <a:ext cx="33398" cy="17536"/>
          </a:xfrm>
          <a:custGeom>
            <a:avLst/>
            <a:gdLst>
              <a:gd name="T0" fmla="*/ 0 w 17"/>
              <a:gd name="T1" fmla="*/ 0 h 9"/>
              <a:gd name="T2" fmla="*/ 5 w 17"/>
              <a:gd name="T3" fmla="*/ 0 h 9"/>
              <a:gd name="T4" fmla="*/ 7 w 17"/>
              <a:gd name="T5" fmla="*/ 3 h 9"/>
              <a:gd name="T6" fmla="*/ 11 w 17"/>
              <a:gd name="T7" fmla="*/ 7 h 9"/>
              <a:gd name="T8" fmla="*/ 15 w 17"/>
              <a:gd name="T9" fmla="*/ 9 h 9"/>
              <a:gd name="T10" fmla="*/ 17 w 17"/>
              <a:gd name="T11" fmla="*/ 7 h 9"/>
              <a:gd name="T12" fmla="*/ 15 w 17"/>
              <a:gd name="T13" fmla="*/ 9 h 9"/>
              <a:gd name="T14" fmla="*/ 11 w 17"/>
              <a:gd name="T15" fmla="*/ 9 h 9"/>
              <a:gd name="T16" fmla="*/ 7 w 17"/>
              <a:gd name="T17" fmla="*/ 7 h 9"/>
              <a:gd name="T18" fmla="*/ 4 w 17"/>
              <a:gd name="T19" fmla="*/ 5 h 9"/>
              <a:gd name="T20" fmla="*/ 0 w 17"/>
              <a:gd name="T21" fmla="*/ 0 h 9"/>
              <a:gd name="T22" fmla="*/ 0 w 1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0" y="0"/>
                </a:moveTo>
                <a:lnTo>
                  <a:pt x="5" y="0"/>
                </a:lnTo>
                <a:lnTo>
                  <a:pt x="7" y="3"/>
                </a:lnTo>
                <a:lnTo>
                  <a:pt x="11" y="7"/>
                </a:lnTo>
                <a:lnTo>
                  <a:pt x="15" y="9"/>
                </a:lnTo>
                <a:lnTo>
                  <a:pt x="17" y="7"/>
                </a:lnTo>
                <a:lnTo>
                  <a:pt x="15" y="9"/>
                </a:lnTo>
                <a:lnTo>
                  <a:pt x="11" y="9"/>
                </a:lnTo>
                <a:lnTo>
                  <a:pt x="7" y="7"/>
                </a:lnTo>
                <a:lnTo>
                  <a:pt x="4" y="5"/>
                </a:lnTo>
                <a:lnTo>
                  <a:pt x="0"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6" name="Freeform 505"/>
          <p:cNvSpPr>
            <a:spLocks/>
          </p:cNvSpPr>
          <p:nvPr/>
        </p:nvSpPr>
        <p:spPr bwMode="auto">
          <a:xfrm>
            <a:off x="11237441" y="6263550"/>
            <a:ext cx="13752" cy="15587"/>
          </a:xfrm>
          <a:custGeom>
            <a:avLst/>
            <a:gdLst>
              <a:gd name="T0" fmla="*/ 2 w 7"/>
              <a:gd name="T1" fmla="*/ 0 h 8"/>
              <a:gd name="T2" fmla="*/ 7 w 7"/>
              <a:gd name="T3" fmla="*/ 2 h 8"/>
              <a:gd name="T4" fmla="*/ 5 w 7"/>
              <a:gd name="T5" fmla="*/ 8 h 8"/>
              <a:gd name="T6" fmla="*/ 5 w 7"/>
              <a:gd name="T7" fmla="*/ 8 h 8"/>
              <a:gd name="T8" fmla="*/ 0 w 7"/>
              <a:gd name="T9" fmla="*/ 8 h 8"/>
              <a:gd name="T10" fmla="*/ 2 w 7"/>
              <a:gd name="T11" fmla="*/ 2 h 8"/>
              <a:gd name="T12" fmla="*/ 2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2" y="0"/>
                </a:moveTo>
                <a:lnTo>
                  <a:pt x="7" y="2"/>
                </a:lnTo>
                <a:lnTo>
                  <a:pt x="5" y="8"/>
                </a:lnTo>
                <a:lnTo>
                  <a:pt x="5" y="8"/>
                </a:lnTo>
                <a:lnTo>
                  <a:pt x="0" y="8"/>
                </a:lnTo>
                <a:lnTo>
                  <a:pt x="2" y="2"/>
                </a:lnTo>
                <a:lnTo>
                  <a:pt x="2" y="0"/>
                </a:lnTo>
                <a:close/>
              </a:path>
            </a:pathLst>
          </a:custGeom>
          <a:solidFill>
            <a:srgbClr val="F8F8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7" name="Rectangle 506"/>
          <p:cNvSpPr>
            <a:spLocks noChangeArrowheads="1"/>
          </p:cNvSpPr>
          <p:nvPr/>
        </p:nvSpPr>
        <p:spPr bwMode="auto">
          <a:xfrm>
            <a:off x="11237441" y="6279137"/>
            <a:ext cx="1965" cy="194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8" name="Freeform 507"/>
          <p:cNvSpPr>
            <a:spLocks/>
          </p:cNvSpPr>
          <p:nvPr/>
        </p:nvSpPr>
        <p:spPr bwMode="auto">
          <a:xfrm>
            <a:off x="11237441" y="6263550"/>
            <a:ext cx="3929" cy="15587"/>
          </a:xfrm>
          <a:custGeom>
            <a:avLst/>
            <a:gdLst>
              <a:gd name="T0" fmla="*/ 2 w 2"/>
              <a:gd name="T1" fmla="*/ 0 h 8"/>
              <a:gd name="T2" fmla="*/ 2 w 2"/>
              <a:gd name="T3" fmla="*/ 0 h 8"/>
              <a:gd name="T4" fmla="*/ 2 w 2"/>
              <a:gd name="T5" fmla="*/ 2 h 8"/>
              <a:gd name="T6" fmla="*/ 0 w 2"/>
              <a:gd name="T7" fmla="*/ 8 h 8"/>
              <a:gd name="T8" fmla="*/ 0 w 2"/>
              <a:gd name="T9" fmla="*/ 8 h 8"/>
              <a:gd name="T10" fmla="*/ 0 w 2"/>
              <a:gd name="T11" fmla="*/ 6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0"/>
                </a:moveTo>
                <a:lnTo>
                  <a:pt x="2" y="0"/>
                </a:lnTo>
                <a:lnTo>
                  <a:pt x="2" y="2"/>
                </a:lnTo>
                <a:lnTo>
                  <a:pt x="0" y="8"/>
                </a:lnTo>
                <a:lnTo>
                  <a:pt x="0" y="8"/>
                </a:lnTo>
                <a:lnTo>
                  <a:pt x="0" y="6"/>
                </a:lnTo>
                <a:lnTo>
                  <a:pt x="2" y="0"/>
                </a:ln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49" name="Freeform 508"/>
          <p:cNvSpPr>
            <a:spLocks/>
          </p:cNvSpPr>
          <p:nvPr/>
        </p:nvSpPr>
        <p:spPr bwMode="auto">
          <a:xfrm>
            <a:off x="11286555" y="6263550"/>
            <a:ext cx="17681" cy="15587"/>
          </a:xfrm>
          <a:custGeom>
            <a:avLst/>
            <a:gdLst>
              <a:gd name="T0" fmla="*/ 7 w 9"/>
              <a:gd name="T1" fmla="*/ 0 h 8"/>
              <a:gd name="T2" fmla="*/ 9 w 9"/>
              <a:gd name="T3" fmla="*/ 0 h 8"/>
              <a:gd name="T4" fmla="*/ 7 w 9"/>
              <a:gd name="T5" fmla="*/ 6 h 8"/>
              <a:gd name="T6" fmla="*/ 5 w 9"/>
              <a:gd name="T7" fmla="*/ 8 h 8"/>
              <a:gd name="T8" fmla="*/ 0 w 9"/>
              <a:gd name="T9" fmla="*/ 8 h 8"/>
              <a:gd name="T10" fmla="*/ 0 w 9"/>
              <a:gd name="T11" fmla="*/ 8 h 8"/>
              <a:gd name="T12" fmla="*/ 0 w 9"/>
              <a:gd name="T13" fmla="*/ 8 h 8"/>
              <a:gd name="T14" fmla="*/ 3 w 9"/>
              <a:gd name="T15" fmla="*/ 8 h 8"/>
              <a:gd name="T16" fmla="*/ 5 w 9"/>
              <a:gd name="T17" fmla="*/ 6 h 8"/>
              <a:gd name="T18" fmla="*/ 5 w 9"/>
              <a:gd name="T19" fmla="*/ 4 h 8"/>
              <a:gd name="T20" fmla="*/ 7 w 9"/>
              <a:gd name="T21" fmla="*/ 0 h 8"/>
              <a:gd name="T22" fmla="*/ 7 w 9"/>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7" y="0"/>
                </a:moveTo>
                <a:lnTo>
                  <a:pt x="9" y="0"/>
                </a:lnTo>
                <a:lnTo>
                  <a:pt x="7" y="6"/>
                </a:lnTo>
                <a:lnTo>
                  <a:pt x="5" y="8"/>
                </a:lnTo>
                <a:lnTo>
                  <a:pt x="0" y="8"/>
                </a:lnTo>
                <a:lnTo>
                  <a:pt x="0" y="8"/>
                </a:lnTo>
                <a:lnTo>
                  <a:pt x="0" y="8"/>
                </a:lnTo>
                <a:lnTo>
                  <a:pt x="3" y="8"/>
                </a:lnTo>
                <a:lnTo>
                  <a:pt x="5" y="6"/>
                </a:lnTo>
                <a:lnTo>
                  <a:pt x="5" y="4"/>
                </a:lnTo>
                <a:lnTo>
                  <a:pt x="7" y="0"/>
                </a:lnTo>
                <a:lnTo>
                  <a:pt x="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0" name="Freeform 509"/>
          <p:cNvSpPr>
            <a:spLocks/>
          </p:cNvSpPr>
          <p:nvPr/>
        </p:nvSpPr>
        <p:spPr bwMode="auto">
          <a:xfrm>
            <a:off x="11278697" y="6244066"/>
            <a:ext cx="21610" cy="35071"/>
          </a:xfrm>
          <a:custGeom>
            <a:avLst/>
            <a:gdLst>
              <a:gd name="T0" fmla="*/ 4 w 11"/>
              <a:gd name="T1" fmla="*/ 0 h 18"/>
              <a:gd name="T2" fmla="*/ 7 w 11"/>
              <a:gd name="T3" fmla="*/ 4 h 18"/>
              <a:gd name="T4" fmla="*/ 11 w 11"/>
              <a:gd name="T5" fmla="*/ 10 h 18"/>
              <a:gd name="T6" fmla="*/ 11 w 11"/>
              <a:gd name="T7" fmla="*/ 10 h 18"/>
              <a:gd name="T8" fmla="*/ 9 w 11"/>
              <a:gd name="T9" fmla="*/ 14 h 18"/>
              <a:gd name="T10" fmla="*/ 9 w 11"/>
              <a:gd name="T11" fmla="*/ 16 h 18"/>
              <a:gd name="T12" fmla="*/ 7 w 11"/>
              <a:gd name="T13" fmla="*/ 18 h 18"/>
              <a:gd name="T14" fmla="*/ 4 w 11"/>
              <a:gd name="T15" fmla="*/ 18 h 18"/>
              <a:gd name="T16" fmla="*/ 4 w 11"/>
              <a:gd name="T17" fmla="*/ 18 h 18"/>
              <a:gd name="T18" fmla="*/ 4 w 11"/>
              <a:gd name="T19" fmla="*/ 14 h 18"/>
              <a:gd name="T20" fmla="*/ 2 w 11"/>
              <a:gd name="T21" fmla="*/ 12 h 18"/>
              <a:gd name="T22" fmla="*/ 2 w 11"/>
              <a:gd name="T23" fmla="*/ 10 h 18"/>
              <a:gd name="T24" fmla="*/ 0 w 11"/>
              <a:gd name="T25" fmla="*/ 6 h 18"/>
              <a:gd name="T26" fmla="*/ 2 w 11"/>
              <a:gd name="T27" fmla="*/ 2 h 18"/>
              <a:gd name="T28" fmla="*/ 4 w 11"/>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8">
                <a:moveTo>
                  <a:pt x="4" y="0"/>
                </a:moveTo>
                <a:lnTo>
                  <a:pt x="7" y="4"/>
                </a:lnTo>
                <a:lnTo>
                  <a:pt x="11" y="10"/>
                </a:lnTo>
                <a:lnTo>
                  <a:pt x="11" y="10"/>
                </a:lnTo>
                <a:lnTo>
                  <a:pt x="9" y="14"/>
                </a:lnTo>
                <a:lnTo>
                  <a:pt x="9" y="16"/>
                </a:lnTo>
                <a:lnTo>
                  <a:pt x="7" y="18"/>
                </a:lnTo>
                <a:lnTo>
                  <a:pt x="4" y="18"/>
                </a:lnTo>
                <a:lnTo>
                  <a:pt x="4" y="18"/>
                </a:lnTo>
                <a:lnTo>
                  <a:pt x="4" y="14"/>
                </a:lnTo>
                <a:lnTo>
                  <a:pt x="2" y="12"/>
                </a:lnTo>
                <a:lnTo>
                  <a:pt x="2" y="10"/>
                </a:lnTo>
                <a:lnTo>
                  <a:pt x="0" y="6"/>
                </a:lnTo>
                <a:lnTo>
                  <a:pt x="2" y="2"/>
                </a:lnTo>
                <a:lnTo>
                  <a:pt x="4" y="0"/>
                </a:lnTo>
                <a:close/>
              </a:path>
            </a:pathLst>
          </a:custGeom>
          <a:solidFill>
            <a:srgbClr val="F6F6F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1" name="Freeform 510"/>
          <p:cNvSpPr>
            <a:spLocks/>
          </p:cNvSpPr>
          <p:nvPr/>
        </p:nvSpPr>
        <p:spPr bwMode="auto">
          <a:xfrm>
            <a:off x="11296378" y="6244066"/>
            <a:ext cx="7858" cy="11690"/>
          </a:xfrm>
          <a:custGeom>
            <a:avLst/>
            <a:gdLst>
              <a:gd name="T0" fmla="*/ 0 w 4"/>
              <a:gd name="T1" fmla="*/ 0 h 6"/>
              <a:gd name="T2" fmla="*/ 2 w 4"/>
              <a:gd name="T3" fmla="*/ 4 h 6"/>
              <a:gd name="T4" fmla="*/ 4 w 4"/>
              <a:gd name="T5" fmla="*/ 6 h 6"/>
              <a:gd name="T6" fmla="*/ 2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2" y="4"/>
                </a:lnTo>
                <a:lnTo>
                  <a:pt x="4" y="6"/>
                </a:lnTo>
                <a:lnTo>
                  <a:pt x="2" y="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2" name="Freeform 511"/>
          <p:cNvSpPr>
            <a:spLocks/>
          </p:cNvSpPr>
          <p:nvPr/>
        </p:nvSpPr>
        <p:spPr bwMode="auto">
          <a:xfrm>
            <a:off x="11300307" y="6255756"/>
            <a:ext cx="3929" cy="7794"/>
          </a:xfrm>
          <a:custGeom>
            <a:avLst/>
            <a:gdLst>
              <a:gd name="T0" fmla="*/ 0 w 2"/>
              <a:gd name="T1" fmla="*/ 0 h 4"/>
              <a:gd name="T2" fmla="*/ 2 w 2"/>
              <a:gd name="T3" fmla="*/ 0 h 4"/>
              <a:gd name="T4" fmla="*/ 2 w 2"/>
              <a:gd name="T5" fmla="*/ 4 h 4"/>
              <a:gd name="T6" fmla="*/ 2 w 2"/>
              <a:gd name="T7" fmla="*/ 4 h 4"/>
              <a:gd name="T8" fmla="*/ 0 w 2"/>
              <a:gd name="T9" fmla="*/ 4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0"/>
                </a:lnTo>
                <a:lnTo>
                  <a:pt x="2" y="4"/>
                </a:lnTo>
                <a:lnTo>
                  <a:pt x="2" y="4"/>
                </a:lnTo>
                <a:lnTo>
                  <a:pt x="0" y="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3" name="Freeform 512"/>
          <p:cNvSpPr>
            <a:spLocks/>
          </p:cNvSpPr>
          <p:nvPr/>
        </p:nvSpPr>
        <p:spPr bwMode="auto">
          <a:xfrm>
            <a:off x="11286555" y="6244066"/>
            <a:ext cx="13752" cy="19484"/>
          </a:xfrm>
          <a:custGeom>
            <a:avLst/>
            <a:gdLst>
              <a:gd name="T0" fmla="*/ 0 w 7"/>
              <a:gd name="T1" fmla="*/ 0 h 10"/>
              <a:gd name="T2" fmla="*/ 0 w 7"/>
              <a:gd name="T3" fmla="*/ 0 h 10"/>
              <a:gd name="T4" fmla="*/ 3 w 7"/>
              <a:gd name="T5" fmla="*/ 0 h 10"/>
              <a:gd name="T6" fmla="*/ 5 w 7"/>
              <a:gd name="T7" fmla="*/ 0 h 10"/>
              <a:gd name="T8" fmla="*/ 7 w 7"/>
              <a:gd name="T9" fmla="*/ 6 h 10"/>
              <a:gd name="T10" fmla="*/ 7 w 7"/>
              <a:gd name="T11" fmla="*/ 10 h 10"/>
              <a:gd name="T12" fmla="*/ 3 w 7"/>
              <a:gd name="T13" fmla="*/ 4 h 10"/>
              <a:gd name="T14" fmla="*/ 0 w 7"/>
              <a:gd name="T15" fmla="*/ 0 h 10"/>
              <a:gd name="T16" fmla="*/ 0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0"/>
                </a:moveTo>
                <a:lnTo>
                  <a:pt x="0" y="0"/>
                </a:lnTo>
                <a:lnTo>
                  <a:pt x="3" y="0"/>
                </a:lnTo>
                <a:lnTo>
                  <a:pt x="5" y="0"/>
                </a:lnTo>
                <a:lnTo>
                  <a:pt x="7" y="6"/>
                </a:lnTo>
                <a:lnTo>
                  <a:pt x="7" y="10"/>
                </a:lnTo>
                <a:lnTo>
                  <a:pt x="3" y="4"/>
                </a:lnTo>
                <a:lnTo>
                  <a:pt x="0" y="0"/>
                </a:lnTo>
                <a:lnTo>
                  <a:pt x="0" y="0"/>
                </a:lnTo>
                <a:close/>
              </a:path>
            </a:pathLst>
          </a:custGeom>
          <a:solidFill>
            <a:srgbClr val="FBFB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4" name="Freeform 513"/>
          <p:cNvSpPr>
            <a:spLocks/>
          </p:cNvSpPr>
          <p:nvPr/>
        </p:nvSpPr>
        <p:spPr bwMode="auto">
          <a:xfrm>
            <a:off x="11274768" y="6255756"/>
            <a:ext cx="7858" cy="11690"/>
          </a:xfrm>
          <a:custGeom>
            <a:avLst/>
            <a:gdLst>
              <a:gd name="T0" fmla="*/ 2 w 4"/>
              <a:gd name="T1" fmla="*/ 0 h 6"/>
              <a:gd name="T2" fmla="*/ 4 w 4"/>
              <a:gd name="T3" fmla="*/ 4 h 6"/>
              <a:gd name="T4" fmla="*/ 4 w 4"/>
              <a:gd name="T5" fmla="*/ 6 h 6"/>
              <a:gd name="T6" fmla="*/ 2 w 4"/>
              <a:gd name="T7" fmla="*/ 4 h 6"/>
              <a:gd name="T8" fmla="*/ 0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lnTo>
                  <a:pt x="4" y="4"/>
                </a:lnTo>
                <a:lnTo>
                  <a:pt x="4" y="6"/>
                </a:lnTo>
                <a:lnTo>
                  <a:pt x="2" y="4"/>
                </a:lnTo>
                <a:lnTo>
                  <a:pt x="0" y="2"/>
                </a:lnTo>
                <a:lnTo>
                  <a:pt x="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5" name="Freeform 514"/>
          <p:cNvSpPr>
            <a:spLocks/>
          </p:cNvSpPr>
          <p:nvPr/>
        </p:nvSpPr>
        <p:spPr bwMode="auto">
          <a:xfrm>
            <a:off x="11270839" y="6279137"/>
            <a:ext cx="15717" cy="13639"/>
          </a:xfrm>
          <a:custGeom>
            <a:avLst/>
            <a:gdLst>
              <a:gd name="T0" fmla="*/ 6 w 8"/>
              <a:gd name="T1" fmla="*/ 0 h 7"/>
              <a:gd name="T2" fmla="*/ 8 w 8"/>
              <a:gd name="T3" fmla="*/ 0 h 7"/>
              <a:gd name="T4" fmla="*/ 6 w 8"/>
              <a:gd name="T5" fmla="*/ 3 h 7"/>
              <a:gd name="T6" fmla="*/ 4 w 8"/>
              <a:gd name="T7" fmla="*/ 7 h 7"/>
              <a:gd name="T8" fmla="*/ 0 w 8"/>
              <a:gd name="T9" fmla="*/ 7 h 7"/>
              <a:gd name="T10" fmla="*/ 4 w 8"/>
              <a:gd name="T11" fmla="*/ 5 h 7"/>
              <a:gd name="T12" fmla="*/ 6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6" y="0"/>
                </a:moveTo>
                <a:lnTo>
                  <a:pt x="8" y="0"/>
                </a:lnTo>
                <a:lnTo>
                  <a:pt x="6" y="3"/>
                </a:lnTo>
                <a:lnTo>
                  <a:pt x="4" y="7"/>
                </a:lnTo>
                <a:lnTo>
                  <a:pt x="0" y="7"/>
                </a:lnTo>
                <a:lnTo>
                  <a:pt x="4" y="5"/>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6" name="Freeform 515"/>
          <p:cNvSpPr>
            <a:spLocks/>
          </p:cNvSpPr>
          <p:nvPr/>
        </p:nvSpPr>
        <p:spPr bwMode="auto">
          <a:xfrm>
            <a:off x="11247264" y="6279137"/>
            <a:ext cx="35363" cy="17536"/>
          </a:xfrm>
          <a:custGeom>
            <a:avLst/>
            <a:gdLst>
              <a:gd name="T0" fmla="*/ 0 w 18"/>
              <a:gd name="T1" fmla="*/ 0 h 9"/>
              <a:gd name="T2" fmla="*/ 16 w 18"/>
              <a:gd name="T3" fmla="*/ 0 h 9"/>
              <a:gd name="T4" fmla="*/ 18 w 18"/>
              <a:gd name="T5" fmla="*/ 0 h 9"/>
              <a:gd name="T6" fmla="*/ 16 w 18"/>
              <a:gd name="T7" fmla="*/ 5 h 9"/>
              <a:gd name="T8" fmla="*/ 12 w 18"/>
              <a:gd name="T9" fmla="*/ 7 h 9"/>
              <a:gd name="T10" fmla="*/ 10 w 18"/>
              <a:gd name="T11" fmla="*/ 9 h 9"/>
              <a:gd name="T12" fmla="*/ 6 w 18"/>
              <a:gd name="T13" fmla="*/ 7 h 9"/>
              <a:gd name="T14" fmla="*/ 2 w 18"/>
              <a:gd name="T15" fmla="*/ 3 h 9"/>
              <a:gd name="T16" fmla="*/ 0 w 1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0" y="0"/>
                </a:moveTo>
                <a:lnTo>
                  <a:pt x="16" y="0"/>
                </a:lnTo>
                <a:lnTo>
                  <a:pt x="18" y="0"/>
                </a:lnTo>
                <a:lnTo>
                  <a:pt x="16" y="5"/>
                </a:lnTo>
                <a:lnTo>
                  <a:pt x="12" y="7"/>
                </a:lnTo>
                <a:lnTo>
                  <a:pt x="10" y="9"/>
                </a:lnTo>
                <a:lnTo>
                  <a:pt x="6" y="7"/>
                </a:lnTo>
                <a:lnTo>
                  <a:pt x="2" y="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7" name="Freeform 516"/>
          <p:cNvSpPr>
            <a:spLocks/>
          </p:cNvSpPr>
          <p:nvPr/>
        </p:nvSpPr>
        <p:spPr bwMode="auto">
          <a:xfrm>
            <a:off x="11247264" y="6263550"/>
            <a:ext cx="31433" cy="15587"/>
          </a:xfrm>
          <a:custGeom>
            <a:avLst/>
            <a:gdLst>
              <a:gd name="T0" fmla="*/ 12 w 16"/>
              <a:gd name="T1" fmla="*/ 0 h 8"/>
              <a:gd name="T2" fmla="*/ 12 w 16"/>
              <a:gd name="T3" fmla="*/ 4 h 8"/>
              <a:gd name="T4" fmla="*/ 16 w 16"/>
              <a:gd name="T5" fmla="*/ 8 h 8"/>
              <a:gd name="T6" fmla="*/ 0 w 16"/>
              <a:gd name="T7" fmla="*/ 8 h 8"/>
              <a:gd name="T8" fmla="*/ 0 w 16"/>
              <a:gd name="T9" fmla="*/ 8 h 8"/>
              <a:gd name="T10" fmla="*/ 2 w 16"/>
              <a:gd name="T11" fmla="*/ 2 h 8"/>
              <a:gd name="T12" fmla="*/ 4 w 16"/>
              <a:gd name="T13" fmla="*/ 2 h 8"/>
              <a:gd name="T14" fmla="*/ 8 w 16"/>
              <a:gd name="T15" fmla="*/ 2 h 8"/>
              <a:gd name="T16" fmla="*/ 12 w 1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2" y="0"/>
                </a:moveTo>
                <a:lnTo>
                  <a:pt x="12" y="4"/>
                </a:lnTo>
                <a:lnTo>
                  <a:pt x="16" y="8"/>
                </a:lnTo>
                <a:lnTo>
                  <a:pt x="0" y="8"/>
                </a:lnTo>
                <a:lnTo>
                  <a:pt x="0" y="8"/>
                </a:lnTo>
                <a:lnTo>
                  <a:pt x="2" y="2"/>
                </a:lnTo>
                <a:lnTo>
                  <a:pt x="4" y="2"/>
                </a:lnTo>
                <a:lnTo>
                  <a:pt x="8" y="2"/>
                </a:lnTo>
                <a:lnTo>
                  <a:pt x="12" y="0"/>
                </a:lnTo>
                <a:close/>
              </a:path>
            </a:pathLst>
          </a:custGeom>
          <a:solidFill>
            <a:srgbClr val="FBFB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8" name="Freeform 517"/>
          <p:cNvSpPr>
            <a:spLocks/>
          </p:cNvSpPr>
          <p:nvPr/>
        </p:nvSpPr>
        <p:spPr bwMode="auto">
          <a:xfrm>
            <a:off x="11282626" y="6279137"/>
            <a:ext cx="3929"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59" name="Freeform 518"/>
          <p:cNvSpPr>
            <a:spLocks/>
          </p:cNvSpPr>
          <p:nvPr/>
        </p:nvSpPr>
        <p:spPr bwMode="auto">
          <a:xfrm>
            <a:off x="11282626" y="6267447"/>
            <a:ext cx="3929" cy="11690"/>
          </a:xfrm>
          <a:custGeom>
            <a:avLst/>
            <a:gdLst>
              <a:gd name="T0" fmla="*/ 0 w 2"/>
              <a:gd name="T1" fmla="*/ 0 h 6"/>
              <a:gd name="T2" fmla="*/ 2 w 2"/>
              <a:gd name="T3" fmla="*/ 2 h 6"/>
              <a:gd name="T4" fmla="*/ 2 w 2"/>
              <a:gd name="T5" fmla="*/ 6 h 6"/>
              <a:gd name="T6" fmla="*/ 2 w 2"/>
              <a:gd name="T7" fmla="*/ 6 h 6"/>
              <a:gd name="T8" fmla="*/ 2 w 2"/>
              <a:gd name="T9" fmla="*/ 6 h 6"/>
              <a:gd name="T10" fmla="*/ 2 w 2"/>
              <a:gd name="T11" fmla="*/ 4 h 6"/>
              <a:gd name="T12" fmla="*/ 0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0"/>
                </a:moveTo>
                <a:lnTo>
                  <a:pt x="2" y="2"/>
                </a:lnTo>
                <a:lnTo>
                  <a:pt x="2" y="6"/>
                </a:lnTo>
                <a:lnTo>
                  <a:pt x="2" y="6"/>
                </a:lnTo>
                <a:lnTo>
                  <a:pt x="2" y="6"/>
                </a:lnTo>
                <a:lnTo>
                  <a:pt x="2" y="4"/>
                </a:lnTo>
                <a:lnTo>
                  <a:pt x="0" y="0"/>
                </a:lnTo>
                <a:close/>
              </a:path>
            </a:pathLst>
          </a:custGeom>
          <a:solidFill>
            <a:srgbClr val="FAFAF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0" name="Freeform 519"/>
          <p:cNvSpPr>
            <a:spLocks/>
          </p:cNvSpPr>
          <p:nvPr/>
        </p:nvSpPr>
        <p:spPr bwMode="auto">
          <a:xfrm>
            <a:off x="11278697" y="6279137"/>
            <a:ext cx="7858" cy="0"/>
          </a:xfrm>
          <a:custGeom>
            <a:avLst/>
            <a:gdLst>
              <a:gd name="T0" fmla="*/ 4 w 4"/>
              <a:gd name="T1" fmla="*/ 2 w 4"/>
              <a:gd name="T2" fmla="*/ 0 w 4"/>
              <a:gd name="T3" fmla="*/ 0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0"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1" name="Freeform 520"/>
          <p:cNvSpPr>
            <a:spLocks/>
          </p:cNvSpPr>
          <p:nvPr/>
        </p:nvSpPr>
        <p:spPr bwMode="auto">
          <a:xfrm>
            <a:off x="11270839" y="6259653"/>
            <a:ext cx="15717" cy="19484"/>
          </a:xfrm>
          <a:custGeom>
            <a:avLst/>
            <a:gdLst>
              <a:gd name="T0" fmla="*/ 2 w 8"/>
              <a:gd name="T1" fmla="*/ 0 h 10"/>
              <a:gd name="T2" fmla="*/ 4 w 8"/>
              <a:gd name="T3" fmla="*/ 2 h 10"/>
              <a:gd name="T4" fmla="*/ 6 w 8"/>
              <a:gd name="T5" fmla="*/ 4 h 10"/>
              <a:gd name="T6" fmla="*/ 8 w 8"/>
              <a:gd name="T7" fmla="*/ 8 h 10"/>
              <a:gd name="T8" fmla="*/ 8 w 8"/>
              <a:gd name="T9" fmla="*/ 10 h 10"/>
              <a:gd name="T10" fmla="*/ 4 w 8"/>
              <a:gd name="T11" fmla="*/ 10 h 10"/>
              <a:gd name="T12" fmla="*/ 4 w 8"/>
              <a:gd name="T13" fmla="*/ 10 h 10"/>
              <a:gd name="T14" fmla="*/ 0 w 8"/>
              <a:gd name="T15" fmla="*/ 6 h 10"/>
              <a:gd name="T16" fmla="*/ 0 w 8"/>
              <a:gd name="T17" fmla="*/ 2 h 10"/>
              <a:gd name="T18" fmla="*/ 2 w 8"/>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2" y="0"/>
                </a:moveTo>
                <a:lnTo>
                  <a:pt x="4" y="2"/>
                </a:lnTo>
                <a:lnTo>
                  <a:pt x="6" y="4"/>
                </a:lnTo>
                <a:lnTo>
                  <a:pt x="8" y="8"/>
                </a:lnTo>
                <a:lnTo>
                  <a:pt x="8" y="10"/>
                </a:lnTo>
                <a:lnTo>
                  <a:pt x="4" y="10"/>
                </a:lnTo>
                <a:lnTo>
                  <a:pt x="4" y="10"/>
                </a:lnTo>
                <a:lnTo>
                  <a:pt x="0" y="6"/>
                </a:lnTo>
                <a:lnTo>
                  <a:pt x="0" y="2"/>
                </a:lnTo>
                <a:lnTo>
                  <a:pt x="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2" name="Freeform 521"/>
          <p:cNvSpPr>
            <a:spLocks/>
          </p:cNvSpPr>
          <p:nvPr/>
        </p:nvSpPr>
        <p:spPr bwMode="auto">
          <a:xfrm>
            <a:off x="11237441" y="6255756"/>
            <a:ext cx="7858" cy="7794"/>
          </a:xfrm>
          <a:custGeom>
            <a:avLst/>
            <a:gdLst>
              <a:gd name="T0" fmla="*/ 0 w 4"/>
              <a:gd name="T1" fmla="*/ 0 h 4"/>
              <a:gd name="T2" fmla="*/ 4 w 4"/>
              <a:gd name="T3" fmla="*/ 0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0"/>
                </a:lnTo>
                <a:lnTo>
                  <a:pt x="2" y="4"/>
                </a:lnTo>
                <a:lnTo>
                  <a:pt x="0" y="0"/>
                </a:lnTo>
                <a:close/>
              </a:path>
            </a:pathLst>
          </a:custGeom>
          <a:solidFill>
            <a:srgbClr val="E3E3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3" name="Freeform 522"/>
          <p:cNvSpPr>
            <a:spLocks/>
          </p:cNvSpPr>
          <p:nvPr/>
        </p:nvSpPr>
        <p:spPr bwMode="auto">
          <a:xfrm>
            <a:off x="11233511" y="6255756"/>
            <a:ext cx="7858" cy="7794"/>
          </a:xfrm>
          <a:custGeom>
            <a:avLst/>
            <a:gdLst>
              <a:gd name="T0" fmla="*/ 2 w 4"/>
              <a:gd name="T1" fmla="*/ 0 h 4"/>
              <a:gd name="T2" fmla="*/ 2 w 4"/>
              <a:gd name="T3" fmla="*/ 0 h 4"/>
              <a:gd name="T4" fmla="*/ 4 w 4"/>
              <a:gd name="T5" fmla="*/ 4 h 4"/>
              <a:gd name="T6" fmla="*/ 4 w 4"/>
              <a:gd name="T7" fmla="*/ 4 h 4"/>
              <a:gd name="T8" fmla="*/ 0 w 4"/>
              <a:gd name="T9" fmla="*/ 2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lnTo>
                  <a:pt x="2" y="0"/>
                </a:lnTo>
                <a:lnTo>
                  <a:pt x="4" y="4"/>
                </a:lnTo>
                <a:lnTo>
                  <a:pt x="4" y="4"/>
                </a:lnTo>
                <a:lnTo>
                  <a:pt x="0" y="2"/>
                </a:lnTo>
                <a:lnTo>
                  <a:pt x="2" y="0"/>
                </a:ln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4" name="Freeform 523"/>
          <p:cNvSpPr>
            <a:spLocks/>
          </p:cNvSpPr>
          <p:nvPr/>
        </p:nvSpPr>
        <p:spPr bwMode="auto">
          <a:xfrm>
            <a:off x="11241370" y="6255756"/>
            <a:ext cx="29469" cy="11690"/>
          </a:xfrm>
          <a:custGeom>
            <a:avLst/>
            <a:gdLst>
              <a:gd name="T0" fmla="*/ 15 w 15"/>
              <a:gd name="T1" fmla="*/ 0 h 6"/>
              <a:gd name="T2" fmla="*/ 15 w 15"/>
              <a:gd name="T3" fmla="*/ 2 h 6"/>
              <a:gd name="T4" fmla="*/ 13 w 15"/>
              <a:gd name="T5" fmla="*/ 2 h 6"/>
              <a:gd name="T6" fmla="*/ 9 w 15"/>
              <a:gd name="T7" fmla="*/ 2 h 6"/>
              <a:gd name="T8" fmla="*/ 5 w 15"/>
              <a:gd name="T9" fmla="*/ 6 h 6"/>
              <a:gd name="T10" fmla="*/ 0 w 15"/>
              <a:gd name="T11" fmla="*/ 4 h 6"/>
              <a:gd name="T12" fmla="*/ 0 w 15"/>
              <a:gd name="T13" fmla="*/ 4 h 6"/>
              <a:gd name="T14" fmla="*/ 2 w 15"/>
              <a:gd name="T15" fmla="*/ 0 h 6"/>
              <a:gd name="T16" fmla="*/ 5 w 15"/>
              <a:gd name="T17" fmla="*/ 2 h 6"/>
              <a:gd name="T18" fmla="*/ 11 w 15"/>
              <a:gd name="T19" fmla="*/ 0 h 6"/>
              <a:gd name="T20" fmla="*/ 15 w 1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15" y="0"/>
                </a:moveTo>
                <a:lnTo>
                  <a:pt x="15" y="2"/>
                </a:lnTo>
                <a:lnTo>
                  <a:pt x="13" y="2"/>
                </a:lnTo>
                <a:lnTo>
                  <a:pt x="9" y="2"/>
                </a:lnTo>
                <a:lnTo>
                  <a:pt x="5" y="6"/>
                </a:lnTo>
                <a:lnTo>
                  <a:pt x="0" y="4"/>
                </a:lnTo>
                <a:lnTo>
                  <a:pt x="0" y="4"/>
                </a:lnTo>
                <a:lnTo>
                  <a:pt x="2" y="0"/>
                </a:lnTo>
                <a:lnTo>
                  <a:pt x="5" y="2"/>
                </a:lnTo>
                <a:lnTo>
                  <a:pt x="11" y="0"/>
                </a:lnTo>
                <a:lnTo>
                  <a:pt x="15" y="0"/>
                </a:lnTo>
                <a:close/>
              </a:path>
            </a:pathLst>
          </a:custGeom>
          <a:solidFill>
            <a:srgbClr val="FBFB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5" name="Rectangle 524"/>
          <p:cNvSpPr>
            <a:spLocks noChangeArrowheads="1"/>
          </p:cNvSpPr>
          <p:nvPr/>
        </p:nvSpPr>
        <p:spPr bwMode="auto">
          <a:xfrm>
            <a:off x="11241370" y="6263550"/>
            <a:ext cx="1965" cy="1948"/>
          </a:xfrm>
          <a:prstGeom prst="rect">
            <a:avLst/>
          </a:prstGeom>
          <a:solidFill>
            <a:srgbClr val="FDFDF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6" name="Freeform 525"/>
          <p:cNvSpPr>
            <a:spLocks/>
          </p:cNvSpPr>
          <p:nvPr/>
        </p:nvSpPr>
        <p:spPr bwMode="auto">
          <a:xfrm>
            <a:off x="11270839" y="6247963"/>
            <a:ext cx="11788" cy="7794"/>
          </a:xfrm>
          <a:custGeom>
            <a:avLst/>
            <a:gdLst>
              <a:gd name="T0" fmla="*/ 6 w 6"/>
              <a:gd name="T1" fmla="*/ 0 h 4"/>
              <a:gd name="T2" fmla="*/ 4 w 6"/>
              <a:gd name="T3" fmla="*/ 4 h 4"/>
              <a:gd name="T4" fmla="*/ 0 w 6"/>
              <a:gd name="T5" fmla="*/ 2 h 4"/>
              <a:gd name="T6" fmla="*/ 6 w 6"/>
              <a:gd name="T7" fmla="*/ 0 h 4"/>
            </a:gdLst>
            <a:ahLst/>
            <a:cxnLst>
              <a:cxn ang="0">
                <a:pos x="T0" y="T1"/>
              </a:cxn>
              <a:cxn ang="0">
                <a:pos x="T2" y="T3"/>
              </a:cxn>
              <a:cxn ang="0">
                <a:pos x="T4" y="T5"/>
              </a:cxn>
              <a:cxn ang="0">
                <a:pos x="T6" y="T7"/>
              </a:cxn>
            </a:cxnLst>
            <a:rect l="0" t="0" r="r" b="b"/>
            <a:pathLst>
              <a:path w="6" h="4">
                <a:moveTo>
                  <a:pt x="6" y="0"/>
                </a:moveTo>
                <a:lnTo>
                  <a:pt x="4" y="4"/>
                </a:lnTo>
                <a:lnTo>
                  <a:pt x="0" y="2"/>
                </a:lnTo>
                <a:lnTo>
                  <a:pt x="6"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7" name="Freeform 526"/>
          <p:cNvSpPr>
            <a:spLocks/>
          </p:cNvSpPr>
          <p:nvPr/>
        </p:nvSpPr>
        <p:spPr bwMode="auto">
          <a:xfrm>
            <a:off x="11270839" y="6251859"/>
            <a:ext cx="7858" cy="7794"/>
          </a:xfrm>
          <a:custGeom>
            <a:avLst/>
            <a:gdLst>
              <a:gd name="T0" fmla="*/ 0 w 4"/>
              <a:gd name="T1" fmla="*/ 0 h 4"/>
              <a:gd name="T2" fmla="*/ 4 w 4"/>
              <a:gd name="T3" fmla="*/ 2 h 4"/>
              <a:gd name="T4" fmla="*/ 2 w 4"/>
              <a:gd name="T5" fmla="*/ 4 h 4"/>
              <a:gd name="T6" fmla="*/ 0 w 4"/>
              <a:gd name="T7" fmla="*/ 4 h 4"/>
              <a:gd name="T8" fmla="*/ 0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2"/>
                </a:lnTo>
                <a:lnTo>
                  <a:pt x="2" y="4"/>
                </a:lnTo>
                <a:lnTo>
                  <a:pt x="0" y="4"/>
                </a:lnTo>
                <a:lnTo>
                  <a:pt x="0" y="2"/>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8" name="Freeform 527"/>
          <p:cNvSpPr>
            <a:spLocks/>
          </p:cNvSpPr>
          <p:nvPr/>
        </p:nvSpPr>
        <p:spPr bwMode="auto">
          <a:xfrm>
            <a:off x="11251193" y="6259653"/>
            <a:ext cx="19646" cy="7794"/>
          </a:xfrm>
          <a:custGeom>
            <a:avLst/>
            <a:gdLst>
              <a:gd name="T0" fmla="*/ 8 w 10"/>
              <a:gd name="T1" fmla="*/ 0 h 4"/>
              <a:gd name="T2" fmla="*/ 10 w 10"/>
              <a:gd name="T3" fmla="*/ 0 h 4"/>
              <a:gd name="T4" fmla="*/ 10 w 10"/>
              <a:gd name="T5" fmla="*/ 2 h 4"/>
              <a:gd name="T6" fmla="*/ 10 w 10"/>
              <a:gd name="T7" fmla="*/ 2 h 4"/>
              <a:gd name="T8" fmla="*/ 6 w 10"/>
              <a:gd name="T9" fmla="*/ 4 h 4"/>
              <a:gd name="T10" fmla="*/ 2 w 10"/>
              <a:gd name="T11" fmla="*/ 4 h 4"/>
              <a:gd name="T12" fmla="*/ 0 w 10"/>
              <a:gd name="T13" fmla="*/ 4 h 4"/>
              <a:gd name="T14" fmla="*/ 4 w 10"/>
              <a:gd name="T15" fmla="*/ 0 h 4"/>
              <a:gd name="T16" fmla="*/ 8 w 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8" y="0"/>
                </a:moveTo>
                <a:lnTo>
                  <a:pt x="10" y="0"/>
                </a:lnTo>
                <a:lnTo>
                  <a:pt x="10" y="2"/>
                </a:lnTo>
                <a:lnTo>
                  <a:pt x="10" y="2"/>
                </a:lnTo>
                <a:lnTo>
                  <a:pt x="6" y="4"/>
                </a:lnTo>
                <a:lnTo>
                  <a:pt x="2" y="4"/>
                </a:lnTo>
                <a:lnTo>
                  <a:pt x="0" y="4"/>
                </a:lnTo>
                <a:lnTo>
                  <a:pt x="4" y="0"/>
                </a:lnTo>
                <a:lnTo>
                  <a:pt x="8" y="0"/>
                </a:ln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69" name="Freeform 528"/>
          <p:cNvSpPr>
            <a:spLocks/>
          </p:cNvSpPr>
          <p:nvPr/>
        </p:nvSpPr>
        <p:spPr bwMode="auto">
          <a:xfrm>
            <a:off x="11270839" y="6259653"/>
            <a:ext cx="3929" cy="3897"/>
          </a:xfrm>
          <a:custGeom>
            <a:avLst/>
            <a:gdLst>
              <a:gd name="T0" fmla="*/ 0 w 2"/>
              <a:gd name="T1" fmla="*/ 0 h 2"/>
              <a:gd name="T2" fmla="*/ 2 w 2"/>
              <a:gd name="T3" fmla="*/ 0 h 2"/>
              <a:gd name="T4" fmla="*/ 0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2"/>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0" name="Freeform 529"/>
          <p:cNvSpPr>
            <a:spLocks/>
          </p:cNvSpPr>
          <p:nvPr/>
        </p:nvSpPr>
        <p:spPr bwMode="auto">
          <a:xfrm>
            <a:off x="11217795" y="6244066"/>
            <a:ext cx="15717" cy="27278"/>
          </a:xfrm>
          <a:custGeom>
            <a:avLst/>
            <a:gdLst>
              <a:gd name="T0" fmla="*/ 2 w 8"/>
              <a:gd name="T1" fmla="*/ 0 h 14"/>
              <a:gd name="T2" fmla="*/ 6 w 8"/>
              <a:gd name="T3" fmla="*/ 4 h 14"/>
              <a:gd name="T4" fmla="*/ 8 w 8"/>
              <a:gd name="T5" fmla="*/ 8 h 14"/>
              <a:gd name="T6" fmla="*/ 4 w 8"/>
              <a:gd name="T7" fmla="*/ 12 h 14"/>
              <a:gd name="T8" fmla="*/ 0 w 8"/>
              <a:gd name="T9" fmla="*/ 14 h 14"/>
              <a:gd name="T10" fmla="*/ 2 w 8"/>
              <a:gd name="T11" fmla="*/ 8 h 14"/>
              <a:gd name="T12" fmla="*/ 2 w 8"/>
              <a:gd name="T13" fmla="*/ 4 h 14"/>
              <a:gd name="T14" fmla="*/ 2 w 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2" y="0"/>
                </a:moveTo>
                <a:lnTo>
                  <a:pt x="6" y="4"/>
                </a:lnTo>
                <a:lnTo>
                  <a:pt x="8" y="8"/>
                </a:lnTo>
                <a:lnTo>
                  <a:pt x="4" y="12"/>
                </a:lnTo>
                <a:lnTo>
                  <a:pt x="0" y="14"/>
                </a:lnTo>
                <a:lnTo>
                  <a:pt x="2" y="8"/>
                </a:lnTo>
                <a:lnTo>
                  <a:pt x="2" y="4"/>
                </a:lnTo>
                <a:lnTo>
                  <a:pt x="2" y="0"/>
                </a:ln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1" name="Freeform 530"/>
          <p:cNvSpPr>
            <a:spLocks/>
          </p:cNvSpPr>
          <p:nvPr/>
        </p:nvSpPr>
        <p:spPr bwMode="auto">
          <a:xfrm>
            <a:off x="11229582" y="6251859"/>
            <a:ext cx="7858" cy="7794"/>
          </a:xfrm>
          <a:custGeom>
            <a:avLst/>
            <a:gdLst>
              <a:gd name="T0" fmla="*/ 0 w 4"/>
              <a:gd name="T1" fmla="*/ 0 h 4"/>
              <a:gd name="T2" fmla="*/ 4 w 4"/>
              <a:gd name="T3" fmla="*/ 2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2"/>
                </a:lnTo>
                <a:lnTo>
                  <a:pt x="2" y="4"/>
                </a:lnTo>
                <a:lnTo>
                  <a:pt x="0"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2" name="Freeform 531"/>
          <p:cNvSpPr>
            <a:spLocks/>
          </p:cNvSpPr>
          <p:nvPr/>
        </p:nvSpPr>
        <p:spPr bwMode="auto">
          <a:xfrm>
            <a:off x="11123495" y="6279137"/>
            <a:ext cx="33398" cy="13639"/>
          </a:xfrm>
          <a:custGeom>
            <a:avLst/>
            <a:gdLst>
              <a:gd name="T0" fmla="*/ 17 w 17"/>
              <a:gd name="T1" fmla="*/ 0 h 7"/>
              <a:gd name="T2" fmla="*/ 17 w 17"/>
              <a:gd name="T3" fmla="*/ 3 h 7"/>
              <a:gd name="T4" fmla="*/ 14 w 17"/>
              <a:gd name="T5" fmla="*/ 7 h 7"/>
              <a:gd name="T6" fmla="*/ 10 w 17"/>
              <a:gd name="T7" fmla="*/ 7 h 7"/>
              <a:gd name="T8" fmla="*/ 6 w 17"/>
              <a:gd name="T9" fmla="*/ 7 h 7"/>
              <a:gd name="T10" fmla="*/ 2 w 17"/>
              <a:gd name="T11" fmla="*/ 5 h 7"/>
              <a:gd name="T12" fmla="*/ 0 w 17"/>
              <a:gd name="T13" fmla="*/ 2 h 7"/>
              <a:gd name="T14" fmla="*/ 2 w 17"/>
              <a:gd name="T15" fmla="*/ 2 h 7"/>
              <a:gd name="T16" fmla="*/ 8 w 17"/>
              <a:gd name="T17" fmla="*/ 2 h 7"/>
              <a:gd name="T18" fmla="*/ 14 w 17"/>
              <a:gd name="T19" fmla="*/ 0 h 7"/>
              <a:gd name="T20" fmla="*/ 17 w 1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7" y="0"/>
                </a:moveTo>
                <a:lnTo>
                  <a:pt x="17" y="3"/>
                </a:lnTo>
                <a:lnTo>
                  <a:pt x="14" y="7"/>
                </a:lnTo>
                <a:lnTo>
                  <a:pt x="10" y="7"/>
                </a:lnTo>
                <a:lnTo>
                  <a:pt x="6" y="7"/>
                </a:lnTo>
                <a:lnTo>
                  <a:pt x="2" y="5"/>
                </a:lnTo>
                <a:lnTo>
                  <a:pt x="0" y="2"/>
                </a:lnTo>
                <a:lnTo>
                  <a:pt x="2" y="2"/>
                </a:lnTo>
                <a:lnTo>
                  <a:pt x="8" y="2"/>
                </a:lnTo>
                <a:lnTo>
                  <a:pt x="14" y="0"/>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3" name="Freeform 532"/>
          <p:cNvSpPr>
            <a:spLocks/>
          </p:cNvSpPr>
          <p:nvPr/>
        </p:nvSpPr>
        <p:spPr bwMode="auto">
          <a:xfrm>
            <a:off x="11123495" y="6255756"/>
            <a:ext cx="37327" cy="27278"/>
          </a:xfrm>
          <a:custGeom>
            <a:avLst/>
            <a:gdLst>
              <a:gd name="T0" fmla="*/ 10 w 19"/>
              <a:gd name="T1" fmla="*/ 0 h 14"/>
              <a:gd name="T2" fmla="*/ 14 w 19"/>
              <a:gd name="T3" fmla="*/ 2 h 14"/>
              <a:gd name="T4" fmla="*/ 17 w 19"/>
              <a:gd name="T5" fmla="*/ 6 h 14"/>
              <a:gd name="T6" fmla="*/ 19 w 19"/>
              <a:gd name="T7" fmla="*/ 10 h 14"/>
              <a:gd name="T8" fmla="*/ 17 w 19"/>
              <a:gd name="T9" fmla="*/ 12 h 14"/>
              <a:gd name="T10" fmla="*/ 14 w 19"/>
              <a:gd name="T11" fmla="*/ 12 h 14"/>
              <a:gd name="T12" fmla="*/ 8 w 19"/>
              <a:gd name="T13" fmla="*/ 14 h 14"/>
              <a:gd name="T14" fmla="*/ 2 w 19"/>
              <a:gd name="T15" fmla="*/ 14 h 14"/>
              <a:gd name="T16" fmla="*/ 0 w 19"/>
              <a:gd name="T17" fmla="*/ 14 h 14"/>
              <a:gd name="T18" fmla="*/ 0 w 19"/>
              <a:gd name="T19" fmla="*/ 10 h 14"/>
              <a:gd name="T20" fmla="*/ 0 w 19"/>
              <a:gd name="T21" fmla="*/ 6 h 14"/>
              <a:gd name="T22" fmla="*/ 4 w 19"/>
              <a:gd name="T23" fmla="*/ 2 h 14"/>
              <a:gd name="T24" fmla="*/ 10 w 19"/>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4">
                <a:moveTo>
                  <a:pt x="10" y="0"/>
                </a:moveTo>
                <a:lnTo>
                  <a:pt x="14" y="2"/>
                </a:lnTo>
                <a:lnTo>
                  <a:pt x="17" y="6"/>
                </a:lnTo>
                <a:lnTo>
                  <a:pt x="19" y="10"/>
                </a:lnTo>
                <a:lnTo>
                  <a:pt x="17" y="12"/>
                </a:lnTo>
                <a:lnTo>
                  <a:pt x="14" y="12"/>
                </a:lnTo>
                <a:lnTo>
                  <a:pt x="8" y="14"/>
                </a:lnTo>
                <a:lnTo>
                  <a:pt x="2" y="14"/>
                </a:lnTo>
                <a:lnTo>
                  <a:pt x="0" y="14"/>
                </a:lnTo>
                <a:lnTo>
                  <a:pt x="0" y="10"/>
                </a:lnTo>
                <a:lnTo>
                  <a:pt x="0" y="6"/>
                </a:lnTo>
                <a:lnTo>
                  <a:pt x="4" y="2"/>
                </a:lnTo>
                <a:lnTo>
                  <a:pt x="10" y="0"/>
                </a:lnTo>
                <a:close/>
              </a:path>
            </a:pathLst>
          </a:custGeom>
          <a:solidFill>
            <a:srgbClr val="E3E3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4" name="Freeform 533"/>
          <p:cNvSpPr>
            <a:spLocks/>
          </p:cNvSpPr>
          <p:nvPr/>
        </p:nvSpPr>
        <p:spPr bwMode="auto">
          <a:xfrm>
            <a:off x="11009548" y="6255756"/>
            <a:ext cx="43221" cy="29226"/>
          </a:xfrm>
          <a:custGeom>
            <a:avLst/>
            <a:gdLst>
              <a:gd name="T0" fmla="*/ 8 w 22"/>
              <a:gd name="T1" fmla="*/ 0 h 15"/>
              <a:gd name="T2" fmla="*/ 8 w 22"/>
              <a:gd name="T3" fmla="*/ 2 h 15"/>
              <a:gd name="T4" fmla="*/ 8 w 22"/>
              <a:gd name="T5" fmla="*/ 6 h 15"/>
              <a:gd name="T6" fmla="*/ 12 w 22"/>
              <a:gd name="T7" fmla="*/ 10 h 15"/>
              <a:gd name="T8" fmla="*/ 16 w 22"/>
              <a:gd name="T9" fmla="*/ 12 h 15"/>
              <a:gd name="T10" fmla="*/ 20 w 22"/>
              <a:gd name="T11" fmla="*/ 14 h 15"/>
              <a:gd name="T12" fmla="*/ 22 w 22"/>
              <a:gd name="T13" fmla="*/ 14 h 15"/>
              <a:gd name="T14" fmla="*/ 18 w 22"/>
              <a:gd name="T15" fmla="*/ 15 h 15"/>
              <a:gd name="T16" fmla="*/ 14 w 22"/>
              <a:gd name="T17" fmla="*/ 15 h 15"/>
              <a:gd name="T18" fmla="*/ 8 w 22"/>
              <a:gd name="T19" fmla="*/ 14 h 15"/>
              <a:gd name="T20" fmla="*/ 4 w 22"/>
              <a:gd name="T21" fmla="*/ 12 h 15"/>
              <a:gd name="T22" fmla="*/ 0 w 22"/>
              <a:gd name="T23" fmla="*/ 6 h 15"/>
              <a:gd name="T24" fmla="*/ 0 w 22"/>
              <a:gd name="T25" fmla="*/ 0 h 15"/>
              <a:gd name="T26" fmla="*/ 0 w 22"/>
              <a:gd name="T27" fmla="*/ 0 h 15"/>
              <a:gd name="T28" fmla="*/ 0 w 22"/>
              <a:gd name="T29" fmla="*/ 0 h 15"/>
              <a:gd name="T30" fmla="*/ 8 w 22"/>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8" y="0"/>
                </a:moveTo>
                <a:lnTo>
                  <a:pt x="8" y="2"/>
                </a:lnTo>
                <a:lnTo>
                  <a:pt x="8" y="6"/>
                </a:lnTo>
                <a:lnTo>
                  <a:pt x="12" y="10"/>
                </a:lnTo>
                <a:lnTo>
                  <a:pt x="16" y="12"/>
                </a:lnTo>
                <a:lnTo>
                  <a:pt x="20" y="14"/>
                </a:lnTo>
                <a:lnTo>
                  <a:pt x="22" y="14"/>
                </a:lnTo>
                <a:lnTo>
                  <a:pt x="18" y="15"/>
                </a:lnTo>
                <a:lnTo>
                  <a:pt x="14" y="15"/>
                </a:lnTo>
                <a:lnTo>
                  <a:pt x="8" y="14"/>
                </a:lnTo>
                <a:lnTo>
                  <a:pt x="4" y="12"/>
                </a:lnTo>
                <a:lnTo>
                  <a:pt x="0" y="6"/>
                </a:lnTo>
                <a:lnTo>
                  <a:pt x="0" y="0"/>
                </a:lnTo>
                <a:lnTo>
                  <a:pt x="0" y="0"/>
                </a:lnTo>
                <a:lnTo>
                  <a:pt x="0" y="0"/>
                </a:lnTo>
                <a:lnTo>
                  <a:pt x="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5" name="Freeform 534"/>
          <p:cNvSpPr>
            <a:spLocks/>
          </p:cNvSpPr>
          <p:nvPr/>
        </p:nvSpPr>
        <p:spPr bwMode="auto">
          <a:xfrm>
            <a:off x="11009548" y="6230427"/>
            <a:ext cx="47150" cy="25329"/>
          </a:xfrm>
          <a:custGeom>
            <a:avLst/>
            <a:gdLst>
              <a:gd name="T0" fmla="*/ 14 w 24"/>
              <a:gd name="T1" fmla="*/ 0 h 13"/>
              <a:gd name="T2" fmla="*/ 20 w 24"/>
              <a:gd name="T3" fmla="*/ 0 h 13"/>
              <a:gd name="T4" fmla="*/ 24 w 24"/>
              <a:gd name="T5" fmla="*/ 3 h 13"/>
              <a:gd name="T6" fmla="*/ 20 w 24"/>
              <a:gd name="T7" fmla="*/ 3 h 13"/>
              <a:gd name="T8" fmla="*/ 16 w 24"/>
              <a:gd name="T9" fmla="*/ 3 h 13"/>
              <a:gd name="T10" fmla="*/ 12 w 24"/>
              <a:gd name="T11" fmla="*/ 5 h 13"/>
              <a:gd name="T12" fmla="*/ 8 w 24"/>
              <a:gd name="T13" fmla="*/ 9 h 13"/>
              <a:gd name="T14" fmla="*/ 8 w 24"/>
              <a:gd name="T15" fmla="*/ 13 h 13"/>
              <a:gd name="T16" fmla="*/ 0 w 24"/>
              <a:gd name="T17" fmla="*/ 13 h 13"/>
              <a:gd name="T18" fmla="*/ 0 w 24"/>
              <a:gd name="T19" fmla="*/ 13 h 13"/>
              <a:gd name="T20" fmla="*/ 0 w 24"/>
              <a:gd name="T21" fmla="*/ 7 h 13"/>
              <a:gd name="T22" fmla="*/ 4 w 24"/>
              <a:gd name="T23" fmla="*/ 3 h 13"/>
              <a:gd name="T24" fmla="*/ 8 w 24"/>
              <a:gd name="T25" fmla="*/ 0 h 13"/>
              <a:gd name="T26" fmla="*/ 14 w 24"/>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14" y="0"/>
                </a:moveTo>
                <a:lnTo>
                  <a:pt x="20" y="0"/>
                </a:lnTo>
                <a:lnTo>
                  <a:pt x="24" y="3"/>
                </a:lnTo>
                <a:lnTo>
                  <a:pt x="20" y="3"/>
                </a:lnTo>
                <a:lnTo>
                  <a:pt x="16" y="3"/>
                </a:lnTo>
                <a:lnTo>
                  <a:pt x="12" y="5"/>
                </a:lnTo>
                <a:lnTo>
                  <a:pt x="8" y="9"/>
                </a:lnTo>
                <a:lnTo>
                  <a:pt x="8" y="13"/>
                </a:lnTo>
                <a:lnTo>
                  <a:pt x="0" y="13"/>
                </a:lnTo>
                <a:lnTo>
                  <a:pt x="0" y="13"/>
                </a:lnTo>
                <a:lnTo>
                  <a:pt x="0" y="7"/>
                </a:lnTo>
                <a:lnTo>
                  <a:pt x="4" y="3"/>
                </a:lnTo>
                <a:lnTo>
                  <a:pt x="8" y="0"/>
                </a:lnTo>
                <a:lnTo>
                  <a:pt x="14" y="0"/>
                </a:lnTo>
                <a:close/>
              </a:path>
            </a:pathLst>
          </a:custGeom>
          <a:solidFill>
            <a:srgbClr val="EBEB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6" name="Freeform 535"/>
          <p:cNvSpPr>
            <a:spLocks/>
          </p:cNvSpPr>
          <p:nvPr/>
        </p:nvSpPr>
        <p:spPr bwMode="auto">
          <a:xfrm>
            <a:off x="11052769" y="6236272"/>
            <a:ext cx="17681" cy="46762"/>
          </a:xfrm>
          <a:custGeom>
            <a:avLst/>
            <a:gdLst>
              <a:gd name="T0" fmla="*/ 2 w 9"/>
              <a:gd name="T1" fmla="*/ 0 h 24"/>
              <a:gd name="T2" fmla="*/ 5 w 9"/>
              <a:gd name="T3" fmla="*/ 2 h 24"/>
              <a:gd name="T4" fmla="*/ 9 w 9"/>
              <a:gd name="T5" fmla="*/ 6 h 24"/>
              <a:gd name="T6" fmla="*/ 9 w 9"/>
              <a:gd name="T7" fmla="*/ 12 h 24"/>
              <a:gd name="T8" fmla="*/ 9 w 9"/>
              <a:gd name="T9" fmla="*/ 18 h 24"/>
              <a:gd name="T10" fmla="*/ 5 w 9"/>
              <a:gd name="T11" fmla="*/ 22 h 24"/>
              <a:gd name="T12" fmla="*/ 0 w 9"/>
              <a:gd name="T13" fmla="*/ 24 h 24"/>
              <a:gd name="T14" fmla="*/ 3 w 9"/>
              <a:gd name="T15" fmla="*/ 20 h 24"/>
              <a:gd name="T16" fmla="*/ 5 w 9"/>
              <a:gd name="T17" fmla="*/ 16 h 24"/>
              <a:gd name="T18" fmla="*/ 7 w 9"/>
              <a:gd name="T19" fmla="*/ 10 h 24"/>
              <a:gd name="T20" fmla="*/ 7 w 9"/>
              <a:gd name="T21" fmla="*/ 10 h 24"/>
              <a:gd name="T22" fmla="*/ 7 w 9"/>
              <a:gd name="T23" fmla="*/ 8 h 24"/>
              <a:gd name="T24" fmla="*/ 5 w 9"/>
              <a:gd name="T25" fmla="*/ 4 h 24"/>
              <a:gd name="T26" fmla="*/ 2 w 9"/>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4">
                <a:moveTo>
                  <a:pt x="2" y="0"/>
                </a:moveTo>
                <a:lnTo>
                  <a:pt x="5" y="2"/>
                </a:lnTo>
                <a:lnTo>
                  <a:pt x="9" y="6"/>
                </a:lnTo>
                <a:lnTo>
                  <a:pt x="9" y="12"/>
                </a:lnTo>
                <a:lnTo>
                  <a:pt x="9" y="18"/>
                </a:lnTo>
                <a:lnTo>
                  <a:pt x="5" y="22"/>
                </a:lnTo>
                <a:lnTo>
                  <a:pt x="0" y="24"/>
                </a:lnTo>
                <a:lnTo>
                  <a:pt x="3" y="20"/>
                </a:lnTo>
                <a:lnTo>
                  <a:pt x="5" y="16"/>
                </a:lnTo>
                <a:lnTo>
                  <a:pt x="7" y="10"/>
                </a:lnTo>
                <a:lnTo>
                  <a:pt x="7" y="10"/>
                </a:lnTo>
                <a:lnTo>
                  <a:pt x="7" y="8"/>
                </a:lnTo>
                <a:lnTo>
                  <a:pt x="5" y="4"/>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7" name="Freeform 536"/>
          <p:cNvSpPr>
            <a:spLocks/>
          </p:cNvSpPr>
          <p:nvPr/>
        </p:nvSpPr>
        <p:spPr bwMode="auto">
          <a:xfrm>
            <a:off x="11056699" y="6236272"/>
            <a:ext cx="9823" cy="19484"/>
          </a:xfrm>
          <a:custGeom>
            <a:avLst/>
            <a:gdLst>
              <a:gd name="T0" fmla="*/ 0 w 5"/>
              <a:gd name="T1" fmla="*/ 0 h 10"/>
              <a:gd name="T2" fmla="*/ 0 w 5"/>
              <a:gd name="T3" fmla="*/ 0 h 10"/>
              <a:gd name="T4" fmla="*/ 3 w 5"/>
              <a:gd name="T5" fmla="*/ 4 h 10"/>
              <a:gd name="T6" fmla="*/ 5 w 5"/>
              <a:gd name="T7" fmla="*/ 8 h 10"/>
              <a:gd name="T8" fmla="*/ 5 w 5"/>
              <a:gd name="T9" fmla="*/ 10 h 10"/>
              <a:gd name="T10" fmla="*/ 3 w 5"/>
              <a:gd name="T11" fmla="*/ 4 h 10"/>
              <a:gd name="T12" fmla="*/ 0 w 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0"/>
                </a:moveTo>
                <a:lnTo>
                  <a:pt x="0" y="0"/>
                </a:lnTo>
                <a:lnTo>
                  <a:pt x="3" y="4"/>
                </a:lnTo>
                <a:lnTo>
                  <a:pt x="5" y="8"/>
                </a:lnTo>
                <a:lnTo>
                  <a:pt x="5" y="10"/>
                </a:lnTo>
                <a:lnTo>
                  <a:pt x="3" y="4"/>
                </a:lnTo>
                <a:lnTo>
                  <a:pt x="0" y="0"/>
                </a:lnTo>
                <a:close/>
              </a:path>
            </a:pathLst>
          </a:custGeom>
          <a:solidFill>
            <a:srgbClr val="F8F8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8" name="Freeform 537"/>
          <p:cNvSpPr>
            <a:spLocks/>
          </p:cNvSpPr>
          <p:nvPr/>
        </p:nvSpPr>
        <p:spPr bwMode="auto">
          <a:xfrm>
            <a:off x="11025265" y="6255756"/>
            <a:ext cx="41256" cy="27278"/>
          </a:xfrm>
          <a:custGeom>
            <a:avLst/>
            <a:gdLst>
              <a:gd name="T0" fmla="*/ 21 w 21"/>
              <a:gd name="T1" fmla="*/ 0 h 14"/>
              <a:gd name="T2" fmla="*/ 21 w 21"/>
              <a:gd name="T3" fmla="*/ 0 h 14"/>
              <a:gd name="T4" fmla="*/ 19 w 21"/>
              <a:gd name="T5" fmla="*/ 6 h 14"/>
              <a:gd name="T6" fmla="*/ 17 w 21"/>
              <a:gd name="T7" fmla="*/ 10 h 14"/>
              <a:gd name="T8" fmla="*/ 14 w 21"/>
              <a:gd name="T9" fmla="*/ 14 h 14"/>
              <a:gd name="T10" fmla="*/ 12 w 21"/>
              <a:gd name="T11" fmla="*/ 14 h 14"/>
              <a:gd name="T12" fmla="*/ 8 w 21"/>
              <a:gd name="T13" fmla="*/ 12 h 14"/>
              <a:gd name="T14" fmla="*/ 4 w 21"/>
              <a:gd name="T15" fmla="*/ 10 h 14"/>
              <a:gd name="T16" fmla="*/ 0 w 21"/>
              <a:gd name="T17" fmla="*/ 6 h 14"/>
              <a:gd name="T18" fmla="*/ 0 w 21"/>
              <a:gd name="T19" fmla="*/ 2 h 14"/>
              <a:gd name="T20" fmla="*/ 0 w 21"/>
              <a:gd name="T21" fmla="*/ 0 h 14"/>
              <a:gd name="T22" fmla="*/ 16 w 21"/>
              <a:gd name="T23" fmla="*/ 0 h 14"/>
              <a:gd name="T24" fmla="*/ 16 w 21"/>
              <a:gd name="T25" fmla="*/ 0 h 14"/>
              <a:gd name="T26" fmla="*/ 16 w 21"/>
              <a:gd name="T27" fmla="*/ 0 h 14"/>
              <a:gd name="T28" fmla="*/ 17 w 21"/>
              <a:gd name="T29" fmla="*/ 0 h 14"/>
              <a:gd name="T30" fmla="*/ 19 w 21"/>
              <a:gd name="T31" fmla="*/ 0 h 14"/>
              <a:gd name="T32" fmla="*/ 21 w 2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4">
                <a:moveTo>
                  <a:pt x="21" y="0"/>
                </a:moveTo>
                <a:lnTo>
                  <a:pt x="21" y="0"/>
                </a:lnTo>
                <a:lnTo>
                  <a:pt x="19" y="6"/>
                </a:lnTo>
                <a:lnTo>
                  <a:pt x="17" y="10"/>
                </a:lnTo>
                <a:lnTo>
                  <a:pt x="14" y="14"/>
                </a:lnTo>
                <a:lnTo>
                  <a:pt x="12" y="14"/>
                </a:lnTo>
                <a:lnTo>
                  <a:pt x="8" y="12"/>
                </a:lnTo>
                <a:lnTo>
                  <a:pt x="4" y="10"/>
                </a:lnTo>
                <a:lnTo>
                  <a:pt x="0" y="6"/>
                </a:lnTo>
                <a:lnTo>
                  <a:pt x="0" y="2"/>
                </a:lnTo>
                <a:lnTo>
                  <a:pt x="0" y="0"/>
                </a:lnTo>
                <a:lnTo>
                  <a:pt x="16" y="0"/>
                </a:lnTo>
                <a:lnTo>
                  <a:pt x="16" y="0"/>
                </a:lnTo>
                <a:lnTo>
                  <a:pt x="16" y="0"/>
                </a:lnTo>
                <a:lnTo>
                  <a:pt x="17" y="0"/>
                </a:lnTo>
                <a:lnTo>
                  <a:pt x="19" y="0"/>
                </a:lnTo>
                <a:lnTo>
                  <a:pt x="2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79" name="Freeform 538"/>
          <p:cNvSpPr>
            <a:spLocks/>
          </p:cNvSpPr>
          <p:nvPr/>
        </p:nvSpPr>
        <p:spPr bwMode="auto">
          <a:xfrm>
            <a:off x="11025265" y="6236272"/>
            <a:ext cx="41256" cy="19484"/>
          </a:xfrm>
          <a:custGeom>
            <a:avLst/>
            <a:gdLst>
              <a:gd name="T0" fmla="*/ 12 w 21"/>
              <a:gd name="T1" fmla="*/ 0 h 10"/>
              <a:gd name="T2" fmla="*/ 16 w 21"/>
              <a:gd name="T3" fmla="*/ 0 h 10"/>
              <a:gd name="T4" fmla="*/ 19 w 21"/>
              <a:gd name="T5" fmla="*/ 4 h 10"/>
              <a:gd name="T6" fmla="*/ 21 w 21"/>
              <a:gd name="T7" fmla="*/ 10 h 10"/>
              <a:gd name="T8" fmla="*/ 19 w 21"/>
              <a:gd name="T9" fmla="*/ 10 h 10"/>
              <a:gd name="T10" fmla="*/ 17 w 21"/>
              <a:gd name="T11" fmla="*/ 10 h 10"/>
              <a:gd name="T12" fmla="*/ 16 w 21"/>
              <a:gd name="T13" fmla="*/ 10 h 10"/>
              <a:gd name="T14" fmla="*/ 16 w 21"/>
              <a:gd name="T15" fmla="*/ 10 h 10"/>
              <a:gd name="T16" fmla="*/ 16 w 21"/>
              <a:gd name="T17" fmla="*/ 10 h 10"/>
              <a:gd name="T18" fmla="*/ 0 w 21"/>
              <a:gd name="T19" fmla="*/ 10 h 10"/>
              <a:gd name="T20" fmla="*/ 0 w 21"/>
              <a:gd name="T21" fmla="*/ 6 h 10"/>
              <a:gd name="T22" fmla="*/ 4 w 21"/>
              <a:gd name="T23" fmla="*/ 2 h 10"/>
              <a:gd name="T24" fmla="*/ 8 w 21"/>
              <a:gd name="T25" fmla="*/ 0 h 10"/>
              <a:gd name="T26" fmla="*/ 12 w 21"/>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0">
                <a:moveTo>
                  <a:pt x="12" y="0"/>
                </a:moveTo>
                <a:lnTo>
                  <a:pt x="16" y="0"/>
                </a:lnTo>
                <a:lnTo>
                  <a:pt x="19" y="4"/>
                </a:lnTo>
                <a:lnTo>
                  <a:pt x="21" y="10"/>
                </a:lnTo>
                <a:lnTo>
                  <a:pt x="19" y="10"/>
                </a:lnTo>
                <a:lnTo>
                  <a:pt x="17" y="10"/>
                </a:lnTo>
                <a:lnTo>
                  <a:pt x="16" y="10"/>
                </a:lnTo>
                <a:lnTo>
                  <a:pt x="16" y="10"/>
                </a:lnTo>
                <a:lnTo>
                  <a:pt x="16" y="10"/>
                </a:lnTo>
                <a:lnTo>
                  <a:pt x="0" y="10"/>
                </a:lnTo>
                <a:lnTo>
                  <a:pt x="0" y="6"/>
                </a:lnTo>
                <a:lnTo>
                  <a:pt x="4" y="2"/>
                </a:lnTo>
                <a:lnTo>
                  <a:pt x="8" y="0"/>
                </a:lnTo>
                <a:lnTo>
                  <a:pt x="12" y="0"/>
                </a:ln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0" name="Freeform 539"/>
          <p:cNvSpPr>
            <a:spLocks/>
          </p:cNvSpPr>
          <p:nvPr/>
        </p:nvSpPr>
        <p:spPr bwMode="auto">
          <a:xfrm>
            <a:off x="11225653" y="6166129"/>
            <a:ext cx="21610" cy="7794"/>
          </a:xfrm>
          <a:custGeom>
            <a:avLst/>
            <a:gdLst>
              <a:gd name="T0" fmla="*/ 10 w 11"/>
              <a:gd name="T1" fmla="*/ 0 h 4"/>
              <a:gd name="T2" fmla="*/ 11 w 11"/>
              <a:gd name="T3" fmla="*/ 0 h 4"/>
              <a:gd name="T4" fmla="*/ 6 w 11"/>
              <a:gd name="T5" fmla="*/ 0 h 4"/>
              <a:gd name="T6" fmla="*/ 0 w 11"/>
              <a:gd name="T7" fmla="*/ 4 h 4"/>
              <a:gd name="T8" fmla="*/ 6 w 11"/>
              <a:gd name="T9" fmla="*/ 0 h 4"/>
              <a:gd name="T10" fmla="*/ 10 w 11"/>
              <a:gd name="T11" fmla="*/ 0 h 4"/>
            </a:gdLst>
            <a:ahLst/>
            <a:cxnLst>
              <a:cxn ang="0">
                <a:pos x="T0" y="T1"/>
              </a:cxn>
              <a:cxn ang="0">
                <a:pos x="T2" y="T3"/>
              </a:cxn>
              <a:cxn ang="0">
                <a:pos x="T4" y="T5"/>
              </a:cxn>
              <a:cxn ang="0">
                <a:pos x="T6" y="T7"/>
              </a:cxn>
              <a:cxn ang="0">
                <a:pos x="T8" y="T9"/>
              </a:cxn>
              <a:cxn ang="0">
                <a:pos x="T10" y="T11"/>
              </a:cxn>
            </a:cxnLst>
            <a:rect l="0" t="0" r="r" b="b"/>
            <a:pathLst>
              <a:path w="11" h="4">
                <a:moveTo>
                  <a:pt x="10" y="0"/>
                </a:moveTo>
                <a:lnTo>
                  <a:pt x="11" y="0"/>
                </a:lnTo>
                <a:lnTo>
                  <a:pt x="6" y="0"/>
                </a:lnTo>
                <a:lnTo>
                  <a:pt x="0" y="4"/>
                </a:lnTo>
                <a:lnTo>
                  <a:pt x="6" y="0"/>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1" name="Freeform 540"/>
          <p:cNvSpPr>
            <a:spLocks/>
          </p:cNvSpPr>
          <p:nvPr/>
        </p:nvSpPr>
        <p:spPr bwMode="auto">
          <a:xfrm>
            <a:off x="11172609" y="6189510"/>
            <a:ext cx="33398" cy="33123"/>
          </a:xfrm>
          <a:custGeom>
            <a:avLst/>
            <a:gdLst>
              <a:gd name="T0" fmla="*/ 12 w 17"/>
              <a:gd name="T1" fmla="*/ 0 h 17"/>
              <a:gd name="T2" fmla="*/ 13 w 17"/>
              <a:gd name="T3" fmla="*/ 0 h 17"/>
              <a:gd name="T4" fmla="*/ 13 w 17"/>
              <a:gd name="T5" fmla="*/ 1 h 17"/>
              <a:gd name="T6" fmla="*/ 13 w 17"/>
              <a:gd name="T7" fmla="*/ 7 h 17"/>
              <a:gd name="T8" fmla="*/ 17 w 17"/>
              <a:gd name="T9" fmla="*/ 9 h 17"/>
              <a:gd name="T10" fmla="*/ 17 w 17"/>
              <a:gd name="T11" fmla="*/ 11 h 17"/>
              <a:gd name="T12" fmla="*/ 17 w 17"/>
              <a:gd name="T13" fmla="*/ 17 h 17"/>
              <a:gd name="T14" fmla="*/ 13 w 17"/>
              <a:gd name="T15" fmla="*/ 15 h 17"/>
              <a:gd name="T16" fmla="*/ 8 w 17"/>
              <a:gd name="T17" fmla="*/ 15 h 17"/>
              <a:gd name="T18" fmla="*/ 4 w 17"/>
              <a:gd name="T19" fmla="*/ 15 h 17"/>
              <a:gd name="T20" fmla="*/ 0 w 17"/>
              <a:gd name="T21" fmla="*/ 17 h 17"/>
              <a:gd name="T22" fmla="*/ 0 w 17"/>
              <a:gd name="T23" fmla="*/ 11 h 17"/>
              <a:gd name="T24" fmla="*/ 2 w 17"/>
              <a:gd name="T25" fmla="*/ 7 h 17"/>
              <a:gd name="T26" fmla="*/ 4 w 17"/>
              <a:gd name="T27" fmla="*/ 3 h 17"/>
              <a:gd name="T28" fmla="*/ 8 w 17"/>
              <a:gd name="T29" fmla="*/ 1 h 17"/>
              <a:gd name="T30" fmla="*/ 12 w 1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2" y="0"/>
                </a:moveTo>
                <a:lnTo>
                  <a:pt x="13" y="0"/>
                </a:lnTo>
                <a:lnTo>
                  <a:pt x="13" y="1"/>
                </a:lnTo>
                <a:lnTo>
                  <a:pt x="13" y="7"/>
                </a:lnTo>
                <a:lnTo>
                  <a:pt x="17" y="9"/>
                </a:lnTo>
                <a:lnTo>
                  <a:pt x="17" y="11"/>
                </a:lnTo>
                <a:lnTo>
                  <a:pt x="17" y="17"/>
                </a:lnTo>
                <a:lnTo>
                  <a:pt x="13" y="15"/>
                </a:lnTo>
                <a:lnTo>
                  <a:pt x="8" y="15"/>
                </a:lnTo>
                <a:lnTo>
                  <a:pt x="4" y="15"/>
                </a:lnTo>
                <a:lnTo>
                  <a:pt x="0" y="17"/>
                </a:lnTo>
                <a:lnTo>
                  <a:pt x="0" y="11"/>
                </a:lnTo>
                <a:lnTo>
                  <a:pt x="2" y="7"/>
                </a:lnTo>
                <a:lnTo>
                  <a:pt x="4" y="3"/>
                </a:lnTo>
                <a:lnTo>
                  <a:pt x="8" y="1"/>
                </a:lnTo>
                <a:lnTo>
                  <a:pt x="12" y="0"/>
                </a:lnTo>
                <a:close/>
              </a:path>
            </a:pathLst>
          </a:custGeom>
          <a:solidFill>
            <a:srgbClr val="E1E1E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2" name="Freeform 541"/>
          <p:cNvSpPr>
            <a:spLocks/>
          </p:cNvSpPr>
          <p:nvPr/>
        </p:nvSpPr>
        <p:spPr bwMode="auto">
          <a:xfrm>
            <a:off x="11198149" y="6173923"/>
            <a:ext cx="23575" cy="17536"/>
          </a:xfrm>
          <a:custGeom>
            <a:avLst/>
            <a:gdLst>
              <a:gd name="T0" fmla="*/ 10 w 12"/>
              <a:gd name="T1" fmla="*/ 0 h 9"/>
              <a:gd name="T2" fmla="*/ 12 w 12"/>
              <a:gd name="T3" fmla="*/ 2 h 9"/>
              <a:gd name="T4" fmla="*/ 8 w 12"/>
              <a:gd name="T5" fmla="*/ 6 h 9"/>
              <a:gd name="T6" fmla="*/ 6 w 12"/>
              <a:gd name="T7" fmla="*/ 9 h 9"/>
              <a:gd name="T8" fmla="*/ 4 w 12"/>
              <a:gd name="T9" fmla="*/ 8 h 9"/>
              <a:gd name="T10" fmla="*/ 0 w 12"/>
              <a:gd name="T11" fmla="*/ 8 h 9"/>
              <a:gd name="T12" fmla="*/ 2 w 12"/>
              <a:gd name="T13" fmla="*/ 4 h 9"/>
              <a:gd name="T14" fmla="*/ 6 w 12"/>
              <a:gd name="T15" fmla="*/ 2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lnTo>
                  <a:pt x="12" y="2"/>
                </a:lnTo>
                <a:lnTo>
                  <a:pt x="8" y="6"/>
                </a:lnTo>
                <a:lnTo>
                  <a:pt x="6" y="9"/>
                </a:lnTo>
                <a:lnTo>
                  <a:pt x="4" y="8"/>
                </a:lnTo>
                <a:lnTo>
                  <a:pt x="0" y="8"/>
                </a:lnTo>
                <a:lnTo>
                  <a:pt x="2" y="4"/>
                </a:lnTo>
                <a:lnTo>
                  <a:pt x="6" y="2"/>
                </a:lnTo>
                <a:lnTo>
                  <a:pt x="10" y="0"/>
                </a:lnTo>
                <a:close/>
              </a:path>
            </a:pathLst>
          </a:custGeom>
          <a:solidFill>
            <a:srgbClr val="E3E3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3" name="Freeform 542"/>
          <p:cNvSpPr>
            <a:spLocks/>
          </p:cNvSpPr>
          <p:nvPr/>
        </p:nvSpPr>
        <p:spPr bwMode="auto">
          <a:xfrm>
            <a:off x="11198149" y="6189510"/>
            <a:ext cx="11788" cy="17536"/>
          </a:xfrm>
          <a:custGeom>
            <a:avLst/>
            <a:gdLst>
              <a:gd name="T0" fmla="*/ 0 w 6"/>
              <a:gd name="T1" fmla="*/ 0 h 9"/>
              <a:gd name="T2" fmla="*/ 4 w 6"/>
              <a:gd name="T3" fmla="*/ 0 h 9"/>
              <a:gd name="T4" fmla="*/ 6 w 6"/>
              <a:gd name="T5" fmla="*/ 1 h 9"/>
              <a:gd name="T6" fmla="*/ 4 w 6"/>
              <a:gd name="T7" fmla="*/ 9 h 9"/>
              <a:gd name="T8" fmla="*/ 0 w 6"/>
              <a:gd name="T9" fmla="*/ 7 h 9"/>
              <a:gd name="T10" fmla="*/ 0 w 6"/>
              <a:gd name="T11" fmla="*/ 1 h 9"/>
              <a:gd name="T12" fmla="*/ 0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0" y="0"/>
                </a:moveTo>
                <a:lnTo>
                  <a:pt x="4" y="0"/>
                </a:lnTo>
                <a:lnTo>
                  <a:pt x="6" y="1"/>
                </a:lnTo>
                <a:lnTo>
                  <a:pt x="4" y="9"/>
                </a:lnTo>
                <a:lnTo>
                  <a:pt x="0" y="7"/>
                </a:lnTo>
                <a:lnTo>
                  <a:pt x="0" y="1"/>
                </a:lnTo>
                <a:lnTo>
                  <a:pt x="0" y="0"/>
                </a:lnTo>
                <a:close/>
              </a:path>
            </a:pathLst>
          </a:custGeom>
          <a:solidFill>
            <a:srgbClr val="ECEC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4" name="Freeform 543"/>
          <p:cNvSpPr>
            <a:spLocks noEditPoints="1"/>
          </p:cNvSpPr>
          <p:nvPr/>
        </p:nvSpPr>
        <p:spPr bwMode="auto">
          <a:xfrm>
            <a:off x="11217795" y="6210943"/>
            <a:ext cx="68761" cy="33123"/>
          </a:xfrm>
          <a:custGeom>
            <a:avLst/>
            <a:gdLst>
              <a:gd name="T0" fmla="*/ 35 w 35"/>
              <a:gd name="T1" fmla="*/ 12 h 17"/>
              <a:gd name="T2" fmla="*/ 35 w 35"/>
              <a:gd name="T3" fmla="*/ 17 h 17"/>
              <a:gd name="T4" fmla="*/ 33 w 35"/>
              <a:gd name="T5" fmla="*/ 17 h 17"/>
              <a:gd name="T6" fmla="*/ 33 w 35"/>
              <a:gd name="T7" fmla="*/ 15 h 17"/>
              <a:gd name="T8" fmla="*/ 33 w 35"/>
              <a:gd name="T9" fmla="*/ 12 h 17"/>
              <a:gd name="T10" fmla="*/ 35 w 35"/>
              <a:gd name="T11" fmla="*/ 12 h 17"/>
              <a:gd name="T12" fmla="*/ 4 w 35"/>
              <a:gd name="T13" fmla="*/ 0 h 17"/>
              <a:gd name="T14" fmla="*/ 6 w 35"/>
              <a:gd name="T15" fmla="*/ 2 h 17"/>
              <a:gd name="T16" fmla="*/ 8 w 35"/>
              <a:gd name="T17" fmla="*/ 4 h 17"/>
              <a:gd name="T18" fmla="*/ 6 w 35"/>
              <a:gd name="T19" fmla="*/ 10 h 17"/>
              <a:gd name="T20" fmla="*/ 2 w 35"/>
              <a:gd name="T21" fmla="*/ 8 h 17"/>
              <a:gd name="T22" fmla="*/ 0 w 35"/>
              <a:gd name="T23" fmla="*/ 6 h 17"/>
              <a:gd name="T24" fmla="*/ 0 w 35"/>
              <a:gd name="T25" fmla="*/ 4 h 17"/>
              <a:gd name="T26" fmla="*/ 0 w 35"/>
              <a:gd name="T27" fmla="*/ 0 h 17"/>
              <a:gd name="T28" fmla="*/ 0 w 35"/>
              <a:gd name="T29" fmla="*/ 0 h 17"/>
              <a:gd name="T30" fmla="*/ 4 w 35"/>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7">
                <a:moveTo>
                  <a:pt x="35" y="12"/>
                </a:moveTo>
                <a:lnTo>
                  <a:pt x="35" y="17"/>
                </a:lnTo>
                <a:lnTo>
                  <a:pt x="33" y="17"/>
                </a:lnTo>
                <a:lnTo>
                  <a:pt x="33" y="15"/>
                </a:lnTo>
                <a:lnTo>
                  <a:pt x="33" y="12"/>
                </a:lnTo>
                <a:lnTo>
                  <a:pt x="35" y="12"/>
                </a:lnTo>
                <a:close/>
                <a:moveTo>
                  <a:pt x="4" y="0"/>
                </a:moveTo>
                <a:lnTo>
                  <a:pt x="6" y="2"/>
                </a:lnTo>
                <a:lnTo>
                  <a:pt x="8" y="4"/>
                </a:lnTo>
                <a:lnTo>
                  <a:pt x="6" y="10"/>
                </a:lnTo>
                <a:lnTo>
                  <a:pt x="2" y="8"/>
                </a:lnTo>
                <a:lnTo>
                  <a:pt x="0" y="6"/>
                </a:lnTo>
                <a:lnTo>
                  <a:pt x="0" y="4"/>
                </a:lnTo>
                <a:lnTo>
                  <a:pt x="0" y="0"/>
                </a:lnTo>
                <a:lnTo>
                  <a:pt x="0" y="0"/>
                </a:lnTo>
                <a:lnTo>
                  <a:pt x="4" y="0"/>
                </a:lnTo>
                <a:close/>
              </a:path>
            </a:pathLst>
          </a:custGeom>
          <a:solidFill>
            <a:srgbClr val="E7E7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5" name="Freeform 544"/>
          <p:cNvSpPr>
            <a:spLocks/>
          </p:cNvSpPr>
          <p:nvPr/>
        </p:nvSpPr>
        <p:spPr bwMode="auto">
          <a:xfrm>
            <a:off x="11262980" y="6166129"/>
            <a:ext cx="19646" cy="11690"/>
          </a:xfrm>
          <a:custGeom>
            <a:avLst/>
            <a:gdLst>
              <a:gd name="T0" fmla="*/ 0 w 10"/>
              <a:gd name="T1" fmla="*/ 0 h 6"/>
              <a:gd name="T2" fmla="*/ 6 w 10"/>
              <a:gd name="T3" fmla="*/ 2 h 6"/>
              <a:gd name="T4" fmla="*/ 10 w 10"/>
              <a:gd name="T5" fmla="*/ 6 h 6"/>
              <a:gd name="T6" fmla="*/ 10 w 10"/>
              <a:gd name="T7" fmla="*/ 6 h 6"/>
              <a:gd name="T8" fmla="*/ 6 w 10"/>
              <a:gd name="T9" fmla="*/ 2 h 6"/>
              <a:gd name="T10" fmla="*/ 0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0" y="0"/>
                </a:moveTo>
                <a:lnTo>
                  <a:pt x="6" y="2"/>
                </a:lnTo>
                <a:lnTo>
                  <a:pt x="10" y="6"/>
                </a:lnTo>
                <a:lnTo>
                  <a:pt x="10" y="6"/>
                </a:lnTo>
                <a:lnTo>
                  <a:pt x="6" y="2"/>
                </a:lnTo>
                <a:lnTo>
                  <a:pt x="0" y="0"/>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6" name="Freeform 545"/>
          <p:cNvSpPr>
            <a:spLocks/>
          </p:cNvSpPr>
          <p:nvPr/>
        </p:nvSpPr>
        <p:spPr bwMode="auto">
          <a:xfrm>
            <a:off x="11247264" y="6166129"/>
            <a:ext cx="49115" cy="37020"/>
          </a:xfrm>
          <a:custGeom>
            <a:avLst/>
            <a:gdLst>
              <a:gd name="T0" fmla="*/ 2 w 25"/>
              <a:gd name="T1" fmla="*/ 0 h 19"/>
              <a:gd name="T2" fmla="*/ 8 w 25"/>
              <a:gd name="T3" fmla="*/ 0 h 19"/>
              <a:gd name="T4" fmla="*/ 14 w 25"/>
              <a:gd name="T5" fmla="*/ 2 h 19"/>
              <a:gd name="T6" fmla="*/ 18 w 25"/>
              <a:gd name="T7" fmla="*/ 6 h 19"/>
              <a:gd name="T8" fmla="*/ 18 w 25"/>
              <a:gd name="T9" fmla="*/ 6 h 19"/>
              <a:gd name="T10" fmla="*/ 23 w 25"/>
              <a:gd name="T11" fmla="*/ 12 h 19"/>
              <a:gd name="T12" fmla="*/ 25 w 25"/>
              <a:gd name="T13" fmla="*/ 17 h 19"/>
              <a:gd name="T14" fmla="*/ 23 w 25"/>
              <a:gd name="T15" fmla="*/ 19 h 19"/>
              <a:gd name="T16" fmla="*/ 22 w 25"/>
              <a:gd name="T17" fmla="*/ 17 h 19"/>
              <a:gd name="T18" fmla="*/ 16 w 25"/>
              <a:gd name="T19" fmla="*/ 15 h 19"/>
              <a:gd name="T20" fmla="*/ 14 w 25"/>
              <a:gd name="T21" fmla="*/ 15 h 19"/>
              <a:gd name="T22" fmla="*/ 14 w 25"/>
              <a:gd name="T23" fmla="*/ 13 h 19"/>
              <a:gd name="T24" fmla="*/ 12 w 25"/>
              <a:gd name="T25" fmla="*/ 8 h 19"/>
              <a:gd name="T26" fmla="*/ 10 w 25"/>
              <a:gd name="T27" fmla="*/ 4 h 19"/>
              <a:gd name="T28" fmla="*/ 6 w 25"/>
              <a:gd name="T29" fmla="*/ 2 h 19"/>
              <a:gd name="T30" fmla="*/ 0 w 25"/>
              <a:gd name="T31" fmla="*/ 0 h 19"/>
              <a:gd name="T32" fmla="*/ 2 w 25"/>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9">
                <a:moveTo>
                  <a:pt x="2" y="0"/>
                </a:moveTo>
                <a:lnTo>
                  <a:pt x="8" y="0"/>
                </a:lnTo>
                <a:lnTo>
                  <a:pt x="14" y="2"/>
                </a:lnTo>
                <a:lnTo>
                  <a:pt x="18" y="6"/>
                </a:lnTo>
                <a:lnTo>
                  <a:pt x="18" y="6"/>
                </a:lnTo>
                <a:lnTo>
                  <a:pt x="23" y="12"/>
                </a:lnTo>
                <a:lnTo>
                  <a:pt x="25" y="17"/>
                </a:lnTo>
                <a:lnTo>
                  <a:pt x="23" y="19"/>
                </a:lnTo>
                <a:lnTo>
                  <a:pt x="22" y="17"/>
                </a:lnTo>
                <a:lnTo>
                  <a:pt x="16" y="15"/>
                </a:lnTo>
                <a:lnTo>
                  <a:pt x="14" y="15"/>
                </a:lnTo>
                <a:lnTo>
                  <a:pt x="14" y="13"/>
                </a:lnTo>
                <a:lnTo>
                  <a:pt x="12" y="8"/>
                </a:lnTo>
                <a:lnTo>
                  <a:pt x="10" y="4"/>
                </a:lnTo>
                <a:lnTo>
                  <a:pt x="6" y="2"/>
                </a:lnTo>
                <a:lnTo>
                  <a:pt x="0"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7" name="Freeform 546"/>
          <p:cNvSpPr>
            <a:spLocks/>
          </p:cNvSpPr>
          <p:nvPr/>
        </p:nvSpPr>
        <p:spPr bwMode="auto">
          <a:xfrm>
            <a:off x="11292449" y="6199252"/>
            <a:ext cx="7858" cy="19484"/>
          </a:xfrm>
          <a:custGeom>
            <a:avLst/>
            <a:gdLst>
              <a:gd name="T0" fmla="*/ 2 w 4"/>
              <a:gd name="T1" fmla="*/ 0 h 10"/>
              <a:gd name="T2" fmla="*/ 4 w 4"/>
              <a:gd name="T3" fmla="*/ 6 h 10"/>
              <a:gd name="T4" fmla="*/ 4 w 4"/>
              <a:gd name="T5" fmla="*/ 10 h 10"/>
              <a:gd name="T6" fmla="*/ 2 w 4"/>
              <a:gd name="T7" fmla="*/ 10 h 10"/>
              <a:gd name="T8" fmla="*/ 2 w 4"/>
              <a:gd name="T9" fmla="*/ 8 h 10"/>
              <a:gd name="T10" fmla="*/ 2 w 4"/>
              <a:gd name="T11" fmla="*/ 6 h 10"/>
              <a:gd name="T12" fmla="*/ 0 w 4"/>
              <a:gd name="T13" fmla="*/ 2 h 10"/>
              <a:gd name="T14" fmla="*/ 2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2" y="0"/>
                </a:moveTo>
                <a:lnTo>
                  <a:pt x="4" y="6"/>
                </a:lnTo>
                <a:lnTo>
                  <a:pt x="4" y="10"/>
                </a:lnTo>
                <a:lnTo>
                  <a:pt x="2" y="10"/>
                </a:lnTo>
                <a:lnTo>
                  <a:pt x="2" y="8"/>
                </a:lnTo>
                <a:lnTo>
                  <a:pt x="2" y="6"/>
                </a:lnTo>
                <a:lnTo>
                  <a:pt x="0" y="2"/>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8" name="Freeform 547"/>
          <p:cNvSpPr>
            <a:spLocks/>
          </p:cNvSpPr>
          <p:nvPr/>
        </p:nvSpPr>
        <p:spPr bwMode="auto">
          <a:xfrm>
            <a:off x="11290484" y="6218736"/>
            <a:ext cx="9823" cy="15587"/>
          </a:xfrm>
          <a:custGeom>
            <a:avLst/>
            <a:gdLst>
              <a:gd name="T0" fmla="*/ 3 w 5"/>
              <a:gd name="T1" fmla="*/ 0 h 8"/>
              <a:gd name="T2" fmla="*/ 5 w 5"/>
              <a:gd name="T3" fmla="*/ 0 h 8"/>
              <a:gd name="T4" fmla="*/ 1 w 5"/>
              <a:gd name="T5" fmla="*/ 8 h 8"/>
              <a:gd name="T6" fmla="*/ 0 w 5"/>
              <a:gd name="T7" fmla="*/ 6 h 8"/>
              <a:gd name="T8" fmla="*/ 3 w 5"/>
              <a:gd name="T9" fmla="*/ 2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5" y="0"/>
                </a:lnTo>
                <a:lnTo>
                  <a:pt x="1" y="8"/>
                </a:lnTo>
                <a:lnTo>
                  <a:pt x="0" y="6"/>
                </a:lnTo>
                <a:lnTo>
                  <a:pt x="3" y="2"/>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89" name="Freeform 548"/>
          <p:cNvSpPr>
            <a:spLocks/>
          </p:cNvSpPr>
          <p:nvPr/>
        </p:nvSpPr>
        <p:spPr bwMode="auto">
          <a:xfrm>
            <a:off x="11286555" y="6230427"/>
            <a:ext cx="5894" cy="13639"/>
          </a:xfrm>
          <a:custGeom>
            <a:avLst/>
            <a:gdLst>
              <a:gd name="T0" fmla="*/ 2 w 3"/>
              <a:gd name="T1" fmla="*/ 0 h 7"/>
              <a:gd name="T2" fmla="*/ 3 w 3"/>
              <a:gd name="T3" fmla="*/ 2 h 7"/>
              <a:gd name="T4" fmla="*/ 0 w 3"/>
              <a:gd name="T5" fmla="*/ 7 h 7"/>
              <a:gd name="T6" fmla="*/ 0 w 3"/>
              <a:gd name="T7" fmla="*/ 7 h 7"/>
              <a:gd name="T8" fmla="*/ 0 w 3"/>
              <a:gd name="T9" fmla="*/ 2 h 7"/>
              <a:gd name="T10" fmla="*/ 2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2" y="0"/>
                </a:moveTo>
                <a:lnTo>
                  <a:pt x="3" y="2"/>
                </a:lnTo>
                <a:lnTo>
                  <a:pt x="0" y="7"/>
                </a:lnTo>
                <a:lnTo>
                  <a:pt x="0" y="7"/>
                </a:lnTo>
                <a:lnTo>
                  <a:pt x="0" y="2"/>
                </a:lnTo>
                <a:lnTo>
                  <a:pt x="2" y="0"/>
                </a:lnTo>
                <a:close/>
              </a:path>
            </a:pathLst>
          </a:custGeom>
          <a:solidFill>
            <a:srgbClr val="F4F4F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0" name="Freeform 549"/>
          <p:cNvSpPr>
            <a:spLocks/>
          </p:cNvSpPr>
          <p:nvPr/>
        </p:nvSpPr>
        <p:spPr bwMode="auto">
          <a:xfrm>
            <a:off x="11282626" y="6244066"/>
            <a:ext cx="3929" cy="3897"/>
          </a:xfrm>
          <a:custGeom>
            <a:avLst/>
            <a:gdLst>
              <a:gd name="T0" fmla="*/ 2 w 2"/>
              <a:gd name="T1" fmla="*/ 0 h 2"/>
              <a:gd name="T2" fmla="*/ 2 w 2"/>
              <a:gd name="T3" fmla="*/ 0 h 2"/>
              <a:gd name="T4" fmla="*/ 0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0"/>
                </a:lnTo>
                <a:lnTo>
                  <a:pt x="2" y="0"/>
                </a:lnTo>
                <a:close/>
              </a:path>
            </a:pathLst>
          </a:custGeom>
          <a:solidFill>
            <a:srgbClr val="FAFAF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1" name="Rectangle 550"/>
          <p:cNvSpPr>
            <a:spLocks noChangeArrowheads="1"/>
          </p:cNvSpPr>
          <p:nvPr/>
        </p:nvSpPr>
        <p:spPr bwMode="auto">
          <a:xfrm>
            <a:off x="11286555" y="6244066"/>
            <a:ext cx="1965" cy="1948"/>
          </a:xfrm>
          <a:prstGeom prst="rect">
            <a:avLst/>
          </a:prstGeom>
          <a:solidFill>
            <a:srgbClr val="FDFDF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2" name="Freeform 551"/>
          <p:cNvSpPr>
            <a:spLocks/>
          </p:cNvSpPr>
          <p:nvPr/>
        </p:nvSpPr>
        <p:spPr bwMode="auto">
          <a:xfrm>
            <a:off x="11229582" y="6218736"/>
            <a:ext cx="53044" cy="37020"/>
          </a:xfrm>
          <a:custGeom>
            <a:avLst/>
            <a:gdLst>
              <a:gd name="T0" fmla="*/ 15 w 27"/>
              <a:gd name="T1" fmla="*/ 0 h 19"/>
              <a:gd name="T2" fmla="*/ 17 w 27"/>
              <a:gd name="T3" fmla="*/ 4 h 19"/>
              <a:gd name="T4" fmla="*/ 21 w 27"/>
              <a:gd name="T5" fmla="*/ 6 h 19"/>
              <a:gd name="T6" fmla="*/ 25 w 27"/>
              <a:gd name="T7" fmla="*/ 8 h 19"/>
              <a:gd name="T8" fmla="*/ 27 w 27"/>
              <a:gd name="T9" fmla="*/ 8 h 19"/>
              <a:gd name="T10" fmla="*/ 27 w 27"/>
              <a:gd name="T11" fmla="*/ 11 h 19"/>
              <a:gd name="T12" fmla="*/ 27 w 27"/>
              <a:gd name="T13" fmla="*/ 13 h 19"/>
              <a:gd name="T14" fmla="*/ 23 w 27"/>
              <a:gd name="T15" fmla="*/ 15 h 19"/>
              <a:gd name="T16" fmla="*/ 21 w 27"/>
              <a:gd name="T17" fmla="*/ 17 h 19"/>
              <a:gd name="T18" fmla="*/ 15 w 27"/>
              <a:gd name="T19" fmla="*/ 17 h 19"/>
              <a:gd name="T20" fmla="*/ 11 w 27"/>
              <a:gd name="T21" fmla="*/ 17 h 19"/>
              <a:gd name="T22" fmla="*/ 8 w 27"/>
              <a:gd name="T23" fmla="*/ 19 h 19"/>
              <a:gd name="T24" fmla="*/ 4 w 27"/>
              <a:gd name="T25" fmla="*/ 19 h 19"/>
              <a:gd name="T26" fmla="*/ 4 w 27"/>
              <a:gd name="T27" fmla="*/ 17 h 19"/>
              <a:gd name="T28" fmla="*/ 4 w 27"/>
              <a:gd name="T29" fmla="*/ 15 h 19"/>
              <a:gd name="T30" fmla="*/ 2 w 27"/>
              <a:gd name="T31" fmla="*/ 9 h 19"/>
              <a:gd name="T32" fmla="*/ 0 w 27"/>
              <a:gd name="T33" fmla="*/ 6 h 19"/>
              <a:gd name="T34" fmla="*/ 2 w 27"/>
              <a:gd name="T35" fmla="*/ 0 h 19"/>
              <a:gd name="T36" fmla="*/ 8 w 27"/>
              <a:gd name="T37" fmla="*/ 2 h 19"/>
              <a:gd name="T38" fmla="*/ 13 w 27"/>
              <a:gd name="T39" fmla="*/ 2 h 19"/>
              <a:gd name="T40" fmla="*/ 15 w 27"/>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19">
                <a:moveTo>
                  <a:pt x="15" y="0"/>
                </a:moveTo>
                <a:lnTo>
                  <a:pt x="17" y="4"/>
                </a:lnTo>
                <a:lnTo>
                  <a:pt x="21" y="6"/>
                </a:lnTo>
                <a:lnTo>
                  <a:pt x="25" y="8"/>
                </a:lnTo>
                <a:lnTo>
                  <a:pt x="27" y="8"/>
                </a:lnTo>
                <a:lnTo>
                  <a:pt x="27" y="11"/>
                </a:lnTo>
                <a:lnTo>
                  <a:pt x="27" y="13"/>
                </a:lnTo>
                <a:lnTo>
                  <a:pt x="23" y="15"/>
                </a:lnTo>
                <a:lnTo>
                  <a:pt x="21" y="17"/>
                </a:lnTo>
                <a:lnTo>
                  <a:pt x="15" y="17"/>
                </a:lnTo>
                <a:lnTo>
                  <a:pt x="11" y="17"/>
                </a:lnTo>
                <a:lnTo>
                  <a:pt x="8" y="19"/>
                </a:lnTo>
                <a:lnTo>
                  <a:pt x="4" y="19"/>
                </a:lnTo>
                <a:lnTo>
                  <a:pt x="4" y="17"/>
                </a:lnTo>
                <a:lnTo>
                  <a:pt x="4" y="15"/>
                </a:lnTo>
                <a:lnTo>
                  <a:pt x="2" y="9"/>
                </a:lnTo>
                <a:lnTo>
                  <a:pt x="0" y="6"/>
                </a:lnTo>
                <a:lnTo>
                  <a:pt x="2" y="0"/>
                </a:lnTo>
                <a:lnTo>
                  <a:pt x="8" y="2"/>
                </a:lnTo>
                <a:lnTo>
                  <a:pt x="13" y="2"/>
                </a:lnTo>
                <a:lnTo>
                  <a:pt x="15" y="0"/>
                </a:lnTo>
                <a:close/>
              </a:path>
            </a:pathLst>
          </a:custGeom>
          <a:solidFill>
            <a:srgbClr val="F0F0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3" name="Rectangle 552"/>
          <p:cNvSpPr>
            <a:spLocks noChangeArrowheads="1"/>
          </p:cNvSpPr>
          <p:nvPr/>
        </p:nvSpPr>
        <p:spPr bwMode="auto">
          <a:xfrm>
            <a:off x="11237441" y="6251859"/>
            <a:ext cx="1965" cy="3897"/>
          </a:xfrm>
          <a:prstGeom prst="rect">
            <a:avLst/>
          </a:prstGeom>
          <a:solidFill>
            <a:srgbClr val="F8F8F8"/>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4" name="Freeform 553"/>
          <p:cNvSpPr>
            <a:spLocks/>
          </p:cNvSpPr>
          <p:nvPr/>
        </p:nvSpPr>
        <p:spPr bwMode="auto">
          <a:xfrm>
            <a:off x="11245299" y="6251859"/>
            <a:ext cx="25540" cy="7794"/>
          </a:xfrm>
          <a:custGeom>
            <a:avLst/>
            <a:gdLst>
              <a:gd name="T0" fmla="*/ 7 w 13"/>
              <a:gd name="T1" fmla="*/ 0 h 4"/>
              <a:gd name="T2" fmla="*/ 13 w 13"/>
              <a:gd name="T3" fmla="*/ 0 h 4"/>
              <a:gd name="T4" fmla="*/ 13 w 13"/>
              <a:gd name="T5" fmla="*/ 2 h 4"/>
              <a:gd name="T6" fmla="*/ 9 w 13"/>
              <a:gd name="T7" fmla="*/ 2 h 4"/>
              <a:gd name="T8" fmla="*/ 3 w 13"/>
              <a:gd name="T9" fmla="*/ 4 h 4"/>
              <a:gd name="T10" fmla="*/ 0 w 13"/>
              <a:gd name="T11" fmla="*/ 2 h 4"/>
              <a:gd name="T12" fmla="*/ 3 w 13"/>
              <a:gd name="T13" fmla="*/ 0 h 4"/>
              <a:gd name="T14" fmla="*/ 7 w 1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
                <a:moveTo>
                  <a:pt x="7" y="0"/>
                </a:moveTo>
                <a:lnTo>
                  <a:pt x="13" y="0"/>
                </a:lnTo>
                <a:lnTo>
                  <a:pt x="13" y="2"/>
                </a:lnTo>
                <a:lnTo>
                  <a:pt x="9" y="2"/>
                </a:lnTo>
                <a:lnTo>
                  <a:pt x="3" y="4"/>
                </a:lnTo>
                <a:lnTo>
                  <a:pt x="0" y="2"/>
                </a:lnTo>
                <a:lnTo>
                  <a:pt x="3" y="0"/>
                </a:lnTo>
                <a:lnTo>
                  <a:pt x="7" y="0"/>
                </a:lnTo>
                <a:close/>
              </a:path>
            </a:pathLst>
          </a:custGeom>
          <a:solidFill>
            <a:srgbClr val="FDFDF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5" name="Freeform 554"/>
          <p:cNvSpPr>
            <a:spLocks/>
          </p:cNvSpPr>
          <p:nvPr/>
        </p:nvSpPr>
        <p:spPr bwMode="auto">
          <a:xfrm>
            <a:off x="11270839" y="6244066"/>
            <a:ext cx="11788" cy="7794"/>
          </a:xfrm>
          <a:custGeom>
            <a:avLst/>
            <a:gdLst>
              <a:gd name="T0" fmla="*/ 6 w 6"/>
              <a:gd name="T1" fmla="*/ 0 h 4"/>
              <a:gd name="T2" fmla="*/ 6 w 6"/>
              <a:gd name="T3" fmla="*/ 2 h 4"/>
              <a:gd name="T4" fmla="*/ 0 w 6"/>
              <a:gd name="T5" fmla="*/ 4 h 4"/>
              <a:gd name="T6" fmla="*/ 0 w 6"/>
              <a:gd name="T7" fmla="*/ 4 h 4"/>
              <a:gd name="T8" fmla="*/ 2 w 6"/>
              <a:gd name="T9" fmla="*/ 2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6" y="2"/>
                </a:lnTo>
                <a:lnTo>
                  <a:pt x="0" y="4"/>
                </a:lnTo>
                <a:lnTo>
                  <a:pt x="0" y="4"/>
                </a:lnTo>
                <a:lnTo>
                  <a:pt x="2" y="2"/>
                </a:lnTo>
                <a:lnTo>
                  <a:pt x="6" y="0"/>
                </a:ln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6" name="Freeform 555"/>
          <p:cNvSpPr>
            <a:spLocks/>
          </p:cNvSpPr>
          <p:nvPr/>
        </p:nvSpPr>
        <p:spPr bwMode="auto">
          <a:xfrm>
            <a:off x="11270839" y="6251859"/>
            <a:ext cx="0" cy="3897"/>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7" name="Freeform 556"/>
          <p:cNvSpPr>
            <a:spLocks/>
          </p:cNvSpPr>
          <p:nvPr/>
        </p:nvSpPr>
        <p:spPr bwMode="auto">
          <a:xfrm>
            <a:off x="11213866" y="6222633"/>
            <a:ext cx="15717" cy="17536"/>
          </a:xfrm>
          <a:custGeom>
            <a:avLst/>
            <a:gdLst>
              <a:gd name="T0" fmla="*/ 2 w 8"/>
              <a:gd name="T1" fmla="*/ 0 h 9"/>
              <a:gd name="T2" fmla="*/ 4 w 8"/>
              <a:gd name="T3" fmla="*/ 2 h 9"/>
              <a:gd name="T4" fmla="*/ 8 w 8"/>
              <a:gd name="T5" fmla="*/ 4 h 9"/>
              <a:gd name="T6" fmla="*/ 6 w 8"/>
              <a:gd name="T7" fmla="*/ 9 h 9"/>
              <a:gd name="T8" fmla="*/ 6 w 8"/>
              <a:gd name="T9" fmla="*/ 9 h 9"/>
              <a:gd name="T10" fmla="*/ 4 w 8"/>
              <a:gd name="T11" fmla="*/ 9 h 9"/>
              <a:gd name="T12" fmla="*/ 2 w 8"/>
              <a:gd name="T13" fmla="*/ 6 h 9"/>
              <a:gd name="T14" fmla="*/ 0 w 8"/>
              <a:gd name="T15" fmla="*/ 4 h 9"/>
              <a:gd name="T16" fmla="*/ 2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2" y="0"/>
                </a:moveTo>
                <a:lnTo>
                  <a:pt x="4" y="2"/>
                </a:lnTo>
                <a:lnTo>
                  <a:pt x="8" y="4"/>
                </a:lnTo>
                <a:lnTo>
                  <a:pt x="6" y="9"/>
                </a:lnTo>
                <a:lnTo>
                  <a:pt x="6" y="9"/>
                </a:lnTo>
                <a:lnTo>
                  <a:pt x="4" y="9"/>
                </a:lnTo>
                <a:lnTo>
                  <a:pt x="2" y="6"/>
                </a:lnTo>
                <a:lnTo>
                  <a:pt x="0" y="4"/>
                </a:lnTo>
                <a:lnTo>
                  <a:pt x="2" y="0"/>
                </a:lnTo>
                <a:close/>
              </a:path>
            </a:pathLst>
          </a:custGeom>
          <a:solidFill>
            <a:srgbClr val="F0F0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8" name="Freeform 557"/>
          <p:cNvSpPr>
            <a:spLocks/>
          </p:cNvSpPr>
          <p:nvPr/>
        </p:nvSpPr>
        <p:spPr bwMode="auto">
          <a:xfrm>
            <a:off x="11221724" y="6240169"/>
            <a:ext cx="7858" cy="11690"/>
          </a:xfrm>
          <a:custGeom>
            <a:avLst/>
            <a:gdLst>
              <a:gd name="T0" fmla="*/ 0 w 4"/>
              <a:gd name="T1" fmla="*/ 0 h 6"/>
              <a:gd name="T2" fmla="*/ 2 w 4"/>
              <a:gd name="T3" fmla="*/ 0 h 6"/>
              <a:gd name="T4" fmla="*/ 4 w 4"/>
              <a:gd name="T5" fmla="*/ 6 h 6"/>
              <a:gd name="T6" fmla="*/ 0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2" y="0"/>
                </a:lnTo>
                <a:lnTo>
                  <a:pt x="4" y="6"/>
                </a:lnTo>
                <a:lnTo>
                  <a:pt x="0" y="2"/>
                </a:lnTo>
                <a:lnTo>
                  <a:pt x="0" y="0"/>
                </a:lnTo>
                <a:close/>
              </a:path>
            </a:pathLst>
          </a:custGeom>
          <a:solidFill>
            <a:srgbClr val="F8F8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499" name="Freeform 558"/>
          <p:cNvSpPr>
            <a:spLocks/>
          </p:cNvSpPr>
          <p:nvPr/>
        </p:nvSpPr>
        <p:spPr bwMode="auto">
          <a:xfrm>
            <a:off x="11225653" y="6230427"/>
            <a:ext cx="11788" cy="21433"/>
          </a:xfrm>
          <a:custGeom>
            <a:avLst/>
            <a:gdLst>
              <a:gd name="T0" fmla="*/ 2 w 6"/>
              <a:gd name="T1" fmla="*/ 0 h 11"/>
              <a:gd name="T2" fmla="*/ 4 w 6"/>
              <a:gd name="T3" fmla="*/ 3 h 11"/>
              <a:gd name="T4" fmla="*/ 6 w 6"/>
              <a:gd name="T5" fmla="*/ 9 h 11"/>
              <a:gd name="T6" fmla="*/ 6 w 6"/>
              <a:gd name="T7" fmla="*/ 11 h 11"/>
              <a:gd name="T8" fmla="*/ 4 w 6"/>
              <a:gd name="T9" fmla="*/ 7 h 11"/>
              <a:gd name="T10" fmla="*/ 0 w 6"/>
              <a:gd name="T11" fmla="*/ 5 h 11"/>
              <a:gd name="T12" fmla="*/ 0 w 6"/>
              <a:gd name="T13" fmla="*/ 5 h 11"/>
              <a:gd name="T14" fmla="*/ 2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2" y="0"/>
                </a:moveTo>
                <a:lnTo>
                  <a:pt x="4" y="3"/>
                </a:lnTo>
                <a:lnTo>
                  <a:pt x="6" y="9"/>
                </a:lnTo>
                <a:lnTo>
                  <a:pt x="6" y="11"/>
                </a:lnTo>
                <a:lnTo>
                  <a:pt x="4" y="7"/>
                </a:lnTo>
                <a:lnTo>
                  <a:pt x="0" y="5"/>
                </a:lnTo>
                <a:lnTo>
                  <a:pt x="0" y="5"/>
                </a:lnTo>
                <a:lnTo>
                  <a:pt x="2"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0" name="Freeform 559"/>
          <p:cNvSpPr>
            <a:spLocks/>
          </p:cNvSpPr>
          <p:nvPr/>
        </p:nvSpPr>
        <p:spPr bwMode="auto">
          <a:xfrm>
            <a:off x="11225653" y="6240169"/>
            <a:ext cx="11788" cy="15587"/>
          </a:xfrm>
          <a:custGeom>
            <a:avLst/>
            <a:gdLst>
              <a:gd name="T0" fmla="*/ 0 w 6"/>
              <a:gd name="T1" fmla="*/ 0 h 8"/>
              <a:gd name="T2" fmla="*/ 4 w 6"/>
              <a:gd name="T3" fmla="*/ 2 h 8"/>
              <a:gd name="T4" fmla="*/ 6 w 6"/>
              <a:gd name="T5" fmla="*/ 6 h 8"/>
              <a:gd name="T6" fmla="*/ 6 w 6"/>
              <a:gd name="T7" fmla="*/ 8 h 8"/>
              <a:gd name="T8" fmla="*/ 2 w 6"/>
              <a:gd name="T9" fmla="*/ 6 h 8"/>
              <a:gd name="T10" fmla="*/ 0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0" y="0"/>
                </a:moveTo>
                <a:lnTo>
                  <a:pt x="4" y="2"/>
                </a:lnTo>
                <a:lnTo>
                  <a:pt x="6" y="6"/>
                </a:lnTo>
                <a:lnTo>
                  <a:pt x="6" y="8"/>
                </a:lnTo>
                <a:lnTo>
                  <a:pt x="2" y="6"/>
                </a:lnTo>
                <a:lnTo>
                  <a:pt x="0" y="0"/>
                </a:lnTo>
                <a:close/>
              </a:path>
            </a:pathLst>
          </a:custGeom>
          <a:solidFill>
            <a:srgbClr val="FBFBF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1" name="Freeform 560"/>
          <p:cNvSpPr>
            <a:spLocks/>
          </p:cNvSpPr>
          <p:nvPr/>
        </p:nvSpPr>
        <p:spPr bwMode="auto">
          <a:xfrm>
            <a:off x="11221724" y="6173923"/>
            <a:ext cx="3929" cy="3897"/>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2" name="Freeform 561"/>
          <p:cNvSpPr>
            <a:spLocks/>
          </p:cNvSpPr>
          <p:nvPr/>
        </p:nvSpPr>
        <p:spPr bwMode="auto">
          <a:xfrm>
            <a:off x="11221724" y="6173923"/>
            <a:ext cx="3929" cy="3897"/>
          </a:xfrm>
          <a:custGeom>
            <a:avLst/>
            <a:gdLst>
              <a:gd name="T0" fmla="*/ 0 w 2"/>
              <a:gd name="T1" fmla="*/ 0 h 2"/>
              <a:gd name="T2" fmla="*/ 2 w 2"/>
              <a:gd name="T3" fmla="*/ 2 h 2"/>
              <a:gd name="T4" fmla="*/ 2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0" y="2"/>
                </a:lnTo>
                <a:lnTo>
                  <a:pt x="0" y="0"/>
                </a:lnTo>
                <a:close/>
              </a:path>
            </a:pathLst>
          </a:custGeom>
          <a:solidFill>
            <a:srgbClr val="E7E7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3" name="Freeform 562"/>
          <p:cNvSpPr>
            <a:spLocks/>
          </p:cNvSpPr>
          <p:nvPr/>
        </p:nvSpPr>
        <p:spPr bwMode="auto">
          <a:xfrm>
            <a:off x="11270839" y="6195356"/>
            <a:ext cx="21610" cy="11690"/>
          </a:xfrm>
          <a:custGeom>
            <a:avLst/>
            <a:gdLst>
              <a:gd name="T0" fmla="*/ 4 w 11"/>
              <a:gd name="T1" fmla="*/ 0 h 6"/>
              <a:gd name="T2" fmla="*/ 10 w 11"/>
              <a:gd name="T3" fmla="*/ 2 h 6"/>
              <a:gd name="T4" fmla="*/ 11 w 11"/>
              <a:gd name="T5" fmla="*/ 4 h 6"/>
              <a:gd name="T6" fmla="*/ 11 w 11"/>
              <a:gd name="T7" fmla="*/ 6 h 6"/>
              <a:gd name="T8" fmla="*/ 8 w 11"/>
              <a:gd name="T9" fmla="*/ 4 h 6"/>
              <a:gd name="T10" fmla="*/ 4 w 11"/>
              <a:gd name="T11" fmla="*/ 4 h 6"/>
              <a:gd name="T12" fmla="*/ 0 w 11"/>
              <a:gd name="T13" fmla="*/ 4 h 6"/>
              <a:gd name="T14" fmla="*/ 2 w 11"/>
              <a:gd name="T15" fmla="*/ 0 h 6"/>
              <a:gd name="T16" fmla="*/ 4 w 1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4" y="0"/>
                </a:moveTo>
                <a:lnTo>
                  <a:pt x="10" y="2"/>
                </a:lnTo>
                <a:lnTo>
                  <a:pt x="11" y="4"/>
                </a:lnTo>
                <a:lnTo>
                  <a:pt x="11" y="6"/>
                </a:lnTo>
                <a:lnTo>
                  <a:pt x="8" y="4"/>
                </a:lnTo>
                <a:lnTo>
                  <a:pt x="4" y="4"/>
                </a:lnTo>
                <a:lnTo>
                  <a:pt x="0" y="4"/>
                </a:lnTo>
                <a:lnTo>
                  <a:pt x="2" y="0"/>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4" name="Freeform 563"/>
          <p:cNvSpPr>
            <a:spLocks/>
          </p:cNvSpPr>
          <p:nvPr/>
        </p:nvSpPr>
        <p:spPr bwMode="auto">
          <a:xfrm>
            <a:off x="11270839" y="6203149"/>
            <a:ext cx="21610" cy="19484"/>
          </a:xfrm>
          <a:custGeom>
            <a:avLst/>
            <a:gdLst>
              <a:gd name="T0" fmla="*/ 0 w 11"/>
              <a:gd name="T1" fmla="*/ 0 h 10"/>
              <a:gd name="T2" fmla="*/ 4 w 11"/>
              <a:gd name="T3" fmla="*/ 0 h 10"/>
              <a:gd name="T4" fmla="*/ 8 w 11"/>
              <a:gd name="T5" fmla="*/ 0 h 10"/>
              <a:gd name="T6" fmla="*/ 11 w 11"/>
              <a:gd name="T7" fmla="*/ 2 h 10"/>
              <a:gd name="T8" fmla="*/ 8 w 11"/>
              <a:gd name="T9" fmla="*/ 10 h 10"/>
              <a:gd name="T10" fmla="*/ 0 w 11"/>
              <a:gd name="T11" fmla="*/ 0 h 10"/>
              <a:gd name="T12" fmla="*/ 0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0" y="0"/>
                </a:moveTo>
                <a:lnTo>
                  <a:pt x="4" y="0"/>
                </a:lnTo>
                <a:lnTo>
                  <a:pt x="8" y="0"/>
                </a:lnTo>
                <a:lnTo>
                  <a:pt x="11" y="2"/>
                </a:lnTo>
                <a:lnTo>
                  <a:pt x="8" y="10"/>
                </a:lnTo>
                <a:lnTo>
                  <a:pt x="0"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5" name="Freeform 564"/>
          <p:cNvSpPr>
            <a:spLocks/>
          </p:cNvSpPr>
          <p:nvPr/>
        </p:nvSpPr>
        <p:spPr bwMode="auto">
          <a:xfrm>
            <a:off x="11266909" y="6203149"/>
            <a:ext cx="19646" cy="31175"/>
          </a:xfrm>
          <a:custGeom>
            <a:avLst/>
            <a:gdLst>
              <a:gd name="T0" fmla="*/ 2 w 10"/>
              <a:gd name="T1" fmla="*/ 0 h 16"/>
              <a:gd name="T2" fmla="*/ 10 w 10"/>
              <a:gd name="T3" fmla="*/ 10 h 16"/>
              <a:gd name="T4" fmla="*/ 10 w 10"/>
              <a:gd name="T5" fmla="*/ 14 h 16"/>
              <a:gd name="T6" fmla="*/ 10 w 10"/>
              <a:gd name="T7" fmla="*/ 16 h 16"/>
              <a:gd name="T8" fmla="*/ 8 w 10"/>
              <a:gd name="T9" fmla="*/ 16 h 16"/>
              <a:gd name="T10" fmla="*/ 6 w 10"/>
              <a:gd name="T11" fmla="*/ 12 h 16"/>
              <a:gd name="T12" fmla="*/ 2 w 10"/>
              <a:gd name="T13" fmla="*/ 8 h 16"/>
              <a:gd name="T14" fmla="*/ 0 w 10"/>
              <a:gd name="T15" fmla="*/ 6 h 16"/>
              <a:gd name="T16" fmla="*/ 2 w 1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0"/>
                </a:moveTo>
                <a:lnTo>
                  <a:pt x="10" y="10"/>
                </a:lnTo>
                <a:lnTo>
                  <a:pt x="10" y="14"/>
                </a:lnTo>
                <a:lnTo>
                  <a:pt x="10" y="16"/>
                </a:lnTo>
                <a:lnTo>
                  <a:pt x="8" y="16"/>
                </a:lnTo>
                <a:lnTo>
                  <a:pt x="6" y="12"/>
                </a:lnTo>
                <a:lnTo>
                  <a:pt x="2" y="8"/>
                </a:lnTo>
                <a:lnTo>
                  <a:pt x="0" y="6"/>
                </a:lnTo>
                <a:lnTo>
                  <a:pt x="2" y="0"/>
                </a:lnTo>
                <a:close/>
              </a:path>
            </a:pathLst>
          </a:custGeom>
          <a:solidFill>
            <a:srgbClr val="FAFAF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6" name="Freeform 565"/>
          <p:cNvSpPr>
            <a:spLocks/>
          </p:cNvSpPr>
          <p:nvPr/>
        </p:nvSpPr>
        <p:spPr bwMode="auto">
          <a:xfrm>
            <a:off x="11292449" y="6203149"/>
            <a:ext cx="3929" cy="15587"/>
          </a:xfrm>
          <a:custGeom>
            <a:avLst/>
            <a:gdLst>
              <a:gd name="T0" fmla="*/ 0 w 2"/>
              <a:gd name="T1" fmla="*/ 0 h 8"/>
              <a:gd name="T2" fmla="*/ 2 w 2"/>
              <a:gd name="T3" fmla="*/ 4 h 8"/>
              <a:gd name="T4" fmla="*/ 2 w 2"/>
              <a:gd name="T5" fmla="*/ 6 h 8"/>
              <a:gd name="T6" fmla="*/ 2 w 2"/>
              <a:gd name="T7" fmla="*/ 8 h 8"/>
              <a:gd name="T8" fmla="*/ 0 w 2"/>
              <a:gd name="T9" fmla="*/ 2 h 8"/>
              <a:gd name="T10" fmla="*/ 0 w 2"/>
              <a:gd name="T11" fmla="*/ 0 h 8"/>
            </a:gdLst>
            <a:ahLst/>
            <a:cxnLst>
              <a:cxn ang="0">
                <a:pos x="T0" y="T1"/>
              </a:cxn>
              <a:cxn ang="0">
                <a:pos x="T2" y="T3"/>
              </a:cxn>
              <a:cxn ang="0">
                <a:pos x="T4" y="T5"/>
              </a:cxn>
              <a:cxn ang="0">
                <a:pos x="T6" y="T7"/>
              </a:cxn>
              <a:cxn ang="0">
                <a:pos x="T8" y="T9"/>
              </a:cxn>
              <a:cxn ang="0">
                <a:pos x="T10" y="T11"/>
              </a:cxn>
            </a:cxnLst>
            <a:rect l="0" t="0" r="r" b="b"/>
            <a:pathLst>
              <a:path w="2" h="8">
                <a:moveTo>
                  <a:pt x="0" y="0"/>
                </a:moveTo>
                <a:lnTo>
                  <a:pt x="2" y="4"/>
                </a:lnTo>
                <a:lnTo>
                  <a:pt x="2" y="6"/>
                </a:lnTo>
                <a:lnTo>
                  <a:pt x="2" y="8"/>
                </a:lnTo>
                <a:lnTo>
                  <a:pt x="0" y="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7" name="Freeform 566"/>
          <p:cNvSpPr>
            <a:spLocks/>
          </p:cNvSpPr>
          <p:nvPr/>
        </p:nvSpPr>
        <p:spPr bwMode="auto">
          <a:xfrm>
            <a:off x="11286555" y="6207046"/>
            <a:ext cx="9823" cy="23381"/>
          </a:xfrm>
          <a:custGeom>
            <a:avLst/>
            <a:gdLst>
              <a:gd name="T0" fmla="*/ 3 w 5"/>
              <a:gd name="T1" fmla="*/ 0 h 12"/>
              <a:gd name="T2" fmla="*/ 5 w 5"/>
              <a:gd name="T3" fmla="*/ 6 h 12"/>
              <a:gd name="T4" fmla="*/ 5 w 5"/>
              <a:gd name="T5" fmla="*/ 8 h 12"/>
              <a:gd name="T6" fmla="*/ 2 w 5"/>
              <a:gd name="T7" fmla="*/ 12 h 12"/>
              <a:gd name="T8" fmla="*/ 0 w 5"/>
              <a:gd name="T9" fmla="*/ 8 h 12"/>
              <a:gd name="T10" fmla="*/ 3 w 5"/>
              <a:gd name="T11" fmla="*/ 0 h 12"/>
            </a:gdLst>
            <a:ahLst/>
            <a:cxnLst>
              <a:cxn ang="0">
                <a:pos x="T0" y="T1"/>
              </a:cxn>
              <a:cxn ang="0">
                <a:pos x="T2" y="T3"/>
              </a:cxn>
              <a:cxn ang="0">
                <a:pos x="T4" y="T5"/>
              </a:cxn>
              <a:cxn ang="0">
                <a:pos x="T6" y="T7"/>
              </a:cxn>
              <a:cxn ang="0">
                <a:pos x="T8" y="T9"/>
              </a:cxn>
              <a:cxn ang="0">
                <a:pos x="T10" y="T11"/>
              </a:cxn>
            </a:cxnLst>
            <a:rect l="0" t="0" r="r" b="b"/>
            <a:pathLst>
              <a:path w="5" h="12">
                <a:moveTo>
                  <a:pt x="3" y="0"/>
                </a:moveTo>
                <a:lnTo>
                  <a:pt x="5" y="6"/>
                </a:lnTo>
                <a:lnTo>
                  <a:pt x="5" y="8"/>
                </a:lnTo>
                <a:lnTo>
                  <a:pt x="2" y="12"/>
                </a:lnTo>
                <a:lnTo>
                  <a:pt x="0" y="8"/>
                </a:lnTo>
                <a:lnTo>
                  <a:pt x="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8" name="Freeform 567"/>
          <p:cNvSpPr>
            <a:spLocks/>
          </p:cNvSpPr>
          <p:nvPr/>
        </p:nvSpPr>
        <p:spPr bwMode="auto">
          <a:xfrm>
            <a:off x="11286555" y="6222633"/>
            <a:ext cx="3929" cy="11690"/>
          </a:xfrm>
          <a:custGeom>
            <a:avLst/>
            <a:gdLst>
              <a:gd name="T0" fmla="*/ 0 w 2"/>
              <a:gd name="T1" fmla="*/ 0 h 6"/>
              <a:gd name="T2" fmla="*/ 2 w 2"/>
              <a:gd name="T3" fmla="*/ 4 h 6"/>
              <a:gd name="T4" fmla="*/ 0 w 2"/>
              <a:gd name="T5" fmla="*/ 6 h 6"/>
              <a:gd name="T6" fmla="*/ 0 w 2"/>
              <a:gd name="T7" fmla="*/ 4 h 6"/>
              <a:gd name="T8" fmla="*/ 0 w 2"/>
              <a:gd name="T9" fmla="*/ 0 h 6"/>
            </a:gdLst>
            <a:ahLst/>
            <a:cxnLst>
              <a:cxn ang="0">
                <a:pos x="T0" y="T1"/>
              </a:cxn>
              <a:cxn ang="0">
                <a:pos x="T2" y="T3"/>
              </a:cxn>
              <a:cxn ang="0">
                <a:pos x="T4" y="T5"/>
              </a:cxn>
              <a:cxn ang="0">
                <a:pos x="T6" y="T7"/>
              </a:cxn>
              <a:cxn ang="0">
                <a:pos x="T8" y="T9"/>
              </a:cxn>
            </a:cxnLst>
            <a:rect l="0" t="0" r="r" b="b"/>
            <a:pathLst>
              <a:path w="2" h="6">
                <a:moveTo>
                  <a:pt x="0" y="0"/>
                </a:moveTo>
                <a:lnTo>
                  <a:pt x="2" y="4"/>
                </a:lnTo>
                <a:lnTo>
                  <a:pt x="0" y="6"/>
                </a:lnTo>
                <a:lnTo>
                  <a:pt x="0" y="4"/>
                </a:lnTo>
                <a:lnTo>
                  <a:pt x="0" y="0"/>
                </a:lnTo>
                <a:close/>
              </a:path>
            </a:pathLst>
          </a:custGeom>
          <a:solidFill>
            <a:srgbClr val="FDFDF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09" name="Freeform 568"/>
          <p:cNvSpPr>
            <a:spLocks/>
          </p:cNvSpPr>
          <p:nvPr/>
        </p:nvSpPr>
        <p:spPr bwMode="auto">
          <a:xfrm>
            <a:off x="11259051" y="6214840"/>
            <a:ext cx="23575" cy="19484"/>
          </a:xfrm>
          <a:custGeom>
            <a:avLst/>
            <a:gdLst>
              <a:gd name="T0" fmla="*/ 4 w 12"/>
              <a:gd name="T1" fmla="*/ 0 h 10"/>
              <a:gd name="T2" fmla="*/ 6 w 12"/>
              <a:gd name="T3" fmla="*/ 2 h 10"/>
              <a:gd name="T4" fmla="*/ 10 w 12"/>
              <a:gd name="T5" fmla="*/ 6 h 10"/>
              <a:gd name="T6" fmla="*/ 12 w 12"/>
              <a:gd name="T7" fmla="*/ 10 h 10"/>
              <a:gd name="T8" fmla="*/ 10 w 12"/>
              <a:gd name="T9" fmla="*/ 10 h 10"/>
              <a:gd name="T10" fmla="*/ 6 w 12"/>
              <a:gd name="T11" fmla="*/ 8 h 10"/>
              <a:gd name="T12" fmla="*/ 2 w 12"/>
              <a:gd name="T13" fmla="*/ 6 h 10"/>
              <a:gd name="T14" fmla="*/ 0 w 12"/>
              <a:gd name="T15" fmla="*/ 2 h 10"/>
              <a:gd name="T16" fmla="*/ 4 w 1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4" y="0"/>
                </a:moveTo>
                <a:lnTo>
                  <a:pt x="6" y="2"/>
                </a:lnTo>
                <a:lnTo>
                  <a:pt x="10" y="6"/>
                </a:lnTo>
                <a:lnTo>
                  <a:pt x="12" y="10"/>
                </a:lnTo>
                <a:lnTo>
                  <a:pt x="10" y="10"/>
                </a:lnTo>
                <a:lnTo>
                  <a:pt x="6" y="8"/>
                </a:lnTo>
                <a:lnTo>
                  <a:pt x="2" y="6"/>
                </a:lnTo>
                <a:lnTo>
                  <a:pt x="0" y="2"/>
                </a:lnTo>
                <a:lnTo>
                  <a:pt x="4" y="0"/>
                </a:ln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0" name="Freeform 569"/>
          <p:cNvSpPr>
            <a:spLocks/>
          </p:cNvSpPr>
          <p:nvPr/>
        </p:nvSpPr>
        <p:spPr bwMode="auto">
          <a:xfrm>
            <a:off x="11225653" y="6166129"/>
            <a:ext cx="49115" cy="33123"/>
          </a:xfrm>
          <a:custGeom>
            <a:avLst/>
            <a:gdLst>
              <a:gd name="T0" fmla="*/ 11 w 25"/>
              <a:gd name="T1" fmla="*/ 0 h 17"/>
              <a:gd name="T2" fmla="*/ 17 w 25"/>
              <a:gd name="T3" fmla="*/ 2 h 17"/>
              <a:gd name="T4" fmla="*/ 21 w 25"/>
              <a:gd name="T5" fmla="*/ 4 h 17"/>
              <a:gd name="T6" fmla="*/ 23 w 25"/>
              <a:gd name="T7" fmla="*/ 8 h 17"/>
              <a:gd name="T8" fmla="*/ 25 w 25"/>
              <a:gd name="T9" fmla="*/ 13 h 17"/>
              <a:gd name="T10" fmla="*/ 25 w 25"/>
              <a:gd name="T11" fmla="*/ 15 h 17"/>
              <a:gd name="T12" fmla="*/ 21 w 25"/>
              <a:gd name="T13" fmla="*/ 17 h 17"/>
              <a:gd name="T14" fmla="*/ 11 w 25"/>
              <a:gd name="T15" fmla="*/ 10 h 17"/>
              <a:gd name="T16" fmla="*/ 0 w 25"/>
              <a:gd name="T17" fmla="*/ 6 h 17"/>
              <a:gd name="T18" fmla="*/ 0 w 25"/>
              <a:gd name="T19" fmla="*/ 4 h 17"/>
              <a:gd name="T20" fmla="*/ 6 w 25"/>
              <a:gd name="T21" fmla="*/ 0 h 17"/>
              <a:gd name="T22" fmla="*/ 11 w 25"/>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11" y="0"/>
                </a:moveTo>
                <a:lnTo>
                  <a:pt x="17" y="2"/>
                </a:lnTo>
                <a:lnTo>
                  <a:pt x="21" y="4"/>
                </a:lnTo>
                <a:lnTo>
                  <a:pt x="23" y="8"/>
                </a:lnTo>
                <a:lnTo>
                  <a:pt x="25" y="13"/>
                </a:lnTo>
                <a:lnTo>
                  <a:pt x="25" y="15"/>
                </a:lnTo>
                <a:lnTo>
                  <a:pt x="21" y="17"/>
                </a:lnTo>
                <a:lnTo>
                  <a:pt x="11" y="10"/>
                </a:lnTo>
                <a:lnTo>
                  <a:pt x="0" y="6"/>
                </a:lnTo>
                <a:lnTo>
                  <a:pt x="0" y="4"/>
                </a:lnTo>
                <a:lnTo>
                  <a:pt x="6" y="0"/>
                </a:lnTo>
                <a:lnTo>
                  <a:pt x="1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1" name="Freeform 570"/>
          <p:cNvSpPr>
            <a:spLocks/>
          </p:cNvSpPr>
          <p:nvPr/>
        </p:nvSpPr>
        <p:spPr bwMode="auto">
          <a:xfrm>
            <a:off x="11225653" y="6177820"/>
            <a:ext cx="41256" cy="40917"/>
          </a:xfrm>
          <a:custGeom>
            <a:avLst/>
            <a:gdLst>
              <a:gd name="T0" fmla="*/ 0 w 21"/>
              <a:gd name="T1" fmla="*/ 0 h 21"/>
              <a:gd name="T2" fmla="*/ 11 w 21"/>
              <a:gd name="T3" fmla="*/ 4 h 21"/>
              <a:gd name="T4" fmla="*/ 21 w 21"/>
              <a:gd name="T5" fmla="*/ 11 h 21"/>
              <a:gd name="T6" fmla="*/ 19 w 21"/>
              <a:gd name="T7" fmla="*/ 15 h 21"/>
              <a:gd name="T8" fmla="*/ 17 w 21"/>
              <a:gd name="T9" fmla="*/ 17 h 21"/>
              <a:gd name="T10" fmla="*/ 15 w 21"/>
              <a:gd name="T11" fmla="*/ 17 h 21"/>
              <a:gd name="T12" fmla="*/ 10 w 21"/>
              <a:gd name="T13" fmla="*/ 19 h 21"/>
              <a:gd name="T14" fmla="*/ 4 w 21"/>
              <a:gd name="T15" fmla="*/ 21 h 21"/>
              <a:gd name="T16" fmla="*/ 2 w 21"/>
              <a:gd name="T17" fmla="*/ 19 h 21"/>
              <a:gd name="T18" fmla="*/ 0 w 21"/>
              <a:gd name="T19" fmla="*/ 17 h 21"/>
              <a:gd name="T20" fmla="*/ 2 w 21"/>
              <a:gd name="T21" fmla="*/ 15 h 21"/>
              <a:gd name="T22" fmla="*/ 4 w 21"/>
              <a:gd name="T23" fmla="*/ 11 h 21"/>
              <a:gd name="T24" fmla="*/ 6 w 21"/>
              <a:gd name="T25" fmla="*/ 7 h 21"/>
              <a:gd name="T26" fmla="*/ 4 w 21"/>
              <a:gd name="T27" fmla="*/ 4 h 21"/>
              <a:gd name="T28" fmla="*/ 2 w 21"/>
              <a:gd name="T29" fmla="*/ 2 h 21"/>
              <a:gd name="T30" fmla="*/ 0 w 21"/>
              <a:gd name="T31" fmla="*/ 0 h 21"/>
              <a:gd name="T32" fmla="*/ 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0" y="0"/>
                </a:moveTo>
                <a:lnTo>
                  <a:pt x="11" y="4"/>
                </a:lnTo>
                <a:lnTo>
                  <a:pt x="21" y="11"/>
                </a:lnTo>
                <a:lnTo>
                  <a:pt x="19" y="15"/>
                </a:lnTo>
                <a:lnTo>
                  <a:pt x="17" y="17"/>
                </a:lnTo>
                <a:lnTo>
                  <a:pt x="15" y="17"/>
                </a:lnTo>
                <a:lnTo>
                  <a:pt x="10" y="19"/>
                </a:lnTo>
                <a:lnTo>
                  <a:pt x="4" y="21"/>
                </a:lnTo>
                <a:lnTo>
                  <a:pt x="2" y="19"/>
                </a:lnTo>
                <a:lnTo>
                  <a:pt x="0" y="17"/>
                </a:lnTo>
                <a:lnTo>
                  <a:pt x="2" y="15"/>
                </a:lnTo>
                <a:lnTo>
                  <a:pt x="4" y="11"/>
                </a:lnTo>
                <a:lnTo>
                  <a:pt x="6" y="7"/>
                </a:lnTo>
                <a:lnTo>
                  <a:pt x="4" y="4"/>
                </a:lnTo>
                <a:lnTo>
                  <a:pt x="2" y="2"/>
                </a:lnTo>
                <a:lnTo>
                  <a:pt x="0" y="0"/>
                </a:lnTo>
                <a:lnTo>
                  <a:pt x="0" y="0"/>
                </a:lnTo>
                <a:close/>
              </a:path>
            </a:pathLst>
          </a:custGeom>
          <a:solidFill>
            <a:srgbClr val="F0F0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2" name="Freeform 571"/>
          <p:cNvSpPr>
            <a:spLocks/>
          </p:cNvSpPr>
          <p:nvPr/>
        </p:nvSpPr>
        <p:spPr bwMode="auto">
          <a:xfrm>
            <a:off x="11233511" y="6210943"/>
            <a:ext cx="25540" cy="11690"/>
          </a:xfrm>
          <a:custGeom>
            <a:avLst/>
            <a:gdLst>
              <a:gd name="T0" fmla="*/ 11 w 13"/>
              <a:gd name="T1" fmla="*/ 0 h 6"/>
              <a:gd name="T2" fmla="*/ 13 w 13"/>
              <a:gd name="T3" fmla="*/ 0 h 6"/>
              <a:gd name="T4" fmla="*/ 13 w 13"/>
              <a:gd name="T5" fmla="*/ 2 h 6"/>
              <a:gd name="T6" fmla="*/ 13 w 13"/>
              <a:gd name="T7" fmla="*/ 4 h 6"/>
              <a:gd name="T8" fmla="*/ 11 w 13"/>
              <a:gd name="T9" fmla="*/ 6 h 6"/>
              <a:gd name="T10" fmla="*/ 6 w 13"/>
              <a:gd name="T11" fmla="*/ 6 h 6"/>
              <a:gd name="T12" fmla="*/ 0 w 13"/>
              <a:gd name="T13" fmla="*/ 4 h 6"/>
              <a:gd name="T14" fmla="*/ 6 w 13"/>
              <a:gd name="T15" fmla="*/ 2 h 6"/>
              <a:gd name="T16" fmla="*/ 11 w 1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
                <a:moveTo>
                  <a:pt x="11" y="0"/>
                </a:moveTo>
                <a:lnTo>
                  <a:pt x="13" y="0"/>
                </a:lnTo>
                <a:lnTo>
                  <a:pt x="13" y="2"/>
                </a:lnTo>
                <a:lnTo>
                  <a:pt x="13" y="4"/>
                </a:lnTo>
                <a:lnTo>
                  <a:pt x="11" y="6"/>
                </a:lnTo>
                <a:lnTo>
                  <a:pt x="6" y="6"/>
                </a:lnTo>
                <a:lnTo>
                  <a:pt x="0" y="4"/>
                </a:lnTo>
                <a:lnTo>
                  <a:pt x="6" y="2"/>
                </a:lnTo>
                <a:lnTo>
                  <a:pt x="11"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3" name="Freeform 572"/>
          <p:cNvSpPr>
            <a:spLocks/>
          </p:cNvSpPr>
          <p:nvPr/>
        </p:nvSpPr>
        <p:spPr bwMode="auto">
          <a:xfrm>
            <a:off x="11266909" y="6195356"/>
            <a:ext cx="7858" cy="7794"/>
          </a:xfrm>
          <a:custGeom>
            <a:avLst/>
            <a:gdLst>
              <a:gd name="T0" fmla="*/ 4 w 4"/>
              <a:gd name="T1" fmla="*/ 0 h 4"/>
              <a:gd name="T2" fmla="*/ 2 w 4"/>
              <a:gd name="T3" fmla="*/ 4 h 4"/>
              <a:gd name="T4" fmla="*/ 2 w 4"/>
              <a:gd name="T5" fmla="*/ 4 h 4"/>
              <a:gd name="T6" fmla="*/ 0 w 4"/>
              <a:gd name="T7" fmla="*/ 2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2" y="4"/>
                </a:lnTo>
                <a:lnTo>
                  <a:pt x="2" y="4"/>
                </a:lnTo>
                <a:lnTo>
                  <a:pt x="0" y="2"/>
                </a:lnTo>
                <a:lnTo>
                  <a:pt x="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4" name="Rectangle 573"/>
          <p:cNvSpPr>
            <a:spLocks noChangeArrowheads="1"/>
          </p:cNvSpPr>
          <p:nvPr/>
        </p:nvSpPr>
        <p:spPr bwMode="auto">
          <a:xfrm>
            <a:off x="11270839" y="6203149"/>
            <a:ext cx="1965" cy="194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5" name="Freeform 574"/>
          <p:cNvSpPr>
            <a:spLocks/>
          </p:cNvSpPr>
          <p:nvPr/>
        </p:nvSpPr>
        <p:spPr bwMode="auto">
          <a:xfrm>
            <a:off x="11259051" y="6199252"/>
            <a:ext cx="11788" cy="15587"/>
          </a:xfrm>
          <a:custGeom>
            <a:avLst/>
            <a:gdLst>
              <a:gd name="T0" fmla="*/ 4 w 6"/>
              <a:gd name="T1" fmla="*/ 0 h 8"/>
              <a:gd name="T2" fmla="*/ 6 w 6"/>
              <a:gd name="T3" fmla="*/ 2 h 8"/>
              <a:gd name="T4" fmla="*/ 6 w 6"/>
              <a:gd name="T5" fmla="*/ 2 h 8"/>
              <a:gd name="T6" fmla="*/ 4 w 6"/>
              <a:gd name="T7" fmla="*/ 8 h 8"/>
              <a:gd name="T8" fmla="*/ 0 w 6"/>
              <a:gd name="T9" fmla="*/ 6 h 8"/>
              <a:gd name="T10" fmla="*/ 2 w 6"/>
              <a:gd name="T11" fmla="*/ 4 h 8"/>
              <a:gd name="T12" fmla="*/ 4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0"/>
                </a:moveTo>
                <a:lnTo>
                  <a:pt x="6" y="2"/>
                </a:lnTo>
                <a:lnTo>
                  <a:pt x="6" y="2"/>
                </a:lnTo>
                <a:lnTo>
                  <a:pt x="4" y="8"/>
                </a:lnTo>
                <a:lnTo>
                  <a:pt x="0" y="6"/>
                </a:lnTo>
                <a:lnTo>
                  <a:pt x="2" y="4"/>
                </a:lnTo>
                <a:lnTo>
                  <a:pt x="4" y="0"/>
                </a:ln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6" name="Freeform 575"/>
          <p:cNvSpPr>
            <a:spLocks/>
          </p:cNvSpPr>
          <p:nvPr/>
        </p:nvSpPr>
        <p:spPr bwMode="auto">
          <a:xfrm>
            <a:off x="11259051" y="6210943"/>
            <a:ext cx="7858" cy="7794"/>
          </a:xfrm>
          <a:custGeom>
            <a:avLst/>
            <a:gdLst>
              <a:gd name="T0" fmla="*/ 0 w 4"/>
              <a:gd name="T1" fmla="*/ 0 h 4"/>
              <a:gd name="T2" fmla="*/ 4 w 4"/>
              <a:gd name="T3" fmla="*/ 2 h 4"/>
              <a:gd name="T4" fmla="*/ 0 w 4"/>
              <a:gd name="T5" fmla="*/ 4 h 4"/>
              <a:gd name="T6" fmla="*/ 0 w 4"/>
              <a:gd name="T7" fmla="*/ 2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4" y="2"/>
                </a:lnTo>
                <a:lnTo>
                  <a:pt x="0" y="4"/>
                </a:lnTo>
                <a:lnTo>
                  <a:pt x="0" y="2"/>
                </a:lnTo>
                <a:lnTo>
                  <a:pt x="0" y="0"/>
                </a:lnTo>
                <a:close/>
              </a:path>
            </a:pathLst>
          </a:custGeom>
          <a:solidFill>
            <a:srgbClr val="FDFDF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7" name="Freeform 576"/>
          <p:cNvSpPr>
            <a:spLocks/>
          </p:cNvSpPr>
          <p:nvPr/>
        </p:nvSpPr>
        <p:spPr bwMode="auto">
          <a:xfrm>
            <a:off x="11206007" y="6207046"/>
            <a:ext cx="11788" cy="15587"/>
          </a:xfrm>
          <a:custGeom>
            <a:avLst/>
            <a:gdLst>
              <a:gd name="T0" fmla="*/ 0 w 6"/>
              <a:gd name="T1" fmla="*/ 0 h 8"/>
              <a:gd name="T2" fmla="*/ 2 w 6"/>
              <a:gd name="T3" fmla="*/ 2 h 8"/>
              <a:gd name="T4" fmla="*/ 6 w 6"/>
              <a:gd name="T5" fmla="*/ 2 h 8"/>
              <a:gd name="T6" fmla="*/ 6 w 6"/>
              <a:gd name="T7" fmla="*/ 2 h 8"/>
              <a:gd name="T8" fmla="*/ 6 w 6"/>
              <a:gd name="T9" fmla="*/ 2 h 8"/>
              <a:gd name="T10" fmla="*/ 6 w 6"/>
              <a:gd name="T11" fmla="*/ 6 h 8"/>
              <a:gd name="T12" fmla="*/ 6 w 6"/>
              <a:gd name="T13" fmla="*/ 8 h 8"/>
              <a:gd name="T14" fmla="*/ 4 w 6"/>
              <a:gd name="T15" fmla="*/ 8 h 8"/>
              <a:gd name="T16" fmla="*/ 2 w 6"/>
              <a:gd name="T17" fmla="*/ 8 h 8"/>
              <a:gd name="T18" fmla="*/ 0 w 6"/>
              <a:gd name="T19" fmla="*/ 8 h 8"/>
              <a:gd name="T20" fmla="*/ 0 w 6"/>
              <a:gd name="T21" fmla="*/ 2 h 8"/>
              <a:gd name="T22" fmla="*/ 0 w 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0" y="0"/>
                </a:moveTo>
                <a:lnTo>
                  <a:pt x="2" y="2"/>
                </a:lnTo>
                <a:lnTo>
                  <a:pt x="6" y="2"/>
                </a:lnTo>
                <a:lnTo>
                  <a:pt x="6" y="2"/>
                </a:lnTo>
                <a:lnTo>
                  <a:pt x="6" y="2"/>
                </a:lnTo>
                <a:lnTo>
                  <a:pt x="6" y="6"/>
                </a:lnTo>
                <a:lnTo>
                  <a:pt x="6" y="8"/>
                </a:lnTo>
                <a:lnTo>
                  <a:pt x="4" y="8"/>
                </a:lnTo>
                <a:lnTo>
                  <a:pt x="2" y="8"/>
                </a:lnTo>
                <a:lnTo>
                  <a:pt x="0" y="8"/>
                </a:lnTo>
                <a:lnTo>
                  <a:pt x="0" y="2"/>
                </a:lnTo>
                <a:lnTo>
                  <a:pt x="0" y="0"/>
                </a:lnTo>
                <a:close/>
              </a:path>
            </a:pathLst>
          </a:custGeom>
          <a:solidFill>
            <a:srgbClr val="EFEF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8" name="Freeform 577"/>
          <p:cNvSpPr>
            <a:spLocks/>
          </p:cNvSpPr>
          <p:nvPr/>
        </p:nvSpPr>
        <p:spPr bwMode="auto">
          <a:xfrm>
            <a:off x="11209936" y="6222633"/>
            <a:ext cx="7858" cy="7794"/>
          </a:xfrm>
          <a:custGeom>
            <a:avLst/>
            <a:gdLst>
              <a:gd name="T0" fmla="*/ 2 w 4"/>
              <a:gd name="T1" fmla="*/ 0 h 4"/>
              <a:gd name="T2" fmla="*/ 4 w 4"/>
              <a:gd name="T3" fmla="*/ 0 h 4"/>
              <a:gd name="T4" fmla="*/ 2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4" y="0"/>
                </a:lnTo>
                <a:lnTo>
                  <a:pt x="2" y="4"/>
                </a:lnTo>
                <a:lnTo>
                  <a:pt x="0" y="0"/>
                </a:lnTo>
                <a:lnTo>
                  <a:pt x="2" y="0"/>
                </a:lnTo>
                <a:close/>
              </a:path>
            </a:pathLst>
          </a:custGeom>
          <a:solidFill>
            <a:srgbClr val="F5F5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19" name="Freeform 578"/>
          <p:cNvSpPr>
            <a:spLocks/>
          </p:cNvSpPr>
          <p:nvPr/>
        </p:nvSpPr>
        <p:spPr bwMode="auto">
          <a:xfrm>
            <a:off x="11209936" y="6177820"/>
            <a:ext cx="15717" cy="33123"/>
          </a:xfrm>
          <a:custGeom>
            <a:avLst/>
            <a:gdLst>
              <a:gd name="T0" fmla="*/ 6 w 8"/>
              <a:gd name="T1" fmla="*/ 0 h 17"/>
              <a:gd name="T2" fmla="*/ 8 w 8"/>
              <a:gd name="T3" fmla="*/ 0 h 17"/>
              <a:gd name="T4" fmla="*/ 4 w 8"/>
              <a:gd name="T5" fmla="*/ 4 h 17"/>
              <a:gd name="T6" fmla="*/ 4 w 8"/>
              <a:gd name="T7" fmla="*/ 7 h 17"/>
              <a:gd name="T8" fmla="*/ 4 w 8"/>
              <a:gd name="T9" fmla="*/ 13 h 17"/>
              <a:gd name="T10" fmla="*/ 8 w 8"/>
              <a:gd name="T11" fmla="*/ 17 h 17"/>
              <a:gd name="T12" fmla="*/ 4 w 8"/>
              <a:gd name="T13" fmla="*/ 17 h 17"/>
              <a:gd name="T14" fmla="*/ 4 w 8"/>
              <a:gd name="T15" fmla="*/ 11 h 17"/>
              <a:gd name="T16" fmla="*/ 0 w 8"/>
              <a:gd name="T17" fmla="*/ 7 h 17"/>
              <a:gd name="T18" fmla="*/ 2 w 8"/>
              <a:gd name="T19" fmla="*/ 4 h 17"/>
              <a:gd name="T20" fmla="*/ 6 w 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7">
                <a:moveTo>
                  <a:pt x="6" y="0"/>
                </a:moveTo>
                <a:lnTo>
                  <a:pt x="8" y="0"/>
                </a:lnTo>
                <a:lnTo>
                  <a:pt x="4" y="4"/>
                </a:lnTo>
                <a:lnTo>
                  <a:pt x="4" y="7"/>
                </a:lnTo>
                <a:lnTo>
                  <a:pt x="4" y="13"/>
                </a:lnTo>
                <a:lnTo>
                  <a:pt x="8" y="17"/>
                </a:lnTo>
                <a:lnTo>
                  <a:pt x="4" y="17"/>
                </a:lnTo>
                <a:lnTo>
                  <a:pt x="4" y="11"/>
                </a:lnTo>
                <a:lnTo>
                  <a:pt x="0" y="7"/>
                </a:lnTo>
                <a:lnTo>
                  <a:pt x="2" y="4"/>
                </a:lnTo>
                <a:lnTo>
                  <a:pt x="6" y="0"/>
                </a:lnTo>
                <a:close/>
              </a:path>
            </a:pathLst>
          </a:custGeom>
          <a:solidFill>
            <a:srgbClr val="F0F0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0" name="Freeform 579"/>
          <p:cNvSpPr>
            <a:spLocks/>
          </p:cNvSpPr>
          <p:nvPr/>
        </p:nvSpPr>
        <p:spPr bwMode="auto">
          <a:xfrm>
            <a:off x="11217795" y="6177820"/>
            <a:ext cx="19646" cy="33123"/>
          </a:xfrm>
          <a:custGeom>
            <a:avLst/>
            <a:gdLst>
              <a:gd name="T0" fmla="*/ 4 w 10"/>
              <a:gd name="T1" fmla="*/ 0 h 17"/>
              <a:gd name="T2" fmla="*/ 6 w 10"/>
              <a:gd name="T3" fmla="*/ 2 h 17"/>
              <a:gd name="T4" fmla="*/ 8 w 10"/>
              <a:gd name="T5" fmla="*/ 4 h 17"/>
              <a:gd name="T6" fmla="*/ 10 w 10"/>
              <a:gd name="T7" fmla="*/ 7 h 17"/>
              <a:gd name="T8" fmla="*/ 8 w 10"/>
              <a:gd name="T9" fmla="*/ 11 h 17"/>
              <a:gd name="T10" fmla="*/ 6 w 10"/>
              <a:gd name="T11" fmla="*/ 15 h 17"/>
              <a:gd name="T12" fmla="*/ 4 w 10"/>
              <a:gd name="T13" fmla="*/ 17 h 17"/>
              <a:gd name="T14" fmla="*/ 0 w 10"/>
              <a:gd name="T15" fmla="*/ 13 h 17"/>
              <a:gd name="T16" fmla="*/ 0 w 10"/>
              <a:gd name="T17" fmla="*/ 7 h 17"/>
              <a:gd name="T18" fmla="*/ 0 w 10"/>
              <a:gd name="T19" fmla="*/ 4 h 17"/>
              <a:gd name="T20" fmla="*/ 4 w 10"/>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7">
                <a:moveTo>
                  <a:pt x="4" y="0"/>
                </a:moveTo>
                <a:lnTo>
                  <a:pt x="6" y="2"/>
                </a:lnTo>
                <a:lnTo>
                  <a:pt x="8" y="4"/>
                </a:lnTo>
                <a:lnTo>
                  <a:pt x="10" y="7"/>
                </a:lnTo>
                <a:lnTo>
                  <a:pt x="8" y="11"/>
                </a:lnTo>
                <a:lnTo>
                  <a:pt x="6" y="15"/>
                </a:lnTo>
                <a:lnTo>
                  <a:pt x="4" y="17"/>
                </a:lnTo>
                <a:lnTo>
                  <a:pt x="0" y="13"/>
                </a:lnTo>
                <a:lnTo>
                  <a:pt x="0" y="7"/>
                </a:lnTo>
                <a:lnTo>
                  <a:pt x="0" y="4"/>
                </a:lnTo>
                <a:lnTo>
                  <a:pt x="4"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1" name="Freeform 580"/>
          <p:cNvSpPr>
            <a:spLocks/>
          </p:cNvSpPr>
          <p:nvPr/>
        </p:nvSpPr>
        <p:spPr bwMode="auto">
          <a:xfrm>
            <a:off x="11206007" y="6191459"/>
            <a:ext cx="11788" cy="19484"/>
          </a:xfrm>
          <a:custGeom>
            <a:avLst/>
            <a:gdLst>
              <a:gd name="T0" fmla="*/ 2 w 6"/>
              <a:gd name="T1" fmla="*/ 0 h 10"/>
              <a:gd name="T2" fmla="*/ 6 w 6"/>
              <a:gd name="T3" fmla="*/ 4 h 10"/>
              <a:gd name="T4" fmla="*/ 6 w 6"/>
              <a:gd name="T5" fmla="*/ 10 h 10"/>
              <a:gd name="T6" fmla="*/ 6 w 6"/>
              <a:gd name="T7" fmla="*/ 10 h 10"/>
              <a:gd name="T8" fmla="*/ 2 w 6"/>
              <a:gd name="T9" fmla="*/ 10 h 10"/>
              <a:gd name="T10" fmla="*/ 0 w 6"/>
              <a:gd name="T11" fmla="*/ 8 h 10"/>
              <a:gd name="T12" fmla="*/ 2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2" y="0"/>
                </a:moveTo>
                <a:lnTo>
                  <a:pt x="6" y="4"/>
                </a:lnTo>
                <a:lnTo>
                  <a:pt x="6" y="10"/>
                </a:lnTo>
                <a:lnTo>
                  <a:pt x="6" y="10"/>
                </a:lnTo>
                <a:lnTo>
                  <a:pt x="2" y="10"/>
                </a:lnTo>
                <a:lnTo>
                  <a:pt x="0" y="8"/>
                </a:lnTo>
                <a:lnTo>
                  <a:pt x="2" y="0"/>
                </a:lnTo>
                <a:close/>
              </a:path>
            </a:pathLst>
          </a:custGeom>
          <a:solidFill>
            <a:srgbClr val="F5F5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2" name="Freeform 581"/>
          <p:cNvSpPr>
            <a:spLocks/>
          </p:cNvSpPr>
          <p:nvPr/>
        </p:nvSpPr>
        <p:spPr bwMode="auto">
          <a:xfrm>
            <a:off x="11168680" y="6279137"/>
            <a:ext cx="19646" cy="3897"/>
          </a:xfrm>
          <a:custGeom>
            <a:avLst/>
            <a:gdLst>
              <a:gd name="T0" fmla="*/ 2 w 10"/>
              <a:gd name="T1" fmla="*/ 0 h 2"/>
              <a:gd name="T2" fmla="*/ 2 w 10"/>
              <a:gd name="T3" fmla="*/ 0 h 2"/>
              <a:gd name="T4" fmla="*/ 10 w 10"/>
              <a:gd name="T5" fmla="*/ 0 h 2"/>
              <a:gd name="T6" fmla="*/ 10 w 10"/>
              <a:gd name="T7" fmla="*/ 2 h 2"/>
              <a:gd name="T8" fmla="*/ 10 w 10"/>
              <a:gd name="T9" fmla="*/ 2 h 2"/>
              <a:gd name="T10" fmla="*/ 6 w 10"/>
              <a:gd name="T11" fmla="*/ 2 h 2"/>
              <a:gd name="T12" fmla="*/ 0 w 10"/>
              <a:gd name="T13" fmla="*/ 0 h 2"/>
              <a:gd name="T14" fmla="*/ 2 w 10"/>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2" y="0"/>
                </a:moveTo>
                <a:lnTo>
                  <a:pt x="2" y="0"/>
                </a:lnTo>
                <a:lnTo>
                  <a:pt x="10" y="0"/>
                </a:lnTo>
                <a:lnTo>
                  <a:pt x="10" y="2"/>
                </a:lnTo>
                <a:lnTo>
                  <a:pt x="10" y="2"/>
                </a:lnTo>
                <a:lnTo>
                  <a:pt x="6" y="2"/>
                </a:lnTo>
                <a:lnTo>
                  <a:pt x="0"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3" name="Rectangle 582"/>
          <p:cNvSpPr>
            <a:spLocks noChangeArrowheads="1"/>
          </p:cNvSpPr>
          <p:nvPr/>
        </p:nvSpPr>
        <p:spPr bwMode="auto">
          <a:xfrm>
            <a:off x="11152963" y="6251859"/>
            <a:ext cx="1965" cy="194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4" name="Freeform 583"/>
          <p:cNvSpPr>
            <a:spLocks/>
          </p:cNvSpPr>
          <p:nvPr/>
        </p:nvSpPr>
        <p:spPr bwMode="auto">
          <a:xfrm>
            <a:off x="11152963" y="6222633"/>
            <a:ext cx="39292" cy="56504"/>
          </a:xfrm>
          <a:custGeom>
            <a:avLst/>
            <a:gdLst>
              <a:gd name="T0" fmla="*/ 10 w 20"/>
              <a:gd name="T1" fmla="*/ 0 h 29"/>
              <a:gd name="T2" fmla="*/ 14 w 20"/>
              <a:gd name="T3" fmla="*/ 2 h 29"/>
              <a:gd name="T4" fmla="*/ 16 w 20"/>
              <a:gd name="T5" fmla="*/ 6 h 29"/>
              <a:gd name="T6" fmla="*/ 20 w 20"/>
              <a:gd name="T7" fmla="*/ 6 h 29"/>
              <a:gd name="T8" fmla="*/ 20 w 20"/>
              <a:gd name="T9" fmla="*/ 9 h 29"/>
              <a:gd name="T10" fmla="*/ 20 w 20"/>
              <a:gd name="T11" fmla="*/ 13 h 29"/>
              <a:gd name="T12" fmla="*/ 20 w 20"/>
              <a:gd name="T13" fmla="*/ 13 h 29"/>
              <a:gd name="T14" fmla="*/ 16 w 20"/>
              <a:gd name="T15" fmla="*/ 19 h 29"/>
              <a:gd name="T16" fmla="*/ 16 w 20"/>
              <a:gd name="T17" fmla="*/ 23 h 29"/>
              <a:gd name="T18" fmla="*/ 18 w 20"/>
              <a:gd name="T19" fmla="*/ 29 h 29"/>
              <a:gd name="T20" fmla="*/ 10 w 20"/>
              <a:gd name="T21" fmla="*/ 29 h 29"/>
              <a:gd name="T22" fmla="*/ 10 w 20"/>
              <a:gd name="T23" fmla="*/ 29 h 29"/>
              <a:gd name="T24" fmla="*/ 8 w 20"/>
              <a:gd name="T25" fmla="*/ 29 h 29"/>
              <a:gd name="T26" fmla="*/ 4 w 20"/>
              <a:gd name="T27" fmla="*/ 25 h 29"/>
              <a:gd name="T28" fmla="*/ 2 w 20"/>
              <a:gd name="T29" fmla="*/ 19 h 29"/>
              <a:gd name="T30" fmla="*/ 0 w 20"/>
              <a:gd name="T31" fmla="*/ 15 h 29"/>
              <a:gd name="T32" fmla="*/ 0 w 20"/>
              <a:gd name="T33" fmla="*/ 15 h 29"/>
              <a:gd name="T34" fmla="*/ 0 w 20"/>
              <a:gd name="T35" fmla="*/ 15 h 29"/>
              <a:gd name="T36" fmla="*/ 0 w 20"/>
              <a:gd name="T37" fmla="*/ 15 h 29"/>
              <a:gd name="T38" fmla="*/ 2 w 20"/>
              <a:gd name="T39" fmla="*/ 7 h 29"/>
              <a:gd name="T40" fmla="*/ 6 w 20"/>
              <a:gd name="T41" fmla="*/ 2 h 29"/>
              <a:gd name="T42" fmla="*/ 10 w 20"/>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9">
                <a:moveTo>
                  <a:pt x="10" y="0"/>
                </a:moveTo>
                <a:lnTo>
                  <a:pt x="14" y="2"/>
                </a:lnTo>
                <a:lnTo>
                  <a:pt x="16" y="6"/>
                </a:lnTo>
                <a:lnTo>
                  <a:pt x="20" y="6"/>
                </a:lnTo>
                <a:lnTo>
                  <a:pt x="20" y="9"/>
                </a:lnTo>
                <a:lnTo>
                  <a:pt x="20" y="13"/>
                </a:lnTo>
                <a:lnTo>
                  <a:pt x="20" y="13"/>
                </a:lnTo>
                <a:lnTo>
                  <a:pt x="16" y="19"/>
                </a:lnTo>
                <a:lnTo>
                  <a:pt x="16" y="23"/>
                </a:lnTo>
                <a:lnTo>
                  <a:pt x="18" y="29"/>
                </a:lnTo>
                <a:lnTo>
                  <a:pt x="10" y="29"/>
                </a:lnTo>
                <a:lnTo>
                  <a:pt x="10" y="29"/>
                </a:lnTo>
                <a:lnTo>
                  <a:pt x="8" y="29"/>
                </a:lnTo>
                <a:lnTo>
                  <a:pt x="4" y="25"/>
                </a:lnTo>
                <a:lnTo>
                  <a:pt x="2" y="19"/>
                </a:lnTo>
                <a:lnTo>
                  <a:pt x="0" y="15"/>
                </a:lnTo>
                <a:lnTo>
                  <a:pt x="0" y="15"/>
                </a:lnTo>
                <a:lnTo>
                  <a:pt x="0" y="15"/>
                </a:lnTo>
                <a:lnTo>
                  <a:pt x="0" y="15"/>
                </a:lnTo>
                <a:lnTo>
                  <a:pt x="2" y="7"/>
                </a:lnTo>
                <a:lnTo>
                  <a:pt x="6" y="2"/>
                </a:lnTo>
                <a:lnTo>
                  <a:pt x="10" y="0"/>
                </a:lnTo>
                <a:close/>
              </a:path>
            </a:pathLst>
          </a:custGeom>
          <a:solidFill>
            <a:srgbClr val="E0E0E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5" name="Freeform 584"/>
          <p:cNvSpPr>
            <a:spLocks/>
          </p:cNvSpPr>
          <p:nvPr/>
        </p:nvSpPr>
        <p:spPr bwMode="auto">
          <a:xfrm>
            <a:off x="11188326" y="6279137"/>
            <a:ext cx="17681" cy="3897"/>
          </a:xfrm>
          <a:custGeom>
            <a:avLst/>
            <a:gdLst>
              <a:gd name="T0" fmla="*/ 0 w 9"/>
              <a:gd name="T1" fmla="*/ 0 h 2"/>
              <a:gd name="T2" fmla="*/ 2 w 9"/>
              <a:gd name="T3" fmla="*/ 0 h 2"/>
              <a:gd name="T4" fmla="*/ 9 w 9"/>
              <a:gd name="T5" fmla="*/ 0 h 2"/>
              <a:gd name="T6" fmla="*/ 5 w 9"/>
              <a:gd name="T7" fmla="*/ 2 h 2"/>
              <a:gd name="T8" fmla="*/ 0 w 9"/>
              <a:gd name="T9" fmla="*/ 2 h 2"/>
              <a:gd name="T10" fmla="*/ 0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0" y="0"/>
                </a:moveTo>
                <a:lnTo>
                  <a:pt x="2" y="0"/>
                </a:lnTo>
                <a:lnTo>
                  <a:pt x="9" y="0"/>
                </a:lnTo>
                <a:lnTo>
                  <a:pt x="5" y="2"/>
                </a:lnTo>
                <a:lnTo>
                  <a:pt x="0" y="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6" name="Freeform 585"/>
          <p:cNvSpPr>
            <a:spLocks/>
          </p:cNvSpPr>
          <p:nvPr/>
        </p:nvSpPr>
        <p:spPr bwMode="auto">
          <a:xfrm>
            <a:off x="11184397" y="6247963"/>
            <a:ext cx="33398" cy="31175"/>
          </a:xfrm>
          <a:custGeom>
            <a:avLst/>
            <a:gdLst>
              <a:gd name="T0" fmla="*/ 4 w 17"/>
              <a:gd name="T1" fmla="*/ 0 h 16"/>
              <a:gd name="T2" fmla="*/ 6 w 17"/>
              <a:gd name="T3" fmla="*/ 6 h 16"/>
              <a:gd name="T4" fmla="*/ 9 w 17"/>
              <a:gd name="T5" fmla="*/ 10 h 16"/>
              <a:gd name="T6" fmla="*/ 15 w 17"/>
              <a:gd name="T7" fmla="*/ 12 h 16"/>
              <a:gd name="T8" fmla="*/ 17 w 17"/>
              <a:gd name="T9" fmla="*/ 12 h 16"/>
              <a:gd name="T10" fmla="*/ 11 w 17"/>
              <a:gd name="T11" fmla="*/ 16 h 16"/>
              <a:gd name="T12" fmla="*/ 4 w 17"/>
              <a:gd name="T13" fmla="*/ 16 h 16"/>
              <a:gd name="T14" fmla="*/ 2 w 17"/>
              <a:gd name="T15" fmla="*/ 16 h 16"/>
              <a:gd name="T16" fmla="*/ 0 w 17"/>
              <a:gd name="T17" fmla="*/ 10 h 16"/>
              <a:gd name="T18" fmla="*/ 0 w 17"/>
              <a:gd name="T19" fmla="*/ 6 h 16"/>
              <a:gd name="T20" fmla="*/ 4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4" y="0"/>
                </a:moveTo>
                <a:lnTo>
                  <a:pt x="6" y="6"/>
                </a:lnTo>
                <a:lnTo>
                  <a:pt x="9" y="10"/>
                </a:lnTo>
                <a:lnTo>
                  <a:pt x="15" y="12"/>
                </a:lnTo>
                <a:lnTo>
                  <a:pt x="17" y="12"/>
                </a:lnTo>
                <a:lnTo>
                  <a:pt x="11" y="16"/>
                </a:lnTo>
                <a:lnTo>
                  <a:pt x="4" y="16"/>
                </a:lnTo>
                <a:lnTo>
                  <a:pt x="2" y="16"/>
                </a:lnTo>
                <a:lnTo>
                  <a:pt x="0" y="10"/>
                </a:lnTo>
                <a:lnTo>
                  <a:pt x="0" y="6"/>
                </a:lnTo>
                <a:lnTo>
                  <a:pt x="4" y="0"/>
                </a:lnTo>
                <a:close/>
              </a:path>
            </a:pathLst>
          </a:custGeom>
          <a:solidFill>
            <a:srgbClr val="F1F1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7" name="Freeform 586"/>
          <p:cNvSpPr>
            <a:spLocks/>
          </p:cNvSpPr>
          <p:nvPr/>
        </p:nvSpPr>
        <p:spPr bwMode="auto">
          <a:xfrm>
            <a:off x="11192255" y="6230427"/>
            <a:ext cx="21610" cy="17536"/>
          </a:xfrm>
          <a:custGeom>
            <a:avLst/>
            <a:gdLst>
              <a:gd name="T0" fmla="*/ 9 w 11"/>
              <a:gd name="T1" fmla="*/ 0 h 9"/>
              <a:gd name="T2" fmla="*/ 11 w 11"/>
              <a:gd name="T3" fmla="*/ 5 h 9"/>
              <a:gd name="T4" fmla="*/ 11 w 11"/>
              <a:gd name="T5" fmla="*/ 3 h 9"/>
              <a:gd name="T6" fmla="*/ 5 w 11"/>
              <a:gd name="T7" fmla="*/ 5 h 9"/>
              <a:gd name="T8" fmla="*/ 2 w 11"/>
              <a:gd name="T9" fmla="*/ 7 h 9"/>
              <a:gd name="T10" fmla="*/ 0 w 11"/>
              <a:gd name="T11" fmla="*/ 9 h 9"/>
              <a:gd name="T12" fmla="*/ 0 w 11"/>
              <a:gd name="T13" fmla="*/ 9 h 9"/>
              <a:gd name="T14" fmla="*/ 0 w 11"/>
              <a:gd name="T15" fmla="*/ 5 h 9"/>
              <a:gd name="T16" fmla="*/ 0 w 11"/>
              <a:gd name="T17" fmla="*/ 2 h 9"/>
              <a:gd name="T18" fmla="*/ 2 w 11"/>
              <a:gd name="T19" fmla="*/ 2 h 9"/>
              <a:gd name="T20" fmla="*/ 5 w 11"/>
              <a:gd name="T21" fmla="*/ 2 h 9"/>
              <a:gd name="T22" fmla="*/ 9 w 11"/>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9" y="0"/>
                </a:moveTo>
                <a:lnTo>
                  <a:pt x="11" y="5"/>
                </a:lnTo>
                <a:lnTo>
                  <a:pt x="11" y="3"/>
                </a:lnTo>
                <a:lnTo>
                  <a:pt x="5" y="5"/>
                </a:lnTo>
                <a:lnTo>
                  <a:pt x="2" y="7"/>
                </a:lnTo>
                <a:lnTo>
                  <a:pt x="0" y="9"/>
                </a:lnTo>
                <a:lnTo>
                  <a:pt x="0" y="9"/>
                </a:lnTo>
                <a:lnTo>
                  <a:pt x="0" y="5"/>
                </a:lnTo>
                <a:lnTo>
                  <a:pt x="0" y="2"/>
                </a:lnTo>
                <a:lnTo>
                  <a:pt x="2" y="2"/>
                </a:lnTo>
                <a:lnTo>
                  <a:pt x="5" y="2"/>
                </a:lnTo>
                <a:lnTo>
                  <a:pt x="9" y="0"/>
                </a:lnTo>
                <a:close/>
              </a:path>
            </a:pathLst>
          </a:custGeom>
          <a:solidFill>
            <a:srgbClr val="EBEB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8" name="Freeform 587"/>
          <p:cNvSpPr>
            <a:spLocks/>
          </p:cNvSpPr>
          <p:nvPr/>
        </p:nvSpPr>
        <p:spPr bwMode="auto">
          <a:xfrm>
            <a:off x="11192255" y="6236272"/>
            <a:ext cx="29469" cy="35071"/>
          </a:xfrm>
          <a:custGeom>
            <a:avLst/>
            <a:gdLst>
              <a:gd name="T0" fmla="*/ 11 w 15"/>
              <a:gd name="T1" fmla="*/ 0 h 18"/>
              <a:gd name="T2" fmla="*/ 11 w 15"/>
              <a:gd name="T3" fmla="*/ 2 h 18"/>
              <a:gd name="T4" fmla="*/ 15 w 15"/>
              <a:gd name="T5" fmla="*/ 4 h 18"/>
              <a:gd name="T6" fmla="*/ 15 w 15"/>
              <a:gd name="T7" fmla="*/ 8 h 18"/>
              <a:gd name="T8" fmla="*/ 15 w 15"/>
              <a:gd name="T9" fmla="*/ 12 h 18"/>
              <a:gd name="T10" fmla="*/ 13 w 15"/>
              <a:gd name="T11" fmla="*/ 18 h 18"/>
              <a:gd name="T12" fmla="*/ 11 w 15"/>
              <a:gd name="T13" fmla="*/ 18 h 18"/>
              <a:gd name="T14" fmla="*/ 5 w 15"/>
              <a:gd name="T15" fmla="*/ 16 h 18"/>
              <a:gd name="T16" fmla="*/ 2 w 15"/>
              <a:gd name="T17" fmla="*/ 12 h 18"/>
              <a:gd name="T18" fmla="*/ 0 w 15"/>
              <a:gd name="T19" fmla="*/ 6 h 18"/>
              <a:gd name="T20" fmla="*/ 2 w 15"/>
              <a:gd name="T21" fmla="*/ 4 h 18"/>
              <a:gd name="T22" fmla="*/ 5 w 15"/>
              <a:gd name="T23" fmla="*/ 2 h 18"/>
              <a:gd name="T24" fmla="*/ 11 w 1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11" y="0"/>
                </a:moveTo>
                <a:lnTo>
                  <a:pt x="11" y="2"/>
                </a:lnTo>
                <a:lnTo>
                  <a:pt x="15" y="4"/>
                </a:lnTo>
                <a:lnTo>
                  <a:pt x="15" y="8"/>
                </a:lnTo>
                <a:lnTo>
                  <a:pt x="15" y="12"/>
                </a:lnTo>
                <a:lnTo>
                  <a:pt x="13" y="18"/>
                </a:lnTo>
                <a:lnTo>
                  <a:pt x="11" y="18"/>
                </a:lnTo>
                <a:lnTo>
                  <a:pt x="5" y="16"/>
                </a:lnTo>
                <a:lnTo>
                  <a:pt x="2" y="12"/>
                </a:lnTo>
                <a:lnTo>
                  <a:pt x="0" y="6"/>
                </a:lnTo>
                <a:lnTo>
                  <a:pt x="2" y="4"/>
                </a:lnTo>
                <a:lnTo>
                  <a:pt x="5" y="2"/>
                </a:lnTo>
                <a:lnTo>
                  <a:pt x="11" y="0"/>
                </a:lnTo>
                <a:close/>
              </a:path>
            </a:pathLst>
          </a:custGeom>
          <a:solidFill>
            <a:srgbClr val="F6F6F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29" name="Freeform 588"/>
          <p:cNvSpPr>
            <a:spLocks/>
          </p:cNvSpPr>
          <p:nvPr/>
        </p:nvSpPr>
        <p:spPr bwMode="auto">
          <a:xfrm>
            <a:off x="11172609" y="6218736"/>
            <a:ext cx="33398" cy="15587"/>
          </a:xfrm>
          <a:custGeom>
            <a:avLst/>
            <a:gdLst>
              <a:gd name="T0" fmla="*/ 8 w 17"/>
              <a:gd name="T1" fmla="*/ 0 h 8"/>
              <a:gd name="T2" fmla="*/ 13 w 17"/>
              <a:gd name="T3" fmla="*/ 0 h 8"/>
              <a:gd name="T4" fmla="*/ 17 w 17"/>
              <a:gd name="T5" fmla="*/ 2 h 8"/>
              <a:gd name="T6" fmla="*/ 17 w 17"/>
              <a:gd name="T7" fmla="*/ 2 h 8"/>
              <a:gd name="T8" fmla="*/ 13 w 17"/>
              <a:gd name="T9" fmla="*/ 6 h 8"/>
              <a:gd name="T10" fmla="*/ 10 w 17"/>
              <a:gd name="T11" fmla="*/ 8 h 8"/>
              <a:gd name="T12" fmla="*/ 6 w 17"/>
              <a:gd name="T13" fmla="*/ 8 h 8"/>
              <a:gd name="T14" fmla="*/ 4 w 17"/>
              <a:gd name="T15" fmla="*/ 4 h 8"/>
              <a:gd name="T16" fmla="*/ 0 w 17"/>
              <a:gd name="T17" fmla="*/ 2 h 8"/>
              <a:gd name="T18" fmla="*/ 4 w 17"/>
              <a:gd name="T19" fmla="*/ 0 h 8"/>
              <a:gd name="T20" fmla="*/ 8 w 1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8">
                <a:moveTo>
                  <a:pt x="8" y="0"/>
                </a:moveTo>
                <a:lnTo>
                  <a:pt x="13" y="0"/>
                </a:lnTo>
                <a:lnTo>
                  <a:pt x="17" y="2"/>
                </a:lnTo>
                <a:lnTo>
                  <a:pt x="17" y="2"/>
                </a:lnTo>
                <a:lnTo>
                  <a:pt x="13" y="6"/>
                </a:lnTo>
                <a:lnTo>
                  <a:pt x="10" y="8"/>
                </a:lnTo>
                <a:lnTo>
                  <a:pt x="6" y="8"/>
                </a:lnTo>
                <a:lnTo>
                  <a:pt x="4" y="4"/>
                </a:lnTo>
                <a:lnTo>
                  <a:pt x="0" y="2"/>
                </a:lnTo>
                <a:lnTo>
                  <a:pt x="4" y="0"/>
                </a:lnTo>
                <a:lnTo>
                  <a:pt x="8" y="0"/>
                </a:lnTo>
                <a:close/>
              </a:path>
            </a:pathLst>
          </a:custGeom>
          <a:solidFill>
            <a:srgbClr val="EAEAE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0" name="Freeform 589"/>
          <p:cNvSpPr>
            <a:spLocks/>
          </p:cNvSpPr>
          <p:nvPr/>
        </p:nvSpPr>
        <p:spPr bwMode="auto">
          <a:xfrm>
            <a:off x="11192255" y="6222633"/>
            <a:ext cx="17681" cy="11690"/>
          </a:xfrm>
          <a:custGeom>
            <a:avLst/>
            <a:gdLst>
              <a:gd name="T0" fmla="*/ 7 w 9"/>
              <a:gd name="T1" fmla="*/ 0 h 6"/>
              <a:gd name="T2" fmla="*/ 9 w 9"/>
              <a:gd name="T3" fmla="*/ 4 h 6"/>
              <a:gd name="T4" fmla="*/ 5 w 9"/>
              <a:gd name="T5" fmla="*/ 6 h 6"/>
              <a:gd name="T6" fmla="*/ 2 w 9"/>
              <a:gd name="T7" fmla="*/ 6 h 6"/>
              <a:gd name="T8" fmla="*/ 0 w 9"/>
              <a:gd name="T9" fmla="*/ 6 h 6"/>
              <a:gd name="T10" fmla="*/ 3 w 9"/>
              <a:gd name="T11" fmla="*/ 4 h 6"/>
              <a:gd name="T12" fmla="*/ 7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7" y="0"/>
                </a:moveTo>
                <a:lnTo>
                  <a:pt x="9" y="4"/>
                </a:lnTo>
                <a:lnTo>
                  <a:pt x="5" y="6"/>
                </a:lnTo>
                <a:lnTo>
                  <a:pt x="2" y="6"/>
                </a:lnTo>
                <a:lnTo>
                  <a:pt x="0" y="6"/>
                </a:lnTo>
                <a:lnTo>
                  <a:pt x="3" y="4"/>
                </a:lnTo>
                <a:lnTo>
                  <a:pt x="7" y="0"/>
                </a:lnTo>
                <a:close/>
              </a:path>
            </a:pathLst>
          </a:custGeom>
          <a:solidFill>
            <a:srgbClr val="F2F2F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1" name="Freeform 590"/>
          <p:cNvSpPr>
            <a:spLocks/>
          </p:cNvSpPr>
          <p:nvPr/>
        </p:nvSpPr>
        <p:spPr bwMode="auto">
          <a:xfrm>
            <a:off x="11209936" y="6230427"/>
            <a:ext cx="11788" cy="9742"/>
          </a:xfrm>
          <a:custGeom>
            <a:avLst/>
            <a:gdLst>
              <a:gd name="T0" fmla="*/ 2 w 6"/>
              <a:gd name="T1" fmla="*/ 0 h 5"/>
              <a:gd name="T2" fmla="*/ 4 w 6"/>
              <a:gd name="T3" fmla="*/ 2 h 5"/>
              <a:gd name="T4" fmla="*/ 6 w 6"/>
              <a:gd name="T5" fmla="*/ 5 h 5"/>
              <a:gd name="T6" fmla="*/ 2 w 6"/>
              <a:gd name="T7" fmla="*/ 5 h 5"/>
              <a:gd name="T8" fmla="*/ 0 w 6"/>
              <a:gd name="T9" fmla="*/ 0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lnTo>
                  <a:pt x="4" y="2"/>
                </a:lnTo>
                <a:lnTo>
                  <a:pt x="6" y="5"/>
                </a:lnTo>
                <a:lnTo>
                  <a:pt x="2" y="5"/>
                </a:lnTo>
                <a:lnTo>
                  <a:pt x="0" y="0"/>
                </a:lnTo>
                <a:lnTo>
                  <a:pt x="2" y="0"/>
                </a:lnTo>
                <a:close/>
              </a:path>
            </a:pathLst>
          </a:custGeom>
          <a:solidFill>
            <a:srgbClr val="F5F5F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2" name="Freeform 591"/>
          <p:cNvSpPr>
            <a:spLocks/>
          </p:cNvSpPr>
          <p:nvPr/>
        </p:nvSpPr>
        <p:spPr bwMode="auto">
          <a:xfrm>
            <a:off x="11213866" y="6240169"/>
            <a:ext cx="7858" cy="3897"/>
          </a:xfrm>
          <a:custGeom>
            <a:avLst/>
            <a:gdLst>
              <a:gd name="T0" fmla="*/ 0 w 4"/>
              <a:gd name="T1" fmla="*/ 0 h 2"/>
              <a:gd name="T2" fmla="*/ 4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4" y="0"/>
                </a:lnTo>
                <a:lnTo>
                  <a:pt x="4" y="2"/>
                </a:lnTo>
                <a:lnTo>
                  <a:pt x="0" y="0"/>
                </a:lnTo>
                <a:close/>
              </a:path>
            </a:pathLst>
          </a:custGeom>
          <a:solidFill>
            <a:srgbClr val="FAFAF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3" name="Freeform 592"/>
          <p:cNvSpPr>
            <a:spLocks/>
          </p:cNvSpPr>
          <p:nvPr/>
        </p:nvSpPr>
        <p:spPr bwMode="auto">
          <a:xfrm>
            <a:off x="11206007" y="6222633"/>
            <a:ext cx="392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F4F4F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4" name="Freeform 593"/>
          <p:cNvSpPr>
            <a:spLocks/>
          </p:cNvSpPr>
          <p:nvPr/>
        </p:nvSpPr>
        <p:spPr bwMode="auto">
          <a:xfrm>
            <a:off x="11206007" y="6222633"/>
            <a:ext cx="7858" cy="7794"/>
          </a:xfrm>
          <a:custGeom>
            <a:avLst/>
            <a:gdLst>
              <a:gd name="T0" fmla="*/ 2 w 4"/>
              <a:gd name="T1" fmla="*/ 0 h 4"/>
              <a:gd name="T2" fmla="*/ 4 w 4"/>
              <a:gd name="T3" fmla="*/ 4 h 4"/>
              <a:gd name="T4" fmla="*/ 2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4" y="4"/>
                </a:lnTo>
                <a:lnTo>
                  <a:pt x="2" y="4"/>
                </a:lnTo>
                <a:lnTo>
                  <a:pt x="0" y="0"/>
                </a:lnTo>
                <a:lnTo>
                  <a:pt x="2" y="0"/>
                </a:lnTo>
                <a:close/>
              </a:path>
            </a:pathLst>
          </a:custGeom>
          <a:solidFill>
            <a:srgbClr val="F8F8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5" name="Freeform 594"/>
          <p:cNvSpPr>
            <a:spLocks/>
          </p:cNvSpPr>
          <p:nvPr/>
        </p:nvSpPr>
        <p:spPr bwMode="auto">
          <a:xfrm>
            <a:off x="11722694" y="6394094"/>
            <a:ext cx="229857" cy="381889"/>
          </a:xfrm>
          <a:custGeom>
            <a:avLst/>
            <a:gdLst>
              <a:gd name="T0" fmla="*/ 66 w 117"/>
              <a:gd name="T1" fmla="*/ 0 h 196"/>
              <a:gd name="T2" fmla="*/ 117 w 117"/>
              <a:gd name="T3" fmla="*/ 0 h 196"/>
              <a:gd name="T4" fmla="*/ 29 w 117"/>
              <a:gd name="T5" fmla="*/ 196 h 196"/>
              <a:gd name="T6" fmla="*/ 0 w 117"/>
              <a:gd name="T7" fmla="*/ 196 h 196"/>
              <a:gd name="T8" fmla="*/ 66 w 117"/>
              <a:gd name="T9" fmla="*/ 0 h 196"/>
            </a:gdLst>
            <a:ahLst/>
            <a:cxnLst>
              <a:cxn ang="0">
                <a:pos x="T0" y="T1"/>
              </a:cxn>
              <a:cxn ang="0">
                <a:pos x="T2" y="T3"/>
              </a:cxn>
              <a:cxn ang="0">
                <a:pos x="T4" y="T5"/>
              </a:cxn>
              <a:cxn ang="0">
                <a:pos x="T6" y="T7"/>
              </a:cxn>
              <a:cxn ang="0">
                <a:pos x="T8" y="T9"/>
              </a:cxn>
            </a:cxnLst>
            <a:rect l="0" t="0" r="r" b="b"/>
            <a:pathLst>
              <a:path w="117" h="196">
                <a:moveTo>
                  <a:pt x="66" y="0"/>
                </a:moveTo>
                <a:lnTo>
                  <a:pt x="117" y="0"/>
                </a:lnTo>
                <a:lnTo>
                  <a:pt x="29" y="196"/>
                </a:lnTo>
                <a:lnTo>
                  <a:pt x="0" y="196"/>
                </a:lnTo>
                <a:lnTo>
                  <a:pt x="66" y="0"/>
                </a:lnTo>
                <a:close/>
              </a:path>
            </a:pathLst>
          </a:custGeom>
          <a:solidFill>
            <a:srgbClr val="5051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6" name="Freeform 595"/>
          <p:cNvSpPr>
            <a:spLocks/>
          </p:cNvSpPr>
          <p:nvPr/>
        </p:nvSpPr>
        <p:spPr bwMode="auto">
          <a:xfrm>
            <a:off x="11754127" y="6397990"/>
            <a:ext cx="172884" cy="377992"/>
          </a:xfrm>
          <a:custGeom>
            <a:avLst/>
            <a:gdLst>
              <a:gd name="T0" fmla="*/ 78 w 88"/>
              <a:gd name="T1" fmla="*/ 0 h 194"/>
              <a:gd name="T2" fmla="*/ 88 w 88"/>
              <a:gd name="T3" fmla="*/ 29 h 194"/>
              <a:gd name="T4" fmla="*/ 44 w 88"/>
              <a:gd name="T5" fmla="*/ 125 h 194"/>
              <a:gd name="T6" fmla="*/ 13 w 88"/>
              <a:gd name="T7" fmla="*/ 194 h 194"/>
              <a:gd name="T8" fmla="*/ 0 w 88"/>
              <a:gd name="T9" fmla="*/ 194 h 194"/>
              <a:gd name="T10" fmla="*/ 78 w 88"/>
              <a:gd name="T11" fmla="*/ 0 h 194"/>
            </a:gdLst>
            <a:ahLst/>
            <a:cxnLst>
              <a:cxn ang="0">
                <a:pos x="T0" y="T1"/>
              </a:cxn>
              <a:cxn ang="0">
                <a:pos x="T2" y="T3"/>
              </a:cxn>
              <a:cxn ang="0">
                <a:pos x="T4" y="T5"/>
              </a:cxn>
              <a:cxn ang="0">
                <a:pos x="T6" y="T7"/>
              </a:cxn>
              <a:cxn ang="0">
                <a:pos x="T8" y="T9"/>
              </a:cxn>
              <a:cxn ang="0">
                <a:pos x="T10" y="T11"/>
              </a:cxn>
            </a:cxnLst>
            <a:rect l="0" t="0" r="r" b="b"/>
            <a:pathLst>
              <a:path w="88" h="194">
                <a:moveTo>
                  <a:pt x="78" y="0"/>
                </a:moveTo>
                <a:lnTo>
                  <a:pt x="88" y="29"/>
                </a:lnTo>
                <a:lnTo>
                  <a:pt x="44" y="125"/>
                </a:lnTo>
                <a:lnTo>
                  <a:pt x="13" y="194"/>
                </a:lnTo>
                <a:lnTo>
                  <a:pt x="0" y="194"/>
                </a:lnTo>
                <a:lnTo>
                  <a:pt x="78" y="0"/>
                </a:lnTo>
                <a:close/>
              </a:path>
            </a:pathLst>
          </a:custGeom>
          <a:solidFill>
            <a:srgbClr val="28292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7" name="Freeform 596"/>
          <p:cNvSpPr>
            <a:spLocks/>
          </p:cNvSpPr>
          <p:nvPr/>
        </p:nvSpPr>
        <p:spPr bwMode="auto">
          <a:xfrm>
            <a:off x="11907365" y="6394094"/>
            <a:ext cx="223963" cy="415012"/>
          </a:xfrm>
          <a:custGeom>
            <a:avLst/>
            <a:gdLst>
              <a:gd name="T0" fmla="*/ 0 w 114"/>
              <a:gd name="T1" fmla="*/ 0 h 213"/>
              <a:gd name="T2" fmla="*/ 64 w 114"/>
              <a:gd name="T3" fmla="*/ 0 h 213"/>
              <a:gd name="T4" fmla="*/ 64 w 114"/>
              <a:gd name="T5" fmla="*/ 94 h 213"/>
              <a:gd name="T6" fmla="*/ 114 w 114"/>
              <a:gd name="T7" fmla="*/ 200 h 213"/>
              <a:gd name="T8" fmla="*/ 89 w 114"/>
              <a:gd name="T9" fmla="*/ 213 h 213"/>
              <a:gd name="T10" fmla="*/ 31 w 114"/>
              <a:gd name="T11" fmla="*/ 104 h 213"/>
              <a:gd name="T12" fmla="*/ 31 w 114"/>
              <a:gd name="T13" fmla="*/ 104 h 213"/>
              <a:gd name="T14" fmla="*/ 0 w 114"/>
              <a:gd name="T15" fmla="*/ 0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13">
                <a:moveTo>
                  <a:pt x="0" y="0"/>
                </a:moveTo>
                <a:lnTo>
                  <a:pt x="64" y="0"/>
                </a:lnTo>
                <a:lnTo>
                  <a:pt x="64" y="94"/>
                </a:lnTo>
                <a:lnTo>
                  <a:pt x="114" y="200"/>
                </a:lnTo>
                <a:lnTo>
                  <a:pt x="89" y="213"/>
                </a:lnTo>
                <a:lnTo>
                  <a:pt x="31" y="104"/>
                </a:lnTo>
                <a:lnTo>
                  <a:pt x="31" y="104"/>
                </a:lnTo>
                <a:lnTo>
                  <a:pt x="0" y="0"/>
                </a:lnTo>
                <a:close/>
              </a:path>
            </a:pathLst>
          </a:custGeom>
          <a:solidFill>
            <a:srgbClr val="5051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8" name="Freeform 597"/>
          <p:cNvSpPr>
            <a:spLocks/>
          </p:cNvSpPr>
          <p:nvPr/>
        </p:nvSpPr>
        <p:spPr bwMode="auto">
          <a:xfrm>
            <a:off x="11983984" y="6394094"/>
            <a:ext cx="147344" cy="401373"/>
          </a:xfrm>
          <a:custGeom>
            <a:avLst/>
            <a:gdLst>
              <a:gd name="T0" fmla="*/ 0 w 75"/>
              <a:gd name="T1" fmla="*/ 0 h 206"/>
              <a:gd name="T2" fmla="*/ 25 w 75"/>
              <a:gd name="T3" fmla="*/ 0 h 206"/>
              <a:gd name="T4" fmla="*/ 25 w 75"/>
              <a:gd name="T5" fmla="*/ 94 h 206"/>
              <a:gd name="T6" fmla="*/ 75 w 75"/>
              <a:gd name="T7" fmla="*/ 200 h 206"/>
              <a:gd name="T8" fmla="*/ 65 w 75"/>
              <a:gd name="T9" fmla="*/ 206 h 206"/>
              <a:gd name="T10" fmla="*/ 8 w 75"/>
              <a:gd name="T11" fmla="*/ 96 h 206"/>
              <a:gd name="T12" fmla="*/ 0 w 75"/>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75" h="206">
                <a:moveTo>
                  <a:pt x="0" y="0"/>
                </a:moveTo>
                <a:lnTo>
                  <a:pt x="25" y="0"/>
                </a:lnTo>
                <a:lnTo>
                  <a:pt x="25" y="94"/>
                </a:lnTo>
                <a:lnTo>
                  <a:pt x="75" y="200"/>
                </a:lnTo>
                <a:lnTo>
                  <a:pt x="65" y="206"/>
                </a:lnTo>
                <a:lnTo>
                  <a:pt x="8" y="96"/>
                </a:lnTo>
                <a:lnTo>
                  <a:pt x="0" y="0"/>
                </a:lnTo>
                <a:close/>
              </a:path>
            </a:pathLst>
          </a:custGeom>
          <a:solidFill>
            <a:srgbClr val="28292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39" name="Freeform 598"/>
          <p:cNvSpPr>
            <a:spLocks/>
          </p:cNvSpPr>
          <p:nvPr/>
        </p:nvSpPr>
        <p:spPr bwMode="auto">
          <a:xfrm>
            <a:off x="11013478" y="6142748"/>
            <a:ext cx="687606" cy="352663"/>
          </a:xfrm>
          <a:custGeom>
            <a:avLst/>
            <a:gdLst>
              <a:gd name="T0" fmla="*/ 0 w 350"/>
              <a:gd name="T1" fmla="*/ 0 h 181"/>
              <a:gd name="T2" fmla="*/ 6 w 350"/>
              <a:gd name="T3" fmla="*/ 0 h 181"/>
              <a:gd name="T4" fmla="*/ 10 w 350"/>
              <a:gd name="T5" fmla="*/ 4 h 181"/>
              <a:gd name="T6" fmla="*/ 14 w 350"/>
              <a:gd name="T7" fmla="*/ 8 h 181"/>
              <a:gd name="T8" fmla="*/ 18 w 350"/>
              <a:gd name="T9" fmla="*/ 12 h 181"/>
              <a:gd name="T10" fmla="*/ 22 w 350"/>
              <a:gd name="T11" fmla="*/ 20 h 181"/>
              <a:gd name="T12" fmla="*/ 23 w 350"/>
              <a:gd name="T13" fmla="*/ 27 h 181"/>
              <a:gd name="T14" fmla="*/ 25 w 350"/>
              <a:gd name="T15" fmla="*/ 35 h 181"/>
              <a:gd name="T16" fmla="*/ 29 w 350"/>
              <a:gd name="T17" fmla="*/ 47 h 181"/>
              <a:gd name="T18" fmla="*/ 31 w 350"/>
              <a:gd name="T19" fmla="*/ 58 h 181"/>
              <a:gd name="T20" fmla="*/ 37 w 350"/>
              <a:gd name="T21" fmla="*/ 70 h 181"/>
              <a:gd name="T22" fmla="*/ 41 w 350"/>
              <a:gd name="T23" fmla="*/ 81 h 181"/>
              <a:gd name="T24" fmla="*/ 46 w 350"/>
              <a:gd name="T25" fmla="*/ 93 h 181"/>
              <a:gd name="T26" fmla="*/ 54 w 350"/>
              <a:gd name="T27" fmla="*/ 102 h 181"/>
              <a:gd name="T28" fmla="*/ 64 w 350"/>
              <a:gd name="T29" fmla="*/ 114 h 181"/>
              <a:gd name="T30" fmla="*/ 89 w 350"/>
              <a:gd name="T31" fmla="*/ 137 h 181"/>
              <a:gd name="T32" fmla="*/ 118 w 350"/>
              <a:gd name="T33" fmla="*/ 154 h 181"/>
              <a:gd name="T34" fmla="*/ 148 w 350"/>
              <a:gd name="T35" fmla="*/ 166 h 181"/>
              <a:gd name="T36" fmla="*/ 162 w 350"/>
              <a:gd name="T37" fmla="*/ 170 h 181"/>
              <a:gd name="T38" fmla="*/ 177 w 350"/>
              <a:gd name="T39" fmla="*/ 173 h 181"/>
              <a:gd name="T40" fmla="*/ 212 w 350"/>
              <a:gd name="T41" fmla="*/ 177 h 181"/>
              <a:gd name="T42" fmla="*/ 240 w 350"/>
              <a:gd name="T43" fmla="*/ 175 h 181"/>
              <a:gd name="T44" fmla="*/ 267 w 350"/>
              <a:gd name="T45" fmla="*/ 168 h 181"/>
              <a:gd name="T46" fmla="*/ 294 w 350"/>
              <a:gd name="T47" fmla="*/ 154 h 181"/>
              <a:gd name="T48" fmla="*/ 311 w 350"/>
              <a:gd name="T49" fmla="*/ 141 h 181"/>
              <a:gd name="T50" fmla="*/ 329 w 350"/>
              <a:gd name="T51" fmla="*/ 120 h 181"/>
              <a:gd name="T52" fmla="*/ 342 w 350"/>
              <a:gd name="T53" fmla="*/ 97 h 181"/>
              <a:gd name="T54" fmla="*/ 346 w 350"/>
              <a:gd name="T55" fmla="*/ 73 h 181"/>
              <a:gd name="T56" fmla="*/ 346 w 350"/>
              <a:gd name="T57" fmla="*/ 64 h 181"/>
              <a:gd name="T58" fmla="*/ 344 w 350"/>
              <a:gd name="T59" fmla="*/ 54 h 181"/>
              <a:gd name="T60" fmla="*/ 338 w 350"/>
              <a:gd name="T61" fmla="*/ 47 h 181"/>
              <a:gd name="T62" fmla="*/ 340 w 350"/>
              <a:gd name="T63" fmla="*/ 45 h 181"/>
              <a:gd name="T64" fmla="*/ 346 w 350"/>
              <a:gd name="T65" fmla="*/ 52 h 181"/>
              <a:gd name="T66" fmla="*/ 350 w 350"/>
              <a:gd name="T67" fmla="*/ 62 h 181"/>
              <a:gd name="T68" fmla="*/ 350 w 350"/>
              <a:gd name="T69" fmla="*/ 73 h 181"/>
              <a:gd name="T70" fmla="*/ 344 w 350"/>
              <a:gd name="T71" fmla="*/ 98 h 181"/>
              <a:gd name="T72" fmla="*/ 331 w 350"/>
              <a:gd name="T73" fmla="*/ 123 h 181"/>
              <a:gd name="T74" fmla="*/ 313 w 350"/>
              <a:gd name="T75" fmla="*/ 143 h 181"/>
              <a:gd name="T76" fmla="*/ 296 w 350"/>
              <a:gd name="T77" fmla="*/ 158 h 181"/>
              <a:gd name="T78" fmla="*/ 269 w 350"/>
              <a:gd name="T79" fmla="*/ 170 h 181"/>
              <a:gd name="T80" fmla="*/ 240 w 350"/>
              <a:gd name="T81" fmla="*/ 177 h 181"/>
              <a:gd name="T82" fmla="*/ 212 w 350"/>
              <a:gd name="T83" fmla="*/ 181 h 181"/>
              <a:gd name="T84" fmla="*/ 175 w 350"/>
              <a:gd name="T85" fmla="*/ 177 h 181"/>
              <a:gd name="T86" fmla="*/ 162 w 350"/>
              <a:gd name="T87" fmla="*/ 173 h 181"/>
              <a:gd name="T88" fmla="*/ 146 w 350"/>
              <a:gd name="T89" fmla="*/ 170 h 181"/>
              <a:gd name="T90" fmla="*/ 116 w 350"/>
              <a:gd name="T91" fmla="*/ 156 h 181"/>
              <a:gd name="T92" fmla="*/ 87 w 350"/>
              <a:gd name="T93" fmla="*/ 139 h 181"/>
              <a:gd name="T94" fmla="*/ 62 w 350"/>
              <a:gd name="T95" fmla="*/ 118 h 181"/>
              <a:gd name="T96" fmla="*/ 52 w 350"/>
              <a:gd name="T97" fmla="*/ 104 h 181"/>
              <a:gd name="T98" fmla="*/ 45 w 350"/>
              <a:gd name="T99" fmla="*/ 95 h 181"/>
              <a:gd name="T100" fmla="*/ 39 w 350"/>
              <a:gd name="T101" fmla="*/ 83 h 181"/>
              <a:gd name="T102" fmla="*/ 33 w 350"/>
              <a:gd name="T103" fmla="*/ 70 h 181"/>
              <a:gd name="T104" fmla="*/ 29 w 350"/>
              <a:gd name="T105" fmla="*/ 58 h 181"/>
              <a:gd name="T106" fmla="*/ 25 w 350"/>
              <a:gd name="T107" fmla="*/ 48 h 181"/>
              <a:gd name="T108" fmla="*/ 22 w 350"/>
              <a:gd name="T109" fmla="*/ 35 h 181"/>
              <a:gd name="T110" fmla="*/ 20 w 350"/>
              <a:gd name="T111" fmla="*/ 29 h 181"/>
              <a:gd name="T112" fmla="*/ 18 w 350"/>
              <a:gd name="T113" fmla="*/ 22 h 181"/>
              <a:gd name="T114" fmla="*/ 14 w 350"/>
              <a:gd name="T115" fmla="*/ 14 h 181"/>
              <a:gd name="T116" fmla="*/ 12 w 350"/>
              <a:gd name="T117" fmla="*/ 10 h 181"/>
              <a:gd name="T118" fmla="*/ 8 w 350"/>
              <a:gd name="T119" fmla="*/ 6 h 181"/>
              <a:gd name="T120" fmla="*/ 4 w 350"/>
              <a:gd name="T121" fmla="*/ 4 h 181"/>
              <a:gd name="T122" fmla="*/ 0 w 350"/>
              <a:gd name="T123" fmla="*/ 4 h 181"/>
              <a:gd name="T124" fmla="*/ 0 w 350"/>
              <a:gd name="T1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 h="181">
                <a:moveTo>
                  <a:pt x="0" y="0"/>
                </a:moveTo>
                <a:lnTo>
                  <a:pt x="6" y="0"/>
                </a:lnTo>
                <a:lnTo>
                  <a:pt x="10" y="4"/>
                </a:lnTo>
                <a:lnTo>
                  <a:pt x="14" y="8"/>
                </a:lnTo>
                <a:lnTo>
                  <a:pt x="18" y="12"/>
                </a:lnTo>
                <a:lnTo>
                  <a:pt x="22" y="20"/>
                </a:lnTo>
                <a:lnTo>
                  <a:pt x="23" y="27"/>
                </a:lnTo>
                <a:lnTo>
                  <a:pt x="25" y="35"/>
                </a:lnTo>
                <a:lnTo>
                  <a:pt x="29" y="47"/>
                </a:lnTo>
                <a:lnTo>
                  <a:pt x="31" y="58"/>
                </a:lnTo>
                <a:lnTo>
                  <a:pt x="37" y="70"/>
                </a:lnTo>
                <a:lnTo>
                  <a:pt x="41" y="81"/>
                </a:lnTo>
                <a:lnTo>
                  <a:pt x="46" y="93"/>
                </a:lnTo>
                <a:lnTo>
                  <a:pt x="54" y="102"/>
                </a:lnTo>
                <a:lnTo>
                  <a:pt x="64" y="114"/>
                </a:lnTo>
                <a:lnTo>
                  <a:pt x="89" y="137"/>
                </a:lnTo>
                <a:lnTo>
                  <a:pt x="118" y="154"/>
                </a:lnTo>
                <a:lnTo>
                  <a:pt x="148" y="166"/>
                </a:lnTo>
                <a:lnTo>
                  <a:pt x="162" y="170"/>
                </a:lnTo>
                <a:lnTo>
                  <a:pt x="177" y="173"/>
                </a:lnTo>
                <a:lnTo>
                  <a:pt x="212" y="177"/>
                </a:lnTo>
                <a:lnTo>
                  <a:pt x="240" y="175"/>
                </a:lnTo>
                <a:lnTo>
                  <a:pt x="267" y="168"/>
                </a:lnTo>
                <a:lnTo>
                  <a:pt x="294" y="154"/>
                </a:lnTo>
                <a:lnTo>
                  <a:pt x="311" y="141"/>
                </a:lnTo>
                <a:lnTo>
                  <a:pt x="329" y="120"/>
                </a:lnTo>
                <a:lnTo>
                  <a:pt x="342" y="97"/>
                </a:lnTo>
                <a:lnTo>
                  <a:pt x="346" y="73"/>
                </a:lnTo>
                <a:lnTo>
                  <a:pt x="346" y="64"/>
                </a:lnTo>
                <a:lnTo>
                  <a:pt x="344" y="54"/>
                </a:lnTo>
                <a:lnTo>
                  <a:pt x="338" y="47"/>
                </a:lnTo>
                <a:lnTo>
                  <a:pt x="340" y="45"/>
                </a:lnTo>
                <a:lnTo>
                  <a:pt x="346" y="52"/>
                </a:lnTo>
                <a:lnTo>
                  <a:pt x="350" y="62"/>
                </a:lnTo>
                <a:lnTo>
                  <a:pt x="350" y="73"/>
                </a:lnTo>
                <a:lnTo>
                  <a:pt x="344" y="98"/>
                </a:lnTo>
                <a:lnTo>
                  <a:pt x="331" y="123"/>
                </a:lnTo>
                <a:lnTo>
                  <a:pt x="313" y="143"/>
                </a:lnTo>
                <a:lnTo>
                  <a:pt x="296" y="158"/>
                </a:lnTo>
                <a:lnTo>
                  <a:pt x="269" y="170"/>
                </a:lnTo>
                <a:lnTo>
                  <a:pt x="240" y="177"/>
                </a:lnTo>
                <a:lnTo>
                  <a:pt x="212" y="181"/>
                </a:lnTo>
                <a:lnTo>
                  <a:pt x="175" y="177"/>
                </a:lnTo>
                <a:lnTo>
                  <a:pt x="162" y="173"/>
                </a:lnTo>
                <a:lnTo>
                  <a:pt x="146" y="170"/>
                </a:lnTo>
                <a:lnTo>
                  <a:pt x="116" y="156"/>
                </a:lnTo>
                <a:lnTo>
                  <a:pt x="87" y="139"/>
                </a:lnTo>
                <a:lnTo>
                  <a:pt x="62" y="118"/>
                </a:lnTo>
                <a:lnTo>
                  <a:pt x="52" y="104"/>
                </a:lnTo>
                <a:lnTo>
                  <a:pt x="45" y="95"/>
                </a:lnTo>
                <a:lnTo>
                  <a:pt x="39" y="83"/>
                </a:lnTo>
                <a:lnTo>
                  <a:pt x="33" y="70"/>
                </a:lnTo>
                <a:lnTo>
                  <a:pt x="29" y="58"/>
                </a:lnTo>
                <a:lnTo>
                  <a:pt x="25" y="48"/>
                </a:lnTo>
                <a:lnTo>
                  <a:pt x="22" y="35"/>
                </a:lnTo>
                <a:lnTo>
                  <a:pt x="20" y="29"/>
                </a:lnTo>
                <a:lnTo>
                  <a:pt x="18" y="22"/>
                </a:lnTo>
                <a:lnTo>
                  <a:pt x="14" y="14"/>
                </a:lnTo>
                <a:lnTo>
                  <a:pt x="12" y="10"/>
                </a:lnTo>
                <a:lnTo>
                  <a:pt x="8" y="6"/>
                </a:lnTo>
                <a:lnTo>
                  <a:pt x="4" y="4"/>
                </a:lnTo>
                <a:lnTo>
                  <a:pt x="0" y="4"/>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0" name="Freeform 599"/>
          <p:cNvSpPr>
            <a:spLocks/>
          </p:cNvSpPr>
          <p:nvPr/>
        </p:nvSpPr>
        <p:spPr bwMode="auto">
          <a:xfrm>
            <a:off x="11667685" y="6214840"/>
            <a:ext cx="55008" cy="52607"/>
          </a:xfrm>
          <a:custGeom>
            <a:avLst/>
            <a:gdLst>
              <a:gd name="T0" fmla="*/ 23 w 28"/>
              <a:gd name="T1" fmla="*/ 0 h 27"/>
              <a:gd name="T2" fmla="*/ 28 w 28"/>
              <a:gd name="T3" fmla="*/ 23 h 27"/>
              <a:gd name="T4" fmla="*/ 17 w 28"/>
              <a:gd name="T5" fmla="*/ 27 h 27"/>
              <a:gd name="T6" fmla="*/ 17 w 28"/>
              <a:gd name="T7" fmla="*/ 27 h 27"/>
              <a:gd name="T8" fmla="*/ 15 w 28"/>
              <a:gd name="T9" fmla="*/ 27 h 27"/>
              <a:gd name="T10" fmla="*/ 15 w 28"/>
              <a:gd name="T11" fmla="*/ 27 h 27"/>
              <a:gd name="T12" fmla="*/ 11 w 28"/>
              <a:gd name="T13" fmla="*/ 27 h 27"/>
              <a:gd name="T14" fmla="*/ 5 w 28"/>
              <a:gd name="T15" fmla="*/ 25 h 27"/>
              <a:gd name="T16" fmla="*/ 1 w 28"/>
              <a:gd name="T17" fmla="*/ 23 h 27"/>
              <a:gd name="T18" fmla="*/ 0 w 28"/>
              <a:gd name="T19" fmla="*/ 17 h 27"/>
              <a:gd name="T20" fmla="*/ 0 w 28"/>
              <a:gd name="T21" fmla="*/ 13 h 27"/>
              <a:gd name="T22" fmla="*/ 1 w 28"/>
              <a:gd name="T23" fmla="*/ 8 h 27"/>
              <a:gd name="T24" fmla="*/ 5 w 28"/>
              <a:gd name="T25" fmla="*/ 6 h 27"/>
              <a:gd name="T26" fmla="*/ 9 w 28"/>
              <a:gd name="T27" fmla="*/ 2 h 27"/>
              <a:gd name="T28" fmla="*/ 9 w 28"/>
              <a:gd name="T29" fmla="*/ 2 h 27"/>
              <a:gd name="T30" fmla="*/ 9 w 28"/>
              <a:gd name="T31" fmla="*/ 2 h 27"/>
              <a:gd name="T32" fmla="*/ 23 w 28"/>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23" y="0"/>
                </a:moveTo>
                <a:lnTo>
                  <a:pt x="28" y="23"/>
                </a:lnTo>
                <a:lnTo>
                  <a:pt x="17" y="27"/>
                </a:lnTo>
                <a:lnTo>
                  <a:pt x="17" y="27"/>
                </a:lnTo>
                <a:lnTo>
                  <a:pt x="15" y="27"/>
                </a:lnTo>
                <a:lnTo>
                  <a:pt x="15" y="27"/>
                </a:lnTo>
                <a:lnTo>
                  <a:pt x="11" y="27"/>
                </a:lnTo>
                <a:lnTo>
                  <a:pt x="5" y="25"/>
                </a:lnTo>
                <a:lnTo>
                  <a:pt x="1" y="23"/>
                </a:lnTo>
                <a:lnTo>
                  <a:pt x="0" y="17"/>
                </a:lnTo>
                <a:lnTo>
                  <a:pt x="0" y="13"/>
                </a:lnTo>
                <a:lnTo>
                  <a:pt x="1" y="8"/>
                </a:lnTo>
                <a:lnTo>
                  <a:pt x="5" y="6"/>
                </a:lnTo>
                <a:lnTo>
                  <a:pt x="9" y="2"/>
                </a:lnTo>
                <a:lnTo>
                  <a:pt x="9" y="2"/>
                </a:lnTo>
                <a:lnTo>
                  <a:pt x="9" y="2"/>
                </a:lnTo>
                <a:lnTo>
                  <a:pt x="23" y="0"/>
                </a:lnTo>
                <a:close/>
              </a:path>
            </a:pathLst>
          </a:custGeom>
          <a:solidFill>
            <a:srgbClr val="A988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1" name="Freeform 600"/>
          <p:cNvSpPr>
            <a:spLocks/>
          </p:cNvSpPr>
          <p:nvPr/>
        </p:nvSpPr>
        <p:spPr bwMode="auto">
          <a:xfrm>
            <a:off x="11693225" y="6109625"/>
            <a:ext cx="180742" cy="157821"/>
          </a:xfrm>
          <a:custGeom>
            <a:avLst/>
            <a:gdLst>
              <a:gd name="T0" fmla="*/ 73 w 92"/>
              <a:gd name="T1" fmla="*/ 0 h 81"/>
              <a:gd name="T2" fmla="*/ 84 w 92"/>
              <a:gd name="T3" fmla="*/ 0 h 81"/>
              <a:gd name="T4" fmla="*/ 92 w 92"/>
              <a:gd name="T5" fmla="*/ 21 h 81"/>
              <a:gd name="T6" fmla="*/ 79 w 92"/>
              <a:gd name="T7" fmla="*/ 42 h 81"/>
              <a:gd name="T8" fmla="*/ 56 w 92"/>
              <a:gd name="T9" fmla="*/ 62 h 81"/>
              <a:gd name="T10" fmla="*/ 25 w 92"/>
              <a:gd name="T11" fmla="*/ 75 h 81"/>
              <a:gd name="T12" fmla="*/ 6 w 92"/>
              <a:gd name="T13" fmla="*/ 81 h 81"/>
              <a:gd name="T14" fmla="*/ 0 w 92"/>
              <a:gd name="T15" fmla="*/ 56 h 81"/>
              <a:gd name="T16" fmla="*/ 33 w 92"/>
              <a:gd name="T17" fmla="*/ 44 h 81"/>
              <a:gd name="T18" fmla="*/ 56 w 92"/>
              <a:gd name="T19" fmla="*/ 31 h 81"/>
              <a:gd name="T20" fmla="*/ 69 w 92"/>
              <a:gd name="T21" fmla="*/ 12 h 81"/>
              <a:gd name="T22" fmla="*/ 73 w 92"/>
              <a:gd name="T2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81">
                <a:moveTo>
                  <a:pt x="73" y="0"/>
                </a:moveTo>
                <a:lnTo>
                  <a:pt x="84" y="0"/>
                </a:lnTo>
                <a:lnTo>
                  <a:pt x="92" y="21"/>
                </a:lnTo>
                <a:lnTo>
                  <a:pt x="79" y="42"/>
                </a:lnTo>
                <a:lnTo>
                  <a:pt x="56" y="62"/>
                </a:lnTo>
                <a:lnTo>
                  <a:pt x="25" y="75"/>
                </a:lnTo>
                <a:lnTo>
                  <a:pt x="6" y="81"/>
                </a:lnTo>
                <a:lnTo>
                  <a:pt x="0" y="56"/>
                </a:lnTo>
                <a:lnTo>
                  <a:pt x="33" y="44"/>
                </a:lnTo>
                <a:lnTo>
                  <a:pt x="56" y="31"/>
                </a:lnTo>
                <a:lnTo>
                  <a:pt x="69" y="12"/>
                </a:lnTo>
                <a:lnTo>
                  <a:pt x="73" y="0"/>
                </a:lnTo>
                <a:close/>
              </a:path>
            </a:pathLst>
          </a:custGeom>
          <a:solidFill>
            <a:srgbClr val="C81A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2" name="Freeform 601"/>
          <p:cNvSpPr>
            <a:spLocks/>
          </p:cNvSpPr>
          <p:nvPr/>
        </p:nvSpPr>
        <p:spPr bwMode="auto">
          <a:xfrm>
            <a:off x="11923082" y="6047276"/>
            <a:ext cx="41256" cy="253294"/>
          </a:xfrm>
          <a:custGeom>
            <a:avLst/>
            <a:gdLst>
              <a:gd name="T0" fmla="*/ 21 w 21"/>
              <a:gd name="T1" fmla="*/ 0 h 130"/>
              <a:gd name="T2" fmla="*/ 2 w 21"/>
              <a:gd name="T3" fmla="*/ 130 h 130"/>
              <a:gd name="T4" fmla="*/ 0 w 21"/>
              <a:gd name="T5" fmla="*/ 0 h 130"/>
              <a:gd name="T6" fmla="*/ 6 w 21"/>
              <a:gd name="T7" fmla="*/ 11 h 130"/>
              <a:gd name="T8" fmla="*/ 21 w 21"/>
              <a:gd name="T9" fmla="*/ 0 h 130"/>
            </a:gdLst>
            <a:ahLst/>
            <a:cxnLst>
              <a:cxn ang="0">
                <a:pos x="T0" y="T1"/>
              </a:cxn>
              <a:cxn ang="0">
                <a:pos x="T2" y="T3"/>
              </a:cxn>
              <a:cxn ang="0">
                <a:pos x="T4" y="T5"/>
              </a:cxn>
              <a:cxn ang="0">
                <a:pos x="T6" y="T7"/>
              </a:cxn>
              <a:cxn ang="0">
                <a:pos x="T8" y="T9"/>
              </a:cxn>
            </a:cxnLst>
            <a:rect l="0" t="0" r="r" b="b"/>
            <a:pathLst>
              <a:path w="21" h="130">
                <a:moveTo>
                  <a:pt x="21" y="0"/>
                </a:moveTo>
                <a:lnTo>
                  <a:pt x="2" y="130"/>
                </a:lnTo>
                <a:lnTo>
                  <a:pt x="0" y="0"/>
                </a:lnTo>
                <a:lnTo>
                  <a:pt x="6" y="11"/>
                </a:lnTo>
                <a:lnTo>
                  <a:pt x="21" y="0"/>
                </a:lnTo>
                <a:close/>
              </a:path>
            </a:pathLst>
          </a:custGeom>
          <a:solidFill>
            <a:srgbClr val="C81A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3" name="Freeform 602"/>
          <p:cNvSpPr>
            <a:spLocks/>
          </p:cNvSpPr>
          <p:nvPr/>
        </p:nvSpPr>
        <p:spPr bwMode="auto">
          <a:xfrm>
            <a:off x="10504649" y="6528534"/>
            <a:ext cx="80548" cy="31175"/>
          </a:xfrm>
          <a:custGeom>
            <a:avLst/>
            <a:gdLst>
              <a:gd name="T0" fmla="*/ 0 w 41"/>
              <a:gd name="T1" fmla="*/ 0 h 16"/>
              <a:gd name="T2" fmla="*/ 21 w 41"/>
              <a:gd name="T3" fmla="*/ 0 h 16"/>
              <a:gd name="T4" fmla="*/ 41 w 41"/>
              <a:gd name="T5" fmla="*/ 12 h 16"/>
              <a:gd name="T6" fmla="*/ 41 w 41"/>
              <a:gd name="T7" fmla="*/ 16 h 16"/>
              <a:gd name="T8" fmla="*/ 0 w 41"/>
              <a:gd name="T9" fmla="*/ 16 h 16"/>
              <a:gd name="T10" fmla="*/ 0 w 41"/>
              <a:gd name="T11" fmla="*/ 0 h 16"/>
            </a:gdLst>
            <a:ahLst/>
            <a:cxnLst>
              <a:cxn ang="0">
                <a:pos x="T0" y="T1"/>
              </a:cxn>
              <a:cxn ang="0">
                <a:pos x="T2" y="T3"/>
              </a:cxn>
              <a:cxn ang="0">
                <a:pos x="T4" y="T5"/>
              </a:cxn>
              <a:cxn ang="0">
                <a:pos x="T6" y="T7"/>
              </a:cxn>
              <a:cxn ang="0">
                <a:pos x="T8" y="T9"/>
              </a:cxn>
              <a:cxn ang="0">
                <a:pos x="T10" y="T11"/>
              </a:cxn>
            </a:cxnLst>
            <a:rect l="0" t="0" r="r" b="b"/>
            <a:pathLst>
              <a:path w="41" h="16">
                <a:moveTo>
                  <a:pt x="0" y="0"/>
                </a:moveTo>
                <a:lnTo>
                  <a:pt x="21" y="0"/>
                </a:lnTo>
                <a:lnTo>
                  <a:pt x="41" y="12"/>
                </a:lnTo>
                <a:lnTo>
                  <a:pt x="41" y="16"/>
                </a:lnTo>
                <a:lnTo>
                  <a:pt x="0" y="16"/>
                </a:lnTo>
                <a:lnTo>
                  <a:pt x="0" y="0"/>
                </a:lnTo>
                <a:close/>
              </a:path>
            </a:pathLst>
          </a:custGeom>
          <a:solidFill>
            <a:srgbClr val="73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4" name="Freeform 603"/>
          <p:cNvSpPr>
            <a:spLocks/>
          </p:cNvSpPr>
          <p:nvPr/>
        </p:nvSpPr>
        <p:spPr bwMode="auto">
          <a:xfrm>
            <a:off x="10376951" y="6528534"/>
            <a:ext cx="74654" cy="31175"/>
          </a:xfrm>
          <a:custGeom>
            <a:avLst/>
            <a:gdLst>
              <a:gd name="T0" fmla="*/ 38 w 38"/>
              <a:gd name="T1" fmla="*/ 0 h 16"/>
              <a:gd name="T2" fmla="*/ 38 w 38"/>
              <a:gd name="T3" fmla="*/ 16 h 16"/>
              <a:gd name="T4" fmla="*/ 0 w 38"/>
              <a:gd name="T5" fmla="*/ 16 h 16"/>
              <a:gd name="T6" fmla="*/ 0 w 38"/>
              <a:gd name="T7" fmla="*/ 12 h 16"/>
              <a:gd name="T8" fmla="*/ 17 w 38"/>
              <a:gd name="T9" fmla="*/ 0 h 16"/>
              <a:gd name="T10" fmla="*/ 38 w 38"/>
              <a:gd name="T11" fmla="*/ 0 h 16"/>
            </a:gdLst>
            <a:ahLst/>
            <a:cxnLst>
              <a:cxn ang="0">
                <a:pos x="T0" y="T1"/>
              </a:cxn>
              <a:cxn ang="0">
                <a:pos x="T2" y="T3"/>
              </a:cxn>
              <a:cxn ang="0">
                <a:pos x="T4" y="T5"/>
              </a:cxn>
              <a:cxn ang="0">
                <a:pos x="T6" y="T7"/>
              </a:cxn>
              <a:cxn ang="0">
                <a:pos x="T8" y="T9"/>
              </a:cxn>
              <a:cxn ang="0">
                <a:pos x="T10" y="T11"/>
              </a:cxn>
            </a:cxnLst>
            <a:rect l="0" t="0" r="r" b="b"/>
            <a:pathLst>
              <a:path w="38" h="16">
                <a:moveTo>
                  <a:pt x="38" y="0"/>
                </a:moveTo>
                <a:lnTo>
                  <a:pt x="38" y="16"/>
                </a:lnTo>
                <a:lnTo>
                  <a:pt x="0" y="16"/>
                </a:lnTo>
                <a:lnTo>
                  <a:pt x="0" y="12"/>
                </a:lnTo>
                <a:lnTo>
                  <a:pt x="17" y="0"/>
                </a:lnTo>
                <a:lnTo>
                  <a:pt x="38" y="0"/>
                </a:lnTo>
                <a:close/>
              </a:path>
            </a:pathLst>
          </a:custGeom>
          <a:solidFill>
            <a:srgbClr val="7374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5" name="Freeform 604"/>
          <p:cNvSpPr>
            <a:spLocks/>
          </p:cNvSpPr>
          <p:nvPr/>
        </p:nvSpPr>
        <p:spPr bwMode="auto">
          <a:xfrm>
            <a:off x="11893613" y="6095987"/>
            <a:ext cx="98229" cy="313694"/>
          </a:xfrm>
          <a:custGeom>
            <a:avLst/>
            <a:gdLst>
              <a:gd name="T0" fmla="*/ 44 w 50"/>
              <a:gd name="T1" fmla="*/ 0 h 161"/>
              <a:gd name="T2" fmla="*/ 50 w 50"/>
              <a:gd name="T3" fmla="*/ 0 h 161"/>
              <a:gd name="T4" fmla="*/ 50 w 50"/>
              <a:gd name="T5" fmla="*/ 11 h 161"/>
              <a:gd name="T6" fmla="*/ 50 w 50"/>
              <a:gd name="T7" fmla="*/ 32 h 161"/>
              <a:gd name="T8" fmla="*/ 50 w 50"/>
              <a:gd name="T9" fmla="*/ 57 h 161"/>
              <a:gd name="T10" fmla="*/ 50 w 50"/>
              <a:gd name="T11" fmla="*/ 86 h 161"/>
              <a:gd name="T12" fmla="*/ 50 w 50"/>
              <a:gd name="T13" fmla="*/ 115 h 161"/>
              <a:gd name="T14" fmla="*/ 50 w 50"/>
              <a:gd name="T15" fmla="*/ 138 h 161"/>
              <a:gd name="T16" fmla="*/ 50 w 50"/>
              <a:gd name="T17" fmla="*/ 155 h 161"/>
              <a:gd name="T18" fmla="*/ 50 w 50"/>
              <a:gd name="T19" fmla="*/ 161 h 161"/>
              <a:gd name="T20" fmla="*/ 44 w 50"/>
              <a:gd name="T21" fmla="*/ 161 h 161"/>
              <a:gd name="T22" fmla="*/ 30 w 50"/>
              <a:gd name="T23" fmla="*/ 161 h 161"/>
              <a:gd name="T24" fmla="*/ 17 w 50"/>
              <a:gd name="T25" fmla="*/ 161 h 161"/>
              <a:gd name="T26" fmla="*/ 4 w 50"/>
              <a:gd name="T27" fmla="*/ 161 h 161"/>
              <a:gd name="T28" fmla="*/ 0 w 50"/>
              <a:gd name="T29" fmla="*/ 161 h 161"/>
              <a:gd name="T30" fmla="*/ 0 w 50"/>
              <a:gd name="T31" fmla="*/ 0 h 161"/>
              <a:gd name="T32" fmla="*/ 4 w 50"/>
              <a:gd name="T33" fmla="*/ 0 h 161"/>
              <a:gd name="T34" fmla="*/ 7 w 50"/>
              <a:gd name="T35" fmla="*/ 1 h 161"/>
              <a:gd name="T36" fmla="*/ 9 w 50"/>
              <a:gd name="T37" fmla="*/ 1 h 161"/>
              <a:gd name="T38" fmla="*/ 11 w 50"/>
              <a:gd name="T39" fmla="*/ 5 h 161"/>
              <a:gd name="T40" fmla="*/ 13 w 50"/>
              <a:gd name="T41" fmla="*/ 9 h 161"/>
              <a:gd name="T42" fmla="*/ 15 w 50"/>
              <a:gd name="T43" fmla="*/ 13 h 161"/>
              <a:gd name="T44" fmla="*/ 15 w 50"/>
              <a:gd name="T45" fmla="*/ 17 h 161"/>
              <a:gd name="T46" fmla="*/ 17 w 50"/>
              <a:gd name="T47" fmla="*/ 21 h 161"/>
              <a:gd name="T48" fmla="*/ 19 w 50"/>
              <a:gd name="T49" fmla="*/ 23 h 161"/>
              <a:gd name="T50" fmla="*/ 21 w 50"/>
              <a:gd name="T51" fmla="*/ 24 h 161"/>
              <a:gd name="T52" fmla="*/ 25 w 50"/>
              <a:gd name="T53" fmla="*/ 24 h 161"/>
              <a:gd name="T54" fmla="*/ 29 w 50"/>
              <a:gd name="T55" fmla="*/ 24 h 161"/>
              <a:gd name="T56" fmla="*/ 30 w 50"/>
              <a:gd name="T57" fmla="*/ 21 h 161"/>
              <a:gd name="T58" fmla="*/ 32 w 50"/>
              <a:gd name="T59" fmla="*/ 17 h 161"/>
              <a:gd name="T60" fmla="*/ 32 w 50"/>
              <a:gd name="T61" fmla="*/ 13 h 161"/>
              <a:gd name="T62" fmla="*/ 34 w 50"/>
              <a:gd name="T63" fmla="*/ 9 h 161"/>
              <a:gd name="T64" fmla="*/ 34 w 50"/>
              <a:gd name="T65" fmla="*/ 5 h 161"/>
              <a:gd name="T66" fmla="*/ 36 w 50"/>
              <a:gd name="T67" fmla="*/ 3 h 161"/>
              <a:gd name="T68" fmla="*/ 38 w 50"/>
              <a:gd name="T69" fmla="*/ 0 h 161"/>
              <a:gd name="T70" fmla="*/ 40 w 50"/>
              <a:gd name="T71" fmla="*/ 0 h 161"/>
              <a:gd name="T72" fmla="*/ 44 w 50"/>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161">
                <a:moveTo>
                  <a:pt x="44" y="0"/>
                </a:moveTo>
                <a:lnTo>
                  <a:pt x="50" y="0"/>
                </a:lnTo>
                <a:lnTo>
                  <a:pt x="50" y="11"/>
                </a:lnTo>
                <a:lnTo>
                  <a:pt x="50" y="32"/>
                </a:lnTo>
                <a:lnTo>
                  <a:pt x="50" y="57"/>
                </a:lnTo>
                <a:lnTo>
                  <a:pt x="50" y="86"/>
                </a:lnTo>
                <a:lnTo>
                  <a:pt x="50" y="115"/>
                </a:lnTo>
                <a:lnTo>
                  <a:pt x="50" y="138"/>
                </a:lnTo>
                <a:lnTo>
                  <a:pt x="50" y="155"/>
                </a:lnTo>
                <a:lnTo>
                  <a:pt x="50" y="161"/>
                </a:lnTo>
                <a:lnTo>
                  <a:pt x="44" y="161"/>
                </a:lnTo>
                <a:lnTo>
                  <a:pt x="30" y="161"/>
                </a:lnTo>
                <a:lnTo>
                  <a:pt x="17" y="161"/>
                </a:lnTo>
                <a:lnTo>
                  <a:pt x="4" y="161"/>
                </a:lnTo>
                <a:lnTo>
                  <a:pt x="0" y="161"/>
                </a:lnTo>
                <a:lnTo>
                  <a:pt x="0" y="0"/>
                </a:lnTo>
                <a:lnTo>
                  <a:pt x="4" y="0"/>
                </a:lnTo>
                <a:lnTo>
                  <a:pt x="7" y="1"/>
                </a:lnTo>
                <a:lnTo>
                  <a:pt x="9" y="1"/>
                </a:lnTo>
                <a:lnTo>
                  <a:pt x="11" y="5"/>
                </a:lnTo>
                <a:lnTo>
                  <a:pt x="13" y="9"/>
                </a:lnTo>
                <a:lnTo>
                  <a:pt x="15" y="13"/>
                </a:lnTo>
                <a:lnTo>
                  <a:pt x="15" y="17"/>
                </a:lnTo>
                <a:lnTo>
                  <a:pt x="17" y="21"/>
                </a:lnTo>
                <a:lnTo>
                  <a:pt x="19" y="23"/>
                </a:lnTo>
                <a:lnTo>
                  <a:pt x="21" y="24"/>
                </a:lnTo>
                <a:lnTo>
                  <a:pt x="25" y="24"/>
                </a:lnTo>
                <a:lnTo>
                  <a:pt x="29" y="24"/>
                </a:lnTo>
                <a:lnTo>
                  <a:pt x="30" y="21"/>
                </a:lnTo>
                <a:lnTo>
                  <a:pt x="32" y="17"/>
                </a:lnTo>
                <a:lnTo>
                  <a:pt x="32" y="13"/>
                </a:lnTo>
                <a:lnTo>
                  <a:pt x="34" y="9"/>
                </a:lnTo>
                <a:lnTo>
                  <a:pt x="34" y="5"/>
                </a:lnTo>
                <a:lnTo>
                  <a:pt x="36" y="3"/>
                </a:lnTo>
                <a:lnTo>
                  <a:pt x="38" y="0"/>
                </a:lnTo>
                <a:lnTo>
                  <a:pt x="40" y="0"/>
                </a:lnTo>
                <a:lnTo>
                  <a:pt x="44" y="0"/>
                </a:lnTo>
                <a:close/>
              </a:path>
            </a:pathLst>
          </a:custGeom>
          <a:solidFill>
            <a:srgbClr val="4422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6" name="Freeform 605"/>
          <p:cNvSpPr>
            <a:spLocks noEditPoints="1"/>
          </p:cNvSpPr>
          <p:nvPr/>
        </p:nvSpPr>
        <p:spPr bwMode="auto">
          <a:xfrm>
            <a:off x="11836640" y="6053121"/>
            <a:ext cx="210211" cy="374095"/>
          </a:xfrm>
          <a:custGeom>
            <a:avLst/>
            <a:gdLst>
              <a:gd name="T0" fmla="*/ 46 w 107"/>
              <a:gd name="T1" fmla="*/ 112 h 192"/>
              <a:gd name="T2" fmla="*/ 46 w 107"/>
              <a:gd name="T3" fmla="*/ 114 h 192"/>
              <a:gd name="T4" fmla="*/ 46 w 107"/>
              <a:gd name="T5" fmla="*/ 114 h 192"/>
              <a:gd name="T6" fmla="*/ 46 w 107"/>
              <a:gd name="T7" fmla="*/ 112 h 192"/>
              <a:gd name="T8" fmla="*/ 83 w 107"/>
              <a:gd name="T9" fmla="*/ 0 h 192"/>
              <a:gd name="T10" fmla="*/ 86 w 107"/>
              <a:gd name="T11" fmla="*/ 0 h 192"/>
              <a:gd name="T12" fmla="*/ 94 w 107"/>
              <a:gd name="T13" fmla="*/ 2 h 192"/>
              <a:gd name="T14" fmla="*/ 100 w 107"/>
              <a:gd name="T15" fmla="*/ 8 h 192"/>
              <a:gd name="T16" fmla="*/ 106 w 107"/>
              <a:gd name="T17" fmla="*/ 18 h 192"/>
              <a:gd name="T18" fmla="*/ 107 w 107"/>
              <a:gd name="T19" fmla="*/ 35 h 192"/>
              <a:gd name="T20" fmla="*/ 92 w 107"/>
              <a:gd name="T21" fmla="*/ 118 h 192"/>
              <a:gd name="T22" fmla="*/ 107 w 107"/>
              <a:gd name="T23" fmla="*/ 192 h 192"/>
              <a:gd name="T24" fmla="*/ 50 w 107"/>
              <a:gd name="T25" fmla="*/ 192 h 192"/>
              <a:gd name="T26" fmla="*/ 46 w 107"/>
              <a:gd name="T27" fmla="*/ 114 h 192"/>
              <a:gd name="T28" fmla="*/ 46 w 107"/>
              <a:gd name="T29" fmla="*/ 116 h 192"/>
              <a:gd name="T30" fmla="*/ 81 w 107"/>
              <a:gd name="T31" fmla="*/ 0 h 192"/>
              <a:gd name="T32" fmla="*/ 83 w 107"/>
              <a:gd name="T33" fmla="*/ 0 h 192"/>
              <a:gd name="T34" fmla="*/ 81 w 107"/>
              <a:gd name="T35" fmla="*/ 0 h 192"/>
              <a:gd name="T36" fmla="*/ 81 w 107"/>
              <a:gd name="T37" fmla="*/ 0 h 192"/>
              <a:gd name="T38" fmla="*/ 81 w 107"/>
              <a:gd name="T39" fmla="*/ 0 h 192"/>
              <a:gd name="T40" fmla="*/ 81 w 107"/>
              <a:gd name="T41" fmla="*/ 0 h 192"/>
              <a:gd name="T42" fmla="*/ 21 w 107"/>
              <a:gd name="T43" fmla="*/ 0 h 192"/>
              <a:gd name="T44" fmla="*/ 46 w 107"/>
              <a:gd name="T45" fmla="*/ 114 h 192"/>
              <a:gd name="T46" fmla="*/ 33 w 107"/>
              <a:gd name="T47" fmla="*/ 192 h 192"/>
              <a:gd name="T48" fmla="*/ 0 w 107"/>
              <a:gd name="T49" fmla="*/ 192 h 192"/>
              <a:gd name="T50" fmla="*/ 25 w 107"/>
              <a:gd name="T51" fmla="*/ 114 h 192"/>
              <a:gd name="T52" fmla="*/ 0 w 107"/>
              <a:gd name="T53" fmla="*/ 35 h 192"/>
              <a:gd name="T54" fmla="*/ 2 w 107"/>
              <a:gd name="T55" fmla="*/ 20 h 192"/>
              <a:gd name="T56" fmla="*/ 6 w 107"/>
              <a:gd name="T57" fmla="*/ 10 h 192"/>
              <a:gd name="T58" fmla="*/ 11 w 107"/>
              <a:gd name="T59" fmla="*/ 4 h 192"/>
              <a:gd name="T60" fmla="*/ 17 w 107"/>
              <a:gd name="T61" fmla="*/ 0 h 192"/>
              <a:gd name="T62" fmla="*/ 21 w 107"/>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92">
                <a:moveTo>
                  <a:pt x="46" y="112"/>
                </a:moveTo>
                <a:lnTo>
                  <a:pt x="46" y="114"/>
                </a:lnTo>
                <a:lnTo>
                  <a:pt x="46" y="114"/>
                </a:lnTo>
                <a:lnTo>
                  <a:pt x="46" y="112"/>
                </a:lnTo>
                <a:close/>
                <a:moveTo>
                  <a:pt x="83" y="0"/>
                </a:moveTo>
                <a:lnTo>
                  <a:pt x="86" y="0"/>
                </a:lnTo>
                <a:lnTo>
                  <a:pt x="94" y="2"/>
                </a:lnTo>
                <a:lnTo>
                  <a:pt x="100" y="8"/>
                </a:lnTo>
                <a:lnTo>
                  <a:pt x="106" y="18"/>
                </a:lnTo>
                <a:lnTo>
                  <a:pt x="107" y="35"/>
                </a:lnTo>
                <a:lnTo>
                  <a:pt x="92" y="118"/>
                </a:lnTo>
                <a:lnTo>
                  <a:pt x="107" y="192"/>
                </a:lnTo>
                <a:lnTo>
                  <a:pt x="50" y="192"/>
                </a:lnTo>
                <a:lnTo>
                  <a:pt x="46" y="114"/>
                </a:lnTo>
                <a:lnTo>
                  <a:pt x="46" y="116"/>
                </a:lnTo>
                <a:lnTo>
                  <a:pt x="81" y="0"/>
                </a:lnTo>
                <a:lnTo>
                  <a:pt x="83" y="0"/>
                </a:lnTo>
                <a:close/>
                <a:moveTo>
                  <a:pt x="81" y="0"/>
                </a:moveTo>
                <a:lnTo>
                  <a:pt x="81" y="0"/>
                </a:lnTo>
                <a:lnTo>
                  <a:pt x="81" y="0"/>
                </a:lnTo>
                <a:lnTo>
                  <a:pt x="81" y="0"/>
                </a:lnTo>
                <a:close/>
                <a:moveTo>
                  <a:pt x="21" y="0"/>
                </a:moveTo>
                <a:lnTo>
                  <a:pt x="46" y="114"/>
                </a:lnTo>
                <a:lnTo>
                  <a:pt x="33" y="192"/>
                </a:lnTo>
                <a:lnTo>
                  <a:pt x="0" y="192"/>
                </a:lnTo>
                <a:lnTo>
                  <a:pt x="25" y="114"/>
                </a:lnTo>
                <a:lnTo>
                  <a:pt x="0" y="35"/>
                </a:lnTo>
                <a:lnTo>
                  <a:pt x="2" y="20"/>
                </a:lnTo>
                <a:lnTo>
                  <a:pt x="6" y="10"/>
                </a:lnTo>
                <a:lnTo>
                  <a:pt x="11" y="4"/>
                </a:lnTo>
                <a:lnTo>
                  <a:pt x="17" y="0"/>
                </a:lnTo>
                <a:lnTo>
                  <a:pt x="21" y="0"/>
                </a:lnTo>
                <a:close/>
              </a:path>
            </a:pathLst>
          </a:custGeom>
          <a:solidFill>
            <a:srgbClr val="E80E8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7" name="Freeform 606"/>
          <p:cNvSpPr>
            <a:spLocks/>
          </p:cNvSpPr>
          <p:nvPr/>
        </p:nvSpPr>
        <p:spPr bwMode="auto">
          <a:xfrm>
            <a:off x="11999701" y="6259653"/>
            <a:ext cx="47150" cy="167563"/>
          </a:xfrm>
          <a:custGeom>
            <a:avLst/>
            <a:gdLst>
              <a:gd name="T0" fmla="*/ 9 w 24"/>
              <a:gd name="T1" fmla="*/ 0 h 86"/>
              <a:gd name="T2" fmla="*/ 24 w 24"/>
              <a:gd name="T3" fmla="*/ 86 h 86"/>
              <a:gd name="T4" fmla="*/ 0 w 24"/>
              <a:gd name="T5" fmla="*/ 86 h 86"/>
              <a:gd name="T6" fmla="*/ 0 w 24"/>
              <a:gd name="T7" fmla="*/ 13 h 86"/>
              <a:gd name="T8" fmla="*/ 9 w 24"/>
              <a:gd name="T9" fmla="*/ 0 h 86"/>
            </a:gdLst>
            <a:ahLst/>
            <a:cxnLst>
              <a:cxn ang="0">
                <a:pos x="T0" y="T1"/>
              </a:cxn>
              <a:cxn ang="0">
                <a:pos x="T2" y="T3"/>
              </a:cxn>
              <a:cxn ang="0">
                <a:pos x="T4" y="T5"/>
              </a:cxn>
              <a:cxn ang="0">
                <a:pos x="T6" y="T7"/>
              </a:cxn>
              <a:cxn ang="0">
                <a:pos x="T8" y="T9"/>
              </a:cxn>
            </a:cxnLst>
            <a:rect l="0" t="0" r="r" b="b"/>
            <a:pathLst>
              <a:path w="24" h="86">
                <a:moveTo>
                  <a:pt x="9" y="0"/>
                </a:moveTo>
                <a:lnTo>
                  <a:pt x="24" y="86"/>
                </a:lnTo>
                <a:lnTo>
                  <a:pt x="0" y="86"/>
                </a:lnTo>
                <a:lnTo>
                  <a:pt x="0" y="13"/>
                </a:lnTo>
                <a:lnTo>
                  <a:pt x="9" y="0"/>
                </a:lnTo>
                <a:close/>
              </a:path>
            </a:pathLst>
          </a:custGeom>
          <a:solidFill>
            <a:srgbClr val="C81A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8" name="Freeform 608"/>
          <p:cNvSpPr>
            <a:spLocks/>
          </p:cNvSpPr>
          <p:nvPr/>
        </p:nvSpPr>
        <p:spPr bwMode="auto">
          <a:xfrm>
            <a:off x="11836640" y="6279137"/>
            <a:ext cx="86442" cy="148079"/>
          </a:xfrm>
          <a:custGeom>
            <a:avLst/>
            <a:gdLst>
              <a:gd name="T0" fmla="*/ 44 w 44"/>
              <a:gd name="T1" fmla="*/ 0 h 76"/>
              <a:gd name="T2" fmla="*/ 33 w 44"/>
              <a:gd name="T3" fmla="*/ 76 h 76"/>
              <a:gd name="T4" fmla="*/ 0 w 44"/>
              <a:gd name="T5" fmla="*/ 76 h 76"/>
              <a:gd name="T6" fmla="*/ 11 w 44"/>
              <a:gd name="T7" fmla="*/ 36 h 76"/>
              <a:gd name="T8" fmla="*/ 44 w 44"/>
              <a:gd name="T9" fmla="*/ 0 h 76"/>
            </a:gdLst>
            <a:ahLst/>
            <a:cxnLst>
              <a:cxn ang="0">
                <a:pos x="T0" y="T1"/>
              </a:cxn>
              <a:cxn ang="0">
                <a:pos x="T2" y="T3"/>
              </a:cxn>
              <a:cxn ang="0">
                <a:pos x="T4" y="T5"/>
              </a:cxn>
              <a:cxn ang="0">
                <a:pos x="T6" y="T7"/>
              </a:cxn>
              <a:cxn ang="0">
                <a:pos x="T8" y="T9"/>
              </a:cxn>
            </a:cxnLst>
            <a:rect l="0" t="0" r="r" b="b"/>
            <a:pathLst>
              <a:path w="44" h="76">
                <a:moveTo>
                  <a:pt x="44" y="0"/>
                </a:moveTo>
                <a:lnTo>
                  <a:pt x="33" y="76"/>
                </a:lnTo>
                <a:lnTo>
                  <a:pt x="0" y="76"/>
                </a:lnTo>
                <a:lnTo>
                  <a:pt x="11" y="36"/>
                </a:lnTo>
                <a:lnTo>
                  <a:pt x="44" y="0"/>
                </a:lnTo>
                <a:close/>
              </a:path>
            </a:pathLst>
          </a:custGeom>
          <a:solidFill>
            <a:srgbClr val="C81A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49" name="Freeform 609"/>
          <p:cNvSpPr>
            <a:spLocks/>
          </p:cNvSpPr>
          <p:nvPr/>
        </p:nvSpPr>
        <p:spPr bwMode="auto">
          <a:xfrm>
            <a:off x="11927011" y="6288878"/>
            <a:ext cx="37328" cy="138337"/>
          </a:xfrm>
          <a:custGeom>
            <a:avLst/>
            <a:gdLst>
              <a:gd name="T0" fmla="*/ 19 w 19"/>
              <a:gd name="T1" fmla="*/ 0 h 71"/>
              <a:gd name="T2" fmla="*/ 19 w 19"/>
              <a:gd name="T3" fmla="*/ 71 h 71"/>
              <a:gd name="T4" fmla="*/ 4 w 19"/>
              <a:gd name="T5" fmla="*/ 71 h 71"/>
              <a:gd name="T6" fmla="*/ 0 w 19"/>
              <a:gd name="T7" fmla="*/ 12 h 71"/>
              <a:gd name="T8" fmla="*/ 19 w 19"/>
              <a:gd name="T9" fmla="*/ 0 h 71"/>
            </a:gdLst>
            <a:ahLst/>
            <a:cxnLst>
              <a:cxn ang="0">
                <a:pos x="T0" y="T1"/>
              </a:cxn>
              <a:cxn ang="0">
                <a:pos x="T2" y="T3"/>
              </a:cxn>
              <a:cxn ang="0">
                <a:pos x="T4" y="T5"/>
              </a:cxn>
              <a:cxn ang="0">
                <a:pos x="T6" y="T7"/>
              </a:cxn>
              <a:cxn ang="0">
                <a:pos x="T8" y="T9"/>
              </a:cxn>
            </a:cxnLst>
            <a:rect l="0" t="0" r="r" b="b"/>
            <a:pathLst>
              <a:path w="19" h="71">
                <a:moveTo>
                  <a:pt x="19" y="0"/>
                </a:moveTo>
                <a:lnTo>
                  <a:pt x="19" y="71"/>
                </a:lnTo>
                <a:lnTo>
                  <a:pt x="4" y="71"/>
                </a:lnTo>
                <a:lnTo>
                  <a:pt x="0" y="12"/>
                </a:lnTo>
                <a:lnTo>
                  <a:pt x="19" y="0"/>
                </a:lnTo>
                <a:close/>
              </a:path>
            </a:pathLst>
          </a:custGeom>
          <a:solidFill>
            <a:srgbClr val="C81A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0" name="Freeform 610"/>
          <p:cNvSpPr>
            <a:spLocks/>
          </p:cNvSpPr>
          <p:nvPr/>
        </p:nvSpPr>
        <p:spPr bwMode="auto">
          <a:xfrm>
            <a:off x="11927011" y="6043378"/>
            <a:ext cx="94300" cy="235757"/>
          </a:xfrm>
          <a:custGeom>
            <a:avLst/>
            <a:gdLst>
              <a:gd name="T0" fmla="*/ 21 w 48"/>
              <a:gd name="T1" fmla="*/ 0 h 121"/>
              <a:gd name="T2" fmla="*/ 48 w 48"/>
              <a:gd name="T3" fmla="*/ 7 h 121"/>
              <a:gd name="T4" fmla="*/ 0 w 48"/>
              <a:gd name="T5" fmla="*/ 121 h 121"/>
              <a:gd name="T6" fmla="*/ 21 w 48"/>
              <a:gd name="T7" fmla="*/ 0 h 121"/>
            </a:gdLst>
            <a:ahLst/>
            <a:cxnLst>
              <a:cxn ang="0">
                <a:pos x="T0" y="T1"/>
              </a:cxn>
              <a:cxn ang="0">
                <a:pos x="T2" y="T3"/>
              </a:cxn>
              <a:cxn ang="0">
                <a:pos x="T4" y="T5"/>
              </a:cxn>
              <a:cxn ang="0">
                <a:pos x="T6" y="T7"/>
              </a:cxn>
            </a:cxnLst>
            <a:rect l="0" t="0" r="r" b="b"/>
            <a:pathLst>
              <a:path w="48" h="121">
                <a:moveTo>
                  <a:pt x="21" y="0"/>
                </a:moveTo>
                <a:lnTo>
                  <a:pt x="48" y="7"/>
                </a:lnTo>
                <a:lnTo>
                  <a:pt x="0" y="121"/>
                </a:lnTo>
                <a:lnTo>
                  <a:pt x="21" y="0"/>
                </a:lnTo>
                <a:close/>
              </a:path>
            </a:pathLst>
          </a:custGeom>
          <a:solidFill>
            <a:srgbClr val="DA79B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1" name="Freeform 611"/>
          <p:cNvSpPr>
            <a:spLocks/>
          </p:cNvSpPr>
          <p:nvPr/>
        </p:nvSpPr>
        <p:spPr bwMode="auto">
          <a:xfrm>
            <a:off x="11870038" y="6047275"/>
            <a:ext cx="56974" cy="231860"/>
          </a:xfrm>
          <a:custGeom>
            <a:avLst/>
            <a:gdLst>
              <a:gd name="T0" fmla="*/ 27 w 29"/>
              <a:gd name="T1" fmla="*/ 0 h 119"/>
              <a:gd name="T2" fmla="*/ 29 w 29"/>
              <a:gd name="T3" fmla="*/ 119 h 119"/>
              <a:gd name="T4" fmla="*/ 0 w 29"/>
              <a:gd name="T5" fmla="*/ 0 h 119"/>
              <a:gd name="T6" fmla="*/ 27 w 29"/>
              <a:gd name="T7" fmla="*/ 0 h 119"/>
            </a:gdLst>
            <a:ahLst/>
            <a:cxnLst>
              <a:cxn ang="0">
                <a:pos x="T0" y="T1"/>
              </a:cxn>
              <a:cxn ang="0">
                <a:pos x="T2" y="T3"/>
              </a:cxn>
              <a:cxn ang="0">
                <a:pos x="T4" y="T5"/>
              </a:cxn>
              <a:cxn ang="0">
                <a:pos x="T6" y="T7"/>
              </a:cxn>
            </a:cxnLst>
            <a:rect l="0" t="0" r="r" b="b"/>
            <a:pathLst>
              <a:path w="29" h="119">
                <a:moveTo>
                  <a:pt x="27" y="0"/>
                </a:moveTo>
                <a:lnTo>
                  <a:pt x="29" y="119"/>
                </a:lnTo>
                <a:lnTo>
                  <a:pt x="0" y="0"/>
                </a:lnTo>
                <a:lnTo>
                  <a:pt x="27" y="0"/>
                </a:lnTo>
                <a:close/>
              </a:path>
            </a:pathLst>
          </a:custGeom>
          <a:solidFill>
            <a:srgbClr val="DA79B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2" name="Freeform 612"/>
          <p:cNvSpPr>
            <a:spLocks/>
          </p:cNvSpPr>
          <p:nvPr/>
        </p:nvSpPr>
        <p:spPr bwMode="auto">
          <a:xfrm>
            <a:off x="11927011" y="6173923"/>
            <a:ext cx="155203" cy="153924"/>
          </a:xfrm>
          <a:custGeom>
            <a:avLst/>
            <a:gdLst>
              <a:gd name="T0" fmla="*/ 29 w 79"/>
              <a:gd name="T1" fmla="*/ 0 h 79"/>
              <a:gd name="T2" fmla="*/ 31 w 79"/>
              <a:gd name="T3" fmla="*/ 0 h 79"/>
              <a:gd name="T4" fmla="*/ 79 w 79"/>
              <a:gd name="T5" fmla="*/ 46 h 79"/>
              <a:gd name="T6" fmla="*/ 79 w 79"/>
              <a:gd name="T7" fmla="*/ 48 h 79"/>
              <a:gd name="T8" fmla="*/ 79 w 79"/>
              <a:gd name="T9" fmla="*/ 50 h 79"/>
              <a:gd name="T10" fmla="*/ 52 w 79"/>
              <a:gd name="T11" fmla="*/ 79 h 79"/>
              <a:gd name="T12" fmla="*/ 0 w 79"/>
              <a:gd name="T13" fmla="*/ 29 h 79"/>
              <a:gd name="T14" fmla="*/ 27 w 79"/>
              <a:gd name="T15" fmla="*/ 0 h 79"/>
              <a:gd name="T16" fmla="*/ 29 w 79"/>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29" y="0"/>
                </a:moveTo>
                <a:lnTo>
                  <a:pt x="31" y="0"/>
                </a:lnTo>
                <a:lnTo>
                  <a:pt x="79" y="46"/>
                </a:lnTo>
                <a:lnTo>
                  <a:pt x="79" y="48"/>
                </a:lnTo>
                <a:lnTo>
                  <a:pt x="79" y="50"/>
                </a:lnTo>
                <a:lnTo>
                  <a:pt x="52" y="79"/>
                </a:lnTo>
                <a:lnTo>
                  <a:pt x="0" y="29"/>
                </a:lnTo>
                <a:lnTo>
                  <a:pt x="27" y="0"/>
                </a:lnTo>
                <a:lnTo>
                  <a:pt x="29"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3" name="Freeform 613"/>
          <p:cNvSpPr>
            <a:spLocks/>
          </p:cNvSpPr>
          <p:nvPr/>
        </p:nvSpPr>
        <p:spPr bwMode="auto">
          <a:xfrm>
            <a:off x="11927011" y="6177820"/>
            <a:ext cx="155203" cy="150027"/>
          </a:xfrm>
          <a:custGeom>
            <a:avLst/>
            <a:gdLst>
              <a:gd name="T0" fmla="*/ 27 w 79"/>
              <a:gd name="T1" fmla="*/ 0 h 77"/>
              <a:gd name="T2" fmla="*/ 79 w 79"/>
              <a:gd name="T3" fmla="*/ 48 h 77"/>
              <a:gd name="T4" fmla="*/ 52 w 79"/>
              <a:gd name="T5" fmla="*/ 77 h 77"/>
              <a:gd name="T6" fmla="*/ 50 w 79"/>
              <a:gd name="T7" fmla="*/ 77 h 77"/>
              <a:gd name="T8" fmla="*/ 48 w 79"/>
              <a:gd name="T9" fmla="*/ 77 h 77"/>
              <a:gd name="T10" fmla="*/ 0 w 79"/>
              <a:gd name="T11" fmla="*/ 30 h 77"/>
              <a:gd name="T12" fmla="*/ 0 w 79"/>
              <a:gd name="T13" fmla="*/ 29 h 77"/>
              <a:gd name="T14" fmla="*/ 0 w 79"/>
              <a:gd name="T15" fmla="*/ 27 h 77"/>
              <a:gd name="T16" fmla="*/ 27 w 79"/>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7">
                <a:moveTo>
                  <a:pt x="27" y="0"/>
                </a:moveTo>
                <a:lnTo>
                  <a:pt x="79" y="48"/>
                </a:lnTo>
                <a:lnTo>
                  <a:pt x="52" y="77"/>
                </a:lnTo>
                <a:lnTo>
                  <a:pt x="50" y="77"/>
                </a:lnTo>
                <a:lnTo>
                  <a:pt x="48" y="77"/>
                </a:lnTo>
                <a:lnTo>
                  <a:pt x="0" y="30"/>
                </a:lnTo>
                <a:lnTo>
                  <a:pt x="0" y="29"/>
                </a:lnTo>
                <a:lnTo>
                  <a:pt x="0" y="27"/>
                </a:lnTo>
                <a:lnTo>
                  <a:pt x="2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4" name="Rectangle 614"/>
          <p:cNvSpPr>
            <a:spLocks noChangeArrowheads="1"/>
          </p:cNvSpPr>
          <p:nvPr/>
        </p:nvSpPr>
        <p:spPr bwMode="auto">
          <a:xfrm>
            <a:off x="11972196" y="6275240"/>
            <a:ext cx="3929" cy="3897"/>
          </a:xfrm>
          <a:prstGeom prst="rect">
            <a:avLst/>
          </a:prstGeom>
          <a:solidFill>
            <a:srgbClr val="74747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5" name="Freeform 615"/>
          <p:cNvSpPr>
            <a:spLocks/>
          </p:cNvSpPr>
          <p:nvPr/>
        </p:nvSpPr>
        <p:spPr bwMode="auto">
          <a:xfrm>
            <a:off x="11942728" y="6185613"/>
            <a:ext cx="127699" cy="130543"/>
          </a:xfrm>
          <a:custGeom>
            <a:avLst/>
            <a:gdLst>
              <a:gd name="T0" fmla="*/ 23 w 65"/>
              <a:gd name="T1" fmla="*/ 0 h 67"/>
              <a:gd name="T2" fmla="*/ 65 w 65"/>
              <a:gd name="T3" fmla="*/ 42 h 67"/>
              <a:gd name="T4" fmla="*/ 42 w 65"/>
              <a:gd name="T5" fmla="*/ 67 h 67"/>
              <a:gd name="T6" fmla="*/ 0 w 65"/>
              <a:gd name="T7" fmla="*/ 25 h 67"/>
              <a:gd name="T8" fmla="*/ 23 w 65"/>
              <a:gd name="T9" fmla="*/ 0 h 67"/>
            </a:gdLst>
            <a:ahLst/>
            <a:cxnLst>
              <a:cxn ang="0">
                <a:pos x="T0" y="T1"/>
              </a:cxn>
              <a:cxn ang="0">
                <a:pos x="T2" y="T3"/>
              </a:cxn>
              <a:cxn ang="0">
                <a:pos x="T4" y="T5"/>
              </a:cxn>
              <a:cxn ang="0">
                <a:pos x="T6" y="T7"/>
              </a:cxn>
              <a:cxn ang="0">
                <a:pos x="T8" y="T9"/>
              </a:cxn>
            </a:cxnLst>
            <a:rect l="0" t="0" r="r" b="b"/>
            <a:pathLst>
              <a:path w="65" h="67">
                <a:moveTo>
                  <a:pt x="23" y="0"/>
                </a:moveTo>
                <a:lnTo>
                  <a:pt x="65" y="42"/>
                </a:lnTo>
                <a:lnTo>
                  <a:pt x="42" y="67"/>
                </a:lnTo>
                <a:lnTo>
                  <a:pt x="0" y="25"/>
                </a:lnTo>
                <a:lnTo>
                  <a:pt x="23" y="0"/>
                </a:lnTo>
                <a:close/>
              </a:path>
            </a:pathLst>
          </a:custGeom>
          <a:solidFill>
            <a:srgbClr val="1EBBE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6" name="Freeform 616"/>
          <p:cNvSpPr>
            <a:spLocks/>
          </p:cNvSpPr>
          <p:nvPr/>
        </p:nvSpPr>
        <p:spPr bwMode="auto">
          <a:xfrm>
            <a:off x="12025241" y="6255756"/>
            <a:ext cx="29469" cy="29226"/>
          </a:xfrm>
          <a:custGeom>
            <a:avLst/>
            <a:gdLst>
              <a:gd name="T0" fmla="*/ 6 w 15"/>
              <a:gd name="T1" fmla="*/ 0 h 15"/>
              <a:gd name="T2" fmla="*/ 15 w 15"/>
              <a:gd name="T3" fmla="*/ 10 h 15"/>
              <a:gd name="T4" fmla="*/ 11 w 15"/>
              <a:gd name="T5" fmla="*/ 15 h 15"/>
              <a:gd name="T6" fmla="*/ 0 w 15"/>
              <a:gd name="T7" fmla="*/ 4 h 15"/>
              <a:gd name="T8" fmla="*/ 6 w 15"/>
              <a:gd name="T9" fmla="*/ 0 h 15"/>
            </a:gdLst>
            <a:ahLst/>
            <a:cxnLst>
              <a:cxn ang="0">
                <a:pos x="T0" y="T1"/>
              </a:cxn>
              <a:cxn ang="0">
                <a:pos x="T2" y="T3"/>
              </a:cxn>
              <a:cxn ang="0">
                <a:pos x="T4" y="T5"/>
              </a:cxn>
              <a:cxn ang="0">
                <a:pos x="T6" y="T7"/>
              </a:cxn>
              <a:cxn ang="0">
                <a:pos x="T8" y="T9"/>
              </a:cxn>
            </a:cxnLst>
            <a:rect l="0" t="0" r="r" b="b"/>
            <a:pathLst>
              <a:path w="15" h="15">
                <a:moveTo>
                  <a:pt x="6" y="0"/>
                </a:moveTo>
                <a:lnTo>
                  <a:pt x="15" y="10"/>
                </a:lnTo>
                <a:lnTo>
                  <a:pt x="11" y="15"/>
                </a:lnTo>
                <a:lnTo>
                  <a:pt x="0" y="4"/>
                </a:lnTo>
                <a:lnTo>
                  <a:pt x="6" y="0"/>
                </a:lnTo>
                <a:close/>
              </a:path>
            </a:pathLst>
          </a:custGeom>
          <a:solidFill>
            <a:srgbClr val="FED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7" name="Freeform 617"/>
          <p:cNvSpPr>
            <a:spLocks/>
          </p:cNvSpPr>
          <p:nvPr/>
        </p:nvSpPr>
        <p:spPr bwMode="auto">
          <a:xfrm>
            <a:off x="12005595" y="6234323"/>
            <a:ext cx="31433" cy="29226"/>
          </a:xfrm>
          <a:custGeom>
            <a:avLst/>
            <a:gdLst>
              <a:gd name="T0" fmla="*/ 4 w 16"/>
              <a:gd name="T1" fmla="*/ 0 h 15"/>
              <a:gd name="T2" fmla="*/ 16 w 16"/>
              <a:gd name="T3" fmla="*/ 11 h 15"/>
              <a:gd name="T4" fmla="*/ 10 w 16"/>
              <a:gd name="T5" fmla="*/ 15 h 15"/>
              <a:gd name="T6" fmla="*/ 0 w 16"/>
              <a:gd name="T7" fmla="*/ 5 h 15"/>
              <a:gd name="T8" fmla="*/ 4 w 16"/>
              <a:gd name="T9" fmla="*/ 0 h 15"/>
            </a:gdLst>
            <a:ahLst/>
            <a:cxnLst>
              <a:cxn ang="0">
                <a:pos x="T0" y="T1"/>
              </a:cxn>
              <a:cxn ang="0">
                <a:pos x="T2" y="T3"/>
              </a:cxn>
              <a:cxn ang="0">
                <a:pos x="T4" y="T5"/>
              </a:cxn>
              <a:cxn ang="0">
                <a:pos x="T6" y="T7"/>
              </a:cxn>
              <a:cxn ang="0">
                <a:pos x="T8" y="T9"/>
              </a:cxn>
            </a:cxnLst>
            <a:rect l="0" t="0" r="r" b="b"/>
            <a:pathLst>
              <a:path w="16" h="15">
                <a:moveTo>
                  <a:pt x="4" y="0"/>
                </a:moveTo>
                <a:lnTo>
                  <a:pt x="16" y="11"/>
                </a:lnTo>
                <a:lnTo>
                  <a:pt x="10" y="15"/>
                </a:lnTo>
                <a:lnTo>
                  <a:pt x="0" y="5"/>
                </a:lnTo>
                <a:lnTo>
                  <a:pt x="4" y="0"/>
                </a:lnTo>
                <a:close/>
              </a:path>
            </a:pathLst>
          </a:custGeom>
          <a:solidFill>
            <a:srgbClr val="51297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8" name="Freeform 618"/>
          <p:cNvSpPr>
            <a:spLocks/>
          </p:cNvSpPr>
          <p:nvPr/>
        </p:nvSpPr>
        <p:spPr bwMode="auto">
          <a:xfrm>
            <a:off x="11995771" y="6226529"/>
            <a:ext cx="17682" cy="17535"/>
          </a:xfrm>
          <a:custGeom>
            <a:avLst/>
            <a:gdLst>
              <a:gd name="T0" fmla="*/ 3 w 9"/>
              <a:gd name="T1" fmla="*/ 0 h 9"/>
              <a:gd name="T2" fmla="*/ 9 w 9"/>
              <a:gd name="T3" fmla="*/ 4 h 9"/>
              <a:gd name="T4" fmla="*/ 5 w 9"/>
              <a:gd name="T5" fmla="*/ 9 h 9"/>
              <a:gd name="T6" fmla="*/ 0 w 9"/>
              <a:gd name="T7" fmla="*/ 4 h 9"/>
              <a:gd name="T8" fmla="*/ 3 w 9"/>
              <a:gd name="T9" fmla="*/ 0 h 9"/>
            </a:gdLst>
            <a:ahLst/>
            <a:cxnLst>
              <a:cxn ang="0">
                <a:pos x="T0" y="T1"/>
              </a:cxn>
              <a:cxn ang="0">
                <a:pos x="T2" y="T3"/>
              </a:cxn>
              <a:cxn ang="0">
                <a:pos x="T4" y="T5"/>
              </a:cxn>
              <a:cxn ang="0">
                <a:pos x="T6" y="T7"/>
              </a:cxn>
              <a:cxn ang="0">
                <a:pos x="T8" y="T9"/>
              </a:cxn>
            </a:cxnLst>
            <a:rect l="0" t="0" r="r" b="b"/>
            <a:pathLst>
              <a:path w="9" h="9">
                <a:moveTo>
                  <a:pt x="3" y="0"/>
                </a:moveTo>
                <a:lnTo>
                  <a:pt x="9" y="4"/>
                </a:lnTo>
                <a:lnTo>
                  <a:pt x="5" y="9"/>
                </a:lnTo>
                <a:lnTo>
                  <a:pt x="0" y="4"/>
                </a:lnTo>
                <a:lnTo>
                  <a:pt x="3" y="0"/>
                </a:lnTo>
                <a:close/>
              </a:path>
            </a:pathLst>
          </a:custGeom>
          <a:solidFill>
            <a:srgbClr val="4573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59" name="Freeform 619"/>
          <p:cNvSpPr>
            <a:spLocks/>
          </p:cNvSpPr>
          <p:nvPr/>
        </p:nvSpPr>
        <p:spPr bwMode="auto">
          <a:xfrm>
            <a:off x="11983984" y="6214839"/>
            <a:ext cx="17682" cy="19484"/>
          </a:xfrm>
          <a:custGeom>
            <a:avLst/>
            <a:gdLst>
              <a:gd name="T0" fmla="*/ 6 w 9"/>
              <a:gd name="T1" fmla="*/ 0 h 10"/>
              <a:gd name="T2" fmla="*/ 9 w 9"/>
              <a:gd name="T3" fmla="*/ 4 h 10"/>
              <a:gd name="T4" fmla="*/ 6 w 9"/>
              <a:gd name="T5" fmla="*/ 10 h 10"/>
              <a:gd name="T6" fmla="*/ 0 w 9"/>
              <a:gd name="T7" fmla="*/ 6 h 10"/>
              <a:gd name="T8" fmla="*/ 6 w 9"/>
              <a:gd name="T9" fmla="*/ 0 h 10"/>
            </a:gdLst>
            <a:ahLst/>
            <a:cxnLst>
              <a:cxn ang="0">
                <a:pos x="T0" y="T1"/>
              </a:cxn>
              <a:cxn ang="0">
                <a:pos x="T2" y="T3"/>
              </a:cxn>
              <a:cxn ang="0">
                <a:pos x="T4" y="T5"/>
              </a:cxn>
              <a:cxn ang="0">
                <a:pos x="T6" y="T7"/>
              </a:cxn>
              <a:cxn ang="0">
                <a:pos x="T8" y="T9"/>
              </a:cxn>
            </a:cxnLst>
            <a:rect l="0" t="0" r="r" b="b"/>
            <a:pathLst>
              <a:path w="9" h="10">
                <a:moveTo>
                  <a:pt x="6" y="0"/>
                </a:moveTo>
                <a:lnTo>
                  <a:pt x="9" y="4"/>
                </a:lnTo>
                <a:lnTo>
                  <a:pt x="6" y="10"/>
                </a:lnTo>
                <a:lnTo>
                  <a:pt x="0" y="6"/>
                </a:lnTo>
                <a:lnTo>
                  <a:pt x="6" y="0"/>
                </a:lnTo>
                <a:close/>
              </a:path>
            </a:pathLst>
          </a:custGeom>
          <a:solidFill>
            <a:srgbClr val="0C8B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0" name="Freeform 620"/>
          <p:cNvSpPr>
            <a:spLocks/>
          </p:cNvSpPr>
          <p:nvPr/>
        </p:nvSpPr>
        <p:spPr bwMode="auto">
          <a:xfrm>
            <a:off x="11983984" y="6234323"/>
            <a:ext cx="17682" cy="21432"/>
          </a:xfrm>
          <a:custGeom>
            <a:avLst/>
            <a:gdLst>
              <a:gd name="T0" fmla="*/ 6 w 9"/>
              <a:gd name="T1" fmla="*/ 0 h 11"/>
              <a:gd name="T2" fmla="*/ 9 w 9"/>
              <a:gd name="T3" fmla="*/ 5 h 11"/>
              <a:gd name="T4" fmla="*/ 6 w 9"/>
              <a:gd name="T5" fmla="*/ 11 h 11"/>
              <a:gd name="T6" fmla="*/ 0 w 9"/>
              <a:gd name="T7" fmla="*/ 5 h 11"/>
              <a:gd name="T8" fmla="*/ 6 w 9"/>
              <a:gd name="T9" fmla="*/ 0 h 11"/>
            </a:gdLst>
            <a:ahLst/>
            <a:cxnLst>
              <a:cxn ang="0">
                <a:pos x="T0" y="T1"/>
              </a:cxn>
              <a:cxn ang="0">
                <a:pos x="T2" y="T3"/>
              </a:cxn>
              <a:cxn ang="0">
                <a:pos x="T4" y="T5"/>
              </a:cxn>
              <a:cxn ang="0">
                <a:pos x="T6" y="T7"/>
              </a:cxn>
              <a:cxn ang="0">
                <a:pos x="T8" y="T9"/>
              </a:cxn>
            </a:cxnLst>
            <a:rect l="0" t="0" r="r" b="b"/>
            <a:pathLst>
              <a:path w="9" h="11">
                <a:moveTo>
                  <a:pt x="6" y="0"/>
                </a:moveTo>
                <a:lnTo>
                  <a:pt x="9" y="5"/>
                </a:lnTo>
                <a:lnTo>
                  <a:pt x="6" y="11"/>
                </a:lnTo>
                <a:lnTo>
                  <a:pt x="0" y="5"/>
                </a:lnTo>
                <a:lnTo>
                  <a:pt x="6" y="0"/>
                </a:lnTo>
                <a:close/>
              </a:path>
            </a:pathLst>
          </a:custGeom>
          <a:solidFill>
            <a:srgbClr val="9737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1" name="Freeform 621"/>
          <p:cNvSpPr>
            <a:spLocks/>
          </p:cNvSpPr>
          <p:nvPr/>
        </p:nvSpPr>
        <p:spPr bwMode="auto">
          <a:xfrm>
            <a:off x="12025241" y="6275240"/>
            <a:ext cx="21611" cy="17535"/>
          </a:xfrm>
          <a:custGeom>
            <a:avLst/>
            <a:gdLst>
              <a:gd name="T0" fmla="*/ 6 w 11"/>
              <a:gd name="T1" fmla="*/ 0 h 9"/>
              <a:gd name="T2" fmla="*/ 11 w 11"/>
              <a:gd name="T3" fmla="*/ 5 h 9"/>
              <a:gd name="T4" fmla="*/ 6 w 11"/>
              <a:gd name="T5" fmla="*/ 9 h 9"/>
              <a:gd name="T6" fmla="*/ 0 w 11"/>
              <a:gd name="T7" fmla="*/ 5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11" y="5"/>
                </a:lnTo>
                <a:lnTo>
                  <a:pt x="6" y="9"/>
                </a:lnTo>
                <a:lnTo>
                  <a:pt x="0" y="5"/>
                </a:lnTo>
                <a:lnTo>
                  <a:pt x="6" y="0"/>
                </a:lnTo>
                <a:close/>
              </a:path>
            </a:pathLst>
          </a:custGeom>
          <a:solidFill>
            <a:srgbClr val="5984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2" name="Freeform 622"/>
          <p:cNvSpPr>
            <a:spLocks/>
          </p:cNvSpPr>
          <p:nvPr/>
        </p:nvSpPr>
        <p:spPr bwMode="auto">
          <a:xfrm>
            <a:off x="12017382" y="6284982"/>
            <a:ext cx="19646" cy="19484"/>
          </a:xfrm>
          <a:custGeom>
            <a:avLst/>
            <a:gdLst>
              <a:gd name="T0" fmla="*/ 4 w 10"/>
              <a:gd name="T1" fmla="*/ 0 h 10"/>
              <a:gd name="T2" fmla="*/ 10 w 10"/>
              <a:gd name="T3" fmla="*/ 6 h 10"/>
              <a:gd name="T4" fmla="*/ 4 w 10"/>
              <a:gd name="T5" fmla="*/ 10 h 10"/>
              <a:gd name="T6" fmla="*/ 0 w 10"/>
              <a:gd name="T7" fmla="*/ 6 h 10"/>
              <a:gd name="T8" fmla="*/ 4 w 10"/>
              <a:gd name="T9" fmla="*/ 0 h 10"/>
            </a:gdLst>
            <a:ahLst/>
            <a:cxnLst>
              <a:cxn ang="0">
                <a:pos x="T0" y="T1"/>
              </a:cxn>
              <a:cxn ang="0">
                <a:pos x="T2" y="T3"/>
              </a:cxn>
              <a:cxn ang="0">
                <a:pos x="T4" y="T5"/>
              </a:cxn>
              <a:cxn ang="0">
                <a:pos x="T6" y="T7"/>
              </a:cxn>
              <a:cxn ang="0">
                <a:pos x="T8" y="T9"/>
              </a:cxn>
            </a:cxnLst>
            <a:rect l="0" t="0" r="r" b="b"/>
            <a:pathLst>
              <a:path w="10" h="10">
                <a:moveTo>
                  <a:pt x="4" y="0"/>
                </a:moveTo>
                <a:lnTo>
                  <a:pt x="10" y="6"/>
                </a:lnTo>
                <a:lnTo>
                  <a:pt x="4" y="10"/>
                </a:lnTo>
                <a:lnTo>
                  <a:pt x="0" y="6"/>
                </a:lnTo>
                <a:lnTo>
                  <a:pt x="4" y="0"/>
                </a:lnTo>
                <a:close/>
              </a:path>
            </a:pathLst>
          </a:custGeom>
          <a:solidFill>
            <a:srgbClr val="5894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3" name="Freeform 623"/>
          <p:cNvSpPr>
            <a:spLocks/>
          </p:cNvSpPr>
          <p:nvPr/>
        </p:nvSpPr>
        <p:spPr bwMode="auto">
          <a:xfrm>
            <a:off x="12005595" y="6275240"/>
            <a:ext cx="19646" cy="17535"/>
          </a:xfrm>
          <a:custGeom>
            <a:avLst/>
            <a:gdLst>
              <a:gd name="T0" fmla="*/ 4 w 10"/>
              <a:gd name="T1" fmla="*/ 0 h 9"/>
              <a:gd name="T2" fmla="*/ 10 w 10"/>
              <a:gd name="T3" fmla="*/ 5 h 9"/>
              <a:gd name="T4" fmla="*/ 6 w 10"/>
              <a:gd name="T5" fmla="*/ 9 h 9"/>
              <a:gd name="T6" fmla="*/ 0 w 10"/>
              <a:gd name="T7" fmla="*/ 5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lnTo>
                  <a:pt x="10" y="5"/>
                </a:lnTo>
                <a:lnTo>
                  <a:pt x="6" y="9"/>
                </a:lnTo>
                <a:lnTo>
                  <a:pt x="0" y="5"/>
                </a:lnTo>
                <a:lnTo>
                  <a:pt x="4" y="0"/>
                </a:lnTo>
                <a:close/>
              </a:path>
            </a:pathLst>
          </a:custGeom>
          <a:solidFill>
            <a:srgbClr val="51297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4" name="Freeform 624"/>
          <p:cNvSpPr>
            <a:spLocks/>
          </p:cNvSpPr>
          <p:nvPr/>
        </p:nvSpPr>
        <p:spPr bwMode="auto">
          <a:xfrm>
            <a:off x="11995771" y="6244066"/>
            <a:ext cx="29469" cy="31175"/>
          </a:xfrm>
          <a:custGeom>
            <a:avLst/>
            <a:gdLst>
              <a:gd name="T0" fmla="*/ 5 w 15"/>
              <a:gd name="T1" fmla="*/ 0 h 16"/>
              <a:gd name="T2" fmla="*/ 15 w 15"/>
              <a:gd name="T3" fmla="*/ 10 h 16"/>
              <a:gd name="T4" fmla="*/ 9 w 15"/>
              <a:gd name="T5" fmla="*/ 16 h 16"/>
              <a:gd name="T6" fmla="*/ 0 w 15"/>
              <a:gd name="T7" fmla="*/ 6 h 16"/>
              <a:gd name="T8" fmla="*/ 5 w 15"/>
              <a:gd name="T9" fmla="*/ 0 h 16"/>
            </a:gdLst>
            <a:ahLst/>
            <a:cxnLst>
              <a:cxn ang="0">
                <a:pos x="T0" y="T1"/>
              </a:cxn>
              <a:cxn ang="0">
                <a:pos x="T2" y="T3"/>
              </a:cxn>
              <a:cxn ang="0">
                <a:pos x="T4" y="T5"/>
              </a:cxn>
              <a:cxn ang="0">
                <a:pos x="T6" y="T7"/>
              </a:cxn>
              <a:cxn ang="0">
                <a:pos x="T8" y="T9"/>
              </a:cxn>
            </a:cxnLst>
            <a:rect l="0" t="0" r="r" b="b"/>
            <a:pathLst>
              <a:path w="15" h="16">
                <a:moveTo>
                  <a:pt x="5" y="0"/>
                </a:moveTo>
                <a:lnTo>
                  <a:pt x="15" y="10"/>
                </a:lnTo>
                <a:lnTo>
                  <a:pt x="9" y="16"/>
                </a:lnTo>
                <a:lnTo>
                  <a:pt x="0" y="6"/>
                </a:lnTo>
                <a:lnTo>
                  <a:pt x="5" y="0"/>
                </a:lnTo>
                <a:close/>
              </a:path>
            </a:pathLst>
          </a:custGeom>
          <a:solidFill>
            <a:srgbClr val="585A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5" name="Freeform 625"/>
          <p:cNvSpPr>
            <a:spLocks/>
          </p:cNvSpPr>
          <p:nvPr/>
        </p:nvSpPr>
        <p:spPr bwMode="auto">
          <a:xfrm>
            <a:off x="11983984" y="6255756"/>
            <a:ext cx="29469" cy="29226"/>
          </a:xfrm>
          <a:custGeom>
            <a:avLst/>
            <a:gdLst>
              <a:gd name="T0" fmla="*/ 6 w 15"/>
              <a:gd name="T1" fmla="*/ 0 h 15"/>
              <a:gd name="T2" fmla="*/ 15 w 15"/>
              <a:gd name="T3" fmla="*/ 10 h 15"/>
              <a:gd name="T4" fmla="*/ 11 w 15"/>
              <a:gd name="T5" fmla="*/ 15 h 15"/>
              <a:gd name="T6" fmla="*/ 0 w 15"/>
              <a:gd name="T7" fmla="*/ 6 h 15"/>
              <a:gd name="T8" fmla="*/ 6 w 15"/>
              <a:gd name="T9" fmla="*/ 0 h 15"/>
            </a:gdLst>
            <a:ahLst/>
            <a:cxnLst>
              <a:cxn ang="0">
                <a:pos x="T0" y="T1"/>
              </a:cxn>
              <a:cxn ang="0">
                <a:pos x="T2" y="T3"/>
              </a:cxn>
              <a:cxn ang="0">
                <a:pos x="T4" y="T5"/>
              </a:cxn>
              <a:cxn ang="0">
                <a:pos x="T6" y="T7"/>
              </a:cxn>
              <a:cxn ang="0">
                <a:pos x="T8" y="T9"/>
              </a:cxn>
            </a:cxnLst>
            <a:rect l="0" t="0" r="r" b="b"/>
            <a:pathLst>
              <a:path w="15" h="15">
                <a:moveTo>
                  <a:pt x="6" y="0"/>
                </a:moveTo>
                <a:lnTo>
                  <a:pt x="15" y="10"/>
                </a:lnTo>
                <a:lnTo>
                  <a:pt x="11" y="15"/>
                </a:lnTo>
                <a:lnTo>
                  <a:pt x="0" y="6"/>
                </a:lnTo>
                <a:lnTo>
                  <a:pt x="6" y="0"/>
                </a:lnTo>
                <a:close/>
              </a:path>
            </a:pathLst>
          </a:custGeom>
          <a:solidFill>
            <a:srgbClr val="F8F7F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6" name="Freeform 626"/>
          <p:cNvSpPr>
            <a:spLocks/>
          </p:cNvSpPr>
          <p:nvPr/>
        </p:nvSpPr>
        <p:spPr bwMode="auto">
          <a:xfrm>
            <a:off x="11964338" y="6236272"/>
            <a:ext cx="31433" cy="27278"/>
          </a:xfrm>
          <a:custGeom>
            <a:avLst/>
            <a:gdLst>
              <a:gd name="T0" fmla="*/ 4 w 16"/>
              <a:gd name="T1" fmla="*/ 0 h 14"/>
              <a:gd name="T2" fmla="*/ 16 w 16"/>
              <a:gd name="T3" fmla="*/ 10 h 14"/>
              <a:gd name="T4" fmla="*/ 10 w 16"/>
              <a:gd name="T5" fmla="*/ 14 h 14"/>
              <a:gd name="T6" fmla="*/ 0 w 16"/>
              <a:gd name="T7" fmla="*/ 4 h 14"/>
              <a:gd name="T8" fmla="*/ 4 w 16"/>
              <a:gd name="T9" fmla="*/ 0 h 14"/>
            </a:gdLst>
            <a:ahLst/>
            <a:cxnLst>
              <a:cxn ang="0">
                <a:pos x="T0" y="T1"/>
              </a:cxn>
              <a:cxn ang="0">
                <a:pos x="T2" y="T3"/>
              </a:cxn>
              <a:cxn ang="0">
                <a:pos x="T4" y="T5"/>
              </a:cxn>
              <a:cxn ang="0">
                <a:pos x="T6" y="T7"/>
              </a:cxn>
              <a:cxn ang="0">
                <a:pos x="T8" y="T9"/>
              </a:cxn>
            </a:cxnLst>
            <a:rect l="0" t="0" r="r" b="b"/>
            <a:pathLst>
              <a:path w="16" h="14">
                <a:moveTo>
                  <a:pt x="4" y="0"/>
                </a:moveTo>
                <a:lnTo>
                  <a:pt x="16" y="10"/>
                </a:lnTo>
                <a:lnTo>
                  <a:pt x="10" y="14"/>
                </a:lnTo>
                <a:lnTo>
                  <a:pt x="0" y="4"/>
                </a:lnTo>
                <a:lnTo>
                  <a:pt x="4" y="0"/>
                </a:lnTo>
                <a:close/>
              </a:path>
            </a:pathLst>
          </a:custGeom>
          <a:solidFill>
            <a:srgbClr val="585A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7" name="Freeform 627"/>
          <p:cNvSpPr>
            <a:spLocks/>
          </p:cNvSpPr>
          <p:nvPr/>
        </p:nvSpPr>
        <p:spPr bwMode="auto">
          <a:xfrm>
            <a:off x="11972196" y="6226529"/>
            <a:ext cx="23575" cy="17535"/>
          </a:xfrm>
          <a:custGeom>
            <a:avLst/>
            <a:gdLst>
              <a:gd name="T0" fmla="*/ 6 w 12"/>
              <a:gd name="T1" fmla="*/ 0 h 9"/>
              <a:gd name="T2" fmla="*/ 12 w 12"/>
              <a:gd name="T3" fmla="*/ 4 h 9"/>
              <a:gd name="T4" fmla="*/ 6 w 12"/>
              <a:gd name="T5" fmla="*/ 9 h 9"/>
              <a:gd name="T6" fmla="*/ 0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12" y="4"/>
                </a:lnTo>
                <a:lnTo>
                  <a:pt x="6" y="9"/>
                </a:lnTo>
                <a:lnTo>
                  <a:pt x="0" y="4"/>
                </a:lnTo>
                <a:lnTo>
                  <a:pt x="6" y="0"/>
                </a:lnTo>
                <a:close/>
              </a:path>
            </a:pathLst>
          </a:custGeom>
          <a:solidFill>
            <a:srgbClr val="325EA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8" name="Freeform 628"/>
          <p:cNvSpPr>
            <a:spLocks/>
          </p:cNvSpPr>
          <p:nvPr/>
        </p:nvSpPr>
        <p:spPr bwMode="auto">
          <a:xfrm>
            <a:off x="11960409" y="6210942"/>
            <a:ext cx="19646" cy="19484"/>
          </a:xfrm>
          <a:custGeom>
            <a:avLst/>
            <a:gdLst>
              <a:gd name="T0" fmla="*/ 4 w 10"/>
              <a:gd name="T1" fmla="*/ 0 h 10"/>
              <a:gd name="T2" fmla="*/ 10 w 10"/>
              <a:gd name="T3" fmla="*/ 4 h 10"/>
              <a:gd name="T4" fmla="*/ 4 w 10"/>
              <a:gd name="T5" fmla="*/ 10 h 10"/>
              <a:gd name="T6" fmla="*/ 0 w 10"/>
              <a:gd name="T7" fmla="*/ 6 h 10"/>
              <a:gd name="T8" fmla="*/ 4 w 10"/>
              <a:gd name="T9" fmla="*/ 0 h 10"/>
            </a:gdLst>
            <a:ahLst/>
            <a:cxnLst>
              <a:cxn ang="0">
                <a:pos x="T0" y="T1"/>
              </a:cxn>
              <a:cxn ang="0">
                <a:pos x="T2" y="T3"/>
              </a:cxn>
              <a:cxn ang="0">
                <a:pos x="T4" y="T5"/>
              </a:cxn>
              <a:cxn ang="0">
                <a:pos x="T6" y="T7"/>
              </a:cxn>
              <a:cxn ang="0">
                <a:pos x="T8" y="T9"/>
              </a:cxn>
            </a:cxnLst>
            <a:rect l="0" t="0" r="r" b="b"/>
            <a:pathLst>
              <a:path w="10" h="10">
                <a:moveTo>
                  <a:pt x="4" y="0"/>
                </a:moveTo>
                <a:lnTo>
                  <a:pt x="10" y="4"/>
                </a:lnTo>
                <a:lnTo>
                  <a:pt x="4" y="10"/>
                </a:lnTo>
                <a:lnTo>
                  <a:pt x="0" y="6"/>
                </a:lnTo>
                <a:lnTo>
                  <a:pt x="4" y="0"/>
                </a:lnTo>
                <a:close/>
              </a:path>
            </a:pathLst>
          </a:custGeom>
          <a:solidFill>
            <a:srgbClr val="119C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69" name="Freeform 629"/>
          <p:cNvSpPr>
            <a:spLocks/>
          </p:cNvSpPr>
          <p:nvPr/>
        </p:nvSpPr>
        <p:spPr bwMode="auto">
          <a:xfrm>
            <a:off x="11950586" y="6222632"/>
            <a:ext cx="17682" cy="17535"/>
          </a:xfrm>
          <a:custGeom>
            <a:avLst/>
            <a:gdLst>
              <a:gd name="T0" fmla="*/ 3 w 9"/>
              <a:gd name="T1" fmla="*/ 0 h 9"/>
              <a:gd name="T2" fmla="*/ 9 w 9"/>
              <a:gd name="T3" fmla="*/ 4 h 9"/>
              <a:gd name="T4" fmla="*/ 3 w 9"/>
              <a:gd name="T5" fmla="*/ 9 h 9"/>
              <a:gd name="T6" fmla="*/ 0 w 9"/>
              <a:gd name="T7" fmla="*/ 4 h 9"/>
              <a:gd name="T8" fmla="*/ 3 w 9"/>
              <a:gd name="T9" fmla="*/ 0 h 9"/>
            </a:gdLst>
            <a:ahLst/>
            <a:cxnLst>
              <a:cxn ang="0">
                <a:pos x="T0" y="T1"/>
              </a:cxn>
              <a:cxn ang="0">
                <a:pos x="T2" y="T3"/>
              </a:cxn>
              <a:cxn ang="0">
                <a:pos x="T4" y="T5"/>
              </a:cxn>
              <a:cxn ang="0">
                <a:pos x="T6" y="T7"/>
              </a:cxn>
              <a:cxn ang="0">
                <a:pos x="T8" y="T9"/>
              </a:cxn>
            </a:cxnLst>
            <a:rect l="0" t="0" r="r" b="b"/>
            <a:pathLst>
              <a:path w="9" h="9">
                <a:moveTo>
                  <a:pt x="3" y="0"/>
                </a:moveTo>
                <a:lnTo>
                  <a:pt x="9" y="4"/>
                </a:lnTo>
                <a:lnTo>
                  <a:pt x="3" y="9"/>
                </a:lnTo>
                <a:lnTo>
                  <a:pt x="0" y="4"/>
                </a:lnTo>
                <a:lnTo>
                  <a:pt x="3" y="0"/>
                </a:lnTo>
                <a:close/>
              </a:path>
            </a:pathLst>
          </a:custGeom>
          <a:solidFill>
            <a:srgbClr val="DA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0" name="Freeform 630"/>
          <p:cNvSpPr>
            <a:spLocks/>
          </p:cNvSpPr>
          <p:nvPr/>
        </p:nvSpPr>
        <p:spPr bwMode="auto">
          <a:xfrm>
            <a:off x="11952550" y="6207045"/>
            <a:ext cx="15717" cy="11690"/>
          </a:xfrm>
          <a:custGeom>
            <a:avLst/>
            <a:gdLst>
              <a:gd name="T0" fmla="*/ 6 w 8"/>
              <a:gd name="T1" fmla="*/ 0 h 6"/>
              <a:gd name="T2" fmla="*/ 8 w 8"/>
              <a:gd name="T3" fmla="*/ 2 h 6"/>
              <a:gd name="T4" fmla="*/ 2 w 8"/>
              <a:gd name="T5" fmla="*/ 6 h 6"/>
              <a:gd name="T6" fmla="*/ 0 w 8"/>
              <a:gd name="T7" fmla="*/ 6 h 6"/>
              <a:gd name="T8" fmla="*/ 6 w 8"/>
              <a:gd name="T9" fmla="*/ 0 h 6"/>
            </a:gdLst>
            <a:ahLst/>
            <a:cxnLst>
              <a:cxn ang="0">
                <a:pos x="T0" y="T1"/>
              </a:cxn>
              <a:cxn ang="0">
                <a:pos x="T2" y="T3"/>
              </a:cxn>
              <a:cxn ang="0">
                <a:pos x="T4" y="T5"/>
              </a:cxn>
              <a:cxn ang="0">
                <a:pos x="T6" y="T7"/>
              </a:cxn>
              <a:cxn ang="0">
                <a:pos x="T8" y="T9"/>
              </a:cxn>
            </a:cxnLst>
            <a:rect l="0" t="0" r="r" b="b"/>
            <a:pathLst>
              <a:path w="8" h="6">
                <a:moveTo>
                  <a:pt x="6" y="0"/>
                </a:moveTo>
                <a:lnTo>
                  <a:pt x="8" y="2"/>
                </a:lnTo>
                <a:lnTo>
                  <a:pt x="2" y="6"/>
                </a:lnTo>
                <a:lnTo>
                  <a:pt x="0" y="6"/>
                </a:lnTo>
                <a:lnTo>
                  <a:pt x="6" y="0"/>
                </a:lnTo>
                <a:close/>
              </a:path>
            </a:pathLst>
          </a:custGeom>
          <a:solidFill>
            <a:srgbClr val="8A29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1" name="Freeform 631"/>
          <p:cNvSpPr>
            <a:spLocks/>
          </p:cNvSpPr>
          <p:nvPr/>
        </p:nvSpPr>
        <p:spPr bwMode="auto">
          <a:xfrm>
            <a:off x="11946657" y="6218736"/>
            <a:ext cx="9824" cy="11690"/>
          </a:xfrm>
          <a:custGeom>
            <a:avLst/>
            <a:gdLst>
              <a:gd name="T0" fmla="*/ 3 w 5"/>
              <a:gd name="T1" fmla="*/ 0 h 6"/>
              <a:gd name="T2" fmla="*/ 5 w 5"/>
              <a:gd name="T3" fmla="*/ 2 h 6"/>
              <a:gd name="T4" fmla="*/ 2 w 5"/>
              <a:gd name="T5" fmla="*/ 6 h 6"/>
              <a:gd name="T6" fmla="*/ 0 w 5"/>
              <a:gd name="T7" fmla="*/ 4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lnTo>
                  <a:pt x="5" y="2"/>
                </a:lnTo>
                <a:lnTo>
                  <a:pt x="2" y="6"/>
                </a:lnTo>
                <a:lnTo>
                  <a:pt x="0" y="4"/>
                </a:lnTo>
                <a:lnTo>
                  <a:pt x="3" y="0"/>
                </a:lnTo>
                <a:close/>
              </a:path>
            </a:pathLst>
          </a:custGeom>
          <a:solidFill>
            <a:srgbClr val="B01E4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2" name="Freeform 632"/>
          <p:cNvSpPr>
            <a:spLocks/>
          </p:cNvSpPr>
          <p:nvPr/>
        </p:nvSpPr>
        <p:spPr bwMode="auto">
          <a:xfrm>
            <a:off x="11964338" y="6195355"/>
            <a:ext cx="23575" cy="23381"/>
          </a:xfrm>
          <a:custGeom>
            <a:avLst/>
            <a:gdLst>
              <a:gd name="T0" fmla="*/ 6 w 12"/>
              <a:gd name="T1" fmla="*/ 0 h 12"/>
              <a:gd name="T2" fmla="*/ 12 w 12"/>
              <a:gd name="T3" fmla="*/ 8 h 12"/>
              <a:gd name="T4" fmla="*/ 8 w 12"/>
              <a:gd name="T5" fmla="*/ 12 h 12"/>
              <a:gd name="T6" fmla="*/ 0 w 12"/>
              <a:gd name="T7" fmla="*/ 6 h 12"/>
              <a:gd name="T8" fmla="*/ 6 w 12"/>
              <a:gd name="T9" fmla="*/ 0 h 12"/>
            </a:gdLst>
            <a:ahLst/>
            <a:cxnLst>
              <a:cxn ang="0">
                <a:pos x="T0" y="T1"/>
              </a:cxn>
              <a:cxn ang="0">
                <a:pos x="T2" y="T3"/>
              </a:cxn>
              <a:cxn ang="0">
                <a:pos x="T4" y="T5"/>
              </a:cxn>
              <a:cxn ang="0">
                <a:pos x="T6" y="T7"/>
              </a:cxn>
              <a:cxn ang="0">
                <a:pos x="T8" y="T9"/>
              </a:cxn>
            </a:cxnLst>
            <a:rect l="0" t="0" r="r" b="b"/>
            <a:pathLst>
              <a:path w="12" h="12">
                <a:moveTo>
                  <a:pt x="6" y="0"/>
                </a:moveTo>
                <a:lnTo>
                  <a:pt x="12" y="8"/>
                </a:lnTo>
                <a:lnTo>
                  <a:pt x="8" y="12"/>
                </a:lnTo>
                <a:lnTo>
                  <a:pt x="0" y="6"/>
                </a:lnTo>
                <a:lnTo>
                  <a:pt x="6" y="0"/>
                </a:lnTo>
                <a:close/>
              </a:path>
            </a:pathLst>
          </a:custGeom>
          <a:solidFill>
            <a:srgbClr val="9E206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3" name="Freeform 633"/>
          <p:cNvSpPr>
            <a:spLocks/>
          </p:cNvSpPr>
          <p:nvPr/>
        </p:nvSpPr>
        <p:spPr bwMode="auto">
          <a:xfrm>
            <a:off x="12017382" y="6263550"/>
            <a:ext cx="19646" cy="21432"/>
          </a:xfrm>
          <a:custGeom>
            <a:avLst/>
            <a:gdLst>
              <a:gd name="T0" fmla="*/ 4 w 10"/>
              <a:gd name="T1" fmla="*/ 0 h 11"/>
              <a:gd name="T2" fmla="*/ 6 w 10"/>
              <a:gd name="T3" fmla="*/ 4 h 11"/>
              <a:gd name="T4" fmla="*/ 10 w 10"/>
              <a:gd name="T5" fmla="*/ 6 h 11"/>
              <a:gd name="T6" fmla="*/ 8 w 10"/>
              <a:gd name="T7" fmla="*/ 8 h 11"/>
              <a:gd name="T8" fmla="*/ 4 w 10"/>
              <a:gd name="T9" fmla="*/ 11 h 11"/>
              <a:gd name="T10" fmla="*/ 2 w 10"/>
              <a:gd name="T11" fmla="*/ 8 h 11"/>
              <a:gd name="T12" fmla="*/ 0 w 10"/>
              <a:gd name="T13" fmla="*/ 6 h 11"/>
              <a:gd name="T14" fmla="*/ 2 w 10"/>
              <a:gd name="T15" fmla="*/ 4 h 11"/>
              <a:gd name="T16" fmla="*/ 4 w 1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4" y="0"/>
                </a:moveTo>
                <a:lnTo>
                  <a:pt x="6" y="4"/>
                </a:lnTo>
                <a:lnTo>
                  <a:pt x="10" y="6"/>
                </a:lnTo>
                <a:lnTo>
                  <a:pt x="8" y="8"/>
                </a:lnTo>
                <a:lnTo>
                  <a:pt x="4" y="11"/>
                </a:lnTo>
                <a:lnTo>
                  <a:pt x="2" y="8"/>
                </a:lnTo>
                <a:lnTo>
                  <a:pt x="0" y="6"/>
                </a:lnTo>
                <a:lnTo>
                  <a:pt x="2" y="4"/>
                </a:lnTo>
                <a:lnTo>
                  <a:pt x="4" y="0"/>
                </a:lnTo>
                <a:close/>
              </a:path>
            </a:pathLst>
          </a:custGeom>
          <a:solidFill>
            <a:srgbClr val="DA562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4" name="Freeform 634"/>
          <p:cNvSpPr>
            <a:spLocks/>
          </p:cNvSpPr>
          <p:nvPr/>
        </p:nvSpPr>
        <p:spPr bwMode="auto">
          <a:xfrm>
            <a:off x="11983984" y="6191458"/>
            <a:ext cx="3929" cy="3897"/>
          </a:xfrm>
          <a:custGeom>
            <a:avLst/>
            <a:gdLst>
              <a:gd name="T0" fmla="*/ 0 w 2"/>
              <a:gd name="T1" fmla="*/ 0 h 2"/>
              <a:gd name="T2" fmla="*/ 2 w 2"/>
              <a:gd name="T3" fmla="*/ 0 h 2"/>
              <a:gd name="T4" fmla="*/ 0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0"/>
                </a:lnTo>
                <a:lnTo>
                  <a:pt x="0" y="2"/>
                </a:lnTo>
                <a:lnTo>
                  <a:pt x="0" y="0"/>
                </a:lnTo>
                <a:lnTo>
                  <a:pt x="0" y="0"/>
                </a:lnTo>
                <a:close/>
              </a:path>
            </a:pathLst>
          </a:custGeom>
          <a:solidFill>
            <a:srgbClr val="DFDFD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5" name="Freeform 635"/>
          <p:cNvSpPr>
            <a:spLocks/>
          </p:cNvSpPr>
          <p:nvPr/>
        </p:nvSpPr>
        <p:spPr bwMode="auto">
          <a:xfrm>
            <a:off x="12058638" y="6267446"/>
            <a:ext cx="3929" cy="3897"/>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0 w 2"/>
              <a:gd name="T15" fmla="*/ 0 h 2"/>
              <a:gd name="T16" fmla="*/ 0 w 2"/>
              <a:gd name="T17" fmla="*/ 0 h 2"/>
              <a:gd name="T18" fmla="*/ 0 w 2"/>
              <a:gd name="T19" fmla="*/ 0 h 2"/>
              <a:gd name="T20" fmla="*/ 2 w 2"/>
              <a:gd name="T21" fmla="*/ 0 h 2"/>
              <a:gd name="T22" fmla="*/ 2 w 2"/>
              <a:gd name="T23" fmla="*/ 2 h 2"/>
              <a:gd name="T24" fmla="*/ 2 w 2"/>
              <a:gd name="T25" fmla="*/ 0 h 2"/>
              <a:gd name="T26" fmla="*/ 0 w 2"/>
              <a:gd name="T27" fmla="*/ 0 h 2"/>
              <a:gd name="T28" fmla="*/ 0 w 2"/>
              <a:gd name="T29" fmla="*/ 0 h 2"/>
              <a:gd name="T30" fmla="*/ 0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 name="T46" fmla="*/ 2 w 2"/>
              <a:gd name="T4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2">
                <a:moveTo>
                  <a:pt x="2" y="0"/>
                </a:moveTo>
                <a:lnTo>
                  <a:pt x="2" y="0"/>
                </a:lnTo>
                <a:lnTo>
                  <a:pt x="2" y="0"/>
                </a:lnTo>
                <a:lnTo>
                  <a:pt x="2" y="0"/>
                </a:lnTo>
                <a:lnTo>
                  <a:pt x="2" y="0"/>
                </a:lnTo>
                <a:lnTo>
                  <a:pt x="2" y="0"/>
                </a:lnTo>
                <a:lnTo>
                  <a:pt x="2" y="0"/>
                </a:lnTo>
                <a:lnTo>
                  <a:pt x="0" y="0"/>
                </a:lnTo>
                <a:lnTo>
                  <a:pt x="0" y="0"/>
                </a:lnTo>
                <a:lnTo>
                  <a:pt x="0" y="0"/>
                </a:lnTo>
                <a:lnTo>
                  <a:pt x="2" y="0"/>
                </a:lnTo>
                <a:lnTo>
                  <a:pt x="2" y="2"/>
                </a:lnTo>
                <a:lnTo>
                  <a:pt x="2" y="0"/>
                </a:lnTo>
                <a:lnTo>
                  <a:pt x="0" y="0"/>
                </a:lnTo>
                <a:lnTo>
                  <a:pt x="0" y="0"/>
                </a:lnTo>
                <a:lnTo>
                  <a:pt x="0" y="0"/>
                </a:lnTo>
                <a:lnTo>
                  <a:pt x="2" y="0"/>
                </a:lnTo>
                <a:lnTo>
                  <a:pt x="2" y="0"/>
                </a:lnTo>
                <a:lnTo>
                  <a:pt x="2" y="0"/>
                </a:lnTo>
                <a:lnTo>
                  <a:pt x="2" y="0"/>
                </a:lnTo>
                <a:lnTo>
                  <a:pt x="2" y="0"/>
                </a:lnTo>
                <a:lnTo>
                  <a:pt x="2" y="0"/>
                </a:lnTo>
                <a:lnTo>
                  <a:pt x="2"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6" name="Freeform 636"/>
          <p:cNvSpPr>
            <a:spLocks/>
          </p:cNvSpPr>
          <p:nvPr/>
        </p:nvSpPr>
        <p:spPr bwMode="auto">
          <a:xfrm>
            <a:off x="12058638" y="6263550"/>
            <a:ext cx="3929" cy="3897"/>
          </a:xfrm>
          <a:custGeom>
            <a:avLst/>
            <a:gdLst>
              <a:gd name="T0" fmla="*/ 2 w 2"/>
              <a:gd name="T1" fmla="*/ 0 h 2"/>
              <a:gd name="T2" fmla="*/ 2 w 2"/>
              <a:gd name="T3" fmla="*/ 0 h 2"/>
              <a:gd name="T4" fmla="*/ 2 w 2"/>
              <a:gd name="T5" fmla="*/ 0 h 2"/>
              <a:gd name="T6" fmla="*/ 2 w 2"/>
              <a:gd name="T7" fmla="*/ 2 h 2"/>
              <a:gd name="T8" fmla="*/ 2 w 2"/>
              <a:gd name="T9" fmla="*/ 2 h 2"/>
              <a:gd name="T10" fmla="*/ 2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0 h 2"/>
              <a:gd name="T32" fmla="*/ 0 w 2"/>
              <a:gd name="T33" fmla="*/ 0 h 2"/>
              <a:gd name="T34" fmla="*/ 2 w 2"/>
              <a:gd name="T35" fmla="*/ 2 h 2"/>
              <a:gd name="T36" fmla="*/ 2 w 2"/>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2">
                <a:moveTo>
                  <a:pt x="2" y="0"/>
                </a:moveTo>
                <a:lnTo>
                  <a:pt x="2" y="0"/>
                </a:lnTo>
                <a:lnTo>
                  <a:pt x="2" y="0"/>
                </a:lnTo>
                <a:lnTo>
                  <a:pt x="2" y="2"/>
                </a:lnTo>
                <a:lnTo>
                  <a:pt x="2" y="2"/>
                </a:lnTo>
                <a:lnTo>
                  <a:pt x="2" y="2"/>
                </a:lnTo>
                <a:lnTo>
                  <a:pt x="2" y="2"/>
                </a:lnTo>
                <a:lnTo>
                  <a:pt x="0" y="2"/>
                </a:lnTo>
                <a:lnTo>
                  <a:pt x="0" y="2"/>
                </a:lnTo>
                <a:lnTo>
                  <a:pt x="0" y="2"/>
                </a:lnTo>
                <a:lnTo>
                  <a:pt x="0" y="2"/>
                </a:lnTo>
                <a:lnTo>
                  <a:pt x="0" y="2"/>
                </a:lnTo>
                <a:lnTo>
                  <a:pt x="0" y="2"/>
                </a:lnTo>
                <a:lnTo>
                  <a:pt x="0" y="2"/>
                </a:lnTo>
                <a:lnTo>
                  <a:pt x="0" y="2"/>
                </a:lnTo>
                <a:lnTo>
                  <a:pt x="0" y="0"/>
                </a:lnTo>
                <a:lnTo>
                  <a:pt x="0" y="0"/>
                </a:lnTo>
                <a:lnTo>
                  <a:pt x="2" y="2"/>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7" name="Freeform 637"/>
          <p:cNvSpPr>
            <a:spLocks noEditPoints="1"/>
          </p:cNvSpPr>
          <p:nvPr/>
        </p:nvSpPr>
        <p:spPr bwMode="auto">
          <a:xfrm>
            <a:off x="12054709" y="6263550"/>
            <a:ext cx="3929" cy="3897"/>
          </a:xfrm>
          <a:custGeom>
            <a:avLst/>
            <a:gdLst>
              <a:gd name="T0" fmla="*/ 2 w 2"/>
              <a:gd name="T1" fmla="*/ 0 h 2"/>
              <a:gd name="T2" fmla="*/ 2 w 2"/>
              <a:gd name="T3" fmla="*/ 2 h 2"/>
              <a:gd name="T4" fmla="*/ 2 w 2"/>
              <a:gd name="T5" fmla="*/ 2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2 h 2"/>
              <a:gd name="T50" fmla="*/ 2 w 2"/>
              <a:gd name="T51" fmla="*/ 0 h 2"/>
              <a:gd name="T52" fmla="*/ 2 w 2"/>
              <a:gd name="T53" fmla="*/ 0 h 2"/>
              <a:gd name="T54" fmla="*/ 2 w 2"/>
              <a:gd name="T55" fmla="*/ 0 h 2"/>
              <a:gd name="T56" fmla="*/ 0 w 2"/>
              <a:gd name="T57" fmla="*/ 0 h 2"/>
              <a:gd name="T58" fmla="*/ 2 w 2"/>
              <a:gd name="T59" fmla="*/ 0 h 2"/>
              <a:gd name="T60" fmla="*/ 2 w 2"/>
              <a:gd name="T6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 h="2">
                <a:moveTo>
                  <a:pt x="2" y="0"/>
                </a:moveTo>
                <a:lnTo>
                  <a:pt x="2" y="2"/>
                </a:lnTo>
                <a:lnTo>
                  <a:pt x="2" y="2"/>
                </a:lnTo>
                <a:lnTo>
                  <a:pt x="2" y="0"/>
                </a:lnTo>
                <a:close/>
                <a:moveTo>
                  <a:pt x="2" y="0"/>
                </a:move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2"/>
                </a:lnTo>
                <a:lnTo>
                  <a:pt x="2" y="2"/>
                </a:lnTo>
                <a:lnTo>
                  <a:pt x="2" y="2"/>
                </a:lnTo>
                <a:lnTo>
                  <a:pt x="2" y="2"/>
                </a:lnTo>
                <a:lnTo>
                  <a:pt x="2" y="2"/>
                </a:lnTo>
                <a:lnTo>
                  <a:pt x="2" y="2"/>
                </a:lnTo>
                <a:lnTo>
                  <a:pt x="2" y="2"/>
                </a:lnTo>
                <a:lnTo>
                  <a:pt x="2" y="0"/>
                </a:lnTo>
                <a:lnTo>
                  <a:pt x="2" y="0"/>
                </a:lnTo>
                <a:lnTo>
                  <a:pt x="2" y="0"/>
                </a:lnTo>
                <a:lnTo>
                  <a:pt x="0" y="0"/>
                </a:lnTo>
                <a:lnTo>
                  <a:pt x="2"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8" name="Freeform 638"/>
          <p:cNvSpPr>
            <a:spLocks/>
          </p:cNvSpPr>
          <p:nvPr/>
        </p:nvSpPr>
        <p:spPr bwMode="auto">
          <a:xfrm>
            <a:off x="12054709" y="6263550"/>
            <a:ext cx="3929" cy="0"/>
          </a:xfrm>
          <a:custGeom>
            <a:avLst/>
            <a:gdLst>
              <a:gd name="T0" fmla="*/ 2 w 2"/>
              <a:gd name="T1" fmla="*/ 2 w 2"/>
              <a:gd name="T2" fmla="*/ 2 w 2"/>
              <a:gd name="T3" fmla="*/ 2 w 2"/>
              <a:gd name="T4" fmla="*/ 2 w 2"/>
              <a:gd name="T5" fmla="*/ 2 w 2"/>
              <a:gd name="T6" fmla="*/ 2 w 2"/>
              <a:gd name="T7" fmla="*/ 0 w 2"/>
              <a:gd name="T8" fmla="*/ 0 w 2"/>
              <a:gd name="T9" fmla="*/ 0 w 2"/>
              <a:gd name="T10" fmla="*/ 2 w 2"/>
              <a:gd name="T11" fmla="*/ 2 w 2"/>
              <a:gd name="T12" fmla="*/ 2 w 2"/>
              <a:gd name="T13"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2">
                <a:moveTo>
                  <a:pt x="2" y="0"/>
                </a:moveTo>
                <a:lnTo>
                  <a:pt x="2" y="0"/>
                </a:lnTo>
                <a:lnTo>
                  <a:pt x="2" y="0"/>
                </a:lnTo>
                <a:lnTo>
                  <a:pt x="2" y="0"/>
                </a:lnTo>
                <a:lnTo>
                  <a:pt x="2" y="0"/>
                </a:lnTo>
                <a:lnTo>
                  <a:pt x="2" y="0"/>
                </a:lnTo>
                <a:lnTo>
                  <a:pt x="2" y="0"/>
                </a:lnTo>
                <a:lnTo>
                  <a:pt x="0" y="0"/>
                </a:lnTo>
                <a:lnTo>
                  <a:pt x="0" y="0"/>
                </a:lnTo>
                <a:lnTo>
                  <a:pt x="0" y="0"/>
                </a:lnTo>
                <a:lnTo>
                  <a:pt x="2" y="0"/>
                </a:lnTo>
                <a:lnTo>
                  <a:pt x="2" y="0"/>
                </a:lnTo>
                <a:lnTo>
                  <a:pt x="2" y="0"/>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79" name="Freeform 639"/>
          <p:cNvSpPr>
            <a:spLocks/>
          </p:cNvSpPr>
          <p:nvPr/>
        </p:nvSpPr>
        <p:spPr bwMode="auto">
          <a:xfrm>
            <a:off x="12054709" y="6259653"/>
            <a:ext cx="3929" cy="3897"/>
          </a:xfrm>
          <a:custGeom>
            <a:avLst/>
            <a:gdLst>
              <a:gd name="T0" fmla="*/ 0 w 2"/>
              <a:gd name="T1" fmla="*/ 0 h 2"/>
              <a:gd name="T2" fmla="*/ 2 w 2"/>
              <a:gd name="T3" fmla="*/ 0 h 2"/>
              <a:gd name="T4" fmla="*/ 2 w 2"/>
              <a:gd name="T5" fmla="*/ 0 h 2"/>
              <a:gd name="T6" fmla="*/ 0 w 2"/>
              <a:gd name="T7" fmla="*/ 0 h 2"/>
              <a:gd name="T8" fmla="*/ 0 w 2"/>
              <a:gd name="T9" fmla="*/ 2 h 2"/>
              <a:gd name="T10" fmla="*/ 0 w 2"/>
              <a:gd name="T11" fmla="*/ 2 h 2"/>
              <a:gd name="T12" fmla="*/ 0 w 2"/>
              <a:gd name="T13" fmla="*/ 0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0 h 2"/>
              <a:gd name="T30" fmla="*/ 0 w 2"/>
              <a:gd name="T31" fmla="*/ 0 h 2"/>
              <a:gd name="T32" fmla="*/ 0 w 2"/>
              <a:gd name="T33" fmla="*/ 0 h 2"/>
              <a:gd name="T34" fmla="*/ 0 w 2"/>
              <a:gd name="T35" fmla="*/ 0 h 2"/>
              <a:gd name="T36" fmla="*/ 0 w 2"/>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2">
                <a:moveTo>
                  <a:pt x="0" y="0"/>
                </a:moveTo>
                <a:lnTo>
                  <a:pt x="2" y="0"/>
                </a:lnTo>
                <a:lnTo>
                  <a:pt x="2" y="0"/>
                </a:lnTo>
                <a:lnTo>
                  <a:pt x="0" y="0"/>
                </a:lnTo>
                <a:lnTo>
                  <a:pt x="0" y="2"/>
                </a:lnTo>
                <a:lnTo>
                  <a:pt x="0" y="2"/>
                </a:lnTo>
                <a:lnTo>
                  <a:pt x="0" y="0"/>
                </a:lnTo>
                <a:lnTo>
                  <a:pt x="0" y="2"/>
                </a:lnTo>
                <a:lnTo>
                  <a:pt x="0" y="2"/>
                </a:lnTo>
                <a:lnTo>
                  <a:pt x="0" y="2"/>
                </a:lnTo>
                <a:lnTo>
                  <a:pt x="0" y="2"/>
                </a:lnTo>
                <a:lnTo>
                  <a:pt x="0" y="2"/>
                </a:lnTo>
                <a:lnTo>
                  <a:pt x="0" y="2"/>
                </a:lnTo>
                <a:lnTo>
                  <a:pt x="0" y="2"/>
                </a:lnTo>
                <a:lnTo>
                  <a:pt x="0" y="0"/>
                </a:lnTo>
                <a:lnTo>
                  <a:pt x="0" y="0"/>
                </a:lnTo>
                <a:lnTo>
                  <a:pt x="0" y="0"/>
                </a:lnTo>
                <a:lnTo>
                  <a:pt x="0"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0" name="Freeform 640"/>
          <p:cNvSpPr>
            <a:spLocks/>
          </p:cNvSpPr>
          <p:nvPr/>
        </p:nvSpPr>
        <p:spPr bwMode="auto">
          <a:xfrm>
            <a:off x="11952550" y="6240169"/>
            <a:ext cx="56974" cy="52607"/>
          </a:xfrm>
          <a:custGeom>
            <a:avLst/>
            <a:gdLst>
              <a:gd name="T0" fmla="*/ 25 w 29"/>
              <a:gd name="T1" fmla="*/ 0 h 27"/>
              <a:gd name="T2" fmla="*/ 29 w 29"/>
              <a:gd name="T3" fmla="*/ 25 h 27"/>
              <a:gd name="T4" fmla="*/ 16 w 29"/>
              <a:gd name="T5" fmla="*/ 27 h 27"/>
              <a:gd name="T6" fmla="*/ 16 w 29"/>
              <a:gd name="T7" fmla="*/ 27 h 27"/>
              <a:gd name="T8" fmla="*/ 16 w 29"/>
              <a:gd name="T9" fmla="*/ 27 h 27"/>
              <a:gd name="T10" fmla="*/ 10 w 29"/>
              <a:gd name="T11" fmla="*/ 27 h 27"/>
              <a:gd name="T12" fmla="*/ 6 w 29"/>
              <a:gd name="T13" fmla="*/ 23 h 27"/>
              <a:gd name="T14" fmla="*/ 2 w 29"/>
              <a:gd name="T15" fmla="*/ 20 h 27"/>
              <a:gd name="T16" fmla="*/ 0 w 29"/>
              <a:gd name="T17" fmla="*/ 16 h 27"/>
              <a:gd name="T18" fmla="*/ 2 w 29"/>
              <a:gd name="T19" fmla="*/ 10 h 27"/>
              <a:gd name="T20" fmla="*/ 4 w 29"/>
              <a:gd name="T21" fmla="*/ 6 h 27"/>
              <a:gd name="T22" fmla="*/ 8 w 29"/>
              <a:gd name="T23" fmla="*/ 4 h 27"/>
              <a:gd name="T24" fmla="*/ 12 w 29"/>
              <a:gd name="T25" fmla="*/ 2 h 27"/>
              <a:gd name="T26" fmla="*/ 14 w 29"/>
              <a:gd name="T27" fmla="*/ 2 h 27"/>
              <a:gd name="T28" fmla="*/ 14 w 29"/>
              <a:gd name="T29" fmla="*/ 2 h 27"/>
              <a:gd name="T30" fmla="*/ 25 w 29"/>
              <a:gd name="T3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7">
                <a:moveTo>
                  <a:pt x="25" y="0"/>
                </a:moveTo>
                <a:lnTo>
                  <a:pt x="29" y="25"/>
                </a:lnTo>
                <a:lnTo>
                  <a:pt x="16" y="27"/>
                </a:lnTo>
                <a:lnTo>
                  <a:pt x="16" y="27"/>
                </a:lnTo>
                <a:lnTo>
                  <a:pt x="16" y="27"/>
                </a:lnTo>
                <a:lnTo>
                  <a:pt x="10" y="27"/>
                </a:lnTo>
                <a:lnTo>
                  <a:pt x="6" y="23"/>
                </a:lnTo>
                <a:lnTo>
                  <a:pt x="2" y="20"/>
                </a:lnTo>
                <a:lnTo>
                  <a:pt x="0" y="16"/>
                </a:lnTo>
                <a:lnTo>
                  <a:pt x="2" y="10"/>
                </a:lnTo>
                <a:lnTo>
                  <a:pt x="4" y="6"/>
                </a:lnTo>
                <a:lnTo>
                  <a:pt x="8" y="4"/>
                </a:lnTo>
                <a:lnTo>
                  <a:pt x="12" y="2"/>
                </a:lnTo>
                <a:lnTo>
                  <a:pt x="14" y="2"/>
                </a:lnTo>
                <a:lnTo>
                  <a:pt x="14" y="2"/>
                </a:lnTo>
                <a:lnTo>
                  <a:pt x="25" y="0"/>
                </a:lnTo>
                <a:close/>
              </a:path>
            </a:pathLst>
          </a:custGeom>
          <a:solidFill>
            <a:srgbClr val="A988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1" name="Freeform 641"/>
          <p:cNvSpPr>
            <a:spLocks/>
          </p:cNvSpPr>
          <p:nvPr/>
        </p:nvSpPr>
        <p:spPr bwMode="auto">
          <a:xfrm>
            <a:off x="12001666" y="6064812"/>
            <a:ext cx="121804" cy="224067"/>
          </a:xfrm>
          <a:custGeom>
            <a:avLst/>
            <a:gdLst>
              <a:gd name="T0" fmla="*/ 16 w 62"/>
              <a:gd name="T1" fmla="*/ 0 h 115"/>
              <a:gd name="T2" fmla="*/ 25 w 62"/>
              <a:gd name="T3" fmla="*/ 4 h 115"/>
              <a:gd name="T4" fmla="*/ 35 w 62"/>
              <a:gd name="T5" fmla="*/ 8 h 115"/>
              <a:gd name="T6" fmla="*/ 45 w 62"/>
              <a:gd name="T7" fmla="*/ 16 h 115"/>
              <a:gd name="T8" fmla="*/ 56 w 62"/>
              <a:gd name="T9" fmla="*/ 35 h 115"/>
              <a:gd name="T10" fmla="*/ 62 w 62"/>
              <a:gd name="T11" fmla="*/ 56 h 115"/>
              <a:gd name="T12" fmla="*/ 58 w 62"/>
              <a:gd name="T13" fmla="*/ 79 h 115"/>
              <a:gd name="T14" fmla="*/ 47 w 62"/>
              <a:gd name="T15" fmla="*/ 98 h 115"/>
              <a:gd name="T16" fmla="*/ 25 w 62"/>
              <a:gd name="T17" fmla="*/ 112 h 115"/>
              <a:gd name="T18" fmla="*/ 4 w 62"/>
              <a:gd name="T19" fmla="*/ 115 h 115"/>
              <a:gd name="T20" fmla="*/ 0 w 62"/>
              <a:gd name="T21" fmla="*/ 90 h 115"/>
              <a:gd name="T22" fmla="*/ 8 w 62"/>
              <a:gd name="T23" fmla="*/ 90 h 115"/>
              <a:gd name="T24" fmla="*/ 16 w 62"/>
              <a:gd name="T25" fmla="*/ 88 h 115"/>
              <a:gd name="T26" fmla="*/ 22 w 62"/>
              <a:gd name="T27" fmla="*/ 85 h 115"/>
              <a:gd name="T28" fmla="*/ 27 w 62"/>
              <a:gd name="T29" fmla="*/ 81 h 115"/>
              <a:gd name="T30" fmla="*/ 35 w 62"/>
              <a:gd name="T31" fmla="*/ 65 h 115"/>
              <a:gd name="T32" fmla="*/ 35 w 62"/>
              <a:gd name="T33" fmla="*/ 48 h 115"/>
              <a:gd name="T34" fmla="*/ 25 w 62"/>
              <a:gd name="T35" fmla="*/ 33 h 115"/>
              <a:gd name="T36" fmla="*/ 20 w 62"/>
              <a:gd name="T37" fmla="*/ 29 h 115"/>
              <a:gd name="T38" fmla="*/ 14 w 62"/>
              <a:gd name="T39" fmla="*/ 25 h 115"/>
              <a:gd name="T40" fmla="*/ 8 w 62"/>
              <a:gd name="T41" fmla="*/ 25 h 115"/>
              <a:gd name="T42" fmla="*/ 16 w 62"/>
              <a:gd name="T4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115">
                <a:moveTo>
                  <a:pt x="16" y="0"/>
                </a:moveTo>
                <a:lnTo>
                  <a:pt x="25" y="4"/>
                </a:lnTo>
                <a:lnTo>
                  <a:pt x="35" y="8"/>
                </a:lnTo>
                <a:lnTo>
                  <a:pt x="45" y="16"/>
                </a:lnTo>
                <a:lnTo>
                  <a:pt x="56" y="35"/>
                </a:lnTo>
                <a:lnTo>
                  <a:pt x="62" y="56"/>
                </a:lnTo>
                <a:lnTo>
                  <a:pt x="58" y="79"/>
                </a:lnTo>
                <a:lnTo>
                  <a:pt x="47" y="98"/>
                </a:lnTo>
                <a:lnTo>
                  <a:pt x="25" y="112"/>
                </a:lnTo>
                <a:lnTo>
                  <a:pt x="4" y="115"/>
                </a:lnTo>
                <a:lnTo>
                  <a:pt x="0" y="90"/>
                </a:lnTo>
                <a:lnTo>
                  <a:pt x="8" y="90"/>
                </a:lnTo>
                <a:lnTo>
                  <a:pt x="16" y="88"/>
                </a:lnTo>
                <a:lnTo>
                  <a:pt x="22" y="85"/>
                </a:lnTo>
                <a:lnTo>
                  <a:pt x="27" y="81"/>
                </a:lnTo>
                <a:lnTo>
                  <a:pt x="35" y="65"/>
                </a:lnTo>
                <a:lnTo>
                  <a:pt x="35" y="48"/>
                </a:lnTo>
                <a:lnTo>
                  <a:pt x="25" y="33"/>
                </a:lnTo>
                <a:lnTo>
                  <a:pt x="20" y="29"/>
                </a:lnTo>
                <a:lnTo>
                  <a:pt x="14" y="25"/>
                </a:lnTo>
                <a:lnTo>
                  <a:pt x="8" y="25"/>
                </a:lnTo>
                <a:lnTo>
                  <a:pt x="16" y="0"/>
                </a:lnTo>
                <a:close/>
              </a:path>
            </a:pathLst>
          </a:custGeom>
          <a:solidFill>
            <a:srgbClr val="E80E8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2" name="Freeform 642"/>
          <p:cNvSpPr>
            <a:spLocks/>
          </p:cNvSpPr>
          <p:nvPr/>
        </p:nvSpPr>
        <p:spPr bwMode="auto">
          <a:xfrm>
            <a:off x="11889683" y="5967391"/>
            <a:ext cx="7858" cy="7794"/>
          </a:xfrm>
          <a:custGeom>
            <a:avLst/>
            <a:gdLst>
              <a:gd name="T0" fmla="*/ 0 w 4"/>
              <a:gd name="T1" fmla="*/ 0 h 4"/>
              <a:gd name="T2" fmla="*/ 2 w 4"/>
              <a:gd name="T3" fmla="*/ 0 h 4"/>
              <a:gd name="T4" fmla="*/ 4 w 4"/>
              <a:gd name="T5" fmla="*/ 0 h 4"/>
              <a:gd name="T6" fmla="*/ 2 w 4"/>
              <a:gd name="T7" fmla="*/ 2 h 4"/>
              <a:gd name="T8" fmla="*/ 2 w 4"/>
              <a:gd name="T9" fmla="*/ 4 h 4"/>
              <a:gd name="T10" fmla="*/ 0 w 4"/>
              <a:gd name="T11" fmla="*/ 2 h 4"/>
              <a:gd name="T12" fmla="*/ 0 w 4"/>
              <a:gd name="T13" fmla="*/ 2 h 4"/>
              <a:gd name="T14" fmla="*/ 0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lnTo>
                  <a:pt x="2" y="0"/>
                </a:lnTo>
                <a:lnTo>
                  <a:pt x="4" y="0"/>
                </a:lnTo>
                <a:lnTo>
                  <a:pt x="2" y="2"/>
                </a:lnTo>
                <a:lnTo>
                  <a:pt x="2" y="4"/>
                </a:lnTo>
                <a:lnTo>
                  <a:pt x="0" y="2"/>
                </a:lnTo>
                <a:lnTo>
                  <a:pt x="0" y="2"/>
                </a:lnTo>
                <a:lnTo>
                  <a:pt x="0" y="0"/>
                </a:lnTo>
                <a:lnTo>
                  <a:pt x="0" y="0"/>
                </a:lnTo>
                <a:close/>
              </a:path>
            </a:pathLst>
          </a:custGeom>
          <a:solidFill>
            <a:srgbClr val="0101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3" name="Freeform 643"/>
          <p:cNvSpPr>
            <a:spLocks/>
          </p:cNvSpPr>
          <p:nvPr/>
        </p:nvSpPr>
        <p:spPr bwMode="auto">
          <a:xfrm>
            <a:off x="11858250" y="5953752"/>
            <a:ext cx="23575" cy="44813"/>
          </a:xfrm>
          <a:custGeom>
            <a:avLst/>
            <a:gdLst>
              <a:gd name="T0" fmla="*/ 2 w 12"/>
              <a:gd name="T1" fmla="*/ 0 h 23"/>
              <a:gd name="T2" fmla="*/ 12 w 12"/>
              <a:gd name="T3" fmla="*/ 21 h 23"/>
              <a:gd name="T4" fmla="*/ 0 w 12"/>
              <a:gd name="T5" fmla="*/ 23 h 23"/>
              <a:gd name="T6" fmla="*/ 2 w 12"/>
              <a:gd name="T7" fmla="*/ 0 h 23"/>
            </a:gdLst>
            <a:ahLst/>
            <a:cxnLst>
              <a:cxn ang="0">
                <a:pos x="T0" y="T1"/>
              </a:cxn>
              <a:cxn ang="0">
                <a:pos x="T2" y="T3"/>
              </a:cxn>
              <a:cxn ang="0">
                <a:pos x="T4" y="T5"/>
              </a:cxn>
              <a:cxn ang="0">
                <a:pos x="T6" y="T7"/>
              </a:cxn>
            </a:cxnLst>
            <a:rect l="0" t="0" r="r" b="b"/>
            <a:pathLst>
              <a:path w="12" h="23">
                <a:moveTo>
                  <a:pt x="2" y="0"/>
                </a:moveTo>
                <a:lnTo>
                  <a:pt x="12" y="21"/>
                </a:lnTo>
                <a:lnTo>
                  <a:pt x="0" y="23"/>
                </a:lnTo>
                <a:lnTo>
                  <a:pt x="2" y="0"/>
                </a:lnTo>
                <a:close/>
              </a:path>
            </a:pathLst>
          </a:custGeom>
          <a:solidFill>
            <a:srgbClr val="6E57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4" name="Freeform 644"/>
          <p:cNvSpPr>
            <a:spLocks/>
          </p:cNvSpPr>
          <p:nvPr/>
        </p:nvSpPr>
        <p:spPr bwMode="auto">
          <a:xfrm>
            <a:off x="11905400" y="5990772"/>
            <a:ext cx="51079" cy="81833"/>
          </a:xfrm>
          <a:custGeom>
            <a:avLst/>
            <a:gdLst>
              <a:gd name="T0" fmla="*/ 9 w 26"/>
              <a:gd name="T1" fmla="*/ 0 h 42"/>
              <a:gd name="T2" fmla="*/ 11 w 26"/>
              <a:gd name="T3" fmla="*/ 5 h 42"/>
              <a:gd name="T4" fmla="*/ 26 w 26"/>
              <a:gd name="T5" fmla="*/ 5 h 42"/>
              <a:gd name="T6" fmla="*/ 26 w 26"/>
              <a:gd name="T7" fmla="*/ 32 h 42"/>
              <a:gd name="T8" fmla="*/ 17 w 26"/>
              <a:gd name="T9" fmla="*/ 42 h 42"/>
              <a:gd name="T10" fmla="*/ 9 w 26"/>
              <a:gd name="T11" fmla="*/ 32 h 42"/>
              <a:gd name="T12" fmla="*/ 9 w 26"/>
              <a:gd name="T13" fmla="*/ 17 h 42"/>
              <a:gd name="T14" fmla="*/ 9 w 26"/>
              <a:gd name="T15" fmla="*/ 13 h 42"/>
              <a:gd name="T16" fmla="*/ 7 w 26"/>
              <a:gd name="T17" fmla="*/ 11 h 42"/>
              <a:gd name="T18" fmla="*/ 5 w 26"/>
              <a:gd name="T19" fmla="*/ 7 h 42"/>
              <a:gd name="T20" fmla="*/ 3 w 26"/>
              <a:gd name="T21" fmla="*/ 4 h 42"/>
              <a:gd name="T22" fmla="*/ 0 w 26"/>
              <a:gd name="T23" fmla="*/ 2 h 42"/>
              <a:gd name="T24" fmla="*/ 9 w 26"/>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2">
                <a:moveTo>
                  <a:pt x="9" y="0"/>
                </a:moveTo>
                <a:lnTo>
                  <a:pt x="11" y="5"/>
                </a:lnTo>
                <a:lnTo>
                  <a:pt x="26" y="5"/>
                </a:lnTo>
                <a:lnTo>
                  <a:pt x="26" y="32"/>
                </a:lnTo>
                <a:lnTo>
                  <a:pt x="17" y="42"/>
                </a:lnTo>
                <a:lnTo>
                  <a:pt x="9" y="32"/>
                </a:lnTo>
                <a:lnTo>
                  <a:pt x="9" y="17"/>
                </a:lnTo>
                <a:lnTo>
                  <a:pt x="9" y="13"/>
                </a:lnTo>
                <a:lnTo>
                  <a:pt x="7" y="11"/>
                </a:lnTo>
                <a:lnTo>
                  <a:pt x="5" y="7"/>
                </a:lnTo>
                <a:lnTo>
                  <a:pt x="3" y="4"/>
                </a:lnTo>
                <a:lnTo>
                  <a:pt x="0" y="2"/>
                </a:lnTo>
                <a:lnTo>
                  <a:pt x="9" y="0"/>
                </a:lnTo>
                <a:close/>
              </a:path>
            </a:pathLst>
          </a:custGeom>
          <a:solidFill>
            <a:srgbClr val="6E57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5" name="Freeform 645"/>
          <p:cNvSpPr>
            <a:spLocks/>
          </p:cNvSpPr>
          <p:nvPr/>
        </p:nvSpPr>
        <p:spPr bwMode="auto">
          <a:xfrm>
            <a:off x="11858250" y="5906990"/>
            <a:ext cx="106088" cy="132492"/>
          </a:xfrm>
          <a:custGeom>
            <a:avLst/>
            <a:gdLst>
              <a:gd name="T0" fmla="*/ 47 w 54"/>
              <a:gd name="T1" fmla="*/ 0 h 68"/>
              <a:gd name="T2" fmla="*/ 52 w 54"/>
              <a:gd name="T3" fmla="*/ 35 h 68"/>
              <a:gd name="T4" fmla="*/ 52 w 54"/>
              <a:gd name="T5" fmla="*/ 35 h 68"/>
              <a:gd name="T6" fmla="*/ 54 w 54"/>
              <a:gd name="T7" fmla="*/ 39 h 68"/>
              <a:gd name="T8" fmla="*/ 45 w 54"/>
              <a:gd name="T9" fmla="*/ 39 h 68"/>
              <a:gd name="T10" fmla="*/ 43 w 54"/>
              <a:gd name="T11" fmla="*/ 47 h 68"/>
              <a:gd name="T12" fmla="*/ 41 w 54"/>
              <a:gd name="T13" fmla="*/ 52 h 68"/>
              <a:gd name="T14" fmla="*/ 37 w 54"/>
              <a:gd name="T15" fmla="*/ 56 h 68"/>
              <a:gd name="T16" fmla="*/ 33 w 54"/>
              <a:gd name="T17" fmla="*/ 60 h 68"/>
              <a:gd name="T18" fmla="*/ 27 w 54"/>
              <a:gd name="T19" fmla="*/ 64 h 68"/>
              <a:gd name="T20" fmla="*/ 20 w 54"/>
              <a:gd name="T21" fmla="*/ 66 h 68"/>
              <a:gd name="T22" fmla="*/ 10 w 54"/>
              <a:gd name="T23" fmla="*/ 68 h 68"/>
              <a:gd name="T24" fmla="*/ 8 w 54"/>
              <a:gd name="T25" fmla="*/ 54 h 68"/>
              <a:gd name="T26" fmla="*/ 4 w 54"/>
              <a:gd name="T27" fmla="*/ 31 h 68"/>
              <a:gd name="T28" fmla="*/ 0 w 54"/>
              <a:gd name="T29" fmla="*/ 10 h 68"/>
              <a:gd name="T30" fmla="*/ 47 w 54"/>
              <a:gd name="T3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8">
                <a:moveTo>
                  <a:pt x="47" y="0"/>
                </a:moveTo>
                <a:lnTo>
                  <a:pt x="52" y="35"/>
                </a:lnTo>
                <a:lnTo>
                  <a:pt x="52" y="35"/>
                </a:lnTo>
                <a:lnTo>
                  <a:pt x="54" y="39"/>
                </a:lnTo>
                <a:lnTo>
                  <a:pt x="45" y="39"/>
                </a:lnTo>
                <a:lnTo>
                  <a:pt x="43" y="47"/>
                </a:lnTo>
                <a:lnTo>
                  <a:pt x="41" y="52"/>
                </a:lnTo>
                <a:lnTo>
                  <a:pt x="37" y="56"/>
                </a:lnTo>
                <a:lnTo>
                  <a:pt x="33" y="60"/>
                </a:lnTo>
                <a:lnTo>
                  <a:pt x="27" y="64"/>
                </a:lnTo>
                <a:lnTo>
                  <a:pt x="20" y="66"/>
                </a:lnTo>
                <a:lnTo>
                  <a:pt x="10" y="68"/>
                </a:lnTo>
                <a:lnTo>
                  <a:pt x="8" y="54"/>
                </a:lnTo>
                <a:lnTo>
                  <a:pt x="4" y="31"/>
                </a:lnTo>
                <a:lnTo>
                  <a:pt x="0" y="10"/>
                </a:lnTo>
                <a:lnTo>
                  <a:pt x="47" y="0"/>
                </a:lnTo>
                <a:close/>
              </a:path>
            </a:pathLst>
          </a:custGeom>
          <a:solidFill>
            <a:srgbClr val="A988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6" name="Rectangle 646"/>
          <p:cNvSpPr>
            <a:spLocks noChangeArrowheads="1"/>
          </p:cNvSpPr>
          <p:nvPr/>
        </p:nvSpPr>
        <p:spPr bwMode="auto">
          <a:xfrm>
            <a:off x="11858250" y="5926474"/>
            <a:ext cx="1965" cy="1948"/>
          </a:xfrm>
          <a:prstGeom prst="rect">
            <a:avLst/>
          </a:prstGeom>
          <a:solidFill>
            <a:srgbClr val="1C44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7" name="Rectangle 647"/>
          <p:cNvSpPr>
            <a:spLocks noChangeArrowheads="1"/>
          </p:cNvSpPr>
          <p:nvPr/>
        </p:nvSpPr>
        <p:spPr bwMode="auto">
          <a:xfrm>
            <a:off x="11858250" y="5926474"/>
            <a:ext cx="1965" cy="1948"/>
          </a:xfrm>
          <a:prstGeom prst="rect">
            <a:avLst/>
          </a:prstGeom>
          <a:solidFill>
            <a:srgbClr val="1C448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8" name="Freeform 648"/>
          <p:cNvSpPr>
            <a:spLocks/>
          </p:cNvSpPr>
          <p:nvPr/>
        </p:nvSpPr>
        <p:spPr bwMode="auto">
          <a:xfrm>
            <a:off x="11858250" y="5885558"/>
            <a:ext cx="125734" cy="122749"/>
          </a:xfrm>
          <a:custGeom>
            <a:avLst/>
            <a:gdLst>
              <a:gd name="T0" fmla="*/ 18 w 64"/>
              <a:gd name="T1" fmla="*/ 0 h 63"/>
              <a:gd name="T2" fmla="*/ 24 w 64"/>
              <a:gd name="T3" fmla="*/ 0 h 63"/>
              <a:gd name="T4" fmla="*/ 27 w 64"/>
              <a:gd name="T5" fmla="*/ 2 h 63"/>
              <a:gd name="T6" fmla="*/ 33 w 64"/>
              <a:gd name="T7" fmla="*/ 0 h 63"/>
              <a:gd name="T8" fmla="*/ 37 w 64"/>
              <a:gd name="T9" fmla="*/ 0 h 63"/>
              <a:gd name="T10" fmla="*/ 41 w 64"/>
              <a:gd name="T11" fmla="*/ 2 h 63"/>
              <a:gd name="T12" fmla="*/ 43 w 64"/>
              <a:gd name="T13" fmla="*/ 2 h 63"/>
              <a:gd name="T14" fmla="*/ 45 w 64"/>
              <a:gd name="T15" fmla="*/ 6 h 63"/>
              <a:gd name="T16" fmla="*/ 45 w 64"/>
              <a:gd name="T17" fmla="*/ 8 h 63"/>
              <a:gd name="T18" fmla="*/ 47 w 64"/>
              <a:gd name="T19" fmla="*/ 10 h 63"/>
              <a:gd name="T20" fmla="*/ 48 w 64"/>
              <a:gd name="T21" fmla="*/ 10 h 63"/>
              <a:gd name="T22" fmla="*/ 52 w 64"/>
              <a:gd name="T23" fmla="*/ 10 h 63"/>
              <a:gd name="T24" fmla="*/ 54 w 64"/>
              <a:gd name="T25" fmla="*/ 11 h 63"/>
              <a:gd name="T26" fmla="*/ 58 w 64"/>
              <a:gd name="T27" fmla="*/ 13 h 63"/>
              <a:gd name="T28" fmla="*/ 60 w 64"/>
              <a:gd name="T29" fmla="*/ 17 h 63"/>
              <a:gd name="T30" fmla="*/ 62 w 64"/>
              <a:gd name="T31" fmla="*/ 23 h 63"/>
              <a:gd name="T32" fmla="*/ 64 w 64"/>
              <a:gd name="T33" fmla="*/ 27 h 63"/>
              <a:gd name="T34" fmla="*/ 64 w 64"/>
              <a:gd name="T35" fmla="*/ 36 h 63"/>
              <a:gd name="T36" fmla="*/ 62 w 64"/>
              <a:gd name="T37" fmla="*/ 48 h 63"/>
              <a:gd name="T38" fmla="*/ 56 w 64"/>
              <a:gd name="T39" fmla="*/ 58 h 63"/>
              <a:gd name="T40" fmla="*/ 48 w 64"/>
              <a:gd name="T41" fmla="*/ 63 h 63"/>
              <a:gd name="T42" fmla="*/ 45 w 64"/>
              <a:gd name="T43" fmla="*/ 63 h 63"/>
              <a:gd name="T44" fmla="*/ 41 w 64"/>
              <a:gd name="T45" fmla="*/ 61 h 63"/>
              <a:gd name="T46" fmla="*/ 43 w 64"/>
              <a:gd name="T47" fmla="*/ 58 h 63"/>
              <a:gd name="T48" fmla="*/ 45 w 64"/>
              <a:gd name="T49" fmla="*/ 50 h 63"/>
              <a:gd name="T50" fmla="*/ 41 w 64"/>
              <a:gd name="T51" fmla="*/ 44 h 63"/>
              <a:gd name="T52" fmla="*/ 39 w 64"/>
              <a:gd name="T53" fmla="*/ 38 h 63"/>
              <a:gd name="T54" fmla="*/ 37 w 64"/>
              <a:gd name="T55" fmla="*/ 35 h 63"/>
              <a:gd name="T56" fmla="*/ 37 w 64"/>
              <a:gd name="T57" fmla="*/ 31 h 63"/>
              <a:gd name="T58" fmla="*/ 35 w 64"/>
              <a:gd name="T59" fmla="*/ 31 h 63"/>
              <a:gd name="T60" fmla="*/ 33 w 64"/>
              <a:gd name="T61" fmla="*/ 29 h 63"/>
              <a:gd name="T62" fmla="*/ 29 w 64"/>
              <a:gd name="T63" fmla="*/ 29 h 63"/>
              <a:gd name="T64" fmla="*/ 25 w 64"/>
              <a:gd name="T65" fmla="*/ 29 h 63"/>
              <a:gd name="T66" fmla="*/ 22 w 64"/>
              <a:gd name="T67" fmla="*/ 29 h 63"/>
              <a:gd name="T68" fmla="*/ 18 w 64"/>
              <a:gd name="T69" fmla="*/ 29 h 63"/>
              <a:gd name="T70" fmla="*/ 12 w 64"/>
              <a:gd name="T71" fmla="*/ 29 h 63"/>
              <a:gd name="T72" fmla="*/ 8 w 64"/>
              <a:gd name="T73" fmla="*/ 27 h 63"/>
              <a:gd name="T74" fmla="*/ 2 w 64"/>
              <a:gd name="T75" fmla="*/ 25 h 63"/>
              <a:gd name="T76" fmla="*/ 0 w 64"/>
              <a:gd name="T77" fmla="*/ 21 h 63"/>
              <a:gd name="T78" fmla="*/ 0 w 64"/>
              <a:gd name="T79" fmla="*/ 21 h 63"/>
              <a:gd name="T80" fmla="*/ 0 w 64"/>
              <a:gd name="T81" fmla="*/ 21 h 63"/>
              <a:gd name="T82" fmla="*/ 0 w 64"/>
              <a:gd name="T83" fmla="*/ 21 h 63"/>
              <a:gd name="T84" fmla="*/ 0 w 64"/>
              <a:gd name="T85" fmla="*/ 13 h 63"/>
              <a:gd name="T86" fmla="*/ 2 w 64"/>
              <a:gd name="T87" fmla="*/ 8 h 63"/>
              <a:gd name="T88" fmla="*/ 6 w 64"/>
              <a:gd name="T89" fmla="*/ 4 h 63"/>
              <a:gd name="T90" fmla="*/ 12 w 64"/>
              <a:gd name="T91" fmla="*/ 0 h 63"/>
              <a:gd name="T92" fmla="*/ 18 w 64"/>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3">
                <a:moveTo>
                  <a:pt x="18" y="0"/>
                </a:moveTo>
                <a:lnTo>
                  <a:pt x="24" y="0"/>
                </a:lnTo>
                <a:lnTo>
                  <a:pt x="27" y="2"/>
                </a:lnTo>
                <a:lnTo>
                  <a:pt x="33" y="0"/>
                </a:lnTo>
                <a:lnTo>
                  <a:pt x="37" y="0"/>
                </a:lnTo>
                <a:lnTo>
                  <a:pt x="41" y="2"/>
                </a:lnTo>
                <a:lnTo>
                  <a:pt x="43" y="2"/>
                </a:lnTo>
                <a:lnTo>
                  <a:pt x="45" y="6"/>
                </a:lnTo>
                <a:lnTo>
                  <a:pt x="45" y="8"/>
                </a:lnTo>
                <a:lnTo>
                  <a:pt x="47" y="10"/>
                </a:lnTo>
                <a:lnTo>
                  <a:pt x="48" y="10"/>
                </a:lnTo>
                <a:lnTo>
                  <a:pt x="52" y="10"/>
                </a:lnTo>
                <a:lnTo>
                  <a:pt x="54" y="11"/>
                </a:lnTo>
                <a:lnTo>
                  <a:pt x="58" y="13"/>
                </a:lnTo>
                <a:lnTo>
                  <a:pt x="60" y="17"/>
                </a:lnTo>
                <a:lnTo>
                  <a:pt x="62" y="23"/>
                </a:lnTo>
                <a:lnTo>
                  <a:pt x="64" y="27"/>
                </a:lnTo>
                <a:lnTo>
                  <a:pt x="64" y="36"/>
                </a:lnTo>
                <a:lnTo>
                  <a:pt x="62" y="48"/>
                </a:lnTo>
                <a:lnTo>
                  <a:pt x="56" y="58"/>
                </a:lnTo>
                <a:lnTo>
                  <a:pt x="48" y="63"/>
                </a:lnTo>
                <a:lnTo>
                  <a:pt x="45" y="63"/>
                </a:lnTo>
                <a:lnTo>
                  <a:pt x="41" y="61"/>
                </a:lnTo>
                <a:lnTo>
                  <a:pt x="43" y="58"/>
                </a:lnTo>
                <a:lnTo>
                  <a:pt x="45" y="50"/>
                </a:lnTo>
                <a:lnTo>
                  <a:pt x="41" y="44"/>
                </a:lnTo>
                <a:lnTo>
                  <a:pt x="39" y="38"/>
                </a:lnTo>
                <a:lnTo>
                  <a:pt x="37" y="35"/>
                </a:lnTo>
                <a:lnTo>
                  <a:pt x="37" y="31"/>
                </a:lnTo>
                <a:lnTo>
                  <a:pt x="35" y="31"/>
                </a:lnTo>
                <a:lnTo>
                  <a:pt x="33" y="29"/>
                </a:lnTo>
                <a:lnTo>
                  <a:pt x="29" y="29"/>
                </a:lnTo>
                <a:lnTo>
                  <a:pt x="25" y="29"/>
                </a:lnTo>
                <a:lnTo>
                  <a:pt x="22" y="29"/>
                </a:lnTo>
                <a:lnTo>
                  <a:pt x="18" y="29"/>
                </a:lnTo>
                <a:lnTo>
                  <a:pt x="12" y="29"/>
                </a:lnTo>
                <a:lnTo>
                  <a:pt x="8" y="27"/>
                </a:lnTo>
                <a:lnTo>
                  <a:pt x="2" y="25"/>
                </a:lnTo>
                <a:lnTo>
                  <a:pt x="0" y="21"/>
                </a:lnTo>
                <a:lnTo>
                  <a:pt x="0" y="21"/>
                </a:lnTo>
                <a:lnTo>
                  <a:pt x="0" y="21"/>
                </a:lnTo>
                <a:lnTo>
                  <a:pt x="0" y="21"/>
                </a:lnTo>
                <a:lnTo>
                  <a:pt x="0" y="13"/>
                </a:lnTo>
                <a:lnTo>
                  <a:pt x="2" y="8"/>
                </a:lnTo>
                <a:lnTo>
                  <a:pt x="6" y="4"/>
                </a:lnTo>
                <a:lnTo>
                  <a:pt x="12" y="0"/>
                </a:lnTo>
                <a:lnTo>
                  <a:pt x="18" y="0"/>
                </a:lnTo>
                <a:close/>
              </a:path>
            </a:pathLst>
          </a:custGeom>
          <a:solidFill>
            <a:srgbClr val="1B1C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89" name="Freeform 649"/>
          <p:cNvSpPr>
            <a:spLocks/>
          </p:cNvSpPr>
          <p:nvPr/>
        </p:nvSpPr>
        <p:spPr bwMode="auto">
          <a:xfrm>
            <a:off x="11930940" y="5945958"/>
            <a:ext cx="19646" cy="37019"/>
          </a:xfrm>
          <a:custGeom>
            <a:avLst/>
            <a:gdLst>
              <a:gd name="T0" fmla="*/ 0 w 10"/>
              <a:gd name="T1" fmla="*/ 0 h 19"/>
              <a:gd name="T2" fmla="*/ 4 w 10"/>
              <a:gd name="T3" fmla="*/ 0 h 19"/>
              <a:gd name="T4" fmla="*/ 6 w 10"/>
              <a:gd name="T5" fmla="*/ 2 h 19"/>
              <a:gd name="T6" fmla="*/ 10 w 10"/>
              <a:gd name="T7" fmla="*/ 4 h 19"/>
              <a:gd name="T8" fmla="*/ 10 w 10"/>
              <a:gd name="T9" fmla="*/ 7 h 19"/>
              <a:gd name="T10" fmla="*/ 10 w 10"/>
              <a:gd name="T11" fmla="*/ 11 h 19"/>
              <a:gd name="T12" fmla="*/ 10 w 10"/>
              <a:gd name="T13" fmla="*/ 15 h 19"/>
              <a:gd name="T14" fmla="*/ 6 w 10"/>
              <a:gd name="T15" fmla="*/ 17 h 19"/>
              <a:gd name="T16" fmla="*/ 2 w 10"/>
              <a:gd name="T17" fmla="*/ 19 h 19"/>
              <a:gd name="T18" fmla="*/ 0 w 1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9">
                <a:moveTo>
                  <a:pt x="0" y="0"/>
                </a:moveTo>
                <a:lnTo>
                  <a:pt x="4" y="0"/>
                </a:lnTo>
                <a:lnTo>
                  <a:pt x="6" y="2"/>
                </a:lnTo>
                <a:lnTo>
                  <a:pt x="10" y="4"/>
                </a:lnTo>
                <a:lnTo>
                  <a:pt x="10" y="7"/>
                </a:lnTo>
                <a:lnTo>
                  <a:pt x="10" y="11"/>
                </a:lnTo>
                <a:lnTo>
                  <a:pt x="10" y="15"/>
                </a:lnTo>
                <a:lnTo>
                  <a:pt x="6" y="17"/>
                </a:lnTo>
                <a:lnTo>
                  <a:pt x="2" y="19"/>
                </a:lnTo>
                <a:lnTo>
                  <a:pt x="0" y="0"/>
                </a:lnTo>
                <a:close/>
              </a:path>
            </a:pathLst>
          </a:custGeom>
          <a:solidFill>
            <a:srgbClr val="A988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0" name="Freeform 650"/>
          <p:cNvSpPr>
            <a:spLocks/>
          </p:cNvSpPr>
          <p:nvPr/>
        </p:nvSpPr>
        <p:spPr bwMode="auto">
          <a:xfrm>
            <a:off x="11930940" y="5953752"/>
            <a:ext cx="3929" cy="17535"/>
          </a:xfrm>
          <a:custGeom>
            <a:avLst/>
            <a:gdLst>
              <a:gd name="T0" fmla="*/ 0 w 2"/>
              <a:gd name="T1" fmla="*/ 0 h 9"/>
              <a:gd name="T2" fmla="*/ 0 w 2"/>
              <a:gd name="T3" fmla="*/ 0 h 9"/>
              <a:gd name="T4" fmla="*/ 2 w 2"/>
              <a:gd name="T5" fmla="*/ 9 h 9"/>
              <a:gd name="T6" fmla="*/ 0 w 2"/>
              <a:gd name="T7" fmla="*/ 0 h 9"/>
            </a:gdLst>
            <a:ahLst/>
            <a:cxnLst>
              <a:cxn ang="0">
                <a:pos x="T0" y="T1"/>
              </a:cxn>
              <a:cxn ang="0">
                <a:pos x="T2" y="T3"/>
              </a:cxn>
              <a:cxn ang="0">
                <a:pos x="T4" y="T5"/>
              </a:cxn>
              <a:cxn ang="0">
                <a:pos x="T6" y="T7"/>
              </a:cxn>
            </a:cxnLst>
            <a:rect l="0" t="0" r="r" b="b"/>
            <a:pathLst>
              <a:path w="2" h="9">
                <a:moveTo>
                  <a:pt x="0" y="0"/>
                </a:moveTo>
                <a:lnTo>
                  <a:pt x="0" y="0"/>
                </a:lnTo>
                <a:lnTo>
                  <a:pt x="2" y="9"/>
                </a:lnTo>
                <a:lnTo>
                  <a:pt x="0" y="0"/>
                </a:lnTo>
                <a:close/>
              </a:path>
            </a:pathLst>
          </a:custGeom>
          <a:solidFill>
            <a:srgbClr val="DAD2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1" name="Freeform 651"/>
          <p:cNvSpPr>
            <a:spLocks/>
          </p:cNvSpPr>
          <p:nvPr/>
        </p:nvSpPr>
        <p:spPr bwMode="auto">
          <a:xfrm>
            <a:off x="11930940" y="5953752"/>
            <a:ext cx="11788" cy="17535"/>
          </a:xfrm>
          <a:custGeom>
            <a:avLst/>
            <a:gdLst>
              <a:gd name="T0" fmla="*/ 0 w 6"/>
              <a:gd name="T1" fmla="*/ 0 h 9"/>
              <a:gd name="T2" fmla="*/ 4 w 6"/>
              <a:gd name="T3" fmla="*/ 1 h 9"/>
              <a:gd name="T4" fmla="*/ 6 w 6"/>
              <a:gd name="T5" fmla="*/ 3 h 9"/>
              <a:gd name="T6" fmla="*/ 6 w 6"/>
              <a:gd name="T7" fmla="*/ 7 h 9"/>
              <a:gd name="T8" fmla="*/ 4 w 6"/>
              <a:gd name="T9" fmla="*/ 9 h 9"/>
              <a:gd name="T10" fmla="*/ 2 w 6"/>
              <a:gd name="T11" fmla="*/ 9 h 9"/>
              <a:gd name="T12" fmla="*/ 2 w 6"/>
              <a:gd name="T13" fmla="*/ 9 h 9"/>
              <a:gd name="T14" fmla="*/ 0 w 6"/>
              <a:gd name="T15" fmla="*/ 0 h 9"/>
              <a:gd name="T16" fmla="*/ 0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0" y="0"/>
                </a:moveTo>
                <a:lnTo>
                  <a:pt x="4" y="1"/>
                </a:lnTo>
                <a:lnTo>
                  <a:pt x="6" y="3"/>
                </a:lnTo>
                <a:lnTo>
                  <a:pt x="6" y="7"/>
                </a:lnTo>
                <a:lnTo>
                  <a:pt x="4" y="9"/>
                </a:lnTo>
                <a:lnTo>
                  <a:pt x="2" y="9"/>
                </a:lnTo>
                <a:lnTo>
                  <a:pt x="2" y="9"/>
                </a:lnTo>
                <a:lnTo>
                  <a:pt x="0" y="0"/>
                </a:lnTo>
                <a:lnTo>
                  <a:pt x="0" y="0"/>
                </a:lnTo>
                <a:close/>
              </a:path>
            </a:pathLst>
          </a:custGeom>
          <a:solidFill>
            <a:srgbClr val="6E573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2" name="Freeform 652"/>
          <p:cNvSpPr>
            <a:spLocks/>
          </p:cNvSpPr>
          <p:nvPr/>
        </p:nvSpPr>
        <p:spPr bwMode="auto">
          <a:xfrm>
            <a:off x="11889683" y="5967391"/>
            <a:ext cx="7858" cy="7794"/>
          </a:xfrm>
          <a:custGeom>
            <a:avLst/>
            <a:gdLst>
              <a:gd name="T0" fmla="*/ 0 w 4"/>
              <a:gd name="T1" fmla="*/ 0 h 4"/>
              <a:gd name="T2" fmla="*/ 2 w 4"/>
              <a:gd name="T3" fmla="*/ 0 h 4"/>
              <a:gd name="T4" fmla="*/ 4 w 4"/>
              <a:gd name="T5" fmla="*/ 0 h 4"/>
              <a:gd name="T6" fmla="*/ 2 w 4"/>
              <a:gd name="T7" fmla="*/ 2 h 4"/>
              <a:gd name="T8" fmla="*/ 2 w 4"/>
              <a:gd name="T9" fmla="*/ 4 h 4"/>
              <a:gd name="T10" fmla="*/ 0 w 4"/>
              <a:gd name="T11" fmla="*/ 2 h 4"/>
              <a:gd name="T12" fmla="*/ 0 w 4"/>
              <a:gd name="T13" fmla="*/ 2 h 4"/>
              <a:gd name="T14" fmla="*/ 0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lnTo>
                  <a:pt x="2" y="0"/>
                </a:lnTo>
                <a:lnTo>
                  <a:pt x="4" y="0"/>
                </a:lnTo>
                <a:lnTo>
                  <a:pt x="2" y="2"/>
                </a:lnTo>
                <a:lnTo>
                  <a:pt x="2" y="4"/>
                </a:lnTo>
                <a:lnTo>
                  <a:pt x="0" y="2"/>
                </a:lnTo>
                <a:lnTo>
                  <a:pt x="0" y="2"/>
                </a:lnTo>
                <a:lnTo>
                  <a:pt x="0" y="0"/>
                </a:lnTo>
                <a:lnTo>
                  <a:pt x="0" y="0"/>
                </a:lnTo>
                <a:close/>
              </a:path>
            </a:pathLst>
          </a:custGeom>
          <a:solidFill>
            <a:srgbClr val="1B1C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3" name="Freeform 653"/>
          <p:cNvSpPr>
            <a:spLocks/>
          </p:cNvSpPr>
          <p:nvPr/>
        </p:nvSpPr>
        <p:spPr bwMode="auto">
          <a:xfrm>
            <a:off x="11950586" y="6004410"/>
            <a:ext cx="82513" cy="97421"/>
          </a:xfrm>
          <a:custGeom>
            <a:avLst/>
            <a:gdLst>
              <a:gd name="T0" fmla="*/ 0 w 42"/>
              <a:gd name="T1" fmla="*/ 0 h 50"/>
              <a:gd name="T2" fmla="*/ 3 w 42"/>
              <a:gd name="T3" fmla="*/ 0 h 50"/>
              <a:gd name="T4" fmla="*/ 11 w 42"/>
              <a:gd name="T5" fmla="*/ 4 h 50"/>
              <a:gd name="T6" fmla="*/ 23 w 42"/>
              <a:gd name="T7" fmla="*/ 8 h 50"/>
              <a:gd name="T8" fmla="*/ 32 w 42"/>
              <a:gd name="T9" fmla="*/ 18 h 50"/>
              <a:gd name="T10" fmla="*/ 40 w 42"/>
              <a:gd name="T11" fmla="*/ 31 h 50"/>
              <a:gd name="T12" fmla="*/ 42 w 42"/>
              <a:gd name="T13" fmla="*/ 50 h 50"/>
              <a:gd name="T14" fmla="*/ 38 w 42"/>
              <a:gd name="T15" fmla="*/ 50 h 50"/>
              <a:gd name="T16" fmla="*/ 30 w 42"/>
              <a:gd name="T17" fmla="*/ 48 h 50"/>
              <a:gd name="T18" fmla="*/ 19 w 42"/>
              <a:gd name="T19" fmla="*/ 43 h 50"/>
              <a:gd name="T20" fmla="*/ 9 w 42"/>
              <a:gd name="T21" fmla="*/ 33 h 50"/>
              <a:gd name="T22" fmla="*/ 1 w 42"/>
              <a:gd name="T23" fmla="*/ 20 h 50"/>
              <a:gd name="T24" fmla="*/ 0 w 4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0">
                <a:moveTo>
                  <a:pt x="0" y="0"/>
                </a:moveTo>
                <a:lnTo>
                  <a:pt x="3" y="0"/>
                </a:lnTo>
                <a:lnTo>
                  <a:pt x="11" y="4"/>
                </a:lnTo>
                <a:lnTo>
                  <a:pt x="23" y="8"/>
                </a:lnTo>
                <a:lnTo>
                  <a:pt x="32" y="18"/>
                </a:lnTo>
                <a:lnTo>
                  <a:pt x="40" y="31"/>
                </a:lnTo>
                <a:lnTo>
                  <a:pt x="42" y="50"/>
                </a:lnTo>
                <a:lnTo>
                  <a:pt x="38" y="50"/>
                </a:lnTo>
                <a:lnTo>
                  <a:pt x="30" y="48"/>
                </a:lnTo>
                <a:lnTo>
                  <a:pt x="19" y="43"/>
                </a:lnTo>
                <a:lnTo>
                  <a:pt x="9" y="33"/>
                </a:lnTo>
                <a:lnTo>
                  <a:pt x="1" y="20"/>
                </a:lnTo>
                <a:lnTo>
                  <a:pt x="0" y="0"/>
                </a:lnTo>
                <a:close/>
              </a:path>
            </a:pathLst>
          </a:custGeom>
          <a:solidFill>
            <a:srgbClr val="1B1C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4" name="Freeform 654"/>
          <p:cNvSpPr>
            <a:spLocks/>
          </p:cNvSpPr>
          <p:nvPr/>
        </p:nvSpPr>
        <p:spPr bwMode="auto">
          <a:xfrm>
            <a:off x="11663757" y="6775981"/>
            <a:ext cx="123770" cy="33122"/>
          </a:xfrm>
          <a:custGeom>
            <a:avLst/>
            <a:gdLst>
              <a:gd name="T0" fmla="*/ 30 w 63"/>
              <a:gd name="T1" fmla="*/ 0 h 17"/>
              <a:gd name="T2" fmla="*/ 59 w 63"/>
              <a:gd name="T3" fmla="*/ 0 h 17"/>
              <a:gd name="T4" fmla="*/ 63 w 63"/>
              <a:gd name="T5" fmla="*/ 17 h 17"/>
              <a:gd name="T6" fmla="*/ 0 w 63"/>
              <a:gd name="T7" fmla="*/ 17 h 17"/>
              <a:gd name="T8" fmla="*/ 0 w 63"/>
              <a:gd name="T9" fmla="*/ 14 h 17"/>
              <a:gd name="T10" fmla="*/ 30 w 63"/>
              <a:gd name="T11" fmla="*/ 0 h 17"/>
            </a:gdLst>
            <a:ahLst/>
            <a:cxnLst>
              <a:cxn ang="0">
                <a:pos x="T0" y="T1"/>
              </a:cxn>
              <a:cxn ang="0">
                <a:pos x="T2" y="T3"/>
              </a:cxn>
              <a:cxn ang="0">
                <a:pos x="T4" y="T5"/>
              </a:cxn>
              <a:cxn ang="0">
                <a:pos x="T6" y="T7"/>
              </a:cxn>
              <a:cxn ang="0">
                <a:pos x="T8" y="T9"/>
              </a:cxn>
              <a:cxn ang="0">
                <a:pos x="T10" y="T11"/>
              </a:cxn>
            </a:cxnLst>
            <a:rect l="0" t="0" r="r" b="b"/>
            <a:pathLst>
              <a:path w="63" h="17">
                <a:moveTo>
                  <a:pt x="30" y="0"/>
                </a:moveTo>
                <a:lnTo>
                  <a:pt x="59" y="0"/>
                </a:lnTo>
                <a:lnTo>
                  <a:pt x="63" y="17"/>
                </a:lnTo>
                <a:lnTo>
                  <a:pt x="0" y="17"/>
                </a:lnTo>
                <a:lnTo>
                  <a:pt x="0" y="14"/>
                </a:lnTo>
                <a:lnTo>
                  <a:pt x="30" y="0"/>
                </a:lnTo>
                <a:close/>
              </a:path>
            </a:pathLst>
          </a:custGeom>
          <a:solidFill>
            <a:srgbClr val="5051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5" name="Freeform 655"/>
          <p:cNvSpPr>
            <a:spLocks/>
          </p:cNvSpPr>
          <p:nvPr/>
        </p:nvSpPr>
        <p:spPr bwMode="auto">
          <a:xfrm>
            <a:off x="11663757" y="6795465"/>
            <a:ext cx="123770" cy="13638"/>
          </a:xfrm>
          <a:custGeom>
            <a:avLst/>
            <a:gdLst>
              <a:gd name="T0" fmla="*/ 9 w 63"/>
              <a:gd name="T1" fmla="*/ 0 h 7"/>
              <a:gd name="T2" fmla="*/ 61 w 63"/>
              <a:gd name="T3" fmla="*/ 0 h 7"/>
              <a:gd name="T4" fmla="*/ 63 w 63"/>
              <a:gd name="T5" fmla="*/ 7 h 7"/>
              <a:gd name="T6" fmla="*/ 0 w 63"/>
              <a:gd name="T7" fmla="*/ 7 h 7"/>
              <a:gd name="T8" fmla="*/ 0 w 63"/>
              <a:gd name="T9" fmla="*/ 4 h 7"/>
              <a:gd name="T10" fmla="*/ 7 w 63"/>
              <a:gd name="T11" fmla="*/ 0 h 7"/>
              <a:gd name="T12" fmla="*/ 9 w 6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3" h="7">
                <a:moveTo>
                  <a:pt x="9" y="0"/>
                </a:moveTo>
                <a:lnTo>
                  <a:pt x="61" y="0"/>
                </a:lnTo>
                <a:lnTo>
                  <a:pt x="63" y="7"/>
                </a:lnTo>
                <a:lnTo>
                  <a:pt x="0" y="7"/>
                </a:lnTo>
                <a:lnTo>
                  <a:pt x="0" y="4"/>
                </a:lnTo>
                <a:lnTo>
                  <a:pt x="7" y="0"/>
                </a:lnTo>
                <a:lnTo>
                  <a:pt x="9" y="0"/>
                </a:lnTo>
                <a:close/>
              </a:path>
            </a:pathLst>
          </a:custGeom>
          <a:solidFill>
            <a:srgbClr val="1B1C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6" name="Freeform 656"/>
          <p:cNvSpPr>
            <a:spLocks/>
          </p:cNvSpPr>
          <p:nvPr/>
        </p:nvSpPr>
        <p:spPr bwMode="auto">
          <a:xfrm>
            <a:off x="12013453" y="6783775"/>
            <a:ext cx="125734" cy="37019"/>
          </a:xfrm>
          <a:custGeom>
            <a:avLst/>
            <a:gdLst>
              <a:gd name="T0" fmla="*/ 31 w 64"/>
              <a:gd name="T1" fmla="*/ 0 h 19"/>
              <a:gd name="T2" fmla="*/ 60 w 64"/>
              <a:gd name="T3" fmla="*/ 0 h 19"/>
              <a:gd name="T4" fmla="*/ 64 w 64"/>
              <a:gd name="T5" fmla="*/ 19 h 19"/>
              <a:gd name="T6" fmla="*/ 0 w 64"/>
              <a:gd name="T7" fmla="*/ 19 h 19"/>
              <a:gd name="T8" fmla="*/ 0 w 64"/>
              <a:gd name="T9" fmla="*/ 13 h 19"/>
              <a:gd name="T10" fmla="*/ 31 w 64"/>
              <a:gd name="T11" fmla="*/ 0 h 19"/>
            </a:gdLst>
            <a:ahLst/>
            <a:cxnLst>
              <a:cxn ang="0">
                <a:pos x="T0" y="T1"/>
              </a:cxn>
              <a:cxn ang="0">
                <a:pos x="T2" y="T3"/>
              </a:cxn>
              <a:cxn ang="0">
                <a:pos x="T4" y="T5"/>
              </a:cxn>
              <a:cxn ang="0">
                <a:pos x="T6" y="T7"/>
              </a:cxn>
              <a:cxn ang="0">
                <a:pos x="T8" y="T9"/>
              </a:cxn>
              <a:cxn ang="0">
                <a:pos x="T10" y="T11"/>
              </a:cxn>
            </a:cxnLst>
            <a:rect l="0" t="0" r="r" b="b"/>
            <a:pathLst>
              <a:path w="64" h="19">
                <a:moveTo>
                  <a:pt x="31" y="0"/>
                </a:moveTo>
                <a:lnTo>
                  <a:pt x="60" y="0"/>
                </a:lnTo>
                <a:lnTo>
                  <a:pt x="64" y="19"/>
                </a:lnTo>
                <a:lnTo>
                  <a:pt x="0" y="19"/>
                </a:lnTo>
                <a:lnTo>
                  <a:pt x="0" y="13"/>
                </a:lnTo>
                <a:lnTo>
                  <a:pt x="31" y="0"/>
                </a:lnTo>
                <a:close/>
              </a:path>
            </a:pathLst>
          </a:custGeom>
          <a:solidFill>
            <a:srgbClr val="5051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7" name="Freeform 657"/>
          <p:cNvSpPr>
            <a:spLocks/>
          </p:cNvSpPr>
          <p:nvPr/>
        </p:nvSpPr>
        <p:spPr bwMode="auto">
          <a:xfrm>
            <a:off x="12013453" y="6803259"/>
            <a:ext cx="125734" cy="17535"/>
          </a:xfrm>
          <a:custGeom>
            <a:avLst/>
            <a:gdLst>
              <a:gd name="T0" fmla="*/ 12 w 64"/>
              <a:gd name="T1" fmla="*/ 0 h 9"/>
              <a:gd name="T2" fmla="*/ 62 w 64"/>
              <a:gd name="T3" fmla="*/ 0 h 9"/>
              <a:gd name="T4" fmla="*/ 64 w 64"/>
              <a:gd name="T5" fmla="*/ 9 h 9"/>
              <a:gd name="T6" fmla="*/ 0 w 64"/>
              <a:gd name="T7" fmla="*/ 9 h 9"/>
              <a:gd name="T8" fmla="*/ 0 w 64"/>
              <a:gd name="T9" fmla="*/ 3 h 9"/>
              <a:gd name="T10" fmla="*/ 8 w 64"/>
              <a:gd name="T11" fmla="*/ 0 h 9"/>
              <a:gd name="T12" fmla="*/ 12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12" y="0"/>
                </a:moveTo>
                <a:lnTo>
                  <a:pt x="62" y="0"/>
                </a:lnTo>
                <a:lnTo>
                  <a:pt x="64" y="9"/>
                </a:lnTo>
                <a:lnTo>
                  <a:pt x="0" y="9"/>
                </a:lnTo>
                <a:lnTo>
                  <a:pt x="0" y="3"/>
                </a:lnTo>
                <a:lnTo>
                  <a:pt x="8" y="0"/>
                </a:lnTo>
                <a:lnTo>
                  <a:pt x="12" y="0"/>
                </a:lnTo>
                <a:close/>
              </a:path>
            </a:pathLst>
          </a:custGeom>
          <a:solidFill>
            <a:srgbClr val="1B1C1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8" name="Freeform 6"/>
          <p:cNvSpPr>
            <a:spLocks/>
          </p:cNvSpPr>
          <p:nvPr/>
        </p:nvSpPr>
        <p:spPr bwMode="auto">
          <a:xfrm>
            <a:off x="5956128" y="2659141"/>
            <a:ext cx="665685" cy="267850"/>
          </a:xfrm>
          <a:custGeom>
            <a:avLst/>
            <a:gdLst>
              <a:gd name="T0" fmla="*/ 111 w 338"/>
              <a:gd name="T1" fmla="*/ 0 h 136"/>
              <a:gd name="T2" fmla="*/ 134 w 338"/>
              <a:gd name="T3" fmla="*/ 4 h 136"/>
              <a:gd name="T4" fmla="*/ 153 w 338"/>
              <a:gd name="T5" fmla="*/ 15 h 136"/>
              <a:gd name="T6" fmla="*/ 169 w 338"/>
              <a:gd name="T7" fmla="*/ 31 h 136"/>
              <a:gd name="T8" fmla="*/ 176 w 338"/>
              <a:gd name="T9" fmla="*/ 52 h 136"/>
              <a:gd name="T10" fmla="*/ 194 w 338"/>
              <a:gd name="T11" fmla="*/ 40 h 136"/>
              <a:gd name="T12" fmla="*/ 213 w 338"/>
              <a:gd name="T13" fmla="*/ 36 h 136"/>
              <a:gd name="T14" fmla="*/ 232 w 338"/>
              <a:gd name="T15" fmla="*/ 38 h 136"/>
              <a:gd name="T16" fmla="*/ 247 w 338"/>
              <a:gd name="T17" fmla="*/ 48 h 136"/>
              <a:gd name="T18" fmla="*/ 259 w 338"/>
              <a:gd name="T19" fmla="*/ 63 h 136"/>
              <a:gd name="T20" fmla="*/ 263 w 338"/>
              <a:gd name="T21" fmla="*/ 81 h 136"/>
              <a:gd name="T22" fmla="*/ 272 w 338"/>
              <a:gd name="T23" fmla="*/ 83 h 136"/>
              <a:gd name="T24" fmla="*/ 280 w 338"/>
              <a:gd name="T25" fmla="*/ 86 h 136"/>
              <a:gd name="T26" fmla="*/ 288 w 338"/>
              <a:gd name="T27" fmla="*/ 92 h 136"/>
              <a:gd name="T28" fmla="*/ 293 w 338"/>
              <a:gd name="T29" fmla="*/ 86 h 136"/>
              <a:gd name="T30" fmla="*/ 301 w 338"/>
              <a:gd name="T31" fmla="*/ 83 h 136"/>
              <a:gd name="T32" fmla="*/ 311 w 338"/>
              <a:gd name="T33" fmla="*/ 81 h 136"/>
              <a:gd name="T34" fmla="*/ 318 w 338"/>
              <a:gd name="T35" fmla="*/ 83 h 136"/>
              <a:gd name="T36" fmla="*/ 326 w 338"/>
              <a:gd name="T37" fmla="*/ 86 h 136"/>
              <a:gd name="T38" fmla="*/ 332 w 338"/>
              <a:gd name="T39" fmla="*/ 92 h 136"/>
              <a:gd name="T40" fmla="*/ 338 w 338"/>
              <a:gd name="T41" fmla="*/ 100 h 136"/>
              <a:gd name="T42" fmla="*/ 338 w 338"/>
              <a:gd name="T43" fmla="*/ 109 h 136"/>
              <a:gd name="T44" fmla="*/ 338 w 338"/>
              <a:gd name="T45" fmla="*/ 117 h 136"/>
              <a:gd name="T46" fmla="*/ 332 w 338"/>
              <a:gd name="T47" fmla="*/ 125 h 136"/>
              <a:gd name="T48" fmla="*/ 326 w 338"/>
              <a:gd name="T49" fmla="*/ 133 h 136"/>
              <a:gd name="T50" fmla="*/ 318 w 338"/>
              <a:gd name="T51" fmla="*/ 136 h 136"/>
              <a:gd name="T52" fmla="*/ 311 w 338"/>
              <a:gd name="T53" fmla="*/ 136 h 136"/>
              <a:gd name="T54" fmla="*/ 34 w 338"/>
              <a:gd name="T55" fmla="*/ 136 h 136"/>
              <a:gd name="T56" fmla="*/ 34 w 338"/>
              <a:gd name="T57" fmla="*/ 136 h 136"/>
              <a:gd name="T58" fmla="*/ 17 w 338"/>
              <a:gd name="T59" fmla="*/ 131 h 136"/>
              <a:gd name="T60" fmla="*/ 5 w 338"/>
              <a:gd name="T61" fmla="*/ 119 h 136"/>
              <a:gd name="T62" fmla="*/ 0 w 338"/>
              <a:gd name="T63" fmla="*/ 100 h 136"/>
              <a:gd name="T64" fmla="*/ 5 w 338"/>
              <a:gd name="T65" fmla="*/ 83 h 136"/>
              <a:gd name="T66" fmla="*/ 19 w 338"/>
              <a:gd name="T67" fmla="*/ 69 h 136"/>
              <a:gd name="T68" fmla="*/ 36 w 338"/>
              <a:gd name="T69" fmla="*/ 65 h 136"/>
              <a:gd name="T70" fmla="*/ 42 w 338"/>
              <a:gd name="T71" fmla="*/ 65 h 136"/>
              <a:gd name="T72" fmla="*/ 50 w 338"/>
              <a:gd name="T73" fmla="*/ 40 h 136"/>
              <a:gd name="T74" fmla="*/ 63 w 338"/>
              <a:gd name="T75" fmla="*/ 19 h 136"/>
              <a:gd name="T76" fmla="*/ 84 w 338"/>
              <a:gd name="T77" fmla="*/ 6 h 136"/>
              <a:gd name="T78" fmla="*/ 111 w 338"/>
              <a:gd name="T7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36">
                <a:moveTo>
                  <a:pt x="111" y="0"/>
                </a:moveTo>
                <a:lnTo>
                  <a:pt x="134" y="4"/>
                </a:lnTo>
                <a:lnTo>
                  <a:pt x="153" y="15"/>
                </a:lnTo>
                <a:lnTo>
                  <a:pt x="169" y="31"/>
                </a:lnTo>
                <a:lnTo>
                  <a:pt x="176" y="52"/>
                </a:lnTo>
                <a:lnTo>
                  <a:pt x="194" y="40"/>
                </a:lnTo>
                <a:lnTo>
                  <a:pt x="213" y="36"/>
                </a:lnTo>
                <a:lnTo>
                  <a:pt x="232" y="38"/>
                </a:lnTo>
                <a:lnTo>
                  <a:pt x="247" y="48"/>
                </a:lnTo>
                <a:lnTo>
                  <a:pt x="259" y="63"/>
                </a:lnTo>
                <a:lnTo>
                  <a:pt x="263" y="81"/>
                </a:lnTo>
                <a:lnTo>
                  <a:pt x="272" y="83"/>
                </a:lnTo>
                <a:lnTo>
                  <a:pt x="280" y="86"/>
                </a:lnTo>
                <a:lnTo>
                  <a:pt x="288" y="92"/>
                </a:lnTo>
                <a:lnTo>
                  <a:pt x="293" y="86"/>
                </a:lnTo>
                <a:lnTo>
                  <a:pt x="301" y="83"/>
                </a:lnTo>
                <a:lnTo>
                  <a:pt x="311" y="81"/>
                </a:lnTo>
                <a:lnTo>
                  <a:pt x="318" y="83"/>
                </a:lnTo>
                <a:lnTo>
                  <a:pt x="326" y="86"/>
                </a:lnTo>
                <a:lnTo>
                  <a:pt x="332" y="92"/>
                </a:lnTo>
                <a:lnTo>
                  <a:pt x="338" y="100"/>
                </a:lnTo>
                <a:lnTo>
                  <a:pt x="338" y="109"/>
                </a:lnTo>
                <a:lnTo>
                  <a:pt x="338" y="117"/>
                </a:lnTo>
                <a:lnTo>
                  <a:pt x="332" y="125"/>
                </a:lnTo>
                <a:lnTo>
                  <a:pt x="326" y="133"/>
                </a:lnTo>
                <a:lnTo>
                  <a:pt x="318" y="136"/>
                </a:lnTo>
                <a:lnTo>
                  <a:pt x="311" y="136"/>
                </a:lnTo>
                <a:lnTo>
                  <a:pt x="34" y="136"/>
                </a:lnTo>
                <a:lnTo>
                  <a:pt x="34" y="136"/>
                </a:lnTo>
                <a:lnTo>
                  <a:pt x="17" y="131"/>
                </a:lnTo>
                <a:lnTo>
                  <a:pt x="5" y="119"/>
                </a:lnTo>
                <a:lnTo>
                  <a:pt x="0" y="100"/>
                </a:lnTo>
                <a:lnTo>
                  <a:pt x="5" y="83"/>
                </a:lnTo>
                <a:lnTo>
                  <a:pt x="19" y="69"/>
                </a:lnTo>
                <a:lnTo>
                  <a:pt x="36" y="65"/>
                </a:lnTo>
                <a:lnTo>
                  <a:pt x="42" y="65"/>
                </a:lnTo>
                <a:lnTo>
                  <a:pt x="50" y="40"/>
                </a:lnTo>
                <a:lnTo>
                  <a:pt x="63" y="19"/>
                </a:lnTo>
                <a:lnTo>
                  <a:pt x="84" y="6"/>
                </a:lnTo>
                <a:lnTo>
                  <a:pt x="111"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599" name="Freeform 7"/>
          <p:cNvSpPr>
            <a:spLocks/>
          </p:cNvSpPr>
          <p:nvPr/>
        </p:nvSpPr>
        <p:spPr bwMode="auto">
          <a:xfrm>
            <a:off x="11389934" y="6446357"/>
            <a:ext cx="974895" cy="590845"/>
          </a:xfrm>
          <a:custGeom>
            <a:avLst/>
            <a:gdLst>
              <a:gd name="T0" fmla="*/ 215 w 495"/>
              <a:gd name="T1" fmla="*/ 0 h 300"/>
              <a:gd name="T2" fmla="*/ 245 w 495"/>
              <a:gd name="T3" fmla="*/ 6 h 300"/>
              <a:gd name="T4" fmla="*/ 270 w 495"/>
              <a:gd name="T5" fmla="*/ 21 h 300"/>
              <a:gd name="T6" fmla="*/ 290 w 495"/>
              <a:gd name="T7" fmla="*/ 46 h 300"/>
              <a:gd name="T8" fmla="*/ 303 w 495"/>
              <a:gd name="T9" fmla="*/ 42 h 300"/>
              <a:gd name="T10" fmla="*/ 317 w 495"/>
              <a:gd name="T11" fmla="*/ 40 h 300"/>
              <a:gd name="T12" fmla="*/ 341 w 495"/>
              <a:gd name="T13" fmla="*/ 44 h 300"/>
              <a:gd name="T14" fmla="*/ 363 w 495"/>
              <a:gd name="T15" fmla="*/ 56 h 300"/>
              <a:gd name="T16" fmla="*/ 380 w 495"/>
              <a:gd name="T17" fmla="*/ 73 h 300"/>
              <a:gd name="T18" fmla="*/ 391 w 495"/>
              <a:gd name="T19" fmla="*/ 94 h 300"/>
              <a:gd name="T20" fmla="*/ 395 w 495"/>
              <a:gd name="T21" fmla="*/ 119 h 300"/>
              <a:gd name="T22" fmla="*/ 395 w 495"/>
              <a:gd name="T23" fmla="*/ 119 h 300"/>
              <a:gd name="T24" fmla="*/ 405 w 495"/>
              <a:gd name="T25" fmla="*/ 119 h 300"/>
              <a:gd name="T26" fmla="*/ 434 w 495"/>
              <a:gd name="T27" fmla="*/ 125 h 300"/>
              <a:gd name="T28" fmla="*/ 459 w 495"/>
              <a:gd name="T29" fmla="*/ 136 h 300"/>
              <a:gd name="T30" fmla="*/ 478 w 495"/>
              <a:gd name="T31" fmla="*/ 156 h 300"/>
              <a:gd name="T32" fmla="*/ 491 w 495"/>
              <a:gd name="T33" fmla="*/ 181 h 300"/>
              <a:gd name="T34" fmla="*/ 495 w 495"/>
              <a:gd name="T35" fmla="*/ 209 h 300"/>
              <a:gd name="T36" fmla="*/ 491 w 495"/>
              <a:gd name="T37" fmla="*/ 238 h 300"/>
              <a:gd name="T38" fmla="*/ 478 w 495"/>
              <a:gd name="T39" fmla="*/ 263 h 300"/>
              <a:gd name="T40" fmla="*/ 459 w 495"/>
              <a:gd name="T41" fmla="*/ 282 h 300"/>
              <a:gd name="T42" fmla="*/ 434 w 495"/>
              <a:gd name="T43" fmla="*/ 296 h 300"/>
              <a:gd name="T44" fmla="*/ 405 w 495"/>
              <a:gd name="T45" fmla="*/ 300 h 300"/>
              <a:gd name="T46" fmla="*/ 77 w 495"/>
              <a:gd name="T47" fmla="*/ 300 h 300"/>
              <a:gd name="T48" fmla="*/ 52 w 495"/>
              <a:gd name="T49" fmla="*/ 296 h 300"/>
              <a:gd name="T50" fmla="*/ 30 w 495"/>
              <a:gd name="T51" fmla="*/ 284 h 300"/>
              <a:gd name="T52" fmla="*/ 13 w 495"/>
              <a:gd name="T53" fmla="*/ 267 h 300"/>
              <a:gd name="T54" fmla="*/ 4 w 495"/>
              <a:gd name="T55" fmla="*/ 246 h 300"/>
              <a:gd name="T56" fmla="*/ 0 w 495"/>
              <a:gd name="T57" fmla="*/ 221 h 300"/>
              <a:gd name="T58" fmla="*/ 2 w 495"/>
              <a:gd name="T59" fmla="*/ 198 h 300"/>
              <a:gd name="T60" fmla="*/ 13 w 495"/>
              <a:gd name="T61" fmla="*/ 177 h 300"/>
              <a:gd name="T62" fmla="*/ 29 w 495"/>
              <a:gd name="T63" fmla="*/ 161 h 300"/>
              <a:gd name="T64" fmla="*/ 48 w 495"/>
              <a:gd name="T65" fmla="*/ 150 h 300"/>
              <a:gd name="T66" fmla="*/ 59 w 495"/>
              <a:gd name="T67" fmla="*/ 123 h 300"/>
              <a:gd name="T68" fmla="*/ 78 w 495"/>
              <a:gd name="T69" fmla="*/ 104 h 300"/>
              <a:gd name="T70" fmla="*/ 101 w 495"/>
              <a:gd name="T71" fmla="*/ 90 h 300"/>
              <a:gd name="T72" fmla="*/ 130 w 495"/>
              <a:gd name="T73" fmla="*/ 85 h 300"/>
              <a:gd name="T74" fmla="*/ 130 w 495"/>
              <a:gd name="T75" fmla="*/ 85 h 300"/>
              <a:gd name="T76" fmla="*/ 130 w 495"/>
              <a:gd name="T77" fmla="*/ 85 h 300"/>
              <a:gd name="T78" fmla="*/ 136 w 495"/>
              <a:gd name="T79" fmla="*/ 58 h 300"/>
              <a:gd name="T80" fmla="*/ 148 w 495"/>
              <a:gd name="T81" fmla="*/ 35 h 300"/>
              <a:gd name="T82" fmla="*/ 165 w 495"/>
              <a:gd name="T83" fmla="*/ 17 h 300"/>
              <a:gd name="T84" fmla="*/ 188 w 495"/>
              <a:gd name="T85" fmla="*/ 6 h 300"/>
              <a:gd name="T86" fmla="*/ 215 w 495"/>
              <a:gd name="T8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5" h="300">
                <a:moveTo>
                  <a:pt x="215" y="0"/>
                </a:moveTo>
                <a:lnTo>
                  <a:pt x="245" y="6"/>
                </a:lnTo>
                <a:lnTo>
                  <a:pt x="270" y="21"/>
                </a:lnTo>
                <a:lnTo>
                  <a:pt x="290" y="46"/>
                </a:lnTo>
                <a:lnTo>
                  <a:pt x="303" y="42"/>
                </a:lnTo>
                <a:lnTo>
                  <a:pt x="317" y="40"/>
                </a:lnTo>
                <a:lnTo>
                  <a:pt x="341" y="44"/>
                </a:lnTo>
                <a:lnTo>
                  <a:pt x="363" y="56"/>
                </a:lnTo>
                <a:lnTo>
                  <a:pt x="380" y="73"/>
                </a:lnTo>
                <a:lnTo>
                  <a:pt x="391" y="94"/>
                </a:lnTo>
                <a:lnTo>
                  <a:pt x="395" y="119"/>
                </a:lnTo>
                <a:lnTo>
                  <a:pt x="395" y="119"/>
                </a:lnTo>
                <a:lnTo>
                  <a:pt x="405" y="119"/>
                </a:lnTo>
                <a:lnTo>
                  <a:pt x="434" y="125"/>
                </a:lnTo>
                <a:lnTo>
                  <a:pt x="459" y="136"/>
                </a:lnTo>
                <a:lnTo>
                  <a:pt x="478" y="156"/>
                </a:lnTo>
                <a:lnTo>
                  <a:pt x="491" y="181"/>
                </a:lnTo>
                <a:lnTo>
                  <a:pt x="495" y="209"/>
                </a:lnTo>
                <a:lnTo>
                  <a:pt x="491" y="238"/>
                </a:lnTo>
                <a:lnTo>
                  <a:pt x="478" y="263"/>
                </a:lnTo>
                <a:lnTo>
                  <a:pt x="459" y="282"/>
                </a:lnTo>
                <a:lnTo>
                  <a:pt x="434" y="296"/>
                </a:lnTo>
                <a:lnTo>
                  <a:pt x="405" y="300"/>
                </a:lnTo>
                <a:lnTo>
                  <a:pt x="77" y="300"/>
                </a:lnTo>
                <a:lnTo>
                  <a:pt x="52" y="296"/>
                </a:lnTo>
                <a:lnTo>
                  <a:pt x="30" y="284"/>
                </a:lnTo>
                <a:lnTo>
                  <a:pt x="13" y="267"/>
                </a:lnTo>
                <a:lnTo>
                  <a:pt x="4" y="246"/>
                </a:lnTo>
                <a:lnTo>
                  <a:pt x="0" y="221"/>
                </a:lnTo>
                <a:lnTo>
                  <a:pt x="2" y="198"/>
                </a:lnTo>
                <a:lnTo>
                  <a:pt x="13" y="177"/>
                </a:lnTo>
                <a:lnTo>
                  <a:pt x="29" y="161"/>
                </a:lnTo>
                <a:lnTo>
                  <a:pt x="48" y="150"/>
                </a:lnTo>
                <a:lnTo>
                  <a:pt x="59" y="123"/>
                </a:lnTo>
                <a:lnTo>
                  <a:pt x="78" y="104"/>
                </a:lnTo>
                <a:lnTo>
                  <a:pt x="101" y="90"/>
                </a:lnTo>
                <a:lnTo>
                  <a:pt x="130" y="85"/>
                </a:lnTo>
                <a:lnTo>
                  <a:pt x="130" y="85"/>
                </a:lnTo>
                <a:lnTo>
                  <a:pt x="130" y="85"/>
                </a:lnTo>
                <a:lnTo>
                  <a:pt x="136" y="58"/>
                </a:lnTo>
                <a:lnTo>
                  <a:pt x="148" y="35"/>
                </a:lnTo>
                <a:lnTo>
                  <a:pt x="165" y="17"/>
                </a:lnTo>
                <a:lnTo>
                  <a:pt x="188" y="6"/>
                </a:lnTo>
                <a:lnTo>
                  <a:pt x="215"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0" name="Freeform 8"/>
          <p:cNvSpPr>
            <a:spLocks/>
          </p:cNvSpPr>
          <p:nvPr/>
        </p:nvSpPr>
        <p:spPr bwMode="auto">
          <a:xfrm>
            <a:off x="12031985" y="6631489"/>
            <a:ext cx="423440" cy="405714"/>
          </a:xfrm>
          <a:custGeom>
            <a:avLst/>
            <a:gdLst>
              <a:gd name="T0" fmla="*/ 150 w 215"/>
              <a:gd name="T1" fmla="*/ 0 h 206"/>
              <a:gd name="T2" fmla="*/ 171 w 215"/>
              <a:gd name="T3" fmla="*/ 4 h 206"/>
              <a:gd name="T4" fmla="*/ 188 w 215"/>
              <a:gd name="T5" fmla="*/ 14 h 206"/>
              <a:gd name="T6" fmla="*/ 200 w 215"/>
              <a:gd name="T7" fmla="*/ 31 h 206"/>
              <a:gd name="T8" fmla="*/ 209 w 215"/>
              <a:gd name="T9" fmla="*/ 29 h 206"/>
              <a:gd name="T10" fmla="*/ 215 w 215"/>
              <a:gd name="T11" fmla="*/ 27 h 206"/>
              <a:gd name="T12" fmla="*/ 215 w 215"/>
              <a:gd name="T13" fmla="*/ 206 h 206"/>
              <a:gd name="T14" fmla="*/ 54 w 215"/>
              <a:gd name="T15" fmla="*/ 206 h 206"/>
              <a:gd name="T16" fmla="*/ 33 w 215"/>
              <a:gd name="T17" fmla="*/ 202 h 206"/>
              <a:gd name="T18" fmla="*/ 17 w 215"/>
              <a:gd name="T19" fmla="*/ 190 h 206"/>
              <a:gd name="T20" fmla="*/ 6 w 215"/>
              <a:gd name="T21" fmla="*/ 173 h 206"/>
              <a:gd name="T22" fmla="*/ 0 w 215"/>
              <a:gd name="T23" fmla="*/ 152 h 206"/>
              <a:gd name="T24" fmla="*/ 6 w 215"/>
              <a:gd name="T25" fmla="*/ 131 h 206"/>
              <a:gd name="T26" fmla="*/ 17 w 215"/>
              <a:gd name="T27" fmla="*/ 114 h 206"/>
              <a:gd name="T28" fmla="*/ 35 w 215"/>
              <a:gd name="T29" fmla="*/ 102 h 206"/>
              <a:gd name="T30" fmla="*/ 42 w 215"/>
              <a:gd name="T31" fmla="*/ 85 h 206"/>
              <a:gd name="T32" fmla="*/ 56 w 215"/>
              <a:gd name="T33" fmla="*/ 71 h 206"/>
              <a:gd name="T34" fmla="*/ 71 w 215"/>
              <a:gd name="T35" fmla="*/ 62 h 206"/>
              <a:gd name="T36" fmla="*/ 90 w 215"/>
              <a:gd name="T37" fmla="*/ 58 h 206"/>
              <a:gd name="T38" fmla="*/ 92 w 215"/>
              <a:gd name="T39" fmla="*/ 58 h 206"/>
              <a:gd name="T40" fmla="*/ 92 w 215"/>
              <a:gd name="T41" fmla="*/ 58 h 206"/>
              <a:gd name="T42" fmla="*/ 96 w 215"/>
              <a:gd name="T43" fmla="*/ 35 h 206"/>
              <a:gd name="T44" fmla="*/ 108 w 215"/>
              <a:gd name="T45" fmla="*/ 17 h 206"/>
              <a:gd name="T46" fmla="*/ 127 w 215"/>
              <a:gd name="T47" fmla="*/ 4 h 206"/>
              <a:gd name="T48" fmla="*/ 150 w 215"/>
              <a:gd name="T4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206">
                <a:moveTo>
                  <a:pt x="150" y="0"/>
                </a:moveTo>
                <a:lnTo>
                  <a:pt x="171" y="4"/>
                </a:lnTo>
                <a:lnTo>
                  <a:pt x="188" y="14"/>
                </a:lnTo>
                <a:lnTo>
                  <a:pt x="200" y="31"/>
                </a:lnTo>
                <a:lnTo>
                  <a:pt x="209" y="29"/>
                </a:lnTo>
                <a:lnTo>
                  <a:pt x="215" y="27"/>
                </a:lnTo>
                <a:lnTo>
                  <a:pt x="215" y="206"/>
                </a:lnTo>
                <a:lnTo>
                  <a:pt x="54" y="206"/>
                </a:lnTo>
                <a:lnTo>
                  <a:pt x="33" y="202"/>
                </a:lnTo>
                <a:lnTo>
                  <a:pt x="17" y="190"/>
                </a:lnTo>
                <a:lnTo>
                  <a:pt x="6" y="173"/>
                </a:lnTo>
                <a:lnTo>
                  <a:pt x="0" y="152"/>
                </a:lnTo>
                <a:lnTo>
                  <a:pt x="6" y="131"/>
                </a:lnTo>
                <a:lnTo>
                  <a:pt x="17" y="114"/>
                </a:lnTo>
                <a:lnTo>
                  <a:pt x="35" y="102"/>
                </a:lnTo>
                <a:lnTo>
                  <a:pt x="42" y="85"/>
                </a:lnTo>
                <a:lnTo>
                  <a:pt x="56" y="71"/>
                </a:lnTo>
                <a:lnTo>
                  <a:pt x="71" y="62"/>
                </a:lnTo>
                <a:lnTo>
                  <a:pt x="90" y="58"/>
                </a:lnTo>
                <a:lnTo>
                  <a:pt x="92" y="58"/>
                </a:lnTo>
                <a:lnTo>
                  <a:pt x="92" y="58"/>
                </a:lnTo>
                <a:lnTo>
                  <a:pt x="96" y="35"/>
                </a:lnTo>
                <a:lnTo>
                  <a:pt x="108" y="17"/>
                </a:lnTo>
                <a:lnTo>
                  <a:pt x="127" y="4"/>
                </a:lnTo>
                <a:lnTo>
                  <a:pt x="150"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1" name="Freeform 32"/>
          <p:cNvSpPr>
            <a:spLocks/>
          </p:cNvSpPr>
          <p:nvPr/>
        </p:nvSpPr>
        <p:spPr bwMode="auto">
          <a:xfrm>
            <a:off x="-15346" y="6071157"/>
            <a:ext cx="12470770" cy="295423"/>
          </a:xfrm>
          <a:custGeom>
            <a:avLst/>
            <a:gdLst>
              <a:gd name="T0" fmla="*/ 1206 w 6332"/>
              <a:gd name="T1" fmla="*/ 6 h 150"/>
              <a:gd name="T2" fmla="*/ 1501 w 6332"/>
              <a:gd name="T3" fmla="*/ 43 h 150"/>
              <a:gd name="T4" fmla="*/ 1814 w 6332"/>
              <a:gd name="T5" fmla="*/ 79 h 150"/>
              <a:gd name="T6" fmla="*/ 2118 w 6332"/>
              <a:gd name="T7" fmla="*/ 81 h 150"/>
              <a:gd name="T8" fmla="*/ 2413 w 6332"/>
              <a:gd name="T9" fmla="*/ 45 h 150"/>
              <a:gd name="T10" fmla="*/ 2724 w 6332"/>
              <a:gd name="T11" fmla="*/ 8 h 150"/>
              <a:gd name="T12" fmla="*/ 3041 w 6332"/>
              <a:gd name="T13" fmla="*/ 8 h 150"/>
              <a:gd name="T14" fmla="*/ 3352 w 6332"/>
              <a:gd name="T15" fmla="*/ 45 h 150"/>
              <a:gd name="T16" fmla="*/ 3650 w 6332"/>
              <a:gd name="T17" fmla="*/ 81 h 150"/>
              <a:gd name="T18" fmla="*/ 3953 w 6332"/>
              <a:gd name="T19" fmla="*/ 79 h 150"/>
              <a:gd name="T20" fmla="*/ 4264 w 6332"/>
              <a:gd name="T21" fmla="*/ 43 h 150"/>
              <a:gd name="T22" fmla="*/ 4560 w 6332"/>
              <a:gd name="T23" fmla="*/ 6 h 150"/>
              <a:gd name="T24" fmla="*/ 4840 w 6332"/>
              <a:gd name="T25" fmla="*/ 4 h 150"/>
              <a:gd name="T26" fmla="*/ 5098 w 6332"/>
              <a:gd name="T27" fmla="*/ 31 h 150"/>
              <a:gd name="T28" fmla="*/ 5326 w 6332"/>
              <a:gd name="T29" fmla="*/ 62 h 150"/>
              <a:gd name="T30" fmla="*/ 5524 w 6332"/>
              <a:gd name="T31" fmla="*/ 83 h 150"/>
              <a:gd name="T32" fmla="*/ 5704 w 6332"/>
              <a:gd name="T33" fmla="*/ 85 h 150"/>
              <a:gd name="T34" fmla="*/ 5848 w 6332"/>
              <a:gd name="T35" fmla="*/ 79 h 150"/>
              <a:gd name="T36" fmla="*/ 5956 w 6332"/>
              <a:gd name="T37" fmla="*/ 70 h 150"/>
              <a:gd name="T38" fmla="*/ 6040 w 6332"/>
              <a:gd name="T39" fmla="*/ 56 h 150"/>
              <a:gd name="T40" fmla="*/ 6111 w 6332"/>
              <a:gd name="T41" fmla="*/ 43 h 150"/>
              <a:gd name="T42" fmla="*/ 6188 w 6332"/>
              <a:gd name="T43" fmla="*/ 27 h 150"/>
              <a:gd name="T44" fmla="*/ 6275 w 6332"/>
              <a:gd name="T45" fmla="*/ 14 h 150"/>
              <a:gd name="T46" fmla="*/ 6332 w 6332"/>
              <a:gd name="T47" fmla="*/ 8 h 150"/>
              <a:gd name="T48" fmla="*/ 6286 w 6332"/>
              <a:gd name="T49" fmla="*/ 77 h 150"/>
              <a:gd name="T50" fmla="*/ 6205 w 6332"/>
              <a:gd name="T51" fmla="*/ 89 h 150"/>
              <a:gd name="T52" fmla="*/ 6134 w 6332"/>
              <a:gd name="T53" fmla="*/ 104 h 150"/>
              <a:gd name="T54" fmla="*/ 6067 w 6332"/>
              <a:gd name="T55" fmla="*/ 118 h 150"/>
              <a:gd name="T56" fmla="*/ 5990 w 6332"/>
              <a:gd name="T57" fmla="*/ 131 h 150"/>
              <a:gd name="T58" fmla="*/ 5894 w 6332"/>
              <a:gd name="T59" fmla="*/ 141 h 150"/>
              <a:gd name="T60" fmla="*/ 5773 w 6332"/>
              <a:gd name="T61" fmla="*/ 148 h 150"/>
              <a:gd name="T62" fmla="*/ 5616 w 6332"/>
              <a:gd name="T63" fmla="*/ 150 h 150"/>
              <a:gd name="T64" fmla="*/ 5418 w 6332"/>
              <a:gd name="T65" fmla="*/ 139 h 150"/>
              <a:gd name="T66" fmla="*/ 5207 w 6332"/>
              <a:gd name="T67" fmla="*/ 112 h 150"/>
              <a:gd name="T68" fmla="*/ 4961 w 6332"/>
              <a:gd name="T69" fmla="*/ 79 h 150"/>
              <a:gd name="T70" fmla="*/ 4704 w 6332"/>
              <a:gd name="T71" fmla="*/ 66 h 150"/>
              <a:gd name="T72" fmla="*/ 4497 w 6332"/>
              <a:gd name="T73" fmla="*/ 77 h 150"/>
              <a:gd name="T74" fmla="*/ 4280 w 6332"/>
              <a:gd name="T75" fmla="*/ 106 h 150"/>
              <a:gd name="T76" fmla="*/ 4040 w 6332"/>
              <a:gd name="T77" fmla="*/ 137 h 150"/>
              <a:gd name="T78" fmla="*/ 3794 w 6332"/>
              <a:gd name="T79" fmla="*/ 150 h 150"/>
              <a:gd name="T80" fmla="*/ 3565 w 6332"/>
              <a:gd name="T81" fmla="*/ 137 h 150"/>
              <a:gd name="T82" fmla="*/ 3337 w 6332"/>
              <a:gd name="T83" fmla="*/ 108 h 150"/>
              <a:gd name="T84" fmla="*/ 3110 w 6332"/>
              <a:gd name="T85" fmla="*/ 79 h 150"/>
              <a:gd name="T86" fmla="*/ 2884 w 6332"/>
              <a:gd name="T87" fmla="*/ 66 h 150"/>
              <a:gd name="T88" fmla="*/ 2655 w 6332"/>
              <a:gd name="T89" fmla="*/ 79 h 150"/>
              <a:gd name="T90" fmla="*/ 2429 w 6332"/>
              <a:gd name="T91" fmla="*/ 108 h 150"/>
              <a:gd name="T92" fmla="*/ 2202 w 6332"/>
              <a:gd name="T93" fmla="*/ 137 h 150"/>
              <a:gd name="T94" fmla="*/ 1972 w 6332"/>
              <a:gd name="T95" fmla="*/ 150 h 150"/>
              <a:gd name="T96" fmla="*/ 1726 w 6332"/>
              <a:gd name="T97" fmla="*/ 137 h 150"/>
              <a:gd name="T98" fmla="*/ 1486 w 6332"/>
              <a:gd name="T99" fmla="*/ 106 h 150"/>
              <a:gd name="T100" fmla="*/ 1269 w 6332"/>
              <a:gd name="T101" fmla="*/ 77 h 150"/>
              <a:gd name="T102" fmla="*/ 1062 w 6332"/>
              <a:gd name="T103" fmla="*/ 66 h 150"/>
              <a:gd name="T104" fmla="*/ 804 w 6332"/>
              <a:gd name="T105" fmla="*/ 79 h 150"/>
              <a:gd name="T106" fmla="*/ 559 w 6332"/>
              <a:gd name="T107" fmla="*/ 112 h 150"/>
              <a:gd name="T108" fmla="*/ 349 w 6332"/>
              <a:gd name="T109" fmla="*/ 139 h 150"/>
              <a:gd name="T110" fmla="*/ 152 w 6332"/>
              <a:gd name="T111" fmla="*/ 150 h 150"/>
              <a:gd name="T112" fmla="*/ 0 w 6332"/>
              <a:gd name="T113" fmla="*/ 148 h 150"/>
              <a:gd name="T114" fmla="*/ 71 w 6332"/>
              <a:gd name="T115" fmla="*/ 85 h 150"/>
              <a:gd name="T116" fmla="*/ 244 w 6332"/>
              <a:gd name="T117" fmla="*/ 83 h 150"/>
              <a:gd name="T118" fmla="*/ 440 w 6332"/>
              <a:gd name="T119" fmla="*/ 62 h 150"/>
              <a:gd name="T120" fmla="*/ 668 w 6332"/>
              <a:gd name="T121" fmla="*/ 31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6"/>
                </a:lnTo>
                <a:lnTo>
                  <a:pt x="1352" y="22"/>
                </a:lnTo>
                <a:lnTo>
                  <a:pt x="1501" y="43"/>
                </a:lnTo>
                <a:lnTo>
                  <a:pt x="1657" y="64"/>
                </a:lnTo>
                <a:lnTo>
                  <a:pt x="1814" y="79"/>
                </a:lnTo>
                <a:lnTo>
                  <a:pt x="1972" y="87"/>
                </a:lnTo>
                <a:lnTo>
                  <a:pt x="2118" y="81"/>
                </a:lnTo>
                <a:lnTo>
                  <a:pt x="2264" y="66"/>
                </a:lnTo>
                <a:lnTo>
                  <a:pt x="2413" y="45"/>
                </a:lnTo>
                <a:lnTo>
                  <a:pt x="2569" y="23"/>
                </a:lnTo>
                <a:lnTo>
                  <a:pt x="2724" y="8"/>
                </a:lnTo>
                <a:lnTo>
                  <a:pt x="2884" y="0"/>
                </a:lnTo>
                <a:lnTo>
                  <a:pt x="3041" y="8"/>
                </a:lnTo>
                <a:lnTo>
                  <a:pt x="3199" y="23"/>
                </a:lnTo>
                <a:lnTo>
                  <a:pt x="3352" y="45"/>
                </a:lnTo>
                <a:lnTo>
                  <a:pt x="3504" y="66"/>
                </a:lnTo>
                <a:lnTo>
                  <a:pt x="3650" y="81"/>
                </a:lnTo>
                <a:lnTo>
                  <a:pt x="3794" y="87"/>
                </a:lnTo>
                <a:lnTo>
                  <a:pt x="3953" y="79"/>
                </a:lnTo>
                <a:lnTo>
                  <a:pt x="4109" y="64"/>
                </a:lnTo>
                <a:lnTo>
                  <a:pt x="4264" y="43"/>
                </a:lnTo>
                <a:lnTo>
                  <a:pt x="4414" y="22"/>
                </a:lnTo>
                <a:lnTo>
                  <a:pt x="4560" y="6"/>
                </a:lnTo>
                <a:lnTo>
                  <a:pt x="4704" y="0"/>
                </a:lnTo>
                <a:lnTo>
                  <a:pt x="4840" y="4"/>
                </a:lnTo>
                <a:lnTo>
                  <a:pt x="4971" y="16"/>
                </a:lnTo>
                <a:lnTo>
                  <a:pt x="5098" y="31"/>
                </a:lnTo>
                <a:lnTo>
                  <a:pt x="5222" y="48"/>
                </a:lnTo>
                <a:lnTo>
                  <a:pt x="5326" y="62"/>
                </a:lnTo>
                <a:lnTo>
                  <a:pt x="5426" y="75"/>
                </a:lnTo>
                <a:lnTo>
                  <a:pt x="5524" y="83"/>
                </a:lnTo>
                <a:lnTo>
                  <a:pt x="5616" y="87"/>
                </a:lnTo>
                <a:lnTo>
                  <a:pt x="5704" y="85"/>
                </a:lnTo>
                <a:lnTo>
                  <a:pt x="5781" y="83"/>
                </a:lnTo>
                <a:lnTo>
                  <a:pt x="5848" y="79"/>
                </a:lnTo>
                <a:lnTo>
                  <a:pt x="5906" y="75"/>
                </a:lnTo>
                <a:lnTo>
                  <a:pt x="5956" y="70"/>
                </a:lnTo>
                <a:lnTo>
                  <a:pt x="6000" y="64"/>
                </a:lnTo>
                <a:lnTo>
                  <a:pt x="6040" y="56"/>
                </a:lnTo>
                <a:lnTo>
                  <a:pt x="6077" y="48"/>
                </a:lnTo>
                <a:lnTo>
                  <a:pt x="6111" y="43"/>
                </a:lnTo>
                <a:lnTo>
                  <a:pt x="6150" y="33"/>
                </a:lnTo>
                <a:lnTo>
                  <a:pt x="6188" y="27"/>
                </a:lnTo>
                <a:lnTo>
                  <a:pt x="6228" y="20"/>
                </a:lnTo>
                <a:lnTo>
                  <a:pt x="6275" y="14"/>
                </a:lnTo>
                <a:lnTo>
                  <a:pt x="6326" y="8"/>
                </a:lnTo>
                <a:lnTo>
                  <a:pt x="6332" y="8"/>
                </a:lnTo>
                <a:lnTo>
                  <a:pt x="6332" y="72"/>
                </a:lnTo>
                <a:lnTo>
                  <a:pt x="6286" y="77"/>
                </a:lnTo>
                <a:lnTo>
                  <a:pt x="6244" y="83"/>
                </a:lnTo>
                <a:lnTo>
                  <a:pt x="6205" y="89"/>
                </a:lnTo>
                <a:lnTo>
                  <a:pt x="6169" y="96"/>
                </a:lnTo>
                <a:lnTo>
                  <a:pt x="6134" y="104"/>
                </a:lnTo>
                <a:lnTo>
                  <a:pt x="6102" y="110"/>
                </a:lnTo>
                <a:lnTo>
                  <a:pt x="6067" y="118"/>
                </a:lnTo>
                <a:lnTo>
                  <a:pt x="6031" y="123"/>
                </a:lnTo>
                <a:lnTo>
                  <a:pt x="5990" y="131"/>
                </a:lnTo>
                <a:lnTo>
                  <a:pt x="5944" y="137"/>
                </a:lnTo>
                <a:lnTo>
                  <a:pt x="5894" y="141"/>
                </a:lnTo>
                <a:lnTo>
                  <a:pt x="5837" y="145"/>
                </a:lnTo>
                <a:lnTo>
                  <a:pt x="5773" y="148"/>
                </a:lnTo>
                <a:lnTo>
                  <a:pt x="5699" y="150"/>
                </a:lnTo>
                <a:lnTo>
                  <a:pt x="5616" y="150"/>
                </a:lnTo>
                <a:lnTo>
                  <a:pt x="5518" y="148"/>
                </a:lnTo>
                <a:lnTo>
                  <a:pt x="5418" y="139"/>
                </a:lnTo>
                <a:lnTo>
                  <a:pt x="5315" y="125"/>
                </a:lnTo>
                <a:lnTo>
                  <a:pt x="5207" y="112"/>
                </a:lnTo>
                <a:lnTo>
                  <a:pt x="5086" y="95"/>
                </a:lnTo>
                <a:lnTo>
                  <a:pt x="4961" y="79"/>
                </a:lnTo>
                <a:lnTo>
                  <a:pt x="4835" y="70"/>
                </a:lnTo>
                <a:lnTo>
                  <a:pt x="4704" y="66"/>
                </a:lnTo>
                <a:lnTo>
                  <a:pt x="4602" y="68"/>
                </a:lnTo>
                <a:lnTo>
                  <a:pt x="4497" y="77"/>
                </a:lnTo>
                <a:lnTo>
                  <a:pt x="4389" y="91"/>
                </a:lnTo>
                <a:lnTo>
                  <a:pt x="4280" y="106"/>
                </a:lnTo>
                <a:lnTo>
                  <a:pt x="4161" y="121"/>
                </a:lnTo>
                <a:lnTo>
                  <a:pt x="4040" y="137"/>
                </a:lnTo>
                <a:lnTo>
                  <a:pt x="3919" y="146"/>
                </a:lnTo>
                <a:lnTo>
                  <a:pt x="3794" y="150"/>
                </a:lnTo>
                <a:lnTo>
                  <a:pt x="3681" y="146"/>
                </a:lnTo>
                <a:lnTo>
                  <a:pt x="3565" y="137"/>
                </a:lnTo>
                <a:lnTo>
                  <a:pt x="3450" y="123"/>
                </a:lnTo>
                <a:lnTo>
                  <a:pt x="3337" y="108"/>
                </a:lnTo>
                <a:lnTo>
                  <a:pt x="3226" y="93"/>
                </a:lnTo>
                <a:lnTo>
                  <a:pt x="3110" y="79"/>
                </a:lnTo>
                <a:lnTo>
                  <a:pt x="2997" y="70"/>
                </a:lnTo>
                <a:lnTo>
                  <a:pt x="2884" y="66"/>
                </a:lnTo>
                <a:lnTo>
                  <a:pt x="2771" y="70"/>
                </a:lnTo>
                <a:lnTo>
                  <a:pt x="2655" y="79"/>
                </a:lnTo>
                <a:lnTo>
                  <a:pt x="2542" y="93"/>
                </a:lnTo>
                <a:lnTo>
                  <a:pt x="2429" y="108"/>
                </a:lnTo>
                <a:lnTo>
                  <a:pt x="2316" y="123"/>
                </a:lnTo>
                <a:lnTo>
                  <a:pt x="2202" y="137"/>
                </a:lnTo>
                <a:lnTo>
                  <a:pt x="2087" y="146"/>
                </a:lnTo>
                <a:lnTo>
                  <a:pt x="1972" y="150"/>
                </a:lnTo>
                <a:lnTo>
                  <a:pt x="1849" y="146"/>
                </a:lnTo>
                <a:lnTo>
                  <a:pt x="1726" y="137"/>
                </a:lnTo>
                <a:lnTo>
                  <a:pt x="1605" y="121"/>
                </a:lnTo>
                <a:lnTo>
                  <a:pt x="1486" y="106"/>
                </a:lnTo>
                <a:lnTo>
                  <a:pt x="1377" y="91"/>
                </a:lnTo>
                <a:lnTo>
                  <a:pt x="1269" y="77"/>
                </a:lnTo>
                <a:lnTo>
                  <a:pt x="1165" y="68"/>
                </a:lnTo>
                <a:lnTo>
                  <a:pt x="1062" y="66"/>
                </a:lnTo>
                <a:lnTo>
                  <a:pt x="931" y="70"/>
                </a:lnTo>
                <a:lnTo>
                  <a:pt x="804" y="79"/>
                </a:lnTo>
                <a:lnTo>
                  <a:pt x="682" y="95"/>
                </a:lnTo>
                <a:lnTo>
                  <a:pt x="559" y="112"/>
                </a:lnTo>
                <a:lnTo>
                  <a:pt x="453" y="125"/>
                </a:lnTo>
                <a:lnTo>
                  <a:pt x="349" y="139"/>
                </a:lnTo>
                <a:lnTo>
                  <a:pt x="250" y="148"/>
                </a:lnTo>
                <a:lnTo>
                  <a:pt x="152" y="150"/>
                </a:lnTo>
                <a:lnTo>
                  <a:pt x="71" y="150"/>
                </a:lnTo>
                <a:lnTo>
                  <a:pt x="0" y="148"/>
                </a:lnTo>
                <a:lnTo>
                  <a:pt x="0" y="85"/>
                </a:lnTo>
                <a:lnTo>
                  <a:pt x="71" y="85"/>
                </a:lnTo>
                <a:lnTo>
                  <a:pt x="152" y="87"/>
                </a:lnTo>
                <a:lnTo>
                  <a:pt x="244" y="83"/>
                </a:lnTo>
                <a:lnTo>
                  <a:pt x="340" y="75"/>
                </a:lnTo>
                <a:lnTo>
                  <a:pt x="440" y="62"/>
                </a:lnTo>
                <a:lnTo>
                  <a:pt x="543" y="48"/>
                </a:lnTo>
                <a:lnTo>
                  <a:pt x="668" y="31"/>
                </a:lnTo>
                <a:lnTo>
                  <a:pt x="797" y="16"/>
                </a:lnTo>
                <a:lnTo>
                  <a:pt x="927" y="4"/>
                </a:lnTo>
                <a:lnTo>
                  <a:pt x="1062" y="0"/>
                </a:lnTo>
                <a:close/>
              </a:path>
            </a:pathLst>
          </a:custGeom>
          <a:solidFill>
            <a:srgbClr val="1EBBEE"/>
          </a:solidFill>
          <a:ln w="0">
            <a:solidFill>
              <a:srgbClr val="1EBBE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2" name="Freeform 33"/>
          <p:cNvSpPr>
            <a:spLocks/>
          </p:cNvSpPr>
          <p:nvPr/>
        </p:nvSpPr>
        <p:spPr bwMode="auto">
          <a:xfrm>
            <a:off x="-15346" y="5913598"/>
            <a:ext cx="12470770" cy="295423"/>
          </a:xfrm>
          <a:custGeom>
            <a:avLst/>
            <a:gdLst>
              <a:gd name="T0" fmla="*/ 1206 w 6332"/>
              <a:gd name="T1" fmla="*/ 5 h 150"/>
              <a:gd name="T2" fmla="*/ 1501 w 6332"/>
              <a:gd name="T3" fmla="*/ 40 h 150"/>
              <a:gd name="T4" fmla="*/ 1814 w 6332"/>
              <a:gd name="T5" fmla="*/ 79 h 150"/>
              <a:gd name="T6" fmla="*/ 2118 w 6332"/>
              <a:gd name="T7" fmla="*/ 79 h 150"/>
              <a:gd name="T8" fmla="*/ 2413 w 6332"/>
              <a:gd name="T9" fmla="*/ 42 h 150"/>
              <a:gd name="T10" fmla="*/ 2724 w 6332"/>
              <a:gd name="T11" fmla="*/ 5 h 150"/>
              <a:gd name="T12" fmla="*/ 3041 w 6332"/>
              <a:gd name="T13" fmla="*/ 5 h 150"/>
              <a:gd name="T14" fmla="*/ 3352 w 6332"/>
              <a:gd name="T15" fmla="*/ 42 h 150"/>
              <a:gd name="T16" fmla="*/ 3650 w 6332"/>
              <a:gd name="T17" fmla="*/ 79 h 150"/>
              <a:gd name="T18" fmla="*/ 3953 w 6332"/>
              <a:gd name="T19" fmla="*/ 79 h 150"/>
              <a:gd name="T20" fmla="*/ 4264 w 6332"/>
              <a:gd name="T21" fmla="*/ 40 h 150"/>
              <a:gd name="T22" fmla="*/ 4560 w 6332"/>
              <a:gd name="T23" fmla="*/ 5 h 150"/>
              <a:gd name="T24" fmla="*/ 4840 w 6332"/>
              <a:gd name="T25" fmla="*/ 4 h 150"/>
              <a:gd name="T26" fmla="*/ 5098 w 6332"/>
              <a:gd name="T27" fmla="*/ 29 h 150"/>
              <a:gd name="T28" fmla="*/ 5326 w 6332"/>
              <a:gd name="T29" fmla="*/ 61 h 150"/>
              <a:gd name="T30" fmla="*/ 5524 w 6332"/>
              <a:gd name="T31" fmla="*/ 80 h 150"/>
              <a:gd name="T32" fmla="*/ 5704 w 6332"/>
              <a:gd name="T33" fmla="*/ 84 h 150"/>
              <a:gd name="T34" fmla="*/ 5848 w 6332"/>
              <a:gd name="T35" fmla="*/ 79 h 150"/>
              <a:gd name="T36" fmla="*/ 5956 w 6332"/>
              <a:gd name="T37" fmla="*/ 67 h 150"/>
              <a:gd name="T38" fmla="*/ 6040 w 6332"/>
              <a:gd name="T39" fmla="*/ 54 h 150"/>
              <a:gd name="T40" fmla="*/ 6111 w 6332"/>
              <a:gd name="T41" fmla="*/ 40 h 150"/>
              <a:gd name="T42" fmla="*/ 6188 w 6332"/>
              <a:gd name="T43" fmla="*/ 25 h 150"/>
              <a:gd name="T44" fmla="*/ 6275 w 6332"/>
              <a:gd name="T45" fmla="*/ 11 h 150"/>
              <a:gd name="T46" fmla="*/ 6332 w 6332"/>
              <a:gd name="T47" fmla="*/ 5 h 150"/>
              <a:gd name="T48" fmla="*/ 6286 w 6332"/>
              <a:gd name="T49" fmla="*/ 75 h 150"/>
              <a:gd name="T50" fmla="*/ 6205 w 6332"/>
              <a:gd name="T51" fmla="*/ 88 h 150"/>
              <a:gd name="T52" fmla="*/ 6134 w 6332"/>
              <a:gd name="T53" fmla="*/ 102 h 150"/>
              <a:gd name="T54" fmla="*/ 6067 w 6332"/>
              <a:gd name="T55" fmla="*/ 115 h 150"/>
              <a:gd name="T56" fmla="*/ 5990 w 6332"/>
              <a:gd name="T57" fmla="*/ 128 h 150"/>
              <a:gd name="T58" fmla="*/ 5894 w 6332"/>
              <a:gd name="T59" fmla="*/ 138 h 150"/>
              <a:gd name="T60" fmla="*/ 5773 w 6332"/>
              <a:gd name="T61" fmla="*/ 146 h 150"/>
              <a:gd name="T62" fmla="*/ 5616 w 6332"/>
              <a:gd name="T63" fmla="*/ 150 h 150"/>
              <a:gd name="T64" fmla="*/ 5418 w 6332"/>
              <a:gd name="T65" fmla="*/ 136 h 150"/>
              <a:gd name="T66" fmla="*/ 5207 w 6332"/>
              <a:gd name="T67" fmla="*/ 109 h 150"/>
              <a:gd name="T68" fmla="*/ 4961 w 6332"/>
              <a:gd name="T69" fmla="*/ 79 h 150"/>
              <a:gd name="T70" fmla="*/ 4704 w 6332"/>
              <a:gd name="T71" fmla="*/ 63 h 150"/>
              <a:gd name="T72" fmla="*/ 4497 w 6332"/>
              <a:gd name="T73" fmla="*/ 77 h 150"/>
              <a:gd name="T74" fmla="*/ 4280 w 6332"/>
              <a:gd name="T75" fmla="*/ 103 h 150"/>
              <a:gd name="T76" fmla="*/ 4040 w 6332"/>
              <a:gd name="T77" fmla="*/ 134 h 150"/>
              <a:gd name="T78" fmla="*/ 3794 w 6332"/>
              <a:gd name="T79" fmla="*/ 150 h 150"/>
              <a:gd name="T80" fmla="*/ 3565 w 6332"/>
              <a:gd name="T81" fmla="*/ 136 h 150"/>
              <a:gd name="T82" fmla="*/ 3337 w 6332"/>
              <a:gd name="T83" fmla="*/ 105 h 150"/>
              <a:gd name="T84" fmla="*/ 3110 w 6332"/>
              <a:gd name="T85" fmla="*/ 77 h 150"/>
              <a:gd name="T86" fmla="*/ 2884 w 6332"/>
              <a:gd name="T87" fmla="*/ 63 h 150"/>
              <a:gd name="T88" fmla="*/ 2655 w 6332"/>
              <a:gd name="T89" fmla="*/ 77 h 150"/>
              <a:gd name="T90" fmla="*/ 2429 w 6332"/>
              <a:gd name="T91" fmla="*/ 105 h 150"/>
              <a:gd name="T92" fmla="*/ 2202 w 6332"/>
              <a:gd name="T93" fmla="*/ 136 h 150"/>
              <a:gd name="T94" fmla="*/ 1972 w 6332"/>
              <a:gd name="T95" fmla="*/ 150 h 150"/>
              <a:gd name="T96" fmla="*/ 1726 w 6332"/>
              <a:gd name="T97" fmla="*/ 134 h 150"/>
              <a:gd name="T98" fmla="*/ 1486 w 6332"/>
              <a:gd name="T99" fmla="*/ 103 h 150"/>
              <a:gd name="T100" fmla="*/ 1269 w 6332"/>
              <a:gd name="T101" fmla="*/ 77 h 150"/>
              <a:gd name="T102" fmla="*/ 1062 w 6332"/>
              <a:gd name="T103" fmla="*/ 63 h 150"/>
              <a:gd name="T104" fmla="*/ 804 w 6332"/>
              <a:gd name="T105" fmla="*/ 79 h 150"/>
              <a:gd name="T106" fmla="*/ 559 w 6332"/>
              <a:gd name="T107" fmla="*/ 109 h 150"/>
              <a:gd name="T108" fmla="*/ 349 w 6332"/>
              <a:gd name="T109" fmla="*/ 136 h 150"/>
              <a:gd name="T110" fmla="*/ 152 w 6332"/>
              <a:gd name="T111" fmla="*/ 150 h 150"/>
              <a:gd name="T112" fmla="*/ 0 w 6332"/>
              <a:gd name="T113" fmla="*/ 146 h 150"/>
              <a:gd name="T114" fmla="*/ 71 w 6332"/>
              <a:gd name="T115" fmla="*/ 84 h 150"/>
              <a:gd name="T116" fmla="*/ 244 w 6332"/>
              <a:gd name="T117" fmla="*/ 80 h 150"/>
              <a:gd name="T118" fmla="*/ 440 w 6332"/>
              <a:gd name="T119" fmla="*/ 61 h 150"/>
              <a:gd name="T120" fmla="*/ 668 w 6332"/>
              <a:gd name="T121" fmla="*/ 29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5"/>
                </a:lnTo>
                <a:lnTo>
                  <a:pt x="1352" y="21"/>
                </a:lnTo>
                <a:lnTo>
                  <a:pt x="1501" y="40"/>
                </a:lnTo>
                <a:lnTo>
                  <a:pt x="1657" y="61"/>
                </a:lnTo>
                <a:lnTo>
                  <a:pt x="1814" y="79"/>
                </a:lnTo>
                <a:lnTo>
                  <a:pt x="1972" y="84"/>
                </a:lnTo>
                <a:lnTo>
                  <a:pt x="2118" y="79"/>
                </a:lnTo>
                <a:lnTo>
                  <a:pt x="2264" y="63"/>
                </a:lnTo>
                <a:lnTo>
                  <a:pt x="2413" y="42"/>
                </a:lnTo>
                <a:lnTo>
                  <a:pt x="2569" y="23"/>
                </a:lnTo>
                <a:lnTo>
                  <a:pt x="2724" y="5"/>
                </a:lnTo>
                <a:lnTo>
                  <a:pt x="2884" y="0"/>
                </a:lnTo>
                <a:lnTo>
                  <a:pt x="3041" y="5"/>
                </a:lnTo>
                <a:lnTo>
                  <a:pt x="3199" y="23"/>
                </a:lnTo>
                <a:lnTo>
                  <a:pt x="3352" y="42"/>
                </a:lnTo>
                <a:lnTo>
                  <a:pt x="3504" y="63"/>
                </a:lnTo>
                <a:lnTo>
                  <a:pt x="3650" y="79"/>
                </a:lnTo>
                <a:lnTo>
                  <a:pt x="3794" y="84"/>
                </a:lnTo>
                <a:lnTo>
                  <a:pt x="3953" y="79"/>
                </a:lnTo>
                <a:lnTo>
                  <a:pt x="4109" y="61"/>
                </a:lnTo>
                <a:lnTo>
                  <a:pt x="4264" y="40"/>
                </a:lnTo>
                <a:lnTo>
                  <a:pt x="4414" y="21"/>
                </a:lnTo>
                <a:lnTo>
                  <a:pt x="4560" y="5"/>
                </a:lnTo>
                <a:lnTo>
                  <a:pt x="4704" y="0"/>
                </a:lnTo>
                <a:lnTo>
                  <a:pt x="4840" y="4"/>
                </a:lnTo>
                <a:lnTo>
                  <a:pt x="4971" y="13"/>
                </a:lnTo>
                <a:lnTo>
                  <a:pt x="5098" y="29"/>
                </a:lnTo>
                <a:lnTo>
                  <a:pt x="5222" y="46"/>
                </a:lnTo>
                <a:lnTo>
                  <a:pt x="5326" y="61"/>
                </a:lnTo>
                <a:lnTo>
                  <a:pt x="5426" y="73"/>
                </a:lnTo>
                <a:lnTo>
                  <a:pt x="5524" y="80"/>
                </a:lnTo>
                <a:lnTo>
                  <a:pt x="5616" y="84"/>
                </a:lnTo>
                <a:lnTo>
                  <a:pt x="5704" y="84"/>
                </a:lnTo>
                <a:lnTo>
                  <a:pt x="5781" y="82"/>
                </a:lnTo>
                <a:lnTo>
                  <a:pt x="5848" y="79"/>
                </a:lnTo>
                <a:lnTo>
                  <a:pt x="5906" y="73"/>
                </a:lnTo>
                <a:lnTo>
                  <a:pt x="5956" y="67"/>
                </a:lnTo>
                <a:lnTo>
                  <a:pt x="6000" y="61"/>
                </a:lnTo>
                <a:lnTo>
                  <a:pt x="6040" y="54"/>
                </a:lnTo>
                <a:lnTo>
                  <a:pt x="6077" y="48"/>
                </a:lnTo>
                <a:lnTo>
                  <a:pt x="6111" y="40"/>
                </a:lnTo>
                <a:lnTo>
                  <a:pt x="6150" y="32"/>
                </a:lnTo>
                <a:lnTo>
                  <a:pt x="6188" y="25"/>
                </a:lnTo>
                <a:lnTo>
                  <a:pt x="6228" y="17"/>
                </a:lnTo>
                <a:lnTo>
                  <a:pt x="6275" y="11"/>
                </a:lnTo>
                <a:lnTo>
                  <a:pt x="6326" y="5"/>
                </a:lnTo>
                <a:lnTo>
                  <a:pt x="6332" y="5"/>
                </a:lnTo>
                <a:lnTo>
                  <a:pt x="6332" y="71"/>
                </a:lnTo>
                <a:lnTo>
                  <a:pt x="6286" y="75"/>
                </a:lnTo>
                <a:lnTo>
                  <a:pt x="6244" y="80"/>
                </a:lnTo>
                <a:lnTo>
                  <a:pt x="6205" y="88"/>
                </a:lnTo>
                <a:lnTo>
                  <a:pt x="6169" y="94"/>
                </a:lnTo>
                <a:lnTo>
                  <a:pt x="6134" y="102"/>
                </a:lnTo>
                <a:lnTo>
                  <a:pt x="6102" y="109"/>
                </a:lnTo>
                <a:lnTo>
                  <a:pt x="6067" y="115"/>
                </a:lnTo>
                <a:lnTo>
                  <a:pt x="6031" y="123"/>
                </a:lnTo>
                <a:lnTo>
                  <a:pt x="5990" y="128"/>
                </a:lnTo>
                <a:lnTo>
                  <a:pt x="5944" y="134"/>
                </a:lnTo>
                <a:lnTo>
                  <a:pt x="5894" y="138"/>
                </a:lnTo>
                <a:lnTo>
                  <a:pt x="5837" y="144"/>
                </a:lnTo>
                <a:lnTo>
                  <a:pt x="5773" y="146"/>
                </a:lnTo>
                <a:lnTo>
                  <a:pt x="5699" y="148"/>
                </a:lnTo>
                <a:lnTo>
                  <a:pt x="5616" y="150"/>
                </a:lnTo>
                <a:lnTo>
                  <a:pt x="5518" y="146"/>
                </a:lnTo>
                <a:lnTo>
                  <a:pt x="5418" y="136"/>
                </a:lnTo>
                <a:lnTo>
                  <a:pt x="5315" y="125"/>
                </a:lnTo>
                <a:lnTo>
                  <a:pt x="5207" y="109"/>
                </a:lnTo>
                <a:lnTo>
                  <a:pt x="5086" y="92"/>
                </a:lnTo>
                <a:lnTo>
                  <a:pt x="4961" y="79"/>
                </a:lnTo>
                <a:lnTo>
                  <a:pt x="4835" y="67"/>
                </a:lnTo>
                <a:lnTo>
                  <a:pt x="4704" y="63"/>
                </a:lnTo>
                <a:lnTo>
                  <a:pt x="4602" y="67"/>
                </a:lnTo>
                <a:lnTo>
                  <a:pt x="4497" y="77"/>
                </a:lnTo>
                <a:lnTo>
                  <a:pt x="4389" y="88"/>
                </a:lnTo>
                <a:lnTo>
                  <a:pt x="4280" y="103"/>
                </a:lnTo>
                <a:lnTo>
                  <a:pt x="4161" y="121"/>
                </a:lnTo>
                <a:lnTo>
                  <a:pt x="4040" y="134"/>
                </a:lnTo>
                <a:lnTo>
                  <a:pt x="3919" y="146"/>
                </a:lnTo>
                <a:lnTo>
                  <a:pt x="3794" y="150"/>
                </a:lnTo>
                <a:lnTo>
                  <a:pt x="3681" y="146"/>
                </a:lnTo>
                <a:lnTo>
                  <a:pt x="3565" y="136"/>
                </a:lnTo>
                <a:lnTo>
                  <a:pt x="3450" y="121"/>
                </a:lnTo>
                <a:lnTo>
                  <a:pt x="3337" y="105"/>
                </a:lnTo>
                <a:lnTo>
                  <a:pt x="3226" y="90"/>
                </a:lnTo>
                <a:lnTo>
                  <a:pt x="3110" y="77"/>
                </a:lnTo>
                <a:lnTo>
                  <a:pt x="2997" y="67"/>
                </a:lnTo>
                <a:lnTo>
                  <a:pt x="2884" y="63"/>
                </a:lnTo>
                <a:lnTo>
                  <a:pt x="2771" y="67"/>
                </a:lnTo>
                <a:lnTo>
                  <a:pt x="2655" y="77"/>
                </a:lnTo>
                <a:lnTo>
                  <a:pt x="2542" y="90"/>
                </a:lnTo>
                <a:lnTo>
                  <a:pt x="2429" y="105"/>
                </a:lnTo>
                <a:lnTo>
                  <a:pt x="2316" y="121"/>
                </a:lnTo>
                <a:lnTo>
                  <a:pt x="2202" y="136"/>
                </a:lnTo>
                <a:lnTo>
                  <a:pt x="2087" y="146"/>
                </a:lnTo>
                <a:lnTo>
                  <a:pt x="1972" y="150"/>
                </a:lnTo>
                <a:lnTo>
                  <a:pt x="1849" y="146"/>
                </a:lnTo>
                <a:lnTo>
                  <a:pt x="1726" y="134"/>
                </a:lnTo>
                <a:lnTo>
                  <a:pt x="1605" y="121"/>
                </a:lnTo>
                <a:lnTo>
                  <a:pt x="1486" y="103"/>
                </a:lnTo>
                <a:lnTo>
                  <a:pt x="1377" y="88"/>
                </a:lnTo>
                <a:lnTo>
                  <a:pt x="1269" y="77"/>
                </a:lnTo>
                <a:lnTo>
                  <a:pt x="1165" y="67"/>
                </a:lnTo>
                <a:lnTo>
                  <a:pt x="1062" y="63"/>
                </a:lnTo>
                <a:lnTo>
                  <a:pt x="931" y="67"/>
                </a:lnTo>
                <a:lnTo>
                  <a:pt x="804" y="79"/>
                </a:lnTo>
                <a:lnTo>
                  <a:pt x="682" y="92"/>
                </a:lnTo>
                <a:lnTo>
                  <a:pt x="559" y="109"/>
                </a:lnTo>
                <a:lnTo>
                  <a:pt x="453" y="125"/>
                </a:lnTo>
                <a:lnTo>
                  <a:pt x="349" y="136"/>
                </a:lnTo>
                <a:lnTo>
                  <a:pt x="250" y="146"/>
                </a:lnTo>
                <a:lnTo>
                  <a:pt x="152" y="150"/>
                </a:lnTo>
                <a:lnTo>
                  <a:pt x="71" y="148"/>
                </a:lnTo>
                <a:lnTo>
                  <a:pt x="0" y="146"/>
                </a:lnTo>
                <a:lnTo>
                  <a:pt x="0" y="82"/>
                </a:lnTo>
                <a:lnTo>
                  <a:pt x="71" y="84"/>
                </a:lnTo>
                <a:lnTo>
                  <a:pt x="152" y="84"/>
                </a:lnTo>
                <a:lnTo>
                  <a:pt x="244" y="80"/>
                </a:lnTo>
                <a:lnTo>
                  <a:pt x="340" y="73"/>
                </a:lnTo>
                <a:lnTo>
                  <a:pt x="440" y="61"/>
                </a:lnTo>
                <a:lnTo>
                  <a:pt x="543" y="46"/>
                </a:lnTo>
                <a:lnTo>
                  <a:pt x="668" y="29"/>
                </a:lnTo>
                <a:lnTo>
                  <a:pt x="797" y="13"/>
                </a:lnTo>
                <a:lnTo>
                  <a:pt x="927" y="4"/>
                </a:lnTo>
                <a:lnTo>
                  <a:pt x="1062" y="0"/>
                </a:lnTo>
                <a:close/>
              </a:path>
            </a:pathLst>
          </a:custGeom>
          <a:solidFill>
            <a:srgbClr val="1EBBEE"/>
          </a:solidFill>
          <a:ln w="0">
            <a:solidFill>
              <a:srgbClr val="1EBBE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3" name="Freeform 34"/>
          <p:cNvSpPr>
            <a:spLocks/>
          </p:cNvSpPr>
          <p:nvPr/>
        </p:nvSpPr>
        <p:spPr bwMode="auto">
          <a:xfrm>
            <a:off x="-15346" y="5980561"/>
            <a:ext cx="12470770" cy="269820"/>
          </a:xfrm>
          <a:custGeom>
            <a:avLst/>
            <a:gdLst>
              <a:gd name="T0" fmla="*/ 1190 w 6332"/>
              <a:gd name="T1" fmla="*/ 6 h 137"/>
              <a:gd name="T2" fmla="*/ 1486 w 6332"/>
              <a:gd name="T3" fmla="*/ 43 h 137"/>
              <a:gd name="T4" fmla="*/ 1799 w 6332"/>
              <a:gd name="T5" fmla="*/ 79 h 137"/>
              <a:gd name="T6" fmla="*/ 2104 w 6332"/>
              <a:gd name="T7" fmla="*/ 81 h 137"/>
              <a:gd name="T8" fmla="*/ 2402 w 6332"/>
              <a:gd name="T9" fmla="*/ 45 h 137"/>
              <a:gd name="T10" fmla="*/ 2713 w 6332"/>
              <a:gd name="T11" fmla="*/ 8 h 137"/>
              <a:gd name="T12" fmla="*/ 3026 w 6332"/>
              <a:gd name="T13" fmla="*/ 8 h 137"/>
              <a:gd name="T14" fmla="*/ 3337 w 6332"/>
              <a:gd name="T15" fmla="*/ 45 h 137"/>
              <a:gd name="T16" fmla="*/ 3635 w 6332"/>
              <a:gd name="T17" fmla="*/ 81 h 137"/>
              <a:gd name="T18" fmla="*/ 3940 w 6332"/>
              <a:gd name="T19" fmla="*/ 79 h 137"/>
              <a:gd name="T20" fmla="*/ 4253 w 6332"/>
              <a:gd name="T21" fmla="*/ 43 h 137"/>
              <a:gd name="T22" fmla="*/ 4547 w 6332"/>
              <a:gd name="T23" fmla="*/ 6 h 137"/>
              <a:gd name="T24" fmla="*/ 4825 w 6332"/>
              <a:gd name="T25" fmla="*/ 4 h 137"/>
              <a:gd name="T26" fmla="*/ 5082 w 6332"/>
              <a:gd name="T27" fmla="*/ 31 h 137"/>
              <a:gd name="T28" fmla="*/ 5311 w 6332"/>
              <a:gd name="T29" fmla="*/ 62 h 137"/>
              <a:gd name="T30" fmla="*/ 5508 w 6332"/>
              <a:gd name="T31" fmla="*/ 83 h 137"/>
              <a:gd name="T32" fmla="*/ 5691 w 6332"/>
              <a:gd name="T33" fmla="*/ 85 h 137"/>
              <a:gd name="T34" fmla="*/ 5835 w 6332"/>
              <a:gd name="T35" fmla="*/ 79 h 137"/>
              <a:gd name="T36" fmla="*/ 5944 w 6332"/>
              <a:gd name="T37" fmla="*/ 69 h 137"/>
              <a:gd name="T38" fmla="*/ 6029 w 6332"/>
              <a:gd name="T39" fmla="*/ 56 h 137"/>
              <a:gd name="T40" fmla="*/ 6100 w 6332"/>
              <a:gd name="T41" fmla="*/ 41 h 137"/>
              <a:gd name="T42" fmla="*/ 6175 w 6332"/>
              <a:gd name="T43" fmla="*/ 25 h 137"/>
              <a:gd name="T44" fmla="*/ 6259 w 6332"/>
              <a:gd name="T45" fmla="*/ 14 h 137"/>
              <a:gd name="T46" fmla="*/ 6332 w 6332"/>
              <a:gd name="T47" fmla="*/ 6 h 137"/>
              <a:gd name="T48" fmla="*/ 6298 w 6332"/>
              <a:gd name="T49" fmla="*/ 60 h 137"/>
              <a:gd name="T50" fmla="*/ 6200 w 6332"/>
              <a:gd name="T51" fmla="*/ 73 h 137"/>
              <a:gd name="T52" fmla="*/ 6117 w 6332"/>
              <a:gd name="T53" fmla="*/ 89 h 137"/>
              <a:gd name="T54" fmla="*/ 6042 w 6332"/>
              <a:gd name="T55" fmla="*/ 104 h 137"/>
              <a:gd name="T56" fmla="*/ 5954 w 6332"/>
              <a:gd name="T57" fmla="*/ 118 h 137"/>
              <a:gd name="T58" fmla="*/ 5843 w 6332"/>
              <a:gd name="T59" fmla="*/ 129 h 137"/>
              <a:gd name="T60" fmla="*/ 5693 w 6332"/>
              <a:gd name="T61" fmla="*/ 135 h 137"/>
              <a:gd name="T62" fmla="*/ 5505 w 6332"/>
              <a:gd name="T63" fmla="*/ 133 h 137"/>
              <a:gd name="T64" fmla="*/ 5301 w 6332"/>
              <a:gd name="T65" fmla="*/ 112 h 137"/>
              <a:gd name="T66" fmla="*/ 5073 w 6332"/>
              <a:gd name="T67" fmla="*/ 79 h 137"/>
              <a:gd name="T68" fmla="*/ 4821 w 6332"/>
              <a:gd name="T69" fmla="*/ 54 h 137"/>
              <a:gd name="T70" fmla="*/ 4587 w 6332"/>
              <a:gd name="T71" fmla="*/ 54 h 137"/>
              <a:gd name="T72" fmla="*/ 4374 w 6332"/>
              <a:gd name="T73" fmla="*/ 75 h 137"/>
              <a:gd name="T74" fmla="*/ 4145 w 6332"/>
              <a:gd name="T75" fmla="*/ 108 h 137"/>
              <a:gd name="T76" fmla="*/ 3903 w 6332"/>
              <a:gd name="T77" fmla="*/ 133 h 137"/>
              <a:gd name="T78" fmla="*/ 3667 w 6332"/>
              <a:gd name="T79" fmla="*/ 133 h 137"/>
              <a:gd name="T80" fmla="*/ 3439 w 6332"/>
              <a:gd name="T81" fmla="*/ 110 h 137"/>
              <a:gd name="T82" fmla="*/ 3212 w 6332"/>
              <a:gd name="T83" fmla="*/ 77 h 137"/>
              <a:gd name="T84" fmla="*/ 2984 w 6332"/>
              <a:gd name="T85" fmla="*/ 54 h 137"/>
              <a:gd name="T86" fmla="*/ 2755 w 6332"/>
              <a:gd name="T87" fmla="*/ 54 h 137"/>
              <a:gd name="T88" fmla="*/ 2527 w 6332"/>
              <a:gd name="T89" fmla="*/ 77 h 137"/>
              <a:gd name="T90" fmla="*/ 2300 w 6332"/>
              <a:gd name="T91" fmla="*/ 110 h 137"/>
              <a:gd name="T92" fmla="*/ 2072 w 6332"/>
              <a:gd name="T93" fmla="*/ 133 h 137"/>
              <a:gd name="T94" fmla="*/ 1836 w 6332"/>
              <a:gd name="T95" fmla="*/ 133 h 137"/>
              <a:gd name="T96" fmla="*/ 1594 w 6332"/>
              <a:gd name="T97" fmla="*/ 108 h 137"/>
              <a:gd name="T98" fmla="*/ 1365 w 6332"/>
              <a:gd name="T99" fmla="*/ 75 h 137"/>
              <a:gd name="T100" fmla="*/ 1152 w 6332"/>
              <a:gd name="T101" fmla="*/ 54 h 137"/>
              <a:gd name="T102" fmla="*/ 918 w 6332"/>
              <a:gd name="T103" fmla="*/ 54 h 137"/>
              <a:gd name="T104" fmla="*/ 666 w 6332"/>
              <a:gd name="T105" fmla="*/ 79 h 137"/>
              <a:gd name="T106" fmla="*/ 438 w 6332"/>
              <a:gd name="T107" fmla="*/ 112 h 137"/>
              <a:gd name="T108" fmla="*/ 234 w 6332"/>
              <a:gd name="T109" fmla="*/ 133 h 137"/>
              <a:gd name="T110" fmla="*/ 63 w 6332"/>
              <a:gd name="T111" fmla="*/ 135 h 137"/>
              <a:gd name="T112" fmla="*/ 0 w 6332"/>
              <a:gd name="T113" fmla="*/ 85 h 137"/>
              <a:gd name="T114" fmla="*/ 136 w 6332"/>
              <a:gd name="T115" fmla="*/ 87 h 137"/>
              <a:gd name="T116" fmla="*/ 326 w 6332"/>
              <a:gd name="T117" fmla="*/ 75 h 137"/>
              <a:gd name="T118" fmla="*/ 532 w 6332"/>
              <a:gd name="T119" fmla="*/ 48 h 137"/>
              <a:gd name="T120" fmla="*/ 783 w 6332"/>
              <a:gd name="T121" fmla="*/ 16 h 137"/>
              <a:gd name="T122" fmla="*/ 1048 w 6332"/>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37">
                <a:moveTo>
                  <a:pt x="1048" y="0"/>
                </a:moveTo>
                <a:lnTo>
                  <a:pt x="1190" y="6"/>
                </a:lnTo>
                <a:lnTo>
                  <a:pt x="1336" y="21"/>
                </a:lnTo>
                <a:lnTo>
                  <a:pt x="1486" y="43"/>
                </a:lnTo>
                <a:lnTo>
                  <a:pt x="1642" y="64"/>
                </a:lnTo>
                <a:lnTo>
                  <a:pt x="1799" y="79"/>
                </a:lnTo>
                <a:lnTo>
                  <a:pt x="1958" y="87"/>
                </a:lnTo>
                <a:lnTo>
                  <a:pt x="2104" y="81"/>
                </a:lnTo>
                <a:lnTo>
                  <a:pt x="2250" y="66"/>
                </a:lnTo>
                <a:lnTo>
                  <a:pt x="2402" y="45"/>
                </a:lnTo>
                <a:lnTo>
                  <a:pt x="2556" y="23"/>
                </a:lnTo>
                <a:lnTo>
                  <a:pt x="2713" y="8"/>
                </a:lnTo>
                <a:lnTo>
                  <a:pt x="2868" y="0"/>
                </a:lnTo>
                <a:lnTo>
                  <a:pt x="3026" y="8"/>
                </a:lnTo>
                <a:lnTo>
                  <a:pt x="3183" y="23"/>
                </a:lnTo>
                <a:lnTo>
                  <a:pt x="3337" y="45"/>
                </a:lnTo>
                <a:lnTo>
                  <a:pt x="3489" y="66"/>
                </a:lnTo>
                <a:lnTo>
                  <a:pt x="3635" y="81"/>
                </a:lnTo>
                <a:lnTo>
                  <a:pt x="3780" y="87"/>
                </a:lnTo>
                <a:lnTo>
                  <a:pt x="3940" y="79"/>
                </a:lnTo>
                <a:lnTo>
                  <a:pt x="4097" y="64"/>
                </a:lnTo>
                <a:lnTo>
                  <a:pt x="4253" y="43"/>
                </a:lnTo>
                <a:lnTo>
                  <a:pt x="4403" y="21"/>
                </a:lnTo>
                <a:lnTo>
                  <a:pt x="4547" y="6"/>
                </a:lnTo>
                <a:lnTo>
                  <a:pt x="4691" y="0"/>
                </a:lnTo>
                <a:lnTo>
                  <a:pt x="4825" y="4"/>
                </a:lnTo>
                <a:lnTo>
                  <a:pt x="4956" y="16"/>
                </a:lnTo>
                <a:lnTo>
                  <a:pt x="5082" y="31"/>
                </a:lnTo>
                <a:lnTo>
                  <a:pt x="5207" y="48"/>
                </a:lnTo>
                <a:lnTo>
                  <a:pt x="5311" y="62"/>
                </a:lnTo>
                <a:lnTo>
                  <a:pt x="5411" y="75"/>
                </a:lnTo>
                <a:lnTo>
                  <a:pt x="5508" y="83"/>
                </a:lnTo>
                <a:lnTo>
                  <a:pt x="5601" y="87"/>
                </a:lnTo>
                <a:lnTo>
                  <a:pt x="5691" y="85"/>
                </a:lnTo>
                <a:lnTo>
                  <a:pt x="5768" y="83"/>
                </a:lnTo>
                <a:lnTo>
                  <a:pt x="5835" y="79"/>
                </a:lnTo>
                <a:lnTo>
                  <a:pt x="5892" y="75"/>
                </a:lnTo>
                <a:lnTo>
                  <a:pt x="5944" y="69"/>
                </a:lnTo>
                <a:lnTo>
                  <a:pt x="5988" y="62"/>
                </a:lnTo>
                <a:lnTo>
                  <a:pt x="6029" y="56"/>
                </a:lnTo>
                <a:lnTo>
                  <a:pt x="6065" y="48"/>
                </a:lnTo>
                <a:lnTo>
                  <a:pt x="6100" y="41"/>
                </a:lnTo>
                <a:lnTo>
                  <a:pt x="6136" y="33"/>
                </a:lnTo>
                <a:lnTo>
                  <a:pt x="6175" y="25"/>
                </a:lnTo>
                <a:lnTo>
                  <a:pt x="6215" y="20"/>
                </a:lnTo>
                <a:lnTo>
                  <a:pt x="6259" y="14"/>
                </a:lnTo>
                <a:lnTo>
                  <a:pt x="6309" y="8"/>
                </a:lnTo>
                <a:lnTo>
                  <a:pt x="6332" y="6"/>
                </a:lnTo>
                <a:lnTo>
                  <a:pt x="6332" y="56"/>
                </a:lnTo>
                <a:lnTo>
                  <a:pt x="6298" y="60"/>
                </a:lnTo>
                <a:lnTo>
                  <a:pt x="6246" y="66"/>
                </a:lnTo>
                <a:lnTo>
                  <a:pt x="6200" y="73"/>
                </a:lnTo>
                <a:lnTo>
                  <a:pt x="6157" y="81"/>
                </a:lnTo>
                <a:lnTo>
                  <a:pt x="6117" y="89"/>
                </a:lnTo>
                <a:lnTo>
                  <a:pt x="6081" y="96"/>
                </a:lnTo>
                <a:lnTo>
                  <a:pt x="6042" y="104"/>
                </a:lnTo>
                <a:lnTo>
                  <a:pt x="6002" y="112"/>
                </a:lnTo>
                <a:lnTo>
                  <a:pt x="5954" y="118"/>
                </a:lnTo>
                <a:lnTo>
                  <a:pt x="5902" y="123"/>
                </a:lnTo>
                <a:lnTo>
                  <a:pt x="5843" y="129"/>
                </a:lnTo>
                <a:lnTo>
                  <a:pt x="5773" y="133"/>
                </a:lnTo>
                <a:lnTo>
                  <a:pt x="5693" y="135"/>
                </a:lnTo>
                <a:lnTo>
                  <a:pt x="5601" y="137"/>
                </a:lnTo>
                <a:lnTo>
                  <a:pt x="5505" y="133"/>
                </a:lnTo>
                <a:lnTo>
                  <a:pt x="5405" y="123"/>
                </a:lnTo>
                <a:lnTo>
                  <a:pt x="5301" y="112"/>
                </a:lnTo>
                <a:lnTo>
                  <a:pt x="5196" y="96"/>
                </a:lnTo>
                <a:lnTo>
                  <a:pt x="5073" y="79"/>
                </a:lnTo>
                <a:lnTo>
                  <a:pt x="4948" y="66"/>
                </a:lnTo>
                <a:lnTo>
                  <a:pt x="4821" y="54"/>
                </a:lnTo>
                <a:lnTo>
                  <a:pt x="4691" y="50"/>
                </a:lnTo>
                <a:lnTo>
                  <a:pt x="4587" y="54"/>
                </a:lnTo>
                <a:lnTo>
                  <a:pt x="4481" y="64"/>
                </a:lnTo>
                <a:lnTo>
                  <a:pt x="4374" y="75"/>
                </a:lnTo>
                <a:lnTo>
                  <a:pt x="4264" y="91"/>
                </a:lnTo>
                <a:lnTo>
                  <a:pt x="4145" y="108"/>
                </a:lnTo>
                <a:lnTo>
                  <a:pt x="4024" y="121"/>
                </a:lnTo>
                <a:lnTo>
                  <a:pt x="3903" y="133"/>
                </a:lnTo>
                <a:lnTo>
                  <a:pt x="3780" y="137"/>
                </a:lnTo>
                <a:lnTo>
                  <a:pt x="3667" y="133"/>
                </a:lnTo>
                <a:lnTo>
                  <a:pt x="3552" y="123"/>
                </a:lnTo>
                <a:lnTo>
                  <a:pt x="3439" y="110"/>
                </a:lnTo>
                <a:lnTo>
                  <a:pt x="3325" y="93"/>
                </a:lnTo>
                <a:lnTo>
                  <a:pt x="3212" y="77"/>
                </a:lnTo>
                <a:lnTo>
                  <a:pt x="3097" y="64"/>
                </a:lnTo>
                <a:lnTo>
                  <a:pt x="2984" y="54"/>
                </a:lnTo>
                <a:lnTo>
                  <a:pt x="2868" y="50"/>
                </a:lnTo>
                <a:lnTo>
                  <a:pt x="2755" y="54"/>
                </a:lnTo>
                <a:lnTo>
                  <a:pt x="2640" y="64"/>
                </a:lnTo>
                <a:lnTo>
                  <a:pt x="2527" y="77"/>
                </a:lnTo>
                <a:lnTo>
                  <a:pt x="2413" y="93"/>
                </a:lnTo>
                <a:lnTo>
                  <a:pt x="2300" y="110"/>
                </a:lnTo>
                <a:lnTo>
                  <a:pt x="2187" y="123"/>
                </a:lnTo>
                <a:lnTo>
                  <a:pt x="2072" y="133"/>
                </a:lnTo>
                <a:lnTo>
                  <a:pt x="1958" y="137"/>
                </a:lnTo>
                <a:lnTo>
                  <a:pt x="1836" y="133"/>
                </a:lnTo>
                <a:lnTo>
                  <a:pt x="1713" y="121"/>
                </a:lnTo>
                <a:lnTo>
                  <a:pt x="1594" y="108"/>
                </a:lnTo>
                <a:lnTo>
                  <a:pt x="1475" y="91"/>
                </a:lnTo>
                <a:lnTo>
                  <a:pt x="1365" y="75"/>
                </a:lnTo>
                <a:lnTo>
                  <a:pt x="1258" y="64"/>
                </a:lnTo>
                <a:lnTo>
                  <a:pt x="1152" y="54"/>
                </a:lnTo>
                <a:lnTo>
                  <a:pt x="1048" y="50"/>
                </a:lnTo>
                <a:lnTo>
                  <a:pt x="918" y="54"/>
                </a:lnTo>
                <a:lnTo>
                  <a:pt x="791" y="66"/>
                </a:lnTo>
                <a:lnTo>
                  <a:pt x="666" y="79"/>
                </a:lnTo>
                <a:lnTo>
                  <a:pt x="543" y="96"/>
                </a:lnTo>
                <a:lnTo>
                  <a:pt x="438" y="112"/>
                </a:lnTo>
                <a:lnTo>
                  <a:pt x="334" y="123"/>
                </a:lnTo>
                <a:lnTo>
                  <a:pt x="234" y="133"/>
                </a:lnTo>
                <a:lnTo>
                  <a:pt x="136" y="137"/>
                </a:lnTo>
                <a:lnTo>
                  <a:pt x="63" y="135"/>
                </a:lnTo>
                <a:lnTo>
                  <a:pt x="0" y="135"/>
                </a:lnTo>
                <a:lnTo>
                  <a:pt x="0" y="85"/>
                </a:lnTo>
                <a:lnTo>
                  <a:pt x="63" y="85"/>
                </a:lnTo>
                <a:lnTo>
                  <a:pt x="136" y="87"/>
                </a:lnTo>
                <a:lnTo>
                  <a:pt x="230" y="83"/>
                </a:lnTo>
                <a:lnTo>
                  <a:pt x="326" y="75"/>
                </a:lnTo>
                <a:lnTo>
                  <a:pt x="428" y="62"/>
                </a:lnTo>
                <a:lnTo>
                  <a:pt x="532" y="48"/>
                </a:lnTo>
                <a:lnTo>
                  <a:pt x="657" y="31"/>
                </a:lnTo>
                <a:lnTo>
                  <a:pt x="783" y="16"/>
                </a:lnTo>
                <a:lnTo>
                  <a:pt x="914" y="4"/>
                </a:lnTo>
                <a:lnTo>
                  <a:pt x="1048"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4" name="Freeform 35"/>
          <p:cNvSpPr>
            <a:spLocks/>
          </p:cNvSpPr>
          <p:nvPr/>
        </p:nvSpPr>
        <p:spPr bwMode="auto">
          <a:xfrm>
            <a:off x="-15346" y="6177509"/>
            <a:ext cx="12470770" cy="295423"/>
          </a:xfrm>
          <a:custGeom>
            <a:avLst/>
            <a:gdLst>
              <a:gd name="T0" fmla="*/ 1206 w 6332"/>
              <a:gd name="T1" fmla="*/ 6 h 150"/>
              <a:gd name="T2" fmla="*/ 1501 w 6332"/>
              <a:gd name="T3" fmla="*/ 42 h 150"/>
              <a:gd name="T4" fmla="*/ 1814 w 6332"/>
              <a:gd name="T5" fmla="*/ 79 h 150"/>
              <a:gd name="T6" fmla="*/ 2118 w 6332"/>
              <a:gd name="T7" fmla="*/ 81 h 150"/>
              <a:gd name="T8" fmla="*/ 2413 w 6332"/>
              <a:gd name="T9" fmla="*/ 44 h 150"/>
              <a:gd name="T10" fmla="*/ 2724 w 6332"/>
              <a:gd name="T11" fmla="*/ 8 h 150"/>
              <a:gd name="T12" fmla="*/ 3041 w 6332"/>
              <a:gd name="T13" fmla="*/ 8 h 150"/>
              <a:gd name="T14" fmla="*/ 3352 w 6332"/>
              <a:gd name="T15" fmla="*/ 44 h 150"/>
              <a:gd name="T16" fmla="*/ 3650 w 6332"/>
              <a:gd name="T17" fmla="*/ 81 h 150"/>
              <a:gd name="T18" fmla="*/ 3953 w 6332"/>
              <a:gd name="T19" fmla="*/ 79 h 150"/>
              <a:gd name="T20" fmla="*/ 4264 w 6332"/>
              <a:gd name="T21" fmla="*/ 42 h 150"/>
              <a:gd name="T22" fmla="*/ 4560 w 6332"/>
              <a:gd name="T23" fmla="*/ 6 h 150"/>
              <a:gd name="T24" fmla="*/ 4840 w 6332"/>
              <a:gd name="T25" fmla="*/ 4 h 150"/>
              <a:gd name="T26" fmla="*/ 5098 w 6332"/>
              <a:gd name="T27" fmla="*/ 31 h 150"/>
              <a:gd name="T28" fmla="*/ 5326 w 6332"/>
              <a:gd name="T29" fmla="*/ 62 h 150"/>
              <a:gd name="T30" fmla="*/ 5524 w 6332"/>
              <a:gd name="T31" fmla="*/ 83 h 150"/>
              <a:gd name="T32" fmla="*/ 5704 w 6332"/>
              <a:gd name="T33" fmla="*/ 85 h 150"/>
              <a:gd name="T34" fmla="*/ 5848 w 6332"/>
              <a:gd name="T35" fmla="*/ 79 h 150"/>
              <a:gd name="T36" fmla="*/ 5956 w 6332"/>
              <a:gd name="T37" fmla="*/ 69 h 150"/>
              <a:gd name="T38" fmla="*/ 6040 w 6332"/>
              <a:gd name="T39" fmla="*/ 56 h 150"/>
              <a:gd name="T40" fmla="*/ 6111 w 6332"/>
              <a:gd name="T41" fmla="*/ 41 h 150"/>
              <a:gd name="T42" fmla="*/ 6188 w 6332"/>
              <a:gd name="T43" fmla="*/ 25 h 150"/>
              <a:gd name="T44" fmla="*/ 6275 w 6332"/>
              <a:gd name="T45" fmla="*/ 14 h 150"/>
              <a:gd name="T46" fmla="*/ 6332 w 6332"/>
              <a:gd name="T47" fmla="*/ 8 h 150"/>
              <a:gd name="T48" fmla="*/ 6286 w 6332"/>
              <a:gd name="T49" fmla="*/ 77 h 150"/>
              <a:gd name="T50" fmla="*/ 6205 w 6332"/>
              <a:gd name="T51" fmla="*/ 89 h 150"/>
              <a:gd name="T52" fmla="*/ 6134 w 6332"/>
              <a:gd name="T53" fmla="*/ 104 h 150"/>
              <a:gd name="T54" fmla="*/ 6067 w 6332"/>
              <a:gd name="T55" fmla="*/ 117 h 150"/>
              <a:gd name="T56" fmla="*/ 5990 w 6332"/>
              <a:gd name="T57" fmla="*/ 129 h 150"/>
              <a:gd name="T58" fmla="*/ 5894 w 6332"/>
              <a:gd name="T59" fmla="*/ 140 h 150"/>
              <a:gd name="T60" fmla="*/ 5773 w 6332"/>
              <a:gd name="T61" fmla="*/ 148 h 150"/>
              <a:gd name="T62" fmla="*/ 5616 w 6332"/>
              <a:gd name="T63" fmla="*/ 150 h 150"/>
              <a:gd name="T64" fmla="*/ 5418 w 6332"/>
              <a:gd name="T65" fmla="*/ 139 h 150"/>
              <a:gd name="T66" fmla="*/ 5207 w 6332"/>
              <a:gd name="T67" fmla="*/ 112 h 150"/>
              <a:gd name="T68" fmla="*/ 4961 w 6332"/>
              <a:gd name="T69" fmla="*/ 79 h 150"/>
              <a:gd name="T70" fmla="*/ 4704 w 6332"/>
              <a:gd name="T71" fmla="*/ 66 h 150"/>
              <a:gd name="T72" fmla="*/ 4497 w 6332"/>
              <a:gd name="T73" fmla="*/ 77 h 150"/>
              <a:gd name="T74" fmla="*/ 4280 w 6332"/>
              <a:gd name="T75" fmla="*/ 106 h 150"/>
              <a:gd name="T76" fmla="*/ 4040 w 6332"/>
              <a:gd name="T77" fmla="*/ 137 h 150"/>
              <a:gd name="T78" fmla="*/ 3794 w 6332"/>
              <a:gd name="T79" fmla="*/ 150 h 150"/>
              <a:gd name="T80" fmla="*/ 3565 w 6332"/>
              <a:gd name="T81" fmla="*/ 137 h 150"/>
              <a:gd name="T82" fmla="*/ 3337 w 6332"/>
              <a:gd name="T83" fmla="*/ 108 h 150"/>
              <a:gd name="T84" fmla="*/ 3110 w 6332"/>
              <a:gd name="T85" fmla="*/ 79 h 150"/>
              <a:gd name="T86" fmla="*/ 2884 w 6332"/>
              <a:gd name="T87" fmla="*/ 66 h 150"/>
              <a:gd name="T88" fmla="*/ 2655 w 6332"/>
              <a:gd name="T89" fmla="*/ 79 h 150"/>
              <a:gd name="T90" fmla="*/ 2429 w 6332"/>
              <a:gd name="T91" fmla="*/ 108 h 150"/>
              <a:gd name="T92" fmla="*/ 2202 w 6332"/>
              <a:gd name="T93" fmla="*/ 137 h 150"/>
              <a:gd name="T94" fmla="*/ 1972 w 6332"/>
              <a:gd name="T95" fmla="*/ 150 h 150"/>
              <a:gd name="T96" fmla="*/ 1726 w 6332"/>
              <a:gd name="T97" fmla="*/ 137 h 150"/>
              <a:gd name="T98" fmla="*/ 1486 w 6332"/>
              <a:gd name="T99" fmla="*/ 106 h 150"/>
              <a:gd name="T100" fmla="*/ 1269 w 6332"/>
              <a:gd name="T101" fmla="*/ 77 h 150"/>
              <a:gd name="T102" fmla="*/ 1062 w 6332"/>
              <a:gd name="T103" fmla="*/ 66 h 150"/>
              <a:gd name="T104" fmla="*/ 804 w 6332"/>
              <a:gd name="T105" fmla="*/ 79 h 150"/>
              <a:gd name="T106" fmla="*/ 559 w 6332"/>
              <a:gd name="T107" fmla="*/ 112 h 150"/>
              <a:gd name="T108" fmla="*/ 349 w 6332"/>
              <a:gd name="T109" fmla="*/ 139 h 150"/>
              <a:gd name="T110" fmla="*/ 152 w 6332"/>
              <a:gd name="T111" fmla="*/ 150 h 150"/>
              <a:gd name="T112" fmla="*/ 0 w 6332"/>
              <a:gd name="T113" fmla="*/ 148 h 150"/>
              <a:gd name="T114" fmla="*/ 71 w 6332"/>
              <a:gd name="T115" fmla="*/ 85 h 150"/>
              <a:gd name="T116" fmla="*/ 244 w 6332"/>
              <a:gd name="T117" fmla="*/ 83 h 150"/>
              <a:gd name="T118" fmla="*/ 440 w 6332"/>
              <a:gd name="T119" fmla="*/ 62 h 150"/>
              <a:gd name="T120" fmla="*/ 668 w 6332"/>
              <a:gd name="T121" fmla="*/ 31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6"/>
                </a:lnTo>
                <a:lnTo>
                  <a:pt x="1352" y="21"/>
                </a:lnTo>
                <a:lnTo>
                  <a:pt x="1501" y="42"/>
                </a:lnTo>
                <a:lnTo>
                  <a:pt x="1657" y="64"/>
                </a:lnTo>
                <a:lnTo>
                  <a:pt x="1814" y="79"/>
                </a:lnTo>
                <a:lnTo>
                  <a:pt x="1972" y="87"/>
                </a:lnTo>
                <a:lnTo>
                  <a:pt x="2118" y="81"/>
                </a:lnTo>
                <a:lnTo>
                  <a:pt x="2264" y="66"/>
                </a:lnTo>
                <a:lnTo>
                  <a:pt x="2413" y="44"/>
                </a:lnTo>
                <a:lnTo>
                  <a:pt x="2569" y="23"/>
                </a:lnTo>
                <a:lnTo>
                  <a:pt x="2724" y="8"/>
                </a:lnTo>
                <a:lnTo>
                  <a:pt x="2884" y="0"/>
                </a:lnTo>
                <a:lnTo>
                  <a:pt x="3041" y="8"/>
                </a:lnTo>
                <a:lnTo>
                  <a:pt x="3199" y="23"/>
                </a:lnTo>
                <a:lnTo>
                  <a:pt x="3352" y="44"/>
                </a:lnTo>
                <a:lnTo>
                  <a:pt x="3504" y="66"/>
                </a:lnTo>
                <a:lnTo>
                  <a:pt x="3650" y="81"/>
                </a:lnTo>
                <a:lnTo>
                  <a:pt x="3794" y="87"/>
                </a:lnTo>
                <a:lnTo>
                  <a:pt x="3953" y="79"/>
                </a:lnTo>
                <a:lnTo>
                  <a:pt x="4109" y="64"/>
                </a:lnTo>
                <a:lnTo>
                  <a:pt x="4264" y="42"/>
                </a:lnTo>
                <a:lnTo>
                  <a:pt x="4414" y="21"/>
                </a:lnTo>
                <a:lnTo>
                  <a:pt x="4560" y="6"/>
                </a:lnTo>
                <a:lnTo>
                  <a:pt x="4704" y="0"/>
                </a:lnTo>
                <a:lnTo>
                  <a:pt x="4840" y="4"/>
                </a:lnTo>
                <a:lnTo>
                  <a:pt x="4971" y="16"/>
                </a:lnTo>
                <a:lnTo>
                  <a:pt x="5098" y="31"/>
                </a:lnTo>
                <a:lnTo>
                  <a:pt x="5222" y="48"/>
                </a:lnTo>
                <a:lnTo>
                  <a:pt x="5326" y="62"/>
                </a:lnTo>
                <a:lnTo>
                  <a:pt x="5426" y="75"/>
                </a:lnTo>
                <a:lnTo>
                  <a:pt x="5524" y="83"/>
                </a:lnTo>
                <a:lnTo>
                  <a:pt x="5616" y="87"/>
                </a:lnTo>
                <a:lnTo>
                  <a:pt x="5704" y="85"/>
                </a:lnTo>
                <a:lnTo>
                  <a:pt x="5781" y="83"/>
                </a:lnTo>
                <a:lnTo>
                  <a:pt x="5848" y="79"/>
                </a:lnTo>
                <a:lnTo>
                  <a:pt x="5906" y="75"/>
                </a:lnTo>
                <a:lnTo>
                  <a:pt x="5956" y="69"/>
                </a:lnTo>
                <a:lnTo>
                  <a:pt x="6000" y="64"/>
                </a:lnTo>
                <a:lnTo>
                  <a:pt x="6040" y="56"/>
                </a:lnTo>
                <a:lnTo>
                  <a:pt x="6077" y="48"/>
                </a:lnTo>
                <a:lnTo>
                  <a:pt x="6111" y="41"/>
                </a:lnTo>
                <a:lnTo>
                  <a:pt x="6150" y="33"/>
                </a:lnTo>
                <a:lnTo>
                  <a:pt x="6188" y="25"/>
                </a:lnTo>
                <a:lnTo>
                  <a:pt x="6228" y="19"/>
                </a:lnTo>
                <a:lnTo>
                  <a:pt x="6275" y="14"/>
                </a:lnTo>
                <a:lnTo>
                  <a:pt x="6326" y="8"/>
                </a:lnTo>
                <a:lnTo>
                  <a:pt x="6332" y="8"/>
                </a:lnTo>
                <a:lnTo>
                  <a:pt x="6332" y="71"/>
                </a:lnTo>
                <a:lnTo>
                  <a:pt x="6286" y="77"/>
                </a:lnTo>
                <a:lnTo>
                  <a:pt x="6244" y="83"/>
                </a:lnTo>
                <a:lnTo>
                  <a:pt x="6205" y="89"/>
                </a:lnTo>
                <a:lnTo>
                  <a:pt x="6169" y="96"/>
                </a:lnTo>
                <a:lnTo>
                  <a:pt x="6134" y="104"/>
                </a:lnTo>
                <a:lnTo>
                  <a:pt x="6102" y="110"/>
                </a:lnTo>
                <a:lnTo>
                  <a:pt x="6067" y="117"/>
                </a:lnTo>
                <a:lnTo>
                  <a:pt x="6031" y="123"/>
                </a:lnTo>
                <a:lnTo>
                  <a:pt x="5990" y="129"/>
                </a:lnTo>
                <a:lnTo>
                  <a:pt x="5944" y="135"/>
                </a:lnTo>
                <a:lnTo>
                  <a:pt x="5894" y="140"/>
                </a:lnTo>
                <a:lnTo>
                  <a:pt x="5837" y="144"/>
                </a:lnTo>
                <a:lnTo>
                  <a:pt x="5773" y="148"/>
                </a:lnTo>
                <a:lnTo>
                  <a:pt x="5699" y="150"/>
                </a:lnTo>
                <a:lnTo>
                  <a:pt x="5616" y="150"/>
                </a:lnTo>
                <a:lnTo>
                  <a:pt x="5518" y="146"/>
                </a:lnTo>
                <a:lnTo>
                  <a:pt x="5418" y="139"/>
                </a:lnTo>
                <a:lnTo>
                  <a:pt x="5315" y="125"/>
                </a:lnTo>
                <a:lnTo>
                  <a:pt x="5207" y="112"/>
                </a:lnTo>
                <a:lnTo>
                  <a:pt x="5086" y="94"/>
                </a:lnTo>
                <a:lnTo>
                  <a:pt x="4961" y="79"/>
                </a:lnTo>
                <a:lnTo>
                  <a:pt x="4835" y="69"/>
                </a:lnTo>
                <a:lnTo>
                  <a:pt x="4704" y="66"/>
                </a:lnTo>
                <a:lnTo>
                  <a:pt x="4602" y="67"/>
                </a:lnTo>
                <a:lnTo>
                  <a:pt x="4497" y="77"/>
                </a:lnTo>
                <a:lnTo>
                  <a:pt x="4389" y="91"/>
                </a:lnTo>
                <a:lnTo>
                  <a:pt x="4280" y="106"/>
                </a:lnTo>
                <a:lnTo>
                  <a:pt x="4161" y="121"/>
                </a:lnTo>
                <a:lnTo>
                  <a:pt x="4040" y="137"/>
                </a:lnTo>
                <a:lnTo>
                  <a:pt x="3919" y="146"/>
                </a:lnTo>
                <a:lnTo>
                  <a:pt x="3794" y="150"/>
                </a:lnTo>
                <a:lnTo>
                  <a:pt x="3681" y="146"/>
                </a:lnTo>
                <a:lnTo>
                  <a:pt x="3565" y="137"/>
                </a:lnTo>
                <a:lnTo>
                  <a:pt x="3450" y="123"/>
                </a:lnTo>
                <a:lnTo>
                  <a:pt x="3337" y="108"/>
                </a:lnTo>
                <a:lnTo>
                  <a:pt x="3226" y="92"/>
                </a:lnTo>
                <a:lnTo>
                  <a:pt x="3110" y="79"/>
                </a:lnTo>
                <a:lnTo>
                  <a:pt x="2997" y="67"/>
                </a:lnTo>
                <a:lnTo>
                  <a:pt x="2884" y="66"/>
                </a:lnTo>
                <a:lnTo>
                  <a:pt x="2771" y="67"/>
                </a:lnTo>
                <a:lnTo>
                  <a:pt x="2655" y="79"/>
                </a:lnTo>
                <a:lnTo>
                  <a:pt x="2542" y="92"/>
                </a:lnTo>
                <a:lnTo>
                  <a:pt x="2429" y="108"/>
                </a:lnTo>
                <a:lnTo>
                  <a:pt x="2316" y="123"/>
                </a:lnTo>
                <a:lnTo>
                  <a:pt x="2202" y="137"/>
                </a:lnTo>
                <a:lnTo>
                  <a:pt x="2087" y="146"/>
                </a:lnTo>
                <a:lnTo>
                  <a:pt x="1972" y="150"/>
                </a:lnTo>
                <a:lnTo>
                  <a:pt x="1849" y="146"/>
                </a:lnTo>
                <a:lnTo>
                  <a:pt x="1726" y="137"/>
                </a:lnTo>
                <a:lnTo>
                  <a:pt x="1605" y="121"/>
                </a:lnTo>
                <a:lnTo>
                  <a:pt x="1486" y="106"/>
                </a:lnTo>
                <a:lnTo>
                  <a:pt x="1377" y="91"/>
                </a:lnTo>
                <a:lnTo>
                  <a:pt x="1269" y="77"/>
                </a:lnTo>
                <a:lnTo>
                  <a:pt x="1165" y="67"/>
                </a:lnTo>
                <a:lnTo>
                  <a:pt x="1062" y="66"/>
                </a:lnTo>
                <a:lnTo>
                  <a:pt x="931" y="69"/>
                </a:lnTo>
                <a:lnTo>
                  <a:pt x="804" y="79"/>
                </a:lnTo>
                <a:lnTo>
                  <a:pt x="682" y="94"/>
                </a:lnTo>
                <a:lnTo>
                  <a:pt x="559" y="112"/>
                </a:lnTo>
                <a:lnTo>
                  <a:pt x="453" y="125"/>
                </a:lnTo>
                <a:lnTo>
                  <a:pt x="349" y="139"/>
                </a:lnTo>
                <a:lnTo>
                  <a:pt x="250" y="146"/>
                </a:lnTo>
                <a:lnTo>
                  <a:pt x="152" y="150"/>
                </a:lnTo>
                <a:lnTo>
                  <a:pt x="71" y="150"/>
                </a:lnTo>
                <a:lnTo>
                  <a:pt x="0" y="148"/>
                </a:lnTo>
                <a:lnTo>
                  <a:pt x="0" y="83"/>
                </a:lnTo>
                <a:lnTo>
                  <a:pt x="71" y="85"/>
                </a:lnTo>
                <a:lnTo>
                  <a:pt x="152" y="87"/>
                </a:lnTo>
                <a:lnTo>
                  <a:pt x="244" y="83"/>
                </a:lnTo>
                <a:lnTo>
                  <a:pt x="340" y="75"/>
                </a:lnTo>
                <a:lnTo>
                  <a:pt x="440" y="62"/>
                </a:lnTo>
                <a:lnTo>
                  <a:pt x="543" y="48"/>
                </a:lnTo>
                <a:lnTo>
                  <a:pt x="668" y="31"/>
                </a:lnTo>
                <a:lnTo>
                  <a:pt x="797" y="16"/>
                </a:lnTo>
                <a:lnTo>
                  <a:pt x="927" y="4"/>
                </a:lnTo>
                <a:lnTo>
                  <a:pt x="1062"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6" name="Freeform 143"/>
          <p:cNvSpPr>
            <a:spLocks/>
          </p:cNvSpPr>
          <p:nvPr/>
        </p:nvSpPr>
        <p:spPr bwMode="auto">
          <a:xfrm>
            <a:off x="9812377" y="5681879"/>
            <a:ext cx="2643047" cy="1536197"/>
          </a:xfrm>
          <a:custGeom>
            <a:avLst/>
            <a:gdLst>
              <a:gd name="T0" fmla="*/ 0 w 1342"/>
              <a:gd name="T1" fmla="*/ 0 h 780"/>
              <a:gd name="T2" fmla="*/ 311 w 1342"/>
              <a:gd name="T3" fmla="*/ 117 h 780"/>
              <a:gd name="T4" fmla="*/ 626 w 1342"/>
              <a:gd name="T5" fmla="*/ 236 h 780"/>
              <a:gd name="T6" fmla="*/ 641 w 1342"/>
              <a:gd name="T7" fmla="*/ 248 h 780"/>
              <a:gd name="T8" fmla="*/ 655 w 1342"/>
              <a:gd name="T9" fmla="*/ 269 h 780"/>
              <a:gd name="T10" fmla="*/ 670 w 1342"/>
              <a:gd name="T11" fmla="*/ 292 h 780"/>
              <a:gd name="T12" fmla="*/ 686 w 1342"/>
              <a:gd name="T13" fmla="*/ 311 h 780"/>
              <a:gd name="T14" fmla="*/ 701 w 1342"/>
              <a:gd name="T15" fmla="*/ 323 h 780"/>
              <a:gd name="T16" fmla="*/ 714 w 1342"/>
              <a:gd name="T17" fmla="*/ 328 h 780"/>
              <a:gd name="T18" fmla="*/ 737 w 1342"/>
              <a:gd name="T19" fmla="*/ 336 h 780"/>
              <a:gd name="T20" fmla="*/ 770 w 1342"/>
              <a:gd name="T21" fmla="*/ 350 h 780"/>
              <a:gd name="T22" fmla="*/ 808 w 1342"/>
              <a:gd name="T23" fmla="*/ 363 h 780"/>
              <a:gd name="T24" fmla="*/ 856 w 1342"/>
              <a:gd name="T25" fmla="*/ 380 h 780"/>
              <a:gd name="T26" fmla="*/ 908 w 1342"/>
              <a:gd name="T27" fmla="*/ 400 h 780"/>
              <a:gd name="T28" fmla="*/ 966 w 1342"/>
              <a:gd name="T29" fmla="*/ 421 h 780"/>
              <a:gd name="T30" fmla="*/ 1027 w 1342"/>
              <a:gd name="T31" fmla="*/ 444 h 780"/>
              <a:gd name="T32" fmla="*/ 1094 w 1342"/>
              <a:gd name="T33" fmla="*/ 469 h 780"/>
              <a:gd name="T34" fmla="*/ 1162 w 1342"/>
              <a:gd name="T35" fmla="*/ 494 h 780"/>
              <a:gd name="T36" fmla="*/ 1231 w 1342"/>
              <a:gd name="T37" fmla="*/ 521 h 780"/>
              <a:gd name="T38" fmla="*/ 1300 w 1342"/>
              <a:gd name="T39" fmla="*/ 548 h 780"/>
              <a:gd name="T40" fmla="*/ 1342 w 1342"/>
              <a:gd name="T41" fmla="*/ 563 h 780"/>
              <a:gd name="T42" fmla="*/ 1342 w 1342"/>
              <a:gd name="T43" fmla="*/ 780 h 780"/>
              <a:gd name="T44" fmla="*/ 1041 w 1342"/>
              <a:gd name="T45" fmla="*/ 780 h 780"/>
              <a:gd name="T46" fmla="*/ 726 w 1342"/>
              <a:gd name="T47" fmla="*/ 653 h 780"/>
              <a:gd name="T48" fmla="*/ 649 w 1342"/>
              <a:gd name="T49" fmla="*/ 621 h 780"/>
              <a:gd name="T50" fmla="*/ 568 w 1342"/>
              <a:gd name="T51" fmla="*/ 580 h 780"/>
              <a:gd name="T52" fmla="*/ 488 w 1342"/>
              <a:gd name="T53" fmla="*/ 538 h 780"/>
              <a:gd name="T54" fmla="*/ 403 w 1342"/>
              <a:gd name="T55" fmla="*/ 492 h 780"/>
              <a:gd name="T56" fmla="*/ 321 w 1342"/>
              <a:gd name="T57" fmla="*/ 444 h 780"/>
              <a:gd name="T58" fmla="*/ 236 w 1342"/>
              <a:gd name="T59" fmla="*/ 398 h 780"/>
              <a:gd name="T60" fmla="*/ 156 w 1342"/>
              <a:gd name="T61" fmla="*/ 355 h 780"/>
              <a:gd name="T62" fmla="*/ 75 w 1342"/>
              <a:gd name="T63" fmla="*/ 317 h 780"/>
              <a:gd name="T64" fmla="*/ 0 w 1342"/>
              <a:gd name="T65" fmla="*/ 286 h 780"/>
              <a:gd name="T66" fmla="*/ 0 w 1342"/>
              <a:gd name="T67"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2" h="780">
                <a:moveTo>
                  <a:pt x="0" y="0"/>
                </a:moveTo>
                <a:lnTo>
                  <a:pt x="311" y="117"/>
                </a:lnTo>
                <a:lnTo>
                  <a:pt x="626" y="236"/>
                </a:lnTo>
                <a:lnTo>
                  <a:pt x="641" y="248"/>
                </a:lnTo>
                <a:lnTo>
                  <a:pt x="655" y="269"/>
                </a:lnTo>
                <a:lnTo>
                  <a:pt x="670" y="292"/>
                </a:lnTo>
                <a:lnTo>
                  <a:pt x="686" y="311"/>
                </a:lnTo>
                <a:lnTo>
                  <a:pt x="701" y="323"/>
                </a:lnTo>
                <a:lnTo>
                  <a:pt x="714" y="328"/>
                </a:lnTo>
                <a:lnTo>
                  <a:pt x="737" y="336"/>
                </a:lnTo>
                <a:lnTo>
                  <a:pt x="770" y="350"/>
                </a:lnTo>
                <a:lnTo>
                  <a:pt x="808" y="363"/>
                </a:lnTo>
                <a:lnTo>
                  <a:pt x="856" y="380"/>
                </a:lnTo>
                <a:lnTo>
                  <a:pt x="908" y="400"/>
                </a:lnTo>
                <a:lnTo>
                  <a:pt x="966" y="421"/>
                </a:lnTo>
                <a:lnTo>
                  <a:pt x="1027" y="444"/>
                </a:lnTo>
                <a:lnTo>
                  <a:pt x="1094" y="469"/>
                </a:lnTo>
                <a:lnTo>
                  <a:pt x="1162" y="494"/>
                </a:lnTo>
                <a:lnTo>
                  <a:pt x="1231" y="521"/>
                </a:lnTo>
                <a:lnTo>
                  <a:pt x="1300" y="548"/>
                </a:lnTo>
                <a:lnTo>
                  <a:pt x="1342" y="563"/>
                </a:lnTo>
                <a:lnTo>
                  <a:pt x="1342" y="780"/>
                </a:lnTo>
                <a:lnTo>
                  <a:pt x="1041" y="780"/>
                </a:lnTo>
                <a:lnTo>
                  <a:pt x="726" y="653"/>
                </a:lnTo>
                <a:lnTo>
                  <a:pt x="649" y="621"/>
                </a:lnTo>
                <a:lnTo>
                  <a:pt x="568" y="580"/>
                </a:lnTo>
                <a:lnTo>
                  <a:pt x="488" y="538"/>
                </a:lnTo>
                <a:lnTo>
                  <a:pt x="403" y="492"/>
                </a:lnTo>
                <a:lnTo>
                  <a:pt x="321" y="444"/>
                </a:lnTo>
                <a:lnTo>
                  <a:pt x="236" y="398"/>
                </a:lnTo>
                <a:lnTo>
                  <a:pt x="156" y="355"/>
                </a:lnTo>
                <a:lnTo>
                  <a:pt x="75" y="317"/>
                </a:lnTo>
                <a:lnTo>
                  <a:pt x="0" y="286"/>
                </a:lnTo>
                <a:lnTo>
                  <a:pt x="0" y="0"/>
                </a:lnTo>
                <a:close/>
              </a:path>
            </a:pathLst>
          </a:custGeom>
          <a:solidFill>
            <a:srgbClr val="ADADAD"/>
          </a:solidFill>
          <a:ln w="0">
            <a:solidFill>
              <a:srgbClr val="ADADAD"/>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7" name="Freeform 144"/>
          <p:cNvSpPr>
            <a:spLocks/>
          </p:cNvSpPr>
          <p:nvPr/>
        </p:nvSpPr>
        <p:spPr bwMode="auto">
          <a:xfrm>
            <a:off x="9627245" y="6707980"/>
            <a:ext cx="1278195" cy="510097"/>
          </a:xfrm>
          <a:custGeom>
            <a:avLst/>
            <a:gdLst>
              <a:gd name="T0" fmla="*/ 0 w 649"/>
              <a:gd name="T1" fmla="*/ 0 h 259"/>
              <a:gd name="T2" fmla="*/ 294 w 649"/>
              <a:gd name="T3" fmla="*/ 109 h 259"/>
              <a:gd name="T4" fmla="*/ 305 w 649"/>
              <a:gd name="T5" fmla="*/ 246 h 259"/>
              <a:gd name="T6" fmla="*/ 349 w 649"/>
              <a:gd name="T7" fmla="*/ 130 h 259"/>
              <a:gd name="T8" fmla="*/ 626 w 649"/>
              <a:gd name="T9" fmla="*/ 236 h 259"/>
              <a:gd name="T10" fmla="*/ 641 w 649"/>
              <a:gd name="T11" fmla="*/ 247 h 259"/>
              <a:gd name="T12" fmla="*/ 649 w 649"/>
              <a:gd name="T13" fmla="*/ 259 h 259"/>
              <a:gd name="T14" fmla="*/ 0 w 649"/>
              <a:gd name="T15" fmla="*/ 259 h 259"/>
              <a:gd name="T16" fmla="*/ 0 w 649"/>
              <a:gd name="T1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59">
                <a:moveTo>
                  <a:pt x="0" y="0"/>
                </a:moveTo>
                <a:lnTo>
                  <a:pt x="294" y="109"/>
                </a:lnTo>
                <a:lnTo>
                  <a:pt x="305" y="246"/>
                </a:lnTo>
                <a:lnTo>
                  <a:pt x="349" y="130"/>
                </a:lnTo>
                <a:lnTo>
                  <a:pt x="626" y="236"/>
                </a:lnTo>
                <a:lnTo>
                  <a:pt x="641" y="247"/>
                </a:lnTo>
                <a:lnTo>
                  <a:pt x="649" y="259"/>
                </a:lnTo>
                <a:lnTo>
                  <a:pt x="0" y="259"/>
                </a:lnTo>
                <a:lnTo>
                  <a:pt x="0" y="0"/>
                </a:lnTo>
                <a:close/>
              </a:path>
            </a:pathLst>
          </a:custGeom>
          <a:solidFill>
            <a:srgbClr val="8B8B8B"/>
          </a:solidFill>
          <a:ln w="0">
            <a:solidFill>
              <a:srgbClr val="8B8B8B"/>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8" name="Freeform 436"/>
          <p:cNvSpPr>
            <a:spLocks/>
          </p:cNvSpPr>
          <p:nvPr/>
        </p:nvSpPr>
        <p:spPr bwMode="auto">
          <a:xfrm>
            <a:off x="10577339" y="6945494"/>
            <a:ext cx="1858500" cy="358508"/>
          </a:xfrm>
          <a:custGeom>
            <a:avLst/>
            <a:gdLst>
              <a:gd name="T0" fmla="*/ 32 w 946"/>
              <a:gd name="T1" fmla="*/ 88 h 184"/>
              <a:gd name="T2" fmla="*/ 61 w 946"/>
              <a:gd name="T3" fmla="*/ 88 h 184"/>
              <a:gd name="T4" fmla="*/ 92 w 946"/>
              <a:gd name="T5" fmla="*/ 88 h 184"/>
              <a:gd name="T6" fmla="*/ 123 w 946"/>
              <a:gd name="T7" fmla="*/ 88 h 184"/>
              <a:gd name="T8" fmla="*/ 153 w 946"/>
              <a:gd name="T9" fmla="*/ 88 h 184"/>
              <a:gd name="T10" fmla="*/ 182 w 946"/>
              <a:gd name="T11" fmla="*/ 88 h 184"/>
              <a:gd name="T12" fmla="*/ 213 w 946"/>
              <a:gd name="T13" fmla="*/ 88 h 184"/>
              <a:gd name="T14" fmla="*/ 244 w 946"/>
              <a:gd name="T15" fmla="*/ 88 h 184"/>
              <a:gd name="T16" fmla="*/ 274 w 946"/>
              <a:gd name="T17" fmla="*/ 88 h 184"/>
              <a:gd name="T18" fmla="*/ 303 w 946"/>
              <a:gd name="T19" fmla="*/ 88 h 184"/>
              <a:gd name="T20" fmla="*/ 334 w 946"/>
              <a:gd name="T21" fmla="*/ 88 h 184"/>
              <a:gd name="T22" fmla="*/ 364 w 946"/>
              <a:gd name="T23" fmla="*/ 88 h 184"/>
              <a:gd name="T24" fmla="*/ 393 w 946"/>
              <a:gd name="T25" fmla="*/ 88 h 184"/>
              <a:gd name="T26" fmla="*/ 424 w 946"/>
              <a:gd name="T27" fmla="*/ 88 h 184"/>
              <a:gd name="T28" fmla="*/ 455 w 946"/>
              <a:gd name="T29" fmla="*/ 88 h 184"/>
              <a:gd name="T30" fmla="*/ 485 w 946"/>
              <a:gd name="T31" fmla="*/ 88 h 184"/>
              <a:gd name="T32" fmla="*/ 514 w 946"/>
              <a:gd name="T33" fmla="*/ 88 h 184"/>
              <a:gd name="T34" fmla="*/ 545 w 946"/>
              <a:gd name="T35" fmla="*/ 88 h 184"/>
              <a:gd name="T36" fmla="*/ 576 w 946"/>
              <a:gd name="T37" fmla="*/ 88 h 184"/>
              <a:gd name="T38" fmla="*/ 606 w 946"/>
              <a:gd name="T39" fmla="*/ 88 h 184"/>
              <a:gd name="T40" fmla="*/ 635 w 946"/>
              <a:gd name="T41" fmla="*/ 88 h 184"/>
              <a:gd name="T42" fmla="*/ 666 w 946"/>
              <a:gd name="T43" fmla="*/ 88 h 184"/>
              <a:gd name="T44" fmla="*/ 697 w 946"/>
              <a:gd name="T45" fmla="*/ 88 h 184"/>
              <a:gd name="T46" fmla="*/ 727 w 946"/>
              <a:gd name="T47" fmla="*/ 88 h 184"/>
              <a:gd name="T48" fmla="*/ 756 w 946"/>
              <a:gd name="T49" fmla="*/ 88 h 184"/>
              <a:gd name="T50" fmla="*/ 787 w 946"/>
              <a:gd name="T51" fmla="*/ 88 h 184"/>
              <a:gd name="T52" fmla="*/ 818 w 946"/>
              <a:gd name="T53" fmla="*/ 88 h 184"/>
              <a:gd name="T54" fmla="*/ 846 w 946"/>
              <a:gd name="T55" fmla="*/ 88 h 184"/>
              <a:gd name="T56" fmla="*/ 877 w 946"/>
              <a:gd name="T57" fmla="*/ 88 h 184"/>
              <a:gd name="T58" fmla="*/ 908 w 946"/>
              <a:gd name="T59" fmla="*/ 88 h 184"/>
              <a:gd name="T60" fmla="*/ 939 w 946"/>
              <a:gd name="T61" fmla="*/ 88 h 184"/>
              <a:gd name="T62" fmla="*/ 946 w 946"/>
              <a:gd name="T63" fmla="*/ 26 h 184"/>
              <a:gd name="T64" fmla="*/ 21 w 946"/>
              <a:gd name="T65" fmla="*/ 184 h 184"/>
              <a:gd name="T66" fmla="*/ 2 w 946"/>
              <a:gd name="T67" fmla="*/ 8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6" h="184">
                <a:moveTo>
                  <a:pt x="2" y="0"/>
                </a:moveTo>
                <a:lnTo>
                  <a:pt x="32" y="88"/>
                </a:lnTo>
                <a:lnTo>
                  <a:pt x="32" y="0"/>
                </a:lnTo>
                <a:lnTo>
                  <a:pt x="61" y="88"/>
                </a:lnTo>
                <a:lnTo>
                  <a:pt x="61" y="0"/>
                </a:lnTo>
                <a:lnTo>
                  <a:pt x="92" y="88"/>
                </a:lnTo>
                <a:lnTo>
                  <a:pt x="92" y="0"/>
                </a:lnTo>
                <a:lnTo>
                  <a:pt x="123" y="88"/>
                </a:lnTo>
                <a:lnTo>
                  <a:pt x="123" y="0"/>
                </a:lnTo>
                <a:lnTo>
                  <a:pt x="153" y="88"/>
                </a:lnTo>
                <a:lnTo>
                  <a:pt x="153" y="0"/>
                </a:lnTo>
                <a:lnTo>
                  <a:pt x="182" y="88"/>
                </a:lnTo>
                <a:lnTo>
                  <a:pt x="182" y="0"/>
                </a:lnTo>
                <a:lnTo>
                  <a:pt x="213" y="88"/>
                </a:lnTo>
                <a:lnTo>
                  <a:pt x="213" y="0"/>
                </a:lnTo>
                <a:lnTo>
                  <a:pt x="244" y="88"/>
                </a:lnTo>
                <a:lnTo>
                  <a:pt x="244" y="0"/>
                </a:lnTo>
                <a:lnTo>
                  <a:pt x="274" y="88"/>
                </a:lnTo>
                <a:lnTo>
                  <a:pt x="274" y="0"/>
                </a:lnTo>
                <a:lnTo>
                  <a:pt x="303" y="88"/>
                </a:lnTo>
                <a:lnTo>
                  <a:pt x="303" y="0"/>
                </a:lnTo>
                <a:lnTo>
                  <a:pt x="334" y="88"/>
                </a:lnTo>
                <a:lnTo>
                  <a:pt x="334" y="0"/>
                </a:lnTo>
                <a:lnTo>
                  <a:pt x="364" y="88"/>
                </a:lnTo>
                <a:lnTo>
                  <a:pt x="364" y="0"/>
                </a:lnTo>
                <a:lnTo>
                  <a:pt x="393" y="88"/>
                </a:lnTo>
                <a:lnTo>
                  <a:pt x="393" y="0"/>
                </a:lnTo>
                <a:lnTo>
                  <a:pt x="424" y="88"/>
                </a:lnTo>
                <a:lnTo>
                  <a:pt x="424" y="0"/>
                </a:lnTo>
                <a:lnTo>
                  <a:pt x="455" y="88"/>
                </a:lnTo>
                <a:lnTo>
                  <a:pt x="455" y="0"/>
                </a:lnTo>
                <a:lnTo>
                  <a:pt x="485" y="88"/>
                </a:lnTo>
                <a:lnTo>
                  <a:pt x="485" y="0"/>
                </a:lnTo>
                <a:lnTo>
                  <a:pt x="514" y="88"/>
                </a:lnTo>
                <a:lnTo>
                  <a:pt x="514" y="0"/>
                </a:lnTo>
                <a:lnTo>
                  <a:pt x="545" y="88"/>
                </a:lnTo>
                <a:lnTo>
                  <a:pt x="545" y="0"/>
                </a:lnTo>
                <a:lnTo>
                  <a:pt x="576" y="88"/>
                </a:lnTo>
                <a:lnTo>
                  <a:pt x="576" y="0"/>
                </a:lnTo>
                <a:lnTo>
                  <a:pt x="606" y="88"/>
                </a:lnTo>
                <a:lnTo>
                  <a:pt x="606" y="0"/>
                </a:lnTo>
                <a:lnTo>
                  <a:pt x="635" y="88"/>
                </a:lnTo>
                <a:lnTo>
                  <a:pt x="635" y="0"/>
                </a:lnTo>
                <a:lnTo>
                  <a:pt x="666" y="88"/>
                </a:lnTo>
                <a:lnTo>
                  <a:pt x="666" y="0"/>
                </a:lnTo>
                <a:lnTo>
                  <a:pt x="697" y="88"/>
                </a:lnTo>
                <a:lnTo>
                  <a:pt x="697" y="0"/>
                </a:lnTo>
                <a:lnTo>
                  <a:pt x="727" y="88"/>
                </a:lnTo>
                <a:lnTo>
                  <a:pt x="727" y="0"/>
                </a:lnTo>
                <a:lnTo>
                  <a:pt x="756" y="88"/>
                </a:lnTo>
                <a:lnTo>
                  <a:pt x="756" y="0"/>
                </a:lnTo>
                <a:lnTo>
                  <a:pt x="787" y="88"/>
                </a:lnTo>
                <a:lnTo>
                  <a:pt x="787" y="0"/>
                </a:lnTo>
                <a:lnTo>
                  <a:pt x="818" y="88"/>
                </a:lnTo>
                <a:lnTo>
                  <a:pt x="818" y="0"/>
                </a:lnTo>
                <a:lnTo>
                  <a:pt x="846" y="88"/>
                </a:lnTo>
                <a:lnTo>
                  <a:pt x="846" y="0"/>
                </a:lnTo>
                <a:lnTo>
                  <a:pt x="877" y="88"/>
                </a:lnTo>
                <a:lnTo>
                  <a:pt x="877" y="0"/>
                </a:lnTo>
                <a:lnTo>
                  <a:pt x="908" y="88"/>
                </a:lnTo>
                <a:lnTo>
                  <a:pt x="908" y="0"/>
                </a:lnTo>
                <a:lnTo>
                  <a:pt x="939" y="88"/>
                </a:lnTo>
                <a:lnTo>
                  <a:pt x="939" y="0"/>
                </a:lnTo>
                <a:lnTo>
                  <a:pt x="946" y="26"/>
                </a:lnTo>
                <a:lnTo>
                  <a:pt x="946" y="184"/>
                </a:lnTo>
                <a:lnTo>
                  <a:pt x="21" y="184"/>
                </a:lnTo>
                <a:lnTo>
                  <a:pt x="0" y="82"/>
                </a:lnTo>
                <a:lnTo>
                  <a:pt x="2" y="88"/>
                </a:lnTo>
                <a:lnTo>
                  <a:pt x="2"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09" name="Freeform 437"/>
          <p:cNvSpPr>
            <a:spLocks/>
          </p:cNvSpPr>
          <p:nvPr/>
        </p:nvSpPr>
        <p:spPr bwMode="auto">
          <a:xfrm>
            <a:off x="8683477" y="6945494"/>
            <a:ext cx="1942977" cy="358508"/>
          </a:xfrm>
          <a:custGeom>
            <a:avLst/>
            <a:gdLst>
              <a:gd name="T0" fmla="*/ 32 w 989"/>
              <a:gd name="T1" fmla="*/ 88 h 184"/>
              <a:gd name="T2" fmla="*/ 63 w 989"/>
              <a:gd name="T3" fmla="*/ 88 h 184"/>
              <a:gd name="T4" fmla="*/ 92 w 989"/>
              <a:gd name="T5" fmla="*/ 88 h 184"/>
              <a:gd name="T6" fmla="*/ 123 w 989"/>
              <a:gd name="T7" fmla="*/ 88 h 184"/>
              <a:gd name="T8" fmla="*/ 153 w 989"/>
              <a:gd name="T9" fmla="*/ 88 h 184"/>
              <a:gd name="T10" fmla="*/ 184 w 989"/>
              <a:gd name="T11" fmla="*/ 88 h 184"/>
              <a:gd name="T12" fmla="*/ 213 w 989"/>
              <a:gd name="T13" fmla="*/ 88 h 184"/>
              <a:gd name="T14" fmla="*/ 244 w 989"/>
              <a:gd name="T15" fmla="*/ 88 h 184"/>
              <a:gd name="T16" fmla="*/ 274 w 989"/>
              <a:gd name="T17" fmla="*/ 88 h 184"/>
              <a:gd name="T18" fmla="*/ 305 w 989"/>
              <a:gd name="T19" fmla="*/ 88 h 184"/>
              <a:gd name="T20" fmla="*/ 334 w 989"/>
              <a:gd name="T21" fmla="*/ 88 h 184"/>
              <a:gd name="T22" fmla="*/ 365 w 989"/>
              <a:gd name="T23" fmla="*/ 88 h 184"/>
              <a:gd name="T24" fmla="*/ 395 w 989"/>
              <a:gd name="T25" fmla="*/ 88 h 184"/>
              <a:gd name="T26" fmla="*/ 426 w 989"/>
              <a:gd name="T27" fmla="*/ 88 h 184"/>
              <a:gd name="T28" fmla="*/ 455 w 989"/>
              <a:gd name="T29" fmla="*/ 88 h 184"/>
              <a:gd name="T30" fmla="*/ 486 w 989"/>
              <a:gd name="T31" fmla="*/ 88 h 184"/>
              <a:gd name="T32" fmla="*/ 516 w 989"/>
              <a:gd name="T33" fmla="*/ 88 h 184"/>
              <a:gd name="T34" fmla="*/ 545 w 989"/>
              <a:gd name="T35" fmla="*/ 88 h 184"/>
              <a:gd name="T36" fmla="*/ 576 w 989"/>
              <a:gd name="T37" fmla="*/ 88 h 184"/>
              <a:gd name="T38" fmla="*/ 607 w 989"/>
              <a:gd name="T39" fmla="*/ 88 h 184"/>
              <a:gd name="T40" fmla="*/ 637 w 989"/>
              <a:gd name="T41" fmla="*/ 88 h 184"/>
              <a:gd name="T42" fmla="*/ 666 w 989"/>
              <a:gd name="T43" fmla="*/ 88 h 184"/>
              <a:gd name="T44" fmla="*/ 697 w 989"/>
              <a:gd name="T45" fmla="*/ 88 h 184"/>
              <a:gd name="T46" fmla="*/ 728 w 989"/>
              <a:gd name="T47" fmla="*/ 88 h 184"/>
              <a:gd name="T48" fmla="*/ 758 w 989"/>
              <a:gd name="T49" fmla="*/ 88 h 184"/>
              <a:gd name="T50" fmla="*/ 787 w 989"/>
              <a:gd name="T51" fmla="*/ 88 h 184"/>
              <a:gd name="T52" fmla="*/ 818 w 989"/>
              <a:gd name="T53" fmla="*/ 88 h 184"/>
              <a:gd name="T54" fmla="*/ 848 w 989"/>
              <a:gd name="T55" fmla="*/ 88 h 184"/>
              <a:gd name="T56" fmla="*/ 877 w 989"/>
              <a:gd name="T57" fmla="*/ 88 h 184"/>
              <a:gd name="T58" fmla="*/ 908 w 989"/>
              <a:gd name="T59" fmla="*/ 88 h 184"/>
              <a:gd name="T60" fmla="*/ 939 w 989"/>
              <a:gd name="T61" fmla="*/ 88 h 184"/>
              <a:gd name="T62" fmla="*/ 969 w 989"/>
              <a:gd name="T63" fmla="*/ 88 h 184"/>
              <a:gd name="T64" fmla="*/ 989 w 989"/>
              <a:gd name="T65" fmla="*/ 184 h 184"/>
              <a:gd name="T66" fmla="*/ 0 w 989"/>
              <a:gd name="T67" fmla="*/ 82 h 184"/>
              <a:gd name="T68" fmla="*/ 2 w 989"/>
              <a:gd name="T6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9" h="184">
                <a:moveTo>
                  <a:pt x="2" y="0"/>
                </a:moveTo>
                <a:lnTo>
                  <a:pt x="32" y="88"/>
                </a:lnTo>
                <a:lnTo>
                  <a:pt x="32" y="0"/>
                </a:lnTo>
                <a:lnTo>
                  <a:pt x="63" y="88"/>
                </a:lnTo>
                <a:lnTo>
                  <a:pt x="63" y="0"/>
                </a:lnTo>
                <a:lnTo>
                  <a:pt x="92" y="88"/>
                </a:lnTo>
                <a:lnTo>
                  <a:pt x="92" y="0"/>
                </a:lnTo>
                <a:lnTo>
                  <a:pt x="123" y="88"/>
                </a:lnTo>
                <a:lnTo>
                  <a:pt x="123" y="0"/>
                </a:lnTo>
                <a:lnTo>
                  <a:pt x="153" y="88"/>
                </a:lnTo>
                <a:lnTo>
                  <a:pt x="153" y="0"/>
                </a:lnTo>
                <a:lnTo>
                  <a:pt x="184" y="88"/>
                </a:lnTo>
                <a:lnTo>
                  <a:pt x="184" y="0"/>
                </a:lnTo>
                <a:lnTo>
                  <a:pt x="213" y="88"/>
                </a:lnTo>
                <a:lnTo>
                  <a:pt x="213" y="0"/>
                </a:lnTo>
                <a:lnTo>
                  <a:pt x="244" y="88"/>
                </a:lnTo>
                <a:lnTo>
                  <a:pt x="244" y="0"/>
                </a:lnTo>
                <a:lnTo>
                  <a:pt x="274" y="88"/>
                </a:lnTo>
                <a:lnTo>
                  <a:pt x="274" y="0"/>
                </a:lnTo>
                <a:lnTo>
                  <a:pt x="305" y="88"/>
                </a:lnTo>
                <a:lnTo>
                  <a:pt x="305" y="0"/>
                </a:lnTo>
                <a:lnTo>
                  <a:pt x="334" y="88"/>
                </a:lnTo>
                <a:lnTo>
                  <a:pt x="334" y="0"/>
                </a:lnTo>
                <a:lnTo>
                  <a:pt x="365" y="88"/>
                </a:lnTo>
                <a:lnTo>
                  <a:pt x="365" y="0"/>
                </a:lnTo>
                <a:lnTo>
                  <a:pt x="395" y="88"/>
                </a:lnTo>
                <a:lnTo>
                  <a:pt x="395" y="0"/>
                </a:lnTo>
                <a:lnTo>
                  <a:pt x="426" y="88"/>
                </a:lnTo>
                <a:lnTo>
                  <a:pt x="426" y="0"/>
                </a:lnTo>
                <a:lnTo>
                  <a:pt x="455" y="88"/>
                </a:lnTo>
                <a:lnTo>
                  <a:pt x="455" y="0"/>
                </a:lnTo>
                <a:lnTo>
                  <a:pt x="486" y="88"/>
                </a:lnTo>
                <a:lnTo>
                  <a:pt x="486" y="0"/>
                </a:lnTo>
                <a:lnTo>
                  <a:pt x="516" y="88"/>
                </a:lnTo>
                <a:lnTo>
                  <a:pt x="516" y="0"/>
                </a:lnTo>
                <a:lnTo>
                  <a:pt x="545" y="88"/>
                </a:lnTo>
                <a:lnTo>
                  <a:pt x="545" y="0"/>
                </a:lnTo>
                <a:lnTo>
                  <a:pt x="576" y="88"/>
                </a:lnTo>
                <a:lnTo>
                  <a:pt x="576" y="0"/>
                </a:lnTo>
                <a:lnTo>
                  <a:pt x="607" y="88"/>
                </a:lnTo>
                <a:lnTo>
                  <a:pt x="607" y="0"/>
                </a:lnTo>
                <a:lnTo>
                  <a:pt x="637" y="88"/>
                </a:lnTo>
                <a:lnTo>
                  <a:pt x="637" y="0"/>
                </a:lnTo>
                <a:lnTo>
                  <a:pt x="666" y="88"/>
                </a:lnTo>
                <a:lnTo>
                  <a:pt x="666" y="0"/>
                </a:lnTo>
                <a:lnTo>
                  <a:pt x="697" y="88"/>
                </a:lnTo>
                <a:lnTo>
                  <a:pt x="697" y="0"/>
                </a:lnTo>
                <a:lnTo>
                  <a:pt x="728" y="88"/>
                </a:lnTo>
                <a:lnTo>
                  <a:pt x="728" y="0"/>
                </a:lnTo>
                <a:lnTo>
                  <a:pt x="758" y="88"/>
                </a:lnTo>
                <a:lnTo>
                  <a:pt x="758" y="0"/>
                </a:lnTo>
                <a:lnTo>
                  <a:pt x="787" y="88"/>
                </a:lnTo>
                <a:lnTo>
                  <a:pt x="787" y="0"/>
                </a:lnTo>
                <a:lnTo>
                  <a:pt x="818" y="88"/>
                </a:lnTo>
                <a:lnTo>
                  <a:pt x="818" y="0"/>
                </a:lnTo>
                <a:lnTo>
                  <a:pt x="848" y="88"/>
                </a:lnTo>
                <a:lnTo>
                  <a:pt x="848" y="0"/>
                </a:lnTo>
                <a:lnTo>
                  <a:pt x="877" y="88"/>
                </a:lnTo>
                <a:lnTo>
                  <a:pt x="877" y="0"/>
                </a:lnTo>
                <a:lnTo>
                  <a:pt x="908" y="88"/>
                </a:lnTo>
                <a:lnTo>
                  <a:pt x="908" y="0"/>
                </a:lnTo>
                <a:lnTo>
                  <a:pt x="939" y="88"/>
                </a:lnTo>
                <a:lnTo>
                  <a:pt x="939" y="0"/>
                </a:lnTo>
                <a:lnTo>
                  <a:pt x="969" y="88"/>
                </a:lnTo>
                <a:lnTo>
                  <a:pt x="969" y="86"/>
                </a:lnTo>
                <a:lnTo>
                  <a:pt x="989" y="184"/>
                </a:lnTo>
                <a:lnTo>
                  <a:pt x="21" y="184"/>
                </a:lnTo>
                <a:lnTo>
                  <a:pt x="0" y="82"/>
                </a:lnTo>
                <a:lnTo>
                  <a:pt x="2" y="88"/>
                </a:lnTo>
                <a:lnTo>
                  <a:pt x="2" y="0"/>
                </a:lnTo>
                <a:close/>
              </a:path>
            </a:pathLst>
          </a:custGeom>
          <a:solidFill>
            <a:srgbClr val="7FBB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0" name="Freeform 32"/>
          <p:cNvSpPr>
            <a:spLocks/>
          </p:cNvSpPr>
          <p:nvPr/>
        </p:nvSpPr>
        <p:spPr bwMode="auto">
          <a:xfrm>
            <a:off x="-15346" y="6431112"/>
            <a:ext cx="12470770" cy="295423"/>
          </a:xfrm>
          <a:custGeom>
            <a:avLst/>
            <a:gdLst>
              <a:gd name="T0" fmla="*/ 1206 w 6332"/>
              <a:gd name="T1" fmla="*/ 6 h 150"/>
              <a:gd name="T2" fmla="*/ 1501 w 6332"/>
              <a:gd name="T3" fmla="*/ 43 h 150"/>
              <a:gd name="T4" fmla="*/ 1814 w 6332"/>
              <a:gd name="T5" fmla="*/ 79 h 150"/>
              <a:gd name="T6" fmla="*/ 2118 w 6332"/>
              <a:gd name="T7" fmla="*/ 81 h 150"/>
              <a:gd name="T8" fmla="*/ 2413 w 6332"/>
              <a:gd name="T9" fmla="*/ 45 h 150"/>
              <a:gd name="T10" fmla="*/ 2724 w 6332"/>
              <a:gd name="T11" fmla="*/ 8 h 150"/>
              <a:gd name="T12" fmla="*/ 3041 w 6332"/>
              <a:gd name="T13" fmla="*/ 8 h 150"/>
              <a:gd name="T14" fmla="*/ 3352 w 6332"/>
              <a:gd name="T15" fmla="*/ 45 h 150"/>
              <a:gd name="T16" fmla="*/ 3650 w 6332"/>
              <a:gd name="T17" fmla="*/ 81 h 150"/>
              <a:gd name="T18" fmla="*/ 3953 w 6332"/>
              <a:gd name="T19" fmla="*/ 79 h 150"/>
              <a:gd name="T20" fmla="*/ 4264 w 6332"/>
              <a:gd name="T21" fmla="*/ 43 h 150"/>
              <a:gd name="T22" fmla="*/ 4560 w 6332"/>
              <a:gd name="T23" fmla="*/ 6 h 150"/>
              <a:gd name="T24" fmla="*/ 4840 w 6332"/>
              <a:gd name="T25" fmla="*/ 4 h 150"/>
              <a:gd name="T26" fmla="*/ 5098 w 6332"/>
              <a:gd name="T27" fmla="*/ 31 h 150"/>
              <a:gd name="T28" fmla="*/ 5326 w 6332"/>
              <a:gd name="T29" fmla="*/ 62 h 150"/>
              <a:gd name="T30" fmla="*/ 5524 w 6332"/>
              <a:gd name="T31" fmla="*/ 83 h 150"/>
              <a:gd name="T32" fmla="*/ 5704 w 6332"/>
              <a:gd name="T33" fmla="*/ 85 h 150"/>
              <a:gd name="T34" fmla="*/ 5848 w 6332"/>
              <a:gd name="T35" fmla="*/ 79 h 150"/>
              <a:gd name="T36" fmla="*/ 5956 w 6332"/>
              <a:gd name="T37" fmla="*/ 70 h 150"/>
              <a:gd name="T38" fmla="*/ 6040 w 6332"/>
              <a:gd name="T39" fmla="*/ 56 h 150"/>
              <a:gd name="T40" fmla="*/ 6111 w 6332"/>
              <a:gd name="T41" fmla="*/ 43 h 150"/>
              <a:gd name="T42" fmla="*/ 6188 w 6332"/>
              <a:gd name="T43" fmla="*/ 27 h 150"/>
              <a:gd name="T44" fmla="*/ 6275 w 6332"/>
              <a:gd name="T45" fmla="*/ 14 h 150"/>
              <a:gd name="T46" fmla="*/ 6332 w 6332"/>
              <a:gd name="T47" fmla="*/ 8 h 150"/>
              <a:gd name="T48" fmla="*/ 6286 w 6332"/>
              <a:gd name="T49" fmla="*/ 77 h 150"/>
              <a:gd name="T50" fmla="*/ 6205 w 6332"/>
              <a:gd name="T51" fmla="*/ 89 h 150"/>
              <a:gd name="T52" fmla="*/ 6134 w 6332"/>
              <a:gd name="T53" fmla="*/ 104 h 150"/>
              <a:gd name="T54" fmla="*/ 6067 w 6332"/>
              <a:gd name="T55" fmla="*/ 118 h 150"/>
              <a:gd name="T56" fmla="*/ 5990 w 6332"/>
              <a:gd name="T57" fmla="*/ 131 h 150"/>
              <a:gd name="T58" fmla="*/ 5894 w 6332"/>
              <a:gd name="T59" fmla="*/ 141 h 150"/>
              <a:gd name="T60" fmla="*/ 5773 w 6332"/>
              <a:gd name="T61" fmla="*/ 148 h 150"/>
              <a:gd name="T62" fmla="*/ 5616 w 6332"/>
              <a:gd name="T63" fmla="*/ 150 h 150"/>
              <a:gd name="T64" fmla="*/ 5418 w 6332"/>
              <a:gd name="T65" fmla="*/ 139 h 150"/>
              <a:gd name="T66" fmla="*/ 5207 w 6332"/>
              <a:gd name="T67" fmla="*/ 112 h 150"/>
              <a:gd name="T68" fmla="*/ 4961 w 6332"/>
              <a:gd name="T69" fmla="*/ 79 h 150"/>
              <a:gd name="T70" fmla="*/ 4704 w 6332"/>
              <a:gd name="T71" fmla="*/ 66 h 150"/>
              <a:gd name="T72" fmla="*/ 4497 w 6332"/>
              <a:gd name="T73" fmla="*/ 77 h 150"/>
              <a:gd name="T74" fmla="*/ 4280 w 6332"/>
              <a:gd name="T75" fmla="*/ 106 h 150"/>
              <a:gd name="T76" fmla="*/ 4040 w 6332"/>
              <a:gd name="T77" fmla="*/ 137 h 150"/>
              <a:gd name="T78" fmla="*/ 3794 w 6332"/>
              <a:gd name="T79" fmla="*/ 150 h 150"/>
              <a:gd name="T80" fmla="*/ 3565 w 6332"/>
              <a:gd name="T81" fmla="*/ 137 h 150"/>
              <a:gd name="T82" fmla="*/ 3337 w 6332"/>
              <a:gd name="T83" fmla="*/ 108 h 150"/>
              <a:gd name="T84" fmla="*/ 3110 w 6332"/>
              <a:gd name="T85" fmla="*/ 79 h 150"/>
              <a:gd name="T86" fmla="*/ 2884 w 6332"/>
              <a:gd name="T87" fmla="*/ 66 h 150"/>
              <a:gd name="T88" fmla="*/ 2655 w 6332"/>
              <a:gd name="T89" fmla="*/ 79 h 150"/>
              <a:gd name="T90" fmla="*/ 2429 w 6332"/>
              <a:gd name="T91" fmla="*/ 108 h 150"/>
              <a:gd name="T92" fmla="*/ 2202 w 6332"/>
              <a:gd name="T93" fmla="*/ 137 h 150"/>
              <a:gd name="T94" fmla="*/ 1972 w 6332"/>
              <a:gd name="T95" fmla="*/ 150 h 150"/>
              <a:gd name="T96" fmla="*/ 1726 w 6332"/>
              <a:gd name="T97" fmla="*/ 137 h 150"/>
              <a:gd name="T98" fmla="*/ 1486 w 6332"/>
              <a:gd name="T99" fmla="*/ 106 h 150"/>
              <a:gd name="T100" fmla="*/ 1269 w 6332"/>
              <a:gd name="T101" fmla="*/ 77 h 150"/>
              <a:gd name="T102" fmla="*/ 1062 w 6332"/>
              <a:gd name="T103" fmla="*/ 66 h 150"/>
              <a:gd name="T104" fmla="*/ 804 w 6332"/>
              <a:gd name="T105" fmla="*/ 79 h 150"/>
              <a:gd name="T106" fmla="*/ 559 w 6332"/>
              <a:gd name="T107" fmla="*/ 112 h 150"/>
              <a:gd name="T108" fmla="*/ 349 w 6332"/>
              <a:gd name="T109" fmla="*/ 139 h 150"/>
              <a:gd name="T110" fmla="*/ 152 w 6332"/>
              <a:gd name="T111" fmla="*/ 150 h 150"/>
              <a:gd name="T112" fmla="*/ 0 w 6332"/>
              <a:gd name="T113" fmla="*/ 148 h 150"/>
              <a:gd name="T114" fmla="*/ 71 w 6332"/>
              <a:gd name="T115" fmla="*/ 85 h 150"/>
              <a:gd name="T116" fmla="*/ 244 w 6332"/>
              <a:gd name="T117" fmla="*/ 83 h 150"/>
              <a:gd name="T118" fmla="*/ 440 w 6332"/>
              <a:gd name="T119" fmla="*/ 62 h 150"/>
              <a:gd name="T120" fmla="*/ 668 w 6332"/>
              <a:gd name="T121" fmla="*/ 31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6"/>
                </a:lnTo>
                <a:lnTo>
                  <a:pt x="1352" y="22"/>
                </a:lnTo>
                <a:lnTo>
                  <a:pt x="1501" y="43"/>
                </a:lnTo>
                <a:lnTo>
                  <a:pt x="1657" y="64"/>
                </a:lnTo>
                <a:lnTo>
                  <a:pt x="1814" y="79"/>
                </a:lnTo>
                <a:lnTo>
                  <a:pt x="1972" y="87"/>
                </a:lnTo>
                <a:lnTo>
                  <a:pt x="2118" y="81"/>
                </a:lnTo>
                <a:lnTo>
                  <a:pt x="2264" y="66"/>
                </a:lnTo>
                <a:lnTo>
                  <a:pt x="2413" y="45"/>
                </a:lnTo>
                <a:lnTo>
                  <a:pt x="2569" y="23"/>
                </a:lnTo>
                <a:lnTo>
                  <a:pt x="2724" y="8"/>
                </a:lnTo>
                <a:lnTo>
                  <a:pt x="2884" y="0"/>
                </a:lnTo>
                <a:lnTo>
                  <a:pt x="3041" y="8"/>
                </a:lnTo>
                <a:lnTo>
                  <a:pt x="3199" y="23"/>
                </a:lnTo>
                <a:lnTo>
                  <a:pt x="3352" y="45"/>
                </a:lnTo>
                <a:lnTo>
                  <a:pt x="3504" y="66"/>
                </a:lnTo>
                <a:lnTo>
                  <a:pt x="3650" y="81"/>
                </a:lnTo>
                <a:lnTo>
                  <a:pt x="3794" y="87"/>
                </a:lnTo>
                <a:lnTo>
                  <a:pt x="3953" y="79"/>
                </a:lnTo>
                <a:lnTo>
                  <a:pt x="4109" y="64"/>
                </a:lnTo>
                <a:lnTo>
                  <a:pt x="4264" y="43"/>
                </a:lnTo>
                <a:lnTo>
                  <a:pt x="4414" y="22"/>
                </a:lnTo>
                <a:lnTo>
                  <a:pt x="4560" y="6"/>
                </a:lnTo>
                <a:lnTo>
                  <a:pt x="4704" y="0"/>
                </a:lnTo>
                <a:lnTo>
                  <a:pt x="4840" y="4"/>
                </a:lnTo>
                <a:lnTo>
                  <a:pt x="4971" y="16"/>
                </a:lnTo>
                <a:lnTo>
                  <a:pt x="5098" y="31"/>
                </a:lnTo>
                <a:lnTo>
                  <a:pt x="5222" y="48"/>
                </a:lnTo>
                <a:lnTo>
                  <a:pt x="5326" y="62"/>
                </a:lnTo>
                <a:lnTo>
                  <a:pt x="5426" y="75"/>
                </a:lnTo>
                <a:lnTo>
                  <a:pt x="5524" y="83"/>
                </a:lnTo>
                <a:lnTo>
                  <a:pt x="5616" y="87"/>
                </a:lnTo>
                <a:lnTo>
                  <a:pt x="5704" y="85"/>
                </a:lnTo>
                <a:lnTo>
                  <a:pt x="5781" y="83"/>
                </a:lnTo>
                <a:lnTo>
                  <a:pt x="5848" y="79"/>
                </a:lnTo>
                <a:lnTo>
                  <a:pt x="5906" y="75"/>
                </a:lnTo>
                <a:lnTo>
                  <a:pt x="5956" y="70"/>
                </a:lnTo>
                <a:lnTo>
                  <a:pt x="6000" y="64"/>
                </a:lnTo>
                <a:lnTo>
                  <a:pt x="6040" y="56"/>
                </a:lnTo>
                <a:lnTo>
                  <a:pt x="6077" y="48"/>
                </a:lnTo>
                <a:lnTo>
                  <a:pt x="6111" y="43"/>
                </a:lnTo>
                <a:lnTo>
                  <a:pt x="6150" y="33"/>
                </a:lnTo>
                <a:lnTo>
                  <a:pt x="6188" y="27"/>
                </a:lnTo>
                <a:lnTo>
                  <a:pt x="6228" y="20"/>
                </a:lnTo>
                <a:lnTo>
                  <a:pt x="6275" y="14"/>
                </a:lnTo>
                <a:lnTo>
                  <a:pt x="6326" y="8"/>
                </a:lnTo>
                <a:lnTo>
                  <a:pt x="6332" y="8"/>
                </a:lnTo>
                <a:lnTo>
                  <a:pt x="6332" y="72"/>
                </a:lnTo>
                <a:lnTo>
                  <a:pt x="6286" y="77"/>
                </a:lnTo>
                <a:lnTo>
                  <a:pt x="6244" y="83"/>
                </a:lnTo>
                <a:lnTo>
                  <a:pt x="6205" y="89"/>
                </a:lnTo>
                <a:lnTo>
                  <a:pt x="6169" y="96"/>
                </a:lnTo>
                <a:lnTo>
                  <a:pt x="6134" y="104"/>
                </a:lnTo>
                <a:lnTo>
                  <a:pt x="6102" y="110"/>
                </a:lnTo>
                <a:lnTo>
                  <a:pt x="6067" y="118"/>
                </a:lnTo>
                <a:lnTo>
                  <a:pt x="6031" y="123"/>
                </a:lnTo>
                <a:lnTo>
                  <a:pt x="5990" y="131"/>
                </a:lnTo>
                <a:lnTo>
                  <a:pt x="5944" y="137"/>
                </a:lnTo>
                <a:lnTo>
                  <a:pt x="5894" y="141"/>
                </a:lnTo>
                <a:lnTo>
                  <a:pt x="5837" y="145"/>
                </a:lnTo>
                <a:lnTo>
                  <a:pt x="5773" y="148"/>
                </a:lnTo>
                <a:lnTo>
                  <a:pt x="5699" y="150"/>
                </a:lnTo>
                <a:lnTo>
                  <a:pt x="5616" y="150"/>
                </a:lnTo>
                <a:lnTo>
                  <a:pt x="5518" y="148"/>
                </a:lnTo>
                <a:lnTo>
                  <a:pt x="5418" y="139"/>
                </a:lnTo>
                <a:lnTo>
                  <a:pt x="5315" y="125"/>
                </a:lnTo>
                <a:lnTo>
                  <a:pt x="5207" y="112"/>
                </a:lnTo>
                <a:lnTo>
                  <a:pt x="5086" y="95"/>
                </a:lnTo>
                <a:lnTo>
                  <a:pt x="4961" y="79"/>
                </a:lnTo>
                <a:lnTo>
                  <a:pt x="4835" y="70"/>
                </a:lnTo>
                <a:lnTo>
                  <a:pt x="4704" y="66"/>
                </a:lnTo>
                <a:lnTo>
                  <a:pt x="4602" y="68"/>
                </a:lnTo>
                <a:lnTo>
                  <a:pt x="4497" y="77"/>
                </a:lnTo>
                <a:lnTo>
                  <a:pt x="4389" y="91"/>
                </a:lnTo>
                <a:lnTo>
                  <a:pt x="4280" y="106"/>
                </a:lnTo>
                <a:lnTo>
                  <a:pt x="4161" y="121"/>
                </a:lnTo>
                <a:lnTo>
                  <a:pt x="4040" y="137"/>
                </a:lnTo>
                <a:lnTo>
                  <a:pt x="3919" y="146"/>
                </a:lnTo>
                <a:lnTo>
                  <a:pt x="3794" y="150"/>
                </a:lnTo>
                <a:lnTo>
                  <a:pt x="3681" y="146"/>
                </a:lnTo>
                <a:lnTo>
                  <a:pt x="3565" y="137"/>
                </a:lnTo>
                <a:lnTo>
                  <a:pt x="3450" y="123"/>
                </a:lnTo>
                <a:lnTo>
                  <a:pt x="3337" y="108"/>
                </a:lnTo>
                <a:lnTo>
                  <a:pt x="3226" y="93"/>
                </a:lnTo>
                <a:lnTo>
                  <a:pt x="3110" y="79"/>
                </a:lnTo>
                <a:lnTo>
                  <a:pt x="2997" y="70"/>
                </a:lnTo>
                <a:lnTo>
                  <a:pt x="2884" y="66"/>
                </a:lnTo>
                <a:lnTo>
                  <a:pt x="2771" y="70"/>
                </a:lnTo>
                <a:lnTo>
                  <a:pt x="2655" y="79"/>
                </a:lnTo>
                <a:lnTo>
                  <a:pt x="2542" y="93"/>
                </a:lnTo>
                <a:lnTo>
                  <a:pt x="2429" y="108"/>
                </a:lnTo>
                <a:lnTo>
                  <a:pt x="2316" y="123"/>
                </a:lnTo>
                <a:lnTo>
                  <a:pt x="2202" y="137"/>
                </a:lnTo>
                <a:lnTo>
                  <a:pt x="2087" y="146"/>
                </a:lnTo>
                <a:lnTo>
                  <a:pt x="1972" y="150"/>
                </a:lnTo>
                <a:lnTo>
                  <a:pt x="1849" y="146"/>
                </a:lnTo>
                <a:lnTo>
                  <a:pt x="1726" y="137"/>
                </a:lnTo>
                <a:lnTo>
                  <a:pt x="1605" y="121"/>
                </a:lnTo>
                <a:lnTo>
                  <a:pt x="1486" y="106"/>
                </a:lnTo>
                <a:lnTo>
                  <a:pt x="1377" y="91"/>
                </a:lnTo>
                <a:lnTo>
                  <a:pt x="1269" y="77"/>
                </a:lnTo>
                <a:lnTo>
                  <a:pt x="1165" y="68"/>
                </a:lnTo>
                <a:lnTo>
                  <a:pt x="1062" y="66"/>
                </a:lnTo>
                <a:lnTo>
                  <a:pt x="931" y="70"/>
                </a:lnTo>
                <a:lnTo>
                  <a:pt x="804" y="79"/>
                </a:lnTo>
                <a:lnTo>
                  <a:pt x="682" y="95"/>
                </a:lnTo>
                <a:lnTo>
                  <a:pt x="559" y="112"/>
                </a:lnTo>
                <a:lnTo>
                  <a:pt x="453" y="125"/>
                </a:lnTo>
                <a:lnTo>
                  <a:pt x="349" y="139"/>
                </a:lnTo>
                <a:lnTo>
                  <a:pt x="250" y="148"/>
                </a:lnTo>
                <a:lnTo>
                  <a:pt x="152" y="150"/>
                </a:lnTo>
                <a:lnTo>
                  <a:pt x="71" y="150"/>
                </a:lnTo>
                <a:lnTo>
                  <a:pt x="0" y="148"/>
                </a:lnTo>
                <a:lnTo>
                  <a:pt x="0" y="85"/>
                </a:lnTo>
                <a:lnTo>
                  <a:pt x="71" y="85"/>
                </a:lnTo>
                <a:lnTo>
                  <a:pt x="152" y="87"/>
                </a:lnTo>
                <a:lnTo>
                  <a:pt x="244" y="83"/>
                </a:lnTo>
                <a:lnTo>
                  <a:pt x="340" y="75"/>
                </a:lnTo>
                <a:lnTo>
                  <a:pt x="440" y="62"/>
                </a:lnTo>
                <a:lnTo>
                  <a:pt x="543" y="48"/>
                </a:lnTo>
                <a:lnTo>
                  <a:pt x="668" y="31"/>
                </a:lnTo>
                <a:lnTo>
                  <a:pt x="797" y="16"/>
                </a:lnTo>
                <a:lnTo>
                  <a:pt x="927" y="4"/>
                </a:lnTo>
                <a:lnTo>
                  <a:pt x="1062" y="0"/>
                </a:lnTo>
                <a:close/>
              </a:path>
            </a:pathLst>
          </a:custGeom>
          <a:solidFill>
            <a:srgbClr val="1EBBEE"/>
          </a:solidFill>
          <a:ln w="0">
            <a:solidFill>
              <a:srgbClr val="1EBBE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1" name="Freeform 33"/>
          <p:cNvSpPr>
            <a:spLocks/>
          </p:cNvSpPr>
          <p:nvPr/>
        </p:nvSpPr>
        <p:spPr bwMode="auto">
          <a:xfrm>
            <a:off x="-15346" y="6273553"/>
            <a:ext cx="12470770" cy="295423"/>
          </a:xfrm>
          <a:custGeom>
            <a:avLst/>
            <a:gdLst>
              <a:gd name="T0" fmla="*/ 1206 w 6332"/>
              <a:gd name="T1" fmla="*/ 5 h 150"/>
              <a:gd name="T2" fmla="*/ 1501 w 6332"/>
              <a:gd name="T3" fmla="*/ 40 h 150"/>
              <a:gd name="T4" fmla="*/ 1814 w 6332"/>
              <a:gd name="T5" fmla="*/ 79 h 150"/>
              <a:gd name="T6" fmla="*/ 2118 w 6332"/>
              <a:gd name="T7" fmla="*/ 79 h 150"/>
              <a:gd name="T8" fmla="*/ 2413 w 6332"/>
              <a:gd name="T9" fmla="*/ 42 h 150"/>
              <a:gd name="T10" fmla="*/ 2724 w 6332"/>
              <a:gd name="T11" fmla="*/ 5 h 150"/>
              <a:gd name="T12" fmla="*/ 3041 w 6332"/>
              <a:gd name="T13" fmla="*/ 5 h 150"/>
              <a:gd name="T14" fmla="*/ 3352 w 6332"/>
              <a:gd name="T15" fmla="*/ 42 h 150"/>
              <a:gd name="T16" fmla="*/ 3650 w 6332"/>
              <a:gd name="T17" fmla="*/ 79 h 150"/>
              <a:gd name="T18" fmla="*/ 3953 w 6332"/>
              <a:gd name="T19" fmla="*/ 79 h 150"/>
              <a:gd name="T20" fmla="*/ 4264 w 6332"/>
              <a:gd name="T21" fmla="*/ 40 h 150"/>
              <a:gd name="T22" fmla="*/ 4560 w 6332"/>
              <a:gd name="T23" fmla="*/ 5 h 150"/>
              <a:gd name="T24" fmla="*/ 4840 w 6332"/>
              <a:gd name="T25" fmla="*/ 4 h 150"/>
              <a:gd name="T26" fmla="*/ 5098 w 6332"/>
              <a:gd name="T27" fmla="*/ 29 h 150"/>
              <a:gd name="T28" fmla="*/ 5326 w 6332"/>
              <a:gd name="T29" fmla="*/ 61 h 150"/>
              <a:gd name="T30" fmla="*/ 5524 w 6332"/>
              <a:gd name="T31" fmla="*/ 80 h 150"/>
              <a:gd name="T32" fmla="*/ 5704 w 6332"/>
              <a:gd name="T33" fmla="*/ 84 h 150"/>
              <a:gd name="T34" fmla="*/ 5848 w 6332"/>
              <a:gd name="T35" fmla="*/ 79 h 150"/>
              <a:gd name="T36" fmla="*/ 5956 w 6332"/>
              <a:gd name="T37" fmla="*/ 67 h 150"/>
              <a:gd name="T38" fmla="*/ 6040 w 6332"/>
              <a:gd name="T39" fmla="*/ 54 h 150"/>
              <a:gd name="T40" fmla="*/ 6111 w 6332"/>
              <a:gd name="T41" fmla="*/ 40 h 150"/>
              <a:gd name="T42" fmla="*/ 6188 w 6332"/>
              <a:gd name="T43" fmla="*/ 25 h 150"/>
              <a:gd name="T44" fmla="*/ 6275 w 6332"/>
              <a:gd name="T45" fmla="*/ 11 h 150"/>
              <a:gd name="T46" fmla="*/ 6332 w 6332"/>
              <a:gd name="T47" fmla="*/ 5 h 150"/>
              <a:gd name="T48" fmla="*/ 6286 w 6332"/>
              <a:gd name="T49" fmla="*/ 75 h 150"/>
              <a:gd name="T50" fmla="*/ 6205 w 6332"/>
              <a:gd name="T51" fmla="*/ 88 h 150"/>
              <a:gd name="T52" fmla="*/ 6134 w 6332"/>
              <a:gd name="T53" fmla="*/ 102 h 150"/>
              <a:gd name="T54" fmla="*/ 6067 w 6332"/>
              <a:gd name="T55" fmla="*/ 115 h 150"/>
              <a:gd name="T56" fmla="*/ 5990 w 6332"/>
              <a:gd name="T57" fmla="*/ 128 h 150"/>
              <a:gd name="T58" fmla="*/ 5894 w 6332"/>
              <a:gd name="T59" fmla="*/ 138 h 150"/>
              <a:gd name="T60" fmla="*/ 5773 w 6332"/>
              <a:gd name="T61" fmla="*/ 146 h 150"/>
              <a:gd name="T62" fmla="*/ 5616 w 6332"/>
              <a:gd name="T63" fmla="*/ 150 h 150"/>
              <a:gd name="T64" fmla="*/ 5418 w 6332"/>
              <a:gd name="T65" fmla="*/ 136 h 150"/>
              <a:gd name="T66" fmla="*/ 5207 w 6332"/>
              <a:gd name="T67" fmla="*/ 109 h 150"/>
              <a:gd name="T68" fmla="*/ 4961 w 6332"/>
              <a:gd name="T69" fmla="*/ 79 h 150"/>
              <a:gd name="T70" fmla="*/ 4704 w 6332"/>
              <a:gd name="T71" fmla="*/ 63 h 150"/>
              <a:gd name="T72" fmla="*/ 4497 w 6332"/>
              <a:gd name="T73" fmla="*/ 77 h 150"/>
              <a:gd name="T74" fmla="*/ 4280 w 6332"/>
              <a:gd name="T75" fmla="*/ 103 h 150"/>
              <a:gd name="T76" fmla="*/ 4040 w 6332"/>
              <a:gd name="T77" fmla="*/ 134 h 150"/>
              <a:gd name="T78" fmla="*/ 3794 w 6332"/>
              <a:gd name="T79" fmla="*/ 150 h 150"/>
              <a:gd name="T80" fmla="*/ 3565 w 6332"/>
              <a:gd name="T81" fmla="*/ 136 h 150"/>
              <a:gd name="T82" fmla="*/ 3337 w 6332"/>
              <a:gd name="T83" fmla="*/ 105 h 150"/>
              <a:gd name="T84" fmla="*/ 3110 w 6332"/>
              <a:gd name="T85" fmla="*/ 77 h 150"/>
              <a:gd name="T86" fmla="*/ 2884 w 6332"/>
              <a:gd name="T87" fmla="*/ 63 h 150"/>
              <a:gd name="T88" fmla="*/ 2655 w 6332"/>
              <a:gd name="T89" fmla="*/ 77 h 150"/>
              <a:gd name="T90" fmla="*/ 2429 w 6332"/>
              <a:gd name="T91" fmla="*/ 105 h 150"/>
              <a:gd name="T92" fmla="*/ 2202 w 6332"/>
              <a:gd name="T93" fmla="*/ 136 h 150"/>
              <a:gd name="T94" fmla="*/ 1972 w 6332"/>
              <a:gd name="T95" fmla="*/ 150 h 150"/>
              <a:gd name="T96" fmla="*/ 1726 w 6332"/>
              <a:gd name="T97" fmla="*/ 134 h 150"/>
              <a:gd name="T98" fmla="*/ 1486 w 6332"/>
              <a:gd name="T99" fmla="*/ 103 h 150"/>
              <a:gd name="T100" fmla="*/ 1269 w 6332"/>
              <a:gd name="T101" fmla="*/ 77 h 150"/>
              <a:gd name="T102" fmla="*/ 1062 w 6332"/>
              <a:gd name="T103" fmla="*/ 63 h 150"/>
              <a:gd name="T104" fmla="*/ 804 w 6332"/>
              <a:gd name="T105" fmla="*/ 79 h 150"/>
              <a:gd name="T106" fmla="*/ 559 w 6332"/>
              <a:gd name="T107" fmla="*/ 109 h 150"/>
              <a:gd name="T108" fmla="*/ 349 w 6332"/>
              <a:gd name="T109" fmla="*/ 136 h 150"/>
              <a:gd name="T110" fmla="*/ 152 w 6332"/>
              <a:gd name="T111" fmla="*/ 150 h 150"/>
              <a:gd name="T112" fmla="*/ 0 w 6332"/>
              <a:gd name="T113" fmla="*/ 146 h 150"/>
              <a:gd name="T114" fmla="*/ 71 w 6332"/>
              <a:gd name="T115" fmla="*/ 84 h 150"/>
              <a:gd name="T116" fmla="*/ 244 w 6332"/>
              <a:gd name="T117" fmla="*/ 80 h 150"/>
              <a:gd name="T118" fmla="*/ 440 w 6332"/>
              <a:gd name="T119" fmla="*/ 61 h 150"/>
              <a:gd name="T120" fmla="*/ 668 w 6332"/>
              <a:gd name="T121" fmla="*/ 29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5"/>
                </a:lnTo>
                <a:lnTo>
                  <a:pt x="1352" y="21"/>
                </a:lnTo>
                <a:lnTo>
                  <a:pt x="1501" y="40"/>
                </a:lnTo>
                <a:lnTo>
                  <a:pt x="1657" y="61"/>
                </a:lnTo>
                <a:lnTo>
                  <a:pt x="1814" y="79"/>
                </a:lnTo>
                <a:lnTo>
                  <a:pt x="1972" y="84"/>
                </a:lnTo>
                <a:lnTo>
                  <a:pt x="2118" y="79"/>
                </a:lnTo>
                <a:lnTo>
                  <a:pt x="2264" y="63"/>
                </a:lnTo>
                <a:lnTo>
                  <a:pt x="2413" y="42"/>
                </a:lnTo>
                <a:lnTo>
                  <a:pt x="2569" y="23"/>
                </a:lnTo>
                <a:lnTo>
                  <a:pt x="2724" y="5"/>
                </a:lnTo>
                <a:lnTo>
                  <a:pt x="2884" y="0"/>
                </a:lnTo>
                <a:lnTo>
                  <a:pt x="3041" y="5"/>
                </a:lnTo>
                <a:lnTo>
                  <a:pt x="3199" y="23"/>
                </a:lnTo>
                <a:lnTo>
                  <a:pt x="3352" y="42"/>
                </a:lnTo>
                <a:lnTo>
                  <a:pt x="3504" y="63"/>
                </a:lnTo>
                <a:lnTo>
                  <a:pt x="3650" y="79"/>
                </a:lnTo>
                <a:lnTo>
                  <a:pt x="3794" y="84"/>
                </a:lnTo>
                <a:lnTo>
                  <a:pt x="3953" y="79"/>
                </a:lnTo>
                <a:lnTo>
                  <a:pt x="4109" y="61"/>
                </a:lnTo>
                <a:lnTo>
                  <a:pt x="4264" y="40"/>
                </a:lnTo>
                <a:lnTo>
                  <a:pt x="4414" y="21"/>
                </a:lnTo>
                <a:lnTo>
                  <a:pt x="4560" y="5"/>
                </a:lnTo>
                <a:lnTo>
                  <a:pt x="4704" y="0"/>
                </a:lnTo>
                <a:lnTo>
                  <a:pt x="4840" y="4"/>
                </a:lnTo>
                <a:lnTo>
                  <a:pt x="4971" y="13"/>
                </a:lnTo>
                <a:lnTo>
                  <a:pt x="5098" y="29"/>
                </a:lnTo>
                <a:lnTo>
                  <a:pt x="5222" y="46"/>
                </a:lnTo>
                <a:lnTo>
                  <a:pt x="5326" y="61"/>
                </a:lnTo>
                <a:lnTo>
                  <a:pt x="5426" y="73"/>
                </a:lnTo>
                <a:lnTo>
                  <a:pt x="5524" y="80"/>
                </a:lnTo>
                <a:lnTo>
                  <a:pt x="5616" y="84"/>
                </a:lnTo>
                <a:lnTo>
                  <a:pt x="5704" y="84"/>
                </a:lnTo>
                <a:lnTo>
                  <a:pt x="5781" y="82"/>
                </a:lnTo>
                <a:lnTo>
                  <a:pt x="5848" y="79"/>
                </a:lnTo>
                <a:lnTo>
                  <a:pt x="5906" y="73"/>
                </a:lnTo>
                <a:lnTo>
                  <a:pt x="5956" y="67"/>
                </a:lnTo>
                <a:lnTo>
                  <a:pt x="6000" y="61"/>
                </a:lnTo>
                <a:lnTo>
                  <a:pt x="6040" y="54"/>
                </a:lnTo>
                <a:lnTo>
                  <a:pt x="6077" y="48"/>
                </a:lnTo>
                <a:lnTo>
                  <a:pt x="6111" y="40"/>
                </a:lnTo>
                <a:lnTo>
                  <a:pt x="6150" y="32"/>
                </a:lnTo>
                <a:lnTo>
                  <a:pt x="6188" y="25"/>
                </a:lnTo>
                <a:lnTo>
                  <a:pt x="6228" y="17"/>
                </a:lnTo>
                <a:lnTo>
                  <a:pt x="6275" y="11"/>
                </a:lnTo>
                <a:lnTo>
                  <a:pt x="6326" y="5"/>
                </a:lnTo>
                <a:lnTo>
                  <a:pt x="6332" y="5"/>
                </a:lnTo>
                <a:lnTo>
                  <a:pt x="6332" y="71"/>
                </a:lnTo>
                <a:lnTo>
                  <a:pt x="6286" y="75"/>
                </a:lnTo>
                <a:lnTo>
                  <a:pt x="6244" y="80"/>
                </a:lnTo>
                <a:lnTo>
                  <a:pt x="6205" y="88"/>
                </a:lnTo>
                <a:lnTo>
                  <a:pt x="6169" y="94"/>
                </a:lnTo>
                <a:lnTo>
                  <a:pt x="6134" y="102"/>
                </a:lnTo>
                <a:lnTo>
                  <a:pt x="6102" y="109"/>
                </a:lnTo>
                <a:lnTo>
                  <a:pt x="6067" y="115"/>
                </a:lnTo>
                <a:lnTo>
                  <a:pt x="6031" y="123"/>
                </a:lnTo>
                <a:lnTo>
                  <a:pt x="5990" y="128"/>
                </a:lnTo>
                <a:lnTo>
                  <a:pt x="5944" y="134"/>
                </a:lnTo>
                <a:lnTo>
                  <a:pt x="5894" y="138"/>
                </a:lnTo>
                <a:lnTo>
                  <a:pt x="5837" y="144"/>
                </a:lnTo>
                <a:lnTo>
                  <a:pt x="5773" y="146"/>
                </a:lnTo>
                <a:lnTo>
                  <a:pt x="5699" y="148"/>
                </a:lnTo>
                <a:lnTo>
                  <a:pt x="5616" y="150"/>
                </a:lnTo>
                <a:lnTo>
                  <a:pt x="5518" y="146"/>
                </a:lnTo>
                <a:lnTo>
                  <a:pt x="5418" y="136"/>
                </a:lnTo>
                <a:lnTo>
                  <a:pt x="5315" y="125"/>
                </a:lnTo>
                <a:lnTo>
                  <a:pt x="5207" y="109"/>
                </a:lnTo>
                <a:lnTo>
                  <a:pt x="5086" y="92"/>
                </a:lnTo>
                <a:lnTo>
                  <a:pt x="4961" y="79"/>
                </a:lnTo>
                <a:lnTo>
                  <a:pt x="4835" y="67"/>
                </a:lnTo>
                <a:lnTo>
                  <a:pt x="4704" y="63"/>
                </a:lnTo>
                <a:lnTo>
                  <a:pt x="4602" y="67"/>
                </a:lnTo>
                <a:lnTo>
                  <a:pt x="4497" y="77"/>
                </a:lnTo>
                <a:lnTo>
                  <a:pt x="4389" y="88"/>
                </a:lnTo>
                <a:lnTo>
                  <a:pt x="4280" y="103"/>
                </a:lnTo>
                <a:lnTo>
                  <a:pt x="4161" y="121"/>
                </a:lnTo>
                <a:lnTo>
                  <a:pt x="4040" y="134"/>
                </a:lnTo>
                <a:lnTo>
                  <a:pt x="3919" y="146"/>
                </a:lnTo>
                <a:lnTo>
                  <a:pt x="3794" y="150"/>
                </a:lnTo>
                <a:lnTo>
                  <a:pt x="3681" y="146"/>
                </a:lnTo>
                <a:lnTo>
                  <a:pt x="3565" y="136"/>
                </a:lnTo>
                <a:lnTo>
                  <a:pt x="3450" y="121"/>
                </a:lnTo>
                <a:lnTo>
                  <a:pt x="3337" y="105"/>
                </a:lnTo>
                <a:lnTo>
                  <a:pt x="3226" y="90"/>
                </a:lnTo>
                <a:lnTo>
                  <a:pt x="3110" y="77"/>
                </a:lnTo>
                <a:lnTo>
                  <a:pt x="2997" y="67"/>
                </a:lnTo>
                <a:lnTo>
                  <a:pt x="2884" y="63"/>
                </a:lnTo>
                <a:lnTo>
                  <a:pt x="2771" y="67"/>
                </a:lnTo>
                <a:lnTo>
                  <a:pt x="2655" y="77"/>
                </a:lnTo>
                <a:lnTo>
                  <a:pt x="2542" y="90"/>
                </a:lnTo>
                <a:lnTo>
                  <a:pt x="2429" y="105"/>
                </a:lnTo>
                <a:lnTo>
                  <a:pt x="2316" y="121"/>
                </a:lnTo>
                <a:lnTo>
                  <a:pt x="2202" y="136"/>
                </a:lnTo>
                <a:lnTo>
                  <a:pt x="2087" y="146"/>
                </a:lnTo>
                <a:lnTo>
                  <a:pt x="1972" y="150"/>
                </a:lnTo>
                <a:lnTo>
                  <a:pt x="1849" y="146"/>
                </a:lnTo>
                <a:lnTo>
                  <a:pt x="1726" y="134"/>
                </a:lnTo>
                <a:lnTo>
                  <a:pt x="1605" y="121"/>
                </a:lnTo>
                <a:lnTo>
                  <a:pt x="1486" y="103"/>
                </a:lnTo>
                <a:lnTo>
                  <a:pt x="1377" y="88"/>
                </a:lnTo>
                <a:lnTo>
                  <a:pt x="1269" y="77"/>
                </a:lnTo>
                <a:lnTo>
                  <a:pt x="1165" y="67"/>
                </a:lnTo>
                <a:lnTo>
                  <a:pt x="1062" y="63"/>
                </a:lnTo>
                <a:lnTo>
                  <a:pt x="931" y="67"/>
                </a:lnTo>
                <a:lnTo>
                  <a:pt x="804" y="79"/>
                </a:lnTo>
                <a:lnTo>
                  <a:pt x="682" y="92"/>
                </a:lnTo>
                <a:lnTo>
                  <a:pt x="559" y="109"/>
                </a:lnTo>
                <a:lnTo>
                  <a:pt x="453" y="125"/>
                </a:lnTo>
                <a:lnTo>
                  <a:pt x="349" y="136"/>
                </a:lnTo>
                <a:lnTo>
                  <a:pt x="250" y="146"/>
                </a:lnTo>
                <a:lnTo>
                  <a:pt x="152" y="150"/>
                </a:lnTo>
                <a:lnTo>
                  <a:pt x="71" y="148"/>
                </a:lnTo>
                <a:lnTo>
                  <a:pt x="0" y="146"/>
                </a:lnTo>
                <a:lnTo>
                  <a:pt x="0" y="82"/>
                </a:lnTo>
                <a:lnTo>
                  <a:pt x="71" y="84"/>
                </a:lnTo>
                <a:lnTo>
                  <a:pt x="152" y="84"/>
                </a:lnTo>
                <a:lnTo>
                  <a:pt x="244" y="80"/>
                </a:lnTo>
                <a:lnTo>
                  <a:pt x="340" y="73"/>
                </a:lnTo>
                <a:lnTo>
                  <a:pt x="440" y="61"/>
                </a:lnTo>
                <a:lnTo>
                  <a:pt x="543" y="46"/>
                </a:lnTo>
                <a:lnTo>
                  <a:pt x="668" y="29"/>
                </a:lnTo>
                <a:lnTo>
                  <a:pt x="797" y="13"/>
                </a:lnTo>
                <a:lnTo>
                  <a:pt x="927" y="4"/>
                </a:lnTo>
                <a:lnTo>
                  <a:pt x="1062" y="0"/>
                </a:lnTo>
                <a:close/>
              </a:path>
            </a:pathLst>
          </a:custGeom>
          <a:solidFill>
            <a:srgbClr val="1EBBEE"/>
          </a:solidFill>
          <a:ln w="0">
            <a:solidFill>
              <a:srgbClr val="1EBBE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2" name="Freeform 34"/>
          <p:cNvSpPr>
            <a:spLocks/>
          </p:cNvSpPr>
          <p:nvPr/>
        </p:nvSpPr>
        <p:spPr bwMode="auto">
          <a:xfrm>
            <a:off x="-15346" y="6340516"/>
            <a:ext cx="12470770" cy="269820"/>
          </a:xfrm>
          <a:custGeom>
            <a:avLst/>
            <a:gdLst>
              <a:gd name="T0" fmla="*/ 1190 w 6332"/>
              <a:gd name="T1" fmla="*/ 6 h 137"/>
              <a:gd name="T2" fmla="*/ 1486 w 6332"/>
              <a:gd name="T3" fmla="*/ 43 h 137"/>
              <a:gd name="T4" fmla="*/ 1799 w 6332"/>
              <a:gd name="T5" fmla="*/ 79 h 137"/>
              <a:gd name="T6" fmla="*/ 2104 w 6332"/>
              <a:gd name="T7" fmla="*/ 81 h 137"/>
              <a:gd name="T8" fmla="*/ 2402 w 6332"/>
              <a:gd name="T9" fmla="*/ 45 h 137"/>
              <a:gd name="T10" fmla="*/ 2713 w 6332"/>
              <a:gd name="T11" fmla="*/ 8 h 137"/>
              <a:gd name="T12" fmla="*/ 3026 w 6332"/>
              <a:gd name="T13" fmla="*/ 8 h 137"/>
              <a:gd name="T14" fmla="*/ 3337 w 6332"/>
              <a:gd name="T15" fmla="*/ 45 h 137"/>
              <a:gd name="T16" fmla="*/ 3635 w 6332"/>
              <a:gd name="T17" fmla="*/ 81 h 137"/>
              <a:gd name="T18" fmla="*/ 3940 w 6332"/>
              <a:gd name="T19" fmla="*/ 79 h 137"/>
              <a:gd name="T20" fmla="*/ 4253 w 6332"/>
              <a:gd name="T21" fmla="*/ 43 h 137"/>
              <a:gd name="T22" fmla="*/ 4547 w 6332"/>
              <a:gd name="T23" fmla="*/ 6 h 137"/>
              <a:gd name="T24" fmla="*/ 4825 w 6332"/>
              <a:gd name="T25" fmla="*/ 4 h 137"/>
              <a:gd name="T26" fmla="*/ 5082 w 6332"/>
              <a:gd name="T27" fmla="*/ 31 h 137"/>
              <a:gd name="T28" fmla="*/ 5311 w 6332"/>
              <a:gd name="T29" fmla="*/ 62 h 137"/>
              <a:gd name="T30" fmla="*/ 5508 w 6332"/>
              <a:gd name="T31" fmla="*/ 83 h 137"/>
              <a:gd name="T32" fmla="*/ 5691 w 6332"/>
              <a:gd name="T33" fmla="*/ 85 h 137"/>
              <a:gd name="T34" fmla="*/ 5835 w 6332"/>
              <a:gd name="T35" fmla="*/ 79 h 137"/>
              <a:gd name="T36" fmla="*/ 5944 w 6332"/>
              <a:gd name="T37" fmla="*/ 69 h 137"/>
              <a:gd name="T38" fmla="*/ 6029 w 6332"/>
              <a:gd name="T39" fmla="*/ 56 h 137"/>
              <a:gd name="T40" fmla="*/ 6100 w 6332"/>
              <a:gd name="T41" fmla="*/ 41 h 137"/>
              <a:gd name="T42" fmla="*/ 6175 w 6332"/>
              <a:gd name="T43" fmla="*/ 25 h 137"/>
              <a:gd name="T44" fmla="*/ 6259 w 6332"/>
              <a:gd name="T45" fmla="*/ 14 h 137"/>
              <a:gd name="T46" fmla="*/ 6332 w 6332"/>
              <a:gd name="T47" fmla="*/ 6 h 137"/>
              <a:gd name="T48" fmla="*/ 6298 w 6332"/>
              <a:gd name="T49" fmla="*/ 60 h 137"/>
              <a:gd name="T50" fmla="*/ 6200 w 6332"/>
              <a:gd name="T51" fmla="*/ 73 h 137"/>
              <a:gd name="T52" fmla="*/ 6117 w 6332"/>
              <a:gd name="T53" fmla="*/ 89 h 137"/>
              <a:gd name="T54" fmla="*/ 6042 w 6332"/>
              <a:gd name="T55" fmla="*/ 104 h 137"/>
              <a:gd name="T56" fmla="*/ 5954 w 6332"/>
              <a:gd name="T57" fmla="*/ 118 h 137"/>
              <a:gd name="T58" fmla="*/ 5843 w 6332"/>
              <a:gd name="T59" fmla="*/ 129 h 137"/>
              <a:gd name="T60" fmla="*/ 5693 w 6332"/>
              <a:gd name="T61" fmla="*/ 135 h 137"/>
              <a:gd name="T62" fmla="*/ 5505 w 6332"/>
              <a:gd name="T63" fmla="*/ 133 h 137"/>
              <a:gd name="T64" fmla="*/ 5301 w 6332"/>
              <a:gd name="T65" fmla="*/ 112 h 137"/>
              <a:gd name="T66" fmla="*/ 5073 w 6332"/>
              <a:gd name="T67" fmla="*/ 79 h 137"/>
              <a:gd name="T68" fmla="*/ 4821 w 6332"/>
              <a:gd name="T69" fmla="*/ 54 h 137"/>
              <a:gd name="T70" fmla="*/ 4587 w 6332"/>
              <a:gd name="T71" fmla="*/ 54 h 137"/>
              <a:gd name="T72" fmla="*/ 4374 w 6332"/>
              <a:gd name="T73" fmla="*/ 75 h 137"/>
              <a:gd name="T74" fmla="*/ 4145 w 6332"/>
              <a:gd name="T75" fmla="*/ 108 h 137"/>
              <a:gd name="T76" fmla="*/ 3903 w 6332"/>
              <a:gd name="T77" fmla="*/ 133 h 137"/>
              <a:gd name="T78" fmla="*/ 3667 w 6332"/>
              <a:gd name="T79" fmla="*/ 133 h 137"/>
              <a:gd name="T80" fmla="*/ 3439 w 6332"/>
              <a:gd name="T81" fmla="*/ 110 h 137"/>
              <a:gd name="T82" fmla="*/ 3212 w 6332"/>
              <a:gd name="T83" fmla="*/ 77 h 137"/>
              <a:gd name="T84" fmla="*/ 2984 w 6332"/>
              <a:gd name="T85" fmla="*/ 54 h 137"/>
              <a:gd name="T86" fmla="*/ 2755 w 6332"/>
              <a:gd name="T87" fmla="*/ 54 h 137"/>
              <a:gd name="T88" fmla="*/ 2527 w 6332"/>
              <a:gd name="T89" fmla="*/ 77 h 137"/>
              <a:gd name="T90" fmla="*/ 2300 w 6332"/>
              <a:gd name="T91" fmla="*/ 110 h 137"/>
              <a:gd name="T92" fmla="*/ 2072 w 6332"/>
              <a:gd name="T93" fmla="*/ 133 h 137"/>
              <a:gd name="T94" fmla="*/ 1836 w 6332"/>
              <a:gd name="T95" fmla="*/ 133 h 137"/>
              <a:gd name="T96" fmla="*/ 1594 w 6332"/>
              <a:gd name="T97" fmla="*/ 108 h 137"/>
              <a:gd name="T98" fmla="*/ 1365 w 6332"/>
              <a:gd name="T99" fmla="*/ 75 h 137"/>
              <a:gd name="T100" fmla="*/ 1152 w 6332"/>
              <a:gd name="T101" fmla="*/ 54 h 137"/>
              <a:gd name="T102" fmla="*/ 918 w 6332"/>
              <a:gd name="T103" fmla="*/ 54 h 137"/>
              <a:gd name="T104" fmla="*/ 666 w 6332"/>
              <a:gd name="T105" fmla="*/ 79 h 137"/>
              <a:gd name="T106" fmla="*/ 438 w 6332"/>
              <a:gd name="T107" fmla="*/ 112 h 137"/>
              <a:gd name="T108" fmla="*/ 234 w 6332"/>
              <a:gd name="T109" fmla="*/ 133 h 137"/>
              <a:gd name="T110" fmla="*/ 63 w 6332"/>
              <a:gd name="T111" fmla="*/ 135 h 137"/>
              <a:gd name="T112" fmla="*/ 0 w 6332"/>
              <a:gd name="T113" fmla="*/ 85 h 137"/>
              <a:gd name="T114" fmla="*/ 136 w 6332"/>
              <a:gd name="T115" fmla="*/ 87 h 137"/>
              <a:gd name="T116" fmla="*/ 326 w 6332"/>
              <a:gd name="T117" fmla="*/ 75 h 137"/>
              <a:gd name="T118" fmla="*/ 532 w 6332"/>
              <a:gd name="T119" fmla="*/ 48 h 137"/>
              <a:gd name="T120" fmla="*/ 783 w 6332"/>
              <a:gd name="T121" fmla="*/ 16 h 137"/>
              <a:gd name="T122" fmla="*/ 1048 w 6332"/>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37">
                <a:moveTo>
                  <a:pt x="1048" y="0"/>
                </a:moveTo>
                <a:lnTo>
                  <a:pt x="1190" y="6"/>
                </a:lnTo>
                <a:lnTo>
                  <a:pt x="1336" y="21"/>
                </a:lnTo>
                <a:lnTo>
                  <a:pt x="1486" y="43"/>
                </a:lnTo>
                <a:lnTo>
                  <a:pt x="1642" y="64"/>
                </a:lnTo>
                <a:lnTo>
                  <a:pt x="1799" y="79"/>
                </a:lnTo>
                <a:lnTo>
                  <a:pt x="1958" y="87"/>
                </a:lnTo>
                <a:lnTo>
                  <a:pt x="2104" y="81"/>
                </a:lnTo>
                <a:lnTo>
                  <a:pt x="2250" y="66"/>
                </a:lnTo>
                <a:lnTo>
                  <a:pt x="2402" y="45"/>
                </a:lnTo>
                <a:lnTo>
                  <a:pt x="2556" y="23"/>
                </a:lnTo>
                <a:lnTo>
                  <a:pt x="2713" y="8"/>
                </a:lnTo>
                <a:lnTo>
                  <a:pt x="2868" y="0"/>
                </a:lnTo>
                <a:lnTo>
                  <a:pt x="3026" y="8"/>
                </a:lnTo>
                <a:lnTo>
                  <a:pt x="3183" y="23"/>
                </a:lnTo>
                <a:lnTo>
                  <a:pt x="3337" y="45"/>
                </a:lnTo>
                <a:lnTo>
                  <a:pt x="3489" y="66"/>
                </a:lnTo>
                <a:lnTo>
                  <a:pt x="3635" y="81"/>
                </a:lnTo>
                <a:lnTo>
                  <a:pt x="3780" y="87"/>
                </a:lnTo>
                <a:lnTo>
                  <a:pt x="3940" y="79"/>
                </a:lnTo>
                <a:lnTo>
                  <a:pt x="4097" y="64"/>
                </a:lnTo>
                <a:lnTo>
                  <a:pt x="4253" y="43"/>
                </a:lnTo>
                <a:lnTo>
                  <a:pt x="4403" y="21"/>
                </a:lnTo>
                <a:lnTo>
                  <a:pt x="4547" y="6"/>
                </a:lnTo>
                <a:lnTo>
                  <a:pt x="4691" y="0"/>
                </a:lnTo>
                <a:lnTo>
                  <a:pt x="4825" y="4"/>
                </a:lnTo>
                <a:lnTo>
                  <a:pt x="4956" y="16"/>
                </a:lnTo>
                <a:lnTo>
                  <a:pt x="5082" y="31"/>
                </a:lnTo>
                <a:lnTo>
                  <a:pt x="5207" y="48"/>
                </a:lnTo>
                <a:lnTo>
                  <a:pt x="5311" y="62"/>
                </a:lnTo>
                <a:lnTo>
                  <a:pt x="5411" y="75"/>
                </a:lnTo>
                <a:lnTo>
                  <a:pt x="5508" y="83"/>
                </a:lnTo>
                <a:lnTo>
                  <a:pt x="5601" y="87"/>
                </a:lnTo>
                <a:lnTo>
                  <a:pt x="5691" y="85"/>
                </a:lnTo>
                <a:lnTo>
                  <a:pt x="5768" y="83"/>
                </a:lnTo>
                <a:lnTo>
                  <a:pt x="5835" y="79"/>
                </a:lnTo>
                <a:lnTo>
                  <a:pt x="5892" y="75"/>
                </a:lnTo>
                <a:lnTo>
                  <a:pt x="5944" y="69"/>
                </a:lnTo>
                <a:lnTo>
                  <a:pt x="5988" y="62"/>
                </a:lnTo>
                <a:lnTo>
                  <a:pt x="6029" y="56"/>
                </a:lnTo>
                <a:lnTo>
                  <a:pt x="6065" y="48"/>
                </a:lnTo>
                <a:lnTo>
                  <a:pt x="6100" y="41"/>
                </a:lnTo>
                <a:lnTo>
                  <a:pt x="6136" y="33"/>
                </a:lnTo>
                <a:lnTo>
                  <a:pt x="6175" y="25"/>
                </a:lnTo>
                <a:lnTo>
                  <a:pt x="6215" y="20"/>
                </a:lnTo>
                <a:lnTo>
                  <a:pt x="6259" y="14"/>
                </a:lnTo>
                <a:lnTo>
                  <a:pt x="6309" y="8"/>
                </a:lnTo>
                <a:lnTo>
                  <a:pt x="6332" y="6"/>
                </a:lnTo>
                <a:lnTo>
                  <a:pt x="6332" y="56"/>
                </a:lnTo>
                <a:lnTo>
                  <a:pt x="6298" y="60"/>
                </a:lnTo>
                <a:lnTo>
                  <a:pt x="6246" y="66"/>
                </a:lnTo>
                <a:lnTo>
                  <a:pt x="6200" y="73"/>
                </a:lnTo>
                <a:lnTo>
                  <a:pt x="6157" y="81"/>
                </a:lnTo>
                <a:lnTo>
                  <a:pt x="6117" y="89"/>
                </a:lnTo>
                <a:lnTo>
                  <a:pt x="6081" y="96"/>
                </a:lnTo>
                <a:lnTo>
                  <a:pt x="6042" y="104"/>
                </a:lnTo>
                <a:lnTo>
                  <a:pt x="6002" y="112"/>
                </a:lnTo>
                <a:lnTo>
                  <a:pt x="5954" y="118"/>
                </a:lnTo>
                <a:lnTo>
                  <a:pt x="5902" y="123"/>
                </a:lnTo>
                <a:lnTo>
                  <a:pt x="5843" y="129"/>
                </a:lnTo>
                <a:lnTo>
                  <a:pt x="5773" y="133"/>
                </a:lnTo>
                <a:lnTo>
                  <a:pt x="5693" y="135"/>
                </a:lnTo>
                <a:lnTo>
                  <a:pt x="5601" y="137"/>
                </a:lnTo>
                <a:lnTo>
                  <a:pt x="5505" y="133"/>
                </a:lnTo>
                <a:lnTo>
                  <a:pt x="5405" y="123"/>
                </a:lnTo>
                <a:lnTo>
                  <a:pt x="5301" y="112"/>
                </a:lnTo>
                <a:lnTo>
                  <a:pt x="5196" y="96"/>
                </a:lnTo>
                <a:lnTo>
                  <a:pt x="5073" y="79"/>
                </a:lnTo>
                <a:lnTo>
                  <a:pt x="4948" y="66"/>
                </a:lnTo>
                <a:lnTo>
                  <a:pt x="4821" y="54"/>
                </a:lnTo>
                <a:lnTo>
                  <a:pt x="4691" y="50"/>
                </a:lnTo>
                <a:lnTo>
                  <a:pt x="4587" y="54"/>
                </a:lnTo>
                <a:lnTo>
                  <a:pt x="4481" y="64"/>
                </a:lnTo>
                <a:lnTo>
                  <a:pt x="4374" y="75"/>
                </a:lnTo>
                <a:lnTo>
                  <a:pt x="4264" y="91"/>
                </a:lnTo>
                <a:lnTo>
                  <a:pt x="4145" y="108"/>
                </a:lnTo>
                <a:lnTo>
                  <a:pt x="4024" y="121"/>
                </a:lnTo>
                <a:lnTo>
                  <a:pt x="3903" y="133"/>
                </a:lnTo>
                <a:lnTo>
                  <a:pt x="3780" y="137"/>
                </a:lnTo>
                <a:lnTo>
                  <a:pt x="3667" y="133"/>
                </a:lnTo>
                <a:lnTo>
                  <a:pt x="3552" y="123"/>
                </a:lnTo>
                <a:lnTo>
                  <a:pt x="3439" y="110"/>
                </a:lnTo>
                <a:lnTo>
                  <a:pt x="3325" y="93"/>
                </a:lnTo>
                <a:lnTo>
                  <a:pt x="3212" y="77"/>
                </a:lnTo>
                <a:lnTo>
                  <a:pt x="3097" y="64"/>
                </a:lnTo>
                <a:lnTo>
                  <a:pt x="2984" y="54"/>
                </a:lnTo>
                <a:lnTo>
                  <a:pt x="2868" y="50"/>
                </a:lnTo>
                <a:lnTo>
                  <a:pt x="2755" y="54"/>
                </a:lnTo>
                <a:lnTo>
                  <a:pt x="2640" y="64"/>
                </a:lnTo>
                <a:lnTo>
                  <a:pt x="2527" y="77"/>
                </a:lnTo>
                <a:lnTo>
                  <a:pt x="2413" y="93"/>
                </a:lnTo>
                <a:lnTo>
                  <a:pt x="2300" y="110"/>
                </a:lnTo>
                <a:lnTo>
                  <a:pt x="2187" y="123"/>
                </a:lnTo>
                <a:lnTo>
                  <a:pt x="2072" y="133"/>
                </a:lnTo>
                <a:lnTo>
                  <a:pt x="1958" y="137"/>
                </a:lnTo>
                <a:lnTo>
                  <a:pt x="1836" y="133"/>
                </a:lnTo>
                <a:lnTo>
                  <a:pt x="1713" y="121"/>
                </a:lnTo>
                <a:lnTo>
                  <a:pt x="1594" y="108"/>
                </a:lnTo>
                <a:lnTo>
                  <a:pt x="1475" y="91"/>
                </a:lnTo>
                <a:lnTo>
                  <a:pt x="1365" y="75"/>
                </a:lnTo>
                <a:lnTo>
                  <a:pt x="1258" y="64"/>
                </a:lnTo>
                <a:lnTo>
                  <a:pt x="1152" y="54"/>
                </a:lnTo>
                <a:lnTo>
                  <a:pt x="1048" y="50"/>
                </a:lnTo>
                <a:lnTo>
                  <a:pt x="918" y="54"/>
                </a:lnTo>
                <a:lnTo>
                  <a:pt x="791" y="66"/>
                </a:lnTo>
                <a:lnTo>
                  <a:pt x="666" y="79"/>
                </a:lnTo>
                <a:lnTo>
                  <a:pt x="543" y="96"/>
                </a:lnTo>
                <a:lnTo>
                  <a:pt x="438" y="112"/>
                </a:lnTo>
                <a:lnTo>
                  <a:pt x="334" y="123"/>
                </a:lnTo>
                <a:lnTo>
                  <a:pt x="234" y="133"/>
                </a:lnTo>
                <a:lnTo>
                  <a:pt x="136" y="137"/>
                </a:lnTo>
                <a:lnTo>
                  <a:pt x="63" y="135"/>
                </a:lnTo>
                <a:lnTo>
                  <a:pt x="0" y="135"/>
                </a:lnTo>
                <a:lnTo>
                  <a:pt x="0" y="85"/>
                </a:lnTo>
                <a:lnTo>
                  <a:pt x="63" y="85"/>
                </a:lnTo>
                <a:lnTo>
                  <a:pt x="136" y="87"/>
                </a:lnTo>
                <a:lnTo>
                  <a:pt x="230" y="83"/>
                </a:lnTo>
                <a:lnTo>
                  <a:pt x="326" y="75"/>
                </a:lnTo>
                <a:lnTo>
                  <a:pt x="428" y="62"/>
                </a:lnTo>
                <a:lnTo>
                  <a:pt x="532" y="48"/>
                </a:lnTo>
                <a:lnTo>
                  <a:pt x="657" y="31"/>
                </a:lnTo>
                <a:lnTo>
                  <a:pt x="783" y="16"/>
                </a:lnTo>
                <a:lnTo>
                  <a:pt x="914" y="4"/>
                </a:lnTo>
                <a:lnTo>
                  <a:pt x="1048"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3" name="Freeform 35"/>
          <p:cNvSpPr>
            <a:spLocks/>
          </p:cNvSpPr>
          <p:nvPr/>
        </p:nvSpPr>
        <p:spPr bwMode="auto">
          <a:xfrm>
            <a:off x="-15346" y="6537464"/>
            <a:ext cx="12470770" cy="295423"/>
          </a:xfrm>
          <a:custGeom>
            <a:avLst/>
            <a:gdLst>
              <a:gd name="T0" fmla="*/ 1206 w 6332"/>
              <a:gd name="T1" fmla="*/ 6 h 150"/>
              <a:gd name="T2" fmla="*/ 1501 w 6332"/>
              <a:gd name="T3" fmla="*/ 42 h 150"/>
              <a:gd name="T4" fmla="*/ 1814 w 6332"/>
              <a:gd name="T5" fmla="*/ 79 h 150"/>
              <a:gd name="T6" fmla="*/ 2118 w 6332"/>
              <a:gd name="T7" fmla="*/ 81 h 150"/>
              <a:gd name="T8" fmla="*/ 2413 w 6332"/>
              <a:gd name="T9" fmla="*/ 44 h 150"/>
              <a:gd name="T10" fmla="*/ 2724 w 6332"/>
              <a:gd name="T11" fmla="*/ 8 h 150"/>
              <a:gd name="T12" fmla="*/ 3041 w 6332"/>
              <a:gd name="T13" fmla="*/ 8 h 150"/>
              <a:gd name="T14" fmla="*/ 3352 w 6332"/>
              <a:gd name="T15" fmla="*/ 44 h 150"/>
              <a:gd name="T16" fmla="*/ 3650 w 6332"/>
              <a:gd name="T17" fmla="*/ 81 h 150"/>
              <a:gd name="T18" fmla="*/ 3953 w 6332"/>
              <a:gd name="T19" fmla="*/ 79 h 150"/>
              <a:gd name="T20" fmla="*/ 4264 w 6332"/>
              <a:gd name="T21" fmla="*/ 42 h 150"/>
              <a:gd name="T22" fmla="*/ 4560 w 6332"/>
              <a:gd name="T23" fmla="*/ 6 h 150"/>
              <a:gd name="T24" fmla="*/ 4840 w 6332"/>
              <a:gd name="T25" fmla="*/ 4 h 150"/>
              <a:gd name="T26" fmla="*/ 5098 w 6332"/>
              <a:gd name="T27" fmla="*/ 31 h 150"/>
              <a:gd name="T28" fmla="*/ 5326 w 6332"/>
              <a:gd name="T29" fmla="*/ 62 h 150"/>
              <a:gd name="T30" fmla="*/ 5524 w 6332"/>
              <a:gd name="T31" fmla="*/ 83 h 150"/>
              <a:gd name="T32" fmla="*/ 5704 w 6332"/>
              <a:gd name="T33" fmla="*/ 85 h 150"/>
              <a:gd name="T34" fmla="*/ 5848 w 6332"/>
              <a:gd name="T35" fmla="*/ 79 h 150"/>
              <a:gd name="T36" fmla="*/ 5956 w 6332"/>
              <a:gd name="T37" fmla="*/ 69 h 150"/>
              <a:gd name="T38" fmla="*/ 6040 w 6332"/>
              <a:gd name="T39" fmla="*/ 56 h 150"/>
              <a:gd name="T40" fmla="*/ 6111 w 6332"/>
              <a:gd name="T41" fmla="*/ 41 h 150"/>
              <a:gd name="T42" fmla="*/ 6188 w 6332"/>
              <a:gd name="T43" fmla="*/ 25 h 150"/>
              <a:gd name="T44" fmla="*/ 6275 w 6332"/>
              <a:gd name="T45" fmla="*/ 14 h 150"/>
              <a:gd name="T46" fmla="*/ 6332 w 6332"/>
              <a:gd name="T47" fmla="*/ 8 h 150"/>
              <a:gd name="T48" fmla="*/ 6286 w 6332"/>
              <a:gd name="T49" fmla="*/ 77 h 150"/>
              <a:gd name="T50" fmla="*/ 6205 w 6332"/>
              <a:gd name="T51" fmla="*/ 89 h 150"/>
              <a:gd name="T52" fmla="*/ 6134 w 6332"/>
              <a:gd name="T53" fmla="*/ 104 h 150"/>
              <a:gd name="T54" fmla="*/ 6067 w 6332"/>
              <a:gd name="T55" fmla="*/ 117 h 150"/>
              <a:gd name="T56" fmla="*/ 5990 w 6332"/>
              <a:gd name="T57" fmla="*/ 129 h 150"/>
              <a:gd name="T58" fmla="*/ 5894 w 6332"/>
              <a:gd name="T59" fmla="*/ 140 h 150"/>
              <a:gd name="T60" fmla="*/ 5773 w 6332"/>
              <a:gd name="T61" fmla="*/ 148 h 150"/>
              <a:gd name="T62" fmla="*/ 5616 w 6332"/>
              <a:gd name="T63" fmla="*/ 150 h 150"/>
              <a:gd name="T64" fmla="*/ 5418 w 6332"/>
              <a:gd name="T65" fmla="*/ 139 h 150"/>
              <a:gd name="T66" fmla="*/ 5207 w 6332"/>
              <a:gd name="T67" fmla="*/ 112 h 150"/>
              <a:gd name="T68" fmla="*/ 4961 w 6332"/>
              <a:gd name="T69" fmla="*/ 79 h 150"/>
              <a:gd name="T70" fmla="*/ 4704 w 6332"/>
              <a:gd name="T71" fmla="*/ 66 h 150"/>
              <a:gd name="T72" fmla="*/ 4497 w 6332"/>
              <a:gd name="T73" fmla="*/ 77 h 150"/>
              <a:gd name="T74" fmla="*/ 4280 w 6332"/>
              <a:gd name="T75" fmla="*/ 106 h 150"/>
              <a:gd name="T76" fmla="*/ 4040 w 6332"/>
              <a:gd name="T77" fmla="*/ 137 h 150"/>
              <a:gd name="T78" fmla="*/ 3794 w 6332"/>
              <a:gd name="T79" fmla="*/ 150 h 150"/>
              <a:gd name="T80" fmla="*/ 3565 w 6332"/>
              <a:gd name="T81" fmla="*/ 137 h 150"/>
              <a:gd name="T82" fmla="*/ 3337 w 6332"/>
              <a:gd name="T83" fmla="*/ 108 h 150"/>
              <a:gd name="T84" fmla="*/ 3110 w 6332"/>
              <a:gd name="T85" fmla="*/ 79 h 150"/>
              <a:gd name="T86" fmla="*/ 2884 w 6332"/>
              <a:gd name="T87" fmla="*/ 66 h 150"/>
              <a:gd name="T88" fmla="*/ 2655 w 6332"/>
              <a:gd name="T89" fmla="*/ 79 h 150"/>
              <a:gd name="T90" fmla="*/ 2429 w 6332"/>
              <a:gd name="T91" fmla="*/ 108 h 150"/>
              <a:gd name="T92" fmla="*/ 2202 w 6332"/>
              <a:gd name="T93" fmla="*/ 137 h 150"/>
              <a:gd name="T94" fmla="*/ 1972 w 6332"/>
              <a:gd name="T95" fmla="*/ 150 h 150"/>
              <a:gd name="T96" fmla="*/ 1726 w 6332"/>
              <a:gd name="T97" fmla="*/ 137 h 150"/>
              <a:gd name="T98" fmla="*/ 1486 w 6332"/>
              <a:gd name="T99" fmla="*/ 106 h 150"/>
              <a:gd name="T100" fmla="*/ 1269 w 6332"/>
              <a:gd name="T101" fmla="*/ 77 h 150"/>
              <a:gd name="T102" fmla="*/ 1062 w 6332"/>
              <a:gd name="T103" fmla="*/ 66 h 150"/>
              <a:gd name="T104" fmla="*/ 804 w 6332"/>
              <a:gd name="T105" fmla="*/ 79 h 150"/>
              <a:gd name="T106" fmla="*/ 559 w 6332"/>
              <a:gd name="T107" fmla="*/ 112 h 150"/>
              <a:gd name="T108" fmla="*/ 349 w 6332"/>
              <a:gd name="T109" fmla="*/ 139 h 150"/>
              <a:gd name="T110" fmla="*/ 152 w 6332"/>
              <a:gd name="T111" fmla="*/ 150 h 150"/>
              <a:gd name="T112" fmla="*/ 0 w 6332"/>
              <a:gd name="T113" fmla="*/ 148 h 150"/>
              <a:gd name="T114" fmla="*/ 71 w 6332"/>
              <a:gd name="T115" fmla="*/ 85 h 150"/>
              <a:gd name="T116" fmla="*/ 244 w 6332"/>
              <a:gd name="T117" fmla="*/ 83 h 150"/>
              <a:gd name="T118" fmla="*/ 440 w 6332"/>
              <a:gd name="T119" fmla="*/ 62 h 150"/>
              <a:gd name="T120" fmla="*/ 668 w 6332"/>
              <a:gd name="T121" fmla="*/ 31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6"/>
                </a:lnTo>
                <a:lnTo>
                  <a:pt x="1352" y="21"/>
                </a:lnTo>
                <a:lnTo>
                  <a:pt x="1501" y="42"/>
                </a:lnTo>
                <a:lnTo>
                  <a:pt x="1657" y="64"/>
                </a:lnTo>
                <a:lnTo>
                  <a:pt x="1814" y="79"/>
                </a:lnTo>
                <a:lnTo>
                  <a:pt x="1972" y="87"/>
                </a:lnTo>
                <a:lnTo>
                  <a:pt x="2118" y="81"/>
                </a:lnTo>
                <a:lnTo>
                  <a:pt x="2264" y="66"/>
                </a:lnTo>
                <a:lnTo>
                  <a:pt x="2413" y="44"/>
                </a:lnTo>
                <a:lnTo>
                  <a:pt x="2569" y="23"/>
                </a:lnTo>
                <a:lnTo>
                  <a:pt x="2724" y="8"/>
                </a:lnTo>
                <a:lnTo>
                  <a:pt x="2884" y="0"/>
                </a:lnTo>
                <a:lnTo>
                  <a:pt x="3041" y="8"/>
                </a:lnTo>
                <a:lnTo>
                  <a:pt x="3199" y="23"/>
                </a:lnTo>
                <a:lnTo>
                  <a:pt x="3352" y="44"/>
                </a:lnTo>
                <a:lnTo>
                  <a:pt x="3504" y="66"/>
                </a:lnTo>
                <a:lnTo>
                  <a:pt x="3650" y="81"/>
                </a:lnTo>
                <a:lnTo>
                  <a:pt x="3794" y="87"/>
                </a:lnTo>
                <a:lnTo>
                  <a:pt x="3953" y="79"/>
                </a:lnTo>
                <a:lnTo>
                  <a:pt x="4109" y="64"/>
                </a:lnTo>
                <a:lnTo>
                  <a:pt x="4264" y="42"/>
                </a:lnTo>
                <a:lnTo>
                  <a:pt x="4414" y="21"/>
                </a:lnTo>
                <a:lnTo>
                  <a:pt x="4560" y="6"/>
                </a:lnTo>
                <a:lnTo>
                  <a:pt x="4704" y="0"/>
                </a:lnTo>
                <a:lnTo>
                  <a:pt x="4840" y="4"/>
                </a:lnTo>
                <a:lnTo>
                  <a:pt x="4971" y="16"/>
                </a:lnTo>
                <a:lnTo>
                  <a:pt x="5098" y="31"/>
                </a:lnTo>
                <a:lnTo>
                  <a:pt x="5222" y="48"/>
                </a:lnTo>
                <a:lnTo>
                  <a:pt x="5326" y="62"/>
                </a:lnTo>
                <a:lnTo>
                  <a:pt x="5426" y="75"/>
                </a:lnTo>
                <a:lnTo>
                  <a:pt x="5524" y="83"/>
                </a:lnTo>
                <a:lnTo>
                  <a:pt x="5616" y="87"/>
                </a:lnTo>
                <a:lnTo>
                  <a:pt x="5704" y="85"/>
                </a:lnTo>
                <a:lnTo>
                  <a:pt x="5781" y="83"/>
                </a:lnTo>
                <a:lnTo>
                  <a:pt x="5848" y="79"/>
                </a:lnTo>
                <a:lnTo>
                  <a:pt x="5906" y="75"/>
                </a:lnTo>
                <a:lnTo>
                  <a:pt x="5956" y="69"/>
                </a:lnTo>
                <a:lnTo>
                  <a:pt x="6000" y="64"/>
                </a:lnTo>
                <a:lnTo>
                  <a:pt x="6040" y="56"/>
                </a:lnTo>
                <a:lnTo>
                  <a:pt x="6077" y="48"/>
                </a:lnTo>
                <a:lnTo>
                  <a:pt x="6111" y="41"/>
                </a:lnTo>
                <a:lnTo>
                  <a:pt x="6150" y="33"/>
                </a:lnTo>
                <a:lnTo>
                  <a:pt x="6188" y="25"/>
                </a:lnTo>
                <a:lnTo>
                  <a:pt x="6228" y="19"/>
                </a:lnTo>
                <a:lnTo>
                  <a:pt x="6275" y="14"/>
                </a:lnTo>
                <a:lnTo>
                  <a:pt x="6326" y="8"/>
                </a:lnTo>
                <a:lnTo>
                  <a:pt x="6332" y="8"/>
                </a:lnTo>
                <a:lnTo>
                  <a:pt x="6332" y="71"/>
                </a:lnTo>
                <a:lnTo>
                  <a:pt x="6286" y="77"/>
                </a:lnTo>
                <a:lnTo>
                  <a:pt x="6244" y="83"/>
                </a:lnTo>
                <a:lnTo>
                  <a:pt x="6205" y="89"/>
                </a:lnTo>
                <a:lnTo>
                  <a:pt x="6169" y="96"/>
                </a:lnTo>
                <a:lnTo>
                  <a:pt x="6134" y="104"/>
                </a:lnTo>
                <a:lnTo>
                  <a:pt x="6102" y="110"/>
                </a:lnTo>
                <a:lnTo>
                  <a:pt x="6067" y="117"/>
                </a:lnTo>
                <a:lnTo>
                  <a:pt x="6031" y="123"/>
                </a:lnTo>
                <a:lnTo>
                  <a:pt x="5990" y="129"/>
                </a:lnTo>
                <a:lnTo>
                  <a:pt x="5944" y="135"/>
                </a:lnTo>
                <a:lnTo>
                  <a:pt x="5894" y="140"/>
                </a:lnTo>
                <a:lnTo>
                  <a:pt x="5837" y="144"/>
                </a:lnTo>
                <a:lnTo>
                  <a:pt x="5773" y="148"/>
                </a:lnTo>
                <a:lnTo>
                  <a:pt x="5699" y="150"/>
                </a:lnTo>
                <a:lnTo>
                  <a:pt x="5616" y="150"/>
                </a:lnTo>
                <a:lnTo>
                  <a:pt x="5518" y="146"/>
                </a:lnTo>
                <a:lnTo>
                  <a:pt x="5418" y="139"/>
                </a:lnTo>
                <a:lnTo>
                  <a:pt x="5315" y="125"/>
                </a:lnTo>
                <a:lnTo>
                  <a:pt x="5207" y="112"/>
                </a:lnTo>
                <a:lnTo>
                  <a:pt x="5086" y="94"/>
                </a:lnTo>
                <a:lnTo>
                  <a:pt x="4961" y="79"/>
                </a:lnTo>
                <a:lnTo>
                  <a:pt x="4835" y="69"/>
                </a:lnTo>
                <a:lnTo>
                  <a:pt x="4704" y="66"/>
                </a:lnTo>
                <a:lnTo>
                  <a:pt x="4602" y="67"/>
                </a:lnTo>
                <a:lnTo>
                  <a:pt x="4497" y="77"/>
                </a:lnTo>
                <a:lnTo>
                  <a:pt x="4389" y="91"/>
                </a:lnTo>
                <a:lnTo>
                  <a:pt x="4280" y="106"/>
                </a:lnTo>
                <a:lnTo>
                  <a:pt x="4161" y="121"/>
                </a:lnTo>
                <a:lnTo>
                  <a:pt x="4040" y="137"/>
                </a:lnTo>
                <a:lnTo>
                  <a:pt x="3919" y="146"/>
                </a:lnTo>
                <a:lnTo>
                  <a:pt x="3794" y="150"/>
                </a:lnTo>
                <a:lnTo>
                  <a:pt x="3681" y="146"/>
                </a:lnTo>
                <a:lnTo>
                  <a:pt x="3565" y="137"/>
                </a:lnTo>
                <a:lnTo>
                  <a:pt x="3450" y="123"/>
                </a:lnTo>
                <a:lnTo>
                  <a:pt x="3337" y="108"/>
                </a:lnTo>
                <a:lnTo>
                  <a:pt x="3226" y="92"/>
                </a:lnTo>
                <a:lnTo>
                  <a:pt x="3110" y="79"/>
                </a:lnTo>
                <a:lnTo>
                  <a:pt x="2997" y="67"/>
                </a:lnTo>
                <a:lnTo>
                  <a:pt x="2884" y="66"/>
                </a:lnTo>
                <a:lnTo>
                  <a:pt x="2771" y="67"/>
                </a:lnTo>
                <a:lnTo>
                  <a:pt x="2655" y="79"/>
                </a:lnTo>
                <a:lnTo>
                  <a:pt x="2542" y="92"/>
                </a:lnTo>
                <a:lnTo>
                  <a:pt x="2429" y="108"/>
                </a:lnTo>
                <a:lnTo>
                  <a:pt x="2316" y="123"/>
                </a:lnTo>
                <a:lnTo>
                  <a:pt x="2202" y="137"/>
                </a:lnTo>
                <a:lnTo>
                  <a:pt x="2087" y="146"/>
                </a:lnTo>
                <a:lnTo>
                  <a:pt x="1972" y="150"/>
                </a:lnTo>
                <a:lnTo>
                  <a:pt x="1849" y="146"/>
                </a:lnTo>
                <a:lnTo>
                  <a:pt x="1726" y="137"/>
                </a:lnTo>
                <a:lnTo>
                  <a:pt x="1605" y="121"/>
                </a:lnTo>
                <a:lnTo>
                  <a:pt x="1486" y="106"/>
                </a:lnTo>
                <a:lnTo>
                  <a:pt x="1377" y="91"/>
                </a:lnTo>
                <a:lnTo>
                  <a:pt x="1269" y="77"/>
                </a:lnTo>
                <a:lnTo>
                  <a:pt x="1165" y="67"/>
                </a:lnTo>
                <a:lnTo>
                  <a:pt x="1062" y="66"/>
                </a:lnTo>
                <a:lnTo>
                  <a:pt x="931" y="69"/>
                </a:lnTo>
                <a:lnTo>
                  <a:pt x="804" y="79"/>
                </a:lnTo>
                <a:lnTo>
                  <a:pt x="682" y="94"/>
                </a:lnTo>
                <a:lnTo>
                  <a:pt x="559" y="112"/>
                </a:lnTo>
                <a:lnTo>
                  <a:pt x="453" y="125"/>
                </a:lnTo>
                <a:lnTo>
                  <a:pt x="349" y="139"/>
                </a:lnTo>
                <a:lnTo>
                  <a:pt x="250" y="146"/>
                </a:lnTo>
                <a:lnTo>
                  <a:pt x="152" y="150"/>
                </a:lnTo>
                <a:lnTo>
                  <a:pt x="71" y="150"/>
                </a:lnTo>
                <a:lnTo>
                  <a:pt x="0" y="148"/>
                </a:lnTo>
                <a:lnTo>
                  <a:pt x="0" y="83"/>
                </a:lnTo>
                <a:lnTo>
                  <a:pt x="71" y="85"/>
                </a:lnTo>
                <a:lnTo>
                  <a:pt x="152" y="87"/>
                </a:lnTo>
                <a:lnTo>
                  <a:pt x="244" y="83"/>
                </a:lnTo>
                <a:lnTo>
                  <a:pt x="340" y="75"/>
                </a:lnTo>
                <a:lnTo>
                  <a:pt x="440" y="62"/>
                </a:lnTo>
                <a:lnTo>
                  <a:pt x="543" y="48"/>
                </a:lnTo>
                <a:lnTo>
                  <a:pt x="668" y="31"/>
                </a:lnTo>
                <a:lnTo>
                  <a:pt x="797" y="16"/>
                </a:lnTo>
                <a:lnTo>
                  <a:pt x="927" y="4"/>
                </a:lnTo>
                <a:lnTo>
                  <a:pt x="1062"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4" name="Freeform 32"/>
          <p:cNvSpPr>
            <a:spLocks/>
          </p:cNvSpPr>
          <p:nvPr/>
        </p:nvSpPr>
        <p:spPr bwMode="auto">
          <a:xfrm>
            <a:off x="-15346" y="6774360"/>
            <a:ext cx="12470770" cy="295423"/>
          </a:xfrm>
          <a:custGeom>
            <a:avLst/>
            <a:gdLst>
              <a:gd name="T0" fmla="*/ 1206 w 6332"/>
              <a:gd name="T1" fmla="*/ 6 h 150"/>
              <a:gd name="T2" fmla="*/ 1501 w 6332"/>
              <a:gd name="T3" fmla="*/ 43 h 150"/>
              <a:gd name="T4" fmla="*/ 1814 w 6332"/>
              <a:gd name="T5" fmla="*/ 79 h 150"/>
              <a:gd name="T6" fmla="*/ 2118 w 6332"/>
              <a:gd name="T7" fmla="*/ 81 h 150"/>
              <a:gd name="T8" fmla="*/ 2413 w 6332"/>
              <a:gd name="T9" fmla="*/ 45 h 150"/>
              <a:gd name="T10" fmla="*/ 2724 w 6332"/>
              <a:gd name="T11" fmla="*/ 8 h 150"/>
              <a:gd name="T12" fmla="*/ 3041 w 6332"/>
              <a:gd name="T13" fmla="*/ 8 h 150"/>
              <a:gd name="T14" fmla="*/ 3352 w 6332"/>
              <a:gd name="T15" fmla="*/ 45 h 150"/>
              <a:gd name="T16" fmla="*/ 3650 w 6332"/>
              <a:gd name="T17" fmla="*/ 81 h 150"/>
              <a:gd name="T18" fmla="*/ 3953 w 6332"/>
              <a:gd name="T19" fmla="*/ 79 h 150"/>
              <a:gd name="T20" fmla="*/ 4264 w 6332"/>
              <a:gd name="T21" fmla="*/ 43 h 150"/>
              <a:gd name="T22" fmla="*/ 4560 w 6332"/>
              <a:gd name="T23" fmla="*/ 6 h 150"/>
              <a:gd name="T24" fmla="*/ 4840 w 6332"/>
              <a:gd name="T25" fmla="*/ 4 h 150"/>
              <a:gd name="T26" fmla="*/ 5098 w 6332"/>
              <a:gd name="T27" fmla="*/ 31 h 150"/>
              <a:gd name="T28" fmla="*/ 5326 w 6332"/>
              <a:gd name="T29" fmla="*/ 62 h 150"/>
              <a:gd name="T30" fmla="*/ 5524 w 6332"/>
              <a:gd name="T31" fmla="*/ 83 h 150"/>
              <a:gd name="T32" fmla="*/ 5704 w 6332"/>
              <a:gd name="T33" fmla="*/ 85 h 150"/>
              <a:gd name="T34" fmla="*/ 5848 w 6332"/>
              <a:gd name="T35" fmla="*/ 79 h 150"/>
              <a:gd name="T36" fmla="*/ 5956 w 6332"/>
              <a:gd name="T37" fmla="*/ 70 h 150"/>
              <a:gd name="T38" fmla="*/ 6040 w 6332"/>
              <a:gd name="T39" fmla="*/ 56 h 150"/>
              <a:gd name="T40" fmla="*/ 6111 w 6332"/>
              <a:gd name="T41" fmla="*/ 43 h 150"/>
              <a:gd name="T42" fmla="*/ 6188 w 6332"/>
              <a:gd name="T43" fmla="*/ 27 h 150"/>
              <a:gd name="T44" fmla="*/ 6275 w 6332"/>
              <a:gd name="T45" fmla="*/ 14 h 150"/>
              <a:gd name="T46" fmla="*/ 6332 w 6332"/>
              <a:gd name="T47" fmla="*/ 8 h 150"/>
              <a:gd name="T48" fmla="*/ 6286 w 6332"/>
              <a:gd name="T49" fmla="*/ 77 h 150"/>
              <a:gd name="T50" fmla="*/ 6205 w 6332"/>
              <a:gd name="T51" fmla="*/ 89 h 150"/>
              <a:gd name="T52" fmla="*/ 6134 w 6332"/>
              <a:gd name="T53" fmla="*/ 104 h 150"/>
              <a:gd name="T54" fmla="*/ 6067 w 6332"/>
              <a:gd name="T55" fmla="*/ 118 h 150"/>
              <a:gd name="T56" fmla="*/ 5990 w 6332"/>
              <a:gd name="T57" fmla="*/ 131 h 150"/>
              <a:gd name="T58" fmla="*/ 5894 w 6332"/>
              <a:gd name="T59" fmla="*/ 141 h 150"/>
              <a:gd name="T60" fmla="*/ 5773 w 6332"/>
              <a:gd name="T61" fmla="*/ 148 h 150"/>
              <a:gd name="T62" fmla="*/ 5616 w 6332"/>
              <a:gd name="T63" fmla="*/ 150 h 150"/>
              <a:gd name="T64" fmla="*/ 5418 w 6332"/>
              <a:gd name="T65" fmla="*/ 139 h 150"/>
              <a:gd name="T66" fmla="*/ 5207 w 6332"/>
              <a:gd name="T67" fmla="*/ 112 h 150"/>
              <a:gd name="T68" fmla="*/ 4961 w 6332"/>
              <a:gd name="T69" fmla="*/ 79 h 150"/>
              <a:gd name="T70" fmla="*/ 4704 w 6332"/>
              <a:gd name="T71" fmla="*/ 66 h 150"/>
              <a:gd name="T72" fmla="*/ 4497 w 6332"/>
              <a:gd name="T73" fmla="*/ 77 h 150"/>
              <a:gd name="T74" fmla="*/ 4280 w 6332"/>
              <a:gd name="T75" fmla="*/ 106 h 150"/>
              <a:gd name="T76" fmla="*/ 4040 w 6332"/>
              <a:gd name="T77" fmla="*/ 137 h 150"/>
              <a:gd name="T78" fmla="*/ 3794 w 6332"/>
              <a:gd name="T79" fmla="*/ 150 h 150"/>
              <a:gd name="T80" fmla="*/ 3565 w 6332"/>
              <a:gd name="T81" fmla="*/ 137 h 150"/>
              <a:gd name="T82" fmla="*/ 3337 w 6332"/>
              <a:gd name="T83" fmla="*/ 108 h 150"/>
              <a:gd name="T84" fmla="*/ 3110 w 6332"/>
              <a:gd name="T85" fmla="*/ 79 h 150"/>
              <a:gd name="T86" fmla="*/ 2884 w 6332"/>
              <a:gd name="T87" fmla="*/ 66 h 150"/>
              <a:gd name="T88" fmla="*/ 2655 w 6332"/>
              <a:gd name="T89" fmla="*/ 79 h 150"/>
              <a:gd name="T90" fmla="*/ 2429 w 6332"/>
              <a:gd name="T91" fmla="*/ 108 h 150"/>
              <a:gd name="T92" fmla="*/ 2202 w 6332"/>
              <a:gd name="T93" fmla="*/ 137 h 150"/>
              <a:gd name="T94" fmla="*/ 1972 w 6332"/>
              <a:gd name="T95" fmla="*/ 150 h 150"/>
              <a:gd name="T96" fmla="*/ 1726 w 6332"/>
              <a:gd name="T97" fmla="*/ 137 h 150"/>
              <a:gd name="T98" fmla="*/ 1486 w 6332"/>
              <a:gd name="T99" fmla="*/ 106 h 150"/>
              <a:gd name="T100" fmla="*/ 1269 w 6332"/>
              <a:gd name="T101" fmla="*/ 77 h 150"/>
              <a:gd name="T102" fmla="*/ 1062 w 6332"/>
              <a:gd name="T103" fmla="*/ 66 h 150"/>
              <a:gd name="T104" fmla="*/ 804 w 6332"/>
              <a:gd name="T105" fmla="*/ 79 h 150"/>
              <a:gd name="T106" fmla="*/ 559 w 6332"/>
              <a:gd name="T107" fmla="*/ 112 h 150"/>
              <a:gd name="T108" fmla="*/ 349 w 6332"/>
              <a:gd name="T109" fmla="*/ 139 h 150"/>
              <a:gd name="T110" fmla="*/ 152 w 6332"/>
              <a:gd name="T111" fmla="*/ 150 h 150"/>
              <a:gd name="T112" fmla="*/ 0 w 6332"/>
              <a:gd name="T113" fmla="*/ 148 h 150"/>
              <a:gd name="T114" fmla="*/ 71 w 6332"/>
              <a:gd name="T115" fmla="*/ 85 h 150"/>
              <a:gd name="T116" fmla="*/ 244 w 6332"/>
              <a:gd name="T117" fmla="*/ 83 h 150"/>
              <a:gd name="T118" fmla="*/ 440 w 6332"/>
              <a:gd name="T119" fmla="*/ 62 h 150"/>
              <a:gd name="T120" fmla="*/ 668 w 6332"/>
              <a:gd name="T121" fmla="*/ 31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6"/>
                </a:lnTo>
                <a:lnTo>
                  <a:pt x="1352" y="22"/>
                </a:lnTo>
                <a:lnTo>
                  <a:pt x="1501" y="43"/>
                </a:lnTo>
                <a:lnTo>
                  <a:pt x="1657" y="64"/>
                </a:lnTo>
                <a:lnTo>
                  <a:pt x="1814" y="79"/>
                </a:lnTo>
                <a:lnTo>
                  <a:pt x="1972" y="87"/>
                </a:lnTo>
                <a:lnTo>
                  <a:pt x="2118" y="81"/>
                </a:lnTo>
                <a:lnTo>
                  <a:pt x="2264" y="66"/>
                </a:lnTo>
                <a:lnTo>
                  <a:pt x="2413" y="45"/>
                </a:lnTo>
                <a:lnTo>
                  <a:pt x="2569" y="23"/>
                </a:lnTo>
                <a:lnTo>
                  <a:pt x="2724" y="8"/>
                </a:lnTo>
                <a:lnTo>
                  <a:pt x="2884" y="0"/>
                </a:lnTo>
                <a:lnTo>
                  <a:pt x="3041" y="8"/>
                </a:lnTo>
                <a:lnTo>
                  <a:pt x="3199" y="23"/>
                </a:lnTo>
                <a:lnTo>
                  <a:pt x="3352" y="45"/>
                </a:lnTo>
                <a:lnTo>
                  <a:pt x="3504" y="66"/>
                </a:lnTo>
                <a:lnTo>
                  <a:pt x="3650" y="81"/>
                </a:lnTo>
                <a:lnTo>
                  <a:pt x="3794" y="87"/>
                </a:lnTo>
                <a:lnTo>
                  <a:pt x="3953" y="79"/>
                </a:lnTo>
                <a:lnTo>
                  <a:pt x="4109" y="64"/>
                </a:lnTo>
                <a:lnTo>
                  <a:pt x="4264" y="43"/>
                </a:lnTo>
                <a:lnTo>
                  <a:pt x="4414" y="22"/>
                </a:lnTo>
                <a:lnTo>
                  <a:pt x="4560" y="6"/>
                </a:lnTo>
                <a:lnTo>
                  <a:pt x="4704" y="0"/>
                </a:lnTo>
                <a:lnTo>
                  <a:pt x="4840" y="4"/>
                </a:lnTo>
                <a:lnTo>
                  <a:pt x="4971" y="16"/>
                </a:lnTo>
                <a:lnTo>
                  <a:pt x="5098" y="31"/>
                </a:lnTo>
                <a:lnTo>
                  <a:pt x="5222" y="48"/>
                </a:lnTo>
                <a:lnTo>
                  <a:pt x="5326" y="62"/>
                </a:lnTo>
                <a:lnTo>
                  <a:pt x="5426" y="75"/>
                </a:lnTo>
                <a:lnTo>
                  <a:pt x="5524" y="83"/>
                </a:lnTo>
                <a:lnTo>
                  <a:pt x="5616" y="87"/>
                </a:lnTo>
                <a:lnTo>
                  <a:pt x="5704" y="85"/>
                </a:lnTo>
                <a:lnTo>
                  <a:pt x="5781" y="83"/>
                </a:lnTo>
                <a:lnTo>
                  <a:pt x="5848" y="79"/>
                </a:lnTo>
                <a:lnTo>
                  <a:pt x="5906" y="75"/>
                </a:lnTo>
                <a:lnTo>
                  <a:pt x="5956" y="70"/>
                </a:lnTo>
                <a:lnTo>
                  <a:pt x="6000" y="64"/>
                </a:lnTo>
                <a:lnTo>
                  <a:pt x="6040" y="56"/>
                </a:lnTo>
                <a:lnTo>
                  <a:pt x="6077" y="48"/>
                </a:lnTo>
                <a:lnTo>
                  <a:pt x="6111" y="43"/>
                </a:lnTo>
                <a:lnTo>
                  <a:pt x="6150" y="33"/>
                </a:lnTo>
                <a:lnTo>
                  <a:pt x="6188" y="27"/>
                </a:lnTo>
                <a:lnTo>
                  <a:pt x="6228" y="20"/>
                </a:lnTo>
                <a:lnTo>
                  <a:pt x="6275" y="14"/>
                </a:lnTo>
                <a:lnTo>
                  <a:pt x="6326" y="8"/>
                </a:lnTo>
                <a:lnTo>
                  <a:pt x="6332" y="8"/>
                </a:lnTo>
                <a:lnTo>
                  <a:pt x="6332" y="72"/>
                </a:lnTo>
                <a:lnTo>
                  <a:pt x="6286" y="77"/>
                </a:lnTo>
                <a:lnTo>
                  <a:pt x="6244" y="83"/>
                </a:lnTo>
                <a:lnTo>
                  <a:pt x="6205" y="89"/>
                </a:lnTo>
                <a:lnTo>
                  <a:pt x="6169" y="96"/>
                </a:lnTo>
                <a:lnTo>
                  <a:pt x="6134" y="104"/>
                </a:lnTo>
                <a:lnTo>
                  <a:pt x="6102" y="110"/>
                </a:lnTo>
                <a:lnTo>
                  <a:pt x="6067" y="118"/>
                </a:lnTo>
                <a:lnTo>
                  <a:pt x="6031" y="123"/>
                </a:lnTo>
                <a:lnTo>
                  <a:pt x="5990" y="131"/>
                </a:lnTo>
                <a:lnTo>
                  <a:pt x="5944" y="137"/>
                </a:lnTo>
                <a:lnTo>
                  <a:pt x="5894" y="141"/>
                </a:lnTo>
                <a:lnTo>
                  <a:pt x="5837" y="145"/>
                </a:lnTo>
                <a:lnTo>
                  <a:pt x="5773" y="148"/>
                </a:lnTo>
                <a:lnTo>
                  <a:pt x="5699" y="150"/>
                </a:lnTo>
                <a:lnTo>
                  <a:pt x="5616" y="150"/>
                </a:lnTo>
                <a:lnTo>
                  <a:pt x="5518" y="148"/>
                </a:lnTo>
                <a:lnTo>
                  <a:pt x="5418" y="139"/>
                </a:lnTo>
                <a:lnTo>
                  <a:pt x="5315" y="125"/>
                </a:lnTo>
                <a:lnTo>
                  <a:pt x="5207" y="112"/>
                </a:lnTo>
                <a:lnTo>
                  <a:pt x="5086" y="95"/>
                </a:lnTo>
                <a:lnTo>
                  <a:pt x="4961" y="79"/>
                </a:lnTo>
                <a:lnTo>
                  <a:pt x="4835" y="70"/>
                </a:lnTo>
                <a:lnTo>
                  <a:pt x="4704" y="66"/>
                </a:lnTo>
                <a:lnTo>
                  <a:pt x="4602" y="68"/>
                </a:lnTo>
                <a:lnTo>
                  <a:pt x="4497" y="77"/>
                </a:lnTo>
                <a:lnTo>
                  <a:pt x="4389" y="91"/>
                </a:lnTo>
                <a:lnTo>
                  <a:pt x="4280" y="106"/>
                </a:lnTo>
                <a:lnTo>
                  <a:pt x="4161" y="121"/>
                </a:lnTo>
                <a:lnTo>
                  <a:pt x="4040" y="137"/>
                </a:lnTo>
                <a:lnTo>
                  <a:pt x="3919" y="146"/>
                </a:lnTo>
                <a:lnTo>
                  <a:pt x="3794" y="150"/>
                </a:lnTo>
                <a:lnTo>
                  <a:pt x="3681" y="146"/>
                </a:lnTo>
                <a:lnTo>
                  <a:pt x="3565" y="137"/>
                </a:lnTo>
                <a:lnTo>
                  <a:pt x="3450" y="123"/>
                </a:lnTo>
                <a:lnTo>
                  <a:pt x="3337" y="108"/>
                </a:lnTo>
                <a:lnTo>
                  <a:pt x="3226" y="93"/>
                </a:lnTo>
                <a:lnTo>
                  <a:pt x="3110" y="79"/>
                </a:lnTo>
                <a:lnTo>
                  <a:pt x="2997" y="70"/>
                </a:lnTo>
                <a:lnTo>
                  <a:pt x="2884" y="66"/>
                </a:lnTo>
                <a:lnTo>
                  <a:pt x="2771" y="70"/>
                </a:lnTo>
                <a:lnTo>
                  <a:pt x="2655" y="79"/>
                </a:lnTo>
                <a:lnTo>
                  <a:pt x="2542" y="93"/>
                </a:lnTo>
                <a:lnTo>
                  <a:pt x="2429" y="108"/>
                </a:lnTo>
                <a:lnTo>
                  <a:pt x="2316" y="123"/>
                </a:lnTo>
                <a:lnTo>
                  <a:pt x="2202" y="137"/>
                </a:lnTo>
                <a:lnTo>
                  <a:pt x="2087" y="146"/>
                </a:lnTo>
                <a:lnTo>
                  <a:pt x="1972" y="150"/>
                </a:lnTo>
                <a:lnTo>
                  <a:pt x="1849" y="146"/>
                </a:lnTo>
                <a:lnTo>
                  <a:pt x="1726" y="137"/>
                </a:lnTo>
                <a:lnTo>
                  <a:pt x="1605" y="121"/>
                </a:lnTo>
                <a:lnTo>
                  <a:pt x="1486" y="106"/>
                </a:lnTo>
                <a:lnTo>
                  <a:pt x="1377" y="91"/>
                </a:lnTo>
                <a:lnTo>
                  <a:pt x="1269" y="77"/>
                </a:lnTo>
                <a:lnTo>
                  <a:pt x="1165" y="68"/>
                </a:lnTo>
                <a:lnTo>
                  <a:pt x="1062" y="66"/>
                </a:lnTo>
                <a:lnTo>
                  <a:pt x="931" y="70"/>
                </a:lnTo>
                <a:lnTo>
                  <a:pt x="804" y="79"/>
                </a:lnTo>
                <a:lnTo>
                  <a:pt x="682" y="95"/>
                </a:lnTo>
                <a:lnTo>
                  <a:pt x="559" y="112"/>
                </a:lnTo>
                <a:lnTo>
                  <a:pt x="453" y="125"/>
                </a:lnTo>
                <a:lnTo>
                  <a:pt x="349" y="139"/>
                </a:lnTo>
                <a:lnTo>
                  <a:pt x="250" y="148"/>
                </a:lnTo>
                <a:lnTo>
                  <a:pt x="152" y="150"/>
                </a:lnTo>
                <a:lnTo>
                  <a:pt x="71" y="150"/>
                </a:lnTo>
                <a:lnTo>
                  <a:pt x="0" y="148"/>
                </a:lnTo>
                <a:lnTo>
                  <a:pt x="0" y="85"/>
                </a:lnTo>
                <a:lnTo>
                  <a:pt x="71" y="85"/>
                </a:lnTo>
                <a:lnTo>
                  <a:pt x="152" y="87"/>
                </a:lnTo>
                <a:lnTo>
                  <a:pt x="244" y="83"/>
                </a:lnTo>
                <a:lnTo>
                  <a:pt x="340" y="75"/>
                </a:lnTo>
                <a:lnTo>
                  <a:pt x="440" y="62"/>
                </a:lnTo>
                <a:lnTo>
                  <a:pt x="543" y="48"/>
                </a:lnTo>
                <a:lnTo>
                  <a:pt x="668" y="31"/>
                </a:lnTo>
                <a:lnTo>
                  <a:pt x="797" y="16"/>
                </a:lnTo>
                <a:lnTo>
                  <a:pt x="927" y="4"/>
                </a:lnTo>
                <a:lnTo>
                  <a:pt x="1062" y="0"/>
                </a:lnTo>
                <a:close/>
              </a:path>
            </a:pathLst>
          </a:custGeom>
          <a:solidFill>
            <a:srgbClr val="1EBBEE"/>
          </a:solidFill>
          <a:ln w="0">
            <a:solidFill>
              <a:srgbClr val="1EBBE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5" name="Freeform 33"/>
          <p:cNvSpPr>
            <a:spLocks/>
          </p:cNvSpPr>
          <p:nvPr/>
        </p:nvSpPr>
        <p:spPr bwMode="auto">
          <a:xfrm>
            <a:off x="-15346" y="6616801"/>
            <a:ext cx="12470770" cy="295423"/>
          </a:xfrm>
          <a:custGeom>
            <a:avLst/>
            <a:gdLst>
              <a:gd name="T0" fmla="*/ 1206 w 6332"/>
              <a:gd name="T1" fmla="*/ 5 h 150"/>
              <a:gd name="T2" fmla="*/ 1501 w 6332"/>
              <a:gd name="T3" fmla="*/ 40 h 150"/>
              <a:gd name="T4" fmla="*/ 1814 w 6332"/>
              <a:gd name="T5" fmla="*/ 79 h 150"/>
              <a:gd name="T6" fmla="*/ 2118 w 6332"/>
              <a:gd name="T7" fmla="*/ 79 h 150"/>
              <a:gd name="T8" fmla="*/ 2413 w 6332"/>
              <a:gd name="T9" fmla="*/ 42 h 150"/>
              <a:gd name="T10" fmla="*/ 2724 w 6332"/>
              <a:gd name="T11" fmla="*/ 5 h 150"/>
              <a:gd name="T12" fmla="*/ 3041 w 6332"/>
              <a:gd name="T13" fmla="*/ 5 h 150"/>
              <a:gd name="T14" fmla="*/ 3352 w 6332"/>
              <a:gd name="T15" fmla="*/ 42 h 150"/>
              <a:gd name="T16" fmla="*/ 3650 w 6332"/>
              <a:gd name="T17" fmla="*/ 79 h 150"/>
              <a:gd name="T18" fmla="*/ 3953 w 6332"/>
              <a:gd name="T19" fmla="*/ 79 h 150"/>
              <a:gd name="T20" fmla="*/ 4264 w 6332"/>
              <a:gd name="T21" fmla="*/ 40 h 150"/>
              <a:gd name="T22" fmla="*/ 4560 w 6332"/>
              <a:gd name="T23" fmla="*/ 5 h 150"/>
              <a:gd name="T24" fmla="*/ 4840 w 6332"/>
              <a:gd name="T25" fmla="*/ 4 h 150"/>
              <a:gd name="T26" fmla="*/ 5098 w 6332"/>
              <a:gd name="T27" fmla="*/ 29 h 150"/>
              <a:gd name="T28" fmla="*/ 5326 w 6332"/>
              <a:gd name="T29" fmla="*/ 61 h 150"/>
              <a:gd name="T30" fmla="*/ 5524 w 6332"/>
              <a:gd name="T31" fmla="*/ 80 h 150"/>
              <a:gd name="T32" fmla="*/ 5704 w 6332"/>
              <a:gd name="T33" fmla="*/ 84 h 150"/>
              <a:gd name="T34" fmla="*/ 5848 w 6332"/>
              <a:gd name="T35" fmla="*/ 79 h 150"/>
              <a:gd name="T36" fmla="*/ 5956 w 6332"/>
              <a:gd name="T37" fmla="*/ 67 h 150"/>
              <a:gd name="T38" fmla="*/ 6040 w 6332"/>
              <a:gd name="T39" fmla="*/ 54 h 150"/>
              <a:gd name="T40" fmla="*/ 6111 w 6332"/>
              <a:gd name="T41" fmla="*/ 40 h 150"/>
              <a:gd name="T42" fmla="*/ 6188 w 6332"/>
              <a:gd name="T43" fmla="*/ 25 h 150"/>
              <a:gd name="T44" fmla="*/ 6275 w 6332"/>
              <a:gd name="T45" fmla="*/ 11 h 150"/>
              <a:gd name="T46" fmla="*/ 6332 w 6332"/>
              <a:gd name="T47" fmla="*/ 5 h 150"/>
              <a:gd name="T48" fmla="*/ 6286 w 6332"/>
              <a:gd name="T49" fmla="*/ 75 h 150"/>
              <a:gd name="T50" fmla="*/ 6205 w 6332"/>
              <a:gd name="T51" fmla="*/ 88 h 150"/>
              <a:gd name="T52" fmla="*/ 6134 w 6332"/>
              <a:gd name="T53" fmla="*/ 102 h 150"/>
              <a:gd name="T54" fmla="*/ 6067 w 6332"/>
              <a:gd name="T55" fmla="*/ 115 h 150"/>
              <a:gd name="T56" fmla="*/ 5990 w 6332"/>
              <a:gd name="T57" fmla="*/ 128 h 150"/>
              <a:gd name="T58" fmla="*/ 5894 w 6332"/>
              <a:gd name="T59" fmla="*/ 138 h 150"/>
              <a:gd name="T60" fmla="*/ 5773 w 6332"/>
              <a:gd name="T61" fmla="*/ 146 h 150"/>
              <a:gd name="T62" fmla="*/ 5616 w 6332"/>
              <a:gd name="T63" fmla="*/ 150 h 150"/>
              <a:gd name="T64" fmla="*/ 5418 w 6332"/>
              <a:gd name="T65" fmla="*/ 136 h 150"/>
              <a:gd name="T66" fmla="*/ 5207 w 6332"/>
              <a:gd name="T67" fmla="*/ 109 h 150"/>
              <a:gd name="T68" fmla="*/ 4961 w 6332"/>
              <a:gd name="T69" fmla="*/ 79 h 150"/>
              <a:gd name="T70" fmla="*/ 4704 w 6332"/>
              <a:gd name="T71" fmla="*/ 63 h 150"/>
              <a:gd name="T72" fmla="*/ 4497 w 6332"/>
              <a:gd name="T73" fmla="*/ 77 h 150"/>
              <a:gd name="T74" fmla="*/ 4280 w 6332"/>
              <a:gd name="T75" fmla="*/ 103 h 150"/>
              <a:gd name="T76" fmla="*/ 4040 w 6332"/>
              <a:gd name="T77" fmla="*/ 134 h 150"/>
              <a:gd name="T78" fmla="*/ 3794 w 6332"/>
              <a:gd name="T79" fmla="*/ 150 h 150"/>
              <a:gd name="T80" fmla="*/ 3565 w 6332"/>
              <a:gd name="T81" fmla="*/ 136 h 150"/>
              <a:gd name="T82" fmla="*/ 3337 w 6332"/>
              <a:gd name="T83" fmla="*/ 105 h 150"/>
              <a:gd name="T84" fmla="*/ 3110 w 6332"/>
              <a:gd name="T85" fmla="*/ 77 h 150"/>
              <a:gd name="T86" fmla="*/ 2884 w 6332"/>
              <a:gd name="T87" fmla="*/ 63 h 150"/>
              <a:gd name="T88" fmla="*/ 2655 w 6332"/>
              <a:gd name="T89" fmla="*/ 77 h 150"/>
              <a:gd name="T90" fmla="*/ 2429 w 6332"/>
              <a:gd name="T91" fmla="*/ 105 h 150"/>
              <a:gd name="T92" fmla="*/ 2202 w 6332"/>
              <a:gd name="T93" fmla="*/ 136 h 150"/>
              <a:gd name="T94" fmla="*/ 1972 w 6332"/>
              <a:gd name="T95" fmla="*/ 150 h 150"/>
              <a:gd name="T96" fmla="*/ 1726 w 6332"/>
              <a:gd name="T97" fmla="*/ 134 h 150"/>
              <a:gd name="T98" fmla="*/ 1486 w 6332"/>
              <a:gd name="T99" fmla="*/ 103 h 150"/>
              <a:gd name="T100" fmla="*/ 1269 w 6332"/>
              <a:gd name="T101" fmla="*/ 77 h 150"/>
              <a:gd name="T102" fmla="*/ 1062 w 6332"/>
              <a:gd name="T103" fmla="*/ 63 h 150"/>
              <a:gd name="T104" fmla="*/ 804 w 6332"/>
              <a:gd name="T105" fmla="*/ 79 h 150"/>
              <a:gd name="T106" fmla="*/ 559 w 6332"/>
              <a:gd name="T107" fmla="*/ 109 h 150"/>
              <a:gd name="T108" fmla="*/ 349 w 6332"/>
              <a:gd name="T109" fmla="*/ 136 h 150"/>
              <a:gd name="T110" fmla="*/ 152 w 6332"/>
              <a:gd name="T111" fmla="*/ 150 h 150"/>
              <a:gd name="T112" fmla="*/ 0 w 6332"/>
              <a:gd name="T113" fmla="*/ 146 h 150"/>
              <a:gd name="T114" fmla="*/ 71 w 6332"/>
              <a:gd name="T115" fmla="*/ 84 h 150"/>
              <a:gd name="T116" fmla="*/ 244 w 6332"/>
              <a:gd name="T117" fmla="*/ 80 h 150"/>
              <a:gd name="T118" fmla="*/ 440 w 6332"/>
              <a:gd name="T119" fmla="*/ 61 h 150"/>
              <a:gd name="T120" fmla="*/ 668 w 6332"/>
              <a:gd name="T121" fmla="*/ 29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5"/>
                </a:lnTo>
                <a:lnTo>
                  <a:pt x="1352" y="21"/>
                </a:lnTo>
                <a:lnTo>
                  <a:pt x="1501" y="40"/>
                </a:lnTo>
                <a:lnTo>
                  <a:pt x="1657" y="61"/>
                </a:lnTo>
                <a:lnTo>
                  <a:pt x="1814" y="79"/>
                </a:lnTo>
                <a:lnTo>
                  <a:pt x="1972" y="84"/>
                </a:lnTo>
                <a:lnTo>
                  <a:pt x="2118" y="79"/>
                </a:lnTo>
                <a:lnTo>
                  <a:pt x="2264" y="63"/>
                </a:lnTo>
                <a:lnTo>
                  <a:pt x="2413" y="42"/>
                </a:lnTo>
                <a:lnTo>
                  <a:pt x="2569" y="23"/>
                </a:lnTo>
                <a:lnTo>
                  <a:pt x="2724" y="5"/>
                </a:lnTo>
                <a:lnTo>
                  <a:pt x="2884" y="0"/>
                </a:lnTo>
                <a:lnTo>
                  <a:pt x="3041" y="5"/>
                </a:lnTo>
                <a:lnTo>
                  <a:pt x="3199" y="23"/>
                </a:lnTo>
                <a:lnTo>
                  <a:pt x="3352" y="42"/>
                </a:lnTo>
                <a:lnTo>
                  <a:pt x="3504" y="63"/>
                </a:lnTo>
                <a:lnTo>
                  <a:pt x="3650" y="79"/>
                </a:lnTo>
                <a:lnTo>
                  <a:pt x="3794" y="84"/>
                </a:lnTo>
                <a:lnTo>
                  <a:pt x="3953" y="79"/>
                </a:lnTo>
                <a:lnTo>
                  <a:pt x="4109" y="61"/>
                </a:lnTo>
                <a:lnTo>
                  <a:pt x="4264" y="40"/>
                </a:lnTo>
                <a:lnTo>
                  <a:pt x="4414" y="21"/>
                </a:lnTo>
                <a:lnTo>
                  <a:pt x="4560" y="5"/>
                </a:lnTo>
                <a:lnTo>
                  <a:pt x="4704" y="0"/>
                </a:lnTo>
                <a:lnTo>
                  <a:pt x="4840" y="4"/>
                </a:lnTo>
                <a:lnTo>
                  <a:pt x="4971" y="13"/>
                </a:lnTo>
                <a:lnTo>
                  <a:pt x="5098" y="29"/>
                </a:lnTo>
                <a:lnTo>
                  <a:pt x="5222" y="46"/>
                </a:lnTo>
                <a:lnTo>
                  <a:pt x="5326" y="61"/>
                </a:lnTo>
                <a:lnTo>
                  <a:pt x="5426" y="73"/>
                </a:lnTo>
                <a:lnTo>
                  <a:pt x="5524" y="80"/>
                </a:lnTo>
                <a:lnTo>
                  <a:pt x="5616" y="84"/>
                </a:lnTo>
                <a:lnTo>
                  <a:pt x="5704" y="84"/>
                </a:lnTo>
                <a:lnTo>
                  <a:pt x="5781" y="82"/>
                </a:lnTo>
                <a:lnTo>
                  <a:pt x="5848" y="79"/>
                </a:lnTo>
                <a:lnTo>
                  <a:pt x="5906" y="73"/>
                </a:lnTo>
                <a:lnTo>
                  <a:pt x="5956" y="67"/>
                </a:lnTo>
                <a:lnTo>
                  <a:pt x="6000" y="61"/>
                </a:lnTo>
                <a:lnTo>
                  <a:pt x="6040" y="54"/>
                </a:lnTo>
                <a:lnTo>
                  <a:pt x="6077" y="48"/>
                </a:lnTo>
                <a:lnTo>
                  <a:pt x="6111" y="40"/>
                </a:lnTo>
                <a:lnTo>
                  <a:pt x="6150" y="32"/>
                </a:lnTo>
                <a:lnTo>
                  <a:pt x="6188" y="25"/>
                </a:lnTo>
                <a:lnTo>
                  <a:pt x="6228" y="17"/>
                </a:lnTo>
                <a:lnTo>
                  <a:pt x="6275" y="11"/>
                </a:lnTo>
                <a:lnTo>
                  <a:pt x="6326" y="5"/>
                </a:lnTo>
                <a:lnTo>
                  <a:pt x="6332" y="5"/>
                </a:lnTo>
                <a:lnTo>
                  <a:pt x="6332" y="71"/>
                </a:lnTo>
                <a:lnTo>
                  <a:pt x="6286" y="75"/>
                </a:lnTo>
                <a:lnTo>
                  <a:pt x="6244" y="80"/>
                </a:lnTo>
                <a:lnTo>
                  <a:pt x="6205" y="88"/>
                </a:lnTo>
                <a:lnTo>
                  <a:pt x="6169" y="94"/>
                </a:lnTo>
                <a:lnTo>
                  <a:pt x="6134" y="102"/>
                </a:lnTo>
                <a:lnTo>
                  <a:pt x="6102" y="109"/>
                </a:lnTo>
                <a:lnTo>
                  <a:pt x="6067" y="115"/>
                </a:lnTo>
                <a:lnTo>
                  <a:pt x="6031" y="123"/>
                </a:lnTo>
                <a:lnTo>
                  <a:pt x="5990" y="128"/>
                </a:lnTo>
                <a:lnTo>
                  <a:pt x="5944" y="134"/>
                </a:lnTo>
                <a:lnTo>
                  <a:pt x="5894" y="138"/>
                </a:lnTo>
                <a:lnTo>
                  <a:pt x="5837" y="144"/>
                </a:lnTo>
                <a:lnTo>
                  <a:pt x="5773" y="146"/>
                </a:lnTo>
                <a:lnTo>
                  <a:pt x="5699" y="148"/>
                </a:lnTo>
                <a:lnTo>
                  <a:pt x="5616" y="150"/>
                </a:lnTo>
                <a:lnTo>
                  <a:pt x="5518" y="146"/>
                </a:lnTo>
                <a:lnTo>
                  <a:pt x="5418" y="136"/>
                </a:lnTo>
                <a:lnTo>
                  <a:pt x="5315" y="125"/>
                </a:lnTo>
                <a:lnTo>
                  <a:pt x="5207" y="109"/>
                </a:lnTo>
                <a:lnTo>
                  <a:pt x="5086" y="92"/>
                </a:lnTo>
                <a:lnTo>
                  <a:pt x="4961" y="79"/>
                </a:lnTo>
                <a:lnTo>
                  <a:pt x="4835" y="67"/>
                </a:lnTo>
                <a:lnTo>
                  <a:pt x="4704" y="63"/>
                </a:lnTo>
                <a:lnTo>
                  <a:pt x="4602" y="67"/>
                </a:lnTo>
                <a:lnTo>
                  <a:pt x="4497" y="77"/>
                </a:lnTo>
                <a:lnTo>
                  <a:pt x="4389" y="88"/>
                </a:lnTo>
                <a:lnTo>
                  <a:pt x="4280" y="103"/>
                </a:lnTo>
                <a:lnTo>
                  <a:pt x="4161" y="121"/>
                </a:lnTo>
                <a:lnTo>
                  <a:pt x="4040" y="134"/>
                </a:lnTo>
                <a:lnTo>
                  <a:pt x="3919" y="146"/>
                </a:lnTo>
                <a:lnTo>
                  <a:pt x="3794" y="150"/>
                </a:lnTo>
                <a:lnTo>
                  <a:pt x="3681" y="146"/>
                </a:lnTo>
                <a:lnTo>
                  <a:pt x="3565" y="136"/>
                </a:lnTo>
                <a:lnTo>
                  <a:pt x="3450" y="121"/>
                </a:lnTo>
                <a:lnTo>
                  <a:pt x="3337" y="105"/>
                </a:lnTo>
                <a:lnTo>
                  <a:pt x="3226" y="90"/>
                </a:lnTo>
                <a:lnTo>
                  <a:pt x="3110" y="77"/>
                </a:lnTo>
                <a:lnTo>
                  <a:pt x="2997" y="67"/>
                </a:lnTo>
                <a:lnTo>
                  <a:pt x="2884" y="63"/>
                </a:lnTo>
                <a:lnTo>
                  <a:pt x="2771" y="67"/>
                </a:lnTo>
                <a:lnTo>
                  <a:pt x="2655" y="77"/>
                </a:lnTo>
                <a:lnTo>
                  <a:pt x="2542" y="90"/>
                </a:lnTo>
                <a:lnTo>
                  <a:pt x="2429" y="105"/>
                </a:lnTo>
                <a:lnTo>
                  <a:pt x="2316" y="121"/>
                </a:lnTo>
                <a:lnTo>
                  <a:pt x="2202" y="136"/>
                </a:lnTo>
                <a:lnTo>
                  <a:pt x="2087" y="146"/>
                </a:lnTo>
                <a:lnTo>
                  <a:pt x="1972" y="150"/>
                </a:lnTo>
                <a:lnTo>
                  <a:pt x="1849" y="146"/>
                </a:lnTo>
                <a:lnTo>
                  <a:pt x="1726" y="134"/>
                </a:lnTo>
                <a:lnTo>
                  <a:pt x="1605" y="121"/>
                </a:lnTo>
                <a:lnTo>
                  <a:pt x="1486" y="103"/>
                </a:lnTo>
                <a:lnTo>
                  <a:pt x="1377" y="88"/>
                </a:lnTo>
                <a:lnTo>
                  <a:pt x="1269" y="77"/>
                </a:lnTo>
                <a:lnTo>
                  <a:pt x="1165" y="67"/>
                </a:lnTo>
                <a:lnTo>
                  <a:pt x="1062" y="63"/>
                </a:lnTo>
                <a:lnTo>
                  <a:pt x="931" y="67"/>
                </a:lnTo>
                <a:lnTo>
                  <a:pt x="804" y="79"/>
                </a:lnTo>
                <a:lnTo>
                  <a:pt x="682" y="92"/>
                </a:lnTo>
                <a:lnTo>
                  <a:pt x="559" y="109"/>
                </a:lnTo>
                <a:lnTo>
                  <a:pt x="453" y="125"/>
                </a:lnTo>
                <a:lnTo>
                  <a:pt x="349" y="136"/>
                </a:lnTo>
                <a:lnTo>
                  <a:pt x="250" y="146"/>
                </a:lnTo>
                <a:lnTo>
                  <a:pt x="152" y="150"/>
                </a:lnTo>
                <a:lnTo>
                  <a:pt x="71" y="148"/>
                </a:lnTo>
                <a:lnTo>
                  <a:pt x="0" y="146"/>
                </a:lnTo>
                <a:lnTo>
                  <a:pt x="0" y="82"/>
                </a:lnTo>
                <a:lnTo>
                  <a:pt x="71" y="84"/>
                </a:lnTo>
                <a:lnTo>
                  <a:pt x="152" y="84"/>
                </a:lnTo>
                <a:lnTo>
                  <a:pt x="244" y="80"/>
                </a:lnTo>
                <a:lnTo>
                  <a:pt x="340" y="73"/>
                </a:lnTo>
                <a:lnTo>
                  <a:pt x="440" y="61"/>
                </a:lnTo>
                <a:lnTo>
                  <a:pt x="543" y="46"/>
                </a:lnTo>
                <a:lnTo>
                  <a:pt x="668" y="29"/>
                </a:lnTo>
                <a:lnTo>
                  <a:pt x="797" y="13"/>
                </a:lnTo>
                <a:lnTo>
                  <a:pt x="927" y="4"/>
                </a:lnTo>
                <a:lnTo>
                  <a:pt x="1062" y="0"/>
                </a:lnTo>
                <a:close/>
              </a:path>
            </a:pathLst>
          </a:custGeom>
          <a:solidFill>
            <a:srgbClr val="1EBBEE"/>
          </a:solidFill>
          <a:ln w="0">
            <a:solidFill>
              <a:srgbClr val="1EBBEE"/>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6" name="Freeform 34"/>
          <p:cNvSpPr>
            <a:spLocks/>
          </p:cNvSpPr>
          <p:nvPr/>
        </p:nvSpPr>
        <p:spPr bwMode="auto">
          <a:xfrm>
            <a:off x="-15346" y="6683764"/>
            <a:ext cx="12470770" cy="269820"/>
          </a:xfrm>
          <a:custGeom>
            <a:avLst/>
            <a:gdLst>
              <a:gd name="T0" fmla="*/ 1190 w 6332"/>
              <a:gd name="T1" fmla="*/ 6 h 137"/>
              <a:gd name="T2" fmla="*/ 1486 w 6332"/>
              <a:gd name="T3" fmla="*/ 43 h 137"/>
              <a:gd name="T4" fmla="*/ 1799 w 6332"/>
              <a:gd name="T5" fmla="*/ 79 h 137"/>
              <a:gd name="T6" fmla="*/ 2104 w 6332"/>
              <a:gd name="T7" fmla="*/ 81 h 137"/>
              <a:gd name="T8" fmla="*/ 2402 w 6332"/>
              <a:gd name="T9" fmla="*/ 45 h 137"/>
              <a:gd name="T10" fmla="*/ 2713 w 6332"/>
              <a:gd name="T11" fmla="*/ 8 h 137"/>
              <a:gd name="T12" fmla="*/ 3026 w 6332"/>
              <a:gd name="T13" fmla="*/ 8 h 137"/>
              <a:gd name="T14" fmla="*/ 3337 w 6332"/>
              <a:gd name="T15" fmla="*/ 45 h 137"/>
              <a:gd name="T16" fmla="*/ 3635 w 6332"/>
              <a:gd name="T17" fmla="*/ 81 h 137"/>
              <a:gd name="T18" fmla="*/ 3940 w 6332"/>
              <a:gd name="T19" fmla="*/ 79 h 137"/>
              <a:gd name="T20" fmla="*/ 4253 w 6332"/>
              <a:gd name="T21" fmla="*/ 43 h 137"/>
              <a:gd name="T22" fmla="*/ 4547 w 6332"/>
              <a:gd name="T23" fmla="*/ 6 h 137"/>
              <a:gd name="T24" fmla="*/ 4825 w 6332"/>
              <a:gd name="T25" fmla="*/ 4 h 137"/>
              <a:gd name="T26" fmla="*/ 5082 w 6332"/>
              <a:gd name="T27" fmla="*/ 31 h 137"/>
              <a:gd name="T28" fmla="*/ 5311 w 6332"/>
              <a:gd name="T29" fmla="*/ 62 h 137"/>
              <a:gd name="T30" fmla="*/ 5508 w 6332"/>
              <a:gd name="T31" fmla="*/ 83 h 137"/>
              <a:gd name="T32" fmla="*/ 5691 w 6332"/>
              <a:gd name="T33" fmla="*/ 85 h 137"/>
              <a:gd name="T34" fmla="*/ 5835 w 6332"/>
              <a:gd name="T35" fmla="*/ 79 h 137"/>
              <a:gd name="T36" fmla="*/ 5944 w 6332"/>
              <a:gd name="T37" fmla="*/ 69 h 137"/>
              <a:gd name="T38" fmla="*/ 6029 w 6332"/>
              <a:gd name="T39" fmla="*/ 56 h 137"/>
              <a:gd name="T40" fmla="*/ 6100 w 6332"/>
              <a:gd name="T41" fmla="*/ 41 h 137"/>
              <a:gd name="T42" fmla="*/ 6175 w 6332"/>
              <a:gd name="T43" fmla="*/ 25 h 137"/>
              <a:gd name="T44" fmla="*/ 6259 w 6332"/>
              <a:gd name="T45" fmla="*/ 14 h 137"/>
              <a:gd name="T46" fmla="*/ 6332 w 6332"/>
              <a:gd name="T47" fmla="*/ 6 h 137"/>
              <a:gd name="T48" fmla="*/ 6298 w 6332"/>
              <a:gd name="T49" fmla="*/ 60 h 137"/>
              <a:gd name="T50" fmla="*/ 6200 w 6332"/>
              <a:gd name="T51" fmla="*/ 73 h 137"/>
              <a:gd name="T52" fmla="*/ 6117 w 6332"/>
              <a:gd name="T53" fmla="*/ 89 h 137"/>
              <a:gd name="T54" fmla="*/ 6042 w 6332"/>
              <a:gd name="T55" fmla="*/ 104 h 137"/>
              <a:gd name="T56" fmla="*/ 5954 w 6332"/>
              <a:gd name="T57" fmla="*/ 118 h 137"/>
              <a:gd name="T58" fmla="*/ 5843 w 6332"/>
              <a:gd name="T59" fmla="*/ 129 h 137"/>
              <a:gd name="T60" fmla="*/ 5693 w 6332"/>
              <a:gd name="T61" fmla="*/ 135 h 137"/>
              <a:gd name="T62" fmla="*/ 5505 w 6332"/>
              <a:gd name="T63" fmla="*/ 133 h 137"/>
              <a:gd name="T64" fmla="*/ 5301 w 6332"/>
              <a:gd name="T65" fmla="*/ 112 h 137"/>
              <a:gd name="T66" fmla="*/ 5073 w 6332"/>
              <a:gd name="T67" fmla="*/ 79 h 137"/>
              <a:gd name="T68" fmla="*/ 4821 w 6332"/>
              <a:gd name="T69" fmla="*/ 54 h 137"/>
              <a:gd name="T70" fmla="*/ 4587 w 6332"/>
              <a:gd name="T71" fmla="*/ 54 h 137"/>
              <a:gd name="T72" fmla="*/ 4374 w 6332"/>
              <a:gd name="T73" fmla="*/ 75 h 137"/>
              <a:gd name="T74" fmla="*/ 4145 w 6332"/>
              <a:gd name="T75" fmla="*/ 108 h 137"/>
              <a:gd name="T76" fmla="*/ 3903 w 6332"/>
              <a:gd name="T77" fmla="*/ 133 h 137"/>
              <a:gd name="T78" fmla="*/ 3667 w 6332"/>
              <a:gd name="T79" fmla="*/ 133 h 137"/>
              <a:gd name="T80" fmla="*/ 3439 w 6332"/>
              <a:gd name="T81" fmla="*/ 110 h 137"/>
              <a:gd name="T82" fmla="*/ 3212 w 6332"/>
              <a:gd name="T83" fmla="*/ 77 h 137"/>
              <a:gd name="T84" fmla="*/ 2984 w 6332"/>
              <a:gd name="T85" fmla="*/ 54 h 137"/>
              <a:gd name="T86" fmla="*/ 2755 w 6332"/>
              <a:gd name="T87" fmla="*/ 54 h 137"/>
              <a:gd name="T88" fmla="*/ 2527 w 6332"/>
              <a:gd name="T89" fmla="*/ 77 h 137"/>
              <a:gd name="T90" fmla="*/ 2300 w 6332"/>
              <a:gd name="T91" fmla="*/ 110 h 137"/>
              <a:gd name="T92" fmla="*/ 2072 w 6332"/>
              <a:gd name="T93" fmla="*/ 133 h 137"/>
              <a:gd name="T94" fmla="*/ 1836 w 6332"/>
              <a:gd name="T95" fmla="*/ 133 h 137"/>
              <a:gd name="T96" fmla="*/ 1594 w 6332"/>
              <a:gd name="T97" fmla="*/ 108 h 137"/>
              <a:gd name="T98" fmla="*/ 1365 w 6332"/>
              <a:gd name="T99" fmla="*/ 75 h 137"/>
              <a:gd name="T100" fmla="*/ 1152 w 6332"/>
              <a:gd name="T101" fmla="*/ 54 h 137"/>
              <a:gd name="T102" fmla="*/ 918 w 6332"/>
              <a:gd name="T103" fmla="*/ 54 h 137"/>
              <a:gd name="T104" fmla="*/ 666 w 6332"/>
              <a:gd name="T105" fmla="*/ 79 h 137"/>
              <a:gd name="T106" fmla="*/ 438 w 6332"/>
              <a:gd name="T107" fmla="*/ 112 h 137"/>
              <a:gd name="T108" fmla="*/ 234 w 6332"/>
              <a:gd name="T109" fmla="*/ 133 h 137"/>
              <a:gd name="T110" fmla="*/ 63 w 6332"/>
              <a:gd name="T111" fmla="*/ 135 h 137"/>
              <a:gd name="T112" fmla="*/ 0 w 6332"/>
              <a:gd name="T113" fmla="*/ 85 h 137"/>
              <a:gd name="T114" fmla="*/ 136 w 6332"/>
              <a:gd name="T115" fmla="*/ 87 h 137"/>
              <a:gd name="T116" fmla="*/ 326 w 6332"/>
              <a:gd name="T117" fmla="*/ 75 h 137"/>
              <a:gd name="T118" fmla="*/ 532 w 6332"/>
              <a:gd name="T119" fmla="*/ 48 h 137"/>
              <a:gd name="T120" fmla="*/ 783 w 6332"/>
              <a:gd name="T121" fmla="*/ 16 h 137"/>
              <a:gd name="T122" fmla="*/ 1048 w 6332"/>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37">
                <a:moveTo>
                  <a:pt x="1048" y="0"/>
                </a:moveTo>
                <a:lnTo>
                  <a:pt x="1190" y="6"/>
                </a:lnTo>
                <a:lnTo>
                  <a:pt x="1336" y="21"/>
                </a:lnTo>
                <a:lnTo>
                  <a:pt x="1486" y="43"/>
                </a:lnTo>
                <a:lnTo>
                  <a:pt x="1642" y="64"/>
                </a:lnTo>
                <a:lnTo>
                  <a:pt x="1799" y="79"/>
                </a:lnTo>
                <a:lnTo>
                  <a:pt x="1958" y="87"/>
                </a:lnTo>
                <a:lnTo>
                  <a:pt x="2104" y="81"/>
                </a:lnTo>
                <a:lnTo>
                  <a:pt x="2250" y="66"/>
                </a:lnTo>
                <a:lnTo>
                  <a:pt x="2402" y="45"/>
                </a:lnTo>
                <a:lnTo>
                  <a:pt x="2556" y="23"/>
                </a:lnTo>
                <a:lnTo>
                  <a:pt x="2713" y="8"/>
                </a:lnTo>
                <a:lnTo>
                  <a:pt x="2868" y="0"/>
                </a:lnTo>
                <a:lnTo>
                  <a:pt x="3026" y="8"/>
                </a:lnTo>
                <a:lnTo>
                  <a:pt x="3183" y="23"/>
                </a:lnTo>
                <a:lnTo>
                  <a:pt x="3337" y="45"/>
                </a:lnTo>
                <a:lnTo>
                  <a:pt x="3489" y="66"/>
                </a:lnTo>
                <a:lnTo>
                  <a:pt x="3635" y="81"/>
                </a:lnTo>
                <a:lnTo>
                  <a:pt x="3780" y="87"/>
                </a:lnTo>
                <a:lnTo>
                  <a:pt x="3940" y="79"/>
                </a:lnTo>
                <a:lnTo>
                  <a:pt x="4097" y="64"/>
                </a:lnTo>
                <a:lnTo>
                  <a:pt x="4253" y="43"/>
                </a:lnTo>
                <a:lnTo>
                  <a:pt x="4403" y="21"/>
                </a:lnTo>
                <a:lnTo>
                  <a:pt x="4547" y="6"/>
                </a:lnTo>
                <a:lnTo>
                  <a:pt x="4691" y="0"/>
                </a:lnTo>
                <a:lnTo>
                  <a:pt x="4825" y="4"/>
                </a:lnTo>
                <a:lnTo>
                  <a:pt x="4956" y="16"/>
                </a:lnTo>
                <a:lnTo>
                  <a:pt x="5082" y="31"/>
                </a:lnTo>
                <a:lnTo>
                  <a:pt x="5207" y="48"/>
                </a:lnTo>
                <a:lnTo>
                  <a:pt x="5311" y="62"/>
                </a:lnTo>
                <a:lnTo>
                  <a:pt x="5411" y="75"/>
                </a:lnTo>
                <a:lnTo>
                  <a:pt x="5508" y="83"/>
                </a:lnTo>
                <a:lnTo>
                  <a:pt x="5601" y="87"/>
                </a:lnTo>
                <a:lnTo>
                  <a:pt x="5691" y="85"/>
                </a:lnTo>
                <a:lnTo>
                  <a:pt x="5768" y="83"/>
                </a:lnTo>
                <a:lnTo>
                  <a:pt x="5835" y="79"/>
                </a:lnTo>
                <a:lnTo>
                  <a:pt x="5892" y="75"/>
                </a:lnTo>
                <a:lnTo>
                  <a:pt x="5944" y="69"/>
                </a:lnTo>
                <a:lnTo>
                  <a:pt x="5988" y="62"/>
                </a:lnTo>
                <a:lnTo>
                  <a:pt x="6029" y="56"/>
                </a:lnTo>
                <a:lnTo>
                  <a:pt x="6065" y="48"/>
                </a:lnTo>
                <a:lnTo>
                  <a:pt x="6100" y="41"/>
                </a:lnTo>
                <a:lnTo>
                  <a:pt x="6136" y="33"/>
                </a:lnTo>
                <a:lnTo>
                  <a:pt x="6175" y="25"/>
                </a:lnTo>
                <a:lnTo>
                  <a:pt x="6215" y="20"/>
                </a:lnTo>
                <a:lnTo>
                  <a:pt x="6259" y="14"/>
                </a:lnTo>
                <a:lnTo>
                  <a:pt x="6309" y="8"/>
                </a:lnTo>
                <a:lnTo>
                  <a:pt x="6332" y="6"/>
                </a:lnTo>
                <a:lnTo>
                  <a:pt x="6332" y="56"/>
                </a:lnTo>
                <a:lnTo>
                  <a:pt x="6298" y="60"/>
                </a:lnTo>
                <a:lnTo>
                  <a:pt x="6246" y="66"/>
                </a:lnTo>
                <a:lnTo>
                  <a:pt x="6200" y="73"/>
                </a:lnTo>
                <a:lnTo>
                  <a:pt x="6157" y="81"/>
                </a:lnTo>
                <a:lnTo>
                  <a:pt x="6117" y="89"/>
                </a:lnTo>
                <a:lnTo>
                  <a:pt x="6081" y="96"/>
                </a:lnTo>
                <a:lnTo>
                  <a:pt x="6042" y="104"/>
                </a:lnTo>
                <a:lnTo>
                  <a:pt x="6002" y="112"/>
                </a:lnTo>
                <a:lnTo>
                  <a:pt x="5954" y="118"/>
                </a:lnTo>
                <a:lnTo>
                  <a:pt x="5902" y="123"/>
                </a:lnTo>
                <a:lnTo>
                  <a:pt x="5843" y="129"/>
                </a:lnTo>
                <a:lnTo>
                  <a:pt x="5773" y="133"/>
                </a:lnTo>
                <a:lnTo>
                  <a:pt x="5693" y="135"/>
                </a:lnTo>
                <a:lnTo>
                  <a:pt x="5601" y="137"/>
                </a:lnTo>
                <a:lnTo>
                  <a:pt x="5505" y="133"/>
                </a:lnTo>
                <a:lnTo>
                  <a:pt x="5405" y="123"/>
                </a:lnTo>
                <a:lnTo>
                  <a:pt x="5301" y="112"/>
                </a:lnTo>
                <a:lnTo>
                  <a:pt x="5196" y="96"/>
                </a:lnTo>
                <a:lnTo>
                  <a:pt x="5073" y="79"/>
                </a:lnTo>
                <a:lnTo>
                  <a:pt x="4948" y="66"/>
                </a:lnTo>
                <a:lnTo>
                  <a:pt x="4821" y="54"/>
                </a:lnTo>
                <a:lnTo>
                  <a:pt x="4691" y="50"/>
                </a:lnTo>
                <a:lnTo>
                  <a:pt x="4587" y="54"/>
                </a:lnTo>
                <a:lnTo>
                  <a:pt x="4481" y="64"/>
                </a:lnTo>
                <a:lnTo>
                  <a:pt x="4374" y="75"/>
                </a:lnTo>
                <a:lnTo>
                  <a:pt x="4264" y="91"/>
                </a:lnTo>
                <a:lnTo>
                  <a:pt x="4145" y="108"/>
                </a:lnTo>
                <a:lnTo>
                  <a:pt x="4024" y="121"/>
                </a:lnTo>
                <a:lnTo>
                  <a:pt x="3903" y="133"/>
                </a:lnTo>
                <a:lnTo>
                  <a:pt x="3780" y="137"/>
                </a:lnTo>
                <a:lnTo>
                  <a:pt x="3667" y="133"/>
                </a:lnTo>
                <a:lnTo>
                  <a:pt x="3552" y="123"/>
                </a:lnTo>
                <a:lnTo>
                  <a:pt x="3439" y="110"/>
                </a:lnTo>
                <a:lnTo>
                  <a:pt x="3325" y="93"/>
                </a:lnTo>
                <a:lnTo>
                  <a:pt x="3212" y="77"/>
                </a:lnTo>
                <a:lnTo>
                  <a:pt x="3097" y="64"/>
                </a:lnTo>
                <a:lnTo>
                  <a:pt x="2984" y="54"/>
                </a:lnTo>
                <a:lnTo>
                  <a:pt x="2868" y="50"/>
                </a:lnTo>
                <a:lnTo>
                  <a:pt x="2755" y="54"/>
                </a:lnTo>
                <a:lnTo>
                  <a:pt x="2640" y="64"/>
                </a:lnTo>
                <a:lnTo>
                  <a:pt x="2527" y="77"/>
                </a:lnTo>
                <a:lnTo>
                  <a:pt x="2413" y="93"/>
                </a:lnTo>
                <a:lnTo>
                  <a:pt x="2300" y="110"/>
                </a:lnTo>
                <a:lnTo>
                  <a:pt x="2187" y="123"/>
                </a:lnTo>
                <a:lnTo>
                  <a:pt x="2072" y="133"/>
                </a:lnTo>
                <a:lnTo>
                  <a:pt x="1958" y="137"/>
                </a:lnTo>
                <a:lnTo>
                  <a:pt x="1836" y="133"/>
                </a:lnTo>
                <a:lnTo>
                  <a:pt x="1713" y="121"/>
                </a:lnTo>
                <a:lnTo>
                  <a:pt x="1594" y="108"/>
                </a:lnTo>
                <a:lnTo>
                  <a:pt x="1475" y="91"/>
                </a:lnTo>
                <a:lnTo>
                  <a:pt x="1365" y="75"/>
                </a:lnTo>
                <a:lnTo>
                  <a:pt x="1258" y="64"/>
                </a:lnTo>
                <a:lnTo>
                  <a:pt x="1152" y="54"/>
                </a:lnTo>
                <a:lnTo>
                  <a:pt x="1048" y="50"/>
                </a:lnTo>
                <a:lnTo>
                  <a:pt x="918" y="54"/>
                </a:lnTo>
                <a:lnTo>
                  <a:pt x="791" y="66"/>
                </a:lnTo>
                <a:lnTo>
                  <a:pt x="666" y="79"/>
                </a:lnTo>
                <a:lnTo>
                  <a:pt x="543" y="96"/>
                </a:lnTo>
                <a:lnTo>
                  <a:pt x="438" y="112"/>
                </a:lnTo>
                <a:lnTo>
                  <a:pt x="334" y="123"/>
                </a:lnTo>
                <a:lnTo>
                  <a:pt x="234" y="133"/>
                </a:lnTo>
                <a:lnTo>
                  <a:pt x="136" y="137"/>
                </a:lnTo>
                <a:lnTo>
                  <a:pt x="63" y="135"/>
                </a:lnTo>
                <a:lnTo>
                  <a:pt x="0" y="135"/>
                </a:lnTo>
                <a:lnTo>
                  <a:pt x="0" y="85"/>
                </a:lnTo>
                <a:lnTo>
                  <a:pt x="63" y="85"/>
                </a:lnTo>
                <a:lnTo>
                  <a:pt x="136" y="87"/>
                </a:lnTo>
                <a:lnTo>
                  <a:pt x="230" y="83"/>
                </a:lnTo>
                <a:lnTo>
                  <a:pt x="326" y="75"/>
                </a:lnTo>
                <a:lnTo>
                  <a:pt x="428" y="62"/>
                </a:lnTo>
                <a:lnTo>
                  <a:pt x="532" y="48"/>
                </a:lnTo>
                <a:lnTo>
                  <a:pt x="657" y="31"/>
                </a:lnTo>
                <a:lnTo>
                  <a:pt x="783" y="16"/>
                </a:lnTo>
                <a:lnTo>
                  <a:pt x="914" y="4"/>
                </a:lnTo>
                <a:lnTo>
                  <a:pt x="1048"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7" name="Freeform 35"/>
          <p:cNvSpPr>
            <a:spLocks/>
          </p:cNvSpPr>
          <p:nvPr/>
        </p:nvSpPr>
        <p:spPr bwMode="auto">
          <a:xfrm>
            <a:off x="-15346" y="6880712"/>
            <a:ext cx="12470770" cy="295423"/>
          </a:xfrm>
          <a:custGeom>
            <a:avLst/>
            <a:gdLst>
              <a:gd name="T0" fmla="*/ 1206 w 6332"/>
              <a:gd name="T1" fmla="*/ 6 h 150"/>
              <a:gd name="T2" fmla="*/ 1501 w 6332"/>
              <a:gd name="T3" fmla="*/ 42 h 150"/>
              <a:gd name="T4" fmla="*/ 1814 w 6332"/>
              <a:gd name="T5" fmla="*/ 79 h 150"/>
              <a:gd name="T6" fmla="*/ 2118 w 6332"/>
              <a:gd name="T7" fmla="*/ 81 h 150"/>
              <a:gd name="T8" fmla="*/ 2413 w 6332"/>
              <a:gd name="T9" fmla="*/ 44 h 150"/>
              <a:gd name="T10" fmla="*/ 2724 w 6332"/>
              <a:gd name="T11" fmla="*/ 8 h 150"/>
              <a:gd name="T12" fmla="*/ 3041 w 6332"/>
              <a:gd name="T13" fmla="*/ 8 h 150"/>
              <a:gd name="T14" fmla="*/ 3352 w 6332"/>
              <a:gd name="T15" fmla="*/ 44 h 150"/>
              <a:gd name="T16" fmla="*/ 3650 w 6332"/>
              <a:gd name="T17" fmla="*/ 81 h 150"/>
              <a:gd name="T18" fmla="*/ 3953 w 6332"/>
              <a:gd name="T19" fmla="*/ 79 h 150"/>
              <a:gd name="T20" fmla="*/ 4264 w 6332"/>
              <a:gd name="T21" fmla="*/ 42 h 150"/>
              <a:gd name="T22" fmla="*/ 4560 w 6332"/>
              <a:gd name="T23" fmla="*/ 6 h 150"/>
              <a:gd name="T24" fmla="*/ 4840 w 6332"/>
              <a:gd name="T25" fmla="*/ 4 h 150"/>
              <a:gd name="T26" fmla="*/ 5098 w 6332"/>
              <a:gd name="T27" fmla="*/ 31 h 150"/>
              <a:gd name="T28" fmla="*/ 5326 w 6332"/>
              <a:gd name="T29" fmla="*/ 62 h 150"/>
              <a:gd name="T30" fmla="*/ 5524 w 6332"/>
              <a:gd name="T31" fmla="*/ 83 h 150"/>
              <a:gd name="T32" fmla="*/ 5704 w 6332"/>
              <a:gd name="T33" fmla="*/ 85 h 150"/>
              <a:gd name="T34" fmla="*/ 5848 w 6332"/>
              <a:gd name="T35" fmla="*/ 79 h 150"/>
              <a:gd name="T36" fmla="*/ 5956 w 6332"/>
              <a:gd name="T37" fmla="*/ 69 h 150"/>
              <a:gd name="T38" fmla="*/ 6040 w 6332"/>
              <a:gd name="T39" fmla="*/ 56 h 150"/>
              <a:gd name="T40" fmla="*/ 6111 w 6332"/>
              <a:gd name="T41" fmla="*/ 41 h 150"/>
              <a:gd name="T42" fmla="*/ 6188 w 6332"/>
              <a:gd name="T43" fmla="*/ 25 h 150"/>
              <a:gd name="T44" fmla="*/ 6275 w 6332"/>
              <a:gd name="T45" fmla="*/ 14 h 150"/>
              <a:gd name="T46" fmla="*/ 6332 w 6332"/>
              <a:gd name="T47" fmla="*/ 8 h 150"/>
              <a:gd name="T48" fmla="*/ 6286 w 6332"/>
              <a:gd name="T49" fmla="*/ 77 h 150"/>
              <a:gd name="T50" fmla="*/ 6205 w 6332"/>
              <a:gd name="T51" fmla="*/ 89 h 150"/>
              <a:gd name="T52" fmla="*/ 6134 w 6332"/>
              <a:gd name="T53" fmla="*/ 104 h 150"/>
              <a:gd name="T54" fmla="*/ 6067 w 6332"/>
              <a:gd name="T55" fmla="*/ 117 h 150"/>
              <a:gd name="T56" fmla="*/ 5990 w 6332"/>
              <a:gd name="T57" fmla="*/ 129 h 150"/>
              <a:gd name="T58" fmla="*/ 5894 w 6332"/>
              <a:gd name="T59" fmla="*/ 140 h 150"/>
              <a:gd name="T60" fmla="*/ 5773 w 6332"/>
              <a:gd name="T61" fmla="*/ 148 h 150"/>
              <a:gd name="T62" fmla="*/ 5616 w 6332"/>
              <a:gd name="T63" fmla="*/ 150 h 150"/>
              <a:gd name="T64" fmla="*/ 5418 w 6332"/>
              <a:gd name="T65" fmla="*/ 139 h 150"/>
              <a:gd name="T66" fmla="*/ 5207 w 6332"/>
              <a:gd name="T67" fmla="*/ 112 h 150"/>
              <a:gd name="T68" fmla="*/ 4961 w 6332"/>
              <a:gd name="T69" fmla="*/ 79 h 150"/>
              <a:gd name="T70" fmla="*/ 4704 w 6332"/>
              <a:gd name="T71" fmla="*/ 66 h 150"/>
              <a:gd name="T72" fmla="*/ 4497 w 6332"/>
              <a:gd name="T73" fmla="*/ 77 h 150"/>
              <a:gd name="T74" fmla="*/ 4280 w 6332"/>
              <a:gd name="T75" fmla="*/ 106 h 150"/>
              <a:gd name="T76" fmla="*/ 4040 w 6332"/>
              <a:gd name="T77" fmla="*/ 137 h 150"/>
              <a:gd name="T78" fmla="*/ 3794 w 6332"/>
              <a:gd name="T79" fmla="*/ 150 h 150"/>
              <a:gd name="T80" fmla="*/ 3565 w 6332"/>
              <a:gd name="T81" fmla="*/ 137 h 150"/>
              <a:gd name="T82" fmla="*/ 3337 w 6332"/>
              <a:gd name="T83" fmla="*/ 108 h 150"/>
              <a:gd name="T84" fmla="*/ 3110 w 6332"/>
              <a:gd name="T85" fmla="*/ 79 h 150"/>
              <a:gd name="T86" fmla="*/ 2884 w 6332"/>
              <a:gd name="T87" fmla="*/ 66 h 150"/>
              <a:gd name="T88" fmla="*/ 2655 w 6332"/>
              <a:gd name="T89" fmla="*/ 79 h 150"/>
              <a:gd name="T90" fmla="*/ 2429 w 6332"/>
              <a:gd name="T91" fmla="*/ 108 h 150"/>
              <a:gd name="T92" fmla="*/ 2202 w 6332"/>
              <a:gd name="T93" fmla="*/ 137 h 150"/>
              <a:gd name="T94" fmla="*/ 1972 w 6332"/>
              <a:gd name="T95" fmla="*/ 150 h 150"/>
              <a:gd name="T96" fmla="*/ 1726 w 6332"/>
              <a:gd name="T97" fmla="*/ 137 h 150"/>
              <a:gd name="T98" fmla="*/ 1486 w 6332"/>
              <a:gd name="T99" fmla="*/ 106 h 150"/>
              <a:gd name="T100" fmla="*/ 1269 w 6332"/>
              <a:gd name="T101" fmla="*/ 77 h 150"/>
              <a:gd name="T102" fmla="*/ 1062 w 6332"/>
              <a:gd name="T103" fmla="*/ 66 h 150"/>
              <a:gd name="T104" fmla="*/ 804 w 6332"/>
              <a:gd name="T105" fmla="*/ 79 h 150"/>
              <a:gd name="T106" fmla="*/ 559 w 6332"/>
              <a:gd name="T107" fmla="*/ 112 h 150"/>
              <a:gd name="T108" fmla="*/ 349 w 6332"/>
              <a:gd name="T109" fmla="*/ 139 h 150"/>
              <a:gd name="T110" fmla="*/ 152 w 6332"/>
              <a:gd name="T111" fmla="*/ 150 h 150"/>
              <a:gd name="T112" fmla="*/ 0 w 6332"/>
              <a:gd name="T113" fmla="*/ 148 h 150"/>
              <a:gd name="T114" fmla="*/ 71 w 6332"/>
              <a:gd name="T115" fmla="*/ 85 h 150"/>
              <a:gd name="T116" fmla="*/ 244 w 6332"/>
              <a:gd name="T117" fmla="*/ 83 h 150"/>
              <a:gd name="T118" fmla="*/ 440 w 6332"/>
              <a:gd name="T119" fmla="*/ 62 h 150"/>
              <a:gd name="T120" fmla="*/ 668 w 6332"/>
              <a:gd name="T121" fmla="*/ 31 h 150"/>
              <a:gd name="T122" fmla="*/ 927 w 6332"/>
              <a:gd name="T12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2" h="150">
                <a:moveTo>
                  <a:pt x="1062" y="0"/>
                </a:moveTo>
                <a:lnTo>
                  <a:pt x="1206" y="6"/>
                </a:lnTo>
                <a:lnTo>
                  <a:pt x="1352" y="21"/>
                </a:lnTo>
                <a:lnTo>
                  <a:pt x="1501" y="42"/>
                </a:lnTo>
                <a:lnTo>
                  <a:pt x="1657" y="64"/>
                </a:lnTo>
                <a:lnTo>
                  <a:pt x="1814" y="79"/>
                </a:lnTo>
                <a:lnTo>
                  <a:pt x="1972" y="87"/>
                </a:lnTo>
                <a:lnTo>
                  <a:pt x="2118" y="81"/>
                </a:lnTo>
                <a:lnTo>
                  <a:pt x="2264" y="66"/>
                </a:lnTo>
                <a:lnTo>
                  <a:pt x="2413" y="44"/>
                </a:lnTo>
                <a:lnTo>
                  <a:pt x="2569" y="23"/>
                </a:lnTo>
                <a:lnTo>
                  <a:pt x="2724" y="8"/>
                </a:lnTo>
                <a:lnTo>
                  <a:pt x="2884" y="0"/>
                </a:lnTo>
                <a:lnTo>
                  <a:pt x="3041" y="8"/>
                </a:lnTo>
                <a:lnTo>
                  <a:pt x="3199" y="23"/>
                </a:lnTo>
                <a:lnTo>
                  <a:pt x="3352" y="44"/>
                </a:lnTo>
                <a:lnTo>
                  <a:pt x="3504" y="66"/>
                </a:lnTo>
                <a:lnTo>
                  <a:pt x="3650" y="81"/>
                </a:lnTo>
                <a:lnTo>
                  <a:pt x="3794" y="87"/>
                </a:lnTo>
                <a:lnTo>
                  <a:pt x="3953" y="79"/>
                </a:lnTo>
                <a:lnTo>
                  <a:pt x="4109" y="64"/>
                </a:lnTo>
                <a:lnTo>
                  <a:pt x="4264" y="42"/>
                </a:lnTo>
                <a:lnTo>
                  <a:pt x="4414" y="21"/>
                </a:lnTo>
                <a:lnTo>
                  <a:pt x="4560" y="6"/>
                </a:lnTo>
                <a:lnTo>
                  <a:pt x="4704" y="0"/>
                </a:lnTo>
                <a:lnTo>
                  <a:pt x="4840" y="4"/>
                </a:lnTo>
                <a:lnTo>
                  <a:pt x="4971" y="16"/>
                </a:lnTo>
                <a:lnTo>
                  <a:pt x="5098" y="31"/>
                </a:lnTo>
                <a:lnTo>
                  <a:pt x="5222" y="48"/>
                </a:lnTo>
                <a:lnTo>
                  <a:pt x="5326" y="62"/>
                </a:lnTo>
                <a:lnTo>
                  <a:pt x="5426" y="75"/>
                </a:lnTo>
                <a:lnTo>
                  <a:pt x="5524" y="83"/>
                </a:lnTo>
                <a:lnTo>
                  <a:pt x="5616" y="87"/>
                </a:lnTo>
                <a:lnTo>
                  <a:pt x="5704" y="85"/>
                </a:lnTo>
                <a:lnTo>
                  <a:pt x="5781" y="83"/>
                </a:lnTo>
                <a:lnTo>
                  <a:pt x="5848" y="79"/>
                </a:lnTo>
                <a:lnTo>
                  <a:pt x="5906" y="75"/>
                </a:lnTo>
                <a:lnTo>
                  <a:pt x="5956" y="69"/>
                </a:lnTo>
                <a:lnTo>
                  <a:pt x="6000" y="64"/>
                </a:lnTo>
                <a:lnTo>
                  <a:pt x="6040" y="56"/>
                </a:lnTo>
                <a:lnTo>
                  <a:pt x="6077" y="48"/>
                </a:lnTo>
                <a:lnTo>
                  <a:pt x="6111" y="41"/>
                </a:lnTo>
                <a:lnTo>
                  <a:pt x="6150" y="33"/>
                </a:lnTo>
                <a:lnTo>
                  <a:pt x="6188" y="25"/>
                </a:lnTo>
                <a:lnTo>
                  <a:pt x="6228" y="19"/>
                </a:lnTo>
                <a:lnTo>
                  <a:pt x="6275" y="14"/>
                </a:lnTo>
                <a:lnTo>
                  <a:pt x="6326" y="8"/>
                </a:lnTo>
                <a:lnTo>
                  <a:pt x="6332" y="8"/>
                </a:lnTo>
                <a:lnTo>
                  <a:pt x="6332" y="71"/>
                </a:lnTo>
                <a:lnTo>
                  <a:pt x="6286" y="77"/>
                </a:lnTo>
                <a:lnTo>
                  <a:pt x="6244" y="83"/>
                </a:lnTo>
                <a:lnTo>
                  <a:pt x="6205" y="89"/>
                </a:lnTo>
                <a:lnTo>
                  <a:pt x="6169" y="96"/>
                </a:lnTo>
                <a:lnTo>
                  <a:pt x="6134" y="104"/>
                </a:lnTo>
                <a:lnTo>
                  <a:pt x="6102" y="110"/>
                </a:lnTo>
                <a:lnTo>
                  <a:pt x="6067" y="117"/>
                </a:lnTo>
                <a:lnTo>
                  <a:pt x="6031" y="123"/>
                </a:lnTo>
                <a:lnTo>
                  <a:pt x="5990" y="129"/>
                </a:lnTo>
                <a:lnTo>
                  <a:pt x="5944" y="135"/>
                </a:lnTo>
                <a:lnTo>
                  <a:pt x="5894" y="140"/>
                </a:lnTo>
                <a:lnTo>
                  <a:pt x="5837" y="144"/>
                </a:lnTo>
                <a:lnTo>
                  <a:pt x="5773" y="148"/>
                </a:lnTo>
                <a:lnTo>
                  <a:pt x="5699" y="150"/>
                </a:lnTo>
                <a:lnTo>
                  <a:pt x="5616" y="150"/>
                </a:lnTo>
                <a:lnTo>
                  <a:pt x="5518" y="146"/>
                </a:lnTo>
                <a:lnTo>
                  <a:pt x="5418" y="139"/>
                </a:lnTo>
                <a:lnTo>
                  <a:pt x="5315" y="125"/>
                </a:lnTo>
                <a:lnTo>
                  <a:pt x="5207" y="112"/>
                </a:lnTo>
                <a:lnTo>
                  <a:pt x="5086" y="94"/>
                </a:lnTo>
                <a:lnTo>
                  <a:pt x="4961" y="79"/>
                </a:lnTo>
                <a:lnTo>
                  <a:pt x="4835" y="69"/>
                </a:lnTo>
                <a:lnTo>
                  <a:pt x="4704" y="66"/>
                </a:lnTo>
                <a:lnTo>
                  <a:pt x="4602" y="67"/>
                </a:lnTo>
                <a:lnTo>
                  <a:pt x="4497" y="77"/>
                </a:lnTo>
                <a:lnTo>
                  <a:pt x="4389" y="91"/>
                </a:lnTo>
                <a:lnTo>
                  <a:pt x="4280" y="106"/>
                </a:lnTo>
                <a:lnTo>
                  <a:pt x="4161" y="121"/>
                </a:lnTo>
                <a:lnTo>
                  <a:pt x="4040" y="137"/>
                </a:lnTo>
                <a:lnTo>
                  <a:pt x="3919" y="146"/>
                </a:lnTo>
                <a:lnTo>
                  <a:pt x="3794" y="150"/>
                </a:lnTo>
                <a:lnTo>
                  <a:pt x="3681" y="146"/>
                </a:lnTo>
                <a:lnTo>
                  <a:pt x="3565" y="137"/>
                </a:lnTo>
                <a:lnTo>
                  <a:pt x="3450" y="123"/>
                </a:lnTo>
                <a:lnTo>
                  <a:pt x="3337" y="108"/>
                </a:lnTo>
                <a:lnTo>
                  <a:pt x="3226" y="92"/>
                </a:lnTo>
                <a:lnTo>
                  <a:pt x="3110" y="79"/>
                </a:lnTo>
                <a:lnTo>
                  <a:pt x="2997" y="67"/>
                </a:lnTo>
                <a:lnTo>
                  <a:pt x="2884" y="66"/>
                </a:lnTo>
                <a:lnTo>
                  <a:pt x="2771" y="67"/>
                </a:lnTo>
                <a:lnTo>
                  <a:pt x="2655" y="79"/>
                </a:lnTo>
                <a:lnTo>
                  <a:pt x="2542" y="92"/>
                </a:lnTo>
                <a:lnTo>
                  <a:pt x="2429" y="108"/>
                </a:lnTo>
                <a:lnTo>
                  <a:pt x="2316" y="123"/>
                </a:lnTo>
                <a:lnTo>
                  <a:pt x="2202" y="137"/>
                </a:lnTo>
                <a:lnTo>
                  <a:pt x="2087" y="146"/>
                </a:lnTo>
                <a:lnTo>
                  <a:pt x="1972" y="150"/>
                </a:lnTo>
                <a:lnTo>
                  <a:pt x="1849" y="146"/>
                </a:lnTo>
                <a:lnTo>
                  <a:pt x="1726" y="137"/>
                </a:lnTo>
                <a:lnTo>
                  <a:pt x="1605" y="121"/>
                </a:lnTo>
                <a:lnTo>
                  <a:pt x="1486" y="106"/>
                </a:lnTo>
                <a:lnTo>
                  <a:pt x="1377" y="91"/>
                </a:lnTo>
                <a:lnTo>
                  <a:pt x="1269" y="77"/>
                </a:lnTo>
                <a:lnTo>
                  <a:pt x="1165" y="67"/>
                </a:lnTo>
                <a:lnTo>
                  <a:pt x="1062" y="66"/>
                </a:lnTo>
                <a:lnTo>
                  <a:pt x="931" y="69"/>
                </a:lnTo>
                <a:lnTo>
                  <a:pt x="804" y="79"/>
                </a:lnTo>
                <a:lnTo>
                  <a:pt x="682" y="94"/>
                </a:lnTo>
                <a:lnTo>
                  <a:pt x="559" y="112"/>
                </a:lnTo>
                <a:lnTo>
                  <a:pt x="453" y="125"/>
                </a:lnTo>
                <a:lnTo>
                  <a:pt x="349" y="139"/>
                </a:lnTo>
                <a:lnTo>
                  <a:pt x="250" y="146"/>
                </a:lnTo>
                <a:lnTo>
                  <a:pt x="152" y="150"/>
                </a:lnTo>
                <a:lnTo>
                  <a:pt x="71" y="150"/>
                </a:lnTo>
                <a:lnTo>
                  <a:pt x="0" y="148"/>
                </a:lnTo>
                <a:lnTo>
                  <a:pt x="0" y="83"/>
                </a:lnTo>
                <a:lnTo>
                  <a:pt x="71" y="85"/>
                </a:lnTo>
                <a:lnTo>
                  <a:pt x="152" y="87"/>
                </a:lnTo>
                <a:lnTo>
                  <a:pt x="244" y="83"/>
                </a:lnTo>
                <a:lnTo>
                  <a:pt x="340" y="75"/>
                </a:lnTo>
                <a:lnTo>
                  <a:pt x="440" y="62"/>
                </a:lnTo>
                <a:lnTo>
                  <a:pt x="543" y="48"/>
                </a:lnTo>
                <a:lnTo>
                  <a:pt x="668" y="31"/>
                </a:lnTo>
                <a:lnTo>
                  <a:pt x="797" y="16"/>
                </a:lnTo>
                <a:lnTo>
                  <a:pt x="927" y="4"/>
                </a:lnTo>
                <a:lnTo>
                  <a:pt x="1062" y="0"/>
                </a:lnTo>
                <a:close/>
              </a:path>
            </a:pathLst>
          </a:custGeom>
          <a:solidFill>
            <a:srgbClr val="6EC2E9"/>
          </a:solidFill>
          <a:ln w="0">
            <a:solidFill>
              <a:srgbClr val="6EC2E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8" name="Freeform 74"/>
          <p:cNvSpPr>
            <a:spLocks/>
          </p:cNvSpPr>
          <p:nvPr/>
        </p:nvSpPr>
        <p:spPr bwMode="auto">
          <a:xfrm>
            <a:off x="9926596" y="3914795"/>
            <a:ext cx="169856" cy="536214"/>
          </a:xfrm>
          <a:custGeom>
            <a:avLst/>
            <a:gdLst>
              <a:gd name="T0" fmla="*/ 29 w 102"/>
              <a:gd name="T1" fmla="*/ 0 h 322"/>
              <a:gd name="T2" fmla="*/ 33 w 102"/>
              <a:gd name="T3" fmla="*/ 7 h 322"/>
              <a:gd name="T4" fmla="*/ 36 w 102"/>
              <a:gd name="T5" fmla="*/ 13 h 322"/>
              <a:gd name="T6" fmla="*/ 40 w 102"/>
              <a:gd name="T7" fmla="*/ 19 h 322"/>
              <a:gd name="T8" fmla="*/ 48 w 102"/>
              <a:gd name="T9" fmla="*/ 30 h 322"/>
              <a:gd name="T10" fmla="*/ 50 w 102"/>
              <a:gd name="T11" fmla="*/ 34 h 322"/>
              <a:gd name="T12" fmla="*/ 52 w 102"/>
              <a:gd name="T13" fmla="*/ 38 h 322"/>
              <a:gd name="T14" fmla="*/ 65 w 102"/>
              <a:gd name="T15" fmla="*/ 57 h 322"/>
              <a:gd name="T16" fmla="*/ 71 w 102"/>
              <a:gd name="T17" fmla="*/ 65 h 322"/>
              <a:gd name="T18" fmla="*/ 77 w 102"/>
              <a:gd name="T19" fmla="*/ 73 h 322"/>
              <a:gd name="T20" fmla="*/ 94 w 102"/>
              <a:gd name="T21" fmla="*/ 115 h 322"/>
              <a:gd name="T22" fmla="*/ 102 w 102"/>
              <a:gd name="T23" fmla="*/ 159 h 322"/>
              <a:gd name="T24" fmla="*/ 102 w 102"/>
              <a:gd name="T25" fmla="*/ 205 h 322"/>
              <a:gd name="T26" fmla="*/ 90 w 102"/>
              <a:gd name="T27" fmla="*/ 247 h 322"/>
              <a:gd name="T28" fmla="*/ 71 w 102"/>
              <a:gd name="T29" fmla="*/ 286 h 322"/>
              <a:gd name="T30" fmla="*/ 44 w 102"/>
              <a:gd name="T31" fmla="*/ 322 h 322"/>
              <a:gd name="T32" fmla="*/ 31 w 102"/>
              <a:gd name="T33" fmla="*/ 303 h 322"/>
              <a:gd name="T34" fmla="*/ 19 w 102"/>
              <a:gd name="T35" fmla="*/ 286 h 322"/>
              <a:gd name="T36" fmla="*/ 10 w 102"/>
              <a:gd name="T37" fmla="*/ 269 h 322"/>
              <a:gd name="T38" fmla="*/ 2 w 102"/>
              <a:gd name="T39" fmla="*/ 247 h 322"/>
              <a:gd name="T40" fmla="*/ 0 w 102"/>
              <a:gd name="T41" fmla="*/ 222 h 322"/>
              <a:gd name="T42" fmla="*/ 6 w 102"/>
              <a:gd name="T43" fmla="*/ 201 h 322"/>
              <a:gd name="T44" fmla="*/ 13 w 102"/>
              <a:gd name="T45" fmla="*/ 180 h 322"/>
              <a:gd name="T46" fmla="*/ 23 w 102"/>
              <a:gd name="T47" fmla="*/ 159 h 322"/>
              <a:gd name="T48" fmla="*/ 29 w 102"/>
              <a:gd name="T49" fmla="*/ 144 h 322"/>
              <a:gd name="T50" fmla="*/ 34 w 102"/>
              <a:gd name="T51" fmla="*/ 132 h 322"/>
              <a:gd name="T52" fmla="*/ 36 w 102"/>
              <a:gd name="T53" fmla="*/ 121 h 322"/>
              <a:gd name="T54" fmla="*/ 40 w 102"/>
              <a:gd name="T55" fmla="*/ 107 h 322"/>
              <a:gd name="T56" fmla="*/ 42 w 102"/>
              <a:gd name="T57" fmla="*/ 96 h 322"/>
              <a:gd name="T58" fmla="*/ 42 w 102"/>
              <a:gd name="T59" fmla="*/ 73 h 322"/>
              <a:gd name="T60" fmla="*/ 40 w 102"/>
              <a:gd name="T61" fmla="*/ 50 h 322"/>
              <a:gd name="T62" fmla="*/ 36 w 102"/>
              <a:gd name="T63" fmla="*/ 25 h 322"/>
              <a:gd name="T64" fmla="*/ 33 w 102"/>
              <a:gd name="T65" fmla="*/ 13 h 322"/>
              <a:gd name="T66" fmla="*/ 29 w 102"/>
              <a:gd name="T67" fmla="*/ 1 h 322"/>
              <a:gd name="T68" fmla="*/ 29 w 102"/>
              <a:gd name="T6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322">
                <a:moveTo>
                  <a:pt x="29" y="0"/>
                </a:moveTo>
                <a:lnTo>
                  <a:pt x="33" y="7"/>
                </a:lnTo>
                <a:lnTo>
                  <a:pt x="36" y="13"/>
                </a:lnTo>
                <a:lnTo>
                  <a:pt x="40" y="19"/>
                </a:lnTo>
                <a:lnTo>
                  <a:pt x="48" y="30"/>
                </a:lnTo>
                <a:lnTo>
                  <a:pt x="50" y="34"/>
                </a:lnTo>
                <a:lnTo>
                  <a:pt x="52" y="38"/>
                </a:lnTo>
                <a:lnTo>
                  <a:pt x="65" y="57"/>
                </a:lnTo>
                <a:lnTo>
                  <a:pt x="71" y="65"/>
                </a:lnTo>
                <a:lnTo>
                  <a:pt x="77" y="73"/>
                </a:lnTo>
                <a:lnTo>
                  <a:pt x="94" y="115"/>
                </a:lnTo>
                <a:lnTo>
                  <a:pt x="102" y="159"/>
                </a:lnTo>
                <a:lnTo>
                  <a:pt x="102" y="205"/>
                </a:lnTo>
                <a:lnTo>
                  <a:pt x="90" y="247"/>
                </a:lnTo>
                <a:lnTo>
                  <a:pt x="71" y="286"/>
                </a:lnTo>
                <a:lnTo>
                  <a:pt x="44" y="322"/>
                </a:lnTo>
                <a:lnTo>
                  <a:pt x="31" y="303"/>
                </a:lnTo>
                <a:lnTo>
                  <a:pt x="19" y="286"/>
                </a:lnTo>
                <a:lnTo>
                  <a:pt x="10" y="269"/>
                </a:lnTo>
                <a:lnTo>
                  <a:pt x="2" y="247"/>
                </a:lnTo>
                <a:lnTo>
                  <a:pt x="0" y="222"/>
                </a:lnTo>
                <a:lnTo>
                  <a:pt x="6" y="201"/>
                </a:lnTo>
                <a:lnTo>
                  <a:pt x="13" y="180"/>
                </a:lnTo>
                <a:lnTo>
                  <a:pt x="23" y="159"/>
                </a:lnTo>
                <a:lnTo>
                  <a:pt x="29" y="144"/>
                </a:lnTo>
                <a:lnTo>
                  <a:pt x="34" y="132"/>
                </a:lnTo>
                <a:lnTo>
                  <a:pt x="36" y="121"/>
                </a:lnTo>
                <a:lnTo>
                  <a:pt x="40" y="107"/>
                </a:lnTo>
                <a:lnTo>
                  <a:pt x="42" y="96"/>
                </a:lnTo>
                <a:lnTo>
                  <a:pt x="42" y="73"/>
                </a:lnTo>
                <a:lnTo>
                  <a:pt x="40" y="50"/>
                </a:lnTo>
                <a:lnTo>
                  <a:pt x="36" y="25"/>
                </a:lnTo>
                <a:lnTo>
                  <a:pt x="33" y="13"/>
                </a:lnTo>
                <a:lnTo>
                  <a:pt x="29" y="1"/>
                </a:lnTo>
                <a:lnTo>
                  <a:pt x="29"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19" name="Freeform 75"/>
          <p:cNvSpPr>
            <a:spLocks/>
          </p:cNvSpPr>
          <p:nvPr/>
        </p:nvSpPr>
        <p:spPr bwMode="auto">
          <a:xfrm>
            <a:off x="10762149" y="4699706"/>
            <a:ext cx="437964" cy="957525"/>
          </a:xfrm>
          <a:custGeom>
            <a:avLst/>
            <a:gdLst>
              <a:gd name="T0" fmla="*/ 257 w 263"/>
              <a:gd name="T1" fmla="*/ 2 h 575"/>
              <a:gd name="T2" fmla="*/ 250 w 263"/>
              <a:gd name="T3" fmla="*/ 12 h 575"/>
              <a:gd name="T4" fmla="*/ 227 w 263"/>
              <a:gd name="T5" fmla="*/ 87 h 575"/>
              <a:gd name="T6" fmla="*/ 231 w 263"/>
              <a:gd name="T7" fmla="*/ 165 h 575"/>
              <a:gd name="T8" fmla="*/ 242 w 263"/>
              <a:gd name="T9" fmla="*/ 240 h 575"/>
              <a:gd name="T10" fmla="*/ 240 w 263"/>
              <a:gd name="T11" fmla="*/ 350 h 575"/>
              <a:gd name="T12" fmla="*/ 215 w 263"/>
              <a:gd name="T13" fmla="*/ 434 h 575"/>
              <a:gd name="T14" fmla="*/ 169 w 263"/>
              <a:gd name="T15" fmla="*/ 505 h 575"/>
              <a:gd name="T16" fmla="*/ 96 w 263"/>
              <a:gd name="T17" fmla="*/ 557 h 575"/>
              <a:gd name="T18" fmla="*/ 58 w 263"/>
              <a:gd name="T19" fmla="*/ 575 h 575"/>
              <a:gd name="T20" fmla="*/ 29 w 263"/>
              <a:gd name="T21" fmla="*/ 565 h 575"/>
              <a:gd name="T22" fmla="*/ 6 w 263"/>
              <a:gd name="T23" fmla="*/ 511 h 575"/>
              <a:gd name="T24" fmla="*/ 2 w 263"/>
              <a:gd name="T25" fmla="*/ 436 h 575"/>
              <a:gd name="T26" fmla="*/ 25 w 263"/>
              <a:gd name="T27" fmla="*/ 382 h 575"/>
              <a:gd name="T28" fmla="*/ 44 w 263"/>
              <a:gd name="T29" fmla="*/ 327 h 575"/>
              <a:gd name="T30" fmla="*/ 39 w 263"/>
              <a:gd name="T31" fmla="*/ 277 h 575"/>
              <a:gd name="T32" fmla="*/ 60 w 263"/>
              <a:gd name="T33" fmla="*/ 309 h 575"/>
              <a:gd name="T34" fmla="*/ 81 w 263"/>
              <a:gd name="T35" fmla="*/ 340 h 575"/>
              <a:gd name="T36" fmla="*/ 85 w 263"/>
              <a:gd name="T37" fmla="*/ 340 h 575"/>
              <a:gd name="T38" fmla="*/ 75 w 263"/>
              <a:gd name="T39" fmla="*/ 304 h 575"/>
              <a:gd name="T40" fmla="*/ 75 w 263"/>
              <a:gd name="T41" fmla="*/ 259 h 575"/>
              <a:gd name="T42" fmla="*/ 90 w 263"/>
              <a:gd name="T43" fmla="*/ 208 h 575"/>
              <a:gd name="T44" fmla="*/ 115 w 263"/>
              <a:gd name="T45" fmla="*/ 160 h 575"/>
              <a:gd name="T46" fmla="*/ 138 w 263"/>
              <a:gd name="T47" fmla="*/ 127 h 575"/>
              <a:gd name="T48" fmla="*/ 131 w 263"/>
              <a:gd name="T49" fmla="*/ 169 h 575"/>
              <a:gd name="T50" fmla="*/ 137 w 263"/>
              <a:gd name="T51" fmla="*/ 211 h 575"/>
              <a:gd name="T52" fmla="*/ 150 w 263"/>
              <a:gd name="T53" fmla="*/ 246 h 575"/>
              <a:gd name="T54" fmla="*/ 152 w 263"/>
              <a:gd name="T55" fmla="*/ 281 h 575"/>
              <a:gd name="T56" fmla="*/ 163 w 263"/>
              <a:gd name="T57" fmla="*/ 221 h 575"/>
              <a:gd name="T58" fmla="*/ 163 w 263"/>
              <a:gd name="T59" fmla="*/ 165 h 575"/>
              <a:gd name="T60" fmla="*/ 171 w 263"/>
              <a:gd name="T61" fmla="*/ 119 h 575"/>
              <a:gd name="T62" fmla="*/ 190 w 263"/>
              <a:gd name="T63" fmla="*/ 69 h 575"/>
              <a:gd name="T64" fmla="*/ 221 w 263"/>
              <a:gd name="T65" fmla="*/ 23 h 575"/>
              <a:gd name="T66" fmla="*/ 263 w 263"/>
              <a:gd name="T6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3" h="575">
                <a:moveTo>
                  <a:pt x="263" y="0"/>
                </a:moveTo>
                <a:lnTo>
                  <a:pt x="257" y="2"/>
                </a:lnTo>
                <a:lnTo>
                  <a:pt x="254" y="6"/>
                </a:lnTo>
                <a:lnTo>
                  <a:pt x="250" y="12"/>
                </a:lnTo>
                <a:lnTo>
                  <a:pt x="233" y="48"/>
                </a:lnTo>
                <a:lnTo>
                  <a:pt x="227" y="87"/>
                </a:lnTo>
                <a:lnTo>
                  <a:pt x="227" y="125"/>
                </a:lnTo>
                <a:lnTo>
                  <a:pt x="231" y="165"/>
                </a:lnTo>
                <a:lnTo>
                  <a:pt x="236" y="206"/>
                </a:lnTo>
                <a:lnTo>
                  <a:pt x="242" y="240"/>
                </a:lnTo>
                <a:lnTo>
                  <a:pt x="244" y="306"/>
                </a:lnTo>
                <a:lnTo>
                  <a:pt x="240" y="350"/>
                </a:lnTo>
                <a:lnTo>
                  <a:pt x="231" y="394"/>
                </a:lnTo>
                <a:lnTo>
                  <a:pt x="215" y="434"/>
                </a:lnTo>
                <a:lnTo>
                  <a:pt x="194" y="471"/>
                </a:lnTo>
                <a:lnTo>
                  <a:pt x="169" y="505"/>
                </a:lnTo>
                <a:lnTo>
                  <a:pt x="137" y="534"/>
                </a:lnTo>
                <a:lnTo>
                  <a:pt x="96" y="557"/>
                </a:lnTo>
                <a:lnTo>
                  <a:pt x="75" y="567"/>
                </a:lnTo>
                <a:lnTo>
                  <a:pt x="58" y="575"/>
                </a:lnTo>
                <a:lnTo>
                  <a:pt x="42" y="575"/>
                </a:lnTo>
                <a:lnTo>
                  <a:pt x="29" y="565"/>
                </a:lnTo>
                <a:lnTo>
                  <a:pt x="16" y="546"/>
                </a:lnTo>
                <a:lnTo>
                  <a:pt x="6" y="511"/>
                </a:lnTo>
                <a:lnTo>
                  <a:pt x="0" y="473"/>
                </a:lnTo>
                <a:lnTo>
                  <a:pt x="2" y="436"/>
                </a:lnTo>
                <a:lnTo>
                  <a:pt x="12" y="407"/>
                </a:lnTo>
                <a:lnTo>
                  <a:pt x="25" y="382"/>
                </a:lnTo>
                <a:lnTo>
                  <a:pt x="37" y="356"/>
                </a:lnTo>
                <a:lnTo>
                  <a:pt x="44" y="327"/>
                </a:lnTo>
                <a:lnTo>
                  <a:pt x="44" y="302"/>
                </a:lnTo>
                <a:lnTo>
                  <a:pt x="39" y="277"/>
                </a:lnTo>
                <a:lnTo>
                  <a:pt x="48" y="294"/>
                </a:lnTo>
                <a:lnTo>
                  <a:pt x="60" y="309"/>
                </a:lnTo>
                <a:lnTo>
                  <a:pt x="71" y="325"/>
                </a:lnTo>
                <a:lnTo>
                  <a:pt x="81" y="340"/>
                </a:lnTo>
                <a:lnTo>
                  <a:pt x="87" y="359"/>
                </a:lnTo>
                <a:lnTo>
                  <a:pt x="85" y="340"/>
                </a:lnTo>
                <a:lnTo>
                  <a:pt x="79" y="321"/>
                </a:lnTo>
                <a:lnTo>
                  <a:pt x="75" y="304"/>
                </a:lnTo>
                <a:lnTo>
                  <a:pt x="73" y="283"/>
                </a:lnTo>
                <a:lnTo>
                  <a:pt x="75" y="259"/>
                </a:lnTo>
                <a:lnTo>
                  <a:pt x="79" y="238"/>
                </a:lnTo>
                <a:lnTo>
                  <a:pt x="90" y="208"/>
                </a:lnTo>
                <a:lnTo>
                  <a:pt x="106" y="177"/>
                </a:lnTo>
                <a:lnTo>
                  <a:pt x="115" y="160"/>
                </a:lnTo>
                <a:lnTo>
                  <a:pt x="125" y="144"/>
                </a:lnTo>
                <a:lnTo>
                  <a:pt x="138" y="127"/>
                </a:lnTo>
                <a:lnTo>
                  <a:pt x="133" y="146"/>
                </a:lnTo>
                <a:lnTo>
                  <a:pt x="131" y="169"/>
                </a:lnTo>
                <a:lnTo>
                  <a:pt x="133" y="190"/>
                </a:lnTo>
                <a:lnTo>
                  <a:pt x="137" y="211"/>
                </a:lnTo>
                <a:lnTo>
                  <a:pt x="142" y="229"/>
                </a:lnTo>
                <a:lnTo>
                  <a:pt x="150" y="246"/>
                </a:lnTo>
                <a:lnTo>
                  <a:pt x="154" y="263"/>
                </a:lnTo>
                <a:lnTo>
                  <a:pt x="152" y="281"/>
                </a:lnTo>
                <a:lnTo>
                  <a:pt x="161" y="252"/>
                </a:lnTo>
                <a:lnTo>
                  <a:pt x="163" y="221"/>
                </a:lnTo>
                <a:lnTo>
                  <a:pt x="163" y="190"/>
                </a:lnTo>
                <a:lnTo>
                  <a:pt x="163" y="165"/>
                </a:lnTo>
                <a:lnTo>
                  <a:pt x="167" y="142"/>
                </a:lnTo>
                <a:lnTo>
                  <a:pt x="171" y="119"/>
                </a:lnTo>
                <a:lnTo>
                  <a:pt x="179" y="94"/>
                </a:lnTo>
                <a:lnTo>
                  <a:pt x="190" y="69"/>
                </a:lnTo>
                <a:lnTo>
                  <a:pt x="204" y="44"/>
                </a:lnTo>
                <a:lnTo>
                  <a:pt x="221" y="23"/>
                </a:lnTo>
                <a:lnTo>
                  <a:pt x="240" y="8"/>
                </a:lnTo>
                <a:lnTo>
                  <a:pt x="263"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20" name="Freeform 76"/>
          <p:cNvSpPr>
            <a:spLocks/>
          </p:cNvSpPr>
          <p:nvPr/>
        </p:nvSpPr>
        <p:spPr bwMode="auto">
          <a:xfrm>
            <a:off x="9400466" y="4237242"/>
            <a:ext cx="243128" cy="607820"/>
          </a:xfrm>
          <a:custGeom>
            <a:avLst/>
            <a:gdLst>
              <a:gd name="T0" fmla="*/ 81 w 146"/>
              <a:gd name="T1" fmla="*/ 0 h 365"/>
              <a:gd name="T2" fmla="*/ 85 w 146"/>
              <a:gd name="T3" fmla="*/ 0 h 365"/>
              <a:gd name="T4" fmla="*/ 73 w 146"/>
              <a:gd name="T5" fmla="*/ 6 h 365"/>
              <a:gd name="T6" fmla="*/ 65 w 146"/>
              <a:gd name="T7" fmla="*/ 18 h 365"/>
              <a:gd name="T8" fmla="*/ 61 w 146"/>
              <a:gd name="T9" fmla="*/ 35 h 365"/>
              <a:gd name="T10" fmla="*/ 60 w 146"/>
              <a:gd name="T11" fmla="*/ 52 h 365"/>
              <a:gd name="T12" fmla="*/ 60 w 146"/>
              <a:gd name="T13" fmla="*/ 69 h 365"/>
              <a:gd name="T14" fmla="*/ 61 w 146"/>
              <a:gd name="T15" fmla="*/ 83 h 365"/>
              <a:gd name="T16" fmla="*/ 69 w 146"/>
              <a:gd name="T17" fmla="*/ 119 h 365"/>
              <a:gd name="T18" fmla="*/ 83 w 146"/>
              <a:gd name="T19" fmla="*/ 152 h 365"/>
              <a:gd name="T20" fmla="*/ 100 w 146"/>
              <a:gd name="T21" fmla="*/ 187 h 365"/>
              <a:gd name="T22" fmla="*/ 108 w 146"/>
              <a:gd name="T23" fmla="*/ 202 h 365"/>
              <a:gd name="T24" fmla="*/ 117 w 146"/>
              <a:gd name="T25" fmla="*/ 221 h 365"/>
              <a:gd name="T26" fmla="*/ 127 w 146"/>
              <a:gd name="T27" fmla="*/ 244 h 365"/>
              <a:gd name="T28" fmla="*/ 136 w 146"/>
              <a:gd name="T29" fmla="*/ 267 h 365"/>
              <a:gd name="T30" fmla="*/ 142 w 146"/>
              <a:gd name="T31" fmla="*/ 290 h 365"/>
              <a:gd name="T32" fmla="*/ 146 w 146"/>
              <a:gd name="T33" fmla="*/ 313 h 365"/>
              <a:gd name="T34" fmla="*/ 144 w 146"/>
              <a:gd name="T35" fmla="*/ 335 h 365"/>
              <a:gd name="T36" fmla="*/ 136 w 146"/>
              <a:gd name="T37" fmla="*/ 352 h 365"/>
              <a:gd name="T38" fmla="*/ 121 w 146"/>
              <a:gd name="T39" fmla="*/ 365 h 365"/>
              <a:gd name="T40" fmla="*/ 90 w 146"/>
              <a:gd name="T41" fmla="*/ 346 h 365"/>
              <a:gd name="T42" fmla="*/ 65 w 146"/>
              <a:gd name="T43" fmla="*/ 325 h 365"/>
              <a:gd name="T44" fmla="*/ 42 w 146"/>
              <a:gd name="T45" fmla="*/ 300 h 365"/>
              <a:gd name="T46" fmla="*/ 23 w 146"/>
              <a:gd name="T47" fmla="*/ 273 h 365"/>
              <a:gd name="T48" fmla="*/ 10 w 146"/>
              <a:gd name="T49" fmla="*/ 242 h 365"/>
              <a:gd name="T50" fmla="*/ 2 w 146"/>
              <a:gd name="T51" fmla="*/ 206 h 365"/>
              <a:gd name="T52" fmla="*/ 0 w 146"/>
              <a:gd name="T53" fmla="*/ 165 h 365"/>
              <a:gd name="T54" fmla="*/ 6 w 146"/>
              <a:gd name="T55" fmla="*/ 123 h 365"/>
              <a:gd name="T56" fmla="*/ 17 w 146"/>
              <a:gd name="T57" fmla="*/ 83 h 365"/>
              <a:gd name="T58" fmla="*/ 25 w 146"/>
              <a:gd name="T59" fmla="*/ 67 h 365"/>
              <a:gd name="T60" fmla="*/ 37 w 146"/>
              <a:gd name="T61" fmla="*/ 46 h 365"/>
              <a:gd name="T62" fmla="*/ 50 w 146"/>
              <a:gd name="T63" fmla="*/ 25 h 365"/>
              <a:gd name="T64" fmla="*/ 65 w 146"/>
              <a:gd name="T65" fmla="*/ 10 h 365"/>
              <a:gd name="T66" fmla="*/ 81 w 146"/>
              <a:gd name="T6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365">
                <a:moveTo>
                  <a:pt x="81" y="0"/>
                </a:moveTo>
                <a:lnTo>
                  <a:pt x="85" y="0"/>
                </a:lnTo>
                <a:lnTo>
                  <a:pt x="73" y="6"/>
                </a:lnTo>
                <a:lnTo>
                  <a:pt x="65" y="18"/>
                </a:lnTo>
                <a:lnTo>
                  <a:pt x="61" y="35"/>
                </a:lnTo>
                <a:lnTo>
                  <a:pt x="60" y="52"/>
                </a:lnTo>
                <a:lnTo>
                  <a:pt x="60" y="69"/>
                </a:lnTo>
                <a:lnTo>
                  <a:pt x="61" y="83"/>
                </a:lnTo>
                <a:lnTo>
                  <a:pt x="69" y="119"/>
                </a:lnTo>
                <a:lnTo>
                  <a:pt x="83" y="152"/>
                </a:lnTo>
                <a:lnTo>
                  <a:pt x="100" y="187"/>
                </a:lnTo>
                <a:lnTo>
                  <a:pt x="108" y="202"/>
                </a:lnTo>
                <a:lnTo>
                  <a:pt x="117" y="221"/>
                </a:lnTo>
                <a:lnTo>
                  <a:pt x="127" y="244"/>
                </a:lnTo>
                <a:lnTo>
                  <a:pt x="136" y="267"/>
                </a:lnTo>
                <a:lnTo>
                  <a:pt x="142" y="290"/>
                </a:lnTo>
                <a:lnTo>
                  <a:pt x="146" y="313"/>
                </a:lnTo>
                <a:lnTo>
                  <a:pt x="144" y="335"/>
                </a:lnTo>
                <a:lnTo>
                  <a:pt x="136" y="352"/>
                </a:lnTo>
                <a:lnTo>
                  <a:pt x="121" y="365"/>
                </a:lnTo>
                <a:lnTo>
                  <a:pt x="90" y="346"/>
                </a:lnTo>
                <a:lnTo>
                  <a:pt x="65" y="325"/>
                </a:lnTo>
                <a:lnTo>
                  <a:pt x="42" y="300"/>
                </a:lnTo>
                <a:lnTo>
                  <a:pt x="23" y="273"/>
                </a:lnTo>
                <a:lnTo>
                  <a:pt x="10" y="242"/>
                </a:lnTo>
                <a:lnTo>
                  <a:pt x="2" y="206"/>
                </a:lnTo>
                <a:lnTo>
                  <a:pt x="0" y="165"/>
                </a:lnTo>
                <a:lnTo>
                  <a:pt x="6" y="123"/>
                </a:lnTo>
                <a:lnTo>
                  <a:pt x="17" y="83"/>
                </a:lnTo>
                <a:lnTo>
                  <a:pt x="25" y="67"/>
                </a:lnTo>
                <a:lnTo>
                  <a:pt x="37" y="46"/>
                </a:lnTo>
                <a:lnTo>
                  <a:pt x="50" y="25"/>
                </a:lnTo>
                <a:lnTo>
                  <a:pt x="65" y="10"/>
                </a:lnTo>
                <a:lnTo>
                  <a:pt x="81"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21" name="Freeform 78"/>
          <p:cNvSpPr>
            <a:spLocks/>
          </p:cNvSpPr>
          <p:nvPr/>
        </p:nvSpPr>
        <p:spPr bwMode="auto">
          <a:xfrm>
            <a:off x="9753410" y="3613383"/>
            <a:ext cx="176517" cy="586171"/>
          </a:xfrm>
          <a:custGeom>
            <a:avLst/>
            <a:gdLst>
              <a:gd name="T0" fmla="*/ 64 w 106"/>
              <a:gd name="T1" fmla="*/ 0 h 352"/>
              <a:gd name="T2" fmla="*/ 62 w 106"/>
              <a:gd name="T3" fmla="*/ 2 h 352"/>
              <a:gd name="T4" fmla="*/ 62 w 106"/>
              <a:gd name="T5" fmla="*/ 6 h 352"/>
              <a:gd name="T6" fmla="*/ 60 w 106"/>
              <a:gd name="T7" fmla="*/ 11 h 352"/>
              <a:gd name="T8" fmla="*/ 58 w 106"/>
              <a:gd name="T9" fmla="*/ 21 h 352"/>
              <a:gd name="T10" fmla="*/ 56 w 106"/>
              <a:gd name="T11" fmla="*/ 27 h 352"/>
              <a:gd name="T12" fmla="*/ 56 w 106"/>
              <a:gd name="T13" fmla="*/ 44 h 352"/>
              <a:gd name="T14" fmla="*/ 58 w 106"/>
              <a:gd name="T15" fmla="*/ 63 h 352"/>
              <a:gd name="T16" fmla="*/ 62 w 106"/>
              <a:gd name="T17" fmla="*/ 85 h 352"/>
              <a:gd name="T18" fmla="*/ 66 w 106"/>
              <a:gd name="T19" fmla="*/ 104 h 352"/>
              <a:gd name="T20" fmla="*/ 73 w 106"/>
              <a:gd name="T21" fmla="*/ 123 h 352"/>
              <a:gd name="T22" fmla="*/ 79 w 106"/>
              <a:gd name="T23" fmla="*/ 140 h 352"/>
              <a:gd name="T24" fmla="*/ 85 w 106"/>
              <a:gd name="T25" fmla="*/ 158 h 352"/>
              <a:gd name="T26" fmla="*/ 92 w 106"/>
              <a:gd name="T27" fmla="*/ 173 h 352"/>
              <a:gd name="T28" fmla="*/ 104 w 106"/>
              <a:gd name="T29" fmla="*/ 209 h 352"/>
              <a:gd name="T30" fmla="*/ 106 w 106"/>
              <a:gd name="T31" fmla="*/ 246 h 352"/>
              <a:gd name="T32" fmla="*/ 102 w 106"/>
              <a:gd name="T33" fmla="*/ 280 h 352"/>
              <a:gd name="T34" fmla="*/ 90 w 106"/>
              <a:gd name="T35" fmla="*/ 317 h 352"/>
              <a:gd name="T36" fmla="*/ 75 w 106"/>
              <a:gd name="T37" fmla="*/ 352 h 352"/>
              <a:gd name="T38" fmla="*/ 75 w 106"/>
              <a:gd name="T39" fmla="*/ 323 h 352"/>
              <a:gd name="T40" fmla="*/ 69 w 106"/>
              <a:gd name="T41" fmla="*/ 298 h 352"/>
              <a:gd name="T42" fmla="*/ 58 w 106"/>
              <a:gd name="T43" fmla="*/ 275 h 352"/>
              <a:gd name="T44" fmla="*/ 44 w 106"/>
              <a:gd name="T45" fmla="*/ 252 h 352"/>
              <a:gd name="T46" fmla="*/ 29 w 106"/>
              <a:gd name="T47" fmla="*/ 231 h 352"/>
              <a:gd name="T48" fmla="*/ 16 w 106"/>
              <a:gd name="T49" fmla="*/ 207 h 352"/>
              <a:gd name="T50" fmla="*/ 6 w 106"/>
              <a:gd name="T51" fmla="*/ 182 h 352"/>
              <a:gd name="T52" fmla="*/ 0 w 106"/>
              <a:gd name="T53" fmla="*/ 148 h 352"/>
              <a:gd name="T54" fmla="*/ 2 w 106"/>
              <a:gd name="T55" fmla="*/ 111 h 352"/>
              <a:gd name="T56" fmla="*/ 12 w 106"/>
              <a:gd name="T57" fmla="*/ 77 h 352"/>
              <a:gd name="T58" fmla="*/ 16 w 106"/>
              <a:gd name="T59" fmla="*/ 69 h 352"/>
              <a:gd name="T60" fmla="*/ 25 w 106"/>
              <a:gd name="T61" fmla="*/ 50 h 352"/>
              <a:gd name="T62" fmla="*/ 37 w 106"/>
              <a:gd name="T63" fmla="*/ 33 h 352"/>
              <a:gd name="T64" fmla="*/ 42 w 106"/>
              <a:gd name="T65" fmla="*/ 23 h 352"/>
              <a:gd name="T66" fmla="*/ 50 w 106"/>
              <a:gd name="T67" fmla="*/ 15 h 352"/>
              <a:gd name="T68" fmla="*/ 60 w 106"/>
              <a:gd name="T69" fmla="*/ 6 h 352"/>
              <a:gd name="T70" fmla="*/ 62 w 106"/>
              <a:gd name="T71" fmla="*/ 2 h 352"/>
              <a:gd name="T72" fmla="*/ 64 w 106"/>
              <a:gd name="T7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352">
                <a:moveTo>
                  <a:pt x="64" y="0"/>
                </a:moveTo>
                <a:lnTo>
                  <a:pt x="62" y="2"/>
                </a:lnTo>
                <a:lnTo>
                  <a:pt x="62" y="6"/>
                </a:lnTo>
                <a:lnTo>
                  <a:pt x="60" y="11"/>
                </a:lnTo>
                <a:lnTo>
                  <a:pt x="58" y="21"/>
                </a:lnTo>
                <a:lnTo>
                  <a:pt x="56" y="27"/>
                </a:lnTo>
                <a:lnTo>
                  <a:pt x="56" y="44"/>
                </a:lnTo>
                <a:lnTo>
                  <a:pt x="58" y="63"/>
                </a:lnTo>
                <a:lnTo>
                  <a:pt x="62" y="85"/>
                </a:lnTo>
                <a:lnTo>
                  <a:pt x="66" y="104"/>
                </a:lnTo>
                <a:lnTo>
                  <a:pt x="73" y="123"/>
                </a:lnTo>
                <a:lnTo>
                  <a:pt x="79" y="140"/>
                </a:lnTo>
                <a:lnTo>
                  <a:pt x="85" y="158"/>
                </a:lnTo>
                <a:lnTo>
                  <a:pt x="92" y="173"/>
                </a:lnTo>
                <a:lnTo>
                  <a:pt x="104" y="209"/>
                </a:lnTo>
                <a:lnTo>
                  <a:pt x="106" y="246"/>
                </a:lnTo>
                <a:lnTo>
                  <a:pt x="102" y="280"/>
                </a:lnTo>
                <a:lnTo>
                  <a:pt x="90" y="317"/>
                </a:lnTo>
                <a:lnTo>
                  <a:pt x="75" y="352"/>
                </a:lnTo>
                <a:lnTo>
                  <a:pt x="75" y="323"/>
                </a:lnTo>
                <a:lnTo>
                  <a:pt x="69" y="298"/>
                </a:lnTo>
                <a:lnTo>
                  <a:pt x="58" y="275"/>
                </a:lnTo>
                <a:lnTo>
                  <a:pt x="44" y="252"/>
                </a:lnTo>
                <a:lnTo>
                  <a:pt x="29" y="231"/>
                </a:lnTo>
                <a:lnTo>
                  <a:pt x="16" y="207"/>
                </a:lnTo>
                <a:lnTo>
                  <a:pt x="6" y="182"/>
                </a:lnTo>
                <a:lnTo>
                  <a:pt x="0" y="148"/>
                </a:lnTo>
                <a:lnTo>
                  <a:pt x="2" y="111"/>
                </a:lnTo>
                <a:lnTo>
                  <a:pt x="12" y="77"/>
                </a:lnTo>
                <a:lnTo>
                  <a:pt x="16" y="69"/>
                </a:lnTo>
                <a:lnTo>
                  <a:pt x="25" y="50"/>
                </a:lnTo>
                <a:lnTo>
                  <a:pt x="37" y="33"/>
                </a:lnTo>
                <a:lnTo>
                  <a:pt x="42" y="23"/>
                </a:lnTo>
                <a:lnTo>
                  <a:pt x="50" y="15"/>
                </a:lnTo>
                <a:lnTo>
                  <a:pt x="60" y="6"/>
                </a:lnTo>
                <a:lnTo>
                  <a:pt x="62" y="2"/>
                </a:lnTo>
                <a:lnTo>
                  <a:pt x="64"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22" name="Freeform 39"/>
          <p:cNvSpPr>
            <a:spLocks/>
          </p:cNvSpPr>
          <p:nvPr/>
        </p:nvSpPr>
        <p:spPr bwMode="auto">
          <a:xfrm>
            <a:off x="11640475" y="4496614"/>
            <a:ext cx="755907" cy="1189992"/>
          </a:xfrm>
          <a:custGeom>
            <a:avLst/>
            <a:gdLst>
              <a:gd name="T0" fmla="*/ 169 w 808"/>
              <a:gd name="T1" fmla="*/ 12 h 1272"/>
              <a:gd name="T2" fmla="*/ 161 w 808"/>
              <a:gd name="T3" fmla="*/ 44 h 1272"/>
              <a:gd name="T4" fmla="*/ 159 w 808"/>
              <a:gd name="T5" fmla="*/ 98 h 1272"/>
              <a:gd name="T6" fmla="*/ 167 w 808"/>
              <a:gd name="T7" fmla="*/ 219 h 1272"/>
              <a:gd name="T8" fmla="*/ 192 w 808"/>
              <a:gd name="T9" fmla="*/ 310 h 1272"/>
              <a:gd name="T10" fmla="*/ 236 w 808"/>
              <a:gd name="T11" fmla="*/ 379 h 1272"/>
              <a:gd name="T12" fmla="*/ 315 w 808"/>
              <a:gd name="T13" fmla="*/ 446 h 1272"/>
              <a:gd name="T14" fmla="*/ 401 w 808"/>
              <a:gd name="T15" fmla="*/ 500 h 1272"/>
              <a:gd name="T16" fmla="*/ 491 w 808"/>
              <a:gd name="T17" fmla="*/ 567 h 1272"/>
              <a:gd name="T18" fmla="*/ 549 w 808"/>
              <a:gd name="T19" fmla="*/ 636 h 1272"/>
              <a:gd name="T20" fmla="*/ 566 w 808"/>
              <a:gd name="T21" fmla="*/ 667 h 1272"/>
              <a:gd name="T22" fmla="*/ 578 w 808"/>
              <a:gd name="T23" fmla="*/ 688 h 1272"/>
              <a:gd name="T24" fmla="*/ 585 w 808"/>
              <a:gd name="T25" fmla="*/ 711 h 1272"/>
              <a:gd name="T26" fmla="*/ 599 w 808"/>
              <a:gd name="T27" fmla="*/ 688 h 1272"/>
              <a:gd name="T28" fmla="*/ 599 w 808"/>
              <a:gd name="T29" fmla="*/ 623 h 1272"/>
              <a:gd name="T30" fmla="*/ 576 w 808"/>
              <a:gd name="T31" fmla="*/ 559 h 1272"/>
              <a:gd name="T32" fmla="*/ 545 w 808"/>
              <a:gd name="T33" fmla="*/ 502 h 1272"/>
              <a:gd name="T34" fmla="*/ 501 w 808"/>
              <a:gd name="T35" fmla="*/ 440 h 1272"/>
              <a:gd name="T36" fmla="*/ 459 w 808"/>
              <a:gd name="T37" fmla="*/ 379 h 1272"/>
              <a:gd name="T38" fmla="*/ 432 w 808"/>
              <a:gd name="T39" fmla="*/ 308 h 1272"/>
              <a:gd name="T40" fmla="*/ 447 w 808"/>
              <a:gd name="T41" fmla="*/ 327 h 1272"/>
              <a:gd name="T42" fmla="*/ 466 w 808"/>
              <a:gd name="T43" fmla="*/ 342 h 1272"/>
              <a:gd name="T44" fmla="*/ 593 w 808"/>
              <a:gd name="T45" fmla="*/ 465 h 1272"/>
              <a:gd name="T46" fmla="*/ 706 w 808"/>
              <a:gd name="T47" fmla="*/ 598 h 1272"/>
              <a:gd name="T48" fmla="*/ 774 w 808"/>
              <a:gd name="T49" fmla="*/ 705 h 1272"/>
              <a:gd name="T50" fmla="*/ 799 w 808"/>
              <a:gd name="T51" fmla="*/ 782 h 1272"/>
              <a:gd name="T52" fmla="*/ 808 w 808"/>
              <a:gd name="T53" fmla="*/ 892 h 1272"/>
              <a:gd name="T54" fmla="*/ 789 w 808"/>
              <a:gd name="T55" fmla="*/ 1001 h 1272"/>
              <a:gd name="T56" fmla="*/ 747 w 808"/>
              <a:gd name="T57" fmla="*/ 1092 h 1272"/>
              <a:gd name="T58" fmla="*/ 691 w 808"/>
              <a:gd name="T59" fmla="*/ 1161 h 1272"/>
              <a:gd name="T60" fmla="*/ 622 w 808"/>
              <a:gd name="T61" fmla="*/ 1214 h 1272"/>
              <a:gd name="T62" fmla="*/ 535 w 808"/>
              <a:gd name="T63" fmla="*/ 1253 h 1272"/>
              <a:gd name="T64" fmla="*/ 438 w 808"/>
              <a:gd name="T65" fmla="*/ 1272 h 1272"/>
              <a:gd name="T66" fmla="*/ 443 w 808"/>
              <a:gd name="T67" fmla="*/ 1255 h 1272"/>
              <a:gd name="T68" fmla="*/ 455 w 808"/>
              <a:gd name="T69" fmla="*/ 1209 h 1272"/>
              <a:gd name="T70" fmla="*/ 443 w 808"/>
              <a:gd name="T71" fmla="*/ 1138 h 1272"/>
              <a:gd name="T72" fmla="*/ 403 w 808"/>
              <a:gd name="T73" fmla="*/ 1061 h 1272"/>
              <a:gd name="T74" fmla="*/ 343 w 808"/>
              <a:gd name="T75" fmla="*/ 999 h 1272"/>
              <a:gd name="T76" fmla="*/ 272 w 808"/>
              <a:gd name="T77" fmla="*/ 947 h 1272"/>
              <a:gd name="T78" fmla="*/ 184 w 808"/>
              <a:gd name="T79" fmla="*/ 880 h 1272"/>
              <a:gd name="T80" fmla="*/ 102 w 808"/>
              <a:gd name="T81" fmla="*/ 778 h 1272"/>
              <a:gd name="T82" fmla="*/ 44 w 808"/>
              <a:gd name="T83" fmla="*/ 659 h 1272"/>
              <a:gd name="T84" fmla="*/ 11 w 808"/>
              <a:gd name="T85" fmla="*/ 530 h 1272"/>
              <a:gd name="T86" fmla="*/ 21 w 808"/>
              <a:gd name="T87" fmla="*/ 523 h 1272"/>
              <a:gd name="T88" fmla="*/ 90 w 808"/>
              <a:gd name="T89" fmla="*/ 627 h 1272"/>
              <a:gd name="T90" fmla="*/ 184 w 808"/>
              <a:gd name="T91" fmla="*/ 705 h 1272"/>
              <a:gd name="T92" fmla="*/ 286 w 808"/>
              <a:gd name="T93" fmla="*/ 771 h 1272"/>
              <a:gd name="T94" fmla="*/ 370 w 808"/>
              <a:gd name="T95" fmla="*/ 855 h 1272"/>
              <a:gd name="T96" fmla="*/ 267 w 808"/>
              <a:gd name="T97" fmla="*/ 669 h 1272"/>
              <a:gd name="T98" fmla="*/ 192 w 808"/>
              <a:gd name="T99" fmla="*/ 550 h 1272"/>
              <a:gd name="T100" fmla="*/ 115 w 808"/>
              <a:gd name="T101" fmla="*/ 411 h 1272"/>
              <a:gd name="T102" fmla="*/ 88 w 808"/>
              <a:gd name="T103" fmla="*/ 286 h 1272"/>
              <a:gd name="T104" fmla="*/ 90 w 808"/>
              <a:gd name="T105" fmla="*/ 198 h 1272"/>
              <a:gd name="T106" fmla="*/ 113 w 808"/>
              <a:gd name="T107" fmla="*/ 112 h 1272"/>
              <a:gd name="T108" fmla="*/ 155 w 808"/>
              <a:gd name="T109" fmla="*/ 2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1272">
                <a:moveTo>
                  <a:pt x="171" y="0"/>
                </a:moveTo>
                <a:lnTo>
                  <a:pt x="169" y="12"/>
                </a:lnTo>
                <a:lnTo>
                  <a:pt x="165" y="29"/>
                </a:lnTo>
                <a:lnTo>
                  <a:pt x="161" y="44"/>
                </a:lnTo>
                <a:lnTo>
                  <a:pt x="161" y="56"/>
                </a:lnTo>
                <a:lnTo>
                  <a:pt x="159" y="98"/>
                </a:lnTo>
                <a:lnTo>
                  <a:pt x="161" y="171"/>
                </a:lnTo>
                <a:lnTo>
                  <a:pt x="167" y="219"/>
                </a:lnTo>
                <a:lnTo>
                  <a:pt x="176" y="265"/>
                </a:lnTo>
                <a:lnTo>
                  <a:pt x="192" y="310"/>
                </a:lnTo>
                <a:lnTo>
                  <a:pt x="211" y="346"/>
                </a:lnTo>
                <a:lnTo>
                  <a:pt x="236" y="379"/>
                </a:lnTo>
                <a:lnTo>
                  <a:pt x="272" y="415"/>
                </a:lnTo>
                <a:lnTo>
                  <a:pt x="315" y="446"/>
                </a:lnTo>
                <a:lnTo>
                  <a:pt x="357" y="473"/>
                </a:lnTo>
                <a:lnTo>
                  <a:pt x="401" y="500"/>
                </a:lnTo>
                <a:lnTo>
                  <a:pt x="443" y="529"/>
                </a:lnTo>
                <a:lnTo>
                  <a:pt x="491" y="567"/>
                </a:lnTo>
                <a:lnTo>
                  <a:pt x="532" y="613"/>
                </a:lnTo>
                <a:lnTo>
                  <a:pt x="549" y="636"/>
                </a:lnTo>
                <a:lnTo>
                  <a:pt x="562" y="659"/>
                </a:lnTo>
                <a:lnTo>
                  <a:pt x="566" y="667"/>
                </a:lnTo>
                <a:lnTo>
                  <a:pt x="570" y="677"/>
                </a:lnTo>
                <a:lnTo>
                  <a:pt x="578" y="688"/>
                </a:lnTo>
                <a:lnTo>
                  <a:pt x="582" y="701"/>
                </a:lnTo>
                <a:lnTo>
                  <a:pt x="585" y="711"/>
                </a:lnTo>
                <a:lnTo>
                  <a:pt x="585" y="717"/>
                </a:lnTo>
                <a:lnTo>
                  <a:pt x="599" y="688"/>
                </a:lnTo>
                <a:lnTo>
                  <a:pt x="603" y="657"/>
                </a:lnTo>
                <a:lnTo>
                  <a:pt x="599" y="623"/>
                </a:lnTo>
                <a:lnTo>
                  <a:pt x="589" y="590"/>
                </a:lnTo>
                <a:lnTo>
                  <a:pt x="576" y="559"/>
                </a:lnTo>
                <a:lnTo>
                  <a:pt x="560" y="529"/>
                </a:lnTo>
                <a:lnTo>
                  <a:pt x="545" y="502"/>
                </a:lnTo>
                <a:lnTo>
                  <a:pt x="524" y="469"/>
                </a:lnTo>
                <a:lnTo>
                  <a:pt x="501" y="440"/>
                </a:lnTo>
                <a:lnTo>
                  <a:pt x="478" y="409"/>
                </a:lnTo>
                <a:lnTo>
                  <a:pt x="459" y="379"/>
                </a:lnTo>
                <a:lnTo>
                  <a:pt x="441" y="344"/>
                </a:lnTo>
                <a:lnTo>
                  <a:pt x="432" y="308"/>
                </a:lnTo>
                <a:lnTo>
                  <a:pt x="438" y="315"/>
                </a:lnTo>
                <a:lnTo>
                  <a:pt x="447" y="327"/>
                </a:lnTo>
                <a:lnTo>
                  <a:pt x="459" y="336"/>
                </a:lnTo>
                <a:lnTo>
                  <a:pt x="466" y="342"/>
                </a:lnTo>
                <a:lnTo>
                  <a:pt x="530" y="402"/>
                </a:lnTo>
                <a:lnTo>
                  <a:pt x="593" y="465"/>
                </a:lnTo>
                <a:lnTo>
                  <a:pt x="653" y="530"/>
                </a:lnTo>
                <a:lnTo>
                  <a:pt x="706" y="598"/>
                </a:lnTo>
                <a:lnTo>
                  <a:pt x="754" y="671"/>
                </a:lnTo>
                <a:lnTo>
                  <a:pt x="774" y="705"/>
                </a:lnTo>
                <a:lnTo>
                  <a:pt x="789" y="744"/>
                </a:lnTo>
                <a:lnTo>
                  <a:pt x="799" y="782"/>
                </a:lnTo>
                <a:lnTo>
                  <a:pt x="806" y="836"/>
                </a:lnTo>
                <a:lnTo>
                  <a:pt x="808" y="892"/>
                </a:lnTo>
                <a:lnTo>
                  <a:pt x="802" y="947"/>
                </a:lnTo>
                <a:lnTo>
                  <a:pt x="789" y="1001"/>
                </a:lnTo>
                <a:lnTo>
                  <a:pt x="768" y="1053"/>
                </a:lnTo>
                <a:lnTo>
                  <a:pt x="747" y="1092"/>
                </a:lnTo>
                <a:lnTo>
                  <a:pt x="720" y="1128"/>
                </a:lnTo>
                <a:lnTo>
                  <a:pt x="691" y="1161"/>
                </a:lnTo>
                <a:lnTo>
                  <a:pt x="658" y="1190"/>
                </a:lnTo>
                <a:lnTo>
                  <a:pt x="622" y="1214"/>
                </a:lnTo>
                <a:lnTo>
                  <a:pt x="583" y="1236"/>
                </a:lnTo>
                <a:lnTo>
                  <a:pt x="535" y="1253"/>
                </a:lnTo>
                <a:lnTo>
                  <a:pt x="487" y="1264"/>
                </a:lnTo>
                <a:lnTo>
                  <a:pt x="438" y="1272"/>
                </a:lnTo>
                <a:lnTo>
                  <a:pt x="428" y="1272"/>
                </a:lnTo>
                <a:lnTo>
                  <a:pt x="443" y="1255"/>
                </a:lnTo>
                <a:lnTo>
                  <a:pt x="453" y="1234"/>
                </a:lnTo>
                <a:lnTo>
                  <a:pt x="455" y="1209"/>
                </a:lnTo>
                <a:lnTo>
                  <a:pt x="453" y="1172"/>
                </a:lnTo>
                <a:lnTo>
                  <a:pt x="443" y="1138"/>
                </a:lnTo>
                <a:lnTo>
                  <a:pt x="426" y="1095"/>
                </a:lnTo>
                <a:lnTo>
                  <a:pt x="403" y="1061"/>
                </a:lnTo>
                <a:lnTo>
                  <a:pt x="374" y="1028"/>
                </a:lnTo>
                <a:lnTo>
                  <a:pt x="343" y="999"/>
                </a:lnTo>
                <a:lnTo>
                  <a:pt x="309" y="972"/>
                </a:lnTo>
                <a:lnTo>
                  <a:pt x="272" y="947"/>
                </a:lnTo>
                <a:lnTo>
                  <a:pt x="236" y="922"/>
                </a:lnTo>
                <a:lnTo>
                  <a:pt x="184" y="880"/>
                </a:lnTo>
                <a:lnTo>
                  <a:pt x="140" y="832"/>
                </a:lnTo>
                <a:lnTo>
                  <a:pt x="102" y="778"/>
                </a:lnTo>
                <a:lnTo>
                  <a:pt x="71" y="721"/>
                </a:lnTo>
                <a:lnTo>
                  <a:pt x="44" y="659"/>
                </a:lnTo>
                <a:lnTo>
                  <a:pt x="25" y="596"/>
                </a:lnTo>
                <a:lnTo>
                  <a:pt x="11" y="530"/>
                </a:lnTo>
                <a:lnTo>
                  <a:pt x="0" y="465"/>
                </a:lnTo>
                <a:lnTo>
                  <a:pt x="21" y="523"/>
                </a:lnTo>
                <a:lnTo>
                  <a:pt x="52" y="577"/>
                </a:lnTo>
                <a:lnTo>
                  <a:pt x="90" y="627"/>
                </a:lnTo>
                <a:lnTo>
                  <a:pt x="134" y="671"/>
                </a:lnTo>
                <a:lnTo>
                  <a:pt x="184" y="705"/>
                </a:lnTo>
                <a:lnTo>
                  <a:pt x="238" y="738"/>
                </a:lnTo>
                <a:lnTo>
                  <a:pt x="286" y="771"/>
                </a:lnTo>
                <a:lnTo>
                  <a:pt x="330" y="809"/>
                </a:lnTo>
                <a:lnTo>
                  <a:pt x="370" y="855"/>
                </a:lnTo>
                <a:lnTo>
                  <a:pt x="319" y="761"/>
                </a:lnTo>
                <a:lnTo>
                  <a:pt x="267" y="669"/>
                </a:lnTo>
                <a:lnTo>
                  <a:pt x="209" y="577"/>
                </a:lnTo>
                <a:lnTo>
                  <a:pt x="192" y="550"/>
                </a:lnTo>
                <a:lnTo>
                  <a:pt x="142" y="469"/>
                </a:lnTo>
                <a:lnTo>
                  <a:pt x="115" y="411"/>
                </a:lnTo>
                <a:lnTo>
                  <a:pt x="98" y="350"/>
                </a:lnTo>
                <a:lnTo>
                  <a:pt x="88" y="286"/>
                </a:lnTo>
                <a:lnTo>
                  <a:pt x="86" y="242"/>
                </a:lnTo>
                <a:lnTo>
                  <a:pt x="90" y="198"/>
                </a:lnTo>
                <a:lnTo>
                  <a:pt x="98" y="154"/>
                </a:lnTo>
                <a:lnTo>
                  <a:pt x="113" y="112"/>
                </a:lnTo>
                <a:lnTo>
                  <a:pt x="132" y="69"/>
                </a:lnTo>
                <a:lnTo>
                  <a:pt x="155" y="29"/>
                </a:lnTo>
                <a:lnTo>
                  <a:pt x="171" y="0"/>
                </a:lnTo>
                <a:close/>
              </a:path>
            </a:pathLst>
          </a:custGeom>
          <a:solidFill>
            <a:srgbClr val="F68C1F"/>
          </a:solidFill>
          <a:ln w="0">
            <a:solidFill>
              <a:srgbClr val="F68C1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623" name="Freeform 131"/>
          <p:cNvSpPr>
            <a:spLocks/>
          </p:cNvSpPr>
          <p:nvPr/>
        </p:nvSpPr>
        <p:spPr bwMode="auto">
          <a:xfrm>
            <a:off x="11438979" y="4864635"/>
            <a:ext cx="741874" cy="1189992"/>
          </a:xfrm>
          <a:custGeom>
            <a:avLst/>
            <a:gdLst>
              <a:gd name="T0" fmla="*/ 150 w 793"/>
              <a:gd name="T1" fmla="*/ 29 h 1272"/>
              <a:gd name="T2" fmla="*/ 146 w 793"/>
              <a:gd name="T3" fmla="*/ 98 h 1272"/>
              <a:gd name="T4" fmla="*/ 163 w 793"/>
              <a:gd name="T5" fmla="*/ 265 h 1272"/>
              <a:gd name="T6" fmla="*/ 221 w 793"/>
              <a:gd name="T7" fmla="*/ 379 h 1272"/>
              <a:gd name="T8" fmla="*/ 344 w 793"/>
              <a:gd name="T9" fmla="*/ 473 h 1272"/>
              <a:gd name="T10" fmla="*/ 476 w 793"/>
              <a:gd name="T11" fmla="*/ 567 h 1272"/>
              <a:gd name="T12" fmla="*/ 547 w 793"/>
              <a:gd name="T13" fmla="*/ 659 h 1272"/>
              <a:gd name="T14" fmla="*/ 562 w 793"/>
              <a:gd name="T15" fmla="*/ 688 h 1272"/>
              <a:gd name="T16" fmla="*/ 570 w 793"/>
              <a:gd name="T17" fmla="*/ 717 h 1272"/>
              <a:gd name="T18" fmla="*/ 585 w 793"/>
              <a:gd name="T19" fmla="*/ 615 h 1272"/>
              <a:gd name="T20" fmla="*/ 532 w 793"/>
              <a:gd name="T21" fmla="*/ 515 h 1272"/>
              <a:gd name="T22" fmla="*/ 461 w 793"/>
              <a:gd name="T23" fmla="*/ 436 h 1272"/>
              <a:gd name="T24" fmla="*/ 374 w 793"/>
              <a:gd name="T25" fmla="*/ 338 h 1272"/>
              <a:gd name="T26" fmla="*/ 303 w 793"/>
              <a:gd name="T27" fmla="*/ 223 h 1272"/>
              <a:gd name="T28" fmla="*/ 355 w 793"/>
              <a:gd name="T29" fmla="*/ 271 h 1272"/>
              <a:gd name="T30" fmla="*/ 470 w 793"/>
              <a:gd name="T31" fmla="*/ 375 h 1272"/>
              <a:gd name="T32" fmla="*/ 645 w 793"/>
              <a:gd name="T33" fmla="*/ 540 h 1272"/>
              <a:gd name="T34" fmla="*/ 758 w 793"/>
              <a:gd name="T35" fmla="*/ 705 h 1272"/>
              <a:gd name="T36" fmla="*/ 793 w 793"/>
              <a:gd name="T37" fmla="*/ 836 h 1272"/>
              <a:gd name="T38" fmla="*/ 776 w 793"/>
              <a:gd name="T39" fmla="*/ 1001 h 1272"/>
              <a:gd name="T40" fmla="*/ 706 w 793"/>
              <a:gd name="T41" fmla="*/ 1128 h 1272"/>
              <a:gd name="T42" fmla="*/ 608 w 793"/>
              <a:gd name="T43" fmla="*/ 1214 h 1272"/>
              <a:gd name="T44" fmla="*/ 472 w 793"/>
              <a:gd name="T45" fmla="*/ 1264 h 1272"/>
              <a:gd name="T46" fmla="*/ 430 w 793"/>
              <a:gd name="T47" fmla="*/ 1255 h 1272"/>
              <a:gd name="T48" fmla="*/ 438 w 793"/>
              <a:gd name="T49" fmla="*/ 1172 h 1272"/>
              <a:gd name="T50" fmla="*/ 390 w 793"/>
              <a:gd name="T51" fmla="*/ 1061 h 1272"/>
              <a:gd name="T52" fmla="*/ 294 w 793"/>
              <a:gd name="T53" fmla="*/ 972 h 1272"/>
              <a:gd name="T54" fmla="*/ 186 w 793"/>
              <a:gd name="T55" fmla="*/ 897 h 1272"/>
              <a:gd name="T56" fmla="*/ 79 w 793"/>
              <a:gd name="T57" fmla="*/ 805 h 1272"/>
              <a:gd name="T58" fmla="*/ 8 w 793"/>
              <a:gd name="T59" fmla="*/ 686 h 1272"/>
              <a:gd name="T60" fmla="*/ 6 w 793"/>
              <a:gd name="T61" fmla="*/ 553 h 1272"/>
              <a:gd name="T62" fmla="*/ 46 w 793"/>
              <a:gd name="T63" fmla="*/ 438 h 1272"/>
              <a:gd name="T64" fmla="*/ 44 w 793"/>
              <a:gd name="T65" fmla="*/ 509 h 1272"/>
              <a:gd name="T66" fmla="*/ 80 w 793"/>
              <a:gd name="T67" fmla="*/ 573 h 1272"/>
              <a:gd name="T68" fmla="*/ 167 w 793"/>
              <a:gd name="T69" fmla="*/ 640 h 1272"/>
              <a:gd name="T70" fmla="*/ 261 w 793"/>
              <a:gd name="T71" fmla="*/ 724 h 1272"/>
              <a:gd name="T72" fmla="*/ 328 w 793"/>
              <a:gd name="T73" fmla="*/ 842 h 1272"/>
              <a:gd name="T74" fmla="*/ 259 w 793"/>
              <a:gd name="T75" fmla="*/ 678 h 1272"/>
              <a:gd name="T76" fmla="*/ 178 w 793"/>
              <a:gd name="T77" fmla="*/ 550 h 1272"/>
              <a:gd name="T78" fmla="*/ 82 w 793"/>
              <a:gd name="T79" fmla="*/ 350 h 1272"/>
              <a:gd name="T80" fmla="*/ 75 w 793"/>
              <a:gd name="T81" fmla="*/ 198 h 1272"/>
              <a:gd name="T82" fmla="*/ 119 w 793"/>
              <a:gd name="T83" fmla="*/ 69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3" h="1272">
                <a:moveTo>
                  <a:pt x="157" y="0"/>
                </a:moveTo>
                <a:lnTo>
                  <a:pt x="153" y="12"/>
                </a:lnTo>
                <a:lnTo>
                  <a:pt x="150" y="29"/>
                </a:lnTo>
                <a:lnTo>
                  <a:pt x="148" y="44"/>
                </a:lnTo>
                <a:lnTo>
                  <a:pt x="146" y="56"/>
                </a:lnTo>
                <a:lnTo>
                  <a:pt x="146" y="98"/>
                </a:lnTo>
                <a:lnTo>
                  <a:pt x="148" y="171"/>
                </a:lnTo>
                <a:lnTo>
                  <a:pt x="152" y="219"/>
                </a:lnTo>
                <a:lnTo>
                  <a:pt x="163" y="265"/>
                </a:lnTo>
                <a:lnTo>
                  <a:pt x="178" y="309"/>
                </a:lnTo>
                <a:lnTo>
                  <a:pt x="198" y="346"/>
                </a:lnTo>
                <a:lnTo>
                  <a:pt x="221" y="379"/>
                </a:lnTo>
                <a:lnTo>
                  <a:pt x="259" y="415"/>
                </a:lnTo>
                <a:lnTo>
                  <a:pt x="299" y="446"/>
                </a:lnTo>
                <a:lnTo>
                  <a:pt x="344" y="473"/>
                </a:lnTo>
                <a:lnTo>
                  <a:pt x="386" y="500"/>
                </a:lnTo>
                <a:lnTo>
                  <a:pt x="430" y="529"/>
                </a:lnTo>
                <a:lnTo>
                  <a:pt x="476" y="567"/>
                </a:lnTo>
                <a:lnTo>
                  <a:pt x="518" y="613"/>
                </a:lnTo>
                <a:lnTo>
                  <a:pt x="534" y="636"/>
                </a:lnTo>
                <a:lnTo>
                  <a:pt x="547" y="659"/>
                </a:lnTo>
                <a:lnTo>
                  <a:pt x="551" y="667"/>
                </a:lnTo>
                <a:lnTo>
                  <a:pt x="557" y="676"/>
                </a:lnTo>
                <a:lnTo>
                  <a:pt x="562" y="688"/>
                </a:lnTo>
                <a:lnTo>
                  <a:pt x="568" y="701"/>
                </a:lnTo>
                <a:lnTo>
                  <a:pt x="572" y="711"/>
                </a:lnTo>
                <a:lnTo>
                  <a:pt x="570" y="717"/>
                </a:lnTo>
                <a:lnTo>
                  <a:pt x="585" y="684"/>
                </a:lnTo>
                <a:lnTo>
                  <a:pt x="589" y="650"/>
                </a:lnTo>
                <a:lnTo>
                  <a:pt x="585" y="615"/>
                </a:lnTo>
                <a:lnTo>
                  <a:pt x="572" y="580"/>
                </a:lnTo>
                <a:lnTo>
                  <a:pt x="553" y="548"/>
                </a:lnTo>
                <a:lnTo>
                  <a:pt x="532" y="515"/>
                </a:lnTo>
                <a:lnTo>
                  <a:pt x="507" y="486"/>
                </a:lnTo>
                <a:lnTo>
                  <a:pt x="482" y="459"/>
                </a:lnTo>
                <a:lnTo>
                  <a:pt x="461" y="436"/>
                </a:lnTo>
                <a:lnTo>
                  <a:pt x="432" y="407"/>
                </a:lnTo>
                <a:lnTo>
                  <a:pt x="403" y="375"/>
                </a:lnTo>
                <a:lnTo>
                  <a:pt x="374" y="338"/>
                </a:lnTo>
                <a:lnTo>
                  <a:pt x="345" y="300"/>
                </a:lnTo>
                <a:lnTo>
                  <a:pt x="322" y="261"/>
                </a:lnTo>
                <a:lnTo>
                  <a:pt x="303" y="223"/>
                </a:lnTo>
                <a:lnTo>
                  <a:pt x="294" y="187"/>
                </a:lnTo>
                <a:lnTo>
                  <a:pt x="322" y="231"/>
                </a:lnTo>
                <a:lnTo>
                  <a:pt x="355" y="271"/>
                </a:lnTo>
                <a:lnTo>
                  <a:pt x="392" y="306"/>
                </a:lnTo>
                <a:lnTo>
                  <a:pt x="430" y="340"/>
                </a:lnTo>
                <a:lnTo>
                  <a:pt x="470" y="375"/>
                </a:lnTo>
                <a:lnTo>
                  <a:pt x="534" y="427"/>
                </a:lnTo>
                <a:lnTo>
                  <a:pt x="591" y="482"/>
                </a:lnTo>
                <a:lnTo>
                  <a:pt x="645" y="540"/>
                </a:lnTo>
                <a:lnTo>
                  <a:pt x="695" y="602"/>
                </a:lnTo>
                <a:lnTo>
                  <a:pt x="739" y="671"/>
                </a:lnTo>
                <a:lnTo>
                  <a:pt x="758" y="705"/>
                </a:lnTo>
                <a:lnTo>
                  <a:pt x="774" y="744"/>
                </a:lnTo>
                <a:lnTo>
                  <a:pt x="785" y="782"/>
                </a:lnTo>
                <a:lnTo>
                  <a:pt x="793" y="836"/>
                </a:lnTo>
                <a:lnTo>
                  <a:pt x="793" y="892"/>
                </a:lnTo>
                <a:lnTo>
                  <a:pt x="787" y="947"/>
                </a:lnTo>
                <a:lnTo>
                  <a:pt x="776" y="1001"/>
                </a:lnTo>
                <a:lnTo>
                  <a:pt x="754" y="1053"/>
                </a:lnTo>
                <a:lnTo>
                  <a:pt x="731" y="1091"/>
                </a:lnTo>
                <a:lnTo>
                  <a:pt x="706" y="1128"/>
                </a:lnTo>
                <a:lnTo>
                  <a:pt x="676" y="1161"/>
                </a:lnTo>
                <a:lnTo>
                  <a:pt x="643" y="1189"/>
                </a:lnTo>
                <a:lnTo>
                  <a:pt x="608" y="1214"/>
                </a:lnTo>
                <a:lnTo>
                  <a:pt x="570" y="1236"/>
                </a:lnTo>
                <a:lnTo>
                  <a:pt x="522" y="1253"/>
                </a:lnTo>
                <a:lnTo>
                  <a:pt x="472" y="1264"/>
                </a:lnTo>
                <a:lnTo>
                  <a:pt x="422" y="1272"/>
                </a:lnTo>
                <a:lnTo>
                  <a:pt x="413" y="1272"/>
                </a:lnTo>
                <a:lnTo>
                  <a:pt x="430" y="1255"/>
                </a:lnTo>
                <a:lnTo>
                  <a:pt x="438" y="1234"/>
                </a:lnTo>
                <a:lnTo>
                  <a:pt x="441" y="1209"/>
                </a:lnTo>
                <a:lnTo>
                  <a:pt x="438" y="1172"/>
                </a:lnTo>
                <a:lnTo>
                  <a:pt x="430" y="1138"/>
                </a:lnTo>
                <a:lnTo>
                  <a:pt x="413" y="1095"/>
                </a:lnTo>
                <a:lnTo>
                  <a:pt x="390" y="1061"/>
                </a:lnTo>
                <a:lnTo>
                  <a:pt x="361" y="1028"/>
                </a:lnTo>
                <a:lnTo>
                  <a:pt x="328" y="999"/>
                </a:lnTo>
                <a:lnTo>
                  <a:pt x="294" y="972"/>
                </a:lnTo>
                <a:lnTo>
                  <a:pt x="257" y="947"/>
                </a:lnTo>
                <a:lnTo>
                  <a:pt x="223" y="924"/>
                </a:lnTo>
                <a:lnTo>
                  <a:pt x="186" y="897"/>
                </a:lnTo>
                <a:lnTo>
                  <a:pt x="148" y="869"/>
                </a:lnTo>
                <a:lnTo>
                  <a:pt x="111" y="838"/>
                </a:lnTo>
                <a:lnTo>
                  <a:pt x="79" y="805"/>
                </a:lnTo>
                <a:lnTo>
                  <a:pt x="48" y="769"/>
                </a:lnTo>
                <a:lnTo>
                  <a:pt x="25" y="730"/>
                </a:lnTo>
                <a:lnTo>
                  <a:pt x="8" y="686"/>
                </a:lnTo>
                <a:lnTo>
                  <a:pt x="0" y="640"/>
                </a:lnTo>
                <a:lnTo>
                  <a:pt x="0" y="594"/>
                </a:lnTo>
                <a:lnTo>
                  <a:pt x="6" y="553"/>
                </a:lnTo>
                <a:lnTo>
                  <a:pt x="13" y="513"/>
                </a:lnTo>
                <a:lnTo>
                  <a:pt x="27" y="475"/>
                </a:lnTo>
                <a:lnTo>
                  <a:pt x="46" y="438"/>
                </a:lnTo>
                <a:lnTo>
                  <a:pt x="38" y="461"/>
                </a:lnTo>
                <a:lnTo>
                  <a:pt x="38" y="484"/>
                </a:lnTo>
                <a:lnTo>
                  <a:pt x="44" y="509"/>
                </a:lnTo>
                <a:lnTo>
                  <a:pt x="56" y="532"/>
                </a:lnTo>
                <a:lnTo>
                  <a:pt x="67" y="553"/>
                </a:lnTo>
                <a:lnTo>
                  <a:pt x="80" y="573"/>
                </a:lnTo>
                <a:lnTo>
                  <a:pt x="107" y="598"/>
                </a:lnTo>
                <a:lnTo>
                  <a:pt x="136" y="621"/>
                </a:lnTo>
                <a:lnTo>
                  <a:pt x="167" y="640"/>
                </a:lnTo>
                <a:lnTo>
                  <a:pt x="196" y="661"/>
                </a:lnTo>
                <a:lnTo>
                  <a:pt x="230" y="692"/>
                </a:lnTo>
                <a:lnTo>
                  <a:pt x="261" y="724"/>
                </a:lnTo>
                <a:lnTo>
                  <a:pt x="290" y="761"/>
                </a:lnTo>
                <a:lnTo>
                  <a:pt x="313" y="801"/>
                </a:lnTo>
                <a:lnTo>
                  <a:pt x="328" y="842"/>
                </a:lnTo>
                <a:lnTo>
                  <a:pt x="313" y="784"/>
                </a:lnTo>
                <a:lnTo>
                  <a:pt x="288" y="730"/>
                </a:lnTo>
                <a:lnTo>
                  <a:pt x="259" y="678"/>
                </a:lnTo>
                <a:lnTo>
                  <a:pt x="228" y="627"/>
                </a:lnTo>
                <a:lnTo>
                  <a:pt x="196" y="577"/>
                </a:lnTo>
                <a:lnTo>
                  <a:pt x="178" y="550"/>
                </a:lnTo>
                <a:lnTo>
                  <a:pt x="128" y="469"/>
                </a:lnTo>
                <a:lnTo>
                  <a:pt x="102" y="411"/>
                </a:lnTo>
                <a:lnTo>
                  <a:pt x="82" y="350"/>
                </a:lnTo>
                <a:lnTo>
                  <a:pt x="75" y="286"/>
                </a:lnTo>
                <a:lnTo>
                  <a:pt x="73" y="242"/>
                </a:lnTo>
                <a:lnTo>
                  <a:pt x="75" y="198"/>
                </a:lnTo>
                <a:lnTo>
                  <a:pt x="82" y="154"/>
                </a:lnTo>
                <a:lnTo>
                  <a:pt x="98" y="112"/>
                </a:lnTo>
                <a:lnTo>
                  <a:pt x="119" y="69"/>
                </a:lnTo>
                <a:lnTo>
                  <a:pt x="142" y="29"/>
                </a:lnTo>
                <a:lnTo>
                  <a:pt x="157" y="0"/>
                </a:lnTo>
                <a:close/>
              </a:path>
            </a:pathLst>
          </a:custGeom>
          <a:solidFill>
            <a:srgbClr val="FDB813"/>
          </a:solidFill>
          <a:ln w="0">
            <a:solidFill>
              <a:srgbClr val="FDB81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3471" name="TextBox 3470"/>
          <p:cNvSpPr txBox="1"/>
          <p:nvPr/>
        </p:nvSpPr>
        <p:spPr>
          <a:xfrm>
            <a:off x="347103" y="1351326"/>
            <a:ext cx="11259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Tier 2</a:t>
            </a:r>
            <a:endParaRPr lang="en-US" sz="2400" dirty="0"/>
          </a:p>
        </p:txBody>
      </p:sp>
      <p:sp>
        <p:nvSpPr>
          <p:cNvPr id="3472" name="TextBox 3471"/>
          <p:cNvSpPr txBox="1"/>
          <p:nvPr/>
        </p:nvSpPr>
        <p:spPr>
          <a:xfrm>
            <a:off x="347103" y="2886537"/>
            <a:ext cx="11259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t>Tier 1</a:t>
            </a:r>
            <a:endParaRPr lang="en-US" sz="2400" dirty="0"/>
          </a:p>
        </p:txBody>
      </p:sp>
      <p:sp>
        <p:nvSpPr>
          <p:cNvPr id="3473" name="TextBox 3472"/>
          <p:cNvSpPr txBox="1"/>
          <p:nvPr/>
        </p:nvSpPr>
        <p:spPr>
          <a:xfrm>
            <a:off x="347103" y="4421749"/>
            <a:ext cx="1125949" cy="664797"/>
          </a:xfrm>
          <a:prstGeom prst="rect">
            <a:avLst/>
          </a:prstGeom>
          <a:noFill/>
        </p:spPr>
        <p:txBody>
          <a:bodyPr wrap="none" lIns="182880" tIns="146304" rIns="182880" bIns="146304" rtlCol="0">
            <a:spAutoFit/>
          </a:bodyPr>
          <a:lstStyle/>
          <a:p>
            <a:pPr defTabSz="914096" fontAlgn="base">
              <a:spcBef>
                <a:spcPct val="0"/>
              </a:spcBef>
              <a:spcAft>
                <a:spcPct val="0"/>
              </a:spcAft>
            </a:pPr>
            <a:r>
              <a:rPr lang="en-US" sz="2400" dirty="0" smtClean="0">
                <a:ln w="0"/>
                <a:effectLst>
                  <a:outerShdw blurRad="38100" dist="19050" dir="2700000" algn="tl" rotWithShape="0">
                    <a:srgbClr val="3F3F3F">
                      <a:alpha val="40000"/>
                    </a:srgbClr>
                  </a:outerShdw>
                </a:effectLst>
              </a:rPr>
              <a:t>Tier 0</a:t>
            </a:r>
            <a:endParaRPr lang="en-US" sz="2400" dirty="0">
              <a:ln w="0"/>
              <a:effectLst>
                <a:outerShdw blurRad="38100" dist="19050" dir="2700000" algn="tl" rotWithShape="0">
                  <a:srgbClr val="3F3F3F">
                    <a:alpha val="40000"/>
                  </a:srgbClr>
                </a:outerShdw>
              </a:effectLst>
            </a:endParaRPr>
          </a:p>
        </p:txBody>
      </p:sp>
    </p:spTree>
    <p:extLst>
      <p:ext uri="{BB962C8B-B14F-4D97-AF65-F5344CB8AC3E}">
        <p14:creationId xmlns:p14="http://schemas.microsoft.com/office/powerpoint/2010/main" val="10570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83" y="496"/>
            <a:ext cx="12434710" cy="6994027"/>
            <a:chOff x="0" y="0"/>
            <a:chExt cx="12436474" cy="6995019"/>
          </a:xfrm>
        </p:grpSpPr>
        <p:sp>
          <p:nvSpPr>
            <p:cNvPr id="2" name="Rectangle 1"/>
            <p:cNvSpPr/>
            <p:nvPr/>
          </p:nvSpPr>
          <p:spPr bwMode="auto">
            <a:xfrm>
              <a:off x="0" y="0"/>
              <a:ext cx="612949"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
            <a:stretch/>
          </p:blipFill>
          <p:spPr bwMode="auto">
            <a:xfrm>
              <a:off x="442126" y="2477"/>
              <a:ext cx="11994348" cy="699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bwMode="auto">
          <a:xfrm>
            <a:off x="-534761" y="491228"/>
            <a:ext cx="6891852" cy="18700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4" tIns="46616" rIns="93234" bIns="46616" numCol="1" rtlCol="0" anchor="ctr" anchorCtr="0" compatLnSpc="1">
            <a:prstTxWarp prst="textNoShape">
              <a:avLst/>
            </a:prstTxWarp>
          </a:bodyPr>
          <a:lstStyle/>
          <a:p>
            <a:pPr algn="ctr" defTabSz="931935" fontAlgn="base">
              <a:spcBef>
                <a:spcPct val="0"/>
              </a:spcBef>
              <a:spcAft>
                <a:spcPct val="0"/>
              </a:spcAft>
            </a:pPr>
            <a:r>
              <a:rPr lang="en-US" sz="3197" spc="-102" dirty="0">
                <a:ln w="3175">
                  <a:noFill/>
                </a:ln>
                <a:solidFill>
                  <a:srgbClr val="FFFFFF"/>
                </a:solidFill>
                <a:latin typeface="Segoe UI Light"/>
                <a:cs typeface="Segoe UI" pitchFamily="34" charset="0"/>
              </a:rPr>
              <a:t>the era of cloud computing</a:t>
            </a: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534761" y="2504386"/>
            <a:ext cx="6891852" cy="18700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4" tIns="46616" rIns="93234" bIns="46616" numCol="1" rtlCol="0" anchor="ctr" anchorCtr="0" compatLnSpc="1">
            <a:prstTxWarp prst="textNoShape">
              <a:avLst/>
            </a:prstTxWarp>
          </a:bodyPr>
          <a:lstStyle/>
          <a:p>
            <a:pPr algn="ctr" defTabSz="931935" fontAlgn="base">
              <a:spcBef>
                <a:spcPct val="0"/>
              </a:spcBef>
              <a:spcAft>
                <a:spcPct val="0"/>
              </a:spcAft>
            </a:pPr>
            <a:r>
              <a:rPr lang="en-US" sz="3197" spc="-102" dirty="0">
                <a:ln w="3175">
                  <a:noFill/>
                </a:ln>
                <a:solidFill>
                  <a:srgbClr val="FFFFFF"/>
                </a:solidFill>
                <a:latin typeface="Segoe UI Light"/>
                <a:cs typeface="Segoe UI" pitchFamily="34" charset="0"/>
              </a:rPr>
              <a:t>is being born</a:t>
            </a: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546134" y="4517543"/>
            <a:ext cx="6891852" cy="18700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4" tIns="46616" rIns="93234" bIns="46616" numCol="1" rtlCol="0" anchor="ctr" anchorCtr="0" compatLnSpc="1">
            <a:prstTxWarp prst="textNoShape">
              <a:avLst/>
            </a:prstTxWarp>
          </a:bodyPr>
          <a:lstStyle/>
          <a:p>
            <a:pPr algn="ctr" defTabSz="931935" fontAlgn="base">
              <a:spcBef>
                <a:spcPct val="0"/>
              </a:spcBef>
              <a:spcAft>
                <a:spcPct val="0"/>
              </a:spcAft>
            </a:pPr>
            <a:r>
              <a:rPr lang="en-US" sz="3197" spc="-102" dirty="0">
                <a:ln w="3175">
                  <a:noFill/>
                </a:ln>
                <a:solidFill>
                  <a:srgbClr val="FFFFFF"/>
                </a:solidFill>
                <a:latin typeface="Segoe UI Light"/>
                <a:cs typeface="Segoe UI" pitchFamily="34" charset="0"/>
              </a:rPr>
              <a:t>in a time of war</a:t>
            </a:r>
            <a:endParaRPr lang="en-US" sz="2000" dirty="0">
              <a:solidFill>
                <a:srgbClr val="6B6B6B"/>
              </a:solidFill>
            </a:endParaRPr>
          </a:p>
        </p:txBody>
      </p:sp>
      <p:sp>
        <p:nvSpPr>
          <p:cNvPr id="9" name="Rectangle 8"/>
          <p:cNvSpPr/>
          <p:nvPr/>
        </p:nvSpPr>
        <p:spPr bwMode="auto">
          <a:xfrm>
            <a:off x="2338871" y="4517543"/>
            <a:ext cx="6891852" cy="18700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4" tIns="46616" rIns="93234" bIns="46616" numCol="1" rtlCol="0" anchor="ctr" anchorCtr="0" compatLnSpc="1">
            <a:prstTxWarp prst="textNoShape">
              <a:avLst/>
            </a:prstTxWarp>
          </a:bodyPr>
          <a:lstStyle/>
          <a:p>
            <a:pPr algn="ctr" defTabSz="931935" fontAlgn="base">
              <a:spcBef>
                <a:spcPct val="0"/>
              </a:spcBef>
              <a:spcAft>
                <a:spcPct val="0"/>
              </a:spcAft>
            </a:pPr>
            <a:r>
              <a:rPr lang="en-US" sz="3197" spc="-102" dirty="0">
                <a:ln w="3175">
                  <a:noFill/>
                </a:ln>
                <a:solidFill>
                  <a:srgbClr val="6B6B6B"/>
                </a:solidFill>
                <a:latin typeface="Segoe UI Light"/>
                <a:cs typeface="Segoe UI" pitchFamily="34" charset="0"/>
              </a:rPr>
              <a:t>-like constant hostility</a:t>
            </a:r>
            <a:endParaRPr lang="en-US" sz="2000" dirty="0">
              <a:solidFill>
                <a:srgbClr val="6B6B6B"/>
              </a:solidFill>
            </a:endParaRPr>
          </a:p>
        </p:txBody>
      </p:sp>
    </p:spTree>
    <p:extLst>
      <p:ext uri="{BB962C8B-B14F-4D97-AF65-F5344CB8AC3E}">
        <p14:creationId xmlns:p14="http://schemas.microsoft.com/office/powerpoint/2010/main" val="332322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1087513" y="576749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 </a:t>
            </a:r>
            <a:endParaRPr lang="en-US" sz="2040" i="1" dirty="0">
              <a:solidFill>
                <a:srgbClr val="000000"/>
              </a:solidFill>
              <a:latin typeface="Segoe UI Light"/>
            </a:endParaRPr>
          </a:p>
        </p:txBody>
      </p:sp>
      <p:sp>
        <p:nvSpPr>
          <p:cNvPr id="3" name="Rectangle 2"/>
          <p:cNvSpPr/>
          <p:nvPr/>
        </p:nvSpPr>
        <p:spPr>
          <a:xfrm>
            <a:off x="1087514" y="4075546"/>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 </a:t>
            </a:r>
            <a:endParaRPr lang="en-US" sz="1632" dirty="0">
              <a:solidFill>
                <a:srgbClr val="000000"/>
              </a:solidFill>
              <a:cs typeface="Segoe UI" panose="020B0502040204020203" pitchFamily="34" charset="0"/>
            </a:endParaRPr>
          </a:p>
        </p:txBody>
      </p:sp>
      <p:sp>
        <p:nvSpPr>
          <p:cNvPr id="7" name="Rectangle 6"/>
          <p:cNvSpPr/>
          <p:nvPr/>
        </p:nvSpPr>
        <p:spPr>
          <a:xfrm>
            <a:off x="6609574" y="3694217"/>
            <a:ext cx="4188187" cy="111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 </a:t>
            </a: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 </a:t>
            </a:r>
            <a:endParaRPr lang="en-US" sz="1632" dirty="0">
              <a:solidFill>
                <a:srgbClr val="000000"/>
              </a:solidFill>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 </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87513" y="4921520"/>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 </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4874808"/>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4" name="TextBox 13"/>
          <p:cNvSpPr txBox="1"/>
          <p:nvPr/>
        </p:nvSpPr>
        <p:spPr>
          <a:xfrm>
            <a:off x="275480" y="5698801"/>
            <a:ext cx="659525"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4</a:t>
            </a:r>
          </a:p>
        </p:txBody>
      </p:sp>
      <p:sp>
        <p:nvSpPr>
          <p:cNvPr id="15" name="TextBox 14"/>
          <p:cNvSpPr txBox="1"/>
          <p:nvPr/>
        </p:nvSpPr>
        <p:spPr>
          <a:xfrm>
            <a:off x="5912197" y="2772389"/>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5</a:t>
            </a:r>
          </a:p>
        </p:txBody>
      </p:sp>
      <p:sp>
        <p:nvSpPr>
          <p:cNvPr id="16" name="TextBox 15"/>
          <p:cNvSpPr txBox="1"/>
          <p:nvPr/>
        </p:nvSpPr>
        <p:spPr>
          <a:xfrm>
            <a:off x="5912197" y="3638763"/>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6</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100863" y="1172705"/>
            <a:ext cx="10605536" cy="518958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Freeform 57"/>
          <p:cNvSpPr/>
          <p:nvPr/>
        </p:nvSpPr>
        <p:spPr bwMode="auto">
          <a:xfrm>
            <a:off x="4425780" y="3666011"/>
            <a:ext cx="4676961" cy="2658190"/>
          </a:xfrm>
          <a:custGeom>
            <a:avLst/>
            <a:gdLst>
              <a:gd name="connsiteX0" fmla="*/ 205808 w 7269526"/>
              <a:gd name="connsiteY0" fmla="*/ 1858857 h 2658567"/>
              <a:gd name="connsiteX1" fmla="*/ 65684 w 7269526"/>
              <a:gd name="connsiteY1" fmla="*/ 1873470 h 2658567"/>
              <a:gd name="connsiteX2" fmla="*/ 0 w 7269526"/>
              <a:gd name="connsiteY2" fmla="*/ 1878890 h 2658567"/>
              <a:gd name="connsiteX3" fmla="*/ 892424 w 7269526"/>
              <a:gd name="connsiteY3" fmla="*/ 1784818 h 2658567"/>
              <a:gd name="connsiteX4" fmla="*/ 787430 w 7269526"/>
              <a:gd name="connsiteY4" fmla="*/ 1798201 h 2658567"/>
              <a:gd name="connsiteX5" fmla="*/ 669494 w 7269526"/>
              <a:gd name="connsiteY5" fmla="*/ 1810500 h 2658567"/>
              <a:gd name="connsiteX6" fmla="*/ 1537088 w 7269526"/>
              <a:gd name="connsiteY6" fmla="*/ 1701446 h 2658567"/>
              <a:gd name="connsiteX7" fmla="*/ 1488620 w 7269526"/>
              <a:gd name="connsiteY7" fmla="*/ 1708825 h 2658567"/>
              <a:gd name="connsiteX8" fmla="*/ 1353448 w 7269526"/>
              <a:gd name="connsiteY8" fmla="*/ 1726054 h 2658567"/>
              <a:gd name="connsiteX9" fmla="*/ 7269526 w 7269526"/>
              <a:gd name="connsiteY9" fmla="*/ 0 h 2658567"/>
              <a:gd name="connsiteX10" fmla="*/ 7269526 w 7269526"/>
              <a:gd name="connsiteY10" fmla="*/ 2658567 h 2658567"/>
              <a:gd name="connsiteX11" fmla="*/ 2545126 w 7269526"/>
              <a:gd name="connsiteY11" fmla="*/ 2658567 h 2658567"/>
              <a:gd name="connsiteX12" fmla="*/ 2545126 w 7269526"/>
              <a:gd name="connsiteY12" fmla="*/ 1539670 h 2658567"/>
              <a:gd name="connsiteX13" fmla="*/ 2168548 w 7269526"/>
              <a:gd name="connsiteY13" fmla="*/ 1605306 h 2658567"/>
              <a:gd name="connsiteX14" fmla="*/ 2156069 w 7269526"/>
              <a:gd name="connsiteY14" fmla="*/ 1607206 h 2658567"/>
              <a:gd name="connsiteX15" fmla="*/ 2664116 w 7269526"/>
              <a:gd name="connsiteY15" fmla="*/ 1518365 h 2658567"/>
              <a:gd name="connsiteX16" fmla="*/ 7065410 w 7269526"/>
              <a:gd name="connsiteY16" fmla="*/ 110480 h 2658567"/>
              <a:gd name="connsiteX0" fmla="*/ 0 w 7269526"/>
              <a:gd name="connsiteY0" fmla="*/ 1878890 h 2658567"/>
              <a:gd name="connsiteX1" fmla="*/ 65684 w 7269526"/>
              <a:gd name="connsiteY1" fmla="*/ 1873470 h 2658567"/>
              <a:gd name="connsiteX2" fmla="*/ 0 w 7269526"/>
              <a:gd name="connsiteY2" fmla="*/ 1878890 h 2658567"/>
              <a:gd name="connsiteX3" fmla="*/ 892424 w 7269526"/>
              <a:gd name="connsiteY3" fmla="*/ 1784818 h 2658567"/>
              <a:gd name="connsiteX4" fmla="*/ 787430 w 7269526"/>
              <a:gd name="connsiteY4" fmla="*/ 1798201 h 2658567"/>
              <a:gd name="connsiteX5" fmla="*/ 669494 w 7269526"/>
              <a:gd name="connsiteY5" fmla="*/ 1810500 h 2658567"/>
              <a:gd name="connsiteX6" fmla="*/ 892424 w 7269526"/>
              <a:gd name="connsiteY6" fmla="*/ 1784818 h 2658567"/>
              <a:gd name="connsiteX7" fmla="*/ 1537088 w 7269526"/>
              <a:gd name="connsiteY7" fmla="*/ 1701446 h 2658567"/>
              <a:gd name="connsiteX8" fmla="*/ 1488620 w 7269526"/>
              <a:gd name="connsiteY8" fmla="*/ 1708825 h 2658567"/>
              <a:gd name="connsiteX9" fmla="*/ 1353448 w 7269526"/>
              <a:gd name="connsiteY9" fmla="*/ 1726054 h 2658567"/>
              <a:gd name="connsiteX10" fmla="*/ 1537088 w 7269526"/>
              <a:gd name="connsiteY10" fmla="*/ 1701446 h 2658567"/>
              <a:gd name="connsiteX11" fmla="*/ 7269526 w 7269526"/>
              <a:gd name="connsiteY11" fmla="*/ 0 h 2658567"/>
              <a:gd name="connsiteX12" fmla="*/ 7269526 w 7269526"/>
              <a:gd name="connsiteY12" fmla="*/ 2658567 h 2658567"/>
              <a:gd name="connsiteX13" fmla="*/ 2545126 w 7269526"/>
              <a:gd name="connsiteY13" fmla="*/ 2658567 h 2658567"/>
              <a:gd name="connsiteX14" fmla="*/ 2545126 w 7269526"/>
              <a:gd name="connsiteY14" fmla="*/ 1539670 h 2658567"/>
              <a:gd name="connsiteX15" fmla="*/ 2168548 w 7269526"/>
              <a:gd name="connsiteY15" fmla="*/ 1605306 h 2658567"/>
              <a:gd name="connsiteX16" fmla="*/ 2156069 w 7269526"/>
              <a:gd name="connsiteY16" fmla="*/ 1607206 h 2658567"/>
              <a:gd name="connsiteX17" fmla="*/ 2664116 w 7269526"/>
              <a:gd name="connsiteY17" fmla="*/ 1518365 h 2658567"/>
              <a:gd name="connsiteX18" fmla="*/ 7065410 w 7269526"/>
              <a:gd name="connsiteY18" fmla="*/ 110480 h 2658567"/>
              <a:gd name="connsiteX19" fmla="*/ 7269526 w 7269526"/>
              <a:gd name="connsiteY19" fmla="*/ 0 h 2658567"/>
              <a:gd name="connsiteX0" fmla="*/ 222930 w 6600032"/>
              <a:gd name="connsiteY0" fmla="*/ 1784818 h 2658567"/>
              <a:gd name="connsiteX1" fmla="*/ 117936 w 6600032"/>
              <a:gd name="connsiteY1" fmla="*/ 1798201 h 2658567"/>
              <a:gd name="connsiteX2" fmla="*/ 0 w 6600032"/>
              <a:gd name="connsiteY2" fmla="*/ 1810500 h 2658567"/>
              <a:gd name="connsiteX3" fmla="*/ 222930 w 6600032"/>
              <a:gd name="connsiteY3" fmla="*/ 1784818 h 2658567"/>
              <a:gd name="connsiteX4" fmla="*/ 867594 w 6600032"/>
              <a:gd name="connsiteY4" fmla="*/ 1701446 h 2658567"/>
              <a:gd name="connsiteX5" fmla="*/ 819126 w 6600032"/>
              <a:gd name="connsiteY5" fmla="*/ 1708825 h 2658567"/>
              <a:gd name="connsiteX6" fmla="*/ 683954 w 6600032"/>
              <a:gd name="connsiteY6" fmla="*/ 1726054 h 2658567"/>
              <a:gd name="connsiteX7" fmla="*/ 867594 w 6600032"/>
              <a:gd name="connsiteY7" fmla="*/ 1701446 h 2658567"/>
              <a:gd name="connsiteX8" fmla="*/ 6600032 w 6600032"/>
              <a:gd name="connsiteY8" fmla="*/ 0 h 2658567"/>
              <a:gd name="connsiteX9" fmla="*/ 6600032 w 6600032"/>
              <a:gd name="connsiteY9" fmla="*/ 2658567 h 2658567"/>
              <a:gd name="connsiteX10" fmla="*/ 1875632 w 6600032"/>
              <a:gd name="connsiteY10" fmla="*/ 2658567 h 2658567"/>
              <a:gd name="connsiteX11" fmla="*/ 1875632 w 6600032"/>
              <a:gd name="connsiteY11" fmla="*/ 1539670 h 2658567"/>
              <a:gd name="connsiteX12" fmla="*/ 1499054 w 6600032"/>
              <a:gd name="connsiteY12" fmla="*/ 1605306 h 2658567"/>
              <a:gd name="connsiteX13" fmla="*/ 1486575 w 6600032"/>
              <a:gd name="connsiteY13" fmla="*/ 1607206 h 2658567"/>
              <a:gd name="connsiteX14" fmla="*/ 1994622 w 6600032"/>
              <a:gd name="connsiteY14" fmla="*/ 1518365 h 2658567"/>
              <a:gd name="connsiteX15" fmla="*/ 6395916 w 6600032"/>
              <a:gd name="connsiteY15" fmla="*/ 110480 h 2658567"/>
              <a:gd name="connsiteX16" fmla="*/ 6600032 w 6600032"/>
              <a:gd name="connsiteY16"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867594 w 6600032"/>
              <a:gd name="connsiteY3" fmla="*/ 1701446 h 2658567"/>
              <a:gd name="connsiteX4" fmla="*/ 819126 w 6600032"/>
              <a:gd name="connsiteY4" fmla="*/ 1708825 h 2658567"/>
              <a:gd name="connsiteX5" fmla="*/ 683954 w 6600032"/>
              <a:gd name="connsiteY5" fmla="*/ 1726054 h 2658567"/>
              <a:gd name="connsiteX6" fmla="*/ 867594 w 6600032"/>
              <a:gd name="connsiteY6" fmla="*/ 1701446 h 2658567"/>
              <a:gd name="connsiteX7" fmla="*/ 6600032 w 6600032"/>
              <a:gd name="connsiteY7" fmla="*/ 0 h 2658567"/>
              <a:gd name="connsiteX8" fmla="*/ 6600032 w 6600032"/>
              <a:gd name="connsiteY8" fmla="*/ 2658567 h 2658567"/>
              <a:gd name="connsiteX9" fmla="*/ 1875632 w 6600032"/>
              <a:gd name="connsiteY9" fmla="*/ 2658567 h 2658567"/>
              <a:gd name="connsiteX10" fmla="*/ 1875632 w 6600032"/>
              <a:gd name="connsiteY10" fmla="*/ 1539670 h 2658567"/>
              <a:gd name="connsiteX11" fmla="*/ 1499054 w 6600032"/>
              <a:gd name="connsiteY11" fmla="*/ 1605306 h 2658567"/>
              <a:gd name="connsiteX12" fmla="*/ 1486575 w 6600032"/>
              <a:gd name="connsiteY12" fmla="*/ 1607206 h 2658567"/>
              <a:gd name="connsiteX13" fmla="*/ 1994622 w 6600032"/>
              <a:gd name="connsiteY13" fmla="*/ 1518365 h 2658567"/>
              <a:gd name="connsiteX14" fmla="*/ 6395916 w 6600032"/>
              <a:gd name="connsiteY14" fmla="*/ 110480 h 2658567"/>
              <a:gd name="connsiteX15" fmla="*/ 6600032 w 6600032"/>
              <a:gd name="connsiteY15"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867594 w 6600032"/>
              <a:gd name="connsiteY3" fmla="*/ 1701446 h 2658567"/>
              <a:gd name="connsiteX4" fmla="*/ 819126 w 6600032"/>
              <a:gd name="connsiteY4" fmla="*/ 1708825 h 2658567"/>
              <a:gd name="connsiteX5" fmla="*/ 867594 w 6600032"/>
              <a:gd name="connsiteY5" fmla="*/ 1701446 h 2658567"/>
              <a:gd name="connsiteX6" fmla="*/ 6600032 w 6600032"/>
              <a:gd name="connsiteY6" fmla="*/ 0 h 2658567"/>
              <a:gd name="connsiteX7" fmla="*/ 6600032 w 6600032"/>
              <a:gd name="connsiteY7" fmla="*/ 2658567 h 2658567"/>
              <a:gd name="connsiteX8" fmla="*/ 1875632 w 6600032"/>
              <a:gd name="connsiteY8" fmla="*/ 2658567 h 2658567"/>
              <a:gd name="connsiteX9" fmla="*/ 1875632 w 6600032"/>
              <a:gd name="connsiteY9" fmla="*/ 1539670 h 2658567"/>
              <a:gd name="connsiteX10" fmla="*/ 1499054 w 6600032"/>
              <a:gd name="connsiteY10" fmla="*/ 1605306 h 2658567"/>
              <a:gd name="connsiteX11" fmla="*/ 1486575 w 6600032"/>
              <a:gd name="connsiteY11" fmla="*/ 1607206 h 2658567"/>
              <a:gd name="connsiteX12" fmla="*/ 1994622 w 6600032"/>
              <a:gd name="connsiteY12" fmla="*/ 1518365 h 2658567"/>
              <a:gd name="connsiteX13" fmla="*/ 6395916 w 6600032"/>
              <a:gd name="connsiteY13" fmla="*/ 110480 h 2658567"/>
              <a:gd name="connsiteX14" fmla="*/ 6600032 w 6600032"/>
              <a:gd name="connsiteY14"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6600032 w 6600032"/>
              <a:gd name="connsiteY3" fmla="*/ 0 h 2658567"/>
              <a:gd name="connsiteX4" fmla="*/ 6600032 w 6600032"/>
              <a:gd name="connsiteY4" fmla="*/ 2658567 h 2658567"/>
              <a:gd name="connsiteX5" fmla="*/ 1875632 w 6600032"/>
              <a:gd name="connsiteY5" fmla="*/ 2658567 h 2658567"/>
              <a:gd name="connsiteX6" fmla="*/ 1875632 w 6600032"/>
              <a:gd name="connsiteY6" fmla="*/ 1539670 h 2658567"/>
              <a:gd name="connsiteX7" fmla="*/ 1499054 w 6600032"/>
              <a:gd name="connsiteY7" fmla="*/ 1605306 h 2658567"/>
              <a:gd name="connsiteX8" fmla="*/ 1486575 w 6600032"/>
              <a:gd name="connsiteY8" fmla="*/ 1607206 h 2658567"/>
              <a:gd name="connsiteX9" fmla="*/ 1994622 w 6600032"/>
              <a:gd name="connsiteY9" fmla="*/ 1518365 h 2658567"/>
              <a:gd name="connsiteX10" fmla="*/ 6395916 w 6600032"/>
              <a:gd name="connsiteY10" fmla="*/ 110480 h 2658567"/>
              <a:gd name="connsiteX11" fmla="*/ 6600032 w 6600032"/>
              <a:gd name="connsiteY11" fmla="*/ 0 h 2658567"/>
              <a:gd name="connsiteX0" fmla="*/ 0 w 6600032"/>
              <a:gd name="connsiteY0" fmla="*/ 1810500 h 2658567"/>
              <a:gd name="connsiteX1" fmla="*/ 117936 w 6600032"/>
              <a:gd name="connsiteY1" fmla="*/ 1798201 h 2658567"/>
              <a:gd name="connsiteX2" fmla="*/ 0 w 6600032"/>
              <a:gd name="connsiteY2" fmla="*/ 1810500 h 2658567"/>
              <a:gd name="connsiteX3" fmla="*/ 6600032 w 6600032"/>
              <a:gd name="connsiteY3" fmla="*/ 0 h 2658567"/>
              <a:gd name="connsiteX4" fmla="*/ 6600032 w 6600032"/>
              <a:gd name="connsiteY4" fmla="*/ 2658567 h 2658567"/>
              <a:gd name="connsiteX5" fmla="*/ 1875632 w 6600032"/>
              <a:gd name="connsiteY5" fmla="*/ 2658567 h 2658567"/>
              <a:gd name="connsiteX6" fmla="*/ 1875632 w 6600032"/>
              <a:gd name="connsiteY6" fmla="*/ 1539670 h 2658567"/>
              <a:gd name="connsiteX7" fmla="*/ 1499054 w 6600032"/>
              <a:gd name="connsiteY7" fmla="*/ 1605306 h 2658567"/>
              <a:gd name="connsiteX8" fmla="*/ 1994622 w 6600032"/>
              <a:gd name="connsiteY8" fmla="*/ 1518365 h 2658567"/>
              <a:gd name="connsiteX9" fmla="*/ 6395916 w 6600032"/>
              <a:gd name="connsiteY9" fmla="*/ 110480 h 2658567"/>
              <a:gd name="connsiteX10" fmla="*/ 6600032 w 6600032"/>
              <a:gd name="connsiteY10" fmla="*/ 0 h 2658567"/>
              <a:gd name="connsiteX0" fmla="*/ 5100978 w 5100978"/>
              <a:gd name="connsiteY0" fmla="*/ 0 h 2658567"/>
              <a:gd name="connsiteX1" fmla="*/ 5100978 w 5100978"/>
              <a:gd name="connsiteY1" fmla="*/ 2658567 h 2658567"/>
              <a:gd name="connsiteX2" fmla="*/ 376578 w 5100978"/>
              <a:gd name="connsiteY2" fmla="*/ 2658567 h 2658567"/>
              <a:gd name="connsiteX3" fmla="*/ 376578 w 5100978"/>
              <a:gd name="connsiteY3" fmla="*/ 1539670 h 2658567"/>
              <a:gd name="connsiteX4" fmla="*/ 0 w 5100978"/>
              <a:gd name="connsiteY4" fmla="*/ 1605306 h 2658567"/>
              <a:gd name="connsiteX5" fmla="*/ 495568 w 5100978"/>
              <a:gd name="connsiteY5" fmla="*/ 1518365 h 2658567"/>
              <a:gd name="connsiteX6" fmla="*/ 4896862 w 5100978"/>
              <a:gd name="connsiteY6" fmla="*/ 110480 h 2658567"/>
              <a:gd name="connsiteX7" fmla="*/ 5100978 w 5100978"/>
              <a:gd name="connsiteY7" fmla="*/ 0 h 2658567"/>
              <a:gd name="connsiteX0" fmla="*/ 4724400 w 4724400"/>
              <a:gd name="connsiteY0" fmla="*/ 0 h 2658567"/>
              <a:gd name="connsiteX1" fmla="*/ 4724400 w 4724400"/>
              <a:gd name="connsiteY1" fmla="*/ 2658567 h 2658567"/>
              <a:gd name="connsiteX2" fmla="*/ 0 w 4724400"/>
              <a:gd name="connsiteY2" fmla="*/ 2658567 h 2658567"/>
              <a:gd name="connsiteX3" fmla="*/ 0 w 4724400"/>
              <a:gd name="connsiteY3" fmla="*/ 1539670 h 2658567"/>
              <a:gd name="connsiteX4" fmla="*/ 118990 w 4724400"/>
              <a:gd name="connsiteY4" fmla="*/ 1518365 h 2658567"/>
              <a:gd name="connsiteX5" fmla="*/ 4520284 w 4724400"/>
              <a:gd name="connsiteY5" fmla="*/ 110480 h 2658567"/>
              <a:gd name="connsiteX6" fmla="*/ 4724400 w 4724400"/>
              <a:gd name="connsiteY6" fmla="*/ 0 h 26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4400" h="2658567">
                <a:moveTo>
                  <a:pt x="4724400" y="0"/>
                </a:moveTo>
                <a:lnTo>
                  <a:pt x="4724400" y="2658567"/>
                </a:lnTo>
                <a:lnTo>
                  <a:pt x="0" y="2658567"/>
                </a:lnTo>
                <a:lnTo>
                  <a:pt x="0" y="1539670"/>
                </a:lnTo>
                <a:lnTo>
                  <a:pt x="118990" y="1518365"/>
                </a:lnTo>
                <a:cubicBezTo>
                  <a:pt x="1840566" y="1198414"/>
                  <a:pt x="3327134" y="730093"/>
                  <a:pt x="4520284" y="110480"/>
                </a:cubicBezTo>
                <a:lnTo>
                  <a:pt x="4724400" y="0"/>
                </a:lnTo>
                <a:close/>
              </a:path>
            </a:pathLst>
          </a:custGeom>
          <a:solidFill>
            <a:srgbClr val="FF0000">
              <a:alpha val="45000"/>
            </a:srgbClr>
          </a:solidFill>
          <a:ln w="476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Freeform 58"/>
          <p:cNvSpPr/>
          <p:nvPr/>
        </p:nvSpPr>
        <p:spPr bwMode="auto">
          <a:xfrm>
            <a:off x="1131024" y="5205462"/>
            <a:ext cx="3258675" cy="1118738"/>
          </a:xfrm>
          <a:custGeom>
            <a:avLst/>
            <a:gdLst>
              <a:gd name="connsiteX0" fmla="*/ 3259137 w 3259137"/>
              <a:gd name="connsiteY0" fmla="*/ 0 h 1118897"/>
              <a:gd name="connsiteX1" fmla="*/ 3259137 w 3259137"/>
              <a:gd name="connsiteY1" fmla="*/ 1118897 h 1118897"/>
              <a:gd name="connsiteX2" fmla="*/ 0 w 3259137"/>
              <a:gd name="connsiteY2" fmla="*/ 1118897 h 1118897"/>
              <a:gd name="connsiteX3" fmla="*/ 38100 w 3259137"/>
              <a:gd name="connsiteY3" fmla="*/ 394997 h 1118897"/>
              <a:gd name="connsiteX4" fmla="*/ 2882559 w 3259137"/>
              <a:gd name="connsiteY4" fmla="*/ 65636 h 111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137" h="1118897">
                <a:moveTo>
                  <a:pt x="3259137" y="0"/>
                </a:moveTo>
                <a:lnTo>
                  <a:pt x="3259137" y="1118897"/>
                </a:lnTo>
                <a:lnTo>
                  <a:pt x="0" y="1118897"/>
                </a:lnTo>
                <a:lnTo>
                  <a:pt x="38100" y="394997"/>
                </a:lnTo>
                <a:cubicBezTo>
                  <a:pt x="1039813" y="322766"/>
                  <a:pt x="1990477" y="213105"/>
                  <a:pt x="2882559" y="65636"/>
                </a:cubicBezTo>
                <a:close/>
              </a:path>
            </a:pathLst>
          </a:custGeom>
          <a:solidFill>
            <a:srgbClr val="FF0000">
              <a:alpha val="45000"/>
            </a:srgbClr>
          </a:solidFill>
          <a:ln w="476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The Evolution of Attacks</a:t>
            </a:r>
            <a:endParaRPr lang="en-US" dirty="0"/>
          </a:p>
        </p:txBody>
      </p:sp>
      <p:sp>
        <p:nvSpPr>
          <p:cNvPr id="6" name="TextBox 5"/>
          <p:cNvSpPr txBox="1"/>
          <p:nvPr/>
        </p:nvSpPr>
        <p:spPr>
          <a:xfrm>
            <a:off x="5250226" y="6366253"/>
            <a:ext cx="1967767" cy="634440"/>
          </a:xfrm>
          <a:prstGeom prst="rect">
            <a:avLst/>
          </a:prstGeom>
          <a:noFill/>
        </p:spPr>
        <p:txBody>
          <a:bodyPr wrap="square" lIns="182854" tIns="146283" rIns="182854" bIns="146283" rtlCol="0">
            <a:spAutoFit/>
          </a:bodyPr>
          <a:lstStyle/>
          <a:p>
            <a:pPr algn="ctr">
              <a:lnSpc>
                <a:spcPct val="90000"/>
              </a:lnSpc>
              <a:spcAft>
                <a:spcPts val="600"/>
              </a:spcAft>
            </a:pPr>
            <a:r>
              <a:rPr lang="en-US" sz="2400" dirty="0"/>
              <a:t>Targeting</a:t>
            </a:r>
          </a:p>
        </p:txBody>
      </p:sp>
      <p:sp>
        <p:nvSpPr>
          <p:cNvPr id="41" name="Freeform 40"/>
          <p:cNvSpPr/>
          <p:nvPr/>
        </p:nvSpPr>
        <p:spPr bwMode="auto">
          <a:xfrm>
            <a:off x="4500807" y="2367123"/>
            <a:ext cx="3028520" cy="2728525"/>
          </a:xfrm>
          <a:custGeom>
            <a:avLst/>
            <a:gdLst>
              <a:gd name="connsiteX0" fmla="*/ 3028950 w 3028950"/>
              <a:gd name="connsiteY0" fmla="*/ 2405062 h 2728912"/>
              <a:gd name="connsiteX1" fmla="*/ 1857375 w 3028950"/>
              <a:gd name="connsiteY1" fmla="*/ 2728912 h 2728912"/>
              <a:gd name="connsiteX2" fmla="*/ 0 w 3028950"/>
              <a:gd name="connsiteY2" fmla="*/ 2109787 h 2728912"/>
              <a:gd name="connsiteX3" fmla="*/ 338137 w 3028950"/>
              <a:gd name="connsiteY3" fmla="*/ 2009775 h 2728912"/>
              <a:gd name="connsiteX4" fmla="*/ 381000 w 3028950"/>
              <a:gd name="connsiteY4" fmla="*/ 733425 h 2728912"/>
              <a:gd name="connsiteX5" fmla="*/ 2109787 w 3028950"/>
              <a:gd name="connsiteY5" fmla="*/ 0 h 2728912"/>
              <a:gd name="connsiteX6" fmla="*/ 2362200 w 3028950"/>
              <a:gd name="connsiteY6" fmla="*/ 266700 h 2728912"/>
              <a:gd name="connsiteX7" fmla="*/ 2233612 w 3028950"/>
              <a:gd name="connsiteY7" fmla="*/ 2290762 h 2728912"/>
              <a:gd name="connsiteX8" fmla="*/ 3028950 w 3028950"/>
              <a:gd name="connsiteY8" fmla="*/ 2405062 h 272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50" h="2728912">
                <a:moveTo>
                  <a:pt x="3028950" y="2405062"/>
                </a:moveTo>
                <a:lnTo>
                  <a:pt x="1857375" y="2728912"/>
                </a:lnTo>
                <a:lnTo>
                  <a:pt x="0" y="2109787"/>
                </a:lnTo>
                <a:lnTo>
                  <a:pt x="338137" y="2009775"/>
                </a:lnTo>
                <a:lnTo>
                  <a:pt x="381000" y="733425"/>
                </a:lnTo>
                <a:lnTo>
                  <a:pt x="2109787" y="0"/>
                </a:lnTo>
                <a:lnTo>
                  <a:pt x="2362200" y="266700"/>
                </a:lnTo>
                <a:lnTo>
                  <a:pt x="2233612" y="2290762"/>
                </a:lnTo>
                <a:lnTo>
                  <a:pt x="3028950" y="2405062"/>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rot="16200000">
            <a:off x="-474116" y="3673685"/>
            <a:ext cx="2522182" cy="634440"/>
          </a:xfrm>
          <a:prstGeom prst="rect">
            <a:avLst/>
          </a:prstGeom>
          <a:noFill/>
        </p:spPr>
        <p:txBody>
          <a:bodyPr wrap="square" lIns="182854" tIns="146283" rIns="182854" bIns="146283" rtlCol="0">
            <a:spAutoFit/>
          </a:bodyPr>
          <a:lstStyle/>
          <a:p>
            <a:pPr algn="ctr">
              <a:lnSpc>
                <a:spcPct val="90000"/>
              </a:lnSpc>
              <a:spcAft>
                <a:spcPts val="600"/>
              </a:spcAft>
            </a:pPr>
            <a:r>
              <a:rPr lang="en-US" sz="2400" dirty="0"/>
              <a:t>Sophistication</a:t>
            </a:r>
          </a:p>
        </p:txBody>
      </p:sp>
      <p:sp>
        <p:nvSpPr>
          <p:cNvPr id="4" name="Rectangle 3"/>
          <p:cNvSpPr/>
          <p:nvPr/>
        </p:nvSpPr>
        <p:spPr bwMode="auto">
          <a:xfrm>
            <a:off x="1664663" y="4549835"/>
            <a:ext cx="1935206" cy="15085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5511821" y="1831136"/>
            <a:ext cx="2296487" cy="572422"/>
          </a:xfrm>
          <a:prstGeom prst="rect">
            <a:avLst/>
          </a:prstGeom>
          <a:noFill/>
        </p:spPr>
        <p:txBody>
          <a:bodyPr wrap="square" lIns="182854" tIns="146283" rIns="182854" bIns="146283" rtlCol="0">
            <a:spAutoFit/>
          </a:bodyPr>
          <a:lstStyle/>
          <a:p>
            <a:pPr algn="ctr">
              <a:lnSpc>
                <a:spcPct val="90000"/>
              </a:lnSpc>
              <a:spcAft>
                <a:spcPts val="600"/>
              </a:spcAft>
            </a:pPr>
            <a:r>
              <a:rPr lang="en-US" sz="2000" b="1" dirty="0" smtClean="0">
                <a:solidFill>
                  <a:srgbClr val="999999"/>
                </a:solidFill>
              </a:rPr>
              <a:t>2005-PRESENT</a:t>
            </a:r>
            <a:endParaRPr lang="en-US" sz="2000" b="1" dirty="0">
              <a:solidFill>
                <a:srgbClr val="999999"/>
              </a:solidFill>
            </a:endParaRPr>
          </a:p>
        </p:txBody>
      </p:sp>
      <p:sp>
        <p:nvSpPr>
          <p:cNvPr id="16" name="Freeform 15"/>
          <p:cNvSpPr/>
          <p:nvPr/>
        </p:nvSpPr>
        <p:spPr bwMode="auto">
          <a:xfrm>
            <a:off x="4470379" y="2330685"/>
            <a:ext cx="3880052" cy="2826313"/>
          </a:xfrm>
          <a:custGeom>
            <a:avLst/>
            <a:gdLst/>
            <a:ahLst/>
            <a:cxnLst/>
            <a:rect l="l" t="t" r="r" b="b"/>
            <a:pathLst>
              <a:path w="6258296" h="4548249">
                <a:moveTo>
                  <a:pt x="581891" y="3325091"/>
                </a:moveTo>
                <a:lnTo>
                  <a:pt x="178130" y="3455719"/>
                </a:lnTo>
                <a:lnTo>
                  <a:pt x="3087584" y="4346368"/>
                </a:lnTo>
                <a:lnTo>
                  <a:pt x="4631376" y="3954483"/>
                </a:lnTo>
                <a:lnTo>
                  <a:pt x="3467595" y="3990109"/>
                </a:lnTo>
                <a:close/>
                <a:moveTo>
                  <a:pt x="2023520" y="1836658"/>
                </a:moveTo>
                <a:lnTo>
                  <a:pt x="2016797" y="2401435"/>
                </a:lnTo>
                <a:lnTo>
                  <a:pt x="1290655" y="2448499"/>
                </a:lnTo>
                <a:lnTo>
                  <a:pt x="1290655" y="1984576"/>
                </a:lnTo>
                <a:close/>
                <a:moveTo>
                  <a:pt x="2016797" y="1002941"/>
                </a:moveTo>
                <a:lnTo>
                  <a:pt x="2023520" y="1554270"/>
                </a:lnTo>
                <a:lnTo>
                  <a:pt x="1290655" y="1729082"/>
                </a:lnTo>
                <a:lnTo>
                  <a:pt x="1290655" y="1271882"/>
                </a:lnTo>
                <a:close/>
                <a:moveTo>
                  <a:pt x="3420093" y="154379"/>
                </a:moveTo>
                <a:lnTo>
                  <a:pt x="695943" y="1294471"/>
                </a:lnTo>
                <a:lnTo>
                  <a:pt x="700520" y="1508166"/>
                </a:lnTo>
                <a:lnTo>
                  <a:pt x="1128156" y="1353787"/>
                </a:lnTo>
                <a:lnTo>
                  <a:pt x="1125744" y="1771742"/>
                </a:lnTo>
                <a:lnTo>
                  <a:pt x="691087" y="1876270"/>
                </a:lnTo>
                <a:lnTo>
                  <a:pt x="698232" y="2099582"/>
                </a:lnTo>
                <a:lnTo>
                  <a:pt x="1132887" y="2011723"/>
                </a:lnTo>
                <a:lnTo>
                  <a:pt x="1123362" y="2455748"/>
                </a:lnTo>
                <a:lnTo>
                  <a:pt x="688800" y="2484230"/>
                </a:lnTo>
                <a:lnTo>
                  <a:pt x="684037" y="2691028"/>
                </a:lnTo>
                <a:lnTo>
                  <a:pt x="1111488" y="2698172"/>
                </a:lnTo>
                <a:lnTo>
                  <a:pt x="1104405" y="3163630"/>
                </a:lnTo>
                <a:lnTo>
                  <a:pt x="665018" y="3111335"/>
                </a:lnTo>
                <a:cubicBezTo>
                  <a:pt x="664245" y="3170732"/>
                  <a:pt x="663471" y="3230129"/>
                  <a:pt x="662698" y="3289526"/>
                </a:cubicBezTo>
                <a:lnTo>
                  <a:pt x="1294410" y="3443844"/>
                </a:lnTo>
                <a:lnTo>
                  <a:pt x="1294410" y="2683823"/>
                </a:lnTo>
                <a:lnTo>
                  <a:pt x="2066306" y="2671948"/>
                </a:lnTo>
                <a:lnTo>
                  <a:pt x="2040175" y="3586409"/>
                </a:lnTo>
                <a:lnTo>
                  <a:pt x="3420093" y="3895106"/>
                </a:lnTo>
                <a:lnTo>
                  <a:pt x="3420093" y="3515096"/>
                </a:lnTo>
                <a:lnTo>
                  <a:pt x="2315688" y="3313215"/>
                </a:lnTo>
                <a:lnTo>
                  <a:pt x="2325554" y="2692119"/>
                </a:lnTo>
                <a:lnTo>
                  <a:pt x="3415362" y="2698203"/>
                </a:lnTo>
                <a:lnTo>
                  <a:pt x="3408218" y="2303813"/>
                </a:lnTo>
                <a:lnTo>
                  <a:pt x="2296638" y="2386940"/>
                </a:lnTo>
                <a:cubicBezTo>
                  <a:pt x="2298226" y="2189832"/>
                  <a:pt x="2299813" y="1997488"/>
                  <a:pt x="2301401" y="1800380"/>
                </a:cubicBezTo>
                <a:lnTo>
                  <a:pt x="3431969" y="1591293"/>
                </a:lnTo>
                <a:cubicBezTo>
                  <a:pt x="3431175" y="1468550"/>
                  <a:pt x="3430382" y="1345808"/>
                  <a:pt x="3429588" y="1223065"/>
                </a:cubicBezTo>
                <a:lnTo>
                  <a:pt x="2291937" y="1496291"/>
                </a:lnTo>
                <a:lnTo>
                  <a:pt x="2291937" y="914400"/>
                </a:lnTo>
                <a:lnTo>
                  <a:pt x="3420093" y="522514"/>
                </a:lnTo>
                <a:close/>
                <a:moveTo>
                  <a:pt x="3408218" y="0"/>
                </a:moveTo>
                <a:lnTo>
                  <a:pt x="5985163" y="1104405"/>
                </a:lnTo>
                <a:lnTo>
                  <a:pt x="5985163" y="3253839"/>
                </a:lnTo>
                <a:lnTo>
                  <a:pt x="6210795" y="3301340"/>
                </a:lnTo>
                <a:lnTo>
                  <a:pt x="6258296" y="3562597"/>
                </a:lnTo>
                <a:lnTo>
                  <a:pt x="3111335" y="4548249"/>
                </a:lnTo>
                <a:lnTo>
                  <a:pt x="0" y="3503220"/>
                </a:lnTo>
                <a:lnTo>
                  <a:pt x="23750" y="3384467"/>
                </a:lnTo>
                <a:lnTo>
                  <a:pt x="570015" y="3289465"/>
                </a:lnTo>
                <a:lnTo>
                  <a:pt x="629392" y="1235033"/>
                </a:lnTo>
                <a:close/>
              </a:path>
            </a:pathLst>
          </a:custGeom>
          <a:solidFill>
            <a:srgbClr val="9999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3923"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6632320" y="3016895"/>
            <a:ext cx="1521327" cy="1675199"/>
          </a:xfrm>
          <a:prstGeom prst="rect">
            <a:avLst/>
          </a:prstGeom>
          <a:ln>
            <a:noFill/>
          </a:ln>
        </p:spPr>
        <p:txBody>
          <a:bodyPr wrap="square">
            <a:spAutoFit/>
          </a:bodyPr>
          <a:lstStyle/>
          <a:p>
            <a:pPr algn="ctr" defTabSz="932293" fontAlgn="base">
              <a:lnSpc>
                <a:spcPct val="90000"/>
              </a:lnSpc>
              <a:spcBef>
                <a:spcPct val="0"/>
              </a:spcBef>
              <a:spcAft>
                <a:spcPct val="0"/>
              </a:spcAft>
            </a:pPr>
            <a:r>
              <a:rPr lang="en-US" sz="1399" b="1" dirty="0">
                <a:solidFill>
                  <a:srgbClr val="FFFFFF"/>
                </a:solidFill>
              </a:rPr>
              <a:t>Organized Crime</a:t>
            </a:r>
          </a:p>
          <a:p>
            <a:pPr algn="ctr" defTabSz="932293" fontAlgn="base">
              <a:lnSpc>
                <a:spcPct val="90000"/>
              </a:lnSpc>
              <a:spcBef>
                <a:spcPct val="0"/>
              </a:spcBef>
              <a:spcAft>
                <a:spcPct val="0"/>
              </a:spcAft>
            </a:pPr>
            <a:endParaRPr lang="en-US" sz="1399" b="1" dirty="0">
              <a:solidFill>
                <a:srgbClr val="FFFFFF"/>
              </a:solidFill>
            </a:endParaRPr>
          </a:p>
          <a:p>
            <a:pPr algn="ctr" defTabSz="932293" fontAlgn="base">
              <a:lnSpc>
                <a:spcPct val="90000"/>
              </a:lnSpc>
              <a:spcBef>
                <a:spcPct val="0"/>
              </a:spcBef>
              <a:spcAft>
                <a:spcPct val="0"/>
              </a:spcAft>
            </a:pPr>
            <a:r>
              <a:rPr lang="en-US" sz="1399" dirty="0">
                <a:solidFill>
                  <a:srgbClr val="FFFFFF"/>
                </a:solidFill>
              </a:rPr>
              <a:t>RANSOMWARE, </a:t>
            </a:r>
          </a:p>
          <a:p>
            <a:pPr algn="ctr" defTabSz="932293" fontAlgn="base">
              <a:lnSpc>
                <a:spcPct val="90000"/>
              </a:lnSpc>
              <a:spcBef>
                <a:spcPct val="0"/>
              </a:spcBef>
              <a:spcAft>
                <a:spcPct val="0"/>
              </a:spcAft>
            </a:pPr>
            <a:r>
              <a:rPr lang="en-US" sz="1399" dirty="0">
                <a:solidFill>
                  <a:srgbClr val="FFFFFF"/>
                </a:solidFill>
              </a:rPr>
              <a:t>CLICK-FRAUD, </a:t>
            </a:r>
          </a:p>
          <a:p>
            <a:pPr algn="ctr" defTabSz="932293" fontAlgn="base">
              <a:lnSpc>
                <a:spcPct val="90000"/>
              </a:lnSpc>
              <a:spcBef>
                <a:spcPct val="0"/>
              </a:spcBef>
              <a:spcAft>
                <a:spcPct val="0"/>
              </a:spcAft>
            </a:pPr>
            <a:r>
              <a:rPr lang="en-US" sz="1399" dirty="0">
                <a:solidFill>
                  <a:srgbClr val="FFFFFF"/>
                </a:solidFill>
              </a:rPr>
              <a:t>IDENTITY THEFT</a:t>
            </a:r>
          </a:p>
          <a:p>
            <a:pPr algn="ctr" defTabSz="932293" fontAlgn="base">
              <a:lnSpc>
                <a:spcPct val="90000"/>
              </a:lnSpc>
              <a:spcBef>
                <a:spcPct val="0"/>
              </a:spcBef>
              <a:spcAft>
                <a:spcPct val="0"/>
              </a:spcAft>
            </a:pPr>
            <a:endParaRPr lang="en-US" sz="1399" dirty="0">
              <a:solidFill>
                <a:srgbClr val="FFFFFF"/>
              </a:solidFill>
            </a:endParaRPr>
          </a:p>
          <a:p>
            <a:pPr algn="ctr" defTabSz="932293" fontAlgn="base">
              <a:lnSpc>
                <a:spcPct val="90000"/>
              </a:lnSpc>
              <a:spcBef>
                <a:spcPct val="0"/>
              </a:spcBef>
              <a:spcAft>
                <a:spcPct val="0"/>
              </a:spcAft>
            </a:pPr>
            <a:r>
              <a:rPr lang="en-US" sz="1399" dirty="0">
                <a:solidFill>
                  <a:srgbClr val="FFFFFF"/>
                </a:solidFill>
              </a:rPr>
              <a:t>Motive: Profit</a:t>
            </a:r>
          </a:p>
        </p:txBody>
      </p:sp>
      <p:sp>
        <p:nvSpPr>
          <p:cNvPr id="43" name="Freeform 20"/>
          <p:cNvSpPr>
            <a:spLocks noEditPoints="1"/>
          </p:cNvSpPr>
          <p:nvPr/>
        </p:nvSpPr>
        <p:spPr bwMode="black">
          <a:xfrm>
            <a:off x="1321014" y="4404130"/>
            <a:ext cx="2635837" cy="1695732"/>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999999"/>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23" tIns="45711" rIns="91423" bIns="45711" numCol="1" rtlCol="0" anchor="ctr" anchorCtr="0" compatLnSpc="1">
            <a:prstTxWarp prst="textNoShape">
              <a:avLst/>
            </a:prstTxWarp>
          </a:bodyPr>
          <a:lstStyle/>
          <a:p>
            <a:pPr defTabSz="740597"/>
            <a:endParaRPr lang="en-US" spc="-122">
              <a:solidFill>
                <a:srgbClr val="505050">
                  <a:lumMod val="50000"/>
                </a:srgbClr>
              </a:solidFill>
              <a:latin typeface="Segoe Light" pitchFamily="34" charset="0"/>
            </a:endParaRPr>
          </a:p>
        </p:txBody>
      </p:sp>
      <p:sp>
        <p:nvSpPr>
          <p:cNvPr id="44" name="Rectangle 43"/>
          <p:cNvSpPr/>
          <p:nvPr/>
        </p:nvSpPr>
        <p:spPr>
          <a:xfrm>
            <a:off x="1670963" y="4619550"/>
            <a:ext cx="1935937" cy="1082314"/>
          </a:xfrm>
          <a:prstGeom prst="rect">
            <a:avLst/>
          </a:prstGeom>
        </p:spPr>
        <p:txBody>
          <a:bodyPr wrap="square">
            <a:spAutoFit/>
          </a:bodyPr>
          <a:lstStyle/>
          <a:p>
            <a:pPr algn="ctr" defTabSz="932293" fontAlgn="base">
              <a:lnSpc>
                <a:spcPct val="90000"/>
              </a:lnSpc>
              <a:spcBef>
                <a:spcPct val="0"/>
              </a:spcBef>
              <a:spcAft>
                <a:spcPct val="0"/>
              </a:spcAft>
            </a:pPr>
            <a:r>
              <a:rPr lang="en-US" sz="1399" b="1" dirty="0">
                <a:solidFill>
                  <a:srgbClr val="999999"/>
                </a:solidFill>
              </a:rPr>
              <a:t>Script Kiddies</a:t>
            </a:r>
          </a:p>
          <a:p>
            <a:pPr algn="ctr" defTabSz="932293" fontAlgn="base">
              <a:lnSpc>
                <a:spcPct val="90000"/>
              </a:lnSpc>
              <a:spcBef>
                <a:spcPct val="0"/>
              </a:spcBef>
              <a:spcAft>
                <a:spcPct val="0"/>
              </a:spcAft>
            </a:pPr>
            <a:endParaRPr lang="en-US" sz="1399" b="1" dirty="0">
              <a:solidFill>
                <a:srgbClr val="999999"/>
              </a:solidFill>
            </a:endParaRPr>
          </a:p>
          <a:p>
            <a:pPr algn="ctr" defTabSz="932293" fontAlgn="base">
              <a:lnSpc>
                <a:spcPct val="90000"/>
              </a:lnSpc>
              <a:spcBef>
                <a:spcPct val="0"/>
              </a:spcBef>
              <a:spcAft>
                <a:spcPct val="0"/>
              </a:spcAft>
            </a:pPr>
            <a:r>
              <a:rPr lang="en-US" sz="1399" dirty="0">
                <a:solidFill>
                  <a:srgbClr val="999999"/>
                </a:solidFill>
              </a:rPr>
              <a:t>BLASTER, SLAMMER</a:t>
            </a:r>
          </a:p>
          <a:p>
            <a:pPr algn="ctr" defTabSz="932293" fontAlgn="base">
              <a:lnSpc>
                <a:spcPct val="90000"/>
              </a:lnSpc>
              <a:spcBef>
                <a:spcPct val="0"/>
              </a:spcBef>
              <a:spcAft>
                <a:spcPct val="0"/>
              </a:spcAft>
            </a:pPr>
            <a:endParaRPr lang="en-US" sz="1399" dirty="0">
              <a:solidFill>
                <a:srgbClr val="999999"/>
              </a:solidFill>
            </a:endParaRPr>
          </a:p>
          <a:p>
            <a:pPr algn="ctr" defTabSz="932293" fontAlgn="base">
              <a:lnSpc>
                <a:spcPct val="90000"/>
              </a:lnSpc>
              <a:spcBef>
                <a:spcPct val="0"/>
              </a:spcBef>
              <a:spcAft>
                <a:spcPct val="0"/>
              </a:spcAft>
            </a:pPr>
            <a:r>
              <a:rPr lang="en-US" sz="1399" dirty="0">
                <a:solidFill>
                  <a:srgbClr val="999999"/>
                </a:solidFill>
              </a:rPr>
              <a:t>Motive: Mischief</a:t>
            </a:r>
          </a:p>
        </p:txBody>
      </p:sp>
      <p:grpSp>
        <p:nvGrpSpPr>
          <p:cNvPr id="15" name="Group 14"/>
          <p:cNvGrpSpPr/>
          <p:nvPr/>
        </p:nvGrpSpPr>
        <p:grpSpPr>
          <a:xfrm>
            <a:off x="9074465" y="1089533"/>
            <a:ext cx="2631934" cy="5234666"/>
            <a:chOff x="9074465" y="1089533"/>
            <a:chExt cx="2631934" cy="5234666"/>
          </a:xfrm>
        </p:grpSpPr>
        <p:sp>
          <p:nvSpPr>
            <p:cNvPr id="57" name="Freeform 56"/>
            <p:cNvSpPr/>
            <p:nvPr/>
          </p:nvSpPr>
          <p:spPr bwMode="auto">
            <a:xfrm>
              <a:off x="9136601" y="1194127"/>
              <a:ext cx="2569798" cy="5130072"/>
            </a:xfrm>
            <a:custGeom>
              <a:avLst/>
              <a:gdLst>
                <a:gd name="connsiteX0" fmla="*/ 6621463 w 6621463"/>
                <a:gd name="connsiteY0" fmla="*/ 0 h 5130800"/>
                <a:gd name="connsiteX1" fmla="*/ 6608763 w 6621463"/>
                <a:gd name="connsiteY1" fmla="*/ 5130800 h 5130800"/>
                <a:gd name="connsiteX2" fmla="*/ 4051300 w 6621463"/>
                <a:gd name="connsiteY2" fmla="*/ 5130800 h 5130800"/>
                <a:gd name="connsiteX3" fmla="*/ 4051300 w 6621463"/>
                <a:gd name="connsiteY3" fmla="*/ 2472234 h 5130800"/>
                <a:gd name="connsiteX4" fmla="*/ 3847184 w 6621463"/>
                <a:gd name="connsiteY4" fmla="*/ 2582714 h 5130800"/>
                <a:gd name="connsiteX5" fmla="*/ 80351 w 6621463"/>
                <a:gd name="connsiteY5" fmla="*/ 3863657 h 5130800"/>
                <a:gd name="connsiteX6" fmla="*/ 0 w 6621463"/>
                <a:gd name="connsiteY6" fmla="*/ 3879734 h 5130800"/>
                <a:gd name="connsiteX7" fmla="*/ 0 w 6621463"/>
                <a:gd name="connsiteY7" fmla="*/ 3877028 h 5130800"/>
                <a:gd name="connsiteX8" fmla="*/ 230867 w 6621463"/>
                <a:gd name="connsiteY8" fmla="*/ 3827934 h 5130800"/>
                <a:gd name="connsiteX9" fmla="*/ 6621463 w 6621463"/>
                <a:gd name="connsiteY9" fmla="*/ 0 h 5130800"/>
                <a:gd name="connsiteX0" fmla="*/ 6621463 w 6621463"/>
                <a:gd name="connsiteY0" fmla="*/ 0 h 5130800"/>
                <a:gd name="connsiteX1" fmla="*/ 6608763 w 6621463"/>
                <a:gd name="connsiteY1" fmla="*/ 5130800 h 5130800"/>
                <a:gd name="connsiteX2" fmla="*/ 4051300 w 6621463"/>
                <a:gd name="connsiteY2" fmla="*/ 5130800 h 5130800"/>
                <a:gd name="connsiteX3" fmla="*/ 4051300 w 6621463"/>
                <a:gd name="connsiteY3" fmla="*/ 2472234 h 5130800"/>
                <a:gd name="connsiteX4" fmla="*/ 3847184 w 6621463"/>
                <a:gd name="connsiteY4" fmla="*/ 2582714 h 5130800"/>
                <a:gd name="connsiteX5" fmla="*/ 80351 w 6621463"/>
                <a:gd name="connsiteY5" fmla="*/ 3863657 h 5130800"/>
                <a:gd name="connsiteX6" fmla="*/ 0 w 6621463"/>
                <a:gd name="connsiteY6" fmla="*/ 3879734 h 5130800"/>
                <a:gd name="connsiteX7" fmla="*/ 230867 w 6621463"/>
                <a:gd name="connsiteY7" fmla="*/ 3827934 h 5130800"/>
                <a:gd name="connsiteX8" fmla="*/ 6621463 w 6621463"/>
                <a:gd name="connsiteY8" fmla="*/ 0 h 5130800"/>
                <a:gd name="connsiteX0" fmla="*/ 6621463 w 6621463"/>
                <a:gd name="connsiteY0" fmla="*/ 0 h 5130800"/>
                <a:gd name="connsiteX1" fmla="*/ 6608763 w 6621463"/>
                <a:gd name="connsiteY1" fmla="*/ 5130800 h 5130800"/>
                <a:gd name="connsiteX2" fmla="*/ 4051300 w 6621463"/>
                <a:gd name="connsiteY2" fmla="*/ 5130800 h 5130800"/>
                <a:gd name="connsiteX3" fmla="*/ 4051300 w 6621463"/>
                <a:gd name="connsiteY3" fmla="*/ 2472234 h 5130800"/>
                <a:gd name="connsiteX4" fmla="*/ 3847184 w 6621463"/>
                <a:gd name="connsiteY4" fmla="*/ 2582714 h 5130800"/>
                <a:gd name="connsiteX5" fmla="*/ 80351 w 6621463"/>
                <a:gd name="connsiteY5" fmla="*/ 3863657 h 5130800"/>
                <a:gd name="connsiteX6" fmla="*/ 0 w 6621463"/>
                <a:gd name="connsiteY6" fmla="*/ 3879734 h 5130800"/>
                <a:gd name="connsiteX7" fmla="*/ 6621463 w 6621463"/>
                <a:gd name="connsiteY7" fmla="*/ 0 h 5130800"/>
                <a:gd name="connsiteX0" fmla="*/ 6541112 w 6541112"/>
                <a:gd name="connsiteY0" fmla="*/ 0 h 5130800"/>
                <a:gd name="connsiteX1" fmla="*/ 6528412 w 6541112"/>
                <a:gd name="connsiteY1" fmla="*/ 5130800 h 5130800"/>
                <a:gd name="connsiteX2" fmla="*/ 3970949 w 6541112"/>
                <a:gd name="connsiteY2" fmla="*/ 5130800 h 5130800"/>
                <a:gd name="connsiteX3" fmla="*/ 3970949 w 6541112"/>
                <a:gd name="connsiteY3" fmla="*/ 2472234 h 5130800"/>
                <a:gd name="connsiteX4" fmla="*/ 3766833 w 6541112"/>
                <a:gd name="connsiteY4" fmla="*/ 2582714 h 5130800"/>
                <a:gd name="connsiteX5" fmla="*/ 0 w 6541112"/>
                <a:gd name="connsiteY5" fmla="*/ 3863657 h 5130800"/>
                <a:gd name="connsiteX6" fmla="*/ 6541112 w 6541112"/>
                <a:gd name="connsiteY6" fmla="*/ 0 h 5130800"/>
                <a:gd name="connsiteX0" fmla="*/ 2774279 w 2774279"/>
                <a:gd name="connsiteY0" fmla="*/ 46785 h 5177585"/>
                <a:gd name="connsiteX1" fmla="*/ 2761579 w 2774279"/>
                <a:gd name="connsiteY1" fmla="*/ 5177585 h 5177585"/>
                <a:gd name="connsiteX2" fmla="*/ 204116 w 2774279"/>
                <a:gd name="connsiteY2" fmla="*/ 5177585 h 5177585"/>
                <a:gd name="connsiteX3" fmla="*/ 204116 w 2774279"/>
                <a:gd name="connsiteY3" fmla="*/ 2519019 h 5177585"/>
                <a:gd name="connsiteX4" fmla="*/ 0 w 2774279"/>
                <a:gd name="connsiteY4" fmla="*/ 2629499 h 5177585"/>
                <a:gd name="connsiteX5" fmla="*/ 2774279 w 2774279"/>
                <a:gd name="connsiteY5" fmla="*/ 46785 h 5177585"/>
                <a:gd name="connsiteX0" fmla="*/ 2570163 w 2570163"/>
                <a:gd name="connsiteY0" fmla="*/ 0 h 5130800"/>
                <a:gd name="connsiteX1" fmla="*/ 2557463 w 2570163"/>
                <a:gd name="connsiteY1" fmla="*/ 5130800 h 5130800"/>
                <a:gd name="connsiteX2" fmla="*/ 0 w 2570163"/>
                <a:gd name="connsiteY2" fmla="*/ 5130800 h 5130800"/>
                <a:gd name="connsiteX3" fmla="*/ 0 w 2570163"/>
                <a:gd name="connsiteY3" fmla="*/ 2472234 h 5130800"/>
                <a:gd name="connsiteX4" fmla="*/ 2570163 w 2570163"/>
                <a:gd name="connsiteY4" fmla="*/ 0 h 5130800"/>
                <a:gd name="connsiteX0" fmla="*/ 2570163 w 2570163"/>
                <a:gd name="connsiteY0" fmla="*/ 0 h 5130800"/>
                <a:gd name="connsiteX1" fmla="*/ 2557463 w 2570163"/>
                <a:gd name="connsiteY1" fmla="*/ 5130800 h 5130800"/>
                <a:gd name="connsiteX2" fmla="*/ 0 w 2570163"/>
                <a:gd name="connsiteY2" fmla="*/ 5130800 h 5130800"/>
                <a:gd name="connsiteX3" fmla="*/ 0 w 2570163"/>
                <a:gd name="connsiteY3" fmla="*/ 2472234 h 5130800"/>
                <a:gd name="connsiteX4" fmla="*/ 2570163 w 2570163"/>
                <a:gd name="connsiteY4" fmla="*/ 0 h 5130800"/>
                <a:gd name="connsiteX0" fmla="*/ 2570163 w 2570163"/>
                <a:gd name="connsiteY0" fmla="*/ 0 h 5130800"/>
                <a:gd name="connsiteX1" fmla="*/ 2557463 w 2570163"/>
                <a:gd name="connsiteY1" fmla="*/ 5130800 h 5130800"/>
                <a:gd name="connsiteX2" fmla="*/ 0 w 2570163"/>
                <a:gd name="connsiteY2" fmla="*/ 5130800 h 5130800"/>
                <a:gd name="connsiteX3" fmla="*/ 0 w 2570163"/>
                <a:gd name="connsiteY3" fmla="*/ 2472234 h 5130800"/>
                <a:gd name="connsiteX4" fmla="*/ 2570163 w 2570163"/>
                <a:gd name="connsiteY4" fmla="*/ 0 h 51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63" h="5130800">
                  <a:moveTo>
                    <a:pt x="2570163" y="0"/>
                  </a:moveTo>
                  <a:cubicBezTo>
                    <a:pt x="2565930" y="1710267"/>
                    <a:pt x="2561696" y="3420533"/>
                    <a:pt x="2557463" y="5130800"/>
                  </a:cubicBezTo>
                  <a:lnTo>
                    <a:pt x="0" y="5130800"/>
                  </a:lnTo>
                  <a:lnTo>
                    <a:pt x="0" y="2472234"/>
                  </a:lnTo>
                  <a:cubicBezTo>
                    <a:pt x="1517121" y="1648156"/>
                    <a:pt x="1776942" y="1217778"/>
                    <a:pt x="2570163" y="0"/>
                  </a:cubicBezTo>
                  <a:close/>
                </a:path>
              </a:pathLst>
            </a:custGeom>
            <a:solidFill>
              <a:srgbClr val="FF0000">
                <a:alpha val="45000"/>
              </a:srgbClr>
            </a:solidFill>
            <a:ln w="4762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615805" y="2834635"/>
              <a:ext cx="1530798" cy="93088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615805" y="3323845"/>
              <a:ext cx="1530798" cy="2919416"/>
            </a:xfrm>
            <a:custGeom>
              <a:avLst/>
              <a:gdLst>
                <a:gd name="connsiteX0" fmla="*/ 0 w 806450"/>
                <a:gd name="connsiteY0" fmla="*/ 0 h 2235419"/>
                <a:gd name="connsiteX1" fmla="*/ 806450 w 806450"/>
                <a:gd name="connsiteY1" fmla="*/ 0 h 2235419"/>
                <a:gd name="connsiteX2" fmla="*/ 806450 w 806450"/>
                <a:gd name="connsiteY2" fmla="*/ 2235419 h 2235419"/>
                <a:gd name="connsiteX3" fmla="*/ 0 w 806450"/>
                <a:gd name="connsiteY3" fmla="*/ 2235419 h 2235419"/>
                <a:gd name="connsiteX4" fmla="*/ 0 w 806450"/>
                <a:gd name="connsiteY4" fmla="*/ 0 h 2235419"/>
                <a:gd name="connsiteX0" fmla="*/ 0 w 806450"/>
                <a:gd name="connsiteY0" fmla="*/ 0 h 2235419"/>
                <a:gd name="connsiteX1" fmla="*/ 806450 w 806450"/>
                <a:gd name="connsiteY1" fmla="*/ 0 h 2235419"/>
                <a:gd name="connsiteX2" fmla="*/ 806450 w 806450"/>
                <a:gd name="connsiteY2" fmla="*/ 2235419 h 2235419"/>
                <a:gd name="connsiteX3" fmla="*/ 393700 w 806450"/>
                <a:gd name="connsiteY3" fmla="*/ 2234624 h 2235419"/>
                <a:gd name="connsiteX4" fmla="*/ 0 w 806450"/>
                <a:gd name="connsiteY4" fmla="*/ 2235419 h 2235419"/>
                <a:gd name="connsiteX5" fmla="*/ 0 w 806450"/>
                <a:gd name="connsiteY5" fmla="*/ 0 h 2235419"/>
                <a:gd name="connsiteX0" fmla="*/ 0 w 806450"/>
                <a:gd name="connsiteY0" fmla="*/ 0 h 2235419"/>
                <a:gd name="connsiteX1" fmla="*/ 806450 w 806450"/>
                <a:gd name="connsiteY1" fmla="*/ 0 h 2235419"/>
                <a:gd name="connsiteX2" fmla="*/ 806450 w 806450"/>
                <a:gd name="connsiteY2" fmla="*/ 2235419 h 2235419"/>
                <a:gd name="connsiteX3" fmla="*/ 393700 w 806450"/>
                <a:gd name="connsiteY3" fmla="*/ 2234624 h 2235419"/>
                <a:gd name="connsiteX4" fmla="*/ 0 w 806450"/>
                <a:gd name="connsiteY4" fmla="*/ 2235419 h 2235419"/>
                <a:gd name="connsiteX5" fmla="*/ 0 w 806450"/>
                <a:gd name="connsiteY5" fmla="*/ 0 h 2235419"/>
                <a:gd name="connsiteX0" fmla="*/ 0 w 806450"/>
                <a:gd name="connsiteY0" fmla="*/ 0 h 2235419"/>
                <a:gd name="connsiteX1" fmla="*/ 806450 w 806450"/>
                <a:gd name="connsiteY1" fmla="*/ 0 h 2235419"/>
                <a:gd name="connsiteX2" fmla="*/ 806450 w 806450"/>
                <a:gd name="connsiteY2" fmla="*/ 2235419 h 2235419"/>
                <a:gd name="connsiteX3" fmla="*/ 387350 w 806450"/>
                <a:gd name="connsiteY3" fmla="*/ 1917124 h 2235419"/>
                <a:gd name="connsiteX4" fmla="*/ 0 w 806450"/>
                <a:gd name="connsiteY4" fmla="*/ 2235419 h 2235419"/>
                <a:gd name="connsiteX5" fmla="*/ 0 w 806450"/>
                <a:gd name="connsiteY5" fmla="*/ 0 h 223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450" h="2235419">
                  <a:moveTo>
                    <a:pt x="0" y="0"/>
                  </a:moveTo>
                  <a:lnTo>
                    <a:pt x="806450" y="0"/>
                  </a:lnTo>
                  <a:lnTo>
                    <a:pt x="806450" y="2235419"/>
                  </a:lnTo>
                  <a:lnTo>
                    <a:pt x="387350" y="1917124"/>
                  </a:lnTo>
                  <a:lnTo>
                    <a:pt x="0" y="2235419"/>
                  </a:lnTo>
                  <a:lnTo>
                    <a:pt x="0"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9074465" y="1089533"/>
              <a:ext cx="2517688" cy="572383"/>
            </a:xfrm>
            <a:prstGeom prst="rect">
              <a:avLst/>
            </a:prstGeom>
            <a:noFill/>
          </p:spPr>
          <p:txBody>
            <a:bodyPr wrap="square" lIns="182854" tIns="146283" rIns="182854" bIns="146283" rtlCol="0">
              <a:spAutoFit/>
            </a:bodyPr>
            <a:lstStyle/>
            <a:p>
              <a:pPr algn="ctr">
                <a:lnSpc>
                  <a:spcPct val="90000"/>
                </a:lnSpc>
                <a:spcAft>
                  <a:spcPts val="600"/>
                </a:spcAft>
              </a:pPr>
              <a:r>
                <a:rPr lang="en-US" sz="2000" b="1" dirty="0">
                  <a:solidFill>
                    <a:srgbClr val="FF0000"/>
                  </a:solidFill>
                </a:rPr>
                <a:t>2012 - Beyond</a:t>
              </a:r>
            </a:p>
          </p:txBody>
        </p:sp>
        <p:sp>
          <p:nvSpPr>
            <p:cNvPr id="48" name="Rectangle 47"/>
            <p:cNvSpPr/>
            <p:nvPr/>
          </p:nvSpPr>
          <p:spPr>
            <a:xfrm>
              <a:off x="9660840" y="3598536"/>
              <a:ext cx="1440728" cy="2111347"/>
            </a:xfrm>
            <a:prstGeom prst="rect">
              <a:avLst/>
            </a:prstGeom>
          </p:spPr>
          <p:txBody>
            <a:bodyPr wrap="square" lIns="91440" rIns="91440">
              <a:spAutoFit/>
            </a:bodyPr>
            <a:lstStyle/>
            <a:p>
              <a:pPr algn="ctr" defTabSz="932293" fontAlgn="base">
                <a:lnSpc>
                  <a:spcPct val="90000"/>
                </a:lnSpc>
                <a:spcBef>
                  <a:spcPct val="0"/>
                </a:spcBef>
                <a:spcAft>
                  <a:spcPct val="0"/>
                </a:spcAft>
              </a:pPr>
              <a:r>
                <a:rPr lang="en-US" sz="1399" b="1" dirty="0">
                  <a:solidFill>
                    <a:srgbClr val="FF0000"/>
                  </a:solidFill>
                </a:rPr>
                <a:t>Nation </a:t>
              </a:r>
              <a:r>
                <a:rPr lang="en-US" sz="1399" b="1" dirty="0" smtClean="0">
                  <a:solidFill>
                    <a:srgbClr val="FF0000"/>
                  </a:solidFill>
                </a:rPr>
                <a:t>States, Activists, Terror Groups</a:t>
              </a:r>
            </a:p>
            <a:p>
              <a:pPr algn="ctr" defTabSz="932293" fontAlgn="base">
                <a:lnSpc>
                  <a:spcPct val="90000"/>
                </a:lnSpc>
                <a:spcBef>
                  <a:spcPct val="0"/>
                </a:spcBef>
                <a:spcAft>
                  <a:spcPct val="0"/>
                </a:spcAft>
              </a:pPr>
              <a:endParaRPr lang="en-US" sz="300" b="1" dirty="0">
                <a:solidFill>
                  <a:srgbClr val="FF0000"/>
                </a:solidFill>
              </a:endParaRPr>
            </a:p>
            <a:p>
              <a:pPr algn="ctr" defTabSz="932293" fontAlgn="base">
                <a:lnSpc>
                  <a:spcPct val="90000"/>
                </a:lnSpc>
                <a:spcBef>
                  <a:spcPct val="0"/>
                </a:spcBef>
                <a:spcAft>
                  <a:spcPct val="0"/>
                </a:spcAft>
              </a:pPr>
              <a:r>
                <a:rPr lang="en-US" sz="1397" dirty="0">
                  <a:solidFill>
                    <a:srgbClr val="FF0000"/>
                  </a:solidFill>
                </a:rPr>
                <a:t>BRAZEN, </a:t>
              </a:r>
            </a:p>
            <a:p>
              <a:pPr algn="ctr" defTabSz="932293" fontAlgn="base">
                <a:lnSpc>
                  <a:spcPct val="90000"/>
                </a:lnSpc>
                <a:spcBef>
                  <a:spcPct val="0"/>
                </a:spcBef>
                <a:spcAft>
                  <a:spcPct val="0"/>
                </a:spcAft>
              </a:pPr>
              <a:r>
                <a:rPr lang="en-US" sz="1397" dirty="0">
                  <a:solidFill>
                    <a:srgbClr val="FF0000"/>
                  </a:solidFill>
                </a:rPr>
                <a:t>COMPLEX, </a:t>
              </a:r>
            </a:p>
            <a:p>
              <a:pPr algn="ctr" defTabSz="932293" fontAlgn="base">
                <a:lnSpc>
                  <a:spcPct val="90000"/>
                </a:lnSpc>
                <a:spcBef>
                  <a:spcPct val="0"/>
                </a:spcBef>
                <a:spcAft>
                  <a:spcPct val="0"/>
                </a:spcAft>
              </a:pPr>
              <a:r>
                <a:rPr lang="en-US" sz="1397" dirty="0">
                  <a:solidFill>
                    <a:srgbClr val="FF0000"/>
                  </a:solidFill>
                </a:rPr>
                <a:t>PERSISTENT</a:t>
              </a:r>
            </a:p>
            <a:p>
              <a:pPr algn="ctr" defTabSz="932293" fontAlgn="base">
                <a:lnSpc>
                  <a:spcPct val="90000"/>
                </a:lnSpc>
                <a:spcBef>
                  <a:spcPct val="0"/>
                </a:spcBef>
                <a:spcAft>
                  <a:spcPct val="0"/>
                </a:spcAft>
              </a:pPr>
              <a:endParaRPr lang="en-US" sz="300" dirty="0">
                <a:solidFill>
                  <a:srgbClr val="FF0000"/>
                </a:solidFill>
                <a:ea typeface="Segoe UI" pitchFamily="34" charset="0"/>
                <a:cs typeface="Segoe UI" pitchFamily="34" charset="0"/>
              </a:endParaRPr>
            </a:p>
            <a:p>
              <a:pPr algn="ctr" defTabSz="932293" fontAlgn="base">
                <a:lnSpc>
                  <a:spcPct val="90000"/>
                </a:lnSpc>
                <a:spcBef>
                  <a:spcPct val="0"/>
                </a:spcBef>
                <a:spcAft>
                  <a:spcPct val="0"/>
                </a:spcAft>
              </a:pPr>
              <a:r>
                <a:rPr lang="en-US" sz="1397" dirty="0">
                  <a:solidFill>
                    <a:srgbClr val="FF0000"/>
                  </a:solidFill>
                  <a:ea typeface="Segoe UI" pitchFamily="34" charset="0"/>
                  <a:cs typeface="Segoe UI" pitchFamily="34" charset="0"/>
                </a:rPr>
                <a:t>Motives:</a:t>
              </a:r>
            </a:p>
            <a:p>
              <a:pPr algn="ctr" defTabSz="932293" fontAlgn="base">
                <a:lnSpc>
                  <a:spcPct val="90000"/>
                </a:lnSpc>
                <a:spcBef>
                  <a:spcPct val="0"/>
                </a:spcBef>
                <a:spcAft>
                  <a:spcPct val="0"/>
                </a:spcAft>
              </a:pPr>
              <a:r>
                <a:rPr lang="en-US" sz="1397" dirty="0">
                  <a:solidFill>
                    <a:srgbClr val="FF0000"/>
                  </a:solidFill>
                  <a:ea typeface="Segoe UI" pitchFamily="34" charset="0"/>
                  <a:cs typeface="Segoe UI" pitchFamily="34" charset="0"/>
                </a:rPr>
                <a:t>IP Theft,</a:t>
              </a:r>
            </a:p>
            <a:p>
              <a:pPr algn="ctr" defTabSz="932293" fontAlgn="base">
                <a:lnSpc>
                  <a:spcPct val="90000"/>
                </a:lnSpc>
                <a:spcBef>
                  <a:spcPct val="0"/>
                </a:spcBef>
                <a:spcAft>
                  <a:spcPct val="0"/>
                </a:spcAft>
              </a:pPr>
              <a:r>
                <a:rPr lang="en-US" sz="1397" dirty="0">
                  <a:solidFill>
                    <a:srgbClr val="FF0000"/>
                  </a:solidFill>
                  <a:ea typeface="Segoe UI" pitchFamily="34" charset="0"/>
                  <a:cs typeface="Segoe UI" pitchFamily="34" charset="0"/>
                </a:rPr>
                <a:t>Damage,</a:t>
              </a:r>
            </a:p>
            <a:p>
              <a:pPr algn="ctr" defTabSz="932293" fontAlgn="base">
                <a:lnSpc>
                  <a:spcPct val="90000"/>
                </a:lnSpc>
                <a:spcBef>
                  <a:spcPct val="0"/>
                </a:spcBef>
                <a:spcAft>
                  <a:spcPct val="0"/>
                </a:spcAft>
              </a:pPr>
              <a:r>
                <a:rPr lang="en-US" sz="1397" dirty="0">
                  <a:solidFill>
                    <a:srgbClr val="FF0000"/>
                  </a:solidFill>
                  <a:ea typeface="Segoe UI" pitchFamily="34" charset="0"/>
                  <a:cs typeface="Segoe UI" pitchFamily="34" charset="0"/>
                </a:rPr>
                <a:t>Disruption</a:t>
              </a:r>
            </a:p>
          </p:txBody>
        </p:sp>
        <p:grpSp>
          <p:nvGrpSpPr>
            <p:cNvPr id="14" name="Group 13"/>
            <p:cNvGrpSpPr/>
            <p:nvPr/>
          </p:nvGrpSpPr>
          <p:grpSpPr>
            <a:xfrm>
              <a:off x="9475063" y="1771672"/>
              <a:ext cx="1812281" cy="1822905"/>
              <a:chOff x="9475063" y="1771672"/>
              <a:chExt cx="1812281" cy="1822905"/>
            </a:xfrm>
          </p:grpSpPr>
          <p:sp>
            <p:nvSpPr>
              <p:cNvPr id="2" name="Oval 1"/>
              <p:cNvSpPr/>
              <p:nvPr/>
            </p:nvSpPr>
            <p:spPr bwMode="auto">
              <a:xfrm>
                <a:off x="9520098" y="1847011"/>
                <a:ext cx="1722211" cy="167222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Freeform 211"/>
              <p:cNvSpPr>
                <a:spLocks noEditPoints="1"/>
              </p:cNvSpPr>
              <p:nvPr/>
            </p:nvSpPr>
            <p:spPr bwMode="auto">
              <a:xfrm>
                <a:off x="9475063" y="1771672"/>
                <a:ext cx="1812281" cy="1822905"/>
              </a:xfrm>
              <a:custGeom>
                <a:avLst/>
                <a:gdLst>
                  <a:gd name="T0" fmla="*/ 68 w 135"/>
                  <a:gd name="T1" fmla="*/ 0 h 136"/>
                  <a:gd name="T2" fmla="*/ 0 w 135"/>
                  <a:gd name="T3" fmla="*/ 68 h 136"/>
                  <a:gd name="T4" fmla="*/ 68 w 135"/>
                  <a:gd name="T5" fmla="*/ 136 h 136"/>
                  <a:gd name="T6" fmla="*/ 135 w 135"/>
                  <a:gd name="T7" fmla="*/ 68 h 136"/>
                  <a:gd name="T8" fmla="*/ 68 w 135"/>
                  <a:gd name="T9" fmla="*/ 0 h 136"/>
                  <a:gd name="T10" fmla="*/ 116 w 135"/>
                  <a:gd name="T11" fmla="*/ 48 h 136"/>
                  <a:gd name="T12" fmla="*/ 117 w 135"/>
                  <a:gd name="T13" fmla="*/ 42 h 136"/>
                  <a:gd name="T14" fmla="*/ 118 w 135"/>
                  <a:gd name="T15" fmla="*/ 35 h 136"/>
                  <a:gd name="T16" fmla="*/ 127 w 135"/>
                  <a:gd name="T17" fmla="*/ 58 h 136"/>
                  <a:gd name="T18" fmla="*/ 126 w 135"/>
                  <a:gd name="T19" fmla="*/ 56 h 136"/>
                  <a:gd name="T20" fmla="*/ 120 w 135"/>
                  <a:gd name="T21" fmla="*/ 55 h 136"/>
                  <a:gd name="T22" fmla="*/ 116 w 135"/>
                  <a:gd name="T23" fmla="*/ 48 h 136"/>
                  <a:gd name="T24" fmla="*/ 85 w 135"/>
                  <a:gd name="T25" fmla="*/ 119 h 136"/>
                  <a:gd name="T26" fmla="*/ 73 w 135"/>
                  <a:gd name="T27" fmla="*/ 128 h 136"/>
                  <a:gd name="T28" fmla="*/ 68 w 135"/>
                  <a:gd name="T29" fmla="*/ 128 h 136"/>
                  <a:gd name="T30" fmla="*/ 64 w 135"/>
                  <a:gd name="T31" fmla="*/ 128 h 136"/>
                  <a:gd name="T32" fmla="*/ 62 w 135"/>
                  <a:gd name="T33" fmla="*/ 118 h 136"/>
                  <a:gd name="T34" fmla="*/ 54 w 135"/>
                  <a:gd name="T35" fmla="*/ 103 h 136"/>
                  <a:gd name="T36" fmla="*/ 50 w 135"/>
                  <a:gd name="T37" fmla="*/ 96 h 136"/>
                  <a:gd name="T38" fmla="*/ 37 w 135"/>
                  <a:gd name="T39" fmla="*/ 86 h 136"/>
                  <a:gd name="T40" fmla="*/ 22 w 135"/>
                  <a:gd name="T41" fmla="*/ 69 h 136"/>
                  <a:gd name="T42" fmla="*/ 23 w 135"/>
                  <a:gd name="T43" fmla="*/ 35 h 136"/>
                  <a:gd name="T44" fmla="*/ 22 w 135"/>
                  <a:gd name="T45" fmla="*/ 29 h 136"/>
                  <a:gd name="T46" fmla="*/ 25 w 135"/>
                  <a:gd name="T47" fmla="*/ 25 h 136"/>
                  <a:gd name="T48" fmla="*/ 34 w 135"/>
                  <a:gd name="T49" fmla="*/ 18 h 136"/>
                  <a:gd name="T50" fmla="*/ 43 w 135"/>
                  <a:gd name="T51" fmla="*/ 18 h 136"/>
                  <a:gd name="T52" fmla="*/ 55 w 135"/>
                  <a:gd name="T53" fmla="*/ 14 h 136"/>
                  <a:gd name="T54" fmla="*/ 61 w 135"/>
                  <a:gd name="T55" fmla="*/ 8 h 136"/>
                  <a:gd name="T56" fmla="*/ 68 w 135"/>
                  <a:gd name="T57" fmla="*/ 8 h 136"/>
                  <a:gd name="T58" fmla="*/ 70 w 135"/>
                  <a:gd name="T59" fmla="*/ 8 h 136"/>
                  <a:gd name="T60" fmla="*/ 72 w 135"/>
                  <a:gd name="T61" fmla="*/ 19 h 136"/>
                  <a:gd name="T62" fmla="*/ 68 w 135"/>
                  <a:gd name="T63" fmla="*/ 23 h 136"/>
                  <a:gd name="T64" fmla="*/ 53 w 135"/>
                  <a:gd name="T65" fmla="*/ 26 h 136"/>
                  <a:gd name="T66" fmla="*/ 56 w 135"/>
                  <a:gd name="T67" fmla="*/ 36 h 136"/>
                  <a:gd name="T68" fmla="*/ 62 w 135"/>
                  <a:gd name="T69" fmla="*/ 32 h 136"/>
                  <a:gd name="T70" fmla="*/ 69 w 135"/>
                  <a:gd name="T71" fmla="*/ 30 h 136"/>
                  <a:gd name="T72" fmla="*/ 76 w 135"/>
                  <a:gd name="T73" fmla="*/ 32 h 136"/>
                  <a:gd name="T74" fmla="*/ 74 w 135"/>
                  <a:gd name="T75" fmla="*/ 47 h 136"/>
                  <a:gd name="T76" fmla="*/ 55 w 135"/>
                  <a:gd name="T77" fmla="*/ 65 h 136"/>
                  <a:gd name="T78" fmla="*/ 39 w 135"/>
                  <a:gd name="T79" fmla="*/ 71 h 136"/>
                  <a:gd name="T80" fmla="*/ 39 w 135"/>
                  <a:gd name="T81" fmla="*/ 82 h 136"/>
                  <a:gd name="T82" fmla="*/ 52 w 135"/>
                  <a:gd name="T83" fmla="*/ 90 h 136"/>
                  <a:gd name="T84" fmla="*/ 77 w 135"/>
                  <a:gd name="T85" fmla="*/ 97 h 136"/>
                  <a:gd name="T86" fmla="*/ 85 w 135"/>
                  <a:gd name="T87" fmla="*/ 119 h 136"/>
                  <a:gd name="T88" fmla="*/ 90 w 135"/>
                  <a:gd name="T89" fmla="*/ 24 h 136"/>
                  <a:gd name="T90" fmla="*/ 86 w 135"/>
                  <a:gd name="T91" fmla="*/ 29 h 136"/>
                  <a:gd name="T92" fmla="*/ 76 w 135"/>
                  <a:gd name="T93" fmla="*/ 14 h 136"/>
                  <a:gd name="T94" fmla="*/ 75 w 135"/>
                  <a:gd name="T95" fmla="*/ 8 h 136"/>
                  <a:gd name="T96" fmla="*/ 94 w 135"/>
                  <a:gd name="T97" fmla="*/ 14 h 136"/>
                  <a:gd name="T98" fmla="*/ 94 w 135"/>
                  <a:gd name="T99" fmla="*/ 16 h 136"/>
                  <a:gd name="T100" fmla="*/ 90 w 135"/>
                  <a:gd name="T101" fmla="*/ 24 h 136"/>
                  <a:gd name="T102" fmla="*/ 113 w 135"/>
                  <a:gd name="T103" fmla="*/ 99 h 136"/>
                  <a:gd name="T104" fmla="*/ 111 w 135"/>
                  <a:gd name="T105" fmla="*/ 80 h 136"/>
                  <a:gd name="T106" fmla="*/ 117 w 135"/>
                  <a:gd name="T107" fmla="*/ 64 h 136"/>
                  <a:gd name="T108" fmla="*/ 126 w 135"/>
                  <a:gd name="T109" fmla="*/ 63 h 136"/>
                  <a:gd name="T110" fmla="*/ 128 w 135"/>
                  <a:gd name="T111" fmla="*/ 67 h 136"/>
                  <a:gd name="T112" fmla="*/ 128 w 135"/>
                  <a:gd name="T113" fmla="*/ 68 h 136"/>
                  <a:gd name="T114" fmla="*/ 118 w 135"/>
                  <a:gd name="T115" fmla="*/ 100 h 136"/>
                  <a:gd name="T116" fmla="*/ 113 w 135"/>
                  <a:gd name="T117" fmla="*/ 9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136">
                    <a:moveTo>
                      <a:pt x="68" y="0"/>
                    </a:moveTo>
                    <a:cubicBezTo>
                      <a:pt x="30" y="0"/>
                      <a:pt x="0" y="31"/>
                      <a:pt x="0" y="68"/>
                    </a:cubicBezTo>
                    <a:cubicBezTo>
                      <a:pt x="0" y="105"/>
                      <a:pt x="30" y="136"/>
                      <a:pt x="68" y="136"/>
                    </a:cubicBezTo>
                    <a:cubicBezTo>
                      <a:pt x="105" y="136"/>
                      <a:pt x="135" y="105"/>
                      <a:pt x="135" y="68"/>
                    </a:cubicBezTo>
                    <a:cubicBezTo>
                      <a:pt x="135" y="31"/>
                      <a:pt x="105" y="0"/>
                      <a:pt x="68" y="0"/>
                    </a:cubicBezTo>
                    <a:close/>
                    <a:moveTo>
                      <a:pt x="116" y="48"/>
                    </a:moveTo>
                    <a:cubicBezTo>
                      <a:pt x="119" y="48"/>
                      <a:pt x="118" y="45"/>
                      <a:pt x="117" y="42"/>
                    </a:cubicBezTo>
                    <a:cubicBezTo>
                      <a:pt x="116" y="39"/>
                      <a:pt x="117" y="37"/>
                      <a:pt x="118" y="35"/>
                    </a:cubicBezTo>
                    <a:cubicBezTo>
                      <a:pt x="123" y="42"/>
                      <a:pt x="126" y="50"/>
                      <a:pt x="127" y="58"/>
                    </a:cubicBezTo>
                    <a:cubicBezTo>
                      <a:pt x="127" y="58"/>
                      <a:pt x="126" y="57"/>
                      <a:pt x="126" y="56"/>
                    </a:cubicBezTo>
                    <a:cubicBezTo>
                      <a:pt x="124" y="51"/>
                      <a:pt x="123" y="50"/>
                      <a:pt x="120" y="55"/>
                    </a:cubicBezTo>
                    <a:cubicBezTo>
                      <a:pt x="116" y="60"/>
                      <a:pt x="112" y="48"/>
                      <a:pt x="116" y="48"/>
                    </a:cubicBezTo>
                    <a:close/>
                    <a:moveTo>
                      <a:pt x="85" y="119"/>
                    </a:moveTo>
                    <a:cubicBezTo>
                      <a:pt x="79" y="123"/>
                      <a:pt x="75" y="126"/>
                      <a:pt x="73" y="128"/>
                    </a:cubicBezTo>
                    <a:cubicBezTo>
                      <a:pt x="71" y="128"/>
                      <a:pt x="69" y="128"/>
                      <a:pt x="68" y="128"/>
                    </a:cubicBezTo>
                    <a:cubicBezTo>
                      <a:pt x="66" y="128"/>
                      <a:pt x="65" y="128"/>
                      <a:pt x="64" y="128"/>
                    </a:cubicBezTo>
                    <a:cubicBezTo>
                      <a:pt x="65" y="125"/>
                      <a:pt x="66" y="121"/>
                      <a:pt x="62" y="118"/>
                    </a:cubicBezTo>
                    <a:cubicBezTo>
                      <a:pt x="56" y="114"/>
                      <a:pt x="51" y="108"/>
                      <a:pt x="54" y="103"/>
                    </a:cubicBezTo>
                    <a:cubicBezTo>
                      <a:pt x="58" y="98"/>
                      <a:pt x="54" y="97"/>
                      <a:pt x="50" y="96"/>
                    </a:cubicBezTo>
                    <a:cubicBezTo>
                      <a:pt x="47" y="95"/>
                      <a:pt x="48" y="89"/>
                      <a:pt x="37" y="86"/>
                    </a:cubicBezTo>
                    <a:cubicBezTo>
                      <a:pt x="26" y="84"/>
                      <a:pt x="25" y="77"/>
                      <a:pt x="22" y="69"/>
                    </a:cubicBezTo>
                    <a:cubicBezTo>
                      <a:pt x="16" y="51"/>
                      <a:pt x="23" y="39"/>
                      <a:pt x="23" y="35"/>
                    </a:cubicBezTo>
                    <a:cubicBezTo>
                      <a:pt x="23" y="33"/>
                      <a:pt x="23" y="31"/>
                      <a:pt x="22" y="29"/>
                    </a:cubicBezTo>
                    <a:cubicBezTo>
                      <a:pt x="23" y="28"/>
                      <a:pt x="24" y="26"/>
                      <a:pt x="25" y="25"/>
                    </a:cubicBezTo>
                    <a:cubicBezTo>
                      <a:pt x="28" y="23"/>
                      <a:pt x="30" y="20"/>
                      <a:pt x="34" y="18"/>
                    </a:cubicBezTo>
                    <a:cubicBezTo>
                      <a:pt x="36" y="19"/>
                      <a:pt x="39" y="20"/>
                      <a:pt x="43" y="18"/>
                    </a:cubicBezTo>
                    <a:cubicBezTo>
                      <a:pt x="48" y="14"/>
                      <a:pt x="52" y="14"/>
                      <a:pt x="55" y="14"/>
                    </a:cubicBezTo>
                    <a:cubicBezTo>
                      <a:pt x="58" y="13"/>
                      <a:pt x="62" y="12"/>
                      <a:pt x="61" y="8"/>
                    </a:cubicBezTo>
                    <a:cubicBezTo>
                      <a:pt x="63" y="8"/>
                      <a:pt x="65" y="8"/>
                      <a:pt x="68" y="8"/>
                    </a:cubicBezTo>
                    <a:cubicBezTo>
                      <a:pt x="68" y="8"/>
                      <a:pt x="69" y="8"/>
                      <a:pt x="70" y="8"/>
                    </a:cubicBezTo>
                    <a:cubicBezTo>
                      <a:pt x="66" y="12"/>
                      <a:pt x="66" y="14"/>
                      <a:pt x="72" y="19"/>
                    </a:cubicBezTo>
                    <a:cubicBezTo>
                      <a:pt x="74" y="21"/>
                      <a:pt x="73" y="25"/>
                      <a:pt x="68" y="23"/>
                    </a:cubicBezTo>
                    <a:cubicBezTo>
                      <a:pt x="60" y="19"/>
                      <a:pt x="60" y="25"/>
                      <a:pt x="53" y="26"/>
                    </a:cubicBezTo>
                    <a:cubicBezTo>
                      <a:pt x="50" y="26"/>
                      <a:pt x="49" y="33"/>
                      <a:pt x="56" y="36"/>
                    </a:cubicBezTo>
                    <a:cubicBezTo>
                      <a:pt x="58" y="38"/>
                      <a:pt x="65" y="40"/>
                      <a:pt x="62" y="32"/>
                    </a:cubicBezTo>
                    <a:cubicBezTo>
                      <a:pt x="61" y="28"/>
                      <a:pt x="68" y="24"/>
                      <a:pt x="69" y="30"/>
                    </a:cubicBezTo>
                    <a:cubicBezTo>
                      <a:pt x="70" y="35"/>
                      <a:pt x="74" y="29"/>
                      <a:pt x="76" y="32"/>
                    </a:cubicBezTo>
                    <a:cubicBezTo>
                      <a:pt x="81" y="39"/>
                      <a:pt x="83" y="45"/>
                      <a:pt x="74" y="47"/>
                    </a:cubicBezTo>
                    <a:cubicBezTo>
                      <a:pt x="61" y="49"/>
                      <a:pt x="56" y="60"/>
                      <a:pt x="55" y="65"/>
                    </a:cubicBezTo>
                    <a:cubicBezTo>
                      <a:pt x="54" y="70"/>
                      <a:pt x="43" y="71"/>
                      <a:pt x="39" y="71"/>
                    </a:cubicBezTo>
                    <a:cubicBezTo>
                      <a:pt x="35" y="71"/>
                      <a:pt x="34" y="82"/>
                      <a:pt x="39" y="82"/>
                    </a:cubicBezTo>
                    <a:cubicBezTo>
                      <a:pt x="43" y="82"/>
                      <a:pt x="50" y="87"/>
                      <a:pt x="52" y="90"/>
                    </a:cubicBezTo>
                    <a:cubicBezTo>
                      <a:pt x="53" y="93"/>
                      <a:pt x="69" y="86"/>
                      <a:pt x="77" y="97"/>
                    </a:cubicBezTo>
                    <a:cubicBezTo>
                      <a:pt x="84" y="107"/>
                      <a:pt x="98" y="107"/>
                      <a:pt x="85" y="119"/>
                    </a:cubicBezTo>
                    <a:close/>
                    <a:moveTo>
                      <a:pt x="90" y="24"/>
                    </a:moveTo>
                    <a:cubicBezTo>
                      <a:pt x="90" y="26"/>
                      <a:pt x="94" y="35"/>
                      <a:pt x="86" y="29"/>
                    </a:cubicBezTo>
                    <a:cubicBezTo>
                      <a:pt x="78" y="23"/>
                      <a:pt x="81" y="16"/>
                      <a:pt x="76" y="14"/>
                    </a:cubicBezTo>
                    <a:cubicBezTo>
                      <a:pt x="73" y="13"/>
                      <a:pt x="74" y="10"/>
                      <a:pt x="75" y="8"/>
                    </a:cubicBezTo>
                    <a:cubicBezTo>
                      <a:pt x="82" y="9"/>
                      <a:pt x="88" y="11"/>
                      <a:pt x="94" y="14"/>
                    </a:cubicBezTo>
                    <a:cubicBezTo>
                      <a:pt x="94" y="14"/>
                      <a:pt x="94" y="15"/>
                      <a:pt x="94" y="16"/>
                    </a:cubicBezTo>
                    <a:cubicBezTo>
                      <a:pt x="96" y="21"/>
                      <a:pt x="89" y="22"/>
                      <a:pt x="90" y="24"/>
                    </a:cubicBezTo>
                    <a:close/>
                    <a:moveTo>
                      <a:pt x="113" y="99"/>
                    </a:moveTo>
                    <a:cubicBezTo>
                      <a:pt x="108" y="99"/>
                      <a:pt x="109" y="88"/>
                      <a:pt x="111" y="80"/>
                    </a:cubicBezTo>
                    <a:cubicBezTo>
                      <a:pt x="113" y="73"/>
                      <a:pt x="116" y="74"/>
                      <a:pt x="117" y="64"/>
                    </a:cubicBezTo>
                    <a:cubicBezTo>
                      <a:pt x="117" y="59"/>
                      <a:pt x="125" y="59"/>
                      <a:pt x="126" y="63"/>
                    </a:cubicBezTo>
                    <a:cubicBezTo>
                      <a:pt x="126" y="64"/>
                      <a:pt x="126" y="66"/>
                      <a:pt x="128" y="67"/>
                    </a:cubicBezTo>
                    <a:cubicBezTo>
                      <a:pt x="128" y="67"/>
                      <a:pt x="128" y="68"/>
                      <a:pt x="128" y="68"/>
                    </a:cubicBezTo>
                    <a:cubicBezTo>
                      <a:pt x="128" y="80"/>
                      <a:pt x="124" y="91"/>
                      <a:pt x="118" y="100"/>
                    </a:cubicBezTo>
                    <a:cubicBezTo>
                      <a:pt x="117" y="100"/>
                      <a:pt x="116" y="100"/>
                      <a:pt x="113" y="99"/>
                    </a:cubicBezTo>
                    <a:close/>
                  </a:path>
                </a:pathLst>
              </a:custGeom>
              <a:solidFill>
                <a:srgbClr val="FF0000"/>
              </a:solidFill>
              <a:ln>
                <a:noFill/>
              </a:ln>
              <a:extLst/>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sp>
        <p:nvSpPr>
          <p:cNvPr id="5" name="L-Shape 4"/>
          <p:cNvSpPr/>
          <p:nvPr/>
        </p:nvSpPr>
        <p:spPr bwMode="auto">
          <a:xfrm>
            <a:off x="1100863" y="1168745"/>
            <a:ext cx="10605536" cy="5193549"/>
          </a:xfrm>
          <a:prstGeom prst="corner">
            <a:avLst>
              <a:gd name="adj1" fmla="val 1630"/>
              <a:gd name="adj2" fmla="val 1489"/>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1700273" y="3855507"/>
            <a:ext cx="1782309" cy="572422"/>
          </a:xfrm>
          <a:prstGeom prst="rect">
            <a:avLst/>
          </a:prstGeom>
          <a:noFill/>
        </p:spPr>
        <p:txBody>
          <a:bodyPr wrap="square" lIns="182854" tIns="146283" rIns="182854" bIns="146283" rtlCol="0">
            <a:spAutoFit/>
          </a:bodyPr>
          <a:lstStyle/>
          <a:p>
            <a:pPr algn="ctr">
              <a:lnSpc>
                <a:spcPct val="90000"/>
              </a:lnSpc>
              <a:spcAft>
                <a:spcPts val="600"/>
              </a:spcAft>
            </a:pPr>
            <a:r>
              <a:rPr lang="en-US" sz="2000" b="1" dirty="0" smtClean="0">
                <a:solidFill>
                  <a:srgbClr val="999999"/>
                </a:solidFill>
              </a:rPr>
              <a:t>2003-2004</a:t>
            </a:r>
            <a:endParaRPr lang="en-US" sz="2000" b="1" dirty="0">
              <a:solidFill>
                <a:srgbClr val="999999"/>
              </a:solidFill>
            </a:endParaRPr>
          </a:p>
        </p:txBody>
      </p:sp>
    </p:spTree>
    <p:extLst>
      <p:ext uri="{BB962C8B-B14F-4D97-AF65-F5344CB8AC3E}">
        <p14:creationId xmlns:p14="http://schemas.microsoft.com/office/powerpoint/2010/main" val="361590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Attackers Getting More Sophisticated?</a:t>
            </a:r>
            <a:endParaRPr lang="en-US" dirty="0"/>
          </a:p>
        </p:txBody>
      </p:sp>
      <p:sp>
        <p:nvSpPr>
          <p:cNvPr id="14" name="TextBox 13"/>
          <p:cNvSpPr txBox="1"/>
          <p:nvPr/>
        </p:nvSpPr>
        <p:spPr>
          <a:xfrm>
            <a:off x="8299132" y="4957775"/>
            <a:ext cx="4278493" cy="433965"/>
          </a:xfrm>
          <a:prstGeom prst="rect">
            <a:avLst/>
          </a:prstGeom>
          <a:noFill/>
        </p:spPr>
        <p:txBody>
          <a:bodyPr wrap="square" lIns="182880" tIns="146304" rIns="182880" bIns="146304" rtlCol="0">
            <a:spAutoFit/>
          </a:bodyPr>
          <a:lstStyle/>
          <a:p>
            <a:pPr>
              <a:lnSpc>
                <a:spcPct val="90000"/>
              </a:lnSpc>
            </a:pPr>
            <a:r>
              <a:rPr lang="en-US" sz="1000" dirty="0" smtClean="0">
                <a:solidFill>
                  <a:schemeClr val="bg2"/>
                </a:solidFill>
              </a:rPr>
              <a:t>Microsoft </a:t>
            </a:r>
            <a:r>
              <a:rPr lang="en-US" sz="1000" dirty="0" smtClean="0">
                <a:solidFill>
                  <a:schemeClr val="bg2"/>
                </a:solidFill>
                <a:latin typeface="+mj-lt"/>
              </a:rPr>
              <a:t>Defies Court Order, Will Not Give Emails to US Government</a:t>
            </a:r>
          </a:p>
        </p:txBody>
      </p:sp>
      <p:sp>
        <p:nvSpPr>
          <p:cNvPr id="15" name="TextBox 14"/>
          <p:cNvSpPr txBox="1"/>
          <p:nvPr/>
        </p:nvSpPr>
        <p:spPr>
          <a:xfrm>
            <a:off x="8299132" y="5250981"/>
            <a:ext cx="4278493" cy="433965"/>
          </a:xfrm>
          <a:prstGeom prst="rect">
            <a:avLst/>
          </a:prstGeom>
          <a:noFill/>
        </p:spPr>
        <p:txBody>
          <a:bodyPr wrap="square" lIns="182880" tIns="146304" rIns="182880" bIns="146304" rtlCol="0">
            <a:spAutoFit/>
          </a:bodyPr>
          <a:lstStyle/>
          <a:p>
            <a:pPr>
              <a:lnSpc>
                <a:spcPct val="90000"/>
              </a:lnSpc>
            </a:pPr>
            <a:r>
              <a:rPr lang="en-US" sz="1000" dirty="0" smtClean="0">
                <a:solidFill>
                  <a:schemeClr val="bg2"/>
                </a:solidFill>
              </a:rPr>
              <a:t>NSA internet </a:t>
            </a:r>
            <a:r>
              <a:rPr lang="en-US" sz="1000" dirty="0" smtClean="0">
                <a:solidFill>
                  <a:schemeClr val="bg2"/>
                </a:solidFill>
                <a:latin typeface="+mj-lt"/>
              </a:rPr>
              <a:t>snooping: </a:t>
            </a:r>
            <a:r>
              <a:rPr lang="en-US" sz="1000" dirty="0" smtClean="0">
                <a:solidFill>
                  <a:schemeClr val="bg2"/>
                </a:solidFill>
              </a:rPr>
              <a:t>EU</a:t>
            </a:r>
            <a:r>
              <a:rPr lang="en-US" sz="1000" dirty="0" smtClean="0">
                <a:solidFill>
                  <a:schemeClr val="bg2"/>
                </a:solidFill>
                <a:latin typeface="+mj-lt"/>
              </a:rPr>
              <a:t> threatens to suspend </a:t>
            </a:r>
            <a:r>
              <a:rPr lang="en-US" sz="1000" dirty="0" smtClean="0">
                <a:solidFill>
                  <a:schemeClr val="bg2"/>
                </a:solidFill>
              </a:rPr>
              <a:t>data sharing </a:t>
            </a:r>
            <a:r>
              <a:rPr lang="en-US" sz="1000" dirty="0" smtClean="0">
                <a:solidFill>
                  <a:schemeClr val="bg2"/>
                </a:solidFill>
                <a:latin typeface="+mj-lt"/>
              </a:rPr>
              <a:t>with US</a:t>
            </a:r>
          </a:p>
        </p:txBody>
      </p:sp>
      <p:sp>
        <p:nvSpPr>
          <p:cNvPr id="10" name="TextBox 9"/>
          <p:cNvSpPr txBox="1"/>
          <p:nvPr/>
        </p:nvSpPr>
        <p:spPr>
          <a:xfrm>
            <a:off x="-118467" y="6608297"/>
            <a:ext cx="11628605"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Data source: Microsoft Security Intelligence Report volume 11 microsoft.com/sir </a:t>
            </a:r>
          </a:p>
        </p:txBody>
      </p:sp>
      <p:pic>
        <p:nvPicPr>
          <p:cNvPr id="4" name="Picture 3"/>
          <p:cNvPicPr>
            <a:picLocks noChangeAspect="1"/>
          </p:cNvPicPr>
          <p:nvPr/>
        </p:nvPicPr>
        <p:blipFill>
          <a:blip r:embed="rId3"/>
          <a:stretch>
            <a:fillRect/>
          </a:stretch>
        </p:blipFill>
        <p:spPr>
          <a:xfrm>
            <a:off x="391611" y="1697062"/>
            <a:ext cx="6705600" cy="3971925"/>
          </a:xfrm>
          <a:prstGeom prst="rect">
            <a:avLst/>
          </a:prstGeom>
        </p:spPr>
      </p:pic>
      <p:pic>
        <p:nvPicPr>
          <p:cNvPr id="5" name="Picture 4"/>
          <p:cNvPicPr>
            <a:picLocks noChangeAspect="1"/>
          </p:cNvPicPr>
          <p:nvPr/>
        </p:nvPicPr>
        <p:blipFill>
          <a:blip r:embed="rId4"/>
          <a:stretch>
            <a:fillRect/>
          </a:stretch>
        </p:blipFill>
        <p:spPr>
          <a:xfrm>
            <a:off x="7285037" y="1720380"/>
            <a:ext cx="4724399" cy="3948607"/>
          </a:xfrm>
          <a:prstGeom prst="rect">
            <a:avLst/>
          </a:prstGeom>
        </p:spPr>
      </p:pic>
    </p:spTree>
    <p:extLst>
      <p:ext uri="{BB962C8B-B14F-4D97-AF65-F5344CB8AC3E}">
        <p14:creationId xmlns:p14="http://schemas.microsoft.com/office/powerpoint/2010/main" val="334557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Adversary Tactics</a:t>
            </a:r>
            <a:endParaRPr lang="en-US" dirty="0"/>
          </a:p>
        </p:txBody>
      </p:sp>
      <p:grpSp>
        <p:nvGrpSpPr>
          <p:cNvPr id="39" name="Group 38"/>
          <p:cNvGrpSpPr/>
          <p:nvPr/>
        </p:nvGrpSpPr>
        <p:grpSpPr>
          <a:xfrm>
            <a:off x="-408797" y="2187380"/>
            <a:ext cx="6931834" cy="5399470"/>
            <a:chOff x="-2172619" y="2036118"/>
            <a:chExt cx="6931834" cy="5399470"/>
          </a:xfrm>
        </p:grpSpPr>
        <p:sp>
          <p:nvSpPr>
            <p:cNvPr id="4" name="Rectangle 3"/>
            <p:cNvSpPr/>
            <p:nvPr/>
          </p:nvSpPr>
          <p:spPr bwMode="auto">
            <a:xfrm>
              <a:off x="106718" y="2036118"/>
              <a:ext cx="4290614" cy="48139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12" tIns="205712" rIns="240010" bIns="109713" numCol="1" spcCol="0" rtlCol="0" fromWordArt="0" anchor="t" anchorCtr="0" forceAA="0" compatLnSpc="1">
              <a:prstTxWarp prst="textNoShape">
                <a:avLst/>
              </a:prstTxWarp>
              <a:noAutofit/>
            </a:bodyPr>
            <a:lstStyle/>
            <a:p>
              <a:pPr algn="ctr" defTabSz="699226"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Capture the Identity Infrastructure</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2"/>
            <a:stretch>
              <a:fillRect/>
            </a:stretch>
          </p:blipFill>
          <p:spPr>
            <a:xfrm>
              <a:off x="-2172619" y="2810361"/>
              <a:ext cx="6931834" cy="4625227"/>
            </a:xfrm>
            <a:prstGeom prst="rect">
              <a:avLst/>
            </a:prstGeom>
          </p:spPr>
        </p:pic>
      </p:grpSp>
      <p:sp>
        <p:nvSpPr>
          <p:cNvPr id="8" name="AutoShape 3"/>
          <p:cNvSpPr>
            <a:spLocks noChangeAspect="1" noChangeArrowheads="1" noTextEdit="1"/>
          </p:cNvSpPr>
          <p:nvPr/>
        </p:nvSpPr>
        <p:spPr bwMode="auto">
          <a:xfrm>
            <a:off x="7142956" y="3648525"/>
            <a:ext cx="35941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6294437" y="2187381"/>
            <a:ext cx="4290614" cy="4830691"/>
            <a:chOff x="4891881" y="2036118"/>
            <a:chExt cx="4290614" cy="4830691"/>
          </a:xfrm>
        </p:grpSpPr>
        <p:sp>
          <p:nvSpPr>
            <p:cNvPr id="5" name="Rectangle 4"/>
            <p:cNvSpPr/>
            <p:nvPr/>
          </p:nvSpPr>
          <p:spPr bwMode="auto">
            <a:xfrm>
              <a:off x="4891881" y="2036118"/>
              <a:ext cx="4290614" cy="48139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05712" tIns="205712" rIns="240010" bIns="109713" numCol="1" spcCol="0" rtlCol="0" fromWordArt="0" anchor="t" anchorCtr="0" forceAA="0" compatLnSpc="1">
              <a:prstTxWarp prst="textNoShape">
                <a:avLst/>
              </a:prstTxWarp>
              <a:noAutofit/>
            </a:bodyPr>
            <a:lstStyle/>
            <a:p>
              <a:pPr algn="ctr" defTabSz="699226"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Target Specific High Value Assets</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7101681" y="3297994"/>
              <a:ext cx="2080419" cy="3568815"/>
              <a:chOff x="6599238" y="3930651"/>
              <a:chExt cx="1584325" cy="2717800"/>
            </a:xfrm>
          </p:grpSpPr>
          <p:sp>
            <p:nvSpPr>
              <p:cNvPr id="9" name="Freeform 5"/>
              <p:cNvSpPr>
                <a:spLocks/>
              </p:cNvSpPr>
              <p:nvPr/>
            </p:nvSpPr>
            <p:spPr bwMode="auto">
              <a:xfrm>
                <a:off x="7188200" y="4489451"/>
                <a:ext cx="855663" cy="1835150"/>
              </a:xfrm>
              <a:custGeom>
                <a:avLst/>
                <a:gdLst>
                  <a:gd name="T0" fmla="*/ 539 w 539"/>
                  <a:gd name="T1" fmla="*/ 1156 h 1156"/>
                  <a:gd name="T2" fmla="*/ 0 w 539"/>
                  <a:gd name="T3" fmla="*/ 1156 h 1156"/>
                  <a:gd name="T4" fmla="*/ 77 w 539"/>
                  <a:gd name="T5" fmla="*/ 0 h 1156"/>
                  <a:gd name="T6" fmla="*/ 285 w 539"/>
                  <a:gd name="T7" fmla="*/ 65 h 1156"/>
                  <a:gd name="T8" fmla="*/ 464 w 539"/>
                  <a:gd name="T9" fmla="*/ 0 h 1156"/>
                  <a:gd name="T10" fmla="*/ 539 w 539"/>
                  <a:gd name="T11" fmla="*/ 1156 h 1156"/>
                </a:gdLst>
                <a:ahLst/>
                <a:cxnLst>
                  <a:cxn ang="0">
                    <a:pos x="T0" y="T1"/>
                  </a:cxn>
                  <a:cxn ang="0">
                    <a:pos x="T2" y="T3"/>
                  </a:cxn>
                  <a:cxn ang="0">
                    <a:pos x="T4" y="T5"/>
                  </a:cxn>
                  <a:cxn ang="0">
                    <a:pos x="T6" y="T7"/>
                  </a:cxn>
                  <a:cxn ang="0">
                    <a:pos x="T8" y="T9"/>
                  </a:cxn>
                  <a:cxn ang="0">
                    <a:pos x="T10" y="T11"/>
                  </a:cxn>
                </a:cxnLst>
                <a:rect l="0" t="0" r="r" b="b"/>
                <a:pathLst>
                  <a:path w="539" h="1156">
                    <a:moveTo>
                      <a:pt x="539" y="1156"/>
                    </a:moveTo>
                    <a:lnTo>
                      <a:pt x="0" y="1156"/>
                    </a:lnTo>
                    <a:lnTo>
                      <a:pt x="77" y="0"/>
                    </a:lnTo>
                    <a:lnTo>
                      <a:pt x="285" y="65"/>
                    </a:lnTo>
                    <a:lnTo>
                      <a:pt x="464" y="0"/>
                    </a:lnTo>
                    <a:lnTo>
                      <a:pt x="539" y="1156"/>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7407275" y="6538913"/>
                <a:ext cx="220663" cy="109538"/>
              </a:xfrm>
              <a:custGeom>
                <a:avLst/>
                <a:gdLst>
                  <a:gd name="T0" fmla="*/ 36 w 71"/>
                  <a:gd name="T1" fmla="*/ 0 h 35"/>
                  <a:gd name="T2" fmla="*/ 0 w 71"/>
                  <a:gd name="T3" fmla="*/ 35 h 35"/>
                  <a:gd name="T4" fmla="*/ 71 w 71"/>
                  <a:gd name="T5" fmla="*/ 35 h 35"/>
                  <a:gd name="T6" fmla="*/ 36 w 71"/>
                  <a:gd name="T7" fmla="*/ 0 h 35"/>
                </a:gdLst>
                <a:ahLst/>
                <a:cxnLst>
                  <a:cxn ang="0">
                    <a:pos x="T0" y="T1"/>
                  </a:cxn>
                  <a:cxn ang="0">
                    <a:pos x="T2" y="T3"/>
                  </a:cxn>
                  <a:cxn ang="0">
                    <a:pos x="T4" y="T5"/>
                  </a:cxn>
                  <a:cxn ang="0">
                    <a:pos x="T6" y="T7"/>
                  </a:cxn>
                </a:cxnLst>
                <a:rect l="0" t="0" r="r" b="b"/>
                <a:pathLst>
                  <a:path w="71" h="35">
                    <a:moveTo>
                      <a:pt x="36" y="0"/>
                    </a:moveTo>
                    <a:cubicBezTo>
                      <a:pt x="16" y="0"/>
                      <a:pt x="0" y="16"/>
                      <a:pt x="0" y="35"/>
                    </a:cubicBezTo>
                    <a:cubicBezTo>
                      <a:pt x="71" y="35"/>
                      <a:pt x="71" y="35"/>
                      <a:pt x="71" y="35"/>
                    </a:cubicBezTo>
                    <a:cubicBezTo>
                      <a:pt x="71" y="16"/>
                      <a:pt x="55" y="0"/>
                      <a:pt x="36" y="0"/>
                    </a:cubicBezTo>
                    <a:close/>
                  </a:path>
                </a:pathLst>
              </a:custGeom>
              <a:solidFill>
                <a:schemeClr val="bg2">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6599238" y="6508751"/>
                <a:ext cx="280988" cy="139700"/>
              </a:xfrm>
              <a:custGeom>
                <a:avLst/>
                <a:gdLst>
                  <a:gd name="T0" fmla="*/ 45 w 90"/>
                  <a:gd name="T1" fmla="*/ 0 h 45"/>
                  <a:gd name="T2" fmla="*/ 0 w 90"/>
                  <a:gd name="T3" fmla="*/ 45 h 45"/>
                  <a:gd name="T4" fmla="*/ 90 w 90"/>
                  <a:gd name="T5" fmla="*/ 45 h 45"/>
                  <a:gd name="T6" fmla="*/ 45 w 90"/>
                  <a:gd name="T7" fmla="*/ 0 h 45"/>
                </a:gdLst>
                <a:ahLst/>
                <a:cxnLst>
                  <a:cxn ang="0">
                    <a:pos x="T0" y="T1"/>
                  </a:cxn>
                  <a:cxn ang="0">
                    <a:pos x="T2" y="T3"/>
                  </a:cxn>
                  <a:cxn ang="0">
                    <a:pos x="T4" y="T5"/>
                  </a:cxn>
                  <a:cxn ang="0">
                    <a:pos x="T6" y="T7"/>
                  </a:cxn>
                </a:cxnLst>
                <a:rect l="0" t="0" r="r" b="b"/>
                <a:pathLst>
                  <a:path w="90" h="45">
                    <a:moveTo>
                      <a:pt x="45" y="0"/>
                    </a:moveTo>
                    <a:cubicBezTo>
                      <a:pt x="20" y="0"/>
                      <a:pt x="0" y="20"/>
                      <a:pt x="0" y="45"/>
                    </a:cubicBezTo>
                    <a:cubicBezTo>
                      <a:pt x="90" y="45"/>
                      <a:pt x="90" y="45"/>
                      <a:pt x="90" y="45"/>
                    </a:cubicBezTo>
                    <a:cubicBezTo>
                      <a:pt x="90" y="20"/>
                      <a:pt x="70"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7038975" y="6508751"/>
                <a:ext cx="284163" cy="139700"/>
              </a:xfrm>
              <a:custGeom>
                <a:avLst/>
                <a:gdLst>
                  <a:gd name="T0" fmla="*/ 45 w 91"/>
                  <a:gd name="T1" fmla="*/ 0 h 45"/>
                  <a:gd name="T2" fmla="*/ 0 w 91"/>
                  <a:gd name="T3" fmla="*/ 45 h 45"/>
                  <a:gd name="T4" fmla="*/ 91 w 91"/>
                  <a:gd name="T5" fmla="*/ 45 h 45"/>
                  <a:gd name="T6" fmla="*/ 45 w 91"/>
                  <a:gd name="T7" fmla="*/ 0 h 45"/>
                </a:gdLst>
                <a:ahLst/>
                <a:cxnLst>
                  <a:cxn ang="0">
                    <a:pos x="T0" y="T1"/>
                  </a:cxn>
                  <a:cxn ang="0">
                    <a:pos x="T2" y="T3"/>
                  </a:cxn>
                  <a:cxn ang="0">
                    <a:pos x="T4" y="T5"/>
                  </a:cxn>
                  <a:cxn ang="0">
                    <a:pos x="T6" y="T7"/>
                  </a:cxn>
                </a:cxnLst>
                <a:rect l="0" t="0" r="r" b="b"/>
                <a:pathLst>
                  <a:path w="91" h="45">
                    <a:moveTo>
                      <a:pt x="45" y="0"/>
                    </a:moveTo>
                    <a:cubicBezTo>
                      <a:pt x="20" y="0"/>
                      <a:pt x="0" y="20"/>
                      <a:pt x="0" y="45"/>
                    </a:cubicBezTo>
                    <a:cubicBezTo>
                      <a:pt x="91" y="45"/>
                      <a:pt x="91" y="45"/>
                      <a:pt x="91" y="45"/>
                    </a:cubicBezTo>
                    <a:cubicBezTo>
                      <a:pt x="91" y="20"/>
                      <a:pt x="70" y="0"/>
                      <a:pt x="4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7653338" y="6538913"/>
                <a:ext cx="219075" cy="109538"/>
              </a:xfrm>
              <a:custGeom>
                <a:avLst/>
                <a:gdLst>
                  <a:gd name="T0" fmla="*/ 35 w 70"/>
                  <a:gd name="T1" fmla="*/ 0 h 35"/>
                  <a:gd name="T2" fmla="*/ 0 w 70"/>
                  <a:gd name="T3" fmla="*/ 35 h 35"/>
                  <a:gd name="T4" fmla="*/ 70 w 70"/>
                  <a:gd name="T5" fmla="*/ 35 h 35"/>
                  <a:gd name="T6" fmla="*/ 35 w 70"/>
                  <a:gd name="T7" fmla="*/ 0 h 35"/>
                </a:gdLst>
                <a:ahLst/>
                <a:cxnLst>
                  <a:cxn ang="0">
                    <a:pos x="T0" y="T1"/>
                  </a:cxn>
                  <a:cxn ang="0">
                    <a:pos x="T2" y="T3"/>
                  </a:cxn>
                  <a:cxn ang="0">
                    <a:pos x="T4" y="T5"/>
                  </a:cxn>
                  <a:cxn ang="0">
                    <a:pos x="T6" y="T7"/>
                  </a:cxn>
                </a:cxnLst>
                <a:rect l="0" t="0" r="r" b="b"/>
                <a:pathLst>
                  <a:path w="70" h="35">
                    <a:moveTo>
                      <a:pt x="35" y="0"/>
                    </a:moveTo>
                    <a:cubicBezTo>
                      <a:pt x="16" y="0"/>
                      <a:pt x="0" y="16"/>
                      <a:pt x="0" y="35"/>
                    </a:cubicBezTo>
                    <a:cubicBezTo>
                      <a:pt x="70" y="35"/>
                      <a:pt x="70" y="35"/>
                      <a:pt x="70" y="35"/>
                    </a:cubicBezTo>
                    <a:cubicBezTo>
                      <a:pt x="70" y="16"/>
                      <a:pt x="54" y="0"/>
                      <a:pt x="35" y="0"/>
                    </a:cubicBezTo>
                    <a:close/>
                  </a:path>
                </a:pathLst>
              </a:custGeom>
              <a:solidFill>
                <a:schemeClr val="bg2">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7488238" y="3975101"/>
                <a:ext cx="339725" cy="411163"/>
              </a:xfrm>
              <a:custGeom>
                <a:avLst/>
                <a:gdLst>
                  <a:gd name="T0" fmla="*/ 98 w 109"/>
                  <a:gd name="T1" fmla="*/ 75 h 132"/>
                  <a:gd name="T2" fmla="*/ 38 w 109"/>
                  <a:gd name="T3" fmla="*/ 124 h 132"/>
                  <a:gd name="T4" fmla="*/ 10 w 109"/>
                  <a:gd name="T5" fmla="*/ 50 h 132"/>
                  <a:gd name="T6" fmla="*/ 76 w 109"/>
                  <a:gd name="T7" fmla="*/ 8 h 132"/>
                  <a:gd name="T8" fmla="*/ 98 w 109"/>
                  <a:gd name="T9" fmla="*/ 75 h 132"/>
                </a:gdLst>
                <a:ahLst/>
                <a:cxnLst>
                  <a:cxn ang="0">
                    <a:pos x="T0" y="T1"/>
                  </a:cxn>
                  <a:cxn ang="0">
                    <a:pos x="T2" y="T3"/>
                  </a:cxn>
                  <a:cxn ang="0">
                    <a:pos x="T4" y="T5"/>
                  </a:cxn>
                  <a:cxn ang="0">
                    <a:pos x="T6" y="T7"/>
                  </a:cxn>
                  <a:cxn ang="0">
                    <a:pos x="T8" y="T9"/>
                  </a:cxn>
                </a:cxnLst>
                <a:rect l="0" t="0" r="r" b="b"/>
                <a:pathLst>
                  <a:path w="109" h="132">
                    <a:moveTo>
                      <a:pt x="98" y="75"/>
                    </a:moveTo>
                    <a:cubicBezTo>
                      <a:pt x="88" y="107"/>
                      <a:pt x="64" y="132"/>
                      <a:pt x="38" y="124"/>
                    </a:cubicBezTo>
                    <a:cubicBezTo>
                      <a:pt x="12" y="115"/>
                      <a:pt x="0" y="82"/>
                      <a:pt x="10" y="50"/>
                    </a:cubicBezTo>
                    <a:cubicBezTo>
                      <a:pt x="21" y="19"/>
                      <a:pt x="50" y="0"/>
                      <a:pt x="76" y="8"/>
                    </a:cubicBezTo>
                    <a:cubicBezTo>
                      <a:pt x="102" y="17"/>
                      <a:pt x="109" y="43"/>
                      <a:pt x="98" y="7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7440613" y="3930651"/>
                <a:ext cx="341313" cy="384175"/>
              </a:xfrm>
              <a:custGeom>
                <a:avLst/>
                <a:gdLst>
                  <a:gd name="T0" fmla="*/ 93 w 109"/>
                  <a:gd name="T1" fmla="*/ 39 h 123"/>
                  <a:gd name="T2" fmla="*/ 83 w 109"/>
                  <a:gd name="T3" fmla="*/ 111 h 123"/>
                  <a:gd name="T4" fmla="*/ 16 w 109"/>
                  <a:gd name="T5" fmla="*/ 84 h 123"/>
                  <a:gd name="T6" fmla="*/ 25 w 109"/>
                  <a:gd name="T7" fmla="*/ 12 h 123"/>
                  <a:gd name="T8" fmla="*/ 93 w 109"/>
                  <a:gd name="T9" fmla="*/ 39 h 123"/>
                </a:gdLst>
                <a:ahLst/>
                <a:cxnLst>
                  <a:cxn ang="0">
                    <a:pos x="T0" y="T1"/>
                  </a:cxn>
                  <a:cxn ang="0">
                    <a:pos x="T2" y="T3"/>
                  </a:cxn>
                  <a:cxn ang="0">
                    <a:pos x="T4" y="T5"/>
                  </a:cxn>
                  <a:cxn ang="0">
                    <a:pos x="T6" y="T7"/>
                  </a:cxn>
                  <a:cxn ang="0">
                    <a:pos x="T8" y="T9"/>
                  </a:cxn>
                </a:cxnLst>
                <a:rect l="0" t="0" r="r" b="b"/>
                <a:pathLst>
                  <a:path w="109" h="123">
                    <a:moveTo>
                      <a:pt x="93" y="39"/>
                    </a:moveTo>
                    <a:cubicBezTo>
                      <a:pt x="109" y="66"/>
                      <a:pt x="104" y="98"/>
                      <a:pt x="83" y="111"/>
                    </a:cubicBezTo>
                    <a:cubicBezTo>
                      <a:pt x="62" y="123"/>
                      <a:pt x="32" y="111"/>
                      <a:pt x="16" y="84"/>
                    </a:cubicBezTo>
                    <a:cubicBezTo>
                      <a:pt x="0" y="57"/>
                      <a:pt x="4" y="25"/>
                      <a:pt x="25" y="12"/>
                    </a:cubicBezTo>
                    <a:cubicBezTo>
                      <a:pt x="47" y="0"/>
                      <a:pt x="77" y="12"/>
                      <a:pt x="93"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7553325" y="4286251"/>
                <a:ext cx="174625" cy="184150"/>
              </a:xfrm>
              <a:custGeom>
                <a:avLst/>
                <a:gdLst>
                  <a:gd name="T0" fmla="*/ 56 w 56"/>
                  <a:gd name="T1" fmla="*/ 45 h 59"/>
                  <a:gd name="T2" fmla="*/ 28 w 56"/>
                  <a:gd name="T3" fmla="*/ 59 h 59"/>
                  <a:gd name="T4" fmla="*/ 0 w 56"/>
                  <a:gd name="T5" fmla="*/ 45 h 59"/>
                  <a:gd name="T6" fmla="*/ 0 w 56"/>
                  <a:gd name="T7" fmla="*/ 0 h 59"/>
                  <a:gd name="T8" fmla="*/ 56 w 56"/>
                  <a:gd name="T9" fmla="*/ 0 h 59"/>
                  <a:gd name="T10" fmla="*/ 56 w 56"/>
                  <a:gd name="T11" fmla="*/ 45 h 59"/>
                </a:gdLst>
                <a:ahLst/>
                <a:cxnLst>
                  <a:cxn ang="0">
                    <a:pos x="T0" y="T1"/>
                  </a:cxn>
                  <a:cxn ang="0">
                    <a:pos x="T2" y="T3"/>
                  </a:cxn>
                  <a:cxn ang="0">
                    <a:pos x="T4" y="T5"/>
                  </a:cxn>
                  <a:cxn ang="0">
                    <a:pos x="T6" y="T7"/>
                  </a:cxn>
                  <a:cxn ang="0">
                    <a:pos x="T8" y="T9"/>
                  </a:cxn>
                  <a:cxn ang="0">
                    <a:pos x="T10" y="T11"/>
                  </a:cxn>
                </a:cxnLst>
                <a:rect l="0" t="0" r="r" b="b"/>
                <a:pathLst>
                  <a:path w="56" h="59">
                    <a:moveTo>
                      <a:pt x="56" y="45"/>
                    </a:moveTo>
                    <a:cubicBezTo>
                      <a:pt x="56" y="45"/>
                      <a:pt x="48" y="59"/>
                      <a:pt x="28" y="59"/>
                    </a:cubicBezTo>
                    <a:cubicBezTo>
                      <a:pt x="9" y="59"/>
                      <a:pt x="0" y="45"/>
                      <a:pt x="0" y="45"/>
                    </a:cubicBezTo>
                    <a:cubicBezTo>
                      <a:pt x="0" y="0"/>
                      <a:pt x="0" y="0"/>
                      <a:pt x="0" y="0"/>
                    </a:cubicBezTo>
                    <a:cubicBezTo>
                      <a:pt x="56" y="0"/>
                      <a:pt x="56" y="0"/>
                      <a:pt x="56" y="0"/>
                    </a:cubicBezTo>
                    <a:lnTo>
                      <a:pt x="56" y="45"/>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7085013" y="4489451"/>
                <a:ext cx="428625" cy="969963"/>
              </a:xfrm>
              <a:custGeom>
                <a:avLst/>
                <a:gdLst>
                  <a:gd name="T0" fmla="*/ 137 w 137"/>
                  <a:gd name="T1" fmla="*/ 10 h 311"/>
                  <a:gd name="T2" fmla="*/ 72 w 137"/>
                  <a:gd name="T3" fmla="*/ 0 h 311"/>
                  <a:gd name="T4" fmla="*/ 0 w 137"/>
                  <a:gd name="T5" fmla="*/ 311 h 311"/>
                  <a:gd name="T6" fmla="*/ 49 w 137"/>
                  <a:gd name="T7" fmla="*/ 311 h 311"/>
                  <a:gd name="T8" fmla="*/ 137 w 137"/>
                  <a:gd name="T9" fmla="*/ 10 h 311"/>
                </a:gdLst>
                <a:ahLst/>
                <a:cxnLst>
                  <a:cxn ang="0">
                    <a:pos x="T0" y="T1"/>
                  </a:cxn>
                  <a:cxn ang="0">
                    <a:pos x="T2" y="T3"/>
                  </a:cxn>
                  <a:cxn ang="0">
                    <a:pos x="T4" y="T5"/>
                  </a:cxn>
                  <a:cxn ang="0">
                    <a:pos x="T6" y="T7"/>
                  </a:cxn>
                  <a:cxn ang="0">
                    <a:pos x="T8" y="T9"/>
                  </a:cxn>
                </a:cxnLst>
                <a:rect l="0" t="0" r="r" b="b"/>
                <a:pathLst>
                  <a:path w="137" h="311">
                    <a:moveTo>
                      <a:pt x="137" y="10"/>
                    </a:moveTo>
                    <a:cubicBezTo>
                      <a:pt x="121" y="6"/>
                      <a:pt x="88" y="5"/>
                      <a:pt x="72" y="0"/>
                    </a:cubicBezTo>
                    <a:cubicBezTo>
                      <a:pt x="26" y="101"/>
                      <a:pt x="10" y="201"/>
                      <a:pt x="0" y="311"/>
                    </a:cubicBezTo>
                    <a:cubicBezTo>
                      <a:pt x="49" y="311"/>
                      <a:pt x="49" y="311"/>
                      <a:pt x="49" y="311"/>
                    </a:cubicBezTo>
                    <a:cubicBezTo>
                      <a:pt x="60" y="206"/>
                      <a:pt x="92" y="106"/>
                      <a:pt x="137" y="10"/>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7775575" y="4479926"/>
                <a:ext cx="407988" cy="969963"/>
              </a:xfrm>
              <a:custGeom>
                <a:avLst/>
                <a:gdLst>
                  <a:gd name="T0" fmla="*/ 58 w 131"/>
                  <a:gd name="T1" fmla="*/ 177 h 311"/>
                  <a:gd name="T2" fmla="*/ 0 w 131"/>
                  <a:gd name="T3" fmla="*/ 13 h 311"/>
                  <a:gd name="T4" fmla="*/ 58 w 131"/>
                  <a:gd name="T5" fmla="*/ 0 h 311"/>
                  <a:gd name="T6" fmla="*/ 116 w 131"/>
                  <a:gd name="T7" fmla="*/ 192 h 311"/>
                  <a:gd name="T8" fmla="*/ 131 w 131"/>
                  <a:gd name="T9" fmla="*/ 311 h 311"/>
                  <a:gd name="T10" fmla="*/ 82 w 131"/>
                  <a:gd name="T11" fmla="*/ 311 h 311"/>
                  <a:gd name="T12" fmla="*/ 58 w 131"/>
                  <a:gd name="T13" fmla="*/ 177 h 311"/>
                </a:gdLst>
                <a:ahLst/>
                <a:cxnLst>
                  <a:cxn ang="0">
                    <a:pos x="T0" y="T1"/>
                  </a:cxn>
                  <a:cxn ang="0">
                    <a:pos x="T2" y="T3"/>
                  </a:cxn>
                  <a:cxn ang="0">
                    <a:pos x="T4" y="T5"/>
                  </a:cxn>
                  <a:cxn ang="0">
                    <a:pos x="T6" y="T7"/>
                  </a:cxn>
                  <a:cxn ang="0">
                    <a:pos x="T8" y="T9"/>
                  </a:cxn>
                  <a:cxn ang="0">
                    <a:pos x="T10" y="T11"/>
                  </a:cxn>
                  <a:cxn ang="0">
                    <a:pos x="T12" y="T13"/>
                  </a:cxn>
                </a:cxnLst>
                <a:rect l="0" t="0" r="r" b="b"/>
                <a:pathLst>
                  <a:path w="131" h="311">
                    <a:moveTo>
                      <a:pt x="58" y="177"/>
                    </a:moveTo>
                    <a:cubicBezTo>
                      <a:pt x="45" y="121"/>
                      <a:pt x="26" y="67"/>
                      <a:pt x="0" y="13"/>
                    </a:cubicBezTo>
                    <a:cubicBezTo>
                      <a:pt x="16" y="9"/>
                      <a:pt x="42" y="4"/>
                      <a:pt x="58" y="0"/>
                    </a:cubicBezTo>
                    <a:cubicBezTo>
                      <a:pt x="87" y="63"/>
                      <a:pt x="104" y="126"/>
                      <a:pt x="116" y="192"/>
                    </a:cubicBezTo>
                    <a:cubicBezTo>
                      <a:pt x="122" y="230"/>
                      <a:pt x="127" y="270"/>
                      <a:pt x="131" y="311"/>
                    </a:cubicBezTo>
                    <a:cubicBezTo>
                      <a:pt x="82" y="311"/>
                      <a:pt x="82" y="311"/>
                      <a:pt x="82" y="311"/>
                    </a:cubicBezTo>
                    <a:cubicBezTo>
                      <a:pt x="77" y="265"/>
                      <a:pt x="69" y="220"/>
                      <a:pt x="58" y="177"/>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7388225" y="5313363"/>
                <a:ext cx="242888" cy="1244600"/>
              </a:xfrm>
              <a:custGeom>
                <a:avLst/>
                <a:gdLst>
                  <a:gd name="T0" fmla="*/ 132 w 153"/>
                  <a:gd name="T1" fmla="*/ 784 h 784"/>
                  <a:gd name="T2" fmla="*/ 31 w 153"/>
                  <a:gd name="T3" fmla="*/ 784 h 784"/>
                  <a:gd name="T4" fmla="*/ 0 w 153"/>
                  <a:gd name="T5" fmla="*/ 0 h 784"/>
                  <a:gd name="T6" fmla="*/ 153 w 153"/>
                  <a:gd name="T7" fmla="*/ 141 h 784"/>
                  <a:gd name="T8" fmla="*/ 132 w 153"/>
                  <a:gd name="T9" fmla="*/ 784 h 784"/>
                </a:gdLst>
                <a:ahLst/>
                <a:cxnLst>
                  <a:cxn ang="0">
                    <a:pos x="T0" y="T1"/>
                  </a:cxn>
                  <a:cxn ang="0">
                    <a:pos x="T2" y="T3"/>
                  </a:cxn>
                  <a:cxn ang="0">
                    <a:pos x="T4" y="T5"/>
                  </a:cxn>
                  <a:cxn ang="0">
                    <a:pos x="T6" y="T7"/>
                  </a:cxn>
                  <a:cxn ang="0">
                    <a:pos x="T8" y="T9"/>
                  </a:cxn>
                </a:cxnLst>
                <a:rect l="0" t="0" r="r" b="b"/>
                <a:pathLst>
                  <a:path w="153" h="784">
                    <a:moveTo>
                      <a:pt x="132" y="784"/>
                    </a:moveTo>
                    <a:lnTo>
                      <a:pt x="31" y="784"/>
                    </a:lnTo>
                    <a:lnTo>
                      <a:pt x="0" y="0"/>
                    </a:lnTo>
                    <a:lnTo>
                      <a:pt x="153" y="141"/>
                    </a:lnTo>
                    <a:lnTo>
                      <a:pt x="132" y="784"/>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7640638" y="5313363"/>
                <a:ext cx="228600" cy="1244600"/>
              </a:xfrm>
              <a:custGeom>
                <a:avLst/>
                <a:gdLst>
                  <a:gd name="T0" fmla="*/ 124 w 144"/>
                  <a:gd name="T1" fmla="*/ 784 h 784"/>
                  <a:gd name="T2" fmla="*/ 24 w 144"/>
                  <a:gd name="T3" fmla="*/ 784 h 784"/>
                  <a:gd name="T4" fmla="*/ 0 w 144"/>
                  <a:gd name="T5" fmla="*/ 141 h 784"/>
                  <a:gd name="T6" fmla="*/ 144 w 144"/>
                  <a:gd name="T7" fmla="*/ 0 h 784"/>
                  <a:gd name="T8" fmla="*/ 124 w 144"/>
                  <a:gd name="T9" fmla="*/ 784 h 784"/>
                </a:gdLst>
                <a:ahLst/>
                <a:cxnLst>
                  <a:cxn ang="0">
                    <a:pos x="T0" y="T1"/>
                  </a:cxn>
                  <a:cxn ang="0">
                    <a:pos x="T2" y="T3"/>
                  </a:cxn>
                  <a:cxn ang="0">
                    <a:pos x="T4" y="T5"/>
                  </a:cxn>
                  <a:cxn ang="0">
                    <a:pos x="T6" y="T7"/>
                  </a:cxn>
                  <a:cxn ang="0">
                    <a:pos x="T8" y="T9"/>
                  </a:cxn>
                </a:cxnLst>
                <a:rect l="0" t="0" r="r" b="b"/>
                <a:pathLst>
                  <a:path w="144" h="784">
                    <a:moveTo>
                      <a:pt x="124" y="784"/>
                    </a:moveTo>
                    <a:lnTo>
                      <a:pt x="24" y="784"/>
                    </a:lnTo>
                    <a:lnTo>
                      <a:pt x="0" y="141"/>
                    </a:lnTo>
                    <a:lnTo>
                      <a:pt x="144" y="0"/>
                    </a:lnTo>
                    <a:lnTo>
                      <a:pt x="124" y="784"/>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7104063" y="5459413"/>
                <a:ext cx="112713" cy="125413"/>
              </a:xfrm>
              <a:custGeom>
                <a:avLst/>
                <a:gdLst>
                  <a:gd name="T0" fmla="*/ 0 w 36"/>
                  <a:gd name="T1" fmla="*/ 0 h 40"/>
                  <a:gd name="T2" fmla="*/ 0 w 36"/>
                  <a:gd name="T3" fmla="*/ 22 h 40"/>
                  <a:gd name="T4" fmla="*/ 18 w 36"/>
                  <a:gd name="T5" fmla="*/ 40 h 40"/>
                  <a:gd name="T6" fmla="*/ 36 w 36"/>
                  <a:gd name="T7" fmla="*/ 22 h 40"/>
                  <a:gd name="T8" fmla="*/ 36 w 36"/>
                  <a:gd name="T9" fmla="*/ 0 h 40"/>
                  <a:gd name="T10" fmla="*/ 0 w 36"/>
                  <a:gd name="T11" fmla="*/ 0 h 40"/>
                </a:gdLst>
                <a:ahLst/>
                <a:cxnLst>
                  <a:cxn ang="0">
                    <a:pos x="T0" y="T1"/>
                  </a:cxn>
                  <a:cxn ang="0">
                    <a:pos x="T2" y="T3"/>
                  </a:cxn>
                  <a:cxn ang="0">
                    <a:pos x="T4" y="T5"/>
                  </a:cxn>
                  <a:cxn ang="0">
                    <a:pos x="T6" y="T7"/>
                  </a:cxn>
                  <a:cxn ang="0">
                    <a:pos x="T8" y="T9"/>
                  </a:cxn>
                  <a:cxn ang="0">
                    <a:pos x="T10" y="T11"/>
                  </a:cxn>
                </a:cxnLst>
                <a:rect l="0" t="0" r="r" b="b"/>
                <a:pathLst>
                  <a:path w="36" h="40">
                    <a:moveTo>
                      <a:pt x="0" y="0"/>
                    </a:moveTo>
                    <a:cubicBezTo>
                      <a:pt x="0" y="22"/>
                      <a:pt x="0" y="22"/>
                      <a:pt x="0" y="22"/>
                    </a:cubicBezTo>
                    <a:cubicBezTo>
                      <a:pt x="0" y="32"/>
                      <a:pt x="8" y="40"/>
                      <a:pt x="18" y="40"/>
                    </a:cubicBezTo>
                    <a:cubicBezTo>
                      <a:pt x="28" y="40"/>
                      <a:pt x="36" y="32"/>
                      <a:pt x="36" y="22"/>
                    </a:cubicBezTo>
                    <a:cubicBezTo>
                      <a:pt x="36" y="0"/>
                      <a:pt x="36" y="0"/>
                      <a:pt x="3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8050213" y="5449888"/>
                <a:ext cx="111125" cy="125413"/>
              </a:xfrm>
              <a:custGeom>
                <a:avLst/>
                <a:gdLst>
                  <a:gd name="T0" fmla="*/ 0 w 36"/>
                  <a:gd name="T1" fmla="*/ 0 h 40"/>
                  <a:gd name="T2" fmla="*/ 0 w 36"/>
                  <a:gd name="T3" fmla="*/ 21 h 40"/>
                  <a:gd name="T4" fmla="*/ 18 w 36"/>
                  <a:gd name="T5" fmla="*/ 40 h 40"/>
                  <a:gd name="T6" fmla="*/ 36 w 36"/>
                  <a:gd name="T7" fmla="*/ 21 h 40"/>
                  <a:gd name="T8" fmla="*/ 36 w 36"/>
                  <a:gd name="T9" fmla="*/ 0 h 40"/>
                  <a:gd name="T10" fmla="*/ 0 w 36"/>
                  <a:gd name="T11" fmla="*/ 0 h 40"/>
                </a:gdLst>
                <a:ahLst/>
                <a:cxnLst>
                  <a:cxn ang="0">
                    <a:pos x="T0" y="T1"/>
                  </a:cxn>
                  <a:cxn ang="0">
                    <a:pos x="T2" y="T3"/>
                  </a:cxn>
                  <a:cxn ang="0">
                    <a:pos x="T4" y="T5"/>
                  </a:cxn>
                  <a:cxn ang="0">
                    <a:pos x="T6" y="T7"/>
                  </a:cxn>
                  <a:cxn ang="0">
                    <a:pos x="T8" y="T9"/>
                  </a:cxn>
                  <a:cxn ang="0">
                    <a:pos x="T10" y="T11"/>
                  </a:cxn>
                </a:cxnLst>
                <a:rect l="0" t="0" r="r" b="b"/>
                <a:pathLst>
                  <a:path w="36" h="40">
                    <a:moveTo>
                      <a:pt x="0" y="0"/>
                    </a:moveTo>
                    <a:cubicBezTo>
                      <a:pt x="0" y="21"/>
                      <a:pt x="0" y="21"/>
                      <a:pt x="0" y="21"/>
                    </a:cubicBezTo>
                    <a:cubicBezTo>
                      <a:pt x="0" y="31"/>
                      <a:pt x="8" y="40"/>
                      <a:pt x="18" y="40"/>
                    </a:cubicBezTo>
                    <a:cubicBezTo>
                      <a:pt x="28" y="40"/>
                      <a:pt x="36" y="31"/>
                      <a:pt x="36" y="21"/>
                    </a:cubicBezTo>
                    <a:cubicBezTo>
                      <a:pt x="36" y="0"/>
                      <a:pt x="36" y="0"/>
                      <a:pt x="36"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7466013" y="4078288"/>
                <a:ext cx="346075" cy="307975"/>
              </a:xfrm>
              <a:custGeom>
                <a:avLst/>
                <a:gdLst>
                  <a:gd name="T0" fmla="*/ 106 w 111"/>
                  <a:gd name="T1" fmla="*/ 24 h 99"/>
                  <a:gd name="T2" fmla="*/ 103 w 111"/>
                  <a:gd name="T3" fmla="*/ 23 h 99"/>
                  <a:gd name="T4" fmla="*/ 103 w 111"/>
                  <a:gd name="T5" fmla="*/ 16 h 99"/>
                  <a:gd name="T6" fmla="*/ 103 w 111"/>
                  <a:gd name="T7" fmla="*/ 14 h 99"/>
                  <a:gd name="T8" fmla="*/ 103 w 111"/>
                  <a:gd name="T9" fmla="*/ 13 h 99"/>
                  <a:gd name="T10" fmla="*/ 102 w 111"/>
                  <a:gd name="T11" fmla="*/ 12 h 99"/>
                  <a:gd name="T12" fmla="*/ 102 w 111"/>
                  <a:gd name="T13" fmla="*/ 11 h 99"/>
                  <a:gd name="T14" fmla="*/ 102 w 111"/>
                  <a:gd name="T15" fmla="*/ 10 h 99"/>
                  <a:gd name="T16" fmla="*/ 102 w 111"/>
                  <a:gd name="T17" fmla="*/ 9 h 99"/>
                  <a:gd name="T18" fmla="*/ 102 w 111"/>
                  <a:gd name="T19" fmla="*/ 9 h 99"/>
                  <a:gd name="T20" fmla="*/ 101 w 111"/>
                  <a:gd name="T21" fmla="*/ 6 h 99"/>
                  <a:gd name="T22" fmla="*/ 100 w 111"/>
                  <a:gd name="T23" fmla="*/ 6 h 99"/>
                  <a:gd name="T24" fmla="*/ 100 w 111"/>
                  <a:gd name="T25" fmla="*/ 5 h 99"/>
                  <a:gd name="T26" fmla="*/ 99 w 111"/>
                  <a:gd name="T27" fmla="*/ 4 h 99"/>
                  <a:gd name="T28" fmla="*/ 99 w 111"/>
                  <a:gd name="T29" fmla="*/ 3 h 99"/>
                  <a:gd name="T30" fmla="*/ 99 w 111"/>
                  <a:gd name="T31" fmla="*/ 3 h 99"/>
                  <a:gd name="T32" fmla="*/ 90 w 111"/>
                  <a:gd name="T33" fmla="*/ 4 h 99"/>
                  <a:gd name="T34" fmla="*/ 74 w 111"/>
                  <a:gd name="T35" fmla="*/ 0 h 99"/>
                  <a:gd name="T36" fmla="*/ 45 w 111"/>
                  <a:gd name="T37" fmla="*/ 4 h 99"/>
                  <a:gd name="T38" fmla="*/ 15 w 111"/>
                  <a:gd name="T39" fmla="*/ 0 h 99"/>
                  <a:gd name="T40" fmla="*/ 11 w 111"/>
                  <a:gd name="T41" fmla="*/ 5 h 99"/>
                  <a:gd name="T42" fmla="*/ 11 w 111"/>
                  <a:gd name="T43" fmla="*/ 5 h 99"/>
                  <a:gd name="T44" fmla="*/ 10 w 111"/>
                  <a:gd name="T45" fmla="*/ 7 h 99"/>
                  <a:gd name="T46" fmla="*/ 10 w 111"/>
                  <a:gd name="T47" fmla="*/ 7 h 99"/>
                  <a:gd name="T48" fmla="*/ 9 w 111"/>
                  <a:gd name="T49" fmla="*/ 9 h 99"/>
                  <a:gd name="T50" fmla="*/ 9 w 111"/>
                  <a:gd name="T51" fmla="*/ 9 h 99"/>
                  <a:gd name="T52" fmla="*/ 9 w 111"/>
                  <a:gd name="T53" fmla="*/ 11 h 99"/>
                  <a:gd name="T54" fmla="*/ 9 w 111"/>
                  <a:gd name="T55" fmla="*/ 12 h 99"/>
                  <a:gd name="T56" fmla="*/ 8 w 111"/>
                  <a:gd name="T57" fmla="*/ 13 h 99"/>
                  <a:gd name="T58" fmla="*/ 8 w 111"/>
                  <a:gd name="T59" fmla="*/ 14 h 99"/>
                  <a:gd name="T60" fmla="*/ 8 w 111"/>
                  <a:gd name="T61" fmla="*/ 16 h 99"/>
                  <a:gd name="T62" fmla="*/ 8 w 111"/>
                  <a:gd name="T63" fmla="*/ 23 h 99"/>
                  <a:gd name="T64" fmla="*/ 7 w 111"/>
                  <a:gd name="T65" fmla="*/ 23 h 99"/>
                  <a:gd name="T66" fmla="*/ 0 w 111"/>
                  <a:gd name="T67" fmla="*/ 31 h 99"/>
                  <a:gd name="T68" fmla="*/ 0 w 111"/>
                  <a:gd name="T69" fmla="*/ 49 h 99"/>
                  <a:gd name="T70" fmla="*/ 8 w 111"/>
                  <a:gd name="T71" fmla="*/ 57 h 99"/>
                  <a:gd name="T72" fmla="*/ 34 w 111"/>
                  <a:gd name="T73" fmla="*/ 99 h 99"/>
                  <a:gd name="T74" fmla="*/ 77 w 111"/>
                  <a:gd name="T75" fmla="*/ 99 h 99"/>
                  <a:gd name="T76" fmla="*/ 103 w 111"/>
                  <a:gd name="T77" fmla="*/ 57 h 99"/>
                  <a:gd name="T78" fmla="*/ 111 w 111"/>
                  <a:gd name="T79" fmla="*/ 49 h 99"/>
                  <a:gd name="T80" fmla="*/ 111 w 111"/>
                  <a:gd name="T81" fmla="*/ 31 h 99"/>
                  <a:gd name="T82" fmla="*/ 106 w 111"/>
                  <a:gd name="T8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99">
                    <a:moveTo>
                      <a:pt x="106" y="24"/>
                    </a:moveTo>
                    <a:cubicBezTo>
                      <a:pt x="105" y="23"/>
                      <a:pt x="104" y="23"/>
                      <a:pt x="103" y="23"/>
                    </a:cubicBezTo>
                    <a:cubicBezTo>
                      <a:pt x="103" y="16"/>
                      <a:pt x="103" y="16"/>
                      <a:pt x="103" y="16"/>
                    </a:cubicBezTo>
                    <a:cubicBezTo>
                      <a:pt x="103" y="16"/>
                      <a:pt x="103" y="15"/>
                      <a:pt x="103" y="14"/>
                    </a:cubicBezTo>
                    <a:cubicBezTo>
                      <a:pt x="103" y="14"/>
                      <a:pt x="103" y="14"/>
                      <a:pt x="103" y="13"/>
                    </a:cubicBezTo>
                    <a:cubicBezTo>
                      <a:pt x="103" y="13"/>
                      <a:pt x="103" y="13"/>
                      <a:pt x="102" y="12"/>
                    </a:cubicBezTo>
                    <a:cubicBezTo>
                      <a:pt x="102" y="12"/>
                      <a:pt x="102" y="12"/>
                      <a:pt x="102" y="11"/>
                    </a:cubicBezTo>
                    <a:cubicBezTo>
                      <a:pt x="102" y="11"/>
                      <a:pt x="102" y="11"/>
                      <a:pt x="102" y="10"/>
                    </a:cubicBezTo>
                    <a:cubicBezTo>
                      <a:pt x="102" y="10"/>
                      <a:pt x="102" y="10"/>
                      <a:pt x="102" y="9"/>
                    </a:cubicBezTo>
                    <a:cubicBezTo>
                      <a:pt x="102" y="9"/>
                      <a:pt x="102" y="9"/>
                      <a:pt x="102" y="9"/>
                    </a:cubicBezTo>
                    <a:cubicBezTo>
                      <a:pt x="101" y="8"/>
                      <a:pt x="101" y="7"/>
                      <a:pt x="101" y="6"/>
                    </a:cubicBezTo>
                    <a:cubicBezTo>
                      <a:pt x="100" y="6"/>
                      <a:pt x="100" y="6"/>
                      <a:pt x="100" y="6"/>
                    </a:cubicBezTo>
                    <a:cubicBezTo>
                      <a:pt x="100" y="5"/>
                      <a:pt x="100" y="5"/>
                      <a:pt x="100" y="5"/>
                    </a:cubicBezTo>
                    <a:cubicBezTo>
                      <a:pt x="100" y="5"/>
                      <a:pt x="100" y="4"/>
                      <a:pt x="99" y="4"/>
                    </a:cubicBezTo>
                    <a:cubicBezTo>
                      <a:pt x="99" y="4"/>
                      <a:pt x="99" y="3"/>
                      <a:pt x="99" y="3"/>
                    </a:cubicBezTo>
                    <a:cubicBezTo>
                      <a:pt x="99" y="3"/>
                      <a:pt x="99" y="3"/>
                      <a:pt x="99" y="3"/>
                    </a:cubicBezTo>
                    <a:cubicBezTo>
                      <a:pt x="96" y="4"/>
                      <a:pt x="93" y="4"/>
                      <a:pt x="90" y="4"/>
                    </a:cubicBezTo>
                    <a:cubicBezTo>
                      <a:pt x="83" y="4"/>
                      <a:pt x="78" y="2"/>
                      <a:pt x="74" y="0"/>
                    </a:cubicBezTo>
                    <a:cubicBezTo>
                      <a:pt x="67" y="2"/>
                      <a:pt x="57" y="4"/>
                      <a:pt x="45" y="4"/>
                    </a:cubicBezTo>
                    <a:cubicBezTo>
                      <a:pt x="33" y="4"/>
                      <a:pt x="22" y="2"/>
                      <a:pt x="15" y="0"/>
                    </a:cubicBezTo>
                    <a:cubicBezTo>
                      <a:pt x="14" y="1"/>
                      <a:pt x="12" y="3"/>
                      <a:pt x="11" y="5"/>
                    </a:cubicBezTo>
                    <a:cubicBezTo>
                      <a:pt x="11" y="5"/>
                      <a:pt x="11" y="5"/>
                      <a:pt x="11" y="5"/>
                    </a:cubicBezTo>
                    <a:cubicBezTo>
                      <a:pt x="11" y="6"/>
                      <a:pt x="10" y="6"/>
                      <a:pt x="10" y="7"/>
                    </a:cubicBezTo>
                    <a:cubicBezTo>
                      <a:pt x="10" y="7"/>
                      <a:pt x="10" y="7"/>
                      <a:pt x="10" y="7"/>
                    </a:cubicBezTo>
                    <a:cubicBezTo>
                      <a:pt x="10" y="8"/>
                      <a:pt x="10" y="8"/>
                      <a:pt x="9" y="9"/>
                    </a:cubicBezTo>
                    <a:cubicBezTo>
                      <a:pt x="9" y="9"/>
                      <a:pt x="9" y="9"/>
                      <a:pt x="9" y="9"/>
                    </a:cubicBezTo>
                    <a:cubicBezTo>
                      <a:pt x="9" y="10"/>
                      <a:pt x="9" y="11"/>
                      <a:pt x="9" y="11"/>
                    </a:cubicBezTo>
                    <a:cubicBezTo>
                      <a:pt x="9" y="11"/>
                      <a:pt x="9" y="11"/>
                      <a:pt x="9" y="12"/>
                    </a:cubicBezTo>
                    <a:cubicBezTo>
                      <a:pt x="8" y="12"/>
                      <a:pt x="8" y="13"/>
                      <a:pt x="8" y="13"/>
                    </a:cubicBezTo>
                    <a:cubicBezTo>
                      <a:pt x="8" y="14"/>
                      <a:pt x="8" y="14"/>
                      <a:pt x="8" y="14"/>
                    </a:cubicBezTo>
                    <a:cubicBezTo>
                      <a:pt x="8" y="15"/>
                      <a:pt x="8" y="16"/>
                      <a:pt x="8" y="16"/>
                    </a:cubicBezTo>
                    <a:cubicBezTo>
                      <a:pt x="8" y="23"/>
                      <a:pt x="8" y="23"/>
                      <a:pt x="8" y="23"/>
                    </a:cubicBezTo>
                    <a:cubicBezTo>
                      <a:pt x="8" y="23"/>
                      <a:pt x="7" y="23"/>
                      <a:pt x="7" y="23"/>
                    </a:cubicBezTo>
                    <a:cubicBezTo>
                      <a:pt x="3" y="24"/>
                      <a:pt x="0" y="27"/>
                      <a:pt x="0" y="31"/>
                    </a:cubicBezTo>
                    <a:cubicBezTo>
                      <a:pt x="0" y="49"/>
                      <a:pt x="0" y="49"/>
                      <a:pt x="0" y="49"/>
                    </a:cubicBezTo>
                    <a:cubicBezTo>
                      <a:pt x="0" y="53"/>
                      <a:pt x="4" y="57"/>
                      <a:pt x="8" y="57"/>
                    </a:cubicBezTo>
                    <a:cubicBezTo>
                      <a:pt x="8" y="57"/>
                      <a:pt x="22" y="99"/>
                      <a:pt x="34" y="99"/>
                    </a:cubicBezTo>
                    <a:cubicBezTo>
                      <a:pt x="77" y="99"/>
                      <a:pt x="77" y="99"/>
                      <a:pt x="77" y="99"/>
                    </a:cubicBezTo>
                    <a:cubicBezTo>
                      <a:pt x="89" y="99"/>
                      <a:pt x="103" y="57"/>
                      <a:pt x="103" y="57"/>
                    </a:cubicBezTo>
                    <a:cubicBezTo>
                      <a:pt x="107" y="57"/>
                      <a:pt x="111" y="53"/>
                      <a:pt x="111" y="49"/>
                    </a:cubicBezTo>
                    <a:cubicBezTo>
                      <a:pt x="111" y="31"/>
                      <a:pt x="111" y="31"/>
                      <a:pt x="111" y="31"/>
                    </a:cubicBezTo>
                    <a:cubicBezTo>
                      <a:pt x="111" y="28"/>
                      <a:pt x="109" y="25"/>
                      <a:pt x="106" y="24"/>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p:nvSpPr>
            <p:spPr bwMode="auto">
              <a:xfrm>
                <a:off x="7026275" y="6396038"/>
                <a:ext cx="290513" cy="139700"/>
              </a:xfrm>
              <a:custGeom>
                <a:avLst/>
                <a:gdLst>
                  <a:gd name="T0" fmla="*/ 92 w 93"/>
                  <a:gd name="T1" fmla="*/ 21 h 45"/>
                  <a:gd name="T2" fmla="*/ 69 w 93"/>
                  <a:gd name="T3" fmla="*/ 15 h 45"/>
                  <a:gd name="T4" fmla="*/ 46 w 93"/>
                  <a:gd name="T5" fmla="*/ 14 h 45"/>
                  <a:gd name="T6" fmla="*/ 25 w 93"/>
                  <a:gd name="T7" fmla="*/ 4 h 45"/>
                  <a:gd name="T8" fmla="*/ 1 w 93"/>
                  <a:gd name="T9" fmla="*/ 0 h 45"/>
                  <a:gd name="T10" fmla="*/ 0 w 93"/>
                  <a:gd name="T11" fmla="*/ 3 h 45"/>
                  <a:gd name="T12" fmla="*/ 2 w 93"/>
                  <a:gd name="T13" fmla="*/ 7 h 45"/>
                  <a:gd name="T14" fmla="*/ 3 w 93"/>
                  <a:gd name="T15" fmla="*/ 15 h 45"/>
                  <a:gd name="T16" fmla="*/ 22 w 93"/>
                  <a:gd name="T17" fmla="*/ 32 h 45"/>
                  <a:gd name="T18" fmla="*/ 41 w 93"/>
                  <a:gd name="T19" fmla="*/ 20 h 45"/>
                  <a:gd name="T20" fmla="*/ 45 w 93"/>
                  <a:gd name="T21" fmla="*/ 19 h 45"/>
                  <a:gd name="T22" fmla="*/ 48 w 93"/>
                  <a:gd name="T23" fmla="*/ 21 h 45"/>
                  <a:gd name="T24" fmla="*/ 59 w 93"/>
                  <a:gd name="T25" fmla="*/ 41 h 45"/>
                  <a:gd name="T26" fmla="*/ 83 w 93"/>
                  <a:gd name="T27" fmla="*/ 34 h 45"/>
                  <a:gd name="T28" fmla="*/ 88 w 93"/>
                  <a:gd name="T29" fmla="*/ 27 h 45"/>
                  <a:gd name="T30" fmla="*/ 91 w 93"/>
                  <a:gd name="T31" fmla="*/ 24 h 45"/>
                  <a:gd name="T32" fmla="*/ 92 w 93"/>
                  <a:gd name="T33" fmla="*/ 21 h 45"/>
                  <a:gd name="T34" fmla="*/ 31 w 93"/>
                  <a:gd name="T35" fmla="*/ 27 h 45"/>
                  <a:gd name="T36" fmla="*/ 13 w 93"/>
                  <a:gd name="T37" fmla="*/ 28 h 45"/>
                  <a:gd name="T38" fmla="*/ 7 w 93"/>
                  <a:gd name="T39" fmla="*/ 9 h 45"/>
                  <a:gd name="T40" fmla="*/ 25 w 93"/>
                  <a:gd name="T41" fmla="*/ 6 h 45"/>
                  <a:gd name="T42" fmla="*/ 36 w 93"/>
                  <a:gd name="T43" fmla="*/ 12 h 45"/>
                  <a:gd name="T44" fmla="*/ 31 w 93"/>
                  <a:gd name="T45" fmla="*/ 27 h 45"/>
                  <a:gd name="T46" fmla="*/ 68 w 93"/>
                  <a:gd name="T47" fmla="*/ 41 h 45"/>
                  <a:gd name="T48" fmla="*/ 53 w 93"/>
                  <a:gd name="T49" fmla="*/ 33 h 45"/>
                  <a:gd name="T50" fmla="*/ 56 w 93"/>
                  <a:gd name="T51" fmla="*/ 17 h 45"/>
                  <a:gd name="T52" fmla="*/ 68 w 93"/>
                  <a:gd name="T53" fmla="*/ 17 h 45"/>
                  <a:gd name="T54" fmla="*/ 83 w 93"/>
                  <a:gd name="T55" fmla="*/ 27 h 45"/>
                  <a:gd name="T56" fmla="*/ 68 w 93"/>
                  <a:gd name="T57"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45">
                    <a:moveTo>
                      <a:pt x="92" y="21"/>
                    </a:moveTo>
                    <a:cubicBezTo>
                      <a:pt x="92" y="21"/>
                      <a:pt x="79" y="16"/>
                      <a:pt x="69" y="15"/>
                    </a:cubicBezTo>
                    <a:cubicBezTo>
                      <a:pt x="59" y="14"/>
                      <a:pt x="50" y="15"/>
                      <a:pt x="46" y="14"/>
                    </a:cubicBezTo>
                    <a:cubicBezTo>
                      <a:pt x="41" y="13"/>
                      <a:pt x="34" y="8"/>
                      <a:pt x="25" y="4"/>
                    </a:cubicBezTo>
                    <a:cubicBezTo>
                      <a:pt x="15" y="1"/>
                      <a:pt x="1" y="0"/>
                      <a:pt x="1" y="0"/>
                    </a:cubicBezTo>
                    <a:cubicBezTo>
                      <a:pt x="0" y="0"/>
                      <a:pt x="0" y="1"/>
                      <a:pt x="0" y="3"/>
                    </a:cubicBezTo>
                    <a:cubicBezTo>
                      <a:pt x="0" y="4"/>
                      <a:pt x="0" y="5"/>
                      <a:pt x="2" y="7"/>
                    </a:cubicBezTo>
                    <a:cubicBezTo>
                      <a:pt x="4" y="8"/>
                      <a:pt x="3" y="15"/>
                      <a:pt x="3" y="15"/>
                    </a:cubicBezTo>
                    <a:cubicBezTo>
                      <a:pt x="3" y="26"/>
                      <a:pt x="10" y="31"/>
                      <a:pt x="22" y="32"/>
                    </a:cubicBezTo>
                    <a:cubicBezTo>
                      <a:pt x="34" y="33"/>
                      <a:pt x="39" y="21"/>
                      <a:pt x="41" y="20"/>
                    </a:cubicBezTo>
                    <a:cubicBezTo>
                      <a:pt x="43" y="18"/>
                      <a:pt x="45" y="19"/>
                      <a:pt x="45" y="19"/>
                    </a:cubicBezTo>
                    <a:cubicBezTo>
                      <a:pt x="45" y="19"/>
                      <a:pt x="47" y="19"/>
                      <a:pt x="48" y="21"/>
                    </a:cubicBezTo>
                    <a:cubicBezTo>
                      <a:pt x="49" y="23"/>
                      <a:pt x="48" y="36"/>
                      <a:pt x="59" y="41"/>
                    </a:cubicBezTo>
                    <a:cubicBezTo>
                      <a:pt x="70" y="45"/>
                      <a:pt x="79" y="44"/>
                      <a:pt x="83" y="34"/>
                    </a:cubicBezTo>
                    <a:cubicBezTo>
                      <a:pt x="83" y="34"/>
                      <a:pt x="85" y="28"/>
                      <a:pt x="88" y="27"/>
                    </a:cubicBezTo>
                    <a:cubicBezTo>
                      <a:pt x="90" y="27"/>
                      <a:pt x="90" y="26"/>
                      <a:pt x="91" y="24"/>
                    </a:cubicBezTo>
                    <a:cubicBezTo>
                      <a:pt x="92" y="23"/>
                      <a:pt x="93" y="22"/>
                      <a:pt x="92" y="21"/>
                    </a:cubicBezTo>
                    <a:close/>
                    <a:moveTo>
                      <a:pt x="31" y="27"/>
                    </a:moveTo>
                    <a:cubicBezTo>
                      <a:pt x="27" y="31"/>
                      <a:pt x="21" y="31"/>
                      <a:pt x="13" y="28"/>
                    </a:cubicBezTo>
                    <a:cubicBezTo>
                      <a:pt x="6" y="25"/>
                      <a:pt x="4" y="19"/>
                      <a:pt x="7" y="9"/>
                    </a:cubicBezTo>
                    <a:cubicBezTo>
                      <a:pt x="9" y="0"/>
                      <a:pt x="25" y="6"/>
                      <a:pt x="25" y="6"/>
                    </a:cubicBezTo>
                    <a:cubicBezTo>
                      <a:pt x="31" y="9"/>
                      <a:pt x="31" y="9"/>
                      <a:pt x="36" y="12"/>
                    </a:cubicBezTo>
                    <a:cubicBezTo>
                      <a:pt x="40" y="15"/>
                      <a:pt x="35" y="24"/>
                      <a:pt x="31" y="27"/>
                    </a:cubicBezTo>
                    <a:close/>
                    <a:moveTo>
                      <a:pt x="68" y="41"/>
                    </a:moveTo>
                    <a:cubicBezTo>
                      <a:pt x="61" y="40"/>
                      <a:pt x="55" y="37"/>
                      <a:pt x="53" y="33"/>
                    </a:cubicBezTo>
                    <a:cubicBezTo>
                      <a:pt x="51" y="28"/>
                      <a:pt x="50" y="18"/>
                      <a:pt x="56" y="17"/>
                    </a:cubicBezTo>
                    <a:cubicBezTo>
                      <a:pt x="61" y="16"/>
                      <a:pt x="61" y="16"/>
                      <a:pt x="68" y="17"/>
                    </a:cubicBezTo>
                    <a:cubicBezTo>
                      <a:pt x="68" y="17"/>
                      <a:pt x="85" y="18"/>
                      <a:pt x="83" y="27"/>
                    </a:cubicBezTo>
                    <a:cubicBezTo>
                      <a:pt x="80" y="37"/>
                      <a:pt x="76" y="42"/>
                      <a:pt x="68"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7032625" y="6399213"/>
                <a:ext cx="9525" cy="9525"/>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0"/>
                    </a:cubicBezTo>
                    <a:cubicBezTo>
                      <a:pt x="2" y="1"/>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7297738" y="6464301"/>
                <a:ext cx="9525" cy="9525"/>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0" y="2"/>
                      <a:pt x="0" y="2"/>
                      <a:pt x="0" y="1"/>
                    </a:cubicBezTo>
                    <a:cubicBezTo>
                      <a:pt x="0" y="0"/>
                      <a:pt x="1" y="0"/>
                      <a:pt x="2" y="0"/>
                    </a:cubicBezTo>
                    <a:cubicBezTo>
                      <a:pt x="3"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6738938" y="6508751"/>
                <a:ext cx="439738" cy="139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6854825" y="6464301"/>
                <a:ext cx="133350" cy="65088"/>
              </a:xfrm>
              <a:custGeom>
                <a:avLst/>
                <a:gdLst>
                  <a:gd name="T0" fmla="*/ 22 w 43"/>
                  <a:gd name="T1" fmla="*/ 0 h 21"/>
                  <a:gd name="T2" fmla="*/ 0 w 43"/>
                  <a:gd name="T3" fmla="*/ 21 h 21"/>
                  <a:gd name="T4" fmla="*/ 43 w 43"/>
                  <a:gd name="T5" fmla="*/ 21 h 21"/>
                  <a:gd name="T6" fmla="*/ 22 w 43"/>
                  <a:gd name="T7" fmla="*/ 0 h 21"/>
                </a:gdLst>
                <a:ahLst/>
                <a:cxnLst>
                  <a:cxn ang="0">
                    <a:pos x="T0" y="T1"/>
                  </a:cxn>
                  <a:cxn ang="0">
                    <a:pos x="T2" y="T3"/>
                  </a:cxn>
                  <a:cxn ang="0">
                    <a:pos x="T4" y="T5"/>
                  </a:cxn>
                  <a:cxn ang="0">
                    <a:pos x="T6" y="T7"/>
                  </a:cxn>
                </a:cxnLst>
                <a:rect l="0" t="0" r="r" b="b"/>
                <a:pathLst>
                  <a:path w="43" h="21">
                    <a:moveTo>
                      <a:pt x="22" y="0"/>
                    </a:moveTo>
                    <a:cubicBezTo>
                      <a:pt x="10" y="0"/>
                      <a:pt x="0" y="9"/>
                      <a:pt x="0" y="21"/>
                    </a:cubicBezTo>
                    <a:cubicBezTo>
                      <a:pt x="43" y="21"/>
                      <a:pt x="43" y="21"/>
                      <a:pt x="43" y="21"/>
                    </a:cubicBezTo>
                    <a:cubicBezTo>
                      <a:pt x="43" y="9"/>
                      <a:pt x="3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7064375" y="6464301"/>
                <a:ext cx="133350" cy="65088"/>
              </a:xfrm>
              <a:custGeom>
                <a:avLst/>
                <a:gdLst>
                  <a:gd name="T0" fmla="*/ 22 w 43"/>
                  <a:gd name="T1" fmla="*/ 0 h 21"/>
                  <a:gd name="T2" fmla="*/ 0 w 43"/>
                  <a:gd name="T3" fmla="*/ 21 h 21"/>
                  <a:gd name="T4" fmla="*/ 43 w 43"/>
                  <a:gd name="T5" fmla="*/ 21 h 21"/>
                  <a:gd name="T6" fmla="*/ 22 w 43"/>
                  <a:gd name="T7" fmla="*/ 0 h 21"/>
                </a:gdLst>
                <a:ahLst/>
                <a:cxnLst>
                  <a:cxn ang="0">
                    <a:pos x="T0" y="T1"/>
                  </a:cxn>
                  <a:cxn ang="0">
                    <a:pos x="T2" y="T3"/>
                  </a:cxn>
                  <a:cxn ang="0">
                    <a:pos x="T4" y="T5"/>
                  </a:cxn>
                  <a:cxn ang="0">
                    <a:pos x="T6" y="T7"/>
                  </a:cxn>
                </a:cxnLst>
                <a:rect l="0" t="0" r="r" b="b"/>
                <a:pathLst>
                  <a:path w="43" h="21">
                    <a:moveTo>
                      <a:pt x="22" y="0"/>
                    </a:moveTo>
                    <a:cubicBezTo>
                      <a:pt x="10" y="0"/>
                      <a:pt x="0" y="9"/>
                      <a:pt x="0" y="21"/>
                    </a:cubicBezTo>
                    <a:cubicBezTo>
                      <a:pt x="43" y="21"/>
                      <a:pt x="43" y="21"/>
                      <a:pt x="43" y="21"/>
                    </a:cubicBezTo>
                    <a:cubicBezTo>
                      <a:pt x="43" y="9"/>
                      <a:pt x="34" y="0"/>
                      <a:pt x="2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6923088" y="6464301"/>
                <a:ext cx="209550" cy="650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7310438" y="4448176"/>
                <a:ext cx="646113" cy="865188"/>
              </a:xfrm>
              <a:custGeom>
                <a:avLst/>
                <a:gdLst>
                  <a:gd name="T0" fmla="*/ 285 w 407"/>
                  <a:gd name="T1" fmla="*/ 4 h 545"/>
                  <a:gd name="T2" fmla="*/ 208 w 407"/>
                  <a:gd name="T3" fmla="*/ 67 h 545"/>
                  <a:gd name="T4" fmla="*/ 130 w 407"/>
                  <a:gd name="T5" fmla="*/ 0 h 545"/>
                  <a:gd name="T6" fmla="*/ 0 w 407"/>
                  <a:gd name="T7" fmla="*/ 26 h 545"/>
                  <a:gd name="T8" fmla="*/ 49 w 407"/>
                  <a:gd name="T9" fmla="*/ 545 h 545"/>
                  <a:gd name="T10" fmla="*/ 352 w 407"/>
                  <a:gd name="T11" fmla="*/ 545 h 545"/>
                  <a:gd name="T12" fmla="*/ 407 w 407"/>
                  <a:gd name="T13" fmla="*/ 20 h 545"/>
                  <a:gd name="T14" fmla="*/ 285 w 407"/>
                  <a:gd name="T15" fmla="*/ 4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545">
                    <a:moveTo>
                      <a:pt x="285" y="4"/>
                    </a:moveTo>
                    <a:lnTo>
                      <a:pt x="208" y="67"/>
                    </a:lnTo>
                    <a:lnTo>
                      <a:pt x="130" y="0"/>
                    </a:lnTo>
                    <a:lnTo>
                      <a:pt x="0" y="26"/>
                    </a:lnTo>
                    <a:lnTo>
                      <a:pt x="49" y="545"/>
                    </a:lnTo>
                    <a:lnTo>
                      <a:pt x="352" y="545"/>
                    </a:lnTo>
                    <a:lnTo>
                      <a:pt x="407" y="20"/>
                    </a:lnTo>
                    <a:lnTo>
                      <a:pt x="285" y="4"/>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7388225" y="5313363"/>
                <a:ext cx="481013" cy="255588"/>
              </a:xfrm>
              <a:custGeom>
                <a:avLst/>
                <a:gdLst>
                  <a:gd name="T0" fmla="*/ 154 w 154"/>
                  <a:gd name="T1" fmla="*/ 0 h 82"/>
                  <a:gd name="T2" fmla="*/ 0 w 154"/>
                  <a:gd name="T3" fmla="*/ 0 h 82"/>
                  <a:gd name="T4" fmla="*/ 60 w 154"/>
                  <a:gd name="T5" fmla="*/ 70 h 82"/>
                  <a:gd name="T6" fmla="*/ 79 w 154"/>
                  <a:gd name="T7" fmla="*/ 82 h 82"/>
                  <a:gd name="T8" fmla="*/ 98 w 154"/>
                  <a:gd name="T9" fmla="*/ 70 h 82"/>
                  <a:gd name="T10" fmla="*/ 154 w 154"/>
                  <a:gd name="T11" fmla="*/ 0 h 82"/>
                </a:gdLst>
                <a:ahLst/>
                <a:cxnLst>
                  <a:cxn ang="0">
                    <a:pos x="T0" y="T1"/>
                  </a:cxn>
                  <a:cxn ang="0">
                    <a:pos x="T2" y="T3"/>
                  </a:cxn>
                  <a:cxn ang="0">
                    <a:pos x="T4" y="T5"/>
                  </a:cxn>
                  <a:cxn ang="0">
                    <a:pos x="T6" y="T7"/>
                  </a:cxn>
                  <a:cxn ang="0">
                    <a:pos x="T8" y="T9"/>
                  </a:cxn>
                  <a:cxn ang="0">
                    <a:pos x="T10" y="T11"/>
                  </a:cxn>
                </a:cxnLst>
                <a:rect l="0" t="0" r="r" b="b"/>
                <a:pathLst>
                  <a:path w="154" h="82">
                    <a:moveTo>
                      <a:pt x="154" y="0"/>
                    </a:moveTo>
                    <a:cubicBezTo>
                      <a:pt x="0" y="0"/>
                      <a:pt x="0" y="0"/>
                      <a:pt x="0" y="0"/>
                    </a:cubicBezTo>
                    <a:cubicBezTo>
                      <a:pt x="60" y="70"/>
                      <a:pt x="60" y="70"/>
                      <a:pt x="60" y="70"/>
                    </a:cubicBezTo>
                    <a:cubicBezTo>
                      <a:pt x="63" y="77"/>
                      <a:pt x="71" y="82"/>
                      <a:pt x="79" y="82"/>
                    </a:cubicBezTo>
                    <a:cubicBezTo>
                      <a:pt x="87" y="82"/>
                      <a:pt x="94" y="77"/>
                      <a:pt x="98" y="70"/>
                    </a:cubicBez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p:cNvSpPr>
                <a:spLocks noChangeArrowheads="1"/>
              </p:cNvSpPr>
              <p:nvPr/>
            </p:nvSpPr>
            <p:spPr bwMode="auto">
              <a:xfrm>
                <a:off x="7369175" y="5281613"/>
                <a:ext cx="523875" cy="74613"/>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7581900" y="5251451"/>
                <a:ext cx="120650" cy="139700"/>
              </a:xfrm>
              <a:custGeom>
                <a:avLst/>
                <a:gdLst>
                  <a:gd name="T0" fmla="*/ 39 w 76"/>
                  <a:gd name="T1" fmla="*/ 0 h 88"/>
                  <a:gd name="T2" fmla="*/ 0 w 76"/>
                  <a:gd name="T3" fmla="*/ 21 h 88"/>
                  <a:gd name="T4" fmla="*/ 0 w 76"/>
                  <a:gd name="T5" fmla="*/ 66 h 88"/>
                  <a:gd name="T6" fmla="*/ 39 w 76"/>
                  <a:gd name="T7" fmla="*/ 88 h 88"/>
                  <a:gd name="T8" fmla="*/ 76 w 76"/>
                  <a:gd name="T9" fmla="*/ 66 h 88"/>
                  <a:gd name="T10" fmla="*/ 76 w 76"/>
                  <a:gd name="T11" fmla="*/ 21 h 88"/>
                  <a:gd name="T12" fmla="*/ 39 w 76"/>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76" h="88">
                    <a:moveTo>
                      <a:pt x="39" y="0"/>
                    </a:moveTo>
                    <a:lnTo>
                      <a:pt x="0" y="21"/>
                    </a:lnTo>
                    <a:lnTo>
                      <a:pt x="0" y="66"/>
                    </a:lnTo>
                    <a:lnTo>
                      <a:pt x="39" y="88"/>
                    </a:lnTo>
                    <a:lnTo>
                      <a:pt x="76" y="66"/>
                    </a:lnTo>
                    <a:lnTo>
                      <a:pt x="76" y="21"/>
                    </a:lnTo>
                    <a:lnTo>
                      <a:pt x="39"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657763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6650285" cy="700951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75437" y="14991"/>
            <a:ext cx="5735488" cy="6994525"/>
          </a:xfrm>
          <a:prstGeom prst="rect">
            <a:avLst/>
          </a:prstGeom>
        </p:spPr>
      </p:pic>
    </p:spTree>
    <p:extLst>
      <p:ext uri="{BB962C8B-B14F-4D97-AF65-F5344CB8AC3E}">
        <p14:creationId xmlns:p14="http://schemas.microsoft.com/office/powerpoint/2010/main" val="16655399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Framework</a:t>
            </a:r>
            <a:endParaRPr lang="en-US" dirty="0"/>
          </a:p>
        </p:txBody>
      </p:sp>
      <p:sp>
        <p:nvSpPr>
          <p:cNvPr id="3" name="Rectangle 2"/>
          <p:cNvSpPr/>
          <p:nvPr/>
        </p:nvSpPr>
        <p:spPr bwMode="auto">
          <a:xfrm>
            <a:off x="4161367" y="1548904"/>
            <a:ext cx="4113617" cy="46153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06" tIns="274306" rIns="320040" bIns="146296" numCol="1" spcCol="0" rtlCol="0" fromWordArt="0" anchor="b" anchorCtr="0" forceAA="0" compatLnSpc="1">
            <a:prstTxWarp prst="textNoShape">
              <a:avLst/>
            </a:prstTxWarp>
            <a:noAutofit/>
          </a:bodyPr>
          <a:lstStyle/>
          <a:p>
            <a:pPr algn="ctr" defTabSz="69922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Use signals to detect adversaries </a:t>
            </a:r>
            <a:r>
              <a:rPr lang="en-US" sz="2000" dirty="0" smtClean="0">
                <a:gradFill>
                  <a:gsLst>
                    <a:gs pos="0">
                      <a:srgbClr val="FFFFFF"/>
                    </a:gs>
                    <a:gs pos="100000">
                      <a:srgbClr val="FFFFFF"/>
                    </a:gs>
                  </a:gsLst>
                  <a:lin ang="5400000" scaled="0"/>
                </a:gradFill>
                <a:ea typeface="Segoe UI" pitchFamily="34" charset="0"/>
                <a:cs typeface="Segoe UI" pitchFamily="34" charset="0"/>
              </a:rPr>
              <a:t>early</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322859" y="1548904"/>
            <a:ext cx="4113616" cy="46153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06" tIns="274306" rIns="320040" bIns="146296" numCol="1" spcCol="0" rtlCol="0" fromWordArt="0" anchor="b" anchorCtr="0" forceAA="0" compatLnSpc="1">
            <a:prstTxWarp prst="textNoShape">
              <a:avLst/>
            </a:prstTxWarp>
            <a:noAutofit/>
          </a:bodyPr>
          <a:lstStyle/>
          <a:p>
            <a:pPr algn="ctr" defTabSz="69922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Be prepared to respond calmly and rapidly to </a:t>
            </a:r>
            <a:r>
              <a:rPr lang="en-US" sz="2000" dirty="0" smtClean="0">
                <a:gradFill>
                  <a:gsLst>
                    <a:gs pos="0">
                      <a:srgbClr val="FFFFFF"/>
                    </a:gs>
                    <a:gs pos="100000">
                      <a:srgbClr val="FFFFFF"/>
                    </a:gs>
                  </a:gsLst>
                  <a:lin ang="5400000" scaled="0"/>
                </a:gradFill>
                <a:ea typeface="Segoe UI" pitchFamily="34" charset="0"/>
                <a:cs typeface="Segoe UI" pitchFamily="34" charset="0"/>
              </a:rPr>
              <a:t>incidents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586" y="1548904"/>
            <a:ext cx="4113617" cy="46153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06" tIns="274306" rIns="320040" bIns="146296" numCol="1" spcCol="0" rtlCol="0" fromWordArt="0" anchor="b" anchorCtr="0" forceAA="0" compatLnSpc="1">
            <a:prstTxWarp prst="textNoShape">
              <a:avLst/>
            </a:prstTxWarp>
            <a:noAutofit/>
          </a:bodyPr>
          <a:lstStyle/>
          <a:p>
            <a:pPr algn="ctr" defTabSz="699226"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Design and configure environment for resiliency</a:t>
            </a:r>
          </a:p>
        </p:txBody>
      </p:sp>
      <p:grpSp>
        <p:nvGrpSpPr>
          <p:cNvPr id="6" name="Group 5"/>
          <p:cNvGrpSpPr/>
          <p:nvPr/>
        </p:nvGrpSpPr>
        <p:grpSpPr>
          <a:xfrm>
            <a:off x="5044665" y="1790290"/>
            <a:ext cx="2316572" cy="2316572"/>
            <a:chOff x="2879334" y="1651902"/>
            <a:chExt cx="1089664" cy="1075702"/>
          </a:xfrm>
        </p:grpSpPr>
        <p:grpSp>
          <p:nvGrpSpPr>
            <p:cNvPr id="7" name="Group 6"/>
            <p:cNvGrpSpPr/>
            <p:nvPr/>
          </p:nvGrpSpPr>
          <p:grpSpPr>
            <a:xfrm>
              <a:off x="2879334" y="1651902"/>
              <a:ext cx="1089664" cy="1075702"/>
              <a:chOff x="7600949" y="3494089"/>
              <a:chExt cx="2601912" cy="2568574"/>
            </a:xfrm>
            <a:solidFill>
              <a:srgbClr val="0072C6"/>
            </a:solidFill>
          </p:grpSpPr>
          <p:sp>
            <p:nvSpPr>
              <p:cNvPr id="11" name="Freeform 23"/>
              <p:cNvSpPr>
                <a:spLocks/>
              </p:cNvSpPr>
              <p:nvPr/>
            </p:nvSpPr>
            <p:spPr bwMode="auto">
              <a:xfrm>
                <a:off x="7600949" y="3494089"/>
                <a:ext cx="1655763" cy="1860550"/>
              </a:xfrm>
              <a:custGeom>
                <a:avLst/>
                <a:gdLst>
                  <a:gd name="T0" fmla="*/ 440 w 440"/>
                  <a:gd name="T1" fmla="*/ 105 h 494"/>
                  <a:gd name="T2" fmla="*/ 335 w 440"/>
                  <a:gd name="T3" fmla="*/ 0 h 494"/>
                  <a:gd name="T4" fmla="*/ 45 w 440"/>
                  <a:gd name="T5" fmla="*/ 169 h 494"/>
                  <a:gd name="T6" fmla="*/ 0 w 440"/>
                  <a:gd name="T7" fmla="*/ 338 h 494"/>
                  <a:gd name="T8" fmla="*/ 38 w 440"/>
                  <a:gd name="T9" fmla="*/ 494 h 494"/>
                  <a:gd name="T10" fmla="*/ 76 w 440"/>
                  <a:gd name="T11" fmla="*/ 351 h 494"/>
                  <a:gd name="T12" fmla="*/ 221 w 440"/>
                  <a:gd name="T13" fmla="*/ 390 h 494"/>
                  <a:gd name="T14" fmla="*/ 210 w 440"/>
                  <a:gd name="T15" fmla="*/ 338 h 494"/>
                  <a:gd name="T16" fmla="*/ 335 w 440"/>
                  <a:gd name="T17" fmla="*/ 210 h 494"/>
                  <a:gd name="T18" fmla="*/ 440 w 440"/>
                  <a:gd name="T19"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94">
                    <a:moveTo>
                      <a:pt x="440" y="105"/>
                    </a:moveTo>
                    <a:cubicBezTo>
                      <a:pt x="335" y="0"/>
                      <a:pt x="335" y="0"/>
                      <a:pt x="335" y="0"/>
                    </a:cubicBezTo>
                    <a:cubicBezTo>
                      <a:pt x="216" y="1"/>
                      <a:pt x="105" y="66"/>
                      <a:pt x="45" y="169"/>
                    </a:cubicBezTo>
                    <a:cubicBezTo>
                      <a:pt x="16" y="220"/>
                      <a:pt x="0" y="279"/>
                      <a:pt x="0" y="338"/>
                    </a:cubicBezTo>
                    <a:cubicBezTo>
                      <a:pt x="0" y="393"/>
                      <a:pt x="13" y="446"/>
                      <a:pt x="38" y="494"/>
                    </a:cubicBezTo>
                    <a:cubicBezTo>
                      <a:pt x="76" y="351"/>
                      <a:pt x="76" y="351"/>
                      <a:pt x="76" y="351"/>
                    </a:cubicBezTo>
                    <a:cubicBezTo>
                      <a:pt x="221" y="390"/>
                      <a:pt x="221" y="390"/>
                      <a:pt x="221" y="390"/>
                    </a:cubicBezTo>
                    <a:cubicBezTo>
                      <a:pt x="214" y="374"/>
                      <a:pt x="210" y="356"/>
                      <a:pt x="210" y="338"/>
                    </a:cubicBezTo>
                    <a:cubicBezTo>
                      <a:pt x="210" y="268"/>
                      <a:pt x="266" y="212"/>
                      <a:pt x="335" y="210"/>
                    </a:cubicBezTo>
                    <a:lnTo>
                      <a:pt x="440" y="105"/>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gradFill>
                    <a:gsLst>
                      <a:gs pos="21239">
                        <a:srgbClr val="FFFFFF"/>
                      </a:gs>
                      <a:gs pos="39823">
                        <a:srgbClr val="FFFFFF"/>
                      </a:gs>
                    </a:gsLst>
                    <a:lin ang="5400000" scaled="0"/>
                  </a:gradFill>
                </a:endParaRPr>
              </a:p>
            </p:txBody>
          </p:sp>
          <p:sp>
            <p:nvSpPr>
              <p:cNvPr id="12" name="Freeform 24"/>
              <p:cNvSpPr>
                <a:spLocks/>
              </p:cNvSpPr>
              <p:nvPr/>
            </p:nvSpPr>
            <p:spPr bwMode="auto">
              <a:xfrm>
                <a:off x="8924924" y="3497264"/>
                <a:ext cx="1277937" cy="2041524"/>
              </a:xfrm>
              <a:custGeom>
                <a:avLst/>
                <a:gdLst>
                  <a:gd name="T0" fmla="*/ 278 w 339"/>
                  <a:gd name="T1" fmla="*/ 168 h 542"/>
                  <a:gd name="T2" fmla="*/ 155 w 339"/>
                  <a:gd name="T3" fmla="*/ 44 h 542"/>
                  <a:gd name="T4" fmla="*/ 1 w 339"/>
                  <a:gd name="T5" fmla="*/ 0 h 542"/>
                  <a:gd name="T6" fmla="*/ 105 w 339"/>
                  <a:gd name="T7" fmla="*/ 104 h 542"/>
                  <a:gd name="T8" fmla="*/ 0 w 339"/>
                  <a:gd name="T9" fmla="*/ 210 h 542"/>
                  <a:gd name="T10" fmla="*/ 50 w 339"/>
                  <a:gd name="T11" fmla="*/ 226 h 542"/>
                  <a:gd name="T12" fmla="*/ 98 w 339"/>
                  <a:gd name="T13" fmla="*/ 399 h 542"/>
                  <a:gd name="T14" fmla="*/ 136 w 339"/>
                  <a:gd name="T15" fmla="*/ 542 h 542"/>
                  <a:gd name="T16" fmla="*/ 280 w 339"/>
                  <a:gd name="T17" fmla="*/ 504 h 542"/>
                  <a:gd name="T18" fmla="*/ 278 w 339"/>
                  <a:gd name="T19" fmla="*/ 1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542">
                    <a:moveTo>
                      <a:pt x="278" y="168"/>
                    </a:moveTo>
                    <a:cubicBezTo>
                      <a:pt x="249" y="117"/>
                      <a:pt x="206" y="74"/>
                      <a:pt x="155" y="44"/>
                    </a:cubicBezTo>
                    <a:cubicBezTo>
                      <a:pt x="108" y="17"/>
                      <a:pt x="55" y="2"/>
                      <a:pt x="1" y="0"/>
                    </a:cubicBezTo>
                    <a:cubicBezTo>
                      <a:pt x="105" y="104"/>
                      <a:pt x="105" y="104"/>
                      <a:pt x="105" y="104"/>
                    </a:cubicBezTo>
                    <a:cubicBezTo>
                      <a:pt x="0" y="210"/>
                      <a:pt x="0" y="210"/>
                      <a:pt x="0" y="210"/>
                    </a:cubicBezTo>
                    <a:cubicBezTo>
                      <a:pt x="17" y="212"/>
                      <a:pt x="34" y="217"/>
                      <a:pt x="50" y="226"/>
                    </a:cubicBezTo>
                    <a:cubicBezTo>
                      <a:pt x="110" y="261"/>
                      <a:pt x="131" y="338"/>
                      <a:pt x="98" y="399"/>
                    </a:cubicBezTo>
                    <a:cubicBezTo>
                      <a:pt x="136" y="542"/>
                      <a:pt x="136" y="542"/>
                      <a:pt x="136" y="542"/>
                    </a:cubicBezTo>
                    <a:cubicBezTo>
                      <a:pt x="280" y="504"/>
                      <a:pt x="280" y="504"/>
                      <a:pt x="280" y="504"/>
                    </a:cubicBezTo>
                    <a:cubicBezTo>
                      <a:pt x="339" y="400"/>
                      <a:pt x="338" y="272"/>
                      <a:pt x="278" y="16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sp>
            <p:nvSpPr>
              <p:cNvPr id="13" name="Freeform 25"/>
              <p:cNvSpPr>
                <a:spLocks/>
              </p:cNvSpPr>
              <p:nvPr/>
            </p:nvSpPr>
            <p:spPr bwMode="auto">
              <a:xfrm>
                <a:off x="7773988" y="4872038"/>
                <a:ext cx="2171700" cy="1190625"/>
              </a:xfrm>
              <a:custGeom>
                <a:avLst/>
                <a:gdLst>
                  <a:gd name="T0" fmla="*/ 292 w 577"/>
                  <a:gd name="T1" fmla="*/ 310 h 316"/>
                  <a:gd name="T2" fmla="*/ 461 w 577"/>
                  <a:gd name="T3" fmla="*/ 265 h 316"/>
                  <a:gd name="T4" fmla="*/ 577 w 577"/>
                  <a:gd name="T5" fmla="*/ 154 h 316"/>
                  <a:gd name="T6" fmla="*/ 434 w 577"/>
                  <a:gd name="T7" fmla="*/ 192 h 316"/>
                  <a:gd name="T8" fmla="*/ 395 w 577"/>
                  <a:gd name="T9" fmla="*/ 48 h 316"/>
                  <a:gd name="T10" fmla="*/ 356 w 577"/>
                  <a:gd name="T11" fmla="*/ 83 h 316"/>
                  <a:gd name="T12" fmla="*/ 292 w 577"/>
                  <a:gd name="T13" fmla="*/ 100 h 316"/>
                  <a:gd name="T14" fmla="*/ 182 w 577"/>
                  <a:gd name="T15" fmla="*/ 38 h 316"/>
                  <a:gd name="T16" fmla="*/ 39 w 577"/>
                  <a:gd name="T17" fmla="*/ 0 h 316"/>
                  <a:gd name="T18" fmla="*/ 0 w 577"/>
                  <a:gd name="T19" fmla="*/ 143 h 316"/>
                  <a:gd name="T20" fmla="*/ 292 w 577"/>
                  <a:gd name="T21" fmla="*/ 310 h 316"/>
                  <a:gd name="T22" fmla="*/ 292 w 577"/>
                  <a:gd name="T23" fmla="*/ 316 h 316"/>
                  <a:gd name="T24" fmla="*/ 292 w 577"/>
                  <a:gd name="T25" fmla="*/ 316 h 316"/>
                  <a:gd name="T26" fmla="*/ 292 w 577"/>
                  <a:gd name="T27" fmla="*/ 3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316">
                    <a:moveTo>
                      <a:pt x="292" y="310"/>
                    </a:moveTo>
                    <a:cubicBezTo>
                      <a:pt x="351" y="310"/>
                      <a:pt x="410" y="295"/>
                      <a:pt x="461" y="265"/>
                    </a:cubicBezTo>
                    <a:cubicBezTo>
                      <a:pt x="508" y="238"/>
                      <a:pt x="548" y="200"/>
                      <a:pt x="577" y="154"/>
                    </a:cubicBezTo>
                    <a:cubicBezTo>
                      <a:pt x="434" y="192"/>
                      <a:pt x="434" y="192"/>
                      <a:pt x="434" y="192"/>
                    </a:cubicBezTo>
                    <a:cubicBezTo>
                      <a:pt x="395" y="48"/>
                      <a:pt x="395" y="48"/>
                      <a:pt x="395" y="48"/>
                    </a:cubicBezTo>
                    <a:cubicBezTo>
                      <a:pt x="385" y="62"/>
                      <a:pt x="371" y="74"/>
                      <a:pt x="356" y="83"/>
                    </a:cubicBezTo>
                    <a:cubicBezTo>
                      <a:pt x="336" y="94"/>
                      <a:pt x="314" y="100"/>
                      <a:pt x="292" y="100"/>
                    </a:cubicBezTo>
                    <a:cubicBezTo>
                      <a:pt x="247" y="100"/>
                      <a:pt x="205" y="77"/>
                      <a:pt x="182" y="38"/>
                    </a:cubicBezTo>
                    <a:cubicBezTo>
                      <a:pt x="39" y="0"/>
                      <a:pt x="39" y="0"/>
                      <a:pt x="39" y="0"/>
                    </a:cubicBezTo>
                    <a:cubicBezTo>
                      <a:pt x="0" y="143"/>
                      <a:pt x="0" y="143"/>
                      <a:pt x="0" y="143"/>
                    </a:cubicBezTo>
                    <a:cubicBezTo>
                      <a:pt x="61" y="246"/>
                      <a:pt x="172" y="310"/>
                      <a:pt x="292" y="310"/>
                    </a:cubicBezTo>
                    <a:cubicBezTo>
                      <a:pt x="292" y="316"/>
                      <a:pt x="292" y="316"/>
                      <a:pt x="292" y="316"/>
                    </a:cubicBezTo>
                    <a:cubicBezTo>
                      <a:pt x="292" y="316"/>
                      <a:pt x="292" y="316"/>
                      <a:pt x="292" y="316"/>
                    </a:cubicBezTo>
                    <a:lnTo>
                      <a:pt x="292" y="310"/>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grpSp>
        <p:sp>
          <p:nvSpPr>
            <p:cNvPr id="8" name="Freeform 5"/>
            <p:cNvSpPr>
              <a:spLocks noChangeAspect="1" noEditPoints="1"/>
            </p:cNvSpPr>
            <p:nvPr/>
          </p:nvSpPr>
          <p:spPr bwMode="auto">
            <a:xfrm>
              <a:off x="3055017" y="1873069"/>
              <a:ext cx="289350" cy="70707"/>
            </a:xfrm>
            <a:custGeom>
              <a:avLst/>
              <a:gdLst>
                <a:gd name="T0" fmla="*/ 48 w 356"/>
                <a:gd name="T1" fmla="*/ 46 h 87"/>
                <a:gd name="T2" fmla="*/ 14 w 356"/>
                <a:gd name="T3" fmla="*/ 55 h 87"/>
                <a:gd name="T4" fmla="*/ 0 w 356"/>
                <a:gd name="T5" fmla="*/ 0 h 87"/>
                <a:gd name="T6" fmla="*/ 49 w 356"/>
                <a:gd name="T7" fmla="*/ 8 h 87"/>
                <a:gd name="T8" fmla="*/ 41 w 356"/>
                <a:gd name="T9" fmla="*/ 27 h 87"/>
                <a:gd name="T10" fmla="*/ 31 w 356"/>
                <a:gd name="T11" fmla="*/ 13 h 87"/>
                <a:gd name="T12" fmla="*/ 14 w 356"/>
                <a:gd name="T13" fmla="*/ 43 h 87"/>
                <a:gd name="T14" fmla="*/ 41 w 356"/>
                <a:gd name="T15" fmla="*/ 27 h 87"/>
                <a:gd name="T16" fmla="*/ 92 w 356"/>
                <a:gd name="T17" fmla="*/ 36 h 87"/>
                <a:gd name="T18" fmla="*/ 81 w 356"/>
                <a:gd name="T19" fmla="*/ 41 h 87"/>
                <a:gd name="T20" fmla="*/ 77 w 356"/>
                <a:gd name="T21" fmla="*/ 85 h 87"/>
                <a:gd name="T22" fmla="*/ 77 w 356"/>
                <a:gd name="T23" fmla="*/ 25 h 87"/>
                <a:gd name="T24" fmla="*/ 80 w 356"/>
                <a:gd name="T25" fmla="*/ 31 h 87"/>
                <a:gd name="T26" fmla="*/ 93 w 356"/>
                <a:gd name="T27" fmla="*/ 24 h 87"/>
                <a:gd name="T28" fmla="*/ 98 w 356"/>
                <a:gd name="T29" fmla="*/ 38 h 87"/>
                <a:gd name="T30" fmla="*/ 159 w 356"/>
                <a:gd name="T31" fmla="*/ 68 h 87"/>
                <a:gd name="T32" fmla="*/ 130 w 356"/>
                <a:gd name="T33" fmla="*/ 87 h 87"/>
                <a:gd name="T34" fmla="*/ 101 w 356"/>
                <a:gd name="T35" fmla="*/ 68 h 87"/>
                <a:gd name="T36" fmla="*/ 108 w 356"/>
                <a:gd name="T37" fmla="*/ 31 h 87"/>
                <a:gd name="T38" fmla="*/ 144 w 356"/>
                <a:gd name="T39" fmla="*/ 25 h 87"/>
                <a:gd name="T40" fmla="*/ 161 w 356"/>
                <a:gd name="T41" fmla="*/ 54 h 87"/>
                <a:gd name="T42" fmla="*/ 131 w 356"/>
                <a:gd name="T43" fmla="*/ 34 h 87"/>
                <a:gd name="T44" fmla="*/ 115 w 356"/>
                <a:gd name="T45" fmla="*/ 46 h 87"/>
                <a:gd name="T46" fmla="*/ 118 w 356"/>
                <a:gd name="T47" fmla="*/ 70 h 87"/>
                <a:gd name="T48" fmla="*/ 143 w 356"/>
                <a:gd name="T49" fmla="*/ 70 h 87"/>
                <a:gd name="T50" fmla="*/ 197 w 356"/>
                <a:gd name="T51" fmla="*/ 86 h 87"/>
                <a:gd name="T52" fmla="*/ 178 w 356"/>
                <a:gd name="T53" fmla="*/ 82 h 87"/>
                <a:gd name="T54" fmla="*/ 164 w 356"/>
                <a:gd name="T55" fmla="*/ 36 h 87"/>
                <a:gd name="T56" fmla="*/ 174 w 356"/>
                <a:gd name="T57" fmla="*/ 11 h 87"/>
                <a:gd name="T58" fmla="*/ 202 w 356"/>
                <a:gd name="T59" fmla="*/ 25 h 87"/>
                <a:gd name="T60" fmla="*/ 187 w 356"/>
                <a:gd name="T61" fmla="*/ 65 h 87"/>
                <a:gd name="T62" fmla="*/ 199 w 356"/>
                <a:gd name="T63" fmla="*/ 75 h 87"/>
                <a:gd name="T64" fmla="*/ 200 w 356"/>
                <a:gd name="T65" fmla="*/ 85 h 87"/>
                <a:gd name="T66" fmla="*/ 238 w 356"/>
                <a:gd name="T67" fmla="*/ 76 h 87"/>
                <a:gd name="T68" fmla="*/ 256 w 356"/>
                <a:gd name="T69" fmla="*/ 81 h 87"/>
                <a:gd name="T70" fmla="*/ 242 w 356"/>
                <a:gd name="T71" fmla="*/ 86 h 87"/>
                <a:gd name="T72" fmla="*/ 213 w 356"/>
                <a:gd name="T73" fmla="*/ 79 h 87"/>
                <a:gd name="T74" fmla="*/ 208 w 356"/>
                <a:gd name="T75" fmla="*/ 41 h 87"/>
                <a:gd name="T76" fmla="*/ 234 w 356"/>
                <a:gd name="T77" fmla="*/ 23 h 87"/>
                <a:gd name="T78" fmla="*/ 259 w 356"/>
                <a:gd name="T79" fmla="*/ 40 h 87"/>
                <a:gd name="T80" fmla="*/ 220 w 356"/>
                <a:gd name="T81" fmla="*/ 59 h 87"/>
                <a:gd name="T82" fmla="*/ 240 w 356"/>
                <a:gd name="T83" fmla="*/ 35 h 87"/>
                <a:gd name="T84" fmla="*/ 225 w 356"/>
                <a:gd name="T85" fmla="*/ 38 h 87"/>
                <a:gd name="T86" fmla="*/ 247 w 356"/>
                <a:gd name="T87" fmla="*/ 49 h 87"/>
                <a:gd name="T88" fmla="*/ 296 w 356"/>
                <a:gd name="T89" fmla="*/ 87 h 87"/>
                <a:gd name="T90" fmla="*/ 268 w 356"/>
                <a:gd name="T91" fmla="*/ 68 h 87"/>
                <a:gd name="T92" fmla="*/ 275 w 356"/>
                <a:gd name="T93" fmla="*/ 32 h 87"/>
                <a:gd name="T94" fmla="*/ 304 w 356"/>
                <a:gd name="T95" fmla="*/ 23 h 87"/>
                <a:gd name="T96" fmla="*/ 313 w 356"/>
                <a:gd name="T97" fmla="*/ 26 h 87"/>
                <a:gd name="T98" fmla="*/ 300 w 356"/>
                <a:gd name="T99" fmla="*/ 34 h 87"/>
                <a:gd name="T100" fmla="*/ 282 w 356"/>
                <a:gd name="T101" fmla="*/ 46 h 87"/>
                <a:gd name="T102" fmla="*/ 286 w 356"/>
                <a:gd name="T103" fmla="*/ 70 h 87"/>
                <a:gd name="T104" fmla="*/ 303 w 356"/>
                <a:gd name="T105" fmla="*/ 75 h 87"/>
                <a:gd name="T106" fmla="*/ 313 w 356"/>
                <a:gd name="T107" fmla="*/ 70 h 87"/>
                <a:gd name="T108" fmla="*/ 355 w 356"/>
                <a:gd name="T109" fmla="*/ 85 h 87"/>
                <a:gd name="T110" fmla="*/ 346 w 356"/>
                <a:gd name="T111" fmla="*/ 87 h 87"/>
                <a:gd name="T112" fmla="*/ 328 w 356"/>
                <a:gd name="T113" fmla="*/ 36 h 87"/>
                <a:gd name="T114" fmla="*/ 328 w 356"/>
                <a:gd name="T115" fmla="*/ 25 h 87"/>
                <a:gd name="T116" fmla="*/ 342 w 356"/>
                <a:gd name="T117" fmla="*/ 25 h 87"/>
                <a:gd name="T118" fmla="*/ 342 w 356"/>
                <a:gd name="T119" fmla="*/ 36 h 87"/>
                <a:gd name="T120" fmla="*/ 350 w 356"/>
                <a:gd name="T121" fmla="*/ 75 h 87"/>
                <a:gd name="T122" fmla="*/ 356 w 356"/>
                <a:gd name="T12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6" h="87">
                  <a:moveTo>
                    <a:pt x="56" y="27"/>
                  </a:moveTo>
                  <a:cubicBezTo>
                    <a:pt x="56" y="31"/>
                    <a:pt x="55" y="34"/>
                    <a:pt x="54" y="38"/>
                  </a:cubicBezTo>
                  <a:cubicBezTo>
                    <a:pt x="52" y="41"/>
                    <a:pt x="50" y="44"/>
                    <a:pt x="48" y="46"/>
                  </a:cubicBezTo>
                  <a:cubicBezTo>
                    <a:pt x="45" y="49"/>
                    <a:pt x="42" y="51"/>
                    <a:pt x="38" y="52"/>
                  </a:cubicBezTo>
                  <a:cubicBezTo>
                    <a:pt x="34" y="54"/>
                    <a:pt x="29" y="55"/>
                    <a:pt x="24" y="55"/>
                  </a:cubicBezTo>
                  <a:cubicBezTo>
                    <a:pt x="14" y="55"/>
                    <a:pt x="14" y="55"/>
                    <a:pt x="14" y="55"/>
                  </a:cubicBezTo>
                  <a:cubicBezTo>
                    <a:pt x="14" y="85"/>
                    <a:pt x="14" y="85"/>
                    <a:pt x="14" y="85"/>
                  </a:cubicBezTo>
                  <a:cubicBezTo>
                    <a:pt x="0" y="85"/>
                    <a:pt x="0" y="85"/>
                    <a:pt x="0" y="85"/>
                  </a:cubicBezTo>
                  <a:cubicBezTo>
                    <a:pt x="0" y="0"/>
                    <a:pt x="0" y="0"/>
                    <a:pt x="0" y="0"/>
                  </a:cubicBezTo>
                  <a:cubicBezTo>
                    <a:pt x="26" y="0"/>
                    <a:pt x="26" y="0"/>
                    <a:pt x="26" y="0"/>
                  </a:cubicBezTo>
                  <a:cubicBezTo>
                    <a:pt x="31" y="0"/>
                    <a:pt x="35" y="1"/>
                    <a:pt x="39" y="2"/>
                  </a:cubicBezTo>
                  <a:cubicBezTo>
                    <a:pt x="43" y="4"/>
                    <a:pt x="46" y="5"/>
                    <a:pt x="49" y="8"/>
                  </a:cubicBezTo>
                  <a:cubicBezTo>
                    <a:pt x="51" y="10"/>
                    <a:pt x="53" y="13"/>
                    <a:pt x="54" y="16"/>
                  </a:cubicBezTo>
                  <a:cubicBezTo>
                    <a:pt x="55" y="19"/>
                    <a:pt x="56" y="23"/>
                    <a:pt x="56" y="27"/>
                  </a:cubicBezTo>
                  <a:close/>
                  <a:moveTo>
                    <a:pt x="41" y="27"/>
                  </a:moveTo>
                  <a:cubicBezTo>
                    <a:pt x="41" y="25"/>
                    <a:pt x="41" y="23"/>
                    <a:pt x="40" y="21"/>
                  </a:cubicBezTo>
                  <a:cubicBezTo>
                    <a:pt x="39" y="19"/>
                    <a:pt x="38" y="18"/>
                    <a:pt x="37" y="16"/>
                  </a:cubicBezTo>
                  <a:cubicBezTo>
                    <a:pt x="35" y="15"/>
                    <a:pt x="34" y="14"/>
                    <a:pt x="31" y="13"/>
                  </a:cubicBezTo>
                  <a:cubicBezTo>
                    <a:pt x="29" y="13"/>
                    <a:pt x="26" y="12"/>
                    <a:pt x="23" y="12"/>
                  </a:cubicBezTo>
                  <a:cubicBezTo>
                    <a:pt x="14" y="12"/>
                    <a:pt x="14" y="12"/>
                    <a:pt x="14" y="12"/>
                  </a:cubicBezTo>
                  <a:cubicBezTo>
                    <a:pt x="14" y="43"/>
                    <a:pt x="14" y="43"/>
                    <a:pt x="14" y="43"/>
                  </a:cubicBezTo>
                  <a:cubicBezTo>
                    <a:pt x="23" y="43"/>
                    <a:pt x="23" y="43"/>
                    <a:pt x="23" y="43"/>
                  </a:cubicBezTo>
                  <a:cubicBezTo>
                    <a:pt x="29" y="43"/>
                    <a:pt x="33" y="41"/>
                    <a:pt x="36" y="39"/>
                  </a:cubicBezTo>
                  <a:cubicBezTo>
                    <a:pt x="40" y="36"/>
                    <a:pt x="41" y="32"/>
                    <a:pt x="41" y="27"/>
                  </a:cubicBezTo>
                  <a:close/>
                  <a:moveTo>
                    <a:pt x="97" y="37"/>
                  </a:moveTo>
                  <a:cubicBezTo>
                    <a:pt x="96" y="37"/>
                    <a:pt x="95" y="37"/>
                    <a:pt x="95" y="37"/>
                  </a:cubicBezTo>
                  <a:cubicBezTo>
                    <a:pt x="94" y="36"/>
                    <a:pt x="93" y="36"/>
                    <a:pt x="92" y="36"/>
                  </a:cubicBezTo>
                  <a:cubicBezTo>
                    <a:pt x="92" y="36"/>
                    <a:pt x="91" y="36"/>
                    <a:pt x="90" y="36"/>
                  </a:cubicBezTo>
                  <a:cubicBezTo>
                    <a:pt x="88" y="36"/>
                    <a:pt x="87" y="36"/>
                    <a:pt x="85" y="37"/>
                  </a:cubicBezTo>
                  <a:cubicBezTo>
                    <a:pt x="83" y="38"/>
                    <a:pt x="82" y="39"/>
                    <a:pt x="81" y="41"/>
                  </a:cubicBezTo>
                  <a:cubicBezTo>
                    <a:pt x="80" y="42"/>
                    <a:pt x="79" y="44"/>
                    <a:pt x="78" y="46"/>
                  </a:cubicBezTo>
                  <a:cubicBezTo>
                    <a:pt x="77" y="49"/>
                    <a:pt x="77" y="51"/>
                    <a:pt x="77" y="54"/>
                  </a:cubicBezTo>
                  <a:cubicBezTo>
                    <a:pt x="77" y="85"/>
                    <a:pt x="77" y="85"/>
                    <a:pt x="77" y="85"/>
                  </a:cubicBezTo>
                  <a:cubicBezTo>
                    <a:pt x="63" y="85"/>
                    <a:pt x="63" y="85"/>
                    <a:pt x="63" y="85"/>
                  </a:cubicBezTo>
                  <a:cubicBezTo>
                    <a:pt x="63" y="25"/>
                    <a:pt x="63" y="25"/>
                    <a:pt x="63" y="25"/>
                  </a:cubicBezTo>
                  <a:cubicBezTo>
                    <a:pt x="77" y="25"/>
                    <a:pt x="77" y="25"/>
                    <a:pt x="77" y="25"/>
                  </a:cubicBezTo>
                  <a:cubicBezTo>
                    <a:pt x="77" y="36"/>
                    <a:pt x="77" y="36"/>
                    <a:pt x="77" y="36"/>
                  </a:cubicBezTo>
                  <a:cubicBezTo>
                    <a:pt x="77" y="36"/>
                    <a:pt x="77" y="36"/>
                    <a:pt x="77" y="36"/>
                  </a:cubicBezTo>
                  <a:cubicBezTo>
                    <a:pt x="78" y="34"/>
                    <a:pt x="79" y="32"/>
                    <a:pt x="80" y="31"/>
                  </a:cubicBezTo>
                  <a:cubicBezTo>
                    <a:pt x="81" y="29"/>
                    <a:pt x="82" y="28"/>
                    <a:pt x="84" y="27"/>
                  </a:cubicBezTo>
                  <a:cubicBezTo>
                    <a:pt x="85" y="26"/>
                    <a:pt x="86" y="25"/>
                    <a:pt x="88" y="24"/>
                  </a:cubicBezTo>
                  <a:cubicBezTo>
                    <a:pt x="89" y="24"/>
                    <a:pt x="91" y="24"/>
                    <a:pt x="93" y="24"/>
                  </a:cubicBezTo>
                  <a:cubicBezTo>
                    <a:pt x="94" y="24"/>
                    <a:pt x="95" y="24"/>
                    <a:pt x="96" y="24"/>
                  </a:cubicBezTo>
                  <a:cubicBezTo>
                    <a:pt x="96" y="24"/>
                    <a:pt x="97" y="24"/>
                    <a:pt x="98" y="24"/>
                  </a:cubicBezTo>
                  <a:cubicBezTo>
                    <a:pt x="98" y="38"/>
                    <a:pt x="98" y="38"/>
                    <a:pt x="98" y="38"/>
                  </a:cubicBezTo>
                  <a:cubicBezTo>
                    <a:pt x="98" y="38"/>
                    <a:pt x="97" y="37"/>
                    <a:pt x="97" y="37"/>
                  </a:cubicBezTo>
                  <a:close/>
                  <a:moveTo>
                    <a:pt x="161" y="54"/>
                  </a:moveTo>
                  <a:cubicBezTo>
                    <a:pt x="161" y="59"/>
                    <a:pt x="161" y="64"/>
                    <a:pt x="159" y="68"/>
                  </a:cubicBezTo>
                  <a:cubicBezTo>
                    <a:pt x="158" y="72"/>
                    <a:pt x="155" y="75"/>
                    <a:pt x="153" y="78"/>
                  </a:cubicBezTo>
                  <a:cubicBezTo>
                    <a:pt x="150" y="81"/>
                    <a:pt x="147" y="83"/>
                    <a:pt x="143" y="84"/>
                  </a:cubicBezTo>
                  <a:cubicBezTo>
                    <a:pt x="139" y="86"/>
                    <a:pt x="135" y="87"/>
                    <a:pt x="130" y="87"/>
                  </a:cubicBezTo>
                  <a:cubicBezTo>
                    <a:pt x="125" y="87"/>
                    <a:pt x="121" y="86"/>
                    <a:pt x="117" y="84"/>
                  </a:cubicBezTo>
                  <a:cubicBezTo>
                    <a:pt x="113" y="83"/>
                    <a:pt x="110" y="81"/>
                    <a:pt x="108" y="78"/>
                  </a:cubicBezTo>
                  <a:cubicBezTo>
                    <a:pt x="105" y="75"/>
                    <a:pt x="103" y="72"/>
                    <a:pt x="101" y="68"/>
                  </a:cubicBezTo>
                  <a:cubicBezTo>
                    <a:pt x="100" y="65"/>
                    <a:pt x="99" y="60"/>
                    <a:pt x="99" y="56"/>
                  </a:cubicBezTo>
                  <a:cubicBezTo>
                    <a:pt x="99" y="50"/>
                    <a:pt x="100" y="46"/>
                    <a:pt x="102" y="42"/>
                  </a:cubicBezTo>
                  <a:cubicBezTo>
                    <a:pt x="103" y="38"/>
                    <a:pt x="105" y="34"/>
                    <a:pt x="108" y="31"/>
                  </a:cubicBezTo>
                  <a:cubicBezTo>
                    <a:pt x="111" y="29"/>
                    <a:pt x="114" y="27"/>
                    <a:pt x="118" y="25"/>
                  </a:cubicBezTo>
                  <a:cubicBezTo>
                    <a:pt x="122" y="24"/>
                    <a:pt x="127" y="23"/>
                    <a:pt x="131" y="23"/>
                  </a:cubicBezTo>
                  <a:cubicBezTo>
                    <a:pt x="136" y="23"/>
                    <a:pt x="140" y="24"/>
                    <a:pt x="144" y="25"/>
                  </a:cubicBezTo>
                  <a:cubicBezTo>
                    <a:pt x="148" y="27"/>
                    <a:pt x="151" y="29"/>
                    <a:pt x="154" y="32"/>
                  </a:cubicBezTo>
                  <a:cubicBezTo>
                    <a:pt x="156" y="35"/>
                    <a:pt x="158" y="38"/>
                    <a:pt x="159" y="42"/>
                  </a:cubicBezTo>
                  <a:cubicBezTo>
                    <a:pt x="161" y="45"/>
                    <a:pt x="161" y="50"/>
                    <a:pt x="161" y="54"/>
                  </a:cubicBezTo>
                  <a:close/>
                  <a:moveTo>
                    <a:pt x="147" y="55"/>
                  </a:moveTo>
                  <a:cubicBezTo>
                    <a:pt x="147" y="48"/>
                    <a:pt x="146" y="43"/>
                    <a:pt x="143" y="40"/>
                  </a:cubicBezTo>
                  <a:cubicBezTo>
                    <a:pt x="140" y="36"/>
                    <a:pt x="136" y="34"/>
                    <a:pt x="131" y="34"/>
                  </a:cubicBezTo>
                  <a:cubicBezTo>
                    <a:pt x="128" y="34"/>
                    <a:pt x="126" y="35"/>
                    <a:pt x="124" y="36"/>
                  </a:cubicBezTo>
                  <a:cubicBezTo>
                    <a:pt x="122" y="36"/>
                    <a:pt x="120" y="38"/>
                    <a:pt x="118" y="39"/>
                  </a:cubicBezTo>
                  <a:cubicBezTo>
                    <a:pt x="117" y="41"/>
                    <a:pt x="116" y="43"/>
                    <a:pt x="115" y="46"/>
                  </a:cubicBezTo>
                  <a:cubicBezTo>
                    <a:pt x="114" y="48"/>
                    <a:pt x="113" y="52"/>
                    <a:pt x="113" y="55"/>
                  </a:cubicBezTo>
                  <a:cubicBezTo>
                    <a:pt x="113" y="59"/>
                    <a:pt x="114" y="61"/>
                    <a:pt x="115" y="64"/>
                  </a:cubicBezTo>
                  <a:cubicBezTo>
                    <a:pt x="116" y="67"/>
                    <a:pt x="117" y="69"/>
                    <a:pt x="118" y="70"/>
                  </a:cubicBezTo>
                  <a:cubicBezTo>
                    <a:pt x="120" y="72"/>
                    <a:pt x="122" y="73"/>
                    <a:pt x="124" y="74"/>
                  </a:cubicBezTo>
                  <a:cubicBezTo>
                    <a:pt x="126" y="75"/>
                    <a:pt x="128" y="75"/>
                    <a:pt x="131" y="75"/>
                  </a:cubicBezTo>
                  <a:cubicBezTo>
                    <a:pt x="136" y="75"/>
                    <a:pt x="140" y="74"/>
                    <a:pt x="143" y="70"/>
                  </a:cubicBezTo>
                  <a:cubicBezTo>
                    <a:pt x="146" y="67"/>
                    <a:pt x="147" y="61"/>
                    <a:pt x="147" y="55"/>
                  </a:cubicBezTo>
                  <a:close/>
                  <a:moveTo>
                    <a:pt x="200" y="85"/>
                  </a:moveTo>
                  <a:cubicBezTo>
                    <a:pt x="199" y="85"/>
                    <a:pt x="198" y="86"/>
                    <a:pt x="197" y="86"/>
                  </a:cubicBezTo>
                  <a:cubicBezTo>
                    <a:pt x="196" y="86"/>
                    <a:pt x="195" y="86"/>
                    <a:pt x="194" y="86"/>
                  </a:cubicBezTo>
                  <a:cubicBezTo>
                    <a:pt x="193" y="86"/>
                    <a:pt x="192" y="87"/>
                    <a:pt x="191" y="87"/>
                  </a:cubicBezTo>
                  <a:cubicBezTo>
                    <a:pt x="185" y="87"/>
                    <a:pt x="181" y="85"/>
                    <a:pt x="178" y="82"/>
                  </a:cubicBezTo>
                  <a:cubicBezTo>
                    <a:pt x="175" y="78"/>
                    <a:pt x="174" y="74"/>
                    <a:pt x="174" y="67"/>
                  </a:cubicBezTo>
                  <a:cubicBezTo>
                    <a:pt x="174" y="36"/>
                    <a:pt x="174" y="36"/>
                    <a:pt x="174" y="36"/>
                  </a:cubicBezTo>
                  <a:cubicBezTo>
                    <a:pt x="164" y="36"/>
                    <a:pt x="164" y="36"/>
                    <a:pt x="164" y="36"/>
                  </a:cubicBezTo>
                  <a:cubicBezTo>
                    <a:pt x="164" y="25"/>
                    <a:pt x="164" y="25"/>
                    <a:pt x="164" y="25"/>
                  </a:cubicBezTo>
                  <a:cubicBezTo>
                    <a:pt x="174" y="25"/>
                    <a:pt x="174" y="25"/>
                    <a:pt x="174" y="25"/>
                  </a:cubicBezTo>
                  <a:cubicBezTo>
                    <a:pt x="174" y="11"/>
                    <a:pt x="174" y="11"/>
                    <a:pt x="174" y="11"/>
                  </a:cubicBezTo>
                  <a:cubicBezTo>
                    <a:pt x="187" y="7"/>
                    <a:pt x="187" y="7"/>
                    <a:pt x="187" y="7"/>
                  </a:cubicBezTo>
                  <a:cubicBezTo>
                    <a:pt x="187" y="25"/>
                    <a:pt x="187" y="25"/>
                    <a:pt x="187" y="25"/>
                  </a:cubicBezTo>
                  <a:cubicBezTo>
                    <a:pt x="202" y="25"/>
                    <a:pt x="202" y="25"/>
                    <a:pt x="202" y="25"/>
                  </a:cubicBezTo>
                  <a:cubicBezTo>
                    <a:pt x="202" y="36"/>
                    <a:pt x="202" y="36"/>
                    <a:pt x="202" y="36"/>
                  </a:cubicBezTo>
                  <a:cubicBezTo>
                    <a:pt x="187" y="36"/>
                    <a:pt x="187" y="36"/>
                    <a:pt x="187" y="36"/>
                  </a:cubicBezTo>
                  <a:cubicBezTo>
                    <a:pt x="187" y="65"/>
                    <a:pt x="187" y="65"/>
                    <a:pt x="187" y="65"/>
                  </a:cubicBezTo>
                  <a:cubicBezTo>
                    <a:pt x="187" y="69"/>
                    <a:pt x="188" y="71"/>
                    <a:pt x="189" y="73"/>
                  </a:cubicBezTo>
                  <a:cubicBezTo>
                    <a:pt x="191" y="75"/>
                    <a:pt x="193" y="75"/>
                    <a:pt x="196" y="75"/>
                  </a:cubicBezTo>
                  <a:cubicBezTo>
                    <a:pt x="197" y="75"/>
                    <a:pt x="198" y="75"/>
                    <a:pt x="199" y="75"/>
                  </a:cubicBezTo>
                  <a:cubicBezTo>
                    <a:pt x="200" y="75"/>
                    <a:pt x="201" y="74"/>
                    <a:pt x="202" y="74"/>
                  </a:cubicBezTo>
                  <a:cubicBezTo>
                    <a:pt x="202" y="84"/>
                    <a:pt x="202" y="84"/>
                    <a:pt x="202" y="84"/>
                  </a:cubicBezTo>
                  <a:cubicBezTo>
                    <a:pt x="201" y="85"/>
                    <a:pt x="201" y="85"/>
                    <a:pt x="200" y="85"/>
                  </a:cubicBezTo>
                  <a:close/>
                  <a:moveTo>
                    <a:pt x="220" y="59"/>
                  </a:moveTo>
                  <a:cubicBezTo>
                    <a:pt x="220" y="64"/>
                    <a:pt x="222" y="69"/>
                    <a:pt x="225" y="71"/>
                  </a:cubicBezTo>
                  <a:cubicBezTo>
                    <a:pt x="228" y="74"/>
                    <a:pt x="232" y="76"/>
                    <a:pt x="238" y="76"/>
                  </a:cubicBezTo>
                  <a:cubicBezTo>
                    <a:pt x="241" y="76"/>
                    <a:pt x="245" y="75"/>
                    <a:pt x="248" y="74"/>
                  </a:cubicBezTo>
                  <a:cubicBezTo>
                    <a:pt x="251" y="73"/>
                    <a:pt x="254" y="72"/>
                    <a:pt x="256" y="70"/>
                  </a:cubicBezTo>
                  <a:cubicBezTo>
                    <a:pt x="256" y="81"/>
                    <a:pt x="256" y="81"/>
                    <a:pt x="256" y="81"/>
                  </a:cubicBezTo>
                  <a:cubicBezTo>
                    <a:pt x="255" y="82"/>
                    <a:pt x="254" y="83"/>
                    <a:pt x="253" y="83"/>
                  </a:cubicBezTo>
                  <a:cubicBezTo>
                    <a:pt x="251" y="84"/>
                    <a:pt x="250" y="84"/>
                    <a:pt x="248" y="85"/>
                  </a:cubicBezTo>
                  <a:cubicBezTo>
                    <a:pt x="246" y="85"/>
                    <a:pt x="244" y="86"/>
                    <a:pt x="242" y="86"/>
                  </a:cubicBezTo>
                  <a:cubicBezTo>
                    <a:pt x="240" y="86"/>
                    <a:pt x="237" y="87"/>
                    <a:pt x="235" y="87"/>
                  </a:cubicBezTo>
                  <a:cubicBezTo>
                    <a:pt x="230" y="87"/>
                    <a:pt x="226" y="86"/>
                    <a:pt x="223" y="84"/>
                  </a:cubicBezTo>
                  <a:cubicBezTo>
                    <a:pt x="219" y="83"/>
                    <a:pt x="216" y="81"/>
                    <a:pt x="213" y="79"/>
                  </a:cubicBezTo>
                  <a:cubicBezTo>
                    <a:pt x="211" y="76"/>
                    <a:pt x="209" y="73"/>
                    <a:pt x="208" y="69"/>
                  </a:cubicBezTo>
                  <a:cubicBezTo>
                    <a:pt x="206" y="65"/>
                    <a:pt x="206" y="60"/>
                    <a:pt x="206" y="55"/>
                  </a:cubicBezTo>
                  <a:cubicBezTo>
                    <a:pt x="206" y="50"/>
                    <a:pt x="207" y="45"/>
                    <a:pt x="208" y="41"/>
                  </a:cubicBezTo>
                  <a:cubicBezTo>
                    <a:pt x="210" y="37"/>
                    <a:pt x="212" y="34"/>
                    <a:pt x="215" y="31"/>
                  </a:cubicBezTo>
                  <a:cubicBezTo>
                    <a:pt x="218" y="28"/>
                    <a:pt x="221" y="26"/>
                    <a:pt x="224" y="25"/>
                  </a:cubicBezTo>
                  <a:cubicBezTo>
                    <a:pt x="228" y="24"/>
                    <a:pt x="231" y="23"/>
                    <a:pt x="234" y="23"/>
                  </a:cubicBezTo>
                  <a:cubicBezTo>
                    <a:pt x="239" y="23"/>
                    <a:pt x="243" y="24"/>
                    <a:pt x="246" y="25"/>
                  </a:cubicBezTo>
                  <a:cubicBezTo>
                    <a:pt x="249" y="27"/>
                    <a:pt x="252" y="29"/>
                    <a:pt x="254" y="31"/>
                  </a:cubicBezTo>
                  <a:cubicBezTo>
                    <a:pt x="256" y="34"/>
                    <a:pt x="258" y="37"/>
                    <a:pt x="259" y="40"/>
                  </a:cubicBezTo>
                  <a:cubicBezTo>
                    <a:pt x="260" y="44"/>
                    <a:pt x="261" y="48"/>
                    <a:pt x="261" y="52"/>
                  </a:cubicBezTo>
                  <a:cubicBezTo>
                    <a:pt x="261" y="59"/>
                    <a:pt x="261" y="59"/>
                    <a:pt x="261" y="59"/>
                  </a:cubicBezTo>
                  <a:lnTo>
                    <a:pt x="220" y="59"/>
                  </a:lnTo>
                  <a:close/>
                  <a:moveTo>
                    <a:pt x="247" y="43"/>
                  </a:moveTo>
                  <a:cubicBezTo>
                    <a:pt x="246" y="41"/>
                    <a:pt x="245" y="39"/>
                    <a:pt x="244" y="38"/>
                  </a:cubicBezTo>
                  <a:cubicBezTo>
                    <a:pt x="243" y="37"/>
                    <a:pt x="242" y="36"/>
                    <a:pt x="240" y="35"/>
                  </a:cubicBezTo>
                  <a:cubicBezTo>
                    <a:pt x="239" y="34"/>
                    <a:pt x="237" y="34"/>
                    <a:pt x="234" y="34"/>
                  </a:cubicBezTo>
                  <a:cubicBezTo>
                    <a:pt x="233" y="34"/>
                    <a:pt x="231" y="34"/>
                    <a:pt x="229" y="35"/>
                  </a:cubicBezTo>
                  <a:cubicBezTo>
                    <a:pt x="228" y="36"/>
                    <a:pt x="226" y="37"/>
                    <a:pt x="225" y="38"/>
                  </a:cubicBezTo>
                  <a:cubicBezTo>
                    <a:pt x="224" y="39"/>
                    <a:pt x="222" y="41"/>
                    <a:pt x="222" y="43"/>
                  </a:cubicBezTo>
                  <a:cubicBezTo>
                    <a:pt x="221" y="44"/>
                    <a:pt x="220" y="46"/>
                    <a:pt x="220" y="49"/>
                  </a:cubicBezTo>
                  <a:cubicBezTo>
                    <a:pt x="247" y="49"/>
                    <a:pt x="247" y="49"/>
                    <a:pt x="247" y="49"/>
                  </a:cubicBezTo>
                  <a:cubicBezTo>
                    <a:pt x="247" y="47"/>
                    <a:pt x="247" y="45"/>
                    <a:pt x="247" y="43"/>
                  </a:cubicBezTo>
                  <a:close/>
                  <a:moveTo>
                    <a:pt x="306" y="85"/>
                  </a:moveTo>
                  <a:cubicBezTo>
                    <a:pt x="303" y="86"/>
                    <a:pt x="300" y="87"/>
                    <a:pt x="296" y="87"/>
                  </a:cubicBezTo>
                  <a:cubicBezTo>
                    <a:pt x="292" y="87"/>
                    <a:pt x="288" y="86"/>
                    <a:pt x="284" y="84"/>
                  </a:cubicBezTo>
                  <a:cubicBezTo>
                    <a:pt x="280" y="83"/>
                    <a:pt x="277" y="81"/>
                    <a:pt x="275" y="78"/>
                  </a:cubicBezTo>
                  <a:cubicBezTo>
                    <a:pt x="272" y="75"/>
                    <a:pt x="270" y="72"/>
                    <a:pt x="268" y="68"/>
                  </a:cubicBezTo>
                  <a:cubicBezTo>
                    <a:pt x="267" y="65"/>
                    <a:pt x="266" y="61"/>
                    <a:pt x="266" y="56"/>
                  </a:cubicBezTo>
                  <a:cubicBezTo>
                    <a:pt x="266" y="51"/>
                    <a:pt x="267" y="47"/>
                    <a:pt x="269" y="43"/>
                  </a:cubicBezTo>
                  <a:cubicBezTo>
                    <a:pt x="270" y="39"/>
                    <a:pt x="272" y="35"/>
                    <a:pt x="275" y="32"/>
                  </a:cubicBezTo>
                  <a:cubicBezTo>
                    <a:pt x="278" y="29"/>
                    <a:pt x="281" y="27"/>
                    <a:pt x="285" y="26"/>
                  </a:cubicBezTo>
                  <a:cubicBezTo>
                    <a:pt x="289" y="24"/>
                    <a:pt x="294" y="23"/>
                    <a:pt x="299" y="23"/>
                  </a:cubicBezTo>
                  <a:cubicBezTo>
                    <a:pt x="301" y="23"/>
                    <a:pt x="302" y="23"/>
                    <a:pt x="304" y="23"/>
                  </a:cubicBezTo>
                  <a:cubicBezTo>
                    <a:pt x="305" y="24"/>
                    <a:pt x="306" y="24"/>
                    <a:pt x="308" y="24"/>
                  </a:cubicBezTo>
                  <a:cubicBezTo>
                    <a:pt x="309" y="25"/>
                    <a:pt x="310" y="25"/>
                    <a:pt x="311" y="25"/>
                  </a:cubicBezTo>
                  <a:cubicBezTo>
                    <a:pt x="312" y="26"/>
                    <a:pt x="313" y="26"/>
                    <a:pt x="313" y="26"/>
                  </a:cubicBezTo>
                  <a:cubicBezTo>
                    <a:pt x="313" y="39"/>
                    <a:pt x="313" y="39"/>
                    <a:pt x="313" y="39"/>
                  </a:cubicBezTo>
                  <a:cubicBezTo>
                    <a:pt x="312" y="38"/>
                    <a:pt x="309" y="37"/>
                    <a:pt x="307" y="36"/>
                  </a:cubicBezTo>
                  <a:cubicBezTo>
                    <a:pt x="305" y="35"/>
                    <a:pt x="302" y="34"/>
                    <a:pt x="300" y="34"/>
                  </a:cubicBezTo>
                  <a:cubicBezTo>
                    <a:pt x="297" y="34"/>
                    <a:pt x="294" y="35"/>
                    <a:pt x="292" y="36"/>
                  </a:cubicBezTo>
                  <a:cubicBezTo>
                    <a:pt x="290" y="37"/>
                    <a:pt x="288" y="38"/>
                    <a:pt x="286" y="40"/>
                  </a:cubicBezTo>
                  <a:cubicBezTo>
                    <a:pt x="284" y="42"/>
                    <a:pt x="283" y="44"/>
                    <a:pt x="282" y="46"/>
                  </a:cubicBezTo>
                  <a:cubicBezTo>
                    <a:pt x="281" y="49"/>
                    <a:pt x="281" y="52"/>
                    <a:pt x="281" y="55"/>
                  </a:cubicBezTo>
                  <a:cubicBezTo>
                    <a:pt x="281" y="58"/>
                    <a:pt x="281" y="61"/>
                    <a:pt x="282" y="64"/>
                  </a:cubicBezTo>
                  <a:cubicBezTo>
                    <a:pt x="283" y="66"/>
                    <a:pt x="284" y="68"/>
                    <a:pt x="286" y="70"/>
                  </a:cubicBezTo>
                  <a:cubicBezTo>
                    <a:pt x="287" y="72"/>
                    <a:pt x="289" y="73"/>
                    <a:pt x="291" y="74"/>
                  </a:cubicBezTo>
                  <a:cubicBezTo>
                    <a:pt x="294" y="75"/>
                    <a:pt x="296" y="75"/>
                    <a:pt x="299" y="75"/>
                  </a:cubicBezTo>
                  <a:cubicBezTo>
                    <a:pt x="301" y="75"/>
                    <a:pt x="302" y="75"/>
                    <a:pt x="303" y="75"/>
                  </a:cubicBezTo>
                  <a:cubicBezTo>
                    <a:pt x="304" y="75"/>
                    <a:pt x="305" y="74"/>
                    <a:pt x="307" y="74"/>
                  </a:cubicBezTo>
                  <a:cubicBezTo>
                    <a:pt x="308" y="73"/>
                    <a:pt x="309" y="73"/>
                    <a:pt x="310" y="72"/>
                  </a:cubicBezTo>
                  <a:cubicBezTo>
                    <a:pt x="311" y="72"/>
                    <a:pt x="313" y="71"/>
                    <a:pt x="313" y="70"/>
                  </a:cubicBezTo>
                  <a:cubicBezTo>
                    <a:pt x="313" y="83"/>
                    <a:pt x="313" y="83"/>
                    <a:pt x="313" y="83"/>
                  </a:cubicBezTo>
                  <a:cubicBezTo>
                    <a:pt x="311" y="84"/>
                    <a:pt x="309" y="85"/>
                    <a:pt x="306" y="85"/>
                  </a:cubicBezTo>
                  <a:close/>
                  <a:moveTo>
                    <a:pt x="355" y="85"/>
                  </a:moveTo>
                  <a:cubicBezTo>
                    <a:pt x="354" y="85"/>
                    <a:pt x="353" y="86"/>
                    <a:pt x="352" y="86"/>
                  </a:cubicBezTo>
                  <a:cubicBezTo>
                    <a:pt x="351" y="86"/>
                    <a:pt x="350" y="86"/>
                    <a:pt x="349" y="86"/>
                  </a:cubicBezTo>
                  <a:cubicBezTo>
                    <a:pt x="348" y="86"/>
                    <a:pt x="347" y="87"/>
                    <a:pt x="346" y="87"/>
                  </a:cubicBezTo>
                  <a:cubicBezTo>
                    <a:pt x="340" y="87"/>
                    <a:pt x="335" y="85"/>
                    <a:pt x="333" y="82"/>
                  </a:cubicBezTo>
                  <a:cubicBezTo>
                    <a:pt x="330" y="78"/>
                    <a:pt x="328" y="74"/>
                    <a:pt x="328" y="67"/>
                  </a:cubicBezTo>
                  <a:cubicBezTo>
                    <a:pt x="328" y="36"/>
                    <a:pt x="328" y="36"/>
                    <a:pt x="328" y="36"/>
                  </a:cubicBezTo>
                  <a:cubicBezTo>
                    <a:pt x="318" y="36"/>
                    <a:pt x="318" y="36"/>
                    <a:pt x="318" y="36"/>
                  </a:cubicBezTo>
                  <a:cubicBezTo>
                    <a:pt x="318" y="25"/>
                    <a:pt x="318" y="25"/>
                    <a:pt x="318" y="25"/>
                  </a:cubicBezTo>
                  <a:cubicBezTo>
                    <a:pt x="328" y="25"/>
                    <a:pt x="328" y="25"/>
                    <a:pt x="328" y="25"/>
                  </a:cubicBezTo>
                  <a:cubicBezTo>
                    <a:pt x="328" y="11"/>
                    <a:pt x="328" y="11"/>
                    <a:pt x="328" y="11"/>
                  </a:cubicBezTo>
                  <a:cubicBezTo>
                    <a:pt x="342" y="7"/>
                    <a:pt x="342" y="7"/>
                    <a:pt x="342" y="7"/>
                  </a:cubicBezTo>
                  <a:cubicBezTo>
                    <a:pt x="342" y="25"/>
                    <a:pt x="342" y="25"/>
                    <a:pt x="342" y="25"/>
                  </a:cubicBezTo>
                  <a:cubicBezTo>
                    <a:pt x="356" y="25"/>
                    <a:pt x="356" y="25"/>
                    <a:pt x="356" y="25"/>
                  </a:cubicBezTo>
                  <a:cubicBezTo>
                    <a:pt x="356" y="36"/>
                    <a:pt x="356" y="36"/>
                    <a:pt x="356" y="36"/>
                  </a:cubicBezTo>
                  <a:cubicBezTo>
                    <a:pt x="342" y="36"/>
                    <a:pt x="342" y="36"/>
                    <a:pt x="342" y="36"/>
                  </a:cubicBezTo>
                  <a:cubicBezTo>
                    <a:pt x="342" y="65"/>
                    <a:pt x="342" y="65"/>
                    <a:pt x="342" y="65"/>
                  </a:cubicBezTo>
                  <a:cubicBezTo>
                    <a:pt x="342" y="69"/>
                    <a:pt x="343" y="71"/>
                    <a:pt x="344" y="73"/>
                  </a:cubicBezTo>
                  <a:cubicBezTo>
                    <a:pt x="345" y="75"/>
                    <a:pt x="348" y="75"/>
                    <a:pt x="350" y="75"/>
                  </a:cubicBezTo>
                  <a:cubicBezTo>
                    <a:pt x="351" y="75"/>
                    <a:pt x="352" y="75"/>
                    <a:pt x="353" y="75"/>
                  </a:cubicBezTo>
                  <a:cubicBezTo>
                    <a:pt x="355" y="75"/>
                    <a:pt x="356" y="74"/>
                    <a:pt x="356" y="74"/>
                  </a:cubicBezTo>
                  <a:cubicBezTo>
                    <a:pt x="356" y="84"/>
                    <a:pt x="356" y="84"/>
                    <a:pt x="356" y="84"/>
                  </a:cubicBezTo>
                  <a:cubicBezTo>
                    <a:pt x="356" y="85"/>
                    <a:pt x="355" y="85"/>
                    <a:pt x="355" y="85"/>
                  </a:cubicBez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dirty="0">
                <a:solidFill>
                  <a:schemeClr val="bg2">
                    <a:lumMod val="75000"/>
                  </a:schemeClr>
                </a:solidFill>
              </a:endParaRPr>
            </a:p>
          </p:txBody>
        </p:sp>
        <p:sp>
          <p:nvSpPr>
            <p:cNvPr id="9" name="Freeform 6"/>
            <p:cNvSpPr>
              <a:spLocks noChangeAspect="1" noEditPoints="1"/>
            </p:cNvSpPr>
            <p:nvPr/>
          </p:nvSpPr>
          <p:spPr bwMode="auto">
            <a:xfrm>
              <a:off x="3633878" y="2053862"/>
              <a:ext cx="261548" cy="70021"/>
            </a:xfrm>
            <a:custGeom>
              <a:avLst/>
              <a:gdLst>
                <a:gd name="T0" fmla="*/ 59 w 322"/>
                <a:gd name="T1" fmla="*/ 73 h 86"/>
                <a:gd name="T2" fmla="*/ 0 w 322"/>
                <a:gd name="T3" fmla="*/ 85 h 86"/>
                <a:gd name="T4" fmla="*/ 60 w 322"/>
                <a:gd name="T5" fmla="*/ 11 h 86"/>
                <a:gd name="T6" fmla="*/ 54 w 322"/>
                <a:gd name="T7" fmla="*/ 29 h 86"/>
                <a:gd name="T8" fmla="*/ 25 w 322"/>
                <a:gd name="T9" fmla="*/ 12 h 86"/>
                <a:gd name="T10" fmla="*/ 25 w 322"/>
                <a:gd name="T11" fmla="*/ 73 h 86"/>
                <a:gd name="T12" fmla="*/ 54 w 322"/>
                <a:gd name="T13" fmla="*/ 55 h 86"/>
                <a:gd name="T14" fmla="*/ 95 w 322"/>
                <a:gd name="T15" fmla="*/ 71 h 86"/>
                <a:gd name="T16" fmla="*/ 126 w 322"/>
                <a:gd name="T17" fmla="*/ 70 h 86"/>
                <a:gd name="T18" fmla="*/ 118 w 322"/>
                <a:gd name="T19" fmla="*/ 85 h 86"/>
                <a:gd name="T20" fmla="*/ 92 w 322"/>
                <a:gd name="T21" fmla="*/ 84 h 86"/>
                <a:gd name="T22" fmla="*/ 76 w 322"/>
                <a:gd name="T23" fmla="*/ 55 h 86"/>
                <a:gd name="T24" fmla="*/ 94 w 322"/>
                <a:gd name="T25" fmla="*/ 25 h 86"/>
                <a:gd name="T26" fmla="*/ 124 w 322"/>
                <a:gd name="T27" fmla="*/ 31 h 86"/>
                <a:gd name="T28" fmla="*/ 131 w 322"/>
                <a:gd name="T29" fmla="*/ 59 h 86"/>
                <a:gd name="T30" fmla="*/ 114 w 322"/>
                <a:gd name="T31" fmla="*/ 38 h 86"/>
                <a:gd name="T32" fmla="*/ 99 w 322"/>
                <a:gd name="T33" fmla="*/ 35 h 86"/>
                <a:gd name="T34" fmla="*/ 89 w 322"/>
                <a:gd name="T35" fmla="*/ 48 h 86"/>
                <a:gd name="T36" fmla="*/ 168 w 322"/>
                <a:gd name="T37" fmla="*/ 85 h 86"/>
                <a:gd name="T38" fmla="*/ 160 w 322"/>
                <a:gd name="T39" fmla="*/ 86 h 86"/>
                <a:gd name="T40" fmla="*/ 142 w 322"/>
                <a:gd name="T41" fmla="*/ 36 h 86"/>
                <a:gd name="T42" fmla="*/ 142 w 322"/>
                <a:gd name="T43" fmla="*/ 25 h 86"/>
                <a:gd name="T44" fmla="*/ 155 w 322"/>
                <a:gd name="T45" fmla="*/ 25 h 86"/>
                <a:gd name="T46" fmla="*/ 155 w 322"/>
                <a:gd name="T47" fmla="*/ 36 h 86"/>
                <a:gd name="T48" fmla="*/ 164 w 322"/>
                <a:gd name="T49" fmla="*/ 75 h 86"/>
                <a:gd name="T50" fmla="*/ 170 w 322"/>
                <a:gd name="T51" fmla="*/ 84 h 86"/>
                <a:gd name="T52" fmla="*/ 190 w 322"/>
                <a:gd name="T53" fmla="*/ 71 h 86"/>
                <a:gd name="T54" fmla="*/ 222 w 322"/>
                <a:gd name="T55" fmla="*/ 70 h 86"/>
                <a:gd name="T56" fmla="*/ 214 w 322"/>
                <a:gd name="T57" fmla="*/ 85 h 86"/>
                <a:gd name="T58" fmla="*/ 188 w 322"/>
                <a:gd name="T59" fmla="*/ 84 h 86"/>
                <a:gd name="T60" fmla="*/ 171 w 322"/>
                <a:gd name="T61" fmla="*/ 55 h 86"/>
                <a:gd name="T62" fmla="*/ 190 w 322"/>
                <a:gd name="T63" fmla="*/ 25 h 86"/>
                <a:gd name="T64" fmla="*/ 220 w 322"/>
                <a:gd name="T65" fmla="*/ 31 h 86"/>
                <a:gd name="T66" fmla="*/ 227 w 322"/>
                <a:gd name="T67" fmla="*/ 59 h 86"/>
                <a:gd name="T68" fmla="*/ 210 w 322"/>
                <a:gd name="T69" fmla="*/ 38 h 86"/>
                <a:gd name="T70" fmla="*/ 195 w 322"/>
                <a:gd name="T71" fmla="*/ 35 h 86"/>
                <a:gd name="T72" fmla="*/ 185 w 322"/>
                <a:gd name="T73" fmla="*/ 48 h 86"/>
                <a:gd name="T74" fmla="*/ 272 w 322"/>
                <a:gd name="T75" fmla="*/ 85 h 86"/>
                <a:gd name="T76" fmla="*/ 240 w 322"/>
                <a:gd name="T77" fmla="*/ 78 h 86"/>
                <a:gd name="T78" fmla="*/ 234 w 322"/>
                <a:gd name="T79" fmla="*/ 43 h 86"/>
                <a:gd name="T80" fmla="*/ 265 w 322"/>
                <a:gd name="T81" fmla="*/ 23 h 86"/>
                <a:gd name="T82" fmla="*/ 277 w 322"/>
                <a:gd name="T83" fmla="*/ 25 h 86"/>
                <a:gd name="T84" fmla="*/ 273 w 322"/>
                <a:gd name="T85" fmla="*/ 36 h 86"/>
                <a:gd name="T86" fmla="*/ 252 w 322"/>
                <a:gd name="T87" fmla="*/ 40 h 86"/>
                <a:gd name="T88" fmla="*/ 247 w 322"/>
                <a:gd name="T89" fmla="*/ 64 h 86"/>
                <a:gd name="T90" fmla="*/ 265 w 322"/>
                <a:gd name="T91" fmla="*/ 75 h 86"/>
                <a:gd name="T92" fmla="*/ 276 w 322"/>
                <a:gd name="T93" fmla="*/ 72 h 86"/>
                <a:gd name="T94" fmla="*/ 272 w 322"/>
                <a:gd name="T95" fmla="*/ 85 h 86"/>
                <a:gd name="T96" fmla="*/ 315 w 322"/>
                <a:gd name="T97" fmla="*/ 86 h 86"/>
                <a:gd name="T98" fmla="*/ 294 w 322"/>
                <a:gd name="T99" fmla="*/ 67 h 86"/>
                <a:gd name="T100" fmla="*/ 284 w 322"/>
                <a:gd name="T101" fmla="*/ 25 h 86"/>
                <a:gd name="T102" fmla="*/ 308 w 322"/>
                <a:gd name="T103" fmla="*/ 6 h 86"/>
                <a:gd name="T104" fmla="*/ 322 w 322"/>
                <a:gd name="T105" fmla="*/ 36 h 86"/>
                <a:gd name="T106" fmla="*/ 310 w 322"/>
                <a:gd name="T107" fmla="*/ 73 h 86"/>
                <a:gd name="T108" fmla="*/ 322 w 322"/>
                <a:gd name="T109"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2" h="86">
                  <a:moveTo>
                    <a:pt x="71" y="42"/>
                  </a:moveTo>
                  <a:cubicBezTo>
                    <a:pt x="71" y="48"/>
                    <a:pt x="70" y="54"/>
                    <a:pt x="68" y="59"/>
                  </a:cubicBezTo>
                  <a:cubicBezTo>
                    <a:pt x="66" y="65"/>
                    <a:pt x="63" y="69"/>
                    <a:pt x="59" y="73"/>
                  </a:cubicBezTo>
                  <a:cubicBezTo>
                    <a:pt x="55" y="77"/>
                    <a:pt x="50" y="80"/>
                    <a:pt x="44" y="82"/>
                  </a:cubicBezTo>
                  <a:cubicBezTo>
                    <a:pt x="38" y="84"/>
                    <a:pt x="32" y="85"/>
                    <a:pt x="25" y="85"/>
                  </a:cubicBezTo>
                  <a:cubicBezTo>
                    <a:pt x="0" y="85"/>
                    <a:pt x="0" y="85"/>
                    <a:pt x="0" y="85"/>
                  </a:cubicBezTo>
                  <a:cubicBezTo>
                    <a:pt x="0" y="0"/>
                    <a:pt x="0" y="0"/>
                    <a:pt x="0" y="0"/>
                  </a:cubicBezTo>
                  <a:cubicBezTo>
                    <a:pt x="26" y="0"/>
                    <a:pt x="26" y="0"/>
                    <a:pt x="26" y="0"/>
                  </a:cubicBezTo>
                  <a:cubicBezTo>
                    <a:pt x="41" y="0"/>
                    <a:pt x="52" y="4"/>
                    <a:pt x="60" y="11"/>
                  </a:cubicBezTo>
                  <a:cubicBezTo>
                    <a:pt x="67" y="18"/>
                    <a:pt x="71" y="28"/>
                    <a:pt x="71" y="42"/>
                  </a:cubicBezTo>
                  <a:close/>
                  <a:moveTo>
                    <a:pt x="56" y="42"/>
                  </a:moveTo>
                  <a:cubicBezTo>
                    <a:pt x="56" y="37"/>
                    <a:pt x="56" y="33"/>
                    <a:pt x="54" y="29"/>
                  </a:cubicBezTo>
                  <a:cubicBezTo>
                    <a:pt x="53" y="26"/>
                    <a:pt x="51" y="23"/>
                    <a:pt x="48" y="20"/>
                  </a:cubicBezTo>
                  <a:cubicBezTo>
                    <a:pt x="46" y="18"/>
                    <a:pt x="43" y="16"/>
                    <a:pt x="39" y="14"/>
                  </a:cubicBezTo>
                  <a:cubicBezTo>
                    <a:pt x="35" y="13"/>
                    <a:pt x="30" y="12"/>
                    <a:pt x="25" y="12"/>
                  </a:cubicBezTo>
                  <a:cubicBezTo>
                    <a:pt x="14" y="12"/>
                    <a:pt x="14" y="12"/>
                    <a:pt x="14" y="12"/>
                  </a:cubicBezTo>
                  <a:cubicBezTo>
                    <a:pt x="14" y="73"/>
                    <a:pt x="14" y="73"/>
                    <a:pt x="14" y="73"/>
                  </a:cubicBezTo>
                  <a:cubicBezTo>
                    <a:pt x="25" y="73"/>
                    <a:pt x="25" y="73"/>
                    <a:pt x="25" y="73"/>
                  </a:cubicBezTo>
                  <a:cubicBezTo>
                    <a:pt x="30" y="73"/>
                    <a:pt x="35" y="72"/>
                    <a:pt x="39" y="71"/>
                  </a:cubicBezTo>
                  <a:cubicBezTo>
                    <a:pt x="42" y="69"/>
                    <a:pt x="46" y="67"/>
                    <a:pt x="48" y="64"/>
                  </a:cubicBezTo>
                  <a:cubicBezTo>
                    <a:pt x="51" y="62"/>
                    <a:pt x="53" y="58"/>
                    <a:pt x="54" y="55"/>
                  </a:cubicBezTo>
                  <a:cubicBezTo>
                    <a:pt x="56" y="51"/>
                    <a:pt x="56" y="47"/>
                    <a:pt x="56" y="42"/>
                  </a:cubicBezTo>
                  <a:close/>
                  <a:moveTo>
                    <a:pt x="89" y="59"/>
                  </a:moveTo>
                  <a:cubicBezTo>
                    <a:pt x="90" y="64"/>
                    <a:pt x="91" y="68"/>
                    <a:pt x="95" y="71"/>
                  </a:cubicBezTo>
                  <a:cubicBezTo>
                    <a:pt x="98" y="74"/>
                    <a:pt x="102" y="76"/>
                    <a:pt x="108" y="76"/>
                  </a:cubicBezTo>
                  <a:cubicBezTo>
                    <a:pt x="111" y="76"/>
                    <a:pt x="114" y="75"/>
                    <a:pt x="118" y="74"/>
                  </a:cubicBezTo>
                  <a:cubicBezTo>
                    <a:pt x="121" y="73"/>
                    <a:pt x="123" y="72"/>
                    <a:pt x="126" y="70"/>
                  </a:cubicBezTo>
                  <a:cubicBezTo>
                    <a:pt x="126" y="81"/>
                    <a:pt x="126" y="81"/>
                    <a:pt x="126" y="81"/>
                  </a:cubicBezTo>
                  <a:cubicBezTo>
                    <a:pt x="125" y="82"/>
                    <a:pt x="124" y="82"/>
                    <a:pt x="123" y="83"/>
                  </a:cubicBezTo>
                  <a:cubicBezTo>
                    <a:pt x="121" y="84"/>
                    <a:pt x="120" y="84"/>
                    <a:pt x="118" y="85"/>
                  </a:cubicBezTo>
                  <a:cubicBezTo>
                    <a:pt x="116" y="85"/>
                    <a:pt x="114" y="86"/>
                    <a:pt x="112" y="86"/>
                  </a:cubicBezTo>
                  <a:cubicBezTo>
                    <a:pt x="109" y="86"/>
                    <a:pt x="107" y="86"/>
                    <a:pt x="104" y="86"/>
                  </a:cubicBezTo>
                  <a:cubicBezTo>
                    <a:pt x="100" y="86"/>
                    <a:pt x="96" y="86"/>
                    <a:pt x="92" y="84"/>
                  </a:cubicBezTo>
                  <a:cubicBezTo>
                    <a:pt x="89" y="83"/>
                    <a:pt x="86" y="81"/>
                    <a:pt x="83" y="78"/>
                  </a:cubicBezTo>
                  <a:cubicBezTo>
                    <a:pt x="81" y="76"/>
                    <a:pt x="79" y="73"/>
                    <a:pt x="78" y="69"/>
                  </a:cubicBezTo>
                  <a:cubicBezTo>
                    <a:pt x="76" y="65"/>
                    <a:pt x="76" y="60"/>
                    <a:pt x="76" y="55"/>
                  </a:cubicBezTo>
                  <a:cubicBezTo>
                    <a:pt x="76" y="50"/>
                    <a:pt x="76" y="45"/>
                    <a:pt x="78" y="41"/>
                  </a:cubicBezTo>
                  <a:cubicBezTo>
                    <a:pt x="80" y="37"/>
                    <a:pt x="82" y="34"/>
                    <a:pt x="85" y="31"/>
                  </a:cubicBezTo>
                  <a:cubicBezTo>
                    <a:pt x="88" y="28"/>
                    <a:pt x="91" y="26"/>
                    <a:pt x="94" y="25"/>
                  </a:cubicBezTo>
                  <a:cubicBezTo>
                    <a:pt x="97" y="24"/>
                    <a:pt x="101" y="23"/>
                    <a:pt x="104" y="23"/>
                  </a:cubicBezTo>
                  <a:cubicBezTo>
                    <a:pt x="109" y="23"/>
                    <a:pt x="112" y="24"/>
                    <a:pt x="116" y="25"/>
                  </a:cubicBezTo>
                  <a:cubicBezTo>
                    <a:pt x="119" y="27"/>
                    <a:pt x="122" y="29"/>
                    <a:pt x="124" y="31"/>
                  </a:cubicBezTo>
                  <a:cubicBezTo>
                    <a:pt x="126" y="34"/>
                    <a:pt x="128" y="37"/>
                    <a:pt x="129" y="40"/>
                  </a:cubicBezTo>
                  <a:cubicBezTo>
                    <a:pt x="130" y="44"/>
                    <a:pt x="131" y="48"/>
                    <a:pt x="131" y="52"/>
                  </a:cubicBezTo>
                  <a:cubicBezTo>
                    <a:pt x="131" y="59"/>
                    <a:pt x="131" y="59"/>
                    <a:pt x="131" y="59"/>
                  </a:cubicBezTo>
                  <a:lnTo>
                    <a:pt x="89" y="59"/>
                  </a:lnTo>
                  <a:close/>
                  <a:moveTo>
                    <a:pt x="116" y="43"/>
                  </a:moveTo>
                  <a:cubicBezTo>
                    <a:pt x="116" y="41"/>
                    <a:pt x="115" y="39"/>
                    <a:pt x="114" y="38"/>
                  </a:cubicBezTo>
                  <a:cubicBezTo>
                    <a:pt x="113" y="37"/>
                    <a:pt x="112" y="36"/>
                    <a:pt x="110" y="35"/>
                  </a:cubicBezTo>
                  <a:cubicBezTo>
                    <a:pt x="108" y="34"/>
                    <a:pt x="107" y="34"/>
                    <a:pt x="104" y="34"/>
                  </a:cubicBezTo>
                  <a:cubicBezTo>
                    <a:pt x="102" y="34"/>
                    <a:pt x="101" y="34"/>
                    <a:pt x="99" y="35"/>
                  </a:cubicBezTo>
                  <a:cubicBezTo>
                    <a:pt x="97" y="36"/>
                    <a:pt x="96" y="37"/>
                    <a:pt x="95" y="38"/>
                  </a:cubicBezTo>
                  <a:cubicBezTo>
                    <a:pt x="93" y="39"/>
                    <a:pt x="92" y="41"/>
                    <a:pt x="91" y="42"/>
                  </a:cubicBezTo>
                  <a:cubicBezTo>
                    <a:pt x="90" y="44"/>
                    <a:pt x="90" y="46"/>
                    <a:pt x="89" y="48"/>
                  </a:cubicBezTo>
                  <a:cubicBezTo>
                    <a:pt x="117" y="48"/>
                    <a:pt x="117" y="48"/>
                    <a:pt x="117" y="48"/>
                  </a:cubicBezTo>
                  <a:cubicBezTo>
                    <a:pt x="117" y="46"/>
                    <a:pt x="117" y="44"/>
                    <a:pt x="116" y="43"/>
                  </a:cubicBezTo>
                  <a:close/>
                  <a:moveTo>
                    <a:pt x="168" y="85"/>
                  </a:moveTo>
                  <a:cubicBezTo>
                    <a:pt x="167" y="85"/>
                    <a:pt x="166" y="86"/>
                    <a:pt x="166" y="86"/>
                  </a:cubicBezTo>
                  <a:cubicBezTo>
                    <a:pt x="165" y="86"/>
                    <a:pt x="164" y="86"/>
                    <a:pt x="163" y="86"/>
                  </a:cubicBezTo>
                  <a:cubicBezTo>
                    <a:pt x="161" y="86"/>
                    <a:pt x="160" y="86"/>
                    <a:pt x="160" y="86"/>
                  </a:cubicBezTo>
                  <a:cubicBezTo>
                    <a:pt x="153" y="86"/>
                    <a:pt x="149" y="85"/>
                    <a:pt x="146" y="81"/>
                  </a:cubicBezTo>
                  <a:cubicBezTo>
                    <a:pt x="143" y="78"/>
                    <a:pt x="142" y="73"/>
                    <a:pt x="142" y="67"/>
                  </a:cubicBezTo>
                  <a:cubicBezTo>
                    <a:pt x="142" y="36"/>
                    <a:pt x="142" y="36"/>
                    <a:pt x="142" y="36"/>
                  </a:cubicBezTo>
                  <a:cubicBezTo>
                    <a:pt x="132" y="36"/>
                    <a:pt x="132" y="36"/>
                    <a:pt x="132" y="36"/>
                  </a:cubicBezTo>
                  <a:cubicBezTo>
                    <a:pt x="132" y="25"/>
                    <a:pt x="132" y="25"/>
                    <a:pt x="132" y="25"/>
                  </a:cubicBezTo>
                  <a:cubicBezTo>
                    <a:pt x="142" y="25"/>
                    <a:pt x="142" y="25"/>
                    <a:pt x="142" y="25"/>
                  </a:cubicBezTo>
                  <a:cubicBezTo>
                    <a:pt x="142" y="11"/>
                    <a:pt x="142" y="11"/>
                    <a:pt x="142" y="11"/>
                  </a:cubicBezTo>
                  <a:cubicBezTo>
                    <a:pt x="155" y="6"/>
                    <a:pt x="155" y="6"/>
                    <a:pt x="155" y="6"/>
                  </a:cubicBezTo>
                  <a:cubicBezTo>
                    <a:pt x="155" y="25"/>
                    <a:pt x="155" y="25"/>
                    <a:pt x="155" y="25"/>
                  </a:cubicBezTo>
                  <a:cubicBezTo>
                    <a:pt x="170" y="25"/>
                    <a:pt x="170" y="25"/>
                    <a:pt x="170" y="25"/>
                  </a:cubicBezTo>
                  <a:cubicBezTo>
                    <a:pt x="170" y="36"/>
                    <a:pt x="170" y="36"/>
                    <a:pt x="170" y="36"/>
                  </a:cubicBezTo>
                  <a:cubicBezTo>
                    <a:pt x="155" y="36"/>
                    <a:pt x="155" y="36"/>
                    <a:pt x="155" y="36"/>
                  </a:cubicBezTo>
                  <a:cubicBezTo>
                    <a:pt x="155" y="65"/>
                    <a:pt x="155" y="65"/>
                    <a:pt x="155" y="65"/>
                  </a:cubicBezTo>
                  <a:cubicBezTo>
                    <a:pt x="155" y="69"/>
                    <a:pt x="156" y="71"/>
                    <a:pt x="158" y="73"/>
                  </a:cubicBezTo>
                  <a:cubicBezTo>
                    <a:pt x="159" y="74"/>
                    <a:pt x="161" y="75"/>
                    <a:pt x="164" y="75"/>
                  </a:cubicBezTo>
                  <a:cubicBezTo>
                    <a:pt x="165" y="75"/>
                    <a:pt x="166" y="75"/>
                    <a:pt x="167" y="75"/>
                  </a:cubicBezTo>
                  <a:cubicBezTo>
                    <a:pt x="168" y="74"/>
                    <a:pt x="169" y="74"/>
                    <a:pt x="170" y="73"/>
                  </a:cubicBezTo>
                  <a:cubicBezTo>
                    <a:pt x="170" y="84"/>
                    <a:pt x="170" y="84"/>
                    <a:pt x="170" y="84"/>
                  </a:cubicBezTo>
                  <a:cubicBezTo>
                    <a:pt x="170" y="85"/>
                    <a:pt x="169" y="85"/>
                    <a:pt x="168" y="85"/>
                  </a:cubicBezTo>
                  <a:close/>
                  <a:moveTo>
                    <a:pt x="185" y="59"/>
                  </a:moveTo>
                  <a:cubicBezTo>
                    <a:pt x="186" y="64"/>
                    <a:pt x="187" y="68"/>
                    <a:pt x="190" y="71"/>
                  </a:cubicBezTo>
                  <a:cubicBezTo>
                    <a:pt x="194" y="74"/>
                    <a:pt x="198" y="76"/>
                    <a:pt x="204" y="76"/>
                  </a:cubicBezTo>
                  <a:cubicBezTo>
                    <a:pt x="207" y="76"/>
                    <a:pt x="210" y="75"/>
                    <a:pt x="213" y="74"/>
                  </a:cubicBezTo>
                  <a:cubicBezTo>
                    <a:pt x="217" y="73"/>
                    <a:pt x="219" y="72"/>
                    <a:pt x="222" y="70"/>
                  </a:cubicBezTo>
                  <a:cubicBezTo>
                    <a:pt x="222" y="81"/>
                    <a:pt x="222" y="81"/>
                    <a:pt x="222" y="81"/>
                  </a:cubicBezTo>
                  <a:cubicBezTo>
                    <a:pt x="221" y="82"/>
                    <a:pt x="220" y="82"/>
                    <a:pt x="218" y="83"/>
                  </a:cubicBezTo>
                  <a:cubicBezTo>
                    <a:pt x="217" y="84"/>
                    <a:pt x="216" y="84"/>
                    <a:pt x="214" y="85"/>
                  </a:cubicBezTo>
                  <a:cubicBezTo>
                    <a:pt x="212" y="85"/>
                    <a:pt x="210" y="86"/>
                    <a:pt x="208" y="86"/>
                  </a:cubicBezTo>
                  <a:cubicBezTo>
                    <a:pt x="205" y="86"/>
                    <a:pt x="203" y="86"/>
                    <a:pt x="200" y="86"/>
                  </a:cubicBezTo>
                  <a:cubicBezTo>
                    <a:pt x="196" y="86"/>
                    <a:pt x="192" y="86"/>
                    <a:pt x="188" y="84"/>
                  </a:cubicBezTo>
                  <a:cubicBezTo>
                    <a:pt x="185" y="83"/>
                    <a:pt x="182" y="81"/>
                    <a:pt x="179" y="78"/>
                  </a:cubicBezTo>
                  <a:cubicBezTo>
                    <a:pt x="177" y="76"/>
                    <a:pt x="175" y="73"/>
                    <a:pt x="173" y="69"/>
                  </a:cubicBezTo>
                  <a:cubicBezTo>
                    <a:pt x="172" y="65"/>
                    <a:pt x="171" y="60"/>
                    <a:pt x="171" y="55"/>
                  </a:cubicBezTo>
                  <a:cubicBezTo>
                    <a:pt x="171" y="50"/>
                    <a:pt x="172" y="45"/>
                    <a:pt x="174" y="41"/>
                  </a:cubicBezTo>
                  <a:cubicBezTo>
                    <a:pt x="176" y="37"/>
                    <a:pt x="178" y="34"/>
                    <a:pt x="181" y="31"/>
                  </a:cubicBezTo>
                  <a:cubicBezTo>
                    <a:pt x="183" y="28"/>
                    <a:pt x="187" y="26"/>
                    <a:pt x="190" y="25"/>
                  </a:cubicBezTo>
                  <a:cubicBezTo>
                    <a:pt x="193" y="24"/>
                    <a:pt x="197" y="23"/>
                    <a:pt x="200" y="23"/>
                  </a:cubicBezTo>
                  <a:cubicBezTo>
                    <a:pt x="205" y="23"/>
                    <a:pt x="208" y="24"/>
                    <a:pt x="212" y="25"/>
                  </a:cubicBezTo>
                  <a:cubicBezTo>
                    <a:pt x="215" y="27"/>
                    <a:pt x="218" y="29"/>
                    <a:pt x="220" y="31"/>
                  </a:cubicBezTo>
                  <a:cubicBezTo>
                    <a:pt x="222" y="34"/>
                    <a:pt x="224" y="37"/>
                    <a:pt x="225" y="40"/>
                  </a:cubicBezTo>
                  <a:cubicBezTo>
                    <a:pt x="226" y="44"/>
                    <a:pt x="227" y="48"/>
                    <a:pt x="227" y="52"/>
                  </a:cubicBezTo>
                  <a:cubicBezTo>
                    <a:pt x="227" y="59"/>
                    <a:pt x="227" y="59"/>
                    <a:pt x="227" y="59"/>
                  </a:cubicBezTo>
                  <a:lnTo>
                    <a:pt x="185" y="59"/>
                  </a:lnTo>
                  <a:close/>
                  <a:moveTo>
                    <a:pt x="212" y="43"/>
                  </a:moveTo>
                  <a:cubicBezTo>
                    <a:pt x="212" y="41"/>
                    <a:pt x="211" y="39"/>
                    <a:pt x="210" y="38"/>
                  </a:cubicBezTo>
                  <a:cubicBezTo>
                    <a:pt x="209" y="37"/>
                    <a:pt x="208" y="36"/>
                    <a:pt x="206" y="35"/>
                  </a:cubicBezTo>
                  <a:cubicBezTo>
                    <a:pt x="204" y="34"/>
                    <a:pt x="202" y="34"/>
                    <a:pt x="200" y="34"/>
                  </a:cubicBezTo>
                  <a:cubicBezTo>
                    <a:pt x="198" y="34"/>
                    <a:pt x="197" y="34"/>
                    <a:pt x="195" y="35"/>
                  </a:cubicBezTo>
                  <a:cubicBezTo>
                    <a:pt x="193" y="36"/>
                    <a:pt x="192" y="37"/>
                    <a:pt x="191" y="38"/>
                  </a:cubicBezTo>
                  <a:cubicBezTo>
                    <a:pt x="189" y="39"/>
                    <a:pt x="188" y="41"/>
                    <a:pt x="187" y="42"/>
                  </a:cubicBezTo>
                  <a:cubicBezTo>
                    <a:pt x="186" y="44"/>
                    <a:pt x="186" y="46"/>
                    <a:pt x="185" y="48"/>
                  </a:cubicBezTo>
                  <a:cubicBezTo>
                    <a:pt x="213" y="48"/>
                    <a:pt x="213" y="48"/>
                    <a:pt x="213" y="48"/>
                  </a:cubicBezTo>
                  <a:cubicBezTo>
                    <a:pt x="213" y="46"/>
                    <a:pt x="213" y="44"/>
                    <a:pt x="212" y="43"/>
                  </a:cubicBezTo>
                  <a:close/>
                  <a:moveTo>
                    <a:pt x="272" y="85"/>
                  </a:moveTo>
                  <a:cubicBezTo>
                    <a:pt x="269" y="86"/>
                    <a:pt x="266" y="86"/>
                    <a:pt x="262" y="86"/>
                  </a:cubicBezTo>
                  <a:cubicBezTo>
                    <a:pt x="257" y="86"/>
                    <a:pt x="253" y="86"/>
                    <a:pt x="250" y="84"/>
                  </a:cubicBezTo>
                  <a:cubicBezTo>
                    <a:pt x="246" y="83"/>
                    <a:pt x="243" y="81"/>
                    <a:pt x="240" y="78"/>
                  </a:cubicBezTo>
                  <a:cubicBezTo>
                    <a:pt x="238" y="75"/>
                    <a:pt x="236" y="72"/>
                    <a:pt x="234" y="68"/>
                  </a:cubicBezTo>
                  <a:cubicBezTo>
                    <a:pt x="233" y="65"/>
                    <a:pt x="232" y="61"/>
                    <a:pt x="232" y="56"/>
                  </a:cubicBezTo>
                  <a:cubicBezTo>
                    <a:pt x="232" y="51"/>
                    <a:pt x="233" y="47"/>
                    <a:pt x="234" y="43"/>
                  </a:cubicBezTo>
                  <a:cubicBezTo>
                    <a:pt x="236" y="39"/>
                    <a:pt x="238" y="35"/>
                    <a:pt x="241" y="32"/>
                  </a:cubicBezTo>
                  <a:cubicBezTo>
                    <a:pt x="244" y="29"/>
                    <a:pt x="247" y="27"/>
                    <a:pt x="251" y="25"/>
                  </a:cubicBezTo>
                  <a:cubicBezTo>
                    <a:pt x="255" y="24"/>
                    <a:pt x="260" y="23"/>
                    <a:pt x="265" y="23"/>
                  </a:cubicBezTo>
                  <a:cubicBezTo>
                    <a:pt x="266" y="23"/>
                    <a:pt x="268" y="23"/>
                    <a:pt x="269" y="23"/>
                  </a:cubicBezTo>
                  <a:cubicBezTo>
                    <a:pt x="271" y="24"/>
                    <a:pt x="272" y="24"/>
                    <a:pt x="273" y="24"/>
                  </a:cubicBezTo>
                  <a:cubicBezTo>
                    <a:pt x="275" y="24"/>
                    <a:pt x="276" y="25"/>
                    <a:pt x="277" y="25"/>
                  </a:cubicBezTo>
                  <a:cubicBezTo>
                    <a:pt x="278" y="25"/>
                    <a:pt x="279" y="26"/>
                    <a:pt x="279" y="26"/>
                  </a:cubicBezTo>
                  <a:cubicBezTo>
                    <a:pt x="279" y="39"/>
                    <a:pt x="279" y="39"/>
                    <a:pt x="279" y="39"/>
                  </a:cubicBezTo>
                  <a:cubicBezTo>
                    <a:pt x="277" y="38"/>
                    <a:pt x="275" y="36"/>
                    <a:pt x="273" y="36"/>
                  </a:cubicBezTo>
                  <a:cubicBezTo>
                    <a:pt x="270" y="35"/>
                    <a:pt x="268" y="34"/>
                    <a:pt x="265" y="34"/>
                  </a:cubicBezTo>
                  <a:cubicBezTo>
                    <a:pt x="263" y="34"/>
                    <a:pt x="260" y="35"/>
                    <a:pt x="258" y="36"/>
                  </a:cubicBezTo>
                  <a:cubicBezTo>
                    <a:pt x="255" y="37"/>
                    <a:pt x="253" y="38"/>
                    <a:pt x="252" y="40"/>
                  </a:cubicBezTo>
                  <a:cubicBezTo>
                    <a:pt x="250" y="41"/>
                    <a:pt x="249" y="44"/>
                    <a:pt x="248" y="46"/>
                  </a:cubicBezTo>
                  <a:cubicBezTo>
                    <a:pt x="247" y="49"/>
                    <a:pt x="246" y="52"/>
                    <a:pt x="246" y="55"/>
                  </a:cubicBezTo>
                  <a:cubicBezTo>
                    <a:pt x="246" y="58"/>
                    <a:pt x="247" y="61"/>
                    <a:pt x="247" y="64"/>
                  </a:cubicBezTo>
                  <a:cubicBezTo>
                    <a:pt x="248" y="66"/>
                    <a:pt x="250" y="68"/>
                    <a:pt x="251" y="70"/>
                  </a:cubicBezTo>
                  <a:cubicBezTo>
                    <a:pt x="253" y="72"/>
                    <a:pt x="255" y="73"/>
                    <a:pt x="257" y="74"/>
                  </a:cubicBezTo>
                  <a:cubicBezTo>
                    <a:pt x="259" y="75"/>
                    <a:pt x="262" y="75"/>
                    <a:pt x="265" y="75"/>
                  </a:cubicBezTo>
                  <a:cubicBezTo>
                    <a:pt x="266" y="75"/>
                    <a:pt x="267" y="75"/>
                    <a:pt x="269" y="75"/>
                  </a:cubicBezTo>
                  <a:cubicBezTo>
                    <a:pt x="270" y="75"/>
                    <a:pt x="271" y="74"/>
                    <a:pt x="272" y="74"/>
                  </a:cubicBezTo>
                  <a:cubicBezTo>
                    <a:pt x="274" y="73"/>
                    <a:pt x="275" y="73"/>
                    <a:pt x="276" y="72"/>
                  </a:cubicBezTo>
                  <a:cubicBezTo>
                    <a:pt x="277" y="72"/>
                    <a:pt x="278" y="71"/>
                    <a:pt x="279" y="70"/>
                  </a:cubicBezTo>
                  <a:cubicBezTo>
                    <a:pt x="279" y="82"/>
                    <a:pt x="279" y="82"/>
                    <a:pt x="279" y="82"/>
                  </a:cubicBezTo>
                  <a:cubicBezTo>
                    <a:pt x="277" y="84"/>
                    <a:pt x="275" y="85"/>
                    <a:pt x="272" y="85"/>
                  </a:cubicBezTo>
                  <a:close/>
                  <a:moveTo>
                    <a:pt x="320" y="85"/>
                  </a:moveTo>
                  <a:cubicBezTo>
                    <a:pt x="319" y="85"/>
                    <a:pt x="319" y="86"/>
                    <a:pt x="318" y="86"/>
                  </a:cubicBezTo>
                  <a:cubicBezTo>
                    <a:pt x="317" y="86"/>
                    <a:pt x="316" y="86"/>
                    <a:pt x="315" y="86"/>
                  </a:cubicBezTo>
                  <a:cubicBezTo>
                    <a:pt x="314" y="86"/>
                    <a:pt x="313" y="86"/>
                    <a:pt x="312" y="86"/>
                  </a:cubicBezTo>
                  <a:cubicBezTo>
                    <a:pt x="306" y="86"/>
                    <a:pt x="301" y="85"/>
                    <a:pt x="298" y="81"/>
                  </a:cubicBezTo>
                  <a:cubicBezTo>
                    <a:pt x="295" y="78"/>
                    <a:pt x="294" y="73"/>
                    <a:pt x="294" y="67"/>
                  </a:cubicBezTo>
                  <a:cubicBezTo>
                    <a:pt x="294" y="36"/>
                    <a:pt x="294" y="36"/>
                    <a:pt x="294" y="36"/>
                  </a:cubicBezTo>
                  <a:cubicBezTo>
                    <a:pt x="284" y="36"/>
                    <a:pt x="284" y="36"/>
                    <a:pt x="284" y="36"/>
                  </a:cubicBezTo>
                  <a:cubicBezTo>
                    <a:pt x="284" y="25"/>
                    <a:pt x="284" y="25"/>
                    <a:pt x="284" y="25"/>
                  </a:cubicBezTo>
                  <a:cubicBezTo>
                    <a:pt x="294" y="25"/>
                    <a:pt x="294" y="25"/>
                    <a:pt x="294" y="25"/>
                  </a:cubicBezTo>
                  <a:cubicBezTo>
                    <a:pt x="294" y="11"/>
                    <a:pt x="294" y="11"/>
                    <a:pt x="294" y="11"/>
                  </a:cubicBezTo>
                  <a:cubicBezTo>
                    <a:pt x="308" y="6"/>
                    <a:pt x="308" y="6"/>
                    <a:pt x="308" y="6"/>
                  </a:cubicBezTo>
                  <a:cubicBezTo>
                    <a:pt x="308" y="25"/>
                    <a:pt x="308" y="25"/>
                    <a:pt x="308" y="25"/>
                  </a:cubicBezTo>
                  <a:cubicBezTo>
                    <a:pt x="322" y="25"/>
                    <a:pt x="322" y="25"/>
                    <a:pt x="322" y="25"/>
                  </a:cubicBezTo>
                  <a:cubicBezTo>
                    <a:pt x="322" y="36"/>
                    <a:pt x="322" y="36"/>
                    <a:pt x="322" y="36"/>
                  </a:cubicBezTo>
                  <a:cubicBezTo>
                    <a:pt x="308" y="36"/>
                    <a:pt x="308" y="36"/>
                    <a:pt x="308" y="36"/>
                  </a:cubicBezTo>
                  <a:cubicBezTo>
                    <a:pt x="308" y="65"/>
                    <a:pt x="308" y="65"/>
                    <a:pt x="308" y="65"/>
                  </a:cubicBezTo>
                  <a:cubicBezTo>
                    <a:pt x="308" y="69"/>
                    <a:pt x="308" y="71"/>
                    <a:pt x="310" y="73"/>
                  </a:cubicBezTo>
                  <a:cubicBezTo>
                    <a:pt x="311" y="74"/>
                    <a:pt x="313" y="75"/>
                    <a:pt x="316" y="75"/>
                  </a:cubicBezTo>
                  <a:cubicBezTo>
                    <a:pt x="317" y="75"/>
                    <a:pt x="318" y="75"/>
                    <a:pt x="319" y="75"/>
                  </a:cubicBezTo>
                  <a:cubicBezTo>
                    <a:pt x="320" y="74"/>
                    <a:pt x="321" y="74"/>
                    <a:pt x="322" y="73"/>
                  </a:cubicBezTo>
                  <a:cubicBezTo>
                    <a:pt x="322" y="84"/>
                    <a:pt x="322" y="84"/>
                    <a:pt x="322" y="84"/>
                  </a:cubicBezTo>
                  <a:cubicBezTo>
                    <a:pt x="322" y="85"/>
                    <a:pt x="321" y="85"/>
                    <a:pt x="320" y="85"/>
                  </a:cubicBez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gradFill>
                  <a:gsLst>
                    <a:gs pos="84956">
                      <a:schemeClr val="tx1"/>
                    </a:gs>
                    <a:gs pos="57000">
                      <a:schemeClr val="tx1"/>
                    </a:gs>
                  </a:gsLst>
                  <a:lin ang="5400000" scaled="0"/>
                </a:gradFill>
              </a:endParaRPr>
            </a:p>
          </p:txBody>
        </p:sp>
        <p:sp>
          <p:nvSpPr>
            <p:cNvPr id="10" name="Freeform 7"/>
            <p:cNvSpPr>
              <a:spLocks noChangeAspect="1" noEditPoints="1"/>
            </p:cNvSpPr>
            <p:nvPr/>
          </p:nvSpPr>
          <p:spPr bwMode="auto">
            <a:xfrm>
              <a:off x="3197976" y="2454267"/>
              <a:ext cx="338091" cy="95421"/>
            </a:xfrm>
            <a:custGeom>
              <a:avLst/>
              <a:gdLst>
                <a:gd name="T0" fmla="*/ 20 w 416"/>
                <a:gd name="T1" fmla="*/ 55 h 117"/>
                <a:gd name="T2" fmla="*/ 0 w 416"/>
                <a:gd name="T3" fmla="*/ 4 h 117"/>
                <a:gd name="T4" fmla="*/ 53 w 416"/>
                <a:gd name="T5" fmla="*/ 18 h 117"/>
                <a:gd name="T6" fmla="*/ 44 w 416"/>
                <a:gd name="T7" fmla="*/ 47 h 117"/>
                <a:gd name="T8" fmla="*/ 42 w 416"/>
                <a:gd name="T9" fmla="*/ 55 h 117"/>
                <a:gd name="T10" fmla="*/ 42 w 416"/>
                <a:gd name="T11" fmla="*/ 89 h 117"/>
                <a:gd name="T12" fmla="*/ 32 w 416"/>
                <a:gd name="T13" fmla="*/ 17 h 117"/>
                <a:gd name="T14" fmla="*/ 25 w 416"/>
                <a:gd name="T15" fmla="*/ 43 h 117"/>
                <a:gd name="T16" fmla="*/ 40 w 416"/>
                <a:gd name="T17" fmla="*/ 29 h 117"/>
                <a:gd name="T18" fmla="*/ 101 w 416"/>
                <a:gd name="T19" fmla="*/ 78 h 117"/>
                <a:gd name="T20" fmla="*/ 102 w 416"/>
                <a:gd name="T21" fmla="*/ 89 h 117"/>
                <a:gd name="T22" fmla="*/ 67 w 416"/>
                <a:gd name="T23" fmla="*/ 82 h 117"/>
                <a:gd name="T24" fmla="*/ 69 w 416"/>
                <a:gd name="T25" fmla="*/ 35 h 117"/>
                <a:gd name="T26" fmla="*/ 108 w 416"/>
                <a:gd name="T27" fmla="*/ 35 h 117"/>
                <a:gd name="T28" fmla="*/ 73 w 416"/>
                <a:gd name="T29" fmla="*/ 63 h 117"/>
                <a:gd name="T30" fmla="*/ 88 w 416"/>
                <a:gd name="T31" fmla="*/ 38 h 117"/>
                <a:gd name="T32" fmla="*/ 73 w 416"/>
                <a:gd name="T33" fmla="*/ 52 h 117"/>
                <a:gd name="T34" fmla="*/ 158 w 416"/>
                <a:gd name="T35" fmla="*/ 79 h 117"/>
                <a:gd name="T36" fmla="*/ 132 w 416"/>
                <a:gd name="T37" fmla="*/ 90 h 117"/>
                <a:gd name="T38" fmla="*/ 120 w 416"/>
                <a:gd name="T39" fmla="*/ 74 h 117"/>
                <a:gd name="T40" fmla="*/ 136 w 416"/>
                <a:gd name="T41" fmla="*/ 80 h 117"/>
                <a:gd name="T42" fmla="*/ 144 w 416"/>
                <a:gd name="T43" fmla="*/ 68 h 117"/>
                <a:gd name="T44" fmla="*/ 124 w 416"/>
                <a:gd name="T45" fmla="*/ 57 h 117"/>
                <a:gd name="T46" fmla="*/ 126 w 416"/>
                <a:gd name="T47" fmla="*/ 32 h 117"/>
                <a:gd name="T48" fmla="*/ 151 w 416"/>
                <a:gd name="T49" fmla="*/ 28 h 117"/>
                <a:gd name="T50" fmla="*/ 154 w 416"/>
                <a:gd name="T51" fmla="*/ 40 h 117"/>
                <a:gd name="T52" fmla="*/ 136 w 416"/>
                <a:gd name="T53" fmla="*/ 40 h 117"/>
                <a:gd name="T54" fmla="*/ 139 w 416"/>
                <a:gd name="T55" fmla="*/ 52 h 117"/>
                <a:gd name="T56" fmla="*/ 159 w 416"/>
                <a:gd name="T57" fmla="*/ 65 h 117"/>
                <a:gd name="T58" fmla="*/ 217 w 416"/>
                <a:gd name="T59" fmla="*/ 81 h 117"/>
                <a:gd name="T60" fmla="*/ 186 w 416"/>
                <a:gd name="T61" fmla="*/ 88 h 117"/>
                <a:gd name="T62" fmla="*/ 179 w 416"/>
                <a:gd name="T63" fmla="*/ 117 h 117"/>
                <a:gd name="T64" fmla="*/ 179 w 416"/>
                <a:gd name="T65" fmla="*/ 38 h 117"/>
                <a:gd name="T66" fmla="*/ 193 w 416"/>
                <a:gd name="T67" fmla="*/ 28 h 117"/>
                <a:gd name="T68" fmla="*/ 223 w 416"/>
                <a:gd name="T69" fmla="*/ 46 h 117"/>
                <a:gd name="T70" fmla="*/ 206 w 416"/>
                <a:gd name="T71" fmla="*/ 43 h 117"/>
                <a:gd name="T72" fmla="*/ 184 w 416"/>
                <a:gd name="T73" fmla="*/ 43 h 117"/>
                <a:gd name="T74" fmla="*/ 180 w 416"/>
                <a:gd name="T75" fmla="*/ 70 h 117"/>
                <a:gd name="T76" fmla="*/ 201 w 416"/>
                <a:gd name="T77" fmla="*/ 78 h 117"/>
                <a:gd name="T78" fmla="*/ 292 w 416"/>
                <a:gd name="T79" fmla="*/ 58 h 117"/>
                <a:gd name="T80" fmla="*/ 260 w 416"/>
                <a:gd name="T81" fmla="*/ 90 h 117"/>
                <a:gd name="T82" fmla="*/ 229 w 416"/>
                <a:gd name="T83" fmla="*/ 59 h 117"/>
                <a:gd name="T84" fmla="*/ 261 w 416"/>
                <a:gd name="T85" fmla="*/ 27 h 117"/>
                <a:gd name="T86" fmla="*/ 292 w 416"/>
                <a:gd name="T87" fmla="*/ 58 h 117"/>
                <a:gd name="T88" fmla="*/ 254 w 416"/>
                <a:gd name="T89" fmla="*/ 39 h 117"/>
                <a:gd name="T90" fmla="*/ 245 w 416"/>
                <a:gd name="T91" fmla="*/ 68 h 117"/>
                <a:gd name="T92" fmla="*/ 273 w 416"/>
                <a:gd name="T93" fmla="*/ 74 h 117"/>
                <a:gd name="T94" fmla="*/ 336 w 416"/>
                <a:gd name="T95" fmla="*/ 42 h 117"/>
                <a:gd name="T96" fmla="*/ 313 w 416"/>
                <a:gd name="T97" fmla="*/ 48 h 117"/>
                <a:gd name="T98" fmla="*/ 298 w 416"/>
                <a:gd name="T99" fmla="*/ 29 h 117"/>
                <a:gd name="T100" fmla="*/ 321 w 416"/>
                <a:gd name="T101" fmla="*/ 30 h 117"/>
                <a:gd name="T102" fmla="*/ 352 w 416"/>
                <a:gd name="T103" fmla="*/ 89 h 117"/>
                <a:gd name="T104" fmla="*/ 402 w 416"/>
                <a:gd name="T105" fmla="*/ 80 h 117"/>
                <a:gd name="T106" fmla="*/ 382 w 416"/>
                <a:gd name="T107" fmla="*/ 90 h 117"/>
                <a:gd name="T108" fmla="*/ 357 w 416"/>
                <a:gd name="T109" fmla="*/ 60 h 117"/>
                <a:gd name="T110" fmla="*/ 385 w 416"/>
                <a:gd name="T111" fmla="*/ 27 h 117"/>
                <a:gd name="T112" fmla="*/ 402 w 416"/>
                <a:gd name="T113" fmla="*/ 36 h 117"/>
                <a:gd name="T114" fmla="*/ 416 w 416"/>
                <a:gd name="T115" fmla="*/ 89 h 117"/>
                <a:gd name="T116" fmla="*/ 398 w 416"/>
                <a:gd name="T117" fmla="*/ 43 h 117"/>
                <a:gd name="T118" fmla="*/ 376 w 416"/>
                <a:gd name="T119" fmla="*/ 44 h 117"/>
                <a:gd name="T120" fmla="*/ 376 w 416"/>
                <a:gd name="T121" fmla="*/ 74 h 117"/>
                <a:gd name="T122" fmla="*/ 398 w 416"/>
                <a:gd name="T12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117">
                  <a:moveTo>
                    <a:pt x="42" y="89"/>
                  </a:moveTo>
                  <a:cubicBezTo>
                    <a:pt x="32" y="65"/>
                    <a:pt x="32" y="65"/>
                    <a:pt x="32" y="65"/>
                  </a:cubicBezTo>
                  <a:cubicBezTo>
                    <a:pt x="30" y="61"/>
                    <a:pt x="29" y="58"/>
                    <a:pt x="27" y="57"/>
                  </a:cubicBezTo>
                  <a:cubicBezTo>
                    <a:pt x="25" y="55"/>
                    <a:pt x="22" y="55"/>
                    <a:pt x="20" y="55"/>
                  </a:cubicBezTo>
                  <a:cubicBezTo>
                    <a:pt x="14" y="55"/>
                    <a:pt x="14" y="55"/>
                    <a:pt x="14" y="55"/>
                  </a:cubicBezTo>
                  <a:cubicBezTo>
                    <a:pt x="14" y="89"/>
                    <a:pt x="14" y="89"/>
                    <a:pt x="14" y="89"/>
                  </a:cubicBezTo>
                  <a:cubicBezTo>
                    <a:pt x="0" y="89"/>
                    <a:pt x="0" y="89"/>
                    <a:pt x="0" y="89"/>
                  </a:cubicBezTo>
                  <a:cubicBezTo>
                    <a:pt x="0" y="4"/>
                    <a:pt x="0" y="4"/>
                    <a:pt x="0" y="4"/>
                  </a:cubicBezTo>
                  <a:cubicBezTo>
                    <a:pt x="27" y="4"/>
                    <a:pt x="27" y="4"/>
                    <a:pt x="27" y="4"/>
                  </a:cubicBezTo>
                  <a:cubicBezTo>
                    <a:pt x="32" y="4"/>
                    <a:pt x="36" y="5"/>
                    <a:pt x="39" y="6"/>
                  </a:cubicBezTo>
                  <a:cubicBezTo>
                    <a:pt x="43" y="7"/>
                    <a:pt x="46" y="9"/>
                    <a:pt x="48" y="11"/>
                  </a:cubicBezTo>
                  <a:cubicBezTo>
                    <a:pt x="50" y="13"/>
                    <a:pt x="52" y="15"/>
                    <a:pt x="53" y="18"/>
                  </a:cubicBezTo>
                  <a:cubicBezTo>
                    <a:pt x="54" y="21"/>
                    <a:pt x="55" y="24"/>
                    <a:pt x="55" y="27"/>
                  </a:cubicBezTo>
                  <a:cubicBezTo>
                    <a:pt x="55" y="30"/>
                    <a:pt x="54" y="33"/>
                    <a:pt x="54" y="36"/>
                  </a:cubicBezTo>
                  <a:cubicBezTo>
                    <a:pt x="53" y="38"/>
                    <a:pt x="51" y="40"/>
                    <a:pt x="50" y="42"/>
                  </a:cubicBezTo>
                  <a:cubicBezTo>
                    <a:pt x="48" y="44"/>
                    <a:pt x="46" y="46"/>
                    <a:pt x="44" y="47"/>
                  </a:cubicBezTo>
                  <a:cubicBezTo>
                    <a:pt x="42" y="49"/>
                    <a:pt x="39" y="50"/>
                    <a:pt x="36" y="51"/>
                  </a:cubicBezTo>
                  <a:cubicBezTo>
                    <a:pt x="36" y="51"/>
                    <a:pt x="36" y="51"/>
                    <a:pt x="36" y="51"/>
                  </a:cubicBezTo>
                  <a:cubicBezTo>
                    <a:pt x="37" y="51"/>
                    <a:pt x="38" y="52"/>
                    <a:pt x="39" y="52"/>
                  </a:cubicBezTo>
                  <a:cubicBezTo>
                    <a:pt x="40" y="53"/>
                    <a:pt x="41" y="54"/>
                    <a:pt x="42" y="55"/>
                  </a:cubicBezTo>
                  <a:cubicBezTo>
                    <a:pt x="43" y="56"/>
                    <a:pt x="43" y="57"/>
                    <a:pt x="44" y="58"/>
                  </a:cubicBezTo>
                  <a:cubicBezTo>
                    <a:pt x="45" y="59"/>
                    <a:pt x="45" y="60"/>
                    <a:pt x="46" y="61"/>
                  </a:cubicBezTo>
                  <a:cubicBezTo>
                    <a:pt x="59" y="89"/>
                    <a:pt x="59" y="89"/>
                    <a:pt x="59" y="89"/>
                  </a:cubicBezTo>
                  <a:lnTo>
                    <a:pt x="42" y="89"/>
                  </a:lnTo>
                  <a:close/>
                  <a:moveTo>
                    <a:pt x="40" y="29"/>
                  </a:moveTo>
                  <a:cubicBezTo>
                    <a:pt x="40" y="27"/>
                    <a:pt x="40" y="25"/>
                    <a:pt x="39" y="23"/>
                  </a:cubicBezTo>
                  <a:cubicBezTo>
                    <a:pt x="39" y="22"/>
                    <a:pt x="38" y="21"/>
                    <a:pt x="36" y="20"/>
                  </a:cubicBezTo>
                  <a:cubicBezTo>
                    <a:pt x="35" y="18"/>
                    <a:pt x="34" y="18"/>
                    <a:pt x="32" y="17"/>
                  </a:cubicBezTo>
                  <a:cubicBezTo>
                    <a:pt x="30" y="16"/>
                    <a:pt x="28" y="16"/>
                    <a:pt x="25" y="16"/>
                  </a:cubicBezTo>
                  <a:cubicBezTo>
                    <a:pt x="14" y="16"/>
                    <a:pt x="14" y="16"/>
                    <a:pt x="14" y="16"/>
                  </a:cubicBezTo>
                  <a:cubicBezTo>
                    <a:pt x="14" y="43"/>
                    <a:pt x="14" y="43"/>
                    <a:pt x="14" y="43"/>
                  </a:cubicBezTo>
                  <a:cubicBezTo>
                    <a:pt x="25" y="43"/>
                    <a:pt x="25" y="43"/>
                    <a:pt x="25" y="43"/>
                  </a:cubicBezTo>
                  <a:cubicBezTo>
                    <a:pt x="27" y="43"/>
                    <a:pt x="29" y="42"/>
                    <a:pt x="31" y="42"/>
                  </a:cubicBezTo>
                  <a:cubicBezTo>
                    <a:pt x="33" y="41"/>
                    <a:pt x="35" y="40"/>
                    <a:pt x="36" y="39"/>
                  </a:cubicBezTo>
                  <a:cubicBezTo>
                    <a:pt x="37" y="37"/>
                    <a:pt x="38" y="36"/>
                    <a:pt x="39" y="34"/>
                  </a:cubicBezTo>
                  <a:cubicBezTo>
                    <a:pt x="40" y="32"/>
                    <a:pt x="40" y="31"/>
                    <a:pt x="40" y="29"/>
                  </a:cubicBezTo>
                  <a:close/>
                  <a:moveTo>
                    <a:pt x="73" y="63"/>
                  </a:moveTo>
                  <a:cubicBezTo>
                    <a:pt x="74" y="68"/>
                    <a:pt x="75" y="72"/>
                    <a:pt x="78" y="75"/>
                  </a:cubicBezTo>
                  <a:cubicBezTo>
                    <a:pt x="82" y="78"/>
                    <a:pt x="86" y="80"/>
                    <a:pt x="92" y="80"/>
                  </a:cubicBezTo>
                  <a:cubicBezTo>
                    <a:pt x="95" y="80"/>
                    <a:pt x="98" y="79"/>
                    <a:pt x="101" y="78"/>
                  </a:cubicBezTo>
                  <a:cubicBezTo>
                    <a:pt x="105" y="77"/>
                    <a:pt x="107" y="76"/>
                    <a:pt x="110" y="74"/>
                  </a:cubicBezTo>
                  <a:cubicBezTo>
                    <a:pt x="110" y="85"/>
                    <a:pt x="110" y="85"/>
                    <a:pt x="110" y="85"/>
                  </a:cubicBezTo>
                  <a:cubicBezTo>
                    <a:pt x="109" y="86"/>
                    <a:pt x="108" y="86"/>
                    <a:pt x="106" y="87"/>
                  </a:cubicBezTo>
                  <a:cubicBezTo>
                    <a:pt x="105" y="88"/>
                    <a:pt x="104" y="88"/>
                    <a:pt x="102" y="89"/>
                  </a:cubicBezTo>
                  <a:cubicBezTo>
                    <a:pt x="100" y="89"/>
                    <a:pt x="98" y="90"/>
                    <a:pt x="96" y="90"/>
                  </a:cubicBezTo>
                  <a:cubicBezTo>
                    <a:pt x="93" y="90"/>
                    <a:pt x="91" y="90"/>
                    <a:pt x="88" y="90"/>
                  </a:cubicBezTo>
                  <a:cubicBezTo>
                    <a:pt x="84" y="90"/>
                    <a:pt x="80" y="90"/>
                    <a:pt x="76" y="88"/>
                  </a:cubicBezTo>
                  <a:cubicBezTo>
                    <a:pt x="73" y="87"/>
                    <a:pt x="70" y="85"/>
                    <a:pt x="67" y="82"/>
                  </a:cubicBezTo>
                  <a:cubicBezTo>
                    <a:pt x="65" y="80"/>
                    <a:pt x="63" y="77"/>
                    <a:pt x="61" y="73"/>
                  </a:cubicBezTo>
                  <a:cubicBezTo>
                    <a:pt x="60" y="69"/>
                    <a:pt x="59" y="64"/>
                    <a:pt x="59" y="59"/>
                  </a:cubicBezTo>
                  <a:cubicBezTo>
                    <a:pt x="59" y="54"/>
                    <a:pt x="60" y="49"/>
                    <a:pt x="62" y="45"/>
                  </a:cubicBezTo>
                  <a:cubicBezTo>
                    <a:pt x="64" y="41"/>
                    <a:pt x="66" y="38"/>
                    <a:pt x="69" y="35"/>
                  </a:cubicBezTo>
                  <a:cubicBezTo>
                    <a:pt x="71" y="32"/>
                    <a:pt x="75" y="30"/>
                    <a:pt x="78" y="29"/>
                  </a:cubicBezTo>
                  <a:cubicBezTo>
                    <a:pt x="81" y="28"/>
                    <a:pt x="85" y="27"/>
                    <a:pt x="88" y="27"/>
                  </a:cubicBezTo>
                  <a:cubicBezTo>
                    <a:pt x="93" y="27"/>
                    <a:pt x="96" y="28"/>
                    <a:pt x="100" y="29"/>
                  </a:cubicBezTo>
                  <a:cubicBezTo>
                    <a:pt x="103" y="31"/>
                    <a:pt x="106" y="33"/>
                    <a:pt x="108" y="35"/>
                  </a:cubicBezTo>
                  <a:cubicBezTo>
                    <a:pt x="110" y="38"/>
                    <a:pt x="112" y="41"/>
                    <a:pt x="113" y="44"/>
                  </a:cubicBezTo>
                  <a:cubicBezTo>
                    <a:pt x="114" y="48"/>
                    <a:pt x="115" y="52"/>
                    <a:pt x="115" y="56"/>
                  </a:cubicBezTo>
                  <a:cubicBezTo>
                    <a:pt x="115" y="63"/>
                    <a:pt x="115" y="63"/>
                    <a:pt x="115" y="63"/>
                  </a:cubicBezTo>
                  <a:lnTo>
                    <a:pt x="73" y="63"/>
                  </a:lnTo>
                  <a:close/>
                  <a:moveTo>
                    <a:pt x="100" y="47"/>
                  </a:moveTo>
                  <a:cubicBezTo>
                    <a:pt x="100" y="45"/>
                    <a:pt x="99" y="43"/>
                    <a:pt x="98" y="42"/>
                  </a:cubicBezTo>
                  <a:cubicBezTo>
                    <a:pt x="97" y="41"/>
                    <a:pt x="96" y="40"/>
                    <a:pt x="94" y="39"/>
                  </a:cubicBezTo>
                  <a:cubicBezTo>
                    <a:pt x="92" y="38"/>
                    <a:pt x="90" y="38"/>
                    <a:pt x="88" y="38"/>
                  </a:cubicBezTo>
                  <a:cubicBezTo>
                    <a:pt x="86" y="38"/>
                    <a:pt x="85" y="38"/>
                    <a:pt x="83" y="39"/>
                  </a:cubicBezTo>
                  <a:cubicBezTo>
                    <a:pt x="81" y="40"/>
                    <a:pt x="80" y="41"/>
                    <a:pt x="79" y="42"/>
                  </a:cubicBezTo>
                  <a:cubicBezTo>
                    <a:pt x="77" y="43"/>
                    <a:pt x="76" y="45"/>
                    <a:pt x="75" y="46"/>
                  </a:cubicBezTo>
                  <a:cubicBezTo>
                    <a:pt x="74" y="48"/>
                    <a:pt x="74" y="50"/>
                    <a:pt x="73" y="52"/>
                  </a:cubicBezTo>
                  <a:cubicBezTo>
                    <a:pt x="101" y="52"/>
                    <a:pt x="101" y="52"/>
                    <a:pt x="101" y="52"/>
                  </a:cubicBezTo>
                  <a:cubicBezTo>
                    <a:pt x="101" y="50"/>
                    <a:pt x="101" y="48"/>
                    <a:pt x="100" y="47"/>
                  </a:cubicBezTo>
                  <a:close/>
                  <a:moveTo>
                    <a:pt x="160" y="72"/>
                  </a:moveTo>
                  <a:cubicBezTo>
                    <a:pt x="160" y="74"/>
                    <a:pt x="159" y="77"/>
                    <a:pt x="158" y="79"/>
                  </a:cubicBezTo>
                  <a:cubicBezTo>
                    <a:pt x="157" y="81"/>
                    <a:pt x="156" y="83"/>
                    <a:pt x="154" y="85"/>
                  </a:cubicBezTo>
                  <a:cubicBezTo>
                    <a:pt x="152" y="87"/>
                    <a:pt x="149" y="88"/>
                    <a:pt x="146" y="89"/>
                  </a:cubicBezTo>
                  <a:cubicBezTo>
                    <a:pt x="143" y="90"/>
                    <a:pt x="140" y="90"/>
                    <a:pt x="136" y="90"/>
                  </a:cubicBezTo>
                  <a:cubicBezTo>
                    <a:pt x="135" y="90"/>
                    <a:pt x="133" y="90"/>
                    <a:pt x="132" y="90"/>
                  </a:cubicBezTo>
                  <a:cubicBezTo>
                    <a:pt x="131" y="90"/>
                    <a:pt x="129" y="90"/>
                    <a:pt x="128" y="89"/>
                  </a:cubicBezTo>
                  <a:cubicBezTo>
                    <a:pt x="126" y="89"/>
                    <a:pt x="125" y="89"/>
                    <a:pt x="124" y="88"/>
                  </a:cubicBezTo>
                  <a:cubicBezTo>
                    <a:pt x="122" y="88"/>
                    <a:pt x="121" y="88"/>
                    <a:pt x="120" y="87"/>
                  </a:cubicBezTo>
                  <a:cubicBezTo>
                    <a:pt x="120" y="74"/>
                    <a:pt x="120" y="74"/>
                    <a:pt x="120" y="74"/>
                  </a:cubicBezTo>
                  <a:cubicBezTo>
                    <a:pt x="121" y="75"/>
                    <a:pt x="123" y="76"/>
                    <a:pt x="124" y="76"/>
                  </a:cubicBezTo>
                  <a:cubicBezTo>
                    <a:pt x="125" y="77"/>
                    <a:pt x="127" y="78"/>
                    <a:pt x="128" y="78"/>
                  </a:cubicBezTo>
                  <a:cubicBezTo>
                    <a:pt x="130" y="79"/>
                    <a:pt x="131" y="79"/>
                    <a:pt x="133" y="79"/>
                  </a:cubicBezTo>
                  <a:cubicBezTo>
                    <a:pt x="134" y="80"/>
                    <a:pt x="135" y="80"/>
                    <a:pt x="136" y="80"/>
                  </a:cubicBezTo>
                  <a:cubicBezTo>
                    <a:pt x="140" y="80"/>
                    <a:pt x="142" y="79"/>
                    <a:pt x="144" y="78"/>
                  </a:cubicBezTo>
                  <a:cubicBezTo>
                    <a:pt x="145" y="77"/>
                    <a:pt x="146" y="75"/>
                    <a:pt x="146" y="73"/>
                  </a:cubicBezTo>
                  <a:cubicBezTo>
                    <a:pt x="146" y="72"/>
                    <a:pt x="146" y="71"/>
                    <a:pt x="146" y="71"/>
                  </a:cubicBezTo>
                  <a:cubicBezTo>
                    <a:pt x="145" y="70"/>
                    <a:pt x="145" y="69"/>
                    <a:pt x="144" y="68"/>
                  </a:cubicBezTo>
                  <a:cubicBezTo>
                    <a:pt x="143" y="68"/>
                    <a:pt x="142" y="67"/>
                    <a:pt x="140" y="66"/>
                  </a:cubicBezTo>
                  <a:cubicBezTo>
                    <a:pt x="139" y="65"/>
                    <a:pt x="137" y="64"/>
                    <a:pt x="134" y="63"/>
                  </a:cubicBezTo>
                  <a:cubicBezTo>
                    <a:pt x="132" y="62"/>
                    <a:pt x="130" y="61"/>
                    <a:pt x="128" y="60"/>
                  </a:cubicBezTo>
                  <a:cubicBezTo>
                    <a:pt x="127" y="59"/>
                    <a:pt x="125" y="58"/>
                    <a:pt x="124" y="57"/>
                  </a:cubicBezTo>
                  <a:cubicBezTo>
                    <a:pt x="123" y="55"/>
                    <a:pt x="122" y="54"/>
                    <a:pt x="121" y="52"/>
                  </a:cubicBezTo>
                  <a:cubicBezTo>
                    <a:pt x="120" y="50"/>
                    <a:pt x="120" y="48"/>
                    <a:pt x="120" y="45"/>
                  </a:cubicBezTo>
                  <a:cubicBezTo>
                    <a:pt x="120" y="43"/>
                    <a:pt x="121" y="40"/>
                    <a:pt x="122" y="38"/>
                  </a:cubicBezTo>
                  <a:cubicBezTo>
                    <a:pt x="123" y="36"/>
                    <a:pt x="124" y="34"/>
                    <a:pt x="126" y="32"/>
                  </a:cubicBezTo>
                  <a:cubicBezTo>
                    <a:pt x="128" y="31"/>
                    <a:pt x="131" y="29"/>
                    <a:pt x="134" y="28"/>
                  </a:cubicBezTo>
                  <a:cubicBezTo>
                    <a:pt x="136" y="28"/>
                    <a:pt x="140" y="27"/>
                    <a:pt x="143" y="27"/>
                  </a:cubicBezTo>
                  <a:cubicBezTo>
                    <a:pt x="144" y="27"/>
                    <a:pt x="146" y="27"/>
                    <a:pt x="147" y="27"/>
                  </a:cubicBezTo>
                  <a:cubicBezTo>
                    <a:pt x="148" y="27"/>
                    <a:pt x="149" y="28"/>
                    <a:pt x="151" y="28"/>
                  </a:cubicBezTo>
                  <a:cubicBezTo>
                    <a:pt x="152" y="28"/>
                    <a:pt x="153" y="28"/>
                    <a:pt x="154" y="29"/>
                  </a:cubicBezTo>
                  <a:cubicBezTo>
                    <a:pt x="155" y="29"/>
                    <a:pt x="156" y="29"/>
                    <a:pt x="157" y="30"/>
                  </a:cubicBezTo>
                  <a:cubicBezTo>
                    <a:pt x="157" y="42"/>
                    <a:pt x="157" y="42"/>
                    <a:pt x="157" y="42"/>
                  </a:cubicBezTo>
                  <a:cubicBezTo>
                    <a:pt x="156" y="41"/>
                    <a:pt x="155" y="41"/>
                    <a:pt x="154" y="40"/>
                  </a:cubicBezTo>
                  <a:cubicBezTo>
                    <a:pt x="152" y="40"/>
                    <a:pt x="151" y="39"/>
                    <a:pt x="150" y="39"/>
                  </a:cubicBezTo>
                  <a:cubicBezTo>
                    <a:pt x="149" y="39"/>
                    <a:pt x="148" y="38"/>
                    <a:pt x="146" y="38"/>
                  </a:cubicBezTo>
                  <a:cubicBezTo>
                    <a:pt x="145" y="38"/>
                    <a:pt x="144" y="38"/>
                    <a:pt x="143" y="38"/>
                  </a:cubicBezTo>
                  <a:cubicBezTo>
                    <a:pt x="140" y="38"/>
                    <a:pt x="138" y="38"/>
                    <a:pt x="136" y="40"/>
                  </a:cubicBezTo>
                  <a:cubicBezTo>
                    <a:pt x="135" y="41"/>
                    <a:pt x="134" y="42"/>
                    <a:pt x="134" y="44"/>
                  </a:cubicBezTo>
                  <a:cubicBezTo>
                    <a:pt x="134" y="45"/>
                    <a:pt x="134" y="46"/>
                    <a:pt x="134" y="47"/>
                  </a:cubicBezTo>
                  <a:cubicBezTo>
                    <a:pt x="135" y="48"/>
                    <a:pt x="135" y="49"/>
                    <a:pt x="136" y="50"/>
                  </a:cubicBezTo>
                  <a:cubicBezTo>
                    <a:pt x="137" y="50"/>
                    <a:pt x="138" y="51"/>
                    <a:pt x="139" y="52"/>
                  </a:cubicBezTo>
                  <a:cubicBezTo>
                    <a:pt x="141" y="52"/>
                    <a:pt x="142" y="53"/>
                    <a:pt x="144" y="54"/>
                  </a:cubicBezTo>
                  <a:cubicBezTo>
                    <a:pt x="147" y="55"/>
                    <a:pt x="149" y="56"/>
                    <a:pt x="151" y="57"/>
                  </a:cubicBezTo>
                  <a:cubicBezTo>
                    <a:pt x="153" y="58"/>
                    <a:pt x="154" y="59"/>
                    <a:pt x="156" y="60"/>
                  </a:cubicBezTo>
                  <a:cubicBezTo>
                    <a:pt x="157" y="62"/>
                    <a:pt x="158" y="63"/>
                    <a:pt x="159" y="65"/>
                  </a:cubicBezTo>
                  <a:cubicBezTo>
                    <a:pt x="160" y="67"/>
                    <a:pt x="160" y="69"/>
                    <a:pt x="160" y="72"/>
                  </a:cubicBezTo>
                  <a:close/>
                  <a:moveTo>
                    <a:pt x="225" y="57"/>
                  </a:moveTo>
                  <a:cubicBezTo>
                    <a:pt x="225" y="62"/>
                    <a:pt x="224" y="66"/>
                    <a:pt x="223" y="70"/>
                  </a:cubicBezTo>
                  <a:cubicBezTo>
                    <a:pt x="222" y="74"/>
                    <a:pt x="220" y="78"/>
                    <a:pt x="217" y="81"/>
                  </a:cubicBezTo>
                  <a:cubicBezTo>
                    <a:pt x="215" y="84"/>
                    <a:pt x="212" y="86"/>
                    <a:pt x="209" y="88"/>
                  </a:cubicBezTo>
                  <a:cubicBezTo>
                    <a:pt x="205" y="90"/>
                    <a:pt x="201" y="90"/>
                    <a:pt x="197" y="90"/>
                  </a:cubicBezTo>
                  <a:cubicBezTo>
                    <a:pt x="195" y="90"/>
                    <a:pt x="193" y="90"/>
                    <a:pt x="191" y="90"/>
                  </a:cubicBezTo>
                  <a:cubicBezTo>
                    <a:pt x="189" y="89"/>
                    <a:pt x="188" y="89"/>
                    <a:pt x="186" y="88"/>
                  </a:cubicBezTo>
                  <a:cubicBezTo>
                    <a:pt x="185" y="87"/>
                    <a:pt x="184" y="86"/>
                    <a:pt x="183" y="85"/>
                  </a:cubicBezTo>
                  <a:cubicBezTo>
                    <a:pt x="182" y="84"/>
                    <a:pt x="181" y="83"/>
                    <a:pt x="180" y="81"/>
                  </a:cubicBezTo>
                  <a:cubicBezTo>
                    <a:pt x="179" y="81"/>
                    <a:pt x="179" y="81"/>
                    <a:pt x="179" y="81"/>
                  </a:cubicBezTo>
                  <a:cubicBezTo>
                    <a:pt x="179" y="117"/>
                    <a:pt x="179" y="117"/>
                    <a:pt x="179" y="117"/>
                  </a:cubicBezTo>
                  <a:cubicBezTo>
                    <a:pt x="166" y="117"/>
                    <a:pt x="166" y="117"/>
                    <a:pt x="166" y="117"/>
                  </a:cubicBezTo>
                  <a:cubicBezTo>
                    <a:pt x="166" y="29"/>
                    <a:pt x="166" y="29"/>
                    <a:pt x="166" y="29"/>
                  </a:cubicBezTo>
                  <a:cubicBezTo>
                    <a:pt x="179" y="29"/>
                    <a:pt x="179" y="29"/>
                    <a:pt x="179" y="29"/>
                  </a:cubicBezTo>
                  <a:cubicBezTo>
                    <a:pt x="179" y="38"/>
                    <a:pt x="179" y="38"/>
                    <a:pt x="179" y="38"/>
                  </a:cubicBezTo>
                  <a:cubicBezTo>
                    <a:pt x="180" y="38"/>
                    <a:pt x="180" y="38"/>
                    <a:pt x="180" y="38"/>
                  </a:cubicBezTo>
                  <a:cubicBezTo>
                    <a:pt x="181" y="37"/>
                    <a:pt x="182" y="35"/>
                    <a:pt x="183" y="34"/>
                  </a:cubicBezTo>
                  <a:cubicBezTo>
                    <a:pt x="185" y="32"/>
                    <a:pt x="186" y="31"/>
                    <a:pt x="188" y="30"/>
                  </a:cubicBezTo>
                  <a:cubicBezTo>
                    <a:pt x="189" y="29"/>
                    <a:pt x="191" y="28"/>
                    <a:pt x="193" y="28"/>
                  </a:cubicBezTo>
                  <a:cubicBezTo>
                    <a:pt x="195" y="27"/>
                    <a:pt x="197" y="27"/>
                    <a:pt x="200" y="27"/>
                  </a:cubicBezTo>
                  <a:cubicBezTo>
                    <a:pt x="204" y="27"/>
                    <a:pt x="208" y="28"/>
                    <a:pt x="211" y="29"/>
                  </a:cubicBezTo>
                  <a:cubicBezTo>
                    <a:pt x="214" y="31"/>
                    <a:pt x="217" y="33"/>
                    <a:pt x="219" y="36"/>
                  </a:cubicBezTo>
                  <a:cubicBezTo>
                    <a:pt x="221" y="39"/>
                    <a:pt x="222" y="42"/>
                    <a:pt x="223" y="46"/>
                  </a:cubicBezTo>
                  <a:cubicBezTo>
                    <a:pt x="224" y="49"/>
                    <a:pt x="225" y="53"/>
                    <a:pt x="225" y="57"/>
                  </a:cubicBezTo>
                  <a:close/>
                  <a:moveTo>
                    <a:pt x="210" y="57"/>
                  </a:moveTo>
                  <a:cubicBezTo>
                    <a:pt x="210" y="54"/>
                    <a:pt x="210" y="51"/>
                    <a:pt x="209" y="49"/>
                  </a:cubicBezTo>
                  <a:cubicBezTo>
                    <a:pt x="209" y="47"/>
                    <a:pt x="208" y="45"/>
                    <a:pt x="206" y="43"/>
                  </a:cubicBezTo>
                  <a:cubicBezTo>
                    <a:pt x="205" y="42"/>
                    <a:pt x="204" y="40"/>
                    <a:pt x="202" y="39"/>
                  </a:cubicBezTo>
                  <a:cubicBezTo>
                    <a:pt x="200" y="39"/>
                    <a:pt x="198" y="38"/>
                    <a:pt x="195" y="38"/>
                  </a:cubicBezTo>
                  <a:cubicBezTo>
                    <a:pt x="193" y="38"/>
                    <a:pt x="191" y="39"/>
                    <a:pt x="189" y="40"/>
                  </a:cubicBezTo>
                  <a:cubicBezTo>
                    <a:pt x="187" y="40"/>
                    <a:pt x="185" y="42"/>
                    <a:pt x="184" y="43"/>
                  </a:cubicBezTo>
                  <a:cubicBezTo>
                    <a:pt x="182" y="45"/>
                    <a:pt x="181" y="47"/>
                    <a:pt x="181" y="49"/>
                  </a:cubicBezTo>
                  <a:cubicBezTo>
                    <a:pt x="180" y="51"/>
                    <a:pt x="179" y="54"/>
                    <a:pt x="179" y="56"/>
                  </a:cubicBezTo>
                  <a:cubicBezTo>
                    <a:pt x="179" y="64"/>
                    <a:pt x="179" y="64"/>
                    <a:pt x="179" y="64"/>
                  </a:cubicBezTo>
                  <a:cubicBezTo>
                    <a:pt x="179" y="66"/>
                    <a:pt x="180" y="68"/>
                    <a:pt x="180" y="70"/>
                  </a:cubicBezTo>
                  <a:cubicBezTo>
                    <a:pt x="181" y="72"/>
                    <a:pt x="182" y="74"/>
                    <a:pt x="184" y="75"/>
                  </a:cubicBezTo>
                  <a:cubicBezTo>
                    <a:pt x="185" y="76"/>
                    <a:pt x="186" y="77"/>
                    <a:pt x="188" y="78"/>
                  </a:cubicBezTo>
                  <a:cubicBezTo>
                    <a:pt x="190" y="79"/>
                    <a:pt x="192" y="79"/>
                    <a:pt x="194" y="79"/>
                  </a:cubicBezTo>
                  <a:cubicBezTo>
                    <a:pt x="197" y="79"/>
                    <a:pt x="199" y="79"/>
                    <a:pt x="201" y="78"/>
                  </a:cubicBezTo>
                  <a:cubicBezTo>
                    <a:pt x="203" y="77"/>
                    <a:pt x="205" y="76"/>
                    <a:pt x="206" y="74"/>
                  </a:cubicBezTo>
                  <a:cubicBezTo>
                    <a:pt x="207" y="72"/>
                    <a:pt x="208" y="69"/>
                    <a:pt x="209" y="67"/>
                  </a:cubicBezTo>
                  <a:cubicBezTo>
                    <a:pt x="210" y="64"/>
                    <a:pt x="210" y="61"/>
                    <a:pt x="210" y="57"/>
                  </a:cubicBezTo>
                  <a:close/>
                  <a:moveTo>
                    <a:pt x="292" y="58"/>
                  </a:moveTo>
                  <a:cubicBezTo>
                    <a:pt x="292" y="63"/>
                    <a:pt x="291" y="68"/>
                    <a:pt x="289" y="72"/>
                  </a:cubicBezTo>
                  <a:cubicBezTo>
                    <a:pt x="288" y="76"/>
                    <a:pt x="286" y="79"/>
                    <a:pt x="283" y="82"/>
                  </a:cubicBezTo>
                  <a:cubicBezTo>
                    <a:pt x="280" y="85"/>
                    <a:pt x="277" y="87"/>
                    <a:pt x="273" y="88"/>
                  </a:cubicBezTo>
                  <a:cubicBezTo>
                    <a:pt x="269" y="90"/>
                    <a:pt x="265" y="90"/>
                    <a:pt x="260" y="90"/>
                  </a:cubicBezTo>
                  <a:cubicBezTo>
                    <a:pt x="255" y="90"/>
                    <a:pt x="251" y="90"/>
                    <a:pt x="247" y="88"/>
                  </a:cubicBezTo>
                  <a:cubicBezTo>
                    <a:pt x="243" y="87"/>
                    <a:pt x="240" y="85"/>
                    <a:pt x="238" y="82"/>
                  </a:cubicBezTo>
                  <a:cubicBezTo>
                    <a:pt x="235" y="79"/>
                    <a:pt x="233" y="76"/>
                    <a:pt x="232" y="72"/>
                  </a:cubicBezTo>
                  <a:cubicBezTo>
                    <a:pt x="230" y="68"/>
                    <a:pt x="229" y="64"/>
                    <a:pt x="229" y="59"/>
                  </a:cubicBezTo>
                  <a:cubicBezTo>
                    <a:pt x="229" y="54"/>
                    <a:pt x="230" y="49"/>
                    <a:pt x="232" y="45"/>
                  </a:cubicBezTo>
                  <a:cubicBezTo>
                    <a:pt x="233" y="41"/>
                    <a:pt x="236" y="38"/>
                    <a:pt x="238" y="35"/>
                  </a:cubicBezTo>
                  <a:cubicBezTo>
                    <a:pt x="241" y="33"/>
                    <a:pt x="245" y="31"/>
                    <a:pt x="248" y="29"/>
                  </a:cubicBezTo>
                  <a:cubicBezTo>
                    <a:pt x="252" y="28"/>
                    <a:pt x="257" y="27"/>
                    <a:pt x="261" y="27"/>
                  </a:cubicBezTo>
                  <a:cubicBezTo>
                    <a:pt x="266" y="27"/>
                    <a:pt x="271" y="28"/>
                    <a:pt x="274" y="29"/>
                  </a:cubicBezTo>
                  <a:cubicBezTo>
                    <a:pt x="278" y="31"/>
                    <a:pt x="281" y="33"/>
                    <a:pt x="284" y="36"/>
                  </a:cubicBezTo>
                  <a:cubicBezTo>
                    <a:pt x="286" y="38"/>
                    <a:pt x="288" y="42"/>
                    <a:pt x="290" y="45"/>
                  </a:cubicBezTo>
                  <a:cubicBezTo>
                    <a:pt x="291" y="49"/>
                    <a:pt x="292" y="54"/>
                    <a:pt x="292" y="58"/>
                  </a:cubicBezTo>
                  <a:close/>
                  <a:moveTo>
                    <a:pt x="277" y="59"/>
                  </a:moveTo>
                  <a:cubicBezTo>
                    <a:pt x="277" y="52"/>
                    <a:pt x="276" y="47"/>
                    <a:pt x="273" y="43"/>
                  </a:cubicBezTo>
                  <a:cubicBezTo>
                    <a:pt x="270" y="40"/>
                    <a:pt x="266" y="38"/>
                    <a:pt x="261" y="38"/>
                  </a:cubicBezTo>
                  <a:cubicBezTo>
                    <a:pt x="258" y="38"/>
                    <a:pt x="256" y="39"/>
                    <a:pt x="254" y="39"/>
                  </a:cubicBezTo>
                  <a:cubicBezTo>
                    <a:pt x="252" y="40"/>
                    <a:pt x="250" y="42"/>
                    <a:pt x="248" y="43"/>
                  </a:cubicBezTo>
                  <a:cubicBezTo>
                    <a:pt x="247" y="45"/>
                    <a:pt x="246" y="47"/>
                    <a:pt x="245" y="50"/>
                  </a:cubicBezTo>
                  <a:cubicBezTo>
                    <a:pt x="244" y="52"/>
                    <a:pt x="244" y="55"/>
                    <a:pt x="244" y="59"/>
                  </a:cubicBezTo>
                  <a:cubicBezTo>
                    <a:pt x="244" y="62"/>
                    <a:pt x="244" y="65"/>
                    <a:pt x="245" y="68"/>
                  </a:cubicBezTo>
                  <a:cubicBezTo>
                    <a:pt x="246" y="70"/>
                    <a:pt x="247" y="73"/>
                    <a:pt x="248" y="74"/>
                  </a:cubicBezTo>
                  <a:cubicBezTo>
                    <a:pt x="250" y="76"/>
                    <a:pt x="252" y="77"/>
                    <a:pt x="254" y="78"/>
                  </a:cubicBezTo>
                  <a:cubicBezTo>
                    <a:pt x="256" y="79"/>
                    <a:pt x="258" y="79"/>
                    <a:pt x="261" y="79"/>
                  </a:cubicBezTo>
                  <a:cubicBezTo>
                    <a:pt x="266" y="79"/>
                    <a:pt x="270" y="78"/>
                    <a:pt x="273" y="74"/>
                  </a:cubicBezTo>
                  <a:cubicBezTo>
                    <a:pt x="276" y="70"/>
                    <a:pt x="277" y="65"/>
                    <a:pt x="277" y="59"/>
                  </a:cubicBezTo>
                  <a:close/>
                  <a:moveTo>
                    <a:pt x="338" y="89"/>
                  </a:moveTo>
                  <a:cubicBezTo>
                    <a:pt x="338" y="55"/>
                    <a:pt x="338" y="55"/>
                    <a:pt x="338" y="55"/>
                  </a:cubicBezTo>
                  <a:cubicBezTo>
                    <a:pt x="338" y="49"/>
                    <a:pt x="337" y="45"/>
                    <a:pt x="336" y="42"/>
                  </a:cubicBezTo>
                  <a:cubicBezTo>
                    <a:pt x="334" y="40"/>
                    <a:pt x="331" y="38"/>
                    <a:pt x="326" y="38"/>
                  </a:cubicBezTo>
                  <a:cubicBezTo>
                    <a:pt x="324" y="38"/>
                    <a:pt x="322" y="39"/>
                    <a:pt x="321" y="39"/>
                  </a:cubicBezTo>
                  <a:cubicBezTo>
                    <a:pt x="319" y="40"/>
                    <a:pt x="317" y="41"/>
                    <a:pt x="316" y="43"/>
                  </a:cubicBezTo>
                  <a:cubicBezTo>
                    <a:pt x="315" y="44"/>
                    <a:pt x="314" y="46"/>
                    <a:pt x="313" y="48"/>
                  </a:cubicBezTo>
                  <a:cubicBezTo>
                    <a:pt x="312" y="50"/>
                    <a:pt x="312" y="52"/>
                    <a:pt x="312" y="55"/>
                  </a:cubicBezTo>
                  <a:cubicBezTo>
                    <a:pt x="312" y="89"/>
                    <a:pt x="312" y="89"/>
                    <a:pt x="312" y="89"/>
                  </a:cubicBezTo>
                  <a:cubicBezTo>
                    <a:pt x="298" y="89"/>
                    <a:pt x="298" y="89"/>
                    <a:pt x="298" y="89"/>
                  </a:cubicBezTo>
                  <a:cubicBezTo>
                    <a:pt x="298" y="29"/>
                    <a:pt x="298" y="29"/>
                    <a:pt x="298" y="29"/>
                  </a:cubicBezTo>
                  <a:cubicBezTo>
                    <a:pt x="312" y="29"/>
                    <a:pt x="312" y="29"/>
                    <a:pt x="312" y="29"/>
                  </a:cubicBezTo>
                  <a:cubicBezTo>
                    <a:pt x="312" y="38"/>
                    <a:pt x="312" y="38"/>
                    <a:pt x="312" y="38"/>
                  </a:cubicBezTo>
                  <a:cubicBezTo>
                    <a:pt x="312" y="38"/>
                    <a:pt x="312" y="38"/>
                    <a:pt x="312" y="38"/>
                  </a:cubicBezTo>
                  <a:cubicBezTo>
                    <a:pt x="315" y="34"/>
                    <a:pt x="318" y="31"/>
                    <a:pt x="321" y="30"/>
                  </a:cubicBezTo>
                  <a:cubicBezTo>
                    <a:pt x="324" y="28"/>
                    <a:pt x="328" y="27"/>
                    <a:pt x="332" y="27"/>
                  </a:cubicBezTo>
                  <a:cubicBezTo>
                    <a:pt x="338" y="27"/>
                    <a:pt x="343" y="29"/>
                    <a:pt x="347" y="33"/>
                  </a:cubicBezTo>
                  <a:cubicBezTo>
                    <a:pt x="350" y="37"/>
                    <a:pt x="352" y="44"/>
                    <a:pt x="352" y="52"/>
                  </a:cubicBezTo>
                  <a:cubicBezTo>
                    <a:pt x="352" y="89"/>
                    <a:pt x="352" y="89"/>
                    <a:pt x="352" y="89"/>
                  </a:cubicBezTo>
                  <a:lnTo>
                    <a:pt x="338" y="89"/>
                  </a:lnTo>
                  <a:close/>
                  <a:moveTo>
                    <a:pt x="402" y="89"/>
                  </a:moveTo>
                  <a:cubicBezTo>
                    <a:pt x="402" y="80"/>
                    <a:pt x="402" y="80"/>
                    <a:pt x="402" y="80"/>
                  </a:cubicBezTo>
                  <a:cubicBezTo>
                    <a:pt x="402" y="80"/>
                    <a:pt x="402" y="80"/>
                    <a:pt x="402" y="80"/>
                  </a:cubicBezTo>
                  <a:cubicBezTo>
                    <a:pt x="401" y="81"/>
                    <a:pt x="400" y="83"/>
                    <a:pt x="399" y="84"/>
                  </a:cubicBezTo>
                  <a:cubicBezTo>
                    <a:pt x="397" y="85"/>
                    <a:pt x="396" y="86"/>
                    <a:pt x="394" y="87"/>
                  </a:cubicBezTo>
                  <a:cubicBezTo>
                    <a:pt x="393" y="88"/>
                    <a:pt x="391" y="89"/>
                    <a:pt x="389" y="90"/>
                  </a:cubicBezTo>
                  <a:cubicBezTo>
                    <a:pt x="387" y="90"/>
                    <a:pt x="385" y="90"/>
                    <a:pt x="382" y="90"/>
                  </a:cubicBezTo>
                  <a:cubicBezTo>
                    <a:pt x="379" y="90"/>
                    <a:pt x="375" y="90"/>
                    <a:pt x="372" y="88"/>
                  </a:cubicBezTo>
                  <a:cubicBezTo>
                    <a:pt x="369" y="87"/>
                    <a:pt x="367" y="85"/>
                    <a:pt x="364" y="83"/>
                  </a:cubicBezTo>
                  <a:cubicBezTo>
                    <a:pt x="362" y="80"/>
                    <a:pt x="360" y="77"/>
                    <a:pt x="359" y="73"/>
                  </a:cubicBezTo>
                  <a:cubicBezTo>
                    <a:pt x="358" y="69"/>
                    <a:pt x="357" y="65"/>
                    <a:pt x="357" y="60"/>
                  </a:cubicBezTo>
                  <a:cubicBezTo>
                    <a:pt x="357" y="55"/>
                    <a:pt x="358" y="51"/>
                    <a:pt x="359" y="47"/>
                  </a:cubicBezTo>
                  <a:cubicBezTo>
                    <a:pt x="361" y="42"/>
                    <a:pt x="363" y="39"/>
                    <a:pt x="365" y="36"/>
                  </a:cubicBezTo>
                  <a:cubicBezTo>
                    <a:pt x="367" y="33"/>
                    <a:pt x="370" y="31"/>
                    <a:pt x="374" y="29"/>
                  </a:cubicBezTo>
                  <a:cubicBezTo>
                    <a:pt x="377" y="28"/>
                    <a:pt x="381" y="27"/>
                    <a:pt x="385" y="27"/>
                  </a:cubicBezTo>
                  <a:cubicBezTo>
                    <a:pt x="387" y="27"/>
                    <a:pt x="389" y="27"/>
                    <a:pt x="391" y="28"/>
                  </a:cubicBezTo>
                  <a:cubicBezTo>
                    <a:pt x="393" y="28"/>
                    <a:pt x="394" y="29"/>
                    <a:pt x="396" y="30"/>
                  </a:cubicBezTo>
                  <a:cubicBezTo>
                    <a:pt x="397" y="30"/>
                    <a:pt x="398" y="31"/>
                    <a:pt x="399" y="32"/>
                  </a:cubicBezTo>
                  <a:cubicBezTo>
                    <a:pt x="400" y="34"/>
                    <a:pt x="401" y="35"/>
                    <a:pt x="402" y="36"/>
                  </a:cubicBezTo>
                  <a:cubicBezTo>
                    <a:pt x="402" y="36"/>
                    <a:pt x="402" y="36"/>
                    <a:pt x="402" y="36"/>
                  </a:cubicBezTo>
                  <a:cubicBezTo>
                    <a:pt x="402" y="0"/>
                    <a:pt x="402" y="0"/>
                    <a:pt x="402" y="0"/>
                  </a:cubicBezTo>
                  <a:cubicBezTo>
                    <a:pt x="416" y="0"/>
                    <a:pt x="416" y="0"/>
                    <a:pt x="416" y="0"/>
                  </a:cubicBezTo>
                  <a:cubicBezTo>
                    <a:pt x="416" y="89"/>
                    <a:pt x="416" y="89"/>
                    <a:pt x="416" y="89"/>
                  </a:cubicBezTo>
                  <a:lnTo>
                    <a:pt x="402" y="89"/>
                  </a:lnTo>
                  <a:close/>
                  <a:moveTo>
                    <a:pt x="403" y="54"/>
                  </a:moveTo>
                  <a:cubicBezTo>
                    <a:pt x="403" y="52"/>
                    <a:pt x="402" y="50"/>
                    <a:pt x="401" y="48"/>
                  </a:cubicBezTo>
                  <a:cubicBezTo>
                    <a:pt x="401" y="46"/>
                    <a:pt x="400" y="44"/>
                    <a:pt x="398" y="43"/>
                  </a:cubicBezTo>
                  <a:cubicBezTo>
                    <a:pt x="397" y="41"/>
                    <a:pt x="395" y="40"/>
                    <a:pt x="394" y="39"/>
                  </a:cubicBezTo>
                  <a:cubicBezTo>
                    <a:pt x="392" y="39"/>
                    <a:pt x="390" y="38"/>
                    <a:pt x="388" y="38"/>
                  </a:cubicBezTo>
                  <a:cubicBezTo>
                    <a:pt x="385" y="38"/>
                    <a:pt x="383" y="39"/>
                    <a:pt x="381" y="40"/>
                  </a:cubicBezTo>
                  <a:cubicBezTo>
                    <a:pt x="379" y="41"/>
                    <a:pt x="377" y="42"/>
                    <a:pt x="376" y="44"/>
                  </a:cubicBezTo>
                  <a:cubicBezTo>
                    <a:pt x="374" y="46"/>
                    <a:pt x="373" y="48"/>
                    <a:pt x="373" y="51"/>
                  </a:cubicBezTo>
                  <a:cubicBezTo>
                    <a:pt x="372" y="54"/>
                    <a:pt x="371" y="57"/>
                    <a:pt x="371" y="60"/>
                  </a:cubicBezTo>
                  <a:cubicBezTo>
                    <a:pt x="371" y="63"/>
                    <a:pt x="372" y="66"/>
                    <a:pt x="373" y="68"/>
                  </a:cubicBezTo>
                  <a:cubicBezTo>
                    <a:pt x="373" y="71"/>
                    <a:pt x="375" y="73"/>
                    <a:pt x="376" y="74"/>
                  </a:cubicBezTo>
                  <a:cubicBezTo>
                    <a:pt x="377" y="76"/>
                    <a:pt x="379" y="77"/>
                    <a:pt x="381" y="78"/>
                  </a:cubicBezTo>
                  <a:cubicBezTo>
                    <a:pt x="383" y="79"/>
                    <a:pt x="385" y="79"/>
                    <a:pt x="387" y="79"/>
                  </a:cubicBezTo>
                  <a:cubicBezTo>
                    <a:pt x="389" y="79"/>
                    <a:pt x="391" y="79"/>
                    <a:pt x="393" y="78"/>
                  </a:cubicBezTo>
                  <a:cubicBezTo>
                    <a:pt x="395" y="77"/>
                    <a:pt x="397" y="76"/>
                    <a:pt x="398" y="74"/>
                  </a:cubicBezTo>
                  <a:cubicBezTo>
                    <a:pt x="399" y="73"/>
                    <a:pt x="400" y="71"/>
                    <a:pt x="401" y="68"/>
                  </a:cubicBezTo>
                  <a:cubicBezTo>
                    <a:pt x="402" y="66"/>
                    <a:pt x="403" y="63"/>
                    <a:pt x="403" y="60"/>
                  </a:cubicBezTo>
                  <a:lnTo>
                    <a:pt x="403" y="54"/>
                  </a:ln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solidFill>
                  <a:schemeClr val="bg2">
                    <a:lumMod val="75000"/>
                  </a:schemeClr>
                </a:solidFill>
              </a:endParaRPr>
            </a:p>
          </p:txBody>
        </p:sp>
      </p:grpSp>
      <p:grpSp>
        <p:nvGrpSpPr>
          <p:cNvPr id="14" name="Group 2"/>
          <p:cNvGrpSpPr/>
          <p:nvPr/>
        </p:nvGrpSpPr>
        <p:grpSpPr>
          <a:xfrm>
            <a:off x="9190037" y="1790290"/>
            <a:ext cx="2316572" cy="2316572"/>
            <a:chOff x="467199" y="2057292"/>
            <a:chExt cx="4581600" cy="4522896"/>
          </a:xfrm>
        </p:grpSpPr>
        <p:grpSp>
          <p:nvGrpSpPr>
            <p:cNvPr id="15" name="Group 14"/>
            <p:cNvGrpSpPr/>
            <p:nvPr/>
          </p:nvGrpSpPr>
          <p:grpSpPr>
            <a:xfrm>
              <a:off x="467199" y="2057292"/>
              <a:ext cx="4581600" cy="4522896"/>
              <a:chOff x="7600949" y="3494089"/>
              <a:chExt cx="2601912" cy="2568574"/>
            </a:xfrm>
            <a:solidFill>
              <a:srgbClr val="0072C6"/>
            </a:solidFill>
          </p:grpSpPr>
          <p:sp>
            <p:nvSpPr>
              <p:cNvPr id="19" name="Freeform 23"/>
              <p:cNvSpPr>
                <a:spLocks/>
              </p:cNvSpPr>
              <p:nvPr/>
            </p:nvSpPr>
            <p:spPr bwMode="auto">
              <a:xfrm>
                <a:off x="7600949" y="3494089"/>
                <a:ext cx="1655763" cy="1860550"/>
              </a:xfrm>
              <a:custGeom>
                <a:avLst/>
                <a:gdLst>
                  <a:gd name="T0" fmla="*/ 440 w 440"/>
                  <a:gd name="T1" fmla="*/ 105 h 494"/>
                  <a:gd name="T2" fmla="*/ 335 w 440"/>
                  <a:gd name="T3" fmla="*/ 0 h 494"/>
                  <a:gd name="T4" fmla="*/ 45 w 440"/>
                  <a:gd name="T5" fmla="*/ 169 h 494"/>
                  <a:gd name="T6" fmla="*/ 0 w 440"/>
                  <a:gd name="T7" fmla="*/ 338 h 494"/>
                  <a:gd name="T8" fmla="*/ 38 w 440"/>
                  <a:gd name="T9" fmla="*/ 494 h 494"/>
                  <a:gd name="T10" fmla="*/ 76 w 440"/>
                  <a:gd name="T11" fmla="*/ 351 h 494"/>
                  <a:gd name="T12" fmla="*/ 221 w 440"/>
                  <a:gd name="T13" fmla="*/ 390 h 494"/>
                  <a:gd name="T14" fmla="*/ 210 w 440"/>
                  <a:gd name="T15" fmla="*/ 338 h 494"/>
                  <a:gd name="T16" fmla="*/ 335 w 440"/>
                  <a:gd name="T17" fmla="*/ 210 h 494"/>
                  <a:gd name="T18" fmla="*/ 440 w 440"/>
                  <a:gd name="T19"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94">
                    <a:moveTo>
                      <a:pt x="440" y="105"/>
                    </a:moveTo>
                    <a:cubicBezTo>
                      <a:pt x="335" y="0"/>
                      <a:pt x="335" y="0"/>
                      <a:pt x="335" y="0"/>
                    </a:cubicBezTo>
                    <a:cubicBezTo>
                      <a:pt x="216" y="1"/>
                      <a:pt x="105" y="66"/>
                      <a:pt x="45" y="169"/>
                    </a:cubicBezTo>
                    <a:cubicBezTo>
                      <a:pt x="16" y="220"/>
                      <a:pt x="0" y="279"/>
                      <a:pt x="0" y="338"/>
                    </a:cubicBezTo>
                    <a:cubicBezTo>
                      <a:pt x="0" y="393"/>
                      <a:pt x="13" y="446"/>
                      <a:pt x="38" y="494"/>
                    </a:cubicBezTo>
                    <a:cubicBezTo>
                      <a:pt x="76" y="351"/>
                      <a:pt x="76" y="351"/>
                      <a:pt x="76" y="351"/>
                    </a:cubicBezTo>
                    <a:cubicBezTo>
                      <a:pt x="221" y="390"/>
                      <a:pt x="221" y="390"/>
                      <a:pt x="221" y="390"/>
                    </a:cubicBezTo>
                    <a:cubicBezTo>
                      <a:pt x="214" y="374"/>
                      <a:pt x="210" y="356"/>
                      <a:pt x="210" y="338"/>
                    </a:cubicBezTo>
                    <a:cubicBezTo>
                      <a:pt x="210" y="268"/>
                      <a:pt x="266" y="212"/>
                      <a:pt x="335" y="210"/>
                    </a:cubicBezTo>
                    <a:lnTo>
                      <a:pt x="440" y="105"/>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gradFill>
                    <a:gsLst>
                      <a:gs pos="21239">
                        <a:srgbClr val="FFFFFF"/>
                      </a:gs>
                      <a:gs pos="39823">
                        <a:srgbClr val="FFFFFF"/>
                      </a:gs>
                    </a:gsLst>
                    <a:lin ang="5400000" scaled="0"/>
                  </a:gradFill>
                </a:endParaRPr>
              </a:p>
            </p:txBody>
          </p:sp>
          <p:sp>
            <p:nvSpPr>
              <p:cNvPr id="20" name="Freeform 24"/>
              <p:cNvSpPr>
                <a:spLocks/>
              </p:cNvSpPr>
              <p:nvPr/>
            </p:nvSpPr>
            <p:spPr bwMode="auto">
              <a:xfrm>
                <a:off x="8924924" y="3497264"/>
                <a:ext cx="1277937" cy="2041524"/>
              </a:xfrm>
              <a:custGeom>
                <a:avLst/>
                <a:gdLst>
                  <a:gd name="T0" fmla="*/ 278 w 339"/>
                  <a:gd name="T1" fmla="*/ 168 h 542"/>
                  <a:gd name="T2" fmla="*/ 155 w 339"/>
                  <a:gd name="T3" fmla="*/ 44 h 542"/>
                  <a:gd name="T4" fmla="*/ 1 w 339"/>
                  <a:gd name="T5" fmla="*/ 0 h 542"/>
                  <a:gd name="T6" fmla="*/ 105 w 339"/>
                  <a:gd name="T7" fmla="*/ 104 h 542"/>
                  <a:gd name="T8" fmla="*/ 0 w 339"/>
                  <a:gd name="T9" fmla="*/ 210 h 542"/>
                  <a:gd name="T10" fmla="*/ 50 w 339"/>
                  <a:gd name="T11" fmla="*/ 226 h 542"/>
                  <a:gd name="T12" fmla="*/ 98 w 339"/>
                  <a:gd name="T13" fmla="*/ 399 h 542"/>
                  <a:gd name="T14" fmla="*/ 136 w 339"/>
                  <a:gd name="T15" fmla="*/ 542 h 542"/>
                  <a:gd name="T16" fmla="*/ 280 w 339"/>
                  <a:gd name="T17" fmla="*/ 504 h 542"/>
                  <a:gd name="T18" fmla="*/ 278 w 339"/>
                  <a:gd name="T19" fmla="*/ 1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542">
                    <a:moveTo>
                      <a:pt x="278" y="168"/>
                    </a:moveTo>
                    <a:cubicBezTo>
                      <a:pt x="249" y="117"/>
                      <a:pt x="206" y="74"/>
                      <a:pt x="155" y="44"/>
                    </a:cubicBezTo>
                    <a:cubicBezTo>
                      <a:pt x="108" y="17"/>
                      <a:pt x="55" y="2"/>
                      <a:pt x="1" y="0"/>
                    </a:cubicBezTo>
                    <a:cubicBezTo>
                      <a:pt x="105" y="104"/>
                      <a:pt x="105" y="104"/>
                      <a:pt x="105" y="104"/>
                    </a:cubicBezTo>
                    <a:cubicBezTo>
                      <a:pt x="0" y="210"/>
                      <a:pt x="0" y="210"/>
                      <a:pt x="0" y="210"/>
                    </a:cubicBezTo>
                    <a:cubicBezTo>
                      <a:pt x="17" y="212"/>
                      <a:pt x="34" y="217"/>
                      <a:pt x="50" y="226"/>
                    </a:cubicBezTo>
                    <a:cubicBezTo>
                      <a:pt x="110" y="261"/>
                      <a:pt x="131" y="338"/>
                      <a:pt x="98" y="399"/>
                    </a:cubicBezTo>
                    <a:cubicBezTo>
                      <a:pt x="136" y="542"/>
                      <a:pt x="136" y="542"/>
                      <a:pt x="136" y="542"/>
                    </a:cubicBezTo>
                    <a:cubicBezTo>
                      <a:pt x="280" y="504"/>
                      <a:pt x="280" y="504"/>
                      <a:pt x="280" y="504"/>
                    </a:cubicBezTo>
                    <a:cubicBezTo>
                      <a:pt x="339" y="400"/>
                      <a:pt x="338" y="272"/>
                      <a:pt x="278" y="168"/>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sp>
            <p:nvSpPr>
              <p:cNvPr id="21" name="Freeform 25"/>
              <p:cNvSpPr>
                <a:spLocks/>
              </p:cNvSpPr>
              <p:nvPr/>
            </p:nvSpPr>
            <p:spPr bwMode="auto">
              <a:xfrm>
                <a:off x="7773988" y="4872038"/>
                <a:ext cx="2171700" cy="1190625"/>
              </a:xfrm>
              <a:custGeom>
                <a:avLst/>
                <a:gdLst>
                  <a:gd name="T0" fmla="*/ 292 w 577"/>
                  <a:gd name="T1" fmla="*/ 310 h 316"/>
                  <a:gd name="T2" fmla="*/ 461 w 577"/>
                  <a:gd name="T3" fmla="*/ 265 h 316"/>
                  <a:gd name="T4" fmla="*/ 577 w 577"/>
                  <a:gd name="T5" fmla="*/ 154 h 316"/>
                  <a:gd name="T6" fmla="*/ 434 w 577"/>
                  <a:gd name="T7" fmla="*/ 192 h 316"/>
                  <a:gd name="T8" fmla="*/ 395 w 577"/>
                  <a:gd name="T9" fmla="*/ 48 h 316"/>
                  <a:gd name="T10" fmla="*/ 356 w 577"/>
                  <a:gd name="T11" fmla="*/ 83 h 316"/>
                  <a:gd name="T12" fmla="*/ 292 w 577"/>
                  <a:gd name="T13" fmla="*/ 100 h 316"/>
                  <a:gd name="T14" fmla="*/ 182 w 577"/>
                  <a:gd name="T15" fmla="*/ 38 h 316"/>
                  <a:gd name="T16" fmla="*/ 39 w 577"/>
                  <a:gd name="T17" fmla="*/ 0 h 316"/>
                  <a:gd name="T18" fmla="*/ 0 w 577"/>
                  <a:gd name="T19" fmla="*/ 143 h 316"/>
                  <a:gd name="T20" fmla="*/ 292 w 577"/>
                  <a:gd name="T21" fmla="*/ 310 h 316"/>
                  <a:gd name="T22" fmla="*/ 292 w 577"/>
                  <a:gd name="T23" fmla="*/ 316 h 316"/>
                  <a:gd name="T24" fmla="*/ 292 w 577"/>
                  <a:gd name="T25" fmla="*/ 316 h 316"/>
                  <a:gd name="T26" fmla="*/ 292 w 577"/>
                  <a:gd name="T27" fmla="*/ 3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316">
                    <a:moveTo>
                      <a:pt x="292" y="310"/>
                    </a:moveTo>
                    <a:cubicBezTo>
                      <a:pt x="351" y="310"/>
                      <a:pt x="410" y="295"/>
                      <a:pt x="461" y="265"/>
                    </a:cubicBezTo>
                    <a:cubicBezTo>
                      <a:pt x="508" y="238"/>
                      <a:pt x="548" y="200"/>
                      <a:pt x="577" y="154"/>
                    </a:cubicBezTo>
                    <a:cubicBezTo>
                      <a:pt x="434" y="192"/>
                      <a:pt x="434" y="192"/>
                      <a:pt x="434" y="192"/>
                    </a:cubicBezTo>
                    <a:cubicBezTo>
                      <a:pt x="395" y="48"/>
                      <a:pt x="395" y="48"/>
                      <a:pt x="395" y="48"/>
                    </a:cubicBezTo>
                    <a:cubicBezTo>
                      <a:pt x="385" y="62"/>
                      <a:pt x="371" y="74"/>
                      <a:pt x="356" y="83"/>
                    </a:cubicBezTo>
                    <a:cubicBezTo>
                      <a:pt x="336" y="94"/>
                      <a:pt x="314" y="100"/>
                      <a:pt x="292" y="100"/>
                    </a:cubicBezTo>
                    <a:cubicBezTo>
                      <a:pt x="247" y="100"/>
                      <a:pt x="205" y="77"/>
                      <a:pt x="182" y="38"/>
                    </a:cubicBezTo>
                    <a:cubicBezTo>
                      <a:pt x="39" y="0"/>
                      <a:pt x="39" y="0"/>
                      <a:pt x="39" y="0"/>
                    </a:cubicBezTo>
                    <a:cubicBezTo>
                      <a:pt x="0" y="143"/>
                      <a:pt x="0" y="143"/>
                      <a:pt x="0" y="143"/>
                    </a:cubicBezTo>
                    <a:cubicBezTo>
                      <a:pt x="61" y="246"/>
                      <a:pt x="172" y="310"/>
                      <a:pt x="292" y="310"/>
                    </a:cubicBezTo>
                    <a:cubicBezTo>
                      <a:pt x="292" y="316"/>
                      <a:pt x="292" y="316"/>
                      <a:pt x="292" y="316"/>
                    </a:cubicBezTo>
                    <a:cubicBezTo>
                      <a:pt x="292" y="316"/>
                      <a:pt x="292" y="316"/>
                      <a:pt x="292" y="316"/>
                    </a:cubicBezTo>
                    <a:lnTo>
                      <a:pt x="292" y="3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grpSp>
        <p:sp>
          <p:nvSpPr>
            <p:cNvPr id="16" name="Freeform 5"/>
            <p:cNvSpPr>
              <a:spLocks noChangeAspect="1" noEditPoints="1"/>
            </p:cNvSpPr>
            <p:nvPr/>
          </p:nvSpPr>
          <p:spPr bwMode="auto">
            <a:xfrm>
              <a:off x="1205871" y="2987206"/>
              <a:ext cx="1216601" cy="297295"/>
            </a:xfrm>
            <a:custGeom>
              <a:avLst/>
              <a:gdLst>
                <a:gd name="T0" fmla="*/ 48 w 356"/>
                <a:gd name="T1" fmla="*/ 46 h 87"/>
                <a:gd name="T2" fmla="*/ 14 w 356"/>
                <a:gd name="T3" fmla="*/ 55 h 87"/>
                <a:gd name="T4" fmla="*/ 0 w 356"/>
                <a:gd name="T5" fmla="*/ 0 h 87"/>
                <a:gd name="T6" fmla="*/ 49 w 356"/>
                <a:gd name="T7" fmla="*/ 8 h 87"/>
                <a:gd name="T8" fmla="*/ 41 w 356"/>
                <a:gd name="T9" fmla="*/ 27 h 87"/>
                <a:gd name="T10" fmla="*/ 31 w 356"/>
                <a:gd name="T11" fmla="*/ 13 h 87"/>
                <a:gd name="T12" fmla="*/ 14 w 356"/>
                <a:gd name="T13" fmla="*/ 43 h 87"/>
                <a:gd name="T14" fmla="*/ 41 w 356"/>
                <a:gd name="T15" fmla="*/ 27 h 87"/>
                <a:gd name="T16" fmla="*/ 92 w 356"/>
                <a:gd name="T17" fmla="*/ 36 h 87"/>
                <a:gd name="T18" fmla="*/ 81 w 356"/>
                <a:gd name="T19" fmla="*/ 41 h 87"/>
                <a:gd name="T20" fmla="*/ 77 w 356"/>
                <a:gd name="T21" fmla="*/ 85 h 87"/>
                <a:gd name="T22" fmla="*/ 77 w 356"/>
                <a:gd name="T23" fmla="*/ 25 h 87"/>
                <a:gd name="T24" fmla="*/ 80 w 356"/>
                <a:gd name="T25" fmla="*/ 31 h 87"/>
                <a:gd name="T26" fmla="*/ 93 w 356"/>
                <a:gd name="T27" fmla="*/ 24 h 87"/>
                <a:gd name="T28" fmla="*/ 98 w 356"/>
                <a:gd name="T29" fmla="*/ 38 h 87"/>
                <a:gd name="T30" fmla="*/ 159 w 356"/>
                <a:gd name="T31" fmla="*/ 68 h 87"/>
                <a:gd name="T32" fmla="*/ 130 w 356"/>
                <a:gd name="T33" fmla="*/ 87 h 87"/>
                <a:gd name="T34" fmla="*/ 101 w 356"/>
                <a:gd name="T35" fmla="*/ 68 h 87"/>
                <a:gd name="T36" fmla="*/ 108 w 356"/>
                <a:gd name="T37" fmla="*/ 31 h 87"/>
                <a:gd name="T38" fmla="*/ 144 w 356"/>
                <a:gd name="T39" fmla="*/ 25 h 87"/>
                <a:gd name="T40" fmla="*/ 161 w 356"/>
                <a:gd name="T41" fmla="*/ 54 h 87"/>
                <a:gd name="T42" fmla="*/ 131 w 356"/>
                <a:gd name="T43" fmla="*/ 34 h 87"/>
                <a:gd name="T44" fmla="*/ 115 w 356"/>
                <a:gd name="T45" fmla="*/ 46 h 87"/>
                <a:gd name="T46" fmla="*/ 118 w 356"/>
                <a:gd name="T47" fmla="*/ 70 h 87"/>
                <a:gd name="T48" fmla="*/ 143 w 356"/>
                <a:gd name="T49" fmla="*/ 70 h 87"/>
                <a:gd name="T50" fmla="*/ 197 w 356"/>
                <a:gd name="T51" fmla="*/ 86 h 87"/>
                <a:gd name="T52" fmla="*/ 178 w 356"/>
                <a:gd name="T53" fmla="*/ 82 h 87"/>
                <a:gd name="T54" fmla="*/ 164 w 356"/>
                <a:gd name="T55" fmla="*/ 36 h 87"/>
                <a:gd name="T56" fmla="*/ 174 w 356"/>
                <a:gd name="T57" fmla="*/ 11 h 87"/>
                <a:gd name="T58" fmla="*/ 202 w 356"/>
                <a:gd name="T59" fmla="*/ 25 h 87"/>
                <a:gd name="T60" fmla="*/ 187 w 356"/>
                <a:gd name="T61" fmla="*/ 65 h 87"/>
                <a:gd name="T62" fmla="*/ 199 w 356"/>
                <a:gd name="T63" fmla="*/ 75 h 87"/>
                <a:gd name="T64" fmla="*/ 200 w 356"/>
                <a:gd name="T65" fmla="*/ 85 h 87"/>
                <a:gd name="T66" fmla="*/ 238 w 356"/>
                <a:gd name="T67" fmla="*/ 76 h 87"/>
                <a:gd name="T68" fmla="*/ 256 w 356"/>
                <a:gd name="T69" fmla="*/ 81 h 87"/>
                <a:gd name="T70" fmla="*/ 242 w 356"/>
                <a:gd name="T71" fmla="*/ 86 h 87"/>
                <a:gd name="T72" fmla="*/ 213 w 356"/>
                <a:gd name="T73" fmla="*/ 79 h 87"/>
                <a:gd name="T74" fmla="*/ 208 w 356"/>
                <a:gd name="T75" fmla="*/ 41 h 87"/>
                <a:gd name="T76" fmla="*/ 234 w 356"/>
                <a:gd name="T77" fmla="*/ 23 h 87"/>
                <a:gd name="T78" fmla="*/ 259 w 356"/>
                <a:gd name="T79" fmla="*/ 40 h 87"/>
                <a:gd name="T80" fmla="*/ 220 w 356"/>
                <a:gd name="T81" fmla="*/ 59 h 87"/>
                <a:gd name="T82" fmla="*/ 240 w 356"/>
                <a:gd name="T83" fmla="*/ 35 h 87"/>
                <a:gd name="T84" fmla="*/ 225 w 356"/>
                <a:gd name="T85" fmla="*/ 38 h 87"/>
                <a:gd name="T86" fmla="*/ 247 w 356"/>
                <a:gd name="T87" fmla="*/ 49 h 87"/>
                <a:gd name="T88" fmla="*/ 296 w 356"/>
                <a:gd name="T89" fmla="*/ 87 h 87"/>
                <a:gd name="T90" fmla="*/ 268 w 356"/>
                <a:gd name="T91" fmla="*/ 68 h 87"/>
                <a:gd name="T92" fmla="*/ 275 w 356"/>
                <a:gd name="T93" fmla="*/ 32 h 87"/>
                <a:gd name="T94" fmla="*/ 304 w 356"/>
                <a:gd name="T95" fmla="*/ 23 h 87"/>
                <a:gd name="T96" fmla="*/ 313 w 356"/>
                <a:gd name="T97" fmla="*/ 26 h 87"/>
                <a:gd name="T98" fmla="*/ 300 w 356"/>
                <a:gd name="T99" fmla="*/ 34 h 87"/>
                <a:gd name="T100" fmla="*/ 282 w 356"/>
                <a:gd name="T101" fmla="*/ 46 h 87"/>
                <a:gd name="T102" fmla="*/ 286 w 356"/>
                <a:gd name="T103" fmla="*/ 70 h 87"/>
                <a:gd name="T104" fmla="*/ 303 w 356"/>
                <a:gd name="T105" fmla="*/ 75 h 87"/>
                <a:gd name="T106" fmla="*/ 313 w 356"/>
                <a:gd name="T107" fmla="*/ 70 h 87"/>
                <a:gd name="T108" fmla="*/ 355 w 356"/>
                <a:gd name="T109" fmla="*/ 85 h 87"/>
                <a:gd name="T110" fmla="*/ 346 w 356"/>
                <a:gd name="T111" fmla="*/ 87 h 87"/>
                <a:gd name="T112" fmla="*/ 328 w 356"/>
                <a:gd name="T113" fmla="*/ 36 h 87"/>
                <a:gd name="T114" fmla="*/ 328 w 356"/>
                <a:gd name="T115" fmla="*/ 25 h 87"/>
                <a:gd name="T116" fmla="*/ 342 w 356"/>
                <a:gd name="T117" fmla="*/ 25 h 87"/>
                <a:gd name="T118" fmla="*/ 342 w 356"/>
                <a:gd name="T119" fmla="*/ 36 h 87"/>
                <a:gd name="T120" fmla="*/ 350 w 356"/>
                <a:gd name="T121" fmla="*/ 75 h 87"/>
                <a:gd name="T122" fmla="*/ 356 w 356"/>
                <a:gd name="T12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6" h="87">
                  <a:moveTo>
                    <a:pt x="56" y="27"/>
                  </a:moveTo>
                  <a:cubicBezTo>
                    <a:pt x="56" y="31"/>
                    <a:pt x="55" y="34"/>
                    <a:pt x="54" y="38"/>
                  </a:cubicBezTo>
                  <a:cubicBezTo>
                    <a:pt x="52" y="41"/>
                    <a:pt x="50" y="44"/>
                    <a:pt x="48" y="46"/>
                  </a:cubicBezTo>
                  <a:cubicBezTo>
                    <a:pt x="45" y="49"/>
                    <a:pt x="42" y="51"/>
                    <a:pt x="38" y="52"/>
                  </a:cubicBezTo>
                  <a:cubicBezTo>
                    <a:pt x="34" y="54"/>
                    <a:pt x="29" y="55"/>
                    <a:pt x="24" y="55"/>
                  </a:cubicBezTo>
                  <a:cubicBezTo>
                    <a:pt x="14" y="55"/>
                    <a:pt x="14" y="55"/>
                    <a:pt x="14" y="55"/>
                  </a:cubicBezTo>
                  <a:cubicBezTo>
                    <a:pt x="14" y="85"/>
                    <a:pt x="14" y="85"/>
                    <a:pt x="14" y="85"/>
                  </a:cubicBezTo>
                  <a:cubicBezTo>
                    <a:pt x="0" y="85"/>
                    <a:pt x="0" y="85"/>
                    <a:pt x="0" y="85"/>
                  </a:cubicBezTo>
                  <a:cubicBezTo>
                    <a:pt x="0" y="0"/>
                    <a:pt x="0" y="0"/>
                    <a:pt x="0" y="0"/>
                  </a:cubicBezTo>
                  <a:cubicBezTo>
                    <a:pt x="26" y="0"/>
                    <a:pt x="26" y="0"/>
                    <a:pt x="26" y="0"/>
                  </a:cubicBezTo>
                  <a:cubicBezTo>
                    <a:pt x="31" y="0"/>
                    <a:pt x="35" y="1"/>
                    <a:pt x="39" y="2"/>
                  </a:cubicBezTo>
                  <a:cubicBezTo>
                    <a:pt x="43" y="4"/>
                    <a:pt x="46" y="5"/>
                    <a:pt x="49" y="8"/>
                  </a:cubicBezTo>
                  <a:cubicBezTo>
                    <a:pt x="51" y="10"/>
                    <a:pt x="53" y="13"/>
                    <a:pt x="54" y="16"/>
                  </a:cubicBezTo>
                  <a:cubicBezTo>
                    <a:pt x="55" y="19"/>
                    <a:pt x="56" y="23"/>
                    <a:pt x="56" y="27"/>
                  </a:cubicBezTo>
                  <a:close/>
                  <a:moveTo>
                    <a:pt x="41" y="27"/>
                  </a:moveTo>
                  <a:cubicBezTo>
                    <a:pt x="41" y="25"/>
                    <a:pt x="41" y="23"/>
                    <a:pt x="40" y="21"/>
                  </a:cubicBezTo>
                  <a:cubicBezTo>
                    <a:pt x="39" y="19"/>
                    <a:pt x="38" y="18"/>
                    <a:pt x="37" y="16"/>
                  </a:cubicBezTo>
                  <a:cubicBezTo>
                    <a:pt x="35" y="15"/>
                    <a:pt x="34" y="14"/>
                    <a:pt x="31" y="13"/>
                  </a:cubicBezTo>
                  <a:cubicBezTo>
                    <a:pt x="29" y="13"/>
                    <a:pt x="26" y="12"/>
                    <a:pt x="23" y="12"/>
                  </a:cubicBezTo>
                  <a:cubicBezTo>
                    <a:pt x="14" y="12"/>
                    <a:pt x="14" y="12"/>
                    <a:pt x="14" y="12"/>
                  </a:cubicBezTo>
                  <a:cubicBezTo>
                    <a:pt x="14" y="43"/>
                    <a:pt x="14" y="43"/>
                    <a:pt x="14" y="43"/>
                  </a:cubicBezTo>
                  <a:cubicBezTo>
                    <a:pt x="23" y="43"/>
                    <a:pt x="23" y="43"/>
                    <a:pt x="23" y="43"/>
                  </a:cubicBezTo>
                  <a:cubicBezTo>
                    <a:pt x="29" y="43"/>
                    <a:pt x="33" y="41"/>
                    <a:pt x="36" y="39"/>
                  </a:cubicBezTo>
                  <a:cubicBezTo>
                    <a:pt x="40" y="36"/>
                    <a:pt x="41" y="32"/>
                    <a:pt x="41" y="27"/>
                  </a:cubicBezTo>
                  <a:close/>
                  <a:moveTo>
                    <a:pt x="97" y="37"/>
                  </a:moveTo>
                  <a:cubicBezTo>
                    <a:pt x="96" y="37"/>
                    <a:pt x="95" y="37"/>
                    <a:pt x="95" y="37"/>
                  </a:cubicBezTo>
                  <a:cubicBezTo>
                    <a:pt x="94" y="36"/>
                    <a:pt x="93" y="36"/>
                    <a:pt x="92" y="36"/>
                  </a:cubicBezTo>
                  <a:cubicBezTo>
                    <a:pt x="92" y="36"/>
                    <a:pt x="91" y="36"/>
                    <a:pt x="90" y="36"/>
                  </a:cubicBezTo>
                  <a:cubicBezTo>
                    <a:pt x="88" y="36"/>
                    <a:pt x="87" y="36"/>
                    <a:pt x="85" y="37"/>
                  </a:cubicBezTo>
                  <a:cubicBezTo>
                    <a:pt x="83" y="38"/>
                    <a:pt x="82" y="39"/>
                    <a:pt x="81" y="41"/>
                  </a:cubicBezTo>
                  <a:cubicBezTo>
                    <a:pt x="80" y="42"/>
                    <a:pt x="79" y="44"/>
                    <a:pt x="78" y="46"/>
                  </a:cubicBezTo>
                  <a:cubicBezTo>
                    <a:pt x="77" y="49"/>
                    <a:pt x="77" y="51"/>
                    <a:pt x="77" y="54"/>
                  </a:cubicBezTo>
                  <a:cubicBezTo>
                    <a:pt x="77" y="85"/>
                    <a:pt x="77" y="85"/>
                    <a:pt x="77" y="85"/>
                  </a:cubicBezTo>
                  <a:cubicBezTo>
                    <a:pt x="63" y="85"/>
                    <a:pt x="63" y="85"/>
                    <a:pt x="63" y="85"/>
                  </a:cubicBezTo>
                  <a:cubicBezTo>
                    <a:pt x="63" y="25"/>
                    <a:pt x="63" y="25"/>
                    <a:pt x="63" y="25"/>
                  </a:cubicBezTo>
                  <a:cubicBezTo>
                    <a:pt x="77" y="25"/>
                    <a:pt x="77" y="25"/>
                    <a:pt x="77" y="25"/>
                  </a:cubicBezTo>
                  <a:cubicBezTo>
                    <a:pt x="77" y="36"/>
                    <a:pt x="77" y="36"/>
                    <a:pt x="77" y="36"/>
                  </a:cubicBezTo>
                  <a:cubicBezTo>
                    <a:pt x="77" y="36"/>
                    <a:pt x="77" y="36"/>
                    <a:pt x="77" y="36"/>
                  </a:cubicBezTo>
                  <a:cubicBezTo>
                    <a:pt x="78" y="34"/>
                    <a:pt x="79" y="32"/>
                    <a:pt x="80" y="31"/>
                  </a:cubicBezTo>
                  <a:cubicBezTo>
                    <a:pt x="81" y="29"/>
                    <a:pt x="82" y="28"/>
                    <a:pt x="84" y="27"/>
                  </a:cubicBezTo>
                  <a:cubicBezTo>
                    <a:pt x="85" y="26"/>
                    <a:pt x="86" y="25"/>
                    <a:pt x="88" y="24"/>
                  </a:cubicBezTo>
                  <a:cubicBezTo>
                    <a:pt x="89" y="24"/>
                    <a:pt x="91" y="24"/>
                    <a:pt x="93" y="24"/>
                  </a:cubicBezTo>
                  <a:cubicBezTo>
                    <a:pt x="94" y="24"/>
                    <a:pt x="95" y="24"/>
                    <a:pt x="96" y="24"/>
                  </a:cubicBezTo>
                  <a:cubicBezTo>
                    <a:pt x="96" y="24"/>
                    <a:pt x="97" y="24"/>
                    <a:pt x="98" y="24"/>
                  </a:cubicBezTo>
                  <a:cubicBezTo>
                    <a:pt x="98" y="38"/>
                    <a:pt x="98" y="38"/>
                    <a:pt x="98" y="38"/>
                  </a:cubicBezTo>
                  <a:cubicBezTo>
                    <a:pt x="98" y="38"/>
                    <a:pt x="97" y="37"/>
                    <a:pt x="97" y="37"/>
                  </a:cubicBezTo>
                  <a:close/>
                  <a:moveTo>
                    <a:pt x="161" y="54"/>
                  </a:moveTo>
                  <a:cubicBezTo>
                    <a:pt x="161" y="59"/>
                    <a:pt x="161" y="64"/>
                    <a:pt x="159" y="68"/>
                  </a:cubicBezTo>
                  <a:cubicBezTo>
                    <a:pt x="158" y="72"/>
                    <a:pt x="155" y="75"/>
                    <a:pt x="153" y="78"/>
                  </a:cubicBezTo>
                  <a:cubicBezTo>
                    <a:pt x="150" y="81"/>
                    <a:pt x="147" y="83"/>
                    <a:pt x="143" y="84"/>
                  </a:cubicBezTo>
                  <a:cubicBezTo>
                    <a:pt x="139" y="86"/>
                    <a:pt x="135" y="87"/>
                    <a:pt x="130" y="87"/>
                  </a:cubicBezTo>
                  <a:cubicBezTo>
                    <a:pt x="125" y="87"/>
                    <a:pt x="121" y="86"/>
                    <a:pt x="117" y="84"/>
                  </a:cubicBezTo>
                  <a:cubicBezTo>
                    <a:pt x="113" y="83"/>
                    <a:pt x="110" y="81"/>
                    <a:pt x="108" y="78"/>
                  </a:cubicBezTo>
                  <a:cubicBezTo>
                    <a:pt x="105" y="75"/>
                    <a:pt x="103" y="72"/>
                    <a:pt x="101" y="68"/>
                  </a:cubicBezTo>
                  <a:cubicBezTo>
                    <a:pt x="100" y="65"/>
                    <a:pt x="99" y="60"/>
                    <a:pt x="99" y="56"/>
                  </a:cubicBezTo>
                  <a:cubicBezTo>
                    <a:pt x="99" y="50"/>
                    <a:pt x="100" y="46"/>
                    <a:pt x="102" y="42"/>
                  </a:cubicBezTo>
                  <a:cubicBezTo>
                    <a:pt x="103" y="38"/>
                    <a:pt x="105" y="34"/>
                    <a:pt x="108" y="31"/>
                  </a:cubicBezTo>
                  <a:cubicBezTo>
                    <a:pt x="111" y="29"/>
                    <a:pt x="114" y="27"/>
                    <a:pt x="118" y="25"/>
                  </a:cubicBezTo>
                  <a:cubicBezTo>
                    <a:pt x="122" y="24"/>
                    <a:pt x="127" y="23"/>
                    <a:pt x="131" y="23"/>
                  </a:cubicBezTo>
                  <a:cubicBezTo>
                    <a:pt x="136" y="23"/>
                    <a:pt x="140" y="24"/>
                    <a:pt x="144" y="25"/>
                  </a:cubicBezTo>
                  <a:cubicBezTo>
                    <a:pt x="148" y="27"/>
                    <a:pt x="151" y="29"/>
                    <a:pt x="154" y="32"/>
                  </a:cubicBezTo>
                  <a:cubicBezTo>
                    <a:pt x="156" y="35"/>
                    <a:pt x="158" y="38"/>
                    <a:pt x="159" y="42"/>
                  </a:cubicBezTo>
                  <a:cubicBezTo>
                    <a:pt x="161" y="45"/>
                    <a:pt x="161" y="50"/>
                    <a:pt x="161" y="54"/>
                  </a:cubicBezTo>
                  <a:close/>
                  <a:moveTo>
                    <a:pt x="147" y="55"/>
                  </a:moveTo>
                  <a:cubicBezTo>
                    <a:pt x="147" y="48"/>
                    <a:pt x="146" y="43"/>
                    <a:pt x="143" y="40"/>
                  </a:cubicBezTo>
                  <a:cubicBezTo>
                    <a:pt x="140" y="36"/>
                    <a:pt x="136" y="34"/>
                    <a:pt x="131" y="34"/>
                  </a:cubicBezTo>
                  <a:cubicBezTo>
                    <a:pt x="128" y="34"/>
                    <a:pt x="126" y="35"/>
                    <a:pt x="124" y="36"/>
                  </a:cubicBezTo>
                  <a:cubicBezTo>
                    <a:pt x="122" y="36"/>
                    <a:pt x="120" y="38"/>
                    <a:pt x="118" y="39"/>
                  </a:cubicBezTo>
                  <a:cubicBezTo>
                    <a:pt x="117" y="41"/>
                    <a:pt x="116" y="43"/>
                    <a:pt x="115" y="46"/>
                  </a:cubicBezTo>
                  <a:cubicBezTo>
                    <a:pt x="114" y="48"/>
                    <a:pt x="113" y="52"/>
                    <a:pt x="113" y="55"/>
                  </a:cubicBezTo>
                  <a:cubicBezTo>
                    <a:pt x="113" y="59"/>
                    <a:pt x="114" y="61"/>
                    <a:pt x="115" y="64"/>
                  </a:cubicBezTo>
                  <a:cubicBezTo>
                    <a:pt x="116" y="67"/>
                    <a:pt x="117" y="69"/>
                    <a:pt x="118" y="70"/>
                  </a:cubicBezTo>
                  <a:cubicBezTo>
                    <a:pt x="120" y="72"/>
                    <a:pt x="122" y="73"/>
                    <a:pt x="124" y="74"/>
                  </a:cubicBezTo>
                  <a:cubicBezTo>
                    <a:pt x="126" y="75"/>
                    <a:pt x="128" y="75"/>
                    <a:pt x="131" y="75"/>
                  </a:cubicBezTo>
                  <a:cubicBezTo>
                    <a:pt x="136" y="75"/>
                    <a:pt x="140" y="74"/>
                    <a:pt x="143" y="70"/>
                  </a:cubicBezTo>
                  <a:cubicBezTo>
                    <a:pt x="146" y="67"/>
                    <a:pt x="147" y="61"/>
                    <a:pt x="147" y="55"/>
                  </a:cubicBezTo>
                  <a:close/>
                  <a:moveTo>
                    <a:pt x="200" y="85"/>
                  </a:moveTo>
                  <a:cubicBezTo>
                    <a:pt x="199" y="85"/>
                    <a:pt x="198" y="86"/>
                    <a:pt x="197" y="86"/>
                  </a:cubicBezTo>
                  <a:cubicBezTo>
                    <a:pt x="196" y="86"/>
                    <a:pt x="195" y="86"/>
                    <a:pt x="194" y="86"/>
                  </a:cubicBezTo>
                  <a:cubicBezTo>
                    <a:pt x="193" y="86"/>
                    <a:pt x="192" y="87"/>
                    <a:pt x="191" y="87"/>
                  </a:cubicBezTo>
                  <a:cubicBezTo>
                    <a:pt x="185" y="87"/>
                    <a:pt x="181" y="85"/>
                    <a:pt x="178" y="82"/>
                  </a:cubicBezTo>
                  <a:cubicBezTo>
                    <a:pt x="175" y="78"/>
                    <a:pt x="174" y="74"/>
                    <a:pt x="174" y="67"/>
                  </a:cubicBezTo>
                  <a:cubicBezTo>
                    <a:pt x="174" y="36"/>
                    <a:pt x="174" y="36"/>
                    <a:pt x="174" y="36"/>
                  </a:cubicBezTo>
                  <a:cubicBezTo>
                    <a:pt x="164" y="36"/>
                    <a:pt x="164" y="36"/>
                    <a:pt x="164" y="36"/>
                  </a:cubicBezTo>
                  <a:cubicBezTo>
                    <a:pt x="164" y="25"/>
                    <a:pt x="164" y="25"/>
                    <a:pt x="164" y="25"/>
                  </a:cubicBezTo>
                  <a:cubicBezTo>
                    <a:pt x="174" y="25"/>
                    <a:pt x="174" y="25"/>
                    <a:pt x="174" y="25"/>
                  </a:cubicBezTo>
                  <a:cubicBezTo>
                    <a:pt x="174" y="11"/>
                    <a:pt x="174" y="11"/>
                    <a:pt x="174" y="11"/>
                  </a:cubicBezTo>
                  <a:cubicBezTo>
                    <a:pt x="187" y="7"/>
                    <a:pt x="187" y="7"/>
                    <a:pt x="187" y="7"/>
                  </a:cubicBezTo>
                  <a:cubicBezTo>
                    <a:pt x="187" y="25"/>
                    <a:pt x="187" y="25"/>
                    <a:pt x="187" y="25"/>
                  </a:cubicBezTo>
                  <a:cubicBezTo>
                    <a:pt x="202" y="25"/>
                    <a:pt x="202" y="25"/>
                    <a:pt x="202" y="25"/>
                  </a:cubicBezTo>
                  <a:cubicBezTo>
                    <a:pt x="202" y="36"/>
                    <a:pt x="202" y="36"/>
                    <a:pt x="202" y="36"/>
                  </a:cubicBezTo>
                  <a:cubicBezTo>
                    <a:pt x="187" y="36"/>
                    <a:pt x="187" y="36"/>
                    <a:pt x="187" y="36"/>
                  </a:cubicBezTo>
                  <a:cubicBezTo>
                    <a:pt x="187" y="65"/>
                    <a:pt x="187" y="65"/>
                    <a:pt x="187" y="65"/>
                  </a:cubicBezTo>
                  <a:cubicBezTo>
                    <a:pt x="187" y="69"/>
                    <a:pt x="188" y="71"/>
                    <a:pt x="189" y="73"/>
                  </a:cubicBezTo>
                  <a:cubicBezTo>
                    <a:pt x="191" y="75"/>
                    <a:pt x="193" y="75"/>
                    <a:pt x="196" y="75"/>
                  </a:cubicBezTo>
                  <a:cubicBezTo>
                    <a:pt x="197" y="75"/>
                    <a:pt x="198" y="75"/>
                    <a:pt x="199" y="75"/>
                  </a:cubicBezTo>
                  <a:cubicBezTo>
                    <a:pt x="200" y="75"/>
                    <a:pt x="201" y="74"/>
                    <a:pt x="202" y="74"/>
                  </a:cubicBezTo>
                  <a:cubicBezTo>
                    <a:pt x="202" y="84"/>
                    <a:pt x="202" y="84"/>
                    <a:pt x="202" y="84"/>
                  </a:cubicBezTo>
                  <a:cubicBezTo>
                    <a:pt x="201" y="85"/>
                    <a:pt x="201" y="85"/>
                    <a:pt x="200" y="85"/>
                  </a:cubicBezTo>
                  <a:close/>
                  <a:moveTo>
                    <a:pt x="220" y="59"/>
                  </a:moveTo>
                  <a:cubicBezTo>
                    <a:pt x="220" y="64"/>
                    <a:pt x="222" y="69"/>
                    <a:pt x="225" y="71"/>
                  </a:cubicBezTo>
                  <a:cubicBezTo>
                    <a:pt x="228" y="74"/>
                    <a:pt x="232" y="76"/>
                    <a:pt x="238" y="76"/>
                  </a:cubicBezTo>
                  <a:cubicBezTo>
                    <a:pt x="241" y="76"/>
                    <a:pt x="245" y="75"/>
                    <a:pt x="248" y="74"/>
                  </a:cubicBezTo>
                  <a:cubicBezTo>
                    <a:pt x="251" y="73"/>
                    <a:pt x="254" y="72"/>
                    <a:pt x="256" y="70"/>
                  </a:cubicBezTo>
                  <a:cubicBezTo>
                    <a:pt x="256" y="81"/>
                    <a:pt x="256" y="81"/>
                    <a:pt x="256" y="81"/>
                  </a:cubicBezTo>
                  <a:cubicBezTo>
                    <a:pt x="255" y="82"/>
                    <a:pt x="254" y="83"/>
                    <a:pt x="253" y="83"/>
                  </a:cubicBezTo>
                  <a:cubicBezTo>
                    <a:pt x="251" y="84"/>
                    <a:pt x="250" y="84"/>
                    <a:pt x="248" y="85"/>
                  </a:cubicBezTo>
                  <a:cubicBezTo>
                    <a:pt x="246" y="85"/>
                    <a:pt x="244" y="86"/>
                    <a:pt x="242" y="86"/>
                  </a:cubicBezTo>
                  <a:cubicBezTo>
                    <a:pt x="240" y="86"/>
                    <a:pt x="237" y="87"/>
                    <a:pt x="235" y="87"/>
                  </a:cubicBezTo>
                  <a:cubicBezTo>
                    <a:pt x="230" y="87"/>
                    <a:pt x="226" y="86"/>
                    <a:pt x="223" y="84"/>
                  </a:cubicBezTo>
                  <a:cubicBezTo>
                    <a:pt x="219" y="83"/>
                    <a:pt x="216" y="81"/>
                    <a:pt x="213" y="79"/>
                  </a:cubicBezTo>
                  <a:cubicBezTo>
                    <a:pt x="211" y="76"/>
                    <a:pt x="209" y="73"/>
                    <a:pt x="208" y="69"/>
                  </a:cubicBezTo>
                  <a:cubicBezTo>
                    <a:pt x="206" y="65"/>
                    <a:pt x="206" y="60"/>
                    <a:pt x="206" y="55"/>
                  </a:cubicBezTo>
                  <a:cubicBezTo>
                    <a:pt x="206" y="50"/>
                    <a:pt x="207" y="45"/>
                    <a:pt x="208" y="41"/>
                  </a:cubicBezTo>
                  <a:cubicBezTo>
                    <a:pt x="210" y="37"/>
                    <a:pt x="212" y="34"/>
                    <a:pt x="215" y="31"/>
                  </a:cubicBezTo>
                  <a:cubicBezTo>
                    <a:pt x="218" y="28"/>
                    <a:pt x="221" y="26"/>
                    <a:pt x="224" y="25"/>
                  </a:cubicBezTo>
                  <a:cubicBezTo>
                    <a:pt x="228" y="24"/>
                    <a:pt x="231" y="23"/>
                    <a:pt x="234" y="23"/>
                  </a:cubicBezTo>
                  <a:cubicBezTo>
                    <a:pt x="239" y="23"/>
                    <a:pt x="243" y="24"/>
                    <a:pt x="246" y="25"/>
                  </a:cubicBezTo>
                  <a:cubicBezTo>
                    <a:pt x="249" y="27"/>
                    <a:pt x="252" y="29"/>
                    <a:pt x="254" y="31"/>
                  </a:cubicBezTo>
                  <a:cubicBezTo>
                    <a:pt x="256" y="34"/>
                    <a:pt x="258" y="37"/>
                    <a:pt x="259" y="40"/>
                  </a:cubicBezTo>
                  <a:cubicBezTo>
                    <a:pt x="260" y="44"/>
                    <a:pt x="261" y="48"/>
                    <a:pt x="261" y="52"/>
                  </a:cubicBezTo>
                  <a:cubicBezTo>
                    <a:pt x="261" y="59"/>
                    <a:pt x="261" y="59"/>
                    <a:pt x="261" y="59"/>
                  </a:cubicBezTo>
                  <a:lnTo>
                    <a:pt x="220" y="59"/>
                  </a:lnTo>
                  <a:close/>
                  <a:moveTo>
                    <a:pt x="247" y="43"/>
                  </a:moveTo>
                  <a:cubicBezTo>
                    <a:pt x="246" y="41"/>
                    <a:pt x="245" y="39"/>
                    <a:pt x="244" y="38"/>
                  </a:cubicBezTo>
                  <a:cubicBezTo>
                    <a:pt x="243" y="37"/>
                    <a:pt x="242" y="36"/>
                    <a:pt x="240" y="35"/>
                  </a:cubicBezTo>
                  <a:cubicBezTo>
                    <a:pt x="239" y="34"/>
                    <a:pt x="237" y="34"/>
                    <a:pt x="234" y="34"/>
                  </a:cubicBezTo>
                  <a:cubicBezTo>
                    <a:pt x="233" y="34"/>
                    <a:pt x="231" y="34"/>
                    <a:pt x="229" y="35"/>
                  </a:cubicBezTo>
                  <a:cubicBezTo>
                    <a:pt x="228" y="36"/>
                    <a:pt x="226" y="37"/>
                    <a:pt x="225" y="38"/>
                  </a:cubicBezTo>
                  <a:cubicBezTo>
                    <a:pt x="224" y="39"/>
                    <a:pt x="222" y="41"/>
                    <a:pt x="222" y="43"/>
                  </a:cubicBezTo>
                  <a:cubicBezTo>
                    <a:pt x="221" y="44"/>
                    <a:pt x="220" y="46"/>
                    <a:pt x="220" y="49"/>
                  </a:cubicBezTo>
                  <a:cubicBezTo>
                    <a:pt x="247" y="49"/>
                    <a:pt x="247" y="49"/>
                    <a:pt x="247" y="49"/>
                  </a:cubicBezTo>
                  <a:cubicBezTo>
                    <a:pt x="247" y="47"/>
                    <a:pt x="247" y="45"/>
                    <a:pt x="247" y="43"/>
                  </a:cubicBezTo>
                  <a:close/>
                  <a:moveTo>
                    <a:pt x="306" y="85"/>
                  </a:moveTo>
                  <a:cubicBezTo>
                    <a:pt x="303" y="86"/>
                    <a:pt x="300" y="87"/>
                    <a:pt x="296" y="87"/>
                  </a:cubicBezTo>
                  <a:cubicBezTo>
                    <a:pt x="292" y="87"/>
                    <a:pt x="288" y="86"/>
                    <a:pt x="284" y="84"/>
                  </a:cubicBezTo>
                  <a:cubicBezTo>
                    <a:pt x="280" y="83"/>
                    <a:pt x="277" y="81"/>
                    <a:pt x="275" y="78"/>
                  </a:cubicBezTo>
                  <a:cubicBezTo>
                    <a:pt x="272" y="75"/>
                    <a:pt x="270" y="72"/>
                    <a:pt x="268" y="68"/>
                  </a:cubicBezTo>
                  <a:cubicBezTo>
                    <a:pt x="267" y="65"/>
                    <a:pt x="266" y="61"/>
                    <a:pt x="266" y="56"/>
                  </a:cubicBezTo>
                  <a:cubicBezTo>
                    <a:pt x="266" y="51"/>
                    <a:pt x="267" y="47"/>
                    <a:pt x="269" y="43"/>
                  </a:cubicBezTo>
                  <a:cubicBezTo>
                    <a:pt x="270" y="39"/>
                    <a:pt x="272" y="35"/>
                    <a:pt x="275" y="32"/>
                  </a:cubicBezTo>
                  <a:cubicBezTo>
                    <a:pt x="278" y="29"/>
                    <a:pt x="281" y="27"/>
                    <a:pt x="285" y="26"/>
                  </a:cubicBezTo>
                  <a:cubicBezTo>
                    <a:pt x="289" y="24"/>
                    <a:pt x="294" y="23"/>
                    <a:pt x="299" y="23"/>
                  </a:cubicBezTo>
                  <a:cubicBezTo>
                    <a:pt x="301" y="23"/>
                    <a:pt x="302" y="23"/>
                    <a:pt x="304" y="23"/>
                  </a:cubicBezTo>
                  <a:cubicBezTo>
                    <a:pt x="305" y="24"/>
                    <a:pt x="306" y="24"/>
                    <a:pt x="308" y="24"/>
                  </a:cubicBezTo>
                  <a:cubicBezTo>
                    <a:pt x="309" y="25"/>
                    <a:pt x="310" y="25"/>
                    <a:pt x="311" y="25"/>
                  </a:cubicBezTo>
                  <a:cubicBezTo>
                    <a:pt x="312" y="26"/>
                    <a:pt x="313" y="26"/>
                    <a:pt x="313" y="26"/>
                  </a:cubicBezTo>
                  <a:cubicBezTo>
                    <a:pt x="313" y="39"/>
                    <a:pt x="313" y="39"/>
                    <a:pt x="313" y="39"/>
                  </a:cubicBezTo>
                  <a:cubicBezTo>
                    <a:pt x="312" y="38"/>
                    <a:pt x="309" y="37"/>
                    <a:pt x="307" y="36"/>
                  </a:cubicBezTo>
                  <a:cubicBezTo>
                    <a:pt x="305" y="35"/>
                    <a:pt x="302" y="34"/>
                    <a:pt x="300" y="34"/>
                  </a:cubicBezTo>
                  <a:cubicBezTo>
                    <a:pt x="297" y="34"/>
                    <a:pt x="294" y="35"/>
                    <a:pt x="292" y="36"/>
                  </a:cubicBezTo>
                  <a:cubicBezTo>
                    <a:pt x="290" y="37"/>
                    <a:pt x="288" y="38"/>
                    <a:pt x="286" y="40"/>
                  </a:cubicBezTo>
                  <a:cubicBezTo>
                    <a:pt x="284" y="42"/>
                    <a:pt x="283" y="44"/>
                    <a:pt x="282" y="46"/>
                  </a:cubicBezTo>
                  <a:cubicBezTo>
                    <a:pt x="281" y="49"/>
                    <a:pt x="281" y="52"/>
                    <a:pt x="281" y="55"/>
                  </a:cubicBezTo>
                  <a:cubicBezTo>
                    <a:pt x="281" y="58"/>
                    <a:pt x="281" y="61"/>
                    <a:pt x="282" y="64"/>
                  </a:cubicBezTo>
                  <a:cubicBezTo>
                    <a:pt x="283" y="66"/>
                    <a:pt x="284" y="68"/>
                    <a:pt x="286" y="70"/>
                  </a:cubicBezTo>
                  <a:cubicBezTo>
                    <a:pt x="287" y="72"/>
                    <a:pt x="289" y="73"/>
                    <a:pt x="291" y="74"/>
                  </a:cubicBezTo>
                  <a:cubicBezTo>
                    <a:pt x="294" y="75"/>
                    <a:pt x="296" y="75"/>
                    <a:pt x="299" y="75"/>
                  </a:cubicBezTo>
                  <a:cubicBezTo>
                    <a:pt x="301" y="75"/>
                    <a:pt x="302" y="75"/>
                    <a:pt x="303" y="75"/>
                  </a:cubicBezTo>
                  <a:cubicBezTo>
                    <a:pt x="304" y="75"/>
                    <a:pt x="305" y="74"/>
                    <a:pt x="307" y="74"/>
                  </a:cubicBezTo>
                  <a:cubicBezTo>
                    <a:pt x="308" y="73"/>
                    <a:pt x="309" y="73"/>
                    <a:pt x="310" y="72"/>
                  </a:cubicBezTo>
                  <a:cubicBezTo>
                    <a:pt x="311" y="72"/>
                    <a:pt x="313" y="71"/>
                    <a:pt x="313" y="70"/>
                  </a:cubicBezTo>
                  <a:cubicBezTo>
                    <a:pt x="313" y="83"/>
                    <a:pt x="313" y="83"/>
                    <a:pt x="313" y="83"/>
                  </a:cubicBezTo>
                  <a:cubicBezTo>
                    <a:pt x="311" y="84"/>
                    <a:pt x="309" y="85"/>
                    <a:pt x="306" y="85"/>
                  </a:cubicBezTo>
                  <a:close/>
                  <a:moveTo>
                    <a:pt x="355" y="85"/>
                  </a:moveTo>
                  <a:cubicBezTo>
                    <a:pt x="354" y="85"/>
                    <a:pt x="353" y="86"/>
                    <a:pt x="352" y="86"/>
                  </a:cubicBezTo>
                  <a:cubicBezTo>
                    <a:pt x="351" y="86"/>
                    <a:pt x="350" y="86"/>
                    <a:pt x="349" y="86"/>
                  </a:cubicBezTo>
                  <a:cubicBezTo>
                    <a:pt x="348" y="86"/>
                    <a:pt x="347" y="87"/>
                    <a:pt x="346" y="87"/>
                  </a:cubicBezTo>
                  <a:cubicBezTo>
                    <a:pt x="340" y="87"/>
                    <a:pt x="335" y="85"/>
                    <a:pt x="333" y="82"/>
                  </a:cubicBezTo>
                  <a:cubicBezTo>
                    <a:pt x="330" y="78"/>
                    <a:pt x="328" y="74"/>
                    <a:pt x="328" y="67"/>
                  </a:cubicBezTo>
                  <a:cubicBezTo>
                    <a:pt x="328" y="36"/>
                    <a:pt x="328" y="36"/>
                    <a:pt x="328" y="36"/>
                  </a:cubicBezTo>
                  <a:cubicBezTo>
                    <a:pt x="318" y="36"/>
                    <a:pt x="318" y="36"/>
                    <a:pt x="318" y="36"/>
                  </a:cubicBezTo>
                  <a:cubicBezTo>
                    <a:pt x="318" y="25"/>
                    <a:pt x="318" y="25"/>
                    <a:pt x="318" y="25"/>
                  </a:cubicBezTo>
                  <a:cubicBezTo>
                    <a:pt x="328" y="25"/>
                    <a:pt x="328" y="25"/>
                    <a:pt x="328" y="25"/>
                  </a:cubicBezTo>
                  <a:cubicBezTo>
                    <a:pt x="328" y="11"/>
                    <a:pt x="328" y="11"/>
                    <a:pt x="328" y="11"/>
                  </a:cubicBezTo>
                  <a:cubicBezTo>
                    <a:pt x="342" y="7"/>
                    <a:pt x="342" y="7"/>
                    <a:pt x="342" y="7"/>
                  </a:cubicBezTo>
                  <a:cubicBezTo>
                    <a:pt x="342" y="25"/>
                    <a:pt x="342" y="25"/>
                    <a:pt x="342" y="25"/>
                  </a:cubicBezTo>
                  <a:cubicBezTo>
                    <a:pt x="356" y="25"/>
                    <a:pt x="356" y="25"/>
                    <a:pt x="356" y="25"/>
                  </a:cubicBezTo>
                  <a:cubicBezTo>
                    <a:pt x="356" y="36"/>
                    <a:pt x="356" y="36"/>
                    <a:pt x="356" y="36"/>
                  </a:cubicBezTo>
                  <a:cubicBezTo>
                    <a:pt x="342" y="36"/>
                    <a:pt x="342" y="36"/>
                    <a:pt x="342" y="36"/>
                  </a:cubicBezTo>
                  <a:cubicBezTo>
                    <a:pt x="342" y="65"/>
                    <a:pt x="342" y="65"/>
                    <a:pt x="342" y="65"/>
                  </a:cubicBezTo>
                  <a:cubicBezTo>
                    <a:pt x="342" y="69"/>
                    <a:pt x="343" y="71"/>
                    <a:pt x="344" y="73"/>
                  </a:cubicBezTo>
                  <a:cubicBezTo>
                    <a:pt x="345" y="75"/>
                    <a:pt x="348" y="75"/>
                    <a:pt x="350" y="75"/>
                  </a:cubicBezTo>
                  <a:cubicBezTo>
                    <a:pt x="351" y="75"/>
                    <a:pt x="352" y="75"/>
                    <a:pt x="353" y="75"/>
                  </a:cubicBezTo>
                  <a:cubicBezTo>
                    <a:pt x="355" y="75"/>
                    <a:pt x="356" y="74"/>
                    <a:pt x="356" y="74"/>
                  </a:cubicBezTo>
                  <a:cubicBezTo>
                    <a:pt x="356" y="84"/>
                    <a:pt x="356" y="84"/>
                    <a:pt x="356" y="84"/>
                  </a:cubicBezTo>
                  <a:cubicBezTo>
                    <a:pt x="356" y="85"/>
                    <a:pt x="355" y="85"/>
                    <a:pt x="355" y="85"/>
                  </a:cubicBez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sp>
          <p:nvSpPr>
            <p:cNvPr id="17" name="Freeform 6"/>
            <p:cNvSpPr>
              <a:spLocks noChangeAspect="1" noEditPoints="1"/>
            </p:cNvSpPr>
            <p:nvPr/>
          </p:nvSpPr>
          <p:spPr bwMode="auto">
            <a:xfrm>
              <a:off x="3639750" y="3787422"/>
              <a:ext cx="1099704" cy="294410"/>
            </a:xfrm>
            <a:custGeom>
              <a:avLst/>
              <a:gdLst>
                <a:gd name="T0" fmla="*/ 59 w 322"/>
                <a:gd name="T1" fmla="*/ 73 h 86"/>
                <a:gd name="T2" fmla="*/ 0 w 322"/>
                <a:gd name="T3" fmla="*/ 85 h 86"/>
                <a:gd name="T4" fmla="*/ 60 w 322"/>
                <a:gd name="T5" fmla="*/ 11 h 86"/>
                <a:gd name="T6" fmla="*/ 54 w 322"/>
                <a:gd name="T7" fmla="*/ 29 h 86"/>
                <a:gd name="T8" fmla="*/ 25 w 322"/>
                <a:gd name="T9" fmla="*/ 12 h 86"/>
                <a:gd name="T10" fmla="*/ 25 w 322"/>
                <a:gd name="T11" fmla="*/ 73 h 86"/>
                <a:gd name="T12" fmla="*/ 54 w 322"/>
                <a:gd name="T13" fmla="*/ 55 h 86"/>
                <a:gd name="T14" fmla="*/ 95 w 322"/>
                <a:gd name="T15" fmla="*/ 71 h 86"/>
                <a:gd name="T16" fmla="*/ 126 w 322"/>
                <a:gd name="T17" fmla="*/ 70 h 86"/>
                <a:gd name="T18" fmla="*/ 118 w 322"/>
                <a:gd name="T19" fmla="*/ 85 h 86"/>
                <a:gd name="T20" fmla="*/ 92 w 322"/>
                <a:gd name="T21" fmla="*/ 84 h 86"/>
                <a:gd name="T22" fmla="*/ 76 w 322"/>
                <a:gd name="T23" fmla="*/ 55 h 86"/>
                <a:gd name="T24" fmla="*/ 94 w 322"/>
                <a:gd name="T25" fmla="*/ 25 h 86"/>
                <a:gd name="T26" fmla="*/ 124 w 322"/>
                <a:gd name="T27" fmla="*/ 31 h 86"/>
                <a:gd name="T28" fmla="*/ 131 w 322"/>
                <a:gd name="T29" fmla="*/ 59 h 86"/>
                <a:gd name="T30" fmla="*/ 114 w 322"/>
                <a:gd name="T31" fmla="*/ 38 h 86"/>
                <a:gd name="T32" fmla="*/ 99 w 322"/>
                <a:gd name="T33" fmla="*/ 35 h 86"/>
                <a:gd name="T34" fmla="*/ 89 w 322"/>
                <a:gd name="T35" fmla="*/ 48 h 86"/>
                <a:gd name="T36" fmla="*/ 168 w 322"/>
                <a:gd name="T37" fmla="*/ 85 h 86"/>
                <a:gd name="T38" fmla="*/ 160 w 322"/>
                <a:gd name="T39" fmla="*/ 86 h 86"/>
                <a:gd name="T40" fmla="*/ 142 w 322"/>
                <a:gd name="T41" fmla="*/ 36 h 86"/>
                <a:gd name="T42" fmla="*/ 142 w 322"/>
                <a:gd name="T43" fmla="*/ 25 h 86"/>
                <a:gd name="T44" fmla="*/ 155 w 322"/>
                <a:gd name="T45" fmla="*/ 25 h 86"/>
                <a:gd name="T46" fmla="*/ 155 w 322"/>
                <a:gd name="T47" fmla="*/ 36 h 86"/>
                <a:gd name="T48" fmla="*/ 164 w 322"/>
                <a:gd name="T49" fmla="*/ 75 h 86"/>
                <a:gd name="T50" fmla="*/ 170 w 322"/>
                <a:gd name="T51" fmla="*/ 84 h 86"/>
                <a:gd name="T52" fmla="*/ 190 w 322"/>
                <a:gd name="T53" fmla="*/ 71 h 86"/>
                <a:gd name="T54" fmla="*/ 222 w 322"/>
                <a:gd name="T55" fmla="*/ 70 h 86"/>
                <a:gd name="T56" fmla="*/ 214 w 322"/>
                <a:gd name="T57" fmla="*/ 85 h 86"/>
                <a:gd name="T58" fmla="*/ 188 w 322"/>
                <a:gd name="T59" fmla="*/ 84 h 86"/>
                <a:gd name="T60" fmla="*/ 171 w 322"/>
                <a:gd name="T61" fmla="*/ 55 h 86"/>
                <a:gd name="T62" fmla="*/ 190 w 322"/>
                <a:gd name="T63" fmla="*/ 25 h 86"/>
                <a:gd name="T64" fmla="*/ 220 w 322"/>
                <a:gd name="T65" fmla="*/ 31 h 86"/>
                <a:gd name="T66" fmla="*/ 227 w 322"/>
                <a:gd name="T67" fmla="*/ 59 h 86"/>
                <a:gd name="T68" fmla="*/ 210 w 322"/>
                <a:gd name="T69" fmla="*/ 38 h 86"/>
                <a:gd name="T70" fmla="*/ 195 w 322"/>
                <a:gd name="T71" fmla="*/ 35 h 86"/>
                <a:gd name="T72" fmla="*/ 185 w 322"/>
                <a:gd name="T73" fmla="*/ 48 h 86"/>
                <a:gd name="T74" fmla="*/ 272 w 322"/>
                <a:gd name="T75" fmla="*/ 85 h 86"/>
                <a:gd name="T76" fmla="*/ 240 w 322"/>
                <a:gd name="T77" fmla="*/ 78 h 86"/>
                <a:gd name="T78" fmla="*/ 234 w 322"/>
                <a:gd name="T79" fmla="*/ 43 h 86"/>
                <a:gd name="T80" fmla="*/ 265 w 322"/>
                <a:gd name="T81" fmla="*/ 23 h 86"/>
                <a:gd name="T82" fmla="*/ 277 w 322"/>
                <a:gd name="T83" fmla="*/ 25 h 86"/>
                <a:gd name="T84" fmla="*/ 273 w 322"/>
                <a:gd name="T85" fmla="*/ 36 h 86"/>
                <a:gd name="T86" fmla="*/ 252 w 322"/>
                <a:gd name="T87" fmla="*/ 40 h 86"/>
                <a:gd name="T88" fmla="*/ 247 w 322"/>
                <a:gd name="T89" fmla="*/ 64 h 86"/>
                <a:gd name="T90" fmla="*/ 265 w 322"/>
                <a:gd name="T91" fmla="*/ 75 h 86"/>
                <a:gd name="T92" fmla="*/ 276 w 322"/>
                <a:gd name="T93" fmla="*/ 72 h 86"/>
                <a:gd name="T94" fmla="*/ 272 w 322"/>
                <a:gd name="T95" fmla="*/ 85 h 86"/>
                <a:gd name="T96" fmla="*/ 315 w 322"/>
                <a:gd name="T97" fmla="*/ 86 h 86"/>
                <a:gd name="T98" fmla="*/ 294 w 322"/>
                <a:gd name="T99" fmla="*/ 67 h 86"/>
                <a:gd name="T100" fmla="*/ 284 w 322"/>
                <a:gd name="T101" fmla="*/ 25 h 86"/>
                <a:gd name="T102" fmla="*/ 308 w 322"/>
                <a:gd name="T103" fmla="*/ 6 h 86"/>
                <a:gd name="T104" fmla="*/ 322 w 322"/>
                <a:gd name="T105" fmla="*/ 36 h 86"/>
                <a:gd name="T106" fmla="*/ 310 w 322"/>
                <a:gd name="T107" fmla="*/ 73 h 86"/>
                <a:gd name="T108" fmla="*/ 322 w 322"/>
                <a:gd name="T109"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2" h="86">
                  <a:moveTo>
                    <a:pt x="71" y="42"/>
                  </a:moveTo>
                  <a:cubicBezTo>
                    <a:pt x="71" y="48"/>
                    <a:pt x="70" y="54"/>
                    <a:pt x="68" y="59"/>
                  </a:cubicBezTo>
                  <a:cubicBezTo>
                    <a:pt x="66" y="65"/>
                    <a:pt x="63" y="69"/>
                    <a:pt x="59" y="73"/>
                  </a:cubicBezTo>
                  <a:cubicBezTo>
                    <a:pt x="55" y="77"/>
                    <a:pt x="50" y="80"/>
                    <a:pt x="44" y="82"/>
                  </a:cubicBezTo>
                  <a:cubicBezTo>
                    <a:pt x="38" y="84"/>
                    <a:pt x="32" y="85"/>
                    <a:pt x="25" y="85"/>
                  </a:cubicBezTo>
                  <a:cubicBezTo>
                    <a:pt x="0" y="85"/>
                    <a:pt x="0" y="85"/>
                    <a:pt x="0" y="85"/>
                  </a:cubicBezTo>
                  <a:cubicBezTo>
                    <a:pt x="0" y="0"/>
                    <a:pt x="0" y="0"/>
                    <a:pt x="0" y="0"/>
                  </a:cubicBezTo>
                  <a:cubicBezTo>
                    <a:pt x="26" y="0"/>
                    <a:pt x="26" y="0"/>
                    <a:pt x="26" y="0"/>
                  </a:cubicBezTo>
                  <a:cubicBezTo>
                    <a:pt x="41" y="0"/>
                    <a:pt x="52" y="4"/>
                    <a:pt x="60" y="11"/>
                  </a:cubicBezTo>
                  <a:cubicBezTo>
                    <a:pt x="67" y="18"/>
                    <a:pt x="71" y="28"/>
                    <a:pt x="71" y="42"/>
                  </a:cubicBezTo>
                  <a:close/>
                  <a:moveTo>
                    <a:pt x="56" y="42"/>
                  </a:moveTo>
                  <a:cubicBezTo>
                    <a:pt x="56" y="37"/>
                    <a:pt x="56" y="33"/>
                    <a:pt x="54" y="29"/>
                  </a:cubicBezTo>
                  <a:cubicBezTo>
                    <a:pt x="53" y="26"/>
                    <a:pt x="51" y="23"/>
                    <a:pt x="48" y="20"/>
                  </a:cubicBezTo>
                  <a:cubicBezTo>
                    <a:pt x="46" y="18"/>
                    <a:pt x="43" y="16"/>
                    <a:pt x="39" y="14"/>
                  </a:cubicBezTo>
                  <a:cubicBezTo>
                    <a:pt x="35" y="13"/>
                    <a:pt x="30" y="12"/>
                    <a:pt x="25" y="12"/>
                  </a:cubicBezTo>
                  <a:cubicBezTo>
                    <a:pt x="14" y="12"/>
                    <a:pt x="14" y="12"/>
                    <a:pt x="14" y="12"/>
                  </a:cubicBezTo>
                  <a:cubicBezTo>
                    <a:pt x="14" y="73"/>
                    <a:pt x="14" y="73"/>
                    <a:pt x="14" y="73"/>
                  </a:cubicBezTo>
                  <a:cubicBezTo>
                    <a:pt x="25" y="73"/>
                    <a:pt x="25" y="73"/>
                    <a:pt x="25" y="73"/>
                  </a:cubicBezTo>
                  <a:cubicBezTo>
                    <a:pt x="30" y="73"/>
                    <a:pt x="35" y="72"/>
                    <a:pt x="39" y="71"/>
                  </a:cubicBezTo>
                  <a:cubicBezTo>
                    <a:pt x="42" y="69"/>
                    <a:pt x="46" y="67"/>
                    <a:pt x="48" y="64"/>
                  </a:cubicBezTo>
                  <a:cubicBezTo>
                    <a:pt x="51" y="62"/>
                    <a:pt x="53" y="58"/>
                    <a:pt x="54" y="55"/>
                  </a:cubicBezTo>
                  <a:cubicBezTo>
                    <a:pt x="56" y="51"/>
                    <a:pt x="56" y="47"/>
                    <a:pt x="56" y="42"/>
                  </a:cubicBezTo>
                  <a:close/>
                  <a:moveTo>
                    <a:pt x="89" y="59"/>
                  </a:moveTo>
                  <a:cubicBezTo>
                    <a:pt x="90" y="64"/>
                    <a:pt x="91" y="68"/>
                    <a:pt x="95" y="71"/>
                  </a:cubicBezTo>
                  <a:cubicBezTo>
                    <a:pt x="98" y="74"/>
                    <a:pt x="102" y="76"/>
                    <a:pt x="108" y="76"/>
                  </a:cubicBezTo>
                  <a:cubicBezTo>
                    <a:pt x="111" y="76"/>
                    <a:pt x="114" y="75"/>
                    <a:pt x="118" y="74"/>
                  </a:cubicBezTo>
                  <a:cubicBezTo>
                    <a:pt x="121" y="73"/>
                    <a:pt x="123" y="72"/>
                    <a:pt x="126" y="70"/>
                  </a:cubicBezTo>
                  <a:cubicBezTo>
                    <a:pt x="126" y="81"/>
                    <a:pt x="126" y="81"/>
                    <a:pt x="126" y="81"/>
                  </a:cubicBezTo>
                  <a:cubicBezTo>
                    <a:pt x="125" y="82"/>
                    <a:pt x="124" y="82"/>
                    <a:pt x="123" y="83"/>
                  </a:cubicBezTo>
                  <a:cubicBezTo>
                    <a:pt x="121" y="84"/>
                    <a:pt x="120" y="84"/>
                    <a:pt x="118" y="85"/>
                  </a:cubicBezTo>
                  <a:cubicBezTo>
                    <a:pt x="116" y="85"/>
                    <a:pt x="114" y="86"/>
                    <a:pt x="112" y="86"/>
                  </a:cubicBezTo>
                  <a:cubicBezTo>
                    <a:pt x="109" y="86"/>
                    <a:pt x="107" y="86"/>
                    <a:pt x="104" y="86"/>
                  </a:cubicBezTo>
                  <a:cubicBezTo>
                    <a:pt x="100" y="86"/>
                    <a:pt x="96" y="86"/>
                    <a:pt x="92" y="84"/>
                  </a:cubicBezTo>
                  <a:cubicBezTo>
                    <a:pt x="89" y="83"/>
                    <a:pt x="86" y="81"/>
                    <a:pt x="83" y="78"/>
                  </a:cubicBezTo>
                  <a:cubicBezTo>
                    <a:pt x="81" y="76"/>
                    <a:pt x="79" y="73"/>
                    <a:pt x="78" y="69"/>
                  </a:cubicBezTo>
                  <a:cubicBezTo>
                    <a:pt x="76" y="65"/>
                    <a:pt x="76" y="60"/>
                    <a:pt x="76" y="55"/>
                  </a:cubicBezTo>
                  <a:cubicBezTo>
                    <a:pt x="76" y="50"/>
                    <a:pt x="76" y="45"/>
                    <a:pt x="78" y="41"/>
                  </a:cubicBezTo>
                  <a:cubicBezTo>
                    <a:pt x="80" y="37"/>
                    <a:pt x="82" y="34"/>
                    <a:pt x="85" y="31"/>
                  </a:cubicBezTo>
                  <a:cubicBezTo>
                    <a:pt x="88" y="28"/>
                    <a:pt x="91" y="26"/>
                    <a:pt x="94" y="25"/>
                  </a:cubicBezTo>
                  <a:cubicBezTo>
                    <a:pt x="97" y="24"/>
                    <a:pt x="101" y="23"/>
                    <a:pt x="104" y="23"/>
                  </a:cubicBezTo>
                  <a:cubicBezTo>
                    <a:pt x="109" y="23"/>
                    <a:pt x="112" y="24"/>
                    <a:pt x="116" y="25"/>
                  </a:cubicBezTo>
                  <a:cubicBezTo>
                    <a:pt x="119" y="27"/>
                    <a:pt x="122" y="29"/>
                    <a:pt x="124" y="31"/>
                  </a:cubicBezTo>
                  <a:cubicBezTo>
                    <a:pt x="126" y="34"/>
                    <a:pt x="128" y="37"/>
                    <a:pt x="129" y="40"/>
                  </a:cubicBezTo>
                  <a:cubicBezTo>
                    <a:pt x="130" y="44"/>
                    <a:pt x="131" y="48"/>
                    <a:pt x="131" y="52"/>
                  </a:cubicBezTo>
                  <a:cubicBezTo>
                    <a:pt x="131" y="59"/>
                    <a:pt x="131" y="59"/>
                    <a:pt x="131" y="59"/>
                  </a:cubicBezTo>
                  <a:lnTo>
                    <a:pt x="89" y="59"/>
                  </a:lnTo>
                  <a:close/>
                  <a:moveTo>
                    <a:pt x="116" y="43"/>
                  </a:moveTo>
                  <a:cubicBezTo>
                    <a:pt x="116" y="41"/>
                    <a:pt x="115" y="39"/>
                    <a:pt x="114" y="38"/>
                  </a:cubicBezTo>
                  <a:cubicBezTo>
                    <a:pt x="113" y="37"/>
                    <a:pt x="112" y="36"/>
                    <a:pt x="110" y="35"/>
                  </a:cubicBezTo>
                  <a:cubicBezTo>
                    <a:pt x="108" y="34"/>
                    <a:pt x="107" y="34"/>
                    <a:pt x="104" y="34"/>
                  </a:cubicBezTo>
                  <a:cubicBezTo>
                    <a:pt x="102" y="34"/>
                    <a:pt x="101" y="34"/>
                    <a:pt x="99" y="35"/>
                  </a:cubicBezTo>
                  <a:cubicBezTo>
                    <a:pt x="97" y="36"/>
                    <a:pt x="96" y="37"/>
                    <a:pt x="95" y="38"/>
                  </a:cubicBezTo>
                  <a:cubicBezTo>
                    <a:pt x="93" y="39"/>
                    <a:pt x="92" y="41"/>
                    <a:pt x="91" y="42"/>
                  </a:cubicBezTo>
                  <a:cubicBezTo>
                    <a:pt x="90" y="44"/>
                    <a:pt x="90" y="46"/>
                    <a:pt x="89" y="48"/>
                  </a:cubicBezTo>
                  <a:cubicBezTo>
                    <a:pt x="117" y="48"/>
                    <a:pt x="117" y="48"/>
                    <a:pt x="117" y="48"/>
                  </a:cubicBezTo>
                  <a:cubicBezTo>
                    <a:pt x="117" y="46"/>
                    <a:pt x="117" y="44"/>
                    <a:pt x="116" y="43"/>
                  </a:cubicBezTo>
                  <a:close/>
                  <a:moveTo>
                    <a:pt x="168" y="85"/>
                  </a:moveTo>
                  <a:cubicBezTo>
                    <a:pt x="167" y="85"/>
                    <a:pt x="166" y="86"/>
                    <a:pt x="166" y="86"/>
                  </a:cubicBezTo>
                  <a:cubicBezTo>
                    <a:pt x="165" y="86"/>
                    <a:pt x="164" y="86"/>
                    <a:pt x="163" y="86"/>
                  </a:cubicBezTo>
                  <a:cubicBezTo>
                    <a:pt x="161" y="86"/>
                    <a:pt x="160" y="86"/>
                    <a:pt x="160" y="86"/>
                  </a:cubicBezTo>
                  <a:cubicBezTo>
                    <a:pt x="153" y="86"/>
                    <a:pt x="149" y="85"/>
                    <a:pt x="146" y="81"/>
                  </a:cubicBezTo>
                  <a:cubicBezTo>
                    <a:pt x="143" y="78"/>
                    <a:pt x="142" y="73"/>
                    <a:pt x="142" y="67"/>
                  </a:cubicBezTo>
                  <a:cubicBezTo>
                    <a:pt x="142" y="36"/>
                    <a:pt x="142" y="36"/>
                    <a:pt x="142" y="36"/>
                  </a:cubicBezTo>
                  <a:cubicBezTo>
                    <a:pt x="132" y="36"/>
                    <a:pt x="132" y="36"/>
                    <a:pt x="132" y="36"/>
                  </a:cubicBezTo>
                  <a:cubicBezTo>
                    <a:pt x="132" y="25"/>
                    <a:pt x="132" y="25"/>
                    <a:pt x="132" y="25"/>
                  </a:cubicBezTo>
                  <a:cubicBezTo>
                    <a:pt x="142" y="25"/>
                    <a:pt x="142" y="25"/>
                    <a:pt x="142" y="25"/>
                  </a:cubicBezTo>
                  <a:cubicBezTo>
                    <a:pt x="142" y="11"/>
                    <a:pt x="142" y="11"/>
                    <a:pt x="142" y="11"/>
                  </a:cubicBezTo>
                  <a:cubicBezTo>
                    <a:pt x="155" y="6"/>
                    <a:pt x="155" y="6"/>
                    <a:pt x="155" y="6"/>
                  </a:cubicBezTo>
                  <a:cubicBezTo>
                    <a:pt x="155" y="25"/>
                    <a:pt x="155" y="25"/>
                    <a:pt x="155" y="25"/>
                  </a:cubicBezTo>
                  <a:cubicBezTo>
                    <a:pt x="170" y="25"/>
                    <a:pt x="170" y="25"/>
                    <a:pt x="170" y="25"/>
                  </a:cubicBezTo>
                  <a:cubicBezTo>
                    <a:pt x="170" y="36"/>
                    <a:pt x="170" y="36"/>
                    <a:pt x="170" y="36"/>
                  </a:cubicBezTo>
                  <a:cubicBezTo>
                    <a:pt x="155" y="36"/>
                    <a:pt x="155" y="36"/>
                    <a:pt x="155" y="36"/>
                  </a:cubicBezTo>
                  <a:cubicBezTo>
                    <a:pt x="155" y="65"/>
                    <a:pt x="155" y="65"/>
                    <a:pt x="155" y="65"/>
                  </a:cubicBezTo>
                  <a:cubicBezTo>
                    <a:pt x="155" y="69"/>
                    <a:pt x="156" y="71"/>
                    <a:pt x="158" y="73"/>
                  </a:cubicBezTo>
                  <a:cubicBezTo>
                    <a:pt x="159" y="74"/>
                    <a:pt x="161" y="75"/>
                    <a:pt x="164" y="75"/>
                  </a:cubicBezTo>
                  <a:cubicBezTo>
                    <a:pt x="165" y="75"/>
                    <a:pt x="166" y="75"/>
                    <a:pt x="167" y="75"/>
                  </a:cubicBezTo>
                  <a:cubicBezTo>
                    <a:pt x="168" y="74"/>
                    <a:pt x="169" y="74"/>
                    <a:pt x="170" y="73"/>
                  </a:cubicBezTo>
                  <a:cubicBezTo>
                    <a:pt x="170" y="84"/>
                    <a:pt x="170" y="84"/>
                    <a:pt x="170" y="84"/>
                  </a:cubicBezTo>
                  <a:cubicBezTo>
                    <a:pt x="170" y="85"/>
                    <a:pt x="169" y="85"/>
                    <a:pt x="168" y="85"/>
                  </a:cubicBezTo>
                  <a:close/>
                  <a:moveTo>
                    <a:pt x="185" y="59"/>
                  </a:moveTo>
                  <a:cubicBezTo>
                    <a:pt x="186" y="64"/>
                    <a:pt x="187" y="68"/>
                    <a:pt x="190" y="71"/>
                  </a:cubicBezTo>
                  <a:cubicBezTo>
                    <a:pt x="194" y="74"/>
                    <a:pt x="198" y="76"/>
                    <a:pt x="204" y="76"/>
                  </a:cubicBezTo>
                  <a:cubicBezTo>
                    <a:pt x="207" y="76"/>
                    <a:pt x="210" y="75"/>
                    <a:pt x="213" y="74"/>
                  </a:cubicBezTo>
                  <a:cubicBezTo>
                    <a:pt x="217" y="73"/>
                    <a:pt x="219" y="72"/>
                    <a:pt x="222" y="70"/>
                  </a:cubicBezTo>
                  <a:cubicBezTo>
                    <a:pt x="222" y="81"/>
                    <a:pt x="222" y="81"/>
                    <a:pt x="222" y="81"/>
                  </a:cubicBezTo>
                  <a:cubicBezTo>
                    <a:pt x="221" y="82"/>
                    <a:pt x="220" y="82"/>
                    <a:pt x="218" y="83"/>
                  </a:cubicBezTo>
                  <a:cubicBezTo>
                    <a:pt x="217" y="84"/>
                    <a:pt x="216" y="84"/>
                    <a:pt x="214" y="85"/>
                  </a:cubicBezTo>
                  <a:cubicBezTo>
                    <a:pt x="212" y="85"/>
                    <a:pt x="210" y="86"/>
                    <a:pt x="208" y="86"/>
                  </a:cubicBezTo>
                  <a:cubicBezTo>
                    <a:pt x="205" y="86"/>
                    <a:pt x="203" y="86"/>
                    <a:pt x="200" y="86"/>
                  </a:cubicBezTo>
                  <a:cubicBezTo>
                    <a:pt x="196" y="86"/>
                    <a:pt x="192" y="86"/>
                    <a:pt x="188" y="84"/>
                  </a:cubicBezTo>
                  <a:cubicBezTo>
                    <a:pt x="185" y="83"/>
                    <a:pt x="182" y="81"/>
                    <a:pt x="179" y="78"/>
                  </a:cubicBezTo>
                  <a:cubicBezTo>
                    <a:pt x="177" y="76"/>
                    <a:pt x="175" y="73"/>
                    <a:pt x="173" y="69"/>
                  </a:cubicBezTo>
                  <a:cubicBezTo>
                    <a:pt x="172" y="65"/>
                    <a:pt x="171" y="60"/>
                    <a:pt x="171" y="55"/>
                  </a:cubicBezTo>
                  <a:cubicBezTo>
                    <a:pt x="171" y="50"/>
                    <a:pt x="172" y="45"/>
                    <a:pt x="174" y="41"/>
                  </a:cubicBezTo>
                  <a:cubicBezTo>
                    <a:pt x="176" y="37"/>
                    <a:pt x="178" y="34"/>
                    <a:pt x="181" y="31"/>
                  </a:cubicBezTo>
                  <a:cubicBezTo>
                    <a:pt x="183" y="28"/>
                    <a:pt x="187" y="26"/>
                    <a:pt x="190" y="25"/>
                  </a:cubicBezTo>
                  <a:cubicBezTo>
                    <a:pt x="193" y="24"/>
                    <a:pt x="197" y="23"/>
                    <a:pt x="200" y="23"/>
                  </a:cubicBezTo>
                  <a:cubicBezTo>
                    <a:pt x="205" y="23"/>
                    <a:pt x="208" y="24"/>
                    <a:pt x="212" y="25"/>
                  </a:cubicBezTo>
                  <a:cubicBezTo>
                    <a:pt x="215" y="27"/>
                    <a:pt x="218" y="29"/>
                    <a:pt x="220" y="31"/>
                  </a:cubicBezTo>
                  <a:cubicBezTo>
                    <a:pt x="222" y="34"/>
                    <a:pt x="224" y="37"/>
                    <a:pt x="225" y="40"/>
                  </a:cubicBezTo>
                  <a:cubicBezTo>
                    <a:pt x="226" y="44"/>
                    <a:pt x="227" y="48"/>
                    <a:pt x="227" y="52"/>
                  </a:cubicBezTo>
                  <a:cubicBezTo>
                    <a:pt x="227" y="59"/>
                    <a:pt x="227" y="59"/>
                    <a:pt x="227" y="59"/>
                  </a:cubicBezTo>
                  <a:lnTo>
                    <a:pt x="185" y="59"/>
                  </a:lnTo>
                  <a:close/>
                  <a:moveTo>
                    <a:pt x="212" y="43"/>
                  </a:moveTo>
                  <a:cubicBezTo>
                    <a:pt x="212" y="41"/>
                    <a:pt x="211" y="39"/>
                    <a:pt x="210" y="38"/>
                  </a:cubicBezTo>
                  <a:cubicBezTo>
                    <a:pt x="209" y="37"/>
                    <a:pt x="208" y="36"/>
                    <a:pt x="206" y="35"/>
                  </a:cubicBezTo>
                  <a:cubicBezTo>
                    <a:pt x="204" y="34"/>
                    <a:pt x="202" y="34"/>
                    <a:pt x="200" y="34"/>
                  </a:cubicBezTo>
                  <a:cubicBezTo>
                    <a:pt x="198" y="34"/>
                    <a:pt x="197" y="34"/>
                    <a:pt x="195" y="35"/>
                  </a:cubicBezTo>
                  <a:cubicBezTo>
                    <a:pt x="193" y="36"/>
                    <a:pt x="192" y="37"/>
                    <a:pt x="191" y="38"/>
                  </a:cubicBezTo>
                  <a:cubicBezTo>
                    <a:pt x="189" y="39"/>
                    <a:pt x="188" y="41"/>
                    <a:pt x="187" y="42"/>
                  </a:cubicBezTo>
                  <a:cubicBezTo>
                    <a:pt x="186" y="44"/>
                    <a:pt x="186" y="46"/>
                    <a:pt x="185" y="48"/>
                  </a:cubicBezTo>
                  <a:cubicBezTo>
                    <a:pt x="213" y="48"/>
                    <a:pt x="213" y="48"/>
                    <a:pt x="213" y="48"/>
                  </a:cubicBezTo>
                  <a:cubicBezTo>
                    <a:pt x="213" y="46"/>
                    <a:pt x="213" y="44"/>
                    <a:pt x="212" y="43"/>
                  </a:cubicBezTo>
                  <a:close/>
                  <a:moveTo>
                    <a:pt x="272" y="85"/>
                  </a:moveTo>
                  <a:cubicBezTo>
                    <a:pt x="269" y="86"/>
                    <a:pt x="266" y="86"/>
                    <a:pt x="262" y="86"/>
                  </a:cubicBezTo>
                  <a:cubicBezTo>
                    <a:pt x="257" y="86"/>
                    <a:pt x="253" y="86"/>
                    <a:pt x="250" y="84"/>
                  </a:cubicBezTo>
                  <a:cubicBezTo>
                    <a:pt x="246" y="83"/>
                    <a:pt x="243" y="81"/>
                    <a:pt x="240" y="78"/>
                  </a:cubicBezTo>
                  <a:cubicBezTo>
                    <a:pt x="238" y="75"/>
                    <a:pt x="236" y="72"/>
                    <a:pt x="234" y="68"/>
                  </a:cubicBezTo>
                  <a:cubicBezTo>
                    <a:pt x="233" y="65"/>
                    <a:pt x="232" y="61"/>
                    <a:pt x="232" y="56"/>
                  </a:cubicBezTo>
                  <a:cubicBezTo>
                    <a:pt x="232" y="51"/>
                    <a:pt x="233" y="47"/>
                    <a:pt x="234" y="43"/>
                  </a:cubicBezTo>
                  <a:cubicBezTo>
                    <a:pt x="236" y="39"/>
                    <a:pt x="238" y="35"/>
                    <a:pt x="241" y="32"/>
                  </a:cubicBezTo>
                  <a:cubicBezTo>
                    <a:pt x="244" y="29"/>
                    <a:pt x="247" y="27"/>
                    <a:pt x="251" y="25"/>
                  </a:cubicBezTo>
                  <a:cubicBezTo>
                    <a:pt x="255" y="24"/>
                    <a:pt x="260" y="23"/>
                    <a:pt x="265" y="23"/>
                  </a:cubicBezTo>
                  <a:cubicBezTo>
                    <a:pt x="266" y="23"/>
                    <a:pt x="268" y="23"/>
                    <a:pt x="269" y="23"/>
                  </a:cubicBezTo>
                  <a:cubicBezTo>
                    <a:pt x="271" y="24"/>
                    <a:pt x="272" y="24"/>
                    <a:pt x="273" y="24"/>
                  </a:cubicBezTo>
                  <a:cubicBezTo>
                    <a:pt x="275" y="24"/>
                    <a:pt x="276" y="25"/>
                    <a:pt x="277" y="25"/>
                  </a:cubicBezTo>
                  <a:cubicBezTo>
                    <a:pt x="278" y="25"/>
                    <a:pt x="279" y="26"/>
                    <a:pt x="279" y="26"/>
                  </a:cubicBezTo>
                  <a:cubicBezTo>
                    <a:pt x="279" y="39"/>
                    <a:pt x="279" y="39"/>
                    <a:pt x="279" y="39"/>
                  </a:cubicBezTo>
                  <a:cubicBezTo>
                    <a:pt x="277" y="38"/>
                    <a:pt x="275" y="36"/>
                    <a:pt x="273" y="36"/>
                  </a:cubicBezTo>
                  <a:cubicBezTo>
                    <a:pt x="270" y="35"/>
                    <a:pt x="268" y="34"/>
                    <a:pt x="265" y="34"/>
                  </a:cubicBezTo>
                  <a:cubicBezTo>
                    <a:pt x="263" y="34"/>
                    <a:pt x="260" y="35"/>
                    <a:pt x="258" y="36"/>
                  </a:cubicBezTo>
                  <a:cubicBezTo>
                    <a:pt x="255" y="37"/>
                    <a:pt x="253" y="38"/>
                    <a:pt x="252" y="40"/>
                  </a:cubicBezTo>
                  <a:cubicBezTo>
                    <a:pt x="250" y="41"/>
                    <a:pt x="249" y="44"/>
                    <a:pt x="248" y="46"/>
                  </a:cubicBezTo>
                  <a:cubicBezTo>
                    <a:pt x="247" y="49"/>
                    <a:pt x="246" y="52"/>
                    <a:pt x="246" y="55"/>
                  </a:cubicBezTo>
                  <a:cubicBezTo>
                    <a:pt x="246" y="58"/>
                    <a:pt x="247" y="61"/>
                    <a:pt x="247" y="64"/>
                  </a:cubicBezTo>
                  <a:cubicBezTo>
                    <a:pt x="248" y="66"/>
                    <a:pt x="250" y="68"/>
                    <a:pt x="251" y="70"/>
                  </a:cubicBezTo>
                  <a:cubicBezTo>
                    <a:pt x="253" y="72"/>
                    <a:pt x="255" y="73"/>
                    <a:pt x="257" y="74"/>
                  </a:cubicBezTo>
                  <a:cubicBezTo>
                    <a:pt x="259" y="75"/>
                    <a:pt x="262" y="75"/>
                    <a:pt x="265" y="75"/>
                  </a:cubicBezTo>
                  <a:cubicBezTo>
                    <a:pt x="266" y="75"/>
                    <a:pt x="267" y="75"/>
                    <a:pt x="269" y="75"/>
                  </a:cubicBezTo>
                  <a:cubicBezTo>
                    <a:pt x="270" y="75"/>
                    <a:pt x="271" y="74"/>
                    <a:pt x="272" y="74"/>
                  </a:cubicBezTo>
                  <a:cubicBezTo>
                    <a:pt x="274" y="73"/>
                    <a:pt x="275" y="73"/>
                    <a:pt x="276" y="72"/>
                  </a:cubicBezTo>
                  <a:cubicBezTo>
                    <a:pt x="277" y="72"/>
                    <a:pt x="278" y="71"/>
                    <a:pt x="279" y="70"/>
                  </a:cubicBezTo>
                  <a:cubicBezTo>
                    <a:pt x="279" y="82"/>
                    <a:pt x="279" y="82"/>
                    <a:pt x="279" y="82"/>
                  </a:cubicBezTo>
                  <a:cubicBezTo>
                    <a:pt x="277" y="84"/>
                    <a:pt x="275" y="85"/>
                    <a:pt x="272" y="85"/>
                  </a:cubicBezTo>
                  <a:close/>
                  <a:moveTo>
                    <a:pt x="320" y="85"/>
                  </a:moveTo>
                  <a:cubicBezTo>
                    <a:pt x="319" y="85"/>
                    <a:pt x="319" y="86"/>
                    <a:pt x="318" y="86"/>
                  </a:cubicBezTo>
                  <a:cubicBezTo>
                    <a:pt x="317" y="86"/>
                    <a:pt x="316" y="86"/>
                    <a:pt x="315" y="86"/>
                  </a:cubicBezTo>
                  <a:cubicBezTo>
                    <a:pt x="314" y="86"/>
                    <a:pt x="313" y="86"/>
                    <a:pt x="312" y="86"/>
                  </a:cubicBezTo>
                  <a:cubicBezTo>
                    <a:pt x="306" y="86"/>
                    <a:pt x="301" y="85"/>
                    <a:pt x="298" y="81"/>
                  </a:cubicBezTo>
                  <a:cubicBezTo>
                    <a:pt x="295" y="78"/>
                    <a:pt x="294" y="73"/>
                    <a:pt x="294" y="67"/>
                  </a:cubicBezTo>
                  <a:cubicBezTo>
                    <a:pt x="294" y="36"/>
                    <a:pt x="294" y="36"/>
                    <a:pt x="294" y="36"/>
                  </a:cubicBezTo>
                  <a:cubicBezTo>
                    <a:pt x="284" y="36"/>
                    <a:pt x="284" y="36"/>
                    <a:pt x="284" y="36"/>
                  </a:cubicBezTo>
                  <a:cubicBezTo>
                    <a:pt x="284" y="25"/>
                    <a:pt x="284" y="25"/>
                    <a:pt x="284" y="25"/>
                  </a:cubicBezTo>
                  <a:cubicBezTo>
                    <a:pt x="294" y="25"/>
                    <a:pt x="294" y="25"/>
                    <a:pt x="294" y="25"/>
                  </a:cubicBezTo>
                  <a:cubicBezTo>
                    <a:pt x="294" y="11"/>
                    <a:pt x="294" y="11"/>
                    <a:pt x="294" y="11"/>
                  </a:cubicBezTo>
                  <a:cubicBezTo>
                    <a:pt x="308" y="6"/>
                    <a:pt x="308" y="6"/>
                    <a:pt x="308" y="6"/>
                  </a:cubicBezTo>
                  <a:cubicBezTo>
                    <a:pt x="308" y="25"/>
                    <a:pt x="308" y="25"/>
                    <a:pt x="308" y="25"/>
                  </a:cubicBezTo>
                  <a:cubicBezTo>
                    <a:pt x="322" y="25"/>
                    <a:pt x="322" y="25"/>
                    <a:pt x="322" y="25"/>
                  </a:cubicBezTo>
                  <a:cubicBezTo>
                    <a:pt x="322" y="36"/>
                    <a:pt x="322" y="36"/>
                    <a:pt x="322" y="36"/>
                  </a:cubicBezTo>
                  <a:cubicBezTo>
                    <a:pt x="308" y="36"/>
                    <a:pt x="308" y="36"/>
                    <a:pt x="308" y="36"/>
                  </a:cubicBezTo>
                  <a:cubicBezTo>
                    <a:pt x="308" y="65"/>
                    <a:pt x="308" y="65"/>
                    <a:pt x="308" y="65"/>
                  </a:cubicBezTo>
                  <a:cubicBezTo>
                    <a:pt x="308" y="69"/>
                    <a:pt x="308" y="71"/>
                    <a:pt x="310" y="73"/>
                  </a:cubicBezTo>
                  <a:cubicBezTo>
                    <a:pt x="311" y="74"/>
                    <a:pt x="313" y="75"/>
                    <a:pt x="316" y="75"/>
                  </a:cubicBezTo>
                  <a:cubicBezTo>
                    <a:pt x="317" y="75"/>
                    <a:pt x="318" y="75"/>
                    <a:pt x="319" y="75"/>
                  </a:cubicBezTo>
                  <a:cubicBezTo>
                    <a:pt x="320" y="74"/>
                    <a:pt x="321" y="74"/>
                    <a:pt x="322" y="73"/>
                  </a:cubicBezTo>
                  <a:cubicBezTo>
                    <a:pt x="322" y="84"/>
                    <a:pt x="322" y="84"/>
                    <a:pt x="322" y="84"/>
                  </a:cubicBezTo>
                  <a:cubicBezTo>
                    <a:pt x="322" y="85"/>
                    <a:pt x="321" y="85"/>
                    <a:pt x="320" y="85"/>
                  </a:cubicBez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gradFill>
                  <a:gsLst>
                    <a:gs pos="84956">
                      <a:schemeClr val="tx1"/>
                    </a:gs>
                    <a:gs pos="57000">
                      <a:schemeClr val="tx1"/>
                    </a:gs>
                  </a:gsLst>
                  <a:lin ang="5400000" scaled="0"/>
                </a:gradFill>
              </a:endParaRPr>
            </a:p>
          </p:txBody>
        </p:sp>
        <p:sp>
          <p:nvSpPr>
            <p:cNvPr id="18" name="Freeform 7"/>
            <p:cNvSpPr>
              <a:spLocks noChangeAspect="1" noEditPoints="1"/>
            </p:cNvSpPr>
            <p:nvPr/>
          </p:nvSpPr>
          <p:spPr bwMode="auto">
            <a:xfrm>
              <a:off x="1806957" y="5430916"/>
              <a:ext cx="1421535" cy="401205"/>
            </a:xfrm>
            <a:custGeom>
              <a:avLst/>
              <a:gdLst>
                <a:gd name="T0" fmla="*/ 20 w 416"/>
                <a:gd name="T1" fmla="*/ 55 h 117"/>
                <a:gd name="T2" fmla="*/ 0 w 416"/>
                <a:gd name="T3" fmla="*/ 4 h 117"/>
                <a:gd name="T4" fmla="*/ 53 w 416"/>
                <a:gd name="T5" fmla="*/ 18 h 117"/>
                <a:gd name="T6" fmla="*/ 44 w 416"/>
                <a:gd name="T7" fmla="*/ 47 h 117"/>
                <a:gd name="T8" fmla="*/ 42 w 416"/>
                <a:gd name="T9" fmla="*/ 55 h 117"/>
                <a:gd name="T10" fmla="*/ 42 w 416"/>
                <a:gd name="T11" fmla="*/ 89 h 117"/>
                <a:gd name="T12" fmla="*/ 32 w 416"/>
                <a:gd name="T13" fmla="*/ 17 h 117"/>
                <a:gd name="T14" fmla="*/ 25 w 416"/>
                <a:gd name="T15" fmla="*/ 43 h 117"/>
                <a:gd name="T16" fmla="*/ 40 w 416"/>
                <a:gd name="T17" fmla="*/ 29 h 117"/>
                <a:gd name="T18" fmla="*/ 101 w 416"/>
                <a:gd name="T19" fmla="*/ 78 h 117"/>
                <a:gd name="T20" fmla="*/ 102 w 416"/>
                <a:gd name="T21" fmla="*/ 89 h 117"/>
                <a:gd name="T22" fmla="*/ 67 w 416"/>
                <a:gd name="T23" fmla="*/ 82 h 117"/>
                <a:gd name="T24" fmla="*/ 69 w 416"/>
                <a:gd name="T25" fmla="*/ 35 h 117"/>
                <a:gd name="T26" fmla="*/ 108 w 416"/>
                <a:gd name="T27" fmla="*/ 35 h 117"/>
                <a:gd name="T28" fmla="*/ 73 w 416"/>
                <a:gd name="T29" fmla="*/ 63 h 117"/>
                <a:gd name="T30" fmla="*/ 88 w 416"/>
                <a:gd name="T31" fmla="*/ 38 h 117"/>
                <a:gd name="T32" fmla="*/ 73 w 416"/>
                <a:gd name="T33" fmla="*/ 52 h 117"/>
                <a:gd name="T34" fmla="*/ 158 w 416"/>
                <a:gd name="T35" fmla="*/ 79 h 117"/>
                <a:gd name="T36" fmla="*/ 132 w 416"/>
                <a:gd name="T37" fmla="*/ 90 h 117"/>
                <a:gd name="T38" fmla="*/ 120 w 416"/>
                <a:gd name="T39" fmla="*/ 74 h 117"/>
                <a:gd name="T40" fmla="*/ 136 w 416"/>
                <a:gd name="T41" fmla="*/ 80 h 117"/>
                <a:gd name="T42" fmla="*/ 144 w 416"/>
                <a:gd name="T43" fmla="*/ 68 h 117"/>
                <a:gd name="T44" fmla="*/ 124 w 416"/>
                <a:gd name="T45" fmla="*/ 57 h 117"/>
                <a:gd name="T46" fmla="*/ 126 w 416"/>
                <a:gd name="T47" fmla="*/ 32 h 117"/>
                <a:gd name="T48" fmla="*/ 151 w 416"/>
                <a:gd name="T49" fmla="*/ 28 h 117"/>
                <a:gd name="T50" fmla="*/ 154 w 416"/>
                <a:gd name="T51" fmla="*/ 40 h 117"/>
                <a:gd name="T52" fmla="*/ 136 w 416"/>
                <a:gd name="T53" fmla="*/ 40 h 117"/>
                <a:gd name="T54" fmla="*/ 139 w 416"/>
                <a:gd name="T55" fmla="*/ 52 h 117"/>
                <a:gd name="T56" fmla="*/ 159 w 416"/>
                <a:gd name="T57" fmla="*/ 65 h 117"/>
                <a:gd name="T58" fmla="*/ 217 w 416"/>
                <a:gd name="T59" fmla="*/ 81 h 117"/>
                <a:gd name="T60" fmla="*/ 186 w 416"/>
                <a:gd name="T61" fmla="*/ 88 h 117"/>
                <a:gd name="T62" fmla="*/ 179 w 416"/>
                <a:gd name="T63" fmla="*/ 117 h 117"/>
                <a:gd name="T64" fmla="*/ 179 w 416"/>
                <a:gd name="T65" fmla="*/ 38 h 117"/>
                <a:gd name="T66" fmla="*/ 193 w 416"/>
                <a:gd name="T67" fmla="*/ 28 h 117"/>
                <a:gd name="T68" fmla="*/ 223 w 416"/>
                <a:gd name="T69" fmla="*/ 46 h 117"/>
                <a:gd name="T70" fmla="*/ 206 w 416"/>
                <a:gd name="T71" fmla="*/ 43 h 117"/>
                <a:gd name="T72" fmla="*/ 184 w 416"/>
                <a:gd name="T73" fmla="*/ 43 h 117"/>
                <a:gd name="T74" fmla="*/ 180 w 416"/>
                <a:gd name="T75" fmla="*/ 70 h 117"/>
                <a:gd name="T76" fmla="*/ 201 w 416"/>
                <a:gd name="T77" fmla="*/ 78 h 117"/>
                <a:gd name="T78" fmla="*/ 292 w 416"/>
                <a:gd name="T79" fmla="*/ 58 h 117"/>
                <a:gd name="T80" fmla="*/ 260 w 416"/>
                <a:gd name="T81" fmla="*/ 90 h 117"/>
                <a:gd name="T82" fmla="*/ 229 w 416"/>
                <a:gd name="T83" fmla="*/ 59 h 117"/>
                <a:gd name="T84" fmla="*/ 261 w 416"/>
                <a:gd name="T85" fmla="*/ 27 h 117"/>
                <a:gd name="T86" fmla="*/ 292 w 416"/>
                <a:gd name="T87" fmla="*/ 58 h 117"/>
                <a:gd name="T88" fmla="*/ 254 w 416"/>
                <a:gd name="T89" fmla="*/ 39 h 117"/>
                <a:gd name="T90" fmla="*/ 245 w 416"/>
                <a:gd name="T91" fmla="*/ 68 h 117"/>
                <a:gd name="T92" fmla="*/ 273 w 416"/>
                <a:gd name="T93" fmla="*/ 74 h 117"/>
                <a:gd name="T94" fmla="*/ 336 w 416"/>
                <a:gd name="T95" fmla="*/ 42 h 117"/>
                <a:gd name="T96" fmla="*/ 313 w 416"/>
                <a:gd name="T97" fmla="*/ 48 h 117"/>
                <a:gd name="T98" fmla="*/ 298 w 416"/>
                <a:gd name="T99" fmla="*/ 29 h 117"/>
                <a:gd name="T100" fmla="*/ 321 w 416"/>
                <a:gd name="T101" fmla="*/ 30 h 117"/>
                <a:gd name="T102" fmla="*/ 352 w 416"/>
                <a:gd name="T103" fmla="*/ 89 h 117"/>
                <a:gd name="T104" fmla="*/ 402 w 416"/>
                <a:gd name="T105" fmla="*/ 80 h 117"/>
                <a:gd name="T106" fmla="*/ 382 w 416"/>
                <a:gd name="T107" fmla="*/ 90 h 117"/>
                <a:gd name="T108" fmla="*/ 357 w 416"/>
                <a:gd name="T109" fmla="*/ 60 h 117"/>
                <a:gd name="T110" fmla="*/ 385 w 416"/>
                <a:gd name="T111" fmla="*/ 27 h 117"/>
                <a:gd name="T112" fmla="*/ 402 w 416"/>
                <a:gd name="T113" fmla="*/ 36 h 117"/>
                <a:gd name="T114" fmla="*/ 416 w 416"/>
                <a:gd name="T115" fmla="*/ 89 h 117"/>
                <a:gd name="T116" fmla="*/ 398 w 416"/>
                <a:gd name="T117" fmla="*/ 43 h 117"/>
                <a:gd name="T118" fmla="*/ 376 w 416"/>
                <a:gd name="T119" fmla="*/ 44 h 117"/>
                <a:gd name="T120" fmla="*/ 376 w 416"/>
                <a:gd name="T121" fmla="*/ 74 h 117"/>
                <a:gd name="T122" fmla="*/ 398 w 416"/>
                <a:gd name="T12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117">
                  <a:moveTo>
                    <a:pt x="42" y="89"/>
                  </a:moveTo>
                  <a:cubicBezTo>
                    <a:pt x="32" y="65"/>
                    <a:pt x="32" y="65"/>
                    <a:pt x="32" y="65"/>
                  </a:cubicBezTo>
                  <a:cubicBezTo>
                    <a:pt x="30" y="61"/>
                    <a:pt x="29" y="58"/>
                    <a:pt x="27" y="57"/>
                  </a:cubicBezTo>
                  <a:cubicBezTo>
                    <a:pt x="25" y="55"/>
                    <a:pt x="22" y="55"/>
                    <a:pt x="20" y="55"/>
                  </a:cubicBezTo>
                  <a:cubicBezTo>
                    <a:pt x="14" y="55"/>
                    <a:pt x="14" y="55"/>
                    <a:pt x="14" y="55"/>
                  </a:cubicBezTo>
                  <a:cubicBezTo>
                    <a:pt x="14" y="89"/>
                    <a:pt x="14" y="89"/>
                    <a:pt x="14" y="89"/>
                  </a:cubicBezTo>
                  <a:cubicBezTo>
                    <a:pt x="0" y="89"/>
                    <a:pt x="0" y="89"/>
                    <a:pt x="0" y="89"/>
                  </a:cubicBezTo>
                  <a:cubicBezTo>
                    <a:pt x="0" y="4"/>
                    <a:pt x="0" y="4"/>
                    <a:pt x="0" y="4"/>
                  </a:cubicBezTo>
                  <a:cubicBezTo>
                    <a:pt x="27" y="4"/>
                    <a:pt x="27" y="4"/>
                    <a:pt x="27" y="4"/>
                  </a:cubicBezTo>
                  <a:cubicBezTo>
                    <a:pt x="32" y="4"/>
                    <a:pt x="36" y="5"/>
                    <a:pt x="39" y="6"/>
                  </a:cubicBezTo>
                  <a:cubicBezTo>
                    <a:pt x="43" y="7"/>
                    <a:pt x="46" y="9"/>
                    <a:pt x="48" y="11"/>
                  </a:cubicBezTo>
                  <a:cubicBezTo>
                    <a:pt x="50" y="13"/>
                    <a:pt x="52" y="15"/>
                    <a:pt x="53" y="18"/>
                  </a:cubicBezTo>
                  <a:cubicBezTo>
                    <a:pt x="54" y="21"/>
                    <a:pt x="55" y="24"/>
                    <a:pt x="55" y="27"/>
                  </a:cubicBezTo>
                  <a:cubicBezTo>
                    <a:pt x="55" y="30"/>
                    <a:pt x="54" y="33"/>
                    <a:pt x="54" y="36"/>
                  </a:cubicBezTo>
                  <a:cubicBezTo>
                    <a:pt x="53" y="38"/>
                    <a:pt x="51" y="40"/>
                    <a:pt x="50" y="42"/>
                  </a:cubicBezTo>
                  <a:cubicBezTo>
                    <a:pt x="48" y="44"/>
                    <a:pt x="46" y="46"/>
                    <a:pt x="44" y="47"/>
                  </a:cubicBezTo>
                  <a:cubicBezTo>
                    <a:pt x="42" y="49"/>
                    <a:pt x="39" y="50"/>
                    <a:pt x="36" y="51"/>
                  </a:cubicBezTo>
                  <a:cubicBezTo>
                    <a:pt x="36" y="51"/>
                    <a:pt x="36" y="51"/>
                    <a:pt x="36" y="51"/>
                  </a:cubicBezTo>
                  <a:cubicBezTo>
                    <a:pt x="37" y="51"/>
                    <a:pt x="38" y="52"/>
                    <a:pt x="39" y="52"/>
                  </a:cubicBezTo>
                  <a:cubicBezTo>
                    <a:pt x="40" y="53"/>
                    <a:pt x="41" y="54"/>
                    <a:pt x="42" y="55"/>
                  </a:cubicBezTo>
                  <a:cubicBezTo>
                    <a:pt x="43" y="56"/>
                    <a:pt x="43" y="57"/>
                    <a:pt x="44" y="58"/>
                  </a:cubicBezTo>
                  <a:cubicBezTo>
                    <a:pt x="45" y="59"/>
                    <a:pt x="45" y="60"/>
                    <a:pt x="46" y="61"/>
                  </a:cubicBezTo>
                  <a:cubicBezTo>
                    <a:pt x="59" y="89"/>
                    <a:pt x="59" y="89"/>
                    <a:pt x="59" y="89"/>
                  </a:cubicBezTo>
                  <a:lnTo>
                    <a:pt x="42" y="89"/>
                  </a:lnTo>
                  <a:close/>
                  <a:moveTo>
                    <a:pt x="40" y="29"/>
                  </a:moveTo>
                  <a:cubicBezTo>
                    <a:pt x="40" y="27"/>
                    <a:pt x="40" y="25"/>
                    <a:pt x="39" y="23"/>
                  </a:cubicBezTo>
                  <a:cubicBezTo>
                    <a:pt x="39" y="22"/>
                    <a:pt x="38" y="21"/>
                    <a:pt x="36" y="20"/>
                  </a:cubicBezTo>
                  <a:cubicBezTo>
                    <a:pt x="35" y="18"/>
                    <a:pt x="34" y="18"/>
                    <a:pt x="32" y="17"/>
                  </a:cubicBezTo>
                  <a:cubicBezTo>
                    <a:pt x="30" y="16"/>
                    <a:pt x="28" y="16"/>
                    <a:pt x="25" y="16"/>
                  </a:cubicBezTo>
                  <a:cubicBezTo>
                    <a:pt x="14" y="16"/>
                    <a:pt x="14" y="16"/>
                    <a:pt x="14" y="16"/>
                  </a:cubicBezTo>
                  <a:cubicBezTo>
                    <a:pt x="14" y="43"/>
                    <a:pt x="14" y="43"/>
                    <a:pt x="14" y="43"/>
                  </a:cubicBezTo>
                  <a:cubicBezTo>
                    <a:pt x="25" y="43"/>
                    <a:pt x="25" y="43"/>
                    <a:pt x="25" y="43"/>
                  </a:cubicBezTo>
                  <a:cubicBezTo>
                    <a:pt x="27" y="43"/>
                    <a:pt x="29" y="42"/>
                    <a:pt x="31" y="42"/>
                  </a:cubicBezTo>
                  <a:cubicBezTo>
                    <a:pt x="33" y="41"/>
                    <a:pt x="35" y="40"/>
                    <a:pt x="36" y="39"/>
                  </a:cubicBezTo>
                  <a:cubicBezTo>
                    <a:pt x="37" y="37"/>
                    <a:pt x="38" y="36"/>
                    <a:pt x="39" y="34"/>
                  </a:cubicBezTo>
                  <a:cubicBezTo>
                    <a:pt x="40" y="32"/>
                    <a:pt x="40" y="31"/>
                    <a:pt x="40" y="29"/>
                  </a:cubicBezTo>
                  <a:close/>
                  <a:moveTo>
                    <a:pt x="73" y="63"/>
                  </a:moveTo>
                  <a:cubicBezTo>
                    <a:pt x="74" y="68"/>
                    <a:pt x="75" y="72"/>
                    <a:pt x="78" y="75"/>
                  </a:cubicBezTo>
                  <a:cubicBezTo>
                    <a:pt x="82" y="78"/>
                    <a:pt x="86" y="80"/>
                    <a:pt x="92" y="80"/>
                  </a:cubicBezTo>
                  <a:cubicBezTo>
                    <a:pt x="95" y="80"/>
                    <a:pt x="98" y="79"/>
                    <a:pt x="101" y="78"/>
                  </a:cubicBezTo>
                  <a:cubicBezTo>
                    <a:pt x="105" y="77"/>
                    <a:pt x="107" y="76"/>
                    <a:pt x="110" y="74"/>
                  </a:cubicBezTo>
                  <a:cubicBezTo>
                    <a:pt x="110" y="85"/>
                    <a:pt x="110" y="85"/>
                    <a:pt x="110" y="85"/>
                  </a:cubicBezTo>
                  <a:cubicBezTo>
                    <a:pt x="109" y="86"/>
                    <a:pt x="108" y="86"/>
                    <a:pt x="106" y="87"/>
                  </a:cubicBezTo>
                  <a:cubicBezTo>
                    <a:pt x="105" y="88"/>
                    <a:pt x="104" y="88"/>
                    <a:pt x="102" y="89"/>
                  </a:cubicBezTo>
                  <a:cubicBezTo>
                    <a:pt x="100" y="89"/>
                    <a:pt x="98" y="90"/>
                    <a:pt x="96" y="90"/>
                  </a:cubicBezTo>
                  <a:cubicBezTo>
                    <a:pt x="93" y="90"/>
                    <a:pt x="91" y="90"/>
                    <a:pt x="88" y="90"/>
                  </a:cubicBezTo>
                  <a:cubicBezTo>
                    <a:pt x="84" y="90"/>
                    <a:pt x="80" y="90"/>
                    <a:pt x="76" y="88"/>
                  </a:cubicBezTo>
                  <a:cubicBezTo>
                    <a:pt x="73" y="87"/>
                    <a:pt x="70" y="85"/>
                    <a:pt x="67" y="82"/>
                  </a:cubicBezTo>
                  <a:cubicBezTo>
                    <a:pt x="65" y="80"/>
                    <a:pt x="63" y="77"/>
                    <a:pt x="61" y="73"/>
                  </a:cubicBezTo>
                  <a:cubicBezTo>
                    <a:pt x="60" y="69"/>
                    <a:pt x="59" y="64"/>
                    <a:pt x="59" y="59"/>
                  </a:cubicBezTo>
                  <a:cubicBezTo>
                    <a:pt x="59" y="54"/>
                    <a:pt x="60" y="49"/>
                    <a:pt x="62" y="45"/>
                  </a:cubicBezTo>
                  <a:cubicBezTo>
                    <a:pt x="64" y="41"/>
                    <a:pt x="66" y="38"/>
                    <a:pt x="69" y="35"/>
                  </a:cubicBezTo>
                  <a:cubicBezTo>
                    <a:pt x="71" y="32"/>
                    <a:pt x="75" y="30"/>
                    <a:pt x="78" y="29"/>
                  </a:cubicBezTo>
                  <a:cubicBezTo>
                    <a:pt x="81" y="28"/>
                    <a:pt x="85" y="27"/>
                    <a:pt x="88" y="27"/>
                  </a:cubicBezTo>
                  <a:cubicBezTo>
                    <a:pt x="93" y="27"/>
                    <a:pt x="96" y="28"/>
                    <a:pt x="100" y="29"/>
                  </a:cubicBezTo>
                  <a:cubicBezTo>
                    <a:pt x="103" y="31"/>
                    <a:pt x="106" y="33"/>
                    <a:pt x="108" y="35"/>
                  </a:cubicBezTo>
                  <a:cubicBezTo>
                    <a:pt x="110" y="38"/>
                    <a:pt x="112" y="41"/>
                    <a:pt x="113" y="44"/>
                  </a:cubicBezTo>
                  <a:cubicBezTo>
                    <a:pt x="114" y="48"/>
                    <a:pt x="115" y="52"/>
                    <a:pt x="115" y="56"/>
                  </a:cubicBezTo>
                  <a:cubicBezTo>
                    <a:pt x="115" y="63"/>
                    <a:pt x="115" y="63"/>
                    <a:pt x="115" y="63"/>
                  </a:cubicBezTo>
                  <a:lnTo>
                    <a:pt x="73" y="63"/>
                  </a:lnTo>
                  <a:close/>
                  <a:moveTo>
                    <a:pt x="100" y="47"/>
                  </a:moveTo>
                  <a:cubicBezTo>
                    <a:pt x="100" y="45"/>
                    <a:pt x="99" y="43"/>
                    <a:pt x="98" y="42"/>
                  </a:cubicBezTo>
                  <a:cubicBezTo>
                    <a:pt x="97" y="41"/>
                    <a:pt x="96" y="40"/>
                    <a:pt x="94" y="39"/>
                  </a:cubicBezTo>
                  <a:cubicBezTo>
                    <a:pt x="92" y="38"/>
                    <a:pt x="90" y="38"/>
                    <a:pt x="88" y="38"/>
                  </a:cubicBezTo>
                  <a:cubicBezTo>
                    <a:pt x="86" y="38"/>
                    <a:pt x="85" y="38"/>
                    <a:pt x="83" y="39"/>
                  </a:cubicBezTo>
                  <a:cubicBezTo>
                    <a:pt x="81" y="40"/>
                    <a:pt x="80" y="41"/>
                    <a:pt x="79" y="42"/>
                  </a:cubicBezTo>
                  <a:cubicBezTo>
                    <a:pt x="77" y="43"/>
                    <a:pt x="76" y="45"/>
                    <a:pt x="75" y="46"/>
                  </a:cubicBezTo>
                  <a:cubicBezTo>
                    <a:pt x="74" y="48"/>
                    <a:pt x="74" y="50"/>
                    <a:pt x="73" y="52"/>
                  </a:cubicBezTo>
                  <a:cubicBezTo>
                    <a:pt x="101" y="52"/>
                    <a:pt x="101" y="52"/>
                    <a:pt x="101" y="52"/>
                  </a:cubicBezTo>
                  <a:cubicBezTo>
                    <a:pt x="101" y="50"/>
                    <a:pt x="101" y="48"/>
                    <a:pt x="100" y="47"/>
                  </a:cubicBezTo>
                  <a:close/>
                  <a:moveTo>
                    <a:pt x="160" y="72"/>
                  </a:moveTo>
                  <a:cubicBezTo>
                    <a:pt x="160" y="74"/>
                    <a:pt x="159" y="77"/>
                    <a:pt x="158" y="79"/>
                  </a:cubicBezTo>
                  <a:cubicBezTo>
                    <a:pt x="157" y="81"/>
                    <a:pt x="156" y="83"/>
                    <a:pt x="154" y="85"/>
                  </a:cubicBezTo>
                  <a:cubicBezTo>
                    <a:pt x="152" y="87"/>
                    <a:pt x="149" y="88"/>
                    <a:pt x="146" y="89"/>
                  </a:cubicBezTo>
                  <a:cubicBezTo>
                    <a:pt x="143" y="90"/>
                    <a:pt x="140" y="90"/>
                    <a:pt x="136" y="90"/>
                  </a:cubicBezTo>
                  <a:cubicBezTo>
                    <a:pt x="135" y="90"/>
                    <a:pt x="133" y="90"/>
                    <a:pt x="132" y="90"/>
                  </a:cubicBezTo>
                  <a:cubicBezTo>
                    <a:pt x="131" y="90"/>
                    <a:pt x="129" y="90"/>
                    <a:pt x="128" y="89"/>
                  </a:cubicBezTo>
                  <a:cubicBezTo>
                    <a:pt x="126" y="89"/>
                    <a:pt x="125" y="89"/>
                    <a:pt x="124" y="88"/>
                  </a:cubicBezTo>
                  <a:cubicBezTo>
                    <a:pt x="122" y="88"/>
                    <a:pt x="121" y="88"/>
                    <a:pt x="120" y="87"/>
                  </a:cubicBezTo>
                  <a:cubicBezTo>
                    <a:pt x="120" y="74"/>
                    <a:pt x="120" y="74"/>
                    <a:pt x="120" y="74"/>
                  </a:cubicBezTo>
                  <a:cubicBezTo>
                    <a:pt x="121" y="75"/>
                    <a:pt x="123" y="76"/>
                    <a:pt x="124" y="76"/>
                  </a:cubicBezTo>
                  <a:cubicBezTo>
                    <a:pt x="125" y="77"/>
                    <a:pt x="127" y="78"/>
                    <a:pt x="128" y="78"/>
                  </a:cubicBezTo>
                  <a:cubicBezTo>
                    <a:pt x="130" y="79"/>
                    <a:pt x="131" y="79"/>
                    <a:pt x="133" y="79"/>
                  </a:cubicBezTo>
                  <a:cubicBezTo>
                    <a:pt x="134" y="80"/>
                    <a:pt x="135" y="80"/>
                    <a:pt x="136" y="80"/>
                  </a:cubicBezTo>
                  <a:cubicBezTo>
                    <a:pt x="140" y="80"/>
                    <a:pt x="142" y="79"/>
                    <a:pt x="144" y="78"/>
                  </a:cubicBezTo>
                  <a:cubicBezTo>
                    <a:pt x="145" y="77"/>
                    <a:pt x="146" y="75"/>
                    <a:pt x="146" y="73"/>
                  </a:cubicBezTo>
                  <a:cubicBezTo>
                    <a:pt x="146" y="72"/>
                    <a:pt x="146" y="71"/>
                    <a:pt x="146" y="71"/>
                  </a:cubicBezTo>
                  <a:cubicBezTo>
                    <a:pt x="145" y="70"/>
                    <a:pt x="145" y="69"/>
                    <a:pt x="144" y="68"/>
                  </a:cubicBezTo>
                  <a:cubicBezTo>
                    <a:pt x="143" y="68"/>
                    <a:pt x="142" y="67"/>
                    <a:pt x="140" y="66"/>
                  </a:cubicBezTo>
                  <a:cubicBezTo>
                    <a:pt x="139" y="65"/>
                    <a:pt x="137" y="64"/>
                    <a:pt x="134" y="63"/>
                  </a:cubicBezTo>
                  <a:cubicBezTo>
                    <a:pt x="132" y="62"/>
                    <a:pt x="130" y="61"/>
                    <a:pt x="128" y="60"/>
                  </a:cubicBezTo>
                  <a:cubicBezTo>
                    <a:pt x="127" y="59"/>
                    <a:pt x="125" y="58"/>
                    <a:pt x="124" y="57"/>
                  </a:cubicBezTo>
                  <a:cubicBezTo>
                    <a:pt x="123" y="55"/>
                    <a:pt x="122" y="54"/>
                    <a:pt x="121" y="52"/>
                  </a:cubicBezTo>
                  <a:cubicBezTo>
                    <a:pt x="120" y="50"/>
                    <a:pt x="120" y="48"/>
                    <a:pt x="120" y="45"/>
                  </a:cubicBezTo>
                  <a:cubicBezTo>
                    <a:pt x="120" y="43"/>
                    <a:pt x="121" y="40"/>
                    <a:pt x="122" y="38"/>
                  </a:cubicBezTo>
                  <a:cubicBezTo>
                    <a:pt x="123" y="36"/>
                    <a:pt x="124" y="34"/>
                    <a:pt x="126" y="32"/>
                  </a:cubicBezTo>
                  <a:cubicBezTo>
                    <a:pt x="128" y="31"/>
                    <a:pt x="131" y="29"/>
                    <a:pt x="134" y="28"/>
                  </a:cubicBezTo>
                  <a:cubicBezTo>
                    <a:pt x="136" y="28"/>
                    <a:pt x="140" y="27"/>
                    <a:pt x="143" y="27"/>
                  </a:cubicBezTo>
                  <a:cubicBezTo>
                    <a:pt x="144" y="27"/>
                    <a:pt x="146" y="27"/>
                    <a:pt x="147" y="27"/>
                  </a:cubicBezTo>
                  <a:cubicBezTo>
                    <a:pt x="148" y="27"/>
                    <a:pt x="149" y="28"/>
                    <a:pt x="151" y="28"/>
                  </a:cubicBezTo>
                  <a:cubicBezTo>
                    <a:pt x="152" y="28"/>
                    <a:pt x="153" y="28"/>
                    <a:pt x="154" y="29"/>
                  </a:cubicBezTo>
                  <a:cubicBezTo>
                    <a:pt x="155" y="29"/>
                    <a:pt x="156" y="29"/>
                    <a:pt x="157" y="30"/>
                  </a:cubicBezTo>
                  <a:cubicBezTo>
                    <a:pt x="157" y="42"/>
                    <a:pt x="157" y="42"/>
                    <a:pt x="157" y="42"/>
                  </a:cubicBezTo>
                  <a:cubicBezTo>
                    <a:pt x="156" y="41"/>
                    <a:pt x="155" y="41"/>
                    <a:pt x="154" y="40"/>
                  </a:cubicBezTo>
                  <a:cubicBezTo>
                    <a:pt x="152" y="40"/>
                    <a:pt x="151" y="39"/>
                    <a:pt x="150" y="39"/>
                  </a:cubicBezTo>
                  <a:cubicBezTo>
                    <a:pt x="149" y="39"/>
                    <a:pt x="148" y="38"/>
                    <a:pt x="146" y="38"/>
                  </a:cubicBezTo>
                  <a:cubicBezTo>
                    <a:pt x="145" y="38"/>
                    <a:pt x="144" y="38"/>
                    <a:pt x="143" y="38"/>
                  </a:cubicBezTo>
                  <a:cubicBezTo>
                    <a:pt x="140" y="38"/>
                    <a:pt x="138" y="38"/>
                    <a:pt x="136" y="40"/>
                  </a:cubicBezTo>
                  <a:cubicBezTo>
                    <a:pt x="135" y="41"/>
                    <a:pt x="134" y="42"/>
                    <a:pt x="134" y="44"/>
                  </a:cubicBezTo>
                  <a:cubicBezTo>
                    <a:pt x="134" y="45"/>
                    <a:pt x="134" y="46"/>
                    <a:pt x="134" y="47"/>
                  </a:cubicBezTo>
                  <a:cubicBezTo>
                    <a:pt x="135" y="48"/>
                    <a:pt x="135" y="49"/>
                    <a:pt x="136" y="50"/>
                  </a:cubicBezTo>
                  <a:cubicBezTo>
                    <a:pt x="137" y="50"/>
                    <a:pt x="138" y="51"/>
                    <a:pt x="139" y="52"/>
                  </a:cubicBezTo>
                  <a:cubicBezTo>
                    <a:pt x="141" y="52"/>
                    <a:pt x="142" y="53"/>
                    <a:pt x="144" y="54"/>
                  </a:cubicBezTo>
                  <a:cubicBezTo>
                    <a:pt x="147" y="55"/>
                    <a:pt x="149" y="56"/>
                    <a:pt x="151" y="57"/>
                  </a:cubicBezTo>
                  <a:cubicBezTo>
                    <a:pt x="153" y="58"/>
                    <a:pt x="154" y="59"/>
                    <a:pt x="156" y="60"/>
                  </a:cubicBezTo>
                  <a:cubicBezTo>
                    <a:pt x="157" y="62"/>
                    <a:pt x="158" y="63"/>
                    <a:pt x="159" y="65"/>
                  </a:cubicBezTo>
                  <a:cubicBezTo>
                    <a:pt x="160" y="67"/>
                    <a:pt x="160" y="69"/>
                    <a:pt x="160" y="72"/>
                  </a:cubicBezTo>
                  <a:close/>
                  <a:moveTo>
                    <a:pt x="225" y="57"/>
                  </a:moveTo>
                  <a:cubicBezTo>
                    <a:pt x="225" y="62"/>
                    <a:pt x="224" y="66"/>
                    <a:pt x="223" y="70"/>
                  </a:cubicBezTo>
                  <a:cubicBezTo>
                    <a:pt x="222" y="74"/>
                    <a:pt x="220" y="78"/>
                    <a:pt x="217" y="81"/>
                  </a:cubicBezTo>
                  <a:cubicBezTo>
                    <a:pt x="215" y="84"/>
                    <a:pt x="212" y="86"/>
                    <a:pt x="209" y="88"/>
                  </a:cubicBezTo>
                  <a:cubicBezTo>
                    <a:pt x="205" y="90"/>
                    <a:pt x="201" y="90"/>
                    <a:pt x="197" y="90"/>
                  </a:cubicBezTo>
                  <a:cubicBezTo>
                    <a:pt x="195" y="90"/>
                    <a:pt x="193" y="90"/>
                    <a:pt x="191" y="90"/>
                  </a:cubicBezTo>
                  <a:cubicBezTo>
                    <a:pt x="189" y="89"/>
                    <a:pt x="188" y="89"/>
                    <a:pt x="186" y="88"/>
                  </a:cubicBezTo>
                  <a:cubicBezTo>
                    <a:pt x="185" y="87"/>
                    <a:pt x="184" y="86"/>
                    <a:pt x="183" y="85"/>
                  </a:cubicBezTo>
                  <a:cubicBezTo>
                    <a:pt x="182" y="84"/>
                    <a:pt x="181" y="83"/>
                    <a:pt x="180" y="81"/>
                  </a:cubicBezTo>
                  <a:cubicBezTo>
                    <a:pt x="179" y="81"/>
                    <a:pt x="179" y="81"/>
                    <a:pt x="179" y="81"/>
                  </a:cubicBezTo>
                  <a:cubicBezTo>
                    <a:pt x="179" y="117"/>
                    <a:pt x="179" y="117"/>
                    <a:pt x="179" y="117"/>
                  </a:cubicBezTo>
                  <a:cubicBezTo>
                    <a:pt x="166" y="117"/>
                    <a:pt x="166" y="117"/>
                    <a:pt x="166" y="117"/>
                  </a:cubicBezTo>
                  <a:cubicBezTo>
                    <a:pt x="166" y="29"/>
                    <a:pt x="166" y="29"/>
                    <a:pt x="166" y="29"/>
                  </a:cubicBezTo>
                  <a:cubicBezTo>
                    <a:pt x="179" y="29"/>
                    <a:pt x="179" y="29"/>
                    <a:pt x="179" y="29"/>
                  </a:cubicBezTo>
                  <a:cubicBezTo>
                    <a:pt x="179" y="38"/>
                    <a:pt x="179" y="38"/>
                    <a:pt x="179" y="38"/>
                  </a:cubicBezTo>
                  <a:cubicBezTo>
                    <a:pt x="180" y="38"/>
                    <a:pt x="180" y="38"/>
                    <a:pt x="180" y="38"/>
                  </a:cubicBezTo>
                  <a:cubicBezTo>
                    <a:pt x="181" y="37"/>
                    <a:pt x="182" y="35"/>
                    <a:pt x="183" y="34"/>
                  </a:cubicBezTo>
                  <a:cubicBezTo>
                    <a:pt x="185" y="32"/>
                    <a:pt x="186" y="31"/>
                    <a:pt x="188" y="30"/>
                  </a:cubicBezTo>
                  <a:cubicBezTo>
                    <a:pt x="189" y="29"/>
                    <a:pt x="191" y="28"/>
                    <a:pt x="193" y="28"/>
                  </a:cubicBezTo>
                  <a:cubicBezTo>
                    <a:pt x="195" y="27"/>
                    <a:pt x="197" y="27"/>
                    <a:pt x="200" y="27"/>
                  </a:cubicBezTo>
                  <a:cubicBezTo>
                    <a:pt x="204" y="27"/>
                    <a:pt x="208" y="28"/>
                    <a:pt x="211" y="29"/>
                  </a:cubicBezTo>
                  <a:cubicBezTo>
                    <a:pt x="214" y="31"/>
                    <a:pt x="217" y="33"/>
                    <a:pt x="219" y="36"/>
                  </a:cubicBezTo>
                  <a:cubicBezTo>
                    <a:pt x="221" y="39"/>
                    <a:pt x="222" y="42"/>
                    <a:pt x="223" y="46"/>
                  </a:cubicBezTo>
                  <a:cubicBezTo>
                    <a:pt x="224" y="49"/>
                    <a:pt x="225" y="53"/>
                    <a:pt x="225" y="57"/>
                  </a:cubicBezTo>
                  <a:close/>
                  <a:moveTo>
                    <a:pt x="210" y="57"/>
                  </a:moveTo>
                  <a:cubicBezTo>
                    <a:pt x="210" y="54"/>
                    <a:pt x="210" y="51"/>
                    <a:pt x="209" y="49"/>
                  </a:cubicBezTo>
                  <a:cubicBezTo>
                    <a:pt x="209" y="47"/>
                    <a:pt x="208" y="45"/>
                    <a:pt x="206" y="43"/>
                  </a:cubicBezTo>
                  <a:cubicBezTo>
                    <a:pt x="205" y="42"/>
                    <a:pt x="204" y="40"/>
                    <a:pt x="202" y="39"/>
                  </a:cubicBezTo>
                  <a:cubicBezTo>
                    <a:pt x="200" y="39"/>
                    <a:pt x="198" y="38"/>
                    <a:pt x="195" y="38"/>
                  </a:cubicBezTo>
                  <a:cubicBezTo>
                    <a:pt x="193" y="38"/>
                    <a:pt x="191" y="39"/>
                    <a:pt x="189" y="40"/>
                  </a:cubicBezTo>
                  <a:cubicBezTo>
                    <a:pt x="187" y="40"/>
                    <a:pt x="185" y="42"/>
                    <a:pt x="184" y="43"/>
                  </a:cubicBezTo>
                  <a:cubicBezTo>
                    <a:pt x="182" y="45"/>
                    <a:pt x="181" y="47"/>
                    <a:pt x="181" y="49"/>
                  </a:cubicBezTo>
                  <a:cubicBezTo>
                    <a:pt x="180" y="51"/>
                    <a:pt x="179" y="54"/>
                    <a:pt x="179" y="56"/>
                  </a:cubicBezTo>
                  <a:cubicBezTo>
                    <a:pt x="179" y="64"/>
                    <a:pt x="179" y="64"/>
                    <a:pt x="179" y="64"/>
                  </a:cubicBezTo>
                  <a:cubicBezTo>
                    <a:pt x="179" y="66"/>
                    <a:pt x="180" y="68"/>
                    <a:pt x="180" y="70"/>
                  </a:cubicBezTo>
                  <a:cubicBezTo>
                    <a:pt x="181" y="72"/>
                    <a:pt x="182" y="74"/>
                    <a:pt x="184" y="75"/>
                  </a:cubicBezTo>
                  <a:cubicBezTo>
                    <a:pt x="185" y="76"/>
                    <a:pt x="186" y="77"/>
                    <a:pt x="188" y="78"/>
                  </a:cubicBezTo>
                  <a:cubicBezTo>
                    <a:pt x="190" y="79"/>
                    <a:pt x="192" y="79"/>
                    <a:pt x="194" y="79"/>
                  </a:cubicBezTo>
                  <a:cubicBezTo>
                    <a:pt x="197" y="79"/>
                    <a:pt x="199" y="79"/>
                    <a:pt x="201" y="78"/>
                  </a:cubicBezTo>
                  <a:cubicBezTo>
                    <a:pt x="203" y="77"/>
                    <a:pt x="205" y="76"/>
                    <a:pt x="206" y="74"/>
                  </a:cubicBezTo>
                  <a:cubicBezTo>
                    <a:pt x="207" y="72"/>
                    <a:pt x="208" y="69"/>
                    <a:pt x="209" y="67"/>
                  </a:cubicBezTo>
                  <a:cubicBezTo>
                    <a:pt x="210" y="64"/>
                    <a:pt x="210" y="61"/>
                    <a:pt x="210" y="57"/>
                  </a:cubicBezTo>
                  <a:close/>
                  <a:moveTo>
                    <a:pt x="292" y="58"/>
                  </a:moveTo>
                  <a:cubicBezTo>
                    <a:pt x="292" y="63"/>
                    <a:pt x="291" y="68"/>
                    <a:pt x="289" y="72"/>
                  </a:cubicBezTo>
                  <a:cubicBezTo>
                    <a:pt x="288" y="76"/>
                    <a:pt x="286" y="79"/>
                    <a:pt x="283" y="82"/>
                  </a:cubicBezTo>
                  <a:cubicBezTo>
                    <a:pt x="280" y="85"/>
                    <a:pt x="277" y="87"/>
                    <a:pt x="273" y="88"/>
                  </a:cubicBezTo>
                  <a:cubicBezTo>
                    <a:pt x="269" y="90"/>
                    <a:pt x="265" y="90"/>
                    <a:pt x="260" y="90"/>
                  </a:cubicBezTo>
                  <a:cubicBezTo>
                    <a:pt x="255" y="90"/>
                    <a:pt x="251" y="90"/>
                    <a:pt x="247" y="88"/>
                  </a:cubicBezTo>
                  <a:cubicBezTo>
                    <a:pt x="243" y="87"/>
                    <a:pt x="240" y="85"/>
                    <a:pt x="238" y="82"/>
                  </a:cubicBezTo>
                  <a:cubicBezTo>
                    <a:pt x="235" y="79"/>
                    <a:pt x="233" y="76"/>
                    <a:pt x="232" y="72"/>
                  </a:cubicBezTo>
                  <a:cubicBezTo>
                    <a:pt x="230" y="68"/>
                    <a:pt x="229" y="64"/>
                    <a:pt x="229" y="59"/>
                  </a:cubicBezTo>
                  <a:cubicBezTo>
                    <a:pt x="229" y="54"/>
                    <a:pt x="230" y="49"/>
                    <a:pt x="232" y="45"/>
                  </a:cubicBezTo>
                  <a:cubicBezTo>
                    <a:pt x="233" y="41"/>
                    <a:pt x="236" y="38"/>
                    <a:pt x="238" y="35"/>
                  </a:cubicBezTo>
                  <a:cubicBezTo>
                    <a:pt x="241" y="33"/>
                    <a:pt x="245" y="31"/>
                    <a:pt x="248" y="29"/>
                  </a:cubicBezTo>
                  <a:cubicBezTo>
                    <a:pt x="252" y="28"/>
                    <a:pt x="257" y="27"/>
                    <a:pt x="261" y="27"/>
                  </a:cubicBezTo>
                  <a:cubicBezTo>
                    <a:pt x="266" y="27"/>
                    <a:pt x="271" y="28"/>
                    <a:pt x="274" y="29"/>
                  </a:cubicBezTo>
                  <a:cubicBezTo>
                    <a:pt x="278" y="31"/>
                    <a:pt x="281" y="33"/>
                    <a:pt x="284" y="36"/>
                  </a:cubicBezTo>
                  <a:cubicBezTo>
                    <a:pt x="286" y="38"/>
                    <a:pt x="288" y="42"/>
                    <a:pt x="290" y="45"/>
                  </a:cubicBezTo>
                  <a:cubicBezTo>
                    <a:pt x="291" y="49"/>
                    <a:pt x="292" y="54"/>
                    <a:pt x="292" y="58"/>
                  </a:cubicBezTo>
                  <a:close/>
                  <a:moveTo>
                    <a:pt x="277" y="59"/>
                  </a:moveTo>
                  <a:cubicBezTo>
                    <a:pt x="277" y="52"/>
                    <a:pt x="276" y="47"/>
                    <a:pt x="273" y="43"/>
                  </a:cubicBezTo>
                  <a:cubicBezTo>
                    <a:pt x="270" y="40"/>
                    <a:pt x="266" y="38"/>
                    <a:pt x="261" y="38"/>
                  </a:cubicBezTo>
                  <a:cubicBezTo>
                    <a:pt x="258" y="38"/>
                    <a:pt x="256" y="39"/>
                    <a:pt x="254" y="39"/>
                  </a:cubicBezTo>
                  <a:cubicBezTo>
                    <a:pt x="252" y="40"/>
                    <a:pt x="250" y="42"/>
                    <a:pt x="248" y="43"/>
                  </a:cubicBezTo>
                  <a:cubicBezTo>
                    <a:pt x="247" y="45"/>
                    <a:pt x="246" y="47"/>
                    <a:pt x="245" y="50"/>
                  </a:cubicBezTo>
                  <a:cubicBezTo>
                    <a:pt x="244" y="52"/>
                    <a:pt x="244" y="55"/>
                    <a:pt x="244" y="59"/>
                  </a:cubicBezTo>
                  <a:cubicBezTo>
                    <a:pt x="244" y="62"/>
                    <a:pt x="244" y="65"/>
                    <a:pt x="245" y="68"/>
                  </a:cubicBezTo>
                  <a:cubicBezTo>
                    <a:pt x="246" y="70"/>
                    <a:pt x="247" y="73"/>
                    <a:pt x="248" y="74"/>
                  </a:cubicBezTo>
                  <a:cubicBezTo>
                    <a:pt x="250" y="76"/>
                    <a:pt x="252" y="77"/>
                    <a:pt x="254" y="78"/>
                  </a:cubicBezTo>
                  <a:cubicBezTo>
                    <a:pt x="256" y="79"/>
                    <a:pt x="258" y="79"/>
                    <a:pt x="261" y="79"/>
                  </a:cubicBezTo>
                  <a:cubicBezTo>
                    <a:pt x="266" y="79"/>
                    <a:pt x="270" y="78"/>
                    <a:pt x="273" y="74"/>
                  </a:cubicBezTo>
                  <a:cubicBezTo>
                    <a:pt x="276" y="70"/>
                    <a:pt x="277" y="65"/>
                    <a:pt x="277" y="59"/>
                  </a:cubicBezTo>
                  <a:close/>
                  <a:moveTo>
                    <a:pt x="338" y="89"/>
                  </a:moveTo>
                  <a:cubicBezTo>
                    <a:pt x="338" y="55"/>
                    <a:pt x="338" y="55"/>
                    <a:pt x="338" y="55"/>
                  </a:cubicBezTo>
                  <a:cubicBezTo>
                    <a:pt x="338" y="49"/>
                    <a:pt x="337" y="45"/>
                    <a:pt x="336" y="42"/>
                  </a:cubicBezTo>
                  <a:cubicBezTo>
                    <a:pt x="334" y="40"/>
                    <a:pt x="331" y="38"/>
                    <a:pt x="326" y="38"/>
                  </a:cubicBezTo>
                  <a:cubicBezTo>
                    <a:pt x="324" y="38"/>
                    <a:pt x="322" y="39"/>
                    <a:pt x="321" y="39"/>
                  </a:cubicBezTo>
                  <a:cubicBezTo>
                    <a:pt x="319" y="40"/>
                    <a:pt x="317" y="41"/>
                    <a:pt x="316" y="43"/>
                  </a:cubicBezTo>
                  <a:cubicBezTo>
                    <a:pt x="315" y="44"/>
                    <a:pt x="314" y="46"/>
                    <a:pt x="313" y="48"/>
                  </a:cubicBezTo>
                  <a:cubicBezTo>
                    <a:pt x="312" y="50"/>
                    <a:pt x="312" y="52"/>
                    <a:pt x="312" y="55"/>
                  </a:cubicBezTo>
                  <a:cubicBezTo>
                    <a:pt x="312" y="89"/>
                    <a:pt x="312" y="89"/>
                    <a:pt x="312" y="89"/>
                  </a:cubicBezTo>
                  <a:cubicBezTo>
                    <a:pt x="298" y="89"/>
                    <a:pt x="298" y="89"/>
                    <a:pt x="298" y="89"/>
                  </a:cubicBezTo>
                  <a:cubicBezTo>
                    <a:pt x="298" y="29"/>
                    <a:pt x="298" y="29"/>
                    <a:pt x="298" y="29"/>
                  </a:cubicBezTo>
                  <a:cubicBezTo>
                    <a:pt x="312" y="29"/>
                    <a:pt x="312" y="29"/>
                    <a:pt x="312" y="29"/>
                  </a:cubicBezTo>
                  <a:cubicBezTo>
                    <a:pt x="312" y="38"/>
                    <a:pt x="312" y="38"/>
                    <a:pt x="312" y="38"/>
                  </a:cubicBezTo>
                  <a:cubicBezTo>
                    <a:pt x="312" y="38"/>
                    <a:pt x="312" y="38"/>
                    <a:pt x="312" y="38"/>
                  </a:cubicBezTo>
                  <a:cubicBezTo>
                    <a:pt x="315" y="34"/>
                    <a:pt x="318" y="31"/>
                    <a:pt x="321" y="30"/>
                  </a:cubicBezTo>
                  <a:cubicBezTo>
                    <a:pt x="324" y="28"/>
                    <a:pt x="328" y="27"/>
                    <a:pt x="332" y="27"/>
                  </a:cubicBezTo>
                  <a:cubicBezTo>
                    <a:pt x="338" y="27"/>
                    <a:pt x="343" y="29"/>
                    <a:pt x="347" y="33"/>
                  </a:cubicBezTo>
                  <a:cubicBezTo>
                    <a:pt x="350" y="37"/>
                    <a:pt x="352" y="44"/>
                    <a:pt x="352" y="52"/>
                  </a:cubicBezTo>
                  <a:cubicBezTo>
                    <a:pt x="352" y="89"/>
                    <a:pt x="352" y="89"/>
                    <a:pt x="352" y="89"/>
                  </a:cubicBezTo>
                  <a:lnTo>
                    <a:pt x="338" y="89"/>
                  </a:lnTo>
                  <a:close/>
                  <a:moveTo>
                    <a:pt x="402" y="89"/>
                  </a:moveTo>
                  <a:cubicBezTo>
                    <a:pt x="402" y="80"/>
                    <a:pt x="402" y="80"/>
                    <a:pt x="402" y="80"/>
                  </a:cubicBezTo>
                  <a:cubicBezTo>
                    <a:pt x="402" y="80"/>
                    <a:pt x="402" y="80"/>
                    <a:pt x="402" y="80"/>
                  </a:cubicBezTo>
                  <a:cubicBezTo>
                    <a:pt x="401" y="81"/>
                    <a:pt x="400" y="83"/>
                    <a:pt x="399" y="84"/>
                  </a:cubicBezTo>
                  <a:cubicBezTo>
                    <a:pt x="397" y="85"/>
                    <a:pt x="396" y="86"/>
                    <a:pt x="394" y="87"/>
                  </a:cubicBezTo>
                  <a:cubicBezTo>
                    <a:pt x="393" y="88"/>
                    <a:pt x="391" y="89"/>
                    <a:pt x="389" y="90"/>
                  </a:cubicBezTo>
                  <a:cubicBezTo>
                    <a:pt x="387" y="90"/>
                    <a:pt x="385" y="90"/>
                    <a:pt x="382" y="90"/>
                  </a:cubicBezTo>
                  <a:cubicBezTo>
                    <a:pt x="379" y="90"/>
                    <a:pt x="375" y="90"/>
                    <a:pt x="372" y="88"/>
                  </a:cubicBezTo>
                  <a:cubicBezTo>
                    <a:pt x="369" y="87"/>
                    <a:pt x="367" y="85"/>
                    <a:pt x="364" y="83"/>
                  </a:cubicBezTo>
                  <a:cubicBezTo>
                    <a:pt x="362" y="80"/>
                    <a:pt x="360" y="77"/>
                    <a:pt x="359" y="73"/>
                  </a:cubicBezTo>
                  <a:cubicBezTo>
                    <a:pt x="358" y="69"/>
                    <a:pt x="357" y="65"/>
                    <a:pt x="357" y="60"/>
                  </a:cubicBezTo>
                  <a:cubicBezTo>
                    <a:pt x="357" y="55"/>
                    <a:pt x="358" y="51"/>
                    <a:pt x="359" y="47"/>
                  </a:cubicBezTo>
                  <a:cubicBezTo>
                    <a:pt x="361" y="42"/>
                    <a:pt x="363" y="39"/>
                    <a:pt x="365" y="36"/>
                  </a:cubicBezTo>
                  <a:cubicBezTo>
                    <a:pt x="367" y="33"/>
                    <a:pt x="370" y="31"/>
                    <a:pt x="374" y="29"/>
                  </a:cubicBezTo>
                  <a:cubicBezTo>
                    <a:pt x="377" y="28"/>
                    <a:pt x="381" y="27"/>
                    <a:pt x="385" y="27"/>
                  </a:cubicBezTo>
                  <a:cubicBezTo>
                    <a:pt x="387" y="27"/>
                    <a:pt x="389" y="27"/>
                    <a:pt x="391" y="28"/>
                  </a:cubicBezTo>
                  <a:cubicBezTo>
                    <a:pt x="393" y="28"/>
                    <a:pt x="394" y="29"/>
                    <a:pt x="396" y="30"/>
                  </a:cubicBezTo>
                  <a:cubicBezTo>
                    <a:pt x="397" y="30"/>
                    <a:pt x="398" y="31"/>
                    <a:pt x="399" y="32"/>
                  </a:cubicBezTo>
                  <a:cubicBezTo>
                    <a:pt x="400" y="34"/>
                    <a:pt x="401" y="35"/>
                    <a:pt x="402" y="36"/>
                  </a:cubicBezTo>
                  <a:cubicBezTo>
                    <a:pt x="402" y="36"/>
                    <a:pt x="402" y="36"/>
                    <a:pt x="402" y="36"/>
                  </a:cubicBezTo>
                  <a:cubicBezTo>
                    <a:pt x="402" y="0"/>
                    <a:pt x="402" y="0"/>
                    <a:pt x="402" y="0"/>
                  </a:cubicBezTo>
                  <a:cubicBezTo>
                    <a:pt x="416" y="0"/>
                    <a:pt x="416" y="0"/>
                    <a:pt x="416" y="0"/>
                  </a:cubicBezTo>
                  <a:cubicBezTo>
                    <a:pt x="416" y="89"/>
                    <a:pt x="416" y="89"/>
                    <a:pt x="416" y="89"/>
                  </a:cubicBezTo>
                  <a:lnTo>
                    <a:pt x="402" y="89"/>
                  </a:lnTo>
                  <a:close/>
                  <a:moveTo>
                    <a:pt x="403" y="54"/>
                  </a:moveTo>
                  <a:cubicBezTo>
                    <a:pt x="403" y="52"/>
                    <a:pt x="402" y="50"/>
                    <a:pt x="401" y="48"/>
                  </a:cubicBezTo>
                  <a:cubicBezTo>
                    <a:pt x="401" y="46"/>
                    <a:pt x="400" y="44"/>
                    <a:pt x="398" y="43"/>
                  </a:cubicBezTo>
                  <a:cubicBezTo>
                    <a:pt x="397" y="41"/>
                    <a:pt x="395" y="40"/>
                    <a:pt x="394" y="39"/>
                  </a:cubicBezTo>
                  <a:cubicBezTo>
                    <a:pt x="392" y="39"/>
                    <a:pt x="390" y="38"/>
                    <a:pt x="388" y="38"/>
                  </a:cubicBezTo>
                  <a:cubicBezTo>
                    <a:pt x="385" y="38"/>
                    <a:pt x="383" y="39"/>
                    <a:pt x="381" y="40"/>
                  </a:cubicBezTo>
                  <a:cubicBezTo>
                    <a:pt x="379" y="41"/>
                    <a:pt x="377" y="42"/>
                    <a:pt x="376" y="44"/>
                  </a:cubicBezTo>
                  <a:cubicBezTo>
                    <a:pt x="374" y="46"/>
                    <a:pt x="373" y="48"/>
                    <a:pt x="373" y="51"/>
                  </a:cubicBezTo>
                  <a:cubicBezTo>
                    <a:pt x="372" y="54"/>
                    <a:pt x="371" y="57"/>
                    <a:pt x="371" y="60"/>
                  </a:cubicBezTo>
                  <a:cubicBezTo>
                    <a:pt x="371" y="63"/>
                    <a:pt x="372" y="66"/>
                    <a:pt x="373" y="68"/>
                  </a:cubicBezTo>
                  <a:cubicBezTo>
                    <a:pt x="373" y="71"/>
                    <a:pt x="375" y="73"/>
                    <a:pt x="376" y="74"/>
                  </a:cubicBezTo>
                  <a:cubicBezTo>
                    <a:pt x="377" y="76"/>
                    <a:pt x="379" y="77"/>
                    <a:pt x="381" y="78"/>
                  </a:cubicBezTo>
                  <a:cubicBezTo>
                    <a:pt x="383" y="79"/>
                    <a:pt x="385" y="79"/>
                    <a:pt x="387" y="79"/>
                  </a:cubicBezTo>
                  <a:cubicBezTo>
                    <a:pt x="389" y="79"/>
                    <a:pt x="391" y="79"/>
                    <a:pt x="393" y="78"/>
                  </a:cubicBezTo>
                  <a:cubicBezTo>
                    <a:pt x="395" y="77"/>
                    <a:pt x="397" y="76"/>
                    <a:pt x="398" y="74"/>
                  </a:cubicBezTo>
                  <a:cubicBezTo>
                    <a:pt x="399" y="73"/>
                    <a:pt x="400" y="71"/>
                    <a:pt x="401" y="68"/>
                  </a:cubicBezTo>
                  <a:cubicBezTo>
                    <a:pt x="402" y="66"/>
                    <a:pt x="403" y="63"/>
                    <a:pt x="403" y="60"/>
                  </a:cubicBezTo>
                  <a:lnTo>
                    <a:pt x="403" y="54"/>
                  </a:ln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grpSp>
      <p:grpSp>
        <p:nvGrpSpPr>
          <p:cNvPr id="22" name="Group 2"/>
          <p:cNvGrpSpPr/>
          <p:nvPr/>
        </p:nvGrpSpPr>
        <p:grpSpPr>
          <a:xfrm>
            <a:off x="900108" y="1780185"/>
            <a:ext cx="2316572" cy="2316572"/>
            <a:chOff x="467199" y="2057292"/>
            <a:chExt cx="4581600" cy="4522896"/>
          </a:xfrm>
        </p:grpSpPr>
        <p:grpSp>
          <p:nvGrpSpPr>
            <p:cNvPr id="23" name="Group 22"/>
            <p:cNvGrpSpPr/>
            <p:nvPr/>
          </p:nvGrpSpPr>
          <p:grpSpPr>
            <a:xfrm>
              <a:off x="467199" y="2057292"/>
              <a:ext cx="4581600" cy="4522896"/>
              <a:chOff x="7600949" y="3494089"/>
              <a:chExt cx="2601912" cy="2568574"/>
            </a:xfrm>
            <a:solidFill>
              <a:srgbClr val="0072C6"/>
            </a:solidFill>
          </p:grpSpPr>
          <p:sp>
            <p:nvSpPr>
              <p:cNvPr id="27" name="Freeform 23"/>
              <p:cNvSpPr>
                <a:spLocks/>
              </p:cNvSpPr>
              <p:nvPr/>
            </p:nvSpPr>
            <p:spPr bwMode="auto">
              <a:xfrm>
                <a:off x="7600949" y="3494089"/>
                <a:ext cx="1655763" cy="1860550"/>
              </a:xfrm>
              <a:custGeom>
                <a:avLst/>
                <a:gdLst>
                  <a:gd name="T0" fmla="*/ 440 w 440"/>
                  <a:gd name="T1" fmla="*/ 105 h 494"/>
                  <a:gd name="T2" fmla="*/ 335 w 440"/>
                  <a:gd name="T3" fmla="*/ 0 h 494"/>
                  <a:gd name="T4" fmla="*/ 45 w 440"/>
                  <a:gd name="T5" fmla="*/ 169 h 494"/>
                  <a:gd name="T6" fmla="*/ 0 w 440"/>
                  <a:gd name="T7" fmla="*/ 338 h 494"/>
                  <a:gd name="T8" fmla="*/ 38 w 440"/>
                  <a:gd name="T9" fmla="*/ 494 h 494"/>
                  <a:gd name="T10" fmla="*/ 76 w 440"/>
                  <a:gd name="T11" fmla="*/ 351 h 494"/>
                  <a:gd name="T12" fmla="*/ 221 w 440"/>
                  <a:gd name="T13" fmla="*/ 390 h 494"/>
                  <a:gd name="T14" fmla="*/ 210 w 440"/>
                  <a:gd name="T15" fmla="*/ 338 h 494"/>
                  <a:gd name="T16" fmla="*/ 335 w 440"/>
                  <a:gd name="T17" fmla="*/ 210 h 494"/>
                  <a:gd name="T18" fmla="*/ 440 w 440"/>
                  <a:gd name="T19" fmla="*/ 10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94">
                    <a:moveTo>
                      <a:pt x="440" y="105"/>
                    </a:moveTo>
                    <a:cubicBezTo>
                      <a:pt x="335" y="0"/>
                      <a:pt x="335" y="0"/>
                      <a:pt x="335" y="0"/>
                    </a:cubicBezTo>
                    <a:cubicBezTo>
                      <a:pt x="216" y="1"/>
                      <a:pt x="105" y="66"/>
                      <a:pt x="45" y="169"/>
                    </a:cubicBezTo>
                    <a:cubicBezTo>
                      <a:pt x="16" y="220"/>
                      <a:pt x="0" y="279"/>
                      <a:pt x="0" y="338"/>
                    </a:cubicBezTo>
                    <a:cubicBezTo>
                      <a:pt x="0" y="393"/>
                      <a:pt x="13" y="446"/>
                      <a:pt x="38" y="494"/>
                    </a:cubicBezTo>
                    <a:cubicBezTo>
                      <a:pt x="76" y="351"/>
                      <a:pt x="76" y="351"/>
                      <a:pt x="76" y="351"/>
                    </a:cubicBezTo>
                    <a:cubicBezTo>
                      <a:pt x="221" y="390"/>
                      <a:pt x="221" y="390"/>
                      <a:pt x="221" y="390"/>
                    </a:cubicBezTo>
                    <a:cubicBezTo>
                      <a:pt x="214" y="374"/>
                      <a:pt x="210" y="356"/>
                      <a:pt x="210" y="338"/>
                    </a:cubicBezTo>
                    <a:cubicBezTo>
                      <a:pt x="210" y="268"/>
                      <a:pt x="266" y="212"/>
                      <a:pt x="335" y="210"/>
                    </a:cubicBezTo>
                    <a:lnTo>
                      <a:pt x="44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gradFill>
                    <a:gsLst>
                      <a:gs pos="21239">
                        <a:srgbClr val="FFFFFF"/>
                      </a:gs>
                      <a:gs pos="39823">
                        <a:srgbClr val="FFFFFF"/>
                      </a:gs>
                    </a:gsLst>
                    <a:lin ang="5400000" scaled="0"/>
                  </a:gradFill>
                </a:endParaRPr>
              </a:p>
            </p:txBody>
          </p:sp>
          <p:sp>
            <p:nvSpPr>
              <p:cNvPr id="28" name="Freeform 24"/>
              <p:cNvSpPr>
                <a:spLocks/>
              </p:cNvSpPr>
              <p:nvPr/>
            </p:nvSpPr>
            <p:spPr bwMode="auto">
              <a:xfrm>
                <a:off x="8924924" y="3497264"/>
                <a:ext cx="1277937" cy="2041524"/>
              </a:xfrm>
              <a:custGeom>
                <a:avLst/>
                <a:gdLst>
                  <a:gd name="T0" fmla="*/ 278 w 339"/>
                  <a:gd name="T1" fmla="*/ 168 h 542"/>
                  <a:gd name="T2" fmla="*/ 155 w 339"/>
                  <a:gd name="T3" fmla="*/ 44 h 542"/>
                  <a:gd name="T4" fmla="*/ 1 w 339"/>
                  <a:gd name="T5" fmla="*/ 0 h 542"/>
                  <a:gd name="T6" fmla="*/ 105 w 339"/>
                  <a:gd name="T7" fmla="*/ 104 h 542"/>
                  <a:gd name="T8" fmla="*/ 0 w 339"/>
                  <a:gd name="T9" fmla="*/ 210 h 542"/>
                  <a:gd name="T10" fmla="*/ 50 w 339"/>
                  <a:gd name="T11" fmla="*/ 226 h 542"/>
                  <a:gd name="T12" fmla="*/ 98 w 339"/>
                  <a:gd name="T13" fmla="*/ 399 h 542"/>
                  <a:gd name="T14" fmla="*/ 136 w 339"/>
                  <a:gd name="T15" fmla="*/ 542 h 542"/>
                  <a:gd name="T16" fmla="*/ 280 w 339"/>
                  <a:gd name="T17" fmla="*/ 504 h 542"/>
                  <a:gd name="T18" fmla="*/ 278 w 339"/>
                  <a:gd name="T19" fmla="*/ 16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542">
                    <a:moveTo>
                      <a:pt x="278" y="168"/>
                    </a:moveTo>
                    <a:cubicBezTo>
                      <a:pt x="249" y="117"/>
                      <a:pt x="206" y="74"/>
                      <a:pt x="155" y="44"/>
                    </a:cubicBezTo>
                    <a:cubicBezTo>
                      <a:pt x="108" y="17"/>
                      <a:pt x="55" y="2"/>
                      <a:pt x="1" y="0"/>
                    </a:cubicBezTo>
                    <a:cubicBezTo>
                      <a:pt x="105" y="104"/>
                      <a:pt x="105" y="104"/>
                      <a:pt x="105" y="104"/>
                    </a:cubicBezTo>
                    <a:cubicBezTo>
                      <a:pt x="0" y="210"/>
                      <a:pt x="0" y="210"/>
                      <a:pt x="0" y="210"/>
                    </a:cubicBezTo>
                    <a:cubicBezTo>
                      <a:pt x="17" y="212"/>
                      <a:pt x="34" y="217"/>
                      <a:pt x="50" y="226"/>
                    </a:cubicBezTo>
                    <a:cubicBezTo>
                      <a:pt x="110" y="261"/>
                      <a:pt x="131" y="338"/>
                      <a:pt x="98" y="399"/>
                    </a:cubicBezTo>
                    <a:cubicBezTo>
                      <a:pt x="136" y="542"/>
                      <a:pt x="136" y="542"/>
                      <a:pt x="136" y="542"/>
                    </a:cubicBezTo>
                    <a:cubicBezTo>
                      <a:pt x="280" y="504"/>
                      <a:pt x="280" y="504"/>
                      <a:pt x="280" y="504"/>
                    </a:cubicBezTo>
                    <a:cubicBezTo>
                      <a:pt x="339" y="400"/>
                      <a:pt x="338" y="272"/>
                      <a:pt x="278" y="168"/>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sp>
            <p:nvSpPr>
              <p:cNvPr id="29" name="Freeform 25"/>
              <p:cNvSpPr>
                <a:spLocks/>
              </p:cNvSpPr>
              <p:nvPr/>
            </p:nvSpPr>
            <p:spPr bwMode="auto">
              <a:xfrm>
                <a:off x="7773988" y="4872038"/>
                <a:ext cx="2171700" cy="1190625"/>
              </a:xfrm>
              <a:custGeom>
                <a:avLst/>
                <a:gdLst>
                  <a:gd name="T0" fmla="*/ 292 w 577"/>
                  <a:gd name="T1" fmla="*/ 310 h 316"/>
                  <a:gd name="T2" fmla="*/ 461 w 577"/>
                  <a:gd name="T3" fmla="*/ 265 h 316"/>
                  <a:gd name="T4" fmla="*/ 577 w 577"/>
                  <a:gd name="T5" fmla="*/ 154 h 316"/>
                  <a:gd name="T6" fmla="*/ 434 w 577"/>
                  <a:gd name="T7" fmla="*/ 192 h 316"/>
                  <a:gd name="T8" fmla="*/ 395 w 577"/>
                  <a:gd name="T9" fmla="*/ 48 h 316"/>
                  <a:gd name="T10" fmla="*/ 356 w 577"/>
                  <a:gd name="T11" fmla="*/ 83 h 316"/>
                  <a:gd name="T12" fmla="*/ 292 w 577"/>
                  <a:gd name="T13" fmla="*/ 100 h 316"/>
                  <a:gd name="T14" fmla="*/ 182 w 577"/>
                  <a:gd name="T15" fmla="*/ 38 h 316"/>
                  <a:gd name="T16" fmla="*/ 39 w 577"/>
                  <a:gd name="T17" fmla="*/ 0 h 316"/>
                  <a:gd name="T18" fmla="*/ 0 w 577"/>
                  <a:gd name="T19" fmla="*/ 143 h 316"/>
                  <a:gd name="T20" fmla="*/ 292 w 577"/>
                  <a:gd name="T21" fmla="*/ 310 h 316"/>
                  <a:gd name="T22" fmla="*/ 292 w 577"/>
                  <a:gd name="T23" fmla="*/ 316 h 316"/>
                  <a:gd name="T24" fmla="*/ 292 w 577"/>
                  <a:gd name="T25" fmla="*/ 316 h 316"/>
                  <a:gd name="T26" fmla="*/ 292 w 577"/>
                  <a:gd name="T27" fmla="*/ 3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316">
                    <a:moveTo>
                      <a:pt x="292" y="310"/>
                    </a:moveTo>
                    <a:cubicBezTo>
                      <a:pt x="351" y="310"/>
                      <a:pt x="410" y="295"/>
                      <a:pt x="461" y="265"/>
                    </a:cubicBezTo>
                    <a:cubicBezTo>
                      <a:pt x="508" y="238"/>
                      <a:pt x="548" y="200"/>
                      <a:pt x="577" y="154"/>
                    </a:cubicBezTo>
                    <a:cubicBezTo>
                      <a:pt x="434" y="192"/>
                      <a:pt x="434" y="192"/>
                      <a:pt x="434" y="192"/>
                    </a:cubicBezTo>
                    <a:cubicBezTo>
                      <a:pt x="395" y="48"/>
                      <a:pt x="395" y="48"/>
                      <a:pt x="395" y="48"/>
                    </a:cubicBezTo>
                    <a:cubicBezTo>
                      <a:pt x="385" y="62"/>
                      <a:pt x="371" y="74"/>
                      <a:pt x="356" y="83"/>
                    </a:cubicBezTo>
                    <a:cubicBezTo>
                      <a:pt x="336" y="94"/>
                      <a:pt x="314" y="100"/>
                      <a:pt x="292" y="100"/>
                    </a:cubicBezTo>
                    <a:cubicBezTo>
                      <a:pt x="247" y="100"/>
                      <a:pt x="205" y="77"/>
                      <a:pt x="182" y="38"/>
                    </a:cubicBezTo>
                    <a:cubicBezTo>
                      <a:pt x="39" y="0"/>
                      <a:pt x="39" y="0"/>
                      <a:pt x="39" y="0"/>
                    </a:cubicBezTo>
                    <a:cubicBezTo>
                      <a:pt x="0" y="143"/>
                      <a:pt x="0" y="143"/>
                      <a:pt x="0" y="143"/>
                    </a:cubicBezTo>
                    <a:cubicBezTo>
                      <a:pt x="61" y="246"/>
                      <a:pt x="172" y="310"/>
                      <a:pt x="292" y="310"/>
                    </a:cubicBezTo>
                    <a:cubicBezTo>
                      <a:pt x="292" y="316"/>
                      <a:pt x="292" y="316"/>
                      <a:pt x="292" y="316"/>
                    </a:cubicBezTo>
                    <a:cubicBezTo>
                      <a:pt x="292" y="316"/>
                      <a:pt x="292" y="316"/>
                      <a:pt x="292" y="316"/>
                    </a:cubicBezTo>
                    <a:lnTo>
                      <a:pt x="292" y="310"/>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grpSp>
        <p:sp>
          <p:nvSpPr>
            <p:cNvPr id="24" name="Freeform 5"/>
            <p:cNvSpPr>
              <a:spLocks noChangeAspect="1" noEditPoints="1"/>
            </p:cNvSpPr>
            <p:nvPr/>
          </p:nvSpPr>
          <p:spPr bwMode="auto">
            <a:xfrm>
              <a:off x="1205871" y="2987206"/>
              <a:ext cx="1216601" cy="297295"/>
            </a:xfrm>
            <a:custGeom>
              <a:avLst/>
              <a:gdLst>
                <a:gd name="T0" fmla="*/ 48 w 356"/>
                <a:gd name="T1" fmla="*/ 46 h 87"/>
                <a:gd name="T2" fmla="*/ 14 w 356"/>
                <a:gd name="T3" fmla="*/ 55 h 87"/>
                <a:gd name="T4" fmla="*/ 0 w 356"/>
                <a:gd name="T5" fmla="*/ 0 h 87"/>
                <a:gd name="T6" fmla="*/ 49 w 356"/>
                <a:gd name="T7" fmla="*/ 8 h 87"/>
                <a:gd name="T8" fmla="*/ 41 w 356"/>
                <a:gd name="T9" fmla="*/ 27 h 87"/>
                <a:gd name="T10" fmla="*/ 31 w 356"/>
                <a:gd name="T11" fmla="*/ 13 h 87"/>
                <a:gd name="T12" fmla="*/ 14 w 356"/>
                <a:gd name="T13" fmla="*/ 43 h 87"/>
                <a:gd name="T14" fmla="*/ 41 w 356"/>
                <a:gd name="T15" fmla="*/ 27 h 87"/>
                <a:gd name="T16" fmla="*/ 92 w 356"/>
                <a:gd name="T17" fmla="*/ 36 h 87"/>
                <a:gd name="T18" fmla="*/ 81 w 356"/>
                <a:gd name="T19" fmla="*/ 41 h 87"/>
                <a:gd name="T20" fmla="*/ 77 w 356"/>
                <a:gd name="T21" fmla="*/ 85 h 87"/>
                <a:gd name="T22" fmla="*/ 77 w 356"/>
                <a:gd name="T23" fmla="*/ 25 h 87"/>
                <a:gd name="T24" fmla="*/ 80 w 356"/>
                <a:gd name="T25" fmla="*/ 31 h 87"/>
                <a:gd name="T26" fmla="*/ 93 w 356"/>
                <a:gd name="T27" fmla="*/ 24 h 87"/>
                <a:gd name="T28" fmla="*/ 98 w 356"/>
                <a:gd name="T29" fmla="*/ 38 h 87"/>
                <a:gd name="T30" fmla="*/ 159 w 356"/>
                <a:gd name="T31" fmla="*/ 68 h 87"/>
                <a:gd name="T32" fmla="*/ 130 w 356"/>
                <a:gd name="T33" fmla="*/ 87 h 87"/>
                <a:gd name="T34" fmla="*/ 101 w 356"/>
                <a:gd name="T35" fmla="*/ 68 h 87"/>
                <a:gd name="T36" fmla="*/ 108 w 356"/>
                <a:gd name="T37" fmla="*/ 31 h 87"/>
                <a:gd name="T38" fmla="*/ 144 w 356"/>
                <a:gd name="T39" fmla="*/ 25 h 87"/>
                <a:gd name="T40" fmla="*/ 161 w 356"/>
                <a:gd name="T41" fmla="*/ 54 h 87"/>
                <a:gd name="T42" fmla="*/ 131 w 356"/>
                <a:gd name="T43" fmla="*/ 34 h 87"/>
                <a:gd name="T44" fmla="*/ 115 w 356"/>
                <a:gd name="T45" fmla="*/ 46 h 87"/>
                <a:gd name="T46" fmla="*/ 118 w 356"/>
                <a:gd name="T47" fmla="*/ 70 h 87"/>
                <a:gd name="T48" fmla="*/ 143 w 356"/>
                <a:gd name="T49" fmla="*/ 70 h 87"/>
                <a:gd name="T50" fmla="*/ 197 w 356"/>
                <a:gd name="T51" fmla="*/ 86 h 87"/>
                <a:gd name="T52" fmla="*/ 178 w 356"/>
                <a:gd name="T53" fmla="*/ 82 h 87"/>
                <a:gd name="T54" fmla="*/ 164 w 356"/>
                <a:gd name="T55" fmla="*/ 36 h 87"/>
                <a:gd name="T56" fmla="*/ 174 w 356"/>
                <a:gd name="T57" fmla="*/ 11 h 87"/>
                <a:gd name="T58" fmla="*/ 202 w 356"/>
                <a:gd name="T59" fmla="*/ 25 h 87"/>
                <a:gd name="T60" fmla="*/ 187 w 356"/>
                <a:gd name="T61" fmla="*/ 65 h 87"/>
                <a:gd name="T62" fmla="*/ 199 w 356"/>
                <a:gd name="T63" fmla="*/ 75 h 87"/>
                <a:gd name="T64" fmla="*/ 200 w 356"/>
                <a:gd name="T65" fmla="*/ 85 h 87"/>
                <a:gd name="T66" fmla="*/ 238 w 356"/>
                <a:gd name="T67" fmla="*/ 76 h 87"/>
                <a:gd name="T68" fmla="*/ 256 w 356"/>
                <a:gd name="T69" fmla="*/ 81 h 87"/>
                <a:gd name="T70" fmla="*/ 242 w 356"/>
                <a:gd name="T71" fmla="*/ 86 h 87"/>
                <a:gd name="T72" fmla="*/ 213 w 356"/>
                <a:gd name="T73" fmla="*/ 79 h 87"/>
                <a:gd name="T74" fmla="*/ 208 w 356"/>
                <a:gd name="T75" fmla="*/ 41 h 87"/>
                <a:gd name="T76" fmla="*/ 234 w 356"/>
                <a:gd name="T77" fmla="*/ 23 h 87"/>
                <a:gd name="T78" fmla="*/ 259 w 356"/>
                <a:gd name="T79" fmla="*/ 40 h 87"/>
                <a:gd name="T80" fmla="*/ 220 w 356"/>
                <a:gd name="T81" fmla="*/ 59 h 87"/>
                <a:gd name="T82" fmla="*/ 240 w 356"/>
                <a:gd name="T83" fmla="*/ 35 h 87"/>
                <a:gd name="T84" fmla="*/ 225 w 356"/>
                <a:gd name="T85" fmla="*/ 38 h 87"/>
                <a:gd name="T86" fmla="*/ 247 w 356"/>
                <a:gd name="T87" fmla="*/ 49 h 87"/>
                <a:gd name="T88" fmla="*/ 296 w 356"/>
                <a:gd name="T89" fmla="*/ 87 h 87"/>
                <a:gd name="T90" fmla="*/ 268 w 356"/>
                <a:gd name="T91" fmla="*/ 68 h 87"/>
                <a:gd name="T92" fmla="*/ 275 w 356"/>
                <a:gd name="T93" fmla="*/ 32 h 87"/>
                <a:gd name="T94" fmla="*/ 304 w 356"/>
                <a:gd name="T95" fmla="*/ 23 h 87"/>
                <a:gd name="T96" fmla="*/ 313 w 356"/>
                <a:gd name="T97" fmla="*/ 26 h 87"/>
                <a:gd name="T98" fmla="*/ 300 w 356"/>
                <a:gd name="T99" fmla="*/ 34 h 87"/>
                <a:gd name="T100" fmla="*/ 282 w 356"/>
                <a:gd name="T101" fmla="*/ 46 h 87"/>
                <a:gd name="T102" fmla="*/ 286 w 356"/>
                <a:gd name="T103" fmla="*/ 70 h 87"/>
                <a:gd name="T104" fmla="*/ 303 w 356"/>
                <a:gd name="T105" fmla="*/ 75 h 87"/>
                <a:gd name="T106" fmla="*/ 313 w 356"/>
                <a:gd name="T107" fmla="*/ 70 h 87"/>
                <a:gd name="T108" fmla="*/ 355 w 356"/>
                <a:gd name="T109" fmla="*/ 85 h 87"/>
                <a:gd name="T110" fmla="*/ 346 w 356"/>
                <a:gd name="T111" fmla="*/ 87 h 87"/>
                <a:gd name="T112" fmla="*/ 328 w 356"/>
                <a:gd name="T113" fmla="*/ 36 h 87"/>
                <a:gd name="T114" fmla="*/ 328 w 356"/>
                <a:gd name="T115" fmla="*/ 25 h 87"/>
                <a:gd name="T116" fmla="*/ 342 w 356"/>
                <a:gd name="T117" fmla="*/ 25 h 87"/>
                <a:gd name="T118" fmla="*/ 342 w 356"/>
                <a:gd name="T119" fmla="*/ 36 h 87"/>
                <a:gd name="T120" fmla="*/ 350 w 356"/>
                <a:gd name="T121" fmla="*/ 75 h 87"/>
                <a:gd name="T122" fmla="*/ 356 w 356"/>
                <a:gd name="T12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6" h="87">
                  <a:moveTo>
                    <a:pt x="56" y="27"/>
                  </a:moveTo>
                  <a:cubicBezTo>
                    <a:pt x="56" y="31"/>
                    <a:pt x="55" y="34"/>
                    <a:pt x="54" y="38"/>
                  </a:cubicBezTo>
                  <a:cubicBezTo>
                    <a:pt x="52" y="41"/>
                    <a:pt x="50" y="44"/>
                    <a:pt x="48" y="46"/>
                  </a:cubicBezTo>
                  <a:cubicBezTo>
                    <a:pt x="45" y="49"/>
                    <a:pt x="42" y="51"/>
                    <a:pt x="38" y="52"/>
                  </a:cubicBezTo>
                  <a:cubicBezTo>
                    <a:pt x="34" y="54"/>
                    <a:pt x="29" y="55"/>
                    <a:pt x="24" y="55"/>
                  </a:cubicBezTo>
                  <a:cubicBezTo>
                    <a:pt x="14" y="55"/>
                    <a:pt x="14" y="55"/>
                    <a:pt x="14" y="55"/>
                  </a:cubicBezTo>
                  <a:cubicBezTo>
                    <a:pt x="14" y="85"/>
                    <a:pt x="14" y="85"/>
                    <a:pt x="14" y="85"/>
                  </a:cubicBezTo>
                  <a:cubicBezTo>
                    <a:pt x="0" y="85"/>
                    <a:pt x="0" y="85"/>
                    <a:pt x="0" y="85"/>
                  </a:cubicBezTo>
                  <a:cubicBezTo>
                    <a:pt x="0" y="0"/>
                    <a:pt x="0" y="0"/>
                    <a:pt x="0" y="0"/>
                  </a:cubicBezTo>
                  <a:cubicBezTo>
                    <a:pt x="26" y="0"/>
                    <a:pt x="26" y="0"/>
                    <a:pt x="26" y="0"/>
                  </a:cubicBezTo>
                  <a:cubicBezTo>
                    <a:pt x="31" y="0"/>
                    <a:pt x="35" y="1"/>
                    <a:pt x="39" y="2"/>
                  </a:cubicBezTo>
                  <a:cubicBezTo>
                    <a:pt x="43" y="4"/>
                    <a:pt x="46" y="5"/>
                    <a:pt x="49" y="8"/>
                  </a:cubicBezTo>
                  <a:cubicBezTo>
                    <a:pt x="51" y="10"/>
                    <a:pt x="53" y="13"/>
                    <a:pt x="54" y="16"/>
                  </a:cubicBezTo>
                  <a:cubicBezTo>
                    <a:pt x="55" y="19"/>
                    <a:pt x="56" y="23"/>
                    <a:pt x="56" y="27"/>
                  </a:cubicBezTo>
                  <a:close/>
                  <a:moveTo>
                    <a:pt x="41" y="27"/>
                  </a:moveTo>
                  <a:cubicBezTo>
                    <a:pt x="41" y="25"/>
                    <a:pt x="41" y="23"/>
                    <a:pt x="40" y="21"/>
                  </a:cubicBezTo>
                  <a:cubicBezTo>
                    <a:pt x="39" y="19"/>
                    <a:pt x="38" y="18"/>
                    <a:pt x="37" y="16"/>
                  </a:cubicBezTo>
                  <a:cubicBezTo>
                    <a:pt x="35" y="15"/>
                    <a:pt x="34" y="14"/>
                    <a:pt x="31" y="13"/>
                  </a:cubicBezTo>
                  <a:cubicBezTo>
                    <a:pt x="29" y="13"/>
                    <a:pt x="26" y="12"/>
                    <a:pt x="23" y="12"/>
                  </a:cubicBezTo>
                  <a:cubicBezTo>
                    <a:pt x="14" y="12"/>
                    <a:pt x="14" y="12"/>
                    <a:pt x="14" y="12"/>
                  </a:cubicBezTo>
                  <a:cubicBezTo>
                    <a:pt x="14" y="43"/>
                    <a:pt x="14" y="43"/>
                    <a:pt x="14" y="43"/>
                  </a:cubicBezTo>
                  <a:cubicBezTo>
                    <a:pt x="23" y="43"/>
                    <a:pt x="23" y="43"/>
                    <a:pt x="23" y="43"/>
                  </a:cubicBezTo>
                  <a:cubicBezTo>
                    <a:pt x="29" y="43"/>
                    <a:pt x="33" y="41"/>
                    <a:pt x="36" y="39"/>
                  </a:cubicBezTo>
                  <a:cubicBezTo>
                    <a:pt x="40" y="36"/>
                    <a:pt x="41" y="32"/>
                    <a:pt x="41" y="27"/>
                  </a:cubicBezTo>
                  <a:close/>
                  <a:moveTo>
                    <a:pt x="97" y="37"/>
                  </a:moveTo>
                  <a:cubicBezTo>
                    <a:pt x="96" y="37"/>
                    <a:pt x="95" y="37"/>
                    <a:pt x="95" y="37"/>
                  </a:cubicBezTo>
                  <a:cubicBezTo>
                    <a:pt x="94" y="36"/>
                    <a:pt x="93" y="36"/>
                    <a:pt x="92" y="36"/>
                  </a:cubicBezTo>
                  <a:cubicBezTo>
                    <a:pt x="92" y="36"/>
                    <a:pt x="91" y="36"/>
                    <a:pt x="90" y="36"/>
                  </a:cubicBezTo>
                  <a:cubicBezTo>
                    <a:pt x="88" y="36"/>
                    <a:pt x="87" y="36"/>
                    <a:pt x="85" y="37"/>
                  </a:cubicBezTo>
                  <a:cubicBezTo>
                    <a:pt x="83" y="38"/>
                    <a:pt x="82" y="39"/>
                    <a:pt x="81" y="41"/>
                  </a:cubicBezTo>
                  <a:cubicBezTo>
                    <a:pt x="80" y="42"/>
                    <a:pt x="79" y="44"/>
                    <a:pt x="78" y="46"/>
                  </a:cubicBezTo>
                  <a:cubicBezTo>
                    <a:pt x="77" y="49"/>
                    <a:pt x="77" y="51"/>
                    <a:pt x="77" y="54"/>
                  </a:cubicBezTo>
                  <a:cubicBezTo>
                    <a:pt x="77" y="85"/>
                    <a:pt x="77" y="85"/>
                    <a:pt x="77" y="85"/>
                  </a:cubicBezTo>
                  <a:cubicBezTo>
                    <a:pt x="63" y="85"/>
                    <a:pt x="63" y="85"/>
                    <a:pt x="63" y="85"/>
                  </a:cubicBezTo>
                  <a:cubicBezTo>
                    <a:pt x="63" y="25"/>
                    <a:pt x="63" y="25"/>
                    <a:pt x="63" y="25"/>
                  </a:cubicBezTo>
                  <a:cubicBezTo>
                    <a:pt x="77" y="25"/>
                    <a:pt x="77" y="25"/>
                    <a:pt x="77" y="25"/>
                  </a:cubicBezTo>
                  <a:cubicBezTo>
                    <a:pt x="77" y="36"/>
                    <a:pt x="77" y="36"/>
                    <a:pt x="77" y="36"/>
                  </a:cubicBezTo>
                  <a:cubicBezTo>
                    <a:pt x="77" y="36"/>
                    <a:pt x="77" y="36"/>
                    <a:pt x="77" y="36"/>
                  </a:cubicBezTo>
                  <a:cubicBezTo>
                    <a:pt x="78" y="34"/>
                    <a:pt x="79" y="32"/>
                    <a:pt x="80" y="31"/>
                  </a:cubicBezTo>
                  <a:cubicBezTo>
                    <a:pt x="81" y="29"/>
                    <a:pt x="82" y="28"/>
                    <a:pt x="84" y="27"/>
                  </a:cubicBezTo>
                  <a:cubicBezTo>
                    <a:pt x="85" y="26"/>
                    <a:pt x="86" y="25"/>
                    <a:pt x="88" y="24"/>
                  </a:cubicBezTo>
                  <a:cubicBezTo>
                    <a:pt x="89" y="24"/>
                    <a:pt x="91" y="24"/>
                    <a:pt x="93" y="24"/>
                  </a:cubicBezTo>
                  <a:cubicBezTo>
                    <a:pt x="94" y="24"/>
                    <a:pt x="95" y="24"/>
                    <a:pt x="96" y="24"/>
                  </a:cubicBezTo>
                  <a:cubicBezTo>
                    <a:pt x="96" y="24"/>
                    <a:pt x="97" y="24"/>
                    <a:pt x="98" y="24"/>
                  </a:cubicBezTo>
                  <a:cubicBezTo>
                    <a:pt x="98" y="38"/>
                    <a:pt x="98" y="38"/>
                    <a:pt x="98" y="38"/>
                  </a:cubicBezTo>
                  <a:cubicBezTo>
                    <a:pt x="98" y="38"/>
                    <a:pt x="97" y="37"/>
                    <a:pt x="97" y="37"/>
                  </a:cubicBezTo>
                  <a:close/>
                  <a:moveTo>
                    <a:pt x="161" y="54"/>
                  </a:moveTo>
                  <a:cubicBezTo>
                    <a:pt x="161" y="59"/>
                    <a:pt x="161" y="64"/>
                    <a:pt x="159" y="68"/>
                  </a:cubicBezTo>
                  <a:cubicBezTo>
                    <a:pt x="158" y="72"/>
                    <a:pt x="155" y="75"/>
                    <a:pt x="153" y="78"/>
                  </a:cubicBezTo>
                  <a:cubicBezTo>
                    <a:pt x="150" y="81"/>
                    <a:pt x="147" y="83"/>
                    <a:pt x="143" y="84"/>
                  </a:cubicBezTo>
                  <a:cubicBezTo>
                    <a:pt x="139" y="86"/>
                    <a:pt x="135" y="87"/>
                    <a:pt x="130" y="87"/>
                  </a:cubicBezTo>
                  <a:cubicBezTo>
                    <a:pt x="125" y="87"/>
                    <a:pt x="121" y="86"/>
                    <a:pt x="117" y="84"/>
                  </a:cubicBezTo>
                  <a:cubicBezTo>
                    <a:pt x="113" y="83"/>
                    <a:pt x="110" y="81"/>
                    <a:pt x="108" y="78"/>
                  </a:cubicBezTo>
                  <a:cubicBezTo>
                    <a:pt x="105" y="75"/>
                    <a:pt x="103" y="72"/>
                    <a:pt x="101" y="68"/>
                  </a:cubicBezTo>
                  <a:cubicBezTo>
                    <a:pt x="100" y="65"/>
                    <a:pt x="99" y="60"/>
                    <a:pt x="99" y="56"/>
                  </a:cubicBezTo>
                  <a:cubicBezTo>
                    <a:pt x="99" y="50"/>
                    <a:pt x="100" y="46"/>
                    <a:pt x="102" y="42"/>
                  </a:cubicBezTo>
                  <a:cubicBezTo>
                    <a:pt x="103" y="38"/>
                    <a:pt x="105" y="34"/>
                    <a:pt x="108" y="31"/>
                  </a:cubicBezTo>
                  <a:cubicBezTo>
                    <a:pt x="111" y="29"/>
                    <a:pt x="114" y="27"/>
                    <a:pt x="118" y="25"/>
                  </a:cubicBezTo>
                  <a:cubicBezTo>
                    <a:pt x="122" y="24"/>
                    <a:pt x="127" y="23"/>
                    <a:pt x="131" y="23"/>
                  </a:cubicBezTo>
                  <a:cubicBezTo>
                    <a:pt x="136" y="23"/>
                    <a:pt x="140" y="24"/>
                    <a:pt x="144" y="25"/>
                  </a:cubicBezTo>
                  <a:cubicBezTo>
                    <a:pt x="148" y="27"/>
                    <a:pt x="151" y="29"/>
                    <a:pt x="154" y="32"/>
                  </a:cubicBezTo>
                  <a:cubicBezTo>
                    <a:pt x="156" y="35"/>
                    <a:pt x="158" y="38"/>
                    <a:pt x="159" y="42"/>
                  </a:cubicBezTo>
                  <a:cubicBezTo>
                    <a:pt x="161" y="45"/>
                    <a:pt x="161" y="50"/>
                    <a:pt x="161" y="54"/>
                  </a:cubicBezTo>
                  <a:close/>
                  <a:moveTo>
                    <a:pt x="147" y="55"/>
                  </a:moveTo>
                  <a:cubicBezTo>
                    <a:pt x="147" y="48"/>
                    <a:pt x="146" y="43"/>
                    <a:pt x="143" y="40"/>
                  </a:cubicBezTo>
                  <a:cubicBezTo>
                    <a:pt x="140" y="36"/>
                    <a:pt x="136" y="34"/>
                    <a:pt x="131" y="34"/>
                  </a:cubicBezTo>
                  <a:cubicBezTo>
                    <a:pt x="128" y="34"/>
                    <a:pt x="126" y="35"/>
                    <a:pt x="124" y="36"/>
                  </a:cubicBezTo>
                  <a:cubicBezTo>
                    <a:pt x="122" y="36"/>
                    <a:pt x="120" y="38"/>
                    <a:pt x="118" y="39"/>
                  </a:cubicBezTo>
                  <a:cubicBezTo>
                    <a:pt x="117" y="41"/>
                    <a:pt x="116" y="43"/>
                    <a:pt x="115" y="46"/>
                  </a:cubicBezTo>
                  <a:cubicBezTo>
                    <a:pt x="114" y="48"/>
                    <a:pt x="113" y="52"/>
                    <a:pt x="113" y="55"/>
                  </a:cubicBezTo>
                  <a:cubicBezTo>
                    <a:pt x="113" y="59"/>
                    <a:pt x="114" y="61"/>
                    <a:pt x="115" y="64"/>
                  </a:cubicBezTo>
                  <a:cubicBezTo>
                    <a:pt x="116" y="67"/>
                    <a:pt x="117" y="69"/>
                    <a:pt x="118" y="70"/>
                  </a:cubicBezTo>
                  <a:cubicBezTo>
                    <a:pt x="120" y="72"/>
                    <a:pt x="122" y="73"/>
                    <a:pt x="124" y="74"/>
                  </a:cubicBezTo>
                  <a:cubicBezTo>
                    <a:pt x="126" y="75"/>
                    <a:pt x="128" y="75"/>
                    <a:pt x="131" y="75"/>
                  </a:cubicBezTo>
                  <a:cubicBezTo>
                    <a:pt x="136" y="75"/>
                    <a:pt x="140" y="74"/>
                    <a:pt x="143" y="70"/>
                  </a:cubicBezTo>
                  <a:cubicBezTo>
                    <a:pt x="146" y="67"/>
                    <a:pt x="147" y="61"/>
                    <a:pt x="147" y="55"/>
                  </a:cubicBezTo>
                  <a:close/>
                  <a:moveTo>
                    <a:pt x="200" y="85"/>
                  </a:moveTo>
                  <a:cubicBezTo>
                    <a:pt x="199" y="85"/>
                    <a:pt x="198" y="86"/>
                    <a:pt x="197" y="86"/>
                  </a:cubicBezTo>
                  <a:cubicBezTo>
                    <a:pt x="196" y="86"/>
                    <a:pt x="195" y="86"/>
                    <a:pt x="194" y="86"/>
                  </a:cubicBezTo>
                  <a:cubicBezTo>
                    <a:pt x="193" y="86"/>
                    <a:pt x="192" y="87"/>
                    <a:pt x="191" y="87"/>
                  </a:cubicBezTo>
                  <a:cubicBezTo>
                    <a:pt x="185" y="87"/>
                    <a:pt x="181" y="85"/>
                    <a:pt x="178" y="82"/>
                  </a:cubicBezTo>
                  <a:cubicBezTo>
                    <a:pt x="175" y="78"/>
                    <a:pt x="174" y="74"/>
                    <a:pt x="174" y="67"/>
                  </a:cubicBezTo>
                  <a:cubicBezTo>
                    <a:pt x="174" y="36"/>
                    <a:pt x="174" y="36"/>
                    <a:pt x="174" y="36"/>
                  </a:cubicBezTo>
                  <a:cubicBezTo>
                    <a:pt x="164" y="36"/>
                    <a:pt x="164" y="36"/>
                    <a:pt x="164" y="36"/>
                  </a:cubicBezTo>
                  <a:cubicBezTo>
                    <a:pt x="164" y="25"/>
                    <a:pt x="164" y="25"/>
                    <a:pt x="164" y="25"/>
                  </a:cubicBezTo>
                  <a:cubicBezTo>
                    <a:pt x="174" y="25"/>
                    <a:pt x="174" y="25"/>
                    <a:pt x="174" y="25"/>
                  </a:cubicBezTo>
                  <a:cubicBezTo>
                    <a:pt x="174" y="11"/>
                    <a:pt x="174" y="11"/>
                    <a:pt x="174" y="11"/>
                  </a:cubicBezTo>
                  <a:cubicBezTo>
                    <a:pt x="187" y="7"/>
                    <a:pt x="187" y="7"/>
                    <a:pt x="187" y="7"/>
                  </a:cubicBezTo>
                  <a:cubicBezTo>
                    <a:pt x="187" y="25"/>
                    <a:pt x="187" y="25"/>
                    <a:pt x="187" y="25"/>
                  </a:cubicBezTo>
                  <a:cubicBezTo>
                    <a:pt x="202" y="25"/>
                    <a:pt x="202" y="25"/>
                    <a:pt x="202" y="25"/>
                  </a:cubicBezTo>
                  <a:cubicBezTo>
                    <a:pt x="202" y="36"/>
                    <a:pt x="202" y="36"/>
                    <a:pt x="202" y="36"/>
                  </a:cubicBezTo>
                  <a:cubicBezTo>
                    <a:pt x="187" y="36"/>
                    <a:pt x="187" y="36"/>
                    <a:pt x="187" y="36"/>
                  </a:cubicBezTo>
                  <a:cubicBezTo>
                    <a:pt x="187" y="65"/>
                    <a:pt x="187" y="65"/>
                    <a:pt x="187" y="65"/>
                  </a:cubicBezTo>
                  <a:cubicBezTo>
                    <a:pt x="187" y="69"/>
                    <a:pt x="188" y="71"/>
                    <a:pt x="189" y="73"/>
                  </a:cubicBezTo>
                  <a:cubicBezTo>
                    <a:pt x="191" y="75"/>
                    <a:pt x="193" y="75"/>
                    <a:pt x="196" y="75"/>
                  </a:cubicBezTo>
                  <a:cubicBezTo>
                    <a:pt x="197" y="75"/>
                    <a:pt x="198" y="75"/>
                    <a:pt x="199" y="75"/>
                  </a:cubicBezTo>
                  <a:cubicBezTo>
                    <a:pt x="200" y="75"/>
                    <a:pt x="201" y="74"/>
                    <a:pt x="202" y="74"/>
                  </a:cubicBezTo>
                  <a:cubicBezTo>
                    <a:pt x="202" y="84"/>
                    <a:pt x="202" y="84"/>
                    <a:pt x="202" y="84"/>
                  </a:cubicBezTo>
                  <a:cubicBezTo>
                    <a:pt x="201" y="85"/>
                    <a:pt x="201" y="85"/>
                    <a:pt x="200" y="85"/>
                  </a:cubicBezTo>
                  <a:close/>
                  <a:moveTo>
                    <a:pt x="220" y="59"/>
                  </a:moveTo>
                  <a:cubicBezTo>
                    <a:pt x="220" y="64"/>
                    <a:pt x="222" y="69"/>
                    <a:pt x="225" y="71"/>
                  </a:cubicBezTo>
                  <a:cubicBezTo>
                    <a:pt x="228" y="74"/>
                    <a:pt x="232" y="76"/>
                    <a:pt x="238" y="76"/>
                  </a:cubicBezTo>
                  <a:cubicBezTo>
                    <a:pt x="241" y="76"/>
                    <a:pt x="245" y="75"/>
                    <a:pt x="248" y="74"/>
                  </a:cubicBezTo>
                  <a:cubicBezTo>
                    <a:pt x="251" y="73"/>
                    <a:pt x="254" y="72"/>
                    <a:pt x="256" y="70"/>
                  </a:cubicBezTo>
                  <a:cubicBezTo>
                    <a:pt x="256" y="81"/>
                    <a:pt x="256" y="81"/>
                    <a:pt x="256" y="81"/>
                  </a:cubicBezTo>
                  <a:cubicBezTo>
                    <a:pt x="255" y="82"/>
                    <a:pt x="254" y="83"/>
                    <a:pt x="253" y="83"/>
                  </a:cubicBezTo>
                  <a:cubicBezTo>
                    <a:pt x="251" y="84"/>
                    <a:pt x="250" y="84"/>
                    <a:pt x="248" y="85"/>
                  </a:cubicBezTo>
                  <a:cubicBezTo>
                    <a:pt x="246" y="85"/>
                    <a:pt x="244" y="86"/>
                    <a:pt x="242" y="86"/>
                  </a:cubicBezTo>
                  <a:cubicBezTo>
                    <a:pt x="240" y="86"/>
                    <a:pt x="237" y="87"/>
                    <a:pt x="235" y="87"/>
                  </a:cubicBezTo>
                  <a:cubicBezTo>
                    <a:pt x="230" y="87"/>
                    <a:pt x="226" y="86"/>
                    <a:pt x="223" y="84"/>
                  </a:cubicBezTo>
                  <a:cubicBezTo>
                    <a:pt x="219" y="83"/>
                    <a:pt x="216" y="81"/>
                    <a:pt x="213" y="79"/>
                  </a:cubicBezTo>
                  <a:cubicBezTo>
                    <a:pt x="211" y="76"/>
                    <a:pt x="209" y="73"/>
                    <a:pt x="208" y="69"/>
                  </a:cubicBezTo>
                  <a:cubicBezTo>
                    <a:pt x="206" y="65"/>
                    <a:pt x="206" y="60"/>
                    <a:pt x="206" y="55"/>
                  </a:cubicBezTo>
                  <a:cubicBezTo>
                    <a:pt x="206" y="50"/>
                    <a:pt x="207" y="45"/>
                    <a:pt x="208" y="41"/>
                  </a:cubicBezTo>
                  <a:cubicBezTo>
                    <a:pt x="210" y="37"/>
                    <a:pt x="212" y="34"/>
                    <a:pt x="215" y="31"/>
                  </a:cubicBezTo>
                  <a:cubicBezTo>
                    <a:pt x="218" y="28"/>
                    <a:pt x="221" y="26"/>
                    <a:pt x="224" y="25"/>
                  </a:cubicBezTo>
                  <a:cubicBezTo>
                    <a:pt x="228" y="24"/>
                    <a:pt x="231" y="23"/>
                    <a:pt x="234" y="23"/>
                  </a:cubicBezTo>
                  <a:cubicBezTo>
                    <a:pt x="239" y="23"/>
                    <a:pt x="243" y="24"/>
                    <a:pt x="246" y="25"/>
                  </a:cubicBezTo>
                  <a:cubicBezTo>
                    <a:pt x="249" y="27"/>
                    <a:pt x="252" y="29"/>
                    <a:pt x="254" y="31"/>
                  </a:cubicBezTo>
                  <a:cubicBezTo>
                    <a:pt x="256" y="34"/>
                    <a:pt x="258" y="37"/>
                    <a:pt x="259" y="40"/>
                  </a:cubicBezTo>
                  <a:cubicBezTo>
                    <a:pt x="260" y="44"/>
                    <a:pt x="261" y="48"/>
                    <a:pt x="261" y="52"/>
                  </a:cubicBezTo>
                  <a:cubicBezTo>
                    <a:pt x="261" y="59"/>
                    <a:pt x="261" y="59"/>
                    <a:pt x="261" y="59"/>
                  </a:cubicBezTo>
                  <a:lnTo>
                    <a:pt x="220" y="59"/>
                  </a:lnTo>
                  <a:close/>
                  <a:moveTo>
                    <a:pt x="247" y="43"/>
                  </a:moveTo>
                  <a:cubicBezTo>
                    <a:pt x="246" y="41"/>
                    <a:pt x="245" y="39"/>
                    <a:pt x="244" y="38"/>
                  </a:cubicBezTo>
                  <a:cubicBezTo>
                    <a:pt x="243" y="37"/>
                    <a:pt x="242" y="36"/>
                    <a:pt x="240" y="35"/>
                  </a:cubicBezTo>
                  <a:cubicBezTo>
                    <a:pt x="239" y="34"/>
                    <a:pt x="237" y="34"/>
                    <a:pt x="234" y="34"/>
                  </a:cubicBezTo>
                  <a:cubicBezTo>
                    <a:pt x="233" y="34"/>
                    <a:pt x="231" y="34"/>
                    <a:pt x="229" y="35"/>
                  </a:cubicBezTo>
                  <a:cubicBezTo>
                    <a:pt x="228" y="36"/>
                    <a:pt x="226" y="37"/>
                    <a:pt x="225" y="38"/>
                  </a:cubicBezTo>
                  <a:cubicBezTo>
                    <a:pt x="224" y="39"/>
                    <a:pt x="222" y="41"/>
                    <a:pt x="222" y="43"/>
                  </a:cubicBezTo>
                  <a:cubicBezTo>
                    <a:pt x="221" y="44"/>
                    <a:pt x="220" y="46"/>
                    <a:pt x="220" y="49"/>
                  </a:cubicBezTo>
                  <a:cubicBezTo>
                    <a:pt x="247" y="49"/>
                    <a:pt x="247" y="49"/>
                    <a:pt x="247" y="49"/>
                  </a:cubicBezTo>
                  <a:cubicBezTo>
                    <a:pt x="247" y="47"/>
                    <a:pt x="247" y="45"/>
                    <a:pt x="247" y="43"/>
                  </a:cubicBezTo>
                  <a:close/>
                  <a:moveTo>
                    <a:pt x="306" y="85"/>
                  </a:moveTo>
                  <a:cubicBezTo>
                    <a:pt x="303" y="86"/>
                    <a:pt x="300" y="87"/>
                    <a:pt x="296" y="87"/>
                  </a:cubicBezTo>
                  <a:cubicBezTo>
                    <a:pt x="292" y="87"/>
                    <a:pt x="288" y="86"/>
                    <a:pt x="284" y="84"/>
                  </a:cubicBezTo>
                  <a:cubicBezTo>
                    <a:pt x="280" y="83"/>
                    <a:pt x="277" y="81"/>
                    <a:pt x="275" y="78"/>
                  </a:cubicBezTo>
                  <a:cubicBezTo>
                    <a:pt x="272" y="75"/>
                    <a:pt x="270" y="72"/>
                    <a:pt x="268" y="68"/>
                  </a:cubicBezTo>
                  <a:cubicBezTo>
                    <a:pt x="267" y="65"/>
                    <a:pt x="266" y="61"/>
                    <a:pt x="266" y="56"/>
                  </a:cubicBezTo>
                  <a:cubicBezTo>
                    <a:pt x="266" y="51"/>
                    <a:pt x="267" y="47"/>
                    <a:pt x="269" y="43"/>
                  </a:cubicBezTo>
                  <a:cubicBezTo>
                    <a:pt x="270" y="39"/>
                    <a:pt x="272" y="35"/>
                    <a:pt x="275" y="32"/>
                  </a:cubicBezTo>
                  <a:cubicBezTo>
                    <a:pt x="278" y="29"/>
                    <a:pt x="281" y="27"/>
                    <a:pt x="285" y="26"/>
                  </a:cubicBezTo>
                  <a:cubicBezTo>
                    <a:pt x="289" y="24"/>
                    <a:pt x="294" y="23"/>
                    <a:pt x="299" y="23"/>
                  </a:cubicBezTo>
                  <a:cubicBezTo>
                    <a:pt x="301" y="23"/>
                    <a:pt x="302" y="23"/>
                    <a:pt x="304" y="23"/>
                  </a:cubicBezTo>
                  <a:cubicBezTo>
                    <a:pt x="305" y="24"/>
                    <a:pt x="306" y="24"/>
                    <a:pt x="308" y="24"/>
                  </a:cubicBezTo>
                  <a:cubicBezTo>
                    <a:pt x="309" y="25"/>
                    <a:pt x="310" y="25"/>
                    <a:pt x="311" y="25"/>
                  </a:cubicBezTo>
                  <a:cubicBezTo>
                    <a:pt x="312" y="26"/>
                    <a:pt x="313" y="26"/>
                    <a:pt x="313" y="26"/>
                  </a:cubicBezTo>
                  <a:cubicBezTo>
                    <a:pt x="313" y="39"/>
                    <a:pt x="313" y="39"/>
                    <a:pt x="313" y="39"/>
                  </a:cubicBezTo>
                  <a:cubicBezTo>
                    <a:pt x="312" y="38"/>
                    <a:pt x="309" y="37"/>
                    <a:pt x="307" y="36"/>
                  </a:cubicBezTo>
                  <a:cubicBezTo>
                    <a:pt x="305" y="35"/>
                    <a:pt x="302" y="34"/>
                    <a:pt x="300" y="34"/>
                  </a:cubicBezTo>
                  <a:cubicBezTo>
                    <a:pt x="297" y="34"/>
                    <a:pt x="294" y="35"/>
                    <a:pt x="292" y="36"/>
                  </a:cubicBezTo>
                  <a:cubicBezTo>
                    <a:pt x="290" y="37"/>
                    <a:pt x="288" y="38"/>
                    <a:pt x="286" y="40"/>
                  </a:cubicBezTo>
                  <a:cubicBezTo>
                    <a:pt x="284" y="42"/>
                    <a:pt x="283" y="44"/>
                    <a:pt x="282" y="46"/>
                  </a:cubicBezTo>
                  <a:cubicBezTo>
                    <a:pt x="281" y="49"/>
                    <a:pt x="281" y="52"/>
                    <a:pt x="281" y="55"/>
                  </a:cubicBezTo>
                  <a:cubicBezTo>
                    <a:pt x="281" y="58"/>
                    <a:pt x="281" y="61"/>
                    <a:pt x="282" y="64"/>
                  </a:cubicBezTo>
                  <a:cubicBezTo>
                    <a:pt x="283" y="66"/>
                    <a:pt x="284" y="68"/>
                    <a:pt x="286" y="70"/>
                  </a:cubicBezTo>
                  <a:cubicBezTo>
                    <a:pt x="287" y="72"/>
                    <a:pt x="289" y="73"/>
                    <a:pt x="291" y="74"/>
                  </a:cubicBezTo>
                  <a:cubicBezTo>
                    <a:pt x="294" y="75"/>
                    <a:pt x="296" y="75"/>
                    <a:pt x="299" y="75"/>
                  </a:cubicBezTo>
                  <a:cubicBezTo>
                    <a:pt x="301" y="75"/>
                    <a:pt x="302" y="75"/>
                    <a:pt x="303" y="75"/>
                  </a:cubicBezTo>
                  <a:cubicBezTo>
                    <a:pt x="304" y="75"/>
                    <a:pt x="305" y="74"/>
                    <a:pt x="307" y="74"/>
                  </a:cubicBezTo>
                  <a:cubicBezTo>
                    <a:pt x="308" y="73"/>
                    <a:pt x="309" y="73"/>
                    <a:pt x="310" y="72"/>
                  </a:cubicBezTo>
                  <a:cubicBezTo>
                    <a:pt x="311" y="72"/>
                    <a:pt x="313" y="71"/>
                    <a:pt x="313" y="70"/>
                  </a:cubicBezTo>
                  <a:cubicBezTo>
                    <a:pt x="313" y="83"/>
                    <a:pt x="313" y="83"/>
                    <a:pt x="313" y="83"/>
                  </a:cubicBezTo>
                  <a:cubicBezTo>
                    <a:pt x="311" y="84"/>
                    <a:pt x="309" y="85"/>
                    <a:pt x="306" y="85"/>
                  </a:cubicBezTo>
                  <a:close/>
                  <a:moveTo>
                    <a:pt x="355" y="85"/>
                  </a:moveTo>
                  <a:cubicBezTo>
                    <a:pt x="354" y="85"/>
                    <a:pt x="353" y="86"/>
                    <a:pt x="352" y="86"/>
                  </a:cubicBezTo>
                  <a:cubicBezTo>
                    <a:pt x="351" y="86"/>
                    <a:pt x="350" y="86"/>
                    <a:pt x="349" y="86"/>
                  </a:cubicBezTo>
                  <a:cubicBezTo>
                    <a:pt x="348" y="86"/>
                    <a:pt x="347" y="87"/>
                    <a:pt x="346" y="87"/>
                  </a:cubicBezTo>
                  <a:cubicBezTo>
                    <a:pt x="340" y="87"/>
                    <a:pt x="335" y="85"/>
                    <a:pt x="333" y="82"/>
                  </a:cubicBezTo>
                  <a:cubicBezTo>
                    <a:pt x="330" y="78"/>
                    <a:pt x="328" y="74"/>
                    <a:pt x="328" y="67"/>
                  </a:cubicBezTo>
                  <a:cubicBezTo>
                    <a:pt x="328" y="36"/>
                    <a:pt x="328" y="36"/>
                    <a:pt x="328" y="36"/>
                  </a:cubicBezTo>
                  <a:cubicBezTo>
                    <a:pt x="318" y="36"/>
                    <a:pt x="318" y="36"/>
                    <a:pt x="318" y="36"/>
                  </a:cubicBezTo>
                  <a:cubicBezTo>
                    <a:pt x="318" y="25"/>
                    <a:pt x="318" y="25"/>
                    <a:pt x="318" y="25"/>
                  </a:cubicBezTo>
                  <a:cubicBezTo>
                    <a:pt x="328" y="25"/>
                    <a:pt x="328" y="25"/>
                    <a:pt x="328" y="25"/>
                  </a:cubicBezTo>
                  <a:cubicBezTo>
                    <a:pt x="328" y="11"/>
                    <a:pt x="328" y="11"/>
                    <a:pt x="328" y="11"/>
                  </a:cubicBezTo>
                  <a:cubicBezTo>
                    <a:pt x="342" y="7"/>
                    <a:pt x="342" y="7"/>
                    <a:pt x="342" y="7"/>
                  </a:cubicBezTo>
                  <a:cubicBezTo>
                    <a:pt x="342" y="25"/>
                    <a:pt x="342" y="25"/>
                    <a:pt x="342" y="25"/>
                  </a:cubicBezTo>
                  <a:cubicBezTo>
                    <a:pt x="356" y="25"/>
                    <a:pt x="356" y="25"/>
                    <a:pt x="356" y="25"/>
                  </a:cubicBezTo>
                  <a:cubicBezTo>
                    <a:pt x="356" y="36"/>
                    <a:pt x="356" y="36"/>
                    <a:pt x="356" y="36"/>
                  </a:cubicBezTo>
                  <a:cubicBezTo>
                    <a:pt x="342" y="36"/>
                    <a:pt x="342" y="36"/>
                    <a:pt x="342" y="36"/>
                  </a:cubicBezTo>
                  <a:cubicBezTo>
                    <a:pt x="342" y="65"/>
                    <a:pt x="342" y="65"/>
                    <a:pt x="342" y="65"/>
                  </a:cubicBezTo>
                  <a:cubicBezTo>
                    <a:pt x="342" y="69"/>
                    <a:pt x="343" y="71"/>
                    <a:pt x="344" y="73"/>
                  </a:cubicBezTo>
                  <a:cubicBezTo>
                    <a:pt x="345" y="75"/>
                    <a:pt x="348" y="75"/>
                    <a:pt x="350" y="75"/>
                  </a:cubicBezTo>
                  <a:cubicBezTo>
                    <a:pt x="351" y="75"/>
                    <a:pt x="352" y="75"/>
                    <a:pt x="353" y="75"/>
                  </a:cubicBezTo>
                  <a:cubicBezTo>
                    <a:pt x="355" y="75"/>
                    <a:pt x="356" y="74"/>
                    <a:pt x="356" y="74"/>
                  </a:cubicBezTo>
                  <a:cubicBezTo>
                    <a:pt x="356" y="84"/>
                    <a:pt x="356" y="84"/>
                    <a:pt x="356" y="84"/>
                  </a:cubicBezTo>
                  <a:cubicBezTo>
                    <a:pt x="356" y="85"/>
                    <a:pt x="355" y="85"/>
                    <a:pt x="355" y="85"/>
                  </a:cubicBez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sp>
          <p:nvSpPr>
            <p:cNvPr id="25" name="Freeform 6"/>
            <p:cNvSpPr>
              <a:spLocks noChangeAspect="1" noEditPoints="1"/>
            </p:cNvSpPr>
            <p:nvPr/>
          </p:nvSpPr>
          <p:spPr bwMode="auto">
            <a:xfrm>
              <a:off x="3639750" y="3827470"/>
              <a:ext cx="1099704" cy="294410"/>
            </a:xfrm>
            <a:custGeom>
              <a:avLst/>
              <a:gdLst>
                <a:gd name="T0" fmla="*/ 59 w 322"/>
                <a:gd name="T1" fmla="*/ 73 h 86"/>
                <a:gd name="T2" fmla="*/ 0 w 322"/>
                <a:gd name="T3" fmla="*/ 85 h 86"/>
                <a:gd name="T4" fmla="*/ 60 w 322"/>
                <a:gd name="T5" fmla="*/ 11 h 86"/>
                <a:gd name="T6" fmla="*/ 54 w 322"/>
                <a:gd name="T7" fmla="*/ 29 h 86"/>
                <a:gd name="T8" fmla="*/ 25 w 322"/>
                <a:gd name="T9" fmla="*/ 12 h 86"/>
                <a:gd name="T10" fmla="*/ 25 w 322"/>
                <a:gd name="T11" fmla="*/ 73 h 86"/>
                <a:gd name="T12" fmla="*/ 54 w 322"/>
                <a:gd name="T13" fmla="*/ 55 h 86"/>
                <a:gd name="T14" fmla="*/ 95 w 322"/>
                <a:gd name="T15" fmla="*/ 71 h 86"/>
                <a:gd name="T16" fmla="*/ 126 w 322"/>
                <a:gd name="T17" fmla="*/ 70 h 86"/>
                <a:gd name="T18" fmla="*/ 118 w 322"/>
                <a:gd name="T19" fmla="*/ 85 h 86"/>
                <a:gd name="T20" fmla="*/ 92 w 322"/>
                <a:gd name="T21" fmla="*/ 84 h 86"/>
                <a:gd name="T22" fmla="*/ 76 w 322"/>
                <a:gd name="T23" fmla="*/ 55 h 86"/>
                <a:gd name="T24" fmla="*/ 94 w 322"/>
                <a:gd name="T25" fmla="*/ 25 h 86"/>
                <a:gd name="T26" fmla="*/ 124 w 322"/>
                <a:gd name="T27" fmla="*/ 31 h 86"/>
                <a:gd name="T28" fmla="*/ 131 w 322"/>
                <a:gd name="T29" fmla="*/ 59 h 86"/>
                <a:gd name="T30" fmla="*/ 114 w 322"/>
                <a:gd name="T31" fmla="*/ 38 h 86"/>
                <a:gd name="T32" fmla="*/ 99 w 322"/>
                <a:gd name="T33" fmla="*/ 35 h 86"/>
                <a:gd name="T34" fmla="*/ 89 w 322"/>
                <a:gd name="T35" fmla="*/ 48 h 86"/>
                <a:gd name="T36" fmla="*/ 168 w 322"/>
                <a:gd name="T37" fmla="*/ 85 h 86"/>
                <a:gd name="T38" fmla="*/ 160 w 322"/>
                <a:gd name="T39" fmla="*/ 86 h 86"/>
                <a:gd name="T40" fmla="*/ 142 w 322"/>
                <a:gd name="T41" fmla="*/ 36 h 86"/>
                <a:gd name="T42" fmla="*/ 142 w 322"/>
                <a:gd name="T43" fmla="*/ 25 h 86"/>
                <a:gd name="T44" fmla="*/ 155 w 322"/>
                <a:gd name="T45" fmla="*/ 25 h 86"/>
                <a:gd name="T46" fmla="*/ 155 w 322"/>
                <a:gd name="T47" fmla="*/ 36 h 86"/>
                <a:gd name="T48" fmla="*/ 164 w 322"/>
                <a:gd name="T49" fmla="*/ 75 h 86"/>
                <a:gd name="T50" fmla="*/ 170 w 322"/>
                <a:gd name="T51" fmla="*/ 84 h 86"/>
                <a:gd name="T52" fmla="*/ 190 w 322"/>
                <a:gd name="T53" fmla="*/ 71 h 86"/>
                <a:gd name="T54" fmla="*/ 222 w 322"/>
                <a:gd name="T55" fmla="*/ 70 h 86"/>
                <a:gd name="T56" fmla="*/ 214 w 322"/>
                <a:gd name="T57" fmla="*/ 85 h 86"/>
                <a:gd name="T58" fmla="*/ 188 w 322"/>
                <a:gd name="T59" fmla="*/ 84 h 86"/>
                <a:gd name="T60" fmla="*/ 171 w 322"/>
                <a:gd name="T61" fmla="*/ 55 h 86"/>
                <a:gd name="T62" fmla="*/ 190 w 322"/>
                <a:gd name="T63" fmla="*/ 25 h 86"/>
                <a:gd name="T64" fmla="*/ 220 w 322"/>
                <a:gd name="T65" fmla="*/ 31 h 86"/>
                <a:gd name="T66" fmla="*/ 227 w 322"/>
                <a:gd name="T67" fmla="*/ 59 h 86"/>
                <a:gd name="T68" fmla="*/ 210 w 322"/>
                <a:gd name="T69" fmla="*/ 38 h 86"/>
                <a:gd name="T70" fmla="*/ 195 w 322"/>
                <a:gd name="T71" fmla="*/ 35 h 86"/>
                <a:gd name="T72" fmla="*/ 185 w 322"/>
                <a:gd name="T73" fmla="*/ 48 h 86"/>
                <a:gd name="T74" fmla="*/ 272 w 322"/>
                <a:gd name="T75" fmla="*/ 85 h 86"/>
                <a:gd name="T76" fmla="*/ 240 w 322"/>
                <a:gd name="T77" fmla="*/ 78 h 86"/>
                <a:gd name="T78" fmla="*/ 234 w 322"/>
                <a:gd name="T79" fmla="*/ 43 h 86"/>
                <a:gd name="T80" fmla="*/ 265 w 322"/>
                <a:gd name="T81" fmla="*/ 23 h 86"/>
                <a:gd name="T82" fmla="*/ 277 w 322"/>
                <a:gd name="T83" fmla="*/ 25 h 86"/>
                <a:gd name="T84" fmla="*/ 273 w 322"/>
                <a:gd name="T85" fmla="*/ 36 h 86"/>
                <a:gd name="T86" fmla="*/ 252 w 322"/>
                <a:gd name="T87" fmla="*/ 40 h 86"/>
                <a:gd name="T88" fmla="*/ 247 w 322"/>
                <a:gd name="T89" fmla="*/ 64 h 86"/>
                <a:gd name="T90" fmla="*/ 265 w 322"/>
                <a:gd name="T91" fmla="*/ 75 h 86"/>
                <a:gd name="T92" fmla="*/ 276 w 322"/>
                <a:gd name="T93" fmla="*/ 72 h 86"/>
                <a:gd name="T94" fmla="*/ 272 w 322"/>
                <a:gd name="T95" fmla="*/ 85 h 86"/>
                <a:gd name="T96" fmla="*/ 315 w 322"/>
                <a:gd name="T97" fmla="*/ 86 h 86"/>
                <a:gd name="T98" fmla="*/ 294 w 322"/>
                <a:gd name="T99" fmla="*/ 67 h 86"/>
                <a:gd name="T100" fmla="*/ 284 w 322"/>
                <a:gd name="T101" fmla="*/ 25 h 86"/>
                <a:gd name="T102" fmla="*/ 308 w 322"/>
                <a:gd name="T103" fmla="*/ 6 h 86"/>
                <a:gd name="T104" fmla="*/ 322 w 322"/>
                <a:gd name="T105" fmla="*/ 36 h 86"/>
                <a:gd name="T106" fmla="*/ 310 w 322"/>
                <a:gd name="T107" fmla="*/ 73 h 86"/>
                <a:gd name="T108" fmla="*/ 322 w 322"/>
                <a:gd name="T109"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2" h="86">
                  <a:moveTo>
                    <a:pt x="71" y="42"/>
                  </a:moveTo>
                  <a:cubicBezTo>
                    <a:pt x="71" y="48"/>
                    <a:pt x="70" y="54"/>
                    <a:pt x="68" y="59"/>
                  </a:cubicBezTo>
                  <a:cubicBezTo>
                    <a:pt x="66" y="65"/>
                    <a:pt x="63" y="69"/>
                    <a:pt x="59" y="73"/>
                  </a:cubicBezTo>
                  <a:cubicBezTo>
                    <a:pt x="55" y="77"/>
                    <a:pt x="50" y="80"/>
                    <a:pt x="44" y="82"/>
                  </a:cubicBezTo>
                  <a:cubicBezTo>
                    <a:pt x="38" y="84"/>
                    <a:pt x="32" y="85"/>
                    <a:pt x="25" y="85"/>
                  </a:cubicBezTo>
                  <a:cubicBezTo>
                    <a:pt x="0" y="85"/>
                    <a:pt x="0" y="85"/>
                    <a:pt x="0" y="85"/>
                  </a:cubicBezTo>
                  <a:cubicBezTo>
                    <a:pt x="0" y="0"/>
                    <a:pt x="0" y="0"/>
                    <a:pt x="0" y="0"/>
                  </a:cubicBezTo>
                  <a:cubicBezTo>
                    <a:pt x="26" y="0"/>
                    <a:pt x="26" y="0"/>
                    <a:pt x="26" y="0"/>
                  </a:cubicBezTo>
                  <a:cubicBezTo>
                    <a:pt x="41" y="0"/>
                    <a:pt x="52" y="4"/>
                    <a:pt x="60" y="11"/>
                  </a:cubicBezTo>
                  <a:cubicBezTo>
                    <a:pt x="67" y="18"/>
                    <a:pt x="71" y="28"/>
                    <a:pt x="71" y="42"/>
                  </a:cubicBezTo>
                  <a:close/>
                  <a:moveTo>
                    <a:pt x="56" y="42"/>
                  </a:moveTo>
                  <a:cubicBezTo>
                    <a:pt x="56" y="37"/>
                    <a:pt x="56" y="33"/>
                    <a:pt x="54" y="29"/>
                  </a:cubicBezTo>
                  <a:cubicBezTo>
                    <a:pt x="53" y="26"/>
                    <a:pt x="51" y="23"/>
                    <a:pt x="48" y="20"/>
                  </a:cubicBezTo>
                  <a:cubicBezTo>
                    <a:pt x="46" y="18"/>
                    <a:pt x="43" y="16"/>
                    <a:pt x="39" y="14"/>
                  </a:cubicBezTo>
                  <a:cubicBezTo>
                    <a:pt x="35" y="13"/>
                    <a:pt x="30" y="12"/>
                    <a:pt x="25" y="12"/>
                  </a:cubicBezTo>
                  <a:cubicBezTo>
                    <a:pt x="14" y="12"/>
                    <a:pt x="14" y="12"/>
                    <a:pt x="14" y="12"/>
                  </a:cubicBezTo>
                  <a:cubicBezTo>
                    <a:pt x="14" y="73"/>
                    <a:pt x="14" y="73"/>
                    <a:pt x="14" y="73"/>
                  </a:cubicBezTo>
                  <a:cubicBezTo>
                    <a:pt x="25" y="73"/>
                    <a:pt x="25" y="73"/>
                    <a:pt x="25" y="73"/>
                  </a:cubicBezTo>
                  <a:cubicBezTo>
                    <a:pt x="30" y="73"/>
                    <a:pt x="35" y="72"/>
                    <a:pt x="39" y="71"/>
                  </a:cubicBezTo>
                  <a:cubicBezTo>
                    <a:pt x="42" y="69"/>
                    <a:pt x="46" y="67"/>
                    <a:pt x="48" y="64"/>
                  </a:cubicBezTo>
                  <a:cubicBezTo>
                    <a:pt x="51" y="62"/>
                    <a:pt x="53" y="58"/>
                    <a:pt x="54" y="55"/>
                  </a:cubicBezTo>
                  <a:cubicBezTo>
                    <a:pt x="56" y="51"/>
                    <a:pt x="56" y="47"/>
                    <a:pt x="56" y="42"/>
                  </a:cubicBezTo>
                  <a:close/>
                  <a:moveTo>
                    <a:pt x="89" y="59"/>
                  </a:moveTo>
                  <a:cubicBezTo>
                    <a:pt x="90" y="64"/>
                    <a:pt x="91" y="68"/>
                    <a:pt x="95" y="71"/>
                  </a:cubicBezTo>
                  <a:cubicBezTo>
                    <a:pt x="98" y="74"/>
                    <a:pt x="102" y="76"/>
                    <a:pt x="108" y="76"/>
                  </a:cubicBezTo>
                  <a:cubicBezTo>
                    <a:pt x="111" y="76"/>
                    <a:pt x="114" y="75"/>
                    <a:pt x="118" y="74"/>
                  </a:cubicBezTo>
                  <a:cubicBezTo>
                    <a:pt x="121" y="73"/>
                    <a:pt x="123" y="72"/>
                    <a:pt x="126" y="70"/>
                  </a:cubicBezTo>
                  <a:cubicBezTo>
                    <a:pt x="126" y="81"/>
                    <a:pt x="126" y="81"/>
                    <a:pt x="126" y="81"/>
                  </a:cubicBezTo>
                  <a:cubicBezTo>
                    <a:pt x="125" y="82"/>
                    <a:pt x="124" y="82"/>
                    <a:pt x="123" y="83"/>
                  </a:cubicBezTo>
                  <a:cubicBezTo>
                    <a:pt x="121" y="84"/>
                    <a:pt x="120" y="84"/>
                    <a:pt x="118" y="85"/>
                  </a:cubicBezTo>
                  <a:cubicBezTo>
                    <a:pt x="116" y="85"/>
                    <a:pt x="114" y="86"/>
                    <a:pt x="112" y="86"/>
                  </a:cubicBezTo>
                  <a:cubicBezTo>
                    <a:pt x="109" y="86"/>
                    <a:pt x="107" y="86"/>
                    <a:pt x="104" y="86"/>
                  </a:cubicBezTo>
                  <a:cubicBezTo>
                    <a:pt x="100" y="86"/>
                    <a:pt x="96" y="86"/>
                    <a:pt x="92" y="84"/>
                  </a:cubicBezTo>
                  <a:cubicBezTo>
                    <a:pt x="89" y="83"/>
                    <a:pt x="86" y="81"/>
                    <a:pt x="83" y="78"/>
                  </a:cubicBezTo>
                  <a:cubicBezTo>
                    <a:pt x="81" y="76"/>
                    <a:pt x="79" y="73"/>
                    <a:pt x="78" y="69"/>
                  </a:cubicBezTo>
                  <a:cubicBezTo>
                    <a:pt x="76" y="65"/>
                    <a:pt x="76" y="60"/>
                    <a:pt x="76" y="55"/>
                  </a:cubicBezTo>
                  <a:cubicBezTo>
                    <a:pt x="76" y="50"/>
                    <a:pt x="76" y="45"/>
                    <a:pt x="78" y="41"/>
                  </a:cubicBezTo>
                  <a:cubicBezTo>
                    <a:pt x="80" y="37"/>
                    <a:pt x="82" y="34"/>
                    <a:pt x="85" y="31"/>
                  </a:cubicBezTo>
                  <a:cubicBezTo>
                    <a:pt x="88" y="28"/>
                    <a:pt x="91" y="26"/>
                    <a:pt x="94" y="25"/>
                  </a:cubicBezTo>
                  <a:cubicBezTo>
                    <a:pt x="97" y="24"/>
                    <a:pt x="101" y="23"/>
                    <a:pt x="104" y="23"/>
                  </a:cubicBezTo>
                  <a:cubicBezTo>
                    <a:pt x="109" y="23"/>
                    <a:pt x="112" y="24"/>
                    <a:pt x="116" y="25"/>
                  </a:cubicBezTo>
                  <a:cubicBezTo>
                    <a:pt x="119" y="27"/>
                    <a:pt x="122" y="29"/>
                    <a:pt x="124" y="31"/>
                  </a:cubicBezTo>
                  <a:cubicBezTo>
                    <a:pt x="126" y="34"/>
                    <a:pt x="128" y="37"/>
                    <a:pt x="129" y="40"/>
                  </a:cubicBezTo>
                  <a:cubicBezTo>
                    <a:pt x="130" y="44"/>
                    <a:pt x="131" y="48"/>
                    <a:pt x="131" y="52"/>
                  </a:cubicBezTo>
                  <a:cubicBezTo>
                    <a:pt x="131" y="59"/>
                    <a:pt x="131" y="59"/>
                    <a:pt x="131" y="59"/>
                  </a:cubicBezTo>
                  <a:lnTo>
                    <a:pt x="89" y="59"/>
                  </a:lnTo>
                  <a:close/>
                  <a:moveTo>
                    <a:pt x="116" y="43"/>
                  </a:moveTo>
                  <a:cubicBezTo>
                    <a:pt x="116" y="41"/>
                    <a:pt x="115" y="39"/>
                    <a:pt x="114" y="38"/>
                  </a:cubicBezTo>
                  <a:cubicBezTo>
                    <a:pt x="113" y="37"/>
                    <a:pt x="112" y="36"/>
                    <a:pt x="110" y="35"/>
                  </a:cubicBezTo>
                  <a:cubicBezTo>
                    <a:pt x="108" y="34"/>
                    <a:pt x="107" y="34"/>
                    <a:pt x="104" y="34"/>
                  </a:cubicBezTo>
                  <a:cubicBezTo>
                    <a:pt x="102" y="34"/>
                    <a:pt x="101" y="34"/>
                    <a:pt x="99" y="35"/>
                  </a:cubicBezTo>
                  <a:cubicBezTo>
                    <a:pt x="97" y="36"/>
                    <a:pt x="96" y="37"/>
                    <a:pt x="95" y="38"/>
                  </a:cubicBezTo>
                  <a:cubicBezTo>
                    <a:pt x="93" y="39"/>
                    <a:pt x="92" y="41"/>
                    <a:pt x="91" y="42"/>
                  </a:cubicBezTo>
                  <a:cubicBezTo>
                    <a:pt x="90" y="44"/>
                    <a:pt x="90" y="46"/>
                    <a:pt x="89" y="48"/>
                  </a:cubicBezTo>
                  <a:cubicBezTo>
                    <a:pt x="117" y="48"/>
                    <a:pt x="117" y="48"/>
                    <a:pt x="117" y="48"/>
                  </a:cubicBezTo>
                  <a:cubicBezTo>
                    <a:pt x="117" y="46"/>
                    <a:pt x="117" y="44"/>
                    <a:pt x="116" y="43"/>
                  </a:cubicBezTo>
                  <a:close/>
                  <a:moveTo>
                    <a:pt x="168" y="85"/>
                  </a:moveTo>
                  <a:cubicBezTo>
                    <a:pt x="167" y="85"/>
                    <a:pt x="166" y="86"/>
                    <a:pt x="166" y="86"/>
                  </a:cubicBezTo>
                  <a:cubicBezTo>
                    <a:pt x="165" y="86"/>
                    <a:pt x="164" y="86"/>
                    <a:pt x="163" y="86"/>
                  </a:cubicBezTo>
                  <a:cubicBezTo>
                    <a:pt x="161" y="86"/>
                    <a:pt x="160" y="86"/>
                    <a:pt x="160" y="86"/>
                  </a:cubicBezTo>
                  <a:cubicBezTo>
                    <a:pt x="153" y="86"/>
                    <a:pt x="149" y="85"/>
                    <a:pt x="146" y="81"/>
                  </a:cubicBezTo>
                  <a:cubicBezTo>
                    <a:pt x="143" y="78"/>
                    <a:pt x="142" y="73"/>
                    <a:pt x="142" y="67"/>
                  </a:cubicBezTo>
                  <a:cubicBezTo>
                    <a:pt x="142" y="36"/>
                    <a:pt x="142" y="36"/>
                    <a:pt x="142" y="36"/>
                  </a:cubicBezTo>
                  <a:cubicBezTo>
                    <a:pt x="132" y="36"/>
                    <a:pt x="132" y="36"/>
                    <a:pt x="132" y="36"/>
                  </a:cubicBezTo>
                  <a:cubicBezTo>
                    <a:pt x="132" y="25"/>
                    <a:pt x="132" y="25"/>
                    <a:pt x="132" y="25"/>
                  </a:cubicBezTo>
                  <a:cubicBezTo>
                    <a:pt x="142" y="25"/>
                    <a:pt x="142" y="25"/>
                    <a:pt x="142" y="25"/>
                  </a:cubicBezTo>
                  <a:cubicBezTo>
                    <a:pt x="142" y="11"/>
                    <a:pt x="142" y="11"/>
                    <a:pt x="142" y="11"/>
                  </a:cubicBezTo>
                  <a:cubicBezTo>
                    <a:pt x="155" y="6"/>
                    <a:pt x="155" y="6"/>
                    <a:pt x="155" y="6"/>
                  </a:cubicBezTo>
                  <a:cubicBezTo>
                    <a:pt x="155" y="25"/>
                    <a:pt x="155" y="25"/>
                    <a:pt x="155" y="25"/>
                  </a:cubicBezTo>
                  <a:cubicBezTo>
                    <a:pt x="170" y="25"/>
                    <a:pt x="170" y="25"/>
                    <a:pt x="170" y="25"/>
                  </a:cubicBezTo>
                  <a:cubicBezTo>
                    <a:pt x="170" y="36"/>
                    <a:pt x="170" y="36"/>
                    <a:pt x="170" y="36"/>
                  </a:cubicBezTo>
                  <a:cubicBezTo>
                    <a:pt x="155" y="36"/>
                    <a:pt x="155" y="36"/>
                    <a:pt x="155" y="36"/>
                  </a:cubicBezTo>
                  <a:cubicBezTo>
                    <a:pt x="155" y="65"/>
                    <a:pt x="155" y="65"/>
                    <a:pt x="155" y="65"/>
                  </a:cubicBezTo>
                  <a:cubicBezTo>
                    <a:pt x="155" y="69"/>
                    <a:pt x="156" y="71"/>
                    <a:pt x="158" y="73"/>
                  </a:cubicBezTo>
                  <a:cubicBezTo>
                    <a:pt x="159" y="74"/>
                    <a:pt x="161" y="75"/>
                    <a:pt x="164" y="75"/>
                  </a:cubicBezTo>
                  <a:cubicBezTo>
                    <a:pt x="165" y="75"/>
                    <a:pt x="166" y="75"/>
                    <a:pt x="167" y="75"/>
                  </a:cubicBezTo>
                  <a:cubicBezTo>
                    <a:pt x="168" y="74"/>
                    <a:pt x="169" y="74"/>
                    <a:pt x="170" y="73"/>
                  </a:cubicBezTo>
                  <a:cubicBezTo>
                    <a:pt x="170" y="84"/>
                    <a:pt x="170" y="84"/>
                    <a:pt x="170" y="84"/>
                  </a:cubicBezTo>
                  <a:cubicBezTo>
                    <a:pt x="170" y="85"/>
                    <a:pt x="169" y="85"/>
                    <a:pt x="168" y="85"/>
                  </a:cubicBezTo>
                  <a:close/>
                  <a:moveTo>
                    <a:pt x="185" y="59"/>
                  </a:moveTo>
                  <a:cubicBezTo>
                    <a:pt x="186" y="64"/>
                    <a:pt x="187" y="68"/>
                    <a:pt x="190" y="71"/>
                  </a:cubicBezTo>
                  <a:cubicBezTo>
                    <a:pt x="194" y="74"/>
                    <a:pt x="198" y="76"/>
                    <a:pt x="204" y="76"/>
                  </a:cubicBezTo>
                  <a:cubicBezTo>
                    <a:pt x="207" y="76"/>
                    <a:pt x="210" y="75"/>
                    <a:pt x="213" y="74"/>
                  </a:cubicBezTo>
                  <a:cubicBezTo>
                    <a:pt x="217" y="73"/>
                    <a:pt x="219" y="72"/>
                    <a:pt x="222" y="70"/>
                  </a:cubicBezTo>
                  <a:cubicBezTo>
                    <a:pt x="222" y="81"/>
                    <a:pt x="222" y="81"/>
                    <a:pt x="222" y="81"/>
                  </a:cubicBezTo>
                  <a:cubicBezTo>
                    <a:pt x="221" y="82"/>
                    <a:pt x="220" y="82"/>
                    <a:pt x="218" y="83"/>
                  </a:cubicBezTo>
                  <a:cubicBezTo>
                    <a:pt x="217" y="84"/>
                    <a:pt x="216" y="84"/>
                    <a:pt x="214" y="85"/>
                  </a:cubicBezTo>
                  <a:cubicBezTo>
                    <a:pt x="212" y="85"/>
                    <a:pt x="210" y="86"/>
                    <a:pt x="208" y="86"/>
                  </a:cubicBezTo>
                  <a:cubicBezTo>
                    <a:pt x="205" y="86"/>
                    <a:pt x="203" y="86"/>
                    <a:pt x="200" y="86"/>
                  </a:cubicBezTo>
                  <a:cubicBezTo>
                    <a:pt x="196" y="86"/>
                    <a:pt x="192" y="86"/>
                    <a:pt x="188" y="84"/>
                  </a:cubicBezTo>
                  <a:cubicBezTo>
                    <a:pt x="185" y="83"/>
                    <a:pt x="182" y="81"/>
                    <a:pt x="179" y="78"/>
                  </a:cubicBezTo>
                  <a:cubicBezTo>
                    <a:pt x="177" y="76"/>
                    <a:pt x="175" y="73"/>
                    <a:pt x="173" y="69"/>
                  </a:cubicBezTo>
                  <a:cubicBezTo>
                    <a:pt x="172" y="65"/>
                    <a:pt x="171" y="60"/>
                    <a:pt x="171" y="55"/>
                  </a:cubicBezTo>
                  <a:cubicBezTo>
                    <a:pt x="171" y="50"/>
                    <a:pt x="172" y="45"/>
                    <a:pt x="174" y="41"/>
                  </a:cubicBezTo>
                  <a:cubicBezTo>
                    <a:pt x="176" y="37"/>
                    <a:pt x="178" y="34"/>
                    <a:pt x="181" y="31"/>
                  </a:cubicBezTo>
                  <a:cubicBezTo>
                    <a:pt x="183" y="28"/>
                    <a:pt x="187" y="26"/>
                    <a:pt x="190" y="25"/>
                  </a:cubicBezTo>
                  <a:cubicBezTo>
                    <a:pt x="193" y="24"/>
                    <a:pt x="197" y="23"/>
                    <a:pt x="200" y="23"/>
                  </a:cubicBezTo>
                  <a:cubicBezTo>
                    <a:pt x="205" y="23"/>
                    <a:pt x="208" y="24"/>
                    <a:pt x="212" y="25"/>
                  </a:cubicBezTo>
                  <a:cubicBezTo>
                    <a:pt x="215" y="27"/>
                    <a:pt x="218" y="29"/>
                    <a:pt x="220" y="31"/>
                  </a:cubicBezTo>
                  <a:cubicBezTo>
                    <a:pt x="222" y="34"/>
                    <a:pt x="224" y="37"/>
                    <a:pt x="225" y="40"/>
                  </a:cubicBezTo>
                  <a:cubicBezTo>
                    <a:pt x="226" y="44"/>
                    <a:pt x="227" y="48"/>
                    <a:pt x="227" y="52"/>
                  </a:cubicBezTo>
                  <a:cubicBezTo>
                    <a:pt x="227" y="59"/>
                    <a:pt x="227" y="59"/>
                    <a:pt x="227" y="59"/>
                  </a:cubicBezTo>
                  <a:lnTo>
                    <a:pt x="185" y="59"/>
                  </a:lnTo>
                  <a:close/>
                  <a:moveTo>
                    <a:pt x="212" y="43"/>
                  </a:moveTo>
                  <a:cubicBezTo>
                    <a:pt x="212" y="41"/>
                    <a:pt x="211" y="39"/>
                    <a:pt x="210" y="38"/>
                  </a:cubicBezTo>
                  <a:cubicBezTo>
                    <a:pt x="209" y="37"/>
                    <a:pt x="208" y="36"/>
                    <a:pt x="206" y="35"/>
                  </a:cubicBezTo>
                  <a:cubicBezTo>
                    <a:pt x="204" y="34"/>
                    <a:pt x="202" y="34"/>
                    <a:pt x="200" y="34"/>
                  </a:cubicBezTo>
                  <a:cubicBezTo>
                    <a:pt x="198" y="34"/>
                    <a:pt x="197" y="34"/>
                    <a:pt x="195" y="35"/>
                  </a:cubicBezTo>
                  <a:cubicBezTo>
                    <a:pt x="193" y="36"/>
                    <a:pt x="192" y="37"/>
                    <a:pt x="191" y="38"/>
                  </a:cubicBezTo>
                  <a:cubicBezTo>
                    <a:pt x="189" y="39"/>
                    <a:pt x="188" y="41"/>
                    <a:pt x="187" y="42"/>
                  </a:cubicBezTo>
                  <a:cubicBezTo>
                    <a:pt x="186" y="44"/>
                    <a:pt x="186" y="46"/>
                    <a:pt x="185" y="48"/>
                  </a:cubicBezTo>
                  <a:cubicBezTo>
                    <a:pt x="213" y="48"/>
                    <a:pt x="213" y="48"/>
                    <a:pt x="213" y="48"/>
                  </a:cubicBezTo>
                  <a:cubicBezTo>
                    <a:pt x="213" y="46"/>
                    <a:pt x="213" y="44"/>
                    <a:pt x="212" y="43"/>
                  </a:cubicBezTo>
                  <a:close/>
                  <a:moveTo>
                    <a:pt x="272" y="85"/>
                  </a:moveTo>
                  <a:cubicBezTo>
                    <a:pt x="269" y="86"/>
                    <a:pt x="266" y="86"/>
                    <a:pt x="262" y="86"/>
                  </a:cubicBezTo>
                  <a:cubicBezTo>
                    <a:pt x="257" y="86"/>
                    <a:pt x="253" y="86"/>
                    <a:pt x="250" y="84"/>
                  </a:cubicBezTo>
                  <a:cubicBezTo>
                    <a:pt x="246" y="83"/>
                    <a:pt x="243" y="81"/>
                    <a:pt x="240" y="78"/>
                  </a:cubicBezTo>
                  <a:cubicBezTo>
                    <a:pt x="238" y="75"/>
                    <a:pt x="236" y="72"/>
                    <a:pt x="234" y="68"/>
                  </a:cubicBezTo>
                  <a:cubicBezTo>
                    <a:pt x="233" y="65"/>
                    <a:pt x="232" y="61"/>
                    <a:pt x="232" y="56"/>
                  </a:cubicBezTo>
                  <a:cubicBezTo>
                    <a:pt x="232" y="51"/>
                    <a:pt x="233" y="47"/>
                    <a:pt x="234" y="43"/>
                  </a:cubicBezTo>
                  <a:cubicBezTo>
                    <a:pt x="236" y="39"/>
                    <a:pt x="238" y="35"/>
                    <a:pt x="241" y="32"/>
                  </a:cubicBezTo>
                  <a:cubicBezTo>
                    <a:pt x="244" y="29"/>
                    <a:pt x="247" y="27"/>
                    <a:pt x="251" y="25"/>
                  </a:cubicBezTo>
                  <a:cubicBezTo>
                    <a:pt x="255" y="24"/>
                    <a:pt x="260" y="23"/>
                    <a:pt x="265" y="23"/>
                  </a:cubicBezTo>
                  <a:cubicBezTo>
                    <a:pt x="266" y="23"/>
                    <a:pt x="268" y="23"/>
                    <a:pt x="269" y="23"/>
                  </a:cubicBezTo>
                  <a:cubicBezTo>
                    <a:pt x="271" y="24"/>
                    <a:pt x="272" y="24"/>
                    <a:pt x="273" y="24"/>
                  </a:cubicBezTo>
                  <a:cubicBezTo>
                    <a:pt x="275" y="24"/>
                    <a:pt x="276" y="25"/>
                    <a:pt x="277" y="25"/>
                  </a:cubicBezTo>
                  <a:cubicBezTo>
                    <a:pt x="278" y="25"/>
                    <a:pt x="279" y="26"/>
                    <a:pt x="279" y="26"/>
                  </a:cubicBezTo>
                  <a:cubicBezTo>
                    <a:pt x="279" y="39"/>
                    <a:pt x="279" y="39"/>
                    <a:pt x="279" y="39"/>
                  </a:cubicBezTo>
                  <a:cubicBezTo>
                    <a:pt x="277" y="38"/>
                    <a:pt x="275" y="36"/>
                    <a:pt x="273" y="36"/>
                  </a:cubicBezTo>
                  <a:cubicBezTo>
                    <a:pt x="270" y="35"/>
                    <a:pt x="268" y="34"/>
                    <a:pt x="265" y="34"/>
                  </a:cubicBezTo>
                  <a:cubicBezTo>
                    <a:pt x="263" y="34"/>
                    <a:pt x="260" y="35"/>
                    <a:pt x="258" y="36"/>
                  </a:cubicBezTo>
                  <a:cubicBezTo>
                    <a:pt x="255" y="37"/>
                    <a:pt x="253" y="38"/>
                    <a:pt x="252" y="40"/>
                  </a:cubicBezTo>
                  <a:cubicBezTo>
                    <a:pt x="250" y="41"/>
                    <a:pt x="249" y="44"/>
                    <a:pt x="248" y="46"/>
                  </a:cubicBezTo>
                  <a:cubicBezTo>
                    <a:pt x="247" y="49"/>
                    <a:pt x="246" y="52"/>
                    <a:pt x="246" y="55"/>
                  </a:cubicBezTo>
                  <a:cubicBezTo>
                    <a:pt x="246" y="58"/>
                    <a:pt x="247" y="61"/>
                    <a:pt x="247" y="64"/>
                  </a:cubicBezTo>
                  <a:cubicBezTo>
                    <a:pt x="248" y="66"/>
                    <a:pt x="250" y="68"/>
                    <a:pt x="251" y="70"/>
                  </a:cubicBezTo>
                  <a:cubicBezTo>
                    <a:pt x="253" y="72"/>
                    <a:pt x="255" y="73"/>
                    <a:pt x="257" y="74"/>
                  </a:cubicBezTo>
                  <a:cubicBezTo>
                    <a:pt x="259" y="75"/>
                    <a:pt x="262" y="75"/>
                    <a:pt x="265" y="75"/>
                  </a:cubicBezTo>
                  <a:cubicBezTo>
                    <a:pt x="266" y="75"/>
                    <a:pt x="267" y="75"/>
                    <a:pt x="269" y="75"/>
                  </a:cubicBezTo>
                  <a:cubicBezTo>
                    <a:pt x="270" y="75"/>
                    <a:pt x="271" y="74"/>
                    <a:pt x="272" y="74"/>
                  </a:cubicBezTo>
                  <a:cubicBezTo>
                    <a:pt x="274" y="73"/>
                    <a:pt x="275" y="73"/>
                    <a:pt x="276" y="72"/>
                  </a:cubicBezTo>
                  <a:cubicBezTo>
                    <a:pt x="277" y="72"/>
                    <a:pt x="278" y="71"/>
                    <a:pt x="279" y="70"/>
                  </a:cubicBezTo>
                  <a:cubicBezTo>
                    <a:pt x="279" y="82"/>
                    <a:pt x="279" y="82"/>
                    <a:pt x="279" y="82"/>
                  </a:cubicBezTo>
                  <a:cubicBezTo>
                    <a:pt x="277" y="84"/>
                    <a:pt x="275" y="85"/>
                    <a:pt x="272" y="85"/>
                  </a:cubicBezTo>
                  <a:close/>
                  <a:moveTo>
                    <a:pt x="320" y="85"/>
                  </a:moveTo>
                  <a:cubicBezTo>
                    <a:pt x="319" y="85"/>
                    <a:pt x="319" y="86"/>
                    <a:pt x="318" y="86"/>
                  </a:cubicBezTo>
                  <a:cubicBezTo>
                    <a:pt x="317" y="86"/>
                    <a:pt x="316" y="86"/>
                    <a:pt x="315" y="86"/>
                  </a:cubicBezTo>
                  <a:cubicBezTo>
                    <a:pt x="314" y="86"/>
                    <a:pt x="313" y="86"/>
                    <a:pt x="312" y="86"/>
                  </a:cubicBezTo>
                  <a:cubicBezTo>
                    <a:pt x="306" y="86"/>
                    <a:pt x="301" y="85"/>
                    <a:pt x="298" y="81"/>
                  </a:cubicBezTo>
                  <a:cubicBezTo>
                    <a:pt x="295" y="78"/>
                    <a:pt x="294" y="73"/>
                    <a:pt x="294" y="67"/>
                  </a:cubicBezTo>
                  <a:cubicBezTo>
                    <a:pt x="294" y="36"/>
                    <a:pt x="294" y="36"/>
                    <a:pt x="294" y="36"/>
                  </a:cubicBezTo>
                  <a:cubicBezTo>
                    <a:pt x="284" y="36"/>
                    <a:pt x="284" y="36"/>
                    <a:pt x="284" y="36"/>
                  </a:cubicBezTo>
                  <a:cubicBezTo>
                    <a:pt x="284" y="25"/>
                    <a:pt x="284" y="25"/>
                    <a:pt x="284" y="25"/>
                  </a:cubicBezTo>
                  <a:cubicBezTo>
                    <a:pt x="294" y="25"/>
                    <a:pt x="294" y="25"/>
                    <a:pt x="294" y="25"/>
                  </a:cubicBezTo>
                  <a:cubicBezTo>
                    <a:pt x="294" y="11"/>
                    <a:pt x="294" y="11"/>
                    <a:pt x="294" y="11"/>
                  </a:cubicBezTo>
                  <a:cubicBezTo>
                    <a:pt x="308" y="6"/>
                    <a:pt x="308" y="6"/>
                    <a:pt x="308" y="6"/>
                  </a:cubicBezTo>
                  <a:cubicBezTo>
                    <a:pt x="308" y="25"/>
                    <a:pt x="308" y="25"/>
                    <a:pt x="308" y="25"/>
                  </a:cubicBezTo>
                  <a:cubicBezTo>
                    <a:pt x="322" y="25"/>
                    <a:pt x="322" y="25"/>
                    <a:pt x="322" y="25"/>
                  </a:cubicBezTo>
                  <a:cubicBezTo>
                    <a:pt x="322" y="36"/>
                    <a:pt x="322" y="36"/>
                    <a:pt x="322" y="36"/>
                  </a:cubicBezTo>
                  <a:cubicBezTo>
                    <a:pt x="308" y="36"/>
                    <a:pt x="308" y="36"/>
                    <a:pt x="308" y="36"/>
                  </a:cubicBezTo>
                  <a:cubicBezTo>
                    <a:pt x="308" y="65"/>
                    <a:pt x="308" y="65"/>
                    <a:pt x="308" y="65"/>
                  </a:cubicBezTo>
                  <a:cubicBezTo>
                    <a:pt x="308" y="69"/>
                    <a:pt x="308" y="71"/>
                    <a:pt x="310" y="73"/>
                  </a:cubicBezTo>
                  <a:cubicBezTo>
                    <a:pt x="311" y="74"/>
                    <a:pt x="313" y="75"/>
                    <a:pt x="316" y="75"/>
                  </a:cubicBezTo>
                  <a:cubicBezTo>
                    <a:pt x="317" y="75"/>
                    <a:pt x="318" y="75"/>
                    <a:pt x="319" y="75"/>
                  </a:cubicBezTo>
                  <a:cubicBezTo>
                    <a:pt x="320" y="74"/>
                    <a:pt x="321" y="74"/>
                    <a:pt x="322" y="73"/>
                  </a:cubicBezTo>
                  <a:cubicBezTo>
                    <a:pt x="322" y="84"/>
                    <a:pt x="322" y="84"/>
                    <a:pt x="322" y="84"/>
                  </a:cubicBezTo>
                  <a:cubicBezTo>
                    <a:pt x="322" y="85"/>
                    <a:pt x="321" y="85"/>
                    <a:pt x="320" y="85"/>
                  </a:cubicBez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gradFill>
                  <a:gsLst>
                    <a:gs pos="84956">
                      <a:schemeClr val="tx1"/>
                    </a:gs>
                    <a:gs pos="57000">
                      <a:schemeClr val="tx1"/>
                    </a:gs>
                  </a:gsLst>
                  <a:lin ang="5400000" scaled="0"/>
                </a:gradFill>
              </a:endParaRPr>
            </a:p>
          </p:txBody>
        </p:sp>
        <p:sp>
          <p:nvSpPr>
            <p:cNvPr id="26" name="Freeform 7"/>
            <p:cNvSpPr>
              <a:spLocks noChangeAspect="1" noEditPoints="1"/>
            </p:cNvSpPr>
            <p:nvPr/>
          </p:nvSpPr>
          <p:spPr bwMode="auto">
            <a:xfrm>
              <a:off x="1806957" y="5430916"/>
              <a:ext cx="1421535" cy="401205"/>
            </a:xfrm>
            <a:custGeom>
              <a:avLst/>
              <a:gdLst>
                <a:gd name="T0" fmla="*/ 20 w 416"/>
                <a:gd name="T1" fmla="*/ 55 h 117"/>
                <a:gd name="T2" fmla="*/ 0 w 416"/>
                <a:gd name="T3" fmla="*/ 4 h 117"/>
                <a:gd name="T4" fmla="*/ 53 w 416"/>
                <a:gd name="T5" fmla="*/ 18 h 117"/>
                <a:gd name="T6" fmla="*/ 44 w 416"/>
                <a:gd name="T7" fmla="*/ 47 h 117"/>
                <a:gd name="T8" fmla="*/ 42 w 416"/>
                <a:gd name="T9" fmla="*/ 55 h 117"/>
                <a:gd name="T10" fmla="*/ 42 w 416"/>
                <a:gd name="T11" fmla="*/ 89 h 117"/>
                <a:gd name="T12" fmla="*/ 32 w 416"/>
                <a:gd name="T13" fmla="*/ 17 h 117"/>
                <a:gd name="T14" fmla="*/ 25 w 416"/>
                <a:gd name="T15" fmla="*/ 43 h 117"/>
                <a:gd name="T16" fmla="*/ 40 w 416"/>
                <a:gd name="T17" fmla="*/ 29 h 117"/>
                <a:gd name="T18" fmla="*/ 101 w 416"/>
                <a:gd name="T19" fmla="*/ 78 h 117"/>
                <a:gd name="T20" fmla="*/ 102 w 416"/>
                <a:gd name="T21" fmla="*/ 89 h 117"/>
                <a:gd name="T22" fmla="*/ 67 w 416"/>
                <a:gd name="T23" fmla="*/ 82 h 117"/>
                <a:gd name="T24" fmla="*/ 69 w 416"/>
                <a:gd name="T25" fmla="*/ 35 h 117"/>
                <a:gd name="T26" fmla="*/ 108 w 416"/>
                <a:gd name="T27" fmla="*/ 35 h 117"/>
                <a:gd name="T28" fmla="*/ 73 w 416"/>
                <a:gd name="T29" fmla="*/ 63 h 117"/>
                <a:gd name="T30" fmla="*/ 88 w 416"/>
                <a:gd name="T31" fmla="*/ 38 h 117"/>
                <a:gd name="T32" fmla="*/ 73 w 416"/>
                <a:gd name="T33" fmla="*/ 52 h 117"/>
                <a:gd name="T34" fmla="*/ 158 w 416"/>
                <a:gd name="T35" fmla="*/ 79 h 117"/>
                <a:gd name="T36" fmla="*/ 132 w 416"/>
                <a:gd name="T37" fmla="*/ 90 h 117"/>
                <a:gd name="T38" fmla="*/ 120 w 416"/>
                <a:gd name="T39" fmla="*/ 74 h 117"/>
                <a:gd name="T40" fmla="*/ 136 w 416"/>
                <a:gd name="T41" fmla="*/ 80 h 117"/>
                <a:gd name="T42" fmla="*/ 144 w 416"/>
                <a:gd name="T43" fmla="*/ 68 h 117"/>
                <a:gd name="T44" fmla="*/ 124 w 416"/>
                <a:gd name="T45" fmla="*/ 57 h 117"/>
                <a:gd name="T46" fmla="*/ 126 w 416"/>
                <a:gd name="T47" fmla="*/ 32 h 117"/>
                <a:gd name="T48" fmla="*/ 151 w 416"/>
                <a:gd name="T49" fmla="*/ 28 h 117"/>
                <a:gd name="T50" fmla="*/ 154 w 416"/>
                <a:gd name="T51" fmla="*/ 40 h 117"/>
                <a:gd name="T52" fmla="*/ 136 w 416"/>
                <a:gd name="T53" fmla="*/ 40 h 117"/>
                <a:gd name="T54" fmla="*/ 139 w 416"/>
                <a:gd name="T55" fmla="*/ 52 h 117"/>
                <a:gd name="T56" fmla="*/ 159 w 416"/>
                <a:gd name="T57" fmla="*/ 65 h 117"/>
                <a:gd name="T58" fmla="*/ 217 w 416"/>
                <a:gd name="T59" fmla="*/ 81 h 117"/>
                <a:gd name="T60" fmla="*/ 186 w 416"/>
                <a:gd name="T61" fmla="*/ 88 h 117"/>
                <a:gd name="T62" fmla="*/ 179 w 416"/>
                <a:gd name="T63" fmla="*/ 117 h 117"/>
                <a:gd name="T64" fmla="*/ 179 w 416"/>
                <a:gd name="T65" fmla="*/ 38 h 117"/>
                <a:gd name="T66" fmla="*/ 193 w 416"/>
                <a:gd name="T67" fmla="*/ 28 h 117"/>
                <a:gd name="T68" fmla="*/ 223 w 416"/>
                <a:gd name="T69" fmla="*/ 46 h 117"/>
                <a:gd name="T70" fmla="*/ 206 w 416"/>
                <a:gd name="T71" fmla="*/ 43 h 117"/>
                <a:gd name="T72" fmla="*/ 184 w 416"/>
                <a:gd name="T73" fmla="*/ 43 h 117"/>
                <a:gd name="T74" fmla="*/ 180 w 416"/>
                <a:gd name="T75" fmla="*/ 70 h 117"/>
                <a:gd name="T76" fmla="*/ 201 w 416"/>
                <a:gd name="T77" fmla="*/ 78 h 117"/>
                <a:gd name="T78" fmla="*/ 292 w 416"/>
                <a:gd name="T79" fmla="*/ 58 h 117"/>
                <a:gd name="T80" fmla="*/ 260 w 416"/>
                <a:gd name="T81" fmla="*/ 90 h 117"/>
                <a:gd name="T82" fmla="*/ 229 w 416"/>
                <a:gd name="T83" fmla="*/ 59 h 117"/>
                <a:gd name="T84" fmla="*/ 261 w 416"/>
                <a:gd name="T85" fmla="*/ 27 h 117"/>
                <a:gd name="T86" fmla="*/ 292 w 416"/>
                <a:gd name="T87" fmla="*/ 58 h 117"/>
                <a:gd name="T88" fmla="*/ 254 w 416"/>
                <a:gd name="T89" fmla="*/ 39 h 117"/>
                <a:gd name="T90" fmla="*/ 245 w 416"/>
                <a:gd name="T91" fmla="*/ 68 h 117"/>
                <a:gd name="T92" fmla="*/ 273 w 416"/>
                <a:gd name="T93" fmla="*/ 74 h 117"/>
                <a:gd name="T94" fmla="*/ 336 w 416"/>
                <a:gd name="T95" fmla="*/ 42 h 117"/>
                <a:gd name="T96" fmla="*/ 313 w 416"/>
                <a:gd name="T97" fmla="*/ 48 h 117"/>
                <a:gd name="T98" fmla="*/ 298 w 416"/>
                <a:gd name="T99" fmla="*/ 29 h 117"/>
                <a:gd name="T100" fmla="*/ 321 w 416"/>
                <a:gd name="T101" fmla="*/ 30 h 117"/>
                <a:gd name="T102" fmla="*/ 352 w 416"/>
                <a:gd name="T103" fmla="*/ 89 h 117"/>
                <a:gd name="T104" fmla="*/ 402 w 416"/>
                <a:gd name="T105" fmla="*/ 80 h 117"/>
                <a:gd name="T106" fmla="*/ 382 w 416"/>
                <a:gd name="T107" fmla="*/ 90 h 117"/>
                <a:gd name="T108" fmla="*/ 357 w 416"/>
                <a:gd name="T109" fmla="*/ 60 h 117"/>
                <a:gd name="T110" fmla="*/ 385 w 416"/>
                <a:gd name="T111" fmla="*/ 27 h 117"/>
                <a:gd name="T112" fmla="*/ 402 w 416"/>
                <a:gd name="T113" fmla="*/ 36 h 117"/>
                <a:gd name="T114" fmla="*/ 416 w 416"/>
                <a:gd name="T115" fmla="*/ 89 h 117"/>
                <a:gd name="T116" fmla="*/ 398 w 416"/>
                <a:gd name="T117" fmla="*/ 43 h 117"/>
                <a:gd name="T118" fmla="*/ 376 w 416"/>
                <a:gd name="T119" fmla="*/ 44 h 117"/>
                <a:gd name="T120" fmla="*/ 376 w 416"/>
                <a:gd name="T121" fmla="*/ 74 h 117"/>
                <a:gd name="T122" fmla="*/ 398 w 416"/>
                <a:gd name="T12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117">
                  <a:moveTo>
                    <a:pt x="42" y="89"/>
                  </a:moveTo>
                  <a:cubicBezTo>
                    <a:pt x="32" y="65"/>
                    <a:pt x="32" y="65"/>
                    <a:pt x="32" y="65"/>
                  </a:cubicBezTo>
                  <a:cubicBezTo>
                    <a:pt x="30" y="61"/>
                    <a:pt x="29" y="58"/>
                    <a:pt x="27" y="57"/>
                  </a:cubicBezTo>
                  <a:cubicBezTo>
                    <a:pt x="25" y="55"/>
                    <a:pt x="22" y="55"/>
                    <a:pt x="20" y="55"/>
                  </a:cubicBezTo>
                  <a:cubicBezTo>
                    <a:pt x="14" y="55"/>
                    <a:pt x="14" y="55"/>
                    <a:pt x="14" y="55"/>
                  </a:cubicBezTo>
                  <a:cubicBezTo>
                    <a:pt x="14" y="89"/>
                    <a:pt x="14" y="89"/>
                    <a:pt x="14" y="89"/>
                  </a:cubicBezTo>
                  <a:cubicBezTo>
                    <a:pt x="0" y="89"/>
                    <a:pt x="0" y="89"/>
                    <a:pt x="0" y="89"/>
                  </a:cubicBezTo>
                  <a:cubicBezTo>
                    <a:pt x="0" y="4"/>
                    <a:pt x="0" y="4"/>
                    <a:pt x="0" y="4"/>
                  </a:cubicBezTo>
                  <a:cubicBezTo>
                    <a:pt x="27" y="4"/>
                    <a:pt x="27" y="4"/>
                    <a:pt x="27" y="4"/>
                  </a:cubicBezTo>
                  <a:cubicBezTo>
                    <a:pt x="32" y="4"/>
                    <a:pt x="36" y="5"/>
                    <a:pt x="39" y="6"/>
                  </a:cubicBezTo>
                  <a:cubicBezTo>
                    <a:pt x="43" y="7"/>
                    <a:pt x="46" y="9"/>
                    <a:pt x="48" y="11"/>
                  </a:cubicBezTo>
                  <a:cubicBezTo>
                    <a:pt x="50" y="13"/>
                    <a:pt x="52" y="15"/>
                    <a:pt x="53" y="18"/>
                  </a:cubicBezTo>
                  <a:cubicBezTo>
                    <a:pt x="54" y="21"/>
                    <a:pt x="55" y="24"/>
                    <a:pt x="55" y="27"/>
                  </a:cubicBezTo>
                  <a:cubicBezTo>
                    <a:pt x="55" y="30"/>
                    <a:pt x="54" y="33"/>
                    <a:pt x="54" y="36"/>
                  </a:cubicBezTo>
                  <a:cubicBezTo>
                    <a:pt x="53" y="38"/>
                    <a:pt x="51" y="40"/>
                    <a:pt x="50" y="42"/>
                  </a:cubicBezTo>
                  <a:cubicBezTo>
                    <a:pt x="48" y="44"/>
                    <a:pt x="46" y="46"/>
                    <a:pt x="44" y="47"/>
                  </a:cubicBezTo>
                  <a:cubicBezTo>
                    <a:pt x="42" y="49"/>
                    <a:pt x="39" y="50"/>
                    <a:pt x="36" y="51"/>
                  </a:cubicBezTo>
                  <a:cubicBezTo>
                    <a:pt x="36" y="51"/>
                    <a:pt x="36" y="51"/>
                    <a:pt x="36" y="51"/>
                  </a:cubicBezTo>
                  <a:cubicBezTo>
                    <a:pt x="37" y="51"/>
                    <a:pt x="38" y="52"/>
                    <a:pt x="39" y="52"/>
                  </a:cubicBezTo>
                  <a:cubicBezTo>
                    <a:pt x="40" y="53"/>
                    <a:pt x="41" y="54"/>
                    <a:pt x="42" y="55"/>
                  </a:cubicBezTo>
                  <a:cubicBezTo>
                    <a:pt x="43" y="56"/>
                    <a:pt x="43" y="57"/>
                    <a:pt x="44" y="58"/>
                  </a:cubicBezTo>
                  <a:cubicBezTo>
                    <a:pt x="45" y="59"/>
                    <a:pt x="45" y="60"/>
                    <a:pt x="46" y="61"/>
                  </a:cubicBezTo>
                  <a:cubicBezTo>
                    <a:pt x="59" y="89"/>
                    <a:pt x="59" y="89"/>
                    <a:pt x="59" y="89"/>
                  </a:cubicBezTo>
                  <a:lnTo>
                    <a:pt x="42" y="89"/>
                  </a:lnTo>
                  <a:close/>
                  <a:moveTo>
                    <a:pt x="40" y="29"/>
                  </a:moveTo>
                  <a:cubicBezTo>
                    <a:pt x="40" y="27"/>
                    <a:pt x="40" y="25"/>
                    <a:pt x="39" y="23"/>
                  </a:cubicBezTo>
                  <a:cubicBezTo>
                    <a:pt x="39" y="22"/>
                    <a:pt x="38" y="21"/>
                    <a:pt x="36" y="20"/>
                  </a:cubicBezTo>
                  <a:cubicBezTo>
                    <a:pt x="35" y="18"/>
                    <a:pt x="34" y="18"/>
                    <a:pt x="32" y="17"/>
                  </a:cubicBezTo>
                  <a:cubicBezTo>
                    <a:pt x="30" y="16"/>
                    <a:pt x="28" y="16"/>
                    <a:pt x="25" y="16"/>
                  </a:cubicBezTo>
                  <a:cubicBezTo>
                    <a:pt x="14" y="16"/>
                    <a:pt x="14" y="16"/>
                    <a:pt x="14" y="16"/>
                  </a:cubicBezTo>
                  <a:cubicBezTo>
                    <a:pt x="14" y="43"/>
                    <a:pt x="14" y="43"/>
                    <a:pt x="14" y="43"/>
                  </a:cubicBezTo>
                  <a:cubicBezTo>
                    <a:pt x="25" y="43"/>
                    <a:pt x="25" y="43"/>
                    <a:pt x="25" y="43"/>
                  </a:cubicBezTo>
                  <a:cubicBezTo>
                    <a:pt x="27" y="43"/>
                    <a:pt x="29" y="42"/>
                    <a:pt x="31" y="42"/>
                  </a:cubicBezTo>
                  <a:cubicBezTo>
                    <a:pt x="33" y="41"/>
                    <a:pt x="35" y="40"/>
                    <a:pt x="36" y="39"/>
                  </a:cubicBezTo>
                  <a:cubicBezTo>
                    <a:pt x="37" y="37"/>
                    <a:pt x="38" y="36"/>
                    <a:pt x="39" y="34"/>
                  </a:cubicBezTo>
                  <a:cubicBezTo>
                    <a:pt x="40" y="32"/>
                    <a:pt x="40" y="31"/>
                    <a:pt x="40" y="29"/>
                  </a:cubicBezTo>
                  <a:close/>
                  <a:moveTo>
                    <a:pt x="73" y="63"/>
                  </a:moveTo>
                  <a:cubicBezTo>
                    <a:pt x="74" y="68"/>
                    <a:pt x="75" y="72"/>
                    <a:pt x="78" y="75"/>
                  </a:cubicBezTo>
                  <a:cubicBezTo>
                    <a:pt x="82" y="78"/>
                    <a:pt x="86" y="80"/>
                    <a:pt x="92" y="80"/>
                  </a:cubicBezTo>
                  <a:cubicBezTo>
                    <a:pt x="95" y="80"/>
                    <a:pt x="98" y="79"/>
                    <a:pt x="101" y="78"/>
                  </a:cubicBezTo>
                  <a:cubicBezTo>
                    <a:pt x="105" y="77"/>
                    <a:pt x="107" y="76"/>
                    <a:pt x="110" y="74"/>
                  </a:cubicBezTo>
                  <a:cubicBezTo>
                    <a:pt x="110" y="85"/>
                    <a:pt x="110" y="85"/>
                    <a:pt x="110" y="85"/>
                  </a:cubicBezTo>
                  <a:cubicBezTo>
                    <a:pt x="109" y="86"/>
                    <a:pt x="108" y="86"/>
                    <a:pt x="106" y="87"/>
                  </a:cubicBezTo>
                  <a:cubicBezTo>
                    <a:pt x="105" y="88"/>
                    <a:pt x="104" y="88"/>
                    <a:pt x="102" y="89"/>
                  </a:cubicBezTo>
                  <a:cubicBezTo>
                    <a:pt x="100" y="89"/>
                    <a:pt x="98" y="90"/>
                    <a:pt x="96" y="90"/>
                  </a:cubicBezTo>
                  <a:cubicBezTo>
                    <a:pt x="93" y="90"/>
                    <a:pt x="91" y="90"/>
                    <a:pt x="88" y="90"/>
                  </a:cubicBezTo>
                  <a:cubicBezTo>
                    <a:pt x="84" y="90"/>
                    <a:pt x="80" y="90"/>
                    <a:pt x="76" y="88"/>
                  </a:cubicBezTo>
                  <a:cubicBezTo>
                    <a:pt x="73" y="87"/>
                    <a:pt x="70" y="85"/>
                    <a:pt x="67" y="82"/>
                  </a:cubicBezTo>
                  <a:cubicBezTo>
                    <a:pt x="65" y="80"/>
                    <a:pt x="63" y="77"/>
                    <a:pt x="61" y="73"/>
                  </a:cubicBezTo>
                  <a:cubicBezTo>
                    <a:pt x="60" y="69"/>
                    <a:pt x="59" y="64"/>
                    <a:pt x="59" y="59"/>
                  </a:cubicBezTo>
                  <a:cubicBezTo>
                    <a:pt x="59" y="54"/>
                    <a:pt x="60" y="49"/>
                    <a:pt x="62" y="45"/>
                  </a:cubicBezTo>
                  <a:cubicBezTo>
                    <a:pt x="64" y="41"/>
                    <a:pt x="66" y="38"/>
                    <a:pt x="69" y="35"/>
                  </a:cubicBezTo>
                  <a:cubicBezTo>
                    <a:pt x="71" y="32"/>
                    <a:pt x="75" y="30"/>
                    <a:pt x="78" y="29"/>
                  </a:cubicBezTo>
                  <a:cubicBezTo>
                    <a:pt x="81" y="28"/>
                    <a:pt x="85" y="27"/>
                    <a:pt x="88" y="27"/>
                  </a:cubicBezTo>
                  <a:cubicBezTo>
                    <a:pt x="93" y="27"/>
                    <a:pt x="96" y="28"/>
                    <a:pt x="100" y="29"/>
                  </a:cubicBezTo>
                  <a:cubicBezTo>
                    <a:pt x="103" y="31"/>
                    <a:pt x="106" y="33"/>
                    <a:pt x="108" y="35"/>
                  </a:cubicBezTo>
                  <a:cubicBezTo>
                    <a:pt x="110" y="38"/>
                    <a:pt x="112" y="41"/>
                    <a:pt x="113" y="44"/>
                  </a:cubicBezTo>
                  <a:cubicBezTo>
                    <a:pt x="114" y="48"/>
                    <a:pt x="115" y="52"/>
                    <a:pt x="115" y="56"/>
                  </a:cubicBezTo>
                  <a:cubicBezTo>
                    <a:pt x="115" y="63"/>
                    <a:pt x="115" y="63"/>
                    <a:pt x="115" y="63"/>
                  </a:cubicBezTo>
                  <a:lnTo>
                    <a:pt x="73" y="63"/>
                  </a:lnTo>
                  <a:close/>
                  <a:moveTo>
                    <a:pt x="100" y="47"/>
                  </a:moveTo>
                  <a:cubicBezTo>
                    <a:pt x="100" y="45"/>
                    <a:pt x="99" y="43"/>
                    <a:pt x="98" y="42"/>
                  </a:cubicBezTo>
                  <a:cubicBezTo>
                    <a:pt x="97" y="41"/>
                    <a:pt x="96" y="40"/>
                    <a:pt x="94" y="39"/>
                  </a:cubicBezTo>
                  <a:cubicBezTo>
                    <a:pt x="92" y="38"/>
                    <a:pt x="90" y="38"/>
                    <a:pt x="88" y="38"/>
                  </a:cubicBezTo>
                  <a:cubicBezTo>
                    <a:pt x="86" y="38"/>
                    <a:pt x="85" y="38"/>
                    <a:pt x="83" y="39"/>
                  </a:cubicBezTo>
                  <a:cubicBezTo>
                    <a:pt x="81" y="40"/>
                    <a:pt x="80" y="41"/>
                    <a:pt x="79" y="42"/>
                  </a:cubicBezTo>
                  <a:cubicBezTo>
                    <a:pt x="77" y="43"/>
                    <a:pt x="76" y="45"/>
                    <a:pt x="75" y="46"/>
                  </a:cubicBezTo>
                  <a:cubicBezTo>
                    <a:pt x="74" y="48"/>
                    <a:pt x="74" y="50"/>
                    <a:pt x="73" y="52"/>
                  </a:cubicBezTo>
                  <a:cubicBezTo>
                    <a:pt x="101" y="52"/>
                    <a:pt x="101" y="52"/>
                    <a:pt x="101" y="52"/>
                  </a:cubicBezTo>
                  <a:cubicBezTo>
                    <a:pt x="101" y="50"/>
                    <a:pt x="101" y="48"/>
                    <a:pt x="100" y="47"/>
                  </a:cubicBezTo>
                  <a:close/>
                  <a:moveTo>
                    <a:pt x="160" y="72"/>
                  </a:moveTo>
                  <a:cubicBezTo>
                    <a:pt x="160" y="74"/>
                    <a:pt x="159" y="77"/>
                    <a:pt x="158" y="79"/>
                  </a:cubicBezTo>
                  <a:cubicBezTo>
                    <a:pt x="157" y="81"/>
                    <a:pt x="156" y="83"/>
                    <a:pt x="154" y="85"/>
                  </a:cubicBezTo>
                  <a:cubicBezTo>
                    <a:pt x="152" y="87"/>
                    <a:pt x="149" y="88"/>
                    <a:pt x="146" y="89"/>
                  </a:cubicBezTo>
                  <a:cubicBezTo>
                    <a:pt x="143" y="90"/>
                    <a:pt x="140" y="90"/>
                    <a:pt x="136" y="90"/>
                  </a:cubicBezTo>
                  <a:cubicBezTo>
                    <a:pt x="135" y="90"/>
                    <a:pt x="133" y="90"/>
                    <a:pt x="132" y="90"/>
                  </a:cubicBezTo>
                  <a:cubicBezTo>
                    <a:pt x="131" y="90"/>
                    <a:pt x="129" y="90"/>
                    <a:pt x="128" y="89"/>
                  </a:cubicBezTo>
                  <a:cubicBezTo>
                    <a:pt x="126" y="89"/>
                    <a:pt x="125" y="89"/>
                    <a:pt x="124" y="88"/>
                  </a:cubicBezTo>
                  <a:cubicBezTo>
                    <a:pt x="122" y="88"/>
                    <a:pt x="121" y="88"/>
                    <a:pt x="120" y="87"/>
                  </a:cubicBezTo>
                  <a:cubicBezTo>
                    <a:pt x="120" y="74"/>
                    <a:pt x="120" y="74"/>
                    <a:pt x="120" y="74"/>
                  </a:cubicBezTo>
                  <a:cubicBezTo>
                    <a:pt x="121" y="75"/>
                    <a:pt x="123" y="76"/>
                    <a:pt x="124" y="76"/>
                  </a:cubicBezTo>
                  <a:cubicBezTo>
                    <a:pt x="125" y="77"/>
                    <a:pt x="127" y="78"/>
                    <a:pt x="128" y="78"/>
                  </a:cubicBezTo>
                  <a:cubicBezTo>
                    <a:pt x="130" y="79"/>
                    <a:pt x="131" y="79"/>
                    <a:pt x="133" y="79"/>
                  </a:cubicBezTo>
                  <a:cubicBezTo>
                    <a:pt x="134" y="80"/>
                    <a:pt x="135" y="80"/>
                    <a:pt x="136" y="80"/>
                  </a:cubicBezTo>
                  <a:cubicBezTo>
                    <a:pt x="140" y="80"/>
                    <a:pt x="142" y="79"/>
                    <a:pt x="144" y="78"/>
                  </a:cubicBezTo>
                  <a:cubicBezTo>
                    <a:pt x="145" y="77"/>
                    <a:pt x="146" y="75"/>
                    <a:pt x="146" y="73"/>
                  </a:cubicBezTo>
                  <a:cubicBezTo>
                    <a:pt x="146" y="72"/>
                    <a:pt x="146" y="71"/>
                    <a:pt x="146" y="71"/>
                  </a:cubicBezTo>
                  <a:cubicBezTo>
                    <a:pt x="145" y="70"/>
                    <a:pt x="145" y="69"/>
                    <a:pt x="144" y="68"/>
                  </a:cubicBezTo>
                  <a:cubicBezTo>
                    <a:pt x="143" y="68"/>
                    <a:pt x="142" y="67"/>
                    <a:pt x="140" y="66"/>
                  </a:cubicBezTo>
                  <a:cubicBezTo>
                    <a:pt x="139" y="65"/>
                    <a:pt x="137" y="64"/>
                    <a:pt x="134" y="63"/>
                  </a:cubicBezTo>
                  <a:cubicBezTo>
                    <a:pt x="132" y="62"/>
                    <a:pt x="130" y="61"/>
                    <a:pt x="128" y="60"/>
                  </a:cubicBezTo>
                  <a:cubicBezTo>
                    <a:pt x="127" y="59"/>
                    <a:pt x="125" y="58"/>
                    <a:pt x="124" y="57"/>
                  </a:cubicBezTo>
                  <a:cubicBezTo>
                    <a:pt x="123" y="55"/>
                    <a:pt x="122" y="54"/>
                    <a:pt x="121" y="52"/>
                  </a:cubicBezTo>
                  <a:cubicBezTo>
                    <a:pt x="120" y="50"/>
                    <a:pt x="120" y="48"/>
                    <a:pt x="120" y="45"/>
                  </a:cubicBezTo>
                  <a:cubicBezTo>
                    <a:pt x="120" y="43"/>
                    <a:pt x="121" y="40"/>
                    <a:pt x="122" y="38"/>
                  </a:cubicBezTo>
                  <a:cubicBezTo>
                    <a:pt x="123" y="36"/>
                    <a:pt x="124" y="34"/>
                    <a:pt x="126" y="32"/>
                  </a:cubicBezTo>
                  <a:cubicBezTo>
                    <a:pt x="128" y="31"/>
                    <a:pt x="131" y="29"/>
                    <a:pt x="134" y="28"/>
                  </a:cubicBezTo>
                  <a:cubicBezTo>
                    <a:pt x="136" y="28"/>
                    <a:pt x="140" y="27"/>
                    <a:pt x="143" y="27"/>
                  </a:cubicBezTo>
                  <a:cubicBezTo>
                    <a:pt x="144" y="27"/>
                    <a:pt x="146" y="27"/>
                    <a:pt x="147" y="27"/>
                  </a:cubicBezTo>
                  <a:cubicBezTo>
                    <a:pt x="148" y="27"/>
                    <a:pt x="149" y="28"/>
                    <a:pt x="151" y="28"/>
                  </a:cubicBezTo>
                  <a:cubicBezTo>
                    <a:pt x="152" y="28"/>
                    <a:pt x="153" y="28"/>
                    <a:pt x="154" y="29"/>
                  </a:cubicBezTo>
                  <a:cubicBezTo>
                    <a:pt x="155" y="29"/>
                    <a:pt x="156" y="29"/>
                    <a:pt x="157" y="30"/>
                  </a:cubicBezTo>
                  <a:cubicBezTo>
                    <a:pt x="157" y="42"/>
                    <a:pt x="157" y="42"/>
                    <a:pt x="157" y="42"/>
                  </a:cubicBezTo>
                  <a:cubicBezTo>
                    <a:pt x="156" y="41"/>
                    <a:pt x="155" y="41"/>
                    <a:pt x="154" y="40"/>
                  </a:cubicBezTo>
                  <a:cubicBezTo>
                    <a:pt x="152" y="40"/>
                    <a:pt x="151" y="39"/>
                    <a:pt x="150" y="39"/>
                  </a:cubicBezTo>
                  <a:cubicBezTo>
                    <a:pt x="149" y="39"/>
                    <a:pt x="148" y="38"/>
                    <a:pt x="146" y="38"/>
                  </a:cubicBezTo>
                  <a:cubicBezTo>
                    <a:pt x="145" y="38"/>
                    <a:pt x="144" y="38"/>
                    <a:pt x="143" y="38"/>
                  </a:cubicBezTo>
                  <a:cubicBezTo>
                    <a:pt x="140" y="38"/>
                    <a:pt x="138" y="38"/>
                    <a:pt x="136" y="40"/>
                  </a:cubicBezTo>
                  <a:cubicBezTo>
                    <a:pt x="135" y="41"/>
                    <a:pt x="134" y="42"/>
                    <a:pt x="134" y="44"/>
                  </a:cubicBezTo>
                  <a:cubicBezTo>
                    <a:pt x="134" y="45"/>
                    <a:pt x="134" y="46"/>
                    <a:pt x="134" y="47"/>
                  </a:cubicBezTo>
                  <a:cubicBezTo>
                    <a:pt x="135" y="48"/>
                    <a:pt x="135" y="49"/>
                    <a:pt x="136" y="50"/>
                  </a:cubicBezTo>
                  <a:cubicBezTo>
                    <a:pt x="137" y="50"/>
                    <a:pt x="138" y="51"/>
                    <a:pt x="139" y="52"/>
                  </a:cubicBezTo>
                  <a:cubicBezTo>
                    <a:pt x="141" y="52"/>
                    <a:pt x="142" y="53"/>
                    <a:pt x="144" y="54"/>
                  </a:cubicBezTo>
                  <a:cubicBezTo>
                    <a:pt x="147" y="55"/>
                    <a:pt x="149" y="56"/>
                    <a:pt x="151" y="57"/>
                  </a:cubicBezTo>
                  <a:cubicBezTo>
                    <a:pt x="153" y="58"/>
                    <a:pt x="154" y="59"/>
                    <a:pt x="156" y="60"/>
                  </a:cubicBezTo>
                  <a:cubicBezTo>
                    <a:pt x="157" y="62"/>
                    <a:pt x="158" y="63"/>
                    <a:pt x="159" y="65"/>
                  </a:cubicBezTo>
                  <a:cubicBezTo>
                    <a:pt x="160" y="67"/>
                    <a:pt x="160" y="69"/>
                    <a:pt x="160" y="72"/>
                  </a:cubicBezTo>
                  <a:close/>
                  <a:moveTo>
                    <a:pt x="225" y="57"/>
                  </a:moveTo>
                  <a:cubicBezTo>
                    <a:pt x="225" y="62"/>
                    <a:pt x="224" y="66"/>
                    <a:pt x="223" y="70"/>
                  </a:cubicBezTo>
                  <a:cubicBezTo>
                    <a:pt x="222" y="74"/>
                    <a:pt x="220" y="78"/>
                    <a:pt x="217" y="81"/>
                  </a:cubicBezTo>
                  <a:cubicBezTo>
                    <a:pt x="215" y="84"/>
                    <a:pt x="212" y="86"/>
                    <a:pt x="209" y="88"/>
                  </a:cubicBezTo>
                  <a:cubicBezTo>
                    <a:pt x="205" y="90"/>
                    <a:pt x="201" y="90"/>
                    <a:pt x="197" y="90"/>
                  </a:cubicBezTo>
                  <a:cubicBezTo>
                    <a:pt x="195" y="90"/>
                    <a:pt x="193" y="90"/>
                    <a:pt x="191" y="90"/>
                  </a:cubicBezTo>
                  <a:cubicBezTo>
                    <a:pt x="189" y="89"/>
                    <a:pt x="188" y="89"/>
                    <a:pt x="186" y="88"/>
                  </a:cubicBezTo>
                  <a:cubicBezTo>
                    <a:pt x="185" y="87"/>
                    <a:pt x="184" y="86"/>
                    <a:pt x="183" y="85"/>
                  </a:cubicBezTo>
                  <a:cubicBezTo>
                    <a:pt x="182" y="84"/>
                    <a:pt x="181" y="83"/>
                    <a:pt x="180" y="81"/>
                  </a:cubicBezTo>
                  <a:cubicBezTo>
                    <a:pt x="179" y="81"/>
                    <a:pt x="179" y="81"/>
                    <a:pt x="179" y="81"/>
                  </a:cubicBezTo>
                  <a:cubicBezTo>
                    <a:pt x="179" y="117"/>
                    <a:pt x="179" y="117"/>
                    <a:pt x="179" y="117"/>
                  </a:cubicBezTo>
                  <a:cubicBezTo>
                    <a:pt x="166" y="117"/>
                    <a:pt x="166" y="117"/>
                    <a:pt x="166" y="117"/>
                  </a:cubicBezTo>
                  <a:cubicBezTo>
                    <a:pt x="166" y="29"/>
                    <a:pt x="166" y="29"/>
                    <a:pt x="166" y="29"/>
                  </a:cubicBezTo>
                  <a:cubicBezTo>
                    <a:pt x="179" y="29"/>
                    <a:pt x="179" y="29"/>
                    <a:pt x="179" y="29"/>
                  </a:cubicBezTo>
                  <a:cubicBezTo>
                    <a:pt x="179" y="38"/>
                    <a:pt x="179" y="38"/>
                    <a:pt x="179" y="38"/>
                  </a:cubicBezTo>
                  <a:cubicBezTo>
                    <a:pt x="180" y="38"/>
                    <a:pt x="180" y="38"/>
                    <a:pt x="180" y="38"/>
                  </a:cubicBezTo>
                  <a:cubicBezTo>
                    <a:pt x="181" y="37"/>
                    <a:pt x="182" y="35"/>
                    <a:pt x="183" y="34"/>
                  </a:cubicBezTo>
                  <a:cubicBezTo>
                    <a:pt x="185" y="32"/>
                    <a:pt x="186" y="31"/>
                    <a:pt x="188" y="30"/>
                  </a:cubicBezTo>
                  <a:cubicBezTo>
                    <a:pt x="189" y="29"/>
                    <a:pt x="191" y="28"/>
                    <a:pt x="193" y="28"/>
                  </a:cubicBezTo>
                  <a:cubicBezTo>
                    <a:pt x="195" y="27"/>
                    <a:pt x="197" y="27"/>
                    <a:pt x="200" y="27"/>
                  </a:cubicBezTo>
                  <a:cubicBezTo>
                    <a:pt x="204" y="27"/>
                    <a:pt x="208" y="28"/>
                    <a:pt x="211" y="29"/>
                  </a:cubicBezTo>
                  <a:cubicBezTo>
                    <a:pt x="214" y="31"/>
                    <a:pt x="217" y="33"/>
                    <a:pt x="219" y="36"/>
                  </a:cubicBezTo>
                  <a:cubicBezTo>
                    <a:pt x="221" y="39"/>
                    <a:pt x="222" y="42"/>
                    <a:pt x="223" y="46"/>
                  </a:cubicBezTo>
                  <a:cubicBezTo>
                    <a:pt x="224" y="49"/>
                    <a:pt x="225" y="53"/>
                    <a:pt x="225" y="57"/>
                  </a:cubicBezTo>
                  <a:close/>
                  <a:moveTo>
                    <a:pt x="210" y="57"/>
                  </a:moveTo>
                  <a:cubicBezTo>
                    <a:pt x="210" y="54"/>
                    <a:pt x="210" y="51"/>
                    <a:pt x="209" y="49"/>
                  </a:cubicBezTo>
                  <a:cubicBezTo>
                    <a:pt x="209" y="47"/>
                    <a:pt x="208" y="45"/>
                    <a:pt x="206" y="43"/>
                  </a:cubicBezTo>
                  <a:cubicBezTo>
                    <a:pt x="205" y="42"/>
                    <a:pt x="204" y="40"/>
                    <a:pt x="202" y="39"/>
                  </a:cubicBezTo>
                  <a:cubicBezTo>
                    <a:pt x="200" y="39"/>
                    <a:pt x="198" y="38"/>
                    <a:pt x="195" y="38"/>
                  </a:cubicBezTo>
                  <a:cubicBezTo>
                    <a:pt x="193" y="38"/>
                    <a:pt x="191" y="39"/>
                    <a:pt x="189" y="40"/>
                  </a:cubicBezTo>
                  <a:cubicBezTo>
                    <a:pt x="187" y="40"/>
                    <a:pt x="185" y="42"/>
                    <a:pt x="184" y="43"/>
                  </a:cubicBezTo>
                  <a:cubicBezTo>
                    <a:pt x="182" y="45"/>
                    <a:pt x="181" y="47"/>
                    <a:pt x="181" y="49"/>
                  </a:cubicBezTo>
                  <a:cubicBezTo>
                    <a:pt x="180" y="51"/>
                    <a:pt x="179" y="54"/>
                    <a:pt x="179" y="56"/>
                  </a:cubicBezTo>
                  <a:cubicBezTo>
                    <a:pt x="179" y="64"/>
                    <a:pt x="179" y="64"/>
                    <a:pt x="179" y="64"/>
                  </a:cubicBezTo>
                  <a:cubicBezTo>
                    <a:pt x="179" y="66"/>
                    <a:pt x="180" y="68"/>
                    <a:pt x="180" y="70"/>
                  </a:cubicBezTo>
                  <a:cubicBezTo>
                    <a:pt x="181" y="72"/>
                    <a:pt x="182" y="74"/>
                    <a:pt x="184" y="75"/>
                  </a:cubicBezTo>
                  <a:cubicBezTo>
                    <a:pt x="185" y="76"/>
                    <a:pt x="186" y="77"/>
                    <a:pt x="188" y="78"/>
                  </a:cubicBezTo>
                  <a:cubicBezTo>
                    <a:pt x="190" y="79"/>
                    <a:pt x="192" y="79"/>
                    <a:pt x="194" y="79"/>
                  </a:cubicBezTo>
                  <a:cubicBezTo>
                    <a:pt x="197" y="79"/>
                    <a:pt x="199" y="79"/>
                    <a:pt x="201" y="78"/>
                  </a:cubicBezTo>
                  <a:cubicBezTo>
                    <a:pt x="203" y="77"/>
                    <a:pt x="205" y="76"/>
                    <a:pt x="206" y="74"/>
                  </a:cubicBezTo>
                  <a:cubicBezTo>
                    <a:pt x="207" y="72"/>
                    <a:pt x="208" y="69"/>
                    <a:pt x="209" y="67"/>
                  </a:cubicBezTo>
                  <a:cubicBezTo>
                    <a:pt x="210" y="64"/>
                    <a:pt x="210" y="61"/>
                    <a:pt x="210" y="57"/>
                  </a:cubicBezTo>
                  <a:close/>
                  <a:moveTo>
                    <a:pt x="292" y="58"/>
                  </a:moveTo>
                  <a:cubicBezTo>
                    <a:pt x="292" y="63"/>
                    <a:pt x="291" y="68"/>
                    <a:pt x="289" y="72"/>
                  </a:cubicBezTo>
                  <a:cubicBezTo>
                    <a:pt x="288" y="76"/>
                    <a:pt x="286" y="79"/>
                    <a:pt x="283" y="82"/>
                  </a:cubicBezTo>
                  <a:cubicBezTo>
                    <a:pt x="280" y="85"/>
                    <a:pt x="277" y="87"/>
                    <a:pt x="273" y="88"/>
                  </a:cubicBezTo>
                  <a:cubicBezTo>
                    <a:pt x="269" y="90"/>
                    <a:pt x="265" y="90"/>
                    <a:pt x="260" y="90"/>
                  </a:cubicBezTo>
                  <a:cubicBezTo>
                    <a:pt x="255" y="90"/>
                    <a:pt x="251" y="90"/>
                    <a:pt x="247" y="88"/>
                  </a:cubicBezTo>
                  <a:cubicBezTo>
                    <a:pt x="243" y="87"/>
                    <a:pt x="240" y="85"/>
                    <a:pt x="238" y="82"/>
                  </a:cubicBezTo>
                  <a:cubicBezTo>
                    <a:pt x="235" y="79"/>
                    <a:pt x="233" y="76"/>
                    <a:pt x="232" y="72"/>
                  </a:cubicBezTo>
                  <a:cubicBezTo>
                    <a:pt x="230" y="68"/>
                    <a:pt x="229" y="64"/>
                    <a:pt x="229" y="59"/>
                  </a:cubicBezTo>
                  <a:cubicBezTo>
                    <a:pt x="229" y="54"/>
                    <a:pt x="230" y="49"/>
                    <a:pt x="232" y="45"/>
                  </a:cubicBezTo>
                  <a:cubicBezTo>
                    <a:pt x="233" y="41"/>
                    <a:pt x="236" y="38"/>
                    <a:pt x="238" y="35"/>
                  </a:cubicBezTo>
                  <a:cubicBezTo>
                    <a:pt x="241" y="33"/>
                    <a:pt x="245" y="31"/>
                    <a:pt x="248" y="29"/>
                  </a:cubicBezTo>
                  <a:cubicBezTo>
                    <a:pt x="252" y="28"/>
                    <a:pt x="257" y="27"/>
                    <a:pt x="261" y="27"/>
                  </a:cubicBezTo>
                  <a:cubicBezTo>
                    <a:pt x="266" y="27"/>
                    <a:pt x="271" y="28"/>
                    <a:pt x="274" y="29"/>
                  </a:cubicBezTo>
                  <a:cubicBezTo>
                    <a:pt x="278" y="31"/>
                    <a:pt x="281" y="33"/>
                    <a:pt x="284" y="36"/>
                  </a:cubicBezTo>
                  <a:cubicBezTo>
                    <a:pt x="286" y="38"/>
                    <a:pt x="288" y="42"/>
                    <a:pt x="290" y="45"/>
                  </a:cubicBezTo>
                  <a:cubicBezTo>
                    <a:pt x="291" y="49"/>
                    <a:pt x="292" y="54"/>
                    <a:pt x="292" y="58"/>
                  </a:cubicBezTo>
                  <a:close/>
                  <a:moveTo>
                    <a:pt x="277" y="59"/>
                  </a:moveTo>
                  <a:cubicBezTo>
                    <a:pt x="277" y="52"/>
                    <a:pt x="276" y="47"/>
                    <a:pt x="273" y="43"/>
                  </a:cubicBezTo>
                  <a:cubicBezTo>
                    <a:pt x="270" y="40"/>
                    <a:pt x="266" y="38"/>
                    <a:pt x="261" y="38"/>
                  </a:cubicBezTo>
                  <a:cubicBezTo>
                    <a:pt x="258" y="38"/>
                    <a:pt x="256" y="39"/>
                    <a:pt x="254" y="39"/>
                  </a:cubicBezTo>
                  <a:cubicBezTo>
                    <a:pt x="252" y="40"/>
                    <a:pt x="250" y="42"/>
                    <a:pt x="248" y="43"/>
                  </a:cubicBezTo>
                  <a:cubicBezTo>
                    <a:pt x="247" y="45"/>
                    <a:pt x="246" y="47"/>
                    <a:pt x="245" y="50"/>
                  </a:cubicBezTo>
                  <a:cubicBezTo>
                    <a:pt x="244" y="52"/>
                    <a:pt x="244" y="55"/>
                    <a:pt x="244" y="59"/>
                  </a:cubicBezTo>
                  <a:cubicBezTo>
                    <a:pt x="244" y="62"/>
                    <a:pt x="244" y="65"/>
                    <a:pt x="245" y="68"/>
                  </a:cubicBezTo>
                  <a:cubicBezTo>
                    <a:pt x="246" y="70"/>
                    <a:pt x="247" y="73"/>
                    <a:pt x="248" y="74"/>
                  </a:cubicBezTo>
                  <a:cubicBezTo>
                    <a:pt x="250" y="76"/>
                    <a:pt x="252" y="77"/>
                    <a:pt x="254" y="78"/>
                  </a:cubicBezTo>
                  <a:cubicBezTo>
                    <a:pt x="256" y="79"/>
                    <a:pt x="258" y="79"/>
                    <a:pt x="261" y="79"/>
                  </a:cubicBezTo>
                  <a:cubicBezTo>
                    <a:pt x="266" y="79"/>
                    <a:pt x="270" y="78"/>
                    <a:pt x="273" y="74"/>
                  </a:cubicBezTo>
                  <a:cubicBezTo>
                    <a:pt x="276" y="70"/>
                    <a:pt x="277" y="65"/>
                    <a:pt x="277" y="59"/>
                  </a:cubicBezTo>
                  <a:close/>
                  <a:moveTo>
                    <a:pt x="338" y="89"/>
                  </a:moveTo>
                  <a:cubicBezTo>
                    <a:pt x="338" y="55"/>
                    <a:pt x="338" y="55"/>
                    <a:pt x="338" y="55"/>
                  </a:cubicBezTo>
                  <a:cubicBezTo>
                    <a:pt x="338" y="49"/>
                    <a:pt x="337" y="45"/>
                    <a:pt x="336" y="42"/>
                  </a:cubicBezTo>
                  <a:cubicBezTo>
                    <a:pt x="334" y="40"/>
                    <a:pt x="331" y="38"/>
                    <a:pt x="326" y="38"/>
                  </a:cubicBezTo>
                  <a:cubicBezTo>
                    <a:pt x="324" y="38"/>
                    <a:pt x="322" y="39"/>
                    <a:pt x="321" y="39"/>
                  </a:cubicBezTo>
                  <a:cubicBezTo>
                    <a:pt x="319" y="40"/>
                    <a:pt x="317" y="41"/>
                    <a:pt x="316" y="43"/>
                  </a:cubicBezTo>
                  <a:cubicBezTo>
                    <a:pt x="315" y="44"/>
                    <a:pt x="314" y="46"/>
                    <a:pt x="313" y="48"/>
                  </a:cubicBezTo>
                  <a:cubicBezTo>
                    <a:pt x="312" y="50"/>
                    <a:pt x="312" y="52"/>
                    <a:pt x="312" y="55"/>
                  </a:cubicBezTo>
                  <a:cubicBezTo>
                    <a:pt x="312" y="89"/>
                    <a:pt x="312" y="89"/>
                    <a:pt x="312" y="89"/>
                  </a:cubicBezTo>
                  <a:cubicBezTo>
                    <a:pt x="298" y="89"/>
                    <a:pt x="298" y="89"/>
                    <a:pt x="298" y="89"/>
                  </a:cubicBezTo>
                  <a:cubicBezTo>
                    <a:pt x="298" y="29"/>
                    <a:pt x="298" y="29"/>
                    <a:pt x="298" y="29"/>
                  </a:cubicBezTo>
                  <a:cubicBezTo>
                    <a:pt x="312" y="29"/>
                    <a:pt x="312" y="29"/>
                    <a:pt x="312" y="29"/>
                  </a:cubicBezTo>
                  <a:cubicBezTo>
                    <a:pt x="312" y="38"/>
                    <a:pt x="312" y="38"/>
                    <a:pt x="312" y="38"/>
                  </a:cubicBezTo>
                  <a:cubicBezTo>
                    <a:pt x="312" y="38"/>
                    <a:pt x="312" y="38"/>
                    <a:pt x="312" y="38"/>
                  </a:cubicBezTo>
                  <a:cubicBezTo>
                    <a:pt x="315" y="34"/>
                    <a:pt x="318" y="31"/>
                    <a:pt x="321" y="30"/>
                  </a:cubicBezTo>
                  <a:cubicBezTo>
                    <a:pt x="324" y="28"/>
                    <a:pt x="328" y="27"/>
                    <a:pt x="332" y="27"/>
                  </a:cubicBezTo>
                  <a:cubicBezTo>
                    <a:pt x="338" y="27"/>
                    <a:pt x="343" y="29"/>
                    <a:pt x="347" y="33"/>
                  </a:cubicBezTo>
                  <a:cubicBezTo>
                    <a:pt x="350" y="37"/>
                    <a:pt x="352" y="44"/>
                    <a:pt x="352" y="52"/>
                  </a:cubicBezTo>
                  <a:cubicBezTo>
                    <a:pt x="352" y="89"/>
                    <a:pt x="352" y="89"/>
                    <a:pt x="352" y="89"/>
                  </a:cubicBezTo>
                  <a:lnTo>
                    <a:pt x="338" y="89"/>
                  </a:lnTo>
                  <a:close/>
                  <a:moveTo>
                    <a:pt x="402" y="89"/>
                  </a:moveTo>
                  <a:cubicBezTo>
                    <a:pt x="402" y="80"/>
                    <a:pt x="402" y="80"/>
                    <a:pt x="402" y="80"/>
                  </a:cubicBezTo>
                  <a:cubicBezTo>
                    <a:pt x="402" y="80"/>
                    <a:pt x="402" y="80"/>
                    <a:pt x="402" y="80"/>
                  </a:cubicBezTo>
                  <a:cubicBezTo>
                    <a:pt x="401" y="81"/>
                    <a:pt x="400" y="83"/>
                    <a:pt x="399" y="84"/>
                  </a:cubicBezTo>
                  <a:cubicBezTo>
                    <a:pt x="397" y="85"/>
                    <a:pt x="396" y="86"/>
                    <a:pt x="394" y="87"/>
                  </a:cubicBezTo>
                  <a:cubicBezTo>
                    <a:pt x="393" y="88"/>
                    <a:pt x="391" y="89"/>
                    <a:pt x="389" y="90"/>
                  </a:cubicBezTo>
                  <a:cubicBezTo>
                    <a:pt x="387" y="90"/>
                    <a:pt x="385" y="90"/>
                    <a:pt x="382" y="90"/>
                  </a:cubicBezTo>
                  <a:cubicBezTo>
                    <a:pt x="379" y="90"/>
                    <a:pt x="375" y="90"/>
                    <a:pt x="372" y="88"/>
                  </a:cubicBezTo>
                  <a:cubicBezTo>
                    <a:pt x="369" y="87"/>
                    <a:pt x="367" y="85"/>
                    <a:pt x="364" y="83"/>
                  </a:cubicBezTo>
                  <a:cubicBezTo>
                    <a:pt x="362" y="80"/>
                    <a:pt x="360" y="77"/>
                    <a:pt x="359" y="73"/>
                  </a:cubicBezTo>
                  <a:cubicBezTo>
                    <a:pt x="358" y="69"/>
                    <a:pt x="357" y="65"/>
                    <a:pt x="357" y="60"/>
                  </a:cubicBezTo>
                  <a:cubicBezTo>
                    <a:pt x="357" y="55"/>
                    <a:pt x="358" y="51"/>
                    <a:pt x="359" y="47"/>
                  </a:cubicBezTo>
                  <a:cubicBezTo>
                    <a:pt x="361" y="42"/>
                    <a:pt x="363" y="39"/>
                    <a:pt x="365" y="36"/>
                  </a:cubicBezTo>
                  <a:cubicBezTo>
                    <a:pt x="367" y="33"/>
                    <a:pt x="370" y="31"/>
                    <a:pt x="374" y="29"/>
                  </a:cubicBezTo>
                  <a:cubicBezTo>
                    <a:pt x="377" y="28"/>
                    <a:pt x="381" y="27"/>
                    <a:pt x="385" y="27"/>
                  </a:cubicBezTo>
                  <a:cubicBezTo>
                    <a:pt x="387" y="27"/>
                    <a:pt x="389" y="27"/>
                    <a:pt x="391" y="28"/>
                  </a:cubicBezTo>
                  <a:cubicBezTo>
                    <a:pt x="393" y="28"/>
                    <a:pt x="394" y="29"/>
                    <a:pt x="396" y="30"/>
                  </a:cubicBezTo>
                  <a:cubicBezTo>
                    <a:pt x="397" y="30"/>
                    <a:pt x="398" y="31"/>
                    <a:pt x="399" y="32"/>
                  </a:cubicBezTo>
                  <a:cubicBezTo>
                    <a:pt x="400" y="34"/>
                    <a:pt x="401" y="35"/>
                    <a:pt x="402" y="36"/>
                  </a:cubicBezTo>
                  <a:cubicBezTo>
                    <a:pt x="402" y="36"/>
                    <a:pt x="402" y="36"/>
                    <a:pt x="402" y="36"/>
                  </a:cubicBezTo>
                  <a:cubicBezTo>
                    <a:pt x="402" y="0"/>
                    <a:pt x="402" y="0"/>
                    <a:pt x="402" y="0"/>
                  </a:cubicBezTo>
                  <a:cubicBezTo>
                    <a:pt x="416" y="0"/>
                    <a:pt x="416" y="0"/>
                    <a:pt x="416" y="0"/>
                  </a:cubicBezTo>
                  <a:cubicBezTo>
                    <a:pt x="416" y="89"/>
                    <a:pt x="416" y="89"/>
                    <a:pt x="416" y="89"/>
                  </a:cubicBezTo>
                  <a:lnTo>
                    <a:pt x="402" y="89"/>
                  </a:lnTo>
                  <a:close/>
                  <a:moveTo>
                    <a:pt x="403" y="54"/>
                  </a:moveTo>
                  <a:cubicBezTo>
                    <a:pt x="403" y="52"/>
                    <a:pt x="402" y="50"/>
                    <a:pt x="401" y="48"/>
                  </a:cubicBezTo>
                  <a:cubicBezTo>
                    <a:pt x="401" y="46"/>
                    <a:pt x="400" y="44"/>
                    <a:pt x="398" y="43"/>
                  </a:cubicBezTo>
                  <a:cubicBezTo>
                    <a:pt x="397" y="41"/>
                    <a:pt x="395" y="40"/>
                    <a:pt x="394" y="39"/>
                  </a:cubicBezTo>
                  <a:cubicBezTo>
                    <a:pt x="392" y="39"/>
                    <a:pt x="390" y="38"/>
                    <a:pt x="388" y="38"/>
                  </a:cubicBezTo>
                  <a:cubicBezTo>
                    <a:pt x="385" y="38"/>
                    <a:pt x="383" y="39"/>
                    <a:pt x="381" y="40"/>
                  </a:cubicBezTo>
                  <a:cubicBezTo>
                    <a:pt x="379" y="41"/>
                    <a:pt x="377" y="42"/>
                    <a:pt x="376" y="44"/>
                  </a:cubicBezTo>
                  <a:cubicBezTo>
                    <a:pt x="374" y="46"/>
                    <a:pt x="373" y="48"/>
                    <a:pt x="373" y="51"/>
                  </a:cubicBezTo>
                  <a:cubicBezTo>
                    <a:pt x="372" y="54"/>
                    <a:pt x="371" y="57"/>
                    <a:pt x="371" y="60"/>
                  </a:cubicBezTo>
                  <a:cubicBezTo>
                    <a:pt x="371" y="63"/>
                    <a:pt x="372" y="66"/>
                    <a:pt x="373" y="68"/>
                  </a:cubicBezTo>
                  <a:cubicBezTo>
                    <a:pt x="373" y="71"/>
                    <a:pt x="375" y="73"/>
                    <a:pt x="376" y="74"/>
                  </a:cubicBezTo>
                  <a:cubicBezTo>
                    <a:pt x="377" y="76"/>
                    <a:pt x="379" y="77"/>
                    <a:pt x="381" y="78"/>
                  </a:cubicBezTo>
                  <a:cubicBezTo>
                    <a:pt x="383" y="79"/>
                    <a:pt x="385" y="79"/>
                    <a:pt x="387" y="79"/>
                  </a:cubicBezTo>
                  <a:cubicBezTo>
                    <a:pt x="389" y="79"/>
                    <a:pt x="391" y="79"/>
                    <a:pt x="393" y="78"/>
                  </a:cubicBezTo>
                  <a:cubicBezTo>
                    <a:pt x="395" y="77"/>
                    <a:pt x="397" y="76"/>
                    <a:pt x="398" y="74"/>
                  </a:cubicBezTo>
                  <a:cubicBezTo>
                    <a:pt x="399" y="73"/>
                    <a:pt x="400" y="71"/>
                    <a:pt x="401" y="68"/>
                  </a:cubicBezTo>
                  <a:cubicBezTo>
                    <a:pt x="402" y="66"/>
                    <a:pt x="403" y="63"/>
                    <a:pt x="403" y="60"/>
                  </a:cubicBezTo>
                  <a:lnTo>
                    <a:pt x="403" y="54"/>
                  </a:lnTo>
                  <a:close/>
                </a:path>
              </a:pathLst>
            </a:custGeom>
            <a:solidFill>
              <a:schemeClr val="tx1"/>
            </a:solidFill>
            <a:ln>
              <a:noFill/>
            </a:ln>
          </p:spPr>
          <p:txBody>
            <a:bodyPr vert="horz" wrap="square" lIns="87868" tIns="43933" rIns="87868" bIns="43933" numCol="1" anchor="t" anchorCtr="0" compatLnSpc="1">
              <a:prstTxWarp prst="textNoShape">
                <a:avLst/>
              </a:prstTxWarp>
            </a:bodyPr>
            <a:lstStyle/>
            <a:p>
              <a:pPr defTabSz="896138"/>
              <a:endParaRPr lang="en-US" sz="1700">
                <a:solidFill>
                  <a:srgbClr val="505050"/>
                </a:solidFill>
              </a:endParaRPr>
            </a:p>
          </p:txBody>
        </p:sp>
      </p:grpSp>
    </p:spTree>
    <p:extLst>
      <p:ext uri="{BB962C8B-B14F-4D97-AF65-F5344CB8AC3E}">
        <p14:creationId xmlns:p14="http://schemas.microsoft.com/office/powerpoint/2010/main" val="23224675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Credential</a:t>
            </a:r>
            <a:br>
              <a:rPr lang="en-US" dirty="0" smtClean="0"/>
            </a:br>
            <a:r>
              <a:rPr lang="en-US" dirty="0" smtClean="0"/>
              <a:t>Theft Attack</a:t>
            </a:r>
            <a:endParaRPr lang="en-US" dirty="0"/>
          </a:p>
        </p:txBody>
      </p:sp>
      <p:sp>
        <p:nvSpPr>
          <p:cNvPr id="6" name="Text Placeholder 3"/>
          <p:cNvSpPr txBox="1">
            <a:spLocks/>
          </p:cNvSpPr>
          <p:nvPr/>
        </p:nvSpPr>
        <p:spPr>
          <a:xfrm>
            <a:off x="5270394" y="531173"/>
            <a:ext cx="6923272" cy="1786637"/>
          </a:xfrm>
          <a:prstGeom prst="rect">
            <a:avLst/>
          </a:prstGeom>
          <a:solidFill>
            <a:srgbClr val="FDBC17"/>
          </a:solidFill>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endParaRPr lang="en-US" sz="3998" dirty="0">
              <a:gradFill>
                <a:gsLst>
                  <a:gs pos="1250">
                    <a:srgbClr val="FFFFFF"/>
                  </a:gs>
                  <a:gs pos="100000">
                    <a:srgbClr val="FFFFFF"/>
                  </a:gs>
                </a:gsLst>
                <a:lin ang="5400000" scaled="0"/>
              </a:gradFill>
            </a:endParaRPr>
          </a:p>
        </p:txBody>
      </p:sp>
      <p:sp>
        <p:nvSpPr>
          <p:cNvPr id="8" name="Text Placeholder 4"/>
          <p:cNvSpPr txBox="1">
            <a:spLocks/>
          </p:cNvSpPr>
          <p:nvPr/>
        </p:nvSpPr>
        <p:spPr>
          <a:xfrm>
            <a:off x="5304773" y="4391409"/>
            <a:ext cx="6926280" cy="1769571"/>
          </a:xfrm>
          <a:prstGeom prst="rect">
            <a:avLst/>
          </a:prstGeom>
          <a:solidFill>
            <a:schemeClr val="tx1">
              <a:lumMod val="50000"/>
            </a:schemeClr>
          </a:solidFill>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3998" dirty="0">
              <a:gradFill>
                <a:gsLst>
                  <a:gs pos="1250">
                    <a:srgbClr val="FFFFFF"/>
                  </a:gs>
                  <a:gs pos="100000">
                    <a:srgbClr val="FFFFFF"/>
                  </a:gs>
                </a:gsLst>
                <a:lin ang="5400000" scaled="0"/>
              </a:gradFill>
            </a:endParaRPr>
          </a:p>
        </p:txBody>
      </p:sp>
      <p:sp>
        <p:nvSpPr>
          <p:cNvPr id="9" name="Text Placeholder 5"/>
          <p:cNvSpPr txBox="1">
            <a:spLocks/>
          </p:cNvSpPr>
          <p:nvPr/>
        </p:nvSpPr>
        <p:spPr>
          <a:xfrm>
            <a:off x="5304771" y="2506886"/>
            <a:ext cx="6924751" cy="1770866"/>
          </a:xfrm>
          <a:prstGeom prst="rect">
            <a:avLst/>
          </a:prstGeom>
          <a:solidFill>
            <a:schemeClr val="accent1"/>
          </a:solidFill>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None/>
            </a:pPr>
            <a:r>
              <a:rPr lang="en-US" sz="3998" dirty="0">
                <a:gradFill>
                  <a:gsLst>
                    <a:gs pos="1250">
                      <a:srgbClr val="FFFFFF"/>
                    </a:gs>
                    <a:gs pos="100000">
                      <a:srgbClr val="FFFFFF"/>
                    </a:gs>
                  </a:gsLst>
                  <a:lin ang="5400000" scaled="0"/>
                </a:gradFill>
              </a:rPr>
              <a:t> </a:t>
            </a:r>
          </a:p>
        </p:txBody>
      </p:sp>
      <p:grpSp>
        <p:nvGrpSpPr>
          <p:cNvPr id="10" name="Group 9"/>
          <p:cNvGrpSpPr/>
          <p:nvPr/>
        </p:nvGrpSpPr>
        <p:grpSpPr>
          <a:xfrm>
            <a:off x="7157981" y="674510"/>
            <a:ext cx="4011644" cy="1482605"/>
            <a:chOff x="2297315" y="1526130"/>
            <a:chExt cx="2894753" cy="1069828"/>
          </a:xfrm>
        </p:grpSpPr>
        <p:pic>
          <p:nvPicPr>
            <p:cNvPr id="11" name="Picture 7" descr="\\eventsql\dvd\Online_ART\DVD_Art_Sept-2-2010\Artwork_Imagery\Icons - Illustrations\_ SECURITY ICONS\Security Download 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599" y="2047318"/>
              <a:ext cx="369469"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390654" y="1526130"/>
              <a:ext cx="708074" cy="1065583"/>
              <a:chOff x="3445445" y="1526130"/>
              <a:chExt cx="708074" cy="1065583"/>
            </a:xfrm>
          </p:grpSpPr>
          <p:pic>
            <p:nvPicPr>
              <p:cNvPr id="14" name="Picture 4" descr="\\eventsql\dvd\Online_ART\DVD_Art_Sept-2-2010\Artwork_Imagery\Icons - Illustrations\_ XML ICONS\Servers 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5445" y="1677313"/>
                <a:ext cx="6198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ts4.mm.bing.net/images/thumbnail.aspx?q=1030395864019&amp;id=29e5d6f3e27dde15e9803d85daf4301e&amp;url=http%3a%2f%2fwww.freakingnews.com%2fimages%2fapp_images%2fcrown.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584" b="92893" l="4000" r="97000"/>
                        </a14:imgEffect>
                      </a14:imgLayer>
                    </a14:imgProps>
                  </a:ext>
                  <a:ext uri="{28A0092B-C50C-407E-A947-70E740481C1C}">
                    <a14:useLocalDpi xmlns:a14="http://schemas.microsoft.com/office/drawing/2010/main" val="0"/>
                  </a:ext>
                </a:extLst>
              </a:blip>
              <a:srcRect/>
              <a:stretch>
                <a:fillRect/>
              </a:stretch>
            </p:blipFill>
            <p:spPr bwMode="auto">
              <a:xfrm rot="1442114">
                <a:off x="3669186" y="1526130"/>
                <a:ext cx="484333"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7" descr="\\eventsql\dvd\Online_ART\DVD_Art_Sept-2-2010\Artwork_Imagery\Icons - Illustrations\_ SECURITY ICONS\Security Download 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315" y="2047318"/>
              <a:ext cx="369469"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493172" y="4606557"/>
            <a:ext cx="6400812" cy="1258514"/>
            <a:chOff x="1115065" y="5056581"/>
            <a:chExt cx="4618749" cy="908128"/>
          </a:xfrm>
        </p:grpSpPr>
        <p:pic>
          <p:nvPicPr>
            <p:cNvPr id="17"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065" y="5507509"/>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2818" y="5507509"/>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8324" y="5507509"/>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6077" y="5507509"/>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0571" y="5507509"/>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6523" y="5056581"/>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4276" y="5056581"/>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9782" y="5056581"/>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ventsql\dvd\Online_ART\DVD_Art_Sept-2-2010\Artwork_Imagery\Icons - Illustrations\_ WINDOWS SERVER ICONS\Hardware\Computer PC desktop machin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2029" y="5056581"/>
              <a:ext cx="547737"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descr="C:\Users\allenj\Pictures\funny\Picture1.png"/>
          <p:cNvPicPr>
            <a:picLocks noChangeAspect="1" noChangeArrowheads="1"/>
          </p:cNvPicPr>
          <p:nvPr/>
        </p:nvPicPr>
        <p:blipFill>
          <a:blip r:embed="rId9"/>
          <a:srcRect/>
          <a:stretch>
            <a:fillRect/>
          </a:stretch>
        </p:blipFill>
        <p:spPr bwMode="auto">
          <a:xfrm>
            <a:off x="2246343" y="5599209"/>
            <a:ext cx="950406" cy="950406"/>
          </a:xfrm>
          <a:prstGeom prst="rect">
            <a:avLst/>
          </a:prstGeom>
          <a:noFill/>
        </p:spPr>
      </p:pic>
      <p:grpSp>
        <p:nvGrpSpPr>
          <p:cNvPr id="27" name="Group 26"/>
          <p:cNvGrpSpPr/>
          <p:nvPr/>
        </p:nvGrpSpPr>
        <p:grpSpPr>
          <a:xfrm>
            <a:off x="7160153" y="1398963"/>
            <a:ext cx="512023" cy="760323"/>
            <a:chOff x="2236204" y="2047315"/>
            <a:chExt cx="369469" cy="548639"/>
          </a:xfrm>
        </p:grpSpPr>
        <p:pic>
          <p:nvPicPr>
            <p:cNvPr id="28" name="Picture 7" descr="\\eventsql\dvd\Online_ART\DVD_Art_Sept-2-2010\Artwork_Imagery\Icons - Illustrations\_ SECURITY ICONS\Security Download Server.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236204" y="2047315"/>
              <a:ext cx="369469" cy="5486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277259" y="2184478"/>
              <a:ext cx="287360" cy="274320"/>
            </a:xfrm>
            <a:prstGeom prst="rect">
              <a:avLst/>
            </a:prstGeom>
            <a:effectLst>
              <a:outerShdw blurRad="63500" sx="102000" sy="102000" algn="ctr" rotWithShape="0">
                <a:prstClr val="black">
                  <a:alpha val="40000"/>
                </a:prstClr>
              </a:outerShdw>
            </a:effectLst>
          </p:spPr>
        </p:pic>
      </p:grpSp>
      <p:grpSp>
        <p:nvGrpSpPr>
          <p:cNvPr id="30" name="Group 29"/>
          <p:cNvGrpSpPr/>
          <p:nvPr/>
        </p:nvGrpSpPr>
        <p:grpSpPr>
          <a:xfrm>
            <a:off x="10656207" y="1392349"/>
            <a:ext cx="512023" cy="760323"/>
            <a:chOff x="4761489" y="2047318"/>
            <a:chExt cx="369469" cy="548640"/>
          </a:xfrm>
        </p:grpSpPr>
        <p:pic>
          <p:nvPicPr>
            <p:cNvPr id="31" name="Picture 7" descr="\\eventsql\dvd\Online_ART\DVD_Art_Sept-2-2010\Artwork_Imagery\Icons - Illustrations\_ SECURITY ICONS\Security Download Server.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761489" y="2047318"/>
              <a:ext cx="369469" cy="5486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802543" y="2184478"/>
              <a:ext cx="287360" cy="274320"/>
            </a:xfrm>
            <a:prstGeom prst="rect">
              <a:avLst/>
            </a:prstGeom>
            <a:effectLst>
              <a:outerShdw blurRad="63500" sx="102000" sy="102000" algn="ctr" rotWithShape="0">
                <a:prstClr val="black">
                  <a:alpha val="40000"/>
                </a:prstClr>
              </a:outerShdw>
            </a:effectLst>
          </p:spPr>
        </p:pic>
      </p:grpSp>
      <p:grpSp>
        <p:nvGrpSpPr>
          <p:cNvPr id="33" name="Group 32"/>
          <p:cNvGrpSpPr/>
          <p:nvPr/>
        </p:nvGrpSpPr>
        <p:grpSpPr>
          <a:xfrm>
            <a:off x="8675337" y="676687"/>
            <a:ext cx="981273" cy="1476720"/>
            <a:chOff x="3329544" y="1526130"/>
            <a:chExt cx="708074" cy="1065583"/>
          </a:xfrm>
        </p:grpSpPr>
        <p:grpSp>
          <p:nvGrpSpPr>
            <p:cNvPr id="34" name="Group 33"/>
            <p:cNvGrpSpPr/>
            <p:nvPr/>
          </p:nvGrpSpPr>
          <p:grpSpPr>
            <a:xfrm>
              <a:off x="3329544" y="1526130"/>
              <a:ext cx="708074" cy="1065583"/>
              <a:chOff x="3445445" y="1526130"/>
              <a:chExt cx="708074" cy="1065583"/>
            </a:xfrm>
          </p:grpSpPr>
          <p:pic>
            <p:nvPicPr>
              <p:cNvPr id="36" name="Picture 4" descr="\\eventsql\dvd\Online_ART\DVD_Art_Sept-2-2010\Artwork_Imagery\Icons - Illustrations\_ XML ICONS\Servers computer.png"/>
              <p:cNvPicPr>
                <a:picLocks noChangeAspect="1" noChangeArrowheads="1"/>
              </p:cNvPicPr>
              <p:nvPr/>
            </p:nvPicPr>
            <p:blipFill>
              <a:blip r:embed="rId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445445" y="1677313"/>
                <a:ext cx="6198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ts4.mm.bing.net/images/thumbnail.aspx?q=1030395864019&amp;id=29e5d6f3e27dde15e9803d85daf4301e&amp;url=http%3a%2f%2fwww.freakingnews.com%2fimages%2fapp_images%2fcrown.jpg"/>
              <p:cNvPicPr>
                <a:picLocks noChangeAspect="1" noChangeArrowheads="1"/>
              </p:cNvPicPr>
              <p:nvPr/>
            </p:nvPicPr>
            <p:blipFill>
              <a:blip r:embed="rId6" cstate="print">
                <a:duotone>
                  <a:prstClr val="black"/>
                  <a:srgbClr val="FF0000">
                    <a:tint val="45000"/>
                    <a:satMod val="400000"/>
                  </a:srgbClr>
                </a:duotone>
                <a:extLst>
                  <a:ext uri="{BEBA8EAE-BF5A-486C-A8C5-ECC9F3942E4B}">
                    <a14:imgProps xmlns:a14="http://schemas.microsoft.com/office/drawing/2010/main">
                      <a14:imgLayer r:embed="rId7">
                        <a14:imgEffect>
                          <a14:backgroundRemoval t="5584" b="92893" l="4000" r="97000"/>
                        </a14:imgEffect>
                      </a14:imgLayer>
                    </a14:imgProps>
                  </a:ext>
                  <a:ext uri="{28A0092B-C50C-407E-A947-70E740481C1C}">
                    <a14:useLocalDpi xmlns:a14="http://schemas.microsoft.com/office/drawing/2010/main" val="0"/>
                  </a:ext>
                </a:extLst>
              </a:blip>
              <a:srcRect/>
              <a:stretch>
                <a:fillRect/>
              </a:stretch>
            </p:blipFill>
            <p:spPr bwMode="auto">
              <a:xfrm rot="1442114">
                <a:off x="3669186" y="1526130"/>
                <a:ext cx="484333"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p:cNvPicPr>
              <a:picLocks noChangeAspect="1"/>
            </p:cNvPicPr>
            <p:nvPr/>
          </p:nvPicPr>
          <p:blipFill>
            <a:blip r:embed="rId11"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400026" y="1905913"/>
              <a:ext cx="478934" cy="457200"/>
            </a:xfrm>
            <a:prstGeom prst="rect">
              <a:avLst/>
            </a:prstGeom>
            <a:effectLst>
              <a:outerShdw blurRad="63500" sx="102000" sy="102000" algn="ctr" rotWithShape="0">
                <a:prstClr val="black">
                  <a:alpha val="40000"/>
                </a:prstClr>
              </a:outerShdw>
            </a:effectLst>
          </p:spPr>
        </p:pic>
      </p:grpSp>
      <p:grpSp>
        <p:nvGrpSpPr>
          <p:cNvPr id="38" name="Group 37"/>
          <p:cNvGrpSpPr/>
          <p:nvPr/>
        </p:nvGrpSpPr>
        <p:grpSpPr>
          <a:xfrm>
            <a:off x="3055926" y="6051803"/>
            <a:ext cx="572788" cy="367539"/>
            <a:chOff x="7537176" y="4085287"/>
            <a:chExt cx="570015" cy="365760"/>
          </a:xfrm>
        </p:grpSpPr>
        <p:pic>
          <p:nvPicPr>
            <p:cNvPr id="39" name="Picture 11"/>
            <p:cNvPicPr>
              <a:picLocks noChangeAspect="1" noChangeArrowheads="1"/>
            </p:cNvPicPr>
            <p:nvPr/>
          </p:nvPicPr>
          <p:blipFill>
            <a:blip r:embed="rId1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37176" y="4085287"/>
              <a:ext cx="57001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678503" y="4131007"/>
              <a:ext cx="287360" cy="274320"/>
            </a:xfrm>
            <a:prstGeom prst="rect">
              <a:avLst/>
            </a:prstGeom>
            <a:effectLst>
              <a:outerShdw blurRad="63500" sx="102000" sy="102000" algn="ctr" rotWithShape="0">
                <a:prstClr val="black">
                  <a:alpha val="40000"/>
                </a:prstClr>
              </a:outerShdw>
            </a:effectLst>
          </p:spPr>
        </p:pic>
      </p:grpSp>
      <p:grpSp>
        <p:nvGrpSpPr>
          <p:cNvPr id="41" name="Group 40"/>
          <p:cNvGrpSpPr/>
          <p:nvPr/>
        </p:nvGrpSpPr>
        <p:grpSpPr>
          <a:xfrm>
            <a:off x="3055926" y="6051803"/>
            <a:ext cx="572788" cy="367539"/>
            <a:chOff x="7537176" y="4085287"/>
            <a:chExt cx="570015" cy="365760"/>
          </a:xfrm>
        </p:grpSpPr>
        <p:pic>
          <p:nvPicPr>
            <p:cNvPr id="42" name="Picture 11"/>
            <p:cNvPicPr>
              <a:picLocks noChangeAspect="1" noChangeArrowheads="1"/>
            </p:cNvPicPr>
            <p:nvPr/>
          </p:nvPicPr>
          <p:blipFill>
            <a:blip r:embed="rId1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37176" y="4085287"/>
              <a:ext cx="57001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678503" y="4131007"/>
              <a:ext cx="287360" cy="274320"/>
            </a:xfrm>
            <a:prstGeom prst="rect">
              <a:avLst/>
            </a:prstGeom>
            <a:effectLst>
              <a:outerShdw blurRad="63500" sx="102000" sy="102000" algn="ctr" rotWithShape="0">
                <a:prstClr val="black">
                  <a:alpha val="40000"/>
                </a:prstClr>
              </a:outerShdw>
            </a:effectLst>
          </p:spPr>
        </p:pic>
      </p:grpSp>
      <p:grpSp>
        <p:nvGrpSpPr>
          <p:cNvPr id="44" name="Group 43"/>
          <p:cNvGrpSpPr/>
          <p:nvPr/>
        </p:nvGrpSpPr>
        <p:grpSpPr>
          <a:xfrm>
            <a:off x="3055926" y="6051803"/>
            <a:ext cx="572788" cy="367539"/>
            <a:chOff x="7537176" y="4085287"/>
            <a:chExt cx="570015" cy="365760"/>
          </a:xfrm>
        </p:grpSpPr>
        <p:pic>
          <p:nvPicPr>
            <p:cNvPr id="45" name="Picture 11"/>
            <p:cNvPicPr>
              <a:picLocks noChangeAspect="1" noChangeArrowheads="1"/>
            </p:cNvPicPr>
            <p:nvPr/>
          </p:nvPicPr>
          <p:blipFill>
            <a:blip r:embed="rId1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37176" y="4085287"/>
              <a:ext cx="57001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678503" y="4131007"/>
              <a:ext cx="287360" cy="274320"/>
            </a:xfrm>
            <a:prstGeom prst="rect">
              <a:avLst/>
            </a:prstGeom>
            <a:effectLst>
              <a:outerShdw blurRad="63500" sx="102000" sy="102000" algn="ctr" rotWithShape="0">
                <a:prstClr val="black">
                  <a:alpha val="40000"/>
                </a:prstClr>
              </a:outerShdw>
            </a:effectLst>
          </p:spPr>
        </p:pic>
      </p:grpSp>
      <p:sp>
        <p:nvSpPr>
          <p:cNvPr id="47" name="Right Arrow 46"/>
          <p:cNvSpPr/>
          <p:nvPr/>
        </p:nvSpPr>
        <p:spPr>
          <a:xfrm rot="16200000">
            <a:off x="7097532" y="3446620"/>
            <a:ext cx="3544191" cy="330892"/>
          </a:xfrm>
          <a:prstGeom prst="rightArrow">
            <a:avLst/>
          </a:prstGeom>
          <a:gradFill flip="none" rotWithShape="1">
            <a:gsLst>
              <a:gs pos="0">
                <a:srgbClr val="891306">
                  <a:lumMod val="40000"/>
                  <a:lumOff val="60000"/>
                </a:srgbClr>
              </a:gs>
              <a:gs pos="100000">
                <a:srgbClr val="891306">
                  <a:lumMod val="60000"/>
                  <a:lumOff val="40000"/>
                </a:srgbClr>
              </a:gs>
            </a:gsLst>
            <a:lin ang="0" scaled="1"/>
            <a:tileRect/>
          </a:gradFill>
          <a:ln w="12700" cap="flat" cmpd="sng" algn="ctr">
            <a:solidFill>
              <a:srgbClr val="262626"/>
            </a:solidFill>
            <a:prstDash val="solid"/>
          </a:ln>
          <a:effectLst>
            <a:glow rad="101600">
              <a:srgbClr val="FFFFFF">
                <a:lumMod val="75000"/>
                <a:alpha val="40000"/>
              </a:srgbClr>
            </a:glow>
            <a:outerShdw blurRad="40000" dist="23000" dir="5400000" rotWithShape="0">
              <a:srgbClr val="000000">
                <a:alpha val="35000"/>
              </a:srgbClr>
            </a:outerShdw>
          </a:effectLst>
        </p:spPr>
        <p:txBody>
          <a:bodyPr lIns="126714" tIns="63360" rIns="126714" bIns="63360" rtlCol="0" anchor="ctr"/>
          <a:lstStyle/>
          <a:p>
            <a:pPr algn="ctr" defTabSz="1267211">
              <a:defRPr/>
            </a:pPr>
            <a:endParaRPr lang="en-US" sz="2496" kern="0">
              <a:solidFill>
                <a:srgbClr val="FFFFFF"/>
              </a:solidFill>
              <a:latin typeface="Calibri"/>
            </a:endParaRPr>
          </a:p>
        </p:txBody>
      </p:sp>
      <p:sp>
        <p:nvSpPr>
          <p:cNvPr id="48" name="Right Arrow 47"/>
          <p:cNvSpPr/>
          <p:nvPr/>
        </p:nvSpPr>
        <p:spPr>
          <a:xfrm rot="10800000">
            <a:off x="10506048" y="5386679"/>
            <a:ext cx="887044" cy="316802"/>
          </a:xfrm>
          <a:prstGeom prst="rightArrow">
            <a:avLst/>
          </a:prstGeom>
          <a:gradFill flip="none" rotWithShape="1">
            <a:gsLst>
              <a:gs pos="0">
                <a:srgbClr val="891306">
                  <a:lumMod val="40000"/>
                  <a:lumOff val="60000"/>
                </a:srgbClr>
              </a:gs>
              <a:gs pos="100000">
                <a:srgbClr val="891306">
                  <a:lumMod val="60000"/>
                  <a:lumOff val="40000"/>
                </a:srgbClr>
              </a:gs>
            </a:gsLst>
            <a:lin ang="0" scaled="1"/>
            <a:tileRect/>
          </a:gradFill>
          <a:ln w="12700" cap="flat" cmpd="sng" algn="ctr">
            <a:solidFill>
              <a:srgbClr val="262626"/>
            </a:solidFill>
            <a:prstDash val="solid"/>
          </a:ln>
          <a:effectLst>
            <a:glow rad="101600">
              <a:srgbClr val="FFFFFF">
                <a:lumMod val="75000"/>
                <a:alpha val="40000"/>
              </a:srgbClr>
            </a:glow>
            <a:outerShdw blurRad="40000" dist="23000" dir="5400000" rotWithShape="0">
              <a:srgbClr val="000000">
                <a:alpha val="35000"/>
              </a:srgbClr>
            </a:outerShdw>
          </a:effectLst>
        </p:spPr>
        <p:txBody>
          <a:bodyPr lIns="126714" tIns="63360" rIns="126714" bIns="63360" rtlCol="0" anchor="ctr"/>
          <a:lstStyle/>
          <a:p>
            <a:pPr algn="ctr" defTabSz="1267211">
              <a:defRPr/>
            </a:pPr>
            <a:endParaRPr lang="en-US" sz="2496" kern="0">
              <a:solidFill>
                <a:srgbClr val="FFFFFF"/>
              </a:solidFill>
              <a:latin typeface="Calibri"/>
            </a:endParaRPr>
          </a:p>
        </p:txBody>
      </p:sp>
      <p:sp>
        <p:nvSpPr>
          <p:cNvPr id="49" name="Right Arrow 48"/>
          <p:cNvSpPr/>
          <p:nvPr/>
        </p:nvSpPr>
        <p:spPr>
          <a:xfrm rot="10800000">
            <a:off x="9042667" y="5408534"/>
            <a:ext cx="887044" cy="316802"/>
          </a:xfrm>
          <a:prstGeom prst="rightArrow">
            <a:avLst/>
          </a:prstGeom>
          <a:gradFill flip="none" rotWithShape="1">
            <a:gsLst>
              <a:gs pos="0">
                <a:srgbClr val="891306">
                  <a:lumMod val="40000"/>
                  <a:lumOff val="60000"/>
                </a:srgbClr>
              </a:gs>
              <a:gs pos="100000">
                <a:srgbClr val="891306">
                  <a:lumMod val="60000"/>
                  <a:lumOff val="40000"/>
                </a:srgbClr>
              </a:gs>
            </a:gsLst>
            <a:lin ang="0" scaled="1"/>
            <a:tileRect/>
          </a:gradFill>
          <a:ln w="12700" cap="flat" cmpd="sng" algn="ctr">
            <a:solidFill>
              <a:srgbClr val="262626"/>
            </a:solidFill>
            <a:prstDash val="solid"/>
          </a:ln>
          <a:effectLst>
            <a:glow rad="101600">
              <a:srgbClr val="FFFFFF">
                <a:lumMod val="75000"/>
                <a:alpha val="40000"/>
              </a:srgbClr>
            </a:glow>
            <a:outerShdw blurRad="40000" dist="23000" dir="5400000" rotWithShape="0">
              <a:srgbClr val="000000">
                <a:alpha val="35000"/>
              </a:srgbClr>
            </a:outerShdw>
          </a:effectLst>
        </p:spPr>
        <p:txBody>
          <a:bodyPr lIns="126714" tIns="63360" rIns="126714" bIns="63360" rtlCol="0" anchor="ctr"/>
          <a:lstStyle/>
          <a:p>
            <a:pPr algn="ctr" defTabSz="1267211">
              <a:defRPr/>
            </a:pPr>
            <a:endParaRPr lang="en-US" sz="2496" kern="0">
              <a:solidFill>
                <a:srgbClr val="FFFFFF"/>
              </a:solidFill>
              <a:latin typeface="Calibri"/>
            </a:endParaRPr>
          </a:p>
        </p:txBody>
      </p:sp>
      <p:grpSp>
        <p:nvGrpSpPr>
          <p:cNvPr id="50" name="Group 49"/>
          <p:cNvGrpSpPr/>
          <p:nvPr/>
        </p:nvGrpSpPr>
        <p:grpSpPr>
          <a:xfrm>
            <a:off x="5493585" y="5246773"/>
            <a:ext cx="759071" cy="633605"/>
            <a:chOff x="1270024" y="3171232"/>
            <a:chExt cx="547737" cy="457200"/>
          </a:xfrm>
        </p:grpSpPr>
        <p:pic>
          <p:nvPicPr>
            <p:cNvPr id="51"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270024" y="3171232"/>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1456774" y="3234104"/>
              <a:ext cx="287360" cy="274320"/>
            </a:xfrm>
            <a:prstGeom prst="rect">
              <a:avLst/>
            </a:prstGeom>
            <a:effectLst>
              <a:outerShdw blurRad="63500" sx="102000" sy="102000" algn="ctr" rotWithShape="0">
                <a:prstClr val="black">
                  <a:alpha val="40000"/>
                </a:prstClr>
              </a:outerShdw>
            </a:effectLst>
          </p:spPr>
        </p:pic>
      </p:grpSp>
      <p:grpSp>
        <p:nvGrpSpPr>
          <p:cNvPr id="53" name="Group 52"/>
          <p:cNvGrpSpPr/>
          <p:nvPr/>
        </p:nvGrpSpPr>
        <p:grpSpPr>
          <a:xfrm>
            <a:off x="6904020" y="5246773"/>
            <a:ext cx="759071" cy="633605"/>
            <a:chOff x="2287777" y="3171232"/>
            <a:chExt cx="547737" cy="457200"/>
          </a:xfrm>
        </p:grpSpPr>
        <p:pic>
          <p:nvPicPr>
            <p:cNvPr id="54"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287777" y="3171232"/>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474527" y="3234104"/>
              <a:ext cx="287360" cy="274320"/>
            </a:xfrm>
            <a:prstGeom prst="rect">
              <a:avLst/>
            </a:prstGeom>
            <a:effectLst>
              <a:outerShdw blurRad="63500" sx="102000" sy="102000" algn="ctr" rotWithShape="0">
                <a:prstClr val="black">
                  <a:alpha val="40000"/>
                </a:prstClr>
              </a:outerShdw>
            </a:effectLst>
          </p:spPr>
        </p:pic>
      </p:grpSp>
      <p:grpSp>
        <p:nvGrpSpPr>
          <p:cNvPr id="56" name="Group 55"/>
          <p:cNvGrpSpPr/>
          <p:nvPr/>
        </p:nvGrpSpPr>
        <p:grpSpPr>
          <a:xfrm>
            <a:off x="10641561" y="4621862"/>
            <a:ext cx="759071" cy="633605"/>
            <a:chOff x="4984741" y="2720304"/>
            <a:chExt cx="547737" cy="457200"/>
          </a:xfrm>
        </p:grpSpPr>
        <p:pic>
          <p:nvPicPr>
            <p:cNvPr id="57"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984741" y="2720304"/>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157404" y="2802317"/>
              <a:ext cx="287360" cy="274320"/>
            </a:xfrm>
            <a:prstGeom prst="rect">
              <a:avLst/>
            </a:prstGeom>
            <a:effectLst>
              <a:outerShdw blurRad="63500" sx="102000" sy="102000" algn="ctr" rotWithShape="0">
                <a:prstClr val="black">
                  <a:alpha val="40000"/>
                </a:prstClr>
              </a:outerShdw>
            </a:effectLst>
          </p:spPr>
        </p:pic>
      </p:grpSp>
      <p:grpSp>
        <p:nvGrpSpPr>
          <p:cNvPr id="59" name="Group 58"/>
          <p:cNvGrpSpPr/>
          <p:nvPr/>
        </p:nvGrpSpPr>
        <p:grpSpPr>
          <a:xfrm>
            <a:off x="9231127" y="4621862"/>
            <a:ext cx="759071" cy="633605"/>
            <a:chOff x="3966988" y="2720304"/>
            <a:chExt cx="547737" cy="457200"/>
          </a:xfrm>
        </p:grpSpPr>
        <p:pic>
          <p:nvPicPr>
            <p:cNvPr id="60"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966988" y="2720304"/>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144418" y="2802317"/>
              <a:ext cx="287360" cy="274320"/>
            </a:xfrm>
            <a:prstGeom prst="rect">
              <a:avLst/>
            </a:prstGeom>
            <a:effectLst>
              <a:outerShdw blurRad="63500" sx="102000" sy="102000" algn="ctr" rotWithShape="0">
                <a:prstClr val="black">
                  <a:alpha val="40000"/>
                </a:prstClr>
              </a:outerShdw>
            </a:effectLst>
          </p:spPr>
        </p:pic>
      </p:grpSp>
      <p:grpSp>
        <p:nvGrpSpPr>
          <p:cNvPr id="62" name="Group 61"/>
          <p:cNvGrpSpPr/>
          <p:nvPr/>
        </p:nvGrpSpPr>
        <p:grpSpPr>
          <a:xfrm>
            <a:off x="7820690" y="4621862"/>
            <a:ext cx="759071" cy="633605"/>
            <a:chOff x="2949235" y="2720304"/>
            <a:chExt cx="547737" cy="457200"/>
          </a:xfrm>
        </p:grpSpPr>
        <p:pic>
          <p:nvPicPr>
            <p:cNvPr id="63"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949235" y="2720304"/>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131432" y="2802317"/>
              <a:ext cx="287360" cy="274320"/>
            </a:xfrm>
            <a:prstGeom prst="rect">
              <a:avLst/>
            </a:prstGeom>
            <a:effectLst>
              <a:outerShdw blurRad="63500" sx="102000" sy="102000" algn="ctr" rotWithShape="0">
                <a:prstClr val="black">
                  <a:alpha val="40000"/>
                </a:prstClr>
              </a:outerShdw>
            </a:effectLst>
          </p:spPr>
        </p:pic>
      </p:grpSp>
      <p:grpSp>
        <p:nvGrpSpPr>
          <p:cNvPr id="65" name="Group 64"/>
          <p:cNvGrpSpPr/>
          <p:nvPr/>
        </p:nvGrpSpPr>
        <p:grpSpPr>
          <a:xfrm>
            <a:off x="6410257" y="4621862"/>
            <a:ext cx="759071" cy="633605"/>
            <a:chOff x="1931482" y="2720304"/>
            <a:chExt cx="547737" cy="457200"/>
          </a:xfrm>
        </p:grpSpPr>
        <p:pic>
          <p:nvPicPr>
            <p:cNvPr id="66"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931482" y="2720304"/>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118446" y="2802317"/>
              <a:ext cx="287360" cy="274320"/>
            </a:xfrm>
            <a:prstGeom prst="rect">
              <a:avLst/>
            </a:prstGeom>
            <a:effectLst>
              <a:outerShdw blurRad="63500" sx="102000" sy="102000" algn="ctr" rotWithShape="0">
                <a:prstClr val="black">
                  <a:alpha val="40000"/>
                </a:prstClr>
              </a:outerShdw>
            </a:effectLst>
          </p:spPr>
        </p:pic>
      </p:grpSp>
      <p:grpSp>
        <p:nvGrpSpPr>
          <p:cNvPr id="68" name="Group 67"/>
          <p:cNvGrpSpPr/>
          <p:nvPr/>
        </p:nvGrpSpPr>
        <p:grpSpPr>
          <a:xfrm>
            <a:off x="5801743" y="2858432"/>
            <a:ext cx="6007692" cy="1156735"/>
            <a:chOff x="1259494" y="3209906"/>
            <a:chExt cx="5191421" cy="999568"/>
          </a:xfrm>
        </p:grpSpPr>
        <p:pic>
          <p:nvPicPr>
            <p:cNvPr id="69" name="Picture 2" descr="\\eventsql\dvd\Online_ART\DVD_Art_Sept-2-2010\Artwork_Imagery\Icons - Illustrations\_ XML ICONS\Servers SQL database compu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45707" y="3660834"/>
              <a:ext cx="37067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eventsql\dvd\Online_ART\DVD_Art_Sept-2-2010\Artwork_Imagery\Icons - Illustrations\_ XML ICONS\Servers Exchange email compute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89081" y="3660834"/>
              <a:ext cx="343814"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eventsql\dvd\Online_ART\DVD_Art_Sept-2-2010\Artwork_Imagery\Icons - Illustrations\_ XML ICONS\Servers computer XML Web Servic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59494" y="3660834"/>
              <a:ext cx="357542"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eventsql\dvd\Online_ART\DVD_Art_Sept-2-2010\Artwork_Imagery\Icons - Illustrations\_ XML ICONS\Servers Content Management computer.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9741" y="3660834"/>
              <a:ext cx="371618" cy="54864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eventsql\dvd\Online_ART\DVD_Art_Sept-2-2010\Artwork_Imagery\Icons - Illustrations\_ XML ICONS\Servers Commerce computer money.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34064" y="3660834"/>
              <a:ext cx="338938" cy="54864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eventsql\dvd\Online_ART\DVD_Art_Sept-2-2010\Artwork_Imagery\Icons - Illustrations\_ XML ICONS\Servers SQL database compu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3727" y="3209906"/>
              <a:ext cx="37067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eventsql\dvd\Online_ART\DVD_Art_Sept-2-2010\Artwork_Imagery\Icons - Illustrations\_ XML ICONS\Servers Exchange email compute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07101" y="3209906"/>
              <a:ext cx="343814" cy="54864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eventsql\dvd\Online_ART\DVD_Art_Sept-2-2010\Artwork_Imagery\Icons - Illustrations\_ XML ICONS\Servers computer XML Web Servic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77514" y="3209906"/>
              <a:ext cx="357542" cy="54864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eventsql\dvd\Online_ART\DVD_Art_Sept-2-2010\Artwork_Imagery\Icons - Illustrations\_ XML ICONS\Servers Content Management computer.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07761" y="3209906"/>
              <a:ext cx="371618" cy="5486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5" descr="\\eventsql\dvd\Online_ART\DVD_Art_Sept-2-2010\Artwork_Imagery\Icons - Illustrations\_ XML ICONS\Servers Commerce computer money.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052084" y="3209906"/>
              <a:ext cx="338938" cy="54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5803916" y="2847542"/>
            <a:ext cx="6007692" cy="1156735"/>
            <a:chOff x="1257557" y="3351311"/>
            <a:chExt cx="5191421" cy="999568"/>
          </a:xfrm>
        </p:grpSpPr>
        <p:grpSp>
          <p:nvGrpSpPr>
            <p:cNvPr id="80" name="Group 79"/>
            <p:cNvGrpSpPr/>
            <p:nvPr/>
          </p:nvGrpSpPr>
          <p:grpSpPr>
            <a:xfrm>
              <a:off x="2287804" y="3802239"/>
              <a:ext cx="371618" cy="548640"/>
              <a:chOff x="2287804" y="3802239"/>
              <a:chExt cx="371618" cy="548640"/>
            </a:xfrm>
          </p:grpSpPr>
          <p:pic>
            <p:nvPicPr>
              <p:cNvPr id="108" name="Picture 4" descr="\\eventsql\dvd\Online_ART\DVD_Art_Sept-2-2010\Artwork_Imagery\Icons - Illustrations\_ XML ICONS\Servers Content Management computer.png"/>
              <p:cNvPicPr>
                <a:picLocks noChangeAspect="1" noChangeArrowheads="1"/>
              </p:cNvPicPr>
              <p:nvPr/>
            </p:nvPicPr>
            <p:blipFill>
              <a:blip r:embed="rId1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287804" y="3802239"/>
                <a:ext cx="37161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329933" y="3939399"/>
                <a:ext cx="287360" cy="274320"/>
              </a:xfrm>
              <a:prstGeom prst="rect">
                <a:avLst/>
              </a:prstGeom>
              <a:effectLst>
                <a:outerShdw blurRad="63500" sx="102000" sy="102000" algn="ctr" rotWithShape="0">
                  <a:prstClr val="black">
                    <a:alpha val="40000"/>
                  </a:prstClr>
                </a:outerShdw>
              </a:effectLst>
            </p:spPr>
          </p:pic>
        </p:grpSp>
        <p:grpSp>
          <p:nvGrpSpPr>
            <p:cNvPr id="81" name="Group 80"/>
            <p:cNvGrpSpPr/>
            <p:nvPr/>
          </p:nvGrpSpPr>
          <p:grpSpPr>
            <a:xfrm>
              <a:off x="3332127" y="3802239"/>
              <a:ext cx="338938" cy="548640"/>
              <a:chOff x="3332127" y="3802239"/>
              <a:chExt cx="338938" cy="548640"/>
            </a:xfrm>
          </p:grpSpPr>
          <p:pic>
            <p:nvPicPr>
              <p:cNvPr id="106" name="Picture 5" descr="\\eventsql\dvd\Online_ART\DVD_Art_Sept-2-2010\Artwork_Imagery\Icons - Illustrations\_ XML ICONS\Servers Commerce computer money.png"/>
              <p:cNvPicPr>
                <a:picLocks noChangeAspect="1" noChangeArrowheads="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332127" y="3802239"/>
                <a:ext cx="33893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357916" y="3939399"/>
                <a:ext cx="287360" cy="274320"/>
              </a:xfrm>
              <a:prstGeom prst="rect">
                <a:avLst/>
              </a:prstGeom>
              <a:effectLst>
                <a:outerShdw blurRad="63500" sx="102000" sy="102000" algn="ctr" rotWithShape="0">
                  <a:prstClr val="black">
                    <a:alpha val="40000"/>
                  </a:prstClr>
                </a:outerShdw>
              </a:effectLst>
            </p:spPr>
          </p:pic>
        </p:grpSp>
        <p:grpSp>
          <p:nvGrpSpPr>
            <p:cNvPr id="82" name="Group 81"/>
            <p:cNvGrpSpPr/>
            <p:nvPr/>
          </p:nvGrpSpPr>
          <p:grpSpPr>
            <a:xfrm>
              <a:off x="4343770" y="3802239"/>
              <a:ext cx="370670" cy="548640"/>
              <a:chOff x="4343770" y="3802239"/>
              <a:chExt cx="370670" cy="548640"/>
            </a:xfrm>
          </p:grpSpPr>
          <p:pic>
            <p:nvPicPr>
              <p:cNvPr id="104" name="Picture 2" descr="\\eventsql\dvd\Online_ART\DVD_Art_Sept-2-2010\Artwork_Imagery\Icons - Illustrations\_ XML ICONS\Servers SQL database computer.png"/>
              <p:cNvPicPr>
                <a:picLocks noChangeAspect="1" noChangeArrowheads="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343770" y="3802239"/>
                <a:ext cx="37067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350670" y="3939399"/>
                <a:ext cx="287360" cy="274320"/>
              </a:xfrm>
              <a:prstGeom prst="rect">
                <a:avLst/>
              </a:prstGeom>
              <a:effectLst>
                <a:outerShdw blurRad="63500" sx="102000" sy="102000" algn="ctr" rotWithShape="0">
                  <a:prstClr val="black">
                    <a:alpha val="40000"/>
                  </a:prstClr>
                </a:outerShdw>
              </a:effectLst>
            </p:spPr>
          </p:pic>
        </p:grpSp>
        <p:grpSp>
          <p:nvGrpSpPr>
            <p:cNvPr id="83" name="Group 82"/>
            <p:cNvGrpSpPr/>
            <p:nvPr/>
          </p:nvGrpSpPr>
          <p:grpSpPr>
            <a:xfrm>
              <a:off x="5387144" y="3802239"/>
              <a:ext cx="343814" cy="548640"/>
              <a:chOff x="5387144" y="3802239"/>
              <a:chExt cx="343814" cy="548640"/>
            </a:xfrm>
          </p:grpSpPr>
          <p:pic>
            <p:nvPicPr>
              <p:cNvPr id="102" name="Picture 3" descr="\\eventsql\dvd\Online_ART\DVD_Art_Sept-2-2010\Artwork_Imagery\Icons - Illustrations\_ XML ICONS\Servers Exchange email computer.png"/>
              <p:cNvPicPr>
                <a:picLocks noChangeAspect="1" noChangeArrowheads="1"/>
              </p:cNvPicPr>
              <p:nvPr/>
            </p:nvPicPr>
            <p:blipFill>
              <a:blip r:embed="rId1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387144" y="3802239"/>
                <a:ext cx="34381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415371" y="3939399"/>
                <a:ext cx="287360" cy="274320"/>
              </a:xfrm>
              <a:prstGeom prst="rect">
                <a:avLst/>
              </a:prstGeom>
              <a:effectLst>
                <a:outerShdw blurRad="63500" sx="102000" sy="102000" algn="ctr" rotWithShape="0">
                  <a:prstClr val="black">
                    <a:alpha val="40000"/>
                  </a:prstClr>
                </a:outerShdw>
              </a:effectLst>
            </p:spPr>
          </p:pic>
        </p:grpSp>
        <p:grpSp>
          <p:nvGrpSpPr>
            <p:cNvPr id="84" name="Group 83"/>
            <p:cNvGrpSpPr/>
            <p:nvPr/>
          </p:nvGrpSpPr>
          <p:grpSpPr>
            <a:xfrm>
              <a:off x="6105164" y="3351311"/>
              <a:ext cx="343814" cy="548640"/>
              <a:chOff x="6105164" y="3351311"/>
              <a:chExt cx="343814" cy="548640"/>
            </a:xfrm>
          </p:grpSpPr>
          <p:pic>
            <p:nvPicPr>
              <p:cNvPr id="100" name="Picture 3" descr="\\eventsql\dvd\Online_ART\DVD_Art_Sept-2-2010\Artwork_Imagery\Icons - Illustrations\_ XML ICONS\Servers Exchange email computer.png"/>
              <p:cNvPicPr>
                <a:picLocks noChangeAspect="1" noChangeArrowheads="1"/>
              </p:cNvPicPr>
              <p:nvPr/>
            </p:nvPicPr>
            <p:blipFill>
              <a:blip r:embed="rId1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105164" y="3351311"/>
                <a:ext cx="34381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133391" y="3488471"/>
                <a:ext cx="287360" cy="274320"/>
              </a:xfrm>
              <a:prstGeom prst="rect">
                <a:avLst/>
              </a:prstGeom>
              <a:effectLst>
                <a:outerShdw blurRad="63500" sx="102000" sy="102000" algn="ctr" rotWithShape="0">
                  <a:prstClr val="black">
                    <a:alpha val="40000"/>
                  </a:prstClr>
                </a:outerShdw>
              </a:effectLst>
            </p:spPr>
          </p:pic>
        </p:grpSp>
        <p:grpSp>
          <p:nvGrpSpPr>
            <p:cNvPr id="85" name="Group 84"/>
            <p:cNvGrpSpPr/>
            <p:nvPr/>
          </p:nvGrpSpPr>
          <p:grpSpPr>
            <a:xfrm>
              <a:off x="5061790" y="3351311"/>
              <a:ext cx="370670" cy="548640"/>
              <a:chOff x="5061790" y="3351311"/>
              <a:chExt cx="370670" cy="548640"/>
            </a:xfrm>
          </p:grpSpPr>
          <p:pic>
            <p:nvPicPr>
              <p:cNvPr id="98" name="Picture 2" descr="\\eventsql\dvd\Online_ART\DVD_Art_Sept-2-2010\Artwork_Imagery\Icons - Illustrations\_ XML ICONS\Servers SQL database computer.png"/>
              <p:cNvPicPr>
                <a:picLocks noChangeAspect="1" noChangeArrowheads="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061790" y="3351311"/>
                <a:ext cx="370670" cy="54864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103445" y="3486511"/>
                <a:ext cx="287360" cy="274320"/>
              </a:xfrm>
              <a:prstGeom prst="rect">
                <a:avLst/>
              </a:prstGeom>
              <a:effectLst>
                <a:outerShdw blurRad="63500" sx="102000" sy="102000" algn="ctr" rotWithShape="0">
                  <a:prstClr val="black">
                    <a:alpha val="40000"/>
                  </a:prstClr>
                </a:outerShdw>
              </a:effectLst>
            </p:spPr>
          </p:pic>
        </p:grpSp>
        <p:grpSp>
          <p:nvGrpSpPr>
            <p:cNvPr id="86" name="Group 85"/>
            <p:cNvGrpSpPr/>
            <p:nvPr/>
          </p:nvGrpSpPr>
          <p:grpSpPr>
            <a:xfrm>
              <a:off x="4050147" y="3351311"/>
              <a:ext cx="338938" cy="548640"/>
              <a:chOff x="4050147" y="3351311"/>
              <a:chExt cx="338938" cy="548640"/>
            </a:xfrm>
          </p:grpSpPr>
          <p:pic>
            <p:nvPicPr>
              <p:cNvPr id="96" name="Picture 5" descr="\\eventsql\dvd\Online_ART\DVD_Art_Sept-2-2010\Artwork_Imagery\Icons - Illustrations\_ XML ICONS\Servers Commerce computer money.png"/>
              <p:cNvPicPr>
                <a:picLocks noChangeAspect="1" noChangeArrowheads="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050147" y="3351311"/>
                <a:ext cx="338938" cy="54864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075936" y="3488471"/>
                <a:ext cx="287360" cy="274320"/>
              </a:xfrm>
              <a:prstGeom prst="rect">
                <a:avLst/>
              </a:prstGeom>
              <a:effectLst>
                <a:outerShdw blurRad="63500" sx="102000" sy="102000" algn="ctr" rotWithShape="0">
                  <a:prstClr val="black">
                    <a:alpha val="40000"/>
                  </a:prstClr>
                </a:outerShdw>
              </a:effectLst>
            </p:spPr>
          </p:pic>
        </p:grpSp>
        <p:grpSp>
          <p:nvGrpSpPr>
            <p:cNvPr id="87" name="Group 86"/>
            <p:cNvGrpSpPr/>
            <p:nvPr/>
          </p:nvGrpSpPr>
          <p:grpSpPr>
            <a:xfrm>
              <a:off x="3005824" y="3351311"/>
              <a:ext cx="371618" cy="548640"/>
              <a:chOff x="3005824" y="3351311"/>
              <a:chExt cx="371618" cy="548640"/>
            </a:xfrm>
          </p:grpSpPr>
          <p:pic>
            <p:nvPicPr>
              <p:cNvPr id="94" name="Picture 4" descr="\\eventsql\dvd\Online_ART\DVD_Art_Sept-2-2010\Artwork_Imagery\Icons - Illustrations\_ XML ICONS\Servers Content Management computer.png"/>
              <p:cNvPicPr>
                <a:picLocks noChangeAspect="1" noChangeArrowheads="1"/>
              </p:cNvPicPr>
              <p:nvPr/>
            </p:nvPicPr>
            <p:blipFill>
              <a:blip r:embed="rId16"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005824" y="3351311"/>
                <a:ext cx="371618" cy="54864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047953" y="3488471"/>
                <a:ext cx="287360" cy="274320"/>
              </a:xfrm>
              <a:prstGeom prst="rect">
                <a:avLst/>
              </a:prstGeom>
              <a:effectLst>
                <a:outerShdw blurRad="63500" sx="102000" sy="102000" algn="ctr" rotWithShape="0">
                  <a:prstClr val="black">
                    <a:alpha val="40000"/>
                  </a:prstClr>
                </a:outerShdw>
              </a:effectLst>
            </p:spPr>
          </p:pic>
        </p:grpSp>
        <p:grpSp>
          <p:nvGrpSpPr>
            <p:cNvPr id="88" name="Group 87"/>
            <p:cNvGrpSpPr/>
            <p:nvPr/>
          </p:nvGrpSpPr>
          <p:grpSpPr>
            <a:xfrm>
              <a:off x="1975577" y="3351311"/>
              <a:ext cx="357542" cy="548640"/>
              <a:chOff x="1975577" y="3351311"/>
              <a:chExt cx="357542" cy="548640"/>
            </a:xfrm>
          </p:grpSpPr>
          <p:pic>
            <p:nvPicPr>
              <p:cNvPr id="92" name="Picture 2" descr="\\eventsql\dvd\Online_ART\DVD_Art_Sept-2-2010\Artwork_Imagery\Icons - Illustrations\_ XML ICONS\Servers computer XML Web Service.png"/>
              <p:cNvPicPr>
                <a:picLocks noChangeAspect="1" noChangeArrowheads="1"/>
              </p:cNvPicPr>
              <p:nvPr/>
            </p:nvPicPr>
            <p:blipFill>
              <a:blip r:embed="rId1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975577" y="3351311"/>
                <a:ext cx="357542" cy="54864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010668" y="3488471"/>
                <a:ext cx="287360" cy="274320"/>
              </a:xfrm>
              <a:prstGeom prst="rect">
                <a:avLst/>
              </a:prstGeom>
              <a:effectLst>
                <a:outerShdw blurRad="63500" sx="102000" sy="102000" algn="ctr" rotWithShape="0">
                  <a:prstClr val="black">
                    <a:alpha val="40000"/>
                  </a:prstClr>
                </a:outerShdw>
              </a:effectLst>
            </p:spPr>
          </p:pic>
        </p:grpSp>
        <p:grpSp>
          <p:nvGrpSpPr>
            <p:cNvPr id="89" name="Group 88"/>
            <p:cNvGrpSpPr/>
            <p:nvPr/>
          </p:nvGrpSpPr>
          <p:grpSpPr>
            <a:xfrm>
              <a:off x="1257557" y="3802239"/>
              <a:ext cx="357542" cy="548640"/>
              <a:chOff x="1257557" y="3802239"/>
              <a:chExt cx="357542" cy="548640"/>
            </a:xfrm>
          </p:grpSpPr>
          <p:pic>
            <p:nvPicPr>
              <p:cNvPr id="90" name="Picture 2" descr="\\eventsql\dvd\Online_ART\DVD_Art_Sept-2-2010\Artwork_Imagery\Icons - Illustrations\_ XML ICONS\Servers computer XML Web Service.png"/>
              <p:cNvPicPr>
                <a:picLocks noChangeAspect="1" noChangeArrowheads="1"/>
              </p:cNvPicPr>
              <p:nvPr/>
            </p:nvPicPr>
            <p:blipFill>
              <a:blip r:embed="rId15"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257557" y="3802239"/>
                <a:ext cx="357542" cy="5486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1292648" y="3939399"/>
                <a:ext cx="287360" cy="274320"/>
              </a:xfrm>
              <a:prstGeom prst="rect">
                <a:avLst/>
              </a:prstGeom>
              <a:effectLst>
                <a:outerShdw blurRad="63500" sx="102000" sy="102000" algn="ctr" rotWithShape="0">
                  <a:prstClr val="black">
                    <a:alpha val="40000"/>
                  </a:prstClr>
                </a:outerShdw>
              </a:effectLst>
            </p:spPr>
          </p:pic>
        </p:grpSp>
      </p:grpSp>
      <p:grpSp>
        <p:nvGrpSpPr>
          <p:cNvPr id="110" name="Group 109"/>
          <p:cNvGrpSpPr/>
          <p:nvPr/>
        </p:nvGrpSpPr>
        <p:grpSpPr>
          <a:xfrm>
            <a:off x="11135325" y="5246773"/>
            <a:ext cx="759071" cy="633605"/>
            <a:chOff x="5341036" y="3171232"/>
            <a:chExt cx="547737" cy="457200"/>
          </a:xfrm>
        </p:grpSpPr>
        <p:pic>
          <p:nvPicPr>
            <p:cNvPr id="111"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341036" y="3171232"/>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527786" y="3234104"/>
              <a:ext cx="287360" cy="274320"/>
            </a:xfrm>
            <a:prstGeom prst="rect">
              <a:avLst/>
            </a:prstGeom>
            <a:effectLst>
              <a:outerShdw blurRad="63500" sx="102000" sy="102000" algn="ctr" rotWithShape="0">
                <a:prstClr val="black">
                  <a:alpha val="40000"/>
                </a:prstClr>
              </a:outerShdw>
            </a:effectLst>
          </p:spPr>
        </p:pic>
      </p:grpSp>
      <p:grpSp>
        <p:nvGrpSpPr>
          <p:cNvPr id="113" name="Group 112"/>
          <p:cNvGrpSpPr/>
          <p:nvPr/>
        </p:nvGrpSpPr>
        <p:grpSpPr>
          <a:xfrm>
            <a:off x="9724891" y="5246773"/>
            <a:ext cx="759071" cy="633605"/>
            <a:chOff x="4323283" y="3171232"/>
            <a:chExt cx="547737" cy="457200"/>
          </a:xfrm>
        </p:grpSpPr>
        <p:pic>
          <p:nvPicPr>
            <p:cNvPr id="114"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323283" y="3171232"/>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510033" y="3234104"/>
              <a:ext cx="287360" cy="274320"/>
            </a:xfrm>
            <a:prstGeom prst="rect">
              <a:avLst/>
            </a:prstGeom>
            <a:effectLst>
              <a:outerShdw blurRad="63500" sx="102000" sy="102000" algn="ctr" rotWithShape="0">
                <a:prstClr val="black">
                  <a:alpha val="40000"/>
                </a:prstClr>
              </a:outerShdw>
            </a:effectLst>
          </p:spPr>
        </p:pic>
      </p:grpSp>
      <p:grpSp>
        <p:nvGrpSpPr>
          <p:cNvPr id="116" name="Group 115"/>
          <p:cNvGrpSpPr/>
          <p:nvPr/>
        </p:nvGrpSpPr>
        <p:grpSpPr>
          <a:xfrm>
            <a:off x="8314455" y="5246773"/>
            <a:ext cx="759071" cy="633605"/>
            <a:chOff x="3305530" y="3171232"/>
            <a:chExt cx="547737" cy="457200"/>
          </a:xfrm>
        </p:grpSpPr>
        <p:pic>
          <p:nvPicPr>
            <p:cNvPr id="117" name="Picture 2" descr="\\eventsql\dvd\Online_ART\DVD_Art_Sept-2-2010\Artwork_Imagery\Icons - Illustrations\_ WINDOWS SERVER ICONS\Hardware\Computer PC desktop machine.png"/>
            <p:cNvPicPr>
              <a:picLocks noChangeAspect="1" noChangeArrowheads="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305530" y="3171232"/>
              <a:ext cx="5477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492280" y="3234104"/>
              <a:ext cx="287360" cy="274320"/>
            </a:xfrm>
            <a:prstGeom prst="rect">
              <a:avLst/>
            </a:prstGeom>
            <a:effectLst>
              <a:outerShdw blurRad="63500" sx="102000" sy="102000" algn="ctr" rotWithShape="0">
                <a:prstClr val="black">
                  <a:alpha val="40000"/>
                </a:prstClr>
              </a:outerShdw>
            </a:effectLst>
          </p:spPr>
        </p:pic>
      </p:grpSp>
      <p:pic>
        <p:nvPicPr>
          <p:cNvPr id="119" name="Picture 2" descr="\\eventsql\dvd\Online_ART\DVD_Art_Sept-2-2010\Artwork_Imagery\Icons - Illustrations\_ WINDOWS LIVE ICONS\profile icon person.png"/>
          <p:cNvPicPr>
            <a:picLocks noChangeAspect="1" noChangeArrowheads="1"/>
          </p:cNvPicPr>
          <p:nvPr/>
        </p:nvPicPr>
        <p:blipFill>
          <a:blip r:embed="rId18">
            <a:duotone>
              <a:prstClr val="black"/>
              <a:schemeClr val="tx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9907385" y="5880707"/>
            <a:ext cx="541203" cy="620403"/>
          </a:xfrm>
          <a:prstGeom prst="rect">
            <a:avLst/>
          </a:prstGeom>
          <a:noFill/>
          <a:effectLst>
            <a:glow rad="342900">
              <a:schemeClr val="tx1">
                <a:alpha val="40000"/>
              </a:schemeClr>
            </a:glow>
          </a:effectLst>
          <a:extLst>
            <a:ext uri="{909E8E84-426E-40DD-AFC4-6F175D3DCCD1}">
              <a14:hiddenFill xmlns:a14="http://schemas.microsoft.com/office/drawing/2010/main">
                <a:solidFill>
                  <a:srgbClr val="FFFFFF"/>
                </a:solidFill>
              </a14:hiddenFill>
            </a:ext>
          </a:extLst>
        </p:spPr>
      </p:pic>
      <p:pic>
        <p:nvPicPr>
          <p:cNvPr id="120" name="Picture 2" descr="\\eventsql\dvd\Online_ART\DVD_Art_Sept-2-2010\Artwork_Imagery\Icons - Illustrations\_ WINDOWS LIVE ICONS\profile icon person.png"/>
          <p:cNvPicPr>
            <a:picLocks noChangeAspect="1" noChangeArrowheads="1"/>
          </p:cNvPicPr>
          <p:nvPr/>
        </p:nvPicPr>
        <p:blipFill>
          <a:blip r:embed="rId18">
            <a:duotone>
              <a:prstClr val="black"/>
              <a:schemeClr val="tx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11292660" y="5880707"/>
            <a:ext cx="541203" cy="620403"/>
          </a:xfrm>
          <a:prstGeom prst="rect">
            <a:avLst/>
          </a:prstGeom>
          <a:noFill/>
          <a:effectLst>
            <a:glow rad="342900">
              <a:schemeClr val="tx1">
                <a:alpha val="40000"/>
              </a:schemeClr>
            </a:glow>
          </a:effectLst>
          <a:extLst>
            <a:ext uri="{909E8E84-426E-40DD-AFC4-6F175D3DCCD1}">
              <a14:hiddenFill xmlns:a14="http://schemas.microsoft.com/office/drawing/2010/main">
                <a:solidFill>
                  <a:srgbClr val="FFFFFF"/>
                </a:solidFill>
              </a14:hiddenFill>
            </a:ext>
          </a:extLst>
        </p:spPr>
      </p:pic>
      <p:pic>
        <p:nvPicPr>
          <p:cNvPr id="121" name="Picture 2" descr="\\eventsql\dvd\Online_ART\DVD_Art_Sept-2-2010\Artwork_Imagery\Icons - Illustrations\_ WINDOWS LIVE ICONS\profile icon person.png"/>
          <p:cNvPicPr>
            <a:picLocks noChangeAspect="1" noChangeArrowheads="1"/>
          </p:cNvPicPr>
          <p:nvPr/>
        </p:nvPicPr>
        <p:blipFill>
          <a:blip r:embed="rId18">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8482735" y="5880707"/>
            <a:ext cx="541203" cy="620403"/>
          </a:xfrm>
          <a:prstGeom prst="rect">
            <a:avLst/>
          </a:prstGeom>
          <a:noFill/>
          <a:effectLst>
            <a:glow rad="342900">
              <a:srgbClr val="FFFF00">
                <a:alpha val="40000"/>
              </a:srgbClr>
            </a:glow>
          </a:effectLst>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86862" y="2357873"/>
            <a:ext cx="5199147" cy="426623"/>
          </a:xfrm>
          <a:prstGeom prst="rect">
            <a:avLst/>
          </a:prstGeom>
          <a:noFill/>
        </p:spPr>
        <p:txBody>
          <a:bodyPr wrap="square" lIns="126714" tIns="63360" rIns="126714" bIns="63360" rtlCol="0">
            <a:spAutoFit/>
          </a:bodyPr>
          <a:lstStyle/>
          <a:p>
            <a:pPr marL="316803" indent="-316803" defTabSz="1267212">
              <a:buFont typeface="+mj-lt"/>
              <a:buAutoNum type="arabicPeriod"/>
            </a:pPr>
            <a:r>
              <a:rPr lang="en-US" sz="1903" dirty="0" smtClean="0">
                <a:solidFill>
                  <a:srgbClr val="FFFFFF"/>
                </a:solidFill>
              </a:rPr>
              <a:t>Beachhead (e.g. Phishing) </a:t>
            </a:r>
            <a:endParaRPr lang="en-US" sz="1903" dirty="0">
              <a:solidFill>
                <a:srgbClr val="FFFFFF"/>
              </a:solidFill>
            </a:endParaRPr>
          </a:p>
        </p:txBody>
      </p:sp>
      <p:sp>
        <p:nvSpPr>
          <p:cNvPr id="123" name="TextBox 122"/>
          <p:cNvSpPr txBox="1"/>
          <p:nvPr/>
        </p:nvSpPr>
        <p:spPr>
          <a:xfrm>
            <a:off x="86862" y="2983729"/>
            <a:ext cx="5199147" cy="420795"/>
          </a:xfrm>
          <a:prstGeom prst="rect">
            <a:avLst/>
          </a:prstGeom>
          <a:noFill/>
        </p:spPr>
        <p:txBody>
          <a:bodyPr wrap="square" lIns="126714" tIns="63360" rIns="126714" bIns="63360" rtlCol="0">
            <a:spAutoFit/>
          </a:bodyPr>
          <a:lstStyle/>
          <a:p>
            <a:pPr marL="316803" indent="-316803" defTabSz="1267212">
              <a:buFont typeface="+mj-lt"/>
              <a:buAutoNum type="arabicPeriod" startAt="2"/>
            </a:pPr>
            <a:r>
              <a:rPr lang="en-US" sz="1903" dirty="0" smtClean="0">
                <a:solidFill>
                  <a:srgbClr val="FFFFFF"/>
                </a:solidFill>
              </a:rPr>
              <a:t>Steal credentials</a:t>
            </a:r>
            <a:endParaRPr lang="en-US" sz="1903" dirty="0">
              <a:solidFill>
                <a:srgbClr val="FFFFFF"/>
              </a:solidFill>
            </a:endParaRPr>
          </a:p>
        </p:txBody>
      </p:sp>
      <p:sp>
        <p:nvSpPr>
          <p:cNvPr id="124" name="TextBox 123"/>
          <p:cNvSpPr txBox="1"/>
          <p:nvPr/>
        </p:nvSpPr>
        <p:spPr>
          <a:xfrm>
            <a:off x="86862" y="3603757"/>
            <a:ext cx="5199147" cy="420795"/>
          </a:xfrm>
          <a:prstGeom prst="rect">
            <a:avLst/>
          </a:prstGeom>
          <a:noFill/>
        </p:spPr>
        <p:txBody>
          <a:bodyPr wrap="square" lIns="126714" tIns="63360" rIns="126714" bIns="63360" rtlCol="0">
            <a:spAutoFit/>
          </a:bodyPr>
          <a:lstStyle/>
          <a:p>
            <a:pPr marL="316803" indent="-316803" defTabSz="1267212">
              <a:buFont typeface="+mj-lt"/>
              <a:buAutoNum type="arabicPeriod" startAt="3"/>
            </a:pPr>
            <a:r>
              <a:rPr lang="en-US" sz="1903" dirty="0" smtClean="0">
                <a:solidFill>
                  <a:srgbClr val="FFFFFF"/>
                </a:solidFill>
              </a:rPr>
              <a:t>Move laterally</a:t>
            </a:r>
            <a:endParaRPr lang="en-US" sz="1903" dirty="0">
              <a:solidFill>
                <a:srgbClr val="FFFFFF"/>
              </a:solidFill>
            </a:endParaRPr>
          </a:p>
        </p:txBody>
      </p:sp>
      <p:sp>
        <p:nvSpPr>
          <p:cNvPr id="125" name="TextBox 124"/>
          <p:cNvSpPr txBox="1"/>
          <p:nvPr/>
        </p:nvSpPr>
        <p:spPr>
          <a:xfrm>
            <a:off x="86862" y="4223785"/>
            <a:ext cx="5199147" cy="420795"/>
          </a:xfrm>
          <a:prstGeom prst="rect">
            <a:avLst/>
          </a:prstGeom>
          <a:noFill/>
        </p:spPr>
        <p:txBody>
          <a:bodyPr wrap="square" lIns="126714" tIns="63360" rIns="126714" bIns="63360" rtlCol="0">
            <a:spAutoFit/>
          </a:bodyPr>
          <a:lstStyle/>
          <a:p>
            <a:pPr marL="316803" indent="-316803" defTabSz="1267212">
              <a:buFont typeface="+mj-lt"/>
              <a:buAutoNum type="arabicPeriod" startAt="4"/>
            </a:pPr>
            <a:r>
              <a:rPr lang="en-US" sz="1903" dirty="0" smtClean="0">
                <a:solidFill>
                  <a:srgbClr val="FFFFFF"/>
                </a:solidFill>
              </a:rPr>
              <a:t>Acquire Domain Admin credentials</a:t>
            </a:r>
            <a:endParaRPr lang="en-US" sz="1903" dirty="0">
              <a:solidFill>
                <a:srgbClr val="FFFFFF"/>
              </a:solidFill>
            </a:endParaRPr>
          </a:p>
        </p:txBody>
      </p:sp>
      <p:sp>
        <p:nvSpPr>
          <p:cNvPr id="126" name="TextBox 125"/>
          <p:cNvSpPr txBox="1"/>
          <p:nvPr/>
        </p:nvSpPr>
        <p:spPr>
          <a:xfrm>
            <a:off x="86861" y="4843814"/>
            <a:ext cx="4575891" cy="420795"/>
          </a:xfrm>
          <a:prstGeom prst="rect">
            <a:avLst/>
          </a:prstGeom>
          <a:noFill/>
        </p:spPr>
        <p:txBody>
          <a:bodyPr wrap="square" lIns="126714" tIns="63360" rIns="126714" bIns="63360" rtlCol="0">
            <a:spAutoFit/>
          </a:bodyPr>
          <a:lstStyle/>
          <a:p>
            <a:pPr marL="316803" indent="-316803" defTabSz="1267212">
              <a:buFont typeface="+mj-lt"/>
              <a:buAutoNum type="arabicPeriod" startAt="5"/>
            </a:pPr>
            <a:r>
              <a:rPr lang="en-US" sz="1903" dirty="0" smtClean="0">
                <a:solidFill>
                  <a:srgbClr val="FFFFFF"/>
                </a:solidFill>
              </a:rPr>
              <a:t>Execute attacker mission</a:t>
            </a:r>
            <a:endParaRPr lang="en-US" sz="1903" dirty="0">
              <a:solidFill>
                <a:srgbClr val="FFFFFF"/>
              </a:solidFill>
            </a:endParaRPr>
          </a:p>
        </p:txBody>
      </p:sp>
    </p:spTree>
    <p:extLst>
      <p:ext uri="{BB962C8B-B14F-4D97-AF65-F5344CB8AC3E}">
        <p14:creationId xmlns:p14="http://schemas.microsoft.com/office/powerpoint/2010/main" val="916689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61111E-6 3.33333E-6 L 0.52621 -0.20402 " pathEditMode="relative" rAng="0" ptsTypes="AA">
                                      <p:cBhvr>
                                        <p:cTn id="25" dur="2000" fill="hold"/>
                                        <p:tgtEl>
                                          <p:spTgt spid="38"/>
                                        </p:tgtEl>
                                        <p:attrNameLst>
                                          <p:attrName>ppt_x</p:attrName>
                                          <p:attrName>ppt_y</p:attrName>
                                        </p:attrNameLst>
                                      </p:cBhvr>
                                      <p:rCtr x="26302" y="-10216"/>
                                    </p:animMotion>
                                  </p:childTnLst>
                                </p:cTn>
                              </p:par>
                              <p:par>
                                <p:cTn id="26" presetID="42" presetClass="path" presetSubtype="0" accel="50000" decel="50000" fill="hold" nodeType="withEffect">
                                  <p:stCondLst>
                                    <p:cond delay="0"/>
                                  </p:stCondLst>
                                  <p:childTnLst>
                                    <p:animMotion origin="layout" path="M 3.61111E-6 3.33333E-6 L 0.33975 -0.10463 " pathEditMode="relative" rAng="0" ptsTypes="AA">
                                      <p:cBhvr>
                                        <p:cTn id="27" dur="2000" fill="hold"/>
                                        <p:tgtEl>
                                          <p:spTgt spid="41"/>
                                        </p:tgtEl>
                                        <p:attrNameLst>
                                          <p:attrName>ppt_x</p:attrName>
                                          <p:attrName>ppt_y</p:attrName>
                                        </p:attrNameLst>
                                      </p:cBhvr>
                                      <p:rCtr x="16979" y="-5247"/>
                                    </p:animMotion>
                                  </p:childTnLst>
                                </p:cTn>
                              </p:par>
                              <p:par>
                                <p:cTn id="28" presetID="42" presetClass="path" presetSubtype="0" accel="50000" decel="50000" fill="hold" nodeType="withEffect">
                                  <p:stCondLst>
                                    <p:cond delay="0"/>
                                  </p:stCondLst>
                                  <p:childTnLst>
                                    <p:animMotion origin="layout" path="M 3.61111E-6 3.33333E-6 L 0.67882 -0.1105 " pathEditMode="relative" rAng="0" ptsTypes="AA">
                                      <p:cBhvr>
                                        <p:cTn id="29" dur="2000" fill="hold"/>
                                        <p:tgtEl>
                                          <p:spTgt spid="44"/>
                                        </p:tgtEl>
                                        <p:attrNameLst>
                                          <p:attrName>ppt_x</p:attrName>
                                          <p:attrName>ppt_y</p:attrName>
                                        </p:attrNameLst>
                                      </p:cBhvr>
                                      <p:rCtr x="33941" y="-5525"/>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500"/>
                                        <p:tgtEl>
                                          <p:spTgt spid="110"/>
                                        </p:tgtEl>
                                      </p:cBhvr>
                                    </p:animEffect>
                                  </p:childTnLst>
                                </p:cTn>
                              </p:par>
                            </p:childTnLst>
                          </p:cTn>
                        </p:par>
                        <p:par>
                          <p:cTn id="39" fill="hold">
                            <p:stCondLst>
                              <p:cond delay="500"/>
                            </p:stCondLst>
                            <p:childTnLst>
                              <p:par>
                                <p:cTn id="40" presetID="10" presetClass="exit" presetSubtype="0" fill="hold" nodeType="after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childTnLst>
                          </p:cTn>
                        </p:par>
                        <p:par>
                          <p:cTn id="53" fill="hold">
                            <p:stCondLst>
                              <p:cond delay="1500"/>
                            </p:stCondLst>
                            <p:childTnLst>
                              <p:par>
                                <p:cTn id="54" presetID="42" presetClass="path" presetSubtype="0" accel="50000" decel="50000" fill="hold" nodeType="afterEffect">
                                  <p:stCondLst>
                                    <p:cond delay="0"/>
                                  </p:stCondLst>
                                  <p:childTnLst>
                                    <p:animMotion origin="layout" path="M -4.72222E-6 4.81481E-6 L -0.83003 0.03179 " pathEditMode="relative" rAng="0" ptsTypes="AA">
                                      <p:cBhvr>
                                        <p:cTn id="55" dur="2000" fill="hold"/>
                                        <p:tgtEl>
                                          <p:spTgt spid="120"/>
                                        </p:tgtEl>
                                        <p:attrNameLst>
                                          <p:attrName>ppt_x</p:attrName>
                                          <p:attrName>ppt_y</p:attrName>
                                        </p:attrNameLst>
                                      </p:cBhvr>
                                      <p:rCtr x="-41510" y="1574"/>
                                    </p:animMotion>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fade">
                                      <p:cBhvr>
                                        <p:cTn id="59" dur="500"/>
                                        <p:tgtEl>
                                          <p:spTgt spid="1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right)">
                                      <p:cBhvr>
                                        <p:cTn id="64" dur="500"/>
                                        <p:tgtEl>
                                          <p:spTgt spid="48"/>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childTnLst>
                          </p:cTn>
                        </p:par>
                        <p:par>
                          <p:cTn id="69" fill="hold">
                            <p:stCondLst>
                              <p:cond delay="1000"/>
                            </p:stCondLst>
                            <p:childTnLst>
                              <p:par>
                                <p:cTn id="70" presetID="10" presetClass="exit" presetSubtype="0" fill="hold" grpId="1" nodeType="after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fade">
                                      <p:cBhvr>
                                        <p:cTn id="76" dur="500"/>
                                        <p:tgtEl>
                                          <p:spTgt spid="119"/>
                                        </p:tgtEl>
                                      </p:cBhvr>
                                    </p:animEffect>
                                  </p:childTnLst>
                                </p:cTn>
                              </p:par>
                            </p:childTnLst>
                          </p:cTn>
                        </p:par>
                        <p:par>
                          <p:cTn id="77" fill="hold">
                            <p:stCondLst>
                              <p:cond delay="2000"/>
                            </p:stCondLst>
                            <p:childTnLst>
                              <p:par>
                                <p:cTn id="78" presetID="42" presetClass="path" presetSubtype="0" accel="50000" decel="50000" fill="hold" nodeType="afterEffect">
                                  <p:stCondLst>
                                    <p:cond delay="0"/>
                                  </p:stCondLst>
                                  <p:childTnLst>
                                    <p:animMotion origin="layout" path="M 3.61111E-6 4.81481E-6 L -0.66858 0.03024 " pathEditMode="relative" rAng="0" ptsTypes="AA">
                                      <p:cBhvr>
                                        <p:cTn id="79" dur="2000" fill="hold"/>
                                        <p:tgtEl>
                                          <p:spTgt spid="119"/>
                                        </p:tgtEl>
                                        <p:attrNameLst>
                                          <p:attrName>ppt_x</p:attrName>
                                          <p:attrName>ppt_y</p:attrName>
                                        </p:attrNameLst>
                                      </p:cBhvr>
                                      <p:rCtr x="-33437" y="1512"/>
                                    </p:animMotion>
                                  </p:childTnLst>
                                </p:cTn>
                              </p:par>
                            </p:childTnLst>
                          </p:cTn>
                        </p:par>
                        <p:par>
                          <p:cTn id="80" fill="hold">
                            <p:stCondLst>
                              <p:cond delay="4000"/>
                            </p:stCondLst>
                            <p:childTnLst>
                              <p:par>
                                <p:cTn id="81" presetID="22" presetClass="entr" presetSubtype="2"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right)">
                                      <p:cBhvr>
                                        <p:cTn id="83" dur="500"/>
                                        <p:tgtEl>
                                          <p:spTgt spid="49"/>
                                        </p:tgtEl>
                                      </p:cBhvr>
                                    </p:animEffect>
                                  </p:childTnLst>
                                </p:cTn>
                              </p:par>
                            </p:childTnLst>
                          </p:cTn>
                        </p:par>
                        <p:par>
                          <p:cTn id="84" fill="hold">
                            <p:stCondLst>
                              <p:cond delay="4500"/>
                            </p:stCondLst>
                            <p:childTnLst>
                              <p:par>
                                <p:cTn id="85" presetID="10" presetClass="entr" presetSubtype="0" fill="hold" nodeType="afterEffect">
                                  <p:stCondLst>
                                    <p:cond delay="0"/>
                                  </p:stCondLst>
                                  <p:childTnLst>
                                    <p:set>
                                      <p:cBhvr>
                                        <p:cTn id="86" dur="1" fill="hold">
                                          <p:stCondLst>
                                            <p:cond delay="0"/>
                                          </p:stCondLst>
                                        </p:cTn>
                                        <p:tgtEl>
                                          <p:spTgt spid="116"/>
                                        </p:tgtEl>
                                        <p:attrNameLst>
                                          <p:attrName>style.visibility</p:attrName>
                                        </p:attrNameLst>
                                      </p:cBhvr>
                                      <p:to>
                                        <p:strVal val="visible"/>
                                      </p:to>
                                    </p:set>
                                    <p:animEffect transition="in" filter="fade">
                                      <p:cBhvr>
                                        <p:cTn id="87" dur="500"/>
                                        <p:tgtEl>
                                          <p:spTgt spid="116"/>
                                        </p:tgtEl>
                                      </p:cBhvr>
                                    </p:animEffect>
                                  </p:childTnLst>
                                </p:cTn>
                              </p:par>
                            </p:childTnLst>
                          </p:cTn>
                        </p:par>
                        <p:par>
                          <p:cTn id="88" fill="hold">
                            <p:stCondLst>
                              <p:cond delay="5000"/>
                            </p:stCondLst>
                            <p:childTnLst>
                              <p:par>
                                <p:cTn id="89" presetID="10" presetClass="exit" presetSubtype="0" fill="hold" grpId="1" nodeType="afterEffect">
                                  <p:stCondLst>
                                    <p:cond delay="0"/>
                                  </p:stCondLst>
                                  <p:childTnLst>
                                    <p:animEffect transition="out" filter="fade">
                                      <p:cBhvr>
                                        <p:cTn id="90" dur="500"/>
                                        <p:tgtEl>
                                          <p:spTgt spid="49"/>
                                        </p:tgtEl>
                                      </p:cBhvr>
                                    </p:animEffect>
                                    <p:set>
                                      <p:cBhvr>
                                        <p:cTn id="91" dur="1" fill="hold">
                                          <p:stCondLst>
                                            <p:cond delay="499"/>
                                          </p:stCondLst>
                                        </p:cTn>
                                        <p:tgtEl>
                                          <p:spTgt spid="49"/>
                                        </p:tgtEl>
                                        <p:attrNameLst>
                                          <p:attrName>style.visibility</p:attrName>
                                        </p:attrNameLst>
                                      </p:cBhvr>
                                      <p:to>
                                        <p:strVal val="hidden"/>
                                      </p:to>
                                    </p:se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fade">
                                      <p:cBhvr>
                                        <p:cTn id="95" dur="500"/>
                                        <p:tgtEl>
                                          <p:spTgt spid="121"/>
                                        </p:tgtEl>
                                      </p:cBhvr>
                                    </p:animEffect>
                                  </p:childTnLst>
                                </p:cTn>
                              </p:par>
                            </p:childTnLst>
                          </p:cTn>
                        </p:par>
                        <p:par>
                          <p:cTn id="96" fill="hold">
                            <p:stCondLst>
                              <p:cond delay="6000"/>
                            </p:stCondLst>
                            <p:childTnLst>
                              <p:par>
                                <p:cTn id="97" presetID="42" presetClass="path" presetSubtype="0" accel="50000" decel="50000" fill="hold" nodeType="afterEffect">
                                  <p:stCondLst>
                                    <p:cond delay="0"/>
                                  </p:stCondLst>
                                  <p:childTnLst>
                                    <p:animMotion origin="layout" path="M 5.55556E-7 4.81481E-6 L -0.57882 -0.00896 " pathEditMode="relative" rAng="0" ptsTypes="AA">
                                      <p:cBhvr>
                                        <p:cTn id="98" dur="2000" fill="hold"/>
                                        <p:tgtEl>
                                          <p:spTgt spid="121"/>
                                        </p:tgtEl>
                                        <p:attrNameLst>
                                          <p:attrName>ppt_x</p:attrName>
                                          <p:attrName>ppt_y</p:attrName>
                                        </p:attrNameLst>
                                      </p:cBhvr>
                                      <p:rCtr x="-28941" y="-463"/>
                                    </p:animMotion>
                                  </p:childTnLst>
                                </p:cTn>
                              </p:par>
                              <p:par>
                                <p:cTn id="99" presetID="10" presetClass="entr" presetSubtype="0" fill="hold" grpId="0" nodeType="withEffect">
                                  <p:stCondLst>
                                    <p:cond delay="0"/>
                                  </p:stCondLst>
                                  <p:childTnLst>
                                    <p:set>
                                      <p:cBhvr>
                                        <p:cTn id="100" dur="1" fill="hold">
                                          <p:stCondLst>
                                            <p:cond delay="0"/>
                                          </p:stCondLst>
                                        </p:cTn>
                                        <p:tgtEl>
                                          <p:spTgt spid="125"/>
                                        </p:tgtEl>
                                        <p:attrNameLst>
                                          <p:attrName>style.visibility</p:attrName>
                                        </p:attrNameLst>
                                      </p:cBhvr>
                                      <p:to>
                                        <p:strVal val="visible"/>
                                      </p:to>
                                    </p:set>
                                    <p:animEffect transition="in" filter="fade">
                                      <p:cBhvr>
                                        <p:cTn id="101" dur="500"/>
                                        <p:tgtEl>
                                          <p:spTgt spid="125"/>
                                        </p:tgtEl>
                                      </p:cBhvr>
                                    </p:animEffect>
                                  </p:childTnLst>
                                </p:cTn>
                              </p:par>
                            </p:childTnLst>
                          </p:cTn>
                        </p:par>
                        <p:par>
                          <p:cTn id="102" fill="hold">
                            <p:stCondLst>
                              <p:cond delay="8000"/>
                            </p:stCondLst>
                            <p:childTnLst>
                              <p:par>
                                <p:cTn id="103" presetID="10" presetClass="entr" presetSubtype="0" fill="hold" grpId="0" nodeType="after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fade">
                                      <p:cBhvr>
                                        <p:cTn id="105" dur="500"/>
                                        <p:tgtEl>
                                          <p:spTgt spid="12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500"/>
                                        <p:tgtEl>
                                          <p:spTgt spid="33"/>
                                        </p:tgtEl>
                                      </p:cBhvr>
                                    </p:animEffect>
                                  </p:childTnLst>
                                </p:cTn>
                              </p:par>
                            </p:childTnLst>
                          </p:cTn>
                        </p:par>
                        <p:par>
                          <p:cTn id="115" fill="hold">
                            <p:stCondLst>
                              <p:cond delay="1000"/>
                            </p:stCondLst>
                            <p:childTnLst>
                              <p:par>
                                <p:cTn id="116" presetID="10" presetClass="exit" presetSubtype="0" fill="hold" grpId="1" nodeType="afterEffect">
                                  <p:stCondLst>
                                    <p:cond delay="0"/>
                                  </p:stCondLst>
                                  <p:childTnLst>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childTnLst>
                          </p:cTn>
                        </p:par>
                        <p:par>
                          <p:cTn id="119" fill="hold">
                            <p:stCondLst>
                              <p:cond delay="1500"/>
                            </p:stCondLst>
                            <p:childTnLst>
                              <p:par>
                                <p:cTn id="120" presetID="22" presetClass="entr" presetSubtype="2"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right)">
                                      <p:cBhvr>
                                        <p:cTn id="122" dur="500"/>
                                        <p:tgtEl>
                                          <p:spTgt spid="27"/>
                                        </p:tgtEl>
                                      </p:cBhvr>
                                    </p:animEffect>
                                  </p:childTnLst>
                                </p:cTn>
                              </p:par>
                              <p:par>
                                <p:cTn id="123" presetID="22" presetClass="entr" presetSubtype="8"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wipe(left)">
                                      <p:cBhvr>
                                        <p:cTn id="125" dur="500"/>
                                        <p:tgtEl>
                                          <p:spTgt spid="30"/>
                                        </p:tgtEl>
                                      </p:cBhvr>
                                    </p:animEffect>
                                  </p:childTnLst>
                                </p:cTn>
                              </p:par>
                            </p:childTnLst>
                          </p:cTn>
                        </p:par>
                        <p:par>
                          <p:cTn id="126" fill="hold">
                            <p:stCondLst>
                              <p:cond delay="2000"/>
                            </p:stCondLst>
                            <p:childTnLst>
                              <p:par>
                                <p:cTn id="127" presetID="22" presetClass="entr" presetSubtype="1" fill="hold" nodeType="after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wipe(up)">
                                      <p:cBhvr>
                                        <p:cTn id="129" dur="500"/>
                                        <p:tgtEl>
                                          <p:spTgt spid="79"/>
                                        </p:tgtEl>
                                      </p:cBhvr>
                                    </p:animEffect>
                                  </p:childTnLst>
                                </p:cTn>
                              </p:par>
                            </p:childTnLst>
                          </p:cTn>
                        </p:par>
                        <p:par>
                          <p:cTn id="130" fill="hold">
                            <p:stCondLst>
                              <p:cond delay="2500"/>
                            </p:stCondLst>
                            <p:childTnLst>
                              <p:par>
                                <p:cTn id="131" presetID="22" presetClass="entr" presetSubtype="1" fill="hold" nodeType="after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wipe(up)">
                                      <p:cBhvr>
                                        <p:cTn id="133" dur="500"/>
                                        <p:tgtEl>
                                          <p:spTgt spid="53"/>
                                        </p:tgtEl>
                                      </p:cBhvr>
                                    </p:animEffect>
                                  </p:childTnLst>
                                </p:cTn>
                              </p:par>
                              <p:par>
                                <p:cTn id="134" presetID="22" presetClass="entr" presetSubtype="1" fill="hold"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up)">
                                      <p:cBhvr>
                                        <p:cTn id="136" dur="500"/>
                                        <p:tgtEl>
                                          <p:spTgt spid="50"/>
                                        </p:tgtEl>
                                      </p:cBhvr>
                                    </p:animEffect>
                                  </p:childTnLst>
                                </p:cTn>
                              </p:par>
                              <p:par>
                                <p:cTn id="137" presetID="22" presetClass="entr" presetSubtype="1" fill="hold"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wipe(up)">
                                      <p:cBhvr>
                                        <p:cTn id="139" dur="500"/>
                                        <p:tgtEl>
                                          <p:spTgt spid="65"/>
                                        </p:tgtEl>
                                      </p:cBhvr>
                                    </p:animEffect>
                                  </p:childTnLst>
                                </p:cTn>
                              </p:par>
                              <p:par>
                                <p:cTn id="140" presetID="22" presetClass="entr" presetSubtype="1" fill="hold" nodeType="withEffect">
                                  <p:stCondLst>
                                    <p:cond delay="0"/>
                                  </p:stCondLst>
                                  <p:childTnLst>
                                    <p:set>
                                      <p:cBhvr>
                                        <p:cTn id="141" dur="1" fill="hold">
                                          <p:stCondLst>
                                            <p:cond delay="0"/>
                                          </p:stCondLst>
                                        </p:cTn>
                                        <p:tgtEl>
                                          <p:spTgt spid="62"/>
                                        </p:tgtEl>
                                        <p:attrNameLst>
                                          <p:attrName>style.visibility</p:attrName>
                                        </p:attrNameLst>
                                      </p:cBhvr>
                                      <p:to>
                                        <p:strVal val="visible"/>
                                      </p:to>
                                    </p:set>
                                    <p:animEffect transition="in" filter="wipe(up)">
                                      <p:cBhvr>
                                        <p:cTn id="142" dur="500"/>
                                        <p:tgtEl>
                                          <p:spTgt spid="62"/>
                                        </p:tgtEl>
                                      </p:cBhvr>
                                    </p:animEffect>
                                  </p:childTnLst>
                                </p:cTn>
                              </p:par>
                              <p:par>
                                <p:cTn id="143" presetID="22" presetClass="entr" presetSubtype="1" fill="hold" nodeType="with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wipe(up)">
                                      <p:cBhvr>
                                        <p:cTn id="145" dur="500"/>
                                        <p:tgtEl>
                                          <p:spTgt spid="59"/>
                                        </p:tgtEl>
                                      </p:cBhvr>
                                    </p:animEffect>
                                  </p:childTnLst>
                                </p:cTn>
                              </p:par>
                              <p:par>
                                <p:cTn id="146" presetID="22" presetClass="entr" presetSubtype="1" fill="hold"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wipe(up)">
                                      <p:cBhvr>
                                        <p:cTn id="1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9" grpId="0" animBg="1"/>
      <p:bldP spid="49" grpId="1" animBg="1"/>
      <p:bldP spid="122" grpId="0"/>
      <p:bldP spid="123" grpId="0"/>
      <p:bldP spid="124" grpId="0"/>
      <p:bldP spid="125"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148"/>
          <p:cNvGrpSpPr>
            <a:grpSpLocks noChangeAspect="1"/>
          </p:cNvGrpSpPr>
          <p:nvPr/>
        </p:nvGrpSpPr>
        <p:grpSpPr bwMode="auto">
          <a:xfrm>
            <a:off x="6563985" y="5133765"/>
            <a:ext cx="3334391" cy="1860760"/>
            <a:chOff x="4366" y="2669"/>
            <a:chExt cx="2360" cy="1317"/>
          </a:xfrm>
        </p:grpSpPr>
        <p:sp>
          <p:nvSpPr>
            <p:cNvPr id="205" name="Freeform 149"/>
            <p:cNvSpPr>
              <a:spLocks/>
            </p:cNvSpPr>
            <p:nvPr/>
          </p:nvSpPr>
          <p:spPr bwMode="auto">
            <a:xfrm>
              <a:off x="4366" y="3704"/>
              <a:ext cx="101" cy="276"/>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150"/>
            <p:cNvSpPr>
              <a:spLocks/>
            </p:cNvSpPr>
            <p:nvPr/>
          </p:nvSpPr>
          <p:spPr bwMode="auto">
            <a:xfrm>
              <a:off x="4366" y="3366"/>
              <a:ext cx="101" cy="276"/>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7"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51"/>
            <p:cNvSpPr>
              <a:spLocks/>
            </p:cNvSpPr>
            <p:nvPr/>
          </p:nvSpPr>
          <p:spPr bwMode="auto">
            <a:xfrm>
              <a:off x="4366" y="3022"/>
              <a:ext cx="101" cy="27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52"/>
            <p:cNvSpPr>
              <a:spLocks/>
            </p:cNvSpPr>
            <p:nvPr/>
          </p:nvSpPr>
          <p:spPr bwMode="auto">
            <a:xfrm>
              <a:off x="4552" y="3022"/>
              <a:ext cx="98" cy="275"/>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153"/>
            <p:cNvSpPr>
              <a:spLocks noEditPoints="1"/>
            </p:cNvSpPr>
            <p:nvPr/>
          </p:nvSpPr>
          <p:spPr bwMode="auto">
            <a:xfrm>
              <a:off x="4508" y="3702"/>
              <a:ext cx="189" cy="284"/>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54"/>
            <p:cNvSpPr>
              <a:spLocks noEditPoints="1"/>
            </p:cNvSpPr>
            <p:nvPr/>
          </p:nvSpPr>
          <p:spPr bwMode="auto">
            <a:xfrm>
              <a:off x="4511" y="3360"/>
              <a:ext cx="189" cy="287"/>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155"/>
            <p:cNvSpPr>
              <a:spLocks/>
            </p:cNvSpPr>
            <p:nvPr/>
          </p:nvSpPr>
          <p:spPr bwMode="auto">
            <a:xfrm>
              <a:off x="4732" y="3704"/>
              <a:ext cx="101" cy="276"/>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56"/>
            <p:cNvSpPr>
              <a:spLocks/>
            </p:cNvSpPr>
            <p:nvPr/>
          </p:nvSpPr>
          <p:spPr bwMode="auto">
            <a:xfrm>
              <a:off x="4732" y="3366"/>
              <a:ext cx="101" cy="276"/>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57"/>
            <p:cNvSpPr>
              <a:spLocks/>
            </p:cNvSpPr>
            <p:nvPr/>
          </p:nvSpPr>
          <p:spPr bwMode="auto">
            <a:xfrm>
              <a:off x="4732" y="3022"/>
              <a:ext cx="101" cy="27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58"/>
            <p:cNvSpPr>
              <a:spLocks noEditPoints="1"/>
            </p:cNvSpPr>
            <p:nvPr/>
          </p:nvSpPr>
          <p:spPr bwMode="auto">
            <a:xfrm>
              <a:off x="4874" y="3702"/>
              <a:ext cx="189" cy="284"/>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3" y="104"/>
                  </a:cubicBezTo>
                  <a:close/>
                  <a:moveTo>
                    <a:pt x="35" y="13"/>
                  </a:moveTo>
                  <a:cubicBezTo>
                    <a:pt x="23" y="13"/>
                    <a:pt x="17" y="27"/>
                    <a:pt x="17" y="54"/>
                  </a:cubicBezTo>
                  <a:cubicBezTo>
                    <a:pt x="17" y="79"/>
                    <a:pt x="23" y="91"/>
                    <a:pt x="35" y="91"/>
                  </a:cubicBezTo>
                  <a:cubicBezTo>
                    <a:pt x="47"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59"/>
            <p:cNvSpPr>
              <a:spLocks noEditPoints="1"/>
            </p:cNvSpPr>
            <p:nvPr/>
          </p:nvSpPr>
          <p:spPr bwMode="auto">
            <a:xfrm>
              <a:off x="4877" y="3360"/>
              <a:ext cx="188" cy="287"/>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60"/>
            <p:cNvSpPr>
              <a:spLocks noEditPoints="1"/>
            </p:cNvSpPr>
            <p:nvPr/>
          </p:nvSpPr>
          <p:spPr bwMode="auto">
            <a:xfrm>
              <a:off x="4877" y="3019"/>
              <a:ext cx="188" cy="284"/>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61"/>
            <p:cNvSpPr>
              <a:spLocks/>
            </p:cNvSpPr>
            <p:nvPr/>
          </p:nvSpPr>
          <p:spPr bwMode="auto">
            <a:xfrm>
              <a:off x="6029" y="3704"/>
              <a:ext cx="99" cy="276"/>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62"/>
            <p:cNvSpPr>
              <a:spLocks noEditPoints="1"/>
            </p:cNvSpPr>
            <p:nvPr/>
          </p:nvSpPr>
          <p:spPr bwMode="auto">
            <a:xfrm>
              <a:off x="6171" y="3702"/>
              <a:ext cx="189" cy="284"/>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63"/>
            <p:cNvSpPr>
              <a:spLocks/>
            </p:cNvSpPr>
            <p:nvPr/>
          </p:nvSpPr>
          <p:spPr bwMode="auto">
            <a:xfrm>
              <a:off x="6395" y="3704"/>
              <a:ext cx="101" cy="276"/>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64"/>
            <p:cNvSpPr>
              <a:spLocks noEditPoints="1"/>
            </p:cNvSpPr>
            <p:nvPr/>
          </p:nvSpPr>
          <p:spPr bwMode="auto">
            <a:xfrm>
              <a:off x="6537" y="3702"/>
              <a:ext cx="189" cy="284"/>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65"/>
            <p:cNvSpPr>
              <a:spLocks/>
            </p:cNvSpPr>
            <p:nvPr/>
          </p:nvSpPr>
          <p:spPr bwMode="auto">
            <a:xfrm>
              <a:off x="5197" y="3704"/>
              <a:ext cx="101" cy="276"/>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66"/>
            <p:cNvSpPr>
              <a:spLocks/>
            </p:cNvSpPr>
            <p:nvPr/>
          </p:nvSpPr>
          <p:spPr bwMode="auto">
            <a:xfrm>
              <a:off x="5197" y="3366"/>
              <a:ext cx="101" cy="276"/>
            </a:xfrm>
            <a:custGeom>
              <a:avLst/>
              <a:gdLst>
                <a:gd name="T0" fmla="*/ 37 w 37"/>
                <a:gd name="T1" fmla="*/ 0 h 101"/>
                <a:gd name="T2" fmla="*/ 37 w 37"/>
                <a:gd name="T3" fmla="*/ 101 h 101"/>
                <a:gd name="T4" fmla="*/ 21 w 37"/>
                <a:gd name="T5" fmla="*/ 101 h 101"/>
                <a:gd name="T6" fmla="*/ 21 w 37"/>
                <a:gd name="T7" fmla="*/ 19 h 101"/>
                <a:gd name="T8" fmla="*/ 12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67"/>
            <p:cNvSpPr>
              <a:spLocks/>
            </p:cNvSpPr>
            <p:nvPr/>
          </p:nvSpPr>
          <p:spPr bwMode="auto">
            <a:xfrm>
              <a:off x="5197" y="3022"/>
              <a:ext cx="101" cy="275"/>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68"/>
            <p:cNvSpPr>
              <a:spLocks/>
            </p:cNvSpPr>
            <p:nvPr/>
          </p:nvSpPr>
          <p:spPr bwMode="auto">
            <a:xfrm>
              <a:off x="5382" y="3022"/>
              <a:ext cx="101" cy="27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69"/>
            <p:cNvSpPr>
              <a:spLocks noEditPoints="1"/>
            </p:cNvSpPr>
            <p:nvPr/>
          </p:nvSpPr>
          <p:spPr bwMode="auto">
            <a:xfrm>
              <a:off x="5339" y="3702"/>
              <a:ext cx="188" cy="284"/>
            </a:xfrm>
            <a:custGeom>
              <a:avLst/>
              <a:gdLst>
                <a:gd name="T0" fmla="*/ 34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4 w 69"/>
                <a:gd name="T15" fmla="*/ 104 h 104"/>
                <a:gd name="T16" fmla="*/ 35 w 69"/>
                <a:gd name="T17" fmla="*/ 13 h 104"/>
                <a:gd name="T18" fmla="*/ 17 w 69"/>
                <a:gd name="T19" fmla="*/ 54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4" y="104"/>
                  </a:cubicBezTo>
                  <a:close/>
                  <a:moveTo>
                    <a:pt x="35" y="13"/>
                  </a:moveTo>
                  <a:cubicBezTo>
                    <a:pt x="23" y="13"/>
                    <a:pt x="17" y="27"/>
                    <a:pt x="17" y="54"/>
                  </a:cubicBezTo>
                  <a:cubicBezTo>
                    <a:pt x="17" y="79"/>
                    <a:pt x="23" y="91"/>
                    <a:pt x="35" y="91"/>
                  </a:cubicBezTo>
                  <a:cubicBezTo>
                    <a:pt x="47" y="91"/>
                    <a:pt x="53" y="79"/>
                    <a:pt x="53" y="53"/>
                  </a:cubicBezTo>
                  <a:cubicBezTo>
                    <a:pt x="53" y="26"/>
                    <a:pt x="47" y="13"/>
                    <a:pt x="35" y="13"/>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70"/>
            <p:cNvSpPr>
              <a:spLocks noEditPoints="1"/>
            </p:cNvSpPr>
            <p:nvPr/>
          </p:nvSpPr>
          <p:spPr bwMode="auto">
            <a:xfrm>
              <a:off x="5341" y="3360"/>
              <a:ext cx="189" cy="287"/>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4" y="100"/>
                    <a:pt x="45" y="105"/>
                    <a:pt x="33" y="105"/>
                  </a:cubicBezTo>
                  <a:close/>
                  <a:moveTo>
                    <a:pt x="35" y="14"/>
                  </a:moveTo>
                  <a:cubicBezTo>
                    <a:pt x="23" y="14"/>
                    <a:pt x="17" y="27"/>
                    <a:pt x="17" y="54"/>
                  </a:cubicBezTo>
                  <a:cubicBezTo>
                    <a:pt x="17" y="79"/>
                    <a:pt x="23" y="92"/>
                    <a:pt x="35" y="92"/>
                  </a:cubicBezTo>
                  <a:cubicBezTo>
                    <a:pt x="47" y="92"/>
                    <a:pt x="52" y="79"/>
                    <a:pt x="52" y="53"/>
                  </a:cubicBezTo>
                  <a:cubicBezTo>
                    <a:pt x="52" y="27"/>
                    <a:pt x="47" y="14"/>
                    <a:pt x="35" y="14"/>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71"/>
            <p:cNvSpPr>
              <a:spLocks/>
            </p:cNvSpPr>
            <p:nvPr/>
          </p:nvSpPr>
          <p:spPr bwMode="auto">
            <a:xfrm>
              <a:off x="5562" y="3704"/>
              <a:ext cx="102" cy="276"/>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2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3" y="5"/>
                  </a:cubicBezTo>
                  <a:cubicBezTo>
                    <a:pt x="25" y="4"/>
                    <a:pt x="28"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72"/>
            <p:cNvSpPr>
              <a:spLocks/>
            </p:cNvSpPr>
            <p:nvPr/>
          </p:nvSpPr>
          <p:spPr bwMode="auto">
            <a:xfrm>
              <a:off x="5562" y="3366"/>
              <a:ext cx="102" cy="276"/>
            </a:xfrm>
            <a:custGeom>
              <a:avLst/>
              <a:gdLst>
                <a:gd name="T0" fmla="*/ 37 w 37"/>
                <a:gd name="T1" fmla="*/ 0 h 101"/>
                <a:gd name="T2" fmla="*/ 37 w 37"/>
                <a:gd name="T3" fmla="*/ 101 h 101"/>
                <a:gd name="T4" fmla="*/ 21 w 37"/>
                <a:gd name="T5" fmla="*/ 101 h 101"/>
                <a:gd name="T6" fmla="*/ 21 w 37"/>
                <a:gd name="T7" fmla="*/ 19 h 101"/>
                <a:gd name="T8" fmla="*/ 12 w 37"/>
                <a:gd name="T9" fmla="*/ 24 h 101"/>
                <a:gd name="T10" fmla="*/ 0 w 37"/>
                <a:gd name="T11" fmla="*/ 28 h 101"/>
                <a:gd name="T12" fmla="*/ 0 w 37"/>
                <a:gd name="T13" fmla="*/ 15 h 101"/>
                <a:gd name="T14" fmla="*/ 8 w 37"/>
                <a:gd name="T15" fmla="*/ 12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3" y="5"/>
                  </a:cubicBezTo>
                  <a:cubicBezTo>
                    <a:pt x="25" y="3"/>
                    <a:pt x="28"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73"/>
            <p:cNvSpPr>
              <a:spLocks/>
            </p:cNvSpPr>
            <p:nvPr/>
          </p:nvSpPr>
          <p:spPr bwMode="auto">
            <a:xfrm>
              <a:off x="5562" y="3022"/>
              <a:ext cx="102" cy="275"/>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74"/>
            <p:cNvSpPr>
              <a:spLocks noEditPoints="1"/>
            </p:cNvSpPr>
            <p:nvPr/>
          </p:nvSpPr>
          <p:spPr bwMode="auto">
            <a:xfrm>
              <a:off x="5704" y="3702"/>
              <a:ext cx="189" cy="284"/>
            </a:xfrm>
            <a:custGeom>
              <a:avLst/>
              <a:gdLst>
                <a:gd name="T0" fmla="*/ 34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4 w 69"/>
                <a:gd name="T15" fmla="*/ 104 h 104"/>
                <a:gd name="T16" fmla="*/ 35 w 69"/>
                <a:gd name="T17" fmla="*/ 13 h 104"/>
                <a:gd name="T18" fmla="*/ 17 w 69"/>
                <a:gd name="T19" fmla="*/ 54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2"/>
                  </a:cubicBezTo>
                  <a:cubicBezTo>
                    <a:pt x="3" y="83"/>
                    <a:pt x="0" y="71"/>
                    <a:pt x="0" y="54"/>
                  </a:cubicBezTo>
                  <a:cubicBezTo>
                    <a:pt x="0" y="36"/>
                    <a:pt x="3" y="23"/>
                    <a:pt x="9" y="14"/>
                  </a:cubicBezTo>
                  <a:cubicBezTo>
                    <a:pt x="16" y="5"/>
                    <a:pt x="24" y="0"/>
                    <a:pt x="36" y="0"/>
                  </a:cubicBezTo>
                  <a:cubicBezTo>
                    <a:pt x="58" y="0"/>
                    <a:pt x="69" y="17"/>
                    <a:pt x="69" y="52"/>
                  </a:cubicBezTo>
                  <a:cubicBezTo>
                    <a:pt x="69" y="69"/>
                    <a:pt x="66" y="82"/>
                    <a:pt x="60" y="91"/>
                  </a:cubicBezTo>
                  <a:cubicBezTo>
                    <a:pt x="54" y="100"/>
                    <a:pt x="45" y="104"/>
                    <a:pt x="34" y="104"/>
                  </a:cubicBezTo>
                  <a:close/>
                  <a:moveTo>
                    <a:pt x="35" y="13"/>
                  </a:moveTo>
                  <a:cubicBezTo>
                    <a:pt x="23" y="13"/>
                    <a:pt x="17" y="27"/>
                    <a:pt x="17" y="54"/>
                  </a:cubicBezTo>
                  <a:cubicBezTo>
                    <a:pt x="17" y="79"/>
                    <a:pt x="23" y="91"/>
                    <a:pt x="35" y="91"/>
                  </a:cubicBezTo>
                  <a:cubicBezTo>
                    <a:pt x="47" y="91"/>
                    <a:pt x="53" y="79"/>
                    <a:pt x="53" y="53"/>
                  </a:cubicBezTo>
                  <a:cubicBezTo>
                    <a:pt x="53" y="26"/>
                    <a:pt x="47" y="13"/>
                    <a:pt x="35" y="13"/>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75"/>
            <p:cNvSpPr>
              <a:spLocks noEditPoints="1"/>
            </p:cNvSpPr>
            <p:nvPr/>
          </p:nvSpPr>
          <p:spPr bwMode="auto">
            <a:xfrm>
              <a:off x="5707" y="3360"/>
              <a:ext cx="189" cy="287"/>
            </a:xfrm>
            <a:custGeom>
              <a:avLst/>
              <a:gdLst>
                <a:gd name="T0" fmla="*/ 34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4 w 69"/>
                <a:gd name="T15" fmla="*/ 105 h 105"/>
                <a:gd name="T16" fmla="*/ 35 w 69"/>
                <a:gd name="T17" fmla="*/ 14 h 105"/>
                <a:gd name="T18" fmla="*/ 17 w 69"/>
                <a:gd name="T19" fmla="*/ 54 h 105"/>
                <a:gd name="T20" fmla="*/ 35 w 69"/>
                <a:gd name="T21" fmla="*/ 92 h 105"/>
                <a:gd name="T22" fmla="*/ 53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4"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4" y="100"/>
                    <a:pt x="45" y="105"/>
                    <a:pt x="34" y="105"/>
                  </a:cubicBezTo>
                  <a:close/>
                  <a:moveTo>
                    <a:pt x="35" y="14"/>
                  </a:moveTo>
                  <a:cubicBezTo>
                    <a:pt x="23" y="14"/>
                    <a:pt x="17" y="27"/>
                    <a:pt x="17" y="54"/>
                  </a:cubicBezTo>
                  <a:cubicBezTo>
                    <a:pt x="17" y="79"/>
                    <a:pt x="23" y="92"/>
                    <a:pt x="35" y="92"/>
                  </a:cubicBezTo>
                  <a:cubicBezTo>
                    <a:pt x="47" y="92"/>
                    <a:pt x="53" y="79"/>
                    <a:pt x="53" y="53"/>
                  </a:cubicBezTo>
                  <a:cubicBezTo>
                    <a:pt x="53" y="27"/>
                    <a:pt x="47" y="14"/>
                    <a:pt x="35" y="14"/>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76"/>
            <p:cNvSpPr>
              <a:spLocks noEditPoints="1"/>
            </p:cNvSpPr>
            <p:nvPr/>
          </p:nvSpPr>
          <p:spPr bwMode="auto">
            <a:xfrm>
              <a:off x="5707" y="3019"/>
              <a:ext cx="189" cy="284"/>
            </a:xfrm>
            <a:custGeom>
              <a:avLst/>
              <a:gdLst>
                <a:gd name="T0" fmla="*/ 34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4 w 69"/>
                <a:gd name="T15" fmla="*/ 104 h 104"/>
                <a:gd name="T16" fmla="*/ 35 w 69"/>
                <a:gd name="T17" fmla="*/ 13 h 104"/>
                <a:gd name="T18" fmla="*/ 17 w 69"/>
                <a:gd name="T19" fmla="*/ 53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4" y="100"/>
                    <a:pt x="45" y="104"/>
                    <a:pt x="34" y="104"/>
                  </a:cubicBezTo>
                  <a:close/>
                  <a:moveTo>
                    <a:pt x="35" y="13"/>
                  </a:moveTo>
                  <a:cubicBezTo>
                    <a:pt x="23" y="13"/>
                    <a:pt x="17" y="26"/>
                    <a:pt x="17" y="53"/>
                  </a:cubicBezTo>
                  <a:cubicBezTo>
                    <a:pt x="17" y="78"/>
                    <a:pt x="23" y="91"/>
                    <a:pt x="35" y="91"/>
                  </a:cubicBezTo>
                  <a:cubicBezTo>
                    <a:pt x="47" y="91"/>
                    <a:pt x="53" y="78"/>
                    <a:pt x="53" y="53"/>
                  </a:cubicBezTo>
                  <a:cubicBezTo>
                    <a:pt x="53" y="26"/>
                    <a:pt x="47" y="13"/>
                    <a:pt x="35" y="13"/>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77"/>
            <p:cNvSpPr>
              <a:spLocks/>
            </p:cNvSpPr>
            <p:nvPr/>
          </p:nvSpPr>
          <p:spPr bwMode="auto">
            <a:xfrm>
              <a:off x="5197" y="2675"/>
              <a:ext cx="101" cy="276"/>
            </a:xfrm>
            <a:custGeom>
              <a:avLst/>
              <a:gdLst>
                <a:gd name="T0" fmla="*/ 37 w 37"/>
                <a:gd name="T1" fmla="*/ 0 h 101"/>
                <a:gd name="T2" fmla="*/ 37 w 37"/>
                <a:gd name="T3" fmla="*/ 101 h 101"/>
                <a:gd name="T4" fmla="*/ 21 w 37"/>
                <a:gd name="T5" fmla="*/ 101 h 101"/>
                <a:gd name="T6" fmla="*/ 21 w 37"/>
                <a:gd name="T7" fmla="*/ 19 h 101"/>
                <a:gd name="T8" fmla="*/ 12 w 37"/>
                <a:gd name="T9" fmla="*/ 25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5"/>
                  </a:cubicBezTo>
                  <a:cubicBezTo>
                    <a:pt x="8" y="26"/>
                    <a:pt x="4" y="27"/>
                    <a:pt x="0" y="28"/>
                  </a:cubicBezTo>
                  <a:cubicBezTo>
                    <a:pt x="0" y="15"/>
                    <a:pt x="0" y="15"/>
                    <a:pt x="0" y="15"/>
                  </a:cubicBezTo>
                  <a:cubicBezTo>
                    <a:pt x="3" y="14"/>
                    <a:pt x="5" y="13"/>
                    <a:pt x="8" y="12"/>
                  </a:cubicBezTo>
                  <a:cubicBezTo>
                    <a:pt x="10" y="11"/>
                    <a:pt x="13" y="10"/>
                    <a:pt x="15" y="9"/>
                  </a:cubicBezTo>
                  <a:cubicBezTo>
                    <a:pt x="18" y="8"/>
                    <a:pt x="20" y="6"/>
                    <a:pt x="22" y="5"/>
                  </a:cubicBezTo>
                  <a:cubicBezTo>
                    <a:pt x="25" y="3"/>
                    <a:pt x="27"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178"/>
            <p:cNvSpPr>
              <a:spLocks/>
            </p:cNvSpPr>
            <p:nvPr/>
          </p:nvSpPr>
          <p:spPr bwMode="auto">
            <a:xfrm>
              <a:off x="5382" y="2675"/>
              <a:ext cx="101" cy="276"/>
            </a:xfrm>
            <a:custGeom>
              <a:avLst/>
              <a:gdLst>
                <a:gd name="T0" fmla="*/ 37 w 37"/>
                <a:gd name="T1" fmla="*/ 0 h 101"/>
                <a:gd name="T2" fmla="*/ 37 w 37"/>
                <a:gd name="T3" fmla="*/ 101 h 101"/>
                <a:gd name="T4" fmla="*/ 21 w 37"/>
                <a:gd name="T5" fmla="*/ 101 h 101"/>
                <a:gd name="T6" fmla="*/ 21 w 37"/>
                <a:gd name="T7" fmla="*/ 19 h 101"/>
                <a:gd name="T8" fmla="*/ 11 w 37"/>
                <a:gd name="T9" fmla="*/ 25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5"/>
                  </a:cubicBezTo>
                  <a:cubicBezTo>
                    <a:pt x="8" y="26"/>
                    <a:pt x="4" y="27"/>
                    <a:pt x="0" y="28"/>
                  </a:cubicBezTo>
                  <a:cubicBezTo>
                    <a:pt x="0" y="15"/>
                    <a:pt x="0" y="15"/>
                    <a:pt x="0" y="15"/>
                  </a:cubicBezTo>
                  <a:cubicBezTo>
                    <a:pt x="3" y="14"/>
                    <a:pt x="5" y="13"/>
                    <a:pt x="8" y="12"/>
                  </a:cubicBezTo>
                  <a:cubicBezTo>
                    <a:pt x="10" y="11"/>
                    <a:pt x="13" y="10"/>
                    <a:pt x="15" y="9"/>
                  </a:cubicBezTo>
                  <a:cubicBezTo>
                    <a:pt x="17" y="8"/>
                    <a:pt x="20" y="6"/>
                    <a:pt x="22" y="5"/>
                  </a:cubicBezTo>
                  <a:cubicBezTo>
                    <a:pt x="25" y="3"/>
                    <a:pt x="27"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179"/>
            <p:cNvSpPr>
              <a:spLocks/>
            </p:cNvSpPr>
            <p:nvPr/>
          </p:nvSpPr>
          <p:spPr bwMode="auto">
            <a:xfrm>
              <a:off x="5562" y="2675"/>
              <a:ext cx="102" cy="276"/>
            </a:xfrm>
            <a:custGeom>
              <a:avLst/>
              <a:gdLst>
                <a:gd name="T0" fmla="*/ 37 w 37"/>
                <a:gd name="T1" fmla="*/ 0 h 101"/>
                <a:gd name="T2" fmla="*/ 37 w 37"/>
                <a:gd name="T3" fmla="*/ 101 h 101"/>
                <a:gd name="T4" fmla="*/ 21 w 37"/>
                <a:gd name="T5" fmla="*/ 101 h 101"/>
                <a:gd name="T6" fmla="*/ 21 w 37"/>
                <a:gd name="T7" fmla="*/ 19 h 101"/>
                <a:gd name="T8" fmla="*/ 12 w 37"/>
                <a:gd name="T9" fmla="*/ 25 h 101"/>
                <a:gd name="T10" fmla="*/ 0 w 37"/>
                <a:gd name="T11" fmla="*/ 28 h 101"/>
                <a:gd name="T12" fmla="*/ 0 w 37"/>
                <a:gd name="T13" fmla="*/ 15 h 101"/>
                <a:gd name="T14" fmla="*/ 8 w 37"/>
                <a:gd name="T15" fmla="*/ 12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2" y="25"/>
                  </a:cubicBezTo>
                  <a:cubicBezTo>
                    <a:pt x="8" y="26"/>
                    <a:pt x="4" y="27"/>
                    <a:pt x="0" y="28"/>
                  </a:cubicBezTo>
                  <a:cubicBezTo>
                    <a:pt x="0" y="15"/>
                    <a:pt x="0" y="15"/>
                    <a:pt x="0" y="15"/>
                  </a:cubicBezTo>
                  <a:cubicBezTo>
                    <a:pt x="3" y="14"/>
                    <a:pt x="5" y="13"/>
                    <a:pt x="8" y="12"/>
                  </a:cubicBezTo>
                  <a:cubicBezTo>
                    <a:pt x="10" y="11"/>
                    <a:pt x="13" y="10"/>
                    <a:pt x="15" y="9"/>
                  </a:cubicBezTo>
                  <a:cubicBezTo>
                    <a:pt x="18" y="8"/>
                    <a:pt x="20" y="6"/>
                    <a:pt x="23" y="5"/>
                  </a:cubicBezTo>
                  <a:cubicBezTo>
                    <a:pt x="25" y="3"/>
                    <a:pt x="28" y="2"/>
                    <a:pt x="30" y="0"/>
                  </a:cubicBezTo>
                  <a:lnTo>
                    <a:pt x="37"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180"/>
            <p:cNvSpPr>
              <a:spLocks noEditPoints="1"/>
            </p:cNvSpPr>
            <p:nvPr/>
          </p:nvSpPr>
          <p:spPr bwMode="auto">
            <a:xfrm>
              <a:off x="5707" y="2669"/>
              <a:ext cx="189" cy="284"/>
            </a:xfrm>
            <a:custGeom>
              <a:avLst/>
              <a:gdLst>
                <a:gd name="T0" fmla="*/ 34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4 w 69"/>
                <a:gd name="T15" fmla="*/ 104 h 104"/>
                <a:gd name="T16" fmla="*/ 35 w 69"/>
                <a:gd name="T17" fmla="*/ 13 h 104"/>
                <a:gd name="T18" fmla="*/ 17 w 69"/>
                <a:gd name="T19" fmla="*/ 54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4" y="104"/>
                  </a:cubicBezTo>
                  <a:close/>
                  <a:moveTo>
                    <a:pt x="35" y="13"/>
                  </a:moveTo>
                  <a:cubicBezTo>
                    <a:pt x="23" y="13"/>
                    <a:pt x="17" y="27"/>
                    <a:pt x="17" y="54"/>
                  </a:cubicBezTo>
                  <a:cubicBezTo>
                    <a:pt x="17" y="79"/>
                    <a:pt x="23" y="91"/>
                    <a:pt x="35" y="91"/>
                  </a:cubicBezTo>
                  <a:cubicBezTo>
                    <a:pt x="47" y="91"/>
                    <a:pt x="53" y="79"/>
                    <a:pt x="53" y="53"/>
                  </a:cubicBezTo>
                  <a:cubicBezTo>
                    <a:pt x="53" y="26"/>
                    <a:pt x="47" y="13"/>
                    <a:pt x="35" y="13"/>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smtClean="0"/>
              <a:t>Typical Attack Timeline and Observations</a:t>
            </a:r>
            <a:endParaRPr lang="en-US" dirty="0"/>
          </a:p>
        </p:txBody>
      </p:sp>
      <p:sp>
        <p:nvSpPr>
          <p:cNvPr id="81" name="Rectangle 80"/>
          <p:cNvSpPr/>
          <p:nvPr/>
        </p:nvSpPr>
        <p:spPr bwMode="auto">
          <a:xfrm>
            <a:off x="294606" y="1290998"/>
            <a:ext cx="11887200" cy="457200"/>
          </a:xfrm>
          <a:prstGeom prst="rect">
            <a:avLst/>
          </a:prstGeom>
          <a:gradFill flip="none" rotWithShape="1">
            <a:gsLst>
              <a:gs pos="0">
                <a:srgbClr val="107C10"/>
              </a:gs>
              <a:gs pos="26000">
                <a:srgbClr val="FFF100"/>
              </a:gs>
              <a:gs pos="42000">
                <a:srgbClr val="FFB900"/>
              </a:gs>
              <a:gs pos="100000">
                <a:srgbClr val="E81123"/>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4012659" y="1295840"/>
            <a:ext cx="1995168" cy="5034502"/>
            <a:chOff x="4117694" y="1290999"/>
            <a:chExt cx="1995168" cy="5034502"/>
          </a:xfrm>
        </p:grpSpPr>
        <p:sp>
          <p:nvSpPr>
            <p:cNvPr id="92" name="Rectangle 91"/>
            <p:cNvSpPr/>
            <p:nvPr/>
          </p:nvSpPr>
          <p:spPr bwMode="auto">
            <a:xfrm>
              <a:off x="5107797" y="1290999"/>
              <a:ext cx="46198" cy="1786224"/>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24" name="Picture 323"/>
            <p:cNvPicPr>
              <a:picLocks noChangeAspect="1"/>
            </p:cNvPicPr>
            <p:nvPr/>
          </p:nvPicPr>
          <p:blipFill rotWithShape="1">
            <a:blip r:embed="rId3"/>
            <a:srcRect b="27520"/>
            <a:stretch/>
          </p:blipFill>
          <p:spPr>
            <a:xfrm>
              <a:off x="4117694" y="3071785"/>
              <a:ext cx="1995168" cy="3253716"/>
            </a:xfrm>
            <a:prstGeom prst="rect">
              <a:avLst/>
            </a:prstGeom>
          </p:spPr>
        </p:pic>
      </p:grpSp>
      <p:grpSp>
        <p:nvGrpSpPr>
          <p:cNvPr id="80" name="Group 79"/>
          <p:cNvGrpSpPr/>
          <p:nvPr/>
        </p:nvGrpSpPr>
        <p:grpSpPr>
          <a:xfrm>
            <a:off x="1358771" y="1303177"/>
            <a:ext cx="2008983" cy="5846456"/>
            <a:chOff x="7177088" y="3956050"/>
            <a:chExt cx="812800" cy="2365376"/>
          </a:xfrm>
        </p:grpSpPr>
        <p:sp>
          <p:nvSpPr>
            <p:cNvPr id="45" name="Rectangle 9"/>
            <p:cNvSpPr>
              <a:spLocks noChangeArrowheads="1"/>
            </p:cNvSpPr>
            <p:nvPr/>
          </p:nvSpPr>
          <p:spPr bwMode="auto">
            <a:xfrm>
              <a:off x="7566026" y="3956050"/>
              <a:ext cx="12700" cy="158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10"/>
            <p:cNvSpPr>
              <a:spLocks noChangeArrowheads="1"/>
            </p:cNvSpPr>
            <p:nvPr/>
          </p:nvSpPr>
          <p:spPr bwMode="auto">
            <a:xfrm>
              <a:off x="7566026" y="3956050"/>
              <a:ext cx="127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7566026" y="3956050"/>
              <a:ext cx="12700" cy="514350"/>
            </a:xfrm>
            <a:custGeom>
              <a:avLst/>
              <a:gdLst>
                <a:gd name="T0" fmla="*/ 8 w 8"/>
                <a:gd name="T1" fmla="*/ 0 h 324"/>
                <a:gd name="T2" fmla="*/ 0 w 8"/>
                <a:gd name="T3" fmla="*/ 0 h 324"/>
                <a:gd name="T4" fmla="*/ 0 w 8"/>
                <a:gd name="T5" fmla="*/ 324 h 324"/>
                <a:gd name="T6" fmla="*/ 8 w 8"/>
                <a:gd name="T7" fmla="*/ 317 h 324"/>
                <a:gd name="T8" fmla="*/ 8 w 8"/>
                <a:gd name="T9" fmla="*/ 0 h 324"/>
              </a:gdLst>
              <a:ahLst/>
              <a:cxnLst>
                <a:cxn ang="0">
                  <a:pos x="T0" y="T1"/>
                </a:cxn>
                <a:cxn ang="0">
                  <a:pos x="T2" y="T3"/>
                </a:cxn>
                <a:cxn ang="0">
                  <a:pos x="T4" y="T5"/>
                </a:cxn>
                <a:cxn ang="0">
                  <a:pos x="T6" y="T7"/>
                </a:cxn>
                <a:cxn ang="0">
                  <a:pos x="T8" y="T9"/>
                </a:cxn>
              </a:cxnLst>
              <a:rect l="0" t="0" r="r" b="b"/>
              <a:pathLst>
                <a:path w="8" h="324">
                  <a:moveTo>
                    <a:pt x="8" y="0"/>
                  </a:moveTo>
                  <a:lnTo>
                    <a:pt x="0" y="0"/>
                  </a:lnTo>
                  <a:lnTo>
                    <a:pt x="0" y="324"/>
                  </a:lnTo>
                  <a:lnTo>
                    <a:pt x="8" y="317"/>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7577138" y="3956050"/>
              <a:ext cx="12700" cy="739775"/>
            </a:xfrm>
            <a:custGeom>
              <a:avLst/>
              <a:gdLst>
                <a:gd name="T0" fmla="*/ 0 w 8"/>
                <a:gd name="T1" fmla="*/ 0 h 466"/>
                <a:gd name="T2" fmla="*/ 0 w 8"/>
                <a:gd name="T3" fmla="*/ 466 h 466"/>
                <a:gd name="T4" fmla="*/ 4 w 8"/>
                <a:gd name="T5" fmla="*/ 465 h 466"/>
                <a:gd name="T6" fmla="*/ 8 w 8"/>
                <a:gd name="T7" fmla="*/ 466 h 466"/>
                <a:gd name="T8" fmla="*/ 8 w 8"/>
                <a:gd name="T9" fmla="*/ 0 h 466"/>
                <a:gd name="T10" fmla="*/ 0 w 8"/>
                <a:gd name="T11" fmla="*/ 0 h 466"/>
              </a:gdLst>
              <a:ahLst/>
              <a:cxnLst>
                <a:cxn ang="0">
                  <a:pos x="T0" y="T1"/>
                </a:cxn>
                <a:cxn ang="0">
                  <a:pos x="T2" y="T3"/>
                </a:cxn>
                <a:cxn ang="0">
                  <a:pos x="T4" y="T5"/>
                </a:cxn>
                <a:cxn ang="0">
                  <a:pos x="T6" y="T7"/>
                </a:cxn>
                <a:cxn ang="0">
                  <a:pos x="T8" y="T9"/>
                </a:cxn>
                <a:cxn ang="0">
                  <a:pos x="T10" y="T11"/>
                </a:cxn>
              </a:cxnLst>
              <a:rect l="0" t="0" r="r" b="b"/>
              <a:pathLst>
                <a:path w="8" h="466">
                  <a:moveTo>
                    <a:pt x="0" y="0"/>
                  </a:moveTo>
                  <a:lnTo>
                    <a:pt x="0" y="466"/>
                  </a:lnTo>
                  <a:lnTo>
                    <a:pt x="4" y="465"/>
                  </a:lnTo>
                  <a:lnTo>
                    <a:pt x="8" y="466"/>
                  </a:lnTo>
                  <a:lnTo>
                    <a:pt x="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p:cNvSpPr>
            <p:nvPr/>
          </p:nvSpPr>
          <p:spPr bwMode="auto">
            <a:xfrm>
              <a:off x="7177088" y="4694238"/>
              <a:ext cx="812800" cy="728663"/>
            </a:xfrm>
            <a:custGeom>
              <a:avLst/>
              <a:gdLst>
                <a:gd name="T0" fmla="*/ 764 w 1089"/>
                <a:gd name="T1" fmla="*/ 39 h 976"/>
                <a:gd name="T2" fmla="*/ 545 w 1089"/>
                <a:gd name="T3" fmla="*/ 0 h 976"/>
                <a:gd name="T4" fmla="*/ 326 w 1089"/>
                <a:gd name="T5" fmla="*/ 39 h 976"/>
                <a:gd name="T6" fmla="*/ 545 w 1089"/>
                <a:gd name="T7" fmla="*/ 976 h 976"/>
                <a:gd name="T8" fmla="*/ 764 w 1089"/>
                <a:gd name="T9" fmla="*/ 39 h 976"/>
              </a:gdLst>
              <a:ahLst/>
              <a:cxnLst>
                <a:cxn ang="0">
                  <a:pos x="T0" y="T1"/>
                </a:cxn>
                <a:cxn ang="0">
                  <a:pos x="T2" y="T3"/>
                </a:cxn>
                <a:cxn ang="0">
                  <a:pos x="T4" y="T5"/>
                </a:cxn>
                <a:cxn ang="0">
                  <a:pos x="T6" y="T7"/>
                </a:cxn>
                <a:cxn ang="0">
                  <a:pos x="T8" y="T9"/>
                </a:cxn>
              </a:cxnLst>
              <a:rect l="0" t="0" r="r" b="b"/>
              <a:pathLst>
                <a:path w="1089" h="976">
                  <a:moveTo>
                    <a:pt x="764" y="39"/>
                  </a:moveTo>
                  <a:cubicBezTo>
                    <a:pt x="545" y="0"/>
                    <a:pt x="545" y="0"/>
                    <a:pt x="545" y="0"/>
                  </a:cubicBezTo>
                  <a:cubicBezTo>
                    <a:pt x="326" y="39"/>
                    <a:pt x="326" y="39"/>
                    <a:pt x="326" y="39"/>
                  </a:cubicBezTo>
                  <a:cubicBezTo>
                    <a:pt x="326" y="39"/>
                    <a:pt x="0" y="976"/>
                    <a:pt x="545" y="976"/>
                  </a:cubicBezTo>
                  <a:cubicBezTo>
                    <a:pt x="1089" y="976"/>
                    <a:pt x="764" y="39"/>
                    <a:pt x="764" y="39"/>
                  </a:cubicBezTo>
                </a:path>
              </a:pathLst>
            </a:custGeom>
            <a:solidFill>
              <a:srgbClr val="15D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p:cNvSpPr>
            <p:nvPr/>
          </p:nvSpPr>
          <p:spPr bwMode="auto">
            <a:xfrm>
              <a:off x="7305676" y="4694238"/>
              <a:ext cx="485775" cy="728663"/>
            </a:xfrm>
            <a:custGeom>
              <a:avLst/>
              <a:gdLst>
                <a:gd name="T0" fmla="*/ 651 w 651"/>
                <a:gd name="T1" fmla="*/ 260 h 976"/>
                <a:gd name="T2" fmla="*/ 648 w 651"/>
                <a:gd name="T3" fmla="*/ 243 h 976"/>
                <a:gd name="T4" fmla="*/ 381 w 651"/>
                <a:gd name="T5" fmla="*/ 243 h 976"/>
                <a:gd name="T6" fmla="*/ 381 w 651"/>
                <a:gd name="T7" fmla="*/ 2 h 976"/>
                <a:gd name="T8" fmla="*/ 373 w 651"/>
                <a:gd name="T9" fmla="*/ 0 h 976"/>
                <a:gd name="T10" fmla="*/ 364 w 651"/>
                <a:gd name="T11" fmla="*/ 2 h 976"/>
                <a:gd name="T12" fmla="*/ 364 w 651"/>
                <a:gd name="T13" fmla="*/ 243 h 976"/>
                <a:gd name="T14" fmla="*/ 142 w 651"/>
                <a:gd name="T15" fmla="*/ 243 h 976"/>
                <a:gd name="T16" fmla="*/ 200 w 651"/>
                <a:gd name="T17" fmla="*/ 31 h 976"/>
                <a:gd name="T18" fmla="*/ 154 w 651"/>
                <a:gd name="T19" fmla="*/ 39 h 976"/>
                <a:gd name="T20" fmla="*/ 98 w 651"/>
                <a:gd name="T21" fmla="*/ 243 h 976"/>
                <a:gd name="T22" fmla="*/ 98 w 651"/>
                <a:gd name="T23" fmla="*/ 243 h 976"/>
                <a:gd name="T24" fmla="*/ 94 w 651"/>
                <a:gd name="T25" fmla="*/ 260 h 976"/>
                <a:gd name="T26" fmla="*/ 94 w 651"/>
                <a:gd name="T27" fmla="*/ 260 h 976"/>
                <a:gd name="T28" fmla="*/ 373 w 651"/>
                <a:gd name="T29" fmla="*/ 976 h 976"/>
                <a:gd name="T30" fmla="*/ 474 w 651"/>
                <a:gd name="T31" fmla="*/ 963 h 976"/>
                <a:gd name="T32" fmla="*/ 419 w 651"/>
                <a:gd name="T33" fmla="*/ 967 h 976"/>
                <a:gd name="T34" fmla="*/ 139 w 651"/>
                <a:gd name="T35" fmla="*/ 260 h 976"/>
                <a:gd name="T36" fmla="*/ 364 w 651"/>
                <a:gd name="T37" fmla="*/ 260 h 976"/>
                <a:gd name="T38" fmla="*/ 381 w 651"/>
                <a:gd name="T39" fmla="*/ 260 h 976"/>
                <a:gd name="T40" fmla="*/ 651 w 651"/>
                <a:gd name="T41" fmla="*/ 2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1" h="976">
                  <a:moveTo>
                    <a:pt x="651" y="260"/>
                  </a:moveTo>
                  <a:cubicBezTo>
                    <a:pt x="650" y="254"/>
                    <a:pt x="649" y="249"/>
                    <a:pt x="648" y="243"/>
                  </a:cubicBezTo>
                  <a:cubicBezTo>
                    <a:pt x="381" y="243"/>
                    <a:pt x="381" y="243"/>
                    <a:pt x="381" y="243"/>
                  </a:cubicBezTo>
                  <a:cubicBezTo>
                    <a:pt x="381" y="2"/>
                    <a:pt x="381" y="2"/>
                    <a:pt x="381" y="2"/>
                  </a:cubicBezTo>
                  <a:cubicBezTo>
                    <a:pt x="373" y="0"/>
                    <a:pt x="373" y="0"/>
                    <a:pt x="373" y="0"/>
                  </a:cubicBezTo>
                  <a:cubicBezTo>
                    <a:pt x="364" y="2"/>
                    <a:pt x="364" y="2"/>
                    <a:pt x="364" y="2"/>
                  </a:cubicBezTo>
                  <a:cubicBezTo>
                    <a:pt x="364" y="243"/>
                    <a:pt x="364" y="243"/>
                    <a:pt x="364" y="243"/>
                  </a:cubicBezTo>
                  <a:cubicBezTo>
                    <a:pt x="142" y="243"/>
                    <a:pt x="142" y="243"/>
                    <a:pt x="142" y="243"/>
                  </a:cubicBezTo>
                  <a:cubicBezTo>
                    <a:pt x="167" y="128"/>
                    <a:pt x="196" y="42"/>
                    <a:pt x="200" y="31"/>
                  </a:cubicBezTo>
                  <a:cubicBezTo>
                    <a:pt x="154" y="39"/>
                    <a:pt x="154" y="39"/>
                    <a:pt x="154" y="39"/>
                  </a:cubicBezTo>
                  <a:cubicBezTo>
                    <a:pt x="154" y="39"/>
                    <a:pt x="124" y="124"/>
                    <a:pt x="98" y="243"/>
                  </a:cubicBezTo>
                  <a:cubicBezTo>
                    <a:pt x="98" y="243"/>
                    <a:pt x="98" y="243"/>
                    <a:pt x="98" y="243"/>
                  </a:cubicBezTo>
                  <a:cubicBezTo>
                    <a:pt x="97" y="249"/>
                    <a:pt x="95" y="255"/>
                    <a:pt x="94" y="260"/>
                  </a:cubicBezTo>
                  <a:cubicBezTo>
                    <a:pt x="94" y="260"/>
                    <a:pt x="94" y="260"/>
                    <a:pt x="94" y="260"/>
                  </a:cubicBezTo>
                  <a:cubicBezTo>
                    <a:pt x="35" y="537"/>
                    <a:pt x="0" y="976"/>
                    <a:pt x="373" y="976"/>
                  </a:cubicBezTo>
                  <a:cubicBezTo>
                    <a:pt x="410" y="976"/>
                    <a:pt x="444" y="972"/>
                    <a:pt x="474" y="963"/>
                  </a:cubicBezTo>
                  <a:cubicBezTo>
                    <a:pt x="457" y="966"/>
                    <a:pt x="438" y="967"/>
                    <a:pt x="419" y="967"/>
                  </a:cubicBezTo>
                  <a:cubicBezTo>
                    <a:pt x="51" y="967"/>
                    <a:pt x="81" y="538"/>
                    <a:pt x="139" y="260"/>
                  </a:cubicBezTo>
                  <a:cubicBezTo>
                    <a:pt x="364" y="260"/>
                    <a:pt x="364" y="260"/>
                    <a:pt x="364" y="260"/>
                  </a:cubicBezTo>
                  <a:cubicBezTo>
                    <a:pt x="381" y="260"/>
                    <a:pt x="381" y="260"/>
                    <a:pt x="381" y="260"/>
                  </a:cubicBezTo>
                  <a:lnTo>
                    <a:pt x="651" y="260"/>
                  </a:lnTo>
                  <a:close/>
                </a:path>
              </a:pathLst>
            </a:custGeom>
            <a:solidFill>
              <a:srgbClr val="15B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17"/>
            <p:cNvSpPr>
              <a:spLocks noChangeArrowheads="1"/>
            </p:cNvSpPr>
            <p:nvPr/>
          </p:nvSpPr>
          <p:spPr bwMode="auto">
            <a:xfrm>
              <a:off x="7639051" y="5024438"/>
              <a:ext cx="68263" cy="92075"/>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18"/>
            <p:cNvSpPr>
              <a:spLocks noChangeArrowheads="1"/>
            </p:cNvSpPr>
            <p:nvPr/>
          </p:nvSpPr>
          <p:spPr bwMode="auto">
            <a:xfrm>
              <a:off x="7639051" y="4927600"/>
              <a:ext cx="68263" cy="92075"/>
            </a:xfrm>
            <a:prstGeom prst="rect">
              <a:avLst/>
            </a:prstGeom>
            <a:solidFill>
              <a:srgbClr val="001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19"/>
            <p:cNvSpPr>
              <a:spLocks noChangeArrowheads="1"/>
            </p:cNvSpPr>
            <p:nvPr/>
          </p:nvSpPr>
          <p:spPr bwMode="auto">
            <a:xfrm>
              <a:off x="7667626" y="5027613"/>
              <a:ext cx="9525"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0"/>
            <p:cNvSpPr>
              <a:spLocks noChangeArrowheads="1"/>
            </p:cNvSpPr>
            <p:nvPr/>
          </p:nvSpPr>
          <p:spPr bwMode="auto">
            <a:xfrm>
              <a:off x="7639051" y="5019675"/>
              <a:ext cx="68263" cy="4763"/>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7653338" y="4927600"/>
              <a:ext cx="38100" cy="46038"/>
            </a:xfrm>
            <a:custGeom>
              <a:avLst/>
              <a:gdLst>
                <a:gd name="T0" fmla="*/ 1 w 50"/>
                <a:gd name="T1" fmla="*/ 0 h 60"/>
                <a:gd name="T2" fmla="*/ 0 w 50"/>
                <a:gd name="T3" fmla="*/ 20 h 60"/>
                <a:gd name="T4" fmla="*/ 4 w 50"/>
                <a:gd name="T5" fmla="*/ 53 h 60"/>
                <a:gd name="T6" fmla="*/ 25 w 50"/>
                <a:gd name="T7" fmla="*/ 60 h 60"/>
                <a:gd name="T8" fmla="*/ 46 w 50"/>
                <a:gd name="T9" fmla="*/ 53 h 60"/>
                <a:gd name="T10" fmla="*/ 50 w 50"/>
                <a:gd name="T11" fmla="*/ 20 h 60"/>
                <a:gd name="T12" fmla="*/ 50 w 50"/>
                <a:gd name="T13" fmla="*/ 0 h 60"/>
                <a:gd name="T14" fmla="*/ 38 w 50"/>
                <a:gd name="T15" fmla="*/ 0 h 60"/>
                <a:gd name="T16" fmla="*/ 39 w 50"/>
                <a:gd name="T17" fmla="*/ 19 h 60"/>
                <a:gd name="T18" fmla="*/ 37 w 50"/>
                <a:gd name="T19" fmla="*/ 43 h 60"/>
                <a:gd name="T20" fmla="*/ 25 w 50"/>
                <a:gd name="T21" fmla="*/ 47 h 60"/>
                <a:gd name="T22" fmla="*/ 14 w 50"/>
                <a:gd name="T23" fmla="*/ 44 h 60"/>
                <a:gd name="T24" fmla="*/ 12 w 50"/>
                <a:gd name="T25" fmla="*/ 29 h 60"/>
                <a:gd name="T26" fmla="*/ 12 w 50"/>
                <a:gd name="T27" fmla="*/ 20 h 60"/>
                <a:gd name="T28" fmla="*/ 12 w 50"/>
                <a:gd name="T29" fmla="*/ 9 h 60"/>
                <a:gd name="T30" fmla="*/ 13 w 50"/>
                <a:gd name="T31" fmla="*/ 0 h 60"/>
                <a:gd name="T32" fmla="*/ 1 w 50"/>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1" y="0"/>
                  </a:moveTo>
                  <a:cubicBezTo>
                    <a:pt x="0" y="5"/>
                    <a:pt x="0" y="12"/>
                    <a:pt x="0" y="20"/>
                  </a:cubicBezTo>
                  <a:cubicBezTo>
                    <a:pt x="0" y="38"/>
                    <a:pt x="1" y="49"/>
                    <a:pt x="4" y="53"/>
                  </a:cubicBezTo>
                  <a:cubicBezTo>
                    <a:pt x="7" y="57"/>
                    <a:pt x="14" y="60"/>
                    <a:pt x="25" y="60"/>
                  </a:cubicBezTo>
                  <a:cubicBezTo>
                    <a:pt x="37" y="60"/>
                    <a:pt x="44" y="57"/>
                    <a:pt x="46" y="53"/>
                  </a:cubicBezTo>
                  <a:cubicBezTo>
                    <a:pt x="49" y="49"/>
                    <a:pt x="50" y="38"/>
                    <a:pt x="50" y="20"/>
                  </a:cubicBezTo>
                  <a:cubicBezTo>
                    <a:pt x="50" y="12"/>
                    <a:pt x="50" y="5"/>
                    <a:pt x="50" y="0"/>
                  </a:cubicBezTo>
                  <a:cubicBezTo>
                    <a:pt x="38" y="0"/>
                    <a:pt x="38" y="0"/>
                    <a:pt x="38" y="0"/>
                  </a:cubicBezTo>
                  <a:cubicBezTo>
                    <a:pt x="38" y="3"/>
                    <a:pt x="39" y="10"/>
                    <a:pt x="39" y="19"/>
                  </a:cubicBezTo>
                  <a:cubicBezTo>
                    <a:pt x="39" y="32"/>
                    <a:pt x="38" y="40"/>
                    <a:pt x="37" y="43"/>
                  </a:cubicBezTo>
                  <a:cubicBezTo>
                    <a:pt x="36" y="45"/>
                    <a:pt x="32" y="47"/>
                    <a:pt x="25" y="47"/>
                  </a:cubicBezTo>
                  <a:cubicBezTo>
                    <a:pt x="19" y="47"/>
                    <a:pt x="15" y="46"/>
                    <a:pt x="14" y="44"/>
                  </a:cubicBezTo>
                  <a:cubicBezTo>
                    <a:pt x="13" y="42"/>
                    <a:pt x="12" y="37"/>
                    <a:pt x="12" y="29"/>
                  </a:cubicBezTo>
                  <a:cubicBezTo>
                    <a:pt x="12" y="20"/>
                    <a:pt x="12" y="20"/>
                    <a:pt x="12" y="20"/>
                  </a:cubicBezTo>
                  <a:cubicBezTo>
                    <a:pt x="12" y="9"/>
                    <a:pt x="12" y="9"/>
                    <a:pt x="12" y="9"/>
                  </a:cubicBezTo>
                  <a:cubicBezTo>
                    <a:pt x="12" y="5"/>
                    <a:pt x="12" y="2"/>
                    <a:pt x="13"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22"/>
            <p:cNvSpPr>
              <a:spLocks noChangeArrowheads="1"/>
            </p:cNvSpPr>
            <p:nvPr/>
          </p:nvSpPr>
          <p:spPr bwMode="auto">
            <a:xfrm>
              <a:off x="7459663" y="5024438"/>
              <a:ext cx="69850" cy="92075"/>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3"/>
            <p:cNvSpPr>
              <a:spLocks noChangeArrowheads="1"/>
            </p:cNvSpPr>
            <p:nvPr/>
          </p:nvSpPr>
          <p:spPr bwMode="auto">
            <a:xfrm>
              <a:off x="7459663" y="4927600"/>
              <a:ext cx="69850" cy="92075"/>
            </a:xfrm>
            <a:prstGeom prst="rect">
              <a:avLst/>
            </a:prstGeom>
            <a:solidFill>
              <a:srgbClr val="001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noEditPoints="1"/>
            </p:cNvSpPr>
            <p:nvPr/>
          </p:nvSpPr>
          <p:spPr bwMode="auto">
            <a:xfrm>
              <a:off x="7475538" y="4992688"/>
              <a:ext cx="38100" cy="58738"/>
            </a:xfrm>
            <a:custGeom>
              <a:avLst/>
              <a:gdLst>
                <a:gd name="T0" fmla="*/ 37 w 50"/>
                <a:gd name="T1" fmla="*/ 16 h 80"/>
                <a:gd name="T2" fmla="*/ 39 w 50"/>
                <a:gd name="T3" fmla="*/ 39 h 80"/>
                <a:gd name="T4" fmla="*/ 37 w 50"/>
                <a:gd name="T5" fmla="*/ 63 h 80"/>
                <a:gd name="T6" fmla="*/ 25 w 50"/>
                <a:gd name="T7" fmla="*/ 67 h 80"/>
                <a:gd name="T8" fmla="*/ 14 w 50"/>
                <a:gd name="T9" fmla="*/ 64 h 80"/>
                <a:gd name="T10" fmla="*/ 12 w 50"/>
                <a:gd name="T11" fmla="*/ 50 h 80"/>
                <a:gd name="T12" fmla="*/ 12 w 50"/>
                <a:gd name="T13" fmla="*/ 40 h 80"/>
                <a:gd name="T14" fmla="*/ 12 w 50"/>
                <a:gd name="T15" fmla="*/ 30 h 80"/>
                <a:gd name="T16" fmla="*/ 14 w 50"/>
                <a:gd name="T17" fmla="*/ 16 h 80"/>
                <a:gd name="T18" fmla="*/ 24 w 50"/>
                <a:gd name="T19" fmla="*/ 13 h 80"/>
                <a:gd name="T20" fmla="*/ 37 w 50"/>
                <a:gd name="T21" fmla="*/ 16 h 80"/>
                <a:gd name="T22" fmla="*/ 4 w 50"/>
                <a:gd name="T23" fmla="*/ 6 h 80"/>
                <a:gd name="T24" fmla="*/ 0 w 50"/>
                <a:gd name="T25" fmla="*/ 40 h 80"/>
                <a:gd name="T26" fmla="*/ 4 w 50"/>
                <a:gd name="T27" fmla="*/ 73 h 80"/>
                <a:gd name="T28" fmla="*/ 25 w 50"/>
                <a:gd name="T29" fmla="*/ 80 h 80"/>
                <a:gd name="T30" fmla="*/ 46 w 50"/>
                <a:gd name="T31" fmla="*/ 73 h 80"/>
                <a:gd name="T32" fmla="*/ 50 w 50"/>
                <a:gd name="T33" fmla="*/ 40 h 80"/>
                <a:gd name="T34" fmla="*/ 46 w 50"/>
                <a:gd name="T35" fmla="*/ 6 h 80"/>
                <a:gd name="T36" fmla="*/ 25 w 50"/>
                <a:gd name="T37" fmla="*/ 0 h 80"/>
                <a:gd name="T38" fmla="*/ 4 w 50"/>
                <a:gd name="T39"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80">
                  <a:moveTo>
                    <a:pt x="37" y="16"/>
                  </a:moveTo>
                  <a:cubicBezTo>
                    <a:pt x="38" y="18"/>
                    <a:pt x="39" y="26"/>
                    <a:pt x="39" y="39"/>
                  </a:cubicBezTo>
                  <a:cubicBezTo>
                    <a:pt x="39" y="53"/>
                    <a:pt x="38" y="60"/>
                    <a:pt x="37" y="63"/>
                  </a:cubicBezTo>
                  <a:cubicBezTo>
                    <a:pt x="36" y="66"/>
                    <a:pt x="32" y="67"/>
                    <a:pt x="25" y="67"/>
                  </a:cubicBezTo>
                  <a:cubicBezTo>
                    <a:pt x="19" y="67"/>
                    <a:pt x="15" y="66"/>
                    <a:pt x="14" y="64"/>
                  </a:cubicBezTo>
                  <a:cubicBezTo>
                    <a:pt x="13" y="62"/>
                    <a:pt x="12" y="57"/>
                    <a:pt x="12" y="50"/>
                  </a:cubicBezTo>
                  <a:cubicBezTo>
                    <a:pt x="12" y="40"/>
                    <a:pt x="12" y="40"/>
                    <a:pt x="12" y="40"/>
                  </a:cubicBezTo>
                  <a:cubicBezTo>
                    <a:pt x="12" y="30"/>
                    <a:pt x="12" y="30"/>
                    <a:pt x="12" y="30"/>
                  </a:cubicBezTo>
                  <a:cubicBezTo>
                    <a:pt x="12" y="22"/>
                    <a:pt x="13" y="18"/>
                    <a:pt x="14" y="16"/>
                  </a:cubicBezTo>
                  <a:cubicBezTo>
                    <a:pt x="15" y="14"/>
                    <a:pt x="19" y="13"/>
                    <a:pt x="24" y="13"/>
                  </a:cubicBezTo>
                  <a:cubicBezTo>
                    <a:pt x="31" y="13"/>
                    <a:pt x="36" y="14"/>
                    <a:pt x="37" y="16"/>
                  </a:cubicBezTo>
                  <a:moveTo>
                    <a:pt x="4" y="6"/>
                  </a:moveTo>
                  <a:cubicBezTo>
                    <a:pt x="1" y="11"/>
                    <a:pt x="0" y="22"/>
                    <a:pt x="0" y="40"/>
                  </a:cubicBezTo>
                  <a:cubicBezTo>
                    <a:pt x="0" y="58"/>
                    <a:pt x="1" y="69"/>
                    <a:pt x="4" y="73"/>
                  </a:cubicBezTo>
                  <a:cubicBezTo>
                    <a:pt x="7" y="78"/>
                    <a:pt x="14" y="80"/>
                    <a:pt x="25" y="80"/>
                  </a:cubicBezTo>
                  <a:cubicBezTo>
                    <a:pt x="37" y="80"/>
                    <a:pt x="44" y="78"/>
                    <a:pt x="46" y="73"/>
                  </a:cubicBezTo>
                  <a:cubicBezTo>
                    <a:pt x="49" y="69"/>
                    <a:pt x="50" y="58"/>
                    <a:pt x="50" y="40"/>
                  </a:cubicBezTo>
                  <a:cubicBezTo>
                    <a:pt x="50" y="22"/>
                    <a:pt x="49" y="11"/>
                    <a:pt x="46" y="6"/>
                  </a:cubicBezTo>
                  <a:cubicBezTo>
                    <a:pt x="44" y="2"/>
                    <a:pt x="37" y="0"/>
                    <a:pt x="25" y="0"/>
                  </a:cubicBezTo>
                  <a:cubicBezTo>
                    <a:pt x="14" y="0"/>
                    <a:pt x="7" y="2"/>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25"/>
            <p:cNvSpPr>
              <a:spLocks noChangeArrowheads="1"/>
            </p:cNvSpPr>
            <p:nvPr/>
          </p:nvSpPr>
          <p:spPr bwMode="auto">
            <a:xfrm>
              <a:off x="7459663" y="5019675"/>
              <a:ext cx="69850" cy="4763"/>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6"/>
            <p:cNvSpPr>
              <a:spLocks noChangeArrowheads="1"/>
            </p:cNvSpPr>
            <p:nvPr/>
          </p:nvSpPr>
          <p:spPr bwMode="auto">
            <a:xfrm>
              <a:off x="7548563" y="5024438"/>
              <a:ext cx="69850" cy="92075"/>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7"/>
            <p:cNvSpPr>
              <a:spLocks noChangeArrowheads="1"/>
            </p:cNvSpPr>
            <p:nvPr/>
          </p:nvSpPr>
          <p:spPr bwMode="auto">
            <a:xfrm>
              <a:off x="7548563" y="4927600"/>
              <a:ext cx="69850" cy="92075"/>
            </a:xfrm>
            <a:prstGeom prst="rect">
              <a:avLst/>
            </a:prstGeom>
            <a:solidFill>
              <a:srgbClr val="001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8"/>
            <p:cNvSpPr>
              <a:spLocks noEditPoints="1"/>
            </p:cNvSpPr>
            <p:nvPr/>
          </p:nvSpPr>
          <p:spPr bwMode="auto">
            <a:xfrm>
              <a:off x="7564438" y="4992688"/>
              <a:ext cx="38100" cy="58738"/>
            </a:xfrm>
            <a:custGeom>
              <a:avLst/>
              <a:gdLst>
                <a:gd name="T0" fmla="*/ 36 w 50"/>
                <a:gd name="T1" fmla="*/ 16 h 80"/>
                <a:gd name="T2" fmla="*/ 38 w 50"/>
                <a:gd name="T3" fmla="*/ 39 h 80"/>
                <a:gd name="T4" fmla="*/ 36 w 50"/>
                <a:gd name="T5" fmla="*/ 63 h 80"/>
                <a:gd name="T6" fmla="*/ 25 w 50"/>
                <a:gd name="T7" fmla="*/ 67 h 80"/>
                <a:gd name="T8" fmla="*/ 13 w 50"/>
                <a:gd name="T9" fmla="*/ 64 h 80"/>
                <a:gd name="T10" fmla="*/ 11 w 50"/>
                <a:gd name="T11" fmla="*/ 50 h 80"/>
                <a:gd name="T12" fmla="*/ 11 w 50"/>
                <a:gd name="T13" fmla="*/ 40 h 80"/>
                <a:gd name="T14" fmla="*/ 11 w 50"/>
                <a:gd name="T15" fmla="*/ 30 h 80"/>
                <a:gd name="T16" fmla="*/ 13 w 50"/>
                <a:gd name="T17" fmla="*/ 16 h 80"/>
                <a:gd name="T18" fmla="*/ 24 w 50"/>
                <a:gd name="T19" fmla="*/ 13 h 80"/>
                <a:gd name="T20" fmla="*/ 36 w 50"/>
                <a:gd name="T21" fmla="*/ 16 h 80"/>
                <a:gd name="T22" fmla="*/ 4 w 50"/>
                <a:gd name="T23" fmla="*/ 6 h 80"/>
                <a:gd name="T24" fmla="*/ 0 w 50"/>
                <a:gd name="T25" fmla="*/ 40 h 80"/>
                <a:gd name="T26" fmla="*/ 4 w 50"/>
                <a:gd name="T27" fmla="*/ 73 h 80"/>
                <a:gd name="T28" fmla="*/ 25 w 50"/>
                <a:gd name="T29" fmla="*/ 80 h 80"/>
                <a:gd name="T30" fmla="*/ 46 w 50"/>
                <a:gd name="T31" fmla="*/ 73 h 80"/>
                <a:gd name="T32" fmla="*/ 50 w 50"/>
                <a:gd name="T33" fmla="*/ 40 h 80"/>
                <a:gd name="T34" fmla="*/ 46 w 50"/>
                <a:gd name="T35" fmla="*/ 6 h 80"/>
                <a:gd name="T36" fmla="*/ 25 w 50"/>
                <a:gd name="T37" fmla="*/ 0 h 80"/>
                <a:gd name="T38" fmla="*/ 4 w 50"/>
                <a:gd name="T39"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80">
                  <a:moveTo>
                    <a:pt x="36" y="16"/>
                  </a:moveTo>
                  <a:cubicBezTo>
                    <a:pt x="38" y="18"/>
                    <a:pt x="38" y="26"/>
                    <a:pt x="38" y="39"/>
                  </a:cubicBezTo>
                  <a:cubicBezTo>
                    <a:pt x="38" y="53"/>
                    <a:pt x="38" y="60"/>
                    <a:pt x="36" y="63"/>
                  </a:cubicBezTo>
                  <a:cubicBezTo>
                    <a:pt x="35" y="66"/>
                    <a:pt x="31" y="67"/>
                    <a:pt x="25" y="67"/>
                  </a:cubicBezTo>
                  <a:cubicBezTo>
                    <a:pt x="19" y="67"/>
                    <a:pt x="15" y="66"/>
                    <a:pt x="13" y="64"/>
                  </a:cubicBezTo>
                  <a:cubicBezTo>
                    <a:pt x="12" y="62"/>
                    <a:pt x="11" y="57"/>
                    <a:pt x="11" y="50"/>
                  </a:cubicBezTo>
                  <a:cubicBezTo>
                    <a:pt x="11" y="40"/>
                    <a:pt x="11" y="40"/>
                    <a:pt x="11" y="40"/>
                  </a:cubicBezTo>
                  <a:cubicBezTo>
                    <a:pt x="11" y="30"/>
                    <a:pt x="11" y="30"/>
                    <a:pt x="11" y="30"/>
                  </a:cubicBezTo>
                  <a:cubicBezTo>
                    <a:pt x="11" y="22"/>
                    <a:pt x="12" y="18"/>
                    <a:pt x="13" y="16"/>
                  </a:cubicBezTo>
                  <a:cubicBezTo>
                    <a:pt x="15" y="14"/>
                    <a:pt x="18" y="13"/>
                    <a:pt x="24" y="13"/>
                  </a:cubicBezTo>
                  <a:cubicBezTo>
                    <a:pt x="31" y="13"/>
                    <a:pt x="35" y="14"/>
                    <a:pt x="36" y="16"/>
                  </a:cubicBezTo>
                  <a:moveTo>
                    <a:pt x="4" y="6"/>
                  </a:moveTo>
                  <a:cubicBezTo>
                    <a:pt x="1" y="11"/>
                    <a:pt x="0" y="22"/>
                    <a:pt x="0" y="40"/>
                  </a:cubicBezTo>
                  <a:cubicBezTo>
                    <a:pt x="0" y="58"/>
                    <a:pt x="1" y="69"/>
                    <a:pt x="4" y="73"/>
                  </a:cubicBezTo>
                  <a:cubicBezTo>
                    <a:pt x="6" y="78"/>
                    <a:pt x="13" y="80"/>
                    <a:pt x="25" y="80"/>
                  </a:cubicBezTo>
                  <a:cubicBezTo>
                    <a:pt x="36" y="80"/>
                    <a:pt x="43" y="78"/>
                    <a:pt x="46" y="73"/>
                  </a:cubicBezTo>
                  <a:cubicBezTo>
                    <a:pt x="49" y="69"/>
                    <a:pt x="50" y="58"/>
                    <a:pt x="50" y="40"/>
                  </a:cubicBezTo>
                  <a:cubicBezTo>
                    <a:pt x="50" y="22"/>
                    <a:pt x="49" y="11"/>
                    <a:pt x="46" y="6"/>
                  </a:cubicBezTo>
                  <a:cubicBezTo>
                    <a:pt x="43" y="2"/>
                    <a:pt x="36" y="0"/>
                    <a:pt x="25" y="0"/>
                  </a:cubicBezTo>
                  <a:cubicBezTo>
                    <a:pt x="13" y="0"/>
                    <a:pt x="6" y="2"/>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29"/>
            <p:cNvSpPr>
              <a:spLocks noChangeArrowheads="1"/>
            </p:cNvSpPr>
            <p:nvPr/>
          </p:nvSpPr>
          <p:spPr bwMode="auto">
            <a:xfrm>
              <a:off x="7548563" y="5019675"/>
              <a:ext cx="69850" cy="4763"/>
            </a:xfrm>
            <a:prstGeom prst="rect">
              <a:avLst/>
            </a:prstGeom>
            <a:solidFill>
              <a:srgbClr val="002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30"/>
            <p:cNvSpPr>
              <a:spLocks/>
            </p:cNvSpPr>
            <p:nvPr/>
          </p:nvSpPr>
          <p:spPr bwMode="auto">
            <a:xfrm>
              <a:off x="7327901" y="5135563"/>
              <a:ext cx="644525" cy="1185863"/>
            </a:xfrm>
            <a:custGeom>
              <a:avLst/>
              <a:gdLst>
                <a:gd name="T0" fmla="*/ 827 w 863"/>
                <a:gd name="T1" fmla="*/ 356 h 1588"/>
                <a:gd name="T2" fmla="*/ 742 w 863"/>
                <a:gd name="T3" fmla="*/ 375 h 1588"/>
                <a:gd name="T4" fmla="*/ 559 w 863"/>
                <a:gd name="T5" fmla="*/ 663 h 1588"/>
                <a:gd name="T6" fmla="*/ 533 w 863"/>
                <a:gd name="T7" fmla="*/ 647 h 1588"/>
                <a:gd name="T8" fmla="*/ 752 w 863"/>
                <a:gd name="T9" fmla="*/ 303 h 1588"/>
                <a:gd name="T10" fmla="*/ 752 w 863"/>
                <a:gd name="T11" fmla="*/ 303 h 1588"/>
                <a:gd name="T12" fmla="*/ 734 w 863"/>
                <a:gd name="T13" fmla="*/ 219 h 1588"/>
                <a:gd name="T14" fmla="*/ 650 w 863"/>
                <a:gd name="T15" fmla="*/ 238 h 1588"/>
                <a:gd name="T16" fmla="*/ 650 w 863"/>
                <a:gd name="T17" fmla="*/ 238 h 1588"/>
                <a:gd name="T18" fmla="*/ 450 w 863"/>
                <a:gd name="T19" fmla="*/ 551 h 1588"/>
                <a:gd name="T20" fmla="*/ 424 w 863"/>
                <a:gd name="T21" fmla="*/ 535 h 1588"/>
                <a:gd name="T22" fmla="*/ 679 w 863"/>
                <a:gd name="T23" fmla="*/ 135 h 1588"/>
                <a:gd name="T24" fmla="*/ 660 w 863"/>
                <a:gd name="T25" fmla="*/ 51 h 1588"/>
                <a:gd name="T26" fmla="*/ 576 w 863"/>
                <a:gd name="T27" fmla="*/ 70 h 1588"/>
                <a:gd name="T28" fmla="*/ 341 w 863"/>
                <a:gd name="T29" fmla="*/ 440 h 1588"/>
                <a:gd name="T30" fmla="*/ 315 w 863"/>
                <a:gd name="T31" fmla="*/ 423 h 1588"/>
                <a:gd name="T32" fmla="*/ 409 w 863"/>
                <a:gd name="T33" fmla="*/ 275 h 1588"/>
                <a:gd name="T34" fmla="*/ 448 w 863"/>
                <a:gd name="T35" fmla="*/ 78 h 1588"/>
                <a:gd name="T36" fmla="*/ 400 w 863"/>
                <a:gd name="T37" fmla="*/ 6 h 1588"/>
                <a:gd name="T38" fmla="*/ 328 w 863"/>
                <a:gd name="T39" fmla="*/ 54 h 1588"/>
                <a:gd name="T40" fmla="*/ 294 w 863"/>
                <a:gd name="T41" fmla="*/ 229 h 1588"/>
                <a:gd name="T42" fmla="*/ 122 w 863"/>
                <a:gd name="T43" fmla="*/ 501 h 1588"/>
                <a:gd name="T44" fmla="*/ 122 w 863"/>
                <a:gd name="T45" fmla="*/ 250 h 1588"/>
                <a:gd name="T46" fmla="*/ 61 w 863"/>
                <a:gd name="T47" fmla="*/ 189 h 1588"/>
                <a:gd name="T48" fmla="*/ 0 w 863"/>
                <a:gd name="T49" fmla="*/ 250 h 1588"/>
                <a:gd name="T50" fmla="*/ 0 w 863"/>
                <a:gd name="T51" fmla="*/ 693 h 1588"/>
                <a:gd name="T52" fmla="*/ 123 w 863"/>
                <a:gd name="T53" fmla="*/ 948 h 1588"/>
                <a:gd name="T54" fmla="*/ 123 w 863"/>
                <a:gd name="T55" fmla="*/ 1588 h 1588"/>
                <a:gd name="T56" fmla="*/ 522 w 863"/>
                <a:gd name="T57" fmla="*/ 1588 h 1588"/>
                <a:gd name="T58" fmla="*/ 522 w 863"/>
                <a:gd name="T59" fmla="*/ 948 h 1588"/>
                <a:gd name="T60" fmla="*/ 845 w 863"/>
                <a:gd name="T61" fmla="*/ 440 h 1588"/>
                <a:gd name="T62" fmla="*/ 827 w 863"/>
                <a:gd name="T63" fmla="*/ 356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3" h="1588">
                  <a:moveTo>
                    <a:pt x="827" y="356"/>
                  </a:moveTo>
                  <a:cubicBezTo>
                    <a:pt x="798" y="338"/>
                    <a:pt x="760" y="347"/>
                    <a:pt x="742" y="375"/>
                  </a:cubicBezTo>
                  <a:cubicBezTo>
                    <a:pt x="559" y="663"/>
                    <a:pt x="559" y="663"/>
                    <a:pt x="559" y="663"/>
                  </a:cubicBezTo>
                  <a:cubicBezTo>
                    <a:pt x="533" y="647"/>
                    <a:pt x="533" y="647"/>
                    <a:pt x="533" y="647"/>
                  </a:cubicBezTo>
                  <a:cubicBezTo>
                    <a:pt x="752" y="303"/>
                    <a:pt x="752" y="303"/>
                    <a:pt x="752" y="303"/>
                  </a:cubicBezTo>
                  <a:cubicBezTo>
                    <a:pt x="752" y="303"/>
                    <a:pt x="752" y="303"/>
                    <a:pt x="752" y="303"/>
                  </a:cubicBezTo>
                  <a:cubicBezTo>
                    <a:pt x="770" y="275"/>
                    <a:pt x="762" y="237"/>
                    <a:pt x="734" y="219"/>
                  </a:cubicBezTo>
                  <a:cubicBezTo>
                    <a:pt x="705" y="201"/>
                    <a:pt x="668" y="209"/>
                    <a:pt x="650" y="238"/>
                  </a:cubicBezTo>
                  <a:cubicBezTo>
                    <a:pt x="650" y="238"/>
                    <a:pt x="650" y="238"/>
                    <a:pt x="650" y="238"/>
                  </a:cubicBezTo>
                  <a:cubicBezTo>
                    <a:pt x="450" y="551"/>
                    <a:pt x="450" y="551"/>
                    <a:pt x="450" y="551"/>
                  </a:cubicBezTo>
                  <a:cubicBezTo>
                    <a:pt x="424" y="535"/>
                    <a:pt x="424" y="535"/>
                    <a:pt x="424" y="535"/>
                  </a:cubicBezTo>
                  <a:cubicBezTo>
                    <a:pt x="679" y="135"/>
                    <a:pt x="679" y="135"/>
                    <a:pt x="679" y="135"/>
                  </a:cubicBezTo>
                  <a:cubicBezTo>
                    <a:pt x="697" y="107"/>
                    <a:pt x="689" y="69"/>
                    <a:pt x="660" y="51"/>
                  </a:cubicBezTo>
                  <a:cubicBezTo>
                    <a:pt x="632" y="33"/>
                    <a:pt x="594" y="41"/>
                    <a:pt x="576" y="70"/>
                  </a:cubicBezTo>
                  <a:cubicBezTo>
                    <a:pt x="341" y="440"/>
                    <a:pt x="341" y="440"/>
                    <a:pt x="341" y="440"/>
                  </a:cubicBezTo>
                  <a:cubicBezTo>
                    <a:pt x="315" y="423"/>
                    <a:pt x="315" y="423"/>
                    <a:pt x="315" y="423"/>
                  </a:cubicBezTo>
                  <a:cubicBezTo>
                    <a:pt x="409" y="275"/>
                    <a:pt x="409" y="275"/>
                    <a:pt x="409" y="275"/>
                  </a:cubicBezTo>
                  <a:cubicBezTo>
                    <a:pt x="448" y="78"/>
                    <a:pt x="448" y="78"/>
                    <a:pt x="448" y="78"/>
                  </a:cubicBezTo>
                  <a:cubicBezTo>
                    <a:pt x="454" y="45"/>
                    <a:pt x="433" y="13"/>
                    <a:pt x="400" y="6"/>
                  </a:cubicBezTo>
                  <a:cubicBezTo>
                    <a:pt x="367" y="0"/>
                    <a:pt x="335" y="21"/>
                    <a:pt x="328" y="54"/>
                  </a:cubicBezTo>
                  <a:cubicBezTo>
                    <a:pt x="294" y="229"/>
                    <a:pt x="294" y="229"/>
                    <a:pt x="294" y="229"/>
                  </a:cubicBezTo>
                  <a:cubicBezTo>
                    <a:pt x="122" y="501"/>
                    <a:pt x="122" y="501"/>
                    <a:pt x="122" y="501"/>
                  </a:cubicBezTo>
                  <a:cubicBezTo>
                    <a:pt x="122" y="250"/>
                    <a:pt x="122" y="250"/>
                    <a:pt x="122" y="250"/>
                  </a:cubicBezTo>
                  <a:cubicBezTo>
                    <a:pt x="122" y="216"/>
                    <a:pt x="94" y="189"/>
                    <a:pt x="61" y="189"/>
                  </a:cubicBezTo>
                  <a:cubicBezTo>
                    <a:pt x="27" y="189"/>
                    <a:pt x="0" y="216"/>
                    <a:pt x="0" y="250"/>
                  </a:cubicBezTo>
                  <a:cubicBezTo>
                    <a:pt x="0" y="693"/>
                    <a:pt x="0" y="693"/>
                    <a:pt x="0" y="693"/>
                  </a:cubicBezTo>
                  <a:cubicBezTo>
                    <a:pt x="123" y="948"/>
                    <a:pt x="123" y="948"/>
                    <a:pt x="123" y="948"/>
                  </a:cubicBezTo>
                  <a:cubicBezTo>
                    <a:pt x="123" y="1588"/>
                    <a:pt x="123" y="1588"/>
                    <a:pt x="123" y="1588"/>
                  </a:cubicBezTo>
                  <a:cubicBezTo>
                    <a:pt x="522" y="1588"/>
                    <a:pt x="522" y="1588"/>
                    <a:pt x="522" y="1588"/>
                  </a:cubicBezTo>
                  <a:cubicBezTo>
                    <a:pt x="522" y="948"/>
                    <a:pt x="522" y="948"/>
                    <a:pt x="522" y="948"/>
                  </a:cubicBezTo>
                  <a:cubicBezTo>
                    <a:pt x="845" y="440"/>
                    <a:pt x="845" y="440"/>
                    <a:pt x="845" y="440"/>
                  </a:cubicBezTo>
                  <a:cubicBezTo>
                    <a:pt x="863" y="412"/>
                    <a:pt x="855" y="374"/>
                    <a:pt x="827" y="356"/>
                  </a:cubicBezTo>
                </a:path>
              </a:pathLst>
            </a:custGeom>
            <a:solidFill>
              <a:srgbClr val="002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1"/>
            <p:cNvSpPr>
              <a:spLocks noEditPoints="1"/>
            </p:cNvSpPr>
            <p:nvPr/>
          </p:nvSpPr>
          <p:spPr bwMode="auto">
            <a:xfrm>
              <a:off x="7419976" y="5843588"/>
              <a:ext cx="296863" cy="476250"/>
            </a:xfrm>
            <a:custGeom>
              <a:avLst/>
              <a:gdLst>
                <a:gd name="T0" fmla="*/ 0 w 187"/>
                <a:gd name="T1" fmla="*/ 33 h 300"/>
                <a:gd name="T2" fmla="*/ 187 w 187"/>
                <a:gd name="T3" fmla="*/ 33 h 300"/>
                <a:gd name="T4" fmla="*/ 187 w 187"/>
                <a:gd name="T5" fmla="*/ 0 h 300"/>
                <a:gd name="T6" fmla="*/ 0 w 187"/>
                <a:gd name="T7" fmla="*/ 0 h 300"/>
                <a:gd name="T8" fmla="*/ 0 w 187"/>
                <a:gd name="T9" fmla="*/ 33 h 300"/>
                <a:gd name="T10" fmla="*/ 0 w 187"/>
                <a:gd name="T11" fmla="*/ 100 h 300"/>
                <a:gd name="T12" fmla="*/ 187 w 187"/>
                <a:gd name="T13" fmla="*/ 100 h 300"/>
                <a:gd name="T14" fmla="*/ 187 w 187"/>
                <a:gd name="T15" fmla="*/ 66 h 300"/>
                <a:gd name="T16" fmla="*/ 0 w 187"/>
                <a:gd name="T17" fmla="*/ 66 h 300"/>
                <a:gd name="T18" fmla="*/ 0 w 187"/>
                <a:gd name="T19" fmla="*/ 100 h 300"/>
                <a:gd name="T20" fmla="*/ 0 w 187"/>
                <a:gd name="T21" fmla="*/ 167 h 300"/>
                <a:gd name="T22" fmla="*/ 187 w 187"/>
                <a:gd name="T23" fmla="*/ 167 h 300"/>
                <a:gd name="T24" fmla="*/ 187 w 187"/>
                <a:gd name="T25" fmla="*/ 134 h 300"/>
                <a:gd name="T26" fmla="*/ 0 w 187"/>
                <a:gd name="T27" fmla="*/ 134 h 300"/>
                <a:gd name="T28" fmla="*/ 0 w 187"/>
                <a:gd name="T29" fmla="*/ 167 h 300"/>
                <a:gd name="T30" fmla="*/ 0 w 187"/>
                <a:gd name="T31" fmla="*/ 234 h 300"/>
                <a:gd name="T32" fmla="*/ 187 w 187"/>
                <a:gd name="T33" fmla="*/ 234 h 300"/>
                <a:gd name="T34" fmla="*/ 187 w 187"/>
                <a:gd name="T35" fmla="*/ 200 h 300"/>
                <a:gd name="T36" fmla="*/ 0 w 187"/>
                <a:gd name="T37" fmla="*/ 200 h 300"/>
                <a:gd name="T38" fmla="*/ 0 w 187"/>
                <a:gd name="T39" fmla="*/ 234 h 300"/>
                <a:gd name="T40" fmla="*/ 187 w 187"/>
                <a:gd name="T41" fmla="*/ 267 h 300"/>
                <a:gd name="T42" fmla="*/ 0 w 187"/>
                <a:gd name="T43" fmla="*/ 267 h 300"/>
                <a:gd name="T44" fmla="*/ 0 w 187"/>
                <a:gd name="T45" fmla="*/ 300 h 300"/>
                <a:gd name="T46" fmla="*/ 187 w 187"/>
                <a:gd name="T47" fmla="*/ 300 h 300"/>
                <a:gd name="T48" fmla="*/ 187 w 187"/>
                <a:gd name="T49" fmla="*/ 26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300">
                  <a:moveTo>
                    <a:pt x="0" y="33"/>
                  </a:moveTo>
                  <a:lnTo>
                    <a:pt x="187" y="33"/>
                  </a:lnTo>
                  <a:lnTo>
                    <a:pt x="187" y="0"/>
                  </a:lnTo>
                  <a:lnTo>
                    <a:pt x="0" y="0"/>
                  </a:lnTo>
                  <a:lnTo>
                    <a:pt x="0" y="33"/>
                  </a:lnTo>
                  <a:close/>
                  <a:moveTo>
                    <a:pt x="0" y="100"/>
                  </a:moveTo>
                  <a:lnTo>
                    <a:pt x="187" y="100"/>
                  </a:lnTo>
                  <a:lnTo>
                    <a:pt x="187" y="66"/>
                  </a:lnTo>
                  <a:lnTo>
                    <a:pt x="0" y="66"/>
                  </a:lnTo>
                  <a:lnTo>
                    <a:pt x="0" y="100"/>
                  </a:lnTo>
                  <a:close/>
                  <a:moveTo>
                    <a:pt x="0" y="167"/>
                  </a:moveTo>
                  <a:lnTo>
                    <a:pt x="187" y="167"/>
                  </a:lnTo>
                  <a:lnTo>
                    <a:pt x="187" y="134"/>
                  </a:lnTo>
                  <a:lnTo>
                    <a:pt x="0" y="134"/>
                  </a:lnTo>
                  <a:lnTo>
                    <a:pt x="0" y="167"/>
                  </a:lnTo>
                  <a:close/>
                  <a:moveTo>
                    <a:pt x="0" y="234"/>
                  </a:moveTo>
                  <a:lnTo>
                    <a:pt x="187" y="234"/>
                  </a:lnTo>
                  <a:lnTo>
                    <a:pt x="187" y="200"/>
                  </a:lnTo>
                  <a:lnTo>
                    <a:pt x="0" y="200"/>
                  </a:lnTo>
                  <a:lnTo>
                    <a:pt x="0" y="234"/>
                  </a:lnTo>
                  <a:close/>
                  <a:moveTo>
                    <a:pt x="187" y="267"/>
                  </a:moveTo>
                  <a:lnTo>
                    <a:pt x="0" y="267"/>
                  </a:lnTo>
                  <a:lnTo>
                    <a:pt x="0" y="300"/>
                  </a:lnTo>
                  <a:lnTo>
                    <a:pt x="187" y="300"/>
                  </a:lnTo>
                  <a:lnTo>
                    <a:pt x="187"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2" name="Group 201"/>
          <p:cNvGrpSpPr/>
          <p:nvPr/>
        </p:nvGrpSpPr>
        <p:grpSpPr>
          <a:xfrm>
            <a:off x="10033110" y="4335462"/>
            <a:ext cx="3261494" cy="2659063"/>
            <a:chOff x="8102018" y="3268662"/>
            <a:chExt cx="4569986" cy="3725863"/>
          </a:xfrm>
        </p:grpSpPr>
        <p:grpSp>
          <p:nvGrpSpPr>
            <p:cNvPr id="148" name="Group 100"/>
            <p:cNvGrpSpPr>
              <a:grpSpLocks noChangeAspect="1"/>
            </p:cNvGrpSpPr>
            <p:nvPr/>
          </p:nvGrpSpPr>
          <p:grpSpPr bwMode="auto">
            <a:xfrm>
              <a:off x="8102018" y="3268662"/>
              <a:ext cx="4569986" cy="3725863"/>
              <a:chOff x="5884" y="2436"/>
              <a:chExt cx="2106" cy="1717"/>
            </a:xfrm>
          </p:grpSpPr>
          <p:sp>
            <p:nvSpPr>
              <p:cNvPr id="150" name="Freeform 101"/>
              <p:cNvSpPr>
                <a:spLocks/>
              </p:cNvSpPr>
              <p:nvPr/>
            </p:nvSpPr>
            <p:spPr bwMode="auto">
              <a:xfrm>
                <a:off x="5884" y="3537"/>
                <a:ext cx="1008" cy="616"/>
              </a:xfrm>
              <a:custGeom>
                <a:avLst/>
                <a:gdLst>
                  <a:gd name="T0" fmla="*/ 406 w 1008"/>
                  <a:gd name="T1" fmla="*/ 104 h 616"/>
                  <a:gd name="T2" fmla="*/ 406 w 1008"/>
                  <a:gd name="T3" fmla="*/ 0 h 616"/>
                  <a:gd name="T4" fmla="*/ 144 w 1008"/>
                  <a:gd name="T5" fmla="*/ 0 h 616"/>
                  <a:gd name="T6" fmla="*/ 144 w 1008"/>
                  <a:gd name="T7" fmla="*/ 104 h 616"/>
                  <a:gd name="T8" fmla="*/ 0 w 1008"/>
                  <a:gd name="T9" fmla="*/ 104 h 616"/>
                  <a:gd name="T10" fmla="*/ 0 w 1008"/>
                  <a:gd name="T11" fmla="*/ 131 h 616"/>
                  <a:gd name="T12" fmla="*/ 34 w 1008"/>
                  <a:gd name="T13" fmla="*/ 131 h 616"/>
                  <a:gd name="T14" fmla="*/ 34 w 1008"/>
                  <a:gd name="T15" fmla="*/ 616 h 616"/>
                  <a:gd name="T16" fmla="*/ 252 w 1008"/>
                  <a:gd name="T17" fmla="*/ 616 h 616"/>
                  <a:gd name="T18" fmla="*/ 339 w 1008"/>
                  <a:gd name="T19" fmla="*/ 616 h 616"/>
                  <a:gd name="T20" fmla="*/ 406 w 1008"/>
                  <a:gd name="T21" fmla="*/ 616 h 616"/>
                  <a:gd name="T22" fmla="*/ 760 w 1008"/>
                  <a:gd name="T23" fmla="*/ 616 h 616"/>
                  <a:gd name="T24" fmla="*/ 975 w 1008"/>
                  <a:gd name="T25" fmla="*/ 616 h 616"/>
                  <a:gd name="T26" fmla="*/ 975 w 1008"/>
                  <a:gd name="T27" fmla="*/ 131 h 616"/>
                  <a:gd name="T28" fmla="*/ 1008 w 1008"/>
                  <a:gd name="T29" fmla="*/ 131 h 616"/>
                  <a:gd name="T30" fmla="*/ 1008 w 1008"/>
                  <a:gd name="T31" fmla="*/ 104 h 616"/>
                  <a:gd name="T32" fmla="*/ 406 w 1008"/>
                  <a:gd name="T33" fmla="*/ 10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8" h="616">
                    <a:moveTo>
                      <a:pt x="406" y="104"/>
                    </a:moveTo>
                    <a:lnTo>
                      <a:pt x="406" y="0"/>
                    </a:lnTo>
                    <a:lnTo>
                      <a:pt x="144" y="0"/>
                    </a:lnTo>
                    <a:lnTo>
                      <a:pt x="144" y="104"/>
                    </a:lnTo>
                    <a:lnTo>
                      <a:pt x="0" y="104"/>
                    </a:lnTo>
                    <a:lnTo>
                      <a:pt x="0" y="131"/>
                    </a:lnTo>
                    <a:lnTo>
                      <a:pt x="34" y="131"/>
                    </a:lnTo>
                    <a:lnTo>
                      <a:pt x="34" y="616"/>
                    </a:lnTo>
                    <a:lnTo>
                      <a:pt x="252" y="616"/>
                    </a:lnTo>
                    <a:lnTo>
                      <a:pt x="339" y="616"/>
                    </a:lnTo>
                    <a:lnTo>
                      <a:pt x="406" y="616"/>
                    </a:lnTo>
                    <a:lnTo>
                      <a:pt x="760" y="616"/>
                    </a:lnTo>
                    <a:lnTo>
                      <a:pt x="975" y="616"/>
                    </a:lnTo>
                    <a:lnTo>
                      <a:pt x="975" y="131"/>
                    </a:lnTo>
                    <a:lnTo>
                      <a:pt x="1008" y="131"/>
                    </a:lnTo>
                    <a:lnTo>
                      <a:pt x="1008" y="104"/>
                    </a:lnTo>
                    <a:lnTo>
                      <a:pt x="406" y="104"/>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2"/>
              <p:cNvSpPr>
                <a:spLocks/>
              </p:cNvSpPr>
              <p:nvPr/>
            </p:nvSpPr>
            <p:spPr bwMode="auto">
              <a:xfrm>
                <a:off x="7100" y="3356"/>
                <a:ext cx="830" cy="797"/>
              </a:xfrm>
              <a:custGeom>
                <a:avLst/>
                <a:gdLst>
                  <a:gd name="T0" fmla="*/ 402 w 830"/>
                  <a:gd name="T1" fmla="*/ 108 h 797"/>
                  <a:gd name="T2" fmla="*/ 402 w 830"/>
                  <a:gd name="T3" fmla="*/ 0 h 797"/>
                  <a:gd name="T4" fmla="*/ 140 w 830"/>
                  <a:gd name="T5" fmla="*/ 0 h 797"/>
                  <a:gd name="T6" fmla="*/ 140 w 830"/>
                  <a:gd name="T7" fmla="*/ 108 h 797"/>
                  <a:gd name="T8" fmla="*/ 0 w 830"/>
                  <a:gd name="T9" fmla="*/ 108 h 797"/>
                  <a:gd name="T10" fmla="*/ 0 w 830"/>
                  <a:gd name="T11" fmla="*/ 131 h 797"/>
                  <a:gd name="T12" fmla="*/ 30 w 830"/>
                  <a:gd name="T13" fmla="*/ 131 h 797"/>
                  <a:gd name="T14" fmla="*/ 30 w 830"/>
                  <a:gd name="T15" fmla="*/ 797 h 797"/>
                  <a:gd name="T16" fmla="*/ 251 w 830"/>
                  <a:gd name="T17" fmla="*/ 797 h 797"/>
                  <a:gd name="T18" fmla="*/ 338 w 830"/>
                  <a:gd name="T19" fmla="*/ 797 h 797"/>
                  <a:gd name="T20" fmla="*/ 402 w 830"/>
                  <a:gd name="T21" fmla="*/ 797 h 797"/>
                  <a:gd name="T22" fmla="*/ 579 w 830"/>
                  <a:gd name="T23" fmla="*/ 797 h 797"/>
                  <a:gd name="T24" fmla="*/ 797 w 830"/>
                  <a:gd name="T25" fmla="*/ 797 h 797"/>
                  <a:gd name="T26" fmla="*/ 797 w 830"/>
                  <a:gd name="T27" fmla="*/ 131 h 797"/>
                  <a:gd name="T28" fmla="*/ 830 w 830"/>
                  <a:gd name="T29" fmla="*/ 131 h 797"/>
                  <a:gd name="T30" fmla="*/ 830 w 830"/>
                  <a:gd name="T31" fmla="*/ 108 h 797"/>
                  <a:gd name="T32" fmla="*/ 402 w 830"/>
                  <a:gd name="T33" fmla="*/ 10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0" h="797">
                    <a:moveTo>
                      <a:pt x="402" y="108"/>
                    </a:moveTo>
                    <a:lnTo>
                      <a:pt x="402" y="0"/>
                    </a:lnTo>
                    <a:lnTo>
                      <a:pt x="140" y="0"/>
                    </a:lnTo>
                    <a:lnTo>
                      <a:pt x="140" y="108"/>
                    </a:lnTo>
                    <a:lnTo>
                      <a:pt x="0" y="108"/>
                    </a:lnTo>
                    <a:lnTo>
                      <a:pt x="0" y="131"/>
                    </a:lnTo>
                    <a:lnTo>
                      <a:pt x="30" y="131"/>
                    </a:lnTo>
                    <a:lnTo>
                      <a:pt x="30" y="797"/>
                    </a:lnTo>
                    <a:lnTo>
                      <a:pt x="251" y="797"/>
                    </a:lnTo>
                    <a:lnTo>
                      <a:pt x="338" y="797"/>
                    </a:lnTo>
                    <a:lnTo>
                      <a:pt x="402" y="797"/>
                    </a:lnTo>
                    <a:lnTo>
                      <a:pt x="579" y="797"/>
                    </a:lnTo>
                    <a:lnTo>
                      <a:pt x="797" y="797"/>
                    </a:lnTo>
                    <a:lnTo>
                      <a:pt x="797" y="131"/>
                    </a:lnTo>
                    <a:lnTo>
                      <a:pt x="830" y="131"/>
                    </a:lnTo>
                    <a:lnTo>
                      <a:pt x="830" y="108"/>
                    </a:lnTo>
                    <a:lnTo>
                      <a:pt x="402" y="10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03"/>
              <p:cNvSpPr>
                <a:spLocks noChangeArrowheads="1"/>
              </p:cNvSpPr>
              <p:nvPr/>
            </p:nvSpPr>
            <p:spPr bwMode="auto">
              <a:xfrm>
                <a:off x="6601" y="3310"/>
                <a:ext cx="676" cy="843"/>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Rectangle 104"/>
              <p:cNvSpPr>
                <a:spLocks noChangeArrowheads="1"/>
              </p:cNvSpPr>
              <p:nvPr/>
            </p:nvSpPr>
            <p:spPr bwMode="auto">
              <a:xfrm>
                <a:off x="6567" y="3283"/>
                <a:ext cx="744" cy="2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05"/>
              <p:cNvSpPr>
                <a:spLocks noChangeArrowheads="1"/>
              </p:cNvSpPr>
              <p:nvPr/>
            </p:nvSpPr>
            <p:spPr bwMode="auto">
              <a:xfrm>
                <a:off x="6973" y="3983"/>
                <a:ext cx="87" cy="17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106"/>
              <p:cNvSpPr>
                <a:spLocks noChangeArrowheads="1"/>
              </p:cNvSpPr>
              <p:nvPr/>
            </p:nvSpPr>
            <p:spPr bwMode="auto">
              <a:xfrm>
                <a:off x="6819" y="3983"/>
                <a:ext cx="90" cy="17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107"/>
              <p:cNvSpPr>
                <a:spLocks noChangeArrowheads="1"/>
              </p:cNvSpPr>
              <p:nvPr/>
            </p:nvSpPr>
            <p:spPr bwMode="auto">
              <a:xfrm>
                <a:off x="6668" y="3387"/>
                <a:ext cx="546" cy="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108"/>
              <p:cNvSpPr>
                <a:spLocks noChangeArrowheads="1"/>
              </p:cNvSpPr>
              <p:nvPr/>
            </p:nvSpPr>
            <p:spPr bwMode="auto">
              <a:xfrm>
                <a:off x="6668" y="3537"/>
                <a:ext cx="546" cy="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109"/>
              <p:cNvSpPr>
                <a:spLocks noChangeArrowheads="1"/>
              </p:cNvSpPr>
              <p:nvPr/>
            </p:nvSpPr>
            <p:spPr bwMode="auto">
              <a:xfrm>
                <a:off x="6668" y="3688"/>
                <a:ext cx="546" cy="8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Rectangle 110"/>
              <p:cNvSpPr>
                <a:spLocks noChangeArrowheads="1"/>
              </p:cNvSpPr>
              <p:nvPr/>
            </p:nvSpPr>
            <p:spPr bwMode="auto">
              <a:xfrm>
                <a:off x="6668" y="3839"/>
                <a:ext cx="546" cy="9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111"/>
              <p:cNvSpPr>
                <a:spLocks noChangeArrowheads="1"/>
              </p:cNvSpPr>
              <p:nvPr/>
            </p:nvSpPr>
            <p:spPr bwMode="auto">
              <a:xfrm>
                <a:off x="6711" y="3179"/>
                <a:ext cx="262" cy="10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Rectangle 112"/>
              <p:cNvSpPr>
                <a:spLocks noChangeArrowheads="1"/>
              </p:cNvSpPr>
              <p:nvPr/>
            </p:nvSpPr>
            <p:spPr bwMode="auto">
              <a:xfrm>
                <a:off x="6340" y="4019"/>
                <a:ext cx="33" cy="1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Oval 113"/>
              <p:cNvSpPr>
                <a:spLocks noChangeArrowheads="1"/>
              </p:cNvSpPr>
              <p:nvPr/>
            </p:nvSpPr>
            <p:spPr bwMode="auto">
              <a:xfrm>
                <a:off x="6266" y="3902"/>
                <a:ext cx="178" cy="1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Oval 114"/>
              <p:cNvSpPr>
                <a:spLocks noChangeArrowheads="1"/>
              </p:cNvSpPr>
              <p:nvPr/>
            </p:nvSpPr>
            <p:spPr bwMode="auto">
              <a:xfrm>
                <a:off x="6290" y="3808"/>
                <a:ext cx="130" cy="131"/>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115"/>
              <p:cNvSpPr>
                <a:spLocks noChangeArrowheads="1"/>
              </p:cNvSpPr>
              <p:nvPr/>
            </p:nvSpPr>
            <p:spPr bwMode="auto">
              <a:xfrm>
                <a:off x="6102" y="4019"/>
                <a:ext cx="34" cy="1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Oval 116"/>
              <p:cNvSpPr>
                <a:spLocks noChangeArrowheads="1"/>
              </p:cNvSpPr>
              <p:nvPr/>
            </p:nvSpPr>
            <p:spPr bwMode="auto">
              <a:xfrm>
                <a:off x="6028" y="3902"/>
                <a:ext cx="178" cy="1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Oval 117"/>
              <p:cNvSpPr>
                <a:spLocks noChangeArrowheads="1"/>
              </p:cNvSpPr>
              <p:nvPr/>
            </p:nvSpPr>
            <p:spPr bwMode="auto">
              <a:xfrm>
                <a:off x="6052" y="3808"/>
                <a:ext cx="130" cy="131"/>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Rectangle 118"/>
              <p:cNvSpPr>
                <a:spLocks noChangeArrowheads="1"/>
              </p:cNvSpPr>
              <p:nvPr/>
            </p:nvSpPr>
            <p:spPr bwMode="auto">
              <a:xfrm>
                <a:off x="7676" y="4019"/>
                <a:ext cx="37" cy="1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Oval 119"/>
              <p:cNvSpPr>
                <a:spLocks noChangeArrowheads="1"/>
              </p:cNvSpPr>
              <p:nvPr/>
            </p:nvSpPr>
            <p:spPr bwMode="auto">
              <a:xfrm>
                <a:off x="7602" y="3902"/>
                <a:ext cx="177" cy="1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Oval 120"/>
              <p:cNvSpPr>
                <a:spLocks noChangeArrowheads="1"/>
              </p:cNvSpPr>
              <p:nvPr/>
            </p:nvSpPr>
            <p:spPr bwMode="auto">
              <a:xfrm>
                <a:off x="7625" y="3808"/>
                <a:ext cx="131" cy="131"/>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Rectangle 121"/>
              <p:cNvSpPr>
                <a:spLocks noChangeArrowheads="1"/>
              </p:cNvSpPr>
              <p:nvPr/>
            </p:nvSpPr>
            <p:spPr bwMode="auto">
              <a:xfrm>
                <a:off x="7438" y="4019"/>
                <a:ext cx="37" cy="13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Oval 122"/>
              <p:cNvSpPr>
                <a:spLocks noChangeArrowheads="1"/>
              </p:cNvSpPr>
              <p:nvPr/>
            </p:nvSpPr>
            <p:spPr bwMode="auto">
              <a:xfrm>
                <a:off x="7364" y="3902"/>
                <a:ext cx="178" cy="1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Oval 123"/>
              <p:cNvSpPr>
                <a:spLocks noChangeArrowheads="1"/>
              </p:cNvSpPr>
              <p:nvPr/>
            </p:nvSpPr>
            <p:spPr bwMode="auto">
              <a:xfrm>
                <a:off x="7388" y="3808"/>
                <a:ext cx="130" cy="131"/>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Rectangle 124"/>
              <p:cNvSpPr>
                <a:spLocks noChangeArrowheads="1"/>
              </p:cNvSpPr>
              <p:nvPr/>
            </p:nvSpPr>
            <p:spPr bwMode="auto">
              <a:xfrm>
                <a:off x="7314" y="3072"/>
                <a:ext cx="134" cy="19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Rectangle 125"/>
              <p:cNvSpPr>
                <a:spLocks noChangeArrowheads="1"/>
              </p:cNvSpPr>
              <p:nvPr/>
            </p:nvSpPr>
            <p:spPr bwMode="auto">
              <a:xfrm>
                <a:off x="7525" y="3072"/>
                <a:ext cx="415" cy="194"/>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Oval 126"/>
              <p:cNvSpPr>
                <a:spLocks noChangeArrowheads="1"/>
              </p:cNvSpPr>
              <p:nvPr/>
            </p:nvSpPr>
            <p:spPr bwMode="auto">
              <a:xfrm>
                <a:off x="5945" y="2436"/>
                <a:ext cx="1409" cy="1409"/>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Oval 127"/>
              <p:cNvSpPr>
                <a:spLocks noChangeArrowheads="1"/>
              </p:cNvSpPr>
              <p:nvPr/>
            </p:nvSpPr>
            <p:spPr bwMode="auto">
              <a:xfrm>
                <a:off x="6012" y="2503"/>
                <a:ext cx="1275" cy="1275"/>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28"/>
              <p:cNvSpPr>
                <a:spLocks/>
              </p:cNvSpPr>
              <p:nvPr/>
            </p:nvSpPr>
            <p:spPr bwMode="auto">
              <a:xfrm>
                <a:off x="7448" y="2995"/>
                <a:ext cx="100" cy="348"/>
              </a:xfrm>
              <a:custGeom>
                <a:avLst/>
                <a:gdLst>
                  <a:gd name="T0" fmla="*/ 0 w 30"/>
                  <a:gd name="T1" fmla="*/ 15 h 104"/>
                  <a:gd name="T2" fmla="*/ 0 w 30"/>
                  <a:gd name="T3" fmla="*/ 89 h 104"/>
                  <a:gd name="T4" fmla="*/ 15 w 30"/>
                  <a:gd name="T5" fmla="*/ 104 h 104"/>
                  <a:gd name="T6" fmla="*/ 30 w 30"/>
                  <a:gd name="T7" fmla="*/ 89 h 104"/>
                  <a:gd name="T8" fmla="*/ 30 w 30"/>
                  <a:gd name="T9" fmla="*/ 15 h 104"/>
                  <a:gd name="T10" fmla="*/ 15 w 30"/>
                  <a:gd name="T11" fmla="*/ 0 h 104"/>
                  <a:gd name="T12" fmla="*/ 0 w 30"/>
                  <a:gd name="T13" fmla="*/ 15 h 104"/>
                </a:gdLst>
                <a:ahLst/>
                <a:cxnLst>
                  <a:cxn ang="0">
                    <a:pos x="T0" y="T1"/>
                  </a:cxn>
                  <a:cxn ang="0">
                    <a:pos x="T2" y="T3"/>
                  </a:cxn>
                  <a:cxn ang="0">
                    <a:pos x="T4" y="T5"/>
                  </a:cxn>
                  <a:cxn ang="0">
                    <a:pos x="T6" y="T7"/>
                  </a:cxn>
                  <a:cxn ang="0">
                    <a:pos x="T8" y="T9"/>
                  </a:cxn>
                  <a:cxn ang="0">
                    <a:pos x="T10" y="T11"/>
                  </a:cxn>
                  <a:cxn ang="0">
                    <a:pos x="T12" y="T13"/>
                  </a:cxn>
                </a:cxnLst>
                <a:rect l="0" t="0" r="r" b="b"/>
                <a:pathLst>
                  <a:path w="30" h="104">
                    <a:moveTo>
                      <a:pt x="0" y="15"/>
                    </a:moveTo>
                    <a:cubicBezTo>
                      <a:pt x="0" y="89"/>
                      <a:pt x="0" y="89"/>
                      <a:pt x="0" y="89"/>
                    </a:cubicBezTo>
                    <a:cubicBezTo>
                      <a:pt x="0" y="98"/>
                      <a:pt x="6" y="104"/>
                      <a:pt x="15" y="104"/>
                    </a:cubicBezTo>
                    <a:cubicBezTo>
                      <a:pt x="23" y="104"/>
                      <a:pt x="30" y="98"/>
                      <a:pt x="30" y="89"/>
                    </a:cubicBezTo>
                    <a:cubicBezTo>
                      <a:pt x="30" y="15"/>
                      <a:pt x="30" y="15"/>
                      <a:pt x="30" y="15"/>
                    </a:cubicBezTo>
                    <a:cubicBezTo>
                      <a:pt x="30" y="7"/>
                      <a:pt x="23" y="0"/>
                      <a:pt x="15" y="0"/>
                    </a:cubicBezTo>
                    <a:cubicBezTo>
                      <a:pt x="6" y="0"/>
                      <a:pt x="0" y="7"/>
                      <a:pt x="0"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29"/>
              <p:cNvSpPr>
                <a:spLocks/>
              </p:cNvSpPr>
              <p:nvPr/>
            </p:nvSpPr>
            <p:spPr bwMode="auto">
              <a:xfrm>
                <a:off x="7890" y="2995"/>
                <a:ext cx="100" cy="348"/>
              </a:xfrm>
              <a:custGeom>
                <a:avLst/>
                <a:gdLst>
                  <a:gd name="T0" fmla="*/ 0 w 30"/>
                  <a:gd name="T1" fmla="*/ 15 h 104"/>
                  <a:gd name="T2" fmla="*/ 0 w 30"/>
                  <a:gd name="T3" fmla="*/ 89 h 104"/>
                  <a:gd name="T4" fmla="*/ 15 w 30"/>
                  <a:gd name="T5" fmla="*/ 104 h 104"/>
                  <a:gd name="T6" fmla="*/ 30 w 30"/>
                  <a:gd name="T7" fmla="*/ 89 h 104"/>
                  <a:gd name="T8" fmla="*/ 30 w 30"/>
                  <a:gd name="T9" fmla="*/ 15 h 104"/>
                  <a:gd name="T10" fmla="*/ 15 w 30"/>
                  <a:gd name="T11" fmla="*/ 0 h 104"/>
                  <a:gd name="T12" fmla="*/ 0 w 30"/>
                  <a:gd name="T13" fmla="*/ 15 h 104"/>
                </a:gdLst>
                <a:ahLst/>
                <a:cxnLst>
                  <a:cxn ang="0">
                    <a:pos x="T0" y="T1"/>
                  </a:cxn>
                  <a:cxn ang="0">
                    <a:pos x="T2" y="T3"/>
                  </a:cxn>
                  <a:cxn ang="0">
                    <a:pos x="T4" y="T5"/>
                  </a:cxn>
                  <a:cxn ang="0">
                    <a:pos x="T6" y="T7"/>
                  </a:cxn>
                  <a:cxn ang="0">
                    <a:pos x="T8" y="T9"/>
                  </a:cxn>
                  <a:cxn ang="0">
                    <a:pos x="T10" y="T11"/>
                  </a:cxn>
                  <a:cxn ang="0">
                    <a:pos x="T12" y="T13"/>
                  </a:cxn>
                </a:cxnLst>
                <a:rect l="0" t="0" r="r" b="b"/>
                <a:pathLst>
                  <a:path w="30" h="104">
                    <a:moveTo>
                      <a:pt x="0" y="15"/>
                    </a:moveTo>
                    <a:cubicBezTo>
                      <a:pt x="0" y="89"/>
                      <a:pt x="0" y="89"/>
                      <a:pt x="0" y="89"/>
                    </a:cubicBezTo>
                    <a:cubicBezTo>
                      <a:pt x="0" y="98"/>
                      <a:pt x="7" y="104"/>
                      <a:pt x="15" y="104"/>
                    </a:cubicBezTo>
                    <a:cubicBezTo>
                      <a:pt x="23" y="104"/>
                      <a:pt x="30" y="98"/>
                      <a:pt x="30" y="89"/>
                    </a:cubicBezTo>
                    <a:cubicBezTo>
                      <a:pt x="30" y="15"/>
                      <a:pt x="30" y="15"/>
                      <a:pt x="30" y="15"/>
                    </a:cubicBezTo>
                    <a:cubicBezTo>
                      <a:pt x="30" y="7"/>
                      <a:pt x="23" y="0"/>
                      <a:pt x="15" y="0"/>
                    </a:cubicBezTo>
                    <a:cubicBezTo>
                      <a:pt x="7" y="0"/>
                      <a:pt x="0" y="7"/>
                      <a:pt x="0"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30"/>
              <p:cNvSpPr>
                <a:spLocks/>
              </p:cNvSpPr>
              <p:nvPr/>
            </p:nvSpPr>
            <p:spPr bwMode="auto">
              <a:xfrm>
                <a:off x="6367" y="2560"/>
                <a:ext cx="853" cy="1161"/>
              </a:xfrm>
              <a:custGeom>
                <a:avLst/>
                <a:gdLst>
                  <a:gd name="T0" fmla="*/ 65 w 255"/>
                  <a:gd name="T1" fmla="*/ 277 h 347"/>
                  <a:gd name="T2" fmla="*/ 226 w 255"/>
                  <a:gd name="T3" fmla="*/ 277 h 347"/>
                  <a:gd name="T4" fmla="*/ 255 w 255"/>
                  <a:gd name="T5" fmla="*/ 214 h 347"/>
                  <a:gd name="T6" fmla="*/ 65 w 255"/>
                  <a:gd name="T7" fmla="*/ 214 h 347"/>
                  <a:gd name="T8" fmla="*/ 65 w 255"/>
                  <a:gd name="T9" fmla="*/ 128 h 347"/>
                  <a:gd name="T10" fmla="*/ 254 w 255"/>
                  <a:gd name="T11" fmla="*/ 128 h 347"/>
                  <a:gd name="T12" fmla="*/ 223 w 255"/>
                  <a:gd name="T13" fmla="*/ 66 h 347"/>
                  <a:gd name="T14" fmla="*/ 65 w 255"/>
                  <a:gd name="T15" fmla="*/ 66 h 347"/>
                  <a:gd name="T16" fmla="*/ 65 w 255"/>
                  <a:gd name="T17" fmla="*/ 0 h 347"/>
                  <a:gd name="T18" fmla="*/ 0 w 255"/>
                  <a:gd name="T19" fmla="*/ 21 h 347"/>
                  <a:gd name="T20" fmla="*/ 0 w 255"/>
                  <a:gd name="T21" fmla="*/ 326 h 347"/>
                  <a:gd name="T22" fmla="*/ 65 w 255"/>
                  <a:gd name="T23" fmla="*/ 347 h 347"/>
                  <a:gd name="T24" fmla="*/ 65 w 255"/>
                  <a:gd name="T25" fmla="*/ 27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347">
                    <a:moveTo>
                      <a:pt x="65" y="277"/>
                    </a:moveTo>
                    <a:cubicBezTo>
                      <a:pt x="226" y="277"/>
                      <a:pt x="226" y="277"/>
                      <a:pt x="226" y="277"/>
                    </a:cubicBezTo>
                    <a:cubicBezTo>
                      <a:pt x="240" y="258"/>
                      <a:pt x="250" y="237"/>
                      <a:pt x="255" y="214"/>
                    </a:cubicBezTo>
                    <a:cubicBezTo>
                      <a:pt x="65" y="214"/>
                      <a:pt x="65" y="214"/>
                      <a:pt x="65" y="214"/>
                    </a:cubicBezTo>
                    <a:cubicBezTo>
                      <a:pt x="65" y="128"/>
                      <a:pt x="65" y="128"/>
                      <a:pt x="65" y="128"/>
                    </a:cubicBezTo>
                    <a:cubicBezTo>
                      <a:pt x="254" y="128"/>
                      <a:pt x="254" y="128"/>
                      <a:pt x="254" y="128"/>
                    </a:cubicBezTo>
                    <a:cubicBezTo>
                      <a:pt x="248" y="105"/>
                      <a:pt x="237" y="84"/>
                      <a:pt x="223" y="66"/>
                    </a:cubicBezTo>
                    <a:cubicBezTo>
                      <a:pt x="65" y="66"/>
                      <a:pt x="65" y="66"/>
                      <a:pt x="65" y="66"/>
                    </a:cubicBezTo>
                    <a:cubicBezTo>
                      <a:pt x="65" y="0"/>
                      <a:pt x="65" y="0"/>
                      <a:pt x="65" y="0"/>
                    </a:cubicBezTo>
                    <a:cubicBezTo>
                      <a:pt x="42" y="3"/>
                      <a:pt x="20" y="10"/>
                      <a:pt x="0" y="21"/>
                    </a:cubicBezTo>
                    <a:cubicBezTo>
                      <a:pt x="0" y="326"/>
                      <a:pt x="0" y="326"/>
                      <a:pt x="0" y="326"/>
                    </a:cubicBezTo>
                    <a:cubicBezTo>
                      <a:pt x="20" y="337"/>
                      <a:pt x="42" y="344"/>
                      <a:pt x="65" y="347"/>
                    </a:cubicBezTo>
                    <a:cubicBezTo>
                      <a:pt x="65" y="277"/>
                      <a:pt x="65" y="277"/>
                      <a:pt x="65" y="277"/>
                    </a:cubicBezTo>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31"/>
              <p:cNvSpPr>
                <a:spLocks/>
              </p:cNvSpPr>
              <p:nvPr/>
            </p:nvSpPr>
            <p:spPr bwMode="auto">
              <a:xfrm>
                <a:off x="6584" y="2556"/>
                <a:ext cx="529" cy="225"/>
              </a:xfrm>
              <a:custGeom>
                <a:avLst/>
                <a:gdLst>
                  <a:gd name="T0" fmla="*/ 158 w 158"/>
                  <a:gd name="T1" fmla="*/ 67 h 67"/>
                  <a:gd name="T2" fmla="*/ 20 w 158"/>
                  <a:gd name="T3" fmla="*/ 0 h 67"/>
                  <a:gd name="T4" fmla="*/ 0 w 158"/>
                  <a:gd name="T5" fmla="*/ 1 h 67"/>
                  <a:gd name="T6" fmla="*/ 0 w 158"/>
                  <a:gd name="T7" fmla="*/ 67 h 67"/>
                  <a:gd name="T8" fmla="*/ 158 w 158"/>
                  <a:gd name="T9" fmla="*/ 67 h 67"/>
                </a:gdLst>
                <a:ahLst/>
                <a:cxnLst>
                  <a:cxn ang="0">
                    <a:pos x="T0" y="T1"/>
                  </a:cxn>
                  <a:cxn ang="0">
                    <a:pos x="T2" y="T3"/>
                  </a:cxn>
                  <a:cxn ang="0">
                    <a:pos x="T4" y="T5"/>
                  </a:cxn>
                  <a:cxn ang="0">
                    <a:pos x="T6" y="T7"/>
                  </a:cxn>
                  <a:cxn ang="0">
                    <a:pos x="T8" y="T9"/>
                  </a:cxn>
                </a:cxnLst>
                <a:rect l="0" t="0" r="r" b="b"/>
                <a:pathLst>
                  <a:path w="158" h="67">
                    <a:moveTo>
                      <a:pt x="158" y="67"/>
                    </a:moveTo>
                    <a:cubicBezTo>
                      <a:pt x="126" y="26"/>
                      <a:pt x="76" y="0"/>
                      <a:pt x="20" y="0"/>
                    </a:cubicBezTo>
                    <a:cubicBezTo>
                      <a:pt x="14" y="0"/>
                      <a:pt x="7" y="0"/>
                      <a:pt x="0" y="1"/>
                    </a:cubicBezTo>
                    <a:cubicBezTo>
                      <a:pt x="0" y="67"/>
                      <a:pt x="0" y="67"/>
                      <a:pt x="0" y="67"/>
                    </a:cubicBezTo>
                    <a:cubicBezTo>
                      <a:pt x="158" y="67"/>
                      <a:pt x="158" y="67"/>
                      <a:pt x="158" y="67"/>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32"/>
              <p:cNvSpPr>
                <a:spLocks/>
              </p:cNvSpPr>
              <p:nvPr/>
            </p:nvSpPr>
            <p:spPr bwMode="auto">
              <a:xfrm>
                <a:off x="6584" y="2988"/>
                <a:ext cx="653" cy="288"/>
              </a:xfrm>
              <a:custGeom>
                <a:avLst/>
                <a:gdLst>
                  <a:gd name="T0" fmla="*/ 0 w 195"/>
                  <a:gd name="T1" fmla="*/ 86 h 86"/>
                  <a:gd name="T2" fmla="*/ 190 w 195"/>
                  <a:gd name="T3" fmla="*/ 86 h 86"/>
                  <a:gd name="T4" fmla="*/ 195 w 195"/>
                  <a:gd name="T5" fmla="*/ 45 h 86"/>
                  <a:gd name="T6" fmla="*/ 189 w 195"/>
                  <a:gd name="T7" fmla="*/ 0 h 86"/>
                  <a:gd name="T8" fmla="*/ 0 w 195"/>
                  <a:gd name="T9" fmla="*/ 0 h 86"/>
                  <a:gd name="T10" fmla="*/ 0 w 195"/>
                  <a:gd name="T11" fmla="*/ 86 h 86"/>
                </a:gdLst>
                <a:ahLst/>
                <a:cxnLst>
                  <a:cxn ang="0">
                    <a:pos x="T0" y="T1"/>
                  </a:cxn>
                  <a:cxn ang="0">
                    <a:pos x="T2" y="T3"/>
                  </a:cxn>
                  <a:cxn ang="0">
                    <a:pos x="T4" y="T5"/>
                  </a:cxn>
                  <a:cxn ang="0">
                    <a:pos x="T6" y="T7"/>
                  </a:cxn>
                  <a:cxn ang="0">
                    <a:pos x="T8" y="T9"/>
                  </a:cxn>
                  <a:cxn ang="0">
                    <a:pos x="T10" y="T11"/>
                  </a:cxn>
                </a:cxnLst>
                <a:rect l="0" t="0" r="r" b="b"/>
                <a:pathLst>
                  <a:path w="195" h="86">
                    <a:moveTo>
                      <a:pt x="0" y="86"/>
                    </a:moveTo>
                    <a:cubicBezTo>
                      <a:pt x="190" y="86"/>
                      <a:pt x="190" y="86"/>
                      <a:pt x="190" y="86"/>
                    </a:cubicBezTo>
                    <a:cubicBezTo>
                      <a:pt x="193" y="73"/>
                      <a:pt x="195" y="59"/>
                      <a:pt x="195" y="45"/>
                    </a:cubicBezTo>
                    <a:cubicBezTo>
                      <a:pt x="195" y="30"/>
                      <a:pt x="193" y="15"/>
                      <a:pt x="189" y="0"/>
                    </a:cubicBezTo>
                    <a:cubicBezTo>
                      <a:pt x="0" y="0"/>
                      <a:pt x="0" y="0"/>
                      <a:pt x="0" y="0"/>
                    </a:cubicBezTo>
                    <a:cubicBezTo>
                      <a:pt x="0" y="86"/>
                      <a:pt x="0" y="86"/>
                      <a:pt x="0" y="86"/>
                    </a:cubicBezTo>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33"/>
              <p:cNvSpPr>
                <a:spLocks/>
              </p:cNvSpPr>
              <p:nvPr/>
            </p:nvSpPr>
            <p:spPr bwMode="auto">
              <a:xfrm>
                <a:off x="6584" y="3487"/>
                <a:ext cx="539" cy="238"/>
              </a:xfrm>
              <a:custGeom>
                <a:avLst/>
                <a:gdLst>
                  <a:gd name="T0" fmla="*/ 0 w 161"/>
                  <a:gd name="T1" fmla="*/ 70 h 71"/>
                  <a:gd name="T2" fmla="*/ 20 w 161"/>
                  <a:gd name="T3" fmla="*/ 71 h 71"/>
                  <a:gd name="T4" fmla="*/ 161 w 161"/>
                  <a:gd name="T5" fmla="*/ 0 h 71"/>
                  <a:gd name="T6" fmla="*/ 0 w 161"/>
                  <a:gd name="T7" fmla="*/ 0 h 71"/>
                  <a:gd name="T8" fmla="*/ 0 w 161"/>
                  <a:gd name="T9" fmla="*/ 70 h 71"/>
                </a:gdLst>
                <a:ahLst/>
                <a:cxnLst>
                  <a:cxn ang="0">
                    <a:pos x="T0" y="T1"/>
                  </a:cxn>
                  <a:cxn ang="0">
                    <a:pos x="T2" y="T3"/>
                  </a:cxn>
                  <a:cxn ang="0">
                    <a:pos x="T4" y="T5"/>
                  </a:cxn>
                  <a:cxn ang="0">
                    <a:pos x="T6" y="T7"/>
                  </a:cxn>
                  <a:cxn ang="0">
                    <a:pos x="T8" y="T9"/>
                  </a:cxn>
                </a:cxnLst>
                <a:rect l="0" t="0" r="r" b="b"/>
                <a:pathLst>
                  <a:path w="161" h="71">
                    <a:moveTo>
                      <a:pt x="0" y="70"/>
                    </a:moveTo>
                    <a:cubicBezTo>
                      <a:pt x="7" y="71"/>
                      <a:pt x="14" y="71"/>
                      <a:pt x="20" y="71"/>
                    </a:cubicBezTo>
                    <a:cubicBezTo>
                      <a:pt x="78" y="71"/>
                      <a:pt x="129" y="43"/>
                      <a:pt x="161" y="0"/>
                    </a:cubicBezTo>
                    <a:cubicBezTo>
                      <a:pt x="0" y="0"/>
                      <a:pt x="0" y="0"/>
                      <a:pt x="0" y="0"/>
                    </a:cubicBezTo>
                    <a:lnTo>
                      <a:pt x="0" y="7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34"/>
              <p:cNvSpPr>
                <a:spLocks/>
              </p:cNvSpPr>
              <p:nvPr/>
            </p:nvSpPr>
            <p:spPr bwMode="auto">
              <a:xfrm>
                <a:off x="6115" y="2667"/>
                <a:ext cx="252" cy="345"/>
              </a:xfrm>
              <a:custGeom>
                <a:avLst/>
                <a:gdLst>
                  <a:gd name="T0" fmla="*/ 75 w 75"/>
                  <a:gd name="T1" fmla="*/ 0 h 103"/>
                  <a:gd name="T2" fmla="*/ 0 w 75"/>
                  <a:gd name="T3" fmla="*/ 103 h 103"/>
                  <a:gd name="T4" fmla="*/ 75 w 75"/>
                  <a:gd name="T5" fmla="*/ 67 h 103"/>
                  <a:gd name="T6" fmla="*/ 75 w 75"/>
                  <a:gd name="T7" fmla="*/ 0 h 103"/>
                </a:gdLst>
                <a:ahLst/>
                <a:cxnLst>
                  <a:cxn ang="0">
                    <a:pos x="T0" y="T1"/>
                  </a:cxn>
                  <a:cxn ang="0">
                    <a:pos x="T2" y="T3"/>
                  </a:cxn>
                  <a:cxn ang="0">
                    <a:pos x="T4" y="T5"/>
                  </a:cxn>
                  <a:cxn ang="0">
                    <a:pos x="T6" y="T7"/>
                  </a:cxn>
                </a:cxnLst>
                <a:rect l="0" t="0" r="r" b="b"/>
                <a:pathLst>
                  <a:path w="75" h="103">
                    <a:moveTo>
                      <a:pt x="75" y="0"/>
                    </a:moveTo>
                    <a:cubicBezTo>
                      <a:pt x="38" y="23"/>
                      <a:pt x="10" y="59"/>
                      <a:pt x="0" y="103"/>
                    </a:cubicBezTo>
                    <a:cubicBezTo>
                      <a:pt x="21" y="88"/>
                      <a:pt x="47" y="75"/>
                      <a:pt x="75" y="67"/>
                    </a:cubicBezTo>
                    <a:cubicBezTo>
                      <a:pt x="75" y="0"/>
                      <a:pt x="75" y="0"/>
                      <a:pt x="75" y="0"/>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35"/>
              <p:cNvSpPr>
                <a:spLocks/>
              </p:cNvSpPr>
              <p:nvPr/>
            </p:nvSpPr>
            <p:spPr bwMode="auto">
              <a:xfrm>
                <a:off x="6367" y="2593"/>
                <a:ext cx="813" cy="395"/>
              </a:xfrm>
              <a:custGeom>
                <a:avLst/>
                <a:gdLst>
                  <a:gd name="T0" fmla="*/ 65 w 243"/>
                  <a:gd name="T1" fmla="*/ 0 h 118"/>
                  <a:gd name="T2" fmla="*/ 0 w 243"/>
                  <a:gd name="T3" fmla="*/ 22 h 118"/>
                  <a:gd name="T4" fmla="*/ 0 w 243"/>
                  <a:gd name="T5" fmla="*/ 89 h 118"/>
                  <a:gd name="T6" fmla="*/ 85 w 243"/>
                  <a:gd name="T7" fmla="*/ 78 h 118"/>
                  <a:gd name="T8" fmla="*/ 235 w 243"/>
                  <a:gd name="T9" fmla="*/ 118 h 118"/>
                  <a:gd name="T10" fmla="*/ 243 w 243"/>
                  <a:gd name="T11" fmla="*/ 118 h 118"/>
                  <a:gd name="T12" fmla="*/ 209 w 243"/>
                  <a:gd name="T13" fmla="*/ 56 h 118"/>
                  <a:gd name="T14" fmla="*/ 65 w 243"/>
                  <a:gd name="T15" fmla="*/ 56 h 118"/>
                  <a:gd name="T16" fmla="*/ 65 w 243"/>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18">
                    <a:moveTo>
                      <a:pt x="65" y="0"/>
                    </a:moveTo>
                    <a:cubicBezTo>
                      <a:pt x="42" y="3"/>
                      <a:pt x="20" y="11"/>
                      <a:pt x="0" y="22"/>
                    </a:cubicBezTo>
                    <a:cubicBezTo>
                      <a:pt x="0" y="89"/>
                      <a:pt x="0" y="89"/>
                      <a:pt x="0" y="89"/>
                    </a:cubicBezTo>
                    <a:cubicBezTo>
                      <a:pt x="26" y="82"/>
                      <a:pt x="55" y="78"/>
                      <a:pt x="85" y="78"/>
                    </a:cubicBezTo>
                    <a:cubicBezTo>
                      <a:pt x="143" y="78"/>
                      <a:pt x="196" y="93"/>
                      <a:pt x="235" y="118"/>
                    </a:cubicBezTo>
                    <a:cubicBezTo>
                      <a:pt x="243" y="118"/>
                      <a:pt x="243" y="118"/>
                      <a:pt x="243" y="118"/>
                    </a:cubicBezTo>
                    <a:cubicBezTo>
                      <a:pt x="236" y="95"/>
                      <a:pt x="224" y="74"/>
                      <a:pt x="209" y="56"/>
                    </a:cubicBezTo>
                    <a:cubicBezTo>
                      <a:pt x="65" y="56"/>
                      <a:pt x="65" y="56"/>
                      <a:pt x="65" y="56"/>
                    </a:cubicBezTo>
                    <a:cubicBezTo>
                      <a:pt x="65" y="0"/>
                      <a:pt x="65" y="0"/>
                      <a:pt x="65" y="0"/>
                    </a:cubicBezTo>
                  </a:path>
                </a:pathLst>
              </a:custGeom>
              <a:solidFill>
                <a:srgbClr val="CDA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36"/>
              <p:cNvSpPr>
                <a:spLocks/>
              </p:cNvSpPr>
              <p:nvPr/>
            </p:nvSpPr>
            <p:spPr bwMode="auto">
              <a:xfrm>
                <a:off x="6584" y="2590"/>
                <a:ext cx="482" cy="191"/>
              </a:xfrm>
              <a:custGeom>
                <a:avLst/>
                <a:gdLst>
                  <a:gd name="T0" fmla="*/ 20 w 144"/>
                  <a:gd name="T1" fmla="*/ 0 h 57"/>
                  <a:gd name="T2" fmla="*/ 0 w 144"/>
                  <a:gd name="T3" fmla="*/ 1 h 57"/>
                  <a:gd name="T4" fmla="*/ 0 w 144"/>
                  <a:gd name="T5" fmla="*/ 57 h 57"/>
                  <a:gd name="T6" fmla="*/ 144 w 144"/>
                  <a:gd name="T7" fmla="*/ 57 h 57"/>
                  <a:gd name="T8" fmla="*/ 20 w 144"/>
                  <a:gd name="T9" fmla="*/ 0 h 57"/>
                </a:gdLst>
                <a:ahLst/>
                <a:cxnLst>
                  <a:cxn ang="0">
                    <a:pos x="T0" y="T1"/>
                  </a:cxn>
                  <a:cxn ang="0">
                    <a:pos x="T2" y="T3"/>
                  </a:cxn>
                  <a:cxn ang="0">
                    <a:pos x="T4" y="T5"/>
                  </a:cxn>
                  <a:cxn ang="0">
                    <a:pos x="T6" y="T7"/>
                  </a:cxn>
                  <a:cxn ang="0">
                    <a:pos x="T8" y="T9"/>
                  </a:cxn>
                </a:cxnLst>
                <a:rect l="0" t="0" r="r" b="b"/>
                <a:pathLst>
                  <a:path w="144" h="57">
                    <a:moveTo>
                      <a:pt x="20" y="0"/>
                    </a:moveTo>
                    <a:cubicBezTo>
                      <a:pt x="13" y="0"/>
                      <a:pt x="7" y="0"/>
                      <a:pt x="0" y="1"/>
                    </a:cubicBezTo>
                    <a:cubicBezTo>
                      <a:pt x="0" y="57"/>
                      <a:pt x="0" y="57"/>
                      <a:pt x="0" y="57"/>
                    </a:cubicBezTo>
                    <a:cubicBezTo>
                      <a:pt x="144" y="57"/>
                      <a:pt x="144" y="57"/>
                      <a:pt x="144" y="57"/>
                    </a:cubicBezTo>
                    <a:cubicBezTo>
                      <a:pt x="114" y="22"/>
                      <a:pt x="69" y="0"/>
                      <a:pt x="20" y="0"/>
                    </a:cubicBezTo>
                  </a:path>
                </a:pathLst>
              </a:custGeom>
              <a:solidFill>
                <a:srgbClr val="B49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37"/>
              <p:cNvSpPr>
                <a:spLocks/>
              </p:cNvSpPr>
              <p:nvPr/>
            </p:nvSpPr>
            <p:spPr bwMode="auto">
              <a:xfrm>
                <a:off x="7153" y="2988"/>
                <a:ext cx="31" cy="24"/>
              </a:xfrm>
              <a:custGeom>
                <a:avLst/>
                <a:gdLst>
                  <a:gd name="T0" fmla="*/ 8 w 9"/>
                  <a:gd name="T1" fmla="*/ 0 h 7"/>
                  <a:gd name="T2" fmla="*/ 0 w 9"/>
                  <a:gd name="T3" fmla="*/ 0 h 7"/>
                  <a:gd name="T4" fmla="*/ 9 w 9"/>
                  <a:gd name="T5" fmla="*/ 7 h 7"/>
                  <a:gd name="T6" fmla="*/ 8 w 9"/>
                  <a:gd name="T7" fmla="*/ 0 h 7"/>
                </a:gdLst>
                <a:ahLst/>
                <a:cxnLst>
                  <a:cxn ang="0">
                    <a:pos x="T0" y="T1"/>
                  </a:cxn>
                  <a:cxn ang="0">
                    <a:pos x="T2" y="T3"/>
                  </a:cxn>
                  <a:cxn ang="0">
                    <a:pos x="T4" y="T5"/>
                  </a:cxn>
                  <a:cxn ang="0">
                    <a:pos x="T6" y="T7"/>
                  </a:cxn>
                </a:cxnLst>
                <a:rect l="0" t="0" r="r" b="b"/>
                <a:pathLst>
                  <a:path w="9" h="7">
                    <a:moveTo>
                      <a:pt x="8" y="0"/>
                    </a:moveTo>
                    <a:cubicBezTo>
                      <a:pt x="0" y="0"/>
                      <a:pt x="0" y="0"/>
                      <a:pt x="0" y="0"/>
                    </a:cubicBezTo>
                    <a:cubicBezTo>
                      <a:pt x="3" y="2"/>
                      <a:pt x="6" y="5"/>
                      <a:pt x="9" y="7"/>
                    </a:cubicBezTo>
                    <a:cubicBezTo>
                      <a:pt x="9" y="5"/>
                      <a:pt x="8" y="3"/>
                      <a:pt x="8" y="0"/>
                    </a:cubicBezTo>
                  </a:path>
                </a:pathLst>
              </a:custGeom>
              <a:solidFill>
                <a:srgbClr val="B49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38"/>
              <p:cNvSpPr>
                <a:spLocks/>
              </p:cNvSpPr>
              <p:nvPr/>
            </p:nvSpPr>
            <p:spPr bwMode="auto">
              <a:xfrm>
                <a:off x="6423" y="2747"/>
                <a:ext cx="456" cy="455"/>
              </a:xfrm>
              <a:custGeom>
                <a:avLst/>
                <a:gdLst>
                  <a:gd name="T0" fmla="*/ 136 w 136"/>
                  <a:gd name="T1" fmla="*/ 68 h 136"/>
                  <a:gd name="T2" fmla="*/ 68 w 136"/>
                  <a:gd name="T3" fmla="*/ 0 h 136"/>
                  <a:gd name="T4" fmla="*/ 0 w 136"/>
                  <a:gd name="T5" fmla="*/ 68 h 136"/>
                  <a:gd name="T6" fmla="*/ 68 w 136"/>
                  <a:gd name="T7" fmla="*/ 136 h 136"/>
                  <a:gd name="T8" fmla="*/ 136 w 136"/>
                  <a:gd name="T9" fmla="*/ 136 h 136"/>
                  <a:gd name="T10" fmla="*/ 136 w 136"/>
                  <a:gd name="T11" fmla="*/ 68 h 136"/>
                </a:gdLst>
                <a:ahLst/>
                <a:cxnLst>
                  <a:cxn ang="0">
                    <a:pos x="T0" y="T1"/>
                  </a:cxn>
                  <a:cxn ang="0">
                    <a:pos x="T2" y="T3"/>
                  </a:cxn>
                  <a:cxn ang="0">
                    <a:pos x="T4" y="T5"/>
                  </a:cxn>
                  <a:cxn ang="0">
                    <a:pos x="T6" y="T7"/>
                  </a:cxn>
                  <a:cxn ang="0">
                    <a:pos x="T8" y="T9"/>
                  </a:cxn>
                  <a:cxn ang="0">
                    <a:pos x="T10" y="T11"/>
                  </a:cxn>
                </a:cxnLst>
                <a:rect l="0" t="0" r="r" b="b"/>
                <a:pathLst>
                  <a:path w="136" h="136">
                    <a:moveTo>
                      <a:pt x="136" y="68"/>
                    </a:moveTo>
                    <a:cubicBezTo>
                      <a:pt x="136" y="30"/>
                      <a:pt x="105" y="0"/>
                      <a:pt x="68" y="0"/>
                    </a:cubicBezTo>
                    <a:cubicBezTo>
                      <a:pt x="30" y="0"/>
                      <a:pt x="0" y="30"/>
                      <a:pt x="0" y="68"/>
                    </a:cubicBezTo>
                    <a:cubicBezTo>
                      <a:pt x="0" y="105"/>
                      <a:pt x="30" y="136"/>
                      <a:pt x="68" y="136"/>
                    </a:cubicBezTo>
                    <a:cubicBezTo>
                      <a:pt x="136" y="136"/>
                      <a:pt x="136" y="136"/>
                      <a:pt x="136" y="136"/>
                    </a:cubicBezTo>
                    <a:lnTo>
                      <a:pt x="136" y="68"/>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5" name="TextBox 194"/>
            <p:cNvSpPr txBox="1"/>
            <p:nvPr/>
          </p:nvSpPr>
          <p:spPr>
            <a:xfrm>
              <a:off x="9287886" y="4005529"/>
              <a:ext cx="1052082" cy="1035012"/>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solidFill>
                    <a:schemeClr val="bg1"/>
                  </a:solidFill>
                  <a:latin typeface="FontAwesome" pitchFamily="2" charset="0"/>
                </a:rPr>
                <a:t></a:t>
              </a:r>
              <a:endParaRPr lang="en-US" sz="3200" dirty="0" smtClean="0">
                <a:solidFill>
                  <a:schemeClr val="bg1"/>
                </a:solidFill>
              </a:endParaRPr>
            </a:p>
          </p:txBody>
        </p:sp>
      </p:grpSp>
      <p:sp>
        <p:nvSpPr>
          <p:cNvPr id="196" name="TextBox 195"/>
          <p:cNvSpPr txBox="1"/>
          <p:nvPr/>
        </p:nvSpPr>
        <p:spPr>
          <a:xfrm>
            <a:off x="2737953" y="1202735"/>
            <a:ext cx="20882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2052"/>
                </a:solidFill>
              </a:rPr>
              <a:t>24–48 Hours</a:t>
            </a:r>
          </a:p>
        </p:txBody>
      </p:sp>
      <p:sp>
        <p:nvSpPr>
          <p:cNvPr id="197" name="Rectangle 196"/>
          <p:cNvSpPr/>
          <p:nvPr/>
        </p:nvSpPr>
        <p:spPr>
          <a:xfrm>
            <a:off x="681436" y="2152360"/>
            <a:ext cx="1624934" cy="1200329"/>
          </a:xfrm>
          <a:prstGeom prst="rect">
            <a:avLst/>
          </a:prstGeom>
        </p:spPr>
        <p:txBody>
          <a:bodyPr wrap="square">
            <a:spAutoFit/>
          </a:bodyPr>
          <a:lstStyle/>
          <a:p>
            <a:r>
              <a:rPr lang="en-US" dirty="0" smtClean="0"/>
              <a:t>Initial compromise or entry</a:t>
            </a:r>
          </a:p>
          <a:p>
            <a:r>
              <a:rPr lang="en-US" dirty="0" smtClean="0"/>
              <a:t>Vector.</a:t>
            </a:r>
            <a:endParaRPr lang="en-US" dirty="0"/>
          </a:p>
        </p:txBody>
      </p:sp>
      <p:sp>
        <p:nvSpPr>
          <p:cNvPr id="198" name="Rectangle 197"/>
          <p:cNvSpPr/>
          <p:nvPr/>
        </p:nvSpPr>
        <p:spPr>
          <a:xfrm>
            <a:off x="3295166" y="2203258"/>
            <a:ext cx="1767410" cy="590931"/>
          </a:xfrm>
          <a:prstGeom prst="rect">
            <a:avLst/>
          </a:prstGeom>
        </p:spPr>
        <p:txBody>
          <a:bodyPr wrap="square">
            <a:spAutoFit/>
          </a:bodyPr>
          <a:lstStyle/>
          <a:p>
            <a:pPr marL="0" lvl="1" defTabSz="710706" fontAlgn="base">
              <a:lnSpc>
                <a:spcPct val="90000"/>
              </a:lnSpc>
              <a:spcBef>
                <a:spcPct val="0"/>
              </a:spcBef>
              <a:spcAft>
                <a:spcPct val="15000"/>
              </a:spcAft>
              <a:defRPr/>
            </a:pPr>
            <a:r>
              <a:rPr lang="en-US" kern="0" dirty="0" smtClean="0">
                <a:cs typeface="Segoe UI" panose="020B0502040204020203" pitchFamily="34" charset="0"/>
              </a:rPr>
              <a:t>Core security</a:t>
            </a:r>
            <a:r>
              <a:rPr lang="en-US" kern="0" dirty="0">
                <a:cs typeface="Segoe UI" panose="020B0502040204020203" pitchFamily="34" charset="0"/>
              </a:rPr>
              <a:t/>
            </a:r>
            <a:br>
              <a:rPr lang="en-US" kern="0" dirty="0">
                <a:cs typeface="Segoe UI" panose="020B0502040204020203" pitchFamily="34" charset="0"/>
              </a:rPr>
            </a:br>
            <a:r>
              <a:rPr lang="en-US" kern="0" dirty="0" smtClean="0">
                <a:cs typeface="Segoe UI" panose="020B0502040204020203" pitchFamily="34" charset="0"/>
              </a:rPr>
              <a:t>compromised.</a:t>
            </a:r>
            <a:endParaRPr lang="en-US" kern="0" dirty="0">
              <a:cs typeface="Segoe UI" panose="020B0502040204020203" pitchFamily="34" charset="0"/>
            </a:endParaRPr>
          </a:p>
        </p:txBody>
      </p:sp>
      <p:sp>
        <p:nvSpPr>
          <p:cNvPr id="199" name="TextBox 198"/>
          <p:cNvSpPr txBox="1"/>
          <p:nvPr/>
        </p:nvSpPr>
        <p:spPr>
          <a:xfrm>
            <a:off x="8047037" y="1202735"/>
            <a:ext cx="32256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2052"/>
                </a:solidFill>
              </a:rPr>
              <a:t>Average 8 Months </a:t>
            </a:r>
            <a:r>
              <a:rPr lang="en-US" sz="2400" dirty="0" smtClean="0">
                <a:solidFill>
                  <a:srgbClr val="002052"/>
                </a:solidFill>
                <a:sym typeface="Wingdings" panose="05000000000000000000" pitchFamily="2" charset="2"/>
              </a:rPr>
              <a:t></a:t>
            </a:r>
            <a:endParaRPr lang="en-US" sz="2400" dirty="0">
              <a:solidFill>
                <a:srgbClr val="002052"/>
              </a:solidFill>
            </a:endParaRPr>
          </a:p>
        </p:txBody>
      </p:sp>
      <p:grpSp>
        <p:nvGrpSpPr>
          <p:cNvPr id="317" name="Group 316"/>
          <p:cNvGrpSpPr/>
          <p:nvPr/>
        </p:nvGrpSpPr>
        <p:grpSpPr>
          <a:xfrm>
            <a:off x="7067616" y="3512622"/>
            <a:ext cx="526265" cy="1899817"/>
            <a:chOff x="6725979" y="3512036"/>
            <a:chExt cx="526265" cy="1899817"/>
          </a:xfrm>
        </p:grpSpPr>
        <p:sp>
          <p:nvSpPr>
            <p:cNvPr id="239" name="Freeform 184"/>
            <p:cNvSpPr>
              <a:spLocks/>
            </p:cNvSpPr>
            <p:nvPr/>
          </p:nvSpPr>
          <p:spPr bwMode="auto">
            <a:xfrm flipH="1">
              <a:off x="7018055" y="4711920"/>
              <a:ext cx="18420" cy="618362"/>
            </a:xfrm>
            <a:custGeom>
              <a:avLst/>
              <a:gdLst>
                <a:gd name="T0" fmla="*/ 2 w 5"/>
                <a:gd name="T1" fmla="*/ 168 h 168"/>
                <a:gd name="T2" fmla="*/ 0 w 5"/>
                <a:gd name="T3" fmla="*/ 166 h 168"/>
                <a:gd name="T4" fmla="*/ 0 w 5"/>
                <a:gd name="T5" fmla="*/ 2 h 168"/>
                <a:gd name="T6" fmla="*/ 2 w 5"/>
                <a:gd name="T7" fmla="*/ 0 h 168"/>
                <a:gd name="T8" fmla="*/ 5 w 5"/>
                <a:gd name="T9" fmla="*/ 2 h 168"/>
                <a:gd name="T10" fmla="*/ 5 w 5"/>
                <a:gd name="T11" fmla="*/ 166 h 168"/>
                <a:gd name="T12" fmla="*/ 2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2" y="168"/>
                  </a:moveTo>
                  <a:cubicBezTo>
                    <a:pt x="1" y="168"/>
                    <a:pt x="0" y="167"/>
                    <a:pt x="0" y="166"/>
                  </a:cubicBezTo>
                  <a:cubicBezTo>
                    <a:pt x="0" y="2"/>
                    <a:pt x="0" y="2"/>
                    <a:pt x="0" y="2"/>
                  </a:cubicBezTo>
                  <a:cubicBezTo>
                    <a:pt x="0" y="1"/>
                    <a:pt x="1" y="0"/>
                    <a:pt x="2" y="0"/>
                  </a:cubicBezTo>
                  <a:cubicBezTo>
                    <a:pt x="4" y="0"/>
                    <a:pt x="5" y="1"/>
                    <a:pt x="5" y="2"/>
                  </a:cubicBezTo>
                  <a:cubicBezTo>
                    <a:pt x="5" y="166"/>
                    <a:pt x="5" y="166"/>
                    <a:pt x="5" y="166"/>
                  </a:cubicBezTo>
                  <a:cubicBezTo>
                    <a:pt x="5" y="167"/>
                    <a:pt x="4" y="168"/>
                    <a:pt x="2"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85"/>
            <p:cNvSpPr>
              <a:spLocks/>
            </p:cNvSpPr>
            <p:nvPr/>
          </p:nvSpPr>
          <p:spPr bwMode="auto">
            <a:xfrm flipH="1">
              <a:off x="6973324" y="4711920"/>
              <a:ext cx="21051" cy="699933"/>
            </a:xfrm>
            <a:custGeom>
              <a:avLst/>
              <a:gdLst>
                <a:gd name="T0" fmla="*/ 3 w 6"/>
                <a:gd name="T1" fmla="*/ 190 h 190"/>
                <a:gd name="T2" fmla="*/ 0 w 6"/>
                <a:gd name="T3" fmla="*/ 188 h 190"/>
                <a:gd name="T4" fmla="*/ 0 w 6"/>
                <a:gd name="T5" fmla="*/ 2 h 190"/>
                <a:gd name="T6" fmla="*/ 3 w 6"/>
                <a:gd name="T7" fmla="*/ 0 h 190"/>
                <a:gd name="T8" fmla="*/ 6 w 6"/>
                <a:gd name="T9" fmla="*/ 2 h 190"/>
                <a:gd name="T10" fmla="*/ 6 w 6"/>
                <a:gd name="T11" fmla="*/ 188 h 190"/>
                <a:gd name="T12" fmla="*/ 3 w 6"/>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6" h="190">
                  <a:moveTo>
                    <a:pt x="3" y="190"/>
                  </a:moveTo>
                  <a:cubicBezTo>
                    <a:pt x="2" y="190"/>
                    <a:pt x="0" y="189"/>
                    <a:pt x="0" y="188"/>
                  </a:cubicBezTo>
                  <a:cubicBezTo>
                    <a:pt x="0" y="2"/>
                    <a:pt x="0" y="2"/>
                    <a:pt x="0" y="2"/>
                  </a:cubicBezTo>
                  <a:cubicBezTo>
                    <a:pt x="0" y="1"/>
                    <a:pt x="2" y="0"/>
                    <a:pt x="3" y="0"/>
                  </a:cubicBezTo>
                  <a:cubicBezTo>
                    <a:pt x="4" y="0"/>
                    <a:pt x="6" y="1"/>
                    <a:pt x="6" y="2"/>
                  </a:cubicBezTo>
                  <a:cubicBezTo>
                    <a:pt x="6" y="188"/>
                    <a:pt x="6" y="188"/>
                    <a:pt x="6" y="188"/>
                  </a:cubicBezTo>
                  <a:cubicBezTo>
                    <a:pt x="6" y="189"/>
                    <a:pt x="4" y="190"/>
                    <a:pt x="3"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86"/>
            <p:cNvSpPr>
              <a:spLocks/>
            </p:cNvSpPr>
            <p:nvPr/>
          </p:nvSpPr>
          <p:spPr bwMode="auto">
            <a:xfrm flipH="1">
              <a:off x="6931222" y="4711920"/>
              <a:ext cx="18420" cy="618362"/>
            </a:xfrm>
            <a:custGeom>
              <a:avLst/>
              <a:gdLst>
                <a:gd name="T0" fmla="*/ 3 w 5"/>
                <a:gd name="T1" fmla="*/ 168 h 168"/>
                <a:gd name="T2" fmla="*/ 0 w 5"/>
                <a:gd name="T3" fmla="*/ 166 h 168"/>
                <a:gd name="T4" fmla="*/ 0 w 5"/>
                <a:gd name="T5" fmla="*/ 2 h 168"/>
                <a:gd name="T6" fmla="*/ 3 w 5"/>
                <a:gd name="T7" fmla="*/ 0 h 168"/>
                <a:gd name="T8" fmla="*/ 5 w 5"/>
                <a:gd name="T9" fmla="*/ 2 h 168"/>
                <a:gd name="T10" fmla="*/ 5 w 5"/>
                <a:gd name="T11" fmla="*/ 166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6"/>
                  </a:cubicBezTo>
                  <a:cubicBezTo>
                    <a:pt x="0" y="2"/>
                    <a:pt x="0" y="2"/>
                    <a:pt x="0" y="2"/>
                  </a:cubicBezTo>
                  <a:cubicBezTo>
                    <a:pt x="0" y="1"/>
                    <a:pt x="1" y="0"/>
                    <a:pt x="3" y="0"/>
                  </a:cubicBezTo>
                  <a:cubicBezTo>
                    <a:pt x="4" y="0"/>
                    <a:pt x="5" y="1"/>
                    <a:pt x="5" y="2"/>
                  </a:cubicBezTo>
                  <a:cubicBezTo>
                    <a:pt x="5" y="166"/>
                    <a:pt x="5" y="166"/>
                    <a:pt x="5" y="166"/>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Rectangle 187"/>
            <p:cNvSpPr>
              <a:spLocks noChangeArrowheads="1"/>
            </p:cNvSpPr>
            <p:nvPr/>
          </p:nvSpPr>
          <p:spPr bwMode="auto">
            <a:xfrm flipH="1">
              <a:off x="6839127" y="4306696"/>
              <a:ext cx="299971" cy="1894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88"/>
            <p:cNvSpPr>
              <a:spLocks/>
            </p:cNvSpPr>
            <p:nvPr/>
          </p:nvSpPr>
          <p:spPr bwMode="auto">
            <a:xfrm flipH="1">
              <a:off x="6839127" y="4069877"/>
              <a:ext cx="299971" cy="236819"/>
            </a:xfrm>
            <a:custGeom>
              <a:avLst/>
              <a:gdLst>
                <a:gd name="T0" fmla="*/ 26 w 81"/>
                <a:gd name="T1" fmla="*/ 64 h 64"/>
                <a:gd name="T2" fmla="*/ 0 w 81"/>
                <a:gd name="T3" fmla="*/ 64 h 64"/>
                <a:gd name="T4" fmla="*/ 0 w 81"/>
                <a:gd name="T5" fmla="*/ 46 h 64"/>
                <a:gd name="T6" fmla="*/ 0 w 81"/>
                <a:gd name="T7" fmla="*/ 45 h 64"/>
                <a:gd name="T8" fmla="*/ 31 w 81"/>
                <a:gd name="T9" fmla="*/ 0 h 64"/>
                <a:gd name="T10" fmla="*/ 50 w 81"/>
                <a:gd name="T11" fmla="*/ 0 h 64"/>
                <a:gd name="T12" fmla="*/ 81 w 81"/>
                <a:gd name="T13" fmla="*/ 45 h 64"/>
                <a:gd name="T14" fmla="*/ 81 w 81"/>
                <a:gd name="T15" fmla="*/ 46 h 64"/>
                <a:gd name="T16" fmla="*/ 81 w 81"/>
                <a:gd name="T17" fmla="*/ 46 h 64"/>
                <a:gd name="T18" fmla="*/ 81 w 81"/>
                <a:gd name="T19" fmla="*/ 64 h 64"/>
                <a:gd name="T20" fmla="*/ 26 w 81"/>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4">
                  <a:moveTo>
                    <a:pt x="26" y="64"/>
                  </a:moveTo>
                  <a:cubicBezTo>
                    <a:pt x="0" y="64"/>
                    <a:pt x="0" y="64"/>
                    <a:pt x="0" y="64"/>
                  </a:cubicBezTo>
                  <a:cubicBezTo>
                    <a:pt x="0" y="46"/>
                    <a:pt x="0" y="46"/>
                    <a:pt x="0" y="46"/>
                  </a:cubicBezTo>
                  <a:cubicBezTo>
                    <a:pt x="0" y="45"/>
                    <a:pt x="0" y="45"/>
                    <a:pt x="0" y="45"/>
                  </a:cubicBezTo>
                  <a:cubicBezTo>
                    <a:pt x="31" y="0"/>
                    <a:pt x="31" y="0"/>
                    <a:pt x="31" y="0"/>
                  </a:cubicBezTo>
                  <a:cubicBezTo>
                    <a:pt x="50" y="0"/>
                    <a:pt x="50" y="0"/>
                    <a:pt x="50" y="0"/>
                  </a:cubicBezTo>
                  <a:cubicBezTo>
                    <a:pt x="81" y="45"/>
                    <a:pt x="81" y="45"/>
                    <a:pt x="81" y="45"/>
                  </a:cubicBezTo>
                  <a:cubicBezTo>
                    <a:pt x="81" y="46"/>
                    <a:pt x="81" y="46"/>
                    <a:pt x="81" y="46"/>
                  </a:cubicBezTo>
                  <a:cubicBezTo>
                    <a:pt x="81" y="46"/>
                    <a:pt x="81" y="46"/>
                    <a:pt x="81" y="46"/>
                  </a:cubicBezTo>
                  <a:cubicBezTo>
                    <a:pt x="81" y="64"/>
                    <a:pt x="81" y="64"/>
                    <a:pt x="81" y="64"/>
                  </a:cubicBezTo>
                  <a:lnTo>
                    <a:pt x="26" y="6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89"/>
            <p:cNvSpPr>
              <a:spLocks/>
            </p:cNvSpPr>
            <p:nvPr/>
          </p:nvSpPr>
          <p:spPr bwMode="auto">
            <a:xfrm flipH="1">
              <a:off x="7047001" y="4238282"/>
              <a:ext cx="73677" cy="68414"/>
            </a:xfrm>
            <a:custGeom>
              <a:avLst/>
              <a:gdLst>
                <a:gd name="T0" fmla="*/ 28 w 28"/>
                <a:gd name="T1" fmla="*/ 26 h 26"/>
                <a:gd name="T2" fmla="*/ 28 w 28"/>
                <a:gd name="T3" fmla="*/ 26 h 26"/>
                <a:gd name="T4" fmla="*/ 0 w 28"/>
                <a:gd name="T5" fmla="*/ 26 h 26"/>
                <a:gd name="T6" fmla="*/ 0 w 28"/>
                <a:gd name="T7" fmla="*/ 0 h 26"/>
                <a:gd name="T8" fmla="*/ 28 w 28"/>
                <a:gd name="T9" fmla="*/ 0 h 26"/>
                <a:gd name="T10" fmla="*/ 28 w 28"/>
                <a:gd name="T11" fmla="*/ 26 h 26"/>
              </a:gdLst>
              <a:ahLst/>
              <a:cxnLst>
                <a:cxn ang="0">
                  <a:pos x="T0" y="T1"/>
                </a:cxn>
                <a:cxn ang="0">
                  <a:pos x="T2" y="T3"/>
                </a:cxn>
                <a:cxn ang="0">
                  <a:pos x="T4" y="T5"/>
                </a:cxn>
                <a:cxn ang="0">
                  <a:pos x="T6" y="T7"/>
                </a:cxn>
                <a:cxn ang="0">
                  <a:pos x="T8" y="T9"/>
                </a:cxn>
                <a:cxn ang="0">
                  <a:pos x="T10" y="T11"/>
                </a:cxn>
              </a:cxnLst>
              <a:rect l="0" t="0" r="r" b="b"/>
              <a:pathLst>
                <a:path w="28" h="26">
                  <a:moveTo>
                    <a:pt x="28" y="26"/>
                  </a:moveTo>
                  <a:lnTo>
                    <a:pt x="28" y="26"/>
                  </a:lnTo>
                  <a:lnTo>
                    <a:pt x="0" y="26"/>
                  </a:lnTo>
                  <a:lnTo>
                    <a:pt x="0" y="0"/>
                  </a:lnTo>
                  <a:lnTo>
                    <a:pt x="28" y="0"/>
                  </a:lnTo>
                  <a:lnTo>
                    <a:pt x="28" y="2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90"/>
            <p:cNvSpPr>
              <a:spLocks/>
            </p:cNvSpPr>
            <p:nvPr/>
          </p:nvSpPr>
          <p:spPr bwMode="auto">
            <a:xfrm flipH="1">
              <a:off x="6983849" y="4069877"/>
              <a:ext cx="136829" cy="168405"/>
            </a:xfrm>
            <a:custGeom>
              <a:avLst/>
              <a:gdLst>
                <a:gd name="T0" fmla="*/ 52 w 52"/>
                <a:gd name="T1" fmla="*/ 0 h 64"/>
                <a:gd name="T2" fmla="*/ 44 w 52"/>
                <a:gd name="T3" fmla="*/ 0 h 64"/>
                <a:gd name="T4" fmla="*/ 0 w 52"/>
                <a:gd name="T5" fmla="*/ 64 h 64"/>
                <a:gd name="T6" fmla="*/ 28 w 52"/>
                <a:gd name="T7" fmla="*/ 6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44" y="0"/>
                  </a:lnTo>
                  <a:lnTo>
                    <a:pt x="0" y="64"/>
                  </a:lnTo>
                  <a:lnTo>
                    <a:pt x="28" y="64"/>
                  </a:lnTo>
                  <a:lnTo>
                    <a:pt x="5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Rectangle 191"/>
            <p:cNvSpPr>
              <a:spLocks noChangeArrowheads="1"/>
            </p:cNvSpPr>
            <p:nvPr/>
          </p:nvSpPr>
          <p:spPr bwMode="auto">
            <a:xfrm flipH="1">
              <a:off x="7047001" y="4306696"/>
              <a:ext cx="73677" cy="18945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92"/>
            <p:cNvSpPr>
              <a:spLocks/>
            </p:cNvSpPr>
            <p:nvPr/>
          </p:nvSpPr>
          <p:spPr bwMode="auto">
            <a:xfrm flipH="1">
              <a:off x="6725979" y="4401424"/>
              <a:ext cx="526265" cy="389436"/>
            </a:xfrm>
            <a:custGeom>
              <a:avLst/>
              <a:gdLst>
                <a:gd name="T0" fmla="*/ 143 w 143"/>
                <a:gd name="T1" fmla="*/ 53 h 106"/>
                <a:gd name="T2" fmla="*/ 130 w 143"/>
                <a:gd name="T3" fmla="*/ 39 h 106"/>
                <a:gd name="T4" fmla="*/ 130 w 143"/>
                <a:gd name="T5" fmla="*/ 38 h 106"/>
                <a:gd name="T6" fmla="*/ 108 w 143"/>
                <a:gd name="T7" fmla="*/ 16 h 106"/>
                <a:gd name="T8" fmla="*/ 93 w 143"/>
                <a:gd name="T9" fmla="*/ 22 h 106"/>
                <a:gd name="T10" fmla="*/ 63 w 143"/>
                <a:gd name="T11" fmla="*/ 0 h 106"/>
                <a:gd name="T12" fmla="*/ 38 w 143"/>
                <a:gd name="T13" fmla="*/ 14 h 106"/>
                <a:gd name="T14" fmla="*/ 29 w 143"/>
                <a:gd name="T15" fmla="*/ 12 h 106"/>
                <a:gd name="T16" fmla="*/ 19 w 143"/>
                <a:gd name="T17" fmla="*/ 15 h 106"/>
                <a:gd name="T18" fmla="*/ 11 w 143"/>
                <a:gd name="T19" fmla="*/ 29 h 106"/>
                <a:gd name="T20" fmla="*/ 0 w 143"/>
                <a:gd name="T21" fmla="*/ 50 h 106"/>
                <a:gd name="T22" fmla="*/ 0 w 143"/>
                <a:gd name="T23" fmla="*/ 52 h 106"/>
                <a:gd name="T24" fmla="*/ 0 w 143"/>
                <a:gd name="T25" fmla="*/ 53 h 106"/>
                <a:gd name="T26" fmla="*/ 18 w 143"/>
                <a:gd name="T27" fmla="*/ 74 h 106"/>
                <a:gd name="T28" fmla="*/ 18 w 143"/>
                <a:gd name="T29" fmla="*/ 75 h 106"/>
                <a:gd name="T30" fmla="*/ 49 w 143"/>
                <a:gd name="T31" fmla="*/ 106 h 106"/>
                <a:gd name="T32" fmla="*/ 75 w 143"/>
                <a:gd name="T33" fmla="*/ 92 h 106"/>
                <a:gd name="T34" fmla="*/ 83 w 143"/>
                <a:gd name="T35" fmla="*/ 95 h 106"/>
                <a:gd name="T36" fmla="*/ 93 w 143"/>
                <a:gd name="T37" fmla="*/ 92 h 106"/>
                <a:gd name="T38" fmla="*/ 95 w 143"/>
                <a:gd name="T39" fmla="*/ 91 h 106"/>
                <a:gd name="T40" fmla="*/ 98 w 143"/>
                <a:gd name="T41" fmla="*/ 91 h 106"/>
                <a:gd name="T42" fmla="*/ 116 w 143"/>
                <a:gd name="T43" fmla="*/ 81 h 106"/>
                <a:gd name="T44" fmla="*/ 122 w 143"/>
                <a:gd name="T45" fmla="*/ 83 h 106"/>
                <a:gd name="T46" fmla="*/ 130 w 143"/>
                <a:gd name="T47" fmla="*/ 81 h 106"/>
                <a:gd name="T48" fmla="*/ 135 w 143"/>
                <a:gd name="T49" fmla="*/ 70 h 106"/>
                <a:gd name="T50" fmla="*/ 143 w 143"/>
                <a:gd name="T51" fmla="*/ 56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6"/>
                    <a:pt x="138" y="40"/>
                    <a:pt x="130" y="39"/>
                  </a:cubicBezTo>
                  <a:cubicBezTo>
                    <a:pt x="130" y="38"/>
                    <a:pt x="130" y="38"/>
                    <a:pt x="130" y="38"/>
                  </a:cubicBezTo>
                  <a:cubicBezTo>
                    <a:pt x="130" y="25"/>
                    <a:pt x="121" y="16"/>
                    <a:pt x="108" y="16"/>
                  </a:cubicBezTo>
                  <a:cubicBezTo>
                    <a:pt x="102" y="16"/>
                    <a:pt x="97" y="18"/>
                    <a:pt x="93" y="22"/>
                  </a:cubicBezTo>
                  <a:cubicBezTo>
                    <a:pt x="89" y="9"/>
                    <a:pt x="77" y="0"/>
                    <a:pt x="63" y="0"/>
                  </a:cubicBezTo>
                  <a:cubicBezTo>
                    <a:pt x="53" y="0"/>
                    <a:pt x="43" y="6"/>
                    <a:pt x="38" y="14"/>
                  </a:cubicBezTo>
                  <a:cubicBezTo>
                    <a:pt x="35" y="13"/>
                    <a:pt x="32" y="12"/>
                    <a:pt x="29" y="12"/>
                  </a:cubicBezTo>
                  <a:cubicBezTo>
                    <a:pt x="25" y="12"/>
                    <a:pt x="22" y="13"/>
                    <a:pt x="19" y="15"/>
                  </a:cubicBezTo>
                  <a:cubicBezTo>
                    <a:pt x="14" y="18"/>
                    <a:pt x="11" y="23"/>
                    <a:pt x="11" y="29"/>
                  </a:cubicBezTo>
                  <a:cubicBezTo>
                    <a:pt x="5" y="34"/>
                    <a:pt x="0" y="41"/>
                    <a:pt x="0" y="50"/>
                  </a:cubicBezTo>
                  <a:cubicBezTo>
                    <a:pt x="0" y="50"/>
                    <a:pt x="0" y="51"/>
                    <a:pt x="0" y="52"/>
                  </a:cubicBezTo>
                  <a:cubicBezTo>
                    <a:pt x="0" y="52"/>
                    <a:pt x="0" y="53"/>
                    <a:pt x="0" y="53"/>
                  </a:cubicBezTo>
                  <a:cubicBezTo>
                    <a:pt x="0" y="64"/>
                    <a:pt x="8" y="72"/>
                    <a:pt x="18" y="74"/>
                  </a:cubicBezTo>
                  <a:cubicBezTo>
                    <a:pt x="18" y="74"/>
                    <a:pt x="18" y="75"/>
                    <a:pt x="18" y="75"/>
                  </a:cubicBezTo>
                  <a:cubicBezTo>
                    <a:pt x="18" y="92"/>
                    <a:pt x="32" y="106"/>
                    <a:pt x="49" y="106"/>
                  </a:cubicBezTo>
                  <a:cubicBezTo>
                    <a:pt x="60" y="106"/>
                    <a:pt x="69" y="101"/>
                    <a:pt x="75" y="92"/>
                  </a:cubicBezTo>
                  <a:cubicBezTo>
                    <a:pt x="77" y="94"/>
                    <a:pt x="80" y="95"/>
                    <a:pt x="83" y="95"/>
                  </a:cubicBezTo>
                  <a:cubicBezTo>
                    <a:pt x="87" y="95"/>
                    <a:pt x="90" y="94"/>
                    <a:pt x="93" y="92"/>
                  </a:cubicBezTo>
                  <a:cubicBezTo>
                    <a:pt x="94" y="91"/>
                    <a:pt x="94" y="91"/>
                    <a:pt x="95" y="91"/>
                  </a:cubicBezTo>
                  <a:cubicBezTo>
                    <a:pt x="96" y="91"/>
                    <a:pt x="97" y="91"/>
                    <a:pt x="98" y="91"/>
                  </a:cubicBezTo>
                  <a:cubicBezTo>
                    <a:pt x="106" y="91"/>
                    <a:pt x="112" y="87"/>
                    <a:pt x="116" y="81"/>
                  </a:cubicBezTo>
                  <a:cubicBezTo>
                    <a:pt x="118" y="82"/>
                    <a:pt x="120" y="83"/>
                    <a:pt x="122" y="83"/>
                  </a:cubicBezTo>
                  <a:cubicBezTo>
                    <a:pt x="125" y="83"/>
                    <a:pt x="128" y="82"/>
                    <a:pt x="130" y="81"/>
                  </a:cubicBezTo>
                  <a:cubicBezTo>
                    <a:pt x="133" y="78"/>
                    <a:pt x="135" y="75"/>
                    <a:pt x="135" y="70"/>
                  </a:cubicBezTo>
                  <a:cubicBezTo>
                    <a:pt x="140" y="67"/>
                    <a:pt x="143" y="62"/>
                    <a:pt x="143" y="56"/>
                  </a:cubicBezTo>
                  <a:cubicBezTo>
                    <a:pt x="143" y="55"/>
                    <a:pt x="143" y="55"/>
                    <a:pt x="143" y="54"/>
                  </a:cubicBezTo>
                  <a:cubicBezTo>
                    <a:pt x="143" y="54"/>
                    <a:pt x="143" y="54"/>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93"/>
            <p:cNvSpPr>
              <a:spLocks/>
            </p:cNvSpPr>
            <p:nvPr/>
          </p:nvSpPr>
          <p:spPr bwMode="auto">
            <a:xfrm flipH="1">
              <a:off x="6844389" y="3748855"/>
              <a:ext cx="294708" cy="39471"/>
            </a:xfrm>
            <a:custGeom>
              <a:avLst/>
              <a:gdLst>
                <a:gd name="T0" fmla="*/ 105 w 112"/>
                <a:gd name="T1" fmla="*/ 15 h 15"/>
                <a:gd name="T2" fmla="*/ 7 w 112"/>
                <a:gd name="T3" fmla="*/ 15 h 15"/>
                <a:gd name="T4" fmla="*/ 7 w 112"/>
                <a:gd name="T5" fmla="*/ 15 h 15"/>
                <a:gd name="T6" fmla="*/ 6 w 112"/>
                <a:gd name="T7" fmla="*/ 15 h 15"/>
                <a:gd name="T8" fmla="*/ 4 w 112"/>
                <a:gd name="T9" fmla="*/ 14 h 15"/>
                <a:gd name="T10" fmla="*/ 0 w 112"/>
                <a:gd name="T11" fmla="*/ 8 h 15"/>
                <a:gd name="T12" fmla="*/ 0 w 112"/>
                <a:gd name="T13" fmla="*/ 8 h 15"/>
                <a:gd name="T14" fmla="*/ 4 w 112"/>
                <a:gd name="T15" fmla="*/ 4 h 15"/>
                <a:gd name="T16" fmla="*/ 6 w 112"/>
                <a:gd name="T17" fmla="*/ 3 h 15"/>
                <a:gd name="T18" fmla="*/ 7 w 112"/>
                <a:gd name="T19" fmla="*/ 0 h 15"/>
                <a:gd name="T20" fmla="*/ 105 w 112"/>
                <a:gd name="T21" fmla="*/ 0 h 15"/>
                <a:gd name="T22" fmla="*/ 105 w 112"/>
                <a:gd name="T23" fmla="*/ 0 h 15"/>
                <a:gd name="T24" fmla="*/ 109 w 112"/>
                <a:gd name="T25" fmla="*/ 3 h 15"/>
                <a:gd name="T26" fmla="*/ 111 w 112"/>
                <a:gd name="T27" fmla="*/ 4 h 15"/>
                <a:gd name="T28" fmla="*/ 112 w 112"/>
                <a:gd name="T29" fmla="*/ 8 h 15"/>
                <a:gd name="T30" fmla="*/ 112 w 112"/>
                <a:gd name="T31" fmla="*/ 8 h 15"/>
                <a:gd name="T32" fmla="*/ 112 w 112"/>
                <a:gd name="T33" fmla="*/ 11 h 15"/>
                <a:gd name="T34" fmla="*/ 111 w 112"/>
                <a:gd name="T35" fmla="*/ 14 h 15"/>
                <a:gd name="T36" fmla="*/ 109 w 112"/>
                <a:gd name="T37" fmla="*/ 15 h 15"/>
                <a:gd name="T38" fmla="*/ 105 w 112"/>
                <a:gd name="T39" fmla="*/ 15 h 15"/>
                <a:gd name="T40" fmla="*/ 105 w 112"/>
                <a:gd name="T41" fmla="*/ 15 h 15"/>
                <a:gd name="T42" fmla="*/ 105 w 112"/>
                <a:gd name="T43" fmla="*/ 15 h 15"/>
                <a:gd name="T44" fmla="*/ 105 w 11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5">
                  <a:moveTo>
                    <a:pt x="105" y="15"/>
                  </a:moveTo>
                  <a:lnTo>
                    <a:pt x="7" y="15"/>
                  </a:lnTo>
                  <a:lnTo>
                    <a:pt x="7" y="15"/>
                  </a:lnTo>
                  <a:lnTo>
                    <a:pt x="6" y="15"/>
                  </a:lnTo>
                  <a:lnTo>
                    <a:pt x="4" y="14"/>
                  </a:lnTo>
                  <a:lnTo>
                    <a:pt x="0" y="8"/>
                  </a:lnTo>
                  <a:lnTo>
                    <a:pt x="0" y="8"/>
                  </a:lnTo>
                  <a:lnTo>
                    <a:pt x="4" y="4"/>
                  </a:lnTo>
                  <a:lnTo>
                    <a:pt x="6" y="3"/>
                  </a:lnTo>
                  <a:lnTo>
                    <a:pt x="7" y="0"/>
                  </a:lnTo>
                  <a:lnTo>
                    <a:pt x="105" y="0"/>
                  </a:lnTo>
                  <a:lnTo>
                    <a:pt x="105" y="0"/>
                  </a:lnTo>
                  <a:lnTo>
                    <a:pt x="109" y="3"/>
                  </a:lnTo>
                  <a:lnTo>
                    <a:pt x="111" y="4"/>
                  </a:lnTo>
                  <a:lnTo>
                    <a:pt x="112" y="8"/>
                  </a:lnTo>
                  <a:lnTo>
                    <a:pt x="112" y="8"/>
                  </a:lnTo>
                  <a:lnTo>
                    <a:pt x="112" y="11"/>
                  </a:lnTo>
                  <a:lnTo>
                    <a:pt x="111" y="14"/>
                  </a:lnTo>
                  <a:lnTo>
                    <a:pt x="109" y="15"/>
                  </a:lnTo>
                  <a:lnTo>
                    <a:pt x="105" y="15"/>
                  </a:lnTo>
                  <a:lnTo>
                    <a:pt x="105" y="15"/>
                  </a:lnTo>
                  <a:lnTo>
                    <a:pt x="105" y="15"/>
                  </a:lnTo>
                  <a:lnTo>
                    <a:pt x="105" y="1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94"/>
            <p:cNvSpPr>
              <a:spLocks/>
            </p:cNvSpPr>
            <p:nvPr/>
          </p:nvSpPr>
          <p:spPr bwMode="auto">
            <a:xfrm flipH="1">
              <a:off x="6844388" y="3672548"/>
              <a:ext cx="176300" cy="39471"/>
            </a:xfrm>
            <a:custGeom>
              <a:avLst/>
              <a:gdLst>
                <a:gd name="T0" fmla="*/ 60 w 67"/>
                <a:gd name="T1" fmla="*/ 15 h 15"/>
                <a:gd name="T2" fmla="*/ 7 w 67"/>
                <a:gd name="T3" fmla="*/ 15 h 15"/>
                <a:gd name="T4" fmla="*/ 7 w 67"/>
                <a:gd name="T5" fmla="*/ 15 h 15"/>
                <a:gd name="T6" fmla="*/ 4 w 67"/>
                <a:gd name="T7" fmla="*/ 12 h 15"/>
                <a:gd name="T8" fmla="*/ 3 w 67"/>
                <a:gd name="T9" fmla="*/ 12 h 15"/>
                <a:gd name="T10" fmla="*/ 0 w 67"/>
                <a:gd name="T11" fmla="*/ 9 h 15"/>
                <a:gd name="T12" fmla="*/ 0 w 67"/>
                <a:gd name="T13" fmla="*/ 7 h 15"/>
                <a:gd name="T14" fmla="*/ 0 w 67"/>
                <a:gd name="T15" fmla="*/ 7 h 15"/>
                <a:gd name="T16" fmla="*/ 0 w 67"/>
                <a:gd name="T17" fmla="*/ 2 h 15"/>
                <a:gd name="T18" fmla="*/ 3 w 67"/>
                <a:gd name="T19" fmla="*/ 1 h 15"/>
                <a:gd name="T20" fmla="*/ 7 w 67"/>
                <a:gd name="T21" fmla="*/ 0 h 15"/>
                <a:gd name="T22" fmla="*/ 60 w 67"/>
                <a:gd name="T23" fmla="*/ 0 h 15"/>
                <a:gd name="T24" fmla="*/ 60 w 67"/>
                <a:gd name="T25" fmla="*/ 0 h 15"/>
                <a:gd name="T26" fmla="*/ 64 w 67"/>
                <a:gd name="T27" fmla="*/ 0 h 15"/>
                <a:gd name="T28" fmla="*/ 66 w 67"/>
                <a:gd name="T29" fmla="*/ 1 h 15"/>
                <a:gd name="T30" fmla="*/ 67 w 67"/>
                <a:gd name="T31" fmla="*/ 2 h 15"/>
                <a:gd name="T32" fmla="*/ 67 w 67"/>
                <a:gd name="T33" fmla="*/ 7 h 15"/>
                <a:gd name="T34" fmla="*/ 67 w 67"/>
                <a:gd name="T35" fmla="*/ 7 h 15"/>
                <a:gd name="T36" fmla="*/ 67 w 67"/>
                <a:gd name="T37" fmla="*/ 9 h 15"/>
                <a:gd name="T38" fmla="*/ 66 w 67"/>
                <a:gd name="T39" fmla="*/ 12 h 15"/>
                <a:gd name="T40" fmla="*/ 64 w 67"/>
                <a:gd name="T41" fmla="*/ 12 h 15"/>
                <a:gd name="T42" fmla="*/ 60 w 67"/>
                <a:gd name="T43" fmla="*/ 15 h 15"/>
                <a:gd name="T44" fmla="*/ 60 w 67"/>
                <a:gd name="T45" fmla="*/ 15 h 15"/>
                <a:gd name="T46" fmla="*/ 60 w 67"/>
                <a:gd name="T47" fmla="*/ 15 h 15"/>
                <a:gd name="T48" fmla="*/ 60 w 67"/>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5">
                  <a:moveTo>
                    <a:pt x="60" y="15"/>
                  </a:moveTo>
                  <a:lnTo>
                    <a:pt x="7" y="15"/>
                  </a:lnTo>
                  <a:lnTo>
                    <a:pt x="7" y="15"/>
                  </a:lnTo>
                  <a:lnTo>
                    <a:pt x="4" y="12"/>
                  </a:lnTo>
                  <a:lnTo>
                    <a:pt x="3" y="12"/>
                  </a:lnTo>
                  <a:lnTo>
                    <a:pt x="0" y="9"/>
                  </a:lnTo>
                  <a:lnTo>
                    <a:pt x="0" y="7"/>
                  </a:lnTo>
                  <a:lnTo>
                    <a:pt x="0" y="7"/>
                  </a:lnTo>
                  <a:lnTo>
                    <a:pt x="0" y="2"/>
                  </a:lnTo>
                  <a:lnTo>
                    <a:pt x="3" y="1"/>
                  </a:lnTo>
                  <a:lnTo>
                    <a:pt x="7" y="0"/>
                  </a:lnTo>
                  <a:lnTo>
                    <a:pt x="60" y="0"/>
                  </a:lnTo>
                  <a:lnTo>
                    <a:pt x="60" y="0"/>
                  </a:lnTo>
                  <a:lnTo>
                    <a:pt x="64" y="0"/>
                  </a:lnTo>
                  <a:lnTo>
                    <a:pt x="66" y="1"/>
                  </a:lnTo>
                  <a:lnTo>
                    <a:pt x="67" y="2"/>
                  </a:lnTo>
                  <a:lnTo>
                    <a:pt x="67" y="7"/>
                  </a:lnTo>
                  <a:lnTo>
                    <a:pt x="67" y="7"/>
                  </a:lnTo>
                  <a:lnTo>
                    <a:pt x="67" y="9"/>
                  </a:lnTo>
                  <a:lnTo>
                    <a:pt x="66" y="12"/>
                  </a:lnTo>
                  <a:lnTo>
                    <a:pt x="64" y="12"/>
                  </a:lnTo>
                  <a:lnTo>
                    <a:pt x="60" y="15"/>
                  </a:lnTo>
                  <a:lnTo>
                    <a:pt x="60" y="15"/>
                  </a:lnTo>
                  <a:lnTo>
                    <a:pt x="60" y="15"/>
                  </a:lnTo>
                  <a:lnTo>
                    <a:pt x="60" y="1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95"/>
            <p:cNvSpPr>
              <a:spLocks/>
            </p:cNvSpPr>
            <p:nvPr/>
          </p:nvSpPr>
          <p:spPr bwMode="auto">
            <a:xfrm flipH="1">
              <a:off x="6844389" y="3833058"/>
              <a:ext cx="294708" cy="42101"/>
            </a:xfrm>
            <a:custGeom>
              <a:avLst/>
              <a:gdLst>
                <a:gd name="T0" fmla="*/ 105 w 112"/>
                <a:gd name="T1" fmla="*/ 16 h 16"/>
                <a:gd name="T2" fmla="*/ 7 w 112"/>
                <a:gd name="T3" fmla="*/ 16 h 16"/>
                <a:gd name="T4" fmla="*/ 7 w 112"/>
                <a:gd name="T5" fmla="*/ 16 h 16"/>
                <a:gd name="T6" fmla="*/ 6 w 112"/>
                <a:gd name="T7" fmla="*/ 14 h 16"/>
                <a:gd name="T8" fmla="*/ 4 w 112"/>
                <a:gd name="T9" fmla="*/ 12 h 16"/>
                <a:gd name="T10" fmla="*/ 0 w 112"/>
                <a:gd name="T11" fmla="*/ 9 h 16"/>
                <a:gd name="T12" fmla="*/ 0 w 112"/>
                <a:gd name="T13" fmla="*/ 9 h 16"/>
                <a:gd name="T14" fmla="*/ 4 w 112"/>
                <a:gd name="T15" fmla="*/ 3 h 16"/>
                <a:gd name="T16" fmla="*/ 6 w 112"/>
                <a:gd name="T17" fmla="*/ 0 h 16"/>
                <a:gd name="T18" fmla="*/ 7 w 112"/>
                <a:gd name="T19" fmla="*/ 0 h 16"/>
                <a:gd name="T20" fmla="*/ 105 w 112"/>
                <a:gd name="T21" fmla="*/ 0 h 16"/>
                <a:gd name="T22" fmla="*/ 105 w 112"/>
                <a:gd name="T23" fmla="*/ 0 h 16"/>
                <a:gd name="T24" fmla="*/ 109 w 112"/>
                <a:gd name="T25" fmla="*/ 0 h 16"/>
                <a:gd name="T26" fmla="*/ 111 w 112"/>
                <a:gd name="T27" fmla="*/ 3 h 16"/>
                <a:gd name="T28" fmla="*/ 112 w 112"/>
                <a:gd name="T29" fmla="*/ 5 h 16"/>
                <a:gd name="T30" fmla="*/ 112 w 112"/>
                <a:gd name="T31" fmla="*/ 9 h 16"/>
                <a:gd name="T32" fmla="*/ 112 w 112"/>
                <a:gd name="T33" fmla="*/ 9 h 16"/>
                <a:gd name="T34" fmla="*/ 111 w 112"/>
                <a:gd name="T35" fmla="*/ 12 h 16"/>
                <a:gd name="T36" fmla="*/ 109 w 112"/>
                <a:gd name="T37" fmla="*/ 14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6" y="14"/>
                  </a:lnTo>
                  <a:lnTo>
                    <a:pt x="4" y="12"/>
                  </a:lnTo>
                  <a:lnTo>
                    <a:pt x="0" y="9"/>
                  </a:lnTo>
                  <a:lnTo>
                    <a:pt x="0" y="9"/>
                  </a:lnTo>
                  <a:lnTo>
                    <a:pt x="4" y="3"/>
                  </a:lnTo>
                  <a:lnTo>
                    <a:pt x="6" y="0"/>
                  </a:lnTo>
                  <a:lnTo>
                    <a:pt x="7" y="0"/>
                  </a:lnTo>
                  <a:lnTo>
                    <a:pt x="105" y="0"/>
                  </a:lnTo>
                  <a:lnTo>
                    <a:pt x="105" y="0"/>
                  </a:lnTo>
                  <a:lnTo>
                    <a:pt x="109" y="0"/>
                  </a:lnTo>
                  <a:lnTo>
                    <a:pt x="111" y="3"/>
                  </a:lnTo>
                  <a:lnTo>
                    <a:pt x="112" y="5"/>
                  </a:lnTo>
                  <a:lnTo>
                    <a:pt x="112" y="9"/>
                  </a:lnTo>
                  <a:lnTo>
                    <a:pt x="112" y="9"/>
                  </a:lnTo>
                  <a:lnTo>
                    <a:pt x="111" y="12"/>
                  </a:lnTo>
                  <a:lnTo>
                    <a:pt x="109" y="14"/>
                  </a:lnTo>
                  <a:lnTo>
                    <a:pt x="105" y="16"/>
                  </a:lnTo>
                  <a:lnTo>
                    <a:pt x="105" y="16"/>
                  </a:lnTo>
                  <a:lnTo>
                    <a:pt x="105" y="16"/>
                  </a:lnTo>
                  <a:lnTo>
                    <a:pt x="105" y="1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96"/>
            <p:cNvSpPr>
              <a:spLocks/>
            </p:cNvSpPr>
            <p:nvPr/>
          </p:nvSpPr>
          <p:spPr bwMode="auto">
            <a:xfrm flipH="1">
              <a:off x="6844389" y="3914630"/>
              <a:ext cx="294708" cy="42101"/>
            </a:xfrm>
            <a:custGeom>
              <a:avLst/>
              <a:gdLst>
                <a:gd name="T0" fmla="*/ 105 w 112"/>
                <a:gd name="T1" fmla="*/ 16 h 16"/>
                <a:gd name="T2" fmla="*/ 7 w 112"/>
                <a:gd name="T3" fmla="*/ 16 h 16"/>
                <a:gd name="T4" fmla="*/ 7 w 112"/>
                <a:gd name="T5" fmla="*/ 16 h 16"/>
                <a:gd name="T6" fmla="*/ 6 w 112"/>
                <a:gd name="T7" fmla="*/ 16 h 16"/>
                <a:gd name="T8" fmla="*/ 4 w 112"/>
                <a:gd name="T9" fmla="*/ 13 h 16"/>
                <a:gd name="T10" fmla="*/ 2 w 112"/>
                <a:gd name="T11" fmla="*/ 11 h 16"/>
                <a:gd name="T12" fmla="*/ 0 w 112"/>
                <a:gd name="T13" fmla="*/ 9 h 16"/>
                <a:gd name="T14" fmla="*/ 0 w 112"/>
                <a:gd name="T15" fmla="*/ 9 h 16"/>
                <a:gd name="T16" fmla="*/ 4 w 112"/>
                <a:gd name="T17" fmla="*/ 2 h 16"/>
                <a:gd name="T18" fmla="*/ 6 w 112"/>
                <a:gd name="T19" fmla="*/ 2 h 16"/>
                <a:gd name="T20" fmla="*/ 7 w 112"/>
                <a:gd name="T21" fmla="*/ 0 h 16"/>
                <a:gd name="T22" fmla="*/ 105 w 112"/>
                <a:gd name="T23" fmla="*/ 0 h 16"/>
                <a:gd name="T24" fmla="*/ 105 w 112"/>
                <a:gd name="T25" fmla="*/ 0 h 16"/>
                <a:gd name="T26" fmla="*/ 109 w 112"/>
                <a:gd name="T27" fmla="*/ 2 h 16"/>
                <a:gd name="T28" fmla="*/ 111 w 112"/>
                <a:gd name="T29" fmla="*/ 2 h 16"/>
                <a:gd name="T30" fmla="*/ 112 w 112"/>
                <a:gd name="T31" fmla="*/ 6 h 16"/>
                <a:gd name="T32" fmla="*/ 112 w 112"/>
                <a:gd name="T33" fmla="*/ 9 h 16"/>
                <a:gd name="T34" fmla="*/ 112 w 112"/>
                <a:gd name="T35" fmla="*/ 9 h 16"/>
                <a:gd name="T36" fmla="*/ 112 w 112"/>
                <a:gd name="T37" fmla="*/ 11 h 16"/>
                <a:gd name="T38" fmla="*/ 111 w 112"/>
                <a:gd name="T39" fmla="*/ 13 h 16"/>
                <a:gd name="T40" fmla="*/ 109 w 112"/>
                <a:gd name="T41" fmla="*/ 16 h 16"/>
                <a:gd name="T42" fmla="*/ 105 w 112"/>
                <a:gd name="T43" fmla="*/ 16 h 16"/>
                <a:gd name="T44" fmla="*/ 105 w 112"/>
                <a:gd name="T45" fmla="*/ 16 h 16"/>
                <a:gd name="T46" fmla="*/ 105 w 112"/>
                <a:gd name="T47" fmla="*/ 16 h 16"/>
                <a:gd name="T48" fmla="*/ 105 w 112"/>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6">
                  <a:moveTo>
                    <a:pt x="105" y="16"/>
                  </a:moveTo>
                  <a:lnTo>
                    <a:pt x="7" y="16"/>
                  </a:lnTo>
                  <a:lnTo>
                    <a:pt x="7" y="16"/>
                  </a:lnTo>
                  <a:lnTo>
                    <a:pt x="6" y="16"/>
                  </a:lnTo>
                  <a:lnTo>
                    <a:pt x="4" y="13"/>
                  </a:lnTo>
                  <a:lnTo>
                    <a:pt x="2" y="11"/>
                  </a:lnTo>
                  <a:lnTo>
                    <a:pt x="0" y="9"/>
                  </a:lnTo>
                  <a:lnTo>
                    <a:pt x="0" y="9"/>
                  </a:lnTo>
                  <a:lnTo>
                    <a:pt x="4" y="2"/>
                  </a:lnTo>
                  <a:lnTo>
                    <a:pt x="6" y="2"/>
                  </a:lnTo>
                  <a:lnTo>
                    <a:pt x="7" y="0"/>
                  </a:lnTo>
                  <a:lnTo>
                    <a:pt x="105" y="0"/>
                  </a:lnTo>
                  <a:lnTo>
                    <a:pt x="105" y="0"/>
                  </a:lnTo>
                  <a:lnTo>
                    <a:pt x="109" y="2"/>
                  </a:lnTo>
                  <a:lnTo>
                    <a:pt x="111" y="2"/>
                  </a:lnTo>
                  <a:lnTo>
                    <a:pt x="112" y="6"/>
                  </a:lnTo>
                  <a:lnTo>
                    <a:pt x="112" y="9"/>
                  </a:lnTo>
                  <a:lnTo>
                    <a:pt x="112" y="9"/>
                  </a:lnTo>
                  <a:lnTo>
                    <a:pt x="112" y="11"/>
                  </a:lnTo>
                  <a:lnTo>
                    <a:pt x="111" y="13"/>
                  </a:lnTo>
                  <a:lnTo>
                    <a:pt x="109" y="16"/>
                  </a:lnTo>
                  <a:lnTo>
                    <a:pt x="105" y="16"/>
                  </a:lnTo>
                  <a:lnTo>
                    <a:pt x="105" y="16"/>
                  </a:lnTo>
                  <a:lnTo>
                    <a:pt x="105" y="16"/>
                  </a:lnTo>
                  <a:lnTo>
                    <a:pt x="105" y="1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97"/>
            <p:cNvSpPr>
              <a:spLocks noEditPoints="1"/>
            </p:cNvSpPr>
            <p:nvPr/>
          </p:nvSpPr>
          <p:spPr bwMode="auto">
            <a:xfrm flipH="1">
              <a:off x="6752292" y="3512036"/>
              <a:ext cx="473639" cy="578892"/>
            </a:xfrm>
            <a:custGeom>
              <a:avLst/>
              <a:gdLst>
                <a:gd name="T0" fmla="*/ 162 w 180"/>
                <a:gd name="T1" fmla="*/ 0 h 220"/>
                <a:gd name="T2" fmla="*/ 58 w 180"/>
                <a:gd name="T3" fmla="*/ 0 h 220"/>
                <a:gd name="T4" fmla="*/ 0 w 180"/>
                <a:gd name="T5" fmla="*/ 55 h 220"/>
                <a:gd name="T6" fmla="*/ 0 w 180"/>
                <a:gd name="T7" fmla="*/ 202 h 220"/>
                <a:gd name="T8" fmla="*/ 0 w 180"/>
                <a:gd name="T9" fmla="*/ 202 h 220"/>
                <a:gd name="T10" fmla="*/ 2 w 180"/>
                <a:gd name="T11" fmla="*/ 209 h 220"/>
                <a:gd name="T12" fmla="*/ 5 w 180"/>
                <a:gd name="T13" fmla="*/ 215 h 220"/>
                <a:gd name="T14" fmla="*/ 11 w 180"/>
                <a:gd name="T15" fmla="*/ 219 h 220"/>
                <a:gd name="T16" fmla="*/ 18 w 180"/>
                <a:gd name="T17" fmla="*/ 220 h 220"/>
                <a:gd name="T18" fmla="*/ 180 w 180"/>
                <a:gd name="T19" fmla="*/ 220 h 220"/>
                <a:gd name="T20" fmla="*/ 180 w 180"/>
                <a:gd name="T21" fmla="*/ 19 h 220"/>
                <a:gd name="T22" fmla="*/ 180 w 180"/>
                <a:gd name="T23" fmla="*/ 19 h 220"/>
                <a:gd name="T24" fmla="*/ 179 w 180"/>
                <a:gd name="T25" fmla="*/ 12 h 220"/>
                <a:gd name="T26" fmla="*/ 175 w 180"/>
                <a:gd name="T27" fmla="*/ 6 h 220"/>
                <a:gd name="T28" fmla="*/ 169 w 180"/>
                <a:gd name="T29" fmla="*/ 2 h 220"/>
                <a:gd name="T30" fmla="*/ 162 w 180"/>
                <a:gd name="T31" fmla="*/ 0 h 220"/>
                <a:gd name="T32" fmla="*/ 162 w 180"/>
                <a:gd name="T33" fmla="*/ 0 h 220"/>
                <a:gd name="T34" fmla="*/ 162 w 180"/>
                <a:gd name="T35" fmla="*/ 0 h 220"/>
                <a:gd name="T36" fmla="*/ 162 w 180"/>
                <a:gd name="T37" fmla="*/ 0 h 220"/>
                <a:gd name="T38" fmla="*/ 166 w 180"/>
                <a:gd name="T39" fmla="*/ 205 h 220"/>
                <a:gd name="T40" fmla="*/ 25 w 180"/>
                <a:gd name="T41" fmla="*/ 205 h 220"/>
                <a:gd name="T42" fmla="*/ 25 w 180"/>
                <a:gd name="T43" fmla="*/ 205 h 220"/>
                <a:gd name="T44" fmla="*/ 21 w 180"/>
                <a:gd name="T45" fmla="*/ 205 h 220"/>
                <a:gd name="T46" fmla="*/ 18 w 180"/>
                <a:gd name="T47" fmla="*/ 204 h 220"/>
                <a:gd name="T48" fmla="*/ 15 w 180"/>
                <a:gd name="T49" fmla="*/ 198 h 220"/>
                <a:gd name="T50" fmla="*/ 15 w 180"/>
                <a:gd name="T51" fmla="*/ 194 h 220"/>
                <a:gd name="T52" fmla="*/ 15 w 180"/>
                <a:gd name="T53" fmla="*/ 63 h 220"/>
                <a:gd name="T54" fmla="*/ 49 w 180"/>
                <a:gd name="T55" fmla="*/ 63 h 220"/>
                <a:gd name="T56" fmla="*/ 49 w 180"/>
                <a:gd name="T57" fmla="*/ 63 h 220"/>
                <a:gd name="T58" fmla="*/ 54 w 180"/>
                <a:gd name="T59" fmla="*/ 63 h 220"/>
                <a:gd name="T60" fmla="*/ 60 w 180"/>
                <a:gd name="T61" fmla="*/ 61 h 220"/>
                <a:gd name="T62" fmla="*/ 63 w 180"/>
                <a:gd name="T63" fmla="*/ 55 h 220"/>
                <a:gd name="T64" fmla="*/ 65 w 180"/>
                <a:gd name="T65" fmla="*/ 47 h 220"/>
                <a:gd name="T66" fmla="*/ 65 w 180"/>
                <a:gd name="T67" fmla="*/ 14 h 220"/>
                <a:gd name="T68" fmla="*/ 156 w 180"/>
                <a:gd name="T69" fmla="*/ 14 h 220"/>
                <a:gd name="T70" fmla="*/ 156 w 180"/>
                <a:gd name="T71" fmla="*/ 14 h 220"/>
                <a:gd name="T72" fmla="*/ 159 w 180"/>
                <a:gd name="T73" fmla="*/ 14 h 220"/>
                <a:gd name="T74" fmla="*/ 162 w 180"/>
                <a:gd name="T75" fmla="*/ 17 h 220"/>
                <a:gd name="T76" fmla="*/ 166 w 180"/>
                <a:gd name="T77" fmla="*/ 21 h 220"/>
                <a:gd name="T78" fmla="*/ 166 w 180"/>
                <a:gd name="T79" fmla="*/ 27 h 220"/>
                <a:gd name="T80" fmla="*/ 166 w 180"/>
                <a:gd name="T81" fmla="*/ 205 h 220"/>
                <a:gd name="T82" fmla="*/ 166 w 180"/>
                <a:gd name="T83" fmla="*/ 205 h 220"/>
                <a:gd name="T84" fmla="*/ 166 w 180"/>
                <a:gd name="T85" fmla="*/ 20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20">
                  <a:moveTo>
                    <a:pt x="162" y="0"/>
                  </a:moveTo>
                  <a:lnTo>
                    <a:pt x="58" y="0"/>
                  </a:lnTo>
                  <a:lnTo>
                    <a:pt x="0" y="55"/>
                  </a:lnTo>
                  <a:lnTo>
                    <a:pt x="0" y="202"/>
                  </a:lnTo>
                  <a:lnTo>
                    <a:pt x="0" y="202"/>
                  </a:lnTo>
                  <a:lnTo>
                    <a:pt x="2" y="209"/>
                  </a:lnTo>
                  <a:lnTo>
                    <a:pt x="5" y="215"/>
                  </a:lnTo>
                  <a:lnTo>
                    <a:pt x="11" y="219"/>
                  </a:lnTo>
                  <a:lnTo>
                    <a:pt x="18" y="220"/>
                  </a:lnTo>
                  <a:lnTo>
                    <a:pt x="180" y="220"/>
                  </a:lnTo>
                  <a:lnTo>
                    <a:pt x="180" y="19"/>
                  </a:lnTo>
                  <a:lnTo>
                    <a:pt x="180" y="19"/>
                  </a:lnTo>
                  <a:lnTo>
                    <a:pt x="179" y="12"/>
                  </a:lnTo>
                  <a:lnTo>
                    <a:pt x="175" y="6"/>
                  </a:lnTo>
                  <a:lnTo>
                    <a:pt x="169" y="2"/>
                  </a:lnTo>
                  <a:lnTo>
                    <a:pt x="162" y="0"/>
                  </a:lnTo>
                  <a:lnTo>
                    <a:pt x="162" y="0"/>
                  </a:lnTo>
                  <a:lnTo>
                    <a:pt x="162" y="0"/>
                  </a:lnTo>
                  <a:lnTo>
                    <a:pt x="162" y="0"/>
                  </a:lnTo>
                  <a:close/>
                  <a:moveTo>
                    <a:pt x="166" y="205"/>
                  </a:moveTo>
                  <a:lnTo>
                    <a:pt x="25" y="205"/>
                  </a:lnTo>
                  <a:lnTo>
                    <a:pt x="25" y="205"/>
                  </a:lnTo>
                  <a:lnTo>
                    <a:pt x="21" y="205"/>
                  </a:lnTo>
                  <a:lnTo>
                    <a:pt x="18" y="204"/>
                  </a:lnTo>
                  <a:lnTo>
                    <a:pt x="15" y="198"/>
                  </a:lnTo>
                  <a:lnTo>
                    <a:pt x="15" y="194"/>
                  </a:lnTo>
                  <a:lnTo>
                    <a:pt x="15" y="63"/>
                  </a:lnTo>
                  <a:lnTo>
                    <a:pt x="49" y="63"/>
                  </a:lnTo>
                  <a:lnTo>
                    <a:pt x="49" y="63"/>
                  </a:lnTo>
                  <a:lnTo>
                    <a:pt x="54" y="63"/>
                  </a:lnTo>
                  <a:lnTo>
                    <a:pt x="60" y="61"/>
                  </a:lnTo>
                  <a:lnTo>
                    <a:pt x="63" y="55"/>
                  </a:lnTo>
                  <a:lnTo>
                    <a:pt x="65" y="47"/>
                  </a:lnTo>
                  <a:lnTo>
                    <a:pt x="65" y="14"/>
                  </a:lnTo>
                  <a:lnTo>
                    <a:pt x="156" y="14"/>
                  </a:lnTo>
                  <a:lnTo>
                    <a:pt x="156" y="14"/>
                  </a:lnTo>
                  <a:lnTo>
                    <a:pt x="159" y="14"/>
                  </a:lnTo>
                  <a:lnTo>
                    <a:pt x="162" y="17"/>
                  </a:lnTo>
                  <a:lnTo>
                    <a:pt x="166" y="21"/>
                  </a:lnTo>
                  <a:lnTo>
                    <a:pt x="166" y="27"/>
                  </a:lnTo>
                  <a:lnTo>
                    <a:pt x="166" y="205"/>
                  </a:lnTo>
                  <a:lnTo>
                    <a:pt x="166" y="205"/>
                  </a:lnTo>
                  <a:lnTo>
                    <a:pt x="166" y="20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8" name="Group 317"/>
          <p:cNvGrpSpPr/>
          <p:nvPr/>
        </p:nvGrpSpPr>
        <p:grpSpPr>
          <a:xfrm>
            <a:off x="7817728" y="2789008"/>
            <a:ext cx="526265" cy="1847191"/>
            <a:chOff x="7381180" y="3198909"/>
            <a:chExt cx="526265" cy="1847191"/>
          </a:xfrm>
        </p:grpSpPr>
        <p:sp>
          <p:nvSpPr>
            <p:cNvPr id="265" name="Rectangle 210"/>
            <p:cNvSpPr>
              <a:spLocks noChangeArrowheads="1"/>
            </p:cNvSpPr>
            <p:nvPr/>
          </p:nvSpPr>
          <p:spPr bwMode="auto">
            <a:xfrm flipH="1">
              <a:off x="7496958" y="3922523"/>
              <a:ext cx="299971" cy="1868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211"/>
            <p:cNvSpPr>
              <a:spLocks/>
            </p:cNvSpPr>
            <p:nvPr/>
          </p:nvSpPr>
          <p:spPr bwMode="auto">
            <a:xfrm flipH="1">
              <a:off x="7496958" y="3683073"/>
              <a:ext cx="299971" cy="239451"/>
            </a:xfrm>
            <a:custGeom>
              <a:avLst/>
              <a:gdLst>
                <a:gd name="T0" fmla="*/ 27 w 82"/>
                <a:gd name="T1" fmla="*/ 65 h 65"/>
                <a:gd name="T2" fmla="*/ 0 w 82"/>
                <a:gd name="T3" fmla="*/ 65 h 65"/>
                <a:gd name="T4" fmla="*/ 0 w 82"/>
                <a:gd name="T5" fmla="*/ 46 h 65"/>
                <a:gd name="T6" fmla="*/ 1 w 82"/>
                <a:gd name="T7" fmla="*/ 46 h 65"/>
                <a:gd name="T8" fmla="*/ 31 w 82"/>
                <a:gd name="T9" fmla="*/ 0 h 65"/>
                <a:gd name="T10" fmla="*/ 51 w 82"/>
                <a:gd name="T11" fmla="*/ 0 h 65"/>
                <a:gd name="T12" fmla="*/ 82 w 82"/>
                <a:gd name="T13" fmla="*/ 46 h 65"/>
                <a:gd name="T14" fmla="*/ 82 w 82"/>
                <a:gd name="T15" fmla="*/ 46 h 65"/>
                <a:gd name="T16" fmla="*/ 82 w 82"/>
                <a:gd name="T17" fmla="*/ 46 h 65"/>
                <a:gd name="T18" fmla="*/ 82 w 82"/>
                <a:gd name="T19" fmla="*/ 65 h 65"/>
                <a:gd name="T20" fmla="*/ 27 w 82"/>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65">
                  <a:moveTo>
                    <a:pt x="27" y="65"/>
                  </a:moveTo>
                  <a:cubicBezTo>
                    <a:pt x="0" y="65"/>
                    <a:pt x="0" y="65"/>
                    <a:pt x="0" y="65"/>
                  </a:cubicBezTo>
                  <a:cubicBezTo>
                    <a:pt x="0" y="46"/>
                    <a:pt x="0" y="46"/>
                    <a:pt x="0" y="46"/>
                  </a:cubicBezTo>
                  <a:cubicBezTo>
                    <a:pt x="1" y="46"/>
                    <a:pt x="1" y="46"/>
                    <a:pt x="1" y="46"/>
                  </a:cubicBezTo>
                  <a:cubicBezTo>
                    <a:pt x="31" y="0"/>
                    <a:pt x="31" y="0"/>
                    <a:pt x="31" y="0"/>
                  </a:cubicBezTo>
                  <a:cubicBezTo>
                    <a:pt x="51" y="0"/>
                    <a:pt x="51" y="0"/>
                    <a:pt x="51" y="0"/>
                  </a:cubicBezTo>
                  <a:cubicBezTo>
                    <a:pt x="82" y="46"/>
                    <a:pt x="82" y="46"/>
                    <a:pt x="82" y="46"/>
                  </a:cubicBezTo>
                  <a:cubicBezTo>
                    <a:pt x="82" y="46"/>
                    <a:pt x="82" y="46"/>
                    <a:pt x="82" y="46"/>
                  </a:cubicBezTo>
                  <a:cubicBezTo>
                    <a:pt x="82" y="46"/>
                    <a:pt x="82" y="46"/>
                    <a:pt x="82" y="46"/>
                  </a:cubicBezTo>
                  <a:cubicBezTo>
                    <a:pt x="82" y="65"/>
                    <a:pt x="82" y="65"/>
                    <a:pt x="82" y="65"/>
                  </a:cubicBezTo>
                  <a:lnTo>
                    <a:pt x="27" y="6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12"/>
            <p:cNvSpPr>
              <a:spLocks/>
            </p:cNvSpPr>
            <p:nvPr/>
          </p:nvSpPr>
          <p:spPr bwMode="auto">
            <a:xfrm flipH="1">
              <a:off x="7702202" y="3851478"/>
              <a:ext cx="73677" cy="71047"/>
            </a:xfrm>
            <a:custGeom>
              <a:avLst/>
              <a:gdLst>
                <a:gd name="T0" fmla="*/ 28 w 28"/>
                <a:gd name="T1" fmla="*/ 27 h 27"/>
                <a:gd name="T2" fmla="*/ 27 w 28"/>
                <a:gd name="T3" fmla="*/ 27 h 27"/>
                <a:gd name="T4" fmla="*/ 0 w 28"/>
                <a:gd name="T5" fmla="*/ 27 h 27"/>
                <a:gd name="T6" fmla="*/ 0 w 28"/>
                <a:gd name="T7" fmla="*/ 0 h 27"/>
                <a:gd name="T8" fmla="*/ 28 w 28"/>
                <a:gd name="T9" fmla="*/ 0 h 27"/>
                <a:gd name="T10" fmla="*/ 28 w 28"/>
                <a:gd name="T11" fmla="*/ 27 h 27"/>
              </a:gdLst>
              <a:ahLst/>
              <a:cxnLst>
                <a:cxn ang="0">
                  <a:pos x="T0" y="T1"/>
                </a:cxn>
                <a:cxn ang="0">
                  <a:pos x="T2" y="T3"/>
                </a:cxn>
                <a:cxn ang="0">
                  <a:pos x="T4" y="T5"/>
                </a:cxn>
                <a:cxn ang="0">
                  <a:pos x="T6" y="T7"/>
                </a:cxn>
                <a:cxn ang="0">
                  <a:pos x="T8" y="T9"/>
                </a:cxn>
                <a:cxn ang="0">
                  <a:pos x="T10" y="T11"/>
                </a:cxn>
              </a:cxnLst>
              <a:rect l="0" t="0" r="r" b="b"/>
              <a:pathLst>
                <a:path w="28" h="27">
                  <a:moveTo>
                    <a:pt x="28" y="27"/>
                  </a:moveTo>
                  <a:lnTo>
                    <a:pt x="27" y="27"/>
                  </a:lnTo>
                  <a:lnTo>
                    <a:pt x="0" y="27"/>
                  </a:lnTo>
                  <a:lnTo>
                    <a:pt x="0" y="0"/>
                  </a:lnTo>
                  <a:lnTo>
                    <a:pt x="28" y="0"/>
                  </a:lnTo>
                  <a:lnTo>
                    <a:pt x="28" y="2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213"/>
            <p:cNvSpPr>
              <a:spLocks/>
            </p:cNvSpPr>
            <p:nvPr/>
          </p:nvSpPr>
          <p:spPr bwMode="auto">
            <a:xfrm flipH="1">
              <a:off x="7639050" y="3683073"/>
              <a:ext cx="136829" cy="168405"/>
            </a:xfrm>
            <a:custGeom>
              <a:avLst/>
              <a:gdLst>
                <a:gd name="T0" fmla="*/ 52 w 52"/>
                <a:gd name="T1" fmla="*/ 0 h 64"/>
                <a:gd name="T2" fmla="*/ 42 w 52"/>
                <a:gd name="T3" fmla="*/ 0 h 64"/>
                <a:gd name="T4" fmla="*/ 0 w 52"/>
                <a:gd name="T5" fmla="*/ 64 h 64"/>
                <a:gd name="T6" fmla="*/ 28 w 52"/>
                <a:gd name="T7" fmla="*/ 6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42" y="0"/>
                  </a:lnTo>
                  <a:lnTo>
                    <a:pt x="0" y="64"/>
                  </a:lnTo>
                  <a:lnTo>
                    <a:pt x="28" y="64"/>
                  </a:lnTo>
                  <a:lnTo>
                    <a:pt x="5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214"/>
            <p:cNvSpPr>
              <a:spLocks noEditPoints="1"/>
            </p:cNvSpPr>
            <p:nvPr/>
          </p:nvSpPr>
          <p:spPr bwMode="auto">
            <a:xfrm flipH="1">
              <a:off x="7410124" y="3198909"/>
              <a:ext cx="473639" cy="560473"/>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215"/>
            <p:cNvSpPr>
              <a:spLocks noChangeArrowheads="1"/>
            </p:cNvSpPr>
            <p:nvPr/>
          </p:nvSpPr>
          <p:spPr bwMode="auto">
            <a:xfrm flipH="1">
              <a:off x="7702202" y="3922523"/>
              <a:ext cx="73677" cy="1868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216"/>
            <p:cNvSpPr>
              <a:spLocks/>
            </p:cNvSpPr>
            <p:nvPr/>
          </p:nvSpPr>
          <p:spPr bwMode="auto">
            <a:xfrm flipH="1">
              <a:off x="7381180" y="4017250"/>
              <a:ext cx="526265" cy="392068"/>
            </a:xfrm>
            <a:custGeom>
              <a:avLst/>
              <a:gdLst>
                <a:gd name="T0" fmla="*/ 143 w 143"/>
                <a:gd name="T1" fmla="*/ 53 h 106"/>
                <a:gd name="T2" fmla="*/ 130 w 143"/>
                <a:gd name="T3" fmla="*/ 38 h 106"/>
                <a:gd name="T4" fmla="*/ 130 w 143"/>
                <a:gd name="T5" fmla="*/ 37 h 106"/>
                <a:gd name="T6" fmla="*/ 108 w 143"/>
                <a:gd name="T7" fmla="*/ 15 h 106"/>
                <a:gd name="T8" fmla="*/ 93 w 143"/>
                <a:gd name="T9" fmla="*/ 21 h 106"/>
                <a:gd name="T10" fmla="*/ 63 w 143"/>
                <a:gd name="T11" fmla="*/ 0 h 106"/>
                <a:gd name="T12" fmla="*/ 37 w 143"/>
                <a:gd name="T13" fmla="*/ 13 h 106"/>
                <a:gd name="T14" fmla="*/ 29 w 143"/>
                <a:gd name="T15" fmla="*/ 11 h 106"/>
                <a:gd name="T16" fmla="*/ 19 w 143"/>
                <a:gd name="T17" fmla="*/ 14 h 106"/>
                <a:gd name="T18" fmla="*/ 11 w 143"/>
                <a:gd name="T19" fmla="*/ 29 h 106"/>
                <a:gd name="T20" fmla="*/ 0 w 143"/>
                <a:gd name="T21" fmla="*/ 49 h 106"/>
                <a:gd name="T22" fmla="*/ 0 w 143"/>
                <a:gd name="T23" fmla="*/ 51 h 106"/>
                <a:gd name="T24" fmla="*/ 0 w 143"/>
                <a:gd name="T25" fmla="*/ 52 h 106"/>
                <a:gd name="T26" fmla="*/ 18 w 143"/>
                <a:gd name="T27" fmla="*/ 73 h 106"/>
                <a:gd name="T28" fmla="*/ 18 w 143"/>
                <a:gd name="T29" fmla="*/ 75 h 106"/>
                <a:gd name="T30" fmla="*/ 49 w 143"/>
                <a:gd name="T31" fmla="*/ 106 h 106"/>
                <a:gd name="T32" fmla="*/ 75 w 143"/>
                <a:gd name="T33" fmla="*/ 92 h 106"/>
                <a:gd name="T34" fmla="*/ 83 w 143"/>
                <a:gd name="T35" fmla="*/ 94 h 106"/>
                <a:gd name="T36" fmla="*/ 93 w 143"/>
                <a:gd name="T37" fmla="*/ 91 h 106"/>
                <a:gd name="T38" fmla="*/ 94 w 143"/>
                <a:gd name="T39" fmla="*/ 90 h 106"/>
                <a:gd name="T40" fmla="*/ 98 w 143"/>
                <a:gd name="T41" fmla="*/ 90 h 106"/>
                <a:gd name="T42" fmla="*/ 116 w 143"/>
                <a:gd name="T43" fmla="*/ 80 h 106"/>
                <a:gd name="T44" fmla="*/ 122 w 143"/>
                <a:gd name="T45" fmla="*/ 82 h 106"/>
                <a:gd name="T46" fmla="*/ 129 w 143"/>
                <a:gd name="T47" fmla="*/ 80 h 106"/>
                <a:gd name="T48" fmla="*/ 135 w 143"/>
                <a:gd name="T49" fmla="*/ 70 h 106"/>
                <a:gd name="T50" fmla="*/ 143 w 143"/>
                <a:gd name="T51" fmla="*/ 55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5"/>
                    <a:pt x="137" y="39"/>
                    <a:pt x="130" y="38"/>
                  </a:cubicBezTo>
                  <a:cubicBezTo>
                    <a:pt x="130" y="38"/>
                    <a:pt x="130" y="37"/>
                    <a:pt x="130" y="37"/>
                  </a:cubicBezTo>
                  <a:cubicBezTo>
                    <a:pt x="130" y="25"/>
                    <a:pt x="120" y="15"/>
                    <a:pt x="108" y="15"/>
                  </a:cubicBezTo>
                  <a:cubicBezTo>
                    <a:pt x="102" y="15"/>
                    <a:pt x="97" y="17"/>
                    <a:pt x="93" y="21"/>
                  </a:cubicBezTo>
                  <a:cubicBezTo>
                    <a:pt x="89" y="9"/>
                    <a:pt x="77" y="0"/>
                    <a:pt x="63" y="0"/>
                  </a:cubicBezTo>
                  <a:cubicBezTo>
                    <a:pt x="52" y="0"/>
                    <a:pt x="43" y="5"/>
                    <a:pt x="37" y="13"/>
                  </a:cubicBezTo>
                  <a:cubicBezTo>
                    <a:pt x="35" y="12"/>
                    <a:pt x="32" y="11"/>
                    <a:pt x="29" y="11"/>
                  </a:cubicBezTo>
                  <a:cubicBezTo>
                    <a:pt x="25" y="11"/>
                    <a:pt x="22" y="12"/>
                    <a:pt x="19" y="14"/>
                  </a:cubicBezTo>
                  <a:cubicBezTo>
                    <a:pt x="14" y="17"/>
                    <a:pt x="11" y="23"/>
                    <a:pt x="11" y="29"/>
                  </a:cubicBezTo>
                  <a:cubicBezTo>
                    <a:pt x="4" y="33"/>
                    <a:pt x="0" y="41"/>
                    <a:pt x="0" y="49"/>
                  </a:cubicBezTo>
                  <a:cubicBezTo>
                    <a:pt x="0" y="50"/>
                    <a:pt x="0" y="50"/>
                    <a:pt x="0" y="51"/>
                  </a:cubicBezTo>
                  <a:cubicBezTo>
                    <a:pt x="0" y="51"/>
                    <a:pt x="0" y="52"/>
                    <a:pt x="0" y="52"/>
                  </a:cubicBezTo>
                  <a:cubicBezTo>
                    <a:pt x="0" y="63"/>
                    <a:pt x="8" y="72"/>
                    <a:pt x="18" y="73"/>
                  </a:cubicBezTo>
                  <a:cubicBezTo>
                    <a:pt x="18" y="74"/>
                    <a:pt x="18" y="74"/>
                    <a:pt x="18" y="75"/>
                  </a:cubicBezTo>
                  <a:cubicBezTo>
                    <a:pt x="18" y="92"/>
                    <a:pt x="32" y="106"/>
                    <a:pt x="49" y="106"/>
                  </a:cubicBezTo>
                  <a:cubicBezTo>
                    <a:pt x="59" y="106"/>
                    <a:pt x="69" y="100"/>
                    <a:pt x="75" y="92"/>
                  </a:cubicBezTo>
                  <a:cubicBezTo>
                    <a:pt x="77" y="93"/>
                    <a:pt x="80" y="94"/>
                    <a:pt x="83" y="94"/>
                  </a:cubicBezTo>
                  <a:cubicBezTo>
                    <a:pt x="87" y="94"/>
                    <a:pt x="90" y="93"/>
                    <a:pt x="93" y="91"/>
                  </a:cubicBezTo>
                  <a:cubicBezTo>
                    <a:pt x="94" y="91"/>
                    <a:pt x="94" y="90"/>
                    <a:pt x="94" y="90"/>
                  </a:cubicBezTo>
                  <a:cubicBezTo>
                    <a:pt x="96" y="90"/>
                    <a:pt x="97" y="90"/>
                    <a:pt x="98" y="90"/>
                  </a:cubicBezTo>
                  <a:cubicBezTo>
                    <a:pt x="105" y="90"/>
                    <a:pt x="112" y="86"/>
                    <a:pt x="116" y="80"/>
                  </a:cubicBezTo>
                  <a:cubicBezTo>
                    <a:pt x="118" y="81"/>
                    <a:pt x="120" y="82"/>
                    <a:pt x="122" y="82"/>
                  </a:cubicBezTo>
                  <a:cubicBezTo>
                    <a:pt x="125" y="82"/>
                    <a:pt x="127" y="81"/>
                    <a:pt x="129" y="80"/>
                  </a:cubicBezTo>
                  <a:cubicBezTo>
                    <a:pt x="133" y="78"/>
                    <a:pt x="135" y="74"/>
                    <a:pt x="135" y="70"/>
                  </a:cubicBezTo>
                  <a:cubicBezTo>
                    <a:pt x="140" y="66"/>
                    <a:pt x="143" y="61"/>
                    <a:pt x="143" y="55"/>
                  </a:cubicBezTo>
                  <a:cubicBezTo>
                    <a:pt x="143" y="55"/>
                    <a:pt x="143" y="54"/>
                    <a:pt x="143" y="54"/>
                  </a:cubicBezTo>
                  <a:cubicBezTo>
                    <a:pt x="143" y="53"/>
                    <a:pt x="143" y="53"/>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217"/>
            <p:cNvSpPr>
              <a:spLocks/>
            </p:cNvSpPr>
            <p:nvPr/>
          </p:nvSpPr>
          <p:spPr bwMode="auto">
            <a:xfrm flipH="1">
              <a:off x="7654836" y="4346167"/>
              <a:ext cx="18420" cy="618362"/>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18"/>
            <p:cNvSpPr>
              <a:spLocks/>
            </p:cNvSpPr>
            <p:nvPr/>
          </p:nvSpPr>
          <p:spPr bwMode="auto">
            <a:xfrm flipH="1">
              <a:off x="7610104" y="4346167"/>
              <a:ext cx="18420" cy="699933"/>
            </a:xfrm>
            <a:custGeom>
              <a:avLst/>
              <a:gdLst>
                <a:gd name="T0" fmla="*/ 2 w 5"/>
                <a:gd name="T1" fmla="*/ 190 h 190"/>
                <a:gd name="T2" fmla="*/ 0 w 5"/>
                <a:gd name="T3" fmla="*/ 187 h 190"/>
                <a:gd name="T4" fmla="*/ 0 w 5"/>
                <a:gd name="T5" fmla="*/ 2 h 190"/>
                <a:gd name="T6" fmla="*/ 2 w 5"/>
                <a:gd name="T7" fmla="*/ 0 h 190"/>
                <a:gd name="T8" fmla="*/ 5 w 5"/>
                <a:gd name="T9" fmla="*/ 2 h 190"/>
                <a:gd name="T10" fmla="*/ 5 w 5"/>
                <a:gd name="T11" fmla="*/ 187 h 190"/>
                <a:gd name="T12" fmla="*/ 2 w 5"/>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5" h="190">
                  <a:moveTo>
                    <a:pt x="2" y="190"/>
                  </a:moveTo>
                  <a:cubicBezTo>
                    <a:pt x="1" y="190"/>
                    <a:pt x="0" y="189"/>
                    <a:pt x="0" y="187"/>
                  </a:cubicBezTo>
                  <a:cubicBezTo>
                    <a:pt x="0" y="2"/>
                    <a:pt x="0" y="2"/>
                    <a:pt x="0" y="2"/>
                  </a:cubicBezTo>
                  <a:cubicBezTo>
                    <a:pt x="0" y="1"/>
                    <a:pt x="1" y="0"/>
                    <a:pt x="2" y="0"/>
                  </a:cubicBezTo>
                  <a:cubicBezTo>
                    <a:pt x="4" y="0"/>
                    <a:pt x="5" y="1"/>
                    <a:pt x="5" y="2"/>
                  </a:cubicBezTo>
                  <a:cubicBezTo>
                    <a:pt x="5" y="187"/>
                    <a:pt x="5" y="187"/>
                    <a:pt x="5" y="187"/>
                  </a:cubicBezTo>
                  <a:cubicBezTo>
                    <a:pt x="5" y="189"/>
                    <a:pt x="4" y="190"/>
                    <a:pt x="2"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219"/>
            <p:cNvSpPr>
              <a:spLocks/>
            </p:cNvSpPr>
            <p:nvPr/>
          </p:nvSpPr>
          <p:spPr bwMode="auto">
            <a:xfrm flipH="1">
              <a:off x="7570634" y="4346167"/>
              <a:ext cx="18420" cy="618362"/>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9" name="Group 318"/>
          <p:cNvGrpSpPr/>
          <p:nvPr/>
        </p:nvGrpSpPr>
        <p:grpSpPr>
          <a:xfrm>
            <a:off x="8467743" y="2176319"/>
            <a:ext cx="526265" cy="1899817"/>
            <a:chOff x="8150222" y="2574486"/>
            <a:chExt cx="526265" cy="1899817"/>
          </a:xfrm>
        </p:grpSpPr>
        <p:sp>
          <p:nvSpPr>
            <p:cNvPr id="293" name="Freeform 184"/>
            <p:cNvSpPr>
              <a:spLocks/>
            </p:cNvSpPr>
            <p:nvPr/>
          </p:nvSpPr>
          <p:spPr bwMode="auto">
            <a:xfrm>
              <a:off x="8365991" y="3774370"/>
              <a:ext cx="18420" cy="618362"/>
            </a:xfrm>
            <a:custGeom>
              <a:avLst/>
              <a:gdLst>
                <a:gd name="T0" fmla="*/ 2 w 5"/>
                <a:gd name="T1" fmla="*/ 168 h 168"/>
                <a:gd name="T2" fmla="*/ 0 w 5"/>
                <a:gd name="T3" fmla="*/ 166 h 168"/>
                <a:gd name="T4" fmla="*/ 0 w 5"/>
                <a:gd name="T5" fmla="*/ 2 h 168"/>
                <a:gd name="T6" fmla="*/ 2 w 5"/>
                <a:gd name="T7" fmla="*/ 0 h 168"/>
                <a:gd name="T8" fmla="*/ 5 w 5"/>
                <a:gd name="T9" fmla="*/ 2 h 168"/>
                <a:gd name="T10" fmla="*/ 5 w 5"/>
                <a:gd name="T11" fmla="*/ 166 h 168"/>
                <a:gd name="T12" fmla="*/ 2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2" y="168"/>
                  </a:moveTo>
                  <a:cubicBezTo>
                    <a:pt x="1" y="168"/>
                    <a:pt x="0" y="167"/>
                    <a:pt x="0" y="166"/>
                  </a:cubicBezTo>
                  <a:cubicBezTo>
                    <a:pt x="0" y="2"/>
                    <a:pt x="0" y="2"/>
                    <a:pt x="0" y="2"/>
                  </a:cubicBezTo>
                  <a:cubicBezTo>
                    <a:pt x="0" y="1"/>
                    <a:pt x="1" y="0"/>
                    <a:pt x="2" y="0"/>
                  </a:cubicBezTo>
                  <a:cubicBezTo>
                    <a:pt x="4" y="0"/>
                    <a:pt x="5" y="1"/>
                    <a:pt x="5" y="2"/>
                  </a:cubicBezTo>
                  <a:cubicBezTo>
                    <a:pt x="5" y="166"/>
                    <a:pt x="5" y="166"/>
                    <a:pt x="5" y="166"/>
                  </a:cubicBezTo>
                  <a:cubicBezTo>
                    <a:pt x="5" y="167"/>
                    <a:pt x="4" y="168"/>
                    <a:pt x="2"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185"/>
            <p:cNvSpPr>
              <a:spLocks/>
            </p:cNvSpPr>
            <p:nvPr/>
          </p:nvSpPr>
          <p:spPr bwMode="auto">
            <a:xfrm>
              <a:off x="8408092" y="3774370"/>
              <a:ext cx="21051" cy="699933"/>
            </a:xfrm>
            <a:custGeom>
              <a:avLst/>
              <a:gdLst>
                <a:gd name="T0" fmla="*/ 3 w 6"/>
                <a:gd name="T1" fmla="*/ 190 h 190"/>
                <a:gd name="T2" fmla="*/ 0 w 6"/>
                <a:gd name="T3" fmla="*/ 188 h 190"/>
                <a:gd name="T4" fmla="*/ 0 w 6"/>
                <a:gd name="T5" fmla="*/ 2 h 190"/>
                <a:gd name="T6" fmla="*/ 3 w 6"/>
                <a:gd name="T7" fmla="*/ 0 h 190"/>
                <a:gd name="T8" fmla="*/ 6 w 6"/>
                <a:gd name="T9" fmla="*/ 2 h 190"/>
                <a:gd name="T10" fmla="*/ 6 w 6"/>
                <a:gd name="T11" fmla="*/ 188 h 190"/>
                <a:gd name="T12" fmla="*/ 3 w 6"/>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6" h="190">
                  <a:moveTo>
                    <a:pt x="3" y="190"/>
                  </a:moveTo>
                  <a:cubicBezTo>
                    <a:pt x="2" y="190"/>
                    <a:pt x="0" y="189"/>
                    <a:pt x="0" y="188"/>
                  </a:cubicBezTo>
                  <a:cubicBezTo>
                    <a:pt x="0" y="2"/>
                    <a:pt x="0" y="2"/>
                    <a:pt x="0" y="2"/>
                  </a:cubicBezTo>
                  <a:cubicBezTo>
                    <a:pt x="0" y="1"/>
                    <a:pt x="2" y="0"/>
                    <a:pt x="3" y="0"/>
                  </a:cubicBezTo>
                  <a:cubicBezTo>
                    <a:pt x="4" y="0"/>
                    <a:pt x="6" y="1"/>
                    <a:pt x="6" y="2"/>
                  </a:cubicBezTo>
                  <a:cubicBezTo>
                    <a:pt x="6" y="188"/>
                    <a:pt x="6" y="188"/>
                    <a:pt x="6" y="188"/>
                  </a:cubicBezTo>
                  <a:cubicBezTo>
                    <a:pt x="6" y="189"/>
                    <a:pt x="4" y="190"/>
                    <a:pt x="3"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186"/>
            <p:cNvSpPr>
              <a:spLocks/>
            </p:cNvSpPr>
            <p:nvPr/>
          </p:nvSpPr>
          <p:spPr bwMode="auto">
            <a:xfrm>
              <a:off x="8452823" y="3774370"/>
              <a:ext cx="18420" cy="618362"/>
            </a:xfrm>
            <a:custGeom>
              <a:avLst/>
              <a:gdLst>
                <a:gd name="T0" fmla="*/ 3 w 5"/>
                <a:gd name="T1" fmla="*/ 168 h 168"/>
                <a:gd name="T2" fmla="*/ 0 w 5"/>
                <a:gd name="T3" fmla="*/ 166 h 168"/>
                <a:gd name="T4" fmla="*/ 0 w 5"/>
                <a:gd name="T5" fmla="*/ 2 h 168"/>
                <a:gd name="T6" fmla="*/ 3 w 5"/>
                <a:gd name="T7" fmla="*/ 0 h 168"/>
                <a:gd name="T8" fmla="*/ 5 w 5"/>
                <a:gd name="T9" fmla="*/ 2 h 168"/>
                <a:gd name="T10" fmla="*/ 5 w 5"/>
                <a:gd name="T11" fmla="*/ 166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6"/>
                  </a:cubicBezTo>
                  <a:cubicBezTo>
                    <a:pt x="0" y="2"/>
                    <a:pt x="0" y="2"/>
                    <a:pt x="0" y="2"/>
                  </a:cubicBezTo>
                  <a:cubicBezTo>
                    <a:pt x="0" y="1"/>
                    <a:pt x="1" y="0"/>
                    <a:pt x="3" y="0"/>
                  </a:cubicBezTo>
                  <a:cubicBezTo>
                    <a:pt x="4" y="0"/>
                    <a:pt x="5" y="1"/>
                    <a:pt x="5" y="2"/>
                  </a:cubicBezTo>
                  <a:cubicBezTo>
                    <a:pt x="5" y="166"/>
                    <a:pt x="5" y="166"/>
                    <a:pt x="5" y="166"/>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187"/>
            <p:cNvSpPr>
              <a:spLocks noChangeArrowheads="1"/>
            </p:cNvSpPr>
            <p:nvPr/>
          </p:nvSpPr>
          <p:spPr bwMode="auto">
            <a:xfrm>
              <a:off x="8263368" y="3369146"/>
              <a:ext cx="299971" cy="18945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188"/>
            <p:cNvSpPr>
              <a:spLocks/>
            </p:cNvSpPr>
            <p:nvPr/>
          </p:nvSpPr>
          <p:spPr bwMode="auto">
            <a:xfrm>
              <a:off x="8263368" y="3132327"/>
              <a:ext cx="299971" cy="236819"/>
            </a:xfrm>
            <a:custGeom>
              <a:avLst/>
              <a:gdLst>
                <a:gd name="T0" fmla="*/ 26 w 81"/>
                <a:gd name="T1" fmla="*/ 64 h 64"/>
                <a:gd name="T2" fmla="*/ 0 w 81"/>
                <a:gd name="T3" fmla="*/ 64 h 64"/>
                <a:gd name="T4" fmla="*/ 0 w 81"/>
                <a:gd name="T5" fmla="*/ 46 h 64"/>
                <a:gd name="T6" fmla="*/ 0 w 81"/>
                <a:gd name="T7" fmla="*/ 45 h 64"/>
                <a:gd name="T8" fmla="*/ 31 w 81"/>
                <a:gd name="T9" fmla="*/ 0 h 64"/>
                <a:gd name="T10" fmla="*/ 50 w 81"/>
                <a:gd name="T11" fmla="*/ 0 h 64"/>
                <a:gd name="T12" fmla="*/ 81 w 81"/>
                <a:gd name="T13" fmla="*/ 45 h 64"/>
                <a:gd name="T14" fmla="*/ 81 w 81"/>
                <a:gd name="T15" fmla="*/ 46 h 64"/>
                <a:gd name="T16" fmla="*/ 81 w 81"/>
                <a:gd name="T17" fmla="*/ 46 h 64"/>
                <a:gd name="T18" fmla="*/ 81 w 81"/>
                <a:gd name="T19" fmla="*/ 64 h 64"/>
                <a:gd name="T20" fmla="*/ 26 w 81"/>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4">
                  <a:moveTo>
                    <a:pt x="26" y="64"/>
                  </a:moveTo>
                  <a:cubicBezTo>
                    <a:pt x="0" y="64"/>
                    <a:pt x="0" y="64"/>
                    <a:pt x="0" y="64"/>
                  </a:cubicBezTo>
                  <a:cubicBezTo>
                    <a:pt x="0" y="46"/>
                    <a:pt x="0" y="46"/>
                    <a:pt x="0" y="46"/>
                  </a:cubicBezTo>
                  <a:cubicBezTo>
                    <a:pt x="0" y="45"/>
                    <a:pt x="0" y="45"/>
                    <a:pt x="0" y="45"/>
                  </a:cubicBezTo>
                  <a:cubicBezTo>
                    <a:pt x="31" y="0"/>
                    <a:pt x="31" y="0"/>
                    <a:pt x="31" y="0"/>
                  </a:cubicBezTo>
                  <a:cubicBezTo>
                    <a:pt x="50" y="0"/>
                    <a:pt x="50" y="0"/>
                    <a:pt x="50" y="0"/>
                  </a:cubicBezTo>
                  <a:cubicBezTo>
                    <a:pt x="81" y="45"/>
                    <a:pt x="81" y="45"/>
                    <a:pt x="81" y="45"/>
                  </a:cubicBezTo>
                  <a:cubicBezTo>
                    <a:pt x="81" y="46"/>
                    <a:pt x="81" y="46"/>
                    <a:pt x="81" y="46"/>
                  </a:cubicBezTo>
                  <a:cubicBezTo>
                    <a:pt x="81" y="46"/>
                    <a:pt x="81" y="46"/>
                    <a:pt x="81" y="46"/>
                  </a:cubicBezTo>
                  <a:cubicBezTo>
                    <a:pt x="81" y="64"/>
                    <a:pt x="81" y="64"/>
                    <a:pt x="81" y="64"/>
                  </a:cubicBezTo>
                  <a:lnTo>
                    <a:pt x="26" y="6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189"/>
            <p:cNvSpPr>
              <a:spLocks/>
            </p:cNvSpPr>
            <p:nvPr/>
          </p:nvSpPr>
          <p:spPr bwMode="auto">
            <a:xfrm>
              <a:off x="8281788" y="3300732"/>
              <a:ext cx="73677" cy="68414"/>
            </a:xfrm>
            <a:custGeom>
              <a:avLst/>
              <a:gdLst>
                <a:gd name="T0" fmla="*/ 28 w 28"/>
                <a:gd name="T1" fmla="*/ 26 h 26"/>
                <a:gd name="T2" fmla="*/ 28 w 28"/>
                <a:gd name="T3" fmla="*/ 26 h 26"/>
                <a:gd name="T4" fmla="*/ 0 w 28"/>
                <a:gd name="T5" fmla="*/ 26 h 26"/>
                <a:gd name="T6" fmla="*/ 0 w 28"/>
                <a:gd name="T7" fmla="*/ 0 h 26"/>
                <a:gd name="T8" fmla="*/ 28 w 28"/>
                <a:gd name="T9" fmla="*/ 0 h 26"/>
                <a:gd name="T10" fmla="*/ 28 w 28"/>
                <a:gd name="T11" fmla="*/ 26 h 26"/>
              </a:gdLst>
              <a:ahLst/>
              <a:cxnLst>
                <a:cxn ang="0">
                  <a:pos x="T0" y="T1"/>
                </a:cxn>
                <a:cxn ang="0">
                  <a:pos x="T2" y="T3"/>
                </a:cxn>
                <a:cxn ang="0">
                  <a:pos x="T4" y="T5"/>
                </a:cxn>
                <a:cxn ang="0">
                  <a:pos x="T6" y="T7"/>
                </a:cxn>
                <a:cxn ang="0">
                  <a:pos x="T8" y="T9"/>
                </a:cxn>
                <a:cxn ang="0">
                  <a:pos x="T10" y="T11"/>
                </a:cxn>
              </a:cxnLst>
              <a:rect l="0" t="0" r="r" b="b"/>
              <a:pathLst>
                <a:path w="28" h="26">
                  <a:moveTo>
                    <a:pt x="28" y="26"/>
                  </a:moveTo>
                  <a:lnTo>
                    <a:pt x="28" y="26"/>
                  </a:lnTo>
                  <a:lnTo>
                    <a:pt x="0" y="26"/>
                  </a:lnTo>
                  <a:lnTo>
                    <a:pt x="0" y="0"/>
                  </a:lnTo>
                  <a:lnTo>
                    <a:pt x="28" y="0"/>
                  </a:lnTo>
                  <a:lnTo>
                    <a:pt x="28" y="2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190"/>
            <p:cNvSpPr>
              <a:spLocks/>
            </p:cNvSpPr>
            <p:nvPr/>
          </p:nvSpPr>
          <p:spPr bwMode="auto">
            <a:xfrm>
              <a:off x="8281788" y="3132327"/>
              <a:ext cx="136829" cy="168405"/>
            </a:xfrm>
            <a:custGeom>
              <a:avLst/>
              <a:gdLst>
                <a:gd name="T0" fmla="*/ 52 w 52"/>
                <a:gd name="T1" fmla="*/ 0 h 64"/>
                <a:gd name="T2" fmla="*/ 44 w 52"/>
                <a:gd name="T3" fmla="*/ 0 h 64"/>
                <a:gd name="T4" fmla="*/ 0 w 52"/>
                <a:gd name="T5" fmla="*/ 64 h 64"/>
                <a:gd name="T6" fmla="*/ 28 w 52"/>
                <a:gd name="T7" fmla="*/ 6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44" y="0"/>
                  </a:lnTo>
                  <a:lnTo>
                    <a:pt x="0" y="64"/>
                  </a:lnTo>
                  <a:lnTo>
                    <a:pt x="28" y="64"/>
                  </a:lnTo>
                  <a:lnTo>
                    <a:pt x="5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Rectangle 191"/>
            <p:cNvSpPr>
              <a:spLocks noChangeArrowheads="1"/>
            </p:cNvSpPr>
            <p:nvPr/>
          </p:nvSpPr>
          <p:spPr bwMode="auto">
            <a:xfrm>
              <a:off x="8281788" y="3369146"/>
              <a:ext cx="73677" cy="18945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192"/>
            <p:cNvSpPr>
              <a:spLocks/>
            </p:cNvSpPr>
            <p:nvPr/>
          </p:nvSpPr>
          <p:spPr bwMode="auto">
            <a:xfrm>
              <a:off x="8150222" y="3463874"/>
              <a:ext cx="526265" cy="389436"/>
            </a:xfrm>
            <a:custGeom>
              <a:avLst/>
              <a:gdLst>
                <a:gd name="T0" fmla="*/ 143 w 143"/>
                <a:gd name="T1" fmla="*/ 53 h 106"/>
                <a:gd name="T2" fmla="*/ 130 w 143"/>
                <a:gd name="T3" fmla="*/ 39 h 106"/>
                <a:gd name="T4" fmla="*/ 130 w 143"/>
                <a:gd name="T5" fmla="*/ 38 h 106"/>
                <a:gd name="T6" fmla="*/ 108 w 143"/>
                <a:gd name="T7" fmla="*/ 16 h 106"/>
                <a:gd name="T8" fmla="*/ 93 w 143"/>
                <a:gd name="T9" fmla="*/ 22 h 106"/>
                <a:gd name="T10" fmla="*/ 63 w 143"/>
                <a:gd name="T11" fmla="*/ 0 h 106"/>
                <a:gd name="T12" fmla="*/ 38 w 143"/>
                <a:gd name="T13" fmla="*/ 14 h 106"/>
                <a:gd name="T14" fmla="*/ 29 w 143"/>
                <a:gd name="T15" fmla="*/ 12 h 106"/>
                <a:gd name="T16" fmla="*/ 19 w 143"/>
                <a:gd name="T17" fmla="*/ 15 h 106"/>
                <a:gd name="T18" fmla="*/ 11 w 143"/>
                <a:gd name="T19" fmla="*/ 29 h 106"/>
                <a:gd name="T20" fmla="*/ 0 w 143"/>
                <a:gd name="T21" fmla="*/ 50 h 106"/>
                <a:gd name="T22" fmla="*/ 0 w 143"/>
                <a:gd name="T23" fmla="*/ 52 h 106"/>
                <a:gd name="T24" fmla="*/ 0 w 143"/>
                <a:gd name="T25" fmla="*/ 53 h 106"/>
                <a:gd name="T26" fmla="*/ 18 w 143"/>
                <a:gd name="T27" fmla="*/ 74 h 106"/>
                <a:gd name="T28" fmla="*/ 18 w 143"/>
                <a:gd name="T29" fmla="*/ 75 h 106"/>
                <a:gd name="T30" fmla="*/ 49 w 143"/>
                <a:gd name="T31" fmla="*/ 106 h 106"/>
                <a:gd name="T32" fmla="*/ 75 w 143"/>
                <a:gd name="T33" fmla="*/ 92 h 106"/>
                <a:gd name="T34" fmla="*/ 83 w 143"/>
                <a:gd name="T35" fmla="*/ 95 h 106"/>
                <a:gd name="T36" fmla="*/ 93 w 143"/>
                <a:gd name="T37" fmla="*/ 92 h 106"/>
                <a:gd name="T38" fmla="*/ 95 w 143"/>
                <a:gd name="T39" fmla="*/ 91 h 106"/>
                <a:gd name="T40" fmla="*/ 98 w 143"/>
                <a:gd name="T41" fmla="*/ 91 h 106"/>
                <a:gd name="T42" fmla="*/ 116 w 143"/>
                <a:gd name="T43" fmla="*/ 81 h 106"/>
                <a:gd name="T44" fmla="*/ 122 w 143"/>
                <a:gd name="T45" fmla="*/ 83 h 106"/>
                <a:gd name="T46" fmla="*/ 130 w 143"/>
                <a:gd name="T47" fmla="*/ 81 h 106"/>
                <a:gd name="T48" fmla="*/ 135 w 143"/>
                <a:gd name="T49" fmla="*/ 70 h 106"/>
                <a:gd name="T50" fmla="*/ 143 w 143"/>
                <a:gd name="T51" fmla="*/ 56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6"/>
                    <a:pt x="138" y="40"/>
                    <a:pt x="130" y="39"/>
                  </a:cubicBezTo>
                  <a:cubicBezTo>
                    <a:pt x="130" y="38"/>
                    <a:pt x="130" y="38"/>
                    <a:pt x="130" y="38"/>
                  </a:cubicBezTo>
                  <a:cubicBezTo>
                    <a:pt x="130" y="25"/>
                    <a:pt x="121" y="16"/>
                    <a:pt x="108" y="16"/>
                  </a:cubicBezTo>
                  <a:cubicBezTo>
                    <a:pt x="102" y="16"/>
                    <a:pt x="97" y="18"/>
                    <a:pt x="93" y="22"/>
                  </a:cubicBezTo>
                  <a:cubicBezTo>
                    <a:pt x="89" y="9"/>
                    <a:pt x="77" y="0"/>
                    <a:pt x="63" y="0"/>
                  </a:cubicBezTo>
                  <a:cubicBezTo>
                    <a:pt x="53" y="0"/>
                    <a:pt x="43" y="6"/>
                    <a:pt x="38" y="14"/>
                  </a:cubicBezTo>
                  <a:cubicBezTo>
                    <a:pt x="35" y="13"/>
                    <a:pt x="32" y="12"/>
                    <a:pt x="29" y="12"/>
                  </a:cubicBezTo>
                  <a:cubicBezTo>
                    <a:pt x="25" y="12"/>
                    <a:pt x="22" y="13"/>
                    <a:pt x="19" y="15"/>
                  </a:cubicBezTo>
                  <a:cubicBezTo>
                    <a:pt x="14" y="18"/>
                    <a:pt x="11" y="23"/>
                    <a:pt x="11" y="29"/>
                  </a:cubicBezTo>
                  <a:cubicBezTo>
                    <a:pt x="5" y="34"/>
                    <a:pt x="0" y="41"/>
                    <a:pt x="0" y="50"/>
                  </a:cubicBezTo>
                  <a:cubicBezTo>
                    <a:pt x="0" y="50"/>
                    <a:pt x="0" y="51"/>
                    <a:pt x="0" y="52"/>
                  </a:cubicBezTo>
                  <a:cubicBezTo>
                    <a:pt x="0" y="52"/>
                    <a:pt x="0" y="53"/>
                    <a:pt x="0" y="53"/>
                  </a:cubicBezTo>
                  <a:cubicBezTo>
                    <a:pt x="0" y="64"/>
                    <a:pt x="8" y="72"/>
                    <a:pt x="18" y="74"/>
                  </a:cubicBezTo>
                  <a:cubicBezTo>
                    <a:pt x="18" y="74"/>
                    <a:pt x="18" y="75"/>
                    <a:pt x="18" y="75"/>
                  </a:cubicBezTo>
                  <a:cubicBezTo>
                    <a:pt x="18" y="92"/>
                    <a:pt x="32" y="106"/>
                    <a:pt x="49" y="106"/>
                  </a:cubicBezTo>
                  <a:cubicBezTo>
                    <a:pt x="60" y="106"/>
                    <a:pt x="69" y="101"/>
                    <a:pt x="75" y="92"/>
                  </a:cubicBezTo>
                  <a:cubicBezTo>
                    <a:pt x="77" y="94"/>
                    <a:pt x="80" y="95"/>
                    <a:pt x="83" y="95"/>
                  </a:cubicBezTo>
                  <a:cubicBezTo>
                    <a:pt x="87" y="95"/>
                    <a:pt x="90" y="94"/>
                    <a:pt x="93" y="92"/>
                  </a:cubicBezTo>
                  <a:cubicBezTo>
                    <a:pt x="94" y="91"/>
                    <a:pt x="94" y="91"/>
                    <a:pt x="95" y="91"/>
                  </a:cubicBezTo>
                  <a:cubicBezTo>
                    <a:pt x="96" y="91"/>
                    <a:pt x="97" y="91"/>
                    <a:pt x="98" y="91"/>
                  </a:cubicBezTo>
                  <a:cubicBezTo>
                    <a:pt x="106" y="91"/>
                    <a:pt x="112" y="87"/>
                    <a:pt x="116" y="81"/>
                  </a:cubicBezTo>
                  <a:cubicBezTo>
                    <a:pt x="118" y="82"/>
                    <a:pt x="120" y="83"/>
                    <a:pt x="122" y="83"/>
                  </a:cubicBezTo>
                  <a:cubicBezTo>
                    <a:pt x="125" y="83"/>
                    <a:pt x="128" y="82"/>
                    <a:pt x="130" y="81"/>
                  </a:cubicBezTo>
                  <a:cubicBezTo>
                    <a:pt x="133" y="78"/>
                    <a:pt x="135" y="75"/>
                    <a:pt x="135" y="70"/>
                  </a:cubicBezTo>
                  <a:cubicBezTo>
                    <a:pt x="140" y="67"/>
                    <a:pt x="143" y="62"/>
                    <a:pt x="143" y="56"/>
                  </a:cubicBezTo>
                  <a:cubicBezTo>
                    <a:pt x="143" y="55"/>
                    <a:pt x="143" y="55"/>
                    <a:pt x="143" y="54"/>
                  </a:cubicBezTo>
                  <a:cubicBezTo>
                    <a:pt x="143" y="54"/>
                    <a:pt x="143" y="54"/>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193"/>
            <p:cNvSpPr>
              <a:spLocks/>
            </p:cNvSpPr>
            <p:nvPr/>
          </p:nvSpPr>
          <p:spPr bwMode="auto">
            <a:xfrm>
              <a:off x="8263368" y="2811305"/>
              <a:ext cx="294708" cy="39471"/>
            </a:xfrm>
            <a:custGeom>
              <a:avLst/>
              <a:gdLst>
                <a:gd name="T0" fmla="*/ 105 w 112"/>
                <a:gd name="T1" fmla="*/ 15 h 15"/>
                <a:gd name="T2" fmla="*/ 7 w 112"/>
                <a:gd name="T3" fmla="*/ 15 h 15"/>
                <a:gd name="T4" fmla="*/ 7 w 112"/>
                <a:gd name="T5" fmla="*/ 15 h 15"/>
                <a:gd name="T6" fmla="*/ 6 w 112"/>
                <a:gd name="T7" fmla="*/ 15 h 15"/>
                <a:gd name="T8" fmla="*/ 4 w 112"/>
                <a:gd name="T9" fmla="*/ 14 h 15"/>
                <a:gd name="T10" fmla="*/ 0 w 112"/>
                <a:gd name="T11" fmla="*/ 8 h 15"/>
                <a:gd name="T12" fmla="*/ 0 w 112"/>
                <a:gd name="T13" fmla="*/ 8 h 15"/>
                <a:gd name="T14" fmla="*/ 4 w 112"/>
                <a:gd name="T15" fmla="*/ 4 h 15"/>
                <a:gd name="T16" fmla="*/ 6 w 112"/>
                <a:gd name="T17" fmla="*/ 3 h 15"/>
                <a:gd name="T18" fmla="*/ 7 w 112"/>
                <a:gd name="T19" fmla="*/ 0 h 15"/>
                <a:gd name="T20" fmla="*/ 105 w 112"/>
                <a:gd name="T21" fmla="*/ 0 h 15"/>
                <a:gd name="T22" fmla="*/ 105 w 112"/>
                <a:gd name="T23" fmla="*/ 0 h 15"/>
                <a:gd name="T24" fmla="*/ 109 w 112"/>
                <a:gd name="T25" fmla="*/ 3 h 15"/>
                <a:gd name="T26" fmla="*/ 111 w 112"/>
                <a:gd name="T27" fmla="*/ 4 h 15"/>
                <a:gd name="T28" fmla="*/ 112 w 112"/>
                <a:gd name="T29" fmla="*/ 8 h 15"/>
                <a:gd name="T30" fmla="*/ 112 w 112"/>
                <a:gd name="T31" fmla="*/ 8 h 15"/>
                <a:gd name="T32" fmla="*/ 112 w 112"/>
                <a:gd name="T33" fmla="*/ 11 h 15"/>
                <a:gd name="T34" fmla="*/ 111 w 112"/>
                <a:gd name="T35" fmla="*/ 14 h 15"/>
                <a:gd name="T36" fmla="*/ 109 w 112"/>
                <a:gd name="T37" fmla="*/ 15 h 15"/>
                <a:gd name="T38" fmla="*/ 105 w 112"/>
                <a:gd name="T39" fmla="*/ 15 h 15"/>
                <a:gd name="T40" fmla="*/ 105 w 112"/>
                <a:gd name="T41" fmla="*/ 15 h 15"/>
                <a:gd name="T42" fmla="*/ 105 w 112"/>
                <a:gd name="T43" fmla="*/ 15 h 15"/>
                <a:gd name="T44" fmla="*/ 105 w 11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5">
                  <a:moveTo>
                    <a:pt x="105" y="15"/>
                  </a:moveTo>
                  <a:lnTo>
                    <a:pt x="7" y="15"/>
                  </a:lnTo>
                  <a:lnTo>
                    <a:pt x="7" y="15"/>
                  </a:lnTo>
                  <a:lnTo>
                    <a:pt x="6" y="15"/>
                  </a:lnTo>
                  <a:lnTo>
                    <a:pt x="4" y="14"/>
                  </a:lnTo>
                  <a:lnTo>
                    <a:pt x="0" y="8"/>
                  </a:lnTo>
                  <a:lnTo>
                    <a:pt x="0" y="8"/>
                  </a:lnTo>
                  <a:lnTo>
                    <a:pt x="4" y="4"/>
                  </a:lnTo>
                  <a:lnTo>
                    <a:pt x="6" y="3"/>
                  </a:lnTo>
                  <a:lnTo>
                    <a:pt x="7" y="0"/>
                  </a:lnTo>
                  <a:lnTo>
                    <a:pt x="105" y="0"/>
                  </a:lnTo>
                  <a:lnTo>
                    <a:pt x="105" y="0"/>
                  </a:lnTo>
                  <a:lnTo>
                    <a:pt x="109" y="3"/>
                  </a:lnTo>
                  <a:lnTo>
                    <a:pt x="111" y="4"/>
                  </a:lnTo>
                  <a:lnTo>
                    <a:pt x="112" y="8"/>
                  </a:lnTo>
                  <a:lnTo>
                    <a:pt x="112" y="8"/>
                  </a:lnTo>
                  <a:lnTo>
                    <a:pt x="112" y="11"/>
                  </a:lnTo>
                  <a:lnTo>
                    <a:pt x="111" y="14"/>
                  </a:lnTo>
                  <a:lnTo>
                    <a:pt x="109" y="15"/>
                  </a:lnTo>
                  <a:lnTo>
                    <a:pt x="105" y="15"/>
                  </a:lnTo>
                  <a:lnTo>
                    <a:pt x="105" y="15"/>
                  </a:lnTo>
                  <a:lnTo>
                    <a:pt x="105" y="15"/>
                  </a:lnTo>
                  <a:lnTo>
                    <a:pt x="105" y="1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194"/>
            <p:cNvSpPr>
              <a:spLocks/>
            </p:cNvSpPr>
            <p:nvPr/>
          </p:nvSpPr>
          <p:spPr bwMode="auto">
            <a:xfrm>
              <a:off x="8381779" y="2734998"/>
              <a:ext cx="176300" cy="39471"/>
            </a:xfrm>
            <a:custGeom>
              <a:avLst/>
              <a:gdLst>
                <a:gd name="T0" fmla="*/ 60 w 67"/>
                <a:gd name="T1" fmla="*/ 15 h 15"/>
                <a:gd name="T2" fmla="*/ 7 w 67"/>
                <a:gd name="T3" fmla="*/ 15 h 15"/>
                <a:gd name="T4" fmla="*/ 7 w 67"/>
                <a:gd name="T5" fmla="*/ 15 h 15"/>
                <a:gd name="T6" fmla="*/ 4 w 67"/>
                <a:gd name="T7" fmla="*/ 12 h 15"/>
                <a:gd name="T8" fmla="*/ 3 w 67"/>
                <a:gd name="T9" fmla="*/ 12 h 15"/>
                <a:gd name="T10" fmla="*/ 0 w 67"/>
                <a:gd name="T11" fmla="*/ 9 h 15"/>
                <a:gd name="T12" fmla="*/ 0 w 67"/>
                <a:gd name="T13" fmla="*/ 7 h 15"/>
                <a:gd name="T14" fmla="*/ 0 w 67"/>
                <a:gd name="T15" fmla="*/ 7 h 15"/>
                <a:gd name="T16" fmla="*/ 0 w 67"/>
                <a:gd name="T17" fmla="*/ 2 h 15"/>
                <a:gd name="T18" fmla="*/ 3 w 67"/>
                <a:gd name="T19" fmla="*/ 1 h 15"/>
                <a:gd name="T20" fmla="*/ 7 w 67"/>
                <a:gd name="T21" fmla="*/ 0 h 15"/>
                <a:gd name="T22" fmla="*/ 60 w 67"/>
                <a:gd name="T23" fmla="*/ 0 h 15"/>
                <a:gd name="T24" fmla="*/ 60 w 67"/>
                <a:gd name="T25" fmla="*/ 0 h 15"/>
                <a:gd name="T26" fmla="*/ 64 w 67"/>
                <a:gd name="T27" fmla="*/ 0 h 15"/>
                <a:gd name="T28" fmla="*/ 66 w 67"/>
                <a:gd name="T29" fmla="*/ 1 h 15"/>
                <a:gd name="T30" fmla="*/ 67 w 67"/>
                <a:gd name="T31" fmla="*/ 2 h 15"/>
                <a:gd name="T32" fmla="*/ 67 w 67"/>
                <a:gd name="T33" fmla="*/ 7 h 15"/>
                <a:gd name="T34" fmla="*/ 67 w 67"/>
                <a:gd name="T35" fmla="*/ 7 h 15"/>
                <a:gd name="T36" fmla="*/ 67 w 67"/>
                <a:gd name="T37" fmla="*/ 9 h 15"/>
                <a:gd name="T38" fmla="*/ 66 w 67"/>
                <a:gd name="T39" fmla="*/ 12 h 15"/>
                <a:gd name="T40" fmla="*/ 64 w 67"/>
                <a:gd name="T41" fmla="*/ 12 h 15"/>
                <a:gd name="T42" fmla="*/ 60 w 67"/>
                <a:gd name="T43" fmla="*/ 15 h 15"/>
                <a:gd name="T44" fmla="*/ 60 w 67"/>
                <a:gd name="T45" fmla="*/ 15 h 15"/>
                <a:gd name="T46" fmla="*/ 60 w 67"/>
                <a:gd name="T47" fmla="*/ 15 h 15"/>
                <a:gd name="T48" fmla="*/ 60 w 67"/>
                <a:gd name="T4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5">
                  <a:moveTo>
                    <a:pt x="60" y="15"/>
                  </a:moveTo>
                  <a:lnTo>
                    <a:pt x="7" y="15"/>
                  </a:lnTo>
                  <a:lnTo>
                    <a:pt x="7" y="15"/>
                  </a:lnTo>
                  <a:lnTo>
                    <a:pt x="4" y="12"/>
                  </a:lnTo>
                  <a:lnTo>
                    <a:pt x="3" y="12"/>
                  </a:lnTo>
                  <a:lnTo>
                    <a:pt x="0" y="9"/>
                  </a:lnTo>
                  <a:lnTo>
                    <a:pt x="0" y="7"/>
                  </a:lnTo>
                  <a:lnTo>
                    <a:pt x="0" y="7"/>
                  </a:lnTo>
                  <a:lnTo>
                    <a:pt x="0" y="2"/>
                  </a:lnTo>
                  <a:lnTo>
                    <a:pt x="3" y="1"/>
                  </a:lnTo>
                  <a:lnTo>
                    <a:pt x="7" y="0"/>
                  </a:lnTo>
                  <a:lnTo>
                    <a:pt x="60" y="0"/>
                  </a:lnTo>
                  <a:lnTo>
                    <a:pt x="60" y="0"/>
                  </a:lnTo>
                  <a:lnTo>
                    <a:pt x="64" y="0"/>
                  </a:lnTo>
                  <a:lnTo>
                    <a:pt x="66" y="1"/>
                  </a:lnTo>
                  <a:lnTo>
                    <a:pt x="67" y="2"/>
                  </a:lnTo>
                  <a:lnTo>
                    <a:pt x="67" y="7"/>
                  </a:lnTo>
                  <a:lnTo>
                    <a:pt x="67" y="7"/>
                  </a:lnTo>
                  <a:lnTo>
                    <a:pt x="67" y="9"/>
                  </a:lnTo>
                  <a:lnTo>
                    <a:pt x="66" y="12"/>
                  </a:lnTo>
                  <a:lnTo>
                    <a:pt x="64" y="12"/>
                  </a:lnTo>
                  <a:lnTo>
                    <a:pt x="60" y="15"/>
                  </a:lnTo>
                  <a:lnTo>
                    <a:pt x="60" y="15"/>
                  </a:lnTo>
                  <a:lnTo>
                    <a:pt x="60" y="15"/>
                  </a:lnTo>
                  <a:lnTo>
                    <a:pt x="60" y="1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195"/>
            <p:cNvSpPr>
              <a:spLocks/>
            </p:cNvSpPr>
            <p:nvPr/>
          </p:nvSpPr>
          <p:spPr bwMode="auto">
            <a:xfrm>
              <a:off x="8263368" y="2895508"/>
              <a:ext cx="294708" cy="42101"/>
            </a:xfrm>
            <a:custGeom>
              <a:avLst/>
              <a:gdLst>
                <a:gd name="T0" fmla="*/ 105 w 112"/>
                <a:gd name="T1" fmla="*/ 16 h 16"/>
                <a:gd name="T2" fmla="*/ 7 w 112"/>
                <a:gd name="T3" fmla="*/ 16 h 16"/>
                <a:gd name="T4" fmla="*/ 7 w 112"/>
                <a:gd name="T5" fmla="*/ 16 h 16"/>
                <a:gd name="T6" fmla="*/ 6 w 112"/>
                <a:gd name="T7" fmla="*/ 14 h 16"/>
                <a:gd name="T8" fmla="*/ 4 w 112"/>
                <a:gd name="T9" fmla="*/ 12 h 16"/>
                <a:gd name="T10" fmla="*/ 0 w 112"/>
                <a:gd name="T11" fmla="*/ 9 h 16"/>
                <a:gd name="T12" fmla="*/ 0 w 112"/>
                <a:gd name="T13" fmla="*/ 9 h 16"/>
                <a:gd name="T14" fmla="*/ 4 w 112"/>
                <a:gd name="T15" fmla="*/ 3 h 16"/>
                <a:gd name="T16" fmla="*/ 6 w 112"/>
                <a:gd name="T17" fmla="*/ 0 h 16"/>
                <a:gd name="T18" fmla="*/ 7 w 112"/>
                <a:gd name="T19" fmla="*/ 0 h 16"/>
                <a:gd name="T20" fmla="*/ 105 w 112"/>
                <a:gd name="T21" fmla="*/ 0 h 16"/>
                <a:gd name="T22" fmla="*/ 105 w 112"/>
                <a:gd name="T23" fmla="*/ 0 h 16"/>
                <a:gd name="T24" fmla="*/ 109 w 112"/>
                <a:gd name="T25" fmla="*/ 0 h 16"/>
                <a:gd name="T26" fmla="*/ 111 w 112"/>
                <a:gd name="T27" fmla="*/ 3 h 16"/>
                <a:gd name="T28" fmla="*/ 112 w 112"/>
                <a:gd name="T29" fmla="*/ 5 h 16"/>
                <a:gd name="T30" fmla="*/ 112 w 112"/>
                <a:gd name="T31" fmla="*/ 9 h 16"/>
                <a:gd name="T32" fmla="*/ 112 w 112"/>
                <a:gd name="T33" fmla="*/ 9 h 16"/>
                <a:gd name="T34" fmla="*/ 111 w 112"/>
                <a:gd name="T35" fmla="*/ 12 h 16"/>
                <a:gd name="T36" fmla="*/ 109 w 112"/>
                <a:gd name="T37" fmla="*/ 14 h 16"/>
                <a:gd name="T38" fmla="*/ 105 w 112"/>
                <a:gd name="T39" fmla="*/ 16 h 16"/>
                <a:gd name="T40" fmla="*/ 105 w 112"/>
                <a:gd name="T41" fmla="*/ 16 h 16"/>
                <a:gd name="T42" fmla="*/ 105 w 112"/>
                <a:gd name="T43" fmla="*/ 16 h 16"/>
                <a:gd name="T44" fmla="*/ 105 w 112"/>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6">
                  <a:moveTo>
                    <a:pt x="105" y="16"/>
                  </a:moveTo>
                  <a:lnTo>
                    <a:pt x="7" y="16"/>
                  </a:lnTo>
                  <a:lnTo>
                    <a:pt x="7" y="16"/>
                  </a:lnTo>
                  <a:lnTo>
                    <a:pt x="6" y="14"/>
                  </a:lnTo>
                  <a:lnTo>
                    <a:pt x="4" y="12"/>
                  </a:lnTo>
                  <a:lnTo>
                    <a:pt x="0" y="9"/>
                  </a:lnTo>
                  <a:lnTo>
                    <a:pt x="0" y="9"/>
                  </a:lnTo>
                  <a:lnTo>
                    <a:pt x="4" y="3"/>
                  </a:lnTo>
                  <a:lnTo>
                    <a:pt x="6" y="0"/>
                  </a:lnTo>
                  <a:lnTo>
                    <a:pt x="7" y="0"/>
                  </a:lnTo>
                  <a:lnTo>
                    <a:pt x="105" y="0"/>
                  </a:lnTo>
                  <a:lnTo>
                    <a:pt x="105" y="0"/>
                  </a:lnTo>
                  <a:lnTo>
                    <a:pt x="109" y="0"/>
                  </a:lnTo>
                  <a:lnTo>
                    <a:pt x="111" y="3"/>
                  </a:lnTo>
                  <a:lnTo>
                    <a:pt x="112" y="5"/>
                  </a:lnTo>
                  <a:lnTo>
                    <a:pt x="112" y="9"/>
                  </a:lnTo>
                  <a:lnTo>
                    <a:pt x="112" y="9"/>
                  </a:lnTo>
                  <a:lnTo>
                    <a:pt x="111" y="12"/>
                  </a:lnTo>
                  <a:lnTo>
                    <a:pt x="109" y="14"/>
                  </a:lnTo>
                  <a:lnTo>
                    <a:pt x="105" y="16"/>
                  </a:lnTo>
                  <a:lnTo>
                    <a:pt x="105" y="16"/>
                  </a:lnTo>
                  <a:lnTo>
                    <a:pt x="105" y="16"/>
                  </a:lnTo>
                  <a:lnTo>
                    <a:pt x="105" y="1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196"/>
            <p:cNvSpPr>
              <a:spLocks/>
            </p:cNvSpPr>
            <p:nvPr/>
          </p:nvSpPr>
          <p:spPr bwMode="auto">
            <a:xfrm>
              <a:off x="8263368" y="2977080"/>
              <a:ext cx="294708" cy="42101"/>
            </a:xfrm>
            <a:custGeom>
              <a:avLst/>
              <a:gdLst>
                <a:gd name="T0" fmla="*/ 105 w 112"/>
                <a:gd name="T1" fmla="*/ 16 h 16"/>
                <a:gd name="T2" fmla="*/ 7 w 112"/>
                <a:gd name="T3" fmla="*/ 16 h 16"/>
                <a:gd name="T4" fmla="*/ 7 w 112"/>
                <a:gd name="T5" fmla="*/ 16 h 16"/>
                <a:gd name="T6" fmla="*/ 6 w 112"/>
                <a:gd name="T7" fmla="*/ 16 h 16"/>
                <a:gd name="T8" fmla="*/ 4 w 112"/>
                <a:gd name="T9" fmla="*/ 13 h 16"/>
                <a:gd name="T10" fmla="*/ 2 w 112"/>
                <a:gd name="T11" fmla="*/ 11 h 16"/>
                <a:gd name="T12" fmla="*/ 0 w 112"/>
                <a:gd name="T13" fmla="*/ 9 h 16"/>
                <a:gd name="T14" fmla="*/ 0 w 112"/>
                <a:gd name="T15" fmla="*/ 9 h 16"/>
                <a:gd name="T16" fmla="*/ 4 w 112"/>
                <a:gd name="T17" fmla="*/ 2 h 16"/>
                <a:gd name="T18" fmla="*/ 6 w 112"/>
                <a:gd name="T19" fmla="*/ 2 h 16"/>
                <a:gd name="T20" fmla="*/ 7 w 112"/>
                <a:gd name="T21" fmla="*/ 0 h 16"/>
                <a:gd name="T22" fmla="*/ 105 w 112"/>
                <a:gd name="T23" fmla="*/ 0 h 16"/>
                <a:gd name="T24" fmla="*/ 105 w 112"/>
                <a:gd name="T25" fmla="*/ 0 h 16"/>
                <a:gd name="T26" fmla="*/ 109 w 112"/>
                <a:gd name="T27" fmla="*/ 2 h 16"/>
                <a:gd name="T28" fmla="*/ 111 w 112"/>
                <a:gd name="T29" fmla="*/ 2 h 16"/>
                <a:gd name="T30" fmla="*/ 112 w 112"/>
                <a:gd name="T31" fmla="*/ 6 h 16"/>
                <a:gd name="T32" fmla="*/ 112 w 112"/>
                <a:gd name="T33" fmla="*/ 9 h 16"/>
                <a:gd name="T34" fmla="*/ 112 w 112"/>
                <a:gd name="T35" fmla="*/ 9 h 16"/>
                <a:gd name="T36" fmla="*/ 112 w 112"/>
                <a:gd name="T37" fmla="*/ 11 h 16"/>
                <a:gd name="T38" fmla="*/ 111 w 112"/>
                <a:gd name="T39" fmla="*/ 13 h 16"/>
                <a:gd name="T40" fmla="*/ 109 w 112"/>
                <a:gd name="T41" fmla="*/ 16 h 16"/>
                <a:gd name="T42" fmla="*/ 105 w 112"/>
                <a:gd name="T43" fmla="*/ 16 h 16"/>
                <a:gd name="T44" fmla="*/ 105 w 112"/>
                <a:gd name="T45" fmla="*/ 16 h 16"/>
                <a:gd name="T46" fmla="*/ 105 w 112"/>
                <a:gd name="T47" fmla="*/ 16 h 16"/>
                <a:gd name="T48" fmla="*/ 105 w 112"/>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6">
                  <a:moveTo>
                    <a:pt x="105" y="16"/>
                  </a:moveTo>
                  <a:lnTo>
                    <a:pt x="7" y="16"/>
                  </a:lnTo>
                  <a:lnTo>
                    <a:pt x="7" y="16"/>
                  </a:lnTo>
                  <a:lnTo>
                    <a:pt x="6" y="16"/>
                  </a:lnTo>
                  <a:lnTo>
                    <a:pt x="4" y="13"/>
                  </a:lnTo>
                  <a:lnTo>
                    <a:pt x="2" y="11"/>
                  </a:lnTo>
                  <a:lnTo>
                    <a:pt x="0" y="9"/>
                  </a:lnTo>
                  <a:lnTo>
                    <a:pt x="0" y="9"/>
                  </a:lnTo>
                  <a:lnTo>
                    <a:pt x="4" y="2"/>
                  </a:lnTo>
                  <a:lnTo>
                    <a:pt x="6" y="2"/>
                  </a:lnTo>
                  <a:lnTo>
                    <a:pt x="7" y="0"/>
                  </a:lnTo>
                  <a:lnTo>
                    <a:pt x="105" y="0"/>
                  </a:lnTo>
                  <a:lnTo>
                    <a:pt x="105" y="0"/>
                  </a:lnTo>
                  <a:lnTo>
                    <a:pt x="109" y="2"/>
                  </a:lnTo>
                  <a:lnTo>
                    <a:pt x="111" y="2"/>
                  </a:lnTo>
                  <a:lnTo>
                    <a:pt x="112" y="6"/>
                  </a:lnTo>
                  <a:lnTo>
                    <a:pt x="112" y="9"/>
                  </a:lnTo>
                  <a:lnTo>
                    <a:pt x="112" y="9"/>
                  </a:lnTo>
                  <a:lnTo>
                    <a:pt x="112" y="11"/>
                  </a:lnTo>
                  <a:lnTo>
                    <a:pt x="111" y="13"/>
                  </a:lnTo>
                  <a:lnTo>
                    <a:pt x="109" y="16"/>
                  </a:lnTo>
                  <a:lnTo>
                    <a:pt x="105" y="16"/>
                  </a:lnTo>
                  <a:lnTo>
                    <a:pt x="105" y="16"/>
                  </a:lnTo>
                  <a:lnTo>
                    <a:pt x="105" y="16"/>
                  </a:lnTo>
                  <a:lnTo>
                    <a:pt x="105" y="1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197"/>
            <p:cNvSpPr>
              <a:spLocks noEditPoints="1"/>
            </p:cNvSpPr>
            <p:nvPr/>
          </p:nvSpPr>
          <p:spPr bwMode="auto">
            <a:xfrm>
              <a:off x="8176535" y="2574486"/>
              <a:ext cx="473639" cy="578892"/>
            </a:xfrm>
            <a:custGeom>
              <a:avLst/>
              <a:gdLst>
                <a:gd name="T0" fmla="*/ 162 w 180"/>
                <a:gd name="T1" fmla="*/ 0 h 220"/>
                <a:gd name="T2" fmla="*/ 58 w 180"/>
                <a:gd name="T3" fmla="*/ 0 h 220"/>
                <a:gd name="T4" fmla="*/ 0 w 180"/>
                <a:gd name="T5" fmla="*/ 55 h 220"/>
                <a:gd name="T6" fmla="*/ 0 w 180"/>
                <a:gd name="T7" fmla="*/ 202 h 220"/>
                <a:gd name="T8" fmla="*/ 0 w 180"/>
                <a:gd name="T9" fmla="*/ 202 h 220"/>
                <a:gd name="T10" fmla="*/ 2 w 180"/>
                <a:gd name="T11" fmla="*/ 209 h 220"/>
                <a:gd name="T12" fmla="*/ 5 w 180"/>
                <a:gd name="T13" fmla="*/ 215 h 220"/>
                <a:gd name="T14" fmla="*/ 11 w 180"/>
                <a:gd name="T15" fmla="*/ 219 h 220"/>
                <a:gd name="T16" fmla="*/ 18 w 180"/>
                <a:gd name="T17" fmla="*/ 220 h 220"/>
                <a:gd name="T18" fmla="*/ 180 w 180"/>
                <a:gd name="T19" fmla="*/ 220 h 220"/>
                <a:gd name="T20" fmla="*/ 180 w 180"/>
                <a:gd name="T21" fmla="*/ 19 h 220"/>
                <a:gd name="T22" fmla="*/ 180 w 180"/>
                <a:gd name="T23" fmla="*/ 19 h 220"/>
                <a:gd name="T24" fmla="*/ 179 w 180"/>
                <a:gd name="T25" fmla="*/ 12 h 220"/>
                <a:gd name="T26" fmla="*/ 175 w 180"/>
                <a:gd name="T27" fmla="*/ 6 h 220"/>
                <a:gd name="T28" fmla="*/ 169 w 180"/>
                <a:gd name="T29" fmla="*/ 2 h 220"/>
                <a:gd name="T30" fmla="*/ 162 w 180"/>
                <a:gd name="T31" fmla="*/ 0 h 220"/>
                <a:gd name="T32" fmla="*/ 162 w 180"/>
                <a:gd name="T33" fmla="*/ 0 h 220"/>
                <a:gd name="T34" fmla="*/ 162 w 180"/>
                <a:gd name="T35" fmla="*/ 0 h 220"/>
                <a:gd name="T36" fmla="*/ 162 w 180"/>
                <a:gd name="T37" fmla="*/ 0 h 220"/>
                <a:gd name="T38" fmla="*/ 166 w 180"/>
                <a:gd name="T39" fmla="*/ 205 h 220"/>
                <a:gd name="T40" fmla="*/ 25 w 180"/>
                <a:gd name="T41" fmla="*/ 205 h 220"/>
                <a:gd name="T42" fmla="*/ 25 w 180"/>
                <a:gd name="T43" fmla="*/ 205 h 220"/>
                <a:gd name="T44" fmla="*/ 21 w 180"/>
                <a:gd name="T45" fmla="*/ 205 h 220"/>
                <a:gd name="T46" fmla="*/ 18 w 180"/>
                <a:gd name="T47" fmla="*/ 204 h 220"/>
                <a:gd name="T48" fmla="*/ 15 w 180"/>
                <a:gd name="T49" fmla="*/ 198 h 220"/>
                <a:gd name="T50" fmla="*/ 15 w 180"/>
                <a:gd name="T51" fmla="*/ 194 h 220"/>
                <a:gd name="T52" fmla="*/ 15 w 180"/>
                <a:gd name="T53" fmla="*/ 63 h 220"/>
                <a:gd name="T54" fmla="*/ 49 w 180"/>
                <a:gd name="T55" fmla="*/ 63 h 220"/>
                <a:gd name="T56" fmla="*/ 49 w 180"/>
                <a:gd name="T57" fmla="*/ 63 h 220"/>
                <a:gd name="T58" fmla="*/ 54 w 180"/>
                <a:gd name="T59" fmla="*/ 63 h 220"/>
                <a:gd name="T60" fmla="*/ 60 w 180"/>
                <a:gd name="T61" fmla="*/ 61 h 220"/>
                <a:gd name="T62" fmla="*/ 63 w 180"/>
                <a:gd name="T63" fmla="*/ 55 h 220"/>
                <a:gd name="T64" fmla="*/ 65 w 180"/>
                <a:gd name="T65" fmla="*/ 47 h 220"/>
                <a:gd name="T66" fmla="*/ 65 w 180"/>
                <a:gd name="T67" fmla="*/ 14 h 220"/>
                <a:gd name="T68" fmla="*/ 156 w 180"/>
                <a:gd name="T69" fmla="*/ 14 h 220"/>
                <a:gd name="T70" fmla="*/ 156 w 180"/>
                <a:gd name="T71" fmla="*/ 14 h 220"/>
                <a:gd name="T72" fmla="*/ 159 w 180"/>
                <a:gd name="T73" fmla="*/ 14 h 220"/>
                <a:gd name="T74" fmla="*/ 162 w 180"/>
                <a:gd name="T75" fmla="*/ 17 h 220"/>
                <a:gd name="T76" fmla="*/ 166 w 180"/>
                <a:gd name="T77" fmla="*/ 21 h 220"/>
                <a:gd name="T78" fmla="*/ 166 w 180"/>
                <a:gd name="T79" fmla="*/ 27 h 220"/>
                <a:gd name="T80" fmla="*/ 166 w 180"/>
                <a:gd name="T81" fmla="*/ 205 h 220"/>
                <a:gd name="T82" fmla="*/ 166 w 180"/>
                <a:gd name="T83" fmla="*/ 205 h 220"/>
                <a:gd name="T84" fmla="*/ 166 w 180"/>
                <a:gd name="T85" fmla="*/ 20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220">
                  <a:moveTo>
                    <a:pt x="162" y="0"/>
                  </a:moveTo>
                  <a:lnTo>
                    <a:pt x="58" y="0"/>
                  </a:lnTo>
                  <a:lnTo>
                    <a:pt x="0" y="55"/>
                  </a:lnTo>
                  <a:lnTo>
                    <a:pt x="0" y="202"/>
                  </a:lnTo>
                  <a:lnTo>
                    <a:pt x="0" y="202"/>
                  </a:lnTo>
                  <a:lnTo>
                    <a:pt x="2" y="209"/>
                  </a:lnTo>
                  <a:lnTo>
                    <a:pt x="5" y="215"/>
                  </a:lnTo>
                  <a:lnTo>
                    <a:pt x="11" y="219"/>
                  </a:lnTo>
                  <a:lnTo>
                    <a:pt x="18" y="220"/>
                  </a:lnTo>
                  <a:lnTo>
                    <a:pt x="180" y="220"/>
                  </a:lnTo>
                  <a:lnTo>
                    <a:pt x="180" y="19"/>
                  </a:lnTo>
                  <a:lnTo>
                    <a:pt x="180" y="19"/>
                  </a:lnTo>
                  <a:lnTo>
                    <a:pt x="179" y="12"/>
                  </a:lnTo>
                  <a:lnTo>
                    <a:pt x="175" y="6"/>
                  </a:lnTo>
                  <a:lnTo>
                    <a:pt x="169" y="2"/>
                  </a:lnTo>
                  <a:lnTo>
                    <a:pt x="162" y="0"/>
                  </a:lnTo>
                  <a:lnTo>
                    <a:pt x="162" y="0"/>
                  </a:lnTo>
                  <a:lnTo>
                    <a:pt x="162" y="0"/>
                  </a:lnTo>
                  <a:lnTo>
                    <a:pt x="162" y="0"/>
                  </a:lnTo>
                  <a:close/>
                  <a:moveTo>
                    <a:pt x="166" y="205"/>
                  </a:moveTo>
                  <a:lnTo>
                    <a:pt x="25" y="205"/>
                  </a:lnTo>
                  <a:lnTo>
                    <a:pt x="25" y="205"/>
                  </a:lnTo>
                  <a:lnTo>
                    <a:pt x="21" y="205"/>
                  </a:lnTo>
                  <a:lnTo>
                    <a:pt x="18" y="204"/>
                  </a:lnTo>
                  <a:lnTo>
                    <a:pt x="15" y="198"/>
                  </a:lnTo>
                  <a:lnTo>
                    <a:pt x="15" y="194"/>
                  </a:lnTo>
                  <a:lnTo>
                    <a:pt x="15" y="63"/>
                  </a:lnTo>
                  <a:lnTo>
                    <a:pt x="49" y="63"/>
                  </a:lnTo>
                  <a:lnTo>
                    <a:pt x="49" y="63"/>
                  </a:lnTo>
                  <a:lnTo>
                    <a:pt x="54" y="63"/>
                  </a:lnTo>
                  <a:lnTo>
                    <a:pt x="60" y="61"/>
                  </a:lnTo>
                  <a:lnTo>
                    <a:pt x="63" y="55"/>
                  </a:lnTo>
                  <a:lnTo>
                    <a:pt x="65" y="47"/>
                  </a:lnTo>
                  <a:lnTo>
                    <a:pt x="65" y="14"/>
                  </a:lnTo>
                  <a:lnTo>
                    <a:pt x="156" y="14"/>
                  </a:lnTo>
                  <a:lnTo>
                    <a:pt x="156" y="14"/>
                  </a:lnTo>
                  <a:lnTo>
                    <a:pt x="159" y="14"/>
                  </a:lnTo>
                  <a:lnTo>
                    <a:pt x="162" y="17"/>
                  </a:lnTo>
                  <a:lnTo>
                    <a:pt x="166" y="21"/>
                  </a:lnTo>
                  <a:lnTo>
                    <a:pt x="166" y="27"/>
                  </a:lnTo>
                  <a:lnTo>
                    <a:pt x="166" y="205"/>
                  </a:lnTo>
                  <a:lnTo>
                    <a:pt x="166" y="205"/>
                  </a:lnTo>
                  <a:lnTo>
                    <a:pt x="166" y="205"/>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0" name="Group 319"/>
          <p:cNvGrpSpPr/>
          <p:nvPr/>
        </p:nvGrpSpPr>
        <p:grpSpPr>
          <a:xfrm>
            <a:off x="9030128" y="3969633"/>
            <a:ext cx="526265" cy="1847191"/>
            <a:chOff x="8597758" y="4565111"/>
            <a:chExt cx="526265" cy="1847191"/>
          </a:xfrm>
        </p:grpSpPr>
        <p:sp>
          <p:nvSpPr>
            <p:cNvPr id="307" name="Rectangle 210"/>
            <p:cNvSpPr>
              <a:spLocks noChangeArrowheads="1"/>
            </p:cNvSpPr>
            <p:nvPr/>
          </p:nvSpPr>
          <p:spPr bwMode="auto">
            <a:xfrm>
              <a:off x="8708274" y="5288725"/>
              <a:ext cx="299971" cy="1868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211"/>
            <p:cNvSpPr>
              <a:spLocks/>
            </p:cNvSpPr>
            <p:nvPr/>
          </p:nvSpPr>
          <p:spPr bwMode="auto">
            <a:xfrm>
              <a:off x="8708274" y="5049275"/>
              <a:ext cx="299971" cy="239451"/>
            </a:xfrm>
            <a:custGeom>
              <a:avLst/>
              <a:gdLst>
                <a:gd name="T0" fmla="*/ 27 w 82"/>
                <a:gd name="T1" fmla="*/ 65 h 65"/>
                <a:gd name="T2" fmla="*/ 0 w 82"/>
                <a:gd name="T3" fmla="*/ 65 h 65"/>
                <a:gd name="T4" fmla="*/ 0 w 82"/>
                <a:gd name="T5" fmla="*/ 46 h 65"/>
                <a:gd name="T6" fmla="*/ 1 w 82"/>
                <a:gd name="T7" fmla="*/ 46 h 65"/>
                <a:gd name="T8" fmla="*/ 31 w 82"/>
                <a:gd name="T9" fmla="*/ 0 h 65"/>
                <a:gd name="T10" fmla="*/ 51 w 82"/>
                <a:gd name="T11" fmla="*/ 0 h 65"/>
                <a:gd name="T12" fmla="*/ 82 w 82"/>
                <a:gd name="T13" fmla="*/ 46 h 65"/>
                <a:gd name="T14" fmla="*/ 82 w 82"/>
                <a:gd name="T15" fmla="*/ 46 h 65"/>
                <a:gd name="T16" fmla="*/ 82 w 82"/>
                <a:gd name="T17" fmla="*/ 46 h 65"/>
                <a:gd name="T18" fmla="*/ 82 w 82"/>
                <a:gd name="T19" fmla="*/ 65 h 65"/>
                <a:gd name="T20" fmla="*/ 27 w 82"/>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65">
                  <a:moveTo>
                    <a:pt x="27" y="65"/>
                  </a:moveTo>
                  <a:cubicBezTo>
                    <a:pt x="0" y="65"/>
                    <a:pt x="0" y="65"/>
                    <a:pt x="0" y="65"/>
                  </a:cubicBezTo>
                  <a:cubicBezTo>
                    <a:pt x="0" y="46"/>
                    <a:pt x="0" y="46"/>
                    <a:pt x="0" y="46"/>
                  </a:cubicBezTo>
                  <a:cubicBezTo>
                    <a:pt x="1" y="46"/>
                    <a:pt x="1" y="46"/>
                    <a:pt x="1" y="46"/>
                  </a:cubicBezTo>
                  <a:cubicBezTo>
                    <a:pt x="31" y="0"/>
                    <a:pt x="31" y="0"/>
                    <a:pt x="31" y="0"/>
                  </a:cubicBezTo>
                  <a:cubicBezTo>
                    <a:pt x="51" y="0"/>
                    <a:pt x="51" y="0"/>
                    <a:pt x="51" y="0"/>
                  </a:cubicBezTo>
                  <a:cubicBezTo>
                    <a:pt x="82" y="46"/>
                    <a:pt x="82" y="46"/>
                    <a:pt x="82" y="46"/>
                  </a:cubicBezTo>
                  <a:cubicBezTo>
                    <a:pt x="82" y="46"/>
                    <a:pt x="82" y="46"/>
                    <a:pt x="82" y="46"/>
                  </a:cubicBezTo>
                  <a:cubicBezTo>
                    <a:pt x="82" y="46"/>
                    <a:pt x="82" y="46"/>
                    <a:pt x="82" y="46"/>
                  </a:cubicBezTo>
                  <a:cubicBezTo>
                    <a:pt x="82" y="65"/>
                    <a:pt x="82" y="65"/>
                    <a:pt x="82" y="65"/>
                  </a:cubicBezTo>
                  <a:lnTo>
                    <a:pt x="27" y="6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212"/>
            <p:cNvSpPr>
              <a:spLocks/>
            </p:cNvSpPr>
            <p:nvPr/>
          </p:nvSpPr>
          <p:spPr bwMode="auto">
            <a:xfrm>
              <a:off x="8729324" y="5217680"/>
              <a:ext cx="73677" cy="71047"/>
            </a:xfrm>
            <a:custGeom>
              <a:avLst/>
              <a:gdLst>
                <a:gd name="T0" fmla="*/ 28 w 28"/>
                <a:gd name="T1" fmla="*/ 27 h 27"/>
                <a:gd name="T2" fmla="*/ 27 w 28"/>
                <a:gd name="T3" fmla="*/ 27 h 27"/>
                <a:gd name="T4" fmla="*/ 0 w 28"/>
                <a:gd name="T5" fmla="*/ 27 h 27"/>
                <a:gd name="T6" fmla="*/ 0 w 28"/>
                <a:gd name="T7" fmla="*/ 0 h 27"/>
                <a:gd name="T8" fmla="*/ 28 w 28"/>
                <a:gd name="T9" fmla="*/ 0 h 27"/>
                <a:gd name="T10" fmla="*/ 28 w 28"/>
                <a:gd name="T11" fmla="*/ 27 h 27"/>
              </a:gdLst>
              <a:ahLst/>
              <a:cxnLst>
                <a:cxn ang="0">
                  <a:pos x="T0" y="T1"/>
                </a:cxn>
                <a:cxn ang="0">
                  <a:pos x="T2" y="T3"/>
                </a:cxn>
                <a:cxn ang="0">
                  <a:pos x="T4" y="T5"/>
                </a:cxn>
                <a:cxn ang="0">
                  <a:pos x="T6" y="T7"/>
                </a:cxn>
                <a:cxn ang="0">
                  <a:pos x="T8" y="T9"/>
                </a:cxn>
                <a:cxn ang="0">
                  <a:pos x="T10" y="T11"/>
                </a:cxn>
              </a:cxnLst>
              <a:rect l="0" t="0" r="r" b="b"/>
              <a:pathLst>
                <a:path w="28" h="27">
                  <a:moveTo>
                    <a:pt x="28" y="27"/>
                  </a:moveTo>
                  <a:lnTo>
                    <a:pt x="27" y="27"/>
                  </a:lnTo>
                  <a:lnTo>
                    <a:pt x="0" y="27"/>
                  </a:lnTo>
                  <a:lnTo>
                    <a:pt x="0" y="0"/>
                  </a:lnTo>
                  <a:lnTo>
                    <a:pt x="28" y="0"/>
                  </a:lnTo>
                  <a:lnTo>
                    <a:pt x="28" y="2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213"/>
            <p:cNvSpPr>
              <a:spLocks/>
            </p:cNvSpPr>
            <p:nvPr/>
          </p:nvSpPr>
          <p:spPr bwMode="auto">
            <a:xfrm>
              <a:off x="8729324" y="5049275"/>
              <a:ext cx="136829" cy="168405"/>
            </a:xfrm>
            <a:custGeom>
              <a:avLst/>
              <a:gdLst>
                <a:gd name="T0" fmla="*/ 52 w 52"/>
                <a:gd name="T1" fmla="*/ 0 h 64"/>
                <a:gd name="T2" fmla="*/ 42 w 52"/>
                <a:gd name="T3" fmla="*/ 0 h 64"/>
                <a:gd name="T4" fmla="*/ 0 w 52"/>
                <a:gd name="T5" fmla="*/ 64 h 64"/>
                <a:gd name="T6" fmla="*/ 28 w 52"/>
                <a:gd name="T7" fmla="*/ 6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42" y="0"/>
                  </a:lnTo>
                  <a:lnTo>
                    <a:pt x="0" y="64"/>
                  </a:lnTo>
                  <a:lnTo>
                    <a:pt x="28" y="64"/>
                  </a:lnTo>
                  <a:lnTo>
                    <a:pt x="52"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214"/>
            <p:cNvSpPr>
              <a:spLocks noEditPoints="1"/>
            </p:cNvSpPr>
            <p:nvPr/>
          </p:nvSpPr>
          <p:spPr bwMode="auto">
            <a:xfrm>
              <a:off x="8621441" y="4565111"/>
              <a:ext cx="473639" cy="560473"/>
            </a:xfrm>
            <a:custGeom>
              <a:avLst/>
              <a:gdLst>
                <a:gd name="T0" fmla="*/ 64 w 128"/>
                <a:gd name="T1" fmla="*/ 8 h 152"/>
                <a:gd name="T2" fmla="*/ 117 w 128"/>
                <a:gd name="T3" fmla="*/ 23 h 152"/>
                <a:gd name="T4" fmla="*/ 64 w 128"/>
                <a:gd name="T5" fmla="*/ 38 h 152"/>
                <a:gd name="T6" fmla="*/ 11 w 128"/>
                <a:gd name="T7" fmla="*/ 23 h 152"/>
                <a:gd name="T8" fmla="*/ 64 w 128"/>
                <a:gd name="T9" fmla="*/ 8 h 152"/>
                <a:gd name="T10" fmla="*/ 64 w 128"/>
                <a:gd name="T11" fmla="*/ 0 h 152"/>
                <a:gd name="T12" fmla="*/ 39 w 128"/>
                <a:gd name="T13" fmla="*/ 2 h 152"/>
                <a:gd name="T14" fmla="*/ 19 w 128"/>
                <a:gd name="T15" fmla="*/ 7 h 152"/>
                <a:gd name="T16" fmla="*/ 5 w 128"/>
                <a:gd name="T17" fmla="*/ 15 h 152"/>
                <a:gd name="T18" fmla="*/ 1 w 128"/>
                <a:gd name="T19" fmla="*/ 20 h 152"/>
                <a:gd name="T20" fmla="*/ 0 w 128"/>
                <a:gd name="T21" fmla="*/ 25 h 152"/>
                <a:gd name="T22" fmla="*/ 0 w 128"/>
                <a:gd name="T23" fmla="*/ 126 h 152"/>
                <a:gd name="T24" fmla="*/ 1 w 128"/>
                <a:gd name="T25" fmla="*/ 132 h 152"/>
                <a:gd name="T26" fmla="*/ 5 w 128"/>
                <a:gd name="T27" fmla="*/ 136 h 152"/>
                <a:gd name="T28" fmla="*/ 19 w 128"/>
                <a:gd name="T29" fmla="*/ 144 h 152"/>
                <a:gd name="T30" fmla="*/ 39 w 128"/>
                <a:gd name="T31" fmla="*/ 150 h 152"/>
                <a:gd name="T32" fmla="*/ 64 w 128"/>
                <a:gd name="T33" fmla="*/ 152 h 152"/>
                <a:gd name="T34" fmla="*/ 110 w 128"/>
                <a:gd name="T35" fmla="*/ 144 h 152"/>
                <a:gd name="T36" fmla="*/ 123 w 128"/>
                <a:gd name="T37" fmla="*/ 136 h 152"/>
                <a:gd name="T38" fmla="*/ 127 w 128"/>
                <a:gd name="T39" fmla="*/ 132 h 152"/>
                <a:gd name="T40" fmla="*/ 128 w 128"/>
                <a:gd name="T41" fmla="*/ 126 h 152"/>
                <a:gd name="T42" fmla="*/ 128 w 128"/>
                <a:gd name="T43" fmla="*/ 25 h 152"/>
                <a:gd name="T44" fmla="*/ 123 w 128"/>
                <a:gd name="T45" fmla="*/ 15 h 152"/>
                <a:gd name="T46" fmla="*/ 110 w 128"/>
                <a:gd name="T47" fmla="*/ 7 h 152"/>
                <a:gd name="T48" fmla="*/ 89 w 128"/>
                <a:gd name="T49" fmla="*/ 2 h 152"/>
                <a:gd name="T50" fmla="*/ 64 w 128"/>
                <a:gd name="T5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52">
                  <a:moveTo>
                    <a:pt x="64" y="8"/>
                  </a:moveTo>
                  <a:cubicBezTo>
                    <a:pt x="93" y="8"/>
                    <a:pt x="117" y="14"/>
                    <a:pt x="117" y="23"/>
                  </a:cubicBezTo>
                  <a:cubicBezTo>
                    <a:pt x="117" y="31"/>
                    <a:pt x="93" y="38"/>
                    <a:pt x="64" y="38"/>
                  </a:cubicBezTo>
                  <a:cubicBezTo>
                    <a:pt x="34" y="38"/>
                    <a:pt x="11" y="31"/>
                    <a:pt x="11" y="23"/>
                  </a:cubicBezTo>
                  <a:cubicBezTo>
                    <a:pt x="11" y="14"/>
                    <a:pt x="34" y="8"/>
                    <a:pt x="64" y="8"/>
                  </a:cubicBezTo>
                  <a:close/>
                  <a:moveTo>
                    <a:pt x="64" y="0"/>
                  </a:moveTo>
                  <a:cubicBezTo>
                    <a:pt x="39" y="2"/>
                    <a:pt x="39" y="2"/>
                    <a:pt x="39" y="2"/>
                  </a:cubicBezTo>
                  <a:cubicBezTo>
                    <a:pt x="19" y="7"/>
                    <a:pt x="19" y="7"/>
                    <a:pt x="19" y="7"/>
                  </a:cubicBezTo>
                  <a:cubicBezTo>
                    <a:pt x="5" y="15"/>
                    <a:pt x="5" y="15"/>
                    <a:pt x="5" y="15"/>
                  </a:cubicBezTo>
                  <a:cubicBezTo>
                    <a:pt x="1" y="20"/>
                    <a:pt x="1" y="20"/>
                    <a:pt x="1" y="20"/>
                  </a:cubicBezTo>
                  <a:cubicBezTo>
                    <a:pt x="0" y="25"/>
                    <a:pt x="0" y="25"/>
                    <a:pt x="0" y="25"/>
                  </a:cubicBezTo>
                  <a:cubicBezTo>
                    <a:pt x="0" y="126"/>
                    <a:pt x="0" y="126"/>
                    <a:pt x="0" y="126"/>
                  </a:cubicBezTo>
                  <a:cubicBezTo>
                    <a:pt x="1" y="132"/>
                    <a:pt x="1" y="132"/>
                    <a:pt x="1" y="132"/>
                  </a:cubicBezTo>
                  <a:cubicBezTo>
                    <a:pt x="5" y="136"/>
                    <a:pt x="5" y="136"/>
                    <a:pt x="5" y="136"/>
                  </a:cubicBezTo>
                  <a:cubicBezTo>
                    <a:pt x="19" y="144"/>
                    <a:pt x="19" y="144"/>
                    <a:pt x="19" y="144"/>
                  </a:cubicBezTo>
                  <a:cubicBezTo>
                    <a:pt x="39" y="150"/>
                    <a:pt x="39" y="150"/>
                    <a:pt x="39" y="150"/>
                  </a:cubicBezTo>
                  <a:cubicBezTo>
                    <a:pt x="47" y="151"/>
                    <a:pt x="55" y="152"/>
                    <a:pt x="64" y="152"/>
                  </a:cubicBezTo>
                  <a:cubicBezTo>
                    <a:pt x="82" y="152"/>
                    <a:pt x="98" y="149"/>
                    <a:pt x="110" y="144"/>
                  </a:cubicBezTo>
                  <a:cubicBezTo>
                    <a:pt x="115" y="142"/>
                    <a:pt x="120" y="139"/>
                    <a:pt x="123" y="136"/>
                  </a:cubicBezTo>
                  <a:cubicBezTo>
                    <a:pt x="125" y="135"/>
                    <a:pt x="126" y="133"/>
                    <a:pt x="127" y="132"/>
                  </a:cubicBezTo>
                  <a:cubicBezTo>
                    <a:pt x="128" y="130"/>
                    <a:pt x="128" y="128"/>
                    <a:pt x="128" y="126"/>
                  </a:cubicBezTo>
                  <a:cubicBezTo>
                    <a:pt x="128" y="25"/>
                    <a:pt x="128" y="25"/>
                    <a:pt x="128" y="25"/>
                  </a:cubicBezTo>
                  <a:cubicBezTo>
                    <a:pt x="128" y="22"/>
                    <a:pt x="127" y="18"/>
                    <a:pt x="123" y="15"/>
                  </a:cubicBezTo>
                  <a:cubicBezTo>
                    <a:pt x="120" y="12"/>
                    <a:pt x="115" y="10"/>
                    <a:pt x="110" y="7"/>
                  </a:cubicBezTo>
                  <a:cubicBezTo>
                    <a:pt x="104" y="5"/>
                    <a:pt x="97" y="3"/>
                    <a:pt x="89" y="2"/>
                  </a:cubicBezTo>
                  <a:cubicBezTo>
                    <a:pt x="82" y="1"/>
                    <a:pt x="73" y="0"/>
                    <a:pt x="64" y="0"/>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Rectangle 215"/>
            <p:cNvSpPr>
              <a:spLocks noChangeArrowheads="1"/>
            </p:cNvSpPr>
            <p:nvPr/>
          </p:nvSpPr>
          <p:spPr bwMode="auto">
            <a:xfrm>
              <a:off x="8729324" y="5288725"/>
              <a:ext cx="73677" cy="18682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216"/>
            <p:cNvSpPr>
              <a:spLocks/>
            </p:cNvSpPr>
            <p:nvPr/>
          </p:nvSpPr>
          <p:spPr bwMode="auto">
            <a:xfrm>
              <a:off x="8597758" y="5383452"/>
              <a:ext cx="526265" cy="392068"/>
            </a:xfrm>
            <a:custGeom>
              <a:avLst/>
              <a:gdLst>
                <a:gd name="T0" fmla="*/ 143 w 143"/>
                <a:gd name="T1" fmla="*/ 53 h 106"/>
                <a:gd name="T2" fmla="*/ 130 w 143"/>
                <a:gd name="T3" fmla="*/ 38 h 106"/>
                <a:gd name="T4" fmla="*/ 130 w 143"/>
                <a:gd name="T5" fmla="*/ 37 h 106"/>
                <a:gd name="T6" fmla="*/ 108 w 143"/>
                <a:gd name="T7" fmla="*/ 15 h 106"/>
                <a:gd name="T8" fmla="*/ 93 w 143"/>
                <a:gd name="T9" fmla="*/ 21 h 106"/>
                <a:gd name="T10" fmla="*/ 63 w 143"/>
                <a:gd name="T11" fmla="*/ 0 h 106"/>
                <a:gd name="T12" fmla="*/ 37 w 143"/>
                <a:gd name="T13" fmla="*/ 13 h 106"/>
                <a:gd name="T14" fmla="*/ 29 w 143"/>
                <a:gd name="T15" fmla="*/ 11 h 106"/>
                <a:gd name="T16" fmla="*/ 19 w 143"/>
                <a:gd name="T17" fmla="*/ 14 h 106"/>
                <a:gd name="T18" fmla="*/ 11 w 143"/>
                <a:gd name="T19" fmla="*/ 29 h 106"/>
                <a:gd name="T20" fmla="*/ 0 w 143"/>
                <a:gd name="T21" fmla="*/ 49 h 106"/>
                <a:gd name="T22" fmla="*/ 0 w 143"/>
                <a:gd name="T23" fmla="*/ 51 h 106"/>
                <a:gd name="T24" fmla="*/ 0 w 143"/>
                <a:gd name="T25" fmla="*/ 52 h 106"/>
                <a:gd name="T26" fmla="*/ 18 w 143"/>
                <a:gd name="T27" fmla="*/ 73 h 106"/>
                <a:gd name="T28" fmla="*/ 18 w 143"/>
                <a:gd name="T29" fmla="*/ 75 h 106"/>
                <a:gd name="T30" fmla="*/ 49 w 143"/>
                <a:gd name="T31" fmla="*/ 106 h 106"/>
                <a:gd name="T32" fmla="*/ 75 w 143"/>
                <a:gd name="T33" fmla="*/ 92 h 106"/>
                <a:gd name="T34" fmla="*/ 83 w 143"/>
                <a:gd name="T35" fmla="*/ 94 h 106"/>
                <a:gd name="T36" fmla="*/ 93 w 143"/>
                <a:gd name="T37" fmla="*/ 91 h 106"/>
                <a:gd name="T38" fmla="*/ 94 w 143"/>
                <a:gd name="T39" fmla="*/ 90 h 106"/>
                <a:gd name="T40" fmla="*/ 98 w 143"/>
                <a:gd name="T41" fmla="*/ 90 h 106"/>
                <a:gd name="T42" fmla="*/ 116 w 143"/>
                <a:gd name="T43" fmla="*/ 80 h 106"/>
                <a:gd name="T44" fmla="*/ 122 w 143"/>
                <a:gd name="T45" fmla="*/ 82 h 106"/>
                <a:gd name="T46" fmla="*/ 129 w 143"/>
                <a:gd name="T47" fmla="*/ 80 h 106"/>
                <a:gd name="T48" fmla="*/ 135 w 143"/>
                <a:gd name="T49" fmla="*/ 70 h 106"/>
                <a:gd name="T50" fmla="*/ 143 w 143"/>
                <a:gd name="T51" fmla="*/ 55 h 106"/>
                <a:gd name="T52" fmla="*/ 143 w 143"/>
                <a:gd name="T53" fmla="*/ 54 h 106"/>
                <a:gd name="T54" fmla="*/ 143 w 143"/>
                <a:gd name="T5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06">
                  <a:moveTo>
                    <a:pt x="143" y="53"/>
                  </a:moveTo>
                  <a:cubicBezTo>
                    <a:pt x="143" y="45"/>
                    <a:pt x="137" y="39"/>
                    <a:pt x="130" y="38"/>
                  </a:cubicBezTo>
                  <a:cubicBezTo>
                    <a:pt x="130" y="38"/>
                    <a:pt x="130" y="37"/>
                    <a:pt x="130" y="37"/>
                  </a:cubicBezTo>
                  <a:cubicBezTo>
                    <a:pt x="130" y="25"/>
                    <a:pt x="120" y="15"/>
                    <a:pt x="108" y="15"/>
                  </a:cubicBezTo>
                  <a:cubicBezTo>
                    <a:pt x="102" y="15"/>
                    <a:pt x="97" y="17"/>
                    <a:pt x="93" y="21"/>
                  </a:cubicBezTo>
                  <a:cubicBezTo>
                    <a:pt x="89" y="9"/>
                    <a:pt x="77" y="0"/>
                    <a:pt x="63" y="0"/>
                  </a:cubicBezTo>
                  <a:cubicBezTo>
                    <a:pt x="52" y="0"/>
                    <a:pt x="43" y="5"/>
                    <a:pt x="37" y="13"/>
                  </a:cubicBezTo>
                  <a:cubicBezTo>
                    <a:pt x="35" y="12"/>
                    <a:pt x="32" y="11"/>
                    <a:pt x="29" y="11"/>
                  </a:cubicBezTo>
                  <a:cubicBezTo>
                    <a:pt x="25" y="11"/>
                    <a:pt x="22" y="12"/>
                    <a:pt x="19" y="14"/>
                  </a:cubicBezTo>
                  <a:cubicBezTo>
                    <a:pt x="14" y="17"/>
                    <a:pt x="11" y="23"/>
                    <a:pt x="11" y="29"/>
                  </a:cubicBezTo>
                  <a:cubicBezTo>
                    <a:pt x="4" y="33"/>
                    <a:pt x="0" y="41"/>
                    <a:pt x="0" y="49"/>
                  </a:cubicBezTo>
                  <a:cubicBezTo>
                    <a:pt x="0" y="50"/>
                    <a:pt x="0" y="50"/>
                    <a:pt x="0" y="51"/>
                  </a:cubicBezTo>
                  <a:cubicBezTo>
                    <a:pt x="0" y="51"/>
                    <a:pt x="0" y="52"/>
                    <a:pt x="0" y="52"/>
                  </a:cubicBezTo>
                  <a:cubicBezTo>
                    <a:pt x="0" y="63"/>
                    <a:pt x="8" y="72"/>
                    <a:pt x="18" y="73"/>
                  </a:cubicBezTo>
                  <a:cubicBezTo>
                    <a:pt x="18" y="74"/>
                    <a:pt x="18" y="74"/>
                    <a:pt x="18" y="75"/>
                  </a:cubicBezTo>
                  <a:cubicBezTo>
                    <a:pt x="18" y="92"/>
                    <a:pt x="32" y="106"/>
                    <a:pt x="49" y="106"/>
                  </a:cubicBezTo>
                  <a:cubicBezTo>
                    <a:pt x="59" y="106"/>
                    <a:pt x="69" y="100"/>
                    <a:pt x="75" y="92"/>
                  </a:cubicBezTo>
                  <a:cubicBezTo>
                    <a:pt x="77" y="93"/>
                    <a:pt x="80" y="94"/>
                    <a:pt x="83" y="94"/>
                  </a:cubicBezTo>
                  <a:cubicBezTo>
                    <a:pt x="87" y="94"/>
                    <a:pt x="90" y="93"/>
                    <a:pt x="93" y="91"/>
                  </a:cubicBezTo>
                  <a:cubicBezTo>
                    <a:pt x="94" y="91"/>
                    <a:pt x="94" y="90"/>
                    <a:pt x="94" y="90"/>
                  </a:cubicBezTo>
                  <a:cubicBezTo>
                    <a:pt x="96" y="90"/>
                    <a:pt x="97" y="90"/>
                    <a:pt x="98" y="90"/>
                  </a:cubicBezTo>
                  <a:cubicBezTo>
                    <a:pt x="105" y="90"/>
                    <a:pt x="112" y="86"/>
                    <a:pt x="116" y="80"/>
                  </a:cubicBezTo>
                  <a:cubicBezTo>
                    <a:pt x="118" y="81"/>
                    <a:pt x="120" y="82"/>
                    <a:pt x="122" y="82"/>
                  </a:cubicBezTo>
                  <a:cubicBezTo>
                    <a:pt x="125" y="82"/>
                    <a:pt x="127" y="81"/>
                    <a:pt x="129" y="80"/>
                  </a:cubicBezTo>
                  <a:cubicBezTo>
                    <a:pt x="133" y="78"/>
                    <a:pt x="135" y="74"/>
                    <a:pt x="135" y="70"/>
                  </a:cubicBezTo>
                  <a:cubicBezTo>
                    <a:pt x="140" y="66"/>
                    <a:pt x="143" y="61"/>
                    <a:pt x="143" y="55"/>
                  </a:cubicBezTo>
                  <a:cubicBezTo>
                    <a:pt x="143" y="55"/>
                    <a:pt x="143" y="54"/>
                    <a:pt x="143" y="54"/>
                  </a:cubicBezTo>
                  <a:cubicBezTo>
                    <a:pt x="143" y="53"/>
                    <a:pt x="143" y="53"/>
                    <a:pt x="143" y="5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217"/>
            <p:cNvSpPr>
              <a:spLocks/>
            </p:cNvSpPr>
            <p:nvPr/>
          </p:nvSpPr>
          <p:spPr bwMode="auto">
            <a:xfrm>
              <a:off x="8831947" y="5712369"/>
              <a:ext cx="18420" cy="618362"/>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218"/>
            <p:cNvSpPr>
              <a:spLocks/>
            </p:cNvSpPr>
            <p:nvPr/>
          </p:nvSpPr>
          <p:spPr bwMode="auto">
            <a:xfrm>
              <a:off x="8876679" y="5712369"/>
              <a:ext cx="18420" cy="699933"/>
            </a:xfrm>
            <a:custGeom>
              <a:avLst/>
              <a:gdLst>
                <a:gd name="T0" fmla="*/ 2 w 5"/>
                <a:gd name="T1" fmla="*/ 190 h 190"/>
                <a:gd name="T2" fmla="*/ 0 w 5"/>
                <a:gd name="T3" fmla="*/ 187 h 190"/>
                <a:gd name="T4" fmla="*/ 0 w 5"/>
                <a:gd name="T5" fmla="*/ 2 h 190"/>
                <a:gd name="T6" fmla="*/ 2 w 5"/>
                <a:gd name="T7" fmla="*/ 0 h 190"/>
                <a:gd name="T8" fmla="*/ 5 w 5"/>
                <a:gd name="T9" fmla="*/ 2 h 190"/>
                <a:gd name="T10" fmla="*/ 5 w 5"/>
                <a:gd name="T11" fmla="*/ 187 h 190"/>
                <a:gd name="T12" fmla="*/ 2 w 5"/>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5" h="190">
                  <a:moveTo>
                    <a:pt x="2" y="190"/>
                  </a:moveTo>
                  <a:cubicBezTo>
                    <a:pt x="1" y="190"/>
                    <a:pt x="0" y="189"/>
                    <a:pt x="0" y="187"/>
                  </a:cubicBezTo>
                  <a:cubicBezTo>
                    <a:pt x="0" y="2"/>
                    <a:pt x="0" y="2"/>
                    <a:pt x="0" y="2"/>
                  </a:cubicBezTo>
                  <a:cubicBezTo>
                    <a:pt x="0" y="1"/>
                    <a:pt x="1" y="0"/>
                    <a:pt x="2" y="0"/>
                  </a:cubicBezTo>
                  <a:cubicBezTo>
                    <a:pt x="4" y="0"/>
                    <a:pt x="5" y="1"/>
                    <a:pt x="5" y="2"/>
                  </a:cubicBezTo>
                  <a:cubicBezTo>
                    <a:pt x="5" y="187"/>
                    <a:pt x="5" y="187"/>
                    <a:pt x="5" y="187"/>
                  </a:cubicBezTo>
                  <a:cubicBezTo>
                    <a:pt x="5" y="189"/>
                    <a:pt x="4" y="190"/>
                    <a:pt x="2" y="19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219"/>
            <p:cNvSpPr>
              <a:spLocks/>
            </p:cNvSpPr>
            <p:nvPr/>
          </p:nvSpPr>
          <p:spPr bwMode="auto">
            <a:xfrm>
              <a:off x="8916149" y="5712369"/>
              <a:ext cx="18420" cy="618362"/>
            </a:xfrm>
            <a:custGeom>
              <a:avLst/>
              <a:gdLst>
                <a:gd name="T0" fmla="*/ 3 w 5"/>
                <a:gd name="T1" fmla="*/ 168 h 168"/>
                <a:gd name="T2" fmla="*/ 0 w 5"/>
                <a:gd name="T3" fmla="*/ 165 h 168"/>
                <a:gd name="T4" fmla="*/ 0 w 5"/>
                <a:gd name="T5" fmla="*/ 2 h 168"/>
                <a:gd name="T6" fmla="*/ 3 w 5"/>
                <a:gd name="T7" fmla="*/ 0 h 168"/>
                <a:gd name="T8" fmla="*/ 5 w 5"/>
                <a:gd name="T9" fmla="*/ 2 h 168"/>
                <a:gd name="T10" fmla="*/ 5 w 5"/>
                <a:gd name="T11" fmla="*/ 165 h 168"/>
                <a:gd name="T12" fmla="*/ 3 w 5"/>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5" h="168">
                  <a:moveTo>
                    <a:pt x="3" y="168"/>
                  </a:moveTo>
                  <a:cubicBezTo>
                    <a:pt x="1" y="168"/>
                    <a:pt x="0" y="167"/>
                    <a:pt x="0" y="165"/>
                  </a:cubicBezTo>
                  <a:cubicBezTo>
                    <a:pt x="0" y="2"/>
                    <a:pt x="0" y="2"/>
                    <a:pt x="0" y="2"/>
                  </a:cubicBezTo>
                  <a:cubicBezTo>
                    <a:pt x="0" y="1"/>
                    <a:pt x="1" y="0"/>
                    <a:pt x="3" y="0"/>
                  </a:cubicBezTo>
                  <a:cubicBezTo>
                    <a:pt x="4" y="0"/>
                    <a:pt x="5" y="1"/>
                    <a:pt x="5" y="2"/>
                  </a:cubicBezTo>
                  <a:cubicBezTo>
                    <a:pt x="5" y="165"/>
                    <a:pt x="5" y="165"/>
                    <a:pt x="5" y="165"/>
                  </a:cubicBezTo>
                  <a:cubicBezTo>
                    <a:pt x="5" y="167"/>
                    <a:pt x="4" y="168"/>
                    <a:pt x="3" y="16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1" name="Rectangle 320"/>
          <p:cNvSpPr/>
          <p:nvPr/>
        </p:nvSpPr>
        <p:spPr>
          <a:xfrm>
            <a:off x="6608290" y="2203258"/>
            <a:ext cx="1767410" cy="881780"/>
          </a:xfrm>
          <a:prstGeom prst="rect">
            <a:avLst/>
          </a:prstGeom>
        </p:spPr>
        <p:txBody>
          <a:bodyPr wrap="square">
            <a:spAutoFit/>
          </a:bodyPr>
          <a:lstStyle/>
          <a:p>
            <a:pPr marL="0" lvl="1" defTabSz="710706" fontAlgn="base">
              <a:lnSpc>
                <a:spcPct val="90000"/>
              </a:lnSpc>
              <a:spcBef>
                <a:spcPct val="0"/>
              </a:spcBef>
              <a:spcAft>
                <a:spcPct val="15000"/>
              </a:spcAft>
              <a:defRPr/>
            </a:pPr>
            <a:r>
              <a:rPr lang="en-US" kern="0" dirty="0" smtClean="0">
                <a:cs typeface="Segoe UI" panose="020B0502040204020203" pitchFamily="34" charset="0"/>
              </a:rPr>
              <a:t>Service outage, data theft, or</a:t>
            </a:r>
          </a:p>
          <a:p>
            <a:pPr marL="0" lvl="1" defTabSz="710706" fontAlgn="base">
              <a:lnSpc>
                <a:spcPct val="90000"/>
              </a:lnSpc>
              <a:spcBef>
                <a:spcPct val="0"/>
              </a:spcBef>
              <a:spcAft>
                <a:spcPct val="15000"/>
              </a:spcAft>
              <a:defRPr/>
            </a:pPr>
            <a:r>
              <a:rPr lang="en-US" kern="0" dirty="0" smtClean="0">
                <a:cs typeface="Segoe UI" panose="020B0502040204020203" pitchFamily="34" charset="0"/>
              </a:rPr>
              <a:t>exfiltration.</a:t>
            </a:r>
            <a:endParaRPr lang="en-US" kern="0" dirty="0">
              <a:cs typeface="Segoe UI" panose="020B0502040204020203" pitchFamily="34" charset="0"/>
            </a:endParaRPr>
          </a:p>
        </p:txBody>
      </p:sp>
      <p:sp>
        <p:nvSpPr>
          <p:cNvPr id="322" name="Rectangle 321"/>
          <p:cNvSpPr/>
          <p:nvPr/>
        </p:nvSpPr>
        <p:spPr>
          <a:xfrm>
            <a:off x="10094400" y="2203258"/>
            <a:ext cx="1124214" cy="590931"/>
          </a:xfrm>
          <a:prstGeom prst="rect">
            <a:avLst/>
          </a:prstGeom>
        </p:spPr>
        <p:txBody>
          <a:bodyPr wrap="square">
            <a:spAutoFit/>
          </a:bodyPr>
          <a:lstStyle/>
          <a:p>
            <a:pPr marL="0" lvl="1" defTabSz="710706" fontAlgn="base">
              <a:lnSpc>
                <a:spcPct val="90000"/>
              </a:lnSpc>
              <a:spcBef>
                <a:spcPct val="0"/>
              </a:spcBef>
              <a:spcAft>
                <a:spcPct val="15000"/>
              </a:spcAft>
              <a:defRPr/>
            </a:pPr>
            <a:r>
              <a:rPr lang="en-US" kern="0" dirty="0" smtClean="0">
                <a:cs typeface="Segoe UI" panose="020B0502040204020203" pitchFamily="34" charset="0"/>
              </a:rPr>
              <a:t>Attack detected.</a:t>
            </a:r>
            <a:endParaRPr lang="en-US" kern="0" dirty="0">
              <a:cs typeface="Segoe UI" panose="020B0502040204020203" pitchFamily="34" charset="0"/>
            </a:endParaRPr>
          </a:p>
        </p:txBody>
      </p:sp>
      <p:grpSp>
        <p:nvGrpSpPr>
          <p:cNvPr id="192" name="Group 191"/>
          <p:cNvGrpSpPr/>
          <p:nvPr/>
        </p:nvGrpSpPr>
        <p:grpSpPr>
          <a:xfrm>
            <a:off x="4006994" y="3077886"/>
            <a:ext cx="1992245" cy="3250164"/>
            <a:chOff x="6483816" y="2773363"/>
            <a:chExt cx="1951037" cy="3182937"/>
          </a:xfrm>
        </p:grpSpPr>
        <p:sp>
          <p:nvSpPr>
            <p:cNvPr id="193" name="Freeform 192"/>
            <p:cNvSpPr>
              <a:spLocks noEditPoints="1"/>
            </p:cNvSpPr>
            <p:nvPr/>
          </p:nvSpPr>
          <p:spPr bwMode="auto">
            <a:xfrm>
              <a:off x="6483816" y="2773363"/>
              <a:ext cx="1951037" cy="3182937"/>
            </a:xfrm>
            <a:custGeom>
              <a:avLst/>
              <a:gdLst>
                <a:gd name="T0" fmla="*/ 293 w 334"/>
                <a:gd name="T1" fmla="*/ 0 h 548"/>
                <a:gd name="T2" fmla="*/ 41 w 334"/>
                <a:gd name="T3" fmla="*/ 0 h 548"/>
                <a:gd name="T4" fmla="*/ 0 w 334"/>
                <a:gd name="T5" fmla="*/ 41 h 548"/>
                <a:gd name="T6" fmla="*/ 0 w 334"/>
                <a:gd name="T7" fmla="*/ 506 h 548"/>
                <a:gd name="T8" fmla="*/ 41 w 334"/>
                <a:gd name="T9" fmla="*/ 548 h 548"/>
                <a:gd name="T10" fmla="*/ 293 w 334"/>
                <a:gd name="T11" fmla="*/ 548 h 548"/>
                <a:gd name="T12" fmla="*/ 334 w 334"/>
                <a:gd name="T13" fmla="*/ 506 h 548"/>
                <a:gd name="T14" fmla="*/ 334 w 334"/>
                <a:gd name="T15" fmla="*/ 41 h 548"/>
                <a:gd name="T16" fmla="*/ 293 w 334"/>
                <a:gd name="T17" fmla="*/ 0 h 548"/>
                <a:gd name="T18" fmla="*/ 198 w 334"/>
                <a:gd name="T19" fmla="*/ 34 h 548"/>
                <a:gd name="T20" fmla="*/ 135 w 334"/>
                <a:gd name="T21" fmla="*/ 34 h 548"/>
                <a:gd name="T22" fmla="*/ 128 w 334"/>
                <a:gd name="T23" fmla="*/ 27 h 548"/>
                <a:gd name="T24" fmla="*/ 135 w 334"/>
                <a:gd name="T25" fmla="*/ 20 h 548"/>
                <a:gd name="T26" fmla="*/ 198 w 334"/>
                <a:gd name="T27" fmla="*/ 20 h 548"/>
                <a:gd name="T28" fmla="*/ 205 w 334"/>
                <a:gd name="T29" fmla="*/ 27 h 548"/>
                <a:gd name="T30" fmla="*/ 198 w 334"/>
                <a:gd name="T31" fmla="*/ 3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548">
                  <a:moveTo>
                    <a:pt x="293" y="0"/>
                  </a:moveTo>
                  <a:cubicBezTo>
                    <a:pt x="41" y="0"/>
                    <a:pt x="41" y="0"/>
                    <a:pt x="41" y="0"/>
                  </a:cubicBezTo>
                  <a:cubicBezTo>
                    <a:pt x="18" y="0"/>
                    <a:pt x="0" y="18"/>
                    <a:pt x="0" y="41"/>
                  </a:cubicBezTo>
                  <a:cubicBezTo>
                    <a:pt x="0" y="506"/>
                    <a:pt x="0" y="506"/>
                    <a:pt x="0" y="506"/>
                  </a:cubicBezTo>
                  <a:cubicBezTo>
                    <a:pt x="0" y="529"/>
                    <a:pt x="18" y="548"/>
                    <a:pt x="41" y="548"/>
                  </a:cubicBezTo>
                  <a:cubicBezTo>
                    <a:pt x="293" y="548"/>
                    <a:pt x="293" y="548"/>
                    <a:pt x="293" y="548"/>
                  </a:cubicBezTo>
                  <a:cubicBezTo>
                    <a:pt x="316" y="548"/>
                    <a:pt x="334" y="529"/>
                    <a:pt x="334" y="506"/>
                  </a:cubicBezTo>
                  <a:cubicBezTo>
                    <a:pt x="334" y="41"/>
                    <a:pt x="334" y="41"/>
                    <a:pt x="334" y="41"/>
                  </a:cubicBezTo>
                  <a:cubicBezTo>
                    <a:pt x="334" y="18"/>
                    <a:pt x="316" y="0"/>
                    <a:pt x="293" y="0"/>
                  </a:cubicBezTo>
                  <a:close/>
                  <a:moveTo>
                    <a:pt x="198" y="34"/>
                  </a:moveTo>
                  <a:cubicBezTo>
                    <a:pt x="135" y="34"/>
                    <a:pt x="135" y="34"/>
                    <a:pt x="135" y="34"/>
                  </a:cubicBezTo>
                  <a:cubicBezTo>
                    <a:pt x="131" y="34"/>
                    <a:pt x="128" y="31"/>
                    <a:pt x="128" y="27"/>
                  </a:cubicBezTo>
                  <a:cubicBezTo>
                    <a:pt x="128" y="23"/>
                    <a:pt x="131" y="20"/>
                    <a:pt x="135" y="20"/>
                  </a:cubicBezTo>
                  <a:cubicBezTo>
                    <a:pt x="198" y="20"/>
                    <a:pt x="198" y="20"/>
                    <a:pt x="198" y="20"/>
                  </a:cubicBezTo>
                  <a:cubicBezTo>
                    <a:pt x="202" y="20"/>
                    <a:pt x="205" y="23"/>
                    <a:pt x="205" y="27"/>
                  </a:cubicBezTo>
                  <a:cubicBezTo>
                    <a:pt x="205" y="31"/>
                    <a:pt x="202" y="34"/>
                    <a:pt x="198" y="34"/>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Rectangle 193"/>
            <p:cNvSpPr>
              <a:spLocks noChangeArrowheads="1"/>
            </p:cNvSpPr>
            <p:nvPr/>
          </p:nvSpPr>
          <p:spPr bwMode="auto">
            <a:xfrm>
              <a:off x="6729878" y="3098800"/>
              <a:ext cx="1454150" cy="1446212"/>
            </a:xfrm>
            <a:prstGeom prst="rect">
              <a:avLst/>
            </a:prstGeom>
            <a:solidFill>
              <a:srgbClr val="A8000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0" name="Group 199"/>
            <p:cNvGrpSpPr/>
            <p:nvPr/>
          </p:nvGrpSpPr>
          <p:grpSpPr>
            <a:xfrm>
              <a:off x="6775824" y="3155983"/>
              <a:ext cx="1379340" cy="1899727"/>
              <a:chOff x="6775824" y="3155983"/>
              <a:chExt cx="1379340" cy="1899727"/>
            </a:xfrm>
          </p:grpSpPr>
          <p:sp>
            <p:nvSpPr>
              <p:cNvPr id="262" name="Rounded Rectangle 261"/>
              <p:cNvSpPr/>
              <p:nvPr/>
            </p:nvSpPr>
            <p:spPr bwMode="auto">
              <a:xfrm>
                <a:off x="6775824" y="4061142"/>
                <a:ext cx="1379340" cy="994568"/>
              </a:xfrm>
              <a:prstGeom prst="roundRect">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3" name="Group 262"/>
              <p:cNvGrpSpPr/>
              <p:nvPr/>
            </p:nvGrpSpPr>
            <p:grpSpPr>
              <a:xfrm>
                <a:off x="6853637" y="3155983"/>
                <a:ext cx="1218402" cy="1899727"/>
                <a:chOff x="7708898" y="3275013"/>
                <a:chExt cx="1092200" cy="1873250"/>
              </a:xfrm>
            </p:grpSpPr>
            <p:sp>
              <p:nvSpPr>
                <p:cNvPr id="264" name="Freeform 140"/>
                <p:cNvSpPr>
                  <a:spLocks/>
                </p:cNvSpPr>
                <p:nvPr/>
              </p:nvSpPr>
              <p:spPr bwMode="auto">
                <a:xfrm>
                  <a:off x="8510585" y="3778251"/>
                  <a:ext cx="65087" cy="122238"/>
                </a:xfrm>
                <a:custGeom>
                  <a:avLst/>
                  <a:gdLst>
                    <a:gd name="T0" fmla="*/ 0 w 32"/>
                    <a:gd name="T1" fmla="*/ 50 h 61"/>
                    <a:gd name="T2" fmla="*/ 16 w 32"/>
                    <a:gd name="T3" fmla="*/ 61 h 61"/>
                    <a:gd name="T4" fmla="*/ 16 w 32"/>
                    <a:gd name="T5" fmla="*/ 61 h 61"/>
                    <a:gd name="T6" fmla="*/ 32 w 32"/>
                    <a:gd name="T7" fmla="*/ 50 h 61"/>
                    <a:gd name="T8" fmla="*/ 32 w 32"/>
                    <a:gd name="T9" fmla="*/ 10 h 61"/>
                    <a:gd name="T10" fmla="*/ 16 w 32"/>
                    <a:gd name="T11" fmla="*/ 0 h 61"/>
                    <a:gd name="T12" fmla="*/ 16 w 32"/>
                    <a:gd name="T13" fmla="*/ 0 h 61"/>
                    <a:gd name="T14" fmla="*/ 0 w 32"/>
                    <a:gd name="T15" fmla="*/ 10 h 61"/>
                    <a:gd name="T16" fmla="*/ 0 w 32"/>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0" y="50"/>
                      </a:moveTo>
                      <a:cubicBezTo>
                        <a:pt x="0" y="56"/>
                        <a:pt x="7" y="61"/>
                        <a:pt x="16" y="61"/>
                      </a:cubicBezTo>
                      <a:cubicBezTo>
                        <a:pt x="16" y="61"/>
                        <a:pt x="16" y="61"/>
                        <a:pt x="16" y="61"/>
                      </a:cubicBezTo>
                      <a:cubicBezTo>
                        <a:pt x="24" y="61"/>
                        <a:pt x="32" y="56"/>
                        <a:pt x="32" y="50"/>
                      </a:cubicBezTo>
                      <a:cubicBezTo>
                        <a:pt x="32" y="10"/>
                        <a:pt x="32" y="10"/>
                        <a:pt x="32" y="10"/>
                      </a:cubicBezTo>
                      <a:cubicBezTo>
                        <a:pt x="32" y="4"/>
                        <a:pt x="24" y="0"/>
                        <a:pt x="16" y="0"/>
                      </a:cubicBezTo>
                      <a:cubicBezTo>
                        <a:pt x="16" y="0"/>
                        <a:pt x="16" y="0"/>
                        <a:pt x="16" y="0"/>
                      </a:cubicBezTo>
                      <a:cubicBezTo>
                        <a:pt x="7" y="0"/>
                        <a:pt x="0" y="4"/>
                        <a:pt x="0" y="10"/>
                      </a:cubicBezTo>
                      <a:lnTo>
                        <a:pt x="0" y="50"/>
                      </a:lnTo>
                      <a:close/>
                    </a:path>
                  </a:pathLst>
                </a:custGeom>
                <a:solidFill>
                  <a:srgbClr val="DD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141"/>
                <p:cNvSpPr>
                  <a:spLocks/>
                </p:cNvSpPr>
                <p:nvPr/>
              </p:nvSpPr>
              <p:spPr bwMode="auto">
                <a:xfrm>
                  <a:off x="7947023" y="3778251"/>
                  <a:ext cx="65087" cy="122238"/>
                </a:xfrm>
                <a:custGeom>
                  <a:avLst/>
                  <a:gdLst>
                    <a:gd name="T0" fmla="*/ 0 w 32"/>
                    <a:gd name="T1" fmla="*/ 50 h 61"/>
                    <a:gd name="T2" fmla="*/ 16 w 32"/>
                    <a:gd name="T3" fmla="*/ 61 h 61"/>
                    <a:gd name="T4" fmla="*/ 16 w 32"/>
                    <a:gd name="T5" fmla="*/ 61 h 61"/>
                    <a:gd name="T6" fmla="*/ 32 w 32"/>
                    <a:gd name="T7" fmla="*/ 50 h 61"/>
                    <a:gd name="T8" fmla="*/ 32 w 32"/>
                    <a:gd name="T9" fmla="*/ 10 h 61"/>
                    <a:gd name="T10" fmla="*/ 16 w 32"/>
                    <a:gd name="T11" fmla="*/ 0 h 61"/>
                    <a:gd name="T12" fmla="*/ 16 w 32"/>
                    <a:gd name="T13" fmla="*/ 0 h 61"/>
                    <a:gd name="T14" fmla="*/ 0 w 32"/>
                    <a:gd name="T15" fmla="*/ 10 h 61"/>
                    <a:gd name="T16" fmla="*/ 0 w 32"/>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0" y="50"/>
                      </a:moveTo>
                      <a:cubicBezTo>
                        <a:pt x="0" y="56"/>
                        <a:pt x="8" y="61"/>
                        <a:pt x="16" y="61"/>
                      </a:cubicBezTo>
                      <a:cubicBezTo>
                        <a:pt x="16" y="61"/>
                        <a:pt x="16" y="61"/>
                        <a:pt x="16" y="61"/>
                      </a:cubicBezTo>
                      <a:cubicBezTo>
                        <a:pt x="25" y="61"/>
                        <a:pt x="32" y="56"/>
                        <a:pt x="32" y="50"/>
                      </a:cubicBezTo>
                      <a:cubicBezTo>
                        <a:pt x="32" y="10"/>
                        <a:pt x="32" y="10"/>
                        <a:pt x="32" y="10"/>
                      </a:cubicBezTo>
                      <a:cubicBezTo>
                        <a:pt x="32" y="4"/>
                        <a:pt x="25" y="0"/>
                        <a:pt x="16" y="0"/>
                      </a:cubicBezTo>
                      <a:cubicBezTo>
                        <a:pt x="16" y="0"/>
                        <a:pt x="16" y="0"/>
                        <a:pt x="16" y="0"/>
                      </a:cubicBezTo>
                      <a:cubicBezTo>
                        <a:pt x="8" y="0"/>
                        <a:pt x="0" y="4"/>
                        <a:pt x="0" y="10"/>
                      </a:cubicBezTo>
                      <a:lnTo>
                        <a:pt x="0" y="50"/>
                      </a:lnTo>
                      <a:close/>
                    </a:path>
                  </a:pathLst>
                </a:custGeom>
                <a:solidFill>
                  <a:srgbClr val="DD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42"/>
                <p:cNvSpPr>
                  <a:spLocks/>
                </p:cNvSpPr>
                <p:nvPr/>
              </p:nvSpPr>
              <p:spPr bwMode="auto">
                <a:xfrm>
                  <a:off x="8031160" y="4041776"/>
                  <a:ext cx="230187" cy="355600"/>
                </a:xfrm>
                <a:custGeom>
                  <a:avLst/>
                  <a:gdLst>
                    <a:gd name="T0" fmla="*/ 0 w 145"/>
                    <a:gd name="T1" fmla="*/ 0 h 224"/>
                    <a:gd name="T2" fmla="*/ 0 w 145"/>
                    <a:gd name="T3" fmla="*/ 224 h 224"/>
                    <a:gd name="T4" fmla="*/ 145 w 145"/>
                    <a:gd name="T5" fmla="*/ 224 h 224"/>
                    <a:gd name="T6" fmla="*/ 145 w 145"/>
                    <a:gd name="T7" fmla="*/ 40 h 224"/>
                    <a:gd name="T8" fmla="*/ 0 w 145"/>
                    <a:gd name="T9" fmla="*/ 0 h 224"/>
                  </a:gdLst>
                  <a:ahLst/>
                  <a:cxnLst>
                    <a:cxn ang="0">
                      <a:pos x="T0" y="T1"/>
                    </a:cxn>
                    <a:cxn ang="0">
                      <a:pos x="T2" y="T3"/>
                    </a:cxn>
                    <a:cxn ang="0">
                      <a:pos x="T4" y="T5"/>
                    </a:cxn>
                    <a:cxn ang="0">
                      <a:pos x="T6" y="T7"/>
                    </a:cxn>
                    <a:cxn ang="0">
                      <a:pos x="T8" y="T9"/>
                    </a:cxn>
                  </a:cxnLst>
                  <a:rect l="0" t="0" r="r" b="b"/>
                  <a:pathLst>
                    <a:path w="145" h="224">
                      <a:moveTo>
                        <a:pt x="0" y="0"/>
                      </a:moveTo>
                      <a:lnTo>
                        <a:pt x="0" y="224"/>
                      </a:lnTo>
                      <a:lnTo>
                        <a:pt x="145" y="224"/>
                      </a:lnTo>
                      <a:lnTo>
                        <a:pt x="145" y="40"/>
                      </a:lnTo>
                      <a:lnTo>
                        <a:pt x="0" y="0"/>
                      </a:lnTo>
                      <a:close/>
                    </a:path>
                  </a:pathLst>
                </a:custGeom>
                <a:solidFill>
                  <a:srgbClr val="DD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143"/>
                <p:cNvSpPr>
                  <a:spLocks/>
                </p:cNvSpPr>
                <p:nvPr/>
              </p:nvSpPr>
              <p:spPr bwMode="auto">
                <a:xfrm>
                  <a:off x="8261348" y="4041776"/>
                  <a:ext cx="227012" cy="355600"/>
                </a:xfrm>
                <a:custGeom>
                  <a:avLst/>
                  <a:gdLst>
                    <a:gd name="T0" fmla="*/ 143 w 143"/>
                    <a:gd name="T1" fmla="*/ 0 h 224"/>
                    <a:gd name="T2" fmla="*/ 143 w 143"/>
                    <a:gd name="T3" fmla="*/ 224 h 224"/>
                    <a:gd name="T4" fmla="*/ 0 w 143"/>
                    <a:gd name="T5" fmla="*/ 224 h 224"/>
                    <a:gd name="T6" fmla="*/ 0 w 143"/>
                    <a:gd name="T7" fmla="*/ 40 h 224"/>
                    <a:gd name="T8" fmla="*/ 143 w 143"/>
                    <a:gd name="T9" fmla="*/ 0 h 224"/>
                  </a:gdLst>
                  <a:ahLst/>
                  <a:cxnLst>
                    <a:cxn ang="0">
                      <a:pos x="T0" y="T1"/>
                    </a:cxn>
                    <a:cxn ang="0">
                      <a:pos x="T2" y="T3"/>
                    </a:cxn>
                    <a:cxn ang="0">
                      <a:pos x="T4" y="T5"/>
                    </a:cxn>
                    <a:cxn ang="0">
                      <a:pos x="T6" y="T7"/>
                    </a:cxn>
                    <a:cxn ang="0">
                      <a:pos x="T8" y="T9"/>
                    </a:cxn>
                  </a:cxnLst>
                  <a:rect l="0" t="0" r="r" b="b"/>
                  <a:pathLst>
                    <a:path w="143" h="224">
                      <a:moveTo>
                        <a:pt x="143" y="0"/>
                      </a:moveTo>
                      <a:lnTo>
                        <a:pt x="143" y="224"/>
                      </a:lnTo>
                      <a:lnTo>
                        <a:pt x="0" y="224"/>
                      </a:lnTo>
                      <a:lnTo>
                        <a:pt x="0" y="40"/>
                      </a:lnTo>
                      <a:lnTo>
                        <a:pt x="143" y="0"/>
                      </a:lnTo>
                      <a:close/>
                    </a:path>
                  </a:pathLst>
                </a:custGeom>
                <a:solidFill>
                  <a:srgbClr val="CA9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144"/>
                <p:cNvSpPr>
                  <a:spLocks/>
                </p:cNvSpPr>
                <p:nvPr/>
              </p:nvSpPr>
              <p:spPr bwMode="auto">
                <a:xfrm>
                  <a:off x="8261348" y="3571876"/>
                  <a:ext cx="282575" cy="533400"/>
                </a:xfrm>
                <a:custGeom>
                  <a:avLst/>
                  <a:gdLst>
                    <a:gd name="T0" fmla="*/ 0 w 140"/>
                    <a:gd name="T1" fmla="*/ 36 h 265"/>
                    <a:gd name="T2" fmla="*/ 0 w 140"/>
                    <a:gd name="T3" fmla="*/ 265 h 265"/>
                    <a:gd name="T4" fmla="*/ 140 w 140"/>
                    <a:gd name="T5" fmla="*/ 225 h 265"/>
                    <a:gd name="T6" fmla="*/ 140 w 140"/>
                    <a:gd name="T7" fmla="*/ 0 h 265"/>
                    <a:gd name="T8" fmla="*/ 0 w 140"/>
                    <a:gd name="T9" fmla="*/ 26 h 265"/>
                  </a:gdLst>
                  <a:ahLst/>
                  <a:cxnLst>
                    <a:cxn ang="0">
                      <a:pos x="T0" y="T1"/>
                    </a:cxn>
                    <a:cxn ang="0">
                      <a:pos x="T2" y="T3"/>
                    </a:cxn>
                    <a:cxn ang="0">
                      <a:pos x="T4" y="T5"/>
                    </a:cxn>
                    <a:cxn ang="0">
                      <a:pos x="T6" y="T7"/>
                    </a:cxn>
                    <a:cxn ang="0">
                      <a:pos x="T8" y="T9"/>
                    </a:cxn>
                  </a:cxnLst>
                  <a:rect l="0" t="0" r="r" b="b"/>
                  <a:pathLst>
                    <a:path w="140" h="265">
                      <a:moveTo>
                        <a:pt x="0" y="36"/>
                      </a:moveTo>
                      <a:cubicBezTo>
                        <a:pt x="0" y="265"/>
                        <a:pt x="0" y="265"/>
                        <a:pt x="0" y="265"/>
                      </a:cubicBezTo>
                      <a:cubicBezTo>
                        <a:pt x="140" y="225"/>
                        <a:pt x="140" y="225"/>
                        <a:pt x="140" y="225"/>
                      </a:cubicBezTo>
                      <a:cubicBezTo>
                        <a:pt x="140" y="0"/>
                        <a:pt x="140" y="0"/>
                        <a:pt x="140" y="0"/>
                      </a:cubicBezTo>
                      <a:cubicBezTo>
                        <a:pt x="98" y="10"/>
                        <a:pt x="51" y="26"/>
                        <a:pt x="0" y="26"/>
                      </a:cubicBezTo>
                    </a:path>
                  </a:pathLst>
                </a:custGeom>
                <a:solidFill>
                  <a:srgbClr val="DD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145"/>
                <p:cNvSpPr>
                  <a:spLocks/>
                </p:cNvSpPr>
                <p:nvPr/>
              </p:nvSpPr>
              <p:spPr bwMode="auto">
                <a:xfrm>
                  <a:off x="7978773" y="3562351"/>
                  <a:ext cx="358775" cy="542925"/>
                </a:xfrm>
                <a:custGeom>
                  <a:avLst/>
                  <a:gdLst>
                    <a:gd name="T0" fmla="*/ 0 w 178"/>
                    <a:gd name="T1" fmla="*/ 44 h 270"/>
                    <a:gd name="T2" fmla="*/ 0 w 178"/>
                    <a:gd name="T3" fmla="*/ 230 h 270"/>
                    <a:gd name="T4" fmla="*/ 140 w 178"/>
                    <a:gd name="T5" fmla="*/ 270 h 270"/>
                    <a:gd name="T6" fmla="*/ 140 w 178"/>
                    <a:gd name="T7" fmla="*/ 193 h 270"/>
                    <a:gd name="T8" fmla="*/ 178 w 178"/>
                    <a:gd name="T9" fmla="*/ 193 h 270"/>
                    <a:gd name="T10" fmla="*/ 142 w 178"/>
                    <a:gd name="T11" fmla="*/ 119 h 270"/>
                    <a:gd name="T12" fmla="*/ 140 w 178"/>
                    <a:gd name="T13" fmla="*/ 2 h 270"/>
                    <a:gd name="T14" fmla="*/ 0 w 178"/>
                    <a:gd name="T15" fmla="*/ 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70">
                      <a:moveTo>
                        <a:pt x="0" y="44"/>
                      </a:moveTo>
                      <a:cubicBezTo>
                        <a:pt x="0" y="230"/>
                        <a:pt x="0" y="230"/>
                        <a:pt x="0" y="230"/>
                      </a:cubicBezTo>
                      <a:cubicBezTo>
                        <a:pt x="140" y="270"/>
                        <a:pt x="140" y="270"/>
                        <a:pt x="140" y="270"/>
                      </a:cubicBezTo>
                      <a:cubicBezTo>
                        <a:pt x="140" y="193"/>
                        <a:pt x="140" y="193"/>
                        <a:pt x="140" y="193"/>
                      </a:cubicBezTo>
                      <a:cubicBezTo>
                        <a:pt x="178" y="193"/>
                        <a:pt x="178" y="193"/>
                        <a:pt x="178" y="193"/>
                      </a:cubicBezTo>
                      <a:cubicBezTo>
                        <a:pt x="142" y="119"/>
                        <a:pt x="142" y="119"/>
                        <a:pt x="142" y="119"/>
                      </a:cubicBezTo>
                      <a:cubicBezTo>
                        <a:pt x="138" y="119"/>
                        <a:pt x="144" y="2"/>
                        <a:pt x="140" y="2"/>
                      </a:cubicBezTo>
                      <a:cubicBezTo>
                        <a:pt x="89" y="2"/>
                        <a:pt x="41" y="10"/>
                        <a:pt x="0" y="0"/>
                      </a:cubicBezTo>
                    </a:path>
                  </a:pathLst>
                </a:custGeom>
                <a:solidFill>
                  <a:srgbClr val="CA9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46"/>
                <p:cNvSpPr>
                  <a:spLocks/>
                </p:cNvSpPr>
                <p:nvPr/>
              </p:nvSpPr>
              <p:spPr bwMode="auto">
                <a:xfrm>
                  <a:off x="7974010" y="3675063"/>
                  <a:ext cx="569912" cy="246063"/>
                </a:xfrm>
                <a:custGeom>
                  <a:avLst/>
                  <a:gdLst>
                    <a:gd name="T0" fmla="*/ 0 w 283"/>
                    <a:gd name="T1" fmla="*/ 27 h 122"/>
                    <a:gd name="T2" fmla="*/ 29 w 283"/>
                    <a:gd name="T3" fmla="*/ 36 h 122"/>
                    <a:gd name="T4" fmla="*/ 119 w 283"/>
                    <a:gd name="T5" fmla="*/ 41 h 122"/>
                    <a:gd name="T6" fmla="*/ 170 w 283"/>
                    <a:gd name="T7" fmla="*/ 41 h 122"/>
                    <a:gd name="T8" fmla="*/ 266 w 283"/>
                    <a:gd name="T9" fmla="*/ 34 h 122"/>
                    <a:gd name="T10" fmla="*/ 283 w 283"/>
                    <a:gd name="T11" fmla="*/ 24 h 122"/>
                    <a:gd name="T12" fmla="*/ 283 w 283"/>
                    <a:gd name="T13" fmla="*/ 58 h 122"/>
                    <a:gd name="T14" fmla="*/ 266 w 283"/>
                    <a:gd name="T15" fmla="*/ 63 h 122"/>
                    <a:gd name="T16" fmla="*/ 173 w 283"/>
                    <a:gd name="T17" fmla="*/ 83 h 122"/>
                    <a:gd name="T18" fmla="*/ 117 w 283"/>
                    <a:gd name="T19" fmla="*/ 85 h 122"/>
                    <a:gd name="T20" fmla="*/ 24 w 283"/>
                    <a:gd name="T21" fmla="*/ 68 h 122"/>
                    <a:gd name="T22" fmla="*/ 0 w 283"/>
                    <a:gd name="T23" fmla="*/ 54 h 122"/>
                    <a:gd name="T24" fmla="*/ 0 w 283"/>
                    <a:gd name="T2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22">
                      <a:moveTo>
                        <a:pt x="0" y="27"/>
                      </a:moveTo>
                      <a:cubicBezTo>
                        <a:pt x="0" y="27"/>
                        <a:pt x="22" y="41"/>
                        <a:pt x="29" y="36"/>
                      </a:cubicBezTo>
                      <a:cubicBezTo>
                        <a:pt x="36" y="32"/>
                        <a:pt x="68" y="0"/>
                        <a:pt x="119" y="41"/>
                      </a:cubicBezTo>
                      <a:cubicBezTo>
                        <a:pt x="119" y="41"/>
                        <a:pt x="144" y="66"/>
                        <a:pt x="170" y="41"/>
                      </a:cubicBezTo>
                      <a:cubicBezTo>
                        <a:pt x="197" y="17"/>
                        <a:pt x="234" y="10"/>
                        <a:pt x="266" y="34"/>
                      </a:cubicBezTo>
                      <a:cubicBezTo>
                        <a:pt x="266" y="34"/>
                        <a:pt x="273" y="32"/>
                        <a:pt x="283" y="24"/>
                      </a:cubicBezTo>
                      <a:cubicBezTo>
                        <a:pt x="283" y="58"/>
                        <a:pt x="283" y="58"/>
                        <a:pt x="283" y="58"/>
                      </a:cubicBezTo>
                      <a:cubicBezTo>
                        <a:pt x="266" y="63"/>
                        <a:pt x="266" y="63"/>
                        <a:pt x="266" y="63"/>
                      </a:cubicBezTo>
                      <a:cubicBezTo>
                        <a:pt x="266" y="63"/>
                        <a:pt x="253" y="122"/>
                        <a:pt x="173" y="83"/>
                      </a:cubicBezTo>
                      <a:cubicBezTo>
                        <a:pt x="173" y="83"/>
                        <a:pt x="139" y="66"/>
                        <a:pt x="117" y="85"/>
                      </a:cubicBezTo>
                      <a:cubicBezTo>
                        <a:pt x="95" y="105"/>
                        <a:pt x="44" y="107"/>
                        <a:pt x="24" y="68"/>
                      </a:cubicBezTo>
                      <a:cubicBezTo>
                        <a:pt x="0" y="54"/>
                        <a:pt x="0" y="54"/>
                        <a:pt x="0" y="54"/>
                      </a:cubicBezTo>
                      <a:lnTo>
                        <a:pt x="0" y="27"/>
                      </a:lnTo>
                      <a:close/>
                    </a:path>
                  </a:pathLst>
                </a:custGeom>
                <a:solidFill>
                  <a:srgbClr val="24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47"/>
                <p:cNvSpPr>
                  <a:spLocks noEditPoints="1"/>
                </p:cNvSpPr>
                <p:nvPr/>
              </p:nvSpPr>
              <p:spPr bwMode="auto">
                <a:xfrm>
                  <a:off x="7967660" y="3709988"/>
                  <a:ext cx="579437" cy="168275"/>
                </a:xfrm>
                <a:custGeom>
                  <a:avLst/>
                  <a:gdLst>
                    <a:gd name="T0" fmla="*/ 79 w 288"/>
                    <a:gd name="T1" fmla="*/ 84 h 84"/>
                    <a:gd name="T2" fmla="*/ 25 w 288"/>
                    <a:gd name="T3" fmla="*/ 53 h 84"/>
                    <a:gd name="T4" fmla="*/ 0 w 288"/>
                    <a:gd name="T5" fmla="*/ 38 h 84"/>
                    <a:gd name="T6" fmla="*/ 0 w 288"/>
                    <a:gd name="T7" fmla="*/ 5 h 84"/>
                    <a:gd name="T8" fmla="*/ 4 w 288"/>
                    <a:gd name="T9" fmla="*/ 8 h 84"/>
                    <a:gd name="T10" fmla="*/ 28 w 288"/>
                    <a:gd name="T11" fmla="*/ 18 h 84"/>
                    <a:gd name="T12" fmla="*/ 31 w 288"/>
                    <a:gd name="T13" fmla="*/ 17 h 84"/>
                    <a:gd name="T14" fmla="*/ 33 w 288"/>
                    <a:gd name="T15" fmla="*/ 16 h 84"/>
                    <a:gd name="T16" fmla="*/ 72 w 288"/>
                    <a:gd name="T17" fmla="*/ 1 h 84"/>
                    <a:gd name="T18" fmla="*/ 124 w 288"/>
                    <a:gd name="T19" fmla="*/ 22 h 84"/>
                    <a:gd name="T20" fmla="*/ 148 w 288"/>
                    <a:gd name="T21" fmla="*/ 33 h 84"/>
                    <a:gd name="T22" fmla="*/ 172 w 288"/>
                    <a:gd name="T23" fmla="*/ 23 h 84"/>
                    <a:gd name="T24" fmla="*/ 227 w 288"/>
                    <a:gd name="T25" fmla="*/ 0 h 84"/>
                    <a:gd name="T26" fmla="*/ 269 w 288"/>
                    <a:gd name="T27" fmla="*/ 14 h 84"/>
                    <a:gd name="T28" fmla="*/ 284 w 288"/>
                    <a:gd name="T29" fmla="*/ 5 h 84"/>
                    <a:gd name="T30" fmla="*/ 288 w 288"/>
                    <a:gd name="T31" fmla="*/ 2 h 84"/>
                    <a:gd name="T32" fmla="*/ 288 w 288"/>
                    <a:gd name="T33" fmla="*/ 43 h 84"/>
                    <a:gd name="T34" fmla="*/ 271 w 288"/>
                    <a:gd name="T35" fmla="*/ 48 h 84"/>
                    <a:gd name="T36" fmla="*/ 224 w 288"/>
                    <a:gd name="T37" fmla="*/ 82 h 84"/>
                    <a:gd name="T38" fmla="*/ 175 w 288"/>
                    <a:gd name="T39" fmla="*/ 68 h 84"/>
                    <a:gd name="T40" fmla="*/ 146 w 288"/>
                    <a:gd name="T41" fmla="*/ 61 h 84"/>
                    <a:gd name="T42" fmla="*/ 121 w 288"/>
                    <a:gd name="T43" fmla="*/ 70 h 84"/>
                    <a:gd name="T44" fmla="*/ 79 w 288"/>
                    <a:gd name="T45" fmla="*/ 84 h 84"/>
                    <a:gd name="T46" fmla="*/ 5 w 288"/>
                    <a:gd name="T47" fmla="*/ 35 h 84"/>
                    <a:gd name="T48" fmla="*/ 29 w 288"/>
                    <a:gd name="T49" fmla="*/ 49 h 84"/>
                    <a:gd name="T50" fmla="*/ 29 w 288"/>
                    <a:gd name="T51" fmla="*/ 50 h 84"/>
                    <a:gd name="T52" fmla="*/ 79 w 288"/>
                    <a:gd name="T53" fmla="*/ 80 h 84"/>
                    <a:gd name="T54" fmla="*/ 118 w 288"/>
                    <a:gd name="T55" fmla="*/ 66 h 84"/>
                    <a:gd name="T56" fmla="*/ 146 w 288"/>
                    <a:gd name="T57" fmla="*/ 56 h 84"/>
                    <a:gd name="T58" fmla="*/ 177 w 288"/>
                    <a:gd name="T59" fmla="*/ 64 h 84"/>
                    <a:gd name="T60" fmla="*/ 224 w 288"/>
                    <a:gd name="T61" fmla="*/ 77 h 84"/>
                    <a:gd name="T62" fmla="*/ 266 w 288"/>
                    <a:gd name="T63" fmla="*/ 46 h 84"/>
                    <a:gd name="T64" fmla="*/ 267 w 288"/>
                    <a:gd name="T65" fmla="*/ 44 h 84"/>
                    <a:gd name="T66" fmla="*/ 283 w 288"/>
                    <a:gd name="T67" fmla="*/ 40 h 84"/>
                    <a:gd name="T68" fmla="*/ 283 w 288"/>
                    <a:gd name="T69" fmla="*/ 12 h 84"/>
                    <a:gd name="T70" fmla="*/ 269 w 288"/>
                    <a:gd name="T71" fmla="*/ 19 h 84"/>
                    <a:gd name="T72" fmla="*/ 268 w 288"/>
                    <a:gd name="T73" fmla="*/ 20 h 84"/>
                    <a:gd name="T74" fmla="*/ 267 w 288"/>
                    <a:gd name="T75" fmla="*/ 19 h 84"/>
                    <a:gd name="T76" fmla="*/ 227 w 288"/>
                    <a:gd name="T77" fmla="*/ 4 h 84"/>
                    <a:gd name="T78" fmla="*/ 175 w 288"/>
                    <a:gd name="T79" fmla="*/ 26 h 84"/>
                    <a:gd name="T80" fmla="*/ 148 w 288"/>
                    <a:gd name="T81" fmla="*/ 38 h 84"/>
                    <a:gd name="T82" fmla="*/ 121 w 288"/>
                    <a:gd name="T83" fmla="*/ 26 h 84"/>
                    <a:gd name="T84" fmla="*/ 72 w 288"/>
                    <a:gd name="T85" fmla="*/ 6 h 84"/>
                    <a:gd name="T86" fmla="*/ 36 w 288"/>
                    <a:gd name="T87" fmla="*/ 20 h 84"/>
                    <a:gd name="T88" fmla="*/ 33 w 288"/>
                    <a:gd name="T89" fmla="*/ 22 h 84"/>
                    <a:gd name="T90" fmla="*/ 28 w 288"/>
                    <a:gd name="T91" fmla="*/ 23 h 84"/>
                    <a:gd name="T92" fmla="*/ 5 w 288"/>
                    <a:gd name="T93" fmla="*/ 14 h 84"/>
                    <a:gd name="T94" fmla="*/ 5 w 288"/>
                    <a:gd name="T9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84">
                      <a:moveTo>
                        <a:pt x="79" y="84"/>
                      </a:moveTo>
                      <a:cubicBezTo>
                        <a:pt x="55" y="84"/>
                        <a:pt x="36" y="73"/>
                        <a:pt x="25" y="53"/>
                      </a:cubicBezTo>
                      <a:cubicBezTo>
                        <a:pt x="0" y="38"/>
                        <a:pt x="0" y="38"/>
                        <a:pt x="0" y="38"/>
                      </a:cubicBezTo>
                      <a:cubicBezTo>
                        <a:pt x="0" y="5"/>
                        <a:pt x="0" y="5"/>
                        <a:pt x="0" y="5"/>
                      </a:cubicBezTo>
                      <a:cubicBezTo>
                        <a:pt x="4" y="8"/>
                        <a:pt x="4" y="8"/>
                        <a:pt x="4" y="8"/>
                      </a:cubicBezTo>
                      <a:cubicBezTo>
                        <a:pt x="8" y="11"/>
                        <a:pt x="21" y="18"/>
                        <a:pt x="28" y="18"/>
                      </a:cubicBezTo>
                      <a:cubicBezTo>
                        <a:pt x="29" y="18"/>
                        <a:pt x="30" y="18"/>
                        <a:pt x="31" y="17"/>
                      </a:cubicBezTo>
                      <a:cubicBezTo>
                        <a:pt x="31" y="17"/>
                        <a:pt x="32" y="16"/>
                        <a:pt x="33" y="16"/>
                      </a:cubicBezTo>
                      <a:cubicBezTo>
                        <a:pt x="39" y="11"/>
                        <a:pt x="52" y="1"/>
                        <a:pt x="72" y="1"/>
                      </a:cubicBezTo>
                      <a:cubicBezTo>
                        <a:pt x="89" y="1"/>
                        <a:pt x="106" y="8"/>
                        <a:pt x="124" y="22"/>
                      </a:cubicBezTo>
                      <a:cubicBezTo>
                        <a:pt x="124" y="23"/>
                        <a:pt x="134" y="33"/>
                        <a:pt x="148" y="33"/>
                      </a:cubicBezTo>
                      <a:cubicBezTo>
                        <a:pt x="156" y="33"/>
                        <a:pt x="164" y="29"/>
                        <a:pt x="172" y="23"/>
                      </a:cubicBezTo>
                      <a:cubicBezTo>
                        <a:pt x="188" y="8"/>
                        <a:pt x="208" y="0"/>
                        <a:pt x="227" y="0"/>
                      </a:cubicBezTo>
                      <a:cubicBezTo>
                        <a:pt x="242" y="0"/>
                        <a:pt x="256" y="5"/>
                        <a:pt x="269" y="14"/>
                      </a:cubicBezTo>
                      <a:cubicBezTo>
                        <a:pt x="271" y="13"/>
                        <a:pt x="277" y="11"/>
                        <a:pt x="284" y="5"/>
                      </a:cubicBezTo>
                      <a:cubicBezTo>
                        <a:pt x="288" y="2"/>
                        <a:pt x="288" y="2"/>
                        <a:pt x="288" y="2"/>
                      </a:cubicBezTo>
                      <a:cubicBezTo>
                        <a:pt x="288" y="43"/>
                        <a:pt x="288" y="43"/>
                        <a:pt x="288" y="43"/>
                      </a:cubicBezTo>
                      <a:cubicBezTo>
                        <a:pt x="271" y="48"/>
                        <a:pt x="271" y="48"/>
                        <a:pt x="271" y="48"/>
                      </a:cubicBezTo>
                      <a:cubicBezTo>
                        <a:pt x="269" y="55"/>
                        <a:pt x="259" y="82"/>
                        <a:pt x="224" y="82"/>
                      </a:cubicBezTo>
                      <a:cubicBezTo>
                        <a:pt x="210" y="82"/>
                        <a:pt x="194" y="77"/>
                        <a:pt x="175" y="68"/>
                      </a:cubicBezTo>
                      <a:cubicBezTo>
                        <a:pt x="175" y="68"/>
                        <a:pt x="161" y="61"/>
                        <a:pt x="146" y="61"/>
                      </a:cubicBezTo>
                      <a:cubicBezTo>
                        <a:pt x="136" y="61"/>
                        <a:pt x="128" y="64"/>
                        <a:pt x="121" y="70"/>
                      </a:cubicBezTo>
                      <a:cubicBezTo>
                        <a:pt x="111" y="79"/>
                        <a:pt x="96" y="84"/>
                        <a:pt x="79" y="84"/>
                      </a:cubicBezTo>
                      <a:close/>
                      <a:moveTo>
                        <a:pt x="5" y="35"/>
                      </a:moveTo>
                      <a:cubicBezTo>
                        <a:pt x="29" y="49"/>
                        <a:pt x="29" y="49"/>
                        <a:pt x="29" y="49"/>
                      </a:cubicBezTo>
                      <a:cubicBezTo>
                        <a:pt x="29" y="50"/>
                        <a:pt x="29" y="50"/>
                        <a:pt x="29" y="50"/>
                      </a:cubicBezTo>
                      <a:cubicBezTo>
                        <a:pt x="39" y="69"/>
                        <a:pt x="57" y="80"/>
                        <a:pt x="79" y="80"/>
                      </a:cubicBezTo>
                      <a:cubicBezTo>
                        <a:pt x="94" y="80"/>
                        <a:pt x="109" y="75"/>
                        <a:pt x="118" y="66"/>
                      </a:cubicBezTo>
                      <a:cubicBezTo>
                        <a:pt x="126" y="60"/>
                        <a:pt x="135" y="56"/>
                        <a:pt x="146" y="56"/>
                      </a:cubicBezTo>
                      <a:cubicBezTo>
                        <a:pt x="162" y="56"/>
                        <a:pt x="176" y="63"/>
                        <a:pt x="177" y="64"/>
                      </a:cubicBezTo>
                      <a:cubicBezTo>
                        <a:pt x="195" y="72"/>
                        <a:pt x="211" y="77"/>
                        <a:pt x="224" y="77"/>
                      </a:cubicBezTo>
                      <a:cubicBezTo>
                        <a:pt x="259" y="77"/>
                        <a:pt x="266" y="46"/>
                        <a:pt x="266" y="46"/>
                      </a:cubicBezTo>
                      <a:cubicBezTo>
                        <a:pt x="267" y="44"/>
                        <a:pt x="267" y="44"/>
                        <a:pt x="267" y="44"/>
                      </a:cubicBezTo>
                      <a:cubicBezTo>
                        <a:pt x="283" y="40"/>
                        <a:pt x="283" y="40"/>
                        <a:pt x="283" y="40"/>
                      </a:cubicBezTo>
                      <a:cubicBezTo>
                        <a:pt x="283" y="12"/>
                        <a:pt x="283" y="12"/>
                        <a:pt x="283" y="12"/>
                      </a:cubicBezTo>
                      <a:cubicBezTo>
                        <a:pt x="275" y="17"/>
                        <a:pt x="270" y="19"/>
                        <a:pt x="269" y="19"/>
                      </a:cubicBezTo>
                      <a:cubicBezTo>
                        <a:pt x="268" y="20"/>
                        <a:pt x="268" y="20"/>
                        <a:pt x="268" y="20"/>
                      </a:cubicBezTo>
                      <a:cubicBezTo>
                        <a:pt x="267" y="19"/>
                        <a:pt x="267" y="19"/>
                        <a:pt x="267" y="19"/>
                      </a:cubicBezTo>
                      <a:cubicBezTo>
                        <a:pt x="255" y="9"/>
                        <a:pt x="241" y="4"/>
                        <a:pt x="227" y="4"/>
                      </a:cubicBezTo>
                      <a:cubicBezTo>
                        <a:pt x="209" y="4"/>
                        <a:pt x="191" y="12"/>
                        <a:pt x="175" y="26"/>
                      </a:cubicBezTo>
                      <a:cubicBezTo>
                        <a:pt x="167" y="34"/>
                        <a:pt x="158" y="38"/>
                        <a:pt x="148" y="38"/>
                      </a:cubicBezTo>
                      <a:cubicBezTo>
                        <a:pt x="132" y="38"/>
                        <a:pt x="121" y="27"/>
                        <a:pt x="121" y="26"/>
                      </a:cubicBezTo>
                      <a:cubicBezTo>
                        <a:pt x="104" y="13"/>
                        <a:pt x="88" y="6"/>
                        <a:pt x="72" y="6"/>
                      </a:cubicBezTo>
                      <a:cubicBezTo>
                        <a:pt x="54" y="6"/>
                        <a:pt x="42" y="15"/>
                        <a:pt x="36" y="20"/>
                      </a:cubicBezTo>
                      <a:cubicBezTo>
                        <a:pt x="35" y="20"/>
                        <a:pt x="34" y="21"/>
                        <a:pt x="33" y="22"/>
                      </a:cubicBezTo>
                      <a:cubicBezTo>
                        <a:pt x="32" y="22"/>
                        <a:pt x="30" y="23"/>
                        <a:pt x="28" y="23"/>
                      </a:cubicBezTo>
                      <a:cubicBezTo>
                        <a:pt x="21" y="23"/>
                        <a:pt x="11" y="17"/>
                        <a:pt x="5" y="14"/>
                      </a:cubicBezTo>
                      <a:lnTo>
                        <a:pt x="5" y="3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48"/>
                <p:cNvSpPr>
                  <a:spLocks/>
                </p:cNvSpPr>
                <p:nvPr/>
              </p:nvSpPr>
              <p:spPr bwMode="auto">
                <a:xfrm>
                  <a:off x="7870823" y="4681538"/>
                  <a:ext cx="203200" cy="30163"/>
                </a:xfrm>
                <a:custGeom>
                  <a:avLst/>
                  <a:gdLst>
                    <a:gd name="T0" fmla="*/ 0 w 128"/>
                    <a:gd name="T1" fmla="*/ 0 h 19"/>
                    <a:gd name="T2" fmla="*/ 2 w 128"/>
                    <a:gd name="T3" fmla="*/ 19 h 19"/>
                    <a:gd name="T4" fmla="*/ 128 w 128"/>
                    <a:gd name="T5" fmla="*/ 19 h 19"/>
                    <a:gd name="T6" fmla="*/ 124 w 128"/>
                    <a:gd name="T7" fmla="*/ 0 h 19"/>
                    <a:gd name="T8" fmla="*/ 0 w 128"/>
                    <a:gd name="T9" fmla="*/ 0 h 19"/>
                  </a:gdLst>
                  <a:ahLst/>
                  <a:cxnLst>
                    <a:cxn ang="0">
                      <a:pos x="T0" y="T1"/>
                    </a:cxn>
                    <a:cxn ang="0">
                      <a:pos x="T2" y="T3"/>
                    </a:cxn>
                    <a:cxn ang="0">
                      <a:pos x="T4" y="T5"/>
                    </a:cxn>
                    <a:cxn ang="0">
                      <a:pos x="T6" y="T7"/>
                    </a:cxn>
                    <a:cxn ang="0">
                      <a:pos x="T8" y="T9"/>
                    </a:cxn>
                  </a:cxnLst>
                  <a:rect l="0" t="0" r="r" b="b"/>
                  <a:pathLst>
                    <a:path w="128" h="19">
                      <a:moveTo>
                        <a:pt x="0" y="0"/>
                      </a:moveTo>
                      <a:lnTo>
                        <a:pt x="2" y="19"/>
                      </a:lnTo>
                      <a:lnTo>
                        <a:pt x="128" y="19"/>
                      </a:lnTo>
                      <a:lnTo>
                        <a:pt x="124" y="0"/>
                      </a:lnTo>
                      <a:lnTo>
                        <a:pt x="0" y="0"/>
                      </a:ln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Oval 149"/>
                <p:cNvSpPr>
                  <a:spLocks noChangeArrowheads="1"/>
                </p:cNvSpPr>
                <p:nvPr/>
              </p:nvSpPr>
              <p:spPr bwMode="auto">
                <a:xfrm>
                  <a:off x="8397872" y="3765551"/>
                  <a:ext cx="52387" cy="53975"/>
                </a:xfrm>
                <a:prstGeom prst="ellipse">
                  <a:avLst/>
                </a:prstGeom>
                <a:solidFill>
                  <a:srgbClr val="DD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Oval 150"/>
                <p:cNvSpPr>
                  <a:spLocks noChangeArrowheads="1"/>
                </p:cNvSpPr>
                <p:nvPr/>
              </p:nvSpPr>
              <p:spPr bwMode="auto">
                <a:xfrm>
                  <a:off x="8088310" y="3765551"/>
                  <a:ext cx="52387" cy="53975"/>
                </a:xfrm>
                <a:prstGeom prst="ellipse">
                  <a:avLst/>
                </a:prstGeom>
                <a:solidFill>
                  <a:srgbClr val="DD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51"/>
                <p:cNvSpPr>
                  <a:spLocks/>
                </p:cNvSpPr>
                <p:nvPr/>
              </p:nvSpPr>
              <p:spPr bwMode="auto">
                <a:xfrm>
                  <a:off x="7708898" y="4116388"/>
                  <a:ext cx="552450" cy="1031875"/>
                </a:xfrm>
                <a:custGeom>
                  <a:avLst/>
                  <a:gdLst>
                    <a:gd name="T0" fmla="*/ 148 w 274"/>
                    <a:gd name="T1" fmla="*/ 0 h 513"/>
                    <a:gd name="T2" fmla="*/ 87 w 274"/>
                    <a:gd name="T3" fmla="*/ 0 h 513"/>
                    <a:gd name="T4" fmla="*/ 0 w 274"/>
                    <a:gd name="T5" fmla="*/ 38 h 513"/>
                    <a:gd name="T6" fmla="*/ 83 w 274"/>
                    <a:gd name="T7" fmla="*/ 318 h 513"/>
                    <a:gd name="T8" fmla="*/ 70 w 274"/>
                    <a:gd name="T9" fmla="*/ 463 h 513"/>
                    <a:gd name="T10" fmla="*/ 274 w 274"/>
                    <a:gd name="T11" fmla="*/ 513 h 513"/>
                    <a:gd name="T12" fmla="*/ 274 w 274"/>
                    <a:gd name="T13" fmla="*/ 46 h 513"/>
                    <a:gd name="T14" fmla="*/ 148 w 274"/>
                    <a:gd name="T15" fmla="*/ 0 h 5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513">
                      <a:moveTo>
                        <a:pt x="148" y="0"/>
                      </a:moveTo>
                      <a:cubicBezTo>
                        <a:pt x="87" y="0"/>
                        <a:pt x="87" y="0"/>
                        <a:pt x="87" y="0"/>
                      </a:cubicBezTo>
                      <a:cubicBezTo>
                        <a:pt x="0" y="38"/>
                        <a:pt x="0" y="38"/>
                        <a:pt x="0" y="38"/>
                      </a:cubicBezTo>
                      <a:cubicBezTo>
                        <a:pt x="83" y="318"/>
                        <a:pt x="83" y="318"/>
                        <a:pt x="83" y="318"/>
                      </a:cubicBezTo>
                      <a:cubicBezTo>
                        <a:pt x="70" y="463"/>
                        <a:pt x="70" y="463"/>
                        <a:pt x="70" y="463"/>
                      </a:cubicBezTo>
                      <a:cubicBezTo>
                        <a:pt x="274" y="513"/>
                        <a:pt x="274" y="513"/>
                        <a:pt x="274" y="513"/>
                      </a:cubicBezTo>
                      <a:cubicBezTo>
                        <a:pt x="274" y="46"/>
                        <a:pt x="274" y="46"/>
                        <a:pt x="274" y="46"/>
                      </a:cubicBezTo>
                      <a:cubicBezTo>
                        <a:pt x="219" y="45"/>
                        <a:pt x="172" y="26"/>
                        <a:pt x="148"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52"/>
                <p:cNvSpPr>
                  <a:spLocks/>
                </p:cNvSpPr>
                <p:nvPr/>
              </p:nvSpPr>
              <p:spPr bwMode="auto">
                <a:xfrm>
                  <a:off x="8251823" y="4116388"/>
                  <a:ext cx="549275" cy="1031875"/>
                </a:xfrm>
                <a:custGeom>
                  <a:avLst/>
                  <a:gdLst>
                    <a:gd name="T0" fmla="*/ 273 w 273"/>
                    <a:gd name="T1" fmla="*/ 38 h 513"/>
                    <a:gd name="T2" fmla="*/ 185 w 273"/>
                    <a:gd name="T3" fmla="*/ 0 h 513"/>
                    <a:gd name="T4" fmla="*/ 136 w 273"/>
                    <a:gd name="T5" fmla="*/ 0 h 513"/>
                    <a:gd name="T6" fmla="*/ 5 w 273"/>
                    <a:gd name="T7" fmla="*/ 46 h 513"/>
                    <a:gd name="T8" fmla="*/ 0 w 273"/>
                    <a:gd name="T9" fmla="*/ 46 h 513"/>
                    <a:gd name="T10" fmla="*/ 0 w 273"/>
                    <a:gd name="T11" fmla="*/ 513 h 513"/>
                    <a:gd name="T12" fmla="*/ 203 w 273"/>
                    <a:gd name="T13" fmla="*/ 463 h 513"/>
                    <a:gd name="T14" fmla="*/ 190 w 273"/>
                    <a:gd name="T15" fmla="*/ 318 h 513"/>
                    <a:gd name="T16" fmla="*/ 273 w 273"/>
                    <a:gd name="T17" fmla="*/ 3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513">
                      <a:moveTo>
                        <a:pt x="273" y="38"/>
                      </a:moveTo>
                      <a:cubicBezTo>
                        <a:pt x="185" y="0"/>
                        <a:pt x="185" y="0"/>
                        <a:pt x="185" y="0"/>
                      </a:cubicBezTo>
                      <a:cubicBezTo>
                        <a:pt x="136" y="0"/>
                        <a:pt x="136" y="0"/>
                        <a:pt x="136" y="0"/>
                      </a:cubicBezTo>
                      <a:cubicBezTo>
                        <a:pt x="111" y="27"/>
                        <a:pt x="62" y="46"/>
                        <a:pt x="5" y="46"/>
                      </a:cubicBezTo>
                      <a:cubicBezTo>
                        <a:pt x="3" y="46"/>
                        <a:pt x="1" y="46"/>
                        <a:pt x="0" y="46"/>
                      </a:cubicBezTo>
                      <a:cubicBezTo>
                        <a:pt x="0" y="513"/>
                        <a:pt x="0" y="513"/>
                        <a:pt x="0" y="513"/>
                      </a:cubicBezTo>
                      <a:cubicBezTo>
                        <a:pt x="203" y="463"/>
                        <a:pt x="203" y="463"/>
                        <a:pt x="203" y="463"/>
                      </a:cubicBezTo>
                      <a:cubicBezTo>
                        <a:pt x="190" y="318"/>
                        <a:pt x="190" y="318"/>
                        <a:pt x="190" y="318"/>
                      </a:cubicBezTo>
                      <a:lnTo>
                        <a:pt x="273" y="3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Oval 153"/>
                <p:cNvSpPr>
                  <a:spLocks noChangeArrowheads="1"/>
                </p:cNvSpPr>
                <p:nvPr/>
              </p:nvSpPr>
              <p:spPr bwMode="auto">
                <a:xfrm>
                  <a:off x="8223248" y="3275013"/>
                  <a:ext cx="80962" cy="920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Line 154"/>
                <p:cNvSpPr>
                  <a:spLocks noChangeShapeType="1"/>
                </p:cNvSpPr>
                <p:nvPr/>
              </p:nvSpPr>
              <p:spPr bwMode="auto">
                <a:xfrm>
                  <a:off x="7885110" y="3611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Line 155"/>
                <p:cNvSpPr>
                  <a:spLocks noChangeShapeType="1"/>
                </p:cNvSpPr>
                <p:nvPr/>
              </p:nvSpPr>
              <p:spPr bwMode="auto">
                <a:xfrm>
                  <a:off x="7885110" y="3611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156"/>
                <p:cNvSpPr>
                  <a:spLocks/>
                </p:cNvSpPr>
                <p:nvPr/>
              </p:nvSpPr>
              <p:spPr bwMode="auto">
                <a:xfrm>
                  <a:off x="7948610" y="3308351"/>
                  <a:ext cx="636587" cy="363538"/>
                </a:xfrm>
                <a:custGeom>
                  <a:avLst/>
                  <a:gdLst>
                    <a:gd name="T0" fmla="*/ 0 w 316"/>
                    <a:gd name="T1" fmla="*/ 129 h 180"/>
                    <a:gd name="T2" fmla="*/ 165 w 316"/>
                    <a:gd name="T3" fmla="*/ 5 h 180"/>
                    <a:gd name="T4" fmla="*/ 309 w 316"/>
                    <a:gd name="T5" fmla="*/ 139 h 180"/>
                    <a:gd name="T6" fmla="*/ 105 w 316"/>
                    <a:gd name="T7" fmla="*/ 180 h 180"/>
                    <a:gd name="T8" fmla="*/ 0 w 316"/>
                    <a:gd name="T9" fmla="*/ 129 h 180"/>
                  </a:gdLst>
                  <a:ahLst/>
                  <a:cxnLst>
                    <a:cxn ang="0">
                      <a:pos x="T0" y="T1"/>
                    </a:cxn>
                    <a:cxn ang="0">
                      <a:pos x="T2" y="T3"/>
                    </a:cxn>
                    <a:cxn ang="0">
                      <a:pos x="T4" y="T5"/>
                    </a:cxn>
                    <a:cxn ang="0">
                      <a:pos x="T6" y="T7"/>
                    </a:cxn>
                    <a:cxn ang="0">
                      <a:pos x="T8" y="T9"/>
                    </a:cxn>
                  </a:cxnLst>
                  <a:rect l="0" t="0" r="r" b="b"/>
                  <a:pathLst>
                    <a:path w="316" h="180">
                      <a:moveTo>
                        <a:pt x="0" y="129"/>
                      </a:moveTo>
                      <a:cubicBezTo>
                        <a:pt x="0" y="129"/>
                        <a:pt x="14" y="0"/>
                        <a:pt x="165" y="5"/>
                      </a:cubicBezTo>
                      <a:cubicBezTo>
                        <a:pt x="316" y="9"/>
                        <a:pt x="309" y="139"/>
                        <a:pt x="309" y="139"/>
                      </a:cubicBezTo>
                      <a:cubicBezTo>
                        <a:pt x="105" y="180"/>
                        <a:pt x="105" y="180"/>
                        <a:pt x="105" y="180"/>
                      </a:cubicBezTo>
                      <a:lnTo>
                        <a:pt x="0" y="1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Line 157"/>
                <p:cNvSpPr>
                  <a:spLocks noChangeShapeType="1"/>
                </p:cNvSpPr>
                <p:nvPr/>
              </p:nvSpPr>
              <p:spPr bwMode="auto">
                <a:xfrm>
                  <a:off x="8499472" y="4538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Line 158"/>
                <p:cNvSpPr>
                  <a:spLocks noChangeShapeType="1"/>
                </p:cNvSpPr>
                <p:nvPr/>
              </p:nvSpPr>
              <p:spPr bwMode="auto">
                <a:xfrm>
                  <a:off x="8499472" y="4538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59"/>
                <p:cNvSpPr>
                  <a:spLocks/>
                </p:cNvSpPr>
                <p:nvPr/>
              </p:nvSpPr>
              <p:spPr bwMode="auto">
                <a:xfrm>
                  <a:off x="7869235" y="3540126"/>
                  <a:ext cx="788987" cy="222250"/>
                </a:xfrm>
                <a:custGeom>
                  <a:avLst/>
                  <a:gdLst>
                    <a:gd name="T0" fmla="*/ 27 w 392"/>
                    <a:gd name="T1" fmla="*/ 64 h 110"/>
                    <a:gd name="T2" fmla="*/ 370 w 392"/>
                    <a:gd name="T3" fmla="*/ 63 h 110"/>
                    <a:gd name="T4" fmla="*/ 371 w 392"/>
                    <a:gd name="T5" fmla="*/ 5 h 110"/>
                    <a:gd name="T6" fmla="*/ 27 w 392"/>
                    <a:gd name="T7" fmla="*/ 0 h 110"/>
                    <a:gd name="T8" fmla="*/ 27 w 392"/>
                    <a:gd name="T9" fmla="*/ 64 h 110"/>
                  </a:gdLst>
                  <a:ahLst/>
                  <a:cxnLst>
                    <a:cxn ang="0">
                      <a:pos x="T0" y="T1"/>
                    </a:cxn>
                    <a:cxn ang="0">
                      <a:pos x="T2" y="T3"/>
                    </a:cxn>
                    <a:cxn ang="0">
                      <a:pos x="T4" y="T5"/>
                    </a:cxn>
                    <a:cxn ang="0">
                      <a:pos x="T6" y="T7"/>
                    </a:cxn>
                    <a:cxn ang="0">
                      <a:pos x="T8" y="T9"/>
                    </a:cxn>
                  </a:cxnLst>
                  <a:rect l="0" t="0" r="r" b="b"/>
                  <a:pathLst>
                    <a:path w="392" h="110">
                      <a:moveTo>
                        <a:pt x="27" y="64"/>
                      </a:moveTo>
                      <a:cubicBezTo>
                        <a:pt x="27" y="64"/>
                        <a:pt x="144" y="110"/>
                        <a:pt x="370" y="63"/>
                      </a:cubicBezTo>
                      <a:cubicBezTo>
                        <a:pt x="370" y="63"/>
                        <a:pt x="392" y="25"/>
                        <a:pt x="371" y="5"/>
                      </a:cubicBezTo>
                      <a:cubicBezTo>
                        <a:pt x="371" y="5"/>
                        <a:pt x="169" y="56"/>
                        <a:pt x="27" y="0"/>
                      </a:cubicBezTo>
                      <a:cubicBezTo>
                        <a:pt x="27" y="0"/>
                        <a:pt x="0" y="30"/>
                        <a:pt x="27"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01" name="Rectangle 200"/>
            <p:cNvSpPr/>
            <p:nvPr/>
          </p:nvSpPr>
          <p:spPr bwMode="auto">
            <a:xfrm>
              <a:off x="6729558" y="4541062"/>
              <a:ext cx="1454470" cy="914400"/>
            </a:xfrm>
            <a:prstGeom prst="rect">
              <a:avLst/>
            </a:prstGeom>
            <a:solidFill>
              <a:srgbClr val="BFBFB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a:spLocks noChangeArrowheads="1"/>
            </p:cNvSpPr>
            <p:nvPr/>
          </p:nvSpPr>
          <p:spPr bwMode="auto">
            <a:xfrm>
              <a:off x="6729878" y="4684713"/>
              <a:ext cx="1454150" cy="1555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Rectangle 236"/>
            <p:cNvSpPr>
              <a:spLocks noChangeArrowheads="1"/>
            </p:cNvSpPr>
            <p:nvPr/>
          </p:nvSpPr>
          <p:spPr bwMode="auto">
            <a:xfrm>
              <a:off x="6729878" y="4979988"/>
              <a:ext cx="588962" cy="1571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237"/>
            <p:cNvSpPr>
              <a:spLocks/>
            </p:cNvSpPr>
            <p:nvPr/>
          </p:nvSpPr>
          <p:spPr bwMode="auto">
            <a:xfrm>
              <a:off x="7115641" y="5305425"/>
              <a:ext cx="682625" cy="447675"/>
            </a:xfrm>
            <a:custGeom>
              <a:avLst/>
              <a:gdLst>
                <a:gd name="T0" fmla="*/ 117 w 117"/>
                <a:gd name="T1" fmla="*/ 66 h 77"/>
                <a:gd name="T2" fmla="*/ 107 w 117"/>
                <a:gd name="T3" fmla="*/ 77 h 77"/>
                <a:gd name="T4" fmla="*/ 10 w 117"/>
                <a:gd name="T5" fmla="*/ 77 h 77"/>
                <a:gd name="T6" fmla="*/ 0 w 117"/>
                <a:gd name="T7" fmla="*/ 66 h 77"/>
                <a:gd name="T8" fmla="*/ 0 w 117"/>
                <a:gd name="T9" fmla="*/ 10 h 77"/>
                <a:gd name="T10" fmla="*/ 10 w 117"/>
                <a:gd name="T11" fmla="*/ 0 h 77"/>
                <a:gd name="T12" fmla="*/ 107 w 117"/>
                <a:gd name="T13" fmla="*/ 0 h 77"/>
                <a:gd name="T14" fmla="*/ 117 w 117"/>
                <a:gd name="T15" fmla="*/ 10 h 77"/>
                <a:gd name="T16" fmla="*/ 117 w 117"/>
                <a:gd name="T17"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77">
                  <a:moveTo>
                    <a:pt x="117" y="66"/>
                  </a:moveTo>
                  <a:cubicBezTo>
                    <a:pt x="117" y="72"/>
                    <a:pt x="113" y="77"/>
                    <a:pt x="107" y="77"/>
                  </a:cubicBezTo>
                  <a:cubicBezTo>
                    <a:pt x="10" y="77"/>
                    <a:pt x="10" y="77"/>
                    <a:pt x="10" y="77"/>
                  </a:cubicBezTo>
                  <a:cubicBezTo>
                    <a:pt x="4" y="77"/>
                    <a:pt x="0" y="72"/>
                    <a:pt x="0" y="66"/>
                  </a:cubicBezTo>
                  <a:cubicBezTo>
                    <a:pt x="0" y="10"/>
                    <a:pt x="0" y="10"/>
                    <a:pt x="0" y="10"/>
                  </a:cubicBezTo>
                  <a:cubicBezTo>
                    <a:pt x="0" y="4"/>
                    <a:pt x="4" y="0"/>
                    <a:pt x="10" y="0"/>
                  </a:cubicBezTo>
                  <a:cubicBezTo>
                    <a:pt x="107" y="0"/>
                    <a:pt x="107" y="0"/>
                    <a:pt x="107" y="0"/>
                  </a:cubicBezTo>
                  <a:cubicBezTo>
                    <a:pt x="113" y="0"/>
                    <a:pt x="117" y="4"/>
                    <a:pt x="117" y="10"/>
                  </a:cubicBezTo>
                  <a:lnTo>
                    <a:pt x="117" y="66"/>
                  </a:ln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Rectangle 252"/>
            <p:cNvSpPr>
              <a:spLocks noChangeArrowheads="1"/>
            </p:cNvSpPr>
            <p:nvPr/>
          </p:nvSpPr>
          <p:spPr bwMode="auto">
            <a:xfrm>
              <a:off x="7307728" y="5416550"/>
              <a:ext cx="298450" cy="220662"/>
            </a:xfrm>
            <a:prstGeom prst="rect">
              <a:avLst/>
            </a:prstGeom>
            <a:noFill/>
            <a:ln w="28575" cap="flat">
              <a:solidFill>
                <a:srgbClr val="BFBFB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Line 127"/>
            <p:cNvSpPr>
              <a:spLocks noChangeShapeType="1"/>
            </p:cNvSpPr>
            <p:nvPr/>
          </p:nvSpPr>
          <p:spPr bwMode="auto">
            <a:xfrm flipH="1">
              <a:off x="7115641" y="5416550"/>
              <a:ext cx="192087" cy="0"/>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Line 128"/>
            <p:cNvSpPr>
              <a:spLocks noChangeShapeType="1"/>
            </p:cNvSpPr>
            <p:nvPr/>
          </p:nvSpPr>
          <p:spPr bwMode="auto">
            <a:xfrm>
              <a:off x="7606178" y="5416550"/>
              <a:ext cx="192087" cy="0"/>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129"/>
            <p:cNvSpPr>
              <a:spLocks noChangeShapeType="1"/>
            </p:cNvSpPr>
            <p:nvPr/>
          </p:nvSpPr>
          <p:spPr bwMode="auto">
            <a:xfrm>
              <a:off x="7606178" y="5637213"/>
              <a:ext cx="192087" cy="0"/>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Line 130"/>
            <p:cNvSpPr>
              <a:spLocks noChangeShapeType="1"/>
            </p:cNvSpPr>
            <p:nvPr/>
          </p:nvSpPr>
          <p:spPr bwMode="auto">
            <a:xfrm flipH="1">
              <a:off x="7115641" y="5637213"/>
              <a:ext cx="192087" cy="0"/>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Line 131"/>
            <p:cNvSpPr>
              <a:spLocks noChangeShapeType="1"/>
            </p:cNvSpPr>
            <p:nvPr/>
          </p:nvSpPr>
          <p:spPr bwMode="auto">
            <a:xfrm flipH="1">
              <a:off x="7115641" y="5526088"/>
              <a:ext cx="192087" cy="0"/>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132"/>
            <p:cNvSpPr>
              <a:spLocks noChangeShapeType="1"/>
            </p:cNvSpPr>
            <p:nvPr/>
          </p:nvSpPr>
          <p:spPr bwMode="auto">
            <a:xfrm>
              <a:off x="7606178" y="5526088"/>
              <a:ext cx="192087" cy="0"/>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Line 133"/>
            <p:cNvSpPr>
              <a:spLocks noChangeShapeType="1"/>
            </p:cNvSpPr>
            <p:nvPr/>
          </p:nvSpPr>
          <p:spPr bwMode="auto">
            <a:xfrm>
              <a:off x="7460128" y="5637213"/>
              <a:ext cx="0" cy="115887"/>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Line 134"/>
            <p:cNvSpPr>
              <a:spLocks noChangeShapeType="1"/>
            </p:cNvSpPr>
            <p:nvPr/>
          </p:nvSpPr>
          <p:spPr bwMode="auto">
            <a:xfrm flipV="1">
              <a:off x="7460128" y="5305425"/>
              <a:ext cx="0" cy="104775"/>
            </a:xfrm>
            <a:prstGeom prst="line">
              <a:avLst/>
            </a:prstGeom>
            <a:noFill/>
            <a:ln w="28575" cap="flat">
              <a:solidFill>
                <a:srgbClr val="BFBFB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25" name="Rectangle 324"/>
          <p:cNvSpPr/>
          <p:nvPr/>
        </p:nvSpPr>
        <p:spPr bwMode="auto">
          <a:xfrm>
            <a:off x="11222900" y="1284804"/>
            <a:ext cx="52985" cy="3657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38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42"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1000"/>
                                        <p:tgtEl>
                                          <p:spTgt spid="80"/>
                                        </p:tgtEl>
                                      </p:cBhvr>
                                    </p:animEffect>
                                    <p:anim calcmode="lin" valueType="num">
                                      <p:cBhvr>
                                        <p:cTn id="11" dur="1000" fill="hold"/>
                                        <p:tgtEl>
                                          <p:spTgt spid="80"/>
                                        </p:tgtEl>
                                        <p:attrNameLst>
                                          <p:attrName>ppt_x</p:attrName>
                                        </p:attrNameLst>
                                      </p:cBhvr>
                                      <p:tavLst>
                                        <p:tav tm="0">
                                          <p:val>
                                            <p:strVal val="#ppt_x"/>
                                          </p:val>
                                        </p:tav>
                                        <p:tav tm="100000">
                                          <p:val>
                                            <p:strVal val="#ppt_x"/>
                                          </p:val>
                                        </p:tav>
                                      </p:tavLst>
                                    </p:anim>
                                    <p:anim calcmode="lin" valueType="num">
                                      <p:cBhvr>
                                        <p:cTn id="1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fade">
                                      <p:cBhvr>
                                        <p:cTn id="20" dur="500"/>
                                        <p:tgtEl>
                                          <p:spTgt spid="198"/>
                                        </p:tgtEl>
                                      </p:cBhvr>
                                    </p:animEffect>
                                  </p:childTnLst>
                                </p:cTn>
                              </p:par>
                              <p:par>
                                <p:cTn id="21" presetID="3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7" presetID="8" presetClass="entr" presetSubtype="16" fill="hold" nodeType="withEffect">
                                  <p:stCondLst>
                                    <p:cond delay="700"/>
                                  </p:stCondLst>
                                  <p:childTnLst>
                                    <p:set>
                                      <p:cBhvr>
                                        <p:cTn id="28" dur="1" fill="hold">
                                          <p:stCondLst>
                                            <p:cond delay="0"/>
                                          </p:stCondLst>
                                        </p:cTn>
                                        <p:tgtEl>
                                          <p:spTgt spid="192"/>
                                        </p:tgtEl>
                                        <p:attrNameLst>
                                          <p:attrName>style.visibility</p:attrName>
                                        </p:attrNameLst>
                                      </p:cBhvr>
                                      <p:to>
                                        <p:strVal val="visible"/>
                                      </p:to>
                                    </p:set>
                                    <p:animEffect transition="in" filter="diamond(in)">
                                      <p:cBhvr>
                                        <p:cTn id="29" dur="1500"/>
                                        <p:tgtEl>
                                          <p:spTgt spid="1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1"/>
                                        </p:tgtEl>
                                        <p:attrNameLst>
                                          <p:attrName>style.visibility</p:attrName>
                                        </p:attrNameLst>
                                      </p:cBhvr>
                                      <p:to>
                                        <p:strVal val="visible"/>
                                      </p:to>
                                    </p:set>
                                    <p:animEffect transition="in" filter="fade">
                                      <p:cBhvr>
                                        <p:cTn id="34" dur="500"/>
                                        <p:tgtEl>
                                          <p:spTgt spid="321"/>
                                        </p:tgtEl>
                                      </p:cBhvr>
                                    </p:animEffect>
                                  </p:childTnLst>
                                </p:cTn>
                              </p:par>
                              <p:par>
                                <p:cTn id="35" presetID="10" presetClass="entr" presetSubtype="0" fill="hold" nodeType="withEffect">
                                  <p:stCondLst>
                                    <p:cond delay="0"/>
                                  </p:stCondLst>
                                  <p:childTnLst>
                                    <p:set>
                                      <p:cBhvr>
                                        <p:cTn id="36" dur="1" fill="hold">
                                          <p:stCondLst>
                                            <p:cond delay="0"/>
                                          </p:stCondLst>
                                        </p:cTn>
                                        <p:tgtEl>
                                          <p:spTgt spid="203"/>
                                        </p:tgtEl>
                                        <p:attrNameLst>
                                          <p:attrName>style.visibility</p:attrName>
                                        </p:attrNameLst>
                                      </p:cBhvr>
                                      <p:to>
                                        <p:strVal val="visible"/>
                                      </p:to>
                                    </p:set>
                                    <p:animEffect transition="in" filter="fade">
                                      <p:cBhvr>
                                        <p:cTn id="37" dur="500"/>
                                        <p:tgtEl>
                                          <p:spTgt spid="203"/>
                                        </p:tgtEl>
                                      </p:cBhvr>
                                    </p:animEffec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317"/>
                                        </p:tgtEl>
                                        <p:attrNameLst>
                                          <p:attrName>style.visibility</p:attrName>
                                        </p:attrNameLst>
                                      </p:cBhvr>
                                      <p:to>
                                        <p:strVal val="visible"/>
                                      </p:to>
                                    </p:set>
                                    <p:anim calcmode="lin" valueType="num">
                                      <p:cBhvr additive="base">
                                        <p:cTn id="41" dur="500" fill="hold"/>
                                        <p:tgtEl>
                                          <p:spTgt spid="317"/>
                                        </p:tgtEl>
                                        <p:attrNameLst>
                                          <p:attrName>ppt_x</p:attrName>
                                        </p:attrNameLst>
                                      </p:cBhvr>
                                      <p:tavLst>
                                        <p:tav tm="0">
                                          <p:val>
                                            <p:strVal val="#ppt_x"/>
                                          </p:val>
                                        </p:tav>
                                        <p:tav tm="100000">
                                          <p:val>
                                            <p:strVal val="#ppt_x"/>
                                          </p:val>
                                        </p:tav>
                                      </p:tavLst>
                                    </p:anim>
                                    <p:anim calcmode="lin" valueType="num">
                                      <p:cBhvr additive="base">
                                        <p:cTn id="42" dur="500" fill="hold"/>
                                        <p:tgtEl>
                                          <p:spTgt spid="317"/>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320"/>
                                        </p:tgtEl>
                                        <p:attrNameLst>
                                          <p:attrName>style.visibility</p:attrName>
                                        </p:attrNameLst>
                                      </p:cBhvr>
                                      <p:to>
                                        <p:strVal val="visible"/>
                                      </p:to>
                                    </p:set>
                                    <p:anim calcmode="lin" valueType="num">
                                      <p:cBhvr additive="base">
                                        <p:cTn id="46" dur="500" fill="hold"/>
                                        <p:tgtEl>
                                          <p:spTgt spid="320"/>
                                        </p:tgtEl>
                                        <p:attrNameLst>
                                          <p:attrName>ppt_x</p:attrName>
                                        </p:attrNameLst>
                                      </p:cBhvr>
                                      <p:tavLst>
                                        <p:tav tm="0">
                                          <p:val>
                                            <p:strVal val="#ppt_x"/>
                                          </p:val>
                                        </p:tav>
                                        <p:tav tm="100000">
                                          <p:val>
                                            <p:strVal val="#ppt_x"/>
                                          </p:val>
                                        </p:tav>
                                      </p:tavLst>
                                    </p:anim>
                                    <p:anim calcmode="lin" valueType="num">
                                      <p:cBhvr additive="base">
                                        <p:cTn id="47" dur="500" fill="hold"/>
                                        <p:tgtEl>
                                          <p:spTgt spid="320"/>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nodeType="afterEffect">
                                  <p:stCondLst>
                                    <p:cond delay="0"/>
                                  </p:stCondLst>
                                  <p:childTnLst>
                                    <p:set>
                                      <p:cBhvr>
                                        <p:cTn id="50" dur="1" fill="hold">
                                          <p:stCondLst>
                                            <p:cond delay="0"/>
                                          </p:stCondLst>
                                        </p:cTn>
                                        <p:tgtEl>
                                          <p:spTgt spid="318"/>
                                        </p:tgtEl>
                                        <p:attrNameLst>
                                          <p:attrName>style.visibility</p:attrName>
                                        </p:attrNameLst>
                                      </p:cBhvr>
                                      <p:to>
                                        <p:strVal val="visible"/>
                                      </p:to>
                                    </p:set>
                                    <p:anim calcmode="lin" valueType="num">
                                      <p:cBhvr additive="base">
                                        <p:cTn id="51" dur="500" fill="hold"/>
                                        <p:tgtEl>
                                          <p:spTgt spid="318"/>
                                        </p:tgtEl>
                                        <p:attrNameLst>
                                          <p:attrName>ppt_x</p:attrName>
                                        </p:attrNameLst>
                                      </p:cBhvr>
                                      <p:tavLst>
                                        <p:tav tm="0">
                                          <p:val>
                                            <p:strVal val="#ppt_x"/>
                                          </p:val>
                                        </p:tav>
                                        <p:tav tm="100000">
                                          <p:val>
                                            <p:strVal val="#ppt_x"/>
                                          </p:val>
                                        </p:tav>
                                      </p:tavLst>
                                    </p:anim>
                                    <p:anim calcmode="lin" valueType="num">
                                      <p:cBhvr additive="base">
                                        <p:cTn id="52" dur="500" fill="hold"/>
                                        <p:tgtEl>
                                          <p:spTgt spid="318"/>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2" presetClass="entr" presetSubtype="4" fill="hold" nodeType="afterEffect">
                                  <p:stCondLst>
                                    <p:cond delay="0"/>
                                  </p:stCondLst>
                                  <p:childTnLst>
                                    <p:set>
                                      <p:cBhvr>
                                        <p:cTn id="55" dur="1" fill="hold">
                                          <p:stCondLst>
                                            <p:cond delay="0"/>
                                          </p:stCondLst>
                                        </p:cTn>
                                        <p:tgtEl>
                                          <p:spTgt spid="319"/>
                                        </p:tgtEl>
                                        <p:attrNameLst>
                                          <p:attrName>style.visibility</p:attrName>
                                        </p:attrNameLst>
                                      </p:cBhvr>
                                      <p:to>
                                        <p:strVal val="visible"/>
                                      </p:to>
                                    </p:set>
                                    <p:anim calcmode="lin" valueType="num">
                                      <p:cBhvr additive="base">
                                        <p:cTn id="56" dur="500" fill="hold"/>
                                        <p:tgtEl>
                                          <p:spTgt spid="319"/>
                                        </p:tgtEl>
                                        <p:attrNameLst>
                                          <p:attrName>ppt_x</p:attrName>
                                        </p:attrNameLst>
                                      </p:cBhvr>
                                      <p:tavLst>
                                        <p:tav tm="0">
                                          <p:val>
                                            <p:strVal val="#ppt_x"/>
                                          </p:val>
                                        </p:tav>
                                        <p:tav tm="100000">
                                          <p:val>
                                            <p:strVal val="#ppt_x"/>
                                          </p:val>
                                        </p:tav>
                                      </p:tavLst>
                                    </p:anim>
                                    <p:anim calcmode="lin" valueType="num">
                                      <p:cBhvr additive="base">
                                        <p:cTn id="57"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2"/>
                                        </p:tgtEl>
                                        <p:attrNameLst>
                                          <p:attrName>style.visibility</p:attrName>
                                        </p:attrNameLst>
                                      </p:cBhvr>
                                      <p:to>
                                        <p:strVal val="visible"/>
                                      </p:to>
                                    </p:set>
                                    <p:animEffect transition="in" filter="fade">
                                      <p:cBhvr>
                                        <p:cTn id="62" dur="500"/>
                                        <p:tgtEl>
                                          <p:spTgt spid="322"/>
                                        </p:tgtEl>
                                      </p:cBhvr>
                                    </p:animEffect>
                                  </p:childTnLst>
                                </p:cTn>
                              </p:par>
                              <p:par>
                                <p:cTn id="63" presetID="10" presetClass="entr" presetSubtype="0" fill="hold" nodeType="withEffect">
                                  <p:stCondLst>
                                    <p:cond delay="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500"/>
                                        <p:tgtEl>
                                          <p:spTgt spid="20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25"/>
                                        </p:tgtEl>
                                        <p:attrNameLst>
                                          <p:attrName>style.visibility</p:attrName>
                                        </p:attrNameLst>
                                      </p:cBhvr>
                                      <p:to>
                                        <p:strVal val="visible"/>
                                      </p:to>
                                    </p:set>
                                    <p:animEffect transition="in" filter="wipe(up)">
                                      <p:cBhvr>
                                        <p:cTn id="68" dur="500"/>
                                        <p:tgtEl>
                                          <p:spTgt spid="32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99"/>
                                        </p:tgtEl>
                                        <p:attrNameLst>
                                          <p:attrName>style.visibility</p:attrName>
                                        </p:attrNameLst>
                                      </p:cBhvr>
                                      <p:to>
                                        <p:strVal val="visible"/>
                                      </p:to>
                                    </p:set>
                                    <p:animEffect transition="in" filter="fade">
                                      <p:cBhvr>
                                        <p:cTn id="72"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P spid="198" grpId="0"/>
      <p:bldP spid="199" grpId="0"/>
      <p:bldP spid="321" grpId="0"/>
      <p:bldP spid="322" grpId="0"/>
      <p:bldP spid="3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wC 2013.5">
    <a:dk1>
      <a:sysClr val="windowText" lastClr="000000"/>
    </a:dk1>
    <a:lt1>
      <a:sysClr val="window" lastClr="FFFFFF"/>
    </a:lt1>
    <a:dk2>
      <a:srgbClr val="575757"/>
    </a:dk2>
    <a:lt2>
      <a:srgbClr val="EEECE1"/>
    </a:lt2>
    <a:accent1>
      <a:srgbClr val="00188F"/>
    </a:accent1>
    <a:accent2>
      <a:srgbClr val="FF8C00"/>
    </a:accent2>
    <a:accent3>
      <a:srgbClr val="009E49"/>
    </a:accent3>
    <a:accent4>
      <a:srgbClr val="EC008C"/>
    </a:accent4>
    <a:accent5>
      <a:srgbClr val="664E2D"/>
    </a:accent5>
    <a:accent6>
      <a:srgbClr val="E81123"/>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ignitenz-2015-speakertemplate</Template>
  <TotalTime>0</TotalTime>
  <Words>1654</Words>
  <Application>Microsoft Office PowerPoint</Application>
  <PresentationFormat>Custom</PresentationFormat>
  <Paragraphs>250</Paragraphs>
  <Slides>29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Consolas</vt:lpstr>
      <vt:lpstr>FontAwesome</vt:lpstr>
      <vt:lpstr>Segoe Light</vt:lpstr>
      <vt:lpstr>Segoe Pro</vt:lpstr>
      <vt:lpstr>Segoe UI</vt:lpstr>
      <vt:lpstr>Segoe UI Light</vt:lpstr>
      <vt:lpstr>Segoe UI Semibold</vt:lpstr>
      <vt:lpstr>Wingdings</vt:lpstr>
      <vt:lpstr>5-30610_Microsoft_Ignite_Keynote_Template</vt:lpstr>
      <vt:lpstr>PowerPoint Presentation</vt:lpstr>
      <vt:lpstr>Protecting Against Credential Theft: Today and Tomorrow</vt:lpstr>
      <vt:lpstr>The Evolution of Attacks</vt:lpstr>
      <vt:lpstr>Are Attackers Getting More Sophisticated?</vt:lpstr>
      <vt:lpstr>Observed Adversary Tactics</vt:lpstr>
      <vt:lpstr>PowerPoint Presentation</vt:lpstr>
      <vt:lpstr>Cybersecurity Framework</vt:lpstr>
      <vt:lpstr>Typical Credential Theft Attack</vt:lpstr>
      <vt:lpstr>Typical Attack Timeline and Observations</vt:lpstr>
      <vt:lpstr>Tier Model for Credential Partitioning</vt:lpstr>
      <vt:lpstr>PowerPoint Presentation</vt:lpstr>
      <vt:lpstr>Hardened Workstation</vt:lpstr>
      <vt:lpstr>Domain Administration</vt:lpstr>
      <vt:lpstr>PowerPoint Presentation</vt:lpstr>
      <vt:lpstr>Hardened Workstation</vt:lpstr>
      <vt:lpstr>Local Admin Password Solution (LAPS)</vt:lpstr>
      <vt:lpstr>Virtual Secure Mode</vt:lpstr>
      <vt:lpstr>Staying ahead of exploits</vt:lpstr>
      <vt:lpstr>PowerPoint Presentation</vt:lpstr>
      <vt:lpstr>PowerPoint Presentation</vt:lpstr>
      <vt:lpstr>Virtual Secure Mode</vt:lpstr>
      <vt:lpstr>Trusted Code Within a Process</vt:lpstr>
      <vt:lpstr>Security Development Lifecycle (SDL)</vt:lpstr>
      <vt:lpstr>How do you truly recover?</vt:lpstr>
      <vt:lpstr>PowerPoint Presentation</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2015-09-02T07:42:21Z</dcterms:modified>
</cp:coreProperties>
</file>