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8"/>
  </p:notesMasterIdLst>
  <p:handoutMasterIdLst>
    <p:handoutMasterId r:id="rId49"/>
  </p:handoutMasterIdLst>
  <p:sldIdLst>
    <p:sldId id="1521" r:id="rId2"/>
    <p:sldId id="1590" r:id="rId3"/>
    <p:sldId id="1589" r:id="rId4"/>
    <p:sldId id="1593" r:id="rId5"/>
    <p:sldId id="1613" r:id="rId6"/>
    <p:sldId id="1615" r:id="rId7"/>
    <p:sldId id="1623" r:id="rId8"/>
    <p:sldId id="1624" r:id="rId9"/>
    <p:sldId id="1632" r:id="rId10"/>
    <p:sldId id="1633" r:id="rId11"/>
    <p:sldId id="1656" r:id="rId12"/>
    <p:sldId id="1657" r:id="rId13"/>
    <p:sldId id="1658" r:id="rId14"/>
    <p:sldId id="1634" r:id="rId15"/>
    <p:sldId id="1605" r:id="rId16"/>
    <p:sldId id="1596" r:id="rId17"/>
    <p:sldId id="1621" r:id="rId18"/>
    <p:sldId id="1606" r:id="rId19"/>
    <p:sldId id="1607" r:id="rId20"/>
    <p:sldId id="1608" r:id="rId21"/>
    <p:sldId id="1609" r:id="rId22"/>
    <p:sldId id="1641" r:id="rId23"/>
    <p:sldId id="1640" r:id="rId24"/>
    <p:sldId id="1610" r:id="rId25"/>
    <p:sldId id="1612" r:id="rId26"/>
    <p:sldId id="1643" r:id="rId27"/>
    <p:sldId id="1655" r:id="rId28"/>
    <p:sldId id="1562" r:id="rId29"/>
    <p:sldId id="1563" r:id="rId30"/>
    <p:sldId id="1564" r:id="rId31"/>
    <p:sldId id="1565" r:id="rId32"/>
    <p:sldId id="1566" r:id="rId33"/>
    <p:sldId id="1567" r:id="rId34"/>
    <p:sldId id="1568" r:id="rId35"/>
    <p:sldId id="1645" r:id="rId36"/>
    <p:sldId id="1570" r:id="rId37"/>
    <p:sldId id="1653" r:id="rId38"/>
    <p:sldId id="1650" r:id="rId39"/>
    <p:sldId id="1651" r:id="rId40"/>
    <p:sldId id="1652" r:id="rId41"/>
    <p:sldId id="1629" r:id="rId42"/>
    <p:sldId id="1659" r:id="rId43"/>
    <p:sldId id="1592" r:id="rId44"/>
    <p:sldId id="1588" r:id="rId45"/>
    <p:sldId id="1591" r:id="rId46"/>
    <p:sldId id="1587" r:id="rId4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089D47-BF1E-47EA-9908-ADC1FE90E42D}">
          <p14:sldIdLst>
            <p14:sldId id="1521"/>
            <p14:sldId id="1590"/>
            <p14:sldId id="1589"/>
            <p14:sldId id="1593"/>
            <p14:sldId id="1613"/>
            <p14:sldId id="1615"/>
            <p14:sldId id="1623"/>
            <p14:sldId id="1624"/>
            <p14:sldId id="1632"/>
            <p14:sldId id="1633"/>
            <p14:sldId id="1656"/>
            <p14:sldId id="1657"/>
            <p14:sldId id="1658"/>
            <p14:sldId id="1634"/>
            <p14:sldId id="1605"/>
            <p14:sldId id="1596"/>
            <p14:sldId id="1621"/>
            <p14:sldId id="1606"/>
            <p14:sldId id="1607"/>
            <p14:sldId id="1608"/>
            <p14:sldId id="1609"/>
            <p14:sldId id="1641"/>
            <p14:sldId id="1640"/>
            <p14:sldId id="1610"/>
            <p14:sldId id="1612"/>
            <p14:sldId id="1643"/>
            <p14:sldId id="1655"/>
            <p14:sldId id="1562"/>
            <p14:sldId id="1563"/>
            <p14:sldId id="1564"/>
            <p14:sldId id="1565"/>
            <p14:sldId id="1566"/>
            <p14:sldId id="1567"/>
            <p14:sldId id="1568"/>
            <p14:sldId id="1645"/>
            <p14:sldId id="1570"/>
            <p14:sldId id="1653"/>
            <p14:sldId id="1650"/>
            <p14:sldId id="1651"/>
            <p14:sldId id="1652"/>
            <p14:sldId id="1629"/>
            <p14:sldId id="1659"/>
            <p14:sldId id="1592"/>
            <p14:sldId id="1588"/>
            <p14:sldId id="1591"/>
            <p14:sldId id="15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FFFFFF"/>
    <a:srgbClr val="11CCFF"/>
    <a:srgbClr val="47D8FF"/>
    <a:srgbClr val="85E5FF"/>
    <a:srgbClr val="43D7FF"/>
    <a:srgbClr val="B4A0FF"/>
    <a:srgbClr val="505050"/>
    <a:srgbClr val="00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4" autoAdjust="0"/>
    <p:restoredTop sz="47832" autoAdjust="0"/>
  </p:normalViewPr>
  <p:slideViewPr>
    <p:cSldViewPr>
      <p:cViewPr varScale="1">
        <p:scale>
          <a:sx n="35" d="100"/>
          <a:sy n="35" d="100"/>
        </p:scale>
        <p:origin x="1824" y="42"/>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9/3/2015 5:21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9/3/2015 5:21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06171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86551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67933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27799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52894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9/3/2015 5:21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76247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04789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43767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8044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50855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27097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90662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81887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414167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663805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098971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4" r:id="rId1"/>
    <p:sldLayoutId id="2147484240" r:id="rId2"/>
    <p:sldLayoutId id="2147484272" r:id="rId3"/>
    <p:sldLayoutId id="2147484241" r:id="rId4"/>
    <p:sldLayoutId id="2147484273" r:id="rId5"/>
    <p:sldLayoutId id="2147484244" r:id="rId6"/>
    <p:sldLayoutId id="2147484274" r:id="rId7"/>
    <p:sldLayoutId id="2147484245" r:id="rId8"/>
    <p:sldLayoutId id="2147484275" r:id="rId9"/>
    <p:sldLayoutId id="2147484247" r:id="rId10"/>
    <p:sldLayoutId id="2147484249" r:id="rId11"/>
    <p:sldLayoutId id="2147484250" r:id="rId12"/>
    <p:sldLayoutId id="2147484264" r:id="rId13"/>
    <p:sldLayoutId id="2147484251" r:id="rId14"/>
    <p:sldLayoutId id="2147484270" r:id="rId15"/>
    <p:sldLayoutId id="2147484252" r:id="rId16"/>
    <p:sldLayoutId id="2147484253" r:id="rId17"/>
    <p:sldLayoutId id="2147484254" r:id="rId18"/>
    <p:sldLayoutId id="2147484271" r:id="rId19"/>
    <p:sldLayoutId id="2147484257" r:id="rId20"/>
    <p:sldLayoutId id="2147484258" r:id="rId21"/>
    <p:sldLayoutId id="2147484259" r:id="rId22"/>
    <p:sldLayoutId id="2147484260" r:id="rId23"/>
    <p:sldLayoutId id="2147484261" r:id="rId24"/>
    <p:sldLayoutId id="2147484263" r:id="rId25"/>
    <p:sldLayoutId id="2147484333" r:id="rId26"/>
    <p:sldLayoutId id="214748433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5.emf"/><Relationship Id="rId3" Type="http://schemas.openxmlformats.org/officeDocument/2006/relationships/image" Target="../media/image14.emf"/><Relationship Id="rId21" Type="http://schemas.openxmlformats.org/officeDocument/2006/relationships/image" Target="../media/image28.emf"/><Relationship Id="rId7" Type="http://schemas.openxmlformats.org/officeDocument/2006/relationships/image" Target="../media/image13.emf"/><Relationship Id="rId12" Type="http://schemas.openxmlformats.org/officeDocument/2006/relationships/image" Target="../media/image20.emf"/><Relationship Id="rId17" Type="http://schemas.openxmlformats.org/officeDocument/2006/relationships/image" Target="../media/image24.emf"/><Relationship Id="rId2" Type="http://schemas.openxmlformats.org/officeDocument/2006/relationships/notesSlide" Target="../notesSlides/notesSlide3.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10.xml"/><Relationship Id="rId6" Type="http://schemas.openxmlformats.org/officeDocument/2006/relationships/image" Target="../media/image12.emf"/><Relationship Id="rId11" Type="http://schemas.openxmlformats.org/officeDocument/2006/relationships/image" Target="../media/image19.emf"/><Relationship Id="rId5" Type="http://schemas.openxmlformats.org/officeDocument/2006/relationships/image" Target="../media/image11.emf"/><Relationship Id="rId15" Type="http://schemas.openxmlformats.org/officeDocument/2006/relationships/image" Target="../media/image22.emf"/><Relationship Id="rId10" Type="http://schemas.openxmlformats.org/officeDocument/2006/relationships/image" Target="../media/image18.emf"/><Relationship Id="rId19" Type="http://schemas.openxmlformats.org/officeDocument/2006/relationships/image" Target="../media/image26.emf"/><Relationship Id="rId4" Type="http://schemas.openxmlformats.org/officeDocument/2006/relationships/image" Target="../media/image15.emf"/><Relationship Id="rId9" Type="http://schemas.openxmlformats.org/officeDocument/2006/relationships/image" Target="../media/image17.emf"/><Relationship Id="rId14" Type="http://schemas.openxmlformats.org/officeDocument/2006/relationships/image" Target="../media/image9.emf"/><Relationship Id="rId22" Type="http://schemas.openxmlformats.org/officeDocument/2006/relationships/image" Target="../media/image2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1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3.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1.emf"/><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2.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2.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2.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2.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9.emf"/><Relationship Id="rId3" Type="http://schemas.openxmlformats.org/officeDocument/2006/relationships/image" Target="../media/image26.emf"/><Relationship Id="rId7" Type="http://schemas.openxmlformats.org/officeDocument/2006/relationships/image" Target="../media/image11.emf"/><Relationship Id="rId12" Type="http://schemas.openxmlformats.org/officeDocument/2006/relationships/image" Target="../media/image27.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3.emf"/><Relationship Id="rId10" Type="http://schemas.openxmlformats.org/officeDocument/2006/relationships/image" Target="../media/image22.emf"/><Relationship Id="rId4" Type="http://schemas.openxmlformats.org/officeDocument/2006/relationships/image" Target="../media/image28.emf"/><Relationship Id="rId9" Type="http://schemas.openxmlformats.org/officeDocument/2006/relationships/image" Target="../media/image1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1.emf"/><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5.emf"/><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13.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1.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3.emf"/><Relationship Id="rId7"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1.emf"/><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2" Type="http://schemas.openxmlformats.org/officeDocument/2006/relationships/hyperlink" Target="http://msdn.microsoft.com/en-us/library/cc307432(v=office.12).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aka.ms/technetnz" TargetMode="External"/><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microsoft.com/learning" TargetMode="External"/><Relationship Id="rId11" Type="http://schemas.openxmlformats.org/officeDocument/2006/relationships/image" Target="../media/image43.png"/><Relationship Id="rId5" Type="http://schemas.openxmlformats.org/officeDocument/2006/relationships/hyperlink" Target="http://aka.ms/ch9nz" TargetMode="External"/><Relationship Id="rId10" Type="http://schemas.openxmlformats.org/officeDocument/2006/relationships/image" Target="../media/image42.png"/><Relationship Id="rId4" Type="http://schemas.openxmlformats.org/officeDocument/2006/relationships/hyperlink" Target="http://aka.ms/msdnnz" TargetMode="External"/><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SVC </a:t>
            </a:r>
            <a:r>
              <a:rPr lang="en-US" dirty="0" err="1"/>
              <a:t>Multistream</a:t>
            </a:r>
            <a:r>
              <a:rPr lang="en-US" dirty="0"/>
              <a:t> Capabilities</a:t>
            </a:r>
            <a:endParaRPr lang="en-AU" dirty="0"/>
          </a:p>
        </p:txBody>
      </p:sp>
      <p:sp>
        <p:nvSpPr>
          <p:cNvPr id="3" name="Text Placeholder 2"/>
          <p:cNvSpPr>
            <a:spLocks noGrp="1"/>
          </p:cNvSpPr>
          <p:nvPr>
            <p:ph type="body" sz="quarter" idx="10"/>
          </p:nvPr>
        </p:nvSpPr>
        <p:spPr>
          <a:xfrm>
            <a:off x="274638" y="1212850"/>
            <a:ext cx="11887200" cy="2092881"/>
          </a:xfrm>
        </p:spPr>
        <p:txBody>
          <a:bodyPr/>
          <a:lstStyle/>
          <a:p>
            <a:r>
              <a:rPr lang="en-US" dirty="0"/>
              <a:t>Multiple Frame Rates</a:t>
            </a:r>
          </a:p>
          <a:p>
            <a:pPr lvl="1"/>
            <a:r>
              <a:rPr lang="en-US" dirty="0"/>
              <a:t>A single SVC encoded video stream can provide 2 different frame rate layers</a:t>
            </a:r>
          </a:p>
          <a:p>
            <a:pPr lvl="1"/>
            <a:r>
              <a:rPr lang="en-US" dirty="0"/>
              <a:t>To provide all 3 supported frame rates a second stream will be required</a:t>
            </a:r>
          </a:p>
          <a:p>
            <a:endParaRPr lang="en-AU" dirty="0"/>
          </a:p>
        </p:txBody>
      </p:sp>
      <p:pic>
        <p:nvPicPr>
          <p:cNvPr id="4" name="Picture 3"/>
          <p:cNvPicPr>
            <a:picLocks noChangeAspect="1"/>
          </p:cNvPicPr>
          <p:nvPr/>
        </p:nvPicPr>
        <p:blipFill>
          <a:blip r:embed="rId2"/>
          <a:stretch>
            <a:fillRect/>
          </a:stretch>
        </p:blipFill>
        <p:spPr>
          <a:xfrm>
            <a:off x="2176771" y="4089603"/>
            <a:ext cx="1215000" cy="1026000"/>
          </a:xfrm>
          <a:prstGeom prst="rect">
            <a:avLst/>
          </a:prstGeom>
        </p:spPr>
      </p:pic>
      <p:pic>
        <p:nvPicPr>
          <p:cNvPr id="5" name="Picture 4"/>
          <p:cNvPicPr>
            <a:picLocks noChangeAspect="1"/>
          </p:cNvPicPr>
          <p:nvPr/>
        </p:nvPicPr>
        <p:blipFill>
          <a:blip r:embed="rId3"/>
          <a:stretch>
            <a:fillRect/>
          </a:stretch>
        </p:blipFill>
        <p:spPr>
          <a:xfrm>
            <a:off x="8656637" y="5478462"/>
            <a:ext cx="1197000" cy="765000"/>
          </a:xfrm>
          <a:prstGeom prst="rect">
            <a:avLst/>
          </a:prstGeom>
        </p:spPr>
      </p:pic>
      <p:pic>
        <p:nvPicPr>
          <p:cNvPr id="8" name="Picture 7"/>
          <p:cNvPicPr>
            <a:picLocks noChangeAspect="1"/>
          </p:cNvPicPr>
          <p:nvPr/>
        </p:nvPicPr>
        <p:blipFill>
          <a:blip r:embed="rId4"/>
          <a:stretch>
            <a:fillRect/>
          </a:stretch>
        </p:blipFill>
        <p:spPr>
          <a:xfrm>
            <a:off x="5761037" y="4029780"/>
            <a:ext cx="1113722" cy="1143882"/>
          </a:xfrm>
          <a:prstGeom prst="rect">
            <a:avLst/>
          </a:prstGeom>
        </p:spPr>
      </p:pic>
      <p:grpSp>
        <p:nvGrpSpPr>
          <p:cNvPr id="12" name="Group 11"/>
          <p:cNvGrpSpPr/>
          <p:nvPr/>
        </p:nvGrpSpPr>
        <p:grpSpPr>
          <a:xfrm>
            <a:off x="3703637" y="4415979"/>
            <a:ext cx="1698600" cy="489365"/>
            <a:chOff x="4313237" y="4415979"/>
            <a:chExt cx="1698600" cy="489365"/>
          </a:xfrm>
        </p:grpSpPr>
        <p:sp>
          <p:nvSpPr>
            <p:cNvPr id="13" name="TextBox 12"/>
            <p:cNvSpPr txBox="1"/>
            <p:nvPr/>
          </p:nvSpPr>
          <p:spPr>
            <a:xfrm>
              <a:off x="4313237" y="4415979"/>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15fps + 15fps</a:t>
              </a:r>
            </a:p>
          </p:txBody>
        </p:sp>
        <p:cxnSp>
          <p:nvCxnSpPr>
            <p:cNvPr id="14" name="Straight Arrow Connector 13"/>
            <p:cNvCxnSpPr/>
            <p:nvPr/>
          </p:nvCxnSpPr>
          <p:spPr>
            <a:xfrm flipV="1">
              <a:off x="4313237" y="4792662"/>
              <a:ext cx="1698600" cy="4458"/>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132637" y="5057654"/>
            <a:ext cx="1607071" cy="654625"/>
            <a:chOff x="7132637" y="5057654"/>
            <a:chExt cx="1607071" cy="654625"/>
          </a:xfrm>
        </p:grpSpPr>
        <p:sp>
          <p:nvSpPr>
            <p:cNvPr id="21" name="TextBox 20"/>
            <p:cNvSpPr txBox="1"/>
            <p:nvPr/>
          </p:nvSpPr>
          <p:spPr>
            <a:xfrm rot="1342904">
              <a:off x="7291807" y="5057654"/>
              <a:ext cx="1447901"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30 fps</a:t>
              </a:r>
            </a:p>
          </p:txBody>
        </p:sp>
        <p:cxnSp>
          <p:nvCxnSpPr>
            <p:cNvPr id="22" name="Straight Arrow Connector 21"/>
            <p:cNvCxnSpPr/>
            <p:nvPr/>
          </p:nvCxnSpPr>
          <p:spPr>
            <a:xfrm>
              <a:off x="7132637" y="5093009"/>
              <a:ext cx="1523631" cy="619270"/>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980683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SVC </a:t>
            </a:r>
            <a:r>
              <a:rPr lang="en-US" dirty="0" err="1"/>
              <a:t>Multistream</a:t>
            </a:r>
            <a:r>
              <a:rPr lang="en-US" dirty="0"/>
              <a:t> Capabilities</a:t>
            </a:r>
            <a:endParaRPr lang="en-AU" dirty="0"/>
          </a:p>
        </p:txBody>
      </p:sp>
      <p:sp>
        <p:nvSpPr>
          <p:cNvPr id="3" name="Text Placeholder 2"/>
          <p:cNvSpPr>
            <a:spLocks noGrp="1"/>
          </p:cNvSpPr>
          <p:nvPr>
            <p:ph type="body" sz="quarter" idx="10"/>
          </p:nvPr>
        </p:nvSpPr>
        <p:spPr>
          <a:xfrm>
            <a:off x="274638" y="1212850"/>
            <a:ext cx="11887200" cy="2092881"/>
          </a:xfrm>
        </p:spPr>
        <p:txBody>
          <a:bodyPr/>
          <a:lstStyle/>
          <a:p>
            <a:r>
              <a:rPr lang="en-US" dirty="0"/>
              <a:t>Multiple Frame Rates</a:t>
            </a:r>
          </a:p>
          <a:p>
            <a:pPr lvl="1"/>
            <a:r>
              <a:rPr lang="en-US" dirty="0"/>
              <a:t>A single SVC encoded video stream can provide 2 different frame rate layers</a:t>
            </a:r>
          </a:p>
          <a:p>
            <a:pPr lvl="1"/>
            <a:r>
              <a:rPr lang="en-US" dirty="0"/>
              <a:t>To provide all 3 supported frame rates a second stream will be required</a:t>
            </a:r>
          </a:p>
          <a:p>
            <a:endParaRPr lang="en-AU" dirty="0"/>
          </a:p>
        </p:txBody>
      </p:sp>
      <p:pic>
        <p:nvPicPr>
          <p:cNvPr id="4" name="Picture 3"/>
          <p:cNvPicPr>
            <a:picLocks noChangeAspect="1"/>
          </p:cNvPicPr>
          <p:nvPr/>
        </p:nvPicPr>
        <p:blipFill>
          <a:blip r:embed="rId2"/>
          <a:stretch>
            <a:fillRect/>
          </a:stretch>
        </p:blipFill>
        <p:spPr>
          <a:xfrm>
            <a:off x="2176771" y="4089603"/>
            <a:ext cx="1215000" cy="1026000"/>
          </a:xfrm>
          <a:prstGeom prst="rect">
            <a:avLst/>
          </a:prstGeom>
        </p:spPr>
      </p:pic>
      <p:pic>
        <p:nvPicPr>
          <p:cNvPr id="5" name="Picture 4"/>
          <p:cNvPicPr>
            <a:picLocks noChangeAspect="1"/>
          </p:cNvPicPr>
          <p:nvPr/>
        </p:nvPicPr>
        <p:blipFill>
          <a:blip r:embed="rId3"/>
          <a:stretch>
            <a:fillRect/>
          </a:stretch>
        </p:blipFill>
        <p:spPr>
          <a:xfrm>
            <a:off x="8656637" y="5478462"/>
            <a:ext cx="1197000" cy="765000"/>
          </a:xfrm>
          <a:prstGeom prst="rect">
            <a:avLst/>
          </a:prstGeom>
        </p:spPr>
      </p:pic>
      <p:pic>
        <p:nvPicPr>
          <p:cNvPr id="6" name="Picture 5"/>
          <p:cNvPicPr>
            <a:picLocks noChangeAspect="1"/>
          </p:cNvPicPr>
          <p:nvPr/>
        </p:nvPicPr>
        <p:blipFill>
          <a:blip r:embed="rId4"/>
          <a:stretch>
            <a:fillRect/>
          </a:stretch>
        </p:blipFill>
        <p:spPr>
          <a:xfrm>
            <a:off x="8877137" y="4337103"/>
            <a:ext cx="756000" cy="531000"/>
          </a:xfrm>
          <a:prstGeom prst="rect">
            <a:avLst/>
          </a:prstGeom>
        </p:spPr>
      </p:pic>
      <p:pic>
        <p:nvPicPr>
          <p:cNvPr id="8" name="Picture 7"/>
          <p:cNvPicPr>
            <a:picLocks noChangeAspect="1"/>
          </p:cNvPicPr>
          <p:nvPr/>
        </p:nvPicPr>
        <p:blipFill>
          <a:blip r:embed="rId5"/>
          <a:stretch>
            <a:fillRect/>
          </a:stretch>
        </p:blipFill>
        <p:spPr>
          <a:xfrm>
            <a:off x="5761037" y="4029780"/>
            <a:ext cx="1113722" cy="1143882"/>
          </a:xfrm>
          <a:prstGeom prst="rect">
            <a:avLst/>
          </a:prstGeom>
        </p:spPr>
      </p:pic>
      <p:grpSp>
        <p:nvGrpSpPr>
          <p:cNvPr id="12" name="Group 11"/>
          <p:cNvGrpSpPr/>
          <p:nvPr/>
        </p:nvGrpSpPr>
        <p:grpSpPr>
          <a:xfrm>
            <a:off x="3703637" y="4415979"/>
            <a:ext cx="1698600" cy="489365"/>
            <a:chOff x="4313237" y="4415979"/>
            <a:chExt cx="1698600" cy="489365"/>
          </a:xfrm>
        </p:grpSpPr>
        <p:sp>
          <p:nvSpPr>
            <p:cNvPr id="13" name="TextBox 12"/>
            <p:cNvSpPr txBox="1"/>
            <p:nvPr/>
          </p:nvSpPr>
          <p:spPr>
            <a:xfrm>
              <a:off x="4313237" y="4415979"/>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15fps + 15fps</a:t>
              </a:r>
            </a:p>
          </p:txBody>
        </p:sp>
        <p:cxnSp>
          <p:nvCxnSpPr>
            <p:cNvPr id="14" name="Straight Arrow Connector 13"/>
            <p:cNvCxnSpPr/>
            <p:nvPr/>
          </p:nvCxnSpPr>
          <p:spPr>
            <a:xfrm flipV="1">
              <a:off x="4313237" y="4792662"/>
              <a:ext cx="1698600" cy="4458"/>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132637" y="5057654"/>
            <a:ext cx="1607071" cy="654625"/>
            <a:chOff x="7132637" y="5057654"/>
            <a:chExt cx="1607071" cy="654625"/>
          </a:xfrm>
        </p:grpSpPr>
        <p:sp>
          <p:nvSpPr>
            <p:cNvPr id="21" name="TextBox 20"/>
            <p:cNvSpPr txBox="1"/>
            <p:nvPr/>
          </p:nvSpPr>
          <p:spPr>
            <a:xfrm rot="1342904">
              <a:off x="7291807" y="5057654"/>
              <a:ext cx="1447901"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30 fps</a:t>
              </a:r>
            </a:p>
          </p:txBody>
        </p:sp>
        <p:cxnSp>
          <p:nvCxnSpPr>
            <p:cNvPr id="22" name="Straight Arrow Connector 21"/>
            <p:cNvCxnSpPr/>
            <p:nvPr/>
          </p:nvCxnSpPr>
          <p:spPr>
            <a:xfrm>
              <a:off x="7132637" y="5093009"/>
              <a:ext cx="1523631" cy="619270"/>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7132637" y="4564062"/>
            <a:ext cx="1676400" cy="0"/>
          </a:xfrm>
          <a:prstGeom prst="straightConnector1">
            <a:avLst/>
          </a:prstGeom>
          <a:ln w="38100">
            <a:solidFill>
              <a:schemeClr val="accent5"/>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61237" y="4178200"/>
            <a:ext cx="10890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15 fps</a:t>
            </a:r>
          </a:p>
        </p:txBody>
      </p:sp>
    </p:spTree>
    <p:extLst>
      <p:ext uri="{BB962C8B-B14F-4D97-AF65-F5344CB8AC3E}">
        <p14:creationId xmlns:p14="http://schemas.microsoft.com/office/powerpoint/2010/main" val="42910199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SVC </a:t>
            </a:r>
            <a:r>
              <a:rPr lang="en-US" dirty="0" err="1"/>
              <a:t>Multistream</a:t>
            </a:r>
            <a:r>
              <a:rPr lang="en-US" dirty="0"/>
              <a:t> Capabilities</a:t>
            </a:r>
            <a:endParaRPr lang="en-AU" dirty="0"/>
          </a:p>
        </p:txBody>
      </p:sp>
      <p:sp>
        <p:nvSpPr>
          <p:cNvPr id="3" name="Text Placeholder 2"/>
          <p:cNvSpPr>
            <a:spLocks noGrp="1"/>
          </p:cNvSpPr>
          <p:nvPr>
            <p:ph type="body" sz="quarter" idx="10"/>
          </p:nvPr>
        </p:nvSpPr>
        <p:spPr>
          <a:xfrm>
            <a:off x="274638" y="1212850"/>
            <a:ext cx="11887200" cy="2092881"/>
          </a:xfrm>
        </p:spPr>
        <p:txBody>
          <a:bodyPr/>
          <a:lstStyle/>
          <a:p>
            <a:r>
              <a:rPr lang="en-US" dirty="0"/>
              <a:t>Multiple Frame Rates</a:t>
            </a:r>
          </a:p>
          <a:p>
            <a:pPr lvl="1"/>
            <a:r>
              <a:rPr lang="en-US" dirty="0"/>
              <a:t>A single SVC encoded video stream can provide 2 different frame rate layers</a:t>
            </a:r>
          </a:p>
          <a:p>
            <a:pPr lvl="1"/>
            <a:r>
              <a:rPr lang="en-US" dirty="0"/>
              <a:t>To provide all 3 supported frame rates a second stream will be required</a:t>
            </a:r>
          </a:p>
          <a:p>
            <a:endParaRPr lang="en-AU" dirty="0"/>
          </a:p>
        </p:txBody>
      </p:sp>
      <p:pic>
        <p:nvPicPr>
          <p:cNvPr id="4" name="Picture 3"/>
          <p:cNvPicPr>
            <a:picLocks noChangeAspect="1"/>
          </p:cNvPicPr>
          <p:nvPr/>
        </p:nvPicPr>
        <p:blipFill>
          <a:blip r:embed="rId2"/>
          <a:stretch>
            <a:fillRect/>
          </a:stretch>
        </p:blipFill>
        <p:spPr>
          <a:xfrm>
            <a:off x="2176771" y="4089603"/>
            <a:ext cx="1215000" cy="1026000"/>
          </a:xfrm>
          <a:prstGeom prst="rect">
            <a:avLst/>
          </a:prstGeom>
        </p:spPr>
      </p:pic>
      <p:pic>
        <p:nvPicPr>
          <p:cNvPr id="5" name="Picture 4"/>
          <p:cNvPicPr>
            <a:picLocks noChangeAspect="1"/>
          </p:cNvPicPr>
          <p:nvPr/>
        </p:nvPicPr>
        <p:blipFill>
          <a:blip r:embed="rId3"/>
          <a:stretch>
            <a:fillRect/>
          </a:stretch>
        </p:blipFill>
        <p:spPr>
          <a:xfrm>
            <a:off x="8656637" y="5478462"/>
            <a:ext cx="1197000" cy="765000"/>
          </a:xfrm>
          <a:prstGeom prst="rect">
            <a:avLst/>
          </a:prstGeom>
        </p:spPr>
      </p:pic>
      <p:pic>
        <p:nvPicPr>
          <p:cNvPr id="6" name="Picture 5"/>
          <p:cNvPicPr>
            <a:picLocks noChangeAspect="1"/>
          </p:cNvPicPr>
          <p:nvPr/>
        </p:nvPicPr>
        <p:blipFill>
          <a:blip r:embed="rId4"/>
          <a:stretch>
            <a:fillRect/>
          </a:stretch>
        </p:blipFill>
        <p:spPr>
          <a:xfrm>
            <a:off x="8877137" y="4337103"/>
            <a:ext cx="756000" cy="531000"/>
          </a:xfrm>
          <a:prstGeom prst="rect">
            <a:avLst/>
          </a:prstGeom>
        </p:spPr>
      </p:pic>
      <p:pic>
        <p:nvPicPr>
          <p:cNvPr id="7" name="Picture 6"/>
          <p:cNvPicPr>
            <a:picLocks noChangeAspect="1"/>
          </p:cNvPicPr>
          <p:nvPr/>
        </p:nvPicPr>
        <p:blipFill>
          <a:blip r:embed="rId5"/>
          <a:stretch>
            <a:fillRect/>
          </a:stretch>
        </p:blipFill>
        <p:spPr>
          <a:xfrm>
            <a:off x="9040627" y="2973585"/>
            <a:ext cx="429021" cy="664291"/>
          </a:xfrm>
          <a:prstGeom prst="rect">
            <a:avLst/>
          </a:prstGeom>
        </p:spPr>
      </p:pic>
      <p:pic>
        <p:nvPicPr>
          <p:cNvPr id="8" name="Picture 7"/>
          <p:cNvPicPr>
            <a:picLocks noChangeAspect="1"/>
          </p:cNvPicPr>
          <p:nvPr/>
        </p:nvPicPr>
        <p:blipFill>
          <a:blip r:embed="rId6"/>
          <a:stretch>
            <a:fillRect/>
          </a:stretch>
        </p:blipFill>
        <p:spPr>
          <a:xfrm>
            <a:off x="5761037" y="4029780"/>
            <a:ext cx="1113722" cy="1143882"/>
          </a:xfrm>
          <a:prstGeom prst="rect">
            <a:avLst/>
          </a:prstGeom>
        </p:spPr>
      </p:pic>
      <p:grpSp>
        <p:nvGrpSpPr>
          <p:cNvPr id="9" name="Group 8"/>
          <p:cNvGrpSpPr/>
          <p:nvPr/>
        </p:nvGrpSpPr>
        <p:grpSpPr>
          <a:xfrm>
            <a:off x="3703637" y="3922297"/>
            <a:ext cx="1698600" cy="489365"/>
            <a:chOff x="4313237" y="3922297"/>
            <a:chExt cx="1698600" cy="489365"/>
          </a:xfrm>
        </p:grpSpPr>
        <p:sp>
          <p:nvSpPr>
            <p:cNvPr id="10" name="TextBox 9"/>
            <p:cNvSpPr txBox="1"/>
            <p:nvPr/>
          </p:nvSpPr>
          <p:spPr>
            <a:xfrm>
              <a:off x="4313237" y="3922297"/>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7.5fps + 7.5fps</a:t>
              </a:r>
            </a:p>
          </p:txBody>
        </p:sp>
        <p:cxnSp>
          <p:nvCxnSpPr>
            <p:cNvPr id="11" name="Straight Arrow Connector 10"/>
            <p:cNvCxnSpPr/>
            <p:nvPr/>
          </p:nvCxnSpPr>
          <p:spPr>
            <a:xfrm>
              <a:off x="4313237" y="4335462"/>
              <a:ext cx="1698600" cy="0"/>
            </a:xfrm>
            <a:prstGeom prst="straightConnector1">
              <a:avLst/>
            </a:prstGeom>
            <a:ln w="38100">
              <a:solidFill>
                <a:schemeClr val="accent4">
                  <a:lumMod val="40000"/>
                  <a:lumOff val="6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703637" y="4415979"/>
            <a:ext cx="1698600" cy="489365"/>
            <a:chOff x="4313237" y="4415979"/>
            <a:chExt cx="1698600" cy="489365"/>
          </a:xfrm>
        </p:grpSpPr>
        <p:sp>
          <p:nvSpPr>
            <p:cNvPr id="13" name="TextBox 12"/>
            <p:cNvSpPr txBox="1"/>
            <p:nvPr/>
          </p:nvSpPr>
          <p:spPr>
            <a:xfrm>
              <a:off x="4313237" y="4415979"/>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15fps + 15fps</a:t>
              </a:r>
            </a:p>
          </p:txBody>
        </p:sp>
        <p:cxnSp>
          <p:nvCxnSpPr>
            <p:cNvPr id="14" name="Straight Arrow Connector 13"/>
            <p:cNvCxnSpPr/>
            <p:nvPr/>
          </p:nvCxnSpPr>
          <p:spPr>
            <a:xfrm flipV="1">
              <a:off x="4313237" y="4792662"/>
              <a:ext cx="1698600" cy="4458"/>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20578592">
            <a:off x="7259477" y="3371252"/>
            <a:ext cx="139421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7.5 fps</a:t>
            </a:r>
          </a:p>
        </p:txBody>
      </p:sp>
      <p:grpSp>
        <p:nvGrpSpPr>
          <p:cNvPr id="17" name="Group 16"/>
          <p:cNvGrpSpPr/>
          <p:nvPr/>
        </p:nvGrpSpPr>
        <p:grpSpPr>
          <a:xfrm>
            <a:off x="7132637" y="3371252"/>
            <a:ext cx="1546200" cy="640959"/>
            <a:chOff x="7132637" y="3371252"/>
            <a:chExt cx="1546200" cy="640959"/>
          </a:xfrm>
        </p:grpSpPr>
        <p:sp>
          <p:nvSpPr>
            <p:cNvPr id="18" name="TextBox 17"/>
            <p:cNvSpPr txBox="1"/>
            <p:nvPr/>
          </p:nvSpPr>
          <p:spPr>
            <a:xfrm rot="20578592">
              <a:off x="7259477" y="3371252"/>
              <a:ext cx="139421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7.5 fps</a:t>
              </a:r>
            </a:p>
          </p:txBody>
        </p:sp>
        <p:cxnSp>
          <p:nvCxnSpPr>
            <p:cNvPr id="19" name="Straight Arrow Connector 18"/>
            <p:cNvCxnSpPr/>
            <p:nvPr/>
          </p:nvCxnSpPr>
          <p:spPr>
            <a:xfrm flipV="1">
              <a:off x="7132637" y="3529023"/>
              <a:ext cx="1546200" cy="483188"/>
            </a:xfrm>
            <a:prstGeom prst="straightConnector1">
              <a:avLst/>
            </a:prstGeom>
            <a:ln w="38100">
              <a:solidFill>
                <a:schemeClr val="accent4">
                  <a:lumMod val="40000"/>
                  <a:lumOff val="6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132637" y="5057654"/>
            <a:ext cx="1607071" cy="654625"/>
            <a:chOff x="7132637" y="5057654"/>
            <a:chExt cx="1607071" cy="654625"/>
          </a:xfrm>
        </p:grpSpPr>
        <p:sp>
          <p:nvSpPr>
            <p:cNvPr id="21" name="TextBox 20"/>
            <p:cNvSpPr txBox="1"/>
            <p:nvPr/>
          </p:nvSpPr>
          <p:spPr>
            <a:xfrm rot="1342904">
              <a:off x="7291807" y="5057654"/>
              <a:ext cx="1447901"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30 fps</a:t>
              </a:r>
            </a:p>
          </p:txBody>
        </p:sp>
        <p:cxnSp>
          <p:nvCxnSpPr>
            <p:cNvPr id="22" name="Straight Arrow Connector 21"/>
            <p:cNvCxnSpPr/>
            <p:nvPr/>
          </p:nvCxnSpPr>
          <p:spPr>
            <a:xfrm>
              <a:off x="7132637" y="5093009"/>
              <a:ext cx="1523631" cy="619270"/>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7132637" y="4564062"/>
            <a:ext cx="1676400" cy="0"/>
          </a:xfrm>
          <a:prstGeom prst="straightConnector1">
            <a:avLst/>
          </a:prstGeom>
          <a:ln w="38100">
            <a:solidFill>
              <a:schemeClr val="accent5"/>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61237" y="4178200"/>
            <a:ext cx="10890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15 fps</a:t>
            </a:r>
          </a:p>
        </p:txBody>
      </p:sp>
    </p:spTree>
    <p:extLst>
      <p:ext uri="{BB962C8B-B14F-4D97-AF65-F5344CB8AC3E}">
        <p14:creationId xmlns:p14="http://schemas.microsoft.com/office/powerpoint/2010/main" val="23505440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SVC </a:t>
            </a:r>
            <a:r>
              <a:rPr lang="en-US" dirty="0" err="1"/>
              <a:t>Multistream</a:t>
            </a:r>
            <a:r>
              <a:rPr lang="en-US" dirty="0"/>
              <a:t> Capabilities</a:t>
            </a:r>
            <a:endParaRPr lang="en-AU" dirty="0"/>
          </a:p>
        </p:txBody>
      </p:sp>
      <p:sp>
        <p:nvSpPr>
          <p:cNvPr id="3" name="Text Placeholder 2"/>
          <p:cNvSpPr>
            <a:spLocks noGrp="1"/>
          </p:cNvSpPr>
          <p:nvPr>
            <p:ph type="body" sz="quarter" idx="10"/>
          </p:nvPr>
        </p:nvSpPr>
        <p:spPr>
          <a:xfrm>
            <a:off x="274638" y="1212850"/>
            <a:ext cx="11887200" cy="2092881"/>
          </a:xfrm>
        </p:spPr>
        <p:txBody>
          <a:bodyPr/>
          <a:lstStyle/>
          <a:p>
            <a:r>
              <a:rPr lang="en-US" dirty="0"/>
              <a:t>Multiple Frame Rates</a:t>
            </a:r>
          </a:p>
          <a:p>
            <a:pPr lvl="1"/>
            <a:r>
              <a:rPr lang="en-US" dirty="0"/>
              <a:t>A single SVC encoded video stream can provide 2 different frame rate layers</a:t>
            </a:r>
          </a:p>
          <a:p>
            <a:pPr lvl="1"/>
            <a:r>
              <a:rPr lang="en-US" dirty="0"/>
              <a:t>To provide all 3 supported frame rates a second stream will be required</a:t>
            </a:r>
          </a:p>
          <a:p>
            <a:endParaRPr lang="en-AU" dirty="0"/>
          </a:p>
        </p:txBody>
      </p:sp>
      <p:pic>
        <p:nvPicPr>
          <p:cNvPr id="4" name="Picture 3"/>
          <p:cNvPicPr>
            <a:picLocks noChangeAspect="1"/>
          </p:cNvPicPr>
          <p:nvPr/>
        </p:nvPicPr>
        <p:blipFill>
          <a:blip r:embed="rId2"/>
          <a:stretch>
            <a:fillRect/>
          </a:stretch>
        </p:blipFill>
        <p:spPr>
          <a:xfrm>
            <a:off x="2176771" y="4089603"/>
            <a:ext cx="1215000" cy="1026000"/>
          </a:xfrm>
          <a:prstGeom prst="rect">
            <a:avLst/>
          </a:prstGeom>
        </p:spPr>
      </p:pic>
      <p:pic>
        <p:nvPicPr>
          <p:cNvPr id="6" name="Picture 5"/>
          <p:cNvPicPr>
            <a:picLocks noChangeAspect="1"/>
          </p:cNvPicPr>
          <p:nvPr/>
        </p:nvPicPr>
        <p:blipFill>
          <a:blip r:embed="rId3"/>
          <a:stretch>
            <a:fillRect/>
          </a:stretch>
        </p:blipFill>
        <p:spPr>
          <a:xfrm>
            <a:off x="8877137" y="4337103"/>
            <a:ext cx="756000" cy="531000"/>
          </a:xfrm>
          <a:prstGeom prst="rect">
            <a:avLst/>
          </a:prstGeom>
        </p:spPr>
      </p:pic>
      <p:pic>
        <p:nvPicPr>
          <p:cNvPr id="7" name="Picture 6"/>
          <p:cNvPicPr>
            <a:picLocks noChangeAspect="1"/>
          </p:cNvPicPr>
          <p:nvPr/>
        </p:nvPicPr>
        <p:blipFill>
          <a:blip r:embed="rId4"/>
          <a:stretch>
            <a:fillRect/>
          </a:stretch>
        </p:blipFill>
        <p:spPr>
          <a:xfrm>
            <a:off x="9040627" y="2973585"/>
            <a:ext cx="429021" cy="664291"/>
          </a:xfrm>
          <a:prstGeom prst="rect">
            <a:avLst/>
          </a:prstGeom>
        </p:spPr>
      </p:pic>
      <p:pic>
        <p:nvPicPr>
          <p:cNvPr id="8" name="Picture 7"/>
          <p:cNvPicPr>
            <a:picLocks noChangeAspect="1"/>
          </p:cNvPicPr>
          <p:nvPr/>
        </p:nvPicPr>
        <p:blipFill>
          <a:blip r:embed="rId5"/>
          <a:stretch>
            <a:fillRect/>
          </a:stretch>
        </p:blipFill>
        <p:spPr>
          <a:xfrm>
            <a:off x="5761037" y="4029780"/>
            <a:ext cx="1113722" cy="1143882"/>
          </a:xfrm>
          <a:prstGeom prst="rect">
            <a:avLst/>
          </a:prstGeom>
        </p:spPr>
      </p:pic>
      <p:grpSp>
        <p:nvGrpSpPr>
          <p:cNvPr id="9" name="Group 8"/>
          <p:cNvGrpSpPr/>
          <p:nvPr/>
        </p:nvGrpSpPr>
        <p:grpSpPr>
          <a:xfrm>
            <a:off x="3703637" y="3922297"/>
            <a:ext cx="1698600" cy="489365"/>
            <a:chOff x="4313237" y="3922297"/>
            <a:chExt cx="1698600" cy="489365"/>
          </a:xfrm>
        </p:grpSpPr>
        <p:sp>
          <p:nvSpPr>
            <p:cNvPr id="10" name="TextBox 9"/>
            <p:cNvSpPr txBox="1"/>
            <p:nvPr/>
          </p:nvSpPr>
          <p:spPr>
            <a:xfrm>
              <a:off x="4313237" y="3922297"/>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7.5fps + 7.5fps</a:t>
              </a:r>
            </a:p>
          </p:txBody>
        </p:sp>
        <p:cxnSp>
          <p:nvCxnSpPr>
            <p:cNvPr id="11" name="Straight Arrow Connector 10"/>
            <p:cNvCxnSpPr/>
            <p:nvPr/>
          </p:nvCxnSpPr>
          <p:spPr>
            <a:xfrm>
              <a:off x="4313237" y="4335462"/>
              <a:ext cx="1698600" cy="0"/>
            </a:xfrm>
            <a:prstGeom prst="straightConnector1">
              <a:avLst/>
            </a:prstGeom>
            <a:ln w="38100">
              <a:solidFill>
                <a:schemeClr val="accent4">
                  <a:lumMod val="40000"/>
                  <a:lumOff val="6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20578592">
            <a:off x="7259477" y="3371252"/>
            <a:ext cx="139421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7.5 fps</a:t>
            </a:r>
          </a:p>
        </p:txBody>
      </p:sp>
      <p:grpSp>
        <p:nvGrpSpPr>
          <p:cNvPr id="17" name="Group 16"/>
          <p:cNvGrpSpPr/>
          <p:nvPr/>
        </p:nvGrpSpPr>
        <p:grpSpPr>
          <a:xfrm>
            <a:off x="7132637" y="3371252"/>
            <a:ext cx="1546200" cy="640959"/>
            <a:chOff x="7132637" y="3371252"/>
            <a:chExt cx="1546200" cy="640959"/>
          </a:xfrm>
        </p:grpSpPr>
        <p:sp>
          <p:nvSpPr>
            <p:cNvPr id="18" name="TextBox 17"/>
            <p:cNvSpPr txBox="1"/>
            <p:nvPr/>
          </p:nvSpPr>
          <p:spPr>
            <a:xfrm rot="20578592">
              <a:off x="7259477" y="3371252"/>
              <a:ext cx="139421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7.5 fps</a:t>
              </a:r>
            </a:p>
          </p:txBody>
        </p:sp>
        <p:cxnSp>
          <p:nvCxnSpPr>
            <p:cNvPr id="19" name="Straight Arrow Connector 18"/>
            <p:cNvCxnSpPr/>
            <p:nvPr/>
          </p:nvCxnSpPr>
          <p:spPr>
            <a:xfrm flipV="1">
              <a:off x="7132637" y="3529023"/>
              <a:ext cx="1546200" cy="483188"/>
            </a:xfrm>
            <a:prstGeom prst="straightConnector1">
              <a:avLst/>
            </a:prstGeom>
            <a:ln w="38100">
              <a:solidFill>
                <a:schemeClr val="accent4">
                  <a:lumMod val="40000"/>
                  <a:lumOff val="6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056437" y="4074697"/>
            <a:ext cx="1698600" cy="489365"/>
            <a:chOff x="4313237" y="3922297"/>
            <a:chExt cx="1698600" cy="489365"/>
          </a:xfrm>
        </p:grpSpPr>
        <p:sp>
          <p:nvSpPr>
            <p:cNvPr id="25" name="TextBox 24"/>
            <p:cNvSpPr txBox="1"/>
            <p:nvPr/>
          </p:nvSpPr>
          <p:spPr>
            <a:xfrm>
              <a:off x="4313237" y="3922297"/>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a:gradFill>
                    <a:gsLst>
                      <a:gs pos="2917">
                        <a:schemeClr val="tx1"/>
                      </a:gs>
                      <a:gs pos="30000">
                        <a:schemeClr val="tx1"/>
                      </a:gs>
                    </a:gsLst>
                    <a:lin ang="5400000" scaled="0"/>
                  </a:gradFill>
                  <a:latin typeface="+mj-lt"/>
                </a:rPr>
                <a:t>1</a:t>
              </a:r>
              <a:r>
                <a:rPr lang="en-US" sz="1400" dirty="0" smtClean="0">
                  <a:gradFill>
                    <a:gsLst>
                      <a:gs pos="2917">
                        <a:schemeClr val="tx1"/>
                      </a:gs>
                      <a:gs pos="30000">
                        <a:schemeClr val="tx1"/>
                      </a:gs>
                    </a:gsLst>
                    <a:lin ang="5400000" scaled="0"/>
                  </a:gradFill>
                  <a:latin typeface="+mj-lt"/>
                </a:rPr>
                <a:t>5fps</a:t>
              </a:r>
            </a:p>
          </p:txBody>
        </p:sp>
        <p:cxnSp>
          <p:nvCxnSpPr>
            <p:cNvPr id="26" name="Straight Arrow Connector 25"/>
            <p:cNvCxnSpPr/>
            <p:nvPr/>
          </p:nvCxnSpPr>
          <p:spPr>
            <a:xfrm>
              <a:off x="4313237" y="4335462"/>
              <a:ext cx="1698600" cy="0"/>
            </a:xfrm>
            <a:prstGeom prst="straightConnector1">
              <a:avLst/>
            </a:prstGeom>
            <a:ln w="38100">
              <a:solidFill>
                <a:schemeClr val="accent4">
                  <a:lumMod val="40000"/>
                  <a:lumOff val="6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62350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SVC </a:t>
            </a:r>
            <a:r>
              <a:rPr lang="en-US" dirty="0" err="1"/>
              <a:t>Multistream</a:t>
            </a:r>
            <a:r>
              <a:rPr lang="en-US" dirty="0"/>
              <a:t> Capabilities</a:t>
            </a:r>
            <a:endParaRPr lang="en-AU" dirty="0"/>
          </a:p>
        </p:txBody>
      </p:sp>
      <p:sp>
        <p:nvSpPr>
          <p:cNvPr id="3" name="Text Placeholder 2"/>
          <p:cNvSpPr>
            <a:spLocks noGrp="1"/>
          </p:cNvSpPr>
          <p:nvPr>
            <p:ph type="body" sz="quarter" idx="10"/>
          </p:nvPr>
        </p:nvSpPr>
        <p:spPr>
          <a:xfrm>
            <a:off x="274638" y="1212850"/>
            <a:ext cx="11887200" cy="2092881"/>
          </a:xfrm>
        </p:spPr>
        <p:txBody>
          <a:bodyPr/>
          <a:lstStyle/>
          <a:p>
            <a:r>
              <a:rPr lang="en-US" dirty="0"/>
              <a:t>Multiple Resolutions</a:t>
            </a:r>
          </a:p>
          <a:p>
            <a:pPr lvl="1"/>
            <a:r>
              <a:rPr lang="en-US" dirty="0"/>
              <a:t>Multiple encoded video streams required for each provided resolution</a:t>
            </a:r>
          </a:p>
          <a:p>
            <a:pPr lvl="1"/>
            <a:r>
              <a:rPr lang="en-US" dirty="0"/>
              <a:t>Each stream is independent and includes entire video payload</a:t>
            </a:r>
          </a:p>
          <a:p>
            <a:endParaRPr lang="en-AU" dirty="0"/>
          </a:p>
        </p:txBody>
      </p:sp>
      <p:pic>
        <p:nvPicPr>
          <p:cNvPr id="4" name="Picture 3"/>
          <p:cNvPicPr>
            <a:picLocks noChangeAspect="1"/>
          </p:cNvPicPr>
          <p:nvPr/>
        </p:nvPicPr>
        <p:blipFill>
          <a:blip r:embed="rId2"/>
          <a:stretch>
            <a:fillRect/>
          </a:stretch>
        </p:blipFill>
        <p:spPr>
          <a:xfrm>
            <a:off x="2176771" y="4089603"/>
            <a:ext cx="1215000" cy="1026000"/>
          </a:xfrm>
          <a:prstGeom prst="rect">
            <a:avLst/>
          </a:prstGeom>
        </p:spPr>
      </p:pic>
      <p:pic>
        <p:nvPicPr>
          <p:cNvPr id="5" name="Picture 4"/>
          <p:cNvPicPr>
            <a:picLocks noChangeAspect="1"/>
          </p:cNvPicPr>
          <p:nvPr/>
        </p:nvPicPr>
        <p:blipFill>
          <a:blip r:embed="rId3"/>
          <a:stretch>
            <a:fillRect/>
          </a:stretch>
        </p:blipFill>
        <p:spPr>
          <a:xfrm>
            <a:off x="8656637" y="5478462"/>
            <a:ext cx="1197000" cy="765000"/>
          </a:xfrm>
          <a:prstGeom prst="rect">
            <a:avLst/>
          </a:prstGeom>
        </p:spPr>
      </p:pic>
      <p:pic>
        <p:nvPicPr>
          <p:cNvPr id="6" name="Picture 5"/>
          <p:cNvPicPr>
            <a:picLocks noChangeAspect="1"/>
          </p:cNvPicPr>
          <p:nvPr/>
        </p:nvPicPr>
        <p:blipFill>
          <a:blip r:embed="rId4"/>
          <a:stretch>
            <a:fillRect/>
          </a:stretch>
        </p:blipFill>
        <p:spPr>
          <a:xfrm>
            <a:off x="8877137" y="4337103"/>
            <a:ext cx="756000" cy="531000"/>
          </a:xfrm>
          <a:prstGeom prst="rect">
            <a:avLst/>
          </a:prstGeom>
        </p:spPr>
      </p:pic>
      <p:pic>
        <p:nvPicPr>
          <p:cNvPr id="7" name="Picture 6"/>
          <p:cNvPicPr>
            <a:picLocks noChangeAspect="1"/>
          </p:cNvPicPr>
          <p:nvPr/>
        </p:nvPicPr>
        <p:blipFill>
          <a:blip r:embed="rId5"/>
          <a:stretch>
            <a:fillRect/>
          </a:stretch>
        </p:blipFill>
        <p:spPr>
          <a:xfrm>
            <a:off x="9040627" y="2973585"/>
            <a:ext cx="429021" cy="664291"/>
          </a:xfrm>
          <a:prstGeom prst="rect">
            <a:avLst/>
          </a:prstGeom>
        </p:spPr>
      </p:pic>
      <p:pic>
        <p:nvPicPr>
          <p:cNvPr id="8" name="Picture 7"/>
          <p:cNvPicPr>
            <a:picLocks noChangeAspect="1"/>
          </p:cNvPicPr>
          <p:nvPr/>
        </p:nvPicPr>
        <p:blipFill>
          <a:blip r:embed="rId6"/>
          <a:stretch>
            <a:fillRect/>
          </a:stretch>
        </p:blipFill>
        <p:spPr>
          <a:xfrm>
            <a:off x="5761037" y="4029780"/>
            <a:ext cx="1113722" cy="1143882"/>
          </a:xfrm>
          <a:prstGeom prst="rect">
            <a:avLst/>
          </a:prstGeom>
        </p:spPr>
      </p:pic>
      <p:grpSp>
        <p:nvGrpSpPr>
          <p:cNvPr id="9" name="Group 8"/>
          <p:cNvGrpSpPr/>
          <p:nvPr/>
        </p:nvGrpSpPr>
        <p:grpSpPr>
          <a:xfrm>
            <a:off x="3703637" y="3922297"/>
            <a:ext cx="1698600" cy="489365"/>
            <a:chOff x="4313237" y="3922297"/>
            <a:chExt cx="1698600" cy="489365"/>
          </a:xfrm>
        </p:grpSpPr>
        <p:sp>
          <p:nvSpPr>
            <p:cNvPr id="10" name="TextBox 9"/>
            <p:cNvSpPr txBox="1"/>
            <p:nvPr/>
          </p:nvSpPr>
          <p:spPr>
            <a:xfrm>
              <a:off x="4313237" y="3922297"/>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180p</a:t>
              </a:r>
            </a:p>
          </p:txBody>
        </p:sp>
        <p:cxnSp>
          <p:nvCxnSpPr>
            <p:cNvPr id="11" name="Straight Arrow Connector 10"/>
            <p:cNvCxnSpPr/>
            <p:nvPr/>
          </p:nvCxnSpPr>
          <p:spPr>
            <a:xfrm>
              <a:off x="4313237" y="4335462"/>
              <a:ext cx="1698600" cy="0"/>
            </a:xfrm>
            <a:prstGeom prst="straightConnector1">
              <a:avLst/>
            </a:prstGeom>
            <a:ln w="635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703637" y="4415979"/>
            <a:ext cx="1698600" cy="489365"/>
            <a:chOff x="4313237" y="4415979"/>
            <a:chExt cx="1698600" cy="489365"/>
          </a:xfrm>
        </p:grpSpPr>
        <p:sp>
          <p:nvSpPr>
            <p:cNvPr id="13" name="TextBox 12"/>
            <p:cNvSpPr txBox="1"/>
            <p:nvPr/>
          </p:nvSpPr>
          <p:spPr>
            <a:xfrm>
              <a:off x="4313237" y="4415979"/>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360p</a:t>
              </a:r>
            </a:p>
          </p:txBody>
        </p:sp>
        <p:cxnSp>
          <p:nvCxnSpPr>
            <p:cNvPr id="14" name="Straight Arrow Connector 13"/>
            <p:cNvCxnSpPr/>
            <p:nvPr/>
          </p:nvCxnSpPr>
          <p:spPr>
            <a:xfrm flipV="1">
              <a:off x="4313237" y="4792662"/>
              <a:ext cx="1698600" cy="4458"/>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rot="20578592">
            <a:off x="7259477" y="3371252"/>
            <a:ext cx="1394213"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180p</a:t>
            </a:r>
          </a:p>
        </p:txBody>
      </p:sp>
      <p:cxnSp>
        <p:nvCxnSpPr>
          <p:cNvPr id="18" name="Straight Arrow Connector 17"/>
          <p:cNvCxnSpPr/>
          <p:nvPr/>
        </p:nvCxnSpPr>
        <p:spPr>
          <a:xfrm flipV="1">
            <a:off x="7132637" y="3529023"/>
            <a:ext cx="1546200" cy="483188"/>
          </a:xfrm>
          <a:prstGeom prst="straightConnector1">
            <a:avLst/>
          </a:prstGeom>
          <a:ln w="635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132637" y="5057654"/>
            <a:ext cx="1607071" cy="654625"/>
            <a:chOff x="7132637" y="5057654"/>
            <a:chExt cx="1607071" cy="654625"/>
          </a:xfrm>
        </p:grpSpPr>
        <p:sp>
          <p:nvSpPr>
            <p:cNvPr id="20" name="TextBox 19"/>
            <p:cNvSpPr txBox="1"/>
            <p:nvPr/>
          </p:nvSpPr>
          <p:spPr>
            <a:xfrm rot="1342904">
              <a:off x="7291807" y="5057654"/>
              <a:ext cx="1447901"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720p</a:t>
              </a:r>
            </a:p>
          </p:txBody>
        </p:sp>
        <p:cxnSp>
          <p:nvCxnSpPr>
            <p:cNvPr id="21" name="Straight Arrow Connector 20"/>
            <p:cNvCxnSpPr/>
            <p:nvPr/>
          </p:nvCxnSpPr>
          <p:spPr>
            <a:xfrm>
              <a:off x="7132637" y="5093009"/>
              <a:ext cx="1523631" cy="619270"/>
            </a:xfrm>
            <a:prstGeom prst="straightConnector1">
              <a:avLst/>
            </a:prstGeom>
            <a:ln w="38100">
              <a:solidFill>
                <a:srgbClr val="00B0F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a:off x="7132637" y="4564062"/>
            <a:ext cx="1676400" cy="0"/>
          </a:xfrm>
          <a:prstGeom prst="straightConnector1">
            <a:avLst/>
          </a:prstGeom>
          <a:ln w="38100">
            <a:solidFill>
              <a:schemeClr val="accent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61237" y="4178200"/>
            <a:ext cx="10890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360p</a:t>
            </a:r>
          </a:p>
        </p:txBody>
      </p:sp>
      <p:grpSp>
        <p:nvGrpSpPr>
          <p:cNvPr id="24" name="Group 23"/>
          <p:cNvGrpSpPr/>
          <p:nvPr/>
        </p:nvGrpSpPr>
        <p:grpSpPr>
          <a:xfrm>
            <a:off x="3703637" y="4836697"/>
            <a:ext cx="1698600" cy="489365"/>
            <a:chOff x="4313237" y="4415979"/>
            <a:chExt cx="1698600" cy="489365"/>
          </a:xfrm>
        </p:grpSpPr>
        <p:sp>
          <p:nvSpPr>
            <p:cNvPr id="25" name="TextBox 24"/>
            <p:cNvSpPr txBox="1"/>
            <p:nvPr/>
          </p:nvSpPr>
          <p:spPr>
            <a:xfrm>
              <a:off x="4313237" y="4415979"/>
              <a:ext cx="1698600"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latin typeface="+mj-lt"/>
                </a:rPr>
                <a:t>720p</a:t>
              </a:r>
            </a:p>
          </p:txBody>
        </p:sp>
        <p:cxnSp>
          <p:nvCxnSpPr>
            <p:cNvPr id="26" name="Straight Arrow Connector 25"/>
            <p:cNvCxnSpPr/>
            <p:nvPr/>
          </p:nvCxnSpPr>
          <p:spPr>
            <a:xfrm flipV="1">
              <a:off x="4313237" y="4792662"/>
              <a:ext cx="1698600" cy="4458"/>
            </a:xfrm>
            <a:prstGeom prst="straightConnector1">
              <a:avLst/>
            </a:prstGeom>
            <a:ln w="38100">
              <a:solidFill>
                <a:srgbClr val="00B0F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98394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Interop modelling for Video</a:t>
            </a:r>
            <a:endParaRPr lang="en-AU" dirty="0"/>
          </a:p>
        </p:txBody>
      </p:sp>
    </p:spTree>
    <p:extLst>
      <p:ext uri="{BB962C8B-B14F-4D97-AF65-F5344CB8AC3E}">
        <p14:creationId xmlns:p14="http://schemas.microsoft.com/office/powerpoint/2010/main" val="31413342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76307" y="2430462"/>
            <a:ext cx="1142649" cy="1129401"/>
          </a:xfrm>
          <a:prstGeom prst="rect">
            <a:avLst/>
          </a:prstGeom>
        </p:spPr>
      </p:pic>
      <p:sp>
        <p:nvSpPr>
          <p:cNvPr id="2" name="Title 1"/>
          <p:cNvSpPr>
            <a:spLocks noGrp="1"/>
          </p:cNvSpPr>
          <p:nvPr>
            <p:ph type="title"/>
          </p:nvPr>
        </p:nvSpPr>
        <p:spPr/>
        <p:txBody>
          <a:bodyPr/>
          <a:lstStyle/>
          <a:p>
            <a:r>
              <a:rPr lang="en-AU" dirty="0" smtClean="0"/>
              <a:t>Collaboration World around us</a:t>
            </a:r>
            <a:endParaRPr lang="en-AU" dirty="0"/>
          </a:p>
        </p:txBody>
      </p:sp>
      <p:sp>
        <p:nvSpPr>
          <p:cNvPr id="8" name="Title 1"/>
          <p:cNvSpPr txBox="1">
            <a:spLocks/>
          </p:cNvSpPr>
          <p:nvPr/>
        </p:nvSpPr>
        <p:spPr>
          <a:xfrm>
            <a:off x="198437" y="1439862"/>
            <a:ext cx="2266325" cy="766350"/>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AU" sz="2400" dirty="0" smtClean="0">
                <a:latin typeface="+mn-lt"/>
              </a:rPr>
              <a:t>Microsoft Infrastructure</a:t>
            </a:r>
            <a:endParaRPr lang="en-AU" sz="2400" dirty="0">
              <a:latin typeface="+mn-lt"/>
            </a:endParaRPr>
          </a:p>
        </p:txBody>
      </p:sp>
      <p:pic>
        <p:nvPicPr>
          <p:cNvPr id="6" name="Picture 5"/>
          <p:cNvPicPr>
            <a:picLocks noChangeAspect="1"/>
          </p:cNvPicPr>
          <p:nvPr/>
        </p:nvPicPr>
        <p:blipFill>
          <a:blip r:embed="rId4"/>
          <a:stretch>
            <a:fillRect/>
          </a:stretch>
        </p:blipFill>
        <p:spPr>
          <a:xfrm>
            <a:off x="1695344" y="2952606"/>
            <a:ext cx="1012473" cy="1071484"/>
          </a:xfrm>
          <a:prstGeom prst="rect">
            <a:avLst/>
          </a:prstGeom>
        </p:spPr>
      </p:pic>
      <p:pic>
        <p:nvPicPr>
          <p:cNvPr id="7" name="Picture 6"/>
          <p:cNvPicPr>
            <a:picLocks noChangeAspect="1"/>
          </p:cNvPicPr>
          <p:nvPr/>
        </p:nvPicPr>
        <p:blipFill>
          <a:blip r:embed="rId5"/>
          <a:stretch>
            <a:fillRect/>
          </a:stretch>
        </p:blipFill>
        <p:spPr>
          <a:xfrm>
            <a:off x="960437" y="3180324"/>
            <a:ext cx="1113722" cy="1143882"/>
          </a:xfrm>
          <a:prstGeom prst="rect">
            <a:avLst/>
          </a:prstGeom>
        </p:spPr>
      </p:pic>
      <p:pic>
        <p:nvPicPr>
          <p:cNvPr id="10" name="Picture 9"/>
          <p:cNvPicPr>
            <a:picLocks noChangeAspect="1"/>
          </p:cNvPicPr>
          <p:nvPr/>
        </p:nvPicPr>
        <p:blipFill>
          <a:blip r:embed="rId6"/>
          <a:stretch>
            <a:fillRect/>
          </a:stretch>
        </p:blipFill>
        <p:spPr>
          <a:xfrm>
            <a:off x="2030138" y="4683790"/>
            <a:ext cx="756000" cy="531000"/>
          </a:xfrm>
          <a:prstGeom prst="rect">
            <a:avLst/>
          </a:prstGeom>
        </p:spPr>
      </p:pic>
      <p:pic>
        <p:nvPicPr>
          <p:cNvPr id="11" name="Picture 10"/>
          <p:cNvPicPr>
            <a:picLocks noChangeAspect="1"/>
          </p:cNvPicPr>
          <p:nvPr/>
        </p:nvPicPr>
        <p:blipFill>
          <a:blip r:embed="rId7"/>
          <a:stretch>
            <a:fillRect/>
          </a:stretch>
        </p:blipFill>
        <p:spPr>
          <a:xfrm>
            <a:off x="1785792" y="5244548"/>
            <a:ext cx="429021" cy="664291"/>
          </a:xfrm>
          <a:prstGeom prst="rect">
            <a:avLst/>
          </a:prstGeom>
        </p:spPr>
      </p:pic>
      <p:pic>
        <p:nvPicPr>
          <p:cNvPr id="12" name="Picture 11"/>
          <p:cNvPicPr>
            <a:picLocks noChangeAspect="1"/>
          </p:cNvPicPr>
          <p:nvPr/>
        </p:nvPicPr>
        <p:blipFill>
          <a:blip r:embed="rId8"/>
          <a:stretch>
            <a:fillRect/>
          </a:stretch>
        </p:blipFill>
        <p:spPr>
          <a:xfrm>
            <a:off x="2333581" y="5214790"/>
            <a:ext cx="1200699" cy="882476"/>
          </a:xfrm>
          <a:prstGeom prst="rect">
            <a:avLst/>
          </a:prstGeom>
        </p:spPr>
      </p:pic>
      <p:pic>
        <p:nvPicPr>
          <p:cNvPr id="13" name="Picture 12"/>
          <p:cNvPicPr>
            <a:picLocks noChangeAspect="1"/>
          </p:cNvPicPr>
          <p:nvPr/>
        </p:nvPicPr>
        <p:blipFill>
          <a:blip r:embed="rId9"/>
          <a:stretch>
            <a:fillRect/>
          </a:stretch>
        </p:blipFill>
        <p:spPr>
          <a:xfrm>
            <a:off x="483079" y="4547471"/>
            <a:ext cx="1352686" cy="943337"/>
          </a:xfrm>
          <a:prstGeom prst="rect">
            <a:avLst/>
          </a:prstGeom>
        </p:spPr>
      </p:pic>
      <p:pic>
        <p:nvPicPr>
          <p:cNvPr id="15" name="Picture 14"/>
          <p:cNvPicPr>
            <a:picLocks noChangeAspect="1"/>
          </p:cNvPicPr>
          <p:nvPr/>
        </p:nvPicPr>
        <p:blipFill>
          <a:blip r:embed="rId10"/>
          <a:stretch>
            <a:fillRect/>
          </a:stretch>
        </p:blipFill>
        <p:spPr>
          <a:xfrm>
            <a:off x="399526" y="5576693"/>
            <a:ext cx="1248221" cy="816044"/>
          </a:xfrm>
          <a:prstGeom prst="rect">
            <a:avLst/>
          </a:prstGeom>
        </p:spPr>
      </p:pic>
      <p:pic>
        <p:nvPicPr>
          <p:cNvPr id="16" name="Picture 15"/>
          <p:cNvPicPr>
            <a:picLocks noChangeAspect="1"/>
          </p:cNvPicPr>
          <p:nvPr/>
        </p:nvPicPr>
        <p:blipFill>
          <a:blip r:embed="rId11"/>
          <a:stretch>
            <a:fillRect/>
          </a:stretch>
        </p:blipFill>
        <p:spPr>
          <a:xfrm>
            <a:off x="9673708" y="3553325"/>
            <a:ext cx="896762" cy="1317635"/>
          </a:xfrm>
          <a:prstGeom prst="rect">
            <a:avLst/>
          </a:prstGeom>
        </p:spPr>
      </p:pic>
      <p:pic>
        <p:nvPicPr>
          <p:cNvPr id="19" name="Picture 18"/>
          <p:cNvPicPr>
            <a:picLocks noChangeAspect="1"/>
          </p:cNvPicPr>
          <p:nvPr/>
        </p:nvPicPr>
        <p:blipFill>
          <a:blip r:embed="rId12"/>
          <a:stretch>
            <a:fillRect/>
          </a:stretch>
        </p:blipFill>
        <p:spPr>
          <a:xfrm>
            <a:off x="6297134" y="3654532"/>
            <a:ext cx="1046118" cy="698164"/>
          </a:xfrm>
          <a:prstGeom prst="rect">
            <a:avLst/>
          </a:prstGeom>
        </p:spPr>
      </p:pic>
      <p:pic>
        <p:nvPicPr>
          <p:cNvPr id="17" name="Picture 16"/>
          <p:cNvPicPr>
            <a:picLocks noChangeAspect="1"/>
          </p:cNvPicPr>
          <p:nvPr/>
        </p:nvPicPr>
        <p:blipFill>
          <a:blip r:embed="rId13"/>
          <a:stretch>
            <a:fillRect/>
          </a:stretch>
        </p:blipFill>
        <p:spPr>
          <a:xfrm>
            <a:off x="5725809" y="3938371"/>
            <a:ext cx="1171577" cy="854291"/>
          </a:xfrm>
          <a:prstGeom prst="rect">
            <a:avLst/>
          </a:prstGeom>
        </p:spPr>
      </p:pic>
      <p:sp>
        <p:nvSpPr>
          <p:cNvPr id="20" name="Title 1"/>
          <p:cNvSpPr txBox="1">
            <a:spLocks/>
          </p:cNvSpPr>
          <p:nvPr/>
        </p:nvSpPr>
        <p:spPr>
          <a:xfrm>
            <a:off x="5369552" y="2684443"/>
            <a:ext cx="2144085" cy="873359"/>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AU" sz="2400" dirty="0" smtClean="0">
                <a:latin typeface="+mn-lt"/>
              </a:rPr>
              <a:t>CISCO Infrastructure</a:t>
            </a:r>
            <a:endParaRPr lang="en-AU" sz="2400" dirty="0">
              <a:latin typeface="+mn-lt"/>
            </a:endParaRPr>
          </a:p>
        </p:txBody>
      </p:sp>
      <p:sp>
        <p:nvSpPr>
          <p:cNvPr id="24" name="Title 1"/>
          <p:cNvSpPr txBox="1">
            <a:spLocks/>
          </p:cNvSpPr>
          <p:nvPr/>
        </p:nvSpPr>
        <p:spPr>
          <a:xfrm>
            <a:off x="9122773" y="2684443"/>
            <a:ext cx="1998632" cy="873359"/>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AU" sz="2400" dirty="0" smtClean="0">
                <a:latin typeface="+mn-lt"/>
              </a:rPr>
              <a:t>Polycom Infrastructure</a:t>
            </a:r>
            <a:endParaRPr lang="en-AU" sz="2400" dirty="0">
              <a:latin typeface="+mn-lt"/>
            </a:endParaRPr>
          </a:p>
        </p:txBody>
      </p:sp>
      <p:pic>
        <p:nvPicPr>
          <p:cNvPr id="25" name="Picture 24"/>
          <p:cNvPicPr>
            <a:picLocks noChangeAspect="1"/>
          </p:cNvPicPr>
          <p:nvPr/>
        </p:nvPicPr>
        <p:blipFill>
          <a:blip r:embed="rId14"/>
          <a:stretch>
            <a:fillRect/>
          </a:stretch>
        </p:blipFill>
        <p:spPr>
          <a:xfrm>
            <a:off x="9678973" y="5337731"/>
            <a:ext cx="1215000" cy="1026000"/>
          </a:xfrm>
          <a:prstGeom prst="rect">
            <a:avLst/>
          </a:prstGeom>
        </p:spPr>
      </p:pic>
      <p:pic>
        <p:nvPicPr>
          <p:cNvPr id="26" name="Picture 25"/>
          <p:cNvPicPr>
            <a:picLocks noChangeAspect="1"/>
          </p:cNvPicPr>
          <p:nvPr/>
        </p:nvPicPr>
        <p:blipFill>
          <a:blip r:embed="rId15"/>
          <a:stretch>
            <a:fillRect/>
          </a:stretch>
        </p:blipFill>
        <p:spPr>
          <a:xfrm>
            <a:off x="10461950" y="5580205"/>
            <a:ext cx="1195395" cy="999066"/>
          </a:xfrm>
          <a:prstGeom prst="rect">
            <a:avLst/>
          </a:prstGeom>
        </p:spPr>
      </p:pic>
      <p:pic>
        <p:nvPicPr>
          <p:cNvPr id="27" name="Picture 26"/>
          <p:cNvPicPr>
            <a:picLocks noChangeAspect="1"/>
          </p:cNvPicPr>
          <p:nvPr/>
        </p:nvPicPr>
        <p:blipFill>
          <a:blip r:embed="rId16"/>
          <a:stretch>
            <a:fillRect/>
          </a:stretch>
        </p:blipFill>
        <p:spPr>
          <a:xfrm>
            <a:off x="8915601" y="4838198"/>
            <a:ext cx="1195395" cy="999066"/>
          </a:xfrm>
          <a:prstGeom prst="rect">
            <a:avLst/>
          </a:prstGeom>
        </p:spPr>
      </p:pic>
      <p:pic>
        <p:nvPicPr>
          <p:cNvPr id="29" name="Picture 28"/>
          <p:cNvPicPr>
            <a:picLocks noChangeAspect="1"/>
          </p:cNvPicPr>
          <p:nvPr/>
        </p:nvPicPr>
        <p:blipFill>
          <a:blip r:embed="rId14"/>
          <a:stretch>
            <a:fillRect/>
          </a:stretch>
        </p:blipFill>
        <p:spPr>
          <a:xfrm>
            <a:off x="5928122" y="5395839"/>
            <a:ext cx="1215000" cy="1026000"/>
          </a:xfrm>
          <a:prstGeom prst="rect">
            <a:avLst/>
          </a:prstGeom>
        </p:spPr>
      </p:pic>
      <p:pic>
        <p:nvPicPr>
          <p:cNvPr id="30" name="Picture 29"/>
          <p:cNvPicPr>
            <a:picLocks noChangeAspect="1"/>
          </p:cNvPicPr>
          <p:nvPr/>
        </p:nvPicPr>
        <p:blipFill>
          <a:blip r:embed="rId15"/>
          <a:stretch>
            <a:fillRect/>
          </a:stretch>
        </p:blipFill>
        <p:spPr>
          <a:xfrm>
            <a:off x="6711099" y="5638313"/>
            <a:ext cx="1195395" cy="999066"/>
          </a:xfrm>
          <a:prstGeom prst="rect">
            <a:avLst/>
          </a:prstGeom>
        </p:spPr>
      </p:pic>
      <p:pic>
        <p:nvPicPr>
          <p:cNvPr id="31" name="Picture 30"/>
          <p:cNvPicPr>
            <a:picLocks noChangeAspect="1"/>
          </p:cNvPicPr>
          <p:nvPr/>
        </p:nvPicPr>
        <p:blipFill>
          <a:blip r:embed="rId16"/>
          <a:stretch>
            <a:fillRect/>
          </a:stretch>
        </p:blipFill>
        <p:spPr>
          <a:xfrm>
            <a:off x="5164750" y="4896306"/>
            <a:ext cx="1195395" cy="999066"/>
          </a:xfrm>
          <a:prstGeom prst="rect">
            <a:avLst/>
          </a:prstGeom>
        </p:spPr>
      </p:pic>
      <p:pic>
        <p:nvPicPr>
          <p:cNvPr id="43" name="Picture 42"/>
          <p:cNvPicPr>
            <a:picLocks noChangeAspect="1"/>
          </p:cNvPicPr>
          <p:nvPr/>
        </p:nvPicPr>
        <p:blipFill>
          <a:blip r:embed="rId17"/>
          <a:stretch>
            <a:fillRect/>
          </a:stretch>
        </p:blipFill>
        <p:spPr>
          <a:xfrm>
            <a:off x="4465637" y="1035280"/>
            <a:ext cx="1411358" cy="876960"/>
          </a:xfrm>
          <a:prstGeom prst="rect">
            <a:avLst/>
          </a:prstGeom>
        </p:spPr>
      </p:pic>
      <p:pic>
        <p:nvPicPr>
          <p:cNvPr id="45" name="Picture 44"/>
          <p:cNvPicPr>
            <a:picLocks noChangeAspect="1"/>
          </p:cNvPicPr>
          <p:nvPr/>
        </p:nvPicPr>
        <p:blipFill>
          <a:blip r:embed="rId18"/>
          <a:stretch>
            <a:fillRect/>
          </a:stretch>
        </p:blipFill>
        <p:spPr>
          <a:xfrm>
            <a:off x="8039262" y="1035280"/>
            <a:ext cx="1411358" cy="876960"/>
          </a:xfrm>
          <a:prstGeom prst="rect">
            <a:avLst/>
          </a:prstGeom>
        </p:spPr>
      </p:pic>
      <p:pic>
        <p:nvPicPr>
          <p:cNvPr id="47" name="Picture 46"/>
          <p:cNvPicPr>
            <a:picLocks noChangeAspect="1"/>
          </p:cNvPicPr>
          <p:nvPr/>
        </p:nvPicPr>
        <p:blipFill>
          <a:blip r:embed="rId19"/>
          <a:stretch>
            <a:fillRect/>
          </a:stretch>
        </p:blipFill>
        <p:spPr>
          <a:xfrm>
            <a:off x="9142647" y="1035280"/>
            <a:ext cx="1411358" cy="876960"/>
          </a:xfrm>
          <a:prstGeom prst="rect">
            <a:avLst/>
          </a:prstGeom>
        </p:spPr>
      </p:pic>
      <p:pic>
        <p:nvPicPr>
          <p:cNvPr id="42" name="Picture 41"/>
          <p:cNvPicPr>
            <a:picLocks noChangeAspect="1"/>
          </p:cNvPicPr>
          <p:nvPr/>
        </p:nvPicPr>
        <p:blipFill>
          <a:blip r:embed="rId20"/>
          <a:stretch>
            <a:fillRect/>
          </a:stretch>
        </p:blipFill>
        <p:spPr>
          <a:xfrm>
            <a:off x="4869127" y="1531654"/>
            <a:ext cx="1411358" cy="876960"/>
          </a:xfrm>
          <a:prstGeom prst="rect">
            <a:avLst/>
          </a:prstGeom>
        </p:spPr>
      </p:pic>
      <p:pic>
        <p:nvPicPr>
          <p:cNvPr id="44" name="Picture 43"/>
          <p:cNvPicPr>
            <a:picLocks noChangeAspect="1"/>
          </p:cNvPicPr>
          <p:nvPr/>
        </p:nvPicPr>
        <p:blipFill>
          <a:blip r:embed="rId21"/>
          <a:stretch>
            <a:fillRect/>
          </a:stretch>
        </p:blipFill>
        <p:spPr>
          <a:xfrm>
            <a:off x="8464479" y="1531654"/>
            <a:ext cx="1411358" cy="876960"/>
          </a:xfrm>
          <a:prstGeom prst="rect">
            <a:avLst/>
          </a:prstGeom>
        </p:spPr>
      </p:pic>
      <p:pic>
        <p:nvPicPr>
          <p:cNvPr id="46" name="Picture 45"/>
          <p:cNvPicPr>
            <a:picLocks noChangeAspect="1"/>
          </p:cNvPicPr>
          <p:nvPr/>
        </p:nvPicPr>
        <p:blipFill>
          <a:blip r:embed="rId22"/>
          <a:stretch>
            <a:fillRect/>
          </a:stretch>
        </p:blipFill>
        <p:spPr>
          <a:xfrm>
            <a:off x="6559479" y="1531654"/>
            <a:ext cx="1411358" cy="876960"/>
          </a:xfrm>
          <a:prstGeom prst="rect">
            <a:avLst/>
          </a:prstGeom>
        </p:spPr>
      </p:pic>
    </p:spTree>
    <p:extLst>
      <p:ext uri="{BB962C8B-B14F-4D97-AF65-F5344CB8AC3E}">
        <p14:creationId xmlns:p14="http://schemas.microsoft.com/office/powerpoint/2010/main" val="11733318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The missing link</a:t>
            </a:r>
            <a:endParaRPr lang="en-AU" dirty="0"/>
          </a:p>
        </p:txBody>
      </p:sp>
      <p:sp>
        <p:nvSpPr>
          <p:cNvPr id="4" name="Text Placeholder 3"/>
          <p:cNvSpPr>
            <a:spLocks noGrp="1"/>
          </p:cNvSpPr>
          <p:nvPr>
            <p:ph type="body" sz="quarter" idx="10"/>
          </p:nvPr>
        </p:nvSpPr>
        <p:spPr>
          <a:xfrm>
            <a:off x="274639" y="1439862"/>
            <a:ext cx="11887200" cy="1181862"/>
          </a:xfrm>
        </p:spPr>
        <p:txBody>
          <a:bodyPr/>
          <a:lstStyle/>
          <a:p>
            <a:pPr algn="ctr"/>
            <a:r>
              <a:rPr lang="en-AU" sz="7200" dirty="0" smtClean="0"/>
              <a:t>Do not start with Architecture</a:t>
            </a:r>
          </a:p>
        </p:txBody>
      </p:sp>
      <p:sp>
        <p:nvSpPr>
          <p:cNvPr id="7" name="Text Placeholder 3"/>
          <p:cNvSpPr txBox="1">
            <a:spLocks/>
          </p:cNvSpPr>
          <p:nvPr/>
        </p:nvSpPr>
        <p:spPr>
          <a:xfrm>
            <a:off x="122237" y="3497262"/>
            <a:ext cx="118872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7200" dirty="0" smtClean="0"/>
              <a:t>Start with User and Services consumption modelling</a:t>
            </a:r>
          </a:p>
        </p:txBody>
      </p:sp>
    </p:spTree>
    <p:extLst>
      <p:ext uri="{BB962C8B-B14F-4D97-AF65-F5344CB8AC3E}">
        <p14:creationId xmlns:p14="http://schemas.microsoft.com/office/powerpoint/2010/main" val="30613768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Video Interop architecture options </a:t>
            </a:r>
            <a:endParaRPr lang="en-AU" dirty="0"/>
          </a:p>
        </p:txBody>
      </p:sp>
      <p:sp>
        <p:nvSpPr>
          <p:cNvPr id="3" name="Text Placeholder 2"/>
          <p:cNvSpPr>
            <a:spLocks noGrp="1"/>
          </p:cNvSpPr>
          <p:nvPr>
            <p:ph type="body" sz="quarter" idx="10"/>
          </p:nvPr>
        </p:nvSpPr>
        <p:spPr>
          <a:xfrm>
            <a:off x="274638" y="1212850"/>
            <a:ext cx="11887200" cy="5139869"/>
          </a:xfrm>
        </p:spPr>
        <p:txBody>
          <a:bodyPr/>
          <a:lstStyle/>
          <a:p>
            <a:r>
              <a:rPr lang="en-AU" dirty="0" smtClean="0"/>
              <a:t>Native</a:t>
            </a:r>
          </a:p>
          <a:p>
            <a:pPr lvl="1"/>
            <a:r>
              <a:rPr lang="en-US" dirty="0"/>
              <a:t>Skype Network </a:t>
            </a:r>
          </a:p>
          <a:p>
            <a:pPr lvl="1"/>
            <a:r>
              <a:rPr lang="en-US" dirty="0" smtClean="0"/>
              <a:t>Direct Registration</a:t>
            </a:r>
          </a:p>
          <a:p>
            <a:pPr lvl="1"/>
            <a:endParaRPr lang="en-US" dirty="0" smtClean="0"/>
          </a:p>
          <a:p>
            <a:r>
              <a:rPr lang="en-AU" dirty="0" smtClean="0"/>
              <a:t>3rd Party</a:t>
            </a:r>
          </a:p>
          <a:p>
            <a:pPr lvl="1"/>
            <a:r>
              <a:rPr lang="en-US" dirty="0" smtClean="0"/>
              <a:t>External Gateway </a:t>
            </a:r>
          </a:p>
          <a:p>
            <a:pPr lvl="1"/>
            <a:r>
              <a:rPr lang="en-US" dirty="0" smtClean="0"/>
              <a:t>External MCU</a:t>
            </a:r>
          </a:p>
          <a:p>
            <a:pPr lvl="1"/>
            <a:r>
              <a:rPr lang="en-US" dirty="0" smtClean="0"/>
              <a:t>External MCU Cascading</a:t>
            </a:r>
          </a:p>
          <a:p>
            <a:pPr lvl="1"/>
            <a:r>
              <a:rPr lang="en-US" dirty="0" smtClean="0"/>
              <a:t>External Services</a:t>
            </a:r>
          </a:p>
          <a:p>
            <a:pPr lvl="1"/>
            <a:endParaRPr lang="en-AU" dirty="0" smtClean="0"/>
          </a:p>
          <a:p>
            <a:r>
              <a:rPr lang="en-AU" dirty="0" smtClean="0"/>
              <a:t>** </a:t>
            </a:r>
          </a:p>
          <a:p>
            <a:pPr lvl="1"/>
            <a:r>
              <a:rPr lang="en-US" dirty="0" smtClean="0"/>
              <a:t>In some cases Content/App-Desktop </a:t>
            </a:r>
            <a:r>
              <a:rPr lang="en-US" dirty="0" smtClean="0">
                <a:solidFill>
                  <a:schemeClr val="accent4"/>
                </a:solidFill>
              </a:rPr>
              <a:t>Sharing</a:t>
            </a:r>
            <a:r>
              <a:rPr lang="en-US" dirty="0" smtClean="0"/>
              <a:t> capability influences architecture model</a:t>
            </a:r>
            <a:endParaRPr lang="en-AU" dirty="0"/>
          </a:p>
        </p:txBody>
      </p:sp>
    </p:spTree>
    <p:extLst>
      <p:ext uri="{BB962C8B-B14F-4D97-AF65-F5344CB8AC3E}">
        <p14:creationId xmlns:p14="http://schemas.microsoft.com/office/powerpoint/2010/main" val="139297026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7355531" y="2201862"/>
            <a:ext cx="4958706"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AU" dirty="0" smtClean="0"/>
              <a:t>Video Interop | </a:t>
            </a:r>
            <a:r>
              <a:rPr lang="en-AU" dirty="0" smtClean="0">
                <a:solidFill>
                  <a:schemeClr val="tx2"/>
                </a:solidFill>
              </a:rPr>
              <a:t>Native</a:t>
            </a:r>
            <a:r>
              <a:rPr lang="en-AU" dirty="0" smtClean="0"/>
              <a:t> : Skype Network</a:t>
            </a:r>
            <a:endParaRPr lang="en-AU" dirty="0"/>
          </a:p>
        </p:txBody>
      </p:sp>
      <p:sp>
        <p:nvSpPr>
          <p:cNvPr id="3" name="Text Placeholder 2"/>
          <p:cNvSpPr>
            <a:spLocks noGrp="1"/>
          </p:cNvSpPr>
          <p:nvPr>
            <p:ph type="body" sz="quarter" idx="10"/>
          </p:nvPr>
        </p:nvSpPr>
        <p:spPr>
          <a:xfrm>
            <a:off x="274638" y="1212850"/>
            <a:ext cx="4190999" cy="4124206"/>
          </a:xfrm>
        </p:spPr>
        <p:txBody>
          <a:bodyPr/>
          <a:lstStyle/>
          <a:p>
            <a:r>
              <a:rPr lang="en-US" dirty="0"/>
              <a:t>Features</a:t>
            </a:r>
          </a:p>
          <a:p>
            <a:pPr lvl="1"/>
            <a:r>
              <a:rPr lang="en-US" dirty="0"/>
              <a:t>IM, Audio, Video</a:t>
            </a:r>
          </a:p>
          <a:p>
            <a:pPr lvl="1"/>
            <a:r>
              <a:rPr lang="en-US" dirty="0"/>
              <a:t>Peer Calls Only</a:t>
            </a:r>
          </a:p>
          <a:p>
            <a:pPr lvl="1"/>
            <a:r>
              <a:rPr lang="en-US" dirty="0"/>
              <a:t>Native </a:t>
            </a:r>
            <a:r>
              <a:rPr lang="en-US" dirty="0">
                <a:solidFill>
                  <a:schemeClr val="accent6"/>
                </a:solidFill>
              </a:rPr>
              <a:t>ICE/STUN/TURN</a:t>
            </a:r>
          </a:p>
          <a:p>
            <a:pPr lvl="1"/>
            <a:endParaRPr lang="en-US" dirty="0"/>
          </a:p>
          <a:p>
            <a:r>
              <a:rPr lang="en-US" dirty="0"/>
              <a:t>Limitations</a:t>
            </a:r>
          </a:p>
          <a:p>
            <a:pPr lvl="1"/>
            <a:r>
              <a:rPr lang="en-US" dirty="0"/>
              <a:t>No Meeting Support</a:t>
            </a:r>
          </a:p>
          <a:p>
            <a:pPr lvl="1"/>
            <a:r>
              <a:rPr lang="en-US" dirty="0"/>
              <a:t>No Content Sharing</a:t>
            </a:r>
          </a:p>
          <a:p>
            <a:endParaRPr lang="en-AU" dirty="0"/>
          </a:p>
        </p:txBody>
      </p:sp>
      <p:pic>
        <p:nvPicPr>
          <p:cNvPr id="4" name="Picture 3"/>
          <p:cNvPicPr>
            <a:picLocks noChangeAspect="1"/>
          </p:cNvPicPr>
          <p:nvPr/>
        </p:nvPicPr>
        <p:blipFill>
          <a:blip r:embed="rId3"/>
          <a:stretch>
            <a:fillRect/>
          </a:stretch>
        </p:blipFill>
        <p:spPr>
          <a:xfrm>
            <a:off x="10714037" y="5302489"/>
            <a:ext cx="1200699" cy="882476"/>
          </a:xfrm>
          <a:prstGeom prst="rect">
            <a:avLst/>
          </a:prstGeom>
        </p:spPr>
      </p:pic>
      <p:pic>
        <p:nvPicPr>
          <p:cNvPr id="5" name="Picture 4"/>
          <p:cNvPicPr>
            <a:picLocks noChangeAspect="1"/>
          </p:cNvPicPr>
          <p:nvPr/>
        </p:nvPicPr>
        <p:blipFill>
          <a:blip r:embed="rId4"/>
          <a:stretch>
            <a:fillRect/>
          </a:stretch>
        </p:blipFill>
        <p:spPr>
          <a:xfrm>
            <a:off x="8199437" y="3092008"/>
            <a:ext cx="1128185" cy="1100443"/>
          </a:xfrm>
          <a:prstGeom prst="rect">
            <a:avLst/>
          </a:prstGeom>
        </p:spPr>
      </p:pic>
      <p:pic>
        <p:nvPicPr>
          <p:cNvPr id="6" name="Picture 5"/>
          <p:cNvPicPr>
            <a:picLocks noChangeAspect="1"/>
          </p:cNvPicPr>
          <p:nvPr/>
        </p:nvPicPr>
        <p:blipFill>
          <a:blip r:embed="rId5"/>
          <a:stretch>
            <a:fillRect/>
          </a:stretch>
        </p:blipFill>
        <p:spPr>
          <a:xfrm>
            <a:off x="10833725" y="3092008"/>
            <a:ext cx="1113722" cy="1143882"/>
          </a:xfrm>
          <a:prstGeom prst="rect">
            <a:avLst/>
          </a:prstGeom>
        </p:spPr>
      </p:pic>
      <p:pic>
        <p:nvPicPr>
          <p:cNvPr id="39" name="Picture 38"/>
          <p:cNvPicPr>
            <a:picLocks noChangeAspect="1"/>
          </p:cNvPicPr>
          <p:nvPr/>
        </p:nvPicPr>
        <p:blipFill>
          <a:blip r:embed="rId6"/>
          <a:stretch>
            <a:fillRect/>
          </a:stretch>
        </p:blipFill>
        <p:spPr>
          <a:xfrm>
            <a:off x="7110114" y="2386902"/>
            <a:ext cx="479723" cy="424560"/>
          </a:xfrm>
          <a:prstGeom prst="rect">
            <a:avLst/>
          </a:prstGeom>
        </p:spPr>
      </p:pic>
      <p:pic>
        <p:nvPicPr>
          <p:cNvPr id="40" name="Picture 39"/>
          <p:cNvPicPr>
            <a:picLocks noChangeAspect="1"/>
          </p:cNvPicPr>
          <p:nvPr/>
        </p:nvPicPr>
        <p:blipFill>
          <a:blip r:embed="rId6"/>
          <a:stretch>
            <a:fillRect/>
          </a:stretch>
        </p:blipFill>
        <p:spPr>
          <a:xfrm>
            <a:off x="7110114" y="6120702"/>
            <a:ext cx="479723" cy="424560"/>
          </a:xfrm>
          <a:prstGeom prst="rect">
            <a:avLst/>
          </a:prstGeom>
        </p:spPr>
      </p:pic>
      <p:pic>
        <p:nvPicPr>
          <p:cNvPr id="41" name="Picture 40"/>
          <p:cNvPicPr>
            <a:picLocks noChangeAspect="1"/>
          </p:cNvPicPr>
          <p:nvPr/>
        </p:nvPicPr>
        <p:blipFill>
          <a:blip r:embed="rId3"/>
          <a:stretch>
            <a:fillRect/>
          </a:stretch>
        </p:blipFill>
        <p:spPr>
          <a:xfrm>
            <a:off x="4255539" y="5302489"/>
            <a:ext cx="1200699" cy="882476"/>
          </a:xfrm>
          <a:prstGeom prst="rect">
            <a:avLst/>
          </a:prstGeom>
        </p:spPr>
      </p:pic>
      <p:pic>
        <p:nvPicPr>
          <p:cNvPr id="42" name="Picture 41"/>
          <p:cNvPicPr>
            <a:picLocks noChangeAspect="1"/>
          </p:cNvPicPr>
          <p:nvPr/>
        </p:nvPicPr>
        <p:blipFill>
          <a:blip r:embed="rId7"/>
          <a:stretch>
            <a:fillRect/>
          </a:stretch>
        </p:blipFill>
        <p:spPr>
          <a:xfrm>
            <a:off x="4465637" y="3092008"/>
            <a:ext cx="1142650" cy="1245238"/>
          </a:xfrm>
          <a:prstGeom prst="rect">
            <a:avLst/>
          </a:prstGeom>
        </p:spPr>
      </p:pic>
      <p:cxnSp>
        <p:nvCxnSpPr>
          <p:cNvPr id="44" name="Straight Arrow Connector 43"/>
          <p:cNvCxnSpPr/>
          <p:nvPr/>
        </p:nvCxnSpPr>
        <p:spPr>
          <a:xfrm>
            <a:off x="11208978" y="4521440"/>
            <a:ext cx="0" cy="781049"/>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52" name="TextBox 51"/>
          <p:cNvSpPr txBox="1"/>
          <p:nvPr/>
        </p:nvSpPr>
        <p:spPr>
          <a:xfrm>
            <a:off x="3779837" y="6211899"/>
            <a:ext cx="2296899"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Skype Desktop Client</a:t>
            </a:r>
          </a:p>
        </p:txBody>
      </p:sp>
      <p:cxnSp>
        <p:nvCxnSpPr>
          <p:cNvPr id="53" name="Straight Arrow Connector 52"/>
          <p:cNvCxnSpPr/>
          <p:nvPr/>
        </p:nvCxnSpPr>
        <p:spPr>
          <a:xfrm flipH="1">
            <a:off x="4846637" y="4521440"/>
            <a:ext cx="9251" cy="77926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952037" y="23542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sp>
        <p:nvSpPr>
          <p:cNvPr id="59" name="TextBox 58"/>
          <p:cNvSpPr txBox="1"/>
          <p:nvPr/>
        </p:nvSpPr>
        <p:spPr>
          <a:xfrm>
            <a:off x="7391399" y="23542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Edge Server</a:t>
            </a:r>
          </a:p>
        </p:txBody>
      </p:sp>
      <p:sp>
        <p:nvSpPr>
          <p:cNvPr id="61" name="TextBox 60"/>
          <p:cNvSpPr txBox="1"/>
          <p:nvPr/>
        </p:nvSpPr>
        <p:spPr>
          <a:xfrm>
            <a:off x="6142037" y="3268662"/>
            <a:ext cx="1124347"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rgbClr val="FF0000"/>
                </a:solidFill>
              </a:rPr>
              <a:t>signalling</a:t>
            </a:r>
          </a:p>
        </p:txBody>
      </p:sp>
      <p:cxnSp>
        <p:nvCxnSpPr>
          <p:cNvPr id="62" name="Straight Arrow Connector 61"/>
          <p:cNvCxnSpPr/>
          <p:nvPr/>
        </p:nvCxnSpPr>
        <p:spPr>
          <a:xfrm>
            <a:off x="9418637" y="3642229"/>
            <a:ext cx="114371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725169" y="3642229"/>
            <a:ext cx="2246385" cy="7433"/>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532437" y="5859462"/>
            <a:ext cx="5181600"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37437" y="5789317"/>
            <a:ext cx="1363194"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 Local</a:t>
            </a:r>
          </a:p>
        </p:txBody>
      </p:sp>
      <p:cxnSp>
        <p:nvCxnSpPr>
          <p:cNvPr id="71" name="Straight Arrow Connector 70"/>
          <p:cNvCxnSpPr/>
          <p:nvPr/>
        </p:nvCxnSpPr>
        <p:spPr>
          <a:xfrm flipV="1">
            <a:off x="5608287" y="3954462"/>
            <a:ext cx="2363267" cy="1382594"/>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9317121" y="3954462"/>
            <a:ext cx="1348358" cy="1346243"/>
          </a:xfrm>
          <a:prstGeom prst="straightConnector1">
            <a:avLst/>
          </a:prstGeom>
          <a:ln w="3810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218237" y="3954462"/>
            <a:ext cx="996527" cy="683264"/>
          </a:xfrm>
          <a:prstGeom prst="rect">
            <a:avLst/>
          </a:prstGeom>
          <a:noFill/>
        </p:spPr>
        <p:txBody>
          <a:bodyPr wrap="square" lIns="182880" tIns="146304" rIns="182880" bIns="146304" rtlCol="0">
            <a:spAutoFit/>
          </a:bodyPr>
          <a:lstStyle/>
          <a:p>
            <a:pPr algn="ctr">
              <a:lnSpc>
                <a:spcPct val="90000"/>
              </a:lnSpc>
              <a:spcAft>
                <a:spcPts val="600"/>
              </a:spcAft>
            </a:pPr>
            <a:r>
              <a:rPr lang="en-AU" sz="1400" dirty="0" smtClean="0">
                <a:solidFill>
                  <a:schemeClr val="accent6"/>
                </a:solidFill>
              </a:rPr>
              <a:t>Media: TURN</a:t>
            </a:r>
          </a:p>
        </p:txBody>
      </p:sp>
      <p:cxnSp>
        <p:nvCxnSpPr>
          <p:cNvPr id="79" name="Straight Arrow Connector 78"/>
          <p:cNvCxnSpPr/>
          <p:nvPr/>
        </p:nvCxnSpPr>
        <p:spPr>
          <a:xfrm>
            <a:off x="5532437" y="5554662"/>
            <a:ext cx="5181600" cy="0"/>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437437" y="5173662"/>
            <a:ext cx="1403269"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5"/>
                </a:solidFill>
              </a:rPr>
              <a:t>Media: STUN</a:t>
            </a:r>
          </a:p>
        </p:txBody>
      </p:sp>
      <p:sp>
        <p:nvSpPr>
          <p:cNvPr id="83" name="TextBox 82"/>
          <p:cNvSpPr txBox="1"/>
          <p:nvPr/>
        </p:nvSpPr>
        <p:spPr>
          <a:xfrm>
            <a:off x="4061957" y="2354262"/>
            <a:ext cx="2206181"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Skype Gateway v2</a:t>
            </a:r>
          </a:p>
        </p:txBody>
      </p:sp>
      <p:sp>
        <p:nvSpPr>
          <p:cNvPr id="84" name="Rectangle 83"/>
          <p:cNvSpPr/>
          <p:nvPr/>
        </p:nvSpPr>
        <p:spPr bwMode="auto">
          <a:xfrm>
            <a:off x="3856036" y="2201862"/>
            <a:ext cx="233466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1491068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1" y="2125677"/>
            <a:ext cx="11597509" cy="1828786"/>
          </a:xfrm>
        </p:spPr>
        <p:txBody>
          <a:bodyPr/>
          <a:lstStyle/>
          <a:p>
            <a:r>
              <a:rPr lang="en-AU" dirty="0"/>
              <a:t>Skype for Business video interoperability master </a:t>
            </a:r>
            <a:r>
              <a:rPr lang="en-AU" dirty="0" smtClean="0"/>
              <a:t>class</a:t>
            </a:r>
            <a:endParaRPr lang="en-AU" dirty="0"/>
          </a:p>
        </p:txBody>
      </p:sp>
      <p:sp>
        <p:nvSpPr>
          <p:cNvPr id="3" name="Text Placeholder 2"/>
          <p:cNvSpPr>
            <a:spLocks noGrp="1"/>
          </p:cNvSpPr>
          <p:nvPr>
            <p:ph type="body" sz="quarter" idx="12"/>
          </p:nvPr>
        </p:nvSpPr>
        <p:spPr>
          <a:xfrm>
            <a:off x="274702" y="3955785"/>
            <a:ext cx="8686735" cy="1828007"/>
          </a:xfrm>
        </p:spPr>
        <p:txBody>
          <a:bodyPr/>
          <a:lstStyle/>
          <a:p>
            <a:r>
              <a:rPr lang="en-AU" dirty="0" smtClean="0"/>
              <a:t>Vakhtang Assatrian</a:t>
            </a:r>
          </a:p>
          <a:p>
            <a:r>
              <a:rPr lang="en-AU" dirty="0" smtClean="0"/>
              <a:t>Asia Communications TSP Lead, Microsoft</a:t>
            </a:r>
            <a:endParaRPr lang="en-AU" dirty="0"/>
          </a:p>
        </p:txBody>
      </p:sp>
      <p:sp>
        <p:nvSpPr>
          <p:cNvPr id="4" name="Rectangle 3"/>
          <p:cNvSpPr/>
          <p:nvPr/>
        </p:nvSpPr>
        <p:spPr>
          <a:xfrm>
            <a:off x="503237" y="1135062"/>
            <a:ext cx="914033" cy="461665"/>
          </a:xfrm>
          <a:prstGeom prst="rect">
            <a:avLst/>
          </a:prstGeom>
        </p:spPr>
        <p:txBody>
          <a:bodyPr wrap="none">
            <a:spAutoFit/>
          </a:bodyPr>
          <a:lstStyle/>
          <a:p>
            <a:r>
              <a:rPr lang="en-AU" sz="2400" dirty="0">
                <a:latin typeface="Calibri" panose="020F0502020204030204" pitchFamily="34" charset="0"/>
              </a:rPr>
              <a:t>M337</a:t>
            </a:r>
            <a:endParaRPr lang="en-AU" sz="2400" dirty="0"/>
          </a:p>
        </p:txBody>
      </p:sp>
    </p:spTree>
    <p:extLst>
      <p:ext uri="{BB962C8B-B14F-4D97-AF65-F5344CB8AC3E}">
        <p14:creationId xmlns:p14="http://schemas.microsoft.com/office/powerpoint/2010/main" val="3796623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Interop | </a:t>
            </a:r>
            <a:r>
              <a:rPr lang="en-AU" dirty="0">
                <a:solidFill>
                  <a:schemeClr val="tx2"/>
                </a:solidFill>
              </a:rPr>
              <a:t>Native</a:t>
            </a:r>
            <a:r>
              <a:rPr lang="en-AU" dirty="0"/>
              <a:t> : </a:t>
            </a:r>
            <a:r>
              <a:rPr lang="en-AU" dirty="0" smtClean="0"/>
              <a:t>Direct Registration </a:t>
            </a:r>
            <a:endParaRPr lang="en-AU" dirty="0"/>
          </a:p>
        </p:txBody>
      </p:sp>
      <p:sp>
        <p:nvSpPr>
          <p:cNvPr id="3" name="Text Placeholder 2"/>
          <p:cNvSpPr>
            <a:spLocks noGrp="1"/>
          </p:cNvSpPr>
          <p:nvPr>
            <p:ph type="body" sz="quarter" idx="10"/>
          </p:nvPr>
        </p:nvSpPr>
        <p:spPr>
          <a:xfrm>
            <a:off x="274638" y="1212850"/>
            <a:ext cx="4571999" cy="4462760"/>
          </a:xfrm>
        </p:spPr>
        <p:txBody>
          <a:bodyPr/>
          <a:lstStyle/>
          <a:p>
            <a:r>
              <a:rPr lang="en-US" dirty="0"/>
              <a:t>Features</a:t>
            </a:r>
          </a:p>
          <a:p>
            <a:pPr lvl="1"/>
            <a:r>
              <a:rPr lang="en-US" dirty="0"/>
              <a:t>No intermediary solutions required</a:t>
            </a:r>
          </a:p>
          <a:p>
            <a:pPr lvl="1"/>
            <a:r>
              <a:rPr lang="en-US" dirty="0"/>
              <a:t>Greenfield or refreshed environments</a:t>
            </a:r>
          </a:p>
          <a:p>
            <a:pPr lvl="1"/>
            <a:r>
              <a:rPr lang="en-US" dirty="0" smtClean="0"/>
              <a:t>Video</a:t>
            </a:r>
            <a:endParaRPr lang="en-US" dirty="0"/>
          </a:p>
          <a:p>
            <a:pPr lvl="1"/>
            <a:r>
              <a:rPr lang="en-US" dirty="0"/>
              <a:t>Peer </a:t>
            </a:r>
            <a:r>
              <a:rPr lang="en-US" dirty="0" smtClean="0"/>
              <a:t>&amp; Conference Calls</a:t>
            </a:r>
            <a:endParaRPr lang="en-US" dirty="0"/>
          </a:p>
          <a:p>
            <a:pPr lvl="1"/>
            <a:r>
              <a:rPr lang="en-US" dirty="0"/>
              <a:t>Native </a:t>
            </a:r>
            <a:r>
              <a:rPr lang="en-US" dirty="0" smtClean="0">
                <a:solidFill>
                  <a:schemeClr val="accent6"/>
                </a:solidFill>
              </a:rPr>
              <a:t>ICE/STUN/TURN</a:t>
            </a:r>
            <a:endParaRPr lang="en-US" dirty="0"/>
          </a:p>
          <a:p>
            <a:endParaRPr lang="en-US" dirty="0" smtClean="0"/>
          </a:p>
          <a:p>
            <a:r>
              <a:rPr lang="en-US" dirty="0" smtClean="0"/>
              <a:t>Limitations</a:t>
            </a:r>
            <a:endParaRPr lang="en-US" dirty="0"/>
          </a:p>
          <a:p>
            <a:pPr lvl="1"/>
            <a:r>
              <a:rPr lang="en-US" dirty="0"/>
              <a:t>Some modalities are limited</a:t>
            </a:r>
          </a:p>
          <a:p>
            <a:pPr lvl="1"/>
            <a:endParaRPr lang="en-US" dirty="0"/>
          </a:p>
        </p:txBody>
      </p:sp>
      <p:pic>
        <p:nvPicPr>
          <p:cNvPr id="4" name="Picture 3"/>
          <p:cNvPicPr>
            <a:picLocks noChangeAspect="1"/>
          </p:cNvPicPr>
          <p:nvPr/>
        </p:nvPicPr>
        <p:blipFill>
          <a:blip r:embed="rId2"/>
          <a:stretch>
            <a:fillRect/>
          </a:stretch>
        </p:blipFill>
        <p:spPr>
          <a:xfrm>
            <a:off x="8482463" y="5547608"/>
            <a:ext cx="429021" cy="664291"/>
          </a:xfrm>
          <a:prstGeom prst="rect">
            <a:avLst/>
          </a:prstGeom>
        </p:spPr>
      </p:pic>
      <p:pic>
        <p:nvPicPr>
          <p:cNvPr id="5" name="Picture 4"/>
          <p:cNvPicPr>
            <a:picLocks noChangeAspect="1"/>
          </p:cNvPicPr>
          <p:nvPr/>
        </p:nvPicPr>
        <p:blipFill>
          <a:blip r:embed="rId3"/>
          <a:stretch>
            <a:fillRect/>
          </a:stretch>
        </p:blipFill>
        <p:spPr>
          <a:xfrm>
            <a:off x="10665479" y="5329423"/>
            <a:ext cx="1200699" cy="882476"/>
          </a:xfrm>
          <a:prstGeom prst="rect">
            <a:avLst/>
          </a:prstGeom>
        </p:spPr>
      </p:pic>
      <p:pic>
        <p:nvPicPr>
          <p:cNvPr id="6" name="Picture 5"/>
          <p:cNvPicPr>
            <a:picLocks noChangeAspect="1"/>
          </p:cNvPicPr>
          <p:nvPr/>
        </p:nvPicPr>
        <p:blipFill>
          <a:blip r:embed="rId4"/>
          <a:stretch>
            <a:fillRect/>
          </a:stretch>
        </p:blipFill>
        <p:spPr>
          <a:xfrm>
            <a:off x="4911993" y="5268561"/>
            <a:ext cx="1352686" cy="943337"/>
          </a:xfrm>
          <a:prstGeom prst="rect">
            <a:avLst/>
          </a:prstGeom>
        </p:spPr>
      </p:pic>
      <p:pic>
        <p:nvPicPr>
          <p:cNvPr id="7" name="Picture 6"/>
          <p:cNvPicPr>
            <a:picLocks noChangeAspect="1"/>
          </p:cNvPicPr>
          <p:nvPr/>
        </p:nvPicPr>
        <p:blipFill>
          <a:blip r:embed="rId5"/>
          <a:stretch>
            <a:fillRect/>
          </a:stretch>
        </p:blipFill>
        <p:spPr>
          <a:xfrm>
            <a:off x="4990639" y="2975624"/>
            <a:ext cx="1195395" cy="999066"/>
          </a:xfrm>
          <a:prstGeom prst="rect">
            <a:avLst/>
          </a:prstGeom>
        </p:spPr>
      </p:pic>
      <p:pic>
        <p:nvPicPr>
          <p:cNvPr id="8" name="Picture 7"/>
          <p:cNvPicPr>
            <a:picLocks noChangeAspect="1"/>
          </p:cNvPicPr>
          <p:nvPr/>
        </p:nvPicPr>
        <p:blipFill>
          <a:blip r:embed="rId6"/>
          <a:stretch>
            <a:fillRect/>
          </a:stretch>
        </p:blipFill>
        <p:spPr>
          <a:xfrm>
            <a:off x="8336260" y="2903216"/>
            <a:ext cx="1113722" cy="1143882"/>
          </a:xfrm>
          <a:prstGeom prst="rect">
            <a:avLst/>
          </a:prstGeom>
        </p:spPr>
      </p:pic>
      <p:sp>
        <p:nvSpPr>
          <p:cNvPr id="9" name="TextBox 8"/>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10" name="TextBox 9"/>
          <p:cNvSpPr txBox="1"/>
          <p:nvPr/>
        </p:nvSpPr>
        <p:spPr>
          <a:xfrm>
            <a:off x="4881592" y="6211899"/>
            <a:ext cx="1465209"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Lync Client</a:t>
            </a:r>
          </a:p>
        </p:txBody>
      </p:sp>
      <p:sp>
        <p:nvSpPr>
          <p:cNvPr id="11" name="TextBox 10"/>
          <p:cNvSpPr txBox="1"/>
          <p:nvPr/>
        </p:nvSpPr>
        <p:spPr>
          <a:xfrm>
            <a:off x="74675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pic>
        <p:nvPicPr>
          <p:cNvPr id="12" name="Picture 11"/>
          <p:cNvPicPr>
            <a:picLocks noChangeAspect="1"/>
          </p:cNvPicPr>
          <p:nvPr/>
        </p:nvPicPr>
        <p:blipFill>
          <a:blip r:embed="rId7"/>
          <a:stretch>
            <a:fillRect/>
          </a:stretch>
        </p:blipFill>
        <p:spPr>
          <a:xfrm>
            <a:off x="10608816" y="3067135"/>
            <a:ext cx="1248221" cy="816044"/>
          </a:xfrm>
          <a:prstGeom prst="rect">
            <a:avLst/>
          </a:prstGeom>
        </p:spPr>
      </p:pic>
      <p:sp>
        <p:nvSpPr>
          <p:cNvPr id="13" name="TextBox 12"/>
          <p:cNvSpPr txBox="1"/>
          <p:nvPr/>
        </p:nvSpPr>
        <p:spPr>
          <a:xfrm>
            <a:off x="9998645" y="2201862"/>
            <a:ext cx="2315592"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a:gradFill>
                  <a:gsLst>
                    <a:gs pos="2917">
                      <a:schemeClr val="tx1"/>
                    </a:gs>
                    <a:gs pos="30000">
                      <a:schemeClr val="tx1"/>
                    </a:gs>
                  </a:gsLst>
                  <a:lin ang="5400000" scaled="0"/>
                </a:gradFill>
              </a:rPr>
              <a:t>Skype for </a:t>
            </a:r>
            <a:r>
              <a:rPr lang="en-AU" dirty="0" smtClean="0">
                <a:gradFill>
                  <a:gsLst>
                    <a:gs pos="2917">
                      <a:schemeClr val="tx1"/>
                    </a:gs>
                    <a:gs pos="30000">
                      <a:schemeClr val="tx1"/>
                    </a:gs>
                  </a:gsLst>
                  <a:lin ang="5400000" scaled="0"/>
                </a:gradFill>
              </a:rPr>
              <a:t>Business</a:t>
            </a:r>
            <a:r>
              <a:rPr lang="en-AU" dirty="0">
                <a:gradFill>
                  <a:gsLst>
                    <a:gs pos="2917">
                      <a:schemeClr val="tx1"/>
                    </a:gs>
                    <a:gs pos="30000">
                      <a:schemeClr val="tx1"/>
                    </a:gs>
                  </a:gsLst>
                  <a:lin ang="5400000" scaled="0"/>
                </a:gradFill>
              </a:rPr>
              <a:t> </a:t>
            </a:r>
            <a:r>
              <a:rPr lang="en-AU" dirty="0" smtClean="0">
                <a:gradFill>
                  <a:gsLst>
                    <a:gs pos="2917">
                      <a:schemeClr val="tx1"/>
                    </a:gs>
                    <a:gs pos="30000">
                      <a:schemeClr val="tx1"/>
                    </a:gs>
                  </a:gsLst>
                  <a:lin ang="5400000" scaled="0"/>
                </a:gradFill>
              </a:rPr>
              <a:t>Room System</a:t>
            </a:r>
          </a:p>
        </p:txBody>
      </p:sp>
      <p:sp>
        <p:nvSpPr>
          <p:cNvPr id="14" name="TextBox 13"/>
          <p:cNvSpPr txBox="1"/>
          <p:nvPr/>
        </p:nvSpPr>
        <p:spPr>
          <a:xfrm>
            <a:off x="8123237"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15" name="TextBox 14"/>
          <p:cNvSpPr txBox="1"/>
          <p:nvPr/>
        </p:nvSpPr>
        <p:spPr>
          <a:xfrm>
            <a:off x="4670401" y="3954462"/>
            <a:ext cx="2005036"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Compatible VTC</a:t>
            </a:r>
          </a:p>
        </p:txBody>
      </p:sp>
      <p:sp>
        <p:nvSpPr>
          <p:cNvPr id="16" name="TextBox 15"/>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7" name="Straight Arrow Connector 16"/>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22991" y="3725862"/>
            <a:ext cx="86626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a:t>
            </a:r>
          </a:p>
        </p:txBody>
      </p:sp>
      <p:cxnSp>
        <p:nvCxnSpPr>
          <p:cNvPr id="21" name="Straight Arrow Connector 20"/>
          <p:cNvCxnSpPr/>
          <p:nvPr/>
        </p:nvCxnSpPr>
        <p:spPr>
          <a:xfrm>
            <a:off x="9297582" y="3642229"/>
            <a:ext cx="1169202" cy="7433"/>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218237" y="4047098"/>
            <a:ext cx="1981200" cy="1288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266238" y="4047373"/>
            <a:ext cx="1475441" cy="1142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580437" y="43354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94437" y="3794629"/>
            <a:ext cx="1810147"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297582" y="3794629"/>
            <a:ext cx="1169202" cy="7433"/>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294437" y="4199498"/>
            <a:ext cx="1981200" cy="1288725"/>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8732837" y="43354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4670401" y="2201862"/>
            <a:ext cx="7643836"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39" name="Straight Arrow Connector 38"/>
          <p:cNvCxnSpPr/>
          <p:nvPr/>
        </p:nvCxnSpPr>
        <p:spPr>
          <a:xfrm>
            <a:off x="9190037" y="4183337"/>
            <a:ext cx="1475441" cy="1142725"/>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808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Interop | </a:t>
            </a:r>
            <a:r>
              <a:rPr lang="en-AU" dirty="0" smtClean="0">
                <a:solidFill>
                  <a:schemeClr val="tx2"/>
                </a:solidFill>
              </a:rPr>
              <a:t>3</a:t>
            </a:r>
            <a:r>
              <a:rPr lang="en-AU" baseline="30000" dirty="0" smtClean="0">
                <a:solidFill>
                  <a:schemeClr val="tx2"/>
                </a:solidFill>
              </a:rPr>
              <a:t>rd</a:t>
            </a:r>
            <a:r>
              <a:rPr lang="en-AU" dirty="0" smtClean="0">
                <a:solidFill>
                  <a:schemeClr val="tx2"/>
                </a:solidFill>
              </a:rPr>
              <a:t> Party</a:t>
            </a:r>
            <a:r>
              <a:rPr lang="en-AU" dirty="0" smtClean="0"/>
              <a:t> </a:t>
            </a:r>
            <a:r>
              <a:rPr lang="en-AU" dirty="0"/>
              <a:t>: </a:t>
            </a:r>
            <a:r>
              <a:rPr lang="en-AU" dirty="0" smtClean="0"/>
              <a:t>External Gateway </a:t>
            </a:r>
            <a:endParaRPr lang="en-AU" dirty="0"/>
          </a:p>
        </p:txBody>
      </p:sp>
      <p:sp>
        <p:nvSpPr>
          <p:cNvPr id="3" name="Text Placeholder 2"/>
          <p:cNvSpPr>
            <a:spLocks noGrp="1"/>
          </p:cNvSpPr>
          <p:nvPr>
            <p:ph type="body" sz="quarter" idx="10"/>
          </p:nvPr>
        </p:nvSpPr>
        <p:spPr>
          <a:xfrm>
            <a:off x="274638" y="1212850"/>
            <a:ext cx="4678361" cy="4801314"/>
          </a:xfrm>
        </p:spPr>
        <p:txBody>
          <a:bodyPr/>
          <a:lstStyle/>
          <a:p>
            <a:r>
              <a:rPr lang="en-US" dirty="0"/>
              <a:t>Features</a:t>
            </a:r>
          </a:p>
          <a:p>
            <a:pPr lvl="1"/>
            <a:r>
              <a:rPr lang="en-US" dirty="0" smtClean="0"/>
              <a:t>Video</a:t>
            </a:r>
            <a:endParaRPr lang="en-US" dirty="0"/>
          </a:p>
          <a:p>
            <a:pPr lvl="1"/>
            <a:r>
              <a:rPr lang="en-US" dirty="0"/>
              <a:t>Peer Calls Only</a:t>
            </a:r>
          </a:p>
          <a:p>
            <a:pPr lvl="1"/>
            <a:r>
              <a:rPr lang="en-US" dirty="0" smtClean="0"/>
              <a:t>Third-Party </a:t>
            </a:r>
            <a:r>
              <a:rPr lang="en-US" dirty="0"/>
              <a:t>Solutions</a:t>
            </a:r>
          </a:p>
          <a:p>
            <a:pPr lvl="1"/>
            <a:r>
              <a:rPr lang="en-US" dirty="0" smtClean="0"/>
              <a:t>New </a:t>
            </a:r>
            <a:r>
              <a:rPr lang="en-US" dirty="0">
                <a:solidFill>
                  <a:schemeClr val="accent5"/>
                </a:solidFill>
              </a:rPr>
              <a:t>Video Interop Server</a:t>
            </a:r>
          </a:p>
          <a:p>
            <a:endParaRPr lang="en-US" dirty="0"/>
          </a:p>
          <a:p>
            <a:r>
              <a:rPr lang="en-US" dirty="0"/>
              <a:t>Limitations</a:t>
            </a:r>
          </a:p>
          <a:p>
            <a:pPr lvl="1"/>
            <a:r>
              <a:rPr lang="en-US" dirty="0"/>
              <a:t>No Meeting Support</a:t>
            </a:r>
          </a:p>
          <a:p>
            <a:pPr lvl="1"/>
            <a:r>
              <a:rPr lang="en-US" dirty="0"/>
              <a:t>No Content Sharing</a:t>
            </a:r>
          </a:p>
          <a:p>
            <a:endParaRPr lang="en-AU" dirty="0"/>
          </a:p>
        </p:txBody>
      </p:sp>
      <p:pic>
        <p:nvPicPr>
          <p:cNvPr id="29" name="Picture 28"/>
          <p:cNvPicPr>
            <a:picLocks noChangeAspect="1"/>
          </p:cNvPicPr>
          <p:nvPr/>
        </p:nvPicPr>
        <p:blipFill>
          <a:blip r:embed="rId2"/>
          <a:stretch>
            <a:fillRect/>
          </a:stretch>
        </p:blipFill>
        <p:spPr>
          <a:xfrm>
            <a:off x="8482463" y="5547608"/>
            <a:ext cx="429021" cy="664291"/>
          </a:xfrm>
          <a:prstGeom prst="rect">
            <a:avLst/>
          </a:prstGeom>
        </p:spPr>
      </p:pic>
      <p:pic>
        <p:nvPicPr>
          <p:cNvPr id="30" name="Picture 29"/>
          <p:cNvPicPr>
            <a:picLocks noChangeAspect="1"/>
          </p:cNvPicPr>
          <p:nvPr/>
        </p:nvPicPr>
        <p:blipFill>
          <a:blip r:embed="rId3"/>
          <a:stretch>
            <a:fillRect/>
          </a:stretch>
        </p:blipFill>
        <p:spPr>
          <a:xfrm>
            <a:off x="10665479" y="5329423"/>
            <a:ext cx="1200699" cy="882476"/>
          </a:xfrm>
          <a:prstGeom prst="rect">
            <a:avLst/>
          </a:prstGeom>
        </p:spPr>
      </p:pic>
      <p:pic>
        <p:nvPicPr>
          <p:cNvPr id="32" name="Picture 31"/>
          <p:cNvPicPr>
            <a:picLocks noChangeAspect="1"/>
          </p:cNvPicPr>
          <p:nvPr/>
        </p:nvPicPr>
        <p:blipFill>
          <a:blip r:embed="rId4"/>
          <a:stretch>
            <a:fillRect/>
          </a:stretch>
        </p:blipFill>
        <p:spPr>
          <a:xfrm>
            <a:off x="4922837" y="5250259"/>
            <a:ext cx="1195395" cy="999066"/>
          </a:xfrm>
          <a:prstGeom prst="rect">
            <a:avLst/>
          </a:prstGeom>
        </p:spPr>
      </p:pic>
      <p:pic>
        <p:nvPicPr>
          <p:cNvPr id="33" name="Picture 32"/>
          <p:cNvPicPr>
            <a:picLocks noChangeAspect="1"/>
          </p:cNvPicPr>
          <p:nvPr/>
        </p:nvPicPr>
        <p:blipFill>
          <a:blip r:embed="rId5"/>
          <a:stretch>
            <a:fillRect/>
          </a:stretch>
        </p:blipFill>
        <p:spPr>
          <a:xfrm>
            <a:off x="8336260" y="2903216"/>
            <a:ext cx="1113722" cy="1143882"/>
          </a:xfrm>
          <a:prstGeom prst="rect">
            <a:avLst/>
          </a:prstGeom>
        </p:spPr>
      </p:pic>
      <p:sp>
        <p:nvSpPr>
          <p:cNvPr id="34" name="TextBox 33"/>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36" name="TextBox 35"/>
          <p:cNvSpPr txBox="1"/>
          <p:nvPr/>
        </p:nvSpPr>
        <p:spPr>
          <a:xfrm>
            <a:off x="74675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sp>
        <p:nvSpPr>
          <p:cNvPr id="39" name="TextBox 38"/>
          <p:cNvSpPr txBox="1"/>
          <p:nvPr/>
        </p:nvSpPr>
        <p:spPr>
          <a:xfrm>
            <a:off x="8123237"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40" name="TextBox 39"/>
          <p:cNvSpPr txBox="1"/>
          <p:nvPr/>
        </p:nvSpPr>
        <p:spPr>
          <a:xfrm>
            <a:off x="5151437"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41" name="TextBox 40"/>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42" name="Straight Arrow Connector 41"/>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22991" y="4640262"/>
            <a:ext cx="86626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a:t>
            </a:r>
          </a:p>
        </p:txBody>
      </p:sp>
      <p:cxnSp>
        <p:nvCxnSpPr>
          <p:cNvPr id="46" name="Straight Arrow Connector 45"/>
          <p:cNvCxnSpPr/>
          <p:nvPr/>
        </p:nvCxnSpPr>
        <p:spPr>
          <a:xfrm>
            <a:off x="9266238" y="4047373"/>
            <a:ext cx="1475441" cy="1142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118232" y="4046753"/>
            <a:ext cx="2462205" cy="1295471"/>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732837" y="43354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53" name="Straight Arrow Connector 52"/>
          <p:cNvCxnSpPr/>
          <p:nvPr/>
        </p:nvCxnSpPr>
        <p:spPr>
          <a:xfrm>
            <a:off x="6118232" y="3921284"/>
            <a:ext cx="4547246" cy="1404778"/>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6"/>
          <a:stretch>
            <a:fillRect/>
          </a:stretch>
        </p:blipFill>
        <p:spPr>
          <a:xfrm>
            <a:off x="4881311" y="3192462"/>
            <a:ext cx="1171577" cy="854291"/>
          </a:xfrm>
          <a:prstGeom prst="rect">
            <a:avLst/>
          </a:prstGeom>
        </p:spPr>
      </p:pic>
      <p:sp>
        <p:nvSpPr>
          <p:cNvPr id="55" name="TextBox 54"/>
          <p:cNvSpPr txBox="1"/>
          <p:nvPr/>
        </p:nvSpPr>
        <p:spPr>
          <a:xfrm>
            <a:off x="4389437"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Video Gateway</a:t>
            </a:r>
          </a:p>
        </p:txBody>
      </p:sp>
      <p:sp>
        <p:nvSpPr>
          <p:cNvPr id="56" name="Rectangle 55"/>
          <p:cNvSpPr/>
          <p:nvPr/>
        </p:nvSpPr>
        <p:spPr bwMode="auto">
          <a:xfrm>
            <a:off x="4360792"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57" name="Straight Arrow Connector 56"/>
          <p:cNvCxnSpPr/>
          <p:nvPr/>
        </p:nvCxnSpPr>
        <p:spPr>
          <a:xfrm flipV="1">
            <a:off x="5456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608637" y="41830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4398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Interop | </a:t>
            </a:r>
            <a:r>
              <a:rPr lang="en-AU" dirty="0">
                <a:solidFill>
                  <a:schemeClr val="tx2"/>
                </a:solidFill>
              </a:rPr>
              <a:t>3</a:t>
            </a:r>
            <a:r>
              <a:rPr lang="en-AU" baseline="30000" dirty="0">
                <a:solidFill>
                  <a:schemeClr val="tx2"/>
                </a:solidFill>
              </a:rPr>
              <a:t>rd</a:t>
            </a:r>
            <a:r>
              <a:rPr lang="en-AU" dirty="0">
                <a:solidFill>
                  <a:schemeClr val="tx2"/>
                </a:solidFill>
              </a:rPr>
              <a:t> Party</a:t>
            </a:r>
            <a:r>
              <a:rPr lang="en-AU" dirty="0" smtClean="0"/>
              <a:t> </a:t>
            </a:r>
            <a:r>
              <a:rPr lang="en-AU" dirty="0"/>
              <a:t>: </a:t>
            </a:r>
            <a:r>
              <a:rPr lang="en-AU" dirty="0" smtClean="0"/>
              <a:t>External MCU</a:t>
            </a:r>
            <a:endParaRPr lang="en-AU" dirty="0"/>
          </a:p>
        </p:txBody>
      </p:sp>
      <p:sp>
        <p:nvSpPr>
          <p:cNvPr id="3" name="Text Placeholder 2"/>
          <p:cNvSpPr>
            <a:spLocks noGrp="1"/>
          </p:cNvSpPr>
          <p:nvPr>
            <p:ph type="body" sz="quarter" idx="10"/>
          </p:nvPr>
        </p:nvSpPr>
        <p:spPr>
          <a:xfrm>
            <a:off x="274638" y="1212850"/>
            <a:ext cx="4114799" cy="4124206"/>
          </a:xfrm>
        </p:spPr>
        <p:txBody>
          <a:bodyPr/>
          <a:lstStyle/>
          <a:p>
            <a:r>
              <a:rPr lang="en-US" dirty="0"/>
              <a:t>Features</a:t>
            </a:r>
          </a:p>
          <a:p>
            <a:pPr lvl="1"/>
            <a:r>
              <a:rPr lang="en-US" dirty="0"/>
              <a:t>Video</a:t>
            </a:r>
          </a:p>
          <a:p>
            <a:pPr lvl="1"/>
            <a:r>
              <a:rPr lang="en-US" dirty="0"/>
              <a:t>Peer </a:t>
            </a:r>
            <a:r>
              <a:rPr lang="en-US" dirty="0" smtClean="0"/>
              <a:t>&amp; Conference* Calls </a:t>
            </a:r>
            <a:r>
              <a:rPr lang="en-US" dirty="0"/>
              <a:t>Only</a:t>
            </a:r>
          </a:p>
          <a:p>
            <a:pPr lvl="1"/>
            <a:r>
              <a:rPr lang="en-US" dirty="0"/>
              <a:t>Third-Party Solutions</a:t>
            </a:r>
          </a:p>
          <a:p>
            <a:pPr lvl="1"/>
            <a:r>
              <a:rPr lang="en-US" dirty="0" smtClean="0"/>
              <a:t>Connects </a:t>
            </a:r>
            <a:r>
              <a:rPr lang="en-US" dirty="0"/>
              <a:t>foreign systems</a:t>
            </a:r>
          </a:p>
          <a:p>
            <a:pPr lvl="1"/>
            <a:r>
              <a:rPr lang="en-US" dirty="0" smtClean="0"/>
              <a:t>Inconsistent </a:t>
            </a:r>
            <a:r>
              <a:rPr lang="en-US" dirty="0"/>
              <a:t>user experiences</a:t>
            </a:r>
          </a:p>
          <a:p>
            <a:endParaRPr lang="en-US" dirty="0"/>
          </a:p>
          <a:p>
            <a:r>
              <a:rPr lang="en-US" dirty="0"/>
              <a:t>Limitations</a:t>
            </a:r>
          </a:p>
          <a:p>
            <a:pPr lvl="1"/>
            <a:r>
              <a:rPr lang="en-US" dirty="0" smtClean="0"/>
              <a:t>Some modalities are limited</a:t>
            </a:r>
            <a:endParaRPr lang="en-US" dirty="0"/>
          </a:p>
        </p:txBody>
      </p:sp>
      <p:pic>
        <p:nvPicPr>
          <p:cNvPr id="4" name="Picture 3"/>
          <p:cNvPicPr>
            <a:picLocks noChangeAspect="1"/>
          </p:cNvPicPr>
          <p:nvPr/>
        </p:nvPicPr>
        <p:blipFill>
          <a:blip r:embed="rId2"/>
          <a:stretch>
            <a:fillRect/>
          </a:stretch>
        </p:blipFill>
        <p:spPr>
          <a:xfrm>
            <a:off x="8482463" y="5547608"/>
            <a:ext cx="429021" cy="664291"/>
          </a:xfrm>
          <a:prstGeom prst="rect">
            <a:avLst/>
          </a:prstGeom>
        </p:spPr>
      </p:pic>
      <p:pic>
        <p:nvPicPr>
          <p:cNvPr id="5" name="Picture 4"/>
          <p:cNvPicPr>
            <a:picLocks noChangeAspect="1"/>
          </p:cNvPicPr>
          <p:nvPr/>
        </p:nvPicPr>
        <p:blipFill>
          <a:blip r:embed="rId3"/>
          <a:stretch>
            <a:fillRect/>
          </a:stretch>
        </p:blipFill>
        <p:spPr>
          <a:xfrm>
            <a:off x="10665479" y="5329423"/>
            <a:ext cx="1200699" cy="882476"/>
          </a:xfrm>
          <a:prstGeom prst="rect">
            <a:avLst/>
          </a:prstGeom>
        </p:spPr>
      </p:pic>
      <p:pic>
        <p:nvPicPr>
          <p:cNvPr id="7" name="Picture 6"/>
          <p:cNvPicPr>
            <a:picLocks noChangeAspect="1"/>
          </p:cNvPicPr>
          <p:nvPr/>
        </p:nvPicPr>
        <p:blipFill>
          <a:blip r:embed="rId4"/>
          <a:stretch>
            <a:fillRect/>
          </a:stretch>
        </p:blipFill>
        <p:spPr>
          <a:xfrm>
            <a:off x="8336260" y="2903216"/>
            <a:ext cx="1113722" cy="1143882"/>
          </a:xfrm>
          <a:prstGeom prst="rect">
            <a:avLst/>
          </a:prstGeom>
        </p:spPr>
      </p:pic>
      <p:sp>
        <p:nvSpPr>
          <p:cNvPr id="8" name="TextBox 7"/>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9" name="TextBox 8"/>
          <p:cNvSpPr txBox="1"/>
          <p:nvPr/>
        </p:nvSpPr>
        <p:spPr>
          <a:xfrm>
            <a:off x="74675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pic>
        <p:nvPicPr>
          <p:cNvPr id="10" name="Picture 9"/>
          <p:cNvPicPr>
            <a:picLocks noChangeAspect="1"/>
          </p:cNvPicPr>
          <p:nvPr/>
        </p:nvPicPr>
        <p:blipFill>
          <a:blip r:embed="rId5"/>
          <a:stretch>
            <a:fillRect/>
          </a:stretch>
        </p:blipFill>
        <p:spPr>
          <a:xfrm>
            <a:off x="10608816" y="3067135"/>
            <a:ext cx="1248221" cy="816044"/>
          </a:xfrm>
          <a:prstGeom prst="rect">
            <a:avLst/>
          </a:prstGeom>
        </p:spPr>
      </p:pic>
      <p:sp>
        <p:nvSpPr>
          <p:cNvPr id="12" name="TextBox 11"/>
          <p:cNvSpPr txBox="1"/>
          <p:nvPr/>
        </p:nvSpPr>
        <p:spPr>
          <a:xfrm>
            <a:off x="8123237"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13" name="TextBox 12"/>
          <p:cNvSpPr txBox="1"/>
          <p:nvPr/>
        </p:nvSpPr>
        <p:spPr>
          <a:xfrm>
            <a:off x="5151437"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14" name="TextBox 13"/>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5" name="Straight Arrow Connector 14"/>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297582" y="3642229"/>
            <a:ext cx="1169202" cy="7433"/>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266238" y="4047373"/>
            <a:ext cx="1475441" cy="1142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26" name="TextBox 25"/>
          <p:cNvSpPr txBox="1"/>
          <p:nvPr/>
        </p:nvSpPr>
        <p:spPr>
          <a:xfrm>
            <a:off x="4389437"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3</a:t>
            </a:r>
            <a:r>
              <a:rPr lang="en-AU" baseline="30000" dirty="0" smtClean="0">
                <a:gradFill>
                  <a:gsLst>
                    <a:gs pos="2917">
                      <a:schemeClr val="tx1"/>
                    </a:gs>
                    <a:gs pos="30000">
                      <a:schemeClr val="tx1"/>
                    </a:gs>
                  </a:gsLst>
                  <a:lin ang="5400000" scaled="0"/>
                </a:gradFill>
              </a:rPr>
              <a:t>rd</a:t>
            </a:r>
            <a:r>
              <a:rPr lang="en-AU" dirty="0" smtClean="0">
                <a:gradFill>
                  <a:gsLst>
                    <a:gs pos="2917">
                      <a:schemeClr val="tx1"/>
                    </a:gs>
                    <a:gs pos="30000">
                      <a:schemeClr val="tx1"/>
                    </a:gs>
                  </a:gsLst>
                  <a:lin ang="5400000" scaled="0"/>
                </a:gradFill>
              </a:rPr>
              <a:t> Party MCU</a:t>
            </a:r>
          </a:p>
        </p:txBody>
      </p:sp>
      <p:sp>
        <p:nvSpPr>
          <p:cNvPr id="27" name="Rectangle 26"/>
          <p:cNvSpPr/>
          <p:nvPr/>
        </p:nvSpPr>
        <p:spPr bwMode="auto">
          <a:xfrm>
            <a:off x="4360792"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8" name="Straight Arrow Connector 27"/>
          <p:cNvCxnSpPr/>
          <p:nvPr/>
        </p:nvCxnSpPr>
        <p:spPr>
          <a:xfrm flipV="1">
            <a:off x="5456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a:stretch>
            <a:fillRect/>
          </a:stretch>
        </p:blipFill>
        <p:spPr>
          <a:xfrm>
            <a:off x="5105400" y="2804992"/>
            <a:ext cx="896762" cy="1317635"/>
          </a:xfrm>
          <a:prstGeom prst="rect">
            <a:avLst/>
          </a:prstGeom>
        </p:spPr>
      </p:pic>
      <p:pic>
        <p:nvPicPr>
          <p:cNvPr id="31" name="Picture 30"/>
          <p:cNvPicPr>
            <a:picLocks noChangeAspect="1"/>
          </p:cNvPicPr>
          <p:nvPr/>
        </p:nvPicPr>
        <p:blipFill>
          <a:blip r:embed="rId7"/>
          <a:stretch>
            <a:fillRect/>
          </a:stretch>
        </p:blipFill>
        <p:spPr>
          <a:xfrm>
            <a:off x="4922837" y="5250259"/>
            <a:ext cx="1195395" cy="999066"/>
          </a:xfrm>
          <a:prstGeom prst="rect">
            <a:avLst/>
          </a:prstGeom>
        </p:spPr>
      </p:pic>
      <p:cxnSp>
        <p:nvCxnSpPr>
          <p:cNvPr id="35" name="Straight Arrow Connector 34"/>
          <p:cNvCxnSpPr/>
          <p:nvPr/>
        </p:nvCxnSpPr>
        <p:spPr>
          <a:xfrm flipV="1">
            <a:off x="8732837" y="43354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8645" y="2201862"/>
            <a:ext cx="2315592"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a:gradFill>
                  <a:gsLst>
                    <a:gs pos="2917">
                      <a:schemeClr val="tx1"/>
                    </a:gs>
                    <a:gs pos="30000">
                      <a:schemeClr val="tx1"/>
                    </a:gs>
                  </a:gsLst>
                  <a:lin ang="5400000" scaled="0"/>
                </a:gradFill>
              </a:rPr>
              <a:t>Skype for </a:t>
            </a:r>
            <a:r>
              <a:rPr lang="en-AU" dirty="0" smtClean="0">
                <a:gradFill>
                  <a:gsLst>
                    <a:gs pos="2917">
                      <a:schemeClr val="tx1"/>
                    </a:gs>
                    <a:gs pos="30000">
                      <a:schemeClr val="tx1"/>
                    </a:gs>
                  </a:gsLst>
                  <a:lin ang="5400000" scaled="0"/>
                </a:gradFill>
              </a:rPr>
              <a:t>Business</a:t>
            </a:r>
            <a:r>
              <a:rPr lang="en-AU" dirty="0">
                <a:gradFill>
                  <a:gsLst>
                    <a:gs pos="2917">
                      <a:schemeClr val="tx1"/>
                    </a:gs>
                    <a:gs pos="30000">
                      <a:schemeClr val="tx1"/>
                    </a:gs>
                  </a:gsLst>
                  <a:lin ang="5400000" scaled="0"/>
                </a:gradFill>
              </a:rPr>
              <a:t> </a:t>
            </a:r>
            <a:r>
              <a:rPr lang="en-AU" dirty="0" smtClean="0">
                <a:gradFill>
                  <a:gsLst>
                    <a:gs pos="2917">
                      <a:schemeClr val="tx1"/>
                    </a:gs>
                    <a:gs pos="30000">
                      <a:schemeClr val="tx1"/>
                    </a:gs>
                  </a:gsLst>
                  <a:lin ang="5400000" scaled="0"/>
                </a:gradFill>
              </a:rPr>
              <a:t>Room System</a:t>
            </a:r>
          </a:p>
        </p:txBody>
      </p:sp>
    </p:spTree>
    <p:extLst>
      <p:ext uri="{BB962C8B-B14F-4D97-AF65-F5344CB8AC3E}">
        <p14:creationId xmlns:p14="http://schemas.microsoft.com/office/powerpoint/2010/main" val="27444617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Interop | </a:t>
            </a:r>
            <a:r>
              <a:rPr lang="en-AU" dirty="0">
                <a:solidFill>
                  <a:schemeClr val="tx2"/>
                </a:solidFill>
              </a:rPr>
              <a:t>3</a:t>
            </a:r>
            <a:r>
              <a:rPr lang="en-AU" baseline="30000" dirty="0">
                <a:solidFill>
                  <a:schemeClr val="tx2"/>
                </a:solidFill>
              </a:rPr>
              <a:t>rd</a:t>
            </a:r>
            <a:r>
              <a:rPr lang="en-AU" dirty="0">
                <a:solidFill>
                  <a:schemeClr val="tx2"/>
                </a:solidFill>
              </a:rPr>
              <a:t> Party</a:t>
            </a:r>
            <a:r>
              <a:rPr lang="en-AU" dirty="0" smtClean="0"/>
              <a:t> </a:t>
            </a:r>
            <a:r>
              <a:rPr lang="en-AU" dirty="0"/>
              <a:t>: </a:t>
            </a:r>
            <a:r>
              <a:rPr lang="en-AU" dirty="0" smtClean="0"/>
              <a:t>External MCU</a:t>
            </a:r>
            <a:endParaRPr lang="en-AU" dirty="0"/>
          </a:p>
        </p:txBody>
      </p:sp>
      <p:sp>
        <p:nvSpPr>
          <p:cNvPr id="3" name="Text Placeholder 2"/>
          <p:cNvSpPr>
            <a:spLocks noGrp="1"/>
          </p:cNvSpPr>
          <p:nvPr>
            <p:ph type="body" sz="quarter" idx="10"/>
          </p:nvPr>
        </p:nvSpPr>
        <p:spPr>
          <a:xfrm>
            <a:off x="274638" y="1212850"/>
            <a:ext cx="4114799" cy="4124206"/>
          </a:xfrm>
        </p:spPr>
        <p:txBody>
          <a:bodyPr/>
          <a:lstStyle/>
          <a:p>
            <a:r>
              <a:rPr lang="en-US" dirty="0"/>
              <a:t>Features</a:t>
            </a:r>
          </a:p>
          <a:p>
            <a:pPr lvl="1"/>
            <a:r>
              <a:rPr lang="en-US" dirty="0"/>
              <a:t>Video</a:t>
            </a:r>
          </a:p>
          <a:p>
            <a:pPr lvl="1"/>
            <a:r>
              <a:rPr lang="en-US" dirty="0"/>
              <a:t>Peer &amp; Conference* Calls Only</a:t>
            </a:r>
          </a:p>
          <a:p>
            <a:pPr lvl="1"/>
            <a:r>
              <a:rPr lang="en-US" dirty="0"/>
              <a:t>Third-Party Solutions</a:t>
            </a:r>
          </a:p>
          <a:p>
            <a:pPr lvl="1"/>
            <a:r>
              <a:rPr lang="en-US" dirty="0"/>
              <a:t>Connects foreign systems</a:t>
            </a:r>
          </a:p>
          <a:p>
            <a:pPr lvl="1"/>
            <a:r>
              <a:rPr lang="en-US" dirty="0"/>
              <a:t>Inconsistent user experiences</a:t>
            </a:r>
          </a:p>
          <a:p>
            <a:endParaRPr lang="en-US" dirty="0"/>
          </a:p>
          <a:p>
            <a:r>
              <a:rPr lang="en-US" dirty="0"/>
              <a:t>Limitations</a:t>
            </a:r>
          </a:p>
          <a:p>
            <a:pPr lvl="1"/>
            <a:r>
              <a:rPr lang="en-US" dirty="0"/>
              <a:t>Some modalities are limited</a:t>
            </a:r>
          </a:p>
        </p:txBody>
      </p:sp>
      <p:pic>
        <p:nvPicPr>
          <p:cNvPr id="4" name="Picture 3"/>
          <p:cNvPicPr>
            <a:picLocks noChangeAspect="1"/>
          </p:cNvPicPr>
          <p:nvPr/>
        </p:nvPicPr>
        <p:blipFill>
          <a:blip r:embed="rId2"/>
          <a:stretch>
            <a:fillRect/>
          </a:stretch>
        </p:blipFill>
        <p:spPr>
          <a:xfrm>
            <a:off x="8482463" y="5547608"/>
            <a:ext cx="429021" cy="664291"/>
          </a:xfrm>
          <a:prstGeom prst="rect">
            <a:avLst/>
          </a:prstGeom>
        </p:spPr>
      </p:pic>
      <p:pic>
        <p:nvPicPr>
          <p:cNvPr id="5" name="Picture 4"/>
          <p:cNvPicPr>
            <a:picLocks noChangeAspect="1"/>
          </p:cNvPicPr>
          <p:nvPr/>
        </p:nvPicPr>
        <p:blipFill>
          <a:blip r:embed="rId3"/>
          <a:stretch>
            <a:fillRect/>
          </a:stretch>
        </p:blipFill>
        <p:spPr>
          <a:xfrm>
            <a:off x="10665479" y="5329423"/>
            <a:ext cx="1200699" cy="882476"/>
          </a:xfrm>
          <a:prstGeom prst="rect">
            <a:avLst/>
          </a:prstGeom>
        </p:spPr>
      </p:pic>
      <p:pic>
        <p:nvPicPr>
          <p:cNvPr id="7" name="Picture 6"/>
          <p:cNvPicPr>
            <a:picLocks noChangeAspect="1"/>
          </p:cNvPicPr>
          <p:nvPr/>
        </p:nvPicPr>
        <p:blipFill>
          <a:blip r:embed="rId4"/>
          <a:stretch>
            <a:fillRect/>
          </a:stretch>
        </p:blipFill>
        <p:spPr>
          <a:xfrm>
            <a:off x="8336260" y="2903216"/>
            <a:ext cx="1113722" cy="1143882"/>
          </a:xfrm>
          <a:prstGeom prst="rect">
            <a:avLst/>
          </a:prstGeom>
        </p:spPr>
      </p:pic>
      <p:sp>
        <p:nvSpPr>
          <p:cNvPr id="8" name="TextBox 7"/>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9" name="TextBox 8"/>
          <p:cNvSpPr txBox="1"/>
          <p:nvPr/>
        </p:nvSpPr>
        <p:spPr>
          <a:xfrm>
            <a:off x="74675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pic>
        <p:nvPicPr>
          <p:cNvPr id="10" name="Picture 9"/>
          <p:cNvPicPr>
            <a:picLocks noChangeAspect="1"/>
          </p:cNvPicPr>
          <p:nvPr/>
        </p:nvPicPr>
        <p:blipFill>
          <a:blip r:embed="rId5"/>
          <a:stretch>
            <a:fillRect/>
          </a:stretch>
        </p:blipFill>
        <p:spPr>
          <a:xfrm>
            <a:off x="10608816" y="3067135"/>
            <a:ext cx="1248221" cy="816044"/>
          </a:xfrm>
          <a:prstGeom prst="rect">
            <a:avLst/>
          </a:prstGeom>
        </p:spPr>
      </p:pic>
      <p:sp>
        <p:nvSpPr>
          <p:cNvPr id="12" name="TextBox 11"/>
          <p:cNvSpPr txBox="1"/>
          <p:nvPr/>
        </p:nvSpPr>
        <p:spPr>
          <a:xfrm>
            <a:off x="8123237"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13" name="TextBox 12"/>
          <p:cNvSpPr txBox="1"/>
          <p:nvPr/>
        </p:nvSpPr>
        <p:spPr>
          <a:xfrm>
            <a:off x="5151437"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14" name="TextBox 13"/>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5" name="Straight Arrow Connector 14"/>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22991" y="3802062"/>
            <a:ext cx="86626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a:t>
            </a:r>
          </a:p>
        </p:txBody>
      </p:sp>
      <p:cxnSp>
        <p:nvCxnSpPr>
          <p:cNvPr id="17" name="Straight Arrow Connector 16"/>
          <p:cNvCxnSpPr/>
          <p:nvPr/>
        </p:nvCxnSpPr>
        <p:spPr>
          <a:xfrm>
            <a:off x="9297582" y="3642229"/>
            <a:ext cx="1169202" cy="7433"/>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266238" y="4047373"/>
            <a:ext cx="1475441" cy="1142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580437" y="43354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94437" y="3794629"/>
            <a:ext cx="1810147"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26" name="TextBox 25"/>
          <p:cNvSpPr txBox="1"/>
          <p:nvPr/>
        </p:nvSpPr>
        <p:spPr>
          <a:xfrm>
            <a:off x="4389437"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3</a:t>
            </a:r>
            <a:r>
              <a:rPr lang="en-AU" baseline="30000" dirty="0" smtClean="0">
                <a:gradFill>
                  <a:gsLst>
                    <a:gs pos="2917">
                      <a:schemeClr val="tx1"/>
                    </a:gs>
                    <a:gs pos="30000">
                      <a:schemeClr val="tx1"/>
                    </a:gs>
                  </a:gsLst>
                  <a:lin ang="5400000" scaled="0"/>
                </a:gradFill>
              </a:rPr>
              <a:t>rd</a:t>
            </a:r>
            <a:r>
              <a:rPr lang="en-AU" dirty="0" smtClean="0">
                <a:gradFill>
                  <a:gsLst>
                    <a:gs pos="2917">
                      <a:schemeClr val="tx1"/>
                    </a:gs>
                    <a:gs pos="30000">
                      <a:schemeClr val="tx1"/>
                    </a:gs>
                  </a:gsLst>
                  <a:lin ang="5400000" scaled="0"/>
                </a:gradFill>
              </a:rPr>
              <a:t> Party MCU</a:t>
            </a:r>
          </a:p>
        </p:txBody>
      </p:sp>
      <p:sp>
        <p:nvSpPr>
          <p:cNvPr id="27" name="Rectangle 26"/>
          <p:cNvSpPr/>
          <p:nvPr/>
        </p:nvSpPr>
        <p:spPr bwMode="auto">
          <a:xfrm>
            <a:off x="4360792"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8" name="Straight Arrow Connector 27"/>
          <p:cNvCxnSpPr/>
          <p:nvPr/>
        </p:nvCxnSpPr>
        <p:spPr>
          <a:xfrm flipV="1">
            <a:off x="5456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608637" y="41830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a:stretch>
            <a:fillRect/>
          </a:stretch>
        </p:blipFill>
        <p:spPr>
          <a:xfrm>
            <a:off x="5105400" y="2804992"/>
            <a:ext cx="896762" cy="1317635"/>
          </a:xfrm>
          <a:prstGeom prst="rect">
            <a:avLst/>
          </a:prstGeom>
        </p:spPr>
      </p:pic>
      <p:pic>
        <p:nvPicPr>
          <p:cNvPr id="31" name="Picture 30"/>
          <p:cNvPicPr>
            <a:picLocks noChangeAspect="1"/>
          </p:cNvPicPr>
          <p:nvPr/>
        </p:nvPicPr>
        <p:blipFill>
          <a:blip r:embed="rId7"/>
          <a:stretch>
            <a:fillRect/>
          </a:stretch>
        </p:blipFill>
        <p:spPr>
          <a:xfrm>
            <a:off x="4922837" y="5250259"/>
            <a:ext cx="1195395" cy="999066"/>
          </a:xfrm>
          <a:prstGeom prst="rect">
            <a:avLst/>
          </a:prstGeom>
        </p:spPr>
      </p:pic>
      <p:sp>
        <p:nvSpPr>
          <p:cNvPr id="39" name="Rectangle 38"/>
          <p:cNvSpPr/>
          <p:nvPr/>
        </p:nvSpPr>
        <p:spPr bwMode="auto">
          <a:xfrm>
            <a:off x="7742236" y="2278062"/>
            <a:ext cx="2039331" cy="2040457"/>
          </a:xfrm>
          <a:prstGeom prst="rect">
            <a:avLst/>
          </a:prstGeom>
          <a:noFill/>
          <a:ln w="38100">
            <a:solidFill>
              <a:schemeClr val="accent3">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2" name="&quot;No&quot; Symbol 41"/>
          <p:cNvSpPr/>
          <p:nvPr/>
        </p:nvSpPr>
        <p:spPr bwMode="auto">
          <a:xfrm>
            <a:off x="5056444" y="2787889"/>
            <a:ext cx="1009393" cy="1009393"/>
          </a:xfrm>
          <a:prstGeom prst="noSmoking">
            <a:avLst/>
          </a:prstGeom>
          <a:solidFill>
            <a:srgbClr val="FF0000"/>
          </a:solidFill>
          <a:ln>
            <a:solidFill>
              <a:schemeClr val="tx1">
                <a:lumMod val="85000"/>
              </a:schemeClr>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33" name="Straight Arrow Connector 32"/>
          <p:cNvCxnSpPr/>
          <p:nvPr/>
        </p:nvCxnSpPr>
        <p:spPr>
          <a:xfrm>
            <a:off x="9316235" y="3794629"/>
            <a:ext cx="1169202" cy="7433"/>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113837" y="4183062"/>
            <a:ext cx="1475441" cy="1142725"/>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732837" y="43354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998645" y="2201862"/>
            <a:ext cx="2315592"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a:gradFill>
                  <a:gsLst>
                    <a:gs pos="2917">
                      <a:schemeClr val="tx1"/>
                    </a:gs>
                    <a:gs pos="30000">
                      <a:schemeClr val="tx1"/>
                    </a:gs>
                  </a:gsLst>
                  <a:lin ang="5400000" scaled="0"/>
                </a:gradFill>
              </a:rPr>
              <a:t>Skype for </a:t>
            </a:r>
            <a:r>
              <a:rPr lang="en-AU" dirty="0" smtClean="0">
                <a:gradFill>
                  <a:gsLst>
                    <a:gs pos="2917">
                      <a:schemeClr val="tx1"/>
                    </a:gs>
                    <a:gs pos="30000">
                      <a:schemeClr val="tx1"/>
                    </a:gs>
                  </a:gsLst>
                  <a:lin ang="5400000" scaled="0"/>
                </a:gradFill>
              </a:rPr>
              <a:t>Business</a:t>
            </a:r>
            <a:r>
              <a:rPr lang="en-AU" dirty="0">
                <a:gradFill>
                  <a:gsLst>
                    <a:gs pos="2917">
                      <a:schemeClr val="tx1"/>
                    </a:gs>
                    <a:gs pos="30000">
                      <a:schemeClr val="tx1"/>
                    </a:gs>
                  </a:gsLst>
                  <a:lin ang="5400000" scaled="0"/>
                </a:gradFill>
              </a:rPr>
              <a:t> </a:t>
            </a:r>
            <a:r>
              <a:rPr lang="en-AU" dirty="0" smtClean="0">
                <a:gradFill>
                  <a:gsLst>
                    <a:gs pos="2917">
                      <a:schemeClr val="tx1"/>
                    </a:gs>
                    <a:gs pos="30000">
                      <a:schemeClr val="tx1"/>
                    </a:gs>
                  </a:gsLst>
                  <a:lin ang="5400000" scaled="0"/>
                </a:gradFill>
              </a:rPr>
              <a:t>Room System</a:t>
            </a:r>
          </a:p>
        </p:txBody>
      </p:sp>
    </p:spTree>
    <p:extLst>
      <p:ext uri="{BB962C8B-B14F-4D97-AF65-F5344CB8AC3E}">
        <p14:creationId xmlns:p14="http://schemas.microsoft.com/office/powerpoint/2010/main" val="55887208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Interop | </a:t>
            </a:r>
            <a:r>
              <a:rPr lang="en-AU" dirty="0">
                <a:solidFill>
                  <a:schemeClr val="tx2"/>
                </a:solidFill>
              </a:rPr>
              <a:t>3</a:t>
            </a:r>
            <a:r>
              <a:rPr lang="en-AU" baseline="30000" dirty="0">
                <a:solidFill>
                  <a:schemeClr val="tx2"/>
                </a:solidFill>
              </a:rPr>
              <a:t>rd</a:t>
            </a:r>
            <a:r>
              <a:rPr lang="en-AU" dirty="0">
                <a:solidFill>
                  <a:schemeClr val="tx2"/>
                </a:solidFill>
              </a:rPr>
              <a:t> Party</a:t>
            </a:r>
            <a:r>
              <a:rPr lang="en-AU" dirty="0" smtClean="0"/>
              <a:t> </a:t>
            </a:r>
            <a:r>
              <a:rPr lang="en-AU" dirty="0"/>
              <a:t>: </a:t>
            </a:r>
            <a:r>
              <a:rPr lang="en-AU" dirty="0" smtClean="0"/>
              <a:t>External MCU</a:t>
            </a:r>
            <a:endParaRPr lang="en-AU" dirty="0"/>
          </a:p>
        </p:txBody>
      </p:sp>
      <p:sp>
        <p:nvSpPr>
          <p:cNvPr id="3" name="Text Placeholder 2"/>
          <p:cNvSpPr>
            <a:spLocks noGrp="1"/>
          </p:cNvSpPr>
          <p:nvPr>
            <p:ph type="body" sz="quarter" idx="10"/>
          </p:nvPr>
        </p:nvSpPr>
        <p:spPr>
          <a:xfrm>
            <a:off x="274638" y="1212850"/>
            <a:ext cx="4114799" cy="4801314"/>
          </a:xfrm>
        </p:spPr>
        <p:txBody>
          <a:bodyPr/>
          <a:lstStyle/>
          <a:p>
            <a:r>
              <a:rPr lang="en-US" dirty="0"/>
              <a:t>Features</a:t>
            </a:r>
          </a:p>
          <a:p>
            <a:pPr lvl="1"/>
            <a:r>
              <a:rPr lang="en-US" dirty="0"/>
              <a:t>Video</a:t>
            </a:r>
          </a:p>
          <a:p>
            <a:pPr lvl="1"/>
            <a:r>
              <a:rPr lang="en-US" dirty="0"/>
              <a:t>Peer &amp; Conference* Calls Only</a:t>
            </a:r>
          </a:p>
          <a:p>
            <a:pPr lvl="1"/>
            <a:r>
              <a:rPr lang="en-US" dirty="0"/>
              <a:t>Third-Party Solutions</a:t>
            </a:r>
          </a:p>
          <a:p>
            <a:pPr lvl="1"/>
            <a:r>
              <a:rPr lang="en-US" dirty="0"/>
              <a:t>Connects foreign systems</a:t>
            </a:r>
          </a:p>
          <a:p>
            <a:pPr lvl="1"/>
            <a:r>
              <a:rPr lang="en-US" dirty="0"/>
              <a:t>Inconsistent user experiences</a:t>
            </a:r>
          </a:p>
          <a:p>
            <a:endParaRPr lang="en-US" dirty="0"/>
          </a:p>
          <a:p>
            <a:r>
              <a:rPr lang="en-US" dirty="0"/>
              <a:t>Limitations</a:t>
            </a:r>
          </a:p>
          <a:p>
            <a:pPr lvl="1"/>
            <a:r>
              <a:rPr lang="en-US" dirty="0"/>
              <a:t>Some modalities are limited</a:t>
            </a:r>
          </a:p>
          <a:p>
            <a:endParaRPr lang="en-AU" dirty="0"/>
          </a:p>
        </p:txBody>
      </p:sp>
      <p:pic>
        <p:nvPicPr>
          <p:cNvPr id="4" name="Picture 3"/>
          <p:cNvPicPr>
            <a:picLocks noChangeAspect="1"/>
          </p:cNvPicPr>
          <p:nvPr/>
        </p:nvPicPr>
        <p:blipFill>
          <a:blip r:embed="rId2"/>
          <a:stretch>
            <a:fillRect/>
          </a:stretch>
        </p:blipFill>
        <p:spPr>
          <a:xfrm>
            <a:off x="8482463" y="5547608"/>
            <a:ext cx="429021" cy="664291"/>
          </a:xfrm>
          <a:prstGeom prst="rect">
            <a:avLst/>
          </a:prstGeom>
        </p:spPr>
      </p:pic>
      <p:pic>
        <p:nvPicPr>
          <p:cNvPr id="5" name="Picture 4"/>
          <p:cNvPicPr>
            <a:picLocks noChangeAspect="1"/>
          </p:cNvPicPr>
          <p:nvPr/>
        </p:nvPicPr>
        <p:blipFill>
          <a:blip r:embed="rId3"/>
          <a:stretch>
            <a:fillRect/>
          </a:stretch>
        </p:blipFill>
        <p:spPr>
          <a:xfrm>
            <a:off x="10665479" y="5329423"/>
            <a:ext cx="1200699" cy="882476"/>
          </a:xfrm>
          <a:prstGeom prst="rect">
            <a:avLst/>
          </a:prstGeom>
        </p:spPr>
      </p:pic>
      <p:pic>
        <p:nvPicPr>
          <p:cNvPr id="7" name="Picture 6"/>
          <p:cNvPicPr>
            <a:picLocks noChangeAspect="1"/>
          </p:cNvPicPr>
          <p:nvPr/>
        </p:nvPicPr>
        <p:blipFill>
          <a:blip r:embed="rId4"/>
          <a:stretch>
            <a:fillRect/>
          </a:stretch>
        </p:blipFill>
        <p:spPr>
          <a:xfrm>
            <a:off x="8336260" y="2903216"/>
            <a:ext cx="1113722" cy="1143882"/>
          </a:xfrm>
          <a:prstGeom prst="rect">
            <a:avLst/>
          </a:prstGeom>
        </p:spPr>
      </p:pic>
      <p:sp>
        <p:nvSpPr>
          <p:cNvPr id="8" name="TextBox 7"/>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9" name="TextBox 8"/>
          <p:cNvSpPr txBox="1"/>
          <p:nvPr/>
        </p:nvSpPr>
        <p:spPr>
          <a:xfrm>
            <a:off x="74675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pic>
        <p:nvPicPr>
          <p:cNvPr id="10" name="Picture 9"/>
          <p:cNvPicPr>
            <a:picLocks noChangeAspect="1"/>
          </p:cNvPicPr>
          <p:nvPr/>
        </p:nvPicPr>
        <p:blipFill>
          <a:blip r:embed="rId5"/>
          <a:stretch>
            <a:fillRect/>
          </a:stretch>
        </p:blipFill>
        <p:spPr>
          <a:xfrm>
            <a:off x="10608816" y="3067135"/>
            <a:ext cx="1248221" cy="816044"/>
          </a:xfrm>
          <a:prstGeom prst="rect">
            <a:avLst/>
          </a:prstGeom>
        </p:spPr>
      </p:pic>
      <p:sp>
        <p:nvSpPr>
          <p:cNvPr id="12" name="TextBox 11"/>
          <p:cNvSpPr txBox="1"/>
          <p:nvPr/>
        </p:nvSpPr>
        <p:spPr>
          <a:xfrm>
            <a:off x="8123237"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13" name="TextBox 12"/>
          <p:cNvSpPr txBox="1"/>
          <p:nvPr/>
        </p:nvSpPr>
        <p:spPr>
          <a:xfrm>
            <a:off x="5151437"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14" name="TextBox 13"/>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5" name="Straight Arrow Connector 14"/>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22991" y="4760497"/>
            <a:ext cx="86626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a:t>
            </a:r>
          </a:p>
        </p:txBody>
      </p:sp>
      <p:cxnSp>
        <p:nvCxnSpPr>
          <p:cNvPr id="17" name="Straight Arrow Connector 16"/>
          <p:cNvCxnSpPr/>
          <p:nvPr/>
        </p:nvCxnSpPr>
        <p:spPr>
          <a:xfrm>
            <a:off x="9297582" y="3642229"/>
            <a:ext cx="1169202" cy="7433"/>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266238" y="4047373"/>
            <a:ext cx="1475441" cy="1142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732837" y="4319300"/>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94437" y="3794629"/>
            <a:ext cx="1810147"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73757" y="3954463"/>
            <a:ext cx="4093027" cy="23043"/>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294437" y="4359331"/>
            <a:ext cx="2125833" cy="890531"/>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4" name="Straight Arrow Connector 23"/>
          <p:cNvCxnSpPr/>
          <p:nvPr/>
        </p:nvCxnSpPr>
        <p:spPr>
          <a:xfrm>
            <a:off x="6346832" y="4070852"/>
            <a:ext cx="4318646" cy="1341124"/>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89437"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3</a:t>
            </a:r>
            <a:r>
              <a:rPr lang="en-AU" baseline="30000" dirty="0" smtClean="0">
                <a:gradFill>
                  <a:gsLst>
                    <a:gs pos="2917">
                      <a:schemeClr val="tx1"/>
                    </a:gs>
                    <a:gs pos="30000">
                      <a:schemeClr val="tx1"/>
                    </a:gs>
                  </a:gsLst>
                  <a:lin ang="5400000" scaled="0"/>
                </a:gradFill>
              </a:rPr>
              <a:t>rd</a:t>
            </a:r>
            <a:r>
              <a:rPr lang="en-AU" dirty="0" smtClean="0">
                <a:gradFill>
                  <a:gsLst>
                    <a:gs pos="2917">
                      <a:schemeClr val="tx1"/>
                    </a:gs>
                    <a:gs pos="30000">
                      <a:schemeClr val="tx1"/>
                    </a:gs>
                  </a:gsLst>
                  <a:lin ang="5400000" scaled="0"/>
                </a:gradFill>
              </a:rPr>
              <a:t> Party MCU</a:t>
            </a:r>
          </a:p>
        </p:txBody>
      </p:sp>
      <p:sp>
        <p:nvSpPr>
          <p:cNvPr id="27" name="Rectangle 26"/>
          <p:cNvSpPr/>
          <p:nvPr/>
        </p:nvSpPr>
        <p:spPr bwMode="auto">
          <a:xfrm>
            <a:off x="4360792"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8" name="Straight Arrow Connector 27"/>
          <p:cNvCxnSpPr/>
          <p:nvPr/>
        </p:nvCxnSpPr>
        <p:spPr>
          <a:xfrm flipV="1">
            <a:off x="5456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608637" y="41830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a:stretch>
            <a:fillRect/>
          </a:stretch>
        </p:blipFill>
        <p:spPr>
          <a:xfrm>
            <a:off x="5105400" y="2804992"/>
            <a:ext cx="896762" cy="1317635"/>
          </a:xfrm>
          <a:prstGeom prst="rect">
            <a:avLst/>
          </a:prstGeom>
        </p:spPr>
      </p:pic>
      <p:pic>
        <p:nvPicPr>
          <p:cNvPr id="31" name="Picture 30"/>
          <p:cNvPicPr>
            <a:picLocks noChangeAspect="1"/>
          </p:cNvPicPr>
          <p:nvPr/>
        </p:nvPicPr>
        <p:blipFill>
          <a:blip r:embed="rId7"/>
          <a:stretch>
            <a:fillRect/>
          </a:stretch>
        </p:blipFill>
        <p:spPr>
          <a:xfrm>
            <a:off x="4922837" y="5250259"/>
            <a:ext cx="1195395" cy="999066"/>
          </a:xfrm>
          <a:prstGeom prst="rect">
            <a:avLst/>
          </a:prstGeom>
        </p:spPr>
      </p:pic>
      <p:sp>
        <p:nvSpPr>
          <p:cNvPr id="39" name="Rectangle 38"/>
          <p:cNvSpPr/>
          <p:nvPr/>
        </p:nvSpPr>
        <p:spPr bwMode="auto">
          <a:xfrm>
            <a:off x="4541837" y="2354262"/>
            <a:ext cx="1905000" cy="2040457"/>
          </a:xfrm>
          <a:prstGeom prst="rect">
            <a:avLst/>
          </a:prstGeom>
          <a:noFill/>
          <a:ln w="38100">
            <a:solidFill>
              <a:schemeClr val="accent3">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2" name="&quot;No&quot; Symbol 41"/>
          <p:cNvSpPr/>
          <p:nvPr/>
        </p:nvSpPr>
        <p:spPr bwMode="auto">
          <a:xfrm>
            <a:off x="8001890" y="2787889"/>
            <a:ext cx="1009393" cy="1009393"/>
          </a:xfrm>
          <a:prstGeom prst="noSmoking">
            <a:avLst/>
          </a:prstGeom>
          <a:solidFill>
            <a:srgbClr val="FF0000"/>
          </a:solidFill>
          <a:ln>
            <a:solidFill>
              <a:schemeClr val="tx1">
                <a:lumMod val="85000"/>
              </a:schemeClr>
            </a:solid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3" name="TextBox 42"/>
          <p:cNvSpPr txBox="1"/>
          <p:nvPr/>
        </p:nvSpPr>
        <p:spPr>
          <a:xfrm>
            <a:off x="9998645" y="2201862"/>
            <a:ext cx="2315592"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a:gradFill>
                  <a:gsLst>
                    <a:gs pos="2917">
                      <a:schemeClr val="tx1"/>
                    </a:gs>
                    <a:gs pos="30000">
                      <a:schemeClr val="tx1"/>
                    </a:gs>
                  </a:gsLst>
                  <a:lin ang="5400000" scaled="0"/>
                </a:gradFill>
              </a:rPr>
              <a:t>Skype for </a:t>
            </a:r>
            <a:r>
              <a:rPr lang="en-AU" dirty="0" smtClean="0">
                <a:gradFill>
                  <a:gsLst>
                    <a:gs pos="2917">
                      <a:schemeClr val="tx1"/>
                    </a:gs>
                    <a:gs pos="30000">
                      <a:schemeClr val="tx1"/>
                    </a:gs>
                  </a:gsLst>
                  <a:lin ang="5400000" scaled="0"/>
                </a:gradFill>
              </a:rPr>
              <a:t>Business</a:t>
            </a:r>
            <a:r>
              <a:rPr lang="en-AU" dirty="0">
                <a:gradFill>
                  <a:gsLst>
                    <a:gs pos="2917">
                      <a:schemeClr val="tx1"/>
                    </a:gs>
                    <a:gs pos="30000">
                      <a:schemeClr val="tx1"/>
                    </a:gs>
                  </a:gsLst>
                  <a:lin ang="5400000" scaled="0"/>
                </a:gradFill>
              </a:rPr>
              <a:t> </a:t>
            </a:r>
            <a:r>
              <a:rPr lang="en-AU" dirty="0" smtClean="0">
                <a:gradFill>
                  <a:gsLst>
                    <a:gs pos="2917">
                      <a:schemeClr val="tx1"/>
                    </a:gs>
                    <a:gs pos="30000">
                      <a:schemeClr val="tx1"/>
                    </a:gs>
                  </a:gsLst>
                  <a:lin ang="5400000" scaled="0"/>
                </a:gradFill>
              </a:rPr>
              <a:t>Room System</a:t>
            </a:r>
          </a:p>
        </p:txBody>
      </p:sp>
    </p:spTree>
    <p:extLst>
      <p:ext uri="{BB962C8B-B14F-4D97-AF65-F5344CB8AC3E}">
        <p14:creationId xmlns:p14="http://schemas.microsoft.com/office/powerpoint/2010/main" val="746715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2161836" cy="917575"/>
          </a:xfrm>
        </p:spPr>
        <p:txBody>
          <a:bodyPr/>
          <a:lstStyle/>
          <a:p>
            <a:r>
              <a:rPr lang="en-AU" dirty="0"/>
              <a:t>Video Interop | </a:t>
            </a:r>
            <a:r>
              <a:rPr lang="en-AU" dirty="0">
                <a:solidFill>
                  <a:schemeClr val="tx2"/>
                </a:solidFill>
              </a:rPr>
              <a:t>3</a:t>
            </a:r>
            <a:r>
              <a:rPr lang="en-AU" baseline="30000" dirty="0">
                <a:solidFill>
                  <a:schemeClr val="tx2"/>
                </a:solidFill>
              </a:rPr>
              <a:t>rd</a:t>
            </a:r>
            <a:r>
              <a:rPr lang="en-AU" dirty="0">
                <a:solidFill>
                  <a:schemeClr val="tx2"/>
                </a:solidFill>
              </a:rPr>
              <a:t> Party</a:t>
            </a:r>
            <a:r>
              <a:rPr lang="en-AU" dirty="0" smtClean="0"/>
              <a:t> </a:t>
            </a:r>
            <a:r>
              <a:rPr lang="en-AU" dirty="0"/>
              <a:t>: </a:t>
            </a:r>
            <a:r>
              <a:rPr lang="en-AU" sz="4400" dirty="0" smtClean="0"/>
              <a:t>External MCU Cascading</a:t>
            </a:r>
            <a:endParaRPr lang="en-AU" dirty="0"/>
          </a:p>
        </p:txBody>
      </p:sp>
      <p:sp>
        <p:nvSpPr>
          <p:cNvPr id="3" name="Text Placeholder 2"/>
          <p:cNvSpPr>
            <a:spLocks noGrp="1"/>
          </p:cNvSpPr>
          <p:nvPr>
            <p:ph type="body" sz="quarter" idx="10"/>
          </p:nvPr>
        </p:nvSpPr>
        <p:spPr>
          <a:xfrm>
            <a:off x="274638" y="1212850"/>
            <a:ext cx="3821694" cy="5078313"/>
          </a:xfrm>
        </p:spPr>
        <p:txBody>
          <a:bodyPr/>
          <a:lstStyle/>
          <a:p>
            <a:r>
              <a:rPr lang="en-US" dirty="0"/>
              <a:t>Features</a:t>
            </a:r>
          </a:p>
          <a:p>
            <a:pPr lvl="1"/>
            <a:r>
              <a:rPr lang="en-US" dirty="0"/>
              <a:t>Video</a:t>
            </a:r>
          </a:p>
          <a:p>
            <a:pPr lvl="1"/>
            <a:r>
              <a:rPr lang="en-US" dirty="0"/>
              <a:t>Peer &amp; </a:t>
            </a:r>
            <a:r>
              <a:rPr lang="en-US" dirty="0" smtClean="0"/>
              <a:t>Conference </a:t>
            </a:r>
            <a:r>
              <a:rPr lang="en-US" dirty="0"/>
              <a:t>Calls Only</a:t>
            </a:r>
          </a:p>
          <a:p>
            <a:pPr lvl="1"/>
            <a:r>
              <a:rPr lang="en-US" dirty="0"/>
              <a:t>Third-Party </a:t>
            </a:r>
            <a:r>
              <a:rPr lang="en-US" dirty="0" smtClean="0"/>
              <a:t>Solution: Polycom</a:t>
            </a:r>
            <a:endParaRPr lang="en-US" dirty="0"/>
          </a:p>
          <a:p>
            <a:pPr lvl="1"/>
            <a:r>
              <a:rPr lang="en-US" dirty="0"/>
              <a:t>Connects foreign systems</a:t>
            </a:r>
          </a:p>
          <a:p>
            <a:pPr lvl="1"/>
            <a:r>
              <a:rPr lang="en-US" dirty="0" smtClean="0"/>
              <a:t>Best </a:t>
            </a:r>
            <a:r>
              <a:rPr lang="en-US" dirty="0"/>
              <a:t>of both worlds</a:t>
            </a:r>
          </a:p>
          <a:p>
            <a:pPr lvl="1"/>
            <a:r>
              <a:rPr lang="en-US" dirty="0" smtClean="0"/>
              <a:t>Single </a:t>
            </a:r>
            <a:r>
              <a:rPr lang="en-US" dirty="0"/>
              <a:t>user experience</a:t>
            </a:r>
            <a:br>
              <a:rPr lang="en-US" dirty="0"/>
            </a:br>
            <a:r>
              <a:rPr lang="en-US" dirty="0" smtClean="0"/>
              <a:t>All </a:t>
            </a:r>
            <a:r>
              <a:rPr lang="en-US" dirty="0"/>
              <a:t>modalities bidirectional</a:t>
            </a:r>
          </a:p>
          <a:p>
            <a:endParaRPr lang="en-US" dirty="0"/>
          </a:p>
          <a:p>
            <a:r>
              <a:rPr lang="en-US" dirty="0"/>
              <a:t>Limitations</a:t>
            </a:r>
          </a:p>
          <a:p>
            <a:endParaRPr lang="en-AU" dirty="0"/>
          </a:p>
        </p:txBody>
      </p:sp>
      <p:pic>
        <p:nvPicPr>
          <p:cNvPr id="4" name="Picture 3"/>
          <p:cNvPicPr>
            <a:picLocks noChangeAspect="1"/>
          </p:cNvPicPr>
          <p:nvPr/>
        </p:nvPicPr>
        <p:blipFill>
          <a:blip r:embed="rId2"/>
          <a:stretch>
            <a:fillRect/>
          </a:stretch>
        </p:blipFill>
        <p:spPr>
          <a:xfrm>
            <a:off x="8482463" y="5547608"/>
            <a:ext cx="429021" cy="664291"/>
          </a:xfrm>
          <a:prstGeom prst="rect">
            <a:avLst/>
          </a:prstGeom>
        </p:spPr>
      </p:pic>
      <p:pic>
        <p:nvPicPr>
          <p:cNvPr id="5" name="Picture 4"/>
          <p:cNvPicPr>
            <a:picLocks noChangeAspect="1"/>
          </p:cNvPicPr>
          <p:nvPr/>
        </p:nvPicPr>
        <p:blipFill>
          <a:blip r:embed="rId3"/>
          <a:stretch>
            <a:fillRect/>
          </a:stretch>
        </p:blipFill>
        <p:spPr>
          <a:xfrm>
            <a:off x="10665479" y="5329423"/>
            <a:ext cx="1200699" cy="882476"/>
          </a:xfrm>
          <a:prstGeom prst="rect">
            <a:avLst/>
          </a:prstGeom>
        </p:spPr>
      </p:pic>
      <p:pic>
        <p:nvPicPr>
          <p:cNvPr id="6" name="Picture 5"/>
          <p:cNvPicPr>
            <a:picLocks noChangeAspect="1"/>
          </p:cNvPicPr>
          <p:nvPr/>
        </p:nvPicPr>
        <p:blipFill>
          <a:blip r:embed="rId4"/>
          <a:stretch>
            <a:fillRect/>
          </a:stretch>
        </p:blipFill>
        <p:spPr>
          <a:xfrm>
            <a:off x="8336260" y="2903216"/>
            <a:ext cx="1113722" cy="1143882"/>
          </a:xfrm>
          <a:prstGeom prst="rect">
            <a:avLst/>
          </a:prstGeom>
        </p:spPr>
      </p:pic>
      <p:sp>
        <p:nvSpPr>
          <p:cNvPr id="7" name="TextBox 6"/>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8" name="TextBox 7"/>
          <p:cNvSpPr txBox="1"/>
          <p:nvPr/>
        </p:nvSpPr>
        <p:spPr>
          <a:xfrm>
            <a:off x="74675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pic>
        <p:nvPicPr>
          <p:cNvPr id="9" name="Picture 8"/>
          <p:cNvPicPr>
            <a:picLocks noChangeAspect="1"/>
          </p:cNvPicPr>
          <p:nvPr/>
        </p:nvPicPr>
        <p:blipFill>
          <a:blip r:embed="rId5"/>
          <a:stretch>
            <a:fillRect/>
          </a:stretch>
        </p:blipFill>
        <p:spPr>
          <a:xfrm>
            <a:off x="10608816" y="3067135"/>
            <a:ext cx="1248221" cy="816044"/>
          </a:xfrm>
          <a:prstGeom prst="rect">
            <a:avLst/>
          </a:prstGeom>
        </p:spPr>
      </p:pic>
      <p:sp>
        <p:nvSpPr>
          <p:cNvPr id="11" name="TextBox 10"/>
          <p:cNvSpPr txBox="1"/>
          <p:nvPr/>
        </p:nvSpPr>
        <p:spPr>
          <a:xfrm>
            <a:off x="8123237"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12" name="TextBox 11"/>
          <p:cNvSpPr txBox="1"/>
          <p:nvPr/>
        </p:nvSpPr>
        <p:spPr>
          <a:xfrm>
            <a:off x="5151437"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13" name="TextBox 12"/>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4" name="Straight Arrow Connector 13"/>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22991" y="3998497"/>
            <a:ext cx="86626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a:t>
            </a:r>
          </a:p>
        </p:txBody>
      </p:sp>
      <p:cxnSp>
        <p:nvCxnSpPr>
          <p:cNvPr id="16" name="Straight Arrow Connector 15"/>
          <p:cNvCxnSpPr/>
          <p:nvPr/>
        </p:nvCxnSpPr>
        <p:spPr>
          <a:xfrm>
            <a:off x="9297582" y="3642229"/>
            <a:ext cx="1169202" cy="7433"/>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266238" y="4047373"/>
            <a:ext cx="1475441" cy="1142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580437" y="43354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94437" y="3794629"/>
            <a:ext cx="1810147"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21" name="TextBox 20"/>
          <p:cNvSpPr txBox="1"/>
          <p:nvPr/>
        </p:nvSpPr>
        <p:spPr>
          <a:xfrm>
            <a:off x="4389437"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3</a:t>
            </a:r>
            <a:r>
              <a:rPr lang="en-AU" baseline="30000" dirty="0" smtClean="0">
                <a:gradFill>
                  <a:gsLst>
                    <a:gs pos="2917">
                      <a:schemeClr val="tx1"/>
                    </a:gs>
                    <a:gs pos="30000">
                      <a:schemeClr val="tx1"/>
                    </a:gs>
                  </a:gsLst>
                  <a:lin ang="5400000" scaled="0"/>
                </a:gradFill>
              </a:rPr>
              <a:t>rd</a:t>
            </a:r>
            <a:r>
              <a:rPr lang="en-AU" dirty="0" smtClean="0">
                <a:gradFill>
                  <a:gsLst>
                    <a:gs pos="2917">
                      <a:schemeClr val="tx1"/>
                    </a:gs>
                    <a:gs pos="30000">
                      <a:schemeClr val="tx1"/>
                    </a:gs>
                  </a:gsLst>
                  <a:lin ang="5400000" scaled="0"/>
                </a:gradFill>
              </a:rPr>
              <a:t> Party MCU</a:t>
            </a:r>
          </a:p>
        </p:txBody>
      </p:sp>
      <p:sp>
        <p:nvSpPr>
          <p:cNvPr id="22" name="Rectangle 21"/>
          <p:cNvSpPr/>
          <p:nvPr/>
        </p:nvSpPr>
        <p:spPr bwMode="auto">
          <a:xfrm>
            <a:off x="4360792"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23" name="Straight Arrow Connector 22"/>
          <p:cNvCxnSpPr/>
          <p:nvPr/>
        </p:nvCxnSpPr>
        <p:spPr>
          <a:xfrm flipV="1">
            <a:off x="5456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08637" y="41830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a:stretch>
            <a:fillRect/>
          </a:stretch>
        </p:blipFill>
        <p:spPr>
          <a:xfrm>
            <a:off x="5105400" y="2804992"/>
            <a:ext cx="896762" cy="1317635"/>
          </a:xfrm>
          <a:prstGeom prst="rect">
            <a:avLst/>
          </a:prstGeom>
        </p:spPr>
      </p:pic>
      <p:pic>
        <p:nvPicPr>
          <p:cNvPr id="26" name="Picture 25"/>
          <p:cNvPicPr>
            <a:picLocks noChangeAspect="1"/>
          </p:cNvPicPr>
          <p:nvPr/>
        </p:nvPicPr>
        <p:blipFill>
          <a:blip r:embed="rId7"/>
          <a:stretch>
            <a:fillRect/>
          </a:stretch>
        </p:blipFill>
        <p:spPr>
          <a:xfrm>
            <a:off x="4922837" y="5250259"/>
            <a:ext cx="1195395" cy="999066"/>
          </a:xfrm>
          <a:prstGeom prst="rect">
            <a:avLst/>
          </a:prstGeom>
        </p:spPr>
      </p:pic>
      <p:sp>
        <p:nvSpPr>
          <p:cNvPr id="27" name="Rectangle 26"/>
          <p:cNvSpPr/>
          <p:nvPr/>
        </p:nvSpPr>
        <p:spPr bwMode="auto">
          <a:xfrm>
            <a:off x="4629732" y="2278062"/>
            <a:ext cx="5151836" cy="2218374"/>
          </a:xfrm>
          <a:prstGeom prst="rect">
            <a:avLst/>
          </a:prstGeom>
          <a:noFill/>
          <a:ln w="38100">
            <a:solidFill>
              <a:schemeClr val="accent3">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29" name="Straight Arrow Connector 28"/>
          <p:cNvCxnSpPr/>
          <p:nvPr/>
        </p:nvCxnSpPr>
        <p:spPr>
          <a:xfrm>
            <a:off x="9316235" y="3794629"/>
            <a:ext cx="1169202" cy="7433"/>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113837" y="4183062"/>
            <a:ext cx="1475441" cy="1142725"/>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732837" y="43354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294437" y="3947029"/>
            <a:ext cx="1810147"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294437" y="4106862"/>
            <a:ext cx="1810147"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998645" y="2201862"/>
            <a:ext cx="2315592"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a:gradFill>
                  <a:gsLst>
                    <a:gs pos="2917">
                      <a:schemeClr val="tx1"/>
                    </a:gs>
                    <a:gs pos="30000">
                      <a:schemeClr val="tx1"/>
                    </a:gs>
                  </a:gsLst>
                  <a:lin ang="5400000" scaled="0"/>
                </a:gradFill>
              </a:rPr>
              <a:t>Skype for </a:t>
            </a:r>
            <a:r>
              <a:rPr lang="en-AU" dirty="0" smtClean="0">
                <a:gradFill>
                  <a:gsLst>
                    <a:gs pos="2917">
                      <a:schemeClr val="tx1"/>
                    </a:gs>
                    <a:gs pos="30000">
                      <a:schemeClr val="tx1"/>
                    </a:gs>
                  </a:gsLst>
                  <a:lin ang="5400000" scaled="0"/>
                </a:gradFill>
              </a:rPr>
              <a:t>Business</a:t>
            </a:r>
            <a:r>
              <a:rPr lang="en-AU" dirty="0">
                <a:gradFill>
                  <a:gsLst>
                    <a:gs pos="2917">
                      <a:schemeClr val="tx1"/>
                    </a:gs>
                    <a:gs pos="30000">
                      <a:schemeClr val="tx1"/>
                    </a:gs>
                  </a:gsLst>
                  <a:lin ang="5400000" scaled="0"/>
                </a:gradFill>
              </a:rPr>
              <a:t> </a:t>
            </a:r>
            <a:r>
              <a:rPr lang="en-AU" dirty="0" smtClean="0">
                <a:gradFill>
                  <a:gsLst>
                    <a:gs pos="2917">
                      <a:schemeClr val="tx1"/>
                    </a:gs>
                    <a:gs pos="30000">
                      <a:schemeClr val="tx1"/>
                    </a:gs>
                  </a:gsLst>
                  <a:lin ang="5400000" scaled="0"/>
                </a:gradFill>
              </a:rPr>
              <a:t>Room System</a:t>
            </a:r>
          </a:p>
        </p:txBody>
      </p:sp>
    </p:spTree>
    <p:extLst>
      <p:ext uri="{BB962C8B-B14F-4D97-AF65-F5344CB8AC3E}">
        <p14:creationId xmlns:p14="http://schemas.microsoft.com/office/powerpoint/2010/main" val="91709817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Interop | </a:t>
            </a:r>
            <a:r>
              <a:rPr lang="en-AU" dirty="0">
                <a:solidFill>
                  <a:schemeClr val="tx2"/>
                </a:solidFill>
              </a:rPr>
              <a:t>3</a:t>
            </a:r>
            <a:r>
              <a:rPr lang="en-AU" baseline="30000" dirty="0">
                <a:solidFill>
                  <a:schemeClr val="tx2"/>
                </a:solidFill>
              </a:rPr>
              <a:t>rd</a:t>
            </a:r>
            <a:r>
              <a:rPr lang="en-AU" dirty="0">
                <a:solidFill>
                  <a:schemeClr val="tx2"/>
                </a:solidFill>
              </a:rPr>
              <a:t> Party</a:t>
            </a:r>
            <a:r>
              <a:rPr lang="en-AU" dirty="0" smtClean="0"/>
              <a:t> </a:t>
            </a:r>
            <a:r>
              <a:rPr lang="en-AU" dirty="0"/>
              <a:t>: </a:t>
            </a:r>
            <a:r>
              <a:rPr lang="en-AU" dirty="0" smtClean="0"/>
              <a:t>External Services</a:t>
            </a:r>
            <a:endParaRPr lang="en-AU" dirty="0"/>
          </a:p>
        </p:txBody>
      </p:sp>
      <p:pic>
        <p:nvPicPr>
          <p:cNvPr id="5" name="Picture 4"/>
          <p:cNvPicPr>
            <a:picLocks noChangeAspect="1"/>
          </p:cNvPicPr>
          <p:nvPr/>
        </p:nvPicPr>
        <p:blipFill>
          <a:blip r:embed="rId2"/>
          <a:stretch>
            <a:fillRect/>
          </a:stretch>
        </p:blipFill>
        <p:spPr>
          <a:xfrm>
            <a:off x="4045739" y="2654219"/>
            <a:ext cx="1411358" cy="876960"/>
          </a:xfrm>
          <a:prstGeom prst="rect">
            <a:avLst/>
          </a:prstGeom>
        </p:spPr>
      </p:pic>
      <p:pic>
        <p:nvPicPr>
          <p:cNvPr id="6" name="Picture 5"/>
          <p:cNvPicPr>
            <a:picLocks noChangeAspect="1"/>
          </p:cNvPicPr>
          <p:nvPr/>
        </p:nvPicPr>
        <p:blipFill>
          <a:blip r:embed="rId3"/>
          <a:stretch>
            <a:fillRect/>
          </a:stretch>
        </p:blipFill>
        <p:spPr>
          <a:xfrm>
            <a:off x="5149124" y="2654219"/>
            <a:ext cx="1411358" cy="876960"/>
          </a:xfrm>
          <a:prstGeom prst="rect">
            <a:avLst/>
          </a:prstGeom>
        </p:spPr>
      </p:pic>
      <p:pic>
        <p:nvPicPr>
          <p:cNvPr id="8" name="Picture 7"/>
          <p:cNvPicPr>
            <a:picLocks noChangeAspect="1"/>
          </p:cNvPicPr>
          <p:nvPr/>
        </p:nvPicPr>
        <p:blipFill>
          <a:blip r:embed="rId4"/>
          <a:stretch>
            <a:fillRect/>
          </a:stretch>
        </p:blipFill>
        <p:spPr>
          <a:xfrm>
            <a:off x="4644881" y="3138476"/>
            <a:ext cx="1411358" cy="876960"/>
          </a:xfrm>
          <a:prstGeom prst="rect">
            <a:avLst/>
          </a:prstGeom>
        </p:spPr>
      </p:pic>
      <p:pic>
        <p:nvPicPr>
          <p:cNvPr id="13" name="Picture 12"/>
          <p:cNvPicPr>
            <a:picLocks noChangeAspect="1"/>
          </p:cNvPicPr>
          <p:nvPr/>
        </p:nvPicPr>
        <p:blipFill>
          <a:blip r:embed="rId5"/>
          <a:stretch>
            <a:fillRect/>
          </a:stretch>
        </p:blipFill>
        <p:spPr>
          <a:xfrm>
            <a:off x="8482463" y="5547608"/>
            <a:ext cx="429021" cy="664291"/>
          </a:xfrm>
          <a:prstGeom prst="rect">
            <a:avLst/>
          </a:prstGeom>
        </p:spPr>
      </p:pic>
      <p:pic>
        <p:nvPicPr>
          <p:cNvPr id="14" name="Picture 13"/>
          <p:cNvPicPr>
            <a:picLocks noChangeAspect="1"/>
          </p:cNvPicPr>
          <p:nvPr/>
        </p:nvPicPr>
        <p:blipFill>
          <a:blip r:embed="rId6"/>
          <a:stretch>
            <a:fillRect/>
          </a:stretch>
        </p:blipFill>
        <p:spPr>
          <a:xfrm>
            <a:off x="10665479" y="5329423"/>
            <a:ext cx="1200699" cy="882476"/>
          </a:xfrm>
          <a:prstGeom prst="rect">
            <a:avLst/>
          </a:prstGeom>
        </p:spPr>
      </p:pic>
      <p:pic>
        <p:nvPicPr>
          <p:cNvPr id="15" name="Picture 14"/>
          <p:cNvPicPr>
            <a:picLocks noChangeAspect="1"/>
          </p:cNvPicPr>
          <p:nvPr/>
        </p:nvPicPr>
        <p:blipFill>
          <a:blip r:embed="rId7"/>
          <a:stretch>
            <a:fillRect/>
          </a:stretch>
        </p:blipFill>
        <p:spPr>
          <a:xfrm>
            <a:off x="8336260" y="2903216"/>
            <a:ext cx="1113722" cy="1143882"/>
          </a:xfrm>
          <a:prstGeom prst="rect">
            <a:avLst/>
          </a:prstGeom>
        </p:spPr>
      </p:pic>
      <p:sp>
        <p:nvSpPr>
          <p:cNvPr id="16" name="TextBox 15"/>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17" name="TextBox 16"/>
          <p:cNvSpPr txBox="1"/>
          <p:nvPr/>
        </p:nvSpPr>
        <p:spPr>
          <a:xfrm>
            <a:off x="74675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pic>
        <p:nvPicPr>
          <p:cNvPr id="18" name="Picture 17"/>
          <p:cNvPicPr>
            <a:picLocks noChangeAspect="1"/>
          </p:cNvPicPr>
          <p:nvPr/>
        </p:nvPicPr>
        <p:blipFill>
          <a:blip r:embed="rId8"/>
          <a:stretch>
            <a:fillRect/>
          </a:stretch>
        </p:blipFill>
        <p:spPr>
          <a:xfrm>
            <a:off x="10608816" y="3067135"/>
            <a:ext cx="1248221" cy="816044"/>
          </a:xfrm>
          <a:prstGeom prst="rect">
            <a:avLst/>
          </a:prstGeom>
        </p:spPr>
      </p:pic>
      <p:sp>
        <p:nvSpPr>
          <p:cNvPr id="20" name="TextBox 19"/>
          <p:cNvSpPr txBox="1"/>
          <p:nvPr/>
        </p:nvSpPr>
        <p:spPr>
          <a:xfrm>
            <a:off x="8123237"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21" name="TextBox 20"/>
          <p:cNvSpPr txBox="1"/>
          <p:nvPr/>
        </p:nvSpPr>
        <p:spPr>
          <a:xfrm>
            <a:off x="1188454"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22" name="TextBox 21"/>
          <p:cNvSpPr txBox="1"/>
          <p:nvPr/>
        </p:nvSpPr>
        <p:spPr>
          <a:xfrm>
            <a:off x="6751637"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23" name="Straight Arrow Connector 22"/>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22991" y="3769897"/>
            <a:ext cx="86626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a:t>
            </a:r>
          </a:p>
        </p:txBody>
      </p:sp>
      <p:cxnSp>
        <p:nvCxnSpPr>
          <p:cNvPr id="25" name="Straight Arrow Connector 24"/>
          <p:cNvCxnSpPr/>
          <p:nvPr/>
        </p:nvCxnSpPr>
        <p:spPr>
          <a:xfrm>
            <a:off x="9297582" y="3642229"/>
            <a:ext cx="1169202" cy="7433"/>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266238" y="4047373"/>
            <a:ext cx="1475441" cy="114272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580437" y="43354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94437" y="3794629"/>
            <a:ext cx="1810147"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sp>
        <p:nvSpPr>
          <p:cNvPr id="30" name="TextBox 29"/>
          <p:cNvSpPr txBox="1"/>
          <p:nvPr/>
        </p:nvSpPr>
        <p:spPr>
          <a:xfrm>
            <a:off x="350837" y="2169798"/>
            <a:ext cx="2133600"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3</a:t>
            </a:r>
            <a:r>
              <a:rPr lang="en-AU" baseline="30000" dirty="0" smtClean="0">
                <a:gradFill>
                  <a:gsLst>
                    <a:gs pos="2917">
                      <a:schemeClr val="tx1"/>
                    </a:gs>
                    <a:gs pos="30000">
                      <a:schemeClr val="tx1"/>
                    </a:gs>
                  </a:gsLst>
                  <a:lin ang="5400000" scaled="0"/>
                </a:gradFill>
              </a:rPr>
              <a:t>rd</a:t>
            </a:r>
            <a:r>
              <a:rPr lang="en-AU" dirty="0" smtClean="0">
                <a:gradFill>
                  <a:gsLst>
                    <a:gs pos="2917">
                      <a:schemeClr val="tx1"/>
                    </a:gs>
                    <a:gs pos="30000">
                      <a:schemeClr val="tx1"/>
                    </a:gs>
                  </a:gsLst>
                  <a:lin ang="5400000" scaled="0"/>
                </a:gradFill>
              </a:rPr>
              <a:t> Party MCU or Video GW</a:t>
            </a:r>
          </a:p>
        </p:txBody>
      </p:sp>
      <p:sp>
        <p:nvSpPr>
          <p:cNvPr id="31" name="Rectangle 30"/>
          <p:cNvSpPr/>
          <p:nvPr/>
        </p:nvSpPr>
        <p:spPr bwMode="auto">
          <a:xfrm>
            <a:off x="200554" y="2201862"/>
            <a:ext cx="2709485"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32" name="Straight Arrow Connector 31"/>
          <p:cNvCxnSpPr/>
          <p:nvPr/>
        </p:nvCxnSpPr>
        <p:spPr>
          <a:xfrm flipV="1">
            <a:off x="1493254"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645654" y="41830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9"/>
          <a:stretch>
            <a:fillRect/>
          </a:stretch>
        </p:blipFill>
        <p:spPr>
          <a:xfrm>
            <a:off x="1493837" y="2735262"/>
            <a:ext cx="896762" cy="1317635"/>
          </a:xfrm>
          <a:prstGeom prst="rect">
            <a:avLst/>
          </a:prstGeom>
        </p:spPr>
      </p:pic>
      <p:pic>
        <p:nvPicPr>
          <p:cNvPr id="35" name="Picture 34"/>
          <p:cNvPicPr>
            <a:picLocks noChangeAspect="1"/>
          </p:cNvPicPr>
          <p:nvPr/>
        </p:nvPicPr>
        <p:blipFill>
          <a:blip r:embed="rId10"/>
          <a:stretch>
            <a:fillRect/>
          </a:stretch>
        </p:blipFill>
        <p:spPr>
          <a:xfrm>
            <a:off x="959854" y="5250259"/>
            <a:ext cx="1195395" cy="999066"/>
          </a:xfrm>
          <a:prstGeom prst="rect">
            <a:avLst/>
          </a:prstGeom>
        </p:spPr>
      </p:pic>
      <p:sp>
        <p:nvSpPr>
          <p:cNvPr id="36" name="Rectangle 35"/>
          <p:cNvSpPr/>
          <p:nvPr/>
        </p:nvSpPr>
        <p:spPr bwMode="auto">
          <a:xfrm>
            <a:off x="3735048" y="2450941"/>
            <a:ext cx="3036085" cy="1732121"/>
          </a:xfrm>
          <a:prstGeom prst="rect">
            <a:avLst/>
          </a:prstGeom>
          <a:noFill/>
          <a:ln w="38100">
            <a:solidFill>
              <a:schemeClr val="accent3">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37" name="Straight Arrow Connector 36"/>
          <p:cNvCxnSpPr/>
          <p:nvPr/>
        </p:nvCxnSpPr>
        <p:spPr>
          <a:xfrm>
            <a:off x="9316235" y="3794629"/>
            <a:ext cx="1169202" cy="7433"/>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113837" y="4183062"/>
            <a:ext cx="1475441" cy="1142725"/>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732837" y="43354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484437" y="3649662"/>
            <a:ext cx="1788679"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484437" y="3802062"/>
            <a:ext cx="1788679"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3064808" y="2201862"/>
            <a:ext cx="4248023" cy="274319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47" name="Picture 46"/>
          <p:cNvPicPr>
            <a:picLocks noChangeAspect="1"/>
          </p:cNvPicPr>
          <p:nvPr/>
        </p:nvPicPr>
        <p:blipFill>
          <a:blip r:embed="rId11"/>
          <a:stretch>
            <a:fillRect/>
          </a:stretch>
        </p:blipFill>
        <p:spPr>
          <a:xfrm>
            <a:off x="383194" y="2911164"/>
            <a:ext cx="1171577" cy="854291"/>
          </a:xfrm>
          <a:prstGeom prst="rect">
            <a:avLst/>
          </a:prstGeom>
        </p:spPr>
      </p:pic>
      <p:cxnSp>
        <p:nvCxnSpPr>
          <p:cNvPr id="53" name="Straight Arrow Connector 52"/>
          <p:cNvCxnSpPr/>
          <p:nvPr/>
        </p:nvCxnSpPr>
        <p:spPr>
          <a:xfrm flipV="1">
            <a:off x="1957382" y="4015436"/>
            <a:ext cx="2315734" cy="1174388"/>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6294437" y="3984938"/>
            <a:ext cx="1600200" cy="67680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12"/>
          <a:stretch>
            <a:fillRect/>
          </a:stretch>
        </p:blipFill>
        <p:spPr>
          <a:xfrm>
            <a:off x="4957884" y="5624519"/>
            <a:ext cx="1411358" cy="876960"/>
          </a:xfrm>
          <a:prstGeom prst="rect">
            <a:avLst/>
          </a:prstGeom>
        </p:spPr>
      </p:pic>
      <p:cxnSp>
        <p:nvCxnSpPr>
          <p:cNvPr id="63" name="Straight Arrow Connector 62"/>
          <p:cNvCxnSpPr/>
          <p:nvPr/>
        </p:nvCxnSpPr>
        <p:spPr>
          <a:xfrm flipV="1">
            <a:off x="5075237" y="4700300"/>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227637" y="4700300"/>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998645" y="2201862"/>
            <a:ext cx="2315592"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a:gradFill>
                  <a:gsLst>
                    <a:gs pos="2917">
                      <a:schemeClr val="tx1"/>
                    </a:gs>
                    <a:gs pos="30000">
                      <a:schemeClr val="tx1"/>
                    </a:gs>
                  </a:gsLst>
                  <a:lin ang="5400000" scaled="0"/>
                </a:gradFill>
              </a:rPr>
              <a:t>Skype for </a:t>
            </a:r>
            <a:r>
              <a:rPr lang="en-AU" dirty="0" smtClean="0">
                <a:gradFill>
                  <a:gsLst>
                    <a:gs pos="2917">
                      <a:schemeClr val="tx1"/>
                    </a:gs>
                    <a:gs pos="30000">
                      <a:schemeClr val="tx1"/>
                    </a:gs>
                  </a:gsLst>
                  <a:lin ang="5400000" scaled="0"/>
                </a:gradFill>
              </a:rPr>
              <a:t>Business</a:t>
            </a:r>
            <a:r>
              <a:rPr lang="en-AU" dirty="0">
                <a:gradFill>
                  <a:gsLst>
                    <a:gs pos="2917">
                      <a:schemeClr val="tx1"/>
                    </a:gs>
                    <a:gs pos="30000">
                      <a:schemeClr val="tx1"/>
                    </a:gs>
                  </a:gsLst>
                  <a:lin ang="5400000" scaled="0"/>
                </a:gradFill>
              </a:rPr>
              <a:t> </a:t>
            </a:r>
            <a:r>
              <a:rPr lang="en-AU" dirty="0" smtClean="0">
                <a:gradFill>
                  <a:gsLst>
                    <a:gs pos="2917">
                      <a:schemeClr val="tx1"/>
                    </a:gs>
                    <a:gs pos="30000">
                      <a:schemeClr val="tx1"/>
                    </a:gs>
                  </a:gsLst>
                  <a:lin ang="5400000" scaled="0"/>
                </a:gradFill>
              </a:rPr>
              <a:t>Room System</a:t>
            </a:r>
          </a:p>
        </p:txBody>
      </p:sp>
      <p:pic>
        <p:nvPicPr>
          <p:cNvPr id="45" name="Picture 44"/>
          <p:cNvPicPr>
            <a:picLocks noChangeAspect="1"/>
          </p:cNvPicPr>
          <p:nvPr/>
        </p:nvPicPr>
        <p:blipFill>
          <a:blip r:embed="rId13"/>
          <a:stretch>
            <a:fillRect/>
          </a:stretch>
        </p:blipFill>
        <p:spPr>
          <a:xfrm>
            <a:off x="4541837" y="1135062"/>
            <a:ext cx="1411358" cy="876960"/>
          </a:xfrm>
          <a:prstGeom prst="rect">
            <a:avLst/>
          </a:prstGeom>
        </p:spPr>
      </p:pic>
    </p:spTree>
    <p:extLst>
      <p:ext uri="{BB962C8B-B14F-4D97-AF65-F5344CB8AC3E}">
        <p14:creationId xmlns:p14="http://schemas.microsoft.com/office/powerpoint/2010/main" val="6661680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8802"/>
          </a:xfrm>
        </p:spPr>
        <p:txBody>
          <a:bodyPr/>
          <a:lstStyle/>
          <a:p>
            <a:r>
              <a:rPr lang="en-AU" dirty="0" err="1" smtClean="0"/>
              <a:t>SfB</a:t>
            </a:r>
            <a:r>
              <a:rPr lang="en-AU" dirty="0" smtClean="0"/>
              <a:t> VIS : </a:t>
            </a:r>
            <a:br>
              <a:rPr lang="en-AU" dirty="0" smtClean="0"/>
            </a:br>
            <a:r>
              <a:rPr lang="en-AU" dirty="0" smtClean="0"/>
              <a:t>Video Interoperability Server</a:t>
            </a:r>
            <a:endParaRPr lang="en-AU" dirty="0"/>
          </a:p>
        </p:txBody>
      </p:sp>
    </p:spTree>
    <p:extLst>
      <p:ext uri="{BB962C8B-B14F-4D97-AF65-F5344CB8AC3E}">
        <p14:creationId xmlns:p14="http://schemas.microsoft.com/office/powerpoint/2010/main" val="96735330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Video Interop Server (VIS)</a:t>
            </a:r>
            <a:endParaRPr lang="en-US" dirty="0"/>
          </a:p>
        </p:txBody>
      </p:sp>
      <p:sp>
        <p:nvSpPr>
          <p:cNvPr id="5" name="Text Placeholder 4"/>
          <p:cNvSpPr>
            <a:spLocks noGrp="1"/>
          </p:cNvSpPr>
          <p:nvPr>
            <p:ph type="body" sz="quarter" idx="10"/>
          </p:nvPr>
        </p:nvSpPr>
        <p:spPr/>
        <p:txBody>
          <a:bodyPr/>
          <a:lstStyle/>
          <a:p>
            <a:endParaRPr lang="en-AU"/>
          </a:p>
        </p:txBody>
      </p:sp>
      <p:sp>
        <p:nvSpPr>
          <p:cNvPr id="4" name="Text Placeholder 2"/>
          <p:cNvSpPr txBox="1">
            <a:spLocks/>
          </p:cNvSpPr>
          <p:nvPr/>
        </p:nvSpPr>
        <p:spPr>
          <a:xfrm>
            <a:off x="309789" y="3649662"/>
            <a:ext cx="11887200" cy="1794677"/>
          </a:xfrm>
          <a:prstGeom prst="rect">
            <a:avLst/>
          </a:prstGeom>
        </p:spPr>
        <p:txBody>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Acts as an </a:t>
            </a:r>
            <a:r>
              <a:rPr lang="en-US" dirty="0" smtClean="0">
                <a:solidFill>
                  <a:schemeClr val="accent3">
                    <a:lumMod val="20000"/>
                    <a:lumOff val="80000"/>
                  </a:schemeClr>
                </a:solidFill>
              </a:rPr>
              <a:t>intermediary</a:t>
            </a:r>
            <a:r>
              <a:rPr lang="en-US" dirty="0" smtClean="0"/>
              <a:t> between </a:t>
            </a:r>
            <a:r>
              <a:rPr lang="en-US" dirty="0" smtClean="0">
                <a:solidFill>
                  <a:schemeClr val="accent5">
                    <a:lumMod val="40000"/>
                    <a:lumOff val="60000"/>
                  </a:schemeClr>
                </a:solidFill>
              </a:rPr>
              <a:t>Skype for Business Server </a:t>
            </a:r>
            <a:r>
              <a:rPr lang="en-US" dirty="0" smtClean="0"/>
              <a:t>and video teleconferencing systems</a:t>
            </a:r>
          </a:p>
        </p:txBody>
      </p:sp>
    </p:spTree>
    <p:extLst>
      <p:ext uri="{BB962C8B-B14F-4D97-AF65-F5344CB8AC3E}">
        <p14:creationId xmlns:p14="http://schemas.microsoft.com/office/powerpoint/2010/main" val="3998561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VIS provide</a:t>
            </a:r>
            <a:endParaRPr lang="en-US" dirty="0"/>
          </a:p>
        </p:txBody>
      </p:sp>
      <p:sp>
        <p:nvSpPr>
          <p:cNvPr id="3" name="Text Placeholder 2"/>
          <p:cNvSpPr>
            <a:spLocks noGrp="1"/>
          </p:cNvSpPr>
          <p:nvPr>
            <p:ph type="body" sz="quarter" idx="10"/>
          </p:nvPr>
        </p:nvSpPr>
        <p:spPr>
          <a:xfrm>
            <a:off x="274638" y="1212850"/>
            <a:ext cx="11887200" cy="3582519"/>
          </a:xfrm>
        </p:spPr>
        <p:txBody>
          <a:bodyPr/>
          <a:lstStyle/>
          <a:p>
            <a:r>
              <a:rPr lang="en-US" dirty="0" smtClean="0"/>
              <a:t>Peer Calls</a:t>
            </a:r>
          </a:p>
          <a:p>
            <a:r>
              <a:rPr lang="en-US" sz="2000" dirty="0" smtClean="0">
                <a:solidFill>
                  <a:schemeClr val="tx1"/>
                </a:solidFill>
                <a:latin typeface="+mn-lt"/>
              </a:rPr>
              <a:t>A VTC user can call a Skype for Business 2015 or Lync 2013 client directly </a:t>
            </a:r>
          </a:p>
          <a:p>
            <a:r>
              <a:rPr lang="en-US" sz="2000" dirty="0" smtClean="0">
                <a:solidFill>
                  <a:schemeClr val="tx1"/>
                </a:solidFill>
                <a:latin typeface="+mn-lt"/>
              </a:rPr>
              <a:t>Single video stream of a specific resolution and frame rate provided by each end</a:t>
            </a:r>
          </a:p>
          <a:p>
            <a:endParaRPr lang="en-US" sz="800" dirty="0">
              <a:solidFill>
                <a:schemeClr val="tx1"/>
              </a:solidFill>
            </a:endParaRPr>
          </a:p>
          <a:p>
            <a:endParaRPr lang="en-US" sz="2000" dirty="0" smtClean="0"/>
          </a:p>
          <a:p>
            <a:r>
              <a:rPr lang="en-US" dirty="0" smtClean="0"/>
              <a:t>Conference Calls</a:t>
            </a:r>
            <a:endParaRPr lang="en-US" dirty="0"/>
          </a:p>
          <a:p>
            <a:r>
              <a:rPr lang="en-US" sz="2000" dirty="0" smtClean="0">
                <a:solidFill>
                  <a:schemeClr val="tx1"/>
                </a:solidFill>
                <a:latin typeface="+mn-lt"/>
              </a:rPr>
              <a:t>A VTC user can join meetings hosted on a </a:t>
            </a:r>
            <a:r>
              <a:rPr lang="en-US" sz="2000" dirty="0">
                <a:solidFill>
                  <a:schemeClr val="tx1"/>
                </a:solidFill>
                <a:latin typeface="+mn-lt"/>
              </a:rPr>
              <a:t>Skype for </a:t>
            </a:r>
            <a:r>
              <a:rPr lang="en-US" sz="2000" dirty="0" smtClean="0">
                <a:solidFill>
                  <a:schemeClr val="tx1"/>
                </a:solidFill>
                <a:latin typeface="+mn-lt"/>
              </a:rPr>
              <a:t>Business 2015 or Lync 2013 AVMCU</a:t>
            </a:r>
          </a:p>
          <a:p>
            <a:r>
              <a:rPr lang="en-US" sz="2000" dirty="0" smtClean="0">
                <a:solidFill>
                  <a:schemeClr val="tx1"/>
                </a:solidFill>
                <a:latin typeface="+mn-lt"/>
              </a:rPr>
              <a:t>Call and conference control actions</a:t>
            </a:r>
          </a:p>
          <a:p>
            <a:endParaRPr lang="en-US" sz="2000" dirty="0" smtClean="0">
              <a:solidFill>
                <a:schemeClr val="tx1"/>
              </a:solidFill>
            </a:endParaRPr>
          </a:p>
        </p:txBody>
      </p:sp>
    </p:spTree>
    <p:extLst>
      <p:ext uri="{BB962C8B-B14F-4D97-AF65-F5344CB8AC3E}">
        <p14:creationId xmlns:p14="http://schemas.microsoft.com/office/powerpoint/2010/main" val="22978020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734"/>
          </a:xfrm>
        </p:spPr>
        <p:txBody>
          <a:bodyPr/>
          <a:lstStyle/>
          <a:p>
            <a:r>
              <a:rPr lang="en-AU" dirty="0" smtClean="0"/>
              <a:t>Agenda</a:t>
            </a:r>
            <a:endParaRPr lang="en-AU" dirty="0"/>
          </a:p>
        </p:txBody>
      </p:sp>
      <p:sp>
        <p:nvSpPr>
          <p:cNvPr id="3" name="Rectangle 2"/>
          <p:cNvSpPr/>
          <p:nvPr/>
        </p:nvSpPr>
        <p:spPr>
          <a:xfrm>
            <a:off x="350837" y="3307570"/>
            <a:ext cx="8534400" cy="169277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AU" sz="2800" dirty="0">
                <a:latin typeface="+mj-lt"/>
              </a:rPr>
              <a:t>Standards Based Video Interop</a:t>
            </a:r>
          </a:p>
          <a:p>
            <a:pPr marL="457200" indent="-457200">
              <a:spcBef>
                <a:spcPts val="600"/>
              </a:spcBef>
              <a:spcAft>
                <a:spcPts val="600"/>
              </a:spcAft>
              <a:buFont typeface="Arial" panose="020B0604020202020204" pitchFamily="34" charset="0"/>
              <a:buChar char="•"/>
            </a:pPr>
            <a:r>
              <a:rPr lang="en-AU" sz="2800" dirty="0">
                <a:latin typeface="+mj-lt"/>
              </a:rPr>
              <a:t>Interoperability modelling for Video</a:t>
            </a:r>
          </a:p>
          <a:p>
            <a:pPr marL="457200" indent="-457200">
              <a:spcBef>
                <a:spcPts val="600"/>
              </a:spcBef>
              <a:spcAft>
                <a:spcPts val="600"/>
              </a:spcAft>
              <a:buFont typeface="Arial" panose="020B0604020202020204" pitchFamily="34" charset="0"/>
              <a:buChar char="•"/>
            </a:pPr>
            <a:r>
              <a:rPr lang="en-AU" sz="2800" dirty="0" smtClean="0">
                <a:latin typeface="+mj-lt"/>
              </a:rPr>
              <a:t>Skype for Business </a:t>
            </a:r>
            <a:r>
              <a:rPr lang="en-AU" sz="2800" dirty="0">
                <a:latin typeface="+mj-lt"/>
              </a:rPr>
              <a:t>Video Interoperability </a:t>
            </a:r>
            <a:r>
              <a:rPr lang="en-AU" sz="2800" dirty="0" smtClean="0">
                <a:latin typeface="+mj-lt"/>
              </a:rPr>
              <a:t>Server (VIS)</a:t>
            </a:r>
            <a:endParaRPr lang="en-AU" sz="2800" dirty="0">
              <a:latin typeface="+mj-lt"/>
            </a:endParaRPr>
          </a:p>
        </p:txBody>
      </p:sp>
    </p:spTree>
    <p:extLst>
      <p:ext uri="{BB962C8B-B14F-4D97-AF65-F5344CB8AC3E}">
        <p14:creationId xmlns:p14="http://schemas.microsoft.com/office/powerpoint/2010/main" val="28630046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VIS </a:t>
            </a:r>
            <a:r>
              <a:rPr lang="en-US" i="1" dirty="0" smtClean="0"/>
              <a:t>not </a:t>
            </a:r>
            <a:r>
              <a:rPr lang="en-US" dirty="0" smtClean="0"/>
              <a:t>provide</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No Presence</a:t>
            </a:r>
          </a:p>
          <a:p>
            <a:r>
              <a:rPr lang="en-US" sz="2000" dirty="0" smtClean="0">
                <a:solidFill>
                  <a:schemeClr val="tx1"/>
                </a:solidFill>
                <a:latin typeface="+mn-lt"/>
              </a:rPr>
              <a:t>The VTC is not registered to SfB Server and VIS does not relay presence information in either direction</a:t>
            </a:r>
          </a:p>
          <a:p>
            <a:endParaRPr lang="en-US" sz="2000" dirty="0">
              <a:solidFill>
                <a:schemeClr val="tx1"/>
              </a:solidFill>
            </a:endParaRPr>
          </a:p>
          <a:p>
            <a:r>
              <a:rPr lang="en-US" dirty="0" smtClean="0"/>
              <a:t>No Content Sharing</a:t>
            </a:r>
            <a:endParaRPr lang="en-US" dirty="0"/>
          </a:p>
          <a:p>
            <a:r>
              <a:rPr lang="en-US" sz="2000" dirty="0" smtClean="0">
                <a:solidFill>
                  <a:schemeClr val="tx1"/>
                </a:solidFill>
                <a:latin typeface="+mn-lt"/>
              </a:rPr>
              <a:t>No desktop, application or any other content sharing modality is supported through VIS</a:t>
            </a:r>
          </a:p>
          <a:p>
            <a:endParaRPr lang="en-US" sz="2000" dirty="0" smtClean="0">
              <a:solidFill>
                <a:schemeClr val="tx1"/>
              </a:solidFill>
            </a:endParaRPr>
          </a:p>
          <a:p>
            <a:r>
              <a:rPr lang="en-US" dirty="0" smtClean="0"/>
              <a:t>No Federated or Online Meetings</a:t>
            </a:r>
            <a:endParaRPr lang="en-US" dirty="0"/>
          </a:p>
          <a:p>
            <a:r>
              <a:rPr lang="en-US" sz="2000" dirty="0" smtClean="0">
                <a:solidFill>
                  <a:schemeClr val="tx1"/>
                </a:solidFill>
                <a:latin typeface="+mn-lt"/>
              </a:rPr>
              <a:t>A VTC can only join Skype Meetings hosted in the same topology as the trunked VIS pool</a:t>
            </a:r>
            <a:endParaRPr lang="en-US" sz="2000" dirty="0">
              <a:solidFill>
                <a:schemeClr val="tx1"/>
              </a:solidFill>
              <a:latin typeface="+mn-lt"/>
            </a:endParaRPr>
          </a:p>
          <a:p>
            <a:endParaRPr lang="en-US" sz="2000" dirty="0" smtClean="0">
              <a:solidFill>
                <a:schemeClr val="tx1"/>
              </a:solidFill>
            </a:endParaRPr>
          </a:p>
          <a:p>
            <a:r>
              <a:rPr lang="en-US" dirty="0"/>
              <a:t>No External VTCs</a:t>
            </a:r>
          </a:p>
          <a:p>
            <a:r>
              <a:rPr lang="en-US" sz="2000" dirty="0">
                <a:solidFill>
                  <a:schemeClr val="tx1"/>
                </a:solidFill>
                <a:latin typeface="+mn-lt"/>
              </a:rPr>
              <a:t>Only VTCs with local network access to the video gateway and VIS are supported</a:t>
            </a:r>
          </a:p>
          <a:p>
            <a:r>
              <a:rPr lang="en-US" sz="2000" dirty="0">
                <a:solidFill>
                  <a:schemeClr val="tx1"/>
                </a:solidFill>
                <a:latin typeface="+mn-lt"/>
              </a:rPr>
              <a:t>External SfB and Lync clients are supported via the Edge </a:t>
            </a:r>
            <a:r>
              <a:rPr lang="en-US" sz="2000" dirty="0" smtClean="0">
                <a:solidFill>
                  <a:schemeClr val="tx1"/>
                </a:solidFill>
                <a:latin typeface="+mn-lt"/>
              </a:rPr>
              <a:t>Server</a:t>
            </a:r>
            <a:endParaRPr lang="en-US" sz="2000" dirty="0">
              <a:solidFill>
                <a:schemeClr val="tx1"/>
              </a:solidFill>
              <a:latin typeface="+mn-lt"/>
            </a:endParaRPr>
          </a:p>
        </p:txBody>
      </p:sp>
    </p:spTree>
    <p:extLst>
      <p:ext uri="{BB962C8B-B14F-4D97-AF65-F5344CB8AC3E}">
        <p14:creationId xmlns:p14="http://schemas.microsoft.com/office/powerpoint/2010/main" val="377913021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VIS </a:t>
            </a:r>
            <a:r>
              <a:rPr lang="en-US" i="1" dirty="0" smtClean="0"/>
              <a:t>not </a:t>
            </a:r>
            <a:r>
              <a:rPr lang="en-US" dirty="0" smtClean="0"/>
              <a:t>provide</a:t>
            </a:r>
            <a:endParaRPr lang="en-US" dirty="0"/>
          </a:p>
        </p:txBody>
      </p:sp>
      <p:sp>
        <p:nvSpPr>
          <p:cNvPr id="3" name="Text Placeholder 2"/>
          <p:cNvSpPr>
            <a:spLocks noGrp="1"/>
          </p:cNvSpPr>
          <p:nvPr>
            <p:ph type="body" sz="quarter" idx="10"/>
          </p:nvPr>
        </p:nvSpPr>
        <p:spPr/>
        <p:txBody>
          <a:bodyPr/>
          <a:lstStyle/>
          <a:p>
            <a:r>
              <a:rPr lang="en-US" dirty="0" smtClean="0"/>
              <a:t>No RTV or CCCP Support</a:t>
            </a:r>
          </a:p>
          <a:p>
            <a:r>
              <a:rPr lang="en-US" sz="2000" dirty="0" smtClean="0">
                <a:solidFill>
                  <a:schemeClr val="tx1"/>
                </a:solidFill>
                <a:latin typeface="+mn-lt"/>
              </a:rPr>
              <a:t>VIS only supports transcoding H.264 video for Lync/SfB clients</a:t>
            </a:r>
          </a:p>
          <a:p>
            <a:r>
              <a:rPr lang="en-US" sz="2000" dirty="0" smtClean="0">
                <a:solidFill>
                  <a:schemeClr val="tx1"/>
                </a:solidFill>
                <a:latin typeface="+mn-lt"/>
              </a:rPr>
              <a:t>No interop with Lync 2010 and older clients</a:t>
            </a:r>
          </a:p>
          <a:p>
            <a:r>
              <a:rPr lang="en-US" sz="2000" dirty="0" smtClean="0">
                <a:solidFill>
                  <a:schemeClr val="tx1"/>
                </a:solidFill>
                <a:latin typeface="+mn-lt"/>
              </a:rPr>
              <a:t>Cannot drag-and-drop VTCs into Skype Meetings</a:t>
            </a:r>
          </a:p>
          <a:p>
            <a:endParaRPr lang="en-US" sz="2000" dirty="0">
              <a:solidFill>
                <a:schemeClr val="tx1"/>
              </a:solidFill>
            </a:endParaRPr>
          </a:p>
          <a:p>
            <a:r>
              <a:rPr lang="en-US" dirty="0"/>
              <a:t>No PSTN Calling</a:t>
            </a:r>
          </a:p>
          <a:p>
            <a:pPr lvl="1"/>
            <a:r>
              <a:rPr lang="en-US" dirty="0">
                <a:solidFill>
                  <a:schemeClr val="tx1"/>
                </a:solidFill>
              </a:rPr>
              <a:t>A VTC can neither place nor receive calls to the PSTN</a:t>
            </a:r>
          </a:p>
          <a:p>
            <a:endParaRPr lang="en-US" sz="2000" dirty="0">
              <a:solidFill>
                <a:schemeClr val="tx1"/>
              </a:solidFill>
              <a:latin typeface="+mn-lt"/>
            </a:endParaRPr>
          </a:p>
          <a:p>
            <a:r>
              <a:rPr lang="en-US" dirty="0" smtClean="0">
                <a:solidFill>
                  <a:schemeClr val="tx2"/>
                </a:solidFill>
              </a:rPr>
              <a:t>Limited Standards-Based Features and Compatibility</a:t>
            </a:r>
          </a:p>
          <a:p>
            <a:r>
              <a:rPr lang="en-US" sz="2000" dirty="0" smtClean="0">
                <a:solidFill>
                  <a:schemeClr val="tx1"/>
                </a:solidFill>
                <a:latin typeface="+mn-lt"/>
              </a:rPr>
              <a:t>No H.323, H.263, ISDN, TIP/ITP (multiscreen immersive rooms)</a:t>
            </a:r>
          </a:p>
          <a:p>
            <a:r>
              <a:rPr lang="en-US" sz="2000" dirty="0" smtClean="0">
                <a:solidFill>
                  <a:schemeClr val="tx1"/>
                </a:solidFill>
                <a:latin typeface="+mn-lt"/>
              </a:rPr>
              <a:t>Active Speaker only, no continuous presence or ‘gallery’ view</a:t>
            </a:r>
          </a:p>
        </p:txBody>
      </p:sp>
    </p:spTree>
    <p:extLst>
      <p:ext uri="{BB962C8B-B14F-4D97-AF65-F5344CB8AC3E}">
        <p14:creationId xmlns:p14="http://schemas.microsoft.com/office/powerpoint/2010/main" val="32386101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 </a:t>
            </a:r>
            <a:r>
              <a:rPr lang="en-US" dirty="0"/>
              <a:t>o</a:t>
            </a:r>
            <a:r>
              <a:rPr lang="en-US" dirty="0" smtClean="0"/>
              <a:t>peration mode</a:t>
            </a:r>
            <a:endParaRPr lang="en-US" dirty="0"/>
          </a:p>
        </p:txBody>
      </p:sp>
      <p:sp>
        <p:nvSpPr>
          <p:cNvPr id="3" name="Text Placeholder 2"/>
          <p:cNvSpPr>
            <a:spLocks noGrp="1"/>
          </p:cNvSpPr>
          <p:nvPr>
            <p:ph type="body" sz="quarter" idx="10"/>
          </p:nvPr>
        </p:nvSpPr>
        <p:spPr>
          <a:xfrm>
            <a:off x="274638" y="1212850"/>
            <a:ext cx="11887200" cy="3785652"/>
          </a:xfrm>
        </p:spPr>
        <p:txBody>
          <a:bodyPr/>
          <a:lstStyle/>
          <a:p>
            <a:r>
              <a:rPr lang="en-US" dirty="0" smtClean="0"/>
              <a:t>A voice trunk, yet for video (and audio)</a:t>
            </a:r>
          </a:p>
          <a:p>
            <a:r>
              <a:rPr lang="en-US" sz="2000" dirty="0" smtClean="0">
                <a:solidFill>
                  <a:schemeClr val="tx1"/>
                </a:solidFill>
                <a:latin typeface="+mn-lt"/>
              </a:rPr>
              <a:t>The Video Interop Server acts very much like a Mediation Server: SIP Trunk to CUCM</a:t>
            </a:r>
          </a:p>
          <a:p>
            <a:endParaRPr lang="en-US" sz="2000" dirty="0">
              <a:solidFill>
                <a:schemeClr val="tx1"/>
              </a:solidFill>
            </a:endParaRPr>
          </a:p>
          <a:p>
            <a:endParaRPr lang="en-US" dirty="0" smtClean="0"/>
          </a:p>
          <a:p>
            <a:endParaRPr lang="en-US" dirty="0"/>
          </a:p>
          <a:p>
            <a:endParaRPr lang="en-US" dirty="0" smtClean="0"/>
          </a:p>
          <a:p>
            <a:pPr lvl="1"/>
            <a:endParaRPr lang="en-US" dirty="0" smtClean="0"/>
          </a:p>
        </p:txBody>
      </p:sp>
      <p:pic>
        <p:nvPicPr>
          <p:cNvPr id="20" name="Picture 19"/>
          <p:cNvPicPr>
            <a:picLocks noChangeAspect="1"/>
          </p:cNvPicPr>
          <p:nvPr/>
        </p:nvPicPr>
        <p:blipFill>
          <a:blip r:embed="rId3"/>
          <a:stretch>
            <a:fillRect/>
          </a:stretch>
        </p:blipFill>
        <p:spPr>
          <a:xfrm>
            <a:off x="3096563" y="3116262"/>
            <a:ext cx="6217345" cy="915900"/>
          </a:xfrm>
          <a:prstGeom prst="rect">
            <a:avLst/>
          </a:prstGeom>
        </p:spPr>
      </p:pic>
      <p:pic>
        <p:nvPicPr>
          <p:cNvPr id="21" name="Picture 20"/>
          <p:cNvPicPr>
            <a:picLocks noChangeAspect="1"/>
          </p:cNvPicPr>
          <p:nvPr/>
        </p:nvPicPr>
        <p:blipFill>
          <a:blip r:embed="rId4"/>
          <a:stretch>
            <a:fillRect/>
          </a:stretch>
        </p:blipFill>
        <p:spPr>
          <a:xfrm>
            <a:off x="3122567" y="4811862"/>
            <a:ext cx="6191341" cy="971400"/>
          </a:xfrm>
          <a:prstGeom prst="rect">
            <a:avLst/>
          </a:prstGeom>
        </p:spPr>
      </p:pic>
      <p:sp>
        <p:nvSpPr>
          <p:cNvPr id="23" name="Rectangle 22"/>
          <p:cNvSpPr/>
          <p:nvPr/>
        </p:nvSpPr>
        <p:spPr bwMode="auto">
          <a:xfrm>
            <a:off x="4654549" y="2824480"/>
            <a:ext cx="1497013" cy="3263582"/>
          </a:xfrm>
          <a:prstGeom prst="rect">
            <a:avLst/>
          </a:prstGeom>
          <a:noFill/>
          <a:ln w="38100">
            <a:solidFill>
              <a:schemeClr val="accent5"/>
            </a:solidFill>
            <a:headEnd type="none" w="med" len="med"/>
            <a:tailEnd type="none" w="med" len="me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81968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9" presetClass="emph" presetSubtype="0" nodeType="withEffect">
                                  <p:stCondLst>
                                    <p:cond delay="0"/>
                                  </p:stCondLst>
                                  <p:childTnLst>
                                    <p:set>
                                      <p:cBhvr rctx="PPT">
                                        <p:cTn id="12" dur="indefinite"/>
                                        <p:tgtEl>
                                          <p:spTgt spid="20"/>
                                        </p:tgtEl>
                                        <p:attrNameLst>
                                          <p:attrName>style.opacity</p:attrName>
                                        </p:attrNameLst>
                                      </p:cBhvr>
                                      <p:to>
                                        <p:strVal val="0.25"/>
                                      </p:to>
                                    </p:set>
                                    <p:animEffect filter="image" prLst="opacity: 0.25">
                                      <p:cBhvr rctx="IE">
                                        <p:cTn id="13" dur="indefinite"/>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765300" y="3735447"/>
            <a:ext cx="8905875" cy="1543050"/>
          </a:xfrm>
          <a:prstGeom prst="rect">
            <a:avLst/>
          </a:prstGeom>
        </p:spPr>
      </p:pic>
      <p:sp>
        <p:nvSpPr>
          <p:cNvPr id="2" name="Title 1"/>
          <p:cNvSpPr>
            <a:spLocks noGrp="1"/>
          </p:cNvSpPr>
          <p:nvPr>
            <p:ph type="title"/>
          </p:nvPr>
        </p:nvSpPr>
        <p:spPr/>
        <p:txBody>
          <a:bodyPr/>
          <a:lstStyle/>
          <a:p>
            <a:r>
              <a:rPr lang="en-US" dirty="0"/>
              <a:t>How does VIS </a:t>
            </a:r>
            <a:r>
              <a:rPr lang="en-US" dirty="0" smtClean="0"/>
              <a:t>work</a:t>
            </a:r>
            <a:endParaRPr lang="en-US" dirty="0"/>
          </a:p>
        </p:txBody>
      </p:sp>
      <p:sp>
        <p:nvSpPr>
          <p:cNvPr id="3" name="Text Placeholder 2"/>
          <p:cNvSpPr>
            <a:spLocks noGrp="1"/>
          </p:cNvSpPr>
          <p:nvPr>
            <p:ph type="body" sz="quarter" idx="10"/>
          </p:nvPr>
        </p:nvSpPr>
        <p:spPr/>
        <p:txBody>
          <a:bodyPr/>
          <a:lstStyle/>
          <a:p>
            <a:r>
              <a:rPr lang="en-US" dirty="0" smtClean="0">
                <a:solidFill>
                  <a:schemeClr val="tx2"/>
                </a:solidFill>
              </a:rPr>
              <a:t>Transcodes </a:t>
            </a:r>
            <a:r>
              <a:rPr lang="en-US" dirty="0" smtClean="0"/>
              <a:t>video </a:t>
            </a:r>
            <a:r>
              <a:rPr lang="en-US" dirty="0"/>
              <a:t>in both directions</a:t>
            </a:r>
          </a:p>
          <a:p>
            <a:pPr lvl="1"/>
            <a:r>
              <a:rPr lang="en-US" dirty="0" smtClean="0">
                <a:solidFill>
                  <a:schemeClr val="tx1"/>
                </a:solidFill>
              </a:rPr>
              <a:t>Handles conversion of SVC and AVC streams without the need for traditional transcoding</a:t>
            </a:r>
          </a:p>
          <a:p>
            <a:pPr lvl="1"/>
            <a:r>
              <a:rPr lang="en-US" dirty="0" smtClean="0">
                <a:solidFill>
                  <a:schemeClr val="tx1"/>
                </a:solidFill>
              </a:rPr>
              <a:t>Used in Peer to Peer Calls and simple Skype Meetings</a:t>
            </a:r>
            <a:endParaRPr lang="en-US" dirty="0">
              <a:solidFill>
                <a:schemeClr val="tx1"/>
              </a:solidFill>
            </a:endParaRPr>
          </a:p>
        </p:txBody>
      </p:sp>
      <p:sp>
        <p:nvSpPr>
          <p:cNvPr id="8" name="Rectangle 7"/>
          <p:cNvSpPr/>
          <p:nvPr/>
        </p:nvSpPr>
        <p:spPr>
          <a:xfrm>
            <a:off x="7285037" y="4122566"/>
            <a:ext cx="1676400" cy="400110"/>
          </a:xfrm>
          <a:prstGeom prst="rect">
            <a:avLst/>
          </a:prstGeom>
        </p:spPr>
        <p:txBody>
          <a:bodyPr wrap="square">
            <a:spAutoFit/>
          </a:bodyPr>
          <a:lstStyle/>
          <a:p>
            <a:pPr algn="ctr"/>
            <a:r>
              <a:rPr lang="en-US" sz="2000" dirty="0" smtClean="0">
                <a:solidFill>
                  <a:schemeClr val="accent6">
                    <a:lumMod val="60000"/>
                    <a:lumOff val="40000"/>
                  </a:schemeClr>
                </a:solidFill>
              </a:rPr>
              <a:t>H.264 </a:t>
            </a:r>
            <a:r>
              <a:rPr lang="en-US" sz="2000" u="sng" dirty="0" smtClean="0">
                <a:solidFill>
                  <a:schemeClr val="accent6">
                    <a:lumMod val="60000"/>
                    <a:lumOff val="40000"/>
                  </a:schemeClr>
                </a:solidFill>
              </a:rPr>
              <a:t>S</a:t>
            </a:r>
            <a:r>
              <a:rPr lang="en-US" sz="2000" dirty="0" smtClean="0">
                <a:solidFill>
                  <a:schemeClr val="accent6">
                    <a:lumMod val="60000"/>
                    <a:lumOff val="40000"/>
                  </a:schemeClr>
                </a:solidFill>
              </a:rPr>
              <a:t>VC</a:t>
            </a:r>
            <a:endParaRPr lang="en-US" sz="2000" dirty="0">
              <a:solidFill>
                <a:schemeClr val="accent6">
                  <a:lumMod val="60000"/>
                  <a:lumOff val="40000"/>
                </a:schemeClr>
              </a:solidFill>
            </a:endParaRPr>
          </a:p>
        </p:txBody>
      </p:sp>
      <p:sp>
        <p:nvSpPr>
          <p:cNvPr id="10" name="Rectangle 9"/>
          <p:cNvSpPr/>
          <p:nvPr/>
        </p:nvSpPr>
        <p:spPr>
          <a:xfrm>
            <a:off x="3627437" y="4106862"/>
            <a:ext cx="1600200" cy="400110"/>
          </a:xfrm>
          <a:prstGeom prst="rect">
            <a:avLst/>
          </a:prstGeom>
        </p:spPr>
        <p:txBody>
          <a:bodyPr wrap="square">
            <a:spAutoFit/>
          </a:bodyPr>
          <a:lstStyle/>
          <a:p>
            <a:pPr algn="ctr"/>
            <a:r>
              <a:rPr lang="en-US" sz="2000" dirty="0" smtClean="0">
                <a:solidFill>
                  <a:schemeClr val="accent3">
                    <a:lumMod val="20000"/>
                    <a:lumOff val="80000"/>
                  </a:schemeClr>
                </a:solidFill>
              </a:rPr>
              <a:t>H.264 </a:t>
            </a:r>
            <a:r>
              <a:rPr lang="en-US" sz="2000" u="sng" dirty="0" smtClean="0">
                <a:solidFill>
                  <a:schemeClr val="accent3">
                    <a:lumMod val="20000"/>
                    <a:lumOff val="80000"/>
                  </a:schemeClr>
                </a:solidFill>
              </a:rPr>
              <a:t>A</a:t>
            </a:r>
            <a:r>
              <a:rPr lang="en-US" sz="2000" dirty="0" smtClean="0">
                <a:solidFill>
                  <a:schemeClr val="accent3">
                    <a:lumMod val="20000"/>
                    <a:lumOff val="80000"/>
                  </a:schemeClr>
                </a:solidFill>
              </a:rPr>
              <a:t>VC</a:t>
            </a:r>
            <a:endParaRPr lang="en-US" sz="2000" dirty="0">
              <a:solidFill>
                <a:schemeClr val="accent3">
                  <a:lumMod val="20000"/>
                  <a:lumOff val="80000"/>
                </a:schemeClr>
              </a:solidFill>
            </a:endParaRPr>
          </a:p>
        </p:txBody>
      </p:sp>
      <p:grpSp>
        <p:nvGrpSpPr>
          <p:cNvPr id="4" name="Group 3"/>
          <p:cNvGrpSpPr/>
          <p:nvPr/>
        </p:nvGrpSpPr>
        <p:grpSpPr>
          <a:xfrm>
            <a:off x="4922837" y="5478462"/>
            <a:ext cx="2528658" cy="948955"/>
            <a:chOff x="4824355" y="5554662"/>
            <a:chExt cx="2528658" cy="948955"/>
          </a:xfrm>
        </p:grpSpPr>
        <p:sp>
          <p:nvSpPr>
            <p:cNvPr id="15" name="Rounded Rectangle 14"/>
            <p:cNvSpPr/>
            <p:nvPr/>
          </p:nvSpPr>
          <p:spPr bwMode="auto">
            <a:xfrm>
              <a:off x="4824355" y="6141203"/>
              <a:ext cx="2528658" cy="36241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Media Stack</a:t>
              </a:r>
            </a:p>
          </p:txBody>
        </p:sp>
        <p:sp>
          <p:nvSpPr>
            <p:cNvPr id="16" name="Rounded Rectangle 15"/>
            <p:cNvSpPr/>
            <p:nvPr/>
          </p:nvSpPr>
          <p:spPr bwMode="auto">
            <a:xfrm>
              <a:off x="4824355" y="5554662"/>
              <a:ext cx="2528658" cy="49420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45713" tIns="45713" rIns="45713" bIns="45713" numCol="1" spcCol="0" rtlCol="0" fromWordArt="0" anchor="t" anchorCtr="0" forceAA="0" compatLnSpc="1">
              <a:prstTxWarp prst="textNoShape">
                <a:avLst/>
              </a:prstTxWarp>
              <a:noAutofit/>
            </a:bodyPr>
            <a:lstStyle/>
            <a:p>
              <a:pPr algn="ctr" defTabSz="913924" fontAlgn="base">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Signaling</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4898484" y="5628792"/>
              <a:ext cx="625988" cy="3624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6648783" y="5632907"/>
              <a:ext cx="625988" cy="362413"/>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4"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Arrow Connector 18"/>
            <p:cNvCxnSpPr/>
            <p:nvPr/>
          </p:nvCxnSpPr>
          <p:spPr>
            <a:xfrm>
              <a:off x="5524472" y="5858585"/>
              <a:ext cx="1124312" cy="41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29190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VIS </a:t>
            </a:r>
            <a:r>
              <a:rPr lang="en-US" dirty="0" smtClean="0"/>
              <a:t>work</a:t>
            </a:r>
            <a:endParaRPr lang="en-US" dirty="0"/>
          </a:p>
        </p:txBody>
      </p:sp>
      <p:sp>
        <p:nvSpPr>
          <p:cNvPr id="3" name="Text Placeholder 2"/>
          <p:cNvSpPr>
            <a:spLocks noGrp="1"/>
          </p:cNvSpPr>
          <p:nvPr>
            <p:ph type="body" sz="quarter" idx="10"/>
          </p:nvPr>
        </p:nvSpPr>
        <p:spPr/>
        <p:txBody>
          <a:bodyPr/>
          <a:lstStyle/>
          <a:p>
            <a:r>
              <a:rPr lang="en-US" dirty="0" smtClean="0">
                <a:solidFill>
                  <a:schemeClr val="tx2"/>
                </a:solidFill>
              </a:rPr>
              <a:t>Can transcode additional </a:t>
            </a:r>
            <a:r>
              <a:rPr lang="en-US" dirty="0" smtClean="0"/>
              <a:t>video streams</a:t>
            </a:r>
            <a:endParaRPr lang="en-US" dirty="0"/>
          </a:p>
          <a:p>
            <a:pPr lvl="1"/>
            <a:r>
              <a:rPr lang="en-US" dirty="0" smtClean="0">
                <a:solidFill>
                  <a:schemeClr val="tx1"/>
                </a:solidFill>
              </a:rPr>
              <a:t>Transcodes a single AVC stream </a:t>
            </a:r>
            <a:r>
              <a:rPr lang="en-US" dirty="0">
                <a:solidFill>
                  <a:schemeClr val="tx1"/>
                </a:solidFill>
              </a:rPr>
              <a:t>into one or more SVC streams in conference </a:t>
            </a:r>
            <a:r>
              <a:rPr lang="en-US" dirty="0" smtClean="0">
                <a:solidFill>
                  <a:schemeClr val="tx1"/>
                </a:solidFill>
              </a:rPr>
              <a:t>calls</a:t>
            </a:r>
          </a:p>
          <a:p>
            <a:pPr lvl="1"/>
            <a:r>
              <a:rPr lang="en-US" dirty="0" smtClean="0"/>
              <a:t>Capability can </a:t>
            </a:r>
            <a:r>
              <a:rPr lang="en-US" dirty="0"/>
              <a:t>be disabled to increase </a:t>
            </a:r>
            <a:r>
              <a:rPr lang="en-US" dirty="0" smtClean="0"/>
              <a:t>scale</a:t>
            </a:r>
            <a:endParaRPr lang="en-US" dirty="0"/>
          </a:p>
          <a:p>
            <a:pPr lvl="1"/>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64118" y="2626062"/>
            <a:ext cx="8508240" cy="4071600"/>
          </a:xfrm>
          <a:prstGeom prst="rect">
            <a:avLst/>
          </a:prstGeom>
        </p:spPr>
      </p:pic>
    </p:spTree>
    <p:extLst>
      <p:ext uri="{BB962C8B-B14F-4D97-AF65-F5344CB8AC3E}">
        <p14:creationId xmlns:p14="http://schemas.microsoft.com/office/powerpoint/2010/main" val="25306942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leverage VIS</a:t>
            </a:r>
            <a:endParaRPr lang="en-AU" dirty="0"/>
          </a:p>
        </p:txBody>
      </p:sp>
      <p:sp>
        <p:nvSpPr>
          <p:cNvPr id="3" name="Text Placeholder 2"/>
          <p:cNvSpPr>
            <a:spLocks noGrp="1"/>
          </p:cNvSpPr>
          <p:nvPr>
            <p:ph type="body" sz="quarter" idx="10"/>
          </p:nvPr>
        </p:nvSpPr>
        <p:spPr>
          <a:xfrm>
            <a:off x="274638" y="1212850"/>
            <a:ext cx="4114798" cy="4259628"/>
          </a:xfrm>
        </p:spPr>
        <p:txBody>
          <a:bodyPr/>
          <a:lstStyle/>
          <a:p>
            <a:r>
              <a:rPr lang="en-US" dirty="0"/>
              <a:t>Video Gateway</a:t>
            </a:r>
          </a:p>
          <a:p>
            <a:r>
              <a:rPr lang="en-US" sz="2000" dirty="0">
                <a:solidFill>
                  <a:schemeClr val="tx1"/>
                </a:solidFill>
              </a:rPr>
              <a:t>A SIP trunk is established between VIS and a supported video gateway</a:t>
            </a:r>
          </a:p>
          <a:p>
            <a:r>
              <a:rPr lang="en-US" sz="2000" dirty="0">
                <a:solidFill>
                  <a:schemeClr val="tx1"/>
                </a:solidFill>
              </a:rPr>
              <a:t>Supported room systems must be registered to the video gateway</a:t>
            </a:r>
          </a:p>
          <a:p>
            <a:endParaRPr lang="en-US" dirty="0"/>
          </a:p>
          <a:p>
            <a:r>
              <a:rPr lang="en-US" dirty="0"/>
              <a:t>Room Systems</a:t>
            </a:r>
          </a:p>
          <a:p>
            <a:r>
              <a:rPr lang="en-US" sz="2000" dirty="0">
                <a:solidFill>
                  <a:schemeClr val="tx1"/>
                </a:solidFill>
              </a:rPr>
              <a:t>SIP compatible endpoints</a:t>
            </a:r>
          </a:p>
          <a:p>
            <a:r>
              <a:rPr lang="en-US" sz="2000" dirty="0">
                <a:solidFill>
                  <a:schemeClr val="tx1"/>
                </a:solidFill>
              </a:rPr>
              <a:t>Models tested directly by Microsoft</a:t>
            </a:r>
          </a:p>
          <a:p>
            <a:endParaRPr lang="en-AU" dirty="0"/>
          </a:p>
        </p:txBody>
      </p:sp>
      <p:pic>
        <p:nvPicPr>
          <p:cNvPr id="30" name="Picture 29"/>
          <p:cNvPicPr>
            <a:picLocks noChangeAspect="1"/>
          </p:cNvPicPr>
          <p:nvPr/>
        </p:nvPicPr>
        <p:blipFill>
          <a:blip r:embed="rId2"/>
          <a:stretch>
            <a:fillRect/>
          </a:stretch>
        </p:blipFill>
        <p:spPr>
          <a:xfrm>
            <a:off x="10665479" y="5329423"/>
            <a:ext cx="1200699" cy="882476"/>
          </a:xfrm>
          <a:prstGeom prst="rect">
            <a:avLst/>
          </a:prstGeom>
        </p:spPr>
      </p:pic>
      <p:pic>
        <p:nvPicPr>
          <p:cNvPr id="32" name="Picture 31"/>
          <p:cNvPicPr>
            <a:picLocks noChangeAspect="1"/>
          </p:cNvPicPr>
          <p:nvPr/>
        </p:nvPicPr>
        <p:blipFill>
          <a:blip r:embed="rId3"/>
          <a:stretch>
            <a:fillRect/>
          </a:stretch>
        </p:blipFill>
        <p:spPr>
          <a:xfrm>
            <a:off x="4922837" y="5250259"/>
            <a:ext cx="1195395" cy="999066"/>
          </a:xfrm>
          <a:prstGeom prst="rect">
            <a:avLst/>
          </a:prstGeom>
        </p:spPr>
      </p:pic>
      <p:pic>
        <p:nvPicPr>
          <p:cNvPr id="33" name="Picture 32"/>
          <p:cNvPicPr>
            <a:picLocks noChangeAspect="1"/>
          </p:cNvPicPr>
          <p:nvPr/>
        </p:nvPicPr>
        <p:blipFill>
          <a:blip r:embed="rId4"/>
          <a:stretch>
            <a:fillRect/>
          </a:stretch>
        </p:blipFill>
        <p:spPr>
          <a:xfrm>
            <a:off x="11095037" y="2903216"/>
            <a:ext cx="1113722" cy="1143882"/>
          </a:xfrm>
          <a:prstGeom prst="rect">
            <a:avLst/>
          </a:prstGeom>
        </p:spPr>
      </p:pic>
      <p:sp>
        <p:nvSpPr>
          <p:cNvPr id="34" name="TextBox 33"/>
          <p:cNvSpPr txBox="1"/>
          <p:nvPr/>
        </p:nvSpPr>
        <p:spPr>
          <a:xfrm>
            <a:off x="106654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36" name="TextBox 35"/>
          <p:cNvSpPr txBox="1"/>
          <p:nvPr/>
        </p:nvSpPr>
        <p:spPr>
          <a:xfrm>
            <a:off x="99059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sp>
        <p:nvSpPr>
          <p:cNvPr id="40" name="TextBox 39"/>
          <p:cNvSpPr txBox="1"/>
          <p:nvPr/>
        </p:nvSpPr>
        <p:spPr>
          <a:xfrm>
            <a:off x="5151437"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41" name="TextBox 40"/>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42" name="Straight Arrow Connector 41"/>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22991" y="4564062"/>
            <a:ext cx="86626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Media</a:t>
            </a:r>
          </a:p>
        </p:txBody>
      </p:sp>
      <p:sp>
        <p:nvSpPr>
          <p:cNvPr id="52" name="Rectangle 51"/>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53" name="Straight Arrow Connector 52"/>
          <p:cNvCxnSpPr/>
          <p:nvPr/>
        </p:nvCxnSpPr>
        <p:spPr>
          <a:xfrm>
            <a:off x="9190037" y="4183337"/>
            <a:ext cx="1475441" cy="1142725"/>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5"/>
          <a:stretch>
            <a:fillRect/>
          </a:stretch>
        </p:blipFill>
        <p:spPr>
          <a:xfrm>
            <a:off x="4881311" y="3192462"/>
            <a:ext cx="1171577" cy="854291"/>
          </a:xfrm>
          <a:prstGeom prst="rect">
            <a:avLst/>
          </a:prstGeom>
        </p:spPr>
      </p:pic>
      <p:sp>
        <p:nvSpPr>
          <p:cNvPr id="55" name="TextBox 54"/>
          <p:cNvSpPr txBox="1"/>
          <p:nvPr/>
        </p:nvSpPr>
        <p:spPr>
          <a:xfrm>
            <a:off x="4389437"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Video Gateway</a:t>
            </a:r>
          </a:p>
        </p:txBody>
      </p:sp>
      <p:sp>
        <p:nvSpPr>
          <p:cNvPr id="56" name="Rectangle 55"/>
          <p:cNvSpPr/>
          <p:nvPr/>
        </p:nvSpPr>
        <p:spPr bwMode="auto">
          <a:xfrm>
            <a:off x="4360792"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57" name="Straight Arrow Connector 56"/>
          <p:cNvCxnSpPr/>
          <p:nvPr/>
        </p:nvCxnSpPr>
        <p:spPr>
          <a:xfrm flipV="1">
            <a:off x="5456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608637" y="4046753"/>
            <a:ext cx="2495947" cy="1143071"/>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a:stretch>
            <a:fillRect/>
          </a:stretch>
        </p:blipFill>
        <p:spPr>
          <a:xfrm>
            <a:off x="8245975" y="2923529"/>
            <a:ext cx="1012473" cy="1071484"/>
          </a:xfrm>
          <a:prstGeom prst="rect">
            <a:avLst/>
          </a:prstGeom>
        </p:spPr>
      </p:pic>
      <p:cxnSp>
        <p:nvCxnSpPr>
          <p:cNvPr id="35" name="Straight Arrow Connector 34"/>
          <p:cNvCxnSpPr/>
          <p:nvPr/>
        </p:nvCxnSpPr>
        <p:spPr>
          <a:xfrm>
            <a:off x="9208690" y="3649662"/>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13998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513637"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VIS Server</a:t>
            </a:r>
          </a:p>
        </p:txBody>
      </p:sp>
      <p:cxnSp>
        <p:nvCxnSpPr>
          <p:cNvPr id="26" name="Straight Arrow Connector 25"/>
          <p:cNvCxnSpPr/>
          <p:nvPr/>
        </p:nvCxnSpPr>
        <p:spPr>
          <a:xfrm>
            <a:off x="9190037" y="3802062"/>
            <a:ext cx="1810147" cy="0"/>
          </a:xfrm>
          <a:prstGeom prst="straightConnector1">
            <a:avLst/>
          </a:prstGeom>
          <a:ln w="38100">
            <a:solidFill>
              <a:srgbClr val="00BCF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92911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Supported</a:t>
            </a:r>
            <a:endParaRPr lang="en-US" dirty="0"/>
          </a:p>
        </p:txBody>
      </p:sp>
      <p:sp>
        <p:nvSpPr>
          <p:cNvPr id="3" name="Text Placeholder 2"/>
          <p:cNvSpPr>
            <a:spLocks noGrp="1"/>
          </p:cNvSpPr>
          <p:nvPr>
            <p:ph type="body" sz="quarter" idx="10"/>
          </p:nvPr>
        </p:nvSpPr>
        <p:spPr/>
        <p:txBody>
          <a:bodyPr/>
          <a:lstStyle/>
          <a:p>
            <a:r>
              <a:rPr lang="en-US" dirty="0" smtClean="0"/>
              <a:t>Video Gateway</a:t>
            </a:r>
          </a:p>
          <a:p>
            <a:r>
              <a:rPr lang="en-US" sz="2000" dirty="0">
                <a:solidFill>
                  <a:schemeClr val="tx1"/>
                </a:solidFill>
                <a:latin typeface="+mn-lt"/>
              </a:rPr>
              <a:t>Cisco Unified Communications Manager (</a:t>
            </a:r>
            <a:r>
              <a:rPr lang="en-US" sz="2000" dirty="0" smtClean="0">
                <a:solidFill>
                  <a:schemeClr val="tx1"/>
                </a:solidFill>
                <a:latin typeface="+mn-lt"/>
              </a:rPr>
              <a:t>CUCM)</a:t>
            </a:r>
          </a:p>
          <a:p>
            <a:pPr marL="342900" indent="-342900">
              <a:buFont typeface="Arial" panose="020B0604020202020204" pitchFamily="34" charset="0"/>
              <a:buChar char="•"/>
            </a:pPr>
            <a:r>
              <a:rPr lang="en-US" sz="2000" dirty="0" smtClean="0">
                <a:solidFill>
                  <a:schemeClr val="tx1"/>
                </a:solidFill>
              </a:rPr>
              <a:t>Release 10.5</a:t>
            </a:r>
            <a:endParaRPr lang="en-US" sz="2000" dirty="0">
              <a:solidFill>
                <a:schemeClr val="tx1"/>
              </a:solidFill>
            </a:endParaRPr>
          </a:p>
          <a:p>
            <a:endParaRPr lang="en-US" sz="2000" dirty="0" smtClean="0"/>
          </a:p>
          <a:p>
            <a:r>
              <a:rPr lang="en-US" dirty="0" smtClean="0"/>
              <a:t>Room Systems</a:t>
            </a:r>
          </a:p>
          <a:p>
            <a:r>
              <a:rPr lang="en-US" sz="2000" dirty="0" smtClean="0">
                <a:solidFill>
                  <a:schemeClr val="tx1"/>
                </a:solidFill>
                <a:latin typeface="+mn-lt"/>
              </a:rPr>
              <a:t>Cisco TelePresence Room Systems</a:t>
            </a:r>
          </a:p>
          <a:p>
            <a:pPr marL="342900" indent="-342900">
              <a:buFont typeface="Arial" panose="020B0604020202020204" pitchFamily="34" charset="0"/>
              <a:buChar char="•"/>
            </a:pPr>
            <a:r>
              <a:rPr lang="en-US" sz="2000" dirty="0" smtClean="0">
                <a:solidFill>
                  <a:schemeClr val="tx1"/>
                </a:solidFill>
              </a:rPr>
              <a:t>Cisco </a:t>
            </a:r>
            <a:r>
              <a:rPr lang="en-US" sz="2000" dirty="0">
                <a:solidFill>
                  <a:schemeClr val="tx1"/>
                </a:solidFill>
              </a:rPr>
              <a:t>TelePresence Codecs (C40, C60, C90)</a:t>
            </a:r>
          </a:p>
          <a:p>
            <a:pPr marL="342900" indent="-342900">
              <a:buFont typeface="Arial" panose="020B0604020202020204" pitchFamily="34" charset="0"/>
              <a:buChar char="•"/>
            </a:pPr>
            <a:r>
              <a:rPr lang="en-US" sz="2000" dirty="0">
                <a:solidFill>
                  <a:schemeClr val="tx1"/>
                </a:solidFill>
              </a:rPr>
              <a:t>Cisco TelePresence DX Series (DX80)</a:t>
            </a:r>
          </a:p>
          <a:p>
            <a:pPr marL="342900" indent="-342900">
              <a:buFont typeface="Arial" panose="020B0604020202020204" pitchFamily="34" charset="0"/>
              <a:buChar char="•"/>
            </a:pPr>
            <a:r>
              <a:rPr lang="en-US" sz="2000" dirty="0" smtClean="0">
                <a:solidFill>
                  <a:schemeClr val="tx1"/>
                </a:solidFill>
              </a:rPr>
              <a:t>Cisco </a:t>
            </a:r>
            <a:r>
              <a:rPr lang="en-US" sz="2000" dirty="0">
                <a:solidFill>
                  <a:schemeClr val="tx1"/>
                </a:solidFill>
              </a:rPr>
              <a:t>TelePresence EX Series (EX60, EX90)</a:t>
            </a:r>
          </a:p>
          <a:p>
            <a:pPr marL="342900" indent="-342900">
              <a:buFont typeface="Arial" panose="020B0604020202020204" pitchFamily="34" charset="0"/>
              <a:buChar char="•"/>
            </a:pPr>
            <a:r>
              <a:rPr lang="en-US" sz="2000" dirty="0">
                <a:solidFill>
                  <a:schemeClr val="tx1"/>
                </a:solidFill>
              </a:rPr>
              <a:t>Cisco TelePresence MX Series (MX200, MX300)</a:t>
            </a:r>
          </a:p>
          <a:p>
            <a:pPr marL="342900" indent="-342900">
              <a:buFont typeface="Arial" panose="020B0604020202020204" pitchFamily="34" charset="0"/>
              <a:buChar char="•"/>
            </a:pPr>
            <a:r>
              <a:rPr lang="en-US" sz="2000" dirty="0" smtClean="0">
                <a:solidFill>
                  <a:schemeClr val="tx1"/>
                </a:solidFill>
              </a:rPr>
              <a:t>Cisco </a:t>
            </a:r>
            <a:r>
              <a:rPr lang="en-US" sz="2000" dirty="0">
                <a:solidFill>
                  <a:schemeClr val="tx1"/>
                </a:solidFill>
              </a:rPr>
              <a:t>TelePresence SX Series (SX20</a:t>
            </a:r>
            <a:r>
              <a:rPr lang="en-US" sz="2000" dirty="0" smtClean="0">
                <a:solidFill>
                  <a:schemeClr val="tx1"/>
                </a:solidFill>
              </a:rPr>
              <a:t>)</a:t>
            </a:r>
          </a:p>
          <a:p>
            <a:endParaRPr lang="en-US" sz="800" dirty="0">
              <a:solidFill>
                <a:schemeClr val="tx1"/>
              </a:solidFill>
            </a:endParaRPr>
          </a:p>
          <a:p>
            <a:r>
              <a:rPr lang="en-US" sz="2000" dirty="0">
                <a:solidFill>
                  <a:schemeClr val="tx1"/>
                </a:solidFill>
                <a:latin typeface="+mn-lt"/>
              </a:rPr>
              <a:t>Cisco </a:t>
            </a:r>
            <a:r>
              <a:rPr lang="en-US" sz="2000" dirty="0" smtClean="0">
                <a:solidFill>
                  <a:schemeClr val="tx1"/>
                </a:solidFill>
                <a:latin typeface="+mn-lt"/>
              </a:rPr>
              <a:t>TelePresence Software</a:t>
            </a:r>
          </a:p>
          <a:p>
            <a:pPr marL="342900" indent="-342900">
              <a:buFont typeface="Arial" panose="020B0604020202020204" pitchFamily="34" charset="0"/>
              <a:buChar char="•"/>
            </a:pPr>
            <a:r>
              <a:rPr lang="en-US" sz="2000" dirty="0" smtClean="0">
                <a:solidFill>
                  <a:schemeClr val="tx1"/>
                </a:solidFill>
              </a:rPr>
              <a:t>Release </a:t>
            </a:r>
            <a:r>
              <a:rPr lang="en-US" sz="2000" dirty="0">
                <a:solidFill>
                  <a:schemeClr val="tx1"/>
                </a:solidFill>
              </a:rPr>
              <a:t>TC 7.0.0 or newer</a:t>
            </a:r>
          </a:p>
          <a:p>
            <a:endParaRPr lang="en-US" sz="2000" dirty="0" smtClean="0">
              <a:solidFill>
                <a:schemeClr val="tx1"/>
              </a:solidFill>
            </a:endParaRPr>
          </a:p>
        </p:txBody>
      </p:sp>
      <p:pic>
        <p:nvPicPr>
          <p:cNvPr id="4" name="Picture 3"/>
          <p:cNvPicPr>
            <a:picLocks noChangeAspect="1"/>
          </p:cNvPicPr>
          <p:nvPr/>
        </p:nvPicPr>
        <p:blipFill>
          <a:blip r:embed="rId3"/>
          <a:stretch>
            <a:fillRect/>
          </a:stretch>
        </p:blipFill>
        <p:spPr>
          <a:xfrm>
            <a:off x="7303142" y="0"/>
            <a:ext cx="5133333" cy="6990476"/>
          </a:xfrm>
          <a:prstGeom prst="rect">
            <a:avLst/>
          </a:prstGeom>
        </p:spPr>
      </p:pic>
    </p:spTree>
    <p:extLst>
      <p:ext uri="{BB962C8B-B14F-4D97-AF65-F5344CB8AC3E}">
        <p14:creationId xmlns:p14="http://schemas.microsoft.com/office/powerpoint/2010/main" val="145780444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213"/>
          <p:cNvSpPr>
            <a:spLocks/>
          </p:cNvSpPr>
          <p:nvPr/>
        </p:nvSpPr>
        <p:spPr bwMode="auto">
          <a:xfrm>
            <a:off x="6602850" y="2869571"/>
            <a:ext cx="3468045" cy="546398"/>
          </a:xfrm>
          <a:custGeom>
            <a:avLst/>
            <a:gdLst>
              <a:gd name="T0" fmla="*/ 0 w 644"/>
              <a:gd name="T1" fmla="*/ 167 h 167"/>
              <a:gd name="T2" fmla="*/ 55 w 644"/>
              <a:gd name="T3" fmla="*/ 167 h 167"/>
              <a:gd name="T4" fmla="*/ 55 w 644"/>
              <a:gd name="T5" fmla="*/ 0 h 167"/>
              <a:gd name="T6" fmla="*/ 589 w 644"/>
              <a:gd name="T7" fmla="*/ 0 h 167"/>
              <a:gd name="T8" fmla="*/ 589 w 644"/>
              <a:gd name="T9" fmla="*/ 167 h 167"/>
              <a:gd name="T10" fmla="*/ 644 w 644"/>
              <a:gd name="T11" fmla="*/ 167 h 167"/>
            </a:gdLst>
            <a:ahLst/>
            <a:cxnLst>
              <a:cxn ang="0">
                <a:pos x="T0" y="T1"/>
              </a:cxn>
              <a:cxn ang="0">
                <a:pos x="T2" y="T3"/>
              </a:cxn>
              <a:cxn ang="0">
                <a:pos x="T4" y="T5"/>
              </a:cxn>
              <a:cxn ang="0">
                <a:pos x="T6" y="T7"/>
              </a:cxn>
              <a:cxn ang="0">
                <a:pos x="T8" y="T9"/>
              </a:cxn>
              <a:cxn ang="0">
                <a:pos x="T10" y="T11"/>
              </a:cxn>
            </a:cxnLst>
            <a:rect l="0" t="0" r="r" b="b"/>
            <a:pathLst>
              <a:path w="644" h="167">
                <a:moveTo>
                  <a:pt x="0" y="167"/>
                </a:moveTo>
                <a:lnTo>
                  <a:pt x="55" y="167"/>
                </a:lnTo>
                <a:lnTo>
                  <a:pt x="55" y="0"/>
                </a:lnTo>
                <a:lnTo>
                  <a:pt x="589" y="0"/>
                </a:lnTo>
                <a:lnTo>
                  <a:pt x="589" y="167"/>
                </a:lnTo>
                <a:lnTo>
                  <a:pt x="644" y="167"/>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AU" dirty="0" smtClean="0">
                <a:solidFill>
                  <a:schemeClr val="tx1"/>
                </a:solidFill>
              </a:rPr>
              <a:t>VIS connections architecture</a:t>
            </a:r>
            <a:endParaRPr lang="en-AU" dirty="0">
              <a:solidFill>
                <a:schemeClr val="tx1"/>
              </a:solidFill>
            </a:endParaRPr>
          </a:p>
        </p:txBody>
      </p:sp>
      <p:sp>
        <p:nvSpPr>
          <p:cNvPr id="50" name="Rectangle 118"/>
          <p:cNvSpPr>
            <a:spLocks noChangeArrowheads="1"/>
          </p:cNvSpPr>
          <p:nvPr/>
        </p:nvSpPr>
        <p:spPr bwMode="auto">
          <a:xfrm>
            <a:off x="1097188" y="3214827"/>
            <a:ext cx="1095242" cy="657640"/>
          </a:xfrm>
          <a:prstGeom prst="rect">
            <a:avLst/>
          </a:prstGeom>
          <a:solidFill>
            <a:schemeClr val="bg2">
              <a:lumMod val="60000"/>
              <a:lumOff val="40000"/>
            </a:schemeClr>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SfB client</a:t>
            </a:r>
          </a:p>
        </p:txBody>
      </p:sp>
      <p:sp>
        <p:nvSpPr>
          <p:cNvPr id="51" name="Rectangle 121"/>
          <p:cNvSpPr>
            <a:spLocks noChangeArrowheads="1"/>
          </p:cNvSpPr>
          <p:nvPr/>
        </p:nvSpPr>
        <p:spPr bwMode="auto">
          <a:xfrm>
            <a:off x="1101097" y="4036898"/>
            <a:ext cx="1095242" cy="657640"/>
          </a:xfrm>
          <a:prstGeom prst="rect">
            <a:avLst/>
          </a:prstGeom>
          <a:solidFill>
            <a:schemeClr val="bg2">
              <a:lumMod val="60000"/>
              <a:lumOff val="40000"/>
            </a:schemeClr>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SfB client</a:t>
            </a:r>
          </a:p>
        </p:txBody>
      </p:sp>
      <p:sp>
        <p:nvSpPr>
          <p:cNvPr id="52" name="Rectangle 124"/>
          <p:cNvSpPr>
            <a:spLocks noChangeArrowheads="1"/>
          </p:cNvSpPr>
          <p:nvPr/>
        </p:nvSpPr>
        <p:spPr bwMode="auto">
          <a:xfrm>
            <a:off x="1090962" y="4864318"/>
            <a:ext cx="1095242" cy="657640"/>
          </a:xfrm>
          <a:prstGeom prst="rect">
            <a:avLst/>
          </a:prstGeom>
          <a:solidFill>
            <a:schemeClr val="bg2">
              <a:lumMod val="60000"/>
              <a:lumOff val="40000"/>
            </a:schemeClr>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SfB client</a:t>
            </a:r>
          </a:p>
        </p:txBody>
      </p:sp>
      <p:sp>
        <p:nvSpPr>
          <p:cNvPr id="53" name="Rectangle 127"/>
          <p:cNvSpPr>
            <a:spLocks noChangeArrowheads="1"/>
          </p:cNvSpPr>
          <p:nvPr/>
        </p:nvSpPr>
        <p:spPr bwMode="auto">
          <a:xfrm>
            <a:off x="3434908" y="3214827"/>
            <a:ext cx="1137730" cy="2307131"/>
          </a:xfrm>
          <a:prstGeom prst="rect">
            <a:avLst/>
          </a:prstGeom>
          <a:solidFill>
            <a:schemeClr val="bg2">
              <a:lumMod val="60000"/>
              <a:lumOff val="40000"/>
            </a:schemeClr>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AV MCU</a:t>
            </a:r>
          </a:p>
        </p:txBody>
      </p:sp>
      <p:sp>
        <p:nvSpPr>
          <p:cNvPr id="54" name="Rectangle 151"/>
          <p:cNvSpPr>
            <a:spLocks noChangeArrowheads="1"/>
          </p:cNvSpPr>
          <p:nvPr/>
        </p:nvSpPr>
        <p:spPr bwMode="auto">
          <a:xfrm>
            <a:off x="5432130" y="3224768"/>
            <a:ext cx="1167219" cy="2307249"/>
          </a:xfrm>
          <a:prstGeom prst="rect">
            <a:avLst/>
          </a:prstGeom>
          <a:solidFill>
            <a:schemeClr val="bg2">
              <a:lumMod val="60000"/>
              <a:lumOff val="40000"/>
            </a:schemeClr>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VIS</a:t>
            </a:r>
          </a:p>
        </p:txBody>
      </p:sp>
      <p:sp>
        <p:nvSpPr>
          <p:cNvPr id="55" name="Rectangle 154"/>
          <p:cNvSpPr>
            <a:spLocks noChangeArrowheads="1"/>
          </p:cNvSpPr>
          <p:nvPr/>
        </p:nvSpPr>
        <p:spPr bwMode="auto">
          <a:xfrm>
            <a:off x="10118270" y="3199306"/>
            <a:ext cx="1095242" cy="657640"/>
          </a:xfrm>
          <a:prstGeom prst="rect">
            <a:avLst/>
          </a:prstGeom>
          <a:solidFill>
            <a:schemeClr val="accent1"/>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VTC</a:t>
            </a:r>
          </a:p>
        </p:txBody>
      </p:sp>
      <p:sp>
        <p:nvSpPr>
          <p:cNvPr id="56" name="Rectangle 157"/>
          <p:cNvSpPr>
            <a:spLocks noChangeArrowheads="1"/>
          </p:cNvSpPr>
          <p:nvPr/>
        </p:nvSpPr>
        <p:spPr bwMode="auto">
          <a:xfrm>
            <a:off x="10118270" y="4036898"/>
            <a:ext cx="1095242" cy="657640"/>
          </a:xfrm>
          <a:prstGeom prst="rect">
            <a:avLst/>
          </a:prstGeom>
          <a:solidFill>
            <a:schemeClr val="accent1"/>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VTC</a:t>
            </a:r>
          </a:p>
        </p:txBody>
      </p:sp>
      <p:sp>
        <p:nvSpPr>
          <p:cNvPr id="57" name="Rectangle 159"/>
          <p:cNvSpPr>
            <a:spLocks noChangeArrowheads="1"/>
          </p:cNvSpPr>
          <p:nvPr/>
        </p:nvSpPr>
        <p:spPr bwMode="auto">
          <a:xfrm>
            <a:off x="7893428" y="4283007"/>
            <a:ext cx="22442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225"/>
            <a:r>
              <a:rPr lang="en-US" altLang="en-US" sz="1100">
                <a:latin typeface="Calibri" panose="020F0502020204030204" pitchFamily="34" charset="0"/>
              </a:rPr>
              <a:t>VTC</a:t>
            </a:r>
            <a:endParaRPr lang="en-US" altLang="en-US"/>
          </a:p>
        </p:txBody>
      </p:sp>
      <p:sp>
        <p:nvSpPr>
          <p:cNvPr id="58" name="Rectangle 160"/>
          <p:cNvSpPr>
            <a:spLocks noChangeArrowheads="1"/>
          </p:cNvSpPr>
          <p:nvPr/>
        </p:nvSpPr>
        <p:spPr bwMode="auto">
          <a:xfrm>
            <a:off x="10118270" y="4874488"/>
            <a:ext cx="1095242" cy="657640"/>
          </a:xfrm>
          <a:prstGeom prst="rect">
            <a:avLst/>
          </a:prstGeom>
          <a:solidFill>
            <a:schemeClr val="accent1"/>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VTC</a:t>
            </a:r>
          </a:p>
        </p:txBody>
      </p:sp>
      <p:sp>
        <p:nvSpPr>
          <p:cNvPr id="59" name="Rectangle 166"/>
          <p:cNvSpPr>
            <a:spLocks noChangeArrowheads="1"/>
          </p:cNvSpPr>
          <p:nvPr/>
        </p:nvSpPr>
        <p:spPr bwMode="auto">
          <a:xfrm>
            <a:off x="3434908" y="2413115"/>
            <a:ext cx="1137730" cy="657640"/>
          </a:xfrm>
          <a:prstGeom prst="rect">
            <a:avLst/>
          </a:prstGeom>
          <a:solidFill>
            <a:schemeClr val="bg2">
              <a:lumMod val="60000"/>
              <a:lumOff val="40000"/>
            </a:schemeClr>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CAA</a:t>
            </a:r>
          </a:p>
        </p:txBody>
      </p:sp>
      <p:sp>
        <p:nvSpPr>
          <p:cNvPr id="60" name="Freeform 172"/>
          <p:cNvSpPr>
            <a:spLocks/>
          </p:cNvSpPr>
          <p:nvPr/>
        </p:nvSpPr>
        <p:spPr bwMode="auto">
          <a:xfrm>
            <a:off x="4574985" y="2623363"/>
            <a:ext cx="1628438" cy="601405"/>
          </a:xfrm>
          <a:custGeom>
            <a:avLst/>
            <a:gdLst>
              <a:gd name="T0" fmla="*/ 0 w 288"/>
              <a:gd name="T1" fmla="*/ 0 h 88"/>
              <a:gd name="T2" fmla="*/ 288 w 288"/>
              <a:gd name="T3" fmla="*/ 0 h 88"/>
              <a:gd name="T4" fmla="*/ 288 w 288"/>
              <a:gd name="T5" fmla="*/ 88 h 88"/>
            </a:gdLst>
            <a:ahLst/>
            <a:cxnLst>
              <a:cxn ang="0">
                <a:pos x="T0" y="T1"/>
              </a:cxn>
              <a:cxn ang="0">
                <a:pos x="T2" y="T3"/>
              </a:cxn>
              <a:cxn ang="0">
                <a:pos x="T4" y="T5"/>
              </a:cxn>
            </a:cxnLst>
            <a:rect l="0" t="0" r="r" b="b"/>
            <a:pathLst>
              <a:path w="288" h="88">
                <a:moveTo>
                  <a:pt x="0" y="0"/>
                </a:moveTo>
                <a:lnTo>
                  <a:pt x="288" y="0"/>
                </a:lnTo>
                <a:lnTo>
                  <a:pt x="288" y="88"/>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61" name="Freeform 173"/>
          <p:cNvSpPr>
            <a:spLocks/>
          </p:cNvSpPr>
          <p:nvPr/>
        </p:nvSpPr>
        <p:spPr bwMode="auto">
          <a:xfrm>
            <a:off x="4564361" y="2567044"/>
            <a:ext cx="129871" cy="111363"/>
          </a:xfrm>
          <a:custGeom>
            <a:avLst/>
            <a:gdLst>
              <a:gd name="T0" fmla="*/ 50 w 50"/>
              <a:gd name="T1" fmla="*/ 33 h 33"/>
              <a:gd name="T2" fmla="*/ 0 w 50"/>
              <a:gd name="T3" fmla="*/ 16 h 33"/>
              <a:gd name="T4" fmla="*/ 50 w 50"/>
              <a:gd name="T5" fmla="*/ 0 h 33"/>
              <a:gd name="T6" fmla="*/ 50 w 50"/>
              <a:gd name="T7" fmla="*/ 33 h 33"/>
            </a:gdLst>
            <a:ahLst/>
            <a:cxnLst>
              <a:cxn ang="0">
                <a:pos x="T0" y="T1"/>
              </a:cxn>
              <a:cxn ang="0">
                <a:pos x="T2" y="T3"/>
              </a:cxn>
              <a:cxn ang="0">
                <a:pos x="T4" y="T5"/>
              </a:cxn>
              <a:cxn ang="0">
                <a:pos x="T6" y="T7"/>
              </a:cxn>
            </a:cxnLst>
            <a:rect l="0" t="0" r="r" b="b"/>
            <a:pathLst>
              <a:path w="50" h="33">
                <a:moveTo>
                  <a:pt x="50" y="33"/>
                </a:moveTo>
                <a:lnTo>
                  <a:pt x="0" y="16"/>
                </a:lnTo>
                <a:lnTo>
                  <a:pt x="50" y="0"/>
                </a:lnTo>
                <a:lnTo>
                  <a:pt x="50" y="33"/>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62" name="Freeform 174"/>
          <p:cNvSpPr>
            <a:spLocks/>
          </p:cNvSpPr>
          <p:nvPr/>
        </p:nvSpPr>
        <p:spPr bwMode="auto">
          <a:xfrm>
            <a:off x="6135518" y="3105146"/>
            <a:ext cx="137617" cy="128979"/>
          </a:xfrm>
          <a:custGeom>
            <a:avLst/>
            <a:gdLst>
              <a:gd name="T0" fmla="*/ 33 w 33"/>
              <a:gd name="T1" fmla="*/ 0 h 50"/>
              <a:gd name="T2" fmla="*/ 16 w 33"/>
              <a:gd name="T3" fmla="*/ 50 h 50"/>
              <a:gd name="T4" fmla="*/ 0 w 33"/>
              <a:gd name="T5" fmla="*/ 0 h 50"/>
              <a:gd name="T6" fmla="*/ 33 w 33"/>
              <a:gd name="T7" fmla="*/ 0 h 50"/>
            </a:gdLst>
            <a:ahLst/>
            <a:cxnLst>
              <a:cxn ang="0">
                <a:pos x="T0" y="T1"/>
              </a:cxn>
              <a:cxn ang="0">
                <a:pos x="T2" y="T3"/>
              </a:cxn>
              <a:cxn ang="0">
                <a:pos x="T4" y="T5"/>
              </a:cxn>
              <a:cxn ang="0">
                <a:pos x="T6" y="T7"/>
              </a:cxn>
            </a:cxnLst>
            <a:rect l="0" t="0" r="r" b="b"/>
            <a:pathLst>
              <a:path w="33" h="50">
                <a:moveTo>
                  <a:pt x="33" y="0"/>
                </a:moveTo>
                <a:lnTo>
                  <a:pt x="16" y="50"/>
                </a:lnTo>
                <a:lnTo>
                  <a:pt x="0" y="0"/>
                </a:lnTo>
                <a:lnTo>
                  <a:pt x="33" y="0"/>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63" name="Rectangle 181"/>
          <p:cNvSpPr>
            <a:spLocks noChangeArrowheads="1"/>
          </p:cNvSpPr>
          <p:nvPr/>
        </p:nvSpPr>
        <p:spPr bwMode="auto">
          <a:xfrm>
            <a:off x="7784659" y="3214827"/>
            <a:ext cx="1171002" cy="2331189"/>
          </a:xfrm>
          <a:prstGeom prst="rect">
            <a:avLst/>
          </a:prstGeom>
          <a:solidFill>
            <a:schemeClr val="accent1"/>
          </a:solidFill>
          <a:ln>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961" dirty="0">
                <a:solidFill>
                  <a:schemeClr val="tx1"/>
                </a:solidFill>
              </a:rPr>
              <a:t>CUCM</a:t>
            </a:r>
          </a:p>
        </p:txBody>
      </p:sp>
      <p:sp>
        <p:nvSpPr>
          <p:cNvPr id="64" name="Freeform 207"/>
          <p:cNvSpPr>
            <a:spLocks/>
          </p:cNvSpPr>
          <p:nvPr/>
        </p:nvSpPr>
        <p:spPr bwMode="auto">
          <a:xfrm>
            <a:off x="6602849" y="5372530"/>
            <a:ext cx="3511866" cy="585659"/>
          </a:xfrm>
          <a:custGeom>
            <a:avLst/>
            <a:gdLst>
              <a:gd name="T0" fmla="*/ 0 w 644"/>
              <a:gd name="T1" fmla="*/ 0 h 179"/>
              <a:gd name="T2" fmla="*/ 97 w 644"/>
              <a:gd name="T3" fmla="*/ 0 h 179"/>
              <a:gd name="T4" fmla="*/ 97 w 644"/>
              <a:gd name="T5" fmla="*/ 179 h 179"/>
              <a:gd name="T6" fmla="*/ 586 w 644"/>
              <a:gd name="T7" fmla="*/ 179 h 179"/>
              <a:gd name="T8" fmla="*/ 586 w 644"/>
              <a:gd name="T9" fmla="*/ 0 h 179"/>
              <a:gd name="T10" fmla="*/ 644 w 644"/>
              <a:gd name="T11" fmla="*/ 0 h 179"/>
            </a:gdLst>
            <a:ahLst/>
            <a:cxnLst>
              <a:cxn ang="0">
                <a:pos x="T0" y="T1"/>
              </a:cxn>
              <a:cxn ang="0">
                <a:pos x="T2" y="T3"/>
              </a:cxn>
              <a:cxn ang="0">
                <a:pos x="T4" y="T5"/>
              </a:cxn>
              <a:cxn ang="0">
                <a:pos x="T6" y="T7"/>
              </a:cxn>
              <a:cxn ang="0">
                <a:pos x="T8" y="T9"/>
              </a:cxn>
              <a:cxn ang="0">
                <a:pos x="T10" y="T11"/>
              </a:cxn>
            </a:cxnLst>
            <a:rect l="0" t="0" r="r" b="b"/>
            <a:pathLst>
              <a:path w="644" h="179">
                <a:moveTo>
                  <a:pt x="0" y="0"/>
                </a:moveTo>
                <a:lnTo>
                  <a:pt x="97" y="0"/>
                </a:lnTo>
                <a:lnTo>
                  <a:pt x="97" y="179"/>
                </a:lnTo>
                <a:lnTo>
                  <a:pt x="586" y="179"/>
                </a:lnTo>
                <a:lnTo>
                  <a:pt x="586" y="0"/>
                </a:lnTo>
                <a:lnTo>
                  <a:pt x="644" y="0"/>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65" name="Freeform 210"/>
          <p:cNvSpPr>
            <a:spLocks/>
          </p:cNvSpPr>
          <p:nvPr/>
        </p:nvSpPr>
        <p:spPr bwMode="auto">
          <a:xfrm>
            <a:off x="6602850" y="4526759"/>
            <a:ext cx="3495921" cy="1267838"/>
          </a:xfrm>
          <a:custGeom>
            <a:avLst/>
            <a:gdLst>
              <a:gd name="T0" fmla="*/ 0 w 644"/>
              <a:gd name="T1" fmla="*/ 167 h 335"/>
              <a:gd name="T2" fmla="*/ 155 w 644"/>
              <a:gd name="T3" fmla="*/ 167 h 335"/>
              <a:gd name="T4" fmla="*/ 155 w 644"/>
              <a:gd name="T5" fmla="*/ 335 h 335"/>
              <a:gd name="T6" fmla="*/ 520 w 644"/>
              <a:gd name="T7" fmla="*/ 335 h 335"/>
              <a:gd name="T8" fmla="*/ 520 w 644"/>
              <a:gd name="T9" fmla="*/ 0 h 335"/>
              <a:gd name="T10" fmla="*/ 644 w 644"/>
              <a:gd name="T11" fmla="*/ 0 h 335"/>
            </a:gdLst>
            <a:ahLst/>
            <a:cxnLst>
              <a:cxn ang="0">
                <a:pos x="T0" y="T1"/>
              </a:cxn>
              <a:cxn ang="0">
                <a:pos x="T2" y="T3"/>
              </a:cxn>
              <a:cxn ang="0">
                <a:pos x="T4" y="T5"/>
              </a:cxn>
              <a:cxn ang="0">
                <a:pos x="T6" y="T7"/>
              </a:cxn>
              <a:cxn ang="0">
                <a:pos x="T8" y="T9"/>
              </a:cxn>
              <a:cxn ang="0">
                <a:pos x="T10" y="T11"/>
              </a:cxn>
            </a:cxnLst>
            <a:rect l="0" t="0" r="r" b="b"/>
            <a:pathLst>
              <a:path w="644" h="335">
                <a:moveTo>
                  <a:pt x="0" y="167"/>
                </a:moveTo>
                <a:lnTo>
                  <a:pt x="155" y="167"/>
                </a:lnTo>
                <a:lnTo>
                  <a:pt x="155" y="335"/>
                </a:lnTo>
                <a:lnTo>
                  <a:pt x="520" y="335"/>
                </a:lnTo>
                <a:lnTo>
                  <a:pt x="520" y="0"/>
                </a:lnTo>
                <a:lnTo>
                  <a:pt x="644" y="0"/>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endParaRPr lang="en-US"/>
          </a:p>
        </p:txBody>
      </p:sp>
      <p:sp>
        <p:nvSpPr>
          <p:cNvPr id="66" name="Freeform 212"/>
          <p:cNvSpPr>
            <a:spLocks/>
          </p:cNvSpPr>
          <p:nvPr/>
        </p:nvSpPr>
        <p:spPr bwMode="auto">
          <a:xfrm>
            <a:off x="9992918" y="3360108"/>
            <a:ext cx="125351" cy="107971"/>
          </a:xfrm>
          <a:custGeom>
            <a:avLst/>
            <a:gdLst>
              <a:gd name="T0" fmla="*/ 0 w 49"/>
              <a:gd name="T1" fmla="*/ 0 h 33"/>
              <a:gd name="T2" fmla="*/ 49 w 49"/>
              <a:gd name="T3" fmla="*/ 17 h 33"/>
              <a:gd name="T4" fmla="*/ 0 w 49"/>
              <a:gd name="T5" fmla="*/ 33 h 33"/>
              <a:gd name="T6" fmla="*/ 0 w 49"/>
              <a:gd name="T7" fmla="*/ 0 h 33"/>
            </a:gdLst>
            <a:ahLst/>
            <a:cxnLst>
              <a:cxn ang="0">
                <a:pos x="T0" y="T1"/>
              </a:cxn>
              <a:cxn ang="0">
                <a:pos x="T2" y="T3"/>
              </a:cxn>
              <a:cxn ang="0">
                <a:pos x="T4" y="T5"/>
              </a:cxn>
              <a:cxn ang="0">
                <a:pos x="T6" y="T7"/>
              </a:cxn>
            </a:cxnLst>
            <a:rect l="0" t="0" r="r" b="b"/>
            <a:pathLst>
              <a:path w="49" h="33">
                <a:moveTo>
                  <a:pt x="0" y="0"/>
                </a:moveTo>
                <a:lnTo>
                  <a:pt x="49" y="17"/>
                </a:lnTo>
                <a:lnTo>
                  <a:pt x="0" y="33"/>
                </a:lnTo>
                <a:lnTo>
                  <a:pt x="0" y="0"/>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68" name="Freeform 215"/>
          <p:cNvSpPr>
            <a:spLocks/>
          </p:cNvSpPr>
          <p:nvPr/>
        </p:nvSpPr>
        <p:spPr bwMode="auto">
          <a:xfrm>
            <a:off x="9992918" y="4477939"/>
            <a:ext cx="125352" cy="99710"/>
          </a:xfrm>
          <a:custGeom>
            <a:avLst/>
            <a:gdLst>
              <a:gd name="T0" fmla="*/ 0 w 49"/>
              <a:gd name="T1" fmla="*/ 0 h 33"/>
              <a:gd name="T2" fmla="*/ 49 w 49"/>
              <a:gd name="T3" fmla="*/ 16 h 33"/>
              <a:gd name="T4" fmla="*/ 0 w 49"/>
              <a:gd name="T5" fmla="*/ 33 h 33"/>
              <a:gd name="T6" fmla="*/ 0 w 49"/>
              <a:gd name="T7" fmla="*/ 0 h 33"/>
            </a:gdLst>
            <a:ahLst/>
            <a:cxnLst>
              <a:cxn ang="0">
                <a:pos x="T0" y="T1"/>
              </a:cxn>
              <a:cxn ang="0">
                <a:pos x="T2" y="T3"/>
              </a:cxn>
              <a:cxn ang="0">
                <a:pos x="T4" y="T5"/>
              </a:cxn>
              <a:cxn ang="0">
                <a:pos x="T6" y="T7"/>
              </a:cxn>
            </a:cxnLst>
            <a:rect l="0" t="0" r="r" b="b"/>
            <a:pathLst>
              <a:path w="49" h="33">
                <a:moveTo>
                  <a:pt x="0" y="0"/>
                </a:moveTo>
                <a:lnTo>
                  <a:pt x="49" y="16"/>
                </a:lnTo>
                <a:lnTo>
                  <a:pt x="0" y="33"/>
                </a:lnTo>
                <a:lnTo>
                  <a:pt x="0" y="0"/>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69" name="Freeform 216"/>
          <p:cNvSpPr>
            <a:spLocks noEditPoints="1"/>
          </p:cNvSpPr>
          <p:nvPr/>
        </p:nvSpPr>
        <p:spPr bwMode="auto">
          <a:xfrm>
            <a:off x="3176699" y="2256661"/>
            <a:ext cx="1619224" cy="3451792"/>
          </a:xfrm>
          <a:custGeom>
            <a:avLst/>
            <a:gdLst>
              <a:gd name="T0" fmla="*/ 24 w 1862"/>
              <a:gd name="T1" fmla="*/ 288 h 4584"/>
              <a:gd name="T2" fmla="*/ 24 w 1862"/>
              <a:gd name="T3" fmla="*/ 336 h 4584"/>
              <a:gd name="T4" fmla="*/ 48 w 1862"/>
              <a:gd name="T5" fmla="*/ 696 h 4584"/>
              <a:gd name="T6" fmla="*/ 0 w 1862"/>
              <a:gd name="T7" fmla="*/ 792 h 4584"/>
              <a:gd name="T8" fmla="*/ 48 w 1862"/>
              <a:gd name="T9" fmla="*/ 1080 h 4584"/>
              <a:gd name="T10" fmla="*/ 0 w 1862"/>
              <a:gd name="T11" fmla="*/ 1272 h 4584"/>
              <a:gd name="T12" fmla="*/ 48 w 1862"/>
              <a:gd name="T13" fmla="*/ 1368 h 4584"/>
              <a:gd name="T14" fmla="*/ 24 w 1862"/>
              <a:gd name="T15" fmla="*/ 1728 h 4584"/>
              <a:gd name="T16" fmla="*/ 24 w 1862"/>
              <a:gd name="T17" fmla="*/ 1776 h 4584"/>
              <a:gd name="T18" fmla="*/ 48 w 1862"/>
              <a:gd name="T19" fmla="*/ 2136 h 4584"/>
              <a:gd name="T20" fmla="*/ 0 w 1862"/>
              <a:gd name="T21" fmla="*/ 2232 h 4584"/>
              <a:gd name="T22" fmla="*/ 48 w 1862"/>
              <a:gd name="T23" fmla="*/ 2520 h 4584"/>
              <a:gd name="T24" fmla="*/ 0 w 1862"/>
              <a:gd name="T25" fmla="*/ 2712 h 4584"/>
              <a:gd name="T26" fmla="*/ 48 w 1862"/>
              <a:gd name="T27" fmla="*/ 2808 h 4584"/>
              <a:gd name="T28" fmla="*/ 24 w 1862"/>
              <a:gd name="T29" fmla="*/ 3168 h 4584"/>
              <a:gd name="T30" fmla="*/ 24 w 1862"/>
              <a:gd name="T31" fmla="*/ 3216 h 4584"/>
              <a:gd name="T32" fmla="*/ 48 w 1862"/>
              <a:gd name="T33" fmla="*/ 3576 h 4584"/>
              <a:gd name="T34" fmla="*/ 0 w 1862"/>
              <a:gd name="T35" fmla="*/ 3672 h 4584"/>
              <a:gd name="T36" fmla="*/ 48 w 1862"/>
              <a:gd name="T37" fmla="*/ 3960 h 4584"/>
              <a:gd name="T38" fmla="*/ 0 w 1862"/>
              <a:gd name="T39" fmla="*/ 4152 h 4584"/>
              <a:gd name="T40" fmla="*/ 48 w 1862"/>
              <a:gd name="T41" fmla="*/ 4248 h 4584"/>
              <a:gd name="T42" fmla="*/ 24 w 1862"/>
              <a:gd name="T43" fmla="*/ 4536 h 4584"/>
              <a:gd name="T44" fmla="*/ 192 w 1862"/>
              <a:gd name="T45" fmla="*/ 4536 h 4584"/>
              <a:gd name="T46" fmla="*/ 288 w 1862"/>
              <a:gd name="T47" fmla="*/ 4584 h 4584"/>
              <a:gd name="T48" fmla="*/ 576 w 1862"/>
              <a:gd name="T49" fmla="*/ 4536 h 4584"/>
              <a:gd name="T50" fmla="*/ 768 w 1862"/>
              <a:gd name="T51" fmla="*/ 4584 h 4584"/>
              <a:gd name="T52" fmla="*/ 864 w 1862"/>
              <a:gd name="T53" fmla="*/ 4536 h 4584"/>
              <a:gd name="T54" fmla="*/ 1224 w 1862"/>
              <a:gd name="T55" fmla="*/ 4560 h 4584"/>
              <a:gd name="T56" fmla="*/ 1272 w 1862"/>
              <a:gd name="T57" fmla="*/ 4560 h 4584"/>
              <a:gd name="T58" fmla="*/ 1632 w 1862"/>
              <a:gd name="T59" fmla="*/ 4536 h 4584"/>
              <a:gd name="T60" fmla="*/ 1728 w 1862"/>
              <a:gd name="T61" fmla="*/ 4584 h 4584"/>
              <a:gd name="T62" fmla="*/ 1814 w 1862"/>
              <a:gd name="T63" fmla="*/ 4382 h 4584"/>
              <a:gd name="T64" fmla="*/ 1862 w 1862"/>
              <a:gd name="T65" fmla="*/ 4190 h 4584"/>
              <a:gd name="T66" fmla="*/ 1814 w 1862"/>
              <a:gd name="T67" fmla="*/ 4093 h 4584"/>
              <a:gd name="T68" fmla="*/ 1838 w 1862"/>
              <a:gd name="T69" fmla="*/ 3733 h 4584"/>
              <a:gd name="T70" fmla="*/ 1838 w 1862"/>
              <a:gd name="T71" fmla="*/ 3685 h 4584"/>
              <a:gd name="T72" fmla="*/ 1814 w 1862"/>
              <a:gd name="T73" fmla="*/ 3325 h 4584"/>
              <a:gd name="T74" fmla="*/ 1862 w 1862"/>
              <a:gd name="T75" fmla="*/ 3229 h 4584"/>
              <a:gd name="T76" fmla="*/ 1814 w 1862"/>
              <a:gd name="T77" fmla="*/ 2941 h 4584"/>
              <a:gd name="T78" fmla="*/ 1862 w 1862"/>
              <a:gd name="T79" fmla="*/ 2749 h 4584"/>
              <a:gd name="T80" fmla="*/ 1814 w 1862"/>
              <a:gd name="T81" fmla="*/ 2653 h 4584"/>
              <a:gd name="T82" fmla="*/ 1838 w 1862"/>
              <a:gd name="T83" fmla="*/ 2293 h 4584"/>
              <a:gd name="T84" fmla="*/ 1838 w 1862"/>
              <a:gd name="T85" fmla="*/ 2245 h 4584"/>
              <a:gd name="T86" fmla="*/ 1814 w 1862"/>
              <a:gd name="T87" fmla="*/ 1885 h 4584"/>
              <a:gd name="T88" fmla="*/ 1862 w 1862"/>
              <a:gd name="T89" fmla="*/ 1789 h 4584"/>
              <a:gd name="T90" fmla="*/ 1814 w 1862"/>
              <a:gd name="T91" fmla="*/ 1501 h 4584"/>
              <a:gd name="T92" fmla="*/ 1862 w 1862"/>
              <a:gd name="T93" fmla="*/ 1309 h 4584"/>
              <a:gd name="T94" fmla="*/ 1814 w 1862"/>
              <a:gd name="T95" fmla="*/ 1213 h 4584"/>
              <a:gd name="T96" fmla="*/ 1838 w 1862"/>
              <a:gd name="T97" fmla="*/ 853 h 4584"/>
              <a:gd name="T98" fmla="*/ 1838 w 1862"/>
              <a:gd name="T99" fmla="*/ 806 h 4584"/>
              <a:gd name="T100" fmla="*/ 1814 w 1862"/>
              <a:gd name="T101" fmla="*/ 446 h 4584"/>
              <a:gd name="T102" fmla="*/ 1862 w 1862"/>
              <a:gd name="T103" fmla="*/ 350 h 4584"/>
              <a:gd name="T104" fmla="*/ 1814 w 1862"/>
              <a:gd name="T105" fmla="*/ 62 h 4584"/>
              <a:gd name="T106" fmla="*/ 1814 w 1862"/>
              <a:gd name="T107" fmla="*/ 62 h 4584"/>
              <a:gd name="T108" fmla="*/ 1515 w 1862"/>
              <a:gd name="T109" fmla="*/ 24 h 4584"/>
              <a:gd name="T110" fmla="*/ 1467 w 1862"/>
              <a:gd name="T111" fmla="*/ 24 h 4584"/>
              <a:gd name="T112" fmla="*/ 1107 w 1862"/>
              <a:gd name="T113" fmla="*/ 48 h 4584"/>
              <a:gd name="T114" fmla="*/ 1011 w 1862"/>
              <a:gd name="T115" fmla="*/ 0 h 4584"/>
              <a:gd name="T116" fmla="*/ 723 w 1862"/>
              <a:gd name="T117" fmla="*/ 48 h 4584"/>
              <a:gd name="T118" fmla="*/ 531 w 1862"/>
              <a:gd name="T119" fmla="*/ 0 h 4584"/>
              <a:gd name="T120" fmla="*/ 435 w 1862"/>
              <a:gd name="T121" fmla="*/ 48 h 4584"/>
              <a:gd name="T122" fmla="*/ 75 w 1862"/>
              <a:gd name="T123" fmla="*/ 24 h 4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2" h="4584">
                <a:moveTo>
                  <a:pt x="48" y="72"/>
                </a:moveTo>
                <a:lnTo>
                  <a:pt x="48" y="120"/>
                </a:lnTo>
                <a:cubicBezTo>
                  <a:pt x="48" y="134"/>
                  <a:pt x="37" y="144"/>
                  <a:pt x="24" y="144"/>
                </a:cubicBezTo>
                <a:cubicBezTo>
                  <a:pt x="10" y="144"/>
                  <a:pt x="0" y="134"/>
                  <a:pt x="0" y="120"/>
                </a:cubicBezTo>
                <a:lnTo>
                  <a:pt x="0" y="72"/>
                </a:lnTo>
                <a:cubicBezTo>
                  <a:pt x="0" y="59"/>
                  <a:pt x="10" y="48"/>
                  <a:pt x="24" y="48"/>
                </a:cubicBezTo>
                <a:cubicBezTo>
                  <a:pt x="37" y="48"/>
                  <a:pt x="48" y="59"/>
                  <a:pt x="48" y="72"/>
                </a:cubicBezTo>
                <a:close/>
                <a:moveTo>
                  <a:pt x="48" y="216"/>
                </a:moveTo>
                <a:lnTo>
                  <a:pt x="48" y="264"/>
                </a:lnTo>
                <a:cubicBezTo>
                  <a:pt x="48" y="278"/>
                  <a:pt x="37" y="288"/>
                  <a:pt x="24" y="288"/>
                </a:cubicBezTo>
                <a:cubicBezTo>
                  <a:pt x="10" y="288"/>
                  <a:pt x="0" y="278"/>
                  <a:pt x="0" y="264"/>
                </a:cubicBezTo>
                <a:lnTo>
                  <a:pt x="0" y="216"/>
                </a:lnTo>
                <a:cubicBezTo>
                  <a:pt x="0" y="203"/>
                  <a:pt x="10" y="192"/>
                  <a:pt x="24" y="192"/>
                </a:cubicBezTo>
                <a:cubicBezTo>
                  <a:pt x="37" y="192"/>
                  <a:pt x="48" y="203"/>
                  <a:pt x="48" y="216"/>
                </a:cubicBezTo>
                <a:close/>
                <a:moveTo>
                  <a:pt x="48" y="360"/>
                </a:moveTo>
                <a:lnTo>
                  <a:pt x="48" y="408"/>
                </a:lnTo>
                <a:cubicBezTo>
                  <a:pt x="48" y="422"/>
                  <a:pt x="37" y="432"/>
                  <a:pt x="24" y="432"/>
                </a:cubicBezTo>
                <a:cubicBezTo>
                  <a:pt x="10" y="432"/>
                  <a:pt x="0" y="422"/>
                  <a:pt x="0" y="408"/>
                </a:cubicBezTo>
                <a:lnTo>
                  <a:pt x="0" y="360"/>
                </a:lnTo>
                <a:cubicBezTo>
                  <a:pt x="0" y="347"/>
                  <a:pt x="10" y="336"/>
                  <a:pt x="24" y="336"/>
                </a:cubicBezTo>
                <a:cubicBezTo>
                  <a:pt x="37" y="336"/>
                  <a:pt x="48" y="347"/>
                  <a:pt x="48" y="360"/>
                </a:cubicBezTo>
                <a:close/>
                <a:moveTo>
                  <a:pt x="48" y="504"/>
                </a:moveTo>
                <a:lnTo>
                  <a:pt x="48" y="552"/>
                </a:lnTo>
                <a:cubicBezTo>
                  <a:pt x="48" y="566"/>
                  <a:pt x="37" y="576"/>
                  <a:pt x="24" y="576"/>
                </a:cubicBezTo>
                <a:cubicBezTo>
                  <a:pt x="10" y="576"/>
                  <a:pt x="0" y="566"/>
                  <a:pt x="0" y="552"/>
                </a:cubicBezTo>
                <a:lnTo>
                  <a:pt x="0" y="504"/>
                </a:lnTo>
                <a:cubicBezTo>
                  <a:pt x="0" y="491"/>
                  <a:pt x="10" y="480"/>
                  <a:pt x="24" y="480"/>
                </a:cubicBezTo>
                <a:cubicBezTo>
                  <a:pt x="37" y="480"/>
                  <a:pt x="48" y="491"/>
                  <a:pt x="48" y="504"/>
                </a:cubicBezTo>
                <a:close/>
                <a:moveTo>
                  <a:pt x="48" y="648"/>
                </a:moveTo>
                <a:lnTo>
                  <a:pt x="48" y="696"/>
                </a:lnTo>
                <a:cubicBezTo>
                  <a:pt x="48" y="710"/>
                  <a:pt x="37" y="720"/>
                  <a:pt x="24" y="720"/>
                </a:cubicBezTo>
                <a:cubicBezTo>
                  <a:pt x="10" y="720"/>
                  <a:pt x="0" y="710"/>
                  <a:pt x="0" y="696"/>
                </a:cubicBezTo>
                <a:lnTo>
                  <a:pt x="0" y="648"/>
                </a:lnTo>
                <a:cubicBezTo>
                  <a:pt x="0" y="635"/>
                  <a:pt x="10" y="624"/>
                  <a:pt x="24" y="624"/>
                </a:cubicBezTo>
                <a:cubicBezTo>
                  <a:pt x="37" y="624"/>
                  <a:pt x="48" y="635"/>
                  <a:pt x="48" y="648"/>
                </a:cubicBezTo>
                <a:close/>
                <a:moveTo>
                  <a:pt x="48" y="792"/>
                </a:moveTo>
                <a:lnTo>
                  <a:pt x="48" y="840"/>
                </a:lnTo>
                <a:cubicBezTo>
                  <a:pt x="48" y="854"/>
                  <a:pt x="37" y="864"/>
                  <a:pt x="24" y="864"/>
                </a:cubicBezTo>
                <a:cubicBezTo>
                  <a:pt x="10" y="864"/>
                  <a:pt x="0" y="854"/>
                  <a:pt x="0" y="840"/>
                </a:cubicBezTo>
                <a:lnTo>
                  <a:pt x="0" y="792"/>
                </a:lnTo>
                <a:cubicBezTo>
                  <a:pt x="0" y="779"/>
                  <a:pt x="10" y="768"/>
                  <a:pt x="24" y="768"/>
                </a:cubicBezTo>
                <a:cubicBezTo>
                  <a:pt x="37" y="768"/>
                  <a:pt x="48" y="779"/>
                  <a:pt x="48" y="792"/>
                </a:cubicBezTo>
                <a:close/>
                <a:moveTo>
                  <a:pt x="48" y="936"/>
                </a:moveTo>
                <a:lnTo>
                  <a:pt x="48" y="984"/>
                </a:lnTo>
                <a:cubicBezTo>
                  <a:pt x="48" y="998"/>
                  <a:pt x="37" y="1008"/>
                  <a:pt x="24" y="1008"/>
                </a:cubicBezTo>
                <a:cubicBezTo>
                  <a:pt x="10" y="1008"/>
                  <a:pt x="0" y="998"/>
                  <a:pt x="0" y="984"/>
                </a:cubicBezTo>
                <a:lnTo>
                  <a:pt x="0" y="936"/>
                </a:lnTo>
                <a:cubicBezTo>
                  <a:pt x="0" y="923"/>
                  <a:pt x="10" y="912"/>
                  <a:pt x="24" y="912"/>
                </a:cubicBezTo>
                <a:cubicBezTo>
                  <a:pt x="37" y="912"/>
                  <a:pt x="48" y="923"/>
                  <a:pt x="48" y="936"/>
                </a:cubicBezTo>
                <a:close/>
                <a:moveTo>
                  <a:pt x="48" y="1080"/>
                </a:moveTo>
                <a:lnTo>
                  <a:pt x="48" y="1128"/>
                </a:lnTo>
                <a:cubicBezTo>
                  <a:pt x="48" y="1142"/>
                  <a:pt x="37" y="1152"/>
                  <a:pt x="24" y="1152"/>
                </a:cubicBezTo>
                <a:cubicBezTo>
                  <a:pt x="10" y="1152"/>
                  <a:pt x="0" y="1142"/>
                  <a:pt x="0" y="1128"/>
                </a:cubicBezTo>
                <a:lnTo>
                  <a:pt x="0" y="1080"/>
                </a:lnTo>
                <a:cubicBezTo>
                  <a:pt x="0" y="1067"/>
                  <a:pt x="10" y="1056"/>
                  <a:pt x="24" y="1056"/>
                </a:cubicBezTo>
                <a:cubicBezTo>
                  <a:pt x="37" y="1056"/>
                  <a:pt x="48" y="1067"/>
                  <a:pt x="48" y="1080"/>
                </a:cubicBezTo>
                <a:close/>
                <a:moveTo>
                  <a:pt x="48" y="1224"/>
                </a:moveTo>
                <a:lnTo>
                  <a:pt x="48" y="1272"/>
                </a:lnTo>
                <a:cubicBezTo>
                  <a:pt x="48" y="1286"/>
                  <a:pt x="37" y="1296"/>
                  <a:pt x="24" y="1296"/>
                </a:cubicBezTo>
                <a:cubicBezTo>
                  <a:pt x="10" y="1296"/>
                  <a:pt x="0" y="1286"/>
                  <a:pt x="0" y="1272"/>
                </a:cubicBezTo>
                <a:lnTo>
                  <a:pt x="0" y="1224"/>
                </a:lnTo>
                <a:cubicBezTo>
                  <a:pt x="0" y="1211"/>
                  <a:pt x="10" y="1200"/>
                  <a:pt x="24" y="1200"/>
                </a:cubicBezTo>
                <a:cubicBezTo>
                  <a:pt x="37" y="1200"/>
                  <a:pt x="48" y="1211"/>
                  <a:pt x="48" y="1224"/>
                </a:cubicBezTo>
                <a:close/>
                <a:moveTo>
                  <a:pt x="48" y="1368"/>
                </a:moveTo>
                <a:lnTo>
                  <a:pt x="48" y="1416"/>
                </a:lnTo>
                <a:cubicBezTo>
                  <a:pt x="48" y="1430"/>
                  <a:pt x="37" y="1440"/>
                  <a:pt x="24" y="1440"/>
                </a:cubicBezTo>
                <a:cubicBezTo>
                  <a:pt x="10" y="1440"/>
                  <a:pt x="0" y="1430"/>
                  <a:pt x="0" y="1416"/>
                </a:cubicBezTo>
                <a:lnTo>
                  <a:pt x="0" y="1368"/>
                </a:lnTo>
                <a:cubicBezTo>
                  <a:pt x="0" y="1355"/>
                  <a:pt x="10" y="1344"/>
                  <a:pt x="24" y="1344"/>
                </a:cubicBezTo>
                <a:cubicBezTo>
                  <a:pt x="37" y="1344"/>
                  <a:pt x="48" y="1355"/>
                  <a:pt x="48" y="1368"/>
                </a:cubicBezTo>
                <a:close/>
                <a:moveTo>
                  <a:pt x="48" y="1512"/>
                </a:moveTo>
                <a:lnTo>
                  <a:pt x="48" y="1560"/>
                </a:lnTo>
                <a:cubicBezTo>
                  <a:pt x="48" y="1574"/>
                  <a:pt x="37" y="1584"/>
                  <a:pt x="24" y="1584"/>
                </a:cubicBezTo>
                <a:cubicBezTo>
                  <a:pt x="10" y="1584"/>
                  <a:pt x="0" y="1574"/>
                  <a:pt x="0" y="1560"/>
                </a:cubicBezTo>
                <a:lnTo>
                  <a:pt x="0" y="1512"/>
                </a:lnTo>
                <a:cubicBezTo>
                  <a:pt x="0" y="1499"/>
                  <a:pt x="10" y="1488"/>
                  <a:pt x="24" y="1488"/>
                </a:cubicBezTo>
                <a:cubicBezTo>
                  <a:pt x="37" y="1488"/>
                  <a:pt x="48" y="1499"/>
                  <a:pt x="48" y="1512"/>
                </a:cubicBezTo>
                <a:close/>
                <a:moveTo>
                  <a:pt x="48" y="1656"/>
                </a:moveTo>
                <a:lnTo>
                  <a:pt x="48" y="1704"/>
                </a:lnTo>
                <a:cubicBezTo>
                  <a:pt x="48" y="1718"/>
                  <a:pt x="37" y="1728"/>
                  <a:pt x="24" y="1728"/>
                </a:cubicBezTo>
                <a:cubicBezTo>
                  <a:pt x="10" y="1728"/>
                  <a:pt x="0" y="1718"/>
                  <a:pt x="0" y="1704"/>
                </a:cubicBezTo>
                <a:lnTo>
                  <a:pt x="0" y="1656"/>
                </a:lnTo>
                <a:cubicBezTo>
                  <a:pt x="0" y="1643"/>
                  <a:pt x="10" y="1632"/>
                  <a:pt x="24" y="1632"/>
                </a:cubicBezTo>
                <a:cubicBezTo>
                  <a:pt x="37" y="1632"/>
                  <a:pt x="48" y="1643"/>
                  <a:pt x="48" y="1656"/>
                </a:cubicBezTo>
                <a:close/>
                <a:moveTo>
                  <a:pt x="48" y="1800"/>
                </a:moveTo>
                <a:lnTo>
                  <a:pt x="48" y="1848"/>
                </a:lnTo>
                <a:cubicBezTo>
                  <a:pt x="48" y="1862"/>
                  <a:pt x="37" y="1872"/>
                  <a:pt x="24" y="1872"/>
                </a:cubicBezTo>
                <a:cubicBezTo>
                  <a:pt x="10" y="1872"/>
                  <a:pt x="0" y="1862"/>
                  <a:pt x="0" y="1848"/>
                </a:cubicBezTo>
                <a:lnTo>
                  <a:pt x="0" y="1800"/>
                </a:lnTo>
                <a:cubicBezTo>
                  <a:pt x="0" y="1787"/>
                  <a:pt x="10" y="1776"/>
                  <a:pt x="24" y="1776"/>
                </a:cubicBezTo>
                <a:cubicBezTo>
                  <a:pt x="37" y="1776"/>
                  <a:pt x="48" y="1787"/>
                  <a:pt x="48" y="1800"/>
                </a:cubicBezTo>
                <a:close/>
                <a:moveTo>
                  <a:pt x="48" y="1944"/>
                </a:moveTo>
                <a:lnTo>
                  <a:pt x="48" y="1992"/>
                </a:lnTo>
                <a:cubicBezTo>
                  <a:pt x="48" y="2006"/>
                  <a:pt x="37" y="2016"/>
                  <a:pt x="24" y="2016"/>
                </a:cubicBezTo>
                <a:cubicBezTo>
                  <a:pt x="10" y="2016"/>
                  <a:pt x="0" y="2006"/>
                  <a:pt x="0" y="1992"/>
                </a:cubicBezTo>
                <a:lnTo>
                  <a:pt x="0" y="1944"/>
                </a:lnTo>
                <a:cubicBezTo>
                  <a:pt x="0" y="1931"/>
                  <a:pt x="10" y="1920"/>
                  <a:pt x="24" y="1920"/>
                </a:cubicBezTo>
                <a:cubicBezTo>
                  <a:pt x="37" y="1920"/>
                  <a:pt x="48" y="1931"/>
                  <a:pt x="48" y="1944"/>
                </a:cubicBezTo>
                <a:close/>
                <a:moveTo>
                  <a:pt x="48" y="2088"/>
                </a:moveTo>
                <a:lnTo>
                  <a:pt x="48" y="2136"/>
                </a:lnTo>
                <a:cubicBezTo>
                  <a:pt x="48" y="2150"/>
                  <a:pt x="37" y="2160"/>
                  <a:pt x="24" y="2160"/>
                </a:cubicBezTo>
                <a:cubicBezTo>
                  <a:pt x="10" y="2160"/>
                  <a:pt x="0" y="2150"/>
                  <a:pt x="0" y="2136"/>
                </a:cubicBezTo>
                <a:lnTo>
                  <a:pt x="0" y="2088"/>
                </a:lnTo>
                <a:cubicBezTo>
                  <a:pt x="0" y="2075"/>
                  <a:pt x="10" y="2064"/>
                  <a:pt x="24" y="2064"/>
                </a:cubicBezTo>
                <a:cubicBezTo>
                  <a:pt x="37" y="2064"/>
                  <a:pt x="48" y="2075"/>
                  <a:pt x="48" y="2088"/>
                </a:cubicBezTo>
                <a:close/>
                <a:moveTo>
                  <a:pt x="48" y="2232"/>
                </a:moveTo>
                <a:lnTo>
                  <a:pt x="48" y="2280"/>
                </a:lnTo>
                <a:cubicBezTo>
                  <a:pt x="48" y="2294"/>
                  <a:pt x="37" y="2304"/>
                  <a:pt x="24" y="2304"/>
                </a:cubicBezTo>
                <a:cubicBezTo>
                  <a:pt x="10" y="2304"/>
                  <a:pt x="0" y="2294"/>
                  <a:pt x="0" y="2280"/>
                </a:cubicBezTo>
                <a:lnTo>
                  <a:pt x="0" y="2232"/>
                </a:lnTo>
                <a:cubicBezTo>
                  <a:pt x="0" y="2219"/>
                  <a:pt x="10" y="2208"/>
                  <a:pt x="24" y="2208"/>
                </a:cubicBezTo>
                <a:cubicBezTo>
                  <a:pt x="37" y="2208"/>
                  <a:pt x="48" y="2219"/>
                  <a:pt x="48" y="2232"/>
                </a:cubicBezTo>
                <a:close/>
                <a:moveTo>
                  <a:pt x="48" y="2376"/>
                </a:moveTo>
                <a:lnTo>
                  <a:pt x="48" y="2424"/>
                </a:lnTo>
                <a:cubicBezTo>
                  <a:pt x="48" y="2438"/>
                  <a:pt x="37" y="2448"/>
                  <a:pt x="24" y="2448"/>
                </a:cubicBezTo>
                <a:cubicBezTo>
                  <a:pt x="10" y="2448"/>
                  <a:pt x="0" y="2438"/>
                  <a:pt x="0" y="2424"/>
                </a:cubicBezTo>
                <a:lnTo>
                  <a:pt x="0" y="2376"/>
                </a:lnTo>
                <a:cubicBezTo>
                  <a:pt x="0" y="2363"/>
                  <a:pt x="10" y="2352"/>
                  <a:pt x="24" y="2352"/>
                </a:cubicBezTo>
                <a:cubicBezTo>
                  <a:pt x="37" y="2352"/>
                  <a:pt x="48" y="2363"/>
                  <a:pt x="48" y="2376"/>
                </a:cubicBezTo>
                <a:close/>
                <a:moveTo>
                  <a:pt x="48" y="2520"/>
                </a:moveTo>
                <a:lnTo>
                  <a:pt x="48" y="2568"/>
                </a:lnTo>
                <a:cubicBezTo>
                  <a:pt x="48" y="2582"/>
                  <a:pt x="37" y="2592"/>
                  <a:pt x="24" y="2592"/>
                </a:cubicBezTo>
                <a:cubicBezTo>
                  <a:pt x="10" y="2592"/>
                  <a:pt x="0" y="2582"/>
                  <a:pt x="0" y="2568"/>
                </a:cubicBezTo>
                <a:lnTo>
                  <a:pt x="0" y="2520"/>
                </a:lnTo>
                <a:cubicBezTo>
                  <a:pt x="0" y="2507"/>
                  <a:pt x="10" y="2496"/>
                  <a:pt x="24" y="2496"/>
                </a:cubicBezTo>
                <a:cubicBezTo>
                  <a:pt x="37" y="2496"/>
                  <a:pt x="48" y="2507"/>
                  <a:pt x="48" y="2520"/>
                </a:cubicBezTo>
                <a:close/>
                <a:moveTo>
                  <a:pt x="48" y="2664"/>
                </a:moveTo>
                <a:lnTo>
                  <a:pt x="48" y="2712"/>
                </a:lnTo>
                <a:cubicBezTo>
                  <a:pt x="48" y="2726"/>
                  <a:pt x="37" y="2736"/>
                  <a:pt x="24" y="2736"/>
                </a:cubicBezTo>
                <a:cubicBezTo>
                  <a:pt x="10" y="2736"/>
                  <a:pt x="0" y="2726"/>
                  <a:pt x="0" y="2712"/>
                </a:cubicBezTo>
                <a:lnTo>
                  <a:pt x="0" y="2664"/>
                </a:lnTo>
                <a:cubicBezTo>
                  <a:pt x="0" y="2651"/>
                  <a:pt x="10" y="2640"/>
                  <a:pt x="24" y="2640"/>
                </a:cubicBezTo>
                <a:cubicBezTo>
                  <a:pt x="37" y="2640"/>
                  <a:pt x="48" y="2651"/>
                  <a:pt x="48" y="2664"/>
                </a:cubicBezTo>
                <a:close/>
                <a:moveTo>
                  <a:pt x="48" y="2808"/>
                </a:moveTo>
                <a:lnTo>
                  <a:pt x="48" y="2856"/>
                </a:lnTo>
                <a:cubicBezTo>
                  <a:pt x="48" y="2870"/>
                  <a:pt x="37" y="2880"/>
                  <a:pt x="24" y="2880"/>
                </a:cubicBezTo>
                <a:cubicBezTo>
                  <a:pt x="10" y="2880"/>
                  <a:pt x="0" y="2870"/>
                  <a:pt x="0" y="2856"/>
                </a:cubicBezTo>
                <a:lnTo>
                  <a:pt x="0" y="2808"/>
                </a:lnTo>
                <a:cubicBezTo>
                  <a:pt x="0" y="2795"/>
                  <a:pt x="10" y="2784"/>
                  <a:pt x="24" y="2784"/>
                </a:cubicBezTo>
                <a:cubicBezTo>
                  <a:pt x="37" y="2784"/>
                  <a:pt x="48" y="2795"/>
                  <a:pt x="48" y="2808"/>
                </a:cubicBezTo>
                <a:close/>
                <a:moveTo>
                  <a:pt x="48" y="2952"/>
                </a:moveTo>
                <a:lnTo>
                  <a:pt x="48" y="3000"/>
                </a:lnTo>
                <a:cubicBezTo>
                  <a:pt x="48" y="3014"/>
                  <a:pt x="37" y="3024"/>
                  <a:pt x="24" y="3024"/>
                </a:cubicBezTo>
                <a:cubicBezTo>
                  <a:pt x="10" y="3024"/>
                  <a:pt x="0" y="3014"/>
                  <a:pt x="0" y="3000"/>
                </a:cubicBezTo>
                <a:lnTo>
                  <a:pt x="0" y="2952"/>
                </a:lnTo>
                <a:cubicBezTo>
                  <a:pt x="0" y="2939"/>
                  <a:pt x="10" y="2928"/>
                  <a:pt x="24" y="2928"/>
                </a:cubicBezTo>
                <a:cubicBezTo>
                  <a:pt x="37" y="2928"/>
                  <a:pt x="48" y="2939"/>
                  <a:pt x="48" y="2952"/>
                </a:cubicBezTo>
                <a:close/>
                <a:moveTo>
                  <a:pt x="48" y="3096"/>
                </a:moveTo>
                <a:lnTo>
                  <a:pt x="48" y="3144"/>
                </a:lnTo>
                <a:cubicBezTo>
                  <a:pt x="48" y="3158"/>
                  <a:pt x="37" y="3168"/>
                  <a:pt x="24" y="3168"/>
                </a:cubicBezTo>
                <a:cubicBezTo>
                  <a:pt x="10" y="3168"/>
                  <a:pt x="0" y="3158"/>
                  <a:pt x="0" y="3144"/>
                </a:cubicBezTo>
                <a:lnTo>
                  <a:pt x="0" y="3096"/>
                </a:lnTo>
                <a:cubicBezTo>
                  <a:pt x="0" y="3083"/>
                  <a:pt x="10" y="3072"/>
                  <a:pt x="24" y="3072"/>
                </a:cubicBezTo>
                <a:cubicBezTo>
                  <a:pt x="37" y="3072"/>
                  <a:pt x="48" y="3083"/>
                  <a:pt x="48" y="3096"/>
                </a:cubicBezTo>
                <a:close/>
                <a:moveTo>
                  <a:pt x="48" y="3240"/>
                </a:moveTo>
                <a:lnTo>
                  <a:pt x="48" y="3288"/>
                </a:lnTo>
                <a:cubicBezTo>
                  <a:pt x="48" y="3302"/>
                  <a:pt x="37" y="3312"/>
                  <a:pt x="24" y="3312"/>
                </a:cubicBezTo>
                <a:cubicBezTo>
                  <a:pt x="10" y="3312"/>
                  <a:pt x="0" y="3302"/>
                  <a:pt x="0" y="3288"/>
                </a:cubicBezTo>
                <a:lnTo>
                  <a:pt x="0" y="3240"/>
                </a:lnTo>
                <a:cubicBezTo>
                  <a:pt x="0" y="3227"/>
                  <a:pt x="10" y="3216"/>
                  <a:pt x="24" y="3216"/>
                </a:cubicBezTo>
                <a:cubicBezTo>
                  <a:pt x="37" y="3216"/>
                  <a:pt x="48" y="3227"/>
                  <a:pt x="48" y="3240"/>
                </a:cubicBezTo>
                <a:close/>
                <a:moveTo>
                  <a:pt x="48" y="3384"/>
                </a:moveTo>
                <a:lnTo>
                  <a:pt x="48" y="3432"/>
                </a:lnTo>
                <a:cubicBezTo>
                  <a:pt x="48" y="3446"/>
                  <a:pt x="37" y="3456"/>
                  <a:pt x="24" y="3456"/>
                </a:cubicBezTo>
                <a:cubicBezTo>
                  <a:pt x="10" y="3456"/>
                  <a:pt x="0" y="3446"/>
                  <a:pt x="0" y="3432"/>
                </a:cubicBezTo>
                <a:lnTo>
                  <a:pt x="0" y="3384"/>
                </a:lnTo>
                <a:cubicBezTo>
                  <a:pt x="0" y="3371"/>
                  <a:pt x="10" y="3360"/>
                  <a:pt x="24" y="3360"/>
                </a:cubicBezTo>
                <a:cubicBezTo>
                  <a:pt x="37" y="3360"/>
                  <a:pt x="48" y="3371"/>
                  <a:pt x="48" y="3384"/>
                </a:cubicBezTo>
                <a:close/>
                <a:moveTo>
                  <a:pt x="48" y="3528"/>
                </a:moveTo>
                <a:lnTo>
                  <a:pt x="48" y="3576"/>
                </a:lnTo>
                <a:cubicBezTo>
                  <a:pt x="48" y="3590"/>
                  <a:pt x="37" y="3600"/>
                  <a:pt x="24" y="3600"/>
                </a:cubicBezTo>
                <a:cubicBezTo>
                  <a:pt x="10" y="3600"/>
                  <a:pt x="0" y="3590"/>
                  <a:pt x="0" y="3576"/>
                </a:cubicBezTo>
                <a:lnTo>
                  <a:pt x="0" y="3528"/>
                </a:lnTo>
                <a:cubicBezTo>
                  <a:pt x="0" y="3515"/>
                  <a:pt x="10" y="3504"/>
                  <a:pt x="24" y="3504"/>
                </a:cubicBezTo>
                <a:cubicBezTo>
                  <a:pt x="37" y="3504"/>
                  <a:pt x="48" y="3515"/>
                  <a:pt x="48" y="3528"/>
                </a:cubicBezTo>
                <a:close/>
                <a:moveTo>
                  <a:pt x="48" y="3672"/>
                </a:moveTo>
                <a:lnTo>
                  <a:pt x="48" y="3720"/>
                </a:lnTo>
                <a:cubicBezTo>
                  <a:pt x="48" y="3734"/>
                  <a:pt x="37" y="3744"/>
                  <a:pt x="24" y="3744"/>
                </a:cubicBezTo>
                <a:cubicBezTo>
                  <a:pt x="10" y="3744"/>
                  <a:pt x="0" y="3734"/>
                  <a:pt x="0" y="3720"/>
                </a:cubicBezTo>
                <a:lnTo>
                  <a:pt x="0" y="3672"/>
                </a:lnTo>
                <a:cubicBezTo>
                  <a:pt x="0" y="3659"/>
                  <a:pt x="10" y="3648"/>
                  <a:pt x="24" y="3648"/>
                </a:cubicBezTo>
                <a:cubicBezTo>
                  <a:pt x="37" y="3648"/>
                  <a:pt x="48" y="3659"/>
                  <a:pt x="48" y="3672"/>
                </a:cubicBezTo>
                <a:close/>
                <a:moveTo>
                  <a:pt x="48" y="3816"/>
                </a:moveTo>
                <a:lnTo>
                  <a:pt x="48" y="3864"/>
                </a:lnTo>
                <a:cubicBezTo>
                  <a:pt x="48" y="3878"/>
                  <a:pt x="37" y="3888"/>
                  <a:pt x="24" y="3888"/>
                </a:cubicBezTo>
                <a:cubicBezTo>
                  <a:pt x="10" y="3888"/>
                  <a:pt x="0" y="3878"/>
                  <a:pt x="0" y="3864"/>
                </a:cubicBezTo>
                <a:lnTo>
                  <a:pt x="0" y="3816"/>
                </a:lnTo>
                <a:cubicBezTo>
                  <a:pt x="0" y="3803"/>
                  <a:pt x="10" y="3792"/>
                  <a:pt x="24" y="3792"/>
                </a:cubicBezTo>
                <a:cubicBezTo>
                  <a:pt x="37" y="3792"/>
                  <a:pt x="48" y="3803"/>
                  <a:pt x="48" y="3816"/>
                </a:cubicBezTo>
                <a:close/>
                <a:moveTo>
                  <a:pt x="48" y="3960"/>
                </a:moveTo>
                <a:lnTo>
                  <a:pt x="48" y="4008"/>
                </a:lnTo>
                <a:cubicBezTo>
                  <a:pt x="48" y="4022"/>
                  <a:pt x="37" y="4032"/>
                  <a:pt x="24" y="4032"/>
                </a:cubicBezTo>
                <a:cubicBezTo>
                  <a:pt x="10" y="4032"/>
                  <a:pt x="0" y="4022"/>
                  <a:pt x="0" y="4008"/>
                </a:cubicBezTo>
                <a:lnTo>
                  <a:pt x="0" y="3960"/>
                </a:lnTo>
                <a:cubicBezTo>
                  <a:pt x="0" y="3947"/>
                  <a:pt x="10" y="3936"/>
                  <a:pt x="24" y="3936"/>
                </a:cubicBezTo>
                <a:cubicBezTo>
                  <a:pt x="37" y="3936"/>
                  <a:pt x="48" y="3947"/>
                  <a:pt x="48" y="3960"/>
                </a:cubicBezTo>
                <a:close/>
                <a:moveTo>
                  <a:pt x="48" y="4104"/>
                </a:moveTo>
                <a:lnTo>
                  <a:pt x="48" y="4152"/>
                </a:lnTo>
                <a:cubicBezTo>
                  <a:pt x="48" y="4166"/>
                  <a:pt x="37" y="4176"/>
                  <a:pt x="24" y="4176"/>
                </a:cubicBezTo>
                <a:cubicBezTo>
                  <a:pt x="10" y="4176"/>
                  <a:pt x="0" y="4166"/>
                  <a:pt x="0" y="4152"/>
                </a:cubicBezTo>
                <a:lnTo>
                  <a:pt x="0" y="4104"/>
                </a:lnTo>
                <a:cubicBezTo>
                  <a:pt x="0" y="4091"/>
                  <a:pt x="10" y="4080"/>
                  <a:pt x="24" y="4080"/>
                </a:cubicBezTo>
                <a:cubicBezTo>
                  <a:pt x="37" y="4080"/>
                  <a:pt x="48" y="4091"/>
                  <a:pt x="48" y="4104"/>
                </a:cubicBezTo>
                <a:close/>
                <a:moveTo>
                  <a:pt x="48" y="4248"/>
                </a:moveTo>
                <a:lnTo>
                  <a:pt x="48" y="4296"/>
                </a:lnTo>
                <a:cubicBezTo>
                  <a:pt x="48" y="4310"/>
                  <a:pt x="37" y="4320"/>
                  <a:pt x="24" y="4320"/>
                </a:cubicBezTo>
                <a:cubicBezTo>
                  <a:pt x="10" y="4320"/>
                  <a:pt x="0" y="4310"/>
                  <a:pt x="0" y="4296"/>
                </a:cubicBezTo>
                <a:lnTo>
                  <a:pt x="0" y="4248"/>
                </a:lnTo>
                <a:cubicBezTo>
                  <a:pt x="0" y="4235"/>
                  <a:pt x="10" y="4224"/>
                  <a:pt x="24" y="4224"/>
                </a:cubicBezTo>
                <a:cubicBezTo>
                  <a:pt x="37" y="4224"/>
                  <a:pt x="48" y="4235"/>
                  <a:pt x="48" y="4248"/>
                </a:cubicBezTo>
                <a:close/>
                <a:moveTo>
                  <a:pt x="48" y="4392"/>
                </a:moveTo>
                <a:lnTo>
                  <a:pt x="48" y="4440"/>
                </a:lnTo>
                <a:cubicBezTo>
                  <a:pt x="48" y="4454"/>
                  <a:pt x="37" y="4464"/>
                  <a:pt x="24" y="4464"/>
                </a:cubicBezTo>
                <a:cubicBezTo>
                  <a:pt x="10" y="4464"/>
                  <a:pt x="0" y="4454"/>
                  <a:pt x="0" y="4440"/>
                </a:cubicBezTo>
                <a:lnTo>
                  <a:pt x="0" y="4392"/>
                </a:lnTo>
                <a:cubicBezTo>
                  <a:pt x="0" y="4379"/>
                  <a:pt x="10" y="4368"/>
                  <a:pt x="24" y="4368"/>
                </a:cubicBezTo>
                <a:cubicBezTo>
                  <a:pt x="37" y="4368"/>
                  <a:pt x="48" y="4379"/>
                  <a:pt x="48" y="4392"/>
                </a:cubicBezTo>
                <a:close/>
                <a:moveTo>
                  <a:pt x="48" y="4536"/>
                </a:moveTo>
                <a:lnTo>
                  <a:pt x="48" y="4560"/>
                </a:lnTo>
                <a:lnTo>
                  <a:pt x="24" y="4536"/>
                </a:lnTo>
                <a:lnTo>
                  <a:pt x="48" y="4536"/>
                </a:lnTo>
                <a:cubicBezTo>
                  <a:pt x="62" y="4536"/>
                  <a:pt x="72" y="4547"/>
                  <a:pt x="72" y="4560"/>
                </a:cubicBezTo>
                <a:cubicBezTo>
                  <a:pt x="72" y="4573"/>
                  <a:pt x="62" y="4584"/>
                  <a:pt x="48" y="4584"/>
                </a:cubicBezTo>
                <a:lnTo>
                  <a:pt x="24" y="4584"/>
                </a:lnTo>
                <a:cubicBezTo>
                  <a:pt x="10" y="4584"/>
                  <a:pt x="0" y="4573"/>
                  <a:pt x="0" y="4560"/>
                </a:cubicBezTo>
                <a:lnTo>
                  <a:pt x="0" y="4536"/>
                </a:lnTo>
                <a:cubicBezTo>
                  <a:pt x="0" y="4523"/>
                  <a:pt x="10" y="4512"/>
                  <a:pt x="24" y="4512"/>
                </a:cubicBezTo>
                <a:cubicBezTo>
                  <a:pt x="37" y="4512"/>
                  <a:pt x="48" y="4523"/>
                  <a:pt x="48" y="4536"/>
                </a:cubicBezTo>
                <a:close/>
                <a:moveTo>
                  <a:pt x="144" y="4536"/>
                </a:moveTo>
                <a:lnTo>
                  <a:pt x="192" y="4536"/>
                </a:lnTo>
                <a:cubicBezTo>
                  <a:pt x="206" y="4536"/>
                  <a:pt x="216" y="4547"/>
                  <a:pt x="216" y="4560"/>
                </a:cubicBezTo>
                <a:cubicBezTo>
                  <a:pt x="216" y="4573"/>
                  <a:pt x="206" y="4584"/>
                  <a:pt x="192" y="4584"/>
                </a:cubicBezTo>
                <a:lnTo>
                  <a:pt x="144" y="4584"/>
                </a:lnTo>
                <a:cubicBezTo>
                  <a:pt x="131" y="4584"/>
                  <a:pt x="120" y="4573"/>
                  <a:pt x="120" y="4560"/>
                </a:cubicBezTo>
                <a:cubicBezTo>
                  <a:pt x="120" y="4547"/>
                  <a:pt x="131" y="4536"/>
                  <a:pt x="144" y="4536"/>
                </a:cubicBezTo>
                <a:close/>
                <a:moveTo>
                  <a:pt x="288" y="4536"/>
                </a:moveTo>
                <a:lnTo>
                  <a:pt x="336" y="4536"/>
                </a:lnTo>
                <a:cubicBezTo>
                  <a:pt x="350" y="4536"/>
                  <a:pt x="360" y="4547"/>
                  <a:pt x="360" y="4560"/>
                </a:cubicBezTo>
                <a:cubicBezTo>
                  <a:pt x="360" y="4573"/>
                  <a:pt x="350" y="4584"/>
                  <a:pt x="336" y="4584"/>
                </a:cubicBezTo>
                <a:lnTo>
                  <a:pt x="288" y="4584"/>
                </a:lnTo>
                <a:cubicBezTo>
                  <a:pt x="275" y="4584"/>
                  <a:pt x="264" y="4573"/>
                  <a:pt x="264" y="4560"/>
                </a:cubicBezTo>
                <a:cubicBezTo>
                  <a:pt x="264" y="4547"/>
                  <a:pt x="275" y="4536"/>
                  <a:pt x="288" y="4536"/>
                </a:cubicBezTo>
                <a:close/>
                <a:moveTo>
                  <a:pt x="432" y="4536"/>
                </a:moveTo>
                <a:lnTo>
                  <a:pt x="480" y="4536"/>
                </a:lnTo>
                <a:cubicBezTo>
                  <a:pt x="494" y="4536"/>
                  <a:pt x="504" y="4547"/>
                  <a:pt x="504" y="4560"/>
                </a:cubicBezTo>
                <a:cubicBezTo>
                  <a:pt x="504" y="4573"/>
                  <a:pt x="494" y="4584"/>
                  <a:pt x="480" y="4584"/>
                </a:cubicBezTo>
                <a:lnTo>
                  <a:pt x="432" y="4584"/>
                </a:lnTo>
                <a:cubicBezTo>
                  <a:pt x="419" y="4584"/>
                  <a:pt x="408" y="4573"/>
                  <a:pt x="408" y="4560"/>
                </a:cubicBezTo>
                <a:cubicBezTo>
                  <a:pt x="408" y="4547"/>
                  <a:pt x="419" y="4536"/>
                  <a:pt x="432" y="4536"/>
                </a:cubicBezTo>
                <a:close/>
                <a:moveTo>
                  <a:pt x="576" y="4536"/>
                </a:moveTo>
                <a:lnTo>
                  <a:pt x="624" y="4536"/>
                </a:lnTo>
                <a:cubicBezTo>
                  <a:pt x="638" y="4536"/>
                  <a:pt x="648" y="4547"/>
                  <a:pt x="648" y="4560"/>
                </a:cubicBezTo>
                <a:cubicBezTo>
                  <a:pt x="648" y="4573"/>
                  <a:pt x="638" y="4584"/>
                  <a:pt x="624" y="4584"/>
                </a:cubicBezTo>
                <a:lnTo>
                  <a:pt x="576" y="4584"/>
                </a:lnTo>
                <a:cubicBezTo>
                  <a:pt x="563" y="4584"/>
                  <a:pt x="552" y="4573"/>
                  <a:pt x="552" y="4560"/>
                </a:cubicBezTo>
                <a:cubicBezTo>
                  <a:pt x="552" y="4547"/>
                  <a:pt x="563" y="4536"/>
                  <a:pt x="576" y="4536"/>
                </a:cubicBezTo>
                <a:close/>
                <a:moveTo>
                  <a:pt x="720" y="4536"/>
                </a:moveTo>
                <a:lnTo>
                  <a:pt x="768" y="4536"/>
                </a:lnTo>
                <a:cubicBezTo>
                  <a:pt x="782" y="4536"/>
                  <a:pt x="792" y="4547"/>
                  <a:pt x="792" y="4560"/>
                </a:cubicBezTo>
                <a:cubicBezTo>
                  <a:pt x="792" y="4573"/>
                  <a:pt x="782" y="4584"/>
                  <a:pt x="768" y="4584"/>
                </a:cubicBezTo>
                <a:lnTo>
                  <a:pt x="720" y="4584"/>
                </a:lnTo>
                <a:cubicBezTo>
                  <a:pt x="707" y="4584"/>
                  <a:pt x="696" y="4573"/>
                  <a:pt x="696" y="4560"/>
                </a:cubicBezTo>
                <a:cubicBezTo>
                  <a:pt x="696" y="4547"/>
                  <a:pt x="707" y="4536"/>
                  <a:pt x="720" y="4536"/>
                </a:cubicBezTo>
                <a:close/>
                <a:moveTo>
                  <a:pt x="864" y="4536"/>
                </a:moveTo>
                <a:lnTo>
                  <a:pt x="912" y="4536"/>
                </a:lnTo>
                <a:cubicBezTo>
                  <a:pt x="926" y="4536"/>
                  <a:pt x="936" y="4547"/>
                  <a:pt x="936" y="4560"/>
                </a:cubicBezTo>
                <a:cubicBezTo>
                  <a:pt x="936" y="4573"/>
                  <a:pt x="926" y="4584"/>
                  <a:pt x="912" y="4584"/>
                </a:cubicBezTo>
                <a:lnTo>
                  <a:pt x="864" y="4584"/>
                </a:lnTo>
                <a:cubicBezTo>
                  <a:pt x="851" y="4584"/>
                  <a:pt x="840" y="4573"/>
                  <a:pt x="840" y="4560"/>
                </a:cubicBezTo>
                <a:cubicBezTo>
                  <a:pt x="840" y="4547"/>
                  <a:pt x="851" y="4536"/>
                  <a:pt x="864" y="4536"/>
                </a:cubicBezTo>
                <a:close/>
                <a:moveTo>
                  <a:pt x="1008" y="4536"/>
                </a:moveTo>
                <a:lnTo>
                  <a:pt x="1056" y="4536"/>
                </a:lnTo>
                <a:cubicBezTo>
                  <a:pt x="1070" y="4536"/>
                  <a:pt x="1080" y="4547"/>
                  <a:pt x="1080" y="4560"/>
                </a:cubicBezTo>
                <a:cubicBezTo>
                  <a:pt x="1080" y="4573"/>
                  <a:pt x="1070" y="4584"/>
                  <a:pt x="1056" y="4584"/>
                </a:cubicBezTo>
                <a:lnTo>
                  <a:pt x="1008" y="4584"/>
                </a:lnTo>
                <a:cubicBezTo>
                  <a:pt x="995" y="4584"/>
                  <a:pt x="984" y="4573"/>
                  <a:pt x="984" y="4560"/>
                </a:cubicBezTo>
                <a:cubicBezTo>
                  <a:pt x="984" y="4547"/>
                  <a:pt x="995" y="4536"/>
                  <a:pt x="1008" y="4536"/>
                </a:cubicBezTo>
                <a:close/>
                <a:moveTo>
                  <a:pt x="1152" y="4536"/>
                </a:moveTo>
                <a:lnTo>
                  <a:pt x="1200" y="4536"/>
                </a:lnTo>
                <a:cubicBezTo>
                  <a:pt x="1214" y="4536"/>
                  <a:pt x="1224" y="4547"/>
                  <a:pt x="1224" y="4560"/>
                </a:cubicBezTo>
                <a:cubicBezTo>
                  <a:pt x="1224" y="4573"/>
                  <a:pt x="1214" y="4584"/>
                  <a:pt x="1200" y="4584"/>
                </a:cubicBezTo>
                <a:lnTo>
                  <a:pt x="1152" y="4584"/>
                </a:lnTo>
                <a:cubicBezTo>
                  <a:pt x="1139" y="4584"/>
                  <a:pt x="1128" y="4573"/>
                  <a:pt x="1128" y="4560"/>
                </a:cubicBezTo>
                <a:cubicBezTo>
                  <a:pt x="1128" y="4547"/>
                  <a:pt x="1139" y="4536"/>
                  <a:pt x="1152" y="4536"/>
                </a:cubicBezTo>
                <a:close/>
                <a:moveTo>
                  <a:pt x="1296" y="4536"/>
                </a:moveTo>
                <a:lnTo>
                  <a:pt x="1344" y="4536"/>
                </a:lnTo>
                <a:cubicBezTo>
                  <a:pt x="1358" y="4536"/>
                  <a:pt x="1368" y="4547"/>
                  <a:pt x="1368" y="4560"/>
                </a:cubicBezTo>
                <a:cubicBezTo>
                  <a:pt x="1368" y="4573"/>
                  <a:pt x="1358" y="4584"/>
                  <a:pt x="1344" y="4584"/>
                </a:cubicBezTo>
                <a:lnTo>
                  <a:pt x="1296" y="4584"/>
                </a:lnTo>
                <a:cubicBezTo>
                  <a:pt x="1283" y="4584"/>
                  <a:pt x="1272" y="4573"/>
                  <a:pt x="1272" y="4560"/>
                </a:cubicBezTo>
                <a:cubicBezTo>
                  <a:pt x="1272" y="4547"/>
                  <a:pt x="1283" y="4536"/>
                  <a:pt x="1296" y="4536"/>
                </a:cubicBezTo>
                <a:close/>
                <a:moveTo>
                  <a:pt x="1440" y="4536"/>
                </a:moveTo>
                <a:lnTo>
                  <a:pt x="1488" y="4536"/>
                </a:lnTo>
                <a:cubicBezTo>
                  <a:pt x="1502" y="4536"/>
                  <a:pt x="1512" y="4547"/>
                  <a:pt x="1512" y="4560"/>
                </a:cubicBezTo>
                <a:cubicBezTo>
                  <a:pt x="1512" y="4573"/>
                  <a:pt x="1502" y="4584"/>
                  <a:pt x="1488" y="4584"/>
                </a:cubicBezTo>
                <a:lnTo>
                  <a:pt x="1440" y="4584"/>
                </a:lnTo>
                <a:cubicBezTo>
                  <a:pt x="1427" y="4584"/>
                  <a:pt x="1416" y="4573"/>
                  <a:pt x="1416" y="4560"/>
                </a:cubicBezTo>
                <a:cubicBezTo>
                  <a:pt x="1416" y="4547"/>
                  <a:pt x="1427" y="4536"/>
                  <a:pt x="1440" y="4536"/>
                </a:cubicBezTo>
                <a:close/>
                <a:moveTo>
                  <a:pt x="1584" y="4536"/>
                </a:moveTo>
                <a:lnTo>
                  <a:pt x="1632" y="4536"/>
                </a:lnTo>
                <a:cubicBezTo>
                  <a:pt x="1646" y="4536"/>
                  <a:pt x="1656" y="4547"/>
                  <a:pt x="1656" y="4560"/>
                </a:cubicBezTo>
                <a:cubicBezTo>
                  <a:pt x="1656" y="4573"/>
                  <a:pt x="1646" y="4584"/>
                  <a:pt x="1632" y="4584"/>
                </a:cubicBezTo>
                <a:lnTo>
                  <a:pt x="1584" y="4584"/>
                </a:lnTo>
                <a:cubicBezTo>
                  <a:pt x="1571" y="4584"/>
                  <a:pt x="1560" y="4573"/>
                  <a:pt x="1560" y="4560"/>
                </a:cubicBezTo>
                <a:cubicBezTo>
                  <a:pt x="1560" y="4547"/>
                  <a:pt x="1571" y="4536"/>
                  <a:pt x="1584" y="4536"/>
                </a:cubicBezTo>
                <a:close/>
                <a:moveTo>
                  <a:pt x="1728" y="4536"/>
                </a:moveTo>
                <a:lnTo>
                  <a:pt x="1776" y="4536"/>
                </a:lnTo>
                <a:cubicBezTo>
                  <a:pt x="1790" y="4536"/>
                  <a:pt x="1800" y="4547"/>
                  <a:pt x="1800" y="4560"/>
                </a:cubicBezTo>
                <a:cubicBezTo>
                  <a:pt x="1800" y="4573"/>
                  <a:pt x="1790" y="4584"/>
                  <a:pt x="1776" y="4584"/>
                </a:cubicBezTo>
                <a:lnTo>
                  <a:pt x="1728" y="4584"/>
                </a:lnTo>
                <a:cubicBezTo>
                  <a:pt x="1715" y="4584"/>
                  <a:pt x="1704" y="4573"/>
                  <a:pt x="1704" y="4560"/>
                </a:cubicBezTo>
                <a:cubicBezTo>
                  <a:pt x="1704" y="4547"/>
                  <a:pt x="1715" y="4536"/>
                  <a:pt x="1728" y="4536"/>
                </a:cubicBezTo>
                <a:close/>
                <a:moveTo>
                  <a:pt x="1814" y="4526"/>
                </a:moveTo>
                <a:lnTo>
                  <a:pt x="1814" y="4478"/>
                </a:lnTo>
                <a:cubicBezTo>
                  <a:pt x="1814" y="4464"/>
                  <a:pt x="1825" y="4454"/>
                  <a:pt x="1838" y="4454"/>
                </a:cubicBezTo>
                <a:cubicBezTo>
                  <a:pt x="1851" y="4454"/>
                  <a:pt x="1862" y="4464"/>
                  <a:pt x="1862" y="4478"/>
                </a:cubicBezTo>
                <a:lnTo>
                  <a:pt x="1862" y="4526"/>
                </a:lnTo>
                <a:cubicBezTo>
                  <a:pt x="1862" y="4539"/>
                  <a:pt x="1851" y="4550"/>
                  <a:pt x="1838" y="4550"/>
                </a:cubicBezTo>
                <a:cubicBezTo>
                  <a:pt x="1825" y="4550"/>
                  <a:pt x="1814" y="4539"/>
                  <a:pt x="1814" y="4526"/>
                </a:cubicBezTo>
                <a:close/>
                <a:moveTo>
                  <a:pt x="1814" y="4382"/>
                </a:moveTo>
                <a:lnTo>
                  <a:pt x="1814" y="4334"/>
                </a:lnTo>
                <a:cubicBezTo>
                  <a:pt x="1814" y="4320"/>
                  <a:pt x="1825" y="4310"/>
                  <a:pt x="1838" y="4310"/>
                </a:cubicBezTo>
                <a:cubicBezTo>
                  <a:pt x="1851" y="4310"/>
                  <a:pt x="1862" y="4320"/>
                  <a:pt x="1862" y="4334"/>
                </a:cubicBezTo>
                <a:lnTo>
                  <a:pt x="1862" y="4382"/>
                </a:lnTo>
                <a:cubicBezTo>
                  <a:pt x="1862" y="4395"/>
                  <a:pt x="1851" y="4406"/>
                  <a:pt x="1838" y="4406"/>
                </a:cubicBezTo>
                <a:cubicBezTo>
                  <a:pt x="1825" y="4406"/>
                  <a:pt x="1814" y="4395"/>
                  <a:pt x="1814" y="4382"/>
                </a:cubicBezTo>
                <a:close/>
                <a:moveTo>
                  <a:pt x="1814" y="4238"/>
                </a:moveTo>
                <a:lnTo>
                  <a:pt x="1814" y="4190"/>
                </a:lnTo>
                <a:cubicBezTo>
                  <a:pt x="1814" y="4176"/>
                  <a:pt x="1825" y="4165"/>
                  <a:pt x="1838" y="4165"/>
                </a:cubicBezTo>
                <a:cubicBezTo>
                  <a:pt x="1851" y="4165"/>
                  <a:pt x="1862" y="4176"/>
                  <a:pt x="1862" y="4190"/>
                </a:cubicBezTo>
                <a:lnTo>
                  <a:pt x="1862" y="4238"/>
                </a:lnTo>
                <a:cubicBezTo>
                  <a:pt x="1862" y="4251"/>
                  <a:pt x="1851" y="4262"/>
                  <a:pt x="1838" y="4262"/>
                </a:cubicBezTo>
                <a:cubicBezTo>
                  <a:pt x="1825" y="4262"/>
                  <a:pt x="1814" y="4251"/>
                  <a:pt x="1814" y="4238"/>
                </a:cubicBezTo>
                <a:close/>
                <a:moveTo>
                  <a:pt x="1814" y="4093"/>
                </a:moveTo>
                <a:lnTo>
                  <a:pt x="1814" y="4045"/>
                </a:lnTo>
                <a:cubicBezTo>
                  <a:pt x="1814" y="4032"/>
                  <a:pt x="1825" y="4021"/>
                  <a:pt x="1838" y="4021"/>
                </a:cubicBezTo>
                <a:cubicBezTo>
                  <a:pt x="1851" y="4021"/>
                  <a:pt x="1862" y="4032"/>
                  <a:pt x="1862" y="4045"/>
                </a:cubicBezTo>
                <a:lnTo>
                  <a:pt x="1862" y="4093"/>
                </a:lnTo>
                <a:cubicBezTo>
                  <a:pt x="1862" y="4107"/>
                  <a:pt x="1851" y="4117"/>
                  <a:pt x="1838" y="4117"/>
                </a:cubicBezTo>
                <a:cubicBezTo>
                  <a:pt x="1825" y="4117"/>
                  <a:pt x="1814" y="4107"/>
                  <a:pt x="1814" y="4093"/>
                </a:cubicBezTo>
                <a:close/>
                <a:moveTo>
                  <a:pt x="1814" y="3949"/>
                </a:moveTo>
                <a:lnTo>
                  <a:pt x="1814" y="3901"/>
                </a:lnTo>
                <a:cubicBezTo>
                  <a:pt x="1814" y="3888"/>
                  <a:pt x="1825" y="3877"/>
                  <a:pt x="1838" y="3877"/>
                </a:cubicBezTo>
                <a:cubicBezTo>
                  <a:pt x="1851" y="3877"/>
                  <a:pt x="1862" y="3888"/>
                  <a:pt x="1862" y="3901"/>
                </a:cubicBezTo>
                <a:lnTo>
                  <a:pt x="1862" y="3949"/>
                </a:lnTo>
                <a:cubicBezTo>
                  <a:pt x="1862" y="3963"/>
                  <a:pt x="1851" y="3973"/>
                  <a:pt x="1838" y="3973"/>
                </a:cubicBezTo>
                <a:cubicBezTo>
                  <a:pt x="1825" y="3973"/>
                  <a:pt x="1814" y="3963"/>
                  <a:pt x="1814" y="3949"/>
                </a:cubicBezTo>
                <a:close/>
                <a:moveTo>
                  <a:pt x="1814" y="3805"/>
                </a:moveTo>
                <a:lnTo>
                  <a:pt x="1814" y="3757"/>
                </a:lnTo>
                <a:cubicBezTo>
                  <a:pt x="1814" y="3744"/>
                  <a:pt x="1825" y="3733"/>
                  <a:pt x="1838" y="3733"/>
                </a:cubicBezTo>
                <a:cubicBezTo>
                  <a:pt x="1851" y="3733"/>
                  <a:pt x="1862" y="3744"/>
                  <a:pt x="1862" y="3757"/>
                </a:cubicBezTo>
                <a:lnTo>
                  <a:pt x="1862" y="3805"/>
                </a:lnTo>
                <a:cubicBezTo>
                  <a:pt x="1862" y="3819"/>
                  <a:pt x="1851" y="3829"/>
                  <a:pt x="1838" y="3829"/>
                </a:cubicBezTo>
                <a:cubicBezTo>
                  <a:pt x="1825" y="3829"/>
                  <a:pt x="1814" y="3819"/>
                  <a:pt x="1814" y="3805"/>
                </a:cubicBezTo>
                <a:close/>
                <a:moveTo>
                  <a:pt x="1814" y="3661"/>
                </a:moveTo>
                <a:lnTo>
                  <a:pt x="1814" y="3613"/>
                </a:lnTo>
                <a:cubicBezTo>
                  <a:pt x="1814" y="3600"/>
                  <a:pt x="1825" y="3589"/>
                  <a:pt x="1838" y="3589"/>
                </a:cubicBezTo>
                <a:cubicBezTo>
                  <a:pt x="1851" y="3589"/>
                  <a:pt x="1862" y="3600"/>
                  <a:pt x="1862" y="3613"/>
                </a:cubicBezTo>
                <a:lnTo>
                  <a:pt x="1862" y="3661"/>
                </a:lnTo>
                <a:cubicBezTo>
                  <a:pt x="1862" y="3675"/>
                  <a:pt x="1851" y="3685"/>
                  <a:pt x="1838" y="3685"/>
                </a:cubicBezTo>
                <a:cubicBezTo>
                  <a:pt x="1825" y="3685"/>
                  <a:pt x="1814" y="3675"/>
                  <a:pt x="1814" y="3661"/>
                </a:cubicBezTo>
                <a:close/>
                <a:moveTo>
                  <a:pt x="1814" y="3517"/>
                </a:moveTo>
                <a:lnTo>
                  <a:pt x="1814" y="3469"/>
                </a:lnTo>
                <a:cubicBezTo>
                  <a:pt x="1814" y="3456"/>
                  <a:pt x="1825" y="3445"/>
                  <a:pt x="1838" y="3445"/>
                </a:cubicBezTo>
                <a:cubicBezTo>
                  <a:pt x="1851" y="3445"/>
                  <a:pt x="1862" y="3456"/>
                  <a:pt x="1862" y="3469"/>
                </a:cubicBezTo>
                <a:lnTo>
                  <a:pt x="1862" y="3517"/>
                </a:lnTo>
                <a:cubicBezTo>
                  <a:pt x="1862" y="3531"/>
                  <a:pt x="1851" y="3541"/>
                  <a:pt x="1838" y="3541"/>
                </a:cubicBezTo>
                <a:cubicBezTo>
                  <a:pt x="1825" y="3541"/>
                  <a:pt x="1814" y="3531"/>
                  <a:pt x="1814" y="3517"/>
                </a:cubicBezTo>
                <a:close/>
                <a:moveTo>
                  <a:pt x="1814" y="3373"/>
                </a:moveTo>
                <a:lnTo>
                  <a:pt x="1814" y="3325"/>
                </a:lnTo>
                <a:cubicBezTo>
                  <a:pt x="1814" y="3312"/>
                  <a:pt x="1825" y="3301"/>
                  <a:pt x="1838" y="3301"/>
                </a:cubicBezTo>
                <a:cubicBezTo>
                  <a:pt x="1851" y="3301"/>
                  <a:pt x="1862" y="3312"/>
                  <a:pt x="1862" y="3325"/>
                </a:cubicBezTo>
                <a:lnTo>
                  <a:pt x="1862" y="3373"/>
                </a:lnTo>
                <a:cubicBezTo>
                  <a:pt x="1862" y="3387"/>
                  <a:pt x="1851" y="3397"/>
                  <a:pt x="1838" y="3397"/>
                </a:cubicBezTo>
                <a:cubicBezTo>
                  <a:pt x="1825" y="3397"/>
                  <a:pt x="1814" y="3387"/>
                  <a:pt x="1814" y="3373"/>
                </a:cubicBezTo>
                <a:close/>
                <a:moveTo>
                  <a:pt x="1814" y="3229"/>
                </a:moveTo>
                <a:lnTo>
                  <a:pt x="1814" y="3181"/>
                </a:lnTo>
                <a:cubicBezTo>
                  <a:pt x="1814" y="3168"/>
                  <a:pt x="1825" y="3157"/>
                  <a:pt x="1838" y="3157"/>
                </a:cubicBezTo>
                <a:cubicBezTo>
                  <a:pt x="1851" y="3157"/>
                  <a:pt x="1862" y="3168"/>
                  <a:pt x="1862" y="3181"/>
                </a:cubicBezTo>
                <a:lnTo>
                  <a:pt x="1862" y="3229"/>
                </a:lnTo>
                <a:cubicBezTo>
                  <a:pt x="1862" y="3243"/>
                  <a:pt x="1851" y="3253"/>
                  <a:pt x="1838" y="3253"/>
                </a:cubicBezTo>
                <a:cubicBezTo>
                  <a:pt x="1825" y="3253"/>
                  <a:pt x="1814" y="3243"/>
                  <a:pt x="1814" y="3229"/>
                </a:cubicBezTo>
                <a:close/>
                <a:moveTo>
                  <a:pt x="1814" y="3085"/>
                </a:moveTo>
                <a:lnTo>
                  <a:pt x="1814" y="3037"/>
                </a:lnTo>
                <a:cubicBezTo>
                  <a:pt x="1814" y="3024"/>
                  <a:pt x="1825" y="3013"/>
                  <a:pt x="1838" y="3013"/>
                </a:cubicBezTo>
                <a:cubicBezTo>
                  <a:pt x="1851" y="3013"/>
                  <a:pt x="1862" y="3024"/>
                  <a:pt x="1862" y="3037"/>
                </a:cubicBezTo>
                <a:lnTo>
                  <a:pt x="1862" y="3085"/>
                </a:lnTo>
                <a:cubicBezTo>
                  <a:pt x="1862" y="3099"/>
                  <a:pt x="1851" y="3109"/>
                  <a:pt x="1838" y="3109"/>
                </a:cubicBezTo>
                <a:cubicBezTo>
                  <a:pt x="1825" y="3109"/>
                  <a:pt x="1814" y="3099"/>
                  <a:pt x="1814" y="3085"/>
                </a:cubicBezTo>
                <a:close/>
                <a:moveTo>
                  <a:pt x="1814" y="2941"/>
                </a:moveTo>
                <a:lnTo>
                  <a:pt x="1814" y="2893"/>
                </a:lnTo>
                <a:cubicBezTo>
                  <a:pt x="1814" y="2880"/>
                  <a:pt x="1825" y="2869"/>
                  <a:pt x="1838" y="2869"/>
                </a:cubicBezTo>
                <a:cubicBezTo>
                  <a:pt x="1851" y="2869"/>
                  <a:pt x="1862" y="2880"/>
                  <a:pt x="1862" y="2893"/>
                </a:cubicBezTo>
                <a:lnTo>
                  <a:pt x="1862" y="2941"/>
                </a:lnTo>
                <a:cubicBezTo>
                  <a:pt x="1862" y="2955"/>
                  <a:pt x="1851" y="2965"/>
                  <a:pt x="1838" y="2965"/>
                </a:cubicBezTo>
                <a:cubicBezTo>
                  <a:pt x="1825" y="2965"/>
                  <a:pt x="1814" y="2955"/>
                  <a:pt x="1814" y="2941"/>
                </a:cubicBezTo>
                <a:close/>
                <a:moveTo>
                  <a:pt x="1814" y="2797"/>
                </a:moveTo>
                <a:lnTo>
                  <a:pt x="1814" y="2749"/>
                </a:lnTo>
                <a:cubicBezTo>
                  <a:pt x="1814" y="2736"/>
                  <a:pt x="1825" y="2725"/>
                  <a:pt x="1838" y="2725"/>
                </a:cubicBezTo>
                <a:cubicBezTo>
                  <a:pt x="1851" y="2725"/>
                  <a:pt x="1862" y="2736"/>
                  <a:pt x="1862" y="2749"/>
                </a:cubicBezTo>
                <a:lnTo>
                  <a:pt x="1862" y="2797"/>
                </a:lnTo>
                <a:cubicBezTo>
                  <a:pt x="1862" y="2811"/>
                  <a:pt x="1851" y="2821"/>
                  <a:pt x="1838" y="2821"/>
                </a:cubicBezTo>
                <a:cubicBezTo>
                  <a:pt x="1825" y="2821"/>
                  <a:pt x="1814" y="2811"/>
                  <a:pt x="1814" y="2797"/>
                </a:cubicBezTo>
                <a:close/>
                <a:moveTo>
                  <a:pt x="1814" y="2653"/>
                </a:moveTo>
                <a:lnTo>
                  <a:pt x="1814" y="2605"/>
                </a:lnTo>
                <a:cubicBezTo>
                  <a:pt x="1814" y="2592"/>
                  <a:pt x="1825" y="2581"/>
                  <a:pt x="1838" y="2581"/>
                </a:cubicBezTo>
                <a:cubicBezTo>
                  <a:pt x="1851" y="2581"/>
                  <a:pt x="1862" y="2592"/>
                  <a:pt x="1862" y="2605"/>
                </a:cubicBezTo>
                <a:lnTo>
                  <a:pt x="1862" y="2653"/>
                </a:lnTo>
                <a:cubicBezTo>
                  <a:pt x="1862" y="2667"/>
                  <a:pt x="1851" y="2677"/>
                  <a:pt x="1838" y="2677"/>
                </a:cubicBezTo>
                <a:cubicBezTo>
                  <a:pt x="1825" y="2677"/>
                  <a:pt x="1814" y="2667"/>
                  <a:pt x="1814" y="2653"/>
                </a:cubicBezTo>
                <a:close/>
                <a:moveTo>
                  <a:pt x="1814" y="2509"/>
                </a:moveTo>
                <a:lnTo>
                  <a:pt x="1814" y="2461"/>
                </a:lnTo>
                <a:cubicBezTo>
                  <a:pt x="1814" y="2448"/>
                  <a:pt x="1825" y="2437"/>
                  <a:pt x="1838" y="2437"/>
                </a:cubicBezTo>
                <a:cubicBezTo>
                  <a:pt x="1851" y="2437"/>
                  <a:pt x="1862" y="2448"/>
                  <a:pt x="1862" y="2461"/>
                </a:cubicBezTo>
                <a:lnTo>
                  <a:pt x="1862" y="2509"/>
                </a:lnTo>
                <a:cubicBezTo>
                  <a:pt x="1862" y="2523"/>
                  <a:pt x="1851" y="2533"/>
                  <a:pt x="1838" y="2533"/>
                </a:cubicBezTo>
                <a:cubicBezTo>
                  <a:pt x="1825" y="2533"/>
                  <a:pt x="1814" y="2523"/>
                  <a:pt x="1814" y="2509"/>
                </a:cubicBezTo>
                <a:close/>
                <a:moveTo>
                  <a:pt x="1814" y="2365"/>
                </a:moveTo>
                <a:lnTo>
                  <a:pt x="1814" y="2317"/>
                </a:lnTo>
                <a:cubicBezTo>
                  <a:pt x="1814" y="2304"/>
                  <a:pt x="1825" y="2293"/>
                  <a:pt x="1838" y="2293"/>
                </a:cubicBezTo>
                <a:cubicBezTo>
                  <a:pt x="1851" y="2293"/>
                  <a:pt x="1862" y="2304"/>
                  <a:pt x="1862" y="2317"/>
                </a:cubicBezTo>
                <a:lnTo>
                  <a:pt x="1862" y="2365"/>
                </a:lnTo>
                <a:cubicBezTo>
                  <a:pt x="1862" y="2379"/>
                  <a:pt x="1851" y="2389"/>
                  <a:pt x="1838" y="2389"/>
                </a:cubicBezTo>
                <a:cubicBezTo>
                  <a:pt x="1825" y="2389"/>
                  <a:pt x="1814" y="2379"/>
                  <a:pt x="1814" y="2365"/>
                </a:cubicBezTo>
                <a:close/>
                <a:moveTo>
                  <a:pt x="1814" y="2221"/>
                </a:moveTo>
                <a:lnTo>
                  <a:pt x="1814" y="2173"/>
                </a:lnTo>
                <a:cubicBezTo>
                  <a:pt x="1814" y="2160"/>
                  <a:pt x="1825" y="2149"/>
                  <a:pt x="1838" y="2149"/>
                </a:cubicBezTo>
                <a:cubicBezTo>
                  <a:pt x="1851" y="2149"/>
                  <a:pt x="1862" y="2160"/>
                  <a:pt x="1862" y="2173"/>
                </a:cubicBezTo>
                <a:lnTo>
                  <a:pt x="1862" y="2221"/>
                </a:lnTo>
                <a:cubicBezTo>
                  <a:pt x="1862" y="2235"/>
                  <a:pt x="1851" y="2245"/>
                  <a:pt x="1838" y="2245"/>
                </a:cubicBezTo>
                <a:cubicBezTo>
                  <a:pt x="1825" y="2245"/>
                  <a:pt x="1814" y="2235"/>
                  <a:pt x="1814" y="2221"/>
                </a:cubicBezTo>
                <a:close/>
                <a:moveTo>
                  <a:pt x="1814" y="2077"/>
                </a:moveTo>
                <a:lnTo>
                  <a:pt x="1814" y="2029"/>
                </a:lnTo>
                <a:cubicBezTo>
                  <a:pt x="1814" y="2016"/>
                  <a:pt x="1825" y="2005"/>
                  <a:pt x="1838" y="2005"/>
                </a:cubicBezTo>
                <a:cubicBezTo>
                  <a:pt x="1851" y="2005"/>
                  <a:pt x="1862" y="2016"/>
                  <a:pt x="1862" y="2029"/>
                </a:cubicBezTo>
                <a:lnTo>
                  <a:pt x="1862" y="2077"/>
                </a:lnTo>
                <a:cubicBezTo>
                  <a:pt x="1862" y="2091"/>
                  <a:pt x="1851" y="2101"/>
                  <a:pt x="1838" y="2101"/>
                </a:cubicBezTo>
                <a:cubicBezTo>
                  <a:pt x="1825" y="2101"/>
                  <a:pt x="1814" y="2091"/>
                  <a:pt x="1814" y="2077"/>
                </a:cubicBezTo>
                <a:close/>
                <a:moveTo>
                  <a:pt x="1814" y="1933"/>
                </a:moveTo>
                <a:lnTo>
                  <a:pt x="1814" y="1885"/>
                </a:lnTo>
                <a:cubicBezTo>
                  <a:pt x="1814" y="1872"/>
                  <a:pt x="1825" y="1861"/>
                  <a:pt x="1838" y="1861"/>
                </a:cubicBezTo>
                <a:cubicBezTo>
                  <a:pt x="1851" y="1861"/>
                  <a:pt x="1862" y="1872"/>
                  <a:pt x="1862" y="1885"/>
                </a:cubicBezTo>
                <a:lnTo>
                  <a:pt x="1862" y="1933"/>
                </a:lnTo>
                <a:cubicBezTo>
                  <a:pt x="1862" y="1947"/>
                  <a:pt x="1851" y="1957"/>
                  <a:pt x="1838" y="1957"/>
                </a:cubicBezTo>
                <a:cubicBezTo>
                  <a:pt x="1825" y="1957"/>
                  <a:pt x="1814" y="1947"/>
                  <a:pt x="1814" y="1933"/>
                </a:cubicBezTo>
                <a:close/>
                <a:moveTo>
                  <a:pt x="1814" y="1789"/>
                </a:moveTo>
                <a:lnTo>
                  <a:pt x="1814" y="1741"/>
                </a:lnTo>
                <a:cubicBezTo>
                  <a:pt x="1814" y="1728"/>
                  <a:pt x="1825" y="1717"/>
                  <a:pt x="1838" y="1717"/>
                </a:cubicBezTo>
                <a:cubicBezTo>
                  <a:pt x="1851" y="1717"/>
                  <a:pt x="1862" y="1728"/>
                  <a:pt x="1862" y="1741"/>
                </a:cubicBezTo>
                <a:lnTo>
                  <a:pt x="1862" y="1789"/>
                </a:lnTo>
                <a:cubicBezTo>
                  <a:pt x="1862" y="1803"/>
                  <a:pt x="1851" y="1813"/>
                  <a:pt x="1838" y="1813"/>
                </a:cubicBezTo>
                <a:cubicBezTo>
                  <a:pt x="1825" y="1813"/>
                  <a:pt x="1814" y="1803"/>
                  <a:pt x="1814" y="1789"/>
                </a:cubicBezTo>
                <a:close/>
                <a:moveTo>
                  <a:pt x="1814" y="1645"/>
                </a:moveTo>
                <a:lnTo>
                  <a:pt x="1814" y="1597"/>
                </a:lnTo>
                <a:cubicBezTo>
                  <a:pt x="1814" y="1584"/>
                  <a:pt x="1825" y="1573"/>
                  <a:pt x="1838" y="1573"/>
                </a:cubicBezTo>
                <a:cubicBezTo>
                  <a:pt x="1851" y="1573"/>
                  <a:pt x="1862" y="1584"/>
                  <a:pt x="1862" y="1597"/>
                </a:cubicBezTo>
                <a:lnTo>
                  <a:pt x="1862" y="1645"/>
                </a:lnTo>
                <a:cubicBezTo>
                  <a:pt x="1862" y="1659"/>
                  <a:pt x="1851" y="1669"/>
                  <a:pt x="1838" y="1669"/>
                </a:cubicBezTo>
                <a:cubicBezTo>
                  <a:pt x="1825" y="1669"/>
                  <a:pt x="1814" y="1659"/>
                  <a:pt x="1814" y="1645"/>
                </a:cubicBezTo>
                <a:close/>
                <a:moveTo>
                  <a:pt x="1814" y="1501"/>
                </a:moveTo>
                <a:lnTo>
                  <a:pt x="1814" y="1453"/>
                </a:lnTo>
                <a:cubicBezTo>
                  <a:pt x="1814" y="1440"/>
                  <a:pt x="1825" y="1429"/>
                  <a:pt x="1838" y="1429"/>
                </a:cubicBezTo>
                <a:cubicBezTo>
                  <a:pt x="1851" y="1429"/>
                  <a:pt x="1862" y="1440"/>
                  <a:pt x="1862" y="1453"/>
                </a:cubicBezTo>
                <a:lnTo>
                  <a:pt x="1862" y="1501"/>
                </a:lnTo>
                <a:cubicBezTo>
                  <a:pt x="1862" y="1515"/>
                  <a:pt x="1851" y="1525"/>
                  <a:pt x="1838" y="1525"/>
                </a:cubicBezTo>
                <a:cubicBezTo>
                  <a:pt x="1825" y="1525"/>
                  <a:pt x="1814" y="1515"/>
                  <a:pt x="1814" y="1501"/>
                </a:cubicBezTo>
                <a:close/>
                <a:moveTo>
                  <a:pt x="1814" y="1357"/>
                </a:moveTo>
                <a:lnTo>
                  <a:pt x="1814" y="1309"/>
                </a:lnTo>
                <a:cubicBezTo>
                  <a:pt x="1814" y="1296"/>
                  <a:pt x="1825" y="1285"/>
                  <a:pt x="1838" y="1285"/>
                </a:cubicBezTo>
                <a:cubicBezTo>
                  <a:pt x="1851" y="1285"/>
                  <a:pt x="1862" y="1296"/>
                  <a:pt x="1862" y="1309"/>
                </a:cubicBezTo>
                <a:lnTo>
                  <a:pt x="1862" y="1357"/>
                </a:lnTo>
                <a:cubicBezTo>
                  <a:pt x="1862" y="1371"/>
                  <a:pt x="1851" y="1381"/>
                  <a:pt x="1838" y="1381"/>
                </a:cubicBezTo>
                <a:cubicBezTo>
                  <a:pt x="1825" y="1381"/>
                  <a:pt x="1814" y="1371"/>
                  <a:pt x="1814" y="1357"/>
                </a:cubicBezTo>
                <a:close/>
                <a:moveTo>
                  <a:pt x="1814" y="1213"/>
                </a:moveTo>
                <a:lnTo>
                  <a:pt x="1814" y="1165"/>
                </a:lnTo>
                <a:cubicBezTo>
                  <a:pt x="1814" y="1152"/>
                  <a:pt x="1825" y="1141"/>
                  <a:pt x="1838" y="1141"/>
                </a:cubicBezTo>
                <a:cubicBezTo>
                  <a:pt x="1851" y="1141"/>
                  <a:pt x="1862" y="1152"/>
                  <a:pt x="1862" y="1165"/>
                </a:cubicBezTo>
                <a:lnTo>
                  <a:pt x="1862" y="1213"/>
                </a:lnTo>
                <a:cubicBezTo>
                  <a:pt x="1862" y="1227"/>
                  <a:pt x="1851" y="1237"/>
                  <a:pt x="1838" y="1237"/>
                </a:cubicBezTo>
                <a:cubicBezTo>
                  <a:pt x="1825" y="1237"/>
                  <a:pt x="1814" y="1227"/>
                  <a:pt x="1814" y="1213"/>
                </a:cubicBezTo>
                <a:close/>
                <a:moveTo>
                  <a:pt x="1814" y="1070"/>
                </a:moveTo>
                <a:lnTo>
                  <a:pt x="1814" y="1022"/>
                </a:lnTo>
                <a:cubicBezTo>
                  <a:pt x="1814" y="1008"/>
                  <a:pt x="1825" y="997"/>
                  <a:pt x="1838" y="997"/>
                </a:cubicBezTo>
                <a:cubicBezTo>
                  <a:pt x="1851" y="997"/>
                  <a:pt x="1862" y="1008"/>
                  <a:pt x="1862" y="1022"/>
                </a:cubicBezTo>
                <a:lnTo>
                  <a:pt x="1862" y="1070"/>
                </a:lnTo>
                <a:cubicBezTo>
                  <a:pt x="1862" y="1083"/>
                  <a:pt x="1851" y="1094"/>
                  <a:pt x="1838" y="1094"/>
                </a:cubicBezTo>
                <a:cubicBezTo>
                  <a:pt x="1825" y="1094"/>
                  <a:pt x="1814" y="1083"/>
                  <a:pt x="1814" y="1070"/>
                </a:cubicBezTo>
                <a:close/>
                <a:moveTo>
                  <a:pt x="1814" y="926"/>
                </a:moveTo>
                <a:lnTo>
                  <a:pt x="1814" y="878"/>
                </a:lnTo>
                <a:cubicBezTo>
                  <a:pt x="1814" y="864"/>
                  <a:pt x="1825" y="853"/>
                  <a:pt x="1838" y="853"/>
                </a:cubicBezTo>
                <a:cubicBezTo>
                  <a:pt x="1851" y="853"/>
                  <a:pt x="1862" y="864"/>
                  <a:pt x="1862" y="878"/>
                </a:cubicBezTo>
                <a:lnTo>
                  <a:pt x="1862" y="926"/>
                </a:lnTo>
                <a:cubicBezTo>
                  <a:pt x="1862" y="939"/>
                  <a:pt x="1851" y="950"/>
                  <a:pt x="1838" y="950"/>
                </a:cubicBezTo>
                <a:cubicBezTo>
                  <a:pt x="1825" y="950"/>
                  <a:pt x="1814" y="939"/>
                  <a:pt x="1814" y="926"/>
                </a:cubicBezTo>
                <a:close/>
                <a:moveTo>
                  <a:pt x="1814" y="782"/>
                </a:moveTo>
                <a:lnTo>
                  <a:pt x="1814" y="734"/>
                </a:lnTo>
                <a:cubicBezTo>
                  <a:pt x="1814" y="720"/>
                  <a:pt x="1825" y="709"/>
                  <a:pt x="1838" y="709"/>
                </a:cubicBezTo>
                <a:cubicBezTo>
                  <a:pt x="1851" y="709"/>
                  <a:pt x="1862" y="720"/>
                  <a:pt x="1862" y="734"/>
                </a:cubicBezTo>
                <a:lnTo>
                  <a:pt x="1862" y="782"/>
                </a:lnTo>
                <a:cubicBezTo>
                  <a:pt x="1862" y="795"/>
                  <a:pt x="1851" y="806"/>
                  <a:pt x="1838" y="806"/>
                </a:cubicBezTo>
                <a:cubicBezTo>
                  <a:pt x="1825" y="806"/>
                  <a:pt x="1814" y="795"/>
                  <a:pt x="1814" y="782"/>
                </a:cubicBezTo>
                <a:close/>
                <a:moveTo>
                  <a:pt x="1814" y="638"/>
                </a:moveTo>
                <a:lnTo>
                  <a:pt x="1814" y="590"/>
                </a:lnTo>
                <a:cubicBezTo>
                  <a:pt x="1814" y="576"/>
                  <a:pt x="1825" y="565"/>
                  <a:pt x="1838" y="565"/>
                </a:cubicBezTo>
                <a:cubicBezTo>
                  <a:pt x="1851" y="565"/>
                  <a:pt x="1862" y="576"/>
                  <a:pt x="1862" y="590"/>
                </a:cubicBezTo>
                <a:lnTo>
                  <a:pt x="1862" y="638"/>
                </a:lnTo>
                <a:cubicBezTo>
                  <a:pt x="1862" y="651"/>
                  <a:pt x="1851" y="662"/>
                  <a:pt x="1838" y="662"/>
                </a:cubicBezTo>
                <a:cubicBezTo>
                  <a:pt x="1825" y="662"/>
                  <a:pt x="1814" y="651"/>
                  <a:pt x="1814" y="638"/>
                </a:cubicBezTo>
                <a:close/>
                <a:moveTo>
                  <a:pt x="1814" y="494"/>
                </a:moveTo>
                <a:lnTo>
                  <a:pt x="1814" y="446"/>
                </a:lnTo>
                <a:cubicBezTo>
                  <a:pt x="1814" y="432"/>
                  <a:pt x="1825" y="421"/>
                  <a:pt x="1838" y="421"/>
                </a:cubicBezTo>
                <a:cubicBezTo>
                  <a:pt x="1851" y="421"/>
                  <a:pt x="1862" y="432"/>
                  <a:pt x="1862" y="446"/>
                </a:cubicBezTo>
                <a:lnTo>
                  <a:pt x="1862" y="494"/>
                </a:lnTo>
                <a:cubicBezTo>
                  <a:pt x="1862" y="507"/>
                  <a:pt x="1851" y="518"/>
                  <a:pt x="1838" y="518"/>
                </a:cubicBezTo>
                <a:cubicBezTo>
                  <a:pt x="1825" y="518"/>
                  <a:pt x="1814" y="507"/>
                  <a:pt x="1814" y="494"/>
                </a:cubicBezTo>
                <a:close/>
                <a:moveTo>
                  <a:pt x="1814" y="350"/>
                </a:moveTo>
                <a:lnTo>
                  <a:pt x="1814" y="302"/>
                </a:lnTo>
                <a:cubicBezTo>
                  <a:pt x="1814" y="288"/>
                  <a:pt x="1825" y="277"/>
                  <a:pt x="1838" y="277"/>
                </a:cubicBezTo>
                <a:cubicBezTo>
                  <a:pt x="1851" y="277"/>
                  <a:pt x="1862" y="288"/>
                  <a:pt x="1862" y="302"/>
                </a:cubicBezTo>
                <a:lnTo>
                  <a:pt x="1862" y="350"/>
                </a:lnTo>
                <a:cubicBezTo>
                  <a:pt x="1862" y="363"/>
                  <a:pt x="1851" y="374"/>
                  <a:pt x="1838" y="374"/>
                </a:cubicBezTo>
                <a:cubicBezTo>
                  <a:pt x="1825" y="374"/>
                  <a:pt x="1814" y="363"/>
                  <a:pt x="1814" y="350"/>
                </a:cubicBezTo>
                <a:close/>
                <a:moveTo>
                  <a:pt x="1814" y="206"/>
                </a:moveTo>
                <a:lnTo>
                  <a:pt x="1814" y="158"/>
                </a:lnTo>
                <a:cubicBezTo>
                  <a:pt x="1814" y="144"/>
                  <a:pt x="1825" y="133"/>
                  <a:pt x="1838" y="133"/>
                </a:cubicBezTo>
                <a:cubicBezTo>
                  <a:pt x="1851" y="133"/>
                  <a:pt x="1862" y="144"/>
                  <a:pt x="1862" y="158"/>
                </a:cubicBezTo>
                <a:lnTo>
                  <a:pt x="1862" y="206"/>
                </a:lnTo>
                <a:cubicBezTo>
                  <a:pt x="1862" y="219"/>
                  <a:pt x="1851" y="230"/>
                  <a:pt x="1838" y="230"/>
                </a:cubicBezTo>
                <a:cubicBezTo>
                  <a:pt x="1825" y="230"/>
                  <a:pt x="1814" y="219"/>
                  <a:pt x="1814" y="206"/>
                </a:cubicBezTo>
                <a:close/>
                <a:moveTo>
                  <a:pt x="1814" y="62"/>
                </a:moveTo>
                <a:lnTo>
                  <a:pt x="1814" y="24"/>
                </a:lnTo>
                <a:lnTo>
                  <a:pt x="1838" y="48"/>
                </a:lnTo>
                <a:lnTo>
                  <a:pt x="1827" y="48"/>
                </a:lnTo>
                <a:cubicBezTo>
                  <a:pt x="1814" y="48"/>
                  <a:pt x="1803" y="38"/>
                  <a:pt x="1803" y="24"/>
                </a:cubicBezTo>
                <a:cubicBezTo>
                  <a:pt x="1803" y="11"/>
                  <a:pt x="1814" y="0"/>
                  <a:pt x="1827" y="0"/>
                </a:cubicBezTo>
                <a:lnTo>
                  <a:pt x="1838" y="0"/>
                </a:lnTo>
                <a:cubicBezTo>
                  <a:pt x="1851" y="0"/>
                  <a:pt x="1862" y="11"/>
                  <a:pt x="1862" y="24"/>
                </a:cubicBezTo>
                <a:lnTo>
                  <a:pt x="1862" y="62"/>
                </a:lnTo>
                <a:cubicBezTo>
                  <a:pt x="1862" y="75"/>
                  <a:pt x="1851" y="86"/>
                  <a:pt x="1838" y="86"/>
                </a:cubicBezTo>
                <a:cubicBezTo>
                  <a:pt x="1825" y="86"/>
                  <a:pt x="1814" y="75"/>
                  <a:pt x="1814" y="62"/>
                </a:cubicBezTo>
                <a:close/>
                <a:moveTo>
                  <a:pt x="1731" y="48"/>
                </a:moveTo>
                <a:lnTo>
                  <a:pt x="1683" y="48"/>
                </a:lnTo>
                <a:cubicBezTo>
                  <a:pt x="1670" y="48"/>
                  <a:pt x="1659" y="38"/>
                  <a:pt x="1659" y="24"/>
                </a:cubicBezTo>
                <a:cubicBezTo>
                  <a:pt x="1659" y="11"/>
                  <a:pt x="1670" y="0"/>
                  <a:pt x="1683" y="0"/>
                </a:cubicBezTo>
                <a:lnTo>
                  <a:pt x="1731" y="0"/>
                </a:lnTo>
                <a:cubicBezTo>
                  <a:pt x="1744" y="0"/>
                  <a:pt x="1755" y="11"/>
                  <a:pt x="1755" y="24"/>
                </a:cubicBezTo>
                <a:cubicBezTo>
                  <a:pt x="1755" y="38"/>
                  <a:pt x="1744" y="48"/>
                  <a:pt x="1731" y="48"/>
                </a:cubicBezTo>
                <a:close/>
                <a:moveTo>
                  <a:pt x="1587" y="48"/>
                </a:moveTo>
                <a:lnTo>
                  <a:pt x="1539" y="48"/>
                </a:lnTo>
                <a:cubicBezTo>
                  <a:pt x="1526" y="48"/>
                  <a:pt x="1515" y="38"/>
                  <a:pt x="1515" y="24"/>
                </a:cubicBezTo>
                <a:cubicBezTo>
                  <a:pt x="1515" y="11"/>
                  <a:pt x="1526" y="0"/>
                  <a:pt x="1539" y="0"/>
                </a:cubicBezTo>
                <a:lnTo>
                  <a:pt x="1587" y="0"/>
                </a:lnTo>
                <a:cubicBezTo>
                  <a:pt x="1600" y="0"/>
                  <a:pt x="1611" y="11"/>
                  <a:pt x="1611" y="24"/>
                </a:cubicBezTo>
                <a:cubicBezTo>
                  <a:pt x="1611" y="38"/>
                  <a:pt x="1600" y="48"/>
                  <a:pt x="1587" y="48"/>
                </a:cubicBezTo>
                <a:close/>
                <a:moveTo>
                  <a:pt x="1443" y="48"/>
                </a:moveTo>
                <a:lnTo>
                  <a:pt x="1395" y="48"/>
                </a:lnTo>
                <a:cubicBezTo>
                  <a:pt x="1382" y="48"/>
                  <a:pt x="1371" y="38"/>
                  <a:pt x="1371" y="24"/>
                </a:cubicBezTo>
                <a:cubicBezTo>
                  <a:pt x="1371" y="11"/>
                  <a:pt x="1382" y="0"/>
                  <a:pt x="1395" y="0"/>
                </a:cubicBezTo>
                <a:lnTo>
                  <a:pt x="1443" y="0"/>
                </a:lnTo>
                <a:cubicBezTo>
                  <a:pt x="1456" y="0"/>
                  <a:pt x="1467" y="11"/>
                  <a:pt x="1467" y="24"/>
                </a:cubicBezTo>
                <a:cubicBezTo>
                  <a:pt x="1467" y="38"/>
                  <a:pt x="1456" y="48"/>
                  <a:pt x="1443" y="48"/>
                </a:cubicBezTo>
                <a:close/>
                <a:moveTo>
                  <a:pt x="1299" y="48"/>
                </a:moveTo>
                <a:lnTo>
                  <a:pt x="1251" y="48"/>
                </a:lnTo>
                <a:cubicBezTo>
                  <a:pt x="1238" y="48"/>
                  <a:pt x="1227" y="38"/>
                  <a:pt x="1227" y="24"/>
                </a:cubicBezTo>
                <a:cubicBezTo>
                  <a:pt x="1227" y="11"/>
                  <a:pt x="1238" y="0"/>
                  <a:pt x="1251" y="0"/>
                </a:cubicBezTo>
                <a:lnTo>
                  <a:pt x="1299" y="0"/>
                </a:lnTo>
                <a:cubicBezTo>
                  <a:pt x="1312" y="0"/>
                  <a:pt x="1323" y="11"/>
                  <a:pt x="1323" y="24"/>
                </a:cubicBezTo>
                <a:cubicBezTo>
                  <a:pt x="1323" y="38"/>
                  <a:pt x="1312" y="48"/>
                  <a:pt x="1299" y="48"/>
                </a:cubicBezTo>
                <a:close/>
                <a:moveTo>
                  <a:pt x="1155" y="48"/>
                </a:moveTo>
                <a:lnTo>
                  <a:pt x="1107" y="48"/>
                </a:lnTo>
                <a:cubicBezTo>
                  <a:pt x="1094" y="48"/>
                  <a:pt x="1083" y="38"/>
                  <a:pt x="1083" y="24"/>
                </a:cubicBezTo>
                <a:cubicBezTo>
                  <a:pt x="1083" y="11"/>
                  <a:pt x="1094" y="0"/>
                  <a:pt x="1107" y="0"/>
                </a:cubicBezTo>
                <a:lnTo>
                  <a:pt x="1155" y="0"/>
                </a:lnTo>
                <a:cubicBezTo>
                  <a:pt x="1168" y="0"/>
                  <a:pt x="1179" y="11"/>
                  <a:pt x="1179" y="24"/>
                </a:cubicBezTo>
                <a:cubicBezTo>
                  <a:pt x="1179" y="38"/>
                  <a:pt x="1168" y="48"/>
                  <a:pt x="1155" y="48"/>
                </a:cubicBezTo>
                <a:close/>
                <a:moveTo>
                  <a:pt x="1011" y="48"/>
                </a:moveTo>
                <a:lnTo>
                  <a:pt x="963" y="48"/>
                </a:lnTo>
                <a:cubicBezTo>
                  <a:pt x="950" y="48"/>
                  <a:pt x="939" y="38"/>
                  <a:pt x="939" y="24"/>
                </a:cubicBezTo>
                <a:cubicBezTo>
                  <a:pt x="939" y="11"/>
                  <a:pt x="950" y="0"/>
                  <a:pt x="963" y="0"/>
                </a:cubicBezTo>
                <a:lnTo>
                  <a:pt x="1011" y="0"/>
                </a:lnTo>
                <a:cubicBezTo>
                  <a:pt x="1024" y="0"/>
                  <a:pt x="1035" y="11"/>
                  <a:pt x="1035" y="24"/>
                </a:cubicBezTo>
                <a:cubicBezTo>
                  <a:pt x="1035" y="38"/>
                  <a:pt x="1024" y="48"/>
                  <a:pt x="1011" y="48"/>
                </a:cubicBezTo>
                <a:close/>
                <a:moveTo>
                  <a:pt x="867" y="48"/>
                </a:moveTo>
                <a:lnTo>
                  <a:pt x="819" y="48"/>
                </a:lnTo>
                <a:cubicBezTo>
                  <a:pt x="806" y="48"/>
                  <a:pt x="795" y="38"/>
                  <a:pt x="795" y="24"/>
                </a:cubicBezTo>
                <a:cubicBezTo>
                  <a:pt x="795" y="11"/>
                  <a:pt x="806" y="0"/>
                  <a:pt x="819" y="0"/>
                </a:cubicBezTo>
                <a:lnTo>
                  <a:pt x="867" y="0"/>
                </a:lnTo>
                <a:cubicBezTo>
                  <a:pt x="880" y="0"/>
                  <a:pt x="891" y="11"/>
                  <a:pt x="891" y="24"/>
                </a:cubicBezTo>
                <a:cubicBezTo>
                  <a:pt x="891" y="38"/>
                  <a:pt x="880" y="48"/>
                  <a:pt x="867" y="48"/>
                </a:cubicBezTo>
                <a:close/>
                <a:moveTo>
                  <a:pt x="723" y="48"/>
                </a:moveTo>
                <a:lnTo>
                  <a:pt x="675" y="48"/>
                </a:lnTo>
                <a:cubicBezTo>
                  <a:pt x="662" y="48"/>
                  <a:pt x="651" y="38"/>
                  <a:pt x="651" y="24"/>
                </a:cubicBezTo>
                <a:cubicBezTo>
                  <a:pt x="651" y="11"/>
                  <a:pt x="662" y="0"/>
                  <a:pt x="675" y="0"/>
                </a:cubicBezTo>
                <a:lnTo>
                  <a:pt x="723" y="0"/>
                </a:lnTo>
                <a:cubicBezTo>
                  <a:pt x="736" y="0"/>
                  <a:pt x="747" y="11"/>
                  <a:pt x="747" y="24"/>
                </a:cubicBezTo>
                <a:cubicBezTo>
                  <a:pt x="747" y="38"/>
                  <a:pt x="736" y="48"/>
                  <a:pt x="723" y="48"/>
                </a:cubicBezTo>
                <a:close/>
                <a:moveTo>
                  <a:pt x="579" y="48"/>
                </a:moveTo>
                <a:lnTo>
                  <a:pt x="531" y="48"/>
                </a:lnTo>
                <a:cubicBezTo>
                  <a:pt x="518" y="48"/>
                  <a:pt x="507" y="38"/>
                  <a:pt x="507" y="24"/>
                </a:cubicBezTo>
                <a:cubicBezTo>
                  <a:pt x="507" y="11"/>
                  <a:pt x="518" y="0"/>
                  <a:pt x="531" y="0"/>
                </a:cubicBezTo>
                <a:lnTo>
                  <a:pt x="579" y="0"/>
                </a:lnTo>
                <a:cubicBezTo>
                  <a:pt x="592" y="0"/>
                  <a:pt x="603" y="11"/>
                  <a:pt x="603" y="24"/>
                </a:cubicBezTo>
                <a:cubicBezTo>
                  <a:pt x="603" y="38"/>
                  <a:pt x="592" y="48"/>
                  <a:pt x="579" y="48"/>
                </a:cubicBezTo>
                <a:close/>
                <a:moveTo>
                  <a:pt x="435" y="48"/>
                </a:moveTo>
                <a:lnTo>
                  <a:pt x="387" y="48"/>
                </a:lnTo>
                <a:cubicBezTo>
                  <a:pt x="374" y="48"/>
                  <a:pt x="363" y="38"/>
                  <a:pt x="363" y="24"/>
                </a:cubicBezTo>
                <a:cubicBezTo>
                  <a:pt x="363" y="11"/>
                  <a:pt x="374" y="0"/>
                  <a:pt x="387" y="0"/>
                </a:cubicBezTo>
                <a:lnTo>
                  <a:pt x="435" y="0"/>
                </a:lnTo>
                <a:cubicBezTo>
                  <a:pt x="448" y="0"/>
                  <a:pt x="459" y="11"/>
                  <a:pt x="459" y="24"/>
                </a:cubicBezTo>
                <a:cubicBezTo>
                  <a:pt x="459" y="38"/>
                  <a:pt x="448" y="48"/>
                  <a:pt x="435" y="48"/>
                </a:cubicBezTo>
                <a:close/>
                <a:moveTo>
                  <a:pt x="291" y="48"/>
                </a:moveTo>
                <a:lnTo>
                  <a:pt x="243" y="48"/>
                </a:lnTo>
                <a:cubicBezTo>
                  <a:pt x="230" y="48"/>
                  <a:pt x="219" y="38"/>
                  <a:pt x="219" y="24"/>
                </a:cubicBezTo>
                <a:cubicBezTo>
                  <a:pt x="219" y="11"/>
                  <a:pt x="230" y="0"/>
                  <a:pt x="243" y="0"/>
                </a:cubicBezTo>
                <a:lnTo>
                  <a:pt x="291" y="0"/>
                </a:lnTo>
                <a:cubicBezTo>
                  <a:pt x="304" y="0"/>
                  <a:pt x="315" y="11"/>
                  <a:pt x="315" y="24"/>
                </a:cubicBezTo>
                <a:cubicBezTo>
                  <a:pt x="315" y="38"/>
                  <a:pt x="304" y="48"/>
                  <a:pt x="291" y="48"/>
                </a:cubicBezTo>
                <a:close/>
                <a:moveTo>
                  <a:pt x="147" y="48"/>
                </a:moveTo>
                <a:lnTo>
                  <a:pt x="99" y="48"/>
                </a:lnTo>
                <a:cubicBezTo>
                  <a:pt x="86" y="48"/>
                  <a:pt x="75" y="38"/>
                  <a:pt x="75" y="24"/>
                </a:cubicBezTo>
                <a:cubicBezTo>
                  <a:pt x="75" y="11"/>
                  <a:pt x="86" y="0"/>
                  <a:pt x="99" y="0"/>
                </a:cubicBezTo>
                <a:lnTo>
                  <a:pt x="147" y="0"/>
                </a:lnTo>
                <a:cubicBezTo>
                  <a:pt x="160" y="0"/>
                  <a:pt x="171" y="11"/>
                  <a:pt x="171" y="24"/>
                </a:cubicBezTo>
                <a:cubicBezTo>
                  <a:pt x="171" y="38"/>
                  <a:pt x="160" y="48"/>
                  <a:pt x="147" y="48"/>
                </a:cubicBezTo>
                <a:close/>
              </a:path>
            </a:pathLst>
          </a:custGeom>
          <a:solidFill>
            <a:schemeClr val="bg1">
              <a:lumMod val="50000"/>
            </a:schemeClr>
          </a:solidFill>
          <a:ln w="0" cap="flat">
            <a:solidFill>
              <a:srgbClr val="5B9BD5"/>
            </a:solidFill>
            <a:prstDash val="solid"/>
            <a:round/>
            <a:headEnd/>
            <a:tailEnd/>
          </a:ln>
        </p:spPr>
        <p:txBody>
          <a:bodyPr vert="horz" wrap="square" lIns="91427" tIns="45713" rIns="91427" bIns="45713" numCol="1" anchor="t" anchorCtr="0" compatLnSpc="1">
            <a:prstTxWarp prst="textNoShape">
              <a:avLst/>
            </a:prstTxWarp>
          </a:bodyPr>
          <a:lstStyle/>
          <a:p>
            <a:endParaRPr lang="en-US"/>
          </a:p>
        </p:txBody>
      </p:sp>
      <p:cxnSp>
        <p:nvCxnSpPr>
          <p:cNvPr id="70" name="Straight Connector 69"/>
          <p:cNvCxnSpPr>
            <a:stCxn id="55" idx="1"/>
          </p:cNvCxnSpPr>
          <p:nvPr/>
        </p:nvCxnSpPr>
        <p:spPr>
          <a:xfrm flipH="1" flipV="1">
            <a:off x="8954080" y="3527210"/>
            <a:ext cx="1164190" cy="916"/>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6" idx="1"/>
            <a:endCxn id="63" idx="3"/>
          </p:cNvCxnSpPr>
          <p:nvPr/>
        </p:nvCxnSpPr>
        <p:spPr>
          <a:xfrm flipH="1">
            <a:off x="8955661" y="4365718"/>
            <a:ext cx="1162609" cy="0"/>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8" idx="1"/>
          </p:cNvCxnSpPr>
          <p:nvPr/>
        </p:nvCxnSpPr>
        <p:spPr>
          <a:xfrm flipH="1">
            <a:off x="8949592" y="5203308"/>
            <a:ext cx="1168679" cy="0"/>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3" name="Freeform 215"/>
          <p:cNvSpPr>
            <a:spLocks/>
          </p:cNvSpPr>
          <p:nvPr/>
        </p:nvSpPr>
        <p:spPr bwMode="auto">
          <a:xfrm>
            <a:off x="9999385" y="5326044"/>
            <a:ext cx="125352" cy="99710"/>
          </a:xfrm>
          <a:custGeom>
            <a:avLst/>
            <a:gdLst>
              <a:gd name="T0" fmla="*/ 0 w 49"/>
              <a:gd name="T1" fmla="*/ 0 h 33"/>
              <a:gd name="T2" fmla="*/ 49 w 49"/>
              <a:gd name="T3" fmla="*/ 16 h 33"/>
              <a:gd name="T4" fmla="*/ 0 w 49"/>
              <a:gd name="T5" fmla="*/ 33 h 33"/>
              <a:gd name="T6" fmla="*/ 0 w 49"/>
              <a:gd name="T7" fmla="*/ 0 h 33"/>
            </a:gdLst>
            <a:ahLst/>
            <a:cxnLst>
              <a:cxn ang="0">
                <a:pos x="T0" y="T1"/>
              </a:cxn>
              <a:cxn ang="0">
                <a:pos x="T2" y="T3"/>
              </a:cxn>
              <a:cxn ang="0">
                <a:pos x="T4" y="T5"/>
              </a:cxn>
              <a:cxn ang="0">
                <a:pos x="T6" y="T7"/>
              </a:cxn>
            </a:cxnLst>
            <a:rect l="0" t="0" r="r" b="b"/>
            <a:pathLst>
              <a:path w="49" h="33">
                <a:moveTo>
                  <a:pt x="0" y="0"/>
                </a:moveTo>
                <a:lnTo>
                  <a:pt x="49" y="16"/>
                </a:lnTo>
                <a:lnTo>
                  <a:pt x="0" y="33"/>
                </a:lnTo>
                <a:lnTo>
                  <a:pt x="0" y="0"/>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cxnSp>
        <p:nvCxnSpPr>
          <p:cNvPr id="74" name="Straight Connector 73"/>
          <p:cNvCxnSpPr/>
          <p:nvPr/>
        </p:nvCxnSpPr>
        <p:spPr>
          <a:xfrm flipH="1" flipV="1">
            <a:off x="4775052" y="5109664"/>
            <a:ext cx="656707" cy="0"/>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Freeform 214"/>
          <p:cNvSpPr>
            <a:spLocks/>
          </p:cNvSpPr>
          <p:nvPr/>
        </p:nvSpPr>
        <p:spPr bwMode="auto">
          <a:xfrm>
            <a:off x="6595847" y="3364556"/>
            <a:ext cx="124444" cy="107971"/>
          </a:xfrm>
          <a:custGeom>
            <a:avLst/>
            <a:gdLst>
              <a:gd name="T0" fmla="*/ 50 w 50"/>
              <a:gd name="T1" fmla="*/ 33 h 33"/>
              <a:gd name="T2" fmla="*/ 0 w 50"/>
              <a:gd name="T3" fmla="*/ 16 h 33"/>
              <a:gd name="T4" fmla="*/ 50 w 50"/>
              <a:gd name="T5" fmla="*/ 0 h 33"/>
              <a:gd name="T6" fmla="*/ 50 w 50"/>
              <a:gd name="T7" fmla="*/ 33 h 33"/>
            </a:gdLst>
            <a:ahLst/>
            <a:cxnLst>
              <a:cxn ang="0">
                <a:pos x="T0" y="T1"/>
              </a:cxn>
              <a:cxn ang="0">
                <a:pos x="T2" y="T3"/>
              </a:cxn>
              <a:cxn ang="0">
                <a:pos x="T4" y="T5"/>
              </a:cxn>
              <a:cxn ang="0">
                <a:pos x="T6" y="T7"/>
              </a:cxn>
            </a:cxnLst>
            <a:rect l="0" t="0" r="r" b="b"/>
            <a:pathLst>
              <a:path w="50" h="33">
                <a:moveTo>
                  <a:pt x="50" y="33"/>
                </a:moveTo>
                <a:lnTo>
                  <a:pt x="0" y="16"/>
                </a:lnTo>
                <a:lnTo>
                  <a:pt x="50" y="0"/>
                </a:lnTo>
                <a:lnTo>
                  <a:pt x="50" y="33"/>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76" name="Freeform 214"/>
          <p:cNvSpPr>
            <a:spLocks/>
          </p:cNvSpPr>
          <p:nvPr/>
        </p:nvSpPr>
        <p:spPr bwMode="auto">
          <a:xfrm>
            <a:off x="6595847" y="5106692"/>
            <a:ext cx="124444" cy="107971"/>
          </a:xfrm>
          <a:custGeom>
            <a:avLst/>
            <a:gdLst>
              <a:gd name="T0" fmla="*/ 50 w 50"/>
              <a:gd name="T1" fmla="*/ 33 h 33"/>
              <a:gd name="T2" fmla="*/ 0 w 50"/>
              <a:gd name="T3" fmla="*/ 16 h 33"/>
              <a:gd name="T4" fmla="*/ 50 w 50"/>
              <a:gd name="T5" fmla="*/ 0 h 33"/>
              <a:gd name="T6" fmla="*/ 50 w 50"/>
              <a:gd name="T7" fmla="*/ 33 h 33"/>
            </a:gdLst>
            <a:ahLst/>
            <a:cxnLst>
              <a:cxn ang="0">
                <a:pos x="T0" y="T1"/>
              </a:cxn>
              <a:cxn ang="0">
                <a:pos x="T2" y="T3"/>
              </a:cxn>
              <a:cxn ang="0">
                <a:pos x="T4" y="T5"/>
              </a:cxn>
              <a:cxn ang="0">
                <a:pos x="T6" y="T7"/>
              </a:cxn>
            </a:cxnLst>
            <a:rect l="0" t="0" r="r" b="b"/>
            <a:pathLst>
              <a:path w="50" h="33">
                <a:moveTo>
                  <a:pt x="50" y="33"/>
                </a:moveTo>
                <a:lnTo>
                  <a:pt x="0" y="16"/>
                </a:lnTo>
                <a:lnTo>
                  <a:pt x="50" y="0"/>
                </a:lnTo>
                <a:lnTo>
                  <a:pt x="50" y="33"/>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77" name="Freeform 214"/>
          <p:cNvSpPr>
            <a:spLocks/>
          </p:cNvSpPr>
          <p:nvPr/>
        </p:nvSpPr>
        <p:spPr bwMode="auto">
          <a:xfrm>
            <a:off x="6594627" y="5320978"/>
            <a:ext cx="124444" cy="107971"/>
          </a:xfrm>
          <a:custGeom>
            <a:avLst/>
            <a:gdLst>
              <a:gd name="T0" fmla="*/ 50 w 50"/>
              <a:gd name="T1" fmla="*/ 33 h 33"/>
              <a:gd name="T2" fmla="*/ 0 w 50"/>
              <a:gd name="T3" fmla="*/ 16 h 33"/>
              <a:gd name="T4" fmla="*/ 50 w 50"/>
              <a:gd name="T5" fmla="*/ 0 h 33"/>
              <a:gd name="T6" fmla="*/ 50 w 50"/>
              <a:gd name="T7" fmla="*/ 33 h 33"/>
            </a:gdLst>
            <a:ahLst/>
            <a:cxnLst>
              <a:cxn ang="0">
                <a:pos x="T0" y="T1"/>
              </a:cxn>
              <a:cxn ang="0">
                <a:pos x="T2" y="T3"/>
              </a:cxn>
              <a:cxn ang="0">
                <a:pos x="T4" y="T5"/>
              </a:cxn>
              <a:cxn ang="0">
                <a:pos x="T6" y="T7"/>
              </a:cxn>
            </a:cxnLst>
            <a:rect l="0" t="0" r="r" b="b"/>
            <a:pathLst>
              <a:path w="50" h="33">
                <a:moveTo>
                  <a:pt x="50" y="33"/>
                </a:moveTo>
                <a:lnTo>
                  <a:pt x="0" y="16"/>
                </a:lnTo>
                <a:lnTo>
                  <a:pt x="50" y="0"/>
                </a:lnTo>
                <a:lnTo>
                  <a:pt x="50" y="33"/>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a:p>
        </p:txBody>
      </p:sp>
      <p:cxnSp>
        <p:nvCxnSpPr>
          <p:cNvPr id="78" name="Elbow Connector 77"/>
          <p:cNvCxnSpPr>
            <a:endCxn id="54" idx="0"/>
          </p:cNvCxnSpPr>
          <p:nvPr/>
        </p:nvCxnSpPr>
        <p:spPr>
          <a:xfrm>
            <a:off x="4572638" y="2869570"/>
            <a:ext cx="1443102" cy="355198"/>
          </a:xfrm>
          <a:prstGeom prst="bentConnector2">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067659" y="1561449"/>
            <a:ext cx="1731549" cy="800951"/>
          </a:xfrm>
          <a:prstGeom prst="rect">
            <a:avLst/>
          </a:prstGeom>
          <a:noFill/>
        </p:spPr>
        <p:txBody>
          <a:bodyPr wrap="none" lIns="179285" tIns="143428" rIns="179285" bIns="143428" rtlCol="0">
            <a:spAutoFit/>
          </a:bodyPr>
          <a:lstStyle/>
          <a:p>
            <a:pPr algn="ctr">
              <a:lnSpc>
                <a:spcPct val="90000"/>
              </a:lnSpc>
              <a:spcAft>
                <a:spcPts val="588"/>
              </a:spcAft>
            </a:pPr>
            <a:r>
              <a:rPr lang="en-US" sz="1568" dirty="0"/>
              <a:t>Skype for </a:t>
            </a:r>
          </a:p>
          <a:p>
            <a:pPr algn="ctr">
              <a:lnSpc>
                <a:spcPct val="90000"/>
              </a:lnSpc>
              <a:spcAft>
                <a:spcPts val="588"/>
              </a:spcAft>
            </a:pPr>
            <a:r>
              <a:rPr lang="en-US" sz="1568" dirty="0"/>
              <a:t>Business Server</a:t>
            </a:r>
          </a:p>
        </p:txBody>
      </p:sp>
      <p:cxnSp>
        <p:nvCxnSpPr>
          <p:cNvPr id="80" name="Straight Connector 79"/>
          <p:cNvCxnSpPr/>
          <p:nvPr/>
        </p:nvCxnSpPr>
        <p:spPr>
          <a:xfrm flipH="1" flipV="1">
            <a:off x="4754180" y="4522616"/>
            <a:ext cx="677579" cy="0"/>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4775052" y="3947166"/>
            <a:ext cx="656707" cy="4309"/>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4562970" y="4134697"/>
            <a:ext cx="864079" cy="2027"/>
          </a:xfrm>
          <a:prstGeom prst="line">
            <a:avLst/>
          </a:prstGeom>
          <a:ln w="95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4566695" y="4722053"/>
            <a:ext cx="864079" cy="2027"/>
          </a:xfrm>
          <a:prstGeom prst="line">
            <a:avLst/>
          </a:prstGeom>
          <a:ln w="95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566695" y="5306451"/>
            <a:ext cx="864079" cy="2027"/>
          </a:xfrm>
          <a:prstGeom prst="line">
            <a:avLst/>
          </a:prstGeom>
          <a:ln w="95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3" idx="1"/>
            <a:endCxn id="54" idx="3"/>
          </p:cNvCxnSpPr>
          <p:nvPr/>
        </p:nvCxnSpPr>
        <p:spPr>
          <a:xfrm flipH="1" flipV="1">
            <a:off x="6599349" y="4378393"/>
            <a:ext cx="1185310" cy="2028"/>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9" idx="7"/>
            <a:endCxn id="50" idx="3"/>
          </p:cNvCxnSpPr>
          <p:nvPr/>
        </p:nvCxnSpPr>
        <p:spPr>
          <a:xfrm flipH="1" flipV="1">
            <a:off x="2192430" y="3543647"/>
            <a:ext cx="1005139" cy="0"/>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9" idx="13"/>
            <a:endCxn id="51" idx="3"/>
          </p:cNvCxnSpPr>
          <p:nvPr/>
        </p:nvCxnSpPr>
        <p:spPr>
          <a:xfrm flipH="1" flipV="1">
            <a:off x="2196339" y="4365718"/>
            <a:ext cx="1022101" cy="0"/>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69" idx="18"/>
            <a:endCxn id="52" idx="3"/>
          </p:cNvCxnSpPr>
          <p:nvPr/>
        </p:nvCxnSpPr>
        <p:spPr>
          <a:xfrm flipH="1" flipV="1">
            <a:off x="2186204" y="5193138"/>
            <a:ext cx="1032237" cy="0"/>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2192430" y="3700735"/>
            <a:ext cx="1238977" cy="4970"/>
          </a:xfrm>
          <a:prstGeom prst="line">
            <a:avLst/>
          </a:prstGeom>
          <a:ln w="95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2192430" y="4522616"/>
            <a:ext cx="1238977" cy="4970"/>
          </a:xfrm>
          <a:prstGeom prst="line">
            <a:avLst/>
          </a:prstGeom>
          <a:ln w="95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2192430" y="5357112"/>
            <a:ext cx="1238977" cy="4970"/>
          </a:xfrm>
          <a:prstGeom prst="line">
            <a:avLst/>
          </a:prstGeom>
          <a:ln w="95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8689944" y="1527337"/>
            <a:ext cx="2112286" cy="2029"/>
          </a:xfrm>
          <a:prstGeom prst="line">
            <a:avLst/>
          </a:prstGeom>
          <a:ln w="19050">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8689944" y="1932929"/>
            <a:ext cx="2112286" cy="2029"/>
          </a:xfrm>
          <a:prstGeom prst="line">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9172959" y="1085361"/>
            <a:ext cx="1219897" cy="506901"/>
          </a:xfrm>
          <a:prstGeom prst="rect">
            <a:avLst/>
          </a:prstGeom>
          <a:noFill/>
        </p:spPr>
        <p:txBody>
          <a:bodyPr wrap="square" lIns="179285" tIns="143428" rIns="179285" bIns="143428" rtlCol="0">
            <a:spAutoFit/>
          </a:bodyPr>
          <a:lstStyle/>
          <a:p>
            <a:pPr algn="ctr">
              <a:lnSpc>
                <a:spcPct val="90000"/>
              </a:lnSpc>
              <a:spcAft>
                <a:spcPts val="588"/>
              </a:spcAft>
            </a:pPr>
            <a:r>
              <a:rPr lang="en-US" sz="1568" dirty="0"/>
              <a:t>Signaling</a:t>
            </a:r>
          </a:p>
        </p:txBody>
      </p:sp>
      <p:sp>
        <p:nvSpPr>
          <p:cNvPr id="95" name="TextBox 94"/>
          <p:cNvSpPr txBox="1"/>
          <p:nvPr/>
        </p:nvSpPr>
        <p:spPr>
          <a:xfrm>
            <a:off x="9291094" y="1847361"/>
            <a:ext cx="966875" cy="506901"/>
          </a:xfrm>
          <a:prstGeom prst="rect">
            <a:avLst/>
          </a:prstGeom>
          <a:noFill/>
        </p:spPr>
        <p:txBody>
          <a:bodyPr wrap="square" lIns="179285" tIns="143428" rIns="179285" bIns="143428" rtlCol="0">
            <a:spAutoFit/>
          </a:bodyPr>
          <a:lstStyle/>
          <a:p>
            <a:pPr algn="ctr">
              <a:lnSpc>
                <a:spcPct val="90000"/>
              </a:lnSpc>
              <a:spcAft>
                <a:spcPts val="588"/>
              </a:spcAft>
            </a:pPr>
            <a:r>
              <a:rPr lang="en-US" sz="1568" dirty="0"/>
              <a:t>Media</a:t>
            </a:r>
          </a:p>
        </p:txBody>
      </p:sp>
    </p:spTree>
    <p:extLst>
      <p:ext uri="{BB962C8B-B14F-4D97-AF65-F5344CB8AC3E}">
        <p14:creationId xmlns:p14="http://schemas.microsoft.com/office/powerpoint/2010/main" val="253157519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Lync Server Coexistence</a:t>
            </a:r>
            <a:endParaRPr lang="en-AU" dirty="0"/>
          </a:p>
        </p:txBody>
      </p:sp>
      <p:sp>
        <p:nvSpPr>
          <p:cNvPr id="3" name="Text Placeholder 2"/>
          <p:cNvSpPr>
            <a:spLocks noGrp="1"/>
          </p:cNvSpPr>
          <p:nvPr>
            <p:ph type="body" sz="quarter" idx="10"/>
          </p:nvPr>
        </p:nvSpPr>
        <p:spPr>
          <a:xfrm>
            <a:off x="274638" y="1212850"/>
            <a:ext cx="4144461" cy="4462760"/>
          </a:xfrm>
        </p:spPr>
        <p:txBody>
          <a:bodyPr/>
          <a:lstStyle/>
          <a:p>
            <a:r>
              <a:rPr lang="en-US" dirty="0"/>
              <a:t>Lync Server 2013 Pool</a:t>
            </a:r>
          </a:p>
          <a:p>
            <a:pPr lvl="1"/>
            <a:r>
              <a:rPr lang="en-US" dirty="0"/>
              <a:t>Skype for Business Server 2015 pool required as next-hop target for VIS</a:t>
            </a:r>
          </a:p>
          <a:p>
            <a:pPr lvl="1"/>
            <a:r>
              <a:rPr lang="en-US" dirty="0">
                <a:solidFill>
                  <a:schemeClr val="tx1"/>
                </a:solidFill>
              </a:rPr>
              <a:t>Lync Server 2013 CU5-HF9 required</a:t>
            </a:r>
            <a:endParaRPr lang="en-US" dirty="0"/>
          </a:p>
          <a:p>
            <a:pPr lvl="1"/>
            <a:endParaRPr lang="en-US" dirty="0"/>
          </a:p>
          <a:p>
            <a:r>
              <a:rPr lang="en-US" dirty="0"/>
              <a:t>Supported Clients</a:t>
            </a:r>
          </a:p>
          <a:p>
            <a:pPr lvl="1"/>
            <a:r>
              <a:rPr lang="en-US" dirty="0"/>
              <a:t>Skype for Business 2015</a:t>
            </a:r>
          </a:p>
          <a:p>
            <a:pPr lvl="1"/>
            <a:r>
              <a:rPr lang="en-US" dirty="0">
                <a:solidFill>
                  <a:schemeClr val="tx1"/>
                </a:solidFill>
              </a:rPr>
              <a:t>Lync 2013 Desktop Client</a:t>
            </a:r>
          </a:p>
          <a:p>
            <a:pPr lvl="1"/>
            <a:r>
              <a:rPr lang="en-US" dirty="0"/>
              <a:t>Lync 2013 Mobile Clients</a:t>
            </a:r>
          </a:p>
          <a:p>
            <a:pPr lvl="1"/>
            <a:r>
              <a:rPr lang="en-US" dirty="0"/>
              <a:t>Lync 2013 Windows Store App</a:t>
            </a:r>
          </a:p>
          <a:p>
            <a:endParaRPr lang="en-AU" dirty="0"/>
          </a:p>
        </p:txBody>
      </p:sp>
      <p:pic>
        <p:nvPicPr>
          <p:cNvPr id="5" name="Picture 4"/>
          <p:cNvPicPr>
            <a:picLocks noChangeAspect="1"/>
          </p:cNvPicPr>
          <p:nvPr/>
        </p:nvPicPr>
        <p:blipFill>
          <a:blip r:embed="rId2"/>
          <a:stretch>
            <a:fillRect/>
          </a:stretch>
        </p:blipFill>
        <p:spPr>
          <a:xfrm>
            <a:off x="4922837" y="5250259"/>
            <a:ext cx="1195395" cy="999066"/>
          </a:xfrm>
          <a:prstGeom prst="rect">
            <a:avLst/>
          </a:prstGeom>
        </p:spPr>
      </p:pic>
      <p:pic>
        <p:nvPicPr>
          <p:cNvPr id="6" name="Picture 5"/>
          <p:cNvPicPr>
            <a:picLocks noChangeAspect="1"/>
          </p:cNvPicPr>
          <p:nvPr/>
        </p:nvPicPr>
        <p:blipFill>
          <a:blip r:embed="rId3"/>
          <a:stretch>
            <a:fillRect/>
          </a:stretch>
        </p:blipFill>
        <p:spPr>
          <a:xfrm>
            <a:off x="11095037" y="2903216"/>
            <a:ext cx="1113722" cy="1143882"/>
          </a:xfrm>
          <a:prstGeom prst="rect">
            <a:avLst/>
          </a:prstGeom>
        </p:spPr>
      </p:pic>
      <p:sp>
        <p:nvSpPr>
          <p:cNvPr id="7" name="TextBox 6"/>
          <p:cNvSpPr txBox="1"/>
          <p:nvPr/>
        </p:nvSpPr>
        <p:spPr>
          <a:xfrm>
            <a:off x="7589837" y="6211899"/>
            <a:ext cx="2027863"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Lync 2013 Client</a:t>
            </a:r>
          </a:p>
        </p:txBody>
      </p:sp>
      <p:sp>
        <p:nvSpPr>
          <p:cNvPr id="8" name="TextBox 7"/>
          <p:cNvSpPr txBox="1"/>
          <p:nvPr/>
        </p:nvSpPr>
        <p:spPr>
          <a:xfrm>
            <a:off x="99059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sp>
        <p:nvSpPr>
          <p:cNvPr id="9" name="TextBox 8"/>
          <p:cNvSpPr txBox="1"/>
          <p:nvPr/>
        </p:nvSpPr>
        <p:spPr>
          <a:xfrm>
            <a:off x="5151437"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10" name="TextBox 9"/>
          <p:cNvSpPr txBox="1"/>
          <p:nvPr/>
        </p:nvSpPr>
        <p:spPr>
          <a:xfrm>
            <a:off x="6598654"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1" name="Straight Arrow Connector 10"/>
          <p:cNvCxnSpPr/>
          <p:nvPr/>
        </p:nvCxnSpPr>
        <p:spPr>
          <a:xfrm>
            <a:off x="6294437" y="3642229"/>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228774" y="4411662"/>
            <a:ext cx="684546"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4"/>
                </a:solidFill>
              </a:rPr>
              <a:t>SVC</a:t>
            </a:r>
          </a:p>
        </p:txBody>
      </p:sp>
      <p:sp>
        <p:nvSpPr>
          <p:cNvPr id="13" name="Rectangle 12"/>
          <p:cNvSpPr/>
          <p:nvPr/>
        </p:nvSpPr>
        <p:spPr bwMode="auto">
          <a:xfrm>
            <a:off x="7589253" y="2201862"/>
            <a:ext cx="4724983"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14" name="Straight Arrow Connector 13"/>
          <p:cNvCxnSpPr/>
          <p:nvPr/>
        </p:nvCxnSpPr>
        <p:spPr>
          <a:xfrm>
            <a:off x="9328797" y="3995013"/>
            <a:ext cx="1690040" cy="135329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4881311" y="3192462"/>
            <a:ext cx="1171577" cy="854291"/>
          </a:xfrm>
          <a:prstGeom prst="rect">
            <a:avLst/>
          </a:prstGeom>
        </p:spPr>
      </p:pic>
      <p:sp>
        <p:nvSpPr>
          <p:cNvPr id="16" name="TextBox 15"/>
          <p:cNvSpPr txBox="1"/>
          <p:nvPr/>
        </p:nvSpPr>
        <p:spPr>
          <a:xfrm>
            <a:off x="4389437"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Video Gateway</a:t>
            </a:r>
          </a:p>
        </p:txBody>
      </p:sp>
      <p:sp>
        <p:nvSpPr>
          <p:cNvPr id="17" name="Rectangle 16"/>
          <p:cNvSpPr/>
          <p:nvPr/>
        </p:nvSpPr>
        <p:spPr bwMode="auto">
          <a:xfrm>
            <a:off x="4360792"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18" name="Straight Arrow Connector 17"/>
          <p:cNvCxnSpPr/>
          <p:nvPr/>
        </p:nvCxnSpPr>
        <p:spPr>
          <a:xfrm flipV="1">
            <a:off x="5456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08637" y="4046753"/>
            <a:ext cx="2495947" cy="1143071"/>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8245975" y="2923529"/>
            <a:ext cx="1012473" cy="1071484"/>
          </a:xfrm>
          <a:prstGeom prst="rect">
            <a:avLst/>
          </a:prstGeom>
        </p:spPr>
      </p:pic>
      <p:cxnSp>
        <p:nvCxnSpPr>
          <p:cNvPr id="21" name="Straight Arrow Connector 20"/>
          <p:cNvCxnSpPr/>
          <p:nvPr/>
        </p:nvCxnSpPr>
        <p:spPr>
          <a:xfrm>
            <a:off x="9208690" y="3649662"/>
            <a:ext cx="18101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13998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13637"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VIS Server</a:t>
            </a:r>
          </a:p>
        </p:txBody>
      </p:sp>
      <p:pic>
        <p:nvPicPr>
          <p:cNvPr id="24" name="Picture 23"/>
          <p:cNvPicPr>
            <a:picLocks noChangeAspect="1"/>
          </p:cNvPicPr>
          <p:nvPr/>
        </p:nvPicPr>
        <p:blipFill>
          <a:blip r:embed="rId6"/>
          <a:stretch>
            <a:fillRect/>
          </a:stretch>
        </p:blipFill>
        <p:spPr>
          <a:xfrm>
            <a:off x="7976111" y="5348303"/>
            <a:ext cx="1352686" cy="943337"/>
          </a:xfrm>
          <a:prstGeom prst="rect">
            <a:avLst/>
          </a:prstGeom>
        </p:spPr>
      </p:pic>
      <p:pic>
        <p:nvPicPr>
          <p:cNvPr id="25" name="Picture 24"/>
          <p:cNvPicPr>
            <a:picLocks noChangeAspect="1"/>
          </p:cNvPicPr>
          <p:nvPr/>
        </p:nvPicPr>
        <p:blipFill>
          <a:blip r:embed="rId7"/>
          <a:stretch>
            <a:fillRect/>
          </a:stretch>
        </p:blipFill>
        <p:spPr>
          <a:xfrm>
            <a:off x="11127178" y="5339661"/>
            <a:ext cx="1142649" cy="1129401"/>
          </a:xfrm>
          <a:prstGeom prst="rect">
            <a:avLst/>
          </a:prstGeom>
        </p:spPr>
      </p:pic>
      <p:cxnSp>
        <p:nvCxnSpPr>
          <p:cNvPr id="26" name="Straight Arrow Connector 25"/>
          <p:cNvCxnSpPr/>
          <p:nvPr/>
        </p:nvCxnSpPr>
        <p:spPr>
          <a:xfrm>
            <a:off x="9418637" y="6011862"/>
            <a:ext cx="1524000"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418637" y="5783262"/>
            <a:ext cx="1524000"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99237" y="4564062"/>
            <a:ext cx="69352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5"/>
                </a:solidFill>
              </a:rPr>
              <a:t>AVC</a:t>
            </a:r>
          </a:p>
        </p:txBody>
      </p:sp>
    </p:spTree>
    <p:extLst>
      <p:ext uri="{BB962C8B-B14F-4D97-AF65-F5344CB8AC3E}">
        <p14:creationId xmlns:p14="http://schemas.microsoft.com/office/powerpoint/2010/main" val="322127185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Lync </a:t>
            </a:r>
            <a:r>
              <a:rPr lang="en-US" dirty="0" smtClean="0"/>
              <a:t>Client Coexistence</a:t>
            </a:r>
            <a:endParaRPr lang="en-AU" dirty="0"/>
          </a:p>
        </p:txBody>
      </p:sp>
      <p:sp>
        <p:nvSpPr>
          <p:cNvPr id="3" name="Text Placeholder 2"/>
          <p:cNvSpPr>
            <a:spLocks noGrp="1"/>
          </p:cNvSpPr>
          <p:nvPr>
            <p:ph type="body" sz="quarter" idx="10"/>
          </p:nvPr>
        </p:nvSpPr>
        <p:spPr>
          <a:xfrm>
            <a:off x="274638" y="1212850"/>
            <a:ext cx="3346527" cy="2843855"/>
          </a:xfrm>
        </p:spPr>
        <p:txBody>
          <a:bodyPr/>
          <a:lstStyle/>
          <a:p>
            <a:r>
              <a:rPr lang="en-US" dirty="0"/>
              <a:t>Mixed Version Meetings</a:t>
            </a:r>
          </a:p>
          <a:p>
            <a:pPr lvl="1"/>
            <a:r>
              <a:rPr lang="en-US" dirty="0"/>
              <a:t>If a Lync 2010 or older client which only supports RTV joins the meeting then:</a:t>
            </a:r>
          </a:p>
          <a:p>
            <a:pPr lvl="1"/>
            <a:endParaRPr lang="en-US" sz="800" dirty="0"/>
          </a:p>
          <a:p>
            <a:pPr marL="457200" lvl="1" indent="-457200">
              <a:buFont typeface="Arial" panose="020B0604020202020204" pitchFamily="34" charset="0"/>
              <a:buChar char="•"/>
            </a:pPr>
            <a:r>
              <a:rPr lang="en-US" dirty="0"/>
              <a:t>These RTV streams will not be relayed by the AVMCU to the VIS pool</a:t>
            </a:r>
          </a:p>
          <a:p>
            <a:pPr marL="457200" lvl="1" indent="-457200">
              <a:buFont typeface="Arial" panose="020B0604020202020204" pitchFamily="34" charset="0"/>
              <a:buChar char="•"/>
            </a:pPr>
            <a:r>
              <a:rPr lang="en-US" dirty="0"/>
              <a:t>Any Lync 2013 Mobile clients are instructed by the AVMCU to encode their video in RTV instead of SVC</a:t>
            </a:r>
          </a:p>
          <a:p>
            <a:endParaRPr lang="en-AU" dirty="0"/>
          </a:p>
        </p:txBody>
      </p:sp>
      <p:pic>
        <p:nvPicPr>
          <p:cNvPr id="4" name="Picture 3"/>
          <p:cNvPicPr>
            <a:picLocks noChangeAspect="1"/>
          </p:cNvPicPr>
          <p:nvPr/>
        </p:nvPicPr>
        <p:blipFill>
          <a:blip r:embed="rId2"/>
          <a:stretch>
            <a:fillRect/>
          </a:stretch>
        </p:blipFill>
        <p:spPr>
          <a:xfrm>
            <a:off x="9360937" y="5329423"/>
            <a:ext cx="1200700" cy="882476"/>
          </a:xfrm>
          <a:prstGeom prst="rect">
            <a:avLst/>
          </a:prstGeom>
        </p:spPr>
      </p:pic>
      <p:pic>
        <p:nvPicPr>
          <p:cNvPr id="5" name="Picture 4"/>
          <p:cNvPicPr>
            <a:picLocks noChangeAspect="1"/>
          </p:cNvPicPr>
          <p:nvPr/>
        </p:nvPicPr>
        <p:blipFill>
          <a:blip r:embed="rId3"/>
          <a:stretch>
            <a:fillRect/>
          </a:stretch>
        </p:blipFill>
        <p:spPr>
          <a:xfrm>
            <a:off x="4189482" y="5250259"/>
            <a:ext cx="1195395" cy="999066"/>
          </a:xfrm>
          <a:prstGeom prst="rect">
            <a:avLst/>
          </a:prstGeom>
        </p:spPr>
      </p:pic>
      <p:pic>
        <p:nvPicPr>
          <p:cNvPr id="6" name="Picture 5"/>
          <p:cNvPicPr>
            <a:picLocks noChangeAspect="1"/>
          </p:cNvPicPr>
          <p:nvPr/>
        </p:nvPicPr>
        <p:blipFill>
          <a:blip r:embed="rId4"/>
          <a:stretch>
            <a:fillRect/>
          </a:stretch>
        </p:blipFill>
        <p:spPr>
          <a:xfrm>
            <a:off x="9571037" y="2903216"/>
            <a:ext cx="1113722" cy="1143882"/>
          </a:xfrm>
          <a:prstGeom prst="rect">
            <a:avLst/>
          </a:prstGeom>
        </p:spPr>
      </p:pic>
      <p:sp>
        <p:nvSpPr>
          <p:cNvPr id="7" name="TextBox 6"/>
          <p:cNvSpPr txBox="1"/>
          <p:nvPr/>
        </p:nvSpPr>
        <p:spPr>
          <a:xfrm>
            <a:off x="93700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8" name="TextBox 7"/>
          <p:cNvSpPr txBox="1"/>
          <p:nvPr/>
        </p:nvSpPr>
        <p:spPr>
          <a:xfrm>
            <a:off x="88391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sp>
        <p:nvSpPr>
          <p:cNvPr id="9" name="TextBox 8"/>
          <p:cNvSpPr txBox="1"/>
          <p:nvPr/>
        </p:nvSpPr>
        <p:spPr>
          <a:xfrm>
            <a:off x="4418082"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10" name="TextBox 9"/>
          <p:cNvSpPr txBox="1"/>
          <p:nvPr/>
        </p:nvSpPr>
        <p:spPr>
          <a:xfrm>
            <a:off x="5532437"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1" name="Straight Arrow Connector 10"/>
          <p:cNvCxnSpPr/>
          <p:nvPr/>
        </p:nvCxnSpPr>
        <p:spPr>
          <a:xfrm>
            <a:off x="5456237" y="3642229"/>
            <a:ext cx="1400373"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51437" y="4335462"/>
            <a:ext cx="69352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5"/>
                </a:solidFill>
              </a:rPr>
              <a:t>AVC</a:t>
            </a:r>
          </a:p>
        </p:txBody>
      </p:sp>
      <p:sp>
        <p:nvSpPr>
          <p:cNvPr id="13" name="Rectangle 12"/>
          <p:cNvSpPr/>
          <p:nvPr/>
        </p:nvSpPr>
        <p:spPr bwMode="auto">
          <a:xfrm>
            <a:off x="6522453" y="2201862"/>
            <a:ext cx="5791784"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15" name="Picture 14"/>
          <p:cNvPicPr>
            <a:picLocks noChangeAspect="1"/>
          </p:cNvPicPr>
          <p:nvPr/>
        </p:nvPicPr>
        <p:blipFill>
          <a:blip r:embed="rId5"/>
          <a:stretch>
            <a:fillRect/>
          </a:stretch>
        </p:blipFill>
        <p:spPr>
          <a:xfrm>
            <a:off x="4147956" y="3192462"/>
            <a:ext cx="1171577" cy="854291"/>
          </a:xfrm>
          <a:prstGeom prst="rect">
            <a:avLst/>
          </a:prstGeom>
        </p:spPr>
      </p:pic>
      <p:sp>
        <p:nvSpPr>
          <p:cNvPr id="16" name="TextBox 15"/>
          <p:cNvSpPr txBox="1"/>
          <p:nvPr/>
        </p:nvSpPr>
        <p:spPr>
          <a:xfrm>
            <a:off x="3656082"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Video Gateway</a:t>
            </a:r>
          </a:p>
        </p:txBody>
      </p:sp>
      <p:sp>
        <p:nvSpPr>
          <p:cNvPr id="17" name="Rectangle 16"/>
          <p:cNvSpPr/>
          <p:nvPr/>
        </p:nvSpPr>
        <p:spPr bwMode="auto">
          <a:xfrm>
            <a:off x="3627437"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18" name="Straight Arrow Connector 17"/>
          <p:cNvCxnSpPr/>
          <p:nvPr/>
        </p:nvCxnSpPr>
        <p:spPr>
          <a:xfrm flipV="1">
            <a:off x="4722882"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22837" y="4062726"/>
            <a:ext cx="1997480" cy="1127099"/>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a:stretch>
            <a:fillRect/>
          </a:stretch>
        </p:blipFill>
        <p:spPr>
          <a:xfrm>
            <a:off x="7179175" y="2923529"/>
            <a:ext cx="1012473" cy="1071484"/>
          </a:xfrm>
          <a:prstGeom prst="rect">
            <a:avLst/>
          </a:prstGeom>
        </p:spPr>
      </p:pic>
      <p:cxnSp>
        <p:nvCxnSpPr>
          <p:cNvPr id="21" name="Straight Arrow Connector 20"/>
          <p:cNvCxnSpPr/>
          <p:nvPr/>
        </p:nvCxnSpPr>
        <p:spPr>
          <a:xfrm>
            <a:off x="8141890" y="3649662"/>
            <a:ext cx="11243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0180637" y="41830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46837"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VIS Server</a:t>
            </a:r>
          </a:p>
        </p:txBody>
      </p:sp>
      <p:cxnSp>
        <p:nvCxnSpPr>
          <p:cNvPr id="24" name="Straight Arrow Connector 23"/>
          <p:cNvCxnSpPr/>
          <p:nvPr/>
        </p:nvCxnSpPr>
        <p:spPr>
          <a:xfrm>
            <a:off x="8123237" y="3802062"/>
            <a:ext cx="1246842"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51837" y="3725862"/>
            <a:ext cx="684546"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chemeClr val="accent4"/>
                </a:solidFill>
              </a:rPr>
              <a:t>S</a:t>
            </a:r>
            <a:r>
              <a:rPr lang="en-AU" sz="1400" dirty="0" smtClean="0">
                <a:solidFill>
                  <a:schemeClr val="accent4"/>
                </a:solidFill>
              </a:rPr>
              <a:t>VC</a:t>
            </a:r>
          </a:p>
        </p:txBody>
      </p:sp>
      <p:cxnSp>
        <p:nvCxnSpPr>
          <p:cNvPr id="33" name="Straight Arrow Connector 32"/>
          <p:cNvCxnSpPr/>
          <p:nvPr/>
        </p:nvCxnSpPr>
        <p:spPr>
          <a:xfrm flipV="1">
            <a:off x="10028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81891" y="4564062"/>
            <a:ext cx="684546"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chemeClr val="accent4"/>
                </a:solidFill>
              </a:rPr>
              <a:t>S</a:t>
            </a:r>
            <a:r>
              <a:rPr lang="en-AU" sz="1400" dirty="0" smtClean="0">
                <a:solidFill>
                  <a:schemeClr val="accent4"/>
                </a:solidFill>
              </a:rPr>
              <a:t>VC</a:t>
            </a:r>
          </a:p>
        </p:txBody>
      </p:sp>
      <p:pic>
        <p:nvPicPr>
          <p:cNvPr id="35" name="Picture 34"/>
          <p:cNvPicPr>
            <a:picLocks noChangeAspect="1"/>
          </p:cNvPicPr>
          <p:nvPr/>
        </p:nvPicPr>
        <p:blipFill>
          <a:blip r:embed="rId7"/>
          <a:stretch>
            <a:fillRect/>
          </a:stretch>
        </p:blipFill>
        <p:spPr>
          <a:xfrm>
            <a:off x="11656616" y="4814171"/>
            <a:ext cx="429021" cy="664291"/>
          </a:xfrm>
          <a:prstGeom prst="rect">
            <a:avLst/>
          </a:prstGeom>
        </p:spPr>
      </p:pic>
      <p:cxnSp>
        <p:nvCxnSpPr>
          <p:cNvPr id="36" name="Straight Arrow Connector 35"/>
          <p:cNvCxnSpPr/>
          <p:nvPr/>
        </p:nvCxnSpPr>
        <p:spPr>
          <a:xfrm flipH="1" flipV="1">
            <a:off x="10714037" y="3649662"/>
            <a:ext cx="1143000" cy="92243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0885180" y="3573462"/>
            <a:ext cx="971857" cy="770034"/>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096291" y="3465097"/>
            <a:ext cx="684546"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chemeClr val="accent4"/>
                </a:solidFill>
              </a:rPr>
              <a:t>S</a:t>
            </a:r>
            <a:r>
              <a:rPr lang="en-AU" sz="1400" dirty="0" smtClean="0">
                <a:solidFill>
                  <a:schemeClr val="accent4"/>
                </a:solidFill>
              </a:rPr>
              <a:t>VC</a:t>
            </a:r>
          </a:p>
        </p:txBody>
      </p:sp>
    </p:spTree>
    <p:extLst>
      <p:ext uri="{BB962C8B-B14F-4D97-AF65-F5344CB8AC3E}">
        <p14:creationId xmlns:p14="http://schemas.microsoft.com/office/powerpoint/2010/main" val="19997464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Standards Based Video Interop</a:t>
            </a:r>
            <a:endParaRPr lang="en-AU" dirty="0"/>
          </a:p>
        </p:txBody>
      </p:sp>
    </p:spTree>
    <p:extLst>
      <p:ext uri="{BB962C8B-B14F-4D97-AF65-F5344CB8AC3E}">
        <p14:creationId xmlns:p14="http://schemas.microsoft.com/office/powerpoint/2010/main" val="154710004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Lync </a:t>
            </a:r>
            <a:r>
              <a:rPr lang="en-US" dirty="0" smtClean="0"/>
              <a:t>Client Coexistence</a:t>
            </a:r>
            <a:endParaRPr lang="en-AU" dirty="0"/>
          </a:p>
        </p:txBody>
      </p:sp>
      <p:sp>
        <p:nvSpPr>
          <p:cNvPr id="3" name="Text Placeholder 2"/>
          <p:cNvSpPr>
            <a:spLocks noGrp="1"/>
          </p:cNvSpPr>
          <p:nvPr>
            <p:ph type="body" sz="quarter" idx="10"/>
          </p:nvPr>
        </p:nvSpPr>
        <p:spPr>
          <a:xfrm>
            <a:off x="274638" y="1212850"/>
            <a:ext cx="3346527" cy="2843855"/>
          </a:xfrm>
        </p:spPr>
        <p:txBody>
          <a:bodyPr/>
          <a:lstStyle/>
          <a:p>
            <a:r>
              <a:rPr lang="en-US" dirty="0"/>
              <a:t>Mixed Version Meetings</a:t>
            </a:r>
          </a:p>
          <a:p>
            <a:pPr lvl="1"/>
            <a:r>
              <a:rPr lang="en-US" dirty="0"/>
              <a:t>If a Lync 2010 or older client which only supports RTV joins the meeting then:</a:t>
            </a:r>
          </a:p>
          <a:p>
            <a:pPr lvl="1"/>
            <a:endParaRPr lang="en-US" sz="800" dirty="0"/>
          </a:p>
          <a:p>
            <a:pPr marL="457200" lvl="1" indent="-457200">
              <a:buFont typeface="Arial" panose="020B0604020202020204" pitchFamily="34" charset="0"/>
              <a:buChar char="•"/>
            </a:pPr>
            <a:r>
              <a:rPr lang="en-US" dirty="0"/>
              <a:t>These RTV streams will not be relayed by the AVMCU to the VIS pool</a:t>
            </a:r>
          </a:p>
          <a:p>
            <a:pPr marL="457200" lvl="1" indent="-457200">
              <a:buFont typeface="Arial" panose="020B0604020202020204" pitchFamily="34" charset="0"/>
              <a:buChar char="•"/>
            </a:pPr>
            <a:r>
              <a:rPr lang="en-US" dirty="0"/>
              <a:t>Any Lync 2013 Mobile clients are instructed by the AVMCU to encode their video in RTV instead of SVC</a:t>
            </a:r>
          </a:p>
          <a:p>
            <a:endParaRPr lang="en-AU" dirty="0"/>
          </a:p>
        </p:txBody>
      </p:sp>
      <p:pic>
        <p:nvPicPr>
          <p:cNvPr id="4" name="Picture 3"/>
          <p:cNvPicPr>
            <a:picLocks noChangeAspect="1"/>
          </p:cNvPicPr>
          <p:nvPr/>
        </p:nvPicPr>
        <p:blipFill>
          <a:blip r:embed="rId2"/>
          <a:stretch>
            <a:fillRect/>
          </a:stretch>
        </p:blipFill>
        <p:spPr>
          <a:xfrm>
            <a:off x="9360937" y="5329423"/>
            <a:ext cx="1200700" cy="882476"/>
          </a:xfrm>
          <a:prstGeom prst="rect">
            <a:avLst/>
          </a:prstGeom>
        </p:spPr>
      </p:pic>
      <p:pic>
        <p:nvPicPr>
          <p:cNvPr id="5" name="Picture 4"/>
          <p:cNvPicPr>
            <a:picLocks noChangeAspect="1"/>
          </p:cNvPicPr>
          <p:nvPr/>
        </p:nvPicPr>
        <p:blipFill>
          <a:blip r:embed="rId3"/>
          <a:stretch>
            <a:fillRect/>
          </a:stretch>
        </p:blipFill>
        <p:spPr>
          <a:xfrm>
            <a:off x="4189482" y="5250259"/>
            <a:ext cx="1195395" cy="999066"/>
          </a:xfrm>
          <a:prstGeom prst="rect">
            <a:avLst/>
          </a:prstGeom>
        </p:spPr>
      </p:pic>
      <p:pic>
        <p:nvPicPr>
          <p:cNvPr id="6" name="Picture 5"/>
          <p:cNvPicPr>
            <a:picLocks noChangeAspect="1"/>
          </p:cNvPicPr>
          <p:nvPr/>
        </p:nvPicPr>
        <p:blipFill>
          <a:blip r:embed="rId4"/>
          <a:stretch>
            <a:fillRect/>
          </a:stretch>
        </p:blipFill>
        <p:spPr>
          <a:xfrm>
            <a:off x="9571037" y="2903216"/>
            <a:ext cx="1113722" cy="1143882"/>
          </a:xfrm>
          <a:prstGeom prst="rect">
            <a:avLst/>
          </a:prstGeom>
        </p:spPr>
      </p:pic>
      <p:sp>
        <p:nvSpPr>
          <p:cNvPr id="7" name="TextBox 6"/>
          <p:cNvSpPr txBox="1"/>
          <p:nvPr/>
        </p:nvSpPr>
        <p:spPr>
          <a:xfrm>
            <a:off x="9370079" y="6211899"/>
            <a:ext cx="1343958" cy="544765"/>
          </a:xfrm>
          <a:prstGeom prst="rect">
            <a:avLst/>
          </a:prstGeom>
          <a:noFill/>
        </p:spPr>
        <p:txBody>
          <a:bodyPr wrap="none" lIns="182880" tIns="146304" rIns="182880" bIns="146304" rtlCol="0">
            <a:spAutoFit/>
          </a:bodyPr>
          <a:lstStyle/>
          <a:p>
            <a:pPr>
              <a:lnSpc>
                <a:spcPct val="90000"/>
              </a:lnSpc>
              <a:spcAft>
                <a:spcPts val="600"/>
              </a:spcAft>
            </a:pPr>
            <a:r>
              <a:rPr lang="en-AU" dirty="0" err="1" smtClean="0">
                <a:gradFill>
                  <a:gsLst>
                    <a:gs pos="2917">
                      <a:schemeClr val="tx1"/>
                    </a:gs>
                    <a:gs pos="30000">
                      <a:schemeClr val="tx1"/>
                    </a:gs>
                  </a:gsLst>
                  <a:lin ang="5400000" scaled="0"/>
                </a:gradFill>
              </a:rPr>
              <a:t>SfB</a:t>
            </a:r>
            <a:r>
              <a:rPr lang="en-AU" dirty="0" smtClean="0">
                <a:gradFill>
                  <a:gsLst>
                    <a:gs pos="2917">
                      <a:schemeClr val="tx1"/>
                    </a:gs>
                    <a:gs pos="30000">
                      <a:schemeClr val="tx1"/>
                    </a:gs>
                  </a:gsLst>
                  <a:lin ang="5400000" scaled="0"/>
                </a:gradFill>
              </a:rPr>
              <a:t> Client</a:t>
            </a:r>
          </a:p>
        </p:txBody>
      </p:sp>
      <p:sp>
        <p:nvSpPr>
          <p:cNvPr id="8" name="TextBox 7"/>
          <p:cNvSpPr txBox="1"/>
          <p:nvPr/>
        </p:nvSpPr>
        <p:spPr>
          <a:xfrm>
            <a:off x="8839199"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Front End Server</a:t>
            </a:r>
          </a:p>
        </p:txBody>
      </p:sp>
      <p:sp>
        <p:nvSpPr>
          <p:cNvPr id="9" name="TextBox 8"/>
          <p:cNvSpPr txBox="1"/>
          <p:nvPr/>
        </p:nvSpPr>
        <p:spPr>
          <a:xfrm>
            <a:off x="4418082" y="6229097"/>
            <a:ext cx="768928"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VTC</a:t>
            </a:r>
          </a:p>
        </p:txBody>
      </p:sp>
      <p:sp>
        <p:nvSpPr>
          <p:cNvPr id="10" name="TextBox 9"/>
          <p:cNvSpPr txBox="1"/>
          <p:nvPr/>
        </p:nvSpPr>
        <p:spPr>
          <a:xfrm>
            <a:off x="5532437" y="3268662"/>
            <a:ext cx="1143583"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rgbClr val="FF0000"/>
                </a:solidFill>
              </a:rPr>
              <a:t>S</a:t>
            </a:r>
            <a:r>
              <a:rPr lang="en-AU" sz="1400" dirty="0" smtClean="0">
                <a:solidFill>
                  <a:srgbClr val="FF0000"/>
                </a:solidFill>
              </a:rPr>
              <a:t>ignalling</a:t>
            </a:r>
          </a:p>
        </p:txBody>
      </p:sp>
      <p:cxnSp>
        <p:nvCxnSpPr>
          <p:cNvPr id="11" name="Straight Arrow Connector 10"/>
          <p:cNvCxnSpPr/>
          <p:nvPr/>
        </p:nvCxnSpPr>
        <p:spPr>
          <a:xfrm>
            <a:off x="5456237" y="3642229"/>
            <a:ext cx="1400373"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51437" y="4335462"/>
            <a:ext cx="693523"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chemeClr val="accent5"/>
                </a:solidFill>
              </a:rPr>
              <a:t>AVC</a:t>
            </a:r>
          </a:p>
        </p:txBody>
      </p:sp>
      <p:sp>
        <p:nvSpPr>
          <p:cNvPr id="13" name="Rectangle 12"/>
          <p:cNvSpPr/>
          <p:nvPr/>
        </p:nvSpPr>
        <p:spPr bwMode="auto">
          <a:xfrm>
            <a:off x="6522453" y="2201862"/>
            <a:ext cx="5791784"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pic>
        <p:nvPicPr>
          <p:cNvPr id="15" name="Picture 14"/>
          <p:cNvPicPr>
            <a:picLocks noChangeAspect="1"/>
          </p:cNvPicPr>
          <p:nvPr/>
        </p:nvPicPr>
        <p:blipFill>
          <a:blip r:embed="rId5"/>
          <a:stretch>
            <a:fillRect/>
          </a:stretch>
        </p:blipFill>
        <p:spPr>
          <a:xfrm>
            <a:off x="4147956" y="3192462"/>
            <a:ext cx="1171577" cy="854291"/>
          </a:xfrm>
          <a:prstGeom prst="rect">
            <a:avLst/>
          </a:prstGeom>
        </p:spPr>
      </p:pic>
      <p:sp>
        <p:nvSpPr>
          <p:cNvPr id="16" name="TextBox 15"/>
          <p:cNvSpPr txBox="1"/>
          <p:nvPr/>
        </p:nvSpPr>
        <p:spPr>
          <a:xfrm>
            <a:off x="3656082" y="2354262"/>
            <a:ext cx="2133600" cy="544765"/>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Video Gateway</a:t>
            </a:r>
          </a:p>
        </p:txBody>
      </p:sp>
      <p:sp>
        <p:nvSpPr>
          <p:cNvPr id="17" name="Rectangle 16"/>
          <p:cNvSpPr/>
          <p:nvPr/>
        </p:nvSpPr>
        <p:spPr bwMode="auto">
          <a:xfrm>
            <a:off x="3627437" y="2201862"/>
            <a:ext cx="2239028" cy="4531229"/>
          </a:xfrm>
          <a:prstGeom prst="rect">
            <a:avLst/>
          </a:prstGeom>
          <a:noFill/>
          <a:ln w="6350">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AU" sz="2000" dirty="0">
              <a:gradFill>
                <a:gsLst>
                  <a:gs pos="16814">
                    <a:srgbClr val="FFFFFF"/>
                  </a:gs>
                  <a:gs pos="46000">
                    <a:srgbClr val="FFFFFF"/>
                  </a:gs>
                </a:gsLst>
                <a:lin ang="5400000" scaled="0"/>
              </a:gradFill>
            </a:endParaRPr>
          </a:p>
        </p:txBody>
      </p:sp>
      <p:cxnSp>
        <p:nvCxnSpPr>
          <p:cNvPr id="18" name="Straight Arrow Connector 17"/>
          <p:cNvCxnSpPr/>
          <p:nvPr/>
        </p:nvCxnSpPr>
        <p:spPr>
          <a:xfrm flipV="1">
            <a:off x="4722882"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22837" y="4062726"/>
            <a:ext cx="1997480" cy="1127099"/>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a:stretch>
            <a:fillRect/>
          </a:stretch>
        </p:blipFill>
        <p:spPr>
          <a:xfrm>
            <a:off x="7179175" y="2923529"/>
            <a:ext cx="1012473" cy="1071484"/>
          </a:xfrm>
          <a:prstGeom prst="rect">
            <a:avLst/>
          </a:prstGeom>
        </p:spPr>
      </p:pic>
      <p:cxnSp>
        <p:nvCxnSpPr>
          <p:cNvPr id="21" name="Straight Arrow Connector 20"/>
          <p:cNvCxnSpPr/>
          <p:nvPr/>
        </p:nvCxnSpPr>
        <p:spPr>
          <a:xfrm>
            <a:off x="8141890" y="3649662"/>
            <a:ext cx="1124347"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0180637" y="4183062"/>
            <a:ext cx="0" cy="1006762"/>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46837" y="2201862"/>
            <a:ext cx="2484438" cy="794064"/>
          </a:xfrm>
          <a:prstGeom prst="rect">
            <a:avLst/>
          </a:prstGeom>
          <a:noFill/>
        </p:spPr>
        <p:txBody>
          <a:bodyPr wrap="square" lIns="182880" tIns="146304" rIns="182880" bIns="146304" rtlCol="0">
            <a:spAutoFit/>
          </a:bodyPr>
          <a:lstStyle/>
          <a:p>
            <a:pPr algn="ctr">
              <a:lnSpc>
                <a:spcPct val="90000"/>
              </a:lnSpc>
              <a:spcAft>
                <a:spcPts val="600"/>
              </a:spcAft>
            </a:pPr>
            <a:r>
              <a:rPr lang="en-AU" dirty="0" smtClean="0">
                <a:gradFill>
                  <a:gsLst>
                    <a:gs pos="2917">
                      <a:schemeClr val="tx1"/>
                    </a:gs>
                    <a:gs pos="30000">
                      <a:schemeClr val="tx1"/>
                    </a:gs>
                  </a:gsLst>
                  <a:lin ang="5400000" scaled="0"/>
                </a:gradFill>
              </a:rPr>
              <a:t>Skype for Business VIS Server</a:t>
            </a:r>
          </a:p>
        </p:txBody>
      </p:sp>
      <p:cxnSp>
        <p:nvCxnSpPr>
          <p:cNvPr id="24" name="Straight Arrow Connector 23"/>
          <p:cNvCxnSpPr/>
          <p:nvPr/>
        </p:nvCxnSpPr>
        <p:spPr>
          <a:xfrm>
            <a:off x="8123237" y="3802062"/>
            <a:ext cx="1246842" cy="0"/>
          </a:xfrm>
          <a:prstGeom prst="straightConnector1">
            <a:avLst/>
          </a:prstGeom>
          <a:ln w="381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23037" y="6211899"/>
            <a:ext cx="2027863" cy="544765"/>
          </a:xfrm>
          <a:prstGeom prst="rect">
            <a:avLst/>
          </a:prstGeom>
          <a:noFill/>
        </p:spPr>
        <p:txBody>
          <a:bodyPr wrap="none" lIns="182880" tIns="146304" rIns="182880" bIns="146304" rtlCol="0">
            <a:spAutoFit/>
          </a:bodyPr>
          <a:lstStyle/>
          <a:p>
            <a:pPr>
              <a:lnSpc>
                <a:spcPct val="90000"/>
              </a:lnSpc>
              <a:spcAft>
                <a:spcPts val="600"/>
              </a:spcAft>
            </a:pPr>
            <a:r>
              <a:rPr lang="en-AU" dirty="0" smtClean="0">
                <a:gradFill>
                  <a:gsLst>
                    <a:gs pos="2917">
                      <a:schemeClr val="tx1"/>
                    </a:gs>
                    <a:gs pos="30000">
                      <a:schemeClr val="tx1"/>
                    </a:gs>
                  </a:gsLst>
                  <a:lin ang="5400000" scaled="0"/>
                </a:gradFill>
              </a:rPr>
              <a:t>Lync 2010 Client</a:t>
            </a:r>
          </a:p>
        </p:txBody>
      </p:sp>
      <p:pic>
        <p:nvPicPr>
          <p:cNvPr id="30" name="Picture 29"/>
          <p:cNvPicPr>
            <a:picLocks noChangeAspect="1"/>
          </p:cNvPicPr>
          <p:nvPr/>
        </p:nvPicPr>
        <p:blipFill>
          <a:blip r:embed="rId7"/>
          <a:stretch>
            <a:fillRect/>
          </a:stretch>
        </p:blipFill>
        <p:spPr>
          <a:xfrm>
            <a:off x="6909311" y="5348303"/>
            <a:ext cx="1352686" cy="943337"/>
          </a:xfrm>
          <a:prstGeom prst="rect">
            <a:avLst/>
          </a:prstGeom>
        </p:spPr>
      </p:pic>
      <p:sp>
        <p:nvSpPr>
          <p:cNvPr id="32" name="TextBox 31"/>
          <p:cNvSpPr txBox="1"/>
          <p:nvPr/>
        </p:nvSpPr>
        <p:spPr>
          <a:xfrm>
            <a:off x="8351837" y="3725862"/>
            <a:ext cx="684546"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chemeClr val="accent4"/>
                </a:solidFill>
              </a:rPr>
              <a:t>S</a:t>
            </a:r>
            <a:r>
              <a:rPr lang="en-AU" sz="1400" dirty="0" smtClean="0">
                <a:solidFill>
                  <a:schemeClr val="accent4"/>
                </a:solidFill>
              </a:rPr>
              <a:t>VC</a:t>
            </a:r>
          </a:p>
        </p:txBody>
      </p:sp>
      <p:cxnSp>
        <p:nvCxnSpPr>
          <p:cNvPr id="33" name="Straight Arrow Connector 32"/>
          <p:cNvCxnSpPr/>
          <p:nvPr/>
        </p:nvCxnSpPr>
        <p:spPr>
          <a:xfrm flipV="1">
            <a:off x="10028237" y="4183062"/>
            <a:ext cx="0" cy="100676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80637" y="4564062"/>
            <a:ext cx="684546"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chemeClr val="accent4"/>
                </a:solidFill>
              </a:rPr>
              <a:t>S</a:t>
            </a:r>
            <a:r>
              <a:rPr lang="en-AU" sz="1400" dirty="0" smtClean="0">
                <a:solidFill>
                  <a:schemeClr val="accent4"/>
                </a:solidFill>
              </a:rPr>
              <a:t>VC</a:t>
            </a:r>
          </a:p>
        </p:txBody>
      </p:sp>
      <p:pic>
        <p:nvPicPr>
          <p:cNvPr id="35" name="Picture 34"/>
          <p:cNvPicPr>
            <a:picLocks noChangeAspect="1"/>
          </p:cNvPicPr>
          <p:nvPr/>
        </p:nvPicPr>
        <p:blipFill>
          <a:blip r:embed="rId8"/>
          <a:stretch>
            <a:fillRect/>
          </a:stretch>
        </p:blipFill>
        <p:spPr>
          <a:xfrm>
            <a:off x="11656616" y="4814171"/>
            <a:ext cx="429021" cy="664291"/>
          </a:xfrm>
          <a:prstGeom prst="rect">
            <a:avLst/>
          </a:prstGeom>
        </p:spPr>
      </p:pic>
      <p:cxnSp>
        <p:nvCxnSpPr>
          <p:cNvPr id="36" name="Straight Arrow Connector 35"/>
          <p:cNvCxnSpPr/>
          <p:nvPr/>
        </p:nvCxnSpPr>
        <p:spPr>
          <a:xfrm flipH="1" flipV="1">
            <a:off x="10714037" y="3649662"/>
            <a:ext cx="1143000" cy="92243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0885180" y="3573462"/>
            <a:ext cx="971857" cy="770034"/>
          </a:xfrm>
          <a:prstGeom prst="straightConnector1">
            <a:avLst/>
          </a:prstGeom>
          <a:ln w="3810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096291" y="3465097"/>
            <a:ext cx="684546" cy="489365"/>
          </a:xfrm>
          <a:prstGeom prst="rect">
            <a:avLst/>
          </a:prstGeom>
          <a:noFill/>
        </p:spPr>
        <p:txBody>
          <a:bodyPr wrap="none" lIns="182880" tIns="146304" rIns="182880" bIns="146304" rtlCol="0">
            <a:spAutoFit/>
          </a:bodyPr>
          <a:lstStyle/>
          <a:p>
            <a:pPr>
              <a:lnSpc>
                <a:spcPct val="90000"/>
              </a:lnSpc>
              <a:spcAft>
                <a:spcPts val="600"/>
              </a:spcAft>
            </a:pPr>
            <a:r>
              <a:rPr lang="en-AU" sz="1400" dirty="0">
                <a:solidFill>
                  <a:schemeClr val="accent4"/>
                </a:solidFill>
              </a:rPr>
              <a:t>S</a:t>
            </a:r>
            <a:r>
              <a:rPr lang="en-AU" sz="1400" dirty="0" smtClean="0">
                <a:solidFill>
                  <a:schemeClr val="accent4"/>
                </a:solidFill>
              </a:rPr>
              <a:t>VC</a:t>
            </a:r>
          </a:p>
        </p:txBody>
      </p:sp>
      <p:cxnSp>
        <p:nvCxnSpPr>
          <p:cNvPr id="37" name="Straight Arrow Connector 36"/>
          <p:cNvCxnSpPr/>
          <p:nvPr/>
        </p:nvCxnSpPr>
        <p:spPr>
          <a:xfrm flipV="1">
            <a:off x="8123237" y="4215228"/>
            <a:ext cx="1295400" cy="974596"/>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73950" y="4564062"/>
            <a:ext cx="682687"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rgbClr val="FFC000"/>
                </a:solidFill>
              </a:rPr>
              <a:t>RTV</a:t>
            </a:r>
          </a:p>
        </p:txBody>
      </p:sp>
      <p:cxnSp>
        <p:nvCxnSpPr>
          <p:cNvPr id="40" name="Straight Arrow Connector 39"/>
          <p:cNvCxnSpPr/>
          <p:nvPr/>
        </p:nvCxnSpPr>
        <p:spPr>
          <a:xfrm flipV="1">
            <a:off x="9875837" y="4183062"/>
            <a:ext cx="0" cy="1006762"/>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266237" y="4564062"/>
            <a:ext cx="682687"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rgbClr val="FFC000"/>
                </a:solidFill>
              </a:rPr>
              <a:t>RTV</a:t>
            </a:r>
          </a:p>
        </p:txBody>
      </p:sp>
      <p:cxnSp>
        <p:nvCxnSpPr>
          <p:cNvPr id="43" name="Straight Arrow Connector 42"/>
          <p:cNvCxnSpPr/>
          <p:nvPr/>
        </p:nvCxnSpPr>
        <p:spPr>
          <a:xfrm flipH="1" flipV="1">
            <a:off x="10714037" y="3870228"/>
            <a:ext cx="971857" cy="770034"/>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637837" y="4106862"/>
            <a:ext cx="682687" cy="489365"/>
          </a:xfrm>
          <a:prstGeom prst="rect">
            <a:avLst/>
          </a:prstGeom>
          <a:noFill/>
        </p:spPr>
        <p:txBody>
          <a:bodyPr wrap="none" lIns="182880" tIns="146304" rIns="182880" bIns="146304" rtlCol="0">
            <a:spAutoFit/>
          </a:bodyPr>
          <a:lstStyle/>
          <a:p>
            <a:pPr>
              <a:lnSpc>
                <a:spcPct val="90000"/>
              </a:lnSpc>
              <a:spcAft>
                <a:spcPts val="600"/>
              </a:spcAft>
            </a:pPr>
            <a:r>
              <a:rPr lang="en-AU" sz="1400" dirty="0" smtClean="0">
                <a:solidFill>
                  <a:srgbClr val="FFC000"/>
                </a:solidFill>
              </a:rPr>
              <a:t>RTV</a:t>
            </a:r>
          </a:p>
        </p:txBody>
      </p:sp>
    </p:spTree>
    <p:extLst>
      <p:ext uri="{BB962C8B-B14F-4D97-AF65-F5344CB8AC3E}">
        <p14:creationId xmlns:p14="http://schemas.microsoft.com/office/powerpoint/2010/main" val="272124047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Signalling Protocol Documentation</a:t>
            </a:r>
            <a:endParaRPr lang="en-AU" dirty="0"/>
          </a:p>
        </p:txBody>
      </p:sp>
      <p:sp>
        <p:nvSpPr>
          <p:cNvPr id="3" name="Text Placeholder 2"/>
          <p:cNvSpPr>
            <a:spLocks noGrp="1"/>
          </p:cNvSpPr>
          <p:nvPr>
            <p:ph type="body" sz="quarter" idx="10"/>
          </p:nvPr>
        </p:nvSpPr>
        <p:spPr>
          <a:xfrm>
            <a:off x="274638" y="1212850"/>
            <a:ext cx="11887200" cy="5736955"/>
          </a:xfrm>
        </p:spPr>
        <p:txBody>
          <a:bodyPr/>
          <a:lstStyle/>
          <a:p>
            <a:r>
              <a:rPr lang="en-US" b="1" dirty="0">
                <a:solidFill>
                  <a:schemeClr val="accent4"/>
                </a:solidFill>
              </a:rPr>
              <a:t>Real Time Protocol</a:t>
            </a:r>
          </a:p>
          <a:p>
            <a:pPr lvl="1"/>
            <a:r>
              <a:rPr lang="en-US" sz="1800" dirty="0">
                <a:solidFill>
                  <a:schemeClr val="tx1"/>
                </a:solidFill>
              </a:rPr>
              <a:t>MS-RTP  [Real Time Protocol Extensions]</a:t>
            </a:r>
          </a:p>
          <a:p>
            <a:pPr lvl="1"/>
            <a:r>
              <a:rPr lang="en-US" sz="1800" dirty="0">
                <a:solidFill>
                  <a:schemeClr val="tx1"/>
                </a:solidFill>
              </a:rPr>
              <a:t>Contains payload format information and video source request</a:t>
            </a:r>
          </a:p>
          <a:p>
            <a:r>
              <a:rPr lang="en-US" b="1" dirty="0">
                <a:solidFill>
                  <a:schemeClr val="accent4"/>
                </a:solidFill>
              </a:rPr>
              <a:t>H264</a:t>
            </a:r>
          </a:p>
          <a:p>
            <a:pPr lvl="1"/>
            <a:r>
              <a:rPr lang="en-US" sz="1800" dirty="0">
                <a:solidFill>
                  <a:schemeClr val="tx1"/>
                </a:solidFill>
              </a:rPr>
              <a:t>MS-H264PF  [RTP Payload Format for H.264 Video Stream </a:t>
            </a:r>
            <a:br>
              <a:rPr lang="en-US" sz="1800" dirty="0">
                <a:solidFill>
                  <a:schemeClr val="tx1"/>
                </a:solidFill>
              </a:rPr>
            </a:br>
            <a:r>
              <a:rPr lang="en-US" sz="1800" dirty="0">
                <a:solidFill>
                  <a:schemeClr val="tx1"/>
                </a:solidFill>
              </a:rPr>
              <a:t>Extensions]</a:t>
            </a:r>
          </a:p>
          <a:p>
            <a:pPr lvl="1"/>
            <a:r>
              <a:rPr lang="en-US" sz="1800" dirty="0">
                <a:solidFill>
                  <a:schemeClr val="tx1"/>
                </a:solidFill>
              </a:rPr>
              <a:t>Contains signaling of simulcast, smart framing toggling, </a:t>
            </a:r>
            <a:br>
              <a:rPr lang="en-US" sz="1800" dirty="0">
                <a:solidFill>
                  <a:schemeClr val="tx1"/>
                </a:solidFill>
              </a:rPr>
            </a:br>
            <a:r>
              <a:rPr lang="en-US" sz="1800" dirty="0">
                <a:solidFill>
                  <a:schemeClr val="tx1"/>
                </a:solidFill>
              </a:rPr>
              <a:t>and method to subscribe to video</a:t>
            </a:r>
          </a:p>
          <a:p>
            <a:r>
              <a:rPr lang="en-US" b="1" dirty="0">
                <a:solidFill>
                  <a:schemeClr val="accent4"/>
                </a:solidFill>
              </a:rPr>
              <a:t>Video Capability</a:t>
            </a:r>
          </a:p>
          <a:p>
            <a:pPr lvl="1">
              <a:spcBef>
                <a:spcPts val="600"/>
              </a:spcBef>
            </a:pPr>
            <a:r>
              <a:rPr lang="en-US" sz="1800" dirty="0">
                <a:solidFill>
                  <a:schemeClr val="tx1"/>
                </a:solidFill>
              </a:rPr>
              <a:t>MS-SPDEXT [Session Description (SDP) Protocol Version </a:t>
            </a:r>
            <a:br>
              <a:rPr lang="en-US" sz="1800" dirty="0">
                <a:solidFill>
                  <a:schemeClr val="tx1"/>
                </a:solidFill>
              </a:rPr>
            </a:br>
            <a:r>
              <a:rPr lang="en-US" sz="1800" dirty="0">
                <a:solidFill>
                  <a:schemeClr val="tx1"/>
                </a:solidFill>
              </a:rPr>
              <a:t>2.0 Extensions]</a:t>
            </a:r>
          </a:p>
          <a:p>
            <a:pPr lvl="1">
              <a:spcBef>
                <a:spcPts val="600"/>
              </a:spcBef>
            </a:pPr>
            <a:r>
              <a:rPr lang="en-US" sz="1800" dirty="0">
                <a:solidFill>
                  <a:schemeClr val="tx1"/>
                </a:solidFill>
              </a:rPr>
              <a:t>Contains capability of resolution, frame per second, max bit</a:t>
            </a:r>
            <a:br>
              <a:rPr lang="en-US" sz="1800" dirty="0">
                <a:solidFill>
                  <a:schemeClr val="tx1"/>
                </a:solidFill>
              </a:rPr>
            </a:br>
            <a:r>
              <a:rPr lang="en-US" sz="1800" dirty="0">
                <a:solidFill>
                  <a:schemeClr val="tx1"/>
                </a:solidFill>
              </a:rPr>
              <a:t>rate declaration</a:t>
            </a:r>
          </a:p>
          <a:p>
            <a:pPr lvl="1">
              <a:spcBef>
                <a:spcPts val="0"/>
              </a:spcBef>
            </a:pPr>
            <a:endParaRPr lang="en-US" sz="1800" dirty="0">
              <a:solidFill>
                <a:schemeClr val="accent4"/>
              </a:solidFill>
            </a:endParaRPr>
          </a:p>
          <a:p>
            <a:pPr lvl="1">
              <a:spcBef>
                <a:spcPts val="0"/>
              </a:spcBef>
            </a:pPr>
            <a:r>
              <a:rPr lang="en-US" sz="1800" dirty="0">
                <a:solidFill>
                  <a:schemeClr val="accent4"/>
                </a:solidFill>
              </a:rPr>
              <a:t>For more information</a:t>
            </a:r>
            <a:r>
              <a:rPr lang="en-US" sz="1800" dirty="0" smtClean="0">
                <a:solidFill>
                  <a:schemeClr val="accent4"/>
                </a:solidFill>
              </a:rPr>
              <a:t>: </a:t>
            </a:r>
            <a:r>
              <a:rPr lang="en-US" sz="1800" dirty="0" smtClean="0">
                <a:solidFill>
                  <a:schemeClr val="tx1"/>
                </a:solidFill>
              </a:rPr>
              <a:t>Office Protocol Technical Documentation</a:t>
            </a:r>
          </a:p>
          <a:p>
            <a:pPr lvl="1">
              <a:spcBef>
                <a:spcPts val="0"/>
              </a:spcBef>
            </a:pPr>
            <a:r>
              <a:rPr lang="en-US" dirty="0">
                <a:solidFill>
                  <a:schemeClr val="tx1"/>
                </a:solidFill>
                <a:hlinkClick r:id="rId2"/>
              </a:rPr>
              <a:t>http://msdn.microsoft.com/en-us/library/cc307432(v=office.12).aspx</a:t>
            </a:r>
            <a:endParaRPr lang="en-AU" dirty="0">
              <a:solidFill>
                <a:schemeClr val="tx1"/>
              </a:solidFill>
            </a:endParaRPr>
          </a:p>
        </p:txBody>
      </p:sp>
    </p:spTree>
    <p:extLst>
      <p:ext uri="{BB962C8B-B14F-4D97-AF65-F5344CB8AC3E}">
        <p14:creationId xmlns:p14="http://schemas.microsoft.com/office/powerpoint/2010/main" val="415277584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3311676"/>
          </a:xfrm>
        </p:spPr>
        <p:txBody>
          <a:bodyPr/>
          <a:lstStyle/>
          <a:p>
            <a:r>
              <a:rPr lang="en-AU" dirty="0"/>
              <a:t>One Size doesn’t fit </a:t>
            </a:r>
            <a:r>
              <a:rPr lang="en-AU" dirty="0" smtClean="0"/>
              <a:t>all</a:t>
            </a:r>
          </a:p>
          <a:p>
            <a:pPr lvl="1"/>
            <a:r>
              <a:rPr lang="en-AU" dirty="0" smtClean="0"/>
              <a:t>Direct &amp; 3</a:t>
            </a:r>
            <a:r>
              <a:rPr lang="en-AU" baseline="30000" dirty="0" smtClean="0"/>
              <a:t>rd</a:t>
            </a:r>
            <a:r>
              <a:rPr lang="en-AU" dirty="0" smtClean="0"/>
              <a:t> party integration options </a:t>
            </a:r>
          </a:p>
          <a:p>
            <a:r>
              <a:rPr lang="en-AU" dirty="0" smtClean="0"/>
              <a:t>Key:</a:t>
            </a:r>
          </a:p>
          <a:p>
            <a:pPr lvl="1"/>
            <a:r>
              <a:rPr lang="en-AU" dirty="0" smtClean="0"/>
              <a:t>Profile </a:t>
            </a:r>
            <a:r>
              <a:rPr lang="en-AU" dirty="0"/>
              <a:t>your </a:t>
            </a:r>
            <a:r>
              <a:rPr lang="en-AU" dirty="0" smtClean="0"/>
              <a:t>users</a:t>
            </a:r>
          </a:p>
          <a:p>
            <a:pPr lvl="1"/>
            <a:r>
              <a:rPr lang="en-AU" dirty="0" smtClean="0"/>
              <a:t>Understand consumption models</a:t>
            </a:r>
            <a:endParaRPr lang="en-AU" dirty="0"/>
          </a:p>
          <a:p>
            <a:endParaRPr lang="en-AU" dirty="0"/>
          </a:p>
        </p:txBody>
      </p:sp>
      <p:sp>
        <p:nvSpPr>
          <p:cNvPr id="2" name="Title 1"/>
          <p:cNvSpPr>
            <a:spLocks noGrp="1"/>
          </p:cNvSpPr>
          <p:nvPr>
            <p:ph type="title"/>
          </p:nvPr>
        </p:nvSpPr>
        <p:spPr/>
        <p:txBody>
          <a:bodyPr/>
          <a:lstStyle/>
          <a:p>
            <a:r>
              <a:rPr lang="en-AU" dirty="0" smtClean="0"/>
              <a:t>Session Takeaways</a:t>
            </a:r>
            <a:endParaRPr lang="en-AU" dirty="0"/>
          </a:p>
        </p:txBody>
      </p:sp>
    </p:spTree>
    <p:extLst>
      <p:ext uri="{BB962C8B-B14F-4D97-AF65-F5344CB8AC3E}">
        <p14:creationId xmlns:p14="http://schemas.microsoft.com/office/powerpoint/2010/main" val="171857055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Related </a:t>
            </a:r>
            <a:r>
              <a:rPr lang="en-US" dirty="0">
                <a:cs typeface="Segoe UI Semibold" panose="020B0702040204020203" pitchFamily="34" charset="0"/>
              </a:rPr>
              <a:t>Ignite NZ </a:t>
            </a:r>
            <a:r>
              <a:rPr lang="en-US" dirty="0"/>
              <a:t>Sessions</a:t>
            </a:r>
            <a:endParaRPr lang="en-AU" dirty="0"/>
          </a:p>
        </p:txBody>
      </p:sp>
      <p:sp>
        <p:nvSpPr>
          <p:cNvPr id="5" name="Rectangle 4"/>
          <p:cNvSpPr/>
          <p:nvPr/>
        </p:nvSpPr>
        <p:spPr>
          <a:xfrm>
            <a:off x="1087514" y="3361033"/>
            <a:ext cx="6979813" cy="769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AU" sz="2400" dirty="0"/>
              <a:t>Architecture options for implementing Skype for Business [M360</a:t>
            </a:r>
            <a:r>
              <a:rPr lang="en-AU" sz="2400" dirty="0" smtClean="0"/>
              <a:t>]</a:t>
            </a:r>
            <a:br>
              <a:rPr lang="en-AU" sz="2400" dirty="0" smtClean="0"/>
            </a:br>
            <a:r>
              <a:rPr lang="en-AU" sz="2400" dirty="0" smtClean="0"/>
              <a:t>3 September 4:30PM</a:t>
            </a:r>
            <a:endParaRPr lang="en-US" sz="2000" dirty="0">
              <a:solidFill>
                <a:srgbClr val="000000"/>
              </a:solidFill>
              <a:cs typeface="Segoe UI" panose="020B0502040204020203" pitchFamily="34" charset="0"/>
            </a:endParaRPr>
          </a:p>
        </p:txBody>
      </p:sp>
      <p:sp>
        <p:nvSpPr>
          <p:cNvPr id="6" name="Rectangle 5"/>
          <p:cNvSpPr/>
          <p:nvPr/>
        </p:nvSpPr>
        <p:spPr>
          <a:xfrm>
            <a:off x="1087513" y="1591917"/>
            <a:ext cx="604512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AU" sz="2400" dirty="0"/>
              <a:t>What's new in Skype for Business [M213</a:t>
            </a:r>
            <a:r>
              <a:rPr lang="en-AU" sz="2400" dirty="0" smtClean="0"/>
              <a:t>]</a:t>
            </a:r>
          </a:p>
          <a:p>
            <a:pPr defTabSz="932597">
              <a:defRPr/>
            </a:pPr>
            <a:r>
              <a:rPr lang="en-AU" sz="2400" dirty="0" smtClean="0"/>
              <a:t>2 September 9AM</a:t>
            </a:r>
            <a:endParaRPr lang="en-US" sz="2000" dirty="0">
              <a:solidFill>
                <a:srgbClr val="000000"/>
              </a:solidFill>
              <a:latin typeface="Segoe UI Light"/>
              <a:cs typeface="Segoe UI" panose="020B0502040204020203" pitchFamily="34" charset="0"/>
            </a:endParaRPr>
          </a:p>
        </p:txBody>
      </p:sp>
      <p:sp>
        <p:nvSpPr>
          <p:cNvPr id="7" name="Rectangle 6"/>
          <p:cNvSpPr/>
          <p:nvPr/>
        </p:nvSpPr>
        <p:spPr>
          <a:xfrm>
            <a:off x="1087513" y="5220374"/>
            <a:ext cx="5743448"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AU" sz="2400" dirty="0"/>
              <a:t>Skype for Business voice interoperability master class [M384</a:t>
            </a:r>
            <a:r>
              <a:rPr lang="en-AU" sz="2400" dirty="0" smtClean="0"/>
              <a:t>]</a:t>
            </a:r>
          </a:p>
          <a:p>
            <a:pPr defTabSz="932597">
              <a:defRPr/>
            </a:pPr>
            <a:r>
              <a:rPr lang="en-AU" sz="2400" dirty="0" smtClean="0"/>
              <a:t>4 September 1:55PM</a:t>
            </a:r>
            <a:endParaRPr lang="en-US" sz="2000" dirty="0">
              <a:solidFill>
                <a:srgbClr val="000000"/>
              </a:solidFill>
              <a:latin typeface="Segoe UI Light"/>
              <a:cs typeface="Segoe UI" panose="020B0502040204020203" pitchFamily="34" charset="0"/>
            </a:endParaRPr>
          </a:p>
        </p:txBody>
      </p:sp>
      <p:sp>
        <p:nvSpPr>
          <p:cNvPr id="8" name="TextBox 7"/>
          <p:cNvSpPr txBox="1"/>
          <p:nvPr/>
        </p:nvSpPr>
        <p:spPr>
          <a:xfrm>
            <a:off x="275479" y="1516062"/>
            <a:ext cx="570097" cy="877688"/>
          </a:xfrm>
          <a:prstGeom prst="rect">
            <a:avLst/>
          </a:prstGeom>
          <a:noFill/>
        </p:spPr>
        <p:txBody>
          <a:bodyPr wrap="square" lIns="186521" tIns="149217" rIns="186521" bIns="149217" rtlCol="0">
            <a:spAutoFit/>
          </a:bodyPr>
          <a:lstStyle/>
          <a:p>
            <a:pPr defTabSz="932597">
              <a:lnSpc>
                <a:spcPct val="90000"/>
              </a:lnSpc>
              <a:spcAft>
                <a:spcPts val="612"/>
              </a:spcAft>
            </a:pPr>
            <a:r>
              <a:rPr lang="en-US" sz="4080" dirty="0">
                <a:latin typeface="Segoe UI Light"/>
              </a:rPr>
              <a:t>1</a:t>
            </a:r>
          </a:p>
        </p:txBody>
      </p:sp>
      <p:sp>
        <p:nvSpPr>
          <p:cNvPr id="9" name="TextBox 8"/>
          <p:cNvSpPr txBox="1"/>
          <p:nvPr/>
        </p:nvSpPr>
        <p:spPr>
          <a:xfrm>
            <a:off x="275480" y="3268662"/>
            <a:ext cx="645989"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latin typeface="Segoe UI Light"/>
              </a:rPr>
              <a:t>2</a:t>
            </a:r>
          </a:p>
        </p:txBody>
      </p:sp>
      <p:sp>
        <p:nvSpPr>
          <p:cNvPr id="10" name="TextBox 9"/>
          <p:cNvSpPr txBox="1"/>
          <p:nvPr/>
        </p:nvSpPr>
        <p:spPr>
          <a:xfrm>
            <a:off x="275480" y="5173662"/>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latin typeface="Segoe UI Light"/>
              </a:rPr>
              <a:t>3</a:t>
            </a:r>
          </a:p>
        </p:txBody>
      </p:sp>
    </p:spTree>
    <p:extLst>
      <p:ext uri="{BB962C8B-B14F-4D97-AF65-F5344CB8AC3E}">
        <p14:creationId xmlns:p14="http://schemas.microsoft.com/office/powerpoint/2010/main" val="165823774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47869" y="1395987"/>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p:nvSpPr>
          <p:cNvPr id="2" name="TextBox 1"/>
          <p:cNvSpPr txBox="1"/>
          <p:nvPr/>
        </p:nvSpPr>
        <p:spPr>
          <a:xfrm>
            <a:off x="1591282" y="1262768"/>
            <a:ext cx="12018355" cy="4444294"/>
          </a:xfrm>
          <a:prstGeom prst="rect">
            <a:avLst/>
          </a:prstGeom>
          <a:noFill/>
        </p:spPr>
        <p:txBody>
          <a:bodyPr wrap="none" lIns="182880" tIns="146304" rIns="182880" bIns="146304" rtlCol="0">
            <a:spAutoFit/>
          </a:bodyPr>
          <a:lstStyle/>
          <a:p>
            <a:pPr lvl="0">
              <a:lnSpc>
                <a:spcPct val="90000"/>
              </a:lnSpc>
              <a:spcBef>
                <a:spcPct val="20000"/>
              </a:spcBef>
              <a:buSzPct val="105000"/>
            </a:pPr>
            <a:r>
              <a:rPr lang="en-US" sz="8000" dirty="0">
                <a:gradFill>
                  <a:gsLst>
                    <a:gs pos="1250">
                      <a:schemeClr val="tx1"/>
                    </a:gs>
                    <a:gs pos="100000">
                      <a:schemeClr val="tx1"/>
                    </a:gs>
                  </a:gsLst>
                  <a:lin ang="5400000" scaled="0"/>
                </a:gradFill>
                <a:latin typeface="+mj-lt"/>
              </a:rPr>
              <a:t>Complete your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session </a:t>
            </a:r>
            <a:r>
              <a:rPr lang="en-US" sz="8000" dirty="0">
                <a:gradFill>
                  <a:gsLst>
                    <a:gs pos="1250">
                      <a:schemeClr val="tx1"/>
                    </a:gs>
                    <a:gs pos="100000">
                      <a:schemeClr val="tx1"/>
                    </a:gs>
                  </a:gsLst>
                  <a:lin ang="5400000" scaled="0"/>
                </a:gradFill>
                <a:latin typeface="+mj-lt"/>
              </a:rPr>
              <a:t>evaluation              </a:t>
            </a:r>
          </a:p>
          <a:p>
            <a:pPr lvl="0">
              <a:lnSpc>
                <a:spcPct val="90000"/>
              </a:lnSpc>
              <a:spcBef>
                <a:spcPct val="20000"/>
              </a:spcBef>
              <a:buSzPct val="105000"/>
            </a:pPr>
            <a:r>
              <a:rPr lang="en-US" sz="8000" dirty="0" smtClean="0">
                <a:gradFill>
                  <a:gsLst>
                    <a:gs pos="1250">
                      <a:schemeClr val="tx1"/>
                    </a:gs>
                    <a:gs pos="100000">
                      <a:schemeClr val="tx1"/>
                    </a:gs>
                  </a:gsLst>
                  <a:lin ang="5400000" scaled="0"/>
                </a:gradFill>
                <a:latin typeface="+mj-lt"/>
              </a:rPr>
              <a:t>now </a:t>
            </a:r>
            <a:r>
              <a:rPr lang="en-US" sz="8000" dirty="0">
                <a:gradFill>
                  <a:gsLst>
                    <a:gs pos="1250">
                      <a:schemeClr val="tx1"/>
                    </a:gs>
                    <a:gs pos="100000">
                      <a:schemeClr val="tx1"/>
                    </a:gs>
                  </a:gsLst>
                  <a:lin ang="5400000" scaled="0"/>
                </a:gradFill>
                <a:latin typeface="+mj-lt"/>
              </a:rPr>
              <a:t>and win!</a:t>
            </a: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25640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74638" y="2125662"/>
            <a:ext cx="11887200" cy="1181862"/>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AU" smtClean="0"/>
              <a:t>Questions</a:t>
            </a:r>
            <a:endParaRPr lang="en-AU"/>
          </a:p>
        </p:txBody>
      </p:sp>
    </p:spTree>
    <p:extLst>
      <p:ext uri="{BB962C8B-B14F-4D97-AF65-F5344CB8AC3E}">
        <p14:creationId xmlns:p14="http://schemas.microsoft.com/office/powerpoint/2010/main" val="290211923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2053110596"/>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VTC?</a:t>
            </a:r>
            <a:endParaRPr lang="en-AU" dirty="0"/>
          </a:p>
        </p:txBody>
      </p:sp>
      <p:sp>
        <p:nvSpPr>
          <p:cNvPr id="4" name="Text Placeholder 3"/>
          <p:cNvSpPr>
            <a:spLocks noGrp="1"/>
          </p:cNvSpPr>
          <p:nvPr>
            <p:ph type="body" sz="quarter" idx="10"/>
          </p:nvPr>
        </p:nvSpPr>
        <p:spPr>
          <a:xfrm>
            <a:off x="274638" y="1212850"/>
            <a:ext cx="11887200" cy="5478423"/>
          </a:xfrm>
        </p:spPr>
        <p:txBody>
          <a:bodyPr/>
          <a:lstStyle/>
          <a:p>
            <a:r>
              <a:rPr lang="en-US" dirty="0"/>
              <a:t>Video Teleconferencing (VTC)</a:t>
            </a:r>
          </a:p>
          <a:p>
            <a:pPr lvl="1"/>
            <a:endParaRPr lang="en-US" dirty="0"/>
          </a:p>
          <a:p>
            <a:pPr lvl="1"/>
            <a:r>
              <a:rPr lang="en-US" dirty="0"/>
              <a:t>Traditional meeting room video conferencing systems</a:t>
            </a:r>
          </a:p>
          <a:p>
            <a:pPr lvl="1"/>
            <a:endParaRPr lang="en-US" dirty="0" smtClean="0"/>
          </a:p>
          <a:p>
            <a:pPr lvl="1"/>
            <a:r>
              <a:rPr lang="en-US" dirty="0" smtClean="0"/>
              <a:t>Often </a:t>
            </a:r>
            <a:r>
              <a:rPr lang="en-US" dirty="0"/>
              <a:t>deployed with two monitors: one for video and another for content sharing</a:t>
            </a:r>
          </a:p>
          <a:p>
            <a:pPr lvl="1"/>
            <a:endParaRPr lang="en-US" dirty="0" smtClean="0"/>
          </a:p>
          <a:p>
            <a:pPr lvl="1"/>
            <a:r>
              <a:rPr lang="en-US" dirty="0" smtClean="0"/>
              <a:t>Can </a:t>
            </a:r>
            <a:r>
              <a:rPr lang="en-US" dirty="0"/>
              <a:t>range from small fixed cameras and table microphones to multiple arrays of each</a:t>
            </a:r>
          </a:p>
          <a:p>
            <a:pPr lvl="1"/>
            <a:endParaRPr lang="en-US" dirty="0"/>
          </a:p>
          <a:p>
            <a:pPr lvl="1"/>
            <a:r>
              <a:rPr lang="en-US" dirty="0"/>
              <a:t>Support variety of standards-based protocols like SIP, H.323, ISDN, TIP…</a:t>
            </a:r>
          </a:p>
          <a:p>
            <a:pPr lvl="1"/>
            <a:endParaRPr lang="en-US" dirty="0"/>
          </a:p>
          <a:p>
            <a:pPr lvl="1"/>
            <a:r>
              <a:rPr lang="en-US" dirty="0">
                <a:solidFill>
                  <a:schemeClr val="tx1"/>
                </a:solidFill>
              </a:rPr>
              <a:t>Some </a:t>
            </a:r>
            <a:r>
              <a:rPr lang="en-US" dirty="0">
                <a:solidFill>
                  <a:schemeClr val="accent5"/>
                </a:solidFill>
              </a:rPr>
              <a:t>may even support native registration</a:t>
            </a:r>
            <a:r>
              <a:rPr lang="en-US" dirty="0">
                <a:solidFill>
                  <a:schemeClr val="tx1"/>
                </a:solidFill>
              </a:rPr>
              <a:t> directly to Lync/</a:t>
            </a:r>
            <a:r>
              <a:rPr lang="en-US" dirty="0" err="1">
                <a:solidFill>
                  <a:schemeClr val="tx1"/>
                </a:solidFill>
              </a:rPr>
              <a:t>SfB</a:t>
            </a:r>
            <a:r>
              <a:rPr lang="en-US" dirty="0">
                <a:solidFill>
                  <a:schemeClr val="tx1"/>
                </a:solidFill>
              </a:rPr>
              <a:t>, but most do not</a:t>
            </a:r>
          </a:p>
          <a:p>
            <a:pPr lvl="1"/>
            <a:endParaRPr lang="en-US" dirty="0">
              <a:solidFill>
                <a:schemeClr val="accent5"/>
              </a:solidFill>
            </a:endParaRPr>
          </a:p>
          <a:p>
            <a:pPr lvl="1"/>
            <a:r>
              <a:rPr lang="en-US" dirty="0">
                <a:solidFill>
                  <a:schemeClr val="accent6"/>
                </a:solidFill>
              </a:rPr>
              <a:t>Lync Room System </a:t>
            </a:r>
            <a:r>
              <a:rPr lang="en-US" dirty="0" smtClean="0">
                <a:solidFill>
                  <a:schemeClr val="accent6"/>
                </a:solidFill>
              </a:rPr>
              <a:t>or Surface Hub are </a:t>
            </a:r>
            <a:r>
              <a:rPr lang="en-US" i="1" dirty="0">
                <a:solidFill>
                  <a:schemeClr val="accent6"/>
                </a:solidFill>
              </a:rPr>
              <a:t>not </a:t>
            </a:r>
            <a:r>
              <a:rPr lang="en-US" dirty="0" err="1" smtClean="0">
                <a:solidFill>
                  <a:schemeClr val="accent6"/>
                </a:solidFill>
              </a:rPr>
              <a:t>categorised</a:t>
            </a:r>
            <a:r>
              <a:rPr lang="en-US" dirty="0" smtClean="0">
                <a:solidFill>
                  <a:schemeClr val="accent6"/>
                </a:solidFill>
              </a:rPr>
              <a:t> </a:t>
            </a:r>
            <a:r>
              <a:rPr lang="en-US" dirty="0">
                <a:solidFill>
                  <a:schemeClr val="accent6"/>
                </a:solidFill>
              </a:rPr>
              <a:t>as a VTC</a:t>
            </a:r>
          </a:p>
          <a:p>
            <a:endParaRPr lang="en-AU" dirty="0"/>
          </a:p>
        </p:txBody>
      </p:sp>
    </p:spTree>
    <p:extLst>
      <p:ext uri="{BB962C8B-B14F-4D97-AF65-F5344CB8AC3E}">
        <p14:creationId xmlns:p14="http://schemas.microsoft.com/office/powerpoint/2010/main" val="25223566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Foundational Concepts</a:t>
            </a:r>
            <a:endParaRPr lang="en-AU" dirty="0"/>
          </a:p>
        </p:txBody>
      </p:sp>
      <p:sp>
        <p:nvSpPr>
          <p:cNvPr id="3" name="Text Placeholder 2"/>
          <p:cNvSpPr>
            <a:spLocks noGrp="1"/>
          </p:cNvSpPr>
          <p:nvPr>
            <p:ph type="body" sz="quarter" idx="10"/>
          </p:nvPr>
        </p:nvSpPr>
        <p:spPr>
          <a:xfrm>
            <a:off x="274638" y="1212850"/>
            <a:ext cx="11887200" cy="5823133"/>
          </a:xfrm>
        </p:spPr>
        <p:txBody>
          <a:bodyPr/>
          <a:lstStyle/>
          <a:p>
            <a:r>
              <a:rPr lang="en-US" dirty="0">
                <a:solidFill>
                  <a:schemeClr val="accent5"/>
                </a:solidFill>
              </a:rPr>
              <a:t>Signaling</a:t>
            </a:r>
          </a:p>
          <a:p>
            <a:pPr lvl="1"/>
            <a:r>
              <a:rPr lang="en-US" dirty="0"/>
              <a:t>Information exchange concerning establishment and control of a communications session between two endpoints</a:t>
            </a:r>
          </a:p>
          <a:p>
            <a:endParaRPr lang="en-US" sz="800" dirty="0"/>
          </a:p>
          <a:p>
            <a:r>
              <a:rPr lang="en-US" dirty="0">
                <a:solidFill>
                  <a:schemeClr val="accent5"/>
                </a:solidFill>
              </a:rPr>
              <a:t>Media</a:t>
            </a:r>
          </a:p>
          <a:p>
            <a:pPr lvl="1"/>
            <a:r>
              <a:rPr lang="en-US" dirty="0"/>
              <a:t>The modality session or payload handled by a coder/decoder (codec)</a:t>
            </a:r>
          </a:p>
          <a:p>
            <a:endParaRPr lang="en-US" sz="2000" dirty="0"/>
          </a:p>
          <a:p>
            <a:r>
              <a:rPr lang="en-US" dirty="0">
                <a:solidFill>
                  <a:schemeClr val="accent5"/>
                </a:solidFill>
              </a:rPr>
              <a:t>Peer Sessions</a:t>
            </a:r>
          </a:p>
          <a:p>
            <a:pPr lvl="1"/>
            <a:r>
              <a:rPr lang="en-US" dirty="0"/>
              <a:t>Two-party communications paths where media is sent directly between caller and </a:t>
            </a:r>
            <a:r>
              <a:rPr lang="en-US" dirty="0" err="1" smtClean="0"/>
              <a:t>callee</a:t>
            </a:r>
            <a:endParaRPr lang="en-US" dirty="0" smtClean="0"/>
          </a:p>
          <a:p>
            <a:pPr lvl="1"/>
            <a:r>
              <a:rPr lang="en-US" dirty="0"/>
              <a:t>	</a:t>
            </a:r>
            <a:r>
              <a:rPr lang="en-US" dirty="0" smtClean="0">
                <a:solidFill>
                  <a:schemeClr val="accent4"/>
                </a:solidFill>
              </a:rPr>
              <a:t>workloads: Voice, </a:t>
            </a:r>
            <a:r>
              <a:rPr lang="en-US" sz="2800" dirty="0" smtClean="0">
                <a:solidFill>
                  <a:schemeClr val="accent4"/>
                </a:solidFill>
              </a:rPr>
              <a:t>Video</a:t>
            </a:r>
            <a:r>
              <a:rPr lang="en-US" dirty="0" smtClean="0">
                <a:solidFill>
                  <a:schemeClr val="accent4"/>
                </a:solidFill>
              </a:rPr>
              <a:t>, Sharing</a:t>
            </a:r>
            <a:endParaRPr lang="en-US" dirty="0">
              <a:solidFill>
                <a:schemeClr val="accent4"/>
              </a:solidFill>
            </a:endParaRPr>
          </a:p>
          <a:p>
            <a:r>
              <a:rPr lang="en-US" dirty="0" smtClean="0">
                <a:solidFill>
                  <a:schemeClr val="accent5"/>
                </a:solidFill>
              </a:rPr>
              <a:t>Conferences</a:t>
            </a:r>
            <a:endParaRPr lang="en-US" dirty="0">
              <a:solidFill>
                <a:schemeClr val="accent5"/>
              </a:solidFill>
            </a:endParaRPr>
          </a:p>
          <a:p>
            <a:pPr lvl="1"/>
            <a:r>
              <a:rPr lang="en-US" dirty="0"/>
              <a:t>Multiparty sessions where all participants send media to a conferencing </a:t>
            </a:r>
            <a:r>
              <a:rPr lang="en-US" dirty="0" smtClean="0"/>
              <a:t>server</a:t>
            </a:r>
          </a:p>
          <a:p>
            <a:pPr lvl="1"/>
            <a:r>
              <a:rPr lang="en-US" dirty="0" smtClean="0">
                <a:solidFill>
                  <a:schemeClr val="accent4"/>
                </a:solidFill>
              </a:rPr>
              <a:t>	workloads</a:t>
            </a:r>
            <a:r>
              <a:rPr lang="en-US" dirty="0">
                <a:solidFill>
                  <a:schemeClr val="accent4"/>
                </a:solidFill>
              </a:rPr>
              <a:t>: Voice, </a:t>
            </a:r>
            <a:r>
              <a:rPr lang="en-US" sz="2800" dirty="0">
                <a:solidFill>
                  <a:schemeClr val="accent4"/>
                </a:solidFill>
              </a:rPr>
              <a:t>Video</a:t>
            </a:r>
            <a:r>
              <a:rPr lang="en-US" dirty="0">
                <a:solidFill>
                  <a:schemeClr val="accent4"/>
                </a:solidFill>
              </a:rPr>
              <a:t>, </a:t>
            </a:r>
            <a:r>
              <a:rPr lang="en-US" dirty="0" smtClean="0">
                <a:solidFill>
                  <a:schemeClr val="accent4"/>
                </a:solidFill>
              </a:rPr>
              <a:t>Sharing</a:t>
            </a:r>
            <a:endParaRPr lang="en-US" dirty="0"/>
          </a:p>
        </p:txBody>
      </p:sp>
    </p:spTree>
    <p:extLst>
      <p:ext uri="{BB962C8B-B14F-4D97-AF65-F5344CB8AC3E}">
        <p14:creationId xmlns:p14="http://schemas.microsoft.com/office/powerpoint/2010/main" val="32895588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Video Codecs</a:t>
            </a:r>
            <a:endParaRPr lang="en-AU" dirty="0"/>
          </a:p>
        </p:txBody>
      </p:sp>
      <p:sp>
        <p:nvSpPr>
          <p:cNvPr id="3" name="Text Placeholder 2"/>
          <p:cNvSpPr>
            <a:spLocks noGrp="1"/>
          </p:cNvSpPr>
          <p:nvPr>
            <p:ph type="body" sz="quarter" idx="10"/>
          </p:nvPr>
        </p:nvSpPr>
        <p:spPr>
          <a:xfrm>
            <a:off x="274638" y="1212850"/>
            <a:ext cx="11887200" cy="5478423"/>
          </a:xfrm>
        </p:spPr>
        <p:txBody>
          <a:bodyPr/>
          <a:lstStyle/>
          <a:p>
            <a:r>
              <a:rPr lang="en-US" dirty="0">
                <a:solidFill>
                  <a:schemeClr val="tx2"/>
                </a:solidFill>
              </a:rPr>
              <a:t>Video codecs</a:t>
            </a:r>
          </a:p>
          <a:p>
            <a:pPr lvl="1"/>
            <a:r>
              <a:rPr lang="en-US" dirty="0" smtClean="0">
                <a:solidFill>
                  <a:schemeClr val="tx1"/>
                </a:solidFill>
              </a:rPr>
              <a:t>H.264 – Advanced video coding (AVC)</a:t>
            </a:r>
          </a:p>
          <a:p>
            <a:pPr lvl="1"/>
            <a:r>
              <a:rPr lang="en-US" dirty="0" smtClean="0">
                <a:solidFill>
                  <a:schemeClr val="tx1"/>
                </a:solidFill>
              </a:rPr>
              <a:t>H.264 – Scalable video coding (SVC) (default codec)</a:t>
            </a:r>
          </a:p>
          <a:p>
            <a:pPr lvl="1"/>
            <a:r>
              <a:rPr lang="en-US" dirty="0" smtClean="0">
                <a:solidFill>
                  <a:schemeClr val="tx1"/>
                </a:solidFill>
              </a:rPr>
              <a:t>VC-1/</a:t>
            </a:r>
            <a:r>
              <a:rPr lang="en-US" dirty="0" err="1" smtClean="0">
                <a:solidFill>
                  <a:schemeClr val="tx1"/>
                </a:solidFill>
              </a:rPr>
              <a:t>RTVideo</a:t>
            </a:r>
            <a:endParaRPr lang="en-US" dirty="0" smtClean="0">
              <a:solidFill>
                <a:schemeClr val="tx1"/>
              </a:solidFill>
            </a:endParaRPr>
          </a:p>
          <a:p>
            <a:r>
              <a:rPr lang="en-US" dirty="0" smtClean="0">
                <a:solidFill>
                  <a:schemeClr val="tx2"/>
                </a:solidFill>
              </a:rPr>
              <a:t>H.264 profiles</a:t>
            </a:r>
          </a:p>
          <a:p>
            <a:pPr lvl="1"/>
            <a:r>
              <a:rPr lang="en-US" dirty="0" smtClean="0">
                <a:solidFill>
                  <a:schemeClr val="tx1"/>
                </a:solidFill>
              </a:rPr>
              <a:t>Constrained </a:t>
            </a:r>
            <a:r>
              <a:rPr lang="en-US" dirty="0">
                <a:solidFill>
                  <a:schemeClr val="tx1"/>
                </a:solidFill>
              </a:rPr>
              <a:t>baseline</a:t>
            </a:r>
          </a:p>
          <a:p>
            <a:pPr lvl="1"/>
            <a:r>
              <a:rPr lang="en-US" dirty="0">
                <a:solidFill>
                  <a:schemeClr val="tx1"/>
                </a:solidFill>
              </a:rPr>
              <a:t>Constrained high: offers improved bandwidth efficiency (added to H.264 standard in 1/2012)</a:t>
            </a:r>
          </a:p>
          <a:p>
            <a:r>
              <a:rPr lang="en-US" dirty="0">
                <a:solidFill>
                  <a:schemeClr val="tx2"/>
                </a:solidFill>
              </a:rPr>
              <a:t>Unified Communications Interop Forum (UCIF) modes</a:t>
            </a:r>
          </a:p>
          <a:p>
            <a:pPr lvl="1"/>
            <a:r>
              <a:rPr lang="en-US" dirty="0">
                <a:solidFill>
                  <a:schemeClr val="tx1"/>
                </a:solidFill>
              </a:rPr>
              <a:t>UC mode 0: H.264 – AVC </a:t>
            </a:r>
          </a:p>
          <a:p>
            <a:pPr lvl="1"/>
            <a:r>
              <a:rPr lang="en-US" dirty="0">
                <a:solidFill>
                  <a:schemeClr val="tx1"/>
                </a:solidFill>
              </a:rPr>
              <a:t>UC mode 1: H.264 – SVC with temporal scalability</a:t>
            </a:r>
          </a:p>
          <a:p>
            <a:r>
              <a:rPr lang="en-US" dirty="0">
                <a:solidFill>
                  <a:schemeClr val="tx2"/>
                </a:solidFill>
              </a:rPr>
              <a:t>Real-Time Transport Protocol (RTP)</a:t>
            </a:r>
          </a:p>
          <a:p>
            <a:pPr lvl="1"/>
            <a:r>
              <a:rPr lang="en-US" dirty="0">
                <a:solidFill>
                  <a:schemeClr val="tx1"/>
                </a:solidFill>
              </a:rPr>
              <a:t>Follows RFC6190 but adds extensions as IETF simulcast, UC </a:t>
            </a:r>
            <a:r>
              <a:rPr lang="en-US" dirty="0" smtClean="0">
                <a:solidFill>
                  <a:schemeClr val="tx1"/>
                </a:solidFill>
              </a:rPr>
              <a:t>modes </a:t>
            </a:r>
            <a:r>
              <a:rPr lang="en-US" dirty="0">
                <a:solidFill>
                  <a:schemeClr val="tx1"/>
                </a:solidFill>
              </a:rPr>
              <a:t>and </a:t>
            </a:r>
            <a:r>
              <a:rPr lang="en-US" dirty="0" smtClean="0">
                <a:solidFill>
                  <a:schemeClr val="tx1"/>
                </a:solidFill>
              </a:rPr>
              <a:t>profiles</a:t>
            </a:r>
            <a:endParaRPr lang="en-US" dirty="0">
              <a:solidFill>
                <a:schemeClr val="tx1"/>
              </a:solidFill>
            </a:endParaRPr>
          </a:p>
        </p:txBody>
      </p:sp>
    </p:spTree>
    <p:extLst>
      <p:ext uri="{BB962C8B-B14F-4D97-AF65-F5344CB8AC3E}">
        <p14:creationId xmlns:p14="http://schemas.microsoft.com/office/powerpoint/2010/main" val="35017896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a:t>Advanced</a:t>
            </a:r>
            <a:r>
              <a:rPr lang="es-CL" dirty="0"/>
              <a:t> and </a:t>
            </a:r>
            <a:r>
              <a:rPr lang="es-CL" dirty="0" err="1"/>
              <a:t>Scalable</a:t>
            </a:r>
            <a:r>
              <a:rPr lang="es-CL" dirty="0"/>
              <a:t> Video </a:t>
            </a:r>
            <a:r>
              <a:rPr lang="es-CL" dirty="0" err="1"/>
              <a:t>Coding</a:t>
            </a:r>
            <a:endParaRPr lang="en-AU" dirty="0"/>
          </a:p>
        </p:txBody>
      </p:sp>
      <p:sp>
        <p:nvSpPr>
          <p:cNvPr id="3" name="Text Placeholder 2"/>
          <p:cNvSpPr>
            <a:spLocks noGrp="1"/>
          </p:cNvSpPr>
          <p:nvPr>
            <p:ph type="body" sz="quarter" idx="10"/>
          </p:nvPr>
        </p:nvSpPr>
        <p:spPr>
          <a:xfrm>
            <a:off x="274638" y="1212850"/>
            <a:ext cx="11887200" cy="6112443"/>
          </a:xfrm>
        </p:spPr>
        <p:txBody>
          <a:bodyPr/>
          <a:lstStyle/>
          <a:p>
            <a:r>
              <a:rPr lang="en-US" sz="4800" dirty="0"/>
              <a:t>Advanced Video Coding (AVC)</a:t>
            </a:r>
            <a:endParaRPr lang="en-US" sz="4400" dirty="0"/>
          </a:p>
          <a:p>
            <a:pPr lvl="1"/>
            <a:r>
              <a:rPr lang="en-US" sz="2400" dirty="0">
                <a:solidFill>
                  <a:schemeClr val="tx1"/>
                </a:solidFill>
              </a:rPr>
              <a:t>Standard for video compression and distribution</a:t>
            </a:r>
          </a:p>
          <a:p>
            <a:pPr lvl="1"/>
            <a:r>
              <a:rPr lang="en-US" sz="2400" dirty="0">
                <a:solidFill>
                  <a:schemeClr val="tx1"/>
                </a:solidFill>
              </a:rPr>
              <a:t>First</a:t>
            </a:r>
            <a:r>
              <a:rPr lang="es-CL" sz="2400" dirty="0">
                <a:solidFill>
                  <a:schemeClr val="tx1"/>
                </a:solidFill>
              </a:rPr>
              <a:t> </a:t>
            </a:r>
            <a:r>
              <a:rPr lang="en-US" sz="2400" dirty="0">
                <a:solidFill>
                  <a:schemeClr val="tx1"/>
                </a:solidFill>
              </a:rPr>
              <a:t>draft</a:t>
            </a:r>
            <a:r>
              <a:rPr lang="es-CL" sz="2400" dirty="0">
                <a:solidFill>
                  <a:schemeClr val="tx1"/>
                </a:solidFill>
              </a:rPr>
              <a:t> 2003</a:t>
            </a:r>
          </a:p>
          <a:p>
            <a:pPr lvl="1"/>
            <a:r>
              <a:rPr lang="en-US" sz="2400" dirty="0">
                <a:solidFill>
                  <a:schemeClr val="tx1"/>
                </a:solidFill>
              </a:rPr>
              <a:t>Block-oriented motion-compensation-based codec VBSMC (Variable Block Size Motion </a:t>
            </a:r>
            <a:r>
              <a:rPr lang="en-US" sz="2400" dirty="0" err="1">
                <a:solidFill>
                  <a:schemeClr val="tx1"/>
                </a:solidFill>
              </a:rPr>
              <a:t>Compenstation</a:t>
            </a:r>
            <a:r>
              <a:rPr lang="en-US" sz="2400" dirty="0">
                <a:solidFill>
                  <a:schemeClr val="tx1"/>
                </a:solidFill>
              </a:rPr>
              <a:t>)</a:t>
            </a:r>
          </a:p>
          <a:p>
            <a:r>
              <a:rPr lang="en-US" sz="4400" dirty="0"/>
              <a:t>Scalable Video Coding (SVC)</a:t>
            </a:r>
          </a:p>
          <a:p>
            <a:pPr lvl="1"/>
            <a:r>
              <a:rPr lang="en-US" sz="2400" dirty="0">
                <a:solidFill>
                  <a:schemeClr val="tx1"/>
                </a:solidFill>
              </a:rPr>
              <a:t>Extension of the H.264 standard</a:t>
            </a:r>
          </a:p>
          <a:p>
            <a:pPr lvl="1"/>
            <a:r>
              <a:rPr lang="en-US" sz="2400" dirty="0">
                <a:solidFill>
                  <a:schemeClr val="tx1"/>
                </a:solidFill>
              </a:rPr>
              <a:t>The way that SVC works is the media stream is comprised of individual, complementary layers</a:t>
            </a:r>
          </a:p>
          <a:p>
            <a:pPr lvl="1"/>
            <a:r>
              <a:rPr lang="en-US" sz="2400" dirty="0">
                <a:solidFill>
                  <a:schemeClr val="tx1"/>
                </a:solidFill>
              </a:rPr>
              <a:t>The MCU no longer has to perform any transcoding of the media streams </a:t>
            </a:r>
          </a:p>
          <a:p>
            <a:pPr lvl="1"/>
            <a:r>
              <a:rPr lang="en-US" sz="2400" dirty="0">
                <a:solidFill>
                  <a:schemeClr val="tx1"/>
                </a:solidFill>
              </a:rPr>
              <a:t>Provides to different endpoints the ability to display the resolution and frame rate best suited for a given scenario</a:t>
            </a:r>
          </a:p>
          <a:p>
            <a:endParaRPr lang="en-AU" dirty="0"/>
          </a:p>
        </p:txBody>
      </p:sp>
    </p:spTree>
    <p:extLst>
      <p:ext uri="{BB962C8B-B14F-4D97-AF65-F5344CB8AC3E}">
        <p14:creationId xmlns:p14="http://schemas.microsoft.com/office/powerpoint/2010/main" val="1054248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H.264 </a:t>
            </a:r>
            <a:r>
              <a:rPr lang="es-ES" dirty="0" err="1"/>
              <a:t>Scalable</a:t>
            </a:r>
            <a:r>
              <a:rPr lang="es-ES" dirty="0"/>
              <a:t> Video </a:t>
            </a:r>
            <a:r>
              <a:rPr lang="es-ES" dirty="0" err="1"/>
              <a:t>Coding</a:t>
            </a:r>
            <a:r>
              <a:rPr lang="es-ES" dirty="0"/>
              <a:t> (SVC)</a:t>
            </a:r>
            <a:endParaRPr lang="en-AU" dirty="0"/>
          </a:p>
        </p:txBody>
      </p:sp>
      <p:sp>
        <p:nvSpPr>
          <p:cNvPr id="3" name="Text Placeholder 2"/>
          <p:cNvSpPr>
            <a:spLocks noGrp="1"/>
          </p:cNvSpPr>
          <p:nvPr>
            <p:ph type="body" sz="quarter" idx="10"/>
          </p:nvPr>
        </p:nvSpPr>
        <p:spPr>
          <a:xfrm>
            <a:off x="274638" y="1212850"/>
            <a:ext cx="11887200" cy="2431435"/>
          </a:xfrm>
        </p:spPr>
        <p:txBody>
          <a:bodyPr/>
          <a:lstStyle/>
          <a:p>
            <a:r>
              <a:rPr lang="en-US" dirty="0"/>
              <a:t>Temporal Scaling</a:t>
            </a:r>
          </a:p>
          <a:p>
            <a:pPr lvl="1"/>
            <a:r>
              <a:rPr lang="en-US" dirty="0"/>
              <a:t>Single stream per requested resolution for up to 2 frame rates (7.5fps, 15fps, 30fps supported)</a:t>
            </a:r>
          </a:p>
          <a:p>
            <a:endParaRPr lang="en-AU" dirty="0" smtClean="0"/>
          </a:p>
          <a:p>
            <a:endParaRPr lang="en-AU" dirty="0"/>
          </a:p>
        </p:txBody>
      </p:sp>
      <p:pic>
        <p:nvPicPr>
          <p:cNvPr id="4" name="Picture 3"/>
          <p:cNvPicPr>
            <a:picLocks noChangeAspect="1"/>
          </p:cNvPicPr>
          <p:nvPr/>
        </p:nvPicPr>
        <p:blipFill>
          <a:blip r:embed="rId2"/>
          <a:stretch>
            <a:fillRect/>
          </a:stretch>
        </p:blipFill>
        <p:spPr>
          <a:xfrm>
            <a:off x="2759358" y="3549145"/>
            <a:ext cx="6917760" cy="1763556"/>
          </a:xfrm>
          <a:prstGeom prst="rect">
            <a:avLst/>
          </a:prstGeom>
        </p:spPr>
      </p:pic>
    </p:spTree>
    <p:extLst>
      <p:ext uri="{BB962C8B-B14F-4D97-AF65-F5344CB8AC3E}">
        <p14:creationId xmlns:p14="http://schemas.microsoft.com/office/powerpoint/2010/main" val="7225279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Microsoft_Ignite_2015_Breakout_Template_v02</Template>
  <TotalTime>0</TotalTime>
  <Words>2518</Words>
  <Application>Microsoft Office PowerPoint</Application>
  <PresentationFormat>Custom</PresentationFormat>
  <Paragraphs>512</Paragraphs>
  <Slides>46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Consolas</vt:lpstr>
      <vt:lpstr>Segoe UI</vt:lpstr>
      <vt:lpstr>Segoe UI Light</vt:lpstr>
      <vt:lpstr>Segoe UI Semibold</vt:lpstr>
      <vt:lpstr>Wingdings</vt:lpstr>
      <vt:lpstr>5-30610_Microsoft_Ignite_Keynote_Template</vt:lpstr>
      <vt:lpstr>PowerPoint Presentation</vt:lpstr>
      <vt:lpstr>Skype for Business video interoperability master class</vt:lpstr>
      <vt:lpstr>Agenda</vt:lpstr>
      <vt:lpstr>Standards Based Video Interop</vt:lpstr>
      <vt:lpstr>What is a VTC?</vt:lpstr>
      <vt:lpstr>Foundational Concepts</vt:lpstr>
      <vt:lpstr>Video Codecs</vt:lpstr>
      <vt:lpstr>Advanced and Scalable Video Coding</vt:lpstr>
      <vt:lpstr>H.264 Scalable Video Coding (SVC)</vt:lpstr>
      <vt:lpstr>SVC Multistream Capabilities</vt:lpstr>
      <vt:lpstr>SVC Multistream Capabilities</vt:lpstr>
      <vt:lpstr>SVC Multistream Capabilities</vt:lpstr>
      <vt:lpstr>SVC Multistream Capabilities</vt:lpstr>
      <vt:lpstr>SVC Multistream Capabilities</vt:lpstr>
      <vt:lpstr>Interop modelling for Video</vt:lpstr>
      <vt:lpstr>Collaboration World around us</vt:lpstr>
      <vt:lpstr>The missing link</vt:lpstr>
      <vt:lpstr>Video Interop architecture options </vt:lpstr>
      <vt:lpstr>Video Interop | Native : Skype Network</vt:lpstr>
      <vt:lpstr>Video Interop | Native : Direct Registration </vt:lpstr>
      <vt:lpstr>Video Interop | 3rd Party : External Gateway </vt:lpstr>
      <vt:lpstr>Video Interop | 3rd Party : External MCU</vt:lpstr>
      <vt:lpstr>Video Interop | 3rd Party : External MCU</vt:lpstr>
      <vt:lpstr>Video Interop | 3rd Party : External MCU</vt:lpstr>
      <vt:lpstr>Video Interop | 3rd Party : External MCU Cascading</vt:lpstr>
      <vt:lpstr>Video Interop | 3rd Party : External Services</vt:lpstr>
      <vt:lpstr>SfB VIS :  Video Interoperability Server</vt:lpstr>
      <vt:lpstr>Video Interop Server (VIS)</vt:lpstr>
      <vt:lpstr>What can VIS provide</vt:lpstr>
      <vt:lpstr>What does VIS not provide</vt:lpstr>
      <vt:lpstr>What does VIS not provide</vt:lpstr>
      <vt:lpstr>VIS operation mode</vt:lpstr>
      <vt:lpstr>How does VIS work</vt:lpstr>
      <vt:lpstr>How does VIS work</vt:lpstr>
      <vt:lpstr>What can leverage VIS</vt:lpstr>
      <vt:lpstr>Currently Supported</vt:lpstr>
      <vt:lpstr>VIS connections architecture</vt:lpstr>
      <vt:lpstr>Lync Server Coexistence</vt:lpstr>
      <vt:lpstr>Lync Client Coexistence</vt:lpstr>
      <vt:lpstr>Lync Client Coexistence</vt:lpstr>
      <vt:lpstr>Signalling Protocol Documentation</vt:lpstr>
      <vt:lpstr>Session Takeaways</vt:lpstr>
      <vt:lpstr>Related Ignite NZ Sessions</vt:lpstr>
      <vt:lpstr>PowerPoint Presentation</vt:lpstr>
      <vt:lpstr>PowerPoint Presentation</vt:lpstr>
      <vt:lpstr>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2015-06-24T01:51:26Z</dcterms:created>
  <dcterms:modified xsi:type="dcterms:W3CDTF">2015-09-03T05:21:58Z</dcterms:modified>
</cp:coreProperties>
</file>