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6.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8.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9.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10.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11.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12.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13.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14.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15.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16.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theme/theme17.xml" ContentType="application/vnd.openxmlformats-officedocument.theme+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38" r:id="rId2"/>
    <p:sldMasterId id="2147484351" r:id="rId3"/>
    <p:sldMasterId id="2147484381" r:id="rId4"/>
    <p:sldMasterId id="2147484413" r:id="rId5"/>
    <p:sldMasterId id="2147484443" r:id="rId6"/>
    <p:sldMasterId id="2147484475" r:id="rId7"/>
    <p:sldMasterId id="2147484505" r:id="rId8"/>
    <p:sldMasterId id="2147484536" r:id="rId9"/>
    <p:sldMasterId id="2147484566" r:id="rId10"/>
    <p:sldMasterId id="2147484598" r:id="rId11"/>
    <p:sldMasterId id="2147484630" r:id="rId12"/>
    <p:sldMasterId id="2147484663" r:id="rId13"/>
    <p:sldMasterId id="2147484695" r:id="rId14"/>
    <p:sldMasterId id="2147484727" r:id="rId15"/>
    <p:sldMasterId id="2147484759" r:id="rId16"/>
    <p:sldMasterId id="2147484791" r:id="rId17"/>
    <p:sldMasterId id="2147484823" r:id="rId18"/>
  </p:sldMasterIdLst>
  <p:notesMasterIdLst>
    <p:notesMasterId r:id="rId62"/>
  </p:notesMasterIdLst>
  <p:handoutMasterIdLst>
    <p:handoutMasterId r:id="rId63"/>
  </p:handoutMasterIdLst>
  <p:sldIdLst>
    <p:sldId id="1538" r:id="rId19"/>
    <p:sldId id="1539" r:id="rId20"/>
    <p:sldId id="1540" r:id="rId21"/>
    <p:sldId id="1541" r:id="rId22"/>
    <p:sldId id="1542" r:id="rId23"/>
    <p:sldId id="1543" r:id="rId24"/>
    <p:sldId id="1577" r:id="rId25"/>
    <p:sldId id="1544" r:id="rId26"/>
    <p:sldId id="1545" r:id="rId27"/>
    <p:sldId id="1546" r:id="rId28"/>
    <p:sldId id="1547" r:id="rId29"/>
    <p:sldId id="1549" r:id="rId30"/>
    <p:sldId id="1548" r:id="rId31"/>
    <p:sldId id="1550" r:id="rId32"/>
    <p:sldId id="1551" r:id="rId33"/>
    <p:sldId id="1576" r:id="rId34"/>
    <p:sldId id="1552" r:id="rId35"/>
    <p:sldId id="1553" r:id="rId36"/>
    <p:sldId id="1554" r:id="rId37"/>
    <p:sldId id="1555" r:id="rId38"/>
    <p:sldId id="1556" r:id="rId39"/>
    <p:sldId id="1557" r:id="rId40"/>
    <p:sldId id="1558" r:id="rId41"/>
    <p:sldId id="1559" r:id="rId42"/>
    <p:sldId id="1560" r:id="rId43"/>
    <p:sldId id="1561" r:id="rId44"/>
    <p:sldId id="1562" r:id="rId45"/>
    <p:sldId id="1563" r:id="rId46"/>
    <p:sldId id="1564" r:id="rId47"/>
    <p:sldId id="1565" r:id="rId48"/>
    <p:sldId id="1566" r:id="rId49"/>
    <p:sldId id="1578" r:id="rId50"/>
    <p:sldId id="1568" r:id="rId51"/>
    <p:sldId id="1569" r:id="rId52"/>
    <p:sldId id="1570" r:id="rId53"/>
    <p:sldId id="1571" r:id="rId54"/>
    <p:sldId id="1572" r:id="rId55"/>
    <p:sldId id="1574" r:id="rId56"/>
    <p:sldId id="1575" r:id="rId57"/>
    <p:sldId id="1530" r:id="rId58"/>
    <p:sldId id="1523" r:id="rId59"/>
    <p:sldId id="1537" r:id="rId60"/>
    <p:sldId id="1326" r:id="rId6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38"/>
            <p14:sldId id="1539"/>
            <p14:sldId id="1540"/>
            <p14:sldId id="1541"/>
            <p14:sldId id="1542"/>
            <p14:sldId id="1543"/>
            <p14:sldId id="1577"/>
            <p14:sldId id="1544"/>
            <p14:sldId id="1545"/>
            <p14:sldId id="1546"/>
            <p14:sldId id="1547"/>
            <p14:sldId id="1549"/>
            <p14:sldId id="1548"/>
            <p14:sldId id="1550"/>
            <p14:sldId id="1551"/>
            <p14:sldId id="1576"/>
            <p14:sldId id="1552"/>
            <p14:sldId id="1553"/>
            <p14:sldId id="1554"/>
            <p14:sldId id="1555"/>
            <p14:sldId id="1556"/>
            <p14:sldId id="1557"/>
            <p14:sldId id="1558"/>
            <p14:sldId id="1559"/>
            <p14:sldId id="1560"/>
            <p14:sldId id="1561"/>
            <p14:sldId id="1562"/>
            <p14:sldId id="1563"/>
            <p14:sldId id="1564"/>
            <p14:sldId id="1565"/>
            <p14:sldId id="1566"/>
            <p14:sldId id="1578"/>
            <p14:sldId id="1568"/>
            <p14:sldId id="1569"/>
            <p14:sldId id="1570"/>
            <p14:sldId id="1571"/>
            <p14:sldId id="1572"/>
            <p14:sldId id="1574"/>
            <p14:sldId id="1575"/>
          </p14:sldIdLst>
        </p14:section>
        <p14:section name="Compulsory Slides" id="{F6B29FD8-C735-4346-9A78-4FFF5E98E3A6}">
          <p14:sldIdLst>
            <p14:sldId id="1530"/>
            <p14:sldId id="1523"/>
            <p14:sldId id="153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78D7"/>
    <a:srgbClr val="007396"/>
    <a:srgbClr val="00737D"/>
    <a:srgbClr val="FFFFFF"/>
    <a:srgbClr val="11CCFF"/>
    <a:srgbClr val="47D8FF"/>
    <a:srgbClr val="85E5FF"/>
    <a:srgbClr val="43D7FF"/>
    <a:srgbClr val="B4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455" autoAdjust="0"/>
  </p:normalViewPr>
  <p:slideViewPr>
    <p:cSldViewPr>
      <p:cViewPr varScale="1">
        <p:scale>
          <a:sx n="73" d="100"/>
          <a:sy n="73" d="100"/>
        </p:scale>
        <p:origin x="480" y="66"/>
      </p:cViewPr>
      <p:guideLst/>
    </p:cSldViewPr>
  </p:slideViewPr>
  <p:outlineViewPr>
    <p:cViewPr>
      <p:scale>
        <a:sx n="33" d="100"/>
        <a:sy n="33" d="100"/>
      </p:scale>
      <p:origin x="0" y="-7666"/>
    </p:cViewPr>
  </p:outlineViewPr>
  <p:notesTextViewPr>
    <p:cViewPr>
      <p:scale>
        <a:sx n="3" d="2"/>
        <a:sy n="3" d="2"/>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138B3-B304-468C-9A78-9521A20A9823}" type="doc">
      <dgm:prSet loTypeId="urn:microsoft.com/office/officeart/2005/8/layout/process1" loCatId="process" qsTypeId="urn:microsoft.com/office/officeart/2005/8/quickstyle/simple1" qsCatId="simple" csTypeId="urn:microsoft.com/office/officeart/2005/8/colors/accent1_2" csCatId="accent1" phldr="1"/>
      <dgm:spPr/>
    </dgm:pt>
    <dgm:pt modelId="{E822D9D1-EBE3-46B5-AA23-5ED61ADEC221}">
      <dgm:prSet phldrT="[Text]"/>
      <dgm:spPr>
        <a:solidFill>
          <a:schemeClr val="accent2"/>
        </a:solidFill>
      </dgm:spPr>
      <dgm:t>
        <a:bodyPr/>
        <a:lstStyle/>
        <a:p>
          <a:r>
            <a:rPr lang="en-US" dirty="0" smtClean="0"/>
            <a:t>Hyper-V presents synthetic devices to the Guest OS</a:t>
          </a:r>
          <a:endParaRPr lang="en-US" dirty="0"/>
        </a:p>
      </dgm:t>
    </dgm:pt>
    <dgm:pt modelId="{763E0FB4-80DC-485E-AFB1-B91D24E67FFC}" type="parTrans" cxnId="{F1F4E1E9-FD06-4921-88BD-C1A1325239DA}">
      <dgm:prSet/>
      <dgm:spPr/>
      <dgm:t>
        <a:bodyPr/>
        <a:lstStyle/>
        <a:p>
          <a:endParaRPr lang="en-US"/>
        </a:p>
      </dgm:t>
    </dgm:pt>
    <dgm:pt modelId="{BC9AA25D-0A3A-4F51-BEB5-2E725D64582F}" type="sibTrans" cxnId="{F1F4E1E9-FD06-4921-88BD-C1A1325239DA}">
      <dgm:prSet/>
      <dgm:spPr>
        <a:solidFill>
          <a:schemeClr val="accent1"/>
        </a:solidFill>
      </dgm:spPr>
      <dgm:t>
        <a:bodyPr/>
        <a:lstStyle/>
        <a:p>
          <a:endParaRPr lang="en-US"/>
        </a:p>
      </dgm:t>
    </dgm:pt>
    <dgm:pt modelId="{CCD7F4CD-8904-4465-9AEC-D4FECADD8191}">
      <dgm:prSet phldrT="[Text]"/>
      <dgm:spPr>
        <a:solidFill>
          <a:schemeClr val="bg2"/>
        </a:solidFill>
      </dgm:spPr>
      <dgm:t>
        <a:bodyPr/>
        <a:lstStyle/>
        <a:p>
          <a:r>
            <a:rPr lang="en-US" dirty="0" smtClean="0"/>
            <a:t>Guest OS needs drivers for these synthetic devices</a:t>
          </a:r>
          <a:endParaRPr lang="en-US" dirty="0"/>
        </a:p>
      </dgm:t>
    </dgm:pt>
    <dgm:pt modelId="{62CB5338-ABFE-4113-AC2B-878C8ED04347}" type="parTrans" cxnId="{80458C0E-AC1E-4CC4-9759-95452F064956}">
      <dgm:prSet/>
      <dgm:spPr/>
      <dgm:t>
        <a:bodyPr/>
        <a:lstStyle/>
        <a:p>
          <a:endParaRPr lang="en-US"/>
        </a:p>
      </dgm:t>
    </dgm:pt>
    <dgm:pt modelId="{9D588DA2-40A3-4F09-A217-846C0EFFF836}" type="sibTrans" cxnId="{80458C0E-AC1E-4CC4-9759-95452F064956}">
      <dgm:prSet/>
      <dgm:spPr>
        <a:solidFill>
          <a:schemeClr val="accent1"/>
        </a:solidFill>
      </dgm:spPr>
      <dgm:t>
        <a:bodyPr/>
        <a:lstStyle/>
        <a:p>
          <a:endParaRPr lang="en-US"/>
        </a:p>
      </dgm:t>
    </dgm:pt>
    <dgm:pt modelId="{D6D5FD2B-096B-4966-BF45-A857BE8803F7}">
      <dgm:prSet phldrT="[Text]"/>
      <dgm:spPr>
        <a:solidFill>
          <a:schemeClr val="bg2"/>
        </a:solidFill>
      </dgm:spPr>
      <dgm:t>
        <a:bodyPr/>
        <a:lstStyle/>
        <a:p>
          <a:r>
            <a:rPr lang="en-US" dirty="0" smtClean="0"/>
            <a:t>Integration Services are Guest OS driver for Hyper-V</a:t>
          </a:r>
          <a:endParaRPr lang="en-US" dirty="0"/>
        </a:p>
      </dgm:t>
    </dgm:pt>
    <dgm:pt modelId="{5CA3F3CE-CA39-4094-AE68-017A6A73875F}" type="parTrans" cxnId="{850D8947-497A-4CF5-B3B4-9B345B0F46B8}">
      <dgm:prSet/>
      <dgm:spPr/>
      <dgm:t>
        <a:bodyPr/>
        <a:lstStyle/>
        <a:p>
          <a:endParaRPr lang="en-US"/>
        </a:p>
      </dgm:t>
    </dgm:pt>
    <dgm:pt modelId="{7F8CB04A-D294-456C-972D-5B1377697DFC}" type="sibTrans" cxnId="{850D8947-497A-4CF5-B3B4-9B345B0F46B8}">
      <dgm:prSet/>
      <dgm:spPr/>
      <dgm:t>
        <a:bodyPr/>
        <a:lstStyle/>
        <a:p>
          <a:endParaRPr lang="en-US"/>
        </a:p>
      </dgm:t>
    </dgm:pt>
    <dgm:pt modelId="{E99D60C3-73AD-45CA-85DB-DBF1354F7C0A}" type="pres">
      <dgm:prSet presAssocID="{E85138B3-B304-468C-9A78-9521A20A9823}" presName="Name0" presStyleCnt="0">
        <dgm:presLayoutVars>
          <dgm:dir/>
          <dgm:resizeHandles val="exact"/>
        </dgm:presLayoutVars>
      </dgm:prSet>
      <dgm:spPr/>
    </dgm:pt>
    <dgm:pt modelId="{B1416480-228A-4F96-9412-377C40ECE242}" type="pres">
      <dgm:prSet presAssocID="{E822D9D1-EBE3-46B5-AA23-5ED61ADEC221}" presName="node" presStyleLbl="node1" presStyleIdx="0" presStyleCnt="3" custScaleX="130322" custLinFactNeighborX="-90" custLinFactNeighborY="-90983">
        <dgm:presLayoutVars>
          <dgm:bulletEnabled val="1"/>
        </dgm:presLayoutVars>
      </dgm:prSet>
      <dgm:spPr/>
      <dgm:t>
        <a:bodyPr/>
        <a:lstStyle/>
        <a:p>
          <a:endParaRPr lang="en-US"/>
        </a:p>
      </dgm:t>
    </dgm:pt>
    <dgm:pt modelId="{910D1DC5-FECF-4476-B9BE-26030DE56173}" type="pres">
      <dgm:prSet presAssocID="{BC9AA25D-0A3A-4F51-BEB5-2E725D64582F}" presName="sibTrans" presStyleLbl="sibTrans2D1" presStyleIdx="0" presStyleCnt="2"/>
      <dgm:spPr/>
      <dgm:t>
        <a:bodyPr/>
        <a:lstStyle/>
        <a:p>
          <a:endParaRPr lang="en-US"/>
        </a:p>
      </dgm:t>
    </dgm:pt>
    <dgm:pt modelId="{E54B7F13-A81A-43E8-90E5-8F997E9064CD}" type="pres">
      <dgm:prSet presAssocID="{BC9AA25D-0A3A-4F51-BEB5-2E725D64582F}" presName="connectorText" presStyleLbl="sibTrans2D1" presStyleIdx="0" presStyleCnt="2"/>
      <dgm:spPr/>
      <dgm:t>
        <a:bodyPr/>
        <a:lstStyle/>
        <a:p>
          <a:endParaRPr lang="en-US"/>
        </a:p>
      </dgm:t>
    </dgm:pt>
    <dgm:pt modelId="{24C58AED-F95A-493C-8F3A-30A44992E848}" type="pres">
      <dgm:prSet presAssocID="{CCD7F4CD-8904-4465-9AEC-D4FECADD8191}" presName="node" presStyleLbl="node1" presStyleIdx="1" presStyleCnt="3" custScaleX="133329" custLinFactNeighborX="-2863" custLinFactNeighborY="-89074">
        <dgm:presLayoutVars>
          <dgm:bulletEnabled val="1"/>
        </dgm:presLayoutVars>
      </dgm:prSet>
      <dgm:spPr/>
      <dgm:t>
        <a:bodyPr/>
        <a:lstStyle/>
        <a:p>
          <a:endParaRPr lang="en-US"/>
        </a:p>
      </dgm:t>
    </dgm:pt>
    <dgm:pt modelId="{36D52D29-8EBB-4CF6-97C1-5C331E1F4A1C}" type="pres">
      <dgm:prSet presAssocID="{9D588DA2-40A3-4F09-A217-846C0EFFF836}" presName="sibTrans" presStyleLbl="sibTrans2D1" presStyleIdx="1" presStyleCnt="2"/>
      <dgm:spPr/>
      <dgm:t>
        <a:bodyPr/>
        <a:lstStyle/>
        <a:p>
          <a:endParaRPr lang="en-US"/>
        </a:p>
      </dgm:t>
    </dgm:pt>
    <dgm:pt modelId="{23D51403-050C-43D5-B59A-7941E2B43BB6}" type="pres">
      <dgm:prSet presAssocID="{9D588DA2-40A3-4F09-A217-846C0EFFF836}" presName="connectorText" presStyleLbl="sibTrans2D1" presStyleIdx="1" presStyleCnt="2"/>
      <dgm:spPr/>
      <dgm:t>
        <a:bodyPr/>
        <a:lstStyle/>
        <a:p>
          <a:endParaRPr lang="en-US"/>
        </a:p>
      </dgm:t>
    </dgm:pt>
    <dgm:pt modelId="{2A34B8BE-6BDF-478B-8100-A2EF8C38AE3F}" type="pres">
      <dgm:prSet presAssocID="{D6D5FD2B-096B-4966-BF45-A857BE8803F7}" presName="node" presStyleLbl="node1" presStyleIdx="2" presStyleCnt="3" custScaleX="138202" custLinFactNeighborX="-14315" custLinFactNeighborY="-89075">
        <dgm:presLayoutVars>
          <dgm:bulletEnabled val="1"/>
        </dgm:presLayoutVars>
      </dgm:prSet>
      <dgm:spPr/>
      <dgm:t>
        <a:bodyPr/>
        <a:lstStyle/>
        <a:p>
          <a:endParaRPr lang="en-US"/>
        </a:p>
      </dgm:t>
    </dgm:pt>
  </dgm:ptLst>
  <dgm:cxnLst>
    <dgm:cxn modelId="{17BC6D7B-5756-41EA-89E4-FFF258E04A58}" type="presOf" srcId="{BC9AA25D-0A3A-4F51-BEB5-2E725D64582F}" destId="{E54B7F13-A81A-43E8-90E5-8F997E9064CD}" srcOrd="1" destOrd="0" presId="urn:microsoft.com/office/officeart/2005/8/layout/process1"/>
    <dgm:cxn modelId="{A8D84BD0-C931-4E0B-B091-F54FEE75C5B6}" type="presOf" srcId="{E85138B3-B304-468C-9A78-9521A20A9823}" destId="{E99D60C3-73AD-45CA-85DB-DBF1354F7C0A}" srcOrd="0" destOrd="0" presId="urn:microsoft.com/office/officeart/2005/8/layout/process1"/>
    <dgm:cxn modelId="{95FFBA7C-AAF8-4F3F-A22D-F9D0945F72F3}" type="presOf" srcId="{BC9AA25D-0A3A-4F51-BEB5-2E725D64582F}" destId="{910D1DC5-FECF-4476-B9BE-26030DE56173}" srcOrd="0" destOrd="0" presId="urn:microsoft.com/office/officeart/2005/8/layout/process1"/>
    <dgm:cxn modelId="{C75C037B-73D4-46B8-AEBF-B247DAC6CD4E}" type="presOf" srcId="{CCD7F4CD-8904-4465-9AEC-D4FECADD8191}" destId="{24C58AED-F95A-493C-8F3A-30A44992E848}" srcOrd="0" destOrd="0" presId="urn:microsoft.com/office/officeart/2005/8/layout/process1"/>
    <dgm:cxn modelId="{BB26F1F9-A92E-49CE-8B6A-EE76B384337F}" type="presOf" srcId="{D6D5FD2B-096B-4966-BF45-A857BE8803F7}" destId="{2A34B8BE-6BDF-478B-8100-A2EF8C38AE3F}" srcOrd="0" destOrd="0" presId="urn:microsoft.com/office/officeart/2005/8/layout/process1"/>
    <dgm:cxn modelId="{80458C0E-AC1E-4CC4-9759-95452F064956}" srcId="{E85138B3-B304-468C-9A78-9521A20A9823}" destId="{CCD7F4CD-8904-4465-9AEC-D4FECADD8191}" srcOrd="1" destOrd="0" parTransId="{62CB5338-ABFE-4113-AC2B-878C8ED04347}" sibTransId="{9D588DA2-40A3-4F09-A217-846C0EFFF836}"/>
    <dgm:cxn modelId="{51DD0386-1A23-4853-8893-715699141AD0}" type="presOf" srcId="{9D588DA2-40A3-4F09-A217-846C0EFFF836}" destId="{23D51403-050C-43D5-B59A-7941E2B43BB6}" srcOrd="1" destOrd="0" presId="urn:microsoft.com/office/officeart/2005/8/layout/process1"/>
    <dgm:cxn modelId="{850D8947-497A-4CF5-B3B4-9B345B0F46B8}" srcId="{E85138B3-B304-468C-9A78-9521A20A9823}" destId="{D6D5FD2B-096B-4966-BF45-A857BE8803F7}" srcOrd="2" destOrd="0" parTransId="{5CA3F3CE-CA39-4094-AE68-017A6A73875F}" sibTransId="{7F8CB04A-D294-456C-972D-5B1377697DFC}"/>
    <dgm:cxn modelId="{AEB77BFB-9C53-4AEC-B7E8-C19B3E87504E}" type="presOf" srcId="{E822D9D1-EBE3-46B5-AA23-5ED61ADEC221}" destId="{B1416480-228A-4F96-9412-377C40ECE242}" srcOrd="0" destOrd="0" presId="urn:microsoft.com/office/officeart/2005/8/layout/process1"/>
    <dgm:cxn modelId="{F1F4E1E9-FD06-4921-88BD-C1A1325239DA}" srcId="{E85138B3-B304-468C-9A78-9521A20A9823}" destId="{E822D9D1-EBE3-46B5-AA23-5ED61ADEC221}" srcOrd="0" destOrd="0" parTransId="{763E0FB4-80DC-485E-AFB1-B91D24E67FFC}" sibTransId="{BC9AA25D-0A3A-4F51-BEB5-2E725D64582F}"/>
    <dgm:cxn modelId="{40EC095F-DB41-4A37-826A-63E5A15142F2}" type="presOf" srcId="{9D588DA2-40A3-4F09-A217-846C0EFFF836}" destId="{36D52D29-8EBB-4CF6-97C1-5C331E1F4A1C}" srcOrd="0" destOrd="0" presId="urn:microsoft.com/office/officeart/2005/8/layout/process1"/>
    <dgm:cxn modelId="{AF6F3317-23B1-4A02-851B-9C54E730ECCE}" type="presParOf" srcId="{E99D60C3-73AD-45CA-85DB-DBF1354F7C0A}" destId="{B1416480-228A-4F96-9412-377C40ECE242}" srcOrd="0" destOrd="0" presId="urn:microsoft.com/office/officeart/2005/8/layout/process1"/>
    <dgm:cxn modelId="{36AA67D4-896A-42BF-813E-2F8D90871D79}" type="presParOf" srcId="{E99D60C3-73AD-45CA-85DB-DBF1354F7C0A}" destId="{910D1DC5-FECF-4476-B9BE-26030DE56173}" srcOrd="1" destOrd="0" presId="urn:microsoft.com/office/officeart/2005/8/layout/process1"/>
    <dgm:cxn modelId="{4A51FE84-8ED4-4A00-8B62-549A43E9E993}" type="presParOf" srcId="{910D1DC5-FECF-4476-B9BE-26030DE56173}" destId="{E54B7F13-A81A-43E8-90E5-8F997E9064CD}" srcOrd="0" destOrd="0" presId="urn:microsoft.com/office/officeart/2005/8/layout/process1"/>
    <dgm:cxn modelId="{A5A143D2-DB3A-48E2-A4B9-4D74CE399562}" type="presParOf" srcId="{E99D60C3-73AD-45CA-85DB-DBF1354F7C0A}" destId="{24C58AED-F95A-493C-8F3A-30A44992E848}" srcOrd="2" destOrd="0" presId="urn:microsoft.com/office/officeart/2005/8/layout/process1"/>
    <dgm:cxn modelId="{CDD4CB98-5B93-48EB-8BBD-96546400D47D}" type="presParOf" srcId="{E99D60C3-73AD-45CA-85DB-DBF1354F7C0A}" destId="{36D52D29-8EBB-4CF6-97C1-5C331E1F4A1C}" srcOrd="3" destOrd="0" presId="urn:microsoft.com/office/officeart/2005/8/layout/process1"/>
    <dgm:cxn modelId="{9F583CA4-6286-4185-B946-966FC82016E9}" type="presParOf" srcId="{36D52D29-8EBB-4CF6-97C1-5C331E1F4A1C}" destId="{23D51403-050C-43D5-B59A-7941E2B43BB6}" srcOrd="0" destOrd="0" presId="urn:microsoft.com/office/officeart/2005/8/layout/process1"/>
    <dgm:cxn modelId="{EF2FC7E9-BFAE-4510-8317-E29EF5C1C414}" type="presParOf" srcId="{E99D60C3-73AD-45CA-85DB-DBF1354F7C0A}" destId="{2A34B8BE-6BDF-478B-8100-A2EF8C38AE3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6480-228A-4F96-9412-377C40ECE242}">
      <dsp:nvSpPr>
        <dsp:cNvPr id="0" name=""/>
        <dsp:cNvSpPr/>
      </dsp:nvSpPr>
      <dsp:spPr>
        <a:xfrm>
          <a:off x="0" y="167495"/>
          <a:ext cx="3215920" cy="1480603"/>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Hyper-V presents synthetic devices to the Guest OS</a:t>
          </a:r>
          <a:endParaRPr lang="en-US" sz="2300" kern="1200" dirty="0"/>
        </a:p>
      </dsp:txBody>
      <dsp:txXfrm>
        <a:off x="43365" y="210860"/>
        <a:ext cx="3129190" cy="1393873"/>
      </dsp:txXfrm>
    </dsp:sp>
    <dsp:sp modelId="{910D1DC5-FECF-4476-B9BE-26030DE56173}">
      <dsp:nvSpPr>
        <dsp:cNvPr id="0" name=""/>
        <dsp:cNvSpPr/>
      </dsp:nvSpPr>
      <dsp:spPr>
        <a:xfrm rot="23068">
          <a:off x="3455708" y="615910"/>
          <a:ext cx="508372" cy="611982"/>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455710" y="737794"/>
        <a:ext cx="355860" cy="367190"/>
      </dsp:txXfrm>
    </dsp:sp>
    <dsp:sp modelId="{24C58AED-F95A-493C-8F3A-30A44992E848}">
      <dsp:nvSpPr>
        <dsp:cNvPr id="0" name=""/>
        <dsp:cNvSpPr/>
      </dsp:nvSpPr>
      <dsp:spPr>
        <a:xfrm>
          <a:off x="4175092" y="195760"/>
          <a:ext cx="3290123" cy="1480603"/>
        </a:xfrm>
        <a:prstGeom prst="roundRect">
          <a:avLst>
            <a:gd name="adj" fmla="val 10000"/>
          </a:avLst>
        </a:prstGeom>
        <a:solidFill>
          <a:schemeClr val="bg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Guest OS needs drivers for these synthetic devices</a:t>
          </a:r>
          <a:endParaRPr lang="en-US" sz="2300" kern="1200" dirty="0"/>
        </a:p>
      </dsp:txBody>
      <dsp:txXfrm>
        <a:off x="4218457" y="239125"/>
        <a:ext cx="3203393" cy="1393873"/>
      </dsp:txXfrm>
    </dsp:sp>
    <dsp:sp modelId="{36D52D29-8EBB-4CF6-97C1-5C331E1F4A1C}">
      <dsp:nvSpPr>
        <dsp:cNvPr id="0" name=""/>
        <dsp:cNvSpPr/>
      </dsp:nvSpPr>
      <dsp:spPr>
        <a:xfrm rot="21599988">
          <a:off x="7683723" y="630063"/>
          <a:ext cx="463235" cy="611982"/>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7683723" y="752459"/>
        <a:ext cx="324265" cy="367190"/>
      </dsp:txXfrm>
    </dsp:sp>
    <dsp:sp modelId="{2A34B8BE-6BDF-478B-8100-A2EF8C38AE3F}">
      <dsp:nvSpPr>
        <dsp:cNvPr id="0" name=""/>
        <dsp:cNvSpPr/>
      </dsp:nvSpPr>
      <dsp:spPr>
        <a:xfrm>
          <a:off x="8339246" y="195745"/>
          <a:ext cx="3410373" cy="1480603"/>
        </a:xfrm>
        <a:prstGeom prst="roundRect">
          <a:avLst>
            <a:gd name="adj" fmla="val 10000"/>
          </a:avLst>
        </a:prstGeom>
        <a:solidFill>
          <a:schemeClr val="bg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Integration Services are Guest OS driver for Hyper-V</a:t>
          </a:r>
          <a:endParaRPr lang="en-US" sz="2200" kern="1200" dirty="0"/>
        </a:p>
      </dsp:txBody>
      <dsp:txXfrm>
        <a:off x="8382611" y="239110"/>
        <a:ext cx="3323643" cy="13938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9/3/2015 6:02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9/3/2015 6:02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9/3/2015 6:02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6416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9/3/2015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556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9/3/2015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90482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800" dirty="0">
              <a:solidFill>
                <a:schemeClr val="bg1"/>
              </a:solidFill>
              <a:latin typeface="Segoe UI" pitchFamily="34" charset="0"/>
            </a:endParaRPr>
          </a:p>
        </p:txBody>
      </p:sp>
      <p:sp>
        <p:nvSpPr>
          <p:cNvPr id="4" name="Slide Number Placeholder 3"/>
          <p:cNvSpPr>
            <a:spLocks noGrp="1"/>
          </p:cNvSpPr>
          <p:nvPr>
            <p:ph type="sldNum" sz="quarter" idx="10"/>
          </p:nvPr>
        </p:nvSpPr>
        <p:spPr/>
        <p:txBody>
          <a:bodyPr/>
          <a:lstStyle/>
          <a:p>
            <a:pPr>
              <a:defRPr/>
            </a:pPr>
            <a:fld id="{36DAC288-28CF-40C3-A408-271E9A37F250}" type="slidenum">
              <a:rPr lang="en-US">
                <a:solidFill>
                  <a:prstClr val="black"/>
                </a:solidFill>
                <a:latin typeface="Arial"/>
                <a:cs typeface="Arial" pitchFamily="34" charset="0"/>
              </a:rPr>
              <a:pPr>
                <a:defRPr/>
              </a:pPr>
              <a:t>32</a:t>
            </a:fld>
            <a:endParaRPr lang="en-US">
              <a:solidFill>
                <a:prstClr val="black"/>
              </a:solidFill>
              <a:latin typeface="Arial"/>
              <a:cs typeface="Arial" pitchFamily="34" charset="0"/>
            </a:endParaRPr>
          </a:p>
        </p:txBody>
      </p:sp>
    </p:spTree>
    <p:extLst>
      <p:ext uri="{BB962C8B-B14F-4D97-AF65-F5344CB8AC3E}">
        <p14:creationId xmlns:p14="http://schemas.microsoft.com/office/powerpoint/2010/main" val="144192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9/3/2015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2500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9/3/2015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75257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59A47E80-8152-4C93-B5EB-FB5EA07D8999}" type="datetime1">
              <a:rPr lang="en-US" smtClean="0">
                <a:solidFill>
                  <a:prstClr val="black"/>
                </a:solidFill>
              </a:rPr>
              <a:pPr/>
              <a:t>9/3/2015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2397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9/3/2015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41584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9/3/2015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9324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46406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9/3/2015 6:02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10023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9/3/2015 6:02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9/3/2015 6:02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5741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9739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664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9/3/2015 6:02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4784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7159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9/3/2015 6:02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544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9/3/2015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2849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 Id="rId5" Type="http://schemas.openxmlformats.org/officeDocument/2006/relationships/image" Target="../media/image14.png"/><Relationship Id="rId4" Type="http://schemas.microsoft.com/office/2007/relationships/hdphoto" Target="../media/hdphoto1.wdp"/></Relationships>
</file>

<file path=ppt/slideLayouts/_rels/slideLayout1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8.xml"/><Relationship Id="rId5" Type="http://schemas.openxmlformats.org/officeDocument/2006/relationships/image" Target="../media/image14.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9.xml"/><Relationship Id="rId5" Type="http://schemas.openxmlformats.org/officeDocument/2006/relationships/image" Target="../media/image14.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1.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11.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11.pn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5.xml"/><Relationship Id="rId4" Type="http://schemas.openxmlformats.org/officeDocument/2006/relationships/image" Target="../media/image11.pn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6.xml"/><Relationship Id="rId4" Type="http://schemas.openxmlformats.org/officeDocument/2006/relationships/image" Target="../media/image11.png"/></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Master" Target="../slideMasters/slideMaster17.xml"/><Relationship Id="rId5" Type="http://schemas.openxmlformats.org/officeDocument/2006/relationships/image" Target="../media/image21.png"/><Relationship Id="rId4" Type="http://schemas.microsoft.com/office/2007/relationships/hdphoto" Target="../media/hdphoto1.wdp"/></Relationships>
</file>

<file path=ppt/slideLayouts/_rels/slideLayout4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4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7.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7.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df"/><Relationship Id="rId1" Type="http://schemas.openxmlformats.org/officeDocument/2006/relationships/slideMaster" Target="../slideMasters/slideMaster17.xml"/><Relationship Id="rId5" Type="http://schemas.openxmlformats.org/officeDocument/2006/relationships/image" Target="../media/image25.png"/><Relationship Id="rId4" Type="http://schemas.openxmlformats.org/officeDocument/2006/relationships/image" Target="../media/image3.pdf"/></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8.xml"/><Relationship Id="rId4" Type="http://schemas.openxmlformats.org/officeDocument/2006/relationships/image" Target="../media/image26.png"/></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399"/>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9"/>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56629700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pPr defTabSz="932563"/>
            <a:fld id="{0626A314-07C3-4D18-A5FC-2D5811D0A94B}" type="datetimeFigureOut">
              <a:rPr lang="en-NZ" smtClean="0">
                <a:solidFill>
                  <a:srgbClr val="FFFFFF"/>
                </a:solidFill>
              </a:rPr>
              <a:pPr defTabSz="932563"/>
              <a:t>3/09/2015</a:t>
            </a:fld>
            <a:endParaRPr lang="en-NZ" dirty="0">
              <a:solidFill>
                <a:srgbClr val="FFFFFF"/>
              </a:solidFill>
            </a:endParaRPr>
          </a:p>
        </p:txBody>
      </p:sp>
      <p:sp>
        <p:nvSpPr>
          <p:cNvPr id="4" name="Footer Placeholder 3"/>
          <p:cNvSpPr>
            <a:spLocks noGrp="1"/>
          </p:cNvSpPr>
          <p:nvPr>
            <p:ph type="ftr" sz="quarter" idx="11"/>
          </p:nvPr>
        </p:nvSpPr>
        <p:spPr>
          <a:xfrm>
            <a:off x="4119564" y="6483350"/>
            <a:ext cx="4197350" cy="371475"/>
          </a:xfrm>
          <a:prstGeom prst="rect">
            <a:avLst/>
          </a:prstGeom>
        </p:spPr>
        <p:txBody>
          <a:bodyPr/>
          <a:lstStyle/>
          <a:p>
            <a:pPr defTabSz="932563"/>
            <a:endParaRPr lang="en-NZ" dirty="0">
              <a:solidFill>
                <a:srgbClr val="FFFFFF"/>
              </a:solidFill>
            </a:endParaRPr>
          </a:p>
        </p:txBody>
      </p:sp>
      <p:sp>
        <p:nvSpPr>
          <p:cNvPr id="5" name="Slide Number Placeholder 4"/>
          <p:cNvSpPr>
            <a:spLocks noGrp="1"/>
          </p:cNvSpPr>
          <p:nvPr>
            <p:ph type="sldNum" sz="quarter" idx="12"/>
          </p:nvPr>
        </p:nvSpPr>
        <p:spPr>
          <a:xfrm>
            <a:off x="8783639" y="6483350"/>
            <a:ext cx="2797175" cy="371475"/>
          </a:xfrm>
          <a:prstGeom prst="rect">
            <a:avLst/>
          </a:prstGeom>
        </p:spPr>
        <p:txBody>
          <a:bodyPr/>
          <a:lstStyle/>
          <a:p>
            <a:pPr defTabSz="932563"/>
            <a:fld id="{FB0C7228-8968-4EAD-A859-852F0E05042B}" type="slidenum">
              <a:rPr lang="en-NZ" smtClean="0">
                <a:solidFill>
                  <a:srgbClr val="FFFFFF"/>
                </a:solidFill>
              </a:rPr>
              <a:pPr defTabSz="932563"/>
              <a:t>‹#›</a:t>
            </a:fld>
            <a:endParaRPr lang="en-NZ" dirty="0">
              <a:solidFill>
                <a:srgbClr val="FFFFFF"/>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1" y="1"/>
            <a:ext cx="12496800" cy="7002462"/>
          </a:xfrm>
          <a:prstGeom prst="rect">
            <a:avLst/>
          </a:prstGeom>
        </p:spPr>
      </p:pic>
      <p:sp>
        <p:nvSpPr>
          <p:cNvPr id="7" name="Rectangle 6"/>
          <p:cNvSpPr/>
          <p:nvPr userDrawn="1"/>
        </p:nvSpPr>
        <p:spPr bwMode="gray">
          <a:xfrm>
            <a:off x="-30161"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9837" y="6678219"/>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8" y="2875069"/>
            <a:ext cx="4261830" cy="2782028"/>
          </a:xfrm>
          <a:prstGeom prst="rect">
            <a:avLst/>
          </a:prstGeom>
        </p:spPr>
      </p:pic>
    </p:spTree>
    <p:extLst>
      <p:ext uri="{BB962C8B-B14F-4D97-AF65-F5344CB8AC3E}">
        <p14:creationId xmlns:p14="http://schemas.microsoft.com/office/powerpoint/2010/main" val="358592531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8"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3" y="4309890"/>
            <a:ext cx="7315137" cy="635173"/>
          </a:xfrm>
          <a:solidFill>
            <a:schemeClr val="accent2"/>
          </a:solidFill>
        </p:spPr>
        <p:txBody>
          <a:bodyPr lIns="146304" tIns="109728" rIns="146304" bIns="109728">
            <a:noAutofit/>
          </a:bodyPr>
          <a:lstStyle>
            <a:lvl1pPr marL="0" indent="0">
              <a:spcBef>
                <a:spcPts val="0"/>
              </a:spcBef>
              <a:buNone/>
              <a:defRPr sz="3199"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702" y="6678219"/>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199" baseline="0">
                <a:solidFill>
                  <a:schemeClr val="bg1"/>
                </a:solidFill>
                <a:latin typeface="+mj-lt"/>
              </a:defRPr>
            </a:lvl1pPr>
            <a:lvl2pPr marL="342807" indent="0">
              <a:buFontTx/>
              <a:buNone/>
              <a:defRPr sz="1599">
                <a:latin typeface="+mn-lt"/>
              </a:defRPr>
            </a:lvl2pPr>
            <a:lvl3pPr marL="571344" indent="0">
              <a:buFontTx/>
              <a:buNone/>
              <a:defRPr sz="1599">
                <a:latin typeface="+mn-lt"/>
              </a:defRPr>
            </a:lvl3pPr>
            <a:lvl4pPr marL="799882" indent="0">
              <a:buFontTx/>
              <a:buNone/>
              <a:defRPr sz="1599">
                <a:latin typeface="+mn-lt"/>
              </a:defRPr>
            </a:lvl4pPr>
            <a:lvl5pPr marL="1028419" indent="0">
              <a:buFontTx/>
              <a:buNone/>
              <a:defRPr sz="1599">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8" y="1343900"/>
            <a:ext cx="4733925" cy="1391363"/>
          </a:xfrm>
          <a:prstGeom prst="rect">
            <a:avLst/>
          </a:prstGeom>
        </p:spPr>
      </p:pic>
    </p:spTree>
    <p:extLst>
      <p:ext uri="{BB962C8B-B14F-4D97-AF65-F5344CB8AC3E}">
        <p14:creationId xmlns:p14="http://schemas.microsoft.com/office/powerpoint/2010/main" val="2356141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040830"/>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9593710"/>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0559319"/>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156046"/>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938684"/>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2320267"/>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240879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3813768"/>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35140370"/>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070890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035174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539795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4663645"/>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5832949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1683064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0670131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24521595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207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344778"/>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321949"/>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383347"/>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6618192"/>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5173662"/>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10"/>
            <a:ext cx="5867384"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solidFill>
                  <a:srgbClr val="FFFFFF"/>
                </a:solidFill>
                <a:cs typeface="Segoe UI" pitchFamily="34" charset="0"/>
              </a:rPr>
              <a:t>© 2015 Microsoft Corporation. All rights reserved.</a:t>
            </a:r>
          </a:p>
          <a:p>
            <a:pPr algn="r" defTabSz="932111" eaLnBrk="0" hangingPunct="0"/>
            <a:r>
              <a:rPr lang="en-US" sz="700" dirty="0">
                <a:solidFill>
                  <a:srgbClr val="FFFFFF"/>
                </a:solidFill>
                <a:cs typeface="Segoe UI" pitchFamily="34" charset="0"/>
              </a:rPr>
              <a:t>Microsoft, Windows and other product names are or may be registered trademarks and/or trademarks in the U.S. and/or other countries.</a:t>
            </a:r>
          </a:p>
          <a:p>
            <a:pPr algn="r" defTabSz="932111" eaLnBrk="0" hangingPunct="0"/>
            <a:r>
              <a:rPr lang="en-US" sz="700" dirty="0">
                <a:solidFill>
                  <a:srgbClr val="FFFFFF"/>
                </a:solidFill>
                <a:cs typeface="Segoe UI" pitchFamily="34" charset="0"/>
              </a:rPr>
              <a:t>MICROSOFT MAKES NO WARRANTIES, EXPRESS, IMPLIED OR STATUTORY, AS TO THE INFORMATION IN THIS PRESENTATION.</a:t>
            </a:r>
          </a:p>
          <a:p>
            <a:pPr algn="r" defTabSz="932036" eaLnBrk="0" hangingPunct="0"/>
            <a:r>
              <a:rPr lang="en-US" sz="700" dirty="0">
                <a:gradFill>
                  <a:gsLst>
                    <a:gs pos="12389">
                      <a:srgbClr val="FFFFFF"/>
                    </a:gs>
                    <a:gs pos="54000">
                      <a:srgbClr val="FFFFFF"/>
                    </a:gs>
                  </a:gsLst>
                  <a:lin ang="5400000" scaled="0"/>
                </a:gradFill>
                <a:cs typeface="Segoe UI" pitchFamily="34" charset="0"/>
              </a:rPr>
              <a:t>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638" y="5750696"/>
            <a:ext cx="3291840" cy="701671"/>
          </a:xfrm>
          <a:prstGeom prst="rect">
            <a:avLst/>
          </a:prstGeom>
        </p:spPr>
      </p:pic>
    </p:spTree>
    <p:extLst>
      <p:ext uri="{BB962C8B-B14F-4D97-AF65-F5344CB8AC3E}">
        <p14:creationId xmlns:p14="http://schemas.microsoft.com/office/powerpoint/2010/main" val="36629134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011101"/>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230423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pPr defTabSz="932563"/>
            <a:fld id="{0626A314-07C3-4D18-A5FC-2D5811D0A94B}" type="datetimeFigureOut">
              <a:rPr lang="en-NZ" smtClean="0">
                <a:solidFill>
                  <a:srgbClr val="FFFFFF"/>
                </a:solidFill>
              </a:rPr>
              <a:pPr defTabSz="932563"/>
              <a:t>3/09/2015</a:t>
            </a:fld>
            <a:endParaRPr lang="en-NZ" dirty="0">
              <a:solidFill>
                <a:srgbClr val="FFFFFF"/>
              </a:solidFill>
            </a:endParaRPr>
          </a:p>
        </p:txBody>
      </p:sp>
      <p:sp>
        <p:nvSpPr>
          <p:cNvPr id="4" name="Footer Placeholder 3"/>
          <p:cNvSpPr>
            <a:spLocks noGrp="1"/>
          </p:cNvSpPr>
          <p:nvPr>
            <p:ph type="ftr" sz="quarter" idx="11"/>
          </p:nvPr>
        </p:nvSpPr>
        <p:spPr>
          <a:xfrm>
            <a:off x="4119564" y="6483350"/>
            <a:ext cx="4197350" cy="371475"/>
          </a:xfrm>
          <a:prstGeom prst="rect">
            <a:avLst/>
          </a:prstGeom>
        </p:spPr>
        <p:txBody>
          <a:bodyPr/>
          <a:lstStyle/>
          <a:p>
            <a:pPr defTabSz="932563"/>
            <a:endParaRPr lang="en-NZ" dirty="0">
              <a:solidFill>
                <a:srgbClr val="FFFFFF"/>
              </a:solidFill>
            </a:endParaRPr>
          </a:p>
        </p:txBody>
      </p:sp>
      <p:sp>
        <p:nvSpPr>
          <p:cNvPr id="5" name="Slide Number Placeholder 4"/>
          <p:cNvSpPr>
            <a:spLocks noGrp="1"/>
          </p:cNvSpPr>
          <p:nvPr>
            <p:ph type="sldNum" sz="quarter" idx="12"/>
          </p:nvPr>
        </p:nvSpPr>
        <p:spPr>
          <a:xfrm>
            <a:off x="8783639" y="6483350"/>
            <a:ext cx="2797175" cy="371475"/>
          </a:xfrm>
          <a:prstGeom prst="rect">
            <a:avLst/>
          </a:prstGeom>
        </p:spPr>
        <p:txBody>
          <a:bodyPr/>
          <a:lstStyle/>
          <a:p>
            <a:pPr defTabSz="932563"/>
            <a:fld id="{FB0C7228-8968-4EAD-A859-852F0E05042B}" type="slidenum">
              <a:rPr lang="en-NZ" smtClean="0">
                <a:solidFill>
                  <a:srgbClr val="FFFFFF"/>
                </a:solidFill>
              </a:rPr>
              <a:pPr defTabSz="932563"/>
              <a:t>‹#›</a:t>
            </a:fld>
            <a:endParaRPr lang="en-NZ" dirty="0">
              <a:solidFill>
                <a:srgbClr val="FFFFFF"/>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1" y="1"/>
            <a:ext cx="12496800" cy="7002462"/>
          </a:xfrm>
          <a:prstGeom prst="rect">
            <a:avLst/>
          </a:prstGeom>
        </p:spPr>
      </p:pic>
    </p:spTree>
    <p:extLst>
      <p:ext uri="{BB962C8B-B14F-4D97-AF65-F5344CB8AC3E}">
        <p14:creationId xmlns:p14="http://schemas.microsoft.com/office/powerpoint/2010/main" val="422793736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3292406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55798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2799608"/>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42119"/>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068685"/>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477765"/>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9509669"/>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880906"/>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7275695"/>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2596737"/>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2119129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577374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617761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141118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94919865"/>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30333208"/>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62142910"/>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59682658"/>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950477208"/>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99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274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025850"/>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562204"/>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2868292"/>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1958714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87646429"/>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878730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731708"/>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249880629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1776366"/>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16914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1"/>
            <a:ext cx="1552931" cy="33266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9281" y="493939"/>
            <a:ext cx="7142451" cy="1371600"/>
          </a:xfrm>
          <a:prstGeom prst="rect">
            <a:avLst/>
          </a:prstGeom>
        </p:spPr>
      </p:pic>
    </p:spTree>
    <p:extLst>
      <p:ext uri="{BB962C8B-B14F-4D97-AF65-F5344CB8AC3E}">
        <p14:creationId xmlns:p14="http://schemas.microsoft.com/office/powerpoint/2010/main" val="321067924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6" y="4395789"/>
            <a:ext cx="12433300" cy="2601913"/>
          </a:xfrm>
          <a:prstGeom prst="rect">
            <a:avLst/>
          </a:prstGeom>
          <a:solidFill>
            <a:srgbClr val="4DA0E2"/>
          </a:solidFill>
          <a:ln>
            <a:noFill/>
          </a:ln>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0" name="Rectangle 7"/>
          <p:cNvSpPr>
            <a:spLocks noChangeArrowheads="1"/>
          </p:cNvSpPr>
          <p:nvPr userDrawn="1"/>
        </p:nvSpPr>
        <p:spPr bwMode="auto">
          <a:xfrm>
            <a:off x="1" y="5843588"/>
            <a:ext cx="12433301" cy="1154113"/>
          </a:xfrm>
          <a:prstGeom prst="rect">
            <a:avLst/>
          </a:prstGeom>
          <a:solidFill>
            <a:srgbClr val="00188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1" name="Rectangle 8"/>
          <p:cNvSpPr>
            <a:spLocks noChangeArrowheads="1"/>
          </p:cNvSpPr>
          <p:nvPr userDrawn="1"/>
        </p:nvSpPr>
        <p:spPr bwMode="auto">
          <a:xfrm>
            <a:off x="3176" y="3409951"/>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4"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
        <p:nvSpPr>
          <p:cNvPr id="17"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
        <p:nvSpPr>
          <p:cNvPr id="15" name="Text Placeholder 16"/>
          <p:cNvSpPr>
            <a:spLocks noGrp="1"/>
          </p:cNvSpPr>
          <p:nvPr>
            <p:ph type="body" sz="quarter" idx="14" hasCustomPrompt="1"/>
          </p:nvPr>
        </p:nvSpPr>
        <p:spPr>
          <a:xfrm>
            <a:off x="8504240" y="296864"/>
            <a:ext cx="3657600" cy="461665"/>
          </a:xfrm>
        </p:spPr>
        <p:txBody>
          <a:bodyPr/>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Yammer hashtag</a:t>
            </a:r>
            <a:endParaRPr lang="en-US" dirty="0"/>
          </a:p>
        </p:txBody>
      </p:sp>
    </p:spTree>
    <p:extLst>
      <p:ext uri="{BB962C8B-B14F-4D97-AF65-F5344CB8AC3E}">
        <p14:creationId xmlns:p14="http://schemas.microsoft.com/office/powerpoint/2010/main" val="31538409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1.34362E-6 L -3.90605E-7 -1.34362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bldP spid="15" grpId="2"/>
    </p:bld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4"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
        <p:nvSpPr>
          <p:cNvPr id="15"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
        <p:nvSpPr>
          <p:cNvPr id="10" name="Text Placeholder 16"/>
          <p:cNvSpPr>
            <a:spLocks noGrp="1"/>
          </p:cNvSpPr>
          <p:nvPr>
            <p:ph type="body" sz="quarter" idx="14" hasCustomPrompt="1"/>
          </p:nvPr>
        </p:nvSpPr>
        <p:spPr>
          <a:xfrm>
            <a:off x="8504240" y="296864"/>
            <a:ext cx="3657600" cy="461665"/>
          </a:xfrm>
        </p:spPr>
        <p:txBody>
          <a:bodyPr/>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Yammer hashtag</a:t>
            </a:r>
            <a:endParaRPr lang="en-US" dirty="0"/>
          </a:p>
        </p:txBody>
      </p:sp>
    </p:spTree>
    <p:extLst>
      <p:ext uri="{BB962C8B-B14F-4D97-AF65-F5344CB8AC3E}">
        <p14:creationId xmlns:p14="http://schemas.microsoft.com/office/powerpoint/2010/main" val="134827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Tree>
    <p:extLst>
      <p:ext uri="{BB962C8B-B14F-4D97-AF65-F5344CB8AC3E}">
        <p14:creationId xmlns:p14="http://schemas.microsoft.com/office/powerpoint/2010/main" val="3469784347"/>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685508"/>
            <a:ext cx="7315200" cy="1829593"/>
          </a:xfrm>
          <a:noFill/>
        </p:spPr>
        <p:txBody>
          <a:bodyPr lIns="182880" tIns="146304" rIns="182880" bIns="146304">
            <a:noAutofit/>
          </a:bodyPr>
          <a:lstStyle>
            <a:lvl1pPr marL="0" indent="0">
              <a:spcBef>
                <a:spcPts val="0"/>
              </a:spcBef>
              <a:buNone/>
              <a:defRPr sz="3599"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sp>
        <p:nvSpPr>
          <p:cNvPr id="7"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41550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9143999" cy="2751698"/>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Video title</a:t>
            </a:r>
            <a:endParaRPr lang="en-US" dirty="0"/>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pic>
        <p:nvPicPr>
          <p:cNvPr id="11" name="Picture 10"/>
          <p:cNvPicPr>
            <a:picLocks noChangeAspect="1"/>
          </p:cNvPicPr>
          <p:nvPr userDrawn="1"/>
        </p:nvPicPr>
        <p:blipFill>
          <a:blip r:embed="rId2"/>
          <a:stretch>
            <a:fillRect/>
          </a:stretch>
        </p:blipFill>
        <p:spPr>
          <a:xfrm>
            <a:off x="-222" y="3075629"/>
            <a:ext cx="12436918" cy="3292125"/>
          </a:xfrm>
          <a:prstGeom prst="rect">
            <a:avLst/>
          </a:prstGeom>
        </p:spPr>
      </p:pic>
    </p:spTree>
    <p:extLst>
      <p:ext uri="{BB962C8B-B14F-4D97-AF65-F5344CB8AC3E}">
        <p14:creationId xmlns:p14="http://schemas.microsoft.com/office/powerpoint/2010/main" val="20866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100561169"/>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065988988"/>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17553866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48741758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278579199"/>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553888738"/>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909143574"/>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764851426"/>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470505464"/>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429964293"/>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30290817"/>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224157750"/>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883154736"/>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23075592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183950519"/>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7"/>
            <a:ext cx="5486399" cy="917575"/>
          </a:xfrm>
        </p:spPr>
        <p:txBody>
          <a:bodyPr/>
          <a:lstStyle>
            <a:lvl1pPr>
              <a:defRPr sz="6599"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399"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594925989"/>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628135825"/>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153899465"/>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2094397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855926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163842"/>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5898942"/>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8544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8544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819744"/>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134189"/>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1"/>
            <a:ext cx="1552931" cy="33266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9281" y="493939"/>
            <a:ext cx="7142451" cy="1371600"/>
          </a:xfrm>
          <a:prstGeom prst="rect">
            <a:avLst/>
          </a:prstGeom>
        </p:spPr>
      </p:pic>
    </p:spTree>
    <p:extLst>
      <p:ext uri="{BB962C8B-B14F-4D97-AF65-F5344CB8AC3E}">
        <p14:creationId xmlns:p14="http://schemas.microsoft.com/office/powerpoint/2010/main" val="36801073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6" y="4395789"/>
            <a:ext cx="12433300" cy="2601913"/>
          </a:xfrm>
          <a:prstGeom prst="rect">
            <a:avLst/>
          </a:prstGeom>
          <a:solidFill>
            <a:srgbClr val="4DA0E2"/>
          </a:solidFill>
          <a:ln>
            <a:noFill/>
          </a:ln>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0" name="Rectangle 7"/>
          <p:cNvSpPr>
            <a:spLocks noChangeArrowheads="1"/>
          </p:cNvSpPr>
          <p:nvPr userDrawn="1"/>
        </p:nvSpPr>
        <p:spPr bwMode="auto">
          <a:xfrm>
            <a:off x="1" y="5843588"/>
            <a:ext cx="12433301" cy="1154113"/>
          </a:xfrm>
          <a:prstGeom prst="rect">
            <a:avLst/>
          </a:prstGeom>
          <a:solidFill>
            <a:srgbClr val="00188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1" name="Rectangle 8"/>
          <p:cNvSpPr>
            <a:spLocks noChangeArrowheads="1"/>
          </p:cNvSpPr>
          <p:nvPr userDrawn="1"/>
        </p:nvSpPr>
        <p:spPr bwMode="auto">
          <a:xfrm>
            <a:off x="3176" y="3409951"/>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4"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
        <p:nvSpPr>
          <p:cNvPr id="17"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
        <p:nvSpPr>
          <p:cNvPr id="15" name="Text Placeholder 16"/>
          <p:cNvSpPr>
            <a:spLocks noGrp="1"/>
          </p:cNvSpPr>
          <p:nvPr>
            <p:ph type="body" sz="quarter" idx="14" hasCustomPrompt="1"/>
          </p:nvPr>
        </p:nvSpPr>
        <p:spPr>
          <a:xfrm>
            <a:off x="8504240" y="296864"/>
            <a:ext cx="3657600" cy="461665"/>
          </a:xfrm>
        </p:spPr>
        <p:txBody>
          <a:bodyPr/>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Yammer hashtag</a:t>
            </a:r>
            <a:endParaRPr lang="en-US" dirty="0"/>
          </a:p>
        </p:txBody>
      </p:sp>
    </p:spTree>
    <p:extLst>
      <p:ext uri="{BB962C8B-B14F-4D97-AF65-F5344CB8AC3E}">
        <p14:creationId xmlns:p14="http://schemas.microsoft.com/office/powerpoint/2010/main" val="2659038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1.34362E-6 L -3.90605E-7 -1.34362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bldP spid="15" grpId="2"/>
    </p:bld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4"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
        <p:nvSpPr>
          <p:cNvPr id="15"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
        <p:nvSpPr>
          <p:cNvPr id="10" name="Text Placeholder 16"/>
          <p:cNvSpPr>
            <a:spLocks noGrp="1"/>
          </p:cNvSpPr>
          <p:nvPr>
            <p:ph type="body" sz="quarter" idx="14" hasCustomPrompt="1"/>
          </p:nvPr>
        </p:nvSpPr>
        <p:spPr>
          <a:xfrm>
            <a:off x="8504240" y="296864"/>
            <a:ext cx="3657600" cy="461665"/>
          </a:xfrm>
        </p:spPr>
        <p:txBody>
          <a:bodyPr/>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Yammer hashtag</a:t>
            </a:r>
            <a:endParaRPr lang="en-US" dirty="0"/>
          </a:p>
        </p:txBody>
      </p:sp>
    </p:spTree>
    <p:extLst>
      <p:ext uri="{BB962C8B-B14F-4D97-AF65-F5344CB8AC3E}">
        <p14:creationId xmlns:p14="http://schemas.microsoft.com/office/powerpoint/2010/main" val="291007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Tree>
    <p:extLst>
      <p:ext uri="{BB962C8B-B14F-4D97-AF65-F5344CB8AC3E}">
        <p14:creationId xmlns:p14="http://schemas.microsoft.com/office/powerpoint/2010/main" val="893412527"/>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685508"/>
            <a:ext cx="7315200" cy="1829593"/>
          </a:xfrm>
          <a:noFill/>
        </p:spPr>
        <p:txBody>
          <a:bodyPr lIns="182880" tIns="146304" rIns="182880" bIns="146304">
            <a:noAutofit/>
          </a:bodyPr>
          <a:lstStyle>
            <a:lvl1pPr marL="0" indent="0">
              <a:spcBef>
                <a:spcPts val="0"/>
              </a:spcBef>
              <a:buNone/>
              <a:defRPr sz="3599"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sp>
        <p:nvSpPr>
          <p:cNvPr id="7"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81526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9143999" cy="2751698"/>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Video title</a:t>
            </a:r>
            <a:endParaRPr lang="en-US" dirty="0"/>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pic>
        <p:nvPicPr>
          <p:cNvPr id="11" name="Picture 10"/>
          <p:cNvPicPr>
            <a:picLocks noChangeAspect="1"/>
          </p:cNvPicPr>
          <p:nvPr userDrawn="1"/>
        </p:nvPicPr>
        <p:blipFill>
          <a:blip r:embed="rId2"/>
          <a:stretch>
            <a:fillRect/>
          </a:stretch>
        </p:blipFill>
        <p:spPr>
          <a:xfrm>
            <a:off x="-222" y="3075629"/>
            <a:ext cx="12436918" cy="3292125"/>
          </a:xfrm>
          <a:prstGeom prst="rect">
            <a:avLst/>
          </a:prstGeom>
        </p:spPr>
      </p:pic>
    </p:spTree>
    <p:extLst>
      <p:ext uri="{BB962C8B-B14F-4D97-AF65-F5344CB8AC3E}">
        <p14:creationId xmlns:p14="http://schemas.microsoft.com/office/powerpoint/2010/main" val="28704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816253364"/>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546379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28542328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482350774"/>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84211994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878391404"/>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576377089"/>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476944521"/>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807290060"/>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4202707720"/>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81246598"/>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595965508"/>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67305678"/>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4135911781"/>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00222214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7"/>
            <a:ext cx="5486399" cy="917575"/>
          </a:xfrm>
        </p:spPr>
        <p:txBody>
          <a:bodyPr/>
          <a:lstStyle>
            <a:lvl1pPr>
              <a:defRPr sz="6599"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399"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806714178"/>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909815265"/>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4146599763"/>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15806363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288919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163842"/>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7898594"/>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8544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8544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0840541"/>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914566"/>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New Standard Master">
    <p:bg bwMode="auto">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399"/>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9"/>
            <a:ext cx="10724515" cy="2160463"/>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4143419278"/>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1"/>
            <a:ext cx="1552931" cy="33266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9281" y="493939"/>
            <a:ext cx="7142451" cy="1371600"/>
          </a:xfrm>
          <a:prstGeom prst="rect">
            <a:avLst/>
          </a:prstGeom>
        </p:spPr>
      </p:pic>
    </p:spTree>
    <p:extLst>
      <p:ext uri="{BB962C8B-B14F-4D97-AF65-F5344CB8AC3E}">
        <p14:creationId xmlns:p14="http://schemas.microsoft.com/office/powerpoint/2010/main" val="36816554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6" y="4395789"/>
            <a:ext cx="12433300" cy="2601913"/>
          </a:xfrm>
          <a:prstGeom prst="rect">
            <a:avLst/>
          </a:prstGeom>
          <a:solidFill>
            <a:srgbClr val="4DA0E2"/>
          </a:solidFill>
          <a:ln>
            <a:noFill/>
          </a:ln>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0" name="Rectangle 7"/>
          <p:cNvSpPr>
            <a:spLocks noChangeArrowheads="1"/>
          </p:cNvSpPr>
          <p:nvPr userDrawn="1"/>
        </p:nvSpPr>
        <p:spPr bwMode="auto">
          <a:xfrm>
            <a:off x="1" y="5843588"/>
            <a:ext cx="12433301" cy="1154113"/>
          </a:xfrm>
          <a:prstGeom prst="rect">
            <a:avLst/>
          </a:prstGeom>
          <a:solidFill>
            <a:srgbClr val="00188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1" name="Rectangle 8"/>
          <p:cNvSpPr>
            <a:spLocks noChangeArrowheads="1"/>
          </p:cNvSpPr>
          <p:nvPr userDrawn="1"/>
        </p:nvSpPr>
        <p:spPr bwMode="auto">
          <a:xfrm>
            <a:off x="3176" y="3409951"/>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4"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
        <p:nvSpPr>
          <p:cNvPr id="17"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
        <p:nvSpPr>
          <p:cNvPr id="15" name="Text Placeholder 16"/>
          <p:cNvSpPr>
            <a:spLocks noGrp="1"/>
          </p:cNvSpPr>
          <p:nvPr>
            <p:ph type="body" sz="quarter" idx="14" hasCustomPrompt="1"/>
          </p:nvPr>
        </p:nvSpPr>
        <p:spPr>
          <a:xfrm>
            <a:off x="8504240" y="296864"/>
            <a:ext cx="3657600" cy="461665"/>
          </a:xfrm>
        </p:spPr>
        <p:txBody>
          <a:bodyPr/>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Yammer hashtag</a:t>
            </a:r>
            <a:endParaRPr lang="en-US" dirty="0"/>
          </a:p>
        </p:txBody>
      </p:sp>
    </p:spTree>
    <p:extLst>
      <p:ext uri="{BB962C8B-B14F-4D97-AF65-F5344CB8AC3E}">
        <p14:creationId xmlns:p14="http://schemas.microsoft.com/office/powerpoint/2010/main" val="26758447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1.34362E-6 L -3.90605E-7 -1.34362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bldP spid="15" grpId="2"/>
    </p:bld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4"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
        <p:nvSpPr>
          <p:cNvPr id="15"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
        <p:nvSpPr>
          <p:cNvPr id="10" name="Text Placeholder 16"/>
          <p:cNvSpPr>
            <a:spLocks noGrp="1"/>
          </p:cNvSpPr>
          <p:nvPr>
            <p:ph type="body" sz="quarter" idx="14" hasCustomPrompt="1"/>
          </p:nvPr>
        </p:nvSpPr>
        <p:spPr>
          <a:xfrm>
            <a:off x="8504240" y="296864"/>
            <a:ext cx="3657600" cy="461665"/>
          </a:xfrm>
        </p:spPr>
        <p:txBody>
          <a:bodyPr/>
          <a:lstStyle>
            <a:lvl1pPr marL="0" indent="0" algn="r">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Yammer hashtag</a:t>
            </a:r>
            <a:endParaRPr lang="en-US" dirty="0"/>
          </a:p>
        </p:txBody>
      </p:sp>
    </p:spTree>
    <p:extLst>
      <p:ext uri="{BB962C8B-B14F-4D97-AF65-F5344CB8AC3E}">
        <p14:creationId xmlns:p14="http://schemas.microsoft.com/office/powerpoint/2010/main" val="314975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Tree>
    <p:extLst>
      <p:ext uri="{BB962C8B-B14F-4D97-AF65-F5344CB8AC3E}">
        <p14:creationId xmlns:p14="http://schemas.microsoft.com/office/powerpoint/2010/main" val="2338043252"/>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685508"/>
            <a:ext cx="7315200" cy="1829593"/>
          </a:xfrm>
          <a:noFill/>
        </p:spPr>
        <p:txBody>
          <a:bodyPr lIns="182880" tIns="146304" rIns="182880" bIns="146304">
            <a:noAutofit/>
          </a:bodyPr>
          <a:lstStyle>
            <a:lvl1pPr marL="0" indent="0">
              <a:spcBef>
                <a:spcPts val="0"/>
              </a:spcBef>
              <a:buNone/>
              <a:defRPr sz="3599"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sp>
        <p:nvSpPr>
          <p:cNvPr id="7"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91979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9143999" cy="2751698"/>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Video title</a:t>
            </a:r>
            <a:endParaRPr lang="en-US" dirty="0"/>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pic>
        <p:nvPicPr>
          <p:cNvPr id="11" name="Picture 10"/>
          <p:cNvPicPr>
            <a:picLocks noChangeAspect="1"/>
          </p:cNvPicPr>
          <p:nvPr userDrawn="1"/>
        </p:nvPicPr>
        <p:blipFill>
          <a:blip r:embed="rId2"/>
          <a:stretch>
            <a:fillRect/>
          </a:stretch>
        </p:blipFill>
        <p:spPr>
          <a:xfrm>
            <a:off x="-222" y="3075629"/>
            <a:ext cx="12436918" cy="3292125"/>
          </a:xfrm>
          <a:prstGeom prst="rect">
            <a:avLst/>
          </a:prstGeom>
        </p:spPr>
      </p:pic>
    </p:spTree>
    <p:extLst>
      <p:ext uri="{BB962C8B-B14F-4D97-AF65-F5344CB8AC3E}">
        <p14:creationId xmlns:p14="http://schemas.microsoft.com/office/powerpoint/2010/main" val="260414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172416918"/>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034590100"/>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146546741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535602535"/>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11015669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040832"/>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323099018"/>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108517"/>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187864921"/>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714658726"/>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778433084"/>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673508164"/>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userDrawn="1"/>
        </p:nvSpPr>
        <p:spPr bwMode="white">
          <a:xfrm>
            <a:off x="4419577" y="6696086"/>
            <a:ext cx="3597323"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114441162"/>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480840293"/>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668275675"/>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5"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4266874329"/>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81194284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7"/>
            <a:ext cx="5486399" cy="917575"/>
          </a:xfrm>
        </p:spPr>
        <p:txBody>
          <a:bodyPr/>
          <a:lstStyle>
            <a:lvl1pPr>
              <a:defRPr sz="6599"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399"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186408529"/>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918711822"/>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518381481"/>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9577" y="6696086"/>
            <a:ext cx="3597322"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7827931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091567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163842"/>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3473546"/>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8544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8544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2389022"/>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055082"/>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2236232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12378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6404639"/>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5164066"/>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3501409"/>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2517543"/>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9415458"/>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9913963"/>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235623"/>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542682"/>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99574865"/>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069256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204583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3755472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08294134"/>
      </p:ext>
    </p:extLst>
  </p:cSld>
  <p:clrMapOvr>
    <a:masterClrMapping/>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00123856"/>
      </p:ext>
    </p:extLst>
  </p:cSld>
  <p:clrMapOvr>
    <a:masterClrMapping/>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63260994"/>
      </p:ext>
    </p:extLst>
  </p:cSld>
  <p:clrMapOvr>
    <a:masterClrMapping/>
  </p:clrMapOvr>
  <p:transition>
    <p:fade/>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40031811"/>
      </p:ext>
    </p:extLst>
  </p:cSld>
  <p:clrMapOvr>
    <a:masterClrMapping/>
  </p:clrMapOvr>
  <p:transition>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4158"/>
      </p:ext>
    </p:extLst>
  </p:cSld>
  <p:clrMapOvr>
    <a:masterClrMapping/>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6233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318898"/>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0884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795107"/>
      </p:ext>
    </p:extLst>
  </p:cSld>
  <p:clrMapOvr>
    <a:masterClrMapping/>
  </p:clrMapOvr>
  <p:transition>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5295647"/>
      </p:ext>
    </p:extLst>
  </p:cSld>
  <p:clrMapOvr>
    <a:masterClrMapping/>
  </p:clrMapOvr>
  <p:transition>
    <p:fade/>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13606271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97795036"/>
      </p:ext>
    </p:extLst>
  </p:cSld>
  <p:clrMapOvr>
    <a:masterClrMapping/>
  </p:clrMapOvr>
  <p:transition>
    <p:fade/>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429950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587200"/>
      </p:ext>
    </p:extLst>
  </p:cSld>
  <p:clrMapOvr>
    <a:masterClrMapping/>
  </p:clrMapOvr>
  <p:transition>
    <p:fad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0559417"/>
      </p:ext>
    </p:extLst>
  </p:cSld>
  <p:clrMapOvr>
    <a:masterClrMapping/>
  </p:clrMapOvr>
  <p:transition>
    <p:fad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9124103"/>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18188" y="1439654"/>
            <a:ext cx="11400103" cy="2156191"/>
          </a:xfrm>
        </p:spPr>
        <p:txBody>
          <a:bodyPr/>
          <a:lstStyle>
            <a:lvl1pPr>
              <a:lnSpc>
                <a:spcPct val="90000"/>
              </a:lnSpc>
              <a:defRPr lang="en-US" sz="3264" kern="1200" dirty="0" smtClean="0">
                <a:solidFill>
                  <a:schemeClr val="tx1"/>
                </a:solidFill>
                <a:effectLst>
                  <a:outerShdw blurRad="50800" dist="38100" dir="2700000" algn="tl" rotWithShape="0">
                    <a:prstClr val="black">
                      <a:alpha val="19000"/>
                    </a:prstClr>
                  </a:outerShdw>
                </a:effectLst>
                <a:latin typeface="+mn-lt"/>
                <a:ea typeface="+mn-ea"/>
                <a:cs typeface="+mn-cs"/>
              </a:defRPr>
            </a:lvl1pPr>
            <a:lvl2pPr>
              <a:lnSpc>
                <a:spcPct val="90000"/>
              </a:lnSpc>
              <a:defRPr/>
            </a:lvl2pPr>
            <a:lvl3pPr>
              <a:lnSpc>
                <a:spcPct val="90000"/>
              </a:lnSpc>
              <a:defRPr/>
            </a:lvl3pPr>
            <a:lvl4pPr>
              <a:lnSpc>
                <a:spcPct val="90000"/>
              </a:lnSpc>
              <a:defRPr/>
            </a:lvl4pPr>
            <a:lvl5pPr>
              <a:lnSpc>
                <a:spcPct val="90000"/>
              </a:lnSpc>
              <a:defRPr/>
            </a:lvl5pPr>
          </a:lstStyle>
          <a:p>
            <a:pPr marL="456496" lvl="0" indent="-456496" algn="l" defTabSz="932380"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Click to edit Master text styles</a:t>
            </a:r>
          </a:p>
          <a:p>
            <a:pPr marL="456496" lvl="1" indent="-456496" algn="l" defTabSz="932380"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Second level</a:t>
            </a:r>
          </a:p>
          <a:p>
            <a:pPr marL="456496" lvl="2" indent="-456496" algn="l" defTabSz="932380"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Third level</a:t>
            </a:r>
          </a:p>
          <a:p>
            <a:pPr marL="456496" lvl="3" indent="-456496" algn="l" defTabSz="932380"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Fourth level</a:t>
            </a:r>
          </a:p>
          <a:p>
            <a:pPr marL="456496" lvl="4" indent="-456496" algn="l" defTabSz="932380"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Fifth level</a:t>
            </a:r>
            <a:endParaRPr lang="en-US" dirty="0"/>
          </a:p>
        </p:txBody>
      </p:sp>
      <p:sp>
        <p:nvSpPr>
          <p:cNvPr id="4" name="Footer Placeholder 4"/>
          <p:cNvSpPr>
            <a:spLocks noGrp="1"/>
          </p:cNvSpPr>
          <p:nvPr>
            <p:ph type="ftr" sz="quarter" idx="11"/>
          </p:nvPr>
        </p:nvSpPr>
        <p:spPr>
          <a:xfrm>
            <a:off x="4385001" y="6621484"/>
            <a:ext cx="3937624" cy="372394"/>
          </a:xfrm>
          <a:prstGeom prst="rect">
            <a:avLst/>
          </a:prstGeom>
        </p:spPr>
        <p:txBody>
          <a:bodyPr/>
          <a:lstStyle>
            <a:lvl1pPr defTabSz="932302" fontAlgn="auto">
              <a:spcBef>
                <a:spcPts val="0"/>
              </a:spcBef>
              <a:spcAft>
                <a:spcPts val="0"/>
              </a:spcAft>
              <a:defRPr dirty="0">
                <a:latin typeface="+mn-lt"/>
              </a:defRPr>
            </a:lvl1pPr>
          </a:lstStyle>
          <a:p>
            <a:pPr>
              <a:defRPr/>
            </a:pPr>
            <a:r>
              <a:rPr lang="en-US" smtClean="0">
                <a:solidFill>
                  <a:srgbClr val="FFFFFF"/>
                </a:solidFill>
              </a:rPr>
              <a:t>Microsoft Confidential</a:t>
            </a:r>
            <a:endParaRPr lang="en-US">
              <a:solidFill>
                <a:srgbClr val="FFFFFF"/>
              </a:solidFill>
            </a:endParaRPr>
          </a:p>
        </p:txBody>
      </p:sp>
    </p:spTree>
    <p:extLst>
      <p:ext uri="{BB962C8B-B14F-4D97-AF65-F5344CB8AC3E}">
        <p14:creationId xmlns:p14="http://schemas.microsoft.com/office/powerpoint/2010/main" val="3178725337"/>
      </p:ext>
    </p:extLst>
  </p:cSld>
  <p:clrMapOvr>
    <a:masterClrMapping/>
  </p:clrMapOvr>
  <p:transition>
    <p:fad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1350739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256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696541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391960"/>
      </p:ext>
    </p:extLst>
  </p:cSld>
  <p:clrMapOvr>
    <a:masterClrMapping/>
  </p:clrMapOvr>
  <p:transition>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7276812"/>
      </p:ext>
    </p:extLst>
  </p:cSld>
  <p:clrMapOvr>
    <a:masterClrMapping/>
  </p:clrMapOvr>
  <p:transition>
    <p:fad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9251981"/>
      </p:ext>
    </p:extLst>
  </p:cSld>
  <p:clrMapOvr>
    <a:masterClrMapping/>
  </p:clrMapOvr>
  <p:transition>
    <p:fade/>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332835"/>
      </p:ext>
    </p:extLst>
  </p:cSld>
  <p:clrMapOvr>
    <a:masterClrMapping/>
  </p:clrMapOvr>
  <p:transition>
    <p:fad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9502729"/>
      </p:ext>
    </p:extLst>
  </p:cSld>
  <p:clrMapOvr>
    <a:masterClrMapping/>
  </p:clrMapOvr>
  <p:transition>
    <p:fade/>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9150972"/>
      </p:ext>
    </p:extLst>
  </p:cSld>
  <p:clrMapOvr>
    <a:masterClrMapping/>
  </p:clrMapOvr>
  <p:transition>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8797636"/>
      </p:ext>
    </p:extLst>
  </p:cSld>
  <p:clrMapOvr>
    <a:masterClrMapping/>
  </p:clrMapOvr>
  <p:transition>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9884264"/>
      </p:ext>
    </p:extLst>
  </p:cSld>
  <p:clrMapOvr>
    <a:masterClrMapping/>
  </p:clrMapOvr>
  <p:transition>
    <p:fade/>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6927863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555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178557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70923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6163781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65400307"/>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40024021"/>
      </p:ext>
    </p:extLst>
  </p:cSld>
  <p:clrMapOvr>
    <a:masterClrMapping/>
  </p:clrMapOvr>
  <p:transition>
    <p:fade/>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37586539"/>
      </p:ext>
    </p:extLst>
  </p:cSld>
  <p:clrMapOvr>
    <a:masterClrMapping/>
  </p:clrMapOvr>
  <p:transition>
    <p:fade/>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4232895"/>
      </p:ext>
    </p:extLst>
  </p:cSld>
  <p:clrMapOvr>
    <a:masterClrMapping/>
  </p:clrMapOvr>
  <p:transition>
    <p:fade/>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926269105"/>
      </p:ext>
    </p:extLst>
  </p:cSld>
  <p:clrMapOvr>
    <a:masterClrMapping/>
  </p:clrMapOvr>
  <p:transition>
    <p:fade/>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1204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2077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99564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221610"/>
      </p:ext>
    </p:extLst>
  </p:cSld>
  <p:clrMapOvr>
    <a:masterClrMapping/>
  </p:clrMapOvr>
  <p:transition>
    <p:fade/>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36137"/>
      </p:ext>
    </p:extLst>
  </p:cSld>
  <p:clrMapOvr>
    <a:masterClrMapping/>
  </p:clrMapOvr>
  <p:transition>
    <p:fade/>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4560317"/>
      </p:ext>
    </p:extLst>
  </p:cSld>
  <p:clrMapOvr>
    <a:masterClrMapping/>
  </p:clrMapOvr>
  <p:transition>
    <p:fade/>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32298228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14858503"/>
      </p:ext>
    </p:extLst>
  </p:cSld>
  <p:clrMapOvr>
    <a:masterClrMapping/>
  </p:clrMapOvr>
  <p:transition>
    <p:fade/>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273079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339068"/>
      </p:ext>
    </p:extLst>
  </p:cSld>
  <p:clrMapOvr>
    <a:masterClrMapping/>
  </p:clrMapOvr>
  <p:transition>
    <p:fade/>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163718699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8165343"/>
      </p:ext>
    </p:extLst>
  </p:cSld>
  <p:clrMapOvr>
    <a:masterClrMapping/>
  </p:clrMapOvr>
  <p:transition>
    <p:fade/>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6203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6596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2687011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073908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6159411"/>
      </p:ext>
    </p:extLst>
  </p:cSld>
  <p:clrMapOvr>
    <a:masterClrMapping/>
  </p:clrMapOvr>
  <p:transition>
    <p:fade/>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3205294"/>
      </p:ext>
    </p:extLst>
  </p:cSld>
  <p:clrMapOvr>
    <a:masterClrMapping/>
  </p:clrMapOvr>
  <p:transition>
    <p:fade/>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6545569"/>
      </p:ext>
    </p:extLst>
  </p:cSld>
  <p:clrMapOvr>
    <a:masterClrMapping/>
  </p:clrMapOvr>
  <p:transition>
    <p:fade/>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1124947"/>
      </p:ext>
    </p:extLst>
  </p:cSld>
  <p:clrMapOvr>
    <a:masterClrMapping/>
  </p:clrMapOvr>
  <p:transition>
    <p:fade/>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1028107"/>
      </p:ext>
    </p:extLst>
  </p:cSld>
  <p:clrMapOvr>
    <a:masterClrMapping/>
  </p:clrMapOvr>
  <p:transition>
    <p:fade/>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7308329"/>
      </p:ext>
    </p:extLst>
  </p:cSld>
  <p:clrMapOvr>
    <a:masterClrMapping/>
  </p:clrMapOvr>
  <p:transition>
    <p:fade/>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5209413"/>
      </p:ext>
    </p:extLst>
  </p:cSld>
  <p:clrMapOvr>
    <a:masterClrMapping/>
  </p:clrMapOvr>
  <p:transition>
    <p:fade/>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61116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05083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36433437"/>
      </p:ext>
    </p:extLst>
  </p:cSld>
  <p:clrMapOvr>
    <a:masterClrMapping/>
  </p:clrMapOvr>
  <p:transition>
    <p:fade/>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69529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184186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773689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69055594"/>
      </p:ext>
    </p:extLst>
  </p:cSld>
  <p:clrMapOvr>
    <a:masterClrMapping/>
  </p:clrMapOvr>
  <p:transition>
    <p:fade/>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34221227"/>
      </p:ext>
    </p:extLst>
  </p:cSld>
  <p:clrMapOvr>
    <a:masterClrMapping/>
  </p:clrMapOvr>
  <p:transition>
    <p:fad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98092414"/>
      </p:ext>
    </p:extLst>
  </p:cSld>
  <p:clrMapOvr>
    <a:masterClrMapping/>
  </p:clrMapOvr>
  <p:transition>
    <p:fade/>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19364332"/>
      </p:ext>
    </p:extLst>
  </p:cSld>
  <p:clrMapOvr>
    <a:masterClrMapping/>
  </p:clrMapOvr>
  <p:transition>
    <p:fade/>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886779227"/>
      </p:ext>
    </p:extLst>
  </p:cSld>
  <p:clrMapOvr>
    <a:masterClrMapping/>
  </p:clrMapOvr>
  <p:transition>
    <p:fade/>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0539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316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27013"/>
      </p:ext>
    </p:extLst>
  </p:cSld>
  <p:clrMapOvr>
    <a:masterClrMapping/>
  </p:clrMapOvr>
  <p:transition>
    <p:fad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248511"/>
      </p:ext>
    </p:extLst>
  </p:cSld>
  <p:clrMapOvr>
    <a:masterClrMapping/>
  </p:clrMapOvr>
  <p:transition>
    <p:fad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24113"/>
      </p:ext>
    </p:extLst>
  </p:cSld>
  <p:clrMapOvr>
    <a:masterClrMapping/>
  </p:clrMapOvr>
  <p:transition>
    <p:fade/>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3758106"/>
      </p:ext>
    </p:extLst>
  </p:cSld>
  <p:clrMapOvr>
    <a:masterClrMapping/>
  </p:clrMapOvr>
  <p:transition>
    <p:fade/>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80572408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5451494"/>
      </p:ext>
    </p:extLst>
  </p:cSld>
  <p:clrMapOvr>
    <a:masterClrMapping/>
  </p:clrMapOvr>
  <p:transition>
    <p:fade/>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92577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24524"/>
      </p:ext>
    </p:extLst>
  </p:cSld>
  <p:clrMapOvr>
    <a:masterClrMapping/>
  </p:clrMapOvr>
  <p:transition>
    <p:fade/>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4005027609"/>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708790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484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532034"/>
      </p:ext>
    </p:extLst>
  </p:cSld>
  <p:clrMapOvr>
    <a:masterClrMapping/>
  </p:clrMapOvr>
  <p:transition>
    <p:fade/>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594447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931255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1323913"/>
      </p:ext>
    </p:extLst>
  </p:cSld>
  <p:clrMapOvr>
    <a:masterClrMapping/>
  </p:clrMapOvr>
  <p:transition>
    <p:fade/>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2656689"/>
      </p:ext>
    </p:extLst>
  </p:cSld>
  <p:clrMapOvr>
    <a:masterClrMapping/>
  </p:clrMapOvr>
  <p:transition>
    <p:fade/>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9360934"/>
      </p:ext>
    </p:extLst>
  </p:cSld>
  <p:clrMapOvr>
    <a:masterClrMapping/>
  </p:clrMapOvr>
  <p:transition>
    <p:fade/>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2443187"/>
      </p:ext>
    </p:extLst>
  </p:cSld>
  <p:clrMapOvr>
    <a:masterClrMapping/>
  </p:clrMapOvr>
  <p:transition>
    <p:fade/>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6333833"/>
      </p:ext>
    </p:extLst>
  </p:cSld>
  <p:clrMapOvr>
    <a:masterClrMapping/>
  </p:clrMapOvr>
  <p:transition>
    <p:fade/>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33323"/>
      </p:ext>
    </p:extLst>
  </p:cSld>
  <p:clrMapOvr>
    <a:masterClrMapping/>
  </p:clrMapOvr>
  <p:transition>
    <p:fade/>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367354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40575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5426444"/>
      </p:ext>
    </p:extLst>
  </p:cSld>
  <p:clrMapOvr>
    <a:masterClrMapping/>
  </p:clrMapOvr>
  <p:transition>
    <p:fade/>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7730535"/>
      </p:ext>
    </p:extLst>
  </p:cSld>
  <p:clrMapOvr>
    <a:masterClrMapping/>
  </p:clrMapOvr>
  <p:transition>
    <p:fade/>
  </p:transition>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368854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823208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515364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24256760"/>
      </p:ext>
    </p:extLst>
  </p:cSld>
  <p:clrMapOvr>
    <a:masterClrMapping/>
  </p:clrMapOvr>
  <p:transition>
    <p:fade/>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32074302"/>
      </p:ext>
    </p:extLst>
  </p:cSld>
  <p:clrMapOvr>
    <a:masterClrMapping/>
  </p:clrMapOvr>
  <p:transition>
    <p:fade/>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45792552"/>
      </p:ext>
    </p:extLst>
  </p:cSld>
  <p:clrMapOvr>
    <a:masterClrMapping/>
  </p:clrMapOvr>
  <p:transition>
    <p:fade/>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66587274"/>
      </p:ext>
    </p:extLst>
  </p:cSld>
  <p:clrMapOvr>
    <a:masterClrMapping/>
  </p:clrMapOvr>
  <p:transition>
    <p:fade/>
  </p:transition>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46774670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1509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3910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37617"/>
      </p:ext>
    </p:extLst>
  </p:cSld>
  <p:clrMapOvr>
    <a:masterClrMapping/>
  </p:clrMapOvr>
  <p:transition>
    <p:fade/>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716600"/>
      </p:ext>
    </p:extLst>
  </p:cSld>
  <p:clrMapOvr>
    <a:masterClrMapping/>
  </p:clrMapOvr>
  <p:transition>
    <p:fade/>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559495"/>
      </p:ext>
    </p:extLst>
  </p:cSld>
  <p:clrMapOvr>
    <a:masterClrMapping/>
  </p:clrMapOvr>
  <p:transition>
    <p:fade/>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2985622"/>
      </p:ext>
    </p:extLst>
  </p:cSld>
  <p:clrMapOvr>
    <a:masterClrMapping/>
  </p:clrMapOvr>
  <p:transition>
    <p:fade/>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14094865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52161502"/>
      </p:ext>
    </p:extLst>
  </p:cSld>
  <p:clrMapOvr>
    <a:masterClrMapping/>
  </p:clrMapOvr>
  <p:transition>
    <p:fade/>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154818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974864"/>
      </p:ext>
    </p:extLst>
  </p:cSld>
  <p:clrMapOvr>
    <a:masterClrMapping/>
  </p:clrMapOvr>
  <p:transition>
    <p:fade/>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10460250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85820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058162"/>
      </p:ext>
    </p:extLst>
  </p:cSld>
  <p:clrMapOvr>
    <a:masterClrMapping/>
  </p:clrMapOvr>
  <p:transition>
    <p:fade/>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092014"/>
      </p:ext>
    </p:extLst>
  </p:cSld>
  <p:clrMapOvr>
    <a:masterClrMapping/>
  </p:clrMapOvr>
  <p:transition>
    <p:fade/>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2842900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28174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0968075"/>
      </p:ext>
    </p:extLst>
  </p:cSld>
  <p:clrMapOvr>
    <a:masterClrMapping/>
  </p:clrMapOvr>
  <p:transition>
    <p:fade/>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668544"/>
      </p:ext>
    </p:extLst>
  </p:cSld>
  <p:clrMapOvr>
    <a:masterClrMapping/>
  </p:clrMapOvr>
  <p:transition>
    <p:fade/>
  </p:transition>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3633721"/>
      </p:ext>
    </p:extLst>
  </p:cSld>
  <p:clrMapOvr>
    <a:masterClrMapping/>
  </p:clrMapOvr>
  <p:transition>
    <p:fade/>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6869892"/>
      </p:ext>
    </p:extLst>
  </p:cSld>
  <p:clrMapOvr>
    <a:masterClrMapping/>
  </p:clrMapOvr>
  <p:transition>
    <p:fade/>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3812179"/>
      </p:ext>
    </p:extLst>
  </p:cSld>
  <p:clrMapOvr>
    <a:masterClrMapping/>
  </p:clrMapOvr>
  <p:transition>
    <p:fade/>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272733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AB87-34BE-4E52-8866-A6B518FBEDC0}"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6F0C5-7BEB-4AE7-8625-B8CF04B060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77909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9178850"/>
      </p:ext>
    </p:extLst>
  </p:cSld>
  <p:clrMapOvr>
    <a:masterClrMapping/>
  </p:clrMapOvr>
  <p:transition>
    <p:fade/>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0106304"/>
      </p:ext>
    </p:extLst>
  </p:cSld>
  <p:clrMapOvr>
    <a:masterClrMapping/>
  </p:clrMapOvr>
  <p:transition>
    <p:fade/>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0027331"/>
      </p:ext>
    </p:extLst>
  </p:cSld>
  <p:clrMapOvr>
    <a:masterClrMapping/>
  </p:clrMapOvr>
  <p:transition>
    <p:fade/>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631698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686293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960695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76750415"/>
      </p:ext>
    </p:extLst>
  </p:cSld>
  <p:clrMapOvr>
    <a:masterClrMapping/>
  </p:clrMapOvr>
  <p:transition>
    <p:fade/>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10862456"/>
      </p:ext>
    </p:extLst>
  </p:cSld>
  <p:clrMapOvr>
    <a:masterClrMapping/>
  </p:clrMapOvr>
  <p:transition>
    <p:fade/>
  </p:transition>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01648696"/>
      </p:ext>
    </p:extLst>
  </p:cSld>
  <p:clrMapOvr>
    <a:masterClrMapping/>
  </p:clrMapOvr>
  <p:transition>
    <p:fade/>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0678082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8"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3" y="4309890"/>
            <a:ext cx="7315137" cy="635173"/>
          </a:xfrm>
          <a:solidFill>
            <a:schemeClr val="accent2"/>
          </a:solidFill>
        </p:spPr>
        <p:txBody>
          <a:bodyPr lIns="146304" tIns="109728" rIns="146304" bIns="109728">
            <a:noAutofit/>
          </a:bodyPr>
          <a:lstStyle>
            <a:lvl1pPr marL="0" indent="0">
              <a:spcBef>
                <a:spcPts val="0"/>
              </a:spcBef>
              <a:buNone/>
              <a:defRPr sz="3199"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702" y="6678219"/>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199" baseline="0">
                <a:solidFill>
                  <a:schemeClr val="bg1"/>
                </a:solidFill>
                <a:latin typeface="+mj-lt"/>
              </a:defRPr>
            </a:lvl1pPr>
            <a:lvl2pPr marL="342807" indent="0">
              <a:buFontTx/>
              <a:buNone/>
              <a:defRPr sz="1599">
                <a:latin typeface="+mn-lt"/>
              </a:defRPr>
            </a:lvl2pPr>
            <a:lvl3pPr marL="571344" indent="0">
              <a:buFontTx/>
              <a:buNone/>
              <a:defRPr sz="1599">
                <a:latin typeface="+mn-lt"/>
              </a:defRPr>
            </a:lvl3pPr>
            <a:lvl4pPr marL="799882" indent="0">
              <a:buFontTx/>
              <a:buNone/>
              <a:defRPr sz="1599">
                <a:latin typeface="+mn-lt"/>
              </a:defRPr>
            </a:lvl4pPr>
            <a:lvl5pPr marL="1028419" indent="0">
              <a:buFontTx/>
              <a:buNone/>
              <a:defRPr sz="1599">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8" y="1343900"/>
            <a:ext cx="4733925" cy="1391363"/>
          </a:xfrm>
          <a:prstGeom prst="rect">
            <a:avLst/>
          </a:prstGeom>
        </p:spPr>
      </p:pic>
    </p:spTree>
    <p:extLst>
      <p:ext uri="{BB962C8B-B14F-4D97-AF65-F5344CB8AC3E}">
        <p14:creationId xmlns:p14="http://schemas.microsoft.com/office/powerpoint/2010/main" val="2474249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588013992"/>
      </p:ext>
    </p:extLst>
  </p:cSld>
  <p:clrMapOvr>
    <a:masterClrMapping/>
  </p:clrMapOvr>
  <p:transition>
    <p:fade/>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5924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892081"/>
      </p:ext>
    </p:extLst>
  </p:cSld>
  <p:clrMapOvr>
    <a:masterClrMapping/>
  </p:clrMapOvr>
  <p:transition>
    <p:fade/>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20031"/>
      </p:ext>
    </p:extLst>
  </p:cSld>
  <p:clrMapOvr>
    <a:masterClrMapping/>
  </p:clrMapOvr>
  <p:transition>
    <p:fade/>
  </p:transition>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974361"/>
      </p:ext>
    </p:extLst>
  </p:cSld>
  <p:clrMapOvr>
    <a:masterClrMapping/>
  </p:clrMapOvr>
  <p:transition>
    <p:fade/>
  </p:transition>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8290348"/>
      </p:ext>
    </p:extLst>
  </p:cSld>
  <p:clrMapOvr>
    <a:masterClrMapping/>
  </p:clrMapOvr>
  <p:transition>
    <p:fade/>
  </p:transition>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9360123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63071343"/>
      </p:ext>
    </p:extLst>
  </p:cSld>
  <p:clrMapOvr>
    <a:masterClrMapping/>
  </p:clrMapOvr>
  <p:transition>
    <p:fade/>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205028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31089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ew Standard Master">
    <p:bg bwMode="auto">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399"/>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9"/>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3633165670"/>
      </p:ext>
    </p:extLst>
  </p:cSld>
  <p:clrMapOvr>
    <a:masterClrMapping/>
  </p:clrMapOvr>
  <p:transition>
    <p:fad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2358161990"/>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0057693"/>
      </p:ext>
    </p:extLst>
  </p:cSld>
  <p:clrMapOvr>
    <a:masterClrMapping/>
  </p:clrMapOvr>
  <p:transition>
    <p:fade/>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758826"/>
      </p:ext>
    </p:extLst>
  </p:cSld>
  <p:clrMapOvr>
    <a:masterClrMapping/>
  </p:clrMapOvr>
  <p:transition>
    <p:fade/>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2382725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809700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095898"/>
      </p:ext>
    </p:extLst>
  </p:cSld>
  <p:clrMapOvr>
    <a:masterClrMapping/>
  </p:clrMapOvr>
  <p:transition>
    <p:fade/>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0176930"/>
      </p:ext>
    </p:extLst>
  </p:cSld>
  <p:clrMapOvr>
    <a:masterClrMapping/>
  </p:clrMapOvr>
  <p:transition>
    <p:fade/>
  </p:transition>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7312674"/>
      </p:ext>
    </p:extLst>
  </p:cSld>
  <p:clrMapOvr>
    <a:masterClrMapping/>
  </p:clrMapOvr>
  <p:transition>
    <p:fade/>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1722742"/>
      </p:ext>
    </p:extLst>
  </p:cSld>
  <p:clrMapOvr>
    <a:masterClrMapping/>
  </p:clrMapOvr>
  <p:transition>
    <p:fade/>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448578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pPr defTabSz="932563"/>
            <a:fld id="{0626A314-07C3-4D18-A5FC-2D5811D0A94B}" type="datetimeFigureOut">
              <a:rPr lang="en-NZ" smtClean="0">
                <a:solidFill>
                  <a:srgbClr val="FFFFFF"/>
                </a:solidFill>
              </a:rPr>
              <a:pPr defTabSz="932563"/>
              <a:t>3/09/2015</a:t>
            </a:fld>
            <a:endParaRPr lang="en-NZ" dirty="0">
              <a:solidFill>
                <a:srgbClr val="FFFFFF"/>
              </a:solidFill>
            </a:endParaRPr>
          </a:p>
        </p:txBody>
      </p:sp>
      <p:sp>
        <p:nvSpPr>
          <p:cNvPr id="4" name="Footer Placeholder 3"/>
          <p:cNvSpPr>
            <a:spLocks noGrp="1"/>
          </p:cNvSpPr>
          <p:nvPr>
            <p:ph type="ftr" sz="quarter" idx="11"/>
          </p:nvPr>
        </p:nvSpPr>
        <p:spPr>
          <a:xfrm>
            <a:off x="4119564" y="6483350"/>
            <a:ext cx="4197350" cy="371475"/>
          </a:xfrm>
          <a:prstGeom prst="rect">
            <a:avLst/>
          </a:prstGeom>
        </p:spPr>
        <p:txBody>
          <a:bodyPr/>
          <a:lstStyle/>
          <a:p>
            <a:pPr defTabSz="932563"/>
            <a:endParaRPr lang="en-NZ" dirty="0">
              <a:solidFill>
                <a:srgbClr val="FFFFFF"/>
              </a:solidFill>
            </a:endParaRPr>
          </a:p>
        </p:txBody>
      </p:sp>
      <p:sp>
        <p:nvSpPr>
          <p:cNvPr id="5" name="Slide Number Placeholder 4"/>
          <p:cNvSpPr>
            <a:spLocks noGrp="1"/>
          </p:cNvSpPr>
          <p:nvPr>
            <p:ph type="sldNum" sz="quarter" idx="12"/>
          </p:nvPr>
        </p:nvSpPr>
        <p:spPr>
          <a:xfrm>
            <a:off x="8783639" y="6483350"/>
            <a:ext cx="2797175" cy="371475"/>
          </a:xfrm>
          <a:prstGeom prst="rect">
            <a:avLst/>
          </a:prstGeom>
        </p:spPr>
        <p:txBody>
          <a:bodyPr/>
          <a:lstStyle/>
          <a:p>
            <a:pPr defTabSz="932563"/>
            <a:fld id="{FB0C7228-8968-4EAD-A859-852F0E05042B}" type="slidenum">
              <a:rPr lang="en-NZ" smtClean="0">
                <a:solidFill>
                  <a:srgbClr val="FFFFFF"/>
                </a:solidFill>
              </a:rPr>
              <a:pPr defTabSz="932563"/>
              <a:t>‹#›</a:t>
            </a:fld>
            <a:endParaRPr lang="en-NZ" dirty="0">
              <a:solidFill>
                <a:srgbClr val="FFFFFF"/>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1" y="1"/>
            <a:ext cx="12496800" cy="7002462"/>
          </a:xfrm>
          <a:prstGeom prst="rect">
            <a:avLst/>
          </a:prstGeom>
        </p:spPr>
      </p:pic>
      <p:sp>
        <p:nvSpPr>
          <p:cNvPr id="7" name="Rectangle 6"/>
          <p:cNvSpPr/>
          <p:nvPr userDrawn="1"/>
        </p:nvSpPr>
        <p:spPr bwMode="gray">
          <a:xfrm>
            <a:off x="-30161"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9837" y="6678219"/>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8" y="2875069"/>
            <a:ext cx="4261830" cy="2782028"/>
          </a:xfrm>
          <a:prstGeom prst="rect">
            <a:avLst/>
          </a:prstGeom>
        </p:spPr>
      </p:pic>
    </p:spTree>
    <p:extLst>
      <p:ext uri="{BB962C8B-B14F-4D97-AF65-F5344CB8AC3E}">
        <p14:creationId xmlns:p14="http://schemas.microsoft.com/office/powerpoint/2010/main" val="670720085"/>
      </p:ext>
    </p:extLst>
  </p:cSld>
  <p:clrMapOvr>
    <a:masterClrMapping/>
  </p:clrMapOvr>
  <p:transition>
    <p:fade/>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1698027"/>
      </p:ext>
    </p:extLst>
  </p:cSld>
  <p:clrMapOvr>
    <a:masterClrMapping/>
  </p:clrMapOvr>
  <p:transition>
    <p:fade/>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3148531"/>
      </p:ext>
    </p:extLst>
  </p:cSld>
  <p:clrMapOvr>
    <a:masterClrMapping/>
  </p:clrMapOvr>
  <p:transition>
    <p:fade/>
  </p:transition>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1072076"/>
      </p:ext>
    </p:extLst>
  </p:cSld>
  <p:clrMapOvr>
    <a:masterClrMapping/>
  </p:clrMapOvr>
  <p:transition>
    <p:fade/>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88004444"/>
      </p:ext>
    </p:extLst>
  </p:cSld>
  <p:clrMapOvr>
    <a:masterClrMapping/>
  </p:clrMapOvr>
  <p:transition>
    <p:fade/>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13375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300747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965459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56687864"/>
      </p:ext>
    </p:extLst>
  </p:cSld>
  <p:clrMapOvr>
    <a:masterClrMapping/>
  </p:clrMapOvr>
  <p:transition>
    <p:fade/>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8866134"/>
      </p:ext>
    </p:extLst>
  </p:cSld>
  <p:clrMapOvr>
    <a:masterClrMapping/>
  </p:clrMapOvr>
  <p:transition>
    <p:fade/>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2196950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8"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3" y="4309890"/>
            <a:ext cx="7315137" cy="635173"/>
          </a:xfrm>
          <a:solidFill>
            <a:schemeClr val="accent2"/>
          </a:solidFill>
        </p:spPr>
        <p:txBody>
          <a:bodyPr lIns="146304" tIns="109728" rIns="146304" bIns="109728">
            <a:noAutofit/>
          </a:bodyPr>
          <a:lstStyle>
            <a:lvl1pPr marL="0" indent="0">
              <a:spcBef>
                <a:spcPts val="0"/>
              </a:spcBef>
              <a:buNone/>
              <a:defRPr sz="3199"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702" y="6678219"/>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199" baseline="0">
                <a:solidFill>
                  <a:schemeClr val="bg1"/>
                </a:solidFill>
                <a:latin typeface="+mj-lt"/>
              </a:defRPr>
            </a:lvl1pPr>
            <a:lvl2pPr marL="342807" indent="0">
              <a:buFontTx/>
              <a:buNone/>
              <a:defRPr sz="1599">
                <a:latin typeface="+mn-lt"/>
              </a:defRPr>
            </a:lvl2pPr>
            <a:lvl3pPr marL="571344" indent="0">
              <a:buFontTx/>
              <a:buNone/>
              <a:defRPr sz="1599">
                <a:latin typeface="+mn-lt"/>
              </a:defRPr>
            </a:lvl3pPr>
            <a:lvl4pPr marL="799882" indent="0">
              <a:buFontTx/>
              <a:buNone/>
              <a:defRPr sz="1599">
                <a:latin typeface="+mn-lt"/>
              </a:defRPr>
            </a:lvl4pPr>
            <a:lvl5pPr marL="1028419" indent="0">
              <a:buFontTx/>
              <a:buNone/>
              <a:defRPr sz="1599">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8" y="1343900"/>
            <a:ext cx="4733925" cy="1391363"/>
          </a:xfrm>
          <a:prstGeom prst="rect">
            <a:avLst/>
          </a:prstGeom>
        </p:spPr>
      </p:pic>
    </p:spTree>
    <p:extLst>
      <p:ext uri="{BB962C8B-B14F-4D97-AF65-F5344CB8AC3E}">
        <p14:creationId xmlns:p14="http://schemas.microsoft.com/office/powerpoint/2010/main" val="516184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32317066"/>
      </p:ext>
    </p:extLst>
  </p:cSld>
  <p:clrMapOvr>
    <a:masterClrMapping/>
  </p:clrMapOvr>
  <p:transition>
    <p:fade/>
  </p:transition>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343277082"/>
      </p:ext>
    </p:extLst>
  </p:cSld>
  <p:clrMapOvr>
    <a:masterClrMapping/>
  </p:clrMapOvr>
  <p:transition>
    <p:fade/>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7638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269848"/>
      </p:ext>
    </p:extLst>
  </p:cSld>
  <p:clrMapOvr>
    <a:masterClrMapping/>
  </p:clrMapOvr>
  <p:transition>
    <p:fade/>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721940"/>
      </p:ext>
    </p:extLst>
  </p:cSld>
  <p:clrMapOvr>
    <a:masterClrMapping/>
  </p:clrMapOvr>
  <p:transition>
    <p:fade/>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38188"/>
      </p:ext>
    </p:extLst>
  </p:cSld>
  <p:clrMapOvr>
    <a:masterClrMapping/>
  </p:clrMapOvr>
  <p:transition>
    <p:fade/>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1161235"/>
      </p:ext>
    </p:extLst>
  </p:cSld>
  <p:clrMapOvr>
    <a:masterClrMapping/>
  </p:clrMapOvr>
  <p:transition>
    <p:fade/>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9487195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60707744"/>
      </p:ext>
    </p:extLst>
  </p:cSld>
  <p:clrMapOvr>
    <a:masterClrMapping/>
  </p:clrMapOvr>
  <p:transition>
    <p:fade/>
  </p:transition>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093663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1020982"/>
      </p:ext>
    </p:extLst>
  </p:cSld>
  <p:clrMapOvr>
    <a:masterClrMapping/>
  </p:clrMapOvr>
  <p:transition>
    <p:fade/>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699032"/>
      </p:ext>
    </p:extLst>
  </p:cSld>
  <p:clrMapOvr>
    <a:masterClrMapping/>
  </p:clrMapOvr>
  <p:transition>
    <p:fade/>
  </p:transition>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242903201"/>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256702"/>
      </p:ext>
    </p:extLst>
  </p:cSld>
  <p:clrMapOvr>
    <a:masterClrMapping/>
  </p:clrMapOvr>
  <p:transition>
    <p:fade/>
  </p:transition>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378813"/>
      </p:ext>
    </p:extLst>
  </p:cSld>
  <p:clrMapOvr>
    <a:masterClrMapping/>
  </p:clrMapOvr>
  <p:transition>
    <p:fade/>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3391871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110716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183587"/>
      </p:ext>
    </p:extLst>
  </p:cSld>
  <p:clrMapOvr>
    <a:masterClrMapping/>
  </p:clrMapOvr>
  <p:transition>
    <p:fade/>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1828741"/>
      </p:ext>
    </p:extLst>
  </p:cSld>
  <p:clrMapOvr>
    <a:masterClrMapping/>
  </p:clrMapOvr>
  <p:transition>
    <p:fade/>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8143602"/>
      </p:ext>
    </p:extLst>
  </p:cSld>
  <p:clrMapOvr>
    <a:masterClrMapping/>
  </p:clrMapOvr>
  <p:transition>
    <p:fade/>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78073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9068364"/>
      </p:ext>
    </p:extLst>
  </p:cSld>
  <p:clrMapOvr>
    <a:masterClrMapping/>
  </p:clrMapOvr>
  <p:transition>
    <p:fade/>
  </p:transition>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181134"/>
      </p:ext>
    </p:extLst>
  </p:cSld>
  <p:clrMapOvr>
    <a:masterClrMapping/>
  </p:clrMapOvr>
  <p:transition>
    <p:fade/>
  </p:transition>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2439727"/>
      </p:ext>
    </p:extLst>
  </p:cSld>
  <p:clrMapOvr>
    <a:masterClrMapping/>
  </p:clrMapOvr>
  <p:transition>
    <p:fade/>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846149"/>
      </p:ext>
    </p:extLst>
  </p:cSld>
  <p:clrMapOvr>
    <a:masterClrMapping/>
  </p:clrMapOvr>
  <p:transition>
    <p:fade/>
  </p:transition>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6657316"/>
      </p:ext>
    </p:extLst>
  </p:cSld>
  <p:clrMapOvr>
    <a:masterClrMapping/>
  </p:clrMapOvr>
  <p:transition>
    <p:fade/>
  </p:transition>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1667417"/>
      </p:ext>
    </p:extLst>
  </p:cSld>
  <p:clrMapOvr>
    <a:masterClrMapping/>
  </p:clrMapOvr>
  <p:transition>
    <p:fade/>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655610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094820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173978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68340416"/>
      </p:ext>
    </p:extLst>
  </p:cSld>
  <p:clrMapOvr>
    <a:masterClrMapping/>
  </p:clrMapOvr>
  <p:transition>
    <p:fade/>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8071389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3166404"/>
      </p:ext>
    </p:extLst>
  </p:cSld>
  <p:clrMapOvr>
    <a:masterClrMapping/>
  </p:clrMapOvr>
  <p:transition>
    <p:fade/>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20147348"/>
      </p:ext>
    </p:extLst>
  </p:cSld>
  <p:clrMapOvr>
    <a:masterClrMapping/>
  </p:clrMapOvr>
  <p:transition>
    <p:fade/>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25577177"/>
      </p:ext>
    </p:extLst>
  </p:cSld>
  <p:clrMapOvr>
    <a:masterClrMapping/>
  </p:clrMapOvr>
  <p:transition>
    <p:fade/>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796368087"/>
      </p:ext>
    </p:extLst>
  </p:cSld>
  <p:clrMapOvr>
    <a:masterClrMapping/>
  </p:clrMapOvr>
  <p:transition>
    <p:fade/>
  </p:transition>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5138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04251"/>
      </p:ext>
    </p:extLst>
  </p:cSld>
  <p:clrMapOvr>
    <a:masterClrMapping/>
  </p:clrMapOvr>
  <p:transition>
    <p:fade/>
  </p:transition>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4369"/>
      </p:ext>
    </p:extLst>
  </p:cSld>
  <p:clrMapOvr>
    <a:masterClrMapping/>
  </p:clrMapOvr>
  <p:transition>
    <p:fade/>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831869"/>
      </p:ext>
    </p:extLst>
  </p:cSld>
  <p:clrMapOvr>
    <a:masterClrMapping/>
  </p:clrMapOvr>
  <p:transition>
    <p:fade/>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3356306"/>
      </p:ext>
    </p:extLst>
  </p:cSld>
  <p:clrMapOvr>
    <a:masterClrMapping/>
  </p:clrMapOvr>
  <p:transition>
    <p:fade/>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14889683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9834263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7342708"/>
      </p:ext>
    </p:extLst>
  </p:cSld>
  <p:clrMapOvr>
    <a:masterClrMapping/>
  </p:clrMapOvr>
  <p:transition>
    <p:fade/>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01485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90835"/>
      </p:ext>
    </p:extLst>
  </p:cSld>
  <p:clrMapOvr>
    <a:masterClrMapping/>
  </p:clrMapOvr>
  <p:transition>
    <p:fade/>
  </p:transition>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3928963712"/>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5705900"/>
      </p:ext>
    </p:extLst>
  </p:cSld>
  <p:clrMapOvr>
    <a:masterClrMapping/>
  </p:clrMapOvr>
  <p:transition>
    <p:fade/>
  </p:transition>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393792"/>
      </p:ext>
    </p:extLst>
  </p:cSld>
  <p:clrMapOvr>
    <a:masterClrMapping/>
  </p:clrMapOvr>
  <p:transition>
    <p:fade/>
  </p:transition>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1"/>
            <a:ext cx="1552931" cy="3326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281" y="493939"/>
            <a:ext cx="7500693" cy="1371600"/>
          </a:xfrm>
          <a:prstGeom prst="rect">
            <a:avLst/>
          </a:prstGeom>
        </p:spPr>
      </p:pic>
    </p:spTree>
    <p:extLst>
      <p:ext uri="{BB962C8B-B14F-4D97-AF65-F5344CB8AC3E}">
        <p14:creationId xmlns:p14="http://schemas.microsoft.com/office/powerpoint/2010/main" val="233589986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p:nvSpPr>
        <p:spPr bwMode="auto">
          <a:xfrm>
            <a:off x="3176" y="4395789"/>
            <a:ext cx="12433300" cy="2601913"/>
          </a:xfrm>
          <a:prstGeom prst="rect">
            <a:avLst/>
          </a:prstGeom>
          <a:solidFill>
            <a:srgbClr val="4D9ED7"/>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FFFFFF"/>
              </a:solidFill>
            </a:endParaRPr>
          </a:p>
        </p:txBody>
      </p:sp>
      <p:sp>
        <p:nvSpPr>
          <p:cNvPr id="10" name="Rectangle 7"/>
          <p:cNvSpPr>
            <a:spLocks noChangeArrowheads="1"/>
          </p:cNvSpPr>
          <p:nvPr/>
        </p:nvSpPr>
        <p:spPr bwMode="auto">
          <a:xfrm>
            <a:off x="1" y="5843588"/>
            <a:ext cx="12433301" cy="1154113"/>
          </a:xfrm>
          <a:prstGeom prst="rect">
            <a:avLst/>
          </a:prstGeom>
          <a:solidFill>
            <a:srgbClr val="00188F"/>
          </a:solidFill>
          <a:ln>
            <a:noFill/>
          </a:ln>
          <a:extLst/>
        </p:spPr>
        <p:txBody>
          <a:bodyPr vert="horz" wrap="square" lIns="91427" tIns="45713" rIns="91427" bIns="45713" numCol="1" anchor="t" anchorCtr="0" compatLnSpc="1">
            <a:prstTxWarp prst="textNoShape">
              <a:avLst/>
            </a:prstTxWarp>
          </a:bodyPr>
          <a:lstStyle/>
          <a:p>
            <a:pPr defTabSz="932597"/>
            <a:endParaRPr lang="en-US" sz="1800">
              <a:solidFill>
                <a:srgbClr val="FFFFFF"/>
              </a:solidFill>
            </a:endParaRPr>
          </a:p>
        </p:txBody>
      </p:sp>
      <p:sp>
        <p:nvSpPr>
          <p:cNvPr id="11" name="Rectangle 8"/>
          <p:cNvSpPr>
            <a:spLocks noChangeArrowheads="1"/>
          </p:cNvSpPr>
          <p:nvPr/>
        </p:nvSpPr>
        <p:spPr bwMode="auto">
          <a:xfrm>
            <a:off x="3176" y="3409951"/>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sz="1800">
              <a:solidFill>
                <a:srgbClr val="FFFFFF"/>
              </a:solidFill>
            </a:endParaRPr>
          </a:p>
        </p:txBody>
      </p:sp>
      <p:sp>
        <p:nvSpPr>
          <p:cNvPr id="13" name="Rectangle 12"/>
          <p:cNvSpPr/>
          <p:nvPr/>
        </p:nvSpPr>
        <p:spPr bwMode="white">
          <a:xfrm>
            <a:off x="636"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sz="1800">
              <a:solidFill>
                <a:srgbClr val="FFFFFF"/>
              </a:solidFill>
            </a:endParaRPr>
          </a:p>
        </p:txBody>
      </p:sp>
      <p:sp>
        <p:nvSpPr>
          <p:cNvPr id="14"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
        <p:nvSpPr>
          <p:cNvPr id="17"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Tree>
    <p:extLst>
      <p:ext uri="{BB962C8B-B14F-4D97-AF65-F5344CB8AC3E}">
        <p14:creationId xmlns:p14="http://schemas.microsoft.com/office/powerpoint/2010/main" val="36358231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sz="1800">
              <a:solidFill>
                <a:srgbClr val="FFFFFF"/>
              </a:solidFill>
            </a:endParaRPr>
          </a:p>
        </p:txBody>
      </p:sp>
      <p:sp>
        <p:nvSpPr>
          <p:cNvPr id="14"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
        <p:nvSpPr>
          <p:cNvPr id="15"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Tree>
    <p:extLst>
      <p:ext uri="{BB962C8B-B14F-4D97-AF65-F5344CB8AC3E}">
        <p14:creationId xmlns:p14="http://schemas.microsoft.com/office/powerpoint/2010/main" val="52324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Confidentiality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Tree>
    <p:extLst>
      <p:ext uri="{BB962C8B-B14F-4D97-AF65-F5344CB8AC3E}">
        <p14:creationId xmlns:p14="http://schemas.microsoft.com/office/powerpoint/2010/main" val="2419059286"/>
      </p:ext>
    </p:extLst>
  </p:cSld>
  <p:clrMapOvr>
    <a:masterClrMapping/>
  </p:clrMapOvr>
  <p:transition>
    <p:fade/>
  </p:transition>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1718" y="304193"/>
            <a:ext cx="5395170" cy="6400800"/>
          </a:xfrm>
          <a:prstGeom prst="rect">
            <a:avLst/>
          </a:prstGeom>
        </p:spPr>
      </p:pic>
      <p:sp>
        <p:nvSpPr>
          <p:cNvPr id="4" name="Rectangle 3"/>
          <p:cNvSpPr/>
          <p:nvPr/>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685508"/>
            <a:ext cx="7315200" cy="1829593"/>
          </a:xfrm>
          <a:noFill/>
        </p:spPr>
        <p:txBody>
          <a:bodyPr lIns="182880" tIns="146304" rIns="182880" bIns="146304">
            <a:noAutofit/>
          </a:bodyPr>
          <a:lstStyle>
            <a:lvl1pPr marL="0" indent="0">
              <a:spcBef>
                <a:spcPts val="0"/>
              </a:spcBef>
              <a:buNone/>
              <a:defRPr sz="3599"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sp>
        <p:nvSpPr>
          <p:cNvPr id="7"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8268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0742180"/>
      </p:ext>
    </p:extLst>
  </p:cSld>
  <p:clrMapOvr>
    <a:masterClrMapping/>
  </p:clrMapOvr>
  <p:transition>
    <p:fade/>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36" y="2965618"/>
            <a:ext cx="12435840" cy="3653682"/>
          </a:xfrm>
          <a:prstGeom prst="rect">
            <a:avLst/>
          </a:prstGeom>
        </p:spPr>
      </p:pic>
      <p:sp>
        <p:nvSpPr>
          <p:cNvPr id="4" name="Rectangle 3"/>
          <p:cNvSpPr/>
          <p:nvPr/>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9143999" cy="2751698"/>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Video title</a:t>
            </a:r>
            <a:endParaRPr lang="en-US" dirty="0"/>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8877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smtClean="0"/>
              <a:t>Section title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430191950"/>
      </p:ext>
    </p:extLst>
  </p:cSld>
  <p:clrMapOvr>
    <a:masterClrMapping/>
  </p:clrMapOvr>
  <p:transition>
    <p:fade/>
  </p:transition>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43467308"/>
      </p:ext>
    </p:extLst>
  </p:cSld>
  <p:clrMapOvr>
    <a:masterClrMapping/>
  </p:clrMapOvr>
  <p:transition>
    <p:fade/>
  </p:transition>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28356981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73992859"/>
      </p:ext>
    </p:extLst>
  </p:cSld>
  <p:clrMapOvr>
    <a:masterClrMapping/>
  </p:clrMapOvr>
  <p:transition>
    <p:fade/>
  </p:transition>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757179109"/>
      </p:ext>
    </p:extLst>
  </p:cSld>
  <p:clrMapOvr>
    <a:masterClrMapping/>
  </p:clrMapOvr>
  <p:transition>
    <p:fade/>
  </p:transition>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880434529"/>
      </p:ext>
    </p:extLst>
  </p:cSld>
  <p:clrMapOvr>
    <a:masterClrMapping/>
  </p:clrMapOvr>
  <p:transition>
    <p:fade/>
  </p:transition>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7035"/>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7035"/>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180081943"/>
      </p:ext>
    </p:extLst>
  </p:cSld>
  <p:clrMapOvr>
    <a:masterClrMapping/>
  </p:clrMapOvr>
  <p:transition>
    <p:fade/>
  </p:transition>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58930286"/>
      </p:ext>
    </p:extLst>
  </p:cSld>
  <p:clrMapOvr>
    <a:masterClrMapping/>
  </p:clrMapOvr>
  <p:transition>
    <p:fade/>
  </p:transition>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838155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5223765"/>
      </p:ext>
    </p:extLst>
  </p:cSld>
  <p:clrMapOvr>
    <a:masterClrMapping/>
  </p:clrMapOvr>
  <p:transition>
    <p:fade/>
  </p:transition>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583179557"/>
      </p:ext>
    </p:extLst>
  </p:cSld>
  <p:clrMapOvr>
    <a:masterClrMapping/>
  </p:clrMapOvr>
  <p:transition>
    <p:fade/>
  </p:transition>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078715895"/>
      </p:ext>
    </p:extLst>
  </p:cSld>
  <p:clrMapOvr>
    <a:masterClrMapping/>
  </p:clrMapOvr>
  <p:transition>
    <p:fade/>
  </p:transition>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539220680"/>
      </p:ext>
    </p:extLst>
  </p:cSld>
  <p:clrMapOvr>
    <a:masterClrMapping/>
  </p:clrMapOvr>
  <p:transition>
    <p:fade/>
  </p:transition>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092999212"/>
      </p:ext>
    </p:extLst>
  </p:cSld>
  <p:clrMapOvr>
    <a:masterClrMapping/>
  </p:clrMapOvr>
  <p:transition>
    <p:fade/>
  </p:transition>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70744405"/>
      </p:ext>
    </p:extLst>
  </p:cSld>
  <p:clrMapOvr>
    <a:masterClrMapping/>
  </p:clrMapOvr>
  <p:transition>
    <p:fade/>
  </p:transition>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905427014"/>
      </p:ext>
    </p:extLst>
  </p:cSld>
  <p:clrMapOvr>
    <a:masterClrMapping/>
  </p:clrMapOvr>
  <p:transition>
    <p:fade/>
  </p:transition>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7"/>
            <a:ext cx="5486399" cy="917575"/>
          </a:xfrm>
        </p:spPr>
        <p:txBody>
          <a:bodyPr/>
          <a:lstStyle>
            <a:lvl1pPr>
              <a:defRPr sz="6599"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399"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645675600"/>
      </p:ext>
    </p:extLst>
  </p:cSld>
  <p:clrMapOvr>
    <a:masterClrMapping/>
  </p:clrMapOvr>
  <p:transition>
    <p:fade/>
  </p:transition>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95049788"/>
      </p:ext>
    </p:extLst>
  </p:cSld>
  <p:clrMapOvr>
    <a:masterClrMapping/>
  </p:clrMapOvr>
  <p:transition>
    <p:fade/>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Blank Accent Color 2">
    <p:spTree>
      <p:nvGrpSpPr>
        <p:cNvPr id="1" name=""/>
        <p:cNvGrpSpPr/>
        <p:nvPr/>
      </p:nvGrpSpPr>
      <p:grpSpPr>
        <a:xfrm>
          <a:off x="0" y="0"/>
          <a:ext cx="0" cy="0"/>
          <a:chOff x="0" y="0"/>
          <a:chExt cx="0" cy="0"/>
        </a:xfrm>
      </p:grpSpPr>
      <p:sp>
        <p:nvSpPr>
          <p:cNvPr id="2"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987216646"/>
      </p:ext>
    </p:extLst>
  </p:cSld>
  <p:clrMapOvr>
    <a:masterClrMapping/>
  </p:clrMapOvr>
  <p:transition>
    <p:fade/>
  </p:transition>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9410018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2910597"/>
      </p:ext>
    </p:extLst>
  </p:cSld>
  <p:clrMapOvr>
    <a:masterClrMapping/>
  </p:clrMapOvr>
  <p:transition>
    <p:fade/>
  </p:transition>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698368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33016"/>
      </p:ext>
    </p:extLst>
  </p:cSld>
  <p:clrMapOvr>
    <a:masterClrMapping/>
  </p:clrMapOvr>
  <p:transition>
    <p:fade/>
  </p:transition>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1_Interior4">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0" y="1236493"/>
            <a:ext cx="12436475" cy="2405915"/>
          </a:xfrm>
          <a:prstGeom prst="rect">
            <a:avLst/>
          </a:prstGeom>
        </p:spPr>
        <p:txBody>
          <a:bodyPr lIns="182880" tIns="182880" rIns="182880" bIns="182880"/>
          <a:lstStyle>
            <a:lvl1pPr marL="0" indent="0">
              <a:spcBef>
                <a:spcPts val="1360"/>
              </a:spcBef>
              <a:buFont typeface="Arial"/>
              <a:buNone/>
              <a:defRPr sz="2448" baseline="0">
                <a:solidFill>
                  <a:srgbClr val="FFFFFF"/>
                </a:solidFill>
                <a:latin typeface="Segoe UI Light"/>
                <a:cs typeface="Segoe UI Light"/>
              </a:defRPr>
            </a:lvl1pPr>
            <a:lvl2pPr marL="746059" indent="-310857">
              <a:spcBef>
                <a:spcPts val="1360"/>
              </a:spcBef>
              <a:buFont typeface="Arial"/>
              <a:buChar char="•"/>
              <a:defRPr sz="2175">
                <a:solidFill>
                  <a:srgbClr val="FFFFFF"/>
                </a:solidFill>
                <a:latin typeface="Segoe UI Light"/>
                <a:cs typeface="Segoe UI Light"/>
              </a:defRPr>
            </a:lvl2pPr>
            <a:lvl3pPr marL="1243431">
              <a:spcBef>
                <a:spcPts val="1360"/>
              </a:spcBef>
              <a:buFont typeface="Arial"/>
              <a:buChar char="•"/>
              <a:defRPr sz="1904">
                <a:solidFill>
                  <a:srgbClr val="FFFFFF"/>
                </a:solidFill>
                <a:latin typeface="Segoe UI Light"/>
                <a:cs typeface="Segoe UI Light"/>
              </a:defRPr>
            </a:lvl3pPr>
            <a:lvl4pPr marL="1740803">
              <a:spcBef>
                <a:spcPts val="1360"/>
              </a:spcBef>
              <a:buFont typeface="Arial"/>
              <a:buChar char="•"/>
              <a:defRPr sz="1632" baseline="0">
                <a:solidFill>
                  <a:srgbClr val="FFFFFF"/>
                </a:solidFill>
                <a:latin typeface="Segoe UI Light"/>
                <a:cs typeface="Segoe UI Light"/>
              </a:defRPr>
            </a:lvl4pPr>
            <a:lvl5pPr marL="1989489" indent="-124343">
              <a:spcBef>
                <a:spcPts val="1360"/>
              </a:spcBef>
              <a:buFont typeface="Arial"/>
              <a:buChar char="•"/>
              <a:tabLst>
                <a:tab pos="2178164" algn="l"/>
              </a:tabLst>
              <a:defRPr sz="1360" baseline="0">
                <a:solidFill>
                  <a:srgbClr val="FFFFFF"/>
                </a:solidFill>
                <a:latin typeface="Segoe UI Light"/>
                <a:cs typeface="Segoe UI Light"/>
              </a:defRPr>
            </a:lvl5pPr>
          </a:lstStyle>
          <a:p>
            <a:pPr lvl="0"/>
            <a:r>
              <a:rPr lang="en-US" dirty="0" smtClean="0"/>
              <a:t>Click to edit Master Text styles</a:t>
            </a:r>
          </a:p>
          <a:p>
            <a:pPr lvl="1"/>
            <a:r>
              <a:rPr lang="en-US" dirty="0" smtClean="0"/>
              <a:t>Bullet first level</a:t>
            </a:r>
          </a:p>
          <a:p>
            <a:pPr lvl="2"/>
            <a:r>
              <a:rPr lang="en-US" dirty="0" smtClean="0"/>
              <a:t>Bullet second level</a:t>
            </a:r>
          </a:p>
          <a:p>
            <a:pPr lvl="3"/>
            <a:r>
              <a:rPr lang="en-US" dirty="0" smtClean="0"/>
              <a:t>Bullet third level</a:t>
            </a:r>
          </a:p>
          <a:p>
            <a:pPr lvl="4"/>
            <a:r>
              <a:rPr lang="en-US" dirty="0" smtClean="0"/>
              <a:t>Bullet fourth level</a:t>
            </a:r>
          </a:p>
        </p:txBody>
      </p:sp>
      <p:sp>
        <p:nvSpPr>
          <p:cNvPr id="8" name="Rectangle 7"/>
          <p:cNvSpPr>
            <a:spLocks/>
          </p:cNvSpPr>
          <p:nvPr userDrawn="1"/>
        </p:nvSpPr>
        <p:spPr>
          <a:xfrm>
            <a:off x="-6218" y="-12935"/>
            <a:ext cx="12448911" cy="1243471"/>
          </a:xfrm>
          <a:prstGeom prst="rect">
            <a:avLst/>
          </a:prstGeom>
          <a:solidFill>
            <a:srgbClr val="0072C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2448" dirty="0">
              <a:solidFill>
                <a:srgbClr val="FFFFFF"/>
              </a:solidFill>
            </a:endParaRPr>
          </a:p>
        </p:txBody>
      </p:sp>
      <p:pic>
        <p:nvPicPr>
          <p:cNvPr id="9" name="Picture 8" descr="MVP_Logo.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72833" y="174467"/>
            <a:ext cx="548709" cy="868663"/>
          </a:xfrm>
          <a:prstGeom prst="rect">
            <a:avLst/>
          </a:prstGeom>
        </p:spPr>
      </p:pic>
      <p:pic>
        <p:nvPicPr>
          <p:cNvPr id="15" name="Picture 14" descr="MSFT_logo_rgb_C-Wht.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0883879" y="6355799"/>
            <a:ext cx="1390122" cy="511205"/>
          </a:xfrm>
          <a:prstGeom prst="rect">
            <a:avLst/>
          </a:prstGeom>
        </p:spPr>
      </p:pic>
      <p:sp>
        <p:nvSpPr>
          <p:cNvPr id="16" name="Title 1"/>
          <p:cNvSpPr>
            <a:spLocks noGrp="1" noChangeAspect="1"/>
          </p:cNvSpPr>
          <p:nvPr>
            <p:ph type="title"/>
          </p:nvPr>
        </p:nvSpPr>
        <p:spPr>
          <a:xfrm>
            <a:off x="863610" y="-12935"/>
            <a:ext cx="11573087" cy="1236785"/>
          </a:xfrm>
          <a:prstGeom prst="rect">
            <a:avLst/>
          </a:prstGeom>
        </p:spPr>
        <p:txBody>
          <a:bodyPr lIns="91440" tIns="91440" bIns="91440" anchor="ctr"/>
          <a:lstStyle>
            <a:lvl1pPr algn="l">
              <a:defRPr sz="3399">
                <a:solidFill>
                  <a:srgbClr val="FFFFFF"/>
                </a:solidFill>
                <a:latin typeface="Segoe UI Light"/>
                <a:cs typeface="Segoe UI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890343628"/>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3354359"/>
      </p:ext>
    </p:extLst>
  </p:cSld>
  <p:clrMapOvr>
    <a:masterClrMapping/>
  </p:clrMapOvr>
  <p:transition>
    <p:fade/>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4032597208"/>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598870" y="4617847"/>
            <a:ext cx="2028120"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396286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223041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2481283"/>
      </p:ext>
    </p:extLst>
  </p:cSld>
  <p:clrMapOvr>
    <a:masterClrMapping/>
  </p:clrMapOvr>
  <p:transition>
    <p:fade/>
  </p:transition>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6627621"/>
      </p:ext>
    </p:extLst>
  </p:cSld>
  <p:clrMapOvr>
    <a:masterClrMapping/>
  </p:clrMapOvr>
  <p:transition>
    <p:fade/>
  </p:transition>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173417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715841"/>
      </p:ext>
    </p:extLst>
  </p:cSld>
  <p:clrMapOvr>
    <a:masterClrMapping/>
  </p:clrMapOvr>
  <p:transition>
    <p:fade/>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bg2"/>
              </a:buClr>
              <a:defRPr sz="4000"/>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2166818"/>
      </p:ext>
    </p:extLst>
  </p:cSld>
  <p:clrMapOvr>
    <a:masterClrMapping/>
  </p:clrMapOvr>
  <p:transition>
    <p:fade/>
  </p:transition>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8881113"/>
      </p:ext>
    </p:extLst>
  </p:cSld>
  <p:clrMapOvr>
    <a:masterClrMapping/>
  </p:clrMapOvr>
  <p:transition>
    <p:fade/>
  </p:transition>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9745279"/>
      </p:ext>
    </p:extLst>
  </p:cSld>
  <p:clrMapOvr>
    <a:masterClrMapping/>
  </p:clrMapOvr>
  <p:transition>
    <p:fade/>
  </p:transition>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5809108"/>
      </p:ext>
    </p:extLst>
  </p:cSld>
  <p:clrMapOvr>
    <a:masterClrMapping/>
  </p:clrMapOvr>
  <p:transition>
    <p:fade/>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bg2"/>
              </a:buClr>
              <a:buFont typeface="Wingdings" panose="05000000000000000000" pitchFamily="2" charset="2"/>
              <a:buChar char="§"/>
              <a:defRPr sz="3200"/>
            </a:lvl1pPr>
            <a:lvl2pPr marL="531123" indent="-233176">
              <a:buClr>
                <a:schemeClr val="bg2"/>
              </a:buClr>
              <a:buFont typeface="Wingdings" panose="05000000000000000000" pitchFamily="2" charset="2"/>
              <a:buChar char="§"/>
              <a:defRPr sz="2400"/>
            </a:lvl2pPr>
            <a:lvl3pPr marL="699529" indent="-168406">
              <a:buClr>
                <a:schemeClr val="bg2"/>
              </a:buClr>
              <a:buFont typeface="Wingdings" panose="05000000000000000000" pitchFamily="2" charset="2"/>
              <a:buChar char="§"/>
              <a:tabLst/>
              <a:defRPr sz="2000"/>
            </a:lvl3pPr>
            <a:lvl4pPr marL="880887" indent="-181359">
              <a:buClr>
                <a:schemeClr val="bg2"/>
              </a:buClr>
              <a:buFont typeface="Wingdings" panose="05000000000000000000" pitchFamily="2" charset="2"/>
              <a:buChar char="§"/>
              <a:defRPr/>
            </a:lvl4pPr>
            <a:lvl5pPr marL="1049293" indent="-168406">
              <a:buClr>
                <a:schemeClr val="bg2"/>
              </a:buClr>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bg2"/>
              </a:buClr>
              <a:buFont typeface="Wingdings" panose="05000000000000000000" pitchFamily="2" charset="2"/>
              <a:buChar char="§"/>
              <a:defRPr sz="3200"/>
            </a:lvl1pPr>
            <a:lvl2pPr marL="531123" indent="-233176">
              <a:buClr>
                <a:schemeClr val="bg2"/>
              </a:buClr>
              <a:buFont typeface="Wingdings" panose="05000000000000000000" pitchFamily="2" charset="2"/>
              <a:buChar char="§"/>
              <a:defRPr sz="2400"/>
            </a:lvl2pPr>
            <a:lvl3pPr marL="699529" indent="-168406">
              <a:buClr>
                <a:schemeClr val="bg2"/>
              </a:buClr>
              <a:buFont typeface="Wingdings" panose="05000000000000000000" pitchFamily="2" charset="2"/>
              <a:buChar char="§"/>
              <a:tabLst/>
              <a:defRPr sz="2000"/>
            </a:lvl3pPr>
            <a:lvl4pPr marL="880887" indent="-181359">
              <a:buClr>
                <a:schemeClr val="bg2"/>
              </a:buClr>
              <a:buFont typeface="Wingdings" panose="05000000000000000000" pitchFamily="2" charset="2"/>
              <a:buChar char="§"/>
              <a:defRPr/>
            </a:lvl4pPr>
            <a:lvl5pPr marL="1049293" indent="-168406">
              <a:buClr>
                <a:schemeClr val="bg2"/>
              </a:buClr>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8732360"/>
      </p:ext>
    </p:extLst>
  </p:cSld>
  <p:clrMapOvr>
    <a:masterClrMapping/>
  </p:clrMapOvr>
  <p:transition>
    <p:fade/>
  </p:transition>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8390066"/>
      </p:ext>
    </p:extLst>
  </p:cSld>
  <p:clrMapOvr>
    <a:masterClrMapping/>
  </p:clrMapOvr>
  <p:transition>
    <p:fade/>
  </p:transition>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709212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154030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471776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7113892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35982050"/>
      </p:ext>
    </p:extLst>
  </p:cSld>
  <p:clrMapOvr>
    <a:masterClrMapping/>
  </p:clrMapOvr>
  <p:transition>
    <p:fade/>
  </p:transition>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29697642"/>
      </p:ext>
    </p:extLst>
  </p:cSld>
  <p:clrMapOvr>
    <a:masterClrMapping/>
  </p:clrMapOvr>
  <p:transition>
    <p:fade/>
  </p:transition>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86204648"/>
      </p:ext>
    </p:extLst>
  </p:cSld>
  <p:clrMapOvr>
    <a:masterClrMapping/>
  </p:clrMapOvr>
  <p:transition>
    <p:fade/>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27415316"/>
      </p:ext>
    </p:extLst>
  </p:cSld>
  <p:clrMapOvr>
    <a:masterClrMapping/>
  </p:clrMapOvr>
  <p:transition>
    <p:fade/>
  </p:transition>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042478989"/>
      </p:ext>
    </p:extLst>
  </p:cSld>
  <p:clrMapOvr>
    <a:masterClrMapping/>
  </p:clrMapOvr>
  <p:transition>
    <p:fade/>
  </p:transition>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325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217036"/>
      </p:ext>
    </p:extLst>
  </p:cSld>
  <p:clrMapOvr>
    <a:masterClrMapping/>
  </p:clrMapOvr>
  <p:transition>
    <p:fade/>
  </p:transition>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208965"/>
      </p:ext>
    </p:extLst>
  </p:cSld>
  <p:clrMapOvr>
    <a:masterClrMapping/>
  </p:clrMapOvr>
  <p:transition>
    <p:fade/>
  </p:transition>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95564"/>
      </p:ext>
    </p:extLst>
  </p:cSld>
  <p:clrMapOvr>
    <a:masterClrMapping/>
  </p:clrMapOvr>
  <p:transition>
    <p:fade/>
  </p:transition>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0549411"/>
      </p:ext>
    </p:extLst>
  </p:cSld>
  <p:clrMapOvr>
    <a:masterClrMapping/>
  </p:clrMapOvr>
  <p:transition>
    <p:fade/>
  </p:transition>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2515589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134317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94798999"/>
      </p:ext>
    </p:extLst>
  </p:cSld>
  <p:clrMapOvr>
    <a:masterClrMapping/>
  </p:clrMapOvr>
  <p:transition>
    <p:fade/>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096320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26971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782082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3059117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6636220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5973097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9597535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74416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11821117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2879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75537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70681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58111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144569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5173662"/>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10"/>
            <a:ext cx="5867384"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solidFill>
                  <a:srgbClr val="FFFFFF"/>
                </a:solidFill>
                <a:cs typeface="Segoe UI" pitchFamily="34" charset="0"/>
              </a:rPr>
              <a:t>© </a:t>
            </a:r>
            <a:r>
              <a:rPr lang="en-US" sz="700" dirty="0" smtClean="0">
                <a:solidFill>
                  <a:srgbClr val="FFFFFF"/>
                </a:solidFill>
                <a:cs typeface="Segoe UI" pitchFamily="34" charset="0"/>
              </a:rPr>
              <a:t>2015 </a:t>
            </a:r>
            <a:r>
              <a:rPr lang="en-US" sz="700" dirty="0">
                <a:solidFill>
                  <a:srgbClr val="FFFFFF"/>
                </a:solidFill>
                <a:cs typeface="Segoe UI" pitchFamily="34" charset="0"/>
              </a:rPr>
              <a:t>Microsoft Corporation. All rights reserved</a:t>
            </a:r>
            <a:r>
              <a:rPr lang="en-US" sz="700" dirty="0" smtClean="0">
                <a:solidFill>
                  <a:srgbClr val="FFFFFF"/>
                </a:solidFill>
                <a:cs typeface="Segoe UI" pitchFamily="34" charset="0"/>
              </a:rPr>
              <a:t>.</a:t>
            </a:r>
          </a:p>
          <a:p>
            <a:pPr algn="r" defTabSz="932111" eaLnBrk="0" hangingPunct="0"/>
            <a:r>
              <a:rPr lang="en-US" sz="700" dirty="0" smtClean="0">
                <a:solidFill>
                  <a:srgbClr val="FFFFFF"/>
                </a:solidFill>
                <a:cs typeface="Segoe UI" pitchFamily="34" charset="0"/>
              </a:rPr>
              <a:t>Microsoft, Windows and other product names are or may be registered trademarks and/or trademarks in the U.S. and/or other countries.</a:t>
            </a:r>
          </a:p>
          <a:p>
            <a:pPr algn="r" defTabSz="932111" eaLnBrk="0" hangingPunct="0"/>
            <a:r>
              <a:rPr lang="en-US" sz="700" dirty="0" smtClean="0">
                <a:solidFill>
                  <a:srgbClr val="FFFFFF"/>
                </a:solidFill>
                <a:cs typeface="Segoe UI" pitchFamily="34" charset="0"/>
              </a:rPr>
              <a:t>MICROSOFT MAKES NO WARRANTIES, EXPRESS, IMPLIED OR STATUTORY, AS TO THE INFORMATION IN THIS PRESENTATION.</a:t>
            </a:r>
          </a:p>
          <a:p>
            <a:pPr algn="r" defTabSz="932036"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638" y="5750696"/>
            <a:ext cx="3291840" cy="701671"/>
          </a:xfrm>
          <a:prstGeom prst="rect">
            <a:avLst/>
          </a:prstGeom>
        </p:spPr>
      </p:pic>
    </p:spTree>
    <p:extLst>
      <p:ext uri="{BB962C8B-B14F-4D97-AF65-F5344CB8AC3E}">
        <p14:creationId xmlns:p14="http://schemas.microsoft.com/office/powerpoint/2010/main" val="38374204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401302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437986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pPr defTabSz="932563"/>
            <a:fld id="{0626A314-07C3-4D18-A5FC-2D5811D0A94B}" type="datetimeFigureOut">
              <a:rPr lang="en-NZ" smtClean="0">
                <a:solidFill>
                  <a:srgbClr val="FFFFFF"/>
                </a:solidFill>
              </a:rPr>
              <a:pPr defTabSz="932563"/>
              <a:t>3/09/2015</a:t>
            </a:fld>
            <a:endParaRPr lang="en-NZ" dirty="0">
              <a:solidFill>
                <a:srgbClr val="FFFFFF"/>
              </a:solidFill>
            </a:endParaRPr>
          </a:p>
        </p:txBody>
      </p:sp>
      <p:sp>
        <p:nvSpPr>
          <p:cNvPr id="4" name="Footer Placeholder 3"/>
          <p:cNvSpPr>
            <a:spLocks noGrp="1"/>
          </p:cNvSpPr>
          <p:nvPr>
            <p:ph type="ftr" sz="quarter" idx="11"/>
          </p:nvPr>
        </p:nvSpPr>
        <p:spPr>
          <a:xfrm>
            <a:off x="4119564" y="6483350"/>
            <a:ext cx="4197350" cy="371475"/>
          </a:xfrm>
          <a:prstGeom prst="rect">
            <a:avLst/>
          </a:prstGeom>
        </p:spPr>
        <p:txBody>
          <a:bodyPr/>
          <a:lstStyle/>
          <a:p>
            <a:pPr defTabSz="932563"/>
            <a:endParaRPr lang="en-NZ" dirty="0">
              <a:solidFill>
                <a:srgbClr val="FFFFFF"/>
              </a:solidFill>
            </a:endParaRPr>
          </a:p>
        </p:txBody>
      </p:sp>
      <p:sp>
        <p:nvSpPr>
          <p:cNvPr id="5" name="Slide Number Placeholder 4"/>
          <p:cNvSpPr>
            <a:spLocks noGrp="1"/>
          </p:cNvSpPr>
          <p:nvPr>
            <p:ph type="sldNum" sz="quarter" idx="12"/>
          </p:nvPr>
        </p:nvSpPr>
        <p:spPr>
          <a:xfrm>
            <a:off x="8783639" y="6483350"/>
            <a:ext cx="2797175" cy="371475"/>
          </a:xfrm>
          <a:prstGeom prst="rect">
            <a:avLst/>
          </a:prstGeom>
        </p:spPr>
        <p:txBody>
          <a:bodyPr/>
          <a:lstStyle/>
          <a:p>
            <a:pPr defTabSz="932563"/>
            <a:fld id="{FB0C7228-8968-4EAD-A859-852F0E05042B}" type="slidenum">
              <a:rPr lang="en-NZ" smtClean="0">
                <a:solidFill>
                  <a:srgbClr val="FFFFFF"/>
                </a:solidFill>
              </a:rPr>
              <a:pPr defTabSz="932563"/>
              <a:t>‹#›</a:t>
            </a:fld>
            <a:endParaRPr lang="en-NZ" dirty="0">
              <a:solidFill>
                <a:srgbClr val="FFFFFF"/>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1" y="1"/>
            <a:ext cx="12496800" cy="7002462"/>
          </a:xfrm>
          <a:prstGeom prst="rect">
            <a:avLst/>
          </a:prstGeom>
        </p:spPr>
      </p:pic>
    </p:spTree>
    <p:extLst>
      <p:ext uri="{BB962C8B-B14F-4D97-AF65-F5344CB8AC3E}">
        <p14:creationId xmlns:p14="http://schemas.microsoft.com/office/powerpoint/2010/main" val="213559248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3476450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712709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7524360"/>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5594941"/>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324321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052540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344932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559126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789612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1985506"/>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566286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2238503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088361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0712540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549920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61779922"/>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2687596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9565584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3238884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740723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2232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07918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02001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68038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766698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17037788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0462143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739694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58858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4"/>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4">
                <a:solidFill>
                  <a:srgbClr val="FFFFFF"/>
                </a:solidFill>
                <a:latin typeface="Segoe UI"/>
                <a:cs typeface="Segoe UI"/>
              </a:defRPr>
            </a:lvl2pPr>
            <a:lvl3pPr>
              <a:spcBef>
                <a:spcPts val="1360"/>
              </a:spcBef>
              <a:defRPr sz="1903">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5"/>
            <a:ext cx="10260092" cy="1243471"/>
          </a:xfrm>
          <a:prstGeom prst="rect">
            <a:avLst/>
          </a:prstGeom>
        </p:spPr>
        <p:txBody>
          <a:bodyPr lIns="91440" tIns="91440" bIns="91440" anchor="ctr"/>
          <a:lstStyle>
            <a:lvl1pPr algn="l">
              <a:defRPr sz="3398">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3030178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929140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23919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26" Type="http://schemas.openxmlformats.org/officeDocument/2006/relationships/slideLayout" Target="../slideLayouts/slideLayout273.xml"/><Relationship Id="rId3" Type="http://schemas.openxmlformats.org/officeDocument/2006/relationships/slideLayout" Target="../slideLayouts/slideLayout250.xml"/><Relationship Id="rId21" Type="http://schemas.openxmlformats.org/officeDocument/2006/relationships/slideLayout" Target="../slideLayouts/slideLayout268.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33" Type="http://schemas.openxmlformats.org/officeDocument/2006/relationships/image" Target="../media/image1.png"/><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0" Type="http://schemas.openxmlformats.org/officeDocument/2006/relationships/slideLayout" Target="../slideLayouts/slideLayout267.xml"/><Relationship Id="rId29" Type="http://schemas.openxmlformats.org/officeDocument/2006/relationships/slideLayout" Target="../slideLayouts/slideLayout276.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32" Type="http://schemas.openxmlformats.org/officeDocument/2006/relationships/theme" Target="../theme/theme10.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slideLayout" Target="../slideLayouts/slideLayout275.xml"/><Relationship Id="rId10" Type="http://schemas.openxmlformats.org/officeDocument/2006/relationships/slideLayout" Target="../slideLayouts/slideLayout257.xml"/><Relationship Id="rId19" Type="http://schemas.openxmlformats.org/officeDocument/2006/relationships/slideLayout" Target="../slideLayouts/slideLayout266.xml"/><Relationship Id="rId31" Type="http://schemas.openxmlformats.org/officeDocument/2006/relationships/slideLayout" Target="../slideLayouts/slideLayout278.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slideLayout" Target="../slideLayouts/slideLayout274.xml"/><Relationship Id="rId30" Type="http://schemas.openxmlformats.org/officeDocument/2006/relationships/slideLayout" Target="../slideLayouts/slideLayout2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slideLayout" Target="../slideLayouts/slideLayout291.xml"/><Relationship Id="rId18" Type="http://schemas.openxmlformats.org/officeDocument/2006/relationships/slideLayout" Target="../slideLayouts/slideLayout296.xml"/><Relationship Id="rId26" Type="http://schemas.openxmlformats.org/officeDocument/2006/relationships/slideLayout" Target="../slideLayouts/slideLayout304.xml"/><Relationship Id="rId3" Type="http://schemas.openxmlformats.org/officeDocument/2006/relationships/slideLayout" Target="../slideLayouts/slideLayout281.xml"/><Relationship Id="rId21" Type="http://schemas.openxmlformats.org/officeDocument/2006/relationships/slideLayout" Target="../slideLayouts/slideLayout299.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17" Type="http://schemas.openxmlformats.org/officeDocument/2006/relationships/slideLayout" Target="../slideLayouts/slideLayout295.xml"/><Relationship Id="rId25" Type="http://schemas.openxmlformats.org/officeDocument/2006/relationships/slideLayout" Target="../slideLayouts/slideLayout303.xml"/><Relationship Id="rId33" Type="http://schemas.openxmlformats.org/officeDocument/2006/relationships/image" Target="../media/image1.png"/><Relationship Id="rId2" Type="http://schemas.openxmlformats.org/officeDocument/2006/relationships/slideLayout" Target="../slideLayouts/slideLayout280.xml"/><Relationship Id="rId16" Type="http://schemas.openxmlformats.org/officeDocument/2006/relationships/slideLayout" Target="../slideLayouts/slideLayout294.xml"/><Relationship Id="rId20" Type="http://schemas.openxmlformats.org/officeDocument/2006/relationships/slideLayout" Target="../slideLayouts/slideLayout298.xml"/><Relationship Id="rId29" Type="http://schemas.openxmlformats.org/officeDocument/2006/relationships/slideLayout" Target="../slideLayouts/slideLayout307.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24" Type="http://schemas.openxmlformats.org/officeDocument/2006/relationships/slideLayout" Target="../slideLayouts/slideLayout302.xml"/><Relationship Id="rId32" Type="http://schemas.openxmlformats.org/officeDocument/2006/relationships/theme" Target="../theme/theme11.xml"/><Relationship Id="rId5" Type="http://schemas.openxmlformats.org/officeDocument/2006/relationships/slideLayout" Target="../slideLayouts/slideLayout283.xml"/><Relationship Id="rId15" Type="http://schemas.openxmlformats.org/officeDocument/2006/relationships/slideLayout" Target="../slideLayouts/slideLayout293.xml"/><Relationship Id="rId23" Type="http://schemas.openxmlformats.org/officeDocument/2006/relationships/slideLayout" Target="../slideLayouts/slideLayout301.xml"/><Relationship Id="rId28" Type="http://schemas.openxmlformats.org/officeDocument/2006/relationships/slideLayout" Target="../slideLayouts/slideLayout306.xml"/><Relationship Id="rId10" Type="http://schemas.openxmlformats.org/officeDocument/2006/relationships/slideLayout" Target="../slideLayouts/slideLayout288.xml"/><Relationship Id="rId19" Type="http://schemas.openxmlformats.org/officeDocument/2006/relationships/slideLayout" Target="../slideLayouts/slideLayout297.xml"/><Relationship Id="rId31" Type="http://schemas.openxmlformats.org/officeDocument/2006/relationships/slideLayout" Target="../slideLayouts/slideLayout309.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 Id="rId22" Type="http://schemas.openxmlformats.org/officeDocument/2006/relationships/slideLayout" Target="../slideLayouts/slideLayout300.xml"/><Relationship Id="rId27" Type="http://schemas.openxmlformats.org/officeDocument/2006/relationships/slideLayout" Target="../slideLayouts/slideLayout305.xml"/><Relationship Id="rId30" Type="http://schemas.openxmlformats.org/officeDocument/2006/relationships/slideLayout" Target="../slideLayouts/slideLayout3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18" Type="http://schemas.openxmlformats.org/officeDocument/2006/relationships/slideLayout" Target="../slideLayouts/slideLayout327.xml"/><Relationship Id="rId26" Type="http://schemas.openxmlformats.org/officeDocument/2006/relationships/slideLayout" Target="../slideLayouts/slideLayout335.xml"/><Relationship Id="rId3" Type="http://schemas.openxmlformats.org/officeDocument/2006/relationships/slideLayout" Target="../slideLayouts/slideLayout312.xml"/><Relationship Id="rId21" Type="http://schemas.openxmlformats.org/officeDocument/2006/relationships/slideLayout" Target="../slideLayouts/slideLayout330.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17" Type="http://schemas.openxmlformats.org/officeDocument/2006/relationships/slideLayout" Target="../slideLayouts/slideLayout326.xml"/><Relationship Id="rId25" Type="http://schemas.openxmlformats.org/officeDocument/2006/relationships/slideLayout" Target="../slideLayouts/slideLayout334.xml"/><Relationship Id="rId33" Type="http://schemas.openxmlformats.org/officeDocument/2006/relationships/image" Target="../media/image1.png"/><Relationship Id="rId2" Type="http://schemas.openxmlformats.org/officeDocument/2006/relationships/slideLayout" Target="../slideLayouts/slideLayout311.xml"/><Relationship Id="rId16" Type="http://schemas.openxmlformats.org/officeDocument/2006/relationships/slideLayout" Target="../slideLayouts/slideLayout325.xml"/><Relationship Id="rId20" Type="http://schemas.openxmlformats.org/officeDocument/2006/relationships/slideLayout" Target="../slideLayouts/slideLayout329.xml"/><Relationship Id="rId29" Type="http://schemas.openxmlformats.org/officeDocument/2006/relationships/slideLayout" Target="../slideLayouts/slideLayout338.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24" Type="http://schemas.openxmlformats.org/officeDocument/2006/relationships/slideLayout" Target="../slideLayouts/slideLayout333.xml"/><Relationship Id="rId32" Type="http://schemas.openxmlformats.org/officeDocument/2006/relationships/theme" Target="../theme/theme12.xml"/><Relationship Id="rId5" Type="http://schemas.openxmlformats.org/officeDocument/2006/relationships/slideLayout" Target="../slideLayouts/slideLayout314.xml"/><Relationship Id="rId15" Type="http://schemas.openxmlformats.org/officeDocument/2006/relationships/slideLayout" Target="../slideLayouts/slideLayout324.xml"/><Relationship Id="rId23" Type="http://schemas.openxmlformats.org/officeDocument/2006/relationships/slideLayout" Target="../slideLayouts/slideLayout332.xml"/><Relationship Id="rId28" Type="http://schemas.openxmlformats.org/officeDocument/2006/relationships/slideLayout" Target="../slideLayouts/slideLayout337.xml"/><Relationship Id="rId10" Type="http://schemas.openxmlformats.org/officeDocument/2006/relationships/slideLayout" Target="../slideLayouts/slideLayout319.xml"/><Relationship Id="rId19" Type="http://schemas.openxmlformats.org/officeDocument/2006/relationships/slideLayout" Target="../slideLayouts/slideLayout328.xml"/><Relationship Id="rId31" Type="http://schemas.openxmlformats.org/officeDocument/2006/relationships/slideLayout" Target="../slideLayouts/slideLayout340.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slideLayout" Target="../slideLayouts/slideLayout323.xml"/><Relationship Id="rId22" Type="http://schemas.openxmlformats.org/officeDocument/2006/relationships/slideLayout" Target="../slideLayouts/slideLayout331.xml"/><Relationship Id="rId27" Type="http://schemas.openxmlformats.org/officeDocument/2006/relationships/slideLayout" Target="../slideLayouts/slideLayout336.xml"/><Relationship Id="rId30" Type="http://schemas.openxmlformats.org/officeDocument/2006/relationships/slideLayout" Target="../slideLayouts/slideLayout3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slideLayout" Target="../slideLayouts/slideLayout353.xml"/><Relationship Id="rId18" Type="http://schemas.openxmlformats.org/officeDocument/2006/relationships/slideLayout" Target="../slideLayouts/slideLayout358.xml"/><Relationship Id="rId26" Type="http://schemas.openxmlformats.org/officeDocument/2006/relationships/slideLayout" Target="../slideLayouts/slideLayout366.xml"/><Relationship Id="rId3" Type="http://schemas.openxmlformats.org/officeDocument/2006/relationships/slideLayout" Target="../slideLayouts/slideLayout343.xml"/><Relationship Id="rId21" Type="http://schemas.openxmlformats.org/officeDocument/2006/relationships/slideLayout" Target="../slideLayouts/slideLayout361.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17" Type="http://schemas.openxmlformats.org/officeDocument/2006/relationships/slideLayout" Target="../slideLayouts/slideLayout357.xml"/><Relationship Id="rId25" Type="http://schemas.openxmlformats.org/officeDocument/2006/relationships/slideLayout" Target="../slideLayouts/slideLayout365.xml"/><Relationship Id="rId33" Type="http://schemas.openxmlformats.org/officeDocument/2006/relationships/image" Target="../media/image1.png"/><Relationship Id="rId2" Type="http://schemas.openxmlformats.org/officeDocument/2006/relationships/slideLayout" Target="../slideLayouts/slideLayout342.xml"/><Relationship Id="rId16" Type="http://schemas.openxmlformats.org/officeDocument/2006/relationships/slideLayout" Target="../slideLayouts/slideLayout356.xml"/><Relationship Id="rId20" Type="http://schemas.openxmlformats.org/officeDocument/2006/relationships/slideLayout" Target="../slideLayouts/slideLayout360.xml"/><Relationship Id="rId29" Type="http://schemas.openxmlformats.org/officeDocument/2006/relationships/slideLayout" Target="../slideLayouts/slideLayout369.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24" Type="http://schemas.openxmlformats.org/officeDocument/2006/relationships/slideLayout" Target="../slideLayouts/slideLayout364.xml"/><Relationship Id="rId32" Type="http://schemas.openxmlformats.org/officeDocument/2006/relationships/theme" Target="../theme/theme13.xml"/><Relationship Id="rId5" Type="http://schemas.openxmlformats.org/officeDocument/2006/relationships/slideLayout" Target="../slideLayouts/slideLayout345.xml"/><Relationship Id="rId15" Type="http://schemas.openxmlformats.org/officeDocument/2006/relationships/slideLayout" Target="../slideLayouts/slideLayout355.xml"/><Relationship Id="rId23" Type="http://schemas.openxmlformats.org/officeDocument/2006/relationships/slideLayout" Target="../slideLayouts/slideLayout363.xml"/><Relationship Id="rId28" Type="http://schemas.openxmlformats.org/officeDocument/2006/relationships/slideLayout" Target="../slideLayouts/slideLayout368.xml"/><Relationship Id="rId10" Type="http://schemas.openxmlformats.org/officeDocument/2006/relationships/slideLayout" Target="../slideLayouts/slideLayout350.xml"/><Relationship Id="rId19" Type="http://schemas.openxmlformats.org/officeDocument/2006/relationships/slideLayout" Target="../slideLayouts/slideLayout359.xml"/><Relationship Id="rId31" Type="http://schemas.openxmlformats.org/officeDocument/2006/relationships/slideLayout" Target="../slideLayouts/slideLayout371.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slideLayout" Target="../slideLayouts/slideLayout354.xml"/><Relationship Id="rId22" Type="http://schemas.openxmlformats.org/officeDocument/2006/relationships/slideLayout" Target="../slideLayouts/slideLayout362.xml"/><Relationship Id="rId27" Type="http://schemas.openxmlformats.org/officeDocument/2006/relationships/slideLayout" Target="../slideLayouts/slideLayout367.xml"/><Relationship Id="rId30" Type="http://schemas.openxmlformats.org/officeDocument/2006/relationships/slideLayout" Target="../slideLayouts/slideLayout3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slideLayout" Target="../slideLayouts/slideLayout384.xml"/><Relationship Id="rId18" Type="http://schemas.openxmlformats.org/officeDocument/2006/relationships/slideLayout" Target="../slideLayouts/slideLayout389.xml"/><Relationship Id="rId26" Type="http://schemas.openxmlformats.org/officeDocument/2006/relationships/slideLayout" Target="../slideLayouts/slideLayout397.xml"/><Relationship Id="rId3" Type="http://schemas.openxmlformats.org/officeDocument/2006/relationships/slideLayout" Target="../slideLayouts/slideLayout374.xml"/><Relationship Id="rId21" Type="http://schemas.openxmlformats.org/officeDocument/2006/relationships/slideLayout" Target="../slideLayouts/slideLayout392.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17" Type="http://schemas.openxmlformats.org/officeDocument/2006/relationships/slideLayout" Target="../slideLayouts/slideLayout388.xml"/><Relationship Id="rId25" Type="http://schemas.openxmlformats.org/officeDocument/2006/relationships/slideLayout" Target="../slideLayouts/slideLayout396.xml"/><Relationship Id="rId33" Type="http://schemas.openxmlformats.org/officeDocument/2006/relationships/image" Target="../media/image1.png"/><Relationship Id="rId2" Type="http://schemas.openxmlformats.org/officeDocument/2006/relationships/slideLayout" Target="../slideLayouts/slideLayout373.xml"/><Relationship Id="rId16" Type="http://schemas.openxmlformats.org/officeDocument/2006/relationships/slideLayout" Target="../slideLayouts/slideLayout387.xml"/><Relationship Id="rId20" Type="http://schemas.openxmlformats.org/officeDocument/2006/relationships/slideLayout" Target="../slideLayouts/slideLayout391.xml"/><Relationship Id="rId29" Type="http://schemas.openxmlformats.org/officeDocument/2006/relationships/slideLayout" Target="../slideLayouts/slideLayout400.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24" Type="http://schemas.openxmlformats.org/officeDocument/2006/relationships/slideLayout" Target="../slideLayouts/slideLayout395.xml"/><Relationship Id="rId32" Type="http://schemas.openxmlformats.org/officeDocument/2006/relationships/theme" Target="../theme/theme14.xml"/><Relationship Id="rId5" Type="http://schemas.openxmlformats.org/officeDocument/2006/relationships/slideLayout" Target="../slideLayouts/slideLayout376.xml"/><Relationship Id="rId15" Type="http://schemas.openxmlformats.org/officeDocument/2006/relationships/slideLayout" Target="../slideLayouts/slideLayout386.xml"/><Relationship Id="rId23" Type="http://schemas.openxmlformats.org/officeDocument/2006/relationships/slideLayout" Target="../slideLayouts/slideLayout394.xml"/><Relationship Id="rId28" Type="http://schemas.openxmlformats.org/officeDocument/2006/relationships/slideLayout" Target="../slideLayouts/slideLayout399.xml"/><Relationship Id="rId10" Type="http://schemas.openxmlformats.org/officeDocument/2006/relationships/slideLayout" Target="../slideLayouts/slideLayout381.xml"/><Relationship Id="rId19" Type="http://schemas.openxmlformats.org/officeDocument/2006/relationships/slideLayout" Target="../slideLayouts/slideLayout390.xml"/><Relationship Id="rId31" Type="http://schemas.openxmlformats.org/officeDocument/2006/relationships/slideLayout" Target="../slideLayouts/slideLayout402.xml"/><Relationship Id="rId4" Type="http://schemas.openxmlformats.org/officeDocument/2006/relationships/slideLayout" Target="../slideLayouts/slideLayout375.xml"/><Relationship Id="rId9" Type="http://schemas.openxmlformats.org/officeDocument/2006/relationships/slideLayout" Target="../slideLayouts/slideLayout380.xml"/><Relationship Id="rId14" Type="http://schemas.openxmlformats.org/officeDocument/2006/relationships/slideLayout" Target="../slideLayouts/slideLayout385.xml"/><Relationship Id="rId22" Type="http://schemas.openxmlformats.org/officeDocument/2006/relationships/slideLayout" Target="../slideLayouts/slideLayout393.xml"/><Relationship Id="rId27" Type="http://schemas.openxmlformats.org/officeDocument/2006/relationships/slideLayout" Target="../slideLayouts/slideLayout398.xml"/><Relationship Id="rId30" Type="http://schemas.openxmlformats.org/officeDocument/2006/relationships/slideLayout" Target="../slideLayouts/slideLayout4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slideLayout" Target="../slideLayouts/slideLayout415.xml"/><Relationship Id="rId18" Type="http://schemas.openxmlformats.org/officeDocument/2006/relationships/slideLayout" Target="../slideLayouts/slideLayout420.xml"/><Relationship Id="rId26" Type="http://schemas.openxmlformats.org/officeDocument/2006/relationships/slideLayout" Target="../slideLayouts/slideLayout428.xml"/><Relationship Id="rId3" Type="http://schemas.openxmlformats.org/officeDocument/2006/relationships/slideLayout" Target="../slideLayouts/slideLayout405.xml"/><Relationship Id="rId21" Type="http://schemas.openxmlformats.org/officeDocument/2006/relationships/slideLayout" Target="../slideLayouts/slideLayout423.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17" Type="http://schemas.openxmlformats.org/officeDocument/2006/relationships/slideLayout" Target="../slideLayouts/slideLayout419.xml"/><Relationship Id="rId25" Type="http://schemas.openxmlformats.org/officeDocument/2006/relationships/slideLayout" Target="../slideLayouts/slideLayout427.xml"/><Relationship Id="rId33" Type="http://schemas.openxmlformats.org/officeDocument/2006/relationships/image" Target="../media/image1.png"/><Relationship Id="rId2" Type="http://schemas.openxmlformats.org/officeDocument/2006/relationships/slideLayout" Target="../slideLayouts/slideLayout404.xml"/><Relationship Id="rId16" Type="http://schemas.openxmlformats.org/officeDocument/2006/relationships/slideLayout" Target="../slideLayouts/slideLayout418.xml"/><Relationship Id="rId20" Type="http://schemas.openxmlformats.org/officeDocument/2006/relationships/slideLayout" Target="../slideLayouts/slideLayout422.xml"/><Relationship Id="rId29" Type="http://schemas.openxmlformats.org/officeDocument/2006/relationships/slideLayout" Target="../slideLayouts/slideLayout431.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24" Type="http://schemas.openxmlformats.org/officeDocument/2006/relationships/slideLayout" Target="../slideLayouts/slideLayout426.xml"/><Relationship Id="rId32" Type="http://schemas.openxmlformats.org/officeDocument/2006/relationships/theme" Target="../theme/theme15.xml"/><Relationship Id="rId5" Type="http://schemas.openxmlformats.org/officeDocument/2006/relationships/slideLayout" Target="../slideLayouts/slideLayout407.xml"/><Relationship Id="rId15" Type="http://schemas.openxmlformats.org/officeDocument/2006/relationships/slideLayout" Target="../slideLayouts/slideLayout417.xml"/><Relationship Id="rId23" Type="http://schemas.openxmlformats.org/officeDocument/2006/relationships/slideLayout" Target="../slideLayouts/slideLayout425.xml"/><Relationship Id="rId28" Type="http://schemas.openxmlformats.org/officeDocument/2006/relationships/slideLayout" Target="../slideLayouts/slideLayout430.xml"/><Relationship Id="rId10" Type="http://schemas.openxmlformats.org/officeDocument/2006/relationships/slideLayout" Target="../slideLayouts/slideLayout412.xml"/><Relationship Id="rId19" Type="http://schemas.openxmlformats.org/officeDocument/2006/relationships/slideLayout" Target="../slideLayouts/slideLayout421.xml"/><Relationship Id="rId31" Type="http://schemas.openxmlformats.org/officeDocument/2006/relationships/slideLayout" Target="../slideLayouts/slideLayout433.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slideLayout" Target="../slideLayouts/slideLayout416.xml"/><Relationship Id="rId22" Type="http://schemas.openxmlformats.org/officeDocument/2006/relationships/slideLayout" Target="../slideLayouts/slideLayout424.xml"/><Relationship Id="rId27" Type="http://schemas.openxmlformats.org/officeDocument/2006/relationships/slideLayout" Target="../slideLayouts/slideLayout429.xml"/><Relationship Id="rId30" Type="http://schemas.openxmlformats.org/officeDocument/2006/relationships/slideLayout" Target="../slideLayouts/slideLayout43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slideLayout" Target="../slideLayouts/slideLayout446.xml"/><Relationship Id="rId18" Type="http://schemas.openxmlformats.org/officeDocument/2006/relationships/slideLayout" Target="../slideLayouts/slideLayout451.xml"/><Relationship Id="rId26" Type="http://schemas.openxmlformats.org/officeDocument/2006/relationships/slideLayout" Target="../slideLayouts/slideLayout459.xml"/><Relationship Id="rId3" Type="http://schemas.openxmlformats.org/officeDocument/2006/relationships/slideLayout" Target="../slideLayouts/slideLayout436.xml"/><Relationship Id="rId21" Type="http://schemas.openxmlformats.org/officeDocument/2006/relationships/slideLayout" Target="../slideLayouts/slideLayout454.xml"/><Relationship Id="rId7" Type="http://schemas.openxmlformats.org/officeDocument/2006/relationships/slideLayout" Target="../slideLayouts/slideLayout440.xml"/><Relationship Id="rId12" Type="http://schemas.openxmlformats.org/officeDocument/2006/relationships/slideLayout" Target="../slideLayouts/slideLayout445.xml"/><Relationship Id="rId17" Type="http://schemas.openxmlformats.org/officeDocument/2006/relationships/slideLayout" Target="../slideLayouts/slideLayout450.xml"/><Relationship Id="rId25" Type="http://schemas.openxmlformats.org/officeDocument/2006/relationships/slideLayout" Target="../slideLayouts/slideLayout458.xml"/><Relationship Id="rId33" Type="http://schemas.openxmlformats.org/officeDocument/2006/relationships/image" Target="../media/image1.png"/><Relationship Id="rId2" Type="http://schemas.openxmlformats.org/officeDocument/2006/relationships/slideLayout" Target="../slideLayouts/slideLayout435.xml"/><Relationship Id="rId16" Type="http://schemas.openxmlformats.org/officeDocument/2006/relationships/slideLayout" Target="../slideLayouts/slideLayout449.xml"/><Relationship Id="rId20" Type="http://schemas.openxmlformats.org/officeDocument/2006/relationships/slideLayout" Target="../slideLayouts/slideLayout453.xml"/><Relationship Id="rId29" Type="http://schemas.openxmlformats.org/officeDocument/2006/relationships/slideLayout" Target="../slideLayouts/slideLayout462.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24" Type="http://schemas.openxmlformats.org/officeDocument/2006/relationships/slideLayout" Target="../slideLayouts/slideLayout457.xml"/><Relationship Id="rId32" Type="http://schemas.openxmlformats.org/officeDocument/2006/relationships/theme" Target="../theme/theme16.xml"/><Relationship Id="rId5" Type="http://schemas.openxmlformats.org/officeDocument/2006/relationships/slideLayout" Target="../slideLayouts/slideLayout438.xml"/><Relationship Id="rId15" Type="http://schemas.openxmlformats.org/officeDocument/2006/relationships/slideLayout" Target="../slideLayouts/slideLayout448.xml"/><Relationship Id="rId23" Type="http://schemas.openxmlformats.org/officeDocument/2006/relationships/slideLayout" Target="../slideLayouts/slideLayout456.xml"/><Relationship Id="rId28" Type="http://schemas.openxmlformats.org/officeDocument/2006/relationships/slideLayout" Target="../slideLayouts/slideLayout461.xml"/><Relationship Id="rId10" Type="http://schemas.openxmlformats.org/officeDocument/2006/relationships/slideLayout" Target="../slideLayouts/slideLayout443.xml"/><Relationship Id="rId19" Type="http://schemas.openxmlformats.org/officeDocument/2006/relationships/slideLayout" Target="../slideLayouts/slideLayout452.xml"/><Relationship Id="rId31" Type="http://schemas.openxmlformats.org/officeDocument/2006/relationships/slideLayout" Target="../slideLayouts/slideLayout464.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slideLayout" Target="../slideLayouts/slideLayout447.xml"/><Relationship Id="rId22" Type="http://schemas.openxmlformats.org/officeDocument/2006/relationships/slideLayout" Target="../slideLayouts/slideLayout455.xml"/><Relationship Id="rId27" Type="http://schemas.openxmlformats.org/officeDocument/2006/relationships/slideLayout" Target="../slideLayouts/slideLayout460.xml"/><Relationship Id="rId30" Type="http://schemas.openxmlformats.org/officeDocument/2006/relationships/slideLayout" Target="../slideLayouts/slideLayout4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slideLayout" Target="../slideLayouts/slideLayout477.xml"/><Relationship Id="rId18" Type="http://schemas.openxmlformats.org/officeDocument/2006/relationships/slideLayout" Target="../slideLayouts/slideLayout482.xml"/><Relationship Id="rId26" Type="http://schemas.openxmlformats.org/officeDocument/2006/relationships/slideLayout" Target="../slideLayouts/slideLayout490.xml"/><Relationship Id="rId3" Type="http://schemas.openxmlformats.org/officeDocument/2006/relationships/slideLayout" Target="../slideLayouts/slideLayout467.xml"/><Relationship Id="rId21" Type="http://schemas.openxmlformats.org/officeDocument/2006/relationships/slideLayout" Target="../slideLayouts/slideLayout485.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17" Type="http://schemas.openxmlformats.org/officeDocument/2006/relationships/slideLayout" Target="../slideLayouts/slideLayout481.xml"/><Relationship Id="rId25" Type="http://schemas.openxmlformats.org/officeDocument/2006/relationships/slideLayout" Target="../slideLayouts/slideLayout489.xml"/><Relationship Id="rId2" Type="http://schemas.openxmlformats.org/officeDocument/2006/relationships/slideLayout" Target="../slideLayouts/slideLayout466.xml"/><Relationship Id="rId16" Type="http://schemas.openxmlformats.org/officeDocument/2006/relationships/slideLayout" Target="../slideLayouts/slideLayout480.xml"/><Relationship Id="rId20" Type="http://schemas.openxmlformats.org/officeDocument/2006/relationships/slideLayout" Target="../slideLayouts/slideLayout484.xml"/><Relationship Id="rId29" Type="http://schemas.openxmlformats.org/officeDocument/2006/relationships/slideLayout" Target="../slideLayouts/slideLayout493.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24" Type="http://schemas.openxmlformats.org/officeDocument/2006/relationships/slideLayout" Target="../slideLayouts/slideLayout488.xml"/><Relationship Id="rId32" Type="http://schemas.openxmlformats.org/officeDocument/2006/relationships/image" Target="../media/image1.png"/><Relationship Id="rId5" Type="http://schemas.openxmlformats.org/officeDocument/2006/relationships/slideLayout" Target="../slideLayouts/slideLayout469.xml"/><Relationship Id="rId15" Type="http://schemas.openxmlformats.org/officeDocument/2006/relationships/slideLayout" Target="../slideLayouts/slideLayout479.xml"/><Relationship Id="rId23" Type="http://schemas.openxmlformats.org/officeDocument/2006/relationships/slideLayout" Target="../slideLayouts/slideLayout487.xml"/><Relationship Id="rId28" Type="http://schemas.openxmlformats.org/officeDocument/2006/relationships/slideLayout" Target="../slideLayouts/slideLayout492.xml"/><Relationship Id="rId10" Type="http://schemas.openxmlformats.org/officeDocument/2006/relationships/slideLayout" Target="../slideLayouts/slideLayout474.xml"/><Relationship Id="rId19" Type="http://schemas.openxmlformats.org/officeDocument/2006/relationships/slideLayout" Target="../slideLayouts/slideLayout483.xml"/><Relationship Id="rId31" Type="http://schemas.openxmlformats.org/officeDocument/2006/relationships/theme" Target="../theme/theme17.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slideLayout" Target="../slideLayouts/slideLayout478.xml"/><Relationship Id="rId22" Type="http://schemas.openxmlformats.org/officeDocument/2006/relationships/slideLayout" Target="../slideLayouts/slideLayout486.xml"/><Relationship Id="rId27" Type="http://schemas.openxmlformats.org/officeDocument/2006/relationships/slideLayout" Target="../slideLayouts/slideLayout491.xml"/><Relationship Id="rId30" Type="http://schemas.openxmlformats.org/officeDocument/2006/relationships/slideLayout" Target="../slideLayouts/slideLayout4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02.xml"/><Relationship Id="rId13" Type="http://schemas.openxmlformats.org/officeDocument/2006/relationships/slideLayout" Target="../slideLayouts/slideLayout507.xml"/><Relationship Id="rId18" Type="http://schemas.openxmlformats.org/officeDocument/2006/relationships/slideLayout" Target="../slideLayouts/slideLayout512.xml"/><Relationship Id="rId26" Type="http://schemas.openxmlformats.org/officeDocument/2006/relationships/slideLayout" Target="../slideLayouts/slideLayout520.xml"/><Relationship Id="rId3" Type="http://schemas.openxmlformats.org/officeDocument/2006/relationships/slideLayout" Target="../slideLayouts/slideLayout497.xml"/><Relationship Id="rId21" Type="http://schemas.openxmlformats.org/officeDocument/2006/relationships/slideLayout" Target="../slideLayouts/slideLayout515.xml"/><Relationship Id="rId7" Type="http://schemas.openxmlformats.org/officeDocument/2006/relationships/slideLayout" Target="../slideLayouts/slideLayout501.xml"/><Relationship Id="rId12" Type="http://schemas.openxmlformats.org/officeDocument/2006/relationships/slideLayout" Target="../slideLayouts/slideLayout506.xml"/><Relationship Id="rId17" Type="http://schemas.openxmlformats.org/officeDocument/2006/relationships/slideLayout" Target="../slideLayouts/slideLayout511.xml"/><Relationship Id="rId25" Type="http://schemas.openxmlformats.org/officeDocument/2006/relationships/slideLayout" Target="../slideLayouts/slideLayout519.xml"/><Relationship Id="rId2" Type="http://schemas.openxmlformats.org/officeDocument/2006/relationships/slideLayout" Target="../slideLayouts/slideLayout496.xml"/><Relationship Id="rId16" Type="http://schemas.openxmlformats.org/officeDocument/2006/relationships/slideLayout" Target="../slideLayouts/slideLayout510.xml"/><Relationship Id="rId20" Type="http://schemas.openxmlformats.org/officeDocument/2006/relationships/slideLayout" Target="../slideLayouts/slideLayout514.xml"/><Relationship Id="rId29" Type="http://schemas.openxmlformats.org/officeDocument/2006/relationships/theme" Target="../theme/theme18.xml"/><Relationship Id="rId1" Type="http://schemas.openxmlformats.org/officeDocument/2006/relationships/slideLayout" Target="../slideLayouts/slideLayout495.xml"/><Relationship Id="rId6" Type="http://schemas.openxmlformats.org/officeDocument/2006/relationships/slideLayout" Target="../slideLayouts/slideLayout500.xml"/><Relationship Id="rId11" Type="http://schemas.openxmlformats.org/officeDocument/2006/relationships/slideLayout" Target="../slideLayouts/slideLayout505.xml"/><Relationship Id="rId24" Type="http://schemas.openxmlformats.org/officeDocument/2006/relationships/slideLayout" Target="../slideLayouts/slideLayout518.xml"/><Relationship Id="rId5" Type="http://schemas.openxmlformats.org/officeDocument/2006/relationships/slideLayout" Target="../slideLayouts/slideLayout499.xml"/><Relationship Id="rId15" Type="http://schemas.openxmlformats.org/officeDocument/2006/relationships/slideLayout" Target="../slideLayouts/slideLayout509.xml"/><Relationship Id="rId23" Type="http://schemas.openxmlformats.org/officeDocument/2006/relationships/slideLayout" Target="../slideLayouts/slideLayout517.xml"/><Relationship Id="rId28" Type="http://schemas.openxmlformats.org/officeDocument/2006/relationships/slideLayout" Target="../slideLayouts/slideLayout522.xml"/><Relationship Id="rId10" Type="http://schemas.openxmlformats.org/officeDocument/2006/relationships/slideLayout" Target="../slideLayouts/slideLayout504.xml"/><Relationship Id="rId19" Type="http://schemas.openxmlformats.org/officeDocument/2006/relationships/slideLayout" Target="../slideLayouts/slideLayout513.xml"/><Relationship Id="rId4" Type="http://schemas.openxmlformats.org/officeDocument/2006/relationships/slideLayout" Target="../slideLayouts/slideLayout498.xml"/><Relationship Id="rId9" Type="http://schemas.openxmlformats.org/officeDocument/2006/relationships/slideLayout" Target="../slideLayouts/slideLayout503.xml"/><Relationship Id="rId14" Type="http://schemas.openxmlformats.org/officeDocument/2006/relationships/slideLayout" Target="../slideLayouts/slideLayout508.xml"/><Relationship Id="rId22" Type="http://schemas.openxmlformats.org/officeDocument/2006/relationships/slideLayout" Target="../slideLayouts/slideLayout516.xml"/><Relationship Id="rId27" Type="http://schemas.openxmlformats.org/officeDocument/2006/relationships/slideLayout" Target="../slideLayouts/slideLayout521.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image" Target="../media/image1.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theme" Target="../theme/theme4.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image" Target="../media/image1.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image" Target="../media/image1.png"/><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theme" Target="../theme/theme6.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slideLayout" Target="../slideLayouts/slideLayout188.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slideLayout" Target="../slideLayouts/slideLayout187.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31" Type="http://schemas.openxmlformats.org/officeDocument/2006/relationships/image" Target="../media/image1.png"/><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image" Target="../media/image1.png"/><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theme" Target="../theme/theme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slideLayout" Target="../slideLayouts/slideLayout244.xml"/><Relationship Id="rId3" Type="http://schemas.openxmlformats.org/officeDocument/2006/relationships/slideLayout" Target="../slideLayouts/slideLayout221.xml"/><Relationship Id="rId21" Type="http://schemas.openxmlformats.org/officeDocument/2006/relationships/slideLayout" Target="../slideLayouts/slideLayout239.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slideLayout" Target="../slideLayouts/slideLayout243.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slideLayout" Target="../slideLayouts/slideLayout238.xml"/><Relationship Id="rId29" Type="http://schemas.openxmlformats.org/officeDocument/2006/relationships/slideLayout" Target="../slideLayouts/slideLayout247.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slideLayout" Target="../slideLayouts/slideLayout246.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31" Type="http://schemas.openxmlformats.org/officeDocument/2006/relationships/image" Target="../media/image1.png"/><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slideLayout" Target="../slideLayouts/slideLayout245.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333"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362728577"/>
      </p:ext>
    </p:extLst>
  </p:cSld>
  <p:clrMap bg1="dk1" tx1="lt1" bg2="dk2" tx2="lt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578" r:id="rId12"/>
    <p:sldLayoutId id="2147484579" r:id="rId13"/>
    <p:sldLayoutId id="2147484580" r:id="rId14"/>
    <p:sldLayoutId id="2147484581" r:id="rId15"/>
    <p:sldLayoutId id="2147484582" r:id="rId16"/>
    <p:sldLayoutId id="2147484583" r:id="rId17"/>
    <p:sldLayoutId id="2147484584" r:id="rId18"/>
    <p:sldLayoutId id="2147484585" r:id="rId19"/>
    <p:sldLayoutId id="2147484586" r:id="rId20"/>
    <p:sldLayoutId id="2147484587" r:id="rId21"/>
    <p:sldLayoutId id="2147484588" r:id="rId22"/>
    <p:sldLayoutId id="2147484589" r:id="rId23"/>
    <p:sldLayoutId id="2147484590" r:id="rId24"/>
    <p:sldLayoutId id="2147484591" r:id="rId25"/>
    <p:sldLayoutId id="2147484592" r:id="rId26"/>
    <p:sldLayoutId id="2147484593" r:id="rId27"/>
    <p:sldLayoutId id="2147484594" r:id="rId28"/>
    <p:sldLayoutId id="2147484595" r:id="rId29"/>
    <p:sldLayoutId id="2147484596" r:id="rId30"/>
    <p:sldLayoutId id="2147484597"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09989966"/>
      </p:ext>
    </p:extLst>
  </p:cSld>
  <p:clrMap bg1="dk1" tx1="lt1" bg2="dk2" tx2="lt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10" r:id="rId12"/>
    <p:sldLayoutId id="2147484611" r:id="rId13"/>
    <p:sldLayoutId id="2147484612" r:id="rId14"/>
    <p:sldLayoutId id="2147484613" r:id="rId15"/>
    <p:sldLayoutId id="2147484614" r:id="rId16"/>
    <p:sldLayoutId id="2147484615" r:id="rId17"/>
    <p:sldLayoutId id="2147484616" r:id="rId18"/>
    <p:sldLayoutId id="2147484617" r:id="rId19"/>
    <p:sldLayoutId id="2147484618" r:id="rId20"/>
    <p:sldLayoutId id="2147484619" r:id="rId21"/>
    <p:sldLayoutId id="2147484620" r:id="rId22"/>
    <p:sldLayoutId id="2147484621" r:id="rId23"/>
    <p:sldLayoutId id="2147484622" r:id="rId24"/>
    <p:sldLayoutId id="2147484623" r:id="rId25"/>
    <p:sldLayoutId id="2147484624" r:id="rId26"/>
    <p:sldLayoutId id="2147484625" r:id="rId27"/>
    <p:sldLayoutId id="2147484626" r:id="rId28"/>
    <p:sldLayoutId id="2147484627" r:id="rId29"/>
    <p:sldLayoutId id="2147484628" r:id="rId30"/>
    <p:sldLayoutId id="2147484629"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823586690"/>
      </p:ext>
    </p:extLst>
  </p:cSld>
  <p:clrMap bg1="dk1" tx1="lt1" bg2="dk2" tx2="lt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 id="2147484644" r:id="rId14"/>
    <p:sldLayoutId id="2147484645" r:id="rId15"/>
    <p:sldLayoutId id="2147484646" r:id="rId16"/>
    <p:sldLayoutId id="2147484647" r:id="rId17"/>
    <p:sldLayoutId id="2147484648" r:id="rId18"/>
    <p:sldLayoutId id="2147484649" r:id="rId19"/>
    <p:sldLayoutId id="2147484650" r:id="rId20"/>
    <p:sldLayoutId id="2147484651" r:id="rId21"/>
    <p:sldLayoutId id="2147484652" r:id="rId22"/>
    <p:sldLayoutId id="2147484653" r:id="rId23"/>
    <p:sldLayoutId id="2147484654" r:id="rId24"/>
    <p:sldLayoutId id="2147484655" r:id="rId25"/>
    <p:sldLayoutId id="2147484656" r:id="rId26"/>
    <p:sldLayoutId id="2147484657" r:id="rId27"/>
    <p:sldLayoutId id="2147484658" r:id="rId28"/>
    <p:sldLayoutId id="2147484659" r:id="rId29"/>
    <p:sldLayoutId id="2147484660" r:id="rId30"/>
    <p:sldLayoutId id="2147484661"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698672083"/>
      </p:ext>
    </p:extLst>
  </p:cSld>
  <p:clrMap bg1="dk1" tx1="lt1" bg2="dk2" tx2="lt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 id="2147484677" r:id="rId14"/>
    <p:sldLayoutId id="2147484678" r:id="rId15"/>
    <p:sldLayoutId id="2147484679" r:id="rId16"/>
    <p:sldLayoutId id="2147484680" r:id="rId17"/>
    <p:sldLayoutId id="2147484681" r:id="rId18"/>
    <p:sldLayoutId id="2147484682" r:id="rId19"/>
    <p:sldLayoutId id="2147484683" r:id="rId20"/>
    <p:sldLayoutId id="2147484684" r:id="rId21"/>
    <p:sldLayoutId id="2147484685" r:id="rId22"/>
    <p:sldLayoutId id="2147484686" r:id="rId23"/>
    <p:sldLayoutId id="2147484687" r:id="rId24"/>
    <p:sldLayoutId id="2147484688" r:id="rId25"/>
    <p:sldLayoutId id="2147484689" r:id="rId26"/>
    <p:sldLayoutId id="2147484690" r:id="rId27"/>
    <p:sldLayoutId id="2147484691" r:id="rId28"/>
    <p:sldLayoutId id="2147484692" r:id="rId29"/>
    <p:sldLayoutId id="2147484693" r:id="rId30"/>
    <p:sldLayoutId id="2147484694"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133509145"/>
      </p:ext>
    </p:extLst>
  </p:cSld>
  <p:clrMap bg1="dk1" tx1="lt1" bg2="dk2" tx2="lt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 id="2147484708" r:id="rId13"/>
    <p:sldLayoutId id="2147484709" r:id="rId14"/>
    <p:sldLayoutId id="2147484710" r:id="rId15"/>
    <p:sldLayoutId id="2147484711" r:id="rId16"/>
    <p:sldLayoutId id="2147484712" r:id="rId17"/>
    <p:sldLayoutId id="2147484713" r:id="rId18"/>
    <p:sldLayoutId id="2147484714" r:id="rId19"/>
    <p:sldLayoutId id="2147484715" r:id="rId20"/>
    <p:sldLayoutId id="2147484716" r:id="rId21"/>
    <p:sldLayoutId id="2147484717" r:id="rId22"/>
    <p:sldLayoutId id="2147484718" r:id="rId23"/>
    <p:sldLayoutId id="2147484719" r:id="rId24"/>
    <p:sldLayoutId id="2147484720" r:id="rId25"/>
    <p:sldLayoutId id="2147484721" r:id="rId26"/>
    <p:sldLayoutId id="2147484722" r:id="rId27"/>
    <p:sldLayoutId id="2147484723" r:id="rId28"/>
    <p:sldLayoutId id="2147484724" r:id="rId29"/>
    <p:sldLayoutId id="2147484725" r:id="rId30"/>
    <p:sldLayoutId id="2147484726"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697856720"/>
      </p:ext>
    </p:extLst>
  </p:cSld>
  <p:clrMap bg1="dk1" tx1="lt1" bg2="dk2" tx2="lt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 id="2147484742" r:id="rId15"/>
    <p:sldLayoutId id="2147484743" r:id="rId16"/>
    <p:sldLayoutId id="2147484744" r:id="rId17"/>
    <p:sldLayoutId id="2147484745" r:id="rId18"/>
    <p:sldLayoutId id="2147484746" r:id="rId19"/>
    <p:sldLayoutId id="2147484747" r:id="rId20"/>
    <p:sldLayoutId id="2147484748" r:id="rId21"/>
    <p:sldLayoutId id="2147484749" r:id="rId22"/>
    <p:sldLayoutId id="2147484750" r:id="rId23"/>
    <p:sldLayoutId id="2147484751" r:id="rId24"/>
    <p:sldLayoutId id="2147484752" r:id="rId25"/>
    <p:sldLayoutId id="2147484753" r:id="rId26"/>
    <p:sldLayoutId id="2147484754" r:id="rId27"/>
    <p:sldLayoutId id="2147484755" r:id="rId28"/>
    <p:sldLayoutId id="2147484756" r:id="rId29"/>
    <p:sldLayoutId id="2147484757" r:id="rId30"/>
    <p:sldLayoutId id="2147484758"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4191961241"/>
      </p:ext>
    </p:extLst>
  </p:cSld>
  <p:clrMap bg1="dk1" tx1="lt1" bg2="dk2" tx2="lt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 id="2147484772" r:id="rId13"/>
    <p:sldLayoutId id="2147484773" r:id="rId14"/>
    <p:sldLayoutId id="2147484774" r:id="rId15"/>
    <p:sldLayoutId id="2147484775" r:id="rId16"/>
    <p:sldLayoutId id="2147484776" r:id="rId17"/>
    <p:sldLayoutId id="2147484777" r:id="rId18"/>
    <p:sldLayoutId id="2147484778" r:id="rId19"/>
    <p:sldLayoutId id="2147484779" r:id="rId20"/>
    <p:sldLayoutId id="2147484780" r:id="rId21"/>
    <p:sldLayoutId id="2147484781" r:id="rId22"/>
    <p:sldLayoutId id="2147484782" r:id="rId23"/>
    <p:sldLayoutId id="2147484783" r:id="rId24"/>
    <p:sldLayoutId id="2147484784" r:id="rId25"/>
    <p:sldLayoutId id="2147484785" r:id="rId26"/>
    <p:sldLayoutId id="2147484786" r:id="rId27"/>
    <p:sldLayoutId id="2147484787" r:id="rId28"/>
    <p:sldLayoutId id="2147484788" r:id="rId29"/>
    <p:sldLayoutId id="2147484789" r:id="rId30"/>
    <p:sldLayoutId id="2147484790"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32"/>
          <a:stretch>
            <a:fillRect/>
          </a:stretch>
        </p:blipFill>
        <p:spPr>
          <a:xfrm rot="5400000">
            <a:off x="9489150" y="3050514"/>
            <a:ext cx="6995160" cy="894134"/>
          </a:xfrm>
          <a:prstGeom prst="rect">
            <a:avLst/>
          </a:prstGeom>
        </p:spPr>
      </p:pic>
    </p:spTree>
    <p:extLst>
      <p:ext uri="{BB962C8B-B14F-4D97-AF65-F5344CB8AC3E}">
        <p14:creationId xmlns:p14="http://schemas.microsoft.com/office/powerpoint/2010/main" val="3950916695"/>
      </p:ext>
    </p:extLst>
  </p:cSld>
  <p:clrMap bg1="dk1" tx1="lt1" bg2="dk2" tx2="lt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 id="2147484803" r:id="rId12"/>
    <p:sldLayoutId id="2147484804" r:id="rId13"/>
    <p:sldLayoutId id="2147484805" r:id="rId14"/>
    <p:sldLayoutId id="2147484806" r:id="rId15"/>
    <p:sldLayoutId id="2147484807" r:id="rId16"/>
    <p:sldLayoutId id="2147484808" r:id="rId17"/>
    <p:sldLayoutId id="2147484809" r:id="rId18"/>
    <p:sldLayoutId id="2147484810" r:id="rId19"/>
    <p:sldLayoutId id="2147484811" r:id="rId20"/>
    <p:sldLayoutId id="2147484812" r:id="rId21"/>
    <p:sldLayoutId id="2147484813" r:id="rId22"/>
    <p:sldLayoutId id="2147484814" r:id="rId23"/>
    <p:sldLayoutId id="2147484815" r:id="rId24"/>
    <p:sldLayoutId id="2147484816" r:id="rId25"/>
    <p:sldLayoutId id="2147484818" r:id="rId26"/>
    <p:sldLayoutId id="2147484819" r:id="rId27"/>
    <p:sldLayoutId id="2147484820" r:id="rId28"/>
    <p:sldLayoutId id="2147484821" r:id="rId29"/>
    <p:sldLayoutId id="2147484822" r:id="rId30"/>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481317245"/>
      </p:ext>
    </p:extLst>
  </p:cSld>
  <p:clrMap bg1="dk1" tx1="lt1" bg2="dk2" tx2="lt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 id="2147484835" r:id="rId12"/>
    <p:sldLayoutId id="2147484836" r:id="rId13"/>
    <p:sldLayoutId id="2147484837" r:id="rId14"/>
    <p:sldLayoutId id="2147484838" r:id="rId15"/>
    <p:sldLayoutId id="2147484839" r:id="rId16"/>
    <p:sldLayoutId id="2147484840" r:id="rId17"/>
    <p:sldLayoutId id="2147484841" r:id="rId18"/>
    <p:sldLayoutId id="2147484842" r:id="rId19"/>
    <p:sldLayoutId id="2147484843" r:id="rId20"/>
    <p:sldLayoutId id="2147484844" r:id="rId21"/>
    <p:sldLayoutId id="2147484845" r:id="rId22"/>
    <p:sldLayoutId id="2147484846" r:id="rId23"/>
    <p:sldLayoutId id="2147484847" r:id="rId24"/>
    <p:sldLayoutId id="2147484848" r:id="rId25"/>
    <p:sldLayoutId id="2147484849" r:id="rId26"/>
    <p:sldLayoutId id="2147484850" r:id="rId27"/>
    <p:sldLayoutId id="2147484851"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bg2"/>
              </a:gs>
              <a:gs pos="100000">
                <a:schemeClr val="bg2"/>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bg2"/>
              </a:gs>
              <a:gs pos="100000">
                <a:schemeClr val="bg2"/>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bg2"/>
              </a:gs>
              <a:gs pos="100000">
                <a:schemeClr val="bg2"/>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bg2"/>
              </a:gs>
              <a:gs pos="100000">
                <a:schemeClr val="bg2"/>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bg2"/>
              </a:gs>
              <a:gs pos="100000">
                <a:schemeClr val="bg2"/>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6AD6AB87-34BE-4E52-8866-A6B518FBEDC0}" type="datetimeFigureOut">
              <a:rPr lang="en-US" smtClean="0">
                <a:solidFill>
                  <a:prstClr val="black">
                    <a:tint val="75000"/>
                  </a:prstClr>
                </a:solidFill>
              </a:rPr>
              <a:pPr defTabSz="932597"/>
              <a:t>9/3/2015</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D226F0C5-7BEB-4AE7-8625-B8CF04B0602F}"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952284415"/>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486306520"/>
      </p:ext>
    </p:extLst>
  </p:cSld>
  <p:clrMap bg1="dk1" tx1="lt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 id="2147484368" r:id="rId17"/>
    <p:sldLayoutId id="2147484369" r:id="rId18"/>
    <p:sldLayoutId id="2147484370" r:id="rId19"/>
    <p:sldLayoutId id="2147484371" r:id="rId20"/>
    <p:sldLayoutId id="2147484372" r:id="rId21"/>
    <p:sldLayoutId id="2147484373" r:id="rId22"/>
    <p:sldLayoutId id="2147484374" r:id="rId23"/>
    <p:sldLayoutId id="2147484375" r:id="rId24"/>
    <p:sldLayoutId id="2147484376" r:id="rId25"/>
    <p:sldLayoutId id="2147484377" r:id="rId26"/>
    <p:sldLayoutId id="2147484378" r:id="rId27"/>
    <p:sldLayoutId id="2147484379" r:id="rId28"/>
    <p:sldLayoutId id="2147484380" r:id="rId29"/>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041868661"/>
      </p:ext>
    </p:extLst>
  </p:cSld>
  <p:clrMap bg1="dk1" tx1="lt1" bg2="dk2" tx2="lt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 id="2147484398" r:id="rId17"/>
    <p:sldLayoutId id="2147484399" r:id="rId18"/>
    <p:sldLayoutId id="2147484400" r:id="rId19"/>
    <p:sldLayoutId id="2147484401" r:id="rId20"/>
    <p:sldLayoutId id="2147484402" r:id="rId21"/>
    <p:sldLayoutId id="2147484403" r:id="rId22"/>
    <p:sldLayoutId id="2147484404" r:id="rId23"/>
    <p:sldLayoutId id="2147484405" r:id="rId24"/>
    <p:sldLayoutId id="2147484406" r:id="rId25"/>
    <p:sldLayoutId id="2147484407" r:id="rId26"/>
    <p:sldLayoutId id="2147484408" r:id="rId27"/>
    <p:sldLayoutId id="2147484409" r:id="rId28"/>
    <p:sldLayoutId id="2147484410" r:id="rId29"/>
    <p:sldLayoutId id="2147484411" r:id="rId30"/>
    <p:sldLayoutId id="2147484412"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4124476301"/>
      </p:ext>
    </p:extLst>
  </p:cSld>
  <p:clrMap bg1="dk1" tx1="lt1" bg2="dk2" tx2="lt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 id="2147484429" r:id="rId16"/>
    <p:sldLayoutId id="2147484430" r:id="rId17"/>
    <p:sldLayoutId id="2147484431" r:id="rId18"/>
    <p:sldLayoutId id="2147484432" r:id="rId19"/>
    <p:sldLayoutId id="2147484433" r:id="rId20"/>
    <p:sldLayoutId id="2147484434" r:id="rId21"/>
    <p:sldLayoutId id="2147484435" r:id="rId22"/>
    <p:sldLayoutId id="2147484436" r:id="rId23"/>
    <p:sldLayoutId id="2147484437" r:id="rId24"/>
    <p:sldLayoutId id="2147484438" r:id="rId25"/>
    <p:sldLayoutId id="2147484439" r:id="rId26"/>
    <p:sldLayoutId id="2147484440" r:id="rId27"/>
    <p:sldLayoutId id="2147484441" r:id="rId28"/>
    <p:sldLayoutId id="2147484442" r:id="rId29"/>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813340473"/>
      </p:ext>
    </p:extLst>
  </p:cSld>
  <p:clrMap bg1="dk1" tx1="lt1" bg2="dk2" tx2="lt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 id="2147484456" r:id="rId13"/>
    <p:sldLayoutId id="2147484457" r:id="rId14"/>
    <p:sldLayoutId id="2147484458" r:id="rId15"/>
    <p:sldLayoutId id="2147484459" r:id="rId16"/>
    <p:sldLayoutId id="2147484460" r:id="rId17"/>
    <p:sldLayoutId id="2147484461" r:id="rId18"/>
    <p:sldLayoutId id="2147484462" r:id="rId19"/>
    <p:sldLayoutId id="2147484463" r:id="rId20"/>
    <p:sldLayoutId id="2147484464" r:id="rId21"/>
    <p:sldLayoutId id="2147484465" r:id="rId22"/>
    <p:sldLayoutId id="2147484466" r:id="rId23"/>
    <p:sldLayoutId id="2147484467" r:id="rId24"/>
    <p:sldLayoutId id="2147484468" r:id="rId25"/>
    <p:sldLayoutId id="2147484469" r:id="rId26"/>
    <p:sldLayoutId id="2147484470" r:id="rId27"/>
    <p:sldLayoutId id="2147484471" r:id="rId28"/>
    <p:sldLayoutId id="2147484472" r:id="rId29"/>
    <p:sldLayoutId id="2147484473" r:id="rId30"/>
    <p:sldLayoutId id="2147484474"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31"/>
          <a:stretch>
            <a:fillRect/>
          </a:stretch>
        </p:blipFill>
        <p:spPr>
          <a:xfrm rot="5400000">
            <a:off x="9489150" y="3050514"/>
            <a:ext cx="6995160" cy="894134"/>
          </a:xfrm>
          <a:prstGeom prst="rect">
            <a:avLst/>
          </a:prstGeom>
        </p:spPr>
      </p:pic>
    </p:spTree>
    <p:extLst>
      <p:ext uri="{BB962C8B-B14F-4D97-AF65-F5344CB8AC3E}">
        <p14:creationId xmlns:p14="http://schemas.microsoft.com/office/powerpoint/2010/main" val="670400585"/>
      </p:ext>
    </p:extLst>
  </p:cSld>
  <p:clrMap bg1="dk1" tx1="lt1" bg2="dk2" tx2="lt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487" r:id="rId12"/>
    <p:sldLayoutId id="2147484488" r:id="rId13"/>
    <p:sldLayoutId id="2147484489" r:id="rId14"/>
    <p:sldLayoutId id="2147484490" r:id="rId15"/>
    <p:sldLayoutId id="2147484491" r:id="rId16"/>
    <p:sldLayoutId id="2147484492" r:id="rId17"/>
    <p:sldLayoutId id="2147484493" r:id="rId18"/>
    <p:sldLayoutId id="2147484494" r:id="rId19"/>
    <p:sldLayoutId id="2147484495" r:id="rId20"/>
    <p:sldLayoutId id="2147484496" r:id="rId21"/>
    <p:sldLayoutId id="2147484497" r:id="rId22"/>
    <p:sldLayoutId id="2147484498" r:id="rId23"/>
    <p:sldLayoutId id="2147484499" r:id="rId24"/>
    <p:sldLayoutId id="2147484500" r:id="rId25"/>
    <p:sldLayoutId id="2147484501" r:id="rId26"/>
    <p:sldLayoutId id="2147484502" r:id="rId27"/>
    <p:sldLayoutId id="2147484503" r:id="rId28"/>
    <p:sldLayoutId id="2147484504" r:id="rId29"/>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32"/>
          <a:stretch>
            <a:fillRect/>
          </a:stretch>
        </p:blipFill>
        <p:spPr>
          <a:xfrm rot="5400000">
            <a:off x="9489150" y="3050514"/>
            <a:ext cx="6995160" cy="894134"/>
          </a:xfrm>
          <a:prstGeom prst="rect">
            <a:avLst/>
          </a:prstGeom>
        </p:spPr>
      </p:pic>
    </p:spTree>
    <p:extLst>
      <p:ext uri="{BB962C8B-B14F-4D97-AF65-F5344CB8AC3E}">
        <p14:creationId xmlns:p14="http://schemas.microsoft.com/office/powerpoint/2010/main" val="2853308938"/>
      </p:ext>
    </p:extLst>
  </p:cSld>
  <p:clrMap bg1="dk1" tx1="lt1" bg2="dk2" tx2="lt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517" r:id="rId12"/>
    <p:sldLayoutId id="2147484518" r:id="rId13"/>
    <p:sldLayoutId id="2147484519" r:id="rId14"/>
    <p:sldLayoutId id="2147484520" r:id="rId15"/>
    <p:sldLayoutId id="2147484521" r:id="rId16"/>
    <p:sldLayoutId id="2147484522" r:id="rId17"/>
    <p:sldLayoutId id="2147484523" r:id="rId18"/>
    <p:sldLayoutId id="2147484524" r:id="rId19"/>
    <p:sldLayoutId id="2147484525" r:id="rId20"/>
    <p:sldLayoutId id="2147484526" r:id="rId21"/>
    <p:sldLayoutId id="2147484527" r:id="rId22"/>
    <p:sldLayoutId id="2147484528" r:id="rId23"/>
    <p:sldLayoutId id="2147484529" r:id="rId24"/>
    <p:sldLayoutId id="2147484530" r:id="rId25"/>
    <p:sldLayoutId id="2147484531" r:id="rId26"/>
    <p:sldLayoutId id="2147484532" r:id="rId27"/>
    <p:sldLayoutId id="2147484533" r:id="rId28"/>
    <p:sldLayoutId id="2147484534" r:id="rId29"/>
    <p:sldLayoutId id="2147484535" r:id="rId30"/>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31"/>
          <a:stretch>
            <a:fillRect/>
          </a:stretch>
        </p:blipFill>
        <p:spPr>
          <a:xfrm rot="5400000">
            <a:off x="9489150" y="3050514"/>
            <a:ext cx="6995160" cy="894134"/>
          </a:xfrm>
          <a:prstGeom prst="rect">
            <a:avLst/>
          </a:prstGeom>
        </p:spPr>
      </p:pic>
    </p:spTree>
    <p:extLst>
      <p:ext uri="{BB962C8B-B14F-4D97-AF65-F5344CB8AC3E}">
        <p14:creationId xmlns:p14="http://schemas.microsoft.com/office/powerpoint/2010/main" val="4983177"/>
      </p:ext>
    </p:extLst>
  </p:cSld>
  <p:clrMap bg1="dk1" tx1="lt1" bg2="dk2"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 id="2147484551" r:id="rId15"/>
    <p:sldLayoutId id="2147484552" r:id="rId16"/>
    <p:sldLayoutId id="2147484553" r:id="rId17"/>
    <p:sldLayoutId id="2147484554" r:id="rId18"/>
    <p:sldLayoutId id="2147484555" r:id="rId19"/>
    <p:sldLayoutId id="2147484556" r:id="rId20"/>
    <p:sldLayoutId id="2147484557" r:id="rId21"/>
    <p:sldLayoutId id="2147484558" r:id="rId22"/>
    <p:sldLayoutId id="2147484559" r:id="rId23"/>
    <p:sldLayoutId id="2147484560" r:id="rId24"/>
    <p:sldLayoutId id="2147484561" r:id="rId25"/>
    <p:sldLayoutId id="2147484562" r:id="rId26"/>
    <p:sldLayoutId id="2147484563" r:id="rId27"/>
    <p:sldLayoutId id="2147484564" r:id="rId28"/>
    <p:sldLayoutId id="2147484565" r:id="rId29"/>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jpg"/><Relationship Id="rId3" Type="http://schemas.openxmlformats.org/officeDocument/2006/relationships/image" Target="../media/image27.WMF"/><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45.xml"/><Relationship Id="rId6" Type="http://schemas.microsoft.com/office/2007/relationships/hdphoto" Target="../media/hdphoto2.wdp"/><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0.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0.xml"/><Relationship Id="rId5" Type="http://schemas.openxmlformats.org/officeDocument/2006/relationships/image" Target="../media/image41.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LIS/lis-next" TargetMode="External"/><Relationship Id="rId2" Type="http://schemas.openxmlformats.org/officeDocument/2006/relationships/hyperlink" Target="http://git.kernel.org/cgit/linux/kernel/git/next/linux-next.git/tree/?id=HEAD" TargetMode="External"/><Relationship Id="rId1" Type="http://schemas.openxmlformats.org/officeDocument/2006/relationships/slideLayout" Target="../slideLayouts/slideLayout10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5.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4.png"/><Relationship Id="rId2" Type="http://schemas.openxmlformats.org/officeDocument/2006/relationships/image" Target="../media/image31.png"/><Relationship Id="rId1" Type="http://schemas.openxmlformats.org/officeDocument/2006/relationships/slideLayout" Target="../slideLayouts/slideLayout10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8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315.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1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1.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jpeg"/><Relationship Id="rId26" Type="http://schemas.openxmlformats.org/officeDocument/2006/relationships/image" Target="../media/image93.png"/><Relationship Id="rId39" Type="http://schemas.openxmlformats.org/officeDocument/2006/relationships/image" Target="../media/image106.emf"/><Relationship Id="rId3" Type="http://schemas.openxmlformats.org/officeDocument/2006/relationships/image" Target="../media/image72.png"/><Relationship Id="rId21" Type="http://schemas.openxmlformats.org/officeDocument/2006/relationships/image" Target="../media/image88.png"/><Relationship Id="rId34" Type="http://schemas.openxmlformats.org/officeDocument/2006/relationships/image" Target="../media/image101.jpg"/><Relationship Id="rId7" Type="http://schemas.microsoft.com/office/2007/relationships/hdphoto" Target="../media/hdphoto5.wdp"/><Relationship Id="rId12" Type="http://schemas.openxmlformats.org/officeDocument/2006/relationships/image" Target="../media/image79.jpeg"/><Relationship Id="rId17" Type="http://schemas.openxmlformats.org/officeDocument/2006/relationships/image" Target="../media/image84.png"/><Relationship Id="rId25" Type="http://schemas.openxmlformats.org/officeDocument/2006/relationships/image" Target="../media/image92.jpg"/><Relationship Id="rId33" Type="http://schemas.openxmlformats.org/officeDocument/2006/relationships/image" Target="../media/image100.gif"/><Relationship Id="rId38" Type="http://schemas.openxmlformats.org/officeDocument/2006/relationships/image" Target="../media/image105.png"/><Relationship Id="rId2" Type="http://schemas.openxmlformats.org/officeDocument/2006/relationships/notesSlide" Target="../notesSlides/notesSlide12.xml"/><Relationship Id="rId16" Type="http://schemas.openxmlformats.org/officeDocument/2006/relationships/image" Target="../media/image83.emf"/><Relationship Id="rId20" Type="http://schemas.openxmlformats.org/officeDocument/2006/relationships/image" Target="../media/image87.png"/><Relationship Id="rId29" Type="http://schemas.openxmlformats.org/officeDocument/2006/relationships/image" Target="../media/image96.png"/><Relationship Id="rId1" Type="http://schemas.openxmlformats.org/officeDocument/2006/relationships/slideLayout" Target="../slideLayouts/slideLayout505.xml"/><Relationship Id="rId6" Type="http://schemas.openxmlformats.org/officeDocument/2006/relationships/image" Target="../media/image74.png"/><Relationship Id="rId11" Type="http://schemas.openxmlformats.org/officeDocument/2006/relationships/image" Target="../media/image78.png"/><Relationship Id="rId24" Type="http://schemas.openxmlformats.org/officeDocument/2006/relationships/image" Target="../media/image91.png"/><Relationship Id="rId32" Type="http://schemas.openxmlformats.org/officeDocument/2006/relationships/image" Target="../media/image99.png"/><Relationship Id="rId37" Type="http://schemas.openxmlformats.org/officeDocument/2006/relationships/image" Target="../media/image104.png"/><Relationship Id="rId5" Type="http://schemas.microsoft.com/office/2007/relationships/hdphoto" Target="../media/hdphoto4.wdp"/><Relationship Id="rId15" Type="http://schemas.openxmlformats.org/officeDocument/2006/relationships/image" Target="../media/image82.png"/><Relationship Id="rId23" Type="http://schemas.openxmlformats.org/officeDocument/2006/relationships/image" Target="../media/image90.jpg"/><Relationship Id="rId28" Type="http://schemas.openxmlformats.org/officeDocument/2006/relationships/image" Target="../media/image95.png"/><Relationship Id="rId36" Type="http://schemas.openxmlformats.org/officeDocument/2006/relationships/image" Target="../media/image103.png"/><Relationship Id="rId10" Type="http://schemas.openxmlformats.org/officeDocument/2006/relationships/image" Target="../media/image77.png"/><Relationship Id="rId19" Type="http://schemas.openxmlformats.org/officeDocument/2006/relationships/image" Target="../media/image86.png"/><Relationship Id="rId31" Type="http://schemas.openxmlformats.org/officeDocument/2006/relationships/image" Target="../media/image98.png"/><Relationship Id="rId4" Type="http://schemas.openxmlformats.org/officeDocument/2006/relationships/image" Target="../media/image73.png"/><Relationship Id="rId9" Type="http://schemas.openxmlformats.org/officeDocument/2006/relationships/image" Target="../media/image76.emf"/><Relationship Id="rId14" Type="http://schemas.openxmlformats.org/officeDocument/2006/relationships/image" Target="../media/image81.png"/><Relationship Id="rId22" Type="http://schemas.openxmlformats.org/officeDocument/2006/relationships/image" Target="../media/image89.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image" Target="../media/image102.png"/></Relationships>
</file>

<file path=ppt/slides/_rels/slide3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2.xm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Azure/WALinuxAgent" TargetMode="External"/><Relationship Id="rId2" Type="http://schemas.openxmlformats.org/officeDocument/2006/relationships/notesSlide" Target="../notesSlides/notesSlide14.xml"/><Relationship Id="rId1" Type="http://schemas.openxmlformats.org/officeDocument/2006/relationships/slideLayout" Target="../slideLayouts/slideLayout377.xml"/></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5.xml"/><Relationship Id="rId1" Type="http://schemas.openxmlformats.org/officeDocument/2006/relationships/slideLayout" Target="../slideLayouts/slideLayout4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hyperlink" Target="http://aka.ms/technetnz" TargetMode="External"/><Relationship Id="rId7"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www.microsoft.com/learning" TargetMode="External"/><Relationship Id="rId11" Type="http://schemas.openxmlformats.org/officeDocument/2006/relationships/image" Target="../media/image114.png"/><Relationship Id="rId5" Type="http://schemas.openxmlformats.org/officeDocument/2006/relationships/hyperlink" Target="http://aka.ms/ch9nz" TargetMode="External"/><Relationship Id="rId10" Type="http://schemas.openxmlformats.org/officeDocument/2006/relationships/image" Target="../media/image113.png"/><Relationship Id="rId4" Type="http://schemas.openxmlformats.org/officeDocument/2006/relationships/hyperlink" Target="http://aka.ms/msdnnz" TargetMode="External"/><Relationship Id="rId9" Type="http://schemas.openxmlformats.org/officeDocument/2006/relationships/image" Target="../media/image1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Running Linux on Hyper-V and in Azure</a:t>
            </a:r>
            <a:endParaRPr lang="en-NZ" dirty="0"/>
          </a:p>
        </p:txBody>
      </p:sp>
      <p:sp>
        <p:nvSpPr>
          <p:cNvPr id="3" name="Text Placeholder 2"/>
          <p:cNvSpPr>
            <a:spLocks noGrp="1"/>
          </p:cNvSpPr>
          <p:nvPr>
            <p:ph type="body" sz="quarter" idx="12"/>
          </p:nvPr>
        </p:nvSpPr>
        <p:spPr/>
        <p:txBody>
          <a:bodyPr/>
          <a:lstStyle/>
          <a:p>
            <a:r>
              <a:rPr lang="en-NZ" dirty="0" smtClean="0"/>
              <a:t>Anurag Gupta</a:t>
            </a:r>
            <a:endParaRPr lang="en-NZ" dirty="0"/>
          </a:p>
        </p:txBody>
      </p:sp>
      <p:sp>
        <p:nvSpPr>
          <p:cNvPr id="4" name="Text Placeholder 3"/>
          <p:cNvSpPr>
            <a:spLocks noGrp="1"/>
          </p:cNvSpPr>
          <p:nvPr>
            <p:ph type="body" sz="quarter" idx="13"/>
          </p:nvPr>
        </p:nvSpPr>
        <p:spPr/>
        <p:txBody>
          <a:bodyPr/>
          <a:lstStyle/>
          <a:p>
            <a:r>
              <a:rPr lang="en-NZ" smtClean="0"/>
              <a:t>M357</a:t>
            </a:r>
            <a:endParaRPr lang="en-NZ" dirty="0"/>
          </a:p>
        </p:txBody>
      </p:sp>
    </p:spTree>
    <p:extLst>
      <p:ext uri="{BB962C8B-B14F-4D97-AF65-F5344CB8AC3E}">
        <p14:creationId xmlns:p14="http://schemas.microsoft.com/office/powerpoint/2010/main" val="559140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Linux Integration Services (LIS)</a:t>
            </a:r>
            <a:endParaRPr lang="en-NZ" dirty="0"/>
          </a:p>
        </p:txBody>
      </p:sp>
      <p:graphicFrame>
        <p:nvGraphicFramePr>
          <p:cNvPr id="6" name="Content Placeholder 5"/>
          <p:cNvGraphicFramePr>
            <a:graphicFrameLocks noGrp="1"/>
          </p:cNvGraphicFramePr>
          <p:nvPr>
            <p:ph sz="quarter" idx="10"/>
            <p:extLst/>
          </p:nvPr>
        </p:nvGraphicFramePr>
        <p:xfrm>
          <a:off x="317702" y="1679303"/>
          <a:ext cx="11891281" cy="4509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05952" y="3645631"/>
            <a:ext cx="11615150" cy="2344337"/>
          </a:xfrm>
          <a:prstGeom prst="rect">
            <a:avLst/>
          </a:prstGeom>
          <a:noFill/>
        </p:spPr>
        <p:txBody>
          <a:bodyPr wrap="square" lIns="186521" tIns="149217" rIns="186521" bIns="149217" rtlCol="0">
            <a:spAutoFit/>
          </a:bodyPr>
          <a:lstStyle/>
          <a:p>
            <a:pPr marL="349724" indent="-349724" defTabSz="932597">
              <a:lnSpc>
                <a:spcPct val="90000"/>
              </a:lnSpc>
              <a:spcAft>
                <a:spcPts val="612"/>
              </a:spcAft>
              <a:buFont typeface="Arial" panose="020B0604020202020204" pitchFamily="34" charset="0"/>
              <a:buChar char="•"/>
            </a:pPr>
            <a:r>
              <a:rPr lang="en-US" sz="2448" dirty="0">
                <a:solidFill>
                  <a:srgbClr val="0078D7">
                    <a:lumMod val="20000"/>
                    <a:lumOff val="80000"/>
                  </a:srgbClr>
                </a:solidFill>
              </a:rPr>
              <a:t>Synthetic devices are agnostic of hardware underneath Hyper-V</a:t>
            </a:r>
          </a:p>
          <a:p>
            <a:pPr defTabSz="932597">
              <a:lnSpc>
                <a:spcPct val="90000"/>
              </a:lnSpc>
              <a:spcAft>
                <a:spcPts val="612"/>
              </a:spcAft>
            </a:pPr>
            <a:endParaRPr lang="en-US" sz="2448" dirty="0">
              <a:solidFill>
                <a:srgbClr val="0078D7">
                  <a:lumMod val="20000"/>
                  <a:lumOff val="80000"/>
                </a:srgbClr>
              </a:solidFill>
            </a:endParaRPr>
          </a:p>
          <a:p>
            <a:pPr marL="349724" indent="-349724" defTabSz="932597">
              <a:lnSpc>
                <a:spcPct val="90000"/>
              </a:lnSpc>
              <a:spcAft>
                <a:spcPts val="612"/>
              </a:spcAft>
              <a:buFont typeface="Arial" panose="020B0604020202020204" pitchFamily="34" charset="0"/>
              <a:buChar char="•"/>
            </a:pPr>
            <a:r>
              <a:rPr lang="en-US" sz="2448" dirty="0">
                <a:solidFill>
                  <a:srgbClr val="0078D7">
                    <a:lumMod val="20000"/>
                    <a:lumOff val="80000"/>
                  </a:srgbClr>
                </a:solidFill>
              </a:rPr>
              <a:t>Integration Services differ from Windows to Linux to FreeBSD</a:t>
            </a:r>
          </a:p>
          <a:p>
            <a:pPr defTabSz="932597">
              <a:lnSpc>
                <a:spcPct val="90000"/>
              </a:lnSpc>
              <a:spcAft>
                <a:spcPts val="612"/>
              </a:spcAft>
            </a:pPr>
            <a:endParaRPr lang="en-US" sz="2448" dirty="0">
              <a:solidFill>
                <a:srgbClr val="0078D7">
                  <a:lumMod val="20000"/>
                  <a:lumOff val="80000"/>
                </a:srgbClr>
              </a:solidFill>
            </a:endParaRPr>
          </a:p>
          <a:p>
            <a:pPr marL="349724" indent="-349724" defTabSz="932597">
              <a:lnSpc>
                <a:spcPct val="90000"/>
              </a:lnSpc>
              <a:spcAft>
                <a:spcPts val="612"/>
              </a:spcAft>
              <a:buFont typeface="Arial" panose="020B0604020202020204" pitchFamily="34" charset="0"/>
              <a:buChar char="•"/>
            </a:pPr>
            <a:r>
              <a:rPr lang="en-US" sz="2448" dirty="0">
                <a:solidFill>
                  <a:srgbClr val="0078D7">
                    <a:lumMod val="20000"/>
                    <a:lumOff val="80000"/>
                  </a:srgbClr>
                </a:solidFill>
              </a:rPr>
              <a:t>Includes user-space daemons that facilitate driver interaction</a:t>
            </a:r>
          </a:p>
        </p:txBody>
      </p:sp>
    </p:spTree>
    <p:extLst>
      <p:ext uri="{BB962C8B-B14F-4D97-AF65-F5344CB8AC3E}">
        <p14:creationId xmlns:p14="http://schemas.microsoft.com/office/powerpoint/2010/main" val="19553438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51121"/>
            <a:r>
              <a:rPr lang="en-US" spc="-104" dirty="0"/>
              <a:t>LIS Development, Distribution &amp; Support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231" y="1266447"/>
            <a:ext cx="1864193" cy="1448122"/>
          </a:xfrm>
          <a:prstGeom prst="rect">
            <a:avLst/>
          </a:prstGeom>
        </p:spPr>
      </p:pic>
      <p:sp>
        <p:nvSpPr>
          <p:cNvPr id="8" name="TextBox 7"/>
          <p:cNvSpPr txBox="1"/>
          <p:nvPr/>
        </p:nvSpPr>
        <p:spPr>
          <a:xfrm>
            <a:off x="688519" y="1774938"/>
            <a:ext cx="1562325" cy="710535"/>
          </a:xfrm>
          <a:prstGeom prst="rect">
            <a:avLst/>
          </a:prstGeom>
          <a:noFill/>
        </p:spPr>
        <p:txBody>
          <a:bodyPr wrap="none" lIns="0" tIns="0" rIns="0" bIns="0" rtlCol="0">
            <a:spAutoFit/>
          </a:bodyPr>
          <a:lstStyle/>
          <a:p>
            <a:pPr algn="ctr" defTabSz="932563">
              <a:lnSpc>
                <a:spcPct val="90000"/>
              </a:lnSpc>
            </a:pPr>
            <a:r>
              <a:rPr lang="en-US" sz="2448" spc="-52" dirty="0">
                <a:solidFill>
                  <a:srgbClr val="FFFFFF"/>
                </a:solidFill>
              </a:rPr>
              <a:t>Microsoft</a:t>
            </a:r>
            <a:endParaRPr lang="en-US" sz="2582" spc="-52" dirty="0">
              <a:solidFill>
                <a:srgbClr val="FFFFFF"/>
              </a:solidFill>
            </a:endParaRPr>
          </a:p>
          <a:p>
            <a:pPr algn="ctr" defTabSz="932563">
              <a:lnSpc>
                <a:spcPct val="90000"/>
              </a:lnSpc>
            </a:pPr>
            <a:r>
              <a:rPr lang="en-US" sz="2582" spc="-52" dirty="0">
                <a:solidFill>
                  <a:srgbClr val="FFFFFF"/>
                </a:solidFill>
              </a:rPr>
              <a:t>developers</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104" y="5047722"/>
            <a:ext cx="1747680" cy="1747680"/>
          </a:xfrm>
          <a:prstGeom prst="rect">
            <a:avLst/>
          </a:prstGeom>
        </p:spPr>
      </p:pic>
      <p:sp>
        <p:nvSpPr>
          <p:cNvPr id="23" name="TextBox 22"/>
          <p:cNvSpPr txBox="1"/>
          <p:nvPr/>
        </p:nvSpPr>
        <p:spPr>
          <a:xfrm>
            <a:off x="818507" y="5413313"/>
            <a:ext cx="1811142" cy="1037452"/>
          </a:xfrm>
          <a:prstGeom prst="rect">
            <a:avLst/>
          </a:prstGeom>
          <a:noFill/>
        </p:spPr>
        <p:txBody>
          <a:bodyPr wrap="square" lIns="0" tIns="0" rIns="0" bIns="0" rtlCol="0">
            <a:spAutoFit/>
          </a:bodyPr>
          <a:lstStyle/>
          <a:p>
            <a:pPr algn="ctr" defTabSz="932563">
              <a:lnSpc>
                <a:spcPct val="90000"/>
              </a:lnSpc>
            </a:pPr>
            <a:r>
              <a:rPr lang="en-US" sz="2448" spc="-52" dirty="0">
                <a:solidFill>
                  <a:srgbClr val="FFFFFF"/>
                </a:solidFill>
              </a:rPr>
              <a:t>Customer servers with Hyper-V</a:t>
            </a:r>
          </a:p>
        </p:txBody>
      </p:sp>
      <p:grpSp>
        <p:nvGrpSpPr>
          <p:cNvPr id="31" name="Group 30"/>
          <p:cNvGrpSpPr/>
          <p:nvPr/>
        </p:nvGrpSpPr>
        <p:grpSpPr>
          <a:xfrm>
            <a:off x="1131084" y="2682728"/>
            <a:ext cx="5673192" cy="2369336"/>
            <a:chOff x="1090339" y="2629927"/>
            <a:chExt cx="5565490" cy="2324354"/>
          </a:xfrm>
        </p:grpSpPr>
        <p:pic>
          <p:nvPicPr>
            <p:cNvPr id="25" name="Picture 2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3838547" y="3274502"/>
              <a:ext cx="1432081" cy="1021551"/>
            </a:xfrm>
            <a:prstGeom prst="rect">
              <a:avLst/>
            </a:prstGeom>
          </p:spPr>
        </p:pic>
        <p:sp>
          <p:nvSpPr>
            <p:cNvPr id="26" name="TextBox 25"/>
            <p:cNvSpPr txBox="1"/>
            <p:nvPr/>
          </p:nvSpPr>
          <p:spPr>
            <a:xfrm>
              <a:off x="5334042" y="3306568"/>
              <a:ext cx="1321787" cy="1017756"/>
            </a:xfrm>
            <a:prstGeom prst="rect">
              <a:avLst/>
            </a:prstGeom>
            <a:noFill/>
          </p:spPr>
          <p:txBody>
            <a:bodyPr wrap="none" lIns="0" tIns="0" rIns="0" bIns="0" rtlCol="0">
              <a:spAutoFit/>
            </a:bodyPr>
            <a:lstStyle/>
            <a:p>
              <a:pPr defTabSz="932563">
                <a:lnSpc>
                  <a:spcPct val="90000"/>
                </a:lnSpc>
              </a:pPr>
              <a:r>
                <a:rPr lang="en-US" sz="2448" spc="-52" dirty="0">
                  <a:solidFill>
                    <a:srgbClr val="FFFFFF"/>
                  </a:solidFill>
                </a:rPr>
                <a:t>MS</a:t>
              </a:r>
            </a:p>
            <a:p>
              <a:pPr defTabSz="932563">
                <a:lnSpc>
                  <a:spcPct val="90000"/>
                </a:lnSpc>
              </a:pPr>
              <a:r>
                <a:rPr lang="en-US" sz="2448" spc="-52" dirty="0">
                  <a:solidFill>
                    <a:srgbClr val="FFFFFF"/>
                  </a:solidFill>
                </a:rPr>
                <a:t>download</a:t>
              </a:r>
            </a:p>
            <a:p>
              <a:pPr defTabSz="932563">
                <a:lnSpc>
                  <a:spcPct val="90000"/>
                </a:lnSpc>
              </a:pPr>
              <a:r>
                <a:rPr lang="en-US" sz="2448" spc="-52" dirty="0">
                  <a:solidFill>
                    <a:srgbClr val="FFFFFF"/>
                  </a:solidFill>
                </a:rPr>
                <a:t>center</a:t>
              </a:r>
            </a:p>
          </p:txBody>
        </p:sp>
        <p:sp>
          <p:nvSpPr>
            <p:cNvPr id="27" name="Right Arrow 26"/>
            <p:cNvSpPr/>
            <p:nvPr/>
          </p:nvSpPr>
          <p:spPr bwMode="auto">
            <a:xfrm rot="2353985">
              <a:off x="3249245" y="2629927"/>
              <a:ext cx="1659387" cy="560999"/>
            </a:xfrm>
            <a:prstGeom prst="rightArrow">
              <a:avLst/>
            </a:prstGeom>
            <a:solidFill>
              <a:schemeClr val="accent1"/>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794">
                <a:lnSpc>
                  <a:spcPct val="90000"/>
                </a:lnSpc>
              </a:pPr>
              <a:r>
                <a:rPr lang="en-US" sz="1495" spc="-52" dirty="0">
                  <a:solidFill>
                    <a:srgbClr val="FFFFFF"/>
                  </a:solidFill>
                </a:rPr>
                <a:t>LIS for Hyper-V</a:t>
              </a:r>
            </a:p>
          </p:txBody>
        </p:sp>
        <p:sp>
          <p:nvSpPr>
            <p:cNvPr id="28" name="Left Arrow 27"/>
            <p:cNvSpPr/>
            <p:nvPr/>
          </p:nvSpPr>
          <p:spPr bwMode="auto">
            <a:xfrm rot="19085155">
              <a:off x="3371403" y="4404874"/>
              <a:ext cx="1410868" cy="549407"/>
            </a:xfrm>
            <a:prstGeom prst="leftArrow">
              <a:avLst/>
            </a:prstGeom>
            <a:solidFill>
              <a:schemeClr val="accent1"/>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794">
                <a:lnSpc>
                  <a:spcPct val="90000"/>
                </a:lnSpc>
              </a:pPr>
              <a:endParaRPr lang="en-US" sz="2040" spc="-52" dirty="0">
                <a:solidFill>
                  <a:srgbClr val="FFFFFF"/>
                </a:solidFill>
              </a:endParaRPr>
            </a:p>
          </p:txBody>
        </p:sp>
        <p:sp>
          <p:nvSpPr>
            <p:cNvPr id="29" name="TextBox 28"/>
            <p:cNvSpPr txBox="1"/>
            <p:nvPr/>
          </p:nvSpPr>
          <p:spPr>
            <a:xfrm>
              <a:off x="1090339" y="4395009"/>
              <a:ext cx="2895601" cy="339252"/>
            </a:xfrm>
            <a:prstGeom prst="rect">
              <a:avLst/>
            </a:prstGeom>
            <a:noFill/>
          </p:spPr>
          <p:txBody>
            <a:bodyPr wrap="square" lIns="0" tIns="0" rIns="0" bIns="0" rtlCol="0">
              <a:spAutoFit/>
            </a:bodyPr>
            <a:lstStyle/>
            <a:p>
              <a:pPr algn="ctr" defTabSz="932563">
                <a:lnSpc>
                  <a:spcPct val="90000"/>
                </a:lnSpc>
              </a:pPr>
              <a:r>
                <a:rPr lang="en-US" sz="2448" spc="-52" dirty="0">
                  <a:solidFill>
                    <a:srgbClr val="FFFFFF"/>
                  </a:solidFill>
                </a:rPr>
                <a:t>Customer installs LIS</a:t>
              </a:r>
            </a:p>
          </p:txBody>
        </p:sp>
      </p:grpSp>
      <p:sp>
        <p:nvSpPr>
          <p:cNvPr id="7" name="Rounded Rectangle 6"/>
          <p:cNvSpPr/>
          <p:nvPr/>
        </p:nvSpPr>
        <p:spPr>
          <a:xfrm>
            <a:off x="3979086" y="4387487"/>
            <a:ext cx="2536876" cy="117989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2582" dirty="0">
                <a:solidFill>
                  <a:srgbClr val="FFFFFF"/>
                </a:solidFill>
              </a:rPr>
              <a:t>Support issues flow in reverse direction</a:t>
            </a:r>
          </a:p>
        </p:txBody>
      </p:sp>
      <p:grpSp>
        <p:nvGrpSpPr>
          <p:cNvPr id="17" name="Group 16"/>
          <p:cNvGrpSpPr/>
          <p:nvPr/>
        </p:nvGrpSpPr>
        <p:grpSpPr>
          <a:xfrm>
            <a:off x="3912378" y="1313312"/>
            <a:ext cx="7682443" cy="5210797"/>
            <a:chOff x="3912050" y="1313002"/>
            <a:chExt cx="7683533" cy="5211536"/>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2127" y="1313002"/>
              <a:ext cx="1461462" cy="1609001"/>
            </a:xfrm>
            <a:prstGeom prst="rect">
              <a:avLst/>
            </a:prstGeom>
          </p:spPr>
        </p:pic>
        <p:sp>
          <p:nvSpPr>
            <p:cNvPr id="5" name="Flowchart: Magnetic Disk 4"/>
            <p:cNvSpPr/>
            <p:nvPr/>
          </p:nvSpPr>
          <p:spPr bwMode="auto">
            <a:xfrm>
              <a:off x="10274927" y="2717730"/>
              <a:ext cx="1320656" cy="1836319"/>
            </a:xfrm>
            <a:prstGeom prst="flowChartMagneticDisk">
              <a:avLst/>
            </a:prstGeom>
            <a:solidFill>
              <a:schemeClr val="accent3"/>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794">
                <a:lnSpc>
                  <a:spcPct val="90000"/>
                </a:lnSpc>
                <a:spcBef>
                  <a:spcPts val="612"/>
                </a:spcBef>
              </a:pPr>
              <a:endParaRPr lang="en-US" sz="1098" spc="-52" dirty="0">
                <a:solidFill>
                  <a:srgbClr val="FFFFFF"/>
                </a:solidFill>
              </a:endParaRPr>
            </a:p>
            <a:p>
              <a:pPr algn="ctr" defTabSz="931794">
                <a:lnSpc>
                  <a:spcPct val="90000"/>
                </a:lnSpc>
                <a:spcBef>
                  <a:spcPts val="612"/>
                </a:spcBef>
              </a:pPr>
              <a:r>
                <a:rPr lang="en-US" sz="2582" spc="-52" dirty="0">
                  <a:solidFill>
                    <a:srgbClr val="FFFFFF"/>
                  </a:solidFill>
                </a:rPr>
                <a:t>Linux kernel main</a:t>
              </a:r>
            </a:p>
          </p:txBody>
        </p:sp>
        <p:sp>
          <p:nvSpPr>
            <p:cNvPr id="6" name="TextBox 5"/>
            <p:cNvSpPr txBox="1"/>
            <p:nvPr/>
          </p:nvSpPr>
          <p:spPr>
            <a:xfrm>
              <a:off x="6605055" y="2922003"/>
              <a:ext cx="2314713" cy="345866"/>
            </a:xfrm>
            <a:prstGeom prst="rect">
              <a:avLst/>
            </a:prstGeom>
            <a:noFill/>
          </p:spPr>
          <p:txBody>
            <a:bodyPr wrap="none" lIns="0" tIns="0" rIns="0" bIns="0" rtlCol="0">
              <a:spAutoFit/>
            </a:bodyPr>
            <a:lstStyle/>
            <a:p>
              <a:pPr defTabSz="932563">
                <a:lnSpc>
                  <a:spcPct val="90000"/>
                </a:lnSpc>
              </a:pPr>
              <a:r>
                <a:rPr lang="en-US" sz="2448" spc="-52" dirty="0">
                  <a:solidFill>
                    <a:srgbClr val="FFFFFF"/>
                  </a:solidFill>
                </a:rPr>
                <a:t>Linux community</a:t>
              </a:r>
            </a:p>
          </p:txBody>
        </p:sp>
        <p:sp>
          <p:nvSpPr>
            <p:cNvPr id="9" name="Right Arrow 8"/>
            <p:cNvSpPr/>
            <p:nvPr/>
          </p:nvSpPr>
          <p:spPr bwMode="auto">
            <a:xfrm>
              <a:off x="4424222" y="1794246"/>
              <a:ext cx="2354848" cy="574782"/>
            </a:xfrm>
            <a:prstGeom prst="rightArrow">
              <a:avLst/>
            </a:prstGeom>
            <a:solidFill>
              <a:schemeClr val="accent1"/>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794">
                <a:lnSpc>
                  <a:spcPct val="90000"/>
                </a:lnSpc>
              </a:pPr>
              <a:r>
                <a:rPr lang="en-US" sz="1836" spc="-52" dirty="0">
                  <a:solidFill>
                    <a:srgbClr val="FFFFFF"/>
                  </a:solidFill>
                </a:rPr>
                <a:t>LIS for Hyper-V</a:t>
              </a:r>
            </a:p>
          </p:txBody>
        </p:sp>
        <p:sp>
          <p:nvSpPr>
            <p:cNvPr id="10" name="Bent Arrow 9"/>
            <p:cNvSpPr/>
            <p:nvPr/>
          </p:nvSpPr>
          <p:spPr bwMode="auto">
            <a:xfrm rot="5400000">
              <a:off x="9481519" y="1193987"/>
              <a:ext cx="863335" cy="2344392"/>
            </a:xfrm>
            <a:prstGeom prst="bentArrow">
              <a:avLst>
                <a:gd name="adj1" fmla="val 29319"/>
                <a:gd name="adj2" fmla="val 29319"/>
                <a:gd name="adj3" fmla="val 25000"/>
                <a:gd name="adj4" fmla="val 43750"/>
              </a:avLst>
            </a:prstGeom>
            <a:solidFill>
              <a:schemeClr val="accent1"/>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794">
                <a:lnSpc>
                  <a:spcPct val="90000"/>
                </a:lnSpc>
              </a:pPr>
              <a:endParaRPr lang="en-US" sz="2040" spc="-52" dirty="0">
                <a:solidFill>
                  <a:srgbClr val="505050"/>
                </a:solidFill>
              </a:endParaRPr>
            </a:p>
          </p:txBody>
        </p:sp>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5537" y1="12403" x2="64463" y2="10853"/>
                          <a14:foregroundMark x1="64463" y1="10853" x2="64463" y2="25969"/>
                          <a14:foregroundMark x1="64463" y1="25969" x2="35537" y2="28682"/>
                          <a14:foregroundMark x1="35537" y1="28682" x2="36777" y2="11628"/>
                          <a14:foregroundMark x1="35537" y1="33721" x2="67355" y2="78682"/>
                          <a14:foregroundMark x1="56612" y1="63178" x2="27686" y2="73643"/>
                          <a14:foregroundMark x1="43802" y1="70155" x2="49174" y2="87209"/>
                          <a14:foregroundMark x1="35537" y1="38760" x2="19421" y2="63178"/>
                          <a14:foregroundMark x1="20248" y1="64341" x2="29339" y2="72481"/>
                          <a14:foregroundMark x1="67355" y1="77907" x2="81818" y2="65891"/>
                          <a14:foregroundMark x1="80992" y1="67442" x2="62810" y2="21705"/>
                          <a14:foregroundMark x1="38430" y1="60853" x2="38430" y2="60853"/>
                          <a14:foregroundMark x1="37603" y1="57364" x2="37603" y2="57364"/>
                          <a14:foregroundMark x1="59091" y1="48062" x2="59091" y2="48062"/>
                          <a14:foregroundMark x1="59091" y1="48062" x2="59091" y2="48062"/>
                          <a14:foregroundMark x1="56612" y1="42248" x2="56612" y2="42248"/>
                          <a14:foregroundMark x1="56612" y1="42248" x2="56612" y2="42248"/>
                          <a14:foregroundMark x1="65702" y1="64341" x2="65702" y2="40310"/>
                          <a14:foregroundMark x1="17769" y1="80233" x2="30165" y2="91473"/>
                          <a14:foregroundMark x1="27686" y1="84496" x2="32231" y2="78682"/>
                          <a14:foregroundMark x1="23967" y1="69380" x2="4132" y2="79457"/>
                          <a14:foregroundMark x1="4132" y1="80233" x2="4132" y2="87984"/>
                          <a14:foregroundMark x1="83471" y1="72481" x2="94628" y2="84496"/>
                          <a14:foregroundMark x1="57438" y1="14341" x2="52893" y2="25194"/>
                          <a14:foregroundMark x1="57438" y1="79457" x2="73554" y2="94574"/>
                          <a14:foregroundMark x1="56612" y1="5039" x2="65702" y2="29457"/>
                          <a14:foregroundMark x1="62810" y1="29457" x2="42975" y2="28682"/>
                          <a14:foregroundMark x1="42975" y1="30233" x2="46694" y2="11628"/>
                        </a14:backgroundRemoval>
                      </a14:imgEffect>
                    </a14:imgLayer>
                  </a14:imgProps>
                </a:ext>
                <a:ext uri="{28A0092B-C50C-407E-A947-70E740481C1C}">
                  <a14:useLocalDpi xmlns:a14="http://schemas.microsoft.com/office/drawing/2010/main" val="0"/>
                </a:ext>
              </a:extLst>
            </a:blip>
            <a:stretch>
              <a:fillRect/>
            </a:stretch>
          </p:blipFill>
          <p:spPr>
            <a:xfrm>
              <a:off x="9520250" y="3409107"/>
              <a:ext cx="1025413" cy="109469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9585" y="5278122"/>
              <a:ext cx="1237874" cy="695566"/>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6810" y="5006578"/>
              <a:ext cx="1631400" cy="619328"/>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6303" y="6037795"/>
              <a:ext cx="1495658" cy="388482"/>
            </a:xfrm>
            <a:prstGeom prst="rect">
              <a:avLst/>
            </a:prstGeom>
          </p:spPr>
        </p:pic>
        <p:sp>
          <p:nvSpPr>
            <p:cNvPr id="19" name="Bent Arrow 18"/>
            <p:cNvSpPr/>
            <p:nvPr/>
          </p:nvSpPr>
          <p:spPr bwMode="auto">
            <a:xfrm rot="10800000">
              <a:off x="9260764" y="4683068"/>
              <a:ext cx="1786771" cy="1603864"/>
            </a:xfrm>
            <a:prstGeom prst="bentArrow">
              <a:avLst>
                <a:gd name="adj1" fmla="val 16144"/>
                <a:gd name="adj2" fmla="val 17307"/>
                <a:gd name="adj3" fmla="val 17250"/>
                <a:gd name="adj4" fmla="val 43750"/>
              </a:avLst>
            </a:prstGeom>
            <a:solidFill>
              <a:schemeClr val="accent1"/>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794">
                <a:lnSpc>
                  <a:spcPct val="90000"/>
                </a:lnSpc>
              </a:pPr>
              <a:endParaRPr lang="en-US" sz="2040" spc="-52" dirty="0">
                <a:solidFill>
                  <a:srgbClr val="505050"/>
                </a:solidFill>
              </a:endParaRPr>
            </a:p>
          </p:txBody>
        </p:sp>
        <p:sp>
          <p:nvSpPr>
            <p:cNvPr id="20" name="TextBox 19"/>
            <p:cNvSpPr txBox="1"/>
            <p:nvPr/>
          </p:nvSpPr>
          <p:spPr>
            <a:xfrm>
              <a:off x="7228753" y="4619991"/>
              <a:ext cx="1957794" cy="345866"/>
            </a:xfrm>
            <a:prstGeom prst="rect">
              <a:avLst/>
            </a:prstGeom>
            <a:noFill/>
          </p:spPr>
          <p:txBody>
            <a:bodyPr wrap="none" lIns="0" tIns="0" rIns="0" bIns="0" rtlCol="0">
              <a:spAutoFit/>
            </a:bodyPr>
            <a:lstStyle/>
            <a:p>
              <a:pPr defTabSz="932563">
                <a:lnSpc>
                  <a:spcPct val="90000"/>
                </a:lnSpc>
              </a:pPr>
              <a:r>
                <a:rPr lang="en-US" sz="2448" spc="-52" dirty="0" err="1">
                  <a:solidFill>
                    <a:srgbClr val="FFFFFF"/>
                  </a:solidFill>
                </a:rPr>
                <a:t>Distro</a:t>
              </a:r>
              <a:r>
                <a:rPr lang="en-US" sz="2448" spc="-52" dirty="0">
                  <a:solidFill>
                    <a:srgbClr val="FFFFFF"/>
                  </a:solidFill>
                </a:rPr>
                <a:t> vendors</a:t>
              </a:r>
            </a:p>
          </p:txBody>
        </p:sp>
        <p:sp>
          <p:nvSpPr>
            <p:cNvPr id="21" name="Left Arrow 20"/>
            <p:cNvSpPr/>
            <p:nvPr/>
          </p:nvSpPr>
          <p:spPr bwMode="auto">
            <a:xfrm>
              <a:off x="3912050" y="5575678"/>
              <a:ext cx="2867019" cy="632421"/>
            </a:xfrm>
            <a:prstGeom prst="leftArrow">
              <a:avLst/>
            </a:prstGeom>
            <a:solidFill>
              <a:schemeClr val="accent1"/>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06" tIns="46604" rIns="93206" bIns="46604" numCol="1" rtlCol="0" anchor="ctr" anchorCtr="0" compatLnSpc="1">
              <a:prstTxWarp prst="textNoShape">
                <a:avLst/>
              </a:prstTxWarp>
            </a:bodyPr>
            <a:lstStyle/>
            <a:p>
              <a:pPr algn="ctr" defTabSz="931794">
                <a:lnSpc>
                  <a:spcPct val="90000"/>
                </a:lnSpc>
              </a:pPr>
              <a:r>
                <a:rPr lang="en-US" sz="1836" spc="-52" dirty="0">
                  <a:solidFill>
                    <a:srgbClr val="FFFFFF"/>
                  </a:solidFill>
                </a:rPr>
                <a:t>Linux </a:t>
              </a:r>
              <a:r>
                <a:rPr lang="en-US" sz="1836" spc="-52" dirty="0" err="1">
                  <a:solidFill>
                    <a:srgbClr val="FFFFFF"/>
                  </a:solidFill>
                </a:rPr>
                <a:t>distro</a:t>
              </a:r>
              <a:r>
                <a:rPr lang="en-US" sz="1836" spc="-52" dirty="0">
                  <a:solidFill>
                    <a:srgbClr val="FFFFFF"/>
                  </a:solidFill>
                </a:rPr>
                <a:t> w/LIS</a:t>
              </a:r>
            </a:p>
          </p:txBody>
        </p:sp>
        <p:sp>
          <p:nvSpPr>
            <p:cNvPr id="11" name="TextBox 10"/>
            <p:cNvSpPr txBox="1"/>
            <p:nvPr/>
          </p:nvSpPr>
          <p:spPr>
            <a:xfrm>
              <a:off x="8173574" y="5265169"/>
              <a:ext cx="820662" cy="777042"/>
            </a:xfrm>
            <a:prstGeom prst="rect">
              <a:avLst/>
            </a:prstGeom>
            <a:noFill/>
          </p:spPr>
          <p:txBody>
            <a:bodyPr wrap="none" rtlCol="0">
              <a:spAutoFit/>
            </a:bodyPr>
            <a:lstStyle/>
            <a:p>
              <a:pPr defTabSz="932563"/>
              <a:r>
                <a:rPr lang="en-US" sz="4350" spc="-354" dirty="0">
                  <a:solidFill>
                    <a:srgbClr val="FFFFFF"/>
                  </a:solidFill>
                </a:rPr>
                <a:t>. . .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89438" y="5939534"/>
              <a:ext cx="780005" cy="585004"/>
            </a:xfrm>
            <a:prstGeom prst="rect">
              <a:avLst/>
            </a:prstGeom>
          </p:spPr>
        </p:pic>
      </p:grpSp>
    </p:spTree>
    <p:extLst>
      <p:ext uri="{BB962C8B-B14F-4D97-AF65-F5344CB8AC3E}">
        <p14:creationId xmlns:p14="http://schemas.microsoft.com/office/powerpoint/2010/main" val="591323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Linux Integration Services: LIS &amp; Built-in</a:t>
            </a:r>
            <a:endParaRPr lang="en-NZ" dirty="0"/>
          </a:p>
        </p:txBody>
      </p:sp>
      <p:sp>
        <p:nvSpPr>
          <p:cNvPr id="7" name="TextBox 6"/>
          <p:cNvSpPr txBox="1"/>
          <p:nvPr/>
        </p:nvSpPr>
        <p:spPr>
          <a:xfrm>
            <a:off x="331078" y="2434126"/>
            <a:ext cx="8313425" cy="583860"/>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00BCF2"/>
                </a:solidFill>
              </a:rPr>
              <a:t>Red Hat Enterprise Linux</a:t>
            </a:r>
          </a:p>
        </p:txBody>
      </p:sp>
      <p:sp>
        <p:nvSpPr>
          <p:cNvPr id="11" name="TextBox 10"/>
          <p:cNvSpPr txBox="1"/>
          <p:nvPr/>
        </p:nvSpPr>
        <p:spPr>
          <a:xfrm>
            <a:off x="4149756" y="2446028"/>
            <a:ext cx="8313425" cy="583860"/>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00BCF2"/>
                </a:solidFill>
              </a:rPr>
              <a:t>CentOS Linux Server</a:t>
            </a:r>
          </a:p>
        </p:txBody>
      </p:sp>
      <p:pic>
        <p:nvPicPr>
          <p:cNvPr id="2050" name="Picture 2" descr="http://www.appstech.com/wp-content/uploads/2013/06/Red_hat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429" y="1535838"/>
            <a:ext cx="2760481" cy="898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ome9.com/wp-content/uploads/2012/09/Cento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642" y="1612881"/>
            <a:ext cx="2098869" cy="80456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05429" y="5778486"/>
            <a:ext cx="11930164" cy="1071458"/>
          </a:xfrm>
          <a:prstGeom prst="rect">
            <a:avLst/>
          </a:prstGeom>
          <a:noFill/>
        </p:spPr>
        <p:txBody>
          <a:bodyPr wrap="square" lIns="186521" tIns="149217" rIns="186521" bIns="149217" rtlCol="0">
            <a:spAutoFit/>
          </a:bodyPr>
          <a:lstStyle/>
          <a:p>
            <a:pPr marL="349724" indent="-349724" defTabSz="932597">
              <a:lnSpc>
                <a:spcPct val="90000"/>
              </a:lnSpc>
              <a:spcAft>
                <a:spcPts val="612"/>
              </a:spcAft>
              <a:buFont typeface="Arial" panose="020B0604020202020204" pitchFamily="34" charset="0"/>
              <a:buChar char="•"/>
            </a:pPr>
            <a:r>
              <a:rPr lang="en-US" sz="2448" dirty="0">
                <a:solidFill>
                  <a:srgbClr val="FFFFFF"/>
                </a:solidFill>
              </a:rPr>
              <a:t>RHEL versions with LIS built-in are certified by Red Hat for running on Hyper-V</a:t>
            </a:r>
          </a:p>
          <a:p>
            <a:pPr marL="349724" indent="-349724" defTabSz="932597">
              <a:lnSpc>
                <a:spcPct val="90000"/>
              </a:lnSpc>
              <a:spcAft>
                <a:spcPts val="612"/>
              </a:spcAft>
              <a:buFont typeface="Arial" panose="020B0604020202020204" pitchFamily="34" charset="0"/>
              <a:buChar char="•"/>
            </a:pPr>
            <a:r>
              <a:rPr lang="en-US" sz="2448" dirty="0">
                <a:solidFill>
                  <a:srgbClr val="FFFFFF"/>
                </a:solidFill>
              </a:rPr>
              <a:t>Full benefits of your RHEL subscription</a:t>
            </a:r>
          </a:p>
        </p:txBody>
      </p:sp>
      <p:graphicFrame>
        <p:nvGraphicFramePr>
          <p:cNvPr id="3" name="Table 2"/>
          <p:cNvGraphicFramePr>
            <a:graphicFrameLocks noGrp="1"/>
          </p:cNvGraphicFramePr>
          <p:nvPr>
            <p:extLst>
              <p:ext uri="{D42A27DB-BD31-4B8C-83A1-F6EECF244321}">
                <p14:modId xmlns:p14="http://schemas.microsoft.com/office/powerpoint/2010/main" val="3708360807"/>
              </p:ext>
            </p:extLst>
          </p:nvPr>
        </p:nvGraphicFramePr>
        <p:xfrm>
          <a:off x="2473821" y="3240471"/>
          <a:ext cx="6850520" cy="2518027"/>
        </p:xfrm>
        <a:graphic>
          <a:graphicData uri="http://schemas.openxmlformats.org/drawingml/2006/table">
            <a:tbl>
              <a:tblPr firstRow="1" bandRow="1">
                <a:tableStyleId>{5C22544A-7EE6-4342-B048-85BDC9FD1C3A}</a:tableStyleId>
              </a:tblPr>
              <a:tblGrid>
                <a:gridCol w="2410368"/>
                <a:gridCol w="1981826"/>
                <a:gridCol w="2458326"/>
              </a:tblGrid>
              <a:tr h="652822">
                <a:tc>
                  <a:txBody>
                    <a:bodyPr/>
                    <a:lstStyle/>
                    <a:p>
                      <a:pPr algn="ctr"/>
                      <a:r>
                        <a:rPr lang="en-US" sz="1800" b="1" i="1" dirty="0" smtClean="0"/>
                        <a:t>Shared</a:t>
                      </a:r>
                      <a:r>
                        <a:rPr lang="en-US" sz="1800" b="1" i="1" baseline="0" dirty="0" smtClean="0"/>
                        <a:t> </a:t>
                      </a:r>
                      <a:r>
                        <a:rPr lang="en-US" sz="1800" b="1" i="1" dirty="0" smtClean="0"/>
                        <a:t>Versions</a:t>
                      </a:r>
                      <a:endParaRPr lang="en-US" sz="1800" b="1" i="1" dirty="0"/>
                    </a:p>
                  </a:txBody>
                  <a:tcPr marL="93260" marR="93260" marT="46630" marB="46630" anchor="b"/>
                </a:tc>
                <a:tc>
                  <a:txBody>
                    <a:bodyPr/>
                    <a:lstStyle/>
                    <a:p>
                      <a:pPr algn="ctr"/>
                      <a:r>
                        <a:rPr lang="en-US" sz="1800" b="1" i="1" dirty="0" smtClean="0"/>
                        <a:t>LIS</a:t>
                      </a:r>
                      <a:endParaRPr lang="en-US" sz="1800" b="1" i="1" baseline="0" dirty="0" smtClean="0"/>
                    </a:p>
                    <a:p>
                      <a:pPr algn="ctr"/>
                      <a:r>
                        <a:rPr lang="en-US" sz="1800" b="1" i="1" baseline="0" dirty="0" smtClean="0"/>
                        <a:t>Built-in?</a:t>
                      </a:r>
                      <a:endParaRPr lang="en-US" sz="1800" b="1" i="1" dirty="0"/>
                    </a:p>
                  </a:txBody>
                  <a:tcPr marL="93260" marR="93260" marT="46630" marB="46630" anchor="b"/>
                </a:tc>
                <a:tc>
                  <a:txBody>
                    <a:bodyPr/>
                    <a:lstStyle/>
                    <a:p>
                      <a:pPr algn="ctr"/>
                      <a:r>
                        <a:rPr lang="en-US" sz="1800" b="1" i="1" dirty="0" smtClean="0"/>
                        <a:t>LIS download?</a:t>
                      </a:r>
                      <a:endParaRPr lang="en-US" sz="1800" b="1" i="1" dirty="0"/>
                    </a:p>
                  </a:txBody>
                  <a:tcPr marL="93260" marR="93260" marT="46630" marB="46630" anchor="b"/>
                </a:tc>
              </a:tr>
              <a:tr h="373041">
                <a:tc>
                  <a:txBody>
                    <a:bodyPr/>
                    <a:lstStyle/>
                    <a:p>
                      <a:pPr algn="ctr"/>
                      <a:r>
                        <a:rPr lang="en-US" sz="1800" dirty="0" smtClean="0"/>
                        <a:t>5.5 thru 5.8</a:t>
                      </a:r>
                      <a:endParaRPr lang="en-US" sz="1800" dirty="0"/>
                    </a:p>
                  </a:txBody>
                  <a:tcPr marL="93260" marR="93260" marT="46630" marB="46630" anchor="ctr"/>
                </a:tc>
                <a:tc>
                  <a:txBody>
                    <a:bodyPr/>
                    <a:lstStyle/>
                    <a:p>
                      <a:pPr algn="ctr"/>
                      <a:endParaRPr lang="en-US" sz="1800" dirty="0"/>
                    </a:p>
                  </a:txBody>
                  <a:tcPr marL="93260" marR="93260" marT="46630" marB="46630" anchor="ctr"/>
                </a:tc>
                <a:tc>
                  <a:txBody>
                    <a:bodyPr/>
                    <a:lstStyle/>
                    <a:p>
                      <a:pPr algn="ctr"/>
                      <a:r>
                        <a:rPr lang="en-US" sz="1800" dirty="0" smtClean="0"/>
                        <a:t>LIS 4.0</a:t>
                      </a:r>
                      <a:endParaRPr lang="en-US" sz="1800" dirty="0"/>
                    </a:p>
                  </a:txBody>
                  <a:tcPr marL="93260" marR="93260" marT="46630" marB="46630" anchor="ctr"/>
                </a:tc>
              </a:tr>
              <a:tr h="373041">
                <a:tc>
                  <a:txBody>
                    <a:bodyPr/>
                    <a:lstStyle/>
                    <a:p>
                      <a:pPr algn="ctr"/>
                      <a:r>
                        <a:rPr lang="en-US" sz="1800" dirty="0" smtClean="0"/>
                        <a:t>5.9 thru 5.11</a:t>
                      </a:r>
                      <a:endParaRPr lang="en-US" sz="1800" dirty="0"/>
                    </a:p>
                  </a:txBody>
                  <a:tcPr marL="93260" marR="93260" marT="46630" marB="46630" anchor="ctr"/>
                </a:tc>
                <a:tc>
                  <a:txBody>
                    <a:bodyPr/>
                    <a:lstStyle/>
                    <a:p>
                      <a:pPr algn="ctr"/>
                      <a:r>
                        <a:rPr lang="en-US" sz="1800" dirty="0" smtClean="0"/>
                        <a:t>Yes</a:t>
                      </a:r>
                      <a:endParaRPr lang="en-US" sz="1800" dirty="0"/>
                    </a:p>
                  </a:txBody>
                  <a:tcPr marL="93260" marR="93260" marT="46630" marB="46630" anchor="ctr"/>
                </a:tc>
                <a:tc>
                  <a:txBody>
                    <a:bodyPr/>
                    <a:lstStyle/>
                    <a:p>
                      <a:pPr algn="ctr"/>
                      <a:r>
                        <a:rPr lang="en-US" sz="1800" dirty="0" smtClean="0"/>
                        <a:t>LIS 4.0</a:t>
                      </a:r>
                      <a:endParaRPr lang="en-US" sz="1800" dirty="0"/>
                    </a:p>
                  </a:txBody>
                  <a:tcPr marL="93260" marR="93260" marT="46630" marB="46630" anchor="ctr"/>
                </a:tc>
              </a:tr>
              <a:tr h="373041">
                <a:tc>
                  <a:txBody>
                    <a:bodyPr/>
                    <a:lstStyle/>
                    <a:p>
                      <a:pPr algn="ctr"/>
                      <a:r>
                        <a:rPr lang="en-US" sz="1800" dirty="0" smtClean="0"/>
                        <a:t>6.0 thru</a:t>
                      </a:r>
                      <a:r>
                        <a:rPr lang="en-US" sz="1800" baseline="0" dirty="0" smtClean="0"/>
                        <a:t> 6.3</a:t>
                      </a:r>
                      <a:endParaRPr lang="en-US" sz="1800" dirty="0"/>
                    </a:p>
                  </a:txBody>
                  <a:tcPr marL="93260" marR="93260" marT="46630" marB="46630" anchor="ctr"/>
                </a:tc>
                <a:tc>
                  <a:txBody>
                    <a:bodyPr/>
                    <a:lstStyle/>
                    <a:p>
                      <a:pPr algn="ctr"/>
                      <a:endParaRPr lang="en-US" sz="1800" dirty="0"/>
                    </a:p>
                  </a:txBody>
                  <a:tcPr marL="93260" marR="93260" marT="46630" marB="46630" anchor="ctr"/>
                </a:tc>
                <a:tc>
                  <a:txBody>
                    <a:bodyPr/>
                    <a:lstStyle/>
                    <a:p>
                      <a:pPr algn="ctr"/>
                      <a:r>
                        <a:rPr lang="en-US" sz="1800" dirty="0" smtClean="0"/>
                        <a:t>LIS 4.0</a:t>
                      </a:r>
                      <a:endParaRPr lang="en-US" sz="1800" dirty="0"/>
                    </a:p>
                  </a:txBody>
                  <a:tcPr marL="93260" marR="93260" marT="46630" marB="46630" anchor="ctr"/>
                </a:tc>
              </a:tr>
              <a:tr h="373041">
                <a:tc>
                  <a:txBody>
                    <a:bodyPr/>
                    <a:lstStyle/>
                    <a:p>
                      <a:pPr algn="ctr"/>
                      <a:r>
                        <a:rPr lang="en-US" sz="1800" dirty="0" smtClean="0"/>
                        <a:t>6.4 thru 6.7</a:t>
                      </a:r>
                      <a:endParaRPr lang="en-US" sz="1800" dirty="0"/>
                    </a:p>
                  </a:txBody>
                  <a:tcPr marL="93260" marR="93260" marT="46630" marB="46630" anchor="ctr"/>
                </a:tc>
                <a:tc>
                  <a:txBody>
                    <a:bodyPr/>
                    <a:lstStyle/>
                    <a:p>
                      <a:pPr algn="ctr"/>
                      <a:r>
                        <a:rPr lang="en-US" sz="1800" dirty="0" smtClean="0"/>
                        <a:t>Yes</a:t>
                      </a:r>
                      <a:endParaRPr lang="en-US" sz="1800" dirty="0"/>
                    </a:p>
                  </a:txBody>
                  <a:tcPr marL="93260" marR="93260" marT="46630" marB="46630" anchor="ctr"/>
                </a:tc>
                <a:tc>
                  <a:txBody>
                    <a:bodyPr/>
                    <a:lstStyle/>
                    <a:p>
                      <a:pPr algn="ctr"/>
                      <a:r>
                        <a:rPr lang="en-US" sz="1800" dirty="0" smtClean="0"/>
                        <a:t>LIS 4.0</a:t>
                      </a:r>
                      <a:endParaRPr lang="en-US" sz="1800" dirty="0"/>
                    </a:p>
                  </a:txBody>
                  <a:tcPr marL="93260" marR="93260" marT="46630" marB="46630" anchor="ctr"/>
                </a:tc>
              </a:tr>
              <a:tr h="373041">
                <a:tc>
                  <a:txBody>
                    <a:bodyPr/>
                    <a:lstStyle/>
                    <a:p>
                      <a:pPr algn="ctr"/>
                      <a:r>
                        <a:rPr lang="en-US" sz="1800" dirty="0" smtClean="0"/>
                        <a:t>7.0 thru 7.1</a:t>
                      </a:r>
                      <a:endParaRPr lang="en-US" sz="1800" dirty="0"/>
                    </a:p>
                  </a:txBody>
                  <a:tcPr marL="93260" marR="93260" marT="46630" marB="46630" anchor="ctr"/>
                </a:tc>
                <a:tc>
                  <a:txBody>
                    <a:bodyPr/>
                    <a:lstStyle/>
                    <a:p>
                      <a:pPr algn="ctr"/>
                      <a:r>
                        <a:rPr lang="en-US" sz="1800" dirty="0" smtClean="0"/>
                        <a:t>Yes</a:t>
                      </a:r>
                      <a:endParaRPr lang="en-US" sz="1800" dirty="0"/>
                    </a:p>
                  </a:txBody>
                  <a:tcPr marL="93260" marR="93260" marT="46630" marB="46630" anchor="ctr"/>
                </a:tc>
                <a:tc>
                  <a:txBody>
                    <a:bodyPr/>
                    <a:lstStyle/>
                    <a:p>
                      <a:pPr algn="ctr"/>
                      <a:r>
                        <a:rPr lang="en-US" sz="1800" dirty="0" smtClean="0"/>
                        <a:t>LIS 4.0</a:t>
                      </a:r>
                      <a:endParaRPr lang="en-US" sz="1800" dirty="0"/>
                    </a:p>
                  </a:txBody>
                  <a:tcPr marL="93260" marR="93260" marT="46630" marB="46630" anchor="ctr"/>
                </a:tc>
              </a:tr>
            </a:tbl>
          </a:graphicData>
        </a:graphic>
      </p:graphicFrame>
      <p:sp>
        <p:nvSpPr>
          <p:cNvPr id="4" name="Rectangle 3"/>
          <p:cNvSpPr/>
          <p:nvPr/>
        </p:nvSpPr>
        <p:spPr>
          <a:xfrm>
            <a:off x="7933690" y="2544015"/>
            <a:ext cx="6216650" cy="667875"/>
          </a:xfrm>
          <a:prstGeom prst="rect">
            <a:avLst/>
          </a:prstGeom>
        </p:spPr>
        <p:txBody>
          <a:bodyPr>
            <a:spAutoFit/>
          </a:bodyPr>
          <a:lstStyle/>
          <a:p>
            <a:pPr defTabSz="932597">
              <a:lnSpc>
                <a:spcPct val="90000"/>
              </a:lnSpc>
              <a:spcAft>
                <a:spcPts val="612"/>
              </a:spcAft>
            </a:pPr>
            <a:r>
              <a:rPr lang="en-US" dirty="0">
                <a:solidFill>
                  <a:srgbClr val="00BCF2"/>
                </a:solidFill>
              </a:rPr>
              <a:t>Red Hat Compatible Kernel</a:t>
            </a:r>
          </a:p>
          <a:p>
            <a:pPr defTabSz="932597">
              <a:lnSpc>
                <a:spcPct val="90000"/>
              </a:lnSpc>
              <a:spcAft>
                <a:spcPts val="612"/>
              </a:spcAft>
            </a:pPr>
            <a:r>
              <a:rPr lang="en-US" dirty="0">
                <a:solidFill>
                  <a:srgbClr val="00BCF2"/>
                </a:solidFill>
              </a:rPr>
              <a:t>*</a:t>
            </a:r>
            <a:r>
              <a:rPr lang="en-US" dirty="0" smtClean="0">
                <a:solidFill>
                  <a:srgbClr val="00BCF2"/>
                </a:solidFill>
              </a:rPr>
              <a:t>Only 6.4 </a:t>
            </a:r>
            <a:r>
              <a:rPr lang="en-US" dirty="0">
                <a:solidFill>
                  <a:srgbClr val="00BCF2"/>
                </a:solidFill>
              </a:rPr>
              <a:t>– 6.7, 7.0 – 7.1</a:t>
            </a:r>
          </a:p>
        </p:txBody>
      </p:sp>
      <p:pic>
        <p:nvPicPr>
          <p:cNvPr id="10" name="Picture 6" descr="http://www.fujitsu.com/fts/Images/oracle-linux-580x224_tcm21-3304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80" r="7701"/>
          <a:stretch/>
        </p:blipFill>
        <p:spPr bwMode="auto">
          <a:xfrm>
            <a:off x="8306469" y="1673744"/>
            <a:ext cx="1538796" cy="72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919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Oval 5"/>
          <p:cNvSpPr/>
          <p:nvPr/>
        </p:nvSpPr>
        <p:spPr bwMode="auto">
          <a:xfrm>
            <a:off x="932557" y="1453976"/>
            <a:ext cx="699490" cy="706582"/>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normAutofit/>
          </a:bodyPr>
          <a:lstStyle/>
          <a:p>
            <a:r>
              <a:rPr lang="en-NZ" dirty="0" smtClean="0"/>
              <a:t>Linux Integration Services: Built In</a:t>
            </a:r>
            <a:endParaRPr lang="en-NZ" dirty="0"/>
          </a:p>
        </p:txBody>
      </p:sp>
      <p:pic>
        <p:nvPicPr>
          <p:cNvPr id="1026" name="Picture 2" descr="https://pbs.twimg.com/profile_images/1486153713/cof_orange_hex_400x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063" y="1392115"/>
            <a:ext cx="830305" cy="830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85006" y="1329048"/>
            <a:ext cx="8313425" cy="956098"/>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00BCF2"/>
                </a:solidFill>
              </a:rPr>
              <a:t>Ubuntu Server</a:t>
            </a:r>
          </a:p>
          <a:p>
            <a:pPr defTabSz="932597">
              <a:lnSpc>
                <a:spcPct val="90000"/>
              </a:lnSpc>
              <a:spcAft>
                <a:spcPts val="612"/>
              </a:spcAft>
            </a:pPr>
            <a:r>
              <a:rPr lang="en-US" sz="2040" dirty="0">
                <a:solidFill>
                  <a:srgbClr val="FFFFFF"/>
                </a:solidFill>
              </a:rPr>
              <a:t>Versions: </a:t>
            </a:r>
            <a:r>
              <a:rPr lang="en-US" sz="2040" dirty="0">
                <a:gradFill>
                  <a:gsLst>
                    <a:gs pos="2917">
                      <a:srgbClr val="FFFFFF"/>
                    </a:gs>
                    <a:gs pos="30000">
                      <a:srgbClr val="FFFFFF"/>
                    </a:gs>
                  </a:gsLst>
                  <a:lin ang="5400000" scaled="0"/>
                </a:gradFill>
              </a:rPr>
              <a:t>12.04, 12.10, 13.04, 13.10, 14.04, 14.10, 15.04</a:t>
            </a:r>
          </a:p>
        </p:txBody>
      </p:sp>
      <p:pic>
        <p:nvPicPr>
          <p:cNvPr id="9" name="Picture 8"/>
          <p:cNvPicPr>
            <a:picLocks noChangeAspect="1"/>
          </p:cNvPicPr>
          <p:nvPr/>
        </p:nvPicPr>
        <p:blipFill>
          <a:blip r:embed="rId3"/>
          <a:stretch>
            <a:fillRect/>
          </a:stretch>
        </p:blipFill>
        <p:spPr>
          <a:xfrm>
            <a:off x="882" y="2470432"/>
            <a:ext cx="2228695" cy="855770"/>
          </a:xfrm>
          <a:prstGeom prst="rect">
            <a:avLst/>
          </a:prstGeom>
        </p:spPr>
      </p:pic>
      <p:sp>
        <p:nvSpPr>
          <p:cNvPr id="11" name="TextBox 10"/>
          <p:cNvSpPr txBox="1"/>
          <p:nvPr/>
        </p:nvSpPr>
        <p:spPr>
          <a:xfrm>
            <a:off x="1785006" y="2369389"/>
            <a:ext cx="8313425" cy="956098"/>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00BCF2"/>
                </a:solidFill>
              </a:rPr>
              <a:t>SUSE Linux Enterprise Server</a:t>
            </a:r>
          </a:p>
          <a:p>
            <a:pPr defTabSz="932597">
              <a:lnSpc>
                <a:spcPct val="90000"/>
              </a:lnSpc>
              <a:spcAft>
                <a:spcPts val="612"/>
              </a:spcAft>
            </a:pPr>
            <a:r>
              <a:rPr lang="en-US" sz="2040" dirty="0">
                <a:solidFill>
                  <a:srgbClr val="FFFFFF"/>
                </a:solidFill>
              </a:rPr>
              <a:t>Versions: </a:t>
            </a:r>
            <a:r>
              <a:rPr lang="en-US" sz="2040" dirty="0">
                <a:gradFill>
                  <a:gsLst>
                    <a:gs pos="2917">
                      <a:srgbClr val="FFFFFF"/>
                    </a:gs>
                    <a:gs pos="30000">
                      <a:srgbClr val="FFFFFF"/>
                    </a:gs>
                  </a:gsLst>
                  <a:lin ang="5400000" scaled="0"/>
                </a:gradFill>
              </a:rPr>
              <a:t>11 SP2, 11 SP3, 11 SP4, 12</a:t>
            </a:r>
          </a:p>
        </p:txBody>
      </p:sp>
      <p:pic>
        <p:nvPicPr>
          <p:cNvPr id="1030" name="Picture 6" descr="http://www.fujitsu.com/fts/Images/oracle-linux-580x224_tcm21-3304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80" r="7701"/>
          <a:stretch/>
        </p:blipFill>
        <p:spPr bwMode="auto">
          <a:xfrm>
            <a:off x="237508" y="3487897"/>
            <a:ext cx="1538796" cy="72813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99903" y="5191491"/>
            <a:ext cx="1164797" cy="1192688"/>
            <a:chOff x="3128056" y="4931118"/>
            <a:chExt cx="1332482" cy="1332482"/>
          </a:xfrm>
        </p:grpSpPr>
        <p:pic>
          <p:nvPicPr>
            <p:cNvPr id="1036" name="Picture 12" descr="Debian OS badge stic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8056" y="4931118"/>
              <a:ext cx="1332482" cy="13324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3541884" y="5721868"/>
              <a:ext cx="504826" cy="9810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grpSp>
      <p:sp>
        <p:nvSpPr>
          <p:cNvPr id="19" name="TextBox 18"/>
          <p:cNvSpPr txBox="1"/>
          <p:nvPr/>
        </p:nvSpPr>
        <p:spPr>
          <a:xfrm>
            <a:off x="1785005" y="3326202"/>
            <a:ext cx="8313425" cy="1302776"/>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00BCF2"/>
                </a:solidFill>
              </a:rPr>
              <a:t>Oracle Linux</a:t>
            </a:r>
          </a:p>
          <a:p>
            <a:pPr defTabSz="932597">
              <a:lnSpc>
                <a:spcPct val="90000"/>
              </a:lnSpc>
              <a:spcAft>
                <a:spcPts val="612"/>
              </a:spcAft>
            </a:pPr>
            <a:r>
              <a:rPr lang="en-US" sz="2040" dirty="0" smtClean="0">
                <a:solidFill>
                  <a:srgbClr val="47D8FF">
                    <a:lumMod val="20000"/>
                    <a:lumOff val="80000"/>
                  </a:srgbClr>
                </a:solidFill>
              </a:rPr>
              <a:t>Unbreakable </a:t>
            </a:r>
            <a:r>
              <a:rPr lang="en-US" sz="2040" dirty="0">
                <a:solidFill>
                  <a:srgbClr val="47D8FF">
                    <a:lumMod val="20000"/>
                    <a:lumOff val="80000"/>
                  </a:srgbClr>
                </a:solidFill>
              </a:rPr>
              <a:t>Enterprise Kernel</a:t>
            </a:r>
          </a:p>
          <a:p>
            <a:pPr marL="349724" indent="-349724" defTabSz="932597">
              <a:lnSpc>
                <a:spcPct val="90000"/>
              </a:lnSpc>
              <a:spcAft>
                <a:spcPts val="612"/>
              </a:spcAft>
              <a:buFont typeface="Arial" panose="020B0604020202020204" pitchFamily="34" charset="0"/>
              <a:buChar char="•"/>
            </a:pPr>
            <a:r>
              <a:rPr lang="en-US" sz="2040" dirty="0">
                <a:gradFill>
                  <a:gsLst>
                    <a:gs pos="2917">
                      <a:srgbClr val="FFFFFF"/>
                    </a:gs>
                    <a:gs pos="30000">
                      <a:srgbClr val="FFFFFF"/>
                    </a:gs>
                  </a:gsLst>
                  <a:lin ang="5400000" scaled="0"/>
                </a:gradFill>
              </a:rPr>
              <a:t>6.5 – 6.6, 7.0 – 7.1</a:t>
            </a:r>
          </a:p>
        </p:txBody>
      </p:sp>
      <p:sp>
        <p:nvSpPr>
          <p:cNvPr id="20" name="TextBox 19"/>
          <p:cNvSpPr txBox="1"/>
          <p:nvPr/>
        </p:nvSpPr>
        <p:spPr>
          <a:xfrm>
            <a:off x="1824853" y="5315410"/>
            <a:ext cx="8313425" cy="956098"/>
          </a:xfrm>
          <a:prstGeom prst="rect">
            <a:avLst/>
          </a:prstGeom>
          <a:noFill/>
        </p:spPr>
        <p:txBody>
          <a:bodyPr wrap="square" lIns="186521" tIns="149217" rIns="186521" bIns="149217" rtlCol="0">
            <a:spAutoFit/>
          </a:bodyPr>
          <a:lstStyle/>
          <a:p>
            <a:pPr defTabSz="932597">
              <a:lnSpc>
                <a:spcPct val="90000"/>
              </a:lnSpc>
              <a:spcAft>
                <a:spcPts val="612"/>
              </a:spcAft>
            </a:pPr>
            <a:r>
              <a:rPr lang="en-US" sz="2040" dirty="0">
                <a:solidFill>
                  <a:srgbClr val="00BCF2"/>
                </a:solidFill>
              </a:rPr>
              <a:t>Debian Server</a:t>
            </a:r>
          </a:p>
          <a:p>
            <a:pPr defTabSz="932597">
              <a:lnSpc>
                <a:spcPct val="90000"/>
              </a:lnSpc>
              <a:spcAft>
                <a:spcPts val="612"/>
              </a:spcAft>
            </a:pPr>
            <a:r>
              <a:rPr lang="en-US" sz="2040" dirty="0">
                <a:gradFill>
                  <a:gsLst>
                    <a:gs pos="2917">
                      <a:srgbClr val="FFFFFF"/>
                    </a:gs>
                    <a:gs pos="30000">
                      <a:srgbClr val="FFFFFF"/>
                    </a:gs>
                  </a:gsLst>
                  <a:lin ang="5400000" scaled="0"/>
                </a:gradFill>
              </a:rPr>
              <a:t>Versions: 7.0 – 7.8, 8.0 – 8.1</a:t>
            </a:r>
          </a:p>
        </p:txBody>
      </p:sp>
    </p:spTree>
    <p:extLst>
      <p:ext uri="{BB962C8B-B14F-4D97-AF65-F5344CB8AC3E}">
        <p14:creationId xmlns:p14="http://schemas.microsoft.com/office/powerpoint/2010/main" val="381687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198129"/>
            <a:ext cx="11887878" cy="917575"/>
          </a:xfrm>
        </p:spPr>
        <p:txBody>
          <a:bodyPr/>
          <a:lstStyle/>
          <a:p>
            <a:r>
              <a:rPr lang="en-US" dirty="0" smtClean="0"/>
              <a:t>LIS 4.0 Package</a:t>
            </a:r>
            <a:endParaRPr lang="en-US" dirty="0"/>
          </a:p>
        </p:txBody>
      </p:sp>
      <p:sp>
        <p:nvSpPr>
          <p:cNvPr id="3" name="Text Placeholder 2"/>
          <p:cNvSpPr>
            <a:spLocks noGrp="1"/>
          </p:cNvSpPr>
          <p:nvPr>
            <p:ph type="body" sz="quarter" idx="10"/>
          </p:nvPr>
        </p:nvSpPr>
        <p:spPr>
          <a:xfrm>
            <a:off x="275481" y="1009167"/>
            <a:ext cx="12114081" cy="5139484"/>
          </a:xfrm>
        </p:spPr>
        <p:txBody>
          <a:bodyPr/>
          <a:lstStyle/>
          <a:p>
            <a:r>
              <a:rPr lang="en-US" dirty="0" smtClean="0"/>
              <a:t>Newest version of Microsoft downloadable LIS package</a:t>
            </a:r>
          </a:p>
          <a:p>
            <a:pPr lvl="1"/>
            <a:r>
              <a:rPr lang="en-US" dirty="0" smtClean="0"/>
              <a:t>Succeeds LIS 3.5</a:t>
            </a:r>
          </a:p>
          <a:p>
            <a:r>
              <a:rPr lang="en-US" dirty="0" smtClean="0"/>
              <a:t>Why </a:t>
            </a:r>
            <a:r>
              <a:rPr lang="en-US" dirty="0"/>
              <a:t>upgrade?</a:t>
            </a:r>
          </a:p>
          <a:p>
            <a:pPr marL="349724" lvl="1" indent="-349724">
              <a:buFont typeface="Arial" panose="020B0604020202020204" pitchFamily="34" charset="0"/>
              <a:buChar char="•"/>
            </a:pPr>
            <a:r>
              <a:rPr lang="en-US" dirty="0" smtClean="0"/>
              <a:t>Numerous performance enhancements including increased networking </a:t>
            </a:r>
            <a:r>
              <a:rPr lang="en-US" dirty="0"/>
              <a:t>throughput + Bug </a:t>
            </a:r>
            <a:r>
              <a:rPr lang="en-US" dirty="0" smtClean="0"/>
              <a:t>Fixes</a:t>
            </a:r>
          </a:p>
          <a:p>
            <a:pPr marL="578262" lvl="2" indent="-349724">
              <a:buFont typeface="Courier New" panose="02070309020205020404" pitchFamily="49" charset="0"/>
              <a:buChar char="o"/>
            </a:pPr>
            <a:r>
              <a:rPr lang="en-US" i="1" dirty="0" smtClean="0"/>
              <a:t>Highly </a:t>
            </a:r>
            <a:r>
              <a:rPr lang="en-US" i="1" dirty="0"/>
              <a:t>recommended for CentOS VMs running in </a:t>
            </a:r>
            <a:r>
              <a:rPr lang="en-US" i="1" dirty="0" smtClean="0"/>
              <a:t>Azure</a:t>
            </a:r>
          </a:p>
          <a:p>
            <a:pPr marL="349724" lvl="1" indent="-349724">
              <a:buFont typeface="Arial" panose="020B0604020202020204" pitchFamily="34" charset="0"/>
              <a:buChar char="•"/>
            </a:pPr>
            <a:r>
              <a:rPr lang="en-US" dirty="0" smtClean="0"/>
              <a:t>Be cognizant of potential impact on RHEL supportability under Red Hat subscriptions</a:t>
            </a:r>
          </a:p>
          <a:p>
            <a:r>
              <a:rPr lang="en-US" dirty="0" smtClean="0"/>
              <a:t>Compatibility</a:t>
            </a:r>
          </a:p>
          <a:p>
            <a:pPr marL="349724" lvl="1" indent="-349724">
              <a:buFont typeface="Arial" panose="020B0604020202020204" pitchFamily="34" charset="0"/>
              <a:buChar char="•"/>
            </a:pPr>
            <a:r>
              <a:rPr lang="en-US" dirty="0" smtClean="0"/>
              <a:t>RHEL, CentOS, Oracle Linux with Red Hat Compatible Kernel only</a:t>
            </a:r>
          </a:p>
          <a:p>
            <a:pPr marL="578262" lvl="2" indent="-349724">
              <a:buFont typeface="Arial" panose="020B0604020202020204" pitchFamily="34" charset="0"/>
              <a:buChar char="•"/>
            </a:pPr>
            <a:r>
              <a:rPr lang="en-US" dirty="0" smtClean="0"/>
              <a:t>VMs with no LIS installed</a:t>
            </a:r>
          </a:p>
          <a:p>
            <a:pPr marL="578262" lvl="2" indent="-349724">
              <a:buFont typeface="Arial" panose="020B0604020202020204" pitchFamily="34" charset="0"/>
              <a:buChar char="•"/>
            </a:pPr>
            <a:r>
              <a:rPr lang="en-US" dirty="0" smtClean="0"/>
              <a:t>VMs with LIS 3.5+ installed</a:t>
            </a:r>
          </a:p>
          <a:p>
            <a:pPr marL="578262" lvl="2" indent="-349724">
              <a:buFont typeface="Arial" panose="020B0604020202020204" pitchFamily="34" charset="0"/>
              <a:buChar char="•"/>
            </a:pPr>
            <a:r>
              <a:rPr lang="en-US" dirty="0" smtClean="0"/>
              <a:t>VMs with built-in LIS</a:t>
            </a:r>
            <a:endParaRPr lang="en-US" dirty="0"/>
          </a:p>
          <a:p>
            <a:pPr lvl="1"/>
            <a:r>
              <a:rPr lang="en-US" dirty="0" smtClean="0"/>
              <a:t>VM must be rebooted after installation</a:t>
            </a:r>
          </a:p>
        </p:txBody>
      </p:sp>
    </p:spTree>
    <p:extLst>
      <p:ext uri="{BB962C8B-B14F-4D97-AF65-F5344CB8AC3E}">
        <p14:creationId xmlns:p14="http://schemas.microsoft.com/office/powerpoint/2010/main" val="6441125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 Source Code</a:t>
            </a:r>
            <a:endParaRPr lang="en-US" dirty="0"/>
          </a:p>
        </p:txBody>
      </p:sp>
      <p:sp>
        <p:nvSpPr>
          <p:cNvPr id="3" name="Text Placeholder 2"/>
          <p:cNvSpPr>
            <a:spLocks noGrp="1"/>
          </p:cNvSpPr>
          <p:nvPr>
            <p:ph type="body" sz="quarter" idx="10"/>
          </p:nvPr>
        </p:nvSpPr>
        <p:spPr>
          <a:xfrm>
            <a:off x="275481" y="1213174"/>
            <a:ext cx="11885514" cy="2824740"/>
          </a:xfrm>
        </p:spPr>
        <p:txBody>
          <a:bodyPr/>
          <a:lstStyle/>
          <a:p>
            <a:r>
              <a:rPr lang="en-US" dirty="0" smtClean="0"/>
              <a:t>- On </a:t>
            </a:r>
            <a:r>
              <a:rPr lang="en-US" dirty="0"/>
              <a:t>the LIS 4.0 ISO downloaded from </a:t>
            </a:r>
            <a:r>
              <a:rPr lang="en-US" dirty="0" smtClean="0"/>
              <a:t>Microsoft</a:t>
            </a:r>
          </a:p>
          <a:p>
            <a:r>
              <a:rPr lang="en-US" dirty="0" smtClean="0"/>
              <a:t>- Upstream Linux kernel</a:t>
            </a:r>
            <a:endParaRPr lang="en-US" sz="3599" dirty="0" smtClean="0"/>
          </a:p>
          <a:p>
            <a:pPr lvl="1"/>
            <a:r>
              <a:rPr lang="en-US" dirty="0" smtClean="0">
                <a:solidFill>
                  <a:schemeClr val="tx1"/>
                </a:solidFill>
                <a:hlinkClick r:id="rId2"/>
              </a:rPr>
              <a:t>http://git.kernel.org/cgit/linux/kernel/git/next/linux-next.git/tree/?id=HEAD</a:t>
            </a:r>
            <a:r>
              <a:rPr lang="en-US" dirty="0" smtClean="0">
                <a:solidFill>
                  <a:schemeClr val="tx1"/>
                </a:solidFill>
              </a:rPr>
              <a:t> </a:t>
            </a:r>
          </a:p>
          <a:p>
            <a:r>
              <a:rPr lang="en-US" dirty="0" smtClean="0"/>
              <a:t>- LIS </a:t>
            </a:r>
            <a:r>
              <a:rPr lang="en-US" dirty="0" err="1" smtClean="0"/>
              <a:t>github</a:t>
            </a:r>
            <a:r>
              <a:rPr lang="en-US" dirty="0" smtClean="0"/>
              <a:t> repository</a:t>
            </a:r>
          </a:p>
          <a:p>
            <a:pPr lvl="1"/>
            <a:r>
              <a:rPr lang="en-US" dirty="0">
                <a:hlinkClick r:id="rId3"/>
              </a:rPr>
              <a:t>https://</a:t>
            </a:r>
            <a:r>
              <a:rPr lang="en-US" dirty="0" smtClean="0">
                <a:hlinkClick r:id="rId3"/>
              </a:rPr>
              <a:t>github.com/LIS/lis-next</a:t>
            </a:r>
            <a:r>
              <a:rPr lang="en-US" dirty="0" smtClean="0"/>
              <a:t> </a:t>
            </a:r>
          </a:p>
        </p:txBody>
      </p:sp>
      <p:sp>
        <p:nvSpPr>
          <p:cNvPr id="5" name="TextBox 4"/>
          <p:cNvSpPr txBox="1"/>
          <p:nvPr/>
        </p:nvSpPr>
        <p:spPr>
          <a:xfrm>
            <a:off x="6363076" y="3281238"/>
            <a:ext cx="5909257" cy="3564031"/>
          </a:xfrm>
          <a:prstGeom prst="rect">
            <a:avLst/>
          </a:prstGeom>
          <a:solidFill>
            <a:schemeClr val="accent2"/>
          </a:solidFill>
          <a:ln w="28575">
            <a:solidFill>
              <a:schemeClr val="tx1"/>
            </a:solidFill>
          </a:ln>
        </p:spPr>
        <p:txBody>
          <a:bodyPr wrap="none" lIns="182854" tIns="146283" rIns="182854" bIns="0" rtlCol="0">
            <a:spAutoFit/>
          </a:bodyPr>
          <a:lstStyle/>
          <a:p>
            <a:pPr defTabSz="932597"/>
            <a:r>
              <a:rPr lang="en-US" sz="2200" b="1" spc="-20" dirty="0">
                <a:gradFill>
                  <a:gsLst>
                    <a:gs pos="2917">
                      <a:srgbClr val="FFFFFF"/>
                    </a:gs>
                    <a:gs pos="30000">
                      <a:srgbClr val="FFFFFF"/>
                    </a:gs>
                  </a:gsLst>
                  <a:lin ang="5400000" scaled="0"/>
                </a:gradFill>
                <a:cs typeface="Consolas" panose="020B0609020204030204" pitchFamily="49" charset="0"/>
              </a:rPr>
              <a:t>Upstream Linux Kernel Files/Directories</a:t>
            </a:r>
          </a:p>
          <a:p>
            <a:pPr defTabSz="932597"/>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arch/x86/include/</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asm</a:t>
            </a:r>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mshyperv.h</a:t>
            </a:r>
            <a:endPar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a:p>
            <a:pPr defTabSz="932597"/>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arch/x86/include/</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uapi</a:t>
            </a:r>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asm</a:t>
            </a:r>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hyperv.h</a:t>
            </a:r>
            <a:endPar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a:p>
            <a:pPr defTabSz="932597"/>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arch/x86/kernel/</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cpu</a:t>
            </a:r>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mshyperv.c</a:t>
            </a:r>
            <a:endPar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a:p>
            <a:pPr defTabSz="932597"/>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drivers/hid/hid-</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hyperv.c</a:t>
            </a:r>
            <a:endPar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a:p>
            <a:pPr defTabSz="932597"/>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drivers/</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hv</a:t>
            </a:r>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p>
          <a:p>
            <a:pPr defTabSz="932597"/>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drivers/input/</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serio</a:t>
            </a:r>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hyperv-keyboard.c</a:t>
            </a:r>
            <a:endPar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a:p>
            <a:pPr defTabSz="932597"/>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drivers/net/</a:t>
            </a:r>
            <a:r>
              <a:rPr lang="en-US" sz="2000" spc="-20" dirty="0" err="1">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hyperv</a:t>
            </a:r>
            <a:r>
              <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p>
          <a:p>
            <a:pPr defTabSz="932597"/>
            <a:r>
              <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drivers/</a:t>
            </a:r>
            <a:r>
              <a:rPr lang="en-US" sz="2000" spc="-2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scsi</a:t>
            </a:r>
            <a:r>
              <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storvsc_drv.c</a:t>
            </a:r>
            <a:endPar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a:p>
            <a:pPr defTabSz="932597"/>
            <a:r>
              <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drivers/video/</a:t>
            </a:r>
            <a:r>
              <a:rPr lang="en-US" sz="2000" spc="-2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hypeinclude</a:t>
            </a:r>
            <a:r>
              <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linux</a:t>
            </a:r>
            <a:r>
              <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hyperv.h</a:t>
            </a:r>
            <a:endPar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a:p>
            <a:pPr defTabSz="932597"/>
            <a:r>
              <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tools/</a:t>
            </a:r>
            <a:r>
              <a:rPr lang="en-US" sz="2000" spc="-2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hv</a:t>
            </a:r>
            <a:r>
              <a:rPr lang="en-US" sz="2000" spc="-20" dirty="0"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a:t>
            </a:r>
            <a:r>
              <a:rPr lang="en-US" sz="2000" spc="-20" dirty="0" err="1" smtClean="0">
                <a:gradFill>
                  <a:gsLst>
                    <a:gs pos="2917">
                      <a:srgbClr val="FFFFFF"/>
                    </a:gs>
                    <a:gs pos="30000">
                      <a:srgbClr val="FFFFFF"/>
                    </a:gs>
                  </a:gsLst>
                  <a:lin ang="5400000" scaled="0"/>
                </a:gradFill>
                <a:latin typeface="Consolas" panose="020B0609020204030204" pitchFamily="49" charset="0"/>
                <a:cs typeface="Consolas" panose="020B0609020204030204" pitchFamily="49" charset="0"/>
              </a:rPr>
              <a:t>rv_fb.c</a:t>
            </a:r>
            <a:endParaRPr lang="en-US" sz="2000" spc="-20" dirty="0">
              <a:gradFill>
                <a:gsLst>
                  <a:gs pos="2917">
                    <a:srgbClr val="FFFFFF"/>
                  </a:gs>
                  <a:gs pos="30000">
                    <a:srgbClr val="FFFFFF"/>
                  </a:gs>
                </a:gsLst>
                <a:lin ang="5400000" scaled="0"/>
              </a:gradFill>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589" y="3915115"/>
            <a:ext cx="4342784" cy="3013248"/>
          </a:xfrm>
          <a:prstGeom prst="rect">
            <a:avLst/>
          </a:prstGeom>
        </p:spPr>
      </p:pic>
    </p:spTree>
    <p:extLst>
      <p:ext uri="{BB962C8B-B14F-4D97-AF65-F5344CB8AC3E}">
        <p14:creationId xmlns:p14="http://schemas.microsoft.com/office/powerpoint/2010/main" val="7167925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20662"/>
            <a:ext cx="11889564" cy="917575"/>
          </a:xfrm>
        </p:spPr>
        <p:txBody>
          <a:bodyPr/>
          <a:lstStyle/>
          <a:p>
            <a:r>
              <a:rPr lang="en-US" dirty="0" smtClean="0"/>
              <a:t>FreeBSD in Hyper-V</a:t>
            </a:r>
            <a:endParaRPr lang="en-US" dirty="0"/>
          </a:p>
        </p:txBody>
      </p:sp>
      <p:sp>
        <p:nvSpPr>
          <p:cNvPr id="3" name="Text Placeholder 2"/>
          <p:cNvSpPr>
            <a:spLocks noGrp="1"/>
          </p:cNvSpPr>
          <p:nvPr>
            <p:ph type="body" sz="quarter" idx="10"/>
          </p:nvPr>
        </p:nvSpPr>
        <p:spPr>
          <a:xfrm>
            <a:off x="303649" y="1436827"/>
            <a:ext cx="11582399" cy="2431307"/>
          </a:xfrm>
        </p:spPr>
        <p:txBody>
          <a:bodyPr/>
          <a:lstStyle/>
          <a:p>
            <a:r>
              <a:rPr lang="en-US" dirty="0" smtClean="0"/>
              <a:t>FreeBSD is *not* Linux</a:t>
            </a:r>
          </a:p>
          <a:p>
            <a:pPr lvl="1"/>
            <a:r>
              <a:rPr lang="en-US" dirty="0" smtClean="0"/>
              <a:t>UNIX descendant from Berkley Software Distribution (BSD)</a:t>
            </a:r>
          </a:p>
          <a:p>
            <a:pPr lvl="1"/>
            <a:r>
              <a:rPr lang="en-US" dirty="0" smtClean="0"/>
              <a:t>Cannot use “UNIX” as a name due to copyrights</a:t>
            </a:r>
          </a:p>
          <a:p>
            <a:pPr lvl="1"/>
            <a:r>
              <a:rPr lang="en-US" dirty="0" smtClean="0"/>
              <a:t>FreeBSD is the most popular of *BSD variants (</a:t>
            </a:r>
            <a:r>
              <a:rPr lang="en-US" dirty="0" err="1" smtClean="0"/>
              <a:t>OpenBSD</a:t>
            </a:r>
            <a:r>
              <a:rPr lang="en-US" dirty="0" smtClean="0"/>
              <a:t>, </a:t>
            </a:r>
            <a:r>
              <a:rPr lang="en-US" dirty="0" err="1" smtClean="0"/>
              <a:t>NetBSD</a:t>
            </a:r>
            <a:r>
              <a:rPr lang="en-US" dirty="0" smtClean="0"/>
              <a:t>, etc)</a:t>
            </a:r>
          </a:p>
          <a:p>
            <a:pPr lvl="1"/>
            <a:endParaRPr lang="en-US" dirty="0"/>
          </a:p>
          <a:p>
            <a:pPr lvl="1"/>
            <a:endParaRPr lang="en-US" dirty="0" smtClean="0">
              <a:solidFill>
                <a:schemeClr val="tx2"/>
              </a:solidFill>
              <a:latin typeface="+mj-l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8437" y="1750828"/>
            <a:ext cx="1349168" cy="144032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541" y="2111290"/>
            <a:ext cx="1098376" cy="1079863"/>
          </a:xfrm>
          <a:prstGeom prst="rect">
            <a:avLst/>
          </a:prstGeom>
        </p:spPr>
      </p:pic>
      <p:sp>
        <p:nvSpPr>
          <p:cNvPr id="8" name="Not Equal 7"/>
          <p:cNvSpPr/>
          <p:nvPr/>
        </p:nvSpPr>
        <p:spPr bwMode="auto">
          <a:xfrm>
            <a:off x="10230234" y="2274725"/>
            <a:ext cx="698203" cy="405408"/>
          </a:xfrm>
          <a:prstGeom prst="mathNotEqual">
            <a:avLst>
              <a:gd name="adj1" fmla="val 17404"/>
              <a:gd name="adj2" fmla="val 6600000"/>
              <a:gd name="adj3" fmla="val 11760"/>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812750630"/>
              </p:ext>
            </p:extLst>
          </p:nvPr>
        </p:nvGraphicFramePr>
        <p:xfrm>
          <a:off x="1465709" y="4505374"/>
          <a:ext cx="9632701" cy="1022656"/>
        </p:xfrm>
        <a:graphic>
          <a:graphicData uri="http://schemas.openxmlformats.org/drawingml/2006/table">
            <a:tbl>
              <a:tblPr firstRow="1">
                <a:tableStyleId>{5C22544A-7EE6-4342-B048-85BDC9FD1C3A}</a:tableStyleId>
              </a:tblPr>
              <a:tblGrid>
                <a:gridCol w="2011133">
                  <a:extLst>
                    <a:ext uri="{9D8B030D-6E8A-4147-A177-3AD203B41FA5}">
                      <a16:colId xmlns="" xmlns:a16="http://schemas.microsoft.com/office/drawing/2014/main" val="760285242"/>
                    </a:ext>
                  </a:extLst>
                </a:gridCol>
                <a:gridCol w="3104388">
                  <a:extLst>
                    <a:ext uri="{9D8B030D-6E8A-4147-A177-3AD203B41FA5}">
                      <a16:colId xmlns="" xmlns:a16="http://schemas.microsoft.com/office/drawing/2014/main" val="3653647454"/>
                    </a:ext>
                  </a:extLst>
                </a:gridCol>
                <a:gridCol w="4517180">
                  <a:extLst>
                    <a:ext uri="{9D8B030D-6E8A-4147-A177-3AD203B41FA5}">
                      <a16:colId xmlns="" xmlns:a16="http://schemas.microsoft.com/office/drawing/2014/main" val="1065969759"/>
                    </a:ext>
                  </a:extLst>
                </a:gridCol>
              </a:tblGrid>
              <a:tr h="381000">
                <a:tc>
                  <a:txBody>
                    <a:bodyPr/>
                    <a:lstStyle/>
                    <a:p>
                      <a:pPr algn="ctr"/>
                      <a:r>
                        <a:rPr lang="en-US" sz="1600" kern="1200" dirty="0" smtClean="0"/>
                        <a:t>Distribution</a:t>
                      </a:r>
                      <a:endParaRPr lang="en-US" sz="1600" b="1" kern="1200" dirty="0">
                        <a:solidFill>
                          <a:schemeClr val="lt1"/>
                        </a:solidFill>
                        <a:latin typeface="+mn-lt"/>
                        <a:ea typeface="+mn-ea"/>
                        <a:cs typeface="+mn-cs"/>
                      </a:endParaRPr>
                    </a:p>
                  </a:txBody>
                  <a:tcPr marL="93017" marR="93017" marT="46508" marB="46508" anchor="ctr"/>
                </a:tc>
                <a:tc>
                  <a:txBody>
                    <a:bodyPr/>
                    <a:lstStyle/>
                    <a:p>
                      <a:pPr algn="ctr"/>
                      <a:r>
                        <a:rPr lang="en-US" sz="1600" dirty="0" smtClean="0"/>
                        <a:t>Version</a:t>
                      </a:r>
                      <a:endParaRPr lang="en-US" sz="1600" dirty="0">
                        <a:solidFill>
                          <a:schemeClr val="bg2"/>
                        </a:solidFill>
                      </a:endParaRPr>
                    </a:p>
                  </a:txBody>
                  <a:tcPr marL="93017" marR="93017" marT="46508" marB="46508" anchor="ctr"/>
                </a:tc>
                <a:tc>
                  <a:txBody>
                    <a:bodyPr/>
                    <a:lstStyle/>
                    <a:p>
                      <a:pPr algn="ctr"/>
                      <a:r>
                        <a:rPr lang="en-US" sz="1600" dirty="0" smtClean="0"/>
                        <a:t>BIS Availability</a:t>
                      </a:r>
                      <a:endParaRPr lang="en-US" sz="1600" dirty="0">
                        <a:solidFill>
                          <a:schemeClr val="bg2"/>
                        </a:solidFill>
                      </a:endParaRPr>
                    </a:p>
                  </a:txBody>
                  <a:tcPr marL="93017" marR="93017" marT="46508" marB="46508" anchor="ctr"/>
                </a:tc>
                <a:extLst>
                  <a:ext uri="{0D108BD9-81ED-4DB2-BD59-A6C34878D82A}">
                    <a16:rowId xmlns="" xmlns:a16="http://schemas.microsoft.com/office/drawing/2014/main" val="2722664436"/>
                  </a:ext>
                </a:extLst>
              </a:tr>
              <a:tr h="64165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FreeBSD</a:t>
                      </a:r>
                    </a:p>
                  </a:txBody>
                  <a:tcPr marL="93017" marR="93017" marT="46508" marB="46508" anchor="ctr"/>
                </a:tc>
                <a:tc>
                  <a:txBody>
                    <a:bodyPr/>
                    <a:lstStyle/>
                    <a:p>
                      <a:pPr marL="0" indent="0" algn="l" defTabSz="932742" rtl="0" eaLnBrk="1" latinLnBrk="0" hangingPunct="1">
                        <a:buFont typeface="Arial" panose="020B0604020202020204" pitchFamily="34" charset="0"/>
                        <a:buNone/>
                      </a:pPr>
                      <a:r>
                        <a:rPr lang="en-US" sz="1600" kern="1200" dirty="0" smtClean="0">
                          <a:solidFill>
                            <a:schemeClr val="dk1"/>
                          </a:solidFill>
                          <a:latin typeface="+mn-lt"/>
                          <a:ea typeface="+mn-ea"/>
                          <a:cs typeface="+mn-cs"/>
                        </a:rPr>
                        <a:t>Head (ports for 10.x avail)</a:t>
                      </a:r>
                      <a:endParaRPr lang="en-US" sz="1600" kern="1200" dirty="0">
                        <a:solidFill>
                          <a:schemeClr val="dk1"/>
                        </a:solidFill>
                        <a:latin typeface="+mn-lt"/>
                        <a:ea typeface="+mn-ea"/>
                        <a:cs typeface="+mn-cs"/>
                      </a:endParaRPr>
                    </a:p>
                  </a:txBody>
                  <a:tcPr marL="93017" marR="93017" marT="46508" marB="46508" anchor="ctr"/>
                </a:tc>
                <a:tc>
                  <a:txBody>
                    <a:bodyPr/>
                    <a:lstStyle/>
                    <a:p>
                      <a:pPr marL="0" marR="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solidFill>
                            <a:schemeClr val="bg2"/>
                          </a:solidFill>
                        </a:rPr>
                        <a:t>BIS built-in</a:t>
                      </a:r>
                    </a:p>
                  </a:txBody>
                  <a:tcPr marL="93017" marR="93017" marT="46508" marB="46508" anchor="ctr"/>
                </a:tc>
                <a:extLst>
                  <a:ext uri="{0D108BD9-81ED-4DB2-BD59-A6C34878D82A}">
                    <a16:rowId xmlns="" xmlns:a16="http://schemas.microsoft.com/office/drawing/2014/main" val="1395633589"/>
                  </a:ext>
                </a:extLst>
              </a:tr>
            </a:tbl>
          </a:graphicData>
        </a:graphic>
      </p:graphicFrame>
    </p:spTree>
    <p:extLst>
      <p:ext uri="{BB962C8B-B14F-4D97-AF65-F5344CB8AC3E}">
        <p14:creationId xmlns:p14="http://schemas.microsoft.com/office/powerpoint/2010/main" val="2246918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and FreeBSD Documentation</a:t>
            </a:r>
            <a:endParaRPr lang="en-US" dirty="0"/>
          </a:p>
        </p:txBody>
      </p:sp>
      <p:sp>
        <p:nvSpPr>
          <p:cNvPr id="3" name="Text Placeholder 2"/>
          <p:cNvSpPr>
            <a:spLocks noGrp="1"/>
          </p:cNvSpPr>
          <p:nvPr>
            <p:ph type="body" sz="quarter" idx="10"/>
          </p:nvPr>
        </p:nvSpPr>
        <p:spPr>
          <a:xfrm>
            <a:off x="275481" y="1213174"/>
            <a:ext cx="11885514" cy="2431090"/>
          </a:xfrm>
        </p:spPr>
        <p:txBody>
          <a:bodyPr/>
          <a:lstStyle/>
          <a:p>
            <a:r>
              <a:rPr lang="en-US" dirty="0" smtClean="0"/>
              <a:t>Get the latest distro support information on TechNet</a:t>
            </a:r>
          </a:p>
          <a:p>
            <a:pPr lvl="1"/>
            <a:r>
              <a:rPr lang="en-US" dirty="0" smtClean="0"/>
              <a:t>What’s built-in vs. what’s available in an LIS download</a:t>
            </a:r>
          </a:p>
          <a:p>
            <a:pPr lvl="1"/>
            <a:r>
              <a:rPr lang="en-US" dirty="0" smtClean="0"/>
              <a:t>Feature grids</a:t>
            </a:r>
          </a:p>
          <a:p>
            <a:pPr lvl="1"/>
            <a:r>
              <a:rPr lang="en-US" dirty="0" smtClean="0"/>
              <a:t>Hyper-V versions</a:t>
            </a:r>
          </a:p>
          <a:p>
            <a:pPr lvl="1"/>
            <a:r>
              <a:rPr lang="en-US" dirty="0" smtClean="0"/>
              <a:t>Exceptions and notes</a:t>
            </a:r>
          </a:p>
          <a:p>
            <a:pPr lvl="1"/>
            <a:r>
              <a:rPr lang="en-US" dirty="0" smtClean="0"/>
              <a:t>Best practices</a:t>
            </a:r>
            <a:endParaRPr lang="en-US" dirty="0"/>
          </a:p>
        </p:txBody>
      </p:sp>
      <p:pic>
        <p:nvPicPr>
          <p:cNvPr id="5" name="Picture 4"/>
          <p:cNvPicPr>
            <a:picLocks noChangeAspect="1"/>
          </p:cNvPicPr>
          <p:nvPr/>
        </p:nvPicPr>
        <p:blipFill>
          <a:blip r:embed="rId2"/>
          <a:stretch>
            <a:fillRect/>
          </a:stretch>
        </p:blipFill>
        <p:spPr>
          <a:xfrm>
            <a:off x="2865914" y="2202046"/>
            <a:ext cx="10161471" cy="5553149"/>
          </a:xfrm>
          <a:prstGeom prst="rect">
            <a:avLst/>
          </a:prstGeom>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42761340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2" y="295730"/>
            <a:ext cx="12160111" cy="917444"/>
          </a:xfrm>
        </p:spPr>
        <p:txBody>
          <a:bodyPr/>
          <a:lstStyle/>
          <a:p>
            <a:r>
              <a:rPr lang="en-US" spc="-150" dirty="0"/>
              <a:t>Operating Linux </a:t>
            </a:r>
            <a:r>
              <a:rPr lang="en-US" spc="-150" dirty="0" smtClean="0"/>
              <a:t>VMs </a:t>
            </a:r>
            <a:r>
              <a:rPr lang="en-US" spc="-150" dirty="0"/>
              <a:t>in Hyper-V</a:t>
            </a:r>
          </a:p>
        </p:txBody>
      </p:sp>
      <p:sp>
        <p:nvSpPr>
          <p:cNvPr id="3" name="Rectangle 2"/>
          <p:cNvSpPr/>
          <p:nvPr/>
        </p:nvSpPr>
        <p:spPr bwMode="auto">
          <a:xfrm>
            <a:off x="8046777" y="2202046"/>
            <a:ext cx="1828541" cy="365708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3199" dirty="0">
                <a:gradFill>
                  <a:gsLst>
                    <a:gs pos="16814">
                      <a:srgbClr val="FFFFFF"/>
                    </a:gs>
                    <a:gs pos="46000">
                      <a:srgbClr val="FFFFFF"/>
                    </a:gs>
                  </a:gsLst>
                  <a:lin ang="5400000" scaled="0"/>
                </a:gradFill>
              </a:rPr>
              <a:t>Hyper-V host</a:t>
            </a:r>
          </a:p>
        </p:txBody>
      </p:sp>
      <p:sp>
        <p:nvSpPr>
          <p:cNvPr id="4" name="Rectangle 3"/>
          <p:cNvSpPr/>
          <p:nvPr/>
        </p:nvSpPr>
        <p:spPr bwMode="auto">
          <a:xfrm>
            <a:off x="9875318" y="2202046"/>
            <a:ext cx="1904730" cy="106664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solidFill>
                  <a:srgbClr val="505050"/>
                </a:solidFill>
              </a:rPr>
              <a:t>Linux VM</a:t>
            </a:r>
          </a:p>
        </p:txBody>
      </p:sp>
      <p:sp>
        <p:nvSpPr>
          <p:cNvPr id="5" name="Rectangle 4"/>
          <p:cNvSpPr/>
          <p:nvPr/>
        </p:nvSpPr>
        <p:spPr bwMode="auto">
          <a:xfrm>
            <a:off x="9875318" y="3497262"/>
            <a:ext cx="1904730" cy="106664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solidFill>
                  <a:srgbClr val="505050"/>
                </a:solidFill>
              </a:rPr>
              <a:t>FreeBSD VM</a:t>
            </a:r>
          </a:p>
        </p:txBody>
      </p:sp>
      <p:sp>
        <p:nvSpPr>
          <p:cNvPr id="7" name="TextBox 6"/>
          <p:cNvSpPr txBox="1"/>
          <p:nvPr/>
        </p:nvSpPr>
        <p:spPr>
          <a:xfrm>
            <a:off x="2613271" y="1451287"/>
            <a:ext cx="1606910" cy="973456"/>
          </a:xfrm>
          <a:prstGeom prst="rect">
            <a:avLst/>
          </a:prstGeom>
          <a:noFill/>
        </p:spPr>
        <p:txBody>
          <a:bodyPr wrap="none" lIns="182854" tIns="146283" rIns="182854" bIns="146283" rtlCol="0">
            <a:spAutoFit/>
          </a:bodyPr>
          <a:lstStyle/>
          <a:p>
            <a:pPr algn="r" defTabSz="932597">
              <a:lnSpc>
                <a:spcPct val="90000"/>
              </a:lnSpc>
            </a:pPr>
            <a:r>
              <a:rPr lang="en-US" sz="2400" dirty="0">
                <a:gradFill>
                  <a:gsLst>
                    <a:gs pos="2917">
                      <a:srgbClr val="FFFFFF"/>
                    </a:gs>
                    <a:gs pos="30000">
                      <a:srgbClr val="FFFFFF"/>
                    </a:gs>
                  </a:gsLst>
                  <a:lin ang="5400000" scaled="0"/>
                </a:gradFill>
              </a:rPr>
              <a:t>Hyper-V</a:t>
            </a:r>
          </a:p>
          <a:p>
            <a:pPr algn="r" defTabSz="932597">
              <a:lnSpc>
                <a:spcPct val="90000"/>
              </a:lnSpc>
            </a:pPr>
            <a:r>
              <a:rPr lang="en-US" sz="2400" dirty="0">
                <a:gradFill>
                  <a:gsLst>
                    <a:gs pos="2917">
                      <a:srgbClr val="FFFFFF"/>
                    </a:gs>
                    <a:gs pos="30000">
                      <a:srgbClr val="FFFFFF"/>
                    </a:gs>
                  </a:gsLst>
                  <a:lin ang="5400000" scaled="0"/>
                </a:gradFill>
              </a:rPr>
              <a:t>Manager</a:t>
            </a:r>
          </a:p>
        </p:txBody>
      </p:sp>
      <p:cxnSp>
        <p:nvCxnSpPr>
          <p:cNvPr id="9" name="Straight Arrow Connector 8"/>
          <p:cNvCxnSpPr/>
          <p:nvPr/>
        </p:nvCxnSpPr>
        <p:spPr>
          <a:xfrm>
            <a:off x="6830261" y="2153938"/>
            <a:ext cx="1167838" cy="567852"/>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718" y="3115536"/>
            <a:ext cx="1847701" cy="634440"/>
          </a:xfrm>
          <a:prstGeom prst="rect">
            <a:avLst/>
          </a:prstGeom>
          <a:noFill/>
        </p:spPr>
        <p:txBody>
          <a:bodyPr wrap="none" lIns="182854" tIns="146283" rIns="182854" bIns="146283" rtlCol="0">
            <a:spAutoFit/>
          </a:bodyPr>
          <a:lstStyle/>
          <a:p>
            <a:pPr defTabSz="932597">
              <a:lnSpc>
                <a:spcPct val="90000"/>
              </a:lnSpc>
              <a:spcAft>
                <a:spcPts val="600"/>
              </a:spcAft>
            </a:pPr>
            <a:r>
              <a:rPr lang="en-US" sz="2400" dirty="0">
                <a:gradFill>
                  <a:gsLst>
                    <a:gs pos="2917">
                      <a:srgbClr val="FFFFFF"/>
                    </a:gs>
                    <a:gs pos="30000">
                      <a:srgbClr val="FFFFFF"/>
                    </a:gs>
                  </a:gsLst>
                  <a:lin ang="5400000" scaled="0"/>
                </a:gradFill>
              </a:rPr>
              <a:t>Powershell</a:t>
            </a:r>
          </a:p>
        </p:txBody>
      </p:sp>
      <p:cxnSp>
        <p:nvCxnSpPr>
          <p:cNvPr id="14" name="Straight Arrow Connector 13"/>
          <p:cNvCxnSpPr>
            <a:stCxn id="31" idx="3"/>
          </p:cNvCxnSpPr>
          <p:nvPr/>
        </p:nvCxnSpPr>
        <p:spPr>
          <a:xfrm>
            <a:off x="4990537" y="3424551"/>
            <a:ext cx="3057064" cy="9375"/>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193" y="4201164"/>
            <a:ext cx="1912638" cy="1255969"/>
          </a:xfrm>
          <a:prstGeom prst="rect">
            <a:avLst/>
          </a:prstGeom>
          <a:noFill/>
        </p:spPr>
        <p:txBody>
          <a:bodyPr wrap="none" lIns="182854" tIns="146283" rIns="182854" bIns="146283" rtlCol="0">
            <a:spAutoFit/>
          </a:bodyPr>
          <a:lstStyle/>
          <a:p>
            <a:pPr algn="r" defTabSz="932597">
              <a:lnSpc>
                <a:spcPct val="90000"/>
              </a:lnSpc>
            </a:pPr>
            <a:r>
              <a:rPr lang="en-US" sz="2400" dirty="0">
                <a:gradFill>
                  <a:gsLst>
                    <a:gs pos="2917">
                      <a:srgbClr val="FFFFFF"/>
                    </a:gs>
                    <a:gs pos="30000">
                      <a:srgbClr val="FFFFFF"/>
                    </a:gs>
                  </a:gsLst>
                  <a:lin ang="5400000" scaled="0"/>
                </a:gradFill>
              </a:rPr>
              <a:t>SC VMM &amp;</a:t>
            </a:r>
          </a:p>
          <a:p>
            <a:pPr algn="r" defTabSz="932597">
              <a:lnSpc>
                <a:spcPct val="90000"/>
              </a:lnSpc>
            </a:pPr>
            <a:r>
              <a:rPr lang="en-US" sz="2400" dirty="0">
                <a:gradFill>
                  <a:gsLst>
                    <a:gs pos="2917">
                      <a:srgbClr val="FFFFFF"/>
                    </a:gs>
                    <a:gs pos="30000">
                      <a:srgbClr val="FFFFFF"/>
                    </a:gs>
                  </a:gsLst>
                  <a:lin ang="5400000" scaled="0"/>
                </a:gradFill>
              </a:rPr>
              <a:t>Azure Pack</a:t>
            </a:r>
          </a:p>
          <a:p>
            <a:pPr algn="ctr" defTabSz="932597">
              <a:lnSpc>
                <a:spcPct val="90000"/>
              </a:lnSpc>
            </a:pPr>
            <a:r>
              <a:rPr lang="en-US" sz="2000" i="1" dirty="0">
                <a:gradFill>
                  <a:gsLst>
                    <a:gs pos="2917">
                      <a:srgbClr val="FFFFFF"/>
                    </a:gs>
                    <a:gs pos="30000">
                      <a:srgbClr val="FFFFFF"/>
                    </a:gs>
                  </a:gsLst>
                  <a:lin ang="5400000" scaled="0"/>
                </a:gradFill>
              </a:rPr>
              <a:t>(Linux only)</a:t>
            </a:r>
          </a:p>
        </p:txBody>
      </p:sp>
      <p:cxnSp>
        <p:nvCxnSpPr>
          <p:cNvPr id="21" name="Straight Arrow Connector 20"/>
          <p:cNvCxnSpPr/>
          <p:nvPr/>
        </p:nvCxnSpPr>
        <p:spPr>
          <a:xfrm flipV="1">
            <a:off x="4391247" y="4411533"/>
            <a:ext cx="3606852" cy="399199"/>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5" idx="3"/>
          </p:cNvCxnSpPr>
          <p:nvPr/>
        </p:nvCxnSpPr>
        <p:spPr>
          <a:xfrm flipV="1">
            <a:off x="7437265" y="5324217"/>
            <a:ext cx="609514" cy="445374"/>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28121" y="5706750"/>
            <a:ext cx="2094900" cy="973456"/>
          </a:xfrm>
          <a:prstGeom prst="rect">
            <a:avLst/>
          </a:prstGeom>
          <a:noFill/>
        </p:spPr>
        <p:txBody>
          <a:bodyPr wrap="none" lIns="182854" tIns="146283" rIns="182854" bIns="146283" rtlCol="0">
            <a:spAutoFit/>
          </a:bodyPr>
          <a:lstStyle/>
          <a:p>
            <a:pPr algn="r" defTabSz="932597">
              <a:lnSpc>
                <a:spcPct val="90000"/>
              </a:lnSpc>
            </a:pPr>
            <a:r>
              <a:rPr lang="en-US" sz="2400" dirty="0">
                <a:gradFill>
                  <a:gsLst>
                    <a:gs pos="2917">
                      <a:srgbClr val="FFFFFF"/>
                    </a:gs>
                    <a:gs pos="30000">
                      <a:srgbClr val="FFFFFF"/>
                    </a:gs>
                  </a:gsLst>
                  <a:lin ang="5400000" scaled="0"/>
                </a:gradFill>
              </a:rPr>
              <a:t>Azure public</a:t>
            </a:r>
          </a:p>
          <a:p>
            <a:pPr algn="r" defTabSz="932597">
              <a:lnSpc>
                <a:spcPct val="90000"/>
              </a:lnSpc>
            </a:pPr>
            <a:r>
              <a:rPr lang="en-US" sz="2400" dirty="0">
                <a:gradFill>
                  <a:gsLst>
                    <a:gs pos="2917">
                      <a:srgbClr val="FFFFFF"/>
                    </a:gs>
                    <a:gs pos="30000">
                      <a:srgbClr val="FFFFFF"/>
                    </a:gs>
                  </a:gsLst>
                  <a:lin ang="5400000" scaled="0"/>
                </a:gradFill>
              </a:rPr>
              <a:t>cloud</a:t>
            </a:r>
          </a:p>
        </p:txBody>
      </p:sp>
      <p:sp>
        <p:nvSpPr>
          <p:cNvPr id="29" name="Rectangle 28"/>
          <p:cNvSpPr/>
          <p:nvPr/>
        </p:nvSpPr>
        <p:spPr bwMode="auto">
          <a:xfrm>
            <a:off x="9875318" y="4814929"/>
            <a:ext cx="1904730" cy="106664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solidFill>
                  <a:srgbClr val="505050"/>
                </a:solidFill>
              </a:rPr>
              <a:t>Windows VM</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44" y="3029265"/>
            <a:ext cx="2895594" cy="790573"/>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9177" y="4944858"/>
            <a:ext cx="2618087" cy="164946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3419" y="3977603"/>
            <a:ext cx="2623707" cy="166625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0187" y="1188834"/>
            <a:ext cx="2867124" cy="1723285"/>
          </a:xfrm>
          <a:prstGeom prst="rect">
            <a:avLst/>
          </a:prstGeom>
        </p:spPr>
      </p:pic>
    </p:spTree>
    <p:extLst>
      <p:ext uri="{BB962C8B-B14F-4D97-AF65-F5344CB8AC3E}">
        <p14:creationId xmlns:p14="http://schemas.microsoft.com/office/powerpoint/2010/main" val="1094519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9" grpId="0"/>
      <p:bldP spid="28"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0" y="2125662"/>
            <a:ext cx="12305832" cy="2182023"/>
          </a:xfrm>
        </p:spPr>
        <p:txBody>
          <a:bodyPr/>
          <a:lstStyle/>
          <a:p>
            <a:r>
              <a:rPr lang="en-NZ" dirty="0" smtClean="0"/>
              <a:t>Linux Integration Services Features</a:t>
            </a:r>
            <a:endParaRPr lang="en-NZ" dirty="0"/>
          </a:p>
        </p:txBody>
      </p:sp>
    </p:spTree>
    <p:extLst>
      <p:ext uri="{BB962C8B-B14F-4D97-AF65-F5344CB8AC3E}">
        <p14:creationId xmlns:p14="http://schemas.microsoft.com/office/powerpoint/2010/main" val="18322186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Agenda</a:t>
            </a:r>
            <a:endParaRPr lang="en-NZ" dirty="0"/>
          </a:p>
        </p:txBody>
      </p:sp>
      <p:sp>
        <p:nvSpPr>
          <p:cNvPr id="3" name="Content Placeholder 2"/>
          <p:cNvSpPr>
            <a:spLocks noGrp="1"/>
          </p:cNvSpPr>
          <p:nvPr>
            <p:ph sz="quarter" idx="10"/>
          </p:nvPr>
        </p:nvSpPr>
        <p:spPr>
          <a:xfrm>
            <a:off x="317702" y="1481139"/>
            <a:ext cx="10722994" cy="3446456"/>
          </a:xfrm>
        </p:spPr>
        <p:txBody>
          <a:bodyPr/>
          <a:lstStyle/>
          <a:p>
            <a:r>
              <a:rPr lang="en-NZ" dirty="0" smtClean="0">
                <a:solidFill>
                  <a:schemeClr val="tx2"/>
                </a:solidFill>
              </a:rPr>
              <a:t>Product Goals</a:t>
            </a:r>
          </a:p>
          <a:p>
            <a:r>
              <a:rPr lang="en-NZ" dirty="0" smtClean="0">
                <a:solidFill>
                  <a:schemeClr val="tx2"/>
                </a:solidFill>
              </a:rPr>
              <a:t>Overview</a:t>
            </a:r>
          </a:p>
          <a:p>
            <a:r>
              <a:rPr lang="en-NZ" dirty="0" smtClean="0">
                <a:solidFill>
                  <a:schemeClr val="tx2"/>
                </a:solidFill>
              </a:rPr>
              <a:t>Hyper-V</a:t>
            </a:r>
            <a:r>
              <a:rPr lang="en-NZ" dirty="0">
                <a:solidFill>
                  <a:schemeClr val="tx2"/>
                </a:solidFill>
              </a:rPr>
              <a:t>	</a:t>
            </a:r>
            <a:endParaRPr lang="en-NZ" dirty="0" smtClean="0">
              <a:solidFill>
                <a:schemeClr val="tx2"/>
              </a:solidFill>
            </a:endParaRPr>
          </a:p>
          <a:p>
            <a:r>
              <a:rPr lang="en-NZ" dirty="0" smtClean="0">
                <a:solidFill>
                  <a:schemeClr val="tx2"/>
                </a:solidFill>
              </a:rPr>
              <a:t>Azure</a:t>
            </a:r>
          </a:p>
          <a:p>
            <a:endParaRPr lang="en-NZ" dirty="0">
              <a:solidFill>
                <a:schemeClr val="tx2"/>
              </a:solidFill>
            </a:endParaRPr>
          </a:p>
        </p:txBody>
      </p:sp>
    </p:spTree>
    <p:extLst>
      <p:ext uri="{BB962C8B-B14F-4D97-AF65-F5344CB8AC3E}">
        <p14:creationId xmlns:p14="http://schemas.microsoft.com/office/powerpoint/2010/main" val="3607616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 Feature:  </a:t>
            </a:r>
            <a:r>
              <a:rPr lang="en-US" dirty="0"/>
              <a:t>Enhanced Management</a:t>
            </a:r>
          </a:p>
        </p:txBody>
      </p:sp>
      <p:sp>
        <p:nvSpPr>
          <p:cNvPr id="3" name="Text Placeholder 2"/>
          <p:cNvSpPr>
            <a:spLocks noGrp="1"/>
          </p:cNvSpPr>
          <p:nvPr>
            <p:ph type="body" sz="quarter" idx="10"/>
          </p:nvPr>
        </p:nvSpPr>
        <p:spPr>
          <a:xfrm>
            <a:off x="275481" y="1213174"/>
            <a:ext cx="11885514" cy="5480822"/>
          </a:xfrm>
        </p:spPr>
        <p:txBody>
          <a:bodyPr/>
          <a:lstStyle/>
          <a:p>
            <a:r>
              <a:rPr lang="en-US" dirty="0" smtClean="0"/>
              <a:t>Shutdown Linux guests from management console</a:t>
            </a:r>
          </a:p>
          <a:p>
            <a:pPr lvl="1"/>
            <a:r>
              <a:rPr lang="en-US" dirty="0" smtClean="0"/>
              <a:t>Hyper-V signals LIS in the Linux guest to run the “shutdown” command</a:t>
            </a:r>
          </a:p>
          <a:p>
            <a:endParaRPr lang="en-US" dirty="0" smtClean="0"/>
          </a:p>
          <a:p>
            <a:r>
              <a:rPr lang="en-US" dirty="0" smtClean="0"/>
              <a:t>Time sync</a:t>
            </a:r>
          </a:p>
          <a:p>
            <a:pPr lvl="1"/>
            <a:r>
              <a:rPr lang="en-US" dirty="0" smtClean="0"/>
              <a:t>Linux guests sync to Hyper-V host time at start-up and upon resume</a:t>
            </a:r>
          </a:p>
          <a:p>
            <a:pPr lvl="1"/>
            <a:r>
              <a:rPr lang="en-US" dirty="0" smtClean="0"/>
              <a:t>Recommend running NTP in the Linux guest to avoid wall clock time drift in the guest</a:t>
            </a:r>
          </a:p>
          <a:p>
            <a:endParaRPr lang="en-US" dirty="0" smtClean="0"/>
          </a:p>
          <a:p>
            <a:r>
              <a:rPr lang="en-US" dirty="0" smtClean="0"/>
              <a:t>Key/Value Pairs</a:t>
            </a:r>
          </a:p>
          <a:p>
            <a:pPr lvl="1"/>
            <a:r>
              <a:rPr lang="en-US" dirty="0" smtClean="0"/>
              <a:t>Bi-directional host-guest communication path – no network connection required</a:t>
            </a:r>
          </a:p>
          <a:p>
            <a:pPr lvl="1"/>
            <a:r>
              <a:rPr lang="en-US" dirty="0" smtClean="0"/>
              <a:t>Used to communicate basic guest info (such as IP address) to the management console</a:t>
            </a:r>
          </a:p>
          <a:p>
            <a:pPr lvl="1"/>
            <a:r>
              <a:rPr lang="en-US" dirty="0" smtClean="0"/>
              <a:t>Can also be used by applications – APIs are published for use within a Linux guest</a:t>
            </a:r>
          </a:p>
        </p:txBody>
      </p:sp>
    </p:spTree>
    <p:extLst>
      <p:ext uri="{BB962C8B-B14F-4D97-AF65-F5344CB8AC3E}">
        <p14:creationId xmlns:p14="http://schemas.microsoft.com/office/powerpoint/2010/main" val="41153494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2" y="295730"/>
            <a:ext cx="12160111" cy="917444"/>
          </a:xfrm>
        </p:spPr>
        <p:txBody>
          <a:bodyPr/>
          <a:lstStyle/>
          <a:p>
            <a:r>
              <a:rPr lang="en-US" dirty="0" smtClean="0"/>
              <a:t>LIS Feature:  </a:t>
            </a:r>
            <a:r>
              <a:rPr lang="en-US" dirty="0"/>
              <a:t>Generation 2 VMs, VHDX Resize</a:t>
            </a:r>
          </a:p>
        </p:txBody>
      </p:sp>
      <p:sp>
        <p:nvSpPr>
          <p:cNvPr id="3" name="Text Placeholder 2"/>
          <p:cNvSpPr>
            <a:spLocks noGrp="1"/>
          </p:cNvSpPr>
          <p:nvPr>
            <p:ph type="body" sz="quarter" idx="10"/>
          </p:nvPr>
        </p:nvSpPr>
        <p:spPr>
          <a:xfrm>
            <a:off x="275483" y="1038311"/>
            <a:ext cx="11885514" cy="6250148"/>
          </a:xfrm>
        </p:spPr>
        <p:txBody>
          <a:bodyPr/>
          <a:lstStyle/>
          <a:p>
            <a:r>
              <a:rPr lang="en-US" dirty="0" smtClean="0"/>
              <a:t>Generation 2 VMs</a:t>
            </a:r>
          </a:p>
          <a:p>
            <a:pPr lvl="1"/>
            <a:r>
              <a:rPr lang="en-US" dirty="0"/>
              <a:t>Slimmed down </a:t>
            </a:r>
            <a:r>
              <a:rPr lang="en-US" dirty="0" smtClean="0"/>
              <a:t>virtual machine </a:t>
            </a:r>
            <a:r>
              <a:rPr lang="en-US" dirty="0"/>
              <a:t>with no legacy device emulation (serial ports, IDE, etc.)</a:t>
            </a:r>
          </a:p>
          <a:p>
            <a:pPr lvl="1"/>
            <a:r>
              <a:rPr lang="en-US" dirty="0" smtClean="0"/>
              <a:t>Boot using UEFI instead of BIOS</a:t>
            </a:r>
          </a:p>
          <a:p>
            <a:pPr lvl="1"/>
            <a:r>
              <a:rPr lang="en-US" dirty="0" smtClean="0"/>
              <a:t>PXE boot from synthetic Network Adapter</a:t>
            </a:r>
          </a:p>
          <a:p>
            <a:r>
              <a:rPr lang="en-US" dirty="0"/>
              <a:t/>
            </a:r>
            <a:br>
              <a:rPr lang="en-US" dirty="0"/>
            </a:br>
            <a:r>
              <a:rPr lang="en-US" dirty="0" smtClean="0"/>
              <a:t>Secure Boot</a:t>
            </a:r>
          </a:p>
          <a:p>
            <a:pPr lvl="1"/>
            <a:r>
              <a:rPr lang="en-US" dirty="0" smtClean="0"/>
              <a:t>Standard feature of UEFI</a:t>
            </a:r>
          </a:p>
          <a:p>
            <a:pPr lvl="1"/>
            <a:r>
              <a:rPr lang="en-US" dirty="0" smtClean="0"/>
              <a:t>Newly implemented for Linux in Windows Server 2016 Hyper-V</a:t>
            </a:r>
          </a:p>
          <a:p>
            <a:pPr lvl="1"/>
            <a:r>
              <a:rPr lang="en-US" dirty="0" smtClean="0"/>
              <a:t>Works for latest versions of RHEL, CentOS, SLES, Ubuntu, and Oracle Linux</a:t>
            </a:r>
          </a:p>
          <a:p>
            <a:r>
              <a:rPr lang="en-US" dirty="0" smtClean="0"/>
              <a:t/>
            </a:r>
            <a:br>
              <a:rPr lang="en-US" dirty="0" smtClean="0"/>
            </a:br>
            <a:r>
              <a:rPr lang="en-US" dirty="0" smtClean="0"/>
              <a:t>VHDX </a:t>
            </a:r>
            <a:r>
              <a:rPr lang="en-US" dirty="0"/>
              <a:t>Resize</a:t>
            </a:r>
          </a:p>
          <a:p>
            <a:pPr lvl="1"/>
            <a:r>
              <a:rPr lang="en-US" dirty="0"/>
              <a:t>Host side changes to VHDX size are visible in the guest almost immediately</a:t>
            </a:r>
          </a:p>
          <a:p>
            <a:pPr lvl="1"/>
            <a:r>
              <a:rPr lang="en-US" dirty="0"/>
              <a:t>Can automate file system resize to match change in underlying disk</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767" y="3575093"/>
            <a:ext cx="1066649" cy="754556"/>
          </a:xfrm>
          <a:prstGeom prst="rect">
            <a:avLst/>
          </a:prstGeom>
        </p:spPr>
      </p:pic>
    </p:spTree>
    <p:extLst>
      <p:ext uri="{BB962C8B-B14F-4D97-AF65-F5344CB8AC3E}">
        <p14:creationId xmlns:p14="http://schemas.microsoft.com/office/powerpoint/2010/main" val="31631795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 Feature:  </a:t>
            </a:r>
            <a:r>
              <a:rPr lang="en-US" dirty="0"/>
              <a:t>Dynamic Memory</a:t>
            </a:r>
          </a:p>
        </p:txBody>
      </p:sp>
      <p:sp>
        <p:nvSpPr>
          <p:cNvPr id="3" name="Text Placeholder 2"/>
          <p:cNvSpPr>
            <a:spLocks noGrp="1"/>
          </p:cNvSpPr>
          <p:nvPr>
            <p:ph type="body" sz="quarter" idx="10"/>
          </p:nvPr>
        </p:nvSpPr>
        <p:spPr>
          <a:xfrm>
            <a:off x="275482" y="1195714"/>
            <a:ext cx="11885514" cy="2096026"/>
          </a:xfrm>
        </p:spPr>
        <p:txBody>
          <a:bodyPr/>
          <a:lstStyle/>
          <a:p>
            <a:r>
              <a:rPr lang="en-US" dirty="0" smtClean="0"/>
              <a:t>- Hyper-V controls memory allocated to the guest OS</a:t>
            </a:r>
          </a:p>
          <a:p>
            <a:r>
              <a:rPr lang="en-US" dirty="0" smtClean="0"/>
              <a:t>- Higher VM density via memory overcommit</a:t>
            </a:r>
          </a:p>
          <a:p>
            <a:r>
              <a:rPr lang="en-US" dirty="0" smtClean="0"/>
              <a:t>- Works for Windows and Linux guests on same host</a:t>
            </a:r>
          </a:p>
        </p:txBody>
      </p:sp>
      <p:grpSp>
        <p:nvGrpSpPr>
          <p:cNvPr id="6" name="Group 5"/>
          <p:cNvGrpSpPr/>
          <p:nvPr/>
        </p:nvGrpSpPr>
        <p:grpSpPr>
          <a:xfrm>
            <a:off x="1139119" y="3617568"/>
            <a:ext cx="5028486" cy="2831020"/>
            <a:chOff x="1417637" y="2811462"/>
            <a:chExt cx="3657600" cy="2831422"/>
          </a:xfrm>
        </p:grpSpPr>
        <p:sp>
          <p:nvSpPr>
            <p:cNvPr id="4" name="Rectangle 3"/>
            <p:cNvSpPr/>
            <p:nvPr/>
          </p:nvSpPr>
          <p:spPr bwMode="auto">
            <a:xfrm>
              <a:off x="1417637" y="3389748"/>
              <a:ext cx="3657600" cy="22531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t" anchorCtr="0" compatLnSpc="1">
              <a:prstTxWarp prst="textNoShape">
                <a:avLst/>
              </a:prstTxWarp>
            </a:bodyPr>
            <a:lstStyle/>
            <a:p>
              <a:pPr marL="274267" indent="-274267" defTabSz="932219" fontAlgn="base">
                <a:spcBef>
                  <a:spcPts val="60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Adds memory between “Startup Memory” and “Maximum Memory”</a:t>
              </a:r>
            </a:p>
            <a:p>
              <a:pPr marL="274267" indent="-274267" defTabSz="932219" fontAlgn="base">
                <a:spcBef>
                  <a:spcPts val="60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Newly added memory increases total memory size seen by Linux guest OS</a:t>
              </a:r>
            </a:p>
            <a:p>
              <a:pPr marL="274267" indent="-274267" defTabSz="932219" fontAlgn="base">
                <a:spcBef>
                  <a:spcPts val="60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“Hot-Remove” is not implemented for Linux</a:t>
              </a:r>
            </a:p>
          </p:txBody>
        </p:sp>
        <p:sp>
          <p:nvSpPr>
            <p:cNvPr id="5" name="Rectangle 4"/>
            <p:cNvSpPr/>
            <p:nvPr/>
          </p:nvSpPr>
          <p:spPr bwMode="auto">
            <a:xfrm>
              <a:off x="1417637" y="2811462"/>
              <a:ext cx="3657600" cy="576699"/>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800" dirty="0">
                  <a:gradFill>
                    <a:gsLst>
                      <a:gs pos="16814">
                        <a:srgbClr val="FFFFFF"/>
                      </a:gs>
                      <a:gs pos="46000">
                        <a:srgbClr val="FFFFFF"/>
                      </a:gs>
                    </a:gsLst>
                    <a:lin ang="5400000" scaled="0"/>
                  </a:gradFill>
                </a:rPr>
                <a:t>Hot-Add</a:t>
              </a:r>
            </a:p>
          </p:txBody>
        </p:sp>
      </p:grpSp>
      <p:grpSp>
        <p:nvGrpSpPr>
          <p:cNvPr id="7" name="Group 6"/>
          <p:cNvGrpSpPr/>
          <p:nvPr/>
        </p:nvGrpSpPr>
        <p:grpSpPr>
          <a:xfrm>
            <a:off x="6476374" y="3617568"/>
            <a:ext cx="5028486" cy="2831020"/>
            <a:chOff x="1417637" y="2790825"/>
            <a:chExt cx="3657600" cy="2831422"/>
          </a:xfrm>
        </p:grpSpPr>
        <p:sp>
          <p:nvSpPr>
            <p:cNvPr id="8" name="Rectangle 7"/>
            <p:cNvSpPr/>
            <p:nvPr/>
          </p:nvSpPr>
          <p:spPr bwMode="auto">
            <a:xfrm>
              <a:off x="1417637" y="3389748"/>
              <a:ext cx="3657600" cy="223249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t" anchorCtr="0" compatLnSpc="1">
              <a:prstTxWarp prst="textNoShape">
                <a:avLst/>
              </a:prstTxWarp>
            </a:bodyPr>
            <a:lstStyle/>
            <a:p>
              <a:pPr marL="274267" indent="-274267" defTabSz="932219" fontAlgn="base">
                <a:spcBef>
                  <a:spcPts val="60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Removes and re-adds memory between current size and “Minimum Memory”</a:t>
              </a:r>
            </a:p>
            <a:p>
              <a:pPr marL="274267" indent="-274267" defTabSz="932219" fontAlgn="base">
                <a:spcBef>
                  <a:spcPts val="60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Does not affect total memory size seen by Linux guest OS</a:t>
              </a:r>
            </a:p>
            <a:p>
              <a:pPr marL="274267" indent="-274267" defTabSz="932219" fontAlgn="base">
                <a:spcBef>
                  <a:spcPts val="60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Linux guest treats removed memory as used buffers</a:t>
              </a:r>
            </a:p>
          </p:txBody>
        </p:sp>
        <p:sp>
          <p:nvSpPr>
            <p:cNvPr id="9" name="Rectangle 8"/>
            <p:cNvSpPr/>
            <p:nvPr/>
          </p:nvSpPr>
          <p:spPr bwMode="auto">
            <a:xfrm>
              <a:off x="1417637" y="2790825"/>
              <a:ext cx="3657600" cy="59733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800" dirty="0">
                  <a:gradFill>
                    <a:gsLst>
                      <a:gs pos="16814">
                        <a:srgbClr val="FFFFFF"/>
                      </a:gs>
                      <a:gs pos="46000">
                        <a:srgbClr val="FFFFFF"/>
                      </a:gs>
                    </a:gsLst>
                    <a:lin ang="5400000" scaled="0"/>
                  </a:gradFill>
                </a:rPr>
                <a:t>Ballooning</a:t>
              </a:r>
            </a:p>
          </p:txBody>
        </p:sp>
      </p:grpSp>
    </p:spTree>
    <p:extLst>
      <p:ext uri="{BB962C8B-B14F-4D97-AF65-F5344CB8AC3E}">
        <p14:creationId xmlns:p14="http://schemas.microsoft.com/office/powerpoint/2010/main" val="2564477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 Feature:  </a:t>
            </a:r>
            <a:r>
              <a:rPr lang="en-US" dirty="0"/>
              <a:t>Dynamic Memory</a:t>
            </a:r>
          </a:p>
        </p:txBody>
      </p:sp>
      <p:sp>
        <p:nvSpPr>
          <p:cNvPr id="3" name="Rectangle 2"/>
          <p:cNvSpPr/>
          <p:nvPr/>
        </p:nvSpPr>
        <p:spPr bwMode="auto">
          <a:xfrm>
            <a:off x="2104020" y="3332563"/>
            <a:ext cx="4342784" cy="16761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6454822" y="3332563"/>
            <a:ext cx="4342784" cy="1676162"/>
          </a:xfrm>
          <a:prstGeom prst="rect">
            <a:avLst/>
          </a:prstGeom>
          <a:pattFill prst="pct20">
            <a:fgClr>
              <a:schemeClr val="tx1">
                <a:lumMod val="50000"/>
              </a:schemeClr>
            </a:fgClr>
            <a:bgClr>
              <a:schemeClr val="tx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4542080" y="3332563"/>
            <a:ext cx="1828541" cy="16761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TextBox 7"/>
          <p:cNvSpPr txBox="1"/>
          <p:nvPr/>
        </p:nvSpPr>
        <p:spPr>
          <a:xfrm>
            <a:off x="1856872" y="2800196"/>
            <a:ext cx="494296" cy="544688"/>
          </a:xfrm>
          <a:prstGeom prst="rect">
            <a:avLst/>
          </a:prstGeom>
          <a:noFill/>
        </p:spPr>
        <p:txBody>
          <a:bodyPr wrap="none" lIns="182854" tIns="146283" rIns="182854" bIns="146283" rtlCol="0">
            <a:spAutoFit/>
          </a:bodyPr>
          <a:lstStyle/>
          <a:p>
            <a:pPr defTabSz="932597">
              <a:lnSpc>
                <a:spcPct val="90000"/>
              </a:lnSpc>
              <a:spcAft>
                <a:spcPts val="600"/>
              </a:spcAft>
            </a:pPr>
            <a:r>
              <a:rPr lang="en-US" dirty="0">
                <a:gradFill>
                  <a:gsLst>
                    <a:gs pos="2917">
                      <a:srgbClr val="FFFFFF"/>
                    </a:gs>
                    <a:gs pos="30000">
                      <a:srgbClr val="FFFFFF"/>
                    </a:gs>
                  </a:gsLst>
                  <a:lin ang="5400000" scaled="0"/>
                </a:gradFill>
              </a:rPr>
              <a:t>0</a:t>
            </a:r>
          </a:p>
        </p:txBody>
      </p:sp>
      <p:sp>
        <p:nvSpPr>
          <p:cNvPr id="12" name="TextBox 11"/>
          <p:cNvSpPr txBox="1"/>
          <p:nvPr/>
        </p:nvSpPr>
        <p:spPr>
          <a:xfrm>
            <a:off x="5664239" y="1961309"/>
            <a:ext cx="1248473" cy="882424"/>
          </a:xfrm>
          <a:prstGeom prst="rect">
            <a:avLst/>
          </a:prstGeom>
          <a:noFill/>
        </p:spPr>
        <p:txBody>
          <a:bodyPr wrap="none" lIns="182854" tIns="146283" rIns="182854" bIns="146283" rtlCol="0">
            <a:spAutoFit/>
          </a:bodyPr>
          <a:lstStyle/>
          <a:p>
            <a:pPr algn="ctr" defTabSz="932597">
              <a:lnSpc>
                <a:spcPct val="90000"/>
              </a:lnSpc>
              <a:spcAft>
                <a:spcPts val="600"/>
              </a:spcAft>
            </a:pPr>
            <a:r>
              <a:rPr lang="en-US" dirty="0">
                <a:gradFill>
                  <a:gsLst>
                    <a:gs pos="2917">
                      <a:srgbClr val="FFFFFF"/>
                    </a:gs>
                    <a:gs pos="30000">
                      <a:srgbClr val="FFFFFF"/>
                    </a:gs>
                  </a:gsLst>
                  <a:lin ang="5400000" scaled="0"/>
                </a:gradFill>
              </a:rPr>
              <a:t>Startup</a:t>
            </a:r>
          </a:p>
          <a:p>
            <a:pPr algn="ctr" defTabSz="932597">
              <a:lnSpc>
                <a:spcPct val="90000"/>
              </a:lnSpc>
              <a:spcAft>
                <a:spcPts val="600"/>
              </a:spcAft>
            </a:pPr>
            <a:r>
              <a:rPr lang="en-US" dirty="0">
                <a:gradFill>
                  <a:gsLst>
                    <a:gs pos="2917">
                      <a:srgbClr val="FFFFFF"/>
                    </a:gs>
                    <a:gs pos="30000">
                      <a:srgbClr val="FFFFFF"/>
                    </a:gs>
                  </a:gsLst>
                  <a:lin ang="5400000" scaled="0"/>
                </a:gradFill>
              </a:rPr>
              <a:t>Memory</a:t>
            </a:r>
          </a:p>
        </p:txBody>
      </p:sp>
      <p:cxnSp>
        <p:nvCxnSpPr>
          <p:cNvPr id="13" name="Straight Arrow Connector 12"/>
          <p:cNvCxnSpPr/>
          <p:nvPr/>
        </p:nvCxnSpPr>
        <p:spPr>
          <a:xfrm>
            <a:off x="6370473" y="2707593"/>
            <a:ext cx="64300" cy="588879"/>
          </a:xfrm>
          <a:prstGeom prst="straightConnector1">
            <a:avLst/>
          </a:prstGeom>
          <a:ln w="222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270223" y="1916470"/>
            <a:ext cx="1402546" cy="1380002"/>
            <a:chOff x="9803628" y="1940454"/>
            <a:chExt cx="1402745" cy="1380198"/>
          </a:xfrm>
        </p:grpSpPr>
        <p:sp>
          <p:nvSpPr>
            <p:cNvPr id="17" name="TextBox 16"/>
            <p:cNvSpPr txBox="1"/>
            <p:nvPr/>
          </p:nvSpPr>
          <p:spPr>
            <a:xfrm>
              <a:off x="9803628" y="1940454"/>
              <a:ext cx="1402745" cy="882549"/>
            </a:xfrm>
            <a:prstGeom prst="rect">
              <a:avLst/>
            </a:prstGeom>
            <a:noFill/>
          </p:spPr>
          <p:txBody>
            <a:bodyPr wrap="none" lIns="182854" tIns="146283" rIns="182854" bIns="146283" rtlCol="0">
              <a:spAutoFit/>
            </a:bodyPr>
            <a:lstStyle/>
            <a:p>
              <a:pPr algn="ctr" defTabSz="932597">
                <a:lnSpc>
                  <a:spcPct val="90000"/>
                </a:lnSpc>
                <a:spcAft>
                  <a:spcPts val="600"/>
                </a:spcAft>
              </a:pPr>
              <a:r>
                <a:rPr lang="en-US" dirty="0">
                  <a:gradFill>
                    <a:gsLst>
                      <a:gs pos="2917">
                        <a:srgbClr val="FFFFFF"/>
                      </a:gs>
                      <a:gs pos="30000">
                        <a:srgbClr val="FFFFFF"/>
                      </a:gs>
                    </a:gsLst>
                    <a:lin ang="5400000" scaled="0"/>
                  </a:gradFill>
                </a:rPr>
                <a:t>Maximum</a:t>
              </a:r>
            </a:p>
            <a:p>
              <a:pPr algn="ctr" defTabSz="932597">
                <a:lnSpc>
                  <a:spcPct val="90000"/>
                </a:lnSpc>
                <a:spcAft>
                  <a:spcPts val="600"/>
                </a:spcAft>
              </a:pPr>
              <a:r>
                <a:rPr lang="en-US" dirty="0">
                  <a:gradFill>
                    <a:gsLst>
                      <a:gs pos="2917">
                        <a:srgbClr val="FFFFFF"/>
                      </a:gs>
                      <a:gs pos="30000">
                        <a:srgbClr val="FFFFFF"/>
                      </a:gs>
                    </a:gsLst>
                    <a:lin ang="5400000" scaled="0"/>
                  </a:gradFill>
                </a:rPr>
                <a:t>Memory</a:t>
              </a:r>
            </a:p>
          </p:txBody>
        </p:sp>
        <p:cxnSp>
          <p:nvCxnSpPr>
            <p:cNvPr id="18" name="Straight Arrow Connector 17"/>
            <p:cNvCxnSpPr/>
            <p:nvPr/>
          </p:nvCxnSpPr>
          <p:spPr>
            <a:xfrm flipH="1">
              <a:off x="10333037" y="2707480"/>
              <a:ext cx="152400" cy="613172"/>
            </a:xfrm>
            <a:prstGeom prst="straightConnector1">
              <a:avLst/>
            </a:prstGeom>
            <a:ln w="222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6442654" y="3332563"/>
            <a:ext cx="0" cy="1673114"/>
          </a:xfrm>
          <a:prstGeom prst="line">
            <a:avLst/>
          </a:prstGeom>
          <a:ln w="317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7420933" y="1414509"/>
            <a:ext cx="2133297" cy="1219027"/>
          </a:xfrm>
          <a:prstGeom prst="round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solidFill>
                  <a:srgbClr val="47D8FF"/>
                </a:solidFill>
              </a:rPr>
              <a:t>❶ Hot-Add:  Linux memory size increases</a:t>
            </a:r>
          </a:p>
        </p:txBody>
      </p:sp>
      <p:sp>
        <p:nvSpPr>
          <p:cNvPr id="23" name="Rounded Rectangle 22"/>
          <p:cNvSpPr/>
          <p:nvPr/>
        </p:nvSpPr>
        <p:spPr bwMode="auto">
          <a:xfrm>
            <a:off x="1856873" y="5409055"/>
            <a:ext cx="5063022" cy="1255931"/>
          </a:xfrm>
          <a:prstGeom prst="round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solidFill>
                  <a:srgbClr val="47D8FF"/>
                </a:solidFill>
              </a:rPr>
              <a:t>❷ Ballooning:  Removes memory.  Linux memory size is unchanged.  Sum of dark </a:t>
            </a:r>
            <a:r>
              <a:rPr lang="en-US" sz="2000" dirty="0" smtClean="0">
                <a:solidFill>
                  <a:srgbClr val="47D8FF"/>
                </a:solidFill>
              </a:rPr>
              <a:t>blue </a:t>
            </a:r>
            <a:r>
              <a:rPr lang="en-US" sz="2000" dirty="0">
                <a:solidFill>
                  <a:srgbClr val="47D8FF"/>
                </a:solidFill>
              </a:rPr>
              <a:t>doesn’t go below “Minimum Memory”</a:t>
            </a:r>
          </a:p>
        </p:txBody>
      </p:sp>
      <p:sp>
        <p:nvSpPr>
          <p:cNvPr id="24" name="Rounded Rectangle 23"/>
          <p:cNvSpPr/>
          <p:nvPr/>
        </p:nvSpPr>
        <p:spPr bwMode="auto">
          <a:xfrm>
            <a:off x="7636988" y="5404436"/>
            <a:ext cx="3340436" cy="1255931"/>
          </a:xfrm>
          <a:prstGeom prst="round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solidFill>
                  <a:srgbClr val="47D8FF"/>
                </a:solidFill>
              </a:rPr>
              <a:t>❸ Ballooning:  Adds memory back. Linux memory size is unchanged</a:t>
            </a:r>
          </a:p>
        </p:txBody>
      </p:sp>
      <p:sp>
        <p:nvSpPr>
          <p:cNvPr id="25" name="Rectangle 24"/>
          <p:cNvSpPr/>
          <p:nvPr/>
        </p:nvSpPr>
        <p:spPr bwMode="auto">
          <a:xfrm>
            <a:off x="2844530" y="3337584"/>
            <a:ext cx="182854" cy="1676162"/>
          </a:xfrm>
          <a:prstGeom prst="rect">
            <a:avLst/>
          </a:prstGeom>
          <a:solidFill>
            <a:schemeClr val="accent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6" name="Rectangle 25"/>
          <p:cNvSpPr/>
          <p:nvPr/>
        </p:nvSpPr>
        <p:spPr bwMode="auto">
          <a:xfrm>
            <a:off x="4506837" y="3337584"/>
            <a:ext cx="548562" cy="1676162"/>
          </a:xfrm>
          <a:prstGeom prst="rect">
            <a:avLst/>
          </a:prstGeom>
          <a:solidFill>
            <a:schemeClr val="accent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7" name="Rectangle 26"/>
          <p:cNvSpPr/>
          <p:nvPr/>
        </p:nvSpPr>
        <p:spPr bwMode="auto">
          <a:xfrm>
            <a:off x="7192366" y="3337584"/>
            <a:ext cx="457135" cy="1676162"/>
          </a:xfrm>
          <a:prstGeom prst="rect">
            <a:avLst/>
          </a:prstGeom>
          <a:solidFill>
            <a:schemeClr val="accent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9" name="Straight Arrow Connector 18"/>
          <p:cNvCxnSpPr/>
          <p:nvPr/>
        </p:nvCxnSpPr>
        <p:spPr>
          <a:xfrm>
            <a:off x="8222652" y="2675441"/>
            <a:ext cx="64300" cy="588879"/>
          </a:xfrm>
          <a:prstGeom prst="straightConnector1">
            <a:avLst/>
          </a:prstGeom>
          <a:ln w="222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477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116E-6 -2.41035E-6 L 0.15318 -2.41035E-6 " pathEditMode="relative" rAng="0" ptsTypes="AA">
                                      <p:cBhvr>
                                        <p:cTn id="6" dur="2000" fill="hold"/>
                                        <p:tgtEl>
                                          <p:spTgt spid="7"/>
                                        </p:tgtEl>
                                        <p:attrNameLst>
                                          <p:attrName>ppt_x</p:attrName>
                                          <p:attrName>ppt_y</p:attrName>
                                        </p:attrNameLst>
                                      </p:cBhvr>
                                      <p:rCtr x="7659" y="0"/>
                                    </p:animMotion>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0"/>
                            </p:stCondLst>
                            <p:childTnLst>
                              <p:par>
                                <p:cTn id="33" presetID="10" presetClass="exit" presetSubtype="0" fill="hold" grpId="1" nodeType="afterEffect">
                                  <p:stCondLst>
                                    <p:cond delay="500"/>
                                  </p:stCondLst>
                                  <p:childTnLst>
                                    <p:animEffect transition="out" filter="fade">
                                      <p:cBhvr>
                                        <p:cTn id="34" dur="1000"/>
                                        <p:tgtEl>
                                          <p:spTgt spid="26"/>
                                        </p:tgtEl>
                                      </p:cBhvr>
                                    </p:animEffect>
                                    <p:set>
                                      <p:cBhvr>
                                        <p:cTn id="35"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P spid="24" grpId="0" animBg="1"/>
      <p:bldP spid="25" grpId="0" animBg="1"/>
      <p:bldP spid="26" grpId="0" animBg="1"/>
      <p:bldP spid="26" grpId="1"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 Feature:  </a:t>
            </a:r>
            <a:r>
              <a:rPr lang="en-US" dirty="0"/>
              <a:t>Live Virtual Machine Backup</a:t>
            </a:r>
          </a:p>
        </p:txBody>
      </p:sp>
      <p:sp>
        <p:nvSpPr>
          <p:cNvPr id="3" name="Text Placeholder 2"/>
          <p:cNvSpPr>
            <a:spLocks noGrp="1"/>
          </p:cNvSpPr>
          <p:nvPr>
            <p:ph type="body" sz="quarter" idx="10"/>
          </p:nvPr>
        </p:nvSpPr>
        <p:spPr>
          <a:xfrm>
            <a:off x="275481" y="1213174"/>
            <a:ext cx="11885514" cy="5569858"/>
          </a:xfrm>
        </p:spPr>
        <p:txBody>
          <a:bodyPr/>
          <a:lstStyle/>
          <a:p>
            <a:r>
              <a:rPr lang="en-US" dirty="0" smtClean="0"/>
              <a:t>Full backup of a Linux VM without interrupting operations</a:t>
            </a:r>
          </a:p>
          <a:p>
            <a:endParaRPr lang="en-US" dirty="0" smtClean="0"/>
          </a:p>
          <a:p>
            <a:r>
              <a:rPr lang="en-US" dirty="0" smtClean="0"/>
              <a:t>Backup is file system consistent</a:t>
            </a:r>
          </a:p>
          <a:p>
            <a:pPr marL="349724" lvl="1" indent="-349724">
              <a:buFont typeface="Arial" panose="020B0604020202020204" pitchFamily="34" charset="0"/>
              <a:buChar char="•"/>
            </a:pPr>
            <a:r>
              <a:rPr lang="en-US" dirty="0" smtClean="0"/>
              <a:t>Linux </a:t>
            </a:r>
            <a:r>
              <a:rPr lang="en-US" dirty="0"/>
              <a:t>guest file systems are temporarily frozen for a few seconds or less</a:t>
            </a:r>
          </a:p>
          <a:p>
            <a:pPr marL="349724" lvl="1" indent="-349724">
              <a:buFont typeface="Arial" panose="020B0604020202020204" pitchFamily="34" charset="0"/>
              <a:buChar char="•"/>
            </a:pPr>
            <a:r>
              <a:rPr lang="en-US" dirty="0"/>
              <a:t>Linux file system buffers are </a:t>
            </a:r>
            <a:r>
              <a:rPr lang="en-US" dirty="0" smtClean="0"/>
              <a:t>flushed</a:t>
            </a:r>
          </a:p>
          <a:p>
            <a:pPr marL="349724" lvl="1" indent="-349724">
              <a:buFont typeface="Arial" panose="020B0604020202020204" pitchFamily="34" charset="0"/>
              <a:buChar char="•"/>
            </a:pPr>
            <a:r>
              <a:rPr lang="en-US" dirty="0" smtClean="0"/>
              <a:t>Not necessarily application consistent</a:t>
            </a:r>
          </a:p>
          <a:p>
            <a:endParaRPr lang="en-US" dirty="0" smtClean="0"/>
          </a:p>
          <a:p>
            <a:r>
              <a:rPr lang="en-US" dirty="0" smtClean="0"/>
              <a:t>Accomplished via interaction between Hyper-V and LIS drivers in Linux guest</a:t>
            </a:r>
          </a:p>
        </p:txBody>
      </p:sp>
    </p:spTree>
    <p:extLst>
      <p:ext uri="{BB962C8B-B14F-4D97-AF65-F5344CB8AC3E}">
        <p14:creationId xmlns:p14="http://schemas.microsoft.com/office/powerpoint/2010/main" val="1075535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lowchart: Magnetic Disk 58"/>
          <p:cNvSpPr/>
          <p:nvPr/>
        </p:nvSpPr>
        <p:spPr>
          <a:xfrm>
            <a:off x="4080409" y="4597194"/>
            <a:ext cx="1873774" cy="1421854"/>
          </a:xfrm>
          <a:prstGeom prst="flowChartMagneticDisk">
            <a:avLst/>
          </a:prstGeom>
          <a:pattFill prst="pct20">
            <a:fgClr>
              <a:schemeClr val="bg2"/>
            </a:fgClr>
            <a:bgClr>
              <a:srgbClr val="FFFFCC"/>
            </a:bgClr>
          </a:patt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3" name="Title 2"/>
          <p:cNvSpPr>
            <a:spLocks noGrp="1"/>
          </p:cNvSpPr>
          <p:nvPr>
            <p:ph type="title"/>
          </p:nvPr>
        </p:nvSpPr>
        <p:spPr/>
        <p:txBody>
          <a:bodyPr/>
          <a:lstStyle/>
          <a:p>
            <a:r>
              <a:rPr lang="en-US" spc="-104" dirty="0"/>
              <a:t>LIS Feature:  Live Virtual Machine Backup</a:t>
            </a:r>
          </a:p>
        </p:txBody>
      </p:sp>
      <p:sp>
        <p:nvSpPr>
          <p:cNvPr id="4" name="Rectangle 3"/>
          <p:cNvSpPr/>
          <p:nvPr/>
        </p:nvSpPr>
        <p:spPr>
          <a:xfrm>
            <a:off x="1163115" y="3655321"/>
            <a:ext cx="5929315" cy="647192"/>
          </a:xfrm>
          <a:prstGeom prst="rect">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 name="Rectangle 4"/>
          <p:cNvSpPr/>
          <p:nvPr/>
        </p:nvSpPr>
        <p:spPr>
          <a:xfrm>
            <a:off x="2708224" y="1546665"/>
            <a:ext cx="4384206" cy="2087464"/>
          </a:xfrm>
          <a:prstGeom prst="rect">
            <a:avLst/>
          </a:prstGeom>
          <a:solidFill>
            <a:srgbClr val="AFDC7E"/>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505050">
                  <a:lumMod val="50000"/>
                </a:srgbClr>
              </a:solidFill>
            </a:endParaRPr>
          </a:p>
        </p:txBody>
      </p:sp>
      <p:sp>
        <p:nvSpPr>
          <p:cNvPr id="6" name="Flowchart: Magnetic Disk 5"/>
          <p:cNvSpPr/>
          <p:nvPr/>
        </p:nvSpPr>
        <p:spPr>
          <a:xfrm>
            <a:off x="3742242" y="4778523"/>
            <a:ext cx="1873774" cy="1421854"/>
          </a:xfrm>
          <a:prstGeom prst="flowChartMagneticDisk">
            <a:avLst/>
          </a:prstGeom>
          <a:solidFill>
            <a:srgbClr val="F9FDC3"/>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7" name="Rectangle 6"/>
          <p:cNvSpPr/>
          <p:nvPr/>
        </p:nvSpPr>
        <p:spPr>
          <a:xfrm>
            <a:off x="4462788" y="5336207"/>
            <a:ext cx="978391" cy="434446"/>
          </a:xfrm>
          <a:prstGeom prst="rect">
            <a:avLst/>
          </a:prstGeom>
          <a:solidFill>
            <a:schemeClr val="accent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TextBox 7"/>
          <p:cNvSpPr txBox="1"/>
          <p:nvPr/>
        </p:nvSpPr>
        <p:spPr>
          <a:xfrm>
            <a:off x="1701618" y="2151597"/>
            <a:ext cx="938595" cy="812561"/>
          </a:xfrm>
          <a:prstGeom prst="roundRect">
            <a:avLst/>
          </a:prstGeom>
          <a:noFill/>
        </p:spPr>
        <p:txBody>
          <a:bodyPr wrap="none" rtlCol="0">
            <a:spAutoFit/>
          </a:bodyPr>
          <a:lstStyle/>
          <a:p>
            <a:pPr algn="r" defTabSz="932597"/>
            <a:r>
              <a:rPr lang="en-US" sz="2040" dirty="0">
                <a:solidFill>
                  <a:srgbClr val="FFFFFF"/>
                </a:solidFill>
              </a:rPr>
              <a:t>Linux</a:t>
            </a:r>
          </a:p>
          <a:p>
            <a:pPr algn="r" defTabSz="932597"/>
            <a:r>
              <a:rPr lang="en-US" sz="2040" dirty="0">
                <a:solidFill>
                  <a:srgbClr val="FFFFFF"/>
                </a:solidFill>
              </a:rPr>
              <a:t>Guest</a:t>
            </a:r>
          </a:p>
        </p:txBody>
      </p:sp>
      <p:sp>
        <p:nvSpPr>
          <p:cNvPr id="9" name="TextBox 8"/>
          <p:cNvSpPr txBox="1"/>
          <p:nvPr/>
        </p:nvSpPr>
        <p:spPr>
          <a:xfrm>
            <a:off x="1174415" y="3778721"/>
            <a:ext cx="1856420" cy="414295"/>
          </a:xfrm>
          <a:prstGeom prst="rect">
            <a:avLst/>
          </a:prstGeom>
          <a:noFill/>
        </p:spPr>
        <p:txBody>
          <a:bodyPr wrap="square" rtlCol="0">
            <a:spAutoFit/>
          </a:bodyPr>
          <a:lstStyle/>
          <a:p>
            <a:pPr defTabSz="932597"/>
            <a:r>
              <a:rPr lang="en-US" sz="2040" dirty="0">
                <a:solidFill>
                  <a:srgbClr val="FFFFFF"/>
                </a:solidFill>
              </a:rPr>
              <a:t>Hyper-V Host</a:t>
            </a:r>
          </a:p>
        </p:txBody>
      </p:sp>
      <p:sp>
        <p:nvSpPr>
          <p:cNvPr id="10" name="TextBox 9"/>
          <p:cNvSpPr txBox="1"/>
          <p:nvPr/>
        </p:nvSpPr>
        <p:spPr>
          <a:xfrm>
            <a:off x="3765180" y="5256749"/>
            <a:ext cx="729396" cy="606402"/>
          </a:xfrm>
          <a:prstGeom prst="rect">
            <a:avLst/>
          </a:prstGeom>
          <a:noFill/>
        </p:spPr>
        <p:txBody>
          <a:bodyPr wrap="none" rtlCol="0">
            <a:spAutoFit/>
          </a:bodyPr>
          <a:lstStyle/>
          <a:p>
            <a:pPr algn="r" defTabSz="932597"/>
            <a:r>
              <a:rPr lang="en-US" sz="1632" dirty="0">
                <a:solidFill>
                  <a:srgbClr val="505050"/>
                </a:solidFill>
              </a:rPr>
              <a:t>Guest</a:t>
            </a:r>
          </a:p>
          <a:p>
            <a:pPr algn="r" defTabSz="932597"/>
            <a:r>
              <a:rPr lang="en-US" sz="1632" dirty="0">
                <a:solidFill>
                  <a:srgbClr val="505050"/>
                </a:solidFill>
              </a:rPr>
              <a:t>VHD</a:t>
            </a:r>
          </a:p>
        </p:txBody>
      </p:sp>
      <p:sp>
        <p:nvSpPr>
          <p:cNvPr id="11" name="TextBox 10"/>
          <p:cNvSpPr txBox="1"/>
          <p:nvPr/>
        </p:nvSpPr>
        <p:spPr>
          <a:xfrm>
            <a:off x="1674014" y="5439611"/>
            <a:ext cx="2327822" cy="414295"/>
          </a:xfrm>
          <a:prstGeom prst="rect">
            <a:avLst/>
          </a:prstGeom>
          <a:noFill/>
        </p:spPr>
        <p:txBody>
          <a:bodyPr wrap="square" rtlCol="0">
            <a:spAutoFit/>
          </a:bodyPr>
          <a:lstStyle/>
          <a:p>
            <a:pPr defTabSz="932597"/>
            <a:r>
              <a:rPr lang="en-US" sz="2040" dirty="0">
                <a:solidFill>
                  <a:srgbClr val="FFFFFF"/>
                </a:solidFill>
              </a:rPr>
              <a:t>Hyper-V Storage</a:t>
            </a:r>
          </a:p>
        </p:txBody>
      </p:sp>
      <p:cxnSp>
        <p:nvCxnSpPr>
          <p:cNvPr id="13" name="Straight Connector 12"/>
          <p:cNvCxnSpPr>
            <a:stCxn id="5" idx="1"/>
            <a:endCxn id="5" idx="3"/>
          </p:cNvCxnSpPr>
          <p:nvPr/>
        </p:nvCxnSpPr>
        <p:spPr>
          <a:xfrm>
            <a:off x="2708224" y="2590397"/>
            <a:ext cx="4384206" cy="0"/>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08223" y="1576767"/>
            <a:ext cx="1460521" cy="350280"/>
          </a:xfrm>
          <a:prstGeom prst="rect">
            <a:avLst/>
          </a:prstGeom>
          <a:noFill/>
        </p:spPr>
        <p:txBody>
          <a:bodyPr wrap="square" rtlCol="0">
            <a:spAutoFit/>
          </a:bodyPr>
          <a:lstStyle/>
          <a:p>
            <a:pPr defTabSz="932597"/>
            <a:r>
              <a:rPr lang="en-US" sz="1632" i="1" dirty="0">
                <a:solidFill>
                  <a:srgbClr val="505050">
                    <a:lumMod val="50000"/>
                  </a:srgbClr>
                </a:solidFill>
              </a:rPr>
              <a:t>User Space</a:t>
            </a:r>
          </a:p>
        </p:txBody>
      </p:sp>
      <p:sp>
        <p:nvSpPr>
          <p:cNvPr id="15" name="TextBox 14"/>
          <p:cNvSpPr txBox="1"/>
          <p:nvPr/>
        </p:nvSpPr>
        <p:spPr>
          <a:xfrm>
            <a:off x="2678557" y="3287599"/>
            <a:ext cx="772160" cy="350280"/>
          </a:xfrm>
          <a:prstGeom prst="rect">
            <a:avLst/>
          </a:prstGeom>
          <a:noFill/>
        </p:spPr>
        <p:txBody>
          <a:bodyPr wrap="none" rtlCol="0">
            <a:spAutoFit/>
          </a:bodyPr>
          <a:lstStyle/>
          <a:p>
            <a:pPr defTabSz="932597"/>
            <a:r>
              <a:rPr lang="en-US" sz="1632" i="1" dirty="0">
                <a:solidFill>
                  <a:srgbClr val="505050">
                    <a:lumMod val="50000"/>
                  </a:srgbClr>
                </a:solidFill>
              </a:rPr>
              <a:t>Kernel</a:t>
            </a:r>
          </a:p>
        </p:txBody>
      </p:sp>
      <p:grpSp>
        <p:nvGrpSpPr>
          <p:cNvPr id="30" name="Group 29"/>
          <p:cNvGrpSpPr/>
          <p:nvPr/>
        </p:nvGrpSpPr>
        <p:grpSpPr>
          <a:xfrm>
            <a:off x="4080408" y="2756776"/>
            <a:ext cx="1165589" cy="729005"/>
            <a:chOff x="3792682" y="3202495"/>
            <a:chExt cx="1143000" cy="714878"/>
          </a:xfrm>
        </p:grpSpPr>
        <p:sp>
          <p:nvSpPr>
            <p:cNvPr id="16" name="Rectangle 15"/>
            <p:cNvSpPr/>
            <p:nvPr/>
          </p:nvSpPr>
          <p:spPr>
            <a:xfrm>
              <a:off x="3792682" y="3202495"/>
              <a:ext cx="1143000" cy="714878"/>
            </a:xfrm>
            <a:prstGeom prst="rect">
              <a:avLst/>
            </a:prstGeom>
            <a:solidFill>
              <a:srgbClr val="FFFFCC"/>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cxnSp>
          <p:nvCxnSpPr>
            <p:cNvPr id="18" name="Straight Connector 17"/>
            <p:cNvCxnSpPr/>
            <p:nvPr/>
          </p:nvCxnSpPr>
          <p:spPr>
            <a:xfrm>
              <a:off x="406679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5992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55908"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3792684" y="3554558"/>
              <a:ext cx="1142998" cy="4239"/>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5806896" y="2851945"/>
            <a:ext cx="679926" cy="570261"/>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632" dirty="0">
                <a:solidFill>
                  <a:srgbClr val="FFFFFF"/>
                </a:solidFill>
              </a:rPr>
              <a:t>VSS*</a:t>
            </a:r>
          </a:p>
          <a:p>
            <a:pPr algn="ctr" defTabSz="932597"/>
            <a:r>
              <a:rPr lang="en-US" sz="1632" dirty="0">
                <a:solidFill>
                  <a:srgbClr val="FFFFFF"/>
                </a:solidFill>
              </a:rPr>
              <a:t>Driver</a:t>
            </a:r>
          </a:p>
        </p:txBody>
      </p:sp>
      <p:sp>
        <p:nvSpPr>
          <p:cNvPr id="32" name="Oval 31"/>
          <p:cNvSpPr/>
          <p:nvPr/>
        </p:nvSpPr>
        <p:spPr>
          <a:xfrm>
            <a:off x="5074723" y="1613217"/>
            <a:ext cx="922758" cy="866480"/>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defTabSz="932597"/>
            <a:endParaRPr lang="en-US" sz="1632" spc="-102" dirty="0">
              <a:solidFill>
                <a:srgbClr val="FFFFFF"/>
              </a:solidFill>
            </a:endParaRPr>
          </a:p>
        </p:txBody>
      </p:sp>
      <p:sp>
        <p:nvSpPr>
          <p:cNvPr id="33" name="TextBox 32"/>
          <p:cNvSpPr txBox="1"/>
          <p:nvPr/>
        </p:nvSpPr>
        <p:spPr>
          <a:xfrm>
            <a:off x="5062271" y="1685303"/>
            <a:ext cx="947658" cy="606402"/>
          </a:xfrm>
          <a:prstGeom prst="rect">
            <a:avLst/>
          </a:prstGeom>
          <a:noFill/>
        </p:spPr>
        <p:txBody>
          <a:bodyPr wrap="none" rtlCol="0">
            <a:spAutoFit/>
          </a:bodyPr>
          <a:lstStyle/>
          <a:p>
            <a:pPr algn="ctr" defTabSz="932597"/>
            <a:r>
              <a:rPr lang="en-US" sz="1632" spc="-51" dirty="0">
                <a:solidFill>
                  <a:srgbClr val="FFFFFF"/>
                </a:solidFill>
              </a:rPr>
              <a:t>VSS*</a:t>
            </a:r>
          </a:p>
          <a:p>
            <a:pPr algn="ctr" defTabSz="932597"/>
            <a:r>
              <a:rPr lang="en-US" sz="1632" spc="-51" dirty="0">
                <a:solidFill>
                  <a:srgbClr val="FFFFFF"/>
                </a:solidFill>
              </a:rPr>
              <a:t>Daemon</a:t>
            </a:r>
          </a:p>
        </p:txBody>
      </p:sp>
      <p:sp>
        <p:nvSpPr>
          <p:cNvPr id="35" name="TextBox 34"/>
          <p:cNvSpPr txBox="1"/>
          <p:nvPr/>
        </p:nvSpPr>
        <p:spPr>
          <a:xfrm>
            <a:off x="3163200" y="2636193"/>
            <a:ext cx="933731" cy="670349"/>
          </a:xfrm>
          <a:prstGeom prst="rect">
            <a:avLst/>
          </a:prstGeom>
          <a:noFill/>
        </p:spPr>
        <p:txBody>
          <a:bodyPr wrap="none" rtlCol="0">
            <a:spAutoFit/>
          </a:bodyPr>
          <a:lstStyle/>
          <a:p>
            <a:pPr algn="r" defTabSz="932597"/>
            <a:r>
              <a:rPr lang="en-US" sz="1836" dirty="0">
                <a:solidFill>
                  <a:srgbClr val="505050">
                    <a:lumMod val="50000"/>
                  </a:srgbClr>
                </a:solidFill>
              </a:rPr>
              <a:t>File sys</a:t>
            </a:r>
          </a:p>
          <a:p>
            <a:pPr algn="r" defTabSz="932597"/>
            <a:r>
              <a:rPr lang="en-US" sz="1836" dirty="0">
                <a:solidFill>
                  <a:srgbClr val="505050">
                    <a:lumMod val="50000"/>
                  </a:srgbClr>
                </a:solidFill>
              </a:rPr>
              <a:t>buffers</a:t>
            </a:r>
          </a:p>
        </p:txBody>
      </p:sp>
      <p:sp>
        <p:nvSpPr>
          <p:cNvPr id="37" name="Rounded Rectangle 36"/>
          <p:cNvSpPr/>
          <p:nvPr/>
        </p:nvSpPr>
        <p:spPr>
          <a:xfrm>
            <a:off x="7371956" y="3112787"/>
            <a:ext cx="2583576" cy="713126"/>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836" dirty="0">
                <a:solidFill>
                  <a:srgbClr val="505050">
                    <a:lumMod val="50000"/>
                  </a:srgbClr>
                </a:solidFill>
              </a:rPr>
              <a:t>❶ Utility tells Hyper-V to start VM backup</a:t>
            </a:r>
          </a:p>
        </p:txBody>
      </p:sp>
      <p:sp>
        <p:nvSpPr>
          <p:cNvPr id="38" name="Left Arrow 37"/>
          <p:cNvSpPr/>
          <p:nvPr/>
        </p:nvSpPr>
        <p:spPr>
          <a:xfrm rot="477998">
            <a:off x="6986629" y="3989313"/>
            <a:ext cx="1787788" cy="28227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40" name="Left Arrow 39"/>
          <p:cNvSpPr/>
          <p:nvPr/>
        </p:nvSpPr>
        <p:spPr>
          <a:xfrm rot="5400000">
            <a:off x="5948506" y="3550114"/>
            <a:ext cx="442208" cy="28227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41" name="Left Arrow 40"/>
          <p:cNvSpPr/>
          <p:nvPr/>
        </p:nvSpPr>
        <p:spPr>
          <a:xfrm rot="2987406">
            <a:off x="5746175" y="2449260"/>
            <a:ext cx="436457" cy="28227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43" name="Rounded Rectangle 42"/>
          <p:cNvSpPr/>
          <p:nvPr/>
        </p:nvSpPr>
        <p:spPr>
          <a:xfrm>
            <a:off x="6467213" y="2170318"/>
            <a:ext cx="3728155" cy="669705"/>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836" dirty="0">
                <a:solidFill>
                  <a:srgbClr val="505050">
                    <a:lumMod val="50000"/>
                  </a:srgbClr>
                </a:solidFill>
              </a:rPr>
              <a:t>❷ Hyper-V signals LIS inside the Linux guest to do backup steps</a:t>
            </a:r>
          </a:p>
        </p:txBody>
      </p:sp>
      <p:sp>
        <p:nvSpPr>
          <p:cNvPr id="44" name="Rounded Rectangle 43"/>
          <p:cNvSpPr/>
          <p:nvPr/>
        </p:nvSpPr>
        <p:spPr>
          <a:xfrm>
            <a:off x="5993010" y="1087817"/>
            <a:ext cx="4128185" cy="701517"/>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836" dirty="0">
                <a:solidFill>
                  <a:srgbClr val="505050">
                    <a:lumMod val="50000"/>
                  </a:srgbClr>
                </a:solidFill>
              </a:rPr>
              <a:t>❸ LIS VSS components freeze the file systems and flush in memory buffers</a:t>
            </a:r>
          </a:p>
        </p:txBody>
      </p:sp>
      <p:sp>
        <p:nvSpPr>
          <p:cNvPr id="45" name="Left Arrow 44"/>
          <p:cNvSpPr/>
          <p:nvPr/>
        </p:nvSpPr>
        <p:spPr>
          <a:xfrm rot="18451059">
            <a:off x="4687305" y="2371916"/>
            <a:ext cx="436457" cy="28227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cxnSp>
        <p:nvCxnSpPr>
          <p:cNvPr id="47" name="Straight Arrow Connector 46"/>
          <p:cNvCxnSpPr>
            <a:endCxn id="49" idx="0"/>
          </p:cNvCxnSpPr>
          <p:nvPr/>
        </p:nvCxnSpPr>
        <p:spPr>
          <a:xfrm>
            <a:off x="4592109" y="3558852"/>
            <a:ext cx="371274" cy="1877797"/>
          </a:xfrm>
          <a:prstGeom prst="straightConnector1">
            <a:avLst/>
          </a:prstGeom>
          <a:ln w="38100">
            <a:solidFill>
              <a:schemeClr val="bg2">
                <a:lumMod val="5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4802879" y="5436649"/>
            <a:ext cx="321007" cy="206971"/>
            <a:chOff x="3792682" y="3202495"/>
            <a:chExt cx="1143000" cy="714878"/>
          </a:xfrm>
        </p:grpSpPr>
        <p:sp>
          <p:nvSpPr>
            <p:cNvPr id="49" name="Rectangle 48"/>
            <p:cNvSpPr/>
            <p:nvPr/>
          </p:nvSpPr>
          <p:spPr>
            <a:xfrm>
              <a:off x="3792682" y="3202495"/>
              <a:ext cx="1143000" cy="714878"/>
            </a:xfrm>
            <a:prstGeom prst="rect">
              <a:avLst/>
            </a:prstGeom>
            <a:solidFill>
              <a:srgbClr val="FFFFCC"/>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cxnSp>
          <p:nvCxnSpPr>
            <p:cNvPr id="50" name="Straight Connector 49"/>
            <p:cNvCxnSpPr/>
            <p:nvPr/>
          </p:nvCxnSpPr>
          <p:spPr>
            <a:xfrm>
              <a:off x="406679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35992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655908"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3792684" y="3554558"/>
              <a:ext cx="1142998" cy="4239"/>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55" name="Rounded Rectangle 54"/>
          <p:cNvSpPr/>
          <p:nvPr/>
        </p:nvSpPr>
        <p:spPr>
          <a:xfrm>
            <a:off x="1188967" y="4219976"/>
            <a:ext cx="2558967" cy="958950"/>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836" dirty="0">
                <a:solidFill>
                  <a:srgbClr val="505050">
                    <a:lumMod val="50000"/>
                  </a:srgbClr>
                </a:solidFill>
              </a:rPr>
              <a:t>❹ Hyper-V creates a</a:t>
            </a:r>
          </a:p>
          <a:p>
            <a:pPr algn="ctr" defTabSz="932597"/>
            <a:r>
              <a:rPr lang="en-US" sz="1836" dirty="0">
                <a:solidFill>
                  <a:srgbClr val="505050">
                    <a:lumMod val="50000"/>
                  </a:srgbClr>
                </a:solidFill>
              </a:rPr>
              <a:t>VM checkpoint &amp; tells</a:t>
            </a:r>
          </a:p>
          <a:p>
            <a:pPr algn="ctr" defTabSz="932597"/>
            <a:r>
              <a:rPr lang="en-US" sz="1836" dirty="0">
                <a:solidFill>
                  <a:srgbClr val="505050">
                    <a:lumMod val="50000"/>
                  </a:srgbClr>
                </a:solidFill>
              </a:rPr>
              <a:t>LIS to unfreeze the FSs</a:t>
            </a:r>
          </a:p>
        </p:txBody>
      </p:sp>
      <p:sp>
        <p:nvSpPr>
          <p:cNvPr id="56" name="Rounded Rectangle 55"/>
          <p:cNvSpPr/>
          <p:nvPr/>
        </p:nvSpPr>
        <p:spPr>
          <a:xfrm>
            <a:off x="5691347" y="4545035"/>
            <a:ext cx="2737197" cy="983889"/>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836" dirty="0">
                <a:solidFill>
                  <a:srgbClr val="505050">
                    <a:lumMod val="50000"/>
                  </a:srgbClr>
                </a:solidFill>
              </a:rPr>
              <a:t>❺ VSS in Hyper-V creates a snapshot of volume hosting the VHD</a:t>
            </a:r>
          </a:p>
        </p:txBody>
      </p:sp>
      <p:sp>
        <p:nvSpPr>
          <p:cNvPr id="58" name="Left Arrow 57"/>
          <p:cNvSpPr/>
          <p:nvPr/>
        </p:nvSpPr>
        <p:spPr>
          <a:xfrm rot="11326525">
            <a:off x="5902539" y="5773719"/>
            <a:ext cx="2847719" cy="28227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46" name="Flowchart: Magnetic Disk 45"/>
          <p:cNvSpPr/>
          <p:nvPr/>
        </p:nvSpPr>
        <p:spPr>
          <a:xfrm>
            <a:off x="8755122" y="5693769"/>
            <a:ext cx="1145519" cy="1051503"/>
          </a:xfrm>
          <a:prstGeom prst="flowChartMagneticDisk">
            <a:avLst/>
          </a:prstGeom>
          <a:solidFill>
            <a:srgbClr val="F9FDC3"/>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endParaRPr lang="en-US" sz="1836">
              <a:solidFill>
                <a:srgbClr val="FFFFFF"/>
              </a:solidFill>
            </a:endParaRPr>
          </a:p>
        </p:txBody>
      </p:sp>
      <p:sp>
        <p:nvSpPr>
          <p:cNvPr id="12" name="TextBox 11"/>
          <p:cNvSpPr txBox="1"/>
          <p:nvPr/>
        </p:nvSpPr>
        <p:spPr>
          <a:xfrm>
            <a:off x="2235053" y="6619975"/>
            <a:ext cx="5790083" cy="350330"/>
          </a:xfrm>
          <a:prstGeom prst="rect">
            <a:avLst/>
          </a:prstGeom>
          <a:noFill/>
        </p:spPr>
        <p:txBody>
          <a:bodyPr wrap="none" rtlCol="0">
            <a:spAutoFit/>
          </a:bodyPr>
          <a:lstStyle/>
          <a:p>
            <a:pPr defTabSz="932597"/>
            <a:r>
              <a:rPr lang="en-US" sz="1632" i="1" dirty="0">
                <a:solidFill>
                  <a:srgbClr val="FFFFFF"/>
                </a:solidFill>
              </a:rPr>
              <a:t>*Somewhat </a:t>
            </a:r>
            <a:r>
              <a:rPr lang="en-US" sz="1632" i="1" dirty="0" err="1">
                <a:solidFill>
                  <a:srgbClr val="FFFFFF"/>
                </a:solidFill>
              </a:rPr>
              <a:t>mis</a:t>
            </a:r>
            <a:r>
              <a:rPr lang="en-US" sz="1632" i="1" dirty="0">
                <a:solidFill>
                  <a:srgbClr val="FFFFFF"/>
                </a:solidFill>
              </a:rPr>
              <a:t>-named.  Does </a:t>
            </a:r>
            <a:r>
              <a:rPr lang="en-US" sz="1632" i="1" u="sng" dirty="0">
                <a:solidFill>
                  <a:srgbClr val="FFFFFF"/>
                </a:solidFill>
              </a:rPr>
              <a:t>not</a:t>
            </a:r>
            <a:r>
              <a:rPr lang="en-US" sz="1632" i="1" dirty="0">
                <a:solidFill>
                  <a:srgbClr val="FFFFFF"/>
                </a:solidFill>
              </a:rPr>
              <a:t> implement Windows VSS. </a:t>
            </a:r>
          </a:p>
        </p:txBody>
      </p:sp>
      <p:sp>
        <p:nvSpPr>
          <p:cNvPr id="54" name="TextBox 53"/>
          <p:cNvSpPr txBox="1"/>
          <p:nvPr/>
        </p:nvSpPr>
        <p:spPr>
          <a:xfrm>
            <a:off x="8798143" y="5986286"/>
            <a:ext cx="1091445" cy="734430"/>
          </a:xfrm>
          <a:prstGeom prst="rect">
            <a:avLst/>
          </a:prstGeom>
          <a:noFill/>
        </p:spPr>
        <p:txBody>
          <a:bodyPr wrap="none" rtlCol="0">
            <a:spAutoFit/>
          </a:bodyPr>
          <a:lstStyle/>
          <a:p>
            <a:pPr defTabSz="932597"/>
            <a:r>
              <a:rPr lang="en-US" sz="2040" dirty="0">
                <a:solidFill>
                  <a:srgbClr val="505050">
                    <a:lumMod val="50000"/>
                  </a:srgbClr>
                </a:solidFill>
              </a:rPr>
              <a:t>Backup</a:t>
            </a:r>
          </a:p>
          <a:p>
            <a:pPr defTabSz="932597"/>
            <a:r>
              <a:rPr lang="en-US" sz="2040" dirty="0">
                <a:solidFill>
                  <a:srgbClr val="505050">
                    <a:lumMod val="50000"/>
                  </a:srgbClr>
                </a:solidFill>
              </a:rPr>
              <a:t>Storage</a:t>
            </a:r>
          </a:p>
        </p:txBody>
      </p:sp>
      <p:sp>
        <p:nvSpPr>
          <p:cNvPr id="57" name="Rounded Rectangle 56"/>
          <p:cNvSpPr/>
          <p:nvPr/>
        </p:nvSpPr>
        <p:spPr>
          <a:xfrm>
            <a:off x="9036778" y="5031053"/>
            <a:ext cx="2583576" cy="907680"/>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32597"/>
            <a:r>
              <a:rPr lang="en-US" sz="1836" dirty="0">
                <a:solidFill>
                  <a:srgbClr val="505050">
                    <a:lumMod val="50000"/>
                  </a:srgbClr>
                </a:solidFill>
              </a:rPr>
              <a:t>❻ Utility copies file-system consistent VHD from the snapshot</a:t>
            </a:r>
          </a:p>
        </p:txBody>
      </p:sp>
      <p:sp>
        <p:nvSpPr>
          <p:cNvPr id="34" name="Rectangle 33"/>
          <p:cNvSpPr/>
          <p:nvPr/>
        </p:nvSpPr>
        <p:spPr>
          <a:xfrm>
            <a:off x="8684850" y="3912352"/>
            <a:ext cx="1952361" cy="797343"/>
          </a:xfrm>
          <a:prstGeom prst="rect">
            <a:avLst/>
          </a:prstGeom>
          <a:solidFill>
            <a:srgbClr val="FFC00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32597"/>
            <a:r>
              <a:rPr lang="en-US" sz="1836" dirty="0">
                <a:solidFill>
                  <a:srgbClr val="505050">
                    <a:lumMod val="50000"/>
                  </a:srgbClr>
                </a:solidFill>
              </a:rPr>
              <a:t>Backup</a:t>
            </a:r>
          </a:p>
          <a:p>
            <a:pPr algn="ctr" defTabSz="932597"/>
            <a:r>
              <a:rPr lang="en-US" sz="1836" dirty="0">
                <a:solidFill>
                  <a:srgbClr val="505050">
                    <a:lumMod val="50000"/>
                  </a:srgbClr>
                </a:solidFill>
              </a:rPr>
              <a:t>Utility</a:t>
            </a:r>
          </a:p>
        </p:txBody>
      </p:sp>
    </p:spTree>
    <p:extLst>
      <p:ext uri="{BB962C8B-B14F-4D97-AF65-F5344CB8AC3E}">
        <p14:creationId xmlns:p14="http://schemas.microsoft.com/office/powerpoint/2010/main" val="309252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7" grpId="0" animBg="1"/>
      <p:bldP spid="38" grpId="0" animBg="1"/>
      <p:bldP spid="40" grpId="0" animBg="1"/>
      <p:bldP spid="41" grpId="0" animBg="1"/>
      <p:bldP spid="43" grpId="0" animBg="1"/>
      <p:bldP spid="44" grpId="0" animBg="1"/>
      <p:bldP spid="45" grpId="0" animBg="1"/>
      <p:bldP spid="55" grpId="0" animBg="1"/>
      <p:bldP spid="56" grpId="0" animBg="1"/>
      <p:bldP spid="58"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 Feature:  </a:t>
            </a:r>
            <a:r>
              <a:rPr lang="en-US" dirty="0"/>
              <a:t>Networking</a:t>
            </a:r>
          </a:p>
        </p:txBody>
      </p:sp>
      <p:sp>
        <p:nvSpPr>
          <p:cNvPr id="3" name="Text Placeholder 2"/>
          <p:cNvSpPr>
            <a:spLocks noGrp="1"/>
          </p:cNvSpPr>
          <p:nvPr>
            <p:ph type="body" sz="quarter" idx="10"/>
          </p:nvPr>
        </p:nvSpPr>
        <p:spPr>
          <a:xfrm>
            <a:off x="277846" y="1224311"/>
            <a:ext cx="11885514" cy="3108287"/>
          </a:xfrm>
        </p:spPr>
        <p:txBody>
          <a:bodyPr/>
          <a:lstStyle/>
          <a:p>
            <a:r>
              <a:rPr lang="en-US" dirty="0"/>
              <a:t>Hot-add / hot-remove </a:t>
            </a:r>
            <a:r>
              <a:rPr lang="en-US" dirty="0" err="1" smtClean="0"/>
              <a:t>vNIC</a:t>
            </a:r>
            <a:endParaRPr lang="en-US" dirty="0" smtClean="0"/>
          </a:p>
          <a:p>
            <a:pPr lvl="1"/>
            <a:r>
              <a:rPr lang="en-US" dirty="0" smtClean="0"/>
              <a:t>Add or remove a virtual NIC in a running Linux virtual machine</a:t>
            </a:r>
          </a:p>
          <a:p>
            <a:pPr lvl="1"/>
            <a:r>
              <a:rPr lang="en-US" dirty="0" smtClean="0"/>
              <a:t>Linux guest will add or remove the corresponding /</a:t>
            </a:r>
            <a:r>
              <a:rPr lang="en-US" dirty="0" err="1" smtClean="0"/>
              <a:t>dev</a:t>
            </a:r>
            <a:r>
              <a:rPr lang="en-US" dirty="0"/>
              <a:t> </a:t>
            </a:r>
            <a:r>
              <a:rPr lang="en-US" dirty="0" smtClean="0"/>
              <a:t>entry</a:t>
            </a:r>
          </a:p>
          <a:p>
            <a:pPr lvl="1"/>
            <a:r>
              <a:rPr lang="en-US" dirty="0" smtClean="0"/>
              <a:t>New in </a:t>
            </a:r>
            <a:r>
              <a:rPr lang="en-US" dirty="0"/>
              <a:t>Windows Server 2016 </a:t>
            </a:r>
            <a:r>
              <a:rPr lang="en-US" dirty="0" smtClean="0"/>
              <a:t>Hyper-V</a:t>
            </a:r>
            <a:endParaRPr lang="en-US" dirty="0"/>
          </a:p>
          <a:p>
            <a:r>
              <a:rPr lang="en-US" dirty="0" smtClean="0"/>
              <a:t>Network throughput</a:t>
            </a:r>
          </a:p>
          <a:p>
            <a:pPr lvl="1"/>
            <a:r>
              <a:rPr lang="en-US" dirty="0" smtClean="0"/>
              <a:t>Implemented </a:t>
            </a:r>
            <a:r>
              <a:rPr lang="en-US" dirty="0" err="1" smtClean="0"/>
              <a:t>vRSS</a:t>
            </a:r>
            <a:r>
              <a:rPr lang="en-US" dirty="0" smtClean="0"/>
              <a:t>/</a:t>
            </a:r>
            <a:r>
              <a:rPr lang="en-US" dirty="0" err="1" smtClean="0"/>
              <a:t>vSSS</a:t>
            </a:r>
            <a:r>
              <a:rPr lang="en-US" dirty="0" smtClean="0"/>
              <a:t> and various TCP offloads</a:t>
            </a:r>
          </a:p>
          <a:p>
            <a:pPr lvl="1"/>
            <a:r>
              <a:rPr lang="en-US" dirty="0" smtClean="0"/>
              <a:t>See TechNet feature grids for which distros have the network throughput improvements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107" y="1245578"/>
            <a:ext cx="858993" cy="607658"/>
          </a:xfrm>
          <a:prstGeom prst="rect">
            <a:avLst/>
          </a:prstGeom>
        </p:spPr>
      </p:pic>
      <p:sp>
        <p:nvSpPr>
          <p:cNvPr id="5" name="Rectangle 4"/>
          <p:cNvSpPr/>
          <p:nvPr/>
        </p:nvSpPr>
        <p:spPr bwMode="auto">
          <a:xfrm>
            <a:off x="1951642" y="6037646"/>
            <a:ext cx="2438054" cy="45713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gradFill>
                  <a:gsLst>
                    <a:gs pos="16814">
                      <a:srgbClr val="FFFFFF"/>
                    </a:gs>
                    <a:gs pos="46000">
                      <a:srgbClr val="FFFFFF"/>
                    </a:gs>
                  </a:gsLst>
                  <a:lin ang="5400000" scaled="0"/>
                </a:gradFill>
              </a:rPr>
              <a:t>Hyper-V host #1</a:t>
            </a:r>
          </a:p>
        </p:txBody>
      </p:sp>
      <p:sp>
        <p:nvSpPr>
          <p:cNvPr id="6" name="Rectangle 5"/>
          <p:cNvSpPr/>
          <p:nvPr/>
        </p:nvSpPr>
        <p:spPr bwMode="auto">
          <a:xfrm>
            <a:off x="7076731" y="6037646"/>
            <a:ext cx="2438054" cy="45713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000" dirty="0">
                <a:gradFill>
                  <a:gsLst>
                    <a:gs pos="16814">
                      <a:srgbClr val="FFFFFF"/>
                    </a:gs>
                    <a:gs pos="46000">
                      <a:srgbClr val="FFFFFF"/>
                    </a:gs>
                  </a:gsLst>
                  <a:lin ang="5400000" scaled="0"/>
                </a:gradFill>
              </a:rPr>
              <a:t>Hyper-V host #2</a:t>
            </a:r>
          </a:p>
        </p:txBody>
      </p:sp>
      <p:sp>
        <p:nvSpPr>
          <p:cNvPr id="7" name="Rectangle 6"/>
          <p:cNvSpPr/>
          <p:nvPr/>
        </p:nvSpPr>
        <p:spPr bwMode="auto">
          <a:xfrm>
            <a:off x="1951642" y="5393194"/>
            <a:ext cx="1828541" cy="63998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141" tIns="46630" rIns="0" bIns="46630" numCol="1" rtlCol="0" anchor="ctr" anchorCtr="0" compatLnSpc="1">
            <a:prstTxWarp prst="textNoShape">
              <a:avLst/>
            </a:prstTxWarp>
          </a:bodyPr>
          <a:lstStyle/>
          <a:p>
            <a:pPr defTabSz="932219" fontAlgn="base">
              <a:spcBef>
                <a:spcPct val="0"/>
              </a:spcBef>
              <a:spcAft>
                <a:spcPct val="0"/>
              </a:spcAft>
            </a:pPr>
            <a:r>
              <a:rPr lang="en-US" sz="2000" dirty="0">
                <a:gradFill>
                  <a:gsLst>
                    <a:gs pos="16814">
                      <a:srgbClr val="FFFFFF"/>
                    </a:gs>
                    <a:gs pos="46000">
                      <a:srgbClr val="FFFFFF"/>
                    </a:gs>
                  </a:gsLst>
                  <a:lin ang="5400000" scaled="0"/>
                </a:gradFill>
              </a:rPr>
              <a:t>Linux guest</a:t>
            </a:r>
          </a:p>
          <a:p>
            <a:pPr defTabSz="932219" fontAlgn="base">
              <a:spcBef>
                <a:spcPct val="0"/>
              </a:spcBef>
              <a:spcAft>
                <a:spcPct val="0"/>
              </a:spcAft>
            </a:pPr>
            <a:r>
              <a:rPr lang="en-US" sz="1599" i="1" dirty="0">
                <a:gradFill>
                  <a:gsLst>
                    <a:gs pos="16814">
                      <a:srgbClr val="FFFFFF"/>
                    </a:gs>
                    <a:gs pos="46000">
                      <a:srgbClr val="FFFFFF"/>
                    </a:gs>
                  </a:gsLst>
                  <a:lin ang="5400000" scaled="0"/>
                </a:gradFill>
              </a:rPr>
              <a:t>     (8 vCPUs)</a:t>
            </a:r>
          </a:p>
        </p:txBody>
      </p:sp>
      <p:sp>
        <p:nvSpPr>
          <p:cNvPr id="8" name="Rectangle 7"/>
          <p:cNvSpPr/>
          <p:nvPr/>
        </p:nvSpPr>
        <p:spPr bwMode="auto">
          <a:xfrm>
            <a:off x="7689759" y="5393194"/>
            <a:ext cx="1828541" cy="63998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137141" bIns="46630" numCol="1" rtlCol="0" anchor="ctr" anchorCtr="0" compatLnSpc="1">
            <a:prstTxWarp prst="textNoShape">
              <a:avLst/>
            </a:prstTxWarp>
          </a:bodyPr>
          <a:lstStyle/>
          <a:p>
            <a:pPr algn="r" defTabSz="932219" fontAlgn="base">
              <a:spcBef>
                <a:spcPct val="0"/>
              </a:spcBef>
              <a:spcAft>
                <a:spcPct val="0"/>
              </a:spcAft>
            </a:pPr>
            <a:r>
              <a:rPr lang="en-US" sz="2000" dirty="0">
                <a:gradFill>
                  <a:gsLst>
                    <a:gs pos="16814">
                      <a:srgbClr val="FFFFFF"/>
                    </a:gs>
                    <a:gs pos="46000">
                      <a:srgbClr val="FFFFFF"/>
                    </a:gs>
                  </a:gsLst>
                  <a:lin ang="5400000" scaled="0"/>
                </a:gradFill>
              </a:rPr>
              <a:t>Linux guest</a:t>
            </a:r>
          </a:p>
          <a:p>
            <a:pPr algn="r" defTabSz="932219" fontAlgn="base">
              <a:spcBef>
                <a:spcPct val="0"/>
              </a:spcBef>
              <a:spcAft>
                <a:spcPct val="0"/>
              </a:spcAft>
            </a:pPr>
            <a:r>
              <a:rPr lang="en-US" sz="1599" i="1" dirty="0">
                <a:gradFill>
                  <a:gsLst>
                    <a:gs pos="16814">
                      <a:srgbClr val="FFFFFF"/>
                    </a:gs>
                    <a:gs pos="46000">
                      <a:srgbClr val="FFFFFF"/>
                    </a:gs>
                  </a:gsLst>
                  <a:lin ang="5400000" scaled="0"/>
                </a:gradFill>
              </a:rPr>
              <a:t>(8 vCPUs)</a:t>
            </a:r>
            <a:r>
              <a:rPr lang="en-US" sz="1599" i="1" dirty="0">
                <a:solidFill>
                  <a:srgbClr val="5C2D91"/>
                </a:solidFill>
              </a:rPr>
              <a:t>…</a:t>
            </a:r>
            <a:r>
              <a:rPr lang="en-US" sz="1599" i="1" dirty="0">
                <a:gradFill>
                  <a:gsLst>
                    <a:gs pos="16814">
                      <a:srgbClr val="FFFFFF"/>
                    </a:gs>
                    <a:gs pos="46000">
                      <a:srgbClr val="FFFFFF"/>
                    </a:gs>
                  </a:gsLst>
                  <a:lin ang="5400000" scaled="0"/>
                </a:gradFill>
              </a:rPr>
              <a:t>         </a:t>
            </a:r>
          </a:p>
        </p:txBody>
      </p:sp>
      <p:sp>
        <p:nvSpPr>
          <p:cNvPr id="9" name="Rectangle 8"/>
          <p:cNvSpPr/>
          <p:nvPr/>
        </p:nvSpPr>
        <p:spPr bwMode="auto">
          <a:xfrm>
            <a:off x="2546193" y="4879611"/>
            <a:ext cx="1227549" cy="513984"/>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lnSpc>
                <a:spcPct val="90000"/>
              </a:lnSpc>
              <a:spcBef>
                <a:spcPct val="0"/>
              </a:spcBef>
              <a:spcAft>
                <a:spcPct val="0"/>
              </a:spcAft>
            </a:pPr>
            <a:r>
              <a:rPr lang="en-US" sz="2000" dirty="0">
                <a:solidFill>
                  <a:srgbClr val="505050"/>
                </a:solidFill>
                <a:latin typeface="Consolas" panose="020B0609020204030204" pitchFamily="49" charset="0"/>
                <a:cs typeface="Consolas" panose="020B0609020204030204" pitchFamily="49" charset="0"/>
              </a:rPr>
              <a:t>iperf3</a:t>
            </a:r>
          </a:p>
          <a:p>
            <a:pPr algn="ctr" defTabSz="932219" fontAlgn="base">
              <a:lnSpc>
                <a:spcPct val="90000"/>
              </a:lnSpc>
              <a:spcBef>
                <a:spcPct val="0"/>
              </a:spcBef>
              <a:spcAft>
                <a:spcPct val="0"/>
              </a:spcAft>
            </a:pPr>
            <a:r>
              <a:rPr lang="en-US" sz="1399" i="1" spc="-40" dirty="0">
                <a:solidFill>
                  <a:srgbClr val="505050"/>
                </a:solidFill>
                <a:latin typeface="Consolas" panose="020B0609020204030204" pitchFamily="49" charset="0"/>
                <a:cs typeface="Consolas" panose="020B0609020204030204" pitchFamily="49" charset="0"/>
              </a:rPr>
              <a:t>(16 threads</a:t>
            </a:r>
            <a:r>
              <a:rPr lang="en-US" sz="1399" i="1" spc="-40" dirty="0">
                <a:solidFill>
                  <a:srgbClr val="47D8FF"/>
                </a:solidFill>
                <a:latin typeface="Consolas" panose="020B0609020204030204" pitchFamily="49" charset="0"/>
                <a:cs typeface="Consolas" panose="020B0609020204030204" pitchFamily="49" charset="0"/>
              </a:rPr>
              <a:t>)</a:t>
            </a:r>
            <a:endParaRPr lang="en-US" sz="1199" i="1" spc="-40" dirty="0">
              <a:solidFill>
                <a:srgbClr val="47D8FF"/>
              </a:solidFill>
              <a:latin typeface="Consolas" panose="020B0609020204030204" pitchFamily="49" charset="0"/>
              <a:cs typeface="Consolas" panose="020B0609020204030204" pitchFamily="49" charset="0"/>
            </a:endParaRPr>
          </a:p>
        </p:txBody>
      </p:sp>
      <p:cxnSp>
        <p:nvCxnSpPr>
          <p:cNvPr id="12" name="Straight Connector 11"/>
          <p:cNvCxnSpPr>
            <a:stCxn id="5" idx="3"/>
            <a:endCxn id="6" idx="1"/>
          </p:cNvCxnSpPr>
          <p:nvPr/>
        </p:nvCxnSpPr>
        <p:spPr>
          <a:xfrm>
            <a:off x="4389697" y="6266214"/>
            <a:ext cx="2687034" cy="0"/>
          </a:xfrm>
          <a:prstGeom prst="line">
            <a:avLst/>
          </a:prstGeom>
          <a:ln w="8255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56082" y="6270286"/>
            <a:ext cx="1568914" cy="521303"/>
          </a:xfrm>
          <a:prstGeom prst="rect">
            <a:avLst/>
          </a:prstGeom>
          <a:noFill/>
        </p:spPr>
        <p:txBody>
          <a:bodyPr wrap="none" lIns="182854" tIns="146283" rIns="182854" bIns="146283" rtlCol="0">
            <a:spAutoFit/>
          </a:bodyPr>
          <a:lstStyle/>
          <a:p>
            <a:pPr defTabSz="932597">
              <a:lnSpc>
                <a:spcPct val="90000"/>
              </a:lnSpc>
              <a:spcAft>
                <a:spcPts val="600"/>
              </a:spcAft>
            </a:pPr>
            <a:r>
              <a:rPr lang="en-US" sz="1599" dirty="0">
                <a:gradFill>
                  <a:gsLst>
                    <a:gs pos="2917">
                      <a:srgbClr val="FFFFFF"/>
                    </a:gs>
                    <a:gs pos="30000">
                      <a:srgbClr val="FFFFFF"/>
                    </a:gs>
                  </a:gsLst>
                  <a:lin ang="5400000" scaled="0"/>
                </a:gradFill>
              </a:rPr>
              <a:t>10G Ethernet</a:t>
            </a:r>
          </a:p>
        </p:txBody>
      </p:sp>
      <p:sp>
        <p:nvSpPr>
          <p:cNvPr id="19" name="Freeform 18"/>
          <p:cNvSpPr/>
          <p:nvPr/>
        </p:nvSpPr>
        <p:spPr bwMode="auto">
          <a:xfrm>
            <a:off x="3552472" y="5281345"/>
            <a:ext cx="4408547" cy="971785"/>
          </a:xfrm>
          <a:custGeom>
            <a:avLst/>
            <a:gdLst>
              <a:gd name="connsiteX0" fmla="*/ 21101 w 4409172"/>
              <a:gd name="connsiteY0" fmla="*/ 0 h 971923"/>
              <a:gd name="connsiteX1" fmla="*/ 569741 w 4409172"/>
              <a:gd name="connsiteY1" fmla="*/ 815926 h 971923"/>
              <a:gd name="connsiteX2" fmla="*/ 3819378 w 4409172"/>
              <a:gd name="connsiteY2" fmla="*/ 900332 h 971923"/>
              <a:gd name="connsiteX3" fmla="*/ 4396153 w 4409172"/>
              <a:gd name="connsiteY3" fmla="*/ 14068 h 971923"/>
            </a:gdLst>
            <a:ahLst/>
            <a:cxnLst>
              <a:cxn ang="0">
                <a:pos x="connsiteX0" y="connsiteY0"/>
              </a:cxn>
              <a:cxn ang="0">
                <a:pos x="connsiteX1" y="connsiteY1"/>
              </a:cxn>
              <a:cxn ang="0">
                <a:pos x="connsiteX2" y="connsiteY2"/>
              </a:cxn>
              <a:cxn ang="0">
                <a:pos x="connsiteX3" y="connsiteY3"/>
              </a:cxn>
            </a:cxnLst>
            <a:rect l="l" t="t" r="r" b="b"/>
            <a:pathLst>
              <a:path w="4409172" h="971923">
                <a:moveTo>
                  <a:pt x="21101" y="0"/>
                </a:moveTo>
                <a:cubicBezTo>
                  <a:pt x="-21102" y="332935"/>
                  <a:pt x="-63305" y="665871"/>
                  <a:pt x="569741" y="815926"/>
                </a:cubicBezTo>
                <a:cubicBezTo>
                  <a:pt x="1202787" y="965981"/>
                  <a:pt x="3181643" y="1033975"/>
                  <a:pt x="3819378" y="900332"/>
                </a:cubicBezTo>
                <a:cubicBezTo>
                  <a:pt x="4457113" y="766689"/>
                  <a:pt x="4426633" y="390378"/>
                  <a:pt x="4396153" y="14068"/>
                </a:cubicBez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a:solidFill>
                <a:srgbClr val="FFFFFF"/>
              </a:solidFill>
            </a:endParaRPr>
          </a:p>
        </p:txBody>
      </p:sp>
      <p:sp>
        <p:nvSpPr>
          <p:cNvPr id="17" name="Rectangle 16"/>
          <p:cNvSpPr/>
          <p:nvPr/>
        </p:nvSpPr>
        <p:spPr bwMode="auto">
          <a:xfrm>
            <a:off x="7690783" y="4876135"/>
            <a:ext cx="1227549" cy="513984"/>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lnSpc>
                <a:spcPct val="90000"/>
              </a:lnSpc>
              <a:spcBef>
                <a:spcPct val="0"/>
              </a:spcBef>
              <a:spcAft>
                <a:spcPct val="0"/>
              </a:spcAft>
            </a:pPr>
            <a:r>
              <a:rPr lang="en-US" sz="2000" dirty="0">
                <a:solidFill>
                  <a:srgbClr val="505050"/>
                </a:solidFill>
                <a:latin typeface="Consolas" panose="020B0609020204030204" pitchFamily="49" charset="0"/>
                <a:cs typeface="Consolas" panose="020B0609020204030204" pitchFamily="49" charset="0"/>
              </a:rPr>
              <a:t>iperf3</a:t>
            </a:r>
          </a:p>
          <a:p>
            <a:pPr algn="ctr" defTabSz="932219" fontAlgn="base">
              <a:lnSpc>
                <a:spcPct val="90000"/>
              </a:lnSpc>
              <a:spcBef>
                <a:spcPct val="0"/>
              </a:spcBef>
              <a:spcAft>
                <a:spcPct val="0"/>
              </a:spcAft>
            </a:pPr>
            <a:r>
              <a:rPr lang="en-US" sz="1399" i="1" spc="-40" dirty="0">
                <a:solidFill>
                  <a:srgbClr val="505050"/>
                </a:solidFill>
                <a:latin typeface="Consolas" panose="020B0609020204030204" pitchFamily="49" charset="0"/>
                <a:cs typeface="Consolas" panose="020B0609020204030204" pitchFamily="49" charset="0"/>
              </a:rPr>
              <a:t>(16 threads)</a:t>
            </a:r>
            <a:endParaRPr lang="en-US" sz="1199" i="1" spc="-40" dirty="0">
              <a:solidFill>
                <a:srgbClr val="505050"/>
              </a:solidFill>
              <a:latin typeface="Consolas" panose="020B0609020204030204" pitchFamily="49" charset="0"/>
              <a:cs typeface="Consolas" panose="020B0609020204030204" pitchFamily="49" charset="0"/>
            </a:endParaRPr>
          </a:p>
        </p:txBody>
      </p:sp>
      <p:grpSp>
        <p:nvGrpSpPr>
          <p:cNvPr id="24" name="Group 23"/>
          <p:cNvGrpSpPr/>
          <p:nvPr/>
        </p:nvGrpSpPr>
        <p:grpSpPr>
          <a:xfrm>
            <a:off x="3590934" y="5300392"/>
            <a:ext cx="4386406" cy="1005697"/>
            <a:chOff x="3581036" y="5022165"/>
            <a:chExt cx="4387028" cy="1005840"/>
          </a:xfrm>
        </p:grpSpPr>
        <p:sp>
          <p:nvSpPr>
            <p:cNvPr id="20" name="Freeform 19"/>
            <p:cNvSpPr/>
            <p:nvPr/>
          </p:nvSpPr>
          <p:spPr bwMode="auto">
            <a:xfrm>
              <a:off x="3581036" y="5022165"/>
              <a:ext cx="4387028" cy="1005840"/>
            </a:xfrm>
            <a:custGeom>
              <a:avLst/>
              <a:gdLst>
                <a:gd name="connsiteX0" fmla="*/ 34361 w 4387028"/>
                <a:gd name="connsiteY0" fmla="*/ 0 h 966822"/>
                <a:gd name="connsiteX1" fmla="*/ 540798 w 4387028"/>
                <a:gd name="connsiteY1" fmla="*/ 829994 h 966822"/>
                <a:gd name="connsiteX2" fmla="*/ 3776367 w 4387028"/>
                <a:gd name="connsiteY2" fmla="*/ 886265 h 966822"/>
                <a:gd name="connsiteX3" fmla="*/ 4381278 w 4387028"/>
                <a:gd name="connsiteY3" fmla="*/ 28135 h 966822"/>
              </a:gdLst>
              <a:ahLst/>
              <a:cxnLst>
                <a:cxn ang="0">
                  <a:pos x="connsiteX0" y="connsiteY0"/>
                </a:cxn>
                <a:cxn ang="0">
                  <a:pos x="connsiteX1" y="connsiteY1"/>
                </a:cxn>
                <a:cxn ang="0">
                  <a:pos x="connsiteX2" y="connsiteY2"/>
                </a:cxn>
                <a:cxn ang="0">
                  <a:pos x="connsiteX3" y="connsiteY3"/>
                </a:cxn>
              </a:cxnLst>
              <a:rect l="l" t="t" r="r" b="b"/>
              <a:pathLst>
                <a:path w="4387028" h="966822">
                  <a:moveTo>
                    <a:pt x="34361" y="0"/>
                  </a:moveTo>
                  <a:cubicBezTo>
                    <a:pt x="-24255" y="341141"/>
                    <a:pt x="-82870" y="682283"/>
                    <a:pt x="540798" y="829994"/>
                  </a:cubicBezTo>
                  <a:cubicBezTo>
                    <a:pt x="1164466" y="977705"/>
                    <a:pt x="3136287" y="1019908"/>
                    <a:pt x="3776367" y="886265"/>
                  </a:cubicBezTo>
                  <a:cubicBezTo>
                    <a:pt x="4416447" y="752622"/>
                    <a:pt x="4398862" y="390378"/>
                    <a:pt x="4381278" y="28135"/>
                  </a:cubicBezTo>
                </a:path>
              </a:pathLst>
            </a:custGeom>
            <a:noFill/>
            <a:ln w="57150">
              <a:solidFill>
                <a:schemeClr val="accent4"/>
              </a:solidFill>
              <a:prstDash val="dash"/>
              <a:headEnd type="stealth"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a:solidFill>
                  <a:srgbClr val="FF0000"/>
                </a:solidFill>
              </a:endParaRPr>
            </a:p>
          </p:txBody>
        </p:sp>
        <p:sp>
          <p:nvSpPr>
            <p:cNvPr id="21" name="TextBox 20"/>
            <p:cNvSpPr txBox="1"/>
            <p:nvPr/>
          </p:nvSpPr>
          <p:spPr>
            <a:xfrm>
              <a:off x="4357786" y="5075503"/>
              <a:ext cx="3099538" cy="426213"/>
            </a:xfrm>
            <a:prstGeom prst="roundRect">
              <a:avLst/>
            </a:prstGeom>
            <a:solidFill>
              <a:schemeClr val="tx1"/>
            </a:solidFill>
            <a:ln>
              <a:solidFill>
                <a:schemeClr val="accent4"/>
              </a:solidFill>
            </a:ln>
          </p:spPr>
          <p:txBody>
            <a:bodyPr wrap="none" lIns="91427" tIns="45713" rIns="91427" bIns="0" rtlCol="0" anchor="ctr">
              <a:spAutoFit/>
            </a:bodyPr>
            <a:lstStyle/>
            <a:p>
              <a:pPr defTabSz="932597">
                <a:lnSpc>
                  <a:spcPct val="90000"/>
                </a:lnSpc>
                <a:spcAft>
                  <a:spcPts val="600"/>
                </a:spcAft>
              </a:pPr>
              <a:r>
                <a:rPr lang="en-US" sz="2400" dirty="0">
                  <a:solidFill>
                    <a:srgbClr val="000000"/>
                  </a:solidFill>
                </a:rPr>
                <a:t>9.4 </a:t>
              </a:r>
              <a:r>
                <a:rPr lang="en-US" sz="2400" dirty="0" err="1">
                  <a:solidFill>
                    <a:srgbClr val="000000"/>
                  </a:solidFill>
                </a:rPr>
                <a:t>Gbps</a:t>
              </a:r>
              <a:r>
                <a:rPr lang="en-US" sz="2400" dirty="0">
                  <a:solidFill>
                    <a:srgbClr val="000000"/>
                  </a:solidFill>
                </a:rPr>
                <a:t> throughput</a:t>
              </a:r>
            </a:p>
          </p:txBody>
        </p:sp>
      </p:grpSp>
    </p:spTree>
    <p:extLst>
      <p:ext uri="{BB962C8B-B14F-4D97-AF65-F5344CB8AC3E}">
        <p14:creationId xmlns:p14="http://schemas.microsoft.com/office/powerpoint/2010/main" val="110235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Linux in Hyper-V Demo</a:t>
            </a:r>
            <a:endParaRPr lang="en-NZ" dirty="0"/>
          </a:p>
        </p:txBody>
      </p:sp>
      <p:sp>
        <p:nvSpPr>
          <p:cNvPr id="3" name="Text Placeholder 2"/>
          <p:cNvSpPr>
            <a:spLocks noGrp="1"/>
          </p:cNvSpPr>
          <p:nvPr>
            <p:ph type="body" sz="quarter" idx="12"/>
          </p:nvPr>
        </p:nvSpPr>
        <p:spPr/>
        <p:txBody>
          <a:bodyPr/>
          <a:lstStyle/>
          <a:p>
            <a:r>
              <a:rPr lang="en-NZ" dirty="0" smtClean="0"/>
              <a:t>Anurag Gupta</a:t>
            </a:r>
            <a:endParaRPr lang="en-NZ" dirty="0"/>
          </a:p>
        </p:txBody>
      </p:sp>
    </p:spTree>
    <p:extLst>
      <p:ext uri="{BB962C8B-B14F-4D97-AF65-F5344CB8AC3E}">
        <p14:creationId xmlns:p14="http://schemas.microsoft.com/office/powerpoint/2010/main" val="980242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989" y="611807"/>
            <a:ext cx="11311674" cy="1146939"/>
          </a:xfrm>
          <a:prstGeom prst="rect">
            <a:avLst/>
          </a:prstGeom>
        </p:spPr>
        <p:txBody>
          <a:bodyPr lIns="93247" tIns="46624" rIns="93247" bIns="46624"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8999">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a:xfrm>
            <a:off x="270083" y="2084373"/>
            <a:ext cx="11651870" cy="2447925"/>
          </a:xfrm>
        </p:spPr>
        <p:txBody>
          <a:bodyPr/>
          <a:lstStyle/>
          <a:p>
            <a:r>
              <a:rPr lang="en-US" sz="7998" dirty="0"/>
              <a:t>Linux and FreeBSD in Azure</a:t>
            </a:r>
            <a:endParaRPr lang="en-US" dirty="0"/>
          </a:p>
        </p:txBody>
      </p:sp>
    </p:spTree>
    <p:extLst>
      <p:ext uri="{BB962C8B-B14F-4D97-AF65-F5344CB8AC3E}">
        <p14:creationId xmlns:p14="http://schemas.microsoft.com/office/powerpoint/2010/main" val="6960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36"/>
          <p:cNvSpPr>
            <a:spLocks/>
          </p:cNvSpPr>
          <p:nvPr/>
        </p:nvSpPr>
        <p:spPr bwMode="auto">
          <a:xfrm>
            <a:off x="9704760" y="2441853"/>
            <a:ext cx="1966378" cy="1296249"/>
          </a:xfrm>
          <a:custGeom>
            <a:avLst/>
            <a:gdLst>
              <a:gd name="T0" fmla="*/ 462 w 550"/>
              <a:gd name="T1" fmla="*/ 159 h 362"/>
              <a:gd name="T2" fmla="*/ 462 w 550"/>
              <a:gd name="T3" fmla="*/ 152 h 362"/>
              <a:gd name="T4" fmla="*/ 311 w 550"/>
              <a:gd name="T5" fmla="*/ 0 h 362"/>
              <a:gd name="T6" fmla="*/ 184 w 550"/>
              <a:gd name="T7" fmla="*/ 68 h 362"/>
              <a:gd name="T8" fmla="*/ 143 w 550"/>
              <a:gd name="T9" fmla="*/ 57 h 362"/>
              <a:gd name="T10" fmla="*/ 94 w 550"/>
              <a:gd name="T11" fmla="*/ 72 h 362"/>
              <a:gd name="T12" fmla="*/ 55 w 550"/>
              <a:gd name="T13" fmla="*/ 143 h 362"/>
              <a:gd name="T14" fmla="*/ 0 w 550"/>
              <a:gd name="T15" fmla="*/ 243 h 362"/>
              <a:gd name="T16" fmla="*/ 106 w 550"/>
              <a:gd name="T17" fmla="*/ 362 h 362"/>
              <a:gd name="T18" fmla="*/ 119 w 550"/>
              <a:gd name="T19" fmla="*/ 362 h 362"/>
              <a:gd name="T20" fmla="*/ 131 w 550"/>
              <a:gd name="T21" fmla="*/ 362 h 362"/>
              <a:gd name="T22" fmla="*/ 379 w 550"/>
              <a:gd name="T23" fmla="*/ 362 h 362"/>
              <a:gd name="T24" fmla="*/ 384 w 550"/>
              <a:gd name="T25" fmla="*/ 362 h 362"/>
              <a:gd name="T26" fmla="*/ 390 w 550"/>
              <a:gd name="T27" fmla="*/ 362 h 362"/>
              <a:gd name="T28" fmla="*/ 409 w 550"/>
              <a:gd name="T29" fmla="*/ 362 h 362"/>
              <a:gd name="T30" fmla="*/ 448 w 550"/>
              <a:gd name="T31" fmla="*/ 362 h 362"/>
              <a:gd name="T32" fmla="*/ 550 w 550"/>
              <a:gd name="T33" fmla="*/ 260 h 362"/>
              <a:gd name="T34" fmla="*/ 462 w 550"/>
              <a:gd name="T35" fmla="*/ 1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0" h="362">
                <a:moveTo>
                  <a:pt x="462" y="159"/>
                </a:moveTo>
                <a:cubicBezTo>
                  <a:pt x="462" y="157"/>
                  <a:pt x="462" y="154"/>
                  <a:pt x="462" y="152"/>
                </a:cubicBezTo>
                <a:cubicBezTo>
                  <a:pt x="462" y="68"/>
                  <a:pt x="395" y="0"/>
                  <a:pt x="311" y="0"/>
                </a:cubicBezTo>
                <a:cubicBezTo>
                  <a:pt x="258" y="0"/>
                  <a:pt x="211" y="28"/>
                  <a:pt x="184" y="68"/>
                </a:cubicBezTo>
                <a:cubicBezTo>
                  <a:pt x="172" y="61"/>
                  <a:pt x="158" y="57"/>
                  <a:pt x="143" y="57"/>
                </a:cubicBezTo>
                <a:cubicBezTo>
                  <a:pt x="124" y="57"/>
                  <a:pt x="108" y="62"/>
                  <a:pt x="94" y="72"/>
                </a:cubicBezTo>
                <a:cubicBezTo>
                  <a:pt x="70" y="87"/>
                  <a:pt x="55" y="113"/>
                  <a:pt x="55" y="143"/>
                </a:cubicBezTo>
                <a:cubicBezTo>
                  <a:pt x="22" y="164"/>
                  <a:pt x="0" y="201"/>
                  <a:pt x="0" y="243"/>
                </a:cubicBezTo>
                <a:cubicBezTo>
                  <a:pt x="0" y="305"/>
                  <a:pt x="46" y="355"/>
                  <a:pt x="106" y="362"/>
                </a:cubicBezTo>
                <a:cubicBezTo>
                  <a:pt x="110" y="362"/>
                  <a:pt x="115" y="362"/>
                  <a:pt x="119" y="362"/>
                </a:cubicBezTo>
                <a:cubicBezTo>
                  <a:pt x="123" y="362"/>
                  <a:pt x="127" y="362"/>
                  <a:pt x="131" y="362"/>
                </a:cubicBezTo>
                <a:cubicBezTo>
                  <a:pt x="187" y="362"/>
                  <a:pt x="318" y="362"/>
                  <a:pt x="379" y="362"/>
                </a:cubicBezTo>
                <a:cubicBezTo>
                  <a:pt x="381" y="362"/>
                  <a:pt x="383" y="362"/>
                  <a:pt x="384" y="362"/>
                </a:cubicBezTo>
                <a:cubicBezTo>
                  <a:pt x="390" y="362"/>
                  <a:pt x="390" y="362"/>
                  <a:pt x="390" y="362"/>
                </a:cubicBezTo>
                <a:cubicBezTo>
                  <a:pt x="394" y="362"/>
                  <a:pt x="403" y="362"/>
                  <a:pt x="409" y="362"/>
                </a:cubicBezTo>
                <a:cubicBezTo>
                  <a:pt x="448" y="362"/>
                  <a:pt x="448" y="362"/>
                  <a:pt x="448" y="362"/>
                </a:cubicBezTo>
                <a:cubicBezTo>
                  <a:pt x="505" y="361"/>
                  <a:pt x="550" y="316"/>
                  <a:pt x="550" y="260"/>
                </a:cubicBezTo>
                <a:cubicBezTo>
                  <a:pt x="550" y="209"/>
                  <a:pt x="512" y="166"/>
                  <a:pt x="462" y="159"/>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64" name="Rectangle 129"/>
          <p:cNvSpPr>
            <a:spLocks noChangeArrowheads="1"/>
          </p:cNvSpPr>
          <p:nvPr/>
        </p:nvSpPr>
        <p:spPr bwMode="auto">
          <a:xfrm>
            <a:off x="9317866" y="3519169"/>
            <a:ext cx="1478394" cy="226377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65" name="Rectangle 130"/>
          <p:cNvSpPr>
            <a:spLocks noChangeArrowheads="1"/>
          </p:cNvSpPr>
          <p:nvPr/>
        </p:nvSpPr>
        <p:spPr bwMode="auto">
          <a:xfrm>
            <a:off x="9426174" y="3600405"/>
            <a:ext cx="1261779" cy="198215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66" name="Rectangle 131"/>
          <p:cNvSpPr>
            <a:spLocks noChangeArrowheads="1"/>
          </p:cNvSpPr>
          <p:nvPr/>
        </p:nvSpPr>
        <p:spPr bwMode="auto">
          <a:xfrm>
            <a:off x="9507402" y="3697889"/>
            <a:ext cx="1099318"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67" name="Rectangle 132"/>
          <p:cNvSpPr>
            <a:spLocks noChangeArrowheads="1"/>
          </p:cNvSpPr>
          <p:nvPr/>
        </p:nvSpPr>
        <p:spPr bwMode="auto">
          <a:xfrm>
            <a:off x="9556142"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68" name="Rectangle 133"/>
          <p:cNvSpPr>
            <a:spLocks noChangeArrowheads="1"/>
          </p:cNvSpPr>
          <p:nvPr/>
        </p:nvSpPr>
        <p:spPr bwMode="auto">
          <a:xfrm>
            <a:off x="9615709"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69" name="Rectangle 134"/>
          <p:cNvSpPr>
            <a:spLocks noChangeArrowheads="1"/>
          </p:cNvSpPr>
          <p:nvPr/>
        </p:nvSpPr>
        <p:spPr bwMode="auto">
          <a:xfrm>
            <a:off x="9686111"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0" name="Rectangle 135"/>
          <p:cNvSpPr>
            <a:spLocks noChangeArrowheads="1"/>
          </p:cNvSpPr>
          <p:nvPr/>
        </p:nvSpPr>
        <p:spPr bwMode="auto">
          <a:xfrm>
            <a:off x="9756508"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1" name="Rectangle 136"/>
          <p:cNvSpPr>
            <a:spLocks noChangeArrowheads="1"/>
          </p:cNvSpPr>
          <p:nvPr/>
        </p:nvSpPr>
        <p:spPr bwMode="auto">
          <a:xfrm>
            <a:off x="9826910"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2" name="Rectangle 137"/>
          <p:cNvSpPr>
            <a:spLocks noChangeArrowheads="1"/>
          </p:cNvSpPr>
          <p:nvPr/>
        </p:nvSpPr>
        <p:spPr bwMode="auto">
          <a:xfrm>
            <a:off x="9897307" y="3752046"/>
            <a:ext cx="37910"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3" name="Oval 138"/>
          <p:cNvSpPr>
            <a:spLocks noChangeArrowheads="1"/>
          </p:cNvSpPr>
          <p:nvPr/>
        </p:nvSpPr>
        <p:spPr bwMode="auto">
          <a:xfrm>
            <a:off x="10417181" y="3811617"/>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4" name="Rectangle 139"/>
          <p:cNvSpPr>
            <a:spLocks noChangeArrowheads="1"/>
          </p:cNvSpPr>
          <p:nvPr/>
        </p:nvSpPr>
        <p:spPr bwMode="auto">
          <a:xfrm>
            <a:off x="9507402" y="4098651"/>
            <a:ext cx="1099318"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5" name="Rectangle 140"/>
          <p:cNvSpPr>
            <a:spLocks noChangeArrowheads="1"/>
          </p:cNvSpPr>
          <p:nvPr/>
        </p:nvSpPr>
        <p:spPr bwMode="auto">
          <a:xfrm>
            <a:off x="9556142"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6" name="Rectangle 141"/>
          <p:cNvSpPr>
            <a:spLocks noChangeArrowheads="1"/>
          </p:cNvSpPr>
          <p:nvPr/>
        </p:nvSpPr>
        <p:spPr bwMode="auto">
          <a:xfrm>
            <a:off x="9615709"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7" name="Rectangle 142"/>
          <p:cNvSpPr>
            <a:spLocks noChangeArrowheads="1"/>
          </p:cNvSpPr>
          <p:nvPr/>
        </p:nvSpPr>
        <p:spPr bwMode="auto">
          <a:xfrm>
            <a:off x="9686111"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8" name="Rectangle 143"/>
          <p:cNvSpPr>
            <a:spLocks noChangeArrowheads="1"/>
          </p:cNvSpPr>
          <p:nvPr/>
        </p:nvSpPr>
        <p:spPr bwMode="auto">
          <a:xfrm>
            <a:off x="9756508"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9" name="Rectangle 144"/>
          <p:cNvSpPr>
            <a:spLocks noChangeArrowheads="1"/>
          </p:cNvSpPr>
          <p:nvPr/>
        </p:nvSpPr>
        <p:spPr bwMode="auto">
          <a:xfrm>
            <a:off x="9826910"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0" name="Rectangle 145"/>
          <p:cNvSpPr>
            <a:spLocks noChangeArrowheads="1"/>
          </p:cNvSpPr>
          <p:nvPr/>
        </p:nvSpPr>
        <p:spPr bwMode="auto">
          <a:xfrm>
            <a:off x="9897307" y="4152808"/>
            <a:ext cx="37910"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1" name="Oval 146"/>
          <p:cNvSpPr>
            <a:spLocks noChangeArrowheads="1"/>
          </p:cNvSpPr>
          <p:nvPr/>
        </p:nvSpPr>
        <p:spPr bwMode="auto">
          <a:xfrm>
            <a:off x="10417181" y="4212379"/>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2" name="Rectangle 147"/>
          <p:cNvSpPr>
            <a:spLocks noChangeArrowheads="1"/>
          </p:cNvSpPr>
          <p:nvPr/>
        </p:nvSpPr>
        <p:spPr bwMode="auto">
          <a:xfrm>
            <a:off x="9507402" y="4499415"/>
            <a:ext cx="1099318"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3" name="Rectangle 148"/>
          <p:cNvSpPr>
            <a:spLocks noChangeArrowheads="1"/>
          </p:cNvSpPr>
          <p:nvPr/>
        </p:nvSpPr>
        <p:spPr bwMode="auto">
          <a:xfrm>
            <a:off x="9556142"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4" name="Rectangle 149"/>
          <p:cNvSpPr>
            <a:spLocks noChangeArrowheads="1"/>
          </p:cNvSpPr>
          <p:nvPr/>
        </p:nvSpPr>
        <p:spPr bwMode="auto">
          <a:xfrm>
            <a:off x="9615709"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5" name="Rectangle 150"/>
          <p:cNvSpPr>
            <a:spLocks noChangeArrowheads="1"/>
          </p:cNvSpPr>
          <p:nvPr/>
        </p:nvSpPr>
        <p:spPr bwMode="auto">
          <a:xfrm>
            <a:off x="9686111"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6" name="Rectangle 151"/>
          <p:cNvSpPr>
            <a:spLocks noChangeArrowheads="1"/>
          </p:cNvSpPr>
          <p:nvPr/>
        </p:nvSpPr>
        <p:spPr bwMode="auto">
          <a:xfrm>
            <a:off x="9756508"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7" name="Rectangle 152"/>
          <p:cNvSpPr>
            <a:spLocks noChangeArrowheads="1"/>
          </p:cNvSpPr>
          <p:nvPr/>
        </p:nvSpPr>
        <p:spPr bwMode="auto">
          <a:xfrm>
            <a:off x="9826910"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8" name="Rectangle 153"/>
          <p:cNvSpPr>
            <a:spLocks noChangeArrowheads="1"/>
          </p:cNvSpPr>
          <p:nvPr/>
        </p:nvSpPr>
        <p:spPr bwMode="auto">
          <a:xfrm>
            <a:off x="9897307" y="4558985"/>
            <a:ext cx="37910"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9" name="Oval 154"/>
          <p:cNvSpPr>
            <a:spLocks noChangeArrowheads="1"/>
          </p:cNvSpPr>
          <p:nvPr/>
        </p:nvSpPr>
        <p:spPr bwMode="auto">
          <a:xfrm>
            <a:off x="10417181" y="4613143"/>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0" name="Rectangle 155"/>
          <p:cNvSpPr>
            <a:spLocks noChangeArrowheads="1"/>
          </p:cNvSpPr>
          <p:nvPr/>
        </p:nvSpPr>
        <p:spPr bwMode="auto">
          <a:xfrm>
            <a:off x="9507402" y="4900178"/>
            <a:ext cx="1099318"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1" name="Rectangle 156"/>
          <p:cNvSpPr>
            <a:spLocks noChangeArrowheads="1"/>
          </p:cNvSpPr>
          <p:nvPr/>
        </p:nvSpPr>
        <p:spPr bwMode="auto">
          <a:xfrm>
            <a:off x="9556142"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2" name="Rectangle 157"/>
          <p:cNvSpPr>
            <a:spLocks noChangeArrowheads="1"/>
          </p:cNvSpPr>
          <p:nvPr/>
        </p:nvSpPr>
        <p:spPr bwMode="auto">
          <a:xfrm>
            <a:off x="9615709"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3" name="Rectangle 158"/>
          <p:cNvSpPr>
            <a:spLocks noChangeArrowheads="1"/>
          </p:cNvSpPr>
          <p:nvPr/>
        </p:nvSpPr>
        <p:spPr bwMode="auto">
          <a:xfrm>
            <a:off x="9686111"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4" name="Rectangle 159"/>
          <p:cNvSpPr>
            <a:spLocks noChangeArrowheads="1"/>
          </p:cNvSpPr>
          <p:nvPr/>
        </p:nvSpPr>
        <p:spPr bwMode="auto">
          <a:xfrm>
            <a:off x="9756508"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5" name="Rectangle 160"/>
          <p:cNvSpPr>
            <a:spLocks noChangeArrowheads="1"/>
          </p:cNvSpPr>
          <p:nvPr/>
        </p:nvSpPr>
        <p:spPr bwMode="auto">
          <a:xfrm>
            <a:off x="9826910"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6" name="Rectangle 161"/>
          <p:cNvSpPr>
            <a:spLocks noChangeArrowheads="1"/>
          </p:cNvSpPr>
          <p:nvPr/>
        </p:nvSpPr>
        <p:spPr bwMode="auto">
          <a:xfrm>
            <a:off x="9897307" y="4959749"/>
            <a:ext cx="37910"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7" name="Oval 162"/>
          <p:cNvSpPr>
            <a:spLocks noChangeArrowheads="1"/>
          </p:cNvSpPr>
          <p:nvPr/>
        </p:nvSpPr>
        <p:spPr bwMode="auto">
          <a:xfrm>
            <a:off x="10417181" y="5013906"/>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8" name="Rectangle 163"/>
          <p:cNvSpPr>
            <a:spLocks noChangeArrowheads="1"/>
          </p:cNvSpPr>
          <p:nvPr/>
        </p:nvSpPr>
        <p:spPr bwMode="auto">
          <a:xfrm>
            <a:off x="7736584" y="3519169"/>
            <a:ext cx="1462145" cy="226377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9" name="Rectangle 164"/>
          <p:cNvSpPr>
            <a:spLocks noChangeArrowheads="1"/>
          </p:cNvSpPr>
          <p:nvPr/>
        </p:nvSpPr>
        <p:spPr bwMode="auto">
          <a:xfrm>
            <a:off x="7834059" y="3600405"/>
            <a:ext cx="1272610" cy="198215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0" name="Rectangle 165"/>
          <p:cNvSpPr>
            <a:spLocks noChangeArrowheads="1"/>
          </p:cNvSpPr>
          <p:nvPr/>
        </p:nvSpPr>
        <p:spPr bwMode="auto">
          <a:xfrm>
            <a:off x="7915287" y="3697889"/>
            <a:ext cx="1110149"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1" name="Rectangle 166"/>
          <p:cNvSpPr>
            <a:spLocks noChangeArrowheads="1"/>
          </p:cNvSpPr>
          <p:nvPr/>
        </p:nvSpPr>
        <p:spPr bwMode="auto">
          <a:xfrm>
            <a:off x="7964028"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2" name="Rectangle 167"/>
          <p:cNvSpPr>
            <a:spLocks noChangeArrowheads="1"/>
          </p:cNvSpPr>
          <p:nvPr/>
        </p:nvSpPr>
        <p:spPr bwMode="auto">
          <a:xfrm>
            <a:off x="8034426"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3" name="Rectangle 168"/>
          <p:cNvSpPr>
            <a:spLocks noChangeArrowheads="1"/>
          </p:cNvSpPr>
          <p:nvPr/>
        </p:nvSpPr>
        <p:spPr bwMode="auto">
          <a:xfrm>
            <a:off x="8104827"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4" name="Rectangle 169"/>
          <p:cNvSpPr>
            <a:spLocks noChangeArrowheads="1"/>
          </p:cNvSpPr>
          <p:nvPr/>
        </p:nvSpPr>
        <p:spPr bwMode="auto">
          <a:xfrm>
            <a:off x="8175225"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5" name="Rectangle 170"/>
          <p:cNvSpPr>
            <a:spLocks noChangeArrowheads="1"/>
          </p:cNvSpPr>
          <p:nvPr/>
        </p:nvSpPr>
        <p:spPr bwMode="auto">
          <a:xfrm>
            <a:off x="8245626" y="3752046"/>
            <a:ext cx="32492"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6" name="Rectangle 171"/>
          <p:cNvSpPr>
            <a:spLocks noChangeArrowheads="1"/>
          </p:cNvSpPr>
          <p:nvPr/>
        </p:nvSpPr>
        <p:spPr bwMode="auto">
          <a:xfrm>
            <a:off x="8316023" y="3752046"/>
            <a:ext cx="37910" cy="20038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7" name="Oval 172"/>
          <p:cNvSpPr>
            <a:spLocks noChangeArrowheads="1"/>
          </p:cNvSpPr>
          <p:nvPr/>
        </p:nvSpPr>
        <p:spPr bwMode="auto">
          <a:xfrm>
            <a:off x="8835898" y="3811617"/>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8" name="Rectangle 173"/>
          <p:cNvSpPr>
            <a:spLocks noChangeArrowheads="1"/>
          </p:cNvSpPr>
          <p:nvPr/>
        </p:nvSpPr>
        <p:spPr bwMode="auto">
          <a:xfrm>
            <a:off x="7915287" y="4098651"/>
            <a:ext cx="1110149"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9" name="Rectangle 174"/>
          <p:cNvSpPr>
            <a:spLocks noChangeArrowheads="1"/>
          </p:cNvSpPr>
          <p:nvPr/>
        </p:nvSpPr>
        <p:spPr bwMode="auto">
          <a:xfrm>
            <a:off x="7964028"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0" name="Rectangle 175"/>
          <p:cNvSpPr>
            <a:spLocks noChangeArrowheads="1"/>
          </p:cNvSpPr>
          <p:nvPr/>
        </p:nvSpPr>
        <p:spPr bwMode="auto">
          <a:xfrm>
            <a:off x="8034426"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1" name="Rectangle 176"/>
          <p:cNvSpPr>
            <a:spLocks noChangeArrowheads="1"/>
          </p:cNvSpPr>
          <p:nvPr/>
        </p:nvSpPr>
        <p:spPr bwMode="auto">
          <a:xfrm>
            <a:off x="8104827"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2" name="Rectangle 177"/>
          <p:cNvSpPr>
            <a:spLocks noChangeArrowheads="1"/>
          </p:cNvSpPr>
          <p:nvPr/>
        </p:nvSpPr>
        <p:spPr bwMode="auto">
          <a:xfrm>
            <a:off x="8175225"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3" name="Rectangle 178"/>
          <p:cNvSpPr>
            <a:spLocks noChangeArrowheads="1"/>
          </p:cNvSpPr>
          <p:nvPr/>
        </p:nvSpPr>
        <p:spPr bwMode="auto">
          <a:xfrm>
            <a:off x="8245626" y="4152808"/>
            <a:ext cx="32492"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4" name="Rectangle 179"/>
          <p:cNvSpPr>
            <a:spLocks noChangeArrowheads="1"/>
          </p:cNvSpPr>
          <p:nvPr/>
        </p:nvSpPr>
        <p:spPr bwMode="auto">
          <a:xfrm>
            <a:off x="8316023" y="4152808"/>
            <a:ext cx="37910" cy="20579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5" name="Oval 180"/>
          <p:cNvSpPr>
            <a:spLocks noChangeArrowheads="1"/>
          </p:cNvSpPr>
          <p:nvPr/>
        </p:nvSpPr>
        <p:spPr bwMode="auto">
          <a:xfrm>
            <a:off x="8835898" y="4212379"/>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6" name="Rectangle 181"/>
          <p:cNvSpPr>
            <a:spLocks noChangeArrowheads="1"/>
          </p:cNvSpPr>
          <p:nvPr/>
        </p:nvSpPr>
        <p:spPr bwMode="auto">
          <a:xfrm>
            <a:off x="7915287" y="4499415"/>
            <a:ext cx="1110149"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7" name="Rectangle 182"/>
          <p:cNvSpPr>
            <a:spLocks noChangeArrowheads="1"/>
          </p:cNvSpPr>
          <p:nvPr/>
        </p:nvSpPr>
        <p:spPr bwMode="auto">
          <a:xfrm>
            <a:off x="7964028"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8" name="Rectangle 183"/>
          <p:cNvSpPr>
            <a:spLocks noChangeArrowheads="1"/>
          </p:cNvSpPr>
          <p:nvPr/>
        </p:nvSpPr>
        <p:spPr bwMode="auto">
          <a:xfrm>
            <a:off x="8034426"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9" name="Rectangle 184"/>
          <p:cNvSpPr>
            <a:spLocks noChangeArrowheads="1"/>
          </p:cNvSpPr>
          <p:nvPr/>
        </p:nvSpPr>
        <p:spPr bwMode="auto">
          <a:xfrm>
            <a:off x="8104827"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0" name="Rectangle 185"/>
          <p:cNvSpPr>
            <a:spLocks noChangeArrowheads="1"/>
          </p:cNvSpPr>
          <p:nvPr/>
        </p:nvSpPr>
        <p:spPr bwMode="auto">
          <a:xfrm>
            <a:off x="8175225"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1" name="Rectangle 186"/>
          <p:cNvSpPr>
            <a:spLocks noChangeArrowheads="1"/>
          </p:cNvSpPr>
          <p:nvPr/>
        </p:nvSpPr>
        <p:spPr bwMode="auto">
          <a:xfrm>
            <a:off x="8245626" y="4558985"/>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2" name="Rectangle 187"/>
          <p:cNvSpPr>
            <a:spLocks noChangeArrowheads="1"/>
          </p:cNvSpPr>
          <p:nvPr/>
        </p:nvSpPr>
        <p:spPr bwMode="auto">
          <a:xfrm>
            <a:off x="8316023" y="4558985"/>
            <a:ext cx="37910"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3" name="Oval 188"/>
          <p:cNvSpPr>
            <a:spLocks noChangeArrowheads="1"/>
          </p:cNvSpPr>
          <p:nvPr/>
        </p:nvSpPr>
        <p:spPr bwMode="auto">
          <a:xfrm>
            <a:off x="8835898" y="4613143"/>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4" name="Rectangle 189"/>
          <p:cNvSpPr>
            <a:spLocks noChangeArrowheads="1"/>
          </p:cNvSpPr>
          <p:nvPr/>
        </p:nvSpPr>
        <p:spPr bwMode="auto">
          <a:xfrm>
            <a:off x="7915287" y="4900178"/>
            <a:ext cx="1110149" cy="31411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5" name="Rectangle 190"/>
          <p:cNvSpPr>
            <a:spLocks noChangeArrowheads="1"/>
          </p:cNvSpPr>
          <p:nvPr/>
        </p:nvSpPr>
        <p:spPr bwMode="auto">
          <a:xfrm>
            <a:off x="7964028"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6" name="Rectangle 191"/>
          <p:cNvSpPr>
            <a:spLocks noChangeArrowheads="1"/>
          </p:cNvSpPr>
          <p:nvPr/>
        </p:nvSpPr>
        <p:spPr bwMode="auto">
          <a:xfrm>
            <a:off x="8034426"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7" name="Rectangle 192"/>
          <p:cNvSpPr>
            <a:spLocks noChangeArrowheads="1"/>
          </p:cNvSpPr>
          <p:nvPr/>
        </p:nvSpPr>
        <p:spPr bwMode="auto">
          <a:xfrm>
            <a:off x="8104827"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8" name="Rectangle 193"/>
          <p:cNvSpPr>
            <a:spLocks noChangeArrowheads="1"/>
          </p:cNvSpPr>
          <p:nvPr/>
        </p:nvSpPr>
        <p:spPr bwMode="auto">
          <a:xfrm>
            <a:off x="8175225"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9" name="Rectangle 194"/>
          <p:cNvSpPr>
            <a:spLocks noChangeArrowheads="1"/>
          </p:cNvSpPr>
          <p:nvPr/>
        </p:nvSpPr>
        <p:spPr bwMode="auto">
          <a:xfrm>
            <a:off x="8245626" y="4959749"/>
            <a:ext cx="32492"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30" name="Rectangle 195"/>
          <p:cNvSpPr>
            <a:spLocks noChangeArrowheads="1"/>
          </p:cNvSpPr>
          <p:nvPr/>
        </p:nvSpPr>
        <p:spPr bwMode="auto">
          <a:xfrm>
            <a:off x="8316023" y="4959749"/>
            <a:ext cx="37910" cy="21121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31" name="Oval 196"/>
          <p:cNvSpPr>
            <a:spLocks noChangeArrowheads="1"/>
          </p:cNvSpPr>
          <p:nvPr/>
        </p:nvSpPr>
        <p:spPr bwMode="auto">
          <a:xfrm>
            <a:off x="8835898" y="5013906"/>
            <a:ext cx="81233" cy="8665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 name="Title 1"/>
          <p:cNvSpPr>
            <a:spLocks noGrp="1"/>
          </p:cNvSpPr>
          <p:nvPr>
            <p:ph type="title"/>
          </p:nvPr>
        </p:nvSpPr>
        <p:spPr/>
        <p:txBody>
          <a:bodyPr/>
          <a:lstStyle/>
          <a:p>
            <a:r>
              <a:rPr lang="en-US" dirty="0" smtClean="0"/>
              <a:t>Ways to get a Linux or FreeBSD Image in Azure</a:t>
            </a:r>
            <a:endParaRPr lang="en-US" dirty="0"/>
          </a:p>
        </p:txBody>
      </p:sp>
      <p:sp>
        <p:nvSpPr>
          <p:cNvPr id="3" name="Text Placeholder 2"/>
          <p:cNvSpPr>
            <a:spLocks noGrp="1"/>
          </p:cNvSpPr>
          <p:nvPr>
            <p:ph type="body" sz="quarter" idx="10"/>
          </p:nvPr>
        </p:nvSpPr>
        <p:spPr>
          <a:xfrm>
            <a:off x="1037373" y="1524545"/>
            <a:ext cx="4418970" cy="753238"/>
          </a:xfrm>
        </p:spPr>
        <p:txBody>
          <a:bodyPr/>
          <a:lstStyle/>
          <a:p>
            <a:pPr algn="ctr"/>
            <a:r>
              <a:rPr lang="en-US" sz="3999" dirty="0"/>
              <a:t>Azure Marketplace</a:t>
            </a:r>
          </a:p>
        </p:txBody>
      </p:sp>
      <p:sp>
        <p:nvSpPr>
          <p:cNvPr id="4" name="Text Placeholder 3"/>
          <p:cNvSpPr>
            <a:spLocks noGrp="1"/>
          </p:cNvSpPr>
          <p:nvPr>
            <p:ph type="body" sz="quarter" idx="11"/>
          </p:nvPr>
        </p:nvSpPr>
        <p:spPr>
          <a:xfrm>
            <a:off x="6669861" y="1524545"/>
            <a:ext cx="5296008" cy="753238"/>
          </a:xfrm>
        </p:spPr>
        <p:txBody>
          <a:bodyPr/>
          <a:lstStyle/>
          <a:p>
            <a:pPr algn="ctr"/>
            <a:r>
              <a:rPr lang="en-US" sz="3999" dirty="0"/>
              <a:t>Upload Custom Image</a:t>
            </a:r>
          </a:p>
        </p:txBody>
      </p:sp>
      <p:grpSp>
        <p:nvGrpSpPr>
          <p:cNvPr id="106" name="Group 105"/>
          <p:cNvGrpSpPr/>
          <p:nvPr/>
        </p:nvGrpSpPr>
        <p:grpSpPr>
          <a:xfrm>
            <a:off x="1478584" y="2430613"/>
            <a:ext cx="4167928" cy="3320541"/>
            <a:chOff x="1477911" y="2642432"/>
            <a:chExt cx="4168519" cy="3321012"/>
          </a:xfrm>
        </p:grpSpPr>
        <p:sp>
          <p:nvSpPr>
            <p:cNvPr id="60" name="Freeform 36"/>
            <p:cNvSpPr>
              <a:spLocks/>
            </p:cNvSpPr>
            <p:nvPr/>
          </p:nvSpPr>
          <p:spPr bwMode="auto">
            <a:xfrm>
              <a:off x="3679773" y="2642432"/>
              <a:ext cx="1966657" cy="1296433"/>
            </a:xfrm>
            <a:custGeom>
              <a:avLst/>
              <a:gdLst>
                <a:gd name="T0" fmla="*/ 462 w 550"/>
                <a:gd name="T1" fmla="*/ 159 h 362"/>
                <a:gd name="T2" fmla="*/ 462 w 550"/>
                <a:gd name="T3" fmla="*/ 152 h 362"/>
                <a:gd name="T4" fmla="*/ 311 w 550"/>
                <a:gd name="T5" fmla="*/ 0 h 362"/>
                <a:gd name="T6" fmla="*/ 184 w 550"/>
                <a:gd name="T7" fmla="*/ 68 h 362"/>
                <a:gd name="T8" fmla="*/ 143 w 550"/>
                <a:gd name="T9" fmla="*/ 57 h 362"/>
                <a:gd name="T10" fmla="*/ 94 w 550"/>
                <a:gd name="T11" fmla="*/ 72 h 362"/>
                <a:gd name="T12" fmla="*/ 55 w 550"/>
                <a:gd name="T13" fmla="*/ 143 h 362"/>
                <a:gd name="T14" fmla="*/ 0 w 550"/>
                <a:gd name="T15" fmla="*/ 243 h 362"/>
                <a:gd name="T16" fmla="*/ 106 w 550"/>
                <a:gd name="T17" fmla="*/ 362 h 362"/>
                <a:gd name="T18" fmla="*/ 119 w 550"/>
                <a:gd name="T19" fmla="*/ 362 h 362"/>
                <a:gd name="T20" fmla="*/ 131 w 550"/>
                <a:gd name="T21" fmla="*/ 362 h 362"/>
                <a:gd name="T22" fmla="*/ 379 w 550"/>
                <a:gd name="T23" fmla="*/ 362 h 362"/>
                <a:gd name="T24" fmla="*/ 384 w 550"/>
                <a:gd name="T25" fmla="*/ 362 h 362"/>
                <a:gd name="T26" fmla="*/ 390 w 550"/>
                <a:gd name="T27" fmla="*/ 362 h 362"/>
                <a:gd name="T28" fmla="*/ 409 w 550"/>
                <a:gd name="T29" fmla="*/ 362 h 362"/>
                <a:gd name="T30" fmla="*/ 448 w 550"/>
                <a:gd name="T31" fmla="*/ 362 h 362"/>
                <a:gd name="T32" fmla="*/ 550 w 550"/>
                <a:gd name="T33" fmla="*/ 260 h 362"/>
                <a:gd name="T34" fmla="*/ 462 w 550"/>
                <a:gd name="T35" fmla="*/ 1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0" h="362">
                  <a:moveTo>
                    <a:pt x="462" y="159"/>
                  </a:moveTo>
                  <a:cubicBezTo>
                    <a:pt x="462" y="157"/>
                    <a:pt x="462" y="154"/>
                    <a:pt x="462" y="152"/>
                  </a:cubicBezTo>
                  <a:cubicBezTo>
                    <a:pt x="462" y="68"/>
                    <a:pt x="395" y="0"/>
                    <a:pt x="311" y="0"/>
                  </a:cubicBezTo>
                  <a:cubicBezTo>
                    <a:pt x="258" y="0"/>
                    <a:pt x="211" y="28"/>
                    <a:pt x="184" y="68"/>
                  </a:cubicBezTo>
                  <a:cubicBezTo>
                    <a:pt x="172" y="61"/>
                    <a:pt x="158" y="57"/>
                    <a:pt x="143" y="57"/>
                  </a:cubicBezTo>
                  <a:cubicBezTo>
                    <a:pt x="124" y="57"/>
                    <a:pt x="108" y="62"/>
                    <a:pt x="94" y="72"/>
                  </a:cubicBezTo>
                  <a:cubicBezTo>
                    <a:pt x="70" y="87"/>
                    <a:pt x="55" y="113"/>
                    <a:pt x="55" y="143"/>
                  </a:cubicBezTo>
                  <a:cubicBezTo>
                    <a:pt x="22" y="164"/>
                    <a:pt x="0" y="201"/>
                    <a:pt x="0" y="243"/>
                  </a:cubicBezTo>
                  <a:cubicBezTo>
                    <a:pt x="0" y="305"/>
                    <a:pt x="46" y="355"/>
                    <a:pt x="106" y="362"/>
                  </a:cubicBezTo>
                  <a:cubicBezTo>
                    <a:pt x="110" y="362"/>
                    <a:pt x="115" y="362"/>
                    <a:pt x="119" y="362"/>
                  </a:cubicBezTo>
                  <a:cubicBezTo>
                    <a:pt x="123" y="362"/>
                    <a:pt x="127" y="362"/>
                    <a:pt x="131" y="362"/>
                  </a:cubicBezTo>
                  <a:cubicBezTo>
                    <a:pt x="187" y="362"/>
                    <a:pt x="318" y="362"/>
                    <a:pt x="379" y="362"/>
                  </a:cubicBezTo>
                  <a:cubicBezTo>
                    <a:pt x="381" y="362"/>
                    <a:pt x="383" y="362"/>
                    <a:pt x="384" y="362"/>
                  </a:cubicBezTo>
                  <a:cubicBezTo>
                    <a:pt x="390" y="362"/>
                    <a:pt x="390" y="362"/>
                    <a:pt x="390" y="362"/>
                  </a:cubicBezTo>
                  <a:cubicBezTo>
                    <a:pt x="394" y="362"/>
                    <a:pt x="403" y="362"/>
                    <a:pt x="409" y="362"/>
                  </a:cubicBezTo>
                  <a:cubicBezTo>
                    <a:pt x="448" y="362"/>
                    <a:pt x="448" y="362"/>
                    <a:pt x="448" y="362"/>
                  </a:cubicBezTo>
                  <a:cubicBezTo>
                    <a:pt x="505" y="361"/>
                    <a:pt x="550" y="316"/>
                    <a:pt x="550" y="260"/>
                  </a:cubicBezTo>
                  <a:cubicBezTo>
                    <a:pt x="550" y="209"/>
                    <a:pt x="512" y="166"/>
                    <a:pt x="462" y="159"/>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nvGrpSpPr>
            <p:cNvPr id="61" name="Group 60"/>
            <p:cNvGrpSpPr/>
            <p:nvPr/>
          </p:nvGrpSpPr>
          <p:grpSpPr>
            <a:xfrm>
              <a:off x="1477911" y="3632994"/>
              <a:ext cx="3095625" cy="2330450"/>
              <a:chOff x="1539876" y="3035301"/>
              <a:chExt cx="3095625" cy="2330450"/>
            </a:xfrm>
          </p:grpSpPr>
          <p:sp>
            <p:nvSpPr>
              <p:cNvPr id="12" name="Freeform 5"/>
              <p:cNvSpPr>
                <a:spLocks/>
              </p:cNvSpPr>
              <p:nvPr/>
            </p:nvSpPr>
            <p:spPr bwMode="auto">
              <a:xfrm>
                <a:off x="1539876" y="3035301"/>
                <a:ext cx="3095625" cy="2330450"/>
              </a:xfrm>
              <a:custGeom>
                <a:avLst/>
                <a:gdLst>
                  <a:gd name="T0" fmla="*/ 720 w 720"/>
                  <a:gd name="T1" fmla="*/ 14 h 542"/>
                  <a:gd name="T2" fmla="*/ 706 w 720"/>
                  <a:gd name="T3" fmla="*/ 0 h 542"/>
                  <a:gd name="T4" fmla="*/ 14 w 720"/>
                  <a:gd name="T5" fmla="*/ 0 h 542"/>
                  <a:gd name="T6" fmla="*/ 0 w 720"/>
                  <a:gd name="T7" fmla="*/ 14 h 542"/>
                  <a:gd name="T8" fmla="*/ 0 w 720"/>
                  <a:gd name="T9" fmla="*/ 485 h 542"/>
                  <a:gd name="T10" fmla="*/ 14 w 720"/>
                  <a:gd name="T11" fmla="*/ 499 h 542"/>
                  <a:gd name="T12" fmla="*/ 334 w 720"/>
                  <a:gd name="T13" fmla="*/ 499 h 542"/>
                  <a:gd name="T14" fmla="*/ 324 w 720"/>
                  <a:gd name="T15" fmla="*/ 531 h 542"/>
                  <a:gd name="T16" fmla="*/ 260 w 720"/>
                  <a:gd name="T17" fmla="*/ 531 h 542"/>
                  <a:gd name="T18" fmla="*/ 260 w 720"/>
                  <a:gd name="T19" fmla="*/ 542 h 542"/>
                  <a:gd name="T20" fmla="*/ 457 w 720"/>
                  <a:gd name="T21" fmla="*/ 542 h 542"/>
                  <a:gd name="T22" fmla="*/ 457 w 720"/>
                  <a:gd name="T23" fmla="*/ 531 h 542"/>
                  <a:gd name="T24" fmla="*/ 405 w 720"/>
                  <a:gd name="T25" fmla="*/ 531 h 542"/>
                  <a:gd name="T26" fmla="*/ 394 w 720"/>
                  <a:gd name="T27" fmla="*/ 499 h 542"/>
                  <a:gd name="T28" fmla="*/ 706 w 720"/>
                  <a:gd name="T29" fmla="*/ 499 h 542"/>
                  <a:gd name="T30" fmla="*/ 720 w 720"/>
                  <a:gd name="T31" fmla="*/ 485 h 542"/>
                  <a:gd name="T32" fmla="*/ 720 w 720"/>
                  <a:gd name="T33" fmla="*/ 1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542">
                    <a:moveTo>
                      <a:pt x="720" y="14"/>
                    </a:moveTo>
                    <a:cubicBezTo>
                      <a:pt x="720" y="6"/>
                      <a:pt x="714" y="0"/>
                      <a:pt x="706" y="0"/>
                    </a:cubicBezTo>
                    <a:cubicBezTo>
                      <a:pt x="14" y="0"/>
                      <a:pt x="14" y="0"/>
                      <a:pt x="14" y="0"/>
                    </a:cubicBezTo>
                    <a:cubicBezTo>
                      <a:pt x="6" y="0"/>
                      <a:pt x="0" y="6"/>
                      <a:pt x="0" y="14"/>
                    </a:cubicBezTo>
                    <a:cubicBezTo>
                      <a:pt x="0" y="485"/>
                      <a:pt x="0" y="485"/>
                      <a:pt x="0" y="485"/>
                    </a:cubicBezTo>
                    <a:cubicBezTo>
                      <a:pt x="0" y="493"/>
                      <a:pt x="6" y="499"/>
                      <a:pt x="14" y="499"/>
                    </a:cubicBezTo>
                    <a:cubicBezTo>
                      <a:pt x="334" y="499"/>
                      <a:pt x="334" y="499"/>
                      <a:pt x="334" y="499"/>
                    </a:cubicBezTo>
                    <a:cubicBezTo>
                      <a:pt x="324" y="531"/>
                      <a:pt x="324" y="531"/>
                      <a:pt x="324" y="531"/>
                    </a:cubicBezTo>
                    <a:cubicBezTo>
                      <a:pt x="260" y="531"/>
                      <a:pt x="260" y="531"/>
                      <a:pt x="260" y="531"/>
                    </a:cubicBezTo>
                    <a:cubicBezTo>
                      <a:pt x="260" y="542"/>
                      <a:pt x="260" y="542"/>
                      <a:pt x="260" y="542"/>
                    </a:cubicBezTo>
                    <a:cubicBezTo>
                      <a:pt x="457" y="542"/>
                      <a:pt x="457" y="542"/>
                      <a:pt x="457" y="542"/>
                    </a:cubicBezTo>
                    <a:cubicBezTo>
                      <a:pt x="457" y="531"/>
                      <a:pt x="457" y="531"/>
                      <a:pt x="457" y="531"/>
                    </a:cubicBezTo>
                    <a:cubicBezTo>
                      <a:pt x="405" y="531"/>
                      <a:pt x="405" y="531"/>
                      <a:pt x="405" y="531"/>
                    </a:cubicBezTo>
                    <a:cubicBezTo>
                      <a:pt x="394" y="499"/>
                      <a:pt x="394" y="499"/>
                      <a:pt x="394" y="499"/>
                    </a:cubicBezTo>
                    <a:cubicBezTo>
                      <a:pt x="706" y="499"/>
                      <a:pt x="706" y="499"/>
                      <a:pt x="706" y="499"/>
                    </a:cubicBezTo>
                    <a:cubicBezTo>
                      <a:pt x="714" y="499"/>
                      <a:pt x="720" y="493"/>
                      <a:pt x="720" y="485"/>
                    </a:cubicBezTo>
                    <a:lnTo>
                      <a:pt x="720" y="1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3" name="Rectangle 6"/>
              <p:cNvSpPr>
                <a:spLocks noChangeArrowheads="1"/>
              </p:cNvSpPr>
              <p:nvPr/>
            </p:nvSpPr>
            <p:spPr bwMode="auto">
              <a:xfrm>
                <a:off x="1617663" y="3111501"/>
                <a:ext cx="2944813" cy="165576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4" name="Rectangle 7"/>
              <p:cNvSpPr>
                <a:spLocks noChangeArrowheads="1"/>
              </p:cNvSpPr>
              <p:nvPr/>
            </p:nvSpPr>
            <p:spPr bwMode="auto">
              <a:xfrm>
                <a:off x="1892301" y="346075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 name="Rectangle 8"/>
              <p:cNvSpPr>
                <a:spLocks noChangeArrowheads="1"/>
              </p:cNvSpPr>
              <p:nvPr/>
            </p:nvSpPr>
            <p:spPr bwMode="auto">
              <a:xfrm>
                <a:off x="1892301" y="388620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6" name="Rectangle 9"/>
              <p:cNvSpPr>
                <a:spLocks noChangeArrowheads="1"/>
              </p:cNvSpPr>
              <p:nvPr/>
            </p:nvSpPr>
            <p:spPr bwMode="auto">
              <a:xfrm>
                <a:off x="1892301" y="4306888"/>
                <a:ext cx="395288" cy="3968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7" name="Rectangle 10"/>
              <p:cNvSpPr>
                <a:spLocks noChangeArrowheads="1"/>
              </p:cNvSpPr>
              <p:nvPr/>
            </p:nvSpPr>
            <p:spPr bwMode="auto">
              <a:xfrm>
                <a:off x="2317751" y="346075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8" name="Rectangle 11"/>
              <p:cNvSpPr>
                <a:spLocks noChangeArrowheads="1"/>
              </p:cNvSpPr>
              <p:nvPr/>
            </p:nvSpPr>
            <p:spPr bwMode="auto">
              <a:xfrm>
                <a:off x="2317751" y="388620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9" name="Rectangle 12"/>
              <p:cNvSpPr>
                <a:spLocks noChangeArrowheads="1"/>
              </p:cNvSpPr>
              <p:nvPr/>
            </p:nvSpPr>
            <p:spPr bwMode="auto">
              <a:xfrm>
                <a:off x="2317751" y="4306888"/>
                <a:ext cx="395288" cy="3968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0" name="Rectangle 13"/>
              <p:cNvSpPr>
                <a:spLocks noChangeArrowheads="1"/>
              </p:cNvSpPr>
              <p:nvPr/>
            </p:nvSpPr>
            <p:spPr bwMode="auto">
              <a:xfrm>
                <a:off x="2886076" y="3460751"/>
                <a:ext cx="820738" cy="82073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1" name="Rectangle 14"/>
              <p:cNvSpPr>
                <a:spLocks noChangeArrowheads="1"/>
              </p:cNvSpPr>
              <p:nvPr/>
            </p:nvSpPr>
            <p:spPr bwMode="auto">
              <a:xfrm>
                <a:off x="2886076" y="4306888"/>
                <a:ext cx="395288" cy="3968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2" name="Rectangle 15"/>
              <p:cNvSpPr>
                <a:spLocks noChangeArrowheads="1"/>
              </p:cNvSpPr>
              <p:nvPr/>
            </p:nvSpPr>
            <p:spPr bwMode="auto">
              <a:xfrm>
                <a:off x="3311526" y="4306888"/>
                <a:ext cx="395288" cy="3968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3" name="Rectangle 16"/>
              <p:cNvSpPr>
                <a:spLocks noChangeArrowheads="1"/>
              </p:cNvSpPr>
              <p:nvPr/>
            </p:nvSpPr>
            <p:spPr bwMode="auto">
              <a:xfrm>
                <a:off x="3741738" y="346075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4" name="Rectangle 17"/>
              <p:cNvSpPr>
                <a:spLocks noChangeArrowheads="1"/>
              </p:cNvSpPr>
              <p:nvPr/>
            </p:nvSpPr>
            <p:spPr bwMode="auto">
              <a:xfrm>
                <a:off x="3741738" y="388620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5" name="Rectangle 18"/>
              <p:cNvSpPr>
                <a:spLocks noChangeArrowheads="1"/>
              </p:cNvSpPr>
              <p:nvPr/>
            </p:nvSpPr>
            <p:spPr bwMode="auto">
              <a:xfrm>
                <a:off x="3741738" y="4306888"/>
                <a:ext cx="395288" cy="3968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6" name="Rectangle 19"/>
              <p:cNvSpPr>
                <a:spLocks noChangeArrowheads="1"/>
              </p:cNvSpPr>
              <p:nvPr/>
            </p:nvSpPr>
            <p:spPr bwMode="auto">
              <a:xfrm>
                <a:off x="4167188" y="346075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7" name="Rectangle 20"/>
              <p:cNvSpPr>
                <a:spLocks noChangeArrowheads="1"/>
              </p:cNvSpPr>
              <p:nvPr/>
            </p:nvSpPr>
            <p:spPr bwMode="auto">
              <a:xfrm>
                <a:off x="4167188" y="3886201"/>
                <a:ext cx="395288" cy="39528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8" name="Rectangle 21"/>
              <p:cNvSpPr>
                <a:spLocks noChangeArrowheads="1"/>
              </p:cNvSpPr>
              <p:nvPr/>
            </p:nvSpPr>
            <p:spPr bwMode="auto">
              <a:xfrm>
                <a:off x="4167188" y="4306888"/>
                <a:ext cx="395288" cy="3968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29" name="Freeform 22"/>
              <p:cNvSpPr>
                <a:spLocks/>
              </p:cNvSpPr>
              <p:nvPr/>
            </p:nvSpPr>
            <p:spPr bwMode="auto">
              <a:xfrm>
                <a:off x="4308476" y="3198813"/>
                <a:ext cx="185738" cy="184150"/>
              </a:xfrm>
              <a:custGeom>
                <a:avLst/>
                <a:gdLst>
                  <a:gd name="T0" fmla="*/ 8 w 43"/>
                  <a:gd name="T1" fmla="*/ 32 h 43"/>
                  <a:gd name="T2" fmla="*/ 8 w 43"/>
                  <a:gd name="T3" fmla="*/ 32 h 43"/>
                  <a:gd name="T4" fmla="*/ 18 w 43"/>
                  <a:gd name="T5" fmla="*/ 31 h 43"/>
                  <a:gd name="T6" fmla="*/ 19 w 43"/>
                  <a:gd name="T7" fmla="*/ 31 h 43"/>
                  <a:gd name="T8" fmla="*/ 19 w 43"/>
                  <a:gd name="T9" fmla="*/ 30 h 43"/>
                  <a:gd name="T10" fmla="*/ 14 w 43"/>
                  <a:gd name="T11" fmla="*/ 30 h 43"/>
                  <a:gd name="T12" fmla="*/ 13 w 43"/>
                  <a:gd name="T13" fmla="*/ 16 h 43"/>
                  <a:gd name="T14" fmla="*/ 21 w 43"/>
                  <a:gd name="T15" fmla="*/ 6 h 43"/>
                  <a:gd name="T16" fmla="*/ 27 w 43"/>
                  <a:gd name="T17" fmla="*/ 10 h 43"/>
                  <a:gd name="T18" fmla="*/ 32 w 43"/>
                  <a:gd name="T19" fmla="*/ 18 h 43"/>
                  <a:gd name="T20" fmla="*/ 31 w 43"/>
                  <a:gd name="T21" fmla="*/ 30 h 43"/>
                  <a:gd name="T22" fmla="*/ 25 w 43"/>
                  <a:gd name="T23" fmla="*/ 30 h 43"/>
                  <a:gd name="T24" fmla="*/ 25 w 43"/>
                  <a:gd name="T25" fmla="*/ 31 h 43"/>
                  <a:gd name="T26" fmla="*/ 26 w 43"/>
                  <a:gd name="T27" fmla="*/ 31 h 43"/>
                  <a:gd name="T28" fmla="*/ 26 w 43"/>
                  <a:gd name="T29" fmla="*/ 31 h 43"/>
                  <a:gd name="T30" fmla="*/ 36 w 43"/>
                  <a:gd name="T31" fmla="*/ 32 h 43"/>
                  <a:gd name="T32" fmla="*/ 36 w 43"/>
                  <a:gd name="T33" fmla="*/ 32 h 43"/>
                  <a:gd name="T34" fmla="*/ 40 w 43"/>
                  <a:gd name="T35" fmla="*/ 43 h 43"/>
                  <a:gd name="T36" fmla="*/ 43 w 43"/>
                  <a:gd name="T37" fmla="*/ 43 h 43"/>
                  <a:gd name="T38" fmla="*/ 43 w 43"/>
                  <a:gd name="T39" fmla="*/ 0 h 43"/>
                  <a:gd name="T40" fmla="*/ 0 w 43"/>
                  <a:gd name="T41" fmla="*/ 0 h 43"/>
                  <a:gd name="T42" fmla="*/ 0 w 43"/>
                  <a:gd name="T43" fmla="*/ 43 h 43"/>
                  <a:gd name="T44" fmla="*/ 4 w 43"/>
                  <a:gd name="T45" fmla="*/ 43 h 43"/>
                  <a:gd name="T46" fmla="*/ 8 w 43"/>
                  <a:gd name="T47" fmla="*/ 32 h 43"/>
                  <a:gd name="T48" fmla="*/ 8 w 43"/>
                  <a:gd name="T49"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3">
                    <a:moveTo>
                      <a:pt x="8" y="32"/>
                    </a:moveTo>
                    <a:cubicBezTo>
                      <a:pt x="8" y="32"/>
                      <a:pt x="8" y="32"/>
                      <a:pt x="8" y="32"/>
                    </a:cubicBezTo>
                    <a:cubicBezTo>
                      <a:pt x="18" y="31"/>
                      <a:pt x="18" y="31"/>
                      <a:pt x="18" y="31"/>
                    </a:cubicBezTo>
                    <a:cubicBezTo>
                      <a:pt x="19" y="31"/>
                      <a:pt x="19" y="31"/>
                      <a:pt x="19" y="31"/>
                    </a:cubicBezTo>
                    <a:cubicBezTo>
                      <a:pt x="19" y="30"/>
                      <a:pt x="19" y="30"/>
                      <a:pt x="19" y="30"/>
                    </a:cubicBezTo>
                    <a:cubicBezTo>
                      <a:pt x="17" y="30"/>
                      <a:pt x="15" y="30"/>
                      <a:pt x="14" y="30"/>
                    </a:cubicBezTo>
                    <a:cubicBezTo>
                      <a:pt x="13" y="24"/>
                      <a:pt x="13" y="17"/>
                      <a:pt x="13" y="16"/>
                    </a:cubicBezTo>
                    <a:cubicBezTo>
                      <a:pt x="13" y="11"/>
                      <a:pt x="16" y="6"/>
                      <a:pt x="21" y="6"/>
                    </a:cubicBezTo>
                    <a:cubicBezTo>
                      <a:pt x="23" y="6"/>
                      <a:pt x="25" y="8"/>
                      <a:pt x="27" y="10"/>
                    </a:cubicBezTo>
                    <a:cubicBezTo>
                      <a:pt x="30" y="11"/>
                      <a:pt x="32" y="14"/>
                      <a:pt x="32" y="18"/>
                    </a:cubicBezTo>
                    <a:cubicBezTo>
                      <a:pt x="32" y="18"/>
                      <a:pt x="31" y="24"/>
                      <a:pt x="31" y="30"/>
                    </a:cubicBezTo>
                    <a:cubicBezTo>
                      <a:pt x="29" y="30"/>
                      <a:pt x="27" y="30"/>
                      <a:pt x="25" y="30"/>
                    </a:cubicBezTo>
                    <a:cubicBezTo>
                      <a:pt x="25" y="31"/>
                      <a:pt x="25" y="31"/>
                      <a:pt x="25" y="31"/>
                    </a:cubicBezTo>
                    <a:cubicBezTo>
                      <a:pt x="26" y="31"/>
                      <a:pt x="26" y="31"/>
                      <a:pt x="26" y="31"/>
                    </a:cubicBezTo>
                    <a:cubicBezTo>
                      <a:pt x="26" y="31"/>
                      <a:pt x="26" y="31"/>
                      <a:pt x="26" y="31"/>
                    </a:cubicBezTo>
                    <a:cubicBezTo>
                      <a:pt x="36" y="32"/>
                      <a:pt x="36" y="32"/>
                      <a:pt x="36" y="32"/>
                    </a:cubicBezTo>
                    <a:cubicBezTo>
                      <a:pt x="36" y="32"/>
                      <a:pt x="36" y="32"/>
                      <a:pt x="36" y="32"/>
                    </a:cubicBezTo>
                    <a:cubicBezTo>
                      <a:pt x="38" y="36"/>
                      <a:pt x="39" y="40"/>
                      <a:pt x="40" y="43"/>
                    </a:cubicBezTo>
                    <a:cubicBezTo>
                      <a:pt x="43" y="43"/>
                      <a:pt x="43" y="43"/>
                      <a:pt x="43" y="43"/>
                    </a:cubicBezTo>
                    <a:cubicBezTo>
                      <a:pt x="43" y="0"/>
                      <a:pt x="43" y="0"/>
                      <a:pt x="43" y="0"/>
                    </a:cubicBezTo>
                    <a:cubicBezTo>
                      <a:pt x="0" y="0"/>
                      <a:pt x="0" y="0"/>
                      <a:pt x="0" y="0"/>
                    </a:cubicBezTo>
                    <a:cubicBezTo>
                      <a:pt x="0" y="43"/>
                      <a:pt x="0" y="43"/>
                      <a:pt x="0" y="43"/>
                    </a:cubicBezTo>
                    <a:cubicBezTo>
                      <a:pt x="4" y="43"/>
                      <a:pt x="4" y="43"/>
                      <a:pt x="4" y="43"/>
                    </a:cubicBezTo>
                    <a:cubicBezTo>
                      <a:pt x="5" y="40"/>
                      <a:pt x="6" y="36"/>
                      <a:pt x="8" y="32"/>
                    </a:cubicBezTo>
                    <a:cubicBezTo>
                      <a:pt x="8" y="32"/>
                      <a:pt x="8" y="32"/>
                      <a:pt x="8" y="32"/>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30" name="Freeform 23"/>
              <p:cNvSpPr>
                <a:spLocks/>
              </p:cNvSpPr>
              <p:nvPr/>
            </p:nvSpPr>
            <p:spPr bwMode="auto">
              <a:xfrm>
                <a:off x="4325938" y="3224213"/>
                <a:ext cx="153988" cy="158750"/>
              </a:xfrm>
              <a:custGeom>
                <a:avLst/>
                <a:gdLst>
                  <a:gd name="T0" fmla="*/ 32 w 36"/>
                  <a:gd name="T1" fmla="*/ 26 h 37"/>
                  <a:gd name="T2" fmla="*/ 32 w 36"/>
                  <a:gd name="T3" fmla="*/ 26 h 37"/>
                  <a:gd name="T4" fmla="*/ 22 w 36"/>
                  <a:gd name="T5" fmla="*/ 25 h 37"/>
                  <a:gd name="T6" fmla="*/ 22 w 36"/>
                  <a:gd name="T7" fmla="*/ 25 h 37"/>
                  <a:gd name="T8" fmla="*/ 21 w 36"/>
                  <a:gd name="T9" fmla="*/ 25 h 37"/>
                  <a:gd name="T10" fmla="*/ 21 w 36"/>
                  <a:gd name="T11" fmla="*/ 24 h 37"/>
                  <a:gd name="T12" fmla="*/ 27 w 36"/>
                  <a:gd name="T13" fmla="*/ 24 h 37"/>
                  <a:gd name="T14" fmla="*/ 28 w 36"/>
                  <a:gd name="T15" fmla="*/ 12 h 37"/>
                  <a:gd name="T16" fmla="*/ 23 w 36"/>
                  <a:gd name="T17" fmla="*/ 4 h 37"/>
                  <a:gd name="T18" fmla="*/ 17 w 36"/>
                  <a:gd name="T19" fmla="*/ 0 h 37"/>
                  <a:gd name="T20" fmla="*/ 9 w 36"/>
                  <a:gd name="T21" fmla="*/ 10 h 37"/>
                  <a:gd name="T22" fmla="*/ 10 w 36"/>
                  <a:gd name="T23" fmla="*/ 24 h 37"/>
                  <a:gd name="T24" fmla="*/ 15 w 36"/>
                  <a:gd name="T25" fmla="*/ 24 h 37"/>
                  <a:gd name="T26" fmla="*/ 15 w 36"/>
                  <a:gd name="T27" fmla="*/ 25 h 37"/>
                  <a:gd name="T28" fmla="*/ 14 w 36"/>
                  <a:gd name="T29" fmla="*/ 25 h 37"/>
                  <a:gd name="T30" fmla="*/ 4 w 36"/>
                  <a:gd name="T31" fmla="*/ 26 h 37"/>
                  <a:gd name="T32" fmla="*/ 4 w 36"/>
                  <a:gd name="T33" fmla="*/ 26 h 37"/>
                  <a:gd name="T34" fmla="*/ 4 w 36"/>
                  <a:gd name="T35" fmla="*/ 26 h 37"/>
                  <a:gd name="T36" fmla="*/ 0 w 36"/>
                  <a:gd name="T37" fmla="*/ 37 h 37"/>
                  <a:gd name="T38" fmla="*/ 36 w 36"/>
                  <a:gd name="T39" fmla="*/ 37 h 37"/>
                  <a:gd name="T40" fmla="*/ 32 w 36"/>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7">
                    <a:moveTo>
                      <a:pt x="32" y="26"/>
                    </a:moveTo>
                    <a:cubicBezTo>
                      <a:pt x="32" y="26"/>
                      <a:pt x="32" y="26"/>
                      <a:pt x="32" y="26"/>
                    </a:cubicBezTo>
                    <a:cubicBezTo>
                      <a:pt x="22" y="25"/>
                      <a:pt x="22" y="25"/>
                      <a:pt x="22" y="25"/>
                    </a:cubicBezTo>
                    <a:cubicBezTo>
                      <a:pt x="22" y="25"/>
                      <a:pt x="22" y="25"/>
                      <a:pt x="22" y="25"/>
                    </a:cubicBezTo>
                    <a:cubicBezTo>
                      <a:pt x="21" y="25"/>
                      <a:pt x="21" y="25"/>
                      <a:pt x="21" y="25"/>
                    </a:cubicBezTo>
                    <a:cubicBezTo>
                      <a:pt x="21" y="24"/>
                      <a:pt x="21" y="24"/>
                      <a:pt x="21" y="24"/>
                    </a:cubicBezTo>
                    <a:cubicBezTo>
                      <a:pt x="23" y="24"/>
                      <a:pt x="25" y="24"/>
                      <a:pt x="27" y="24"/>
                    </a:cubicBezTo>
                    <a:cubicBezTo>
                      <a:pt x="27" y="18"/>
                      <a:pt x="28" y="12"/>
                      <a:pt x="28" y="12"/>
                    </a:cubicBezTo>
                    <a:cubicBezTo>
                      <a:pt x="28" y="8"/>
                      <a:pt x="26" y="5"/>
                      <a:pt x="23" y="4"/>
                    </a:cubicBezTo>
                    <a:cubicBezTo>
                      <a:pt x="21" y="2"/>
                      <a:pt x="19" y="0"/>
                      <a:pt x="17" y="0"/>
                    </a:cubicBezTo>
                    <a:cubicBezTo>
                      <a:pt x="12" y="0"/>
                      <a:pt x="9" y="5"/>
                      <a:pt x="9" y="10"/>
                    </a:cubicBezTo>
                    <a:cubicBezTo>
                      <a:pt x="9" y="11"/>
                      <a:pt x="9" y="18"/>
                      <a:pt x="10" y="24"/>
                    </a:cubicBezTo>
                    <a:cubicBezTo>
                      <a:pt x="11" y="24"/>
                      <a:pt x="13" y="24"/>
                      <a:pt x="15" y="24"/>
                    </a:cubicBezTo>
                    <a:cubicBezTo>
                      <a:pt x="15" y="25"/>
                      <a:pt x="15" y="25"/>
                      <a:pt x="15" y="25"/>
                    </a:cubicBezTo>
                    <a:cubicBezTo>
                      <a:pt x="14" y="25"/>
                      <a:pt x="14" y="25"/>
                      <a:pt x="14" y="25"/>
                    </a:cubicBezTo>
                    <a:cubicBezTo>
                      <a:pt x="4" y="26"/>
                      <a:pt x="4" y="26"/>
                      <a:pt x="4" y="26"/>
                    </a:cubicBezTo>
                    <a:cubicBezTo>
                      <a:pt x="4" y="26"/>
                      <a:pt x="4" y="26"/>
                      <a:pt x="4" y="26"/>
                    </a:cubicBezTo>
                    <a:cubicBezTo>
                      <a:pt x="4" y="26"/>
                      <a:pt x="4" y="26"/>
                      <a:pt x="4" y="26"/>
                    </a:cubicBezTo>
                    <a:cubicBezTo>
                      <a:pt x="2" y="30"/>
                      <a:pt x="1" y="34"/>
                      <a:pt x="0" y="37"/>
                    </a:cubicBezTo>
                    <a:cubicBezTo>
                      <a:pt x="36" y="37"/>
                      <a:pt x="36" y="37"/>
                      <a:pt x="36" y="37"/>
                    </a:cubicBezTo>
                    <a:cubicBezTo>
                      <a:pt x="35" y="34"/>
                      <a:pt x="34" y="30"/>
                      <a:pt x="32" y="2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32" name="Freeform 25"/>
              <p:cNvSpPr>
                <a:spLocks noEditPoints="1"/>
              </p:cNvSpPr>
              <p:nvPr/>
            </p:nvSpPr>
            <p:spPr bwMode="auto">
              <a:xfrm>
                <a:off x="3890963" y="3571876"/>
                <a:ext cx="103188" cy="173038"/>
              </a:xfrm>
              <a:custGeom>
                <a:avLst/>
                <a:gdLst>
                  <a:gd name="T0" fmla="*/ 21 w 24"/>
                  <a:gd name="T1" fmla="*/ 4 h 40"/>
                  <a:gd name="T2" fmla="*/ 12 w 24"/>
                  <a:gd name="T3" fmla="*/ 0 h 40"/>
                  <a:gd name="T4" fmla="*/ 4 w 24"/>
                  <a:gd name="T5" fmla="*/ 4 h 40"/>
                  <a:gd name="T6" fmla="*/ 0 w 24"/>
                  <a:gd name="T7" fmla="*/ 12 h 40"/>
                  <a:gd name="T8" fmla="*/ 2 w 24"/>
                  <a:gd name="T9" fmla="*/ 20 h 40"/>
                  <a:gd name="T10" fmla="*/ 8 w 24"/>
                  <a:gd name="T11" fmla="*/ 28 h 40"/>
                  <a:gd name="T12" fmla="*/ 11 w 24"/>
                  <a:gd name="T13" fmla="*/ 40 h 40"/>
                  <a:gd name="T14" fmla="*/ 13 w 24"/>
                  <a:gd name="T15" fmla="*/ 40 h 40"/>
                  <a:gd name="T16" fmla="*/ 18 w 24"/>
                  <a:gd name="T17" fmla="*/ 25 h 40"/>
                  <a:gd name="T18" fmla="*/ 22 w 24"/>
                  <a:gd name="T19" fmla="*/ 20 h 40"/>
                  <a:gd name="T20" fmla="*/ 24 w 24"/>
                  <a:gd name="T21" fmla="*/ 12 h 40"/>
                  <a:gd name="T22" fmla="*/ 21 w 24"/>
                  <a:gd name="T23" fmla="*/ 4 h 40"/>
                  <a:gd name="T24" fmla="*/ 12 w 24"/>
                  <a:gd name="T25" fmla="*/ 19 h 40"/>
                  <a:gd name="T26" fmla="*/ 6 w 24"/>
                  <a:gd name="T27" fmla="*/ 13 h 40"/>
                  <a:gd name="T28" fmla="*/ 12 w 24"/>
                  <a:gd name="T29" fmla="*/ 7 h 40"/>
                  <a:gd name="T30" fmla="*/ 18 w 24"/>
                  <a:gd name="T31" fmla="*/ 13 h 40"/>
                  <a:gd name="T32" fmla="*/ 12 w 24"/>
                  <a:gd name="T33"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0">
                    <a:moveTo>
                      <a:pt x="21" y="4"/>
                    </a:moveTo>
                    <a:cubicBezTo>
                      <a:pt x="18" y="2"/>
                      <a:pt x="15" y="0"/>
                      <a:pt x="12" y="0"/>
                    </a:cubicBezTo>
                    <a:cubicBezTo>
                      <a:pt x="9" y="0"/>
                      <a:pt x="6" y="2"/>
                      <a:pt x="4" y="4"/>
                    </a:cubicBezTo>
                    <a:cubicBezTo>
                      <a:pt x="1" y="6"/>
                      <a:pt x="0" y="9"/>
                      <a:pt x="0" y="12"/>
                    </a:cubicBezTo>
                    <a:cubicBezTo>
                      <a:pt x="0" y="15"/>
                      <a:pt x="1" y="18"/>
                      <a:pt x="2" y="20"/>
                    </a:cubicBezTo>
                    <a:cubicBezTo>
                      <a:pt x="4" y="23"/>
                      <a:pt x="6" y="25"/>
                      <a:pt x="8" y="28"/>
                    </a:cubicBezTo>
                    <a:cubicBezTo>
                      <a:pt x="10" y="31"/>
                      <a:pt x="11" y="34"/>
                      <a:pt x="11" y="40"/>
                    </a:cubicBezTo>
                    <a:cubicBezTo>
                      <a:pt x="13" y="40"/>
                      <a:pt x="13" y="40"/>
                      <a:pt x="13" y="40"/>
                    </a:cubicBezTo>
                    <a:cubicBezTo>
                      <a:pt x="13" y="32"/>
                      <a:pt x="16" y="28"/>
                      <a:pt x="18" y="25"/>
                    </a:cubicBezTo>
                    <a:cubicBezTo>
                      <a:pt x="20" y="23"/>
                      <a:pt x="21" y="22"/>
                      <a:pt x="22" y="20"/>
                    </a:cubicBezTo>
                    <a:cubicBezTo>
                      <a:pt x="24" y="18"/>
                      <a:pt x="24" y="15"/>
                      <a:pt x="24" y="12"/>
                    </a:cubicBezTo>
                    <a:cubicBezTo>
                      <a:pt x="24" y="9"/>
                      <a:pt x="23" y="6"/>
                      <a:pt x="21" y="4"/>
                    </a:cubicBezTo>
                    <a:close/>
                    <a:moveTo>
                      <a:pt x="12" y="19"/>
                    </a:moveTo>
                    <a:cubicBezTo>
                      <a:pt x="9" y="19"/>
                      <a:pt x="6" y="16"/>
                      <a:pt x="6" y="13"/>
                    </a:cubicBezTo>
                    <a:cubicBezTo>
                      <a:pt x="6" y="10"/>
                      <a:pt x="9" y="7"/>
                      <a:pt x="12" y="7"/>
                    </a:cubicBezTo>
                    <a:cubicBezTo>
                      <a:pt x="15" y="7"/>
                      <a:pt x="18" y="10"/>
                      <a:pt x="18" y="13"/>
                    </a:cubicBezTo>
                    <a:cubicBezTo>
                      <a:pt x="18" y="16"/>
                      <a:pt x="15" y="19"/>
                      <a:pt x="1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33" name="Freeform 26"/>
              <p:cNvSpPr>
                <a:spLocks noEditPoints="1"/>
              </p:cNvSpPr>
              <p:nvPr/>
            </p:nvSpPr>
            <p:spPr bwMode="auto">
              <a:xfrm>
                <a:off x="4287838" y="3568701"/>
                <a:ext cx="158750" cy="176213"/>
              </a:xfrm>
              <a:custGeom>
                <a:avLst/>
                <a:gdLst>
                  <a:gd name="T0" fmla="*/ 15 w 37"/>
                  <a:gd name="T1" fmla="*/ 4 h 41"/>
                  <a:gd name="T2" fmla="*/ 4 w 37"/>
                  <a:gd name="T3" fmla="*/ 3 h 41"/>
                  <a:gd name="T4" fmla="*/ 2 w 37"/>
                  <a:gd name="T5" fmla="*/ 14 h 41"/>
                  <a:gd name="T6" fmla="*/ 15 w 37"/>
                  <a:gd name="T7" fmla="*/ 4 h 41"/>
                  <a:gd name="T8" fmla="*/ 26 w 37"/>
                  <a:gd name="T9" fmla="*/ 26 h 41"/>
                  <a:gd name="T10" fmla="*/ 28 w 37"/>
                  <a:gd name="T11" fmla="*/ 24 h 41"/>
                  <a:gd name="T12" fmla="*/ 26 w 37"/>
                  <a:gd name="T13" fmla="*/ 22 h 41"/>
                  <a:gd name="T14" fmla="*/ 21 w 37"/>
                  <a:gd name="T15" fmla="*/ 22 h 41"/>
                  <a:gd name="T16" fmla="*/ 21 w 37"/>
                  <a:gd name="T17" fmla="*/ 15 h 41"/>
                  <a:gd name="T18" fmla="*/ 19 w 37"/>
                  <a:gd name="T19" fmla="*/ 13 h 41"/>
                  <a:gd name="T20" fmla="*/ 17 w 37"/>
                  <a:gd name="T21" fmla="*/ 15 h 41"/>
                  <a:gd name="T22" fmla="*/ 17 w 37"/>
                  <a:gd name="T23" fmla="*/ 24 h 41"/>
                  <a:gd name="T24" fmla="*/ 19 w 37"/>
                  <a:gd name="T25" fmla="*/ 26 h 41"/>
                  <a:gd name="T26" fmla="*/ 26 w 37"/>
                  <a:gd name="T27" fmla="*/ 26 h 41"/>
                  <a:gd name="T28" fmla="*/ 26 w 37"/>
                  <a:gd name="T29" fmla="*/ 26 h 41"/>
                  <a:gd name="T30" fmla="*/ 19 w 37"/>
                  <a:gd name="T31" fmla="*/ 10 h 41"/>
                  <a:gd name="T32" fmla="*/ 32 w 37"/>
                  <a:gd name="T33" fmla="*/ 24 h 41"/>
                  <a:gd name="T34" fmla="*/ 19 w 37"/>
                  <a:gd name="T35" fmla="*/ 38 h 41"/>
                  <a:gd name="T36" fmla="*/ 5 w 37"/>
                  <a:gd name="T37" fmla="*/ 24 h 41"/>
                  <a:gd name="T38" fmla="*/ 19 w 37"/>
                  <a:gd name="T39" fmla="*/ 10 h 41"/>
                  <a:gd name="T40" fmla="*/ 19 w 37"/>
                  <a:gd name="T41" fmla="*/ 41 h 41"/>
                  <a:gd name="T42" fmla="*/ 36 w 37"/>
                  <a:gd name="T43" fmla="*/ 24 h 41"/>
                  <a:gd name="T44" fmla="*/ 19 w 37"/>
                  <a:gd name="T45" fmla="*/ 7 h 41"/>
                  <a:gd name="T46" fmla="*/ 2 w 37"/>
                  <a:gd name="T47" fmla="*/ 24 h 41"/>
                  <a:gd name="T48" fmla="*/ 19 w 37"/>
                  <a:gd name="T49" fmla="*/ 41 h 41"/>
                  <a:gd name="T50" fmla="*/ 22 w 37"/>
                  <a:gd name="T51" fmla="*/ 4 h 41"/>
                  <a:gd name="T52" fmla="*/ 32 w 37"/>
                  <a:gd name="T53" fmla="*/ 3 h 41"/>
                  <a:gd name="T54" fmla="*/ 35 w 37"/>
                  <a:gd name="T55" fmla="*/ 12 h 41"/>
                  <a:gd name="T56" fmla="*/ 22 w 37"/>
                  <a:gd name="T5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1">
                    <a:moveTo>
                      <a:pt x="15" y="4"/>
                    </a:moveTo>
                    <a:cubicBezTo>
                      <a:pt x="12" y="1"/>
                      <a:pt x="9" y="0"/>
                      <a:pt x="4" y="3"/>
                    </a:cubicBezTo>
                    <a:cubicBezTo>
                      <a:pt x="0" y="6"/>
                      <a:pt x="0" y="10"/>
                      <a:pt x="2" y="14"/>
                    </a:cubicBezTo>
                    <a:cubicBezTo>
                      <a:pt x="5" y="9"/>
                      <a:pt x="10" y="6"/>
                      <a:pt x="15" y="4"/>
                    </a:cubicBezTo>
                    <a:moveTo>
                      <a:pt x="26" y="26"/>
                    </a:moveTo>
                    <a:cubicBezTo>
                      <a:pt x="27" y="26"/>
                      <a:pt x="28" y="25"/>
                      <a:pt x="28" y="24"/>
                    </a:cubicBezTo>
                    <a:cubicBezTo>
                      <a:pt x="28" y="23"/>
                      <a:pt x="27" y="22"/>
                      <a:pt x="26" y="22"/>
                    </a:cubicBezTo>
                    <a:cubicBezTo>
                      <a:pt x="21" y="22"/>
                      <a:pt x="21" y="22"/>
                      <a:pt x="21" y="22"/>
                    </a:cubicBezTo>
                    <a:cubicBezTo>
                      <a:pt x="21" y="15"/>
                      <a:pt x="21" y="15"/>
                      <a:pt x="21" y="15"/>
                    </a:cubicBezTo>
                    <a:cubicBezTo>
                      <a:pt x="21" y="14"/>
                      <a:pt x="20" y="13"/>
                      <a:pt x="19" y="13"/>
                    </a:cubicBezTo>
                    <a:cubicBezTo>
                      <a:pt x="18" y="13"/>
                      <a:pt x="17" y="14"/>
                      <a:pt x="17" y="15"/>
                    </a:cubicBezTo>
                    <a:cubicBezTo>
                      <a:pt x="17" y="24"/>
                      <a:pt x="17" y="24"/>
                      <a:pt x="17" y="24"/>
                    </a:cubicBezTo>
                    <a:cubicBezTo>
                      <a:pt x="17" y="25"/>
                      <a:pt x="18" y="26"/>
                      <a:pt x="19" y="26"/>
                    </a:cubicBezTo>
                    <a:cubicBezTo>
                      <a:pt x="26" y="26"/>
                      <a:pt x="26" y="26"/>
                      <a:pt x="26" y="26"/>
                    </a:cubicBezTo>
                    <a:cubicBezTo>
                      <a:pt x="26" y="26"/>
                      <a:pt x="26" y="26"/>
                      <a:pt x="26" y="26"/>
                    </a:cubicBezTo>
                    <a:close/>
                    <a:moveTo>
                      <a:pt x="19" y="10"/>
                    </a:moveTo>
                    <a:cubicBezTo>
                      <a:pt x="26" y="10"/>
                      <a:pt x="32" y="17"/>
                      <a:pt x="32" y="24"/>
                    </a:cubicBezTo>
                    <a:cubicBezTo>
                      <a:pt x="32" y="32"/>
                      <a:pt x="26" y="38"/>
                      <a:pt x="19" y="38"/>
                    </a:cubicBezTo>
                    <a:cubicBezTo>
                      <a:pt x="11" y="38"/>
                      <a:pt x="5" y="32"/>
                      <a:pt x="5" y="24"/>
                    </a:cubicBezTo>
                    <a:cubicBezTo>
                      <a:pt x="5" y="17"/>
                      <a:pt x="11" y="10"/>
                      <a:pt x="19" y="10"/>
                    </a:cubicBezTo>
                    <a:moveTo>
                      <a:pt x="19" y="41"/>
                    </a:moveTo>
                    <a:cubicBezTo>
                      <a:pt x="28" y="41"/>
                      <a:pt x="36" y="34"/>
                      <a:pt x="36" y="24"/>
                    </a:cubicBezTo>
                    <a:cubicBezTo>
                      <a:pt x="36" y="15"/>
                      <a:pt x="28" y="7"/>
                      <a:pt x="19" y="7"/>
                    </a:cubicBezTo>
                    <a:cubicBezTo>
                      <a:pt x="9" y="7"/>
                      <a:pt x="2" y="15"/>
                      <a:pt x="2" y="24"/>
                    </a:cubicBezTo>
                    <a:cubicBezTo>
                      <a:pt x="2" y="34"/>
                      <a:pt x="9" y="41"/>
                      <a:pt x="19" y="41"/>
                    </a:cubicBezTo>
                    <a:moveTo>
                      <a:pt x="22" y="4"/>
                    </a:moveTo>
                    <a:cubicBezTo>
                      <a:pt x="24" y="1"/>
                      <a:pt x="28" y="0"/>
                      <a:pt x="32" y="3"/>
                    </a:cubicBezTo>
                    <a:cubicBezTo>
                      <a:pt x="37" y="6"/>
                      <a:pt x="37" y="9"/>
                      <a:pt x="35" y="12"/>
                    </a:cubicBezTo>
                    <a:cubicBezTo>
                      <a:pt x="32" y="8"/>
                      <a:pt x="27" y="5"/>
                      <a:pt x="2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34" name="Freeform 27"/>
              <p:cNvSpPr>
                <a:spLocks noEditPoints="1"/>
              </p:cNvSpPr>
              <p:nvPr/>
            </p:nvSpPr>
            <p:spPr bwMode="auto">
              <a:xfrm>
                <a:off x="3852863" y="3997326"/>
                <a:ext cx="180975" cy="176213"/>
              </a:xfrm>
              <a:custGeom>
                <a:avLst/>
                <a:gdLst>
                  <a:gd name="T0" fmla="*/ 18 w 42"/>
                  <a:gd name="T1" fmla="*/ 7 h 41"/>
                  <a:gd name="T2" fmla="*/ 18 w 42"/>
                  <a:gd name="T3" fmla="*/ 2 h 41"/>
                  <a:gd name="T4" fmla="*/ 21 w 42"/>
                  <a:gd name="T5" fmla="*/ 0 h 41"/>
                  <a:gd name="T6" fmla="*/ 23 w 42"/>
                  <a:gd name="T7" fmla="*/ 2 h 41"/>
                  <a:gd name="T8" fmla="*/ 23 w 42"/>
                  <a:gd name="T9" fmla="*/ 7 h 41"/>
                  <a:gd name="T10" fmla="*/ 21 w 42"/>
                  <a:gd name="T11" fmla="*/ 7 h 41"/>
                  <a:gd name="T12" fmla="*/ 18 w 42"/>
                  <a:gd name="T13" fmla="*/ 7 h 41"/>
                  <a:gd name="T14" fmla="*/ 7 w 42"/>
                  <a:gd name="T15" fmla="*/ 20 h 41"/>
                  <a:gd name="T16" fmla="*/ 7 w 42"/>
                  <a:gd name="T17" fmla="*/ 18 h 41"/>
                  <a:gd name="T18" fmla="*/ 2 w 42"/>
                  <a:gd name="T19" fmla="*/ 18 h 41"/>
                  <a:gd name="T20" fmla="*/ 0 w 42"/>
                  <a:gd name="T21" fmla="*/ 20 h 41"/>
                  <a:gd name="T22" fmla="*/ 2 w 42"/>
                  <a:gd name="T23" fmla="*/ 22 h 41"/>
                  <a:gd name="T24" fmla="*/ 7 w 42"/>
                  <a:gd name="T25" fmla="*/ 22 h 41"/>
                  <a:gd name="T26" fmla="*/ 7 w 42"/>
                  <a:gd name="T27" fmla="*/ 20 h 41"/>
                  <a:gd name="T28" fmla="*/ 10 w 42"/>
                  <a:gd name="T29" fmla="*/ 13 h 41"/>
                  <a:gd name="T30" fmla="*/ 13 w 42"/>
                  <a:gd name="T31" fmla="*/ 9 h 41"/>
                  <a:gd name="T32" fmla="*/ 9 w 42"/>
                  <a:gd name="T33" fmla="*/ 6 h 41"/>
                  <a:gd name="T34" fmla="*/ 6 w 42"/>
                  <a:gd name="T35" fmla="*/ 6 h 41"/>
                  <a:gd name="T36" fmla="*/ 6 w 42"/>
                  <a:gd name="T37" fmla="*/ 9 h 41"/>
                  <a:gd name="T38" fmla="*/ 10 w 42"/>
                  <a:gd name="T39" fmla="*/ 13 h 41"/>
                  <a:gd name="T40" fmla="*/ 10 w 42"/>
                  <a:gd name="T41" fmla="*/ 13 h 41"/>
                  <a:gd name="T42" fmla="*/ 31 w 42"/>
                  <a:gd name="T43" fmla="*/ 13 h 41"/>
                  <a:gd name="T44" fmla="*/ 35 w 42"/>
                  <a:gd name="T45" fmla="*/ 9 h 41"/>
                  <a:gd name="T46" fmla="*/ 35 w 42"/>
                  <a:gd name="T47" fmla="*/ 6 h 41"/>
                  <a:gd name="T48" fmla="*/ 32 w 42"/>
                  <a:gd name="T49" fmla="*/ 6 h 41"/>
                  <a:gd name="T50" fmla="*/ 28 w 42"/>
                  <a:gd name="T51" fmla="*/ 9 h 41"/>
                  <a:gd name="T52" fmla="*/ 31 w 42"/>
                  <a:gd name="T53" fmla="*/ 13 h 41"/>
                  <a:gd name="T54" fmla="*/ 39 w 42"/>
                  <a:gd name="T55" fmla="*/ 18 h 41"/>
                  <a:gd name="T56" fmla="*/ 34 w 42"/>
                  <a:gd name="T57" fmla="*/ 18 h 41"/>
                  <a:gd name="T58" fmla="*/ 34 w 42"/>
                  <a:gd name="T59" fmla="*/ 20 h 41"/>
                  <a:gd name="T60" fmla="*/ 34 w 42"/>
                  <a:gd name="T61" fmla="*/ 22 h 41"/>
                  <a:gd name="T62" fmla="*/ 39 w 42"/>
                  <a:gd name="T63" fmla="*/ 22 h 41"/>
                  <a:gd name="T64" fmla="*/ 42 w 42"/>
                  <a:gd name="T65" fmla="*/ 20 h 41"/>
                  <a:gd name="T66" fmla="*/ 39 w 42"/>
                  <a:gd name="T67" fmla="*/ 18 h 41"/>
                  <a:gd name="T68" fmla="*/ 31 w 42"/>
                  <a:gd name="T69" fmla="*/ 28 h 41"/>
                  <a:gd name="T70" fmla="*/ 28 w 42"/>
                  <a:gd name="T71" fmla="*/ 31 h 41"/>
                  <a:gd name="T72" fmla="*/ 32 w 42"/>
                  <a:gd name="T73" fmla="*/ 35 h 41"/>
                  <a:gd name="T74" fmla="*/ 34 w 42"/>
                  <a:gd name="T75" fmla="*/ 36 h 41"/>
                  <a:gd name="T76" fmla="*/ 35 w 42"/>
                  <a:gd name="T77" fmla="*/ 35 h 41"/>
                  <a:gd name="T78" fmla="*/ 35 w 42"/>
                  <a:gd name="T79" fmla="*/ 31 h 41"/>
                  <a:gd name="T80" fmla="*/ 31 w 42"/>
                  <a:gd name="T81" fmla="*/ 28 h 41"/>
                  <a:gd name="T82" fmla="*/ 31 w 42"/>
                  <a:gd name="T83" fmla="*/ 28 h 41"/>
                  <a:gd name="T84" fmla="*/ 21 w 42"/>
                  <a:gd name="T85" fmla="*/ 33 h 41"/>
                  <a:gd name="T86" fmla="*/ 18 w 42"/>
                  <a:gd name="T87" fmla="*/ 33 h 41"/>
                  <a:gd name="T88" fmla="*/ 18 w 42"/>
                  <a:gd name="T89" fmla="*/ 39 h 41"/>
                  <a:gd name="T90" fmla="*/ 21 w 42"/>
                  <a:gd name="T91" fmla="*/ 41 h 41"/>
                  <a:gd name="T92" fmla="*/ 23 w 42"/>
                  <a:gd name="T93" fmla="*/ 39 h 41"/>
                  <a:gd name="T94" fmla="*/ 23 w 42"/>
                  <a:gd name="T95" fmla="*/ 33 h 41"/>
                  <a:gd name="T96" fmla="*/ 21 w 42"/>
                  <a:gd name="T97" fmla="*/ 33 h 41"/>
                  <a:gd name="T98" fmla="*/ 10 w 42"/>
                  <a:gd name="T99" fmla="*/ 28 h 41"/>
                  <a:gd name="T100" fmla="*/ 6 w 42"/>
                  <a:gd name="T101" fmla="*/ 31 h 41"/>
                  <a:gd name="T102" fmla="*/ 6 w 42"/>
                  <a:gd name="T103" fmla="*/ 35 h 41"/>
                  <a:gd name="T104" fmla="*/ 7 w 42"/>
                  <a:gd name="T105" fmla="*/ 36 h 41"/>
                  <a:gd name="T106" fmla="*/ 9 w 42"/>
                  <a:gd name="T107" fmla="*/ 35 h 41"/>
                  <a:gd name="T108" fmla="*/ 13 w 42"/>
                  <a:gd name="T109" fmla="*/ 31 h 41"/>
                  <a:gd name="T110" fmla="*/ 10 w 42"/>
                  <a:gd name="T111" fmla="*/ 28 h 41"/>
                  <a:gd name="T112" fmla="*/ 21 w 42"/>
                  <a:gd name="T113" fmla="*/ 10 h 41"/>
                  <a:gd name="T114" fmla="*/ 11 w 42"/>
                  <a:gd name="T115" fmla="*/ 20 h 41"/>
                  <a:gd name="T116" fmla="*/ 21 w 42"/>
                  <a:gd name="T117" fmla="*/ 30 h 41"/>
                  <a:gd name="T118" fmla="*/ 31 w 42"/>
                  <a:gd name="T119" fmla="*/ 20 h 41"/>
                  <a:gd name="T120" fmla="*/ 21 w 42"/>
                  <a:gd name="T121"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41">
                    <a:moveTo>
                      <a:pt x="18" y="7"/>
                    </a:moveTo>
                    <a:cubicBezTo>
                      <a:pt x="18" y="2"/>
                      <a:pt x="18" y="2"/>
                      <a:pt x="18" y="2"/>
                    </a:cubicBezTo>
                    <a:cubicBezTo>
                      <a:pt x="18" y="1"/>
                      <a:pt x="19" y="0"/>
                      <a:pt x="21" y="0"/>
                    </a:cubicBezTo>
                    <a:cubicBezTo>
                      <a:pt x="22" y="0"/>
                      <a:pt x="23" y="1"/>
                      <a:pt x="23" y="2"/>
                    </a:cubicBezTo>
                    <a:cubicBezTo>
                      <a:pt x="23" y="7"/>
                      <a:pt x="23" y="7"/>
                      <a:pt x="23" y="7"/>
                    </a:cubicBezTo>
                    <a:cubicBezTo>
                      <a:pt x="22" y="7"/>
                      <a:pt x="21" y="7"/>
                      <a:pt x="21" y="7"/>
                    </a:cubicBezTo>
                    <a:cubicBezTo>
                      <a:pt x="20" y="7"/>
                      <a:pt x="19" y="7"/>
                      <a:pt x="18" y="7"/>
                    </a:cubicBezTo>
                    <a:close/>
                    <a:moveTo>
                      <a:pt x="7" y="20"/>
                    </a:moveTo>
                    <a:cubicBezTo>
                      <a:pt x="7" y="20"/>
                      <a:pt x="7" y="19"/>
                      <a:pt x="7" y="18"/>
                    </a:cubicBezTo>
                    <a:cubicBezTo>
                      <a:pt x="2" y="18"/>
                      <a:pt x="2" y="18"/>
                      <a:pt x="2" y="18"/>
                    </a:cubicBezTo>
                    <a:cubicBezTo>
                      <a:pt x="1" y="18"/>
                      <a:pt x="0" y="19"/>
                      <a:pt x="0" y="20"/>
                    </a:cubicBezTo>
                    <a:cubicBezTo>
                      <a:pt x="0" y="21"/>
                      <a:pt x="1" y="22"/>
                      <a:pt x="2" y="22"/>
                    </a:cubicBezTo>
                    <a:cubicBezTo>
                      <a:pt x="7" y="22"/>
                      <a:pt x="7" y="22"/>
                      <a:pt x="7" y="22"/>
                    </a:cubicBezTo>
                    <a:cubicBezTo>
                      <a:pt x="7" y="22"/>
                      <a:pt x="7" y="21"/>
                      <a:pt x="7" y="20"/>
                    </a:cubicBezTo>
                    <a:close/>
                    <a:moveTo>
                      <a:pt x="10" y="13"/>
                    </a:moveTo>
                    <a:cubicBezTo>
                      <a:pt x="11" y="11"/>
                      <a:pt x="12" y="10"/>
                      <a:pt x="13" y="9"/>
                    </a:cubicBezTo>
                    <a:cubicBezTo>
                      <a:pt x="9" y="6"/>
                      <a:pt x="9" y="6"/>
                      <a:pt x="9" y="6"/>
                    </a:cubicBezTo>
                    <a:cubicBezTo>
                      <a:pt x="8" y="5"/>
                      <a:pt x="7" y="5"/>
                      <a:pt x="6" y="6"/>
                    </a:cubicBezTo>
                    <a:cubicBezTo>
                      <a:pt x="5" y="7"/>
                      <a:pt x="5" y="8"/>
                      <a:pt x="6" y="9"/>
                    </a:cubicBezTo>
                    <a:cubicBezTo>
                      <a:pt x="10" y="13"/>
                      <a:pt x="10" y="13"/>
                      <a:pt x="10" y="13"/>
                    </a:cubicBezTo>
                    <a:cubicBezTo>
                      <a:pt x="10" y="13"/>
                      <a:pt x="10" y="13"/>
                      <a:pt x="10" y="13"/>
                    </a:cubicBezTo>
                    <a:close/>
                    <a:moveTo>
                      <a:pt x="31" y="13"/>
                    </a:moveTo>
                    <a:cubicBezTo>
                      <a:pt x="35" y="9"/>
                      <a:pt x="35" y="9"/>
                      <a:pt x="35" y="9"/>
                    </a:cubicBezTo>
                    <a:cubicBezTo>
                      <a:pt x="36" y="8"/>
                      <a:pt x="36" y="7"/>
                      <a:pt x="35" y="6"/>
                    </a:cubicBezTo>
                    <a:cubicBezTo>
                      <a:pt x="35" y="5"/>
                      <a:pt x="33" y="5"/>
                      <a:pt x="32" y="6"/>
                    </a:cubicBezTo>
                    <a:cubicBezTo>
                      <a:pt x="28" y="9"/>
                      <a:pt x="28" y="9"/>
                      <a:pt x="28" y="9"/>
                    </a:cubicBezTo>
                    <a:cubicBezTo>
                      <a:pt x="30" y="10"/>
                      <a:pt x="31" y="11"/>
                      <a:pt x="31" y="13"/>
                    </a:cubicBezTo>
                    <a:close/>
                    <a:moveTo>
                      <a:pt x="39" y="18"/>
                    </a:moveTo>
                    <a:cubicBezTo>
                      <a:pt x="34" y="18"/>
                      <a:pt x="34" y="18"/>
                      <a:pt x="34" y="18"/>
                    </a:cubicBezTo>
                    <a:cubicBezTo>
                      <a:pt x="34" y="19"/>
                      <a:pt x="34" y="20"/>
                      <a:pt x="34" y="20"/>
                    </a:cubicBezTo>
                    <a:cubicBezTo>
                      <a:pt x="34" y="21"/>
                      <a:pt x="34" y="22"/>
                      <a:pt x="34" y="22"/>
                    </a:cubicBezTo>
                    <a:cubicBezTo>
                      <a:pt x="39" y="22"/>
                      <a:pt x="39" y="22"/>
                      <a:pt x="39" y="22"/>
                    </a:cubicBezTo>
                    <a:cubicBezTo>
                      <a:pt x="40" y="22"/>
                      <a:pt x="42" y="21"/>
                      <a:pt x="42" y="20"/>
                    </a:cubicBezTo>
                    <a:cubicBezTo>
                      <a:pt x="42" y="19"/>
                      <a:pt x="40" y="18"/>
                      <a:pt x="39" y="18"/>
                    </a:cubicBezTo>
                    <a:close/>
                    <a:moveTo>
                      <a:pt x="31" y="28"/>
                    </a:moveTo>
                    <a:cubicBezTo>
                      <a:pt x="31" y="29"/>
                      <a:pt x="30" y="30"/>
                      <a:pt x="28" y="31"/>
                    </a:cubicBezTo>
                    <a:cubicBezTo>
                      <a:pt x="32" y="35"/>
                      <a:pt x="32" y="35"/>
                      <a:pt x="32" y="35"/>
                    </a:cubicBezTo>
                    <a:cubicBezTo>
                      <a:pt x="33" y="35"/>
                      <a:pt x="33" y="36"/>
                      <a:pt x="34" y="36"/>
                    </a:cubicBezTo>
                    <a:cubicBezTo>
                      <a:pt x="34" y="36"/>
                      <a:pt x="35" y="35"/>
                      <a:pt x="35" y="35"/>
                    </a:cubicBezTo>
                    <a:cubicBezTo>
                      <a:pt x="36" y="34"/>
                      <a:pt x="36" y="32"/>
                      <a:pt x="35" y="31"/>
                    </a:cubicBezTo>
                    <a:cubicBezTo>
                      <a:pt x="31" y="28"/>
                      <a:pt x="31" y="28"/>
                      <a:pt x="31" y="28"/>
                    </a:cubicBezTo>
                    <a:cubicBezTo>
                      <a:pt x="31" y="28"/>
                      <a:pt x="31" y="28"/>
                      <a:pt x="31" y="28"/>
                    </a:cubicBezTo>
                    <a:close/>
                    <a:moveTo>
                      <a:pt x="21" y="33"/>
                    </a:moveTo>
                    <a:cubicBezTo>
                      <a:pt x="20" y="33"/>
                      <a:pt x="19" y="33"/>
                      <a:pt x="18" y="33"/>
                    </a:cubicBezTo>
                    <a:cubicBezTo>
                      <a:pt x="18" y="39"/>
                      <a:pt x="18" y="39"/>
                      <a:pt x="18" y="39"/>
                    </a:cubicBezTo>
                    <a:cubicBezTo>
                      <a:pt x="18" y="40"/>
                      <a:pt x="19" y="41"/>
                      <a:pt x="21" y="41"/>
                    </a:cubicBezTo>
                    <a:cubicBezTo>
                      <a:pt x="22" y="41"/>
                      <a:pt x="23" y="40"/>
                      <a:pt x="23" y="39"/>
                    </a:cubicBezTo>
                    <a:cubicBezTo>
                      <a:pt x="23" y="33"/>
                      <a:pt x="23" y="33"/>
                      <a:pt x="23" y="33"/>
                    </a:cubicBezTo>
                    <a:cubicBezTo>
                      <a:pt x="22" y="33"/>
                      <a:pt x="21" y="33"/>
                      <a:pt x="21" y="33"/>
                    </a:cubicBezTo>
                    <a:close/>
                    <a:moveTo>
                      <a:pt x="10" y="28"/>
                    </a:moveTo>
                    <a:cubicBezTo>
                      <a:pt x="6" y="31"/>
                      <a:pt x="6" y="31"/>
                      <a:pt x="6" y="31"/>
                    </a:cubicBezTo>
                    <a:cubicBezTo>
                      <a:pt x="5" y="32"/>
                      <a:pt x="5" y="34"/>
                      <a:pt x="6" y="35"/>
                    </a:cubicBezTo>
                    <a:cubicBezTo>
                      <a:pt x="6" y="35"/>
                      <a:pt x="7" y="36"/>
                      <a:pt x="7" y="36"/>
                    </a:cubicBezTo>
                    <a:cubicBezTo>
                      <a:pt x="8" y="36"/>
                      <a:pt x="9" y="35"/>
                      <a:pt x="9" y="35"/>
                    </a:cubicBezTo>
                    <a:cubicBezTo>
                      <a:pt x="13" y="31"/>
                      <a:pt x="13" y="31"/>
                      <a:pt x="13" y="31"/>
                    </a:cubicBezTo>
                    <a:cubicBezTo>
                      <a:pt x="12" y="30"/>
                      <a:pt x="11" y="29"/>
                      <a:pt x="10" y="28"/>
                    </a:cubicBezTo>
                    <a:close/>
                    <a:moveTo>
                      <a:pt x="21" y="10"/>
                    </a:moveTo>
                    <a:cubicBezTo>
                      <a:pt x="15" y="10"/>
                      <a:pt x="11" y="15"/>
                      <a:pt x="11" y="20"/>
                    </a:cubicBezTo>
                    <a:cubicBezTo>
                      <a:pt x="11" y="26"/>
                      <a:pt x="15" y="30"/>
                      <a:pt x="21" y="30"/>
                    </a:cubicBezTo>
                    <a:cubicBezTo>
                      <a:pt x="26" y="30"/>
                      <a:pt x="31" y="26"/>
                      <a:pt x="31" y="20"/>
                    </a:cubicBezTo>
                    <a:cubicBezTo>
                      <a:pt x="31" y="15"/>
                      <a:pt x="26" y="10"/>
                      <a:pt x="2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35" name="Freeform 28"/>
              <p:cNvSpPr>
                <a:spLocks noEditPoints="1"/>
              </p:cNvSpPr>
              <p:nvPr/>
            </p:nvSpPr>
            <p:spPr bwMode="auto">
              <a:xfrm>
                <a:off x="4313238" y="4002088"/>
                <a:ext cx="128588" cy="176213"/>
              </a:xfrm>
              <a:custGeom>
                <a:avLst/>
                <a:gdLst>
                  <a:gd name="T0" fmla="*/ 24 w 30"/>
                  <a:gd name="T1" fmla="*/ 21 h 41"/>
                  <a:gd name="T2" fmla="*/ 20 w 30"/>
                  <a:gd name="T3" fmla="*/ 18 h 41"/>
                  <a:gd name="T4" fmla="*/ 23 w 30"/>
                  <a:gd name="T5" fmla="*/ 15 h 41"/>
                  <a:gd name="T6" fmla="*/ 27 w 30"/>
                  <a:gd name="T7" fmla="*/ 18 h 41"/>
                  <a:gd name="T8" fmla="*/ 24 w 30"/>
                  <a:gd name="T9" fmla="*/ 30 h 41"/>
                  <a:gd name="T10" fmla="*/ 20 w 30"/>
                  <a:gd name="T11" fmla="*/ 27 h 41"/>
                  <a:gd name="T12" fmla="*/ 23 w 30"/>
                  <a:gd name="T13" fmla="*/ 24 h 41"/>
                  <a:gd name="T14" fmla="*/ 27 w 30"/>
                  <a:gd name="T15" fmla="*/ 26 h 41"/>
                  <a:gd name="T16" fmla="*/ 27 w 30"/>
                  <a:gd name="T17" fmla="*/ 27 h 41"/>
                  <a:gd name="T18" fmla="*/ 24 w 30"/>
                  <a:gd name="T19" fmla="*/ 38 h 41"/>
                  <a:gd name="T20" fmla="*/ 20 w 30"/>
                  <a:gd name="T21" fmla="*/ 35 h 41"/>
                  <a:gd name="T22" fmla="*/ 23 w 30"/>
                  <a:gd name="T23" fmla="*/ 32 h 41"/>
                  <a:gd name="T24" fmla="*/ 27 w 30"/>
                  <a:gd name="T25" fmla="*/ 35 h 41"/>
                  <a:gd name="T26" fmla="*/ 16 w 30"/>
                  <a:gd name="T27" fmla="*/ 21 h 41"/>
                  <a:gd name="T28" fmla="*/ 12 w 30"/>
                  <a:gd name="T29" fmla="*/ 18 h 41"/>
                  <a:gd name="T30" fmla="*/ 15 w 30"/>
                  <a:gd name="T31" fmla="*/ 15 h 41"/>
                  <a:gd name="T32" fmla="*/ 19 w 30"/>
                  <a:gd name="T33" fmla="*/ 18 h 41"/>
                  <a:gd name="T34" fmla="*/ 16 w 30"/>
                  <a:gd name="T35" fmla="*/ 30 h 41"/>
                  <a:gd name="T36" fmla="*/ 12 w 30"/>
                  <a:gd name="T37" fmla="*/ 27 h 41"/>
                  <a:gd name="T38" fmla="*/ 15 w 30"/>
                  <a:gd name="T39" fmla="*/ 24 h 41"/>
                  <a:gd name="T40" fmla="*/ 19 w 30"/>
                  <a:gd name="T41" fmla="*/ 26 h 41"/>
                  <a:gd name="T42" fmla="*/ 19 w 30"/>
                  <a:gd name="T43" fmla="*/ 27 h 41"/>
                  <a:gd name="T44" fmla="*/ 16 w 30"/>
                  <a:gd name="T45" fmla="*/ 38 h 41"/>
                  <a:gd name="T46" fmla="*/ 12 w 30"/>
                  <a:gd name="T47" fmla="*/ 35 h 41"/>
                  <a:gd name="T48" fmla="*/ 15 w 30"/>
                  <a:gd name="T49" fmla="*/ 32 h 41"/>
                  <a:gd name="T50" fmla="*/ 19 w 30"/>
                  <a:gd name="T51" fmla="*/ 35 h 41"/>
                  <a:gd name="T52" fmla="*/ 7 w 30"/>
                  <a:gd name="T53" fmla="*/ 21 h 41"/>
                  <a:gd name="T54" fmla="*/ 3 w 30"/>
                  <a:gd name="T55" fmla="*/ 18 h 41"/>
                  <a:gd name="T56" fmla="*/ 6 w 30"/>
                  <a:gd name="T57" fmla="*/ 15 h 41"/>
                  <a:gd name="T58" fmla="*/ 10 w 30"/>
                  <a:gd name="T59" fmla="*/ 18 h 41"/>
                  <a:gd name="T60" fmla="*/ 7 w 30"/>
                  <a:gd name="T61" fmla="*/ 30 h 41"/>
                  <a:gd name="T62" fmla="*/ 3 w 30"/>
                  <a:gd name="T63" fmla="*/ 27 h 41"/>
                  <a:gd name="T64" fmla="*/ 6 w 30"/>
                  <a:gd name="T65" fmla="*/ 24 h 41"/>
                  <a:gd name="T66" fmla="*/ 10 w 30"/>
                  <a:gd name="T67" fmla="*/ 26 h 41"/>
                  <a:gd name="T68" fmla="*/ 10 w 30"/>
                  <a:gd name="T69" fmla="*/ 27 h 41"/>
                  <a:gd name="T70" fmla="*/ 7 w 30"/>
                  <a:gd name="T71" fmla="*/ 38 h 41"/>
                  <a:gd name="T72" fmla="*/ 3 w 30"/>
                  <a:gd name="T73" fmla="*/ 35 h 41"/>
                  <a:gd name="T74" fmla="*/ 6 w 30"/>
                  <a:gd name="T75" fmla="*/ 32 h 41"/>
                  <a:gd name="T76" fmla="*/ 10 w 30"/>
                  <a:gd name="T77" fmla="*/ 35 h 41"/>
                  <a:gd name="T78" fmla="*/ 6 w 30"/>
                  <a:gd name="T79" fmla="*/ 4 h 41"/>
                  <a:gd name="T80" fmla="*/ 27 w 30"/>
                  <a:gd name="T81" fmla="*/ 6 h 41"/>
                  <a:gd name="T82" fmla="*/ 24 w 30"/>
                  <a:gd name="T83" fmla="*/ 11 h 41"/>
                  <a:gd name="T84" fmla="*/ 4 w 30"/>
                  <a:gd name="T85" fmla="*/ 9 h 41"/>
                  <a:gd name="T86" fmla="*/ 4 w 30"/>
                  <a:gd name="T87" fmla="*/ 6 h 41"/>
                  <a:gd name="T88" fmla="*/ 0 w 30"/>
                  <a:gd name="T89" fmla="*/ 3 h 41"/>
                  <a:gd name="T90" fmla="*/ 3 w 30"/>
                  <a:gd name="T91" fmla="*/ 41 h 41"/>
                  <a:gd name="T92" fmla="*/ 30 w 30"/>
                  <a:gd name="T93" fmla="*/ 38 h 41"/>
                  <a:gd name="T94" fmla="*/ 27 w 30"/>
                  <a:gd name="T95" fmla="*/ 0 h 41"/>
                  <a:gd name="T96" fmla="*/ 3 w 30"/>
                  <a:gd name="T9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41">
                    <a:moveTo>
                      <a:pt x="27" y="18"/>
                    </a:moveTo>
                    <a:cubicBezTo>
                      <a:pt x="27" y="20"/>
                      <a:pt x="26" y="21"/>
                      <a:pt x="24" y="21"/>
                    </a:cubicBezTo>
                    <a:cubicBezTo>
                      <a:pt x="23" y="21"/>
                      <a:pt x="23" y="21"/>
                      <a:pt x="23" y="21"/>
                    </a:cubicBezTo>
                    <a:cubicBezTo>
                      <a:pt x="22" y="21"/>
                      <a:pt x="20" y="20"/>
                      <a:pt x="20" y="18"/>
                    </a:cubicBezTo>
                    <a:cubicBezTo>
                      <a:pt x="20" y="18"/>
                      <a:pt x="20" y="18"/>
                      <a:pt x="20" y="18"/>
                    </a:cubicBezTo>
                    <a:cubicBezTo>
                      <a:pt x="20" y="16"/>
                      <a:pt x="22" y="15"/>
                      <a:pt x="23" y="15"/>
                    </a:cubicBezTo>
                    <a:cubicBezTo>
                      <a:pt x="24" y="15"/>
                      <a:pt x="24" y="15"/>
                      <a:pt x="24" y="15"/>
                    </a:cubicBezTo>
                    <a:cubicBezTo>
                      <a:pt x="26" y="15"/>
                      <a:pt x="27" y="16"/>
                      <a:pt x="27" y="18"/>
                    </a:cubicBezTo>
                    <a:close/>
                    <a:moveTo>
                      <a:pt x="27" y="27"/>
                    </a:moveTo>
                    <a:cubicBezTo>
                      <a:pt x="27" y="28"/>
                      <a:pt x="26" y="30"/>
                      <a:pt x="24" y="30"/>
                    </a:cubicBezTo>
                    <a:cubicBezTo>
                      <a:pt x="23" y="30"/>
                      <a:pt x="23" y="30"/>
                      <a:pt x="23" y="30"/>
                    </a:cubicBezTo>
                    <a:cubicBezTo>
                      <a:pt x="22" y="30"/>
                      <a:pt x="20" y="28"/>
                      <a:pt x="20" y="27"/>
                    </a:cubicBezTo>
                    <a:cubicBezTo>
                      <a:pt x="20" y="26"/>
                      <a:pt x="20" y="26"/>
                      <a:pt x="20" y="26"/>
                    </a:cubicBezTo>
                    <a:cubicBezTo>
                      <a:pt x="20" y="25"/>
                      <a:pt x="22" y="24"/>
                      <a:pt x="23" y="24"/>
                    </a:cubicBezTo>
                    <a:cubicBezTo>
                      <a:pt x="24" y="24"/>
                      <a:pt x="24" y="24"/>
                      <a:pt x="24" y="24"/>
                    </a:cubicBezTo>
                    <a:cubicBezTo>
                      <a:pt x="26" y="24"/>
                      <a:pt x="27" y="25"/>
                      <a:pt x="27" y="26"/>
                    </a:cubicBezTo>
                    <a:cubicBezTo>
                      <a:pt x="27" y="27"/>
                      <a:pt x="27" y="27"/>
                      <a:pt x="27" y="27"/>
                    </a:cubicBezTo>
                    <a:cubicBezTo>
                      <a:pt x="27" y="27"/>
                      <a:pt x="27" y="27"/>
                      <a:pt x="27" y="27"/>
                    </a:cubicBezTo>
                    <a:close/>
                    <a:moveTo>
                      <a:pt x="27" y="35"/>
                    </a:moveTo>
                    <a:cubicBezTo>
                      <a:pt x="27" y="37"/>
                      <a:pt x="26" y="38"/>
                      <a:pt x="24" y="38"/>
                    </a:cubicBezTo>
                    <a:cubicBezTo>
                      <a:pt x="23" y="38"/>
                      <a:pt x="23" y="38"/>
                      <a:pt x="23" y="38"/>
                    </a:cubicBezTo>
                    <a:cubicBezTo>
                      <a:pt x="22" y="38"/>
                      <a:pt x="20" y="37"/>
                      <a:pt x="20" y="35"/>
                    </a:cubicBezTo>
                    <a:cubicBezTo>
                      <a:pt x="20" y="35"/>
                      <a:pt x="20" y="35"/>
                      <a:pt x="20" y="35"/>
                    </a:cubicBezTo>
                    <a:cubicBezTo>
                      <a:pt x="20" y="33"/>
                      <a:pt x="22" y="32"/>
                      <a:pt x="23" y="32"/>
                    </a:cubicBezTo>
                    <a:cubicBezTo>
                      <a:pt x="24" y="32"/>
                      <a:pt x="24" y="32"/>
                      <a:pt x="24" y="32"/>
                    </a:cubicBezTo>
                    <a:cubicBezTo>
                      <a:pt x="26" y="32"/>
                      <a:pt x="27" y="33"/>
                      <a:pt x="27" y="35"/>
                    </a:cubicBezTo>
                    <a:close/>
                    <a:moveTo>
                      <a:pt x="19" y="18"/>
                    </a:moveTo>
                    <a:cubicBezTo>
                      <a:pt x="19" y="20"/>
                      <a:pt x="17" y="21"/>
                      <a:pt x="16" y="21"/>
                    </a:cubicBezTo>
                    <a:cubicBezTo>
                      <a:pt x="15" y="21"/>
                      <a:pt x="15" y="21"/>
                      <a:pt x="15" y="21"/>
                    </a:cubicBezTo>
                    <a:cubicBezTo>
                      <a:pt x="13" y="21"/>
                      <a:pt x="12" y="20"/>
                      <a:pt x="12" y="18"/>
                    </a:cubicBezTo>
                    <a:cubicBezTo>
                      <a:pt x="12" y="18"/>
                      <a:pt x="12" y="18"/>
                      <a:pt x="12" y="18"/>
                    </a:cubicBezTo>
                    <a:cubicBezTo>
                      <a:pt x="12" y="16"/>
                      <a:pt x="13" y="15"/>
                      <a:pt x="15" y="15"/>
                    </a:cubicBezTo>
                    <a:cubicBezTo>
                      <a:pt x="16" y="15"/>
                      <a:pt x="16" y="15"/>
                      <a:pt x="16" y="15"/>
                    </a:cubicBezTo>
                    <a:cubicBezTo>
                      <a:pt x="17" y="15"/>
                      <a:pt x="19" y="16"/>
                      <a:pt x="19" y="18"/>
                    </a:cubicBezTo>
                    <a:close/>
                    <a:moveTo>
                      <a:pt x="19" y="27"/>
                    </a:moveTo>
                    <a:cubicBezTo>
                      <a:pt x="19" y="28"/>
                      <a:pt x="17" y="30"/>
                      <a:pt x="16" y="30"/>
                    </a:cubicBezTo>
                    <a:cubicBezTo>
                      <a:pt x="15" y="30"/>
                      <a:pt x="15" y="30"/>
                      <a:pt x="15" y="30"/>
                    </a:cubicBezTo>
                    <a:cubicBezTo>
                      <a:pt x="13" y="30"/>
                      <a:pt x="12" y="28"/>
                      <a:pt x="12" y="27"/>
                    </a:cubicBezTo>
                    <a:cubicBezTo>
                      <a:pt x="12" y="26"/>
                      <a:pt x="12" y="26"/>
                      <a:pt x="12" y="26"/>
                    </a:cubicBezTo>
                    <a:cubicBezTo>
                      <a:pt x="12" y="25"/>
                      <a:pt x="13" y="24"/>
                      <a:pt x="15" y="24"/>
                    </a:cubicBezTo>
                    <a:cubicBezTo>
                      <a:pt x="16" y="24"/>
                      <a:pt x="16" y="24"/>
                      <a:pt x="16" y="24"/>
                    </a:cubicBezTo>
                    <a:cubicBezTo>
                      <a:pt x="17" y="24"/>
                      <a:pt x="19" y="25"/>
                      <a:pt x="19" y="26"/>
                    </a:cubicBezTo>
                    <a:cubicBezTo>
                      <a:pt x="19" y="27"/>
                      <a:pt x="19" y="27"/>
                      <a:pt x="19" y="27"/>
                    </a:cubicBezTo>
                    <a:cubicBezTo>
                      <a:pt x="19" y="27"/>
                      <a:pt x="19" y="27"/>
                      <a:pt x="19" y="27"/>
                    </a:cubicBezTo>
                    <a:close/>
                    <a:moveTo>
                      <a:pt x="19" y="35"/>
                    </a:moveTo>
                    <a:cubicBezTo>
                      <a:pt x="19" y="37"/>
                      <a:pt x="17" y="38"/>
                      <a:pt x="16" y="38"/>
                    </a:cubicBezTo>
                    <a:cubicBezTo>
                      <a:pt x="15" y="38"/>
                      <a:pt x="15" y="38"/>
                      <a:pt x="15" y="38"/>
                    </a:cubicBezTo>
                    <a:cubicBezTo>
                      <a:pt x="13" y="38"/>
                      <a:pt x="12" y="37"/>
                      <a:pt x="12" y="35"/>
                    </a:cubicBezTo>
                    <a:cubicBezTo>
                      <a:pt x="12" y="35"/>
                      <a:pt x="12" y="35"/>
                      <a:pt x="12" y="35"/>
                    </a:cubicBezTo>
                    <a:cubicBezTo>
                      <a:pt x="12" y="33"/>
                      <a:pt x="13" y="32"/>
                      <a:pt x="15" y="32"/>
                    </a:cubicBezTo>
                    <a:cubicBezTo>
                      <a:pt x="16" y="32"/>
                      <a:pt x="16" y="32"/>
                      <a:pt x="16" y="32"/>
                    </a:cubicBezTo>
                    <a:cubicBezTo>
                      <a:pt x="17" y="32"/>
                      <a:pt x="19" y="33"/>
                      <a:pt x="19" y="35"/>
                    </a:cubicBezTo>
                    <a:close/>
                    <a:moveTo>
                      <a:pt x="10" y="18"/>
                    </a:moveTo>
                    <a:cubicBezTo>
                      <a:pt x="10" y="20"/>
                      <a:pt x="9" y="21"/>
                      <a:pt x="7" y="21"/>
                    </a:cubicBezTo>
                    <a:cubicBezTo>
                      <a:pt x="6" y="21"/>
                      <a:pt x="6" y="21"/>
                      <a:pt x="6" y="21"/>
                    </a:cubicBezTo>
                    <a:cubicBezTo>
                      <a:pt x="4" y="21"/>
                      <a:pt x="3" y="20"/>
                      <a:pt x="3" y="18"/>
                    </a:cubicBezTo>
                    <a:cubicBezTo>
                      <a:pt x="3" y="18"/>
                      <a:pt x="3" y="18"/>
                      <a:pt x="3" y="18"/>
                    </a:cubicBezTo>
                    <a:cubicBezTo>
                      <a:pt x="3" y="16"/>
                      <a:pt x="4" y="15"/>
                      <a:pt x="6" y="15"/>
                    </a:cubicBezTo>
                    <a:cubicBezTo>
                      <a:pt x="7" y="15"/>
                      <a:pt x="7" y="15"/>
                      <a:pt x="7" y="15"/>
                    </a:cubicBezTo>
                    <a:cubicBezTo>
                      <a:pt x="9" y="15"/>
                      <a:pt x="10" y="16"/>
                      <a:pt x="10" y="18"/>
                    </a:cubicBezTo>
                    <a:close/>
                    <a:moveTo>
                      <a:pt x="10" y="27"/>
                    </a:moveTo>
                    <a:cubicBezTo>
                      <a:pt x="10" y="28"/>
                      <a:pt x="9" y="30"/>
                      <a:pt x="7" y="30"/>
                    </a:cubicBezTo>
                    <a:cubicBezTo>
                      <a:pt x="6" y="30"/>
                      <a:pt x="6" y="30"/>
                      <a:pt x="6" y="30"/>
                    </a:cubicBezTo>
                    <a:cubicBezTo>
                      <a:pt x="4" y="30"/>
                      <a:pt x="3" y="28"/>
                      <a:pt x="3" y="27"/>
                    </a:cubicBezTo>
                    <a:cubicBezTo>
                      <a:pt x="3" y="26"/>
                      <a:pt x="3" y="26"/>
                      <a:pt x="3" y="26"/>
                    </a:cubicBezTo>
                    <a:cubicBezTo>
                      <a:pt x="3" y="25"/>
                      <a:pt x="4" y="24"/>
                      <a:pt x="6" y="24"/>
                    </a:cubicBezTo>
                    <a:cubicBezTo>
                      <a:pt x="7" y="24"/>
                      <a:pt x="7" y="24"/>
                      <a:pt x="7" y="24"/>
                    </a:cubicBezTo>
                    <a:cubicBezTo>
                      <a:pt x="9" y="24"/>
                      <a:pt x="10" y="25"/>
                      <a:pt x="10" y="26"/>
                    </a:cubicBezTo>
                    <a:cubicBezTo>
                      <a:pt x="10" y="27"/>
                      <a:pt x="10" y="27"/>
                      <a:pt x="10" y="27"/>
                    </a:cubicBezTo>
                    <a:cubicBezTo>
                      <a:pt x="10" y="27"/>
                      <a:pt x="10" y="27"/>
                      <a:pt x="10" y="27"/>
                    </a:cubicBezTo>
                    <a:close/>
                    <a:moveTo>
                      <a:pt x="10" y="35"/>
                    </a:moveTo>
                    <a:cubicBezTo>
                      <a:pt x="10" y="37"/>
                      <a:pt x="9" y="38"/>
                      <a:pt x="7" y="38"/>
                    </a:cubicBezTo>
                    <a:cubicBezTo>
                      <a:pt x="6" y="38"/>
                      <a:pt x="6" y="38"/>
                      <a:pt x="6" y="38"/>
                    </a:cubicBezTo>
                    <a:cubicBezTo>
                      <a:pt x="4" y="38"/>
                      <a:pt x="3" y="37"/>
                      <a:pt x="3" y="35"/>
                    </a:cubicBezTo>
                    <a:cubicBezTo>
                      <a:pt x="3" y="35"/>
                      <a:pt x="3" y="35"/>
                      <a:pt x="3" y="35"/>
                    </a:cubicBezTo>
                    <a:cubicBezTo>
                      <a:pt x="3" y="33"/>
                      <a:pt x="4" y="32"/>
                      <a:pt x="6" y="32"/>
                    </a:cubicBezTo>
                    <a:cubicBezTo>
                      <a:pt x="7" y="32"/>
                      <a:pt x="7" y="32"/>
                      <a:pt x="7" y="32"/>
                    </a:cubicBezTo>
                    <a:cubicBezTo>
                      <a:pt x="9" y="32"/>
                      <a:pt x="10" y="33"/>
                      <a:pt x="10" y="35"/>
                    </a:cubicBezTo>
                    <a:close/>
                    <a:moveTo>
                      <a:pt x="4" y="6"/>
                    </a:moveTo>
                    <a:cubicBezTo>
                      <a:pt x="4" y="5"/>
                      <a:pt x="5" y="4"/>
                      <a:pt x="6" y="4"/>
                    </a:cubicBezTo>
                    <a:cubicBezTo>
                      <a:pt x="24" y="4"/>
                      <a:pt x="24" y="4"/>
                      <a:pt x="24" y="4"/>
                    </a:cubicBezTo>
                    <a:cubicBezTo>
                      <a:pt x="25" y="4"/>
                      <a:pt x="27" y="5"/>
                      <a:pt x="27" y="6"/>
                    </a:cubicBezTo>
                    <a:cubicBezTo>
                      <a:pt x="27" y="9"/>
                      <a:pt x="27" y="9"/>
                      <a:pt x="27" y="9"/>
                    </a:cubicBezTo>
                    <a:cubicBezTo>
                      <a:pt x="27" y="10"/>
                      <a:pt x="25" y="11"/>
                      <a:pt x="24" y="11"/>
                    </a:cubicBezTo>
                    <a:cubicBezTo>
                      <a:pt x="6" y="11"/>
                      <a:pt x="6" y="11"/>
                      <a:pt x="6" y="11"/>
                    </a:cubicBezTo>
                    <a:cubicBezTo>
                      <a:pt x="5" y="11"/>
                      <a:pt x="4" y="10"/>
                      <a:pt x="4" y="9"/>
                    </a:cubicBezTo>
                    <a:cubicBezTo>
                      <a:pt x="4" y="6"/>
                      <a:pt x="4" y="6"/>
                      <a:pt x="4" y="6"/>
                    </a:cubicBezTo>
                    <a:cubicBezTo>
                      <a:pt x="4" y="6"/>
                      <a:pt x="4" y="6"/>
                      <a:pt x="4" y="6"/>
                    </a:cubicBezTo>
                    <a:close/>
                    <a:moveTo>
                      <a:pt x="3" y="0"/>
                    </a:moveTo>
                    <a:cubicBezTo>
                      <a:pt x="1" y="0"/>
                      <a:pt x="0" y="1"/>
                      <a:pt x="0" y="3"/>
                    </a:cubicBezTo>
                    <a:cubicBezTo>
                      <a:pt x="0" y="38"/>
                      <a:pt x="0" y="38"/>
                      <a:pt x="0" y="38"/>
                    </a:cubicBezTo>
                    <a:cubicBezTo>
                      <a:pt x="0" y="40"/>
                      <a:pt x="1" y="41"/>
                      <a:pt x="3" y="41"/>
                    </a:cubicBezTo>
                    <a:cubicBezTo>
                      <a:pt x="27" y="41"/>
                      <a:pt x="27" y="41"/>
                      <a:pt x="27" y="41"/>
                    </a:cubicBezTo>
                    <a:cubicBezTo>
                      <a:pt x="29" y="41"/>
                      <a:pt x="30" y="40"/>
                      <a:pt x="30" y="38"/>
                    </a:cubicBezTo>
                    <a:cubicBezTo>
                      <a:pt x="30" y="3"/>
                      <a:pt x="30" y="3"/>
                      <a:pt x="30" y="3"/>
                    </a:cubicBezTo>
                    <a:cubicBezTo>
                      <a:pt x="30" y="1"/>
                      <a:pt x="29" y="0"/>
                      <a:pt x="27" y="0"/>
                    </a:cubicBezTo>
                    <a:cubicBezTo>
                      <a:pt x="3" y="0"/>
                      <a:pt x="3" y="0"/>
                      <a:pt x="3"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36" name="Freeform 29"/>
              <p:cNvSpPr>
                <a:spLocks noEditPoints="1"/>
              </p:cNvSpPr>
              <p:nvPr/>
            </p:nvSpPr>
            <p:spPr bwMode="auto">
              <a:xfrm>
                <a:off x="2430463" y="3589338"/>
                <a:ext cx="171450" cy="138113"/>
              </a:xfrm>
              <a:custGeom>
                <a:avLst/>
                <a:gdLst>
                  <a:gd name="T0" fmla="*/ 12 w 40"/>
                  <a:gd name="T1" fmla="*/ 12 h 32"/>
                  <a:gd name="T2" fmla="*/ 18 w 40"/>
                  <a:gd name="T3" fmla="*/ 6 h 32"/>
                  <a:gd name="T4" fmla="*/ 12 w 40"/>
                  <a:gd name="T5" fmla="*/ 0 h 32"/>
                  <a:gd name="T6" fmla="*/ 6 w 40"/>
                  <a:gd name="T7" fmla="*/ 6 h 32"/>
                  <a:gd name="T8" fmla="*/ 12 w 40"/>
                  <a:gd name="T9" fmla="*/ 12 h 32"/>
                  <a:gd name="T10" fmla="*/ 24 w 40"/>
                  <a:gd name="T11" fmla="*/ 12 h 32"/>
                  <a:gd name="T12" fmla="*/ 30 w 40"/>
                  <a:gd name="T13" fmla="*/ 6 h 32"/>
                  <a:gd name="T14" fmla="*/ 24 w 40"/>
                  <a:gd name="T15" fmla="*/ 0 h 32"/>
                  <a:gd name="T16" fmla="*/ 18 w 40"/>
                  <a:gd name="T17" fmla="*/ 6 h 32"/>
                  <a:gd name="T18" fmla="*/ 24 w 40"/>
                  <a:gd name="T19" fmla="*/ 12 h 32"/>
                  <a:gd name="T20" fmla="*/ 2 w 40"/>
                  <a:gd name="T21" fmla="*/ 14 h 32"/>
                  <a:gd name="T22" fmla="*/ 0 w 40"/>
                  <a:gd name="T23" fmla="*/ 15 h 32"/>
                  <a:gd name="T24" fmla="*/ 0 w 40"/>
                  <a:gd name="T25" fmla="*/ 21 h 32"/>
                  <a:gd name="T26" fmla="*/ 2 w 40"/>
                  <a:gd name="T27" fmla="*/ 22 h 32"/>
                  <a:gd name="T28" fmla="*/ 3 w 40"/>
                  <a:gd name="T29" fmla="*/ 21 h 32"/>
                  <a:gd name="T30" fmla="*/ 3 w 40"/>
                  <a:gd name="T31" fmla="*/ 15 h 32"/>
                  <a:gd name="T32" fmla="*/ 2 w 40"/>
                  <a:gd name="T33" fmla="*/ 14 h 32"/>
                  <a:gd name="T34" fmla="*/ 40 w 40"/>
                  <a:gd name="T35" fmla="*/ 13 h 32"/>
                  <a:gd name="T36" fmla="*/ 40 w 40"/>
                  <a:gd name="T37" fmla="*/ 30 h 32"/>
                  <a:gd name="T38" fmla="*/ 39 w 40"/>
                  <a:gd name="T39" fmla="*/ 31 h 32"/>
                  <a:gd name="T40" fmla="*/ 35 w 40"/>
                  <a:gd name="T41" fmla="*/ 28 h 32"/>
                  <a:gd name="T42" fmla="*/ 34 w 40"/>
                  <a:gd name="T43" fmla="*/ 27 h 32"/>
                  <a:gd name="T44" fmla="*/ 32 w 40"/>
                  <a:gd name="T45" fmla="*/ 27 h 32"/>
                  <a:gd name="T46" fmla="*/ 32 w 40"/>
                  <a:gd name="T47" fmla="*/ 30 h 32"/>
                  <a:gd name="T48" fmla="*/ 31 w 40"/>
                  <a:gd name="T49" fmla="*/ 32 h 32"/>
                  <a:gd name="T50" fmla="*/ 6 w 40"/>
                  <a:gd name="T51" fmla="*/ 32 h 32"/>
                  <a:gd name="T52" fmla="*/ 5 w 40"/>
                  <a:gd name="T53" fmla="*/ 30 h 32"/>
                  <a:gd name="T54" fmla="*/ 5 w 40"/>
                  <a:gd name="T55" fmla="*/ 15 h 32"/>
                  <a:gd name="T56" fmla="*/ 6 w 40"/>
                  <a:gd name="T57" fmla="*/ 13 h 32"/>
                  <a:gd name="T58" fmla="*/ 31 w 40"/>
                  <a:gd name="T59" fmla="*/ 13 h 32"/>
                  <a:gd name="T60" fmla="*/ 32 w 40"/>
                  <a:gd name="T61" fmla="*/ 15 h 32"/>
                  <a:gd name="T62" fmla="*/ 32 w 40"/>
                  <a:gd name="T63" fmla="*/ 16 h 32"/>
                  <a:gd name="T64" fmla="*/ 34 w 40"/>
                  <a:gd name="T65" fmla="*/ 16 h 32"/>
                  <a:gd name="T66" fmla="*/ 35 w 40"/>
                  <a:gd name="T67" fmla="*/ 16 h 32"/>
                  <a:gd name="T68" fmla="*/ 39 w 40"/>
                  <a:gd name="T69" fmla="*/ 12 h 32"/>
                  <a:gd name="T70" fmla="*/ 40 w 40"/>
                  <a:gd name="T7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32">
                    <a:moveTo>
                      <a:pt x="12" y="12"/>
                    </a:moveTo>
                    <a:cubicBezTo>
                      <a:pt x="15" y="12"/>
                      <a:pt x="18" y="10"/>
                      <a:pt x="18" y="6"/>
                    </a:cubicBezTo>
                    <a:cubicBezTo>
                      <a:pt x="18" y="3"/>
                      <a:pt x="15" y="0"/>
                      <a:pt x="12" y="0"/>
                    </a:cubicBezTo>
                    <a:cubicBezTo>
                      <a:pt x="9" y="0"/>
                      <a:pt x="6" y="3"/>
                      <a:pt x="6" y="6"/>
                    </a:cubicBezTo>
                    <a:cubicBezTo>
                      <a:pt x="6" y="10"/>
                      <a:pt x="9" y="12"/>
                      <a:pt x="12" y="12"/>
                    </a:cubicBezTo>
                    <a:moveTo>
                      <a:pt x="24" y="12"/>
                    </a:moveTo>
                    <a:cubicBezTo>
                      <a:pt x="27" y="12"/>
                      <a:pt x="30" y="10"/>
                      <a:pt x="30" y="6"/>
                    </a:cubicBezTo>
                    <a:cubicBezTo>
                      <a:pt x="30" y="3"/>
                      <a:pt x="27" y="0"/>
                      <a:pt x="24" y="0"/>
                    </a:cubicBezTo>
                    <a:cubicBezTo>
                      <a:pt x="21" y="0"/>
                      <a:pt x="18" y="3"/>
                      <a:pt x="18" y="6"/>
                    </a:cubicBezTo>
                    <a:cubicBezTo>
                      <a:pt x="18" y="10"/>
                      <a:pt x="21" y="12"/>
                      <a:pt x="24" y="12"/>
                    </a:cubicBezTo>
                    <a:moveTo>
                      <a:pt x="2" y="14"/>
                    </a:moveTo>
                    <a:cubicBezTo>
                      <a:pt x="1" y="14"/>
                      <a:pt x="0" y="14"/>
                      <a:pt x="0" y="15"/>
                    </a:cubicBezTo>
                    <a:cubicBezTo>
                      <a:pt x="0" y="21"/>
                      <a:pt x="0" y="21"/>
                      <a:pt x="0" y="21"/>
                    </a:cubicBezTo>
                    <a:cubicBezTo>
                      <a:pt x="0" y="21"/>
                      <a:pt x="1" y="22"/>
                      <a:pt x="2" y="22"/>
                    </a:cubicBezTo>
                    <a:cubicBezTo>
                      <a:pt x="2" y="22"/>
                      <a:pt x="3" y="21"/>
                      <a:pt x="3" y="21"/>
                    </a:cubicBezTo>
                    <a:cubicBezTo>
                      <a:pt x="3" y="15"/>
                      <a:pt x="3" y="15"/>
                      <a:pt x="3" y="15"/>
                    </a:cubicBezTo>
                    <a:cubicBezTo>
                      <a:pt x="3" y="14"/>
                      <a:pt x="2" y="14"/>
                      <a:pt x="2" y="14"/>
                    </a:cubicBezTo>
                    <a:moveTo>
                      <a:pt x="40" y="13"/>
                    </a:moveTo>
                    <a:cubicBezTo>
                      <a:pt x="40" y="30"/>
                      <a:pt x="40" y="30"/>
                      <a:pt x="40" y="30"/>
                    </a:cubicBezTo>
                    <a:cubicBezTo>
                      <a:pt x="40" y="31"/>
                      <a:pt x="40" y="31"/>
                      <a:pt x="39" y="31"/>
                    </a:cubicBezTo>
                    <a:cubicBezTo>
                      <a:pt x="35" y="28"/>
                      <a:pt x="35" y="28"/>
                      <a:pt x="35" y="28"/>
                    </a:cubicBezTo>
                    <a:cubicBezTo>
                      <a:pt x="34" y="27"/>
                      <a:pt x="34" y="27"/>
                      <a:pt x="34" y="27"/>
                    </a:cubicBezTo>
                    <a:cubicBezTo>
                      <a:pt x="32" y="27"/>
                      <a:pt x="32" y="27"/>
                      <a:pt x="32" y="27"/>
                    </a:cubicBezTo>
                    <a:cubicBezTo>
                      <a:pt x="32" y="30"/>
                      <a:pt x="32" y="30"/>
                      <a:pt x="32" y="30"/>
                    </a:cubicBezTo>
                    <a:cubicBezTo>
                      <a:pt x="32" y="31"/>
                      <a:pt x="32" y="32"/>
                      <a:pt x="31" y="32"/>
                    </a:cubicBezTo>
                    <a:cubicBezTo>
                      <a:pt x="6" y="32"/>
                      <a:pt x="6" y="32"/>
                      <a:pt x="6" y="32"/>
                    </a:cubicBezTo>
                    <a:cubicBezTo>
                      <a:pt x="5" y="32"/>
                      <a:pt x="5" y="31"/>
                      <a:pt x="5" y="30"/>
                    </a:cubicBezTo>
                    <a:cubicBezTo>
                      <a:pt x="5" y="15"/>
                      <a:pt x="5" y="15"/>
                      <a:pt x="5" y="15"/>
                    </a:cubicBezTo>
                    <a:cubicBezTo>
                      <a:pt x="5" y="14"/>
                      <a:pt x="5" y="13"/>
                      <a:pt x="6" y="13"/>
                    </a:cubicBezTo>
                    <a:cubicBezTo>
                      <a:pt x="31" y="13"/>
                      <a:pt x="31" y="13"/>
                      <a:pt x="31" y="13"/>
                    </a:cubicBezTo>
                    <a:cubicBezTo>
                      <a:pt x="32" y="13"/>
                      <a:pt x="32" y="14"/>
                      <a:pt x="32" y="15"/>
                    </a:cubicBezTo>
                    <a:cubicBezTo>
                      <a:pt x="32" y="16"/>
                      <a:pt x="32" y="16"/>
                      <a:pt x="32" y="16"/>
                    </a:cubicBezTo>
                    <a:cubicBezTo>
                      <a:pt x="34" y="16"/>
                      <a:pt x="34" y="16"/>
                      <a:pt x="34" y="16"/>
                    </a:cubicBezTo>
                    <a:cubicBezTo>
                      <a:pt x="34" y="16"/>
                      <a:pt x="34" y="16"/>
                      <a:pt x="35" y="16"/>
                    </a:cubicBezTo>
                    <a:cubicBezTo>
                      <a:pt x="39" y="12"/>
                      <a:pt x="39" y="12"/>
                      <a:pt x="39" y="12"/>
                    </a:cubicBezTo>
                    <a:cubicBezTo>
                      <a:pt x="40" y="12"/>
                      <a:pt x="40" y="12"/>
                      <a:pt x="4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37" name="Freeform 30"/>
              <p:cNvSpPr>
                <a:spLocks noEditPoints="1"/>
              </p:cNvSpPr>
              <p:nvPr/>
            </p:nvSpPr>
            <p:spPr bwMode="auto">
              <a:xfrm>
                <a:off x="4291013" y="4437063"/>
                <a:ext cx="173038" cy="136525"/>
              </a:xfrm>
              <a:custGeom>
                <a:avLst/>
                <a:gdLst>
                  <a:gd name="T0" fmla="*/ 28 w 40"/>
                  <a:gd name="T1" fmla="*/ 20 h 32"/>
                  <a:gd name="T2" fmla="*/ 20 w 40"/>
                  <a:gd name="T3" fmla="*/ 12 h 32"/>
                  <a:gd name="T4" fmla="*/ 12 w 40"/>
                  <a:gd name="T5" fmla="*/ 20 h 32"/>
                  <a:gd name="T6" fmla="*/ 20 w 40"/>
                  <a:gd name="T7" fmla="*/ 28 h 32"/>
                  <a:gd name="T8" fmla="*/ 28 w 40"/>
                  <a:gd name="T9" fmla="*/ 20 h 32"/>
                  <a:gd name="T10" fmla="*/ 8 w 40"/>
                  <a:gd name="T11" fmla="*/ 11 h 32"/>
                  <a:gd name="T12" fmla="*/ 7 w 40"/>
                  <a:gd name="T13" fmla="*/ 10 h 32"/>
                  <a:gd name="T14" fmla="*/ 4 w 40"/>
                  <a:gd name="T15" fmla="*/ 11 h 32"/>
                  <a:gd name="T16" fmla="*/ 7 w 40"/>
                  <a:gd name="T17" fmla="*/ 13 h 32"/>
                  <a:gd name="T18" fmla="*/ 8 w 40"/>
                  <a:gd name="T19" fmla="*/ 11 h 32"/>
                  <a:gd name="T20" fmla="*/ 40 w 40"/>
                  <a:gd name="T21" fmla="*/ 10 h 32"/>
                  <a:gd name="T22" fmla="*/ 40 w 40"/>
                  <a:gd name="T23" fmla="*/ 28 h 32"/>
                  <a:gd name="T24" fmla="*/ 35 w 40"/>
                  <a:gd name="T25" fmla="*/ 32 h 32"/>
                  <a:gd name="T26" fmla="*/ 4 w 40"/>
                  <a:gd name="T27" fmla="*/ 32 h 32"/>
                  <a:gd name="T28" fmla="*/ 0 w 40"/>
                  <a:gd name="T29" fmla="*/ 28 h 32"/>
                  <a:gd name="T30" fmla="*/ 0 w 40"/>
                  <a:gd name="T31" fmla="*/ 10 h 32"/>
                  <a:gd name="T32" fmla="*/ 4 w 40"/>
                  <a:gd name="T33" fmla="*/ 5 h 32"/>
                  <a:gd name="T34" fmla="*/ 12 w 40"/>
                  <a:gd name="T35" fmla="*/ 5 h 32"/>
                  <a:gd name="T36" fmla="*/ 13 w 40"/>
                  <a:gd name="T37" fmla="*/ 3 h 32"/>
                  <a:gd name="T38" fmla="*/ 17 w 40"/>
                  <a:gd name="T39" fmla="*/ 0 h 32"/>
                  <a:gd name="T40" fmla="*/ 24 w 40"/>
                  <a:gd name="T41" fmla="*/ 0 h 32"/>
                  <a:gd name="T42" fmla="*/ 27 w 40"/>
                  <a:gd name="T43" fmla="*/ 3 h 32"/>
                  <a:gd name="T44" fmla="*/ 28 w 40"/>
                  <a:gd name="T45" fmla="*/ 5 h 32"/>
                  <a:gd name="T46" fmla="*/ 35 w 40"/>
                  <a:gd name="T47" fmla="*/ 5 h 32"/>
                  <a:gd name="T48" fmla="*/ 40 w 40"/>
                  <a:gd name="T49" fmla="*/ 10 h 32"/>
                  <a:gd name="T50" fmla="*/ 25 w 40"/>
                  <a:gd name="T51" fmla="*/ 20 h 32"/>
                  <a:gd name="T52" fmla="*/ 20 w 40"/>
                  <a:gd name="T53" fmla="*/ 25 h 32"/>
                  <a:gd name="T54" fmla="*/ 15 w 40"/>
                  <a:gd name="T55" fmla="*/ 20 h 32"/>
                  <a:gd name="T56" fmla="*/ 20 w 40"/>
                  <a:gd name="T57" fmla="*/ 15 h 32"/>
                  <a:gd name="T58" fmla="*/ 25 w 40"/>
                  <a:gd name="T5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32">
                    <a:moveTo>
                      <a:pt x="28" y="20"/>
                    </a:moveTo>
                    <a:cubicBezTo>
                      <a:pt x="28" y="15"/>
                      <a:pt x="24" y="12"/>
                      <a:pt x="20" y="12"/>
                    </a:cubicBezTo>
                    <a:cubicBezTo>
                      <a:pt x="16" y="12"/>
                      <a:pt x="12" y="15"/>
                      <a:pt x="12" y="20"/>
                    </a:cubicBezTo>
                    <a:cubicBezTo>
                      <a:pt x="12" y="24"/>
                      <a:pt x="16" y="28"/>
                      <a:pt x="20" y="28"/>
                    </a:cubicBezTo>
                    <a:cubicBezTo>
                      <a:pt x="24" y="28"/>
                      <a:pt x="28" y="24"/>
                      <a:pt x="28" y="20"/>
                    </a:cubicBezTo>
                    <a:moveTo>
                      <a:pt x="8" y="11"/>
                    </a:moveTo>
                    <a:cubicBezTo>
                      <a:pt x="8" y="10"/>
                      <a:pt x="7" y="10"/>
                      <a:pt x="7" y="10"/>
                    </a:cubicBezTo>
                    <a:cubicBezTo>
                      <a:pt x="5" y="10"/>
                      <a:pt x="4" y="10"/>
                      <a:pt x="4" y="11"/>
                    </a:cubicBezTo>
                    <a:cubicBezTo>
                      <a:pt x="4" y="12"/>
                      <a:pt x="5" y="13"/>
                      <a:pt x="7" y="13"/>
                    </a:cubicBezTo>
                    <a:cubicBezTo>
                      <a:pt x="7" y="13"/>
                      <a:pt x="8" y="12"/>
                      <a:pt x="8" y="11"/>
                    </a:cubicBezTo>
                    <a:moveTo>
                      <a:pt x="40" y="10"/>
                    </a:moveTo>
                    <a:cubicBezTo>
                      <a:pt x="40" y="28"/>
                      <a:pt x="40" y="28"/>
                      <a:pt x="40" y="28"/>
                    </a:cubicBezTo>
                    <a:cubicBezTo>
                      <a:pt x="40" y="30"/>
                      <a:pt x="38" y="32"/>
                      <a:pt x="35" y="32"/>
                    </a:cubicBezTo>
                    <a:cubicBezTo>
                      <a:pt x="4" y="32"/>
                      <a:pt x="4" y="32"/>
                      <a:pt x="4" y="32"/>
                    </a:cubicBezTo>
                    <a:cubicBezTo>
                      <a:pt x="2" y="32"/>
                      <a:pt x="0" y="30"/>
                      <a:pt x="0" y="28"/>
                    </a:cubicBezTo>
                    <a:cubicBezTo>
                      <a:pt x="0" y="10"/>
                      <a:pt x="0" y="10"/>
                      <a:pt x="0" y="10"/>
                    </a:cubicBezTo>
                    <a:cubicBezTo>
                      <a:pt x="0" y="7"/>
                      <a:pt x="2" y="5"/>
                      <a:pt x="4" y="5"/>
                    </a:cubicBezTo>
                    <a:cubicBezTo>
                      <a:pt x="12" y="5"/>
                      <a:pt x="12" y="5"/>
                      <a:pt x="12" y="5"/>
                    </a:cubicBezTo>
                    <a:cubicBezTo>
                      <a:pt x="13" y="3"/>
                      <a:pt x="13" y="3"/>
                      <a:pt x="13" y="3"/>
                    </a:cubicBezTo>
                    <a:cubicBezTo>
                      <a:pt x="13" y="1"/>
                      <a:pt x="15" y="0"/>
                      <a:pt x="17" y="0"/>
                    </a:cubicBezTo>
                    <a:cubicBezTo>
                      <a:pt x="24" y="0"/>
                      <a:pt x="24" y="0"/>
                      <a:pt x="24" y="0"/>
                    </a:cubicBezTo>
                    <a:cubicBezTo>
                      <a:pt x="25" y="0"/>
                      <a:pt x="27" y="1"/>
                      <a:pt x="27" y="3"/>
                    </a:cubicBezTo>
                    <a:cubicBezTo>
                      <a:pt x="28" y="5"/>
                      <a:pt x="28" y="5"/>
                      <a:pt x="28" y="5"/>
                    </a:cubicBezTo>
                    <a:cubicBezTo>
                      <a:pt x="35" y="5"/>
                      <a:pt x="35" y="5"/>
                      <a:pt x="35" y="5"/>
                    </a:cubicBezTo>
                    <a:cubicBezTo>
                      <a:pt x="38" y="5"/>
                      <a:pt x="40" y="7"/>
                      <a:pt x="40" y="10"/>
                    </a:cubicBezTo>
                    <a:moveTo>
                      <a:pt x="25" y="20"/>
                    </a:moveTo>
                    <a:cubicBezTo>
                      <a:pt x="25" y="23"/>
                      <a:pt x="23" y="25"/>
                      <a:pt x="20" y="25"/>
                    </a:cubicBezTo>
                    <a:cubicBezTo>
                      <a:pt x="17" y="25"/>
                      <a:pt x="15" y="23"/>
                      <a:pt x="15" y="20"/>
                    </a:cubicBezTo>
                    <a:cubicBezTo>
                      <a:pt x="15" y="17"/>
                      <a:pt x="17" y="15"/>
                      <a:pt x="20" y="15"/>
                    </a:cubicBezTo>
                    <a:cubicBezTo>
                      <a:pt x="23" y="15"/>
                      <a:pt x="25" y="17"/>
                      <a:pt x="25"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nvGrpSpPr>
            <p:cNvPr id="98" name="Group 97"/>
            <p:cNvGrpSpPr/>
            <p:nvPr/>
          </p:nvGrpSpPr>
          <p:grpSpPr>
            <a:xfrm>
              <a:off x="2825145" y="4058444"/>
              <a:ext cx="818669" cy="820738"/>
              <a:chOff x="7322602" y="3303589"/>
              <a:chExt cx="423863" cy="434270"/>
            </a:xfrm>
          </p:grpSpPr>
          <p:sp>
            <p:nvSpPr>
              <p:cNvPr id="99" name="Rectangle 62"/>
              <p:cNvSpPr>
                <a:spLocks noChangeArrowheads="1"/>
              </p:cNvSpPr>
              <p:nvPr/>
            </p:nvSpPr>
            <p:spPr bwMode="auto">
              <a:xfrm>
                <a:off x="7322602" y="3303589"/>
                <a:ext cx="423863" cy="43427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00" name="Freeform 73"/>
              <p:cNvSpPr>
                <a:spLocks/>
              </p:cNvSpPr>
              <p:nvPr/>
            </p:nvSpPr>
            <p:spPr bwMode="auto">
              <a:xfrm>
                <a:off x="7335838" y="3387725"/>
                <a:ext cx="400050" cy="258763"/>
              </a:xfrm>
              <a:custGeom>
                <a:avLst/>
                <a:gdLst>
                  <a:gd name="T0" fmla="*/ 142 w 180"/>
                  <a:gd name="T1" fmla="*/ 15 h 116"/>
                  <a:gd name="T2" fmla="*/ 89 w 180"/>
                  <a:gd name="T3" fmla="*/ 27 h 116"/>
                  <a:gd name="T4" fmla="*/ 35 w 180"/>
                  <a:gd name="T5" fmla="*/ 15 h 116"/>
                  <a:gd name="T6" fmla="*/ 89 w 180"/>
                  <a:gd name="T7" fmla="*/ 114 h 116"/>
                  <a:gd name="T8" fmla="*/ 89 w 180"/>
                  <a:gd name="T9" fmla="*/ 116 h 116"/>
                  <a:gd name="T10" fmla="*/ 89 w 180"/>
                  <a:gd name="T11" fmla="*/ 114 h 116"/>
                  <a:gd name="T12" fmla="*/ 89 w 180"/>
                  <a:gd name="T13" fmla="*/ 116 h 116"/>
                  <a:gd name="T14" fmla="*/ 89 w 180"/>
                  <a:gd name="T15" fmla="*/ 114 h 116"/>
                  <a:gd name="T16" fmla="*/ 142 w 180"/>
                  <a:gd name="T17"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16">
                    <a:moveTo>
                      <a:pt x="142" y="15"/>
                    </a:moveTo>
                    <a:cubicBezTo>
                      <a:pt x="130" y="0"/>
                      <a:pt x="105" y="7"/>
                      <a:pt x="89" y="27"/>
                    </a:cubicBezTo>
                    <a:cubicBezTo>
                      <a:pt x="70" y="4"/>
                      <a:pt x="48" y="0"/>
                      <a:pt x="35" y="15"/>
                    </a:cubicBezTo>
                    <a:cubicBezTo>
                      <a:pt x="0" y="52"/>
                      <a:pt x="74" y="108"/>
                      <a:pt x="89" y="114"/>
                    </a:cubicBezTo>
                    <a:cubicBezTo>
                      <a:pt x="89" y="116"/>
                      <a:pt x="89" y="116"/>
                      <a:pt x="89" y="116"/>
                    </a:cubicBezTo>
                    <a:cubicBezTo>
                      <a:pt x="89" y="114"/>
                      <a:pt x="89" y="114"/>
                      <a:pt x="89" y="114"/>
                    </a:cubicBezTo>
                    <a:cubicBezTo>
                      <a:pt x="89" y="114"/>
                      <a:pt x="89" y="114"/>
                      <a:pt x="89" y="116"/>
                    </a:cubicBezTo>
                    <a:cubicBezTo>
                      <a:pt x="89" y="114"/>
                      <a:pt x="89" y="114"/>
                      <a:pt x="89" y="114"/>
                    </a:cubicBezTo>
                    <a:cubicBezTo>
                      <a:pt x="103" y="108"/>
                      <a:pt x="180" y="52"/>
                      <a:pt x="142" y="15"/>
                    </a:cubicBezTo>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pic>
        <p:nvPicPr>
          <p:cNvPr id="111" name="Picture 110"/>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5537" y1="12403" x2="64463" y2="10853"/>
                        <a14:foregroundMark x1="64463" y1="10853" x2="64463" y2="25969"/>
                        <a14:foregroundMark x1="64463" y1="25969" x2="35537" y2="28682"/>
                        <a14:foregroundMark x1="35537" y1="28682" x2="36777" y2="11628"/>
                        <a14:foregroundMark x1="35537" y1="33721" x2="67355" y2="78682"/>
                        <a14:foregroundMark x1="56612" y1="63178" x2="27686" y2="73643"/>
                        <a14:foregroundMark x1="43802" y1="70155" x2="49174" y2="87209"/>
                        <a14:foregroundMark x1="35537" y1="38760" x2="19421" y2="63178"/>
                        <a14:foregroundMark x1="20248" y1="64341" x2="29339" y2="72481"/>
                        <a14:foregroundMark x1="67355" y1="77907" x2="81818" y2="65891"/>
                        <a14:foregroundMark x1="80992" y1="67442" x2="62810" y2="21705"/>
                        <a14:foregroundMark x1="38430" y1="60853" x2="38430" y2="60853"/>
                        <a14:foregroundMark x1="37603" y1="57364" x2="37603" y2="57364"/>
                        <a14:foregroundMark x1="59091" y1="48062" x2="59091" y2="48062"/>
                        <a14:foregroundMark x1="59091" y1="48062" x2="59091" y2="48062"/>
                        <a14:foregroundMark x1="56612" y1="42248" x2="56612" y2="42248"/>
                        <a14:foregroundMark x1="56612" y1="42248" x2="56612" y2="42248"/>
                        <a14:foregroundMark x1="65702" y1="64341" x2="65702" y2="40310"/>
                        <a14:foregroundMark x1="17769" y1="80233" x2="30165" y2="91473"/>
                        <a14:foregroundMark x1="27686" y1="84496" x2="32231" y2="78682"/>
                        <a14:foregroundMark x1="23967" y1="69380" x2="4132" y2="79457"/>
                        <a14:foregroundMark x1="4132" y1="80233" x2="4132" y2="87984"/>
                        <a14:foregroundMark x1="83471" y1="72481" x2="94628" y2="84496"/>
                        <a14:foregroundMark x1="57438" y1="14341" x2="52893" y2="25194"/>
                        <a14:foregroundMark x1="57438" y1="79457" x2="73554" y2="94574"/>
                        <a14:foregroundMark x1="56612" y1="5039" x2="65702" y2="29457"/>
                        <a14:foregroundMark x1="62810" y1="29457" x2="42975" y2="28682"/>
                        <a14:foregroundMark x1="42975" y1="30233" x2="46694" y2="11628"/>
                      </a14:backgroundRemoval>
                    </a14:imgEffect>
                  </a14:imgLayer>
                </a14:imgProps>
              </a:ext>
              <a:ext uri="{28A0092B-C50C-407E-A947-70E740481C1C}">
                <a14:useLocalDpi xmlns:a14="http://schemas.microsoft.com/office/drawing/2010/main" val="0"/>
              </a:ext>
            </a:extLst>
          </a:blip>
          <a:stretch>
            <a:fillRect/>
          </a:stretch>
        </p:blipFill>
        <p:spPr>
          <a:xfrm>
            <a:off x="9762207" y="4210832"/>
            <a:ext cx="508756" cy="521275"/>
          </a:xfrm>
          <a:prstGeom prst="rect">
            <a:avLst/>
          </a:prstGeom>
        </p:spPr>
      </p:pic>
      <p:pic>
        <p:nvPicPr>
          <p:cNvPr id="114" name="Picture 113"/>
          <p:cNvPicPr>
            <a:picLocks noChangeAspect="1"/>
          </p:cNvPicPr>
          <p:nvPr/>
        </p:nvPicPr>
        <p:blipFill>
          <a:blip r:embed="rId4" cstate="print">
            <a:extLst>
              <a:ext uri="{BEBA8EAE-BF5A-486C-A8C5-ECC9F3942E4B}">
                <a14:imgProps xmlns:a14="http://schemas.microsoft.com/office/drawing/2010/main">
                  <a14:imgLayer r:embed="rId3">
                    <a14:imgEffect>
                      <a14:backgroundRemoval t="0" b="100000" l="0" r="100000">
                        <a14:foregroundMark x1="35537" y1="12403" x2="64463" y2="10853"/>
                        <a14:foregroundMark x1="64463" y1="10853" x2="64463" y2="25969"/>
                        <a14:foregroundMark x1="64463" y1="25969" x2="35537" y2="28682"/>
                        <a14:foregroundMark x1="35537" y1="28682" x2="36777" y2="11628"/>
                        <a14:foregroundMark x1="35537" y1="33721" x2="67355" y2="78682"/>
                        <a14:foregroundMark x1="56612" y1="63178" x2="27686" y2="73643"/>
                        <a14:foregroundMark x1="43802" y1="70155" x2="49174" y2="87209"/>
                        <a14:foregroundMark x1="35537" y1="38760" x2="19421" y2="63178"/>
                        <a14:foregroundMark x1="20248" y1="64341" x2="29339" y2="72481"/>
                        <a14:foregroundMark x1="67355" y1="77907" x2="81818" y2="65891"/>
                        <a14:foregroundMark x1="80992" y1="67442" x2="62810" y2="21705"/>
                        <a14:foregroundMark x1="38430" y1="60853" x2="38430" y2="60853"/>
                        <a14:foregroundMark x1="37603" y1="57364" x2="37603" y2="57364"/>
                        <a14:foregroundMark x1="59091" y1="48062" x2="59091" y2="48062"/>
                        <a14:foregroundMark x1="59091" y1="48062" x2="59091" y2="48062"/>
                        <a14:foregroundMark x1="56612" y1="42248" x2="56612" y2="42248"/>
                        <a14:foregroundMark x1="56612" y1="42248" x2="56612" y2="42248"/>
                        <a14:foregroundMark x1="65702" y1="64341" x2="65702" y2="40310"/>
                        <a14:foregroundMark x1="17769" y1="80233" x2="30165" y2="91473"/>
                        <a14:foregroundMark x1="27686" y1="84496" x2="32231" y2="78682"/>
                        <a14:foregroundMark x1="23967" y1="69380" x2="4132" y2="79457"/>
                        <a14:foregroundMark x1="4132" y1="80233" x2="4132" y2="87984"/>
                        <a14:foregroundMark x1="83471" y1="72481" x2="94628" y2="84496"/>
                        <a14:foregroundMark x1="57438" y1="14341" x2="52893" y2="25194"/>
                        <a14:foregroundMark x1="57438" y1="79457" x2="73554" y2="94574"/>
                        <a14:foregroundMark x1="56612" y1="5039" x2="65702" y2="29457"/>
                        <a14:foregroundMark x1="62810" y1="29457" x2="42975" y2="28682"/>
                        <a14:foregroundMark x1="42975" y1="30233" x2="46694" y2="11628"/>
                        <a14:foregroundMark x1="57851" y1="24419" x2="59917" y2="22481"/>
                      </a14:backgroundRemoval>
                    </a14:imgEffect>
                  </a14:imgLayer>
                </a14:imgProps>
              </a:ext>
              <a:ext uri="{28A0092B-C50C-407E-A947-70E740481C1C}">
                <a14:useLocalDpi xmlns:a14="http://schemas.microsoft.com/office/drawing/2010/main" val="0"/>
              </a:ext>
            </a:extLst>
          </a:blip>
          <a:stretch>
            <a:fillRect/>
          </a:stretch>
        </p:blipFill>
        <p:spPr>
          <a:xfrm>
            <a:off x="4391716" y="2876083"/>
            <a:ext cx="508756" cy="521275"/>
          </a:xfrm>
          <a:prstGeom prst="rect">
            <a:avLst/>
          </a:prstGeom>
        </p:spPr>
      </p:pic>
      <p:pic>
        <p:nvPicPr>
          <p:cNvPr id="5" name="Picture 4"/>
          <p:cNvPicPr>
            <a:picLocks noChangeAspect="1"/>
          </p:cNvPicPr>
          <p:nvPr/>
        </p:nvPicPr>
        <p:blipFill rotWithShape="1">
          <a:blip r:embed="rId5"/>
          <a:srcRect t="4401"/>
          <a:stretch/>
        </p:blipFill>
        <p:spPr>
          <a:xfrm>
            <a:off x="1555357" y="3497262"/>
            <a:ext cx="240683" cy="1655909"/>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4555" y="3496805"/>
            <a:ext cx="2946200" cy="1681929"/>
          </a:xfrm>
          <a:prstGeom prst="rect">
            <a:avLst/>
          </a:prstGeom>
        </p:spPr>
      </p:pic>
      <p:pic>
        <p:nvPicPr>
          <p:cNvPr id="104" name="Picture 103"/>
          <p:cNvPicPr>
            <a:picLocks noChangeAspect="1"/>
          </p:cNvPicPr>
          <p:nvPr/>
        </p:nvPicPr>
        <p:blipFill>
          <a:blip r:embed="rId7" cstate="print">
            <a:extLst>
              <a:ext uri="{BEBA8EAE-BF5A-486C-A8C5-ECC9F3942E4B}">
                <a14:imgProps xmlns:a14="http://schemas.microsoft.com/office/drawing/2010/main">
                  <a14:imgLayer r:embed="rId3">
                    <a14:imgEffect>
                      <a14:backgroundRemoval t="0" b="100000" l="0" r="100000">
                        <a14:foregroundMark x1="35537" y1="12403" x2="64463" y2="10853"/>
                        <a14:foregroundMark x1="64463" y1="10853" x2="64463" y2="25969"/>
                        <a14:foregroundMark x1="64463" y1="25969" x2="35537" y2="28682"/>
                        <a14:foregroundMark x1="35537" y1="28682" x2="36777" y2="11628"/>
                        <a14:foregroundMark x1="35537" y1="33721" x2="67355" y2="78682"/>
                        <a14:foregroundMark x1="56612" y1="63178" x2="27686" y2="73643"/>
                        <a14:foregroundMark x1="43802" y1="70155" x2="49174" y2="87209"/>
                        <a14:foregroundMark x1="35537" y1="38760" x2="19421" y2="63178"/>
                        <a14:foregroundMark x1="20248" y1="64341" x2="29339" y2="72481"/>
                        <a14:foregroundMark x1="67355" y1="77907" x2="81818" y2="65891"/>
                        <a14:foregroundMark x1="80992" y1="67442" x2="62810" y2="21705"/>
                        <a14:foregroundMark x1="38430" y1="60853" x2="38430" y2="60853"/>
                        <a14:foregroundMark x1="37603" y1="57364" x2="37603" y2="57364"/>
                        <a14:foregroundMark x1="59091" y1="48062" x2="59091" y2="48062"/>
                        <a14:foregroundMark x1="59091" y1="48062" x2="59091" y2="48062"/>
                        <a14:foregroundMark x1="56612" y1="42248" x2="56612" y2="42248"/>
                        <a14:foregroundMark x1="56612" y1="42248" x2="56612" y2="42248"/>
                        <a14:foregroundMark x1="65702" y1="64341" x2="65702" y2="40310"/>
                        <a14:foregroundMark x1="17769" y1="80233" x2="30165" y2="91473"/>
                        <a14:foregroundMark x1="27686" y1="84496" x2="32231" y2="78682"/>
                        <a14:foregroundMark x1="23967" y1="69380" x2="4132" y2="79457"/>
                        <a14:foregroundMark x1="4132" y1="80233" x2="4132" y2="87984"/>
                        <a14:foregroundMark x1="83471" y1="72481" x2="94628" y2="84496"/>
                        <a14:foregroundMark x1="57438" y1="14341" x2="52893" y2="25194"/>
                        <a14:foregroundMark x1="57438" y1="79457" x2="73554" y2="94574"/>
                        <a14:foregroundMark x1="56612" y1="5039" x2="65702" y2="29457"/>
                        <a14:foregroundMark x1="62810" y1="29457" x2="42975" y2="28682"/>
                        <a14:foregroundMark x1="42975" y1="30233" x2="46694" y2="11628"/>
                        <a14:foregroundMark x1="58264" y1="24419" x2="58678" y2="22093"/>
                      </a14:backgroundRemoval>
                    </a14:imgEffect>
                  </a14:imgLayer>
                </a14:imgProps>
              </a:ext>
              <a:ext uri="{28A0092B-C50C-407E-A947-70E740481C1C}">
                <a14:useLocalDpi xmlns:a14="http://schemas.microsoft.com/office/drawing/2010/main" val="0"/>
              </a:ext>
            </a:extLst>
          </a:blip>
          <a:stretch>
            <a:fillRect/>
          </a:stretch>
        </p:blipFill>
        <p:spPr>
          <a:xfrm>
            <a:off x="2244112" y="3903768"/>
            <a:ext cx="508756" cy="521275"/>
          </a:xfrm>
          <a:prstGeom prst="rect">
            <a:avLst/>
          </a:prstGeom>
        </p:spPr>
      </p:pic>
    </p:spTree>
    <p:extLst>
      <p:ext uri="{BB962C8B-B14F-4D97-AF65-F5344CB8AC3E}">
        <p14:creationId xmlns:p14="http://schemas.microsoft.com/office/powerpoint/2010/main" val="3327985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500"/>
                                        <p:tgtEl>
                                          <p:spTgt spid="1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par>
                          <p:cTn id="23" fill="hold">
                            <p:stCondLst>
                              <p:cond delay="500"/>
                            </p:stCondLst>
                            <p:childTnLst>
                              <p:par>
                                <p:cTn id="24"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25" dur="250" autoRev="1" fill="remove"/>
                                        <p:tgtEl>
                                          <p:spTgt spid="181"/>
                                        </p:tgtEl>
                                        <p:attrNameLst>
                                          <p:attrName>style.color</p:attrName>
                                        </p:attrNameLst>
                                      </p:cBhvr>
                                      <p:to>
                                        <a:srgbClr val="FF0000"/>
                                      </p:to>
                                    </p:animClr>
                                    <p:animClr clrSpc="rgb" dir="cw">
                                      <p:cBhvr>
                                        <p:cTn id="26" dur="250" autoRev="1" fill="remove"/>
                                        <p:tgtEl>
                                          <p:spTgt spid="181"/>
                                        </p:tgtEl>
                                        <p:attrNameLst>
                                          <p:attrName>fillcolor</p:attrName>
                                        </p:attrNameLst>
                                      </p:cBhvr>
                                      <p:to>
                                        <a:srgbClr val="FF0000"/>
                                      </p:to>
                                    </p:animClr>
                                    <p:set>
                                      <p:cBhvr>
                                        <p:cTn id="27" dur="250" autoRev="1" fill="remove"/>
                                        <p:tgtEl>
                                          <p:spTgt spid="181"/>
                                        </p:tgtEl>
                                        <p:attrNameLst>
                                          <p:attrName>fill.type</p:attrName>
                                        </p:attrNameLst>
                                      </p:cBhvr>
                                      <p:to>
                                        <p:strVal val="solid"/>
                                      </p:to>
                                    </p:set>
                                    <p:set>
                                      <p:cBhvr>
                                        <p:cTn id="28" dur="250" autoRev="1" fill="remove"/>
                                        <p:tgtEl>
                                          <p:spTgt spid="181"/>
                                        </p:tgtEl>
                                        <p:attrNameLst>
                                          <p:attrName>fill.on</p:attrName>
                                        </p:attrNameLst>
                                      </p:cBhvr>
                                      <p:to>
                                        <p:strVal val="true"/>
                                      </p:to>
                                    </p:set>
                                  </p:childTnLst>
                                </p:cTn>
                              </p:par>
                            </p:childTnLst>
                          </p:cTn>
                        </p:par>
                        <p:par>
                          <p:cTn id="29" fill="hold">
                            <p:stCondLst>
                              <p:cond delay="1000"/>
                            </p:stCondLst>
                            <p:childTnLst>
                              <p:par>
                                <p:cTn id="30"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31" dur="500" autoRev="1" fill="remove"/>
                                        <p:tgtEl>
                                          <p:spTgt spid="189"/>
                                        </p:tgtEl>
                                        <p:attrNameLst>
                                          <p:attrName>style.color</p:attrName>
                                        </p:attrNameLst>
                                      </p:cBhvr>
                                      <p:to>
                                        <a:srgbClr val="FF0000"/>
                                      </p:to>
                                    </p:animClr>
                                    <p:animClr clrSpc="rgb" dir="cw">
                                      <p:cBhvr>
                                        <p:cTn id="32" dur="500" autoRev="1" fill="remove"/>
                                        <p:tgtEl>
                                          <p:spTgt spid="189"/>
                                        </p:tgtEl>
                                        <p:attrNameLst>
                                          <p:attrName>fillcolor</p:attrName>
                                        </p:attrNameLst>
                                      </p:cBhvr>
                                      <p:to>
                                        <a:srgbClr val="FF0000"/>
                                      </p:to>
                                    </p:animClr>
                                    <p:set>
                                      <p:cBhvr>
                                        <p:cTn id="33" dur="500" autoRev="1" fill="remove"/>
                                        <p:tgtEl>
                                          <p:spTgt spid="189"/>
                                        </p:tgtEl>
                                        <p:attrNameLst>
                                          <p:attrName>fill.type</p:attrName>
                                        </p:attrNameLst>
                                      </p:cBhvr>
                                      <p:to>
                                        <p:strVal val="solid"/>
                                      </p:to>
                                    </p:set>
                                    <p:set>
                                      <p:cBhvr>
                                        <p:cTn id="34" dur="500" autoRev="1" fill="remove"/>
                                        <p:tgtEl>
                                          <p:spTgt spid="189"/>
                                        </p:tgtEl>
                                        <p:attrNameLst>
                                          <p:attrName>fill.on</p:attrName>
                                        </p:attrNameLst>
                                      </p:cBhvr>
                                      <p:to>
                                        <p:strVal val="true"/>
                                      </p:to>
                                    </p:set>
                                  </p:childTnLst>
                                </p:cTn>
                              </p:par>
                            </p:childTnLst>
                          </p:cTn>
                        </p:par>
                        <p:par>
                          <p:cTn id="35" fill="hold">
                            <p:stCondLst>
                              <p:cond delay="2000"/>
                            </p:stCondLst>
                            <p:childTnLst>
                              <p:par>
                                <p:cTn id="36" presetID="56" presetClass="path" presetSubtype="0" accel="50000" decel="50000" fill="hold" nodeType="afterEffect">
                                  <p:stCondLst>
                                    <p:cond delay="250"/>
                                  </p:stCondLst>
                                  <p:childTnLst>
                                    <p:animMotion origin="layout" path="M -3.36482E-6 4.57558E-6 L 0.05132 -0.19202 " pathEditMode="relative" rAng="0" ptsTypes="AA">
                                      <p:cBhvr>
                                        <p:cTn id="37" dur="2000" fill="hold"/>
                                        <p:tgtEl>
                                          <p:spTgt spid="111"/>
                                        </p:tgtEl>
                                        <p:attrNameLst>
                                          <p:attrName>ppt_x</p:attrName>
                                          <p:attrName>ppt_y</p:attrName>
                                        </p:attrNameLst>
                                      </p:cBhvr>
                                      <p:rCtr x="2566" y="-96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9" grpId="0" animBg="1"/>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131" y="2330438"/>
            <a:ext cx="11416351" cy="2155702"/>
          </a:xfrm>
        </p:spPr>
        <p:txBody>
          <a:bodyPr>
            <a:noAutofit/>
          </a:bodyPr>
          <a:lstStyle/>
          <a:p>
            <a:r>
              <a:rPr lang="en-NZ" sz="9791" dirty="0"/>
              <a:t>Microsoft      Linux</a:t>
            </a:r>
          </a:p>
        </p:txBody>
      </p:sp>
      <p:sp>
        <p:nvSpPr>
          <p:cNvPr id="6" name="Heart 5"/>
          <p:cNvSpPr/>
          <p:nvPr/>
        </p:nvSpPr>
        <p:spPr bwMode="auto">
          <a:xfrm>
            <a:off x="6003521" y="2893215"/>
            <a:ext cx="1205953" cy="1030146"/>
          </a:xfrm>
          <a:prstGeom prst="heart">
            <a:avLst/>
          </a:prstGeom>
          <a:solidFill>
            <a:srgbClr val="D97D7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68177931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2" y="2125444"/>
            <a:ext cx="8533189" cy="1443826"/>
          </a:xfrm>
        </p:spPr>
        <p:txBody>
          <a:bodyPr/>
          <a:lstStyle/>
          <a:p>
            <a:pPr marL="0" indent="0">
              <a:buNone/>
            </a:pPr>
            <a:r>
              <a:rPr lang="en-US" dirty="0">
                <a:gradFill>
                  <a:gsLst>
                    <a:gs pos="20354">
                      <a:schemeClr val="tx2"/>
                    </a:gs>
                    <a:gs pos="40000">
                      <a:schemeClr val="tx2"/>
                    </a:gs>
                  </a:gsLst>
                  <a:lin ang="5400000" scaled="0"/>
                </a:gradFill>
              </a:rPr>
              <a:t>Standard Images</a:t>
            </a:r>
            <a:endParaRPr lang="en-US" b="1" dirty="0">
              <a:gradFill>
                <a:gsLst>
                  <a:gs pos="20354">
                    <a:schemeClr val="tx2"/>
                  </a:gs>
                  <a:gs pos="40000">
                    <a:schemeClr val="tx2"/>
                  </a:gs>
                </a:gsLst>
                <a:lin ang="5400000" scaled="0"/>
              </a:gradFill>
            </a:endParaRPr>
          </a:p>
          <a:p>
            <a:pPr marL="215859" lvl="2" indent="0">
              <a:buClr>
                <a:schemeClr val="tx2"/>
              </a:buClr>
              <a:buNone/>
            </a:pPr>
            <a:r>
              <a:rPr lang="en-US" b="1" dirty="0">
                <a:solidFill>
                  <a:schemeClr val="tx2"/>
                </a:solidFill>
              </a:rPr>
              <a:t>Customers</a:t>
            </a:r>
            <a:r>
              <a:rPr lang="en-US" b="1" dirty="0"/>
              <a:t> </a:t>
            </a:r>
            <a:r>
              <a:rPr lang="en-US" dirty="0"/>
              <a:t>to contact Linux vendor/partner for Linux support</a:t>
            </a:r>
          </a:p>
          <a:p>
            <a:pPr marL="215859" lvl="2" indent="0">
              <a:buClr>
                <a:schemeClr val="tx2"/>
              </a:buClr>
              <a:buNone/>
            </a:pPr>
            <a:r>
              <a:rPr lang="en-US" dirty="0"/>
              <a:t>Azure-related issues supported by Microsoft</a:t>
            </a:r>
          </a:p>
        </p:txBody>
      </p:sp>
      <p:grpSp>
        <p:nvGrpSpPr>
          <p:cNvPr id="30" name="Group 29"/>
          <p:cNvGrpSpPr/>
          <p:nvPr/>
        </p:nvGrpSpPr>
        <p:grpSpPr>
          <a:xfrm>
            <a:off x="10434615" y="2806579"/>
            <a:ext cx="1198720" cy="1639523"/>
            <a:chOff x="863954" y="2430462"/>
            <a:chExt cx="1198889" cy="163975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2430462"/>
              <a:ext cx="977592" cy="985831"/>
            </a:xfrm>
            <a:prstGeom prst="rect">
              <a:avLst/>
            </a:prstGeom>
          </p:spPr>
        </p:pic>
        <p:sp>
          <p:nvSpPr>
            <p:cNvPr id="15" name="Rectangle 14"/>
            <p:cNvSpPr/>
            <p:nvPr/>
          </p:nvSpPr>
          <p:spPr>
            <a:xfrm>
              <a:off x="863954" y="3410926"/>
              <a:ext cx="1198889" cy="659291"/>
            </a:xfrm>
            <a:prstGeom prst="rect">
              <a:avLst/>
            </a:prstGeom>
          </p:spPr>
          <p:txBody>
            <a:bodyPr wrap="none">
              <a:spAutoFit/>
            </a:bodyPr>
            <a:lstStyle/>
            <a:p>
              <a:pPr defTabSz="932563"/>
              <a:r>
                <a:rPr lang="en-US" dirty="0">
                  <a:solidFill>
                    <a:srgbClr val="FFFFFF"/>
                  </a:solidFill>
                </a:rPr>
                <a:t>Canonical</a:t>
              </a:r>
            </a:p>
            <a:p>
              <a:pPr algn="ctr" defTabSz="932563"/>
              <a:r>
                <a:rPr lang="en-US" dirty="0">
                  <a:solidFill>
                    <a:srgbClr val="FFFFFF"/>
                  </a:solidFill>
                </a:rPr>
                <a:t>Ubuntu</a:t>
              </a:r>
            </a:p>
          </p:txBody>
        </p:sp>
      </p:grpSp>
      <p:grpSp>
        <p:nvGrpSpPr>
          <p:cNvPr id="29" name="Group 28"/>
          <p:cNvGrpSpPr/>
          <p:nvPr/>
        </p:nvGrpSpPr>
        <p:grpSpPr>
          <a:xfrm>
            <a:off x="8792115" y="2806578"/>
            <a:ext cx="1684486" cy="1646476"/>
            <a:chOff x="1897508" y="2428874"/>
            <a:chExt cx="1684725" cy="164671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837" y="2428874"/>
              <a:ext cx="977592" cy="985831"/>
            </a:xfrm>
            <a:prstGeom prst="rect">
              <a:avLst/>
            </a:prstGeom>
          </p:spPr>
        </p:pic>
        <p:sp>
          <p:nvSpPr>
            <p:cNvPr id="16" name="Rectangle 15"/>
            <p:cNvSpPr/>
            <p:nvPr/>
          </p:nvSpPr>
          <p:spPr>
            <a:xfrm>
              <a:off x="1897508" y="3416293"/>
              <a:ext cx="1684725" cy="659291"/>
            </a:xfrm>
            <a:prstGeom prst="rect">
              <a:avLst/>
            </a:prstGeom>
          </p:spPr>
          <p:txBody>
            <a:bodyPr wrap="none">
              <a:spAutoFit/>
            </a:bodyPr>
            <a:lstStyle/>
            <a:p>
              <a:pPr algn="ctr" defTabSz="932563"/>
              <a:r>
                <a:rPr lang="en-US" dirty="0" err="1">
                  <a:solidFill>
                    <a:srgbClr val="FFFFFF"/>
                  </a:solidFill>
                </a:rPr>
                <a:t>OpenLogic</a:t>
              </a:r>
              <a:endParaRPr lang="en-US" dirty="0">
                <a:solidFill>
                  <a:srgbClr val="FFFFFF"/>
                </a:solidFill>
              </a:endParaRPr>
            </a:p>
            <a:p>
              <a:pPr algn="ctr" defTabSz="932563"/>
              <a:r>
                <a:rPr lang="en-US" dirty="0">
                  <a:solidFill>
                    <a:srgbClr val="FFFFFF"/>
                  </a:solidFill>
                </a:rPr>
                <a:t>CentOS-based</a:t>
              </a:r>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942" y="5003523"/>
            <a:ext cx="977454" cy="98569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0904" y="1174648"/>
            <a:ext cx="977454" cy="985692"/>
          </a:xfrm>
          <a:prstGeom prst="rect">
            <a:avLst/>
          </a:prstGeom>
        </p:spPr>
      </p:pic>
      <p:sp>
        <p:nvSpPr>
          <p:cNvPr id="17" name="Rectangle 16"/>
          <p:cNvSpPr/>
          <p:nvPr/>
        </p:nvSpPr>
        <p:spPr>
          <a:xfrm>
            <a:off x="10386806" y="2155629"/>
            <a:ext cx="1270775" cy="376684"/>
          </a:xfrm>
          <a:prstGeom prst="rect">
            <a:avLst/>
          </a:prstGeom>
        </p:spPr>
        <p:txBody>
          <a:bodyPr wrap="square">
            <a:spAutoFit/>
          </a:bodyPr>
          <a:lstStyle/>
          <a:p>
            <a:pPr algn="ctr" defTabSz="932563"/>
            <a:r>
              <a:rPr lang="en-US" dirty="0" err="1">
                <a:solidFill>
                  <a:srgbClr val="FFFFFF"/>
                </a:solidFill>
              </a:rPr>
              <a:t>openSUSE</a:t>
            </a:r>
            <a:endParaRPr lang="en-US" dirty="0">
              <a:solidFill>
                <a:srgbClr val="FFFFFF"/>
              </a:solidFill>
            </a:endParaRPr>
          </a:p>
        </p:txBody>
      </p:sp>
      <p:grpSp>
        <p:nvGrpSpPr>
          <p:cNvPr id="8" name="Group 7"/>
          <p:cNvGrpSpPr/>
          <p:nvPr/>
        </p:nvGrpSpPr>
        <p:grpSpPr>
          <a:xfrm>
            <a:off x="9109012" y="1174648"/>
            <a:ext cx="977454" cy="985692"/>
            <a:chOff x="3551237" y="1812168"/>
            <a:chExt cx="1095528" cy="1095528"/>
          </a:xfrm>
        </p:grpSpPr>
        <p:sp>
          <p:nvSpPr>
            <p:cNvPr id="9" name="Rectangle 8"/>
            <p:cNvSpPr/>
            <p:nvPr/>
          </p:nvSpPr>
          <p:spPr bwMode="auto">
            <a:xfrm>
              <a:off x="3551237" y="1812168"/>
              <a:ext cx="1095528" cy="10955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2751" y="1883682"/>
              <a:ext cx="952500" cy="952500"/>
            </a:xfrm>
            <a:prstGeom prst="rect">
              <a:avLst/>
            </a:prstGeom>
          </p:spPr>
        </p:pic>
      </p:grpSp>
      <p:sp>
        <p:nvSpPr>
          <p:cNvPr id="18" name="Rectangle 17"/>
          <p:cNvSpPr/>
          <p:nvPr/>
        </p:nvSpPr>
        <p:spPr>
          <a:xfrm>
            <a:off x="9091488" y="2160340"/>
            <a:ext cx="1012499" cy="659198"/>
          </a:xfrm>
          <a:prstGeom prst="rect">
            <a:avLst/>
          </a:prstGeom>
        </p:spPr>
        <p:txBody>
          <a:bodyPr wrap="square">
            <a:spAutoFit/>
          </a:bodyPr>
          <a:lstStyle/>
          <a:p>
            <a:pPr algn="ctr" defTabSz="932563"/>
            <a:r>
              <a:rPr lang="en-US" dirty="0">
                <a:solidFill>
                  <a:srgbClr val="FFFFFF"/>
                </a:solidFill>
              </a:rPr>
              <a:t>Oracle</a:t>
            </a:r>
          </a:p>
          <a:p>
            <a:pPr algn="ctr" defTabSz="932563"/>
            <a:r>
              <a:rPr lang="en-US" dirty="0">
                <a:solidFill>
                  <a:srgbClr val="FFFFFF"/>
                </a:solidFill>
              </a:rPr>
              <a:t>Linux</a:t>
            </a:r>
          </a:p>
        </p:txBody>
      </p:sp>
      <p:sp>
        <p:nvSpPr>
          <p:cNvPr id="31" name="Rectangle 30"/>
          <p:cNvSpPr/>
          <p:nvPr/>
        </p:nvSpPr>
        <p:spPr>
          <a:xfrm>
            <a:off x="8689053" y="5995647"/>
            <a:ext cx="1867232" cy="941711"/>
          </a:xfrm>
          <a:prstGeom prst="rect">
            <a:avLst/>
          </a:prstGeom>
        </p:spPr>
        <p:txBody>
          <a:bodyPr wrap="square">
            <a:spAutoFit/>
          </a:bodyPr>
          <a:lstStyle/>
          <a:p>
            <a:pPr algn="ctr" defTabSz="932563"/>
            <a:r>
              <a:rPr lang="en-US" dirty="0">
                <a:solidFill>
                  <a:srgbClr val="FFFFFF"/>
                </a:solidFill>
              </a:rPr>
              <a:t>SUSE Linux </a:t>
            </a:r>
          </a:p>
          <a:p>
            <a:pPr algn="ctr" defTabSz="932563"/>
            <a:r>
              <a:rPr lang="en-US" dirty="0">
                <a:solidFill>
                  <a:srgbClr val="FFFFFF"/>
                </a:solidFill>
              </a:rPr>
              <a:t>Enterprise Server</a:t>
            </a:r>
          </a:p>
        </p:txBody>
      </p:sp>
      <p:sp>
        <p:nvSpPr>
          <p:cNvPr id="32" name="Text Placeholder 1"/>
          <p:cNvSpPr txBox="1">
            <a:spLocks/>
          </p:cNvSpPr>
          <p:nvPr/>
        </p:nvSpPr>
        <p:spPr>
          <a:xfrm>
            <a:off x="260189" y="4389212"/>
            <a:ext cx="8533189" cy="2067930"/>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487">
              <a:buClr>
                <a:srgbClr val="FFFFFF"/>
              </a:buClr>
              <a:buSzPct val="90000"/>
              <a:buNone/>
            </a:pPr>
            <a:r>
              <a:rPr lang="en-US" sz="3999" dirty="0">
                <a:gradFill>
                  <a:gsLst>
                    <a:gs pos="20354">
                      <a:srgbClr val="47D8FF"/>
                    </a:gs>
                    <a:gs pos="40000">
                      <a:srgbClr val="47D8FF"/>
                    </a:gs>
                  </a:gsLst>
                  <a:lin ang="5400000" scaled="0"/>
                </a:gradFill>
              </a:rPr>
              <a:t>Premium Images</a:t>
            </a:r>
          </a:p>
          <a:p>
            <a:pPr marL="215859" lvl="2" indent="0">
              <a:buClr>
                <a:srgbClr val="47D8FF"/>
              </a:buClr>
              <a:buNone/>
            </a:pPr>
            <a:r>
              <a:rPr lang="en-US" sz="2000" b="1" dirty="0">
                <a:solidFill>
                  <a:srgbClr val="47D8FF"/>
                </a:solidFill>
              </a:rPr>
              <a:t>Microsoft engages </a:t>
            </a:r>
            <a:r>
              <a:rPr lang="en-US" sz="2000" dirty="0">
                <a:gradFill>
                  <a:gsLst>
                    <a:gs pos="1250">
                      <a:srgbClr val="FFFFFF"/>
                    </a:gs>
                    <a:gs pos="100000">
                      <a:srgbClr val="FFFFFF"/>
                    </a:gs>
                  </a:gsLst>
                  <a:lin ang="5400000" scaled="0"/>
                </a:gradFill>
              </a:rPr>
              <a:t>the Linux vendor/partner on behalf of the customer for support </a:t>
            </a:r>
          </a:p>
          <a:p>
            <a:pPr marL="215859" lvl="2" indent="0">
              <a:buClr>
                <a:srgbClr val="47D8FF"/>
              </a:buClr>
              <a:buNone/>
            </a:pPr>
            <a:r>
              <a:rPr lang="en-US" sz="2000" dirty="0">
                <a:gradFill>
                  <a:gsLst>
                    <a:gs pos="1250">
                      <a:srgbClr val="FFFFFF"/>
                    </a:gs>
                    <a:gs pos="100000">
                      <a:srgbClr val="FFFFFF"/>
                    </a:gs>
                  </a:gsLst>
                  <a:lin ang="5400000" scaled="0"/>
                </a:gradFill>
              </a:rPr>
              <a:t>Currently only SLES 11 SP3 &amp; 12</a:t>
            </a:r>
          </a:p>
          <a:p>
            <a:pPr marL="215859" lvl="2" indent="0">
              <a:buClr>
                <a:srgbClr val="47D8FF"/>
              </a:buClr>
              <a:buNone/>
            </a:pPr>
            <a:r>
              <a:rPr lang="en-US" sz="2000" dirty="0">
                <a:gradFill>
                  <a:gsLst>
                    <a:gs pos="1250">
                      <a:srgbClr val="FFFFFF"/>
                    </a:gs>
                    <a:gs pos="100000">
                      <a:srgbClr val="FFFFFF"/>
                    </a:gs>
                  </a:gsLst>
                  <a:lin ang="5400000" scaled="0"/>
                </a:gradFill>
              </a:rPr>
              <a:t>More coming soon!</a:t>
            </a:r>
          </a:p>
        </p:txBody>
      </p:sp>
      <p:sp>
        <p:nvSpPr>
          <p:cNvPr id="20" name="Title 1"/>
          <p:cNvSpPr>
            <a:spLocks noGrp="1"/>
          </p:cNvSpPr>
          <p:nvPr>
            <p:ph type="title"/>
          </p:nvPr>
        </p:nvSpPr>
        <p:spPr>
          <a:xfrm>
            <a:off x="275482" y="295731"/>
            <a:ext cx="11887878" cy="917444"/>
          </a:xfrm>
        </p:spPr>
        <p:txBody>
          <a:bodyPr/>
          <a:lstStyle/>
          <a:p>
            <a:r>
              <a:rPr lang="en-US" dirty="0" smtClean="0"/>
              <a:t>Azure-Endorsed Marketplace Linux Images</a:t>
            </a:r>
            <a:br>
              <a:rPr lang="en-US" dirty="0" smtClean="0"/>
            </a:br>
            <a:r>
              <a:rPr lang="en-US" sz="3999" dirty="0">
                <a:gradFill>
                  <a:gsLst>
                    <a:gs pos="16814">
                      <a:schemeClr val="tx2"/>
                    </a:gs>
                    <a:gs pos="23000">
                      <a:schemeClr val="tx2"/>
                    </a:gs>
                  </a:gsLst>
                  <a:lin ang="5400000" scaled="0"/>
                </a:gradFill>
              </a:rPr>
              <a:t>Partner created, Microsoft tested</a:t>
            </a:r>
          </a:p>
        </p:txBody>
      </p:sp>
      <p:pic>
        <p:nvPicPr>
          <p:cNvPr id="21" name="Picture 20"/>
          <p:cNvPicPr>
            <a:picLocks noChangeAspect="1"/>
          </p:cNvPicPr>
          <p:nvPr/>
        </p:nvPicPr>
        <p:blipFill rotWithShape="1">
          <a:blip r:embed="rId9"/>
          <a:srcRect t="1190"/>
          <a:stretch/>
        </p:blipFill>
        <p:spPr>
          <a:xfrm>
            <a:off x="7737432" y="1174649"/>
            <a:ext cx="977143" cy="991616"/>
          </a:xfrm>
          <a:prstGeom prst="rect">
            <a:avLst/>
          </a:prstGeom>
        </p:spPr>
      </p:pic>
      <p:sp>
        <p:nvSpPr>
          <p:cNvPr id="22" name="Rectangle 21"/>
          <p:cNvSpPr/>
          <p:nvPr/>
        </p:nvSpPr>
        <p:spPr>
          <a:xfrm>
            <a:off x="7718167" y="2180723"/>
            <a:ext cx="1012499" cy="376684"/>
          </a:xfrm>
          <a:prstGeom prst="rect">
            <a:avLst/>
          </a:prstGeom>
        </p:spPr>
        <p:txBody>
          <a:bodyPr wrap="square">
            <a:spAutoFit/>
          </a:bodyPr>
          <a:lstStyle/>
          <a:p>
            <a:pPr algn="ctr" defTabSz="932563"/>
            <a:r>
              <a:rPr lang="en-US" dirty="0">
                <a:solidFill>
                  <a:srgbClr val="FFFFFF"/>
                </a:solidFill>
              </a:rPr>
              <a:t>CoreOS</a:t>
            </a:r>
          </a:p>
        </p:txBody>
      </p:sp>
      <p:sp>
        <p:nvSpPr>
          <p:cNvPr id="28" name="Rectangle 27"/>
          <p:cNvSpPr/>
          <p:nvPr/>
        </p:nvSpPr>
        <p:spPr>
          <a:xfrm>
            <a:off x="10111397" y="4600441"/>
            <a:ext cx="1762782" cy="376684"/>
          </a:xfrm>
          <a:prstGeom prst="rect">
            <a:avLst/>
          </a:prstGeom>
        </p:spPr>
        <p:txBody>
          <a:bodyPr wrap="square">
            <a:spAutoFit/>
          </a:bodyPr>
          <a:lstStyle/>
          <a:p>
            <a:pPr algn="ctr" defTabSz="932563"/>
            <a:r>
              <a:rPr lang="en-US" i="1" dirty="0">
                <a:solidFill>
                  <a:srgbClr val="47D8FF"/>
                </a:solidFill>
              </a:rPr>
              <a:t>More</a:t>
            </a:r>
          </a:p>
        </p:txBody>
      </p:sp>
      <p:grpSp>
        <p:nvGrpSpPr>
          <p:cNvPr id="37" name="Group 36"/>
          <p:cNvGrpSpPr/>
          <p:nvPr/>
        </p:nvGrpSpPr>
        <p:grpSpPr>
          <a:xfrm>
            <a:off x="10531084" y="5003523"/>
            <a:ext cx="977454" cy="985692"/>
            <a:chOff x="10531696" y="5003737"/>
            <a:chExt cx="977592" cy="985831"/>
          </a:xfrm>
        </p:grpSpPr>
        <p:grpSp>
          <p:nvGrpSpPr>
            <p:cNvPr id="38" name="Group 37"/>
            <p:cNvGrpSpPr/>
            <p:nvPr/>
          </p:nvGrpSpPr>
          <p:grpSpPr>
            <a:xfrm>
              <a:off x="10531696" y="5003737"/>
              <a:ext cx="977592" cy="985831"/>
              <a:chOff x="10531696" y="5003737"/>
              <a:chExt cx="977592" cy="985831"/>
            </a:xfrm>
          </p:grpSpPr>
          <p:sp>
            <p:nvSpPr>
              <p:cNvPr id="26" name="Rectangle 25"/>
              <p:cNvSpPr/>
              <p:nvPr/>
            </p:nvSpPr>
            <p:spPr bwMode="auto">
              <a:xfrm>
                <a:off x="10531696" y="5003737"/>
                <a:ext cx="977592" cy="9858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13"/>
              <p:cNvSpPr>
                <a:spLocks noEditPoints="1"/>
              </p:cNvSpPr>
              <p:nvPr/>
            </p:nvSpPr>
            <p:spPr bwMode="auto">
              <a:xfrm>
                <a:off x="10823813" y="5337751"/>
                <a:ext cx="391242" cy="319841"/>
              </a:xfrm>
              <a:custGeom>
                <a:avLst/>
                <a:gdLst>
                  <a:gd name="T0" fmla="*/ 125 w 132"/>
                  <a:gd name="T1" fmla="*/ 105 h 112"/>
                  <a:gd name="T2" fmla="*/ 0 w 132"/>
                  <a:gd name="T3" fmla="*/ 20 h 112"/>
                  <a:gd name="T4" fmla="*/ 0 w 132"/>
                  <a:gd name="T5" fmla="*/ 112 h 112"/>
                  <a:gd name="T6" fmla="*/ 132 w 132"/>
                  <a:gd name="T7" fmla="*/ 0 h 112"/>
                  <a:gd name="T8" fmla="*/ 0 w 132"/>
                  <a:gd name="T9" fmla="*/ 0 h 112"/>
                  <a:gd name="T10" fmla="*/ 77 w 132"/>
                  <a:gd name="T11" fmla="*/ 63 h 112"/>
                  <a:gd name="T12" fmla="*/ 73 w 132"/>
                  <a:gd name="T13" fmla="*/ 57 h 112"/>
                  <a:gd name="T14" fmla="*/ 69 w 132"/>
                  <a:gd name="T15" fmla="*/ 53 h 112"/>
                  <a:gd name="T16" fmla="*/ 62 w 132"/>
                  <a:gd name="T17" fmla="*/ 49 h 112"/>
                  <a:gd name="T18" fmla="*/ 56 w 132"/>
                  <a:gd name="T19" fmla="*/ 49 h 112"/>
                  <a:gd name="T20" fmla="*/ 49 w 132"/>
                  <a:gd name="T21" fmla="*/ 53 h 112"/>
                  <a:gd name="T22" fmla="*/ 44 w 132"/>
                  <a:gd name="T23" fmla="*/ 57 h 112"/>
                  <a:gd name="T24" fmla="*/ 41 w 132"/>
                  <a:gd name="T25" fmla="*/ 63 h 112"/>
                  <a:gd name="T26" fmla="*/ 40 w 132"/>
                  <a:gd name="T27" fmla="*/ 69 h 112"/>
                  <a:gd name="T28" fmla="*/ 41 w 132"/>
                  <a:gd name="T29" fmla="*/ 76 h 112"/>
                  <a:gd name="T30" fmla="*/ 44 w 132"/>
                  <a:gd name="T31" fmla="*/ 81 h 112"/>
                  <a:gd name="T32" fmla="*/ 50 w 132"/>
                  <a:gd name="T33" fmla="*/ 86 h 112"/>
                  <a:gd name="T34" fmla="*/ 55 w 132"/>
                  <a:gd name="T35" fmla="*/ 88 h 112"/>
                  <a:gd name="T36" fmla="*/ 60 w 132"/>
                  <a:gd name="T37" fmla="*/ 83 h 112"/>
                  <a:gd name="T38" fmla="*/ 67 w 132"/>
                  <a:gd name="T39" fmla="*/ 87 h 112"/>
                  <a:gd name="T40" fmla="*/ 68 w 132"/>
                  <a:gd name="T41" fmla="*/ 79 h 112"/>
                  <a:gd name="T42" fmla="*/ 77 w 132"/>
                  <a:gd name="T43" fmla="*/ 78 h 112"/>
                  <a:gd name="T44" fmla="*/ 73 w 132"/>
                  <a:gd name="T45" fmla="*/ 71 h 112"/>
                  <a:gd name="T46" fmla="*/ 67 w 132"/>
                  <a:gd name="T47" fmla="*/ 69 h 112"/>
                  <a:gd name="T48" fmla="*/ 53 w 132"/>
                  <a:gd name="T49" fmla="*/ 75 h 112"/>
                  <a:gd name="T50" fmla="*/ 59 w 132"/>
                  <a:gd name="T51" fmla="*/ 61 h 112"/>
                  <a:gd name="T52" fmla="*/ 55 w 132"/>
                  <a:gd name="T53" fmla="*/ 69 h 112"/>
                  <a:gd name="T54" fmla="*/ 59 w 132"/>
                  <a:gd name="T55" fmla="*/ 73 h 112"/>
                  <a:gd name="T56" fmla="*/ 91 w 132"/>
                  <a:gd name="T57" fmla="*/ 55 h 112"/>
                  <a:gd name="T58" fmla="*/ 93 w 132"/>
                  <a:gd name="T59" fmla="*/ 51 h 112"/>
                  <a:gd name="T60" fmla="*/ 91 w 132"/>
                  <a:gd name="T61" fmla="*/ 49 h 112"/>
                  <a:gd name="T62" fmla="*/ 86 w 132"/>
                  <a:gd name="T63" fmla="*/ 48 h 112"/>
                  <a:gd name="T64" fmla="*/ 82 w 132"/>
                  <a:gd name="T65" fmla="*/ 44 h 112"/>
                  <a:gd name="T66" fmla="*/ 78 w 132"/>
                  <a:gd name="T67" fmla="*/ 49 h 112"/>
                  <a:gd name="T68" fmla="*/ 74 w 132"/>
                  <a:gd name="T69" fmla="*/ 49 h 112"/>
                  <a:gd name="T70" fmla="*/ 73 w 132"/>
                  <a:gd name="T71" fmla="*/ 52 h 112"/>
                  <a:gd name="T72" fmla="*/ 76 w 132"/>
                  <a:gd name="T73" fmla="*/ 57 h 112"/>
                  <a:gd name="T74" fmla="*/ 73 w 132"/>
                  <a:gd name="T75" fmla="*/ 60 h 112"/>
                  <a:gd name="T76" fmla="*/ 75 w 132"/>
                  <a:gd name="T77" fmla="*/ 62 h 112"/>
                  <a:gd name="T78" fmla="*/ 81 w 132"/>
                  <a:gd name="T79" fmla="*/ 65 h 112"/>
                  <a:gd name="T80" fmla="*/ 85 w 132"/>
                  <a:gd name="T81" fmla="*/ 65 h 112"/>
                  <a:gd name="T82" fmla="*/ 91 w 132"/>
                  <a:gd name="T83" fmla="*/ 62 h 112"/>
                  <a:gd name="T84" fmla="*/ 93 w 132"/>
                  <a:gd name="T85" fmla="*/ 60 h 112"/>
                  <a:gd name="T86" fmla="*/ 91 w 132"/>
                  <a:gd name="T87" fmla="*/ 57 h 112"/>
                  <a:gd name="T88" fmla="*/ 83 w 132"/>
                  <a:gd name="T89" fmla="*/ 58 h 112"/>
                  <a:gd name="T90" fmla="*/ 86 w 132"/>
                  <a:gd name="T9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112">
                    <a:moveTo>
                      <a:pt x="7" y="26"/>
                    </a:moveTo>
                    <a:cubicBezTo>
                      <a:pt x="7" y="105"/>
                      <a:pt x="7" y="105"/>
                      <a:pt x="7" y="105"/>
                    </a:cubicBezTo>
                    <a:cubicBezTo>
                      <a:pt x="125" y="105"/>
                      <a:pt x="125" y="105"/>
                      <a:pt x="125" y="105"/>
                    </a:cubicBezTo>
                    <a:cubicBezTo>
                      <a:pt x="125" y="26"/>
                      <a:pt x="125" y="26"/>
                      <a:pt x="125" y="26"/>
                    </a:cubicBezTo>
                    <a:cubicBezTo>
                      <a:pt x="7" y="26"/>
                      <a:pt x="7" y="26"/>
                      <a:pt x="7" y="26"/>
                    </a:cubicBezTo>
                    <a:close/>
                    <a:moveTo>
                      <a:pt x="0" y="20"/>
                    </a:moveTo>
                    <a:cubicBezTo>
                      <a:pt x="132" y="20"/>
                      <a:pt x="132" y="20"/>
                      <a:pt x="132" y="20"/>
                    </a:cubicBezTo>
                    <a:cubicBezTo>
                      <a:pt x="132" y="112"/>
                      <a:pt x="132" y="112"/>
                      <a:pt x="132" y="112"/>
                    </a:cubicBezTo>
                    <a:cubicBezTo>
                      <a:pt x="0" y="112"/>
                      <a:pt x="0" y="112"/>
                      <a:pt x="0" y="112"/>
                    </a:cubicBezTo>
                    <a:cubicBezTo>
                      <a:pt x="0" y="20"/>
                      <a:pt x="0" y="20"/>
                      <a:pt x="0" y="20"/>
                    </a:cubicBezTo>
                    <a:close/>
                    <a:moveTo>
                      <a:pt x="0" y="0"/>
                    </a:moveTo>
                    <a:cubicBezTo>
                      <a:pt x="132" y="0"/>
                      <a:pt x="132" y="0"/>
                      <a:pt x="132" y="0"/>
                    </a:cubicBezTo>
                    <a:cubicBezTo>
                      <a:pt x="132" y="13"/>
                      <a:pt x="132" y="13"/>
                      <a:pt x="132" y="13"/>
                    </a:cubicBezTo>
                    <a:cubicBezTo>
                      <a:pt x="0" y="13"/>
                      <a:pt x="0" y="13"/>
                      <a:pt x="0" y="13"/>
                    </a:cubicBezTo>
                    <a:cubicBezTo>
                      <a:pt x="0" y="0"/>
                      <a:pt x="0" y="0"/>
                      <a:pt x="0" y="0"/>
                    </a:cubicBezTo>
                    <a:close/>
                    <a:moveTo>
                      <a:pt x="79" y="68"/>
                    </a:moveTo>
                    <a:cubicBezTo>
                      <a:pt x="78" y="64"/>
                      <a:pt x="78" y="64"/>
                      <a:pt x="78" y="64"/>
                    </a:cubicBezTo>
                    <a:cubicBezTo>
                      <a:pt x="78" y="64"/>
                      <a:pt x="78" y="63"/>
                      <a:pt x="77" y="63"/>
                    </a:cubicBezTo>
                    <a:cubicBezTo>
                      <a:pt x="71" y="63"/>
                      <a:pt x="71" y="63"/>
                      <a:pt x="71" y="63"/>
                    </a:cubicBezTo>
                    <a:cubicBezTo>
                      <a:pt x="71" y="63"/>
                      <a:pt x="71" y="62"/>
                      <a:pt x="71" y="62"/>
                    </a:cubicBezTo>
                    <a:cubicBezTo>
                      <a:pt x="73" y="57"/>
                      <a:pt x="73" y="57"/>
                      <a:pt x="73" y="57"/>
                    </a:cubicBezTo>
                    <a:cubicBezTo>
                      <a:pt x="73" y="56"/>
                      <a:pt x="73" y="56"/>
                      <a:pt x="73" y="55"/>
                    </a:cubicBezTo>
                    <a:cubicBezTo>
                      <a:pt x="70" y="53"/>
                      <a:pt x="70" y="53"/>
                      <a:pt x="70" y="53"/>
                    </a:cubicBezTo>
                    <a:cubicBezTo>
                      <a:pt x="70" y="53"/>
                      <a:pt x="69" y="53"/>
                      <a:pt x="69" y="53"/>
                    </a:cubicBezTo>
                    <a:cubicBezTo>
                      <a:pt x="64" y="56"/>
                      <a:pt x="64" y="56"/>
                      <a:pt x="64" y="56"/>
                    </a:cubicBezTo>
                    <a:cubicBezTo>
                      <a:pt x="64" y="56"/>
                      <a:pt x="64" y="56"/>
                      <a:pt x="63" y="56"/>
                    </a:cubicBezTo>
                    <a:cubicBezTo>
                      <a:pt x="62" y="49"/>
                      <a:pt x="62" y="49"/>
                      <a:pt x="62" y="49"/>
                    </a:cubicBezTo>
                    <a:cubicBezTo>
                      <a:pt x="62" y="49"/>
                      <a:pt x="61" y="49"/>
                      <a:pt x="61" y="49"/>
                    </a:cubicBezTo>
                    <a:cubicBezTo>
                      <a:pt x="57" y="49"/>
                      <a:pt x="57" y="49"/>
                      <a:pt x="57" y="49"/>
                    </a:cubicBezTo>
                    <a:cubicBezTo>
                      <a:pt x="57" y="49"/>
                      <a:pt x="56" y="49"/>
                      <a:pt x="56" y="49"/>
                    </a:cubicBezTo>
                    <a:cubicBezTo>
                      <a:pt x="55" y="56"/>
                      <a:pt x="55" y="56"/>
                      <a:pt x="55" y="56"/>
                    </a:cubicBezTo>
                    <a:cubicBezTo>
                      <a:pt x="54" y="56"/>
                      <a:pt x="54" y="56"/>
                      <a:pt x="53" y="56"/>
                    </a:cubicBezTo>
                    <a:cubicBezTo>
                      <a:pt x="49" y="53"/>
                      <a:pt x="49" y="53"/>
                      <a:pt x="49" y="53"/>
                    </a:cubicBezTo>
                    <a:cubicBezTo>
                      <a:pt x="48" y="53"/>
                      <a:pt x="48" y="53"/>
                      <a:pt x="48" y="53"/>
                    </a:cubicBezTo>
                    <a:cubicBezTo>
                      <a:pt x="45" y="55"/>
                      <a:pt x="45" y="55"/>
                      <a:pt x="45" y="55"/>
                    </a:cubicBezTo>
                    <a:cubicBezTo>
                      <a:pt x="44" y="56"/>
                      <a:pt x="44" y="56"/>
                      <a:pt x="44" y="57"/>
                    </a:cubicBezTo>
                    <a:cubicBezTo>
                      <a:pt x="47" y="62"/>
                      <a:pt x="47" y="62"/>
                      <a:pt x="47" y="62"/>
                    </a:cubicBezTo>
                    <a:cubicBezTo>
                      <a:pt x="47" y="62"/>
                      <a:pt x="46" y="63"/>
                      <a:pt x="46" y="63"/>
                    </a:cubicBezTo>
                    <a:cubicBezTo>
                      <a:pt x="41" y="63"/>
                      <a:pt x="41" y="63"/>
                      <a:pt x="41" y="63"/>
                    </a:cubicBezTo>
                    <a:cubicBezTo>
                      <a:pt x="40" y="63"/>
                      <a:pt x="40" y="64"/>
                      <a:pt x="40" y="64"/>
                    </a:cubicBezTo>
                    <a:cubicBezTo>
                      <a:pt x="39" y="68"/>
                      <a:pt x="39" y="68"/>
                      <a:pt x="39" y="68"/>
                    </a:cubicBezTo>
                    <a:cubicBezTo>
                      <a:pt x="39" y="68"/>
                      <a:pt x="39" y="68"/>
                      <a:pt x="40" y="69"/>
                    </a:cubicBezTo>
                    <a:cubicBezTo>
                      <a:pt x="45" y="71"/>
                      <a:pt x="45" y="71"/>
                      <a:pt x="45" y="71"/>
                    </a:cubicBezTo>
                    <a:cubicBezTo>
                      <a:pt x="45" y="71"/>
                      <a:pt x="45" y="72"/>
                      <a:pt x="45" y="73"/>
                    </a:cubicBezTo>
                    <a:cubicBezTo>
                      <a:pt x="41" y="76"/>
                      <a:pt x="41" y="76"/>
                      <a:pt x="41" y="76"/>
                    </a:cubicBezTo>
                    <a:cubicBezTo>
                      <a:pt x="41" y="76"/>
                      <a:pt x="41" y="77"/>
                      <a:pt x="41" y="78"/>
                    </a:cubicBezTo>
                    <a:cubicBezTo>
                      <a:pt x="43" y="81"/>
                      <a:pt x="43" y="81"/>
                      <a:pt x="43" y="81"/>
                    </a:cubicBezTo>
                    <a:cubicBezTo>
                      <a:pt x="43" y="81"/>
                      <a:pt x="43" y="81"/>
                      <a:pt x="44" y="81"/>
                    </a:cubicBezTo>
                    <a:cubicBezTo>
                      <a:pt x="49" y="79"/>
                      <a:pt x="49" y="79"/>
                      <a:pt x="49" y="79"/>
                    </a:cubicBezTo>
                    <a:cubicBezTo>
                      <a:pt x="50" y="80"/>
                      <a:pt x="50" y="80"/>
                      <a:pt x="50" y="81"/>
                    </a:cubicBezTo>
                    <a:cubicBezTo>
                      <a:pt x="50" y="86"/>
                      <a:pt x="50" y="86"/>
                      <a:pt x="50" y="86"/>
                    </a:cubicBezTo>
                    <a:cubicBezTo>
                      <a:pt x="50" y="87"/>
                      <a:pt x="50" y="87"/>
                      <a:pt x="50" y="87"/>
                    </a:cubicBezTo>
                    <a:cubicBezTo>
                      <a:pt x="54" y="88"/>
                      <a:pt x="54" y="88"/>
                      <a:pt x="54" y="88"/>
                    </a:cubicBezTo>
                    <a:cubicBezTo>
                      <a:pt x="54" y="88"/>
                      <a:pt x="55" y="88"/>
                      <a:pt x="55" y="88"/>
                    </a:cubicBezTo>
                    <a:cubicBezTo>
                      <a:pt x="58" y="83"/>
                      <a:pt x="58" y="83"/>
                      <a:pt x="58" y="83"/>
                    </a:cubicBezTo>
                    <a:cubicBezTo>
                      <a:pt x="58" y="83"/>
                      <a:pt x="59" y="83"/>
                      <a:pt x="59" y="83"/>
                    </a:cubicBezTo>
                    <a:cubicBezTo>
                      <a:pt x="59" y="83"/>
                      <a:pt x="59" y="83"/>
                      <a:pt x="60" y="83"/>
                    </a:cubicBezTo>
                    <a:cubicBezTo>
                      <a:pt x="63" y="88"/>
                      <a:pt x="63" y="88"/>
                      <a:pt x="63" y="88"/>
                    </a:cubicBezTo>
                    <a:cubicBezTo>
                      <a:pt x="63" y="88"/>
                      <a:pt x="63" y="88"/>
                      <a:pt x="64" y="88"/>
                    </a:cubicBezTo>
                    <a:cubicBezTo>
                      <a:pt x="67" y="87"/>
                      <a:pt x="67" y="87"/>
                      <a:pt x="67" y="87"/>
                    </a:cubicBezTo>
                    <a:cubicBezTo>
                      <a:pt x="68" y="87"/>
                      <a:pt x="68" y="87"/>
                      <a:pt x="68" y="86"/>
                    </a:cubicBezTo>
                    <a:cubicBezTo>
                      <a:pt x="67" y="81"/>
                      <a:pt x="67" y="81"/>
                      <a:pt x="67" y="81"/>
                    </a:cubicBezTo>
                    <a:cubicBezTo>
                      <a:pt x="68" y="80"/>
                      <a:pt x="68" y="80"/>
                      <a:pt x="68" y="79"/>
                    </a:cubicBezTo>
                    <a:cubicBezTo>
                      <a:pt x="74" y="81"/>
                      <a:pt x="74" y="81"/>
                      <a:pt x="74" y="81"/>
                    </a:cubicBezTo>
                    <a:cubicBezTo>
                      <a:pt x="74" y="81"/>
                      <a:pt x="75" y="81"/>
                      <a:pt x="75" y="81"/>
                    </a:cubicBezTo>
                    <a:cubicBezTo>
                      <a:pt x="77" y="78"/>
                      <a:pt x="77" y="78"/>
                      <a:pt x="77" y="78"/>
                    </a:cubicBezTo>
                    <a:cubicBezTo>
                      <a:pt x="77" y="77"/>
                      <a:pt x="77" y="76"/>
                      <a:pt x="77" y="76"/>
                    </a:cubicBezTo>
                    <a:cubicBezTo>
                      <a:pt x="73" y="73"/>
                      <a:pt x="73" y="73"/>
                      <a:pt x="73" y="73"/>
                    </a:cubicBezTo>
                    <a:cubicBezTo>
                      <a:pt x="73" y="72"/>
                      <a:pt x="73" y="71"/>
                      <a:pt x="73" y="71"/>
                    </a:cubicBezTo>
                    <a:cubicBezTo>
                      <a:pt x="78" y="69"/>
                      <a:pt x="78" y="69"/>
                      <a:pt x="78" y="69"/>
                    </a:cubicBezTo>
                    <a:cubicBezTo>
                      <a:pt x="79" y="68"/>
                      <a:pt x="79" y="68"/>
                      <a:pt x="79" y="68"/>
                    </a:cubicBezTo>
                    <a:close/>
                    <a:moveTo>
                      <a:pt x="67" y="69"/>
                    </a:moveTo>
                    <a:cubicBezTo>
                      <a:pt x="67" y="71"/>
                      <a:pt x="66" y="73"/>
                      <a:pt x="64" y="75"/>
                    </a:cubicBezTo>
                    <a:cubicBezTo>
                      <a:pt x="63" y="76"/>
                      <a:pt x="61" y="77"/>
                      <a:pt x="59" y="77"/>
                    </a:cubicBezTo>
                    <a:cubicBezTo>
                      <a:pt x="57" y="77"/>
                      <a:pt x="55" y="76"/>
                      <a:pt x="53" y="75"/>
                    </a:cubicBezTo>
                    <a:cubicBezTo>
                      <a:pt x="52" y="73"/>
                      <a:pt x="51" y="71"/>
                      <a:pt x="51" y="69"/>
                    </a:cubicBezTo>
                    <a:cubicBezTo>
                      <a:pt x="51" y="67"/>
                      <a:pt x="52" y="65"/>
                      <a:pt x="53" y="64"/>
                    </a:cubicBezTo>
                    <a:cubicBezTo>
                      <a:pt x="55" y="62"/>
                      <a:pt x="57" y="61"/>
                      <a:pt x="59" y="61"/>
                    </a:cubicBezTo>
                    <a:cubicBezTo>
                      <a:pt x="61" y="61"/>
                      <a:pt x="63" y="62"/>
                      <a:pt x="64" y="64"/>
                    </a:cubicBezTo>
                    <a:cubicBezTo>
                      <a:pt x="66" y="65"/>
                      <a:pt x="67" y="67"/>
                      <a:pt x="67" y="69"/>
                    </a:cubicBezTo>
                    <a:close/>
                    <a:moveTo>
                      <a:pt x="55" y="69"/>
                    </a:moveTo>
                    <a:cubicBezTo>
                      <a:pt x="55" y="67"/>
                      <a:pt x="57" y="66"/>
                      <a:pt x="59" y="66"/>
                    </a:cubicBezTo>
                    <a:cubicBezTo>
                      <a:pt x="61" y="66"/>
                      <a:pt x="63" y="67"/>
                      <a:pt x="63" y="69"/>
                    </a:cubicBezTo>
                    <a:cubicBezTo>
                      <a:pt x="63" y="71"/>
                      <a:pt x="61" y="73"/>
                      <a:pt x="59" y="73"/>
                    </a:cubicBezTo>
                    <a:cubicBezTo>
                      <a:pt x="57" y="73"/>
                      <a:pt x="55" y="71"/>
                      <a:pt x="55" y="69"/>
                    </a:cubicBezTo>
                    <a:close/>
                    <a:moveTo>
                      <a:pt x="91" y="57"/>
                    </a:moveTo>
                    <a:cubicBezTo>
                      <a:pt x="91" y="56"/>
                      <a:pt x="91" y="56"/>
                      <a:pt x="91" y="55"/>
                    </a:cubicBezTo>
                    <a:cubicBezTo>
                      <a:pt x="91" y="55"/>
                      <a:pt x="91" y="54"/>
                      <a:pt x="91" y="54"/>
                    </a:cubicBezTo>
                    <a:cubicBezTo>
                      <a:pt x="93" y="52"/>
                      <a:pt x="93" y="52"/>
                      <a:pt x="93" y="52"/>
                    </a:cubicBezTo>
                    <a:cubicBezTo>
                      <a:pt x="93" y="52"/>
                      <a:pt x="93" y="51"/>
                      <a:pt x="93" y="51"/>
                    </a:cubicBezTo>
                    <a:cubicBezTo>
                      <a:pt x="93" y="51"/>
                      <a:pt x="93" y="51"/>
                      <a:pt x="93" y="51"/>
                    </a:cubicBezTo>
                    <a:cubicBezTo>
                      <a:pt x="92" y="49"/>
                      <a:pt x="92" y="49"/>
                      <a:pt x="92" y="49"/>
                    </a:cubicBezTo>
                    <a:cubicBezTo>
                      <a:pt x="92" y="49"/>
                      <a:pt x="92" y="49"/>
                      <a:pt x="91" y="49"/>
                    </a:cubicBezTo>
                    <a:cubicBezTo>
                      <a:pt x="91" y="49"/>
                      <a:pt x="91" y="49"/>
                      <a:pt x="91" y="49"/>
                    </a:cubicBezTo>
                    <a:cubicBezTo>
                      <a:pt x="88" y="49"/>
                      <a:pt x="88" y="49"/>
                      <a:pt x="88" y="49"/>
                    </a:cubicBezTo>
                    <a:cubicBezTo>
                      <a:pt x="87" y="49"/>
                      <a:pt x="87" y="48"/>
                      <a:pt x="86" y="48"/>
                    </a:cubicBezTo>
                    <a:cubicBezTo>
                      <a:pt x="85" y="45"/>
                      <a:pt x="85" y="45"/>
                      <a:pt x="85" y="45"/>
                    </a:cubicBezTo>
                    <a:cubicBezTo>
                      <a:pt x="85" y="45"/>
                      <a:pt x="84" y="44"/>
                      <a:pt x="84" y="44"/>
                    </a:cubicBezTo>
                    <a:cubicBezTo>
                      <a:pt x="82" y="44"/>
                      <a:pt x="82" y="44"/>
                      <a:pt x="82" y="44"/>
                    </a:cubicBezTo>
                    <a:cubicBezTo>
                      <a:pt x="82" y="44"/>
                      <a:pt x="81" y="45"/>
                      <a:pt x="81" y="45"/>
                    </a:cubicBezTo>
                    <a:cubicBezTo>
                      <a:pt x="81" y="48"/>
                      <a:pt x="81" y="48"/>
                      <a:pt x="81" y="48"/>
                    </a:cubicBezTo>
                    <a:cubicBezTo>
                      <a:pt x="80" y="48"/>
                      <a:pt x="79" y="49"/>
                      <a:pt x="78" y="49"/>
                    </a:cubicBezTo>
                    <a:cubicBezTo>
                      <a:pt x="75" y="49"/>
                      <a:pt x="75" y="49"/>
                      <a:pt x="75" y="49"/>
                    </a:cubicBezTo>
                    <a:cubicBezTo>
                      <a:pt x="75" y="49"/>
                      <a:pt x="75" y="49"/>
                      <a:pt x="75" y="49"/>
                    </a:cubicBezTo>
                    <a:cubicBezTo>
                      <a:pt x="75" y="49"/>
                      <a:pt x="74" y="49"/>
                      <a:pt x="74" y="49"/>
                    </a:cubicBezTo>
                    <a:cubicBezTo>
                      <a:pt x="73" y="51"/>
                      <a:pt x="73" y="51"/>
                      <a:pt x="73" y="51"/>
                    </a:cubicBezTo>
                    <a:cubicBezTo>
                      <a:pt x="73" y="51"/>
                      <a:pt x="73" y="51"/>
                      <a:pt x="73" y="51"/>
                    </a:cubicBezTo>
                    <a:cubicBezTo>
                      <a:pt x="73" y="51"/>
                      <a:pt x="73" y="52"/>
                      <a:pt x="73" y="52"/>
                    </a:cubicBezTo>
                    <a:cubicBezTo>
                      <a:pt x="76" y="54"/>
                      <a:pt x="76" y="54"/>
                      <a:pt x="76" y="54"/>
                    </a:cubicBezTo>
                    <a:cubicBezTo>
                      <a:pt x="76" y="54"/>
                      <a:pt x="75" y="55"/>
                      <a:pt x="75" y="55"/>
                    </a:cubicBezTo>
                    <a:cubicBezTo>
                      <a:pt x="75" y="56"/>
                      <a:pt x="76" y="56"/>
                      <a:pt x="76" y="57"/>
                    </a:cubicBezTo>
                    <a:cubicBezTo>
                      <a:pt x="73" y="59"/>
                      <a:pt x="73" y="59"/>
                      <a:pt x="73" y="59"/>
                    </a:cubicBezTo>
                    <a:cubicBezTo>
                      <a:pt x="73" y="59"/>
                      <a:pt x="73" y="59"/>
                      <a:pt x="73" y="59"/>
                    </a:cubicBezTo>
                    <a:cubicBezTo>
                      <a:pt x="73" y="60"/>
                      <a:pt x="73" y="60"/>
                      <a:pt x="73" y="60"/>
                    </a:cubicBezTo>
                    <a:cubicBezTo>
                      <a:pt x="74" y="61"/>
                      <a:pt x="74" y="61"/>
                      <a:pt x="74" y="61"/>
                    </a:cubicBezTo>
                    <a:cubicBezTo>
                      <a:pt x="74" y="62"/>
                      <a:pt x="75" y="62"/>
                      <a:pt x="75" y="62"/>
                    </a:cubicBezTo>
                    <a:cubicBezTo>
                      <a:pt x="75" y="62"/>
                      <a:pt x="75" y="62"/>
                      <a:pt x="75" y="62"/>
                    </a:cubicBezTo>
                    <a:cubicBezTo>
                      <a:pt x="78" y="61"/>
                      <a:pt x="78" y="61"/>
                      <a:pt x="78" y="61"/>
                    </a:cubicBezTo>
                    <a:cubicBezTo>
                      <a:pt x="79" y="62"/>
                      <a:pt x="80" y="62"/>
                      <a:pt x="81" y="62"/>
                    </a:cubicBezTo>
                    <a:cubicBezTo>
                      <a:pt x="81" y="65"/>
                      <a:pt x="81" y="65"/>
                      <a:pt x="81" y="65"/>
                    </a:cubicBezTo>
                    <a:cubicBezTo>
                      <a:pt x="81" y="66"/>
                      <a:pt x="82" y="66"/>
                      <a:pt x="82" y="66"/>
                    </a:cubicBezTo>
                    <a:cubicBezTo>
                      <a:pt x="84" y="66"/>
                      <a:pt x="84" y="66"/>
                      <a:pt x="84" y="66"/>
                    </a:cubicBezTo>
                    <a:cubicBezTo>
                      <a:pt x="84" y="66"/>
                      <a:pt x="85" y="66"/>
                      <a:pt x="85" y="65"/>
                    </a:cubicBezTo>
                    <a:cubicBezTo>
                      <a:pt x="86" y="63"/>
                      <a:pt x="86" y="63"/>
                      <a:pt x="86" y="63"/>
                    </a:cubicBezTo>
                    <a:cubicBezTo>
                      <a:pt x="87" y="62"/>
                      <a:pt x="87" y="62"/>
                      <a:pt x="88" y="61"/>
                    </a:cubicBezTo>
                    <a:cubicBezTo>
                      <a:pt x="91" y="62"/>
                      <a:pt x="91" y="62"/>
                      <a:pt x="91" y="62"/>
                    </a:cubicBezTo>
                    <a:cubicBezTo>
                      <a:pt x="91" y="62"/>
                      <a:pt x="91" y="62"/>
                      <a:pt x="91" y="62"/>
                    </a:cubicBezTo>
                    <a:cubicBezTo>
                      <a:pt x="92" y="62"/>
                      <a:pt x="92" y="62"/>
                      <a:pt x="92" y="61"/>
                    </a:cubicBezTo>
                    <a:cubicBezTo>
                      <a:pt x="93" y="60"/>
                      <a:pt x="93" y="60"/>
                      <a:pt x="93" y="60"/>
                    </a:cubicBezTo>
                    <a:cubicBezTo>
                      <a:pt x="93" y="60"/>
                      <a:pt x="93" y="60"/>
                      <a:pt x="93" y="59"/>
                    </a:cubicBezTo>
                    <a:cubicBezTo>
                      <a:pt x="93" y="59"/>
                      <a:pt x="93" y="59"/>
                      <a:pt x="93" y="59"/>
                    </a:cubicBezTo>
                    <a:cubicBezTo>
                      <a:pt x="91" y="57"/>
                      <a:pt x="91" y="57"/>
                      <a:pt x="91" y="57"/>
                    </a:cubicBezTo>
                    <a:cubicBezTo>
                      <a:pt x="91" y="57"/>
                      <a:pt x="91" y="57"/>
                      <a:pt x="91" y="57"/>
                    </a:cubicBezTo>
                    <a:close/>
                    <a:moveTo>
                      <a:pt x="86" y="55"/>
                    </a:moveTo>
                    <a:cubicBezTo>
                      <a:pt x="86" y="57"/>
                      <a:pt x="85" y="58"/>
                      <a:pt x="83" y="58"/>
                    </a:cubicBezTo>
                    <a:cubicBezTo>
                      <a:pt x="82" y="58"/>
                      <a:pt x="80" y="57"/>
                      <a:pt x="80" y="55"/>
                    </a:cubicBezTo>
                    <a:cubicBezTo>
                      <a:pt x="80" y="54"/>
                      <a:pt x="82" y="52"/>
                      <a:pt x="83" y="52"/>
                    </a:cubicBezTo>
                    <a:cubicBezTo>
                      <a:pt x="85" y="52"/>
                      <a:pt x="86" y="54"/>
                      <a:pt x="86" y="5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nvGrpSpPr>
            <p:cNvPr id="35" name="Group 34"/>
            <p:cNvGrpSpPr/>
            <p:nvPr/>
          </p:nvGrpSpPr>
          <p:grpSpPr>
            <a:xfrm>
              <a:off x="10725746" y="5190070"/>
              <a:ext cx="587375" cy="585788"/>
              <a:chOff x="6003924" y="3359153"/>
              <a:chExt cx="587375" cy="585788"/>
            </a:xfrm>
          </p:grpSpPr>
          <p:sp>
            <p:nvSpPr>
              <p:cNvPr id="33" name="Oval 12"/>
              <p:cNvSpPr>
                <a:spLocks noChangeArrowheads="1"/>
              </p:cNvSpPr>
              <p:nvPr/>
            </p:nvSpPr>
            <p:spPr bwMode="auto">
              <a:xfrm>
                <a:off x="6003924" y="3359153"/>
                <a:ext cx="587375" cy="5857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34" name="Freeform 13"/>
              <p:cNvSpPr>
                <a:spLocks noEditPoints="1"/>
              </p:cNvSpPr>
              <p:nvPr/>
            </p:nvSpPr>
            <p:spPr bwMode="auto">
              <a:xfrm>
                <a:off x="6151562" y="3527428"/>
                <a:ext cx="293688" cy="249238"/>
              </a:xfrm>
              <a:custGeom>
                <a:avLst/>
                <a:gdLst>
                  <a:gd name="T0" fmla="*/ 125 w 132"/>
                  <a:gd name="T1" fmla="*/ 105 h 112"/>
                  <a:gd name="T2" fmla="*/ 0 w 132"/>
                  <a:gd name="T3" fmla="*/ 20 h 112"/>
                  <a:gd name="T4" fmla="*/ 0 w 132"/>
                  <a:gd name="T5" fmla="*/ 112 h 112"/>
                  <a:gd name="T6" fmla="*/ 132 w 132"/>
                  <a:gd name="T7" fmla="*/ 0 h 112"/>
                  <a:gd name="T8" fmla="*/ 0 w 132"/>
                  <a:gd name="T9" fmla="*/ 0 h 112"/>
                  <a:gd name="T10" fmla="*/ 77 w 132"/>
                  <a:gd name="T11" fmla="*/ 63 h 112"/>
                  <a:gd name="T12" fmla="*/ 73 w 132"/>
                  <a:gd name="T13" fmla="*/ 57 h 112"/>
                  <a:gd name="T14" fmla="*/ 69 w 132"/>
                  <a:gd name="T15" fmla="*/ 53 h 112"/>
                  <a:gd name="T16" fmla="*/ 62 w 132"/>
                  <a:gd name="T17" fmla="*/ 49 h 112"/>
                  <a:gd name="T18" fmla="*/ 56 w 132"/>
                  <a:gd name="T19" fmla="*/ 49 h 112"/>
                  <a:gd name="T20" fmla="*/ 49 w 132"/>
                  <a:gd name="T21" fmla="*/ 53 h 112"/>
                  <a:gd name="T22" fmla="*/ 44 w 132"/>
                  <a:gd name="T23" fmla="*/ 57 h 112"/>
                  <a:gd name="T24" fmla="*/ 41 w 132"/>
                  <a:gd name="T25" fmla="*/ 63 h 112"/>
                  <a:gd name="T26" fmla="*/ 40 w 132"/>
                  <a:gd name="T27" fmla="*/ 69 h 112"/>
                  <a:gd name="T28" fmla="*/ 41 w 132"/>
                  <a:gd name="T29" fmla="*/ 76 h 112"/>
                  <a:gd name="T30" fmla="*/ 44 w 132"/>
                  <a:gd name="T31" fmla="*/ 81 h 112"/>
                  <a:gd name="T32" fmla="*/ 50 w 132"/>
                  <a:gd name="T33" fmla="*/ 86 h 112"/>
                  <a:gd name="T34" fmla="*/ 55 w 132"/>
                  <a:gd name="T35" fmla="*/ 88 h 112"/>
                  <a:gd name="T36" fmla="*/ 60 w 132"/>
                  <a:gd name="T37" fmla="*/ 83 h 112"/>
                  <a:gd name="T38" fmla="*/ 67 w 132"/>
                  <a:gd name="T39" fmla="*/ 87 h 112"/>
                  <a:gd name="T40" fmla="*/ 68 w 132"/>
                  <a:gd name="T41" fmla="*/ 79 h 112"/>
                  <a:gd name="T42" fmla="*/ 77 w 132"/>
                  <a:gd name="T43" fmla="*/ 78 h 112"/>
                  <a:gd name="T44" fmla="*/ 73 w 132"/>
                  <a:gd name="T45" fmla="*/ 71 h 112"/>
                  <a:gd name="T46" fmla="*/ 67 w 132"/>
                  <a:gd name="T47" fmla="*/ 69 h 112"/>
                  <a:gd name="T48" fmla="*/ 53 w 132"/>
                  <a:gd name="T49" fmla="*/ 75 h 112"/>
                  <a:gd name="T50" fmla="*/ 59 w 132"/>
                  <a:gd name="T51" fmla="*/ 61 h 112"/>
                  <a:gd name="T52" fmla="*/ 55 w 132"/>
                  <a:gd name="T53" fmla="*/ 69 h 112"/>
                  <a:gd name="T54" fmla="*/ 59 w 132"/>
                  <a:gd name="T55" fmla="*/ 73 h 112"/>
                  <a:gd name="T56" fmla="*/ 91 w 132"/>
                  <a:gd name="T57" fmla="*/ 55 h 112"/>
                  <a:gd name="T58" fmla="*/ 93 w 132"/>
                  <a:gd name="T59" fmla="*/ 51 h 112"/>
                  <a:gd name="T60" fmla="*/ 91 w 132"/>
                  <a:gd name="T61" fmla="*/ 49 h 112"/>
                  <a:gd name="T62" fmla="*/ 86 w 132"/>
                  <a:gd name="T63" fmla="*/ 48 h 112"/>
                  <a:gd name="T64" fmla="*/ 82 w 132"/>
                  <a:gd name="T65" fmla="*/ 44 h 112"/>
                  <a:gd name="T66" fmla="*/ 78 w 132"/>
                  <a:gd name="T67" fmla="*/ 49 h 112"/>
                  <a:gd name="T68" fmla="*/ 74 w 132"/>
                  <a:gd name="T69" fmla="*/ 49 h 112"/>
                  <a:gd name="T70" fmla="*/ 73 w 132"/>
                  <a:gd name="T71" fmla="*/ 52 h 112"/>
                  <a:gd name="T72" fmla="*/ 76 w 132"/>
                  <a:gd name="T73" fmla="*/ 57 h 112"/>
                  <a:gd name="T74" fmla="*/ 73 w 132"/>
                  <a:gd name="T75" fmla="*/ 60 h 112"/>
                  <a:gd name="T76" fmla="*/ 75 w 132"/>
                  <a:gd name="T77" fmla="*/ 62 h 112"/>
                  <a:gd name="T78" fmla="*/ 81 w 132"/>
                  <a:gd name="T79" fmla="*/ 65 h 112"/>
                  <a:gd name="T80" fmla="*/ 85 w 132"/>
                  <a:gd name="T81" fmla="*/ 65 h 112"/>
                  <a:gd name="T82" fmla="*/ 91 w 132"/>
                  <a:gd name="T83" fmla="*/ 62 h 112"/>
                  <a:gd name="T84" fmla="*/ 93 w 132"/>
                  <a:gd name="T85" fmla="*/ 60 h 112"/>
                  <a:gd name="T86" fmla="*/ 91 w 132"/>
                  <a:gd name="T87" fmla="*/ 57 h 112"/>
                  <a:gd name="T88" fmla="*/ 83 w 132"/>
                  <a:gd name="T89" fmla="*/ 58 h 112"/>
                  <a:gd name="T90" fmla="*/ 86 w 132"/>
                  <a:gd name="T9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112">
                    <a:moveTo>
                      <a:pt x="7" y="26"/>
                    </a:moveTo>
                    <a:cubicBezTo>
                      <a:pt x="7" y="105"/>
                      <a:pt x="7" y="105"/>
                      <a:pt x="7" y="105"/>
                    </a:cubicBezTo>
                    <a:cubicBezTo>
                      <a:pt x="125" y="105"/>
                      <a:pt x="125" y="105"/>
                      <a:pt x="125" y="105"/>
                    </a:cubicBezTo>
                    <a:cubicBezTo>
                      <a:pt x="125" y="26"/>
                      <a:pt x="125" y="26"/>
                      <a:pt x="125" y="26"/>
                    </a:cubicBezTo>
                    <a:cubicBezTo>
                      <a:pt x="7" y="26"/>
                      <a:pt x="7" y="26"/>
                      <a:pt x="7" y="26"/>
                    </a:cubicBezTo>
                    <a:close/>
                    <a:moveTo>
                      <a:pt x="0" y="20"/>
                    </a:moveTo>
                    <a:cubicBezTo>
                      <a:pt x="132" y="20"/>
                      <a:pt x="132" y="20"/>
                      <a:pt x="132" y="20"/>
                    </a:cubicBezTo>
                    <a:cubicBezTo>
                      <a:pt x="132" y="112"/>
                      <a:pt x="132" y="112"/>
                      <a:pt x="132" y="112"/>
                    </a:cubicBezTo>
                    <a:cubicBezTo>
                      <a:pt x="0" y="112"/>
                      <a:pt x="0" y="112"/>
                      <a:pt x="0" y="112"/>
                    </a:cubicBezTo>
                    <a:cubicBezTo>
                      <a:pt x="0" y="20"/>
                      <a:pt x="0" y="20"/>
                      <a:pt x="0" y="20"/>
                    </a:cubicBezTo>
                    <a:close/>
                    <a:moveTo>
                      <a:pt x="0" y="0"/>
                    </a:moveTo>
                    <a:cubicBezTo>
                      <a:pt x="132" y="0"/>
                      <a:pt x="132" y="0"/>
                      <a:pt x="132" y="0"/>
                    </a:cubicBezTo>
                    <a:cubicBezTo>
                      <a:pt x="132" y="13"/>
                      <a:pt x="132" y="13"/>
                      <a:pt x="132" y="13"/>
                    </a:cubicBezTo>
                    <a:cubicBezTo>
                      <a:pt x="0" y="13"/>
                      <a:pt x="0" y="13"/>
                      <a:pt x="0" y="13"/>
                    </a:cubicBezTo>
                    <a:cubicBezTo>
                      <a:pt x="0" y="0"/>
                      <a:pt x="0" y="0"/>
                      <a:pt x="0" y="0"/>
                    </a:cubicBezTo>
                    <a:close/>
                    <a:moveTo>
                      <a:pt x="79" y="68"/>
                    </a:moveTo>
                    <a:cubicBezTo>
                      <a:pt x="78" y="64"/>
                      <a:pt x="78" y="64"/>
                      <a:pt x="78" y="64"/>
                    </a:cubicBezTo>
                    <a:cubicBezTo>
                      <a:pt x="78" y="64"/>
                      <a:pt x="78" y="63"/>
                      <a:pt x="77" y="63"/>
                    </a:cubicBezTo>
                    <a:cubicBezTo>
                      <a:pt x="71" y="63"/>
                      <a:pt x="71" y="63"/>
                      <a:pt x="71" y="63"/>
                    </a:cubicBezTo>
                    <a:cubicBezTo>
                      <a:pt x="71" y="63"/>
                      <a:pt x="71" y="62"/>
                      <a:pt x="71" y="62"/>
                    </a:cubicBezTo>
                    <a:cubicBezTo>
                      <a:pt x="73" y="57"/>
                      <a:pt x="73" y="57"/>
                      <a:pt x="73" y="57"/>
                    </a:cubicBezTo>
                    <a:cubicBezTo>
                      <a:pt x="73" y="56"/>
                      <a:pt x="73" y="56"/>
                      <a:pt x="73" y="55"/>
                    </a:cubicBezTo>
                    <a:cubicBezTo>
                      <a:pt x="70" y="53"/>
                      <a:pt x="70" y="53"/>
                      <a:pt x="70" y="53"/>
                    </a:cubicBezTo>
                    <a:cubicBezTo>
                      <a:pt x="70" y="53"/>
                      <a:pt x="69" y="53"/>
                      <a:pt x="69" y="53"/>
                    </a:cubicBezTo>
                    <a:cubicBezTo>
                      <a:pt x="64" y="56"/>
                      <a:pt x="64" y="56"/>
                      <a:pt x="64" y="56"/>
                    </a:cubicBezTo>
                    <a:cubicBezTo>
                      <a:pt x="64" y="56"/>
                      <a:pt x="64" y="56"/>
                      <a:pt x="63" y="56"/>
                    </a:cubicBezTo>
                    <a:cubicBezTo>
                      <a:pt x="62" y="49"/>
                      <a:pt x="62" y="49"/>
                      <a:pt x="62" y="49"/>
                    </a:cubicBezTo>
                    <a:cubicBezTo>
                      <a:pt x="62" y="49"/>
                      <a:pt x="61" y="49"/>
                      <a:pt x="61" y="49"/>
                    </a:cubicBezTo>
                    <a:cubicBezTo>
                      <a:pt x="57" y="49"/>
                      <a:pt x="57" y="49"/>
                      <a:pt x="57" y="49"/>
                    </a:cubicBezTo>
                    <a:cubicBezTo>
                      <a:pt x="57" y="49"/>
                      <a:pt x="56" y="49"/>
                      <a:pt x="56" y="49"/>
                    </a:cubicBezTo>
                    <a:cubicBezTo>
                      <a:pt x="55" y="56"/>
                      <a:pt x="55" y="56"/>
                      <a:pt x="55" y="56"/>
                    </a:cubicBezTo>
                    <a:cubicBezTo>
                      <a:pt x="54" y="56"/>
                      <a:pt x="54" y="56"/>
                      <a:pt x="53" y="56"/>
                    </a:cubicBezTo>
                    <a:cubicBezTo>
                      <a:pt x="49" y="53"/>
                      <a:pt x="49" y="53"/>
                      <a:pt x="49" y="53"/>
                    </a:cubicBezTo>
                    <a:cubicBezTo>
                      <a:pt x="48" y="53"/>
                      <a:pt x="48" y="53"/>
                      <a:pt x="48" y="53"/>
                    </a:cubicBezTo>
                    <a:cubicBezTo>
                      <a:pt x="45" y="55"/>
                      <a:pt x="45" y="55"/>
                      <a:pt x="45" y="55"/>
                    </a:cubicBezTo>
                    <a:cubicBezTo>
                      <a:pt x="44" y="56"/>
                      <a:pt x="44" y="56"/>
                      <a:pt x="44" y="57"/>
                    </a:cubicBezTo>
                    <a:cubicBezTo>
                      <a:pt x="47" y="62"/>
                      <a:pt x="47" y="62"/>
                      <a:pt x="47" y="62"/>
                    </a:cubicBezTo>
                    <a:cubicBezTo>
                      <a:pt x="47" y="62"/>
                      <a:pt x="46" y="63"/>
                      <a:pt x="46" y="63"/>
                    </a:cubicBezTo>
                    <a:cubicBezTo>
                      <a:pt x="41" y="63"/>
                      <a:pt x="41" y="63"/>
                      <a:pt x="41" y="63"/>
                    </a:cubicBezTo>
                    <a:cubicBezTo>
                      <a:pt x="40" y="63"/>
                      <a:pt x="40" y="64"/>
                      <a:pt x="40" y="64"/>
                    </a:cubicBezTo>
                    <a:cubicBezTo>
                      <a:pt x="39" y="68"/>
                      <a:pt x="39" y="68"/>
                      <a:pt x="39" y="68"/>
                    </a:cubicBezTo>
                    <a:cubicBezTo>
                      <a:pt x="39" y="68"/>
                      <a:pt x="39" y="68"/>
                      <a:pt x="40" y="69"/>
                    </a:cubicBezTo>
                    <a:cubicBezTo>
                      <a:pt x="45" y="71"/>
                      <a:pt x="45" y="71"/>
                      <a:pt x="45" y="71"/>
                    </a:cubicBezTo>
                    <a:cubicBezTo>
                      <a:pt x="45" y="71"/>
                      <a:pt x="45" y="72"/>
                      <a:pt x="45" y="73"/>
                    </a:cubicBezTo>
                    <a:cubicBezTo>
                      <a:pt x="41" y="76"/>
                      <a:pt x="41" y="76"/>
                      <a:pt x="41" y="76"/>
                    </a:cubicBezTo>
                    <a:cubicBezTo>
                      <a:pt x="41" y="76"/>
                      <a:pt x="41" y="77"/>
                      <a:pt x="41" y="78"/>
                    </a:cubicBezTo>
                    <a:cubicBezTo>
                      <a:pt x="43" y="81"/>
                      <a:pt x="43" y="81"/>
                      <a:pt x="43" y="81"/>
                    </a:cubicBezTo>
                    <a:cubicBezTo>
                      <a:pt x="43" y="81"/>
                      <a:pt x="43" y="81"/>
                      <a:pt x="44" y="81"/>
                    </a:cubicBezTo>
                    <a:cubicBezTo>
                      <a:pt x="49" y="79"/>
                      <a:pt x="49" y="79"/>
                      <a:pt x="49" y="79"/>
                    </a:cubicBezTo>
                    <a:cubicBezTo>
                      <a:pt x="50" y="80"/>
                      <a:pt x="50" y="80"/>
                      <a:pt x="50" y="81"/>
                    </a:cubicBezTo>
                    <a:cubicBezTo>
                      <a:pt x="50" y="86"/>
                      <a:pt x="50" y="86"/>
                      <a:pt x="50" y="86"/>
                    </a:cubicBezTo>
                    <a:cubicBezTo>
                      <a:pt x="50" y="87"/>
                      <a:pt x="50" y="87"/>
                      <a:pt x="50" y="87"/>
                    </a:cubicBezTo>
                    <a:cubicBezTo>
                      <a:pt x="54" y="88"/>
                      <a:pt x="54" y="88"/>
                      <a:pt x="54" y="88"/>
                    </a:cubicBezTo>
                    <a:cubicBezTo>
                      <a:pt x="54" y="88"/>
                      <a:pt x="55" y="88"/>
                      <a:pt x="55" y="88"/>
                    </a:cubicBezTo>
                    <a:cubicBezTo>
                      <a:pt x="58" y="83"/>
                      <a:pt x="58" y="83"/>
                      <a:pt x="58" y="83"/>
                    </a:cubicBezTo>
                    <a:cubicBezTo>
                      <a:pt x="58" y="83"/>
                      <a:pt x="59" y="83"/>
                      <a:pt x="59" y="83"/>
                    </a:cubicBezTo>
                    <a:cubicBezTo>
                      <a:pt x="59" y="83"/>
                      <a:pt x="59" y="83"/>
                      <a:pt x="60" y="83"/>
                    </a:cubicBezTo>
                    <a:cubicBezTo>
                      <a:pt x="63" y="88"/>
                      <a:pt x="63" y="88"/>
                      <a:pt x="63" y="88"/>
                    </a:cubicBezTo>
                    <a:cubicBezTo>
                      <a:pt x="63" y="88"/>
                      <a:pt x="63" y="88"/>
                      <a:pt x="64" y="88"/>
                    </a:cubicBezTo>
                    <a:cubicBezTo>
                      <a:pt x="67" y="87"/>
                      <a:pt x="67" y="87"/>
                      <a:pt x="67" y="87"/>
                    </a:cubicBezTo>
                    <a:cubicBezTo>
                      <a:pt x="68" y="87"/>
                      <a:pt x="68" y="87"/>
                      <a:pt x="68" y="86"/>
                    </a:cubicBezTo>
                    <a:cubicBezTo>
                      <a:pt x="67" y="81"/>
                      <a:pt x="67" y="81"/>
                      <a:pt x="67" y="81"/>
                    </a:cubicBezTo>
                    <a:cubicBezTo>
                      <a:pt x="68" y="80"/>
                      <a:pt x="68" y="80"/>
                      <a:pt x="68" y="79"/>
                    </a:cubicBezTo>
                    <a:cubicBezTo>
                      <a:pt x="74" y="81"/>
                      <a:pt x="74" y="81"/>
                      <a:pt x="74" y="81"/>
                    </a:cubicBezTo>
                    <a:cubicBezTo>
                      <a:pt x="74" y="81"/>
                      <a:pt x="75" y="81"/>
                      <a:pt x="75" y="81"/>
                    </a:cubicBezTo>
                    <a:cubicBezTo>
                      <a:pt x="77" y="78"/>
                      <a:pt x="77" y="78"/>
                      <a:pt x="77" y="78"/>
                    </a:cubicBezTo>
                    <a:cubicBezTo>
                      <a:pt x="77" y="77"/>
                      <a:pt x="77" y="76"/>
                      <a:pt x="77" y="76"/>
                    </a:cubicBezTo>
                    <a:cubicBezTo>
                      <a:pt x="73" y="73"/>
                      <a:pt x="73" y="73"/>
                      <a:pt x="73" y="73"/>
                    </a:cubicBezTo>
                    <a:cubicBezTo>
                      <a:pt x="73" y="72"/>
                      <a:pt x="73" y="71"/>
                      <a:pt x="73" y="71"/>
                    </a:cubicBezTo>
                    <a:cubicBezTo>
                      <a:pt x="78" y="69"/>
                      <a:pt x="78" y="69"/>
                      <a:pt x="78" y="69"/>
                    </a:cubicBezTo>
                    <a:cubicBezTo>
                      <a:pt x="79" y="68"/>
                      <a:pt x="79" y="68"/>
                      <a:pt x="79" y="68"/>
                    </a:cubicBezTo>
                    <a:close/>
                    <a:moveTo>
                      <a:pt x="67" y="69"/>
                    </a:moveTo>
                    <a:cubicBezTo>
                      <a:pt x="67" y="71"/>
                      <a:pt x="66" y="73"/>
                      <a:pt x="64" y="75"/>
                    </a:cubicBezTo>
                    <a:cubicBezTo>
                      <a:pt x="63" y="76"/>
                      <a:pt x="61" y="77"/>
                      <a:pt x="59" y="77"/>
                    </a:cubicBezTo>
                    <a:cubicBezTo>
                      <a:pt x="57" y="77"/>
                      <a:pt x="55" y="76"/>
                      <a:pt x="53" y="75"/>
                    </a:cubicBezTo>
                    <a:cubicBezTo>
                      <a:pt x="52" y="73"/>
                      <a:pt x="51" y="71"/>
                      <a:pt x="51" y="69"/>
                    </a:cubicBezTo>
                    <a:cubicBezTo>
                      <a:pt x="51" y="67"/>
                      <a:pt x="52" y="65"/>
                      <a:pt x="53" y="64"/>
                    </a:cubicBezTo>
                    <a:cubicBezTo>
                      <a:pt x="55" y="62"/>
                      <a:pt x="57" y="61"/>
                      <a:pt x="59" y="61"/>
                    </a:cubicBezTo>
                    <a:cubicBezTo>
                      <a:pt x="61" y="61"/>
                      <a:pt x="63" y="62"/>
                      <a:pt x="64" y="64"/>
                    </a:cubicBezTo>
                    <a:cubicBezTo>
                      <a:pt x="66" y="65"/>
                      <a:pt x="67" y="67"/>
                      <a:pt x="67" y="69"/>
                    </a:cubicBezTo>
                    <a:close/>
                    <a:moveTo>
                      <a:pt x="55" y="69"/>
                    </a:moveTo>
                    <a:cubicBezTo>
                      <a:pt x="55" y="67"/>
                      <a:pt x="57" y="66"/>
                      <a:pt x="59" y="66"/>
                    </a:cubicBezTo>
                    <a:cubicBezTo>
                      <a:pt x="61" y="66"/>
                      <a:pt x="63" y="67"/>
                      <a:pt x="63" y="69"/>
                    </a:cubicBezTo>
                    <a:cubicBezTo>
                      <a:pt x="63" y="71"/>
                      <a:pt x="61" y="73"/>
                      <a:pt x="59" y="73"/>
                    </a:cubicBezTo>
                    <a:cubicBezTo>
                      <a:pt x="57" y="73"/>
                      <a:pt x="55" y="71"/>
                      <a:pt x="55" y="69"/>
                    </a:cubicBezTo>
                    <a:close/>
                    <a:moveTo>
                      <a:pt x="91" y="57"/>
                    </a:moveTo>
                    <a:cubicBezTo>
                      <a:pt x="91" y="56"/>
                      <a:pt x="91" y="56"/>
                      <a:pt x="91" y="55"/>
                    </a:cubicBezTo>
                    <a:cubicBezTo>
                      <a:pt x="91" y="55"/>
                      <a:pt x="91" y="54"/>
                      <a:pt x="91" y="54"/>
                    </a:cubicBezTo>
                    <a:cubicBezTo>
                      <a:pt x="93" y="52"/>
                      <a:pt x="93" y="52"/>
                      <a:pt x="93" y="52"/>
                    </a:cubicBezTo>
                    <a:cubicBezTo>
                      <a:pt x="93" y="52"/>
                      <a:pt x="93" y="51"/>
                      <a:pt x="93" y="51"/>
                    </a:cubicBezTo>
                    <a:cubicBezTo>
                      <a:pt x="93" y="51"/>
                      <a:pt x="93" y="51"/>
                      <a:pt x="93" y="51"/>
                    </a:cubicBezTo>
                    <a:cubicBezTo>
                      <a:pt x="92" y="49"/>
                      <a:pt x="92" y="49"/>
                      <a:pt x="92" y="49"/>
                    </a:cubicBezTo>
                    <a:cubicBezTo>
                      <a:pt x="92" y="49"/>
                      <a:pt x="92" y="49"/>
                      <a:pt x="91" y="49"/>
                    </a:cubicBezTo>
                    <a:cubicBezTo>
                      <a:pt x="91" y="49"/>
                      <a:pt x="91" y="49"/>
                      <a:pt x="91" y="49"/>
                    </a:cubicBezTo>
                    <a:cubicBezTo>
                      <a:pt x="88" y="49"/>
                      <a:pt x="88" y="49"/>
                      <a:pt x="88" y="49"/>
                    </a:cubicBezTo>
                    <a:cubicBezTo>
                      <a:pt x="87" y="49"/>
                      <a:pt x="87" y="48"/>
                      <a:pt x="86" y="48"/>
                    </a:cubicBezTo>
                    <a:cubicBezTo>
                      <a:pt x="85" y="45"/>
                      <a:pt x="85" y="45"/>
                      <a:pt x="85" y="45"/>
                    </a:cubicBezTo>
                    <a:cubicBezTo>
                      <a:pt x="85" y="45"/>
                      <a:pt x="84" y="44"/>
                      <a:pt x="84" y="44"/>
                    </a:cubicBezTo>
                    <a:cubicBezTo>
                      <a:pt x="82" y="44"/>
                      <a:pt x="82" y="44"/>
                      <a:pt x="82" y="44"/>
                    </a:cubicBezTo>
                    <a:cubicBezTo>
                      <a:pt x="82" y="44"/>
                      <a:pt x="81" y="45"/>
                      <a:pt x="81" y="45"/>
                    </a:cubicBezTo>
                    <a:cubicBezTo>
                      <a:pt x="81" y="48"/>
                      <a:pt x="81" y="48"/>
                      <a:pt x="81" y="48"/>
                    </a:cubicBezTo>
                    <a:cubicBezTo>
                      <a:pt x="80" y="48"/>
                      <a:pt x="79" y="49"/>
                      <a:pt x="78" y="49"/>
                    </a:cubicBezTo>
                    <a:cubicBezTo>
                      <a:pt x="75" y="49"/>
                      <a:pt x="75" y="49"/>
                      <a:pt x="75" y="49"/>
                    </a:cubicBezTo>
                    <a:cubicBezTo>
                      <a:pt x="75" y="49"/>
                      <a:pt x="75" y="49"/>
                      <a:pt x="75" y="49"/>
                    </a:cubicBezTo>
                    <a:cubicBezTo>
                      <a:pt x="75" y="49"/>
                      <a:pt x="74" y="49"/>
                      <a:pt x="74" y="49"/>
                    </a:cubicBezTo>
                    <a:cubicBezTo>
                      <a:pt x="73" y="51"/>
                      <a:pt x="73" y="51"/>
                      <a:pt x="73" y="51"/>
                    </a:cubicBezTo>
                    <a:cubicBezTo>
                      <a:pt x="73" y="51"/>
                      <a:pt x="73" y="51"/>
                      <a:pt x="73" y="51"/>
                    </a:cubicBezTo>
                    <a:cubicBezTo>
                      <a:pt x="73" y="51"/>
                      <a:pt x="73" y="52"/>
                      <a:pt x="73" y="52"/>
                    </a:cubicBezTo>
                    <a:cubicBezTo>
                      <a:pt x="76" y="54"/>
                      <a:pt x="76" y="54"/>
                      <a:pt x="76" y="54"/>
                    </a:cubicBezTo>
                    <a:cubicBezTo>
                      <a:pt x="76" y="54"/>
                      <a:pt x="75" y="55"/>
                      <a:pt x="75" y="55"/>
                    </a:cubicBezTo>
                    <a:cubicBezTo>
                      <a:pt x="75" y="56"/>
                      <a:pt x="76" y="56"/>
                      <a:pt x="76" y="57"/>
                    </a:cubicBezTo>
                    <a:cubicBezTo>
                      <a:pt x="73" y="59"/>
                      <a:pt x="73" y="59"/>
                      <a:pt x="73" y="59"/>
                    </a:cubicBezTo>
                    <a:cubicBezTo>
                      <a:pt x="73" y="59"/>
                      <a:pt x="73" y="59"/>
                      <a:pt x="73" y="59"/>
                    </a:cubicBezTo>
                    <a:cubicBezTo>
                      <a:pt x="73" y="60"/>
                      <a:pt x="73" y="60"/>
                      <a:pt x="73" y="60"/>
                    </a:cubicBezTo>
                    <a:cubicBezTo>
                      <a:pt x="74" y="61"/>
                      <a:pt x="74" y="61"/>
                      <a:pt x="74" y="61"/>
                    </a:cubicBezTo>
                    <a:cubicBezTo>
                      <a:pt x="74" y="62"/>
                      <a:pt x="75" y="62"/>
                      <a:pt x="75" y="62"/>
                    </a:cubicBezTo>
                    <a:cubicBezTo>
                      <a:pt x="75" y="62"/>
                      <a:pt x="75" y="62"/>
                      <a:pt x="75" y="62"/>
                    </a:cubicBezTo>
                    <a:cubicBezTo>
                      <a:pt x="78" y="61"/>
                      <a:pt x="78" y="61"/>
                      <a:pt x="78" y="61"/>
                    </a:cubicBezTo>
                    <a:cubicBezTo>
                      <a:pt x="79" y="62"/>
                      <a:pt x="80" y="62"/>
                      <a:pt x="81" y="62"/>
                    </a:cubicBezTo>
                    <a:cubicBezTo>
                      <a:pt x="81" y="65"/>
                      <a:pt x="81" y="65"/>
                      <a:pt x="81" y="65"/>
                    </a:cubicBezTo>
                    <a:cubicBezTo>
                      <a:pt x="81" y="66"/>
                      <a:pt x="82" y="66"/>
                      <a:pt x="82" y="66"/>
                    </a:cubicBezTo>
                    <a:cubicBezTo>
                      <a:pt x="84" y="66"/>
                      <a:pt x="84" y="66"/>
                      <a:pt x="84" y="66"/>
                    </a:cubicBezTo>
                    <a:cubicBezTo>
                      <a:pt x="84" y="66"/>
                      <a:pt x="85" y="66"/>
                      <a:pt x="85" y="65"/>
                    </a:cubicBezTo>
                    <a:cubicBezTo>
                      <a:pt x="86" y="63"/>
                      <a:pt x="86" y="63"/>
                      <a:pt x="86" y="63"/>
                    </a:cubicBezTo>
                    <a:cubicBezTo>
                      <a:pt x="87" y="62"/>
                      <a:pt x="87" y="62"/>
                      <a:pt x="88" y="61"/>
                    </a:cubicBezTo>
                    <a:cubicBezTo>
                      <a:pt x="91" y="62"/>
                      <a:pt x="91" y="62"/>
                      <a:pt x="91" y="62"/>
                    </a:cubicBezTo>
                    <a:cubicBezTo>
                      <a:pt x="91" y="62"/>
                      <a:pt x="91" y="62"/>
                      <a:pt x="91" y="62"/>
                    </a:cubicBezTo>
                    <a:cubicBezTo>
                      <a:pt x="92" y="62"/>
                      <a:pt x="92" y="62"/>
                      <a:pt x="92" y="61"/>
                    </a:cubicBezTo>
                    <a:cubicBezTo>
                      <a:pt x="93" y="60"/>
                      <a:pt x="93" y="60"/>
                      <a:pt x="93" y="60"/>
                    </a:cubicBezTo>
                    <a:cubicBezTo>
                      <a:pt x="93" y="60"/>
                      <a:pt x="93" y="60"/>
                      <a:pt x="93" y="59"/>
                    </a:cubicBezTo>
                    <a:cubicBezTo>
                      <a:pt x="93" y="59"/>
                      <a:pt x="93" y="59"/>
                      <a:pt x="93" y="59"/>
                    </a:cubicBezTo>
                    <a:cubicBezTo>
                      <a:pt x="91" y="57"/>
                      <a:pt x="91" y="57"/>
                      <a:pt x="91" y="57"/>
                    </a:cubicBezTo>
                    <a:cubicBezTo>
                      <a:pt x="91" y="57"/>
                      <a:pt x="91" y="57"/>
                      <a:pt x="91" y="57"/>
                    </a:cubicBezTo>
                    <a:close/>
                    <a:moveTo>
                      <a:pt x="86" y="55"/>
                    </a:moveTo>
                    <a:cubicBezTo>
                      <a:pt x="86" y="57"/>
                      <a:pt x="85" y="58"/>
                      <a:pt x="83" y="58"/>
                    </a:cubicBezTo>
                    <a:cubicBezTo>
                      <a:pt x="82" y="58"/>
                      <a:pt x="80" y="57"/>
                      <a:pt x="80" y="55"/>
                    </a:cubicBezTo>
                    <a:cubicBezTo>
                      <a:pt x="80" y="54"/>
                      <a:pt x="82" y="52"/>
                      <a:pt x="83" y="52"/>
                    </a:cubicBezTo>
                    <a:cubicBezTo>
                      <a:pt x="85" y="52"/>
                      <a:pt x="86" y="54"/>
                      <a:pt x="86" y="5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sp>
        <p:nvSpPr>
          <p:cNvPr id="39" name="Rectangle 38"/>
          <p:cNvSpPr/>
          <p:nvPr/>
        </p:nvSpPr>
        <p:spPr>
          <a:xfrm>
            <a:off x="10137361" y="6050969"/>
            <a:ext cx="1762782" cy="376684"/>
          </a:xfrm>
          <a:prstGeom prst="rect">
            <a:avLst/>
          </a:prstGeom>
        </p:spPr>
        <p:txBody>
          <a:bodyPr wrap="square">
            <a:spAutoFit/>
          </a:bodyPr>
          <a:lstStyle/>
          <a:p>
            <a:pPr algn="ctr" defTabSz="932563"/>
            <a:r>
              <a:rPr lang="en-US" i="1" dirty="0">
                <a:solidFill>
                  <a:srgbClr val="47D8FF"/>
                </a:solidFill>
              </a:rPr>
              <a:t>Coming Soon!</a:t>
            </a:r>
          </a:p>
        </p:txBody>
      </p:sp>
    </p:spTree>
    <p:extLst>
      <p:ext uri="{BB962C8B-B14F-4D97-AF65-F5344CB8AC3E}">
        <p14:creationId xmlns:p14="http://schemas.microsoft.com/office/powerpoint/2010/main" val="1964047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 grpId="0"/>
      <p:bldP spid="18" grpId="0"/>
      <p:bldP spid="31" grpId="0"/>
      <p:bldP spid="32" grpId="0"/>
      <p:bldP spid="22" grpId="0"/>
      <p:bldP spid="2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4072991"/>
            <a:ext cx="7142734" cy="1845622"/>
          </a:xfrm>
        </p:spPr>
        <p:txBody>
          <a:bodyPr/>
          <a:lstStyle/>
          <a:p>
            <a:pPr marL="0" indent="0">
              <a:buNone/>
            </a:pPr>
            <a:r>
              <a:rPr lang="en-US" dirty="0">
                <a:gradFill>
                  <a:gsLst>
                    <a:gs pos="20354">
                      <a:schemeClr val="tx2"/>
                    </a:gs>
                    <a:gs pos="40000">
                      <a:schemeClr val="tx2"/>
                    </a:gs>
                  </a:gsLst>
                  <a:lin ang="5400000" scaled="0"/>
                </a:gradFill>
              </a:rPr>
              <a:t>VM Depot</a:t>
            </a:r>
          </a:p>
          <a:p>
            <a:pPr marL="342807" lvl="1" indent="0">
              <a:buNone/>
            </a:pPr>
            <a:r>
              <a:rPr lang="en-US" dirty="0" smtClean="0"/>
              <a:t>Community created images made available through the VM Depot website for download, or browse/upload directly from Azure portal</a:t>
            </a:r>
            <a:endParaRPr lang="en-US" dirty="0"/>
          </a:p>
        </p:txBody>
      </p:sp>
      <p:sp>
        <p:nvSpPr>
          <p:cNvPr id="3" name="Title 2"/>
          <p:cNvSpPr>
            <a:spLocks noGrp="1"/>
          </p:cNvSpPr>
          <p:nvPr>
            <p:ph type="title"/>
          </p:nvPr>
        </p:nvSpPr>
        <p:spPr/>
        <p:txBody>
          <a:bodyPr/>
          <a:lstStyle/>
          <a:p>
            <a:r>
              <a:rPr lang="en-US" dirty="0" smtClean="0"/>
              <a:t>Other Linux and FreeBSD Images in Azure</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775" y="1655197"/>
            <a:ext cx="841733" cy="79637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749" y="1032879"/>
            <a:ext cx="841733" cy="796378"/>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1444" y="1930822"/>
            <a:ext cx="841850" cy="79648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9631" y="2779057"/>
            <a:ext cx="841850" cy="796489"/>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3694" y="2903949"/>
            <a:ext cx="830930" cy="78615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9174" y="1419154"/>
            <a:ext cx="841850" cy="796489"/>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2068" y="2705588"/>
            <a:ext cx="841850" cy="796489"/>
          </a:xfrm>
          <a:prstGeom prst="rect">
            <a:avLst/>
          </a:prstGeom>
        </p:spPr>
      </p:pic>
      <p:sp>
        <p:nvSpPr>
          <p:cNvPr id="11" name="Rectangle 10"/>
          <p:cNvSpPr/>
          <p:nvPr/>
        </p:nvSpPr>
        <p:spPr>
          <a:xfrm>
            <a:off x="8134101" y="2042681"/>
            <a:ext cx="2798713" cy="596286"/>
          </a:xfrm>
          <a:prstGeom prst="rect">
            <a:avLst/>
          </a:prstGeom>
        </p:spPr>
        <p:txBody>
          <a:bodyPr wrap="none">
            <a:spAutoFit/>
          </a:bodyPr>
          <a:lstStyle/>
          <a:p>
            <a:pPr defTabSz="932563"/>
            <a:r>
              <a:rPr lang="en-US" sz="3199" dirty="0">
                <a:solidFill>
                  <a:srgbClr val="FFFFFF"/>
                </a:solidFill>
              </a:rPr>
              <a:t>+ many more!</a:t>
            </a:r>
          </a:p>
        </p:txBody>
      </p:sp>
      <p:sp>
        <p:nvSpPr>
          <p:cNvPr id="29" name="Text Placeholder 1"/>
          <p:cNvSpPr txBox="1">
            <a:spLocks/>
          </p:cNvSpPr>
          <p:nvPr/>
        </p:nvSpPr>
        <p:spPr>
          <a:xfrm>
            <a:off x="295317" y="1419260"/>
            <a:ext cx="6932513" cy="2331608"/>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1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None/>
            </a:pPr>
            <a:r>
              <a:rPr lang="en-US" sz="3999" dirty="0">
                <a:gradFill>
                  <a:gsLst>
                    <a:gs pos="20354">
                      <a:srgbClr val="47D8FF"/>
                    </a:gs>
                    <a:gs pos="40000">
                      <a:srgbClr val="47D8FF"/>
                    </a:gs>
                  </a:gsLst>
                  <a:lin ang="5400000" scaled="0"/>
                </a:gradFill>
              </a:rPr>
              <a:t>Azure Marketplace</a:t>
            </a:r>
          </a:p>
          <a:p>
            <a:pPr marL="342834" lvl="1" indent="0">
              <a:buClr>
                <a:srgbClr val="FFFFFF"/>
              </a:buClr>
              <a:buNone/>
            </a:pPr>
            <a:r>
              <a:rPr lang="en-US" dirty="0">
                <a:gradFill>
                  <a:gsLst>
                    <a:gs pos="1250">
                      <a:srgbClr val="FFFFFF"/>
                    </a:gs>
                    <a:gs pos="100000">
                      <a:srgbClr val="FFFFFF"/>
                    </a:gs>
                  </a:gsLst>
                  <a:lin ang="5400000" scaled="0"/>
                </a:gradFill>
              </a:rPr>
              <a:t>Partner created and uploaded images</a:t>
            </a:r>
          </a:p>
          <a:p>
            <a:pPr marL="342834" lvl="1" indent="0">
              <a:buClr>
                <a:srgbClr val="FFFFFF"/>
              </a:buClr>
              <a:buNone/>
            </a:pPr>
            <a:r>
              <a:rPr lang="en-US" dirty="0">
                <a:gradFill>
                  <a:gsLst>
                    <a:gs pos="1250">
                      <a:srgbClr val="FFFFFF"/>
                    </a:gs>
                    <a:gs pos="100000">
                      <a:srgbClr val="FFFFFF"/>
                    </a:gs>
                  </a:gsLst>
                  <a:lin ang="5400000" scaled="0"/>
                </a:gradFill>
              </a:rPr>
              <a:t>Validated</a:t>
            </a:r>
          </a:p>
          <a:p>
            <a:pPr marL="342834" lvl="1" indent="0">
              <a:buClr>
                <a:srgbClr val="FFFFFF"/>
              </a:buClr>
              <a:buNone/>
            </a:pPr>
            <a:r>
              <a:rPr lang="en-US" dirty="0">
                <a:gradFill>
                  <a:gsLst>
                    <a:gs pos="1250">
                      <a:srgbClr val="FFFFFF"/>
                    </a:gs>
                    <a:gs pos="100000">
                      <a:srgbClr val="FFFFFF"/>
                    </a:gs>
                  </a:gsLst>
                  <a:lin ang="5400000" scaled="0"/>
                </a:gradFill>
              </a:rPr>
              <a:t>May be complete solution stacks or “vanilla” OS images </a:t>
            </a:r>
          </a:p>
        </p:txBody>
      </p:sp>
      <p:sp>
        <p:nvSpPr>
          <p:cNvPr id="30" name="Rectangle 29"/>
          <p:cNvSpPr/>
          <p:nvPr/>
        </p:nvSpPr>
        <p:spPr bwMode="auto">
          <a:xfrm>
            <a:off x="7300028" y="6754618"/>
            <a:ext cx="4190406" cy="24734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11"/>
          <a:stretch>
            <a:fillRect/>
          </a:stretch>
        </p:blipFill>
        <p:spPr>
          <a:xfrm>
            <a:off x="7715507" y="4024140"/>
            <a:ext cx="3920395" cy="2803946"/>
          </a:xfrm>
          <a:prstGeom prst="rect">
            <a:avLst/>
          </a:prstGeom>
        </p:spPr>
      </p:pic>
      <p:pic>
        <p:nvPicPr>
          <p:cNvPr id="5" name="Picture 4"/>
          <p:cNvPicPr>
            <a:picLocks noChangeAspect="1"/>
          </p:cNvPicPr>
          <p:nvPr/>
        </p:nvPicPr>
        <p:blipFill rotWithShape="1">
          <a:blip r:embed="rId12"/>
          <a:srcRect t="4023"/>
          <a:stretch/>
        </p:blipFill>
        <p:spPr>
          <a:xfrm>
            <a:off x="7802233" y="1263467"/>
            <a:ext cx="851379" cy="831464"/>
          </a:xfrm>
          <a:prstGeom prst="rect">
            <a:avLst/>
          </a:prstGeom>
        </p:spPr>
      </p:pic>
      <p:pic>
        <p:nvPicPr>
          <p:cNvPr id="6" name="Picture 5"/>
          <p:cNvPicPr>
            <a:picLocks noChangeAspect="1"/>
          </p:cNvPicPr>
          <p:nvPr/>
        </p:nvPicPr>
        <p:blipFill>
          <a:blip r:embed="rId13"/>
          <a:stretch>
            <a:fillRect/>
          </a:stretch>
        </p:blipFill>
        <p:spPr>
          <a:xfrm>
            <a:off x="9130637" y="2625097"/>
            <a:ext cx="831782" cy="831782"/>
          </a:xfrm>
          <a:prstGeom prst="rect">
            <a:avLst/>
          </a:prstGeom>
        </p:spPr>
      </p:pic>
      <p:pic>
        <p:nvPicPr>
          <p:cNvPr id="7" name="Picture 6"/>
          <p:cNvPicPr>
            <a:picLocks noChangeAspect="1"/>
          </p:cNvPicPr>
          <p:nvPr/>
        </p:nvPicPr>
        <p:blipFill>
          <a:blip r:embed="rId14"/>
          <a:stretch>
            <a:fillRect/>
          </a:stretch>
        </p:blipFill>
        <p:spPr>
          <a:xfrm>
            <a:off x="10856020" y="829988"/>
            <a:ext cx="817274" cy="831781"/>
          </a:xfrm>
          <a:prstGeom prst="rect">
            <a:avLst/>
          </a:prstGeom>
        </p:spPr>
      </p:pic>
    </p:spTree>
    <p:extLst>
      <p:ext uri="{BB962C8B-B14F-4D97-AF65-F5344CB8AC3E}">
        <p14:creationId xmlns:p14="http://schemas.microsoft.com/office/powerpoint/2010/main" val="250175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 presetClass="entr" presetSubtype="0" fill="hold" grpId="0" nodeType="afterEffect">
                                  <p:stCondLst>
                                    <p:cond delay="250"/>
                                  </p:stCondLst>
                                  <p:childTnLst>
                                    <p:set>
                                      <p:cBhvr>
                                        <p:cTn id="46" dur="1" fill="hold">
                                          <p:stCondLst>
                                            <p:cond delay="499"/>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childTnLst>
                                </p:cTn>
                              </p:par>
                            </p:childTnLst>
                          </p:cTn>
                        </p:par>
                        <p:par>
                          <p:cTn id="53" fill="hold">
                            <p:stCondLst>
                              <p:cond delay="0"/>
                            </p:stCondLst>
                            <p:childTnLst>
                              <p:par>
                                <p:cTn id="54" presetID="2" presetClass="entr" presetSubtype="4" decel="100000" fill="hold" nodeType="afterEffect">
                                  <p:stCondLst>
                                    <p:cond delay="50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1000" fill="hold"/>
                                        <p:tgtEl>
                                          <p:spTgt spid="4"/>
                                        </p:tgtEl>
                                        <p:attrNameLst>
                                          <p:attrName>ppt_x</p:attrName>
                                        </p:attrNameLst>
                                      </p:cBhvr>
                                      <p:tavLst>
                                        <p:tav tm="0">
                                          <p:val>
                                            <p:strVal val="#ppt_x"/>
                                          </p:val>
                                        </p:tav>
                                        <p:tav tm="100000">
                                          <p:val>
                                            <p:strVal val="#ppt_x"/>
                                          </p:val>
                                        </p:tav>
                                      </p:tavLst>
                                    </p:anim>
                                    <p:anim calcmode="lin" valueType="num">
                                      <p:cBhvr additive="base">
                                        <p:cTn id="5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090" y="2291917"/>
            <a:ext cx="1353584" cy="457200"/>
          </a:xfrm>
          <a:prstGeom prst="rect">
            <a:avLst/>
          </a:prstGeom>
        </p:spPr>
      </p:pic>
      <p:sp>
        <p:nvSpPr>
          <p:cNvPr id="3" name="Title 2"/>
          <p:cNvSpPr>
            <a:spLocks noGrp="1"/>
          </p:cNvSpPr>
          <p:nvPr>
            <p:ph type="title"/>
          </p:nvPr>
        </p:nvSpPr>
        <p:spPr/>
        <p:txBody>
          <a:bodyPr/>
          <a:lstStyle/>
          <a:p>
            <a:r>
              <a:rPr lang="en-US" smtClean="0"/>
              <a:t>Azure is an Open Cloud</a:t>
            </a:r>
            <a:endParaRPr lang="en-US" dirty="0"/>
          </a:p>
        </p:txBody>
      </p:sp>
      <p:grpSp>
        <p:nvGrpSpPr>
          <p:cNvPr id="9" name="Group 8"/>
          <p:cNvGrpSpPr/>
          <p:nvPr/>
        </p:nvGrpSpPr>
        <p:grpSpPr>
          <a:xfrm>
            <a:off x="514610" y="1565082"/>
            <a:ext cx="11176746" cy="4217358"/>
            <a:chOff x="514610" y="1565082"/>
            <a:chExt cx="11176746" cy="4217358"/>
          </a:xfrm>
        </p:grpSpPr>
        <p:cxnSp>
          <p:nvCxnSpPr>
            <p:cNvPr id="122" name="Straight Connector 121"/>
            <p:cNvCxnSpPr/>
            <p:nvPr/>
          </p:nvCxnSpPr>
          <p:spPr>
            <a:xfrm>
              <a:off x="514610" y="1565082"/>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14610" y="2705984"/>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4610" y="3435499"/>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4610" y="4165012"/>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14610" y="5782440"/>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14610" y="4894527"/>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830165" y="3013708"/>
            <a:ext cx="4989830" cy="479929"/>
          </a:xfrm>
          <a:prstGeom prst="rect">
            <a:avLst/>
          </a:prstGeom>
          <a:noFill/>
        </p:spPr>
        <p:txBody>
          <a:bodyPr wrap="square" lIns="182755" tIns="146204" rIns="182755" bIns="146204"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dirty="0" err="1">
                <a:gradFill>
                  <a:gsLst>
                    <a:gs pos="1250">
                      <a:srgbClr val="505050"/>
                    </a:gs>
                    <a:gs pos="100000">
                      <a:srgbClr val="505050"/>
                    </a:gs>
                  </a:gsLst>
                  <a:lin ang="5400000" scaled="0"/>
                </a:gradFill>
              </a:rPr>
              <a:t>Dozens</a:t>
            </a:r>
            <a:r>
              <a:rPr lang="es-US" dirty="0">
                <a:gradFill>
                  <a:gsLst>
                    <a:gs pos="1250">
                      <a:srgbClr val="505050"/>
                    </a:gs>
                    <a:gs pos="100000">
                      <a:srgbClr val="505050"/>
                    </a:gs>
                  </a:gsLst>
                  <a:lin ang="5400000" scaled="0"/>
                </a:gradFill>
              </a:rPr>
              <a:t> of .NET </a:t>
            </a:r>
            <a:r>
              <a:rPr lang="es-US" dirty="0" smtClean="0">
                <a:gradFill>
                  <a:gsLst>
                    <a:gs pos="1250">
                      <a:srgbClr val="505050"/>
                    </a:gs>
                    <a:gs pos="100000">
                      <a:srgbClr val="505050"/>
                    </a:gs>
                  </a:gsLst>
                  <a:lin ang="5400000" scaled="0"/>
                </a:gradFill>
              </a:rPr>
              <a:t>and </a:t>
            </a:r>
            <a:r>
              <a:rPr lang="es-US" dirty="0">
                <a:gradFill>
                  <a:gsLst>
                    <a:gs pos="1250">
                      <a:srgbClr val="505050"/>
                    </a:gs>
                    <a:gs pos="100000">
                      <a:srgbClr val="505050"/>
                    </a:gs>
                  </a:gsLst>
                  <a:lin ang="5400000" scaled="0"/>
                </a:gradFill>
              </a:rPr>
              <a:t>PHP CMS and Web </a:t>
            </a:r>
            <a:r>
              <a:rPr lang="es-US" dirty="0" err="1">
                <a:gradFill>
                  <a:gsLst>
                    <a:gs pos="1250">
                      <a:srgbClr val="505050"/>
                    </a:gs>
                    <a:gs pos="100000">
                      <a:srgbClr val="505050"/>
                    </a:gs>
                  </a:gsLst>
                  <a:lin ang="5400000" scaled="0"/>
                </a:gradFill>
              </a:rPr>
              <a:t>applications</a:t>
            </a:r>
            <a:endParaRPr lang="en-US" dirty="0" err="1">
              <a:gradFill>
                <a:gsLst>
                  <a:gs pos="1250">
                    <a:srgbClr val="505050"/>
                  </a:gs>
                  <a:gs pos="100000">
                    <a:srgbClr val="505050"/>
                  </a:gs>
                </a:gsLst>
                <a:lin ang="5400000" scaled="0"/>
              </a:gradFill>
            </a:endParaRPr>
          </a:p>
        </p:txBody>
      </p:sp>
      <p:sp>
        <p:nvSpPr>
          <p:cNvPr id="77" name="TextBox 76"/>
          <p:cNvSpPr txBox="1"/>
          <p:nvPr/>
        </p:nvSpPr>
        <p:spPr>
          <a:xfrm>
            <a:off x="10054414" y="1672010"/>
            <a:ext cx="1460010" cy="479929"/>
          </a:xfrm>
          <a:prstGeom prst="rect">
            <a:avLst/>
          </a:prstGeom>
          <a:noFill/>
        </p:spPr>
        <p:txBody>
          <a:bodyPr wrap="square" lIns="182755" tIns="146204" rIns="182755" bIns="146204"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dirty="0" err="1">
                <a:gradFill>
                  <a:gsLst>
                    <a:gs pos="1250">
                      <a:srgbClr val="505050"/>
                    </a:gs>
                    <a:gs pos="100000">
                      <a:srgbClr val="505050"/>
                    </a:gs>
                  </a:gsLst>
                  <a:lin ang="5400000" scaled="0"/>
                </a:gradFill>
              </a:rPr>
              <a:t>Bring</a:t>
            </a:r>
            <a:r>
              <a:rPr lang="es-US" dirty="0">
                <a:gradFill>
                  <a:gsLst>
                    <a:gs pos="1250">
                      <a:srgbClr val="505050"/>
                    </a:gs>
                    <a:gs pos="100000">
                      <a:srgbClr val="505050"/>
                    </a:gs>
                  </a:gsLst>
                  <a:lin ang="5400000" scaled="0"/>
                </a:gradFill>
              </a:rPr>
              <a:t> </a:t>
            </a:r>
            <a:r>
              <a:rPr lang="es-US" dirty="0" err="1">
                <a:gradFill>
                  <a:gsLst>
                    <a:gs pos="1250">
                      <a:srgbClr val="505050"/>
                    </a:gs>
                    <a:gs pos="100000">
                      <a:srgbClr val="505050"/>
                    </a:gs>
                  </a:gsLst>
                  <a:lin ang="5400000" scaled="0"/>
                </a:gradFill>
              </a:rPr>
              <a:t>your</a:t>
            </a:r>
            <a:r>
              <a:rPr lang="es-US" dirty="0">
                <a:gradFill>
                  <a:gsLst>
                    <a:gs pos="1250">
                      <a:srgbClr val="505050"/>
                    </a:gs>
                    <a:gs pos="100000">
                      <a:srgbClr val="505050"/>
                    </a:gs>
                  </a:gsLst>
                  <a:lin ang="5400000" scaled="0"/>
                </a:gradFill>
              </a:rPr>
              <a:t> </a:t>
            </a:r>
            <a:r>
              <a:rPr lang="es-US" dirty="0" err="1">
                <a:gradFill>
                  <a:gsLst>
                    <a:gs pos="1250">
                      <a:srgbClr val="505050"/>
                    </a:gs>
                    <a:gs pos="100000">
                      <a:srgbClr val="505050"/>
                    </a:gs>
                  </a:gsLst>
                  <a:lin ang="5400000" scaled="0"/>
                </a:gradFill>
              </a:rPr>
              <a:t>own</a:t>
            </a:r>
            <a:endParaRPr lang="en-US" dirty="0" err="1">
              <a:gradFill>
                <a:gsLst>
                  <a:gs pos="1250">
                    <a:srgbClr val="505050"/>
                  </a:gs>
                  <a:gs pos="100000">
                    <a:srgbClr val="505050"/>
                  </a:gs>
                </a:gsLst>
                <a:lin ang="5400000" scaled="0"/>
              </a:gradFill>
            </a:endParaRPr>
          </a:p>
        </p:txBody>
      </p:sp>
      <p:sp>
        <p:nvSpPr>
          <p:cNvPr id="78" name="TextBox 77"/>
          <p:cNvSpPr txBox="1"/>
          <p:nvPr/>
        </p:nvSpPr>
        <p:spPr>
          <a:xfrm>
            <a:off x="7339236" y="3784391"/>
            <a:ext cx="3748531" cy="479929"/>
          </a:xfrm>
          <a:prstGeom prst="rect">
            <a:avLst/>
          </a:prstGeom>
          <a:noFill/>
        </p:spPr>
        <p:txBody>
          <a:bodyPr wrap="square" lIns="182755" tIns="146204" rIns="182755" bIns="146204"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dirty="0" err="1">
                <a:gradFill>
                  <a:gsLst>
                    <a:gs pos="1250">
                      <a:srgbClr val="505050"/>
                    </a:gs>
                    <a:gs pos="100000">
                      <a:srgbClr val="505050"/>
                    </a:gs>
                  </a:gsLst>
                  <a:lin ang="5400000" scaled="0"/>
                </a:gradFill>
              </a:rPr>
              <a:t>Via</a:t>
            </a:r>
            <a:r>
              <a:rPr lang="es-US" dirty="0">
                <a:gradFill>
                  <a:gsLst>
                    <a:gs pos="1250">
                      <a:srgbClr val="505050"/>
                    </a:gs>
                    <a:gs pos="100000">
                      <a:srgbClr val="505050"/>
                    </a:gs>
                  </a:gsLst>
                  <a:lin ang="5400000" scaled="0"/>
                </a:gradFill>
              </a:rPr>
              <a:t> </a:t>
            </a:r>
            <a:r>
              <a:rPr lang="es-US" dirty="0" err="1">
                <a:gradFill>
                  <a:gsLst>
                    <a:gs pos="1250">
                      <a:srgbClr val="505050"/>
                    </a:gs>
                    <a:gs pos="100000">
                      <a:srgbClr val="505050"/>
                    </a:gs>
                  </a:gsLst>
                  <a:lin ang="5400000" scaled="0"/>
                </a:gradFill>
              </a:rPr>
              <a:t>HTMl</a:t>
            </a:r>
            <a:r>
              <a:rPr lang="es-US" dirty="0">
                <a:gradFill>
                  <a:gsLst>
                    <a:gs pos="1250">
                      <a:srgbClr val="505050"/>
                    </a:gs>
                    <a:gs pos="100000">
                      <a:srgbClr val="505050"/>
                    </a:gs>
                  </a:gsLst>
                  <a:lin ang="5400000" scaled="0"/>
                </a:gradFill>
              </a:rPr>
              <a:t>/JS, </a:t>
            </a:r>
            <a:r>
              <a:rPr lang="es-US" dirty="0" err="1">
                <a:gradFill>
                  <a:gsLst>
                    <a:gs pos="1250">
                      <a:srgbClr val="505050"/>
                    </a:gs>
                    <a:gs pos="100000">
                      <a:srgbClr val="505050"/>
                    </a:gs>
                  </a:gsLst>
                  <a:lin ang="5400000" scaled="0"/>
                </a:gradFill>
              </a:rPr>
              <a:t>cross-platform</a:t>
            </a:r>
            <a:r>
              <a:rPr lang="es-US" dirty="0">
                <a:gradFill>
                  <a:gsLst>
                    <a:gs pos="1250">
                      <a:srgbClr val="505050"/>
                    </a:gs>
                    <a:gs pos="100000">
                      <a:srgbClr val="505050"/>
                    </a:gs>
                  </a:gsLst>
                  <a:lin ang="5400000" scaled="0"/>
                </a:gradFill>
              </a:rPr>
              <a:t> and </a:t>
            </a:r>
            <a:r>
              <a:rPr lang="es-US" dirty="0" err="1">
                <a:gradFill>
                  <a:gsLst>
                    <a:gs pos="1250">
                      <a:srgbClr val="505050"/>
                    </a:gs>
                    <a:gs pos="100000">
                      <a:srgbClr val="505050"/>
                    </a:gs>
                  </a:gsLst>
                  <a:lin ang="5400000" scaled="0"/>
                </a:gradFill>
              </a:rPr>
              <a:t>native</a:t>
            </a:r>
            <a:endParaRPr lang="en-US" dirty="0" err="1">
              <a:gradFill>
                <a:gsLst>
                  <a:gs pos="1250">
                    <a:srgbClr val="505050"/>
                  </a:gs>
                  <a:gs pos="100000">
                    <a:srgbClr val="505050"/>
                  </a:gs>
                </a:gsLst>
                <a:lin ang="5400000" scaled="0"/>
              </a:gradFill>
            </a:endParaRPr>
          </a:p>
        </p:txBody>
      </p:sp>
      <p:sp>
        <p:nvSpPr>
          <p:cNvPr id="52" name="TextBox 51"/>
          <p:cNvSpPr txBox="1"/>
          <p:nvPr/>
        </p:nvSpPr>
        <p:spPr>
          <a:xfrm>
            <a:off x="7085532" y="1052715"/>
            <a:ext cx="4905322" cy="627662"/>
          </a:xfrm>
          <a:prstGeom prst="rect">
            <a:avLst/>
          </a:prstGeom>
          <a:noFill/>
        </p:spPr>
        <p:txBody>
          <a:bodyPr wrap="square" lIns="182755" tIns="146204" rIns="182755" bIns="146204" rtlCol="0">
            <a:spAutoFit/>
          </a:bodyPr>
          <a:lstStyle/>
          <a:p>
            <a:pPr algn="ctr" defTabSz="932015">
              <a:lnSpc>
                <a:spcPct val="90000"/>
              </a:lnSpc>
              <a:spcAft>
                <a:spcPts val="600"/>
              </a:spcAft>
            </a:pPr>
            <a:r>
              <a:rPr lang="en-US" sz="2400" dirty="0">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Ecosystem Provided</a:t>
            </a:r>
          </a:p>
        </p:txBody>
      </p:sp>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4785" b="1591"/>
          <a:stretch/>
        </p:blipFill>
        <p:spPr>
          <a:xfrm>
            <a:off x="7673625" y="2802731"/>
            <a:ext cx="3492522" cy="434725"/>
          </a:xfrm>
          <a:prstGeom prst="rect">
            <a:avLst/>
          </a:prstGeom>
        </p:spPr>
      </p:pic>
      <p:pic>
        <p:nvPicPr>
          <p:cNvPr id="116" name="Picture 2" descr="https://mediabank.partners.extranet.microsoft.com/Assets/Active/M-Q/Microsoft_.NET/Microsoft_NET_ADO_.NET/Logos+Logotypes/NET-ADO_bL.png"/>
          <p:cNvPicPr>
            <a:picLocks noChangeAspect="1" noChangeArrowheads="1"/>
          </p:cNvPicPr>
          <p:nvPr/>
        </p:nvPicPr>
        <p:blipFill>
          <a:blip r:embed="rId6" cstate="print">
            <a:alphaModFix/>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rcRect r="31488"/>
          <a:stretch>
            <a:fillRect/>
          </a:stretch>
        </p:blipFill>
        <p:spPr bwMode="auto">
          <a:xfrm>
            <a:off x="2572054" y="2329112"/>
            <a:ext cx="743035" cy="226711"/>
          </a:xfrm>
          <a:prstGeom prst="rect">
            <a:avLst/>
          </a:prstGeom>
          <a:noFill/>
        </p:spPr>
      </p:pic>
      <p:pic>
        <p:nvPicPr>
          <p:cNvPr id="100" name="Picture 7"/>
          <p:cNvPicPr>
            <a:picLocks noChangeAspect="1" noChangeArrowheads="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771212" y="3516091"/>
            <a:ext cx="331577" cy="5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14"/>
          <p:cNvPicPr>
            <a:picLocks noChangeAspect="1" noChangeArrowheads="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766201" y="3512972"/>
            <a:ext cx="447412" cy="5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TextBox 127"/>
          <p:cNvSpPr txBox="1"/>
          <p:nvPr/>
        </p:nvSpPr>
        <p:spPr>
          <a:xfrm>
            <a:off x="467359" y="1565082"/>
            <a:ext cx="1733761" cy="1130497"/>
          </a:xfrm>
          <a:prstGeom prst="rect">
            <a:avLst/>
          </a:prstGeom>
          <a:noFill/>
        </p:spPr>
        <p:txBody>
          <a:bodyPr wrap="square" rtlCol="0" anchor="ctr" anchorCtr="0">
            <a:noAutofit/>
          </a:bodyPr>
          <a:lstStyle/>
          <a:p>
            <a:pPr defTabSz="931782"/>
            <a:r>
              <a:rPr lang="en-US" dirty="0">
                <a:gradFill>
                  <a:gsLst>
                    <a:gs pos="1250">
                      <a:srgbClr val="5C2D91"/>
                    </a:gs>
                    <a:gs pos="100000">
                      <a:srgbClr val="5C2D91"/>
                    </a:gs>
                  </a:gsLst>
                  <a:lin ang="5400000" scaled="0"/>
                </a:gradFill>
              </a:rPr>
              <a:t>Languages, </a:t>
            </a:r>
            <a:r>
              <a:rPr lang="en-US" dirty="0" smtClean="0">
                <a:gradFill>
                  <a:gsLst>
                    <a:gs pos="1250">
                      <a:srgbClr val="5C2D91"/>
                    </a:gs>
                    <a:gs pos="100000">
                      <a:srgbClr val="5C2D91"/>
                    </a:gs>
                  </a:gsLst>
                  <a:lin ang="5400000" scaled="0"/>
                </a:gradFill>
              </a:rPr>
              <a:t/>
            </a:r>
            <a:br>
              <a:rPr lang="en-US" dirty="0" smtClean="0">
                <a:gradFill>
                  <a:gsLst>
                    <a:gs pos="1250">
                      <a:srgbClr val="5C2D91"/>
                    </a:gs>
                    <a:gs pos="100000">
                      <a:srgbClr val="5C2D91"/>
                    </a:gs>
                  </a:gsLst>
                  <a:lin ang="5400000" scaled="0"/>
                </a:gradFill>
              </a:rPr>
            </a:br>
            <a:r>
              <a:rPr lang="en-US" dirty="0" smtClean="0">
                <a:gradFill>
                  <a:gsLst>
                    <a:gs pos="1250">
                      <a:srgbClr val="5C2D91"/>
                    </a:gs>
                    <a:gs pos="100000">
                      <a:srgbClr val="5C2D91"/>
                    </a:gs>
                  </a:gsLst>
                  <a:lin ang="5400000" scaled="0"/>
                </a:gradFill>
              </a:rPr>
              <a:t>Dev </a:t>
            </a:r>
            <a:r>
              <a:rPr lang="en-US" dirty="0">
                <a:gradFill>
                  <a:gsLst>
                    <a:gs pos="1250">
                      <a:srgbClr val="5C2D91"/>
                    </a:gs>
                    <a:gs pos="100000">
                      <a:srgbClr val="5C2D91"/>
                    </a:gs>
                  </a:gsLst>
                  <a:lin ang="5400000" scaled="0"/>
                </a:gradFill>
              </a:rPr>
              <a:t>Tools </a:t>
            </a:r>
            <a:r>
              <a:rPr lang="en-US" dirty="0" smtClean="0">
                <a:gradFill>
                  <a:gsLst>
                    <a:gs pos="1250">
                      <a:srgbClr val="5C2D91"/>
                    </a:gs>
                    <a:gs pos="100000">
                      <a:srgbClr val="5C2D91"/>
                    </a:gs>
                  </a:gsLst>
                  <a:lin ang="5400000" scaled="0"/>
                </a:gradFill>
              </a:rPr>
              <a:t/>
            </a:r>
            <a:br>
              <a:rPr lang="en-US" dirty="0" smtClean="0">
                <a:gradFill>
                  <a:gsLst>
                    <a:gs pos="1250">
                      <a:srgbClr val="5C2D91"/>
                    </a:gs>
                    <a:gs pos="100000">
                      <a:srgbClr val="5C2D91"/>
                    </a:gs>
                  </a:gsLst>
                  <a:lin ang="5400000" scaled="0"/>
                </a:gradFill>
              </a:rPr>
            </a:br>
            <a:r>
              <a:rPr lang="en-US" dirty="0" smtClean="0">
                <a:gradFill>
                  <a:gsLst>
                    <a:gs pos="1250">
                      <a:srgbClr val="5C2D91"/>
                    </a:gs>
                    <a:gs pos="100000">
                      <a:srgbClr val="5C2D91"/>
                    </a:gs>
                  </a:gsLst>
                  <a:lin ang="5400000" scaled="0"/>
                </a:gradFill>
              </a:rPr>
              <a:t>and </a:t>
            </a:r>
            <a:r>
              <a:rPr lang="en-US" dirty="0">
                <a:gradFill>
                  <a:gsLst>
                    <a:gs pos="1250">
                      <a:srgbClr val="5C2D91"/>
                    </a:gs>
                    <a:gs pos="100000">
                      <a:srgbClr val="5C2D91"/>
                    </a:gs>
                  </a:gsLst>
                  <a:lin ang="5400000" scaled="0"/>
                </a:gradFill>
              </a:rPr>
              <a:t>App Containers</a:t>
            </a:r>
          </a:p>
        </p:txBody>
      </p:sp>
      <p:sp>
        <p:nvSpPr>
          <p:cNvPr id="129" name="TextBox 128"/>
          <p:cNvSpPr txBox="1"/>
          <p:nvPr/>
        </p:nvSpPr>
        <p:spPr>
          <a:xfrm>
            <a:off x="467359" y="2712975"/>
            <a:ext cx="1642253" cy="722522"/>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r>
              <a:rPr lang="en-US" b="0" dirty="0">
                <a:gradFill>
                  <a:gsLst>
                    <a:gs pos="1250">
                      <a:srgbClr val="5C2D91"/>
                    </a:gs>
                    <a:gs pos="100000">
                      <a:srgbClr val="5C2D91"/>
                    </a:gs>
                  </a:gsLst>
                  <a:lin ang="5400000" scaled="0"/>
                </a:gradFill>
                <a:latin typeface="Segoe UI"/>
              </a:rPr>
              <a:t>CMS </a:t>
            </a:r>
            <a:r>
              <a:rPr lang="en-US" b="0" dirty="0" smtClean="0">
                <a:gradFill>
                  <a:gsLst>
                    <a:gs pos="1250">
                      <a:srgbClr val="5C2D91"/>
                    </a:gs>
                    <a:gs pos="100000">
                      <a:srgbClr val="5C2D91"/>
                    </a:gs>
                  </a:gsLst>
                  <a:lin ang="5400000" scaled="0"/>
                </a:gradFill>
                <a:latin typeface="Segoe UI"/>
              </a:rPr>
              <a:t>and </a:t>
            </a:r>
            <a:r>
              <a:rPr lang="en-US" b="0" dirty="0">
                <a:gradFill>
                  <a:gsLst>
                    <a:gs pos="1250">
                      <a:srgbClr val="5C2D91"/>
                    </a:gs>
                    <a:gs pos="100000">
                      <a:srgbClr val="5C2D91"/>
                    </a:gs>
                  </a:gsLst>
                  <a:lin ang="5400000" scaled="0"/>
                </a:gradFill>
                <a:latin typeface="Segoe UI"/>
              </a:rPr>
              <a:t>Apps</a:t>
            </a:r>
          </a:p>
        </p:txBody>
      </p:sp>
      <p:sp>
        <p:nvSpPr>
          <p:cNvPr id="130" name="TextBox 129"/>
          <p:cNvSpPr txBox="1"/>
          <p:nvPr/>
        </p:nvSpPr>
        <p:spPr>
          <a:xfrm>
            <a:off x="467359" y="3435497"/>
            <a:ext cx="1642253" cy="729512"/>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r>
              <a:rPr lang="en-US" b="0" dirty="0">
                <a:gradFill>
                  <a:gsLst>
                    <a:gs pos="1250">
                      <a:srgbClr val="5C2D91"/>
                    </a:gs>
                    <a:gs pos="100000">
                      <a:srgbClr val="5C2D91"/>
                    </a:gs>
                  </a:gsLst>
                  <a:lin ang="5400000" scaled="0"/>
                </a:gradFill>
                <a:latin typeface="Segoe UI"/>
              </a:rPr>
              <a:t>Devices</a:t>
            </a:r>
          </a:p>
        </p:txBody>
      </p:sp>
      <p:sp>
        <p:nvSpPr>
          <p:cNvPr id="131" name="TextBox 130"/>
          <p:cNvSpPr txBox="1"/>
          <p:nvPr/>
        </p:nvSpPr>
        <p:spPr>
          <a:xfrm>
            <a:off x="467359" y="4165009"/>
            <a:ext cx="1642253" cy="729514"/>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r>
              <a:rPr lang="en-US" b="0" dirty="0">
                <a:gradFill>
                  <a:gsLst>
                    <a:gs pos="1250">
                      <a:srgbClr val="5C2D91"/>
                    </a:gs>
                    <a:gs pos="100000">
                      <a:srgbClr val="5C2D91"/>
                    </a:gs>
                  </a:gsLst>
                  <a:lin ang="5400000" scaled="0"/>
                </a:gradFill>
                <a:latin typeface="Segoe UI"/>
              </a:rPr>
              <a:t>Databases</a:t>
            </a:r>
          </a:p>
        </p:txBody>
      </p:sp>
      <p:sp>
        <p:nvSpPr>
          <p:cNvPr id="132" name="TextBox 131"/>
          <p:cNvSpPr txBox="1"/>
          <p:nvPr/>
        </p:nvSpPr>
        <p:spPr>
          <a:xfrm>
            <a:off x="467359" y="4894517"/>
            <a:ext cx="1642252" cy="888745"/>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r>
              <a:rPr lang="en-US" b="0" dirty="0">
                <a:gradFill>
                  <a:gsLst>
                    <a:gs pos="1250">
                      <a:srgbClr val="5C2D91"/>
                    </a:gs>
                    <a:gs pos="100000">
                      <a:srgbClr val="5C2D91"/>
                    </a:gs>
                  </a:gsLst>
                  <a:lin ang="5400000" scaled="0"/>
                </a:gradFill>
                <a:latin typeface="Segoe UI"/>
              </a:rPr>
              <a:t>Management</a:t>
            </a:r>
          </a:p>
        </p:txBody>
      </p:sp>
      <p:sp>
        <p:nvSpPr>
          <p:cNvPr id="4" name="TextBox 3"/>
          <p:cNvSpPr txBox="1"/>
          <p:nvPr/>
        </p:nvSpPr>
        <p:spPr>
          <a:xfrm>
            <a:off x="2099452" y="1048990"/>
            <a:ext cx="4371686" cy="627662"/>
          </a:xfrm>
          <a:prstGeom prst="rect">
            <a:avLst/>
          </a:prstGeom>
          <a:noFill/>
        </p:spPr>
        <p:txBody>
          <a:bodyPr wrap="square" lIns="182755" tIns="146204" rIns="182755" bIns="146204" rtlCol="0">
            <a:spAutoFit/>
          </a:bodyPr>
          <a:lstStyle/>
          <a:p>
            <a:pPr algn="ctr" defTabSz="932015">
              <a:lnSpc>
                <a:spcPct val="90000"/>
              </a:lnSpc>
              <a:spcAft>
                <a:spcPts val="600"/>
              </a:spcAft>
            </a:pPr>
            <a:r>
              <a:rPr lang="en-US" sz="2400" dirty="0" smtClean="0">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Microsoft </a:t>
            </a:r>
            <a:r>
              <a:rPr lang="en-US" sz="2400" dirty="0">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Integrated</a:t>
            </a:r>
          </a:p>
        </p:txBody>
      </p:sp>
      <p:sp>
        <p:nvSpPr>
          <p:cNvPr id="70" name="TextBox 69"/>
          <p:cNvSpPr txBox="1"/>
          <p:nvPr/>
        </p:nvSpPr>
        <p:spPr>
          <a:xfrm>
            <a:off x="467359" y="5789431"/>
            <a:ext cx="1642253" cy="725669"/>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r>
              <a:rPr lang="en-US" b="0" dirty="0">
                <a:gradFill>
                  <a:gsLst>
                    <a:gs pos="1250">
                      <a:srgbClr val="5C2D91"/>
                    </a:gs>
                    <a:gs pos="100000">
                      <a:srgbClr val="5C2D91"/>
                    </a:gs>
                  </a:gsLst>
                  <a:lin ang="5400000" scaled="0"/>
                </a:gradFill>
                <a:latin typeface="Segoe UI"/>
              </a:rPr>
              <a:t>Operating </a:t>
            </a:r>
            <a:br>
              <a:rPr lang="en-US" b="0" dirty="0">
                <a:gradFill>
                  <a:gsLst>
                    <a:gs pos="1250">
                      <a:srgbClr val="5C2D91"/>
                    </a:gs>
                    <a:gs pos="100000">
                      <a:srgbClr val="5C2D91"/>
                    </a:gs>
                  </a:gsLst>
                  <a:lin ang="5400000" scaled="0"/>
                </a:gradFill>
                <a:latin typeface="Segoe UI"/>
              </a:rPr>
            </a:br>
            <a:r>
              <a:rPr lang="en-US" b="0" dirty="0">
                <a:gradFill>
                  <a:gsLst>
                    <a:gs pos="1250">
                      <a:srgbClr val="5C2D91"/>
                    </a:gs>
                    <a:gs pos="100000">
                      <a:srgbClr val="5C2D91"/>
                    </a:gs>
                  </a:gsLst>
                  <a:lin ang="5400000" scaled="0"/>
                </a:gradFill>
                <a:latin typeface="Segoe UI"/>
              </a:rPr>
              <a:t>systems</a:t>
            </a:r>
          </a:p>
        </p:txBody>
      </p:sp>
      <p:sp>
        <p:nvSpPr>
          <p:cNvPr id="71" name="TextBox 70"/>
          <p:cNvSpPr txBox="1"/>
          <p:nvPr/>
        </p:nvSpPr>
        <p:spPr>
          <a:xfrm>
            <a:off x="4612748" y="5781139"/>
            <a:ext cx="2233708" cy="849261"/>
          </a:xfrm>
          <a:prstGeom prst="rect">
            <a:avLst/>
          </a:prstGeom>
          <a:noFill/>
        </p:spPr>
        <p:txBody>
          <a:bodyPr wrap="square" lIns="182755" tIns="146204" rIns="182755" bIns="146204" rtlCol="0">
            <a:spAutoFit/>
          </a:bodyPr>
          <a:lstStyle/>
          <a:p>
            <a:pPr algn="ctr" defTabSz="932015"/>
            <a:r>
              <a:rPr lang="es-US" sz="1200" dirty="0" smtClean="0">
                <a:gradFill>
                  <a:gsLst>
                    <a:gs pos="1250">
                      <a:srgbClr val="505050"/>
                    </a:gs>
                    <a:gs pos="100000">
                      <a:srgbClr val="505050"/>
                    </a:gs>
                  </a:gsLst>
                  <a:lin ang="5400000" scaled="0"/>
                </a:gradFill>
              </a:rPr>
              <a:t>Ubuntu, SUSE</a:t>
            </a:r>
            <a:r>
              <a:rPr lang="es-US" sz="1200" dirty="0">
                <a:gradFill>
                  <a:gsLst>
                    <a:gs pos="1250">
                      <a:srgbClr val="505050"/>
                    </a:gs>
                    <a:gs pos="100000">
                      <a:srgbClr val="505050"/>
                    </a:gs>
                  </a:gsLst>
                  <a:lin ang="5400000" scaled="0"/>
                </a:gradFill>
              </a:rPr>
              <a:t>, </a:t>
            </a:r>
            <a:r>
              <a:rPr lang="es-US" sz="1200" dirty="0" err="1">
                <a:gradFill>
                  <a:gsLst>
                    <a:gs pos="1250">
                      <a:srgbClr val="505050"/>
                    </a:gs>
                    <a:gs pos="100000">
                      <a:srgbClr val="505050"/>
                    </a:gs>
                  </a:gsLst>
                  <a:lin ang="5400000" scaled="0"/>
                </a:gradFill>
              </a:rPr>
              <a:t>OpenSUSE</a:t>
            </a:r>
            <a:r>
              <a:rPr lang="es-US" sz="1200" dirty="0">
                <a:gradFill>
                  <a:gsLst>
                    <a:gs pos="1250">
                      <a:srgbClr val="505050"/>
                    </a:gs>
                    <a:gs pos="100000">
                      <a:srgbClr val="505050"/>
                    </a:gs>
                  </a:gsLst>
                  <a:lin ang="5400000" scaled="0"/>
                </a:gradFill>
              </a:rPr>
              <a:t>,</a:t>
            </a:r>
          </a:p>
          <a:p>
            <a:pPr algn="ctr" defTabSz="932015"/>
            <a:r>
              <a:rPr lang="es-US" sz="1200" dirty="0" err="1">
                <a:gradFill>
                  <a:gsLst>
                    <a:gs pos="1250">
                      <a:srgbClr val="505050"/>
                    </a:gs>
                    <a:gs pos="100000">
                      <a:srgbClr val="505050"/>
                    </a:gs>
                  </a:gsLst>
                  <a:lin ang="5400000" scaled="0"/>
                </a:gradFill>
              </a:rPr>
              <a:t>OpenLogic</a:t>
            </a:r>
            <a:r>
              <a:rPr lang="es-US" sz="1200" dirty="0">
                <a:gradFill>
                  <a:gsLst>
                    <a:gs pos="1250">
                      <a:srgbClr val="505050"/>
                    </a:gs>
                    <a:gs pos="100000">
                      <a:srgbClr val="505050"/>
                    </a:gs>
                  </a:gsLst>
                  <a:lin ang="5400000" scaled="0"/>
                </a:gradFill>
              </a:rPr>
              <a:t> </a:t>
            </a:r>
            <a:r>
              <a:rPr lang="es-US" sz="1200" dirty="0" err="1">
                <a:gradFill>
                  <a:gsLst>
                    <a:gs pos="1250">
                      <a:srgbClr val="505050"/>
                    </a:gs>
                    <a:gs pos="100000">
                      <a:srgbClr val="505050"/>
                    </a:gs>
                  </a:gsLst>
                  <a:lin ang="5400000" scaled="0"/>
                </a:gradFill>
              </a:rPr>
              <a:t>CentOS-based</a:t>
            </a:r>
            <a:endParaRPr lang="es-US" sz="1200" dirty="0">
              <a:gradFill>
                <a:gsLst>
                  <a:gs pos="1250">
                    <a:srgbClr val="505050"/>
                  </a:gs>
                  <a:gs pos="100000">
                    <a:srgbClr val="505050"/>
                  </a:gs>
                </a:gsLst>
                <a:lin ang="5400000" scaled="0"/>
              </a:gradFill>
            </a:endParaRPr>
          </a:p>
          <a:p>
            <a:pPr algn="ctr" defTabSz="932015"/>
            <a:r>
              <a:rPr lang="es-US" sz="1200" dirty="0">
                <a:gradFill>
                  <a:gsLst>
                    <a:gs pos="1250">
                      <a:srgbClr val="505050"/>
                    </a:gs>
                    <a:gs pos="100000">
                      <a:srgbClr val="505050"/>
                    </a:gs>
                  </a:gsLst>
                  <a:lin ang="5400000" scaled="0"/>
                </a:gradFill>
              </a:rPr>
              <a:t>Oracle Linux, </a:t>
            </a:r>
            <a:r>
              <a:rPr lang="es-US" sz="1200" dirty="0" err="1">
                <a:gradFill>
                  <a:gsLst>
                    <a:gs pos="1250">
                      <a:srgbClr val="505050"/>
                    </a:gs>
                    <a:gs pos="100000">
                      <a:srgbClr val="505050"/>
                    </a:gs>
                  </a:gsLst>
                  <a:lin ang="5400000" scaled="0"/>
                </a:gradFill>
              </a:rPr>
              <a:t>CoreOS</a:t>
            </a:r>
            <a:endParaRPr lang="en-US" sz="1200" dirty="0" err="1">
              <a:gradFill>
                <a:gsLst>
                  <a:gs pos="1250">
                    <a:srgbClr val="505050"/>
                  </a:gs>
                  <a:gs pos="100000">
                    <a:srgbClr val="505050"/>
                  </a:gs>
                </a:gsLst>
                <a:lin ang="5400000" scaled="0"/>
              </a:gradFill>
            </a:endParaRPr>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9036" y="5014629"/>
            <a:ext cx="794704" cy="62830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24331" y="5011769"/>
            <a:ext cx="1012824" cy="634028"/>
          </a:xfrm>
          <a:prstGeom prst="rect">
            <a:avLst/>
          </a:prstGeom>
        </p:spPr>
      </p:pic>
      <p:sp>
        <p:nvSpPr>
          <p:cNvPr id="79" name="TextBox 78"/>
          <p:cNvSpPr txBox="1"/>
          <p:nvPr/>
        </p:nvSpPr>
        <p:spPr>
          <a:xfrm>
            <a:off x="10406852" y="5838511"/>
            <a:ext cx="1287269" cy="664595"/>
          </a:xfrm>
          <a:prstGeom prst="rect">
            <a:avLst/>
          </a:prstGeom>
          <a:noFill/>
        </p:spPr>
        <p:txBody>
          <a:bodyPr wrap="square" lIns="182755" tIns="146204" rIns="182755" bIns="146204"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dirty="0" err="1">
                <a:gradFill>
                  <a:gsLst>
                    <a:gs pos="1250">
                      <a:srgbClr val="505050"/>
                    </a:gs>
                    <a:gs pos="100000">
                      <a:srgbClr val="505050"/>
                    </a:gs>
                  </a:gsLst>
                  <a:lin ang="5400000" scaled="0"/>
                </a:gradFill>
              </a:rPr>
              <a:t>Bring</a:t>
            </a:r>
            <a:endParaRPr lang="es-US" dirty="0">
              <a:gradFill>
                <a:gsLst>
                  <a:gs pos="1250">
                    <a:srgbClr val="505050"/>
                  </a:gs>
                  <a:gs pos="100000">
                    <a:srgbClr val="505050"/>
                  </a:gs>
                </a:gsLst>
                <a:lin ang="5400000" scaled="0"/>
              </a:gradFill>
            </a:endParaRPr>
          </a:p>
          <a:p>
            <a:r>
              <a:rPr lang="es-US" dirty="0" err="1">
                <a:gradFill>
                  <a:gsLst>
                    <a:gs pos="1250">
                      <a:srgbClr val="505050"/>
                    </a:gs>
                    <a:gs pos="100000">
                      <a:srgbClr val="505050"/>
                    </a:gs>
                  </a:gsLst>
                  <a:lin ang="5400000" scaled="0"/>
                </a:gradFill>
              </a:rPr>
              <a:t>your</a:t>
            </a:r>
            <a:r>
              <a:rPr lang="es-US" dirty="0">
                <a:gradFill>
                  <a:gsLst>
                    <a:gs pos="1250">
                      <a:srgbClr val="505050"/>
                    </a:gs>
                    <a:gs pos="100000">
                      <a:srgbClr val="505050"/>
                    </a:gs>
                  </a:gsLst>
                  <a:lin ang="5400000" scaled="0"/>
                </a:gradFill>
              </a:rPr>
              <a:t> </a:t>
            </a:r>
            <a:r>
              <a:rPr lang="es-US" dirty="0" err="1">
                <a:gradFill>
                  <a:gsLst>
                    <a:gs pos="1250">
                      <a:srgbClr val="505050"/>
                    </a:gs>
                    <a:gs pos="100000">
                      <a:srgbClr val="505050"/>
                    </a:gs>
                  </a:gsLst>
                  <a:lin ang="5400000" scaled="0"/>
                </a:gradFill>
              </a:rPr>
              <a:t>own</a:t>
            </a:r>
            <a:endParaRPr lang="en-US" dirty="0" err="1">
              <a:gradFill>
                <a:gsLst>
                  <a:gs pos="1250">
                    <a:srgbClr val="505050"/>
                  </a:gs>
                  <a:gs pos="100000">
                    <a:srgbClr val="505050"/>
                  </a:gs>
                </a:gsLst>
                <a:lin ang="5400000" scaled="0"/>
              </a:gradFill>
            </a:endParaRPr>
          </a:p>
        </p:txBody>
      </p:sp>
      <p:sp>
        <p:nvSpPr>
          <p:cNvPr id="95" name="TextBox 94"/>
          <p:cNvSpPr txBox="1"/>
          <p:nvPr/>
        </p:nvSpPr>
        <p:spPr>
          <a:xfrm>
            <a:off x="9947707" y="4996486"/>
            <a:ext cx="1287269" cy="664595"/>
          </a:xfrm>
          <a:prstGeom prst="rect">
            <a:avLst/>
          </a:prstGeom>
          <a:noFill/>
        </p:spPr>
        <p:txBody>
          <a:bodyPr wrap="square" lIns="182755" tIns="146204" rIns="182755" bIns="146204"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dirty="0" err="1">
                <a:gradFill>
                  <a:gsLst>
                    <a:gs pos="1250">
                      <a:srgbClr val="505050"/>
                    </a:gs>
                    <a:gs pos="100000">
                      <a:srgbClr val="505050"/>
                    </a:gs>
                  </a:gsLst>
                  <a:lin ang="5400000" scaled="0"/>
                </a:gradFill>
              </a:rPr>
              <a:t>libcloud</a:t>
            </a:r>
            <a:endParaRPr lang="es-US" dirty="0">
              <a:gradFill>
                <a:gsLst>
                  <a:gs pos="1250">
                    <a:srgbClr val="505050"/>
                  </a:gs>
                  <a:gs pos="100000">
                    <a:srgbClr val="505050"/>
                  </a:gs>
                </a:gsLst>
                <a:lin ang="5400000" scaled="0"/>
              </a:gradFill>
            </a:endParaRPr>
          </a:p>
          <a:p>
            <a:r>
              <a:rPr lang="es-US" dirty="0" err="1">
                <a:gradFill>
                  <a:gsLst>
                    <a:gs pos="1250">
                      <a:srgbClr val="505050"/>
                    </a:gs>
                    <a:gs pos="100000">
                      <a:srgbClr val="505050"/>
                    </a:gs>
                  </a:gsLst>
                  <a:lin ang="5400000" scaled="0"/>
                </a:gradFill>
              </a:rPr>
              <a:t>jclouds</a:t>
            </a:r>
            <a:endParaRPr lang="en-US" dirty="0" err="1">
              <a:gradFill>
                <a:gsLst>
                  <a:gs pos="1250">
                    <a:srgbClr val="505050"/>
                  </a:gs>
                  <a:gs pos="100000">
                    <a:srgbClr val="505050"/>
                  </a:gs>
                </a:gsLst>
                <a:lin ang="5400000" scaled="0"/>
              </a:gradFill>
            </a:endParaRPr>
          </a:p>
        </p:txBody>
      </p:sp>
      <p:pic>
        <p:nvPicPr>
          <p:cNvPr id="7" name="Picture 6"/>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9069" y="5071309"/>
            <a:ext cx="605800" cy="474362"/>
          </a:xfrm>
          <a:prstGeom prst="rect">
            <a:avLst/>
          </a:prstGeom>
        </p:spPr>
      </p:pic>
      <p:sp>
        <p:nvSpPr>
          <p:cNvPr id="72" name="TextBox 71"/>
          <p:cNvSpPr txBox="1"/>
          <p:nvPr/>
        </p:nvSpPr>
        <p:spPr>
          <a:xfrm>
            <a:off x="10568799" y="4232903"/>
            <a:ext cx="1287269" cy="479929"/>
          </a:xfrm>
          <a:prstGeom prst="rect">
            <a:avLst/>
          </a:prstGeom>
          <a:noFill/>
        </p:spPr>
        <p:txBody>
          <a:bodyPr wrap="square" lIns="182755" tIns="146204" rIns="182755" bIns="146204"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dirty="0" err="1">
                <a:gradFill>
                  <a:gsLst>
                    <a:gs pos="1250">
                      <a:srgbClr val="505050"/>
                    </a:gs>
                    <a:gs pos="100000">
                      <a:srgbClr val="505050"/>
                    </a:gs>
                  </a:gsLst>
                  <a:lin ang="5400000" scaled="0"/>
                </a:gradFill>
              </a:rPr>
              <a:t>DocDB</a:t>
            </a:r>
            <a:endParaRPr lang="es-US" dirty="0">
              <a:gradFill>
                <a:gsLst>
                  <a:gs pos="1250">
                    <a:srgbClr val="505050"/>
                  </a:gs>
                  <a:gs pos="100000">
                    <a:srgbClr val="505050"/>
                  </a:gs>
                </a:gsLst>
                <a:lin ang="5400000" scaled="0"/>
              </a:gradFill>
            </a:endParaRPr>
          </a:p>
        </p:txBody>
      </p:sp>
      <p:grpSp>
        <p:nvGrpSpPr>
          <p:cNvPr id="73" name="Group 72"/>
          <p:cNvGrpSpPr/>
          <p:nvPr/>
        </p:nvGrpSpPr>
        <p:grpSpPr>
          <a:xfrm>
            <a:off x="5534483" y="3535157"/>
            <a:ext cx="539886" cy="498468"/>
            <a:chOff x="6513292" y="4161250"/>
            <a:chExt cx="552708" cy="552708"/>
          </a:xfrm>
          <a:solidFill>
            <a:schemeClr val="accent1">
              <a:lumMod val="75000"/>
            </a:schemeClr>
          </a:solidFill>
        </p:grpSpPr>
        <p:sp>
          <p:nvSpPr>
            <p:cNvPr id="74" name="Freeform 12"/>
            <p:cNvSpPr>
              <a:spLocks/>
            </p:cNvSpPr>
            <p:nvPr/>
          </p:nvSpPr>
          <p:spPr bwMode="auto">
            <a:xfrm>
              <a:off x="6758340" y="4161250"/>
              <a:ext cx="307660" cy="271766"/>
            </a:xfrm>
            <a:custGeom>
              <a:avLst/>
              <a:gdLst>
                <a:gd name="T0" fmla="*/ 0 w 1140"/>
                <a:gd name="T1" fmla="*/ 1007 h 1007"/>
                <a:gd name="T2" fmla="*/ 1140 w 1140"/>
                <a:gd name="T3" fmla="*/ 1007 h 1007"/>
                <a:gd name="T4" fmla="*/ 1140 w 1140"/>
                <a:gd name="T5" fmla="*/ 0 h 1007"/>
                <a:gd name="T6" fmla="*/ 0 w 1140"/>
                <a:gd name="T7" fmla="*/ 161 h 1007"/>
                <a:gd name="T8" fmla="*/ 0 w 1140"/>
                <a:gd name="T9" fmla="*/ 1007 h 1007"/>
              </a:gdLst>
              <a:ahLst/>
              <a:cxnLst>
                <a:cxn ang="0">
                  <a:pos x="T0" y="T1"/>
                </a:cxn>
                <a:cxn ang="0">
                  <a:pos x="T2" y="T3"/>
                </a:cxn>
                <a:cxn ang="0">
                  <a:pos x="T4" y="T5"/>
                </a:cxn>
                <a:cxn ang="0">
                  <a:pos x="T6" y="T7"/>
                </a:cxn>
                <a:cxn ang="0">
                  <a:pos x="T8" y="T9"/>
                </a:cxn>
              </a:cxnLst>
              <a:rect l="0" t="0" r="r" b="b"/>
              <a:pathLst>
                <a:path w="1140" h="1007">
                  <a:moveTo>
                    <a:pt x="0" y="1007"/>
                  </a:moveTo>
                  <a:lnTo>
                    <a:pt x="1140" y="1007"/>
                  </a:lnTo>
                  <a:lnTo>
                    <a:pt x="1140" y="0"/>
                  </a:lnTo>
                  <a:lnTo>
                    <a:pt x="0" y="161"/>
                  </a:lnTo>
                  <a:lnTo>
                    <a:pt x="0" y="1007"/>
                  </a:lnTo>
                  <a:close/>
                </a:path>
              </a:pathLst>
            </a:custGeom>
            <a:grpFill/>
            <a:ln>
              <a:noFill/>
            </a:ln>
          </p:spPr>
          <p:txBody>
            <a:bodyPr vert="horz" wrap="square" lIns="91365" tIns="45682" rIns="91365" bIns="45682" numCol="1" anchor="t" anchorCtr="0" compatLnSpc="1">
              <a:prstTxWarp prst="textNoShape">
                <a:avLst/>
              </a:prstTxWarp>
            </a:bodyPr>
            <a:lstStyle/>
            <a:p>
              <a:pPr defTabSz="931597"/>
              <a:endParaRPr lang="en-US" sz="1799">
                <a:solidFill>
                  <a:srgbClr val="505050"/>
                </a:solidFill>
                <a:latin typeface="Segoe UI Light"/>
              </a:endParaRPr>
            </a:p>
          </p:txBody>
        </p:sp>
        <p:sp>
          <p:nvSpPr>
            <p:cNvPr id="75" name="Freeform 13"/>
            <p:cNvSpPr>
              <a:spLocks/>
            </p:cNvSpPr>
            <p:nvPr/>
          </p:nvSpPr>
          <p:spPr bwMode="auto">
            <a:xfrm>
              <a:off x="6513292" y="4206050"/>
              <a:ext cx="235333" cy="226966"/>
            </a:xfrm>
            <a:custGeom>
              <a:avLst/>
              <a:gdLst>
                <a:gd name="T0" fmla="*/ 872 w 872"/>
                <a:gd name="T1" fmla="*/ 841 h 841"/>
                <a:gd name="T2" fmla="*/ 872 w 872"/>
                <a:gd name="T3" fmla="*/ 0 h 841"/>
                <a:gd name="T4" fmla="*/ 0 w 872"/>
                <a:gd name="T5" fmla="*/ 121 h 841"/>
                <a:gd name="T6" fmla="*/ 0 w 872"/>
                <a:gd name="T7" fmla="*/ 841 h 841"/>
                <a:gd name="T8" fmla="*/ 872 w 872"/>
                <a:gd name="T9" fmla="*/ 841 h 841"/>
              </a:gdLst>
              <a:ahLst/>
              <a:cxnLst>
                <a:cxn ang="0">
                  <a:pos x="T0" y="T1"/>
                </a:cxn>
                <a:cxn ang="0">
                  <a:pos x="T2" y="T3"/>
                </a:cxn>
                <a:cxn ang="0">
                  <a:pos x="T4" y="T5"/>
                </a:cxn>
                <a:cxn ang="0">
                  <a:pos x="T6" y="T7"/>
                </a:cxn>
                <a:cxn ang="0">
                  <a:pos x="T8" y="T9"/>
                </a:cxn>
              </a:cxnLst>
              <a:rect l="0" t="0" r="r" b="b"/>
              <a:pathLst>
                <a:path w="872" h="841">
                  <a:moveTo>
                    <a:pt x="872" y="841"/>
                  </a:moveTo>
                  <a:lnTo>
                    <a:pt x="872" y="0"/>
                  </a:lnTo>
                  <a:lnTo>
                    <a:pt x="0" y="121"/>
                  </a:lnTo>
                  <a:lnTo>
                    <a:pt x="0" y="841"/>
                  </a:lnTo>
                  <a:lnTo>
                    <a:pt x="872" y="841"/>
                  </a:lnTo>
                  <a:close/>
                </a:path>
              </a:pathLst>
            </a:custGeom>
            <a:grpFill/>
            <a:ln>
              <a:noFill/>
            </a:ln>
          </p:spPr>
          <p:txBody>
            <a:bodyPr vert="horz" wrap="square" lIns="91365" tIns="45682" rIns="91365" bIns="45682" numCol="1" anchor="t" anchorCtr="0" compatLnSpc="1">
              <a:prstTxWarp prst="textNoShape">
                <a:avLst/>
              </a:prstTxWarp>
            </a:bodyPr>
            <a:lstStyle/>
            <a:p>
              <a:pPr defTabSz="931597"/>
              <a:endParaRPr lang="en-US" sz="1799">
                <a:solidFill>
                  <a:srgbClr val="505050"/>
                </a:solidFill>
                <a:latin typeface="Segoe UI Light"/>
              </a:endParaRPr>
            </a:p>
          </p:txBody>
        </p:sp>
        <p:sp>
          <p:nvSpPr>
            <p:cNvPr id="80" name="Freeform 14"/>
            <p:cNvSpPr>
              <a:spLocks/>
            </p:cNvSpPr>
            <p:nvPr/>
          </p:nvSpPr>
          <p:spPr bwMode="auto">
            <a:xfrm>
              <a:off x="6758339" y="4442732"/>
              <a:ext cx="307660" cy="271226"/>
            </a:xfrm>
            <a:custGeom>
              <a:avLst/>
              <a:gdLst>
                <a:gd name="T0" fmla="*/ 0 w 1140"/>
                <a:gd name="T1" fmla="*/ 0 h 1005"/>
                <a:gd name="T2" fmla="*/ 0 w 1140"/>
                <a:gd name="T3" fmla="*/ 846 h 1005"/>
                <a:gd name="T4" fmla="*/ 1140 w 1140"/>
                <a:gd name="T5" fmla="*/ 1005 h 1005"/>
                <a:gd name="T6" fmla="*/ 1140 w 1140"/>
                <a:gd name="T7" fmla="*/ 0 h 1005"/>
                <a:gd name="T8" fmla="*/ 0 w 1140"/>
                <a:gd name="T9" fmla="*/ 0 h 1005"/>
              </a:gdLst>
              <a:ahLst/>
              <a:cxnLst>
                <a:cxn ang="0">
                  <a:pos x="T0" y="T1"/>
                </a:cxn>
                <a:cxn ang="0">
                  <a:pos x="T2" y="T3"/>
                </a:cxn>
                <a:cxn ang="0">
                  <a:pos x="T4" y="T5"/>
                </a:cxn>
                <a:cxn ang="0">
                  <a:pos x="T6" y="T7"/>
                </a:cxn>
                <a:cxn ang="0">
                  <a:pos x="T8" y="T9"/>
                </a:cxn>
              </a:cxnLst>
              <a:rect l="0" t="0" r="r" b="b"/>
              <a:pathLst>
                <a:path w="1140" h="1005">
                  <a:moveTo>
                    <a:pt x="0" y="0"/>
                  </a:moveTo>
                  <a:lnTo>
                    <a:pt x="0" y="846"/>
                  </a:lnTo>
                  <a:lnTo>
                    <a:pt x="1140" y="1005"/>
                  </a:lnTo>
                  <a:lnTo>
                    <a:pt x="1140" y="0"/>
                  </a:lnTo>
                  <a:lnTo>
                    <a:pt x="0" y="0"/>
                  </a:lnTo>
                  <a:close/>
                </a:path>
              </a:pathLst>
            </a:custGeom>
            <a:grpFill/>
            <a:ln>
              <a:noFill/>
            </a:ln>
          </p:spPr>
          <p:txBody>
            <a:bodyPr vert="horz" wrap="square" lIns="91365" tIns="45682" rIns="91365" bIns="45682" numCol="1" anchor="t" anchorCtr="0" compatLnSpc="1">
              <a:prstTxWarp prst="textNoShape">
                <a:avLst/>
              </a:prstTxWarp>
            </a:bodyPr>
            <a:lstStyle/>
            <a:p>
              <a:pPr defTabSz="931597"/>
              <a:endParaRPr lang="en-US" sz="1799">
                <a:solidFill>
                  <a:srgbClr val="505050"/>
                </a:solidFill>
                <a:latin typeface="Segoe UI Light"/>
              </a:endParaRPr>
            </a:p>
          </p:txBody>
        </p:sp>
        <p:sp>
          <p:nvSpPr>
            <p:cNvPr id="81" name="Freeform 15"/>
            <p:cNvSpPr>
              <a:spLocks/>
            </p:cNvSpPr>
            <p:nvPr/>
          </p:nvSpPr>
          <p:spPr bwMode="auto">
            <a:xfrm>
              <a:off x="6513292" y="4442732"/>
              <a:ext cx="235333" cy="226966"/>
            </a:xfrm>
            <a:custGeom>
              <a:avLst/>
              <a:gdLst>
                <a:gd name="T0" fmla="*/ 872 w 872"/>
                <a:gd name="T1" fmla="*/ 0 h 841"/>
                <a:gd name="T2" fmla="*/ 0 w 872"/>
                <a:gd name="T3" fmla="*/ 0 h 841"/>
                <a:gd name="T4" fmla="*/ 0 w 872"/>
                <a:gd name="T5" fmla="*/ 720 h 841"/>
                <a:gd name="T6" fmla="*/ 872 w 872"/>
                <a:gd name="T7" fmla="*/ 841 h 841"/>
                <a:gd name="T8" fmla="*/ 872 w 872"/>
                <a:gd name="T9" fmla="*/ 0 h 841"/>
              </a:gdLst>
              <a:ahLst/>
              <a:cxnLst>
                <a:cxn ang="0">
                  <a:pos x="T0" y="T1"/>
                </a:cxn>
                <a:cxn ang="0">
                  <a:pos x="T2" y="T3"/>
                </a:cxn>
                <a:cxn ang="0">
                  <a:pos x="T4" y="T5"/>
                </a:cxn>
                <a:cxn ang="0">
                  <a:pos x="T6" y="T7"/>
                </a:cxn>
                <a:cxn ang="0">
                  <a:pos x="T8" y="T9"/>
                </a:cxn>
              </a:cxnLst>
              <a:rect l="0" t="0" r="r" b="b"/>
              <a:pathLst>
                <a:path w="872" h="841">
                  <a:moveTo>
                    <a:pt x="872" y="0"/>
                  </a:moveTo>
                  <a:lnTo>
                    <a:pt x="0" y="0"/>
                  </a:lnTo>
                  <a:lnTo>
                    <a:pt x="0" y="720"/>
                  </a:lnTo>
                  <a:lnTo>
                    <a:pt x="872" y="841"/>
                  </a:lnTo>
                  <a:lnTo>
                    <a:pt x="872" y="0"/>
                  </a:lnTo>
                  <a:close/>
                </a:path>
              </a:pathLst>
            </a:custGeom>
            <a:grpFill/>
            <a:ln>
              <a:noFill/>
            </a:ln>
          </p:spPr>
          <p:txBody>
            <a:bodyPr vert="horz" wrap="square" lIns="91365" tIns="45682" rIns="91365" bIns="45682" numCol="1" anchor="t" anchorCtr="0" compatLnSpc="1">
              <a:prstTxWarp prst="textNoShape">
                <a:avLst/>
              </a:prstTxWarp>
            </a:bodyPr>
            <a:lstStyle/>
            <a:p>
              <a:pPr defTabSz="931597"/>
              <a:endParaRPr lang="en-US" sz="1799">
                <a:solidFill>
                  <a:srgbClr val="505050"/>
                </a:solidFill>
                <a:latin typeface="Segoe UI Light"/>
              </a:endParaRPr>
            </a:p>
          </p:txBody>
        </p:sp>
      </p:grpSp>
      <p:grpSp>
        <p:nvGrpSpPr>
          <p:cNvPr id="83" name="Group 82"/>
          <p:cNvGrpSpPr/>
          <p:nvPr/>
        </p:nvGrpSpPr>
        <p:grpSpPr>
          <a:xfrm>
            <a:off x="10709785" y="297919"/>
            <a:ext cx="1304883" cy="780818"/>
            <a:chOff x="10698206" y="483664"/>
            <a:chExt cx="1304883" cy="780818"/>
          </a:xfrm>
        </p:grpSpPr>
        <p:sp>
          <p:nvSpPr>
            <p:cNvPr id="84" name="Freeform 13"/>
            <p:cNvSpPr>
              <a:spLocks/>
            </p:cNvSpPr>
            <p:nvPr/>
          </p:nvSpPr>
          <p:spPr bwMode="auto">
            <a:xfrm>
              <a:off x="10698206" y="483664"/>
              <a:ext cx="1281069" cy="70950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TextBox 84"/>
            <p:cNvSpPr txBox="1"/>
            <p:nvPr/>
          </p:nvSpPr>
          <p:spPr>
            <a:xfrm>
              <a:off x="10722020" y="802817"/>
              <a:ext cx="1281069"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rgbClr val="FFFFFF"/>
                      </a:gs>
                      <a:gs pos="30000">
                        <a:srgbClr val="FFFFFF"/>
                      </a:gs>
                    </a:gsLst>
                    <a:lin ang="5400000" scaled="0"/>
                  </a:gradFill>
                </a:rPr>
                <a:t>Public Cloud</a:t>
              </a:r>
            </a:p>
          </p:txBody>
        </p:sp>
      </p:gr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6949" y="5859485"/>
            <a:ext cx="1613390" cy="586261"/>
          </a:xfrm>
          <a:prstGeom prst="rect">
            <a:avLst/>
          </a:prstGeom>
        </p:spPr>
      </p:pic>
      <p:pic>
        <p:nvPicPr>
          <p:cNvPr id="82" name="Picture 8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74081" y="1756885"/>
            <a:ext cx="1086974" cy="256553"/>
          </a:xfrm>
          <a:prstGeom prst="rect">
            <a:avLst/>
          </a:prstGeom>
        </p:spPr>
      </p:pic>
      <p:pic>
        <p:nvPicPr>
          <p:cNvPr id="86" name="Picture 12" descr="http://www.puppetlabs.com/wp-content/uploads/2010/07/Puppet-Labs-horizontal.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42922" y="4859481"/>
            <a:ext cx="1612995" cy="75301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p:cNvPicPr>
            <a:picLocks noChangeAspect="1"/>
          </p:cNvPicPr>
          <p:nvPr/>
        </p:nvPicPr>
        <p:blipFill>
          <a:blip r:embed="rId16"/>
          <a:stretch>
            <a:fillRect/>
          </a:stretch>
        </p:blipFill>
        <p:spPr>
          <a:xfrm>
            <a:off x="4053650" y="5859485"/>
            <a:ext cx="515916" cy="608781"/>
          </a:xfrm>
          <a:prstGeom prst="rect">
            <a:avLst/>
          </a:prstGeom>
        </p:spPr>
      </p:pic>
      <p:pic>
        <p:nvPicPr>
          <p:cNvPr id="94" name="Picture 14" descr="http://s3.amazonaws.com/opscode-corpsite/assets/121/pic-chef-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3941" y="4977580"/>
            <a:ext cx="749910" cy="73690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00462" y="1848160"/>
            <a:ext cx="497712" cy="513774"/>
          </a:xfrm>
          <a:prstGeom prst="rect">
            <a:avLst/>
          </a:prstGeom>
          <a:noFill/>
          <a:ln>
            <a:noFill/>
          </a:ln>
        </p:spPr>
      </p:pic>
      <p:pic>
        <p:nvPicPr>
          <p:cNvPr id="97" name="Picture 9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24493" y="4331777"/>
            <a:ext cx="1213703" cy="406591"/>
          </a:xfrm>
          <a:prstGeom prst="rect">
            <a:avLst/>
          </a:prstGeom>
        </p:spPr>
      </p:pic>
      <p:pic>
        <p:nvPicPr>
          <p:cNvPr id="17" name="Picture 1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20457" y="2792075"/>
            <a:ext cx="1350681" cy="542451"/>
          </a:xfrm>
          <a:prstGeom prst="rect">
            <a:avLst/>
          </a:prstGeom>
        </p:spPr>
      </p:pic>
      <p:pic>
        <p:nvPicPr>
          <p:cNvPr id="18" name="Picture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26105" y="2898562"/>
            <a:ext cx="1630068" cy="350465"/>
          </a:xfrm>
          <a:prstGeom prst="rect">
            <a:avLst/>
          </a:prstGeom>
        </p:spPr>
      </p:pic>
      <p:pic>
        <p:nvPicPr>
          <p:cNvPr id="22" name="Picture 2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63874" y="2806965"/>
            <a:ext cx="852066" cy="529340"/>
          </a:xfrm>
          <a:prstGeom prst="rect">
            <a:avLst/>
          </a:prstGeom>
        </p:spPr>
      </p:pic>
      <p:pic>
        <p:nvPicPr>
          <p:cNvPr id="23" name="Picture 2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15940" y="4315780"/>
            <a:ext cx="1502839" cy="355672"/>
          </a:xfrm>
          <a:prstGeom prst="rect">
            <a:avLst/>
          </a:prstGeom>
        </p:spPr>
      </p:pic>
      <p:pic>
        <p:nvPicPr>
          <p:cNvPr id="98" name="Picture 9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388287" y="4390589"/>
            <a:ext cx="874402" cy="451304"/>
          </a:xfrm>
          <a:prstGeom prst="rect">
            <a:avLst/>
          </a:prstGeom>
          <a:noFill/>
          <a:ln>
            <a:noFill/>
          </a:ln>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245640" y="1958337"/>
            <a:ext cx="483962" cy="735250"/>
          </a:xfrm>
          <a:prstGeom prst="rect">
            <a:avLst/>
          </a:prstGeom>
        </p:spPr>
      </p:pic>
      <p:pic>
        <p:nvPicPr>
          <p:cNvPr id="29" name="Picture 2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333056" y="5808615"/>
            <a:ext cx="1783713" cy="779438"/>
          </a:xfrm>
          <a:prstGeom prst="rect">
            <a:avLst/>
          </a:prstGeom>
        </p:spPr>
      </p:pic>
      <p:pic>
        <p:nvPicPr>
          <p:cNvPr id="30" name="Picture 2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211805" y="5958872"/>
            <a:ext cx="1285633" cy="462828"/>
          </a:xfrm>
          <a:prstGeom prst="rect">
            <a:avLst/>
          </a:prstGeom>
        </p:spPr>
      </p:pic>
      <p:pic>
        <p:nvPicPr>
          <p:cNvPr id="32" name="Picture 3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65717" y="2110472"/>
            <a:ext cx="564622" cy="303113"/>
          </a:xfrm>
          <a:prstGeom prst="rect">
            <a:avLst/>
          </a:prstGeom>
        </p:spPr>
      </p:pic>
      <p:pic>
        <p:nvPicPr>
          <p:cNvPr id="35" name="Picture 3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64466" y="1687440"/>
            <a:ext cx="1120891" cy="467038"/>
          </a:xfrm>
          <a:prstGeom prst="rect">
            <a:avLst/>
          </a:prstGeom>
        </p:spPr>
      </p:pic>
      <p:pic>
        <p:nvPicPr>
          <p:cNvPr id="36" name="Picture 3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707909" y="2165483"/>
            <a:ext cx="1423954" cy="457955"/>
          </a:xfrm>
          <a:prstGeom prst="rect">
            <a:avLst/>
          </a:prstGeom>
        </p:spPr>
      </p:pic>
      <p:pic>
        <p:nvPicPr>
          <p:cNvPr id="38" name="Picture 3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282956" y="1830846"/>
            <a:ext cx="951162" cy="511474"/>
          </a:xfrm>
          <a:prstGeom prst="rect">
            <a:avLst/>
          </a:prstGeom>
        </p:spPr>
      </p:pic>
      <p:pic>
        <p:nvPicPr>
          <p:cNvPr id="15" name="Picture 14"/>
          <p:cNvPicPr>
            <a:picLocks noChangeAspect="1"/>
          </p:cNvPicPr>
          <p:nvPr/>
        </p:nvPicPr>
        <p:blipFill>
          <a:blip r:embed="rId3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2676" y="1626434"/>
            <a:ext cx="1950367" cy="404326"/>
          </a:xfrm>
          <a:prstGeom prst="rect">
            <a:avLst/>
          </a:prstGeom>
        </p:spPr>
      </p:pic>
      <p:pic>
        <p:nvPicPr>
          <p:cNvPr id="39" name="Picture 3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373435" y="4269775"/>
            <a:ext cx="1411922" cy="288004"/>
          </a:xfrm>
          <a:prstGeom prst="rect">
            <a:avLst/>
          </a:prstGeom>
        </p:spPr>
      </p:pic>
      <p:pic>
        <p:nvPicPr>
          <p:cNvPr id="40" name="Picture 39"/>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342438" y="4234569"/>
            <a:ext cx="1330023" cy="379443"/>
          </a:xfrm>
          <a:prstGeom prst="rect">
            <a:avLst/>
          </a:prstGeom>
        </p:spPr>
      </p:pic>
      <p:pic>
        <p:nvPicPr>
          <p:cNvPr id="99" name="Picture 98"/>
          <p:cNvPicPr>
            <a:picLocks noChangeAspect="1"/>
          </p:cNvPicPr>
          <p:nvPr/>
        </p:nvPicPr>
        <p:blipFill>
          <a:blip r:embed="rId35">
            <a:clrChange>
              <a:clrFrom>
                <a:srgbClr val="FFFFFF"/>
              </a:clrFrom>
              <a:clrTo>
                <a:srgbClr val="FFFFFF">
                  <a:alpha val="0"/>
                </a:srgbClr>
              </a:clrTo>
            </a:clrChange>
          </a:blip>
          <a:stretch>
            <a:fillRect/>
          </a:stretch>
        </p:blipFill>
        <p:spPr>
          <a:xfrm>
            <a:off x="9720726" y="4582867"/>
            <a:ext cx="1224624" cy="252857"/>
          </a:xfrm>
          <a:prstGeom prst="rect">
            <a:avLst/>
          </a:prstGeom>
        </p:spPr>
      </p:pic>
      <p:pic>
        <p:nvPicPr>
          <p:cNvPr id="41" name="Picture 40"/>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578834" y="3391551"/>
            <a:ext cx="1564326" cy="656112"/>
          </a:xfrm>
          <a:prstGeom prst="rect">
            <a:avLst/>
          </a:prstGeom>
        </p:spPr>
      </p:pic>
      <p:pic>
        <p:nvPicPr>
          <p:cNvPr id="42" name="Picture 41"/>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215661" y="3476848"/>
            <a:ext cx="1552864" cy="462162"/>
          </a:xfrm>
          <a:prstGeom prst="rect">
            <a:avLst/>
          </a:prstGeom>
        </p:spPr>
      </p:pic>
      <p:pic>
        <p:nvPicPr>
          <p:cNvPr id="44" name="Picture 43"/>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138900" y="4218140"/>
            <a:ext cx="1279632" cy="650213"/>
          </a:xfrm>
          <a:prstGeom prst="rect">
            <a:avLst/>
          </a:prstGeom>
        </p:spPr>
      </p:pic>
      <p:pic>
        <p:nvPicPr>
          <p:cNvPr id="68" name="Picture 67"/>
          <p:cNvPicPr>
            <a:picLocks noChangeAspect="1"/>
          </p:cNvPicPr>
          <p:nvPr/>
        </p:nvPicPr>
        <p:blipFill>
          <a:blip r:embed="rId39"/>
          <a:stretch>
            <a:fillRect/>
          </a:stretch>
        </p:blipFill>
        <p:spPr>
          <a:xfrm>
            <a:off x="4645308" y="3515014"/>
            <a:ext cx="287675" cy="550691"/>
          </a:xfrm>
          <a:prstGeom prst="rect">
            <a:avLst/>
          </a:prstGeom>
        </p:spPr>
      </p:pic>
    </p:spTree>
    <p:extLst>
      <p:ext uri="{BB962C8B-B14F-4D97-AF65-F5344CB8AC3E}">
        <p14:creationId xmlns:p14="http://schemas.microsoft.com/office/powerpoint/2010/main" val="8313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61286" y="1212849"/>
            <a:ext cx="6402073" cy="2909037"/>
          </a:xfrm>
        </p:spPr>
        <p:txBody>
          <a:bodyPr/>
          <a:lstStyle/>
          <a:p>
            <a:r>
              <a:rPr lang="en-US" sz="3264" dirty="0"/>
              <a:t>Azure CLI</a:t>
            </a:r>
          </a:p>
          <a:p>
            <a:pPr lvl="1"/>
            <a:r>
              <a:rPr lang="en-US" sz="2040" dirty="0"/>
              <a:t>Node.js </a:t>
            </a:r>
            <a:r>
              <a:rPr lang="en-US" sz="2040" dirty="0" err="1"/>
              <a:t>npm</a:t>
            </a:r>
            <a:r>
              <a:rPr lang="en-US" sz="2040" dirty="0"/>
              <a:t> package</a:t>
            </a:r>
          </a:p>
          <a:p>
            <a:pPr lvl="1"/>
            <a:r>
              <a:rPr lang="en-US" sz="2040" dirty="0"/>
              <a:t>Native platform packages</a:t>
            </a:r>
          </a:p>
          <a:p>
            <a:pPr lvl="1"/>
            <a:r>
              <a:rPr lang="en-US" sz="2040" dirty="0"/>
              <a:t>Run from Docker container</a:t>
            </a:r>
          </a:p>
          <a:p>
            <a:pPr lvl="1"/>
            <a:endParaRPr lang="en-US" sz="1664" dirty="0"/>
          </a:p>
          <a:p>
            <a:r>
              <a:rPr lang="en-US" sz="3264" dirty="0"/>
              <a:t>New HTML 5 Portal</a:t>
            </a:r>
          </a:p>
          <a:p>
            <a:pPr lvl="1"/>
            <a:r>
              <a:rPr lang="en-US" sz="2040" dirty="0"/>
              <a:t>http://portal.azure.com</a:t>
            </a:r>
          </a:p>
        </p:txBody>
      </p:sp>
      <p:sp>
        <p:nvSpPr>
          <p:cNvPr id="3" name="Title 2"/>
          <p:cNvSpPr>
            <a:spLocks noGrp="1"/>
          </p:cNvSpPr>
          <p:nvPr>
            <p:ph type="title"/>
          </p:nvPr>
        </p:nvSpPr>
        <p:spPr/>
        <p:txBody>
          <a:bodyPr/>
          <a:lstStyle/>
          <a:p>
            <a:r>
              <a:rPr lang="en-US" dirty="0" smtClean="0"/>
              <a:t>Manage Azure from Linux, Mac OSX, Windows</a:t>
            </a:r>
            <a:endParaRPr lang="en-US" dirty="0"/>
          </a:p>
        </p:txBody>
      </p:sp>
      <p:pic>
        <p:nvPicPr>
          <p:cNvPr id="4" name="Picture 3"/>
          <p:cNvPicPr>
            <a:picLocks noChangeAspect="1"/>
          </p:cNvPicPr>
          <p:nvPr/>
        </p:nvPicPr>
        <p:blipFill>
          <a:blip r:embed="rId2"/>
          <a:stretch>
            <a:fillRect/>
          </a:stretch>
        </p:blipFill>
        <p:spPr>
          <a:xfrm>
            <a:off x="273116" y="1212850"/>
            <a:ext cx="5207035" cy="5143535"/>
          </a:xfrm>
          <a:prstGeom prst="rect">
            <a:avLst/>
          </a:prstGeom>
        </p:spPr>
      </p:pic>
    </p:spTree>
    <p:extLst>
      <p:ext uri="{BB962C8B-B14F-4D97-AF65-F5344CB8AC3E}">
        <p14:creationId xmlns:p14="http://schemas.microsoft.com/office/powerpoint/2010/main" val="358611908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0" y="2136777"/>
            <a:ext cx="11956105" cy="1185182"/>
          </a:xfrm>
        </p:spPr>
        <p:txBody>
          <a:bodyPr/>
          <a:lstStyle/>
          <a:p>
            <a:r>
              <a:rPr lang="en-US" dirty="0" smtClean="0"/>
              <a:t>Linux in Azure Demo</a:t>
            </a:r>
            <a:endParaRPr lang="en-US" dirty="0"/>
          </a:p>
        </p:txBody>
      </p:sp>
      <p:sp>
        <p:nvSpPr>
          <p:cNvPr id="3" name="Text Placeholder 2"/>
          <p:cNvSpPr>
            <a:spLocks noGrp="1"/>
          </p:cNvSpPr>
          <p:nvPr>
            <p:ph type="body" sz="quarter" idx="12"/>
          </p:nvPr>
        </p:nvSpPr>
        <p:spPr>
          <a:xfrm>
            <a:off x="275483" y="4881071"/>
            <a:ext cx="10056974" cy="738559"/>
          </a:xfrm>
        </p:spPr>
        <p:txBody>
          <a:bodyPr/>
          <a:lstStyle/>
          <a:p>
            <a:r>
              <a:rPr lang="en-US" dirty="0" smtClean="0"/>
              <a:t>Anurag Gupta</a:t>
            </a:r>
            <a:endParaRPr lang="en-US" dirty="0"/>
          </a:p>
        </p:txBody>
      </p:sp>
    </p:spTree>
    <p:extLst>
      <p:ext uri="{BB962C8B-B14F-4D97-AF65-F5344CB8AC3E}">
        <p14:creationId xmlns:p14="http://schemas.microsoft.com/office/powerpoint/2010/main" val="2341489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2854" y="1592534"/>
            <a:ext cx="11733134" cy="5204521"/>
          </a:xfrm>
        </p:spPr>
        <p:txBody>
          <a:bodyPr/>
          <a:lstStyle/>
          <a:p>
            <a:pPr marL="0" indent="0">
              <a:buNone/>
            </a:pPr>
            <a:r>
              <a:rPr lang="en-US" sz="4080" dirty="0">
                <a:solidFill>
                  <a:srgbClr val="47D8FF"/>
                </a:solidFill>
              </a:rPr>
              <a:t>What Is It?</a:t>
            </a:r>
          </a:p>
          <a:p>
            <a:pPr marL="342807" lvl="1" indent="0">
              <a:buNone/>
            </a:pPr>
            <a:r>
              <a:rPr lang="en-US" sz="2000" dirty="0"/>
              <a:t>Manages interaction between the VM and the Azure fabric controller</a:t>
            </a:r>
          </a:p>
          <a:p>
            <a:pPr marL="342807" lvl="1" indent="0">
              <a:buNone/>
            </a:pPr>
            <a:r>
              <a:rPr lang="en-US" sz="2000" dirty="0"/>
              <a:t>Released under the Apache 2.0 license, included in most Linux distributions as a RPM or Deb package and on </a:t>
            </a:r>
            <a:r>
              <a:rPr lang="en-US" sz="2000" dirty="0">
                <a:hlinkClick r:id="rId3"/>
              </a:rPr>
              <a:t>GitHub</a:t>
            </a:r>
            <a:endParaRPr lang="en-US" sz="2000" dirty="0"/>
          </a:p>
          <a:p>
            <a:pPr marL="342807" lvl="1" indent="0">
              <a:buNone/>
            </a:pPr>
            <a:r>
              <a:rPr lang="en-US" sz="2000" dirty="0"/>
              <a:t>Requires Python 2.6+</a:t>
            </a:r>
          </a:p>
          <a:p>
            <a:pPr marL="342807" lvl="1" indent="0">
              <a:buNone/>
            </a:pPr>
            <a:r>
              <a:rPr lang="en-US" sz="2000" dirty="0"/>
              <a:t>Required for any Linux or FreeBSD VM to run in Azure</a:t>
            </a:r>
          </a:p>
          <a:p>
            <a:pPr marL="342807" lvl="1" indent="0">
              <a:buNone/>
            </a:pPr>
            <a:endParaRPr lang="en-US" sz="2000" dirty="0"/>
          </a:p>
          <a:p>
            <a:pPr marL="0" indent="0">
              <a:buNone/>
            </a:pPr>
            <a:r>
              <a:rPr lang="en-US" sz="4080" dirty="0">
                <a:solidFill>
                  <a:srgbClr val="47D8FF"/>
                </a:solidFill>
              </a:rPr>
              <a:t>What It Does</a:t>
            </a:r>
          </a:p>
          <a:p>
            <a:pPr marL="342807" lvl="1" indent="0">
              <a:buNone/>
            </a:pPr>
            <a:r>
              <a:rPr lang="en-US" sz="2000" dirty="0"/>
              <a:t>VM provisioning (host name, user account, SSH keys, disk mgmt.)</a:t>
            </a:r>
          </a:p>
          <a:p>
            <a:pPr marL="342807" lvl="1" indent="0">
              <a:buNone/>
            </a:pPr>
            <a:r>
              <a:rPr lang="en-US" sz="2000" dirty="0"/>
              <a:t>Manages networking (routes for DHCP servers, networking interface name) </a:t>
            </a:r>
          </a:p>
          <a:p>
            <a:pPr marL="342807" lvl="1" indent="0">
              <a:buNone/>
            </a:pPr>
            <a:r>
              <a:rPr lang="en-US" sz="2000" dirty="0"/>
              <a:t>Kernel functions (virtual NUMA, Hyper-V entropy &amp; SCSI timeouts)</a:t>
            </a:r>
          </a:p>
          <a:p>
            <a:pPr marL="342807" lvl="1" indent="0">
              <a:buNone/>
            </a:pPr>
            <a:r>
              <a:rPr lang="en-US" sz="2000" dirty="0"/>
              <a:t>Redirects console to the serial port for debugging</a:t>
            </a:r>
          </a:p>
          <a:p>
            <a:pPr marL="342807" lvl="1" indent="0">
              <a:buNone/>
            </a:pPr>
            <a:r>
              <a:rPr lang="en-US" sz="2000" dirty="0"/>
              <a:t>VM extension handler</a:t>
            </a:r>
            <a:endParaRPr lang="en-US" dirty="0"/>
          </a:p>
        </p:txBody>
      </p:sp>
      <p:sp>
        <p:nvSpPr>
          <p:cNvPr id="5" name="Title 2"/>
          <p:cNvSpPr>
            <a:spLocks noGrp="1"/>
          </p:cNvSpPr>
          <p:nvPr>
            <p:ph type="title"/>
          </p:nvPr>
        </p:nvSpPr>
        <p:spPr>
          <a:xfrm>
            <a:off x="275482" y="295731"/>
            <a:ext cx="11887878" cy="917444"/>
          </a:xfrm>
        </p:spPr>
        <p:txBody>
          <a:bodyPr/>
          <a:lstStyle/>
          <a:p>
            <a:r>
              <a:rPr lang="en-US" dirty="0" smtClean="0"/>
              <a:t>Azure Linux Agent</a:t>
            </a:r>
            <a:endParaRPr lang="en-US" sz="2800" dirty="0"/>
          </a:p>
        </p:txBody>
      </p:sp>
    </p:spTree>
    <p:extLst>
      <p:ext uri="{BB962C8B-B14F-4D97-AF65-F5344CB8AC3E}">
        <p14:creationId xmlns:p14="http://schemas.microsoft.com/office/powerpoint/2010/main" val="398057145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5482" y="1213174"/>
            <a:ext cx="6933215" cy="5047279"/>
          </a:xfrm>
        </p:spPr>
        <p:txBody>
          <a:bodyPr/>
          <a:lstStyle/>
          <a:p>
            <a:pPr marL="0" indent="0">
              <a:buNone/>
            </a:pPr>
            <a:r>
              <a:rPr lang="en-US" dirty="0" smtClean="0">
                <a:solidFill>
                  <a:schemeClr val="tx2"/>
                </a:solidFill>
              </a:rPr>
              <a:t>VM Extensions</a:t>
            </a:r>
          </a:p>
          <a:p>
            <a:pPr marL="342807" lvl="1" indent="0">
              <a:buNone/>
            </a:pPr>
            <a:r>
              <a:rPr lang="en-US" dirty="0"/>
              <a:t>VM Extensions are software components that extend the functionality of the virtual </a:t>
            </a:r>
            <a:r>
              <a:rPr lang="en-US" dirty="0" smtClean="0"/>
              <a:t>machine</a:t>
            </a:r>
          </a:p>
          <a:p>
            <a:pPr marL="342807" lvl="1" indent="0">
              <a:buNone/>
            </a:pPr>
            <a:endParaRPr lang="en-US" sz="800" dirty="0"/>
          </a:p>
          <a:p>
            <a:pPr marL="342807" lvl="1" indent="0">
              <a:buNone/>
            </a:pPr>
            <a:r>
              <a:rPr lang="en-US" dirty="0"/>
              <a:t>Multiple extensions can be added, updated or </a:t>
            </a:r>
            <a:r>
              <a:rPr lang="en-US" dirty="0" smtClean="0"/>
              <a:t>removed</a:t>
            </a:r>
          </a:p>
          <a:p>
            <a:pPr marL="342807" lvl="1" indent="0">
              <a:buNone/>
            </a:pPr>
            <a:endParaRPr lang="en-US" sz="800" dirty="0"/>
          </a:p>
          <a:p>
            <a:pPr marL="342807" lvl="1" indent="0">
              <a:buNone/>
            </a:pPr>
            <a:r>
              <a:rPr lang="en-US" dirty="0"/>
              <a:t>Installed and managed by the </a:t>
            </a:r>
            <a:r>
              <a:rPr lang="en-US" dirty="0" smtClean="0"/>
              <a:t>Azure Linux Agent version 2.0.6 or greater</a:t>
            </a:r>
          </a:p>
          <a:p>
            <a:pPr marL="342807" lvl="1" indent="0">
              <a:buNone/>
            </a:pPr>
            <a:endParaRPr lang="en-US" dirty="0" smtClean="0"/>
          </a:p>
          <a:p>
            <a:pPr marL="0" indent="0">
              <a:buNone/>
            </a:pPr>
            <a:r>
              <a:rPr lang="en-US" dirty="0" smtClean="0">
                <a:solidFill>
                  <a:schemeClr val="tx2"/>
                </a:solidFill>
              </a:rPr>
              <a:t>Support for Linux</a:t>
            </a:r>
          </a:p>
          <a:p>
            <a:pPr marL="342807" lvl="1" indent="0">
              <a:buNone/>
            </a:pPr>
            <a:r>
              <a:rPr lang="en-US" dirty="0" smtClean="0"/>
              <a:t>All Azure-Endorsed Linux images in the Azure Marketplace have support for VM Extensions</a:t>
            </a:r>
            <a:endParaRPr lang="en-US" dirty="0"/>
          </a:p>
        </p:txBody>
      </p:sp>
      <p:sp>
        <p:nvSpPr>
          <p:cNvPr id="17" name="Title 16"/>
          <p:cNvSpPr>
            <a:spLocks noGrp="1"/>
          </p:cNvSpPr>
          <p:nvPr>
            <p:ph type="title"/>
          </p:nvPr>
        </p:nvSpPr>
        <p:spPr/>
        <p:txBody>
          <a:bodyPr/>
          <a:lstStyle/>
          <a:p>
            <a:r>
              <a:rPr lang="en-US" dirty="0" smtClean="0"/>
              <a:t>About VM </a:t>
            </a:r>
            <a:r>
              <a:rPr lang="en-US" dirty="0"/>
              <a:t>Extensions</a:t>
            </a:r>
          </a:p>
        </p:txBody>
      </p:sp>
      <p:pic>
        <p:nvPicPr>
          <p:cNvPr id="5" name="Picture 4"/>
          <p:cNvPicPr>
            <a:picLocks noChangeAspect="1"/>
          </p:cNvPicPr>
          <p:nvPr/>
        </p:nvPicPr>
        <p:blipFill>
          <a:blip r:embed="rId3"/>
          <a:stretch>
            <a:fillRect/>
          </a:stretch>
        </p:blipFill>
        <p:spPr>
          <a:xfrm>
            <a:off x="7136134" y="1440154"/>
            <a:ext cx="5027227" cy="4258602"/>
          </a:xfrm>
          <a:prstGeom prst="rect">
            <a:avLst/>
          </a:prstGeom>
        </p:spPr>
      </p:pic>
    </p:spTree>
    <p:extLst>
      <p:ext uri="{BB962C8B-B14F-4D97-AF65-F5344CB8AC3E}">
        <p14:creationId xmlns:p14="http://schemas.microsoft.com/office/powerpoint/2010/main" val="362384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VM Extensions for Linux</a:t>
            </a:r>
            <a:endParaRPr lang="en-US" dirty="0"/>
          </a:p>
        </p:txBody>
      </p:sp>
      <p:sp>
        <p:nvSpPr>
          <p:cNvPr id="3" name="Text Placeholder 2"/>
          <p:cNvSpPr>
            <a:spLocks noGrp="1"/>
          </p:cNvSpPr>
          <p:nvPr>
            <p:ph type="body" sz="quarter" idx="10"/>
          </p:nvPr>
        </p:nvSpPr>
        <p:spPr>
          <a:xfrm>
            <a:off x="275483" y="1213173"/>
            <a:ext cx="5485621" cy="627775"/>
          </a:xfrm>
        </p:spPr>
        <p:txBody>
          <a:bodyPr/>
          <a:lstStyle/>
          <a:p>
            <a:pPr algn="ctr"/>
            <a:r>
              <a:rPr lang="en-US" b="1" dirty="0" smtClean="0"/>
              <a:t>Current VM Extensions</a:t>
            </a:r>
          </a:p>
        </p:txBody>
      </p:sp>
      <p:sp>
        <p:nvSpPr>
          <p:cNvPr id="4" name="Text Placeholder 3"/>
          <p:cNvSpPr>
            <a:spLocks noGrp="1"/>
          </p:cNvSpPr>
          <p:nvPr>
            <p:ph type="body" sz="quarter" idx="11"/>
          </p:nvPr>
        </p:nvSpPr>
        <p:spPr>
          <a:xfrm>
            <a:off x="6675376" y="1213173"/>
            <a:ext cx="5485621" cy="627775"/>
          </a:xfrm>
        </p:spPr>
        <p:txBody>
          <a:bodyPr/>
          <a:lstStyle/>
          <a:p>
            <a:pPr algn="ctr"/>
            <a:r>
              <a:rPr lang="en-US" b="1" dirty="0" smtClean="0"/>
              <a:t>Coming Soon…</a:t>
            </a:r>
            <a:endParaRPr lang="en-US" b="1" dirty="0"/>
          </a:p>
        </p:txBody>
      </p:sp>
      <p:sp>
        <p:nvSpPr>
          <p:cNvPr id="5" name="Text Placeholder 5"/>
          <p:cNvSpPr txBox="1">
            <a:spLocks/>
          </p:cNvSpPr>
          <p:nvPr/>
        </p:nvSpPr>
        <p:spPr>
          <a:xfrm>
            <a:off x="275483" y="1866676"/>
            <a:ext cx="5866566" cy="4958254"/>
          </a:xfrm>
          <a:prstGeom prst="rect">
            <a:avLst/>
          </a:prstGeom>
        </p:spPr>
        <p:txBody>
          <a:bodyPr vert="horz" wrap="square" lIns="146283" tIns="91427" rIns="146283" bIns="91427"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None/>
            </a:pPr>
            <a:r>
              <a:rPr lang="en-US" sz="2400" dirty="0" err="1">
                <a:solidFill>
                  <a:srgbClr val="47D8FF"/>
                </a:solidFill>
              </a:rPr>
              <a:t>CustomScript</a:t>
            </a:r>
            <a:endParaRPr lang="en-US" sz="2400" dirty="0">
              <a:solidFill>
                <a:srgbClr val="47D8FF"/>
              </a:solidFill>
            </a:endParaRPr>
          </a:p>
          <a:p>
            <a:pPr marL="342807" lvl="1" indent="0">
              <a:buClr>
                <a:srgbClr val="FFFFFF"/>
              </a:buClr>
              <a:buNone/>
            </a:pPr>
            <a:r>
              <a:rPr lang="en-US" sz="1800" dirty="0">
                <a:gradFill>
                  <a:gsLst>
                    <a:gs pos="1250">
                      <a:srgbClr val="FFFFFF"/>
                    </a:gs>
                    <a:gs pos="100000">
                      <a:srgbClr val="FFFFFF"/>
                    </a:gs>
                  </a:gsLst>
                  <a:lin ang="5400000" scaled="0"/>
                </a:gradFill>
              </a:rPr>
              <a:t>Automatically runs a specified script or a set of scripts on a running Virtual Machine</a:t>
            </a:r>
          </a:p>
          <a:p>
            <a:pPr marL="342807" lvl="1" indent="0">
              <a:buClr>
                <a:srgbClr val="FFFFFF"/>
              </a:buClr>
              <a:buNone/>
            </a:pPr>
            <a:r>
              <a:rPr lang="en-US" sz="1800" dirty="0">
                <a:gradFill>
                  <a:gsLst>
                    <a:gs pos="1250">
                      <a:srgbClr val="FFFFFF"/>
                    </a:gs>
                    <a:gs pos="100000">
                      <a:srgbClr val="FFFFFF"/>
                    </a:gs>
                  </a:gsLst>
                  <a:lin ang="5400000" scaled="0"/>
                </a:gradFill>
              </a:rPr>
              <a:t>Not limited to a specific scripting language</a:t>
            </a:r>
          </a:p>
          <a:p>
            <a:pPr marL="342807" lvl="1" indent="0">
              <a:buClr>
                <a:srgbClr val="FFFFFF"/>
              </a:buClr>
              <a:buNone/>
            </a:pPr>
            <a:endParaRPr lang="en-US" sz="1800" dirty="0">
              <a:gradFill>
                <a:gsLst>
                  <a:gs pos="1250">
                    <a:srgbClr val="FFFFFF"/>
                  </a:gs>
                  <a:gs pos="100000">
                    <a:srgbClr val="FFFFFF"/>
                  </a:gs>
                </a:gsLst>
                <a:lin ang="5400000" scaled="0"/>
              </a:gradFill>
            </a:endParaRPr>
          </a:p>
          <a:p>
            <a:pPr marL="0" indent="0">
              <a:buClr>
                <a:srgbClr val="FFFFFF"/>
              </a:buClr>
              <a:buNone/>
            </a:pPr>
            <a:r>
              <a:rPr lang="en-US" sz="2400" dirty="0" err="1">
                <a:solidFill>
                  <a:srgbClr val="47D8FF"/>
                </a:solidFill>
              </a:rPr>
              <a:t>VMAccess</a:t>
            </a:r>
            <a:endParaRPr lang="en-US" sz="2400" dirty="0">
              <a:solidFill>
                <a:srgbClr val="47D8FF"/>
              </a:solidFill>
            </a:endParaRPr>
          </a:p>
          <a:p>
            <a:pPr marL="342807" lvl="1" indent="0">
              <a:buClr>
                <a:srgbClr val="FFFFFF"/>
              </a:buClr>
              <a:buNone/>
            </a:pPr>
            <a:r>
              <a:rPr lang="en-US" sz="1800" dirty="0">
                <a:gradFill>
                  <a:gsLst>
                    <a:gs pos="1250">
                      <a:srgbClr val="FFFFFF"/>
                    </a:gs>
                    <a:gs pos="100000">
                      <a:srgbClr val="FFFFFF"/>
                    </a:gs>
                  </a:gsLst>
                  <a:lin ang="5400000" scaled="0"/>
                </a:gradFill>
              </a:rPr>
              <a:t>Enables you to reset Secure Shell (SSH) settings on a Virtual Machine and to reset the password for the account that has administrator or </a:t>
            </a:r>
            <a:r>
              <a:rPr lang="en-US" sz="1800" dirty="0" err="1">
                <a:gradFill>
                  <a:gsLst>
                    <a:gs pos="1250">
                      <a:srgbClr val="FFFFFF"/>
                    </a:gs>
                    <a:gs pos="100000">
                      <a:srgbClr val="FFFFFF"/>
                    </a:gs>
                  </a:gsLst>
                  <a:lin ang="5400000" scaled="0"/>
                </a:gradFill>
              </a:rPr>
              <a:t>sudo</a:t>
            </a:r>
            <a:r>
              <a:rPr lang="en-US" sz="1800" dirty="0">
                <a:gradFill>
                  <a:gsLst>
                    <a:gs pos="1250">
                      <a:srgbClr val="FFFFFF"/>
                    </a:gs>
                    <a:gs pos="100000">
                      <a:srgbClr val="FFFFFF"/>
                    </a:gs>
                  </a:gsLst>
                  <a:lin ang="5400000" scaled="0"/>
                </a:gradFill>
              </a:rPr>
              <a:t> authority.</a:t>
            </a:r>
          </a:p>
          <a:p>
            <a:pPr marL="342807" lvl="1" indent="0">
              <a:buClr>
                <a:srgbClr val="FFFFFF"/>
              </a:buClr>
              <a:buNone/>
            </a:pPr>
            <a:endParaRPr lang="en-US" sz="1800" dirty="0">
              <a:gradFill>
                <a:gsLst>
                  <a:gs pos="1250">
                    <a:srgbClr val="FFFFFF"/>
                  </a:gs>
                  <a:gs pos="100000">
                    <a:srgbClr val="FFFFFF"/>
                  </a:gs>
                </a:gsLst>
                <a:lin ang="5400000" scaled="0"/>
              </a:gradFill>
            </a:endParaRPr>
          </a:p>
          <a:p>
            <a:pPr marL="0" lvl="1" indent="0">
              <a:buClr>
                <a:srgbClr val="FFFFFF"/>
              </a:buClr>
              <a:buNone/>
            </a:pPr>
            <a:r>
              <a:rPr lang="en-US" dirty="0" err="1">
                <a:solidFill>
                  <a:srgbClr val="47D8FF"/>
                </a:solidFill>
                <a:latin typeface="Segoe UI Light"/>
              </a:rPr>
              <a:t>OSPatching</a:t>
            </a:r>
            <a:endParaRPr lang="en-US" dirty="0">
              <a:solidFill>
                <a:srgbClr val="47D8FF"/>
              </a:solidFill>
              <a:latin typeface="Segoe UI Light"/>
            </a:endParaRPr>
          </a:p>
          <a:p>
            <a:pPr marL="241235" lvl="1" indent="0">
              <a:buClr>
                <a:srgbClr val="FFFFFF"/>
              </a:buClr>
              <a:buNone/>
            </a:pPr>
            <a:r>
              <a:rPr lang="en-US" sz="1800" dirty="0">
                <a:gradFill>
                  <a:gsLst>
                    <a:gs pos="1250">
                      <a:srgbClr val="FFFFFF"/>
                    </a:gs>
                    <a:gs pos="100000">
                      <a:srgbClr val="FFFFFF"/>
                    </a:gs>
                  </a:gsLst>
                  <a:lin ang="5400000" scaled="0"/>
                </a:gradFill>
              </a:rPr>
              <a:t>Automate VM OS updates with customized configurations</a:t>
            </a:r>
          </a:p>
          <a:p>
            <a:pPr marL="241235" lvl="1" indent="0">
              <a:buClr>
                <a:srgbClr val="FFFFFF"/>
              </a:buClr>
              <a:buNone/>
            </a:pPr>
            <a:r>
              <a:rPr lang="en-US" sz="1800" dirty="0">
                <a:gradFill>
                  <a:gsLst>
                    <a:gs pos="1250">
                      <a:srgbClr val="FFFFFF"/>
                    </a:gs>
                    <a:gs pos="100000">
                      <a:srgbClr val="FFFFFF"/>
                    </a:gs>
                  </a:gsLst>
                  <a:lin ang="5400000" scaled="0"/>
                </a:gradFill>
              </a:rPr>
              <a:t>Specify how often and when to install OS patches</a:t>
            </a:r>
            <a:br>
              <a:rPr lang="en-US" sz="1800" dirty="0">
                <a:gradFill>
                  <a:gsLst>
                    <a:gs pos="1250">
                      <a:srgbClr val="FFFFFF"/>
                    </a:gs>
                    <a:gs pos="100000">
                      <a:srgbClr val="FFFFFF"/>
                    </a:gs>
                  </a:gsLst>
                  <a:lin ang="5400000" scaled="0"/>
                </a:gradFill>
              </a:rPr>
            </a:br>
            <a:r>
              <a:rPr lang="en-US" sz="1800" dirty="0">
                <a:gradFill>
                  <a:gsLst>
                    <a:gs pos="1250">
                      <a:srgbClr val="FFFFFF"/>
                    </a:gs>
                    <a:gs pos="100000">
                      <a:srgbClr val="FFFFFF"/>
                    </a:gs>
                  </a:gsLst>
                  <a:lin ang="5400000" scaled="0"/>
                </a:gradFill>
              </a:rPr>
              <a:t>Specify what patches to install</a:t>
            </a:r>
            <a:br>
              <a:rPr lang="en-US" sz="1800" dirty="0">
                <a:gradFill>
                  <a:gsLst>
                    <a:gs pos="1250">
                      <a:srgbClr val="FFFFFF"/>
                    </a:gs>
                    <a:gs pos="100000">
                      <a:srgbClr val="FFFFFF"/>
                    </a:gs>
                  </a:gsLst>
                  <a:lin ang="5400000" scaled="0"/>
                </a:gradFill>
              </a:rPr>
            </a:br>
            <a:r>
              <a:rPr lang="en-US" sz="1800" dirty="0">
                <a:gradFill>
                  <a:gsLst>
                    <a:gs pos="1250">
                      <a:srgbClr val="FFFFFF"/>
                    </a:gs>
                    <a:gs pos="100000">
                      <a:srgbClr val="FFFFFF"/>
                    </a:gs>
                  </a:gsLst>
                  <a:lin ang="5400000" scaled="0"/>
                </a:gradFill>
              </a:rPr>
              <a:t>Configure the reboot behavior after updates</a:t>
            </a:r>
          </a:p>
        </p:txBody>
      </p:sp>
      <p:sp>
        <p:nvSpPr>
          <p:cNvPr id="6" name="Text Placeholder 5"/>
          <p:cNvSpPr txBox="1">
            <a:spLocks/>
          </p:cNvSpPr>
          <p:nvPr/>
        </p:nvSpPr>
        <p:spPr>
          <a:xfrm>
            <a:off x="6675376" y="1866678"/>
            <a:ext cx="5637997" cy="4742519"/>
          </a:xfrm>
          <a:prstGeom prst="rect">
            <a:avLst/>
          </a:prstGeom>
        </p:spPr>
        <p:txBody>
          <a:bodyPr vert="horz" wrap="square" lIns="146283" tIns="91427" rIns="146283" bIns="91427"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None/>
            </a:pPr>
            <a:r>
              <a:rPr lang="en-US" sz="2400" dirty="0">
                <a:solidFill>
                  <a:srgbClr val="47D8FF"/>
                </a:solidFill>
              </a:rPr>
              <a:t>Monitoring</a:t>
            </a:r>
          </a:p>
          <a:p>
            <a:pPr marL="342807" lvl="1" indent="0">
              <a:buClr>
                <a:srgbClr val="FFFFFF"/>
              </a:buClr>
              <a:buNone/>
            </a:pPr>
            <a:r>
              <a:rPr lang="en-US" sz="1800" dirty="0">
                <a:gradFill>
                  <a:gsLst>
                    <a:gs pos="1250">
                      <a:srgbClr val="FFFFFF"/>
                    </a:gs>
                    <a:gs pos="100000">
                      <a:srgbClr val="FFFFFF"/>
                    </a:gs>
                  </a:gsLst>
                  <a:lin ang="5400000" scaled="0"/>
                </a:gradFill>
              </a:rPr>
              <a:t>Enables the user to collect monitoring and diagnostic data for debugging, trouble shooting, measuring performance, monitoring resource usage, traffic analysis and capacity planning and auditing.  </a:t>
            </a:r>
          </a:p>
          <a:p>
            <a:pPr marL="342807" lvl="1" indent="0">
              <a:buClr>
                <a:srgbClr val="FFFFFF"/>
              </a:buClr>
              <a:buNone/>
            </a:pPr>
            <a:endParaRPr lang="en-US" sz="1800" dirty="0">
              <a:gradFill>
                <a:gsLst>
                  <a:gs pos="1250">
                    <a:srgbClr val="FFFFFF"/>
                  </a:gs>
                  <a:gs pos="100000">
                    <a:srgbClr val="FFFFFF"/>
                  </a:gs>
                </a:gsLst>
                <a:lin ang="5400000" scaled="0"/>
              </a:gradFill>
            </a:endParaRPr>
          </a:p>
          <a:p>
            <a:pPr marL="0" indent="0">
              <a:buClr>
                <a:srgbClr val="FFFFFF"/>
              </a:buClr>
              <a:buNone/>
            </a:pPr>
            <a:r>
              <a:rPr lang="en-US" sz="2400" dirty="0" err="1">
                <a:solidFill>
                  <a:srgbClr val="47D8FF"/>
                </a:solidFill>
              </a:rPr>
              <a:t>VMSnapshot</a:t>
            </a:r>
            <a:endParaRPr lang="en-US" sz="2400" dirty="0">
              <a:solidFill>
                <a:srgbClr val="47D8FF"/>
              </a:solidFill>
            </a:endParaRPr>
          </a:p>
          <a:p>
            <a:pPr marL="342807" lvl="1" indent="0">
              <a:buClr>
                <a:srgbClr val="FFFFFF"/>
              </a:buClr>
              <a:buNone/>
            </a:pPr>
            <a:r>
              <a:rPr lang="en-US" sz="1800" dirty="0">
                <a:gradFill>
                  <a:gsLst>
                    <a:gs pos="1250">
                      <a:srgbClr val="FFFFFF"/>
                    </a:gs>
                    <a:gs pos="100000">
                      <a:srgbClr val="FFFFFF"/>
                    </a:gs>
                  </a:gsLst>
                  <a:lin ang="5400000" scaled="0"/>
                </a:gradFill>
              </a:rPr>
              <a:t>VM image backup utilizing Azure Backup for state restoration of VM images in Azure</a:t>
            </a:r>
          </a:p>
          <a:p>
            <a:pPr marL="342807" lvl="1" indent="0">
              <a:buClr>
                <a:srgbClr val="FFFFFF"/>
              </a:buClr>
              <a:buNone/>
            </a:pPr>
            <a:endParaRPr lang="en-US" sz="1800" dirty="0">
              <a:gradFill>
                <a:gsLst>
                  <a:gs pos="1250">
                    <a:srgbClr val="FFFFFF"/>
                  </a:gs>
                  <a:gs pos="100000">
                    <a:srgbClr val="FFFFFF"/>
                  </a:gs>
                </a:gsLst>
                <a:lin ang="5400000" scaled="0"/>
              </a:gradFill>
            </a:endParaRPr>
          </a:p>
          <a:p>
            <a:pPr marL="0" indent="0">
              <a:buClr>
                <a:srgbClr val="FFFFFF"/>
              </a:buClr>
              <a:buNone/>
            </a:pPr>
            <a:r>
              <a:rPr lang="en-US" sz="2400" dirty="0" err="1">
                <a:solidFill>
                  <a:srgbClr val="47D8FF"/>
                </a:solidFill>
              </a:rPr>
              <a:t>VMEncryption</a:t>
            </a:r>
            <a:endParaRPr lang="en-US" sz="2400" dirty="0">
              <a:solidFill>
                <a:srgbClr val="47D8FF"/>
              </a:solidFill>
            </a:endParaRPr>
          </a:p>
          <a:p>
            <a:pPr marL="342807" lvl="1" indent="0">
              <a:buClr>
                <a:srgbClr val="FFFFFF"/>
              </a:buClr>
              <a:buNone/>
            </a:pPr>
            <a:r>
              <a:rPr lang="en-US" sz="1800" dirty="0">
                <a:gradFill>
                  <a:gsLst>
                    <a:gs pos="1250">
                      <a:srgbClr val="FFFFFF"/>
                    </a:gs>
                    <a:gs pos="100000">
                      <a:srgbClr val="FFFFFF"/>
                    </a:gs>
                  </a:gsLst>
                  <a:lin ang="5400000" scaled="0"/>
                </a:gradFill>
              </a:rPr>
              <a:t>Automate encryption of storage volumes</a:t>
            </a:r>
          </a:p>
          <a:p>
            <a:pPr marL="342807" lvl="1" indent="0">
              <a:buClr>
                <a:srgbClr val="FFFFFF"/>
              </a:buClr>
              <a:buNone/>
            </a:pPr>
            <a:r>
              <a:rPr lang="en-US" sz="1800" dirty="0">
                <a:gradFill>
                  <a:gsLst>
                    <a:gs pos="1250">
                      <a:srgbClr val="FFFFFF"/>
                    </a:gs>
                    <a:gs pos="100000">
                      <a:srgbClr val="FFFFFF"/>
                    </a:gs>
                  </a:gsLst>
                  <a:lin ang="5400000" scaled="0"/>
                </a:gradFill>
              </a:rPr>
              <a:t>Persistent reconnection &amp; authentication of encrypted volumes after VM reboot</a:t>
            </a:r>
          </a:p>
        </p:txBody>
      </p:sp>
    </p:spTree>
    <p:extLst>
      <p:ext uri="{BB962C8B-B14F-4D97-AF65-F5344CB8AC3E}">
        <p14:creationId xmlns:p14="http://schemas.microsoft.com/office/powerpoint/2010/main" val="2058267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0" y="2136777"/>
            <a:ext cx="11956105" cy="1185182"/>
          </a:xfrm>
        </p:spPr>
        <p:txBody>
          <a:bodyPr/>
          <a:lstStyle/>
          <a:p>
            <a:r>
              <a:rPr lang="en-US" dirty="0" smtClean="0"/>
              <a:t>VM Extensions Demo</a:t>
            </a:r>
            <a:endParaRPr lang="en-US" dirty="0"/>
          </a:p>
        </p:txBody>
      </p:sp>
      <p:sp>
        <p:nvSpPr>
          <p:cNvPr id="3" name="Text Placeholder 2"/>
          <p:cNvSpPr>
            <a:spLocks noGrp="1"/>
          </p:cNvSpPr>
          <p:nvPr>
            <p:ph type="body" sz="quarter" idx="12"/>
          </p:nvPr>
        </p:nvSpPr>
        <p:spPr>
          <a:xfrm>
            <a:off x="275483" y="4881071"/>
            <a:ext cx="10056974" cy="738559"/>
          </a:xfrm>
        </p:spPr>
        <p:txBody>
          <a:bodyPr/>
          <a:lstStyle/>
          <a:p>
            <a:r>
              <a:rPr lang="en-US" dirty="0" smtClean="0"/>
              <a:t>Anurag Gupta</a:t>
            </a:r>
            <a:endParaRPr lang="en-US" dirty="0"/>
          </a:p>
        </p:txBody>
      </p:sp>
    </p:spTree>
    <p:extLst>
      <p:ext uri="{BB962C8B-B14F-4D97-AF65-F5344CB8AC3E}">
        <p14:creationId xmlns:p14="http://schemas.microsoft.com/office/powerpoint/2010/main" val="1330340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5"/>
            <a:ext cx="11885514" cy="4554195"/>
          </a:xfrm>
        </p:spPr>
        <p:txBody>
          <a:bodyPr/>
          <a:lstStyle/>
          <a:p>
            <a:r>
              <a:rPr lang="en-US" b="1" dirty="0" smtClean="0">
                <a:solidFill>
                  <a:schemeClr val="tx2"/>
                </a:solidFill>
              </a:rPr>
              <a:t>Linux is a core business </a:t>
            </a:r>
            <a:r>
              <a:rPr lang="en-US" dirty="0" smtClean="0">
                <a:solidFill>
                  <a:schemeClr val="tx1"/>
                </a:solidFill>
              </a:rPr>
              <a:t>for Microsoft</a:t>
            </a:r>
            <a:endParaRPr lang="en-US" b="1" dirty="0" smtClean="0">
              <a:solidFill>
                <a:schemeClr val="tx2"/>
              </a:solidFill>
            </a:endParaRPr>
          </a:p>
          <a:p>
            <a:endParaRPr lang="en-US" b="1" dirty="0">
              <a:solidFill>
                <a:schemeClr val="tx2"/>
              </a:solidFill>
            </a:endParaRPr>
          </a:p>
          <a:p>
            <a:r>
              <a:rPr lang="en-US" b="1" dirty="0" smtClean="0">
                <a:solidFill>
                  <a:schemeClr val="tx2"/>
                </a:solidFill>
              </a:rPr>
              <a:t>Hyper-V and Azure</a:t>
            </a:r>
            <a:r>
              <a:rPr lang="en-US" dirty="0" smtClean="0">
                <a:solidFill>
                  <a:schemeClr val="tx2"/>
                </a:solidFill>
              </a:rPr>
              <a:t> </a:t>
            </a:r>
            <a:r>
              <a:rPr lang="en-US" dirty="0" smtClean="0">
                <a:solidFill>
                  <a:schemeClr val="tx1"/>
                </a:solidFill>
              </a:rPr>
              <a:t>are the best platforms to run your Windows and Linux workloads</a:t>
            </a:r>
          </a:p>
          <a:p>
            <a:pPr marL="0" indent="0">
              <a:buNone/>
            </a:pPr>
            <a:endParaRPr lang="en-US" dirty="0">
              <a:solidFill>
                <a:schemeClr val="tx1"/>
              </a:solidFill>
            </a:endParaRPr>
          </a:p>
          <a:p>
            <a:r>
              <a:rPr lang="en-US" dirty="0" smtClean="0"/>
              <a:t>Support for </a:t>
            </a:r>
            <a:r>
              <a:rPr lang="en-US" b="1" dirty="0" smtClean="0">
                <a:solidFill>
                  <a:schemeClr val="tx2"/>
                </a:solidFill>
              </a:rPr>
              <a:t>Linux and FreeBSD </a:t>
            </a:r>
            <a:r>
              <a:rPr lang="en-US" dirty="0" smtClean="0"/>
              <a:t>in Hyper-V and Azure continues to be strengthened everyday</a:t>
            </a:r>
          </a:p>
        </p:txBody>
      </p:sp>
      <p:sp>
        <p:nvSpPr>
          <p:cNvPr id="3" name="Title 2"/>
          <p:cNvSpPr>
            <a:spLocks noGrp="1"/>
          </p:cNvSpPr>
          <p:nvPr>
            <p:ph type="title"/>
          </p:nvPr>
        </p:nvSpPr>
        <p:spPr/>
        <p:txBody>
          <a:bodyPr/>
          <a:lstStyle/>
          <a:p>
            <a:r>
              <a:rPr lang="en-US" dirty="0" smtClean="0"/>
              <a:t>In Summary</a:t>
            </a:r>
            <a:endParaRPr lang="en-US" dirty="0"/>
          </a:p>
        </p:txBody>
      </p:sp>
    </p:spTree>
    <p:extLst>
      <p:ext uri="{BB962C8B-B14F-4D97-AF65-F5344CB8AC3E}">
        <p14:creationId xmlns:p14="http://schemas.microsoft.com/office/powerpoint/2010/main" val="39855770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8181016" y="3967096"/>
            <a:ext cx="3794222" cy="1362263"/>
            <a:chOff x="8301036" y="3967162"/>
            <a:chExt cx="3794760" cy="1362456"/>
          </a:xfrm>
        </p:grpSpPr>
        <p:sp>
          <p:nvSpPr>
            <p:cNvPr id="9" name="Rectangle 8"/>
            <p:cNvSpPr/>
            <p:nvPr/>
          </p:nvSpPr>
          <p:spPr bwMode="auto">
            <a:xfrm>
              <a:off x="8301036" y="3967162"/>
              <a:ext cx="3794760" cy="136245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28567" tIns="146283" rIns="182854" bIns="146283" numCol="1" rtlCol="0" anchor="t" anchorCtr="0" compatLnSpc="1">
              <a:prstTxWarp prst="textNoShape">
                <a:avLst/>
              </a:prstTxWarp>
            </a:bodyPr>
            <a:lstStyle/>
            <a:p>
              <a:pPr defTabSz="932219" fontAlgn="base">
                <a:lnSpc>
                  <a:spcPct val="95000"/>
                </a:lnSpc>
                <a:spcBef>
                  <a:spcPct val="0"/>
                </a:spcBef>
                <a:spcAft>
                  <a:spcPct val="0"/>
                </a:spcAft>
              </a:pPr>
              <a:r>
                <a:rPr lang="en-US" sz="2400" dirty="0">
                  <a:gradFill>
                    <a:gsLst>
                      <a:gs pos="16814">
                        <a:srgbClr val="FFFFFF"/>
                      </a:gs>
                      <a:gs pos="46000">
                        <a:srgbClr val="FFFFFF"/>
                      </a:gs>
                    </a:gsLst>
                    <a:lin ang="5400000" scaled="0"/>
                  </a:gradFill>
                </a:rPr>
                <a:t>Azure IaaS has run</a:t>
              </a:r>
            </a:p>
            <a:p>
              <a:pPr defTabSz="932219" fontAlgn="base">
                <a:lnSpc>
                  <a:spcPct val="95000"/>
                </a:lnSpc>
                <a:spcBef>
                  <a:spcPct val="0"/>
                </a:spcBef>
                <a:spcAft>
                  <a:spcPct val="0"/>
                </a:spcAft>
              </a:pPr>
              <a:r>
                <a:rPr lang="en-US" sz="2400" dirty="0">
                  <a:gradFill>
                    <a:gsLst>
                      <a:gs pos="16814">
                        <a:srgbClr val="FFFFFF"/>
                      </a:gs>
                      <a:gs pos="46000">
                        <a:srgbClr val="FFFFFF"/>
                      </a:gs>
                    </a:gsLst>
                    <a:lin ang="5400000" scaled="0"/>
                  </a:gradFill>
                </a:rPr>
                <a:t>Linux VMs since</a:t>
              </a:r>
            </a:p>
            <a:p>
              <a:pPr defTabSz="932219" fontAlgn="base">
                <a:lnSpc>
                  <a:spcPct val="95000"/>
                </a:lnSpc>
                <a:spcBef>
                  <a:spcPct val="0"/>
                </a:spcBef>
                <a:spcAft>
                  <a:spcPct val="0"/>
                </a:spcAft>
              </a:pPr>
              <a:r>
                <a:rPr lang="en-US" sz="2400" dirty="0" smtClean="0">
                  <a:gradFill>
                    <a:gsLst>
                      <a:gs pos="16814">
                        <a:srgbClr val="FFFFFF"/>
                      </a:gs>
                      <a:gs pos="46000">
                        <a:srgbClr val="FFFFFF"/>
                      </a:gs>
                    </a:gsLst>
                    <a:lin ang="5400000" scaled="0"/>
                  </a:gradFill>
                </a:rPr>
                <a:t>“Day </a:t>
              </a:r>
              <a:r>
                <a:rPr lang="en-US" sz="2400" dirty="0">
                  <a:gradFill>
                    <a:gsLst>
                      <a:gs pos="16814">
                        <a:srgbClr val="FFFFFF"/>
                      </a:gs>
                      <a:gs pos="46000">
                        <a:srgbClr val="FFFFFF"/>
                      </a:gs>
                    </a:gsLst>
                    <a:lin ang="5400000" scaled="0"/>
                  </a:gradFill>
                </a:rPr>
                <a:t>1” in 2013</a:t>
              </a:r>
            </a:p>
          </p:txBody>
        </p:sp>
        <p:sp>
          <p:nvSpPr>
            <p:cNvPr id="49" name="Rectangle 48"/>
            <p:cNvSpPr/>
            <p:nvPr/>
          </p:nvSpPr>
          <p:spPr bwMode="auto">
            <a:xfrm rot="10800000">
              <a:off x="8301036" y="3967162"/>
              <a:ext cx="101600" cy="1359191"/>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19" fontAlgn="base">
                <a:lnSpc>
                  <a:spcPct val="95000"/>
                </a:lnSpc>
                <a:spcBef>
                  <a:spcPct val="0"/>
                </a:spcBef>
                <a:spcAft>
                  <a:spcPct val="0"/>
                </a:spcAft>
              </a:pPr>
              <a:endParaRPr lang="en-US" dirty="0">
                <a:gradFill>
                  <a:gsLst>
                    <a:gs pos="16814">
                      <a:srgbClr val="FFFFFF"/>
                    </a:gs>
                    <a:gs pos="46000">
                      <a:srgbClr val="FFFFFF"/>
                    </a:gs>
                  </a:gsLst>
                  <a:lin ang="5400000" scaled="0"/>
                </a:gradFill>
              </a:endParaRPr>
            </a:p>
          </p:txBody>
        </p:sp>
      </p:grpSp>
      <p:grpSp>
        <p:nvGrpSpPr>
          <p:cNvPr id="46" name="Group 45"/>
          <p:cNvGrpSpPr/>
          <p:nvPr/>
        </p:nvGrpSpPr>
        <p:grpSpPr>
          <a:xfrm>
            <a:off x="8181016" y="1883139"/>
            <a:ext cx="3794222" cy="1358998"/>
            <a:chOff x="8181294" y="1935162"/>
            <a:chExt cx="3794760" cy="1359191"/>
          </a:xfrm>
        </p:grpSpPr>
        <p:sp>
          <p:nvSpPr>
            <p:cNvPr id="6" name="Rectangle 5"/>
            <p:cNvSpPr/>
            <p:nvPr/>
          </p:nvSpPr>
          <p:spPr bwMode="auto">
            <a:xfrm>
              <a:off x="8181294" y="1935162"/>
              <a:ext cx="3794760" cy="135919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28567" tIns="91427" rIns="182854" bIns="146283" numCol="1" rtlCol="0" anchor="t" anchorCtr="0" compatLnSpc="1">
              <a:prstTxWarp prst="textNoShape">
                <a:avLst/>
              </a:prstTxWarp>
            </a:bodyPr>
            <a:lstStyle/>
            <a:p>
              <a:pPr defTabSz="932219" fontAlgn="base">
                <a:lnSpc>
                  <a:spcPct val="95000"/>
                </a:lnSpc>
                <a:spcBef>
                  <a:spcPct val="0"/>
                </a:spcBef>
                <a:spcAft>
                  <a:spcPct val="0"/>
                </a:spcAft>
              </a:pPr>
              <a:r>
                <a:rPr lang="en-US" sz="2000" dirty="0">
                  <a:gradFill>
                    <a:gsLst>
                      <a:gs pos="16814">
                        <a:srgbClr val="FFFFFF"/>
                      </a:gs>
                      <a:gs pos="46000">
                        <a:srgbClr val="FFFFFF"/>
                      </a:gs>
                    </a:gsLst>
                    <a:lin ang="5400000" scaled="0"/>
                  </a:gradFill>
                </a:rPr>
                <a:t>Many enterprises </a:t>
              </a:r>
              <a:br>
                <a:rPr lang="en-US" sz="2000" dirty="0">
                  <a:gradFill>
                    <a:gsLst>
                      <a:gs pos="16814">
                        <a:srgbClr val="FFFFFF"/>
                      </a:gs>
                      <a:gs pos="46000">
                        <a:srgbClr val="FFFFFF"/>
                      </a:gs>
                    </a:gsLst>
                    <a:lin ang="5400000" scaled="0"/>
                  </a:gradFill>
                </a:rPr>
              </a:br>
              <a:r>
                <a:rPr lang="en-US" sz="2000" dirty="0">
                  <a:gradFill>
                    <a:gsLst>
                      <a:gs pos="16814">
                        <a:srgbClr val="FFFFFF"/>
                      </a:gs>
                      <a:gs pos="46000">
                        <a:srgbClr val="FFFFFF"/>
                      </a:gs>
                    </a:gsLst>
                    <a:lin ang="5400000" scaled="0"/>
                  </a:gradFill>
                </a:rPr>
                <a:t>and </a:t>
              </a:r>
              <a:r>
                <a:rPr lang="en-US" sz="2000" dirty="0" err="1">
                  <a:gradFill>
                    <a:gsLst>
                      <a:gs pos="16814">
                        <a:srgbClr val="FFFFFF"/>
                      </a:gs>
                      <a:gs pos="46000">
                        <a:srgbClr val="FFFFFF"/>
                      </a:gs>
                    </a:gsLst>
                    <a:lin ang="5400000" scaled="0"/>
                  </a:gradFill>
                </a:rPr>
                <a:t>hosters</a:t>
              </a:r>
              <a:r>
                <a:rPr lang="en-US" sz="2000" dirty="0">
                  <a:gradFill>
                    <a:gsLst>
                      <a:gs pos="16814">
                        <a:srgbClr val="FFFFFF"/>
                      </a:gs>
                      <a:gs pos="46000">
                        <a:srgbClr val="FFFFFF"/>
                      </a:gs>
                    </a:gsLst>
                    <a:lin ang="5400000" scaled="0"/>
                  </a:gradFill>
                </a:rPr>
                <a:t> run </a:t>
              </a:r>
              <a:br>
                <a:rPr lang="en-US" sz="2000" dirty="0">
                  <a:gradFill>
                    <a:gsLst>
                      <a:gs pos="16814">
                        <a:srgbClr val="FFFFFF"/>
                      </a:gs>
                      <a:gs pos="46000">
                        <a:srgbClr val="FFFFFF"/>
                      </a:gs>
                    </a:gsLst>
                    <a:lin ang="5400000" scaled="0"/>
                  </a:gradFill>
                </a:rPr>
              </a:br>
              <a:r>
                <a:rPr lang="en-US" sz="2000" dirty="0">
                  <a:gradFill>
                    <a:gsLst>
                      <a:gs pos="16814">
                        <a:srgbClr val="FFFFFF"/>
                      </a:gs>
                      <a:gs pos="46000">
                        <a:srgbClr val="FFFFFF"/>
                      </a:gs>
                    </a:gsLst>
                    <a:lin ang="5400000" scaled="0"/>
                  </a:gradFill>
                </a:rPr>
                <a:t>Linux as a guest </a:t>
              </a:r>
              <a:br>
                <a:rPr lang="en-US" sz="2000" dirty="0">
                  <a:gradFill>
                    <a:gsLst>
                      <a:gs pos="16814">
                        <a:srgbClr val="FFFFFF"/>
                      </a:gs>
                      <a:gs pos="46000">
                        <a:srgbClr val="FFFFFF"/>
                      </a:gs>
                    </a:gsLst>
                    <a:lin ang="5400000" scaled="0"/>
                  </a:gradFill>
                </a:rPr>
              </a:br>
              <a:r>
                <a:rPr lang="en-US" sz="2000" dirty="0">
                  <a:gradFill>
                    <a:gsLst>
                      <a:gs pos="16814">
                        <a:srgbClr val="FFFFFF"/>
                      </a:gs>
                      <a:gs pos="46000">
                        <a:srgbClr val="FFFFFF"/>
                      </a:gs>
                    </a:gsLst>
                    <a:lin ang="5400000" scaled="0"/>
                  </a:gradFill>
                </a:rPr>
                <a:t>on Hyper-V</a:t>
              </a:r>
            </a:p>
          </p:txBody>
        </p:sp>
        <p:sp>
          <p:nvSpPr>
            <p:cNvPr id="14" name="Rectangle 13"/>
            <p:cNvSpPr/>
            <p:nvPr/>
          </p:nvSpPr>
          <p:spPr bwMode="auto">
            <a:xfrm rot="10800000">
              <a:off x="8181294" y="1935162"/>
              <a:ext cx="101600" cy="1359191"/>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91427" rIns="182854" bIns="146283" numCol="1" rtlCol="0" anchor="t" anchorCtr="0" compatLnSpc="1">
              <a:prstTxWarp prst="textNoShape">
                <a:avLst/>
              </a:prstTxWarp>
            </a:bodyPr>
            <a:lstStyle/>
            <a:p>
              <a:pPr defTabSz="932219" fontAlgn="base">
                <a:lnSpc>
                  <a:spcPct val="95000"/>
                </a:lnSpc>
                <a:spcBef>
                  <a:spcPct val="0"/>
                </a:spcBef>
                <a:spcAft>
                  <a:spcPct val="0"/>
                </a:spcAft>
              </a:pPr>
              <a:endParaRPr lang="en-US" dirty="0">
                <a:gradFill>
                  <a:gsLst>
                    <a:gs pos="16814">
                      <a:srgbClr val="FFFFFF"/>
                    </a:gs>
                    <a:gs pos="46000">
                      <a:srgbClr val="FFFFFF"/>
                    </a:gs>
                  </a:gsLst>
                  <a:lin ang="5400000" scaled="0"/>
                </a:gradFill>
              </a:endParaRPr>
            </a:p>
          </p:txBody>
        </p:sp>
        <p:sp>
          <p:nvSpPr>
            <p:cNvPr id="27" name="Freeform 5"/>
            <p:cNvSpPr>
              <a:spLocks noChangeAspect="1" noEditPoints="1"/>
            </p:cNvSpPr>
            <p:nvPr/>
          </p:nvSpPr>
          <p:spPr bwMode="auto">
            <a:xfrm>
              <a:off x="11118245" y="2769967"/>
              <a:ext cx="513671" cy="396724"/>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1"/>
            </a:solidFill>
            <a:ln>
              <a:noFill/>
            </a:ln>
            <a:extLst/>
          </p:spPr>
          <p:txBody>
            <a:bodyPr vert="horz" wrap="square" lIns="91427" tIns="91427" rIns="91427" bIns="45713" numCol="1" anchor="t" anchorCtr="0" compatLnSpc="1">
              <a:prstTxWarp prst="textNoShape">
                <a:avLst/>
              </a:prstTxWarp>
            </a:bodyPr>
            <a:lstStyle/>
            <a:p>
              <a:pPr defTabSz="932563"/>
              <a:endParaRPr lang="en-US">
                <a:solidFill>
                  <a:srgbClr val="FFFFFF"/>
                </a:solidFill>
              </a:endParaRPr>
            </a:p>
          </p:txBody>
        </p:sp>
        <p:grpSp>
          <p:nvGrpSpPr>
            <p:cNvPr id="30" name="Group 29"/>
            <p:cNvGrpSpPr/>
            <p:nvPr/>
          </p:nvGrpSpPr>
          <p:grpSpPr>
            <a:xfrm>
              <a:off x="10890381" y="2322884"/>
              <a:ext cx="437339" cy="400146"/>
              <a:chOff x="7275676" y="1017047"/>
              <a:chExt cx="625799" cy="572579"/>
            </a:xfrm>
          </p:grpSpPr>
          <p:sp>
            <p:nvSpPr>
              <p:cNvPr id="31" name="Rectangle 30"/>
              <p:cNvSpPr/>
              <p:nvPr/>
            </p:nvSpPr>
            <p:spPr bwMode="auto">
              <a:xfrm>
                <a:off x="7312822" y="1049624"/>
                <a:ext cx="554832" cy="3791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91427"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4"/>
              <p:cNvGrpSpPr>
                <a:grpSpLocks noChangeAspect="1"/>
              </p:cNvGrpSpPr>
              <p:nvPr/>
            </p:nvGrpSpPr>
            <p:grpSpPr bwMode="auto">
              <a:xfrm>
                <a:off x="7275676" y="1017047"/>
                <a:ext cx="625799" cy="572579"/>
                <a:chOff x="4030" y="1558"/>
                <a:chExt cx="341" cy="312"/>
              </a:xfrm>
              <a:solidFill>
                <a:srgbClr val="00188F"/>
              </a:solidFill>
            </p:grpSpPr>
            <p:sp>
              <p:nvSpPr>
                <p:cNvPr id="33"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34"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35"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36"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grpSp>
        </p:grpSp>
        <p:grpSp>
          <p:nvGrpSpPr>
            <p:cNvPr id="37" name="Group 36"/>
            <p:cNvGrpSpPr/>
            <p:nvPr/>
          </p:nvGrpSpPr>
          <p:grpSpPr>
            <a:xfrm>
              <a:off x="11422441" y="2322884"/>
              <a:ext cx="437339" cy="400146"/>
              <a:chOff x="7275676" y="1017047"/>
              <a:chExt cx="625799" cy="572579"/>
            </a:xfrm>
          </p:grpSpPr>
          <p:sp>
            <p:nvSpPr>
              <p:cNvPr id="38" name="Rectangle 37"/>
              <p:cNvSpPr/>
              <p:nvPr/>
            </p:nvSpPr>
            <p:spPr bwMode="auto">
              <a:xfrm>
                <a:off x="7312822" y="1049624"/>
                <a:ext cx="554832" cy="3791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91427"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9" name="Group 4"/>
              <p:cNvGrpSpPr>
                <a:grpSpLocks noChangeAspect="1"/>
              </p:cNvGrpSpPr>
              <p:nvPr/>
            </p:nvGrpSpPr>
            <p:grpSpPr bwMode="auto">
              <a:xfrm>
                <a:off x="7275676" y="1017047"/>
                <a:ext cx="625799" cy="572579"/>
                <a:chOff x="4030" y="1558"/>
                <a:chExt cx="341" cy="312"/>
              </a:xfrm>
              <a:solidFill>
                <a:srgbClr val="00188F"/>
              </a:solidFill>
            </p:grpSpPr>
            <p:sp>
              <p:nvSpPr>
                <p:cNvPr id="40"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41"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42"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43"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grpSp>
        </p:grpSp>
      </p:grpSp>
      <p:sp>
        <p:nvSpPr>
          <p:cNvPr id="65" name="Rectangle 64"/>
          <p:cNvSpPr/>
          <p:nvPr/>
        </p:nvSpPr>
        <p:spPr bwMode="auto">
          <a:xfrm>
            <a:off x="272627" y="1781419"/>
            <a:ext cx="3992475" cy="1563681"/>
          </a:xfrm>
          <a:prstGeom prst="rect">
            <a:avLst/>
          </a:prstGeom>
          <a:solidFill>
            <a:srgbClr val="4F4F4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Rectangle 2"/>
          <p:cNvSpPr/>
          <p:nvPr/>
        </p:nvSpPr>
        <p:spPr bwMode="auto">
          <a:xfrm>
            <a:off x="4219006" y="1815938"/>
            <a:ext cx="3962008" cy="3890811"/>
          </a:xfrm>
          <a:prstGeom prst="rect">
            <a:avLst/>
          </a:prstGeom>
          <a:solidFill>
            <a:srgbClr val="4F4F4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Microsoft is committed to Linux</a:t>
            </a:r>
            <a:endParaRPr lang="en-US" dirty="0"/>
          </a:p>
        </p:txBody>
      </p:sp>
      <p:sp>
        <p:nvSpPr>
          <p:cNvPr id="10" name="Pentagon 9"/>
          <p:cNvSpPr/>
          <p:nvPr/>
        </p:nvSpPr>
        <p:spPr bwMode="auto">
          <a:xfrm>
            <a:off x="503007" y="5483015"/>
            <a:ext cx="1863779" cy="1055895"/>
          </a:xfrm>
          <a:prstGeom prst="homePlat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219" fontAlgn="base">
              <a:spcBef>
                <a:spcPct val="0"/>
              </a:spcBef>
              <a:spcAft>
                <a:spcPct val="0"/>
              </a:spcAft>
            </a:pPr>
            <a:r>
              <a:rPr lang="en-US" sz="3999" dirty="0">
                <a:gradFill>
                  <a:gsLst>
                    <a:gs pos="16814">
                      <a:srgbClr val="FFFFFF"/>
                    </a:gs>
                    <a:gs pos="46000">
                      <a:srgbClr val="FFFFFF"/>
                    </a:gs>
                  </a:gsLst>
                  <a:lin ang="5400000" scaled="0"/>
                </a:gradFill>
                <a:latin typeface="Segoe UI Light"/>
              </a:rPr>
              <a:t>Now</a:t>
            </a:r>
          </a:p>
        </p:txBody>
      </p:sp>
      <p:sp>
        <p:nvSpPr>
          <p:cNvPr id="11" name="Rectangle 10"/>
          <p:cNvSpPr/>
          <p:nvPr/>
        </p:nvSpPr>
        <p:spPr>
          <a:xfrm>
            <a:off x="472530" y="1224432"/>
            <a:ext cx="7224164" cy="659067"/>
          </a:xfrm>
          <a:prstGeom prst="rect">
            <a:avLst/>
          </a:prstGeom>
        </p:spPr>
        <p:txBody>
          <a:bodyPr wrap="none">
            <a:spAutoFit/>
          </a:bodyPr>
          <a:lstStyle/>
          <a:p>
            <a:pPr defTabSz="932563"/>
            <a:r>
              <a:rPr lang="en-US" sz="3599" dirty="0">
                <a:solidFill>
                  <a:srgbClr val="47D8FF"/>
                </a:solidFill>
                <a:latin typeface="Segoe UI Light"/>
              </a:rPr>
              <a:t>Linux is a real business for Microsoft</a:t>
            </a:r>
          </a:p>
        </p:txBody>
      </p:sp>
      <p:grpSp>
        <p:nvGrpSpPr>
          <p:cNvPr id="53" name="Group 52"/>
          <p:cNvGrpSpPr/>
          <p:nvPr/>
        </p:nvGrpSpPr>
        <p:grpSpPr>
          <a:xfrm>
            <a:off x="4321104" y="3967096"/>
            <a:ext cx="3794222" cy="1362263"/>
            <a:chOff x="4393405" y="3967162"/>
            <a:chExt cx="3794760" cy="1362456"/>
          </a:xfrm>
        </p:grpSpPr>
        <p:sp>
          <p:nvSpPr>
            <p:cNvPr id="8" name="Rectangle 7"/>
            <p:cNvSpPr/>
            <p:nvPr/>
          </p:nvSpPr>
          <p:spPr bwMode="auto">
            <a:xfrm>
              <a:off x="4393405" y="3967162"/>
              <a:ext cx="3794760" cy="1362456"/>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28567" tIns="146283" rIns="182854" bIns="146283" numCol="1" rtlCol="0" anchor="t" anchorCtr="0" compatLnSpc="1">
              <a:prstTxWarp prst="textNoShape">
                <a:avLst/>
              </a:prstTxWarp>
            </a:bodyPr>
            <a:lstStyle/>
            <a:p>
              <a:pPr defTabSz="932219" fontAlgn="base">
                <a:lnSpc>
                  <a:spcPct val="95000"/>
                </a:lnSpc>
                <a:spcBef>
                  <a:spcPct val="0"/>
                </a:spcBef>
                <a:spcAft>
                  <a:spcPct val="0"/>
                </a:spcAft>
              </a:pPr>
              <a:r>
                <a:rPr lang="en-US" sz="2400" dirty="0">
                  <a:gradFill>
                    <a:gsLst>
                      <a:gs pos="16814">
                        <a:srgbClr val="FFFFFF"/>
                      </a:gs>
                      <a:gs pos="46000">
                        <a:srgbClr val="FFFFFF"/>
                      </a:gs>
                    </a:gsLst>
                    <a:lin ang="5400000" scaled="0"/>
                  </a:gradFill>
                </a:rPr>
                <a:t>Linux drivers for Hyper-V available since </a:t>
              </a:r>
              <a:r>
                <a:rPr lang="en-US" sz="2400" dirty="0" smtClean="0">
                  <a:gradFill>
                    <a:gsLst>
                      <a:gs pos="16814">
                        <a:srgbClr val="FFFFFF"/>
                      </a:gs>
                      <a:gs pos="46000">
                        <a:srgbClr val="FFFFFF"/>
                      </a:gs>
                    </a:gsLst>
                    <a:lin ang="5400000" scaled="0"/>
                  </a:gradFill>
                </a:rPr>
                <a:t>2010</a:t>
              </a:r>
              <a:endParaRPr lang="en-US" sz="2400" dirty="0">
                <a:gradFill>
                  <a:gsLst>
                    <a:gs pos="16814">
                      <a:srgbClr val="FFFFFF"/>
                    </a:gs>
                    <a:gs pos="46000">
                      <a:srgbClr val="FFFFFF"/>
                    </a:gs>
                  </a:gsLst>
                  <a:lin ang="5400000" scaled="0"/>
                </a:gradFill>
              </a:endParaRPr>
            </a:p>
          </p:txBody>
        </p:sp>
        <p:sp>
          <p:nvSpPr>
            <p:cNvPr id="48" name="Rectangle 47"/>
            <p:cNvSpPr/>
            <p:nvPr/>
          </p:nvSpPr>
          <p:spPr bwMode="auto">
            <a:xfrm rot="10800000">
              <a:off x="4393406" y="3967162"/>
              <a:ext cx="101600" cy="1359191"/>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19" fontAlgn="base">
                <a:lnSpc>
                  <a:spcPct val="95000"/>
                </a:lnSpc>
                <a:spcBef>
                  <a:spcPct val="0"/>
                </a:spcBef>
                <a:spcAft>
                  <a:spcPct val="0"/>
                </a:spcAft>
              </a:pPr>
              <a:endParaRPr lang="en-US" dirty="0">
                <a:gradFill>
                  <a:gsLst>
                    <a:gs pos="16814">
                      <a:srgbClr val="FFFFFF"/>
                    </a:gs>
                    <a:gs pos="46000">
                      <a:srgbClr val="FFFFFF"/>
                    </a:gs>
                  </a:gsLst>
                  <a:lin ang="5400000" scaled="0"/>
                </a:gradFill>
              </a:endParaRPr>
            </a:p>
          </p:txBody>
        </p:sp>
      </p:grpSp>
      <p:sp>
        <p:nvSpPr>
          <p:cNvPr id="56" name="Rectangle 55"/>
          <p:cNvSpPr/>
          <p:nvPr/>
        </p:nvSpPr>
        <p:spPr>
          <a:xfrm>
            <a:off x="2511498" y="5463605"/>
            <a:ext cx="7668578" cy="1223962"/>
          </a:xfrm>
          <a:prstGeom prst="rect">
            <a:avLst/>
          </a:prstGeom>
        </p:spPr>
        <p:txBody>
          <a:bodyPr wrap="square">
            <a:spAutoFit/>
          </a:bodyPr>
          <a:lstStyle/>
          <a:p>
            <a:pPr defTabSz="932563"/>
            <a:r>
              <a:rPr lang="en-US" sz="3599" dirty="0">
                <a:solidFill>
                  <a:srgbClr val="FFFFFF"/>
                </a:solidFill>
                <a:latin typeface="Segoe UI Light"/>
              </a:rPr>
              <a:t>Linux and open source </a:t>
            </a:r>
            <a:r>
              <a:rPr lang="en-US" sz="3599" dirty="0" smtClean="0">
                <a:solidFill>
                  <a:srgbClr val="FFFFFF"/>
                </a:solidFill>
                <a:latin typeface="Segoe UI Light"/>
              </a:rPr>
              <a:t>are </a:t>
            </a:r>
            <a:r>
              <a:rPr lang="en-US" sz="3599" dirty="0">
                <a:solidFill>
                  <a:srgbClr val="FFFFFF"/>
                </a:solidFill>
                <a:latin typeface="Segoe UI Light"/>
              </a:rPr>
              <a:t>a fundamental part of what we do</a:t>
            </a:r>
          </a:p>
        </p:txBody>
      </p:sp>
      <p:grpSp>
        <p:nvGrpSpPr>
          <p:cNvPr id="45" name="Group 44"/>
          <p:cNvGrpSpPr/>
          <p:nvPr/>
        </p:nvGrpSpPr>
        <p:grpSpPr>
          <a:xfrm>
            <a:off x="4321104" y="1883139"/>
            <a:ext cx="3794222" cy="1358998"/>
            <a:chOff x="4320834" y="1935162"/>
            <a:chExt cx="3794760" cy="1359191"/>
          </a:xfrm>
        </p:grpSpPr>
        <p:sp>
          <p:nvSpPr>
            <p:cNvPr id="5" name="Rectangle 4"/>
            <p:cNvSpPr/>
            <p:nvPr/>
          </p:nvSpPr>
          <p:spPr bwMode="auto">
            <a:xfrm>
              <a:off x="4320834" y="1935162"/>
              <a:ext cx="3794760" cy="135919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28567" tIns="91427" rIns="182854" bIns="146283" numCol="1" rtlCol="0" anchor="t" anchorCtr="0" compatLnSpc="1">
              <a:prstTxWarp prst="textNoShape">
                <a:avLst/>
              </a:prstTxWarp>
            </a:bodyPr>
            <a:lstStyle/>
            <a:p>
              <a:pPr defTabSz="932219" fontAlgn="base">
                <a:lnSpc>
                  <a:spcPct val="95000"/>
                </a:lnSpc>
                <a:spcBef>
                  <a:spcPct val="0"/>
                </a:spcBef>
                <a:spcAft>
                  <a:spcPct val="0"/>
                </a:spcAft>
              </a:pPr>
              <a:r>
                <a:rPr lang="en-US" sz="2000" dirty="0">
                  <a:gradFill>
                    <a:gsLst>
                      <a:gs pos="16814">
                        <a:srgbClr val="FFFFFF"/>
                      </a:gs>
                      <a:gs pos="46000">
                        <a:srgbClr val="FFFFFF"/>
                      </a:gs>
                    </a:gsLst>
                    <a:lin ang="5400000" scaled="0"/>
                  </a:gradFill>
                </a:rPr>
                <a:t>System Center </a:t>
              </a:r>
              <a:br>
                <a:rPr lang="en-US" sz="2000" dirty="0">
                  <a:gradFill>
                    <a:gsLst>
                      <a:gs pos="16814">
                        <a:srgbClr val="FFFFFF"/>
                      </a:gs>
                      <a:gs pos="46000">
                        <a:srgbClr val="FFFFFF"/>
                      </a:gs>
                    </a:gsLst>
                    <a:lin ang="5400000" scaled="0"/>
                  </a:gradFill>
                </a:rPr>
              </a:br>
              <a:r>
                <a:rPr lang="en-US" sz="2000" dirty="0">
                  <a:gradFill>
                    <a:gsLst>
                      <a:gs pos="16814">
                        <a:srgbClr val="FFFFFF"/>
                      </a:gs>
                      <a:gs pos="46000">
                        <a:srgbClr val="FFFFFF"/>
                      </a:gs>
                    </a:gsLst>
                    <a:lin ang="5400000" scaled="0"/>
                  </a:gradFill>
                </a:rPr>
                <a:t>manages </a:t>
              </a:r>
              <a:r>
                <a:rPr lang="en-US" sz="2000" dirty="0" smtClean="0">
                  <a:gradFill>
                    <a:gsLst>
                      <a:gs pos="16814">
                        <a:srgbClr val="FFFFFF"/>
                      </a:gs>
                      <a:gs pos="46000">
                        <a:srgbClr val="FFFFFF"/>
                      </a:gs>
                    </a:gsLst>
                    <a:lin ang="5400000" scaled="0"/>
                  </a:gradFill>
                </a:rPr>
                <a:t>100,000+’s of </a:t>
              </a:r>
              <a:r>
                <a:rPr lang="en-US" sz="2000" dirty="0">
                  <a:gradFill>
                    <a:gsLst>
                      <a:gs pos="16814">
                        <a:srgbClr val="FFFFFF"/>
                      </a:gs>
                      <a:gs pos="46000">
                        <a:srgbClr val="FFFFFF"/>
                      </a:gs>
                    </a:gsLst>
                    <a:lin ang="5400000" scaled="0"/>
                  </a:gradFill>
                </a:rPr>
                <a:t/>
              </a:r>
              <a:br>
                <a:rPr lang="en-US" sz="2000" dirty="0">
                  <a:gradFill>
                    <a:gsLst>
                      <a:gs pos="16814">
                        <a:srgbClr val="FFFFFF"/>
                      </a:gs>
                      <a:gs pos="46000">
                        <a:srgbClr val="FFFFFF"/>
                      </a:gs>
                    </a:gsLst>
                    <a:lin ang="5400000" scaled="0"/>
                  </a:gradFill>
                </a:rPr>
              </a:br>
              <a:r>
                <a:rPr lang="en-US" sz="2000" dirty="0">
                  <a:gradFill>
                    <a:gsLst>
                      <a:gs pos="16814">
                        <a:srgbClr val="FFFFFF"/>
                      </a:gs>
                      <a:gs pos="46000">
                        <a:srgbClr val="FFFFFF"/>
                      </a:gs>
                    </a:gsLst>
                    <a:lin ang="5400000" scaled="0"/>
                  </a:gradFill>
                </a:rPr>
                <a:t>Linux/UNIX servers</a:t>
              </a:r>
            </a:p>
          </p:txBody>
        </p:sp>
        <p:sp>
          <p:nvSpPr>
            <p:cNvPr id="13" name="Rectangle 12"/>
            <p:cNvSpPr/>
            <p:nvPr/>
          </p:nvSpPr>
          <p:spPr bwMode="auto">
            <a:xfrm rot="10800000">
              <a:off x="4320834" y="1935162"/>
              <a:ext cx="101600" cy="1359191"/>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91427" rIns="182854" bIns="146283" numCol="1" rtlCol="0" anchor="t" anchorCtr="0" compatLnSpc="1">
              <a:prstTxWarp prst="textNoShape">
                <a:avLst/>
              </a:prstTxWarp>
            </a:bodyPr>
            <a:lstStyle/>
            <a:p>
              <a:pPr defTabSz="932219" fontAlgn="base">
                <a:lnSpc>
                  <a:spcPct val="95000"/>
                </a:lnSpc>
                <a:spcBef>
                  <a:spcPct val="0"/>
                </a:spcBef>
                <a:spcAft>
                  <a:spcPct val="0"/>
                </a:spcAft>
              </a:pPr>
              <a:endParaRPr lang="en-US" dirty="0">
                <a:gradFill>
                  <a:gsLst>
                    <a:gs pos="16814">
                      <a:srgbClr val="FFFFFF"/>
                    </a:gs>
                    <a:gs pos="46000">
                      <a:srgbClr val="FFFFFF"/>
                    </a:gs>
                  </a:gsLst>
                  <a:lin ang="5400000" scaled="0"/>
                </a:gradFill>
              </a:endParaRPr>
            </a:p>
          </p:txBody>
        </p:sp>
        <p:sp>
          <p:nvSpPr>
            <p:cNvPr id="18" name="Freeform 5"/>
            <p:cNvSpPr>
              <a:spLocks noEditPoints="1"/>
            </p:cNvSpPr>
            <p:nvPr/>
          </p:nvSpPr>
          <p:spPr bwMode="auto">
            <a:xfrm>
              <a:off x="7165471" y="2522957"/>
              <a:ext cx="794094" cy="668113"/>
            </a:xfrm>
            <a:custGeom>
              <a:avLst/>
              <a:gdLst>
                <a:gd name="T0" fmla="*/ 4368 w 5175"/>
                <a:gd name="T1" fmla="*/ 1058 h 4354"/>
                <a:gd name="T2" fmla="*/ 3287 w 5175"/>
                <a:gd name="T3" fmla="*/ 724 h 4354"/>
                <a:gd name="T4" fmla="*/ 0 w 5175"/>
                <a:gd name="T5" fmla="*/ 845 h 4354"/>
                <a:gd name="T6" fmla="*/ 3287 w 5175"/>
                <a:gd name="T7" fmla="*/ 3623 h 4354"/>
                <a:gd name="T8" fmla="*/ 4500 w 5175"/>
                <a:gd name="T9" fmla="*/ 3117 h 4354"/>
                <a:gd name="T10" fmla="*/ 5167 w 5175"/>
                <a:gd name="T11" fmla="*/ 1479 h 4354"/>
                <a:gd name="T12" fmla="*/ 3287 w 5175"/>
                <a:gd name="T13" fmla="*/ 887 h 4354"/>
                <a:gd name="T14" fmla="*/ 2094 w 5175"/>
                <a:gd name="T15" fmla="*/ 144 h 4354"/>
                <a:gd name="T16" fmla="*/ 2035 w 5175"/>
                <a:gd name="T17" fmla="*/ 814 h 4354"/>
                <a:gd name="T18" fmla="*/ 2035 w 5175"/>
                <a:gd name="T19" fmla="*/ 1100 h 4354"/>
                <a:gd name="T20" fmla="*/ 2035 w 5175"/>
                <a:gd name="T21" fmla="*/ 1100 h 4354"/>
                <a:gd name="T22" fmla="*/ 3287 w 5175"/>
                <a:gd name="T23" fmla="*/ 1824 h 4354"/>
                <a:gd name="T24" fmla="*/ 2035 w 5175"/>
                <a:gd name="T25" fmla="*/ 1642 h 4354"/>
                <a:gd name="T26" fmla="*/ 3287 w 5175"/>
                <a:gd name="T27" fmla="*/ 2359 h 4354"/>
                <a:gd name="T28" fmla="*/ 2035 w 5175"/>
                <a:gd name="T29" fmla="*/ 2203 h 4354"/>
                <a:gd name="T30" fmla="*/ 2035 w 5175"/>
                <a:gd name="T31" fmla="*/ 3001 h 4354"/>
                <a:gd name="T32" fmla="*/ 2035 w 5175"/>
                <a:gd name="T33" fmla="*/ 3287 h 4354"/>
                <a:gd name="T34" fmla="*/ 2035 w 5175"/>
                <a:gd name="T35" fmla="*/ 3287 h 4354"/>
                <a:gd name="T36" fmla="*/ 2035 w 5175"/>
                <a:gd name="T37" fmla="*/ 3848 h 4354"/>
                <a:gd name="T38" fmla="*/ 2035 w 5175"/>
                <a:gd name="T39" fmla="*/ 4101 h 4354"/>
                <a:gd name="T40" fmla="*/ 4368 w 5175"/>
                <a:gd name="T41" fmla="*/ 1214 h 4354"/>
                <a:gd name="T42" fmla="*/ 3568 w 5175"/>
                <a:gd name="T43" fmla="*/ 724 h 4354"/>
                <a:gd name="T44" fmla="*/ 3528 w 5175"/>
                <a:gd name="T45" fmla="*/ 1183 h 4354"/>
                <a:gd name="T46" fmla="*/ 3528 w 5175"/>
                <a:gd name="T47" fmla="*/ 1382 h 4354"/>
                <a:gd name="T48" fmla="*/ 3528 w 5175"/>
                <a:gd name="T49" fmla="*/ 1382 h 4354"/>
                <a:gd name="T50" fmla="*/ 4368 w 5175"/>
                <a:gd name="T51" fmla="*/ 1872 h 4354"/>
                <a:gd name="T52" fmla="*/ 3528 w 5175"/>
                <a:gd name="T53" fmla="*/ 1751 h 4354"/>
                <a:gd name="T54" fmla="*/ 4368 w 5175"/>
                <a:gd name="T55" fmla="*/ 2246 h 4354"/>
                <a:gd name="T56" fmla="*/ 3528 w 5175"/>
                <a:gd name="T57" fmla="*/ 2137 h 4354"/>
                <a:gd name="T58" fmla="*/ 3528 w 5175"/>
                <a:gd name="T59" fmla="*/ 2688 h 4354"/>
                <a:gd name="T60" fmla="*/ 3528 w 5175"/>
                <a:gd name="T61" fmla="*/ 2885 h 4354"/>
                <a:gd name="T62" fmla="*/ 3528 w 5175"/>
                <a:gd name="T63" fmla="*/ 2885 h 4354"/>
                <a:gd name="T64" fmla="*/ 3528 w 5175"/>
                <a:gd name="T65" fmla="*/ 3273 h 4354"/>
                <a:gd name="T66" fmla="*/ 3528 w 5175"/>
                <a:gd name="T67" fmla="*/ 3443 h 4354"/>
                <a:gd name="T68" fmla="*/ 5149 w 5175"/>
                <a:gd name="T69" fmla="*/ 1436 h 4354"/>
                <a:gd name="T70" fmla="*/ 4574 w 5175"/>
                <a:gd name="T71" fmla="*/ 1074 h 4354"/>
                <a:gd name="T72" fmla="*/ 5167 w 5175"/>
                <a:gd name="T73" fmla="*/ 2579 h 4354"/>
                <a:gd name="T74" fmla="*/ 5167 w 5175"/>
                <a:gd name="T75" fmla="*/ 2489 h 4354"/>
                <a:gd name="T76" fmla="*/ 5167 w 5175"/>
                <a:gd name="T77" fmla="*/ 2489 h 4354"/>
                <a:gd name="T78" fmla="*/ 4543 w 5175"/>
                <a:gd name="T79" fmla="*/ 2456 h 4354"/>
                <a:gd name="T80" fmla="*/ 5167 w 5175"/>
                <a:gd name="T81" fmla="*/ 2319 h 4354"/>
                <a:gd name="T82" fmla="*/ 4543 w 5175"/>
                <a:gd name="T83" fmla="*/ 2071 h 4354"/>
                <a:gd name="T84" fmla="*/ 5167 w 5175"/>
                <a:gd name="T85" fmla="*/ 2144 h 4354"/>
                <a:gd name="T86" fmla="*/ 5167 w 5175"/>
                <a:gd name="T87" fmla="*/ 1891 h 4354"/>
                <a:gd name="T88" fmla="*/ 5167 w 5175"/>
                <a:gd name="T89" fmla="*/ 1798 h 4354"/>
                <a:gd name="T90" fmla="*/ 5167 w 5175"/>
                <a:gd name="T91" fmla="*/ 1798 h 4354"/>
                <a:gd name="T92" fmla="*/ 4543 w 5175"/>
                <a:gd name="T93" fmla="*/ 1406 h 4354"/>
                <a:gd name="T94" fmla="*/ 5167 w 5175"/>
                <a:gd name="T95" fmla="*/ 1626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5" h="4354">
                  <a:moveTo>
                    <a:pt x="5167" y="1479"/>
                  </a:moveTo>
                  <a:lnTo>
                    <a:pt x="5167" y="1370"/>
                  </a:lnTo>
                  <a:lnTo>
                    <a:pt x="4543" y="1008"/>
                  </a:lnTo>
                  <a:lnTo>
                    <a:pt x="4368" y="1058"/>
                  </a:lnTo>
                  <a:lnTo>
                    <a:pt x="4368" y="1100"/>
                  </a:lnTo>
                  <a:lnTo>
                    <a:pt x="3528" y="615"/>
                  </a:lnTo>
                  <a:lnTo>
                    <a:pt x="3287" y="696"/>
                  </a:lnTo>
                  <a:lnTo>
                    <a:pt x="3287" y="724"/>
                  </a:lnTo>
                  <a:lnTo>
                    <a:pt x="2028" y="0"/>
                  </a:lnTo>
                  <a:lnTo>
                    <a:pt x="90" y="615"/>
                  </a:lnTo>
                  <a:lnTo>
                    <a:pt x="90" y="821"/>
                  </a:lnTo>
                  <a:lnTo>
                    <a:pt x="0" y="845"/>
                  </a:lnTo>
                  <a:lnTo>
                    <a:pt x="0" y="3715"/>
                  </a:lnTo>
                  <a:lnTo>
                    <a:pt x="1955" y="4354"/>
                  </a:lnTo>
                  <a:lnTo>
                    <a:pt x="3287" y="3583"/>
                  </a:lnTo>
                  <a:lnTo>
                    <a:pt x="3287" y="3623"/>
                  </a:lnTo>
                  <a:lnTo>
                    <a:pt x="3469" y="3623"/>
                  </a:lnTo>
                  <a:lnTo>
                    <a:pt x="4368" y="3105"/>
                  </a:lnTo>
                  <a:lnTo>
                    <a:pt x="4368" y="3117"/>
                  </a:lnTo>
                  <a:lnTo>
                    <a:pt x="4500" y="3117"/>
                  </a:lnTo>
                  <a:lnTo>
                    <a:pt x="5175" y="2719"/>
                  </a:lnTo>
                  <a:lnTo>
                    <a:pt x="5175" y="1486"/>
                  </a:lnTo>
                  <a:lnTo>
                    <a:pt x="5167" y="1479"/>
                  </a:lnTo>
                  <a:lnTo>
                    <a:pt x="5167" y="1479"/>
                  </a:lnTo>
                  <a:lnTo>
                    <a:pt x="5167" y="1479"/>
                  </a:lnTo>
                  <a:close/>
                  <a:moveTo>
                    <a:pt x="2094" y="144"/>
                  </a:moveTo>
                  <a:lnTo>
                    <a:pt x="3287" y="797"/>
                  </a:lnTo>
                  <a:lnTo>
                    <a:pt x="3287" y="887"/>
                  </a:lnTo>
                  <a:lnTo>
                    <a:pt x="2094" y="277"/>
                  </a:lnTo>
                  <a:lnTo>
                    <a:pt x="2094" y="144"/>
                  </a:lnTo>
                  <a:lnTo>
                    <a:pt x="2094" y="144"/>
                  </a:lnTo>
                  <a:lnTo>
                    <a:pt x="2094" y="144"/>
                  </a:lnTo>
                  <a:close/>
                  <a:moveTo>
                    <a:pt x="2035" y="556"/>
                  </a:moveTo>
                  <a:lnTo>
                    <a:pt x="3287" y="1086"/>
                  </a:lnTo>
                  <a:lnTo>
                    <a:pt x="3287" y="1264"/>
                  </a:lnTo>
                  <a:lnTo>
                    <a:pt x="2035" y="814"/>
                  </a:lnTo>
                  <a:lnTo>
                    <a:pt x="2035" y="556"/>
                  </a:lnTo>
                  <a:lnTo>
                    <a:pt x="2035" y="556"/>
                  </a:lnTo>
                  <a:lnTo>
                    <a:pt x="2035" y="556"/>
                  </a:lnTo>
                  <a:close/>
                  <a:moveTo>
                    <a:pt x="2035" y="1100"/>
                  </a:moveTo>
                  <a:lnTo>
                    <a:pt x="3287" y="1455"/>
                  </a:lnTo>
                  <a:lnTo>
                    <a:pt x="3287" y="1626"/>
                  </a:lnTo>
                  <a:lnTo>
                    <a:pt x="2035" y="1370"/>
                  </a:lnTo>
                  <a:lnTo>
                    <a:pt x="2035" y="1100"/>
                  </a:lnTo>
                  <a:lnTo>
                    <a:pt x="2035" y="1100"/>
                  </a:lnTo>
                  <a:lnTo>
                    <a:pt x="2035" y="1100"/>
                  </a:lnTo>
                  <a:close/>
                  <a:moveTo>
                    <a:pt x="2035" y="1642"/>
                  </a:moveTo>
                  <a:lnTo>
                    <a:pt x="3287" y="1824"/>
                  </a:lnTo>
                  <a:lnTo>
                    <a:pt x="3287" y="1988"/>
                  </a:lnTo>
                  <a:lnTo>
                    <a:pt x="2035" y="1907"/>
                  </a:lnTo>
                  <a:lnTo>
                    <a:pt x="2035" y="1642"/>
                  </a:lnTo>
                  <a:lnTo>
                    <a:pt x="2035" y="1642"/>
                  </a:lnTo>
                  <a:lnTo>
                    <a:pt x="2035" y="1642"/>
                  </a:lnTo>
                  <a:close/>
                  <a:moveTo>
                    <a:pt x="2035" y="2203"/>
                  </a:moveTo>
                  <a:lnTo>
                    <a:pt x="3287" y="2179"/>
                  </a:lnTo>
                  <a:lnTo>
                    <a:pt x="3287" y="2359"/>
                  </a:lnTo>
                  <a:lnTo>
                    <a:pt x="2035" y="2456"/>
                  </a:lnTo>
                  <a:lnTo>
                    <a:pt x="2035" y="2203"/>
                  </a:lnTo>
                  <a:lnTo>
                    <a:pt x="2035" y="2203"/>
                  </a:lnTo>
                  <a:lnTo>
                    <a:pt x="2035" y="2203"/>
                  </a:lnTo>
                  <a:close/>
                  <a:moveTo>
                    <a:pt x="2035" y="2747"/>
                  </a:moveTo>
                  <a:lnTo>
                    <a:pt x="3287" y="2549"/>
                  </a:lnTo>
                  <a:lnTo>
                    <a:pt x="3287" y="2719"/>
                  </a:lnTo>
                  <a:lnTo>
                    <a:pt x="2035" y="3001"/>
                  </a:lnTo>
                  <a:lnTo>
                    <a:pt x="2035" y="2747"/>
                  </a:lnTo>
                  <a:lnTo>
                    <a:pt x="2035" y="2747"/>
                  </a:lnTo>
                  <a:lnTo>
                    <a:pt x="2035" y="2747"/>
                  </a:lnTo>
                  <a:close/>
                  <a:moveTo>
                    <a:pt x="2035" y="3287"/>
                  </a:moveTo>
                  <a:lnTo>
                    <a:pt x="3287" y="2918"/>
                  </a:lnTo>
                  <a:lnTo>
                    <a:pt x="3287" y="3081"/>
                  </a:lnTo>
                  <a:lnTo>
                    <a:pt x="2035" y="3557"/>
                  </a:lnTo>
                  <a:lnTo>
                    <a:pt x="2035" y="3287"/>
                  </a:lnTo>
                  <a:lnTo>
                    <a:pt x="2035" y="3287"/>
                  </a:lnTo>
                  <a:lnTo>
                    <a:pt x="2035" y="3287"/>
                  </a:lnTo>
                  <a:close/>
                  <a:moveTo>
                    <a:pt x="2035" y="4101"/>
                  </a:moveTo>
                  <a:lnTo>
                    <a:pt x="2035" y="3848"/>
                  </a:lnTo>
                  <a:lnTo>
                    <a:pt x="3287" y="3273"/>
                  </a:lnTo>
                  <a:lnTo>
                    <a:pt x="3287" y="3453"/>
                  </a:lnTo>
                  <a:lnTo>
                    <a:pt x="2035" y="4101"/>
                  </a:lnTo>
                  <a:lnTo>
                    <a:pt x="2035" y="4101"/>
                  </a:lnTo>
                  <a:lnTo>
                    <a:pt x="2035" y="4101"/>
                  </a:lnTo>
                  <a:close/>
                  <a:moveTo>
                    <a:pt x="3568" y="724"/>
                  </a:moveTo>
                  <a:lnTo>
                    <a:pt x="4368" y="1159"/>
                  </a:lnTo>
                  <a:lnTo>
                    <a:pt x="4368" y="1214"/>
                  </a:lnTo>
                  <a:lnTo>
                    <a:pt x="3568" y="814"/>
                  </a:lnTo>
                  <a:lnTo>
                    <a:pt x="3568" y="724"/>
                  </a:lnTo>
                  <a:lnTo>
                    <a:pt x="3568" y="724"/>
                  </a:lnTo>
                  <a:lnTo>
                    <a:pt x="3568" y="724"/>
                  </a:lnTo>
                  <a:close/>
                  <a:moveTo>
                    <a:pt x="3528" y="1001"/>
                  </a:moveTo>
                  <a:lnTo>
                    <a:pt x="4368" y="1354"/>
                  </a:lnTo>
                  <a:lnTo>
                    <a:pt x="4368" y="1486"/>
                  </a:lnTo>
                  <a:lnTo>
                    <a:pt x="3528" y="1183"/>
                  </a:lnTo>
                  <a:lnTo>
                    <a:pt x="3528" y="1001"/>
                  </a:lnTo>
                  <a:lnTo>
                    <a:pt x="3528" y="1001"/>
                  </a:lnTo>
                  <a:lnTo>
                    <a:pt x="3528" y="1001"/>
                  </a:lnTo>
                  <a:close/>
                  <a:moveTo>
                    <a:pt x="3528" y="1382"/>
                  </a:moveTo>
                  <a:lnTo>
                    <a:pt x="4368" y="1619"/>
                  </a:lnTo>
                  <a:lnTo>
                    <a:pt x="4368" y="1732"/>
                  </a:lnTo>
                  <a:lnTo>
                    <a:pt x="3528" y="1559"/>
                  </a:lnTo>
                  <a:lnTo>
                    <a:pt x="3528" y="1382"/>
                  </a:lnTo>
                  <a:lnTo>
                    <a:pt x="3528" y="1382"/>
                  </a:lnTo>
                  <a:lnTo>
                    <a:pt x="3528" y="1382"/>
                  </a:lnTo>
                  <a:close/>
                  <a:moveTo>
                    <a:pt x="3528" y="1751"/>
                  </a:moveTo>
                  <a:lnTo>
                    <a:pt x="4368" y="1872"/>
                  </a:lnTo>
                  <a:lnTo>
                    <a:pt x="4368" y="1988"/>
                  </a:lnTo>
                  <a:lnTo>
                    <a:pt x="3528" y="1931"/>
                  </a:lnTo>
                  <a:lnTo>
                    <a:pt x="3528" y="1751"/>
                  </a:lnTo>
                  <a:lnTo>
                    <a:pt x="3528" y="1751"/>
                  </a:lnTo>
                  <a:lnTo>
                    <a:pt x="3528" y="1751"/>
                  </a:lnTo>
                  <a:close/>
                  <a:moveTo>
                    <a:pt x="3528" y="2137"/>
                  </a:moveTo>
                  <a:lnTo>
                    <a:pt x="4368" y="2120"/>
                  </a:lnTo>
                  <a:lnTo>
                    <a:pt x="4368" y="2246"/>
                  </a:lnTo>
                  <a:lnTo>
                    <a:pt x="3528" y="2307"/>
                  </a:lnTo>
                  <a:lnTo>
                    <a:pt x="3528" y="2137"/>
                  </a:lnTo>
                  <a:lnTo>
                    <a:pt x="3528" y="2137"/>
                  </a:lnTo>
                  <a:lnTo>
                    <a:pt x="3528" y="2137"/>
                  </a:lnTo>
                  <a:close/>
                  <a:moveTo>
                    <a:pt x="3528" y="2513"/>
                  </a:moveTo>
                  <a:lnTo>
                    <a:pt x="4368" y="2385"/>
                  </a:lnTo>
                  <a:lnTo>
                    <a:pt x="4368" y="2499"/>
                  </a:lnTo>
                  <a:lnTo>
                    <a:pt x="3528" y="2688"/>
                  </a:lnTo>
                  <a:lnTo>
                    <a:pt x="3528" y="2513"/>
                  </a:lnTo>
                  <a:lnTo>
                    <a:pt x="3528" y="2513"/>
                  </a:lnTo>
                  <a:lnTo>
                    <a:pt x="3528" y="2513"/>
                  </a:lnTo>
                  <a:close/>
                  <a:moveTo>
                    <a:pt x="3528" y="2885"/>
                  </a:moveTo>
                  <a:lnTo>
                    <a:pt x="4368" y="2631"/>
                  </a:lnTo>
                  <a:lnTo>
                    <a:pt x="4368" y="2755"/>
                  </a:lnTo>
                  <a:lnTo>
                    <a:pt x="3528" y="3074"/>
                  </a:lnTo>
                  <a:lnTo>
                    <a:pt x="3528" y="2885"/>
                  </a:lnTo>
                  <a:lnTo>
                    <a:pt x="3528" y="2885"/>
                  </a:lnTo>
                  <a:lnTo>
                    <a:pt x="3528" y="2885"/>
                  </a:lnTo>
                  <a:close/>
                  <a:moveTo>
                    <a:pt x="3528" y="3443"/>
                  </a:moveTo>
                  <a:lnTo>
                    <a:pt x="3528" y="3273"/>
                  </a:lnTo>
                  <a:lnTo>
                    <a:pt x="4368" y="2885"/>
                  </a:lnTo>
                  <a:lnTo>
                    <a:pt x="4368" y="3008"/>
                  </a:lnTo>
                  <a:lnTo>
                    <a:pt x="3528" y="3443"/>
                  </a:lnTo>
                  <a:lnTo>
                    <a:pt x="3528" y="3443"/>
                  </a:lnTo>
                  <a:lnTo>
                    <a:pt x="3528" y="3443"/>
                  </a:lnTo>
                  <a:close/>
                  <a:moveTo>
                    <a:pt x="4574" y="1074"/>
                  </a:moveTo>
                  <a:lnTo>
                    <a:pt x="5149" y="1396"/>
                  </a:lnTo>
                  <a:lnTo>
                    <a:pt x="5149" y="1436"/>
                  </a:lnTo>
                  <a:lnTo>
                    <a:pt x="4574" y="1141"/>
                  </a:lnTo>
                  <a:lnTo>
                    <a:pt x="4574" y="1074"/>
                  </a:lnTo>
                  <a:lnTo>
                    <a:pt x="4574" y="1074"/>
                  </a:lnTo>
                  <a:lnTo>
                    <a:pt x="4574" y="1074"/>
                  </a:lnTo>
                  <a:close/>
                  <a:moveTo>
                    <a:pt x="5167" y="2669"/>
                  </a:moveTo>
                  <a:lnTo>
                    <a:pt x="4543" y="2991"/>
                  </a:lnTo>
                  <a:lnTo>
                    <a:pt x="4543" y="2868"/>
                  </a:lnTo>
                  <a:lnTo>
                    <a:pt x="5167" y="2579"/>
                  </a:lnTo>
                  <a:lnTo>
                    <a:pt x="5167" y="2669"/>
                  </a:lnTo>
                  <a:lnTo>
                    <a:pt x="5167" y="2669"/>
                  </a:lnTo>
                  <a:lnTo>
                    <a:pt x="5167" y="2669"/>
                  </a:lnTo>
                  <a:close/>
                  <a:moveTo>
                    <a:pt x="5167" y="2489"/>
                  </a:moveTo>
                  <a:lnTo>
                    <a:pt x="4543" y="2729"/>
                  </a:lnTo>
                  <a:lnTo>
                    <a:pt x="4543" y="2596"/>
                  </a:lnTo>
                  <a:lnTo>
                    <a:pt x="5167" y="2409"/>
                  </a:lnTo>
                  <a:lnTo>
                    <a:pt x="5167" y="2489"/>
                  </a:lnTo>
                  <a:lnTo>
                    <a:pt x="5167" y="2489"/>
                  </a:lnTo>
                  <a:lnTo>
                    <a:pt x="5167" y="2489"/>
                  </a:lnTo>
                  <a:close/>
                  <a:moveTo>
                    <a:pt x="5167" y="2319"/>
                  </a:moveTo>
                  <a:lnTo>
                    <a:pt x="4543" y="2456"/>
                  </a:lnTo>
                  <a:lnTo>
                    <a:pt x="4543" y="2331"/>
                  </a:lnTo>
                  <a:lnTo>
                    <a:pt x="5167" y="2234"/>
                  </a:lnTo>
                  <a:lnTo>
                    <a:pt x="5167" y="2319"/>
                  </a:lnTo>
                  <a:lnTo>
                    <a:pt x="5167" y="2319"/>
                  </a:lnTo>
                  <a:lnTo>
                    <a:pt x="5167" y="2319"/>
                  </a:lnTo>
                  <a:close/>
                  <a:moveTo>
                    <a:pt x="5167" y="2144"/>
                  </a:moveTo>
                  <a:lnTo>
                    <a:pt x="4543" y="2194"/>
                  </a:lnTo>
                  <a:lnTo>
                    <a:pt x="4543" y="2071"/>
                  </a:lnTo>
                  <a:lnTo>
                    <a:pt x="5167" y="2064"/>
                  </a:lnTo>
                  <a:lnTo>
                    <a:pt x="5167" y="2144"/>
                  </a:lnTo>
                  <a:lnTo>
                    <a:pt x="5167" y="2144"/>
                  </a:lnTo>
                  <a:lnTo>
                    <a:pt x="5167" y="2144"/>
                  </a:lnTo>
                  <a:close/>
                  <a:moveTo>
                    <a:pt x="5167" y="1974"/>
                  </a:moveTo>
                  <a:lnTo>
                    <a:pt x="4543" y="1931"/>
                  </a:lnTo>
                  <a:lnTo>
                    <a:pt x="4543" y="1806"/>
                  </a:lnTo>
                  <a:lnTo>
                    <a:pt x="5167" y="1891"/>
                  </a:lnTo>
                  <a:lnTo>
                    <a:pt x="5167" y="1974"/>
                  </a:lnTo>
                  <a:lnTo>
                    <a:pt x="5167" y="1974"/>
                  </a:lnTo>
                  <a:lnTo>
                    <a:pt x="5167" y="1974"/>
                  </a:lnTo>
                  <a:close/>
                  <a:moveTo>
                    <a:pt x="5167" y="1798"/>
                  </a:moveTo>
                  <a:lnTo>
                    <a:pt x="4543" y="1666"/>
                  </a:lnTo>
                  <a:lnTo>
                    <a:pt x="4543" y="1545"/>
                  </a:lnTo>
                  <a:lnTo>
                    <a:pt x="5167" y="1716"/>
                  </a:lnTo>
                  <a:lnTo>
                    <a:pt x="5167" y="1798"/>
                  </a:lnTo>
                  <a:lnTo>
                    <a:pt x="5167" y="1798"/>
                  </a:lnTo>
                  <a:lnTo>
                    <a:pt x="5167" y="1798"/>
                  </a:lnTo>
                  <a:close/>
                  <a:moveTo>
                    <a:pt x="5167" y="1626"/>
                  </a:moveTo>
                  <a:lnTo>
                    <a:pt x="4543" y="1406"/>
                  </a:lnTo>
                  <a:lnTo>
                    <a:pt x="4543" y="1280"/>
                  </a:lnTo>
                  <a:lnTo>
                    <a:pt x="5167" y="1545"/>
                  </a:lnTo>
                  <a:lnTo>
                    <a:pt x="5167" y="1626"/>
                  </a:lnTo>
                  <a:lnTo>
                    <a:pt x="5167" y="1626"/>
                  </a:lnTo>
                  <a:lnTo>
                    <a:pt x="5167" y="1626"/>
                  </a:lnTo>
                  <a:close/>
                </a:path>
              </a:pathLst>
            </a:custGeom>
            <a:solidFill>
              <a:schemeClr val="tx1"/>
            </a:solidFill>
            <a:ln>
              <a:noFill/>
            </a:ln>
          </p:spPr>
          <p:txBody>
            <a:bodyPr vert="horz" wrap="square" lIns="91427" tIns="91427" rIns="91427" bIns="45713" numCol="1" anchor="t" anchorCtr="0" compatLnSpc="1">
              <a:prstTxWarp prst="textNoShape">
                <a:avLst/>
              </a:prstTxWarp>
            </a:bodyPr>
            <a:lstStyle/>
            <a:p>
              <a:pPr defTabSz="932563"/>
              <a:endParaRPr lang="en-US">
                <a:solidFill>
                  <a:srgbClr val="FFFFFF"/>
                </a:solidFill>
              </a:endParaRPr>
            </a:p>
          </p:txBody>
        </p:sp>
      </p:grpSp>
      <p:grpSp>
        <p:nvGrpSpPr>
          <p:cNvPr id="69" name="Group 68"/>
          <p:cNvGrpSpPr/>
          <p:nvPr/>
        </p:nvGrpSpPr>
        <p:grpSpPr>
          <a:xfrm>
            <a:off x="443096" y="3967096"/>
            <a:ext cx="3794222" cy="1362263"/>
            <a:chOff x="460375" y="3967162"/>
            <a:chExt cx="3794760" cy="1362456"/>
          </a:xfrm>
        </p:grpSpPr>
        <p:sp>
          <p:nvSpPr>
            <p:cNvPr id="7" name="Rectangle 6"/>
            <p:cNvSpPr/>
            <p:nvPr/>
          </p:nvSpPr>
          <p:spPr bwMode="auto">
            <a:xfrm>
              <a:off x="460375" y="3967162"/>
              <a:ext cx="3794760" cy="136245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28567" tIns="146283" rIns="182854" bIns="146283" numCol="1" rtlCol="0" anchor="t" anchorCtr="0" compatLnSpc="1">
              <a:prstTxWarp prst="textNoShape">
                <a:avLst/>
              </a:prstTxWarp>
            </a:bodyPr>
            <a:lstStyle/>
            <a:p>
              <a:pPr defTabSz="932219" fontAlgn="base">
                <a:lnSpc>
                  <a:spcPct val="95000"/>
                </a:lnSpc>
                <a:spcBef>
                  <a:spcPct val="0"/>
                </a:spcBef>
                <a:spcAft>
                  <a:spcPct val="0"/>
                </a:spcAft>
              </a:pPr>
              <a:r>
                <a:rPr lang="en-US" sz="2400" dirty="0">
                  <a:gradFill>
                    <a:gsLst>
                      <a:gs pos="16814">
                        <a:srgbClr val="FFFFFF"/>
                      </a:gs>
                      <a:gs pos="46000">
                        <a:srgbClr val="FFFFFF"/>
                      </a:gs>
                    </a:gsLst>
                    <a:lin ang="5400000" scaled="0"/>
                  </a:gradFill>
                </a:rPr>
                <a:t>System Center has managed Linux and</a:t>
              </a:r>
            </a:p>
            <a:p>
              <a:pPr defTabSz="932219" fontAlgn="base">
                <a:lnSpc>
                  <a:spcPct val="95000"/>
                </a:lnSpc>
                <a:spcBef>
                  <a:spcPct val="0"/>
                </a:spcBef>
                <a:spcAft>
                  <a:spcPct val="0"/>
                </a:spcAft>
              </a:pPr>
              <a:r>
                <a:rPr lang="en-US" sz="2400" dirty="0">
                  <a:gradFill>
                    <a:gsLst>
                      <a:gs pos="16814">
                        <a:srgbClr val="FFFFFF"/>
                      </a:gs>
                      <a:gs pos="46000">
                        <a:srgbClr val="FFFFFF"/>
                      </a:gs>
                    </a:gsLst>
                    <a:lin ang="5400000" scaled="0"/>
                  </a:gradFill>
                </a:rPr>
                <a:t>UNIX servers since 2009</a:t>
              </a:r>
            </a:p>
          </p:txBody>
        </p:sp>
        <p:sp>
          <p:nvSpPr>
            <p:cNvPr id="68" name="Rectangle 67"/>
            <p:cNvSpPr/>
            <p:nvPr/>
          </p:nvSpPr>
          <p:spPr bwMode="auto">
            <a:xfrm rot="10800000">
              <a:off x="460376" y="3967162"/>
              <a:ext cx="101600" cy="1359191"/>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19" fontAlgn="base">
                <a:lnSpc>
                  <a:spcPct val="95000"/>
                </a:lnSpc>
                <a:spcBef>
                  <a:spcPct val="0"/>
                </a:spcBef>
                <a:spcAft>
                  <a:spcPct val="0"/>
                </a:spcAft>
              </a:pPr>
              <a:endParaRPr lang="en-US" dirty="0">
                <a:gradFill>
                  <a:gsLst>
                    <a:gs pos="16814">
                      <a:srgbClr val="FFFFFF"/>
                    </a:gs>
                    <a:gs pos="46000">
                      <a:srgbClr val="FFFFFF"/>
                    </a:gs>
                  </a:gsLst>
                  <a:lin ang="5400000" scaled="0"/>
                </a:gradFill>
              </a:endParaRPr>
            </a:p>
          </p:txBody>
        </p:sp>
      </p:grpSp>
      <p:grpSp>
        <p:nvGrpSpPr>
          <p:cNvPr id="89" name="Group 88"/>
          <p:cNvGrpSpPr/>
          <p:nvPr/>
        </p:nvGrpSpPr>
        <p:grpSpPr>
          <a:xfrm>
            <a:off x="472529" y="1882429"/>
            <a:ext cx="3794222" cy="1358998"/>
            <a:chOff x="460375" y="1882909"/>
            <a:chExt cx="3794760" cy="1359191"/>
          </a:xfrm>
        </p:grpSpPr>
        <p:grpSp>
          <p:nvGrpSpPr>
            <p:cNvPr id="55" name="Group 54"/>
            <p:cNvGrpSpPr/>
            <p:nvPr/>
          </p:nvGrpSpPr>
          <p:grpSpPr>
            <a:xfrm>
              <a:off x="460375" y="1882909"/>
              <a:ext cx="3794760" cy="1359191"/>
              <a:chOff x="460375" y="1882909"/>
              <a:chExt cx="3794760" cy="1359191"/>
            </a:xfrm>
          </p:grpSpPr>
          <p:sp>
            <p:nvSpPr>
              <p:cNvPr id="4" name="Rectangle 3"/>
              <p:cNvSpPr/>
              <p:nvPr/>
            </p:nvSpPr>
            <p:spPr bwMode="auto">
              <a:xfrm>
                <a:off x="460375" y="1882909"/>
                <a:ext cx="3794760" cy="135919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28567" tIns="91427" rIns="182854" bIns="146283" numCol="1" rtlCol="0" anchor="t" anchorCtr="0" compatLnSpc="1">
                <a:prstTxWarp prst="textNoShape">
                  <a:avLst/>
                </a:prstTxWarp>
              </a:bodyPr>
              <a:lstStyle/>
              <a:p>
                <a:pPr defTabSz="932219" fontAlgn="base">
                  <a:lnSpc>
                    <a:spcPct val="95000"/>
                  </a:lnSpc>
                  <a:spcBef>
                    <a:spcPct val="0"/>
                  </a:spcBef>
                  <a:spcAft>
                    <a:spcPct val="0"/>
                  </a:spcAft>
                </a:pPr>
                <a:r>
                  <a:rPr lang="en-US" sz="2000" dirty="0">
                    <a:gradFill>
                      <a:gsLst>
                        <a:gs pos="16814">
                          <a:srgbClr val="FFFFFF"/>
                        </a:gs>
                        <a:gs pos="46000">
                          <a:srgbClr val="FFFFFF"/>
                        </a:gs>
                      </a:gsLst>
                      <a:lin ang="5400000" scaled="0"/>
                    </a:gradFill>
                  </a:rPr>
                  <a:t>20+% of IaaS VMs </a:t>
                </a:r>
                <a:br>
                  <a:rPr lang="en-US" sz="2000" dirty="0">
                    <a:gradFill>
                      <a:gsLst>
                        <a:gs pos="16814">
                          <a:srgbClr val="FFFFFF"/>
                        </a:gs>
                        <a:gs pos="46000">
                          <a:srgbClr val="FFFFFF"/>
                        </a:gs>
                      </a:gsLst>
                      <a:lin ang="5400000" scaled="0"/>
                    </a:gradFill>
                  </a:rPr>
                </a:br>
                <a:r>
                  <a:rPr lang="en-US" sz="2000" dirty="0">
                    <a:gradFill>
                      <a:gsLst>
                        <a:gs pos="16814">
                          <a:srgbClr val="FFFFFF"/>
                        </a:gs>
                        <a:gs pos="46000">
                          <a:srgbClr val="FFFFFF"/>
                        </a:gs>
                      </a:gsLst>
                      <a:lin ang="5400000" scaled="0"/>
                    </a:gradFill>
                  </a:rPr>
                  <a:t>in Azure run Linux</a:t>
                </a:r>
              </a:p>
            </p:txBody>
          </p:sp>
          <p:sp>
            <p:nvSpPr>
              <p:cNvPr id="12" name="Rectangle 11"/>
              <p:cNvSpPr/>
              <p:nvPr/>
            </p:nvSpPr>
            <p:spPr bwMode="auto">
              <a:xfrm rot="10800000">
                <a:off x="460375" y="1882909"/>
                <a:ext cx="101600" cy="1359191"/>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91427" rIns="182854" bIns="146283" numCol="1" rtlCol="0" anchor="t" anchorCtr="0" compatLnSpc="1">
                <a:prstTxWarp prst="textNoShape">
                  <a:avLst/>
                </a:prstTxWarp>
              </a:bodyPr>
              <a:lstStyle/>
              <a:p>
                <a:pPr defTabSz="932219" fontAlgn="base">
                  <a:lnSpc>
                    <a:spcPct val="95000"/>
                  </a:lnSpc>
                  <a:spcBef>
                    <a:spcPct val="0"/>
                  </a:spcBef>
                  <a:spcAft>
                    <a:spcPct val="0"/>
                  </a:spcAft>
                </a:pPr>
                <a:endParaRPr lang="en-US" dirty="0">
                  <a:gradFill>
                    <a:gsLst>
                      <a:gs pos="16814">
                        <a:srgbClr val="FFFFFF"/>
                      </a:gs>
                      <a:gs pos="46000">
                        <a:srgbClr val="FFFFFF"/>
                      </a:gs>
                    </a:gsLst>
                    <a:lin ang="5400000" scaled="0"/>
                  </a:gradFill>
                </a:endParaRPr>
              </a:p>
            </p:txBody>
          </p:sp>
        </p:grpSp>
        <p:grpSp>
          <p:nvGrpSpPr>
            <p:cNvPr id="75" name="Group 74"/>
            <p:cNvGrpSpPr/>
            <p:nvPr/>
          </p:nvGrpSpPr>
          <p:grpSpPr>
            <a:xfrm>
              <a:off x="3387002" y="2515722"/>
              <a:ext cx="675178" cy="617758"/>
              <a:chOff x="7275676" y="1017047"/>
              <a:chExt cx="625799" cy="572579"/>
            </a:xfrm>
          </p:grpSpPr>
          <p:sp>
            <p:nvSpPr>
              <p:cNvPr id="83" name="Rectangle 82"/>
              <p:cNvSpPr/>
              <p:nvPr/>
            </p:nvSpPr>
            <p:spPr bwMode="auto">
              <a:xfrm>
                <a:off x="7312822" y="1049624"/>
                <a:ext cx="554832" cy="3791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91427"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4" name="Group 4"/>
              <p:cNvGrpSpPr>
                <a:grpSpLocks noChangeAspect="1"/>
              </p:cNvGrpSpPr>
              <p:nvPr/>
            </p:nvGrpSpPr>
            <p:grpSpPr bwMode="auto">
              <a:xfrm>
                <a:off x="7275676" y="1017047"/>
                <a:ext cx="625799" cy="572579"/>
                <a:chOff x="4030" y="1558"/>
                <a:chExt cx="341" cy="312"/>
              </a:xfrm>
              <a:solidFill>
                <a:srgbClr val="00188F"/>
              </a:solidFill>
            </p:grpSpPr>
            <p:sp>
              <p:nvSpPr>
                <p:cNvPr id="85" name="Freeform 5"/>
                <p:cNvSpPr>
                  <a:spLocks noEditPoints="1"/>
                </p:cNvSpPr>
                <p:nvPr/>
              </p:nvSpPr>
              <p:spPr bwMode="auto">
                <a:xfrm>
                  <a:off x="4030" y="1558"/>
                  <a:ext cx="341" cy="312"/>
                </a:xfrm>
                <a:custGeom>
                  <a:avLst/>
                  <a:gdLst>
                    <a:gd name="T0" fmla="*/ 563 w 599"/>
                    <a:gd name="T1" fmla="*/ 0 h 553"/>
                    <a:gd name="T2" fmla="*/ 33 w 599"/>
                    <a:gd name="T3" fmla="*/ 0 h 553"/>
                    <a:gd name="T4" fmla="*/ 0 w 599"/>
                    <a:gd name="T5" fmla="*/ 34 h 553"/>
                    <a:gd name="T6" fmla="*/ 0 w 599"/>
                    <a:gd name="T7" fmla="*/ 404 h 553"/>
                    <a:gd name="T8" fmla="*/ 33 w 599"/>
                    <a:gd name="T9" fmla="*/ 438 h 553"/>
                    <a:gd name="T10" fmla="*/ 214 w 599"/>
                    <a:gd name="T11" fmla="*/ 438 h 553"/>
                    <a:gd name="T12" fmla="*/ 93 w 599"/>
                    <a:gd name="T13" fmla="*/ 517 h 553"/>
                    <a:gd name="T14" fmla="*/ 93 w 599"/>
                    <a:gd name="T15" fmla="*/ 553 h 553"/>
                    <a:gd name="T16" fmla="*/ 484 w 599"/>
                    <a:gd name="T17" fmla="*/ 553 h 553"/>
                    <a:gd name="T18" fmla="*/ 484 w 599"/>
                    <a:gd name="T19" fmla="*/ 517 h 553"/>
                    <a:gd name="T20" fmla="*/ 377 w 599"/>
                    <a:gd name="T21" fmla="*/ 438 h 553"/>
                    <a:gd name="T22" fmla="*/ 563 w 599"/>
                    <a:gd name="T23" fmla="*/ 438 h 553"/>
                    <a:gd name="T24" fmla="*/ 599 w 599"/>
                    <a:gd name="T25" fmla="*/ 404 h 553"/>
                    <a:gd name="T26" fmla="*/ 599 w 599"/>
                    <a:gd name="T27" fmla="*/ 34 h 553"/>
                    <a:gd name="T28" fmla="*/ 563 w 599"/>
                    <a:gd name="T29" fmla="*/ 0 h 553"/>
                    <a:gd name="T30" fmla="*/ 553 w 599"/>
                    <a:gd name="T31" fmla="*/ 47 h 553"/>
                    <a:gd name="T32" fmla="*/ 553 w 599"/>
                    <a:gd name="T33" fmla="*/ 392 h 553"/>
                    <a:gd name="T34" fmla="*/ 47 w 599"/>
                    <a:gd name="T35" fmla="*/ 392 h 553"/>
                    <a:gd name="T36" fmla="*/ 47 w 599"/>
                    <a:gd name="T37" fmla="*/ 47 h 553"/>
                    <a:gd name="T38" fmla="*/ 554 w 599"/>
                    <a:gd name="T39" fmla="*/ 46 h 553"/>
                    <a:gd name="T40" fmla="*/ 553 w 599"/>
                    <a:gd name="T41" fmla="*/ 4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553">
                      <a:moveTo>
                        <a:pt x="563" y="0"/>
                      </a:moveTo>
                      <a:lnTo>
                        <a:pt x="33" y="0"/>
                      </a:lnTo>
                      <a:cubicBezTo>
                        <a:pt x="15" y="0"/>
                        <a:pt x="0" y="17"/>
                        <a:pt x="0" y="34"/>
                      </a:cubicBezTo>
                      <a:lnTo>
                        <a:pt x="0" y="404"/>
                      </a:lnTo>
                      <a:cubicBezTo>
                        <a:pt x="0" y="422"/>
                        <a:pt x="15" y="438"/>
                        <a:pt x="33" y="438"/>
                      </a:cubicBezTo>
                      <a:lnTo>
                        <a:pt x="214" y="438"/>
                      </a:lnTo>
                      <a:cubicBezTo>
                        <a:pt x="234" y="507"/>
                        <a:pt x="208" y="517"/>
                        <a:pt x="93" y="517"/>
                      </a:cubicBezTo>
                      <a:lnTo>
                        <a:pt x="93" y="553"/>
                      </a:lnTo>
                      <a:lnTo>
                        <a:pt x="484" y="553"/>
                      </a:lnTo>
                      <a:lnTo>
                        <a:pt x="484" y="517"/>
                      </a:lnTo>
                      <a:cubicBezTo>
                        <a:pt x="369" y="517"/>
                        <a:pt x="357" y="507"/>
                        <a:pt x="377" y="438"/>
                      </a:cubicBezTo>
                      <a:lnTo>
                        <a:pt x="563" y="438"/>
                      </a:lnTo>
                      <a:cubicBezTo>
                        <a:pt x="581" y="438"/>
                        <a:pt x="599" y="422"/>
                        <a:pt x="599" y="404"/>
                      </a:cubicBezTo>
                      <a:lnTo>
                        <a:pt x="599" y="34"/>
                      </a:lnTo>
                      <a:cubicBezTo>
                        <a:pt x="599" y="17"/>
                        <a:pt x="581" y="0"/>
                        <a:pt x="563" y="0"/>
                      </a:cubicBezTo>
                      <a:close/>
                      <a:moveTo>
                        <a:pt x="553" y="47"/>
                      </a:moveTo>
                      <a:lnTo>
                        <a:pt x="553" y="392"/>
                      </a:lnTo>
                      <a:lnTo>
                        <a:pt x="47" y="392"/>
                      </a:lnTo>
                      <a:lnTo>
                        <a:pt x="47" y="47"/>
                      </a:lnTo>
                      <a:lnTo>
                        <a:pt x="554" y="46"/>
                      </a:lnTo>
                      <a:lnTo>
                        <a:pt x="553" y="47"/>
                      </a:lnTo>
                      <a:close/>
                    </a:path>
                  </a:pathLst>
                </a:custGeom>
                <a:solidFill>
                  <a:schemeClr val="tx1"/>
                </a:solidFill>
                <a:ln w="0">
                  <a:noFill/>
                  <a:prstDash val="solid"/>
                  <a:round/>
                  <a:headEnd/>
                  <a:tailEnd/>
                </a:ln>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86" name="Freeform 6"/>
                <p:cNvSpPr>
                  <a:spLocks/>
                </p:cNvSpPr>
                <p:nvPr/>
              </p:nvSpPr>
              <p:spPr bwMode="auto">
                <a:xfrm>
                  <a:off x="4144" y="1615"/>
                  <a:ext cx="106" cy="61"/>
                </a:xfrm>
                <a:custGeom>
                  <a:avLst/>
                  <a:gdLst>
                    <a:gd name="T0" fmla="*/ 106 w 106"/>
                    <a:gd name="T1" fmla="*/ 30 h 61"/>
                    <a:gd name="T2" fmla="*/ 53 w 106"/>
                    <a:gd name="T3" fmla="*/ 0 h 61"/>
                    <a:gd name="T4" fmla="*/ 0 w 106"/>
                    <a:gd name="T5" fmla="*/ 30 h 61"/>
                    <a:gd name="T6" fmla="*/ 0 w 106"/>
                    <a:gd name="T7" fmla="*/ 31 h 61"/>
                    <a:gd name="T8" fmla="*/ 53 w 106"/>
                    <a:gd name="T9" fmla="*/ 61 h 61"/>
                    <a:gd name="T10" fmla="*/ 106 w 106"/>
                    <a:gd name="T11" fmla="*/ 31 h 61"/>
                    <a:gd name="T12" fmla="*/ 106 w 106"/>
                    <a:gd name="T13" fmla="*/ 30 h 61"/>
                  </a:gdLst>
                  <a:ahLst/>
                  <a:cxnLst>
                    <a:cxn ang="0">
                      <a:pos x="T0" y="T1"/>
                    </a:cxn>
                    <a:cxn ang="0">
                      <a:pos x="T2" y="T3"/>
                    </a:cxn>
                    <a:cxn ang="0">
                      <a:pos x="T4" y="T5"/>
                    </a:cxn>
                    <a:cxn ang="0">
                      <a:pos x="T6" y="T7"/>
                    </a:cxn>
                    <a:cxn ang="0">
                      <a:pos x="T8" y="T9"/>
                    </a:cxn>
                    <a:cxn ang="0">
                      <a:pos x="T10" y="T11"/>
                    </a:cxn>
                    <a:cxn ang="0">
                      <a:pos x="T12" y="T13"/>
                    </a:cxn>
                  </a:cxnLst>
                  <a:rect l="0" t="0" r="r" b="b"/>
                  <a:pathLst>
                    <a:path w="106" h="61">
                      <a:moveTo>
                        <a:pt x="106" y="30"/>
                      </a:moveTo>
                      <a:lnTo>
                        <a:pt x="53" y="0"/>
                      </a:lnTo>
                      <a:lnTo>
                        <a:pt x="0" y="30"/>
                      </a:lnTo>
                      <a:lnTo>
                        <a:pt x="0" y="31"/>
                      </a:lnTo>
                      <a:lnTo>
                        <a:pt x="53" y="61"/>
                      </a:lnTo>
                      <a:lnTo>
                        <a:pt x="106" y="31"/>
                      </a:lnTo>
                      <a:lnTo>
                        <a:pt x="106"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87" name="Freeform 7"/>
                <p:cNvSpPr>
                  <a:spLocks/>
                </p:cNvSpPr>
                <p:nvPr/>
              </p:nvSpPr>
              <p:spPr bwMode="auto">
                <a:xfrm>
                  <a:off x="4202" y="1655"/>
                  <a:ext cx="53" cy="90"/>
                </a:xfrm>
                <a:custGeom>
                  <a:avLst/>
                  <a:gdLst>
                    <a:gd name="T0" fmla="*/ 0 w 53"/>
                    <a:gd name="T1" fmla="*/ 30 h 90"/>
                    <a:gd name="T2" fmla="*/ 0 w 53"/>
                    <a:gd name="T3" fmla="*/ 90 h 90"/>
                    <a:gd name="T4" fmla="*/ 53 w 53"/>
                    <a:gd name="T5" fmla="*/ 60 h 90"/>
                    <a:gd name="T6" fmla="*/ 53 w 53"/>
                    <a:gd name="T7" fmla="*/ 0 h 90"/>
                    <a:gd name="T8" fmla="*/ 0 w 53"/>
                    <a:gd name="T9" fmla="*/ 30 h 90"/>
                  </a:gdLst>
                  <a:ahLst/>
                  <a:cxnLst>
                    <a:cxn ang="0">
                      <a:pos x="T0" y="T1"/>
                    </a:cxn>
                    <a:cxn ang="0">
                      <a:pos x="T2" y="T3"/>
                    </a:cxn>
                    <a:cxn ang="0">
                      <a:pos x="T4" y="T5"/>
                    </a:cxn>
                    <a:cxn ang="0">
                      <a:pos x="T6" y="T7"/>
                    </a:cxn>
                    <a:cxn ang="0">
                      <a:pos x="T8" y="T9"/>
                    </a:cxn>
                  </a:cxnLst>
                  <a:rect l="0" t="0" r="r" b="b"/>
                  <a:pathLst>
                    <a:path w="53" h="90">
                      <a:moveTo>
                        <a:pt x="0" y="30"/>
                      </a:moveTo>
                      <a:lnTo>
                        <a:pt x="0" y="90"/>
                      </a:lnTo>
                      <a:lnTo>
                        <a:pt x="53" y="60"/>
                      </a:lnTo>
                      <a:lnTo>
                        <a:pt x="53" y="0"/>
                      </a:lnTo>
                      <a:lnTo>
                        <a:pt x="0"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sp>
              <p:nvSpPr>
                <p:cNvPr id="88" name="Freeform 8"/>
                <p:cNvSpPr>
                  <a:spLocks/>
                </p:cNvSpPr>
                <p:nvPr/>
              </p:nvSpPr>
              <p:spPr bwMode="auto">
                <a:xfrm>
                  <a:off x="4139" y="1655"/>
                  <a:ext cx="53" cy="90"/>
                </a:xfrm>
                <a:custGeom>
                  <a:avLst/>
                  <a:gdLst>
                    <a:gd name="T0" fmla="*/ 53 w 53"/>
                    <a:gd name="T1" fmla="*/ 30 h 90"/>
                    <a:gd name="T2" fmla="*/ 0 w 53"/>
                    <a:gd name="T3" fmla="*/ 0 h 90"/>
                    <a:gd name="T4" fmla="*/ 0 w 53"/>
                    <a:gd name="T5" fmla="*/ 60 h 90"/>
                    <a:gd name="T6" fmla="*/ 53 w 53"/>
                    <a:gd name="T7" fmla="*/ 90 h 90"/>
                    <a:gd name="T8" fmla="*/ 53 w 53"/>
                    <a:gd name="T9" fmla="*/ 30 h 90"/>
                  </a:gdLst>
                  <a:ahLst/>
                  <a:cxnLst>
                    <a:cxn ang="0">
                      <a:pos x="T0" y="T1"/>
                    </a:cxn>
                    <a:cxn ang="0">
                      <a:pos x="T2" y="T3"/>
                    </a:cxn>
                    <a:cxn ang="0">
                      <a:pos x="T4" y="T5"/>
                    </a:cxn>
                    <a:cxn ang="0">
                      <a:pos x="T6" y="T7"/>
                    </a:cxn>
                    <a:cxn ang="0">
                      <a:pos x="T8" y="T9"/>
                    </a:cxn>
                  </a:cxnLst>
                  <a:rect l="0" t="0" r="r" b="b"/>
                  <a:pathLst>
                    <a:path w="53" h="90">
                      <a:moveTo>
                        <a:pt x="53" y="30"/>
                      </a:moveTo>
                      <a:lnTo>
                        <a:pt x="0" y="0"/>
                      </a:lnTo>
                      <a:lnTo>
                        <a:pt x="0" y="60"/>
                      </a:lnTo>
                      <a:lnTo>
                        <a:pt x="53" y="90"/>
                      </a:lnTo>
                      <a:lnTo>
                        <a:pt x="53"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91427" rIns="91427" bIns="45713" numCol="1" anchor="t" anchorCtr="0" compatLnSpc="1">
                  <a:prstTxWarp prst="textNoShape">
                    <a:avLst/>
                  </a:prstTxWarp>
                </a:bodyPr>
                <a:lstStyle/>
                <a:p>
                  <a:pPr defTabSz="932563"/>
                  <a:endParaRPr lang="en-US">
                    <a:solidFill>
                      <a:srgbClr val="505050"/>
                    </a:solidFill>
                  </a:endParaRPr>
                </a:p>
              </p:txBody>
            </p:sp>
          </p:grpSp>
        </p:grpSp>
      </p:grpSp>
      <p:sp>
        <p:nvSpPr>
          <p:cNvPr id="72" name="Rectangle 71"/>
          <p:cNvSpPr/>
          <p:nvPr/>
        </p:nvSpPr>
        <p:spPr bwMode="auto">
          <a:xfrm>
            <a:off x="4237241" y="1809427"/>
            <a:ext cx="98310" cy="3554451"/>
          </a:xfrm>
          <a:prstGeom prst="rect">
            <a:avLst/>
          </a:prstGeom>
          <a:solidFill>
            <a:srgbClr val="4F4F4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4" name="Rectangle 53"/>
          <p:cNvSpPr/>
          <p:nvPr/>
        </p:nvSpPr>
        <p:spPr>
          <a:xfrm>
            <a:off x="458018" y="3309098"/>
            <a:ext cx="5968746" cy="659067"/>
          </a:xfrm>
          <a:prstGeom prst="rect">
            <a:avLst/>
          </a:prstGeom>
        </p:spPr>
        <p:txBody>
          <a:bodyPr wrap="none">
            <a:spAutoFit/>
          </a:bodyPr>
          <a:lstStyle/>
          <a:p>
            <a:pPr defTabSz="932563"/>
            <a:r>
              <a:rPr lang="en-US" sz="3599" dirty="0">
                <a:solidFill>
                  <a:srgbClr val="47D8FF"/>
                </a:solidFill>
                <a:latin typeface="Segoe UI Light"/>
              </a:rPr>
              <a:t>We’ve been at this for a while</a:t>
            </a:r>
          </a:p>
        </p:txBody>
      </p:sp>
      <p:sp>
        <p:nvSpPr>
          <p:cNvPr id="71" name="Rectangle 70"/>
          <p:cNvSpPr/>
          <p:nvPr/>
        </p:nvSpPr>
        <p:spPr bwMode="auto">
          <a:xfrm>
            <a:off x="-685" y="1801593"/>
            <a:ext cx="473213" cy="5124184"/>
          </a:xfrm>
          <a:prstGeom prst="rect">
            <a:avLst/>
          </a:prstGeom>
          <a:solidFill>
            <a:srgbClr val="4F4F4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971654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decel="10000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600" fill="hold"/>
                                        <p:tgtEl>
                                          <p:spTgt spid="89"/>
                                        </p:tgtEl>
                                        <p:attrNameLst>
                                          <p:attrName>ppt_x</p:attrName>
                                        </p:attrNameLst>
                                      </p:cBhvr>
                                      <p:tavLst>
                                        <p:tav tm="0">
                                          <p:val>
                                            <p:strVal val="0-#ppt_w/2"/>
                                          </p:val>
                                        </p:tav>
                                        <p:tav tm="100000">
                                          <p:val>
                                            <p:strVal val="#ppt_x"/>
                                          </p:val>
                                        </p:tav>
                                      </p:tavLst>
                                    </p:anim>
                                    <p:anim calcmode="lin" valueType="num">
                                      <p:cBhvr additive="base">
                                        <p:cTn id="13" dur="6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decel="10000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750" fill="hold"/>
                                        <p:tgtEl>
                                          <p:spTgt spid="45"/>
                                        </p:tgtEl>
                                        <p:attrNameLst>
                                          <p:attrName>ppt_x</p:attrName>
                                        </p:attrNameLst>
                                      </p:cBhvr>
                                      <p:tavLst>
                                        <p:tav tm="0">
                                          <p:val>
                                            <p:strVal val="0-#ppt_w/2"/>
                                          </p:val>
                                        </p:tav>
                                        <p:tav tm="100000">
                                          <p:val>
                                            <p:strVal val="#ppt_x"/>
                                          </p:val>
                                        </p:tav>
                                      </p:tavLst>
                                    </p:anim>
                                    <p:anim calcmode="lin" valueType="num">
                                      <p:cBhvr additive="base">
                                        <p:cTn id="19"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decel="10000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800" fill="hold"/>
                                        <p:tgtEl>
                                          <p:spTgt spid="46"/>
                                        </p:tgtEl>
                                        <p:attrNameLst>
                                          <p:attrName>ppt_x</p:attrName>
                                        </p:attrNameLst>
                                      </p:cBhvr>
                                      <p:tavLst>
                                        <p:tav tm="0">
                                          <p:val>
                                            <p:strVal val="0-#ppt_w/2"/>
                                          </p:val>
                                        </p:tav>
                                        <p:tav tm="100000">
                                          <p:val>
                                            <p:strVal val="#ppt_x"/>
                                          </p:val>
                                        </p:tav>
                                      </p:tavLst>
                                    </p:anim>
                                    <p:anim calcmode="lin" valueType="num">
                                      <p:cBhvr additive="base">
                                        <p:cTn id="25" dur="8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decel="10000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600" fill="hold"/>
                                        <p:tgtEl>
                                          <p:spTgt spid="69"/>
                                        </p:tgtEl>
                                        <p:attrNameLst>
                                          <p:attrName>ppt_x</p:attrName>
                                        </p:attrNameLst>
                                      </p:cBhvr>
                                      <p:tavLst>
                                        <p:tav tm="0">
                                          <p:val>
                                            <p:strVal val="0-#ppt_w/2"/>
                                          </p:val>
                                        </p:tav>
                                        <p:tav tm="100000">
                                          <p:val>
                                            <p:strVal val="#ppt_x"/>
                                          </p:val>
                                        </p:tav>
                                      </p:tavLst>
                                    </p:anim>
                                    <p:anim calcmode="lin" valueType="num">
                                      <p:cBhvr additive="base">
                                        <p:cTn id="36" dur="6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decel="10000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750" fill="hold"/>
                                        <p:tgtEl>
                                          <p:spTgt spid="53"/>
                                        </p:tgtEl>
                                        <p:attrNameLst>
                                          <p:attrName>ppt_x</p:attrName>
                                        </p:attrNameLst>
                                      </p:cBhvr>
                                      <p:tavLst>
                                        <p:tav tm="0">
                                          <p:val>
                                            <p:strVal val="0-#ppt_w/2"/>
                                          </p:val>
                                        </p:tav>
                                        <p:tav tm="100000">
                                          <p:val>
                                            <p:strVal val="#ppt_x"/>
                                          </p:val>
                                        </p:tav>
                                      </p:tavLst>
                                    </p:anim>
                                    <p:anim calcmode="lin" valueType="num">
                                      <p:cBhvr additive="base">
                                        <p:cTn id="42"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decel="10000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800" fill="hold"/>
                                        <p:tgtEl>
                                          <p:spTgt spid="50"/>
                                        </p:tgtEl>
                                        <p:attrNameLst>
                                          <p:attrName>ppt_x</p:attrName>
                                        </p:attrNameLst>
                                      </p:cBhvr>
                                      <p:tavLst>
                                        <p:tav tm="0">
                                          <p:val>
                                            <p:strVal val="0-#ppt_w/2"/>
                                          </p:val>
                                        </p:tav>
                                        <p:tav tm="100000">
                                          <p:val>
                                            <p:strVal val="#ppt_x"/>
                                          </p:val>
                                        </p:tav>
                                      </p:tavLst>
                                    </p:anim>
                                    <p:anim calcmode="lin" valueType="num">
                                      <p:cBhvr additive="base">
                                        <p:cTn id="48" dur="8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decel="10000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600" fill="hold"/>
                                        <p:tgtEl>
                                          <p:spTgt spid="10"/>
                                        </p:tgtEl>
                                        <p:attrNameLst>
                                          <p:attrName>ppt_x</p:attrName>
                                        </p:attrNameLst>
                                      </p:cBhvr>
                                      <p:tavLst>
                                        <p:tav tm="0">
                                          <p:val>
                                            <p:strVal val="0-#ppt_w/2"/>
                                          </p:val>
                                        </p:tav>
                                        <p:tav tm="100000">
                                          <p:val>
                                            <p:strVal val="#ppt_x"/>
                                          </p:val>
                                        </p:tav>
                                      </p:tavLst>
                                    </p:anim>
                                    <p:anim calcmode="lin" valueType="num">
                                      <p:cBhvr additive="base">
                                        <p:cTn id="54" dur="60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600"/>
                            </p:stCondLst>
                            <p:childTnLst>
                              <p:par>
                                <p:cTn id="56" presetID="10"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6"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4" name="Rectangle 3"/>
          <p:cNvSpPr/>
          <p:nvPr/>
        </p:nvSpPr>
        <p:spPr>
          <a:xfrm>
            <a:off x="1087514" y="5156328"/>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OMS @ Massey </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NZ3 Thu 1:55pm</a:t>
            </a:r>
            <a:endParaRPr lang="en-US" sz="1632" dirty="0">
              <a:solidFill>
                <a:srgbClr val="000000"/>
              </a:solidFill>
              <a:latin typeface="Segoe UI Light"/>
              <a:cs typeface="Segoe UI" panose="020B0502040204020203" pitchFamily="34" charset="0"/>
            </a:endParaRPr>
          </a:p>
          <a:p>
            <a:pPr defTabSz="932597">
              <a:defRPr/>
            </a:pPr>
            <a:endParaRPr lang="en-US" sz="2040" i="1" dirty="0">
              <a:solidFill>
                <a:srgbClr val="000000"/>
              </a:solidFill>
              <a:latin typeface="Segoe UI Light"/>
            </a:endParaRPr>
          </a:p>
        </p:txBody>
      </p:sp>
      <p:sp>
        <p:nvSpPr>
          <p:cNvPr id="3" name="Rectangle 2"/>
          <p:cNvSpPr/>
          <p:nvPr/>
        </p:nvSpPr>
        <p:spPr>
          <a:xfrm>
            <a:off x="1087514" y="4075546"/>
            <a:ext cx="5679571"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SharePoint deployment automation with PowerShell Desired State Configuration</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Crowne Elliot Wed 3:10pm</a:t>
            </a:r>
            <a:endParaRPr lang="en-US" sz="1632" dirty="0">
              <a:solidFill>
                <a:srgbClr val="000000"/>
              </a:solidFill>
              <a:latin typeface="Segoe UI Light"/>
              <a:cs typeface="Segoe UI" panose="020B0502040204020203" pitchFamily="34" charset="0"/>
            </a:endParaRPr>
          </a:p>
          <a:p>
            <a:pPr defTabSz="932597">
              <a:defRPr/>
            </a:pPr>
            <a:endParaRPr lang="en-US" sz="1632" dirty="0">
              <a:solidFill>
                <a:srgbClr val="000000"/>
              </a:solidFill>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DevOps – The Future of Deployments with DSC</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latin typeface="Segoe UI Light"/>
                <a:cs typeface="Segoe UI" panose="020B0502040204020203" pitchFamily="34" charset="0"/>
              </a:rPr>
              <a:t>Crowne B2 Wed 11:55 am</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481960" y="2803546"/>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359909" y="5082553"/>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12325" y="647163"/>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5456" y="-21519"/>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493837" y="461185"/>
            <a:ext cx="8458200" cy="1846659"/>
          </a:xfrm>
          <a:prstGeom prst="rect">
            <a:avLst/>
          </a:prstGeom>
          <a:noFill/>
        </p:spPr>
        <p:txBody>
          <a:bodyPr wrap="square" lIns="182880" tIns="146304" rIns="182880" bIns="146304" rtlCol="0">
            <a:spAutoFit/>
          </a:bodyPr>
          <a:lstStyle/>
          <a:p>
            <a:pPr lvl="0">
              <a:lnSpc>
                <a:spcPct val="90000"/>
              </a:lnSpc>
              <a:spcBef>
                <a:spcPct val="20000"/>
              </a:spcBef>
              <a:buSzPct val="105000"/>
            </a:pPr>
            <a:r>
              <a:rPr lang="en-US" sz="4400" dirty="0">
                <a:gradFill>
                  <a:gsLst>
                    <a:gs pos="1250">
                      <a:schemeClr val="tx1"/>
                    </a:gs>
                    <a:gs pos="100000">
                      <a:schemeClr val="tx1"/>
                    </a:gs>
                  </a:gsLst>
                  <a:lin ang="5400000" scaled="0"/>
                </a:gradFill>
                <a:latin typeface="+mj-lt"/>
              </a:rPr>
              <a:t>Complete your </a:t>
            </a:r>
            <a:r>
              <a:rPr lang="en-US" sz="4400" dirty="0" smtClean="0">
                <a:gradFill>
                  <a:gsLst>
                    <a:gs pos="1250">
                      <a:schemeClr val="tx1"/>
                    </a:gs>
                    <a:gs pos="100000">
                      <a:schemeClr val="tx1"/>
                    </a:gs>
                  </a:gsLst>
                  <a:lin ang="5400000" scaled="0"/>
                </a:gradFill>
                <a:latin typeface="+mj-lt"/>
              </a:rPr>
              <a:t>session evaluation now </a:t>
            </a:r>
            <a:r>
              <a:rPr lang="en-US" sz="4400" dirty="0">
                <a:gradFill>
                  <a:gsLst>
                    <a:gs pos="1250">
                      <a:schemeClr val="tx1"/>
                    </a:gs>
                    <a:gs pos="100000">
                      <a:schemeClr val="tx1"/>
                    </a:gs>
                  </a:gsLst>
                  <a:lin ang="5400000" scaled="0"/>
                </a:gradFill>
                <a:latin typeface="+mj-lt"/>
              </a:rPr>
              <a:t>and </a:t>
            </a:r>
            <a:r>
              <a:rPr lang="en-US" sz="4400" dirty="0" smtClean="0">
                <a:gradFill>
                  <a:gsLst>
                    <a:gs pos="1250">
                      <a:schemeClr val="tx1"/>
                    </a:gs>
                    <a:gs pos="100000">
                      <a:schemeClr val="tx1"/>
                    </a:gs>
                  </a:gsLst>
                  <a:lin ang="5400000" scaled="0"/>
                </a:gradFill>
                <a:latin typeface="+mj-lt"/>
              </a:rPr>
              <a:t>be in to win!</a:t>
            </a:r>
            <a:endParaRPr lang="en-US" sz="4400" dirty="0">
              <a:gradFill>
                <a:gsLst>
                  <a:gs pos="1250">
                    <a:schemeClr val="tx1"/>
                  </a:gs>
                  <a:gs pos="100000">
                    <a:schemeClr val="tx1"/>
                  </a:gs>
                </a:gsLst>
                <a:lin ang="5400000" scaled="0"/>
              </a:gradFill>
              <a:latin typeface="+mj-lt"/>
            </a:endParaRP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pic>
        <p:nvPicPr>
          <p:cNvPr id="9" name="Picture 8"/>
          <p:cNvPicPr>
            <a:picLocks noChangeAspect="1"/>
          </p:cNvPicPr>
          <p:nvPr/>
        </p:nvPicPr>
        <p:blipFill>
          <a:blip r:embed="rId4"/>
          <a:stretch>
            <a:fillRect/>
          </a:stretch>
        </p:blipFill>
        <p:spPr>
          <a:xfrm>
            <a:off x="2007163" y="1897984"/>
            <a:ext cx="7431547" cy="4084329"/>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1384">
            <a:off x="982129" y="3014758"/>
            <a:ext cx="2050070" cy="2050070"/>
          </a:xfrm>
          <a:prstGeom prst="rect">
            <a:avLst/>
          </a:prstGeom>
          <a:effectLst>
            <a:glow rad="50800">
              <a:schemeClr val="tx1">
                <a:lumMod val="8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78506">
            <a:off x="4107579" y="4583464"/>
            <a:ext cx="3230004" cy="2265197"/>
          </a:xfrm>
          <a:prstGeom prst="rect">
            <a:avLst/>
          </a:prstGeom>
          <a:effectLst>
            <a:outerShdw blurRad="50800" dist="50800" dir="5400000" algn="ctr" rotWithShape="0">
              <a:schemeClr val="tx1">
                <a:lumMod val="50000"/>
              </a:scheme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7808">
            <a:off x="8220421" y="3027652"/>
            <a:ext cx="2660322" cy="2660322"/>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spTree>
    <p:extLst>
      <p:ext uri="{BB962C8B-B14F-4D97-AF65-F5344CB8AC3E}">
        <p14:creationId xmlns:p14="http://schemas.microsoft.com/office/powerpoint/2010/main" val="273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Microsoft Linux and Unix Ecosystem</a:t>
            </a:r>
            <a:endParaRPr lang="en-NZ" dirty="0"/>
          </a:p>
        </p:txBody>
      </p:sp>
      <p:graphicFrame>
        <p:nvGraphicFramePr>
          <p:cNvPr id="5" name="Table 4"/>
          <p:cNvGraphicFramePr>
            <a:graphicFrameLocks noGrp="1"/>
          </p:cNvGraphicFramePr>
          <p:nvPr>
            <p:extLst/>
          </p:nvPr>
        </p:nvGraphicFramePr>
        <p:xfrm>
          <a:off x="317702" y="1387477"/>
          <a:ext cx="11654538" cy="5334398"/>
        </p:xfrm>
        <a:graphic>
          <a:graphicData uri="http://schemas.openxmlformats.org/drawingml/2006/table">
            <a:tbl>
              <a:tblPr firstRow="1" bandRow="1">
                <a:tableStyleId>{5C22544A-7EE6-4342-B048-85BDC9FD1C3A}</a:tableStyleId>
              </a:tblPr>
              <a:tblGrid>
                <a:gridCol w="2240421"/>
                <a:gridCol w="1046013"/>
                <a:gridCol w="1046013"/>
                <a:gridCol w="1046013"/>
                <a:gridCol w="1046013"/>
                <a:gridCol w="1046013"/>
                <a:gridCol w="1046013"/>
                <a:gridCol w="1046013"/>
                <a:gridCol w="1046013"/>
                <a:gridCol w="1046013"/>
              </a:tblGrid>
              <a:tr h="444696">
                <a:tc rowSpan="2">
                  <a:txBody>
                    <a:bodyPr/>
                    <a:lstStyle/>
                    <a:p>
                      <a:endParaRPr lang="en-US" sz="1300" dirty="0"/>
                    </a:p>
                  </a:txBody>
                  <a:tcPr marL="95092" marR="95092" marT="47546" marB="47546" anchor="ctr">
                    <a:lnL w="12700" cmpd="sng">
                      <a:noFill/>
                    </a:lnL>
                    <a:lnR w="19050" cap="flat" cmpd="sng" algn="ctr">
                      <a:solidFill>
                        <a:schemeClr val="bg1"/>
                      </a:solidFill>
                      <a:prstDash val="solid"/>
                      <a:round/>
                      <a:headEnd type="none" w="med" len="med"/>
                      <a:tailEnd type="none" w="med" len="med"/>
                    </a:lnR>
                    <a:lnT w="12700" cmpd="sng">
                      <a:noFill/>
                    </a:lnT>
                    <a:noFill/>
                  </a:tcPr>
                </a:tc>
                <a:tc gridSpan="6">
                  <a:txBody>
                    <a:bodyPr/>
                    <a:lstStyle/>
                    <a:p>
                      <a:pPr algn="ctr"/>
                      <a:r>
                        <a:rPr lang="en-US" sz="2000" b="1" dirty="0" smtClean="0">
                          <a:solidFill>
                            <a:schemeClr val="bg1"/>
                          </a:solidFill>
                        </a:rPr>
                        <a:t>Linux</a:t>
                      </a:r>
                      <a:endParaRPr lang="en-US" sz="2000" b="1" dirty="0">
                        <a:solidFill>
                          <a:schemeClr val="bg1"/>
                        </a:solidFill>
                      </a:endParaRPr>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mpd="sng">
                      <a:noFill/>
                    </a:lnB>
                  </a:tcPr>
                </a:tc>
                <a:tc hMerge="1">
                  <a:txBody>
                    <a:bodyPr/>
                    <a:lstStyle/>
                    <a:p>
                      <a:pPr algn="ctr"/>
                      <a:endParaRPr lang="en-US" sz="2000" b="0" dirty="0"/>
                    </a:p>
                  </a:txBody>
                  <a:tcPr marL="0" marR="0" anchor="ctr"/>
                </a:tc>
                <a:tc hMerge="1">
                  <a:txBody>
                    <a:bodyPr/>
                    <a:lstStyle/>
                    <a:p>
                      <a:pPr algn="ctr"/>
                      <a:endParaRPr lang="en-US" sz="2000" b="0" dirty="0"/>
                    </a:p>
                  </a:txBody>
                  <a:tcPr marL="0" marR="0" anchor="ctr"/>
                </a:tc>
                <a:tc hMerge="1">
                  <a:txBody>
                    <a:bodyPr/>
                    <a:lstStyle/>
                    <a:p>
                      <a:pPr algn="ctr"/>
                      <a:endParaRPr lang="en-US" sz="2000" b="0" dirty="0"/>
                    </a:p>
                  </a:txBody>
                  <a:tcPr marL="0" marR="0" anchor="ctr"/>
                </a:tc>
                <a:tc hMerge="1">
                  <a:txBody>
                    <a:bodyPr/>
                    <a:lstStyle/>
                    <a:p>
                      <a:pPr algn="ctr"/>
                      <a:endParaRPr lang="en-US" sz="2000" b="0" dirty="0"/>
                    </a:p>
                  </a:txBody>
                  <a:tcPr marL="0" marR="0" anchor="ctr"/>
                </a:tc>
                <a:tc hMerge="1">
                  <a:txBody>
                    <a:bodyPr/>
                    <a:lstStyle/>
                    <a:p>
                      <a:pPr algn="ctr"/>
                      <a:endParaRPr lang="en-US" sz="2000" b="1" dirty="0">
                        <a:solidFill>
                          <a:schemeClr val="bg1"/>
                        </a:solidFill>
                      </a:endParaRPr>
                    </a:p>
                  </a:txBody>
                  <a:tcPr marL="0" marR="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mpd="sng">
                      <a:noFill/>
                    </a:lnB>
                  </a:tcPr>
                </a:tc>
                <a:tc gridSpan="3">
                  <a:txBody>
                    <a:bodyPr/>
                    <a:lstStyle/>
                    <a:p>
                      <a:pPr algn="ctr"/>
                      <a:r>
                        <a:rPr lang="en-US" sz="2000" b="1" dirty="0" smtClean="0">
                          <a:solidFill>
                            <a:schemeClr val="bg1"/>
                          </a:solidFill>
                        </a:rPr>
                        <a:t>UNIX</a:t>
                      </a:r>
                      <a:endParaRPr lang="en-US" sz="2000" b="1" dirty="0">
                        <a:solidFill>
                          <a:schemeClr val="bg1"/>
                        </a:solidFill>
                      </a:endParaRPr>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mpd="sng">
                      <a:noFill/>
                    </a:lnB>
                  </a:tcPr>
                </a:tc>
                <a:tc hMerge="1">
                  <a:txBody>
                    <a:bodyPr/>
                    <a:lstStyle/>
                    <a:p>
                      <a:pPr algn="ctr"/>
                      <a:endParaRPr lang="en-US" sz="2000" b="0" dirty="0"/>
                    </a:p>
                  </a:txBody>
                  <a:tcPr marL="0" marR="0" anchor="ctr"/>
                </a:tc>
                <a:tc hMerge="1">
                  <a:txBody>
                    <a:bodyPr/>
                    <a:lstStyle/>
                    <a:p>
                      <a:pPr algn="ctr"/>
                      <a:endParaRPr lang="en-US" sz="2000" b="0" dirty="0"/>
                    </a:p>
                  </a:txBody>
                  <a:tcPr marL="0" marR="0" anchor="ctr"/>
                </a:tc>
              </a:tr>
              <a:tr h="444696">
                <a:tc vMerge="1">
                  <a:txBody>
                    <a:bodyPr/>
                    <a:lstStyle/>
                    <a:p>
                      <a:endParaRPr lang="en-US" dirty="0"/>
                    </a:p>
                  </a:txBody>
                  <a:tcPr anchor="ctr"/>
                </a:tc>
                <a:tc>
                  <a:txBody>
                    <a:bodyPr/>
                    <a:lstStyle/>
                    <a:p>
                      <a:pPr algn="ctr"/>
                      <a:r>
                        <a:rPr lang="en-US" sz="2000" b="0" dirty="0" smtClean="0"/>
                        <a:t>Red</a:t>
                      </a:r>
                      <a:r>
                        <a:rPr lang="en-US" sz="2000" b="0" baseline="0" dirty="0" smtClean="0"/>
                        <a:t> </a:t>
                      </a:r>
                      <a:r>
                        <a:rPr lang="en-US" sz="2000" b="0" dirty="0" smtClean="0"/>
                        <a:t>Hat</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smtClean="0"/>
                        <a:t>SUSE</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smtClean="0"/>
                        <a:t>CentOS</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smtClean="0"/>
                        <a:t>Ubuntu</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err="1" smtClean="0"/>
                        <a:t>Debian</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smtClean="0"/>
                        <a:t>Oracle</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smtClean="0"/>
                        <a:t>AIX</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smtClean="0"/>
                        <a:t>HP-UX</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000" b="0" dirty="0" smtClean="0"/>
                        <a:t>Solaris</a:t>
                      </a:r>
                      <a:endParaRPr lang="en-US" sz="2000" b="0" dirty="0"/>
                    </a:p>
                  </a:txBody>
                  <a:tcPr marL="0" marR="0" marT="47546" marB="47546"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634088">
                <a:tc>
                  <a:txBody>
                    <a:bodyPr/>
                    <a:lstStyle/>
                    <a:p>
                      <a:pPr algn="r">
                        <a:lnSpc>
                          <a:spcPct val="85000"/>
                        </a:lnSpc>
                      </a:pPr>
                      <a:r>
                        <a:rPr lang="en-US" sz="2000" dirty="0" smtClean="0"/>
                        <a:t>Operations</a:t>
                      </a:r>
                      <a:r>
                        <a:rPr lang="en-US" sz="2000" baseline="0" dirty="0" smtClean="0"/>
                        <a:t> Manager</a:t>
                      </a:r>
                      <a:endParaRPr lang="en-US" sz="2000" dirty="0"/>
                    </a:p>
                  </a:txBody>
                  <a:tcPr marL="47546" marR="190184" marT="47546" marB="47546" anchor="ctr">
                    <a:lnL w="19050" cap="flat" cmpd="sng" algn="ctr">
                      <a:solidFill>
                        <a:schemeClr val="bg1"/>
                      </a:solidFill>
                      <a:prstDash val="solid"/>
                      <a:round/>
                      <a:headEnd type="none" w="med" len="med"/>
                      <a:tailEnd type="none" w="med" len="med"/>
                    </a:lnL>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T w="38100" cap="flat" cmpd="sng" algn="ctr">
                      <a:solidFill>
                        <a:schemeClr val="bg1"/>
                      </a:solidFill>
                      <a:prstDash val="solid"/>
                      <a:round/>
                      <a:headEnd type="none" w="med" len="med"/>
                      <a:tailEnd type="none" w="med" len="med"/>
                    </a:lnT>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634088">
                <a:tc>
                  <a:txBody>
                    <a:bodyPr/>
                    <a:lstStyle/>
                    <a:p>
                      <a:pPr algn="r">
                        <a:lnSpc>
                          <a:spcPct val="85000"/>
                        </a:lnSpc>
                      </a:pPr>
                      <a:r>
                        <a:rPr lang="en-US" sz="2000" dirty="0" smtClean="0"/>
                        <a:t>Configuration Manager</a:t>
                      </a:r>
                      <a:endParaRPr lang="en-US" sz="2000" dirty="0"/>
                    </a:p>
                  </a:txBody>
                  <a:tcPr marL="47546" marR="190184" marT="47546" marB="47546" anchor="ctr">
                    <a:lnL w="190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101432" marR="95092" marT="152148"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152148"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152148"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152148"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152148"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152148"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lnR w="19050" cap="flat" cmpd="sng" algn="ctr">
                      <a:solidFill>
                        <a:schemeClr val="bg1"/>
                      </a:solidFill>
                      <a:prstDash val="solid"/>
                      <a:round/>
                      <a:headEnd type="none" w="med" len="med"/>
                      <a:tailEnd type="none" w="med" len="med"/>
                    </a:lnR>
                  </a:tcPr>
                </a:tc>
              </a:tr>
              <a:tr h="634088">
                <a:tc>
                  <a:txBody>
                    <a:bodyPr/>
                    <a:lstStyle/>
                    <a:p>
                      <a:pPr algn="r">
                        <a:lnSpc>
                          <a:spcPct val="85000"/>
                        </a:lnSpc>
                      </a:pPr>
                      <a:r>
                        <a:rPr lang="en-US" sz="2000" dirty="0" smtClean="0"/>
                        <a:t>Endpoint Protection</a:t>
                      </a:r>
                      <a:endParaRPr lang="en-US" sz="2000" dirty="0"/>
                    </a:p>
                  </a:txBody>
                  <a:tcPr marL="47546" marR="190184" marT="47546" marB="47546" anchor="ctr">
                    <a:lnL w="190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rowSpan="5"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i="1" dirty="0" smtClean="0">
                          <a:solidFill>
                            <a:schemeClr val="bg1"/>
                          </a:solidFill>
                          <a:effectLst/>
                        </a:rPr>
                        <a:t>No</a:t>
                      </a:r>
                      <a:r>
                        <a:rPr lang="en-US" sz="1900" b="0" i="1" baseline="0" dirty="0" smtClean="0">
                          <a:solidFill>
                            <a:schemeClr val="bg1"/>
                          </a:solidFill>
                          <a:effectLst/>
                        </a:rPr>
                        <a:t> Plans</a:t>
                      </a:r>
                      <a:endParaRPr lang="en-US" sz="1600" b="0" i="1" dirty="0" smtClean="0">
                        <a:solidFill>
                          <a:schemeClr val="bg1"/>
                        </a:solidFill>
                        <a:effectLst/>
                      </a:endParaRPr>
                    </a:p>
                  </a:txBody>
                  <a:tcPr marL="95092" marR="95092" marT="47546" marB="4754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1">
                        <a:lumMod val="65000"/>
                      </a:schemeClr>
                    </a:solidFill>
                  </a:tcPr>
                </a:tc>
                <a:tc rowSpan="5"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effectLst>
                          <a:outerShdw blurRad="50800" dist="38100" dir="2700000" algn="tl" rotWithShape="0">
                            <a:prstClr val="black">
                              <a:alpha val="40000"/>
                            </a:prstClr>
                          </a:outerShdw>
                        </a:effectLst>
                      </a:endParaRPr>
                    </a:p>
                  </a:txBody>
                  <a:tcPr anchor="ctr">
                    <a:lnL w="12700" cmpd="sng">
                      <a:noFill/>
                    </a:lnL>
                    <a:lnR w="12700" cmpd="sng">
                      <a:noFill/>
                    </a:lnR>
                    <a:lnB w="12700" cmpd="sng">
                      <a:noFill/>
                    </a:lnB>
                    <a:solidFill>
                      <a:schemeClr val="bg1">
                        <a:lumMod val="85000"/>
                      </a:schemeClr>
                    </a:solidFill>
                  </a:tcPr>
                </a:tc>
                <a:tc rowSpan="5"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effectLst>
                          <a:outerShdw blurRad="50800" dist="38100" dir="2700000" algn="tl" rotWithShape="0">
                            <a:prstClr val="black">
                              <a:alpha val="40000"/>
                            </a:prstClr>
                          </a:outerShdw>
                        </a:effectLst>
                      </a:endParaRPr>
                    </a:p>
                  </a:txBody>
                  <a:tcPr anchor="ctr">
                    <a:lnL w="12700" cmpd="sng">
                      <a:noFill/>
                    </a:lnL>
                    <a:lnR w="19050" cap="flat" cmpd="sng" algn="ctr">
                      <a:solidFill>
                        <a:schemeClr val="bg1"/>
                      </a:solidFill>
                      <a:prstDash val="solid"/>
                      <a:round/>
                      <a:headEnd type="none" w="med" len="med"/>
                      <a:tailEnd type="none" w="med" len="med"/>
                    </a:lnR>
                    <a:lnB w="12700" cmpd="sng">
                      <a:noFill/>
                    </a:lnB>
                    <a:solidFill>
                      <a:schemeClr val="bg1">
                        <a:lumMod val="85000"/>
                      </a:schemeClr>
                    </a:solidFill>
                  </a:tcPr>
                </a:tc>
              </a:tr>
              <a:tr h="634088">
                <a:tc>
                  <a:txBody>
                    <a:bodyPr/>
                    <a:lstStyle/>
                    <a:p>
                      <a:pPr algn="r">
                        <a:lnSpc>
                          <a:spcPct val="85000"/>
                        </a:lnSpc>
                      </a:pPr>
                      <a:r>
                        <a:rPr lang="en-US" sz="2000" dirty="0" smtClean="0"/>
                        <a:t>Data Protection</a:t>
                      </a:r>
                      <a:r>
                        <a:rPr lang="en-US" sz="2000" baseline="0" dirty="0" smtClean="0"/>
                        <a:t> Manager</a:t>
                      </a:r>
                      <a:endParaRPr lang="en-US" sz="2000" dirty="0"/>
                    </a:p>
                  </a:txBody>
                  <a:tcPr marL="47546" marR="190184" marT="47546" marB="47546" anchor="ctr">
                    <a:lnL w="190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634088">
                <a:tc>
                  <a:txBody>
                    <a:bodyPr/>
                    <a:lstStyle/>
                    <a:p>
                      <a:pPr algn="r">
                        <a:lnSpc>
                          <a:spcPct val="85000"/>
                        </a:lnSpc>
                      </a:pPr>
                      <a:r>
                        <a:rPr lang="en-US" sz="2000" dirty="0" smtClean="0"/>
                        <a:t>Virtual Machine Manager</a:t>
                      </a:r>
                      <a:endParaRPr lang="en-US" sz="2000" dirty="0"/>
                    </a:p>
                  </a:txBody>
                  <a:tcPr marL="47546" marR="190184" marT="47546" marB="47546" anchor="ctr">
                    <a:lnL w="190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152148"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gridSpan="3" vMerge="1">
                  <a:txBody>
                    <a:bodyPr/>
                    <a:lstStyle/>
                    <a:p>
                      <a:pPr algn="ctr"/>
                      <a:endParaRPr lang="en-US" sz="2400" b="1" dirty="0">
                        <a:effectLst>
                          <a:outerShdw blurRad="50800" dist="38100" dir="2700000" algn="tl" rotWithShape="0">
                            <a:prstClr val="black">
                              <a:alpha val="40000"/>
                            </a:prstClr>
                          </a:outerShdw>
                        </a:effectLst>
                      </a:endParaRPr>
                    </a:p>
                  </a:txBody>
                  <a:tcPr anchor="ctr">
                    <a:lnR w="12700" cmpd="sng">
                      <a:noFill/>
                    </a:lnR>
                    <a:lnT w="12700" cmpd="sng">
                      <a:noFill/>
                    </a:lnT>
                    <a:lnB w="19050" cap="flat" cmpd="sng" algn="ctr">
                      <a:solidFill>
                        <a:schemeClr val="bg1"/>
                      </a:solidFill>
                      <a:prstDash val="solid"/>
                      <a:round/>
                      <a:headEnd type="none" w="med" len="med"/>
                      <a:tailEnd type="none" w="med" len="med"/>
                    </a:lnB>
                    <a:solidFill>
                      <a:schemeClr val="bg1">
                        <a:lumMod val="85000"/>
                      </a:schemeClr>
                    </a:solidFill>
                  </a:tcPr>
                </a:tc>
                <a:tc hMerge="1" vMerge="1">
                  <a:txBody>
                    <a:bodyPr/>
                    <a:lstStyle/>
                    <a:p>
                      <a:pPr algn="ctr"/>
                      <a:endParaRPr lang="en-US" sz="2400" b="1" dirty="0">
                        <a:effectLst>
                          <a:outerShdw blurRad="50800" dist="38100" dir="2700000" algn="tl" rotWithShape="0">
                            <a:prstClr val="black">
                              <a:alpha val="40000"/>
                            </a:prstClr>
                          </a:outerShdw>
                        </a:effectLst>
                      </a:endParaRPr>
                    </a:p>
                  </a:txBody>
                  <a:tcPr anchor="ctr">
                    <a:lnL w="12700" cmpd="sng">
                      <a:noFill/>
                    </a:lnL>
                    <a:lnR w="12700" cmpd="sng">
                      <a:noFill/>
                    </a:lnR>
                    <a:lnT w="12700" cmpd="sng">
                      <a:noFill/>
                    </a:lnT>
                    <a:lnB w="19050" cap="flat" cmpd="sng" algn="ctr">
                      <a:solidFill>
                        <a:schemeClr val="bg1"/>
                      </a:solidFill>
                      <a:prstDash val="solid"/>
                      <a:round/>
                      <a:headEnd type="none" w="med" len="med"/>
                      <a:tailEnd type="none" w="med" len="med"/>
                    </a:lnB>
                    <a:solidFill>
                      <a:schemeClr val="bg1">
                        <a:lumMod val="85000"/>
                      </a:schemeClr>
                    </a:solidFill>
                  </a:tcPr>
                </a:tc>
                <a:tc hMerge="1" vMerge="1">
                  <a:txBody>
                    <a:bodyPr/>
                    <a:lstStyle/>
                    <a:p>
                      <a:pPr algn="ctr"/>
                      <a:endParaRPr lang="en-US" sz="2400" b="1" dirty="0">
                        <a:effectLst>
                          <a:outerShdw blurRad="50800" dist="38100" dir="2700000" algn="tl" rotWithShape="0">
                            <a:prstClr val="black">
                              <a:alpha val="40000"/>
                            </a:prstClr>
                          </a:outerShdw>
                        </a:effectLst>
                      </a:endParaRPr>
                    </a:p>
                  </a:txBody>
                  <a:tcPr anchor="ct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solidFill>
                      <a:schemeClr val="bg1">
                        <a:lumMod val="85000"/>
                      </a:schemeClr>
                    </a:solidFill>
                  </a:tcPr>
                </a:tc>
              </a:tr>
              <a:tr h="637283">
                <a:tc>
                  <a:txBody>
                    <a:bodyPr/>
                    <a:lstStyle/>
                    <a:p>
                      <a:pPr algn="r">
                        <a:lnSpc>
                          <a:spcPct val="85000"/>
                        </a:lnSpc>
                      </a:pPr>
                      <a:r>
                        <a:rPr lang="en-US" sz="2000" dirty="0" smtClean="0"/>
                        <a:t>Hyper-V</a:t>
                      </a:r>
                      <a:endParaRPr lang="en-US" sz="2000" dirty="0"/>
                    </a:p>
                  </a:txBody>
                  <a:tcPr marL="47546" marR="190184" marT="47546" marB="47546" anchor="ctr">
                    <a:lnL w="190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152148" marB="47546" anchor="ctr"/>
                </a:tc>
                <a:tc gridSpan="3"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i="1" dirty="0" smtClean="0">
                        <a:effectLst/>
                      </a:endParaRPr>
                    </a:p>
                  </a:txBody>
                  <a:tcPr marL="91416" marR="91416" marT="45708" marB="45708" anchor="ctr">
                    <a:lnR w="19050" cap="flat" cmpd="sng" algn="ctr">
                      <a:solidFill>
                        <a:schemeClr val="bg1"/>
                      </a:solidFill>
                      <a:prstDash val="solid"/>
                      <a:round/>
                      <a:headEnd type="none" w="med" len="med"/>
                      <a:tailEnd type="none" w="med" len="med"/>
                    </a:lnR>
                    <a:solidFill>
                      <a:schemeClr val="bg2">
                        <a:lumMod val="90000"/>
                      </a:schemeClr>
                    </a:solidFill>
                  </a:tcPr>
                </a:tc>
                <a:tc hMerge="1" vMerge="1">
                  <a:txBody>
                    <a:bodyPr/>
                    <a:lstStyle/>
                    <a:p>
                      <a:endParaRPr lang="en-US"/>
                    </a:p>
                  </a:txBody>
                  <a:tcPr/>
                </a:tc>
                <a:tc hMerge="1" vMerge="1">
                  <a:txBody>
                    <a:bodyPr/>
                    <a:lstStyle/>
                    <a:p>
                      <a:endParaRPr lang="en-US"/>
                    </a:p>
                  </a:txBody>
                  <a:tcPr/>
                </a:tc>
              </a:tr>
              <a:tr h="637283">
                <a:tc>
                  <a:txBody>
                    <a:bodyPr/>
                    <a:lstStyle/>
                    <a:p>
                      <a:pPr algn="r">
                        <a:lnSpc>
                          <a:spcPct val="85000"/>
                        </a:lnSpc>
                      </a:pPr>
                      <a:r>
                        <a:rPr lang="en-US" sz="2000" dirty="0" smtClean="0"/>
                        <a:t>Azure </a:t>
                      </a:r>
                      <a:r>
                        <a:rPr lang="en-US" sz="2000" dirty="0" err="1" smtClean="0"/>
                        <a:t>IaaS</a:t>
                      </a:r>
                      <a:endParaRPr lang="en-US" sz="2000" dirty="0"/>
                    </a:p>
                  </a:txBody>
                  <a:tcPr marL="47546" marR="190184" marT="47546" marB="47546"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900" b="0" i="1" dirty="0" smtClean="0">
                        <a:effectLst>
                          <a:outerShdw blurRad="38100" dist="38100" dir="2700000" algn="tl">
                            <a:srgbClr val="000000">
                              <a:alpha val="43137"/>
                            </a:srgbClr>
                          </a:outerShdw>
                        </a:effectLst>
                      </a:endParaRPr>
                    </a:p>
                  </a:txBody>
                  <a:tcPr marL="95092" marR="95092" marT="47546" marB="47546" anchor="ctr">
                    <a:lnB w="190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lnB w="190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lnB w="190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50800" dist="38100" dir="2700000" algn="tl" rotWithShape="0">
                              <a:prstClr val="black">
                                <a:alpha val="40000"/>
                              </a:prstClr>
                            </a:outerShdw>
                          </a:effectLst>
                          <a:sym typeface="Wingdings"/>
                        </a:rPr>
                        <a:t></a:t>
                      </a:r>
                      <a:endParaRPr lang="en-US" sz="2400" b="1" dirty="0" smtClean="0">
                        <a:effectLst>
                          <a:outerShdw blurRad="50800" dist="38100" dir="2700000" algn="tl" rotWithShape="0">
                            <a:prstClr val="black">
                              <a:alpha val="40000"/>
                            </a:prstClr>
                          </a:outerShdw>
                        </a:effectLst>
                      </a:endParaRPr>
                    </a:p>
                  </a:txBody>
                  <a:tcPr marL="95092" marR="95092" marT="47546" marB="47546" anchor="ctr">
                    <a:lnB w="190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900" b="0" i="1" dirty="0" smtClean="0">
                        <a:effectLst>
                          <a:outerShdw blurRad="38100" dist="38100" dir="2700000" algn="tl">
                            <a:srgbClr val="000000">
                              <a:alpha val="43137"/>
                            </a:srgbClr>
                          </a:outerShdw>
                        </a:effectLst>
                      </a:endParaRPr>
                    </a:p>
                  </a:txBody>
                  <a:tcPr marL="95092" marR="95092" marT="47546" marB="47546" anchor="ctr">
                    <a:lnB w="19050" cap="flat" cmpd="sng" algn="ctr">
                      <a:solidFill>
                        <a:schemeClr val="bg1"/>
                      </a:solidFill>
                      <a:prstDash val="solid"/>
                      <a:round/>
                      <a:headEnd type="none" w="med" len="med"/>
                      <a:tailEnd type="none" w="med" len="med"/>
                    </a:lnB>
                  </a:tcPr>
                </a:tc>
                <a:tc>
                  <a:txBody>
                    <a:bodyPr/>
                    <a:lstStyle/>
                    <a:p>
                      <a:pPr algn="ctr"/>
                      <a:r>
                        <a:rPr lang="en-US" sz="2400" b="1" dirty="0" smtClean="0">
                          <a:effectLst>
                            <a:outerShdw blurRad="50800" dist="38100" dir="2700000" algn="tl" rotWithShape="0">
                              <a:prstClr val="black">
                                <a:alpha val="40000"/>
                              </a:prstClr>
                            </a:outerShdw>
                          </a:effectLst>
                          <a:sym typeface="Wingdings"/>
                        </a:rPr>
                        <a:t></a:t>
                      </a:r>
                      <a:endParaRPr lang="en-US" sz="2400" b="1" dirty="0">
                        <a:effectLst>
                          <a:outerShdw blurRad="50800" dist="38100" dir="2700000" algn="tl" rotWithShape="0">
                            <a:prstClr val="black">
                              <a:alpha val="40000"/>
                            </a:prstClr>
                          </a:outerShdw>
                        </a:effectLst>
                      </a:endParaRPr>
                    </a:p>
                  </a:txBody>
                  <a:tcPr marL="95092" marR="95092" marT="47546" marB="47546" anchor="ctr">
                    <a:lnB w="19050" cap="flat" cmpd="sng" algn="ctr">
                      <a:solidFill>
                        <a:schemeClr val="bg1"/>
                      </a:solidFill>
                      <a:prstDash val="solid"/>
                      <a:round/>
                      <a:headEnd type="none" w="med" len="med"/>
                      <a:tailEnd type="none" w="med" len="med"/>
                    </a:lnB>
                  </a:tcPr>
                </a:tc>
                <a:tc gridSpan="3"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i="1" dirty="0" smtClean="0">
                        <a:effectLst/>
                      </a:endParaRPr>
                    </a:p>
                  </a:txBody>
                  <a:tcPr marL="91416" marR="91416" marT="45708" marB="45708"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2">
                        <a:lumMod val="90000"/>
                      </a:schemeClr>
                    </a:solidFill>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1265614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260" y="4859992"/>
            <a:ext cx="12432948" cy="1414135"/>
          </a:xfrm>
          <a:noFill/>
        </p:spPr>
        <p:txBody>
          <a:bodyPr/>
          <a:lstStyle/>
          <a:p>
            <a:pPr marL="0" indent="0" defTabSz="951121">
              <a:spcBef>
                <a:spcPct val="20000"/>
              </a:spcBef>
              <a:buNone/>
            </a:pPr>
            <a:r>
              <a:rPr lang="en-US" sz="3672" dirty="0" smtClean="0">
                <a:solidFill>
                  <a:schemeClr val="tx1"/>
                </a:solidFill>
                <a:latin typeface="+mj-lt"/>
                <a:cs typeface="+mn-cs"/>
              </a:rPr>
              <a:t>Customers can </a:t>
            </a:r>
            <a:r>
              <a:rPr lang="en-US" sz="3672" b="1" dirty="0" smtClean="0">
                <a:solidFill>
                  <a:schemeClr val="tx2"/>
                </a:solidFill>
                <a:latin typeface="Segoe UI Semibold" panose="020B0702040204020203" pitchFamily="34" charset="0"/>
                <a:cs typeface="Segoe UI Semibold" panose="020B0702040204020203" pitchFamily="34" charset="0"/>
              </a:rPr>
              <a:t>easily deploy </a:t>
            </a:r>
            <a:r>
              <a:rPr lang="en-US" sz="3672" dirty="0">
                <a:solidFill>
                  <a:schemeClr val="tx1"/>
                </a:solidFill>
                <a:latin typeface="+mj-lt"/>
                <a:cs typeface="+mn-cs"/>
              </a:rPr>
              <a:t>and </a:t>
            </a:r>
            <a:r>
              <a:rPr lang="en-US" sz="3672" b="1" dirty="0" smtClean="0">
                <a:solidFill>
                  <a:schemeClr val="tx2"/>
                </a:solidFill>
                <a:latin typeface="Segoe UI Semibold" panose="020B0702040204020203" pitchFamily="34" charset="0"/>
                <a:cs typeface="Segoe UI Semibold" panose="020B0702040204020203" pitchFamily="34" charset="0"/>
              </a:rPr>
              <a:t>manage</a:t>
            </a:r>
            <a:r>
              <a:rPr lang="en-US" sz="3672" b="1" dirty="0" smtClean="0">
                <a:solidFill>
                  <a:schemeClr val="tx1"/>
                </a:solidFill>
                <a:latin typeface="Segoe UI Semibold" panose="020B0702040204020203" pitchFamily="34" charset="0"/>
                <a:cs typeface="Segoe UI Semibold" panose="020B0702040204020203" pitchFamily="34" charset="0"/>
              </a:rPr>
              <a:t> </a:t>
            </a:r>
            <a:r>
              <a:rPr lang="en-US" sz="3672" dirty="0" smtClean="0">
                <a:solidFill>
                  <a:schemeClr val="tx1"/>
                </a:solidFill>
                <a:latin typeface="+mj-lt"/>
                <a:cs typeface="+mn-cs"/>
              </a:rPr>
              <a:t>their Linux workloads in Hyper-V and Azure</a:t>
            </a:r>
            <a:r>
              <a:rPr lang="en-US" sz="3672" dirty="0">
                <a:solidFill>
                  <a:schemeClr val="tx1"/>
                </a:solidFill>
                <a:latin typeface="+mj-lt"/>
                <a:cs typeface="+mn-cs"/>
              </a:rPr>
              <a:t>.</a:t>
            </a:r>
          </a:p>
        </p:txBody>
      </p:sp>
      <p:sp>
        <p:nvSpPr>
          <p:cNvPr id="3" name="Title 2"/>
          <p:cNvSpPr>
            <a:spLocks noGrp="1"/>
          </p:cNvSpPr>
          <p:nvPr>
            <p:ph type="title"/>
          </p:nvPr>
        </p:nvSpPr>
        <p:spPr>
          <a:xfrm>
            <a:off x="196029" y="-12438"/>
            <a:ext cx="11310760" cy="1243295"/>
          </a:xfrm>
        </p:spPr>
        <p:txBody>
          <a:bodyPr/>
          <a:lstStyle/>
          <a:p>
            <a:r>
              <a:rPr lang="en-US" sz="4799" spc="-104" dirty="0">
                <a:gradFill>
                  <a:gsLst>
                    <a:gs pos="1250">
                      <a:schemeClr val="tx1"/>
                    </a:gs>
                    <a:gs pos="100000">
                      <a:schemeClr val="tx1"/>
                    </a:gs>
                  </a:gsLst>
                  <a:lin ang="5400000" scaled="0"/>
                </a:gradFill>
                <a:latin typeface="+mj-lt"/>
                <a:cs typeface="Segoe UI" pitchFamily="34" charset="0"/>
              </a:rPr>
              <a:t>Goals for Linux Support</a:t>
            </a:r>
          </a:p>
        </p:txBody>
      </p:sp>
      <p:sp>
        <p:nvSpPr>
          <p:cNvPr id="4" name="Content Placeholder 1"/>
          <p:cNvSpPr txBox="1">
            <a:spLocks/>
          </p:cNvSpPr>
          <p:nvPr/>
        </p:nvSpPr>
        <p:spPr>
          <a:xfrm>
            <a:off x="153261" y="1516344"/>
            <a:ext cx="12160112" cy="1386481"/>
          </a:xfrm>
          <a:prstGeom prst="rect">
            <a:avLst/>
          </a:prstGeom>
          <a:noFill/>
        </p:spPr>
        <p:txBody>
          <a:bodyPr vert="horz" wrap="square" lIns="182854" tIns="182854" rIns="182854" bIns="182854" rtlCol="0">
            <a:spAutoFit/>
          </a:bodyPr>
          <a:lstStyle>
            <a:lvl1pPr marL="342900" marR="0" indent="-3429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2448" kern="1200" spc="0" baseline="0">
                <a:solidFill>
                  <a:srgbClr val="FFFFFF"/>
                </a:solidFill>
                <a:latin typeface="Segoe UI"/>
                <a:ea typeface="+mn-ea"/>
                <a:cs typeface="Segoe UI"/>
              </a:defRPr>
            </a:lvl1pPr>
            <a:lvl2pPr marL="584200" marR="0" indent="-2413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2175" kern="1200" spc="0" baseline="0">
                <a:solidFill>
                  <a:srgbClr val="FFFFFF"/>
                </a:solidFill>
                <a:latin typeface="Segoe UI"/>
                <a:ea typeface="+mn-ea"/>
                <a:cs typeface="Segoe UI"/>
              </a:defRPr>
            </a:lvl2pPr>
            <a:lvl3pPr marL="800100" marR="0" indent="-2286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1904" kern="1200" spc="0" baseline="0">
                <a:solidFill>
                  <a:srgbClr val="FFFFFF"/>
                </a:solidFill>
                <a:latin typeface="Segoe UI"/>
                <a:ea typeface="+mn-ea"/>
                <a:cs typeface="Segoe UI"/>
              </a:defRPr>
            </a:lvl3pPr>
            <a:lvl4pPr marL="1028700" marR="0" indent="-2286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1632" kern="1200" spc="0" baseline="0">
                <a:solidFill>
                  <a:srgbClr val="FFFFFF"/>
                </a:solidFill>
                <a:latin typeface="Segoe UI"/>
                <a:ea typeface="+mn-ea"/>
                <a:cs typeface="Segoe UI"/>
              </a:defRPr>
            </a:lvl4pPr>
            <a:lvl5pPr marL="1257300" marR="0" indent="-2286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1360" kern="1200" spc="0" baseline="0">
                <a:solidFill>
                  <a:srgbClr val="FFFFFF"/>
                </a:solidFill>
                <a:latin typeface="Segoe UI"/>
                <a:ea typeface="+mn-ea"/>
                <a:cs typeface="Segoe UI"/>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121">
              <a:spcBef>
                <a:spcPct val="20000"/>
              </a:spcBef>
              <a:buClr>
                <a:srgbClr val="FFFFFF"/>
              </a:buClr>
              <a:buNone/>
            </a:pPr>
            <a:r>
              <a:rPr lang="en-US" sz="3672" dirty="0">
                <a:latin typeface="Segoe UI Light"/>
              </a:rPr>
              <a:t>Enable the </a:t>
            </a:r>
            <a:r>
              <a:rPr lang="en-US" sz="3672" b="1" dirty="0">
                <a:solidFill>
                  <a:srgbClr val="47D8FF"/>
                </a:solidFill>
                <a:latin typeface="Segoe UI Semibold" panose="020B0702040204020203" pitchFamily="34" charset="0"/>
                <a:cs typeface="Segoe UI Semibold" panose="020B0702040204020203" pitchFamily="34" charset="0"/>
              </a:rPr>
              <a:t>best experience </a:t>
            </a:r>
            <a:r>
              <a:rPr lang="en-US" sz="3672" dirty="0">
                <a:latin typeface="Segoe UI Light"/>
              </a:rPr>
              <a:t>for running </a:t>
            </a:r>
            <a:r>
              <a:rPr lang="en-US" sz="3672" dirty="0" smtClean="0">
                <a:latin typeface="Segoe UI Light"/>
              </a:rPr>
              <a:t>Linux </a:t>
            </a:r>
            <a:r>
              <a:rPr lang="en-US" sz="3672" dirty="0">
                <a:latin typeface="Segoe UI Light"/>
              </a:rPr>
              <a:t>on </a:t>
            </a:r>
            <a:r>
              <a:rPr lang="en-US" sz="3672" dirty="0" smtClean="0">
                <a:latin typeface="Segoe UI Light"/>
              </a:rPr>
              <a:t>Hyper-V and Azure.</a:t>
            </a:r>
            <a:endParaRPr lang="en-US" sz="3672" dirty="0">
              <a:latin typeface="Segoe UI Light"/>
            </a:endParaRPr>
          </a:p>
        </p:txBody>
      </p:sp>
      <p:sp>
        <p:nvSpPr>
          <p:cNvPr id="5" name="Content Placeholder 1"/>
          <p:cNvSpPr txBox="1">
            <a:spLocks/>
          </p:cNvSpPr>
          <p:nvPr/>
        </p:nvSpPr>
        <p:spPr>
          <a:xfrm>
            <a:off x="153369" y="3188167"/>
            <a:ext cx="12083815" cy="1406731"/>
          </a:xfrm>
          <a:prstGeom prst="rect">
            <a:avLst/>
          </a:prstGeom>
          <a:noFill/>
        </p:spPr>
        <p:txBody>
          <a:bodyPr vert="horz" wrap="square" lIns="182854" tIns="182854" rIns="182854" bIns="182854" rtlCol="0">
            <a:spAutoFit/>
          </a:bodyPr>
          <a:lstStyle>
            <a:lvl1pPr marL="342900" marR="0" indent="-3429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2448" kern="1200" spc="0" baseline="0">
                <a:solidFill>
                  <a:srgbClr val="FFFFFF"/>
                </a:solidFill>
                <a:latin typeface="Segoe UI"/>
                <a:ea typeface="+mn-ea"/>
                <a:cs typeface="Segoe UI"/>
              </a:defRPr>
            </a:lvl1pPr>
            <a:lvl2pPr marL="584200" marR="0" indent="-2413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2175" kern="1200" spc="0" baseline="0">
                <a:solidFill>
                  <a:srgbClr val="FFFFFF"/>
                </a:solidFill>
                <a:latin typeface="Segoe UI"/>
                <a:ea typeface="+mn-ea"/>
                <a:cs typeface="Segoe UI"/>
              </a:defRPr>
            </a:lvl2pPr>
            <a:lvl3pPr marL="800100" marR="0" indent="-2286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1904" kern="1200" spc="0" baseline="0">
                <a:solidFill>
                  <a:srgbClr val="FFFFFF"/>
                </a:solidFill>
                <a:latin typeface="Segoe UI"/>
                <a:ea typeface="+mn-ea"/>
                <a:cs typeface="Segoe UI"/>
              </a:defRPr>
            </a:lvl3pPr>
            <a:lvl4pPr marL="1028700" marR="0" indent="-2286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1632" kern="1200" spc="0" baseline="0">
                <a:solidFill>
                  <a:srgbClr val="FFFFFF"/>
                </a:solidFill>
                <a:latin typeface="Segoe UI"/>
                <a:ea typeface="+mn-ea"/>
                <a:cs typeface="Segoe UI"/>
              </a:defRPr>
            </a:lvl4pPr>
            <a:lvl5pPr marL="1257300" marR="0" indent="-228600" algn="l" defTabSz="932742" rtl="0" eaLnBrk="1" fontAlgn="auto" latinLnBrk="0" hangingPunct="1">
              <a:lnSpc>
                <a:spcPct val="90000"/>
              </a:lnSpc>
              <a:spcBef>
                <a:spcPts val="1360"/>
              </a:spcBef>
              <a:spcAft>
                <a:spcPts val="0"/>
              </a:spcAft>
              <a:buClr>
                <a:schemeClr val="tx1"/>
              </a:buClr>
              <a:buSzPct val="100000"/>
              <a:buFontTx/>
              <a:buBlip>
                <a:blip r:embed="rId3"/>
              </a:buBlip>
              <a:tabLst/>
              <a:defRPr sz="1360" kern="1200" spc="0" baseline="0">
                <a:solidFill>
                  <a:srgbClr val="FFFFFF"/>
                </a:solidFill>
                <a:latin typeface="Segoe UI"/>
                <a:ea typeface="+mn-ea"/>
                <a:cs typeface="Segoe UI"/>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121">
              <a:spcBef>
                <a:spcPct val="20000"/>
              </a:spcBef>
              <a:buClr>
                <a:srgbClr val="FFFFFF"/>
              </a:buClr>
              <a:buNone/>
            </a:pPr>
            <a:r>
              <a:rPr lang="en-US" sz="3672" dirty="0">
                <a:latin typeface="Segoe UI Light"/>
              </a:rPr>
              <a:t>Provide </a:t>
            </a:r>
            <a:r>
              <a:rPr lang="en-US" sz="3672" b="1" dirty="0">
                <a:solidFill>
                  <a:srgbClr val="47D8FF"/>
                </a:solidFill>
                <a:latin typeface="Segoe UI Semibold" panose="020B0702040204020203" pitchFamily="34" charset="0"/>
                <a:cs typeface="Segoe UI Semibold" panose="020B0702040204020203" pitchFamily="34" charset="0"/>
              </a:rPr>
              <a:t>great choice </a:t>
            </a:r>
            <a:r>
              <a:rPr lang="en-US" sz="3672" dirty="0">
                <a:latin typeface="Segoe UI Light"/>
              </a:rPr>
              <a:t>and </a:t>
            </a:r>
            <a:r>
              <a:rPr lang="en-US" sz="3672" b="1" dirty="0">
                <a:solidFill>
                  <a:srgbClr val="47D8FF"/>
                </a:solidFill>
                <a:latin typeface="Segoe UI Semibold" panose="020B0702040204020203" pitchFamily="34" charset="0"/>
                <a:cs typeface="Segoe UI Semibold" panose="020B0702040204020203" pitchFamily="34" charset="0"/>
              </a:rPr>
              <a:t>flexibility</a:t>
            </a:r>
            <a:r>
              <a:rPr lang="en-US" sz="3672" b="1" dirty="0">
                <a:latin typeface="Segoe UI Semibold" panose="020B0702040204020203" pitchFamily="34" charset="0"/>
                <a:cs typeface="Segoe UI Semibold" panose="020B0702040204020203" pitchFamily="34" charset="0"/>
              </a:rPr>
              <a:t> </a:t>
            </a:r>
            <a:r>
              <a:rPr lang="en-US" sz="3672" dirty="0">
                <a:latin typeface="Segoe UI Light"/>
              </a:rPr>
              <a:t>in running Linux </a:t>
            </a:r>
            <a:r>
              <a:rPr lang="en-US" sz="3672" dirty="0" smtClean="0">
                <a:latin typeface="Segoe UI Light"/>
              </a:rPr>
              <a:t>distributions.</a:t>
            </a:r>
            <a:endParaRPr lang="en-US" sz="3672" dirty="0">
              <a:latin typeface="Segoe UI Light"/>
            </a:endParaRPr>
          </a:p>
        </p:txBody>
      </p:sp>
    </p:spTree>
    <p:extLst>
      <p:ext uri="{BB962C8B-B14F-4D97-AF65-F5344CB8AC3E}">
        <p14:creationId xmlns:p14="http://schemas.microsoft.com/office/powerpoint/2010/main" val="167375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97" y="2921198"/>
            <a:ext cx="12305832" cy="1181477"/>
          </a:xfrm>
        </p:spPr>
        <p:txBody>
          <a:bodyPr/>
          <a:lstStyle/>
          <a:p>
            <a:r>
              <a:rPr lang="en-NZ" dirty="0" smtClean="0"/>
              <a:t>Linux and FreeBSD in Hyper-V</a:t>
            </a:r>
            <a:endParaRPr lang="en-NZ" dirty="0"/>
          </a:p>
        </p:txBody>
      </p:sp>
    </p:spTree>
    <p:extLst>
      <p:ext uri="{BB962C8B-B14F-4D97-AF65-F5344CB8AC3E}">
        <p14:creationId xmlns:p14="http://schemas.microsoft.com/office/powerpoint/2010/main" val="38081105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85" y="240117"/>
            <a:ext cx="11887878" cy="917575"/>
          </a:xfrm>
        </p:spPr>
        <p:txBody>
          <a:bodyPr/>
          <a:lstStyle/>
          <a:p>
            <a:r>
              <a:rPr lang="en-US" dirty="0" smtClean="0"/>
              <a:t>Universe of Hyper-V Functionality</a:t>
            </a:r>
            <a:endParaRPr lang="en-US" dirty="0"/>
          </a:p>
        </p:txBody>
      </p:sp>
      <p:sp>
        <p:nvSpPr>
          <p:cNvPr id="6" name="Rectangle 5"/>
          <p:cNvSpPr/>
          <p:nvPr/>
        </p:nvSpPr>
        <p:spPr bwMode="auto">
          <a:xfrm>
            <a:off x="622612" y="1435801"/>
            <a:ext cx="4992731" cy="890997"/>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3264" dirty="0">
                <a:gradFill>
                  <a:gsLst>
                    <a:gs pos="0">
                      <a:srgbClr val="FFFFFF"/>
                    </a:gs>
                    <a:gs pos="100000">
                      <a:srgbClr val="FFFFFF"/>
                    </a:gs>
                  </a:gsLst>
                  <a:lin ang="5400000" scaled="0"/>
                </a:gradFill>
              </a:rPr>
              <a:t>Outside The Guest</a:t>
            </a:r>
          </a:p>
        </p:txBody>
      </p:sp>
      <p:sp>
        <p:nvSpPr>
          <p:cNvPr id="14" name="Rectangle 13"/>
          <p:cNvSpPr/>
          <p:nvPr/>
        </p:nvSpPr>
        <p:spPr bwMode="auto">
          <a:xfrm>
            <a:off x="6612578" y="1418911"/>
            <a:ext cx="5201280" cy="882426"/>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3264" dirty="0">
                <a:gradFill>
                  <a:gsLst>
                    <a:gs pos="0">
                      <a:srgbClr val="FFFFFF"/>
                    </a:gs>
                    <a:gs pos="100000">
                      <a:srgbClr val="FFFFFF"/>
                    </a:gs>
                  </a:gsLst>
                  <a:lin ang="5400000" scaled="0"/>
                </a:gradFill>
              </a:rPr>
              <a:t>Guest Cooperation Needed</a:t>
            </a:r>
          </a:p>
        </p:txBody>
      </p:sp>
      <p:sp>
        <p:nvSpPr>
          <p:cNvPr id="15" name="Rectangle 14"/>
          <p:cNvSpPr/>
          <p:nvPr/>
        </p:nvSpPr>
        <p:spPr bwMode="auto">
          <a:xfrm>
            <a:off x="622612" y="2326798"/>
            <a:ext cx="4992730" cy="4333308"/>
          </a:xfrm>
          <a:prstGeom prst="rect">
            <a:avLst/>
          </a:prstGeom>
          <a:solidFill>
            <a:schemeClr val="accent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marL="466298" lvl="1" defTabSz="951028" fontAlgn="base"/>
            <a:r>
              <a:rPr lang="en-US" sz="2448" dirty="0">
                <a:solidFill>
                  <a:srgbClr val="505050"/>
                </a:solidFill>
              </a:rPr>
              <a:t>Rapid Live Migration w/ RDMA</a:t>
            </a:r>
          </a:p>
          <a:p>
            <a:pPr marL="466298" lvl="1" defTabSz="951028" fontAlgn="base"/>
            <a:r>
              <a:rPr lang="en-US" sz="2448" dirty="0">
                <a:solidFill>
                  <a:srgbClr val="505050"/>
                </a:solidFill>
              </a:rPr>
              <a:t>Software Defined Networking</a:t>
            </a:r>
          </a:p>
          <a:p>
            <a:pPr marL="466298" lvl="1" defTabSz="951028" fontAlgn="base"/>
            <a:r>
              <a:rPr lang="en-US" sz="2448" dirty="0">
                <a:solidFill>
                  <a:srgbClr val="505050"/>
                </a:solidFill>
              </a:rPr>
              <a:t>Software Defined Storage</a:t>
            </a:r>
          </a:p>
          <a:p>
            <a:pPr marL="466298" lvl="1" defTabSz="951028" fontAlgn="base"/>
            <a:r>
              <a:rPr lang="en-US" sz="2448" dirty="0">
                <a:solidFill>
                  <a:srgbClr val="505050"/>
                </a:solidFill>
              </a:rPr>
              <a:t>Storage </a:t>
            </a:r>
            <a:r>
              <a:rPr lang="en-US" sz="2448" dirty="0" err="1">
                <a:solidFill>
                  <a:srgbClr val="505050"/>
                </a:solidFill>
              </a:rPr>
              <a:t>QoS</a:t>
            </a:r>
            <a:endParaRPr lang="en-US" sz="2448" dirty="0">
              <a:solidFill>
                <a:srgbClr val="505050"/>
              </a:solidFill>
            </a:endParaRPr>
          </a:p>
        </p:txBody>
      </p:sp>
      <p:sp>
        <p:nvSpPr>
          <p:cNvPr id="17" name="Rectangle 16"/>
          <p:cNvSpPr/>
          <p:nvPr/>
        </p:nvSpPr>
        <p:spPr bwMode="auto">
          <a:xfrm>
            <a:off x="6619165" y="2309909"/>
            <a:ext cx="5194692" cy="4350198"/>
          </a:xfrm>
          <a:prstGeom prst="rect">
            <a:avLst/>
          </a:prstGeom>
          <a:solidFill>
            <a:schemeClr val="accent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marL="466298" lvl="1" defTabSz="932597"/>
            <a:r>
              <a:rPr lang="en-US" sz="2448" dirty="0">
                <a:solidFill>
                  <a:srgbClr val="505050"/>
                </a:solidFill>
              </a:rPr>
              <a:t>Enhanced management</a:t>
            </a:r>
          </a:p>
          <a:p>
            <a:pPr marL="466298" lvl="1" defTabSz="932597"/>
            <a:r>
              <a:rPr lang="en-US" sz="2448" dirty="0">
                <a:solidFill>
                  <a:srgbClr val="505050"/>
                </a:solidFill>
              </a:rPr>
              <a:t>Dynamic memory</a:t>
            </a:r>
          </a:p>
          <a:p>
            <a:pPr marL="466298" lvl="1" defTabSz="932597"/>
            <a:r>
              <a:rPr lang="en-US" sz="2448" dirty="0">
                <a:solidFill>
                  <a:srgbClr val="505050"/>
                </a:solidFill>
              </a:rPr>
              <a:t>Live backup</a:t>
            </a:r>
          </a:p>
          <a:p>
            <a:pPr marL="466298" lvl="1" defTabSz="932597"/>
            <a:r>
              <a:rPr lang="en-US" sz="2448" dirty="0">
                <a:solidFill>
                  <a:srgbClr val="505050"/>
                </a:solidFill>
              </a:rPr>
              <a:t>Generation 2 VMs</a:t>
            </a:r>
          </a:p>
        </p:txBody>
      </p:sp>
      <p:sp>
        <p:nvSpPr>
          <p:cNvPr id="11" name="Left Arrow 10"/>
          <p:cNvSpPr/>
          <p:nvPr/>
        </p:nvSpPr>
        <p:spPr bwMode="auto">
          <a:xfrm>
            <a:off x="622610" y="4493452"/>
            <a:ext cx="4992732" cy="83026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800" dirty="0">
                <a:gradFill>
                  <a:gsLst>
                    <a:gs pos="16814">
                      <a:srgbClr val="FFFFFF"/>
                    </a:gs>
                    <a:gs pos="46000">
                      <a:srgbClr val="FFFFFF"/>
                    </a:gs>
                  </a:gsLst>
                  <a:lin ang="5400000" scaled="0"/>
                </a:gradFill>
              </a:rPr>
              <a:t>Other Sessions</a:t>
            </a:r>
          </a:p>
        </p:txBody>
      </p:sp>
      <p:sp>
        <p:nvSpPr>
          <p:cNvPr id="13" name="Rounded Rectangle 12"/>
          <p:cNvSpPr/>
          <p:nvPr/>
        </p:nvSpPr>
        <p:spPr bwMode="auto">
          <a:xfrm>
            <a:off x="829855" y="5495957"/>
            <a:ext cx="4380411" cy="99191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800" i="1" dirty="0">
                <a:gradFill>
                  <a:gsLst>
                    <a:gs pos="16814">
                      <a:srgbClr val="FFFFFF"/>
                    </a:gs>
                    <a:gs pos="46000">
                      <a:srgbClr val="FFFFFF"/>
                    </a:gs>
                  </a:gsLst>
                  <a:lin ang="5400000" scaled="0"/>
                </a:gradFill>
              </a:rPr>
              <a:t>All works for Linux/FreeBSD!</a:t>
            </a:r>
          </a:p>
        </p:txBody>
      </p:sp>
      <p:sp>
        <p:nvSpPr>
          <p:cNvPr id="7" name="Left Arrow 6"/>
          <p:cNvSpPr/>
          <p:nvPr/>
        </p:nvSpPr>
        <p:spPr bwMode="auto">
          <a:xfrm>
            <a:off x="6619165" y="4493452"/>
            <a:ext cx="5194692" cy="83026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r>
              <a:rPr lang="en-US" sz="2800" dirty="0">
                <a:gradFill>
                  <a:gsLst>
                    <a:gs pos="16814">
                      <a:srgbClr val="FFFFFF"/>
                    </a:gs>
                    <a:gs pos="46000">
                      <a:srgbClr val="FFFFFF"/>
                    </a:gs>
                  </a:gsLst>
                  <a:lin ang="5400000" scaled="0"/>
                </a:gradFill>
              </a:rPr>
              <a:t>This Session</a:t>
            </a:r>
          </a:p>
        </p:txBody>
      </p:sp>
    </p:spTree>
    <p:extLst>
      <p:ext uri="{BB962C8B-B14F-4D97-AF65-F5344CB8AC3E}">
        <p14:creationId xmlns:p14="http://schemas.microsoft.com/office/powerpoint/2010/main" val="3469578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 Guest OS on Hyper-V</a:t>
            </a:r>
            <a:endParaRPr lang="en-US" dirty="0"/>
          </a:p>
        </p:txBody>
      </p:sp>
      <p:sp>
        <p:nvSpPr>
          <p:cNvPr id="4" name="Flowchart: Terminator 3"/>
          <p:cNvSpPr/>
          <p:nvPr/>
        </p:nvSpPr>
        <p:spPr bwMode="auto">
          <a:xfrm>
            <a:off x="389284" y="1998650"/>
            <a:ext cx="1295773" cy="520729"/>
          </a:xfrm>
          <a:prstGeom prst="flowChartTerminator">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r>
              <a:rPr lang="en-US" sz="2040" dirty="0">
                <a:gradFill>
                  <a:gsLst>
                    <a:gs pos="0">
                      <a:srgbClr val="FFFFFF"/>
                    </a:gs>
                    <a:gs pos="100000">
                      <a:srgbClr val="FFFFFF"/>
                    </a:gs>
                  </a:gsLst>
                  <a:lin ang="5400000" scaled="0"/>
                </a:gradFill>
              </a:rPr>
              <a:t>Start</a:t>
            </a:r>
          </a:p>
        </p:txBody>
      </p:sp>
      <p:sp>
        <p:nvSpPr>
          <p:cNvPr id="5" name="Flowchart: Decision 4"/>
          <p:cNvSpPr/>
          <p:nvPr/>
        </p:nvSpPr>
        <p:spPr bwMode="auto">
          <a:xfrm>
            <a:off x="2070637" y="1520302"/>
            <a:ext cx="2276683" cy="1477423"/>
          </a:xfrm>
          <a:prstGeom prst="flowChartDecisi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r>
              <a:rPr lang="en-US" sz="2040" dirty="0">
                <a:gradFill>
                  <a:gsLst>
                    <a:gs pos="0">
                      <a:srgbClr val="FFFFFF"/>
                    </a:gs>
                    <a:gs pos="100000">
                      <a:srgbClr val="FFFFFF"/>
                    </a:gs>
                  </a:gsLst>
                  <a:lin ang="5400000" scaled="0"/>
                </a:gradFill>
              </a:rPr>
              <a:t>Runs on x86/x64?</a:t>
            </a:r>
          </a:p>
        </p:txBody>
      </p:sp>
      <p:cxnSp>
        <p:nvCxnSpPr>
          <p:cNvPr id="7" name="Straight Arrow Connector 6"/>
          <p:cNvCxnSpPr>
            <a:stCxn id="4" idx="3"/>
            <a:endCxn id="5" idx="1"/>
          </p:cNvCxnSpPr>
          <p:nvPr/>
        </p:nvCxnSpPr>
        <p:spPr>
          <a:xfrm>
            <a:off x="1685057" y="2259014"/>
            <a:ext cx="38558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3" idx="0"/>
          </p:cNvCxnSpPr>
          <p:nvPr/>
        </p:nvCxnSpPr>
        <p:spPr>
          <a:xfrm>
            <a:off x="3208978" y="3017566"/>
            <a:ext cx="1" cy="80672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2287102" y="3824296"/>
            <a:ext cx="1843752" cy="1810708"/>
          </a:xfrm>
          <a:prstGeom prst="roundRect">
            <a:avLst/>
          </a:prstGeom>
          <a:solidFill>
            <a:srgbClr val="FF0000"/>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t" anchorCtr="0" compatLnSpc="1">
            <a:prstTxWarp prst="textNoShape">
              <a:avLst/>
            </a:prstTxWarp>
          </a:bodyPr>
          <a:lstStyle/>
          <a:p>
            <a:pPr algn="ctr" defTabSz="950846" fontAlgn="base">
              <a:spcBef>
                <a:spcPct val="0"/>
              </a:spcBef>
              <a:spcAft>
                <a:spcPct val="0"/>
              </a:spcAft>
            </a:pPr>
            <a:r>
              <a:rPr lang="en-US" sz="2040" b="1" u="sng" dirty="0">
                <a:gradFill>
                  <a:gsLst>
                    <a:gs pos="0">
                      <a:srgbClr val="FFFFFF"/>
                    </a:gs>
                    <a:gs pos="100000">
                      <a:srgbClr val="FFFFFF"/>
                    </a:gs>
                  </a:gsLst>
                  <a:lin ang="5400000" scaled="0"/>
                </a:gradFill>
              </a:rPr>
              <a:t>Dead end</a:t>
            </a:r>
          </a:p>
          <a:p>
            <a:pPr algn="ctr" defTabSz="950846" fontAlgn="base">
              <a:spcBef>
                <a:spcPts val="612"/>
              </a:spcBef>
              <a:spcAft>
                <a:spcPct val="0"/>
              </a:spcAft>
            </a:pPr>
            <a:r>
              <a:rPr lang="en-US" sz="2040" dirty="0">
                <a:gradFill>
                  <a:gsLst>
                    <a:gs pos="0">
                      <a:srgbClr val="FFFFFF"/>
                    </a:gs>
                    <a:gs pos="100000">
                      <a:srgbClr val="FFFFFF"/>
                    </a:gs>
                  </a:gsLst>
                  <a:lin ang="5400000" scaled="0"/>
                </a:gradFill>
              </a:rPr>
              <a:t>Not going to run on</a:t>
            </a:r>
          </a:p>
          <a:p>
            <a:pPr algn="ctr" defTabSz="950846" fontAlgn="base">
              <a:spcBef>
                <a:spcPct val="0"/>
              </a:spcBef>
              <a:spcAft>
                <a:spcPct val="0"/>
              </a:spcAft>
            </a:pPr>
            <a:r>
              <a:rPr lang="en-US" sz="2040" dirty="0">
                <a:gradFill>
                  <a:gsLst>
                    <a:gs pos="0">
                      <a:srgbClr val="FFFFFF"/>
                    </a:gs>
                    <a:gs pos="100000">
                      <a:srgbClr val="FFFFFF"/>
                    </a:gs>
                  </a:gsLst>
                  <a:lin ang="5400000" scaled="0"/>
                </a:gradFill>
              </a:rPr>
              <a:t>Hyper-V</a:t>
            </a:r>
          </a:p>
        </p:txBody>
      </p:sp>
      <p:sp>
        <p:nvSpPr>
          <p:cNvPr id="14" name="TextBox 13"/>
          <p:cNvSpPr txBox="1"/>
          <p:nvPr/>
        </p:nvSpPr>
        <p:spPr>
          <a:xfrm>
            <a:off x="2164250" y="5647437"/>
            <a:ext cx="1970411" cy="1165718"/>
          </a:xfrm>
          <a:prstGeom prst="rect">
            <a:avLst/>
          </a:prstGeom>
          <a:noFill/>
        </p:spPr>
        <p:txBody>
          <a:bodyPr wrap="none" lIns="186494" tIns="149196" rIns="186494" bIns="149196" rtlCol="0">
            <a:spAutoFit/>
          </a:bodyPr>
          <a:lstStyle/>
          <a:p>
            <a:pPr algn="ctr" defTabSz="932563">
              <a:lnSpc>
                <a:spcPct val="90000"/>
              </a:lnSpc>
            </a:pPr>
            <a:r>
              <a:rPr lang="en-US" sz="2040" i="1" dirty="0">
                <a:gradFill>
                  <a:gsLst>
                    <a:gs pos="2917">
                      <a:srgbClr val="FFFFFF"/>
                    </a:gs>
                    <a:gs pos="30000">
                      <a:srgbClr val="FFFFFF"/>
                    </a:gs>
                  </a:gsLst>
                  <a:lin ang="5400000" scaled="0"/>
                </a:gradFill>
              </a:rPr>
              <a:t>AIX, HP-UX</a:t>
            </a:r>
          </a:p>
          <a:p>
            <a:pPr algn="ctr" defTabSz="932563">
              <a:lnSpc>
                <a:spcPct val="90000"/>
              </a:lnSpc>
            </a:pPr>
            <a:r>
              <a:rPr lang="en-US" sz="2040" i="1" dirty="0">
                <a:gradFill>
                  <a:gsLst>
                    <a:gs pos="2917">
                      <a:srgbClr val="FFFFFF"/>
                    </a:gs>
                    <a:gs pos="30000">
                      <a:srgbClr val="FFFFFF"/>
                    </a:gs>
                  </a:gsLst>
                  <a:lin ang="5400000" scaled="0"/>
                </a:gradFill>
              </a:rPr>
              <a:t>Solaris SPARC</a:t>
            </a:r>
          </a:p>
          <a:p>
            <a:pPr algn="ctr" defTabSz="932563">
              <a:lnSpc>
                <a:spcPct val="90000"/>
              </a:lnSpc>
            </a:pPr>
            <a:r>
              <a:rPr lang="en-US" sz="2040" i="1" dirty="0">
                <a:gradFill>
                  <a:gsLst>
                    <a:gs pos="2917">
                      <a:srgbClr val="FFFFFF"/>
                    </a:gs>
                    <a:gs pos="30000">
                      <a:srgbClr val="FFFFFF"/>
                    </a:gs>
                  </a:gsLst>
                  <a:lin ang="5400000" scaled="0"/>
                </a:gradFill>
              </a:rPr>
              <a:t>Windows RT</a:t>
            </a:r>
          </a:p>
        </p:txBody>
      </p:sp>
      <p:cxnSp>
        <p:nvCxnSpPr>
          <p:cNvPr id="15" name="Straight Arrow Connector 14"/>
          <p:cNvCxnSpPr>
            <a:stCxn id="5" idx="3"/>
            <a:endCxn id="17" idx="1"/>
          </p:cNvCxnSpPr>
          <p:nvPr/>
        </p:nvCxnSpPr>
        <p:spPr>
          <a:xfrm>
            <a:off x="4347319" y="2259016"/>
            <a:ext cx="994787" cy="386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342107" y="1524164"/>
            <a:ext cx="2276683" cy="1477423"/>
            <a:chOff x="5341982" y="1523884"/>
            <a:chExt cx="2277006" cy="1477632"/>
          </a:xfrm>
        </p:grpSpPr>
        <p:sp>
          <p:nvSpPr>
            <p:cNvPr id="17" name="Flowchart: Decision 16"/>
            <p:cNvSpPr/>
            <p:nvPr/>
          </p:nvSpPr>
          <p:spPr bwMode="auto">
            <a:xfrm>
              <a:off x="5341982" y="1523884"/>
              <a:ext cx="2277006" cy="1477632"/>
            </a:xfrm>
            <a:prstGeom prst="flowChartDecisio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8" name="TextBox 17"/>
            <p:cNvSpPr txBox="1"/>
            <p:nvPr/>
          </p:nvSpPr>
          <p:spPr>
            <a:xfrm>
              <a:off x="5673894" y="1642041"/>
              <a:ext cx="1672714" cy="1165760"/>
            </a:xfrm>
            <a:prstGeom prst="rect">
              <a:avLst/>
            </a:prstGeom>
            <a:noFill/>
            <a:ln>
              <a:noFill/>
            </a:ln>
          </p:spPr>
          <p:txBody>
            <a:bodyPr wrap="none" lIns="186494" tIns="149196" rIns="186494" bIns="149196" rtlCol="0">
              <a:spAutoFit/>
            </a:bodyPr>
            <a:lstStyle/>
            <a:p>
              <a:pPr algn="ctr" defTabSz="932563">
                <a:lnSpc>
                  <a:spcPct val="90000"/>
                </a:lnSpc>
              </a:pPr>
              <a:r>
                <a:rPr lang="en-US" sz="2040" dirty="0">
                  <a:gradFill>
                    <a:gsLst>
                      <a:gs pos="2917">
                        <a:srgbClr val="FFFFFF"/>
                      </a:gs>
                      <a:gs pos="30000">
                        <a:srgbClr val="FFFFFF"/>
                      </a:gs>
                    </a:gsLst>
                    <a:lin ang="5400000" scaled="0"/>
                  </a:gradFill>
                </a:rPr>
                <a:t>Have</a:t>
              </a:r>
            </a:p>
            <a:p>
              <a:pPr algn="ctr" defTabSz="932563">
                <a:lnSpc>
                  <a:spcPct val="90000"/>
                </a:lnSpc>
              </a:pPr>
              <a:r>
                <a:rPr lang="en-US" sz="2040" dirty="0">
                  <a:gradFill>
                    <a:gsLst>
                      <a:gs pos="2917">
                        <a:srgbClr val="FFFFFF"/>
                      </a:gs>
                      <a:gs pos="30000">
                        <a:srgbClr val="FFFFFF"/>
                      </a:gs>
                    </a:gsLst>
                    <a:lin ang="5400000" scaled="0"/>
                  </a:gradFill>
                </a:rPr>
                <a:t>Integration</a:t>
              </a:r>
            </a:p>
            <a:p>
              <a:pPr algn="ctr" defTabSz="932563">
                <a:lnSpc>
                  <a:spcPct val="90000"/>
                </a:lnSpc>
              </a:pPr>
              <a:r>
                <a:rPr lang="en-US" sz="2040" dirty="0">
                  <a:gradFill>
                    <a:gsLst>
                      <a:gs pos="2917">
                        <a:srgbClr val="FFFFFF"/>
                      </a:gs>
                      <a:gs pos="30000">
                        <a:srgbClr val="FFFFFF"/>
                      </a:gs>
                    </a:gsLst>
                    <a:lin ang="5400000" scaled="0"/>
                  </a:gradFill>
                </a:rPr>
                <a:t>Services?</a:t>
              </a:r>
            </a:p>
          </p:txBody>
        </p:sp>
      </p:grpSp>
      <p:cxnSp>
        <p:nvCxnSpPr>
          <p:cNvPr id="20" name="Straight Arrow Connector 19"/>
          <p:cNvCxnSpPr>
            <a:stCxn id="17" idx="2"/>
            <a:endCxn id="32" idx="0"/>
          </p:cNvCxnSpPr>
          <p:nvPr/>
        </p:nvCxnSpPr>
        <p:spPr>
          <a:xfrm>
            <a:off x="6480448" y="3001586"/>
            <a:ext cx="6943" cy="83262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3"/>
          </p:cNvCxnSpPr>
          <p:nvPr/>
        </p:nvCxnSpPr>
        <p:spPr>
          <a:xfrm>
            <a:off x="7618790" y="2262875"/>
            <a:ext cx="2532025" cy="0"/>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147891" y="2259016"/>
            <a:ext cx="0" cy="158512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43220" y="1865150"/>
            <a:ext cx="525659" cy="286842"/>
          </a:xfrm>
          <a:prstGeom prst="roundRect">
            <a:avLst/>
          </a:prstGeom>
          <a:solidFill>
            <a:srgbClr val="F9FDC3"/>
          </a:solidFill>
          <a:ln w="19050">
            <a:noFill/>
          </a:ln>
        </p:spPr>
        <p:txBody>
          <a:bodyPr wrap="square" lIns="0" tIns="0" rIns="0" bIns="0" rtlCol="0" anchor="ctr">
            <a:spAutoFit/>
          </a:bodyPr>
          <a:lstStyle/>
          <a:p>
            <a:pPr algn="ctr" defTabSz="932563">
              <a:lnSpc>
                <a:spcPct val="90000"/>
              </a:lnSpc>
              <a:spcAft>
                <a:spcPts val="612"/>
              </a:spcAft>
            </a:pPr>
            <a:r>
              <a:rPr lang="en-US" sz="1836" b="1" dirty="0">
                <a:solidFill>
                  <a:srgbClr val="505050">
                    <a:lumMod val="50000"/>
                  </a:srgbClr>
                </a:solidFill>
              </a:rPr>
              <a:t>Yes</a:t>
            </a:r>
          </a:p>
        </p:txBody>
      </p:sp>
      <p:sp>
        <p:nvSpPr>
          <p:cNvPr id="29" name="TextBox 28"/>
          <p:cNvSpPr txBox="1"/>
          <p:nvPr/>
        </p:nvSpPr>
        <p:spPr>
          <a:xfrm>
            <a:off x="7537873" y="1828306"/>
            <a:ext cx="525659" cy="286842"/>
          </a:xfrm>
          <a:prstGeom prst="roundRect">
            <a:avLst/>
          </a:prstGeom>
          <a:solidFill>
            <a:srgbClr val="F9FDC3"/>
          </a:solidFill>
          <a:ln w="19050">
            <a:noFill/>
          </a:ln>
        </p:spPr>
        <p:txBody>
          <a:bodyPr wrap="square" lIns="0" tIns="0" rIns="0" bIns="0" rtlCol="0" anchor="ctr">
            <a:spAutoFit/>
          </a:bodyPr>
          <a:lstStyle/>
          <a:p>
            <a:pPr algn="ctr" defTabSz="932563">
              <a:lnSpc>
                <a:spcPct val="90000"/>
              </a:lnSpc>
              <a:spcAft>
                <a:spcPts val="612"/>
              </a:spcAft>
            </a:pPr>
            <a:r>
              <a:rPr lang="en-US" sz="1836" b="1" dirty="0">
                <a:solidFill>
                  <a:srgbClr val="505050">
                    <a:lumMod val="50000"/>
                  </a:srgbClr>
                </a:solidFill>
              </a:rPr>
              <a:t>Yes</a:t>
            </a:r>
          </a:p>
        </p:txBody>
      </p:sp>
      <p:sp>
        <p:nvSpPr>
          <p:cNvPr id="30" name="TextBox 29"/>
          <p:cNvSpPr txBox="1"/>
          <p:nvPr/>
        </p:nvSpPr>
        <p:spPr>
          <a:xfrm>
            <a:off x="2594011" y="3035606"/>
            <a:ext cx="525659" cy="286842"/>
          </a:xfrm>
          <a:prstGeom prst="roundRect">
            <a:avLst/>
          </a:prstGeom>
          <a:solidFill>
            <a:srgbClr val="F9FDC3"/>
          </a:solidFill>
          <a:ln w="19050">
            <a:noFill/>
          </a:ln>
        </p:spPr>
        <p:txBody>
          <a:bodyPr wrap="square" lIns="0" tIns="0" rIns="0" bIns="0" rtlCol="0" anchor="ctr">
            <a:spAutoFit/>
          </a:bodyPr>
          <a:lstStyle/>
          <a:p>
            <a:pPr algn="ctr" defTabSz="932563">
              <a:lnSpc>
                <a:spcPct val="90000"/>
              </a:lnSpc>
              <a:spcAft>
                <a:spcPts val="612"/>
              </a:spcAft>
            </a:pPr>
            <a:r>
              <a:rPr lang="en-US" sz="1836" b="1" dirty="0">
                <a:solidFill>
                  <a:srgbClr val="505050">
                    <a:lumMod val="50000"/>
                  </a:srgbClr>
                </a:solidFill>
              </a:rPr>
              <a:t>No</a:t>
            </a:r>
          </a:p>
        </p:txBody>
      </p:sp>
      <p:sp>
        <p:nvSpPr>
          <p:cNvPr id="31" name="TextBox 30"/>
          <p:cNvSpPr txBox="1"/>
          <p:nvPr/>
        </p:nvSpPr>
        <p:spPr>
          <a:xfrm>
            <a:off x="5865480" y="3017185"/>
            <a:ext cx="525659" cy="286842"/>
          </a:xfrm>
          <a:prstGeom prst="roundRect">
            <a:avLst/>
          </a:prstGeom>
          <a:solidFill>
            <a:srgbClr val="F9FDC3"/>
          </a:solidFill>
          <a:ln w="19050">
            <a:noFill/>
          </a:ln>
        </p:spPr>
        <p:txBody>
          <a:bodyPr wrap="square" lIns="0" tIns="0" rIns="0" bIns="0" rtlCol="0" anchor="ctr">
            <a:spAutoFit/>
          </a:bodyPr>
          <a:lstStyle/>
          <a:p>
            <a:pPr algn="ctr" defTabSz="932563">
              <a:lnSpc>
                <a:spcPct val="90000"/>
              </a:lnSpc>
              <a:spcAft>
                <a:spcPts val="612"/>
              </a:spcAft>
            </a:pPr>
            <a:r>
              <a:rPr lang="en-US" sz="1836" b="1" dirty="0">
                <a:solidFill>
                  <a:srgbClr val="505050">
                    <a:lumMod val="50000"/>
                  </a:srgbClr>
                </a:solidFill>
              </a:rPr>
              <a:t>No</a:t>
            </a:r>
          </a:p>
        </p:txBody>
      </p:sp>
      <p:sp>
        <p:nvSpPr>
          <p:cNvPr id="32" name="Rounded Rectangle 31"/>
          <p:cNvSpPr/>
          <p:nvPr/>
        </p:nvSpPr>
        <p:spPr bwMode="auto">
          <a:xfrm>
            <a:off x="4902191" y="3834215"/>
            <a:ext cx="3170402" cy="1810708"/>
          </a:xfrm>
          <a:prstGeom prst="roundRect">
            <a:avLst/>
          </a:prstGeom>
          <a:solidFill>
            <a:srgbClr val="FFFF00"/>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t" anchorCtr="0" compatLnSpc="1">
            <a:prstTxWarp prst="textNoShape">
              <a:avLst/>
            </a:prstTxWarp>
          </a:bodyPr>
          <a:lstStyle/>
          <a:p>
            <a:pPr algn="ctr" defTabSz="950846" fontAlgn="base">
              <a:spcBef>
                <a:spcPct val="0"/>
              </a:spcBef>
              <a:spcAft>
                <a:spcPct val="0"/>
              </a:spcAft>
            </a:pPr>
            <a:r>
              <a:rPr lang="en-US" sz="2040" b="1" u="sng" dirty="0">
                <a:solidFill>
                  <a:srgbClr val="505050">
                    <a:lumMod val="75000"/>
                  </a:srgbClr>
                </a:solidFill>
              </a:rPr>
              <a:t>Emulated Devices</a:t>
            </a:r>
          </a:p>
          <a:p>
            <a:pPr marL="186484" indent="-186484" defTabSz="950846" fontAlgn="base">
              <a:spcBef>
                <a:spcPct val="0"/>
              </a:spcBef>
              <a:spcAft>
                <a:spcPct val="0"/>
              </a:spcAft>
              <a:buFont typeface="Arial" panose="020B0604020202020204" pitchFamily="34" charset="0"/>
              <a:buChar char="•"/>
            </a:pPr>
            <a:r>
              <a:rPr lang="en-US" sz="2040" dirty="0">
                <a:solidFill>
                  <a:srgbClr val="505050">
                    <a:lumMod val="75000"/>
                  </a:srgbClr>
                </a:solidFill>
              </a:rPr>
              <a:t>No Hyper-V integration</a:t>
            </a:r>
          </a:p>
          <a:p>
            <a:pPr marL="186484" indent="-186484" defTabSz="950846" fontAlgn="base">
              <a:spcBef>
                <a:spcPct val="0"/>
              </a:spcBef>
              <a:spcAft>
                <a:spcPct val="0"/>
              </a:spcAft>
              <a:buFont typeface="Arial" panose="020B0604020202020204" pitchFamily="34" charset="0"/>
              <a:buChar char="•"/>
            </a:pPr>
            <a:r>
              <a:rPr lang="en-US" sz="2040" dirty="0">
                <a:solidFill>
                  <a:srgbClr val="505050">
                    <a:lumMod val="75000"/>
                  </a:srgbClr>
                </a:solidFill>
              </a:rPr>
              <a:t>Limited manageability</a:t>
            </a:r>
          </a:p>
          <a:p>
            <a:pPr marL="186484" indent="-186484" defTabSz="950846" fontAlgn="base">
              <a:spcBef>
                <a:spcPct val="0"/>
              </a:spcBef>
              <a:spcAft>
                <a:spcPct val="0"/>
              </a:spcAft>
              <a:buFont typeface="Arial" panose="020B0604020202020204" pitchFamily="34" charset="0"/>
              <a:buChar char="•"/>
            </a:pPr>
            <a:r>
              <a:rPr lang="en-US" sz="2040" dirty="0">
                <a:solidFill>
                  <a:srgbClr val="505050">
                    <a:lumMod val="75000"/>
                  </a:srgbClr>
                </a:solidFill>
              </a:rPr>
              <a:t>Limited functionality</a:t>
            </a:r>
          </a:p>
          <a:p>
            <a:pPr marL="186484" indent="-186484" defTabSz="950846" fontAlgn="base">
              <a:spcBef>
                <a:spcPct val="0"/>
              </a:spcBef>
              <a:spcAft>
                <a:spcPct val="0"/>
              </a:spcAft>
              <a:buFont typeface="Arial" panose="020B0604020202020204" pitchFamily="34" charset="0"/>
              <a:buChar char="•"/>
            </a:pPr>
            <a:r>
              <a:rPr lang="en-US" sz="2040" dirty="0">
                <a:solidFill>
                  <a:srgbClr val="505050">
                    <a:lumMod val="75000"/>
                  </a:srgbClr>
                </a:solidFill>
              </a:rPr>
              <a:t>OK CPU, weak disk/net</a:t>
            </a:r>
          </a:p>
          <a:p>
            <a:pPr marL="186484" indent="-186484" defTabSz="950846" fontAlgn="base">
              <a:spcBef>
                <a:spcPct val="0"/>
              </a:spcBef>
              <a:spcAft>
                <a:spcPct val="0"/>
              </a:spcAft>
              <a:buFont typeface="Arial" panose="020B0604020202020204" pitchFamily="34" charset="0"/>
              <a:buChar char="•"/>
            </a:pPr>
            <a:endParaRPr lang="en-US" sz="2040" dirty="0">
              <a:solidFill>
                <a:srgbClr val="505050">
                  <a:lumMod val="50000"/>
                </a:srgbClr>
              </a:solidFill>
            </a:endParaRPr>
          </a:p>
          <a:p>
            <a:pPr marL="186484" indent="-186484" defTabSz="950846" fontAlgn="base">
              <a:spcBef>
                <a:spcPct val="0"/>
              </a:spcBef>
              <a:spcAft>
                <a:spcPct val="0"/>
              </a:spcAft>
              <a:buFont typeface="Arial" panose="020B0604020202020204" pitchFamily="34" charset="0"/>
              <a:buChar char="•"/>
            </a:pPr>
            <a:endParaRPr lang="en-US" sz="2040" dirty="0">
              <a:solidFill>
                <a:srgbClr val="505050">
                  <a:lumMod val="50000"/>
                </a:srgbClr>
              </a:solidFill>
            </a:endParaRPr>
          </a:p>
        </p:txBody>
      </p:sp>
      <p:sp>
        <p:nvSpPr>
          <p:cNvPr id="33" name="Rounded Rectangle 32"/>
          <p:cNvSpPr/>
          <p:nvPr/>
        </p:nvSpPr>
        <p:spPr bwMode="auto">
          <a:xfrm>
            <a:off x="8562692" y="3844136"/>
            <a:ext cx="3170402" cy="1810708"/>
          </a:xfrm>
          <a:prstGeom prst="roundRect">
            <a:avLst/>
          </a:prstGeom>
          <a:solidFill>
            <a:srgbClr val="00B050"/>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t" anchorCtr="0" compatLnSpc="1">
            <a:prstTxWarp prst="textNoShape">
              <a:avLst/>
            </a:prstTxWarp>
          </a:bodyPr>
          <a:lstStyle/>
          <a:p>
            <a:pPr algn="ctr" defTabSz="950846" fontAlgn="base">
              <a:spcBef>
                <a:spcPct val="0"/>
              </a:spcBef>
              <a:spcAft>
                <a:spcPct val="0"/>
              </a:spcAft>
            </a:pPr>
            <a:r>
              <a:rPr lang="en-US" sz="2040" b="1" u="sng" dirty="0">
                <a:gradFill>
                  <a:gsLst>
                    <a:gs pos="0">
                      <a:srgbClr val="FFFFFF"/>
                    </a:gs>
                    <a:gs pos="100000">
                      <a:srgbClr val="FFFFFF"/>
                    </a:gs>
                  </a:gsLst>
                  <a:lin ang="5400000" scaled="0"/>
                </a:gradFill>
              </a:rPr>
              <a:t>Synthetic Devices</a:t>
            </a:r>
          </a:p>
          <a:p>
            <a:pPr marL="186484" indent="-186484" defTabSz="950846" fontAlgn="base">
              <a:spcBef>
                <a:spcPct val="0"/>
              </a:spcBef>
              <a:spcAft>
                <a:spcPct val="0"/>
              </a:spcAft>
              <a:buFont typeface="Arial" panose="020B0604020202020204" pitchFamily="34" charset="0"/>
              <a:buChar char="•"/>
            </a:pPr>
            <a:r>
              <a:rPr lang="en-US" sz="2040" dirty="0">
                <a:gradFill>
                  <a:gsLst>
                    <a:gs pos="0">
                      <a:srgbClr val="FFFFFF"/>
                    </a:gs>
                    <a:gs pos="100000">
                      <a:srgbClr val="FFFFFF"/>
                    </a:gs>
                  </a:gsLst>
                  <a:lin ang="5400000" scaled="0"/>
                </a:gradFill>
              </a:rPr>
              <a:t>Full Hyper-V integration</a:t>
            </a:r>
          </a:p>
          <a:p>
            <a:pPr marL="186484" indent="-186484" defTabSz="950846" fontAlgn="base">
              <a:spcBef>
                <a:spcPct val="0"/>
              </a:spcBef>
              <a:spcAft>
                <a:spcPct val="0"/>
              </a:spcAft>
              <a:buFont typeface="Arial" panose="020B0604020202020204" pitchFamily="34" charset="0"/>
              <a:buChar char="•"/>
            </a:pPr>
            <a:r>
              <a:rPr lang="en-US" sz="2040" dirty="0">
                <a:gradFill>
                  <a:gsLst>
                    <a:gs pos="0">
                      <a:srgbClr val="FFFFFF"/>
                    </a:gs>
                    <a:gs pos="100000">
                      <a:srgbClr val="FFFFFF"/>
                    </a:gs>
                  </a:gsLst>
                  <a:lin ang="5400000" scaled="0"/>
                </a:gradFill>
              </a:rPr>
              <a:t>Best manageability</a:t>
            </a:r>
          </a:p>
          <a:p>
            <a:pPr marL="186484" indent="-186484" defTabSz="950846" fontAlgn="base">
              <a:spcBef>
                <a:spcPct val="0"/>
              </a:spcBef>
              <a:spcAft>
                <a:spcPct val="0"/>
              </a:spcAft>
              <a:buFont typeface="Arial" panose="020B0604020202020204" pitchFamily="34" charset="0"/>
              <a:buChar char="•"/>
            </a:pPr>
            <a:r>
              <a:rPr lang="en-US" sz="2040" dirty="0">
                <a:gradFill>
                  <a:gsLst>
                    <a:gs pos="0">
                      <a:srgbClr val="FFFFFF"/>
                    </a:gs>
                    <a:gs pos="100000">
                      <a:srgbClr val="FFFFFF"/>
                    </a:gs>
                  </a:gsLst>
                  <a:lin ang="5400000" scaled="0"/>
                </a:gradFill>
              </a:rPr>
              <a:t>Best functionality</a:t>
            </a:r>
          </a:p>
          <a:p>
            <a:pPr marL="186484" indent="-186484" defTabSz="950846" fontAlgn="base">
              <a:spcBef>
                <a:spcPct val="0"/>
              </a:spcBef>
              <a:spcAft>
                <a:spcPct val="0"/>
              </a:spcAft>
              <a:buFont typeface="Arial" panose="020B0604020202020204" pitchFamily="34" charset="0"/>
              <a:buChar char="•"/>
            </a:pPr>
            <a:r>
              <a:rPr lang="en-US" sz="2040" dirty="0" err="1">
                <a:gradFill>
                  <a:gsLst>
                    <a:gs pos="0">
                      <a:srgbClr val="FFFFFF"/>
                    </a:gs>
                    <a:gs pos="100000">
                      <a:srgbClr val="FFFFFF"/>
                    </a:gs>
                  </a:gsLst>
                  <a:lin ang="5400000" scaled="0"/>
                </a:gradFill>
              </a:rPr>
              <a:t>Perf</a:t>
            </a:r>
            <a:r>
              <a:rPr lang="en-US" sz="2040" dirty="0">
                <a:gradFill>
                  <a:gsLst>
                    <a:gs pos="0">
                      <a:srgbClr val="FFFFFF"/>
                    </a:gs>
                    <a:gs pos="100000">
                      <a:srgbClr val="FFFFFF"/>
                    </a:gs>
                  </a:gsLst>
                  <a:lin ang="5400000" scaled="0"/>
                </a:gradFill>
              </a:rPr>
              <a:t> near bare metal</a:t>
            </a:r>
          </a:p>
        </p:txBody>
      </p:sp>
      <p:sp>
        <p:nvSpPr>
          <p:cNvPr id="38" name="TextBox 37"/>
          <p:cNvSpPr txBox="1"/>
          <p:nvPr/>
        </p:nvSpPr>
        <p:spPr>
          <a:xfrm>
            <a:off x="5339329" y="5647437"/>
            <a:ext cx="2202831" cy="1165718"/>
          </a:xfrm>
          <a:prstGeom prst="rect">
            <a:avLst/>
          </a:prstGeom>
          <a:noFill/>
        </p:spPr>
        <p:txBody>
          <a:bodyPr wrap="none" lIns="186494" tIns="149196" rIns="186494" bIns="149196" rtlCol="0">
            <a:spAutoFit/>
          </a:bodyPr>
          <a:lstStyle/>
          <a:p>
            <a:pPr algn="ctr" defTabSz="932563">
              <a:lnSpc>
                <a:spcPct val="90000"/>
              </a:lnSpc>
            </a:pPr>
            <a:r>
              <a:rPr lang="en-US" sz="2040" i="1" dirty="0">
                <a:gradFill>
                  <a:gsLst>
                    <a:gs pos="2917">
                      <a:srgbClr val="FFFFFF"/>
                    </a:gs>
                    <a:gs pos="30000">
                      <a:srgbClr val="FFFFFF"/>
                    </a:gs>
                  </a:gsLst>
                  <a:lin ang="5400000" scaled="0"/>
                </a:gradFill>
              </a:rPr>
              <a:t>Solaris x86</a:t>
            </a:r>
          </a:p>
          <a:p>
            <a:pPr algn="ctr" defTabSz="932563">
              <a:lnSpc>
                <a:spcPct val="90000"/>
              </a:lnSpc>
            </a:pPr>
            <a:r>
              <a:rPr lang="en-US" sz="2040" i="1" dirty="0">
                <a:gradFill>
                  <a:gsLst>
                    <a:gs pos="2917">
                      <a:srgbClr val="FFFFFF"/>
                    </a:gs>
                    <a:gs pos="30000">
                      <a:srgbClr val="FFFFFF"/>
                    </a:gs>
                  </a:gsLst>
                  <a:lin ang="5400000" scaled="0"/>
                </a:gradFill>
              </a:rPr>
              <a:t>Linux with no IS</a:t>
            </a:r>
          </a:p>
          <a:p>
            <a:pPr algn="ctr" defTabSz="932563">
              <a:lnSpc>
                <a:spcPct val="90000"/>
              </a:lnSpc>
            </a:pPr>
            <a:r>
              <a:rPr lang="en-US" sz="2040" i="1" dirty="0">
                <a:gradFill>
                  <a:gsLst>
                    <a:gs pos="2917">
                      <a:srgbClr val="FFFFFF"/>
                    </a:gs>
                    <a:gs pos="30000">
                      <a:srgbClr val="FFFFFF"/>
                    </a:gs>
                  </a:gsLst>
                  <a:lin ang="5400000" scaled="0"/>
                </a:gradFill>
              </a:rPr>
              <a:t>BSD with no IS</a:t>
            </a:r>
          </a:p>
        </p:txBody>
      </p:sp>
      <p:sp>
        <p:nvSpPr>
          <p:cNvPr id="39" name="TextBox 38"/>
          <p:cNvSpPr txBox="1"/>
          <p:nvPr/>
        </p:nvSpPr>
        <p:spPr>
          <a:xfrm>
            <a:off x="8992938" y="5667278"/>
            <a:ext cx="2272144" cy="1165594"/>
          </a:xfrm>
          <a:prstGeom prst="rect">
            <a:avLst/>
          </a:prstGeom>
          <a:noFill/>
        </p:spPr>
        <p:txBody>
          <a:bodyPr wrap="none" lIns="186494" tIns="149196" rIns="186494" bIns="149196" rtlCol="0">
            <a:spAutoFit/>
          </a:bodyPr>
          <a:lstStyle/>
          <a:p>
            <a:pPr algn="ctr" defTabSz="932563">
              <a:lnSpc>
                <a:spcPct val="90000"/>
              </a:lnSpc>
            </a:pPr>
            <a:r>
              <a:rPr lang="en-US" sz="2040" i="1" dirty="0">
                <a:gradFill>
                  <a:gsLst>
                    <a:gs pos="2917">
                      <a:srgbClr val="FFFFFF"/>
                    </a:gs>
                    <a:gs pos="30000">
                      <a:srgbClr val="FFFFFF"/>
                    </a:gs>
                  </a:gsLst>
                  <a:lin ang="5400000" scaled="0"/>
                </a:gradFill>
              </a:rPr>
              <a:t>Linux with IS</a:t>
            </a:r>
          </a:p>
          <a:p>
            <a:pPr algn="ctr" defTabSz="932563">
              <a:lnSpc>
                <a:spcPct val="90000"/>
              </a:lnSpc>
            </a:pPr>
            <a:r>
              <a:rPr lang="en-US" sz="2040" i="1" dirty="0">
                <a:gradFill>
                  <a:gsLst>
                    <a:gs pos="2917">
                      <a:srgbClr val="FFFFFF"/>
                    </a:gs>
                    <a:gs pos="30000">
                      <a:srgbClr val="FFFFFF"/>
                    </a:gs>
                  </a:gsLst>
                  <a:lin ang="5400000" scaled="0"/>
                </a:gradFill>
              </a:rPr>
              <a:t>FreeBSD with IS</a:t>
            </a:r>
          </a:p>
          <a:p>
            <a:pPr algn="ctr" defTabSz="932563">
              <a:lnSpc>
                <a:spcPct val="90000"/>
              </a:lnSpc>
            </a:pPr>
            <a:r>
              <a:rPr lang="en-US" sz="2040" i="1" dirty="0">
                <a:gradFill>
                  <a:gsLst>
                    <a:gs pos="2917">
                      <a:srgbClr val="FFFFFF"/>
                    </a:gs>
                    <a:gs pos="30000">
                      <a:srgbClr val="FFFFFF"/>
                    </a:gs>
                  </a:gsLst>
                  <a:lin ang="5400000" scaled="0"/>
                </a:gradFill>
              </a:rPr>
              <a:t>Windows with IS</a:t>
            </a:r>
          </a:p>
        </p:txBody>
      </p:sp>
      <p:sp>
        <p:nvSpPr>
          <p:cNvPr id="50" name="Oval 49"/>
          <p:cNvSpPr/>
          <p:nvPr/>
        </p:nvSpPr>
        <p:spPr bwMode="auto">
          <a:xfrm>
            <a:off x="8122220" y="3277399"/>
            <a:ext cx="4077081" cy="3551036"/>
          </a:xfrm>
          <a:prstGeom prst="ellipse">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 name="Rectangle 5"/>
          <p:cNvSpPr/>
          <p:nvPr/>
        </p:nvSpPr>
        <p:spPr bwMode="auto">
          <a:xfrm>
            <a:off x="4418973" y="6660107"/>
            <a:ext cx="3653619" cy="334418"/>
          </a:xfrm>
          <a:prstGeom prst="rect">
            <a:avLst/>
          </a:prstGeom>
          <a:solidFill>
            <a:schemeClr val="bg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69702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p:bldP spid="28" grpId="0" animBg="1"/>
      <p:bldP spid="29" grpId="0" animBg="1"/>
      <p:bldP spid="30" grpId="0" animBg="1"/>
      <p:bldP spid="31" grpId="0" animBg="1"/>
      <p:bldP spid="32" grpId="0" animBg="1"/>
      <p:bldP spid="33" grpId="0" animBg="1"/>
      <p:bldP spid="38" grpId="0"/>
      <p:bldP spid="39" grpId="0"/>
      <p:bldP spid="50" grpId="0" animBg="1"/>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10.xml><?xml version="1.0" encoding="utf-8"?>
<a:theme xmlns:a="http://schemas.openxmlformats.org/drawingml/2006/main" name="1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1.xml><?xml version="1.0" encoding="utf-8"?>
<a:theme xmlns:a="http://schemas.openxmlformats.org/drawingml/2006/main" name="6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2.xml><?xml version="1.0" encoding="utf-8"?>
<a:theme xmlns:a="http://schemas.openxmlformats.org/drawingml/2006/main" name="7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3.xml><?xml version="1.0" encoding="utf-8"?>
<a:theme xmlns:a="http://schemas.openxmlformats.org/drawingml/2006/main" name="8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4.xml><?xml version="1.0" encoding="utf-8"?>
<a:theme xmlns:a="http://schemas.openxmlformats.org/drawingml/2006/main" name="9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5.xml><?xml version="1.0" encoding="utf-8"?>
<a:theme xmlns:a="http://schemas.openxmlformats.org/drawingml/2006/main" name="10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6.xml><?xml version="1.0" encoding="utf-8"?>
<a:theme xmlns:a="http://schemas.openxmlformats.org/drawingml/2006/main" name="1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7.xml><?xml version="1.0" encoding="utf-8"?>
<a:theme xmlns:a="http://schemas.openxmlformats.org/drawingml/2006/main" name="5-30606_TR20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EB8091BA-E5A9-40E6-8123-7943DC20CA20}" vid="{F1B13A7B-B70F-4D1A-AE6D-53912D2B6EC0}"/>
    </a:ext>
  </a:extLst>
</a:theme>
</file>

<file path=ppt/theme/theme18.xml><?xml version="1.0" encoding="utf-8"?>
<a:theme xmlns:a="http://schemas.openxmlformats.org/drawingml/2006/main" name="5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4.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5.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6.xml><?xml version="1.0" encoding="utf-8"?>
<a:theme xmlns:a="http://schemas.openxmlformats.org/drawingml/2006/main" name="4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7.xml><?xml version="1.0" encoding="utf-8"?>
<a:theme xmlns:a="http://schemas.openxmlformats.org/drawingml/2006/main" name="5-30660_TR21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1_BO_CT_Template.potx [Read-Only]" id="{75943521-E3C3-4031-9F22-7C26411915FC}" vid="{7540FE32-89F5-4624-B769-BFB809EDCFE3}"/>
    </a:ext>
  </a:extLst>
</a:theme>
</file>

<file path=ppt/theme/theme8.xml><?xml version="1.0" encoding="utf-8"?>
<a:theme xmlns:a="http://schemas.openxmlformats.org/drawingml/2006/main" name="1_5-30660_TR21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1_BO_CT_Template.potx [Read-Only]" id="{75943521-E3C3-4031-9F22-7C26411915FC}" vid="{7540FE32-89F5-4624-B769-BFB809EDCFE3}"/>
    </a:ext>
  </a:extLst>
</a:theme>
</file>

<file path=ppt/theme/theme9.xml><?xml version="1.0" encoding="utf-8"?>
<a:theme xmlns:a="http://schemas.openxmlformats.org/drawingml/2006/main" name="2_5-30660_TR21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1_BO_CT_Template.potx [Read-Only]" id="{75943521-E3C3-4031-9F22-7C26411915FC}" vid="{7540FE32-89F5-4624-B769-BFB809EDCFE3}"/>
    </a:ext>
  </a:ext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3363</Words>
  <Application>Microsoft Office PowerPoint</Application>
  <PresentationFormat>Custom</PresentationFormat>
  <Paragraphs>561</Paragraphs>
  <Slides>43</Slides>
  <Notes>21</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43</vt:i4>
      </vt:variant>
    </vt:vector>
  </HeadingPairs>
  <TitlesOfParts>
    <vt:vector size="72" baseType="lpstr">
      <vt:lpstr>Arial</vt:lpstr>
      <vt:lpstr>Calibri</vt:lpstr>
      <vt:lpstr>Calibri Light</vt:lpstr>
      <vt:lpstr>Consolas</vt:lpstr>
      <vt:lpstr>Courier New</vt:lpstr>
      <vt:lpstr>Segoe Semibold</vt:lpstr>
      <vt:lpstr>Segoe UI</vt:lpstr>
      <vt:lpstr>Segoe UI Light</vt:lpstr>
      <vt:lpstr>Segoe UI Semibold</vt:lpstr>
      <vt:lpstr>Wingdings</vt:lpstr>
      <vt:lpstr>Wingdings 2</vt:lpstr>
      <vt:lpstr>5-30610_Microsoft_Ignite_Keynote_Template</vt:lpstr>
      <vt:lpstr>Office Theme</vt:lpstr>
      <vt:lpstr>2_5-30610_Microsoft_Ignite_Keynote_Template</vt:lpstr>
      <vt:lpstr>3_5-30610_Microsoft_Ignite_Keynote_Template</vt:lpstr>
      <vt:lpstr>1_5-30610_Microsoft_Ignite_Keynote_Template</vt:lpstr>
      <vt:lpstr>4_5-30610_Microsoft_Ignite_Keynote_Template</vt:lpstr>
      <vt:lpstr>5-30660_TR21_BO_CT_Template</vt:lpstr>
      <vt:lpstr>1_5-30660_TR21_BO_CT_Template</vt:lpstr>
      <vt:lpstr>2_5-30660_TR21_BO_CT_Template</vt:lpstr>
      <vt:lpstr>12_5-30610_Microsoft_Ignite_Keynote_Template</vt:lpstr>
      <vt:lpstr>6_5-30610_Microsoft_Ignite_Keynote_Template</vt:lpstr>
      <vt:lpstr>7_5-30610_Microsoft_Ignite_Keynote_Template</vt:lpstr>
      <vt:lpstr>8_5-30610_Microsoft_Ignite_Keynote_Template</vt:lpstr>
      <vt:lpstr>9_5-30610_Microsoft_Ignite_Keynote_Template</vt:lpstr>
      <vt:lpstr>10_5-30610_Microsoft_Ignite_Keynote_Template</vt:lpstr>
      <vt:lpstr>11_5-30610_Microsoft_Ignite_Keynote_Template</vt:lpstr>
      <vt:lpstr>5-30606_TR20_BO_CT_Template</vt:lpstr>
      <vt:lpstr>5_5-30610_Microsoft_Ignite_Keynote_Template</vt:lpstr>
      <vt:lpstr>Running Linux on Hyper-V and in Azure</vt:lpstr>
      <vt:lpstr>Agenda</vt:lpstr>
      <vt:lpstr>Microsoft      Linux</vt:lpstr>
      <vt:lpstr>Microsoft is committed to Linux</vt:lpstr>
      <vt:lpstr>Microsoft Linux and Unix Ecosystem</vt:lpstr>
      <vt:lpstr>Goals for Linux Support</vt:lpstr>
      <vt:lpstr>Linux and FreeBSD in Hyper-V</vt:lpstr>
      <vt:lpstr>Universe of Hyper-V Functionality</vt:lpstr>
      <vt:lpstr>Running a Guest OS on Hyper-V</vt:lpstr>
      <vt:lpstr>Linux Integration Services (LIS)</vt:lpstr>
      <vt:lpstr>LIS Development, Distribution &amp; Support</vt:lpstr>
      <vt:lpstr>Linux Integration Services: LIS &amp; Built-in</vt:lpstr>
      <vt:lpstr>Linux Integration Services: Built In</vt:lpstr>
      <vt:lpstr>LIS 4.0 Package</vt:lpstr>
      <vt:lpstr>LIS Source Code</vt:lpstr>
      <vt:lpstr>FreeBSD in Hyper-V</vt:lpstr>
      <vt:lpstr>Linux and FreeBSD Documentation</vt:lpstr>
      <vt:lpstr>Operating Linux VMs in Hyper-V</vt:lpstr>
      <vt:lpstr>Linux Integration Services Features</vt:lpstr>
      <vt:lpstr>LIS Feature:  Enhanced Management</vt:lpstr>
      <vt:lpstr>LIS Feature:  Generation 2 VMs, VHDX Resize</vt:lpstr>
      <vt:lpstr>LIS Feature:  Dynamic Memory</vt:lpstr>
      <vt:lpstr>LIS Feature:  Dynamic Memory</vt:lpstr>
      <vt:lpstr>LIS Feature:  Live Virtual Machine Backup</vt:lpstr>
      <vt:lpstr>LIS Feature:  Live Virtual Machine Backup</vt:lpstr>
      <vt:lpstr>LIS Feature:  Networking</vt:lpstr>
      <vt:lpstr>Linux in Hyper-V Demo</vt:lpstr>
      <vt:lpstr>Linux and FreeBSD in Azure</vt:lpstr>
      <vt:lpstr>Ways to get a Linux or FreeBSD Image in Azure</vt:lpstr>
      <vt:lpstr>Azure-Endorsed Marketplace Linux Images Partner created, Microsoft tested</vt:lpstr>
      <vt:lpstr>Other Linux and FreeBSD Images in Azure</vt:lpstr>
      <vt:lpstr>Azure is an Open Cloud</vt:lpstr>
      <vt:lpstr>Manage Azure from Linux, Mac OSX, Windows</vt:lpstr>
      <vt:lpstr>Linux in Azure Demo</vt:lpstr>
      <vt:lpstr>Azure Linux Agent</vt:lpstr>
      <vt:lpstr>About VM Extensions</vt:lpstr>
      <vt:lpstr>Microsoft VM Extensions for Linux</vt:lpstr>
      <vt:lpstr>VM Extensions Demo</vt:lpstr>
      <vt:lpstr>In Summary</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2015-09-03T06:03:19Z</dcterms:modified>
</cp:coreProperties>
</file>